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9" r:id="rId4"/>
    <p:sldId id="260" r:id="rId5"/>
    <p:sldId id="261" r:id="rId6"/>
    <p:sldId id="277" r:id="rId7"/>
    <p:sldId id="262" r:id="rId8"/>
    <p:sldId id="269" r:id="rId9"/>
    <p:sldId id="264" r:id="rId10"/>
    <p:sldId id="265" r:id="rId1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96BB6"/>
    <a:srgbClr val="008AFF"/>
    <a:srgbClr val="EEF2F5"/>
    <a:srgbClr val="FFFFFF"/>
    <a:srgbClr val="DCECF7"/>
    <a:srgbClr val="3859B8"/>
    <a:srgbClr val="CEE5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214" autoAdjust="0"/>
  </p:normalViewPr>
  <p:slideViewPr>
    <p:cSldViewPr snapToGrid="0">
      <p:cViewPr varScale="1">
        <p:scale>
          <a:sx n="61" d="100"/>
          <a:sy n="61" d="100"/>
        </p:scale>
        <p:origin x="102" y="102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9E760C-36E1-462B-9150-C053B0F798D9}" type="datetimeFigureOut">
              <a:rPr lang="zh-CN" altLang="en-US" smtClean="0"/>
              <a:t>2022/7/13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55FAC7-4242-4E1E-8F4E-A6A750391F85}" type="slidenum">
              <a:rPr lang="zh-CN" altLang="en-US" smtClean="0"/>
              <a:t>‹#›</a:t>
            </a:fld>
            <a:endParaRPr lang="zh-CN" altLang="en-US"/>
          </a:p>
        </p:txBody>
      </p:sp>
    </p:spTree>
    <p:extLst>
      <p:ext uri="{BB962C8B-B14F-4D97-AF65-F5344CB8AC3E}">
        <p14:creationId xmlns:p14="http://schemas.microsoft.com/office/powerpoint/2010/main" val="2818344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3C55FAC7-4242-4E1E-8F4E-A6A750391F85}" type="slidenum">
              <a:rPr lang="zh-CN" altLang="en-US" smtClean="0"/>
              <a:t>4</a:t>
            </a:fld>
            <a:endParaRPr lang="zh-CN" altLang="en-US"/>
          </a:p>
        </p:txBody>
      </p:sp>
    </p:spTree>
    <p:extLst>
      <p:ext uri="{BB962C8B-B14F-4D97-AF65-F5344CB8AC3E}">
        <p14:creationId xmlns:p14="http://schemas.microsoft.com/office/powerpoint/2010/main" val="7285859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3C55FAC7-4242-4E1E-8F4E-A6A750391F85}" type="slidenum">
              <a:rPr lang="zh-CN" altLang="en-US" smtClean="0"/>
              <a:t>6</a:t>
            </a:fld>
            <a:endParaRPr lang="zh-CN" altLang="en-US"/>
          </a:p>
        </p:txBody>
      </p:sp>
    </p:spTree>
    <p:extLst>
      <p:ext uri="{BB962C8B-B14F-4D97-AF65-F5344CB8AC3E}">
        <p14:creationId xmlns:p14="http://schemas.microsoft.com/office/powerpoint/2010/main" val="3925362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9" name="矩形 8">
            <a:extLst>
              <a:ext uri="{FF2B5EF4-FFF2-40B4-BE49-F238E27FC236}">
                <a16:creationId xmlns:a16="http://schemas.microsoft.com/office/drawing/2014/main" id="{9D165F5B-5BEE-4BEC-9B78-6BDF758602FB}"/>
              </a:ext>
            </a:extLst>
          </p:cNvPr>
          <p:cNvSpPr/>
          <p:nvPr userDrawn="1"/>
        </p:nvSpPr>
        <p:spPr>
          <a:xfrm>
            <a:off x="0" y="0"/>
            <a:ext cx="12192000" cy="6858000"/>
          </a:xfrm>
          <a:prstGeom prst="rect">
            <a:avLst/>
          </a:prstGeom>
          <a:solidFill>
            <a:srgbClr val="CEE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a:extLst>
              <a:ext uri="{FF2B5EF4-FFF2-40B4-BE49-F238E27FC236}">
                <a16:creationId xmlns:a16="http://schemas.microsoft.com/office/drawing/2014/main" id="{A5078B66-A4A3-4DA6-8716-0139ED8A721C}"/>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1D7C2184-37F7-444B-B140-A1C6A3208C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EC5FC4E1-6659-49CD-98B7-9352F2639645}"/>
              </a:ext>
            </a:extLst>
          </p:cNvPr>
          <p:cNvSpPr>
            <a:spLocks noGrp="1"/>
          </p:cNvSpPr>
          <p:nvPr>
            <p:ph type="dt" sz="half" idx="10"/>
          </p:nvPr>
        </p:nvSpPr>
        <p:spPr/>
        <p:txBody>
          <a:bodyPr/>
          <a:lstStyle/>
          <a:p>
            <a:fld id="{EDC6C312-2B44-45B0-B164-AF57278CB1EA}" type="datetimeFigureOut">
              <a:rPr lang="zh-CN" altLang="en-US" smtClean="0"/>
              <a:t>2022/7/13</a:t>
            </a:fld>
            <a:endParaRPr lang="zh-CN" altLang="en-US"/>
          </a:p>
        </p:txBody>
      </p:sp>
      <p:sp>
        <p:nvSpPr>
          <p:cNvPr id="5" name="页脚占位符 4">
            <a:extLst>
              <a:ext uri="{FF2B5EF4-FFF2-40B4-BE49-F238E27FC236}">
                <a16:creationId xmlns:a16="http://schemas.microsoft.com/office/drawing/2014/main" id="{18AFD190-50DB-447D-8F60-57E79218840B}"/>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B44F1443-883F-406F-A186-24E6CE848B5E}"/>
              </a:ext>
            </a:extLst>
          </p:cNvPr>
          <p:cNvSpPr>
            <a:spLocks noGrp="1"/>
          </p:cNvSpPr>
          <p:nvPr>
            <p:ph type="sldNum" sz="quarter" idx="12"/>
          </p:nvPr>
        </p:nvSpPr>
        <p:spPr/>
        <p:txBody>
          <a:bodyPr/>
          <a:lstStyle/>
          <a:p>
            <a:fld id="{4F1D7969-3D67-47AF-B3AE-29AB7669F16D}" type="slidenum">
              <a:rPr lang="zh-CN" altLang="en-US" smtClean="0"/>
              <a:t>‹#›</a:t>
            </a:fld>
            <a:endParaRPr lang="zh-CN" altLang="en-US"/>
          </a:p>
        </p:txBody>
      </p:sp>
      <p:cxnSp>
        <p:nvCxnSpPr>
          <p:cNvPr id="11" name="直接连接符 10">
            <a:extLst>
              <a:ext uri="{FF2B5EF4-FFF2-40B4-BE49-F238E27FC236}">
                <a16:creationId xmlns:a16="http://schemas.microsoft.com/office/drawing/2014/main" id="{94DDAA82-0B9F-474A-8488-B2E3E2C65E4B}"/>
              </a:ext>
            </a:extLst>
          </p:cNvPr>
          <p:cNvCxnSpPr/>
          <p:nvPr userDrawn="1"/>
        </p:nvCxnSpPr>
        <p:spPr>
          <a:xfrm>
            <a:off x="11544300" y="571500"/>
            <a:ext cx="647700" cy="0"/>
          </a:xfrm>
          <a:prstGeom prst="line">
            <a:avLst/>
          </a:prstGeom>
          <a:ln w="19050">
            <a:solidFill>
              <a:srgbClr val="3859B8"/>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9943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D8D8C90-3BBF-4BAB-A88F-E43FEF9FD77F}"/>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34AB91FF-D5F8-4528-9BDF-F2A345E12367}"/>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CDA25A54-A65B-42C3-B9E5-1729BE0D694C}"/>
              </a:ext>
            </a:extLst>
          </p:cNvPr>
          <p:cNvSpPr>
            <a:spLocks noGrp="1"/>
          </p:cNvSpPr>
          <p:nvPr>
            <p:ph type="dt" sz="half" idx="10"/>
          </p:nvPr>
        </p:nvSpPr>
        <p:spPr/>
        <p:txBody>
          <a:bodyPr/>
          <a:lstStyle/>
          <a:p>
            <a:fld id="{EDC6C312-2B44-45B0-B164-AF57278CB1EA}" type="datetimeFigureOut">
              <a:rPr lang="zh-CN" altLang="en-US" smtClean="0"/>
              <a:t>2022/7/13</a:t>
            </a:fld>
            <a:endParaRPr lang="zh-CN" altLang="en-US"/>
          </a:p>
        </p:txBody>
      </p:sp>
      <p:sp>
        <p:nvSpPr>
          <p:cNvPr id="5" name="页脚占位符 4">
            <a:extLst>
              <a:ext uri="{FF2B5EF4-FFF2-40B4-BE49-F238E27FC236}">
                <a16:creationId xmlns:a16="http://schemas.microsoft.com/office/drawing/2014/main" id="{FEF48DE4-1706-4336-9E36-33858A5342E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6474227-FD0C-41E2-8082-5A543D4DACA0}"/>
              </a:ext>
            </a:extLst>
          </p:cNvPr>
          <p:cNvSpPr>
            <a:spLocks noGrp="1"/>
          </p:cNvSpPr>
          <p:nvPr>
            <p:ph type="sldNum" sz="quarter" idx="12"/>
          </p:nvPr>
        </p:nvSpPr>
        <p:spPr/>
        <p:txBody>
          <a:bodyPr/>
          <a:lstStyle/>
          <a:p>
            <a:fld id="{4F1D7969-3D67-47AF-B3AE-29AB7669F16D}" type="slidenum">
              <a:rPr lang="zh-CN" altLang="en-US" smtClean="0"/>
              <a:t>‹#›</a:t>
            </a:fld>
            <a:endParaRPr lang="zh-CN" altLang="en-US"/>
          </a:p>
        </p:txBody>
      </p:sp>
    </p:spTree>
    <p:extLst>
      <p:ext uri="{BB962C8B-B14F-4D97-AF65-F5344CB8AC3E}">
        <p14:creationId xmlns:p14="http://schemas.microsoft.com/office/powerpoint/2010/main" val="3591810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C2C211F8-5097-4900-9C3F-E8002442BDAD}"/>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1CCE9213-71B8-4846-BF8B-95227FD035E7}"/>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E0E20C61-6F37-4E92-8B81-6118B911F2E9}"/>
              </a:ext>
            </a:extLst>
          </p:cNvPr>
          <p:cNvSpPr>
            <a:spLocks noGrp="1"/>
          </p:cNvSpPr>
          <p:nvPr>
            <p:ph type="dt" sz="half" idx="10"/>
          </p:nvPr>
        </p:nvSpPr>
        <p:spPr/>
        <p:txBody>
          <a:bodyPr/>
          <a:lstStyle/>
          <a:p>
            <a:fld id="{EDC6C312-2B44-45B0-B164-AF57278CB1EA}" type="datetimeFigureOut">
              <a:rPr lang="zh-CN" altLang="en-US" smtClean="0"/>
              <a:t>2022/7/13</a:t>
            </a:fld>
            <a:endParaRPr lang="zh-CN" altLang="en-US"/>
          </a:p>
        </p:txBody>
      </p:sp>
      <p:sp>
        <p:nvSpPr>
          <p:cNvPr id="5" name="页脚占位符 4">
            <a:extLst>
              <a:ext uri="{FF2B5EF4-FFF2-40B4-BE49-F238E27FC236}">
                <a16:creationId xmlns:a16="http://schemas.microsoft.com/office/drawing/2014/main" id="{6C0F2768-F6E6-4D63-859B-C28B2838A2E7}"/>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686CDF3-D1AA-4C83-AA33-DF14794A3F1B}"/>
              </a:ext>
            </a:extLst>
          </p:cNvPr>
          <p:cNvSpPr>
            <a:spLocks noGrp="1"/>
          </p:cNvSpPr>
          <p:nvPr>
            <p:ph type="sldNum" sz="quarter" idx="12"/>
          </p:nvPr>
        </p:nvSpPr>
        <p:spPr/>
        <p:txBody>
          <a:bodyPr/>
          <a:lstStyle/>
          <a:p>
            <a:fld id="{4F1D7969-3D67-47AF-B3AE-29AB7669F16D}" type="slidenum">
              <a:rPr lang="zh-CN" altLang="en-US" smtClean="0"/>
              <a:t>‹#›</a:t>
            </a:fld>
            <a:endParaRPr lang="zh-CN" altLang="en-US"/>
          </a:p>
        </p:txBody>
      </p:sp>
    </p:spTree>
    <p:extLst>
      <p:ext uri="{BB962C8B-B14F-4D97-AF65-F5344CB8AC3E}">
        <p14:creationId xmlns:p14="http://schemas.microsoft.com/office/powerpoint/2010/main" val="3616146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pic>
        <p:nvPicPr>
          <p:cNvPr id="8" name="图片 7">
            <a:extLst>
              <a:ext uri="{FF2B5EF4-FFF2-40B4-BE49-F238E27FC236}">
                <a16:creationId xmlns:a16="http://schemas.microsoft.com/office/drawing/2014/main" id="{FB0D4576-8A68-48EB-81FA-5CBAD4AEF8BC}"/>
              </a:ext>
            </a:extLst>
          </p:cNvPr>
          <p:cNvPicPr>
            <a:picLocks noChangeAspect="1"/>
          </p:cNvPicPr>
          <p:nvPr userDrawn="1"/>
        </p:nvPicPr>
        <p:blipFill rotWithShape="1">
          <a:blip r:embed="rId2"/>
          <a:srcRect l="20855" t="-4502"/>
          <a:stretch/>
        </p:blipFill>
        <p:spPr>
          <a:xfrm>
            <a:off x="0" y="587829"/>
            <a:ext cx="2132690" cy="1121293"/>
          </a:xfrm>
          <a:prstGeom prst="rect">
            <a:avLst/>
          </a:prstGeom>
        </p:spPr>
      </p:pic>
      <p:sp>
        <p:nvSpPr>
          <p:cNvPr id="2" name="标题 1">
            <a:extLst>
              <a:ext uri="{FF2B5EF4-FFF2-40B4-BE49-F238E27FC236}">
                <a16:creationId xmlns:a16="http://schemas.microsoft.com/office/drawing/2014/main" id="{1F2A296C-F0A8-4875-B505-EDEE4BEC4ED2}"/>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52F113A0-7F14-4A77-8114-AF3FB2B37079}"/>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FAF1F83F-9CCD-4DAB-92B5-332212D644EC}"/>
              </a:ext>
            </a:extLst>
          </p:cNvPr>
          <p:cNvSpPr>
            <a:spLocks noGrp="1"/>
          </p:cNvSpPr>
          <p:nvPr>
            <p:ph type="dt" sz="half" idx="10"/>
          </p:nvPr>
        </p:nvSpPr>
        <p:spPr/>
        <p:txBody>
          <a:bodyPr/>
          <a:lstStyle/>
          <a:p>
            <a:fld id="{EDC6C312-2B44-45B0-B164-AF57278CB1EA}" type="datetimeFigureOut">
              <a:rPr lang="zh-CN" altLang="en-US" smtClean="0"/>
              <a:t>2022/7/13</a:t>
            </a:fld>
            <a:endParaRPr lang="zh-CN" altLang="en-US"/>
          </a:p>
        </p:txBody>
      </p:sp>
      <p:sp>
        <p:nvSpPr>
          <p:cNvPr id="5" name="页脚占位符 4">
            <a:extLst>
              <a:ext uri="{FF2B5EF4-FFF2-40B4-BE49-F238E27FC236}">
                <a16:creationId xmlns:a16="http://schemas.microsoft.com/office/drawing/2014/main" id="{0C768E8D-E224-4FC0-9CD2-75FFE71C6277}"/>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494FEBFE-C611-450F-A4C8-C26143E8E004}"/>
              </a:ext>
            </a:extLst>
          </p:cNvPr>
          <p:cNvSpPr>
            <a:spLocks noGrp="1"/>
          </p:cNvSpPr>
          <p:nvPr>
            <p:ph type="sldNum" sz="quarter" idx="12"/>
          </p:nvPr>
        </p:nvSpPr>
        <p:spPr/>
        <p:txBody>
          <a:bodyPr/>
          <a:lstStyle/>
          <a:p>
            <a:fld id="{4F1D7969-3D67-47AF-B3AE-29AB7669F16D}" type="slidenum">
              <a:rPr lang="zh-CN" altLang="en-US" smtClean="0"/>
              <a:t>‹#›</a:t>
            </a:fld>
            <a:endParaRPr lang="zh-CN" altLang="en-US"/>
          </a:p>
        </p:txBody>
      </p:sp>
    </p:spTree>
    <p:extLst>
      <p:ext uri="{BB962C8B-B14F-4D97-AF65-F5344CB8AC3E}">
        <p14:creationId xmlns:p14="http://schemas.microsoft.com/office/powerpoint/2010/main" val="1572490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5A6D248-7FBA-4E95-AE0D-A77CC280925E}"/>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7E840221-5716-4CF1-B519-E69E5B6CB81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BFE48E82-1EEA-4CD5-A187-A342FC6A90C9}"/>
              </a:ext>
            </a:extLst>
          </p:cNvPr>
          <p:cNvSpPr>
            <a:spLocks noGrp="1"/>
          </p:cNvSpPr>
          <p:nvPr>
            <p:ph type="dt" sz="half" idx="10"/>
          </p:nvPr>
        </p:nvSpPr>
        <p:spPr/>
        <p:txBody>
          <a:bodyPr/>
          <a:lstStyle/>
          <a:p>
            <a:fld id="{EDC6C312-2B44-45B0-B164-AF57278CB1EA}" type="datetimeFigureOut">
              <a:rPr lang="zh-CN" altLang="en-US" smtClean="0"/>
              <a:t>2022/7/13</a:t>
            </a:fld>
            <a:endParaRPr lang="zh-CN" altLang="en-US"/>
          </a:p>
        </p:txBody>
      </p:sp>
      <p:sp>
        <p:nvSpPr>
          <p:cNvPr id="5" name="页脚占位符 4">
            <a:extLst>
              <a:ext uri="{FF2B5EF4-FFF2-40B4-BE49-F238E27FC236}">
                <a16:creationId xmlns:a16="http://schemas.microsoft.com/office/drawing/2014/main" id="{7CD8BDC9-84B9-411F-86C3-F9AF7F957CE1}"/>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73195FBA-6EAC-447C-A199-91EE3BACE4F9}"/>
              </a:ext>
            </a:extLst>
          </p:cNvPr>
          <p:cNvSpPr>
            <a:spLocks noGrp="1"/>
          </p:cNvSpPr>
          <p:nvPr>
            <p:ph type="sldNum" sz="quarter" idx="12"/>
          </p:nvPr>
        </p:nvSpPr>
        <p:spPr/>
        <p:txBody>
          <a:bodyPr/>
          <a:lstStyle/>
          <a:p>
            <a:fld id="{4F1D7969-3D67-47AF-B3AE-29AB7669F16D}" type="slidenum">
              <a:rPr lang="zh-CN" altLang="en-US" smtClean="0"/>
              <a:t>‹#›</a:t>
            </a:fld>
            <a:endParaRPr lang="zh-CN" altLang="en-US"/>
          </a:p>
        </p:txBody>
      </p:sp>
    </p:spTree>
    <p:extLst>
      <p:ext uri="{BB962C8B-B14F-4D97-AF65-F5344CB8AC3E}">
        <p14:creationId xmlns:p14="http://schemas.microsoft.com/office/powerpoint/2010/main" val="31738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A02C2E1-621E-4332-B4E3-33518F0CD9F4}"/>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81191B40-DA02-46D0-9511-DBD77617AC2B}"/>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38B02F96-C941-4043-AF93-9030A6507C3A}"/>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72B107A6-59B6-452B-95FD-5ED91EDB2926}"/>
              </a:ext>
            </a:extLst>
          </p:cNvPr>
          <p:cNvSpPr>
            <a:spLocks noGrp="1"/>
          </p:cNvSpPr>
          <p:nvPr>
            <p:ph type="dt" sz="half" idx="10"/>
          </p:nvPr>
        </p:nvSpPr>
        <p:spPr/>
        <p:txBody>
          <a:bodyPr/>
          <a:lstStyle/>
          <a:p>
            <a:fld id="{EDC6C312-2B44-45B0-B164-AF57278CB1EA}" type="datetimeFigureOut">
              <a:rPr lang="zh-CN" altLang="en-US" smtClean="0"/>
              <a:t>2022/7/13</a:t>
            </a:fld>
            <a:endParaRPr lang="zh-CN" altLang="en-US"/>
          </a:p>
        </p:txBody>
      </p:sp>
      <p:sp>
        <p:nvSpPr>
          <p:cNvPr id="6" name="页脚占位符 5">
            <a:extLst>
              <a:ext uri="{FF2B5EF4-FFF2-40B4-BE49-F238E27FC236}">
                <a16:creationId xmlns:a16="http://schemas.microsoft.com/office/drawing/2014/main" id="{35A9F954-ACC0-4485-AD74-BB9AE46EFC5C}"/>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993B029C-AA19-4805-95CB-9D583B321B1D}"/>
              </a:ext>
            </a:extLst>
          </p:cNvPr>
          <p:cNvSpPr>
            <a:spLocks noGrp="1"/>
          </p:cNvSpPr>
          <p:nvPr>
            <p:ph type="sldNum" sz="quarter" idx="12"/>
          </p:nvPr>
        </p:nvSpPr>
        <p:spPr/>
        <p:txBody>
          <a:bodyPr/>
          <a:lstStyle/>
          <a:p>
            <a:fld id="{4F1D7969-3D67-47AF-B3AE-29AB7669F16D}" type="slidenum">
              <a:rPr lang="zh-CN" altLang="en-US" smtClean="0"/>
              <a:t>‹#›</a:t>
            </a:fld>
            <a:endParaRPr lang="zh-CN" altLang="en-US"/>
          </a:p>
        </p:txBody>
      </p:sp>
    </p:spTree>
    <p:extLst>
      <p:ext uri="{BB962C8B-B14F-4D97-AF65-F5344CB8AC3E}">
        <p14:creationId xmlns:p14="http://schemas.microsoft.com/office/powerpoint/2010/main" val="2741146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0008313-0BBF-4E54-81FB-F0EF1EE19A33}"/>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36B10CD0-AAED-479A-BA03-9BCC23B90A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96DE98BC-2F57-4500-932A-91792CD5094E}"/>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CCF6FEBD-8234-4941-9AA2-E0172E1C235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FA2BA5B3-2891-4C1D-9BE9-2BB8B43EEE86}"/>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0543977D-44C7-47D8-B29B-7D6852A22360}"/>
              </a:ext>
            </a:extLst>
          </p:cNvPr>
          <p:cNvSpPr>
            <a:spLocks noGrp="1"/>
          </p:cNvSpPr>
          <p:nvPr>
            <p:ph type="dt" sz="half" idx="10"/>
          </p:nvPr>
        </p:nvSpPr>
        <p:spPr/>
        <p:txBody>
          <a:bodyPr/>
          <a:lstStyle/>
          <a:p>
            <a:fld id="{EDC6C312-2B44-45B0-B164-AF57278CB1EA}" type="datetimeFigureOut">
              <a:rPr lang="zh-CN" altLang="en-US" smtClean="0"/>
              <a:t>2022/7/13</a:t>
            </a:fld>
            <a:endParaRPr lang="zh-CN" altLang="en-US"/>
          </a:p>
        </p:txBody>
      </p:sp>
      <p:sp>
        <p:nvSpPr>
          <p:cNvPr id="8" name="页脚占位符 7">
            <a:extLst>
              <a:ext uri="{FF2B5EF4-FFF2-40B4-BE49-F238E27FC236}">
                <a16:creationId xmlns:a16="http://schemas.microsoft.com/office/drawing/2014/main" id="{06F7CB8E-4E8F-4915-876A-6B0D983A72AD}"/>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DCEB1819-05A1-49AE-B35B-3B1EB1A1460F}"/>
              </a:ext>
            </a:extLst>
          </p:cNvPr>
          <p:cNvSpPr>
            <a:spLocks noGrp="1"/>
          </p:cNvSpPr>
          <p:nvPr>
            <p:ph type="sldNum" sz="quarter" idx="12"/>
          </p:nvPr>
        </p:nvSpPr>
        <p:spPr/>
        <p:txBody>
          <a:bodyPr/>
          <a:lstStyle/>
          <a:p>
            <a:fld id="{4F1D7969-3D67-47AF-B3AE-29AB7669F16D}" type="slidenum">
              <a:rPr lang="zh-CN" altLang="en-US" smtClean="0"/>
              <a:t>‹#›</a:t>
            </a:fld>
            <a:endParaRPr lang="zh-CN" altLang="en-US"/>
          </a:p>
        </p:txBody>
      </p:sp>
    </p:spTree>
    <p:extLst>
      <p:ext uri="{BB962C8B-B14F-4D97-AF65-F5344CB8AC3E}">
        <p14:creationId xmlns:p14="http://schemas.microsoft.com/office/powerpoint/2010/main" val="1858771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8" name="矩形 7">
            <a:extLst>
              <a:ext uri="{FF2B5EF4-FFF2-40B4-BE49-F238E27FC236}">
                <a16:creationId xmlns:a16="http://schemas.microsoft.com/office/drawing/2014/main" id="{A24BEB68-706F-4ADB-A1A6-EC6A7AAACA9E}"/>
              </a:ext>
            </a:extLst>
          </p:cNvPr>
          <p:cNvSpPr/>
          <p:nvPr userDrawn="1"/>
        </p:nvSpPr>
        <p:spPr>
          <a:xfrm>
            <a:off x="217714" y="0"/>
            <a:ext cx="1172391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a:extLst>
              <a:ext uri="{FF2B5EF4-FFF2-40B4-BE49-F238E27FC236}">
                <a16:creationId xmlns:a16="http://schemas.microsoft.com/office/drawing/2014/main" id="{DC353480-4D3C-42E2-A385-2DA66B0EA03F}"/>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12E76770-4CEB-42B3-9679-93D074A81D16}"/>
              </a:ext>
            </a:extLst>
          </p:cNvPr>
          <p:cNvSpPr>
            <a:spLocks noGrp="1"/>
          </p:cNvSpPr>
          <p:nvPr>
            <p:ph type="dt" sz="half" idx="10"/>
          </p:nvPr>
        </p:nvSpPr>
        <p:spPr/>
        <p:txBody>
          <a:bodyPr/>
          <a:lstStyle/>
          <a:p>
            <a:fld id="{EDC6C312-2B44-45B0-B164-AF57278CB1EA}" type="datetimeFigureOut">
              <a:rPr lang="zh-CN" altLang="en-US" smtClean="0"/>
              <a:t>2022/7/13</a:t>
            </a:fld>
            <a:endParaRPr lang="zh-CN" altLang="en-US"/>
          </a:p>
        </p:txBody>
      </p:sp>
      <p:sp>
        <p:nvSpPr>
          <p:cNvPr id="4" name="页脚占位符 3">
            <a:extLst>
              <a:ext uri="{FF2B5EF4-FFF2-40B4-BE49-F238E27FC236}">
                <a16:creationId xmlns:a16="http://schemas.microsoft.com/office/drawing/2014/main" id="{0CC4123D-24D5-4D3D-923B-5F8600C41513}"/>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19F2D0CD-960F-41FD-A6B7-D77C86731374}"/>
              </a:ext>
            </a:extLst>
          </p:cNvPr>
          <p:cNvSpPr>
            <a:spLocks noGrp="1"/>
          </p:cNvSpPr>
          <p:nvPr>
            <p:ph type="sldNum" sz="quarter" idx="12"/>
          </p:nvPr>
        </p:nvSpPr>
        <p:spPr/>
        <p:txBody>
          <a:bodyPr/>
          <a:lstStyle/>
          <a:p>
            <a:fld id="{4F1D7969-3D67-47AF-B3AE-29AB7669F16D}" type="slidenum">
              <a:rPr lang="zh-CN" altLang="en-US" smtClean="0"/>
              <a:t>‹#›</a:t>
            </a:fld>
            <a:endParaRPr lang="zh-CN" altLang="en-US"/>
          </a:p>
        </p:txBody>
      </p:sp>
      <p:pic>
        <p:nvPicPr>
          <p:cNvPr id="7" name="图片 6">
            <a:extLst>
              <a:ext uri="{FF2B5EF4-FFF2-40B4-BE49-F238E27FC236}">
                <a16:creationId xmlns:a16="http://schemas.microsoft.com/office/drawing/2014/main" id="{8E38112E-547F-4E39-8F23-A8689BEF587F}"/>
              </a:ext>
            </a:extLst>
          </p:cNvPr>
          <p:cNvPicPr>
            <a:picLocks noChangeAspect="1"/>
          </p:cNvPicPr>
          <p:nvPr userDrawn="1"/>
        </p:nvPicPr>
        <p:blipFill rotWithShape="1">
          <a:blip r:embed="rId2"/>
          <a:srcRect l="32518" t="-4502" b="-1323"/>
          <a:stretch/>
        </p:blipFill>
        <p:spPr>
          <a:xfrm>
            <a:off x="1" y="517526"/>
            <a:ext cx="1458686" cy="799646"/>
          </a:xfrm>
          <a:prstGeom prst="rect">
            <a:avLst/>
          </a:prstGeom>
        </p:spPr>
      </p:pic>
    </p:spTree>
    <p:extLst>
      <p:ext uri="{BB962C8B-B14F-4D97-AF65-F5344CB8AC3E}">
        <p14:creationId xmlns:p14="http://schemas.microsoft.com/office/powerpoint/2010/main" val="2226823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12DDF6FA-DF1F-416F-9753-EC4CB1BCB6A8}"/>
              </a:ext>
            </a:extLst>
          </p:cNvPr>
          <p:cNvSpPr>
            <a:spLocks noGrp="1"/>
          </p:cNvSpPr>
          <p:nvPr>
            <p:ph type="dt" sz="half" idx="10"/>
          </p:nvPr>
        </p:nvSpPr>
        <p:spPr/>
        <p:txBody>
          <a:bodyPr/>
          <a:lstStyle/>
          <a:p>
            <a:fld id="{EDC6C312-2B44-45B0-B164-AF57278CB1EA}" type="datetimeFigureOut">
              <a:rPr lang="zh-CN" altLang="en-US" smtClean="0"/>
              <a:t>2022/7/13</a:t>
            </a:fld>
            <a:endParaRPr lang="zh-CN" altLang="en-US"/>
          </a:p>
        </p:txBody>
      </p:sp>
      <p:sp>
        <p:nvSpPr>
          <p:cNvPr id="3" name="页脚占位符 2">
            <a:extLst>
              <a:ext uri="{FF2B5EF4-FFF2-40B4-BE49-F238E27FC236}">
                <a16:creationId xmlns:a16="http://schemas.microsoft.com/office/drawing/2014/main" id="{F824A25B-56C9-4A0B-B34F-29A86C4A6A3C}"/>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F8C9D7FB-4416-498B-8E93-9B0B2B4744FF}"/>
              </a:ext>
            </a:extLst>
          </p:cNvPr>
          <p:cNvSpPr>
            <a:spLocks noGrp="1"/>
          </p:cNvSpPr>
          <p:nvPr>
            <p:ph type="sldNum" sz="quarter" idx="12"/>
          </p:nvPr>
        </p:nvSpPr>
        <p:spPr/>
        <p:txBody>
          <a:bodyPr/>
          <a:lstStyle/>
          <a:p>
            <a:fld id="{4F1D7969-3D67-47AF-B3AE-29AB7669F16D}" type="slidenum">
              <a:rPr lang="zh-CN" altLang="en-US" smtClean="0"/>
              <a:t>‹#›</a:t>
            </a:fld>
            <a:endParaRPr lang="zh-CN" altLang="en-US"/>
          </a:p>
        </p:txBody>
      </p:sp>
      <p:sp>
        <p:nvSpPr>
          <p:cNvPr id="5" name="矩形 4">
            <a:extLst>
              <a:ext uri="{FF2B5EF4-FFF2-40B4-BE49-F238E27FC236}">
                <a16:creationId xmlns:a16="http://schemas.microsoft.com/office/drawing/2014/main" id="{829A8453-DEE6-4257-BDBA-8701DBABF104}"/>
              </a:ext>
            </a:extLst>
          </p:cNvPr>
          <p:cNvSpPr/>
          <p:nvPr userDrawn="1"/>
        </p:nvSpPr>
        <p:spPr>
          <a:xfrm>
            <a:off x="0" y="1009651"/>
            <a:ext cx="12178332" cy="4881562"/>
          </a:xfrm>
          <a:prstGeom prst="rect">
            <a:avLst/>
          </a:prstGeom>
          <a:solidFill>
            <a:srgbClr val="DCEC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a:extLst>
              <a:ext uri="{FF2B5EF4-FFF2-40B4-BE49-F238E27FC236}">
                <a16:creationId xmlns:a16="http://schemas.microsoft.com/office/drawing/2014/main" id="{EF9CBB5F-920A-4490-B799-89B6AF298CA6}"/>
              </a:ext>
            </a:extLst>
          </p:cNvPr>
          <p:cNvSpPr/>
          <p:nvPr userDrawn="1"/>
        </p:nvSpPr>
        <p:spPr>
          <a:xfrm>
            <a:off x="0" y="1152248"/>
            <a:ext cx="12178332" cy="45736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8">
            <a:extLst>
              <a:ext uri="{FF2B5EF4-FFF2-40B4-BE49-F238E27FC236}">
                <a16:creationId xmlns:a16="http://schemas.microsoft.com/office/drawing/2014/main" id="{CE78DE48-8F94-4412-A188-919E579B1ACE}"/>
              </a:ext>
            </a:extLst>
          </p:cNvPr>
          <p:cNvPicPr>
            <a:picLocks noChangeAspect="1"/>
          </p:cNvPicPr>
          <p:nvPr userDrawn="1"/>
        </p:nvPicPr>
        <p:blipFill rotWithShape="1">
          <a:blip r:embed="rId2"/>
          <a:srcRect t="20290" r="1153"/>
          <a:stretch/>
        </p:blipFill>
        <p:spPr>
          <a:xfrm>
            <a:off x="916503" y="0"/>
            <a:ext cx="934075" cy="2147920"/>
          </a:xfrm>
          <a:prstGeom prst="rect">
            <a:avLst/>
          </a:prstGeom>
        </p:spPr>
      </p:pic>
    </p:spTree>
    <p:extLst>
      <p:ext uri="{BB962C8B-B14F-4D97-AF65-F5344CB8AC3E}">
        <p14:creationId xmlns:p14="http://schemas.microsoft.com/office/powerpoint/2010/main" val="3956370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F72ACBB-93FC-46CE-AC42-D9EBD02F7908}"/>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3A963F91-AB1F-474B-AC08-129609D600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B3E1CC4C-88EB-4AAD-9415-28A1043A62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09EFE30A-5812-4FE7-B5CF-41D951D153EB}"/>
              </a:ext>
            </a:extLst>
          </p:cNvPr>
          <p:cNvSpPr>
            <a:spLocks noGrp="1"/>
          </p:cNvSpPr>
          <p:nvPr>
            <p:ph type="dt" sz="half" idx="10"/>
          </p:nvPr>
        </p:nvSpPr>
        <p:spPr/>
        <p:txBody>
          <a:bodyPr/>
          <a:lstStyle/>
          <a:p>
            <a:fld id="{EDC6C312-2B44-45B0-B164-AF57278CB1EA}" type="datetimeFigureOut">
              <a:rPr lang="zh-CN" altLang="en-US" smtClean="0"/>
              <a:t>2022/7/13</a:t>
            </a:fld>
            <a:endParaRPr lang="zh-CN" altLang="en-US"/>
          </a:p>
        </p:txBody>
      </p:sp>
      <p:sp>
        <p:nvSpPr>
          <p:cNvPr id="6" name="页脚占位符 5">
            <a:extLst>
              <a:ext uri="{FF2B5EF4-FFF2-40B4-BE49-F238E27FC236}">
                <a16:creationId xmlns:a16="http://schemas.microsoft.com/office/drawing/2014/main" id="{78DF2D6A-0215-4078-86EE-D84148091008}"/>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6CD8D390-56A0-48E1-A346-5FE48A2CD656}"/>
              </a:ext>
            </a:extLst>
          </p:cNvPr>
          <p:cNvSpPr>
            <a:spLocks noGrp="1"/>
          </p:cNvSpPr>
          <p:nvPr>
            <p:ph type="sldNum" sz="quarter" idx="12"/>
          </p:nvPr>
        </p:nvSpPr>
        <p:spPr/>
        <p:txBody>
          <a:bodyPr/>
          <a:lstStyle/>
          <a:p>
            <a:fld id="{4F1D7969-3D67-47AF-B3AE-29AB7669F16D}" type="slidenum">
              <a:rPr lang="zh-CN" altLang="en-US" smtClean="0"/>
              <a:t>‹#›</a:t>
            </a:fld>
            <a:endParaRPr lang="zh-CN" altLang="en-US"/>
          </a:p>
        </p:txBody>
      </p:sp>
    </p:spTree>
    <p:extLst>
      <p:ext uri="{BB962C8B-B14F-4D97-AF65-F5344CB8AC3E}">
        <p14:creationId xmlns:p14="http://schemas.microsoft.com/office/powerpoint/2010/main" val="795927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7365BDE-A516-4DE6-A76E-2402332A9FE6}"/>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D06636E6-C15F-488E-922E-A8E8EFA043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9DC57C37-A3FC-4624-A252-E6A673C844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CA1CF3E5-5575-48BC-B64E-3F8FC4FEA069}"/>
              </a:ext>
            </a:extLst>
          </p:cNvPr>
          <p:cNvSpPr>
            <a:spLocks noGrp="1"/>
          </p:cNvSpPr>
          <p:nvPr>
            <p:ph type="dt" sz="half" idx="10"/>
          </p:nvPr>
        </p:nvSpPr>
        <p:spPr/>
        <p:txBody>
          <a:bodyPr/>
          <a:lstStyle/>
          <a:p>
            <a:fld id="{EDC6C312-2B44-45B0-B164-AF57278CB1EA}" type="datetimeFigureOut">
              <a:rPr lang="zh-CN" altLang="en-US" smtClean="0"/>
              <a:t>2022/7/13</a:t>
            </a:fld>
            <a:endParaRPr lang="zh-CN" altLang="en-US"/>
          </a:p>
        </p:txBody>
      </p:sp>
      <p:sp>
        <p:nvSpPr>
          <p:cNvPr id="6" name="页脚占位符 5">
            <a:extLst>
              <a:ext uri="{FF2B5EF4-FFF2-40B4-BE49-F238E27FC236}">
                <a16:creationId xmlns:a16="http://schemas.microsoft.com/office/drawing/2014/main" id="{C42A6CF8-E505-44D7-977E-8B7400676057}"/>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96636D69-B4B5-4B2E-ACCD-0C15347DE145}"/>
              </a:ext>
            </a:extLst>
          </p:cNvPr>
          <p:cNvSpPr>
            <a:spLocks noGrp="1"/>
          </p:cNvSpPr>
          <p:nvPr>
            <p:ph type="sldNum" sz="quarter" idx="12"/>
          </p:nvPr>
        </p:nvSpPr>
        <p:spPr/>
        <p:txBody>
          <a:bodyPr/>
          <a:lstStyle/>
          <a:p>
            <a:fld id="{4F1D7969-3D67-47AF-B3AE-29AB7669F16D}" type="slidenum">
              <a:rPr lang="zh-CN" altLang="en-US" smtClean="0"/>
              <a:t>‹#›</a:t>
            </a:fld>
            <a:endParaRPr lang="zh-CN" altLang="en-US"/>
          </a:p>
        </p:txBody>
      </p:sp>
    </p:spTree>
    <p:extLst>
      <p:ext uri="{BB962C8B-B14F-4D97-AF65-F5344CB8AC3E}">
        <p14:creationId xmlns:p14="http://schemas.microsoft.com/office/powerpoint/2010/main" val="1274450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矩形 8">
            <a:extLst>
              <a:ext uri="{FF2B5EF4-FFF2-40B4-BE49-F238E27FC236}">
                <a16:creationId xmlns:a16="http://schemas.microsoft.com/office/drawing/2014/main" id="{4B66AA59-5E6B-48EF-B50D-C9F8AF6F1636}"/>
              </a:ext>
            </a:extLst>
          </p:cNvPr>
          <p:cNvSpPr/>
          <p:nvPr userDrawn="1"/>
        </p:nvSpPr>
        <p:spPr>
          <a:xfrm>
            <a:off x="0" y="0"/>
            <a:ext cx="12192000" cy="6858000"/>
          </a:xfrm>
          <a:prstGeom prst="rect">
            <a:avLst/>
          </a:prstGeom>
          <a:solidFill>
            <a:srgbClr val="CEE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占位符 1">
            <a:extLst>
              <a:ext uri="{FF2B5EF4-FFF2-40B4-BE49-F238E27FC236}">
                <a16:creationId xmlns:a16="http://schemas.microsoft.com/office/drawing/2014/main" id="{5238BBDD-BE51-42FE-ABB7-0F5EB7DD52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422DEC17-3846-49FD-AABC-FE426E7706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DF3FFE71-8035-4523-BEB0-CF9F7820CA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C6C312-2B44-45B0-B164-AF57278CB1EA}" type="datetimeFigureOut">
              <a:rPr lang="zh-CN" altLang="en-US" smtClean="0"/>
              <a:t>2022/7/13</a:t>
            </a:fld>
            <a:endParaRPr lang="zh-CN" altLang="en-US"/>
          </a:p>
        </p:txBody>
      </p:sp>
      <p:sp>
        <p:nvSpPr>
          <p:cNvPr id="5" name="页脚占位符 4">
            <a:extLst>
              <a:ext uri="{FF2B5EF4-FFF2-40B4-BE49-F238E27FC236}">
                <a16:creationId xmlns:a16="http://schemas.microsoft.com/office/drawing/2014/main" id="{2EA1BDA3-CCFA-4976-A3B1-54833567E1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B321253F-7901-4DF9-AF3D-C6CBF7A15DF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1D7969-3D67-47AF-B3AE-29AB7669F16D}" type="slidenum">
              <a:rPr lang="zh-CN" altLang="en-US" smtClean="0"/>
              <a:t>‹#›</a:t>
            </a:fld>
            <a:endParaRPr lang="zh-CN" altLang="en-US"/>
          </a:p>
        </p:txBody>
      </p:sp>
    </p:spTree>
    <p:extLst>
      <p:ext uri="{BB962C8B-B14F-4D97-AF65-F5344CB8AC3E}">
        <p14:creationId xmlns:p14="http://schemas.microsoft.com/office/powerpoint/2010/main" val="24785983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a:extLst>
              <a:ext uri="{FF2B5EF4-FFF2-40B4-BE49-F238E27FC236}">
                <a16:creationId xmlns:a16="http://schemas.microsoft.com/office/drawing/2014/main" id="{2615CE90-15C8-46AE-9F26-520ED199B0ED}"/>
              </a:ext>
            </a:extLst>
          </p:cNvPr>
          <p:cNvGrpSpPr/>
          <p:nvPr/>
        </p:nvGrpSpPr>
        <p:grpSpPr>
          <a:xfrm>
            <a:off x="3200400" y="1193800"/>
            <a:ext cx="5791200" cy="5116286"/>
            <a:chOff x="3643311" y="847724"/>
            <a:chExt cx="2505075" cy="981075"/>
          </a:xfrm>
        </p:grpSpPr>
        <p:sp>
          <p:nvSpPr>
            <p:cNvPr id="8" name="矩形 7">
              <a:extLst>
                <a:ext uri="{FF2B5EF4-FFF2-40B4-BE49-F238E27FC236}">
                  <a16:creationId xmlns:a16="http://schemas.microsoft.com/office/drawing/2014/main" id="{3DB746CD-1B5B-4D3E-8D59-41ECC74E639F}"/>
                </a:ext>
              </a:extLst>
            </p:cNvPr>
            <p:cNvSpPr/>
            <p:nvPr/>
          </p:nvSpPr>
          <p:spPr>
            <a:xfrm>
              <a:off x="3643311" y="847724"/>
              <a:ext cx="2505075" cy="981075"/>
            </a:xfrm>
            <a:prstGeom prst="rect">
              <a:avLst/>
            </a:prstGeom>
            <a:solidFill>
              <a:srgbClr val="DCEC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a:extLst>
                <a:ext uri="{FF2B5EF4-FFF2-40B4-BE49-F238E27FC236}">
                  <a16:creationId xmlns:a16="http://schemas.microsoft.com/office/drawing/2014/main" id="{89345B72-1131-425E-AE24-596F5D8F098B}"/>
                </a:ext>
              </a:extLst>
            </p:cNvPr>
            <p:cNvSpPr/>
            <p:nvPr/>
          </p:nvSpPr>
          <p:spPr>
            <a:xfrm>
              <a:off x="3728069" y="893647"/>
              <a:ext cx="2312015" cy="89340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 name="文本框 4">
            <a:extLst>
              <a:ext uri="{FF2B5EF4-FFF2-40B4-BE49-F238E27FC236}">
                <a16:creationId xmlns:a16="http://schemas.microsoft.com/office/drawing/2014/main" id="{A5547811-3C68-4F31-BCFA-3540281E3CAA}"/>
              </a:ext>
            </a:extLst>
          </p:cNvPr>
          <p:cNvSpPr txBox="1"/>
          <p:nvPr/>
        </p:nvSpPr>
        <p:spPr>
          <a:xfrm>
            <a:off x="552450" y="371475"/>
            <a:ext cx="1114425" cy="369332"/>
          </a:xfrm>
          <a:prstGeom prst="rect">
            <a:avLst/>
          </a:prstGeom>
          <a:noFill/>
        </p:spPr>
        <p:txBody>
          <a:bodyPr wrap="square" rtlCol="0">
            <a:spAutoFit/>
          </a:bodyPr>
          <a:lstStyle/>
          <a:p>
            <a:r>
              <a:rPr lang="zh-CN" altLang="en-US" dirty="0">
                <a:latin typeface="+mn-ea"/>
              </a:rPr>
              <a:t>附件</a:t>
            </a:r>
            <a:r>
              <a:rPr lang="en-US" altLang="zh-CN" dirty="0">
                <a:latin typeface="+mn-ea"/>
              </a:rPr>
              <a:t>2-3</a:t>
            </a:r>
            <a:endParaRPr lang="zh-CN" altLang="en-US" dirty="0">
              <a:latin typeface="+mn-ea"/>
            </a:endParaRPr>
          </a:p>
        </p:txBody>
      </p:sp>
      <p:sp>
        <p:nvSpPr>
          <p:cNvPr id="6" name="矩形: 圆角 5">
            <a:extLst>
              <a:ext uri="{FF2B5EF4-FFF2-40B4-BE49-F238E27FC236}">
                <a16:creationId xmlns:a16="http://schemas.microsoft.com/office/drawing/2014/main" id="{5A28D1E1-5646-47A0-A10F-89C3B243A35E}"/>
              </a:ext>
            </a:extLst>
          </p:cNvPr>
          <p:cNvSpPr/>
          <p:nvPr/>
        </p:nvSpPr>
        <p:spPr>
          <a:xfrm>
            <a:off x="4228464" y="5473967"/>
            <a:ext cx="3713050" cy="476890"/>
          </a:xfrm>
          <a:prstGeom prst="roundRect">
            <a:avLst>
              <a:gd name="adj" fmla="val 50000"/>
            </a:avLst>
          </a:prstGeom>
          <a:solidFill>
            <a:srgbClr val="3859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t>北京爱力佳医药科技有限公司</a:t>
            </a:r>
          </a:p>
        </p:txBody>
      </p:sp>
      <p:sp>
        <p:nvSpPr>
          <p:cNvPr id="10" name="文本框 9">
            <a:extLst>
              <a:ext uri="{FF2B5EF4-FFF2-40B4-BE49-F238E27FC236}">
                <a16:creationId xmlns:a16="http://schemas.microsoft.com/office/drawing/2014/main" id="{8E332B23-BEB7-4BF7-B733-49B19D4AA28F}"/>
              </a:ext>
            </a:extLst>
          </p:cNvPr>
          <p:cNvSpPr txBox="1"/>
          <p:nvPr/>
        </p:nvSpPr>
        <p:spPr>
          <a:xfrm>
            <a:off x="4680083" y="4754058"/>
            <a:ext cx="2777404" cy="400110"/>
          </a:xfrm>
          <a:prstGeom prst="rect">
            <a:avLst/>
          </a:prstGeom>
          <a:noFill/>
        </p:spPr>
        <p:txBody>
          <a:bodyPr wrap="square" rtlCol="0">
            <a:spAutoFit/>
          </a:bodyPr>
          <a:lstStyle/>
          <a:p>
            <a:pPr algn="ctr"/>
            <a:r>
              <a:rPr lang="zh-CN" altLang="en-US" sz="2000" b="1" dirty="0"/>
              <a:t>盐酸奥洛他定颗粒</a:t>
            </a:r>
          </a:p>
        </p:txBody>
      </p:sp>
      <p:pic>
        <p:nvPicPr>
          <p:cNvPr id="11" name="图片 10">
            <a:extLst>
              <a:ext uri="{FF2B5EF4-FFF2-40B4-BE49-F238E27FC236}">
                <a16:creationId xmlns:a16="http://schemas.microsoft.com/office/drawing/2014/main" id="{331B3C72-9C95-4E0C-BF9B-31D4692FF043}"/>
              </a:ext>
            </a:extLst>
          </p:cNvPr>
          <p:cNvPicPr>
            <a:picLocks noChangeAspect="1"/>
          </p:cNvPicPr>
          <p:nvPr/>
        </p:nvPicPr>
        <p:blipFill>
          <a:blip r:embed="rId2"/>
          <a:stretch>
            <a:fillRect/>
          </a:stretch>
        </p:blipFill>
        <p:spPr>
          <a:xfrm>
            <a:off x="4159826" y="1743919"/>
            <a:ext cx="3872348" cy="2699508"/>
          </a:xfrm>
          <a:prstGeom prst="rect">
            <a:avLst/>
          </a:prstGeom>
        </p:spPr>
      </p:pic>
    </p:spTree>
    <p:extLst>
      <p:ext uri="{BB962C8B-B14F-4D97-AF65-F5344CB8AC3E}">
        <p14:creationId xmlns:p14="http://schemas.microsoft.com/office/powerpoint/2010/main" val="19388767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12843742-E058-4D6E-82D9-12DA799D8010}"/>
              </a:ext>
            </a:extLst>
          </p:cNvPr>
          <p:cNvSpPr txBox="1"/>
          <p:nvPr/>
        </p:nvSpPr>
        <p:spPr>
          <a:xfrm>
            <a:off x="968829" y="1219200"/>
            <a:ext cx="816429" cy="646331"/>
          </a:xfrm>
          <a:prstGeom prst="rect">
            <a:avLst/>
          </a:prstGeom>
          <a:noFill/>
        </p:spPr>
        <p:txBody>
          <a:bodyPr wrap="square" rtlCol="0">
            <a:spAutoFit/>
          </a:bodyPr>
          <a:lstStyle/>
          <a:p>
            <a:pPr algn="ctr"/>
            <a:r>
              <a:rPr lang="en-US" altLang="zh-CN" sz="3600" dirty="0">
                <a:solidFill>
                  <a:schemeClr val="bg1"/>
                </a:solidFill>
                <a:latin typeface="Arial" panose="020B0604020202020204" pitchFamily="34" charset="0"/>
                <a:cs typeface="Arial" panose="020B0604020202020204" pitchFamily="34" charset="0"/>
              </a:rPr>
              <a:t>05</a:t>
            </a:r>
            <a:endParaRPr lang="zh-CN" altLang="en-US" sz="3600" dirty="0">
              <a:solidFill>
                <a:schemeClr val="bg1"/>
              </a:solidFill>
              <a:latin typeface="Arial" panose="020B0604020202020204" pitchFamily="34" charset="0"/>
              <a:cs typeface="Arial" panose="020B0604020202020204" pitchFamily="34" charset="0"/>
            </a:endParaRPr>
          </a:p>
        </p:txBody>
      </p:sp>
      <p:sp>
        <p:nvSpPr>
          <p:cNvPr id="3" name="文本框 2">
            <a:extLst>
              <a:ext uri="{FF2B5EF4-FFF2-40B4-BE49-F238E27FC236}">
                <a16:creationId xmlns:a16="http://schemas.microsoft.com/office/drawing/2014/main" id="{867D3C60-DFCE-4713-9F1A-F5B9E62A7E50}"/>
              </a:ext>
            </a:extLst>
          </p:cNvPr>
          <p:cNvSpPr txBox="1"/>
          <p:nvPr/>
        </p:nvSpPr>
        <p:spPr>
          <a:xfrm>
            <a:off x="875527" y="2308949"/>
            <a:ext cx="2466390" cy="523220"/>
          </a:xfrm>
          <a:prstGeom prst="rect">
            <a:avLst/>
          </a:prstGeom>
          <a:noFill/>
        </p:spPr>
        <p:txBody>
          <a:bodyPr wrap="square" rtlCol="0">
            <a:spAutoFit/>
          </a:bodyPr>
          <a:lstStyle/>
          <a:p>
            <a:r>
              <a:rPr lang="zh-CN" altLang="en-US" sz="2800" dirty="0">
                <a:solidFill>
                  <a:srgbClr val="596BB6"/>
                </a:solidFill>
                <a:latin typeface="微软雅黑" panose="020B0503020204020204" pitchFamily="34" charset="-122"/>
                <a:ea typeface="微软雅黑" panose="020B0503020204020204" pitchFamily="34" charset="-122"/>
              </a:rPr>
              <a:t>公平性</a:t>
            </a:r>
          </a:p>
        </p:txBody>
      </p:sp>
      <p:sp>
        <p:nvSpPr>
          <p:cNvPr id="4" name="文本框 3">
            <a:extLst>
              <a:ext uri="{FF2B5EF4-FFF2-40B4-BE49-F238E27FC236}">
                <a16:creationId xmlns:a16="http://schemas.microsoft.com/office/drawing/2014/main" id="{B3ECE944-EF9E-406F-9B6A-B3C73B7CEF4C}"/>
              </a:ext>
            </a:extLst>
          </p:cNvPr>
          <p:cNvSpPr txBox="1"/>
          <p:nvPr/>
        </p:nvSpPr>
        <p:spPr>
          <a:xfrm>
            <a:off x="875527" y="2796635"/>
            <a:ext cx="1839688" cy="338554"/>
          </a:xfrm>
          <a:prstGeom prst="rect">
            <a:avLst/>
          </a:prstGeom>
          <a:noFill/>
        </p:spPr>
        <p:txBody>
          <a:bodyPr wrap="square" rtlCol="0">
            <a:spAutoFit/>
          </a:bodyPr>
          <a:lstStyle/>
          <a:p>
            <a:r>
              <a:rPr lang="en-US" altLang="zh-CN" sz="1600" dirty="0">
                <a:solidFill>
                  <a:schemeClr val="bg1">
                    <a:lumMod val="85000"/>
                  </a:schemeClr>
                </a:solidFill>
                <a:latin typeface="Bell MT" panose="02020503060305020303" pitchFamily="18" charset="0"/>
                <a:cs typeface="Calibri" panose="020F0502020204030204" pitchFamily="34" charset="0"/>
              </a:rPr>
              <a:t>Fairness</a:t>
            </a:r>
            <a:endParaRPr lang="zh-CN" altLang="en-US" sz="1600" dirty="0">
              <a:solidFill>
                <a:schemeClr val="bg1">
                  <a:lumMod val="85000"/>
                </a:schemeClr>
              </a:solidFill>
              <a:latin typeface="Bell MT" panose="02020503060305020303" pitchFamily="18" charset="0"/>
              <a:cs typeface="Calibri" panose="020F0502020204030204" pitchFamily="34" charset="0"/>
            </a:endParaRPr>
          </a:p>
        </p:txBody>
      </p:sp>
      <p:sp>
        <p:nvSpPr>
          <p:cNvPr id="5" name="文本框 4">
            <a:extLst>
              <a:ext uri="{FF2B5EF4-FFF2-40B4-BE49-F238E27FC236}">
                <a16:creationId xmlns:a16="http://schemas.microsoft.com/office/drawing/2014/main" id="{9CC68C71-91FE-40F9-926A-5D1BF7A59286}"/>
              </a:ext>
            </a:extLst>
          </p:cNvPr>
          <p:cNvSpPr txBox="1"/>
          <p:nvPr/>
        </p:nvSpPr>
        <p:spPr>
          <a:xfrm>
            <a:off x="4052455" y="1233161"/>
            <a:ext cx="7626925" cy="3804055"/>
          </a:xfrm>
          <a:prstGeom prst="rect">
            <a:avLst/>
          </a:prstGeom>
          <a:noFill/>
        </p:spPr>
        <p:txBody>
          <a:bodyPr wrap="square" rtlCol="0">
            <a:spAutoFit/>
          </a:bodyPr>
          <a:lstStyle/>
          <a:p>
            <a:pPr>
              <a:lnSpc>
                <a:spcPct val="135000"/>
              </a:lnSpc>
              <a:spcAft>
                <a:spcPts val="600"/>
              </a:spcAft>
            </a:pP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年发病患者总数：</a:t>
            </a:r>
            <a:endParaRPr lang="en-US" altLang="zh-CN" b="1" dirty="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35000"/>
              </a:lnSpc>
              <a:spcAft>
                <a:spcPts val="600"/>
              </a:spcAft>
            </a:pPr>
            <a:r>
              <a:rPr lang="zh-CN" altLang="en-US" dirty="0">
                <a:solidFill>
                  <a:srgbClr val="596BB6"/>
                </a:solidFill>
                <a:latin typeface="微软雅黑" panose="020B0503020204020204" pitchFamily="34" charset="-122"/>
                <a:ea typeface="微软雅黑" panose="020B0503020204020204" pitchFamily="34" charset="-122"/>
              </a:rPr>
              <a:t>仅过敏性鼻炎患者成人已超过</a:t>
            </a:r>
            <a:r>
              <a:rPr lang="en-US" altLang="zh-CN" dirty="0">
                <a:solidFill>
                  <a:srgbClr val="596BB6"/>
                </a:solidFill>
                <a:latin typeface="微软雅黑" panose="020B0503020204020204" pitchFamily="34" charset="-122"/>
                <a:ea typeface="微软雅黑" panose="020B0503020204020204" pitchFamily="34" charset="-122"/>
              </a:rPr>
              <a:t>2</a:t>
            </a:r>
            <a:r>
              <a:rPr lang="zh-CN" altLang="en-US" dirty="0">
                <a:solidFill>
                  <a:srgbClr val="596BB6"/>
                </a:solidFill>
                <a:latin typeface="微软雅黑" panose="020B0503020204020204" pitchFamily="34" charset="-122"/>
                <a:ea typeface="微软雅黑" panose="020B0503020204020204" pitchFamily="34" charset="-122"/>
              </a:rPr>
              <a:t>亿人，儿童已超过</a:t>
            </a:r>
            <a:r>
              <a:rPr lang="en-US" altLang="zh-CN" dirty="0">
                <a:solidFill>
                  <a:srgbClr val="596BB6"/>
                </a:solidFill>
                <a:latin typeface="微软雅黑" panose="020B0503020204020204" pitchFamily="34" charset="-122"/>
                <a:ea typeface="微软雅黑" panose="020B0503020204020204" pitchFamily="34" charset="-122"/>
              </a:rPr>
              <a:t>4000</a:t>
            </a:r>
            <a:r>
              <a:rPr lang="zh-CN" altLang="en-US" dirty="0">
                <a:solidFill>
                  <a:srgbClr val="596BB6"/>
                </a:solidFill>
                <a:latin typeface="微软雅黑" panose="020B0503020204020204" pitchFamily="34" charset="-122"/>
                <a:ea typeface="微软雅黑" panose="020B0503020204020204" pitchFamily="34" charset="-122"/>
              </a:rPr>
              <a:t>万人。</a:t>
            </a:r>
            <a:endParaRPr lang="en-US" altLang="zh-CN" dirty="0">
              <a:solidFill>
                <a:srgbClr val="596BB6"/>
              </a:solidFill>
              <a:latin typeface="微软雅黑" panose="020B0503020204020204" pitchFamily="34" charset="-122"/>
              <a:ea typeface="微软雅黑" panose="020B0503020204020204" pitchFamily="34" charset="-122"/>
            </a:endParaRPr>
          </a:p>
          <a:p>
            <a:pPr>
              <a:lnSpc>
                <a:spcPct val="135000"/>
              </a:lnSpc>
              <a:spcAft>
                <a:spcPts val="600"/>
              </a:spcAft>
            </a:pP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弥补药品目录短板：</a:t>
            </a:r>
            <a:endParaRPr lang="en-US" altLang="zh-CN" b="1" dirty="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35000"/>
              </a:lnSpc>
              <a:spcAft>
                <a:spcPts val="600"/>
              </a:spcAft>
            </a:pPr>
            <a:r>
              <a:rPr lang="zh-CN" altLang="en-US" dirty="0">
                <a:solidFill>
                  <a:srgbClr val="596BB6"/>
                </a:solidFill>
                <a:latin typeface="微软雅黑" panose="020B0503020204020204" pitchFamily="34" charset="-122"/>
                <a:ea typeface="微软雅黑" panose="020B0503020204020204" pitchFamily="34" charset="-122"/>
              </a:rPr>
              <a:t>弥补了目录内同类产品有效率不足的短板，提高了患者第一次就诊的治疗成功率，大幅降低了第一次治疗失败重复就诊导致的社会综合成本。</a:t>
            </a:r>
            <a:endParaRPr lang="en-US" altLang="zh-CN" dirty="0">
              <a:solidFill>
                <a:srgbClr val="596BB6"/>
              </a:solidFill>
              <a:latin typeface="微软雅黑" panose="020B0503020204020204" pitchFamily="34" charset="-122"/>
              <a:ea typeface="微软雅黑" panose="020B0503020204020204" pitchFamily="34" charset="-122"/>
            </a:endParaRPr>
          </a:p>
          <a:p>
            <a:pPr>
              <a:lnSpc>
                <a:spcPct val="135000"/>
              </a:lnSpc>
              <a:spcAft>
                <a:spcPts val="600"/>
              </a:spcAft>
            </a:pP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临床管理难度：</a:t>
            </a:r>
            <a:endParaRPr lang="en-US" altLang="zh-CN" b="1" dirty="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35000"/>
              </a:lnSpc>
              <a:spcAft>
                <a:spcPts val="600"/>
              </a:spcAft>
            </a:pPr>
            <a:r>
              <a:rPr lang="zh-CN" altLang="en-US" dirty="0">
                <a:solidFill>
                  <a:srgbClr val="596BB6"/>
                </a:solidFill>
                <a:latin typeface="微软雅黑" panose="020B0503020204020204" pitchFamily="34" charset="-122"/>
                <a:ea typeface="微软雅黑" panose="020B0503020204020204" pitchFamily="34" charset="-122"/>
              </a:rPr>
              <a:t>盐酸奥洛他定颗粒是单剂量分装固体制剂，相比其他儿童用液体制剂，便于携带，服药剂量更准确，尤其是对于儿童及其他吞咽功能障碍的患者来说，能有效提高患者服药的依从性与便利性。</a:t>
            </a:r>
            <a:endParaRPr lang="en-US" altLang="zh-CN" dirty="0">
              <a:solidFill>
                <a:srgbClr val="596BB6"/>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519428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8">
            <a:extLst>
              <a:ext uri="{FF2B5EF4-FFF2-40B4-BE49-F238E27FC236}">
                <a16:creationId xmlns:a16="http://schemas.microsoft.com/office/drawing/2014/main" id="{883D960F-4569-4B6A-977D-A7EBB68FC3E1}"/>
              </a:ext>
            </a:extLst>
          </p:cNvPr>
          <p:cNvGrpSpPr/>
          <p:nvPr/>
        </p:nvGrpSpPr>
        <p:grpSpPr>
          <a:xfrm>
            <a:off x="3712448" y="1011937"/>
            <a:ext cx="3363564" cy="1172340"/>
            <a:chOff x="3643311" y="847724"/>
            <a:chExt cx="2505075" cy="981075"/>
          </a:xfrm>
        </p:grpSpPr>
        <p:sp>
          <p:nvSpPr>
            <p:cNvPr id="7" name="矩形 6">
              <a:extLst>
                <a:ext uri="{FF2B5EF4-FFF2-40B4-BE49-F238E27FC236}">
                  <a16:creationId xmlns:a16="http://schemas.microsoft.com/office/drawing/2014/main" id="{08A54F94-F4F8-4CA4-BB72-E152894DF787}"/>
                </a:ext>
              </a:extLst>
            </p:cNvPr>
            <p:cNvSpPr/>
            <p:nvPr/>
          </p:nvSpPr>
          <p:spPr>
            <a:xfrm>
              <a:off x="3643311" y="847724"/>
              <a:ext cx="2505075" cy="981075"/>
            </a:xfrm>
            <a:prstGeom prst="rect">
              <a:avLst/>
            </a:prstGeom>
            <a:solidFill>
              <a:srgbClr val="DCEC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a:extLst>
                <a:ext uri="{FF2B5EF4-FFF2-40B4-BE49-F238E27FC236}">
                  <a16:creationId xmlns:a16="http://schemas.microsoft.com/office/drawing/2014/main" id="{42164E1C-5984-4C87-968E-5E781FDDA308}"/>
                </a:ext>
              </a:extLst>
            </p:cNvPr>
            <p:cNvSpPr/>
            <p:nvPr/>
          </p:nvSpPr>
          <p:spPr>
            <a:xfrm>
              <a:off x="3781421" y="970934"/>
              <a:ext cx="2219329" cy="72451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1" name="组合 10">
            <a:extLst>
              <a:ext uri="{FF2B5EF4-FFF2-40B4-BE49-F238E27FC236}">
                <a16:creationId xmlns:a16="http://schemas.microsoft.com/office/drawing/2014/main" id="{CB956C9F-AEEF-4502-8690-049B9C7AD2FB}"/>
              </a:ext>
            </a:extLst>
          </p:cNvPr>
          <p:cNvGrpSpPr/>
          <p:nvPr/>
        </p:nvGrpSpPr>
        <p:grpSpPr>
          <a:xfrm>
            <a:off x="7500373" y="1011937"/>
            <a:ext cx="3363564" cy="1172340"/>
            <a:chOff x="3643311" y="847724"/>
            <a:chExt cx="2505075" cy="981075"/>
          </a:xfrm>
        </p:grpSpPr>
        <p:sp>
          <p:nvSpPr>
            <p:cNvPr id="12" name="矩形 11">
              <a:extLst>
                <a:ext uri="{FF2B5EF4-FFF2-40B4-BE49-F238E27FC236}">
                  <a16:creationId xmlns:a16="http://schemas.microsoft.com/office/drawing/2014/main" id="{D1556808-2670-4ACF-B81F-AF0D9F9EFD4F}"/>
                </a:ext>
              </a:extLst>
            </p:cNvPr>
            <p:cNvSpPr/>
            <p:nvPr/>
          </p:nvSpPr>
          <p:spPr>
            <a:xfrm>
              <a:off x="3643311" y="847724"/>
              <a:ext cx="2505075" cy="981075"/>
            </a:xfrm>
            <a:prstGeom prst="rect">
              <a:avLst/>
            </a:prstGeom>
            <a:solidFill>
              <a:srgbClr val="DCEC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a:extLst>
                <a:ext uri="{FF2B5EF4-FFF2-40B4-BE49-F238E27FC236}">
                  <a16:creationId xmlns:a16="http://schemas.microsoft.com/office/drawing/2014/main" id="{C1CDB09D-9FE7-4FA9-AE45-104517F6A096}"/>
                </a:ext>
              </a:extLst>
            </p:cNvPr>
            <p:cNvSpPr/>
            <p:nvPr/>
          </p:nvSpPr>
          <p:spPr>
            <a:xfrm>
              <a:off x="3781421" y="970934"/>
              <a:ext cx="2219329" cy="72451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4" name="组合 13">
            <a:extLst>
              <a:ext uri="{FF2B5EF4-FFF2-40B4-BE49-F238E27FC236}">
                <a16:creationId xmlns:a16="http://schemas.microsoft.com/office/drawing/2014/main" id="{8EA8599B-872C-4CFA-B607-2108161ABDA3}"/>
              </a:ext>
            </a:extLst>
          </p:cNvPr>
          <p:cNvGrpSpPr/>
          <p:nvPr/>
        </p:nvGrpSpPr>
        <p:grpSpPr>
          <a:xfrm>
            <a:off x="3712448" y="2554673"/>
            <a:ext cx="3363564" cy="1172340"/>
            <a:chOff x="3643311" y="847724"/>
            <a:chExt cx="2505075" cy="981075"/>
          </a:xfrm>
        </p:grpSpPr>
        <p:sp>
          <p:nvSpPr>
            <p:cNvPr id="15" name="矩形 14">
              <a:extLst>
                <a:ext uri="{FF2B5EF4-FFF2-40B4-BE49-F238E27FC236}">
                  <a16:creationId xmlns:a16="http://schemas.microsoft.com/office/drawing/2014/main" id="{00B20883-DE54-472B-8835-461152C97364}"/>
                </a:ext>
              </a:extLst>
            </p:cNvPr>
            <p:cNvSpPr/>
            <p:nvPr/>
          </p:nvSpPr>
          <p:spPr>
            <a:xfrm>
              <a:off x="3643311" y="847724"/>
              <a:ext cx="2505075" cy="981075"/>
            </a:xfrm>
            <a:prstGeom prst="rect">
              <a:avLst/>
            </a:prstGeom>
            <a:solidFill>
              <a:srgbClr val="DCEC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a:extLst>
                <a:ext uri="{FF2B5EF4-FFF2-40B4-BE49-F238E27FC236}">
                  <a16:creationId xmlns:a16="http://schemas.microsoft.com/office/drawing/2014/main" id="{FB2ACD0A-271E-4255-8A55-3EAE18B1B154}"/>
                </a:ext>
              </a:extLst>
            </p:cNvPr>
            <p:cNvSpPr/>
            <p:nvPr/>
          </p:nvSpPr>
          <p:spPr>
            <a:xfrm>
              <a:off x="3781421" y="970934"/>
              <a:ext cx="2219329" cy="72451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7" name="组合 16">
            <a:extLst>
              <a:ext uri="{FF2B5EF4-FFF2-40B4-BE49-F238E27FC236}">
                <a16:creationId xmlns:a16="http://schemas.microsoft.com/office/drawing/2014/main" id="{42334940-D863-4522-83B0-9CA223CA3B1B}"/>
              </a:ext>
            </a:extLst>
          </p:cNvPr>
          <p:cNvGrpSpPr/>
          <p:nvPr/>
        </p:nvGrpSpPr>
        <p:grpSpPr>
          <a:xfrm>
            <a:off x="3706052" y="4097409"/>
            <a:ext cx="3363564" cy="1172340"/>
            <a:chOff x="3643311" y="847724"/>
            <a:chExt cx="2505075" cy="981075"/>
          </a:xfrm>
        </p:grpSpPr>
        <p:sp>
          <p:nvSpPr>
            <p:cNvPr id="18" name="矩形 17">
              <a:extLst>
                <a:ext uri="{FF2B5EF4-FFF2-40B4-BE49-F238E27FC236}">
                  <a16:creationId xmlns:a16="http://schemas.microsoft.com/office/drawing/2014/main" id="{7E4B9C6C-1438-4879-8E07-BB14FB66F29D}"/>
                </a:ext>
              </a:extLst>
            </p:cNvPr>
            <p:cNvSpPr/>
            <p:nvPr/>
          </p:nvSpPr>
          <p:spPr>
            <a:xfrm>
              <a:off x="3643311" y="847724"/>
              <a:ext cx="2505075" cy="981075"/>
            </a:xfrm>
            <a:prstGeom prst="rect">
              <a:avLst/>
            </a:prstGeom>
            <a:solidFill>
              <a:srgbClr val="DCEC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a:extLst>
                <a:ext uri="{FF2B5EF4-FFF2-40B4-BE49-F238E27FC236}">
                  <a16:creationId xmlns:a16="http://schemas.microsoft.com/office/drawing/2014/main" id="{9A3DEA55-BE96-4EE9-8270-85D5A5F38711}"/>
                </a:ext>
              </a:extLst>
            </p:cNvPr>
            <p:cNvSpPr/>
            <p:nvPr/>
          </p:nvSpPr>
          <p:spPr>
            <a:xfrm>
              <a:off x="3781421" y="970934"/>
              <a:ext cx="2219329" cy="72451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0" name="组合 19">
            <a:extLst>
              <a:ext uri="{FF2B5EF4-FFF2-40B4-BE49-F238E27FC236}">
                <a16:creationId xmlns:a16="http://schemas.microsoft.com/office/drawing/2014/main" id="{E06FCB7B-E2F2-4423-B70E-3492ED24011F}"/>
              </a:ext>
            </a:extLst>
          </p:cNvPr>
          <p:cNvGrpSpPr/>
          <p:nvPr/>
        </p:nvGrpSpPr>
        <p:grpSpPr>
          <a:xfrm>
            <a:off x="7493918" y="2554673"/>
            <a:ext cx="3363564" cy="1172340"/>
            <a:chOff x="3643311" y="847724"/>
            <a:chExt cx="2505075" cy="981075"/>
          </a:xfrm>
        </p:grpSpPr>
        <p:sp>
          <p:nvSpPr>
            <p:cNvPr id="21" name="矩形 20">
              <a:extLst>
                <a:ext uri="{FF2B5EF4-FFF2-40B4-BE49-F238E27FC236}">
                  <a16:creationId xmlns:a16="http://schemas.microsoft.com/office/drawing/2014/main" id="{F295547A-98A7-4F4F-ABD4-0083381AC9E0}"/>
                </a:ext>
              </a:extLst>
            </p:cNvPr>
            <p:cNvSpPr/>
            <p:nvPr/>
          </p:nvSpPr>
          <p:spPr>
            <a:xfrm>
              <a:off x="3643311" y="847724"/>
              <a:ext cx="2505075" cy="981075"/>
            </a:xfrm>
            <a:prstGeom prst="rect">
              <a:avLst/>
            </a:prstGeom>
            <a:solidFill>
              <a:srgbClr val="DCEC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a:extLst>
                <a:ext uri="{FF2B5EF4-FFF2-40B4-BE49-F238E27FC236}">
                  <a16:creationId xmlns:a16="http://schemas.microsoft.com/office/drawing/2014/main" id="{1ACDAA46-B61E-4C97-898F-8EB33DD91C41}"/>
                </a:ext>
              </a:extLst>
            </p:cNvPr>
            <p:cNvSpPr/>
            <p:nvPr/>
          </p:nvSpPr>
          <p:spPr>
            <a:xfrm>
              <a:off x="3781421" y="970934"/>
              <a:ext cx="2219329" cy="72451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6" name="文本框 25">
            <a:extLst>
              <a:ext uri="{FF2B5EF4-FFF2-40B4-BE49-F238E27FC236}">
                <a16:creationId xmlns:a16="http://schemas.microsoft.com/office/drawing/2014/main" id="{01FB700F-2243-484A-8515-443BA832CBE1}"/>
              </a:ext>
            </a:extLst>
          </p:cNvPr>
          <p:cNvSpPr txBox="1"/>
          <p:nvPr/>
        </p:nvSpPr>
        <p:spPr>
          <a:xfrm>
            <a:off x="249350" y="728047"/>
            <a:ext cx="1110343" cy="584775"/>
          </a:xfrm>
          <a:prstGeom prst="rect">
            <a:avLst/>
          </a:prstGeom>
          <a:noFill/>
        </p:spPr>
        <p:txBody>
          <a:bodyPr wrap="square" rtlCol="0">
            <a:spAutoFit/>
          </a:bodyPr>
          <a:lstStyle/>
          <a:p>
            <a:r>
              <a:rPr lang="zh-CN" altLang="en-US" sz="3200" b="1" dirty="0">
                <a:solidFill>
                  <a:schemeClr val="bg1"/>
                </a:solidFill>
              </a:rPr>
              <a:t>目 录</a:t>
            </a:r>
          </a:p>
        </p:txBody>
      </p:sp>
      <p:sp>
        <p:nvSpPr>
          <p:cNvPr id="27" name="文本框 26">
            <a:extLst>
              <a:ext uri="{FF2B5EF4-FFF2-40B4-BE49-F238E27FC236}">
                <a16:creationId xmlns:a16="http://schemas.microsoft.com/office/drawing/2014/main" id="{21446DF0-C336-43CF-B6F1-1BF7904A5A83}"/>
              </a:ext>
            </a:extLst>
          </p:cNvPr>
          <p:cNvSpPr txBox="1"/>
          <p:nvPr/>
        </p:nvSpPr>
        <p:spPr>
          <a:xfrm>
            <a:off x="249350" y="1284619"/>
            <a:ext cx="1660405" cy="338554"/>
          </a:xfrm>
          <a:prstGeom prst="rect">
            <a:avLst/>
          </a:prstGeom>
          <a:noFill/>
        </p:spPr>
        <p:txBody>
          <a:bodyPr wrap="square" rtlCol="0">
            <a:spAutoFit/>
          </a:bodyPr>
          <a:lstStyle/>
          <a:p>
            <a:r>
              <a:rPr lang="en-US" altLang="zh-CN" sz="1600" b="1" dirty="0">
                <a:solidFill>
                  <a:schemeClr val="bg1"/>
                </a:solidFill>
                <a:latin typeface="Bell MT" panose="02020503060305020303" pitchFamily="18" charset="0"/>
                <a:cs typeface="Calibri" panose="020F0502020204030204" pitchFamily="34" charset="0"/>
              </a:rPr>
              <a:t>CONTENTS</a:t>
            </a:r>
            <a:endParaRPr lang="zh-CN" altLang="en-US" sz="1600" b="1" dirty="0">
              <a:solidFill>
                <a:schemeClr val="bg1"/>
              </a:solidFill>
              <a:latin typeface="Bell MT" panose="02020503060305020303" pitchFamily="18" charset="0"/>
              <a:cs typeface="Calibri" panose="020F0502020204030204" pitchFamily="34" charset="0"/>
            </a:endParaRPr>
          </a:p>
        </p:txBody>
      </p:sp>
      <p:sp>
        <p:nvSpPr>
          <p:cNvPr id="28" name="文本框 27">
            <a:extLst>
              <a:ext uri="{FF2B5EF4-FFF2-40B4-BE49-F238E27FC236}">
                <a16:creationId xmlns:a16="http://schemas.microsoft.com/office/drawing/2014/main" id="{2E5A4179-F9B4-4E51-A637-A5138320A371}"/>
              </a:ext>
            </a:extLst>
          </p:cNvPr>
          <p:cNvSpPr txBox="1"/>
          <p:nvPr/>
        </p:nvSpPr>
        <p:spPr>
          <a:xfrm>
            <a:off x="4083485" y="1394549"/>
            <a:ext cx="2777404" cy="461665"/>
          </a:xfrm>
          <a:prstGeom prst="rect">
            <a:avLst/>
          </a:prstGeom>
          <a:noFill/>
        </p:spPr>
        <p:txBody>
          <a:bodyPr wrap="square" rtlCol="0">
            <a:spAutoFit/>
          </a:bodyPr>
          <a:lstStyle/>
          <a:p>
            <a:r>
              <a:rPr lang="en-US" altLang="zh-CN" sz="2400" dirty="0">
                <a:solidFill>
                  <a:srgbClr val="596BB6"/>
                </a:solidFill>
                <a:latin typeface="微软雅黑" panose="020B0503020204020204" pitchFamily="34" charset="-122"/>
                <a:ea typeface="微软雅黑" panose="020B0503020204020204" pitchFamily="34" charset="-122"/>
              </a:rPr>
              <a:t>01  </a:t>
            </a:r>
            <a:r>
              <a:rPr lang="zh-CN" altLang="en-US" sz="2400" dirty="0">
                <a:solidFill>
                  <a:srgbClr val="596BB6"/>
                </a:solidFill>
                <a:latin typeface="微软雅黑" panose="020B0503020204020204" pitchFamily="34" charset="-122"/>
                <a:ea typeface="微软雅黑" panose="020B0503020204020204" pitchFamily="34" charset="-122"/>
              </a:rPr>
              <a:t>药品基本信息</a:t>
            </a:r>
          </a:p>
        </p:txBody>
      </p:sp>
      <p:sp>
        <p:nvSpPr>
          <p:cNvPr id="29" name="文本框 28">
            <a:extLst>
              <a:ext uri="{FF2B5EF4-FFF2-40B4-BE49-F238E27FC236}">
                <a16:creationId xmlns:a16="http://schemas.microsoft.com/office/drawing/2014/main" id="{959344F1-3476-439B-8D81-AC8F7C3899DA}"/>
              </a:ext>
            </a:extLst>
          </p:cNvPr>
          <p:cNvSpPr txBox="1"/>
          <p:nvPr/>
        </p:nvSpPr>
        <p:spPr>
          <a:xfrm>
            <a:off x="4083485" y="2937286"/>
            <a:ext cx="2777404" cy="461665"/>
          </a:xfrm>
          <a:prstGeom prst="rect">
            <a:avLst/>
          </a:prstGeom>
          <a:noFill/>
        </p:spPr>
        <p:txBody>
          <a:bodyPr wrap="square" rtlCol="0">
            <a:spAutoFit/>
          </a:bodyPr>
          <a:lstStyle/>
          <a:p>
            <a:r>
              <a:rPr lang="en-US" altLang="zh-CN" sz="2400" dirty="0">
                <a:solidFill>
                  <a:srgbClr val="596BB6"/>
                </a:solidFill>
                <a:latin typeface="微软雅黑" panose="020B0503020204020204" pitchFamily="34" charset="-122"/>
                <a:ea typeface="微软雅黑" panose="020B0503020204020204" pitchFamily="34" charset="-122"/>
              </a:rPr>
              <a:t>03      </a:t>
            </a:r>
            <a:r>
              <a:rPr lang="zh-CN" altLang="en-US" sz="2400" dirty="0">
                <a:solidFill>
                  <a:srgbClr val="596BB6"/>
                </a:solidFill>
                <a:latin typeface="微软雅黑" panose="020B0503020204020204" pitchFamily="34" charset="-122"/>
                <a:ea typeface="微软雅黑" panose="020B0503020204020204" pitchFamily="34" charset="-122"/>
              </a:rPr>
              <a:t>有效性</a:t>
            </a:r>
            <a:r>
              <a:rPr lang="en-US" altLang="zh-CN" sz="2400" dirty="0">
                <a:solidFill>
                  <a:srgbClr val="596BB6"/>
                </a:solidFill>
                <a:latin typeface="微软雅黑" panose="020B0503020204020204" pitchFamily="34" charset="-122"/>
                <a:ea typeface="微软雅黑" panose="020B0503020204020204" pitchFamily="34" charset="-122"/>
              </a:rPr>
              <a:t>  </a:t>
            </a:r>
            <a:endParaRPr lang="zh-CN" altLang="en-US" sz="2400" dirty="0">
              <a:solidFill>
                <a:srgbClr val="596BB6"/>
              </a:solidFill>
              <a:latin typeface="微软雅黑" panose="020B0503020204020204" pitchFamily="34" charset="-122"/>
              <a:ea typeface="微软雅黑" panose="020B0503020204020204" pitchFamily="34" charset="-122"/>
            </a:endParaRPr>
          </a:p>
        </p:txBody>
      </p:sp>
      <p:sp>
        <p:nvSpPr>
          <p:cNvPr id="30" name="文本框 29">
            <a:extLst>
              <a:ext uri="{FF2B5EF4-FFF2-40B4-BE49-F238E27FC236}">
                <a16:creationId xmlns:a16="http://schemas.microsoft.com/office/drawing/2014/main" id="{DFBBD654-C781-48DB-84B9-0D1F250DB809}"/>
              </a:ext>
            </a:extLst>
          </p:cNvPr>
          <p:cNvSpPr txBox="1"/>
          <p:nvPr/>
        </p:nvSpPr>
        <p:spPr>
          <a:xfrm>
            <a:off x="4083485" y="4505421"/>
            <a:ext cx="2777404" cy="461665"/>
          </a:xfrm>
          <a:prstGeom prst="rect">
            <a:avLst/>
          </a:prstGeom>
          <a:noFill/>
        </p:spPr>
        <p:txBody>
          <a:bodyPr wrap="square" rtlCol="0">
            <a:spAutoFit/>
          </a:bodyPr>
          <a:lstStyle/>
          <a:p>
            <a:r>
              <a:rPr lang="en-US" altLang="zh-CN" sz="2400" dirty="0">
                <a:solidFill>
                  <a:srgbClr val="596BB6"/>
                </a:solidFill>
                <a:latin typeface="微软雅黑" panose="020B0503020204020204" pitchFamily="34" charset="-122"/>
                <a:ea typeface="微软雅黑" panose="020B0503020204020204" pitchFamily="34" charset="-122"/>
              </a:rPr>
              <a:t>05      </a:t>
            </a:r>
            <a:r>
              <a:rPr lang="zh-CN" altLang="en-US" sz="2400" dirty="0">
                <a:solidFill>
                  <a:srgbClr val="596BB6"/>
                </a:solidFill>
                <a:latin typeface="微软雅黑" panose="020B0503020204020204" pitchFamily="34" charset="-122"/>
                <a:ea typeface="微软雅黑" panose="020B0503020204020204" pitchFamily="34" charset="-122"/>
              </a:rPr>
              <a:t>公平性</a:t>
            </a:r>
          </a:p>
        </p:txBody>
      </p:sp>
      <p:sp>
        <p:nvSpPr>
          <p:cNvPr id="31" name="文本框 30">
            <a:extLst>
              <a:ext uri="{FF2B5EF4-FFF2-40B4-BE49-F238E27FC236}">
                <a16:creationId xmlns:a16="http://schemas.microsoft.com/office/drawing/2014/main" id="{EA4D60C6-84BC-417F-BF9E-F2C1062A5B20}"/>
              </a:ext>
            </a:extLst>
          </p:cNvPr>
          <p:cNvSpPr txBox="1"/>
          <p:nvPr/>
        </p:nvSpPr>
        <p:spPr>
          <a:xfrm>
            <a:off x="7970953" y="1364638"/>
            <a:ext cx="2777404" cy="461665"/>
          </a:xfrm>
          <a:prstGeom prst="rect">
            <a:avLst/>
          </a:prstGeom>
          <a:noFill/>
        </p:spPr>
        <p:txBody>
          <a:bodyPr wrap="square" rtlCol="0">
            <a:spAutoFit/>
          </a:bodyPr>
          <a:lstStyle/>
          <a:p>
            <a:r>
              <a:rPr lang="en-US" altLang="zh-CN" sz="2400" dirty="0">
                <a:solidFill>
                  <a:srgbClr val="596BB6"/>
                </a:solidFill>
                <a:latin typeface="微软雅黑" panose="020B0503020204020204" pitchFamily="34" charset="-122"/>
                <a:ea typeface="微软雅黑" panose="020B0503020204020204" pitchFamily="34" charset="-122"/>
              </a:rPr>
              <a:t>02       </a:t>
            </a:r>
            <a:r>
              <a:rPr lang="zh-CN" altLang="en-US" sz="2400" dirty="0">
                <a:solidFill>
                  <a:srgbClr val="596BB6"/>
                </a:solidFill>
                <a:latin typeface="微软雅黑" panose="020B0503020204020204" pitchFamily="34" charset="-122"/>
                <a:ea typeface="微软雅黑" panose="020B0503020204020204" pitchFamily="34" charset="-122"/>
              </a:rPr>
              <a:t>安全性</a:t>
            </a:r>
            <a:r>
              <a:rPr lang="en-US" altLang="zh-CN" sz="2400" dirty="0">
                <a:solidFill>
                  <a:srgbClr val="596BB6"/>
                </a:solidFill>
                <a:latin typeface="微软雅黑" panose="020B0503020204020204" pitchFamily="34" charset="-122"/>
                <a:ea typeface="微软雅黑" panose="020B0503020204020204" pitchFamily="34" charset="-122"/>
              </a:rPr>
              <a:t>  </a:t>
            </a:r>
            <a:endParaRPr lang="zh-CN" altLang="en-US" sz="2400" dirty="0">
              <a:solidFill>
                <a:srgbClr val="596BB6"/>
              </a:solidFill>
              <a:latin typeface="微软雅黑" panose="020B0503020204020204" pitchFamily="34" charset="-122"/>
              <a:ea typeface="微软雅黑" panose="020B0503020204020204" pitchFamily="34" charset="-122"/>
            </a:endParaRPr>
          </a:p>
        </p:txBody>
      </p:sp>
      <p:sp>
        <p:nvSpPr>
          <p:cNvPr id="32" name="文本框 31">
            <a:extLst>
              <a:ext uri="{FF2B5EF4-FFF2-40B4-BE49-F238E27FC236}">
                <a16:creationId xmlns:a16="http://schemas.microsoft.com/office/drawing/2014/main" id="{A8983921-A0ED-4F69-98A4-A8A4D69AA290}"/>
              </a:ext>
            </a:extLst>
          </p:cNvPr>
          <p:cNvSpPr txBox="1"/>
          <p:nvPr/>
        </p:nvSpPr>
        <p:spPr>
          <a:xfrm>
            <a:off x="7970953" y="2927513"/>
            <a:ext cx="2777404" cy="461665"/>
          </a:xfrm>
          <a:prstGeom prst="rect">
            <a:avLst/>
          </a:prstGeom>
          <a:noFill/>
        </p:spPr>
        <p:txBody>
          <a:bodyPr wrap="square" rtlCol="0">
            <a:spAutoFit/>
          </a:bodyPr>
          <a:lstStyle/>
          <a:p>
            <a:r>
              <a:rPr lang="en-US" altLang="zh-CN" sz="2400" dirty="0">
                <a:solidFill>
                  <a:srgbClr val="596BB6"/>
                </a:solidFill>
                <a:latin typeface="微软雅黑" panose="020B0503020204020204" pitchFamily="34" charset="-122"/>
                <a:ea typeface="微软雅黑" panose="020B0503020204020204" pitchFamily="34" charset="-122"/>
              </a:rPr>
              <a:t>04       </a:t>
            </a:r>
            <a:r>
              <a:rPr lang="zh-CN" altLang="en-US" sz="2400" dirty="0">
                <a:solidFill>
                  <a:srgbClr val="596BB6"/>
                </a:solidFill>
                <a:latin typeface="微软雅黑" panose="020B0503020204020204" pitchFamily="34" charset="-122"/>
                <a:ea typeface="微软雅黑" panose="020B0503020204020204" pitchFamily="34" charset="-122"/>
              </a:rPr>
              <a:t>创新性</a:t>
            </a:r>
            <a:r>
              <a:rPr lang="en-US" altLang="zh-CN" sz="2400" dirty="0">
                <a:solidFill>
                  <a:srgbClr val="596BB6"/>
                </a:solidFill>
                <a:latin typeface="微软雅黑" panose="020B0503020204020204" pitchFamily="34" charset="-122"/>
                <a:ea typeface="微软雅黑" panose="020B0503020204020204" pitchFamily="34" charset="-122"/>
              </a:rPr>
              <a:t>  </a:t>
            </a:r>
            <a:endParaRPr lang="zh-CN" altLang="en-US" sz="2400" dirty="0">
              <a:solidFill>
                <a:srgbClr val="596BB6"/>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91361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a:extLst>
              <a:ext uri="{FF2B5EF4-FFF2-40B4-BE49-F238E27FC236}">
                <a16:creationId xmlns:a16="http://schemas.microsoft.com/office/drawing/2014/main" id="{E4C7B5FB-1D57-449F-A0B3-96AB9AC36A9A}"/>
              </a:ext>
            </a:extLst>
          </p:cNvPr>
          <p:cNvSpPr txBox="1"/>
          <p:nvPr/>
        </p:nvSpPr>
        <p:spPr>
          <a:xfrm>
            <a:off x="979719" y="1219200"/>
            <a:ext cx="816429" cy="646331"/>
          </a:xfrm>
          <a:prstGeom prst="rect">
            <a:avLst/>
          </a:prstGeom>
          <a:noFill/>
        </p:spPr>
        <p:txBody>
          <a:bodyPr wrap="square" rtlCol="0">
            <a:spAutoFit/>
          </a:bodyPr>
          <a:lstStyle/>
          <a:p>
            <a:pPr algn="ctr"/>
            <a:r>
              <a:rPr lang="en-US" altLang="zh-CN" sz="3600" dirty="0">
                <a:solidFill>
                  <a:schemeClr val="bg1"/>
                </a:solidFill>
                <a:latin typeface="Arial" panose="020B0604020202020204" pitchFamily="34" charset="0"/>
                <a:cs typeface="Arial" panose="020B0604020202020204" pitchFamily="34" charset="0"/>
              </a:rPr>
              <a:t>01</a:t>
            </a:r>
            <a:endParaRPr lang="zh-CN" altLang="en-US" sz="3600" dirty="0">
              <a:solidFill>
                <a:schemeClr val="bg1"/>
              </a:solidFill>
              <a:latin typeface="Arial" panose="020B0604020202020204" pitchFamily="34" charset="0"/>
              <a:cs typeface="Arial" panose="020B0604020202020204" pitchFamily="34" charset="0"/>
            </a:endParaRPr>
          </a:p>
        </p:txBody>
      </p:sp>
      <p:sp>
        <p:nvSpPr>
          <p:cNvPr id="17" name="文本框 16">
            <a:extLst>
              <a:ext uri="{FF2B5EF4-FFF2-40B4-BE49-F238E27FC236}">
                <a16:creationId xmlns:a16="http://schemas.microsoft.com/office/drawing/2014/main" id="{C9B5C137-73AB-4CFB-8355-7E8F528622D2}"/>
              </a:ext>
            </a:extLst>
          </p:cNvPr>
          <p:cNvSpPr txBox="1"/>
          <p:nvPr/>
        </p:nvSpPr>
        <p:spPr>
          <a:xfrm>
            <a:off x="886417" y="2308949"/>
            <a:ext cx="2466390" cy="523220"/>
          </a:xfrm>
          <a:prstGeom prst="rect">
            <a:avLst/>
          </a:prstGeom>
          <a:noFill/>
        </p:spPr>
        <p:txBody>
          <a:bodyPr wrap="square" rtlCol="0">
            <a:spAutoFit/>
          </a:bodyPr>
          <a:lstStyle/>
          <a:p>
            <a:r>
              <a:rPr lang="zh-CN" altLang="en-US" sz="2800" dirty="0">
                <a:solidFill>
                  <a:srgbClr val="596BB6"/>
                </a:solidFill>
                <a:latin typeface="微软雅黑" panose="020B0503020204020204" pitchFamily="34" charset="-122"/>
                <a:ea typeface="微软雅黑" panose="020B0503020204020204" pitchFamily="34" charset="-122"/>
              </a:rPr>
              <a:t>药品基本信息</a:t>
            </a:r>
          </a:p>
        </p:txBody>
      </p:sp>
      <p:sp>
        <p:nvSpPr>
          <p:cNvPr id="19" name="文本框 18">
            <a:extLst>
              <a:ext uri="{FF2B5EF4-FFF2-40B4-BE49-F238E27FC236}">
                <a16:creationId xmlns:a16="http://schemas.microsoft.com/office/drawing/2014/main" id="{C70AC4F5-BB35-4AAB-8C16-B74A484339A4}"/>
              </a:ext>
            </a:extLst>
          </p:cNvPr>
          <p:cNvSpPr txBox="1"/>
          <p:nvPr/>
        </p:nvSpPr>
        <p:spPr>
          <a:xfrm>
            <a:off x="886417" y="2796635"/>
            <a:ext cx="1839688" cy="338554"/>
          </a:xfrm>
          <a:prstGeom prst="rect">
            <a:avLst/>
          </a:prstGeom>
          <a:noFill/>
        </p:spPr>
        <p:txBody>
          <a:bodyPr wrap="square" rtlCol="0">
            <a:spAutoFit/>
          </a:bodyPr>
          <a:lstStyle/>
          <a:p>
            <a:r>
              <a:rPr lang="en-US" altLang="zh-CN" sz="1600" dirty="0">
                <a:solidFill>
                  <a:schemeClr val="bg1">
                    <a:lumMod val="85000"/>
                  </a:schemeClr>
                </a:solidFill>
                <a:latin typeface="Bell MT" panose="02020503060305020303" pitchFamily="18" charset="0"/>
                <a:cs typeface="Calibri" panose="020F0502020204030204" pitchFamily="34" charset="0"/>
              </a:rPr>
              <a:t>Basic Information</a:t>
            </a:r>
            <a:endParaRPr lang="zh-CN" altLang="en-US" sz="1600" dirty="0">
              <a:solidFill>
                <a:schemeClr val="bg1">
                  <a:lumMod val="85000"/>
                </a:schemeClr>
              </a:solidFill>
              <a:latin typeface="Bell MT" panose="02020503060305020303" pitchFamily="18" charset="0"/>
              <a:cs typeface="Calibri" panose="020F0502020204030204" pitchFamily="34" charset="0"/>
            </a:endParaRPr>
          </a:p>
        </p:txBody>
      </p:sp>
      <p:sp>
        <p:nvSpPr>
          <p:cNvPr id="20" name="泪滴形 19">
            <a:extLst>
              <a:ext uri="{FF2B5EF4-FFF2-40B4-BE49-F238E27FC236}">
                <a16:creationId xmlns:a16="http://schemas.microsoft.com/office/drawing/2014/main" id="{5E34CB97-7672-46A2-9C4E-D604907E2A1D}"/>
              </a:ext>
            </a:extLst>
          </p:cNvPr>
          <p:cNvSpPr/>
          <p:nvPr/>
        </p:nvSpPr>
        <p:spPr>
          <a:xfrm rot="8090911">
            <a:off x="4389719" y="1531608"/>
            <a:ext cx="643972" cy="643972"/>
          </a:xfrm>
          <a:prstGeom prst="teardrop">
            <a:avLst/>
          </a:prstGeom>
          <a:solidFill>
            <a:srgbClr val="008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文本框 20">
            <a:extLst>
              <a:ext uri="{FF2B5EF4-FFF2-40B4-BE49-F238E27FC236}">
                <a16:creationId xmlns:a16="http://schemas.microsoft.com/office/drawing/2014/main" id="{61F4F913-BD63-417E-9D6F-4671350C593B}"/>
              </a:ext>
            </a:extLst>
          </p:cNvPr>
          <p:cNvSpPr txBox="1"/>
          <p:nvPr/>
        </p:nvSpPr>
        <p:spPr>
          <a:xfrm>
            <a:off x="5235105" y="1549844"/>
            <a:ext cx="6186976" cy="3133102"/>
          </a:xfrm>
          <a:prstGeom prst="rect">
            <a:avLst/>
          </a:prstGeom>
          <a:noFill/>
        </p:spPr>
        <p:txBody>
          <a:bodyPr wrap="square" rtlCol="0">
            <a:spAutoFit/>
          </a:bodyPr>
          <a:lstStyle/>
          <a:p>
            <a:pPr>
              <a:lnSpc>
                <a:spcPct val="135000"/>
              </a:lnSpc>
              <a:spcAft>
                <a:spcPts val="600"/>
              </a:spcAft>
            </a:pP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通用名：</a:t>
            </a:r>
            <a:r>
              <a:rPr lang="zh-CN" altLang="en-US" b="1" dirty="0">
                <a:solidFill>
                  <a:srgbClr val="596BB6"/>
                </a:solidFill>
                <a:latin typeface="微软雅黑" panose="020B0503020204020204" pitchFamily="34" charset="-122"/>
                <a:ea typeface="微软雅黑" panose="020B0503020204020204" pitchFamily="34" charset="-122"/>
              </a:rPr>
              <a:t>盐酸奥洛他定颗粒</a:t>
            </a:r>
            <a:endParaRPr lang="en-US" altLang="zh-CN" b="1" dirty="0">
              <a:solidFill>
                <a:srgbClr val="596BB6"/>
              </a:solidFill>
              <a:latin typeface="微软雅黑" panose="020B0503020204020204" pitchFamily="34" charset="-122"/>
              <a:ea typeface="微软雅黑" panose="020B0503020204020204" pitchFamily="34" charset="-122"/>
            </a:endParaRPr>
          </a:p>
          <a:p>
            <a:pPr>
              <a:lnSpc>
                <a:spcPct val="135000"/>
              </a:lnSpc>
              <a:spcAft>
                <a:spcPts val="600"/>
              </a:spcAft>
            </a:pP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注册规格：</a:t>
            </a:r>
            <a:r>
              <a:rPr lang="en-US" altLang="zh-CN" b="1" dirty="0">
                <a:solidFill>
                  <a:srgbClr val="596BB6"/>
                </a:solidFill>
                <a:latin typeface="微软雅黑" panose="020B0503020204020204" pitchFamily="34" charset="-122"/>
                <a:ea typeface="微软雅黑" panose="020B0503020204020204" pitchFamily="34" charset="-122"/>
              </a:rPr>
              <a:t>2.5mg</a:t>
            </a:r>
          </a:p>
          <a:p>
            <a:pPr>
              <a:lnSpc>
                <a:spcPct val="135000"/>
              </a:lnSpc>
              <a:spcAft>
                <a:spcPts val="600"/>
              </a:spcAft>
            </a:pP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中国大陆首次上市时间：</a:t>
            </a:r>
            <a:r>
              <a:rPr lang="en-US" altLang="zh-CN" b="1" dirty="0">
                <a:solidFill>
                  <a:srgbClr val="596BB6"/>
                </a:solidFill>
                <a:latin typeface="微软雅黑" panose="020B0503020204020204" pitchFamily="34" charset="-122"/>
                <a:ea typeface="微软雅黑" panose="020B0503020204020204" pitchFamily="34" charset="-122"/>
              </a:rPr>
              <a:t>2021</a:t>
            </a:r>
            <a:r>
              <a:rPr lang="zh-CN" altLang="en-US" b="1" dirty="0">
                <a:solidFill>
                  <a:srgbClr val="596BB6"/>
                </a:solidFill>
                <a:latin typeface="微软雅黑" panose="020B0503020204020204" pitchFamily="34" charset="-122"/>
                <a:ea typeface="微软雅黑" panose="020B0503020204020204" pitchFamily="34" charset="-122"/>
              </a:rPr>
              <a:t>年</a:t>
            </a:r>
            <a:r>
              <a:rPr lang="en-US" altLang="zh-CN" b="1" dirty="0">
                <a:solidFill>
                  <a:srgbClr val="596BB6"/>
                </a:solidFill>
                <a:latin typeface="微软雅黑" panose="020B0503020204020204" pitchFamily="34" charset="-122"/>
                <a:ea typeface="微软雅黑" panose="020B0503020204020204" pitchFamily="34" charset="-122"/>
              </a:rPr>
              <a:t>7</a:t>
            </a:r>
            <a:r>
              <a:rPr lang="zh-CN" altLang="en-US" b="1" dirty="0">
                <a:solidFill>
                  <a:srgbClr val="596BB6"/>
                </a:solidFill>
                <a:latin typeface="微软雅黑" panose="020B0503020204020204" pitchFamily="34" charset="-122"/>
                <a:ea typeface="微软雅黑" panose="020B0503020204020204" pitchFamily="34" charset="-122"/>
              </a:rPr>
              <a:t>月</a:t>
            </a:r>
            <a:r>
              <a:rPr lang="en-US" altLang="zh-CN" b="1" dirty="0">
                <a:solidFill>
                  <a:srgbClr val="596BB6"/>
                </a:solidFill>
                <a:latin typeface="微软雅黑" panose="020B0503020204020204" pitchFamily="34" charset="-122"/>
                <a:ea typeface="微软雅黑" panose="020B0503020204020204" pitchFamily="34" charset="-122"/>
              </a:rPr>
              <a:t>20</a:t>
            </a:r>
            <a:r>
              <a:rPr lang="zh-CN" altLang="en-US" b="1" dirty="0">
                <a:solidFill>
                  <a:srgbClr val="596BB6"/>
                </a:solidFill>
                <a:latin typeface="微软雅黑" panose="020B0503020204020204" pitchFamily="34" charset="-122"/>
                <a:ea typeface="微软雅黑" panose="020B0503020204020204" pitchFamily="34" charset="-122"/>
              </a:rPr>
              <a:t>日</a:t>
            </a:r>
            <a:endParaRPr lang="en-US" altLang="zh-CN" b="1" dirty="0">
              <a:solidFill>
                <a:srgbClr val="596BB6"/>
              </a:solidFill>
              <a:latin typeface="微软雅黑" panose="020B0503020204020204" pitchFamily="34" charset="-122"/>
              <a:ea typeface="微软雅黑" panose="020B0503020204020204" pitchFamily="34" charset="-122"/>
            </a:endParaRPr>
          </a:p>
          <a:p>
            <a:pPr>
              <a:lnSpc>
                <a:spcPct val="135000"/>
              </a:lnSpc>
              <a:spcAft>
                <a:spcPts val="600"/>
              </a:spcAft>
            </a:pP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目前大陆地区同通用名药品的上市情况：</a:t>
            </a:r>
            <a:r>
              <a:rPr lang="zh-CN" altLang="en-US" b="1" dirty="0">
                <a:solidFill>
                  <a:srgbClr val="596BB6"/>
                </a:solidFill>
                <a:latin typeface="微软雅黑" panose="020B0503020204020204" pitchFamily="34" charset="-122"/>
                <a:ea typeface="微软雅黑" panose="020B0503020204020204" pitchFamily="34" charset="-122"/>
              </a:rPr>
              <a:t>无</a:t>
            </a:r>
            <a:endParaRPr lang="en-US" altLang="zh-CN" b="1" dirty="0">
              <a:solidFill>
                <a:srgbClr val="596BB6"/>
              </a:solidFill>
              <a:latin typeface="微软雅黑" panose="020B0503020204020204" pitchFamily="34" charset="-122"/>
              <a:ea typeface="微软雅黑" panose="020B0503020204020204" pitchFamily="34" charset="-122"/>
            </a:endParaRPr>
          </a:p>
          <a:p>
            <a:pPr>
              <a:lnSpc>
                <a:spcPct val="135000"/>
              </a:lnSpc>
              <a:spcAft>
                <a:spcPts val="600"/>
              </a:spcAft>
            </a:pP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全球首个上市国家</a:t>
            </a:r>
            <a:r>
              <a:rPr lang="en-US" altLang="zh-CN" dirty="0">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地区及上市时间：</a:t>
            </a:r>
            <a:r>
              <a:rPr lang="zh-CN" altLang="en-US" b="1" dirty="0">
                <a:solidFill>
                  <a:srgbClr val="596BB6"/>
                </a:solidFill>
                <a:latin typeface="微软雅黑" panose="020B0503020204020204" pitchFamily="34" charset="-122"/>
                <a:ea typeface="微软雅黑" panose="020B0503020204020204" pitchFamily="34" charset="-122"/>
              </a:rPr>
              <a:t>日本 </a:t>
            </a:r>
            <a:r>
              <a:rPr lang="en-US" altLang="zh-CN" b="1" dirty="0">
                <a:solidFill>
                  <a:srgbClr val="596BB6"/>
                </a:solidFill>
                <a:latin typeface="微软雅黑" panose="020B0503020204020204" pitchFamily="34" charset="-122"/>
                <a:ea typeface="微软雅黑" panose="020B0503020204020204" pitchFamily="34" charset="-122"/>
              </a:rPr>
              <a:t>2011</a:t>
            </a:r>
            <a:r>
              <a:rPr lang="zh-CN" altLang="en-US" b="1" dirty="0">
                <a:solidFill>
                  <a:srgbClr val="596BB6"/>
                </a:solidFill>
                <a:latin typeface="微软雅黑" panose="020B0503020204020204" pitchFamily="34" charset="-122"/>
                <a:ea typeface="微软雅黑" panose="020B0503020204020204" pitchFamily="34" charset="-122"/>
              </a:rPr>
              <a:t>年</a:t>
            </a:r>
            <a:r>
              <a:rPr lang="en-US" altLang="zh-CN" b="1" dirty="0">
                <a:solidFill>
                  <a:srgbClr val="596BB6"/>
                </a:solidFill>
                <a:latin typeface="微软雅黑" panose="020B0503020204020204" pitchFamily="34" charset="-122"/>
                <a:ea typeface="微软雅黑" panose="020B0503020204020204" pitchFamily="34" charset="-122"/>
              </a:rPr>
              <a:t>11</a:t>
            </a:r>
            <a:r>
              <a:rPr lang="zh-CN" altLang="en-US" b="1" dirty="0">
                <a:solidFill>
                  <a:srgbClr val="596BB6"/>
                </a:solidFill>
                <a:latin typeface="微软雅黑" panose="020B0503020204020204" pitchFamily="34" charset="-122"/>
                <a:ea typeface="微软雅黑" panose="020B0503020204020204" pitchFamily="34" charset="-122"/>
              </a:rPr>
              <a:t>月</a:t>
            </a:r>
            <a:endParaRPr lang="en-US" altLang="zh-CN" b="1" dirty="0">
              <a:solidFill>
                <a:srgbClr val="596BB6"/>
              </a:solidFill>
              <a:latin typeface="微软雅黑" panose="020B0503020204020204" pitchFamily="34" charset="-122"/>
              <a:ea typeface="微软雅黑" panose="020B0503020204020204" pitchFamily="34" charset="-122"/>
            </a:endParaRPr>
          </a:p>
          <a:p>
            <a:pPr>
              <a:lnSpc>
                <a:spcPct val="135000"/>
              </a:lnSpc>
              <a:spcAft>
                <a:spcPts val="600"/>
              </a:spcAft>
            </a:pP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是否为</a:t>
            </a:r>
            <a:r>
              <a:rPr lang="en-US" altLang="zh-CN" dirty="0">
                <a:solidFill>
                  <a:schemeClr val="tx1">
                    <a:lumMod val="75000"/>
                    <a:lumOff val="25000"/>
                  </a:schemeClr>
                </a:solidFill>
                <a:latin typeface="微软雅黑" panose="020B0503020204020204" pitchFamily="34" charset="-122"/>
                <a:ea typeface="微软雅黑" panose="020B0503020204020204" pitchFamily="34" charset="-122"/>
              </a:rPr>
              <a:t>OTC</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药品：</a:t>
            </a:r>
            <a:r>
              <a:rPr lang="zh-CN" altLang="en-US" b="1" dirty="0">
                <a:solidFill>
                  <a:srgbClr val="596BB6"/>
                </a:solidFill>
                <a:latin typeface="微软雅黑" panose="020B0503020204020204" pitchFamily="34" charset="-122"/>
                <a:ea typeface="微软雅黑" panose="020B0503020204020204" pitchFamily="34" charset="-122"/>
              </a:rPr>
              <a:t>否</a:t>
            </a:r>
            <a:endParaRPr lang="en-US" altLang="zh-CN" b="1" dirty="0">
              <a:solidFill>
                <a:srgbClr val="596BB6"/>
              </a:solidFill>
              <a:latin typeface="微软雅黑" panose="020B0503020204020204" pitchFamily="34" charset="-122"/>
              <a:ea typeface="微软雅黑" panose="020B0503020204020204" pitchFamily="34" charset="-122"/>
            </a:endParaRPr>
          </a:p>
          <a:p>
            <a:pPr>
              <a:lnSpc>
                <a:spcPct val="135000"/>
              </a:lnSpc>
              <a:spcAft>
                <a:spcPts val="600"/>
              </a:spcAft>
            </a:pP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参照药品建议：</a:t>
            </a:r>
            <a:r>
              <a:rPr lang="zh-CN" altLang="en-US" b="1" dirty="0">
                <a:solidFill>
                  <a:srgbClr val="596BB6"/>
                </a:solidFill>
                <a:latin typeface="微软雅黑" panose="020B0503020204020204" pitchFamily="34" charset="-122"/>
                <a:ea typeface="微软雅黑" panose="020B0503020204020204" pitchFamily="34" charset="-122"/>
              </a:rPr>
              <a:t>盐酸左西替利嗪口服溶液</a:t>
            </a:r>
          </a:p>
        </p:txBody>
      </p:sp>
    </p:spTree>
    <p:extLst>
      <p:ext uri="{BB962C8B-B14F-4D97-AF65-F5344CB8AC3E}">
        <p14:creationId xmlns:p14="http://schemas.microsoft.com/office/powerpoint/2010/main" val="3218778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CD6B86C6-9C69-47C5-9AC2-702D446EF069}"/>
              </a:ext>
            </a:extLst>
          </p:cNvPr>
          <p:cNvSpPr txBox="1"/>
          <p:nvPr/>
        </p:nvSpPr>
        <p:spPr>
          <a:xfrm>
            <a:off x="304798" y="604843"/>
            <a:ext cx="816429" cy="646331"/>
          </a:xfrm>
          <a:prstGeom prst="rect">
            <a:avLst/>
          </a:prstGeom>
          <a:noFill/>
        </p:spPr>
        <p:txBody>
          <a:bodyPr wrap="square" rtlCol="0">
            <a:spAutoFit/>
          </a:bodyPr>
          <a:lstStyle/>
          <a:p>
            <a:pPr algn="ctr"/>
            <a:r>
              <a:rPr lang="en-US" altLang="zh-CN" sz="3600" dirty="0">
                <a:solidFill>
                  <a:schemeClr val="bg1"/>
                </a:solidFill>
                <a:latin typeface="Arial" panose="020B0604020202020204" pitchFamily="34" charset="0"/>
                <a:cs typeface="Arial" panose="020B0604020202020204" pitchFamily="34" charset="0"/>
              </a:rPr>
              <a:t>01</a:t>
            </a:r>
            <a:endParaRPr lang="zh-CN" altLang="en-US" sz="3600" dirty="0">
              <a:solidFill>
                <a:schemeClr val="bg1"/>
              </a:solidFill>
              <a:latin typeface="Arial" panose="020B0604020202020204" pitchFamily="34" charset="0"/>
              <a:cs typeface="Arial" panose="020B0604020202020204" pitchFamily="34" charset="0"/>
            </a:endParaRPr>
          </a:p>
        </p:txBody>
      </p:sp>
      <p:sp>
        <p:nvSpPr>
          <p:cNvPr id="5" name="文本框 4">
            <a:extLst>
              <a:ext uri="{FF2B5EF4-FFF2-40B4-BE49-F238E27FC236}">
                <a16:creationId xmlns:a16="http://schemas.microsoft.com/office/drawing/2014/main" id="{44AF2427-E868-4A42-9E81-AE7CEA4C0E33}"/>
              </a:ext>
            </a:extLst>
          </p:cNvPr>
          <p:cNvSpPr txBox="1"/>
          <p:nvPr/>
        </p:nvSpPr>
        <p:spPr>
          <a:xfrm>
            <a:off x="1626637" y="666398"/>
            <a:ext cx="2651447" cy="523220"/>
          </a:xfrm>
          <a:prstGeom prst="rect">
            <a:avLst/>
          </a:prstGeom>
          <a:noFill/>
        </p:spPr>
        <p:txBody>
          <a:bodyPr wrap="square" rtlCol="0">
            <a:spAutoFit/>
          </a:bodyPr>
          <a:lstStyle/>
          <a:p>
            <a:r>
              <a:rPr lang="zh-CN" altLang="en-US" sz="2800" dirty="0">
                <a:solidFill>
                  <a:srgbClr val="596BB6"/>
                </a:solidFill>
                <a:latin typeface="微软雅黑" panose="020B0503020204020204" pitchFamily="34" charset="-122"/>
                <a:ea typeface="微软雅黑" panose="020B0503020204020204" pitchFamily="34" charset="-122"/>
              </a:rPr>
              <a:t>药品基本信息</a:t>
            </a:r>
          </a:p>
        </p:txBody>
      </p:sp>
      <p:grpSp>
        <p:nvGrpSpPr>
          <p:cNvPr id="24" name="组合 23">
            <a:extLst>
              <a:ext uri="{FF2B5EF4-FFF2-40B4-BE49-F238E27FC236}">
                <a16:creationId xmlns:a16="http://schemas.microsoft.com/office/drawing/2014/main" id="{BDA9F066-F0D7-4CD7-B304-C6F8520E71EA}"/>
              </a:ext>
            </a:extLst>
          </p:cNvPr>
          <p:cNvGrpSpPr/>
          <p:nvPr/>
        </p:nvGrpSpPr>
        <p:grpSpPr>
          <a:xfrm>
            <a:off x="897324" y="1239462"/>
            <a:ext cx="10891906" cy="946703"/>
            <a:chOff x="897324" y="1592756"/>
            <a:chExt cx="10891906" cy="946703"/>
          </a:xfrm>
        </p:grpSpPr>
        <p:grpSp>
          <p:nvGrpSpPr>
            <p:cNvPr id="10" name="组合 9">
              <a:extLst>
                <a:ext uri="{FF2B5EF4-FFF2-40B4-BE49-F238E27FC236}">
                  <a16:creationId xmlns:a16="http://schemas.microsoft.com/office/drawing/2014/main" id="{ECDF87B8-2E0B-4B17-BF6C-52EF1A456FEC}"/>
                </a:ext>
              </a:extLst>
            </p:cNvPr>
            <p:cNvGrpSpPr/>
            <p:nvPr/>
          </p:nvGrpSpPr>
          <p:grpSpPr>
            <a:xfrm>
              <a:off x="897324" y="1592756"/>
              <a:ext cx="10891906" cy="946703"/>
              <a:chOff x="897324" y="1592756"/>
              <a:chExt cx="10891906" cy="946703"/>
            </a:xfrm>
          </p:grpSpPr>
          <p:pic>
            <p:nvPicPr>
              <p:cNvPr id="7" name="图片 6">
                <a:extLst>
                  <a:ext uri="{FF2B5EF4-FFF2-40B4-BE49-F238E27FC236}">
                    <a16:creationId xmlns:a16="http://schemas.microsoft.com/office/drawing/2014/main" id="{1E6F2C36-9E9E-4F5A-B383-EC8B58291844}"/>
                  </a:ext>
                </a:extLst>
              </p:cNvPr>
              <p:cNvPicPr>
                <a:picLocks noChangeAspect="1"/>
              </p:cNvPicPr>
              <p:nvPr/>
            </p:nvPicPr>
            <p:blipFill>
              <a:blip r:embed="rId3"/>
              <a:stretch>
                <a:fillRect/>
              </a:stretch>
            </p:blipFill>
            <p:spPr>
              <a:xfrm>
                <a:off x="897324" y="1777422"/>
                <a:ext cx="639474" cy="603948"/>
              </a:xfrm>
              <a:prstGeom prst="rect">
                <a:avLst/>
              </a:prstGeom>
            </p:spPr>
          </p:pic>
          <p:sp>
            <p:nvSpPr>
              <p:cNvPr id="8" name="文本框 7">
                <a:extLst>
                  <a:ext uri="{FF2B5EF4-FFF2-40B4-BE49-F238E27FC236}">
                    <a16:creationId xmlns:a16="http://schemas.microsoft.com/office/drawing/2014/main" id="{3A039E77-03F1-4013-B553-E7D74F1E0451}"/>
                  </a:ext>
                </a:extLst>
              </p:cNvPr>
              <p:cNvSpPr txBox="1"/>
              <p:nvPr/>
            </p:nvSpPr>
            <p:spPr>
              <a:xfrm>
                <a:off x="1678313" y="1592756"/>
                <a:ext cx="2466390" cy="369332"/>
              </a:xfrm>
              <a:prstGeom prst="rect">
                <a:avLst/>
              </a:prstGeom>
              <a:noFill/>
            </p:spPr>
            <p:txBody>
              <a:bodyPr wrap="square" rtlCol="0">
                <a:spAutoFit/>
              </a:bodyPr>
              <a:lstStyle/>
              <a:p>
                <a:r>
                  <a:rPr lang="zh-CN" altLang="en-US" b="1" dirty="0">
                    <a:solidFill>
                      <a:srgbClr val="596BB6"/>
                    </a:solidFill>
                    <a:latin typeface="微软雅黑" panose="020B0503020204020204" pitchFamily="34" charset="-122"/>
                    <a:ea typeface="微软雅黑" panose="020B0503020204020204" pitchFamily="34" charset="-122"/>
                  </a:rPr>
                  <a:t>适应症</a:t>
                </a:r>
              </a:p>
            </p:txBody>
          </p:sp>
          <p:sp>
            <p:nvSpPr>
              <p:cNvPr id="9" name="文本框 8">
                <a:extLst>
                  <a:ext uri="{FF2B5EF4-FFF2-40B4-BE49-F238E27FC236}">
                    <a16:creationId xmlns:a16="http://schemas.microsoft.com/office/drawing/2014/main" id="{A3C34491-E887-4131-9BE4-D472B13D207F}"/>
                  </a:ext>
                </a:extLst>
              </p:cNvPr>
              <p:cNvSpPr txBox="1"/>
              <p:nvPr/>
            </p:nvSpPr>
            <p:spPr>
              <a:xfrm>
                <a:off x="1678314" y="1933139"/>
                <a:ext cx="10110916" cy="606320"/>
              </a:xfrm>
              <a:prstGeom prst="rect">
                <a:avLst/>
              </a:prstGeom>
              <a:noFill/>
            </p:spPr>
            <p:txBody>
              <a:bodyPr wrap="square" rtlCol="0">
                <a:spAutoFit/>
              </a:bodyPr>
              <a:lstStyle/>
              <a:p>
                <a:pPr>
                  <a:lnSpc>
                    <a:spcPct val="125000"/>
                  </a:lnSpc>
                </a:pP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成人：过敏性鼻炎、荨麻疹、瘙痒性皮肤病（湿疹、皮炎、痒疹、皮肤瘙痒症、寻常性银屑病、渗出性多形红斑）</a:t>
                </a:r>
              </a:p>
              <a:p>
                <a:pPr>
                  <a:lnSpc>
                    <a:spcPct val="125000"/>
                  </a:lnSpc>
                </a:pP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儿童：过敏性鼻炎、荨麻疹、瘙痒性皮肤病（湿疹、皮炎、皮肤瘙痒症）</a:t>
                </a:r>
              </a:p>
            </p:txBody>
          </p:sp>
        </p:grpSp>
        <p:cxnSp>
          <p:nvCxnSpPr>
            <p:cNvPr id="20" name="直接连接符 19">
              <a:extLst>
                <a:ext uri="{FF2B5EF4-FFF2-40B4-BE49-F238E27FC236}">
                  <a16:creationId xmlns:a16="http://schemas.microsoft.com/office/drawing/2014/main" id="{CAB06568-EF65-4793-BACB-EBE7AE13C23B}"/>
                </a:ext>
              </a:extLst>
            </p:cNvPr>
            <p:cNvCxnSpPr/>
            <p:nvPr/>
          </p:nvCxnSpPr>
          <p:spPr>
            <a:xfrm>
              <a:off x="1774370" y="1962088"/>
              <a:ext cx="684000" cy="0"/>
            </a:xfrm>
            <a:prstGeom prst="line">
              <a:avLst/>
            </a:prstGeom>
            <a:ln w="12700">
              <a:solidFill>
                <a:srgbClr val="596BB6"/>
              </a:solidFill>
            </a:ln>
          </p:spPr>
          <p:style>
            <a:lnRef idx="1">
              <a:schemeClr val="accent1"/>
            </a:lnRef>
            <a:fillRef idx="0">
              <a:schemeClr val="accent1"/>
            </a:fillRef>
            <a:effectRef idx="0">
              <a:schemeClr val="accent1"/>
            </a:effectRef>
            <a:fontRef idx="minor">
              <a:schemeClr val="tx1"/>
            </a:fontRef>
          </p:style>
        </p:cxnSp>
      </p:grpSp>
      <p:grpSp>
        <p:nvGrpSpPr>
          <p:cNvPr id="27" name="组合 26">
            <a:extLst>
              <a:ext uri="{FF2B5EF4-FFF2-40B4-BE49-F238E27FC236}">
                <a16:creationId xmlns:a16="http://schemas.microsoft.com/office/drawing/2014/main" id="{153D1184-0DD7-4D58-A8EC-AB7DC62B29CA}"/>
              </a:ext>
            </a:extLst>
          </p:cNvPr>
          <p:cNvGrpSpPr/>
          <p:nvPr/>
        </p:nvGrpSpPr>
        <p:grpSpPr>
          <a:xfrm>
            <a:off x="897324" y="2356228"/>
            <a:ext cx="11166520" cy="2639474"/>
            <a:chOff x="897324" y="3127641"/>
            <a:chExt cx="11166520" cy="2639474"/>
          </a:xfrm>
        </p:grpSpPr>
        <p:grpSp>
          <p:nvGrpSpPr>
            <p:cNvPr id="11" name="组合 10">
              <a:extLst>
                <a:ext uri="{FF2B5EF4-FFF2-40B4-BE49-F238E27FC236}">
                  <a16:creationId xmlns:a16="http://schemas.microsoft.com/office/drawing/2014/main" id="{EFB4467A-BE3D-414A-8FA9-01E7720DC724}"/>
                </a:ext>
              </a:extLst>
            </p:cNvPr>
            <p:cNvGrpSpPr/>
            <p:nvPr/>
          </p:nvGrpSpPr>
          <p:grpSpPr>
            <a:xfrm>
              <a:off x="897324" y="3127641"/>
              <a:ext cx="11166520" cy="2639474"/>
              <a:chOff x="897324" y="1592756"/>
              <a:chExt cx="11166520" cy="2639474"/>
            </a:xfrm>
          </p:grpSpPr>
          <p:pic>
            <p:nvPicPr>
              <p:cNvPr id="12" name="图片 11">
                <a:extLst>
                  <a:ext uri="{FF2B5EF4-FFF2-40B4-BE49-F238E27FC236}">
                    <a16:creationId xmlns:a16="http://schemas.microsoft.com/office/drawing/2014/main" id="{E19A3E40-BBA9-4CE2-91C4-09C20D0DA02B}"/>
                  </a:ext>
                </a:extLst>
              </p:cNvPr>
              <p:cNvPicPr>
                <a:picLocks noChangeAspect="1"/>
              </p:cNvPicPr>
              <p:nvPr/>
            </p:nvPicPr>
            <p:blipFill>
              <a:blip r:embed="rId3"/>
              <a:stretch>
                <a:fillRect/>
              </a:stretch>
            </p:blipFill>
            <p:spPr>
              <a:xfrm>
                <a:off x="897324" y="1777422"/>
                <a:ext cx="639474" cy="603948"/>
              </a:xfrm>
              <a:prstGeom prst="rect">
                <a:avLst/>
              </a:prstGeom>
            </p:spPr>
          </p:pic>
          <p:sp>
            <p:nvSpPr>
              <p:cNvPr id="13" name="文本框 12">
                <a:extLst>
                  <a:ext uri="{FF2B5EF4-FFF2-40B4-BE49-F238E27FC236}">
                    <a16:creationId xmlns:a16="http://schemas.microsoft.com/office/drawing/2014/main" id="{67642117-B853-4A9E-84B0-8ADC91F77B64}"/>
                  </a:ext>
                </a:extLst>
              </p:cNvPr>
              <p:cNvSpPr txBox="1"/>
              <p:nvPr/>
            </p:nvSpPr>
            <p:spPr>
              <a:xfrm>
                <a:off x="1678313" y="1592756"/>
                <a:ext cx="3870432" cy="369332"/>
              </a:xfrm>
              <a:prstGeom prst="rect">
                <a:avLst/>
              </a:prstGeom>
              <a:noFill/>
            </p:spPr>
            <p:txBody>
              <a:bodyPr wrap="square" rtlCol="0">
                <a:spAutoFit/>
              </a:bodyPr>
              <a:lstStyle/>
              <a:p>
                <a:r>
                  <a:rPr lang="zh-CN" altLang="en-US" b="1" dirty="0">
                    <a:solidFill>
                      <a:srgbClr val="596BB6"/>
                    </a:solidFill>
                    <a:latin typeface="微软雅黑" panose="020B0503020204020204" pitchFamily="34" charset="-122"/>
                    <a:ea typeface="微软雅黑" panose="020B0503020204020204" pitchFamily="34" charset="-122"/>
                  </a:rPr>
                  <a:t>疾病基本情况及未满足的治疗需求</a:t>
                </a:r>
              </a:p>
            </p:txBody>
          </p:sp>
          <p:sp>
            <p:nvSpPr>
              <p:cNvPr id="14" name="文本框 13">
                <a:extLst>
                  <a:ext uri="{FF2B5EF4-FFF2-40B4-BE49-F238E27FC236}">
                    <a16:creationId xmlns:a16="http://schemas.microsoft.com/office/drawing/2014/main" id="{B45A0781-7BE8-4964-B354-AF8E96E9658F}"/>
                  </a:ext>
                </a:extLst>
              </p:cNvPr>
              <p:cNvSpPr txBox="1"/>
              <p:nvPr/>
            </p:nvSpPr>
            <p:spPr>
              <a:xfrm>
                <a:off x="1678313" y="1933139"/>
                <a:ext cx="10385531" cy="2299091"/>
              </a:xfrm>
              <a:prstGeom prst="rect">
                <a:avLst/>
              </a:prstGeom>
              <a:noFill/>
            </p:spPr>
            <p:txBody>
              <a:bodyPr wrap="square" rtlCol="0">
                <a:spAutoFit/>
              </a:bodyPr>
              <a:lstStyle/>
              <a:p>
                <a:pPr>
                  <a:lnSpc>
                    <a:spcPct val="125000"/>
                  </a:lnSpc>
                  <a:spcAft>
                    <a:spcPts val="600"/>
                  </a:spcAft>
                </a:pP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据世界卫生组织最新统计数据显示，过敏性疾病已成为世界第六大疾病，影响了全球约</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25%</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的人群。近年来中国过敏性疾病呈上升趋势。中国</a:t>
                </a:r>
                <a:r>
                  <a:rPr lang="zh-CN" altLang="en-US" sz="1400" b="1" dirty="0">
                    <a:solidFill>
                      <a:schemeClr val="tx1">
                        <a:lumMod val="75000"/>
                        <a:lumOff val="25000"/>
                      </a:schemeClr>
                    </a:solidFill>
                    <a:latin typeface="微软雅黑" panose="020B0503020204020204" pitchFamily="34" charset="-122"/>
                    <a:ea typeface="微软雅黑" panose="020B0503020204020204" pitchFamily="34" charset="-122"/>
                  </a:rPr>
                  <a:t>成人过敏性鼻炎</a:t>
                </a:r>
                <a:r>
                  <a:rPr lang="en-US" altLang="zh-CN" sz="1400" b="1" dirty="0">
                    <a:solidFill>
                      <a:schemeClr val="tx1">
                        <a:lumMod val="75000"/>
                        <a:lumOff val="25000"/>
                      </a:schemeClr>
                    </a:solidFill>
                    <a:latin typeface="微软雅黑" panose="020B0503020204020204" pitchFamily="34" charset="-122"/>
                    <a:ea typeface="微软雅黑" panose="020B0503020204020204" pitchFamily="34" charset="-122"/>
                  </a:rPr>
                  <a:t>(AR)</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的自报患病率已从</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2005</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年的</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11.1%</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上升到</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2011</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年的</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17.6%</a:t>
                </a:r>
                <a:r>
                  <a:rPr lang="en-US" altLang="zh-CN" sz="1400" baseline="30000" dirty="0">
                    <a:solidFill>
                      <a:schemeClr val="tx1">
                        <a:lumMod val="75000"/>
                        <a:lumOff val="25000"/>
                      </a:schemeClr>
                    </a:solidFill>
                    <a:latin typeface="微软雅黑" panose="020B0503020204020204" pitchFamily="34" charset="-122"/>
                    <a:ea typeface="微软雅黑" panose="020B0503020204020204" pitchFamily="34" charset="-122"/>
                  </a:rPr>
                  <a:t>[1]</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；中国</a:t>
                </a:r>
                <a:r>
                  <a:rPr lang="zh-CN" altLang="en-US" sz="1400" b="1" dirty="0">
                    <a:solidFill>
                      <a:schemeClr val="tx1">
                        <a:lumMod val="75000"/>
                        <a:lumOff val="25000"/>
                      </a:schemeClr>
                    </a:solidFill>
                    <a:latin typeface="微软雅黑" panose="020B0503020204020204" pitchFamily="34" charset="-122"/>
                    <a:ea typeface="微软雅黑" panose="020B0503020204020204" pitchFamily="34" charset="-122"/>
                  </a:rPr>
                  <a:t>儿童过敏性鼻炎</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患病率为</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15.79%</a:t>
                </a:r>
                <a:r>
                  <a:rPr lang="en-US" altLang="zh-CN" sz="1400" baseline="30000" dirty="0">
                    <a:solidFill>
                      <a:schemeClr val="tx1">
                        <a:lumMod val="75000"/>
                        <a:lumOff val="25000"/>
                      </a:schemeClr>
                    </a:solidFill>
                    <a:latin typeface="微软雅黑" panose="020B0503020204020204" pitchFamily="34" charset="-122"/>
                    <a:ea typeface="微软雅黑" panose="020B0503020204020204" pitchFamily="34" charset="-122"/>
                  </a:rPr>
                  <a:t>[2]</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，且逐年增高；全国大规模流行病学调查显示</a:t>
                </a:r>
                <a:r>
                  <a:rPr lang="en-US" altLang="zh-CN" sz="1400" baseline="30000" dirty="0">
                    <a:solidFill>
                      <a:schemeClr val="tx1">
                        <a:lumMod val="75000"/>
                        <a:lumOff val="25000"/>
                      </a:schemeClr>
                    </a:solidFill>
                    <a:latin typeface="微软雅黑" panose="020B0503020204020204" pitchFamily="34" charset="-122"/>
                    <a:ea typeface="微软雅黑" panose="020B0503020204020204" pitchFamily="34" charset="-122"/>
                  </a:rPr>
                  <a:t>[3]</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，我国</a:t>
                </a:r>
                <a:r>
                  <a:rPr lang="zh-CN" altLang="en-US" sz="1400" b="1" dirty="0">
                    <a:solidFill>
                      <a:schemeClr val="tx1">
                        <a:lumMod val="75000"/>
                        <a:lumOff val="25000"/>
                      </a:schemeClr>
                    </a:solidFill>
                    <a:latin typeface="微软雅黑" panose="020B0503020204020204" pitchFamily="34" charset="-122"/>
                    <a:ea typeface="微软雅黑" panose="020B0503020204020204" pitchFamily="34" charset="-122"/>
                  </a:rPr>
                  <a:t>特应性皮炎</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的患病率从</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1998</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年的</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0.69%</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2002</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年的</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3.07%</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增加到</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2014</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年的</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12.94%</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sz="1400" b="1" dirty="0">
                    <a:solidFill>
                      <a:schemeClr val="tx1">
                        <a:lumMod val="75000"/>
                        <a:lumOff val="25000"/>
                      </a:schemeClr>
                    </a:solidFill>
                    <a:latin typeface="微软雅黑" panose="020B0503020204020204" pitchFamily="34" charset="-122"/>
                    <a:ea typeface="微软雅黑" panose="020B0503020204020204" pitchFamily="34" charset="-122"/>
                  </a:rPr>
                  <a:t>银屑病</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的患病率从</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1984</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年的</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0.123%</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增加到</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2008</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年的</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0.47%</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sz="1400" b="1" dirty="0">
                    <a:solidFill>
                      <a:schemeClr val="tx1">
                        <a:lumMod val="75000"/>
                        <a:lumOff val="25000"/>
                      </a:schemeClr>
                    </a:solidFill>
                    <a:latin typeface="微软雅黑" panose="020B0503020204020204" pitchFamily="34" charset="-122"/>
                    <a:ea typeface="微软雅黑" panose="020B0503020204020204" pitchFamily="34" charset="-122"/>
                  </a:rPr>
                  <a:t>荨麻疹</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尚缺乏全国性调查，我国</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2011</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年南京市儿童荨麻疹总患病率为</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8.54</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a:t>
                </a:r>
                <a:r>
                  <a:rPr lang="en-US" altLang="zh-CN" sz="1400" baseline="30000" dirty="0">
                    <a:solidFill>
                      <a:schemeClr val="tx1">
                        <a:lumMod val="75000"/>
                        <a:lumOff val="25000"/>
                      </a:schemeClr>
                    </a:solidFill>
                    <a:latin typeface="微软雅黑" panose="020B0503020204020204" pitchFamily="34" charset="-122"/>
                    <a:ea typeface="微软雅黑" panose="020B0503020204020204" pitchFamily="34" charset="-122"/>
                  </a:rPr>
                  <a:t>[4]</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2</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6</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岁儿童患病率随年龄增长而增高；我国报道学龄前儿童特应性皮炎的患病率为</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2.78%</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8.3%</a:t>
                </a:r>
                <a:r>
                  <a:rPr lang="en-US" altLang="zh-CN" sz="1400" baseline="30000" dirty="0">
                    <a:solidFill>
                      <a:schemeClr val="tx1">
                        <a:lumMod val="75000"/>
                        <a:lumOff val="25000"/>
                      </a:schemeClr>
                    </a:solidFill>
                    <a:latin typeface="微软雅黑" panose="020B0503020204020204" pitchFamily="34" charset="-122"/>
                    <a:ea typeface="微软雅黑" panose="020B0503020204020204" pitchFamily="34" charset="-122"/>
                  </a:rPr>
                  <a:t>[4]</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a:t>
                </a:r>
                <a:endPar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25000"/>
                  </a:lnSpc>
                  <a:spcAft>
                    <a:spcPts val="600"/>
                  </a:spcAft>
                </a:pP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目前，我国仅</a:t>
                </a:r>
                <a:r>
                  <a:rPr lang="zh-CN" altLang="en-US" sz="1400" b="1" dirty="0">
                    <a:solidFill>
                      <a:schemeClr val="tx1">
                        <a:lumMod val="75000"/>
                        <a:lumOff val="25000"/>
                      </a:schemeClr>
                    </a:solidFill>
                    <a:latin typeface="微软雅黑" panose="020B0503020204020204" pitchFamily="34" charset="-122"/>
                    <a:ea typeface="微软雅黑" panose="020B0503020204020204" pitchFamily="34" charset="-122"/>
                  </a:rPr>
                  <a:t>过敏性鼻炎患者成人已超过</a:t>
                </a:r>
                <a:r>
                  <a:rPr lang="en-US" altLang="zh-CN" sz="1400" b="1" dirty="0">
                    <a:solidFill>
                      <a:schemeClr val="tx1">
                        <a:lumMod val="75000"/>
                        <a:lumOff val="25000"/>
                      </a:schemeClr>
                    </a:solidFill>
                    <a:latin typeface="微软雅黑" panose="020B0503020204020204" pitchFamily="34" charset="-122"/>
                    <a:ea typeface="微软雅黑" panose="020B0503020204020204" pitchFamily="34" charset="-122"/>
                  </a:rPr>
                  <a:t>2</a:t>
                </a:r>
                <a:r>
                  <a:rPr lang="zh-CN" altLang="en-US" sz="1400" b="1" dirty="0">
                    <a:solidFill>
                      <a:schemeClr val="tx1">
                        <a:lumMod val="75000"/>
                        <a:lumOff val="25000"/>
                      </a:schemeClr>
                    </a:solidFill>
                    <a:latin typeface="微软雅黑" panose="020B0503020204020204" pitchFamily="34" charset="-122"/>
                    <a:ea typeface="微软雅黑" panose="020B0503020204020204" pitchFamily="34" charset="-122"/>
                  </a:rPr>
                  <a:t>亿人，儿童已超过</a:t>
                </a:r>
                <a:r>
                  <a:rPr lang="en-US" altLang="zh-CN" sz="1400" b="1" dirty="0">
                    <a:solidFill>
                      <a:schemeClr val="tx1">
                        <a:lumMod val="75000"/>
                        <a:lumOff val="25000"/>
                      </a:schemeClr>
                    </a:solidFill>
                    <a:latin typeface="微软雅黑" panose="020B0503020204020204" pitchFamily="34" charset="-122"/>
                    <a:ea typeface="微软雅黑" panose="020B0503020204020204" pitchFamily="34" charset="-122"/>
                  </a:rPr>
                  <a:t>4000</a:t>
                </a:r>
                <a:r>
                  <a:rPr lang="zh-CN" altLang="en-US" sz="1400" b="1" dirty="0">
                    <a:solidFill>
                      <a:schemeClr val="tx1">
                        <a:lumMod val="75000"/>
                        <a:lumOff val="25000"/>
                      </a:schemeClr>
                    </a:solidFill>
                    <a:latin typeface="微软雅黑" panose="020B0503020204020204" pitchFamily="34" charset="-122"/>
                    <a:ea typeface="微软雅黑" panose="020B0503020204020204" pitchFamily="34" charset="-122"/>
                  </a:rPr>
                  <a:t>万人</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，且逐年增加。抗组胺药是治疗该类疾病最安全有效的药物，即使国内已上市抗组胺药总有效率达</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80%~90%</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sz="1400" b="1" dirty="0">
                    <a:solidFill>
                      <a:schemeClr val="tx1">
                        <a:lumMod val="75000"/>
                        <a:lumOff val="25000"/>
                      </a:schemeClr>
                    </a:solidFill>
                    <a:latin typeface="微软雅黑" panose="020B0503020204020204" pitchFamily="34" charset="-122"/>
                    <a:ea typeface="微软雅黑" panose="020B0503020204020204" pitchFamily="34" charset="-122"/>
                  </a:rPr>
                  <a:t>治疗不应答患者人数仍然庞大，有效率更高的抗组胺药已成为临床治疗过敏性疾病的迫切需求。</a:t>
                </a:r>
                <a:endPar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cxnSp>
          <p:nvCxnSpPr>
            <p:cNvPr id="21" name="直接连接符 20">
              <a:extLst>
                <a:ext uri="{FF2B5EF4-FFF2-40B4-BE49-F238E27FC236}">
                  <a16:creationId xmlns:a16="http://schemas.microsoft.com/office/drawing/2014/main" id="{40808904-9951-4AFC-AE1A-834F1246B969}"/>
                </a:ext>
              </a:extLst>
            </p:cNvPr>
            <p:cNvCxnSpPr/>
            <p:nvPr/>
          </p:nvCxnSpPr>
          <p:spPr>
            <a:xfrm>
              <a:off x="1774370" y="3499632"/>
              <a:ext cx="684000" cy="0"/>
            </a:xfrm>
            <a:prstGeom prst="line">
              <a:avLst/>
            </a:prstGeom>
            <a:ln w="12700">
              <a:solidFill>
                <a:srgbClr val="596BB6"/>
              </a:solidFill>
            </a:ln>
          </p:spPr>
          <p:style>
            <a:lnRef idx="1">
              <a:schemeClr val="accent1"/>
            </a:lnRef>
            <a:fillRef idx="0">
              <a:schemeClr val="accent1"/>
            </a:fillRef>
            <a:effectRef idx="0">
              <a:schemeClr val="accent1"/>
            </a:effectRef>
            <a:fontRef idx="minor">
              <a:schemeClr val="tx1"/>
            </a:fontRef>
          </p:style>
        </p:cxnSp>
      </p:grpSp>
      <p:grpSp>
        <p:nvGrpSpPr>
          <p:cNvPr id="28" name="组合 27">
            <a:extLst>
              <a:ext uri="{FF2B5EF4-FFF2-40B4-BE49-F238E27FC236}">
                <a16:creationId xmlns:a16="http://schemas.microsoft.com/office/drawing/2014/main" id="{11FAA9D0-1423-4E37-AFD9-AE04CD549859}"/>
              </a:ext>
            </a:extLst>
          </p:cNvPr>
          <p:cNvGrpSpPr/>
          <p:nvPr/>
        </p:nvGrpSpPr>
        <p:grpSpPr>
          <a:xfrm>
            <a:off x="897324" y="5097467"/>
            <a:ext cx="10891906" cy="1226398"/>
            <a:chOff x="897324" y="4662526"/>
            <a:chExt cx="10891906" cy="1226398"/>
          </a:xfrm>
        </p:grpSpPr>
        <p:grpSp>
          <p:nvGrpSpPr>
            <p:cNvPr id="15" name="组合 14">
              <a:extLst>
                <a:ext uri="{FF2B5EF4-FFF2-40B4-BE49-F238E27FC236}">
                  <a16:creationId xmlns:a16="http://schemas.microsoft.com/office/drawing/2014/main" id="{1DDD3C5B-F04F-4056-8EE6-8D061ACA666C}"/>
                </a:ext>
              </a:extLst>
            </p:cNvPr>
            <p:cNvGrpSpPr/>
            <p:nvPr/>
          </p:nvGrpSpPr>
          <p:grpSpPr>
            <a:xfrm>
              <a:off x="897324" y="4662526"/>
              <a:ext cx="10891906" cy="1226398"/>
              <a:chOff x="897324" y="1592756"/>
              <a:chExt cx="10891906" cy="1226398"/>
            </a:xfrm>
          </p:grpSpPr>
          <p:pic>
            <p:nvPicPr>
              <p:cNvPr id="16" name="图片 15">
                <a:extLst>
                  <a:ext uri="{FF2B5EF4-FFF2-40B4-BE49-F238E27FC236}">
                    <a16:creationId xmlns:a16="http://schemas.microsoft.com/office/drawing/2014/main" id="{0E0D8997-F1C9-4D0C-9E46-895933004229}"/>
                  </a:ext>
                </a:extLst>
              </p:cNvPr>
              <p:cNvPicPr>
                <a:picLocks noChangeAspect="1"/>
              </p:cNvPicPr>
              <p:nvPr/>
            </p:nvPicPr>
            <p:blipFill>
              <a:blip r:embed="rId3"/>
              <a:stretch>
                <a:fillRect/>
              </a:stretch>
            </p:blipFill>
            <p:spPr>
              <a:xfrm>
                <a:off x="897324" y="1777422"/>
                <a:ext cx="639474" cy="603948"/>
              </a:xfrm>
              <a:prstGeom prst="rect">
                <a:avLst/>
              </a:prstGeom>
            </p:spPr>
          </p:pic>
          <p:sp>
            <p:nvSpPr>
              <p:cNvPr id="17" name="文本框 16">
                <a:extLst>
                  <a:ext uri="{FF2B5EF4-FFF2-40B4-BE49-F238E27FC236}">
                    <a16:creationId xmlns:a16="http://schemas.microsoft.com/office/drawing/2014/main" id="{B5825F3A-75E7-4A2E-9437-759D0189029A}"/>
                  </a:ext>
                </a:extLst>
              </p:cNvPr>
              <p:cNvSpPr txBox="1"/>
              <p:nvPr/>
            </p:nvSpPr>
            <p:spPr>
              <a:xfrm>
                <a:off x="1678313" y="1592756"/>
                <a:ext cx="2466390" cy="369332"/>
              </a:xfrm>
              <a:prstGeom prst="rect">
                <a:avLst/>
              </a:prstGeom>
              <a:noFill/>
            </p:spPr>
            <p:txBody>
              <a:bodyPr wrap="square" rtlCol="0">
                <a:spAutoFit/>
              </a:bodyPr>
              <a:lstStyle/>
              <a:p>
                <a:r>
                  <a:rPr lang="zh-CN" altLang="en-US" b="1" dirty="0">
                    <a:solidFill>
                      <a:srgbClr val="596BB6"/>
                    </a:solidFill>
                    <a:latin typeface="微软雅黑" panose="020B0503020204020204" pitchFamily="34" charset="-122"/>
                    <a:ea typeface="微软雅黑" panose="020B0503020204020204" pitchFamily="34" charset="-122"/>
                  </a:rPr>
                  <a:t>用法用量</a:t>
                </a:r>
              </a:p>
            </p:txBody>
          </p:sp>
          <p:sp>
            <p:nvSpPr>
              <p:cNvPr id="18" name="文本框 17">
                <a:extLst>
                  <a:ext uri="{FF2B5EF4-FFF2-40B4-BE49-F238E27FC236}">
                    <a16:creationId xmlns:a16="http://schemas.microsoft.com/office/drawing/2014/main" id="{DE97710F-7CFA-4143-80D2-A43F4497C6FC}"/>
                  </a:ext>
                </a:extLst>
              </p:cNvPr>
              <p:cNvSpPr txBox="1"/>
              <p:nvPr/>
            </p:nvSpPr>
            <p:spPr>
              <a:xfrm>
                <a:off x="1678314" y="1943530"/>
                <a:ext cx="10110916" cy="875624"/>
              </a:xfrm>
              <a:prstGeom prst="rect">
                <a:avLst/>
              </a:prstGeom>
              <a:noFill/>
            </p:spPr>
            <p:txBody>
              <a:bodyPr wrap="square" rtlCol="0">
                <a:spAutoFit/>
              </a:bodyPr>
              <a:lstStyle/>
              <a:p>
                <a:pPr>
                  <a:lnSpc>
                    <a:spcPct val="125000"/>
                  </a:lnSpc>
                </a:pP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成人：成人用量通常为</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1</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日</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2</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次，</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1</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次</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5mg</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，早晨和晚上睡前各服</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1</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次。根据年龄及症状适当增减。</a:t>
                </a:r>
              </a:p>
              <a:p>
                <a:pPr>
                  <a:lnSpc>
                    <a:spcPct val="125000"/>
                  </a:lnSpc>
                </a:pP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儿童：</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7</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岁以上儿童的用量通常为</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1</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日</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2</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次，</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1</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次</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5mg</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，早晨和晚上睡前各服</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1</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次。</a:t>
                </a:r>
              </a:p>
              <a:p>
                <a:pPr>
                  <a:lnSpc>
                    <a:spcPct val="125000"/>
                  </a:lnSpc>
                </a:pP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          </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2</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岁至</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7</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岁儿童的用量通常为</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1</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日</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2</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次，</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1</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次</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2.5mg</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，早晨和晚上睡前各服</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1</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次。</a:t>
                </a:r>
              </a:p>
            </p:txBody>
          </p:sp>
        </p:grpSp>
        <p:cxnSp>
          <p:nvCxnSpPr>
            <p:cNvPr id="22" name="直接连接符 21">
              <a:extLst>
                <a:ext uri="{FF2B5EF4-FFF2-40B4-BE49-F238E27FC236}">
                  <a16:creationId xmlns:a16="http://schemas.microsoft.com/office/drawing/2014/main" id="{163A3F03-BBFA-4E0F-91F5-5D2C64A116A1}"/>
                </a:ext>
              </a:extLst>
            </p:cNvPr>
            <p:cNvCxnSpPr/>
            <p:nvPr/>
          </p:nvCxnSpPr>
          <p:spPr>
            <a:xfrm>
              <a:off x="1774370" y="5031858"/>
              <a:ext cx="684000" cy="0"/>
            </a:xfrm>
            <a:prstGeom prst="line">
              <a:avLst/>
            </a:prstGeom>
            <a:ln w="12700">
              <a:solidFill>
                <a:srgbClr val="596BB6"/>
              </a:solidFill>
            </a:ln>
          </p:spPr>
          <p:style>
            <a:lnRef idx="1">
              <a:schemeClr val="accent1"/>
            </a:lnRef>
            <a:fillRef idx="0">
              <a:schemeClr val="accent1"/>
            </a:fillRef>
            <a:effectRef idx="0">
              <a:schemeClr val="accent1"/>
            </a:effectRef>
            <a:fontRef idx="minor">
              <a:schemeClr val="tx1"/>
            </a:fontRef>
          </p:style>
        </p:cxnSp>
      </p:grpSp>
      <p:sp>
        <p:nvSpPr>
          <p:cNvPr id="23" name="文本框 22">
            <a:extLst>
              <a:ext uri="{FF2B5EF4-FFF2-40B4-BE49-F238E27FC236}">
                <a16:creationId xmlns:a16="http://schemas.microsoft.com/office/drawing/2014/main" id="{9EA5CB03-BFD8-4C13-A369-227CB8C7021D}"/>
              </a:ext>
            </a:extLst>
          </p:cNvPr>
          <p:cNvSpPr txBox="1"/>
          <p:nvPr/>
        </p:nvSpPr>
        <p:spPr>
          <a:xfrm>
            <a:off x="4144703" y="6254370"/>
            <a:ext cx="8910842" cy="646331"/>
          </a:xfrm>
          <a:prstGeom prst="rect">
            <a:avLst/>
          </a:prstGeom>
          <a:noFill/>
        </p:spPr>
        <p:txBody>
          <a:bodyPr wrap="square">
            <a:spAutoFit/>
          </a:bodyPr>
          <a:lstStyle/>
          <a:p>
            <a:pPr marL="180975" indent="-180975">
              <a:buFont typeface="+mj-lt"/>
              <a:buAutoNum type="arabicPeriod"/>
            </a:pPr>
            <a:r>
              <a:rPr lang="en-US" altLang="zh-CN" sz="900" kern="100" dirty="0">
                <a:solidFill>
                  <a:schemeClr val="bg1">
                    <a:lumMod val="50000"/>
                  </a:schemeClr>
                </a:solidFill>
                <a:latin typeface="Calibri" panose="020F0502020204030204" pitchFamily="34" charset="0"/>
                <a:ea typeface="思源黑体 CN Light" panose="020B0300000000000000" pitchFamily="34" charset="-122"/>
                <a:cs typeface="Calibri" panose="020F0502020204030204" pitchFamily="34" charset="0"/>
              </a:rPr>
              <a:t>Wang XD et al. An increased prevalence of self-reported allergic rhinitis in major Chinese cities from 2005 to 2011. Allergy 2016; 71: 1170–1180</a:t>
            </a:r>
          </a:p>
          <a:p>
            <a:pPr marL="180975" indent="-180975">
              <a:buFont typeface="+mj-lt"/>
              <a:buAutoNum type="arabicPeriod"/>
            </a:pPr>
            <a:r>
              <a:rPr lang="zh-CN" altLang="en-US" sz="900" kern="100" dirty="0">
                <a:solidFill>
                  <a:schemeClr val="bg1">
                    <a:lumMod val="50000"/>
                  </a:schemeClr>
                </a:solidFill>
                <a:latin typeface="Calibri" panose="020F0502020204030204" pitchFamily="34" charset="0"/>
                <a:ea typeface="思源黑体 CN Light" panose="020B0300000000000000" pitchFamily="34" charset="-122"/>
                <a:cs typeface="Calibri" panose="020F0502020204030204" pitchFamily="34" charset="0"/>
              </a:rPr>
              <a:t>中国医师协会儿科医师分会儿童耳鼻咽喉专业委员会</a:t>
            </a:r>
            <a:r>
              <a:rPr lang="en-US" altLang="zh-CN" sz="900" kern="100" dirty="0">
                <a:solidFill>
                  <a:schemeClr val="bg1">
                    <a:lumMod val="50000"/>
                  </a:schemeClr>
                </a:solidFill>
                <a:latin typeface="Calibri" panose="020F0502020204030204" pitchFamily="34" charset="0"/>
                <a:ea typeface="思源黑体 CN Light" panose="020B0300000000000000" pitchFamily="34" charset="-122"/>
                <a:cs typeface="Calibri" panose="020F0502020204030204" pitchFamily="34" charset="0"/>
              </a:rPr>
              <a:t>. </a:t>
            </a:r>
            <a:r>
              <a:rPr lang="zh-CN" altLang="en-US" sz="900" kern="100" dirty="0">
                <a:solidFill>
                  <a:schemeClr val="bg1">
                    <a:lumMod val="50000"/>
                  </a:schemeClr>
                </a:solidFill>
                <a:latin typeface="Calibri" panose="020F0502020204030204" pitchFamily="34" charset="0"/>
                <a:ea typeface="思源黑体 CN Light" panose="020B0300000000000000" pitchFamily="34" charset="-122"/>
                <a:cs typeface="Calibri" panose="020F0502020204030204" pitchFamily="34" charset="0"/>
              </a:rPr>
              <a:t>儿童过敏性鼻炎诊疗</a:t>
            </a:r>
            <a:r>
              <a:rPr lang="en-US" altLang="zh-CN" sz="900" kern="100" dirty="0">
                <a:solidFill>
                  <a:schemeClr val="bg1">
                    <a:lumMod val="50000"/>
                  </a:schemeClr>
                </a:solidFill>
                <a:latin typeface="Calibri" panose="020F0502020204030204" pitchFamily="34" charset="0"/>
                <a:ea typeface="思源黑体 CN Light" panose="020B0300000000000000" pitchFamily="34" charset="-122"/>
                <a:cs typeface="Calibri" panose="020F0502020204030204" pitchFamily="34" charset="0"/>
              </a:rPr>
              <a:t>——</a:t>
            </a:r>
            <a:r>
              <a:rPr lang="zh-CN" altLang="en-US" sz="900" kern="100" dirty="0">
                <a:solidFill>
                  <a:schemeClr val="bg1">
                    <a:lumMod val="50000"/>
                  </a:schemeClr>
                </a:solidFill>
                <a:latin typeface="Calibri" panose="020F0502020204030204" pitchFamily="34" charset="0"/>
                <a:ea typeface="思源黑体 CN Light" panose="020B0300000000000000" pitchFamily="34" charset="-122"/>
                <a:cs typeface="Calibri" panose="020F0502020204030204" pitchFamily="34" charset="0"/>
              </a:rPr>
              <a:t>临床实践指南</a:t>
            </a:r>
            <a:r>
              <a:rPr lang="en-US" altLang="zh-CN" sz="900" kern="100" dirty="0">
                <a:solidFill>
                  <a:schemeClr val="bg1">
                    <a:lumMod val="50000"/>
                  </a:schemeClr>
                </a:solidFill>
                <a:latin typeface="Calibri" panose="020F0502020204030204" pitchFamily="34" charset="0"/>
                <a:ea typeface="思源黑体 CN Light" panose="020B0300000000000000" pitchFamily="34" charset="-122"/>
                <a:cs typeface="Calibri" panose="020F0502020204030204" pitchFamily="34" charset="0"/>
              </a:rPr>
              <a:t>[J].</a:t>
            </a:r>
            <a:r>
              <a:rPr lang="zh-CN" altLang="en-US" sz="900" kern="100" dirty="0">
                <a:solidFill>
                  <a:schemeClr val="bg1">
                    <a:lumMod val="50000"/>
                  </a:schemeClr>
                </a:solidFill>
                <a:latin typeface="Calibri" panose="020F0502020204030204" pitchFamily="34" charset="0"/>
                <a:ea typeface="思源黑体 CN Light" panose="020B0300000000000000" pitchFamily="34" charset="-122"/>
                <a:cs typeface="Calibri" panose="020F0502020204030204" pitchFamily="34" charset="0"/>
              </a:rPr>
              <a:t>中国实用儿科杂志</a:t>
            </a:r>
            <a:r>
              <a:rPr lang="en-US" altLang="zh-CN" sz="900" kern="100" dirty="0">
                <a:solidFill>
                  <a:schemeClr val="bg1">
                    <a:lumMod val="50000"/>
                  </a:schemeClr>
                </a:solidFill>
                <a:latin typeface="Calibri" panose="020F0502020204030204" pitchFamily="34" charset="0"/>
                <a:ea typeface="思源黑体 CN Light" panose="020B0300000000000000" pitchFamily="34" charset="-122"/>
                <a:cs typeface="Calibri" panose="020F0502020204030204" pitchFamily="34" charset="0"/>
              </a:rPr>
              <a:t>,2019,34(3):169-175</a:t>
            </a:r>
          </a:p>
          <a:p>
            <a:pPr marL="180975" indent="-180975">
              <a:buFont typeface="+mj-lt"/>
              <a:buAutoNum type="arabicPeriod"/>
            </a:pPr>
            <a:r>
              <a:rPr lang="zh-CN" altLang="en-US" sz="900" kern="100" dirty="0">
                <a:solidFill>
                  <a:schemeClr val="bg1">
                    <a:lumMod val="50000"/>
                  </a:schemeClr>
                </a:solidFill>
                <a:latin typeface="Calibri" panose="020F0502020204030204" pitchFamily="34" charset="0"/>
                <a:ea typeface="思源黑体 CN Light" panose="020B0300000000000000" pitchFamily="34" charset="-122"/>
                <a:cs typeface="Calibri" panose="020F0502020204030204" pitchFamily="34" charset="0"/>
              </a:rPr>
              <a:t>陈丽萍等</a:t>
            </a:r>
            <a:r>
              <a:rPr lang="en-US" altLang="zh-CN" sz="900" kern="100" dirty="0">
                <a:solidFill>
                  <a:schemeClr val="bg1">
                    <a:lumMod val="50000"/>
                  </a:schemeClr>
                </a:solidFill>
                <a:latin typeface="Calibri" panose="020F0502020204030204" pitchFamily="34" charset="0"/>
                <a:ea typeface="思源黑体 CN Light" panose="020B0300000000000000" pitchFamily="34" charset="-122"/>
                <a:cs typeface="Calibri" panose="020F0502020204030204" pitchFamily="34" charset="0"/>
              </a:rPr>
              <a:t>. </a:t>
            </a:r>
            <a:r>
              <a:rPr lang="zh-CN" altLang="en-US" sz="900" kern="100" dirty="0">
                <a:solidFill>
                  <a:schemeClr val="bg1">
                    <a:lumMod val="50000"/>
                  </a:schemeClr>
                </a:solidFill>
                <a:latin typeface="Calibri" panose="020F0502020204030204" pitchFamily="34" charset="0"/>
                <a:ea typeface="思源黑体 CN Light" panose="020B0300000000000000" pitchFamily="34" charset="-122"/>
                <a:cs typeface="Calibri" panose="020F0502020204030204" pitchFamily="34" charset="0"/>
              </a:rPr>
              <a:t>我国特应性皮炎、银屑病、痤疮和荨麻疹的患病率及危险因素</a:t>
            </a:r>
            <a:r>
              <a:rPr lang="en-US" altLang="zh-CN" sz="900" kern="100" dirty="0">
                <a:solidFill>
                  <a:schemeClr val="bg1">
                    <a:lumMod val="50000"/>
                  </a:schemeClr>
                </a:solidFill>
                <a:latin typeface="Calibri" panose="020F0502020204030204" pitchFamily="34" charset="0"/>
                <a:ea typeface="思源黑体 CN Light" panose="020B0300000000000000" pitchFamily="34" charset="-122"/>
                <a:cs typeface="Calibri" panose="020F0502020204030204" pitchFamily="34" charset="0"/>
              </a:rPr>
              <a:t>. J Cent South Univ (Med Sci), 2020, 45(4):449-455</a:t>
            </a:r>
          </a:p>
          <a:p>
            <a:pPr marL="180975" indent="-180975">
              <a:buFont typeface="+mj-lt"/>
              <a:buAutoNum type="arabicPeriod"/>
            </a:pPr>
            <a:r>
              <a:rPr lang="zh-CN" altLang="en-US" sz="900" kern="100" dirty="0">
                <a:solidFill>
                  <a:schemeClr val="bg1">
                    <a:lumMod val="50000"/>
                  </a:schemeClr>
                </a:solidFill>
                <a:latin typeface="Calibri" panose="020F0502020204030204" pitchFamily="34" charset="0"/>
                <a:ea typeface="思源黑体 CN Light" panose="020B0300000000000000" pitchFamily="34" charset="-122"/>
                <a:cs typeface="Calibri" panose="020F0502020204030204" pitchFamily="34" charset="0"/>
              </a:rPr>
              <a:t>中华医学会变态反应学分会儿童过敏和哮喘学组等</a:t>
            </a:r>
            <a:r>
              <a:rPr lang="en-US" altLang="zh-CN" sz="900" kern="100" dirty="0">
                <a:solidFill>
                  <a:schemeClr val="bg1">
                    <a:lumMod val="50000"/>
                  </a:schemeClr>
                </a:solidFill>
                <a:latin typeface="Calibri" panose="020F0502020204030204" pitchFamily="34" charset="0"/>
                <a:ea typeface="思源黑体 CN Light" panose="020B0300000000000000" pitchFamily="34" charset="-122"/>
                <a:cs typeface="Calibri" panose="020F0502020204030204" pitchFamily="34" charset="0"/>
              </a:rPr>
              <a:t>. </a:t>
            </a:r>
            <a:r>
              <a:rPr lang="zh-CN" altLang="en-US" sz="900" kern="100" dirty="0">
                <a:solidFill>
                  <a:schemeClr val="bg1">
                    <a:lumMod val="50000"/>
                  </a:schemeClr>
                </a:solidFill>
                <a:latin typeface="Calibri" panose="020F0502020204030204" pitchFamily="34" charset="0"/>
                <a:ea typeface="思源黑体 CN Light" panose="020B0300000000000000" pitchFamily="34" charset="-122"/>
                <a:cs typeface="Calibri" panose="020F0502020204030204" pitchFamily="34" charset="0"/>
              </a:rPr>
              <a:t>抗组胺</a:t>
            </a:r>
            <a:r>
              <a:rPr lang="en-US" altLang="zh-CN" sz="900" kern="100" dirty="0">
                <a:solidFill>
                  <a:schemeClr val="bg1">
                    <a:lumMod val="50000"/>
                  </a:schemeClr>
                </a:solidFill>
                <a:latin typeface="Calibri" panose="020F0502020204030204" pitchFamily="34" charset="0"/>
                <a:ea typeface="思源黑体 CN Light" panose="020B0300000000000000" pitchFamily="34" charset="-122"/>
                <a:cs typeface="Calibri" panose="020F0502020204030204" pitchFamily="34" charset="0"/>
              </a:rPr>
              <a:t>H1</a:t>
            </a:r>
            <a:r>
              <a:rPr lang="zh-CN" altLang="en-US" sz="900" kern="100" dirty="0">
                <a:solidFill>
                  <a:schemeClr val="bg1">
                    <a:lumMod val="50000"/>
                  </a:schemeClr>
                </a:solidFill>
                <a:latin typeface="Calibri" panose="020F0502020204030204" pitchFamily="34" charset="0"/>
                <a:ea typeface="思源黑体 CN Light" panose="020B0300000000000000" pitchFamily="34" charset="-122"/>
                <a:cs typeface="Calibri" panose="020F0502020204030204" pitchFamily="34" charset="0"/>
              </a:rPr>
              <a:t>受体药在儿童常见过敏性疾病中应用的专家共识</a:t>
            </a:r>
            <a:r>
              <a:rPr lang="en-US" altLang="zh-CN" sz="900" kern="100" dirty="0">
                <a:solidFill>
                  <a:schemeClr val="bg1">
                    <a:lumMod val="50000"/>
                  </a:schemeClr>
                </a:solidFill>
                <a:latin typeface="Calibri" panose="020F0502020204030204" pitchFamily="34" charset="0"/>
                <a:ea typeface="思源黑体 CN Light" panose="020B0300000000000000" pitchFamily="34" charset="-122"/>
                <a:cs typeface="Calibri" panose="020F0502020204030204" pitchFamily="34" charset="0"/>
              </a:rPr>
              <a:t>[J].</a:t>
            </a:r>
            <a:r>
              <a:rPr lang="zh-CN" altLang="en-US" sz="900" kern="100" dirty="0">
                <a:solidFill>
                  <a:schemeClr val="bg1">
                    <a:lumMod val="50000"/>
                  </a:schemeClr>
                </a:solidFill>
                <a:latin typeface="Calibri" panose="020F0502020204030204" pitchFamily="34" charset="0"/>
                <a:ea typeface="思源黑体 CN Light" panose="020B0300000000000000" pitchFamily="34" charset="-122"/>
                <a:cs typeface="Calibri" panose="020F0502020204030204" pitchFamily="34" charset="0"/>
              </a:rPr>
              <a:t>中国实用儿科杂志</a:t>
            </a:r>
            <a:r>
              <a:rPr lang="en-US" altLang="zh-CN" sz="900" kern="100" dirty="0">
                <a:solidFill>
                  <a:schemeClr val="bg1">
                    <a:lumMod val="50000"/>
                  </a:schemeClr>
                </a:solidFill>
                <a:latin typeface="Calibri" panose="020F0502020204030204" pitchFamily="34" charset="0"/>
                <a:ea typeface="思源黑体 CN Light" panose="020B0300000000000000" pitchFamily="34" charset="-122"/>
                <a:cs typeface="Calibri" panose="020F0502020204030204" pitchFamily="34" charset="0"/>
              </a:rPr>
              <a:t>,2018,33(3):161-170</a:t>
            </a:r>
          </a:p>
        </p:txBody>
      </p:sp>
    </p:spTree>
    <p:extLst>
      <p:ext uri="{BB962C8B-B14F-4D97-AF65-F5344CB8AC3E}">
        <p14:creationId xmlns:p14="http://schemas.microsoft.com/office/powerpoint/2010/main" val="1814201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54FAFA7A-FE85-40F3-91E8-A1C8196B7549}"/>
              </a:ext>
            </a:extLst>
          </p:cNvPr>
          <p:cNvSpPr txBox="1"/>
          <p:nvPr/>
        </p:nvSpPr>
        <p:spPr>
          <a:xfrm>
            <a:off x="968829" y="1219200"/>
            <a:ext cx="816429" cy="646331"/>
          </a:xfrm>
          <a:prstGeom prst="rect">
            <a:avLst/>
          </a:prstGeom>
          <a:noFill/>
        </p:spPr>
        <p:txBody>
          <a:bodyPr wrap="square" rtlCol="0">
            <a:spAutoFit/>
          </a:bodyPr>
          <a:lstStyle/>
          <a:p>
            <a:pPr algn="ctr"/>
            <a:r>
              <a:rPr lang="en-US" altLang="zh-CN" sz="3600" dirty="0">
                <a:solidFill>
                  <a:schemeClr val="bg1"/>
                </a:solidFill>
                <a:latin typeface="Arial" panose="020B0604020202020204" pitchFamily="34" charset="0"/>
                <a:cs typeface="Arial" panose="020B0604020202020204" pitchFamily="34" charset="0"/>
              </a:rPr>
              <a:t>02</a:t>
            </a:r>
            <a:endParaRPr lang="zh-CN" altLang="en-US" sz="3600" dirty="0">
              <a:solidFill>
                <a:schemeClr val="bg1"/>
              </a:solidFill>
              <a:latin typeface="Arial" panose="020B0604020202020204" pitchFamily="34" charset="0"/>
              <a:cs typeface="Arial" panose="020B0604020202020204" pitchFamily="34" charset="0"/>
            </a:endParaRPr>
          </a:p>
        </p:txBody>
      </p:sp>
      <p:sp>
        <p:nvSpPr>
          <p:cNvPr id="5" name="文本框 4">
            <a:extLst>
              <a:ext uri="{FF2B5EF4-FFF2-40B4-BE49-F238E27FC236}">
                <a16:creationId xmlns:a16="http://schemas.microsoft.com/office/drawing/2014/main" id="{8EAE17D9-E60D-4FFA-B8DA-7AF8F838EE97}"/>
              </a:ext>
            </a:extLst>
          </p:cNvPr>
          <p:cNvSpPr txBox="1"/>
          <p:nvPr/>
        </p:nvSpPr>
        <p:spPr>
          <a:xfrm>
            <a:off x="875527" y="2308949"/>
            <a:ext cx="2466390" cy="523220"/>
          </a:xfrm>
          <a:prstGeom prst="rect">
            <a:avLst/>
          </a:prstGeom>
          <a:noFill/>
        </p:spPr>
        <p:txBody>
          <a:bodyPr wrap="square" rtlCol="0">
            <a:spAutoFit/>
          </a:bodyPr>
          <a:lstStyle/>
          <a:p>
            <a:r>
              <a:rPr lang="zh-CN" altLang="en-US" sz="2800" dirty="0">
                <a:solidFill>
                  <a:srgbClr val="596BB6"/>
                </a:solidFill>
                <a:latin typeface="微软雅黑" panose="020B0503020204020204" pitchFamily="34" charset="-122"/>
                <a:ea typeface="微软雅黑" panose="020B0503020204020204" pitchFamily="34" charset="-122"/>
              </a:rPr>
              <a:t>安全性</a:t>
            </a:r>
          </a:p>
        </p:txBody>
      </p:sp>
      <p:sp>
        <p:nvSpPr>
          <p:cNvPr id="6" name="文本框 5">
            <a:extLst>
              <a:ext uri="{FF2B5EF4-FFF2-40B4-BE49-F238E27FC236}">
                <a16:creationId xmlns:a16="http://schemas.microsoft.com/office/drawing/2014/main" id="{F51BBBD2-6F74-486D-82C9-F4A0DB48D63B}"/>
              </a:ext>
            </a:extLst>
          </p:cNvPr>
          <p:cNvSpPr txBox="1"/>
          <p:nvPr/>
        </p:nvSpPr>
        <p:spPr>
          <a:xfrm>
            <a:off x="875527" y="2796635"/>
            <a:ext cx="1839688" cy="338554"/>
          </a:xfrm>
          <a:prstGeom prst="rect">
            <a:avLst/>
          </a:prstGeom>
          <a:noFill/>
        </p:spPr>
        <p:txBody>
          <a:bodyPr wrap="square" rtlCol="0">
            <a:spAutoFit/>
          </a:bodyPr>
          <a:lstStyle/>
          <a:p>
            <a:r>
              <a:rPr lang="en-US" altLang="zh-CN" sz="1600" dirty="0">
                <a:solidFill>
                  <a:schemeClr val="bg1">
                    <a:lumMod val="85000"/>
                  </a:schemeClr>
                </a:solidFill>
                <a:latin typeface="Bell MT" panose="02020503060305020303" pitchFamily="18" charset="0"/>
                <a:cs typeface="Calibri" panose="020F0502020204030204" pitchFamily="34" charset="0"/>
              </a:rPr>
              <a:t>Security</a:t>
            </a:r>
            <a:endParaRPr lang="zh-CN" altLang="en-US" sz="1600" dirty="0">
              <a:solidFill>
                <a:schemeClr val="bg1">
                  <a:lumMod val="85000"/>
                </a:schemeClr>
              </a:solidFill>
              <a:latin typeface="Bell MT" panose="02020503060305020303" pitchFamily="18" charset="0"/>
              <a:cs typeface="Calibri" panose="020F0502020204030204" pitchFamily="34" charset="0"/>
            </a:endParaRPr>
          </a:p>
        </p:txBody>
      </p:sp>
      <p:grpSp>
        <p:nvGrpSpPr>
          <p:cNvPr id="7" name="组合 6">
            <a:extLst>
              <a:ext uri="{FF2B5EF4-FFF2-40B4-BE49-F238E27FC236}">
                <a16:creationId xmlns:a16="http://schemas.microsoft.com/office/drawing/2014/main" id="{A14354E0-46C2-496F-A59C-F5055B777C47}"/>
              </a:ext>
            </a:extLst>
          </p:cNvPr>
          <p:cNvGrpSpPr/>
          <p:nvPr/>
        </p:nvGrpSpPr>
        <p:grpSpPr>
          <a:xfrm>
            <a:off x="1988705" y="1533034"/>
            <a:ext cx="10124636" cy="1299135"/>
            <a:chOff x="897324" y="1592756"/>
            <a:chExt cx="10124636" cy="1299135"/>
          </a:xfrm>
        </p:grpSpPr>
        <p:pic>
          <p:nvPicPr>
            <p:cNvPr id="8" name="图片 7">
              <a:extLst>
                <a:ext uri="{FF2B5EF4-FFF2-40B4-BE49-F238E27FC236}">
                  <a16:creationId xmlns:a16="http://schemas.microsoft.com/office/drawing/2014/main" id="{8224F2F5-77C6-4156-8FC9-B7211C4E3DFE}"/>
                </a:ext>
              </a:extLst>
            </p:cNvPr>
            <p:cNvPicPr>
              <a:picLocks noChangeAspect="1"/>
            </p:cNvPicPr>
            <p:nvPr/>
          </p:nvPicPr>
          <p:blipFill>
            <a:blip r:embed="rId2"/>
            <a:stretch>
              <a:fillRect/>
            </a:stretch>
          </p:blipFill>
          <p:spPr>
            <a:xfrm>
              <a:off x="897324" y="1777422"/>
              <a:ext cx="639474" cy="603948"/>
            </a:xfrm>
            <a:prstGeom prst="rect">
              <a:avLst/>
            </a:prstGeom>
          </p:spPr>
        </p:pic>
        <p:sp>
          <p:nvSpPr>
            <p:cNvPr id="9" name="文本框 8">
              <a:extLst>
                <a:ext uri="{FF2B5EF4-FFF2-40B4-BE49-F238E27FC236}">
                  <a16:creationId xmlns:a16="http://schemas.microsoft.com/office/drawing/2014/main" id="{0811E1A5-A03E-4548-B8B3-FD99BE7FC560}"/>
                </a:ext>
              </a:extLst>
            </p:cNvPr>
            <p:cNvSpPr txBox="1"/>
            <p:nvPr/>
          </p:nvSpPr>
          <p:spPr>
            <a:xfrm>
              <a:off x="1678313" y="1592756"/>
              <a:ext cx="2795716" cy="369332"/>
            </a:xfrm>
            <a:prstGeom prst="rect">
              <a:avLst/>
            </a:prstGeom>
            <a:noFill/>
          </p:spPr>
          <p:txBody>
            <a:bodyPr wrap="square" rtlCol="0">
              <a:spAutoFit/>
            </a:bodyPr>
            <a:lstStyle/>
            <a:p>
              <a:r>
                <a:rPr lang="zh-CN" altLang="en-US" b="1" dirty="0">
                  <a:solidFill>
                    <a:srgbClr val="596BB6"/>
                  </a:solidFill>
                  <a:latin typeface="微软雅黑" panose="020B0503020204020204" pitchFamily="34" charset="-122"/>
                  <a:ea typeface="微软雅黑" panose="020B0503020204020204" pitchFamily="34" charset="-122"/>
                </a:rPr>
                <a:t>国内外不良反应发生情况</a:t>
              </a:r>
            </a:p>
          </p:txBody>
        </p:sp>
        <p:sp>
          <p:nvSpPr>
            <p:cNvPr id="11" name="文本框 10">
              <a:extLst>
                <a:ext uri="{FF2B5EF4-FFF2-40B4-BE49-F238E27FC236}">
                  <a16:creationId xmlns:a16="http://schemas.microsoft.com/office/drawing/2014/main" id="{238CEA09-CD96-4C86-8FF3-F3E9F0A6412A}"/>
                </a:ext>
              </a:extLst>
            </p:cNvPr>
            <p:cNvSpPr txBox="1"/>
            <p:nvPr/>
          </p:nvSpPr>
          <p:spPr>
            <a:xfrm>
              <a:off x="1678314" y="2016267"/>
              <a:ext cx="9343646" cy="875624"/>
            </a:xfrm>
            <a:prstGeom prst="rect">
              <a:avLst/>
            </a:prstGeom>
            <a:noFill/>
          </p:spPr>
          <p:txBody>
            <a:bodyPr wrap="square" rtlCol="0">
              <a:spAutoFit/>
            </a:bodyPr>
            <a:lstStyle/>
            <a:p>
              <a:pPr>
                <a:lnSpc>
                  <a:spcPct val="125000"/>
                </a:lnSpc>
              </a:pPr>
              <a:r>
                <a:rPr lang="zh-CN" altLang="en-US" sz="1400" b="1" dirty="0">
                  <a:solidFill>
                    <a:schemeClr val="tx1">
                      <a:lumMod val="75000"/>
                      <a:lumOff val="25000"/>
                    </a:schemeClr>
                  </a:solidFill>
                  <a:latin typeface="微软雅黑" panose="020B0503020204020204" pitchFamily="34" charset="-122"/>
                  <a:ea typeface="微软雅黑" panose="020B0503020204020204" pitchFamily="34" charset="-122"/>
                </a:rPr>
                <a:t>国内</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：因盐酸奥洛他定颗粒于</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2021</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年</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7</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月</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20</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日获批，在国家不良反应监测系统中还没有相关数据。</a:t>
              </a:r>
              <a:endPar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25000"/>
                </a:lnSpc>
              </a:pPr>
              <a:r>
                <a:rPr lang="zh-CN" altLang="en-US" sz="1400" b="1" dirty="0">
                  <a:solidFill>
                    <a:schemeClr val="tx1">
                      <a:lumMod val="75000"/>
                      <a:lumOff val="25000"/>
                    </a:schemeClr>
                  </a:solidFill>
                  <a:latin typeface="微软雅黑" panose="020B0503020204020204" pitchFamily="34" charset="-122"/>
                  <a:ea typeface="微软雅黑" panose="020B0503020204020204" pitchFamily="34" charset="-122"/>
                </a:rPr>
                <a:t>国外</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：日本</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PMDA</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最新的药物安全性调查报告数据：依据盐酸奥洛他定颗粒</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0.5%</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再审查报告书，对</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0~6</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岁的</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758</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例患者进行了安全性分析调查，总不良反应发生率为</a:t>
              </a:r>
              <a:r>
                <a:rPr lang="en-US" altLang="zh-CN" sz="1400" b="1" dirty="0">
                  <a:solidFill>
                    <a:schemeClr val="accent2"/>
                  </a:solidFill>
                  <a:latin typeface="微软雅黑" panose="020B0503020204020204" pitchFamily="34" charset="-122"/>
                  <a:ea typeface="微软雅黑" panose="020B0503020204020204" pitchFamily="34" charset="-122"/>
                </a:rPr>
                <a:t>1.3%</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10</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例）</a:t>
              </a:r>
              <a:r>
                <a:rPr lang="en-US" altLang="zh-CN" sz="1400" baseline="30000" dirty="0">
                  <a:solidFill>
                    <a:schemeClr val="tx1">
                      <a:lumMod val="75000"/>
                      <a:lumOff val="25000"/>
                    </a:schemeClr>
                  </a:solidFill>
                  <a:latin typeface="微软雅黑" panose="020B0503020204020204" pitchFamily="34" charset="-122"/>
                  <a:ea typeface="微软雅黑" panose="020B0503020204020204" pitchFamily="34" charset="-122"/>
                </a:rPr>
                <a:t> [5] </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，均不严重。</a:t>
              </a:r>
              <a:endPar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cxnSp>
        <p:nvCxnSpPr>
          <p:cNvPr id="12" name="直接连接符 11">
            <a:extLst>
              <a:ext uri="{FF2B5EF4-FFF2-40B4-BE49-F238E27FC236}">
                <a16:creationId xmlns:a16="http://schemas.microsoft.com/office/drawing/2014/main" id="{835F2CA7-8DCE-49EC-A768-297D8CA48D4F}"/>
              </a:ext>
            </a:extLst>
          </p:cNvPr>
          <p:cNvCxnSpPr/>
          <p:nvPr/>
        </p:nvCxnSpPr>
        <p:spPr>
          <a:xfrm>
            <a:off x="2865751" y="1902366"/>
            <a:ext cx="684000" cy="0"/>
          </a:xfrm>
          <a:prstGeom prst="line">
            <a:avLst/>
          </a:prstGeom>
          <a:ln w="12700">
            <a:solidFill>
              <a:srgbClr val="596BB6"/>
            </a:solidFill>
          </a:ln>
        </p:spPr>
        <p:style>
          <a:lnRef idx="1">
            <a:schemeClr val="accent1"/>
          </a:lnRef>
          <a:fillRef idx="0">
            <a:schemeClr val="accent1"/>
          </a:fillRef>
          <a:effectRef idx="0">
            <a:schemeClr val="accent1"/>
          </a:effectRef>
          <a:fontRef idx="minor">
            <a:schemeClr val="tx1"/>
          </a:fontRef>
        </p:style>
      </p:cxnSp>
      <p:grpSp>
        <p:nvGrpSpPr>
          <p:cNvPr id="13" name="组合 12">
            <a:extLst>
              <a:ext uri="{FF2B5EF4-FFF2-40B4-BE49-F238E27FC236}">
                <a16:creationId xmlns:a16="http://schemas.microsoft.com/office/drawing/2014/main" id="{7DAC17C2-3BA5-40AB-846E-BD03CB2383BF}"/>
              </a:ext>
            </a:extLst>
          </p:cNvPr>
          <p:cNvGrpSpPr/>
          <p:nvPr/>
        </p:nvGrpSpPr>
        <p:grpSpPr>
          <a:xfrm>
            <a:off x="1988705" y="2933237"/>
            <a:ext cx="10124637" cy="2645658"/>
            <a:chOff x="897324" y="4662526"/>
            <a:chExt cx="10124637" cy="2645658"/>
          </a:xfrm>
        </p:grpSpPr>
        <p:grpSp>
          <p:nvGrpSpPr>
            <p:cNvPr id="14" name="组合 13">
              <a:extLst>
                <a:ext uri="{FF2B5EF4-FFF2-40B4-BE49-F238E27FC236}">
                  <a16:creationId xmlns:a16="http://schemas.microsoft.com/office/drawing/2014/main" id="{6765629D-C85B-4AF4-B428-0B161E7C93C4}"/>
                </a:ext>
              </a:extLst>
            </p:cNvPr>
            <p:cNvGrpSpPr/>
            <p:nvPr/>
          </p:nvGrpSpPr>
          <p:grpSpPr>
            <a:xfrm>
              <a:off x="897324" y="4662526"/>
              <a:ext cx="10124637" cy="2645658"/>
              <a:chOff x="897324" y="1592756"/>
              <a:chExt cx="10124637" cy="2645658"/>
            </a:xfrm>
          </p:grpSpPr>
          <p:pic>
            <p:nvPicPr>
              <p:cNvPr id="16" name="图片 15">
                <a:extLst>
                  <a:ext uri="{FF2B5EF4-FFF2-40B4-BE49-F238E27FC236}">
                    <a16:creationId xmlns:a16="http://schemas.microsoft.com/office/drawing/2014/main" id="{E03887A8-1AA7-4151-9CF7-3C354A4BC337}"/>
                  </a:ext>
                </a:extLst>
              </p:cNvPr>
              <p:cNvPicPr>
                <a:picLocks noChangeAspect="1"/>
              </p:cNvPicPr>
              <p:nvPr/>
            </p:nvPicPr>
            <p:blipFill>
              <a:blip r:embed="rId2"/>
              <a:stretch>
                <a:fillRect/>
              </a:stretch>
            </p:blipFill>
            <p:spPr>
              <a:xfrm>
                <a:off x="897324" y="1777422"/>
                <a:ext cx="639474" cy="603948"/>
              </a:xfrm>
              <a:prstGeom prst="rect">
                <a:avLst/>
              </a:prstGeom>
            </p:spPr>
          </p:pic>
          <p:sp>
            <p:nvSpPr>
              <p:cNvPr id="17" name="文本框 16">
                <a:extLst>
                  <a:ext uri="{FF2B5EF4-FFF2-40B4-BE49-F238E27FC236}">
                    <a16:creationId xmlns:a16="http://schemas.microsoft.com/office/drawing/2014/main" id="{D16F5BF4-451C-482B-BCB5-4577980DD800}"/>
                  </a:ext>
                </a:extLst>
              </p:cNvPr>
              <p:cNvSpPr txBox="1"/>
              <p:nvPr/>
            </p:nvSpPr>
            <p:spPr>
              <a:xfrm>
                <a:off x="1678313" y="1592756"/>
                <a:ext cx="3699230" cy="369332"/>
              </a:xfrm>
              <a:prstGeom prst="rect">
                <a:avLst/>
              </a:prstGeom>
              <a:noFill/>
            </p:spPr>
            <p:txBody>
              <a:bodyPr wrap="square" rtlCol="0">
                <a:spAutoFit/>
              </a:bodyPr>
              <a:lstStyle/>
              <a:p>
                <a:r>
                  <a:rPr lang="zh-CN" altLang="en-US" b="1" dirty="0">
                    <a:solidFill>
                      <a:srgbClr val="596BB6"/>
                    </a:solidFill>
                    <a:latin typeface="微软雅黑" panose="020B0503020204020204" pitchFamily="34" charset="-122"/>
                    <a:ea typeface="微软雅黑" panose="020B0503020204020204" pitchFamily="34" charset="-122"/>
                  </a:rPr>
                  <a:t>药品说明书收载的安全性信息</a:t>
                </a:r>
              </a:p>
            </p:txBody>
          </p:sp>
          <p:sp>
            <p:nvSpPr>
              <p:cNvPr id="18" name="文本框 17">
                <a:extLst>
                  <a:ext uri="{FF2B5EF4-FFF2-40B4-BE49-F238E27FC236}">
                    <a16:creationId xmlns:a16="http://schemas.microsoft.com/office/drawing/2014/main" id="{93CD5DED-207A-4031-9889-571274C14DC8}"/>
                  </a:ext>
                </a:extLst>
              </p:cNvPr>
              <p:cNvSpPr txBox="1"/>
              <p:nvPr/>
            </p:nvSpPr>
            <p:spPr>
              <a:xfrm>
                <a:off x="1678314" y="2016267"/>
                <a:ext cx="9343647" cy="2222147"/>
              </a:xfrm>
              <a:prstGeom prst="rect">
                <a:avLst/>
              </a:prstGeom>
              <a:noFill/>
            </p:spPr>
            <p:txBody>
              <a:bodyPr wrap="square" rtlCol="0">
                <a:spAutoFit/>
              </a:bodyPr>
              <a:lstStyle/>
              <a:p>
                <a:pPr algn="just">
                  <a:lnSpc>
                    <a:spcPct val="125000"/>
                  </a:lnSpc>
                </a:pPr>
                <a:r>
                  <a:rPr lang="zh-CN" altLang="en-US" sz="1400" b="1" dirty="0">
                    <a:latin typeface="微软雅黑" panose="020B0503020204020204" pitchFamily="34" charset="-122"/>
                    <a:ea typeface="微软雅黑" panose="020B0503020204020204" pitchFamily="34" charset="-122"/>
                  </a:rPr>
                  <a:t>成人</a:t>
                </a:r>
                <a:r>
                  <a:rPr lang="zh-CN" altLang="en-US" sz="1400" dirty="0">
                    <a:latin typeface="微软雅黑" panose="020B0503020204020204" pitchFamily="34" charset="-122"/>
                    <a:ea typeface="微软雅黑" panose="020B0503020204020204" pitchFamily="34" charset="-122"/>
                  </a:rPr>
                  <a:t>∶在盐酸奥洛他定片的注册试验及上市后调查（包括长期使用调查）的 </a:t>
                </a:r>
                <a:r>
                  <a:rPr lang="en-US" altLang="zh-CN" sz="1400" dirty="0">
                    <a:latin typeface="微软雅黑" panose="020B0503020204020204" pitchFamily="34" charset="-122"/>
                    <a:ea typeface="微软雅黑" panose="020B0503020204020204" pitchFamily="34" charset="-122"/>
                  </a:rPr>
                  <a:t>9620 </a:t>
                </a:r>
                <a:r>
                  <a:rPr lang="zh-CN" altLang="en-US" sz="1400" dirty="0">
                    <a:latin typeface="微软雅黑" panose="020B0503020204020204" pitchFamily="34" charset="-122"/>
                    <a:ea typeface="微软雅黑" panose="020B0503020204020204" pitchFamily="34" charset="-122"/>
                  </a:rPr>
                  <a:t>例患者中，有 </a:t>
                </a:r>
                <a:r>
                  <a:rPr lang="en-US" altLang="zh-CN" sz="1400" dirty="0">
                    <a:latin typeface="微软雅黑" panose="020B0503020204020204" pitchFamily="34" charset="-122"/>
                    <a:ea typeface="微软雅黑" panose="020B0503020204020204" pitchFamily="34" charset="-122"/>
                  </a:rPr>
                  <a:t>1056 </a:t>
                </a:r>
                <a:r>
                  <a:rPr lang="zh-CN" altLang="en-US" sz="1400" dirty="0">
                    <a:latin typeface="微软雅黑" panose="020B0503020204020204" pitchFamily="34" charset="-122"/>
                    <a:ea typeface="微软雅黑" panose="020B0503020204020204" pitchFamily="34" charset="-122"/>
                  </a:rPr>
                  <a:t>例（发生率 </a:t>
                </a:r>
                <a:r>
                  <a:rPr lang="en-US" altLang="zh-CN" sz="1400" dirty="0">
                    <a:latin typeface="微软雅黑" panose="020B0503020204020204" pitchFamily="34" charset="-122"/>
                    <a:ea typeface="微软雅黑" panose="020B0503020204020204" pitchFamily="34" charset="-122"/>
                  </a:rPr>
                  <a:t>11.0%</a:t>
                </a:r>
                <a:r>
                  <a:rPr lang="zh-CN" altLang="en-US" sz="1400" dirty="0">
                    <a:latin typeface="微软雅黑" panose="020B0503020204020204" pitchFamily="34" charset="-122"/>
                    <a:ea typeface="微软雅黑" panose="020B0503020204020204" pitchFamily="34" charset="-122"/>
                  </a:rPr>
                  <a:t>）发生不良反应或实验室检查值异常，共计</a:t>
                </a:r>
                <a:r>
                  <a:rPr lang="en-US" altLang="zh-CN" sz="1400" dirty="0">
                    <a:latin typeface="微软雅黑" panose="020B0503020204020204" pitchFamily="34" charset="-122"/>
                    <a:ea typeface="微软雅黑" panose="020B0503020204020204" pitchFamily="34" charset="-122"/>
                  </a:rPr>
                  <a:t>1402</a:t>
                </a:r>
                <a:r>
                  <a:rPr lang="zh-CN" altLang="en-US" sz="1400" dirty="0">
                    <a:latin typeface="微软雅黑" panose="020B0503020204020204" pitchFamily="34" charset="-122"/>
                    <a:ea typeface="微软雅黑" panose="020B0503020204020204" pitchFamily="34" charset="-122"/>
                  </a:rPr>
                  <a:t>件。主要不良反应为嗜睡</a:t>
                </a:r>
                <a:r>
                  <a:rPr lang="en-US" altLang="zh-CN" sz="1400" dirty="0">
                    <a:latin typeface="微软雅黑" panose="020B0503020204020204" pitchFamily="34" charset="-122"/>
                    <a:ea typeface="微软雅黑" panose="020B0503020204020204" pitchFamily="34" charset="-122"/>
                  </a:rPr>
                  <a:t>674</a:t>
                </a:r>
                <a:r>
                  <a:rPr lang="zh-CN" altLang="en-US" sz="1400" dirty="0">
                    <a:latin typeface="微软雅黑" panose="020B0503020204020204" pitchFamily="34" charset="-122"/>
                    <a:ea typeface="微软雅黑" panose="020B0503020204020204" pitchFamily="34" charset="-122"/>
                  </a:rPr>
                  <a:t>件（</a:t>
                </a:r>
                <a:r>
                  <a:rPr lang="en-US" altLang="zh-CN" sz="1400" dirty="0">
                    <a:latin typeface="微软雅黑" panose="020B0503020204020204" pitchFamily="34" charset="-122"/>
                    <a:ea typeface="微软雅黑" panose="020B0503020204020204" pitchFamily="34" charset="-122"/>
                  </a:rPr>
                  <a:t>7.0%</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ALT</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GPT</a:t>
                </a:r>
                <a:r>
                  <a:rPr lang="zh-CN" altLang="en-US" sz="1400" dirty="0">
                    <a:latin typeface="微软雅黑" panose="020B0503020204020204" pitchFamily="34" charset="-122"/>
                    <a:ea typeface="微软雅黑" panose="020B0503020204020204" pitchFamily="34" charset="-122"/>
                  </a:rPr>
                  <a:t>）上升 </a:t>
                </a:r>
                <a:r>
                  <a:rPr lang="en-US" altLang="zh-CN" sz="1400" dirty="0">
                    <a:latin typeface="微软雅黑" panose="020B0503020204020204" pitchFamily="34" charset="-122"/>
                    <a:ea typeface="微软雅黑" panose="020B0503020204020204" pitchFamily="34" charset="-122"/>
                  </a:rPr>
                  <a:t>68</a:t>
                </a:r>
                <a:r>
                  <a:rPr lang="zh-CN" altLang="en-US" sz="1400" dirty="0">
                    <a:latin typeface="微软雅黑" panose="020B0503020204020204" pitchFamily="34" charset="-122"/>
                    <a:ea typeface="微软雅黑" panose="020B0503020204020204" pitchFamily="34" charset="-122"/>
                  </a:rPr>
                  <a:t>件（</a:t>
                </a:r>
                <a:r>
                  <a:rPr lang="en-US" altLang="zh-CN" sz="1400" dirty="0">
                    <a:latin typeface="微软雅黑" panose="020B0503020204020204" pitchFamily="34" charset="-122"/>
                    <a:ea typeface="微软雅黑" panose="020B0503020204020204" pitchFamily="34" charset="-122"/>
                  </a:rPr>
                  <a:t>0.7%</a:t>
                </a:r>
                <a:r>
                  <a:rPr lang="zh-CN" altLang="en-US" sz="1400" dirty="0">
                    <a:latin typeface="微软雅黑" panose="020B0503020204020204" pitchFamily="34" charset="-122"/>
                    <a:ea typeface="微软雅黑" panose="020B0503020204020204" pitchFamily="34" charset="-122"/>
                  </a:rPr>
                  <a:t>）、倦怠感 </a:t>
                </a:r>
                <a:r>
                  <a:rPr lang="en-US" altLang="zh-CN" sz="1400" dirty="0">
                    <a:latin typeface="微软雅黑" panose="020B0503020204020204" pitchFamily="34" charset="-122"/>
                    <a:ea typeface="微软雅黑" panose="020B0503020204020204" pitchFamily="34" charset="-122"/>
                  </a:rPr>
                  <a:t>53</a:t>
                </a:r>
                <a:r>
                  <a:rPr lang="zh-CN" altLang="en-US" sz="1400" dirty="0">
                    <a:latin typeface="微软雅黑" panose="020B0503020204020204" pitchFamily="34" charset="-122"/>
                    <a:ea typeface="微软雅黑" panose="020B0503020204020204" pitchFamily="34" charset="-122"/>
                  </a:rPr>
                  <a:t>件（</a:t>
                </a:r>
                <a:r>
                  <a:rPr lang="en-US" altLang="zh-CN" sz="1400" dirty="0">
                    <a:latin typeface="微软雅黑" panose="020B0503020204020204" pitchFamily="34" charset="-122"/>
                    <a:ea typeface="微软雅黑" panose="020B0503020204020204" pitchFamily="34" charset="-122"/>
                  </a:rPr>
                  <a:t>0.6%</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AST</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GOT</a:t>
                </a:r>
                <a:r>
                  <a:rPr lang="zh-CN" altLang="en-US" sz="1400" dirty="0">
                    <a:latin typeface="微软雅黑" panose="020B0503020204020204" pitchFamily="34" charset="-122"/>
                    <a:ea typeface="微软雅黑" panose="020B0503020204020204" pitchFamily="34" charset="-122"/>
                  </a:rPr>
                  <a:t>）上升 </a:t>
                </a:r>
                <a:r>
                  <a:rPr lang="en-US" altLang="zh-CN" sz="1400" dirty="0">
                    <a:latin typeface="微软雅黑" panose="020B0503020204020204" pitchFamily="34" charset="-122"/>
                    <a:ea typeface="微软雅黑" panose="020B0503020204020204" pitchFamily="34" charset="-122"/>
                  </a:rPr>
                  <a:t>46</a:t>
                </a:r>
                <a:r>
                  <a:rPr lang="zh-CN" altLang="en-US" sz="1400" dirty="0">
                    <a:latin typeface="微软雅黑" panose="020B0503020204020204" pitchFamily="34" charset="-122"/>
                    <a:ea typeface="微软雅黑" panose="020B0503020204020204" pitchFamily="34" charset="-122"/>
                  </a:rPr>
                  <a:t>件（</a:t>
                </a:r>
                <a:r>
                  <a:rPr lang="en-US" altLang="zh-CN" sz="1400" dirty="0">
                    <a:latin typeface="微软雅黑" panose="020B0503020204020204" pitchFamily="34" charset="-122"/>
                    <a:ea typeface="微软雅黑" panose="020B0503020204020204" pitchFamily="34" charset="-122"/>
                  </a:rPr>
                  <a:t>0.5%</a:t>
                </a:r>
                <a:r>
                  <a:rPr lang="zh-CN" altLang="en-US" sz="1400" dirty="0">
                    <a:latin typeface="微软雅黑" panose="020B0503020204020204" pitchFamily="34" charset="-122"/>
                    <a:ea typeface="微软雅黑" panose="020B0503020204020204" pitchFamily="34" charset="-122"/>
                  </a:rPr>
                  <a:t>）、口渴 </a:t>
                </a:r>
                <a:r>
                  <a:rPr lang="en-US" altLang="zh-CN" sz="1400" dirty="0">
                    <a:latin typeface="微软雅黑" panose="020B0503020204020204" pitchFamily="34" charset="-122"/>
                    <a:ea typeface="微软雅黑" panose="020B0503020204020204" pitchFamily="34" charset="-122"/>
                  </a:rPr>
                  <a:t>36</a:t>
                </a:r>
                <a:r>
                  <a:rPr lang="zh-CN" altLang="en-US" sz="1400" dirty="0">
                    <a:latin typeface="微软雅黑" panose="020B0503020204020204" pitchFamily="34" charset="-122"/>
                    <a:ea typeface="微软雅黑" panose="020B0503020204020204" pitchFamily="34" charset="-122"/>
                  </a:rPr>
                  <a:t>件（</a:t>
                </a:r>
                <a:r>
                  <a:rPr lang="en-US" altLang="zh-CN" sz="1400" dirty="0">
                    <a:latin typeface="微软雅黑" panose="020B0503020204020204" pitchFamily="34" charset="-122"/>
                    <a:ea typeface="微软雅黑" panose="020B0503020204020204" pitchFamily="34" charset="-122"/>
                  </a:rPr>
                  <a:t>0.4%</a:t>
                </a:r>
                <a:r>
                  <a:rPr lang="zh-CN" altLang="en-US" sz="1400" dirty="0">
                    <a:latin typeface="微软雅黑" panose="020B0503020204020204" pitchFamily="34" charset="-122"/>
                    <a:ea typeface="微软雅黑" panose="020B0503020204020204" pitchFamily="34" charset="-122"/>
                  </a:rPr>
                  <a:t>）等（再注册时）。 </a:t>
                </a:r>
              </a:p>
              <a:p>
                <a:pPr algn="just">
                  <a:lnSpc>
                    <a:spcPct val="125000"/>
                  </a:lnSpc>
                </a:pPr>
                <a:r>
                  <a:rPr lang="zh-CN" altLang="en-US" sz="1400" b="1" dirty="0">
                    <a:latin typeface="微软雅黑" panose="020B0503020204020204" pitchFamily="34" charset="-122"/>
                    <a:ea typeface="微软雅黑" panose="020B0503020204020204" pitchFamily="34" charset="-122"/>
                  </a:rPr>
                  <a:t>儿童</a:t>
                </a:r>
                <a:r>
                  <a:rPr lang="zh-CN" altLang="en-US" sz="1400" dirty="0">
                    <a:latin typeface="微软雅黑" panose="020B0503020204020204" pitchFamily="34" charset="-122"/>
                    <a:ea typeface="微软雅黑" panose="020B0503020204020204" pitchFamily="34" charset="-122"/>
                  </a:rPr>
                  <a:t>∶在日本对 </a:t>
                </a:r>
                <a:r>
                  <a:rPr lang="en-US" altLang="zh-CN" sz="1400" dirty="0">
                    <a:latin typeface="微软雅黑" panose="020B0503020204020204" pitchFamily="34" charset="-122"/>
                    <a:ea typeface="微软雅黑" panose="020B0503020204020204" pitchFamily="34" charset="-122"/>
                  </a:rPr>
                  <a:t>4413 </a:t>
                </a:r>
                <a:r>
                  <a:rPr lang="zh-CN" altLang="en-US" sz="1400" dirty="0">
                    <a:latin typeface="微软雅黑" panose="020B0503020204020204" pitchFamily="34" charset="-122"/>
                    <a:ea typeface="微软雅黑" panose="020B0503020204020204" pitchFamily="34" charset="-122"/>
                  </a:rPr>
                  <a:t>例患儿进行的盐酸奥洛他定片和颗粒临床试验及各剂型临床应用结果调查中，有 </a:t>
                </a:r>
                <a:r>
                  <a:rPr lang="en-US" altLang="zh-CN" sz="1400" dirty="0">
                    <a:latin typeface="微软雅黑" panose="020B0503020204020204" pitchFamily="34" charset="-122"/>
                    <a:ea typeface="微软雅黑" panose="020B0503020204020204" pitchFamily="34" charset="-122"/>
                  </a:rPr>
                  <a:t>210</a:t>
                </a:r>
                <a:r>
                  <a:rPr lang="zh-CN" altLang="en-US" sz="1400" dirty="0">
                    <a:latin typeface="微软雅黑" panose="020B0503020204020204" pitchFamily="34" charset="-122"/>
                    <a:ea typeface="微软雅黑" panose="020B0503020204020204" pitchFamily="34" charset="-122"/>
                  </a:rPr>
                  <a:t>例（发生率 </a:t>
                </a:r>
                <a:r>
                  <a:rPr lang="en-US" altLang="zh-CN" sz="1400" dirty="0">
                    <a:latin typeface="微软雅黑" panose="020B0503020204020204" pitchFamily="34" charset="-122"/>
                    <a:ea typeface="微软雅黑" panose="020B0503020204020204" pitchFamily="34" charset="-122"/>
                  </a:rPr>
                  <a:t>4.8%</a:t>
                </a:r>
                <a:r>
                  <a:rPr lang="zh-CN" altLang="en-US" sz="1400" dirty="0">
                    <a:latin typeface="微软雅黑" panose="020B0503020204020204" pitchFamily="34" charset="-122"/>
                    <a:ea typeface="微软雅黑" panose="020B0503020204020204" pitchFamily="34" charset="-122"/>
                  </a:rPr>
                  <a:t>）发生不良反应或实验室检查值异常，共计 </a:t>
                </a:r>
                <a:r>
                  <a:rPr lang="en-US" altLang="zh-CN" sz="1400" dirty="0">
                    <a:latin typeface="微软雅黑" panose="020B0503020204020204" pitchFamily="34" charset="-122"/>
                    <a:ea typeface="微软雅黑" panose="020B0503020204020204" pitchFamily="34" charset="-122"/>
                  </a:rPr>
                  <a:t>231</a:t>
                </a:r>
                <a:r>
                  <a:rPr lang="zh-CN" altLang="en-US" sz="1400" dirty="0">
                    <a:latin typeface="微软雅黑" panose="020B0503020204020204" pitchFamily="34" charset="-122"/>
                    <a:ea typeface="微软雅黑" panose="020B0503020204020204" pitchFamily="34" charset="-122"/>
                  </a:rPr>
                  <a:t>件。主要不良反应为嗜睡 </a:t>
                </a:r>
                <a:r>
                  <a:rPr lang="en-US" altLang="zh-CN" sz="1400" dirty="0">
                    <a:latin typeface="微软雅黑" panose="020B0503020204020204" pitchFamily="34" charset="-122"/>
                    <a:ea typeface="微软雅黑" panose="020B0503020204020204" pitchFamily="34" charset="-122"/>
                  </a:rPr>
                  <a:t>149 </a:t>
                </a:r>
                <a:r>
                  <a:rPr lang="zh-CN" altLang="en-US" sz="1400" dirty="0">
                    <a:latin typeface="微软雅黑" panose="020B0503020204020204" pitchFamily="34" charset="-122"/>
                    <a:ea typeface="微软雅黑" panose="020B0503020204020204" pitchFamily="34" charset="-122"/>
                  </a:rPr>
                  <a:t>件（</a:t>
                </a:r>
                <a:r>
                  <a:rPr lang="en-US" altLang="zh-CN" sz="1400" dirty="0">
                    <a:latin typeface="微软雅黑" panose="020B0503020204020204" pitchFamily="34" charset="-122"/>
                    <a:ea typeface="微软雅黑" panose="020B0503020204020204" pitchFamily="34" charset="-122"/>
                  </a:rPr>
                  <a:t>3.4%</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ALT</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GPT</a:t>
                </a:r>
                <a:r>
                  <a:rPr lang="zh-CN" altLang="en-US" sz="1400" dirty="0">
                    <a:latin typeface="微软雅黑" panose="020B0503020204020204" pitchFamily="34" charset="-122"/>
                    <a:ea typeface="微软雅黑" panose="020B0503020204020204" pitchFamily="34" charset="-122"/>
                  </a:rPr>
                  <a:t>）上升 </a:t>
                </a:r>
                <a:r>
                  <a:rPr lang="en-US" altLang="zh-CN" sz="1400" dirty="0">
                    <a:latin typeface="微软雅黑" panose="020B0503020204020204" pitchFamily="34" charset="-122"/>
                    <a:ea typeface="微软雅黑" panose="020B0503020204020204" pitchFamily="34" charset="-122"/>
                  </a:rPr>
                  <a:t>20</a:t>
                </a:r>
                <a:r>
                  <a:rPr lang="zh-CN" altLang="en-US" sz="1400" dirty="0">
                    <a:latin typeface="微软雅黑" panose="020B0503020204020204" pitchFamily="34" charset="-122"/>
                    <a:ea typeface="微软雅黑" panose="020B0503020204020204" pitchFamily="34" charset="-122"/>
                  </a:rPr>
                  <a:t>件（</a:t>
                </a:r>
                <a:r>
                  <a:rPr lang="en-US" altLang="zh-CN" sz="1400" dirty="0">
                    <a:latin typeface="微软雅黑" panose="020B0503020204020204" pitchFamily="34" charset="-122"/>
                    <a:ea typeface="微软雅黑" panose="020B0503020204020204" pitchFamily="34" charset="-122"/>
                  </a:rPr>
                  <a:t>0.5%</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AST</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GOT</a:t>
                </a:r>
                <a:r>
                  <a:rPr lang="zh-CN" altLang="en-US" sz="1400" dirty="0">
                    <a:latin typeface="微软雅黑" panose="020B0503020204020204" pitchFamily="34" charset="-122"/>
                    <a:ea typeface="微软雅黑" panose="020B0503020204020204" pitchFamily="34" charset="-122"/>
                  </a:rPr>
                  <a:t>）上升</a:t>
                </a:r>
                <a:r>
                  <a:rPr lang="en-US" altLang="zh-CN" sz="1400" dirty="0">
                    <a:latin typeface="微软雅黑" panose="020B0503020204020204" pitchFamily="34" charset="-122"/>
                    <a:ea typeface="微软雅黑" panose="020B0503020204020204" pitchFamily="34" charset="-122"/>
                  </a:rPr>
                  <a:t>9</a:t>
                </a:r>
                <a:r>
                  <a:rPr lang="zh-CN" altLang="en-US" sz="1400" dirty="0">
                    <a:latin typeface="微软雅黑" panose="020B0503020204020204" pitchFamily="34" charset="-122"/>
                    <a:ea typeface="微软雅黑" panose="020B0503020204020204" pitchFamily="34" charset="-122"/>
                  </a:rPr>
                  <a:t>件（</a:t>
                </a:r>
                <a:r>
                  <a:rPr lang="en-US" altLang="zh-CN" sz="1400" dirty="0">
                    <a:latin typeface="微软雅黑" panose="020B0503020204020204" pitchFamily="34" charset="-122"/>
                    <a:ea typeface="微软雅黑" panose="020B0503020204020204" pitchFamily="34" charset="-122"/>
                  </a:rPr>
                  <a:t>0.2%</a:t>
                </a:r>
                <a:r>
                  <a:rPr lang="zh-CN" altLang="en-US" sz="1400" dirty="0">
                    <a:latin typeface="微软雅黑" panose="020B0503020204020204" pitchFamily="34" charset="-122"/>
                    <a:ea typeface="微软雅黑" panose="020B0503020204020204" pitchFamily="34" charset="-122"/>
                  </a:rPr>
                  <a:t>）、白细胞增多</a:t>
                </a:r>
                <a:r>
                  <a:rPr lang="en-US" altLang="zh-CN" sz="1400" dirty="0">
                    <a:latin typeface="微软雅黑" panose="020B0503020204020204" pitchFamily="34" charset="-122"/>
                    <a:ea typeface="微软雅黑" panose="020B0503020204020204" pitchFamily="34" charset="-122"/>
                  </a:rPr>
                  <a:t>7</a:t>
                </a:r>
                <a:r>
                  <a:rPr lang="zh-CN" altLang="en-US" sz="1400" dirty="0">
                    <a:latin typeface="微软雅黑" panose="020B0503020204020204" pitchFamily="34" charset="-122"/>
                    <a:ea typeface="微软雅黑" panose="020B0503020204020204" pitchFamily="34" charset="-122"/>
                  </a:rPr>
                  <a:t>件（</a:t>
                </a:r>
                <a:r>
                  <a:rPr lang="en-US" altLang="zh-CN" sz="1400" dirty="0">
                    <a:latin typeface="微软雅黑" panose="020B0503020204020204" pitchFamily="34" charset="-122"/>
                    <a:ea typeface="微软雅黑" panose="020B0503020204020204" pitchFamily="34" charset="-122"/>
                  </a:rPr>
                  <a:t>0.2%</a:t>
                </a:r>
                <a:r>
                  <a:rPr lang="zh-CN" altLang="en-US" sz="1400" dirty="0">
                    <a:latin typeface="微软雅黑" panose="020B0503020204020204" pitchFamily="34" charset="-122"/>
                    <a:ea typeface="微软雅黑" panose="020B0503020204020204" pitchFamily="34" charset="-122"/>
                  </a:rPr>
                  <a:t>）、恶心</a:t>
                </a:r>
                <a:r>
                  <a:rPr lang="en-US" altLang="zh-CN" sz="1400" dirty="0">
                    <a:latin typeface="微软雅黑" panose="020B0503020204020204" pitchFamily="34" charset="-122"/>
                    <a:ea typeface="微软雅黑" panose="020B0503020204020204" pitchFamily="34" charset="-122"/>
                  </a:rPr>
                  <a:t>4</a:t>
                </a:r>
                <a:r>
                  <a:rPr lang="zh-CN" altLang="en-US" sz="1400" dirty="0">
                    <a:latin typeface="微软雅黑" panose="020B0503020204020204" pitchFamily="34" charset="-122"/>
                    <a:ea typeface="微软雅黑" panose="020B0503020204020204" pitchFamily="34" charset="-122"/>
                  </a:rPr>
                  <a:t>件（</a:t>
                </a:r>
                <a:r>
                  <a:rPr lang="en-US" altLang="zh-CN" sz="1400" dirty="0">
                    <a:latin typeface="微软雅黑" panose="020B0503020204020204" pitchFamily="34" charset="-122"/>
                    <a:ea typeface="微软雅黑" panose="020B0503020204020204" pitchFamily="34" charset="-122"/>
                  </a:rPr>
                  <a:t>0.1%</a:t>
                </a:r>
                <a:r>
                  <a:rPr lang="zh-CN" altLang="en-US" sz="1400" dirty="0">
                    <a:latin typeface="微软雅黑" panose="020B0503020204020204" pitchFamily="34" charset="-122"/>
                    <a:ea typeface="微软雅黑" panose="020B0503020204020204" pitchFamily="34" charset="-122"/>
                  </a:rPr>
                  <a:t>）等（再注册时）。 </a:t>
                </a:r>
              </a:p>
              <a:p>
                <a:pPr algn="just">
                  <a:lnSpc>
                    <a:spcPct val="125000"/>
                  </a:lnSpc>
                </a:pPr>
                <a:r>
                  <a:rPr lang="zh-CN" altLang="en-US" sz="1400" dirty="0">
                    <a:latin typeface="微软雅黑" panose="020B0503020204020204" pitchFamily="34" charset="-122"/>
                    <a:ea typeface="微软雅黑" panose="020B0503020204020204" pitchFamily="34" charset="-122"/>
                  </a:rPr>
                  <a:t>严重不良反应：有可能发生暴发型肝炎、伴随</a:t>
                </a:r>
                <a:r>
                  <a:rPr lang="en-US" altLang="zh-CN" sz="1400" dirty="0">
                    <a:latin typeface="微软雅黑" panose="020B0503020204020204" pitchFamily="34" charset="-122"/>
                    <a:ea typeface="微软雅黑" panose="020B0503020204020204" pitchFamily="34" charset="-122"/>
                  </a:rPr>
                  <a:t>AST </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GOT</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ALT </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GPT</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γ-GTP</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LDH</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Al-P</a:t>
                </a:r>
                <a:r>
                  <a:rPr lang="zh-CN" altLang="en-US" sz="1400" dirty="0">
                    <a:latin typeface="微软雅黑" panose="020B0503020204020204" pitchFamily="34" charset="-122"/>
                    <a:ea typeface="微软雅黑" panose="020B0503020204020204" pitchFamily="34" charset="-122"/>
                  </a:rPr>
                  <a:t>上升等的肝功能损害、黄疸，故应注意观察。若岀现异常，应停药并进行适当处置。</a:t>
                </a:r>
              </a:p>
            </p:txBody>
          </p:sp>
        </p:grpSp>
        <p:cxnSp>
          <p:nvCxnSpPr>
            <p:cNvPr id="15" name="直接连接符 14">
              <a:extLst>
                <a:ext uri="{FF2B5EF4-FFF2-40B4-BE49-F238E27FC236}">
                  <a16:creationId xmlns:a16="http://schemas.microsoft.com/office/drawing/2014/main" id="{166ADB90-1325-4BD8-B106-AAFBF49626FD}"/>
                </a:ext>
              </a:extLst>
            </p:cNvPr>
            <p:cNvCxnSpPr/>
            <p:nvPr/>
          </p:nvCxnSpPr>
          <p:spPr>
            <a:xfrm>
              <a:off x="1774370" y="5031858"/>
              <a:ext cx="684000" cy="0"/>
            </a:xfrm>
            <a:prstGeom prst="line">
              <a:avLst/>
            </a:prstGeom>
            <a:ln w="12700">
              <a:solidFill>
                <a:srgbClr val="596BB6"/>
              </a:solidFill>
            </a:ln>
          </p:spPr>
          <p:style>
            <a:lnRef idx="1">
              <a:schemeClr val="accent1"/>
            </a:lnRef>
            <a:fillRef idx="0">
              <a:schemeClr val="accent1"/>
            </a:fillRef>
            <a:effectRef idx="0">
              <a:schemeClr val="accent1"/>
            </a:effectRef>
            <a:fontRef idx="minor">
              <a:schemeClr val="tx1"/>
            </a:fontRef>
          </p:style>
        </p:cxnSp>
      </p:grpSp>
      <p:sp>
        <p:nvSpPr>
          <p:cNvPr id="19" name="文本框 18">
            <a:extLst>
              <a:ext uri="{FF2B5EF4-FFF2-40B4-BE49-F238E27FC236}">
                <a16:creationId xmlns:a16="http://schemas.microsoft.com/office/drawing/2014/main" id="{7C970814-7BD3-461C-8BFD-261121721886}"/>
              </a:ext>
            </a:extLst>
          </p:cNvPr>
          <p:cNvSpPr txBox="1"/>
          <p:nvPr/>
        </p:nvSpPr>
        <p:spPr>
          <a:xfrm>
            <a:off x="7644737" y="5862318"/>
            <a:ext cx="4547263" cy="241156"/>
          </a:xfrm>
          <a:prstGeom prst="rect">
            <a:avLst/>
          </a:prstGeom>
          <a:noFill/>
        </p:spPr>
        <p:txBody>
          <a:bodyPr wrap="square">
            <a:spAutoFit/>
          </a:bodyPr>
          <a:lstStyle/>
          <a:p>
            <a:pPr marL="228600" lvl="0" indent="-228600" algn="just">
              <a:lnSpc>
                <a:spcPct val="114000"/>
              </a:lnSpc>
              <a:spcAft>
                <a:spcPts val="0"/>
              </a:spcAft>
              <a:buFont typeface="+mj-lt"/>
              <a:buAutoNum type="arabicPeriod" startAt="5"/>
            </a:pPr>
            <a:r>
              <a:rPr lang="zh-CN"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アレロック顆粒</a:t>
            </a:r>
            <a:r>
              <a:rPr lang="en-US"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 0.5%·</a:t>
            </a:r>
            <a:r>
              <a:rPr lang="zh-CN"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日本</a:t>
            </a:r>
            <a:r>
              <a:rPr lang="en-US"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 PMDA </a:t>
            </a:r>
            <a:r>
              <a:rPr lang="zh-CN"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药品 再審査報告書 平成</a:t>
            </a:r>
            <a:r>
              <a:rPr lang="en-US"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 28 </a:t>
            </a:r>
            <a:r>
              <a:rPr lang="zh-CN"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年</a:t>
            </a:r>
            <a:r>
              <a:rPr lang="en-US"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 12 </a:t>
            </a:r>
            <a:r>
              <a:rPr lang="zh-CN"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月</a:t>
            </a:r>
            <a:r>
              <a:rPr lang="en-US"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 27 </a:t>
            </a:r>
            <a:r>
              <a:rPr lang="zh-CN"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日</a:t>
            </a:r>
            <a:endParaRPr lang="zh-CN"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Times New Roman" panose="02020603050405020304" pitchFamily="18" charset="0"/>
            </a:endParaRPr>
          </a:p>
        </p:txBody>
      </p:sp>
    </p:spTree>
    <p:extLst>
      <p:ext uri="{BB962C8B-B14F-4D97-AF65-F5344CB8AC3E}">
        <p14:creationId xmlns:p14="http://schemas.microsoft.com/office/powerpoint/2010/main" val="2233300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CD6B86C6-9C69-47C5-9AC2-702D446EF069}"/>
              </a:ext>
            </a:extLst>
          </p:cNvPr>
          <p:cNvSpPr txBox="1"/>
          <p:nvPr/>
        </p:nvSpPr>
        <p:spPr>
          <a:xfrm>
            <a:off x="304798" y="604843"/>
            <a:ext cx="816429" cy="646331"/>
          </a:xfrm>
          <a:prstGeom prst="rect">
            <a:avLst/>
          </a:prstGeom>
          <a:noFill/>
        </p:spPr>
        <p:txBody>
          <a:bodyPr wrap="square" rtlCol="0">
            <a:spAutoFit/>
          </a:bodyPr>
          <a:lstStyle/>
          <a:p>
            <a:pPr algn="ctr"/>
            <a:r>
              <a:rPr lang="en-US" altLang="zh-CN" sz="3600" dirty="0">
                <a:solidFill>
                  <a:schemeClr val="bg1"/>
                </a:solidFill>
                <a:latin typeface="Arial" panose="020B0604020202020204" pitchFamily="34" charset="0"/>
                <a:cs typeface="Arial" panose="020B0604020202020204" pitchFamily="34" charset="0"/>
              </a:rPr>
              <a:t>02</a:t>
            </a:r>
            <a:endParaRPr lang="zh-CN" altLang="en-US" sz="3600" dirty="0">
              <a:solidFill>
                <a:schemeClr val="bg1"/>
              </a:solidFill>
              <a:latin typeface="Arial" panose="020B0604020202020204" pitchFamily="34" charset="0"/>
              <a:cs typeface="Arial" panose="020B0604020202020204" pitchFamily="34" charset="0"/>
            </a:endParaRPr>
          </a:p>
        </p:txBody>
      </p:sp>
      <p:sp>
        <p:nvSpPr>
          <p:cNvPr id="5" name="文本框 4">
            <a:extLst>
              <a:ext uri="{FF2B5EF4-FFF2-40B4-BE49-F238E27FC236}">
                <a16:creationId xmlns:a16="http://schemas.microsoft.com/office/drawing/2014/main" id="{44AF2427-E868-4A42-9E81-AE7CEA4C0E33}"/>
              </a:ext>
            </a:extLst>
          </p:cNvPr>
          <p:cNvSpPr txBox="1"/>
          <p:nvPr/>
        </p:nvSpPr>
        <p:spPr>
          <a:xfrm>
            <a:off x="1626637" y="666398"/>
            <a:ext cx="2651447" cy="523220"/>
          </a:xfrm>
          <a:prstGeom prst="rect">
            <a:avLst/>
          </a:prstGeom>
          <a:noFill/>
        </p:spPr>
        <p:txBody>
          <a:bodyPr wrap="square" rtlCol="0">
            <a:spAutoFit/>
          </a:bodyPr>
          <a:lstStyle/>
          <a:p>
            <a:r>
              <a:rPr lang="zh-CN" altLang="en-US" sz="2800" dirty="0">
                <a:solidFill>
                  <a:srgbClr val="596BB6"/>
                </a:solidFill>
                <a:latin typeface="微软雅黑" panose="020B0503020204020204" pitchFamily="34" charset="-122"/>
                <a:ea typeface="微软雅黑" panose="020B0503020204020204" pitchFamily="34" charset="-122"/>
              </a:rPr>
              <a:t>安全性</a:t>
            </a:r>
          </a:p>
        </p:txBody>
      </p:sp>
      <p:grpSp>
        <p:nvGrpSpPr>
          <p:cNvPr id="2" name="组合 1">
            <a:extLst>
              <a:ext uri="{FF2B5EF4-FFF2-40B4-BE49-F238E27FC236}">
                <a16:creationId xmlns:a16="http://schemas.microsoft.com/office/drawing/2014/main" id="{7B9FEE79-1778-4302-839D-EA0F9A8E02AB}"/>
              </a:ext>
            </a:extLst>
          </p:cNvPr>
          <p:cNvGrpSpPr/>
          <p:nvPr/>
        </p:nvGrpSpPr>
        <p:grpSpPr>
          <a:xfrm>
            <a:off x="897324" y="5804860"/>
            <a:ext cx="10891906" cy="788614"/>
            <a:chOff x="897324" y="4662526"/>
            <a:chExt cx="10891906" cy="788614"/>
          </a:xfrm>
        </p:grpSpPr>
        <p:grpSp>
          <p:nvGrpSpPr>
            <p:cNvPr id="15" name="组合 14">
              <a:extLst>
                <a:ext uri="{FF2B5EF4-FFF2-40B4-BE49-F238E27FC236}">
                  <a16:creationId xmlns:a16="http://schemas.microsoft.com/office/drawing/2014/main" id="{1DDD3C5B-F04F-4056-8EE6-8D061ACA666C}"/>
                </a:ext>
              </a:extLst>
            </p:cNvPr>
            <p:cNvGrpSpPr/>
            <p:nvPr/>
          </p:nvGrpSpPr>
          <p:grpSpPr>
            <a:xfrm>
              <a:off x="897324" y="4662526"/>
              <a:ext cx="10891906" cy="788614"/>
              <a:chOff x="897324" y="1592756"/>
              <a:chExt cx="10891906" cy="788614"/>
            </a:xfrm>
          </p:grpSpPr>
          <p:pic>
            <p:nvPicPr>
              <p:cNvPr id="16" name="图片 15">
                <a:extLst>
                  <a:ext uri="{FF2B5EF4-FFF2-40B4-BE49-F238E27FC236}">
                    <a16:creationId xmlns:a16="http://schemas.microsoft.com/office/drawing/2014/main" id="{0E0D8997-F1C9-4D0C-9E46-895933004229}"/>
                  </a:ext>
                </a:extLst>
              </p:cNvPr>
              <p:cNvPicPr>
                <a:picLocks noChangeAspect="1"/>
              </p:cNvPicPr>
              <p:nvPr/>
            </p:nvPicPr>
            <p:blipFill>
              <a:blip r:embed="rId3"/>
              <a:stretch>
                <a:fillRect/>
              </a:stretch>
            </p:blipFill>
            <p:spPr>
              <a:xfrm>
                <a:off x="897324" y="1777422"/>
                <a:ext cx="639474" cy="603948"/>
              </a:xfrm>
              <a:prstGeom prst="rect">
                <a:avLst/>
              </a:prstGeom>
            </p:spPr>
          </p:pic>
          <p:sp>
            <p:nvSpPr>
              <p:cNvPr id="17" name="文本框 16">
                <a:extLst>
                  <a:ext uri="{FF2B5EF4-FFF2-40B4-BE49-F238E27FC236}">
                    <a16:creationId xmlns:a16="http://schemas.microsoft.com/office/drawing/2014/main" id="{B5825F3A-75E7-4A2E-9437-759D0189029A}"/>
                  </a:ext>
                </a:extLst>
              </p:cNvPr>
              <p:cNvSpPr txBox="1"/>
              <p:nvPr/>
            </p:nvSpPr>
            <p:spPr>
              <a:xfrm>
                <a:off x="1678313" y="1592756"/>
                <a:ext cx="4624516" cy="369332"/>
              </a:xfrm>
              <a:prstGeom prst="rect">
                <a:avLst/>
              </a:prstGeom>
              <a:noFill/>
            </p:spPr>
            <p:txBody>
              <a:bodyPr wrap="square" rtlCol="0">
                <a:spAutoFit/>
              </a:bodyPr>
              <a:lstStyle/>
              <a:p>
                <a:r>
                  <a:rPr lang="zh-CN" altLang="en-US" b="1" dirty="0">
                    <a:solidFill>
                      <a:srgbClr val="596BB6"/>
                    </a:solidFill>
                    <a:latin typeface="微软雅黑" panose="020B0503020204020204" pitchFamily="34" charset="-122"/>
                    <a:ea typeface="微软雅黑" panose="020B0503020204020204" pitchFamily="34" charset="-122"/>
                  </a:rPr>
                  <a:t>与目录内同类药品安全性方面的主要不足</a:t>
                </a:r>
              </a:p>
            </p:txBody>
          </p:sp>
          <p:sp>
            <p:nvSpPr>
              <p:cNvPr id="18" name="文本框 17">
                <a:extLst>
                  <a:ext uri="{FF2B5EF4-FFF2-40B4-BE49-F238E27FC236}">
                    <a16:creationId xmlns:a16="http://schemas.microsoft.com/office/drawing/2014/main" id="{DE97710F-7CFA-4143-80D2-A43F4497C6FC}"/>
                  </a:ext>
                </a:extLst>
              </p:cNvPr>
              <p:cNvSpPr txBox="1"/>
              <p:nvPr/>
            </p:nvSpPr>
            <p:spPr>
              <a:xfrm>
                <a:off x="1678314" y="2016267"/>
                <a:ext cx="10110916" cy="337015"/>
              </a:xfrm>
              <a:prstGeom prst="rect">
                <a:avLst/>
              </a:prstGeom>
              <a:noFill/>
            </p:spPr>
            <p:txBody>
              <a:bodyPr wrap="square" rtlCol="0">
                <a:spAutoFit/>
              </a:bodyPr>
              <a:lstStyle/>
              <a:p>
                <a:pPr>
                  <a:lnSpc>
                    <a:spcPct val="125000"/>
                  </a:lnSpc>
                </a:pP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无</a:t>
                </a:r>
              </a:p>
            </p:txBody>
          </p:sp>
        </p:grpSp>
        <p:cxnSp>
          <p:nvCxnSpPr>
            <p:cNvPr id="22" name="直接连接符 21">
              <a:extLst>
                <a:ext uri="{FF2B5EF4-FFF2-40B4-BE49-F238E27FC236}">
                  <a16:creationId xmlns:a16="http://schemas.microsoft.com/office/drawing/2014/main" id="{163A3F03-BBFA-4E0F-91F5-5D2C64A116A1}"/>
                </a:ext>
              </a:extLst>
            </p:cNvPr>
            <p:cNvCxnSpPr/>
            <p:nvPr/>
          </p:nvCxnSpPr>
          <p:spPr>
            <a:xfrm>
              <a:off x="1774370" y="5031858"/>
              <a:ext cx="684000" cy="0"/>
            </a:xfrm>
            <a:prstGeom prst="line">
              <a:avLst/>
            </a:prstGeom>
            <a:ln w="12700">
              <a:solidFill>
                <a:srgbClr val="596BB6"/>
              </a:solidFill>
            </a:ln>
          </p:spPr>
          <p:style>
            <a:lnRef idx="1">
              <a:schemeClr val="accent1"/>
            </a:lnRef>
            <a:fillRef idx="0">
              <a:schemeClr val="accent1"/>
            </a:fillRef>
            <a:effectRef idx="0">
              <a:schemeClr val="accent1"/>
            </a:effectRef>
            <a:fontRef idx="minor">
              <a:schemeClr val="tx1"/>
            </a:fontRef>
          </p:style>
        </p:cxnSp>
      </p:grpSp>
      <p:grpSp>
        <p:nvGrpSpPr>
          <p:cNvPr id="46" name="组合 45">
            <a:extLst>
              <a:ext uri="{FF2B5EF4-FFF2-40B4-BE49-F238E27FC236}">
                <a16:creationId xmlns:a16="http://schemas.microsoft.com/office/drawing/2014/main" id="{09D532BD-5679-4937-AF06-45AE48193AA4}"/>
              </a:ext>
            </a:extLst>
          </p:cNvPr>
          <p:cNvGrpSpPr/>
          <p:nvPr/>
        </p:nvGrpSpPr>
        <p:grpSpPr>
          <a:xfrm>
            <a:off x="897324" y="1592756"/>
            <a:ext cx="10891906" cy="1645384"/>
            <a:chOff x="897324" y="1592756"/>
            <a:chExt cx="10891906" cy="1645384"/>
          </a:xfrm>
        </p:grpSpPr>
        <p:pic>
          <p:nvPicPr>
            <p:cNvPr id="48" name="图片 47">
              <a:extLst>
                <a:ext uri="{FF2B5EF4-FFF2-40B4-BE49-F238E27FC236}">
                  <a16:creationId xmlns:a16="http://schemas.microsoft.com/office/drawing/2014/main" id="{1E9FC5BE-7CFA-43AC-9B94-2606CF190871}"/>
                </a:ext>
              </a:extLst>
            </p:cNvPr>
            <p:cNvPicPr>
              <a:picLocks noChangeAspect="1"/>
            </p:cNvPicPr>
            <p:nvPr/>
          </p:nvPicPr>
          <p:blipFill>
            <a:blip r:embed="rId3"/>
            <a:stretch>
              <a:fillRect/>
            </a:stretch>
          </p:blipFill>
          <p:spPr>
            <a:xfrm>
              <a:off x="897324" y="1777422"/>
              <a:ext cx="639474" cy="603948"/>
            </a:xfrm>
            <a:prstGeom prst="rect">
              <a:avLst/>
            </a:prstGeom>
          </p:spPr>
        </p:pic>
        <p:sp>
          <p:nvSpPr>
            <p:cNvPr id="49" name="文本框 48">
              <a:extLst>
                <a:ext uri="{FF2B5EF4-FFF2-40B4-BE49-F238E27FC236}">
                  <a16:creationId xmlns:a16="http://schemas.microsoft.com/office/drawing/2014/main" id="{FD6C21B1-F8C7-4146-A4F3-71646A3DF5C3}"/>
                </a:ext>
              </a:extLst>
            </p:cNvPr>
            <p:cNvSpPr txBox="1"/>
            <p:nvPr/>
          </p:nvSpPr>
          <p:spPr>
            <a:xfrm>
              <a:off x="1678312" y="1592756"/>
              <a:ext cx="4733373" cy="369332"/>
            </a:xfrm>
            <a:prstGeom prst="rect">
              <a:avLst/>
            </a:prstGeom>
            <a:noFill/>
          </p:spPr>
          <p:txBody>
            <a:bodyPr wrap="square" rtlCol="0">
              <a:spAutoFit/>
            </a:bodyPr>
            <a:lstStyle/>
            <a:p>
              <a:r>
                <a:rPr lang="zh-CN" altLang="en-US" b="1" dirty="0">
                  <a:solidFill>
                    <a:srgbClr val="596BB6"/>
                  </a:solidFill>
                  <a:latin typeface="微软雅黑" panose="020B0503020204020204" pitchFamily="34" charset="-122"/>
                  <a:ea typeface="微软雅黑" panose="020B0503020204020204" pitchFamily="34" charset="-122"/>
                </a:rPr>
                <a:t>与目录内同类药品安全性方面的主要优势</a:t>
              </a:r>
            </a:p>
          </p:txBody>
        </p:sp>
        <p:sp>
          <p:nvSpPr>
            <p:cNvPr id="50" name="文本框 49">
              <a:extLst>
                <a:ext uri="{FF2B5EF4-FFF2-40B4-BE49-F238E27FC236}">
                  <a16:creationId xmlns:a16="http://schemas.microsoft.com/office/drawing/2014/main" id="{F2DA589C-2568-46D3-8B43-C06F845BD446}"/>
                </a:ext>
              </a:extLst>
            </p:cNvPr>
            <p:cNvSpPr txBox="1"/>
            <p:nvPr/>
          </p:nvSpPr>
          <p:spPr>
            <a:xfrm>
              <a:off x="1678314" y="2016267"/>
              <a:ext cx="10110916" cy="1221873"/>
            </a:xfrm>
            <a:prstGeom prst="rect">
              <a:avLst/>
            </a:prstGeom>
            <a:noFill/>
          </p:spPr>
          <p:txBody>
            <a:bodyPr wrap="square" rtlCol="0">
              <a:spAutoFit/>
            </a:bodyPr>
            <a:lstStyle/>
            <a:p>
              <a:pPr>
                <a:lnSpc>
                  <a:spcPct val="125000"/>
                </a:lnSpc>
                <a:spcAft>
                  <a:spcPts val="600"/>
                </a:spcAft>
              </a:pPr>
              <a:r>
                <a:rPr lang="zh-CN" altLang="en-US" sz="1400" b="1" dirty="0">
                  <a:solidFill>
                    <a:schemeClr val="accent2"/>
                  </a:solidFill>
                  <a:latin typeface="微软雅黑" panose="020B0503020204020204" pitchFamily="34" charset="-122"/>
                  <a:ea typeface="微软雅黑" panose="020B0503020204020204" pitchFamily="34" charset="-122"/>
                </a:rPr>
                <a:t>盐酸奥洛他定颗粒安全性高：盐酸奥洛他定颗粒总不良反应率为</a:t>
              </a:r>
              <a:r>
                <a:rPr lang="en-US" altLang="zh-CN" sz="1400" b="1" dirty="0">
                  <a:solidFill>
                    <a:schemeClr val="accent2"/>
                  </a:solidFill>
                  <a:latin typeface="微软雅黑" panose="020B0503020204020204" pitchFamily="34" charset="-122"/>
                  <a:ea typeface="微软雅黑" panose="020B0503020204020204" pitchFamily="34" charset="-122"/>
                </a:rPr>
                <a:t>1.3%</a:t>
              </a:r>
              <a:r>
                <a:rPr lang="zh-CN" altLang="en-US" sz="1400" b="1" dirty="0">
                  <a:solidFill>
                    <a:schemeClr val="accent2"/>
                  </a:solidFill>
                  <a:latin typeface="微软雅黑" panose="020B0503020204020204" pitchFamily="34" charset="-122"/>
                  <a:ea typeface="微软雅黑" panose="020B0503020204020204" pitchFamily="34" charset="-122"/>
                </a:rPr>
                <a:t>，安全性与盐酸左西替利嗪口服溶液相当（</a:t>
              </a:r>
              <a:r>
                <a:rPr lang="en-US" altLang="zh-CN" sz="1400" b="1" dirty="0">
                  <a:solidFill>
                    <a:schemeClr val="accent2"/>
                  </a:solidFill>
                  <a:latin typeface="微软雅黑" panose="020B0503020204020204" pitchFamily="34" charset="-122"/>
                  <a:ea typeface="微软雅黑" panose="020B0503020204020204" pitchFamily="34" charset="-122"/>
                </a:rPr>
                <a:t>p&gt;0.05</a:t>
              </a:r>
              <a:r>
                <a:rPr lang="zh-CN" altLang="en-US" sz="1400" b="1" dirty="0">
                  <a:solidFill>
                    <a:schemeClr val="accent2"/>
                  </a:solidFill>
                  <a:latin typeface="微软雅黑" panose="020B0503020204020204" pitchFamily="34" charset="-122"/>
                  <a:ea typeface="微软雅黑" panose="020B0503020204020204" pitchFamily="34" charset="-122"/>
                </a:rPr>
                <a:t>）</a:t>
              </a:r>
              <a:endParaRPr lang="en-US" altLang="zh-CN" sz="1400" b="1" dirty="0">
                <a:solidFill>
                  <a:schemeClr val="accent2"/>
                </a:solidFill>
                <a:latin typeface="微软雅黑" panose="020B0503020204020204" pitchFamily="34" charset="-122"/>
                <a:ea typeface="微软雅黑" panose="020B0503020204020204" pitchFamily="34" charset="-122"/>
              </a:endParaRPr>
            </a:p>
            <a:p>
              <a:pPr>
                <a:lnSpc>
                  <a:spcPct val="125000"/>
                </a:lnSpc>
                <a:spcAft>
                  <a:spcPts val="600"/>
                </a:spcAft>
              </a:pP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依据日本</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PMDA</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再审查报告书</a:t>
              </a:r>
              <a:r>
                <a:rPr lang="en-US" altLang="zh-CN" sz="1400" baseline="30000" dirty="0">
                  <a:solidFill>
                    <a:schemeClr val="tx1">
                      <a:lumMod val="75000"/>
                      <a:lumOff val="25000"/>
                    </a:schemeClr>
                  </a:solidFill>
                  <a:latin typeface="微软雅黑" panose="020B0503020204020204" pitchFamily="34" charset="-122"/>
                  <a:ea typeface="微软雅黑" panose="020B0503020204020204" pitchFamily="34" charset="-122"/>
                </a:rPr>
                <a:t>[6,7]</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，两种口服抗组胺药在儿童患者中的最新安全性评估数据详见下表。</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 </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盐酸奥洛他定颗粒与盐酸左西替利嗪口服溶液的不良反应数据，经</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χ</a:t>
              </a:r>
              <a:r>
                <a:rPr lang="en-US" altLang="zh-CN" sz="1400" baseline="30000" dirty="0">
                  <a:solidFill>
                    <a:schemeClr val="tx1">
                      <a:lumMod val="75000"/>
                      <a:lumOff val="25000"/>
                    </a:schemeClr>
                  </a:solidFill>
                  <a:latin typeface="微软雅黑" panose="020B0503020204020204" pitchFamily="34" charset="-122"/>
                  <a:ea typeface="微软雅黑" panose="020B0503020204020204" pitchFamily="34" charset="-122"/>
                </a:rPr>
                <a:t>2</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检验， </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p&gt;0.05</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，副作用发生率差异无统计学意义，盐酸奥洛他定颗粒安全性与盐酸左西替利嗪口服溶液相当。</a:t>
              </a:r>
            </a:p>
          </p:txBody>
        </p:sp>
      </p:grpSp>
      <p:cxnSp>
        <p:nvCxnSpPr>
          <p:cNvPr id="47" name="直接连接符 46">
            <a:extLst>
              <a:ext uri="{FF2B5EF4-FFF2-40B4-BE49-F238E27FC236}">
                <a16:creationId xmlns:a16="http://schemas.microsoft.com/office/drawing/2014/main" id="{6BA36AE1-701A-41BC-A142-D50A96A7F08C}"/>
              </a:ext>
            </a:extLst>
          </p:cNvPr>
          <p:cNvCxnSpPr/>
          <p:nvPr/>
        </p:nvCxnSpPr>
        <p:spPr>
          <a:xfrm>
            <a:off x="1774370" y="1962088"/>
            <a:ext cx="684000" cy="0"/>
          </a:xfrm>
          <a:prstGeom prst="line">
            <a:avLst/>
          </a:prstGeom>
          <a:ln w="12700">
            <a:solidFill>
              <a:srgbClr val="596BB6"/>
            </a:solidFill>
          </a:ln>
        </p:spPr>
        <p:style>
          <a:lnRef idx="1">
            <a:schemeClr val="accent1"/>
          </a:lnRef>
          <a:fillRef idx="0">
            <a:schemeClr val="accent1"/>
          </a:fillRef>
          <a:effectRef idx="0">
            <a:schemeClr val="accent1"/>
          </a:effectRef>
          <a:fontRef idx="minor">
            <a:schemeClr val="tx1"/>
          </a:fontRef>
        </p:style>
      </p:cxnSp>
      <p:sp>
        <p:nvSpPr>
          <p:cNvPr id="51" name="文本框 50">
            <a:extLst>
              <a:ext uri="{FF2B5EF4-FFF2-40B4-BE49-F238E27FC236}">
                <a16:creationId xmlns:a16="http://schemas.microsoft.com/office/drawing/2014/main" id="{41328A37-69BD-4405-B898-A086AEB22BCE}"/>
              </a:ext>
            </a:extLst>
          </p:cNvPr>
          <p:cNvSpPr txBox="1"/>
          <p:nvPr/>
        </p:nvSpPr>
        <p:spPr>
          <a:xfrm>
            <a:off x="1626637" y="4613108"/>
            <a:ext cx="10110916" cy="1029513"/>
          </a:xfrm>
          <a:prstGeom prst="rect">
            <a:avLst/>
          </a:prstGeom>
          <a:noFill/>
        </p:spPr>
        <p:txBody>
          <a:bodyPr wrap="square" rtlCol="0">
            <a:spAutoFit/>
          </a:bodyPr>
          <a:lstStyle/>
          <a:p>
            <a:pPr>
              <a:lnSpc>
                <a:spcPct val="125000"/>
              </a:lnSpc>
              <a:spcAft>
                <a:spcPts val="600"/>
              </a:spcAft>
            </a:pPr>
            <a:r>
              <a:rPr lang="zh-CN" altLang="en-US" sz="1400" b="1" dirty="0">
                <a:solidFill>
                  <a:schemeClr val="accent2"/>
                </a:solidFill>
                <a:latin typeface="微软雅黑" panose="020B0503020204020204" pitchFamily="34" charset="-122"/>
                <a:ea typeface="微软雅黑" panose="020B0503020204020204" pitchFamily="34" charset="-122"/>
              </a:rPr>
              <a:t>奥洛他定眼用、鼻用和口服制剂均已被批准，安全性高</a:t>
            </a:r>
            <a:endParaRPr lang="en-US" altLang="zh-CN" sz="1400" b="1" dirty="0">
              <a:solidFill>
                <a:schemeClr val="accent2"/>
              </a:solidFill>
              <a:latin typeface="微软雅黑" panose="020B0503020204020204" pitchFamily="34" charset="-122"/>
              <a:ea typeface="微软雅黑" panose="020B0503020204020204" pitchFamily="34" charset="-122"/>
            </a:endParaRPr>
          </a:p>
          <a:p>
            <a:pPr>
              <a:lnSpc>
                <a:spcPct val="125000"/>
              </a:lnSpc>
              <a:spcAft>
                <a:spcPts val="600"/>
              </a:spcAft>
            </a:pP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在全球，以盐酸奥洛他定为主成分的眼用、鼻用及口服的</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3</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种给药途径的制剂均已获批准，表明盐酸奥洛他定具有较高的安全性；</a:t>
            </a:r>
            <a:endPar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25000"/>
              </a:lnSpc>
              <a:spcAft>
                <a:spcPts val="600"/>
              </a:spcAft>
            </a:pP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目录类中同类药品盐酸左西替利嗪仅有口服制剂上市。</a:t>
            </a:r>
          </a:p>
        </p:txBody>
      </p:sp>
      <p:graphicFrame>
        <p:nvGraphicFramePr>
          <p:cNvPr id="7" name="表格 6">
            <a:extLst>
              <a:ext uri="{FF2B5EF4-FFF2-40B4-BE49-F238E27FC236}">
                <a16:creationId xmlns:a16="http://schemas.microsoft.com/office/drawing/2014/main" id="{1938B8A1-1232-424E-B1B8-40A643A0881A}"/>
              </a:ext>
            </a:extLst>
          </p:cNvPr>
          <p:cNvGraphicFramePr>
            <a:graphicFrameLocks noGrp="1"/>
          </p:cNvGraphicFramePr>
          <p:nvPr>
            <p:extLst>
              <p:ext uri="{D42A27DB-BD31-4B8C-83A1-F6EECF244321}">
                <p14:modId xmlns:p14="http://schemas.microsoft.com/office/powerpoint/2010/main" val="2586575119"/>
              </p:ext>
            </p:extLst>
          </p:nvPr>
        </p:nvGraphicFramePr>
        <p:xfrm>
          <a:off x="1759704" y="3316784"/>
          <a:ext cx="7390887" cy="841760"/>
        </p:xfrm>
        <a:graphic>
          <a:graphicData uri="http://schemas.openxmlformats.org/drawingml/2006/table">
            <a:tbl>
              <a:tblPr firstRow="1" firstCol="1" bandRow="1"/>
              <a:tblGrid>
                <a:gridCol w="2011634">
                  <a:extLst>
                    <a:ext uri="{9D8B030D-6E8A-4147-A177-3AD203B41FA5}">
                      <a16:colId xmlns:a16="http://schemas.microsoft.com/office/drawing/2014/main" val="1751548982"/>
                    </a:ext>
                  </a:extLst>
                </a:gridCol>
                <a:gridCol w="943645">
                  <a:extLst>
                    <a:ext uri="{9D8B030D-6E8A-4147-A177-3AD203B41FA5}">
                      <a16:colId xmlns:a16="http://schemas.microsoft.com/office/drawing/2014/main" val="503764925"/>
                    </a:ext>
                  </a:extLst>
                </a:gridCol>
                <a:gridCol w="829487">
                  <a:extLst>
                    <a:ext uri="{9D8B030D-6E8A-4147-A177-3AD203B41FA5}">
                      <a16:colId xmlns:a16="http://schemas.microsoft.com/office/drawing/2014/main" val="2785233557"/>
                    </a:ext>
                  </a:extLst>
                </a:gridCol>
                <a:gridCol w="1400236">
                  <a:extLst>
                    <a:ext uri="{9D8B030D-6E8A-4147-A177-3AD203B41FA5}">
                      <a16:colId xmlns:a16="http://schemas.microsoft.com/office/drawing/2014/main" val="2118985858"/>
                    </a:ext>
                  </a:extLst>
                </a:gridCol>
                <a:gridCol w="1196376">
                  <a:extLst>
                    <a:ext uri="{9D8B030D-6E8A-4147-A177-3AD203B41FA5}">
                      <a16:colId xmlns:a16="http://schemas.microsoft.com/office/drawing/2014/main" val="3715651921"/>
                    </a:ext>
                  </a:extLst>
                </a:gridCol>
                <a:gridCol w="1009509">
                  <a:extLst>
                    <a:ext uri="{9D8B030D-6E8A-4147-A177-3AD203B41FA5}">
                      <a16:colId xmlns:a16="http://schemas.microsoft.com/office/drawing/2014/main" val="2127452354"/>
                    </a:ext>
                  </a:extLst>
                </a:gridCol>
              </a:tblGrid>
              <a:tr h="327276">
                <a:tc>
                  <a:txBody>
                    <a:bodyPr/>
                    <a:lstStyle/>
                    <a:p>
                      <a:pPr algn="ctr" fontAlgn="ctr"/>
                      <a:r>
                        <a:rPr lang="zh-CN" sz="1200" b="0" kern="100" dirty="0">
                          <a:solidFill>
                            <a:srgbClr val="000000"/>
                          </a:solidFill>
                          <a:effectLst/>
                          <a:latin typeface="微软雅黑" panose="020B0503020204020204" pitchFamily="34" charset="-122"/>
                          <a:ea typeface="微软雅黑" panose="020B0503020204020204" pitchFamily="34" charset="-122"/>
                          <a:cs typeface="仿宋" panose="02010609060101010101" pitchFamily="49" charset="-122"/>
                        </a:rPr>
                        <a:t>组别</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zh-CN" altLang="en-US" sz="1200" b="0" kern="100" dirty="0">
                          <a:effectLst/>
                          <a:latin typeface="微软雅黑" panose="020B0503020204020204" pitchFamily="34" charset="-122"/>
                          <a:ea typeface="微软雅黑" panose="020B0503020204020204" pitchFamily="34" charset="-122"/>
                          <a:cs typeface="Times New Roman" panose="02020603050405020304" pitchFamily="18" charset="0"/>
                        </a:rPr>
                        <a:t>年龄</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zh-CN" sz="1200" b="0" kern="100" dirty="0">
                          <a:effectLst/>
                          <a:latin typeface="微软雅黑" panose="020B0503020204020204" pitchFamily="34" charset="-122"/>
                          <a:ea typeface="微软雅黑" panose="020B0503020204020204" pitchFamily="34" charset="-122"/>
                          <a:cs typeface="仿宋" panose="02010609060101010101" pitchFamily="49" charset="-122"/>
                        </a:rPr>
                        <a:t>例数</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zh-CN" sz="1200" b="0" kern="100" dirty="0">
                          <a:effectLst/>
                          <a:latin typeface="微软雅黑" panose="020B0503020204020204" pitchFamily="34" charset="-122"/>
                          <a:ea typeface="微软雅黑" panose="020B0503020204020204" pitchFamily="34" charset="-122"/>
                          <a:cs typeface="仿宋" panose="02010609060101010101" pitchFamily="49" charset="-122"/>
                        </a:rPr>
                        <a:t>副作用发生率例数</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zh-CN" sz="1200" b="0" kern="100" dirty="0">
                          <a:effectLst/>
                          <a:latin typeface="微软雅黑" panose="020B0503020204020204" pitchFamily="34" charset="-122"/>
                          <a:ea typeface="微软雅黑" panose="020B0503020204020204" pitchFamily="34" charset="-122"/>
                          <a:cs typeface="仿宋" panose="02010609060101010101" pitchFamily="49" charset="-122"/>
                        </a:rPr>
                        <a:t>副作用发生率</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200" b="0" kern="100" dirty="0">
                          <a:effectLst/>
                          <a:latin typeface="微软雅黑" panose="020B0503020204020204" pitchFamily="34" charset="-122"/>
                          <a:ea typeface="微软雅黑" panose="020B0503020204020204" pitchFamily="34" charset="-122"/>
                          <a:cs typeface="仿宋" panose="02010609060101010101" pitchFamily="49" charset="-122"/>
                        </a:rPr>
                        <a:t>P</a:t>
                      </a:r>
                      <a:r>
                        <a:rPr lang="zh-CN" sz="1200" b="0" kern="100" dirty="0">
                          <a:effectLst/>
                          <a:latin typeface="微软雅黑" panose="020B0503020204020204" pitchFamily="34" charset="-122"/>
                          <a:ea typeface="微软雅黑" panose="020B0503020204020204" pitchFamily="34" charset="-122"/>
                          <a:cs typeface="仿宋" panose="02010609060101010101" pitchFamily="49" charset="-122"/>
                        </a:rPr>
                        <a:t>值</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1717648"/>
                  </a:ext>
                </a:extLst>
              </a:tr>
              <a:tr h="257242">
                <a:tc>
                  <a:txBody>
                    <a:bodyPr/>
                    <a:lstStyle/>
                    <a:p>
                      <a:pPr algn="ctr" fontAlgn="ctr"/>
                      <a:r>
                        <a:rPr lang="zh-CN" sz="1200" b="0" kern="100" dirty="0">
                          <a:solidFill>
                            <a:srgbClr val="000000"/>
                          </a:solidFill>
                          <a:effectLst/>
                          <a:latin typeface="微软雅黑" panose="020B0503020204020204" pitchFamily="34" charset="-122"/>
                          <a:ea typeface="微软雅黑" panose="020B0503020204020204" pitchFamily="34" charset="-122"/>
                          <a:cs typeface="仿宋" panose="02010609060101010101" pitchFamily="49" charset="-122"/>
                        </a:rPr>
                        <a:t>盐酸奥洛他定颗粒</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zh-CN" sz="1200" b="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0~6</a:t>
                      </a:r>
                      <a:r>
                        <a:rPr lang="zh-CN" altLang="en-US" sz="1200" b="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岁</a:t>
                      </a:r>
                      <a:endParaRPr lang="zh-CN" sz="1200" b="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200" b="0" kern="0" dirty="0">
                          <a:solidFill>
                            <a:srgbClr val="000000"/>
                          </a:solidFill>
                          <a:effectLst/>
                          <a:latin typeface="微软雅黑" panose="020B0503020204020204" pitchFamily="34" charset="-122"/>
                          <a:ea typeface="微软雅黑" panose="020B0503020204020204" pitchFamily="34" charset="-122"/>
                          <a:cs typeface="仿宋" panose="02010609060101010101" pitchFamily="49" charset="-122"/>
                        </a:rPr>
                        <a:t>758</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200" b="0" kern="0" dirty="0">
                          <a:solidFill>
                            <a:srgbClr val="000000"/>
                          </a:solidFill>
                          <a:effectLst/>
                          <a:latin typeface="微软雅黑" panose="020B0503020204020204" pitchFamily="34" charset="-122"/>
                          <a:ea typeface="微软雅黑" panose="020B0503020204020204" pitchFamily="34" charset="-122"/>
                          <a:cs typeface="仿宋" panose="02010609060101010101" pitchFamily="49" charset="-122"/>
                        </a:rPr>
                        <a:t>10</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200" b="0" kern="100">
                          <a:solidFill>
                            <a:srgbClr val="000000"/>
                          </a:solidFill>
                          <a:effectLst/>
                          <a:latin typeface="微软雅黑" panose="020B0503020204020204" pitchFamily="34" charset="-122"/>
                          <a:ea typeface="微软雅黑" panose="020B0503020204020204" pitchFamily="34" charset="-122"/>
                          <a:cs typeface="仿宋" panose="02010609060101010101" pitchFamily="49" charset="-122"/>
                        </a:rPr>
                        <a:t>1.3%</a:t>
                      </a:r>
                      <a:endParaRPr lang="zh-CN" sz="1200" b="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zh-CN" sz="1200" b="0" kern="0" dirty="0">
                          <a:solidFill>
                            <a:srgbClr val="000000"/>
                          </a:solidFill>
                          <a:effectLst/>
                          <a:latin typeface="微软雅黑" panose="020B0503020204020204" pitchFamily="34" charset="-122"/>
                          <a:ea typeface="微软雅黑" panose="020B0503020204020204" pitchFamily="34" charset="-122"/>
                          <a:cs typeface="仿宋" panose="02010609060101010101" pitchFamily="49" charset="-122"/>
                        </a:rPr>
                        <a:t>——</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41710104"/>
                  </a:ext>
                </a:extLst>
              </a:tr>
              <a:tr h="257242">
                <a:tc>
                  <a:txBody>
                    <a:bodyPr/>
                    <a:lstStyle/>
                    <a:p>
                      <a:pPr algn="ctr" fontAlgn="ctr"/>
                      <a:r>
                        <a:rPr lang="zh-CN" altLang="en-US" sz="1200" b="0" kern="100" dirty="0">
                          <a:solidFill>
                            <a:srgbClr val="000000"/>
                          </a:solidFill>
                          <a:effectLst/>
                          <a:latin typeface="微软雅黑" panose="020B0503020204020204" pitchFamily="34" charset="-122"/>
                          <a:ea typeface="微软雅黑" panose="020B0503020204020204" pitchFamily="34" charset="-122"/>
                          <a:cs typeface="仿宋" panose="02010609060101010101" pitchFamily="49" charset="-122"/>
                        </a:rPr>
                        <a:t>盐酸</a:t>
                      </a:r>
                      <a:r>
                        <a:rPr lang="zh-CN" sz="1200" b="0" kern="100" dirty="0">
                          <a:solidFill>
                            <a:srgbClr val="000000"/>
                          </a:solidFill>
                          <a:effectLst/>
                          <a:latin typeface="微软雅黑" panose="020B0503020204020204" pitchFamily="34" charset="-122"/>
                          <a:ea typeface="微软雅黑" panose="020B0503020204020204" pitchFamily="34" charset="-122"/>
                          <a:cs typeface="仿宋" panose="02010609060101010101" pitchFamily="49" charset="-122"/>
                        </a:rPr>
                        <a:t>左西替利嗪</a:t>
                      </a:r>
                      <a:r>
                        <a:rPr lang="zh-CN" altLang="en-US" sz="1200" b="0" kern="100" dirty="0">
                          <a:solidFill>
                            <a:srgbClr val="000000"/>
                          </a:solidFill>
                          <a:effectLst/>
                          <a:latin typeface="微软雅黑" panose="020B0503020204020204" pitchFamily="34" charset="-122"/>
                          <a:ea typeface="微软雅黑" panose="020B0503020204020204" pitchFamily="34" charset="-122"/>
                          <a:cs typeface="仿宋" panose="02010609060101010101" pitchFamily="49" charset="-122"/>
                        </a:rPr>
                        <a:t>口服溶液</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rPr>
                        <a:t>0.5~7</a:t>
                      </a:r>
                      <a:r>
                        <a:rPr lang="zh-CN" altLang="en-US" sz="1200" b="0" kern="100" dirty="0">
                          <a:effectLst/>
                          <a:latin typeface="微软雅黑" panose="020B0503020204020204" pitchFamily="34" charset="-122"/>
                          <a:ea typeface="微软雅黑" panose="020B0503020204020204" pitchFamily="34" charset="-122"/>
                          <a:cs typeface="Times New Roman" panose="02020603050405020304" pitchFamily="18" charset="0"/>
                        </a:rPr>
                        <a:t>岁</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200" b="0" kern="0" dirty="0">
                          <a:solidFill>
                            <a:srgbClr val="000000"/>
                          </a:solidFill>
                          <a:effectLst/>
                          <a:latin typeface="微软雅黑" panose="020B0503020204020204" pitchFamily="34" charset="-122"/>
                          <a:ea typeface="微软雅黑" panose="020B0503020204020204" pitchFamily="34" charset="-122"/>
                          <a:cs typeface="仿宋" panose="02010609060101010101" pitchFamily="49" charset="-122"/>
                        </a:rPr>
                        <a:t>894</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200" b="0" kern="0" dirty="0">
                          <a:solidFill>
                            <a:srgbClr val="000000"/>
                          </a:solidFill>
                          <a:effectLst/>
                          <a:latin typeface="微软雅黑" panose="020B0503020204020204" pitchFamily="34" charset="-122"/>
                          <a:ea typeface="微软雅黑" panose="020B0503020204020204" pitchFamily="34" charset="-122"/>
                          <a:cs typeface="仿宋" panose="02010609060101010101" pitchFamily="49" charset="-122"/>
                        </a:rPr>
                        <a:t>4</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200" b="0" kern="100" dirty="0">
                          <a:solidFill>
                            <a:srgbClr val="000000"/>
                          </a:solidFill>
                          <a:effectLst/>
                          <a:latin typeface="微软雅黑" panose="020B0503020204020204" pitchFamily="34" charset="-122"/>
                          <a:ea typeface="微软雅黑" panose="020B0503020204020204" pitchFamily="34" charset="-122"/>
                          <a:cs typeface="仿宋" panose="02010609060101010101" pitchFamily="49" charset="-122"/>
                        </a:rPr>
                        <a:t>0.4%</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zh-CN" sz="1200" b="0" kern="100" dirty="0">
                          <a:solidFill>
                            <a:srgbClr val="000000"/>
                          </a:solidFill>
                          <a:effectLst/>
                          <a:latin typeface="微软雅黑" panose="020B0503020204020204" pitchFamily="34" charset="-122"/>
                          <a:ea typeface="微软雅黑" panose="020B0503020204020204" pitchFamily="34" charset="-122"/>
                          <a:cs typeface="仿宋" panose="02010609060101010101" pitchFamily="49" charset="-122"/>
                        </a:rPr>
                        <a:t>&gt;0.05</a:t>
                      </a:r>
                      <a:r>
                        <a:rPr lang="en-US" sz="1200" b="0" kern="100" baseline="30000" dirty="0">
                          <a:solidFill>
                            <a:srgbClr val="000000"/>
                          </a:solidFill>
                          <a:effectLst/>
                          <a:latin typeface="微软雅黑" panose="020B0503020204020204" pitchFamily="34" charset="-122"/>
                          <a:ea typeface="微软雅黑" panose="020B0503020204020204" pitchFamily="34" charset="-122"/>
                          <a:cs typeface="仿宋" panose="02010609060101010101" pitchFamily="49" charset="-122"/>
                        </a:rPr>
                        <a:t>#</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70331835"/>
                  </a:ext>
                </a:extLst>
              </a:tr>
            </a:tbl>
          </a:graphicData>
        </a:graphic>
      </p:graphicFrame>
      <p:sp>
        <p:nvSpPr>
          <p:cNvPr id="23" name="文本框 22">
            <a:extLst>
              <a:ext uri="{FF2B5EF4-FFF2-40B4-BE49-F238E27FC236}">
                <a16:creationId xmlns:a16="http://schemas.microsoft.com/office/drawing/2014/main" id="{D69B14E8-DA76-4321-8AF8-E1A29E7D995D}"/>
              </a:ext>
            </a:extLst>
          </p:cNvPr>
          <p:cNvSpPr txBox="1"/>
          <p:nvPr/>
        </p:nvSpPr>
        <p:spPr>
          <a:xfrm>
            <a:off x="1759704" y="4249342"/>
            <a:ext cx="3018831" cy="261354"/>
          </a:xfrm>
          <a:prstGeom prst="rect">
            <a:avLst/>
          </a:prstGeom>
          <a:noFill/>
        </p:spPr>
        <p:txBody>
          <a:bodyPr wrap="square">
            <a:spAutoFit/>
          </a:bodyPr>
          <a:lstStyle/>
          <a:p>
            <a:pPr>
              <a:lnSpc>
                <a:spcPct val="120000"/>
              </a:lnSpc>
            </a:pPr>
            <a:r>
              <a:rPr lang="en-US" altLang="zh-CN" sz="1000" kern="100" dirty="0">
                <a:effectLst/>
                <a:latin typeface="微软雅黑" panose="020B0503020204020204" pitchFamily="34" charset="-122"/>
                <a:ea typeface="微软雅黑" panose="020B0503020204020204" pitchFamily="34" charset="-122"/>
                <a:cs typeface="仿宋" panose="02010609060101010101" pitchFamily="49" charset="-122"/>
              </a:rPr>
              <a:t>#</a:t>
            </a:r>
            <a:r>
              <a:rPr lang="zh-CN" altLang="en-US" sz="1000" kern="100" dirty="0">
                <a:effectLst/>
                <a:latin typeface="微软雅黑" panose="020B0503020204020204" pitchFamily="34" charset="-122"/>
                <a:ea typeface="微软雅黑" panose="020B0503020204020204" pitchFamily="34" charset="-122"/>
                <a:cs typeface="仿宋" panose="02010609060101010101" pitchFamily="49" charset="-122"/>
              </a:rPr>
              <a:t>：</a:t>
            </a:r>
            <a:r>
              <a:rPr lang="zh-CN" altLang="zh-CN" sz="1000" kern="100" dirty="0">
                <a:effectLst/>
                <a:latin typeface="微软雅黑" panose="020B0503020204020204" pitchFamily="34" charset="-122"/>
                <a:ea typeface="微软雅黑" panose="020B0503020204020204" pitchFamily="34" charset="-122"/>
                <a:cs typeface="仿宋" panose="02010609060101010101" pitchFamily="49" charset="-122"/>
              </a:rPr>
              <a:t>盐酸奥洛他定颗粒</a:t>
            </a:r>
            <a:r>
              <a:rPr lang="en-US" altLang="zh-CN" sz="1000" kern="100" dirty="0">
                <a:effectLst/>
                <a:latin typeface="微软雅黑" panose="020B0503020204020204" pitchFamily="34" charset="-122"/>
                <a:ea typeface="微软雅黑" panose="020B0503020204020204" pitchFamily="34" charset="-122"/>
                <a:cs typeface="仿宋" panose="02010609060101010101" pitchFamily="49" charset="-122"/>
              </a:rPr>
              <a:t> vs </a:t>
            </a:r>
            <a:r>
              <a:rPr lang="zh-CN" altLang="en-US" sz="1000" kern="100" dirty="0">
                <a:effectLst/>
                <a:latin typeface="微软雅黑" panose="020B0503020204020204" pitchFamily="34" charset="-122"/>
                <a:ea typeface="微软雅黑" panose="020B0503020204020204" pitchFamily="34" charset="-122"/>
                <a:cs typeface="仿宋" panose="02010609060101010101" pitchFamily="49" charset="-122"/>
              </a:rPr>
              <a:t>盐酸</a:t>
            </a:r>
            <a:r>
              <a:rPr lang="zh-CN" altLang="zh-CN" sz="1000" kern="100" dirty="0">
                <a:effectLst/>
                <a:latin typeface="微软雅黑" panose="020B0503020204020204" pitchFamily="34" charset="-122"/>
                <a:ea typeface="微软雅黑" panose="020B0503020204020204" pitchFamily="34" charset="-122"/>
                <a:cs typeface="仿宋" panose="02010609060101010101" pitchFamily="49" charset="-122"/>
              </a:rPr>
              <a:t>左西替利嗪</a:t>
            </a:r>
            <a:r>
              <a:rPr lang="zh-CN" altLang="en-US" sz="1000" kern="100" dirty="0">
                <a:latin typeface="微软雅黑" panose="020B0503020204020204" pitchFamily="34" charset="-122"/>
                <a:ea typeface="微软雅黑" panose="020B0503020204020204" pitchFamily="34" charset="-122"/>
                <a:cs typeface="仿宋" panose="02010609060101010101" pitchFamily="49" charset="-122"/>
              </a:rPr>
              <a:t>口服溶液</a:t>
            </a:r>
            <a:endParaRPr lang="zh-CN" altLang="zh-CN" sz="1000" kern="100" dirty="0">
              <a:effectLst/>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9" name="文本框 18">
            <a:extLst>
              <a:ext uri="{FF2B5EF4-FFF2-40B4-BE49-F238E27FC236}">
                <a16:creationId xmlns:a16="http://schemas.microsoft.com/office/drawing/2014/main" id="{63E13F0F-FE7B-47EC-B566-FFEE1A4773E1}"/>
              </a:ext>
            </a:extLst>
          </p:cNvPr>
          <p:cNvSpPr txBox="1"/>
          <p:nvPr/>
        </p:nvSpPr>
        <p:spPr>
          <a:xfrm>
            <a:off x="6636458" y="6304066"/>
            <a:ext cx="5248829" cy="399020"/>
          </a:xfrm>
          <a:prstGeom prst="rect">
            <a:avLst/>
          </a:prstGeom>
          <a:noFill/>
        </p:spPr>
        <p:txBody>
          <a:bodyPr wrap="square">
            <a:spAutoFit/>
          </a:bodyPr>
          <a:lstStyle/>
          <a:p>
            <a:pPr marL="228600" lvl="0" indent="-228600" algn="just">
              <a:lnSpc>
                <a:spcPct val="114000"/>
              </a:lnSpc>
              <a:spcAft>
                <a:spcPts val="0"/>
              </a:spcAft>
              <a:buFont typeface="+mj-lt"/>
              <a:buAutoNum type="arabicPeriod" startAt="6"/>
            </a:pPr>
            <a:r>
              <a:rPr lang="zh-CN"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アレロック顆粒</a:t>
            </a:r>
            <a:r>
              <a:rPr lang="en-US"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 0.5%·</a:t>
            </a:r>
            <a:r>
              <a:rPr lang="zh-CN"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日本</a:t>
            </a:r>
            <a:r>
              <a:rPr lang="en-US"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 PMDA </a:t>
            </a:r>
            <a:r>
              <a:rPr lang="zh-CN"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药品 再審査報告書 平成</a:t>
            </a:r>
            <a:r>
              <a:rPr lang="en-US"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 28 </a:t>
            </a:r>
            <a:r>
              <a:rPr lang="zh-CN"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年</a:t>
            </a:r>
            <a:r>
              <a:rPr lang="en-US"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 12 </a:t>
            </a:r>
            <a:r>
              <a:rPr lang="zh-CN"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月</a:t>
            </a:r>
            <a:r>
              <a:rPr lang="en-US"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 27 </a:t>
            </a:r>
            <a:r>
              <a:rPr lang="zh-CN"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日</a:t>
            </a:r>
            <a:endParaRPr lang="zh-CN"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Times New Roman" panose="02020603050405020304" pitchFamily="18" charset="0"/>
            </a:endParaRPr>
          </a:p>
          <a:p>
            <a:pPr marL="228600" lvl="0" indent="-228600" algn="just">
              <a:lnSpc>
                <a:spcPct val="114000"/>
              </a:lnSpc>
              <a:spcAft>
                <a:spcPts val="0"/>
              </a:spcAft>
              <a:buFont typeface="+mj-lt"/>
              <a:buAutoNum type="arabicPeriod" startAt="6"/>
            </a:pPr>
            <a:r>
              <a:rPr lang="zh-CN"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ザイザルシロップ</a:t>
            </a:r>
            <a:r>
              <a:rPr lang="en-US"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 0.05%·</a:t>
            </a:r>
            <a:r>
              <a:rPr lang="zh-CN"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日本</a:t>
            </a:r>
            <a:r>
              <a:rPr lang="en-US"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 PMDA </a:t>
            </a:r>
            <a:r>
              <a:rPr lang="zh-CN"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药品 再審査報告書 令和</a:t>
            </a:r>
            <a:r>
              <a:rPr lang="en-US"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 2 </a:t>
            </a:r>
            <a:r>
              <a:rPr lang="zh-CN"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年</a:t>
            </a:r>
            <a:r>
              <a:rPr lang="en-US"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 5 </a:t>
            </a:r>
            <a:r>
              <a:rPr lang="zh-CN"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月</a:t>
            </a:r>
            <a:r>
              <a:rPr lang="en-US"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 14 </a:t>
            </a:r>
            <a:r>
              <a:rPr lang="zh-CN"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日</a:t>
            </a:r>
            <a:endParaRPr lang="zh-CN"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Times New Roman" panose="02020603050405020304" pitchFamily="18" charset="0"/>
            </a:endParaRPr>
          </a:p>
        </p:txBody>
      </p:sp>
    </p:spTree>
    <p:extLst>
      <p:ext uri="{BB962C8B-B14F-4D97-AF65-F5344CB8AC3E}">
        <p14:creationId xmlns:p14="http://schemas.microsoft.com/office/powerpoint/2010/main" val="774458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D836FB2A-A018-4EA9-AD2A-1883F4E5A568}"/>
              </a:ext>
            </a:extLst>
          </p:cNvPr>
          <p:cNvSpPr txBox="1"/>
          <p:nvPr/>
        </p:nvSpPr>
        <p:spPr>
          <a:xfrm>
            <a:off x="968829" y="1219200"/>
            <a:ext cx="816429" cy="646331"/>
          </a:xfrm>
          <a:prstGeom prst="rect">
            <a:avLst/>
          </a:prstGeom>
          <a:noFill/>
        </p:spPr>
        <p:txBody>
          <a:bodyPr wrap="square" rtlCol="0">
            <a:spAutoFit/>
          </a:bodyPr>
          <a:lstStyle/>
          <a:p>
            <a:pPr algn="ctr"/>
            <a:r>
              <a:rPr lang="en-US" altLang="zh-CN" sz="3600" dirty="0">
                <a:solidFill>
                  <a:schemeClr val="bg1"/>
                </a:solidFill>
                <a:latin typeface="Arial" panose="020B0604020202020204" pitchFamily="34" charset="0"/>
                <a:cs typeface="Arial" panose="020B0604020202020204" pitchFamily="34" charset="0"/>
              </a:rPr>
              <a:t>03</a:t>
            </a:r>
            <a:endParaRPr lang="zh-CN" altLang="en-US" sz="3600" dirty="0">
              <a:solidFill>
                <a:schemeClr val="bg1"/>
              </a:solidFill>
              <a:latin typeface="Arial" panose="020B0604020202020204" pitchFamily="34" charset="0"/>
              <a:cs typeface="Arial" panose="020B0604020202020204" pitchFamily="34" charset="0"/>
            </a:endParaRPr>
          </a:p>
        </p:txBody>
      </p:sp>
      <p:sp>
        <p:nvSpPr>
          <p:cNvPr id="5" name="文本框 4">
            <a:extLst>
              <a:ext uri="{FF2B5EF4-FFF2-40B4-BE49-F238E27FC236}">
                <a16:creationId xmlns:a16="http://schemas.microsoft.com/office/drawing/2014/main" id="{E86895B8-491C-4E6E-832B-72EE2CF46ED0}"/>
              </a:ext>
            </a:extLst>
          </p:cNvPr>
          <p:cNvSpPr txBox="1"/>
          <p:nvPr/>
        </p:nvSpPr>
        <p:spPr>
          <a:xfrm>
            <a:off x="875527" y="2308949"/>
            <a:ext cx="2466390" cy="523220"/>
          </a:xfrm>
          <a:prstGeom prst="rect">
            <a:avLst/>
          </a:prstGeom>
          <a:noFill/>
        </p:spPr>
        <p:txBody>
          <a:bodyPr wrap="square" rtlCol="0">
            <a:spAutoFit/>
          </a:bodyPr>
          <a:lstStyle/>
          <a:p>
            <a:r>
              <a:rPr lang="zh-CN" altLang="en-US" sz="2800" dirty="0">
                <a:solidFill>
                  <a:srgbClr val="596BB6"/>
                </a:solidFill>
                <a:latin typeface="微软雅黑" panose="020B0503020204020204" pitchFamily="34" charset="-122"/>
                <a:ea typeface="微软雅黑" panose="020B0503020204020204" pitchFamily="34" charset="-122"/>
              </a:rPr>
              <a:t>有效性</a:t>
            </a:r>
          </a:p>
        </p:txBody>
      </p:sp>
      <p:sp>
        <p:nvSpPr>
          <p:cNvPr id="6" name="文本框 5">
            <a:extLst>
              <a:ext uri="{FF2B5EF4-FFF2-40B4-BE49-F238E27FC236}">
                <a16:creationId xmlns:a16="http://schemas.microsoft.com/office/drawing/2014/main" id="{D139BD4B-E4D9-4884-8F2F-5A903C296DDD}"/>
              </a:ext>
            </a:extLst>
          </p:cNvPr>
          <p:cNvSpPr txBox="1"/>
          <p:nvPr/>
        </p:nvSpPr>
        <p:spPr>
          <a:xfrm>
            <a:off x="875527" y="2796635"/>
            <a:ext cx="1839688" cy="338554"/>
          </a:xfrm>
          <a:prstGeom prst="rect">
            <a:avLst/>
          </a:prstGeom>
          <a:noFill/>
        </p:spPr>
        <p:txBody>
          <a:bodyPr wrap="square" rtlCol="0">
            <a:spAutoFit/>
          </a:bodyPr>
          <a:lstStyle/>
          <a:p>
            <a:r>
              <a:rPr lang="en-US" altLang="zh-CN" sz="1600" dirty="0">
                <a:solidFill>
                  <a:schemeClr val="bg1">
                    <a:lumMod val="85000"/>
                  </a:schemeClr>
                </a:solidFill>
                <a:latin typeface="Bell MT" panose="02020503060305020303" pitchFamily="18" charset="0"/>
                <a:cs typeface="Calibri" panose="020F0502020204030204" pitchFamily="34" charset="0"/>
              </a:rPr>
              <a:t>Validity</a:t>
            </a:r>
            <a:endParaRPr lang="zh-CN" altLang="en-US" sz="1600" dirty="0">
              <a:solidFill>
                <a:schemeClr val="bg1">
                  <a:lumMod val="85000"/>
                </a:schemeClr>
              </a:solidFill>
              <a:latin typeface="Bell MT" panose="02020503060305020303" pitchFamily="18" charset="0"/>
              <a:cs typeface="Calibri" panose="020F0502020204030204" pitchFamily="34" charset="0"/>
            </a:endParaRPr>
          </a:p>
        </p:txBody>
      </p:sp>
      <p:grpSp>
        <p:nvGrpSpPr>
          <p:cNvPr id="8" name="组合 7">
            <a:extLst>
              <a:ext uri="{FF2B5EF4-FFF2-40B4-BE49-F238E27FC236}">
                <a16:creationId xmlns:a16="http://schemas.microsoft.com/office/drawing/2014/main" id="{CF7ED798-A3E5-4921-8F5C-18085A813D61}"/>
              </a:ext>
            </a:extLst>
          </p:cNvPr>
          <p:cNvGrpSpPr/>
          <p:nvPr/>
        </p:nvGrpSpPr>
        <p:grpSpPr>
          <a:xfrm>
            <a:off x="2264009" y="1437367"/>
            <a:ext cx="9819837" cy="1991633"/>
            <a:chOff x="897324" y="1592756"/>
            <a:chExt cx="9819837" cy="1991633"/>
          </a:xfrm>
        </p:grpSpPr>
        <p:pic>
          <p:nvPicPr>
            <p:cNvPr id="9" name="图片 8">
              <a:extLst>
                <a:ext uri="{FF2B5EF4-FFF2-40B4-BE49-F238E27FC236}">
                  <a16:creationId xmlns:a16="http://schemas.microsoft.com/office/drawing/2014/main" id="{9BA2B71C-9B41-4EE9-9C58-7D0134872197}"/>
                </a:ext>
              </a:extLst>
            </p:cNvPr>
            <p:cNvPicPr>
              <a:picLocks noChangeAspect="1"/>
            </p:cNvPicPr>
            <p:nvPr/>
          </p:nvPicPr>
          <p:blipFill>
            <a:blip r:embed="rId2"/>
            <a:stretch>
              <a:fillRect/>
            </a:stretch>
          </p:blipFill>
          <p:spPr>
            <a:xfrm>
              <a:off x="897324" y="1777422"/>
              <a:ext cx="639474" cy="603948"/>
            </a:xfrm>
            <a:prstGeom prst="rect">
              <a:avLst/>
            </a:prstGeom>
          </p:spPr>
        </p:pic>
        <p:sp>
          <p:nvSpPr>
            <p:cNvPr id="10" name="文本框 9">
              <a:extLst>
                <a:ext uri="{FF2B5EF4-FFF2-40B4-BE49-F238E27FC236}">
                  <a16:creationId xmlns:a16="http://schemas.microsoft.com/office/drawing/2014/main" id="{CBD6B28D-9E1E-49F3-8733-733317662422}"/>
                </a:ext>
              </a:extLst>
            </p:cNvPr>
            <p:cNvSpPr txBox="1"/>
            <p:nvPr/>
          </p:nvSpPr>
          <p:spPr>
            <a:xfrm>
              <a:off x="1678312" y="1592756"/>
              <a:ext cx="4733373" cy="369332"/>
            </a:xfrm>
            <a:prstGeom prst="rect">
              <a:avLst/>
            </a:prstGeom>
            <a:noFill/>
          </p:spPr>
          <p:txBody>
            <a:bodyPr wrap="square" rtlCol="0">
              <a:spAutoFit/>
            </a:bodyPr>
            <a:lstStyle/>
            <a:p>
              <a:r>
                <a:rPr lang="zh-CN" altLang="en-US" b="1" dirty="0">
                  <a:solidFill>
                    <a:srgbClr val="596BB6"/>
                  </a:solidFill>
                  <a:latin typeface="微软雅黑" panose="020B0503020204020204" pitchFamily="34" charset="-122"/>
                  <a:ea typeface="微软雅黑" panose="020B0503020204020204" pitchFamily="34" charset="-122"/>
                </a:rPr>
                <a:t>与目录内同类药品有效性方面的主要优势</a:t>
              </a:r>
            </a:p>
          </p:txBody>
        </p:sp>
        <p:sp>
          <p:nvSpPr>
            <p:cNvPr id="11" name="文本框 10">
              <a:extLst>
                <a:ext uri="{FF2B5EF4-FFF2-40B4-BE49-F238E27FC236}">
                  <a16:creationId xmlns:a16="http://schemas.microsoft.com/office/drawing/2014/main" id="{8D609777-B72F-40BB-A81D-7A23E0DC34D9}"/>
                </a:ext>
              </a:extLst>
            </p:cNvPr>
            <p:cNvSpPr txBox="1"/>
            <p:nvPr/>
          </p:nvSpPr>
          <p:spPr>
            <a:xfrm>
              <a:off x="1678314" y="2016267"/>
              <a:ext cx="9038847" cy="1568122"/>
            </a:xfrm>
            <a:prstGeom prst="rect">
              <a:avLst/>
            </a:prstGeom>
            <a:noFill/>
          </p:spPr>
          <p:txBody>
            <a:bodyPr wrap="square" rtlCol="0">
              <a:spAutoFit/>
            </a:bodyPr>
            <a:lstStyle/>
            <a:p>
              <a:pPr>
                <a:lnSpc>
                  <a:spcPct val="125000"/>
                </a:lnSpc>
                <a:spcAft>
                  <a:spcPts val="600"/>
                </a:spcAft>
              </a:pPr>
              <a:r>
                <a:rPr lang="zh-CN" altLang="en-US" sz="1400" b="1" dirty="0">
                  <a:solidFill>
                    <a:schemeClr val="accent2"/>
                  </a:solidFill>
                  <a:latin typeface="微软雅黑" panose="020B0503020204020204" pitchFamily="34" charset="-122"/>
                  <a:ea typeface="微软雅黑" panose="020B0503020204020204" pitchFamily="34" charset="-122"/>
                </a:rPr>
                <a:t>盐酸奥洛他定颗粒有效率高：</a:t>
              </a:r>
              <a:endParaRPr lang="en-US" altLang="zh-CN" sz="1400" b="1" dirty="0">
                <a:solidFill>
                  <a:schemeClr val="accent2"/>
                </a:solidFill>
                <a:latin typeface="微软雅黑" panose="020B0503020204020204" pitchFamily="34" charset="-122"/>
                <a:ea typeface="微软雅黑" panose="020B0503020204020204" pitchFamily="34" charset="-122"/>
              </a:endParaRPr>
            </a:p>
            <a:p>
              <a:pPr>
                <a:lnSpc>
                  <a:spcPct val="125000"/>
                </a:lnSpc>
                <a:spcAft>
                  <a:spcPts val="600"/>
                </a:spcAft>
              </a:pPr>
              <a:r>
                <a:rPr lang="zh-CN" altLang="en-US" sz="1400" b="1" dirty="0">
                  <a:solidFill>
                    <a:schemeClr val="accent2"/>
                  </a:solidFill>
                  <a:latin typeface="微软雅黑" panose="020B0503020204020204" pitchFamily="34" charset="-122"/>
                  <a:ea typeface="微软雅黑" panose="020B0503020204020204" pitchFamily="34" charset="-122"/>
                </a:rPr>
                <a:t>盐酸奥洛他定颗粒治疗过敏性鼻炎的有效性显著优于盐酸左西替利嗪口服溶液（</a:t>
              </a:r>
              <a:r>
                <a:rPr lang="en-US" altLang="zh-CN" sz="1400" b="1" dirty="0">
                  <a:solidFill>
                    <a:schemeClr val="accent2"/>
                  </a:solidFill>
                  <a:latin typeface="微软雅黑" panose="020B0503020204020204" pitchFamily="34" charset="-122"/>
                  <a:ea typeface="微软雅黑" panose="020B0503020204020204" pitchFamily="34" charset="-122"/>
                </a:rPr>
                <a:t>p&lt;0.01</a:t>
              </a:r>
              <a:r>
                <a:rPr lang="zh-CN" altLang="en-US" sz="1400" b="1" dirty="0">
                  <a:solidFill>
                    <a:schemeClr val="accent2"/>
                  </a:solidFill>
                  <a:latin typeface="微软雅黑" panose="020B0503020204020204" pitchFamily="34" charset="-122"/>
                  <a:ea typeface="微软雅黑" panose="020B0503020204020204" pitchFamily="34" charset="-122"/>
                </a:rPr>
                <a:t>）</a:t>
              </a:r>
              <a:endParaRPr lang="en-US" altLang="zh-CN" sz="1400" b="1" dirty="0">
                <a:solidFill>
                  <a:schemeClr val="accent2"/>
                </a:solidFill>
                <a:latin typeface="微软雅黑" panose="020B0503020204020204" pitchFamily="34" charset="-122"/>
                <a:ea typeface="微软雅黑" panose="020B0503020204020204" pitchFamily="34" charset="-122"/>
              </a:endParaRPr>
            </a:p>
            <a:p>
              <a:pPr>
                <a:lnSpc>
                  <a:spcPct val="125000"/>
                </a:lnSpc>
                <a:spcAft>
                  <a:spcPts val="600"/>
                </a:spcAft>
              </a:pP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依据日本</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PMDA</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再审查报告书</a:t>
              </a:r>
              <a:r>
                <a:rPr lang="en-US" altLang="zh-CN" sz="1400" baseline="30000" dirty="0">
                  <a:solidFill>
                    <a:schemeClr val="tx1">
                      <a:lumMod val="75000"/>
                      <a:lumOff val="25000"/>
                    </a:schemeClr>
                  </a:solidFill>
                  <a:latin typeface="微软雅黑" panose="020B0503020204020204" pitchFamily="34" charset="-122"/>
                  <a:ea typeface="微软雅黑" panose="020B0503020204020204" pitchFamily="34" charset="-122"/>
                </a:rPr>
                <a:t>[6,7]</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，两种口服抗组胺药在儿童患者中的最新有效性评估数据详见下表。盐酸奥洛他定颗粒与盐酸左西替利嗪口服溶液两组的有效性数据，对于过敏性鼻炎，经</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χ</a:t>
              </a:r>
              <a:r>
                <a:rPr lang="en-US" altLang="zh-CN" sz="1400" baseline="30000" dirty="0">
                  <a:solidFill>
                    <a:schemeClr val="tx1">
                      <a:lumMod val="75000"/>
                      <a:lumOff val="25000"/>
                    </a:schemeClr>
                  </a:solidFill>
                  <a:latin typeface="微软雅黑" panose="020B0503020204020204" pitchFamily="34" charset="-122"/>
                  <a:ea typeface="微软雅黑" panose="020B0503020204020204" pitchFamily="34" charset="-122"/>
                </a:rPr>
                <a:t>2</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检验， </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p&lt;0.01</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，疗效差异有统计学意义，盐酸奥洛他定颗粒治疗过敏性鼻炎的有效性显著优于盐酸左西替利嗪口服溶液。</a:t>
              </a:r>
            </a:p>
          </p:txBody>
        </p:sp>
      </p:grpSp>
      <p:cxnSp>
        <p:nvCxnSpPr>
          <p:cNvPr id="12" name="直接连接符 11">
            <a:extLst>
              <a:ext uri="{FF2B5EF4-FFF2-40B4-BE49-F238E27FC236}">
                <a16:creationId xmlns:a16="http://schemas.microsoft.com/office/drawing/2014/main" id="{646D67AA-B1B7-4255-BF82-9B1DC2904F7A}"/>
              </a:ext>
            </a:extLst>
          </p:cNvPr>
          <p:cNvCxnSpPr/>
          <p:nvPr/>
        </p:nvCxnSpPr>
        <p:spPr>
          <a:xfrm>
            <a:off x="3141055" y="1806699"/>
            <a:ext cx="684000" cy="0"/>
          </a:xfrm>
          <a:prstGeom prst="line">
            <a:avLst/>
          </a:prstGeom>
          <a:ln w="12700">
            <a:solidFill>
              <a:srgbClr val="596BB6"/>
            </a:solidFill>
          </a:ln>
        </p:spPr>
        <p:style>
          <a:lnRef idx="1">
            <a:schemeClr val="accent1"/>
          </a:lnRef>
          <a:fillRef idx="0">
            <a:schemeClr val="accent1"/>
          </a:fillRef>
          <a:effectRef idx="0">
            <a:schemeClr val="accent1"/>
          </a:effectRef>
          <a:fontRef idx="minor">
            <a:schemeClr val="tx1"/>
          </a:fontRef>
        </p:style>
      </p:cxnSp>
      <p:graphicFrame>
        <p:nvGraphicFramePr>
          <p:cNvPr id="13" name="表格 12">
            <a:extLst>
              <a:ext uri="{FF2B5EF4-FFF2-40B4-BE49-F238E27FC236}">
                <a16:creationId xmlns:a16="http://schemas.microsoft.com/office/drawing/2014/main" id="{91552C86-7E5C-4B6E-8B48-C5BC321E4901}"/>
              </a:ext>
            </a:extLst>
          </p:cNvPr>
          <p:cNvGraphicFramePr>
            <a:graphicFrameLocks noGrp="1"/>
          </p:cNvGraphicFramePr>
          <p:nvPr>
            <p:extLst>
              <p:ext uri="{D42A27DB-BD31-4B8C-83A1-F6EECF244321}">
                <p14:modId xmlns:p14="http://schemas.microsoft.com/office/powerpoint/2010/main" val="4216087355"/>
              </p:ext>
            </p:extLst>
          </p:nvPr>
        </p:nvGraphicFramePr>
        <p:xfrm>
          <a:off x="3141055" y="3511968"/>
          <a:ext cx="7322006" cy="784678"/>
        </p:xfrm>
        <a:graphic>
          <a:graphicData uri="http://schemas.openxmlformats.org/drawingml/2006/table">
            <a:tbl>
              <a:tblPr firstRow="1" firstCol="1" bandRow="1"/>
              <a:tblGrid>
                <a:gridCol w="2355518">
                  <a:extLst>
                    <a:ext uri="{9D8B030D-6E8A-4147-A177-3AD203B41FA5}">
                      <a16:colId xmlns:a16="http://schemas.microsoft.com/office/drawing/2014/main" val="3225594402"/>
                    </a:ext>
                  </a:extLst>
                </a:gridCol>
                <a:gridCol w="1155911">
                  <a:extLst>
                    <a:ext uri="{9D8B030D-6E8A-4147-A177-3AD203B41FA5}">
                      <a16:colId xmlns:a16="http://schemas.microsoft.com/office/drawing/2014/main" val="3491431169"/>
                    </a:ext>
                  </a:extLst>
                </a:gridCol>
                <a:gridCol w="650741">
                  <a:extLst>
                    <a:ext uri="{9D8B030D-6E8A-4147-A177-3AD203B41FA5}">
                      <a16:colId xmlns:a16="http://schemas.microsoft.com/office/drawing/2014/main" val="4041168598"/>
                    </a:ext>
                  </a:extLst>
                </a:gridCol>
                <a:gridCol w="777713">
                  <a:extLst>
                    <a:ext uri="{9D8B030D-6E8A-4147-A177-3AD203B41FA5}">
                      <a16:colId xmlns:a16="http://schemas.microsoft.com/office/drawing/2014/main" val="2868040043"/>
                    </a:ext>
                  </a:extLst>
                </a:gridCol>
                <a:gridCol w="1396711">
                  <a:extLst>
                    <a:ext uri="{9D8B030D-6E8A-4147-A177-3AD203B41FA5}">
                      <a16:colId xmlns:a16="http://schemas.microsoft.com/office/drawing/2014/main" val="2527618376"/>
                    </a:ext>
                  </a:extLst>
                </a:gridCol>
                <a:gridCol w="985412">
                  <a:extLst>
                    <a:ext uri="{9D8B030D-6E8A-4147-A177-3AD203B41FA5}">
                      <a16:colId xmlns:a16="http://schemas.microsoft.com/office/drawing/2014/main" val="2047170327"/>
                    </a:ext>
                  </a:extLst>
                </a:gridCol>
              </a:tblGrid>
              <a:tr h="318618">
                <a:tc>
                  <a:txBody>
                    <a:bodyPr/>
                    <a:lstStyle/>
                    <a:p>
                      <a:pPr algn="ctr" fontAlgn="ctr"/>
                      <a:r>
                        <a:rPr lang="zh-CN" sz="1200" b="0" kern="100" dirty="0">
                          <a:solidFill>
                            <a:srgbClr val="000000"/>
                          </a:solidFill>
                          <a:effectLst/>
                          <a:latin typeface="微软雅黑" panose="020B0503020204020204" pitchFamily="34" charset="-122"/>
                          <a:ea typeface="微软雅黑" panose="020B0503020204020204" pitchFamily="34" charset="-122"/>
                          <a:cs typeface="仿宋" panose="02010609060101010101" pitchFamily="49" charset="-122"/>
                        </a:rPr>
                        <a:t>组别</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zh-CN" altLang="en-US" sz="1200" b="0" kern="100" dirty="0">
                          <a:effectLst/>
                          <a:latin typeface="微软雅黑" panose="020B0503020204020204" pitchFamily="34" charset="-122"/>
                          <a:ea typeface="微软雅黑" panose="020B0503020204020204" pitchFamily="34" charset="-122"/>
                          <a:cs typeface="Times New Roman" panose="02020603050405020304" pitchFamily="18" charset="0"/>
                        </a:rPr>
                        <a:t>年龄</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zh-CN" sz="1200" b="0" kern="100" dirty="0">
                          <a:effectLst/>
                          <a:latin typeface="微软雅黑" panose="020B0503020204020204" pitchFamily="34" charset="-122"/>
                          <a:ea typeface="微软雅黑" panose="020B0503020204020204" pitchFamily="34" charset="-122"/>
                          <a:cs typeface="仿宋" panose="02010609060101010101" pitchFamily="49" charset="-122"/>
                        </a:rPr>
                        <a:t>例数</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zh-CN" altLang="en-US" sz="1200" b="0" kern="100" dirty="0">
                          <a:effectLst/>
                          <a:latin typeface="微软雅黑" panose="020B0503020204020204" pitchFamily="34" charset="-122"/>
                          <a:ea typeface="微软雅黑" panose="020B0503020204020204" pitchFamily="34" charset="-122"/>
                          <a:cs typeface="仿宋" panose="02010609060101010101" pitchFamily="49" charset="-122"/>
                        </a:rPr>
                        <a:t>有效</a:t>
                      </a:r>
                      <a:r>
                        <a:rPr lang="zh-CN" sz="1200" b="0" kern="100" dirty="0">
                          <a:effectLst/>
                          <a:latin typeface="微软雅黑" panose="020B0503020204020204" pitchFamily="34" charset="-122"/>
                          <a:ea typeface="微软雅黑" panose="020B0503020204020204" pitchFamily="34" charset="-122"/>
                          <a:cs typeface="仿宋" panose="02010609060101010101" pitchFamily="49" charset="-122"/>
                        </a:rPr>
                        <a:t>例数</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zh-CN" sz="1200" b="0" u="sng" kern="100">
                          <a:solidFill>
                            <a:srgbClr val="4472C4"/>
                          </a:solidFill>
                          <a:effectLst/>
                          <a:latin typeface="微软雅黑" panose="020B0503020204020204" pitchFamily="34" charset="-122"/>
                          <a:ea typeface="微软雅黑" panose="020B0503020204020204" pitchFamily="34" charset="-122"/>
                          <a:cs typeface="仿宋" panose="02010609060101010101" pitchFamily="49" charset="-122"/>
                        </a:rPr>
                        <a:t>过敏性鼻炎</a:t>
                      </a:r>
                      <a:r>
                        <a:rPr lang="zh-CN" sz="1200" b="0" kern="100">
                          <a:effectLst/>
                          <a:latin typeface="微软雅黑" panose="020B0503020204020204" pitchFamily="34" charset="-122"/>
                          <a:ea typeface="微软雅黑" panose="020B0503020204020204" pitchFamily="34" charset="-122"/>
                          <a:cs typeface="仿宋" panose="02010609060101010101" pitchFamily="49" charset="-122"/>
                        </a:rPr>
                        <a:t>有效率</a:t>
                      </a:r>
                      <a:endParaRPr lang="zh-CN" sz="1200" b="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200" b="0" kern="100" dirty="0">
                          <a:effectLst/>
                          <a:latin typeface="微软雅黑" panose="020B0503020204020204" pitchFamily="34" charset="-122"/>
                          <a:ea typeface="微软雅黑" panose="020B0503020204020204" pitchFamily="34" charset="-122"/>
                          <a:cs typeface="仿宋" panose="02010609060101010101" pitchFamily="49" charset="-122"/>
                        </a:rPr>
                        <a:t>P</a:t>
                      </a:r>
                      <a:r>
                        <a:rPr lang="zh-CN" sz="1200" b="0" kern="100" dirty="0">
                          <a:effectLst/>
                          <a:latin typeface="微软雅黑" panose="020B0503020204020204" pitchFamily="34" charset="-122"/>
                          <a:ea typeface="微软雅黑" panose="020B0503020204020204" pitchFamily="34" charset="-122"/>
                          <a:cs typeface="仿宋" panose="02010609060101010101" pitchFamily="49" charset="-122"/>
                        </a:rPr>
                        <a:t>值</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51963757"/>
                  </a:ext>
                </a:extLst>
              </a:tr>
              <a:tr h="233030">
                <a:tc>
                  <a:txBody>
                    <a:bodyPr/>
                    <a:lstStyle/>
                    <a:p>
                      <a:pPr algn="ctr" fontAlgn="ctr"/>
                      <a:r>
                        <a:rPr lang="zh-CN" sz="1200" b="0" kern="100" dirty="0">
                          <a:solidFill>
                            <a:srgbClr val="000000"/>
                          </a:solidFill>
                          <a:effectLst/>
                          <a:latin typeface="微软雅黑" panose="020B0503020204020204" pitchFamily="34" charset="-122"/>
                          <a:ea typeface="微软雅黑" panose="020B0503020204020204" pitchFamily="34" charset="-122"/>
                          <a:cs typeface="仿宋" panose="02010609060101010101" pitchFamily="49" charset="-122"/>
                        </a:rPr>
                        <a:t>盐酸奥洛他定颗粒</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zh-CN" sz="1200" b="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0~6</a:t>
                      </a:r>
                      <a:r>
                        <a:rPr lang="zh-CN" altLang="en-US" sz="1200" b="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岁</a:t>
                      </a:r>
                      <a:endParaRPr lang="zh-CN" sz="1200" b="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200" b="0" kern="0" dirty="0">
                          <a:solidFill>
                            <a:srgbClr val="000000"/>
                          </a:solidFill>
                          <a:effectLst/>
                          <a:latin typeface="微软雅黑" panose="020B0503020204020204" pitchFamily="34" charset="-122"/>
                          <a:ea typeface="微软雅黑" panose="020B0503020204020204" pitchFamily="34" charset="-122"/>
                          <a:cs typeface="仿宋" panose="02010609060101010101" pitchFamily="49" charset="-122"/>
                        </a:rPr>
                        <a:t>361</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200" b="0" kern="0">
                          <a:solidFill>
                            <a:srgbClr val="000000"/>
                          </a:solidFill>
                          <a:effectLst/>
                          <a:latin typeface="微软雅黑" panose="020B0503020204020204" pitchFamily="34" charset="-122"/>
                          <a:ea typeface="微软雅黑" panose="020B0503020204020204" pitchFamily="34" charset="-122"/>
                          <a:cs typeface="仿宋" panose="02010609060101010101" pitchFamily="49" charset="-122"/>
                        </a:rPr>
                        <a:t>349</a:t>
                      </a:r>
                      <a:endParaRPr lang="zh-CN" sz="1200" b="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200" b="0" kern="100" dirty="0">
                          <a:solidFill>
                            <a:srgbClr val="000000"/>
                          </a:solidFill>
                          <a:effectLst/>
                          <a:latin typeface="微软雅黑" panose="020B0503020204020204" pitchFamily="34" charset="-122"/>
                          <a:ea typeface="微软雅黑" panose="020B0503020204020204" pitchFamily="34" charset="-122"/>
                          <a:cs typeface="仿宋" panose="02010609060101010101" pitchFamily="49" charset="-122"/>
                        </a:rPr>
                        <a:t>96.7%</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zh-CN" sz="1200" b="0" kern="0">
                          <a:solidFill>
                            <a:srgbClr val="000000"/>
                          </a:solidFill>
                          <a:effectLst/>
                          <a:latin typeface="微软雅黑" panose="020B0503020204020204" pitchFamily="34" charset="-122"/>
                          <a:ea typeface="微软雅黑" panose="020B0503020204020204" pitchFamily="34" charset="-122"/>
                          <a:cs typeface="仿宋" panose="02010609060101010101" pitchFamily="49" charset="-122"/>
                        </a:rPr>
                        <a:t>——</a:t>
                      </a:r>
                      <a:endParaRPr lang="zh-CN" sz="1200" b="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0267947"/>
                  </a:ext>
                </a:extLst>
              </a:tr>
              <a:tr h="233030">
                <a:tc>
                  <a:txBody>
                    <a:bodyPr/>
                    <a:lstStyle/>
                    <a:p>
                      <a:pPr algn="ctr" fontAlgn="ctr"/>
                      <a:r>
                        <a:rPr lang="zh-CN" altLang="en-US" sz="1200" b="0" kern="100" dirty="0">
                          <a:solidFill>
                            <a:srgbClr val="000000"/>
                          </a:solidFill>
                          <a:effectLst/>
                          <a:latin typeface="微软雅黑" panose="020B0503020204020204" pitchFamily="34" charset="-122"/>
                          <a:ea typeface="微软雅黑" panose="020B0503020204020204" pitchFamily="34" charset="-122"/>
                          <a:cs typeface="仿宋" panose="02010609060101010101" pitchFamily="49" charset="-122"/>
                        </a:rPr>
                        <a:t>盐酸</a:t>
                      </a:r>
                      <a:r>
                        <a:rPr lang="zh-CN" sz="1200" b="0" kern="100" dirty="0">
                          <a:solidFill>
                            <a:srgbClr val="000000"/>
                          </a:solidFill>
                          <a:effectLst/>
                          <a:latin typeface="微软雅黑" panose="020B0503020204020204" pitchFamily="34" charset="-122"/>
                          <a:ea typeface="微软雅黑" panose="020B0503020204020204" pitchFamily="34" charset="-122"/>
                          <a:cs typeface="仿宋" panose="02010609060101010101" pitchFamily="49" charset="-122"/>
                        </a:rPr>
                        <a:t>左西替利嗪</a:t>
                      </a:r>
                      <a:r>
                        <a:rPr lang="zh-CN" altLang="en-US" sz="1200" b="0" kern="100" dirty="0">
                          <a:solidFill>
                            <a:srgbClr val="000000"/>
                          </a:solidFill>
                          <a:effectLst/>
                          <a:latin typeface="微软雅黑" panose="020B0503020204020204" pitchFamily="34" charset="-122"/>
                          <a:ea typeface="微软雅黑" panose="020B0503020204020204" pitchFamily="34" charset="-122"/>
                          <a:cs typeface="仿宋" panose="02010609060101010101" pitchFamily="49" charset="-122"/>
                        </a:rPr>
                        <a:t>口服溶液</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rPr>
                        <a:t>0.5~7</a:t>
                      </a:r>
                      <a:r>
                        <a:rPr lang="zh-CN" altLang="en-US" sz="1200" b="0" kern="100" dirty="0">
                          <a:effectLst/>
                          <a:latin typeface="微软雅黑" panose="020B0503020204020204" pitchFamily="34" charset="-122"/>
                          <a:ea typeface="微软雅黑" panose="020B0503020204020204" pitchFamily="34" charset="-122"/>
                          <a:cs typeface="Times New Roman" panose="02020603050405020304" pitchFamily="18" charset="0"/>
                        </a:rPr>
                        <a:t>岁</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200" b="0" kern="0" dirty="0">
                          <a:solidFill>
                            <a:srgbClr val="000000"/>
                          </a:solidFill>
                          <a:effectLst/>
                          <a:latin typeface="微软雅黑" panose="020B0503020204020204" pitchFamily="34" charset="-122"/>
                          <a:ea typeface="微软雅黑" panose="020B0503020204020204" pitchFamily="34" charset="-122"/>
                          <a:cs typeface="仿宋" panose="02010609060101010101" pitchFamily="49" charset="-122"/>
                        </a:rPr>
                        <a:t>345</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200" b="0" kern="0">
                          <a:solidFill>
                            <a:srgbClr val="000000"/>
                          </a:solidFill>
                          <a:effectLst/>
                          <a:latin typeface="微软雅黑" panose="020B0503020204020204" pitchFamily="34" charset="-122"/>
                          <a:ea typeface="微软雅黑" panose="020B0503020204020204" pitchFamily="34" charset="-122"/>
                          <a:cs typeface="仿宋" panose="02010609060101010101" pitchFamily="49" charset="-122"/>
                        </a:rPr>
                        <a:t>262</a:t>
                      </a:r>
                      <a:endParaRPr lang="zh-CN" sz="1200" b="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200" b="0" kern="0" dirty="0">
                          <a:solidFill>
                            <a:srgbClr val="000000"/>
                          </a:solidFill>
                          <a:effectLst/>
                          <a:latin typeface="微软雅黑" panose="020B0503020204020204" pitchFamily="34" charset="-122"/>
                          <a:ea typeface="微软雅黑" panose="020B0503020204020204" pitchFamily="34" charset="-122"/>
                          <a:cs typeface="仿宋" panose="02010609060101010101" pitchFamily="49" charset="-122"/>
                        </a:rPr>
                        <a:t>75.9%</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200" b="0" kern="0" dirty="0">
                          <a:solidFill>
                            <a:srgbClr val="000000"/>
                          </a:solidFill>
                          <a:effectLst/>
                          <a:latin typeface="微软雅黑" panose="020B0503020204020204" pitchFamily="34" charset="-122"/>
                          <a:ea typeface="微软雅黑" panose="020B0503020204020204" pitchFamily="34" charset="-122"/>
                          <a:cs typeface="仿宋" panose="02010609060101010101" pitchFamily="49" charset="-122"/>
                        </a:rPr>
                        <a:t>&lt;0.01</a:t>
                      </a:r>
                      <a:r>
                        <a:rPr lang="en-US" sz="1200" b="0" kern="100" baseline="30000" dirty="0">
                          <a:solidFill>
                            <a:srgbClr val="000000"/>
                          </a:solidFill>
                          <a:effectLst/>
                          <a:latin typeface="微软雅黑" panose="020B0503020204020204" pitchFamily="34" charset="-122"/>
                          <a:ea typeface="微软雅黑" panose="020B0503020204020204" pitchFamily="34" charset="-122"/>
                          <a:cs typeface="仿宋" panose="02010609060101010101" pitchFamily="49" charset="-122"/>
                        </a:rPr>
                        <a:t>#</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9525" cap="flat" cmpd="sng" algn="ctr">
                      <a:solidFill>
                        <a:schemeClr val="tx1">
                          <a:lumMod val="65000"/>
                          <a:lumOff val="35000"/>
                        </a:schemeClr>
                      </a:solidFill>
                      <a:prstDash val="solid"/>
                      <a:round/>
                      <a:headEnd type="none" w="med" len="med"/>
                      <a:tailEnd type="none" w="med" len="med"/>
                    </a:lnL>
                    <a:lnR w="9525" cap="flat" cmpd="sng" algn="ctr">
                      <a:solidFill>
                        <a:schemeClr val="tx1">
                          <a:lumMod val="65000"/>
                          <a:lumOff val="35000"/>
                        </a:schemeClr>
                      </a:solidFill>
                      <a:prstDash val="solid"/>
                      <a:round/>
                      <a:headEnd type="none" w="med" len="med"/>
                      <a:tailEnd type="none" w="med" len="med"/>
                    </a:lnR>
                    <a:lnT w="9525" cap="flat" cmpd="sng" algn="ctr">
                      <a:solidFill>
                        <a:schemeClr val="tx1">
                          <a:lumMod val="65000"/>
                          <a:lumOff val="35000"/>
                        </a:schemeClr>
                      </a:solidFill>
                      <a:prstDash val="solid"/>
                      <a:round/>
                      <a:headEnd type="none" w="med" len="med"/>
                      <a:tailEnd type="none" w="med" len="med"/>
                    </a:lnT>
                    <a:lnB w="9525"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78527064"/>
                  </a:ext>
                </a:extLst>
              </a:tr>
            </a:tbl>
          </a:graphicData>
        </a:graphic>
      </p:graphicFrame>
      <p:sp>
        <p:nvSpPr>
          <p:cNvPr id="14" name="文本框 13">
            <a:extLst>
              <a:ext uri="{FF2B5EF4-FFF2-40B4-BE49-F238E27FC236}">
                <a16:creationId xmlns:a16="http://schemas.microsoft.com/office/drawing/2014/main" id="{CFB2248B-EAE8-4866-B2E0-4EAB6C7053AA}"/>
              </a:ext>
            </a:extLst>
          </p:cNvPr>
          <p:cNvSpPr txBox="1"/>
          <p:nvPr/>
        </p:nvSpPr>
        <p:spPr>
          <a:xfrm>
            <a:off x="3044997" y="4400141"/>
            <a:ext cx="6552831" cy="254429"/>
          </a:xfrm>
          <a:prstGeom prst="rect">
            <a:avLst/>
          </a:prstGeom>
          <a:noFill/>
        </p:spPr>
        <p:txBody>
          <a:bodyPr wrap="square">
            <a:spAutoFit/>
          </a:bodyPr>
          <a:lstStyle/>
          <a:p>
            <a:pPr>
              <a:lnSpc>
                <a:spcPct val="114000"/>
              </a:lnSpc>
            </a:pPr>
            <a:r>
              <a:rPr lang="en-US" altLang="zh-CN" sz="1000" dirty="0">
                <a:latin typeface="微软雅黑" panose="020B0503020204020204" pitchFamily="34" charset="-122"/>
                <a:ea typeface="微软雅黑" panose="020B0503020204020204" pitchFamily="34" charset="-122"/>
              </a:rPr>
              <a:t>#:</a:t>
            </a:r>
            <a:r>
              <a:rPr lang="zh-CN" altLang="en-US" sz="1000" dirty="0">
                <a:latin typeface="微软雅黑" panose="020B0503020204020204" pitchFamily="34" charset="-122"/>
                <a:ea typeface="微软雅黑" panose="020B0503020204020204" pitchFamily="34" charset="-122"/>
              </a:rPr>
              <a:t>盐酸奥洛他定颗粒 </a:t>
            </a:r>
            <a:r>
              <a:rPr lang="en-US" altLang="zh-CN" sz="1000" dirty="0">
                <a:latin typeface="微软雅黑" panose="020B0503020204020204" pitchFamily="34" charset="-122"/>
                <a:ea typeface="微软雅黑" panose="020B0503020204020204" pitchFamily="34" charset="-122"/>
              </a:rPr>
              <a:t>vs </a:t>
            </a:r>
            <a:r>
              <a:rPr lang="zh-CN" altLang="en-US" sz="1000" dirty="0">
                <a:latin typeface="微软雅黑" panose="020B0503020204020204" pitchFamily="34" charset="-122"/>
                <a:ea typeface="微软雅黑" panose="020B0503020204020204" pitchFamily="34" charset="-122"/>
              </a:rPr>
              <a:t>盐酸左西替利嗪口服溶液</a:t>
            </a:r>
          </a:p>
        </p:txBody>
      </p:sp>
      <p:grpSp>
        <p:nvGrpSpPr>
          <p:cNvPr id="15" name="组合 14">
            <a:extLst>
              <a:ext uri="{FF2B5EF4-FFF2-40B4-BE49-F238E27FC236}">
                <a16:creationId xmlns:a16="http://schemas.microsoft.com/office/drawing/2014/main" id="{20DE07AC-E37D-4B1F-BF55-B7E425C9C3FF}"/>
              </a:ext>
            </a:extLst>
          </p:cNvPr>
          <p:cNvGrpSpPr/>
          <p:nvPr/>
        </p:nvGrpSpPr>
        <p:grpSpPr>
          <a:xfrm>
            <a:off x="2264009" y="4859799"/>
            <a:ext cx="10891906" cy="788614"/>
            <a:chOff x="897324" y="4662526"/>
            <a:chExt cx="10891906" cy="788614"/>
          </a:xfrm>
        </p:grpSpPr>
        <p:grpSp>
          <p:nvGrpSpPr>
            <p:cNvPr id="16" name="组合 15">
              <a:extLst>
                <a:ext uri="{FF2B5EF4-FFF2-40B4-BE49-F238E27FC236}">
                  <a16:creationId xmlns:a16="http://schemas.microsoft.com/office/drawing/2014/main" id="{C94F431A-0447-4097-A6DD-B2F4787AAE5B}"/>
                </a:ext>
              </a:extLst>
            </p:cNvPr>
            <p:cNvGrpSpPr/>
            <p:nvPr/>
          </p:nvGrpSpPr>
          <p:grpSpPr>
            <a:xfrm>
              <a:off x="897324" y="4662526"/>
              <a:ext cx="10891906" cy="788614"/>
              <a:chOff x="897324" y="1592756"/>
              <a:chExt cx="10891906" cy="788614"/>
            </a:xfrm>
          </p:grpSpPr>
          <p:pic>
            <p:nvPicPr>
              <p:cNvPr id="18" name="图片 17">
                <a:extLst>
                  <a:ext uri="{FF2B5EF4-FFF2-40B4-BE49-F238E27FC236}">
                    <a16:creationId xmlns:a16="http://schemas.microsoft.com/office/drawing/2014/main" id="{571E31CC-E23C-4E95-9CD1-80BD791873E2}"/>
                  </a:ext>
                </a:extLst>
              </p:cNvPr>
              <p:cNvPicPr>
                <a:picLocks noChangeAspect="1"/>
              </p:cNvPicPr>
              <p:nvPr/>
            </p:nvPicPr>
            <p:blipFill>
              <a:blip r:embed="rId2"/>
              <a:stretch>
                <a:fillRect/>
              </a:stretch>
            </p:blipFill>
            <p:spPr>
              <a:xfrm>
                <a:off x="897324" y="1777422"/>
                <a:ext cx="639474" cy="603948"/>
              </a:xfrm>
              <a:prstGeom prst="rect">
                <a:avLst/>
              </a:prstGeom>
            </p:spPr>
          </p:pic>
          <p:sp>
            <p:nvSpPr>
              <p:cNvPr id="19" name="文本框 18">
                <a:extLst>
                  <a:ext uri="{FF2B5EF4-FFF2-40B4-BE49-F238E27FC236}">
                    <a16:creationId xmlns:a16="http://schemas.microsoft.com/office/drawing/2014/main" id="{444AB149-3A63-440F-8FF7-A13CB38471F6}"/>
                  </a:ext>
                </a:extLst>
              </p:cNvPr>
              <p:cNvSpPr txBox="1"/>
              <p:nvPr/>
            </p:nvSpPr>
            <p:spPr>
              <a:xfrm>
                <a:off x="1678313" y="1592756"/>
                <a:ext cx="4624516" cy="369332"/>
              </a:xfrm>
              <a:prstGeom prst="rect">
                <a:avLst/>
              </a:prstGeom>
              <a:noFill/>
            </p:spPr>
            <p:txBody>
              <a:bodyPr wrap="square" rtlCol="0">
                <a:spAutoFit/>
              </a:bodyPr>
              <a:lstStyle/>
              <a:p>
                <a:r>
                  <a:rPr lang="zh-CN" altLang="en-US" b="1" dirty="0">
                    <a:solidFill>
                      <a:srgbClr val="596BB6"/>
                    </a:solidFill>
                    <a:latin typeface="微软雅黑" panose="020B0503020204020204" pitchFamily="34" charset="-122"/>
                    <a:ea typeface="微软雅黑" panose="020B0503020204020204" pitchFamily="34" charset="-122"/>
                  </a:rPr>
                  <a:t>与目录内同类药品有效性方面的主要不足</a:t>
                </a:r>
              </a:p>
            </p:txBody>
          </p:sp>
          <p:sp>
            <p:nvSpPr>
              <p:cNvPr id="20" name="文本框 19">
                <a:extLst>
                  <a:ext uri="{FF2B5EF4-FFF2-40B4-BE49-F238E27FC236}">
                    <a16:creationId xmlns:a16="http://schemas.microsoft.com/office/drawing/2014/main" id="{8DE6468B-DB17-4443-8267-A19E45421B63}"/>
                  </a:ext>
                </a:extLst>
              </p:cNvPr>
              <p:cNvSpPr txBox="1"/>
              <p:nvPr/>
            </p:nvSpPr>
            <p:spPr>
              <a:xfrm>
                <a:off x="1678314" y="2016267"/>
                <a:ext cx="10110916" cy="337015"/>
              </a:xfrm>
              <a:prstGeom prst="rect">
                <a:avLst/>
              </a:prstGeom>
              <a:noFill/>
            </p:spPr>
            <p:txBody>
              <a:bodyPr wrap="square" rtlCol="0">
                <a:spAutoFit/>
              </a:bodyPr>
              <a:lstStyle/>
              <a:p>
                <a:pPr>
                  <a:lnSpc>
                    <a:spcPct val="125000"/>
                  </a:lnSpc>
                </a:pP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无</a:t>
                </a:r>
              </a:p>
            </p:txBody>
          </p:sp>
        </p:grpSp>
        <p:cxnSp>
          <p:nvCxnSpPr>
            <p:cNvPr id="17" name="直接连接符 16">
              <a:extLst>
                <a:ext uri="{FF2B5EF4-FFF2-40B4-BE49-F238E27FC236}">
                  <a16:creationId xmlns:a16="http://schemas.microsoft.com/office/drawing/2014/main" id="{DECCA7B9-B09F-42C0-810A-38DD379A7F00}"/>
                </a:ext>
              </a:extLst>
            </p:cNvPr>
            <p:cNvCxnSpPr/>
            <p:nvPr/>
          </p:nvCxnSpPr>
          <p:spPr>
            <a:xfrm>
              <a:off x="1774370" y="5031858"/>
              <a:ext cx="684000" cy="0"/>
            </a:xfrm>
            <a:prstGeom prst="line">
              <a:avLst/>
            </a:prstGeom>
            <a:ln w="12700">
              <a:solidFill>
                <a:srgbClr val="596BB6"/>
              </a:solidFill>
            </a:ln>
          </p:spPr>
          <p:style>
            <a:lnRef idx="1">
              <a:schemeClr val="accent1"/>
            </a:lnRef>
            <a:fillRef idx="0">
              <a:schemeClr val="accent1"/>
            </a:fillRef>
            <a:effectRef idx="0">
              <a:schemeClr val="accent1"/>
            </a:effectRef>
            <a:fontRef idx="minor">
              <a:schemeClr val="tx1"/>
            </a:fontRef>
          </p:style>
        </p:cxnSp>
      </p:grpSp>
      <p:sp>
        <p:nvSpPr>
          <p:cNvPr id="21" name="文本框 20">
            <a:extLst>
              <a:ext uri="{FF2B5EF4-FFF2-40B4-BE49-F238E27FC236}">
                <a16:creationId xmlns:a16="http://schemas.microsoft.com/office/drawing/2014/main" id="{97CE539B-A4E5-4142-AB58-F5F805B69CDF}"/>
              </a:ext>
            </a:extLst>
          </p:cNvPr>
          <p:cNvSpPr txBox="1"/>
          <p:nvPr/>
        </p:nvSpPr>
        <p:spPr>
          <a:xfrm>
            <a:off x="7482700" y="6124766"/>
            <a:ext cx="5248829" cy="399020"/>
          </a:xfrm>
          <a:prstGeom prst="rect">
            <a:avLst/>
          </a:prstGeom>
          <a:noFill/>
        </p:spPr>
        <p:txBody>
          <a:bodyPr wrap="square">
            <a:spAutoFit/>
          </a:bodyPr>
          <a:lstStyle/>
          <a:p>
            <a:pPr marL="228600" lvl="0" indent="-228600" algn="just">
              <a:lnSpc>
                <a:spcPct val="114000"/>
              </a:lnSpc>
              <a:spcAft>
                <a:spcPts val="0"/>
              </a:spcAft>
              <a:buFont typeface="+mj-lt"/>
              <a:buAutoNum type="arabicPeriod" startAt="6"/>
            </a:pPr>
            <a:r>
              <a:rPr lang="zh-CN"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アレロック顆粒</a:t>
            </a:r>
            <a:r>
              <a:rPr lang="en-US"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 0.5%·</a:t>
            </a:r>
            <a:r>
              <a:rPr lang="zh-CN"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日本</a:t>
            </a:r>
            <a:r>
              <a:rPr lang="en-US"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 PMDA </a:t>
            </a:r>
            <a:r>
              <a:rPr lang="zh-CN"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药品 再審査報告書 平成</a:t>
            </a:r>
            <a:r>
              <a:rPr lang="en-US"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 28 </a:t>
            </a:r>
            <a:r>
              <a:rPr lang="zh-CN"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年</a:t>
            </a:r>
            <a:r>
              <a:rPr lang="en-US"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 12 </a:t>
            </a:r>
            <a:r>
              <a:rPr lang="zh-CN"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月</a:t>
            </a:r>
            <a:r>
              <a:rPr lang="en-US"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 27 </a:t>
            </a:r>
            <a:r>
              <a:rPr lang="zh-CN"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日</a:t>
            </a:r>
            <a:endParaRPr lang="zh-CN"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Times New Roman" panose="02020603050405020304" pitchFamily="18" charset="0"/>
            </a:endParaRPr>
          </a:p>
          <a:p>
            <a:pPr marL="228600" lvl="0" indent="-228600" algn="just">
              <a:lnSpc>
                <a:spcPct val="114000"/>
              </a:lnSpc>
              <a:spcAft>
                <a:spcPts val="0"/>
              </a:spcAft>
              <a:buFont typeface="+mj-lt"/>
              <a:buAutoNum type="arabicPeriod" startAt="6"/>
            </a:pPr>
            <a:r>
              <a:rPr lang="zh-CN"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ザイザルシロップ</a:t>
            </a:r>
            <a:r>
              <a:rPr lang="en-US"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 0.05%·</a:t>
            </a:r>
            <a:r>
              <a:rPr lang="zh-CN"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日本</a:t>
            </a:r>
            <a:r>
              <a:rPr lang="en-US"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 PMDA </a:t>
            </a:r>
            <a:r>
              <a:rPr lang="zh-CN"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药品 再審査報告書 令和</a:t>
            </a:r>
            <a:r>
              <a:rPr lang="en-US"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 2 </a:t>
            </a:r>
            <a:r>
              <a:rPr lang="zh-CN"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年</a:t>
            </a:r>
            <a:r>
              <a:rPr lang="en-US"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 5 </a:t>
            </a:r>
            <a:r>
              <a:rPr lang="zh-CN"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月</a:t>
            </a:r>
            <a:r>
              <a:rPr lang="en-US"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 14 </a:t>
            </a:r>
            <a:r>
              <a:rPr lang="zh-CN"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仿宋" panose="02010609060101010101" pitchFamily="49" charset="-122"/>
              </a:rPr>
              <a:t>日</a:t>
            </a:r>
            <a:endParaRPr lang="zh-CN" altLang="zh-CN" sz="900" kern="100" dirty="0">
              <a:solidFill>
                <a:schemeClr val="bg1">
                  <a:lumMod val="50000"/>
                </a:schemeClr>
              </a:solidFill>
              <a:effectLst/>
              <a:latin typeface="思源黑体 CN Light" panose="020B0300000000000000" pitchFamily="34" charset="-122"/>
              <a:ea typeface="思源黑体 CN Light" panose="020B0300000000000000" pitchFamily="34" charset="-122"/>
              <a:cs typeface="Times New Roman" panose="02020603050405020304" pitchFamily="18" charset="0"/>
            </a:endParaRPr>
          </a:p>
        </p:txBody>
      </p:sp>
    </p:spTree>
    <p:extLst>
      <p:ext uri="{BB962C8B-B14F-4D97-AF65-F5344CB8AC3E}">
        <p14:creationId xmlns:p14="http://schemas.microsoft.com/office/powerpoint/2010/main" val="2217008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CD6B86C6-9C69-47C5-9AC2-702D446EF069}"/>
              </a:ext>
            </a:extLst>
          </p:cNvPr>
          <p:cNvSpPr txBox="1"/>
          <p:nvPr/>
        </p:nvSpPr>
        <p:spPr>
          <a:xfrm>
            <a:off x="304798" y="604843"/>
            <a:ext cx="816429" cy="646331"/>
          </a:xfrm>
          <a:prstGeom prst="rect">
            <a:avLst/>
          </a:prstGeom>
          <a:noFill/>
        </p:spPr>
        <p:txBody>
          <a:bodyPr wrap="square" rtlCol="0">
            <a:spAutoFit/>
          </a:bodyPr>
          <a:lstStyle/>
          <a:p>
            <a:pPr algn="ctr"/>
            <a:r>
              <a:rPr lang="en-US" altLang="zh-CN" sz="3600" dirty="0">
                <a:solidFill>
                  <a:schemeClr val="bg1"/>
                </a:solidFill>
                <a:latin typeface="Arial" panose="020B0604020202020204" pitchFamily="34" charset="0"/>
                <a:cs typeface="Arial" panose="020B0604020202020204" pitchFamily="34" charset="0"/>
              </a:rPr>
              <a:t>03</a:t>
            </a:r>
            <a:endParaRPr lang="zh-CN" altLang="en-US" sz="3600" dirty="0">
              <a:solidFill>
                <a:schemeClr val="bg1"/>
              </a:solidFill>
              <a:latin typeface="Arial" panose="020B0604020202020204" pitchFamily="34" charset="0"/>
              <a:cs typeface="Arial" panose="020B0604020202020204" pitchFamily="34" charset="0"/>
            </a:endParaRPr>
          </a:p>
        </p:txBody>
      </p:sp>
      <p:sp>
        <p:nvSpPr>
          <p:cNvPr id="5" name="文本框 4">
            <a:extLst>
              <a:ext uri="{FF2B5EF4-FFF2-40B4-BE49-F238E27FC236}">
                <a16:creationId xmlns:a16="http://schemas.microsoft.com/office/drawing/2014/main" id="{44AF2427-E868-4A42-9E81-AE7CEA4C0E33}"/>
              </a:ext>
            </a:extLst>
          </p:cNvPr>
          <p:cNvSpPr txBox="1"/>
          <p:nvPr/>
        </p:nvSpPr>
        <p:spPr>
          <a:xfrm>
            <a:off x="1626637" y="666398"/>
            <a:ext cx="2651447" cy="523220"/>
          </a:xfrm>
          <a:prstGeom prst="rect">
            <a:avLst/>
          </a:prstGeom>
          <a:noFill/>
        </p:spPr>
        <p:txBody>
          <a:bodyPr wrap="square" rtlCol="0">
            <a:spAutoFit/>
          </a:bodyPr>
          <a:lstStyle/>
          <a:p>
            <a:r>
              <a:rPr lang="zh-CN" altLang="en-US" sz="2800" dirty="0">
                <a:solidFill>
                  <a:srgbClr val="596BB6"/>
                </a:solidFill>
                <a:latin typeface="微软雅黑" panose="020B0503020204020204" pitchFamily="34" charset="-122"/>
                <a:ea typeface="微软雅黑" panose="020B0503020204020204" pitchFamily="34" charset="-122"/>
              </a:rPr>
              <a:t>有效性</a:t>
            </a:r>
          </a:p>
        </p:txBody>
      </p:sp>
      <p:grpSp>
        <p:nvGrpSpPr>
          <p:cNvPr id="46" name="组合 45">
            <a:extLst>
              <a:ext uri="{FF2B5EF4-FFF2-40B4-BE49-F238E27FC236}">
                <a16:creationId xmlns:a16="http://schemas.microsoft.com/office/drawing/2014/main" id="{09D532BD-5679-4937-AF06-45AE48193AA4}"/>
              </a:ext>
            </a:extLst>
          </p:cNvPr>
          <p:cNvGrpSpPr/>
          <p:nvPr/>
        </p:nvGrpSpPr>
        <p:grpSpPr>
          <a:xfrm>
            <a:off x="897324" y="1592756"/>
            <a:ext cx="11135348" cy="4953982"/>
            <a:chOff x="897324" y="1592756"/>
            <a:chExt cx="11135348" cy="4953982"/>
          </a:xfrm>
        </p:grpSpPr>
        <p:pic>
          <p:nvPicPr>
            <p:cNvPr id="48" name="图片 47">
              <a:extLst>
                <a:ext uri="{FF2B5EF4-FFF2-40B4-BE49-F238E27FC236}">
                  <a16:creationId xmlns:a16="http://schemas.microsoft.com/office/drawing/2014/main" id="{1E9FC5BE-7CFA-43AC-9B94-2606CF190871}"/>
                </a:ext>
              </a:extLst>
            </p:cNvPr>
            <p:cNvPicPr>
              <a:picLocks noChangeAspect="1"/>
            </p:cNvPicPr>
            <p:nvPr/>
          </p:nvPicPr>
          <p:blipFill>
            <a:blip r:embed="rId2"/>
            <a:stretch>
              <a:fillRect/>
            </a:stretch>
          </p:blipFill>
          <p:spPr>
            <a:xfrm>
              <a:off x="897324" y="1777422"/>
              <a:ext cx="639474" cy="603948"/>
            </a:xfrm>
            <a:prstGeom prst="rect">
              <a:avLst/>
            </a:prstGeom>
          </p:spPr>
        </p:pic>
        <p:sp>
          <p:nvSpPr>
            <p:cNvPr id="49" name="文本框 48">
              <a:extLst>
                <a:ext uri="{FF2B5EF4-FFF2-40B4-BE49-F238E27FC236}">
                  <a16:creationId xmlns:a16="http://schemas.microsoft.com/office/drawing/2014/main" id="{FD6C21B1-F8C7-4146-A4F3-71646A3DF5C3}"/>
                </a:ext>
              </a:extLst>
            </p:cNvPr>
            <p:cNvSpPr txBox="1"/>
            <p:nvPr/>
          </p:nvSpPr>
          <p:spPr>
            <a:xfrm>
              <a:off x="1678312" y="1592756"/>
              <a:ext cx="4733373" cy="369332"/>
            </a:xfrm>
            <a:prstGeom prst="rect">
              <a:avLst/>
            </a:prstGeom>
            <a:noFill/>
          </p:spPr>
          <p:txBody>
            <a:bodyPr wrap="square" rtlCol="0">
              <a:spAutoFit/>
            </a:bodyPr>
            <a:lstStyle/>
            <a:p>
              <a:r>
                <a:rPr lang="zh-CN" altLang="en-US" b="1" dirty="0">
                  <a:solidFill>
                    <a:srgbClr val="596BB6"/>
                  </a:solidFill>
                  <a:latin typeface="微软雅黑" panose="020B0503020204020204" pitchFamily="34" charset="-122"/>
                  <a:ea typeface="微软雅黑" panose="020B0503020204020204" pitchFamily="34" charset="-122"/>
                </a:rPr>
                <a:t>临床指南</a:t>
              </a:r>
              <a:r>
                <a:rPr lang="en-US" altLang="zh-CN" b="1" dirty="0">
                  <a:solidFill>
                    <a:srgbClr val="596BB6"/>
                  </a:solidFill>
                  <a:latin typeface="微软雅黑" panose="020B0503020204020204" pitchFamily="34" charset="-122"/>
                  <a:ea typeface="微软雅黑" panose="020B0503020204020204" pitchFamily="34" charset="-122"/>
                </a:rPr>
                <a:t>/</a:t>
              </a:r>
              <a:r>
                <a:rPr lang="zh-CN" altLang="en-US" b="1" dirty="0">
                  <a:solidFill>
                    <a:srgbClr val="596BB6"/>
                  </a:solidFill>
                  <a:latin typeface="微软雅黑" panose="020B0503020204020204" pitchFamily="34" charset="-122"/>
                  <a:ea typeface="微软雅黑" panose="020B0503020204020204" pitchFamily="34" charset="-122"/>
                </a:rPr>
                <a:t>诊疗规范推荐</a:t>
              </a:r>
              <a:endParaRPr lang="zh-CN" altLang="en-US" b="1" dirty="0">
                <a:solidFill>
                  <a:schemeClr val="accent2"/>
                </a:solidFill>
                <a:latin typeface="微软雅黑" panose="020B0503020204020204" pitchFamily="34" charset="-122"/>
                <a:ea typeface="微软雅黑" panose="020B0503020204020204" pitchFamily="34" charset="-122"/>
              </a:endParaRPr>
            </a:p>
          </p:txBody>
        </p:sp>
        <p:sp>
          <p:nvSpPr>
            <p:cNvPr id="50" name="文本框 49">
              <a:extLst>
                <a:ext uri="{FF2B5EF4-FFF2-40B4-BE49-F238E27FC236}">
                  <a16:creationId xmlns:a16="http://schemas.microsoft.com/office/drawing/2014/main" id="{F2DA589C-2568-46D3-8B43-C06F845BD446}"/>
                </a:ext>
              </a:extLst>
            </p:cNvPr>
            <p:cNvSpPr txBox="1"/>
            <p:nvPr/>
          </p:nvSpPr>
          <p:spPr>
            <a:xfrm>
              <a:off x="1678313" y="2016267"/>
              <a:ext cx="10354359" cy="4530471"/>
            </a:xfrm>
            <a:prstGeom prst="rect">
              <a:avLst/>
            </a:prstGeom>
            <a:noFill/>
          </p:spPr>
          <p:txBody>
            <a:bodyPr wrap="square" rtlCol="0">
              <a:spAutoFit/>
            </a:bodyPr>
            <a:lstStyle/>
            <a:p>
              <a:pPr>
                <a:lnSpc>
                  <a:spcPct val="125000"/>
                </a:lnSpc>
                <a:spcAft>
                  <a:spcPts val="600"/>
                </a:spcAft>
              </a:pPr>
              <a:r>
                <a:rPr lang="zh-CN" altLang="en-US" sz="1400" b="1" dirty="0">
                  <a:solidFill>
                    <a:schemeClr val="accent2"/>
                  </a:solidFill>
                  <a:latin typeface="微软雅黑" panose="020B0503020204020204" pitchFamily="34" charset="-122"/>
                  <a:ea typeface="微软雅黑" panose="020B0503020204020204" pitchFamily="34" charset="-122"/>
                </a:rPr>
                <a:t>盐酸奥洛他定是国内外指南推荐的治疗过敏性鼻炎、荨麻疹的一线用药</a:t>
              </a:r>
              <a:endParaRPr lang="en-US" altLang="zh-CN" sz="1400" b="1" dirty="0">
                <a:solidFill>
                  <a:schemeClr val="accent2"/>
                </a:solidFill>
                <a:latin typeface="微软雅黑" panose="020B0503020204020204" pitchFamily="34" charset="-122"/>
                <a:ea typeface="微软雅黑" panose="020B0503020204020204" pitchFamily="34" charset="-122"/>
              </a:endParaRPr>
            </a:p>
            <a:p>
              <a:pPr>
                <a:lnSpc>
                  <a:spcPct val="125000"/>
                </a:lnSpc>
              </a:pPr>
              <a:r>
                <a:rPr lang="zh-CN" altLang="en-US" sz="1400" b="1" dirty="0">
                  <a:latin typeface="微软雅黑" panose="020B0503020204020204" pitchFamily="34" charset="-122"/>
                  <a:ea typeface="微软雅黑" panose="020B0503020204020204" pitchFamily="34" charset="-122"/>
                </a:rPr>
                <a:t>奥洛他定</a:t>
              </a:r>
              <a:r>
                <a:rPr lang="zh-CN" altLang="en-US" sz="1400" dirty="0">
                  <a:latin typeface="微软雅黑" panose="020B0503020204020204" pitchFamily="34" charset="-122"/>
                  <a:ea typeface="微软雅黑" panose="020B0503020204020204" pitchFamily="34" charset="-122"/>
                </a:rPr>
                <a:t>是</a:t>
              </a:r>
              <a:r>
                <a:rPr lang="zh-CN" altLang="en-US" sz="1400" b="1" dirty="0">
                  <a:latin typeface="微软雅黑" panose="020B0503020204020204" pitchFamily="34" charset="-122"/>
                  <a:ea typeface="微软雅黑" panose="020B0503020204020204" pitchFamily="34" charset="-122"/>
                </a:rPr>
                <a:t>日本变态反应学会</a:t>
              </a:r>
              <a:r>
                <a:rPr lang="zh-CN" altLang="en-US" sz="1400" dirty="0">
                  <a:latin typeface="微软雅黑" panose="020B0503020204020204" pitchFamily="34" charset="-122"/>
                  <a:ea typeface="微软雅黑" panose="020B0503020204020204" pitchFamily="34" charset="-122"/>
                </a:rPr>
                <a:t>发布的“日本变应性鼻炎指南 </a:t>
              </a:r>
              <a:r>
                <a:rPr lang="en-US" altLang="zh-CN" sz="1400" dirty="0">
                  <a:latin typeface="微软雅黑" panose="020B0503020204020204" pitchFamily="34" charset="-122"/>
                  <a:ea typeface="微软雅黑" panose="020B0503020204020204" pitchFamily="34" charset="-122"/>
                </a:rPr>
                <a:t>2020”</a:t>
              </a:r>
              <a:r>
                <a:rPr lang="zh-CN" altLang="en-US" sz="1400" dirty="0">
                  <a:latin typeface="微软雅黑" panose="020B0503020204020204" pitchFamily="34" charset="-122"/>
                  <a:ea typeface="微软雅黑" panose="020B0503020204020204" pitchFamily="34" charset="-122"/>
                </a:rPr>
                <a:t>推荐的治疗成人和儿童过敏性鼻炎的</a:t>
              </a:r>
              <a:r>
                <a:rPr lang="zh-CN" altLang="en-US" sz="1400" b="1" dirty="0">
                  <a:latin typeface="微软雅黑" panose="020B0503020204020204" pitchFamily="34" charset="-122"/>
                  <a:ea typeface="微软雅黑" panose="020B0503020204020204" pitchFamily="34" charset="-122"/>
                </a:rPr>
                <a:t>一线药物</a:t>
              </a:r>
              <a:r>
                <a:rPr lang="zh-CN" altLang="en-US" sz="1400" dirty="0">
                  <a:latin typeface="微软雅黑" panose="020B0503020204020204" pitchFamily="34" charset="-122"/>
                  <a:ea typeface="微软雅黑" panose="020B0503020204020204" pitchFamily="34" charset="-122"/>
                </a:rPr>
                <a:t>；</a:t>
              </a:r>
              <a:endParaRPr lang="en-US" altLang="zh-CN" sz="1400" dirty="0">
                <a:latin typeface="微软雅黑" panose="020B0503020204020204" pitchFamily="34" charset="-122"/>
                <a:ea typeface="微软雅黑" panose="020B0503020204020204" pitchFamily="34" charset="-122"/>
              </a:endParaRPr>
            </a:p>
            <a:p>
              <a:pPr>
                <a:lnSpc>
                  <a:spcPct val="125000"/>
                </a:lnSpc>
              </a:pPr>
              <a:r>
                <a:rPr lang="zh-CN" altLang="en-US" sz="1400" dirty="0">
                  <a:latin typeface="微软雅黑" panose="020B0503020204020204" pitchFamily="34" charset="-122"/>
                  <a:ea typeface="微软雅黑" panose="020B0503020204020204" pitchFamily="34" charset="-122"/>
                </a:rPr>
                <a:t>             是</a:t>
              </a:r>
              <a:r>
                <a:rPr lang="zh-CN" altLang="en-US" sz="1400" b="1" dirty="0">
                  <a:latin typeface="微软雅黑" panose="020B0503020204020204" pitchFamily="34" charset="-122"/>
                  <a:ea typeface="微软雅黑" panose="020B0503020204020204" pitchFamily="34" charset="-122"/>
                </a:rPr>
                <a:t>中华医学会皮肤病学分</a:t>
              </a:r>
              <a:r>
                <a:rPr lang="zh-CN" altLang="en-US" sz="1400" dirty="0">
                  <a:latin typeface="微软雅黑" panose="020B0503020204020204" pitchFamily="34" charset="-122"/>
                  <a:ea typeface="微软雅黑" panose="020B0503020204020204" pitchFamily="34" charset="-122"/>
                </a:rPr>
                <a:t>会发布的“中国荨麻疹诊疗指南（</a:t>
              </a:r>
              <a:r>
                <a:rPr lang="en-US" altLang="zh-CN" sz="1400" dirty="0">
                  <a:latin typeface="微软雅黑" panose="020B0503020204020204" pitchFamily="34" charset="-122"/>
                  <a:ea typeface="微软雅黑" panose="020B0503020204020204" pitchFamily="34" charset="-122"/>
                </a:rPr>
                <a:t>2018</a:t>
              </a:r>
              <a:r>
                <a:rPr lang="zh-CN" altLang="en-US" sz="1400" dirty="0">
                  <a:latin typeface="微软雅黑" panose="020B0503020204020204" pitchFamily="34" charset="-122"/>
                  <a:ea typeface="微软雅黑" panose="020B0503020204020204" pitchFamily="34" charset="-122"/>
                </a:rPr>
                <a:t>版）”推荐的治疗成人和儿童荨麻疹的</a:t>
              </a:r>
              <a:r>
                <a:rPr lang="zh-CN" altLang="en-US" sz="1400" b="1" dirty="0">
                  <a:latin typeface="微软雅黑" panose="020B0503020204020204" pitchFamily="34" charset="-122"/>
                  <a:ea typeface="微软雅黑" panose="020B0503020204020204" pitchFamily="34" charset="-122"/>
                </a:rPr>
                <a:t>一线用药</a:t>
              </a:r>
              <a:r>
                <a:rPr lang="zh-CN" altLang="en-US" sz="1400" dirty="0">
                  <a:latin typeface="微软雅黑" panose="020B0503020204020204" pitchFamily="34" charset="-122"/>
                  <a:ea typeface="微软雅黑" panose="020B0503020204020204" pitchFamily="34" charset="-122"/>
                </a:rPr>
                <a:t>；</a:t>
              </a:r>
              <a:endParaRPr lang="en-US" altLang="zh-CN" sz="1400" dirty="0">
                <a:latin typeface="微软雅黑" panose="020B0503020204020204" pitchFamily="34" charset="-122"/>
                <a:ea typeface="微软雅黑" panose="020B0503020204020204" pitchFamily="34" charset="-122"/>
              </a:endParaRPr>
            </a:p>
            <a:p>
              <a:pPr>
                <a:lnSpc>
                  <a:spcPct val="125000"/>
                </a:lnSpc>
                <a:spcAft>
                  <a:spcPts val="600"/>
                </a:spcAft>
              </a:pPr>
              <a:r>
                <a:rPr lang="zh-CN" altLang="en-US" sz="1400" dirty="0">
                  <a:latin typeface="微软雅黑" panose="020B0503020204020204" pitchFamily="34" charset="-122"/>
                  <a:ea typeface="微软雅黑" panose="020B0503020204020204" pitchFamily="34" charset="-122"/>
                </a:rPr>
                <a:t>             同时被日本皮肤病协会发布的“特应性皮炎临床实践指南</a:t>
              </a:r>
              <a:r>
                <a:rPr lang="en-US" altLang="zh-CN" sz="1400" dirty="0">
                  <a:latin typeface="微软雅黑" panose="020B0503020204020204" pitchFamily="34" charset="-122"/>
                  <a:ea typeface="微软雅黑" panose="020B0503020204020204" pitchFamily="34" charset="-122"/>
                </a:rPr>
                <a:t>2018”</a:t>
              </a:r>
              <a:r>
                <a:rPr lang="zh-CN" altLang="en-US" sz="1400" dirty="0">
                  <a:latin typeface="微软雅黑" panose="020B0503020204020204" pitchFamily="34" charset="-122"/>
                  <a:ea typeface="微软雅黑" panose="020B0503020204020204" pitchFamily="34" charset="-122"/>
                </a:rPr>
                <a:t>推荐用于成人和儿童特应性皮炎伴瘙痒症状的患者。</a:t>
              </a:r>
              <a:endParaRPr lang="en-US" altLang="zh-CN" sz="1400" baseline="30000" dirty="0">
                <a:latin typeface="微软雅黑" panose="020B0503020204020204" pitchFamily="34" charset="-122"/>
                <a:ea typeface="微软雅黑" panose="020B0503020204020204" pitchFamily="34" charset="-122"/>
              </a:endParaRPr>
            </a:p>
            <a:p>
              <a:pPr>
                <a:lnSpc>
                  <a:spcPct val="125000"/>
                </a:lnSpc>
              </a:pPr>
              <a:r>
                <a:rPr lang="zh-CN" altLang="en-US" sz="1400" b="1" dirty="0">
                  <a:latin typeface="微软雅黑" panose="020B0503020204020204" pitchFamily="34" charset="-122"/>
                  <a:ea typeface="微软雅黑" panose="020B0503020204020204" pitchFamily="34" charset="-122"/>
                </a:rPr>
                <a:t>奥洛他定已被多个国内外指南收录，具体指南如下：</a:t>
              </a:r>
            </a:p>
            <a:p>
              <a:pPr marL="342900" indent="-342900">
                <a:lnSpc>
                  <a:spcPct val="125000"/>
                </a:lnSpc>
                <a:buFont typeface="+mj-lt"/>
                <a:buAutoNum type="arabicPeriod"/>
              </a:pP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Japanese guidelines for allergic rhinitis 2020</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Japanese Society of Allergology</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a:t>
              </a:r>
              <a:endPar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endParaRPr>
            </a:p>
            <a:p>
              <a:pPr marL="342900" indent="-342900">
                <a:lnSpc>
                  <a:spcPct val="125000"/>
                </a:lnSpc>
                <a:buFont typeface="+mj-lt"/>
                <a:buAutoNum type="arabicPeriod"/>
              </a:pP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中国荨麻疹诊疗指南（</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2018</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版）（中华医学会皮肤性病学分会荨麻疹研究中心）</a:t>
              </a:r>
            </a:p>
            <a:p>
              <a:pPr marL="342900" indent="-342900">
                <a:lnSpc>
                  <a:spcPct val="125000"/>
                </a:lnSpc>
                <a:buFont typeface="+mj-lt"/>
                <a:buAutoNum type="arabicPeriod"/>
              </a:pP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抗组胺</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H1</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受体药在儿童常见过敏性疾病中应用的专家共识（中华医学会变态反应学分会，中华医学会儿科学分会）</a:t>
              </a:r>
            </a:p>
            <a:p>
              <a:pPr marL="342900" indent="-342900">
                <a:lnSpc>
                  <a:spcPct val="125000"/>
                </a:lnSpc>
                <a:buFont typeface="+mj-lt"/>
                <a:buAutoNum type="arabicPeriod"/>
              </a:pP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口服 </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H1 </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抗组胺药治疗变应性鼻炎 </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2018 </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广州共识（中国鼻病研究协作组</a:t>
              </a:r>
              <a:r>
                <a:rPr lang="zh-CN" altLang="en-US" sz="1400" dirty="0"/>
                <a:t>）</a:t>
              </a:r>
              <a:endPar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endParaRPr>
            </a:p>
            <a:p>
              <a:pPr marL="342900" indent="-342900">
                <a:lnSpc>
                  <a:spcPct val="125000"/>
                </a:lnSpc>
                <a:buFont typeface="+mj-lt"/>
                <a:buAutoNum type="arabicPeriod"/>
              </a:pP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口服 </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H1</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抗组胺药治疗变应性鼻炎广州共识</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(2020 </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精要版</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 （中国鼻病研究协作组</a:t>
              </a:r>
              <a:r>
                <a:rPr lang="zh-CN" altLang="en-US" sz="1400" dirty="0"/>
                <a:t>）</a:t>
              </a:r>
              <a:endPar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endParaRPr>
            </a:p>
            <a:p>
              <a:pPr marL="342900" indent="-342900">
                <a:lnSpc>
                  <a:spcPct val="125000"/>
                </a:lnSpc>
                <a:buFont typeface="+mj-lt"/>
                <a:buAutoNum type="arabicPeriod"/>
              </a:pP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抗组胺药治疗皮炎湿疹类皮肤病临床应用专家共识（中国中药协会皮肤病药物研究专业委员会湿疹学组等）</a:t>
              </a:r>
            </a:p>
            <a:p>
              <a:pPr marL="342900" indent="-342900">
                <a:lnSpc>
                  <a:spcPct val="125000"/>
                </a:lnSpc>
                <a:buFont typeface="+mj-lt"/>
                <a:buAutoNum type="arabicPeriod"/>
              </a:pP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抗组胺药在皮肤科应用专家共识（中国中西医结合学会皮肤性病专业委员会环境与职业性皮肤病学组）</a:t>
              </a:r>
            </a:p>
            <a:p>
              <a:pPr marL="342900" indent="-342900">
                <a:lnSpc>
                  <a:spcPct val="125000"/>
                </a:lnSpc>
                <a:buFont typeface="+mj-lt"/>
                <a:buAutoNum type="arabicPeriod"/>
              </a:pP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Clinical Practice Guidelines for the Management of Atopic Dermatitis 2016</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Japanese Dermatological Association</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a:t>
              </a:r>
            </a:p>
            <a:p>
              <a:pPr marL="342900" indent="-342900">
                <a:lnSpc>
                  <a:spcPct val="125000"/>
                </a:lnSpc>
                <a:buFont typeface="+mj-lt"/>
                <a:buAutoNum type="arabicPeriod"/>
              </a:pP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Clinical practice guidelines for the management of atopic dermatitis 2018</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Japanese Dermatological Association</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a:t>
              </a:r>
            </a:p>
            <a:p>
              <a:pPr marL="342900" indent="-342900">
                <a:lnSpc>
                  <a:spcPct val="125000"/>
                </a:lnSpc>
                <a:buFont typeface="+mj-lt"/>
                <a:buAutoNum type="arabicPeriod"/>
              </a:pP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2020 guidelines for the diagnosis and treatment of prurigo</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Japanese Dermatological Association</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a:t>
              </a:r>
            </a:p>
            <a:p>
              <a:pPr marL="342900" indent="-342900">
                <a:lnSpc>
                  <a:spcPct val="125000"/>
                </a:lnSpc>
                <a:buFont typeface="+mj-lt"/>
                <a:buAutoNum type="arabicPeriod"/>
              </a:pP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2020 guidelines for the diagnosis and treatment of cutaneous pruritus</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Japanese Dermatological Association</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a:t>
              </a:r>
            </a:p>
          </p:txBody>
        </p:sp>
      </p:grpSp>
      <p:cxnSp>
        <p:nvCxnSpPr>
          <p:cNvPr id="47" name="直接连接符 46">
            <a:extLst>
              <a:ext uri="{FF2B5EF4-FFF2-40B4-BE49-F238E27FC236}">
                <a16:creationId xmlns:a16="http://schemas.microsoft.com/office/drawing/2014/main" id="{6BA36AE1-701A-41BC-A142-D50A96A7F08C}"/>
              </a:ext>
            </a:extLst>
          </p:cNvPr>
          <p:cNvCxnSpPr/>
          <p:nvPr/>
        </p:nvCxnSpPr>
        <p:spPr>
          <a:xfrm>
            <a:off x="1774370" y="1962088"/>
            <a:ext cx="684000" cy="0"/>
          </a:xfrm>
          <a:prstGeom prst="line">
            <a:avLst/>
          </a:prstGeom>
          <a:ln w="12700">
            <a:solidFill>
              <a:srgbClr val="596BB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9497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183EF9D2-05AD-4C60-BB8A-DDF0D2554C09}"/>
              </a:ext>
            </a:extLst>
          </p:cNvPr>
          <p:cNvSpPr txBox="1"/>
          <p:nvPr/>
        </p:nvSpPr>
        <p:spPr>
          <a:xfrm>
            <a:off x="968829" y="1219200"/>
            <a:ext cx="816429" cy="646331"/>
          </a:xfrm>
          <a:prstGeom prst="rect">
            <a:avLst/>
          </a:prstGeom>
          <a:noFill/>
        </p:spPr>
        <p:txBody>
          <a:bodyPr wrap="square" rtlCol="0">
            <a:spAutoFit/>
          </a:bodyPr>
          <a:lstStyle/>
          <a:p>
            <a:pPr algn="ctr"/>
            <a:r>
              <a:rPr lang="en-US" altLang="zh-CN" sz="3600" dirty="0">
                <a:solidFill>
                  <a:schemeClr val="bg1"/>
                </a:solidFill>
                <a:latin typeface="Arial" panose="020B0604020202020204" pitchFamily="34" charset="0"/>
                <a:cs typeface="Arial" panose="020B0604020202020204" pitchFamily="34" charset="0"/>
              </a:rPr>
              <a:t>04</a:t>
            </a:r>
            <a:endParaRPr lang="zh-CN" altLang="en-US" sz="3600" dirty="0">
              <a:solidFill>
                <a:schemeClr val="bg1"/>
              </a:solidFill>
              <a:latin typeface="Arial" panose="020B0604020202020204" pitchFamily="34" charset="0"/>
              <a:cs typeface="Arial" panose="020B0604020202020204" pitchFamily="34" charset="0"/>
            </a:endParaRPr>
          </a:p>
        </p:txBody>
      </p:sp>
      <p:sp>
        <p:nvSpPr>
          <p:cNvPr id="3" name="文本框 2">
            <a:extLst>
              <a:ext uri="{FF2B5EF4-FFF2-40B4-BE49-F238E27FC236}">
                <a16:creationId xmlns:a16="http://schemas.microsoft.com/office/drawing/2014/main" id="{8CE3D79C-0483-4C45-939A-BBBBD43E036D}"/>
              </a:ext>
            </a:extLst>
          </p:cNvPr>
          <p:cNvSpPr txBox="1"/>
          <p:nvPr/>
        </p:nvSpPr>
        <p:spPr>
          <a:xfrm>
            <a:off x="875527" y="2308949"/>
            <a:ext cx="2466390" cy="523220"/>
          </a:xfrm>
          <a:prstGeom prst="rect">
            <a:avLst/>
          </a:prstGeom>
          <a:noFill/>
        </p:spPr>
        <p:txBody>
          <a:bodyPr wrap="square" rtlCol="0">
            <a:spAutoFit/>
          </a:bodyPr>
          <a:lstStyle/>
          <a:p>
            <a:r>
              <a:rPr lang="zh-CN" altLang="en-US" sz="2800" dirty="0">
                <a:solidFill>
                  <a:srgbClr val="596BB6"/>
                </a:solidFill>
                <a:latin typeface="微软雅黑" panose="020B0503020204020204" pitchFamily="34" charset="-122"/>
                <a:ea typeface="微软雅黑" panose="020B0503020204020204" pitchFamily="34" charset="-122"/>
              </a:rPr>
              <a:t>创新性</a:t>
            </a:r>
          </a:p>
        </p:txBody>
      </p:sp>
      <p:sp>
        <p:nvSpPr>
          <p:cNvPr id="4" name="文本框 3">
            <a:extLst>
              <a:ext uri="{FF2B5EF4-FFF2-40B4-BE49-F238E27FC236}">
                <a16:creationId xmlns:a16="http://schemas.microsoft.com/office/drawing/2014/main" id="{C990A8E1-1A5D-4F6B-BD9D-72D9DB922F0D}"/>
              </a:ext>
            </a:extLst>
          </p:cNvPr>
          <p:cNvSpPr txBox="1"/>
          <p:nvPr/>
        </p:nvSpPr>
        <p:spPr>
          <a:xfrm>
            <a:off x="875527" y="2796635"/>
            <a:ext cx="1839688" cy="338554"/>
          </a:xfrm>
          <a:prstGeom prst="rect">
            <a:avLst/>
          </a:prstGeom>
          <a:noFill/>
        </p:spPr>
        <p:txBody>
          <a:bodyPr wrap="square" rtlCol="0">
            <a:spAutoFit/>
          </a:bodyPr>
          <a:lstStyle/>
          <a:p>
            <a:r>
              <a:rPr lang="en-US" altLang="zh-CN" sz="1600" dirty="0">
                <a:solidFill>
                  <a:schemeClr val="bg1">
                    <a:lumMod val="85000"/>
                  </a:schemeClr>
                </a:solidFill>
                <a:latin typeface="Bell MT" panose="02020503060305020303" pitchFamily="18" charset="0"/>
                <a:cs typeface="Calibri" panose="020F0502020204030204" pitchFamily="34" charset="0"/>
              </a:rPr>
              <a:t>Innovativeness</a:t>
            </a:r>
            <a:endParaRPr lang="zh-CN" altLang="en-US" sz="1600" dirty="0">
              <a:solidFill>
                <a:schemeClr val="bg1">
                  <a:lumMod val="85000"/>
                </a:schemeClr>
              </a:solidFill>
              <a:latin typeface="Bell MT" panose="02020503060305020303" pitchFamily="18" charset="0"/>
              <a:cs typeface="Calibri" panose="020F0502020204030204" pitchFamily="34" charset="0"/>
            </a:endParaRPr>
          </a:p>
        </p:txBody>
      </p:sp>
      <p:sp>
        <p:nvSpPr>
          <p:cNvPr id="5" name="文本框 4">
            <a:extLst>
              <a:ext uri="{FF2B5EF4-FFF2-40B4-BE49-F238E27FC236}">
                <a16:creationId xmlns:a16="http://schemas.microsoft.com/office/drawing/2014/main" id="{18DC4C95-772D-4DD2-A275-B963350C5A5B}"/>
              </a:ext>
            </a:extLst>
          </p:cNvPr>
          <p:cNvSpPr txBox="1"/>
          <p:nvPr/>
        </p:nvSpPr>
        <p:spPr>
          <a:xfrm>
            <a:off x="4090648" y="1166507"/>
            <a:ext cx="7567952" cy="4628896"/>
          </a:xfrm>
          <a:prstGeom prst="rect">
            <a:avLst/>
          </a:prstGeom>
          <a:noFill/>
        </p:spPr>
        <p:txBody>
          <a:bodyPr wrap="square" rtlCol="0">
            <a:spAutoFit/>
          </a:bodyPr>
          <a:lstStyle/>
          <a:p>
            <a:pPr>
              <a:lnSpc>
                <a:spcPct val="135000"/>
              </a:lnSpc>
              <a:spcAft>
                <a:spcPts val="600"/>
              </a:spcAft>
            </a:pP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创新点：</a:t>
            </a:r>
            <a:r>
              <a:rPr lang="zh-CN" altLang="en-US" b="1" dirty="0">
                <a:solidFill>
                  <a:schemeClr val="accent2"/>
                </a:solidFill>
                <a:latin typeface="微软雅黑" panose="020B0503020204020204" pitchFamily="34" charset="-122"/>
                <a:ea typeface="微软雅黑" panose="020B0503020204020204" pitchFamily="34" charset="-122"/>
              </a:rPr>
              <a:t>首仿药，儿童适用剂型</a:t>
            </a:r>
            <a:endParaRPr lang="en-US" altLang="zh-CN" b="1" dirty="0">
              <a:solidFill>
                <a:schemeClr val="accent2"/>
              </a:solidFill>
              <a:latin typeface="微软雅黑" panose="020B0503020204020204" pitchFamily="34" charset="-122"/>
              <a:ea typeface="微软雅黑" panose="020B0503020204020204" pitchFamily="34" charset="-122"/>
            </a:endParaRPr>
          </a:p>
          <a:p>
            <a:pPr>
              <a:lnSpc>
                <a:spcPct val="135000"/>
              </a:lnSpc>
              <a:spcAft>
                <a:spcPts val="600"/>
              </a:spcAft>
            </a:pPr>
            <a:r>
              <a:rPr lang="zh-CN" altLang="en-US" dirty="0">
                <a:solidFill>
                  <a:srgbClr val="596BB6"/>
                </a:solidFill>
                <a:latin typeface="微软雅黑" panose="020B0503020204020204" pitchFamily="34" charset="-122"/>
                <a:ea typeface="微软雅黑" panose="020B0503020204020204" pitchFamily="34" charset="-122"/>
              </a:rPr>
              <a:t>盐酸奥洛他定颗粒是国内首仿药（批准文号：国药准字</a:t>
            </a:r>
            <a:r>
              <a:rPr lang="en-US" altLang="zh-CN" dirty="0">
                <a:solidFill>
                  <a:srgbClr val="596BB6"/>
                </a:solidFill>
                <a:latin typeface="微软雅黑" panose="020B0503020204020204" pitchFamily="34" charset="-122"/>
                <a:ea typeface="微软雅黑" panose="020B0503020204020204" pitchFamily="34" charset="-122"/>
              </a:rPr>
              <a:t>H20213583</a:t>
            </a:r>
            <a:r>
              <a:rPr lang="zh-CN" altLang="en-US" dirty="0">
                <a:solidFill>
                  <a:srgbClr val="596BB6"/>
                </a:solidFill>
                <a:latin typeface="微软雅黑" panose="020B0503020204020204" pitchFamily="34" charset="-122"/>
                <a:ea typeface="微软雅黑" panose="020B0503020204020204" pitchFamily="34" charset="-122"/>
              </a:rPr>
              <a:t>），且原研药未在境内上市。</a:t>
            </a:r>
            <a:endParaRPr lang="en-US" altLang="zh-CN" dirty="0">
              <a:solidFill>
                <a:srgbClr val="596BB6"/>
              </a:solidFill>
              <a:latin typeface="微软雅黑" panose="020B0503020204020204" pitchFamily="34" charset="-122"/>
              <a:ea typeface="微软雅黑" panose="020B0503020204020204" pitchFamily="34" charset="-122"/>
            </a:endParaRPr>
          </a:p>
          <a:p>
            <a:pPr>
              <a:lnSpc>
                <a:spcPct val="135000"/>
              </a:lnSpc>
              <a:spcAft>
                <a:spcPts val="600"/>
              </a:spcAft>
            </a:pP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优势：</a:t>
            </a:r>
            <a:endParaRPr lang="en-US" altLang="zh-CN" b="1" dirty="0">
              <a:solidFill>
                <a:schemeClr val="tx1">
                  <a:lumMod val="75000"/>
                  <a:lumOff val="25000"/>
                </a:schemeClr>
              </a:solidFill>
              <a:latin typeface="微软雅黑" panose="020B0503020204020204" pitchFamily="34" charset="-122"/>
              <a:ea typeface="微软雅黑" panose="020B0503020204020204" pitchFamily="34" charset="-122"/>
            </a:endParaRPr>
          </a:p>
          <a:p>
            <a:pPr marL="342900" indent="-342900">
              <a:lnSpc>
                <a:spcPct val="135000"/>
              </a:lnSpc>
              <a:spcAft>
                <a:spcPts val="600"/>
              </a:spcAft>
              <a:buFont typeface="+mj-lt"/>
              <a:buAutoNum type="arabicPeriod"/>
            </a:pPr>
            <a:r>
              <a:rPr lang="zh-CN" altLang="en-US" dirty="0">
                <a:solidFill>
                  <a:srgbClr val="596BB6"/>
                </a:solidFill>
                <a:latin typeface="微软雅黑" panose="020B0503020204020204" pitchFamily="34" charset="-122"/>
                <a:ea typeface="微软雅黑" panose="020B0503020204020204" pitchFamily="34" charset="-122"/>
              </a:rPr>
              <a:t>临床数据显示，盐酸奥洛他定颗粒治疗儿童过敏性疾病的有效率比临床常用的盐酸左西替利嗪口服溶液更高，且安全性相当；</a:t>
            </a:r>
            <a:endParaRPr lang="en-US" altLang="zh-CN" dirty="0">
              <a:solidFill>
                <a:srgbClr val="596BB6"/>
              </a:solidFill>
              <a:latin typeface="微软雅黑" panose="020B0503020204020204" pitchFamily="34" charset="-122"/>
              <a:ea typeface="微软雅黑" panose="020B0503020204020204" pitchFamily="34" charset="-122"/>
            </a:endParaRPr>
          </a:p>
          <a:p>
            <a:pPr marL="342900" indent="-342900">
              <a:lnSpc>
                <a:spcPct val="135000"/>
              </a:lnSpc>
              <a:spcAft>
                <a:spcPts val="600"/>
              </a:spcAft>
              <a:buFont typeface="+mj-lt"/>
              <a:buAutoNum type="arabicPeriod"/>
            </a:pPr>
            <a:r>
              <a:rPr lang="zh-CN" altLang="en-US" dirty="0">
                <a:solidFill>
                  <a:srgbClr val="596BB6"/>
                </a:solidFill>
                <a:latin typeface="微软雅黑" panose="020B0503020204020204" pitchFamily="34" charset="-122"/>
                <a:ea typeface="微软雅黑" panose="020B0503020204020204" pitchFamily="34" charset="-122"/>
              </a:rPr>
              <a:t>盐酸奥洛他定颗粒是单剂量分装固体制剂，相比其他儿童用液体制剂，便于携带，服药剂量更准确；</a:t>
            </a:r>
            <a:endParaRPr lang="en-US" altLang="zh-CN" dirty="0">
              <a:solidFill>
                <a:srgbClr val="596BB6"/>
              </a:solidFill>
              <a:latin typeface="微软雅黑" panose="020B0503020204020204" pitchFamily="34" charset="-122"/>
              <a:ea typeface="微软雅黑" panose="020B0503020204020204" pitchFamily="34" charset="-122"/>
            </a:endParaRPr>
          </a:p>
          <a:p>
            <a:pPr marL="342900" indent="-342900">
              <a:lnSpc>
                <a:spcPct val="135000"/>
              </a:lnSpc>
              <a:spcAft>
                <a:spcPts val="600"/>
              </a:spcAft>
              <a:buFont typeface="+mj-lt"/>
              <a:buAutoNum type="arabicPeriod"/>
            </a:pPr>
            <a:r>
              <a:rPr lang="zh-CN" altLang="en-US" dirty="0">
                <a:solidFill>
                  <a:srgbClr val="596BB6"/>
                </a:solidFill>
                <a:latin typeface="微软雅黑" panose="020B0503020204020204" pitchFamily="34" charset="-122"/>
                <a:ea typeface="微软雅黑" panose="020B0503020204020204" pitchFamily="34" charset="-122"/>
              </a:rPr>
              <a:t>盐酸奥洛他定颗粒更适合儿童及其他吞咽功能障碍的患者，能有效提高患者服药的依从性和便利性；</a:t>
            </a:r>
            <a:endParaRPr lang="en-US" altLang="zh-CN" dirty="0">
              <a:solidFill>
                <a:srgbClr val="596BB6"/>
              </a:solidFill>
              <a:latin typeface="微软雅黑" panose="020B0503020204020204" pitchFamily="34" charset="-122"/>
              <a:ea typeface="微软雅黑" panose="020B0503020204020204" pitchFamily="34" charset="-122"/>
            </a:endParaRPr>
          </a:p>
          <a:p>
            <a:pPr marL="342900" indent="-342900">
              <a:lnSpc>
                <a:spcPct val="135000"/>
              </a:lnSpc>
              <a:spcAft>
                <a:spcPts val="600"/>
              </a:spcAft>
              <a:buFont typeface="+mj-lt"/>
              <a:buAutoNum type="arabicPeriod"/>
            </a:pPr>
            <a:r>
              <a:rPr lang="zh-CN" altLang="en-US" dirty="0">
                <a:solidFill>
                  <a:srgbClr val="596BB6"/>
                </a:solidFill>
                <a:latin typeface="微软雅黑" panose="020B0503020204020204" pitchFamily="34" charset="-122"/>
                <a:ea typeface="微软雅黑" panose="020B0503020204020204" pitchFamily="34" charset="-122"/>
              </a:rPr>
              <a:t>符合国家鼓励儿童剂型的研制开发导向。</a:t>
            </a:r>
            <a:endParaRPr lang="en-US" altLang="zh-CN" dirty="0">
              <a:solidFill>
                <a:srgbClr val="596BB6"/>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670440142"/>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3457</TotalTime>
  <Words>2186</Words>
  <Application>Microsoft Office PowerPoint</Application>
  <PresentationFormat>宽屏</PresentationFormat>
  <Paragraphs>148</Paragraphs>
  <Slides>10</Slides>
  <Notes>2</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10</vt:i4>
      </vt:variant>
    </vt:vector>
  </HeadingPairs>
  <TitlesOfParts>
    <vt:vector size="18" baseType="lpstr">
      <vt:lpstr>等线</vt:lpstr>
      <vt:lpstr>等线 Light</vt:lpstr>
      <vt:lpstr>思源黑体 CN Light</vt:lpstr>
      <vt:lpstr>微软雅黑</vt:lpstr>
      <vt:lpstr>Arial</vt:lpstr>
      <vt:lpstr>Bell MT</vt:lpstr>
      <vt:lpstr>Calibri</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hys</dc:creator>
  <cp:lastModifiedBy>alica</cp:lastModifiedBy>
  <cp:revision>224</cp:revision>
  <dcterms:created xsi:type="dcterms:W3CDTF">2022-06-16T03:20:21Z</dcterms:created>
  <dcterms:modified xsi:type="dcterms:W3CDTF">2022-07-13T06:51:05Z</dcterms:modified>
</cp:coreProperties>
</file>