
<file path=[Content_Types].xml><?xml version="1.0" encoding="utf-8"?>
<Types xmlns="http://schemas.openxmlformats.org/package/2006/content-types">
  <Default Extension="xlsx" ContentType="application/vnd.openxmlformats-officedocument.spreadsheetml.sheet"/>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handoutMasters/handoutMaster1.xml" ContentType="application/vnd.openxmlformats-officedocument.presentationml.handoutMaster+xml"/>
  <Override PartName="/ppt/media/image10.svg" ContentType="image/svg+xml"/>
  <Override PartName="/ppt/media/image12.svg" ContentType="image/svg+xml"/>
  <Override PartName="/ppt/media/image14.svg" ContentType="image/svg+xml"/>
  <Override PartName="/ppt/media/image16.svg" ContentType="image/svg+xml"/>
  <Override PartName="/ppt/media/image8.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3"/>
  </p:handoutMasterIdLst>
  <p:sldIdLst>
    <p:sldId id="420" r:id="rId3"/>
    <p:sldId id="421" r:id="rId5"/>
    <p:sldId id="409" r:id="rId6"/>
    <p:sldId id="431" r:id="rId7"/>
    <p:sldId id="423" r:id="rId8"/>
    <p:sldId id="424" r:id="rId9"/>
    <p:sldId id="425" r:id="rId10"/>
    <p:sldId id="427" r:id="rId11"/>
    <p:sldId id="428" r:id="rId12"/>
  </p:sldIdLst>
  <p:sldSz cx="12192000" cy="6858000"/>
  <p:notesSz cx="7103745" cy="10234295"/>
  <p:custDataLst>
    <p:tags r:id="rId1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6AAD"/>
    <a:srgbClr val="5277BA"/>
    <a:srgbClr val="7391C7"/>
    <a:srgbClr val="C0C9DA"/>
    <a:srgbClr val="A8B4CB"/>
    <a:srgbClr val="9DB2D7"/>
    <a:srgbClr val="4B5C7D"/>
    <a:srgbClr val="0808EA"/>
    <a:srgbClr val="0C827C"/>
    <a:srgbClr val="02A1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80" autoAdjust="0"/>
    <p:restoredTop sz="95256" autoAdjust="0"/>
  </p:normalViewPr>
  <p:slideViewPr>
    <p:cSldViewPr snapToGrid="0">
      <p:cViewPr>
        <p:scale>
          <a:sx n="75" d="100"/>
          <a:sy n="75" d="100"/>
        </p:scale>
        <p:origin x="1046" y="302"/>
      </p:cViewPr>
      <p:guideLst/>
    </p:cSldViewPr>
  </p:slideViewPr>
  <p:outlineViewPr>
    <p:cViewPr>
      <p:scale>
        <a:sx n="33" d="100"/>
        <a:sy n="33" d="100"/>
      </p:scale>
      <p:origin x="0" y="0"/>
    </p:cViewPr>
  </p:outlineViewPr>
  <p:notesTextViewPr>
    <p:cViewPr>
      <p:scale>
        <a:sx n="3" d="2"/>
        <a:sy n="3" d="2"/>
      </p:scale>
      <p:origin x="0" y="0"/>
    </p:cViewPr>
  </p:notesText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handoutMaster" Target="handoutMasters/handoutMaster1.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1" Type="http://schemas.openxmlformats.org/officeDocument/2006/relationships/oleObject" Target="file:///G:\&#21335;&#26041;&#33647;&#29289;&#32463;&#27982;&#30740;&#31350;&#25152;\&#19968;&#21147;%20&#12304;&#34382;&#36126;&#28165;&#39118;&#33014;&#22218;&#12305;%20&#33647;&#32463;\&#20020;&#24202;&#35797;&#39564;\&#20020;&#24202;&#35797;&#39564;&#25968;&#25454;&#25972;&#29702;.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G:\&#21335;&#26041;&#33647;&#29289;&#32463;&#27982;&#30740;&#31350;&#25152;\&#19968;&#21147;%20&#12304;&#34382;&#36126;&#28165;&#39118;&#33014;&#22218;&#12305;%20&#33647;&#32463;\&#20020;&#24202;&#35797;&#39564;\&#20020;&#24202;&#35797;&#39564;&#25968;&#25454;&#25972;&#29702;.xlsx" TargetMode="External"/></Relationships>
</file>

<file path=ppt/charts/_rels/chart4.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G:\&#21335;&#26041;&#33647;&#29289;&#32463;&#27982;&#30740;&#31350;&#25152;\&#19968;&#21147;%20&#12304;&#34382;&#36126;&#28165;&#39118;&#33014;&#22218;&#12305;%20&#33647;&#32463;\&#20020;&#24202;&#35797;&#39564;\&#20020;&#24202;&#35797;&#39564;&#25968;&#25454;&#25972;&#29702;.xlsx" TargetMode="External"/></Relationships>
</file>

<file path=ppt/charts/_rels/chart5.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oleObject" Target="file:///G:\&#21335;&#26041;&#33647;&#29289;&#32463;&#27982;&#30740;&#31350;&#25152;\&#19968;&#21147;%20&#12304;&#34382;&#36126;&#28165;&#39118;&#33014;&#22218;&#12305;%20&#33647;&#32463;\&#20020;&#24202;&#35797;&#39564;\&#20020;&#24202;&#35797;&#39564;&#25968;&#25454;&#25972;&#2970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安慰剂（N=224）</c:v>
                </c:pt>
              </c:strCache>
            </c:strRef>
          </c:tx>
          <c:spPr>
            <a:solidFill>
              <a:schemeClr val="bg1">
                <a:lumMod val="75000"/>
              </a:schemeClr>
            </a:solidFill>
            <a:ln>
              <a:noFill/>
            </a:ln>
            <a:effectLst/>
          </c:spPr>
          <c:invertIfNegative val="0"/>
          <c:dLbls>
            <c:delete val="1"/>
          </c:dLbls>
          <c:cat>
            <c:strRef>
              <c:f>Sheet1!$A$2:$A$11</c:f>
              <c:strCache>
                <c:ptCount val="10"/>
                <c:pt idx="0">
                  <c:v>谷氨酸氨基转移酶升高</c:v>
                </c:pt>
                <c:pt idx="1">
                  <c:v>天冬酸氨基转移酶升高</c:v>
                </c:pt>
                <c:pt idx="2">
                  <c:v>γ-谷氨酰转肽酶升高</c:v>
                </c:pt>
                <c:pt idx="3">
                  <c:v>血肌酐升高</c:v>
                </c:pt>
                <c:pt idx="4">
                  <c:v>尿素氮升高</c:v>
                </c:pt>
                <c:pt idx="5">
                  <c:v>尿蛋白升高</c:v>
                </c:pt>
                <c:pt idx="6">
                  <c:v>尿红细胞升高</c:v>
                </c:pt>
                <c:pt idx="7">
                  <c:v>腹泻、腹胀</c:v>
                </c:pt>
                <c:pt idx="8">
                  <c:v>心电图异常</c:v>
                </c:pt>
                <c:pt idx="9">
                  <c:v>发热</c:v>
                </c:pt>
              </c:strCache>
            </c:strRef>
          </c:cat>
          <c:val>
            <c:numRef>
              <c:f>Sheet1!$B$2:$B$11</c:f>
              <c:numCache>
                <c:formatCode>0.00%</c:formatCode>
                <c:ptCount val="10"/>
                <c:pt idx="0">
                  <c:v>0.0268</c:v>
                </c:pt>
                <c:pt idx="1">
                  <c:v>0.0178</c:v>
                </c:pt>
                <c:pt idx="2">
                  <c:v>0.0178</c:v>
                </c:pt>
                <c:pt idx="3">
                  <c:v>0.0045</c:v>
                </c:pt>
                <c:pt idx="4">
                  <c:v>0.0045</c:v>
                </c:pt>
                <c:pt idx="5">
                  <c:v>0.0045</c:v>
                </c:pt>
                <c:pt idx="6">
                  <c:v>0.0045</c:v>
                </c:pt>
                <c:pt idx="7" c:formatCode="General">
                  <c:v>0</c:v>
                </c:pt>
                <c:pt idx="8">
                  <c:v>0.0045</c:v>
                </c:pt>
                <c:pt idx="9" c:formatCode="General">
                  <c:v>0</c:v>
                </c:pt>
              </c:numCache>
            </c:numRef>
          </c:val>
        </c:ser>
        <c:ser>
          <c:idx val="1"/>
          <c:order val="1"/>
          <c:tx>
            <c:strRef>
              <c:f>Sheet1!$C$1</c:f>
              <c:strCache>
                <c:ptCount val="1"/>
                <c:pt idx="0">
                  <c:v>虎贞清风胶囊（N=532）</c:v>
                </c:pt>
              </c:strCache>
            </c:strRef>
          </c:tx>
          <c:spPr>
            <a:solidFill>
              <a:srgbClr val="7391C7"/>
            </a:solidFill>
            <a:ln>
              <a:noFill/>
            </a:ln>
            <a:effectLst/>
          </c:spPr>
          <c:invertIfNegative val="0"/>
          <c:dLbls>
            <c:delete val="1"/>
          </c:dLbls>
          <c:cat>
            <c:strRef>
              <c:f>Sheet1!$A$2:$A$11</c:f>
              <c:strCache>
                <c:ptCount val="10"/>
                <c:pt idx="0">
                  <c:v>谷氨酸氨基转移酶升高</c:v>
                </c:pt>
                <c:pt idx="1">
                  <c:v>天冬酸氨基转移酶升高</c:v>
                </c:pt>
                <c:pt idx="2">
                  <c:v>γ-谷氨酰转肽酶升高</c:v>
                </c:pt>
                <c:pt idx="3">
                  <c:v>血肌酐升高</c:v>
                </c:pt>
                <c:pt idx="4">
                  <c:v>尿素氮升高</c:v>
                </c:pt>
                <c:pt idx="5">
                  <c:v>尿蛋白升高</c:v>
                </c:pt>
                <c:pt idx="6">
                  <c:v>尿红细胞升高</c:v>
                </c:pt>
                <c:pt idx="7">
                  <c:v>腹泻、腹胀</c:v>
                </c:pt>
                <c:pt idx="8">
                  <c:v>心电图异常</c:v>
                </c:pt>
                <c:pt idx="9">
                  <c:v>发热</c:v>
                </c:pt>
              </c:strCache>
            </c:strRef>
          </c:cat>
          <c:val>
            <c:numRef>
              <c:f>Sheet1!$C$2:$C$11</c:f>
              <c:numCache>
                <c:formatCode>0.00%</c:formatCode>
                <c:ptCount val="10"/>
                <c:pt idx="0">
                  <c:v>0.0263</c:v>
                </c:pt>
                <c:pt idx="1">
                  <c:v>0.015</c:v>
                </c:pt>
                <c:pt idx="2">
                  <c:v>0.015</c:v>
                </c:pt>
                <c:pt idx="3">
                  <c:v>0.0038</c:v>
                </c:pt>
                <c:pt idx="4">
                  <c:v>0.0019</c:v>
                </c:pt>
                <c:pt idx="5">
                  <c:v>0.0188</c:v>
                </c:pt>
                <c:pt idx="6">
                  <c:v>0.0038</c:v>
                </c:pt>
                <c:pt idx="7">
                  <c:v>0.0075</c:v>
                </c:pt>
                <c:pt idx="8">
                  <c:v>0.0019</c:v>
                </c:pt>
                <c:pt idx="9">
                  <c:v>0.0019</c:v>
                </c:pt>
              </c:numCache>
            </c:numRef>
          </c:val>
        </c:ser>
        <c:dLbls>
          <c:showLegendKey val="0"/>
          <c:showVal val="0"/>
          <c:showCatName val="0"/>
          <c:showSerName val="0"/>
          <c:showPercent val="0"/>
          <c:showBubbleSize val="0"/>
        </c:dLbls>
        <c:gapWidth val="92"/>
        <c:axId val="199416272"/>
        <c:axId val="199416832"/>
      </c:barChart>
      <c:catAx>
        <c:axId val="1994162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rgbClr val="4B5C7D"/>
                </a:solidFill>
                <a:latin typeface="微软雅黑" panose="020B0503020204020204" charset="-122"/>
                <a:ea typeface="微软雅黑" panose="020B0503020204020204" charset="-122"/>
                <a:cs typeface="+mn-cs"/>
              </a:defRPr>
            </a:pPr>
          </a:p>
        </c:txPr>
        <c:crossAx val="199416832"/>
        <c:crosses val="autoZero"/>
        <c:auto val="1"/>
        <c:lblAlgn val="ctr"/>
        <c:lblOffset val="100"/>
        <c:noMultiLvlLbl val="0"/>
      </c:catAx>
      <c:valAx>
        <c:axId val="199416832"/>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rgbClr val="4B5C7D"/>
                </a:solidFill>
                <a:latin typeface="微软雅黑" panose="020B0503020204020204" charset="-122"/>
                <a:ea typeface="微软雅黑" panose="020B0503020204020204" charset="-122"/>
                <a:cs typeface="+mn-cs"/>
              </a:defRPr>
            </a:pPr>
          </a:p>
        </c:txPr>
        <c:crossAx val="199416272"/>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lang="zh-CN" sz="1200" b="0" i="0" u="none" strike="noStrike" kern="1200" baseline="0">
                <a:solidFill>
                  <a:srgbClr val="4B5C7D"/>
                </a:solidFill>
                <a:latin typeface="微软雅黑" panose="020B0503020204020204" charset="-122"/>
                <a:ea typeface="微软雅黑" panose="020B0503020204020204" charset="-122"/>
                <a:cs typeface="+mn-cs"/>
              </a:defRPr>
            </a:pPr>
          </a:p>
        </c:txPr>
      </c:legendEntry>
      <c:legendEntry>
        <c:idx val="1"/>
        <c:txPr>
          <a:bodyPr rot="0" spcFirstLastPara="1" vertOverflow="ellipsis" vert="horz" wrap="square" anchor="ctr" anchorCtr="1"/>
          <a:lstStyle/>
          <a:p>
            <a:pPr>
              <a:defRPr lang="zh-CN" sz="1200" b="0" i="0" u="none" strike="noStrike" kern="1200" baseline="0">
                <a:solidFill>
                  <a:srgbClr val="4B5C7D"/>
                </a:solidFill>
                <a:latin typeface="微软雅黑" panose="020B0503020204020204" charset="-122"/>
                <a:ea typeface="微软雅黑" panose="020B0503020204020204" charset="-122"/>
                <a:cs typeface="+mn-cs"/>
              </a:defRPr>
            </a:pPr>
          </a:p>
        </c:txPr>
      </c:legendEntry>
      <c:layout>
        <c:manualLayout>
          <c:xMode val="edge"/>
          <c:yMode val="edge"/>
          <c:x val="0.225010870353214"/>
          <c:y val="0.85290959845394"/>
        </c:manualLayout>
      </c:layout>
      <c:overlay val="0"/>
      <c:spPr>
        <a:noFill/>
        <a:ln>
          <a:noFill/>
        </a:ln>
        <a:effectLst/>
      </c:spPr>
      <c:txPr>
        <a:bodyPr rot="0" spcFirstLastPara="1" vertOverflow="ellipsis" vert="horz" wrap="square" anchor="ctr" anchorCtr="1"/>
        <a:lstStyle/>
        <a:p>
          <a:pPr>
            <a:defRPr lang="zh-CN" sz="1200" b="0" i="0" u="none" strike="noStrike" kern="1200" baseline="0">
              <a:solidFill>
                <a:srgbClr val="4B5C7D"/>
              </a:solidFill>
              <a:latin typeface="微软雅黑" panose="020B0503020204020204" charset="-122"/>
              <a:ea typeface="微软雅黑" panose="020B0503020204020204" charset="-122"/>
              <a:cs typeface="+mn-cs"/>
            </a:defRPr>
          </a:pPr>
        </a:p>
      </c:txPr>
    </c:legend>
    <c:plotVisOnly val="1"/>
    <c:dispBlanksAs val="gap"/>
    <c:showDLblsOverMax val="0"/>
  </c:chart>
  <c:spPr>
    <a:noFill/>
    <a:ln>
      <a:noFill/>
    </a:ln>
    <a:effectLst/>
  </c:spPr>
  <c:txPr>
    <a:bodyPr/>
    <a:lstStyle/>
    <a:p>
      <a:pPr>
        <a:defRPr lang="zh-CN">
          <a:solidFill>
            <a:srgbClr val="4B5C7D"/>
          </a:solidFill>
          <a:latin typeface="微软雅黑" panose="020B0503020204020204" charset="-122"/>
          <a:ea typeface="微软雅黑" panose="020B0503020204020204" charset="-122"/>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zh-CN" sz="1200" b="1" i="0" u="none" strike="noStrike" kern="1200" baseline="0">
                <a:solidFill>
                  <a:srgbClr val="2F3A4F"/>
                </a:solidFill>
                <a:latin typeface="微软雅黑" panose="020B0503020204020204" charset="-122"/>
                <a:ea typeface="微软雅黑" panose="020B0503020204020204" charset="-122"/>
                <a:cs typeface="+mn-cs"/>
              </a:defRPr>
            </a:pPr>
            <a:r>
              <a:rPr lang="zh-CN" sz="1200"/>
              <a:t>试验组</a:t>
            </a:r>
            <a:endParaRPr lang="zh-CN" sz="1200"/>
          </a:p>
        </c:rich>
      </c:tx>
      <c:layout>
        <c:manualLayout>
          <c:xMode val="edge"/>
          <c:yMode val="edge"/>
          <c:x val="0.416671269209111"/>
          <c:y val="0.0120236149134382"/>
        </c:manualLayout>
      </c:layout>
      <c:overlay val="0"/>
      <c:spPr>
        <a:noFill/>
        <a:ln>
          <a:noFill/>
        </a:ln>
        <a:effectLst/>
      </c:spPr>
    </c:title>
    <c:autoTitleDeleted val="0"/>
    <c:plotArea>
      <c:layout>
        <c:manualLayout>
          <c:layoutTarget val="inner"/>
          <c:xMode val="edge"/>
          <c:yMode val="edge"/>
          <c:x val="0.285655796261855"/>
          <c:y val="0.241284737951273"/>
          <c:w val="0.412965121933356"/>
          <c:h val="0.677422055029248"/>
        </c:manualLayout>
      </c:layout>
      <c:pieChart>
        <c:varyColors val="1"/>
        <c:ser>
          <c:idx val="1"/>
          <c:order val="0"/>
          <c:explosion val="0"/>
          <c:dPt>
            <c:idx val="0"/>
            <c:bubble3D val="0"/>
            <c:explosion val="21"/>
            <c:spPr>
              <a:solidFill>
                <a:srgbClr val="456AAD"/>
              </a:solidFill>
            </c:spPr>
          </c:dPt>
          <c:dPt>
            <c:idx val="1"/>
            <c:bubble3D val="0"/>
            <c:spPr>
              <a:solidFill>
                <a:srgbClr val="7391C7"/>
              </a:solidFill>
            </c:spPr>
          </c:dPt>
          <c:dPt>
            <c:idx val="2"/>
            <c:bubble3D val="0"/>
            <c:spPr>
              <a:solidFill>
                <a:srgbClr val="C0C9DA"/>
              </a:solidFill>
            </c:spPr>
          </c:dPt>
          <c:dPt>
            <c:idx val="3"/>
            <c:bubble3D val="0"/>
            <c:spPr>
              <a:solidFill>
                <a:schemeClr val="bg1">
                  <a:lumMod val="85000"/>
                </a:schemeClr>
              </a:solidFill>
            </c:spPr>
          </c:dPt>
          <c:dLbls>
            <c:dLbl>
              <c:idx val="0"/>
              <c:layout>
                <c:manualLayout>
                  <c:x val="-0.00508570934584271"/>
                  <c:y val="0.0251610107734426"/>
                </c:manualLayout>
              </c:layout>
              <c:numFmt formatCode="General" sourceLinked="1"/>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rgbClr val="C00000"/>
                      </a:solidFill>
                      <a:latin typeface="微软雅黑" panose="020B0503020204020204" charset="-122"/>
                      <a:ea typeface="微软雅黑" panose="020B0503020204020204" charset="-122"/>
                      <a:cs typeface="+mn-cs"/>
                    </a:defRPr>
                  </a:pPr>
                </a:p>
              </c:txPr>
              <c:dLblPos val="bestFit"/>
              <c:showLegendKey val="0"/>
              <c:showVal val="1"/>
              <c:showCatName val="0"/>
              <c:showSerName val="0"/>
              <c:showPercent val="0"/>
              <c:showBubbleSize val="0"/>
              <c:extLst>
                <c:ext xmlns:c15="http://schemas.microsoft.com/office/drawing/2012/chart" uri="{CE6537A1-D6FC-4f65-9D91-7224C49458BB}">
                  <c15:layout>
                    <c:manualLayout>
                      <c:w val="0.163253581278298"/>
                      <c:h val="0.12603598369212"/>
                    </c:manualLayout>
                  </c15:layout>
                </c:ext>
              </c:extLst>
            </c:dLbl>
            <c:dLbl>
              <c:idx val="1"/>
              <c:layout>
                <c:manualLayout>
                  <c:x val="-0.0661562259355043"/>
                  <c:y val="-0.140784964449609"/>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0156146255191368"/>
                  <c:y val="-0.114933626139877"/>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0202167677425009"/>
                  <c:y val="0.00111722766037073"/>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rgbClr val="2F3A4F"/>
                    </a:solidFill>
                    <a:latin typeface="微软雅黑" panose="020B0503020204020204" charset="-122"/>
                    <a:ea typeface="微软雅黑" panose="020B0503020204020204" charset="-122"/>
                    <a:cs typeface="+mn-cs"/>
                  </a:defRPr>
                </a:pPr>
              </a:p>
            </c:txPr>
            <c:dLblPos val="inEnd"/>
            <c:showLegendKey val="0"/>
            <c:showVal val="1"/>
            <c:showCatName val="0"/>
            <c:showSerName val="0"/>
            <c:showPercent val="0"/>
            <c:showBubbleSize val="0"/>
            <c:showLeaderLines val="1"/>
            <c:extLst>
              <c:ext xmlns:c15="http://schemas.microsoft.com/office/drawing/2012/chart" uri="{CE6537A1-D6FC-4f65-9D91-7224C49458BB}">
                <c15:layout/>
                <c15:showLeaderLines val="1"/>
                <c15:leaderLines/>
              </c:ext>
            </c:extLst>
          </c:dLbls>
          <c:cat>
            <c:strRef>
              <c:f>Sheet1!$I$21:$I$24</c:f>
              <c:strCache>
                <c:ptCount val="4"/>
                <c:pt idx="0">
                  <c:v>临床痊愈</c:v>
                </c:pt>
                <c:pt idx="1">
                  <c:v>显效</c:v>
                </c:pt>
                <c:pt idx="2">
                  <c:v>有效</c:v>
                </c:pt>
                <c:pt idx="3">
                  <c:v>无效</c:v>
                </c:pt>
              </c:strCache>
            </c:strRef>
          </c:cat>
          <c:val>
            <c:numRef>
              <c:f>Sheet1!$J$21:$J$24</c:f>
              <c:numCache>
                <c:formatCode>0.00%</c:formatCode>
                <c:ptCount val="4"/>
                <c:pt idx="0">
                  <c:v>0.103</c:v>
                </c:pt>
                <c:pt idx="1">
                  <c:v>0.4538</c:v>
                </c:pt>
                <c:pt idx="2">
                  <c:v>0.3606</c:v>
                </c:pt>
                <c:pt idx="3">
                  <c:v>0.0856</c:v>
                </c:pt>
              </c:numCache>
            </c:numRef>
          </c:val>
        </c:ser>
        <c:ser>
          <c:idx val="0"/>
          <c:order val="1"/>
          <c:explosion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rgbClr val="2F3A4F"/>
                    </a:solidFill>
                    <a:latin typeface="微软雅黑" panose="020B0503020204020204" charset="-122"/>
                    <a:ea typeface="微软雅黑" panose="020B0503020204020204" charset="-122"/>
                    <a:cs typeface="+mn-cs"/>
                  </a:defRPr>
                </a:pPr>
              </a:p>
            </c:txPr>
            <c:dLblPos val="inEnd"/>
            <c:showLegendKey val="0"/>
            <c:showVal val="1"/>
            <c:showCatName val="0"/>
            <c:showSerName val="0"/>
            <c:showPercent val="0"/>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prstDash val="solid"/>
                      <a:round/>
                    </a:ln>
                    <a:effectLst/>
                  </c:spPr>
                </c15:leaderLines>
              </c:ext>
            </c:extLst>
          </c:dLbls>
          <c:cat>
            <c:strRef>
              <c:f>Sheet1!$I$21:$I$24</c:f>
              <c:strCache>
                <c:ptCount val="4"/>
                <c:pt idx="0">
                  <c:v>临床痊愈</c:v>
                </c:pt>
                <c:pt idx="1">
                  <c:v>显效</c:v>
                </c:pt>
                <c:pt idx="2">
                  <c:v>有效</c:v>
                </c:pt>
                <c:pt idx="3">
                  <c:v>无效</c:v>
                </c:pt>
              </c:strCache>
            </c:strRef>
          </c:cat>
          <c:val>
            <c:numRef>
              <c:f>Sheet1!$J$21:$J$24</c:f>
              <c:numCache>
                <c:formatCode>0.00%</c:formatCode>
                <c:ptCount val="4"/>
                <c:pt idx="0">
                  <c:v>0.103</c:v>
                </c:pt>
                <c:pt idx="1">
                  <c:v>0.4538</c:v>
                </c:pt>
                <c:pt idx="2">
                  <c:v>0.3606</c:v>
                </c:pt>
                <c:pt idx="3">
                  <c:v>0.0856</c:v>
                </c:pt>
              </c:numCache>
            </c:numRef>
          </c:val>
        </c:ser>
        <c:dLbls>
          <c:showLegendKey val="0"/>
          <c:showVal val="1"/>
          <c:showCatName val="0"/>
          <c:showSerName val="0"/>
          <c:showPercent val="0"/>
          <c:showBubbleSize val="0"/>
          <c:showLeaderLines val="1"/>
        </c:dLbls>
        <c:firstSliceAng val="310"/>
      </c:pieChart>
    </c:plotArea>
    <c:plotVisOnly val="1"/>
    <c:dispBlanksAs val="gap"/>
    <c:showDLblsOverMax val="0"/>
  </c:chart>
  <c:txPr>
    <a:bodyPr/>
    <a:lstStyle/>
    <a:p>
      <a:pPr>
        <a:defRPr lang="zh-CN">
          <a:solidFill>
            <a:srgbClr val="2F3A4F"/>
          </a:solidFill>
          <a:latin typeface="微软雅黑" panose="020B0503020204020204" charset="-122"/>
          <a:ea typeface="微软雅黑" panose="020B0503020204020204" charset="-122"/>
        </a:defRPr>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zh-CN" sz="1200" b="1" i="0" u="none" strike="noStrike" kern="1200" baseline="0">
                <a:solidFill>
                  <a:srgbClr val="2F3A4F"/>
                </a:solidFill>
                <a:latin typeface="微软雅黑" panose="020B0503020204020204" charset="-122"/>
                <a:ea typeface="微软雅黑" panose="020B0503020204020204" charset="-122"/>
                <a:cs typeface="+mn-cs"/>
              </a:defRPr>
            </a:pPr>
            <a:r>
              <a:rPr lang="zh-CN" sz="1200"/>
              <a:t>对照组</a:t>
            </a:r>
            <a:endParaRPr lang="zh-CN" sz="1200"/>
          </a:p>
        </c:rich>
      </c:tx>
      <c:layout>
        <c:manualLayout>
          <c:xMode val="edge"/>
          <c:yMode val="edge"/>
          <c:x val="0.38923742339037"/>
          <c:y val="0.0245302621472042"/>
        </c:manualLayout>
      </c:layout>
      <c:overlay val="0"/>
      <c:spPr>
        <a:noFill/>
        <a:ln>
          <a:noFill/>
        </a:ln>
        <a:effectLst/>
      </c:spPr>
    </c:title>
    <c:autoTitleDeleted val="0"/>
    <c:plotArea>
      <c:layout>
        <c:manualLayout>
          <c:layoutTarget val="inner"/>
          <c:xMode val="edge"/>
          <c:yMode val="edge"/>
          <c:x val="0.216117991336309"/>
          <c:y val="0.253791385185039"/>
          <c:w val="0.398856244299631"/>
          <c:h val="0.677422055029248"/>
        </c:manualLayout>
      </c:layout>
      <c:pieChart>
        <c:varyColors val="1"/>
        <c:ser>
          <c:idx val="1"/>
          <c:order val="0"/>
          <c:explosion val="0"/>
          <c:dPt>
            <c:idx val="0"/>
            <c:bubble3D val="0"/>
            <c:spPr>
              <a:solidFill>
                <a:srgbClr val="456AAD"/>
              </a:solidFill>
            </c:spPr>
          </c:dPt>
          <c:dPt>
            <c:idx val="1"/>
            <c:bubble3D val="0"/>
            <c:spPr>
              <a:solidFill>
                <a:srgbClr val="7391C7"/>
              </a:solidFill>
            </c:spPr>
          </c:dPt>
          <c:dPt>
            <c:idx val="2"/>
            <c:bubble3D val="0"/>
            <c:spPr>
              <a:solidFill>
                <a:srgbClr val="C0C9DA"/>
              </a:solidFill>
            </c:spPr>
          </c:dPt>
          <c:dPt>
            <c:idx val="3"/>
            <c:bubble3D val="0"/>
            <c:spPr>
              <a:solidFill>
                <a:schemeClr val="bg1">
                  <a:lumMod val="85000"/>
                </a:schemeClr>
              </a:solidFill>
            </c:spPr>
          </c:dPt>
          <c:dLbls>
            <c:dLbl>
              <c:idx val="0"/>
              <c:layout/>
              <c:numFmt formatCode="General" sourceLinked="1"/>
              <c:spPr>
                <a:noFill/>
                <a:ln>
                  <a:noFill/>
                </a:ln>
                <a:effectLst/>
              </c:spPr>
              <c:txPr>
                <a:bodyPr rot="0" spcFirstLastPara="0" vertOverflow="ellipsis" vert="horz" wrap="square" lIns="38100" tIns="19050" rIns="38100" bIns="19050" anchor="ctr" anchorCtr="1">
                  <a:spAutoFit/>
                </a:bodyPr>
                <a:lstStyle/>
                <a:p>
                  <a:pPr>
                    <a:defRPr lang="zh-CN" sz="1000" b="1" i="0" u="none" strike="noStrike" kern="1200" baseline="0">
                      <a:solidFill>
                        <a:srgbClr val="C00000"/>
                      </a:solidFill>
                      <a:latin typeface="微软雅黑" panose="020B0503020204020204" charset="-122"/>
                      <a:ea typeface="微软雅黑" panose="020B0503020204020204" charset="-122"/>
                      <a:cs typeface="+mn-cs"/>
                    </a:defRPr>
                  </a:pPr>
                </a:p>
              </c:txPr>
              <c:dLblPos val="bestFit"/>
              <c:showLegendKey val="0"/>
              <c:showVal val="1"/>
              <c:showCatName val="0"/>
              <c:showSerName val="0"/>
              <c:showPercent val="0"/>
              <c:showBubbleSize val="0"/>
              <c:extLst>
                <c:ext xmlns:c15="http://schemas.microsoft.com/office/drawing/2012/chart" uri="{CE6537A1-D6FC-4f65-9D91-7224C49458BB}"/>
              </c:extLst>
            </c:dLbl>
            <c:dLbl>
              <c:idx val="1"/>
              <c:layout>
                <c:manualLayout>
                  <c:x val="0.000841321100257885"/>
                  <c:y val="0.0540489039450101"/>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326186742553714"/>
                  <c:y val="-0.0766652551552991"/>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0309517452194436"/>
                  <c:y val="0.0652300435270715"/>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rgbClr val="2F3A4F"/>
                    </a:solidFill>
                    <a:latin typeface="微软雅黑" panose="020B0503020204020204" charset="-122"/>
                    <a:ea typeface="微软雅黑" panose="020B0503020204020204" charset="-122"/>
                    <a:cs typeface="+mn-cs"/>
                  </a:defRPr>
                </a:pPr>
              </a:p>
            </c:txPr>
            <c:dLblPos val="bestFit"/>
            <c:showLegendKey val="0"/>
            <c:showVal val="1"/>
            <c:showCatName val="0"/>
            <c:showSerName val="0"/>
            <c:showPercent val="0"/>
            <c:showBubbleSize val="0"/>
            <c:showLeaderLines val="1"/>
            <c:extLst>
              <c:ext xmlns:c15="http://schemas.microsoft.com/office/drawing/2012/chart" uri="{CE6537A1-D6FC-4f65-9D91-7224C49458BB}">
                <c15:layout/>
                <c15:showLeaderLines val="1"/>
                <c15:leaderLines/>
              </c:ext>
            </c:extLst>
          </c:dLbls>
          <c:cat>
            <c:strRef>
              <c:f>Sheet1!$I$21:$I$24</c:f>
              <c:strCache>
                <c:ptCount val="4"/>
                <c:pt idx="0">
                  <c:v>临床痊愈</c:v>
                </c:pt>
                <c:pt idx="1">
                  <c:v>显效</c:v>
                </c:pt>
                <c:pt idx="2">
                  <c:v>有效</c:v>
                </c:pt>
                <c:pt idx="3">
                  <c:v>无效</c:v>
                </c:pt>
              </c:strCache>
            </c:strRef>
          </c:cat>
          <c:val>
            <c:numRef>
              <c:f>Sheet1!$L$21:$L$24</c:f>
              <c:numCache>
                <c:formatCode>0.00%</c:formatCode>
                <c:ptCount val="4"/>
                <c:pt idx="0">
                  <c:v>0</c:v>
                </c:pt>
                <c:pt idx="1">
                  <c:v>0.228</c:v>
                </c:pt>
                <c:pt idx="2">
                  <c:v>0.456</c:v>
                </c:pt>
                <c:pt idx="3">
                  <c:v>0.316</c:v>
                </c:pt>
              </c:numCache>
            </c:numRef>
          </c:val>
        </c:ser>
        <c:ser>
          <c:idx val="0"/>
          <c:order val="1"/>
          <c:explosion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rgbClr val="2F3A4F"/>
                    </a:solidFill>
                    <a:latin typeface="微软雅黑" panose="020B0503020204020204" charset="-122"/>
                    <a:ea typeface="微软雅黑" panose="020B0503020204020204" charset="-122"/>
                    <a:cs typeface="+mn-cs"/>
                  </a:defRPr>
                </a:pPr>
              </a:p>
            </c:txPr>
            <c:dLblPos val="inEnd"/>
            <c:showLegendKey val="0"/>
            <c:showVal val="1"/>
            <c:showCatName val="0"/>
            <c:showSerName val="0"/>
            <c:showPercent val="0"/>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prstDash val="solid"/>
                      <a:round/>
                    </a:ln>
                    <a:effectLst/>
                  </c:spPr>
                </c15:leaderLines>
              </c:ext>
            </c:extLst>
          </c:dLbls>
          <c:cat>
            <c:strRef>
              <c:f>Sheet1!$I$21:$I$24</c:f>
              <c:strCache>
                <c:ptCount val="4"/>
                <c:pt idx="0">
                  <c:v>临床痊愈</c:v>
                </c:pt>
                <c:pt idx="1">
                  <c:v>显效</c:v>
                </c:pt>
                <c:pt idx="2">
                  <c:v>有效</c:v>
                </c:pt>
                <c:pt idx="3">
                  <c:v>无效</c:v>
                </c:pt>
              </c:strCache>
            </c:strRef>
          </c:cat>
          <c:val>
            <c:numRef>
              <c:f>Sheet1!$J$21:$J$24</c:f>
              <c:numCache>
                <c:formatCode>0.00%</c:formatCode>
                <c:ptCount val="4"/>
                <c:pt idx="0">
                  <c:v>0.103</c:v>
                </c:pt>
                <c:pt idx="1">
                  <c:v>0.4538</c:v>
                </c:pt>
                <c:pt idx="2">
                  <c:v>0.3606</c:v>
                </c:pt>
                <c:pt idx="3">
                  <c:v>0.0856</c:v>
                </c:pt>
              </c:numCache>
            </c:numRef>
          </c:val>
        </c:ser>
        <c:dLbls>
          <c:showLegendKey val="0"/>
          <c:showVal val="1"/>
          <c:showCatName val="0"/>
          <c:showSerName val="0"/>
          <c:showPercent val="0"/>
          <c:showBubbleSize val="0"/>
          <c:showLeaderLines val="1"/>
        </c:dLbls>
        <c:firstSliceAng val="0"/>
      </c:pieChart>
    </c:plotArea>
    <c:legend>
      <c:legendPos val="r"/>
      <c:layout>
        <c:manualLayout>
          <c:xMode val="edge"/>
          <c:yMode val="edge"/>
          <c:x val="0.766403804557223"/>
          <c:y val="0.52292803261576"/>
          <c:w val="0.213089935834046"/>
          <c:h val="0.476828235479487"/>
        </c:manualLayout>
      </c:layout>
      <c:overlay val="0"/>
      <c:txPr>
        <a:bodyPr rot="0" spcFirstLastPara="0" vertOverflow="ellipsis" vert="horz" wrap="square" anchor="ctr" anchorCtr="1"/>
        <a:lstStyle/>
        <a:p>
          <a:pPr>
            <a:defRPr lang="zh-CN" sz="1000" b="0" i="0" u="none" strike="noStrike" kern="1200" baseline="0">
              <a:solidFill>
                <a:srgbClr val="2F3A4F"/>
              </a:solidFill>
              <a:latin typeface="微软雅黑" panose="020B0503020204020204" charset="-122"/>
              <a:ea typeface="微软雅黑" panose="020B0503020204020204" charset="-122"/>
              <a:cs typeface="+mn-cs"/>
            </a:defRPr>
          </a:pPr>
        </a:p>
      </c:txPr>
    </c:legend>
    <c:plotVisOnly val="1"/>
    <c:dispBlanksAs val="gap"/>
    <c:showDLblsOverMax val="0"/>
  </c:chart>
  <c:txPr>
    <a:bodyPr/>
    <a:lstStyle/>
    <a:p>
      <a:pPr>
        <a:defRPr lang="zh-CN">
          <a:solidFill>
            <a:srgbClr val="2F3A4F"/>
          </a:solidFill>
          <a:latin typeface="微软雅黑" panose="020B0503020204020204" charset="-122"/>
          <a:ea typeface="微软雅黑" panose="020B0503020204020204" charset="-122"/>
        </a:defRPr>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9989690668773"/>
          <c:y val="0.0406612680610833"/>
          <c:w val="0.501355033789795"/>
          <c:h val="0.816371443157759"/>
        </c:manualLayout>
      </c:layout>
      <c:barChart>
        <c:barDir val="bar"/>
        <c:grouping val="clustered"/>
        <c:varyColors val="0"/>
        <c:ser>
          <c:idx val="0"/>
          <c:order val="0"/>
          <c:tx>
            <c:strRef>
              <c:f>Sheet1!$E$19</c:f>
              <c:strCache>
                <c:ptCount val="1"/>
                <c:pt idx="0">
                  <c:v>试验组</c:v>
                </c:pt>
              </c:strCache>
            </c:strRef>
          </c:tx>
          <c:spPr>
            <a:solidFill>
              <a:srgbClr val="7391C7"/>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lstStyle/>
              <a:p>
                <a:pPr>
                  <a:defRPr lang="zh-CN" sz="900" b="0" i="0" u="none" strike="noStrike" kern="1200" baseline="0">
                    <a:solidFill>
                      <a:srgbClr val="4B5C7D"/>
                    </a:solidFill>
                    <a:latin typeface="微软雅黑" panose="020B0503020204020204" charset="-122"/>
                    <a:ea typeface="微软雅黑" panose="020B0503020204020204" charset="-122"/>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Sheet1!$G$25:$G$33</c:f>
              <c:strCache>
                <c:ptCount val="9"/>
                <c:pt idx="0">
                  <c:v>疼痛</c:v>
                </c:pt>
                <c:pt idx="1">
                  <c:v>关节肿胀</c:v>
                </c:pt>
                <c:pt idx="2">
                  <c:v>关节发热</c:v>
                </c:pt>
                <c:pt idx="3">
                  <c:v>关节肌肤颜色不正常</c:v>
                </c:pt>
                <c:pt idx="4">
                  <c:v>活动不便</c:v>
                </c:pt>
                <c:pt idx="5">
                  <c:v>关节压痛</c:v>
                </c:pt>
                <c:pt idx="6">
                  <c:v>发热</c:v>
                </c:pt>
                <c:pt idx="7">
                  <c:v>口渴</c:v>
                </c:pt>
                <c:pt idx="8">
                  <c:v>烦闷不安</c:v>
                </c:pt>
              </c:strCache>
            </c:strRef>
          </c:cat>
          <c:val>
            <c:numRef>
              <c:f>Sheet1!$H$25:$H$33</c:f>
              <c:numCache>
                <c:formatCode>0.00%</c:formatCode>
                <c:ptCount val="9"/>
                <c:pt idx="0">
                  <c:v>0.23</c:v>
                </c:pt>
                <c:pt idx="1">
                  <c:v>0.4411</c:v>
                </c:pt>
                <c:pt idx="2">
                  <c:v>0.7644</c:v>
                </c:pt>
                <c:pt idx="3">
                  <c:v>0.6344</c:v>
                </c:pt>
                <c:pt idx="4">
                  <c:v>0.5066</c:v>
                </c:pt>
                <c:pt idx="5">
                  <c:v>0.3188</c:v>
                </c:pt>
                <c:pt idx="6">
                  <c:v>0.9188</c:v>
                </c:pt>
                <c:pt idx="7">
                  <c:v>0.8122</c:v>
                </c:pt>
                <c:pt idx="8">
                  <c:v>0.7233</c:v>
                </c:pt>
              </c:numCache>
            </c:numRef>
          </c:val>
        </c:ser>
        <c:ser>
          <c:idx val="1"/>
          <c:order val="1"/>
          <c:tx>
            <c:strRef>
              <c:f>Sheet1!$F$19</c:f>
              <c:strCache>
                <c:ptCount val="1"/>
                <c:pt idx="0">
                  <c:v>对照组</c:v>
                </c:pt>
              </c:strCache>
            </c:strRef>
          </c:tx>
          <c:spPr>
            <a:solidFill>
              <a:schemeClr val="bg1">
                <a:lumMod val="75000"/>
              </a:schemeClr>
            </a:solidFill>
            <a:ln>
              <a:noFill/>
            </a:ln>
            <a:effectLst/>
          </c:spPr>
          <c:invertIfNegative val="0"/>
          <c:dLbls>
            <c:dLbl>
              <c:idx val="0"/>
              <c:layout>
                <c:manualLayout>
                  <c:x val="0.00206193735087477"/>
                  <c:y val="-0.00851436698865947"/>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0206193735087485"/>
                  <c:y val="-0.0127715504829894"/>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00206193735087485"/>
                  <c:y val="-0.012771550482989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00206193735087477"/>
                  <c:y val="-0.0042571834943297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00206193735087485"/>
                  <c:y val="-0.0042571834943297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
                  <c:y val="-0.00425718349432977"/>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1.51206992308077e-16"/>
                  <c:y val="-0.0042571834943297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0.00206193735087492"/>
                  <c:y val="-0.0042571834943297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0"/>
                  <c:y val="-0.00851436698865947"/>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rot="0" spcFirstLastPara="1" vertOverflow="ellipsis" vert="horz" wrap="square" lIns="38100" tIns="19050" rIns="38100" bIns="19050" anchor="ctr" anchorCtr="1"/>
              <a:lstStyle/>
              <a:p>
                <a:pPr>
                  <a:defRPr lang="zh-CN" sz="900" b="0" i="0" u="none" strike="noStrike" kern="1200" baseline="0">
                    <a:solidFill>
                      <a:schemeClr val="accent3">
                        <a:lumMod val="50000"/>
                      </a:schemeClr>
                    </a:solidFill>
                    <a:latin typeface="微软雅黑" panose="020B0503020204020204" charset="-122"/>
                    <a:ea typeface="微软雅黑" panose="020B0503020204020204" charset="-122"/>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Sheet1!$G$25:$G$33</c:f>
              <c:strCache>
                <c:ptCount val="9"/>
                <c:pt idx="0">
                  <c:v>疼痛</c:v>
                </c:pt>
                <c:pt idx="1">
                  <c:v>关节肿胀</c:v>
                </c:pt>
                <c:pt idx="2">
                  <c:v>关节发热</c:v>
                </c:pt>
                <c:pt idx="3">
                  <c:v>关节肌肤颜色不正常</c:v>
                </c:pt>
                <c:pt idx="4">
                  <c:v>活动不便</c:v>
                </c:pt>
                <c:pt idx="5">
                  <c:v>关节压痛</c:v>
                </c:pt>
                <c:pt idx="6">
                  <c:v>发热</c:v>
                </c:pt>
                <c:pt idx="7">
                  <c:v>口渴</c:v>
                </c:pt>
                <c:pt idx="8">
                  <c:v>烦闷不安</c:v>
                </c:pt>
              </c:strCache>
            </c:strRef>
          </c:cat>
          <c:val>
            <c:numRef>
              <c:f>Sheet1!$I$25:$I$33</c:f>
              <c:numCache>
                <c:formatCode>0.00%</c:formatCode>
                <c:ptCount val="9"/>
                <c:pt idx="0">
                  <c:v>0.035</c:v>
                </c:pt>
                <c:pt idx="1">
                  <c:v>0.211</c:v>
                </c:pt>
                <c:pt idx="2" c:formatCode="0%">
                  <c:v>0.5</c:v>
                </c:pt>
                <c:pt idx="3">
                  <c:v>0.421</c:v>
                </c:pt>
                <c:pt idx="4">
                  <c:v>0.221</c:v>
                </c:pt>
                <c:pt idx="5">
                  <c:v>0.159</c:v>
                </c:pt>
                <c:pt idx="6">
                  <c:v>0.8</c:v>
                </c:pt>
                <c:pt idx="7">
                  <c:v>0.586</c:v>
                </c:pt>
                <c:pt idx="8">
                  <c:v>0.405</c:v>
                </c:pt>
              </c:numCache>
            </c:numRef>
          </c:val>
        </c:ser>
        <c:dLbls>
          <c:showLegendKey val="0"/>
          <c:showVal val="1"/>
          <c:showCatName val="0"/>
          <c:showSerName val="0"/>
          <c:showPercent val="0"/>
          <c:showBubbleSize val="0"/>
        </c:dLbls>
        <c:gapWidth val="92"/>
        <c:axId val="193695600"/>
        <c:axId val="193696160"/>
      </c:barChart>
      <c:catAx>
        <c:axId val="1936956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200" b="0" i="0" u="none" strike="noStrike" kern="1200" baseline="0">
                <a:solidFill>
                  <a:srgbClr val="2F3A4F"/>
                </a:solidFill>
                <a:latin typeface="微软雅黑" panose="020B0503020204020204" charset="-122"/>
                <a:ea typeface="微软雅黑" panose="020B0503020204020204" charset="-122"/>
                <a:cs typeface="+mn-cs"/>
              </a:defRPr>
            </a:pPr>
          </a:p>
        </c:txPr>
        <c:crossAx val="193696160"/>
        <c:crosses val="autoZero"/>
        <c:auto val="1"/>
        <c:lblAlgn val="ctr"/>
        <c:lblOffset val="100"/>
        <c:noMultiLvlLbl val="0"/>
      </c:catAx>
      <c:valAx>
        <c:axId val="193696160"/>
        <c:scaling>
          <c:orientation val="minMax"/>
        </c:scaling>
        <c:delete val="1"/>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txPr>
          <a:bodyPr rot="-60000000" spcFirstLastPara="0" vertOverflow="ellipsis" vert="horz" wrap="square" anchor="ctr" anchorCtr="1"/>
          <a:lstStyle/>
          <a:p>
            <a:pPr>
              <a:defRPr lang="zh-CN" sz="1200" b="0" i="0" u="none" strike="noStrike" kern="1200" baseline="0">
                <a:solidFill>
                  <a:srgbClr val="2F3A4F"/>
                </a:solidFill>
                <a:latin typeface="微软雅黑" panose="020B0503020204020204" charset="-122"/>
                <a:ea typeface="微软雅黑" panose="020B0503020204020204" charset="-122"/>
                <a:cs typeface="+mn-cs"/>
              </a:defRPr>
            </a:pPr>
          </a:p>
        </c:txPr>
        <c:crossAx val="193695600"/>
        <c:crosses val="autoZero"/>
        <c:crossBetween val="between"/>
      </c:valAx>
      <c:spPr>
        <a:noFill/>
        <a:ln>
          <a:noFill/>
        </a:ln>
        <a:effectLst/>
      </c:spPr>
    </c:plotArea>
    <c:legend>
      <c:legendPos val="r"/>
      <c:layout>
        <c:manualLayout>
          <c:xMode val="edge"/>
          <c:yMode val="edge"/>
          <c:x val="0.867517440418128"/>
          <c:y val="0.663149517982913"/>
          <c:w val="0.115987060774873"/>
          <c:h val="0.184562648142443"/>
        </c:manualLayout>
      </c:layout>
      <c:overlay val="0"/>
      <c:spPr>
        <a:noFill/>
        <a:ln>
          <a:noFill/>
        </a:ln>
        <a:effectLst/>
      </c:spPr>
      <c:txPr>
        <a:bodyPr rot="0" spcFirstLastPara="1" vertOverflow="ellipsis" vert="horz" wrap="square" anchor="ctr" anchorCtr="1"/>
        <a:lstStyle/>
        <a:p>
          <a:pPr>
            <a:defRPr lang="zh-CN" sz="1200" b="0" i="0" u="none" strike="noStrike" kern="1200" baseline="0">
              <a:solidFill>
                <a:srgbClr val="2F3A4F"/>
              </a:solidFill>
              <a:latin typeface="微软雅黑" panose="020B0503020204020204" charset="-122"/>
              <a:ea typeface="微软雅黑" panose="020B0503020204020204" charset="-122"/>
              <a:cs typeface="+mn-cs"/>
            </a:defRPr>
          </a:pPr>
        </a:p>
      </c:txPr>
    </c:legend>
    <c:plotVisOnly val="1"/>
    <c:dispBlanksAs val="gap"/>
    <c:showDLblsOverMax val="0"/>
  </c:chart>
  <c:spPr>
    <a:noFill/>
    <a:ln>
      <a:noFill/>
    </a:ln>
    <a:effectLst/>
  </c:spPr>
  <c:txPr>
    <a:bodyPr/>
    <a:lstStyle/>
    <a:p>
      <a:pPr>
        <a:defRPr lang="zh-CN" sz="1200">
          <a:solidFill>
            <a:srgbClr val="2F3A4F"/>
          </a:solidFill>
          <a:latin typeface="微软雅黑" panose="020B0503020204020204" charset="-122"/>
          <a:ea typeface="微软雅黑" panose="020B0503020204020204" charset="-122"/>
        </a:defRPr>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Sheet1!$H$50</c:f>
              <c:strCache>
                <c:ptCount val="1"/>
                <c:pt idx="0">
                  <c:v>试验组</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0.100485367604662"/>
                  <c:y val="0.0836800731692761"/>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lstStyle/>
              <a:p>
                <a:pPr>
                  <a:defRPr lang="zh-CN" sz="1200" b="0" i="0" u="none" strike="noStrike" kern="1200" baseline="0">
                    <a:solidFill>
                      <a:srgbClr val="2F3A4F"/>
                    </a:solidFill>
                    <a:latin typeface="微软雅黑" panose="020B0503020204020204" charset="-122"/>
                    <a:ea typeface="微软雅黑" panose="020B0503020204020204" charset="-122"/>
                    <a:cs typeface="+mn-cs"/>
                  </a:defRPr>
                </a:pP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Sheet1!$I$49:$J$49</c:f>
              <c:strCache>
                <c:ptCount val="2"/>
                <c:pt idx="0">
                  <c:v>0d</c:v>
                </c:pt>
                <c:pt idx="1">
                  <c:v>3d</c:v>
                </c:pt>
              </c:strCache>
            </c:strRef>
          </c:cat>
          <c:val>
            <c:numRef>
              <c:f>Sheet1!$I$50:$J$50</c:f>
              <c:numCache>
                <c:formatCode>General</c:formatCode>
                <c:ptCount val="2"/>
                <c:pt idx="0">
                  <c:v>6.1</c:v>
                </c:pt>
                <c:pt idx="1">
                  <c:v>2.3</c:v>
                </c:pt>
              </c:numCache>
            </c:numRef>
          </c:val>
          <c:smooth val="0"/>
        </c:ser>
        <c:ser>
          <c:idx val="1"/>
          <c:order val="1"/>
          <c:tx>
            <c:strRef>
              <c:f>Sheet1!$H$51</c:f>
              <c:strCache>
                <c:ptCount val="1"/>
                <c:pt idx="0">
                  <c:v>对照组</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0.0959984200291687"/>
                  <c:y val="-0.0529224686025806"/>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lstStyle/>
              <a:p>
                <a:pPr>
                  <a:defRPr lang="zh-CN" sz="1200" b="0" i="0" u="none" strike="noStrike" kern="1200" baseline="0">
                    <a:solidFill>
                      <a:srgbClr val="2F3A4F"/>
                    </a:solidFill>
                    <a:latin typeface="微软雅黑" panose="020B0503020204020204" charset="-122"/>
                    <a:ea typeface="微软雅黑" panose="020B0503020204020204" charset="-122"/>
                    <a:cs typeface="+mn-cs"/>
                  </a:defRPr>
                </a:pP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Sheet1!$I$49:$J$49</c:f>
              <c:strCache>
                <c:ptCount val="2"/>
                <c:pt idx="0">
                  <c:v>0d</c:v>
                </c:pt>
                <c:pt idx="1">
                  <c:v>3d</c:v>
                </c:pt>
              </c:strCache>
            </c:strRef>
          </c:cat>
          <c:val>
            <c:numRef>
              <c:f>Sheet1!$I$51:$J$51</c:f>
              <c:numCache>
                <c:formatCode>General</c:formatCode>
                <c:ptCount val="2"/>
                <c:pt idx="0">
                  <c:v>6.2</c:v>
                </c:pt>
                <c:pt idx="1">
                  <c:v>3.7</c:v>
                </c:pt>
              </c:numCache>
            </c:numRef>
          </c:val>
          <c:smooth val="0"/>
        </c:ser>
        <c:dLbls>
          <c:showLegendKey val="0"/>
          <c:showVal val="1"/>
          <c:showCatName val="0"/>
          <c:showSerName val="0"/>
          <c:showPercent val="0"/>
          <c:showBubbleSize val="0"/>
        </c:dLbls>
        <c:marker val="1"/>
        <c:smooth val="0"/>
        <c:axId val="193698960"/>
        <c:axId val="193699520"/>
      </c:lineChart>
      <c:catAx>
        <c:axId val="193698960"/>
        <c:scaling>
          <c:orientation val="minMax"/>
        </c:scaling>
        <c:delete val="0"/>
        <c:axPos val="b"/>
        <c:numFmt formatCode="General" sourceLinked="1"/>
        <c:majorTickMark val="none"/>
        <c:minorTickMark val="none"/>
        <c:tickLblPos val="nextTo"/>
        <c:spPr>
          <a:noFill/>
          <a:ln w="9525" cap="flat" cmpd="sng" algn="ctr">
            <a:solidFill>
              <a:srgbClr val="7391C7"/>
            </a:solidFill>
            <a:round/>
          </a:ln>
          <a:effectLst/>
        </c:spPr>
        <c:txPr>
          <a:bodyPr rot="-60000000" spcFirstLastPara="1" vertOverflow="ellipsis" vert="horz" wrap="square" anchor="ctr" anchorCtr="1"/>
          <a:lstStyle/>
          <a:p>
            <a:pPr>
              <a:defRPr lang="zh-CN" sz="1200" b="0" i="0" u="none" strike="noStrike" kern="1200" baseline="0">
                <a:solidFill>
                  <a:srgbClr val="2F3A4F"/>
                </a:solidFill>
                <a:latin typeface="微软雅黑" panose="020B0503020204020204" charset="-122"/>
                <a:ea typeface="微软雅黑" panose="020B0503020204020204" charset="-122"/>
                <a:cs typeface="+mn-cs"/>
              </a:defRPr>
            </a:pPr>
          </a:p>
        </c:txPr>
        <c:crossAx val="193699520"/>
        <c:crosses val="autoZero"/>
        <c:auto val="1"/>
        <c:lblAlgn val="ctr"/>
        <c:lblOffset val="100"/>
        <c:noMultiLvlLbl val="0"/>
      </c:catAx>
      <c:valAx>
        <c:axId val="193699520"/>
        <c:scaling>
          <c:orientation val="minMax"/>
          <c:max val="7"/>
          <c:min val="2"/>
        </c:scaling>
        <c:delete val="0"/>
        <c:axPos val="l"/>
        <c:title>
          <c:tx>
            <c:rich>
              <a:bodyPr rot="-5400000" spcFirstLastPara="1" vertOverflow="ellipsis" vert="horz" wrap="square" anchor="ctr" anchorCtr="1"/>
              <a:lstStyle/>
              <a:p>
                <a:pPr>
                  <a:defRPr lang="zh-CN" sz="1200" b="0" i="0" u="none" strike="noStrike" kern="1200" baseline="0">
                    <a:solidFill>
                      <a:srgbClr val="2F3A4F"/>
                    </a:solidFill>
                    <a:latin typeface="微软雅黑" panose="020B0503020204020204" charset="-122"/>
                    <a:ea typeface="微软雅黑" panose="020B0503020204020204" charset="-122"/>
                    <a:cs typeface="+mn-cs"/>
                  </a:defRPr>
                </a:pPr>
                <a:r>
                  <a:rPr lang="en-US"/>
                  <a:t>VAS</a:t>
                </a:r>
                <a:r>
                  <a:rPr lang="zh-CN"/>
                  <a:t>评分</a:t>
                </a:r>
                <a:endParaRPr lang="zh-CN"/>
              </a:p>
            </c:rich>
          </c:tx>
          <c:layout/>
          <c:overlay val="0"/>
          <c:spPr>
            <a:noFill/>
            <a:ln>
              <a:noFill/>
            </a:ln>
            <a:effectLst/>
          </c:spPr>
        </c:title>
        <c:numFmt formatCode="General" sourceLinked="1"/>
        <c:majorTickMark val="none"/>
        <c:minorTickMark val="none"/>
        <c:tickLblPos val="nextTo"/>
        <c:spPr>
          <a:noFill/>
          <a:ln>
            <a:solidFill>
              <a:srgbClr val="7391C7"/>
            </a:solidFill>
          </a:ln>
          <a:effectLst/>
        </c:spPr>
        <c:txPr>
          <a:bodyPr rot="-60000000" spcFirstLastPara="1" vertOverflow="ellipsis" vert="horz" wrap="square" anchor="ctr" anchorCtr="1"/>
          <a:lstStyle/>
          <a:p>
            <a:pPr>
              <a:defRPr lang="zh-CN" sz="1200" b="0" i="0" u="none" strike="noStrike" kern="1200" baseline="0">
                <a:solidFill>
                  <a:srgbClr val="2F3A4F"/>
                </a:solidFill>
                <a:latin typeface="微软雅黑" panose="020B0503020204020204" charset="-122"/>
                <a:ea typeface="微软雅黑" panose="020B0503020204020204" charset="-122"/>
                <a:cs typeface="+mn-cs"/>
              </a:defRPr>
            </a:pPr>
          </a:p>
        </c:txPr>
        <c:crossAx val="193698960"/>
        <c:crosses val="autoZero"/>
        <c:crossBetween val="between"/>
      </c:valAx>
      <c:spPr>
        <a:noFill/>
        <a:ln w="25400">
          <a:noFill/>
        </a:ln>
        <a:effectLst/>
      </c:spPr>
    </c:plotArea>
    <c:legend>
      <c:legendPos val="b"/>
      <c:layout>
        <c:manualLayout>
          <c:xMode val="edge"/>
          <c:yMode val="edge"/>
          <c:x val="0.23538112267666"/>
          <c:y val="0.773239922260445"/>
        </c:manualLayout>
      </c:layout>
      <c:overlay val="0"/>
      <c:spPr>
        <a:noFill/>
        <a:ln>
          <a:noFill/>
        </a:ln>
        <a:effectLst/>
      </c:spPr>
      <c:txPr>
        <a:bodyPr rot="0" spcFirstLastPara="1" vertOverflow="ellipsis" vert="horz" wrap="square" anchor="ctr" anchorCtr="1"/>
        <a:lstStyle/>
        <a:p>
          <a:pPr>
            <a:defRPr lang="zh-CN" sz="1200" b="0" i="0" u="none" strike="noStrike" kern="1200" baseline="0">
              <a:solidFill>
                <a:srgbClr val="2F3A4F"/>
              </a:solidFill>
              <a:latin typeface="微软雅黑" panose="020B0503020204020204" charset="-122"/>
              <a:ea typeface="微软雅黑" panose="020B0503020204020204" charset="-122"/>
              <a:cs typeface="+mn-cs"/>
            </a:defRPr>
          </a:pPr>
        </a:p>
      </c:txPr>
    </c:legend>
    <c:plotVisOnly val="1"/>
    <c:dispBlanksAs val="gap"/>
    <c:showDLblsOverMax val="0"/>
  </c:chart>
  <c:spPr>
    <a:noFill/>
    <a:ln>
      <a:noFill/>
    </a:ln>
    <a:effectLst/>
  </c:spPr>
  <c:txPr>
    <a:bodyPr/>
    <a:lstStyle/>
    <a:p>
      <a:pPr>
        <a:defRPr lang="zh-CN" sz="1200">
          <a:solidFill>
            <a:srgbClr val="2F3A4F"/>
          </a:solidFill>
          <a:latin typeface="微软雅黑" panose="020B0503020204020204" charset="-122"/>
          <a:ea typeface="微软雅黑" panose="020B0503020204020204" charset="-122"/>
        </a:defRPr>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6C8D182-E4C8-4120-9249-FC9774456FF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85D0DACE-38E0-42D2-9336-2B707D34BC6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image" Target="../media/image1.jpeg"/><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7" Type="http://schemas.openxmlformats.org/officeDocument/2006/relationships/tags" Target="../tags/tag15.x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22.xml"/><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29.xml"/><Relationship Id="rId7" Type="http://schemas.openxmlformats.org/officeDocument/2006/relationships/tags" Target="../tags/tag28.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36.xml"/><Relationship Id="rId7" Type="http://schemas.openxmlformats.org/officeDocument/2006/relationships/tags" Target="../tags/tag35.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44.xml"/><Relationship Id="rId8" Type="http://schemas.openxmlformats.org/officeDocument/2006/relationships/tags" Target="../tags/tag43.xml"/><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0" Type="http://schemas.openxmlformats.org/officeDocument/2006/relationships/tags" Target="../tags/tag45.xm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7" Type="http://schemas.openxmlformats.org/officeDocument/2006/relationships/tags" Target="../tags/tag51.xml"/><Relationship Id="rId6" Type="http://schemas.openxmlformats.org/officeDocument/2006/relationships/tags" Target="../tags/tag50.xml"/><Relationship Id="rId5" Type="http://schemas.openxmlformats.org/officeDocument/2006/relationships/tags" Target="../tags/tag49.xml"/><Relationship Id="rId4" Type="http://schemas.openxmlformats.org/officeDocument/2006/relationships/tags" Target="../tags/tag48.xml"/><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endParaRPr lang="en-US" altLang="zh-CN"/>
          </a:p>
        </p:txBody>
      </p:sp>
      <p:sp>
        <p:nvSpPr>
          <p:cNvPr id="5" name="Footer Placeholder 4"/>
          <p:cNvSpPr>
            <a:spLocks noGrp="1"/>
          </p:cNvSpPr>
          <p:nvPr>
            <p:ph type="ftr" sz="quarter" idx="11"/>
          </p:nvPr>
        </p:nvSpPr>
        <p:spPr/>
        <p:txBody>
          <a:bodyPr/>
          <a:lstStyle/>
          <a:p>
            <a:endParaRPr lang="en-US" altLang="zh-CN"/>
          </a:p>
        </p:txBody>
      </p:sp>
      <p:sp>
        <p:nvSpPr>
          <p:cNvPr id="6" name="Slide Number Placeholder 5"/>
          <p:cNvSpPr>
            <a:spLocks noGrp="1"/>
          </p:cNvSpPr>
          <p:nvPr>
            <p:ph type="sldNum" sz="quarter" idx="12"/>
          </p:nvPr>
        </p:nvSpPr>
        <p:spPr/>
        <p:txBody>
          <a:bodyPr/>
          <a:lstStyle/>
          <a:p>
            <a:fld id="{87E4BE33-EC1D-4BDB-8015-45DF6AF7B3DB}" type="slidenum">
              <a:rPr lang="en-US" altLang="zh-CN" smtClean="0"/>
            </a:fld>
            <a:endParaRPr lang="en-US" altLang="zh-CN"/>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13D0CE79-49FB-443D-BEF8-6B709DE8FD0C}"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F906490-237C-474C-BA2E-D98840BC1F8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13D0CE79-49FB-443D-BEF8-6B709DE8FD0C}"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F906490-237C-474C-BA2E-D98840BC1F8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showMasterSp="0" userDrawn="1">
  <p:cSld name="内容">
    <p:spTree>
      <p:nvGrpSpPr>
        <p:cNvPr id="1" name=""/>
        <p:cNvGrpSpPr/>
        <p:nvPr/>
      </p:nvGrpSpPr>
      <p:grpSpPr>
        <a:xfrm>
          <a:off x="0" y="0"/>
          <a:ext cx="0" cy="0"/>
          <a:chOff x="0" y="0"/>
          <a:chExt cx="0" cy="0"/>
        </a:xfrm>
      </p:grpSpPr>
      <p:pic>
        <p:nvPicPr>
          <p:cNvPr id="8" name="Picture 2" descr="C:\Users\iamisis\Desktop\00.jpg"/>
          <p:cNvPicPr>
            <a:picLocks noChangeAspect="1" noChangeArrowheads="1"/>
          </p:cNvPicPr>
          <p:nvPr>
            <p:custDataLst>
              <p:tags r:id="rId2"/>
            </p:custDataLst>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日期占位符 2"/>
          <p:cNvSpPr>
            <a:spLocks noGrp="1"/>
          </p:cNvSpPr>
          <p:nvPr>
            <p:ph type="dt" sz="half" idx="10"/>
            <p:custDataLst>
              <p:tags r:id="rId4"/>
            </p:custDataLst>
          </p:nvPr>
        </p:nvSpPr>
        <p:spPr/>
        <p:txBody>
          <a:bodyPr/>
          <a:lstStyle/>
          <a:p>
            <a:fld id="{13D0CE79-49FB-443D-BEF8-6B709DE8FD0C}"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a:p>
        </p:txBody>
      </p:sp>
      <p:sp>
        <p:nvSpPr>
          <p:cNvPr id="5" name="灯片编号占位符 4"/>
          <p:cNvSpPr>
            <a:spLocks noGrp="1"/>
          </p:cNvSpPr>
          <p:nvPr>
            <p:ph type="sldNum" sz="quarter" idx="12"/>
            <p:custDataLst>
              <p:tags r:id="rId6"/>
            </p:custDataLst>
          </p:nvPr>
        </p:nvSpPr>
        <p:spPr/>
        <p:txBody>
          <a:bodyPr/>
          <a:lstStyle/>
          <a:p>
            <a:fld id="{EF906490-237C-474C-BA2E-D98840BC1F8F}" type="slidenum">
              <a:rPr lang="zh-CN" altLang="en-US" smtClean="0"/>
            </a:fld>
            <a:endParaRPr lang="zh-CN" altLang="en-US"/>
          </a:p>
        </p:txBody>
      </p:sp>
      <p:sp>
        <p:nvSpPr>
          <p:cNvPr id="7" name="内容占位符 6"/>
          <p:cNvSpPr>
            <a:spLocks noGrp="1"/>
          </p:cNvSpPr>
          <p:nvPr>
            <p:ph sz="quarter" idx="13"/>
            <p:custDataLst>
              <p:tags r:id="rId7"/>
            </p:custDataLst>
          </p:nvPr>
        </p:nvSpPr>
        <p:spPr>
          <a:xfrm>
            <a:off x="261449" y="439616"/>
            <a:ext cx="11669102" cy="5669329"/>
          </a:xfrm>
        </p:spPr>
        <p:txBody>
          <a:bodyPr/>
          <a:lstStyle/>
          <a:p>
            <a:pPr lvl="0"/>
            <a:r>
              <a:rPr lang="zh-CN" altLang="en-US" dirty="0"/>
              <a:t>单击此处编辑母版文本样式</a:t>
            </a:r>
            <a:endParaRPr lang="zh-CN" altLang="en-US" dirty="0"/>
          </a:p>
          <a:p>
            <a:pPr lvl="2"/>
            <a:r>
              <a:rPr lang="zh-CN" altLang="en-US" dirty="0"/>
              <a:t>第二级</a:t>
            </a:r>
            <a:endParaRPr lang="zh-CN" altLang="en-US" dirty="0"/>
          </a:p>
          <a:p>
            <a:pPr lvl="3"/>
            <a:r>
              <a:rPr lang="zh-CN" altLang="en-US" dirty="0"/>
              <a:t>第三级</a:t>
            </a:r>
            <a:endParaRPr lang="zh-CN" altLang="en-US" dirty="0"/>
          </a:p>
          <a:p>
            <a:pPr lvl="4"/>
            <a:r>
              <a:rPr lang="zh-CN" altLang="en-US" dirty="0"/>
              <a:t>第四级</a:t>
            </a:r>
            <a:endParaRPr lang="zh-CN" altLang="en-US" dirty="0"/>
          </a:p>
          <a:p>
            <a:pPr lvl="5"/>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lvl1pPr>
              <a:defRPr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dirty="0"/>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 name="标题 1"/>
          <p:cNvSpPr>
            <a:spLocks noGrp="1"/>
          </p:cNvSpPr>
          <p:nvPr>
            <p:ph type="title" hasCustomPrompt="1"/>
            <p:custDataLst>
              <p:tags r:id="rId3"/>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1281113" y="2163600"/>
            <a:ext cx="9626600" cy="3445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2400" dirty="0">
              <a:sym typeface="+mn-ea"/>
            </a:endParaRPr>
          </a:p>
        </p:txBody>
      </p:sp>
      <p:sp>
        <p:nvSpPr>
          <p:cNvPr id="2" name="标题 1"/>
          <p:cNvSpPr>
            <a:spLocks noGrp="1"/>
          </p:cNvSpPr>
          <p:nvPr>
            <p:ph type="title" hasCustomPrompt="1"/>
            <p:custDataLst>
              <p:tags r:id="rId3"/>
            </p:custDataLst>
          </p:nvPr>
        </p:nvSpPr>
        <p:spPr>
          <a:xfrm>
            <a:off x="583200" y="770400"/>
            <a:ext cx="3960000" cy="882000"/>
          </a:xfrm>
        </p:spPr>
        <p:txBody>
          <a:bodyPr anchor="ctr"/>
          <a:lstStyle>
            <a:lvl1pPr>
              <a:defRPr sz="36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586800" y="1764000"/>
            <a:ext cx="3956400" cy="4093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5101200" y="769938"/>
            <a:ext cx="6480000" cy="5087937"/>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2400">
              <a:sym typeface="+mn-ea"/>
            </a:endParaRPr>
          </a:p>
        </p:txBody>
      </p:sp>
      <p:sp>
        <p:nvSpPr>
          <p:cNvPr id="2" name="标题 1"/>
          <p:cNvSpPr>
            <a:spLocks noGrp="1"/>
          </p:cNvSpPr>
          <p:nvPr>
            <p:ph type="title"/>
            <p:custDataLst>
              <p:tags r:id="rId3"/>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8"/>
            </p:custDataLst>
          </p:nvPr>
        </p:nvSpPr>
        <p:spPr>
          <a:xfrm>
            <a:off x="612775" y="2808000"/>
            <a:ext cx="10965600" cy="34308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2400">
              <a:sym typeface="+mn-ea"/>
            </a:endParaRPr>
          </a:p>
        </p:txBody>
      </p:sp>
      <p:sp>
        <p:nvSpPr>
          <p:cNvPr id="2" name="标题 1"/>
          <p:cNvSpPr>
            <a:spLocks noGrp="1"/>
          </p:cNvSpPr>
          <p:nvPr>
            <p:ph type="title"/>
            <p:custDataLst>
              <p:tags r:id="rId3"/>
            </p:custDataLst>
          </p:nvPr>
        </p:nvSpPr>
        <p:spPr>
          <a:xfrm>
            <a:off x="604800" y="669600"/>
            <a:ext cx="10976400" cy="565200"/>
          </a:xfrm>
        </p:spPr>
        <p:txBody>
          <a:bodyPr anchor="ctr"/>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604837" y="1681200"/>
            <a:ext cx="10990800" cy="3211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8"/>
            </p:custDataLst>
          </p:nvPr>
        </p:nvSpPr>
        <p:spPr>
          <a:xfrm>
            <a:off x="594000" y="5180400"/>
            <a:ext cx="11001600" cy="10116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2400">
              <a:sym typeface="+mn-ea"/>
            </a:endParaRPr>
          </a:p>
        </p:txBody>
      </p:sp>
      <p:sp>
        <p:nvSpPr>
          <p:cNvPr id="2" name="标题 1"/>
          <p:cNvSpPr>
            <a:spLocks noGrp="1"/>
          </p:cNvSpPr>
          <p:nvPr>
            <p:ph type="title"/>
            <p:custDataLst>
              <p:tags r:id="rId3"/>
            </p:custDataLst>
          </p:nvPr>
        </p:nvSpPr>
        <p:spPr>
          <a:xfrm>
            <a:off x="579600" y="237600"/>
            <a:ext cx="11037600" cy="441964"/>
          </a:xfrm>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400" y="4816800"/>
            <a:ext cx="53424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2400">
              <a:sym typeface="+mn-ea"/>
            </a:endParaRPr>
          </a:p>
        </p:txBody>
      </p:sp>
      <p:sp>
        <p:nvSpPr>
          <p:cNvPr id="2" name="标题 1"/>
          <p:cNvSpPr>
            <a:spLocks noGrp="1"/>
          </p:cNvSpPr>
          <p:nvPr>
            <p:ph type="title" hasCustomPrompt="1"/>
            <p:custDataLst>
              <p:tags r:id="rId3"/>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13D0CE79-49FB-443D-BEF8-6B709DE8FD0C}"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dirty="0"/>
          </a:p>
        </p:txBody>
      </p:sp>
      <p:sp>
        <p:nvSpPr>
          <p:cNvPr id="6" name="Slide Number Placeholder 5"/>
          <p:cNvSpPr>
            <a:spLocks noGrp="1"/>
          </p:cNvSpPr>
          <p:nvPr>
            <p:ph type="sldNum" sz="quarter" idx="12"/>
          </p:nvPr>
        </p:nvSpPr>
        <p:spPr/>
        <p:txBody>
          <a:bodyPr/>
          <a:lstStyle/>
          <a:p>
            <a:fld id="{EF906490-237C-474C-BA2E-D98840BC1F8F}"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Date Placeholder 3"/>
          <p:cNvSpPr>
            <a:spLocks noGrp="1"/>
          </p:cNvSpPr>
          <p:nvPr>
            <p:ph type="dt" sz="half" idx="10"/>
          </p:nvPr>
        </p:nvSpPr>
        <p:spPr/>
        <p:txBody>
          <a:bodyPr/>
          <a:lstStyle/>
          <a:p>
            <a:fld id="{13D0CE79-49FB-443D-BEF8-6B709DE8FD0C}"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F906490-237C-474C-BA2E-D98840BC1F8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fld id="{13D0CE79-49FB-443D-BEF8-6B709DE8FD0C}"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F906490-237C-474C-BA2E-D98840BC1F8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Content Placeholder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Content Placeholder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fld id="{C9E60F58-3108-4415-857A-6D0360DF626E}"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4AE85CE2-CEAD-46BB-861E-7D62265DC96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D0CE79-49FB-443D-BEF8-6B709DE8FD0C}"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EF906490-237C-474C-BA2E-D98840BC1F8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13D0CE79-49FB-443D-BEF8-6B709DE8FD0C}"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F906490-237C-474C-BA2E-D98840BC1F8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9EFD9D74-47D9-4702-A33C-335B63B48DBF}"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ABC47A4-756D-490B-A52F-7D9E2C9FC05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D0CE79-49FB-443D-BEF8-6B709DE8FD0C}" type="datetimeFigureOut">
              <a:rPr lang="zh-CN" altLang="en-US" smtClean="0"/>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906490-237C-474C-BA2E-D98840BC1F8F}"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mc:AlternateContent xmlns:mc="http://schemas.openxmlformats.org/markup-compatibility/2006">
    <mc:Choice xmlns:p14="http://schemas.microsoft.com/office/powerpoint/2010/main" Requires="p14">
      <p:transition p14:dur="10"/>
    </mc:Choice>
    <mc:Fallback>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2.png"/><Relationship Id="rId2" Type="http://schemas.openxmlformats.org/officeDocument/2006/relationships/tags" Target="../tags/tag53.xml"/><Relationship Id="rId1" Type="http://schemas.openxmlformats.org/officeDocument/2006/relationships/tags" Target="../tags/tag52.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7.xml"/><Relationship Id="rId2" Type="http://schemas.openxmlformats.org/officeDocument/2006/relationships/tags" Target="../tags/tag54.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7.xml"/><Relationship Id="rId3" Type="http://schemas.openxmlformats.org/officeDocument/2006/relationships/tags" Target="../tags/tag55.xml"/><Relationship Id="rId2" Type="http://schemas.openxmlformats.org/officeDocument/2006/relationships/image" Target="../media/image3.pn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7.xml"/><Relationship Id="rId3" Type="http://schemas.openxmlformats.org/officeDocument/2006/relationships/tags" Target="../tags/tag56.xml"/><Relationship Id="rId2" Type="http://schemas.openxmlformats.org/officeDocument/2006/relationships/image" Target="../media/image4.png"/><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7.xml"/><Relationship Id="rId4" Type="http://schemas.openxmlformats.org/officeDocument/2006/relationships/tags" Target="../tags/tag57.xml"/><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7.xml"/><Relationship Id="rId3" Type="http://schemas.openxmlformats.org/officeDocument/2006/relationships/tags" Target="../tags/tag58.xml"/><Relationship Id="rId2" Type="http://schemas.openxmlformats.org/officeDocument/2006/relationships/image" Target="../media/image2.png"/><Relationship Id="rId1" Type="http://schemas.openxmlformats.org/officeDocument/2006/relationships/chart" Target="../charts/chart1.xml"/></Relationships>
</file>

<file path=ppt/slides/_rels/slide7.xml.rels><?xml version="1.0" encoding="UTF-8" standalone="yes"?>
<Relationships xmlns="http://schemas.openxmlformats.org/package/2006/relationships"><Relationship Id="rId9" Type="http://schemas.openxmlformats.org/officeDocument/2006/relationships/image" Target="../media/image10.svg"/><Relationship Id="rId8" Type="http://schemas.openxmlformats.org/officeDocument/2006/relationships/image" Target="../media/image9.png"/><Relationship Id="rId7" Type="http://schemas.openxmlformats.org/officeDocument/2006/relationships/image" Target="../media/image8.svg"/><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chart" Target="../charts/chart5.xml"/><Relationship Id="rId3" Type="http://schemas.openxmlformats.org/officeDocument/2006/relationships/chart" Target="../charts/chart4.xml"/><Relationship Id="rId2" Type="http://schemas.openxmlformats.org/officeDocument/2006/relationships/chart" Target="../charts/chart3.xml"/><Relationship Id="rId18" Type="http://schemas.openxmlformats.org/officeDocument/2006/relationships/notesSlide" Target="../notesSlides/notesSlide7.xml"/><Relationship Id="rId17" Type="http://schemas.openxmlformats.org/officeDocument/2006/relationships/slideLayout" Target="../slideLayouts/slideLayout7.xml"/><Relationship Id="rId16" Type="http://schemas.openxmlformats.org/officeDocument/2006/relationships/tags" Target="../tags/tag59.xml"/><Relationship Id="rId15" Type="http://schemas.openxmlformats.org/officeDocument/2006/relationships/image" Target="../media/image16.svg"/><Relationship Id="rId14" Type="http://schemas.openxmlformats.org/officeDocument/2006/relationships/image" Target="../media/image15.png"/><Relationship Id="rId13" Type="http://schemas.openxmlformats.org/officeDocument/2006/relationships/image" Target="../media/image14.svg"/><Relationship Id="rId12" Type="http://schemas.openxmlformats.org/officeDocument/2006/relationships/image" Target="../media/image13.png"/><Relationship Id="rId11" Type="http://schemas.openxmlformats.org/officeDocument/2006/relationships/image" Target="../media/image12.svg"/><Relationship Id="rId10" Type="http://schemas.openxmlformats.org/officeDocument/2006/relationships/image" Target="../media/image11.png"/><Relationship Id="rId1" Type="http://schemas.openxmlformats.org/officeDocument/2006/relationships/chart" Target="../charts/chart2.xml"/></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7.xml"/><Relationship Id="rId5" Type="http://schemas.openxmlformats.org/officeDocument/2006/relationships/tags" Target="../tags/tag60.xml"/><Relationship Id="rId4" Type="http://schemas.openxmlformats.org/officeDocument/2006/relationships/image" Target="../media/image19.jpeg"/><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7.xml"/><Relationship Id="rId2" Type="http://schemas.openxmlformats.org/officeDocument/2006/relationships/tags" Target="../tags/tag61.xml"/><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nvSpPr>
        <p:spPr>
          <a:xfrm>
            <a:off x="685800" y="685800"/>
            <a:ext cx="108204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矩形 6"/>
          <p:cNvSpPr/>
          <p:nvPr/>
        </p:nvSpPr>
        <p:spPr>
          <a:xfrm>
            <a:off x="2981820" y="2232741"/>
            <a:ext cx="6085840" cy="1294130"/>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w="0"/>
              <a:solidFill>
                <a:schemeClr val="bg1"/>
              </a:solidFill>
              <a:effectLst>
                <a:outerShdw blurRad="38100" dist="19050" dir="2700000" algn="tl" rotWithShape="0">
                  <a:schemeClr val="dk1">
                    <a:alpha val="40000"/>
                  </a:schemeClr>
                </a:outerShdw>
              </a:effectLst>
            </a:endParaRPr>
          </a:p>
        </p:txBody>
      </p:sp>
      <p:sp>
        <p:nvSpPr>
          <p:cNvPr id="9" name="标题 1"/>
          <p:cNvSpPr>
            <a:spLocks noGrp="1"/>
          </p:cNvSpPr>
          <p:nvPr>
            <p:ph type="ctrTitle"/>
            <p:custDataLst>
              <p:tags r:id="rId1"/>
            </p:custDataLst>
          </p:nvPr>
        </p:nvSpPr>
        <p:spPr>
          <a:xfrm>
            <a:off x="1125140" y="2330611"/>
            <a:ext cx="9799200" cy="1098389"/>
          </a:xfrm>
          <a:effectLst>
            <a:outerShdw blurRad="50800" dist="38100" dir="2700000" algn="tl" rotWithShape="0">
              <a:prstClr val="black">
                <a:alpha val="40000"/>
              </a:prstClr>
            </a:outerShdw>
          </a:effectLst>
        </p:spPr>
        <p:txBody>
          <a:bodyPr/>
          <a:lstStyle/>
          <a:p>
            <a:r>
              <a:rPr lang="zh-CN" altLang="zh-CN" b="1" dirty="0">
                <a:solidFill>
                  <a:schemeClr val="bg1"/>
                </a:solidFill>
                <a:latin typeface="微软雅黑" panose="020B0503020204020204" charset="-122"/>
                <a:ea typeface="微软雅黑" panose="020B0503020204020204" charset="-122"/>
              </a:rPr>
              <a:t>虎贞清风胶囊</a:t>
            </a:r>
            <a:endParaRPr lang="zh-CN" altLang="zh-CN" b="1" dirty="0">
              <a:solidFill>
                <a:schemeClr val="bg1"/>
              </a:solidFill>
              <a:latin typeface="微软雅黑" panose="020B0503020204020204" charset="-122"/>
              <a:ea typeface="微软雅黑" panose="020B0503020204020204" charset="-122"/>
            </a:endParaRPr>
          </a:p>
        </p:txBody>
      </p:sp>
      <p:sp>
        <p:nvSpPr>
          <p:cNvPr id="11" name="副标题 2"/>
          <p:cNvSpPr>
            <a:spLocks noGrp="1"/>
          </p:cNvSpPr>
          <p:nvPr>
            <p:ph type="subTitle" idx="1"/>
            <p:custDataLst>
              <p:tags r:id="rId2"/>
            </p:custDataLst>
          </p:nvPr>
        </p:nvSpPr>
        <p:spPr>
          <a:xfrm>
            <a:off x="1196260" y="3964895"/>
            <a:ext cx="9799200" cy="523978"/>
          </a:xfrm>
        </p:spPr>
        <p:txBody>
          <a:bodyPr/>
          <a:lstStyle/>
          <a:p>
            <a:r>
              <a:rPr lang="zh-CN" altLang="en-US" sz="2800" b="1" dirty="0">
                <a:solidFill>
                  <a:schemeClr val="accent2">
                    <a:lumMod val="75000"/>
                  </a:schemeClr>
                </a:solidFill>
              </a:rPr>
              <a:t>一力制药股份有限公司</a:t>
            </a:r>
            <a:endParaRPr lang="zh-CN" altLang="en-US" sz="2800" b="1" dirty="0">
              <a:solidFill>
                <a:schemeClr val="accent2">
                  <a:lumMod val="75000"/>
                </a:schemeClr>
              </a:solidFill>
            </a:endParaRPr>
          </a:p>
        </p:txBody>
      </p:sp>
      <p:pic>
        <p:nvPicPr>
          <p:cNvPr id="13" name="图片 12" descr="一力制药2020.05.22"/>
          <p:cNvPicPr>
            <a:picLocks noChangeAspect="1"/>
          </p:cNvPicPr>
          <p:nvPr/>
        </p:nvPicPr>
        <p:blipFill>
          <a:blip r:embed="rId3"/>
          <a:stretch>
            <a:fillRect/>
          </a:stretch>
        </p:blipFill>
        <p:spPr>
          <a:xfrm>
            <a:off x="5025378" y="1528286"/>
            <a:ext cx="1998723" cy="485443"/>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descr="一力制药2020.05.22"/>
          <p:cNvPicPr>
            <a:picLocks noChangeAspect="1"/>
          </p:cNvPicPr>
          <p:nvPr/>
        </p:nvPicPr>
        <p:blipFill>
          <a:blip r:embed="rId1"/>
          <a:stretch>
            <a:fillRect/>
          </a:stretch>
        </p:blipFill>
        <p:spPr>
          <a:xfrm>
            <a:off x="10673412" y="359978"/>
            <a:ext cx="1379046" cy="334938"/>
          </a:xfrm>
          <a:prstGeom prst="rect">
            <a:avLst/>
          </a:prstGeom>
        </p:spPr>
      </p:pic>
      <p:sp>
        <p:nvSpPr>
          <p:cNvPr id="16" name="文本框 15"/>
          <p:cNvSpPr txBox="1"/>
          <p:nvPr/>
        </p:nvSpPr>
        <p:spPr>
          <a:xfrm>
            <a:off x="5341357" y="2055030"/>
            <a:ext cx="2132141"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rPr>
              <a:t>药品基本信息</a:t>
            </a:r>
            <a:endParaRPr kumimoji="0"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34" name="文本框 33"/>
          <p:cNvSpPr txBox="1"/>
          <p:nvPr/>
        </p:nvSpPr>
        <p:spPr>
          <a:xfrm>
            <a:off x="5341357" y="2955397"/>
            <a:ext cx="2132141" cy="460375"/>
          </a:xfrm>
          <a:prstGeom prst="rect">
            <a:avLst/>
          </a:prstGeom>
          <a:noFill/>
        </p:spPr>
        <p:txBody>
          <a:bodyPr wrap="square" rtlCol="0">
            <a:spAutoFit/>
          </a:bodyPr>
          <a:lstStyle>
            <a:defPPr>
              <a:defRPr lang="zh-CN"/>
            </a:defPPr>
            <a:lvl1pPr algn="ctr">
              <a:defRPr sz="2400">
                <a:solidFill>
                  <a:schemeClr val="tx1">
                    <a:lumMod val="75000"/>
                    <a:lumOff val="25000"/>
                  </a:schemeClr>
                </a:solidFill>
                <a:latin typeface="+mj-ea"/>
                <a:ea typeface="+mj-ea"/>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rPr>
              <a:t>安全性</a:t>
            </a:r>
            <a:endParaRPr kumimoji="0"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40" name="文本框 39"/>
          <p:cNvSpPr txBox="1"/>
          <p:nvPr/>
        </p:nvSpPr>
        <p:spPr>
          <a:xfrm>
            <a:off x="5341357" y="3854474"/>
            <a:ext cx="2132141" cy="460375"/>
          </a:xfrm>
          <a:prstGeom prst="rect">
            <a:avLst/>
          </a:prstGeom>
          <a:noFill/>
        </p:spPr>
        <p:txBody>
          <a:bodyPr wrap="square" rtlCol="0">
            <a:spAutoFit/>
          </a:bodyPr>
          <a:lstStyle>
            <a:defPPr>
              <a:defRPr lang="zh-CN"/>
            </a:defPPr>
            <a:lvl1pPr algn="ctr">
              <a:defRPr sz="2400">
                <a:solidFill>
                  <a:schemeClr val="tx1">
                    <a:lumMod val="75000"/>
                    <a:lumOff val="25000"/>
                  </a:schemeClr>
                </a:solidFill>
                <a:latin typeface="+mj-ea"/>
                <a:ea typeface="+mj-ea"/>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rPr>
              <a:t>有效性</a:t>
            </a:r>
            <a:endParaRPr kumimoji="0"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52" name="文本框 51"/>
          <p:cNvSpPr txBox="1"/>
          <p:nvPr/>
        </p:nvSpPr>
        <p:spPr>
          <a:xfrm>
            <a:off x="8919378" y="3837558"/>
            <a:ext cx="2132141" cy="460375"/>
          </a:xfrm>
          <a:prstGeom prst="rect">
            <a:avLst/>
          </a:prstGeom>
          <a:noFill/>
        </p:spPr>
        <p:txBody>
          <a:bodyPr wrap="square" rtlCol="0">
            <a:spAutoFit/>
          </a:bodyPr>
          <a:lstStyle>
            <a:defPPr>
              <a:defRPr lang="zh-CN"/>
            </a:defPPr>
            <a:lvl1pPr algn="ctr">
              <a:defRPr sz="2400">
                <a:solidFill>
                  <a:schemeClr val="tx1">
                    <a:lumMod val="75000"/>
                    <a:lumOff val="25000"/>
                  </a:schemeClr>
                </a:solidFill>
                <a:latin typeface="+mj-ea"/>
                <a:ea typeface="+mj-ea"/>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rPr>
              <a:t>公平性</a:t>
            </a:r>
            <a:endParaRPr kumimoji="0"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53" name="矩形: 圆角 52"/>
          <p:cNvSpPr/>
          <p:nvPr/>
        </p:nvSpPr>
        <p:spPr>
          <a:xfrm>
            <a:off x="1268253" y="1886674"/>
            <a:ext cx="2466642" cy="2490021"/>
          </a:xfrm>
          <a:prstGeom prst="roundRect">
            <a:avLst>
              <a:gd name="adj" fmla="val 5269"/>
            </a:avLst>
          </a:prstGeom>
          <a:solidFill>
            <a:schemeClr val="accent2">
              <a:lumMod val="75000"/>
            </a:schemeClr>
          </a:solidFill>
          <a:ln w="19050">
            <a:noFill/>
          </a:ln>
          <a:effectLst>
            <a:outerShdw blurRad="622300" dist="152400" dir="2700000" sx="98000" sy="98000" algn="tl" rotWithShape="0">
              <a:schemeClr val="accent1">
                <a:lumMod val="60000"/>
                <a:lumOff val="4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54" name="文本框 53"/>
          <p:cNvSpPr txBox="1"/>
          <p:nvPr/>
        </p:nvSpPr>
        <p:spPr>
          <a:xfrm>
            <a:off x="1660052" y="2786606"/>
            <a:ext cx="1649046" cy="769441"/>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rPr>
              <a:t>目 录</a:t>
            </a:r>
            <a:endParaRPr kumimoji="0" lang="zh-CN" altLang="en-US" sz="44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55" name="文本框 54"/>
          <p:cNvSpPr txBox="1"/>
          <p:nvPr/>
        </p:nvSpPr>
        <p:spPr>
          <a:xfrm>
            <a:off x="1518757" y="2285863"/>
            <a:ext cx="193163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white">
                    <a:alpha val="63000"/>
                  </a:prstClr>
                </a:solidFill>
                <a:effectLst/>
                <a:uLnTx/>
                <a:uFillTx/>
                <a:latin typeface="Arial" panose="020B0604020202020204" pitchFamily="34" charset="0"/>
                <a:ea typeface="微软雅黑" panose="020B0503020204020204" charset="-122"/>
                <a:cs typeface="Arial" panose="020B0604020202020204" pitchFamily="34" charset="0"/>
              </a:rPr>
              <a:t>CONTENTS</a:t>
            </a:r>
            <a:endParaRPr kumimoji="0" lang="en-US" altLang="zh-CN" sz="2400" b="1" i="0" u="none" strike="noStrike" kern="1200" cap="none" spc="0" normalizeH="0" baseline="0" noProof="0" dirty="0">
              <a:ln>
                <a:noFill/>
              </a:ln>
              <a:solidFill>
                <a:prstClr val="white">
                  <a:alpha val="63000"/>
                </a:prstClr>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56" name="文本框 55"/>
          <p:cNvSpPr txBox="1"/>
          <p:nvPr/>
        </p:nvSpPr>
        <p:spPr>
          <a:xfrm>
            <a:off x="8919378" y="2039404"/>
            <a:ext cx="2132141" cy="460375"/>
          </a:xfrm>
          <a:prstGeom prst="rect">
            <a:avLst/>
          </a:prstGeom>
          <a:noFill/>
        </p:spPr>
        <p:txBody>
          <a:bodyPr wrap="square" rtlCol="0">
            <a:spAutoFit/>
          </a:bodyPr>
          <a:lstStyle>
            <a:defPPr>
              <a:defRPr lang="zh-CN"/>
            </a:defPPr>
            <a:lvl1pPr algn="ctr">
              <a:defRPr sz="2400">
                <a:solidFill>
                  <a:schemeClr val="tx1">
                    <a:lumMod val="75000"/>
                    <a:lumOff val="25000"/>
                  </a:schemeClr>
                </a:solidFill>
                <a:latin typeface="+mj-ea"/>
                <a:ea typeface="+mj-ea"/>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rPr>
              <a:t>创新性</a:t>
            </a:r>
            <a:endParaRPr kumimoji="0"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57" name="矩形: 圆角 56"/>
          <p:cNvSpPr/>
          <p:nvPr/>
        </p:nvSpPr>
        <p:spPr>
          <a:xfrm>
            <a:off x="4638550" y="1985499"/>
            <a:ext cx="600725" cy="600725"/>
          </a:xfrm>
          <a:prstGeom prst="roundRect">
            <a:avLst/>
          </a:prstGeom>
          <a:solidFill>
            <a:schemeClr val="bg1"/>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accent3">
                    <a:lumMod val="50000"/>
                  </a:schemeClr>
                </a:solidFill>
              </a:rPr>
              <a:t>1</a:t>
            </a:r>
            <a:endParaRPr lang="zh-CN" altLang="en-US" sz="2800" b="1" dirty="0">
              <a:solidFill>
                <a:schemeClr val="accent3">
                  <a:lumMod val="50000"/>
                </a:schemeClr>
              </a:solidFill>
            </a:endParaRPr>
          </a:p>
        </p:txBody>
      </p:sp>
      <p:sp>
        <p:nvSpPr>
          <p:cNvPr id="58" name="矩形: 圆角 57"/>
          <p:cNvSpPr/>
          <p:nvPr/>
        </p:nvSpPr>
        <p:spPr>
          <a:xfrm>
            <a:off x="4638549" y="2885221"/>
            <a:ext cx="600725" cy="600725"/>
          </a:xfrm>
          <a:prstGeom prst="roundRect">
            <a:avLst/>
          </a:prstGeom>
          <a:solidFill>
            <a:schemeClr val="bg1"/>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accent3">
                    <a:lumMod val="50000"/>
                  </a:schemeClr>
                </a:solidFill>
              </a:rPr>
              <a:t>2</a:t>
            </a:r>
            <a:endParaRPr lang="zh-CN" altLang="en-US" sz="2800" b="1" dirty="0">
              <a:solidFill>
                <a:schemeClr val="accent3">
                  <a:lumMod val="50000"/>
                </a:schemeClr>
              </a:solidFill>
            </a:endParaRPr>
          </a:p>
        </p:txBody>
      </p:sp>
      <p:sp>
        <p:nvSpPr>
          <p:cNvPr id="61" name="矩形: 圆角 60"/>
          <p:cNvSpPr/>
          <p:nvPr/>
        </p:nvSpPr>
        <p:spPr>
          <a:xfrm>
            <a:off x="4638548" y="3777406"/>
            <a:ext cx="600725" cy="600725"/>
          </a:xfrm>
          <a:prstGeom prst="roundRect">
            <a:avLst/>
          </a:prstGeom>
          <a:solidFill>
            <a:schemeClr val="bg1"/>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accent3">
                    <a:lumMod val="50000"/>
                  </a:schemeClr>
                </a:solidFill>
              </a:rPr>
              <a:t>3</a:t>
            </a:r>
            <a:endParaRPr lang="zh-CN" altLang="en-US" sz="2800" b="1" dirty="0">
              <a:solidFill>
                <a:schemeClr val="accent3">
                  <a:lumMod val="50000"/>
                </a:schemeClr>
              </a:solidFill>
            </a:endParaRPr>
          </a:p>
        </p:txBody>
      </p:sp>
      <p:sp>
        <p:nvSpPr>
          <p:cNvPr id="62" name="矩形: 圆角 61"/>
          <p:cNvSpPr/>
          <p:nvPr/>
        </p:nvSpPr>
        <p:spPr>
          <a:xfrm>
            <a:off x="8216568" y="1969228"/>
            <a:ext cx="600725" cy="600725"/>
          </a:xfrm>
          <a:prstGeom prst="roundRect">
            <a:avLst/>
          </a:prstGeom>
          <a:solidFill>
            <a:schemeClr val="bg1"/>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accent3">
                    <a:lumMod val="50000"/>
                  </a:schemeClr>
                </a:solidFill>
              </a:rPr>
              <a:t>4</a:t>
            </a:r>
            <a:endParaRPr lang="zh-CN" altLang="en-US" sz="2800" b="1" dirty="0">
              <a:solidFill>
                <a:schemeClr val="accent3">
                  <a:lumMod val="50000"/>
                </a:schemeClr>
              </a:solidFill>
            </a:endParaRPr>
          </a:p>
        </p:txBody>
      </p:sp>
      <p:sp>
        <p:nvSpPr>
          <p:cNvPr id="64" name="矩形: 圆角 63"/>
          <p:cNvSpPr/>
          <p:nvPr/>
        </p:nvSpPr>
        <p:spPr>
          <a:xfrm>
            <a:off x="8216566" y="3775970"/>
            <a:ext cx="600725" cy="600725"/>
          </a:xfrm>
          <a:prstGeom prst="roundRect">
            <a:avLst/>
          </a:prstGeom>
          <a:solidFill>
            <a:schemeClr val="bg1"/>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accent3">
                    <a:lumMod val="50000"/>
                  </a:schemeClr>
                </a:solidFill>
              </a:rPr>
              <a:t>5</a:t>
            </a:r>
            <a:endParaRPr lang="zh-CN" altLang="en-US" sz="2800" b="1" dirty="0">
              <a:solidFill>
                <a:schemeClr val="accent3">
                  <a:lumMod val="50000"/>
                </a:schemeClr>
              </a:solidFill>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1208836" y="254622"/>
            <a:ext cx="7275263" cy="521970"/>
          </a:xfrm>
          <a:prstGeom prst="rect">
            <a:avLst/>
          </a:prstGeom>
          <a:noFill/>
        </p:spPr>
        <p:txBody>
          <a:bodyPr wrap="square" rtlCol="0">
            <a:spAutoFit/>
            <a:scene3d>
              <a:camera prst="orthographicFront"/>
              <a:lightRig rig="threePt" dir="t"/>
            </a:scene3d>
            <a:sp3d contourW="12700"/>
          </a:bodyPr>
          <a:lstStyle/>
          <a:p>
            <a:r>
              <a:rPr lang="en-US" altLang="zh-CN" sz="2800" b="1" dirty="0">
                <a:latin typeface="微软雅黑" panose="020B0503020204020204" charset="-122"/>
                <a:ea typeface="微软雅黑" panose="020B0503020204020204" charset="-122"/>
                <a:sym typeface="+mn-ea"/>
              </a:rPr>
              <a:t> </a:t>
            </a:r>
            <a:r>
              <a:rPr lang="zh-CN" altLang="en-US" sz="2800" b="1" dirty="0">
                <a:latin typeface="微软雅黑" panose="020B0503020204020204" charset="-122"/>
                <a:ea typeface="微软雅黑" panose="020B0503020204020204" charset="-122"/>
                <a:sym typeface="+mn-ea"/>
              </a:rPr>
              <a:t>产品基本信息</a:t>
            </a:r>
            <a:endParaRPr lang="zh-CN" altLang="en-US" sz="2800" b="1" dirty="0">
              <a:latin typeface="微软雅黑" panose="020B0503020204020204" charset="-122"/>
              <a:ea typeface="微软雅黑" panose="020B0503020204020204" charset="-122"/>
              <a:sym typeface="+mn-ea"/>
            </a:endParaRPr>
          </a:p>
        </p:txBody>
      </p:sp>
      <p:sp>
        <p:nvSpPr>
          <p:cNvPr id="24" name="矩形 23"/>
          <p:cNvSpPr/>
          <p:nvPr/>
        </p:nvSpPr>
        <p:spPr>
          <a:xfrm flipH="1">
            <a:off x="-996" y="219272"/>
            <a:ext cx="914400" cy="584774"/>
          </a:xfrm>
          <a:prstGeom prst="rect">
            <a:avLst/>
          </a:prstGeom>
          <a:solidFill>
            <a:srgbClr val="91D3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latin typeface="微软雅黑" panose="020B0503020204020204" charset="-122"/>
              <a:ea typeface="微软雅黑" panose="020B0503020204020204" charset="-122"/>
            </a:endParaRPr>
          </a:p>
        </p:txBody>
      </p:sp>
      <p:sp>
        <p:nvSpPr>
          <p:cNvPr id="25" name="矩形 24"/>
          <p:cNvSpPr/>
          <p:nvPr/>
        </p:nvSpPr>
        <p:spPr>
          <a:xfrm flipH="1">
            <a:off x="964203" y="219272"/>
            <a:ext cx="129627" cy="58477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latin typeface="微软雅黑" panose="020B0503020204020204" charset="-122"/>
              <a:ea typeface="微软雅黑" panose="020B0503020204020204" charset="-122"/>
            </a:endParaRPr>
          </a:p>
        </p:txBody>
      </p:sp>
      <p:sp>
        <p:nvSpPr>
          <p:cNvPr id="27" name="矩形 26"/>
          <p:cNvSpPr/>
          <p:nvPr/>
        </p:nvSpPr>
        <p:spPr>
          <a:xfrm flipH="1">
            <a:off x="8460447" y="219272"/>
            <a:ext cx="3730556" cy="5847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latin typeface="微软雅黑" panose="020B0503020204020204" charset="-122"/>
              <a:ea typeface="微软雅黑" panose="020B0503020204020204" charset="-122"/>
            </a:endParaRPr>
          </a:p>
        </p:txBody>
      </p:sp>
      <p:pic>
        <p:nvPicPr>
          <p:cNvPr id="28" name="图片 27" descr="一力制药2020.05.22"/>
          <p:cNvPicPr>
            <a:picLocks noChangeAspect="1"/>
          </p:cNvPicPr>
          <p:nvPr/>
        </p:nvPicPr>
        <p:blipFill>
          <a:blip r:embed="rId1"/>
          <a:stretch>
            <a:fillRect/>
          </a:stretch>
        </p:blipFill>
        <p:spPr>
          <a:xfrm>
            <a:off x="10673412" y="359978"/>
            <a:ext cx="1379046" cy="334938"/>
          </a:xfrm>
          <a:prstGeom prst="rect">
            <a:avLst/>
          </a:prstGeom>
        </p:spPr>
      </p:pic>
      <p:sp>
        <p:nvSpPr>
          <p:cNvPr id="29" name="矩形 28"/>
          <p:cNvSpPr/>
          <p:nvPr/>
        </p:nvSpPr>
        <p:spPr>
          <a:xfrm>
            <a:off x="2857501" y="3089217"/>
            <a:ext cx="8986325" cy="3424400"/>
          </a:xfrm>
          <a:prstGeom prst="rect">
            <a:avLst/>
          </a:prstGeom>
          <a:noFill/>
          <a:ln>
            <a:noFill/>
          </a:ln>
          <a:extLst>
            <a:ext uri="{909E8E84-426E-40DD-AFC4-6F175D3DCCD1}">
              <a14:hiddenFill xmlns:a14="http://schemas.microsoft.com/office/drawing/2010/main">
                <a:solidFill>
                  <a:srgbClr val="009C6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40000"/>
              </a:lnSpc>
            </a:pPr>
            <a:r>
              <a:rPr lang="zh-CN" altLang="en-US" sz="1600" b="1" dirty="0">
                <a:solidFill>
                  <a:srgbClr val="4B5C7D"/>
                </a:solidFill>
                <a:latin typeface="微软雅黑" panose="020B0503020204020204" charset="-122"/>
                <a:ea typeface="微软雅黑" panose="020B0503020204020204" charset="-122"/>
                <a:sym typeface="+mn-ea"/>
              </a:rPr>
              <a:t>【药品名称】</a:t>
            </a:r>
            <a:r>
              <a:rPr lang="zh-CN" altLang="en-US" sz="1600" dirty="0">
                <a:solidFill>
                  <a:srgbClr val="4B5C7D"/>
                </a:solidFill>
                <a:latin typeface="微软雅黑" panose="020B0503020204020204" charset="-122"/>
                <a:ea typeface="微软雅黑" panose="020B0503020204020204" charset="-122"/>
              </a:rPr>
              <a:t>虎贞清风胶囊（曾用名：虎贞痛风胶囊）</a:t>
            </a:r>
            <a:endParaRPr lang="zh-CN" altLang="en-US" sz="1600" dirty="0">
              <a:solidFill>
                <a:srgbClr val="4B5C7D"/>
              </a:solidFill>
              <a:latin typeface="微软雅黑" panose="020B0503020204020204" charset="-122"/>
              <a:ea typeface="微软雅黑" panose="020B0503020204020204" charset="-122"/>
            </a:endParaRPr>
          </a:p>
          <a:p>
            <a:pPr algn="l">
              <a:lnSpc>
                <a:spcPct val="140000"/>
              </a:lnSpc>
            </a:pPr>
            <a:r>
              <a:rPr lang="zh-CN" altLang="en-US" sz="1600" b="1" dirty="0">
                <a:solidFill>
                  <a:srgbClr val="4B5C7D"/>
                </a:solidFill>
                <a:latin typeface="微软雅黑" panose="020B0503020204020204" charset="-122"/>
                <a:ea typeface="微软雅黑" panose="020B0503020204020204" charset="-122"/>
                <a:sym typeface="+mn-ea"/>
              </a:rPr>
              <a:t>【成</a:t>
            </a:r>
            <a:r>
              <a:rPr lang="en-US" altLang="zh-CN" sz="1600" b="1" dirty="0">
                <a:solidFill>
                  <a:srgbClr val="4B5C7D"/>
                </a:solidFill>
                <a:latin typeface="微软雅黑" panose="020B0503020204020204" charset="-122"/>
                <a:ea typeface="微软雅黑" panose="020B0503020204020204" charset="-122"/>
                <a:sym typeface="+mn-ea"/>
              </a:rPr>
              <a:t>       </a:t>
            </a:r>
            <a:r>
              <a:rPr lang="zh-CN" altLang="en-US" sz="1600" b="1" dirty="0">
                <a:solidFill>
                  <a:srgbClr val="4B5C7D"/>
                </a:solidFill>
                <a:latin typeface="微软雅黑" panose="020B0503020204020204" charset="-122"/>
                <a:ea typeface="微软雅黑" panose="020B0503020204020204" charset="-122"/>
                <a:sym typeface="+mn-ea"/>
              </a:rPr>
              <a:t>份】</a:t>
            </a:r>
            <a:r>
              <a:rPr lang="zh-CN" altLang="en-US" sz="1600" dirty="0">
                <a:solidFill>
                  <a:srgbClr val="4B5C7D"/>
                </a:solidFill>
                <a:latin typeface="微软雅黑" panose="020B0503020204020204" charset="-122"/>
                <a:ea typeface="微软雅黑" panose="020B0503020204020204" charset="-122"/>
              </a:rPr>
              <a:t>虎杖、车前草、女贞子、蜂房</a:t>
            </a:r>
            <a:endParaRPr lang="zh-CN" altLang="en-US" sz="1600" dirty="0">
              <a:solidFill>
                <a:srgbClr val="4B5C7D"/>
              </a:solidFill>
              <a:latin typeface="微软雅黑" panose="020B0503020204020204" charset="-122"/>
              <a:ea typeface="微软雅黑" panose="020B0503020204020204" charset="-122"/>
            </a:endParaRPr>
          </a:p>
          <a:p>
            <a:pPr algn="l">
              <a:lnSpc>
                <a:spcPct val="140000"/>
              </a:lnSpc>
            </a:pPr>
            <a:r>
              <a:rPr lang="zh-CN" altLang="en-US" sz="1600" b="1" dirty="0">
                <a:solidFill>
                  <a:srgbClr val="4B5C7D"/>
                </a:solidFill>
                <a:latin typeface="微软雅黑" panose="020B0503020204020204" charset="-122"/>
                <a:ea typeface="微软雅黑" panose="020B0503020204020204" charset="-122"/>
              </a:rPr>
              <a:t>【</a:t>
            </a:r>
            <a:r>
              <a:rPr lang="zh-CN" altLang="en-US" sz="1600" b="1" dirty="0">
                <a:solidFill>
                  <a:srgbClr val="4B5C7D"/>
                </a:solidFill>
                <a:latin typeface="微软雅黑" panose="020B0503020204020204" charset="-122"/>
                <a:ea typeface="微软雅黑" panose="020B0503020204020204" charset="-122"/>
                <a:sym typeface="+mn-ea"/>
              </a:rPr>
              <a:t>功能主治</a:t>
            </a:r>
            <a:r>
              <a:rPr lang="zh-CN" altLang="en-US" sz="1600" b="1" dirty="0">
                <a:solidFill>
                  <a:srgbClr val="4B5C7D"/>
                </a:solidFill>
                <a:latin typeface="微软雅黑" panose="020B0503020204020204" charset="-122"/>
                <a:ea typeface="微软雅黑" panose="020B0503020204020204" charset="-122"/>
              </a:rPr>
              <a:t>】</a:t>
            </a:r>
            <a:r>
              <a:rPr lang="zh-CN" altLang="en-US" sz="1600" noProof="0" dirty="0">
                <a:ln>
                  <a:noFill/>
                </a:ln>
                <a:solidFill>
                  <a:srgbClr val="4B5C7D"/>
                </a:solidFill>
                <a:effectLst/>
                <a:uLnTx/>
                <a:uFillTx/>
                <a:latin typeface="微软雅黑" panose="020B0503020204020204" charset="-122"/>
                <a:ea typeface="微软雅黑" panose="020B0503020204020204" charset="-122"/>
                <a:cs typeface="微软雅黑" panose="020B0503020204020204" charset="-122"/>
                <a:sym typeface="+mn-ea"/>
              </a:rPr>
              <a:t>清热利湿，化瘀利浊，滋补肝肾。用于轻中度急性痛风性关节炎中医辨证属湿热蕴结</a:t>
            </a:r>
            <a:endParaRPr lang="zh-CN" altLang="en-US" sz="1600" noProof="0" dirty="0">
              <a:ln>
                <a:noFill/>
              </a:ln>
              <a:solidFill>
                <a:srgbClr val="4B5C7D"/>
              </a:solidFill>
              <a:effectLst/>
              <a:uLnTx/>
              <a:uFillTx/>
              <a:latin typeface="微软雅黑" panose="020B0503020204020204" charset="-122"/>
              <a:ea typeface="微软雅黑" panose="020B0503020204020204" charset="-122"/>
              <a:cs typeface="微软雅黑" panose="020B0503020204020204" charset="-122"/>
              <a:sym typeface="+mn-ea"/>
            </a:endParaRPr>
          </a:p>
          <a:p>
            <a:pPr algn="l">
              <a:lnSpc>
                <a:spcPct val="140000"/>
              </a:lnSpc>
            </a:pPr>
            <a:r>
              <a:rPr lang="zh-CN" altLang="en-US" sz="1600" noProof="0" dirty="0">
                <a:ln>
                  <a:noFill/>
                </a:ln>
                <a:solidFill>
                  <a:srgbClr val="4B5C7D"/>
                </a:solidFill>
                <a:effectLst/>
                <a:uLnTx/>
                <a:uFillTx/>
                <a:latin typeface="微软雅黑" panose="020B0503020204020204" charset="-122"/>
                <a:ea typeface="微软雅黑" panose="020B0503020204020204" charset="-122"/>
                <a:cs typeface="微软雅黑" panose="020B0503020204020204" charset="-122"/>
                <a:sym typeface="+mn-ea"/>
              </a:rPr>
              <a:t> </a:t>
            </a:r>
            <a:r>
              <a:rPr lang="en-US" altLang="zh-CN" sz="1600" noProof="0" dirty="0">
                <a:ln>
                  <a:noFill/>
                </a:ln>
                <a:solidFill>
                  <a:srgbClr val="4B5C7D"/>
                </a:solidFill>
                <a:effectLst/>
                <a:uLnTx/>
                <a:uFillTx/>
                <a:latin typeface="微软雅黑" panose="020B0503020204020204" charset="-122"/>
                <a:ea typeface="微软雅黑" panose="020B0503020204020204" charset="-122"/>
                <a:cs typeface="微软雅黑" panose="020B0503020204020204" charset="-122"/>
                <a:sym typeface="+mn-ea"/>
              </a:rPr>
              <a:t>                   </a:t>
            </a:r>
            <a:r>
              <a:rPr lang="zh-CN" altLang="en-US" sz="1600" noProof="0" dirty="0">
                <a:ln>
                  <a:noFill/>
                </a:ln>
                <a:solidFill>
                  <a:srgbClr val="4B5C7D"/>
                </a:solidFill>
                <a:effectLst/>
                <a:uLnTx/>
                <a:uFillTx/>
                <a:latin typeface="微软雅黑" panose="020B0503020204020204" charset="-122"/>
                <a:ea typeface="微软雅黑" panose="020B0503020204020204" charset="-122"/>
                <a:cs typeface="微软雅黑" panose="020B0503020204020204" charset="-122"/>
                <a:sym typeface="+mn-ea"/>
              </a:rPr>
              <a:t>证，症见关节疼痛、肿胀、发热、活动受限、口渴、烦闷不安，舌红、苔黄或黄腻、</a:t>
            </a:r>
            <a:endParaRPr lang="zh-CN" altLang="en-US" sz="1600" noProof="0" dirty="0">
              <a:ln>
                <a:noFill/>
              </a:ln>
              <a:solidFill>
                <a:srgbClr val="4B5C7D"/>
              </a:solidFill>
              <a:effectLst/>
              <a:uLnTx/>
              <a:uFillTx/>
              <a:latin typeface="微软雅黑" panose="020B0503020204020204" charset="-122"/>
              <a:ea typeface="微软雅黑" panose="020B0503020204020204" charset="-122"/>
              <a:cs typeface="微软雅黑" panose="020B0503020204020204" charset="-122"/>
              <a:sym typeface="+mn-ea"/>
            </a:endParaRPr>
          </a:p>
          <a:p>
            <a:pPr algn="l">
              <a:lnSpc>
                <a:spcPct val="140000"/>
              </a:lnSpc>
            </a:pPr>
            <a:r>
              <a:rPr lang="zh-CN" altLang="en-US" sz="1600" noProof="0" dirty="0">
                <a:ln>
                  <a:noFill/>
                </a:ln>
                <a:solidFill>
                  <a:srgbClr val="4B5C7D"/>
                </a:solidFill>
                <a:effectLst/>
                <a:uLnTx/>
                <a:uFillTx/>
                <a:latin typeface="微软雅黑" panose="020B0503020204020204" charset="-122"/>
                <a:ea typeface="微软雅黑" panose="020B0503020204020204" charset="-122"/>
                <a:cs typeface="微软雅黑" panose="020B0503020204020204" charset="-122"/>
                <a:sym typeface="+mn-ea"/>
              </a:rPr>
              <a:t> </a:t>
            </a:r>
            <a:r>
              <a:rPr lang="en-US" altLang="zh-CN" sz="1600" noProof="0" dirty="0">
                <a:ln>
                  <a:noFill/>
                </a:ln>
                <a:solidFill>
                  <a:srgbClr val="4B5C7D"/>
                </a:solidFill>
                <a:effectLst/>
                <a:uLnTx/>
                <a:uFillTx/>
                <a:latin typeface="微软雅黑" panose="020B0503020204020204" charset="-122"/>
                <a:ea typeface="微软雅黑" panose="020B0503020204020204" charset="-122"/>
                <a:cs typeface="微软雅黑" panose="020B0503020204020204" charset="-122"/>
                <a:sym typeface="+mn-ea"/>
              </a:rPr>
              <a:t>                   </a:t>
            </a:r>
            <a:r>
              <a:rPr lang="zh-CN" altLang="en-US" sz="1600" noProof="0" dirty="0">
                <a:ln>
                  <a:noFill/>
                </a:ln>
                <a:solidFill>
                  <a:srgbClr val="4B5C7D"/>
                </a:solidFill>
                <a:effectLst/>
                <a:uLnTx/>
                <a:uFillTx/>
                <a:latin typeface="微软雅黑" panose="020B0503020204020204" charset="-122"/>
                <a:ea typeface="微软雅黑" panose="020B0503020204020204" charset="-122"/>
                <a:cs typeface="微软雅黑" panose="020B0503020204020204" charset="-122"/>
                <a:sym typeface="+mn-ea"/>
              </a:rPr>
              <a:t>脉滑数。</a:t>
            </a:r>
            <a:endParaRPr lang="zh-CN" altLang="en-US" sz="1600" b="1" dirty="0">
              <a:solidFill>
                <a:srgbClr val="4B5C7D"/>
              </a:solidFill>
              <a:latin typeface="微软雅黑" panose="020B0503020204020204" charset="-122"/>
              <a:ea typeface="微软雅黑" panose="020B0503020204020204" charset="-122"/>
              <a:sym typeface="+mn-ea"/>
            </a:endParaRPr>
          </a:p>
          <a:p>
            <a:pPr algn="l">
              <a:lnSpc>
                <a:spcPct val="140000"/>
              </a:lnSpc>
            </a:pPr>
            <a:r>
              <a:rPr lang="zh-CN" altLang="en-US" sz="1600" b="1" dirty="0">
                <a:solidFill>
                  <a:srgbClr val="4B5C7D"/>
                </a:solidFill>
                <a:latin typeface="微软雅黑" panose="020B0503020204020204" charset="-122"/>
                <a:ea typeface="微软雅黑" panose="020B0503020204020204" charset="-122"/>
                <a:sym typeface="+mn-ea"/>
              </a:rPr>
              <a:t>【用法用量】</a:t>
            </a:r>
            <a:r>
              <a:rPr lang="zh-CN" altLang="en-US" sz="1600" dirty="0">
                <a:solidFill>
                  <a:srgbClr val="4B5C7D"/>
                </a:solidFill>
                <a:latin typeface="微软雅黑" panose="020B0503020204020204" charset="-122"/>
                <a:ea typeface="微软雅黑" panose="020B0503020204020204" charset="-122"/>
              </a:rPr>
              <a:t>口服。一次</a:t>
            </a:r>
            <a:r>
              <a:rPr lang="en-US" altLang="zh-CN" sz="1600" dirty="0">
                <a:solidFill>
                  <a:srgbClr val="4B5C7D"/>
                </a:solidFill>
                <a:latin typeface="微软雅黑" panose="020B0503020204020204" charset="-122"/>
                <a:ea typeface="微软雅黑" panose="020B0503020204020204" charset="-122"/>
              </a:rPr>
              <a:t>4</a:t>
            </a:r>
            <a:r>
              <a:rPr lang="zh-CN" altLang="en-US" sz="1600" dirty="0">
                <a:solidFill>
                  <a:srgbClr val="4B5C7D"/>
                </a:solidFill>
                <a:latin typeface="微软雅黑" panose="020B0503020204020204" charset="-122"/>
                <a:ea typeface="微软雅黑" panose="020B0503020204020204" charset="-122"/>
              </a:rPr>
              <a:t>粒，一日</a:t>
            </a:r>
            <a:r>
              <a:rPr lang="en-US" altLang="zh-CN" sz="1600" dirty="0">
                <a:solidFill>
                  <a:srgbClr val="4B5C7D"/>
                </a:solidFill>
                <a:latin typeface="微软雅黑" panose="020B0503020204020204" charset="-122"/>
                <a:ea typeface="微软雅黑" panose="020B0503020204020204" charset="-122"/>
              </a:rPr>
              <a:t>3</a:t>
            </a:r>
            <a:r>
              <a:rPr lang="zh-CN" altLang="en-US" sz="1600" dirty="0">
                <a:solidFill>
                  <a:srgbClr val="4B5C7D"/>
                </a:solidFill>
                <a:latin typeface="微软雅黑" panose="020B0503020204020204" charset="-122"/>
                <a:ea typeface="微软雅黑" panose="020B0503020204020204" charset="-122"/>
              </a:rPr>
              <a:t>次。疗程</a:t>
            </a:r>
            <a:r>
              <a:rPr lang="en-US" altLang="zh-CN" sz="1600" dirty="0">
                <a:solidFill>
                  <a:srgbClr val="4B5C7D"/>
                </a:solidFill>
                <a:latin typeface="微软雅黑" panose="020B0503020204020204" charset="-122"/>
                <a:ea typeface="微软雅黑" panose="020B0503020204020204" charset="-122"/>
              </a:rPr>
              <a:t>3</a:t>
            </a:r>
            <a:r>
              <a:rPr lang="zh-CN" altLang="en-US" sz="1600" dirty="0">
                <a:solidFill>
                  <a:srgbClr val="4B5C7D"/>
                </a:solidFill>
                <a:latin typeface="微软雅黑" panose="020B0503020204020204" charset="-122"/>
                <a:ea typeface="微软雅黑" panose="020B0503020204020204" charset="-122"/>
              </a:rPr>
              <a:t>天。</a:t>
            </a:r>
            <a:endParaRPr lang="zh-CN" altLang="en-US" sz="1600" dirty="0">
              <a:solidFill>
                <a:srgbClr val="4B5C7D"/>
              </a:solidFill>
              <a:latin typeface="微软雅黑" panose="020B0503020204020204" charset="-122"/>
              <a:ea typeface="微软雅黑" panose="020B0503020204020204" charset="-122"/>
            </a:endParaRPr>
          </a:p>
          <a:p>
            <a:pPr algn="l">
              <a:lnSpc>
                <a:spcPct val="140000"/>
              </a:lnSpc>
            </a:pPr>
            <a:r>
              <a:rPr lang="zh-CN" altLang="en-US" sz="1600" b="1" dirty="0">
                <a:solidFill>
                  <a:srgbClr val="4B5C7D"/>
                </a:solidFill>
                <a:latin typeface="微软雅黑" panose="020B0503020204020204" charset="-122"/>
                <a:ea typeface="微软雅黑" panose="020B0503020204020204" charset="-122"/>
                <a:sym typeface="+mn-ea"/>
              </a:rPr>
              <a:t>【规</a:t>
            </a:r>
            <a:r>
              <a:rPr lang="en-US" altLang="zh-CN" sz="1600" b="1" dirty="0">
                <a:solidFill>
                  <a:srgbClr val="4B5C7D"/>
                </a:solidFill>
                <a:latin typeface="微软雅黑" panose="020B0503020204020204" charset="-122"/>
                <a:ea typeface="微软雅黑" panose="020B0503020204020204" charset="-122"/>
                <a:sym typeface="+mn-ea"/>
              </a:rPr>
              <a:t>       </a:t>
            </a:r>
            <a:r>
              <a:rPr lang="zh-CN" altLang="en-US" sz="1600" b="1" dirty="0">
                <a:solidFill>
                  <a:srgbClr val="4B5C7D"/>
                </a:solidFill>
                <a:latin typeface="微软雅黑" panose="020B0503020204020204" charset="-122"/>
                <a:ea typeface="微软雅黑" panose="020B0503020204020204" charset="-122"/>
                <a:sym typeface="+mn-ea"/>
              </a:rPr>
              <a:t>格】</a:t>
            </a:r>
            <a:r>
              <a:rPr lang="zh-CN" altLang="en-US" sz="1600" dirty="0">
                <a:solidFill>
                  <a:srgbClr val="4B5C7D"/>
                </a:solidFill>
                <a:latin typeface="微软雅黑" panose="020B0503020204020204" charset="-122"/>
                <a:ea typeface="微软雅黑" panose="020B0503020204020204" charset="-122"/>
                <a:sym typeface="+mn-ea"/>
              </a:rPr>
              <a:t>每粒装</a:t>
            </a:r>
            <a:r>
              <a:rPr lang="en-US" altLang="zh-CN" sz="1600" dirty="0">
                <a:solidFill>
                  <a:srgbClr val="4B5C7D"/>
                </a:solidFill>
                <a:latin typeface="微软雅黑" panose="020B0503020204020204" charset="-122"/>
                <a:ea typeface="微软雅黑" panose="020B0503020204020204" charset="-122"/>
                <a:sym typeface="+mn-ea"/>
              </a:rPr>
              <a:t>0.40g</a:t>
            </a:r>
            <a:r>
              <a:rPr lang="zh-CN" altLang="en-US" sz="1600" dirty="0">
                <a:solidFill>
                  <a:srgbClr val="4B5C7D"/>
                </a:solidFill>
                <a:latin typeface="微软雅黑" panose="020B0503020204020204" charset="-122"/>
                <a:ea typeface="微软雅黑" panose="020B0503020204020204" charset="-122"/>
                <a:sym typeface="+mn-ea"/>
              </a:rPr>
              <a:t>（相当于饮片</a:t>
            </a:r>
            <a:r>
              <a:rPr lang="en-US" altLang="zh-CN" sz="1600" dirty="0">
                <a:solidFill>
                  <a:srgbClr val="4B5C7D"/>
                </a:solidFill>
                <a:latin typeface="微软雅黑" panose="020B0503020204020204" charset="-122"/>
                <a:ea typeface="微软雅黑" panose="020B0503020204020204" charset="-122"/>
                <a:sym typeface="+mn-ea"/>
              </a:rPr>
              <a:t>2.33g</a:t>
            </a:r>
            <a:r>
              <a:rPr lang="zh-CN" altLang="en-US" sz="1600" dirty="0">
                <a:solidFill>
                  <a:srgbClr val="4B5C7D"/>
                </a:solidFill>
                <a:latin typeface="微软雅黑" panose="020B0503020204020204" charset="-122"/>
                <a:ea typeface="微软雅黑" panose="020B0503020204020204" charset="-122"/>
                <a:sym typeface="+mn-ea"/>
              </a:rPr>
              <a:t>）</a:t>
            </a:r>
            <a:endParaRPr lang="zh-CN" altLang="en-US" sz="1600" dirty="0">
              <a:solidFill>
                <a:srgbClr val="4B5C7D"/>
              </a:solidFill>
              <a:latin typeface="微软雅黑" panose="020B0503020204020204" charset="-122"/>
              <a:ea typeface="微软雅黑" panose="020B0503020204020204" charset="-122"/>
            </a:endParaRPr>
          </a:p>
          <a:p>
            <a:pPr algn="l">
              <a:lnSpc>
                <a:spcPct val="140000"/>
              </a:lnSpc>
            </a:pPr>
            <a:r>
              <a:rPr lang="zh-CN" altLang="en-US" sz="1600" b="1" dirty="0">
                <a:solidFill>
                  <a:srgbClr val="4B5C7D"/>
                </a:solidFill>
                <a:latin typeface="微软雅黑" panose="020B0503020204020204" charset="-122"/>
                <a:ea typeface="微软雅黑" panose="020B0503020204020204" charset="-122"/>
                <a:sym typeface="+mn-ea"/>
              </a:rPr>
              <a:t>【批准文号】</a:t>
            </a:r>
            <a:r>
              <a:rPr lang="zh-CN" altLang="en-US" sz="1600" dirty="0">
                <a:solidFill>
                  <a:srgbClr val="4B5C7D"/>
                </a:solidFill>
                <a:latin typeface="微软雅黑" panose="020B0503020204020204" charset="-122"/>
                <a:ea typeface="微软雅黑" panose="020B0503020204020204" charset="-122"/>
                <a:sym typeface="+mn-ea"/>
              </a:rPr>
              <a:t>国药准字</a:t>
            </a:r>
            <a:r>
              <a:rPr lang="en-US" altLang="zh-CN" sz="1600" dirty="0">
                <a:solidFill>
                  <a:srgbClr val="4B5C7D"/>
                </a:solidFill>
                <a:latin typeface="微软雅黑" panose="020B0503020204020204" charset="-122"/>
                <a:ea typeface="微软雅黑" panose="020B0503020204020204" charset="-122"/>
                <a:sym typeface="+mn-ea"/>
              </a:rPr>
              <a:t>Z20210007</a:t>
            </a:r>
            <a:endParaRPr lang="en-US" altLang="zh-CN" sz="1600" dirty="0">
              <a:solidFill>
                <a:srgbClr val="4B5C7D"/>
              </a:solidFill>
              <a:latin typeface="微软雅黑" panose="020B0503020204020204" charset="-122"/>
              <a:ea typeface="微软雅黑" panose="020B0503020204020204" charset="-122"/>
              <a:sym typeface="+mn-ea"/>
            </a:endParaRPr>
          </a:p>
          <a:p>
            <a:pPr algn="l">
              <a:lnSpc>
                <a:spcPct val="140000"/>
              </a:lnSpc>
            </a:pPr>
            <a:r>
              <a:rPr lang="zh-CN" altLang="en-US" sz="1600" b="1" dirty="0">
                <a:solidFill>
                  <a:srgbClr val="4B5C7D"/>
                </a:solidFill>
                <a:latin typeface="微软雅黑" panose="020B0503020204020204" charset="-122"/>
                <a:ea typeface="微软雅黑" panose="020B0503020204020204" charset="-122"/>
                <a:sym typeface="+mn-ea"/>
              </a:rPr>
              <a:t>【药品上市许可持有人】</a:t>
            </a:r>
            <a:r>
              <a:rPr lang="zh-CN" altLang="en-US" sz="1600" dirty="0">
                <a:solidFill>
                  <a:srgbClr val="4B5C7D"/>
                </a:solidFill>
                <a:latin typeface="微软雅黑" panose="020B0503020204020204" charset="-122"/>
                <a:ea typeface="微软雅黑" panose="020B0503020204020204" charset="-122"/>
                <a:sym typeface="+mn-ea"/>
              </a:rPr>
              <a:t>一力制药股份有限公司</a:t>
            </a:r>
            <a:endParaRPr lang="zh-CN" altLang="en-US" sz="1600" dirty="0">
              <a:solidFill>
                <a:srgbClr val="4B5C7D"/>
              </a:solidFill>
              <a:latin typeface="微软雅黑" panose="020B0503020204020204" charset="-122"/>
              <a:ea typeface="微软雅黑" panose="020B0503020204020204" charset="-122"/>
              <a:cs typeface="微软雅黑" panose="020B0503020204020204" charset="-122"/>
              <a:sym typeface="+mn-ea"/>
            </a:endParaRPr>
          </a:p>
        </p:txBody>
      </p:sp>
      <p:pic>
        <p:nvPicPr>
          <p:cNvPr id="31" name="图片 30" descr="515c42813b8b4933992ea627eee9a7f"/>
          <p:cNvPicPr>
            <a:picLocks noChangeAspect="1"/>
          </p:cNvPicPr>
          <p:nvPr/>
        </p:nvPicPr>
        <p:blipFill>
          <a:blip r:embed="rId2"/>
          <a:srcRect l="28118" t="18685" r="29854" b="17583"/>
          <a:stretch>
            <a:fillRect/>
          </a:stretch>
        </p:blipFill>
        <p:spPr>
          <a:xfrm>
            <a:off x="204064" y="3293094"/>
            <a:ext cx="2653437" cy="3016645"/>
          </a:xfrm>
          <a:prstGeom prst="rect">
            <a:avLst/>
          </a:prstGeom>
        </p:spPr>
      </p:pic>
      <p:sp>
        <p:nvSpPr>
          <p:cNvPr id="4" name="矩形: 圆角 3"/>
          <p:cNvSpPr/>
          <p:nvPr/>
        </p:nvSpPr>
        <p:spPr>
          <a:xfrm>
            <a:off x="348174" y="1732965"/>
            <a:ext cx="11495652" cy="1226555"/>
          </a:xfrm>
          <a:prstGeom prst="roundRect">
            <a:avLst/>
          </a:prstGeom>
          <a:solidFill>
            <a:schemeClr val="accent2">
              <a:lumMod val="20000"/>
              <a:lumOff val="80000"/>
            </a:schemeClr>
          </a:solidFill>
        </p:spPr>
        <p:txBody>
          <a:bodyPr wrap="square">
            <a:spAutoFit/>
          </a:bodyPr>
          <a:lstStyle/>
          <a:p>
            <a:pPr algn="ctr">
              <a:lnSpc>
                <a:spcPct val="150000"/>
              </a:lnSpc>
            </a:pPr>
            <a:r>
              <a:rPr lang="zh-CN" altLang="en-US" sz="2200" b="1" dirty="0">
                <a:solidFill>
                  <a:srgbClr val="FF0000"/>
                </a:solidFill>
                <a:latin typeface="微软雅黑" panose="020B0503020204020204" charset="-122"/>
                <a:ea typeface="微软雅黑" panose="020B0503020204020204" charset="-122"/>
                <a:sym typeface="+mn-ea"/>
              </a:rPr>
              <a:t>国内首个用于治疗急性痛风性关节炎的中药</a:t>
            </a:r>
            <a:r>
              <a:rPr lang="en-US" altLang="zh-CN" sz="2200" b="1" dirty="0">
                <a:solidFill>
                  <a:srgbClr val="FF0000"/>
                </a:solidFill>
                <a:latin typeface="微软雅黑" panose="020B0503020204020204" charset="-122"/>
                <a:ea typeface="微软雅黑" panose="020B0503020204020204" charset="-122"/>
                <a:sym typeface="+mn-ea"/>
              </a:rPr>
              <a:t>1.1</a:t>
            </a:r>
            <a:r>
              <a:rPr lang="zh-CN" altLang="en-US" sz="2200" b="1" dirty="0">
                <a:solidFill>
                  <a:srgbClr val="FF0000"/>
                </a:solidFill>
                <a:latin typeface="微软雅黑" panose="020B0503020204020204" charset="-122"/>
                <a:ea typeface="微软雅黑" panose="020B0503020204020204" charset="-122"/>
                <a:sym typeface="+mn-ea"/>
              </a:rPr>
              <a:t>类创新药</a:t>
            </a:r>
            <a:endParaRPr lang="en-US" altLang="zh-CN" sz="2200" b="1" dirty="0">
              <a:solidFill>
                <a:srgbClr val="FF0000"/>
              </a:solidFill>
              <a:latin typeface="微软雅黑" panose="020B0503020204020204" charset="-122"/>
              <a:ea typeface="微软雅黑" panose="020B0503020204020204" charset="-122"/>
              <a:sym typeface="+mn-ea"/>
            </a:endParaRPr>
          </a:p>
          <a:p>
            <a:pPr algn="ctr">
              <a:lnSpc>
                <a:spcPct val="150000"/>
              </a:lnSpc>
            </a:pPr>
            <a:r>
              <a:rPr lang="zh-CN" altLang="en-US" sz="2200" b="1" dirty="0">
                <a:solidFill>
                  <a:srgbClr val="FF0000"/>
                </a:solidFill>
                <a:latin typeface="微软雅黑" panose="020B0503020204020204" charset="-122"/>
                <a:ea typeface="微软雅黑" panose="020B0503020204020204" charset="-122"/>
                <a:sym typeface="+mn-ea"/>
              </a:rPr>
              <a:t>国内首创并填补了中药治疗急性痛风性关节炎的临床空白</a:t>
            </a:r>
            <a:endParaRPr lang="zh-CN" altLang="en-US" sz="2200" b="1" dirty="0">
              <a:solidFill>
                <a:srgbClr val="FF0000"/>
              </a:solidFill>
              <a:latin typeface="微软雅黑" panose="020B0503020204020204" charset="-122"/>
              <a:ea typeface="微软雅黑" panose="020B0503020204020204" charset="-122"/>
              <a:sym typeface="+mn-ea"/>
            </a:endParaRPr>
          </a:p>
        </p:txBody>
      </p:sp>
      <p:sp>
        <p:nvSpPr>
          <p:cNvPr id="2" name="矩形 1"/>
          <p:cNvSpPr/>
          <p:nvPr/>
        </p:nvSpPr>
        <p:spPr>
          <a:xfrm>
            <a:off x="348174" y="993963"/>
            <a:ext cx="4115229" cy="738664"/>
          </a:xfrm>
          <a:prstGeom prst="rect">
            <a:avLst/>
          </a:prstGeom>
        </p:spPr>
        <p:txBody>
          <a:bodyPr wrap="none">
            <a:spAutoFit/>
          </a:bodyPr>
          <a:lstStyle/>
          <a:p>
            <a:pPr algn="ctr">
              <a:lnSpc>
                <a:spcPct val="150000"/>
              </a:lnSpc>
            </a:pPr>
            <a:r>
              <a:rPr lang="zh-CN" altLang="en-US" sz="2800" b="1" dirty="0">
                <a:solidFill>
                  <a:srgbClr val="0C827C"/>
                </a:solidFill>
                <a:latin typeface="微软雅黑" panose="020B0503020204020204" charset="-122"/>
                <a:ea typeface="微软雅黑" panose="020B0503020204020204" charset="-122"/>
                <a:sym typeface="+mn-ea"/>
              </a:rPr>
              <a:t>虎贞清风胶囊（虎贞</a:t>
            </a:r>
            <a:r>
              <a:rPr lang="en-US" altLang="zh-CN" sz="2800" b="1" dirty="0">
                <a:solidFill>
                  <a:srgbClr val="0C827C"/>
                </a:solidFill>
                <a:latin typeface="微软雅黑" panose="020B0503020204020204" charset="-122"/>
                <a:ea typeface="微软雅黑" panose="020B0503020204020204" charset="-122"/>
                <a:sym typeface="+mn-ea"/>
              </a:rPr>
              <a:t>®</a:t>
            </a:r>
            <a:r>
              <a:rPr lang="zh-CN" altLang="en-US" sz="2800" b="1" dirty="0">
                <a:solidFill>
                  <a:srgbClr val="0C827C"/>
                </a:solidFill>
                <a:latin typeface="微软雅黑" panose="020B0503020204020204" charset="-122"/>
                <a:ea typeface="微软雅黑" panose="020B0503020204020204" charset="-122"/>
                <a:sym typeface="+mn-ea"/>
              </a:rPr>
              <a:t>）</a:t>
            </a:r>
            <a:endParaRPr lang="en-US" altLang="zh-CN" sz="2800" b="1" dirty="0">
              <a:solidFill>
                <a:srgbClr val="0C827C"/>
              </a:solidFill>
              <a:latin typeface="微软雅黑" panose="020B0503020204020204" charset="-122"/>
              <a:ea typeface="微软雅黑" panose="020B0503020204020204" charset="-122"/>
              <a:sym typeface="+mn-ea"/>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1208836" y="254622"/>
            <a:ext cx="7275263" cy="521970"/>
          </a:xfrm>
          <a:prstGeom prst="rect">
            <a:avLst/>
          </a:prstGeom>
          <a:noFill/>
        </p:spPr>
        <p:txBody>
          <a:bodyPr wrap="square" rtlCol="0">
            <a:spAutoFit/>
            <a:scene3d>
              <a:camera prst="orthographicFront"/>
              <a:lightRig rig="threePt" dir="t"/>
            </a:scene3d>
            <a:sp3d contourW="12700"/>
          </a:bodyPr>
          <a:lstStyle/>
          <a:p>
            <a:r>
              <a:rPr lang="en-US" altLang="zh-CN" sz="2800" b="1" dirty="0">
                <a:latin typeface="微软雅黑" panose="020B0503020204020204" charset="-122"/>
                <a:ea typeface="微软雅黑" panose="020B0503020204020204" charset="-122"/>
                <a:sym typeface="+mn-ea"/>
              </a:rPr>
              <a:t> </a:t>
            </a:r>
            <a:r>
              <a:rPr lang="zh-CN" altLang="en-US" sz="2800" b="1" dirty="0">
                <a:latin typeface="微软雅黑" panose="020B0503020204020204" charset="-122"/>
                <a:ea typeface="微软雅黑" panose="020B0503020204020204" charset="-122"/>
                <a:sym typeface="+mn-ea"/>
              </a:rPr>
              <a:t>产品基本信息</a:t>
            </a:r>
            <a:endParaRPr lang="zh-CN" altLang="en-US" sz="2800" b="1" dirty="0">
              <a:latin typeface="微软雅黑" panose="020B0503020204020204" charset="-122"/>
              <a:ea typeface="微软雅黑" panose="020B0503020204020204" charset="-122"/>
              <a:sym typeface="+mn-ea"/>
            </a:endParaRPr>
          </a:p>
        </p:txBody>
      </p:sp>
      <p:sp>
        <p:nvSpPr>
          <p:cNvPr id="24" name="矩形 23"/>
          <p:cNvSpPr/>
          <p:nvPr/>
        </p:nvSpPr>
        <p:spPr>
          <a:xfrm flipH="1">
            <a:off x="-996" y="219272"/>
            <a:ext cx="914400" cy="584774"/>
          </a:xfrm>
          <a:prstGeom prst="rect">
            <a:avLst/>
          </a:prstGeom>
          <a:solidFill>
            <a:srgbClr val="91D3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latin typeface="微软雅黑" panose="020B0503020204020204" charset="-122"/>
              <a:ea typeface="微软雅黑" panose="020B0503020204020204" charset="-122"/>
            </a:endParaRPr>
          </a:p>
        </p:txBody>
      </p:sp>
      <p:sp>
        <p:nvSpPr>
          <p:cNvPr id="25" name="矩形 24"/>
          <p:cNvSpPr/>
          <p:nvPr/>
        </p:nvSpPr>
        <p:spPr>
          <a:xfrm flipH="1">
            <a:off x="964203" y="219272"/>
            <a:ext cx="129627" cy="58477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latin typeface="微软雅黑" panose="020B0503020204020204" charset="-122"/>
              <a:ea typeface="微软雅黑" panose="020B0503020204020204" charset="-122"/>
            </a:endParaRPr>
          </a:p>
        </p:txBody>
      </p:sp>
      <p:sp>
        <p:nvSpPr>
          <p:cNvPr id="27" name="矩形 26"/>
          <p:cNvSpPr/>
          <p:nvPr/>
        </p:nvSpPr>
        <p:spPr>
          <a:xfrm flipH="1">
            <a:off x="8460447" y="219272"/>
            <a:ext cx="3730556" cy="5847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latin typeface="微软雅黑" panose="020B0503020204020204" charset="-122"/>
              <a:ea typeface="微软雅黑" panose="020B0503020204020204" charset="-122"/>
            </a:endParaRPr>
          </a:p>
        </p:txBody>
      </p:sp>
      <p:pic>
        <p:nvPicPr>
          <p:cNvPr id="28" name="图片 27" descr="一力制药2020.05.22"/>
          <p:cNvPicPr>
            <a:picLocks noChangeAspect="1"/>
          </p:cNvPicPr>
          <p:nvPr/>
        </p:nvPicPr>
        <p:blipFill>
          <a:blip r:embed="rId1"/>
          <a:stretch>
            <a:fillRect/>
          </a:stretch>
        </p:blipFill>
        <p:spPr>
          <a:xfrm>
            <a:off x="10673412" y="359978"/>
            <a:ext cx="1379046" cy="334938"/>
          </a:xfrm>
          <a:prstGeom prst="rect">
            <a:avLst/>
          </a:prstGeom>
        </p:spPr>
      </p:pic>
      <p:sp>
        <p:nvSpPr>
          <p:cNvPr id="7" name="矩形 6"/>
          <p:cNvSpPr/>
          <p:nvPr/>
        </p:nvSpPr>
        <p:spPr>
          <a:xfrm>
            <a:off x="948055" y="1463526"/>
            <a:ext cx="4968875" cy="4670425"/>
          </a:xfrm>
          <a:prstGeom prst="rect">
            <a:avLst/>
          </a:prstGeom>
          <a:noFill/>
          <a:ln>
            <a:noFill/>
          </a:ln>
          <a:extLst>
            <a:ext uri="{909E8E84-426E-40DD-AFC4-6F175D3DCCD1}">
              <a14:hiddenFill xmlns:a14="http://schemas.microsoft.com/office/drawing/2010/main">
                <a:solidFill>
                  <a:srgbClr val="009C6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l">
              <a:lnSpc>
                <a:spcPct val="100000"/>
              </a:lnSpc>
              <a:buFont typeface="Wingdings" panose="05000000000000000000" charset="0"/>
              <a:buNone/>
            </a:pPr>
            <a:endParaRPr lang="zh-CN" altLang="en-US" dirty="0">
              <a:solidFill>
                <a:schemeClr val="tx2"/>
              </a:solidFill>
              <a:latin typeface="微软雅黑" panose="020B0503020204020204" charset="-122"/>
              <a:ea typeface="微软雅黑" panose="020B0503020204020204" charset="-122"/>
              <a:cs typeface="微软雅黑" panose="020B0503020204020204" charset="-122"/>
              <a:sym typeface="+mn-ea"/>
            </a:endParaRPr>
          </a:p>
          <a:p>
            <a:pPr marL="285750" indent="-285750" algn="l">
              <a:lnSpc>
                <a:spcPct val="100000"/>
              </a:lnSpc>
              <a:buFont typeface="Wingdings" panose="05000000000000000000" charset="0"/>
              <a:buChar char="l"/>
            </a:pPr>
            <a:endParaRPr lang="zh-CN" altLang="en-US" dirty="0">
              <a:solidFill>
                <a:schemeClr val="tx2"/>
              </a:solidFill>
              <a:latin typeface="微软雅黑" panose="020B0503020204020204" charset="-122"/>
              <a:ea typeface="微软雅黑" panose="020B0503020204020204" charset="-122"/>
              <a:cs typeface="微软雅黑" panose="020B0503020204020204" charset="-122"/>
              <a:sym typeface="+mn-ea"/>
            </a:endParaRPr>
          </a:p>
        </p:txBody>
      </p:sp>
      <p:sp>
        <p:nvSpPr>
          <p:cNvPr id="9" name="矩形 8"/>
          <p:cNvSpPr/>
          <p:nvPr/>
        </p:nvSpPr>
        <p:spPr>
          <a:xfrm>
            <a:off x="497001" y="1063797"/>
            <a:ext cx="1802765" cy="338455"/>
          </a:xfrm>
          <a:prstGeom prst="rect">
            <a:avLst/>
          </a:prstGeom>
          <a:solidFill>
            <a:srgbClr val="4B5C7D"/>
          </a:solidFill>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CN" altLang="en-US" b="1">
                <a:solidFill>
                  <a:schemeClr val="bg1"/>
                </a:solidFill>
                <a:latin typeface="微软雅黑" panose="020B0503020204020204" charset="-122"/>
                <a:ea typeface="微软雅黑" panose="020B0503020204020204" charset="-122"/>
              </a:rPr>
              <a:t>疾病基本情况</a:t>
            </a:r>
            <a:endParaRPr lang="zh-CN" altLang="en-US" b="1">
              <a:solidFill>
                <a:schemeClr val="bg1"/>
              </a:solidFill>
              <a:latin typeface="微软雅黑" panose="020B0503020204020204" charset="-122"/>
              <a:ea typeface="微软雅黑" panose="020B0503020204020204" charset="-122"/>
            </a:endParaRPr>
          </a:p>
        </p:txBody>
      </p:sp>
      <p:sp>
        <p:nvSpPr>
          <p:cNvPr id="10" name="矩形 9"/>
          <p:cNvSpPr/>
          <p:nvPr/>
        </p:nvSpPr>
        <p:spPr>
          <a:xfrm>
            <a:off x="6727190" y="1063625"/>
            <a:ext cx="2707005" cy="338455"/>
          </a:xfrm>
          <a:prstGeom prst="rect">
            <a:avLst/>
          </a:prstGeom>
          <a:solidFill>
            <a:srgbClr val="4B5C7D"/>
          </a:solidFill>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CN" altLang="en-US" b="1">
                <a:solidFill>
                  <a:schemeClr val="bg1"/>
                </a:solidFill>
                <a:latin typeface="微软雅黑" panose="020B0503020204020204" charset="-122"/>
                <a:ea typeface="微软雅黑" panose="020B0503020204020204" charset="-122"/>
                <a:sym typeface="+mn-ea"/>
              </a:rPr>
              <a:t>参照药品选择的专家建议</a:t>
            </a:r>
            <a:endParaRPr lang="zh-CN" altLang="en-US" b="1">
              <a:solidFill>
                <a:schemeClr val="bg1"/>
              </a:solidFill>
              <a:latin typeface="微软雅黑" panose="020B0503020204020204" charset="-122"/>
              <a:ea typeface="微软雅黑" panose="020B0503020204020204" charset="-122"/>
            </a:endParaRPr>
          </a:p>
        </p:txBody>
      </p:sp>
      <p:pic>
        <p:nvPicPr>
          <p:cNvPr id="11" name="内容占位符 10"/>
          <p:cNvPicPr>
            <a:picLocks noChangeAspect="1"/>
          </p:cNvPicPr>
          <p:nvPr/>
        </p:nvPicPr>
        <p:blipFill>
          <a:blip r:embed="rId2"/>
          <a:stretch>
            <a:fillRect/>
          </a:stretch>
        </p:blipFill>
        <p:spPr>
          <a:xfrm>
            <a:off x="6726986" y="1586714"/>
            <a:ext cx="1967230" cy="1198245"/>
          </a:xfrm>
          <a:prstGeom prst="rect">
            <a:avLst/>
          </a:prstGeom>
        </p:spPr>
      </p:pic>
      <p:sp>
        <p:nvSpPr>
          <p:cNvPr id="12" name="文本框 11"/>
          <p:cNvSpPr txBox="1"/>
          <p:nvPr/>
        </p:nvSpPr>
        <p:spPr>
          <a:xfrm>
            <a:off x="6645275" y="2915361"/>
            <a:ext cx="4598670" cy="3335655"/>
          </a:xfrm>
          <a:prstGeom prst="rect">
            <a:avLst/>
          </a:prstGeom>
          <a:noFill/>
        </p:spPr>
        <p:txBody>
          <a:bodyPr wrap="square" rtlCol="0">
            <a:spAutoFit/>
          </a:bodyPr>
          <a:lstStyle/>
          <a:p>
            <a:pPr marL="285750" indent="-285750">
              <a:lnSpc>
                <a:spcPct val="120000"/>
              </a:lnSpc>
              <a:buClr>
                <a:srgbClr val="4B5C7D"/>
              </a:buClr>
              <a:buFont typeface="Wingdings" panose="05000000000000000000" pitchFamily="2" charset="2"/>
              <a:buChar char="u"/>
            </a:pPr>
            <a:r>
              <a:rPr lang="zh-CN" altLang="en-US" sz="1600" b="1" dirty="0">
                <a:solidFill>
                  <a:srgbClr val="C00000"/>
                </a:solidFill>
                <a:latin typeface="微软雅黑" panose="020B0503020204020204" charset="-122"/>
                <a:ea typeface="微软雅黑" panose="020B0503020204020204" charset="-122"/>
              </a:rPr>
              <a:t>虎贞清风胶囊为首个获批治疗急性痛风性关节炎的中药1.1类新药。医保目录内暂无同类中药制剂，与西药也没有可比性。</a:t>
            </a:r>
            <a:endParaRPr lang="zh-CN" altLang="en-US" sz="1600" b="1" dirty="0">
              <a:solidFill>
                <a:srgbClr val="C00000"/>
              </a:solidFill>
              <a:latin typeface="微软雅黑" panose="020B0503020204020204" charset="-122"/>
              <a:ea typeface="微软雅黑" panose="020B0503020204020204" charset="-122"/>
            </a:endParaRPr>
          </a:p>
          <a:p>
            <a:pPr marL="285750" indent="-285750">
              <a:lnSpc>
                <a:spcPct val="120000"/>
              </a:lnSpc>
              <a:buClr>
                <a:srgbClr val="4B5C7D"/>
              </a:buClr>
              <a:buFont typeface="Wingdings" panose="05000000000000000000" pitchFamily="2" charset="2"/>
              <a:buChar char="u"/>
            </a:pPr>
            <a:endParaRPr lang="zh-CN" altLang="en-US" sz="1600" dirty="0">
              <a:solidFill>
                <a:srgbClr val="2F3A4F"/>
              </a:solidFill>
              <a:latin typeface="微软雅黑" panose="020B0503020204020204" charset="-122"/>
              <a:ea typeface="微软雅黑" panose="020B0503020204020204" charset="-122"/>
            </a:endParaRPr>
          </a:p>
          <a:p>
            <a:pPr marL="285750" indent="-285750">
              <a:lnSpc>
                <a:spcPct val="120000"/>
              </a:lnSpc>
              <a:buClr>
                <a:srgbClr val="4B5C7D"/>
              </a:buClr>
              <a:buFont typeface="Wingdings" panose="05000000000000000000" pitchFamily="2" charset="2"/>
              <a:buChar char="u"/>
            </a:pPr>
            <a:r>
              <a:rPr lang="zh-CN" altLang="en-US" sz="1600" b="1" dirty="0">
                <a:solidFill>
                  <a:srgbClr val="C00000"/>
                </a:solidFill>
                <a:latin typeface="微软雅黑" panose="020B0503020204020204" charset="-122"/>
                <a:ea typeface="微软雅黑" panose="020B0503020204020204" charset="-122"/>
                <a:sym typeface="+mn-ea"/>
              </a:rPr>
              <a:t>临床专家按“以证统病”的中医临床原则推荐同为治疗痹症的昆仙胶囊可作为参照药品。</a:t>
            </a:r>
            <a:endParaRPr lang="zh-CN" altLang="en-US" sz="1600" b="1" dirty="0">
              <a:solidFill>
                <a:srgbClr val="C00000"/>
              </a:solidFill>
              <a:latin typeface="微软雅黑" panose="020B0503020204020204" charset="-122"/>
              <a:ea typeface="微软雅黑" panose="020B0503020204020204" charset="-122"/>
              <a:sym typeface="+mn-ea"/>
            </a:endParaRPr>
          </a:p>
          <a:p>
            <a:pPr marL="285750" indent="-285750">
              <a:lnSpc>
                <a:spcPct val="120000"/>
              </a:lnSpc>
              <a:buClr>
                <a:srgbClr val="4B5C7D"/>
              </a:buClr>
              <a:buFont typeface="Wingdings" panose="05000000000000000000" pitchFamily="2" charset="2"/>
              <a:buChar char="u"/>
            </a:pPr>
            <a:endParaRPr lang="zh-CN" altLang="en-US" sz="1600" b="1" dirty="0">
              <a:solidFill>
                <a:srgbClr val="C00000"/>
              </a:solidFill>
              <a:latin typeface="微软雅黑" panose="020B0503020204020204" charset="-122"/>
              <a:ea typeface="微软雅黑" panose="020B0503020204020204" charset="-122"/>
              <a:sym typeface="+mn-ea"/>
            </a:endParaRPr>
          </a:p>
          <a:p>
            <a:pPr marL="285750" indent="-285750">
              <a:lnSpc>
                <a:spcPct val="120000"/>
              </a:lnSpc>
              <a:buClr>
                <a:srgbClr val="4B5C7D"/>
              </a:buClr>
              <a:buFont typeface="Wingdings" panose="05000000000000000000" pitchFamily="2" charset="2"/>
              <a:buChar char="u"/>
            </a:pPr>
            <a:r>
              <a:rPr lang="zh-CN" altLang="en-US" sz="1600" dirty="0">
                <a:solidFill>
                  <a:srgbClr val="2F3A4F"/>
                </a:solidFill>
                <a:latin typeface="微软雅黑" panose="020B0503020204020204" charset="-122"/>
                <a:ea typeface="微软雅黑" panose="020B0503020204020204" charset="-122"/>
              </a:rPr>
              <a:t>昆仙胶囊虽说明书描述主治类风湿关节炎属风湿痹阻兼肾虚证，</a:t>
            </a:r>
            <a:r>
              <a:rPr lang="zh-CN" altLang="en-US" sz="1600" dirty="0">
                <a:solidFill>
                  <a:srgbClr val="0808EA"/>
                </a:solidFill>
                <a:latin typeface="微软雅黑" panose="020B0503020204020204" charset="-122"/>
                <a:ea typeface="微软雅黑" panose="020B0503020204020204" charset="-122"/>
              </a:rPr>
              <a:t>但其与虎贞清风胶囊一样，都是</a:t>
            </a:r>
            <a:r>
              <a:rPr lang="zh-CN" altLang="en-US" sz="1600" dirty="0">
                <a:solidFill>
                  <a:srgbClr val="0808EA"/>
                </a:solidFill>
                <a:latin typeface="微软雅黑" panose="020B0503020204020204" charset="-122"/>
                <a:ea typeface="微软雅黑" panose="020B0503020204020204" charset="-122"/>
                <a:sym typeface="+mn-ea"/>
              </a:rPr>
              <a:t>以祛风、除湿、通络、补肾等功能协同发挥疗效</a:t>
            </a:r>
            <a:r>
              <a:rPr lang="zh-CN" altLang="en-US" sz="1600" dirty="0">
                <a:solidFill>
                  <a:srgbClr val="2F3A4F"/>
                </a:solidFill>
                <a:latin typeface="微软雅黑" panose="020B0503020204020204" charset="-122"/>
                <a:ea typeface="微软雅黑" panose="020B0503020204020204" charset="-122"/>
              </a:rPr>
              <a:t>。</a:t>
            </a:r>
            <a:endParaRPr lang="zh-CN" altLang="en-US" sz="1600" b="1" dirty="0">
              <a:solidFill>
                <a:srgbClr val="C00000"/>
              </a:solidFill>
              <a:latin typeface="微软雅黑" panose="020B0503020204020204" charset="-122"/>
              <a:ea typeface="微软雅黑" panose="020B0503020204020204" charset="-122"/>
            </a:endParaRPr>
          </a:p>
        </p:txBody>
      </p:sp>
      <p:sp>
        <p:nvSpPr>
          <p:cNvPr id="13" name="内容占位符 4"/>
          <p:cNvSpPr txBox="1"/>
          <p:nvPr/>
        </p:nvSpPr>
        <p:spPr>
          <a:xfrm>
            <a:off x="237490" y="1598930"/>
            <a:ext cx="5858510" cy="47485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30000"/>
              </a:lnSpc>
              <a:buClr>
                <a:srgbClr val="4B5C7D"/>
              </a:buClr>
              <a:buFont typeface="Wingdings" panose="05000000000000000000" pitchFamily="2" charset="2"/>
              <a:buChar char="u"/>
            </a:pPr>
            <a:r>
              <a:rPr lang="zh-CN" altLang="en-US" sz="1600" dirty="0">
                <a:solidFill>
                  <a:srgbClr val="2F3A4F"/>
                </a:solidFill>
                <a:latin typeface="微软雅黑" panose="020B0503020204020204" charset="-122"/>
                <a:ea typeface="微软雅黑" panose="020B0503020204020204" charset="-122"/>
              </a:rPr>
              <a:t>痛风性关节炎（</a:t>
            </a:r>
            <a:r>
              <a:rPr lang="en-US" altLang="zh-CN" sz="1600" dirty="0">
                <a:solidFill>
                  <a:srgbClr val="2F3A4F"/>
                </a:solidFill>
                <a:latin typeface="微软雅黑" panose="020B0503020204020204" charset="-122"/>
                <a:ea typeface="微软雅黑" panose="020B0503020204020204" charset="-122"/>
              </a:rPr>
              <a:t>AGA</a:t>
            </a:r>
            <a:r>
              <a:rPr lang="zh-CN" altLang="en-US" sz="1600" dirty="0">
                <a:solidFill>
                  <a:srgbClr val="2F3A4F"/>
                </a:solidFill>
                <a:latin typeface="微软雅黑" panose="020B0503020204020204" charset="-122"/>
                <a:ea typeface="微软雅黑" panose="020B0503020204020204" charset="-122"/>
              </a:rPr>
              <a:t>）是由于体内嘌呤代谢紊乱导致尿酸盐沉积于关节或组织引起的炎症疾病，属于</a:t>
            </a:r>
            <a:r>
              <a:rPr lang="zh-CN" altLang="en-US" sz="1600" b="1" dirty="0">
                <a:solidFill>
                  <a:srgbClr val="2F3A4F"/>
                </a:solidFill>
                <a:latin typeface="微软雅黑" panose="020B0503020204020204" charset="-122"/>
                <a:ea typeface="微软雅黑" panose="020B0503020204020204" charset="-122"/>
              </a:rPr>
              <a:t>代谢性风湿病</a:t>
            </a:r>
            <a:r>
              <a:rPr lang="zh-CN" altLang="en-US" sz="1600" dirty="0">
                <a:solidFill>
                  <a:srgbClr val="2F3A4F"/>
                </a:solidFill>
                <a:latin typeface="微软雅黑" panose="020B0503020204020204" charset="-122"/>
                <a:ea typeface="微软雅黑" panose="020B0503020204020204" charset="-122"/>
              </a:rPr>
              <a:t>。</a:t>
            </a:r>
            <a:endParaRPr lang="zh-CN" altLang="en-US" sz="1600" dirty="0">
              <a:solidFill>
                <a:srgbClr val="2F3A4F"/>
              </a:solidFill>
              <a:latin typeface="微软雅黑" panose="020B0503020204020204" charset="-122"/>
              <a:ea typeface="微软雅黑" panose="020B0503020204020204" charset="-122"/>
            </a:endParaRPr>
          </a:p>
          <a:p>
            <a:pPr>
              <a:lnSpc>
                <a:spcPct val="130000"/>
              </a:lnSpc>
              <a:buClr>
                <a:srgbClr val="4B5C7D"/>
              </a:buClr>
              <a:buFont typeface="Wingdings" panose="05000000000000000000" pitchFamily="2" charset="2"/>
              <a:buChar char="u"/>
            </a:pPr>
            <a:r>
              <a:rPr lang="en-US" altLang="zh-CN" sz="1600" dirty="0">
                <a:solidFill>
                  <a:srgbClr val="2F3A4F"/>
                </a:solidFill>
                <a:latin typeface="微软雅黑" panose="020B0503020204020204" charset="-122"/>
                <a:ea typeface="微软雅黑" panose="020B0503020204020204" charset="-122"/>
              </a:rPr>
              <a:t>Meta</a:t>
            </a:r>
            <a:r>
              <a:rPr lang="zh-CN" altLang="en-US" sz="1600" dirty="0">
                <a:solidFill>
                  <a:srgbClr val="2F3A4F"/>
                </a:solidFill>
                <a:latin typeface="微软雅黑" panose="020B0503020204020204" charset="-122"/>
                <a:ea typeface="微软雅黑" panose="020B0503020204020204" charset="-122"/>
              </a:rPr>
              <a:t>分析显示</a:t>
            </a:r>
            <a:r>
              <a:rPr lang="en-US" altLang="zh-CN" sz="1600" baseline="30000" dirty="0">
                <a:solidFill>
                  <a:srgbClr val="2F3A4F"/>
                </a:solidFill>
                <a:latin typeface="微软雅黑" panose="020B0503020204020204" charset="-122"/>
                <a:ea typeface="微软雅黑" panose="020B0503020204020204" charset="-122"/>
              </a:rPr>
              <a:t>1</a:t>
            </a:r>
            <a:r>
              <a:rPr lang="zh-CN" altLang="en-US" sz="1600" dirty="0">
                <a:solidFill>
                  <a:srgbClr val="2F3A4F"/>
                </a:solidFill>
                <a:latin typeface="微软雅黑" panose="020B0503020204020204" charset="-122"/>
                <a:ea typeface="微软雅黑" panose="020B0503020204020204" charset="-122"/>
              </a:rPr>
              <a:t>，中国高尿酸血症的总体患病率为</a:t>
            </a:r>
            <a:r>
              <a:rPr lang="en-US" altLang="zh-CN" sz="1600" dirty="0">
                <a:solidFill>
                  <a:srgbClr val="2F3A4F"/>
                </a:solidFill>
                <a:latin typeface="微软雅黑" panose="020B0503020204020204" charset="-122"/>
                <a:ea typeface="微软雅黑" panose="020B0503020204020204" charset="-122"/>
              </a:rPr>
              <a:t>13.3%</a:t>
            </a:r>
            <a:r>
              <a:rPr lang="zh-CN" altLang="en-US" sz="1600" dirty="0">
                <a:solidFill>
                  <a:srgbClr val="2F3A4F"/>
                </a:solidFill>
                <a:latin typeface="微软雅黑" panose="020B0503020204020204" charset="-122"/>
                <a:ea typeface="微软雅黑" panose="020B0503020204020204" charset="-122"/>
              </a:rPr>
              <a:t>，痛风为</a:t>
            </a:r>
            <a:r>
              <a:rPr lang="en-US" altLang="zh-CN" sz="1600" dirty="0">
                <a:solidFill>
                  <a:srgbClr val="2F3A4F"/>
                </a:solidFill>
                <a:latin typeface="微软雅黑" panose="020B0503020204020204" charset="-122"/>
                <a:ea typeface="微软雅黑" panose="020B0503020204020204" charset="-122"/>
              </a:rPr>
              <a:t>1.1%</a:t>
            </a:r>
            <a:r>
              <a:rPr lang="zh-CN" altLang="en-US" sz="1600" dirty="0">
                <a:solidFill>
                  <a:srgbClr val="2F3A4F"/>
                </a:solidFill>
                <a:latin typeface="微软雅黑" panose="020B0503020204020204" charset="-122"/>
                <a:ea typeface="微软雅黑" panose="020B0503020204020204" charset="-122"/>
              </a:rPr>
              <a:t>，已成为继糖尿病之后又一常见代谢疾病。</a:t>
            </a:r>
            <a:endParaRPr lang="zh-CN" altLang="en-US" sz="1600" dirty="0">
              <a:solidFill>
                <a:srgbClr val="2F3A4F"/>
              </a:solidFill>
              <a:latin typeface="微软雅黑" panose="020B0503020204020204" charset="-122"/>
              <a:ea typeface="微软雅黑" panose="020B0503020204020204" charset="-122"/>
            </a:endParaRPr>
          </a:p>
          <a:p>
            <a:pPr>
              <a:lnSpc>
                <a:spcPct val="130000"/>
              </a:lnSpc>
              <a:buClr>
                <a:srgbClr val="4B5C7D"/>
              </a:buClr>
              <a:buFont typeface="Wingdings" panose="05000000000000000000" pitchFamily="2" charset="2"/>
              <a:buChar char="u"/>
            </a:pPr>
            <a:r>
              <a:rPr lang="zh-CN" altLang="en-US" sz="1600" dirty="0">
                <a:solidFill>
                  <a:srgbClr val="2F3A4F"/>
                </a:solidFill>
                <a:latin typeface="微软雅黑" panose="020B0503020204020204" charset="-122"/>
                <a:ea typeface="微软雅黑" panose="020B0503020204020204" charset="-122"/>
              </a:rPr>
              <a:t>西医治疗痛风，在急性发作时常用药物有秋水仙碱、</a:t>
            </a:r>
            <a:r>
              <a:rPr lang="en-US" altLang="zh-CN" sz="1600" dirty="0">
                <a:solidFill>
                  <a:srgbClr val="2F3A4F"/>
                </a:solidFill>
                <a:latin typeface="微软雅黑" panose="020B0503020204020204" charset="-122"/>
                <a:ea typeface="微软雅黑" panose="020B0503020204020204" charset="-122"/>
              </a:rPr>
              <a:t>NSAIDs</a:t>
            </a:r>
            <a:r>
              <a:rPr lang="zh-CN" altLang="en-US" sz="1600" dirty="0">
                <a:solidFill>
                  <a:srgbClr val="2F3A4F"/>
                </a:solidFill>
                <a:latin typeface="微软雅黑" panose="020B0503020204020204" charset="-122"/>
                <a:ea typeface="微软雅黑" panose="020B0503020204020204" charset="-122"/>
              </a:rPr>
              <a:t>、糖皮质激素等，主要用于缓解</a:t>
            </a:r>
            <a:r>
              <a:rPr lang="en-US" altLang="zh-CN" sz="1600" dirty="0">
                <a:solidFill>
                  <a:srgbClr val="2F3A4F"/>
                </a:solidFill>
                <a:latin typeface="微软雅黑" panose="020B0503020204020204" charset="-122"/>
                <a:ea typeface="微软雅黑" panose="020B0503020204020204" charset="-122"/>
              </a:rPr>
              <a:t>AGA</a:t>
            </a:r>
            <a:r>
              <a:rPr lang="zh-CN" altLang="en-US" sz="1600" dirty="0">
                <a:solidFill>
                  <a:srgbClr val="2F3A4F"/>
                </a:solidFill>
                <a:latin typeface="微软雅黑" panose="020B0503020204020204" charset="-122"/>
                <a:ea typeface="微软雅黑" panose="020B0503020204020204" charset="-122"/>
              </a:rPr>
              <a:t>；慢性痛风患者以降尿酸、预防复发为治疗原则，常用药物有非布司他、苯溴马隆、别嘌醇。</a:t>
            </a:r>
            <a:r>
              <a:rPr lang="en-US" altLang="zh-CN" sz="1600" dirty="0">
                <a:solidFill>
                  <a:srgbClr val="2F3A4F"/>
                </a:solidFill>
                <a:latin typeface="微软雅黑" panose="020B0503020204020204" charset="-122"/>
                <a:ea typeface="微软雅黑" panose="020B0503020204020204" charset="-122"/>
              </a:rPr>
              <a:t>AGA</a:t>
            </a:r>
            <a:r>
              <a:rPr lang="zh-CN" altLang="en-US" sz="1600" dirty="0">
                <a:solidFill>
                  <a:srgbClr val="2F3A4F"/>
                </a:solidFill>
                <a:latin typeface="微软雅黑" panose="020B0503020204020204" charset="-122"/>
                <a:ea typeface="微软雅黑" panose="020B0503020204020204" charset="-122"/>
              </a:rPr>
              <a:t>常用药物不良反应多，且停药后容易复发；慢性期降尿酸药物</a:t>
            </a:r>
            <a:r>
              <a:rPr lang="zh-CN" altLang="en-US" sz="1600" dirty="0">
                <a:solidFill>
                  <a:srgbClr val="2F3A4F"/>
                </a:solidFill>
                <a:latin typeface="微软雅黑" panose="020B0503020204020204" charset="-122"/>
                <a:ea typeface="微软雅黑" panose="020B0503020204020204" charset="-122"/>
                <a:sym typeface="+mn-ea"/>
              </a:rPr>
              <a:t>长期应用导致的毒副作用叠加，安全性下降，这使得西药在痛风临床治疗的应用中受到限制。</a:t>
            </a:r>
            <a:endParaRPr lang="zh-CN" altLang="en-US" sz="1600" dirty="0">
              <a:solidFill>
                <a:srgbClr val="2F3A4F"/>
              </a:solidFill>
              <a:latin typeface="微软雅黑" panose="020B0503020204020204" charset="-122"/>
              <a:ea typeface="微软雅黑" panose="020B0503020204020204" charset="-122"/>
            </a:endParaRPr>
          </a:p>
          <a:p>
            <a:pPr>
              <a:lnSpc>
                <a:spcPct val="130000"/>
              </a:lnSpc>
              <a:buClr>
                <a:srgbClr val="4B5C7D"/>
              </a:buClr>
              <a:buFont typeface="Wingdings" panose="05000000000000000000" pitchFamily="2" charset="2"/>
              <a:buChar char="u"/>
            </a:pPr>
            <a:r>
              <a:rPr lang="zh-CN" altLang="en-US" sz="1600" b="1" dirty="0">
                <a:solidFill>
                  <a:srgbClr val="C00000"/>
                </a:solidFill>
                <a:latin typeface="微软雅黑" panose="020B0503020204020204" charset="-122"/>
                <a:ea typeface="微软雅黑" panose="020B0503020204020204" charset="-122"/>
              </a:rPr>
              <a:t>中医药治疗痛风具有疗效确切，副作用小等优势已有临床实践及文献报道，但其安全性及疗效未经过严格的临床验证</a:t>
            </a:r>
            <a:r>
              <a:rPr lang="zh-CN" altLang="en-US" sz="1600" b="1" dirty="0">
                <a:solidFill>
                  <a:srgbClr val="C00000"/>
                </a:solidFill>
                <a:latin typeface="微软雅黑" panose="020B0503020204020204" charset="-122"/>
                <a:ea typeface="微软雅黑" panose="020B0503020204020204" charset="-122"/>
                <a:sym typeface="+mn-ea"/>
              </a:rPr>
              <a:t>。</a:t>
            </a:r>
            <a:r>
              <a:rPr lang="zh-CN" altLang="en-US" sz="1600" b="1" dirty="0">
                <a:solidFill>
                  <a:srgbClr val="0808EA"/>
                </a:solidFill>
                <a:latin typeface="微软雅黑" panose="020B0503020204020204" charset="-122"/>
                <a:ea typeface="微软雅黑" panose="020B0503020204020204" charset="-122"/>
              </a:rPr>
              <a:t>目前除本品外，尚无其他中成药产品获批上市明确用于治疗痛风急性发作，即急性痛风性关节炎</a:t>
            </a:r>
            <a:r>
              <a:rPr lang="zh-CN" altLang="en-US" sz="1600" b="1" dirty="0">
                <a:solidFill>
                  <a:srgbClr val="0808EA"/>
                </a:solidFill>
                <a:latin typeface="微软雅黑" panose="020B0503020204020204" charset="-122"/>
                <a:ea typeface="微软雅黑" panose="020B0503020204020204" charset="-122"/>
                <a:sym typeface="+mn-ea"/>
              </a:rPr>
              <a:t>。</a:t>
            </a:r>
            <a:endParaRPr lang="zh-CN" altLang="en-US" sz="1600" dirty="0">
              <a:solidFill>
                <a:srgbClr val="2F3A4F"/>
              </a:solidFill>
              <a:latin typeface="微软雅黑" panose="020B0503020204020204" charset="-122"/>
              <a:ea typeface="微软雅黑" panose="020B0503020204020204" charset="-122"/>
            </a:endParaRPr>
          </a:p>
        </p:txBody>
      </p:sp>
      <p:sp>
        <p:nvSpPr>
          <p:cNvPr id="2" name="矩形 1"/>
          <p:cNvSpPr/>
          <p:nvPr/>
        </p:nvSpPr>
        <p:spPr>
          <a:xfrm>
            <a:off x="143754" y="6494144"/>
            <a:ext cx="9405426" cy="338554"/>
          </a:xfrm>
          <a:prstGeom prst="rect">
            <a:avLst/>
          </a:prstGeom>
        </p:spPr>
        <p:txBody>
          <a:bodyPr wrap="square">
            <a:spAutoFit/>
          </a:bodyPr>
          <a:lstStyle/>
          <a:p>
            <a:r>
              <a:rPr lang="en-US" altLang="zh-CN" sz="800" i="1" dirty="0"/>
              <a:t>REF:</a:t>
            </a:r>
            <a:endParaRPr lang="en-US" altLang="zh-CN" sz="800" i="1" dirty="0"/>
          </a:p>
          <a:p>
            <a:pPr marL="342900" indent="-342900">
              <a:buFont typeface="+mj-lt"/>
              <a:buAutoNum type="arabicPeriod"/>
            </a:pPr>
            <a:r>
              <a:rPr lang="zh-CN" altLang="en-US" sz="800" dirty="0"/>
              <a:t>Liu R, Han C, Wu D, et al. Prevalence of Hyperuricemia and Gout in Mainland China from 2000 to 2014: A Systematic Review and Meta-Analysis. Biomed Res Int. 2015;2015:762820. </a:t>
            </a:r>
            <a:endParaRPr lang="zh-CN" altLang="en-US" sz="800" dirty="0"/>
          </a:p>
        </p:txBody>
      </p:sp>
      <p:cxnSp>
        <p:nvCxnSpPr>
          <p:cNvPr id="4" name="直接连接符 3"/>
          <p:cNvCxnSpPr/>
          <p:nvPr/>
        </p:nvCxnSpPr>
        <p:spPr>
          <a:xfrm>
            <a:off x="6194425" y="1463526"/>
            <a:ext cx="0" cy="5040000"/>
          </a:xfrm>
          <a:prstGeom prst="line">
            <a:avLst/>
          </a:prstGeom>
          <a:ln>
            <a:solidFill>
              <a:srgbClr val="2F3A4F"/>
            </a:solidFill>
            <a:prstDash val="dash"/>
          </a:ln>
        </p:spPr>
        <p:style>
          <a:lnRef idx="1">
            <a:schemeClr val="accent1"/>
          </a:lnRef>
          <a:fillRef idx="0">
            <a:schemeClr val="accent1"/>
          </a:fillRef>
          <a:effectRef idx="0">
            <a:schemeClr val="accent1"/>
          </a:effectRef>
          <a:fontRef idx="minor">
            <a:schemeClr val="tx1"/>
          </a:fontRef>
        </p:style>
      </p:cxnSp>
    </p:spTree>
    <p:custDataLst>
      <p:tags r:id="rId3"/>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08836" y="1030180"/>
            <a:ext cx="9464576" cy="5680112"/>
          </a:xfrm>
          <a:prstGeom prst="rect">
            <a:avLst/>
          </a:prstGeom>
          <a:solidFill>
            <a:schemeClr val="bg1"/>
          </a:solidFill>
          <a:ln w="19050">
            <a:solidFill>
              <a:srgbClr val="4B5C7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1208836" y="234302"/>
            <a:ext cx="7275263" cy="521970"/>
          </a:xfrm>
          <a:prstGeom prst="rect">
            <a:avLst/>
          </a:prstGeom>
          <a:noFill/>
        </p:spPr>
        <p:txBody>
          <a:bodyPr wrap="square" rtlCol="0">
            <a:spAutoFit/>
            <a:scene3d>
              <a:camera prst="orthographicFront"/>
              <a:lightRig rig="threePt" dir="t"/>
            </a:scene3d>
            <a:sp3d contourW="12700"/>
          </a:bodyPr>
          <a:lstStyle/>
          <a:p>
            <a:r>
              <a:rPr lang="en-US" altLang="zh-CN" sz="2800" b="1" dirty="0">
                <a:latin typeface="微软雅黑" panose="020B0503020204020204" charset="-122"/>
                <a:ea typeface="微软雅黑" panose="020B0503020204020204" charset="-122"/>
                <a:sym typeface="+mn-ea"/>
              </a:rPr>
              <a:t> </a:t>
            </a:r>
            <a:r>
              <a:rPr lang="zh-CN" altLang="en-US" sz="2800" b="1" dirty="0">
                <a:latin typeface="微软雅黑" panose="020B0503020204020204" charset="-122"/>
                <a:ea typeface="微软雅黑" panose="020B0503020204020204" charset="-122"/>
                <a:sym typeface="+mn-ea"/>
              </a:rPr>
              <a:t>产品基本信息</a:t>
            </a:r>
            <a:endParaRPr lang="zh-CN" altLang="en-US" sz="2800" b="1" dirty="0">
              <a:latin typeface="微软雅黑" panose="020B0503020204020204" charset="-122"/>
              <a:ea typeface="微软雅黑" panose="020B0503020204020204" charset="-122"/>
              <a:sym typeface="+mn-ea"/>
            </a:endParaRPr>
          </a:p>
        </p:txBody>
      </p:sp>
      <p:sp>
        <p:nvSpPr>
          <p:cNvPr id="24" name="矩形 23"/>
          <p:cNvSpPr/>
          <p:nvPr/>
        </p:nvSpPr>
        <p:spPr>
          <a:xfrm flipH="1">
            <a:off x="-996" y="219272"/>
            <a:ext cx="914400" cy="584774"/>
          </a:xfrm>
          <a:prstGeom prst="rect">
            <a:avLst/>
          </a:prstGeom>
          <a:solidFill>
            <a:srgbClr val="91D3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latin typeface="微软雅黑" panose="020B0503020204020204" charset="-122"/>
              <a:ea typeface="微软雅黑" panose="020B0503020204020204" charset="-122"/>
            </a:endParaRPr>
          </a:p>
        </p:txBody>
      </p:sp>
      <p:sp>
        <p:nvSpPr>
          <p:cNvPr id="25" name="矩形 24"/>
          <p:cNvSpPr/>
          <p:nvPr/>
        </p:nvSpPr>
        <p:spPr>
          <a:xfrm flipH="1">
            <a:off x="964203" y="219272"/>
            <a:ext cx="129627" cy="58477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latin typeface="微软雅黑" panose="020B0503020204020204" charset="-122"/>
              <a:ea typeface="微软雅黑" panose="020B0503020204020204" charset="-122"/>
            </a:endParaRPr>
          </a:p>
        </p:txBody>
      </p:sp>
      <p:sp>
        <p:nvSpPr>
          <p:cNvPr id="27" name="矩形 26"/>
          <p:cNvSpPr/>
          <p:nvPr/>
        </p:nvSpPr>
        <p:spPr>
          <a:xfrm flipH="1">
            <a:off x="8460447" y="219272"/>
            <a:ext cx="3730556" cy="5847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latin typeface="微软雅黑" panose="020B0503020204020204" charset="-122"/>
              <a:ea typeface="微软雅黑" panose="020B0503020204020204" charset="-122"/>
            </a:endParaRPr>
          </a:p>
        </p:txBody>
      </p:sp>
      <p:pic>
        <p:nvPicPr>
          <p:cNvPr id="28" name="图片 27" descr="一力制药2020.05.22"/>
          <p:cNvPicPr>
            <a:picLocks noChangeAspect="1"/>
          </p:cNvPicPr>
          <p:nvPr/>
        </p:nvPicPr>
        <p:blipFill>
          <a:blip r:embed="rId1"/>
          <a:stretch>
            <a:fillRect/>
          </a:stretch>
        </p:blipFill>
        <p:spPr>
          <a:xfrm>
            <a:off x="10673412" y="359978"/>
            <a:ext cx="1379046" cy="334938"/>
          </a:xfrm>
          <a:prstGeom prst="rect">
            <a:avLst/>
          </a:prstGeom>
        </p:spPr>
      </p:pic>
      <p:pic>
        <p:nvPicPr>
          <p:cNvPr id="8" name="图片 7"/>
          <p:cNvPicPr>
            <a:picLocks noChangeAspect="1"/>
          </p:cNvPicPr>
          <p:nvPr/>
        </p:nvPicPr>
        <p:blipFill rotWithShape="1">
          <a:blip r:embed="rId2"/>
          <a:srcRect l="3735" t="2252" r="8455" b="1284"/>
          <a:stretch>
            <a:fillRect/>
          </a:stretch>
        </p:blipFill>
        <p:spPr>
          <a:xfrm>
            <a:off x="6197307" y="1285094"/>
            <a:ext cx="4051495" cy="5359792"/>
          </a:xfrm>
          <a:prstGeom prst="rect">
            <a:avLst/>
          </a:prstGeom>
        </p:spPr>
      </p:pic>
      <p:sp>
        <p:nvSpPr>
          <p:cNvPr id="9" name="矩形 8"/>
          <p:cNvSpPr/>
          <p:nvPr/>
        </p:nvSpPr>
        <p:spPr>
          <a:xfrm>
            <a:off x="4602480" y="881380"/>
            <a:ext cx="2823845" cy="338455"/>
          </a:xfrm>
          <a:prstGeom prst="rect">
            <a:avLst/>
          </a:prstGeom>
          <a:solidFill>
            <a:srgbClr val="4B5C7D"/>
          </a:solidFill>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CN" altLang="en-US" b="1" dirty="0">
                <a:latin typeface="微软雅黑" panose="020B0503020204020204" charset="-122"/>
                <a:ea typeface="微软雅黑" panose="020B0503020204020204" charset="-122"/>
                <a:sym typeface="+mn-ea"/>
              </a:rPr>
              <a:t>参照药品选择的专家建议</a:t>
            </a:r>
            <a:endParaRPr lang="zh-CN" altLang="en-US" b="1" dirty="0">
              <a:latin typeface="微软雅黑" panose="020B0503020204020204" charset="-122"/>
              <a:ea typeface="微软雅黑" panose="020B0503020204020204" charset="-122"/>
            </a:endParaRPr>
          </a:p>
        </p:txBody>
      </p:sp>
      <p:pic>
        <p:nvPicPr>
          <p:cNvPr id="3" name="图片 2" descr="参照药物建议第1页"/>
          <p:cNvPicPr>
            <a:picLocks noChangeAspect="1"/>
          </p:cNvPicPr>
          <p:nvPr/>
        </p:nvPicPr>
        <p:blipFill>
          <a:blip r:embed="rId3"/>
          <a:stretch>
            <a:fillRect/>
          </a:stretch>
        </p:blipFill>
        <p:spPr>
          <a:xfrm>
            <a:off x="1645920" y="1311275"/>
            <a:ext cx="4152900" cy="5334000"/>
          </a:xfrm>
          <a:prstGeom prst="rect">
            <a:avLst/>
          </a:prstGeom>
        </p:spPr>
      </p:pic>
    </p:spTree>
    <p:custDataLst>
      <p:tags r:id="rId4"/>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759255" y="3828878"/>
            <a:ext cx="11054715" cy="2957195"/>
          </a:xfrm>
          <a:prstGeom prst="rect">
            <a:avLst/>
          </a:prstGeom>
          <a:solidFill>
            <a:schemeClr val="bg1"/>
          </a:solidFill>
          <a:ln w="19050">
            <a:solidFill>
              <a:srgbClr val="4B5C7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772081" y="2662031"/>
            <a:ext cx="11054715" cy="966810"/>
          </a:xfrm>
          <a:prstGeom prst="rect">
            <a:avLst/>
          </a:prstGeom>
          <a:solidFill>
            <a:schemeClr val="bg1"/>
          </a:solidFill>
          <a:ln w="19050">
            <a:solidFill>
              <a:srgbClr val="4B5C7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759255" y="1473417"/>
            <a:ext cx="11054715" cy="966810"/>
          </a:xfrm>
          <a:prstGeom prst="rect">
            <a:avLst/>
          </a:prstGeom>
          <a:solidFill>
            <a:schemeClr val="bg1"/>
          </a:solidFill>
          <a:ln w="19050">
            <a:solidFill>
              <a:srgbClr val="4B5C7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1185184" y="228617"/>
            <a:ext cx="7275263" cy="521970"/>
          </a:xfrm>
          <a:prstGeom prst="rect">
            <a:avLst/>
          </a:prstGeom>
          <a:noFill/>
        </p:spPr>
        <p:txBody>
          <a:bodyPr wrap="square" rtlCol="0">
            <a:spAutoFit/>
            <a:scene3d>
              <a:camera prst="orthographicFront"/>
              <a:lightRig rig="threePt" dir="t"/>
            </a:scene3d>
            <a:sp3d contourW="12700"/>
          </a:bodyPr>
          <a:lstStyle/>
          <a:p>
            <a:r>
              <a:rPr lang="en-US" altLang="zh-CN" sz="2800" b="1" dirty="0">
                <a:latin typeface="微软雅黑" panose="020B0503020204020204" charset="-122"/>
                <a:ea typeface="微软雅黑" panose="020B0503020204020204" charset="-122"/>
                <a:sym typeface="+mn-ea"/>
              </a:rPr>
              <a:t> </a:t>
            </a:r>
            <a:r>
              <a:rPr lang="zh-CN" altLang="en-US" sz="2800" b="1" dirty="0">
                <a:latin typeface="微软雅黑" panose="020B0503020204020204" charset="-122"/>
                <a:ea typeface="微软雅黑" panose="020B0503020204020204" charset="-122"/>
                <a:sym typeface="+mn-ea"/>
              </a:rPr>
              <a:t>安全性</a:t>
            </a:r>
            <a:endParaRPr lang="zh-CN" altLang="en-US" sz="2800" b="1" dirty="0">
              <a:latin typeface="微软雅黑" panose="020B0503020204020204" charset="-122"/>
              <a:ea typeface="微软雅黑" panose="020B0503020204020204" charset="-122"/>
              <a:sym typeface="+mn-ea"/>
            </a:endParaRPr>
          </a:p>
        </p:txBody>
      </p:sp>
      <p:sp>
        <p:nvSpPr>
          <p:cNvPr id="24" name="矩形 23"/>
          <p:cNvSpPr/>
          <p:nvPr/>
        </p:nvSpPr>
        <p:spPr>
          <a:xfrm flipH="1">
            <a:off x="-996" y="219272"/>
            <a:ext cx="914400" cy="584774"/>
          </a:xfrm>
          <a:prstGeom prst="rect">
            <a:avLst/>
          </a:prstGeom>
          <a:solidFill>
            <a:srgbClr val="91D3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latin typeface="微软雅黑" panose="020B0503020204020204" charset="-122"/>
              <a:ea typeface="微软雅黑" panose="020B0503020204020204" charset="-122"/>
            </a:endParaRPr>
          </a:p>
        </p:txBody>
      </p:sp>
      <p:sp>
        <p:nvSpPr>
          <p:cNvPr id="25" name="矩形 24"/>
          <p:cNvSpPr/>
          <p:nvPr/>
        </p:nvSpPr>
        <p:spPr>
          <a:xfrm flipH="1">
            <a:off x="964203" y="219272"/>
            <a:ext cx="129627" cy="58477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latin typeface="微软雅黑" panose="020B0503020204020204" charset="-122"/>
              <a:ea typeface="微软雅黑" panose="020B0503020204020204" charset="-122"/>
            </a:endParaRPr>
          </a:p>
        </p:txBody>
      </p:sp>
      <p:sp>
        <p:nvSpPr>
          <p:cNvPr id="27" name="矩形 26"/>
          <p:cNvSpPr/>
          <p:nvPr/>
        </p:nvSpPr>
        <p:spPr>
          <a:xfrm flipH="1">
            <a:off x="8460447" y="219272"/>
            <a:ext cx="3730556" cy="5847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latin typeface="微软雅黑" panose="020B0503020204020204" charset="-122"/>
              <a:ea typeface="微软雅黑" panose="020B0503020204020204" charset="-122"/>
            </a:endParaRPr>
          </a:p>
        </p:txBody>
      </p:sp>
      <p:pic>
        <p:nvPicPr>
          <p:cNvPr id="28" name="图片 27" descr="一力制药2020.05.22"/>
          <p:cNvPicPr>
            <a:picLocks noChangeAspect="1"/>
          </p:cNvPicPr>
          <p:nvPr/>
        </p:nvPicPr>
        <p:blipFill>
          <a:blip r:embed="rId2"/>
          <a:stretch>
            <a:fillRect/>
          </a:stretch>
        </p:blipFill>
        <p:spPr>
          <a:xfrm>
            <a:off x="10673412" y="359978"/>
            <a:ext cx="1379046" cy="334938"/>
          </a:xfrm>
          <a:prstGeom prst="rect">
            <a:avLst/>
          </a:prstGeom>
        </p:spPr>
      </p:pic>
      <p:sp>
        <p:nvSpPr>
          <p:cNvPr id="8" name="文本框 7"/>
          <p:cNvSpPr txBox="1"/>
          <p:nvPr/>
        </p:nvSpPr>
        <p:spPr>
          <a:xfrm>
            <a:off x="963295" y="2910840"/>
            <a:ext cx="10782935" cy="662874"/>
          </a:xfrm>
          <a:prstGeom prst="rect">
            <a:avLst/>
          </a:prstGeom>
          <a:noFill/>
        </p:spPr>
        <p:txBody>
          <a:bodyPr wrap="square" rtlCol="0">
            <a:spAutoFit/>
          </a:bodyPr>
          <a:lstStyle/>
          <a:p>
            <a:pPr marL="0" lvl="1">
              <a:lnSpc>
                <a:spcPct val="140000"/>
              </a:lnSpc>
            </a:pPr>
            <a:r>
              <a:rPr lang="zh-CN" altLang="zh-CN" sz="1400" dirty="0">
                <a:solidFill>
                  <a:schemeClr val="tx1"/>
                </a:solidFill>
                <a:latin typeface="微软雅黑" panose="020B0503020204020204" charset="-122"/>
                <a:ea typeface="微软雅黑" panose="020B0503020204020204" charset="-122"/>
                <a:cs typeface="微软雅黑" panose="020B0503020204020204" charset="-122"/>
                <a:sym typeface="+mn-ea"/>
              </a:rPr>
              <a:t>大鼠经口灌胃</a:t>
            </a:r>
            <a:r>
              <a:rPr lang="zh-CN" altLang="zh-CN" sz="1400" dirty="0">
                <a:latin typeface="微软雅黑" panose="020B0503020204020204" charset="-122"/>
                <a:ea typeface="微软雅黑" panose="020B0503020204020204" charset="-122"/>
                <a:cs typeface="微软雅黑" panose="020B0503020204020204" charset="-122"/>
                <a:sym typeface="+mn-ea"/>
              </a:rPr>
              <a:t>给予虎贞清风胶囊</a:t>
            </a:r>
            <a:r>
              <a:rPr lang="zh-CN" altLang="zh-CN" sz="1400" dirty="0">
                <a:solidFill>
                  <a:schemeClr val="tx1"/>
                </a:solidFill>
                <a:latin typeface="微软雅黑" panose="020B0503020204020204" charset="-122"/>
                <a:ea typeface="微软雅黑" panose="020B0503020204020204" charset="-122"/>
                <a:cs typeface="微软雅黑" panose="020B0503020204020204" charset="-122"/>
                <a:sym typeface="+mn-ea"/>
              </a:rPr>
              <a:t>，每日一次，连用90天，剂量为5.0</a:t>
            </a:r>
            <a:r>
              <a:rPr lang="en-US" altLang="zh-CN" sz="1400" dirty="0">
                <a:solidFill>
                  <a:schemeClr val="tx1"/>
                </a:solidFill>
                <a:latin typeface="微软雅黑" panose="020B0503020204020204" charset="-122"/>
                <a:ea typeface="微软雅黑" panose="020B0503020204020204" charset="-122"/>
                <a:cs typeface="微软雅黑" panose="020B0503020204020204" charset="-122"/>
                <a:sym typeface="+mn-ea"/>
              </a:rPr>
              <a:t>0</a:t>
            </a:r>
            <a:r>
              <a:rPr lang="zh-CN" altLang="zh-CN" sz="1400" dirty="0">
                <a:solidFill>
                  <a:schemeClr val="tx1"/>
                </a:solidFill>
                <a:latin typeface="微软雅黑" panose="020B0503020204020204" charset="-122"/>
                <a:ea typeface="微软雅黑" panose="020B0503020204020204" charset="-122"/>
                <a:cs typeface="微软雅黑" panose="020B0503020204020204" charset="-122"/>
                <a:sym typeface="+mn-ea"/>
              </a:rPr>
              <a:t>、2.50及1.25g/kg。相当于临床人拟定剂量的104、52及26倍；停药后继续观察至105天，给药组动物多项生理生化指标与对照组比较均无显著差异，送检大鼠主要脏器未见与药物毒性有关的病理改变。</a:t>
            </a:r>
            <a:endParaRPr lang="zh-CN" altLang="zh-CN" sz="1400"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9" name="文本框 8"/>
          <p:cNvSpPr txBox="1"/>
          <p:nvPr/>
        </p:nvSpPr>
        <p:spPr>
          <a:xfrm>
            <a:off x="912495" y="1671320"/>
            <a:ext cx="10714355" cy="909320"/>
          </a:xfrm>
          <a:prstGeom prst="rect">
            <a:avLst/>
          </a:prstGeom>
          <a:noFill/>
        </p:spPr>
        <p:txBody>
          <a:bodyPr wrap="square" rtlCol="0">
            <a:spAutoFit/>
          </a:bodyPr>
          <a:lstStyle/>
          <a:p>
            <a:pPr marL="0" lvl="1">
              <a:lnSpc>
                <a:spcPct val="140000"/>
              </a:lnSpc>
            </a:pPr>
            <a:r>
              <a:rPr lang="zh-CN" altLang="zh-CN" sz="1400" dirty="0">
                <a:solidFill>
                  <a:schemeClr val="tx1"/>
                </a:solidFill>
                <a:latin typeface="微软雅黑" panose="020B0503020204020204" charset="-122"/>
                <a:ea typeface="微软雅黑" panose="020B0503020204020204" charset="-122"/>
                <a:cs typeface="微软雅黑" panose="020B0503020204020204" charset="-122"/>
                <a:sym typeface="+mn-ea"/>
              </a:rPr>
              <a:t>小鼠一次经口灌胃给予</a:t>
            </a:r>
            <a:r>
              <a:rPr lang="zh-CN" altLang="zh-CN" sz="1400" dirty="0">
                <a:latin typeface="微软雅黑" panose="020B0503020204020204" charset="-122"/>
                <a:ea typeface="微软雅黑" panose="020B0503020204020204" charset="-122"/>
                <a:cs typeface="微软雅黑" panose="020B0503020204020204" charset="-122"/>
                <a:sym typeface="+mn-ea"/>
              </a:rPr>
              <a:t>不同剂量的</a:t>
            </a:r>
            <a:r>
              <a:rPr lang="zh-CN" altLang="zh-CN" sz="1400" dirty="0">
                <a:solidFill>
                  <a:schemeClr val="tx1"/>
                </a:solidFill>
                <a:latin typeface="微软雅黑" panose="020B0503020204020204" charset="-122"/>
                <a:ea typeface="微软雅黑" panose="020B0503020204020204" charset="-122"/>
                <a:cs typeface="微软雅黑" panose="020B0503020204020204" charset="-122"/>
                <a:sym typeface="+mn-ea"/>
              </a:rPr>
              <a:t>虎贞清风胶囊，各组动物在七天内均未出现明显的毒性反应及死亡；一日内最大给药总量10.0g/kg，相当于临床用量的104倍，所有动物仍未出现明显的毒性反应。</a:t>
            </a:r>
            <a:endParaRPr lang="zh-CN" altLang="zh-CN" sz="1400" dirty="0">
              <a:solidFill>
                <a:schemeClr val="tx1"/>
              </a:solidFill>
              <a:latin typeface="微软雅黑" panose="020B0503020204020204" charset="-122"/>
              <a:ea typeface="微软雅黑" panose="020B0503020204020204" charset="-122"/>
              <a:cs typeface="微软雅黑" panose="020B0503020204020204" charset="-122"/>
            </a:endParaRPr>
          </a:p>
          <a:p>
            <a:endParaRPr lang="zh-CN" altLang="zh-CN" sz="140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0" name="文本框 9"/>
          <p:cNvSpPr txBox="1"/>
          <p:nvPr/>
        </p:nvSpPr>
        <p:spPr>
          <a:xfrm>
            <a:off x="919276" y="2474447"/>
            <a:ext cx="2213786" cy="360000"/>
          </a:xfrm>
          <a:prstGeom prst="rect">
            <a:avLst/>
          </a:prstGeom>
          <a:solidFill>
            <a:srgbClr val="4B5C7D"/>
          </a:solidFill>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algn="ctr">
              <a:defRPr b="1">
                <a:solidFill>
                  <a:schemeClr val="lt1"/>
                </a:solidFill>
                <a:latin typeface="微软雅黑" panose="020B0503020204020204" charset="-122"/>
                <a:ea typeface="微软雅黑" panose="020B050302020402020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dirty="0">
                <a:sym typeface="+mn-ea"/>
              </a:rPr>
              <a:t>长期毒性研究</a:t>
            </a:r>
            <a:endParaRPr lang="zh-CN" altLang="en-US" dirty="0">
              <a:sym typeface="+mn-ea"/>
            </a:endParaRPr>
          </a:p>
        </p:txBody>
      </p:sp>
      <p:sp>
        <p:nvSpPr>
          <p:cNvPr id="12" name="文本框 11"/>
          <p:cNvSpPr txBox="1"/>
          <p:nvPr/>
        </p:nvSpPr>
        <p:spPr>
          <a:xfrm>
            <a:off x="965326" y="4199736"/>
            <a:ext cx="4450736" cy="2306955"/>
          </a:xfrm>
          <a:prstGeom prst="rect">
            <a:avLst/>
          </a:prstGeom>
          <a:noFill/>
        </p:spPr>
        <p:txBody>
          <a:bodyPr wrap="square" rtlCol="0" anchor="t">
            <a:spAutoFit/>
          </a:bodyPr>
          <a:lstStyle/>
          <a:p>
            <a:pPr marL="342900" indent="-342900">
              <a:lnSpc>
                <a:spcPct val="150000"/>
              </a:lnSpc>
              <a:buFont typeface="Wingdings" panose="05000000000000000000" charset="0"/>
              <a:buChar char="l"/>
            </a:pPr>
            <a:r>
              <a:rPr lang="zh-CN" altLang="zh-CN" sz="1600" dirty="0">
                <a:latin typeface="微软雅黑" panose="020B0503020204020204" charset="-122"/>
                <a:ea typeface="微软雅黑" panose="020B0503020204020204" charset="-122"/>
                <a:cs typeface="微软雅黑" panose="020B0503020204020204" charset="-122"/>
                <a:sym typeface="+mn-ea"/>
              </a:rPr>
              <a:t>虎贞清风胶囊的</a:t>
            </a:r>
            <a:r>
              <a:rPr lang="zh-CN" altLang="en-US" sz="1600" dirty="0">
                <a:sym typeface="+mn-ea"/>
              </a:rPr>
              <a:t>Ⅱ</a:t>
            </a:r>
            <a:r>
              <a:rPr lang="en-US" altLang="zh-CN" sz="1600" dirty="0">
                <a:sym typeface="+mn-ea"/>
              </a:rPr>
              <a:t>a</a:t>
            </a:r>
            <a:r>
              <a:rPr lang="zh-CN" altLang="en-US" sz="1600" dirty="0">
                <a:sym typeface="+mn-ea"/>
              </a:rPr>
              <a:t>、Ⅱ</a:t>
            </a:r>
            <a:r>
              <a:rPr lang="en-US" altLang="zh-CN" sz="1600" dirty="0">
                <a:sym typeface="+mn-ea"/>
              </a:rPr>
              <a:t>b</a:t>
            </a:r>
            <a:r>
              <a:rPr lang="zh-CN" altLang="en-US" sz="1600" dirty="0">
                <a:sym typeface="+mn-ea"/>
              </a:rPr>
              <a:t>、Ⅲ期随机对照临床</a:t>
            </a:r>
            <a:r>
              <a:rPr lang="zh-CN" sz="1600" dirty="0">
                <a:sym typeface="+mn-ea"/>
              </a:rPr>
              <a:t>试验</a:t>
            </a:r>
            <a:r>
              <a:rPr lang="zh-CN" altLang="en-US" sz="1600" dirty="0">
                <a:solidFill>
                  <a:srgbClr val="2F3A4F"/>
                </a:solidFill>
                <a:latin typeface="微软雅黑" panose="020B0503020204020204" charset="-122"/>
                <a:ea typeface="微软雅黑" panose="020B0503020204020204" charset="-122"/>
                <a:cs typeface="微软雅黑" panose="020B0503020204020204" charset="-122"/>
                <a:sym typeface="+mn-ea"/>
              </a:rPr>
              <a:t>中观察到的不良事件</a:t>
            </a:r>
            <a:r>
              <a:rPr lang="zh-CN" altLang="zh-CN" sz="1600" dirty="0">
                <a:solidFill>
                  <a:srgbClr val="2F3A4F"/>
                </a:solidFill>
                <a:latin typeface="微软雅黑" panose="020B0503020204020204" charset="-122"/>
                <a:ea typeface="微软雅黑" panose="020B0503020204020204" charset="-122"/>
                <a:cs typeface="微软雅黑" panose="020B0503020204020204" charset="-122"/>
                <a:sym typeface="+mn-ea"/>
              </a:rPr>
              <a:t>大多为</a:t>
            </a:r>
            <a:r>
              <a:rPr lang="zh-CN" altLang="en-US" sz="1600" dirty="0">
                <a:solidFill>
                  <a:srgbClr val="2F3A4F"/>
                </a:solidFill>
                <a:latin typeface="微软雅黑" panose="020B0503020204020204" charset="-122"/>
                <a:ea typeface="微软雅黑" panose="020B0503020204020204" charset="-122"/>
                <a:cs typeface="微软雅黑" panose="020B0503020204020204" charset="-122"/>
                <a:sym typeface="+mn-ea"/>
              </a:rPr>
              <a:t>轻度</a:t>
            </a:r>
            <a:r>
              <a:rPr lang="zh-CN" altLang="zh-CN" sz="1600" dirty="0">
                <a:solidFill>
                  <a:srgbClr val="2F3A4F"/>
                </a:solidFill>
                <a:latin typeface="微软雅黑" panose="020B0503020204020204" charset="-122"/>
                <a:ea typeface="微软雅黑" panose="020B0503020204020204" charset="-122"/>
                <a:cs typeface="微软雅黑" panose="020B0503020204020204" charset="-122"/>
                <a:sym typeface="+mn-ea"/>
              </a:rPr>
              <a:t>，受试者多可耐受，大多数受试者的症状可自行缓解或不再出现，未影响后续治疗进程。</a:t>
            </a:r>
            <a:endParaRPr lang="zh-CN" altLang="zh-CN" sz="1600" dirty="0">
              <a:solidFill>
                <a:srgbClr val="2F3A4F"/>
              </a:solidFill>
              <a:latin typeface="微软雅黑" panose="020B0503020204020204" charset="-122"/>
              <a:ea typeface="微软雅黑" panose="020B0503020204020204" charset="-122"/>
              <a:cs typeface="微软雅黑" panose="020B0503020204020204" charset="-122"/>
              <a:sym typeface="+mn-ea"/>
            </a:endParaRPr>
          </a:p>
          <a:p>
            <a:pPr marL="342900" indent="-342900">
              <a:lnSpc>
                <a:spcPct val="150000"/>
              </a:lnSpc>
              <a:buFont typeface="Wingdings" panose="05000000000000000000" charset="0"/>
              <a:buChar char="l"/>
            </a:pPr>
            <a:r>
              <a:rPr lang="zh-CN" altLang="en-US" sz="1600" b="1" dirty="0">
                <a:solidFill>
                  <a:srgbClr val="B7231F"/>
                </a:solidFill>
                <a:latin typeface="微软雅黑" panose="020B0503020204020204" charset="-122"/>
                <a:ea typeface="微软雅黑" panose="020B0503020204020204" charset="-122"/>
                <a:cs typeface="微软雅黑" panose="020B0503020204020204" charset="-122"/>
                <a:sym typeface="+mn-ea"/>
              </a:rPr>
              <a:t>虎贞清风胶囊</a:t>
            </a:r>
            <a:r>
              <a:rPr lang="zh-CN" altLang="zh-CN" sz="1600" b="1" dirty="0">
                <a:solidFill>
                  <a:srgbClr val="B7231F"/>
                </a:solidFill>
                <a:latin typeface="微软雅黑" panose="020B0503020204020204" charset="-122"/>
                <a:ea typeface="微软雅黑" panose="020B0503020204020204" charset="-122"/>
                <a:cs typeface="微软雅黑" panose="020B0503020204020204" charset="-122"/>
                <a:sym typeface="+mn-ea"/>
              </a:rPr>
              <a:t>治疗急性痛风性关节炎安全性</a:t>
            </a:r>
            <a:r>
              <a:rPr lang="zh-CN" altLang="en-US" sz="1600" b="1" dirty="0">
                <a:solidFill>
                  <a:srgbClr val="B7231F"/>
                </a:solidFill>
                <a:latin typeface="微软雅黑" panose="020B0503020204020204" charset="-122"/>
                <a:ea typeface="微软雅黑" panose="020B0503020204020204" charset="-122"/>
                <a:cs typeface="微软雅黑" panose="020B0503020204020204" charset="-122"/>
                <a:sym typeface="+mn-ea"/>
              </a:rPr>
              <a:t>很好，与安慰剂</a:t>
            </a:r>
            <a:r>
              <a:rPr lang="zh-CN" altLang="zh-CN" sz="1600" b="1" dirty="0">
                <a:solidFill>
                  <a:srgbClr val="B7231F"/>
                </a:solidFill>
                <a:latin typeface="微软雅黑" panose="020B0503020204020204" charset="-122"/>
                <a:ea typeface="微软雅黑" panose="020B0503020204020204" charset="-122"/>
                <a:cs typeface="微软雅黑" panose="020B0503020204020204" charset="-122"/>
                <a:sym typeface="+mn-ea"/>
              </a:rPr>
              <a:t>相当。</a:t>
            </a:r>
            <a:endParaRPr lang="zh-CN" altLang="zh-CN" sz="1600" b="1" dirty="0">
              <a:solidFill>
                <a:srgbClr val="B7231F"/>
              </a:solidFill>
              <a:latin typeface="微软雅黑" panose="020B0503020204020204" charset="-122"/>
              <a:ea typeface="微软雅黑" panose="020B0503020204020204" charset="-122"/>
              <a:cs typeface="微软雅黑" panose="020B0503020204020204" charset="-122"/>
              <a:sym typeface="+mn-ea"/>
            </a:endParaRPr>
          </a:p>
        </p:txBody>
      </p:sp>
      <p:sp>
        <p:nvSpPr>
          <p:cNvPr id="13" name="文本框 12"/>
          <p:cNvSpPr txBox="1"/>
          <p:nvPr/>
        </p:nvSpPr>
        <p:spPr>
          <a:xfrm>
            <a:off x="919276" y="1293417"/>
            <a:ext cx="2213786" cy="360000"/>
          </a:xfrm>
          <a:prstGeom prst="rect">
            <a:avLst/>
          </a:prstGeom>
          <a:solidFill>
            <a:srgbClr val="4B5C7D"/>
          </a:solidFill>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algn="ctr">
              <a:defRPr b="1">
                <a:latin typeface="微软雅黑" panose="020B0503020204020204" charset="-122"/>
                <a:ea typeface="微软雅黑" panose="020B050302020402020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dirty="0">
                <a:sym typeface="+mn-ea"/>
              </a:rPr>
              <a:t>急性毒性研究</a:t>
            </a:r>
            <a:endParaRPr lang="zh-CN" altLang="en-US" dirty="0">
              <a:sym typeface="+mn-ea"/>
            </a:endParaRPr>
          </a:p>
        </p:txBody>
      </p:sp>
      <p:sp>
        <p:nvSpPr>
          <p:cNvPr id="14" name="文本框 13"/>
          <p:cNvSpPr txBox="1"/>
          <p:nvPr/>
        </p:nvSpPr>
        <p:spPr>
          <a:xfrm>
            <a:off x="913404" y="3677096"/>
            <a:ext cx="2213786" cy="360000"/>
          </a:xfrm>
          <a:prstGeom prst="rect">
            <a:avLst/>
          </a:prstGeom>
          <a:solidFill>
            <a:srgbClr val="4B5C7D"/>
          </a:solidFill>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algn="ctr">
              <a:defRPr b="1">
                <a:solidFill>
                  <a:schemeClr val="lt1"/>
                </a:solidFill>
                <a:latin typeface="微软雅黑" panose="020B0503020204020204" charset="-122"/>
                <a:ea typeface="微软雅黑" panose="020B050302020402020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dirty="0">
                <a:sym typeface="+mn-ea"/>
              </a:rPr>
              <a:t>临床安全性研究</a:t>
            </a:r>
            <a:endParaRPr lang="zh-CN" altLang="en-US" dirty="0">
              <a:sym typeface="+mn-ea"/>
            </a:endParaRPr>
          </a:p>
        </p:txBody>
      </p:sp>
      <p:graphicFrame>
        <p:nvGraphicFramePr>
          <p:cNvPr id="5" name="图表 4"/>
          <p:cNvGraphicFramePr/>
          <p:nvPr/>
        </p:nvGraphicFramePr>
        <p:xfrm>
          <a:off x="5565323" y="3937888"/>
          <a:ext cx="6248647" cy="2957195"/>
        </p:xfrm>
        <a:graphic>
          <a:graphicData uri="http://schemas.openxmlformats.org/drawingml/2006/chart">
            <c:chart xmlns:c="http://schemas.openxmlformats.org/drawingml/2006/chart" xmlns:r="http://schemas.openxmlformats.org/officeDocument/2006/relationships" r:id="rId1"/>
          </a:graphicData>
        </a:graphic>
      </p:graphicFrame>
      <p:sp>
        <p:nvSpPr>
          <p:cNvPr id="3" name="矩形 2"/>
          <p:cNvSpPr/>
          <p:nvPr/>
        </p:nvSpPr>
        <p:spPr>
          <a:xfrm>
            <a:off x="1195626" y="507756"/>
            <a:ext cx="6336030" cy="768350"/>
          </a:xfrm>
          <a:prstGeom prst="rect">
            <a:avLst/>
          </a:prstGeom>
        </p:spPr>
        <p:txBody>
          <a:bodyPr wrap="none">
            <a:spAutoFit/>
          </a:bodyPr>
          <a:lstStyle/>
          <a:p>
            <a:pPr marL="285750" indent="-285750">
              <a:lnSpc>
                <a:spcPct val="200000"/>
              </a:lnSpc>
              <a:buFont typeface="微软雅黑" panose="020B0503020204020204" charset="-122"/>
              <a:buChar char="★"/>
            </a:pPr>
            <a:r>
              <a:rPr lang="zh-CN" altLang="en-US" sz="2200" b="1" dirty="0">
                <a:solidFill>
                  <a:srgbClr val="FF0000"/>
                </a:solidFill>
                <a:latin typeface="微软雅黑" panose="020B0503020204020204" charset="-122"/>
                <a:ea typeface="微软雅黑" panose="020B0503020204020204" charset="-122"/>
                <a:cs typeface="微软雅黑" panose="020B0503020204020204" charset="-122"/>
                <a:sym typeface="+mn-ea"/>
              </a:rPr>
              <a:t>虎贞清风胶囊</a:t>
            </a:r>
            <a:r>
              <a:rPr lang="zh-CN" altLang="zh-CN" sz="2200" b="1" dirty="0">
                <a:solidFill>
                  <a:srgbClr val="FF0000"/>
                </a:solidFill>
                <a:latin typeface="微软雅黑" panose="020B0503020204020204" charset="-122"/>
                <a:ea typeface="微软雅黑" panose="020B0503020204020204" charset="-122"/>
                <a:cs typeface="微软雅黑" panose="020B0503020204020204" charset="-122"/>
                <a:sym typeface="+mn-ea"/>
              </a:rPr>
              <a:t>治疗急性痛风</a:t>
            </a:r>
            <a:r>
              <a:rPr lang="zh-CN" altLang="en-US" sz="2200" b="1" dirty="0">
                <a:solidFill>
                  <a:srgbClr val="FF0000"/>
                </a:solidFill>
                <a:latin typeface="微软雅黑" panose="020B0503020204020204" charset="-122"/>
                <a:ea typeface="微软雅黑" panose="020B0503020204020204" charset="-122"/>
                <a:cs typeface="微软雅黑" panose="020B0503020204020204" charset="-122"/>
                <a:sym typeface="+mn-ea"/>
              </a:rPr>
              <a:t>性</a:t>
            </a:r>
            <a:r>
              <a:rPr lang="zh-CN" altLang="zh-CN" sz="2200" b="1" dirty="0">
                <a:solidFill>
                  <a:srgbClr val="FF0000"/>
                </a:solidFill>
                <a:latin typeface="微软雅黑" panose="020B0503020204020204" charset="-122"/>
                <a:ea typeface="微软雅黑" panose="020B0503020204020204" charset="-122"/>
                <a:cs typeface="微软雅黑" panose="020B0503020204020204" charset="-122"/>
                <a:sym typeface="+mn-ea"/>
              </a:rPr>
              <a:t>关节炎安全性</a:t>
            </a:r>
            <a:r>
              <a:rPr lang="zh-CN" altLang="en-US" sz="2200" b="1" dirty="0">
                <a:solidFill>
                  <a:srgbClr val="FF0000"/>
                </a:solidFill>
                <a:latin typeface="微软雅黑" panose="020B0503020204020204" charset="-122"/>
                <a:ea typeface="微软雅黑" panose="020B0503020204020204" charset="-122"/>
                <a:cs typeface="微软雅黑" panose="020B0503020204020204" charset="-122"/>
                <a:sym typeface="+mn-ea"/>
              </a:rPr>
              <a:t>很好</a:t>
            </a:r>
            <a:endParaRPr lang="zh-CN" altLang="en-US" sz="2200" b="1" dirty="0">
              <a:latin typeface="微软雅黑" panose="020B0503020204020204" charset="-122"/>
              <a:ea typeface="微软雅黑" panose="020B0503020204020204" charset="-122"/>
              <a:sym typeface="+mn-ea"/>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矩形 42"/>
          <p:cNvSpPr/>
          <p:nvPr/>
        </p:nvSpPr>
        <p:spPr>
          <a:xfrm>
            <a:off x="324091" y="3868366"/>
            <a:ext cx="11500300" cy="2925414"/>
          </a:xfrm>
          <a:prstGeom prst="rect">
            <a:avLst/>
          </a:prstGeom>
          <a:solidFill>
            <a:schemeClr val="bg1"/>
          </a:solidFill>
          <a:ln w="19050">
            <a:solidFill>
              <a:srgbClr val="02A164"/>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8" name="矩形 37"/>
          <p:cNvSpPr/>
          <p:nvPr/>
        </p:nvSpPr>
        <p:spPr>
          <a:xfrm>
            <a:off x="6432015" y="1427373"/>
            <a:ext cx="5392376" cy="2330064"/>
          </a:xfrm>
          <a:prstGeom prst="rect">
            <a:avLst/>
          </a:prstGeom>
          <a:solidFill>
            <a:schemeClr val="bg1"/>
          </a:solidFill>
          <a:ln w="19050">
            <a:solidFill>
              <a:srgbClr val="7391C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圆角 22"/>
          <p:cNvSpPr/>
          <p:nvPr/>
        </p:nvSpPr>
        <p:spPr>
          <a:xfrm>
            <a:off x="324091" y="1427373"/>
            <a:ext cx="5879859" cy="2330064"/>
          </a:xfrm>
          <a:prstGeom prst="roundRect">
            <a:avLst>
              <a:gd name="adj" fmla="val 7208"/>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sz="1400"/>
          </a:p>
        </p:txBody>
      </p:sp>
      <p:sp>
        <p:nvSpPr>
          <p:cNvPr id="24" name="矩形 23"/>
          <p:cNvSpPr/>
          <p:nvPr/>
        </p:nvSpPr>
        <p:spPr>
          <a:xfrm flipH="1">
            <a:off x="-996" y="219272"/>
            <a:ext cx="914400" cy="584774"/>
          </a:xfrm>
          <a:prstGeom prst="rect">
            <a:avLst/>
          </a:prstGeom>
          <a:solidFill>
            <a:srgbClr val="91D3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latin typeface="微软雅黑" panose="020B0503020204020204" charset="-122"/>
              <a:ea typeface="微软雅黑" panose="020B0503020204020204" charset="-122"/>
            </a:endParaRPr>
          </a:p>
        </p:txBody>
      </p:sp>
      <p:sp>
        <p:nvSpPr>
          <p:cNvPr id="25" name="矩形 24"/>
          <p:cNvSpPr/>
          <p:nvPr/>
        </p:nvSpPr>
        <p:spPr>
          <a:xfrm flipH="1">
            <a:off x="964203" y="219272"/>
            <a:ext cx="129627" cy="58477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latin typeface="微软雅黑" panose="020B0503020204020204" charset="-122"/>
              <a:ea typeface="微软雅黑" panose="020B0503020204020204" charset="-122"/>
            </a:endParaRPr>
          </a:p>
        </p:txBody>
      </p:sp>
      <p:sp>
        <p:nvSpPr>
          <p:cNvPr id="27" name="矩形 26"/>
          <p:cNvSpPr/>
          <p:nvPr/>
        </p:nvSpPr>
        <p:spPr>
          <a:xfrm flipH="1">
            <a:off x="8460447" y="219272"/>
            <a:ext cx="3730556" cy="5847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latin typeface="微软雅黑" panose="020B0503020204020204" charset="-122"/>
              <a:ea typeface="微软雅黑" panose="020B0503020204020204" charset="-122"/>
            </a:endParaRPr>
          </a:p>
        </p:txBody>
      </p:sp>
      <p:pic>
        <p:nvPicPr>
          <p:cNvPr id="28" name="图片 27" descr="一力制药2020.05.22"/>
          <p:cNvPicPr>
            <a:picLocks noChangeAspect="1"/>
          </p:cNvPicPr>
          <p:nvPr/>
        </p:nvPicPr>
        <p:blipFill>
          <a:blip r:embed="rId5"/>
          <a:stretch>
            <a:fillRect/>
          </a:stretch>
        </p:blipFill>
        <p:spPr>
          <a:xfrm>
            <a:off x="10673412" y="359978"/>
            <a:ext cx="1379046" cy="334938"/>
          </a:xfrm>
          <a:prstGeom prst="rect">
            <a:avLst/>
          </a:prstGeom>
        </p:spPr>
      </p:pic>
      <p:pic>
        <p:nvPicPr>
          <p:cNvPr id="3" name="图形 2" descr="医院"/>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16597" y="1453071"/>
            <a:ext cx="373095" cy="373095"/>
          </a:xfrm>
          <a:prstGeom prst="rect">
            <a:avLst/>
          </a:prstGeom>
        </p:spPr>
      </p:pic>
      <p:pic>
        <p:nvPicPr>
          <p:cNvPr id="5" name="图形 4" descr="人群"/>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6597" y="1847427"/>
            <a:ext cx="373095" cy="373095"/>
          </a:xfrm>
          <a:prstGeom prst="rect">
            <a:avLst/>
          </a:prstGeom>
        </p:spPr>
      </p:pic>
      <p:pic>
        <p:nvPicPr>
          <p:cNvPr id="10" name="图形 9" descr="维恩图"/>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16597" y="2262103"/>
            <a:ext cx="373095" cy="373095"/>
          </a:xfrm>
          <a:prstGeom prst="rect">
            <a:avLst/>
          </a:prstGeom>
        </p:spPr>
      </p:pic>
      <p:pic>
        <p:nvPicPr>
          <p:cNvPr id="12" name="图形 11" descr="骷髅"/>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16597" y="2744416"/>
            <a:ext cx="373095" cy="373095"/>
          </a:xfrm>
          <a:prstGeom prst="rect">
            <a:avLst/>
          </a:prstGeom>
        </p:spPr>
      </p:pic>
      <p:sp>
        <p:nvSpPr>
          <p:cNvPr id="13" name="矩形 12"/>
          <p:cNvSpPr/>
          <p:nvPr/>
        </p:nvSpPr>
        <p:spPr>
          <a:xfrm>
            <a:off x="964203" y="1511040"/>
            <a:ext cx="3058160" cy="306705"/>
          </a:xfrm>
          <a:prstGeom prst="rect">
            <a:avLst/>
          </a:prstGeom>
        </p:spPr>
        <p:txBody>
          <a:bodyPr wrap="none">
            <a:spAutoFit/>
          </a:bodyPr>
          <a:lstStyle/>
          <a:p>
            <a:r>
              <a:rPr lang="zh-CN" altLang="en-US" sz="1400" b="1" dirty="0">
                <a:solidFill>
                  <a:srgbClr val="2F3A4F"/>
                </a:solidFill>
                <a:latin typeface="微软雅黑" panose="020B0503020204020204" charset="-122"/>
                <a:ea typeface="微软雅黑" panose="020B0503020204020204" charset="-122"/>
                <a:sym typeface="+mn-ea"/>
              </a:rPr>
              <a:t>多中心研究：</a:t>
            </a:r>
            <a:r>
              <a:rPr lang="zh-CN" altLang="en-US" sz="1400" dirty="0">
                <a:solidFill>
                  <a:srgbClr val="2F3A4F"/>
                </a:solidFill>
                <a:latin typeface="微软雅黑" panose="020B0503020204020204" charset="-122"/>
                <a:ea typeface="微软雅黑" panose="020B0503020204020204" charset="-122"/>
                <a:sym typeface="+mn-ea"/>
              </a:rPr>
              <a:t>全国</a:t>
            </a:r>
            <a:r>
              <a:rPr lang="en-US" altLang="zh-CN" sz="1400" dirty="0">
                <a:solidFill>
                  <a:srgbClr val="2F3A4F"/>
                </a:solidFill>
                <a:latin typeface="微软雅黑" panose="020B0503020204020204" charset="-122"/>
                <a:ea typeface="微软雅黑" panose="020B0503020204020204" charset="-122"/>
                <a:sym typeface="+mn-ea"/>
              </a:rPr>
              <a:t>16</a:t>
            </a:r>
            <a:r>
              <a:rPr lang="zh-CN" altLang="en-US" sz="1400" dirty="0">
                <a:solidFill>
                  <a:srgbClr val="2F3A4F"/>
                </a:solidFill>
                <a:latin typeface="微软雅黑" panose="020B0503020204020204" charset="-122"/>
                <a:ea typeface="微软雅黑" panose="020B0503020204020204" charset="-122"/>
                <a:sym typeface="+mn-ea"/>
              </a:rPr>
              <a:t>家临床研究中心</a:t>
            </a:r>
            <a:endParaRPr lang="zh-CN" altLang="en-US" sz="1400" dirty="0"/>
          </a:p>
        </p:txBody>
      </p:sp>
      <p:sp>
        <p:nvSpPr>
          <p:cNvPr id="14" name="矩形 13"/>
          <p:cNvSpPr/>
          <p:nvPr/>
        </p:nvSpPr>
        <p:spPr>
          <a:xfrm>
            <a:off x="968771" y="1905396"/>
            <a:ext cx="2273300" cy="306705"/>
          </a:xfrm>
          <a:prstGeom prst="rect">
            <a:avLst/>
          </a:prstGeom>
        </p:spPr>
        <p:txBody>
          <a:bodyPr wrap="none">
            <a:spAutoFit/>
          </a:bodyPr>
          <a:lstStyle/>
          <a:p>
            <a:r>
              <a:rPr lang="zh-CN" altLang="en-US" sz="1400" b="1" dirty="0">
                <a:solidFill>
                  <a:srgbClr val="2F3A4F"/>
                </a:solidFill>
                <a:latin typeface="微软雅黑" panose="020B0503020204020204" charset="-122"/>
                <a:ea typeface="微软雅黑" panose="020B0503020204020204" charset="-122"/>
                <a:sym typeface="+mn-ea"/>
              </a:rPr>
              <a:t>入组总人数：</a:t>
            </a:r>
            <a:r>
              <a:rPr lang="zh-CN" altLang="en-US" sz="1400" dirty="0">
                <a:solidFill>
                  <a:srgbClr val="2F3A4F"/>
                </a:solidFill>
                <a:latin typeface="微软雅黑" panose="020B0503020204020204" charset="-122"/>
                <a:ea typeface="微软雅黑" panose="020B0503020204020204" charset="-122"/>
                <a:sym typeface="+mn-ea"/>
              </a:rPr>
              <a:t>共</a:t>
            </a:r>
            <a:r>
              <a:rPr lang="en-US" altLang="zh-CN" sz="1400" dirty="0">
                <a:solidFill>
                  <a:srgbClr val="2F3A4F"/>
                </a:solidFill>
                <a:latin typeface="微软雅黑" panose="020B0503020204020204" charset="-122"/>
                <a:ea typeface="微软雅黑" panose="020B0503020204020204" charset="-122"/>
                <a:sym typeface="+mn-ea"/>
              </a:rPr>
              <a:t>894</a:t>
            </a:r>
            <a:r>
              <a:rPr lang="zh-CN" altLang="en-US" sz="1400" dirty="0">
                <a:solidFill>
                  <a:srgbClr val="2F3A4F"/>
                </a:solidFill>
                <a:latin typeface="微软雅黑" panose="020B0503020204020204" charset="-122"/>
                <a:ea typeface="微软雅黑" panose="020B0503020204020204" charset="-122"/>
                <a:sym typeface="+mn-ea"/>
              </a:rPr>
              <a:t>例患者</a:t>
            </a:r>
            <a:endParaRPr lang="zh-CN" altLang="en-US" sz="1400" dirty="0"/>
          </a:p>
        </p:txBody>
      </p:sp>
      <p:sp>
        <p:nvSpPr>
          <p:cNvPr id="15" name="矩形 14"/>
          <p:cNvSpPr/>
          <p:nvPr/>
        </p:nvSpPr>
        <p:spPr>
          <a:xfrm>
            <a:off x="960805" y="2673788"/>
            <a:ext cx="5172740" cy="737235"/>
          </a:xfrm>
          <a:prstGeom prst="rect">
            <a:avLst/>
          </a:prstGeom>
        </p:spPr>
        <p:txBody>
          <a:bodyPr wrap="square">
            <a:spAutoFit/>
          </a:bodyPr>
          <a:lstStyle/>
          <a:p>
            <a:pPr algn="just"/>
            <a:r>
              <a:rPr lang="zh-CN" altLang="en-US" sz="1400" b="1" dirty="0">
                <a:solidFill>
                  <a:srgbClr val="2F3A4F"/>
                </a:solidFill>
                <a:latin typeface="微软雅黑" panose="020B0503020204020204" charset="-122"/>
                <a:ea typeface="微软雅黑" panose="020B0503020204020204" charset="-122"/>
                <a:sym typeface="+mn-ea"/>
              </a:rPr>
              <a:t>纳入标准：</a:t>
            </a:r>
            <a:r>
              <a:rPr lang="zh-CN" altLang="en-US" sz="1400" dirty="0">
                <a:solidFill>
                  <a:srgbClr val="2F3A4F"/>
                </a:solidFill>
                <a:latin typeface="微软雅黑" panose="020B0503020204020204" charset="-122"/>
                <a:ea typeface="微软雅黑" panose="020B0503020204020204" charset="-122"/>
                <a:sym typeface="+mn-ea"/>
              </a:rPr>
              <a:t>西医诊断急性痛风性关节炎，中医辨证为湿热蕴结证，</a:t>
            </a:r>
            <a:r>
              <a:rPr lang="en-US" altLang="zh-CN" sz="1400" dirty="0">
                <a:solidFill>
                  <a:srgbClr val="2F3A4F"/>
                </a:solidFill>
                <a:latin typeface="微软雅黑" panose="020B0503020204020204" charset="-122"/>
                <a:ea typeface="微软雅黑" panose="020B0503020204020204" charset="-122"/>
                <a:sym typeface="+mn-ea"/>
              </a:rPr>
              <a:t>18-65</a:t>
            </a:r>
            <a:r>
              <a:rPr lang="zh-CN" altLang="en-US" sz="1400" dirty="0">
                <a:solidFill>
                  <a:srgbClr val="2F3A4F"/>
                </a:solidFill>
                <a:latin typeface="微软雅黑" panose="020B0503020204020204" charset="-122"/>
                <a:ea typeface="微软雅黑" panose="020B0503020204020204" charset="-122"/>
                <a:sym typeface="+mn-ea"/>
              </a:rPr>
              <a:t>岁，</a:t>
            </a:r>
            <a:r>
              <a:rPr lang="en-US" altLang="zh-CN" sz="1400" dirty="0">
                <a:solidFill>
                  <a:srgbClr val="2F3A4F"/>
                </a:solidFill>
                <a:latin typeface="微软雅黑" panose="020B0503020204020204" charset="-122"/>
                <a:ea typeface="微软雅黑" panose="020B0503020204020204" charset="-122"/>
                <a:sym typeface="+mn-ea"/>
              </a:rPr>
              <a:t>VAS</a:t>
            </a:r>
            <a:r>
              <a:rPr lang="zh-CN" altLang="en-US" sz="1400" dirty="0">
                <a:solidFill>
                  <a:srgbClr val="2F3A4F"/>
                </a:solidFill>
                <a:latin typeface="微软雅黑" panose="020B0503020204020204" charset="-122"/>
                <a:ea typeface="微软雅黑" panose="020B0503020204020204" charset="-122"/>
                <a:sym typeface="+mn-ea"/>
              </a:rPr>
              <a:t>评分≥</a:t>
            </a:r>
            <a:r>
              <a:rPr lang="en-US" altLang="zh-CN" sz="1400" dirty="0">
                <a:solidFill>
                  <a:srgbClr val="2F3A4F"/>
                </a:solidFill>
                <a:latin typeface="微软雅黑" panose="020B0503020204020204" charset="-122"/>
                <a:ea typeface="微软雅黑" panose="020B0503020204020204" charset="-122"/>
                <a:sym typeface="+mn-ea"/>
              </a:rPr>
              <a:t>4</a:t>
            </a:r>
            <a:r>
              <a:rPr lang="zh-CN" altLang="en-US" sz="1400" dirty="0">
                <a:solidFill>
                  <a:srgbClr val="2F3A4F"/>
                </a:solidFill>
                <a:latin typeface="微软雅黑" panose="020B0503020204020204" charset="-122"/>
                <a:ea typeface="微软雅黑" panose="020B0503020204020204" charset="-122"/>
                <a:sym typeface="+mn-ea"/>
              </a:rPr>
              <a:t>分，急性发作</a:t>
            </a:r>
            <a:r>
              <a:rPr lang="en-US" altLang="zh-CN" sz="1400" dirty="0">
                <a:solidFill>
                  <a:srgbClr val="2F3A4F"/>
                </a:solidFill>
                <a:latin typeface="微软雅黑" panose="020B0503020204020204" charset="-122"/>
                <a:ea typeface="微软雅黑" panose="020B0503020204020204" charset="-122"/>
                <a:sym typeface="+mn-ea"/>
              </a:rPr>
              <a:t>48</a:t>
            </a:r>
            <a:r>
              <a:rPr lang="zh-CN" altLang="en-US" sz="1400" dirty="0">
                <a:solidFill>
                  <a:srgbClr val="2F3A4F"/>
                </a:solidFill>
                <a:latin typeface="微软雅黑" panose="020B0503020204020204" charset="-122"/>
                <a:ea typeface="微软雅黑" panose="020B0503020204020204" charset="-122"/>
                <a:sym typeface="+mn-ea"/>
              </a:rPr>
              <a:t>小时内，未曾使用治疗药物者。</a:t>
            </a:r>
            <a:endParaRPr lang="zh-CN" altLang="en-US" sz="1400" dirty="0"/>
          </a:p>
        </p:txBody>
      </p:sp>
      <p:pic>
        <p:nvPicPr>
          <p:cNvPr id="17" name="图形 16" descr="药品"/>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16597" y="3306898"/>
            <a:ext cx="373095" cy="373095"/>
          </a:xfrm>
          <a:prstGeom prst="rect">
            <a:avLst/>
          </a:prstGeom>
        </p:spPr>
      </p:pic>
      <p:sp>
        <p:nvSpPr>
          <p:cNvPr id="18" name="矩形 17"/>
          <p:cNvSpPr/>
          <p:nvPr/>
        </p:nvSpPr>
        <p:spPr>
          <a:xfrm>
            <a:off x="968771" y="3395343"/>
            <a:ext cx="4124960" cy="306705"/>
          </a:xfrm>
          <a:prstGeom prst="rect">
            <a:avLst/>
          </a:prstGeom>
        </p:spPr>
        <p:txBody>
          <a:bodyPr wrap="none">
            <a:spAutoFit/>
          </a:bodyPr>
          <a:lstStyle/>
          <a:p>
            <a:r>
              <a:rPr lang="zh-CN" altLang="en-US" sz="1400" b="1" dirty="0">
                <a:solidFill>
                  <a:srgbClr val="2F3A4F"/>
                </a:solidFill>
                <a:latin typeface="微软雅黑" panose="020B0503020204020204" charset="-122"/>
                <a:ea typeface="微软雅黑" panose="020B0503020204020204" charset="-122"/>
                <a:sym typeface="+mn-ea"/>
              </a:rPr>
              <a:t>干预措施：</a:t>
            </a:r>
            <a:r>
              <a:rPr lang="zh-CN" altLang="en-US" sz="1400" dirty="0">
                <a:solidFill>
                  <a:srgbClr val="2F3A4F"/>
                </a:solidFill>
                <a:latin typeface="微软雅黑" panose="020B0503020204020204" charset="-122"/>
                <a:ea typeface="微软雅黑" panose="020B0503020204020204" charset="-122"/>
                <a:sym typeface="+mn-ea"/>
              </a:rPr>
              <a:t>虎贞清风胶囊或安慰剂服用</a:t>
            </a:r>
            <a:r>
              <a:rPr lang="en-US" altLang="zh-CN" sz="1400" dirty="0">
                <a:solidFill>
                  <a:srgbClr val="2F3A4F"/>
                </a:solidFill>
                <a:latin typeface="微软雅黑" panose="020B0503020204020204" charset="-122"/>
                <a:ea typeface="微软雅黑" panose="020B0503020204020204" charset="-122"/>
                <a:sym typeface="+mn-ea"/>
              </a:rPr>
              <a:t>3</a:t>
            </a:r>
            <a:r>
              <a:rPr lang="zh-CN" altLang="en-US" sz="1400" dirty="0">
                <a:solidFill>
                  <a:srgbClr val="2F3A4F"/>
                </a:solidFill>
                <a:latin typeface="微软雅黑" panose="020B0503020204020204" charset="-122"/>
                <a:ea typeface="微软雅黑" panose="020B0503020204020204" charset="-122"/>
                <a:sym typeface="+mn-ea"/>
              </a:rPr>
              <a:t>天或</a:t>
            </a:r>
            <a:r>
              <a:rPr lang="en-US" altLang="zh-CN" sz="1400" dirty="0">
                <a:solidFill>
                  <a:srgbClr val="2F3A4F"/>
                </a:solidFill>
                <a:latin typeface="微软雅黑" panose="020B0503020204020204" charset="-122"/>
                <a:ea typeface="微软雅黑" panose="020B0503020204020204" charset="-122"/>
                <a:sym typeface="+mn-ea"/>
              </a:rPr>
              <a:t>7</a:t>
            </a:r>
            <a:r>
              <a:rPr lang="zh-CN" altLang="en-US" sz="1400" dirty="0">
                <a:solidFill>
                  <a:srgbClr val="2F3A4F"/>
                </a:solidFill>
                <a:latin typeface="微软雅黑" panose="020B0503020204020204" charset="-122"/>
                <a:ea typeface="微软雅黑" panose="020B0503020204020204" charset="-122"/>
                <a:sym typeface="+mn-ea"/>
              </a:rPr>
              <a:t>天。</a:t>
            </a:r>
            <a:endParaRPr lang="zh-CN" altLang="en-US" sz="1400" dirty="0"/>
          </a:p>
        </p:txBody>
      </p:sp>
      <p:sp>
        <p:nvSpPr>
          <p:cNvPr id="19" name="矩形 18"/>
          <p:cNvSpPr/>
          <p:nvPr/>
        </p:nvSpPr>
        <p:spPr>
          <a:xfrm>
            <a:off x="968771" y="2299752"/>
            <a:ext cx="4484370" cy="306705"/>
          </a:xfrm>
          <a:prstGeom prst="rect">
            <a:avLst/>
          </a:prstGeom>
        </p:spPr>
        <p:txBody>
          <a:bodyPr wrap="none">
            <a:spAutoFit/>
          </a:bodyPr>
          <a:lstStyle/>
          <a:p>
            <a:r>
              <a:rPr lang="zh-CN" altLang="en-US" sz="1400" b="1" dirty="0">
                <a:solidFill>
                  <a:srgbClr val="2F3A4F"/>
                </a:solidFill>
                <a:latin typeface="微软雅黑" panose="020B0503020204020204" charset="-122"/>
                <a:ea typeface="微软雅黑" panose="020B0503020204020204" charset="-122"/>
                <a:sym typeface="+mn-ea"/>
              </a:rPr>
              <a:t>研究类型：</a:t>
            </a:r>
            <a:r>
              <a:rPr lang="zh-CN" altLang="en-US" sz="1400" dirty="0">
                <a:solidFill>
                  <a:srgbClr val="2F3A4F"/>
                </a:solidFill>
                <a:latin typeface="微软雅黑" panose="020B0503020204020204" charset="-122"/>
                <a:ea typeface="微软雅黑" panose="020B0503020204020204" charset="-122"/>
                <a:sym typeface="+mn-ea"/>
              </a:rPr>
              <a:t>随机、双盲对照的</a:t>
            </a:r>
            <a:r>
              <a:rPr lang="en-US" altLang="zh-CN" sz="1400" dirty="0" err="1">
                <a:solidFill>
                  <a:srgbClr val="2F3A4F"/>
                </a:solidFill>
                <a:latin typeface="微软雅黑" panose="020B0503020204020204" charset="-122"/>
                <a:ea typeface="微软雅黑" panose="020B0503020204020204" charset="-122"/>
                <a:sym typeface="+mn-ea"/>
              </a:rPr>
              <a:t>Ⅱa</a:t>
            </a:r>
            <a:r>
              <a:rPr lang="zh-CN" altLang="en-US" sz="1400" dirty="0">
                <a:solidFill>
                  <a:srgbClr val="2F3A4F"/>
                </a:solidFill>
                <a:latin typeface="微软雅黑" panose="020B0503020204020204" charset="-122"/>
                <a:ea typeface="微软雅黑" panose="020B0503020204020204" charset="-122"/>
                <a:sym typeface="+mn-ea"/>
              </a:rPr>
              <a:t>、</a:t>
            </a:r>
            <a:r>
              <a:rPr lang="en-US" altLang="zh-CN" sz="1400" dirty="0" err="1">
                <a:solidFill>
                  <a:srgbClr val="2F3A4F"/>
                </a:solidFill>
                <a:latin typeface="微软雅黑" panose="020B0503020204020204" charset="-122"/>
                <a:ea typeface="微软雅黑" panose="020B0503020204020204" charset="-122"/>
                <a:sym typeface="+mn-ea"/>
              </a:rPr>
              <a:t>Ⅱb</a:t>
            </a:r>
            <a:r>
              <a:rPr lang="zh-CN" altLang="en-US" sz="1400" dirty="0">
                <a:solidFill>
                  <a:srgbClr val="2F3A4F"/>
                </a:solidFill>
                <a:latin typeface="微软雅黑" panose="020B0503020204020204" charset="-122"/>
                <a:ea typeface="微软雅黑" panose="020B0503020204020204" charset="-122"/>
                <a:sym typeface="+mn-ea"/>
              </a:rPr>
              <a:t>、</a:t>
            </a:r>
            <a:r>
              <a:rPr lang="en-US" altLang="zh-CN" sz="1400" dirty="0">
                <a:solidFill>
                  <a:srgbClr val="2F3A4F"/>
                </a:solidFill>
                <a:latin typeface="微软雅黑" panose="020B0503020204020204" charset="-122"/>
                <a:ea typeface="微软雅黑" panose="020B0503020204020204" charset="-122"/>
                <a:sym typeface="+mn-ea"/>
              </a:rPr>
              <a:t>Ⅲ</a:t>
            </a:r>
            <a:r>
              <a:rPr lang="zh-CN" altLang="en-US" sz="1400" dirty="0">
                <a:solidFill>
                  <a:srgbClr val="2F3A4F"/>
                </a:solidFill>
                <a:latin typeface="微软雅黑" panose="020B0503020204020204" charset="-122"/>
                <a:ea typeface="微软雅黑" panose="020B0503020204020204" charset="-122"/>
                <a:sym typeface="+mn-ea"/>
              </a:rPr>
              <a:t>期临床试验</a:t>
            </a:r>
            <a:endParaRPr lang="zh-CN" altLang="en-US" sz="1400" dirty="0"/>
          </a:p>
        </p:txBody>
      </p:sp>
      <p:grpSp>
        <p:nvGrpSpPr>
          <p:cNvPr id="21" name="组合 20"/>
          <p:cNvGrpSpPr/>
          <p:nvPr/>
        </p:nvGrpSpPr>
        <p:grpSpPr>
          <a:xfrm>
            <a:off x="-72027" y="4360419"/>
            <a:ext cx="6205571" cy="2071527"/>
            <a:chOff x="3124586" y="3349437"/>
            <a:chExt cx="5797579" cy="2071527"/>
          </a:xfrm>
        </p:grpSpPr>
        <p:graphicFrame>
          <p:nvGraphicFramePr>
            <p:cNvPr id="33" name="图表 32"/>
            <p:cNvGraphicFramePr/>
            <p:nvPr/>
          </p:nvGraphicFramePr>
          <p:xfrm>
            <a:off x="3124586" y="3390044"/>
            <a:ext cx="3331492" cy="2030920"/>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34" name="图表 33"/>
            <p:cNvGraphicFramePr/>
            <p:nvPr/>
          </p:nvGraphicFramePr>
          <p:xfrm>
            <a:off x="5699608" y="3349437"/>
            <a:ext cx="3222557" cy="2030920"/>
          </p:xfrm>
          <a:graphic>
            <a:graphicData uri="http://schemas.openxmlformats.org/drawingml/2006/chart">
              <c:chart xmlns:c="http://schemas.openxmlformats.org/drawingml/2006/chart" xmlns:r="http://schemas.openxmlformats.org/officeDocument/2006/relationships" r:id="rId2"/>
            </a:graphicData>
          </a:graphic>
        </p:graphicFrame>
      </p:grpSp>
      <p:graphicFrame>
        <p:nvGraphicFramePr>
          <p:cNvPr id="35" name="图表 34"/>
          <p:cNvGraphicFramePr/>
          <p:nvPr/>
        </p:nvGraphicFramePr>
        <p:xfrm>
          <a:off x="5641177" y="3900492"/>
          <a:ext cx="6159256" cy="298319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6" name="图表 35"/>
          <p:cNvGraphicFramePr/>
          <p:nvPr/>
        </p:nvGraphicFramePr>
        <p:xfrm>
          <a:off x="9121493" y="1390995"/>
          <a:ext cx="2590452" cy="2114239"/>
        </p:xfrm>
        <a:graphic>
          <a:graphicData uri="http://schemas.openxmlformats.org/drawingml/2006/chart">
            <c:chart xmlns:c="http://schemas.openxmlformats.org/drawingml/2006/chart" xmlns:r="http://schemas.openxmlformats.org/officeDocument/2006/relationships" r:id="rId4"/>
          </a:graphicData>
        </a:graphic>
      </p:graphicFrame>
      <p:sp>
        <p:nvSpPr>
          <p:cNvPr id="37" name="矩形 36"/>
          <p:cNvSpPr/>
          <p:nvPr/>
        </p:nvSpPr>
        <p:spPr>
          <a:xfrm>
            <a:off x="6432015" y="1752863"/>
            <a:ext cx="2859466" cy="1641475"/>
          </a:xfrm>
          <a:prstGeom prst="rect">
            <a:avLst/>
          </a:prstGeom>
        </p:spPr>
        <p:txBody>
          <a:bodyPr wrap="square">
            <a:spAutoFit/>
          </a:bodyPr>
          <a:lstStyle/>
          <a:p>
            <a:pPr marL="285750" indent="-285750">
              <a:lnSpc>
                <a:spcPct val="120000"/>
              </a:lnSpc>
              <a:buFont typeface="Wingdings" panose="05000000000000000000" pitchFamily="2" charset="2"/>
              <a:buChar char="Ø"/>
            </a:pPr>
            <a:r>
              <a:rPr lang="en-US" altLang="zh-CN" sz="1400" b="1" dirty="0">
                <a:solidFill>
                  <a:srgbClr val="C00000"/>
                </a:solidFill>
                <a:latin typeface="微软雅黑" panose="020B0503020204020204" charset="-122"/>
                <a:ea typeface="微软雅黑" panose="020B0503020204020204" charset="-122"/>
              </a:rPr>
              <a:t>Ⅲ</a:t>
            </a:r>
            <a:r>
              <a:rPr lang="zh-CN" altLang="en-US" sz="1400" b="1" dirty="0">
                <a:solidFill>
                  <a:srgbClr val="C00000"/>
                </a:solidFill>
                <a:latin typeface="微软雅黑" panose="020B0503020204020204" charset="-122"/>
                <a:ea typeface="微软雅黑" panose="020B0503020204020204" charset="-122"/>
              </a:rPr>
              <a:t>期临床试验结果显示，虎贞清风胶囊组</a:t>
            </a:r>
            <a:r>
              <a:rPr lang="en-US" altLang="zh-CN" sz="1400" b="1" dirty="0">
                <a:solidFill>
                  <a:srgbClr val="C00000"/>
                </a:solidFill>
                <a:latin typeface="微软雅黑" panose="020B0503020204020204" charset="-122"/>
                <a:ea typeface="微软雅黑" panose="020B0503020204020204" charset="-122"/>
                <a:sym typeface="+mn-ea"/>
              </a:rPr>
              <a:t>*</a:t>
            </a:r>
            <a:r>
              <a:rPr lang="en-US" altLang="zh-CN" sz="1400" b="1" dirty="0">
                <a:solidFill>
                  <a:srgbClr val="C00000"/>
                </a:solidFill>
                <a:latin typeface="微软雅黑" panose="020B0503020204020204" charset="-122"/>
                <a:ea typeface="微软雅黑" panose="020B0503020204020204" charset="-122"/>
              </a:rPr>
              <a:t>VAS</a:t>
            </a:r>
            <a:r>
              <a:rPr lang="zh-CN" altLang="en-US" sz="1400" b="1" dirty="0">
                <a:solidFill>
                  <a:srgbClr val="C00000"/>
                </a:solidFill>
                <a:latin typeface="微软雅黑" panose="020B0503020204020204" charset="-122"/>
                <a:ea typeface="微软雅黑" panose="020B0503020204020204" charset="-122"/>
              </a:rPr>
              <a:t>评分较基线值</a:t>
            </a:r>
            <a:r>
              <a:rPr lang="en-US" altLang="zh-CN" sz="1400" b="1" dirty="0">
                <a:solidFill>
                  <a:srgbClr val="C00000"/>
                </a:solidFill>
                <a:latin typeface="微软雅黑" panose="020B0503020204020204" charset="-122"/>
                <a:ea typeface="微软雅黑" panose="020B0503020204020204" charset="-122"/>
              </a:rPr>
              <a:t>6.1</a:t>
            </a:r>
            <a:r>
              <a:rPr lang="zh-CN" altLang="en-US" sz="1400" b="1" dirty="0">
                <a:solidFill>
                  <a:srgbClr val="C00000"/>
                </a:solidFill>
                <a:latin typeface="微软雅黑" panose="020B0503020204020204" charset="-122"/>
                <a:ea typeface="微软雅黑" panose="020B0503020204020204" charset="-122"/>
              </a:rPr>
              <a:t>分下降</a:t>
            </a:r>
            <a:r>
              <a:rPr lang="en-US" altLang="zh-CN" sz="1400" b="1" dirty="0">
                <a:solidFill>
                  <a:srgbClr val="C00000"/>
                </a:solidFill>
                <a:latin typeface="微软雅黑" panose="020B0503020204020204" charset="-122"/>
                <a:ea typeface="微软雅黑" panose="020B0503020204020204" charset="-122"/>
              </a:rPr>
              <a:t>3.83±0.09</a:t>
            </a:r>
            <a:r>
              <a:rPr lang="zh-CN" altLang="en-US" sz="1400" b="1" dirty="0">
                <a:solidFill>
                  <a:srgbClr val="C00000"/>
                </a:solidFill>
                <a:latin typeface="微软雅黑" panose="020B0503020204020204" charset="-122"/>
                <a:ea typeface="微软雅黑" panose="020B0503020204020204" charset="-122"/>
              </a:rPr>
              <a:t>分，安慰剂组较基线值</a:t>
            </a:r>
            <a:r>
              <a:rPr lang="en-US" altLang="zh-CN" sz="1400" b="1" dirty="0">
                <a:solidFill>
                  <a:srgbClr val="C00000"/>
                </a:solidFill>
                <a:latin typeface="微软雅黑" panose="020B0503020204020204" charset="-122"/>
                <a:ea typeface="微软雅黑" panose="020B0503020204020204" charset="-122"/>
              </a:rPr>
              <a:t>6.2</a:t>
            </a:r>
            <a:r>
              <a:rPr lang="zh-CN" altLang="en-US" sz="1400" b="1" dirty="0">
                <a:solidFill>
                  <a:srgbClr val="C00000"/>
                </a:solidFill>
                <a:latin typeface="微软雅黑" panose="020B0503020204020204" charset="-122"/>
                <a:ea typeface="微软雅黑" panose="020B0503020204020204" charset="-122"/>
              </a:rPr>
              <a:t>分下降</a:t>
            </a:r>
            <a:r>
              <a:rPr lang="en-US" altLang="zh-CN" sz="1400" b="1" dirty="0">
                <a:solidFill>
                  <a:srgbClr val="C00000"/>
                </a:solidFill>
                <a:latin typeface="微软雅黑" panose="020B0503020204020204" charset="-122"/>
                <a:ea typeface="微软雅黑" panose="020B0503020204020204" charset="-122"/>
              </a:rPr>
              <a:t>2.36±0.15</a:t>
            </a:r>
            <a:r>
              <a:rPr lang="zh-CN" altLang="en-US" sz="1400" b="1" dirty="0">
                <a:solidFill>
                  <a:srgbClr val="C00000"/>
                </a:solidFill>
                <a:latin typeface="微软雅黑" panose="020B0503020204020204" charset="-122"/>
                <a:ea typeface="微软雅黑" panose="020B0503020204020204" charset="-122"/>
              </a:rPr>
              <a:t>分，差值及</a:t>
            </a:r>
            <a:r>
              <a:rPr lang="en-US" altLang="zh-CN" sz="1400" b="1" dirty="0">
                <a:solidFill>
                  <a:srgbClr val="C00000"/>
                </a:solidFill>
                <a:latin typeface="微软雅黑" panose="020B0503020204020204" charset="-122"/>
                <a:ea typeface="微软雅黑" panose="020B0503020204020204" charset="-122"/>
              </a:rPr>
              <a:t>95%CI</a:t>
            </a:r>
            <a:r>
              <a:rPr lang="zh-CN" altLang="en-US" sz="1400" b="1" dirty="0">
                <a:solidFill>
                  <a:srgbClr val="C00000"/>
                </a:solidFill>
                <a:latin typeface="微软雅黑" panose="020B0503020204020204" charset="-122"/>
                <a:ea typeface="微软雅黑" panose="020B0503020204020204" charset="-122"/>
              </a:rPr>
              <a:t>为</a:t>
            </a:r>
            <a:r>
              <a:rPr lang="en-US" altLang="zh-CN" sz="1400" b="1" dirty="0">
                <a:solidFill>
                  <a:srgbClr val="C00000"/>
                </a:solidFill>
                <a:latin typeface="微软雅黑" panose="020B0503020204020204" charset="-122"/>
                <a:ea typeface="微软雅黑" panose="020B0503020204020204" charset="-122"/>
              </a:rPr>
              <a:t>1.46</a:t>
            </a:r>
            <a:r>
              <a:rPr lang="zh-CN" altLang="en-US" sz="1400" b="1" dirty="0">
                <a:solidFill>
                  <a:srgbClr val="C00000"/>
                </a:solidFill>
                <a:latin typeface="微软雅黑" panose="020B0503020204020204" charset="-122"/>
                <a:ea typeface="微软雅黑" panose="020B0503020204020204" charset="-122"/>
              </a:rPr>
              <a:t>（</a:t>
            </a:r>
            <a:r>
              <a:rPr lang="en-US" altLang="zh-CN" sz="1400" b="1" dirty="0">
                <a:solidFill>
                  <a:srgbClr val="C00000"/>
                </a:solidFill>
                <a:latin typeface="微软雅黑" panose="020B0503020204020204" charset="-122"/>
                <a:ea typeface="微软雅黑" panose="020B0503020204020204" charset="-122"/>
              </a:rPr>
              <a:t>1.30,1.80</a:t>
            </a:r>
            <a:r>
              <a:rPr lang="zh-CN" altLang="en-US" sz="1400" dirty="0">
                <a:solidFill>
                  <a:srgbClr val="C00000"/>
                </a:solidFill>
                <a:latin typeface="微软雅黑" panose="020B0503020204020204" charset="-122"/>
                <a:ea typeface="微软雅黑" panose="020B0503020204020204" charset="-122"/>
              </a:rPr>
              <a:t>）。</a:t>
            </a:r>
            <a:endParaRPr lang="zh-CN" altLang="en-US" sz="1400" dirty="0">
              <a:solidFill>
                <a:srgbClr val="C00000"/>
              </a:solidFill>
              <a:latin typeface="微软雅黑" panose="020B0503020204020204" charset="-122"/>
              <a:ea typeface="微软雅黑" panose="020B0503020204020204" charset="-122"/>
            </a:endParaRPr>
          </a:p>
        </p:txBody>
      </p:sp>
      <p:sp>
        <p:nvSpPr>
          <p:cNvPr id="39" name="矩形 38"/>
          <p:cNvSpPr/>
          <p:nvPr/>
        </p:nvSpPr>
        <p:spPr>
          <a:xfrm>
            <a:off x="6441479" y="1475744"/>
            <a:ext cx="1826141" cy="338554"/>
          </a:xfrm>
          <a:prstGeom prst="rect">
            <a:avLst/>
          </a:prstGeom>
        </p:spPr>
        <p:txBody>
          <a:bodyPr wrap="none">
            <a:spAutoFit/>
          </a:bodyPr>
          <a:lstStyle/>
          <a:p>
            <a:r>
              <a:rPr lang="zh-CN" altLang="en-US" sz="1600" b="1" dirty="0">
                <a:latin typeface="微软雅黑" panose="020B0503020204020204" charset="-122"/>
                <a:ea typeface="微软雅黑" panose="020B0503020204020204" charset="-122"/>
              </a:rPr>
              <a:t>主要评价指标结果</a:t>
            </a:r>
            <a:endParaRPr lang="zh-CN" altLang="en-US" sz="1600" b="1" dirty="0">
              <a:latin typeface="微软雅黑" panose="020B0503020204020204" charset="-122"/>
              <a:ea typeface="微软雅黑" panose="020B0503020204020204" charset="-122"/>
            </a:endParaRPr>
          </a:p>
        </p:txBody>
      </p:sp>
      <p:sp>
        <p:nvSpPr>
          <p:cNvPr id="40" name="矩形 39"/>
          <p:cNvSpPr/>
          <p:nvPr/>
        </p:nvSpPr>
        <p:spPr>
          <a:xfrm>
            <a:off x="324091" y="3941160"/>
            <a:ext cx="1826141" cy="338554"/>
          </a:xfrm>
          <a:prstGeom prst="rect">
            <a:avLst/>
          </a:prstGeom>
        </p:spPr>
        <p:txBody>
          <a:bodyPr wrap="none">
            <a:spAutoFit/>
          </a:bodyPr>
          <a:lstStyle/>
          <a:p>
            <a:r>
              <a:rPr lang="zh-CN" altLang="en-US" sz="1600" b="1" dirty="0">
                <a:latin typeface="微软雅黑" panose="020B0503020204020204" charset="-122"/>
                <a:ea typeface="微软雅黑" panose="020B0503020204020204" charset="-122"/>
              </a:rPr>
              <a:t>次要评价指标结果</a:t>
            </a:r>
            <a:endParaRPr lang="zh-CN" altLang="en-US" sz="1600" b="1" dirty="0">
              <a:latin typeface="微软雅黑" panose="020B0503020204020204" charset="-122"/>
              <a:ea typeface="微软雅黑" panose="020B0503020204020204" charset="-122"/>
            </a:endParaRPr>
          </a:p>
        </p:txBody>
      </p:sp>
      <p:sp>
        <p:nvSpPr>
          <p:cNvPr id="41" name="矩形 40"/>
          <p:cNvSpPr/>
          <p:nvPr/>
        </p:nvSpPr>
        <p:spPr>
          <a:xfrm>
            <a:off x="1371087" y="6357080"/>
            <a:ext cx="2518638" cy="307777"/>
          </a:xfrm>
          <a:prstGeom prst="rect">
            <a:avLst/>
          </a:prstGeom>
        </p:spPr>
        <p:txBody>
          <a:bodyPr wrap="none">
            <a:spAutoFit/>
          </a:bodyPr>
          <a:lstStyle/>
          <a:p>
            <a:r>
              <a:rPr lang="zh-CN" altLang="en-US" sz="1400" b="1" dirty="0">
                <a:latin typeface="微软雅黑" panose="020B0503020204020204" charset="-122"/>
                <a:ea typeface="微软雅黑" panose="020B0503020204020204" charset="-122"/>
              </a:rPr>
              <a:t>基于中医症候积分的疗效评价</a:t>
            </a:r>
            <a:endParaRPr lang="zh-CN" altLang="en-US" sz="1400" b="1" dirty="0">
              <a:latin typeface="微软雅黑" panose="020B0503020204020204" charset="-122"/>
              <a:ea typeface="微软雅黑" panose="020B0503020204020204" charset="-122"/>
            </a:endParaRPr>
          </a:p>
        </p:txBody>
      </p:sp>
      <p:sp>
        <p:nvSpPr>
          <p:cNvPr id="42" name="矩形 41"/>
          <p:cNvSpPr/>
          <p:nvPr/>
        </p:nvSpPr>
        <p:spPr>
          <a:xfrm>
            <a:off x="8488841" y="6462725"/>
            <a:ext cx="1441420" cy="307777"/>
          </a:xfrm>
          <a:prstGeom prst="rect">
            <a:avLst/>
          </a:prstGeom>
        </p:spPr>
        <p:txBody>
          <a:bodyPr wrap="none">
            <a:spAutoFit/>
          </a:bodyPr>
          <a:lstStyle/>
          <a:p>
            <a:r>
              <a:rPr lang="zh-CN" altLang="en-US" sz="1400" b="1" dirty="0">
                <a:latin typeface="微软雅黑" panose="020B0503020204020204" charset="-122"/>
                <a:ea typeface="微软雅黑" panose="020B0503020204020204" charset="-122"/>
              </a:rPr>
              <a:t>单项症状消失率</a:t>
            </a:r>
            <a:endParaRPr lang="zh-CN" altLang="en-US" sz="1400" b="1" dirty="0">
              <a:latin typeface="微软雅黑" panose="020B0503020204020204" charset="-122"/>
              <a:ea typeface="微软雅黑" panose="020B0503020204020204" charset="-122"/>
            </a:endParaRPr>
          </a:p>
        </p:txBody>
      </p:sp>
      <p:sp>
        <p:nvSpPr>
          <p:cNvPr id="44" name="矩形 43"/>
          <p:cNvSpPr/>
          <p:nvPr/>
        </p:nvSpPr>
        <p:spPr>
          <a:xfrm>
            <a:off x="6781165" y="3326765"/>
            <a:ext cx="4775200" cy="398780"/>
          </a:xfrm>
          <a:prstGeom prst="rect">
            <a:avLst/>
          </a:prstGeom>
        </p:spPr>
        <p:txBody>
          <a:bodyPr wrap="square">
            <a:spAutoFit/>
          </a:bodyPr>
          <a:lstStyle/>
          <a:p>
            <a:r>
              <a:rPr lang="en-US" altLang="zh-CN" sz="1000" b="1" dirty="0">
                <a:solidFill>
                  <a:schemeClr val="tx1">
                    <a:lumMod val="75000"/>
                  </a:schemeClr>
                </a:solidFill>
                <a:latin typeface="微软雅黑" panose="020B0503020204020204" charset="-122"/>
                <a:ea typeface="微软雅黑" panose="020B0503020204020204" charset="-122"/>
                <a:cs typeface="+mn-ea"/>
                <a:sym typeface="+mn-lt"/>
              </a:rPr>
              <a:t>*VAS,</a:t>
            </a:r>
            <a:r>
              <a:rPr lang="zh-CN" altLang="en-US" sz="1000" b="1" dirty="0">
                <a:solidFill>
                  <a:schemeClr val="tx1">
                    <a:lumMod val="75000"/>
                  </a:schemeClr>
                </a:solidFill>
                <a:latin typeface="微软雅黑" panose="020B0503020204020204" charset="-122"/>
                <a:ea typeface="微软雅黑" panose="020B0503020204020204" charset="-122"/>
                <a:cs typeface="+mn-ea"/>
                <a:sym typeface="+mn-lt"/>
              </a:rPr>
              <a:t>疼痛</a:t>
            </a:r>
            <a:r>
              <a:rPr lang="zh-CN" altLang="en-US" sz="1000" b="1" dirty="0">
                <a:solidFill>
                  <a:schemeClr val="tx1">
                    <a:lumMod val="75000"/>
                  </a:schemeClr>
                </a:solidFill>
                <a:latin typeface="微软雅黑" panose="020B0503020204020204" charset="-122"/>
                <a:ea typeface="微软雅黑" panose="020B0503020204020204" charset="-122"/>
              </a:rPr>
              <a:t>视觉模拟评分</a:t>
            </a:r>
            <a:r>
              <a:rPr lang="en-US" altLang="zh-CN" sz="1000" b="1" dirty="0">
                <a:solidFill>
                  <a:schemeClr val="tx1">
                    <a:lumMod val="75000"/>
                  </a:schemeClr>
                </a:solidFill>
                <a:latin typeface="微软雅黑" panose="020B0503020204020204" charset="-122"/>
                <a:ea typeface="微软雅黑" panose="020B0503020204020204" charset="-122"/>
              </a:rPr>
              <a:t>(Visual Analogue Scale) </a:t>
            </a:r>
            <a:r>
              <a:rPr lang="zh-CN" altLang="en-US" sz="1000" b="1" dirty="0">
                <a:solidFill>
                  <a:schemeClr val="tx1">
                    <a:lumMod val="75000"/>
                  </a:schemeClr>
                </a:solidFill>
                <a:latin typeface="微软雅黑" panose="020B0503020204020204" charset="-122"/>
                <a:ea typeface="微软雅黑" panose="020B0503020204020204" charset="-122"/>
              </a:rPr>
              <a:t>，</a:t>
            </a:r>
            <a:r>
              <a:rPr lang="en-US" altLang="zh-CN" sz="1000" b="1" dirty="0">
                <a:solidFill>
                  <a:schemeClr val="tx1">
                    <a:lumMod val="75000"/>
                  </a:schemeClr>
                </a:solidFill>
                <a:latin typeface="微软雅黑" panose="020B0503020204020204" charset="-122"/>
                <a:ea typeface="微软雅黑" panose="020B0503020204020204" charset="-122"/>
              </a:rPr>
              <a:t>0~10</a:t>
            </a:r>
            <a:r>
              <a:rPr lang="zh-CN" altLang="en-US" sz="1000" b="1" dirty="0">
                <a:solidFill>
                  <a:schemeClr val="tx1">
                    <a:lumMod val="75000"/>
                  </a:schemeClr>
                </a:solidFill>
                <a:latin typeface="微软雅黑" panose="020B0503020204020204" charset="-122"/>
                <a:ea typeface="微软雅黑" panose="020B0503020204020204" charset="-122"/>
              </a:rPr>
              <a:t>分，</a:t>
            </a:r>
            <a:endParaRPr lang="zh-CN" altLang="en-US" sz="1000" b="1" dirty="0">
              <a:solidFill>
                <a:schemeClr val="tx1">
                  <a:lumMod val="75000"/>
                </a:schemeClr>
              </a:solidFill>
              <a:latin typeface="微软雅黑" panose="020B0503020204020204" charset="-122"/>
              <a:ea typeface="微软雅黑" panose="020B0503020204020204" charset="-122"/>
            </a:endParaRPr>
          </a:p>
          <a:p>
            <a:r>
              <a:rPr lang="zh-CN" altLang="en-US" sz="1000" b="1" dirty="0">
                <a:solidFill>
                  <a:schemeClr val="tx1">
                    <a:lumMod val="75000"/>
                  </a:schemeClr>
                </a:solidFill>
                <a:latin typeface="微软雅黑" panose="020B0503020204020204" charset="-122"/>
                <a:ea typeface="微软雅黑" panose="020B0503020204020204" charset="-122"/>
              </a:rPr>
              <a:t>分数越高，表示疼痛程度越高。</a:t>
            </a:r>
            <a:endParaRPr lang="en-US" altLang="zh-CN" sz="1000" b="1" dirty="0">
              <a:solidFill>
                <a:schemeClr val="tx1">
                  <a:lumMod val="75000"/>
                </a:schemeClr>
              </a:solidFill>
              <a:latin typeface="微软雅黑" panose="020B0503020204020204" charset="-122"/>
              <a:ea typeface="微软雅黑" panose="020B0503020204020204" charset="-122"/>
            </a:endParaRPr>
          </a:p>
        </p:txBody>
      </p:sp>
      <p:sp>
        <p:nvSpPr>
          <p:cNvPr id="32" name="文本框 31"/>
          <p:cNvSpPr txBox="1"/>
          <p:nvPr/>
        </p:nvSpPr>
        <p:spPr>
          <a:xfrm>
            <a:off x="1185184" y="218457"/>
            <a:ext cx="7275263" cy="521970"/>
          </a:xfrm>
          <a:prstGeom prst="rect">
            <a:avLst/>
          </a:prstGeom>
          <a:noFill/>
        </p:spPr>
        <p:txBody>
          <a:bodyPr wrap="square" rtlCol="0">
            <a:spAutoFit/>
            <a:scene3d>
              <a:camera prst="orthographicFront"/>
              <a:lightRig rig="threePt" dir="t"/>
            </a:scene3d>
            <a:sp3d contourW="12700"/>
          </a:bodyPr>
          <a:lstStyle/>
          <a:p>
            <a:r>
              <a:rPr lang="en-US" altLang="zh-CN" sz="2800" b="1" dirty="0">
                <a:latin typeface="微软雅黑" panose="020B0503020204020204" charset="-122"/>
                <a:ea typeface="微软雅黑" panose="020B0503020204020204" charset="-122"/>
                <a:sym typeface="+mn-ea"/>
              </a:rPr>
              <a:t> </a:t>
            </a:r>
            <a:r>
              <a:rPr lang="zh-CN" altLang="en-US" sz="2800" b="1" dirty="0">
                <a:latin typeface="微软雅黑" panose="020B0503020204020204" charset="-122"/>
                <a:ea typeface="微软雅黑" panose="020B0503020204020204" charset="-122"/>
                <a:sym typeface="+mn-ea"/>
              </a:rPr>
              <a:t>有效性</a:t>
            </a:r>
            <a:endParaRPr lang="zh-CN" altLang="en-US" sz="2800" b="1" dirty="0">
              <a:latin typeface="微软雅黑" panose="020B0503020204020204" charset="-122"/>
              <a:ea typeface="微软雅黑" panose="020B0503020204020204" charset="-122"/>
              <a:sym typeface="+mn-ea"/>
            </a:endParaRPr>
          </a:p>
        </p:txBody>
      </p:sp>
      <p:sp>
        <p:nvSpPr>
          <p:cNvPr id="45" name="矩形 44"/>
          <p:cNvSpPr/>
          <p:nvPr/>
        </p:nvSpPr>
        <p:spPr>
          <a:xfrm>
            <a:off x="1198069" y="541973"/>
            <a:ext cx="10419715" cy="768350"/>
          </a:xfrm>
          <a:prstGeom prst="rect">
            <a:avLst/>
          </a:prstGeom>
        </p:spPr>
        <p:txBody>
          <a:bodyPr wrap="none">
            <a:spAutoFit/>
          </a:bodyPr>
          <a:lstStyle/>
          <a:p>
            <a:pPr marL="285750" indent="-285750">
              <a:lnSpc>
                <a:spcPct val="200000"/>
              </a:lnSpc>
              <a:buFont typeface="微软雅黑" panose="020B0503020204020204" charset="-122"/>
              <a:buChar char="★"/>
            </a:pPr>
            <a:r>
              <a:rPr lang="zh-CN" altLang="en-US" sz="2200" b="1" dirty="0">
                <a:solidFill>
                  <a:srgbClr val="FF0000"/>
                </a:solidFill>
                <a:latin typeface="微软雅黑" panose="020B0503020204020204" charset="-122"/>
                <a:ea typeface="微软雅黑" panose="020B0503020204020204" charset="-122"/>
                <a:cs typeface="微软雅黑" panose="020B0503020204020204" charset="-122"/>
                <a:sym typeface="+mn-ea"/>
              </a:rPr>
              <a:t>虎贞清风胶囊治疗急性痛风性关节炎具有良好的临床疗效，用药</a:t>
            </a:r>
            <a:r>
              <a:rPr lang="en-US" altLang="zh-CN" sz="2200" b="1" dirty="0">
                <a:solidFill>
                  <a:srgbClr val="FF0000"/>
                </a:solidFill>
                <a:latin typeface="微软雅黑" panose="020B0503020204020204" charset="-122"/>
                <a:ea typeface="微软雅黑" panose="020B0503020204020204" charset="-122"/>
                <a:cs typeface="微软雅黑" panose="020B0503020204020204" charset="-122"/>
                <a:sym typeface="+mn-ea"/>
              </a:rPr>
              <a:t>3</a:t>
            </a:r>
            <a:r>
              <a:rPr lang="zh-CN" altLang="en-US" sz="2200" b="1" dirty="0">
                <a:solidFill>
                  <a:srgbClr val="FF0000"/>
                </a:solidFill>
                <a:latin typeface="微软雅黑" panose="020B0503020204020204" charset="-122"/>
                <a:ea typeface="微软雅黑" panose="020B0503020204020204" charset="-122"/>
                <a:cs typeface="微软雅黑" panose="020B0503020204020204" charset="-122"/>
                <a:sym typeface="+mn-ea"/>
              </a:rPr>
              <a:t>天即明显有效。</a:t>
            </a:r>
            <a:endParaRPr lang="zh-CN" altLang="en-US" sz="2200" b="1" dirty="0">
              <a:latin typeface="微软雅黑" panose="020B0503020204020204" charset="-122"/>
              <a:ea typeface="微软雅黑" panose="020B0503020204020204" charset="-122"/>
              <a:sym typeface="+mn-ea"/>
            </a:endParaRPr>
          </a:p>
        </p:txBody>
      </p:sp>
      <p:cxnSp>
        <p:nvCxnSpPr>
          <p:cNvPr id="4" name="直接连接符 3"/>
          <p:cNvCxnSpPr/>
          <p:nvPr/>
        </p:nvCxnSpPr>
        <p:spPr>
          <a:xfrm>
            <a:off x="6096000" y="4231471"/>
            <a:ext cx="0" cy="223125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ustDataLst>
      <p:tags r:id="rId16"/>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913130" y="3812540"/>
            <a:ext cx="10441305" cy="2771140"/>
          </a:xfrm>
          <a:prstGeom prst="rect">
            <a:avLst/>
          </a:prstGeom>
          <a:solidFill>
            <a:schemeClr val="bg1"/>
          </a:solidFill>
          <a:ln w="1905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913130" y="1464945"/>
            <a:ext cx="10441940" cy="2223135"/>
          </a:xfrm>
          <a:prstGeom prst="rect">
            <a:avLst/>
          </a:prstGeom>
          <a:solidFill>
            <a:schemeClr val="bg1"/>
          </a:solidFill>
          <a:ln w="1905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1208836" y="264782"/>
            <a:ext cx="7275263" cy="523220"/>
          </a:xfrm>
          <a:prstGeom prst="rect">
            <a:avLst/>
          </a:prstGeom>
          <a:noFill/>
        </p:spPr>
        <p:txBody>
          <a:bodyPr wrap="square" rtlCol="0">
            <a:spAutoFit/>
            <a:scene3d>
              <a:camera prst="orthographicFront"/>
              <a:lightRig rig="threePt" dir="t"/>
            </a:scene3d>
            <a:sp3d contourW="12700"/>
          </a:bodyPr>
          <a:lstStyle/>
          <a:p>
            <a:r>
              <a:rPr lang="zh-CN" altLang="en-US" sz="2800" b="1" dirty="0">
                <a:latin typeface="微软雅黑" panose="020B0503020204020204" charset="-122"/>
                <a:ea typeface="微软雅黑" panose="020B0503020204020204" charset="-122"/>
                <a:sym typeface="+mn-ea"/>
              </a:rPr>
              <a:t> 创新性</a:t>
            </a:r>
            <a:endParaRPr lang="zh-CN" altLang="en-US" sz="2800" b="1" dirty="0">
              <a:latin typeface="微软雅黑" panose="020B0503020204020204" charset="-122"/>
              <a:ea typeface="微软雅黑" panose="020B0503020204020204" charset="-122"/>
              <a:sym typeface="+mn-ea"/>
            </a:endParaRPr>
          </a:p>
        </p:txBody>
      </p:sp>
      <p:sp>
        <p:nvSpPr>
          <p:cNvPr id="24" name="矩形 23"/>
          <p:cNvSpPr/>
          <p:nvPr/>
        </p:nvSpPr>
        <p:spPr>
          <a:xfrm flipH="1">
            <a:off x="-996" y="219272"/>
            <a:ext cx="914400" cy="584774"/>
          </a:xfrm>
          <a:prstGeom prst="rect">
            <a:avLst/>
          </a:prstGeom>
          <a:solidFill>
            <a:srgbClr val="91D3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latin typeface="微软雅黑" panose="020B0503020204020204" charset="-122"/>
              <a:ea typeface="微软雅黑" panose="020B0503020204020204" charset="-122"/>
            </a:endParaRPr>
          </a:p>
        </p:txBody>
      </p:sp>
      <p:sp>
        <p:nvSpPr>
          <p:cNvPr id="25" name="矩形 24"/>
          <p:cNvSpPr/>
          <p:nvPr/>
        </p:nvSpPr>
        <p:spPr>
          <a:xfrm flipH="1">
            <a:off x="964203" y="219272"/>
            <a:ext cx="129627" cy="58477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latin typeface="微软雅黑" panose="020B0503020204020204" charset="-122"/>
              <a:ea typeface="微软雅黑" panose="020B0503020204020204" charset="-122"/>
            </a:endParaRPr>
          </a:p>
        </p:txBody>
      </p:sp>
      <p:sp>
        <p:nvSpPr>
          <p:cNvPr id="27" name="矩形 26"/>
          <p:cNvSpPr/>
          <p:nvPr/>
        </p:nvSpPr>
        <p:spPr>
          <a:xfrm flipH="1">
            <a:off x="8460447" y="219272"/>
            <a:ext cx="3730556" cy="5847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latin typeface="微软雅黑" panose="020B0503020204020204" charset="-122"/>
              <a:ea typeface="微软雅黑" panose="020B0503020204020204" charset="-122"/>
            </a:endParaRPr>
          </a:p>
        </p:txBody>
      </p:sp>
      <p:pic>
        <p:nvPicPr>
          <p:cNvPr id="28" name="图片 27" descr="一力制药2020.05.22"/>
          <p:cNvPicPr>
            <a:picLocks noChangeAspect="1"/>
          </p:cNvPicPr>
          <p:nvPr/>
        </p:nvPicPr>
        <p:blipFill>
          <a:blip r:embed="rId1"/>
          <a:stretch>
            <a:fillRect/>
          </a:stretch>
        </p:blipFill>
        <p:spPr>
          <a:xfrm>
            <a:off x="10673412" y="359978"/>
            <a:ext cx="1379046" cy="334938"/>
          </a:xfrm>
          <a:prstGeom prst="rect">
            <a:avLst/>
          </a:prstGeom>
        </p:spPr>
      </p:pic>
      <p:sp>
        <p:nvSpPr>
          <p:cNvPr id="7" name="文本框 6"/>
          <p:cNvSpPr txBox="1"/>
          <p:nvPr/>
        </p:nvSpPr>
        <p:spPr>
          <a:xfrm>
            <a:off x="963295" y="4498975"/>
            <a:ext cx="6137910" cy="1337945"/>
          </a:xfrm>
          <a:prstGeom prst="rect">
            <a:avLst/>
          </a:prstGeom>
          <a:noFill/>
        </p:spPr>
        <p:txBody>
          <a:bodyPr wrap="square" rtlCol="0" anchor="t">
            <a:spAutoFit/>
          </a:bodyPr>
          <a:lstStyle/>
          <a:p>
            <a:pPr marL="285750" indent="-285750" algn="l">
              <a:lnSpc>
                <a:spcPct val="150000"/>
              </a:lnSpc>
              <a:buClr>
                <a:srgbClr val="4B5C7D"/>
              </a:buClr>
              <a:buFont typeface="Wingdings" panose="05000000000000000000" pitchFamily="2" charset="2"/>
              <a:buChar char="u"/>
            </a:pPr>
            <a:r>
              <a:rPr lang="zh-CN" altLang="en-US" dirty="0">
                <a:solidFill>
                  <a:srgbClr val="4B5C7D"/>
                </a:solidFill>
                <a:latin typeface="微软雅黑" panose="020B0503020204020204" charset="-122"/>
                <a:ea typeface="微软雅黑" panose="020B0503020204020204" charset="-122"/>
                <a:sym typeface="+mn-ea"/>
              </a:rPr>
              <a:t>虎贞清风胶囊研制课题获得</a:t>
            </a:r>
            <a:r>
              <a:rPr lang="zh-CN" altLang="en-US" b="1" dirty="0">
                <a:solidFill>
                  <a:srgbClr val="C00000"/>
                </a:solidFill>
                <a:latin typeface="微软雅黑" panose="020B0503020204020204" charset="-122"/>
                <a:ea typeface="微软雅黑" panose="020B0503020204020204" charset="-122"/>
                <a:sym typeface="+mn-ea"/>
              </a:rPr>
              <a:t>国家科技重大专项课题立项</a:t>
            </a:r>
            <a:r>
              <a:rPr lang="zh-CN" altLang="en-US" dirty="0">
                <a:solidFill>
                  <a:srgbClr val="4B5C7D"/>
                </a:solidFill>
                <a:latin typeface="微软雅黑" panose="020B0503020204020204" charset="-122"/>
                <a:ea typeface="微软雅黑" panose="020B0503020204020204" charset="-122"/>
                <a:sym typeface="+mn-ea"/>
              </a:rPr>
              <a:t>（专项名称重大新药创制，课题编号10-9），其专利技术（ZL200610037537.0）获得</a:t>
            </a:r>
            <a:r>
              <a:rPr lang="zh-CN" altLang="en-US" b="1" dirty="0">
                <a:solidFill>
                  <a:srgbClr val="C00000"/>
                </a:solidFill>
                <a:latin typeface="微软雅黑" panose="020B0503020204020204" charset="-122"/>
                <a:ea typeface="微软雅黑" panose="020B0503020204020204" charset="-122"/>
                <a:sym typeface="+mn-ea"/>
              </a:rPr>
              <a:t>2017年中国优秀专利奖</a:t>
            </a:r>
            <a:r>
              <a:rPr lang="zh-CN" altLang="en-US" dirty="0">
                <a:solidFill>
                  <a:srgbClr val="4B5C7D"/>
                </a:solidFill>
                <a:latin typeface="微软雅黑" panose="020B0503020204020204" charset="-122"/>
                <a:ea typeface="微软雅黑" panose="020B0503020204020204" charset="-122"/>
                <a:sym typeface="+mn-ea"/>
              </a:rPr>
              <a:t>。</a:t>
            </a:r>
            <a:endParaRPr lang="zh-CN" altLang="en-US" dirty="0">
              <a:solidFill>
                <a:srgbClr val="4B5C7D"/>
              </a:solidFill>
              <a:latin typeface="微软雅黑" panose="020B0503020204020204" charset="-122"/>
              <a:ea typeface="微软雅黑" panose="020B0503020204020204" charset="-122"/>
            </a:endParaRPr>
          </a:p>
        </p:txBody>
      </p:sp>
      <p:pic>
        <p:nvPicPr>
          <p:cNvPr id="8" name="图片 7"/>
          <p:cNvPicPr>
            <a:picLocks noChangeAspect="1"/>
          </p:cNvPicPr>
          <p:nvPr/>
        </p:nvPicPr>
        <p:blipFill>
          <a:blip r:embed="rId2"/>
          <a:srcRect l="5143" t="2429" r="2909" b="3177"/>
          <a:stretch>
            <a:fillRect/>
          </a:stretch>
        </p:blipFill>
        <p:spPr>
          <a:xfrm>
            <a:off x="9380656" y="3930527"/>
            <a:ext cx="1772296" cy="2489937"/>
          </a:xfrm>
          <a:prstGeom prst="rect">
            <a:avLst/>
          </a:prstGeom>
          <a:ln w="12700" cmpd="sng">
            <a:solidFill>
              <a:srgbClr val="00A062"/>
            </a:solidFill>
            <a:prstDash val="solid"/>
          </a:ln>
          <a:effectLst>
            <a:outerShdw blurRad="50800" dist="38100" dir="2700000" algn="tl" rotWithShape="0">
              <a:prstClr val="black">
                <a:alpha val="40000"/>
              </a:prstClr>
            </a:outerShdw>
          </a:effectLst>
        </p:spPr>
      </p:pic>
      <p:pic>
        <p:nvPicPr>
          <p:cNvPr id="9" name="图片 8"/>
          <p:cNvPicPr>
            <a:picLocks noChangeAspect="1"/>
          </p:cNvPicPr>
          <p:nvPr/>
        </p:nvPicPr>
        <p:blipFill>
          <a:blip r:embed="rId3"/>
          <a:stretch>
            <a:fillRect/>
          </a:stretch>
        </p:blipFill>
        <p:spPr>
          <a:xfrm>
            <a:off x="7101473" y="3930527"/>
            <a:ext cx="1868769" cy="2489949"/>
          </a:xfrm>
          <a:prstGeom prst="rect">
            <a:avLst/>
          </a:prstGeom>
          <a:ln w="12700" cmpd="sng">
            <a:solidFill>
              <a:srgbClr val="009C60"/>
            </a:solidFill>
            <a:prstDash val="solid"/>
          </a:ln>
          <a:effectLst>
            <a:outerShdw blurRad="50800" dist="38100" dir="2700000" algn="tl" rotWithShape="0">
              <a:prstClr val="black">
                <a:alpha val="40000"/>
              </a:prstClr>
            </a:outerShdw>
          </a:effectLst>
        </p:spPr>
      </p:pic>
      <p:pic>
        <p:nvPicPr>
          <p:cNvPr id="10" name="图片 9"/>
          <p:cNvPicPr>
            <a:picLocks noChangeAspect="1"/>
          </p:cNvPicPr>
          <p:nvPr/>
        </p:nvPicPr>
        <p:blipFill>
          <a:blip r:embed="rId4"/>
          <a:stretch>
            <a:fillRect/>
          </a:stretch>
        </p:blipFill>
        <p:spPr>
          <a:xfrm>
            <a:off x="1029016" y="1636378"/>
            <a:ext cx="2775585" cy="1895475"/>
          </a:xfrm>
          <a:prstGeom prst="rect">
            <a:avLst/>
          </a:prstGeom>
          <a:ln w="12700" cmpd="sng">
            <a:solidFill>
              <a:srgbClr val="00A062"/>
            </a:solidFill>
            <a:prstDash val="solid"/>
          </a:ln>
          <a:effectLst>
            <a:outerShdw blurRad="50800" dist="38100" dir="2700000" algn="tl" rotWithShape="0">
              <a:prstClr val="black">
                <a:alpha val="40000"/>
              </a:prstClr>
            </a:outerShdw>
          </a:effectLst>
        </p:spPr>
      </p:pic>
      <p:sp>
        <p:nvSpPr>
          <p:cNvPr id="11" name="文本框 10"/>
          <p:cNvSpPr txBox="1"/>
          <p:nvPr/>
        </p:nvSpPr>
        <p:spPr>
          <a:xfrm>
            <a:off x="4089400" y="1887220"/>
            <a:ext cx="6533515" cy="1337945"/>
          </a:xfrm>
          <a:prstGeom prst="rect">
            <a:avLst/>
          </a:prstGeom>
          <a:noFill/>
        </p:spPr>
        <p:txBody>
          <a:bodyPr wrap="square" rtlCol="0" anchor="t">
            <a:spAutoFit/>
          </a:bodyPr>
          <a:lstStyle/>
          <a:p>
            <a:pPr marL="285750" indent="-285750">
              <a:lnSpc>
                <a:spcPct val="150000"/>
              </a:lnSpc>
              <a:buClr>
                <a:srgbClr val="4B5C7D"/>
              </a:buClr>
              <a:buFont typeface="Wingdings" panose="05000000000000000000" pitchFamily="2" charset="2"/>
              <a:buChar char="u"/>
            </a:pPr>
            <a:r>
              <a:rPr lang="zh-CN" altLang="en-US" dirty="0">
                <a:solidFill>
                  <a:srgbClr val="4B5C7D"/>
                </a:solidFill>
                <a:latin typeface="微软雅黑" panose="020B0503020204020204" charset="-122"/>
                <a:ea typeface="微软雅黑" panose="020B0503020204020204" charset="-122"/>
                <a:sym typeface="+mn-ea"/>
              </a:rPr>
              <a:t>虎贞清风胶囊为一力制药股份有限公司开发的</a:t>
            </a:r>
            <a:r>
              <a:rPr lang="zh-CN" altLang="en-US" b="1" dirty="0">
                <a:solidFill>
                  <a:srgbClr val="C00000"/>
                </a:solidFill>
                <a:latin typeface="微软雅黑" panose="020B0503020204020204" charset="-122"/>
                <a:ea typeface="微软雅黑" panose="020B0503020204020204" charset="-122"/>
                <a:sym typeface="+mn-ea"/>
              </a:rPr>
              <a:t>中药1.1类新药，是国内首个也是唯一批准用于治疗痛风性关节炎急性发作的中药制剂，填补了中药治疗急性痛风性关节炎的临床空白。</a:t>
            </a:r>
            <a:endParaRPr lang="zh-CN" altLang="en-US" b="1" dirty="0">
              <a:solidFill>
                <a:srgbClr val="C00000"/>
              </a:solidFill>
              <a:latin typeface="微软雅黑" panose="020B0503020204020204" charset="-122"/>
              <a:ea typeface="微软雅黑" panose="020B0503020204020204" charset="-122"/>
              <a:sym typeface="+mn-ea"/>
            </a:endParaRPr>
          </a:p>
        </p:txBody>
      </p:sp>
      <p:sp>
        <p:nvSpPr>
          <p:cNvPr id="16" name="矩形 15"/>
          <p:cNvSpPr/>
          <p:nvPr/>
        </p:nvSpPr>
        <p:spPr>
          <a:xfrm>
            <a:off x="1229632" y="593316"/>
            <a:ext cx="8291830" cy="768350"/>
          </a:xfrm>
          <a:prstGeom prst="rect">
            <a:avLst/>
          </a:prstGeom>
        </p:spPr>
        <p:txBody>
          <a:bodyPr wrap="none">
            <a:spAutoFit/>
          </a:bodyPr>
          <a:lstStyle/>
          <a:p>
            <a:pPr marL="285750" indent="-285750">
              <a:lnSpc>
                <a:spcPct val="200000"/>
              </a:lnSpc>
              <a:buFont typeface="微软雅黑" panose="020B0503020204020204" charset="-122"/>
              <a:buChar char="★"/>
            </a:pPr>
            <a:r>
              <a:rPr lang="zh-CN" altLang="en-US" sz="2200" b="1" dirty="0">
                <a:solidFill>
                  <a:srgbClr val="FF0000"/>
                </a:solidFill>
                <a:latin typeface="微软雅黑" panose="020B0503020204020204" charset="-122"/>
                <a:ea typeface="微软雅黑" panose="020B0503020204020204" charset="-122"/>
                <a:cs typeface="微软雅黑" panose="020B0503020204020204" charset="-122"/>
                <a:sym typeface="+mn-ea"/>
              </a:rPr>
              <a:t>国家重大新药创制、填补中药治疗急性痛风性关节炎的临床空白</a:t>
            </a:r>
            <a:endParaRPr lang="zh-CN" altLang="en-US" sz="2200" b="1" dirty="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1208836" y="264782"/>
            <a:ext cx="7275263" cy="521970"/>
          </a:xfrm>
          <a:prstGeom prst="rect">
            <a:avLst/>
          </a:prstGeom>
          <a:noFill/>
        </p:spPr>
        <p:txBody>
          <a:bodyPr wrap="square" rtlCol="0">
            <a:spAutoFit/>
            <a:scene3d>
              <a:camera prst="orthographicFront"/>
              <a:lightRig rig="threePt" dir="t"/>
            </a:scene3d>
            <a:sp3d contourW="12700"/>
          </a:bodyPr>
          <a:lstStyle/>
          <a:p>
            <a:r>
              <a:rPr lang="zh-CN" altLang="en-US" sz="2800" b="1" dirty="0">
                <a:latin typeface="微软雅黑" panose="020B0503020204020204" charset="-122"/>
                <a:ea typeface="微软雅黑" panose="020B0503020204020204" charset="-122"/>
                <a:sym typeface="+mn-ea"/>
              </a:rPr>
              <a:t> 公平性</a:t>
            </a:r>
            <a:endParaRPr lang="zh-CN" altLang="en-US" sz="2800" b="1" dirty="0">
              <a:latin typeface="微软雅黑" panose="020B0503020204020204" charset="-122"/>
              <a:ea typeface="微软雅黑" panose="020B0503020204020204" charset="-122"/>
              <a:sym typeface="+mn-ea"/>
            </a:endParaRPr>
          </a:p>
        </p:txBody>
      </p:sp>
      <p:sp>
        <p:nvSpPr>
          <p:cNvPr id="24" name="矩形 23"/>
          <p:cNvSpPr/>
          <p:nvPr/>
        </p:nvSpPr>
        <p:spPr>
          <a:xfrm flipH="1">
            <a:off x="-996" y="219272"/>
            <a:ext cx="914400" cy="584774"/>
          </a:xfrm>
          <a:prstGeom prst="rect">
            <a:avLst/>
          </a:prstGeom>
          <a:solidFill>
            <a:srgbClr val="91D3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latin typeface="微软雅黑" panose="020B0503020204020204" charset="-122"/>
              <a:ea typeface="微软雅黑" panose="020B0503020204020204" charset="-122"/>
            </a:endParaRPr>
          </a:p>
        </p:txBody>
      </p:sp>
      <p:sp>
        <p:nvSpPr>
          <p:cNvPr id="25" name="矩形 24"/>
          <p:cNvSpPr/>
          <p:nvPr/>
        </p:nvSpPr>
        <p:spPr>
          <a:xfrm flipH="1">
            <a:off x="964203" y="219272"/>
            <a:ext cx="129627" cy="58477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latin typeface="微软雅黑" panose="020B0503020204020204" charset="-122"/>
              <a:ea typeface="微软雅黑" panose="020B0503020204020204" charset="-122"/>
            </a:endParaRPr>
          </a:p>
        </p:txBody>
      </p:sp>
      <p:sp>
        <p:nvSpPr>
          <p:cNvPr id="27" name="矩形 26"/>
          <p:cNvSpPr/>
          <p:nvPr/>
        </p:nvSpPr>
        <p:spPr>
          <a:xfrm flipH="1">
            <a:off x="8460447" y="219272"/>
            <a:ext cx="3730556" cy="5847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latin typeface="微软雅黑" panose="020B0503020204020204" charset="-122"/>
              <a:ea typeface="微软雅黑" panose="020B0503020204020204" charset="-122"/>
            </a:endParaRPr>
          </a:p>
        </p:txBody>
      </p:sp>
      <p:pic>
        <p:nvPicPr>
          <p:cNvPr id="28" name="图片 27" descr="一力制药2020.05.22"/>
          <p:cNvPicPr>
            <a:picLocks noChangeAspect="1"/>
          </p:cNvPicPr>
          <p:nvPr/>
        </p:nvPicPr>
        <p:blipFill>
          <a:blip r:embed="rId1"/>
          <a:stretch>
            <a:fillRect/>
          </a:stretch>
        </p:blipFill>
        <p:spPr>
          <a:xfrm>
            <a:off x="10673412" y="359978"/>
            <a:ext cx="1379046" cy="334938"/>
          </a:xfrm>
          <a:prstGeom prst="rect">
            <a:avLst/>
          </a:prstGeom>
        </p:spPr>
      </p:pic>
      <p:sp>
        <p:nvSpPr>
          <p:cNvPr id="2" name="矩形: 圆角 1"/>
          <p:cNvSpPr/>
          <p:nvPr/>
        </p:nvSpPr>
        <p:spPr>
          <a:xfrm>
            <a:off x="757084" y="1356851"/>
            <a:ext cx="5132439" cy="2448232"/>
          </a:xfrm>
          <a:prstGeom prst="roundRect">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17" name="矩形: 圆角 16"/>
          <p:cNvSpPr/>
          <p:nvPr/>
        </p:nvSpPr>
        <p:spPr>
          <a:xfrm>
            <a:off x="6095999" y="1315864"/>
            <a:ext cx="5132439" cy="2448232"/>
          </a:xfrm>
          <a:prstGeom prst="round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18" name="矩形: 圆角 17"/>
          <p:cNvSpPr/>
          <p:nvPr/>
        </p:nvSpPr>
        <p:spPr>
          <a:xfrm>
            <a:off x="747253" y="4056051"/>
            <a:ext cx="5132439" cy="2448232"/>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19" name="矩形: 圆角 18"/>
          <p:cNvSpPr/>
          <p:nvPr/>
        </p:nvSpPr>
        <p:spPr>
          <a:xfrm>
            <a:off x="6095999" y="4056051"/>
            <a:ext cx="5132439" cy="2448232"/>
          </a:xfrm>
          <a:prstGeom prst="round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20" name="矩形 19"/>
          <p:cNvSpPr/>
          <p:nvPr/>
        </p:nvSpPr>
        <p:spPr>
          <a:xfrm>
            <a:off x="2116803" y="1105883"/>
            <a:ext cx="2413000" cy="559435"/>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微软雅黑" panose="020B0503020204020204" charset="-122"/>
                <a:ea typeface="微软雅黑" panose="020B0503020204020204" charset="-122"/>
              </a:rPr>
              <a:t>对公共卫生积极影响</a:t>
            </a:r>
            <a:endParaRPr lang="zh-CN" altLang="en-US" b="1" dirty="0">
              <a:latin typeface="微软雅黑" panose="020B0503020204020204" charset="-122"/>
              <a:ea typeface="微软雅黑" panose="020B0503020204020204" charset="-122"/>
            </a:endParaRPr>
          </a:p>
        </p:txBody>
      </p:sp>
      <p:sp>
        <p:nvSpPr>
          <p:cNvPr id="21" name="文本框 20"/>
          <p:cNvSpPr txBox="1"/>
          <p:nvPr/>
        </p:nvSpPr>
        <p:spPr>
          <a:xfrm>
            <a:off x="931176" y="1755645"/>
            <a:ext cx="4791197" cy="1938020"/>
          </a:xfrm>
          <a:prstGeom prst="rect">
            <a:avLst/>
          </a:prstGeom>
          <a:noFill/>
        </p:spPr>
        <p:txBody>
          <a:bodyPr wrap="square" rtlCol="0">
            <a:spAutoFit/>
          </a:bodyPr>
          <a:lstStyle/>
          <a:p>
            <a:pPr marL="285750" indent="-285750">
              <a:lnSpc>
                <a:spcPct val="150000"/>
              </a:lnSpc>
              <a:buClr>
                <a:srgbClr val="4B5C7D"/>
              </a:buClr>
              <a:buFont typeface="Wingdings" panose="05000000000000000000" charset="0"/>
              <a:buChar char="p"/>
            </a:pPr>
            <a:r>
              <a:rPr lang="zh-CN" altLang="en-US" sz="1600" dirty="0">
                <a:solidFill>
                  <a:srgbClr val="4B5C7D"/>
                </a:solidFill>
                <a:latin typeface="微软雅黑" panose="020B0503020204020204" charset="-122"/>
                <a:ea typeface="微软雅黑" panose="020B0503020204020204" charset="-122"/>
              </a:rPr>
              <a:t>痛风的群体人数多，发病急骤，疼痛难忍。常用药物副作用大，患者常难以接受，临床应用受限。</a:t>
            </a:r>
            <a:endParaRPr lang="en-US" altLang="zh-CN" sz="1600" dirty="0">
              <a:solidFill>
                <a:srgbClr val="4B5C7D"/>
              </a:solidFill>
              <a:latin typeface="微软雅黑" panose="020B0503020204020204" charset="-122"/>
              <a:ea typeface="微软雅黑" panose="020B0503020204020204" charset="-122"/>
            </a:endParaRPr>
          </a:p>
          <a:p>
            <a:pPr marL="285750" indent="-285750">
              <a:lnSpc>
                <a:spcPct val="150000"/>
              </a:lnSpc>
              <a:buClr>
                <a:srgbClr val="4B5C7D"/>
              </a:buClr>
              <a:buFont typeface="Wingdings" panose="05000000000000000000" charset="0"/>
              <a:buChar char="p"/>
            </a:pPr>
            <a:r>
              <a:rPr lang="zh-CN" altLang="en-US" sz="1600" b="1" dirty="0">
                <a:solidFill>
                  <a:srgbClr val="C00000"/>
                </a:solidFill>
                <a:latin typeface="微软雅黑" panose="020B0503020204020204" charset="-122"/>
                <a:ea typeface="微软雅黑" panose="020B0503020204020204" charset="-122"/>
              </a:rPr>
              <a:t>虎贞清风胶囊疗效明确，安全性高，作为临床治疗急性痛风性关节炎用药的新选择，为广大患者健康带来获益。</a:t>
            </a:r>
            <a:endParaRPr lang="zh-CN" altLang="en-US" sz="1600" b="1" dirty="0">
              <a:solidFill>
                <a:srgbClr val="C00000"/>
              </a:solidFill>
              <a:latin typeface="微软雅黑" panose="020B0503020204020204" charset="-122"/>
              <a:ea typeface="微软雅黑" panose="020B0503020204020204" charset="-122"/>
            </a:endParaRPr>
          </a:p>
        </p:txBody>
      </p:sp>
      <p:sp>
        <p:nvSpPr>
          <p:cNvPr id="23" name="矩形 22"/>
          <p:cNvSpPr/>
          <p:nvPr/>
        </p:nvSpPr>
        <p:spPr>
          <a:xfrm>
            <a:off x="7606530" y="1109550"/>
            <a:ext cx="2111375" cy="559435"/>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latin typeface="微软雅黑" panose="020B0503020204020204" charset="-122"/>
                <a:ea typeface="微软雅黑" panose="020B0503020204020204" charset="-122"/>
              </a:rPr>
              <a:t>填补目录空白</a:t>
            </a:r>
            <a:endParaRPr lang="zh-CN" altLang="en-US" b="1">
              <a:latin typeface="微软雅黑" panose="020B0503020204020204" charset="-122"/>
              <a:ea typeface="微软雅黑" panose="020B0503020204020204" charset="-122"/>
            </a:endParaRPr>
          </a:p>
        </p:txBody>
      </p:sp>
      <p:sp>
        <p:nvSpPr>
          <p:cNvPr id="26" name="文本框 25"/>
          <p:cNvSpPr txBox="1"/>
          <p:nvPr/>
        </p:nvSpPr>
        <p:spPr>
          <a:xfrm>
            <a:off x="6272983" y="1755645"/>
            <a:ext cx="4739149" cy="1938020"/>
          </a:xfrm>
          <a:prstGeom prst="rect">
            <a:avLst/>
          </a:prstGeom>
          <a:noFill/>
        </p:spPr>
        <p:txBody>
          <a:bodyPr wrap="square" rtlCol="0">
            <a:spAutoFit/>
          </a:bodyPr>
          <a:lstStyle>
            <a:defPPr>
              <a:defRPr lang="en-US"/>
            </a:defPPr>
            <a:lvl1pPr marL="285750" indent="-285750">
              <a:buClr>
                <a:srgbClr val="4B5C7D"/>
              </a:buClr>
              <a:buFont typeface="Wingdings" panose="05000000000000000000" pitchFamily="2" charset="2"/>
              <a:buChar char="u"/>
              <a:defRPr sz="1600">
                <a:solidFill>
                  <a:srgbClr val="4B5C7D"/>
                </a:solidFill>
              </a:defRPr>
            </a:lvl1pPr>
          </a:lstStyle>
          <a:p>
            <a:pPr>
              <a:lnSpc>
                <a:spcPct val="150000"/>
              </a:lnSpc>
              <a:buFont typeface="Wingdings" panose="05000000000000000000" charset="0"/>
              <a:buChar char="p"/>
            </a:pPr>
            <a:r>
              <a:rPr lang="zh-CN" altLang="en-US" dirty="0">
                <a:latin typeface="微软雅黑" panose="020B0503020204020204" charset="-122"/>
                <a:ea typeface="微软雅黑" panose="020B0503020204020204" charset="-122"/>
                <a:sym typeface="+mn-ea"/>
              </a:rPr>
              <a:t>虎贞清风胶囊作为首个获批用于治疗急性痛风性关节炎的中成药安全有效，在具有良好安全性的同时，能快速有效缓解患者疼痛。</a:t>
            </a:r>
            <a:endParaRPr lang="zh-CN" altLang="en-US" dirty="0">
              <a:latin typeface="微软雅黑" panose="020B0503020204020204" charset="-122"/>
              <a:ea typeface="微软雅黑" panose="020B0503020204020204" charset="-122"/>
              <a:sym typeface="+mn-ea"/>
            </a:endParaRPr>
          </a:p>
          <a:p>
            <a:pPr>
              <a:lnSpc>
                <a:spcPct val="150000"/>
              </a:lnSpc>
              <a:buFont typeface="Wingdings" panose="05000000000000000000" charset="0"/>
              <a:buChar char="p"/>
            </a:pPr>
            <a:r>
              <a:rPr lang="zh-CN" altLang="en-US" b="1" dirty="0">
                <a:solidFill>
                  <a:srgbClr val="C00000"/>
                </a:solidFill>
                <a:latin typeface="微软雅黑" panose="020B0503020204020204" charset="-122"/>
                <a:ea typeface="微软雅黑" panose="020B0503020204020204" charset="-122"/>
                <a:sym typeface="+mn-ea"/>
              </a:rPr>
              <a:t>填补现有医保目录无治疗急性痛风性关节炎的中成药制剂的空白。</a:t>
            </a:r>
            <a:endParaRPr lang="zh-CN" altLang="en-US" dirty="0">
              <a:latin typeface="微软雅黑" panose="020B0503020204020204" charset="-122"/>
              <a:ea typeface="微软雅黑" panose="020B0503020204020204" charset="-122"/>
            </a:endParaRPr>
          </a:p>
        </p:txBody>
      </p:sp>
      <p:sp>
        <p:nvSpPr>
          <p:cNvPr id="29" name="矩形 28"/>
          <p:cNvSpPr/>
          <p:nvPr/>
        </p:nvSpPr>
        <p:spPr>
          <a:xfrm>
            <a:off x="2267616" y="3938310"/>
            <a:ext cx="2111375" cy="559435"/>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微软雅黑" panose="020B0503020204020204" charset="-122"/>
                <a:ea typeface="微软雅黑" panose="020B0503020204020204" charset="-122"/>
              </a:rPr>
              <a:t>符合保基本原则</a:t>
            </a:r>
            <a:endParaRPr lang="zh-CN" altLang="en-US" b="1" dirty="0">
              <a:latin typeface="微软雅黑" panose="020B0503020204020204" charset="-122"/>
              <a:ea typeface="微软雅黑" panose="020B0503020204020204" charset="-122"/>
            </a:endParaRPr>
          </a:p>
        </p:txBody>
      </p:sp>
      <p:sp>
        <p:nvSpPr>
          <p:cNvPr id="30" name="文本框 29"/>
          <p:cNvSpPr txBox="1"/>
          <p:nvPr/>
        </p:nvSpPr>
        <p:spPr>
          <a:xfrm>
            <a:off x="845185" y="4559935"/>
            <a:ext cx="5034280" cy="1938020"/>
          </a:xfrm>
          <a:prstGeom prst="rect">
            <a:avLst/>
          </a:prstGeom>
          <a:noFill/>
        </p:spPr>
        <p:txBody>
          <a:bodyPr wrap="square" rtlCol="0">
            <a:spAutoFit/>
          </a:bodyPr>
          <a:lstStyle>
            <a:defPPr>
              <a:defRPr lang="en-US"/>
            </a:defPPr>
            <a:lvl1pPr marL="285750" indent="-285750">
              <a:buClr>
                <a:srgbClr val="4B5C7D"/>
              </a:buClr>
              <a:buFont typeface="Wingdings" panose="05000000000000000000" pitchFamily="2" charset="2"/>
              <a:buChar char="u"/>
              <a:defRPr sz="1600">
                <a:solidFill>
                  <a:srgbClr val="4B5C7D"/>
                </a:solidFill>
              </a:defRPr>
            </a:lvl1pPr>
          </a:lstStyle>
          <a:p>
            <a:pPr>
              <a:lnSpc>
                <a:spcPct val="150000"/>
              </a:lnSpc>
              <a:buFont typeface="Wingdings" panose="05000000000000000000" charset="0"/>
              <a:buChar char="p"/>
            </a:pPr>
            <a:r>
              <a:rPr lang="zh-CN" altLang="en-US" dirty="0">
                <a:latin typeface="微软雅黑" panose="020B0503020204020204" charset="-122"/>
                <a:ea typeface="微软雅黑" panose="020B0503020204020204" charset="-122"/>
              </a:rPr>
              <a:t>虎贞清风胶囊临床有效性与安全性有确切的保障，缓解病症的同时，可减少副作用对患者的二次伤害。</a:t>
            </a:r>
            <a:endParaRPr lang="zh-CN" altLang="en-US" dirty="0">
              <a:latin typeface="微软雅黑" panose="020B0503020204020204" charset="-122"/>
              <a:ea typeface="微软雅黑" panose="020B0503020204020204" charset="-122"/>
            </a:endParaRPr>
          </a:p>
          <a:p>
            <a:pPr>
              <a:lnSpc>
                <a:spcPct val="150000"/>
              </a:lnSpc>
              <a:buFont typeface="Wingdings" panose="05000000000000000000" charset="0"/>
              <a:buChar char="p"/>
            </a:pPr>
            <a:r>
              <a:rPr lang="zh-CN" altLang="en-US" b="1" dirty="0">
                <a:solidFill>
                  <a:srgbClr val="C00000"/>
                </a:solidFill>
                <a:latin typeface="微软雅黑" panose="020B0503020204020204" charset="-122"/>
                <a:ea typeface="微软雅黑" panose="020B0503020204020204" charset="-122"/>
              </a:rPr>
              <a:t>适宜基层使用，疗程费用不高，且对医保资金支出影响较小，符合保基本的原则。</a:t>
            </a:r>
            <a:endParaRPr lang="zh-CN" altLang="en-US" b="1" dirty="0">
              <a:solidFill>
                <a:srgbClr val="C00000"/>
              </a:solidFill>
              <a:latin typeface="微软雅黑" panose="020B0503020204020204" charset="-122"/>
              <a:ea typeface="微软雅黑" panose="020B0503020204020204" charset="-122"/>
            </a:endParaRPr>
          </a:p>
          <a:p>
            <a:pPr marL="0" indent="0">
              <a:lnSpc>
                <a:spcPct val="150000"/>
              </a:lnSpc>
              <a:buNone/>
            </a:pPr>
            <a:endParaRPr lang="zh-CN" altLang="en-US" dirty="0">
              <a:latin typeface="微软雅黑" panose="020B0503020204020204" charset="-122"/>
              <a:ea typeface="微软雅黑" panose="020B0503020204020204" charset="-122"/>
            </a:endParaRPr>
          </a:p>
        </p:txBody>
      </p:sp>
      <p:sp>
        <p:nvSpPr>
          <p:cNvPr id="31" name="矩形 30"/>
          <p:cNvSpPr/>
          <p:nvPr/>
        </p:nvSpPr>
        <p:spPr>
          <a:xfrm>
            <a:off x="7606530" y="3935906"/>
            <a:ext cx="2111375" cy="559435"/>
          </a:xfrm>
          <a:prstGeom prst="rec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微软雅黑" panose="020B0503020204020204" charset="-122"/>
                <a:ea typeface="微软雅黑" panose="020B0503020204020204" charset="-122"/>
              </a:rPr>
              <a:t>无临床管理难度</a:t>
            </a:r>
            <a:endParaRPr lang="zh-CN" altLang="en-US" b="1" dirty="0">
              <a:latin typeface="微软雅黑" panose="020B0503020204020204" charset="-122"/>
              <a:ea typeface="微软雅黑" panose="020B0503020204020204" charset="-122"/>
            </a:endParaRPr>
          </a:p>
        </p:txBody>
      </p:sp>
      <p:sp>
        <p:nvSpPr>
          <p:cNvPr id="32" name="文本框 31"/>
          <p:cNvSpPr txBox="1"/>
          <p:nvPr/>
        </p:nvSpPr>
        <p:spPr>
          <a:xfrm>
            <a:off x="6273165" y="4610735"/>
            <a:ext cx="4813935" cy="1198880"/>
          </a:xfrm>
          <a:prstGeom prst="rect">
            <a:avLst/>
          </a:prstGeom>
          <a:noFill/>
        </p:spPr>
        <p:txBody>
          <a:bodyPr wrap="square" rtlCol="0">
            <a:spAutoFit/>
          </a:bodyPr>
          <a:lstStyle>
            <a:defPPr>
              <a:defRPr lang="en-US"/>
            </a:defPPr>
            <a:lvl1pPr marL="285750" indent="-285750">
              <a:buClr>
                <a:srgbClr val="4B5C7D"/>
              </a:buClr>
              <a:buFont typeface="Wingdings" panose="05000000000000000000" pitchFamily="2" charset="2"/>
              <a:buChar char="u"/>
              <a:defRPr sz="1600">
                <a:solidFill>
                  <a:srgbClr val="4B5C7D"/>
                </a:solidFill>
              </a:defRPr>
            </a:lvl1pPr>
          </a:lstStyle>
          <a:p>
            <a:pPr>
              <a:lnSpc>
                <a:spcPct val="150000"/>
              </a:lnSpc>
              <a:buFont typeface="Wingdings" panose="05000000000000000000" charset="0"/>
              <a:buChar char="p"/>
            </a:pPr>
            <a:r>
              <a:rPr lang="zh-CN" altLang="en-US" dirty="0">
                <a:latin typeface="微软雅黑" panose="020B0503020204020204" charset="-122"/>
                <a:ea typeface="微软雅黑" panose="020B0503020204020204" charset="-122"/>
              </a:rPr>
              <a:t>虎贞清风胶囊为</a:t>
            </a:r>
            <a:r>
              <a:rPr lang="zh-CN" altLang="en-US" b="1" dirty="0">
                <a:solidFill>
                  <a:srgbClr val="C00000"/>
                </a:solidFill>
                <a:latin typeface="微软雅黑" panose="020B0503020204020204" charset="-122"/>
                <a:ea typeface="微软雅黑" panose="020B0503020204020204" charset="-122"/>
              </a:rPr>
              <a:t>口服制剂，属于门诊用药，患者依从性好，可常温保存，有效期为24个月，医保经办机构无需特殊管理。</a:t>
            </a:r>
            <a:endParaRPr lang="zh-CN" altLang="en-US" b="1" dirty="0">
              <a:solidFill>
                <a:srgbClr val="C00000"/>
              </a:solidFill>
              <a:latin typeface="微软雅黑" panose="020B0503020204020204" charset="-122"/>
              <a:ea typeface="微软雅黑" panose="020B0503020204020204"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tags/tag1.xml><?xml version="1.0" encoding="utf-8"?>
<p:tagLst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UNIT_BK_DARK_LIGHT" val="2"/>
  <p:tag name="KSO_WM_UNIT_SUBTYPE" val="h"/>
  <p:tag name="KSO_WM_UNIT_TYPE" val="i"/>
  <p:tag name="KSO_WM_UNIT_INDEX" val="1"/>
</p:tagLst>
</file>

<file path=ppt/tags/tag1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SUBTYPE" val="h"/>
  <p:tag name="KSO_WM_UNIT_TYPE" val="i"/>
  <p:tag name="KSO_WM_UNIT_INDEX" val="1"/>
  <p:tag name="KSO_WM_UNIT_BK_DARK_LIGHT" val="2"/>
</p:tagLst>
</file>

<file path=ppt/tags/tag2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SUBTYPE" val="h"/>
  <p:tag name="KSO_WM_UNIT_TYPE" val="i"/>
  <p:tag name="KSO_WM_UNIT_INDEX" val="1"/>
  <p:tag name="KSO_WM_UNIT_BK_DARK_LIGHT" val="2"/>
</p:tagLst>
</file>

<file path=ppt/tags/tag3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SUBTYPE" val="h"/>
  <p:tag name="KSO_WM_UNIT_TYPE" val="i"/>
  <p:tag name="KSO_WM_UNIT_INDEX" val="1"/>
  <p:tag name="KSO_WM_UNIT_BK_DARK_LIGHT" val="2"/>
</p:tagLst>
</file>

<file path=ppt/tags/tag3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SUBTYPE" val="h"/>
  <p:tag name="KSO_WM_UNIT_TYPE" val="i"/>
  <p:tag name="KSO_WM_UNIT_INDEX" val="1"/>
  <p:tag name="KSO_WM_UNIT_BK_DARK_LIGHT" val="2"/>
</p:tagLst>
</file>

<file path=ppt/tags/tag4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5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52.xml><?xml version="1.0" encoding="utf-8"?>
<p:tagLst xmlns:p="http://schemas.openxmlformats.org/presentationml/2006/main">
  <p:tag name="KSO_WM_UNIT_ISCONTENTSTITLE" val="0"/>
  <p:tag name="KSO_WM_UNIT_ISNUMDGMTITLE" val="0"/>
  <p:tag name="KSO_WM_UNIT_PRESET_TEXT" val="空白演示"/>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176_1*a*1"/>
  <p:tag name="KSO_WM_TEMPLATE_CATEGORY" val="custom"/>
  <p:tag name="KSO_WM_TEMPLATE_INDEX" val="20205176"/>
  <p:tag name="KSO_WM_UNIT_LAYERLEVEL" val="1"/>
  <p:tag name="KSO_WM_TAG_VERSION" val="1.0"/>
  <p:tag name="KSO_WM_BEAUTIFY_FLAG" val="#wm#"/>
</p:tagLst>
</file>

<file path=ppt/tags/tag53.xml><?xml version="1.0" encoding="utf-8"?>
<p:tagLst xmlns:p="http://schemas.openxmlformats.org/presentationml/2006/main">
  <p:tag name="KSO_WM_UNIT_ISCONTENTSTITLE" val="0"/>
  <p:tag name="KSO_WM_UNIT_ISNUMDGMTITLE" val="0"/>
  <p:tag name="KSO_WM_UNIT_PRESET_TEXT" val="单击输入您的封面副标题"/>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176_1*b*1"/>
  <p:tag name="KSO_WM_TEMPLATE_CATEGORY" val="custom"/>
  <p:tag name="KSO_WM_TEMPLATE_INDEX" val="20205176"/>
  <p:tag name="KSO_WM_UNIT_LAYERLEVEL" val="1"/>
  <p:tag name="KSO_WM_TAG_VERSION" val="1.0"/>
  <p:tag name="KSO_WM_BEAUTIFY_FLAG" val="#wm#"/>
</p:tagLst>
</file>

<file path=ppt/tags/tag54.xml><?xml version="1.0" encoding="utf-8"?>
<p:tagLst xmlns:p="http://schemas.openxmlformats.org/presentationml/2006/main">
  <p:tag name="KSO_WM_SPECIAL_SOURCE" val="bdnull"/>
</p:tagLst>
</file>

<file path=ppt/tags/tag55.xml><?xml version="1.0" encoding="utf-8"?>
<p:tagLst xmlns:p="http://schemas.openxmlformats.org/presentationml/2006/main">
  <p:tag name="KSO_WM_SPECIAL_SOURCE" val="bdnull"/>
</p:tagLst>
</file>

<file path=ppt/tags/tag56.xml><?xml version="1.0" encoding="utf-8"?>
<p:tagLst xmlns:p="http://schemas.openxmlformats.org/presentationml/2006/main">
  <p:tag name="KSO_WM_SPECIAL_SOURCE" val="bdnull"/>
</p:tagLst>
</file>

<file path=ppt/tags/tag57.xml><?xml version="1.0" encoding="utf-8"?>
<p:tagLst xmlns:p="http://schemas.openxmlformats.org/presentationml/2006/main">
  <p:tag name="KSO_WM_SPECIAL_SOURCE" val="bdnull"/>
</p:tagLst>
</file>

<file path=ppt/tags/tag58.xml><?xml version="1.0" encoding="utf-8"?>
<p:tagLst xmlns:p="http://schemas.openxmlformats.org/presentationml/2006/main">
  <p:tag name="KSO_WM_SPECIAL_SOURCE" val="bdnull"/>
</p:tagLst>
</file>

<file path=ppt/tags/tag59.xml><?xml version="1.0" encoding="utf-8"?>
<p:tagLst xmlns:p="http://schemas.openxmlformats.org/presentationml/2006/main">
  <p:tag name="KSO_WM_SPECIAL_SOURCE" val="bdnull"/>
</p:tagLst>
</file>

<file path=ppt/tags/tag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0.xml><?xml version="1.0" encoding="utf-8"?>
<p:tagLst xmlns:p="http://schemas.openxmlformats.org/presentationml/2006/main">
  <p:tag name="KSO_WM_SPECIAL_SOURCE" val="bdnull"/>
</p:tagLst>
</file>

<file path=ppt/tags/tag61.xml><?xml version="1.0" encoding="utf-8"?>
<p:tagLst xmlns:p="http://schemas.openxmlformats.org/presentationml/2006/main">
  <p:tag name="KSO_WM_SPECIAL_SOURCE" val="bdnull"/>
</p:tagLst>
</file>

<file path=ppt/tags/tag62.xml><?xml version="1.0" encoding="utf-8"?>
<p:tagLst xmlns:p="http://schemas.openxmlformats.org/presentationml/2006/main">
  <p:tag name="COMMONDATA" val="eyJoZGlkIjoiMjcxMGExOTQ2YzY5MjI4NTRlN2NmMWE0YjhjZmViYjkifQ=="/>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heme/theme1.xml><?xml version="1.0" encoding="utf-8"?>
<a:theme xmlns:a="http://schemas.openxmlformats.org/drawingml/2006/main" name="Office Theme">
  <a:themeElements>
    <a:clrScheme name="自定义 4">
      <a:dk1>
        <a:srgbClr val="323E4E"/>
      </a:dk1>
      <a:lt1>
        <a:sysClr val="window" lastClr="FFFFFF"/>
      </a:lt1>
      <a:dk2>
        <a:srgbClr val="004EA2"/>
      </a:dk2>
      <a:lt2>
        <a:srgbClr val="92BFE6"/>
      </a:lt2>
      <a:accent1>
        <a:srgbClr val="0075C1"/>
      </a:accent1>
      <a:accent2>
        <a:srgbClr val="63C0AB"/>
      </a:accent2>
      <a:accent3>
        <a:srgbClr val="A5A5A5"/>
      </a:accent3>
      <a:accent4>
        <a:srgbClr val="FFC000"/>
      </a:accent4>
      <a:accent5>
        <a:srgbClr val="48A1FA"/>
      </a:accent5>
      <a:accent6>
        <a:srgbClr val="BF9000"/>
      </a:accent6>
      <a:hlink>
        <a:srgbClr val="023160"/>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宋体"/>
        <a:ea typeface=""/>
        <a:cs typeface=""/>
        <a:font script="Jpan" typeface="游ゴシック Light"/>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宋体"/>
        <a:ea typeface=""/>
        <a:cs typeface=""/>
        <a:font script="Jpan" typeface="游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2414</Words>
  <Application>WPS 演示</Application>
  <PresentationFormat>宽屏</PresentationFormat>
  <Paragraphs>146</Paragraphs>
  <Slides>9</Slides>
  <Notes>11</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9</vt:i4>
      </vt:variant>
    </vt:vector>
  </HeadingPairs>
  <TitlesOfParts>
    <vt:vector size="20" baseType="lpstr">
      <vt:lpstr>Arial</vt:lpstr>
      <vt:lpstr>宋体</vt:lpstr>
      <vt:lpstr>Wingdings</vt:lpstr>
      <vt:lpstr>微软雅黑</vt:lpstr>
      <vt:lpstr>Wingdings</vt:lpstr>
      <vt:lpstr>Calibri</vt:lpstr>
      <vt:lpstr>等线</vt:lpstr>
      <vt:lpstr>Arial Unicode MS</vt:lpstr>
      <vt:lpstr>等线 Light</vt:lpstr>
      <vt:lpstr>Calibri Light</vt:lpstr>
      <vt:lpstr>Office Theme</vt:lpstr>
      <vt:lpstr>虎贞清风胶囊</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虎贞清风胶囊</dc:title>
  <dc:creator>Jess Chan</dc:creator>
  <cp:lastModifiedBy>喻君生</cp:lastModifiedBy>
  <cp:revision>81</cp:revision>
  <dcterms:created xsi:type="dcterms:W3CDTF">2022-07-13T07:45:00Z</dcterms:created>
  <dcterms:modified xsi:type="dcterms:W3CDTF">2022-07-14T03:27:05Z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FD25C16B8C1742A7A76CE69FE181EA51</vt:lpwstr>
  </property>
  <property fmtid="{D5CDD505-2E9C-101B-9397-08002B2CF9AE}" pid="3" name="KSOProductBuildVer">
    <vt:lpwstr>2052-11.1.0.11830</vt:lpwstr>
  </property>
</Properties>
</file>