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7"/>
  </p:notesMasterIdLst>
  <p:handoutMasterIdLst>
    <p:handoutMasterId r:id="rId15"/>
  </p:handoutMasterIdLst>
  <p:sldIdLst>
    <p:sldId id="256" r:id="rId4"/>
    <p:sldId id="1511" r:id="rId5"/>
    <p:sldId id="1820" r:id="rId6"/>
    <p:sldId id="1899" r:id="rId8"/>
    <p:sldId id="1901" r:id="rId9"/>
    <p:sldId id="1903" r:id="rId10"/>
    <p:sldId id="1905" r:id="rId11"/>
    <p:sldId id="1913" r:id="rId12"/>
    <p:sldId id="1919" r:id="rId13"/>
    <p:sldId id="1918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rry, Kara" initials="SK" lastIdx="9" clrIdx="0"/>
  <p:cmAuthor id="2" name="Graham James Miller" initials="GJM" lastIdx="1" clrIdx="1"/>
  <p:cmAuthor id="3" name="Wu, Tong" initials="WT" lastIdx="1" clrIdx="2"/>
  <p:cmAuthor id="4" name="CHEN, Fei Fei" initials="CFF" lastIdx="13" clrIdx="3"/>
  <p:cmAuthor id="0" name="lenovo" initials="l" lastIdx="0" clrIdx="0"/>
  <p:cmAuthor id="6" name="Lenovo" initials="L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BBC"/>
    <a:srgbClr val="1AA3AA"/>
    <a:srgbClr val="168B96"/>
    <a:srgbClr val="CFECFD"/>
    <a:srgbClr val="199BAA"/>
    <a:srgbClr val="75193E"/>
    <a:srgbClr val="EE9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83" autoAdjust="0"/>
  </p:normalViewPr>
  <p:slideViewPr>
    <p:cSldViewPr snapToGrid="0" showGuides="1">
      <p:cViewPr varScale="1">
        <p:scale>
          <a:sx n="85" d="100"/>
          <a:sy n="85" d="100"/>
        </p:scale>
        <p:origin x="132" y="33"/>
      </p:cViewPr>
      <p:guideLst>
        <p:guide orient="horz" pos="26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360" y="-108"/>
      </p:cViewPr>
      <p:guideLst>
        <p:guide orient="horz" pos="304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6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D6FC-FF17-4287-B4AA-6D15452F3C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BFBCB-AC96-4746-8808-96F4DB79C3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三氯蔗糖在人体内不参与代谢，不被人体吸收，热量值为零，是糖尿病人理想的甜味代用品。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gradFill>
          <a:gsLst>
            <a:gs pos="0">
              <a:srgbClr val="F5F7F9"/>
            </a:gs>
            <a:gs pos="100000">
              <a:srgbClr val="CFECFD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Lenovo/AppData/Local/Temp/picturecompress_20220111235723/output_1.pngoutput_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2EC8C4">
                  <a:alpha val="100000"/>
                </a:srgbClr>
              </a:clrFrom>
              <a:clrTo>
                <a:srgbClr val="2EC8C4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1431925" cy="68834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/>
        </p:nvSpPr>
        <p:spPr>
          <a:xfrm>
            <a:off x="2106295" y="1684655"/>
            <a:ext cx="186499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国药准字</a:t>
            </a:r>
            <a:r>
              <a:rPr lang="en-US" altLang="zh-CN" sz="1400" u="sng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H20213027</a:t>
            </a:r>
            <a:endParaRPr lang="en-US" altLang="zh-CN" sz="1400" u="sng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 descr="C:/Users/Lenovo/AppData/Local/Temp/picturecompress_20220111235723/output_3.pngoutput_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915" y="688340"/>
            <a:ext cx="760095" cy="910590"/>
          </a:xfrm>
          <a:prstGeom prst="rect">
            <a:avLst/>
          </a:prstGeom>
        </p:spPr>
      </p:pic>
      <p:pic>
        <p:nvPicPr>
          <p:cNvPr id="16" name="图片 15" descr="C:/Users/Lenovo/AppData/Local/Temp/picturecompress_20220111235723/output_2.pngoutput_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36335"/>
            <a:ext cx="864870" cy="621665"/>
          </a:xfrm>
          <a:prstGeom prst="rect">
            <a:avLst/>
          </a:prstGeom>
        </p:spPr>
      </p:pic>
      <p:pic>
        <p:nvPicPr>
          <p:cNvPr id="8" name="图片 7" descr="C:/Users/Lenovo/AppData/Local/Temp/picturecompress_20220111235723/output_4.pngoutput_4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870" y="6205220"/>
            <a:ext cx="762635" cy="64897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096010" y="1819275"/>
            <a:ext cx="977138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普瑞巴林口服溶液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2435860" y="3847465"/>
            <a:ext cx="7091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商品名：瑞益清</a:t>
            </a:r>
            <a:r>
              <a:rPr lang="zh-CN" altLang="en-US" sz="32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®</a:t>
            </a:r>
            <a:endParaRPr lang="zh-CN" altLang="en-US" sz="3200" b="1" baseline="30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企业：贝克诺顿（浙江）制药有限公司</a:t>
            </a:r>
            <a:endParaRPr lang="zh-CN" altLang="en-US" sz="3200" b="1" baseline="30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盒子立体图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20325" y="3847465"/>
            <a:ext cx="1971675" cy="3103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693738"/>
            <a:ext cx="11836400" cy="5986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3D-5CDB-4367-9186-12D8156A07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3CA-4825-4481-9B48-5F361C9AF6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lIns="457200" rIns="457200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4440"/>
            <a:ext cx="12191998" cy="4653693"/>
          </a:xfrm>
        </p:spPr>
        <p:txBody>
          <a:bodyPr lIns="685800" rIns="45720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3048" y="6787376"/>
            <a:ext cx="12198096" cy="7062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535" y="6286700"/>
            <a:ext cx="10137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D8DA3"/>
                </a:solidFill>
              </a:defRPr>
            </a:lvl1pPr>
          </a:lstStyle>
          <a:p>
            <a:fld id="{7AD2CD2D-0C39-C844-B16A-E0892E0FEA3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3048" y="6787376"/>
            <a:ext cx="12198096" cy="706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535" y="6286700"/>
            <a:ext cx="10137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D8DA3"/>
                </a:solidFill>
              </a:defRPr>
            </a:lvl1pPr>
          </a:lstStyle>
          <a:p>
            <a:fld id="{7AD2CD2D-0C39-C844-B16A-E0892E0FEA3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3D-5CDB-4367-9186-12D8156A07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3CA-4825-4481-9B48-5F361C9AF6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lIns="457200" rIns="457200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4440"/>
            <a:ext cx="12191998" cy="4653693"/>
          </a:xfrm>
        </p:spPr>
        <p:txBody>
          <a:bodyPr lIns="685800" rIns="45720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3048" y="6787376"/>
            <a:ext cx="12198096" cy="7062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535" y="6286700"/>
            <a:ext cx="10137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D8DA3"/>
                </a:solidFill>
              </a:defRPr>
            </a:lvl1pPr>
          </a:lstStyle>
          <a:p>
            <a:fld id="{7AD2CD2D-0C39-C844-B16A-E0892E0FEA3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3048" y="6787376"/>
            <a:ext cx="12198096" cy="706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535" y="6286700"/>
            <a:ext cx="10137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D8DA3"/>
                </a:solidFill>
              </a:defRPr>
            </a:lvl1pPr>
          </a:lstStyle>
          <a:p>
            <a:fld id="{7AD2CD2D-0C39-C844-B16A-E0892E0FEA3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gradFill>
          <a:gsLst>
            <a:gs pos="0">
              <a:srgbClr val="F5F7F9"/>
            </a:gs>
            <a:gs pos="100000">
              <a:srgbClr val="CFECFD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0"/>
          <p:cNvSpPr>
            <a:spLocks noGrp="1"/>
          </p:cNvSpPr>
          <p:nvPr userDrawn="1"/>
        </p:nvSpPr>
        <p:spPr>
          <a:xfrm>
            <a:off x="0" y="2309495"/>
            <a:ext cx="12192000" cy="2233295"/>
          </a:xfrm>
          <a:prstGeom prst="rect">
            <a:avLst/>
          </a:prstGeom>
          <a:gradFill>
            <a:gsLst>
              <a:gs pos="0">
                <a:srgbClr val="26D8DE"/>
              </a:gs>
              <a:gs pos="54000">
                <a:srgbClr val="179499"/>
              </a:gs>
              <a:gs pos="100000">
                <a:srgbClr val="106A6D"/>
              </a:gs>
            </a:gsLst>
            <a:lin ang="5400000" scaled="0"/>
          </a:gradFill>
          <a:effectLst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sz="4000">
              <a:solidFill>
                <a:schemeClr val="bg1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C:/Users/Lenovo/AppData/Local/Temp/picturecompress_20220111235723/output_1.pngoutput_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2EC8C4">
                  <a:alpha val="100000"/>
                </a:srgbClr>
              </a:clrFrom>
              <a:clrTo>
                <a:srgbClr val="2EC8C4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1431925" cy="68834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/>
        </p:nvSpPr>
        <p:spPr>
          <a:xfrm>
            <a:off x="9797415" y="381635"/>
            <a:ext cx="186499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国药准字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H20213027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 descr="C:/Users/Lenovo/AppData/Local/Temp/picturecompress_20220111235723/output_3.pngoutput_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915" y="688340"/>
            <a:ext cx="760095" cy="910590"/>
          </a:xfrm>
          <a:prstGeom prst="rect">
            <a:avLst/>
          </a:prstGeom>
        </p:spPr>
      </p:pic>
      <p:pic>
        <p:nvPicPr>
          <p:cNvPr id="4" name="图片 3" descr="C:/Users/Lenovo/AppData/Local/Temp/picturecompress_20220111235723/output_5.jpgoutput_5"/>
          <p:cNvPicPr>
            <a:picLocks noChangeAspect="1"/>
          </p:cNvPicPr>
          <p:nvPr userDrawn="1"/>
        </p:nvPicPr>
        <p:blipFill>
          <a:blip r:embed="rId4">
            <a:lum bright="-12000" contrast="24000"/>
          </a:blip>
          <a:srcRect/>
          <a:stretch>
            <a:fillRect/>
          </a:stretch>
        </p:blipFill>
        <p:spPr>
          <a:xfrm>
            <a:off x="1431925" y="5090160"/>
            <a:ext cx="485775" cy="490220"/>
          </a:xfrm>
          <a:prstGeom prst="snip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5" name="文本框 4"/>
          <p:cNvSpPr txBox="1"/>
          <p:nvPr userDrawn="1"/>
        </p:nvSpPr>
        <p:spPr>
          <a:xfrm>
            <a:off x="1948498" y="5104765"/>
            <a:ext cx="254444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适应症广</a:t>
            </a:r>
            <a:r>
              <a:rPr lang="en-US" altLang="zh-CN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多科室</a:t>
            </a:r>
            <a:r>
              <a:rPr lang="zh-CN" altLang="en-US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</a:t>
            </a:r>
            <a:endParaRPr lang="zh-CN" altLang="en-US" sz="2000" b="1" u="sng">
              <a:solidFill>
                <a:srgbClr val="0D565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5397183" y="5104765"/>
            <a:ext cx="229044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全国首仿</a:t>
            </a:r>
            <a:r>
              <a:rPr lang="en-US" altLang="zh-CN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独家剂型</a:t>
            </a:r>
            <a:endParaRPr lang="zh-CN" altLang="en-US" sz="2000" b="1" u="sng">
              <a:solidFill>
                <a:srgbClr val="0D565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715693" y="5104765"/>
            <a:ext cx="229044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滴定准确</a:t>
            </a:r>
            <a:r>
              <a:rPr lang="en-US" altLang="zh-CN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u="sng">
                <a:solidFill>
                  <a:srgbClr val="0D565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安全性高</a:t>
            </a:r>
            <a:endParaRPr lang="zh-CN" altLang="en-US" sz="2000" b="1" u="sng">
              <a:solidFill>
                <a:srgbClr val="0D565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C:/Users/Lenovo/AppData/Local/Temp/picturecompress_20220111235723/output_6.jpgoutput_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188325" y="5109210"/>
            <a:ext cx="484505" cy="488950"/>
          </a:xfrm>
          <a:prstGeom prst="snip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8" name="图片 17" descr="C:/Users/Lenovo/AppData/Local/Temp/picturecompress_20220111235723/output_7.jpgoutput_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893310" y="5104765"/>
            <a:ext cx="480695" cy="497205"/>
          </a:xfrm>
          <a:prstGeom prst="snip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6" name="图片 15" descr="C:/Users/Lenovo/AppData/Local/Temp/picturecompress_20220111235723/output_2.pngoutput_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236335"/>
            <a:ext cx="864870" cy="621665"/>
          </a:xfrm>
          <a:prstGeom prst="rect">
            <a:avLst/>
          </a:prstGeom>
        </p:spPr>
      </p:pic>
      <p:pic>
        <p:nvPicPr>
          <p:cNvPr id="8" name="图片 7" descr="C:/Users/Lenovo/AppData/Local/Temp/picturecompress_20220111235723/output_4.pngoutput_4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870" y="6205220"/>
            <a:ext cx="762635" cy="64897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8131175" y="6397625"/>
            <a:ext cx="40608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瑞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不可当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  “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益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身清松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42580" y="535940"/>
            <a:ext cx="3910965" cy="160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5400" b="1">
                <a:solidFill>
                  <a:srgbClr val="378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</a:t>
            </a:r>
            <a:br>
              <a:rPr lang="zh-CN" altLang="en-US">
                <a:solidFill>
                  <a:srgbClr val="37848D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zh-CN" altLang="en-US" sz="2800" b="1" u="sng">
                <a:solidFill>
                  <a:srgbClr val="3784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口服溶液</a:t>
            </a:r>
            <a:endParaRPr lang="zh-CN" altLang="en-US" sz="2800" b="1" u="sng">
              <a:solidFill>
                <a:srgbClr val="3784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5.png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3321050" y="245745"/>
            <a:ext cx="8564245" cy="204470"/>
            <a:chOff x="5487" y="533"/>
            <a:chExt cx="13346" cy="322"/>
          </a:xfrm>
        </p:grpSpPr>
        <p:grpSp>
          <p:nvGrpSpPr>
            <p:cNvPr id="22" name="组合 109"/>
            <p:cNvGrpSpPr/>
            <p:nvPr userDrawn="1"/>
          </p:nvGrpSpPr>
          <p:grpSpPr>
            <a:xfrm rot="0">
              <a:off x="18511" y="533"/>
              <a:ext cx="322" cy="322"/>
              <a:chOff x="1392238" y="2305050"/>
              <a:chExt cx="3197364" cy="3197364"/>
            </a:xfrm>
          </p:grpSpPr>
          <p:grpSp>
            <p:nvGrpSpPr>
              <p:cNvPr id="29" name="组合 111"/>
              <p:cNvGrpSpPr/>
              <p:nvPr/>
            </p:nvGrpSpPr>
            <p:grpSpPr>
              <a:xfrm>
                <a:off x="1392238" y="2305050"/>
                <a:ext cx="3197364" cy="3197364"/>
                <a:chOff x="864374" y="3012402"/>
                <a:chExt cx="375461" cy="375461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76079" y="3021726"/>
                  <a:ext cx="356811" cy="356811"/>
                </a:xfrm>
                <a:prstGeom prst="ellipse">
                  <a:avLst/>
                </a:prstGeom>
                <a:solidFill>
                  <a:schemeClr val="accent1">
                    <a:lumMod val="50000"/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64374" y="3012402"/>
                  <a:ext cx="375461" cy="375461"/>
                </a:xfrm>
                <a:prstGeom prst="ellipse">
                  <a:avLst/>
                </a:prstGeom>
                <a:noFill/>
                <a:ln w="3175">
                  <a:solidFill>
                    <a:schemeClr val="accent1">
                      <a:lumMod val="50000"/>
                      <a:alpha val="4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1751119" y="2643657"/>
                <a:ext cx="2520140" cy="25201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3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26" name="直接连接符 25"/>
            <p:cNvCxnSpPr/>
            <p:nvPr userDrawn="1"/>
          </p:nvCxnSpPr>
          <p:spPr>
            <a:xfrm>
              <a:off x="5487" y="701"/>
              <a:ext cx="13030" cy="8"/>
            </a:xfrm>
            <a:prstGeom prst="line">
              <a:avLst/>
            </a:prstGeom>
            <a:ln w="12700">
              <a:solidFill>
                <a:srgbClr val="168B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 userDrawn="1"/>
        </p:nvGrpSpPr>
        <p:grpSpPr>
          <a:xfrm>
            <a:off x="233459" y="130810"/>
            <a:ext cx="899525" cy="400685"/>
            <a:chOff x="494" y="254"/>
            <a:chExt cx="1154" cy="556"/>
          </a:xfrm>
        </p:grpSpPr>
        <p:sp>
          <p:nvSpPr>
            <p:cNvPr id="23" name="圆角矩形 22"/>
            <p:cNvSpPr/>
            <p:nvPr userDrawn="1"/>
          </p:nvSpPr>
          <p:spPr>
            <a:xfrm flipH="1">
              <a:off x="1557" y="276"/>
              <a:ext cx="91" cy="534"/>
            </a:xfrm>
            <a:prstGeom prst="roundRect">
              <a:avLst>
                <a:gd name="adj" fmla="val 50000"/>
              </a:avLst>
            </a:prstGeom>
            <a:solidFill>
              <a:srgbClr val="168B96"/>
            </a:solidFill>
            <a:ln w="19050" cap="flat">
              <a:noFill/>
              <a:prstDash val="solid"/>
              <a:miter lim="800000"/>
            </a:ln>
            <a:effectLst>
              <a:outerShdw blurRad="190500" dist="76200" dir="5400000" sx="103000" sy="103000" algn="t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8">
              <a:clrChange>
                <a:clrFrom>
                  <a:srgbClr val="2EC8C4">
                    <a:alpha val="100000"/>
                  </a:srgbClr>
                </a:clrFrom>
                <a:clrTo>
                  <a:srgbClr val="2EC8C4">
                    <a:alpha val="100000"/>
                    <a:alpha val="0"/>
                  </a:srgbClr>
                </a:clrTo>
              </a:clrChange>
            </a:blip>
            <a:srcRect l="17460" t="-872" r="10714" b="59175"/>
            <a:stretch>
              <a:fillRect/>
            </a:stretch>
          </p:blipFill>
          <p:spPr>
            <a:xfrm>
              <a:off x="494" y="254"/>
              <a:ext cx="876" cy="55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 userDrawn="1"/>
        </p:nvGrpSpPr>
        <p:grpSpPr>
          <a:xfrm>
            <a:off x="1000125" y="69215"/>
            <a:ext cx="2421890" cy="533400"/>
            <a:chOff x="1749" y="134"/>
            <a:chExt cx="3814" cy="840"/>
          </a:xfrm>
        </p:grpSpPr>
        <p:sp>
          <p:nvSpPr>
            <p:cNvPr id="27" name="矩形 26"/>
            <p:cNvSpPr/>
            <p:nvPr userDrawn="1"/>
          </p:nvSpPr>
          <p:spPr>
            <a:xfrm>
              <a:off x="2516" y="564"/>
              <a:ext cx="2280" cy="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普瑞巴林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口服溶液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1749" y="134"/>
              <a:ext cx="3814" cy="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瑞</a:t>
              </a:r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不可当</a:t>
              </a:r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“</a:t>
              </a: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益</a:t>
              </a:r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身清松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" name="标题 20"/>
          <p:cNvSpPr>
            <a:spLocks noGrp="1"/>
          </p:cNvSpPr>
          <p:nvPr userDrawn="1"/>
        </p:nvSpPr>
        <p:spPr>
          <a:xfrm>
            <a:off x="0" y="6697980"/>
            <a:ext cx="12191365" cy="160020"/>
          </a:xfrm>
          <a:prstGeom prst="rect">
            <a:avLst/>
          </a:prstGeom>
          <a:solidFill>
            <a:srgbClr val="1CABBC"/>
          </a:solidFill>
          <a:effectLst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4000">
              <a:solidFill>
                <a:schemeClr val="bg1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盒子立体图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25530" y="5312410"/>
            <a:ext cx="966470" cy="1521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531758" y="191171"/>
            <a:ext cx="10498872" cy="379730"/>
            <a:chOff x="1531758" y="172121"/>
            <a:chExt cx="10498872" cy="379730"/>
          </a:xfrm>
        </p:grpSpPr>
        <p:grpSp>
          <p:nvGrpSpPr>
            <p:cNvPr id="22" name="组合 109"/>
            <p:cNvGrpSpPr/>
            <p:nvPr/>
          </p:nvGrpSpPr>
          <p:grpSpPr>
            <a:xfrm>
              <a:off x="11826236" y="172121"/>
              <a:ext cx="204394" cy="204394"/>
              <a:chOff x="1392238" y="2305050"/>
              <a:chExt cx="3197364" cy="3197364"/>
            </a:xfrm>
          </p:grpSpPr>
          <p:grpSp>
            <p:nvGrpSpPr>
              <p:cNvPr id="29" name="组合 111"/>
              <p:cNvGrpSpPr/>
              <p:nvPr/>
            </p:nvGrpSpPr>
            <p:grpSpPr>
              <a:xfrm>
                <a:off x="1392238" y="2305050"/>
                <a:ext cx="3197364" cy="3197364"/>
                <a:chOff x="864374" y="3012402"/>
                <a:chExt cx="375461" cy="375461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76079" y="3021726"/>
                  <a:ext cx="356811" cy="356811"/>
                </a:xfrm>
                <a:prstGeom prst="ellipse">
                  <a:avLst/>
                </a:prstGeom>
                <a:solidFill>
                  <a:schemeClr val="accent1">
                    <a:lumMod val="50000"/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64374" y="3012402"/>
                  <a:ext cx="375461" cy="375461"/>
                </a:xfrm>
                <a:prstGeom prst="ellipse">
                  <a:avLst/>
                </a:prstGeom>
                <a:noFill/>
                <a:ln w="3175">
                  <a:solidFill>
                    <a:schemeClr val="accent1">
                      <a:lumMod val="50000"/>
                      <a:alpha val="4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1751119" y="2643657"/>
                <a:ext cx="2520140" cy="25201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3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531758" y="291501"/>
              <a:ext cx="1447800" cy="26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普瑞巴林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口服溶液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inpin heiti" panose="00000500000000000000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387725" y="327025"/>
              <a:ext cx="8274050" cy="5080"/>
            </a:xfrm>
            <a:prstGeom prst="line">
              <a:avLst/>
            </a:prstGeom>
            <a:ln w="12700">
              <a:solidFill>
                <a:srgbClr val="168B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 userDrawn="1"/>
        </p:nvSpPr>
        <p:spPr>
          <a:xfrm>
            <a:off x="927735" y="41275"/>
            <a:ext cx="2498725" cy="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瑞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不可当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“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益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身清松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标题 20"/>
          <p:cNvSpPr>
            <a:spLocks noGrp="1"/>
          </p:cNvSpPr>
          <p:nvPr userDrawn="1"/>
        </p:nvSpPr>
        <p:spPr>
          <a:xfrm>
            <a:off x="0" y="6697980"/>
            <a:ext cx="12191365" cy="160020"/>
          </a:xfrm>
          <a:prstGeom prst="rect">
            <a:avLst/>
          </a:prstGeom>
          <a:solidFill>
            <a:srgbClr val="1CABBC"/>
          </a:solidFill>
          <a:effectLst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4000">
              <a:solidFill>
                <a:schemeClr val="bg1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盒子立体图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25530" y="5312410"/>
            <a:ext cx="966470" cy="1521460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223299" y="128905"/>
            <a:ext cx="899525" cy="400685"/>
            <a:chOff x="494" y="254"/>
            <a:chExt cx="1154" cy="556"/>
          </a:xfrm>
        </p:grpSpPr>
        <p:sp>
          <p:nvSpPr>
            <p:cNvPr id="2" name="圆角矩形 1"/>
            <p:cNvSpPr/>
            <p:nvPr userDrawn="1"/>
          </p:nvSpPr>
          <p:spPr>
            <a:xfrm flipH="1">
              <a:off x="1557" y="276"/>
              <a:ext cx="91" cy="534"/>
            </a:xfrm>
            <a:prstGeom prst="roundRect">
              <a:avLst>
                <a:gd name="adj" fmla="val 50000"/>
              </a:avLst>
            </a:prstGeom>
            <a:solidFill>
              <a:srgbClr val="168B96"/>
            </a:solidFill>
            <a:ln w="19050" cap="flat">
              <a:noFill/>
              <a:prstDash val="solid"/>
              <a:miter lim="800000"/>
            </a:ln>
            <a:effectLst>
              <a:outerShdw blurRad="190500" dist="76200" dir="5400000" sx="103000" sy="103000" algn="t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p>
              <a:pPr algn="ctr"/>
              <a:endParaRPr lang="zh-CN" altLang="en-US" sz="1015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9">
              <a:clrChange>
                <a:clrFrom>
                  <a:srgbClr val="2EC8C4">
                    <a:alpha val="100000"/>
                  </a:srgbClr>
                </a:clrFrom>
                <a:clrTo>
                  <a:srgbClr val="2EC8C4">
                    <a:alpha val="100000"/>
                    <a:alpha val="0"/>
                  </a:srgbClr>
                </a:clrTo>
              </a:clrChange>
            </a:blip>
            <a:srcRect l="17460" t="-872" r="10714" b="59175"/>
            <a:stretch>
              <a:fillRect/>
            </a:stretch>
          </p:blipFill>
          <p:spPr>
            <a:xfrm>
              <a:off x="494" y="254"/>
              <a:ext cx="876" cy="5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4.png"/><Relationship Id="rId3" Type="http://schemas.openxmlformats.org/officeDocument/2006/relationships/tags" Target="../tags/tag14.xml"/><Relationship Id="rId2" Type="http://schemas.openxmlformats.org/officeDocument/2006/relationships/image" Target="../media/image13.png"/><Relationship Id="rId1" Type="http://schemas.openxmlformats.org/officeDocument/2006/relationships/oleObject" Target="../embeddings/Workbook1.xls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6870" y="748665"/>
            <a:ext cx="7692390" cy="460375"/>
            <a:chOff x="479" y="1014"/>
            <a:chExt cx="12114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116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05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400" b="1"/>
                <a:t>公平性</a:t>
              </a:r>
              <a:endParaRPr lang="zh-CN" altLang="en-US" sz="2400" b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5455" y="1209040"/>
            <a:ext cx="1126109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疾病现状：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带状疱疹年发病患者总数：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万人，该病与年龄息息相关，年龄越大，患病率越高，且该病的发病性质多样，很多患者疼痛持续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个月及以上，但以该病为首的神经病理性疼痛目前的治疗效果都不尽人意，约50%左右的神经病理性疼痛患者不能充分缓解疼痛，目前的治疗的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方案中应本着安全、有效、经济的原则，一般首选药物镇痛治疗，但抗抑郁药和阿片类镇痛药的不良反应频繁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纤维肌痛年发病患者总数：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5200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万人，患病人数众多，但因该病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缺乏客观临床指标”造成诊断困难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，因此临床和社会对于纤维肌痛的知识是较为欠缺的，也导致了患者并不能得到及时正常的判断及治疗，临床就诊率低，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且由于临床表现与其他疾病类似，因此容易漏诊、错诊，需仔细鉴别。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弥补药品目录短板：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神经病理性疼痛药物治疗应本着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、有效、经济的原则，普瑞巴林口服溶液弥补了单纯性的缓解疼痛症状，在缓解疼痛的同时，也治疗了抑郁、焦虑、睡眠障碍等共患病，而且作为一线用药，患者的耐受性及安全性极其重要，大部分的神经病理性疼痛用药在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1~2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周时不良反应最大，甚至导致患者停药，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但口服溶液能精准、缓慢滴定，优化患者目标剂量，使患者疗效与安全性平衡获益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临床管理难度：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口服溶液服用方便，草莓口味顺应性好，很好的提高了患者的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依从性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2330" y="796290"/>
            <a:ext cx="23164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 dirty="0">
                <a:solidFill>
                  <a:srgbClr val="168B9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目    录</a:t>
            </a:r>
            <a:endParaRPr lang="zh-CN" altLang="en-US" sz="5400" b="1" dirty="0">
              <a:solidFill>
                <a:srgbClr val="168B9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20090" y="2418080"/>
            <a:ext cx="10029825" cy="1038860"/>
            <a:chOff x="1315" y="3014"/>
            <a:chExt cx="15795" cy="1636"/>
          </a:xfrm>
        </p:grpSpPr>
        <p:sp>
          <p:nvSpPr>
            <p:cNvPr id="16" name="矩形 15"/>
            <p:cNvSpPr/>
            <p:nvPr>
              <p:custDataLst>
                <p:tags r:id="rId1"/>
              </p:custDataLst>
            </p:nvPr>
          </p:nvSpPr>
          <p:spPr>
            <a:xfrm>
              <a:off x="3140" y="3277"/>
              <a:ext cx="2770" cy="1110"/>
            </a:xfrm>
            <a:prstGeom prst="rect">
              <a:avLst/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药品基本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信息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2"/>
              </p:custDataLst>
            </p:nvPr>
          </p:nvSpPr>
          <p:spPr>
            <a:xfrm>
              <a:off x="1315" y="3014"/>
              <a:ext cx="1758" cy="163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1">
              <a:normAutofit fontScale="60000" lnSpcReduction="20000"/>
            </a:bodyPr>
            <a:p>
              <a:pPr algn="ctr">
                <a:lnSpc>
                  <a:spcPct val="140000"/>
                </a:lnSpc>
              </a:pPr>
              <a:r>
                <a:rPr lang="en-US" altLang="zh-CN" sz="8000" b="1" spc="300" dirty="0">
                  <a:solidFill>
                    <a:srgbClr val="1AA3A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altLang="zh-CN" sz="8000" b="1" spc="30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>
              <a:off x="8740" y="3277"/>
              <a:ext cx="2770" cy="1110"/>
            </a:xfrm>
            <a:prstGeom prst="rect">
              <a:avLst/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安全性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6916" y="3014"/>
              <a:ext cx="1758" cy="163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1">
              <a:normAutofit fontScale="60000" lnSpcReduction="20000"/>
            </a:bodyPr>
            <a:p>
              <a:pPr algn="ctr">
                <a:lnSpc>
                  <a:spcPct val="140000"/>
                </a:lnSpc>
              </a:pPr>
              <a:r>
                <a:rPr lang="en-US" altLang="zh-CN" sz="8000" b="1" spc="300" dirty="0">
                  <a:solidFill>
                    <a:srgbClr val="1AA3A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altLang="zh-CN" sz="8000" b="1" spc="30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14340" y="3277"/>
              <a:ext cx="2770" cy="1110"/>
            </a:xfrm>
            <a:prstGeom prst="rect">
              <a:avLst/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有效性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2516" y="3014"/>
              <a:ext cx="1758" cy="163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1">
              <a:normAutofit fontScale="60000" lnSpcReduction="20000"/>
            </a:bodyPr>
            <a:p>
              <a:pPr algn="ctr">
                <a:lnSpc>
                  <a:spcPct val="140000"/>
                </a:lnSpc>
              </a:pPr>
              <a:r>
                <a:rPr lang="en-US" altLang="zh-CN" sz="8000" b="1" spc="300" dirty="0">
                  <a:solidFill>
                    <a:srgbClr val="1AA3A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8000" b="1" spc="30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3634683" y="4187558"/>
            <a:ext cx="1759014" cy="704971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20000"/>
          </a:bodyPr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创新</a:t>
            </a:r>
            <a:r>
              <a: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</a:t>
            </a:r>
            <a:endParaRPr lang="zh-CN" altLang="en-US" sz="20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2476199" y="4021133"/>
            <a:ext cx="1116483" cy="10390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normAutofit fontScale="60000" lnSpcReduction="20000"/>
          </a:bodyPr>
          <a:p>
            <a:pPr algn="ctr">
              <a:lnSpc>
                <a:spcPct val="140000"/>
              </a:lnSpc>
            </a:pPr>
            <a:r>
              <a:rPr lang="en-US" altLang="zh-CN" sz="8000" b="1" spc="30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8000" b="1" spc="300" dirty="0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7190772" y="4188193"/>
            <a:ext cx="1759014" cy="704971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20000"/>
          </a:bodyPr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公平性</a:t>
            </a:r>
            <a:endParaRPr lang="zh-CN" altLang="en-US" sz="20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032289" y="4021133"/>
            <a:ext cx="1116483" cy="10390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normAutofit fontScale="60000" lnSpcReduction="20000"/>
          </a:bodyPr>
          <a:p>
            <a:pPr algn="ctr">
              <a:lnSpc>
                <a:spcPct val="140000"/>
              </a:lnSpc>
            </a:pPr>
            <a:r>
              <a:rPr lang="en-US" altLang="zh-CN" sz="80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8000" b="1" spc="3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6032289" y="4010338"/>
            <a:ext cx="1116483" cy="10390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normAutofit fontScale="60000" lnSpcReduction="20000"/>
          </a:bodyPr>
          <a:p>
            <a:pPr algn="ctr">
              <a:lnSpc>
                <a:spcPct val="140000"/>
              </a:lnSpc>
            </a:pPr>
            <a:r>
              <a:rPr lang="en-US" altLang="zh-CN" sz="8000" b="1" spc="30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altLang="zh-CN" sz="8000" b="1" spc="300" dirty="0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4140200" y="1167130"/>
            <a:ext cx="56261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药品通用名称：</a:t>
            </a:r>
            <a:r>
              <a:rPr lang="zh-CN" altLang="en-US" sz="16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普瑞巴林口服溶液</a:t>
            </a:r>
            <a:endParaRPr lang="zh-CN" altLang="en-US" sz="16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商品名称：瑞益清</a:t>
            </a:r>
            <a:endParaRPr lang="zh-CN" altLang="en-US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英文名称：</a:t>
            </a:r>
            <a:r>
              <a:rPr lang="en-US" altLang="zh-CN" sz="16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</a:t>
            </a:r>
            <a:r>
              <a:rPr lang="en-US" altLang="zh-CN" sz="1600" b="1" kern="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gabalin</a:t>
            </a:r>
            <a:r>
              <a:rPr lang="en-US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Solution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产品性状：液体制剂</a:t>
            </a:r>
            <a:r>
              <a:rPr lang="zh-CN" altLang="en-US" sz="1600" b="1" kern="0" noProof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b="1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透明，无色的溶液</a:t>
            </a:r>
            <a:endParaRPr lang="zh-CN" altLang="en-US" sz="1600" b="1" kern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注册规格：</a:t>
            </a:r>
            <a:r>
              <a:rPr lang="zh-CN" altLang="en-US" sz="16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473ml: 9460mg/瓶（20mg/ml）</a:t>
            </a:r>
            <a:endParaRPr lang="zh-CN" altLang="en-US" sz="16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适应症：</a:t>
            </a:r>
            <a:r>
              <a:rPr lang="zh-CN" altLang="en-US" sz="1600" b="1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纤维肌痛、带状疱疹后神经痛</a:t>
            </a:r>
            <a:endParaRPr lang="zh-CN" altLang="en-US" sz="16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贮存：（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20℃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至2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5℃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）的室温下储存在原始包装中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有效期：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个月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参比制剂：</a:t>
            </a:r>
            <a:r>
              <a:rPr lang="en-US" altLang="zh-CN" sz="16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Lyrica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口服液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（未进口原研药品；辉瑞原研）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国内首仿剂型；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是否为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OTC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产品：否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全球首个上市地区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时间：美国；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2010.4.10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6870" y="758190"/>
            <a:ext cx="3431540" cy="460375"/>
            <a:chOff x="479" y="1014"/>
            <a:chExt cx="5404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/>
                <a:t>药物基本信息</a:t>
              </a:r>
              <a:endParaRPr lang="zh-CN" altLang="en-US" sz="2400" b="1"/>
            </a:p>
          </p:txBody>
        </p:sp>
      </p:grpSp>
      <p:pic>
        <p:nvPicPr>
          <p:cNvPr id="11" name="图片 10" descr="C:/Users/Lenovo/AppData/Local/Temp/picturecompress_20211124221811/output_1.jp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98880" y="2360930"/>
            <a:ext cx="2357120" cy="2366010"/>
          </a:xfrm>
          <a:prstGeom prst="snip2Diag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6870" y="758190"/>
            <a:ext cx="4992370" cy="460375"/>
            <a:chOff x="479" y="1014"/>
            <a:chExt cx="7862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7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01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400" b="1"/>
                <a:t>药品基本信息</a:t>
              </a:r>
              <a:endParaRPr lang="zh-CN" altLang="en-US" sz="2400" b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36905" y="1243965"/>
            <a:ext cx="6302375" cy="373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疾病基本</a:t>
            </a: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情况</a:t>
            </a:r>
            <a:endParaRPr lang="zh-CN" altLang="en-US" sz="2000" b="1" u="sng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TextBox 94"/>
          <p:cNvSpPr txBox="1"/>
          <p:nvPr/>
        </p:nvSpPr>
        <p:spPr>
          <a:xfrm>
            <a:off x="636905" y="1550670"/>
            <a:ext cx="10952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纤维肌痛：</a:t>
            </a:r>
            <a:r>
              <a:rPr lang="zh-CN" altLang="en-US"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病因不明的，以全身广泛性疼痛以及明显躯体不适为主要特征的临床综合征，常伴有疲劳、睡眠障碍、晨僵以及抑郁、焦虑等精神症状。中国香港地区人群纤维肌痛的患病率约为1％，中国大陆和台湾地区缺乏流行病学的资料，按4％的患病率来推算，中国13亿人口中应有约5200万FMS患者，患病基数较大</a:t>
            </a:r>
            <a:endParaRPr lang="zh-CN" altLang="en-US" sz="12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94"/>
          <p:cNvSpPr txBox="1"/>
          <p:nvPr/>
        </p:nvSpPr>
        <p:spPr>
          <a:xfrm>
            <a:off x="636905" y="2402205"/>
            <a:ext cx="10751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带状疱疹后神经痛：</a:t>
            </a:r>
            <a:r>
              <a:rPr lang="zh-CN" altLang="en-US"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带状疱疹皮疹愈合后持续1个月以上的疼痛，是带状疱疹最常见的并发症。临床表现复杂多样，很多患有带状疱疹后神经疼的患者，疼痛可累计长达三个月以上甚至更久。该病的危险因素与年龄、性别息息相关，发病率与年龄呈正相关，因此60岁以后的老年人患病更高</a:t>
            </a:r>
            <a:r>
              <a:rPr lang="zh-CN"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，该病</a:t>
            </a:r>
            <a:r>
              <a:rPr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每年发病率为3.9~42/10万，估计我国大概有400万PHN患者，</a:t>
            </a:r>
            <a:endParaRPr lang="zh-CN" sz="12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3740" y="3324225"/>
            <a:ext cx="6302375" cy="373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用法用</a:t>
            </a: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量</a:t>
            </a:r>
            <a:endParaRPr lang="zh-CN" altLang="en-US" sz="2000" b="1" u="sng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TextBox 94"/>
          <p:cNvSpPr txBox="1"/>
          <p:nvPr/>
        </p:nvSpPr>
        <p:spPr>
          <a:xfrm>
            <a:off x="737870" y="3697605"/>
            <a:ext cx="10952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纤维肌痛：</a:t>
            </a:r>
            <a:r>
              <a:rPr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用于治疗纤维肌痛的推荐剂量为300至450mg/日。起始剂量为每次75mg，每日2次（150mg/日），可在一周内根据疗效和耐受性增至150mg，每日2次（300mg/日）。300mg/日未充分获益的患者可增至每次225mg，每日2次（450mg/日）。虽然有临床试验应用本品600mg/日，但尚无证据显示该剂量有额外的显著的治疗获益，且该剂量耐受性较差。考虑到不良反应的剂量依赖性，不推荐剂量超过450mg/日（见【不良反应】）。由于本品主要经肾脏排泄，对于肾功能减退的患者，应调整剂量</a:t>
            </a:r>
            <a:endParaRPr sz="12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94"/>
          <p:cNvSpPr txBox="1"/>
          <p:nvPr/>
        </p:nvSpPr>
        <p:spPr>
          <a:xfrm>
            <a:off x="713740" y="4896485"/>
            <a:ext cx="107511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带状疱疹后神经痛：</a:t>
            </a:r>
            <a:r>
              <a:rPr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本品推荐剂量为每次75或150mg，每日2次；或者每次50mg或100mg，每日三次。</a:t>
            </a:r>
            <a:endParaRPr sz="12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剂量可为每次75mg，每日2次（150mg/日）；或者每次50mg，每日三次（150mg/日）。可在一周内根据疗效及耐受性增加至每次150mg，每日2次（300mg/日）。由于本品主要经肾脏排泄清除，肾功能减退的患者应调整剂量。以上推荐剂量适用于肌酐清除率≥60mL/min的患者。</a:t>
            </a:r>
            <a:endParaRPr sz="12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sz="12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用本品300mg/日，2至4周后疼痛未得到充分缓解的患者，如可耐受本品，可增至每次300mg，每日2次（600mg/日），或每次200mg，每日3次（600mg/日）。由于不良反应呈剂量依赖性，且不良反应可导致更高的停药率，剂量超过300mg/日仅应用于耐受300mg/日剂量的持续性疼痛患者</a:t>
            </a:r>
            <a:endParaRPr sz="12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542290" y="1356995"/>
            <a:ext cx="6302375" cy="373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不良</a:t>
            </a: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反应</a:t>
            </a:r>
            <a:endParaRPr lang="zh-CN" altLang="en-US" sz="2000" b="1" u="sng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6870" y="758190"/>
            <a:ext cx="3834130" cy="460375"/>
            <a:chOff x="479" y="1014"/>
            <a:chExt cx="6038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561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02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400" b="1"/>
                <a:t>药品</a:t>
              </a:r>
              <a:r>
                <a:rPr lang="zh-CN" altLang="en-US" sz="2400" b="1"/>
                <a:t>安全性</a:t>
              </a:r>
              <a:endParaRPr lang="zh-CN" altLang="en-US" sz="2400" b="1"/>
            </a:p>
          </p:txBody>
        </p:sp>
      </p:grpSp>
      <p:sp>
        <p:nvSpPr>
          <p:cNvPr id="6" name="TextBox 94"/>
          <p:cNvSpPr txBox="1"/>
          <p:nvPr/>
        </p:nvSpPr>
        <p:spPr>
          <a:xfrm>
            <a:off x="628015" y="1789430"/>
            <a:ext cx="7101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2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临床研究中普瑞巴林组大部分患者不良反应的最严重程度为</a:t>
            </a:r>
            <a:r>
              <a:rPr sz="12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轻度或中度</a:t>
            </a:r>
            <a:r>
              <a:rPr lang="zh-CN" sz="12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，总体耐受性良好</a:t>
            </a:r>
            <a:r>
              <a:rPr sz="12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200" kern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普瑞巴林的不良反应是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短暂的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，出现在开始治疗的早期，随后缓解，表明这些不良反应是自限性的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普瑞巴林的不良反应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和剂量</a:t>
            </a:r>
            <a:r>
              <a:rPr sz="1200" kern="0" noProof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</a:t>
            </a:r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普瑞巴林不良反应的发生率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在所有患者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（包括不同性别和不同年龄）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相似</a:t>
            </a:r>
            <a:endParaRPr sz="1200" kern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1460" y="3649980"/>
            <a:ext cx="3832860" cy="2414905"/>
            <a:chOff x="2103" y="4267"/>
            <a:chExt cx="6036" cy="5596"/>
          </a:xfrm>
        </p:grpSpPr>
        <p:sp>
          <p:nvSpPr>
            <p:cNvPr id="11" name="矩形 10"/>
            <p:cNvSpPr/>
            <p:nvPr/>
          </p:nvSpPr>
          <p:spPr>
            <a:xfrm>
              <a:off x="2103" y="4267"/>
              <a:ext cx="5943" cy="5596"/>
            </a:xfrm>
            <a:prstGeom prst="rect">
              <a:avLst/>
            </a:prstGeom>
            <a:solidFill>
              <a:srgbClr val="1CABBC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2103" y="4951"/>
              <a:ext cx="6036" cy="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微软雅黑" panose="020B0503020204020204" pitchFamily="34" charset="-122"/>
                  <a:cs typeface="微软雅黑" panose="020B0503020204020204" pitchFamily="34" charset="-122"/>
                </a:rPr>
                <a:t>最常见的不良反应</a:t>
              </a:r>
              <a:endPara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solidFill>
                    <a:schemeClr val="tx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微软雅黑" panose="020B0503020204020204" pitchFamily="34" charset="-122"/>
                  <a:cs typeface="微软雅黑" panose="020B0503020204020204" pitchFamily="34" charset="-122"/>
                </a:rPr>
                <a:t>（≥5%且不良反应发生率为安慰剂组的两倍）</a:t>
              </a:r>
              <a:endParaRPr kumimoji="0" lang="zh-CN" altLang="en-US" sz="1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2634" y="6742"/>
              <a:ext cx="4880" cy="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400" b="1" u="sng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头晕、嗜睡</a:t>
              </a:r>
              <a:r>
                <a:rPr lang="zh-CN" altLang="en-US" sz="1400" b="1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、口干、水肿、视物模糊、体重增加及“思维异常</a:t>
              </a:r>
              <a:r>
                <a:rPr lang="en-US" altLang="zh-CN" sz="1400" b="1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’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（主要为集中精力困难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注意困难）</a:t>
              </a:r>
              <a:endPara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68470" y="3606800"/>
            <a:ext cx="3773805" cy="2458090"/>
            <a:chOff x="10086" y="4267"/>
            <a:chExt cx="5943" cy="5596"/>
          </a:xfrm>
        </p:grpSpPr>
        <p:sp>
          <p:nvSpPr>
            <p:cNvPr id="12" name="矩形 11"/>
            <p:cNvSpPr/>
            <p:nvPr/>
          </p:nvSpPr>
          <p:spPr>
            <a:xfrm>
              <a:off x="10086" y="4267"/>
              <a:ext cx="5943" cy="5596"/>
            </a:xfrm>
            <a:prstGeom prst="rect">
              <a:avLst/>
            </a:prstGeom>
            <a:solidFill>
              <a:srgbClr val="1CABBC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extBox 7"/>
            <p:cNvSpPr txBox="1"/>
            <p:nvPr/>
          </p:nvSpPr>
          <p:spPr>
            <a:xfrm>
              <a:off x="11017" y="4623"/>
              <a:ext cx="4082" cy="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导致停药的不良反应</a:t>
              </a:r>
              <a:endParaRPr kumimoji="0" lang="zh-CN" altLang="en-US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10336" y="5529"/>
              <a:ext cx="5443" cy="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400" b="1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因不良反应提前停药的患者比例在普瑞巴林和安慰剂组分别为</a:t>
              </a:r>
              <a:r>
                <a:rPr lang="en-US" altLang="zh-CN" sz="1400" b="1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14%</a:t>
              </a:r>
              <a:r>
                <a:rPr lang="zh-CN" altLang="en-US" sz="1400" b="1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和</a:t>
              </a:r>
              <a:r>
                <a:rPr lang="en-US" altLang="zh-CN" sz="1400" b="1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7%</a:t>
              </a:r>
              <a:endParaRPr lang="en-US" altLang="zh-CN" sz="14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marR="0" lvl="0" indent="-285750" algn="l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头晕（</a:t>
              </a:r>
              <a:r>
                <a:rPr kumimoji="0" lang="en-US" altLang="zh-CN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4%</a:t>
              </a:r>
              <a:r>
                <a:rPr kumimoji="0" lang="zh-CN" alt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r>
                <a:rPr lang="zh-CN" altLang="en-US" sz="1400" b="1" u="sng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、嗜睡</a:t>
              </a:r>
              <a:r>
                <a:rPr lang="zh-CN" altLang="en-US" sz="1400" b="1" u="sng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</a:t>
              </a:r>
              <a:r>
                <a:rPr lang="en-US" altLang="zh-CN" sz="1400" b="1" u="sng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4%</a:t>
              </a:r>
              <a:r>
                <a:rPr lang="zh-CN" altLang="en-US" sz="1400" b="1" u="sng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r>
                <a:rPr lang="zh-CN" altLang="en-US" sz="14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、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共济失调、意识模糊、乏力、思维异常、视物模糊、运动失调及外周水肿（各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1%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endPara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3" name="TextBox 3"/>
          <p:cNvSpPr txBox="1"/>
          <p:nvPr/>
        </p:nvSpPr>
        <p:spPr>
          <a:xfrm>
            <a:off x="20955" y="6303010"/>
            <a:ext cx="64357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indent="-228600">
              <a:buFont typeface="+mj-lt"/>
              <a:buAutoNum type="arabicPeriod"/>
            </a:pPr>
            <a:r>
              <a:rPr lang="zh-CN" altLang="en-US" sz="1000" dirty="0">
                <a:ea typeface="微软雅黑" panose="020B0503020204020204" pitchFamily="34" charset="-122"/>
              </a:rPr>
              <a:t>产品说明书</a:t>
            </a:r>
            <a:endParaRPr lang="zh-CN" altLang="en-US" sz="1000" dirty="0"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000" dirty="0" err="1" smtClean="0"/>
              <a:t>Toth</a:t>
            </a:r>
            <a:r>
              <a:rPr lang="en-US" altLang="zh-CN" sz="1000" dirty="0" smtClean="0"/>
              <a:t> C. </a:t>
            </a:r>
            <a:r>
              <a:rPr lang="en-US" altLang="zh-CN" sz="1000" dirty="0" err="1" smtClean="0"/>
              <a:t>Pregabalin</a:t>
            </a:r>
            <a:r>
              <a:rPr lang="en-US" altLang="zh-CN" sz="1000" dirty="0"/>
              <a:t>: latest safety evidence and clinical implications for the management of neuropathic pain</a:t>
            </a:r>
            <a:r>
              <a:rPr lang="en-US" altLang="zh-CN" sz="1000" dirty="0" smtClean="0"/>
              <a:t>. </a:t>
            </a:r>
            <a:r>
              <a:rPr lang="en-US" altLang="zh-CN" sz="1000" dirty="0" err="1"/>
              <a:t>Ther</a:t>
            </a:r>
            <a:r>
              <a:rPr lang="en-US" altLang="zh-CN" sz="1000" dirty="0"/>
              <a:t> </a:t>
            </a:r>
            <a:r>
              <a:rPr lang="en-US" altLang="zh-CN" sz="1000" dirty="0" err="1"/>
              <a:t>Adv</a:t>
            </a:r>
            <a:r>
              <a:rPr lang="en-US" altLang="zh-CN" sz="1000" dirty="0"/>
              <a:t> Drug </a:t>
            </a:r>
            <a:r>
              <a:rPr lang="en-US" altLang="zh-CN" sz="1000" dirty="0" err="1"/>
              <a:t>Saf</a:t>
            </a:r>
            <a:r>
              <a:rPr lang="en-US" altLang="zh-CN" sz="1000" dirty="0"/>
              <a:t>. </a:t>
            </a:r>
            <a:r>
              <a:rPr lang="en-US" altLang="zh-CN" sz="1000" dirty="0" smtClean="0"/>
              <a:t>2014;5(1</a:t>
            </a:r>
            <a:r>
              <a:rPr lang="en-US" altLang="zh-CN" sz="1000" dirty="0"/>
              <a:t>):</a:t>
            </a:r>
            <a:r>
              <a:rPr lang="en-US" altLang="zh-CN" sz="1000" dirty="0" smtClean="0"/>
              <a:t>38-56</a:t>
            </a:r>
            <a:r>
              <a:rPr lang="en-US" altLang="zh-CN" sz="1000" dirty="0"/>
              <a:t>.</a:t>
            </a:r>
            <a:endParaRPr lang="en-US" altLang="zh-CN" sz="1000" dirty="0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129934" y="1789455"/>
          <a:ext cx="3785235" cy="380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"/>
                <a:gridCol w="1481455"/>
                <a:gridCol w="812165"/>
                <a:gridCol w="912495"/>
              </a:tblGrid>
              <a:tr h="218440">
                <a:tc rowSpan="2" gridSpan="2"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/>
                </a:tc>
                <a:tc gridSpan="2">
                  <a:txBody>
                    <a:bodyPr/>
                    <a:p>
                      <a:pPr algn="ctr"/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发生率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35280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algn="ctr" defTabSz="914400" rtl="0" eaLnBrk="1" latinLnBrk="0" hangingPunct="1"/>
                      <a:r>
                        <a:rPr lang="zh-CN" altLang="en-US" sz="1200" b="1" kern="1200" baseline="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普瑞巴林</a:t>
                      </a:r>
                      <a:endParaRPr lang="zh-CN" altLang="en-US" sz="1200" b="1" kern="1200" baseline="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/>
                      <a:r>
                        <a:rPr lang="zh-CN" altLang="en-US" sz="1200" b="1" kern="1200" baseline="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安慰剂</a:t>
                      </a:r>
                      <a:endParaRPr lang="zh-CN" altLang="en-US" sz="1200" b="1" kern="1200" baseline="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6240">
                <a:tc gridSpan="2"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外周水肿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5989">
                <a:tc gridSpan="2"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头晕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25450">
                <a:tc gridSpan="2"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嗜睡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5989">
                <a:tc gridSpan="2"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体重增加（较基线增加≥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7%</a:t>
                      </a:r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5989">
                <a:tc rowSpan="4"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眼科影响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视物模糊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5989">
                <a:tc vMerge="1">
                  <a:tcPr/>
                </a:tc>
                <a:tc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视力下降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5989">
                <a:tc vMerge="1">
                  <a:tcPr/>
                </a:tc>
                <a:tc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视野改变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5989">
                <a:tc vMerge="1">
                  <a:tcPr/>
                </a:tc>
                <a:tc>
                  <a:txBody>
                    <a:bodyPr/>
                    <a:p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眼底镜下改变</a:t>
                      </a:r>
                      <a:endParaRPr lang="zh-CN" altLang="en-US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8242300" y="1423670"/>
            <a:ext cx="3561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 dirty="0" smtClean="0">
                <a:sym typeface="+mn-ea"/>
              </a:rPr>
              <a:t>普瑞巴林常见不良反应的发生率（说明书）</a:t>
            </a:r>
            <a:endParaRPr lang="zh-CN" altLang="en-US" sz="1400" b="1" dirty="0" smtClean="0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542290" y="1356995"/>
            <a:ext cx="6302375" cy="373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</a:t>
            </a:r>
            <a:r>
              <a:rPr lang="zh-CN" altLang="en-US" sz="20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endParaRPr lang="zh-CN" altLang="en-US" sz="2000" b="1" u="sng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6870" y="758190"/>
            <a:ext cx="3967480" cy="460375"/>
            <a:chOff x="479" y="1014"/>
            <a:chExt cx="6248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58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02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400" b="1"/>
                <a:t>药品</a:t>
              </a:r>
              <a:r>
                <a:rPr lang="zh-CN" altLang="en-US" sz="2400" b="1"/>
                <a:t>安全性</a:t>
              </a:r>
              <a:endParaRPr lang="zh-CN" altLang="en-US" sz="2400" b="1"/>
            </a:p>
          </p:txBody>
        </p:sp>
      </p:grpSp>
      <p:sp>
        <p:nvSpPr>
          <p:cNvPr id="6" name="TextBox 94"/>
          <p:cNvSpPr txBox="1"/>
          <p:nvPr/>
        </p:nvSpPr>
        <p:spPr>
          <a:xfrm>
            <a:off x="700405" y="1730375"/>
            <a:ext cx="648652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lvl="0" indent="-2857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在推荐的每日给药剂量范围内，普瑞巴林的</a:t>
            </a:r>
            <a:r>
              <a:rPr sz="1500" b="1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药代动力学呈线性</a:t>
            </a:r>
            <a:r>
              <a:rPr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。个体间普瑞巴林的药代动力学变异性较小（&lt;20%）</a:t>
            </a:r>
            <a:r>
              <a:rPr lang="zh-CN"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，因此疗效随剂量的增加而增加，疗效无封顶效应。但多项研究也表明</a:t>
            </a:r>
            <a:r>
              <a:rPr lang="zh-CN" sz="1500" b="1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普瑞巴林的不良反应随剂量的增加而增加，因此精准确定目标剂量对于该药有着重要意义</a:t>
            </a:r>
            <a:r>
              <a:rPr lang="zh-CN"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，普瑞巴林口服溶液里配有精准的取液器，可以从起始剂量</a:t>
            </a:r>
            <a:r>
              <a:rPr lang="en-US" altLang="zh-CN"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25mg</a:t>
            </a:r>
            <a:r>
              <a:rPr lang="zh-CN" altLang="en-US"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开始缓慢滴定，精确缓慢滴定确定目标剂量，最大程度减轻不良反应，让患者真正获益</a:t>
            </a:r>
            <a:r>
              <a:rPr lang="zh-CN" altLang="en-US"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最大化，达到疗效与安全性的平衡</a:t>
            </a:r>
            <a:r>
              <a:rPr lang="zh-CN" altLang="en-US"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获益。</a:t>
            </a:r>
            <a:endParaRPr lang="zh-CN" altLang="en-US" sz="1500" kern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500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同类的第一代钙离子通道调节剂加巴喷丁呈非线性药代动力学，疗效存在封顶效应，</a:t>
            </a:r>
            <a:r>
              <a:rPr lang="zh-CN" altLang="en-US" sz="1500" dirty="0">
                <a:sym typeface="+mn-ea"/>
              </a:rPr>
              <a:t>因此服药后的药代动力学无法预测，血药浓度不能随药物剂量的增加而增高，且吸收</a:t>
            </a:r>
            <a:r>
              <a:rPr lang="zh-CN" altLang="en-US" sz="1500" dirty="0">
                <a:sym typeface="+mn-ea"/>
              </a:rPr>
              <a:t>速度慢</a:t>
            </a:r>
            <a:endParaRPr lang="zh-CN" altLang="en-US" sz="1500" dirty="0"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687945" y="2216150"/>
            <a:ext cx="3962400" cy="3329305"/>
            <a:chOff x="11173" y="3791"/>
            <a:chExt cx="6240" cy="524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4" r="50149"/>
            <a:stretch>
              <a:fillRect/>
            </a:stretch>
          </p:blipFill>
          <p:spPr>
            <a:xfrm rot="5400000">
              <a:off x="14792" y="2232"/>
              <a:ext cx="1062" cy="417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3765" y="4853"/>
              <a:ext cx="246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dirty="0">
                  <a:solidFill>
                    <a:srgbClr val="19366B"/>
                  </a:solidFill>
                  <a:latin typeface="Bahnschrift" panose="020B0502040204020203" pitchFamily="34" charset="0"/>
                </a:rPr>
                <a:t>25mg</a:t>
              </a:r>
              <a:endParaRPr lang="zh-CN" altLang="en-US" sz="3200" dirty="0">
                <a:solidFill>
                  <a:srgbClr val="19366B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753" y="8113"/>
              <a:ext cx="246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dirty="0">
                  <a:solidFill>
                    <a:srgbClr val="19366B"/>
                  </a:solidFill>
                  <a:latin typeface="Bahnschrift" panose="020B0502040204020203" pitchFamily="34" charset="0"/>
                </a:rPr>
                <a:t>25mg</a:t>
              </a:r>
              <a:endParaRPr lang="zh-CN" altLang="en-US" sz="3200" dirty="0">
                <a:solidFill>
                  <a:srgbClr val="19366B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445" y="4108"/>
              <a:ext cx="57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/>
                <a:t>早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526" y="7209"/>
              <a:ext cx="57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/>
                <a:t>晚</a:t>
              </a:r>
              <a:endParaRPr lang="zh-CN" altLang="en-US" dirty="0"/>
            </a:p>
          </p:txBody>
        </p:sp>
        <p:sp>
          <p:nvSpPr>
            <p:cNvPr id="18" name="左大括号 17"/>
            <p:cNvSpPr/>
            <p:nvPr/>
          </p:nvSpPr>
          <p:spPr>
            <a:xfrm>
              <a:off x="12016" y="4329"/>
              <a:ext cx="217" cy="332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3" y="5046"/>
              <a:ext cx="333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/>
                <a:t>一日两次</a:t>
              </a:r>
              <a:endParaRPr lang="zh-CN" altLang="en-US" dirty="0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r="50149"/>
          <a:stretch>
            <a:fillRect/>
          </a:stretch>
        </p:blipFill>
        <p:spPr>
          <a:xfrm rot="5400000">
            <a:off x="9986010" y="3223260"/>
            <a:ext cx="674370" cy="2653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6870" y="758190"/>
            <a:ext cx="8882380" cy="460375"/>
            <a:chOff x="479" y="1014"/>
            <a:chExt cx="13988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135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03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400" b="1"/>
                <a:t>有效性</a:t>
              </a:r>
              <a:r>
                <a:rPr lang="en-US" altLang="zh-CN" sz="2400" b="1"/>
                <a:t>—</a:t>
              </a:r>
              <a:r>
                <a:rPr lang="zh-CN" altLang="en-US" sz="2400" b="1"/>
                <a:t>普瑞巴林被国内外多项权威指南共识推荐</a:t>
              </a:r>
              <a:r>
                <a:rPr lang="zh-CN" altLang="en-US" sz="2400" b="1"/>
                <a:t>用药</a:t>
              </a:r>
              <a:endParaRPr lang="zh-CN" altLang="en-US" sz="2400" b="1"/>
            </a:p>
          </p:txBody>
        </p:sp>
      </p:grp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78360" y="1218841"/>
          <a:ext cx="8834755" cy="441071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893945"/>
                <a:gridCol w="2379980"/>
                <a:gridCol w="1560830"/>
              </a:tblGrid>
              <a:tr h="661670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指南名称 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4750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4750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普瑞巴林推荐级别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4750C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2016</a:t>
                      </a:r>
                      <a:r>
                        <a:rPr lang="zh-CN" alt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年中国</a:t>
                      </a: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带状疱疹后神经痛诊疗中国专家共识</a:t>
                      </a: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lang="en-US" altLang="zh-CN" sz="1200" b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[1]</a:t>
                      </a:r>
                      <a:endParaRPr lang="en-US" altLang="zh-CN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疱疹后神经痛</a:t>
                      </a:r>
                      <a:endParaRPr lang="zh-CN" alt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一线用药</a:t>
                      </a:r>
                      <a:endParaRPr lang="zh-CN" alt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2016</a:t>
                      </a:r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年中国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老年慢性非癌痛药物治疗中国专家共识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[2]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神经病理性疼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痛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</a:t>
                      </a:r>
                      <a:endParaRPr lang="zh-CN" alt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年中国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神经病理性疼痛诊疗专家共识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[3]</a:t>
                      </a:r>
                      <a:endParaRPr lang="en-US" altLang="zh-CN" sz="120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神经病理性疼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痛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</a:t>
                      </a:r>
                      <a:endParaRPr lang="zh-CN" alt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32715">
                <a:tc rowSpan="3"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2012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年中国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痛性周围神经病的诊断和治疗共识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[4]</a:t>
                      </a:r>
                      <a:endParaRPr lang="en-US" altLang="zh-CN" sz="120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糖尿病周围神经病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一线用药（</a:t>
                      </a:r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级证据）</a:t>
                      </a:r>
                      <a:endParaRPr lang="zh-CN" altLang="en-US" sz="1200" b="1" i="0" u="none" strike="noStrike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其他痛性多发性神经病</a:t>
                      </a:r>
                      <a:endParaRPr lang="zh-CN" altLang="en-US" sz="1200" b="1" i="0" u="none" strike="noStrike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级证据）</a:t>
                      </a:r>
                      <a:endParaRPr lang="zh-CN" alt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疱疹后神经痛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级证据）</a:t>
                      </a:r>
                      <a:endParaRPr lang="zh-CN" alt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2014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加拿大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CPS《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药物治疗慢性神经病理性疼痛共识修订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</a:t>
                      </a:r>
                      <a:r>
                        <a:rPr lang="en-US" altLang="zh-CN" sz="1200" u="none" strike="noStrike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</a:t>
                      </a:r>
                      <a:endParaRPr lang="en-US" altLang="zh-CN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神经病理性疼痛（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NP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</a:t>
                      </a:r>
                      <a:endParaRPr lang="zh-CN" altLang="en-US" sz="1200" b="1" i="0" u="none" strike="noStrike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年英国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NICE《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非专科机构成人神经病理性疼痛的药物治疗指南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[2]</a:t>
                      </a:r>
                      <a:endParaRPr lang="en-US" altLang="zh-CN" sz="120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所有神经病理性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疼痛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除外三叉神经痛）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起始治疗</a:t>
                      </a:r>
                      <a:endParaRPr lang="zh-CN" alt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2011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年美国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AAN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痛性糖尿病神经病变治疗指南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[3]</a:t>
                      </a:r>
                      <a:endParaRPr lang="en-US" altLang="zh-CN" sz="120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痛性糖尿病神经病变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(PDN)</a:t>
                      </a:r>
                      <a:endParaRPr lang="en-US" altLang="zh-CN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级证据</a:t>
                      </a:r>
                      <a:endParaRPr lang="zh-CN" alt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年国际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IASP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神经病理性疼痛药物治疗推荐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综述及证据更新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[4]</a:t>
                      </a:r>
                      <a:endParaRPr lang="en-US" altLang="zh-CN" sz="120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神经病理性疼痛（</a:t>
                      </a:r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NP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 i="0" u="none" strike="noStrike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</a:t>
                      </a:r>
                      <a:endParaRPr lang="zh-CN" altLang="en-US" sz="1200" b="1" i="0" u="none" strike="noStrike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 rowSpan="3"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年欧洲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EFNS《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神经病理性疼痛药物治疗指南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u="none" strike="noStrike" kern="1200" baseline="30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[5]</a:t>
                      </a:r>
                      <a:endParaRPr lang="en-US" altLang="zh-CN" sz="120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痛性多发性神经病（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PPN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一线用药（</a:t>
                      </a:r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级证据）</a:t>
                      </a:r>
                      <a:endParaRPr lang="zh-CN" altLang="en-US" sz="1200" b="1" i="0" u="none" strike="noStrike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 vMerge="1"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疱疹后神经痛（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PHN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一线用药（</a:t>
                      </a:r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级证据）</a:t>
                      </a:r>
                      <a:endParaRPr lang="zh-CN" altLang="en-US" sz="1200" b="1" i="0" u="none" strike="noStrike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0">
                <a:tc vMerge="1"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中枢性神经病理性疼痛（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 i="0" u="none" strike="noStrike" dirty="0">
                        <a:solidFill>
                          <a:srgbClr val="31869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一线用药（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级证据）</a:t>
                      </a:r>
                      <a:endParaRPr lang="zh-CN" alt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48920" y="5667375"/>
            <a:ext cx="9677400" cy="11684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老年慢性非癌痛诊疗共识编写专家组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老年慢性非癌痛药物治疗中国专家共识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[J].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中国疼痛医学杂志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2016, 22(5):321-325</a:t>
            </a: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en-US" altLang="zh-CN" sz="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[2] 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于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生元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万有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万琪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带状疱疹后神经痛诊疗中国专家共识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[J].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中国疼痛医学杂志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2016, 22(3):161-167</a:t>
            </a: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en-US" altLang="zh-CN" sz="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[3] 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神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经病理性疼痛诊疗专家组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神经病理性疼痛诊疗专家共识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中国疼痛医学杂志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,2013,19(12): 705-709.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[4]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中华医学会神经病学分会肌电图与临床神经电生理学组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中华医学会神经病学分会神经肌肉病学组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痛性周围神经病的诊断和治疗共识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中华神经科杂志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,2012,45(11): 824-827.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[1] Moulin DE, Clark AJ, et al. Pharmacological management of chronic neuropathic pain: Revised consensus statement from the Canadian Pain Society. Pain Res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Manag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2014, 19(6):328-335.     </a:t>
            </a:r>
            <a:endParaRPr lang="en-US" altLang="zh-CN" sz="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[2] National Institute for Health and Care Excellence. The pharmacological management of neuropathic pain in adults in non-specialist  settings. November 2013, guidance.nice.org.uk/cg173.  </a:t>
            </a:r>
            <a:endParaRPr lang="en-US" altLang="zh-CN" sz="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[3]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Bril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V, England J, et al. Evidence-based guideline: Treatment of painful diabetic neuropathy: report of the American Academy of Neurology, the American Association of Neuromuscular and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Electrodiagnostic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Medicine, and the American Academy of Physical Medicine and Rehabilitation. PM R. 2011, 3(4): 345-52, 352.e1-21. </a:t>
            </a:r>
            <a:endParaRPr lang="en-US" altLang="zh-CN" sz="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[4]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Dworkin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RH, O'Connor AB, et al. Recommendations for the pharmacological management of neuropathic pain: an overview and literature update. Mayo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Clin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Proc. 2010, 85(3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Suppl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): S3-14.</a:t>
            </a:r>
            <a:endParaRPr lang="en-US" altLang="zh-CN" sz="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[5]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Attal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N,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Cruccu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G, Baron R, et al. EFNS guidelines on the pharmacological treatment of neuropathic pain: 2010 revision.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Eur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J </a:t>
            </a:r>
            <a:r>
              <a:rPr lang="en-US" altLang="zh-CN" sz="7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Neurol</a:t>
            </a:r>
            <a:r>
              <a:rPr lang="en-US" altLang="zh-CN" sz="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2010, 17(9): 1113-e88.</a:t>
            </a:r>
            <a:endParaRPr lang="en-US" altLang="zh-CN" sz="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6870" y="758190"/>
            <a:ext cx="8268970" cy="460375"/>
            <a:chOff x="479" y="1014"/>
            <a:chExt cx="13022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125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03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400" b="1"/>
                <a:t>普瑞巴林的有效性（</a:t>
              </a:r>
              <a:r>
                <a:rPr lang="zh-CN" altLang="en-US" sz="2400" b="1"/>
                <a:t>优势）</a:t>
              </a:r>
              <a:endParaRPr lang="zh-CN" altLang="en-US" sz="2400" b="1"/>
            </a:p>
          </p:txBody>
        </p:sp>
      </p:grpSp>
      <p:sp>
        <p:nvSpPr>
          <p:cNvPr id="1041" name="Rectangle 32"/>
          <p:cNvSpPr/>
          <p:nvPr/>
        </p:nvSpPr>
        <p:spPr>
          <a:xfrm>
            <a:off x="8410893" y="4180523"/>
            <a:ext cx="2862580" cy="2298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*NRS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评分：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分为无痛，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分为最严重的疼痛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" name="矩形 25"/>
          <p:cNvSpPr/>
          <p:nvPr/>
        </p:nvSpPr>
        <p:spPr>
          <a:xfrm>
            <a:off x="1170623" y="6352223"/>
            <a:ext cx="91440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1155" lvl="1" indent="0" eaLnBrk="1" hangingPunct="1">
              <a:lnSpc>
                <a:spcPct val="100000"/>
              </a:lnSpc>
            </a:pP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van Seventer R et al. Efficacy and tolerability of twice-daily pregabalin for treating pain and related sleep interference in postherpetic neuralgia: a 13-week, randomized trial. Curr Med Res Opin. 2006; 22(2): 375-384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1155" lvl="1" indent="0" eaLnBrk="1" hangingPunct="1">
              <a:lnSpc>
                <a:spcPct val="100000"/>
              </a:lnSpc>
            </a:pPr>
            <a:r>
              <a:rPr lang="fr-FR" altLang="zh-CN" sz="9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sym typeface="+mn-ea"/>
              </a:rPr>
              <a:t>L.J. Crofford et al.  Pain 136 (2008) 419–431.</a:t>
            </a:r>
            <a:endParaRPr lang="en-GB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99651" y="3750310"/>
            <a:ext cx="5617979" cy="2602230"/>
            <a:chOff x="608" y="1986"/>
            <a:chExt cx="7868" cy="4098"/>
          </a:xfrm>
        </p:grpSpPr>
        <p:grpSp>
          <p:nvGrpSpPr>
            <p:cNvPr id="10" name="组合 9"/>
            <p:cNvGrpSpPr/>
            <p:nvPr/>
          </p:nvGrpSpPr>
          <p:grpSpPr>
            <a:xfrm>
              <a:off x="608" y="2297"/>
              <a:ext cx="7868" cy="3787"/>
              <a:chOff x="2627" y="2889"/>
              <a:chExt cx="12768" cy="6193"/>
            </a:xfrm>
          </p:grpSpPr>
          <p:graphicFrame>
            <p:nvGraphicFramePr>
              <p:cNvPr id="1026" name="Object 3"/>
              <p:cNvGraphicFramePr>
                <a:graphicFrameLocks noGrp="1"/>
              </p:cNvGraphicFramePr>
              <p:nvPr/>
            </p:nvGraphicFramePr>
            <p:xfrm>
              <a:off x="3280" y="2889"/>
              <a:ext cx="12115" cy="60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1" imgW="7693025" imgH="3840480" progId="Excel.Sheet.8">
                      <p:embed/>
                    </p:oleObj>
                  </mc:Choice>
                  <mc:Fallback>
                    <p:oleObj name="" r:id="rId1" imgW="7693025" imgH="3840480" progId="Excel.Sheet.8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3280" y="2889"/>
                            <a:ext cx="12115" cy="605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" name="Text Box 14"/>
              <p:cNvSpPr txBox="1"/>
              <p:nvPr/>
            </p:nvSpPr>
            <p:spPr>
              <a:xfrm>
                <a:off x="13917" y="5399"/>
                <a:ext cx="570" cy="7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0" hangingPunct="0">
                  <a:spcBef>
                    <a:spcPct val="80000"/>
                  </a:spcBef>
                  <a:buClr>
                    <a:srgbClr val="67CFE1"/>
                  </a:buClr>
                </a:pPr>
                <a:r>
                  <a:rPr lang="en-GB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endParaRPr lang="en-GB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9" name="Rectangle 9"/>
              <p:cNvSpPr/>
              <p:nvPr/>
            </p:nvSpPr>
            <p:spPr>
              <a:xfrm>
                <a:off x="3468" y="8279"/>
                <a:ext cx="3453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安慰剂组</a:t>
                </a: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(n=93)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0" name="Rectangle 48"/>
              <p:cNvSpPr/>
              <p:nvPr/>
            </p:nvSpPr>
            <p:spPr>
              <a:xfrm>
                <a:off x="12597" y="8327"/>
                <a:ext cx="2640" cy="7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algn="ctr"/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普瑞巴林</a:t>
                </a:r>
                <a:r>
                  <a:rPr lang="en-GB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600mg/d</a:t>
                </a:r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 </a:t>
                </a:r>
                <a:r>
                  <a:rPr lang="en-GB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(n=88)</a:t>
                </a:r>
                <a:endParaRPr lang="en-GB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1" name="Rectangle 42"/>
              <p:cNvSpPr/>
              <p:nvPr/>
            </p:nvSpPr>
            <p:spPr>
              <a:xfrm>
                <a:off x="9837" y="8347"/>
                <a:ext cx="2433" cy="7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algn="ctr"/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普瑞巴林</a:t>
                </a:r>
                <a:r>
                  <a:rPr lang="en-GB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300mg/d</a:t>
                </a:r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 </a:t>
                </a:r>
                <a:r>
                  <a:rPr lang="en-GB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(n=98)</a:t>
                </a:r>
                <a:endParaRPr lang="en-GB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2" name="Rectangle 45"/>
              <p:cNvSpPr/>
              <p:nvPr/>
            </p:nvSpPr>
            <p:spPr>
              <a:xfrm>
                <a:off x="6635" y="8369"/>
                <a:ext cx="3220" cy="7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algn="ctr"/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普瑞巴林</a:t>
                </a:r>
                <a:r>
                  <a:rPr lang="en-GB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150mg/d</a:t>
                </a:r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</a:t>
                </a:r>
                <a:endParaRPr lang="zh-CN" altLang="en-GB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GB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(n=87)</a:t>
                </a:r>
                <a:endParaRPr lang="en-GB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3" name="Text Box 17"/>
              <p:cNvSpPr txBox="1"/>
              <p:nvPr/>
            </p:nvSpPr>
            <p:spPr>
              <a:xfrm rot="-5400000">
                <a:off x="1612" y="4965"/>
                <a:ext cx="3215" cy="11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平均疼痛评分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4" name="Rectangle 18"/>
              <p:cNvSpPr/>
              <p:nvPr/>
            </p:nvSpPr>
            <p:spPr>
              <a:xfrm>
                <a:off x="7500" y="3122"/>
                <a:ext cx="282" cy="227"/>
              </a:xfrm>
              <a:prstGeom prst="rect">
                <a:avLst/>
              </a:prstGeom>
              <a:gradFill rotWithShape="1">
                <a:gsLst>
                  <a:gs pos="0">
                    <a:srgbClr val="005E76"/>
                  </a:gs>
                  <a:gs pos="50000">
                    <a:srgbClr val="00CCFF"/>
                  </a:gs>
                  <a:gs pos="100000">
                    <a:srgbClr val="005E76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sz="14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5" name="Rectangle 19"/>
              <p:cNvSpPr/>
              <p:nvPr/>
            </p:nvSpPr>
            <p:spPr>
              <a:xfrm>
                <a:off x="11175" y="3169"/>
                <a:ext cx="282" cy="228"/>
              </a:xfrm>
              <a:prstGeom prst="rect">
                <a:avLst/>
              </a:prstGeom>
              <a:gradFill rotWithShape="1">
                <a:gsLst>
                  <a:gs pos="0">
                    <a:srgbClr val="00003B"/>
                  </a:gs>
                  <a:gs pos="50000">
                    <a:srgbClr val="000080"/>
                  </a:gs>
                  <a:gs pos="100000">
                    <a:srgbClr val="00003B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sz="14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6" name="Text Box 20"/>
              <p:cNvSpPr txBox="1"/>
              <p:nvPr/>
            </p:nvSpPr>
            <p:spPr>
              <a:xfrm>
                <a:off x="7757" y="2921"/>
                <a:ext cx="2098" cy="7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基线</a:t>
                </a:r>
                <a:endPara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7" name="Text Box 21"/>
              <p:cNvSpPr txBox="1"/>
              <p:nvPr/>
            </p:nvSpPr>
            <p:spPr>
              <a:xfrm>
                <a:off x="11457" y="2960"/>
                <a:ext cx="2856" cy="7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终点</a:t>
                </a:r>
                <a:endPara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8" name="Text Box 14"/>
              <p:cNvSpPr txBox="1"/>
              <p:nvPr/>
            </p:nvSpPr>
            <p:spPr>
              <a:xfrm>
                <a:off x="8277" y="5092"/>
                <a:ext cx="570" cy="7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0" hangingPunct="0">
                  <a:spcBef>
                    <a:spcPct val="80000"/>
                  </a:spcBef>
                  <a:buClr>
                    <a:srgbClr val="67CFE1"/>
                  </a:buClr>
                </a:pPr>
                <a:r>
                  <a:rPr lang="en-GB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endParaRPr lang="en-GB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9" name="Text Box 14"/>
              <p:cNvSpPr txBox="1"/>
              <p:nvPr/>
            </p:nvSpPr>
            <p:spPr>
              <a:xfrm>
                <a:off x="11157" y="5159"/>
                <a:ext cx="570" cy="7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0" hangingPunct="0">
                  <a:spcBef>
                    <a:spcPct val="80000"/>
                  </a:spcBef>
                  <a:buClr>
                    <a:srgbClr val="67CFE1"/>
                  </a:buClr>
                </a:pPr>
                <a:r>
                  <a:rPr lang="en-GB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endParaRPr lang="en-GB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0" name="Text Box 24"/>
              <p:cNvSpPr txBox="1"/>
              <p:nvPr/>
            </p:nvSpPr>
            <p:spPr>
              <a:xfrm>
                <a:off x="4508" y="3622"/>
                <a:ext cx="5068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0" hangingPunct="0">
                  <a:buClr>
                    <a:srgbClr val="67CFE1"/>
                  </a:buClr>
                </a:pPr>
                <a:r>
                  <a:rPr lang="en-GB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 P&lt;0.01 VS</a:t>
                </a:r>
                <a:r>
                  <a:rPr lang="zh-CN" altLang="en-GB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安慰剂组</a:t>
                </a:r>
                <a:endParaRPr lang="zh-CN" altLang="en-GB" sz="9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2" name="Text Box 33"/>
              <p:cNvSpPr txBox="1"/>
              <p:nvPr/>
            </p:nvSpPr>
            <p:spPr>
              <a:xfrm>
                <a:off x="4633" y="4439"/>
                <a:ext cx="1169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6.85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3" name="Text Box 34"/>
              <p:cNvSpPr txBox="1"/>
              <p:nvPr/>
            </p:nvSpPr>
            <p:spPr>
              <a:xfrm>
                <a:off x="7386" y="4747"/>
                <a:ext cx="1460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6.44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4" name="Text Box 35"/>
              <p:cNvSpPr txBox="1"/>
              <p:nvPr/>
            </p:nvSpPr>
            <p:spPr>
              <a:xfrm>
                <a:off x="10196" y="4559"/>
                <a:ext cx="1258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6.72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5" name="Text Box 36"/>
              <p:cNvSpPr txBox="1"/>
              <p:nvPr/>
            </p:nvSpPr>
            <p:spPr>
              <a:xfrm>
                <a:off x="12957" y="4559"/>
                <a:ext cx="2279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6.65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6" name="Text Box 37"/>
              <p:cNvSpPr txBox="1"/>
              <p:nvPr/>
            </p:nvSpPr>
            <p:spPr>
              <a:xfrm>
                <a:off x="5421" y="4897"/>
                <a:ext cx="1774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6.14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7" name="Text Box 38"/>
              <p:cNvSpPr txBox="1"/>
              <p:nvPr/>
            </p:nvSpPr>
            <p:spPr>
              <a:xfrm>
                <a:off x="8277" y="5348"/>
                <a:ext cx="1219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5.26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" name="Text Box 39"/>
              <p:cNvSpPr txBox="1"/>
              <p:nvPr/>
            </p:nvSpPr>
            <p:spPr>
              <a:xfrm>
                <a:off x="11037" y="5399"/>
                <a:ext cx="1252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5.07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9" name="Text Box 40"/>
              <p:cNvSpPr txBox="1"/>
              <p:nvPr/>
            </p:nvSpPr>
            <p:spPr>
              <a:xfrm>
                <a:off x="13842" y="5759"/>
                <a:ext cx="1393" cy="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9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4.35</a:t>
                </a:r>
                <a:endPara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535" y="1986"/>
              <a:ext cx="4128" cy="4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r" eaLnBrk="1" hangingPunct="1">
                <a:lnSpc>
                  <a:spcPct val="90000"/>
                </a:lnSpc>
              </a:pPr>
              <a:r>
                <a:rPr lang="zh-CN" altLang="en-GB" sz="1200" b="1" dirty="0">
                  <a:sym typeface="+mn-ea"/>
                </a:rPr>
                <a:t>普瑞巴林</a:t>
              </a:r>
              <a:r>
                <a:rPr lang="zh-CN" altLang="en-US" sz="1200" b="1" dirty="0">
                  <a:solidFill>
                    <a:srgbClr val="A50021"/>
                  </a:solidFill>
                  <a:sym typeface="+mn-ea"/>
                </a:rPr>
                <a:t>强效</a:t>
              </a:r>
              <a:r>
                <a:rPr lang="zh-CN" altLang="en-US" sz="1200" b="1" dirty="0">
                  <a:sym typeface="+mn-ea"/>
                </a:rPr>
                <a:t>缓解带状疱疹后神经痛</a:t>
              </a:r>
              <a:endParaRPr lang="zh-CN" altLang="en-US" sz="1200" b="1" dirty="0">
                <a:sym typeface="+mn-ea"/>
              </a:endParaRPr>
            </a:p>
          </p:txBody>
        </p:sp>
      </p:grpSp>
      <p:graphicFrame>
        <p:nvGraphicFramePr>
          <p:cNvPr id="11" name="Group 8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83898" y="546735"/>
          <a:ext cx="6136005" cy="3137535"/>
        </p:xfrm>
        <a:graphic>
          <a:graphicData uri="http://schemas.openxmlformats.org/drawingml/2006/table">
            <a:tbl>
              <a:tblPr/>
              <a:tblGrid>
                <a:gridCol w="671195"/>
                <a:gridCol w="5464810"/>
              </a:tblGrid>
              <a:tr h="239395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研究目的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评估普瑞巴林单药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治疗纤维肌痛的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的疗效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研究设计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一项多中心，双盲，安慰剂对照，随机停药试验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50195"/>
                      </a:srgbClr>
                    </a:solidFill>
                  </a:tcPr>
                </a:tc>
              </a:tr>
              <a:tr h="624205">
                <a:tc>
                  <a:txBody>
                    <a:bodyPr/>
                    <a:p>
                      <a:pPr marL="174625" marR="0" lvl="0" indent="-1746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人群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共纳入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黑体" panose="02010609060101010101" charset="-122"/>
                        </a:rPr>
                        <a:t>1051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例纤维肌痛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(FMS)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	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开放标签研究期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(6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：普瑞巴林起始剂量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150mg/</a:t>
                      </a:r>
                      <a:r>
                        <a:rPr kumimoji="0" lang="en-US" altLang="zh-CN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d,bid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，依据患者对疼痛耐受程度及药物的耐受程度，使用可变剂量增加至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300mg/d,,450mg/d,600mg/</a:t>
                      </a:r>
                      <a:r>
                        <a:rPr kumimoji="0" lang="en-US" altLang="zh-CN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d,bid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周，最后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周患者服用最佳固定剂量普瑞巴林治疗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双盲研究期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(26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：开放标签研究期患者基线疼痛视觉模拟评分下降≥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，自我总体印象改善“显著”与“非常显著”的患者。随机分为普瑞巴林组和安慰剂组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50195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疗效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与安慰剂比，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普瑞巴林显著延迟疗效消失时点</a:t>
                      </a:r>
                      <a:r>
                        <a:rPr kumimoji="0" lang="en-US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(P&lt;0.0001)</a:t>
                      </a:r>
                      <a:endParaRPr kumimoji="0" lang="en-US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Kaplan-Meier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对出现事件时间进行评估，发现治疗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天后，安慰剂组一半患者疗效消失，而直到研究终点，普瑞巴林组仍有一半患者未发生疗效消失</a:t>
                      </a:r>
                      <a:endParaRPr kumimoji="0" lang="zh-CN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双盲研究终点，安慰剂组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174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例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(61%)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存在疗效消失，普瑞巴林组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例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(32%)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存在疗效消失</a:t>
                      </a:r>
                      <a:endParaRPr kumimoji="0" lang="en-US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普瑞巴林显著延迟患者纤维肌痛影响问卷评分恶化时间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(19 </a:t>
                      </a:r>
                      <a:r>
                        <a:rPr kumimoji="0" lang="en-US" altLang="zh-CN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vs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安慰剂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kumimoji="0" lang="en-US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P&lt;0.0001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普瑞巴林显著改善患者睡觉质量</a:t>
                      </a: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US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P&lt;0.0001)</a:t>
                      </a:r>
                      <a:endParaRPr kumimoji="0" lang="en-US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50195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262255" marR="0" lvl="0" indent="-262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普瑞巴林在开放标签期和双盲研究期均表现出</a:t>
                      </a: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良好的耐受性</a:t>
                      </a:r>
                      <a:endParaRPr kumimoji="0" lang="zh-CN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50195"/>
                      </a:srgbClr>
                    </a:solidFill>
                  </a:tcPr>
                </a:tc>
              </a:tr>
              <a:tr h="487363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262255" marR="0" lvl="0" indent="-262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普瑞巴林</a:t>
                      </a: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300mg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450mg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600mg/d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bid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治疗纤维肌痛可持续改善患者疼痛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62255" marR="0" lvl="0" indent="-262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可改善患者总体情况，睡眠质量，疲乏状态，及功能状态。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62255" marR="0" lvl="0" indent="-2622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普瑞巴林兼并安全，耐受性好且长期有效被推荐用于治疗纤维肌痛的新型重要选择药物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699135" y="1497965"/>
            <a:ext cx="4692015" cy="4354195"/>
            <a:chOff x="3109" y="1919"/>
            <a:chExt cx="10345" cy="853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9" y="1919"/>
              <a:ext cx="10345" cy="853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62" y="6436"/>
              <a:ext cx="9623" cy="401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362825" y="312420"/>
            <a:ext cx="2773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b="1" kern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普瑞巴林在治疗纤维肌痛方面的有效性</a:t>
            </a:r>
            <a:endParaRPr lang="zh-CN" altLang="en-US" sz="1200" b="1" kern="0" noProof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6870" y="748665"/>
            <a:ext cx="7692390" cy="460375"/>
            <a:chOff x="479" y="1014"/>
            <a:chExt cx="12114" cy="725"/>
          </a:xfrm>
        </p:grpSpPr>
        <p:sp>
          <p:nvSpPr>
            <p:cNvPr id="5" name="标题 20"/>
            <p:cNvSpPr>
              <a:spLocks noGrp="1"/>
            </p:cNvSpPr>
            <p:nvPr userDrawn="1"/>
          </p:nvSpPr>
          <p:spPr>
            <a:xfrm>
              <a:off x="479" y="1247"/>
              <a:ext cx="292" cy="259"/>
            </a:xfrm>
            <a:prstGeom prst="rect">
              <a:avLst/>
            </a:prstGeom>
            <a:gradFill>
              <a:gsLst>
                <a:gs pos="0">
                  <a:srgbClr val="26D8DE"/>
                </a:gs>
                <a:gs pos="54000">
                  <a:srgbClr val="179499"/>
                </a:gs>
                <a:gs pos="100000">
                  <a:srgbClr val="106A6D"/>
                </a:gs>
              </a:gsLst>
              <a:lin ang="5400000" scaled="0"/>
            </a:gradFill>
            <a:effectLst/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br>
                <a:rPr lang="zh-CN" altLang="en-US" sz="40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cs typeface="微软雅黑" panose="020B0503020204020204" pitchFamily="34" charset="-122"/>
                </a:rPr>
              </a:br>
              <a:endParaRPr lang="zh-CN" altLang="en-US" sz="400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6" y="1014"/>
              <a:ext cx="116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i="1" u="sng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04 </a:t>
              </a:r>
              <a:r>
                <a:rPr lang="en-US" sz="2400" b="1" i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400" b="1"/>
                <a:t>创新性</a:t>
              </a:r>
              <a:r>
                <a:rPr lang="en-US" altLang="zh-CN" sz="2400" b="1"/>
                <a:t>—</a:t>
              </a:r>
              <a:r>
                <a:rPr lang="zh-CN" altLang="en-US" sz="2400" b="1"/>
                <a:t>除缓解疼痛外，有效改善睡眠和情绪</a:t>
              </a:r>
              <a:r>
                <a:rPr lang="zh-CN" altLang="en-US" sz="2400" b="1"/>
                <a:t>障碍</a:t>
              </a:r>
              <a:endParaRPr lang="zh-CN" altLang="en-US" sz="2400" b="1"/>
            </a:p>
          </p:txBody>
        </p:sp>
      </p:grpSp>
      <p:sp>
        <p:nvSpPr>
          <p:cNvPr id="223256" name="Text Box 24"/>
          <p:cNvSpPr txBox="1">
            <a:spLocks noChangeArrowheads="1"/>
          </p:cNvSpPr>
          <p:nvPr/>
        </p:nvSpPr>
        <p:spPr bwMode="auto">
          <a:xfrm>
            <a:off x="356870" y="1480185"/>
            <a:ext cx="1801495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创新程度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9105" y="1817370"/>
            <a:ext cx="5722620" cy="2689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普瑞巴林与加巴喷丁的作用机制相似，均可减少钙离子内流，从而减少神经兴奋性递质的释放。但是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普瑞巴林口服溶液为新一代的钙离子通道调节剂，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二者的药代动力学和药效学不同。加巴喷丁</a:t>
            </a:r>
            <a:r>
              <a:rPr lang="zh-CN" altLang="ja-JP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服给药吸收缓慢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,3-4h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才可达最大血浆浓度，呈非线性药代，因此服药后的药代动力学无法预测，血药浓度不能随药物剂量的增加而增高。与此相反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普瑞巴林的吸收较快、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1h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内即可达到最大血药浓度。呈线性吸收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血药浓度随药物剂量的増加而増高。总之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普瑞巴林与加巴喷丁相比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似乎具有显著的药代动力学优势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从而具有更好的药效学。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普瑞巴林作为神经病理性疼痛的一线用药，除有效缓解疼痛外，还有改善患者的睡眠及情绪障碍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/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C:/Users/Lenovo/AppData/Local/Temp/picturecompress_20211104141132/output_39.pngoutput_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56210" y="4318000"/>
            <a:ext cx="4664710" cy="20027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99685" y="4506595"/>
            <a:ext cx="2724150" cy="1931035"/>
            <a:chOff x="9185" y="4399"/>
            <a:chExt cx="7834" cy="504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8" y="4399"/>
              <a:ext cx="7607" cy="5047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12519" y="5408"/>
              <a:ext cx="4501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523" y="5924"/>
              <a:ext cx="7430" cy="3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9318" y="6391"/>
              <a:ext cx="7485" cy="8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9185" y="6957"/>
              <a:ext cx="2834" cy="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5668" y="8357"/>
              <a:ext cx="1185" cy="1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9523" y="8842"/>
              <a:ext cx="7363" cy="5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9379" y="9408"/>
              <a:ext cx="2007" cy="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156210" y="6612890"/>
            <a:ext cx="2766060" cy="245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摘自：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神经病理性疼痛诊疗专家共识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2013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6805295" y="1480185"/>
            <a:ext cx="1801495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应用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创新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61785" y="1827530"/>
            <a:ext cx="5320030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普瑞巴林口服溶液为国内首仿剂型，该剂型先进，液体制剂草莓口味，便于患者服用。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由于药品本身的药代动力学原因，服用剂量越精准越好。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该药品配备精准取液器，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因此能从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最小剂量缓慢、精确的进行滴定，建立患者耐受性，从而精准确定服用剂型，很大程度的提高了患者的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依从性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720" y="3164205"/>
            <a:ext cx="2303780" cy="32594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4_6*l_h_a*1_1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diagram634_6*l_h_i*1_6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diagram634_6*l_h_i*1_6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12.xml><?xml version="1.0" encoding="utf-8"?>
<p:tagLst xmlns:p="http://schemas.openxmlformats.org/presentationml/2006/main">
  <p:tag name="KSO_WM_UNIT_TABLE_BEAUTIFY" val="smartTable{5b49f22f-8d8b-4176-a7fc-b83bb5a5a324}"/>
</p:tagLst>
</file>

<file path=ppt/tags/tag13.xml><?xml version="1.0" encoding="utf-8"?>
<p:tagLst xmlns:p="http://schemas.openxmlformats.org/presentationml/2006/main">
  <p:tag name="KSO_WM_UNIT_TABLE_BEAUTIFY" val="smartTable{e434a64e-889e-40ab-9e51-dca0dc5718ad}"/>
</p:tagLst>
</file>

<file path=ppt/tags/tag14.xml><?xml version="1.0" encoding="utf-8"?>
<p:tagLst xmlns:p="http://schemas.openxmlformats.org/presentationml/2006/main">
  <p:tag name="KSO_WM_UNIT_TABLE_BEAUTIFY" val="smartTable{8c4207d2-5995-43d9-acd2-b724b3c1940f}"/>
</p:tagLst>
</file>

<file path=ppt/tags/tag15.xml><?xml version="1.0" encoding="utf-8"?>
<p:tagLst xmlns:p="http://schemas.openxmlformats.org/presentationml/2006/main">
  <p:tag name="KSO_WM_UNIT_PLACING_PICTURE_USER_VIEWPORT" val="{&quot;height&quot;:5948.48188976378,&quot;width&quot;:17438.299212598424}"/>
</p:tagLst>
</file>

<file path=ppt/tags/tag16.xml><?xml version="1.0" encoding="utf-8"?>
<p:tagLst xmlns:p="http://schemas.openxmlformats.org/presentationml/2006/main">
  <p:tag name="COMMONDATA" val="eyJoZGlkIjoiYjg3Y2RmYWRhZjA3NDg1Y2U3Y2U2ZDNhNTY5MWRiMjI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634_6*l_h_i*1_1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634_6*l_h_a*1_2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634_6*l_h_i*1_2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634_6*l_h_a*1_3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634_6*l_h_i*1_3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634_6*l_h_a*1_5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634_6*l_h_i*1_5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9"/>
  <p:tag name="KSO_WM_UNIT_TEXT_FILL_TYPE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634_6*l_h_a*1_6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10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6206</Words>
  <Application>WPS 演示</Application>
  <PresentationFormat>宽屏</PresentationFormat>
  <Paragraphs>396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inpin heiti</vt:lpstr>
      <vt:lpstr>微软雅黑</vt:lpstr>
      <vt:lpstr>华文行楷</vt:lpstr>
      <vt:lpstr>Agency FB</vt:lpstr>
      <vt:lpstr>Times New Roman</vt:lpstr>
      <vt:lpstr>Bahnschrift</vt:lpstr>
      <vt:lpstr>黑体</vt:lpstr>
      <vt:lpstr>Wingdings</vt:lpstr>
      <vt:lpstr>Arial Unicode MS</vt:lpstr>
      <vt:lpstr>Calibri</vt:lpstr>
      <vt:lpstr>Office 主题</vt:lpstr>
      <vt:lpstr>1_Office 主题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王启发</cp:lastModifiedBy>
  <cp:revision>292</cp:revision>
  <dcterms:created xsi:type="dcterms:W3CDTF">2019-12-02T03:55:00Z</dcterms:created>
  <dcterms:modified xsi:type="dcterms:W3CDTF">2022-07-14T01:47:07Z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83586A26725D4EBCB0DCF3C68BE3DE1D</vt:lpwstr>
  </property>
</Properties>
</file>