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749" r:id="rId5"/>
    <p:sldMasterId id="2147483757" r:id="rId6"/>
  </p:sldMasterIdLst>
  <p:notesMasterIdLst>
    <p:notesMasterId r:id="rId17"/>
  </p:notesMasterIdLst>
  <p:handoutMasterIdLst>
    <p:handoutMasterId r:id="rId18"/>
  </p:handoutMasterIdLst>
  <p:sldIdLst>
    <p:sldId id="2147471581" r:id="rId7"/>
    <p:sldId id="2147373780" r:id="rId8"/>
    <p:sldId id="2147373771" r:id="rId9"/>
    <p:sldId id="2147373790" r:id="rId10"/>
    <p:sldId id="2147373785" r:id="rId11"/>
    <p:sldId id="2147373791" r:id="rId12"/>
    <p:sldId id="2147373787" r:id="rId13"/>
    <p:sldId id="2147373781" r:id="rId14"/>
    <p:sldId id="2147373777" r:id="rId15"/>
    <p:sldId id="26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Bryan /CN" initials="ZB/" lastIdx="10" clrIdx="0">
    <p:extLst>
      <p:ext uri="{19B8F6BF-5375-455C-9EA6-DF929625EA0E}">
        <p15:presenceInfo xmlns:p15="http://schemas.microsoft.com/office/powerpoint/2012/main" userId="S::Bryan.Zhang@sanofi.com::33585010-b595-4c83-9efa-2b751669d760" providerId="AD"/>
      </p:ext>
    </p:extLst>
  </p:cmAuthor>
  <p:cmAuthor id="2" name="Yang, Scottie /CN" initials="YS/" lastIdx="4" clrIdx="1">
    <p:extLst>
      <p:ext uri="{19B8F6BF-5375-455C-9EA6-DF929625EA0E}">
        <p15:presenceInfo xmlns:p15="http://schemas.microsoft.com/office/powerpoint/2012/main" userId="S::Scottie.Yang@sanofi.com::cd96040a-d92c-448f-99d9-eae066c5b73d" providerId="AD"/>
      </p:ext>
    </p:extLst>
  </p:cmAuthor>
  <p:cmAuthor id="3" name="Wang, Shuyue /CN" initials="WS/" lastIdx="19" clrIdx="2">
    <p:extLst>
      <p:ext uri="{19B8F6BF-5375-455C-9EA6-DF929625EA0E}">
        <p15:presenceInfo xmlns:p15="http://schemas.microsoft.com/office/powerpoint/2012/main" userId="S::Shuyue.Wang@sanofi.com::230d1c02-8e1b-4aee-8826-113f8a9da2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4F2F6"/>
    <a:srgbClr val="B8BDDC"/>
    <a:srgbClr val="A6A6A6"/>
    <a:srgbClr val="E1E2EA"/>
    <a:srgbClr val="ED6C4E"/>
    <a:srgbClr val="017ABB"/>
    <a:srgbClr val="DDDDDD"/>
    <a:srgbClr val="FFFFFF"/>
    <a:srgbClr val="9BD5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800B559-55DF-4324-A70D-7A5FB1BD5379}">
  <a:tblStyle styleId="{F800B559-55DF-4324-A70D-7A5FB1BD5379}" styleName="Sanofi">
    <a:wholeTbl>
      <a:tcTxStyle>
        <a:fontRef idx="minor">
          <a:schemeClr val="dk1"/>
        </a:fontRef>
        <a:schemeClr val="dk1"/>
      </a:tcTxStyle>
      <a:tcStyle>
        <a:tcBdr>
          <a:left>
            <a:ln w="2500" cmpd="sng">
              <a:solidFill>
                <a:schemeClr val="lt2"/>
              </a:solidFill>
            </a:ln>
          </a:left>
          <a:right>
            <a:ln w="2500" cmpd="sng">
              <a:solidFill>
                <a:schemeClr val="lt2"/>
              </a:solidFill>
            </a:ln>
          </a:right>
          <a:top>
            <a:ln w="2500" cmpd="sng">
              <a:solidFill>
                <a:schemeClr val="lt2"/>
              </a:solidFill>
            </a:ln>
          </a:top>
          <a:bottom>
            <a:ln w="2500" cmpd="sng">
              <a:solidFill>
                <a:schemeClr val="lt2"/>
              </a:solidFill>
            </a:ln>
          </a:bottom>
          <a:insideH>
            <a:ln w="2500" cmpd="sng">
              <a:solidFill>
                <a:schemeClr val="lt2"/>
              </a:solidFill>
            </a:ln>
          </a:insideH>
          <a:insideV>
            <a:ln w="2500" cmpd="sng">
              <a:solidFill>
                <a:schemeClr val="lt2"/>
              </a:solidFill>
            </a:ln>
          </a:insideV>
        </a:tcBdr>
        <a:fill>
          <a:solidFill>
            <a:schemeClr val="lt1"/>
          </a:solidFill>
        </a:fill>
      </a:tcStyle>
    </a:wholeTbl>
    <a:band1H>
      <a:tcStyle>
        <a:tcBdr>
          <a:left>
            <a:ln w="2500" cmpd="sng">
              <a:solidFill>
                <a:schemeClr val="lt1"/>
              </a:solidFill>
            </a:ln>
          </a:left>
          <a:right>
            <a:ln w="2500" cmpd="sng">
              <a:solidFill>
                <a:schemeClr val="lt1"/>
              </a:solidFill>
            </a:ln>
          </a:right>
          <a:top>
            <a:ln w="2500" cmpd="sng">
              <a:solidFill>
                <a:schemeClr val="lt1"/>
              </a:solidFill>
            </a:ln>
          </a:top>
          <a:bottom>
            <a:ln w="2500" cmpd="sng">
              <a:solidFill>
                <a:schemeClr val="lt1"/>
              </a:solidFill>
            </a:ln>
          </a:bottom>
          <a:insideH>
            <a:ln w="2500" cmpd="sng">
              <a:solidFill>
                <a:schemeClr val="lt1"/>
              </a:solidFill>
            </a:ln>
          </a:insideH>
          <a:insideV>
            <a:ln w="2500" cmpd="sng">
              <a:solidFill>
                <a:schemeClr val="lt1"/>
              </a:solidFill>
            </a:ln>
          </a:insideV>
        </a:tcBdr>
        <a:fill>
          <a:solidFill>
            <a:schemeClr val="dk2"/>
          </a:solidFill>
        </a:fill>
      </a:tcStyle>
    </a:band1H>
    <a:band2H>
      <a:tcStyle>
        <a:tcBdr/>
      </a:tcStyle>
    </a:band2H>
    <a:band1V>
      <a:tcStyle>
        <a:tcBdr>
          <a:left>
            <a:ln w="2500" cmpd="sng">
              <a:solidFill>
                <a:schemeClr val="lt1"/>
              </a:solidFill>
            </a:ln>
          </a:left>
          <a:right>
            <a:ln w="2500" cmpd="sng">
              <a:solidFill>
                <a:schemeClr val="lt1"/>
              </a:solidFill>
            </a:ln>
          </a:right>
          <a:top>
            <a:ln w="2500" cmpd="sng">
              <a:solidFill>
                <a:schemeClr val="lt1"/>
              </a:solidFill>
            </a:ln>
          </a:top>
          <a:bottom>
            <a:ln w="2500" cmpd="sng">
              <a:solidFill>
                <a:schemeClr val="lt1"/>
              </a:solidFill>
            </a:ln>
          </a:bottom>
          <a:insideH>
            <a:ln w="2500" cmpd="sng">
              <a:solidFill>
                <a:schemeClr val="lt1"/>
              </a:solidFill>
            </a:ln>
          </a:insideH>
          <a:insideV>
            <a:ln w="2500" cmpd="sng">
              <a:solidFill>
                <a:schemeClr val="lt1"/>
              </a:solidFill>
            </a:ln>
          </a:insideV>
        </a:tcBdr>
        <a:fill>
          <a:solidFill>
            <a:schemeClr val="dk2"/>
          </a:solidFill>
        </a:fill>
      </a:tcStyle>
    </a:band1V>
    <a:band2V>
      <a:tcStyle>
        <a:tcBdr/>
      </a:tcStyle>
    </a:band2V>
    <a:lastCol>
      <a:tcTxStyle b="off">
        <a:fontRef idx="minor">
          <a:schemeClr val="dk1"/>
        </a:fontRef>
        <a:schemeClr val="dk1"/>
      </a:tcTxStyle>
      <a:tcStyle>
        <a:tcBdr/>
        <a:fill>
          <a:solidFill>
            <a:schemeClr val="dk2"/>
          </a:solidFill>
        </a:fill>
      </a:tcStyle>
    </a:lastCol>
    <a:firstCol>
      <a:tcTxStyle b="off">
        <a:fontRef idx="minor">
          <a:schemeClr val="dk1"/>
        </a:fontRef>
        <a:schemeClr val="dk1"/>
      </a:tcTxStyle>
      <a:tcStyle>
        <a:tcBdr/>
        <a:fill>
          <a:solidFill>
            <a:schemeClr val="dk2"/>
          </a:solidFill>
        </a:fill>
      </a:tcStyle>
    </a:firstCol>
    <a:lastRow>
      <a:tcTxStyle b="on">
        <a:fontRef idx="major">
          <a:schemeClr val="dk1"/>
        </a:fontRef>
        <a:schemeClr val="dk1"/>
      </a:tcTxStyle>
      <a:tcStyle>
        <a:tcBdr/>
        <a:fill>
          <a:solidFill>
            <a:schemeClr val="dk2"/>
          </a:solidFill>
        </a:fill>
      </a:tcStyle>
    </a:lastRow>
    <a:firstRow>
      <a:tcTxStyle b="off">
        <a:fontRef idx="major">
          <a:schemeClr val="lt2"/>
        </a:fontRef>
        <a:schemeClr val="lt2"/>
      </a:tcTxStyle>
      <a:tcStyle>
        <a:tcBdr>
          <a:bottom>
            <a:ln w="36000" cmpd="sng">
              <a:solidFill>
                <a:schemeClr val="accent2"/>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lt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81" autoAdjust="0"/>
  </p:normalViewPr>
  <p:slideViewPr>
    <p:cSldViewPr snapToGrid="0" showGuides="1">
      <p:cViewPr varScale="1">
        <p:scale>
          <a:sx n="209" d="100"/>
          <a:sy n="209" d="100"/>
        </p:scale>
        <p:origin x="2868" y="1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96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Shuyue /CN" userId="230d1c02-8e1b-4aee-8826-113f8a9da2e0" providerId="ADAL" clId="{16759F2E-2EC6-4716-B234-D4D1641476F4}"/>
    <pc:docChg chg="delSld modSld">
      <pc:chgData name="Wang, Shuyue /CN" userId="230d1c02-8e1b-4aee-8826-113f8a9da2e0" providerId="ADAL" clId="{16759F2E-2EC6-4716-B234-D4D1641476F4}" dt="2022-07-13T04:09:50.910" v="4" actId="47"/>
      <pc:docMkLst>
        <pc:docMk/>
      </pc:docMkLst>
      <pc:sldChg chg="del">
        <pc:chgData name="Wang, Shuyue /CN" userId="230d1c02-8e1b-4aee-8826-113f8a9da2e0" providerId="ADAL" clId="{16759F2E-2EC6-4716-B234-D4D1641476F4}" dt="2022-07-13T04:09:45.935" v="3" actId="47"/>
        <pc:sldMkLst>
          <pc:docMk/>
          <pc:sldMk cId="50618542" sldId="2147373775"/>
        </pc:sldMkLst>
      </pc:sldChg>
      <pc:sldChg chg="modSp mod">
        <pc:chgData name="Wang, Shuyue /CN" userId="230d1c02-8e1b-4aee-8826-113f8a9da2e0" providerId="ADAL" clId="{16759F2E-2EC6-4716-B234-D4D1641476F4}" dt="2022-07-13T04:09:34.639" v="2" actId="5793"/>
        <pc:sldMkLst>
          <pc:docMk/>
          <pc:sldMk cId="159641607" sldId="2147373780"/>
        </pc:sldMkLst>
        <pc:spChg chg="mod">
          <ac:chgData name="Wang, Shuyue /CN" userId="230d1c02-8e1b-4aee-8826-113f8a9da2e0" providerId="ADAL" clId="{16759F2E-2EC6-4716-B234-D4D1641476F4}" dt="2022-07-13T04:09:34.639" v="2" actId="5793"/>
          <ac:spMkLst>
            <pc:docMk/>
            <pc:sldMk cId="159641607" sldId="2147373780"/>
            <ac:spMk id="19" creationId="{68B96A6F-FECF-4EF1-9127-C78D1B84E51B}"/>
          </ac:spMkLst>
        </pc:spChg>
      </pc:sldChg>
      <pc:sldChg chg="del">
        <pc:chgData name="Wang, Shuyue /CN" userId="230d1c02-8e1b-4aee-8826-113f8a9da2e0" providerId="ADAL" clId="{16759F2E-2EC6-4716-B234-D4D1641476F4}" dt="2022-07-13T04:09:50.910" v="4" actId="47"/>
        <pc:sldMkLst>
          <pc:docMk/>
          <pc:sldMk cId="3038268283" sldId="2147373789"/>
        </pc:sldMkLst>
      </pc:sldChg>
      <pc:sldChg chg="modSp mod">
        <pc:chgData name="Wang, Shuyue /CN" userId="230d1c02-8e1b-4aee-8826-113f8a9da2e0" providerId="ADAL" clId="{16759F2E-2EC6-4716-B234-D4D1641476F4}" dt="2022-07-13T04:09:21.011" v="0" actId="20577"/>
        <pc:sldMkLst>
          <pc:docMk/>
          <pc:sldMk cId="3673355722" sldId="2147471581"/>
        </pc:sldMkLst>
        <pc:spChg chg="mod">
          <ac:chgData name="Wang, Shuyue /CN" userId="230d1c02-8e1b-4aee-8826-113f8a9da2e0" providerId="ADAL" clId="{16759F2E-2EC6-4716-B234-D4D1641476F4}" dt="2022-07-13T04:09:21.011" v="0" actId="20577"/>
          <ac:spMkLst>
            <pc:docMk/>
            <pc:sldMk cId="3673355722" sldId="2147471581"/>
            <ac:spMk id="5" creationId="{B72424FD-4104-421F-A2E5-A87189122EB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heryl.huang\OneDrive%20-%20Havas\Desktop\&#33609;&#31295;\&#22810;&#31435;&#32500;&#19987;&#29992;.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heryl.huang\OneDrive%20-%20Havas\Desktop\&#33609;&#31295;\&#22810;&#31435;&#32500;&#19987;&#2999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00454727094839E-2"/>
          <c:y val="0.24193993111780659"/>
          <c:w val="0.84599909054581035"/>
          <c:h val="0.61798958244556856"/>
        </c:manualLayout>
      </c:layout>
      <c:barChart>
        <c:barDir val="col"/>
        <c:grouping val="clustered"/>
        <c:varyColors val="0"/>
        <c:ser>
          <c:idx val="0"/>
          <c:order val="0"/>
          <c:tx>
            <c:strRef>
              <c:f>Sheet1!$B$1</c:f>
              <c:strCache>
                <c:ptCount val="1"/>
                <c:pt idx="0">
                  <c:v>系列 1</c:v>
                </c:pt>
              </c:strCache>
            </c:strRef>
          </c:tx>
          <c:spPr>
            <a:solidFill>
              <a:schemeClr val="accent5"/>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EBED-420C-990B-E60A837DD065}"/>
              </c:ext>
            </c:extLst>
          </c:dPt>
          <c:dLbls>
            <c:dLbl>
              <c:idx val="0"/>
              <c:layout>
                <c:manualLayout>
                  <c:x val="2.7559217869396865E-7"/>
                  <c:y val="0.10186944468118173"/>
                </c:manualLayout>
              </c:layout>
              <c:showLegendKey val="0"/>
              <c:showVal val="1"/>
              <c:showCatName val="0"/>
              <c:showSerName val="0"/>
              <c:showPercent val="0"/>
              <c:showBubbleSize val="0"/>
              <c:extLst>
                <c:ext xmlns:c15="http://schemas.microsoft.com/office/drawing/2012/chart" uri="{CE6537A1-D6FC-4f65-9D91-7224C49458BB}">
                  <c15:layout>
                    <c:manualLayout>
                      <c:w val="0.23215664659436963"/>
                      <c:h val="0.2858711291365662"/>
                    </c:manualLayout>
                  </c15:layout>
                </c:ext>
                <c:ext xmlns:c16="http://schemas.microsoft.com/office/drawing/2014/chart" uri="{C3380CC4-5D6E-409C-BE32-E72D297353CC}">
                  <c16:uniqueId val="{00000001-EBED-420C-990B-E60A837DD065}"/>
                </c:ext>
              </c:extLst>
            </c:dLbl>
            <c:numFmt formatCode="0.0%" sourceLinked="0"/>
            <c:spPr>
              <a:noFill/>
              <a:ln>
                <a:noFill/>
              </a:ln>
              <a:effectLst/>
            </c:spPr>
            <c:txPr>
              <a:bodyPr rot="0" spcFirstLastPara="1" vertOverflow="ellipsis" vert="horz" wrap="square" lIns="0" tIns="0" rIns="0" bIns="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0.00%</c:formatCode>
                <c:ptCount val="1"/>
                <c:pt idx="0">
                  <c:v>0.17</c:v>
                </c:pt>
              </c:numCache>
            </c:numRef>
          </c:val>
          <c:extLst>
            <c:ext xmlns:c16="http://schemas.microsoft.com/office/drawing/2014/chart" uri="{C3380CC4-5D6E-409C-BE32-E72D297353CC}">
              <c16:uniqueId val="{00000002-EBED-420C-990B-E60A837DD065}"/>
            </c:ext>
          </c:extLst>
        </c:ser>
        <c:ser>
          <c:idx val="1"/>
          <c:order val="1"/>
          <c:tx>
            <c:strRef>
              <c:f>Sheet1!$C$1</c:f>
              <c:strCache>
                <c:ptCount val="1"/>
                <c:pt idx="0">
                  <c:v>系列 2</c:v>
                </c:pt>
              </c:strCache>
            </c:strRef>
          </c:tx>
          <c:spPr>
            <a:solidFill>
              <a:srgbClr val="B8BDDC"/>
            </a:solidFill>
            <a:ln>
              <a:noFill/>
            </a:ln>
            <a:effectLst/>
          </c:spPr>
          <c:invertIfNegative val="0"/>
          <c:dLbls>
            <c:numFmt formatCode="0.0%" sourceLinked="0"/>
            <c:spPr>
              <a:noFill/>
              <a:ln>
                <a:noFill/>
              </a:ln>
              <a:effectLst/>
            </c:spPr>
            <c:txPr>
              <a:bodyPr rot="0" spcFirstLastPara="1" vertOverflow="ellipsis" vert="horz" wrap="square" lIns="0" tIns="0" rIns="0" bIns="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0.00%</c:formatCode>
                <c:ptCount val="1"/>
                <c:pt idx="0">
                  <c:v>7.0000000000000007E-2</c:v>
                </c:pt>
              </c:numCache>
            </c:numRef>
          </c:val>
          <c:extLst>
            <c:ext xmlns:c16="http://schemas.microsoft.com/office/drawing/2014/chart" uri="{C3380CC4-5D6E-409C-BE32-E72D297353CC}">
              <c16:uniqueId val="{00000003-EBED-420C-990B-E60A837DD065}"/>
            </c:ext>
          </c:extLst>
        </c:ser>
        <c:dLbls>
          <c:showLegendKey val="0"/>
          <c:showVal val="0"/>
          <c:showCatName val="0"/>
          <c:showSerName val="0"/>
          <c:showPercent val="0"/>
          <c:showBubbleSize val="0"/>
        </c:dLbls>
        <c:gapWidth val="200"/>
        <c:overlap val="-80"/>
        <c:axId val="276054928"/>
        <c:axId val="276056592"/>
      </c:barChart>
      <c:catAx>
        <c:axId val="276054928"/>
        <c:scaling>
          <c:orientation val="minMax"/>
        </c:scaling>
        <c:delete val="1"/>
        <c:axPos val="b"/>
        <c:numFmt formatCode="General" sourceLinked="1"/>
        <c:majorTickMark val="none"/>
        <c:minorTickMark val="none"/>
        <c:tickLblPos val="nextTo"/>
        <c:crossAx val="276056592"/>
        <c:crosses val="autoZero"/>
        <c:auto val="1"/>
        <c:lblAlgn val="ctr"/>
        <c:lblOffset val="100"/>
        <c:noMultiLvlLbl val="0"/>
      </c:catAx>
      <c:valAx>
        <c:axId val="276056592"/>
        <c:scaling>
          <c:orientation val="minMax"/>
        </c:scaling>
        <c:delete val="1"/>
        <c:axPos val="l"/>
        <c:numFmt formatCode="0.00%" sourceLinked="1"/>
        <c:majorTickMark val="none"/>
        <c:minorTickMark val="none"/>
        <c:tickLblPos val="nextTo"/>
        <c:crossAx val="27605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5"/>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EBED-420C-990B-E60A837DD065}"/>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3215664659436963"/>
                      <c:h val="0.2858711291365662"/>
                    </c:manualLayout>
                  </c15:layout>
                </c:ext>
                <c:ext xmlns:c16="http://schemas.microsoft.com/office/drawing/2014/chart" uri="{C3380CC4-5D6E-409C-BE32-E72D297353CC}">
                  <c16:uniqueId val="{00000001-EBED-420C-990B-E60A837DD06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0.00%</c:formatCode>
                <c:ptCount val="1"/>
                <c:pt idx="0">
                  <c:v>0.313</c:v>
                </c:pt>
              </c:numCache>
            </c:numRef>
          </c:val>
          <c:extLst>
            <c:ext xmlns:c16="http://schemas.microsoft.com/office/drawing/2014/chart" uri="{C3380CC4-5D6E-409C-BE32-E72D297353CC}">
              <c16:uniqueId val="{00000002-EBED-420C-990B-E60A837DD065}"/>
            </c:ext>
          </c:extLst>
        </c:ser>
        <c:ser>
          <c:idx val="1"/>
          <c:order val="1"/>
          <c:tx>
            <c:strRef>
              <c:f>Sheet1!$C$1</c:f>
              <c:strCache>
                <c:ptCount val="1"/>
                <c:pt idx="0">
                  <c:v>系列 2</c:v>
                </c:pt>
              </c:strCache>
            </c:strRef>
          </c:tx>
          <c:spPr>
            <a:solidFill>
              <a:srgbClr val="B8BDDC"/>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1588702322436387"/>
                      <c:h val="0.2858711291365662"/>
                    </c:manualLayout>
                  </c15:layout>
                </c:ext>
                <c:ext xmlns:c16="http://schemas.microsoft.com/office/drawing/2014/chart" uri="{C3380CC4-5D6E-409C-BE32-E72D297353CC}">
                  <c16:uniqueId val="{00000002-9387-47CB-9EEB-15A6211A01F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0.00%</c:formatCode>
                <c:ptCount val="1"/>
                <c:pt idx="0">
                  <c:v>0.16300000000000001</c:v>
                </c:pt>
              </c:numCache>
            </c:numRef>
          </c:val>
          <c:extLst>
            <c:ext xmlns:c16="http://schemas.microsoft.com/office/drawing/2014/chart" uri="{C3380CC4-5D6E-409C-BE32-E72D297353CC}">
              <c16:uniqueId val="{00000003-EBED-420C-990B-E60A837DD065}"/>
            </c:ext>
          </c:extLst>
        </c:ser>
        <c:dLbls>
          <c:showLegendKey val="0"/>
          <c:showVal val="0"/>
          <c:showCatName val="0"/>
          <c:showSerName val="0"/>
          <c:showPercent val="0"/>
          <c:showBubbleSize val="0"/>
        </c:dLbls>
        <c:gapWidth val="250"/>
        <c:overlap val="-80"/>
        <c:axId val="276054928"/>
        <c:axId val="276056592"/>
      </c:barChart>
      <c:catAx>
        <c:axId val="276054928"/>
        <c:scaling>
          <c:orientation val="minMax"/>
        </c:scaling>
        <c:delete val="1"/>
        <c:axPos val="b"/>
        <c:numFmt formatCode="General" sourceLinked="1"/>
        <c:majorTickMark val="none"/>
        <c:minorTickMark val="none"/>
        <c:tickLblPos val="nextTo"/>
        <c:crossAx val="276056592"/>
        <c:crosses val="autoZero"/>
        <c:auto val="1"/>
        <c:lblAlgn val="ctr"/>
        <c:lblOffset val="100"/>
        <c:noMultiLvlLbl val="0"/>
      </c:catAx>
      <c:valAx>
        <c:axId val="276056592"/>
        <c:scaling>
          <c:orientation val="minMax"/>
        </c:scaling>
        <c:delete val="1"/>
        <c:axPos val="l"/>
        <c:numFmt formatCode="0.00%" sourceLinked="1"/>
        <c:majorTickMark val="none"/>
        <c:minorTickMark val="none"/>
        <c:tickLblPos val="nextTo"/>
        <c:crossAx val="27605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279889235274E-2"/>
          <c:y val="0.52111030687515303"/>
          <c:w val="0.87695744022152944"/>
          <c:h val="0.36359773773155779"/>
        </c:manualLayout>
      </c:layout>
      <c:barChart>
        <c:barDir val="col"/>
        <c:grouping val="clustered"/>
        <c:varyColors val="0"/>
        <c:ser>
          <c:idx val="0"/>
          <c:order val="0"/>
          <c:tx>
            <c:strRef>
              <c:f>Sheet1!$B$1</c:f>
              <c:strCache>
                <c:ptCount val="1"/>
                <c:pt idx="0">
                  <c:v>系列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0-37FA-48E5-88C4-C21777A33E1D}"/>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0-37FA-48E5-88C4-C21777A33E1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0.00%</c:formatCode>
                <c:ptCount val="1"/>
                <c:pt idx="0">
                  <c:v>1.7999999999999999E-2</c:v>
                </c:pt>
              </c:numCache>
            </c:numRef>
          </c:val>
          <c:extLst>
            <c:ext xmlns:c16="http://schemas.microsoft.com/office/drawing/2014/chart" uri="{C3380CC4-5D6E-409C-BE32-E72D297353CC}">
              <c16:uniqueId val="{00000000-213F-4388-AB53-1BB48D35115F}"/>
            </c:ext>
          </c:extLst>
        </c:ser>
        <c:ser>
          <c:idx val="1"/>
          <c:order val="1"/>
          <c:tx>
            <c:strRef>
              <c:f>Sheet1!$C$1</c:f>
              <c:strCache>
                <c:ptCount val="1"/>
                <c:pt idx="0">
                  <c:v>系列 2</c:v>
                </c:pt>
              </c:strCache>
            </c:strRef>
          </c:tx>
          <c:spPr>
            <a:solidFill>
              <a:schemeClr val="accent2"/>
            </a:solidFill>
            <a:ln>
              <a:noFill/>
            </a:ln>
            <a:effectLst/>
          </c:spPr>
          <c:invertIfNegative val="0"/>
          <c:dLbls>
            <c:dLbl>
              <c:idx val="0"/>
              <c:layout>
                <c:manualLayout>
                  <c:x val="4.4742749010352821E-2"/>
                  <c:y val="1.126521691308219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61-4F3E-B7FA-BE883B797DE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0.00%</c:formatCode>
                <c:ptCount val="1"/>
                <c:pt idx="0">
                  <c:v>0</c:v>
                </c:pt>
              </c:numCache>
            </c:numRef>
          </c:val>
          <c:extLst>
            <c:ext xmlns:c16="http://schemas.microsoft.com/office/drawing/2014/chart" uri="{C3380CC4-5D6E-409C-BE32-E72D297353CC}">
              <c16:uniqueId val="{00000001-213F-4388-AB53-1BB48D35115F}"/>
            </c:ext>
          </c:extLst>
        </c:ser>
        <c:dLbls>
          <c:showLegendKey val="0"/>
          <c:showVal val="0"/>
          <c:showCatName val="0"/>
          <c:showSerName val="0"/>
          <c:showPercent val="0"/>
          <c:showBubbleSize val="0"/>
        </c:dLbls>
        <c:gapWidth val="250"/>
        <c:overlap val="-80"/>
        <c:axId val="276054928"/>
        <c:axId val="276056592"/>
      </c:barChart>
      <c:catAx>
        <c:axId val="276054928"/>
        <c:scaling>
          <c:orientation val="minMax"/>
        </c:scaling>
        <c:delete val="1"/>
        <c:axPos val="b"/>
        <c:numFmt formatCode="General" sourceLinked="1"/>
        <c:majorTickMark val="none"/>
        <c:minorTickMark val="none"/>
        <c:tickLblPos val="nextTo"/>
        <c:crossAx val="276056592"/>
        <c:crosses val="autoZero"/>
        <c:auto val="1"/>
        <c:lblAlgn val="ctr"/>
        <c:lblOffset val="100"/>
        <c:noMultiLvlLbl val="0"/>
      </c:catAx>
      <c:valAx>
        <c:axId val="276056592"/>
        <c:scaling>
          <c:orientation val="minMax"/>
        </c:scaling>
        <c:delete val="1"/>
        <c:axPos val="l"/>
        <c:numFmt formatCode="0.00%" sourceLinked="1"/>
        <c:majorTickMark val="none"/>
        <c:minorTickMark val="none"/>
        <c:tickLblPos val="nextTo"/>
        <c:crossAx val="27605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279889235274E-2"/>
          <c:y val="0.39719328658456216"/>
          <c:w val="0.87695744022152944"/>
          <c:h val="0.49877990026233809"/>
        </c:manualLayout>
      </c:layout>
      <c:barChart>
        <c:barDir val="col"/>
        <c:grouping val="clustered"/>
        <c:varyColors val="0"/>
        <c:ser>
          <c:idx val="0"/>
          <c:order val="0"/>
          <c:tx>
            <c:strRef>
              <c:f>Sheet1!$B$1</c:f>
              <c:strCache>
                <c:ptCount val="1"/>
                <c:pt idx="0">
                  <c:v>系列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0-37FA-48E5-88C4-C21777A33E1D}"/>
              </c:ext>
            </c:extLst>
          </c:dPt>
          <c:dLbls>
            <c:dLbl>
              <c:idx val="0"/>
              <c:layout>
                <c:manualLayout>
                  <c:x val="-3.1412376995407831E-2"/>
                  <c:y val="5.674227040567478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6277953759073508"/>
                      <c:h val="0.28125067483392563"/>
                    </c:manualLayout>
                  </c15:layout>
                </c:ext>
                <c:ext xmlns:c16="http://schemas.microsoft.com/office/drawing/2014/chart" uri="{C3380CC4-5D6E-409C-BE32-E72D297353CC}">
                  <c16:uniqueId val="{00000000-37FA-48E5-88C4-C21777A33E1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0.00%</c:formatCode>
                <c:ptCount val="1"/>
                <c:pt idx="0">
                  <c:v>0.14899999999999999</c:v>
                </c:pt>
              </c:numCache>
            </c:numRef>
          </c:val>
          <c:extLst>
            <c:ext xmlns:c16="http://schemas.microsoft.com/office/drawing/2014/chart" uri="{C3380CC4-5D6E-409C-BE32-E72D297353CC}">
              <c16:uniqueId val="{00000000-213F-4388-AB53-1BB48D35115F}"/>
            </c:ext>
          </c:extLst>
        </c:ser>
        <c:ser>
          <c:idx val="1"/>
          <c:order val="1"/>
          <c:tx>
            <c:strRef>
              <c:f>Sheet1!$C$1</c:f>
              <c:strCache>
                <c:ptCount val="1"/>
                <c:pt idx="0">
                  <c:v>系列 2</c:v>
                </c:pt>
              </c:strCache>
            </c:strRef>
          </c:tx>
          <c:spPr>
            <a:solidFill>
              <a:srgbClr val="B8BDDC"/>
            </a:solidFill>
            <a:ln>
              <a:noFill/>
            </a:ln>
            <a:effectLst/>
          </c:spPr>
          <c:invertIfNegative val="0"/>
          <c:dLbls>
            <c:dLbl>
              <c:idx val="0"/>
              <c:layout>
                <c:manualLayout>
                  <c:x val="2.2019069394858724E-7"/>
                  <c:y val="4.7285287391756553E-2"/>
                </c:manualLayout>
              </c:layout>
              <c:showLegendKey val="0"/>
              <c:showVal val="1"/>
              <c:showCatName val="0"/>
              <c:showSerName val="0"/>
              <c:showPercent val="0"/>
              <c:showBubbleSize val="0"/>
              <c:extLst>
                <c:ext xmlns:c15="http://schemas.microsoft.com/office/drawing/2012/chart" uri="{CE6537A1-D6FC-4f65-9D91-7224C49458BB}">
                  <c15:layout>
                    <c:manualLayout>
                      <c:w val="0.2124721293629134"/>
                      <c:h val="0.28125067483392563"/>
                    </c:manualLayout>
                  </c15:layout>
                </c:ext>
                <c:ext xmlns:c16="http://schemas.microsoft.com/office/drawing/2014/chart" uri="{C3380CC4-5D6E-409C-BE32-E72D297353CC}">
                  <c16:uniqueId val="{00000002-AB1A-4F98-991F-B74EB15842F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0.00%</c:formatCode>
                <c:ptCount val="1"/>
                <c:pt idx="0">
                  <c:v>0.04</c:v>
                </c:pt>
              </c:numCache>
            </c:numRef>
          </c:val>
          <c:extLst>
            <c:ext xmlns:c16="http://schemas.microsoft.com/office/drawing/2014/chart" uri="{C3380CC4-5D6E-409C-BE32-E72D297353CC}">
              <c16:uniqueId val="{00000001-213F-4388-AB53-1BB48D35115F}"/>
            </c:ext>
          </c:extLst>
        </c:ser>
        <c:dLbls>
          <c:showLegendKey val="0"/>
          <c:showVal val="0"/>
          <c:showCatName val="0"/>
          <c:showSerName val="0"/>
          <c:showPercent val="0"/>
          <c:showBubbleSize val="0"/>
        </c:dLbls>
        <c:gapWidth val="250"/>
        <c:overlap val="-80"/>
        <c:axId val="276054928"/>
        <c:axId val="276056592"/>
      </c:barChart>
      <c:catAx>
        <c:axId val="276054928"/>
        <c:scaling>
          <c:orientation val="minMax"/>
        </c:scaling>
        <c:delete val="1"/>
        <c:axPos val="b"/>
        <c:numFmt formatCode="General" sourceLinked="1"/>
        <c:majorTickMark val="none"/>
        <c:minorTickMark val="none"/>
        <c:tickLblPos val="nextTo"/>
        <c:crossAx val="276056592"/>
        <c:crosses val="autoZero"/>
        <c:auto val="1"/>
        <c:lblAlgn val="ctr"/>
        <c:lblOffset val="100"/>
        <c:noMultiLvlLbl val="0"/>
      </c:catAx>
      <c:valAx>
        <c:axId val="276056592"/>
        <c:scaling>
          <c:orientation val="minMax"/>
        </c:scaling>
        <c:delete val="1"/>
        <c:axPos val="l"/>
        <c:numFmt formatCode="0.00%" sourceLinked="1"/>
        <c:majorTickMark val="none"/>
        <c:minorTickMark val="none"/>
        <c:tickLblPos val="nextTo"/>
        <c:crossAx val="27605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Sheet2!$B$3</c:f>
              <c:strCache>
                <c:ptCount val="1"/>
                <c:pt idx="0">
                  <c:v>参比制剂(N = 170)</c:v>
                </c:pt>
              </c:strCache>
            </c:strRef>
          </c:tx>
          <c:spPr>
            <a:gradFill>
              <a:gsLst>
                <a:gs pos="100000">
                  <a:schemeClr val="bg1">
                    <a:lumMod val="65000"/>
                  </a:schemeClr>
                </a:gs>
                <a:gs pos="23000">
                  <a:schemeClr val="bg1">
                    <a:lumMod val="50000"/>
                  </a:schemeClr>
                </a:gs>
              </a:gsLst>
              <a:lin ang="16200000" scaled="1"/>
            </a:gradFill>
            <a:ln>
              <a:noFill/>
            </a:ln>
            <a:effectLst/>
          </c:spPr>
          <c:invertIfNegative val="0"/>
          <c:dLbls>
            <c:dLbl>
              <c:idx val="0"/>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0-8D7A-45AB-92BC-196E359742A7}"/>
                </c:ext>
              </c:extLst>
            </c:dLbl>
            <c:numFmt formatCode="General"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Sheet2!$A$4:$A$8</c:f>
              <c:strCache>
                <c:ptCount val="4"/>
                <c:pt idx="0">
                  <c:v>总不良事件</c:v>
                </c:pt>
                <c:pt idx="1">
                  <c:v>恶心</c:v>
                </c:pt>
                <c:pt idx="2">
                  <c:v>干呕</c:v>
                </c:pt>
                <c:pt idx="3">
                  <c:v>发热</c:v>
                </c:pt>
              </c:strCache>
            </c:strRef>
          </c:cat>
          <c:val>
            <c:numRef>
              <c:f>Sheet2!$B$4:$B$8</c:f>
              <c:numCache>
                <c:formatCode>General</c:formatCode>
                <c:ptCount val="4"/>
                <c:pt idx="0">
                  <c:v>1.2</c:v>
                </c:pt>
                <c:pt idx="1">
                  <c:v>0.6</c:v>
                </c:pt>
                <c:pt idx="2">
                  <c:v>0.6</c:v>
                </c:pt>
                <c:pt idx="3">
                  <c:v>0.6</c:v>
                </c:pt>
              </c:numCache>
            </c:numRef>
          </c:val>
          <c:extLst>
            <c:ext xmlns:c16="http://schemas.microsoft.com/office/drawing/2014/chart" uri="{C3380CC4-5D6E-409C-BE32-E72D297353CC}">
              <c16:uniqueId val="{00000001-8D7A-45AB-92BC-196E359742A7}"/>
            </c:ext>
          </c:extLst>
        </c:ser>
        <c:ser>
          <c:idx val="1"/>
          <c:order val="1"/>
          <c:tx>
            <c:strRef>
              <c:f>Sheet2!$C$3</c:f>
              <c:strCache>
                <c:ptCount val="1"/>
                <c:pt idx="0">
                  <c:v>受试制剂(N = 165)</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2-8D7A-45AB-92BC-196E359742A7}"/>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Sheet2!$A$4:$A$8</c:f>
              <c:strCache>
                <c:ptCount val="4"/>
                <c:pt idx="0">
                  <c:v>总不良事件</c:v>
                </c:pt>
                <c:pt idx="1">
                  <c:v>恶心</c:v>
                </c:pt>
                <c:pt idx="2">
                  <c:v>干呕</c:v>
                </c:pt>
                <c:pt idx="3">
                  <c:v>发热</c:v>
                </c:pt>
              </c:strCache>
            </c:strRef>
          </c:cat>
          <c:val>
            <c:numRef>
              <c:f>Sheet2!$C$4:$C$8</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3-8D7A-45AB-92BC-196E359742A7}"/>
            </c:ext>
          </c:extLst>
        </c:ser>
        <c:dLbls>
          <c:dLblPos val="outEnd"/>
          <c:showLegendKey val="0"/>
          <c:showVal val="1"/>
          <c:showCatName val="0"/>
          <c:showSerName val="0"/>
          <c:showPercent val="0"/>
          <c:showBubbleSize val="0"/>
        </c:dLbls>
        <c:gapWidth val="115"/>
        <c:overlap val="-5"/>
        <c:axId val="1405349103"/>
        <c:axId val="1404862447"/>
      </c:barChart>
      <c:catAx>
        <c:axId val="1405349103"/>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zh-CN"/>
          </a:p>
        </c:txPr>
        <c:crossAx val="1404862447"/>
        <c:crosses val="autoZero"/>
        <c:auto val="1"/>
        <c:lblAlgn val="ctr"/>
        <c:lblOffset val="100"/>
        <c:noMultiLvlLbl val="0"/>
      </c:catAx>
      <c:valAx>
        <c:axId val="1404862447"/>
        <c:scaling>
          <c:orientation val="minMax"/>
          <c:max val="2"/>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r>
                  <a:rPr lang="zh-CN" sz="800" b="0" dirty="0"/>
                  <a:t>发生率</a:t>
                </a:r>
                <a:r>
                  <a:rPr lang="en-US" altLang="zh-CN" sz="800" b="0" dirty="0"/>
                  <a:t>(%)</a:t>
                </a:r>
                <a:endParaRPr lang="zh-CN" sz="800" b="0" dirty="0"/>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zh-CN"/>
            </a:p>
          </c:txPr>
        </c:title>
        <c:numFmt formatCode="General"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zh-CN"/>
          </a:p>
        </c:txPr>
        <c:crossAx val="140534910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ea"/>
          <a:ea typeface="+mn-ea"/>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Sheet2!$B$12</c:f>
              <c:strCache>
                <c:ptCount val="1"/>
                <c:pt idx="0">
                  <c:v>参比制剂(N = 169)</c:v>
                </c:pt>
              </c:strCache>
            </c:strRef>
          </c:tx>
          <c:spPr>
            <a:gradFill>
              <a:gsLst>
                <a:gs pos="100000">
                  <a:schemeClr val="bg1">
                    <a:lumMod val="65000"/>
                  </a:schemeClr>
                </a:gs>
                <a:gs pos="23000">
                  <a:schemeClr val="bg1">
                    <a:lumMod val="50000"/>
                  </a:schemeClr>
                </a:gs>
              </a:gsLst>
              <a:lin ang="16200000" scaled="1"/>
            </a:gra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Sheet2!$A$13:$A$23</c:f>
              <c:strCache>
                <c:ptCount val="11"/>
                <c:pt idx="0">
                  <c:v>总不良事件</c:v>
                </c:pt>
                <c:pt idx="1">
                  <c:v> 上呼吸道感染</c:v>
                </c:pt>
                <c:pt idx="2">
                  <c:v>心悸</c:v>
                </c:pt>
                <c:pt idx="3">
                  <c:v>鼻出血</c:v>
                </c:pt>
                <c:pt idx="4">
                  <c:v>腹泻</c:v>
                </c:pt>
                <c:pt idx="5">
                  <c:v>腹胀</c:v>
                </c:pt>
                <c:pt idx="6">
                  <c:v>上腹痛</c:v>
                </c:pt>
                <c:pt idx="7">
                  <c:v>肛门出血</c:v>
                </c:pt>
                <c:pt idx="8">
                  <c:v>恶心</c:v>
                </c:pt>
                <c:pt idx="9">
                  <c:v>呕吐</c:v>
                </c:pt>
                <c:pt idx="10">
                  <c:v>血胆红素升高</c:v>
                </c:pt>
              </c:strCache>
            </c:strRef>
          </c:cat>
          <c:val>
            <c:numRef>
              <c:f>Sheet2!$B$13:$B$23</c:f>
              <c:numCache>
                <c:formatCode>0.0_);[Red]\(0.0\)</c:formatCode>
                <c:ptCount val="11"/>
                <c:pt idx="0">
                  <c:v>5.3</c:v>
                </c:pt>
                <c:pt idx="1">
                  <c:v>1.2</c:v>
                </c:pt>
                <c:pt idx="2">
                  <c:v>0.6</c:v>
                </c:pt>
                <c:pt idx="3">
                  <c:v>1.2</c:v>
                </c:pt>
                <c:pt idx="4">
                  <c:v>0.6</c:v>
                </c:pt>
                <c:pt idx="5">
                  <c:v>0.6</c:v>
                </c:pt>
                <c:pt idx="6">
                  <c:v>1.2</c:v>
                </c:pt>
                <c:pt idx="7">
                  <c:v>0.6</c:v>
                </c:pt>
                <c:pt idx="8">
                  <c:v>0.6</c:v>
                </c:pt>
                <c:pt idx="9">
                  <c:v>0.6</c:v>
                </c:pt>
                <c:pt idx="10">
                  <c:v>0.6</c:v>
                </c:pt>
              </c:numCache>
            </c:numRef>
          </c:val>
          <c:extLst>
            <c:ext xmlns:c16="http://schemas.microsoft.com/office/drawing/2014/chart" uri="{C3380CC4-5D6E-409C-BE32-E72D297353CC}">
              <c16:uniqueId val="{00000000-C303-4D3F-8912-CC146606FF2D}"/>
            </c:ext>
          </c:extLst>
        </c:ser>
        <c:ser>
          <c:idx val="1"/>
          <c:order val="1"/>
          <c:tx>
            <c:strRef>
              <c:f>Sheet2!$C$12</c:f>
              <c:strCache>
                <c:ptCount val="1"/>
                <c:pt idx="0">
                  <c:v>受试制剂(N = 169)</c:v>
                </c:pt>
              </c:strCache>
            </c:strRef>
          </c:tx>
          <c:spPr>
            <a:gradFill flip="none" rotWithShape="1">
              <a:gsLst>
                <a:gs pos="0">
                  <a:schemeClr val="accent2">
                    <a:lumMod val="67000"/>
                  </a:schemeClr>
                </a:gs>
                <a:gs pos="80000">
                  <a:schemeClr val="accent2">
                    <a:lumMod val="97000"/>
                    <a:lumOff val="3000"/>
                  </a:schemeClr>
                </a:gs>
                <a:gs pos="100000">
                  <a:schemeClr val="accent2">
                    <a:lumMod val="60000"/>
                    <a:lumOff val="40000"/>
                  </a:schemeClr>
                </a:gs>
              </a:gsLst>
              <a:lin ang="16200000" scaled="1"/>
              <a:tileRect/>
            </a:gradFill>
            <a:ln>
              <a:noFill/>
            </a:ln>
            <a:effectLst/>
          </c:spPr>
          <c:invertIfNegative val="0"/>
          <c:dLbls>
            <c:dLbl>
              <c:idx val="4"/>
              <c:layout>
                <c:manualLayout>
                  <c:x val="1.5687751004016121E-2"/>
                  <c:y val="1.12332112332112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03-4D3F-8912-CC146606FF2D}"/>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Sheet2!$A$13:$A$23</c:f>
              <c:strCache>
                <c:ptCount val="11"/>
                <c:pt idx="0">
                  <c:v>总不良事件</c:v>
                </c:pt>
                <c:pt idx="1">
                  <c:v> 上呼吸道感染</c:v>
                </c:pt>
                <c:pt idx="2">
                  <c:v>心悸</c:v>
                </c:pt>
                <c:pt idx="3">
                  <c:v>鼻出血</c:v>
                </c:pt>
                <c:pt idx="4">
                  <c:v>腹泻</c:v>
                </c:pt>
                <c:pt idx="5">
                  <c:v>腹胀</c:v>
                </c:pt>
                <c:pt idx="6">
                  <c:v>上腹痛</c:v>
                </c:pt>
                <c:pt idx="7">
                  <c:v>肛门出血</c:v>
                </c:pt>
                <c:pt idx="8">
                  <c:v>恶心</c:v>
                </c:pt>
                <c:pt idx="9">
                  <c:v>呕吐</c:v>
                </c:pt>
                <c:pt idx="10">
                  <c:v>血胆红素升高</c:v>
                </c:pt>
              </c:strCache>
            </c:strRef>
          </c:cat>
          <c:val>
            <c:numRef>
              <c:f>Sheet2!$C$13:$C$23</c:f>
              <c:numCache>
                <c:formatCode>0_);[Red]\(0\)</c:formatCode>
                <c:ptCount val="11"/>
                <c:pt idx="0" formatCode="0.0_);[Red]\(0.0\)">
                  <c:v>0.6</c:v>
                </c:pt>
                <c:pt idx="1">
                  <c:v>0</c:v>
                </c:pt>
                <c:pt idx="2">
                  <c:v>0</c:v>
                </c:pt>
                <c:pt idx="3">
                  <c:v>0</c:v>
                </c:pt>
                <c:pt idx="4" formatCode="0.0_);[Red]\(0.0\)">
                  <c:v>0.6</c:v>
                </c:pt>
                <c:pt idx="5">
                  <c:v>0</c:v>
                </c:pt>
                <c:pt idx="6">
                  <c:v>0</c:v>
                </c:pt>
                <c:pt idx="7">
                  <c:v>0</c:v>
                </c:pt>
                <c:pt idx="8">
                  <c:v>0</c:v>
                </c:pt>
                <c:pt idx="9">
                  <c:v>0</c:v>
                </c:pt>
                <c:pt idx="10">
                  <c:v>0</c:v>
                </c:pt>
              </c:numCache>
            </c:numRef>
          </c:val>
          <c:extLst>
            <c:ext xmlns:c16="http://schemas.microsoft.com/office/drawing/2014/chart" uri="{C3380CC4-5D6E-409C-BE32-E72D297353CC}">
              <c16:uniqueId val="{00000002-C303-4D3F-8912-CC146606FF2D}"/>
            </c:ext>
          </c:extLst>
        </c:ser>
        <c:dLbls>
          <c:dLblPos val="outEnd"/>
          <c:showLegendKey val="0"/>
          <c:showVal val="1"/>
          <c:showCatName val="0"/>
          <c:showSerName val="0"/>
          <c:showPercent val="0"/>
          <c:showBubbleSize val="0"/>
        </c:dLbls>
        <c:gapWidth val="116"/>
        <c:overlap val="-5"/>
        <c:axId val="1517627487"/>
        <c:axId val="1215276399"/>
      </c:barChart>
      <c:catAx>
        <c:axId val="151762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700" b="0" i="0" u="none" strike="noStrike" kern="1200" baseline="0">
                <a:solidFill>
                  <a:schemeClr val="tx1">
                    <a:lumMod val="65000"/>
                    <a:lumOff val="35000"/>
                  </a:schemeClr>
                </a:solidFill>
                <a:latin typeface="+mn-lt"/>
                <a:ea typeface="+mn-ea"/>
                <a:cs typeface="+mn-cs"/>
              </a:defRPr>
            </a:pPr>
            <a:endParaRPr lang="zh-CN"/>
          </a:p>
        </c:txPr>
        <c:crossAx val="1215276399"/>
        <c:crosses val="autoZero"/>
        <c:auto val="1"/>
        <c:lblAlgn val="ctr"/>
        <c:lblOffset val="100"/>
        <c:noMultiLvlLbl val="0"/>
      </c:catAx>
      <c:valAx>
        <c:axId val="1215276399"/>
        <c:scaling>
          <c:orientation val="minMax"/>
        </c:scaling>
        <c:delete val="0"/>
        <c:axPos val="l"/>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zh-CN"/>
                  <a:t>发生率</a:t>
                </a:r>
                <a:r>
                  <a:rPr lang="en-US"/>
                  <a:t>(%)</a:t>
                </a:r>
                <a:endParaRPr lang="zh-CN"/>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CN"/>
            </a:p>
          </c:txPr>
        </c:title>
        <c:numFmt formatCode="General"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CN"/>
          </a:p>
        </c:txPr>
        <c:crossAx val="1517627487"/>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0.42608</cdr:x>
      <cdr:y>0.5965</cdr:y>
    </cdr:from>
    <cdr:to>
      <cdr:x>0.86898</cdr:x>
      <cdr:y>0.83846</cdr:y>
    </cdr:to>
    <cdr:sp macro="" textlink="">
      <cdr:nvSpPr>
        <cdr:cNvPr id="2" name="矩形: 圆角 1">
          <a:extLst xmlns:a="http://schemas.openxmlformats.org/drawingml/2006/main">
            <a:ext uri="{FF2B5EF4-FFF2-40B4-BE49-F238E27FC236}">
              <a16:creationId xmlns:a16="http://schemas.microsoft.com/office/drawing/2014/main" id="{5AC533F2-8FAE-4E02-A206-98BE64013651}"/>
            </a:ext>
          </a:extLst>
        </cdr:cNvPr>
        <cdr:cNvSpPr/>
      </cdr:nvSpPr>
      <cdr:spPr>
        <a:xfrm xmlns:a="http://schemas.openxmlformats.org/drawingml/2006/main">
          <a:off x="1772385" y="909423"/>
          <a:ext cx="1842351" cy="368885"/>
        </a:xfrm>
        <a:prstGeom xmlns:a="http://schemas.openxmlformats.org/drawingml/2006/main" prst="roundRect">
          <a:avLst/>
        </a:prstGeom>
        <a:noFill xmlns:a="http://schemas.openxmlformats.org/drawingml/2006/main"/>
        <a:ln xmlns:a="http://schemas.openxmlformats.org/drawingml/2006/main">
          <a:solidFill>
            <a:srgbClr val="ED7D3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dirty="0"/>
        </a:p>
      </cdr:txBody>
    </cdr:sp>
  </cdr:relSizeAnchor>
  <cdr:relSizeAnchor xmlns:cdr="http://schemas.openxmlformats.org/drawingml/2006/chartDrawing">
    <cdr:from>
      <cdr:x>0.36755</cdr:x>
      <cdr:y>0.00586</cdr:y>
    </cdr:from>
    <cdr:to>
      <cdr:x>1</cdr:x>
      <cdr:y>0.2683</cdr:y>
    </cdr:to>
    <cdr:sp macro="" textlink="">
      <cdr:nvSpPr>
        <cdr:cNvPr id="3" name="文本框 4">
          <a:extLst xmlns:a="http://schemas.openxmlformats.org/drawingml/2006/main">
            <a:ext uri="{FF2B5EF4-FFF2-40B4-BE49-F238E27FC236}">
              <a16:creationId xmlns:a16="http://schemas.microsoft.com/office/drawing/2014/main" id="{CE2DB070-2092-4590-A03F-4256D2C92C1B}"/>
            </a:ext>
          </a:extLst>
        </cdr:cNvPr>
        <cdr:cNvSpPr txBox="1"/>
      </cdr:nvSpPr>
      <cdr:spPr>
        <a:xfrm xmlns:a="http://schemas.openxmlformats.org/drawingml/2006/main">
          <a:off x="1554331" y="8935"/>
          <a:ext cx="2630848"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CN" altLang="en-US" sz="1000" b="1" dirty="0">
              <a:solidFill>
                <a:srgbClr val="ED7D31"/>
              </a:solidFill>
            </a:rPr>
            <a:t>胃肠道不良反应：</a:t>
          </a:r>
          <a:endParaRPr lang="en-US" altLang="zh-CN" sz="1000" b="1" dirty="0">
            <a:solidFill>
              <a:srgbClr val="ED7D31"/>
            </a:solidFill>
          </a:endParaRPr>
        </a:p>
        <a:p xmlns:a="http://schemas.openxmlformats.org/drawingml/2006/main">
          <a:r>
            <a:rPr lang="zh-CN" altLang="en-US" sz="1000" b="1" dirty="0">
              <a:solidFill>
                <a:srgbClr val="ED7D31"/>
              </a:solidFill>
            </a:rPr>
            <a:t>联合用药 </a:t>
          </a:r>
          <a:r>
            <a:rPr lang="en-US" altLang="zh-CN" sz="1000" b="1" dirty="0">
              <a:solidFill>
                <a:srgbClr val="ED7D31"/>
              </a:solidFill>
            </a:rPr>
            <a:t>2.4% vs. </a:t>
          </a:r>
          <a:r>
            <a:rPr lang="zh-CN" altLang="en-US" sz="1000" b="1" dirty="0">
              <a:solidFill>
                <a:srgbClr val="ED7D31"/>
              </a:solidFill>
            </a:rPr>
            <a:t>单片复方制剂 </a:t>
          </a:r>
          <a:r>
            <a:rPr lang="en-US" altLang="zh-CN" sz="1000" b="1" dirty="0">
              <a:solidFill>
                <a:srgbClr val="ED7D31"/>
              </a:solidFill>
            </a:rPr>
            <a:t>0.6%</a:t>
          </a:r>
          <a:endParaRPr lang="zh-CN" altLang="en-US" sz="1000" b="1" dirty="0">
            <a:solidFill>
              <a:srgbClr val="ED7D3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C5A8E8-CFFD-8244-99C5-C59695B7B5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42097A3-5546-824A-82FF-3390AD25DF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95986D-8BE5-CF41-BDD9-ABAFDA2F44C7}" type="datetimeFigureOut">
              <a:rPr lang="fr-FR" smtClean="0"/>
              <a:t>13/07/2022</a:t>
            </a:fld>
            <a:endParaRPr lang="fr-FR"/>
          </a:p>
        </p:txBody>
      </p:sp>
      <p:sp>
        <p:nvSpPr>
          <p:cNvPr id="4" name="Espace réservé du pied de page 3">
            <a:extLst>
              <a:ext uri="{FF2B5EF4-FFF2-40B4-BE49-F238E27FC236}">
                <a16:creationId xmlns:a16="http://schemas.microsoft.com/office/drawing/2014/main" id="{D0FF6B0C-B1BA-F042-9223-AFA5A1E54C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D5FA54A-F961-0E49-BD8F-3E49E88675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FDA78-543E-4D49-948C-0112778612F3}" type="slidenum">
              <a:rPr lang="fr-FR" smtClean="0"/>
              <a:t>‹#›</a:t>
            </a:fld>
            <a:endParaRPr lang="fr-FR"/>
          </a:p>
        </p:txBody>
      </p:sp>
    </p:spTree>
    <p:extLst>
      <p:ext uri="{BB962C8B-B14F-4D97-AF65-F5344CB8AC3E}">
        <p14:creationId xmlns:p14="http://schemas.microsoft.com/office/powerpoint/2010/main" val="402438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C6454-8C49-4AFA-8B67-E69B53E09A31}" type="datetimeFigureOut">
              <a:rPr lang="fr-FR" smtClean="0"/>
              <a:t>13/07/2022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76107-2EC1-4836-BBE2-B29C7F5CEAC4}" type="slidenum">
              <a:rPr lang="fr-FR" smtClean="0"/>
              <a:t>‹#›</a:t>
            </a:fld>
            <a:endParaRPr lang="fr-FR"/>
          </a:p>
        </p:txBody>
      </p:sp>
    </p:spTree>
    <p:extLst>
      <p:ext uri="{BB962C8B-B14F-4D97-AF65-F5344CB8AC3E}">
        <p14:creationId xmlns:p14="http://schemas.microsoft.com/office/powerpoint/2010/main" val="347747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3236582" y="2227950"/>
            <a:ext cx="2670837" cy="6876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Tree>
    <p:extLst>
      <p:ext uri="{BB962C8B-B14F-4D97-AF65-F5344CB8AC3E}">
        <p14:creationId xmlns:p14="http://schemas.microsoft.com/office/powerpoint/2010/main" val="175098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4222" y="3119437"/>
            <a:ext cx="953453" cy="942975"/>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868680" y="2265747"/>
            <a:ext cx="838579" cy="332399"/>
          </a:xfrm>
        </p:spPr>
        <p:txBody>
          <a:bodyPr vert="horz" lIns="0" tIns="0" rIns="0" bIns="0" rtlCol="0">
            <a:noAutofit/>
          </a:bodyPr>
          <a:lstStyle>
            <a:lvl1pPr algn="r">
              <a:defRPr lang="en-US" sz="24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009318" y="2265747"/>
            <a:ext cx="4888011" cy="332399"/>
          </a:xfrm>
        </p:spPr>
        <p:txBody>
          <a:bodyPr/>
          <a:lstStyle>
            <a:lvl1pPr>
              <a:lnSpc>
                <a:spcPct val="90000"/>
              </a:lnSpc>
              <a:defRPr lang="fr-FR" sz="24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009318" y="2985658"/>
            <a:ext cx="4888011" cy="236561"/>
          </a:xfrm>
        </p:spPr>
        <p:txBody>
          <a:bodyPr/>
          <a:lstStyle>
            <a:lvl1pPr>
              <a:lnSpc>
                <a:spcPct val="90000"/>
              </a:lnSpc>
              <a:defRPr lang="fr-FR" sz="1400"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009318" y="2665618"/>
            <a:ext cx="4888011" cy="236561"/>
          </a:xfrm>
        </p:spPr>
        <p:txBody>
          <a:bodyPr/>
          <a:lstStyle>
            <a:lvl1pPr>
              <a:lnSpc>
                <a:spcPct val="90000"/>
              </a:lnSpc>
              <a:defRPr lang="fr-FR" sz="1400"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281504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2" y="0"/>
            <a:ext cx="9143999" cy="51435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1" y="4859491"/>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5083918" y="2186523"/>
            <a:ext cx="3712306" cy="1049438"/>
          </a:xfrm>
        </p:spPr>
        <p:txBody>
          <a:bodyPr anchor="t">
            <a:noAutofit/>
          </a:bodyPr>
          <a:lstStyle>
            <a:lvl1pPr algn="l">
              <a:lnSpc>
                <a:spcPct val="96000"/>
              </a:lnSpc>
              <a:spcAft>
                <a:spcPts val="1000"/>
              </a:spcAft>
              <a:defRPr lang="fr-FR" sz="36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36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000"/>
              </a:spcBef>
              <a:defRPr sz="1400">
                <a:solidFill>
                  <a:schemeClr val="bg1"/>
                </a:solidFill>
                <a:effectLst>
                  <a:outerShdw blurRad="127000" sx="102000" sy="102000" algn="ctr" rotWithShape="0">
                    <a:prstClr val="black">
                      <a:alpha val="25000"/>
                    </a:prstClr>
                  </a:outerShdw>
                </a:effectLst>
              </a:defRPr>
            </a:lvl3pPr>
          </a:lstStyle>
          <a:p>
            <a:pPr marL="571500" lvl="0" indent="-571500" algn="l" defTabSz="685800"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5083918" y="3296919"/>
            <a:ext cx="3712306" cy="532899"/>
          </a:xfrm>
        </p:spPr>
        <p:txBody>
          <a:bodyPr anchor="t">
            <a:noAutofit/>
          </a:bodyPr>
          <a:lstStyle>
            <a:lvl1pPr algn="l">
              <a:lnSpc>
                <a:spcPct val="96000"/>
              </a:lnSpc>
              <a:spcAft>
                <a:spcPts val="1000"/>
              </a:spcAft>
              <a:defRPr lang="fr-FR" sz="1400"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400"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000"/>
              </a:spcBef>
              <a:defRPr lang="en-US" sz="1400"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685800" rtl="0" eaLnBrk="1" latinLnBrk="0" hangingPunct="1">
              <a:lnSpc>
                <a:spcPct val="100000"/>
              </a:lnSpc>
              <a:spcBef>
                <a:spcPts val="1000"/>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5083918" y="1344695"/>
            <a:ext cx="3712306" cy="704959"/>
          </a:xfrm>
        </p:spPr>
        <p:txBody>
          <a:bodyPr anchor="b">
            <a:noAutofit/>
          </a:bodyPr>
          <a:lstStyle>
            <a:lvl1pPr algn="l">
              <a:lnSpc>
                <a:spcPct val="96000"/>
              </a:lnSpc>
              <a:spcAft>
                <a:spcPts val="1000"/>
              </a:spcAft>
              <a:defRPr lang="fr-FR" sz="2200"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36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000"/>
              </a:spcBef>
              <a:defRPr sz="1400">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25" name="Forme libre : forme 9">
            <a:extLst>
              <a:ext uri="{FF2B5EF4-FFF2-40B4-BE49-F238E27FC236}">
                <a16:creationId xmlns:a16="http://schemas.microsoft.com/office/drawing/2014/main" id="{F4B8DA8B-2C07-4FC6-911D-D340BE461554}"/>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noProof="0"/>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331624" y="4747145"/>
            <a:ext cx="803890" cy="206313"/>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Tree>
    <p:extLst>
      <p:ext uri="{BB962C8B-B14F-4D97-AF65-F5344CB8AC3E}">
        <p14:creationId xmlns:p14="http://schemas.microsoft.com/office/powerpoint/2010/main" val="300751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4572000" cy="51435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6912231" y="1426436"/>
            <a:ext cx="72515" cy="72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6912231" y="3645065"/>
            <a:ext cx="72515" cy="72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a:xfrm>
            <a:off x="2149831" y="4859491"/>
            <a:ext cx="4844338" cy="127750"/>
          </a:xfrm>
          <a:prstGeom prst="rect">
            <a:avLst/>
          </a:prstGeom>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5404951" y="1875662"/>
            <a:ext cx="3077548" cy="730378"/>
          </a:xfrm>
        </p:spPr>
        <p:txBody>
          <a:bodyPr anchor="b">
            <a:noAutofit/>
          </a:bodyPr>
          <a:lstStyle>
            <a:lvl1pPr algn="ctr">
              <a:lnSpc>
                <a:spcPct val="96000"/>
              </a:lnSpc>
              <a:spcAft>
                <a:spcPts val="1000"/>
              </a:spcAft>
              <a:defRPr lang="fr-FR" sz="24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78550"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5404951" y="2617811"/>
            <a:ext cx="3077548" cy="403469"/>
          </a:xfrm>
        </p:spPr>
        <p:txBody>
          <a:bodyPr anchor="t">
            <a:noAutofit/>
          </a:bodyPr>
          <a:lstStyle>
            <a:lvl1pPr algn="ctr">
              <a:lnSpc>
                <a:spcPct val="96000"/>
              </a:lnSpc>
              <a:spcAft>
                <a:spcPts val="1000"/>
              </a:spcAft>
              <a:defRPr lang="en-US" sz="25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50" indent="0" algn="ctr">
              <a:lnSpc>
                <a:spcPct val="100000"/>
              </a:lnSpc>
              <a:buFont typeface="Arial" panose="020B0604020202020204" pitchFamily="34" charset="0"/>
              <a:buNone/>
              <a:defRPr sz="25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5404951" y="3085124"/>
            <a:ext cx="3077548" cy="248433"/>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marL="278550" indent="0" algn="l">
              <a:lnSpc>
                <a:spcPct val="100000"/>
              </a:lnSpc>
              <a:buFont typeface="Arial" panose="020B0604020202020204" pitchFamily="34" charset="0"/>
              <a:buNone/>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262880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1" y="4859491"/>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331525" y="1457849"/>
            <a:ext cx="8478000"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333730" y="1183183"/>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840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1" y="4859491"/>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6346800" y="0"/>
            <a:ext cx="2797200" cy="51435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333730" y="318887"/>
            <a:ext cx="57384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63" algn="l"/>
              </a:tabLst>
              <a:defRPr sz="400"/>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333730" y="1183183"/>
            <a:ext cx="573587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331525" y="1457849"/>
            <a:ext cx="5735870"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331200" y="532800"/>
            <a:ext cx="5735870" cy="561185"/>
          </a:xfrm>
        </p:spPr>
        <p:txBody>
          <a:bodyPr/>
          <a:lstStyle/>
          <a:p>
            <a:r>
              <a:rPr lang="en-US"/>
              <a:t>Click to edit Master title style</a:t>
            </a:r>
            <a:endParaRPr lang="en-US" dirty="0"/>
          </a:p>
        </p:txBody>
      </p:sp>
    </p:spTree>
    <p:extLst>
      <p:ext uri="{BB962C8B-B14F-4D97-AF65-F5344CB8AC3E}">
        <p14:creationId xmlns:p14="http://schemas.microsoft.com/office/powerpoint/2010/main" val="20208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1" y="4859491"/>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4572000" y="0"/>
            <a:ext cx="4572000" cy="51435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333730" y="318887"/>
            <a:ext cx="4030028"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63" algn="l"/>
              </a:tabLst>
              <a:defRPr sz="400"/>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333730" y="1183183"/>
            <a:ext cx="4028251"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331525" y="1457849"/>
            <a:ext cx="4028251"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331200" y="532800"/>
            <a:ext cx="4028251" cy="561185"/>
          </a:xfrm>
        </p:spPr>
        <p:txBody>
          <a:bodyPr/>
          <a:lstStyle/>
          <a:p>
            <a:r>
              <a:rPr lang="en-US"/>
              <a:t>Click to edit Master title style</a:t>
            </a:r>
            <a:endParaRPr lang="en-US" dirty="0"/>
          </a:p>
        </p:txBody>
      </p:sp>
    </p:spTree>
    <p:extLst>
      <p:ext uri="{BB962C8B-B14F-4D97-AF65-F5344CB8AC3E}">
        <p14:creationId xmlns:p14="http://schemas.microsoft.com/office/powerpoint/2010/main" val="209604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1" y="4859491"/>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338493" y="1558351"/>
            <a:ext cx="2191718" cy="161583"/>
          </a:xfrm>
        </p:spPr>
        <p:txBody>
          <a:bodyPr/>
          <a:lstStyle>
            <a:lvl1pPr algn="l">
              <a:lnSpc>
                <a:spcPct val="100000"/>
              </a:lnSpc>
              <a:spcAft>
                <a:spcPts val="0"/>
              </a:spcAft>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4572000" y="1558351"/>
            <a:ext cx="2191718" cy="161583"/>
          </a:xfrm>
        </p:spPr>
        <p:txBody>
          <a:bodyPr/>
          <a:lstStyle>
            <a:lvl1pPr algn="l">
              <a:lnSpc>
                <a:spcPct val="100000"/>
              </a:lnSpc>
              <a:spcAft>
                <a:spcPts val="0"/>
              </a:spcAft>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333730" y="1829515"/>
            <a:ext cx="1755419" cy="2717116"/>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4572000" y="1829515"/>
            <a:ext cx="1755419" cy="2717116"/>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6539642" y="1829515"/>
            <a:ext cx="2059200" cy="1700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2301373" y="1829515"/>
            <a:ext cx="2058403" cy="1700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63" algn="l"/>
              </a:tabLst>
              <a:defRPr sz="400"/>
            </a:lvl3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333730" y="1183183"/>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88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1" y="4859491"/>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4051562" y="1851729"/>
            <a:ext cx="1034787" cy="13644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4051561" y="1188615"/>
            <a:ext cx="1034787"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3025070" y="1139318"/>
            <a:ext cx="883540" cy="398442"/>
          </a:xfrm>
        </p:spPr>
        <p:txBody>
          <a:bodyPr anchor="b">
            <a:noAutofit/>
          </a:bodyPr>
          <a:lstStyle>
            <a:lvl1pPr algn="r">
              <a:lnSpc>
                <a:spcPct val="110000"/>
              </a:lnSpc>
              <a:defRPr sz="800" cap="all" baseline="0">
                <a:solidFill>
                  <a:schemeClr val="tx1"/>
                </a:solidFill>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4051562" y="3440297"/>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5296499" y="1851729"/>
            <a:ext cx="1034787" cy="13644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5296499" y="1188615"/>
            <a:ext cx="1034786"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6541436" y="1851729"/>
            <a:ext cx="1034787" cy="13644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6541435" y="1188615"/>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7786373" y="1851729"/>
            <a:ext cx="1034787" cy="13644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7786372" y="1188615"/>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4051562" y="3779622"/>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5296498" y="3440297"/>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5296498" y="3779622"/>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6541433" y="3440297"/>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6541433" y="3779622"/>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7786367" y="3440297"/>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7786367" y="3779622"/>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3025070"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63" algn="l"/>
              </a:tabLst>
              <a:defRPr sz="400"/>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333730" y="1183183"/>
            <a:ext cx="2118055" cy="369332"/>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331526" y="1457849"/>
            <a:ext cx="2120260"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331200" y="532800"/>
            <a:ext cx="2120585" cy="561185"/>
          </a:xfrm>
        </p:spPr>
        <p:txBody>
          <a:bodyPr/>
          <a:lstStyle/>
          <a:p>
            <a:r>
              <a:rPr lang="en-US"/>
              <a:t>Click to edit Master title style</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331624" y="4747145"/>
            <a:ext cx="803890" cy="206313"/>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Tree>
    <p:extLst>
      <p:ext uri="{BB962C8B-B14F-4D97-AF65-F5344CB8AC3E}">
        <p14:creationId xmlns:p14="http://schemas.microsoft.com/office/powerpoint/2010/main" val="287285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1" y="4859491"/>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3264209" y="1665010"/>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3264209" y="1183183"/>
            <a:ext cx="4844338" cy="184281"/>
          </a:xfrm>
        </p:spPr>
        <p:txBody>
          <a:bodyPr wrap="square">
            <a:spAutoFit/>
          </a:bodyPr>
          <a:lstStyle>
            <a:lvl1pPr algn="l">
              <a:lnSpc>
                <a:spcPct val="110000"/>
              </a:lnSpc>
              <a:defRPr sz="1200">
                <a:solidFill>
                  <a:schemeClr val="tx1"/>
                </a:solidFill>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4689811" y="1665010"/>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6115413" y="1665010"/>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7541016" y="1665010"/>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50" indent="-171450">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3264209" y="2452011"/>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3264209" y="2791336"/>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4689811" y="2452011"/>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4689811" y="2791336"/>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6115414" y="2452011"/>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6115414" y="2791336"/>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7541017" y="2452011"/>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7541017" y="2791336"/>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3025070"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63" algn="l"/>
              </a:tabLst>
              <a:defRPr sz="400"/>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333730" y="1183183"/>
            <a:ext cx="2118055" cy="369332"/>
          </a:xfrm>
        </p:spPr>
        <p:txBody>
          <a:bodyPr wrap="square">
            <a:spAutoFit/>
          </a:bodyPr>
          <a:lstStyle>
            <a:lvl1pPr>
              <a:lnSpc>
                <a:spcPct val="100000"/>
              </a:lnSpc>
              <a:spcAft>
                <a:spcPts val="0"/>
              </a:spcAft>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331525" y="1457849"/>
            <a:ext cx="2120585" cy="3221417"/>
          </a:xfrm>
        </p:spPr>
        <p:txBody>
          <a:bodyPr/>
          <a:lstStyle>
            <a:lvl1pPr>
              <a:defRPr>
                <a:solidFill>
                  <a:schemeClr val="bg1"/>
                </a:solidFill>
              </a:defRPr>
            </a:lvl1pPr>
            <a:lvl2pPr marL="226800" indent="-226800">
              <a:buFontTx/>
              <a:buBlip>
                <a:blip r:embed="rId4"/>
              </a:buBlip>
              <a:defRPr>
                <a:solidFill>
                  <a:schemeClr val="bg1"/>
                </a:solidFill>
              </a:defRPr>
            </a:lvl2pPr>
            <a:lvl3pPr marL="457200" indent="-226800">
              <a:buFontTx/>
              <a:buBlip>
                <a:blip r:embed="rId4"/>
              </a:buBlip>
              <a:defRPr>
                <a:solidFill>
                  <a:schemeClr val="bg1"/>
                </a:solidFill>
              </a:defRPr>
            </a:lvl3pPr>
            <a:lvl4pPr marL="684000" indent="-226800">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331200" y="532800"/>
            <a:ext cx="2120585" cy="561185"/>
          </a:xfrm>
        </p:spPr>
        <p:txBody>
          <a:bodyPr/>
          <a:lstStyle>
            <a:lvl1pPr>
              <a:defRPr>
                <a:solidFill>
                  <a:schemeClr val="bg1"/>
                </a:solidFill>
              </a:defRPr>
            </a:lvl1pPr>
          </a:lstStyle>
          <a:p>
            <a:r>
              <a:rPr lang="en-US"/>
              <a:t>Click to edit Master title style</a:t>
            </a:r>
            <a:endParaRPr lang="en-US" dirty="0"/>
          </a:p>
        </p:txBody>
      </p:sp>
      <p:sp>
        <p:nvSpPr>
          <p:cNvPr id="26" name="Forme libre : forme 9">
            <a:extLst>
              <a:ext uri="{FF2B5EF4-FFF2-40B4-BE49-F238E27FC236}">
                <a16:creationId xmlns:a16="http://schemas.microsoft.com/office/drawing/2014/main" id="{A9C36C71-038F-4436-BBC3-96ADAFADF4C5}"/>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noProof="0"/>
          </a:p>
        </p:txBody>
      </p:sp>
      <p:grpSp>
        <p:nvGrpSpPr>
          <p:cNvPr id="27" name="Graphique 7">
            <a:extLst>
              <a:ext uri="{FF2B5EF4-FFF2-40B4-BE49-F238E27FC236}">
                <a16:creationId xmlns:a16="http://schemas.microsoft.com/office/drawing/2014/main" id="{DBF91248-A888-4963-A212-5E5A4549B33C}"/>
              </a:ext>
            </a:extLst>
          </p:cNvPr>
          <p:cNvGrpSpPr>
            <a:grpSpLocks noChangeAspect="1"/>
          </p:cNvGrpSpPr>
          <p:nvPr userDrawn="1"/>
        </p:nvGrpSpPr>
        <p:grpSpPr>
          <a:xfrm>
            <a:off x="331624" y="4747145"/>
            <a:ext cx="803890" cy="206313"/>
            <a:chOff x="4768103" y="-471733"/>
            <a:chExt cx="744723" cy="191124"/>
          </a:xfrm>
          <a:solidFill>
            <a:schemeClr val="bg1"/>
          </a:solidFill>
        </p:grpSpPr>
        <p:sp>
          <p:nvSpPr>
            <p:cNvPr id="28" name="Forme libre : forme 9">
              <a:extLst>
                <a:ext uri="{FF2B5EF4-FFF2-40B4-BE49-F238E27FC236}">
                  <a16:creationId xmlns:a16="http://schemas.microsoft.com/office/drawing/2014/main" id="{68EE507B-C9A9-4C38-B6EF-2887A9778C9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a:p>
          </p:txBody>
        </p:sp>
        <p:sp>
          <p:nvSpPr>
            <p:cNvPr id="34" name="Forme libre : forme 10">
              <a:extLst>
                <a:ext uri="{FF2B5EF4-FFF2-40B4-BE49-F238E27FC236}">
                  <a16:creationId xmlns:a16="http://schemas.microsoft.com/office/drawing/2014/main" id="{AE069B0D-3A77-4024-93DE-B14818FED9C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a:solidFill>
                  <a:schemeClr val="accent2"/>
                </a:solidFill>
              </a:endParaRPr>
            </a:p>
          </p:txBody>
        </p:sp>
        <p:sp>
          <p:nvSpPr>
            <p:cNvPr id="46" name="Forme libre : forme 11">
              <a:extLst>
                <a:ext uri="{FF2B5EF4-FFF2-40B4-BE49-F238E27FC236}">
                  <a16:creationId xmlns:a16="http://schemas.microsoft.com/office/drawing/2014/main" id="{4FEF900E-F4FF-408E-9225-41DC79A3C40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a:p>
          </p:txBody>
        </p:sp>
      </p:grpSp>
    </p:spTree>
    <p:extLst>
      <p:ext uri="{BB962C8B-B14F-4D97-AF65-F5344CB8AC3E}">
        <p14:creationId xmlns:p14="http://schemas.microsoft.com/office/powerpoint/2010/main" val="5973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1" y="4859491"/>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331038" y="1457047"/>
            <a:ext cx="8478000" cy="3222219"/>
          </a:xfrm>
        </p:spPr>
        <p:txBody>
          <a:bodyPr anchor="ctr"/>
          <a:lstStyle>
            <a:lvl1pPr algn="ctr">
              <a:defRPr/>
            </a:lvl1pPr>
          </a:lstStyle>
          <a:p>
            <a:r>
              <a:rPr lang="en-US"/>
              <a:t>Click icon to add table</a:t>
            </a:r>
            <a:endParaRPr lang="en-US" dirty="0"/>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333730" y="1183183"/>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5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3236582" y="2227950"/>
            <a:ext cx="2670837" cy="6876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a:p>
          </p:txBody>
        </p:sp>
      </p:grpSp>
    </p:spTree>
    <p:extLst>
      <p:ext uri="{BB962C8B-B14F-4D97-AF65-F5344CB8AC3E}">
        <p14:creationId xmlns:p14="http://schemas.microsoft.com/office/powerpoint/2010/main" val="11578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238027"/>
            <a:ext cx="6858000" cy="667446"/>
          </a:xfrm>
        </p:spPr>
        <p:txBody>
          <a:bodyPr anchor="ctr">
            <a:normAutofit/>
          </a:bodyPr>
          <a:lstStyle>
            <a:lvl1pPr algn="ctr">
              <a:defRPr sz="4000">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4508583" y="3260202"/>
            <a:ext cx="126835" cy="125936"/>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4508583" y="1771699"/>
            <a:ext cx="126835" cy="125936"/>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4169622" y="4511009"/>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4170047" y="4510417"/>
            <a:ext cx="803890" cy="206313"/>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a:p>
          </p:txBody>
        </p:sp>
      </p:grpSp>
    </p:spTree>
    <p:extLst>
      <p:ext uri="{BB962C8B-B14F-4D97-AF65-F5344CB8AC3E}">
        <p14:creationId xmlns:p14="http://schemas.microsoft.com/office/powerpoint/2010/main" val="37136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02.Cover_D_Title+Visual">
    <p:bg>
      <p:bgPr>
        <a:solidFill>
          <a:schemeClr val="accent1"/>
        </a:solidFill>
        <a:effectLst/>
      </p:bgPr>
    </p:bg>
    <p:spTree>
      <p:nvGrpSpPr>
        <p:cNvPr id="1" name=""/>
        <p:cNvGrpSpPr/>
        <p:nvPr/>
      </p:nvGrpSpPr>
      <p:grpSpPr>
        <a:xfrm>
          <a:off x="0" y="0"/>
          <a:ext cx="0" cy="0"/>
          <a:chOff x="0" y="0"/>
          <a:chExt cx="0" cy="0"/>
        </a:xfrm>
      </p:grpSpPr>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1770007" y="819969"/>
            <a:ext cx="851011" cy="21909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A00E6"/>
                </a:solidFill>
                <a:effectLst/>
                <a:uLnTx/>
                <a:uFillTx/>
                <a:latin typeface="Verdana"/>
                <a:ea typeface="+mn-ea"/>
                <a:cs typeface="+mn-cs"/>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11" name="Espace réservé pour une image  10">
            <a:extLst>
              <a:ext uri="{FF2B5EF4-FFF2-40B4-BE49-F238E27FC236}">
                <a16:creationId xmlns:a16="http://schemas.microsoft.com/office/drawing/2014/main" id="{A1A4B6A3-0F23-48D5-8D83-A01BD3C3BF57}"/>
              </a:ext>
            </a:extLst>
          </p:cNvPr>
          <p:cNvSpPr>
            <a:spLocks noGrp="1"/>
          </p:cNvSpPr>
          <p:nvPr>
            <p:ph type="pic" sz="quarter" idx="21"/>
          </p:nvPr>
        </p:nvSpPr>
        <p:spPr>
          <a:xfrm>
            <a:off x="4362864" y="0"/>
            <a:ext cx="4781136" cy="51435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2" name="Espace réservé du graphique SmartArt 11">
            <a:extLst>
              <a:ext uri="{FF2B5EF4-FFF2-40B4-BE49-F238E27FC236}">
                <a16:creationId xmlns:a16="http://schemas.microsoft.com/office/drawing/2014/main" id="{C938AE35-C335-46A4-B865-062BB2EDEDAC}"/>
              </a:ext>
            </a:extLst>
          </p:cNvPr>
          <p:cNvSpPr>
            <a:spLocks noGrp="1" noChangeAspect="1"/>
          </p:cNvSpPr>
          <p:nvPr>
            <p:ph type="dgm" sz="quarter" idx="14"/>
          </p:nvPr>
        </p:nvSpPr>
        <p:spPr>
          <a:xfrm>
            <a:off x="2144347" y="1550282"/>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texte 5">
            <a:extLst>
              <a:ext uri="{FF2B5EF4-FFF2-40B4-BE49-F238E27FC236}">
                <a16:creationId xmlns:a16="http://schemas.microsoft.com/office/drawing/2014/main" id="{356D4DE1-1587-4B2C-A322-B273E6B0BD65}"/>
              </a:ext>
            </a:extLst>
          </p:cNvPr>
          <p:cNvSpPr>
            <a:spLocks noGrp="1"/>
          </p:cNvSpPr>
          <p:nvPr>
            <p:ph type="body" sz="quarter" idx="18" hasCustomPrompt="1"/>
          </p:nvPr>
        </p:nvSpPr>
        <p:spPr>
          <a:xfrm>
            <a:off x="339360" y="1426436"/>
            <a:ext cx="3712306" cy="2391933"/>
          </a:xfrm>
        </p:spPr>
        <p:txBody>
          <a:bodyPr anchor="ctr">
            <a:noAutofit/>
          </a:bodyPr>
          <a:lstStyle>
            <a:lvl1pPr algn="ctr">
              <a:lnSpc>
                <a:spcPct val="96000"/>
              </a:lnSpc>
              <a:spcAft>
                <a:spcPts val="1000"/>
              </a:spcAft>
              <a:defRPr lang="fr-FR" sz="3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bg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solidFill>
                  <a:schemeClr val="bg2"/>
                </a:solidFill>
              </a:defRPr>
            </a:lvl3pPr>
          </a:lstStyle>
          <a:p>
            <a:pPr lvl="0"/>
            <a:r>
              <a:rPr lang="en-US"/>
              <a:t>Title in</a:t>
            </a:r>
            <a:br>
              <a:rPr lang="en-US"/>
            </a:br>
            <a:r>
              <a:rPr lang="en-US"/>
              <a:t>Verdana 30pt</a:t>
            </a:r>
          </a:p>
          <a:p>
            <a:pPr lvl="1"/>
            <a:r>
              <a:rPr lang="en-US"/>
              <a:t>Subtitle in Georgia Italics 20pt</a:t>
            </a:r>
          </a:p>
        </p:txBody>
      </p:sp>
      <p:sp>
        <p:nvSpPr>
          <p:cNvPr id="19" name="Espace réservé du graphique SmartArt 11">
            <a:extLst>
              <a:ext uri="{FF2B5EF4-FFF2-40B4-BE49-F238E27FC236}">
                <a16:creationId xmlns:a16="http://schemas.microsoft.com/office/drawing/2014/main" id="{5A2EF04E-7E32-484C-8A97-49C0D78D35CA}"/>
              </a:ext>
            </a:extLst>
          </p:cNvPr>
          <p:cNvSpPr>
            <a:spLocks noGrp="1" noChangeAspect="1"/>
          </p:cNvSpPr>
          <p:nvPr>
            <p:ph type="dgm" sz="quarter" idx="19"/>
          </p:nvPr>
        </p:nvSpPr>
        <p:spPr>
          <a:xfrm>
            <a:off x="2144347" y="3699896"/>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Tree>
    <p:extLst>
      <p:ext uri="{BB962C8B-B14F-4D97-AF65-F5344CB8AC3E}">
        <p14:creationId xmlns:p14="http://schemas.microsoft.com/office/powerpoint/2010/main" val="374698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1 colonn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D5247D8-320B-4995-AC11-3C3633CAF573}"/>
              </a:ext>
            </a:extLst>
          </p:cNvPr>
          <p:cNvGraphicFramePr>
            <a:graphicFrameLocks noChangeAspect="1"/>
          </p:cNvGraphicFramePr>
          <p:nvPr userDrawn="1">
            <p:custDataLst>
              <p:tags r:id="rId2"/>
            </p:custDataLst>
            <p:extLst>
              <p:ext uri="{D42A27DB-BD31-4B8C-83A1-F6EECF244321}">
                <p14:modId xmlns:p14="http://schemas.microsoft.com/office/powerpoint/2010/main" val="213864647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52" name="think-cell 幻灯片" r:id="rId4" imgW="307" imgH="307" progId="TCLayout.ActiveDocument.1">
                  <p:embed/>
                </p:oleObj>
              </mc:Choice>
              <mc:Fallback>
                <p:oleObj name="think-cell 幻灯片" r:id="rId4" imgW="307" imgH="307" progId="TCLayout.ActiveDocument.1">
                  <p:embed/>
                  <p:pic>
                    <p:nvPicPr>
                      <p:cNvPr id="11" name="Object 10" hidden="1">
                        <a:extLst>
                          <a:ext uri="{FF2B5EF4-FFF2-40B4-BE49-F238E27FC236}">
                            <a16:creationId xmlns:a16="http://schemas.microsoft.com/office/drawing/2014/main" id="{4D5247D8-320B-4995-AC11-3C3633CAF573}"/>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a:xfrm>
            <a:off x="361950" y="328152"/>
            <a:ext cx="8420100" cy="249299"/>
          </a:xfrm>
        </p:spPr>
        <p:txBody>
          <a:bodyPr vert="horz"/>
          <a:lstStyle>
            <a:lvl1pPr>
              <a:defRPr sz="1800"/>
            </a:lvl1pPr>
          </a:lstStyle>
          <a:p>
            <a:r>
              <a:rPr lang="en-US" noProof="0" dirty="0"/>
              <a:t>Text slide - 1 column, 28 </a:t>
            </a:r>
            <a:r>
              <a:rPr lang="en-US" noProof="0" dirty="0" err="1"/>
              <a:t>pts</a:t>
            </a:r>
            <a:endParaRPr lang="en-US" noProof="0" dirty="0"/>
          </a:p>
        </p:txBody>
      </p:sp>
      <p:sp>
        <p:nvSpPr>
          <p:cNvPr id="6" name="Slide Number Placeholder 5">
            <a:extLst>
              <a:ext uri="{FF2B5EF4-FFF2-40B4-BE49-F238E27FC236}">
                <a16:creationId xmlns:a16="http://schemas.microsoft.com/office/drawing/2014/main" id="{9B98EF17-3166-4707-9429-86FCDBB7F208}"/>
              </a:ext>
            </a:extLst>
          </p:cNvPr>
          <p:cNvSpPr>
            <a:spLocks noGrp="1"/>
          </p:cNvSpPr>
          <p:nvPr>
            <p:ph type="sldNum" sz="quarter" idx="20"/>
          </p:nvPr>
        </p:nvSpPr>
        <p:spPr>
          <a:xfrm>
            <a:off x="8562429" y="4826794"/>
            <a:ext cx="311061" cy="123111"/>
          </a:xfrm>
        </p:spPr>
        <p:txBody>
          <a:bodyPr/>
          <a:lstStyle/>
          <a:p>
            <a:fld id="{980E94A8-0648-D043-B8F7-3AFA110B04BE}" type="slidenum">
              <a:rPr lang="fr-FR" smtClean="0"/>
              <a:pPr/>
              <a:t>‹#›</a:t>
            </a:fld>
            <a:endParaRPr lang="fr-FR" dirty="0"/>
          </a:p>
        </p:txBody>
      </p:sp>
      <p:sp>
        <p:nvSpPr>
          <p:cNvPr id="9" name="Text Placeholder 8">
            <a:extLst>
              <a:ext uri="{FF2B5EF4-FFF2-40B4-BE49-F238E27FC236}">
                <a16:creationId xmlns:a16="http://schemas.microsoft.com/office/drawing/2014/main" id="{E5E8F51A-2737-47F2-9FFD-57D133361C15}"/>
              </a:ext>
            </a:extLst>
          </p:cNvPr>
          <p:cNvSpPr>
            <a:spLocks noGrp="1"/>
          </p:cNvSpPr>
          <p:nvPr>
            <p:ph type="body" sz="quarter" idx="21" hasCustomPrompt="1"/>
          </p:nvPr>
        </p:nvSpPr>
        <p:spPr>
          <a:xfrm>
            <a:off x="1332310" y="4826794"/>
            <a:ext cx="6302068" cy="186929"/>
          </a:xfrm>
        </p:spPr>
        <p:txBody>
          <a:bodyPr/>
          <a:lstStyle>
            <a:lvl1pPr marL="0" indent="0">
              <a:lnSpc>
                <a:spcPct val="100000"/>
              </a:lnSpc>
              <a:spcBef>
                <a:spcPts val="0"/>
              </a:spcBef>
              <a:buNone/>
              <a:defRPr sz="750" b="0">
                <a:solidFill>
                  <a:schemeClr val="tx1">
                    <a:lumMod val="50000"/>
                  </a:schemeClr>
                </a:solidFill>
              </a:defRPr>
            </a:lvl1pPr>
            <a:lvl2pPr marL="134935" indent="0">
              <a:buNone/>
              <a:defRPr sz="750" b="0">
                <a:solidFill>
                  <a:schemeClr val="tx1">
                    <a:lumMod val="50000"/>
                  </a:schemeClr>
                </a:solidFill>
              </a:defRPr>
            </a:lvl2pPr>
            <a:lvl3pPr marL="271455" indent="0">
              <a:buNone/>
              <a:defRPr sz="750" b="0">
                <a:solidFill>
                  <a:schemeClr val="tx1">
                    <a:lumMod val="50000"/>
                  </a:schemeClr>
                </a:solidFill>
              </a:defRPr>
            </a:lvl3pPr>
            <a:lvl4pPr marL="1028675" indent="0">
              <a:buNone/>
              <a:defRPr sz="750" b="0">
                <a:solidFill>
                  <a:schemeClr val="tx1">
                    <a:lumMod val="50000"/>
                  </a:schemeClr>
                </a:solidFill>
              </a:defRPr>
            </a:lvl4pPr>
            <a:lvl5pPr marL="1371566" indent="0">
              <a:buNone/>
              <a:defRPr sz="750" b="0">
                <a:solidFill>
                  <a:schemeClr val="tx1">
                    <a:lumMod val="50000"/>
                  </a:schemeClr>
                </a:solidFill>
              </a:defRPr>
            </a:lvl5pPr>
          </a:lstStyle>
          <a:p>
            <a:pPr lvl="0"/>
            <a:r>
              <a:rPr lang="en-US" dirty="0"/>
              <a:t>Notes and Source:</a:t>
            </a:r>
          </a:p>
        </p:txBody>
      </p:sp>
    </p:spTree>
    <p:extLst>
      <p:ext uri="{BB962C8B-B14F-4D97-AF65-F5344CB8AC3E}">
        <p14:creationId xmlns:p14="http://schemas.microsoft.com/office/powerpoint/2010/main" val="920538883"/>
      </p:ext>
    </p:extLst>
  </p:cSld>
  <p:clrMapOvr>
    <a:masterClrMapping/>
  </p:clrMapOvr>
  <p:extLst>
    <p:ext uri="{DCECCB84-F9BA-43D5-87BE-67443E8EF086}">
      <p15:sldGuideLst xmlns:p15="http://schemas.microsoft.com/office/powerpoint/2012/main">
        <p15:guide id="1" orient="horz" pos="3140">
          <p15:clr>
            <a:srgbClr val="FBAE40"/>
          </p15:clr>
        </p15:guide>
        <p15:guide id="2" orient="horz" pos="309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2847703" y="4539426"/>
            <a:ext cx="6023247" cy="338554"/>
          </a:xfrm>
        </p:spPr>
        <p:txBody>
          <a:bodyPr wrap="square">
            <a:spAutoFit/>
          </a:bodyPr>
          <a:lstStyle>
            <a:lvl1pPr marL="0" indent="0" algn="r">
              <a:buNone/>
              <a:defRPr sz="2400" b="0"/>
            </a:lvl1pPr>
          </a:lstStyle>
          <a:p>
            <a:pPr lvl="0"/>
            <a:r>
              <a:rPr lang="en-US" noProof="0" dirty="0"/>
              <a:t>Subtitle, 24 </a:t>
            </a:r>
            <a:r>
              <a:rPr lang="en-US" noProof="0" dirty="0" err="1"/>
              <a:t>pts</a:t>
            </a:r>
            <a:endParaRPr lang="en-US" noProof="0" dirty="0"/>
          </a:p>
        </p:txBody>
      </p:sp>
      <p:sp>
        <p:nvSpPr>
          <p:cNvPr id="8" name="Espace réservé pour une image  7"/>
          <p:cNvSpPr>
            <a:spLocks noGrp="1"/>
          </p:cNvSpPr>
          <p:nvPr>
            <p:ph type="pic" sz="quarter" idx="10" hasCustomPrompt="1"/>
          </p:nvPr>
        </p:nvSpPr>
        <p:spPr>
          <a:xfrm>
            <a:off x="0" y="0"/>
            <a:ext cx="9144000" cy="3880800"/>
          </a:xfrm>
        </p:spPr>
        <p:txBody>
          <a:bodyPr/>
          <a:lstStyle/>
          <a:p>
            <a:r>
              <a:rPr lang="en-US" noProof="0"/>
              <a:t>Picture</a:t>
            </a:r>
          </a:p>
        </p:txBody>
      </p:sp>
      <p:sp>
        <p:nvSpPr>
          <p:cNvPr id="2" name="Title 1"/>
          <p:cNvSpPr>
            <a:spLocks noGrp="1"/>
          </p:cNvSpPr>
          <p:nvPr>
            <p:ph type="ctrTitle" hasCustomPrompt="1"/>
          </p:nvPr>
        </p:nvSpPr>
        <p:spPr>
          <a:xfrm>
            <a:off x="2847704" y="4059793"/>
            <a:ext cx="6019300" cy="451406"/>
          </a:xfrm>
        </p:spPr>
        <p:txBody>
          <a:bodyPr anchor="b"/>
          <a:lstStyle>
            <a:lvl1pPr algn="r">
              <a:defRPr sz="3200">
                <a:solidFill>
                  <a:schemeClr val="tx2"/>
                </a:solidFill>
              </a:defRPr>
            </a:lvl1pPr>
          </a:lstStyle>
          <a:p>
            <a:r>
              <a:rPr lang="en-US" noProof="0" dirty="0"/>
              <a:t>Presentation title, 32 </a:t>
            </a:r>
            <a:r>
              <a:rPr lang="en-US" noProof="0" dirty="0" err="1"/>
              <a:t>pts</a:t>
            </a:r>
            <a:endParaRPr lang="en-US" noProof="0" dirty="0"/>
          </a:p>
        </p:txBody>
      </p:sp>
      <p:cxnSp>
        <p:nvCxnSpPr>
          <p:cNvPr id="6" name="Connecteur droit 5"/>
          <p:cNvCxnSpPr/>
          <p:nvPr userDrawn="1"/>
        </p:nvCxnSpPr>
        <p:spPr>
          <a:xfrm>
            <a:off x="2679318" y="4129183"/>
            <a:ext cx="0" cy="75240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27830"/>
            <a:ext cx="2417162" cy="936100"/>
          </a:xfrm>
          <a:prstGeom prst="rect">
            <a:avLst/>
          </a:prstGeom>
        </p:spPr>
      </p:pic>
    </p:spTree>
    <p:extLst>
      <p:ext uri="{BB962C8B-B14F-4D97-AF65-F5344CB8AC3E}">
        <p14:creationId xmlns:p14="http://schemas.microsoft.com/office/powerpoint/2010/main" val="2058596993"/>
      </p:ext>
    </p:extLst>
  </p:cSld>
  <p:clrMapOvr>
    <a:masterClrMapping/>
  </p:clrMapOvr>
  <p:extLst>
    <p:ext uri="{DCECCB84-F9BA-43D5-87BE-67443E8EF086}">
      <p15:sldGuideLst xmlns:p15="http://schemas.microsoft.com/office/powerpoint/2012/main">
        <p15:guide id="1" orient="horz" pos="2836">
          <p15:clr>
            <a:srgbClr val="FBAE40"/>
          </p15:clr>
        </p15:guide>
        <p15:guide id="2" orient="horz" pos="3072">
          <p15:clr>
            <a:srgbClr val="FBAE40"/>
          </p15:clr>
        </p15:guide>
        <p15:guide id="3" pos="5588">
          <p15:clr>
            <a:srgbClr val="FBAE40"/>
          </p15:clr>
        </p15:guide>
        <p15:guide id="4" pos="185">
          <p15:clr>
            <a:srgbClr val="FBAE40"/>
          </p15:clr>
        </p15:guide>
        <p15:guide id="5" pos="1444">
          <p15:clr>
            <a:srgbClr val="FBAE40"/>
          </p15:clr>
        </p15:guide>
        <p15:guide id="6" orient="horz" pos="2978">
          <p15:clr>
            <a:srgbClr val="FBAE40"/>
          </p15:clr>
        </p15:guide>
        <p15:guide id="7" orient="horz" pos="24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7" name="Espace réservé pour une image  7"/>
          <p:cNvSpPr>
            <a:spLocks noGrp="1"/>
          </p:cNvSpPr>
          <p:nvPr>
            <p:ph type="pic" sz="quarter" idx="10" hasCustomPrompt="1"/>
          </p:nvPr>
        </p:nvSpPr>
        <p:spPr>
          <a:xfrm>
            <a:off x="0" y="0"/>
            <a:ext cx="9144000" cy="3880800"/>
          </a:xfrm>
        </p:spPr>
        <p:txBody>
          <a:bodyPr/>
          <a:lstStyle/>
          <a:p>
            <a:r>
              <a:rPr lang="en-US" noProof="0"/>
              <a:t>Picture</a:t>
            </a:r>
          </a:p>
        </p:txBody>
      </p:sp>
      <p:sp>
        <p:nvSpPr>
          <p:cNvPr id="8" name="Title 1"/>
          <p:cNvSpPr>
            <a:spLocks noGrp="1"/>
          </p:cNvSpPr>
          <p:nvPr>
            <p:ph type="ctrTitle" hasCustomPrompt="1"/>
          </p:nvPr>
        </p:nvSpPr>
        <p:spPr>
          <a:xfrm>
            <a:off x="0" y="2155576"/>
            <a:ext cx="9144000" cy="1043876"/>
          </a:xfrm>
        </p:spPr>
        <p:txBody>
          <a:bodyPr anchor="b"/>
          <a:lstStyle>
            <a:lvl1pPr algn="ctr">
              <a:defRPr sz="7400" cap="all" baseline="0">
                <a:solidFill>
                  <a:schemeClr val="bg1"/>
                </a:solidFill>
              </a:defRPr>
            </a:lvl1pPr>
          </a:lstStyle>
          <a:p>
            <a:r>
              <a:rPr lang="fr-FR" dirty="0"/>
              <a:t>THANK </a:t>
            </a:r>
            <a:r>
              <a:rPr lang="fr-FR" dirty="0" err="1"/>
              <a:t>you</a:t>
            </a:r>
            <a:endParaRPr lang="en-US"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27830"/>
            <a:ext cx="2417162" cy="936100"/>
          </a:xfrm>
          <a:prstGeom prst="rect">
            <a:avLst/>
          </a:prstGeom>
        </p:spPr>
      </p:pic>
    </p:spTree>
    <p:extLst>
      <p:ext uri="{BB962C8B-B14F-4D97-AF65-F5344CB8AC3E}">
        <p14:creationId xmlns:p14="http://schemas.microsoft.com/office/powerpoint/2010/main" val="3552603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tandard ">
    <p:spTree>
      <p:nvGrpSpPr>
        <p:cNvPr id="1" name=""/>
        <p:cNvGrpSpPr/>
        <p:nvPr/>
      </p:nvGrpSpPr>
      <p:grpSpPr>
        <a:xfrm>
          <a:off x="0" y="0"/>
          <a:ext cx="0" cy="0"/>
          <a:chOff x="0" y="0"/>
          <a:chExt cx="0" cy="0"/>
        </a:xfrm>
      </p:grpSpPr>
      <p:sp>
        <p:nvSpPr>
          <p:cNvPr id="3" name="Rectangle 2" hidden="1">
            <a:extLst>
              <a:ext uri="{FF2B5EF4-FFF2-40B4-BE49-F238E27FC236}">
                <a16:creationId xmlns:a16="http://schemas.microsoft.com/office/drawing/2014/main" id="{7BDE645E-E2DE-4789-8A14-A490192107C6}"/>
              </a:ext>
            </a:extLst>
          </p:cNvPr>
          <p:cNvSpPr/>
          <p:nvPr userDrawn="1">
            <p:custDataLst>
              <p:tags r:id="rId1"/>
            </p:custDataLst>
          </p:nvPr>
        </p:nvSpPr>
        <p:spPr>
          <a:xfrm>
            <a:off x="0" y="0"/>
            <a:ext cx="119063" cy="1190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1800" b="1" i="0" baseline="0" dirty="0" err="1">
              <a:solidFill>
                <a:schemeClr val="tx1"/>
              </a:solidFill>
              <a:latin typeface="Arial" panose="020B0604020202020204" pitchFamily="34" charset="0"/>
              <a:ea typeface="华文中宋" panose="02010600040101010101" pitchFamily="2" charset="-122"/>
              <a:cs typeface="+mj-cs"/>
              <a:sym typeface="Arial" panose="020B0604020202020204" pitchFamily="34" charset="0"/>
            </a:endParaRPr>
          </a:p>
        </p:txBody>
      </p:sp>
      <p:sp>
        <p:nvSpPr>
          <p:cNvPr id="13" name="Title 1"/>
          <p:cNvSpPr>
            <a:spLocks noGrp="1"/>
          </p:cNvSpPr>
          <p:nvPr>
            <p:ph type="title" hasCustomPrompt="1"/>
          </p:nvPr>
        </p:nvSpPr>
        <p:spPr>
          <a:xfrm>
            <a:off x="288521" y="384301"/>
            <a:ext cx="8503920" cy="249299"/>
          </a:xfrm>
          <a:prstGeom prst="rect">
            <a:avLst/>
          </a:prstGeom>
        </p:spPr>
        <p:txBody>
          <a:bodyPr anchor="ctr" anchorCtr="0"/>
          <a:lstStyle>
            <a:lvl1pPr>
              <a:defRPr sz="1800" b="1">
                <a:solidFill>
                  <a:schemeClr val="tx1"/>
                </a:solidFill>
              </a:defRPr>
            </a:lvl1pPr>
          </a:lstStyle>
          <a:p>
            <a:r>
              <a:rPr lang="en-US" dirty="0"/>
              <a:t>Headlines Are 28pt Arial Bold Title Case</a:t>
            </a:r>
          </a:p>
        </p:txBody>
      </p:sp>
      <p:sp>
        <p:nvSpPr>
          <p:cNvPr id="15" name="Rectangle 58"/>
          <p:cNvSpPr>
            <a:spLocks noChangeArrowheads="1"/>
          </p:cNvSpPr>
          <p:nvPr/>
        </p:nvSpPr>
        <p:spPr bwMode="gray">
          <a:xfrm>
            <a:off x="8711811" y="4815030"/>
            <a:ext cx="432189" cy="133350"/>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dirty="0">
              <a:latin typeface="Arial" charset="0"/>
            </a:endParaRPr>
          </a:p>
        </p:txBody>
      </p:sp>
      <p:sp>
        <p:nvSpPr>
          <p:cNvPr id="16" name="Slide Number Placeholder 5"/>
          <p:cNvSpPr txBox="1">
            <a:spLocks/>
          </p:cNvSpPr>
          <p:nvPr/>
        </p:nvSpPr>
        <p:spPr bwMode="white">
          <a:xfrm>
            <a:off x="8711811" y="4815030"/>
            <a:ext cx="300873"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75" smtClean="0">
                <a:solidFill>
                  <a:schemeClr val="bg1"/>
                </a:solidFill>
              </a:rPr>
              <a:t>‹#›</a:t>
            </a:fld>
            <a:endParaRPr lang="en-US" sz="675" dirty="0">
              <a:solidFill>
                <a:schemeClr val="bg1"/>
              </a:solidFill>
            </a:endParaRPr>
          </a:p>
        </p:txBody>
      </p:sp>
      <p:sp>
        <p:nvSpPr>
          <p:cNvPr id="4" name="Text Placeholder 3"/>
          <p:cNvSpPr>
            <a:spLocks noGrp="1"/>
          </p:cNvSpPr>
          <p:nvPr>
            <p:ph type="body" sz="quarter" idx="11" hasCustomPrompt="1"/>
          </p:nvPr>
        </p:nvSpPr>
        <p:spPr>
          <a:xfrm>
            <a:off x="285750" y="4786460"/>
            <a:ext cx="7151999" cy="179433"/>
          </a:xfrm>
          <a:prstGeom prst="rect">
            <a:avLst/>
          </a:prstGeom>
        </p:spPr>
        <p:txBody>
          <a:bodyPr lIns="0" tIns="0" rIns="0" bIns="0" anchor="b"/>
          <a:lstStyle>
            <a:lvl1pPr marL="0" indent="0">
              <a:lnSpc>
                <a:spcPct val="100000"/>
              </a:lnSpc>
              <a:spcBef>
                <a:spcPts val="0"/>
              </a:spcBef>
              <a:buNone/>
              <a:defRPr sz="750"/>
            </a:lvl1pPr>
            <a:lvl2pPr>
              <a:defRPr sz="1050"/>
            </a:lvl2pPr>
            <a:lvl3pPr>
              <a:defRPr sz="900"/>
            </a:lvl3pPr>
            <a:lvl4pPr>
              <a:defRPr sz="825"/>
            </a:lvl4pPr>
            <a:lvl5pPr>
              <a:defRPr sz="825"/>
            </a:lvl5pPr>
          </a:lstStyle>
          <a:p>
            <a:pPr lvl="0"/>
            <a:r>
              <a:rPr lang="en-US" sz="750" dirty="0"/>
              <a:t>Source and Note:</a:t>
            </a:r>
            <a:endParaRPr lang="en-US" dirty="0"/>
          </a:p>
        </p:txBody>
      </p:sp>
    </p:spTree>
    <p:extLst>
      <p:ext uri="{BB962C8B-B14F-4D97-AF65-F5344CB8AC3E}">
        <p14:creationId xmlns:p14="http://schemas.microsoft.com/office/powerpoint/2010/main" val="2245164791"/>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7392">
          <p15:clr>
            <a:srgbClr val="FBAE40"/>
          </p15:clr>
        </p15:guide>
        <p15:guide id="4" orient="horz" pos="4032">
          <p15:clr>
            <a:srgbClr val="FBAE40"/>
          </p15:clr>
        </p15:guide>
        <p15:guide id="5" orient="horz" pos="672">
          <p15:clr>
            <a:srgbClr val="FBAE40"/>
          </p15:clr>
        </p15:guide>
        <p15:guide id="6" orient="horz" pos="168">
          <p15:clr>
            <a:srgbClr val="FBAE40"/>
          </p15:clr>
        </p15:guide>
        <p15:guide id="7"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2261843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076" name="think-cell 幻灯片" r:id="rId5" imgW="216" imgH="216" progId="TCLayout.ActiveDocument.1">
                  <p:embed/>
                </p:oleObj>
              </mc:Choice>
              <mc:Fallback>
                <p:oleObj name="think-cell 幻灯片" r:id="rId5" imgW="216" imgH="216" progId="TCLayout.ActiveDocument.1">
                  <p:embed/>
                  <p:pic>
                    <p:nvPicPr>
                      <p:cNvPr id="2" name="Object 1" hidden="1"/>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C878D8F-B2B3-40FC-BCDD-3751504E727B}"/>
              </a:ext>
            </a:extLst>
          </p:cNvPr>
          <p:cNvSpPr/>
          <p:nvPr userDrawn="1">
            <p:custDataLst>
              <p:tags r:id="rId3"/>
            </p:custDataLst>
          </p:nvPr>
        </p:nvSpPr>
        <p:spPr>
          <a:xfrm>
            <a:off x="0" y="0"/>
            <a:ext cx="119063"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altLang="zh-CN" sz="1650" b="1" i="0" baseline="0" dirty="0">
              <a:latin typeface="Arial" panose="020B0604020202020204" pitchFamily="34" charset="0"/>
              <a:ea typeface="+mj-ea"/>
              <a:cs typeface="+mj-cs"/>
              <a:sym typeface="Arial" panose="020B0604020202020204" pitchFamily="34" charset="0"/>
            </a:endParaRPr>
          </a:p>
        </p:txBody>
      </p:sp>
      <p:sp>
        <p:nvSpPr>
          <p:cNvPr id="11" name="Title 1"/>
          <p:cNvSpPr>
            <a:spLocks noGrp="1"/>
          </p:cNvSpPr>
          <p:nvPr>
            <p:ph type="title" hasCustomPrompt="1"/>
          </p:nvPr>
        </p:nvSpPr>
        <p:spPr>
          <a:xfrm>
            <a:off x="304424" y="340000"/>
            <a:ext cx="8557823" cy="228524"/>
          </a:xfrm>
          <a:prstGeom prst="rect">
            <a:avLst/>
          </a:prstGeom>
        </p:spPr>
        <p:txBody>
          <a:bodyPr anchor="b" anchorCtr="0"/>
          <a:lstStyle>
            <a:lvl1pPr>
              <a:defRPr sz="1650" b="1">
                <a:solidFill>
                  <a:schemeClr val="tx1"/>
                </a:solidFill>
              </a:defRPr>
            </a:lvl1pPr>
          </a:lstStyle>
          <a:p>
            <a:r>
              <a:rPr lang="en-US" dirty="0"/>
              <a:t>Headlines Are 28pt Arial Bold Title Case</a:t>
            </a:r>
          </a:p>
        </p:txBody>
      </p:sp>
      <p:sp>
        <p:nvSpPr>
          <p:cNvPr id="5" name="页脚占位符 4">
            <a:extLst>
              <a:ext uri="{FF2B5EF4-FFF2-40B4-BE49-F238E27FC236}">
                <a16:creationId xmlns:a16="http://schemas.microsoft.com/office/drawing/2014/main" id="{879AAAA3-532D-463C-B90D-DAFC32CA9892}"/>
              </a:ext>
            </a:extLst>
          </p:cNvPr>
          <p:cNvSpPr>
            <a:spLocks noGrp="1"/>
          </p:cNvSpPr>
          <p:nvPr>
            <p:ph type="ftr" sz="quarter" idx="11"/>
          </p:nvPr>
        </p:nvSpPr>
        <p:spPr/>
        <p:txBody>
          <a:bodyPr/>
          <a:lstStyle/>
          <a:p>
            <a:endParaRPr lang="en-US" noProof="0" dirty="0"/>
          </a:p>
        </p:txBody>
      </p:sp>
      <p:sp>
        <p:nvSpPr>
          <p:cNvPr id="12" name="Slide Number Placeholder 5">
            <a:extLst>
              <a:ext uri="{FF2B5EF4-FFF2-40B4-BE49-F238E27FC236}">
                <a16:creationId xmlns:a16="http://schemas.microsoft.com/office/drawing/2014/main" id="{EA466FEF-F714-4092-8DF1-BF0F422184F8}"/>
              </a:ext>
            </a:extLst>
          </p:cNvPr>
          <p:cNvSpPr txBox="1">
            <a:spLocks/>
          </p:cNvSpPr>
          <p:nvPr userDrawn="1"/>
        </p:nvSpPr>
        <p:spPr bwMode="white">
          <a:xfrm>
            <a:off x="8467494" y="4831176"/>
            <a:ext cx="311061" cy="126959"/>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8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94910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ablea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73600"/>
            <a:ext cx="8418875" cy="387798"/>
          </a:xfrm>
        </p:spPr>
        <p:txBody>
          <a:bodyPr/>
          <a:lstStyle>
            <a:lvl1pPr>
              <a:defRPr/>
            </a:lvl1pPr>
          </a:lstStyle>
          <a:p>
            <a:r>
              <a:rPr lang="fr-FR" dirty="0"/>
              <a:t>Conclusion, corps 28</a:t>
            </a:r>
            <a:endParaRPr lang="en-US" dirty="0"/>
          </a:p>
        </p:txBody>
      </p:sp>
      <p:sp>
        <p:nvSpPr>
          <p:cNvPr id="25" name="Espace réservé du pied de page 24"/>
          <p:cNvSpPr>
            <a:spLocks noGrp="1"/>
          </p:cNvSpPr>
          <p:nvPr>
            <p:ph type="ftr" sz="quarter" idx="15"/>
          </p:nvPr>
        </p:nvSpPr>
        <p:spPr/>
        <p:txBody>
          <a:bodyPr/>
          <a:lstStyle/>
          <a:p>
            <a:r>
              <a:rPr lang="fr-FR" dirty="0"/>
              <a:t>Presentation title</a:t>
            </a:r>
          </a:p>
        </p:txBody>
      </p:sp>
      <p:sp>
        <p:nvSpPr>
          <p:cNvPr id="26" name="Espace réservé du numéro de diapositive 25"/>
          <p:cNvSpPr>
            <a:spLocks noGrp="1"/>
          </p:cNvSpPr>
          <p:nvPr>
            <p:ph type="sldNum" sz="quarter" idx="16"/>
          </p:nvPr>
        </p:nvSpPr>
        <p:spPr/>
        <p:txBody>
          <a:bodyPr/>
          <a:lstStyle/>
          <a:p>
            <a:fld id="{980E94A8-0648-D043-B8F7-3AFA110B04BE}" type="slidenum">
              <a:rPr lang="fr-FR" smtClean="0"/>
              <a:pPr/>
              <a:t>‹#›</a:t>
            </a:fld>
            <a:endParaRPr lang="fr-FR" dirty="0"/>
          </a:p>
        </p:txBody>
      </p:sp>
      <p:sp>
        <p:nvSpPr>
          <p:cNvPr id="31" name="Content Placeholder 2"/>
          <p:cNvSpPr>
            <a:spLocks noGrp="1"/>
          </p:cNvSpPr>
          <p:nvPr>
            <p:ph idx="17" hasCustomPrompt="1"/>
          </p:nvPr>
        </p:nvSpPr>
        <p:spPr>
          <a:xfrm>
            <a:off x="360000" y="712800"/>
            <a:ext cx="8418875" cy="349131"/>
          </a:xfrm>
        </p:spPr>
        <p:txBody>
          <a:bodyPr/>
          <a:lstStyle>
            <a:lvl1pPr marL="0" indent="0">
              <a:buNone/>
              <a:defRPr sz="2200" b="0" baseline="0">
                <a:solidFill>
                  <a:schemeClr val="tx1"/>
                </a:solidFill>
              </a:defRPr>
            </a:lvl1pPr>
            <a:lvl2pPr marL="266700" indent="0">
              <a:buNone/>
              <a:defRPr/>
            </a:lvl2pPr>
            <a:lvl3pPr marL="685800" indent="0">
              <a:buNone/>
              <a:defRPr/>
            </a:lvl3pPr>
            <a:lvl4pPr marL="1028700" indent="0">
              <a:buNone/>
              <a:defRPr/>
            </a:lvl4pPr>
            <a:lvl5pPr marL="1371600" indent="0">
              <a:buNone/>
              <a:defRPr/>
            </a:lvl5pPr>
          </a:lstStyle>
          <a:p>
            <a:pPr lvl="0"/>
            <a:r>
              <a:rPr lang="fr-FR" dirty="0"/>
              <a:t>Sous-titre, corps 22</a:t>
            </a:r>
            <a:endParaRPr lang="en-US" dirty="0"/>
          </a:p>
        </p:txBody>
      </p:sp>
      <p:sp>
        <p:nvSpPr>
          <p:cNvPr id="5" name="Espace réservé du tableau 4"/>
          <p:cNvSpPr>
            <a:spLocks noGrp="1"/>
          </p:cNvSpPr>
          <p:nvPr>
            <p:ph type="tbl" sz="quarter" idx="18"/>
          </p:nvPr>
        </p:nvSpPr>
        <p:spPr>
          <a:xfrm>
            <a:off x="358774" y="1239838"/>
            <a:ext cx="8420101" cy="3321050"/>
          </a:xfrm>
          <a:noFill/>
          <a:ln>
            <a:noFill/>
          </a:ln>
        </p:spPr>
        <p:txBody>
          <a:bodyPr/>
          <a:lstStyle/>
          <a:p>
            <a:endParaRPr lang="fr-FR" dirty="0"/>
          </a:p>
        </p:txBody>
      </p:sp>
    </p:spTree>
    <p:extLst>
      <p:ext uri="{BB962C8B-B14F-4D97-AF65-F5344CB8AC3E}">
        <p14:creationId xmlns:p14="http://schemas.microsoft.com/office/powerpoint/2010/main" val="2119378942"/>
      </p:ext>
    </p:extLst>
  </p:cSld>
  <p:clrMapOvr>
    <a:masterClrMapping/>
  </p:clrMapOvr>
  <p:extLst>
    <p:ext uri="{DCECCB84-F9BA-43D5-87BE-67443E8EF086}">
      <p15:sldGuideLst xmlns:p15="http://schemas.microsoft.com/office/powerpoint/2012/main">
        <p15:guide id="5" pos="2980">
          <p15:clr>
            <a:srgbClr val="FBAE40"/>
          </p15:clr>
        </p15:guide>
        <p15:guide id="7" pos="30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643550" y="403996"/>
            <a:ext cx="7922611" cy="249299"/>
          </a:xfrm>
        </p:spPr>
        <p:txBody>
          <a:bodyPr/>
          <a:lstStyle>
            <a:lvl1pPr>
              <a:defRPr sz="1800" b="1"/>
            </a:lvl1pPr>
          </a:lstStyle>
          <a:p>
            <a:r>
              <a:rPr lang="en-US" noProof="0"/>
              <a:t>Click to edit Master title style</a:t>
            </a:r>
            <a:endParaRPr lang="en-US" noProof="0" dirty="0"/>
          </a:p>
        </p:txBody>
      </p:sp>
      <p:sp>
        <p:nvSpPr>
          <p:cNvPr id="3" name="Espace réservé du contenu 2"/>
          <p:cNvSpPr>
            <a:spLocks noGrp="1"/>
          </p:cNvSpPr>
          <p:nvPr>
            <p:ph idx="1"/>
          </p:nvPr>
        </p:nvSpPr>
        <p:spPr>
          <a:xfrm>
            <a:off x="643550" y="1042991"/>
            <a:ext cx="7922611" cy="31861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Rectangle 40"/>
          <p:cNvSpPr>
            <a:spLocks noGrp="1" noChangeArrowheads="1"/>
          </p:cNvSpPr>
          <p:nvPr>
            <p:ph type="sldNum" sz="quarter" idx="4"/>
            <p:custDataLst>
              <p:tags r:id="rId1"/>
            </p:custDataLst>
          </p:nvPr>
        </p:nvSpPr>
        <p:spPr bwMode="auto">
          <a:xfrm>
            <a:off x="7467601" y="4851475"/>
            <a:ext cx="110013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600">
                <a:solidFill>
                  <a:srgbClr val="000000"/>
                </a:solidFill>
              </a:defRPr>
            </a:lvl1pPr>
          </a:lstStyle>
          <a:p>
            <a:pPr fontAlgn="base">
              <a:spcBef>
                <a:spcPct val="0"/>
              </a:spcBef>
              <a:spcAft>
                <a:spcPct val="0"/>
              </a:spcAft>
              <a:defRPr/>
            </a:pPr>
            <a:r>
              <a:rPr lang="en-US" dirty="0"/>
              <a:t>SANOFI PAMA |</a:t>
            </a:r>
            <a:r>
              <a:rPr lang="en-US" sz="750" baseline="16000" dirty="0"/>
              <a:t> </a:t>
            </a:r>
            <a:fld id="{E86A35C8-9D71-4F5C-ACEE-B72BBA825AC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52473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4514348" y="3749928"/>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4514348" y="1161011"/>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4146495" y="333342"/>
            <a:ext cx="851011" cy="21909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3543300" y="4580079"/>
            <a:ext cx="2057400" cy="274637"/>
          </a:xfrm>
        </p:spPr>
        <p:txBody>
          <a:bodyPr/>
          <a:lstStyle/>
          <a:p>
            <a:r>
              <a:rPr lang="en-US" noProof="0"/>
              <a:t>XX . XX . XXXX</a:t>
            </a:r>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110583" y="1444725"/>
            <a:ext cx="6922834" cy="1243611"/>
          </a:xfrm>
        </p:spPr>
        <p:txBody>
          <a:bodyPr anchor="b">
            <a:noAutofit/>
          </a:bodyPr>
          <a:lstStyle>
            <a:lvl1pPr algn="ctr">
              <a:lnSpc>
                <a:spcPct val="96000"/>
              </a:lnSpc>
              <a:spcAft>
                <a:spcPts val="1000"/>
              </a:spcAft>
              <a:defRPr lang="fr-FR" sz="4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110583" y="2818617"/>
            <a:ext cx="6922834" cy="403469"/>
          </a:xfrm>
        </p:spPr>
        <p:txBody>
          <a:bodyPr anchor="ctr">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50" indent="0" algn="ctr">
              <a:lnSpc>
                <a:spcPct val="100000"/>
              </a:lnSpc>
              <a:buFont typeface="Arial" panose="020B0604020202020204" pitchFamily="34" charset="0"/>
              <a:buNone/>
              <a:defRPr sz="42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110583" y="3384936"/>
            <a:ext cx="6922834" cy="231290"/>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3236582" y="2227950"/>
            <a:ext cx="2670837" cy="6876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5099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3236582" y="2227950"/>
            <a:ext cx="2670837" cy="6876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32569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4514348" y="3749929"/>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4514348" y="1161012"/>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4146496" y="333343"/>
            <a:ext cx="851011" cy="21909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3543300" y="4580080"/>
            <a:ext cx="2057400" cy="274637"/>
          </a:xfrm>
        </p:spPr>
        <p:txBody>
          <a:bodyPr/>
          <a:lstStyle/>
          <a:p>
            <a:r>
              <a:rPr lang="en-US" noProof="0"/>
              <a:t>XX . XX . XXXX</a:t>
            </a:r>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110584" y="1444726"/>
            <a:ext cx="6922834" cy="1243611"/>
          </a:xfrm>
        </p:spPr>
        <p:txBody>
          <a:bodyPr anchor="b">
            <a:noAutofit/>
          </a:bodyPr>
          <a:lstStyle>
            <a:lvl1pPr algn="ctr">
              <a:lnSpc>
                <a:spcPct val="96000"/>
              </a:lnSpc>
              <a:spcAft>
                <a:spcPts val="1000"/>
              </a:spcAft>
              <a:defRPr lang="fr-FR" sz="4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110584" y="2818618"/>
            <a:ext cx="6922834" cy="403469"/>
          </a:xfrm>
        </p:spPr>
        <p:txBody>
          <a:bodyPr anchor="ctr">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42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110584" y="3384937"/>
            <a:ext cx="6922834" cy="231290"/>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224788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4146496" y="333343"/>
            <a:ext cx="851011" cy="21909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r>
              <a:rPr lang="en-US"/>
              <a:t>XX . XX . XXXX</a:t>
            </a:r>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4514348" y="3749929"/>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4514348" y="1161012"/>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110584" y="1444726"/>
            <a:ext cx="6922834" cy="1243611"/>
          </a:xfrm>
        </p:spPr>
        <p:txBody>
          <a:bodyPr anchor="b">
            <a:noAutofit/>
          </a:bodyPr>
          <a:lstStyle>
            <a:lvl1pPr algn="ctr">
              <a:lnSpc>
                <a:spcPct val="96000"/>
              </a:lnSpc>
              <a:spcAft>
                <a:spcPts val="1000"/>
              </a:spcAft>
              <a:defRPr lang="fr-FR" sz="42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110584" y="2818618"/>
            <a:ext cx="6922834" cy="403469"/>
          </a:xfrm>
        </p:spPr>
        <p:txBody>
          <a:bodyPr anchor="ctr">
            <a:noAutofit/>
          </a:bodyPr>
          <a:lstStyle>
            <a:lvl1pPr algn="ctr">
              <a:lnSpc>
                <a:spcPct val="96000"/>
              </a:lnSpc>
              <a:spcAft>
                <a:spcPts val="1000"/>
              </a:spcAft>
              <a:defRPr lang="en-US" sz="2000"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42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110584" y="3384937"/>
            <a:ext cx="6922834" cy="231290"/>
          </a:xfrm>
        </p:spPr>
        <p:txBody>
          <a:bodyPr anchor="t">
            <a:noAutofit/>
          </a:bodyPr>
          <a:lstStyle>
            <a:lvl1pPr algn="ctr">
              <a:lnSpc>
                <a:spcPct val="96000"/>
              </a:lnSpc>
              <a:spcAft>
                <a:spcPts val="1000"/>
              </a:spcAft>
              <a:defRPr lang="en-US" sz="12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150453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5915025" y="4534580"/>
            <a:ext cx="2057400" cy="274637"/>
          </a:xfrm>
        </p:spPr>
        <p:txBody>
          <a:bodyPr/>
          <a:lstStyle/>
          <a:p>
            <a:r>
              <a:rPr lang="fr-FR" dirty="0"/>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6518221" y="387186"/>
            <a:ext cx="851011" cy="21909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6892560" y="1322815"/>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6892560" y="38773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4781135" cy="51435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5087573" y="1444726"/>
            <a:ext cx="3712306" cy="1243611"/>
          </a:xfrm>
        </p:spPr>
        <p:txBody>
          <a:bodyPr anchor="b">
            <a:noAutofit/>
          </a:bodyPr>
          <a:lstStyle>
            <a:lvl1pPr algn="ctr">
              <a:lnSpc>
                <a:spcPct val="96000"/>
              </a:lnSpc>
              <a:spcAft>
                <a:spcPts val="1000"/>
              </a:spcAft>
              <a:defRPr lang="fr-FR" sz="3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5087573" y="2818618"/>
            <a:ext cx="3712306" cy="403469"/>
          </a:xfrm>
        </p:spPr>
        <p:txBody>
          <a:bodyPr anchor="t">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5087573" y="3240374"/>
            <a:ext cx="3712306" cy="577995"/>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346818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5915025" y="4534580"/>
            <a:ext cx="2057400" cy="274637"/>
          </a:xfrm>
        </p:spPr>
        <p:txBody>
          <a:bodyPr/>
          <a:lstStyle>
            <a:lvl1pPr>
              <a:defRPr>
                <a:solidFill>
                  <a:schemeClr val="bg2"/>
                </a:solidFill>
              </a:defRPr>
            </a:lvl1pPr>
          </a:lstStyle>
          <a:p>
            <a:r>
              <a:rPr lang="en-US"/>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6518221" y="387186"/>
            <a:ext cx="851011" cy="21909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4781135" cy="51435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6892560" y="1322815"/>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6892560" y="38773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5087573" y="1444726"/>
            <a:ext cx="3712306" cy="1243611"/>
          </a:xfrm>
        </p:spPr>
        <p:txBody>
          <a:bodyPr anchor="b">
            <a:noAutofit/>
          </a:bodyPr>
          <a:lstStyle>
            <a:lvl1pPr algn="ctr">
              <a:lnSpc>
                <a:spcPct val="96000"/>
              </a:lnSpc>
              <a:spcAft>
                <a:spcPts val="1000"/>
              </a:spcAft>
              <a:defRPr lang="fr-FR" sz="3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5087573" y="2818618"/>
            <a:ext cx="3712306" cy="403469"/>
          </a:xfrm>
        </p:spPr>
        <p:txBody>
          <a:bodyPr anchor="t">
            <a:noAutofit/>
          </a:bodyPr>
          <a:lstStyle>
            <a:lvl1pPr algn="ctr">
              <a:lnSpc>
                <a:spcPct val="96000"/>
              </a:lnSpc>
              <a:spcAft>
                <a:spcPts val="1000"/>
              </a:spcAft>
              <a:defRPr lang="en-US" sz="2000"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5087573" y="3240374"/>
            <a:ext cx="3712306" cy="577995"/>
          </a:xfrm>
        </p:spPr>
        <p:txBody>
          <a:bodyPr anchor="t">
            <a:noAutofit/>
          </a:bodyPr>
          <a:lstStyle>
            <a:lvl1pPr algn="ctr">
              <a:lnSpc>
                <a:spcPct val="96000"/>
              </a:lnSpc>
              <a:spcAft>
                <a:spcPts val="1000"/>
              </a:spcAft>
              <a:defRPr lang="en-US" sz="12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3457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4052777" y="532800"/>
            <a:ext cx="4756746" cy="4132943"/>
          </a:xfrm>
        </p:spPr>
        <p:txBody>
          <a:bodyPr>
            <a:noAutofit/>
          </a:bodyPr>
          <a:lstStyle>
            <a:lvl1pPr>
              <a:defRPr>
                <a:noFill/>
              </a:defRPr>
            </a:lvl1pPr>
          </a:lstStyle>
          <a:p>
            <a:r>
              <a:rPr lang="en-US"/>
              <a:t>Click icon to add picture</a:t>
            </a:r>
            <a:endParaRPr lang="fr-FR" dirty="0"/>
          </a:p>
        </p:txBody>
      </p:sp>
      <p:cxnSp>
        <p:nvCxnSpPr>
          <p:cNvPr id="14" name="Connecteur droit 13">
            <a:extLst>
              <a:ext uri="{FF2B5EF4-FFF2-40B4-BE49-F238E27FC236}">
                <a16:creationId xmlns:a16="http://schemas.microsoft.com/office/drawing/2014/main" id="{C27273C0-D926-4FC2-8437-9B297AC1E951}"/>
              </a:ext>
            </a:extLst>
          </p:cNvPr>
          <p:cNvCxnSpPr>
            <a:cxnSpLocks/>
          </p:cNvCxnSpPr>
          <p:nvPr userDrawn="1"/>
        </p:nvCxnSpPr>
        <p:spPr>
          <a:xfrm>
            <a:off x="802547"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776290" y="1571330"/>
            <a:ext cx="52514" cy="5213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149832" y="4859492"/>
            <a:ext cx="4844338" cy="127750"/>
          </a:xfrm>
          <a:prstGeom prst="rect">
            <a:avLst/>
          </a:prstGeom>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331523"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331523"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331523"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331523"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331523"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001587"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000699"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001587"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000699"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001587"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000699"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001587"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000699"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001587"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000699"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331201" y="532801"/>
            <a:ext cx="3548792" cy="561185"/>
          </a:xfrm>
        </p:spPr>
        <p:txBody>
          <a:bodyPr/>
          <a:lstStyle/>
          <a:p>
            <a:r>
              <a:rPr lang="en-US"/>
              <a:t>Click to edit Master title style</a:t>
            </a:r>
            <a:endParaRPr lang="en-US" dirty="0"/>
          </a:p>
        </p:txBody>
      </p:sp>
    </p:spTree>
    <p:extLst>
      <p:ext uri="{BB962C8B-B14F-4D97-AF65-F5344CB8AC3E}">
        <p14:creationId xmlns:p14="http://schemas.microsoft.com/office/powerpoint/2010/main" val="63438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149832" y="4859492"/>
            <a:ext cx="4844338" cy="127750"/>
          </a:xfrm>
          <a:prstGeom prst="rect">
            <a:avLst/>
          </a:prstGeom>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cxnSp>
        <p:nvCxnSpPr>
          <p:cNvPr id="32" name="Connecteur droit 13">
            <a:extLst>
              <a:ext uri="{FF2B5EF4-FFF2-40B4-BE49-F238E27FC236}">
                <a16:creationId xmlns:a16="http://schemas.microsoft.com/office/drawing/2014/main" id="{7BC19BBF-83CB-4541-9E5A-ACB3379B1867}"/>
              </a:ext>
            </a:extLst>
          </p:cNvPr>
          <p:cNvCxnSpPr>
            <a:cxnSpLocks/>
          </p:cNvCxnSpPr>
          <p:nvPr userDrawn="1"/>
        </p:nvCxnSpPr>
        <p:spPr>
          <a:xfrm>
            <a:off x="1327882"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0" name="Connecteur droit 13">
            <a:extLst>
              <a:ext uri="{FF2B5EF4-FFF2-40B4-BE49-F238E27FC236}">
                <a16:creationId xmlns:a16="http://schemas.microsoft.com/office/drawing/2014/main" id="{85FA77DC-6A39-4C5E-A7D7-DB530C4F2170}"/>
              </a:ext>
            </a:extLst>
          </p:cNvPr>
          <p:cNvCxnSpPr>
            <a:cxnSpLocks/>
          </p:cNvCxnSpPr>
          <p:nvPr userDrawn="1"/>
        </p:nvCxnSpPr>
        <p:spPr>
          <a:xfrm>
            <a:off x="5442469"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6" name="Espace réservé du graphique SmartArt 11">
            <a:extLst>
              <a:ext uri="{FF2B5EF4-FFF2-40B4-BE49-F238E27FC236}">
                <a16:creationId xmlns:a16="http://schemas.microsoft.com/office/drawing/2014/main" id="{23BA7E43-84CF-486A-BB7B-AD1F2F009C79}"/>
              </a:ext>
            </a:extLst>
          </p:cNvPr>
          <p:cNvSpPr>
            <a:spLocks noGrp="1" noChangeAspect="1"/>
          </p:cNvSpPr>
          <p:nvPr>
            <p:ph type="dgm" sz="quarter" idx="14"/>
          </p:nvPr>
        </p:nvSpPr>
        <p:spPr>
          <a:xfrm>
            <a:off x="1302070" y="1571330"/>
            <a:ext cx="52514" cy="5213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dirty="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857303"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857303"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857303"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857303"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857303"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4971445" y="147011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4971445" y="2065255"/>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4971445" y="265599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4971445" y="325113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4971445"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19982">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19982">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526478"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525590"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526478"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525590"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526478"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525590"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526478"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525590"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526478"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525590"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5641063"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5640175" y="146849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5641063"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5640175"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5641063"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5640175" y="265599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5641063"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5640175" y="3249747"/>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5641063"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5640175" y="3849263"/>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55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4223" y="3119438"/>
            <a:ext cx="953453" cy="942975"/>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defRPr lang="en-US" sz="24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600"/>
              </a:spcBef>
              <a:buFont typeface="Arial" panose="020B0604020202020204" pitchFamily="34" charset="0"/>
              <a:buNone/>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12957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4223" y="3119438"/>
            <a:ext cx="953453" cy="942975"/>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868681" y="2265748"/>
            <a:ext cx="838579" cy="332399"/>
          </a:xfrm>
        </p:spPr>
        <p:txBody>
          <a:bodyPr vert="horz" lIns="0" tIns="0" rIns="0" bIns="0" rtlCol="0">
            <a:noAutofit/>
          </a:bodyPr>
          <a:lstStyle>
            <a:lvl1pPr algn="r">
              <a:defRPr lang="en-US" sz="2400" b="1" noProof="0" dirty="0">
                <a:solidFill>
                  <a:schemeClr val="bg2"/>
                </a:solidFill>
              </a:defRPr>
            </a:lvl1pPr>
          </a:lstStyle>
          <a:p>
            <a:pPr lvl="0">
              <a:lnSpc>
                <a:spcPct val="90000"/>
              </a:lnSpc>
            </a:pPr>
            <a:r>
              <a:rPr lang="en-US" noProof="0" dirty="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009318" y="2265748"/>
            <a:ext cx="4888011" cy="332399"/>
          </a:xfrm>
        </p:spPr>
        <p:txBody>
          <a:bodyPr/>
          <a:lstStyle>
            <a:lvl1pPr>
              <a:lnSpc>
                <a:spcPct val="90000"/>
              </a:lnSpc>
              <a:defRPr lang="fr-FR" sz="24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009318" y="2985659"/>
            <a:ext cx="4888011" cy="236561"/>
          </a:xfrm>
        </p:spPr>
        <p:txBody>
          <a:bodyPr/>
          <a:lstStyle>
            <a:lvl1pPr>
              <a:lnSpc>
                <a:spcPct val="90000"/>
              </a:lnSpc>
              <a:defRPr lang="fr-FR" sz="1400"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009318" y="2665619"/>
            <a:ext cx="4888011" cy="236561"/>
          </a:xfrm>
        </p:spPr>
        <p:txBody>
          <a:bodyPr/>
          <a:lstStyle>
            <a:lvl1pPr>
              <a:lnSpc>
                <a:spcPct val="90000"/>
              </a:lnSpc>
              <a:defRPr lang="fr-FR" sz="1400"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1796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4146495" y="333342"/>
            <a:ext cx="851011" cy="21909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r>
              <a:rPr lang="en-US"/>
              <a:t>XX . XX . XXXX</a:t>
            </a:r>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4514347" y="3749928"/>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4514347" y="1161011"/>
            <a:ext cx="115305" cy="114487"/>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110583" y="1444725"/>
            <a:ext cx="6922834" cy="1243611"/>
          </a:xfrm>
        </p:spPr>
        <p:txBody>
          <a:bodyPr anchor="b">
            <a:noAutofit/>
          </a:bodyPr>
          <a:lstStyle>
            <a:lvl1pPr algn="ctr">
              <a:lnSpc>
                <a:spcPct val="96000"/>
              </a:lnSpc>
              <a:spcAft>
                <a:spcPts val="1000"/>
              </a:spcAft>
              <a:defRPr lang="fr-FR" sz="42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110583" y="2818617"/>
            <a:ext cx="6922834" cy="403469"/>
          </a:xfrm>
        </p:spPr>
        <p:txBody>
          <a:bodyPr anchor="ctr">
            <a:noAutofit/>
          </a:bodyPr>
          <a:lstStyle>
            <a:lvl1pPr algn="ctr">
              <a:lnSpc>
                <a:spcPct val="96000"/>
              </a:lnSpc>
              <a:spcAft>
                <a:spcPts val="1000"/>
              </a:spcAft>
              <a:defRPr lang="en-US" sz="2000"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278550" indent="0" algn="ctr">
              <a:lnSpc>
                <a:spcPct val="100000"/>
              </a:lnSpc>
              <a:buFont typeface="Arial" panose="020B0604020202020204" pitchFamily="34" charset="0"/>
              <a:buNone/>
              <a:defRPr sz="42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110583" y="3384936"/>
            <a:ext cx="6922834" cy="231290"/>
          </a:xfrm>
        </p:spPr>
        <p:txBody>
          <a:bodyPr anchor="t">
            <a:noAutofit/>
          </a:bodyPr>
          <a:lstStyle>
            <a:lvl1pPr algn="ctr">
              <a:lnSpc>
                <a:spcPct val="96000"/>
              </a:lnSpc>
              <a:spcAft>
                <a:spcPts val="1000"/>
              </a:spcAft>
              <a:defRPr lang="en-US" sz="12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108355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9143999" cy="51435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endParaRPr lang="en-US" noProof="0" dirty="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2" y="4859492"/>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5083919" y="2186524"/>
            <a:ext cx="3712306" cy="1049438"/>
          </a:xfrm>
        </p:spPr>
        <p:txBody>
          <a:bodyPr anchor="t">
            <a:noAutofit/>
          </a:bodyPr>
          <a:lstStyle>
            <a:lvl1pPr algn="l">
              <a:lnSpc>
                <a:spcPct val="96000"/>
              </a:lnSpc>
              <a:spcAft>
                <a:spcPts val="1000"/>
              </a:spcAft>
              <a:defRPr lang="fr-FR" sz="36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36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000"/>
              </a:spcBef>
              <a:defRPr sz="1400">
                <a:solidFill>
                  <a:schemeClr val="bg1"/>
                </a:solidFill>
                <a:effectLst>
                  <a:outerShdw blurRad="127000" sx="102000" sy="102000" algn="ctr" rotWithShape="0">
                    <a:prstClr val="black">
                      <a:alpha val="25000"/>
                    </a:prstClr>
                  </a:outerShdw>
                </a:effectLst>
              </a:defRPr>
            </a:lvl3pPr>
          </a:lstStyle>
          <a:p>
            <a:pPr marL="571486" lvl="0" indent="-571486" algn="l" defTabSz="685783"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5083919" y="3296920"/>
            <a:ext cx="3712306" cy="532899"/>
          </a:xfrm>
        </p:spPr>
        <p:txBody>
          <a:bodyPr anchor="t">
            <a:noAutofit/>
          </a:bodyPr>
          <a:lstStyle>
            <a:lvl1pPr algn="l">
              <a:lnSpc>
                <a:spcPct val="96000"/>
              </a:lnSpc>
              <a:spcAft>
                <a:spcPts val="1000"/>
              </a:spcAft>
              <a:defRPr lang="fr-FR" sz="1400"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400"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000"/>
              </a:spcBef>
              <a:defRPr lang="en-US" sz="1400"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685783" rtl="0" eaLnBrk="1" latinLnBrk="0" hangingPunct="1">
              <a:lnSpc>
                <a:spcPct val="100000"/>
              </a:lnSpc>
              <a:spcBef>
                <a:spcPts val="1000"/>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5083919" y="1344696"/>
            <a:ext cx="3712306" cy="704959"/>
          </a:xfrm>
        </p:spPr>
        <p:txBody>
          <a:bodyPr anchor="b">
            <a:noAutofit/>
          </a:bodyPr>
          <a:lstStyle>
            <a:lvl1pPr algn="l">
              <a:lnSpc>
                <a:spcPct val="96000"/>
              </a:lnSpc>
              <a:spcAft>
                <a:spcPts val="1000"/>
              </a:spcAft>
              <a:defRPr lang="fr-FR" sz="2200"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36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000"/>
              </a:spcBef>
              <a:defRPr sz="1400">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25" name="Forme libre : forme 9">
            <a:extLst>
              <a:ext uri="{FF2B5EF4-FFF2-40B4-BE49-F238E27FC236}">
                <a16:creationId xmlns:a16="http://schemas.microsoft.com/office/drawing/2014/main" id="{F4B8DA8B-2C07-4FC6-911D-D340BE461554}"/>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2691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4572000" cy="51435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6912232" y="1426436"/>
            <a:ext cx="72515" cy="72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6912232" y="3645065"/>
            <a:ext cx="72515" cy="72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a:xfrm>
            <a:off x="2149832" y="4859492"/>
            <a:ext cx="4844338" cy="127750"/>
          </a:xfrm>
          <a:prstGeom prst="rect">
            <a:avLst/>
          </a:prstGeom>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dirty="0"/>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5404952" y="1875663"/>
            <a:ext cx="3077548" cy="730378"/>
          </a:xfrm>
        </p:spPr>
        <p:txBody>
          <a:bodyPr anchor="b">
            <a:noAutofit/>
          </a:bodyPr>
          <a:lstStyle>
            <a:lvl1pPr algn="ctr">
              <a:lnSpc>
                <a:spcPct val="96000"/>
              </a:lnSpc>
              <a:spcAft>
                <a:spcPts val="1000"/>
              </a:spcAft>
              <a:defRPr lang="fr-FR" sz="24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5404952" y="2617812"/>
            <a:ext cx="3077548" cy="403469"/>
          </a:xfrm>
        </p:spPr>
        <p:txBody>
          <a:bodyPr anchor="t">
            <a:noAutofit/>
          </a:bodyPr>
          <a:lstStyle>
            <a:lvl1pPr algn="ctr">
              <a:lnSpc>
                <a:spcPct val="96000"/>
              </a:lnSpc>
              <a:spcAft>
                <a:spcPts val="1000"/>
              </a:spcAft>
              <a:defRPr lang="en-US" sz="25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43" indent="0" algn="ctr">
              <a:lnSpc>
                <a:spcPct val="100000"/>
              </a:lnSpc>
              <a:buFont typeface="Arial" panose="020B0604020202020204" pitchFamily="34" charset="0"/>
              <a:buNone/>
              <a:defRPr sz="25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5404952" y="3085124"/>
            <a:ext cx="3077548" cy="248433"/>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marL="278543" indent="0" algn="l">
              <a:lnSpc>
                <a:spcPct val="100000"/>
              </a:lnSpc>
              <a:buFont typeface="Arial" panose="020B0604020202020204" pitchFamily="34" charset="0"/>
              <a:buNone/>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233712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2" y="4859492"/>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331525" y="1457850"/>
            <a:ext cx="8478000"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59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2" y="4859492"/>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6346800" y="0"/>
            <a:ext cx="2797200" cy="51435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333730" y="318887"/>
            <a:ext cx="57384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333730" y="1183184"/>
            <a:ext cx="573587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331525" y="1457850"/>
            <a:ext cx="5735870"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331201" y="532801"/>
            <a:ext cx="5735870" cy="561185"/>
          </a:xfrm>
        </p:spPr>
        <p:txBody>
          <a:bodyPr/>
          <a:lstStyle/>
          <a:p>
            <a:r>
              <a:rPr lang="en-US"/>
              <a:t>Click to edit Master title style</a:t>
            </a:r>
            <a:endParaRPr lang="en-US" dirty="0"/>
          </a:p>
        </p:txBody>
      </p:sp>
    </p:spTree>
    <p:extLst>
      <p:ext uri="{BB962C8B-B14F-4D97-AF65-F5344CB8AC3E}">
        <p14:creationId xmlns:p14="http://schemas.microsoft.com/office/powerpoint/2010/main" val="38083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2" y="4859492"/>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4572000" y="0"/>
            <a:ext cx="4572000" cy="51435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333730" y="318887"/>
            <a:ext cx="4030028"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333731" y="1183184"/>
            <a:ext cx="4028251"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331526" y="1457850"/>
            <a:ext cx="4028251"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331201" y="532801"/>
            <a:ext cx="4028251" cy="561185"/>
          </a:xfrm>
        </p:spPr>
        <p:txBody>
          <a:bodyPr/>
          <a:lstStyle/>
          <a:p>
            <a:r>
              <a:rPr lang="en-US"/>
              <a:t>Click to edit Master title style</a:t>
            </a:r>
            <a:endParaRPr lang="en-US" dirty="0"/>
          </a:p>
        </p:txBody>
      </p:sp>
    </p:spTree>
    <p:extLst>
      <p:ext uri="{BB962C8B-B14F-4D97-AF65-F5344CB8AC3E}">
        <p14:creationId xmlns:p14="http://schemas.microsoft.com/office/powerpoint/2010/main" val="313320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2" y="4859492"/>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338494" y="1558352"/>
            <a:ext cx="2191718" cy="161583"/>
          </a:xfrm>
        </p:spPr>
        <p:txBody>
          <a:bodyPr/>
          <a:lstStyle>
            <a:lvl1pPr algn="l">
              <a:lnSpc>
                <a:spcPct val="100000"/>
              </a:lnSpc>
              <a:spcAft>
                <a:spcPts val="0"/>
              </a:spcAft>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4572001" y="1558352"/>
            <a:ext cx="2191718" cy="161583"/>
          </a:xfrm>
        </p:spPr>
        <p:txBody>
          <a:bodyPr/>
          <a:lstStyle>
            <a:lvl1pPr algn="l">
              <a:lnSpc>
                <a:spcPct val="100000"/>
              </a:lnSpc>
              <a:spcAft>
                <a:spcPts val="0"/>
              </a:spcAft>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0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333731" y="1829516"/>
            <a:ext cx="1755419" cy="2717116"/>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4572001" y="1829516"/>
            <a:ext cx="1755419" cy="2717116"/>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6539642" y="1829516"/>
            <a:ext cx="2059200" cy="1700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2301374" y="1829516"/>
            <a:ext cx="2058403" cy="1700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45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2" y="4859492"/>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4051562" y="1851729"/>
            <a:ext cx="1034787" cy="13644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4051562" y="1188616"/>
            <a:ext cx="1034787"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dirty="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3025071" y="1139318"/>
            <a:ext cx="883540" cy="398442"/>
          </a:xfrm>
        </p:spPr>
        <p:txBody>
          <a:bodyPr anchor="b">
            <a:noAutofit/>
          </a:bodyPr>
          <a:lstStyle>
            <a:lvl1pPr algn="r">
              <a:lnSpc>
                <a:spcPct val="110000"/>
              </a:lnSpc>
              <a:defRPr sz="800" cap="all" baseline="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4051562"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5296499" y="1851729"/>
            <a:ext cx="1034787" cy="13644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5296500" y="1188616"/>
            <a:ext cx="1034786"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dirty="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6541436" y="1851729"/>
            <a:ext cx="1034787" cy="13644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6541436"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dirty="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7786373" y="1851729"/>
            <a:ext cx="1034787" cy="13644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7786373" y="1188616"/>
            <a:ext cx="1034785" cy="399212"/>
          </a:xfrm>
        </p:spPr>
        <p:txBody>
          <a:bodyPr/>
          <a:lstStyle>
            <a:lvl1pPr algn="l">
              <a:lnSpc>
                <a:spcPct val="110000"/>
              </a:lnSpc>
              <a:defRPr sz="2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dirty="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4051562"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5296499"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5296499"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6541433"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6541433"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7786367" y="3440298"/>
            <a:ext cx="1034787"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7786367" y="3779623"/>
            <a:ext cx="1034787"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333731" y="1183183"/>
            <a:ext cx="2118055" cy="369332"/>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331527" y="1457850"/>
            <a:ext cx="2120260"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331200" y="532801"/>
            <a:ext cx="2120585" cy="561185"/>
          </a:xfrm>
        </p:spPr>
        <p:txBody>
          <a:bodyPr/>
          <a:lstStyle/>
          <a:p>
            <a:r>
              <a:rPr lang="en-US"/>
              <a:t>Click to edit Master title style</a:t>
            </a:r>
            <a:endParaRPr lang="en-US" dirty="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78127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27972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2" y="4859492"/>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3264210"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3264210" y="1183184"/>
            <a:ext cx="4844338" cy="184281"/>
          </a:xfrm>
        </p:spPr>
        <p:txBody>
          <a:bodyPr wrap="square">
            <a:spAutoFit/>
          </a:bodyPr>
          <a:lstStyle>
            <a:lvl1pPr algn="l">
              <a:lnSpc>
                <a:spcPct val="110000"/>
              </a:lnSpc>
              <a:defRPr sz="1200">
                <a:solidFill>
                  <a:schemeClr val="tx1"/>
                </a:solidFill>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4689811"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6115414"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7541017" y="1665011"/>
            <a:ext cx="818888" cy="690958"/>
          </a:xfrm>
        </p:spPr>
        <p:txBody>
          <a:bodyPr>
            <a:spAutoFit/>
          </a:bodyPr>
          <a:lstStyle>
            <a:lvl1pPr algn="l">
              <a:lnSpc>
                <a:spcPct val="110000"/>
              </a:lnSpc>
              <a:defRPr sz="45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1446" indent="-171446">
              <a:buFontTx/>
              <a:buBlip>
                <a:blip r:embed="rId2">
                  <a:extLst>
                    <a:ext uri="{96DAC541-7B7A-43D3-8B79-37D633B846F1}">
                      <asvg:svgBlip xmlns:asvg="http://schemas.microsoft.com/office/drawing/2016/SVG/main" r:embed="rId3"/>
                    </a:ext>
                  </a:extLst>
                </a:blip>
              </a:buBlip>
              <a:defRPr sz="800"/>
            </a:lvl2pPr>
            <a:lvl3pPr>
              <a:lnSpc>
                <a:spcPct val="110000"/>
              </a:lnSpc>
              <a:defRPr sz="800">
                <a:latin typeface="+mj-lt"/>
              </a:defRPr>
            </a:lvl3pPr>
            <a:lvl4pPr>
              <a:defRPr sz="1000"/>
            </a:lvl4pPr>
            <a:lvl5pPr>
              <a:defRPr sz="1000"/>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3264209"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3264209"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4689812"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4689812"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6115415"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6115415"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7541018" y="2452012"/>
            <a:ext cx="1270713" cy="314435"/>
          </a:xfrm>
        </p:spPr>
        <p:txBody>
          <a:bodyPr/>
          <a:lstStyle>
            <a:lvl1pPr algn="l">
              <a:lnSpc>
                <a:spcPct val="125000"/>
              </a:lnSpc>
              <a:defRPr sz="1100">
                <a:solidFill>
                  <a:schemeClr val="accent2"/>
                </a:solidFill>
              </a:defRPr>
            </a:lvl1pPr>
            <a:lvl2pPr marL="0" indent="0">
              <a:lnSpc>
                <a:spcPts val="1200"/>
              </a:lnSpc>
              <a:spcAft>
                <a:spcPts val="400"/>
              </a:spcAft>
              <a:buFont typeface="Arial" panose="020B0604020202020204" pitchFamily="34" charset="0"/>
              <a:buNone/>
              <a:defRPr sz="1100">
                <a:solidFill>
                  <a:schemeClr val="accent2"/>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7541018" y="2791337"/>
            <a:ext cx="1270713" cy="314435"/>
          </a:xfrm>
        </p:spPr>
        <p:txBody>
          <a:bodyPr/>
          <a:lstStyle>
            <a:lvl1pPr algn="l">
              <a:lnSpc>
                <a:spcPct val="125000"/>
              </a:lnSpc>
              <a:defRPr sz="700">
                <a:solidFill>
                  <a:schemeClr val="tx1"/>
                </a:solidFill>
              </a:defRPr>
            </a:lvl1pPr>
            <a:lvl2pPr marL="0" indent="0">
              <a:lnSpc>
                <a:spcPts val="1200"/>
              </a:lnSpc>
              <a:spcAft>
                <a:spcPts val="400"/>
              </a:spcAft>
              <a:buFont typeface="Arial" panose="020B0604020202020204" pitchFamily="34" charset="0"/>
              <a:buNone/>
              <a:defRPr sz="700">
                <a:solidFill>
                  <a:schemeClr val="tx1"/>
                </a:solidFill>
              </a:defRPr>
            </a:lvl2pPr>
            <a:lvl3pPr>
              <a:lnSpc>
                <a:spcPct val="110000"/>
              </a:lnSpc>
              <a:defRPr sz="800">
                <a:latin typeface="+mj-lt"/>
              </a:defRPr>
            </a:lvl3pPr>
            <a:lvl4pPr>
              <a:defRPr sz="1000"/>
            </a:lvl4pPr>
            <a:lvl5pPr>
              <a:defRPr sz="1000"/>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3025071" y="318887"/>
            <a:ext cx="578666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333731" y="1183183"/>
            <a:ext cx="2118055" cy="369332"/>
          </a:xfrm>
        </p:spPr>
        <p:txBody>
          <a:bodyPr wrap="square">
            <a:spAutoFit/>
          </a:bodyPr>
          <a:lstStyle>
            <a:lvl1pPr>
              <a:lnSpc>
                <a:spcPct val="100000"/>
              </a:lnSpc>
              <a:spcAft>
                <a:spcPts val="0"/>
              </a:spcAft>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331526" y="1457850"/>
            <a:ext cx="2120585" cy="3221417"/>
          </a:xfrm>
        </p:spPr>
        <p:txBody>
          <a:bodyPr/>
          <a:lstStyle>
            <a:lvl1pPr>
              <a:defRPr>
                <a:solidFill>
                  <a:schemeClr val="bg1"/>
                </a:solidFill>
              </a:defRPr>
            </a:lvl1pPr>
            <a:lvl2pPr marL="226794" indent="-226794">
              <a:buFontTx/>
              <a:buBlip>
                <a:blip r:embed="rId4"/>
              </a:buBlip>
              <a:defRPr>
                <a:solidFill>
                  <a:schemeClr val="bg1"/>
                </a:solidFill>
              </a:defRPr>
            </a:lvl2pPr>
            <a:lvl3pPr marL="457189" indent="-226794">
              <a:buFontTx/>
              <a:buBlip>
                <a:blip r:embed="rId4"/>
              </a:buBlip>
              <a:defRPr>
                <a:solidFill>
                  <a:schemeClr val="bg1"/>
                </a:solidFill>
              </a:defRPr>
            </a:lvl3pPr>
            <a:lvl4pPr marL="683983" indent="-226794">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331200" y="532801"/>
            <a:ext cx="2120585" cy="561185"/>
          </a:xfrm>
        </p:spPr>
        <p:txBody>
          <a:bodyPr/>
          <a:lstStyle>
            <a:lvl1pPr>
              <a:defRPr>
                <a:solidFill>
                  <a:schemeClr val="bg1"/>
                </a:solidFill>
              </a:defRPr>
            </a:lvl1pPr>
          </a:lstStyle>
          <a:p>
            <a:r>
              <a:rPr lang="en-US"/>
              <a:t>Click to edit Master title style</a:t>
            </a:r>
            <a:endParaRPr lang="en-US" dirty="0"/>
          </a:p>
        </p:txBody>
      </p:sp>
      <p:sp>
        <p:nvSpPr>
          <p:cNvPr id="26" name="Forme libre : forme 9">
            <a:extLst>
              <a:ext uri="{FF2B5EF4-FFF2-40B4-BE49-F238E27FC236}">
                <a16:creationId xmlns:a16="http://schemas.microsoft.com/office/drawing/2014/main" id="{A9C36C71-038F-4436-BBC3-96ADAFADF4C5}"/>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7" name="Graphique 7">
            <a:extLst>
              <a:ext uri="{FF2B5EF4-FFF2-40B4-BE49-F238E27FC236}">
                <a16:creationId xmlns:a16="http://schemas.microsoft.com/office/drawing/2014/main" id="{DBF91248-A888-4963-A212-5E5A4549B33C}"/>
              </a:ext>
            </a:extLst>
          </p:cNvPr>
          <p:cNvGrpSpPr>
            <a:grpSpLocks noChangeAspect="1"/>
          </p:cNvGrpSpPr>
          <p:nvPr userDrawn="1"/>
        </p:nvGrpSpPr>
        <p:grpSpPr>
          <a:xfrm>
            <a:off x="331625" y="4747145"/>
            <a:ext cx="803890" cy="206313"/>
            <a:chOff x="4768103" y="-471733"/>
            <a:chExt cx="744723" cy="191124"/>
          </a:xfrm>
          <a:solidFill>
            <a:schemeClr val="bg1"/>
          </a:solidFill>
        </p:grpSpPr>
        <p:sp>
          <p:nvSpPr>
            <p:cNvPr id="28" name="Forme libre : forme 9">
              <a:extLst>
                <a:ext uri="{FF2B5EF4-FFF2-40B4-BE49-F238E27FC236}">
                  <a16:creationId xmlns:a16="http://schemas.microsoft.com/office/drawing/2014/main" id="{68EE507B-C9A9-4C38-B6EF-2887A9778C9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4" name="Forme libre : forme 10">
              <a:extLst>
                <a:ext uri="{FF2B5EF4-FFF2-40B4-BE49-F238E27FC236}">
                  <a16:creationId xmlns:a16="http://schemas.microsoft.com/office/drawing/2014/main" id="{AE069B0D-3A77-4024-93DE-B14818FED9C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6" name="Forme libre : forme 11">
              <a:extLst>
                <a:ext uri="{FF2B5EF4-FFF2-40B4-BE49-F238E27FC236}">
                  <a16:creationId xmlns:a16="http://schemas.microsoft.com/office/drawing/2014/main" id="{4FEF900E-F4FF-408E-9225-41DC79A3C40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5545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2149832" y="4859492"/>
            <a:ext cx="4844338" cy="127750"/>
          </a:xfrm>
          <a:prstGeom prst="rect">
            <a:avLst/>
          </a:prstGeom>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331038" y="1457048"/>
            <a:ext cx="8478000" cy="3222219"/>
          </a:xfrm>
        </p:spPr>
        <p:txBody>
          <a:bodyPr anchor="ctr"/>
          <a:lstStyle>
            <a:lvl1pPr algn="ctr">
              <a:defRPr/>
            </a:lvl1pPr>
          </a:lstStyle>
          <a:p>
            <a:r>
              <a:rPr lang="en-US"/>
              <a:t>Click icon to add table</a:t>
            </a:r>
            <a:endParaRPr lang="en-US" dirty="0"/>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296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238027"/>
            <a:ext cx="6858000" cy="667446"/>
          </a:xfrm>
        </p:spPr>
        <p:txBody>
          <a:bodyPr anchor="ctr">
            <a:normAutofit/>
          </a:bodyPr>
          <a:lstStyle>
            <a:lvl1pPr algn="ctr">
              <a:defRPr sz="4000">
                <a:solidFill>
                  <a:schemeClr val="bg2"/>
                </a:solidFill>
              </a:defRPr>
            </a:lvl1pPr>
          </a:lstStyle>
          <a:p>
            <a:r>
              <a:rPr lang="en-US" noProof="0" dirty="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4508584" y="3260202"/>
            <a:ext cx="126835" cy="125936"/>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4508584" y="1771699"/>
            <a:ext cx="126835" cy="125936"/>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endParaRPr lang="en-US" noProof="0" dirty="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4169622" y="4511009"/>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4170048" y="4510418"/>
            <a:ext cx="803890" cy="206313"/>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77281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5915025" y="4534579"/>
            <a:ext cx="2057400" cy="274637"/>
          </a:xfrm>
        </p:spPr>
        <p:txBody>
          <a:bodyPr/>
          <a:lstStyle/>
          <a:p>
            <a:r>
              <a:rPr lang="fr-FR" dirty="0"/>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6518220" y="387185"/>
            <a:ext cx="851011" cy="21909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6892559" y="13228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6892559" y="3877313"/>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1" y="0"/>
            <a:ext cx="4781135" cy="51435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5087572" y="1444725"/>
            <a:ext cx="3712306" cy="1243611"/>
          </a:xfrm>
        </p:spPr>
        <p:txBody>
          <a:bodyPr anchor="b">
            <a:noAutofit/>
          </a:bodyPr>
          <a:lstStyle>
            <a:lvl1pPr algn="ctr">
              <a:lnSpc>
                <a:spcPct val="96000"/>
              </a:lnSpc>
              <a:spcAft>
                <a:spcPts val="1000"/>
              </a:spcAft>
              <a:defRPr lang="fr-FR" sz="3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5087572" y="2818617"/>
            <a:ext cx="3712306" cy="403469"/>
          </a:xfrm>
        </p:spPr>
        <p:txBody>
          <a:bodyPr anchor="t">
            <a:noAutofit/>
          </a:bodyPr>
          <a:lstStyle>
            <a:lvl1pPr algn="ctr">
              <a:lnSpc>
                <a:spcPct val="96000"/>
              </a:lnSpc>
              <a:spcAft>
                <a:spcPts val="1000"/>
              </a:spcAft>
              <a:defRPr lang="en-US" sz="2000"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278550" indent="0" algn="ctr">
              <a:lnSpc>
                <a:spcPct val="100000"/>
              </a:lnSpc>
              <a:buFont typeface="Arial" panose="020B0604020202020204" pitchFamily="34" charset="0"/>
              <a:buNone/>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5087572" y="3240373"/>
            <a:ext cx="3712306" cy="577995"/>
          </a:xfrm>
        </p:spPr>
        <p:txBody>
          <a:bodyPr anchor="t">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178301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8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5915025" y="4534579"/>
            <a:ext cx="2057400" cy="274637"/>
          </a:xfrm>
        </p:spPr>
        <p:txBody>
          <a:bodyPr/>
          <a:lstStyle>
            <a:lvl1pPr>
              <a:defRPr>
                <a:solidFill>
                  <a:schemeClr val="bg2"/>
                </a:solidFill>
              </a:defRPr>
            </a:lvl1pPr>
          </a:lstStyle>
          <a:p>
            <a:r>
              <a:rPr lang="en-US"/>
              <a:t>XX . XX . XXXX</a:t>
            </a: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6518220" y="387185"/>
            <a:ext cx="851011" cy="21909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1" y="0"/>
            <a:ext cx="4781135" cy="51435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6892559" y="1322814"/>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6892559" y="3877313"/>
            <a:ext cx="102332" cy="10160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5087572" y="1444725"/>
            <a:ext cx="3712306" cy="1243611"/>
          </a:xfrm>
        </p:spPr>
        <p:txBody>
          <a:bodyPr anchor="b">
            <a:noAutofit/>
          </a:bodyPr>
          <a:lstStyle>
            <a:lvl1pPr algn="ctr">
              <a:lnSpc>
                <a:spcPct val="96000"/>
              </a:lnSpc>
              <a:spcAft>
                <a:spcPts val="1000"/>
              </a:spcAft>
              <a:defRPr lang="fr-FR" sz="3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5087572" y="2818617"/>
            <a:ext cx="3712306" cy="403469"/>
          </a:xfrm>
        </p:spPr>
        <p:txBody>
          <a:bodyPr anchor="t">
            <a:noAutofit/>
          </a:bodyPr>
          <a:lstStyle>
            <a:lvl1pPr algn="ctr">
              <a:lnSpc>
                <a:spcPct val="96000"/>
              </a:lnSpc>
              <a:spcAft>
                <a:spcPts val="1000"/>
              </a:spcAft>
              <a:defRPr lang="en-US" sz="2000"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278550" indent="0" algn="ctr">
              <a:lnSpc>
                <a:spcPct val="100000"/>
              </a:lnSpc>
              <a:buFont typeface="Arial" panose="020B0604020202020204" pitchFamily="34" charset="0"/>
              <a:buNone/>
              <a:defRPr sz="20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5087572" y="3240373"/>
            <a:ext cx="3712306" cy="577995"/>
          </a:xfrm>
        </p:spPr>
        <p:txBody>
          <a:bodyPr anchor="t">
            <a:noAutofit/>
          </a:bodyPr>
          <a:lstStyle>
            <a:lvl1pPr algn="ctr">
              <a:lnSpc>
                <a:spcPct val="96000"/>
              </a:lnSpc>
              <a:spcAft>
                <a:spcPts val="1000"/>
              </a:spcAft>
              <a:defRPr lang="en-US" sz="12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Tree>
    <p:extLst>
      <p:ext uri="{BB962C8B-B14F-4D97-AF65-F5344CB8AC3E}">
        <p14:creationId xmlns:p14="http://schemas.microsoft.com/office/powerpoint/2010/main" val="16044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4052777" y="532799"/>
            <a:ext cx="4756746" cy="4132943"/>
          </a:xfrm>
        </p:spPr>
        <p:txBody>
          <a:bodyPr>
            <a:noAutofit/>
          </a:bodyPr>
          <a:lstStyle>
            <a:lvl1pPr>
              <a:defRPr>
                <a:noFill/>
              </a:defRPr>
            </a:lvl1pPr>
          </a:lstStyle>
          <a:p>
            <a:r>
              <a:rPr lang="en-US"/>
              <a:t>Click icon to add picture</a:t>
            </a:r>
            <a:endParaRPr lang="fr-FR" dirty="0"/>
          </a:p>
        </p:txBody>
      </p:sp>
      <p:cxnSp>
        <p:nvCxnSpPr>
          <p:cNvPr id="14" name="Connecteur droit 13">
            <a:extLst>
              <a:ext uri="{FF2B5EF4-FFF2-40B4-BE49-F238E27FC236}">
                <a16:creationId xmlns:a16="http://schemas.microsoft.com/office/drawing/2014/main" id="{C27273C0-D926-4FC2-8437-9B297AC1E951}"/>
              </a:ext>
            </a:extLst>
          </p:cNvPr>
          <p:cNvCxnSpPr>
            <a:cxnSpLocks/>
          </p:cNvCxnSpPr>
          <p:nvPr userDrawn="1"/>
        </p:nvCxnSpPr>
        <p:spPr>
          <a:xfrm>
            <a:off x="802547"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776289" y="1571329"/>
            <a:ext cx="52514" cy="5213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dirty="0"/>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149831" y="4859491"/>
            <a:ext cx="4844338" cy="127750"/>
          </a:xfrm>
          <a:prstGeom prst="rect">
            <a:avLst/>
          </a:prstGeom>
        </p:spPr>
        <p:txBody>
          <a:bodyPr/>
          <a:lstStyle/>
          <a:p>
            <a:r>
              <a:rPr lang="fr-FR" dirty="0" err="1"/>
              <a:t>internal</a:t>
            </a:r>
            <a:r>
              <a:rPr lang="fr-FR" dirty="0"/>
              <a:t>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dirty="0"/>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331523" y="147011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331523" y="206525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331523" y="2655992"/>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331523" y="325113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331523"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001587"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000699" y="146849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001587"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000699"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001587"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000699" y="2655995"/>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001587"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000699" y="324974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001587"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000699" y="384926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331200" y="532800"/>
            <a:ext cx="3548792" cy="561185"/>
          </a:xfrm>
        </p:spPr>
        <p:txBody>
          <a:bodyPr/>
          <a:lstStyle/>
          <a:p>
            <a:r>
              <a:rPr lang="en-US"/>
              <a:t>Click to edit Master title style</a:t>
            </a:r>
            <a:endParaRPr lang="en-US" dirty="0"/>
          </a:p>
        </p:txBody>
      </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a:xfrm>
            <a:off x="2149831" y="4859491"/>
            <a:ext cx="4844338" cy="127750"/>
          </a:xfrm>
          <a:prstGeom prst="rect">
            <a:avLst/>
          </a:prstGeom>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cxnSp>
        <p:nvCxnSpPr>
          <p:cNvPr id="32" name="Connecteur droit 13">
            <a:extLst>
              <a:ext uri="{FF2B5EF4-FFF2-40B4-BE49-F238E27FC236}">
                <a16:creationId xmlns:a16="http://schemas.microsoft.com/office/drawing/2014/main" id="{7BC19BBF-83CB-4541-9E5A-ACB3379B1867}"/>
              </a:ext>
            </a:extLst>
          </p:cNvPr>
          <p:cNvCxnSpPr>
            <a:cxnSpLocks/>
          </p:cNvCxnSpPr>
          <p:nvPr userDrawn="1"/>
        </p:nvCxnSpPr>
        <p:spPr>
          <a:xfrm>
            <a:off x="1327882"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0" name="Connecteur droit 13">
            <a:extLst>
              <a:ext uri="{FF2B5EF4-FFF2-40B4-BE49-F238E27FC236}">
                <a16:creationId xmlns:a16="http://schemas.microsoft.com/office/drawing/2014/main" id="{85FA77DC-6A39-4C5E-A7D7-DB530C4F2170}"/>
              </a:ext>
            </a:extLst>
          </p:cNvPr>
          <p:cNvCxnSpPr>
            <a:cxnSpLocks/>
          </p:cNvCxnSpPr>
          <p:nvPr userDrawn="1"/>
        </p:nvCxnSpPr>
        <p:spPr>
          <a:xfrm>
            <a:off x="5442469" y="1398668"/>
            <a:ext cx="0" cy="32670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6" name="Espace réservé du graphique SmartArt 11">
            <a:extLst>
              <a:ext uri="{FF2B5EF4-FFF2-40B4-BE49-F238E27FC236}">
                <a16:creationId xmlns:a16="http://schemas.microsoft.com/office/drawing/2014/main" id="{23BA7E43-84CF-486A-BB7B-AD1F2F009C79}"/>
              </a:ext>
            </a:extLst>
          </p:cNvPr>
          <p:cNvSpPr>
            <a:spLocks noGrp="1" noChangeAspect="1"/>
          </p:cNvSpPr>
          <p:nvPr>
            <p:ph type="dgm" sz="quarter" idx="14"/>
          </p:nvPr>
        </p:nvSpPr>
        <p:spPr>
          <a:xfrm>
            <a:off x="1302069" y="1571329"/>
            <a:ext cx="52514" cy="5213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dirty="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857303" y="147011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857303" y="206525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857303" y="2655992"/>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857303" y="325113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857303"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4971445" y="147011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4971445" y="206525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4971445" y="2655992"/>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4971445" y="3251133"/>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4971445" y="3846274"/>
            <a:ext cx="388464" cy="422480"/>
          </a:xfrm>
        </p:spPr>
        <p:txBody>
          <a:bodyPr/>
          <a:lstStyle>
            <a:lvl1pPr>
              <a:lnSpc>
                <a:spcPct val="90000"/>
              </a:lnSpc>
              <a:spcBef>
                <a:spcPts val="600"/>
              </a:spcBef>
              <a:defRPr lang="en-US" sz="1600"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20000">
              <a:lnSpc>
                <a:spcPct val="90000"/>
              </a:lnSpc>
              <a:spcBef>
                <a:spcPts val="300"/>
              </a:spcBef>
              <a:defRPr lang="fr-FR" sz="700"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700"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720000">
              <a:lnSpc>
                <a:spcPct val="90000"/>
              </a:lnSpc>
              <a:spcBef>
                <a:spcPts val="300"/>
              </a:spcBef>
              <a:defRPr lang="fr-FR" sz="7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dirty="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526477"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525589" y="146849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526477"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525589"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526477"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525589" y="2655995"/>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526477"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525589" y="324974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526477"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525589" y="384926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5641063" y="173355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5640175" y="146849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5641063" y="233330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5640175" y="206824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5641063" y="2921053"/>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5640175" y="2655995"/>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5641063" y="3514804"/>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5640175" y="3249746"/>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5641063" y="4114320"/>
            <a:ext cx="2879294" cy="154434"/>
          </a:xfrm>
        </p:spPr>
        <p:txBody>
          <a:bodyPr/>
          <a:lstStyle>
            <a:lvl1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800"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800"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800"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5640175" y="3849262"/>
            <a:ext cx="2879294" cy="242482"/>
          </a:xfrm>
        </p:spPr>
        <p:txBody>
          <a:bodyPr/>
          <a:lstStyle>
            <a:lvl1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300"/>
              </a:spcBef>
              <a:buFont typeface="Arial" panose="020B0604020202020204" pitchFamily="34" charset="0"/>
              <a:buNone/>
              <a:defRPr lang="fr-FR" sz="1600"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600"/>
              </a:spcBef>
              <a:defRPr sz="1600"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300"/>
              </a:spcBef>
              <a:defRPr lang="fr-FR" sz="1600"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950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4222" y="3119437"/>
            <a:ext cx="953453" cy="942975"/>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868680" y="2265747"/>
            <a:ext cx="838579" cy="332399"/>
          </a:xfrm>
        </p:spPr>
        <p:txBody>
          <a:bodyPr vert="horz" lIns="0" tIns="0" rIns="0" bIns="0" rtlCol="0">
            <a:noAutofit/>
          </a:bodyPr>
          <a:lstStyle>
            <a:lvl1pPr>
              <a:defRPr lang="en-US" sz="2400" b="1" noProof="0" dirty="0">
                <a:solidFill>
                  <a:schemeClr val="tx1"/>
                </a:solidFill>
              </a:defRPr>
            </a:lvl1pPr>
          </a:lstStyle>
          <a:p>
            <a:pPr lvl="0" algn="r">
              <a:lnSpc>
                <a:spcPct val="90000"/>
              </a:lnSpc>
            </a:pPr>
            <a:r>
              <a:rPr lang="en-US" noProof="0" dirty="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009318" y="2265747"/>
            <a:ext cx="4888011" cy="332399"/>
          </a:xfrm>
        </p:spPr>
        <p:txBody>
          <a:bodyPr/>
          <a:lstStyle>
            <a:lvl1pPr>
              <a:lnSpc>
                <a:spcPct val="90000"/>
              </a:lnSpc>
              <a:defRPr lang="fr-FR" sz="24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009318" y="2985658"/>
            <a:ext cx="4888011" cy="236561"/>
          </a:xfrm>
        </p:spPr>
        <p:txBody>
          <a:bodyPr/>
          <a:lstStyle>
            <a:lvl1pPr>
              <a:lnSpc>
                <a:spcPct val="90000"/>
              </a:lnSpc>
              <a:defRPr lang="fr-FR" sz="1400"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600"/>
              </a:spcBef>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009318" y="2665618"/>
            <a:ext cx="4888011" cy="236561"/>
          </a:xfrm>
        </p:spPr>
        <p:txBody>
          <a:bodyPr/>
          <a:lstStyle>
            <a:lvl1pPr>
              <a:lnSpc>
                <a:spcPct val="90000"/>
              </a:lnSpc>
              <a:defRPr lang="fr-FR" sz="1400"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600"/>
              </a:spcBef>
              <a:buFont typeface="Arial" panose="020B0604020202020204" pitchFamily="34" charset="0"/>
              <a:buNone/>
              <a:defRPr lang="fr-FR" sz="1400"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800"/>
              </a:spcBef>
              <a:defRPr sz="1400" i="1">
                <a:solidFill>
                  <a:schemeClr val="bg2"/>
                </a:solidFill>
              </a:defRPr>
            </a:lvl3pPr>
            <a:lvl4pPr>
              <a:lnSpc>
                <a:spcPct val="90000"/>
              </a:lnSpc>
              <a:spcBef>
                <a:spcPts val="300"/>
              </a:spcBef>
              <a:defRPr lang="fr-FR" sz="75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249117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7.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oleObject" Target="../embeddings/oleObject1.bin"/><Relationship Id="rId5" Type="http://schemas.openxmlformats.org/officeDocument/2006/relationships/slideLayout" Target="../slideLayouts/slideLayout27.xml"/><Relationship Id="rId10" Type="http://schemas.openxmlformats.org/officeDocument/2006/relationships/tags" Target="../tags/tag1.xml"/><Relationship Id="rId4" Type="http://schemas.openxmlformats.org/officeDocument/2006/relationships/slideLayout" Target="../slideLayouts/slideLayout26.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1.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200" y="419947"/>
            <a:ext cx="8485200" cy="561185"/>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331200" y="1458000"/>
            <a:ext cx="8478000" cy="3222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3543300" y="4580079"/>
            <a:ext cx="2057400" cy="274637"/>
          </a:xfrm>
          <a:prstGeom prst="rect">
            <a:avLst/>
          </a:prstGeom>
        </p:spPr>
        <p:txBody>
          <a:bodyPr vert="horz" lIns="91440" tIns="45720" rIns="91440" bIns="45720" rtlCol="0" anchor="ctr"/>
          <a:lstStyle>
            <a:lvl1pPr algn="ctr">
              <a:defRPr sz="1100" b="0" i="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dirty="0"/>
              <a:t>XX . XX . XXXX</a:t>
            </a:r>
          </a:p>
        </p:txBody>
      </p:sp>
      <p:sp>
        <p:nvSpPr>
          <p:cNvPr id="6" name="Slide Number Placeholder 5"/>
          <p:cNvSpPr>
            <a:spLocks noGrp="1"/>
          </p:cNvSpPr>
          <p:nvPr userDrawn="1">
            <p:ph type="sldNum" sz="quarter" idx="4"/>
          </p:nvPr>
        </p:nvSpPr>
        <p:spPr>
          <a:xfrm>
            <a:off x="8336226" y="4820495"/>
            <a:ext cx="476250" cy="205743"/>
          </a:xfrm>
          <a:prstGeom prst="rect">
            <a:avLst/>
          </a:prstGeom>
        </p:spPr>
        <p:txBody>
          <a:bodyPr vert="horz" lIns="0" tIns="0" rIns="0" bIns="0" rtlCol="0" anchor="ctr"/>
          <a:lstStyle>
            <a:lvl1pPr algn="r">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sp>
        <p:nvSpPr>
          <p:cNvPr id="17" name="Forme libre : forme 9">
            <a:extLst>
              <a:ext uri="{FF2B5EF4-FFF2-40B4-BE49-F238E27FC236}">
                <a16:creationId xmlns:a16="http://schemas.microsoft.com/office/drawing/2014/main" id="{A881F5C4-317B-425E-B915-8F11F339271F}"/>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331624" y="4747145"/>
            <a:ext cx="803890" cy="206313"/>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a:p>
          </p:txBody>
        </p: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85" r:id="rId1"/>
    <p:sldLayoutId id="2147483729" r:id="rId2"/>
    <p:sldLayoutId id="2147483665" r:id="rId3"/>
    <p:sldLayoutId id="2147483688" r:id="rId4"/>
    <p:sldLayoutId id="2147483696" r:id="rId5"/>
    <p:sldLayoutId id="2147483698" r:id="rId6"/>
    <p:sldLayoutId id="2147483667" r:id="rId7"/>
    <p:sldLayoutId id="2147483733" r:id="rId8"/>
    <p:sldLayoutId id="2147483704" r:id="rId9"/>
    <p:sldLayoutId id="2147483673" r:id="rId10"/>
    <p:sldLayoutId id="2147483710" r:id="rId11"/>
    <p:sldLayoutId id="2147483713" r:id="rId12"/>
    <p:sldLayoutId id="2147483739" r:id="rId13"/>
    <p:sldLayoutId id="2147483741" r:id="rId14"/>
    <p:sldLayoutId id="2147483742" r:id="rId15"/>
    <p:sldLayoutId id="2147483743" r:id="rId16"/>
    <p:sldLayoutId id="2147483744" r:id="rId17"/>
    <p:sldLayoutId id="2147483745" r:id="rId18"/>
    <p:sldLayoutId id="2147483746" r:id="rId19"/>
    <p:sldLayoutId id="2147483683" r:id="rId20"/>
    <p:sldLayoutId id="2147483671" r:id="rId21"/>
    <p:sldLayoutId id="214748378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lang="fr-FR" sz="22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25000"/>
        </a:lnSpc>
        <a:spcBef>
          <a:spcPts val="0"/>
        </a:spcBef>
        <a:buFont typeface="Arial" panose="020B0604020202020204" pitchFamily="34" charset="0"/>
        <a:buNone/>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6800" indent="-226800" algn="l" defTabSz="685800" rtl="0" eaLnBrk="1" latinLnBrk="0" hangingPunct="1">
        <a:lnSpc>
          <a:spcPct val="125000"/>
        </a:lnSpc>
        <a:spcBef>
          <a:spcPts val="0"/>
        </a:spcBef>
        <a:buClr>
          <a:schemeClr val="accent2"/>
        </a:buClr>
        <a:buFontTx/>
        <a:buBlip>
          <a:blip r:embed="rId24"/>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25000"/>
        </a:lnSpc>
        <a:spcBef>
          <a:spcPts val="0"/>
        </a:spcBef>
        <a:buFontTx/>
        <a:buBlip>
          <a:blip r:embed="rId24"/>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24"/>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5853666-C615-4C18-8F8C-F1CD3CD687B4}"/>
              </a:ext>
            </a:extLst>
          </p:cNvPr>
          <p:cNvGraphicFramePr>
            <a:graphicFrameLocks noChangeAspect="1"/>
          </p:cNvGraphicFramePr>
          <p:nvPr userDrawn="1">
            <p:custDataLst>
              <p:tags r:id="rId10"/>
            </p:custDataLst>
            <p:extLst>
              <p:ext uri="{D42A27DB-BD31-4B8C-83A1-F6EECF244321}">
                <p14:modId xmlns:p14="http://schemas.microsoft.com/office/powerpoint/2010/main" val="6621144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28" name="think-cell 幻灯片" r:id="rId11" imgW="307" imgH="307" progId="TCLayout.ActiveDocument.1">
                  <p:embed/>
                </p:oleObj>
              </mc:Choice>
              <mc:Fallback>
                <p:oleObj name="think-cell 幻灯片" r:id="rId11" imgW="307" imgH="307" progId="TCLayout.ActiveDocument.1">
                  <p:embed/>
                  <p:pic>
                    <p:nvPicPr>
                      <p:cNvPr id="5" name="Object 4" hidden="1">
                        <a:extLst>
                          <a:ext uri="{FF2B5EF4-FFF2-40B4-BE49-F238E27FC236}">
                            <a16:creationId xmlns:a16="http://schemas.microsoft.com/office/drawing/2014/main" id="{45853666-C615-4C18-8F8C-F1CD3CD687B4}"/>
                          </a:ext>
                        </a:extLst>
                      </p:cNvPr>
                      <p:cNvPicPr/>
                      <p:nvPr/>
                    </p:nvPicPr>
                    <p:blipFill>
                      <a:blip r:embed="rId12"/>
                      <a:stretch>
                        <a:fillRect/>
                      </a:stretch>
                    </p:blipFill>
                    <p:spPr>
                      <a:xfrm>
                        <a:off x="1191" y="1191"/>
                        <a:ext cx="1191" cy="1191"/>
                      </a:xfrm>
                      <a:prstGeom prst="rect">
                        <a:avLst/>
                      </a:prstGeom>
                    </p:spPr>
                  </p:pic>
                </p:oleObj>
              </mc:Fallback>
            </mc:AlternateContent>
          </a:graphicData>
        </a:graphic>
      </p:graphicFrame>
      <p:sp>
        <p:nvSpPr>
          <p:cNvPr id="2" name="Title Placeholder 1"/>
          <p:cNvSpPr>
            <a:spLocks noGrp="1"/>
          </p:cNvSpPr>
          <p:nvPr>
            <p:ph type="title"/>
          </p:nvPr>
        </p:nvSpPr>
        <p:spPr>
          <a:xfrm>
            <a:off x="358775" y="270179"/>
            <a:ext cx="8420101" cy="394980"/>
          </a:xfrm>
          <a:prstGeom prst="rect">
            <a:avLst/>
          </a:prstGeom>
        </p:spPr>
        <p:txBody>
          <a:bodyPr vert="horz" wrap="square" lIns="0" tIns="0" rIns="0" bIns="0" rtlCol="0" anchor="ctr">
            <a:spAutoFit/>
          </a:bodyPr>
          <a:lstStyle/>
          <a:p>
            <a:r>
              <a:rPr lang="en-US" noProof="0" dirty="0"/>
              <a:t>Text slide - 1 column, 28 </a:t>
            </a:r>
            <a:r>
              <a:rPr lang="en-US" noProof="0" dirty="0" err="1"/>
              <a:t>pts</a:t>
            </a:r>
            <a:endParaRPr lang="en-US" noProof="0" dirty="0"/>
          </a:p>
        </p:txBody>
      </p:sp>
      <p:sp>
        <p:nvSpPr>
          <p:cNvPr id="3" name="Text Placeholder 2"/>
          <p:cNvSpPr>
            <a:spLocks noGrp="1"/>
          </p:cNvSpPr>
          <p:nvPr>
            <p:ph type="body" idx="1"/>
          </p:nvPr>
        </p:nvSpPr>
        <p:spPr>
          <a:xfrm>
            <a:off x="358775" y="1336881"/>
            <a:ext cx="8420100" cy="3358944"/>
          </a:xfrm>
          <a:prstGeom prst="rect">
            <a:avLst/>
          </a:prstGeom>
        </p:spPr>
        <p:txBody>
          <a:bodyPr vert="horz" lIns="0" tIns="0" rIns="0" bIns="0" rtlCol="0">
            <a:noAutofit/>
          </a:bodyPr>
          <a:lstStyle/>
          <a:p>
            <a:pPr lvl="0"/>
            <a:r>
              <a:rPr lang="en-US" noProof="0" dirty="0"/>
              <a:t>Text 1st level, 20 </a:t>
            </a:r>
            <a:r>
              <a:rPr lang="en-US" noProof="0" dirty="0" err="1"/>
              <a:t>pts</a:t>
            </a:r>
            <a:endParaRPr lang="en-US" noProof="0" dirty="0"/>
          </a:p>
          <a:p>
            <a:pPr lvl="1"/>
            <a:r>
              <a:rPr lang="en-US" noProof="0" dirty="0"/>
              <a:t>Text 2nd level, 18 </a:t>
            </a:r>
            <a:r>
              <a:rPr lang="en-US" noProof="0" dirty="0" err="1"/>
              <a:t>pts</a:t>
            </a:r>
            <a:endParaRPr lang="en-US" noProof="0" dirty="0"/>
          </a:p>
          <a:p>
            <a:pPr lvl="2"/>
            <a:r>
              <a:rPr lang="en-US" noProof="0" dirty="0"/>
              <a:t>Text 3rd level, 16 </a:t>
            </a:r>
            <a:r>
              <a:rPr lang="en-US" noProof="0" dirty="0" err="1"/>
              <a:t>pts</a:t>
            </a:r>
            <a:endParaRPr lang="en-US" noProof="0" dirty="0"/>
          </a:p>
        </p:txBody>
      </p:sp>
      <p:cxnSp>
        <p:nvCxnSpPr>
          <p:cNvPr id="8" name="Connecteur droit 7"/>
          <p:cNvCxnSpPr/>
          <p:nvPr/>
        </p:nvCxnSpPr>
        <p:spPr>
          <a:xfrm>
            <a:off x="358775" y="689982"/>
            <a:ext cx="8420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p:cNvSpPr>
            <a:spLocks noGrp="1"/>
          </p:cNvSpPr>
          <p:nvPr>
            <p:ph type="sldNum" sz="quarter" idx="4"/>
          </p:nvPr>
        </p:nvSpPr>
        <p:spPr>
          <a:xfrm>
            <a:off x="8467495" y="4831175"/>
            <a:ext cx="311061" cy="123111"/>
          </a:xfrm>
          <a:prstGeom prst="rect">
            <a:avLst/>
          </a:prstGeom>
        </p:spPr>
        <p:txBody>
          <a:bodyPr lIns="0" tIns="0" rIns="0" bIns="0">
            <a:spAutoFit/>
          </a:bodyPr>
          <a:lstStyle>
            <a:lvl1pPr algn="r">
              <a:defRPr sz="800">
                <a:solidFill>
                  <a:schemeClr val="tx1"/>
                </a:solidFill>
              </a:defRPr>
            </a:lvl1pPr>
          </a:lstStyle>
          <a:p>
            <a:fld id="{980E94A8-0648-D043-B8F7-3AFA110B04BE}" type="slidenum">
              <a:rPr lang="fr-FR" smtClean="0"/>
              <a:pPr/>
              <a:t>‹#›</a:t>
            </a:fld>
            <a:endParaRPr lang="fr-FR" dirty="0"/>
          </a:p>
        </p:txBody>
      </p:sp>
      <p:cxnSp>
        <p:nvCxnSpPr>
          <p:cNvPr id="29" name="Connecteur droit 28"/>
          <p:cNvCxnSpPr/>
          <p:nvPr/>
        </p:nvCxnSpPr>
        <p:spPr>
          <a:xfrm>
            <a:off x="8958263" y="4892730"/>
            <a:ext cx="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8575675" y="4845106"/>
            <a:ext cx="0" cy="101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4084" y="4655265"/>
            <a:ext cx="1139390" cy="441254"/>
          </a:xfrm>
          <a:prstGeom prst="rect">
            <a:avLst/>
          </a:prstGeom>
        </p:spPr>
      </p:pic>
      <p:sp>
        <p:nvSpPr>
          <p:cNvPr id="13" name="Espace réservé du pied de page 24">
            <a:extLst>
              <a:ext uri="{FF2B5EF4-FFF2-40B4-BE49-F238E27FC236}">
                <a16:creationId xmlns:a16="http://schemas.microsoft.com/office/drawing/2014/main" id="{2773DE43-63FE-4B57-81FE-4DBF8A4FB6AD}"/>
              </a:ext>
            </a:extLst>
          </p:cNvPr>
          <p:cNvSpPr>
            <a:spLocks noGrp="1"/>
          </p:cNvSpPr>
          <p:nvPr>
            <p:ph type="ftr" sz="quarter" idx="3"/>
          </p:nvPr>
        </p:nvSpPr>
        <p:spPr>
          <a:xfrm>
            <a:off x="1332782" y="4826537"/>
            <a:ext cx="6583262" cy="121187"/>
          </a:xfrm>
          <a:prstGeom prst="rect">
            <a:avLst/>
          </a:prstGeom>
        </p:spPr>
        <p:txBody>
          <a:bodyPr/>
          <a:lstStyle>
            <a:lvl1pPr algn="l">
              <a:defRPr sz="788"/>
            </a:lvl1pPr>
          </a:lstStyle>
          <a:p>
            <a:endParaRPr lang="en-US" dirty="0"/>
          </a:p>
        </p:txBody>
      </p:sp>
    </p:spTree>
    <p:extLst>
      <p:ext uri="{BB962C8B-B14F-4D97-AF65-F5344CB8AC3E}">
        <p14:creationId xmlns:p14="http://schemas.microsoft.com/office/powerpoint/2010/main" val="273321130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hdr="0" ftr="0" dt="0"/>
  <p:txStyles>
    <p:titleStyle>
      <a:lvl1pPr algn="l" defTabSz="685783" rtl="0" eaLnBrk="1" latinLnBrk="0" hangingPunct="1">
        <a:lnSpc>
          <a:spcPct val="90000"/>
        </a:lnSpc>
        <a:spcBef>
          <a:spcPct val="0"/>
        </a:spcBef>
        <a:buNone/>
        <a:defRPr sz="2800" kern="1200" baseline="0">
          <a:solidFill>
            <a:schemeClr val="tx2"/>
          </a:solidFill>
          <a:latin typeface="+mj-lt"/>
          <a:ea typeface="+mj-ea"/>
          <a:cs typeface="+mj-cs"/>
        </a:defRPr>
      </a:lvl1pPr>
    </p:titleStyle>
    <p:bodyStyle>
      <a:lvl1pPr marL="139697" indent="-139697" algn="l" defTabSz="685783" rtl="0" eaLnBrk="1" latinLnBrk="0" hangingPunct="1">
        <a:lnSpc>
          <a:spcPct val="90000"/>
        </a:lnSpc>
        <a:spcBef>
          <a:spcPts val="1800"/>
        </a:spcBef>
        <a:buClr>
          <a:schemeClr val="accent1"/>
        </a:buClr>
        <a:buFont typeface="Arial" charset="0"/>
        <a:buChar char="•"/>
        <a:tabLst/>
        <a:defRPr sz="2000" b="1" strike="noStrike" kern="1200" baseline="0">
          <a:solidFill>
            <a:schemeClr val="tx2"/>
          </a:solidFill>
          <a:latin typeface="+mn-lt"/>
          <a:ea typeface="+mn-ea"/>
          <a:cs typeface="+mn-cs"/>
        </a:defRPr>
      </a:lvl1pPr>
      <a:lvl2pPr marL="271457" indent="-136522" algn="l" defTabSz="685783" rtl="0" eaLnBrk="1" latinLnBrk="0" hangingPunct="1">
        <a:lnSpc>
          <a:spcPct val="90000"/>
        </a:lnSpc>
        <a:spcBef>
          <a:spcPts val="375"/>
        </a:spcBef>
        <a:buClr>
          <a:schemeClr val="bg2"/>
        </a:buClr>
        <a:buFont typeface="Arial" charset="0"/>
        <a:buChar char="•"/>
        <a:tabLst/>
        <a:defRPr sz="1800" kern="1200" baseline="0">
          <a:solidFill>
            <a:schemeClr val="tx1"/>
          </a:solidFill>
          <a:latin typeface="+mn-lt"/>
          <a:ea typeface="+mn-ea"/>
          <a:cs typeface="+mn-cs"/>
        </a:defRPr>
      </a:lvl2pPr>
      <a:lvl3pPr marL="406390" indent="-134935" algn="l" defTabSz="685783" rtl="0" eaLnBrk="1" latinLnBrk="0" hangingPunct="1">
        <a:lnSpc>
          <a:spcPct val="90000"/>
        </a:lnSpc>
        <a:spcBef>
          <a:spcPts val="375"/>
        </a:spcBef>
        <a:buClr>
          <a:schemeClr val="bg2"/>
        </a:buClr>
        <a:buFont typeface="Arial" charset="0"/>
        <a:buChar char="•"/>
        <a:tabLst/>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622">
          <p15:clr>
            <a:srgbClr val="F26B43"/>
          </p15:clr>
        </p15:guide>
        <p15:guide id="5" pos="5530">
          <p15:clr>
            <a:srgbClr val="F26B43"/>
          </p15:clr>
        </p15:guide>
        <p15:guide id="6" pos="2880">
          <p15:clr>
            <a:srgbClr val="F26B43"/>
          </p15:clr>
        </p15:guide>
        <p15:guide id="7" orient="horz" pos="860">
          <p15:clr>
            <a:srgbClr val="F26B43"/>
          </p15:clr>
        </p15:guide>
        <p15:guide id="8" orient="horz" pos="781">
          <p15:clr>
            <a:srgbClr val="F26B43"/>
          </p15:clr>
        </p15:guide>
        <p15:guide id="9" orient="horz" pos="29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200" y="419948"/>
            <a:ext cx="8485200" cy="561185"/>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331200" y="1458000"/>
            <a:ext cx="8478000" cy="3222000"/>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3543300" y="4580080"/>
            <a:ext cx="2057400" cy="274637"/>
          </a:xfrm>
          <a:prstGeom prst="rect">
            <a:avLst/>
          </a:prstGeom>
        </p:spPr>
        <p:txBody>
          <a:bodyPr vert="horz" lIns="91440" tIns="45720" rIns="91440" bIns="45720" rtlCol="0" anchor="ctr"/>
          <a:lstStyle>
            <a:lvl1pPr algn="ctr">
              <a:defRPr sz="1100" b="0" i="0" spc="2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dirty="0"/>
              <a:t>XX . XX . XXXX</a:t>
            </a:r>
          </a:p>
        </p:txBody>
      </p:sp>
      <p:sp>
        <p:nvSpPr>
          <p:cNvPr id="6" name="Slide Number Placeholder 5"/>
          <p:cNvSpPr>
            <a:spLocks noGrp="1"/>
          </p:cNvSpPr>
          <p:nvPr userDrawn="1">
            <p:ph type="sldNum" sz="quarter" idx="4"/>
          </p:nvPr>
        </p:nvSpPr>
        <p:spPr>
          <a:xfrm>
            <a:off x="8336226" y="4820495"/>
            <a:ext cx="476250" cy="205743"/>
          </a:xfrm>
          <a:prstGeom prst="rect">
            <a:avLst/>
          </a:prstGeom>
        </p:spPr>
        <p:txBody>
          <a:bodyPr vert="horz" lIns="0" tIns="0" rIns="0" bIns="0" rtlCol="0" anchor="ctr"/>
          <a:lstStyle>
            <a:lvl1pPr algn="r">
              <a:defRPr sz="9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dirty="0"/>
          </a:p>
        </p:txBody>
      </p:sp>
      <p:sp>
        <p:nvSpPr>
          <p:cNvPr id="17" name="Forme libre : forme 9">
            <a:extLst>
              <a:ext uri="{FF2B5EF4-FFF2-40B4-BE49-F238E27FC236}">
                <a16:creationId xmlns:a16="http://schemas.microsoft.com/office/drawing/2014/main" id="{A881F5C4-317B-425E-B915-8F11F339271F}"/>
              </a:ext>
            </a:extLst>
          </p:cNvPr>
          <p:cNvSpPr>
            <a:spLocks noChangeAspect="1"/>
          </p:cNvSpPr>
          <p:nvPr userDrawn="1"/>
        </p:nvSpPr>
        <p:spPr>
          <a:xfrm>
            <a:off x="331199" y="4747737"/>
            <a:ext cx="804756" cy="2052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331625" y="4747145"/>
            <a:ext cx="803890" cy="206313"/>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2186863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783" rtl="0" eaLnBrk="1" latinLnBrk="0" hangingPunct="1">
        <a:lnSpc>
          <a:spcPct val="90000"/>
        </a:lnSpc>
        <a:spcBef>
          <a:spcPct val="0"/>
        </a:spcBef>
        <a:buNone/>
        <a:defRPr lang="fr-FR" sz="22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783" rtl="0" eaLnBrk="1" latinLnBrk="0" hangingPunct="1">
        <a:lnSpc>
          <a:spcPct val="125000"/>
        </a:lnSpc>
        <a:spcBef>
          <a:spcPts val="0"/>
        </a:spcBef>
        <a:buFont typeface="Arial" panose="020B0604020202020204" pitchFamily="34" charset="0"/>
        <a:buNone/>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6794" indent="-226794" algn="l" defTabSz="685783" rtl="0" eaLnBrk="1" latinLnBrk="0" hangingPunct="1">
        <a:lnSpc>
          <a:spcPct val="125000"/>
        </a:lnSpc>
        <a:spcBef>
          <a:spcPts val="0"/>
        </a:spcBef>
        <a:buClr>
          <a:schemeClr val="accent2"/>
        </a:buClr>
        <a:buFontTx/>
        <a:buBlip>
          <a:blip r:embed="rId23"/>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189" indent="-226794" algn="l" defTabSz="685783" rtl="0" eaLnBrk="1" latinLnBrk="0" hangingPunct="1">
        <a:lnSpc>
          <a:spcPct val="125000"/>
        </a:lnSpc>
        <a:spcBef>
          <a:spcPts val="0"/>
        </a:spcBef>
        <a:buFontTx/>
        <a:buBlip>
          <a:blip r:embed="rId23"/>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83983" indent="-226794" algn="l" defTabSz="685783" rtl="0" eaLnBrk="1" latinLnBrk="0" hangingPunct="1">
        <a:lnSpc>
          <a:spcPct val="125000"/>
        </a:lnSpc>
        <a:spcBef>
          <a:spcPts val="0"/>
        </a:spcBef>
        <a:buFontTx/>
        <a:buBlip>
          <a:blip r:embed="rId23"/>
        </a:buBlip>
        <a:defRPr sz="1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783" rtl="0" eaLnBrk="1" latinLnBrk="0" hangingPunct="1">
        <a:lnSpc>
          <a:spcPct val="125000"/>
        </a:lnSpc>
        <a:spcBef>
          <a:spcPts val="0"/>
        </a:spcBef>
        <a:buFont typeface="Arial" panose="020B0604020202020204" pitchFamily="34" charset="0"/>
        <a:buNone/>
        <a:defRPr sz="1000" b="1" i="0" kern="1200">
          <a:solidFill>
            <a:schemeClr val="accent1"/>
          </a:solidFill>
          <a:latin typeface="+mj-lt"/>
          <a:ea typeface="Verdana" panose="020B0604030504040204" pitchFamily="34" charset="0"/>
          <a:cs typeface="Georgia" panose="02040502050405020303" pitchFamily="18"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Une image contenant intérieur&#10;&#10;Description générée automatiquement">
            <a:extLst>
              <a:ext uri="{FF2B5EF4-FFF2-40B4-BE49-F238E27FC236}">
                <a16:creationId xmlns:a16="http://schemas.microsoft.com/office/drawing/2014/main" id="{557AD3AA-3D4E-43C7-B565-0B313FBCE518}"/>
              </a:ext>
            </a:extLst>
          </p:cNvPr>
          <p:cNvPicPr>
            <a:picLocks noGrp="1" noChangeAspect="1"/>
          </p:cNvPicPr>
          <p:nvPr>
            <p:ph type="pic" sz="quarter" idx="21"/>
          </p:nvPr>
        </p:nvPicPr>
        <p:blipFill rotWithShape="1">
          <a:blip r:embed="rId2" cstate="hqprint">
            <a:extLst>
              <a:ext uri="{28A0092B-C50C-407E-A947-70E740481C1C}">
                <a14:useLocalDpi xmlns:a14="http://schemas.microsoft.com/office/drawing/2010/main"/>
              </a:ext>
            </a:extLst>
          </a:blip>
          <a:srcRect/>
          <a:stretch/>
        </p:blipFill>
        <p:spPr>
          <a:xfrm>
            <a:off x="4362864" y="0"/>
            <a:ext cx="4781136" cy="5143500"/>
          </a:xfrm>
        </p:spPr>
      </p:pic>
      <p:sp>
        <p:nvSpPr>
          <p:cNvPr id="8" name="矩形 7">
            <a:extLst>
              <a:ext uri="{FF2B5EF4-FFF2-40B4-BE49-F238E27FC236}">
                <a16:creationId xmlns:a16="http://schemas.microsoft.com/office/drawing/2014/main" id="{FF46F6BE-3237-4BC0-B109-D86C5BFF9950}"/>
              </a:ext>
            </a:extLst>
          </p:cNvPr>
          <p:cNvSpPr/>
          <p:nvPr/>
        </p:nvSpPr>
        <p:spPr>
          <a:xfrm>
            <a:off x="131533" y="4529022"/>
            <a:ext cx="5256584"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4M编号： </a:t>
            </a:r>
            <a:r>
              <a:rPr lang="en-US" altLang="zh-CN" sz="1200" dirty="0">
                <a:solidFill>
                  <a:schemeClr val="bg1"/>
                </a:solidFill>
                <a:latin typeface="微软雅黑" panose="020B0503020204020204" pitchFamily="34" charset="-122"/>
                <a:ea typeface="微软雅黑" panose="020B0503020204020204" pitchFamily="34" charset="-122"/>
              </a:rPr>
              <a:t>MAT-CN-2214608 </a:t>
            </a:r>
            <a:r>
              <a:rPr lang="zh-CN" altLang="en-US" sz="1200" dirty="0">
                <a:solidFill>
                  <a:schemeClr val="bg1"/>
                </a:solidFill>
                <a:latin typeface="微软雅黑" panose="020B0503020204020204" pitchFamily="34" charset="-122"/>
                <a:ea typeface="微软雅黑" panose="020B0503020204020204" pitchFamily="34" charset="-122"/>
              </a:rPr>
              <a:t>本材料有效期至 </a:t>
            </a:r>
            <a:r>
              <a:rPr lang="en-US" altLang="zh-CN" sz="1200" dirty="0">
                <a:solidFill>
                  <a:schemeClr val="bg1"/>
                </a:solidFill>
                <a:latin typeface="微软雅黑" panose="020B0503020204020204" pitchFamily="34" charset="-122"/>
                <a:ea typeface="微软雅黑" panose="020B0503020204020204" pitchFamily="34" charset="-122"/>
              </a:rPr>
              <a:t>2024</a:t>
            </a:r>
            <a:r>
              <a:rPr lang="zh-CN" altLang="en-US" sz="1200" dirty="0">
                <a:solidFill>
                  <a:schemeClr val="bg1"/>
                </a:solidFill>
                <a:latin typeface="微软雅黑" panose="020B0503020204020204" pitchFamily="34" charset="-122"/>
                <a:ea typeface="微软雅黑" panose="020B0503020204020204" pitchFamily="34" charset="-122"/>
              </a:rPr>
              <a:t>年</a:t>
            </a:r>
            <a:r>
              <a:rPr lang="en-US" altLang="zh-CN" sz="1200" dirty="0">
                <a:solidFill>
                  <a:schemeClr val="bg1"/>
                </a:solidFill>
                <a:latin typeface="微软雅黑" panose="020B0503020204020204" pitchFamily="34" charset="-122"/>
                <a:ea typeface="微软雅黑" panose="020B0503020204020204" pitchFamily="34" charset="-122"/>
              </a:rPr>
              <a:t>7</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13</a:t>
            </a:r>
            <a:r>
              <a:rPr lang="zh-CN" altLang="en-US" sz="1200" dirty="0">
                <a:solidFill>
                  <a:schemeClr val="bg1"/>
                </a:solidFill>
                <a:latin typeface="微软雅黑" panose="020B0503020204020204" pitchFamily="34" charset="-122"/>
                <a:ea typeface="微软雅黑" panose="020B0503020204020204" pitchFamily="34" charset="-122"/>
              </a:rPr>
              <a:t>日</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本材料仅供医疗卫生专业人士使用 </a:t>
            </a:r>
          </a:p>
        </p:txBody>
      </p:sp>
      <p:sp>
        <p:nvSpPr>
          <p:cNvPr id="10" name="文本占位符 4">
            <a:extLst>
              <a:ext uri="{FF2B5EF4-FFF2-40B4-BE49-F238E27FC236}">
                <a16:creationId xmlns:a16="http://schemas.microsoft.com/office/drawing/2014/main" id="{94BD2220-9D66-4339-9A9F-ADCF625992BE}"/>
              </a:ext>
            </a:extLst>
          </p:cNvPr>
          <p:cNvSpPr>
            <a:spLocks noGrp="1"/>
          </p:cNvSpPr>
          <p:nvPr>
            <p:ph type="body" sz="quarter" idx="18"/>
          </p:nvPr>
        </p:nvSpPr>
        <p:spPr>
          <a:xfrm>
            <a:off x="339360" y="1655036"/>
            <a:ext cx="3712306" cy="2391933"/>
          </a:xfrm>
        </p:spPr>
        <p:txBody>
          <a:bodyPr/>
          <a:lstStyle/>
          <a:p>
            <a:r>
              <a:rPr lang="zh-CN" altLang="en-US" sz="2000" b="1" dirty="0">
                <a:latin typeface="微软雅黑" panose="020B0503020204020204" pitchFamily="34" charset="-122"/>
                <a:ea typeface="微软雅黑" panose="020B0503020204020204" pitchFamily="34" charset="-122"/>
              </a:rPr>
              <a:t>申报药品摘要幻灯片 </a:t>
            </a:r>
            <a:r>
              <a:rPr lang="en-US" altLang="zh-CN" sz="2000" b="1" dirty="0">
                <a:latin typeface="微软雅黑" panose="020B0503020204020204" pitchFamily="34" charset="-122"/>
                <a:ea typeface="微软雅黑" panose="020B0503020204020204" pitchFamily="34" charset="-122"/>
              </a:rPr>
              <a:t>(PPT2)</a:t>
            </a:r>
          </a:p>
          <a:p>
            <a:r>
              <a:rPr lang="zh-CN" altLang="en-US" sz="2000" b="1" dirty="0">
                <a:latin typeface="微软雅黑" panose="020B0503020204020204" pitchFamily="34" charset="-122"/>
                <a:ea typeface="微软雅黑" panose="020B0503020204020204" pitchFamily="34" charset="-122"/>
              </a:rPr>
              <a:t>氯吡格雷阿司匹林片</a:t>
            </a:r>
            <a:endParaRPr lang="en-US" altLang="zh-CN" sz="2000" b="1"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多立维</a:t>
            </a:r>
            <a:r>
              <a:rPr lang="en-US" altLang="zh-CN" sz="1600" baseline="300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a:t>
            </a: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kumimoji="0" lang="en-US" altLang="zh-CN" sz="1600" b="0" i="0" u="none" strike="noStrike" kern="1200" cap="none" spc="0" normalizeH="0" baseline="0" noProof="0" dirty="0">
              <a:ln>
                <a:noFill/>
              </a:ln>
              <a:solidFill>
                <a:srgbClr val="F5F5F5"/>
              </a:solidFill>
              <a:effectLst/>
              <a:uLnTx/>
              <a:uFillTx/>
              <a:latin typeface="微软雅黑" panose="020B0503020204020204" pitchFamily="34" charset="-122"/>
              <a:ea typeface="微软雅黑" panose="020B0503020204020204" pitchFamily="34" charset="-122"/>
            </a:endParaRPr>
          </a:p>
          <a:p>
            <a:r>
              <a:rPr kumimoji="0" lang="zh-CN" altLang="en-US" sz="1600" b="0" i="0" u="none" strike="noStrike" kern="1200" cap="none" spc="0" normalizeH="0" baseline="0" noProof="0" dirty="0">
                <a:ln>
                  <a:noFill/>
                </a:ln>
                <a:solidFill>
                  <a:srgbClr val="F5F5F5"/>
                </a:solidFill>
                <a:effectLst/>
                <a:uLnTx/>
                <a:uFillTx/>
                <a:latin typeface="微软雅黑" panose="020B0503020204020204" pitchFamily="34" charset="-122"/>
                <a:ea typeface="微软雅黑" panose="020B0503020204020204" pitchFamily="34" charset="-122"/>
              </a:rPr>
              <a:t>赛诺菲（中国）投资有限公司</a:t>
            </a:r>
            <a:endParaRPr kumimoji="0" lang="en-US" altLang="zh-CN" sz="1600" b="0" i="0" u="none" strike="noStrike" kern="1200" cap="none" spc="0" normalizeH="0" baseline="0" noProof="0" dirty="0">
              <a:ln>
                <a:noFill/>
              </a:ln>
              <a:solidFill>
                <a:srgbClr val="F5F5F5"/>
              </a:solidFill>
              <a:effectLst/>
              <a:uLnTx/>
              <a:uFillTx/>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6254B4B2-B7F9-4F75-A931-A3D4A1911839}"/>
              </a:ext>
            </a:extLst>
          </p:cNvPr>
          <p:cNvGrpSpPr/>
          <p:nvPr/>
        </p:nvGrpSpPr>
        <p:grpSpPr>
          <a:xfrm>
            <a:off x="1477036" y="3310414"/>
            <a:ext cx="1436955" cy="675542"/>
            <a:chOff x="4000010" y="2631833"/>
            <a:chExt cx="3910737" cy="2073210"/>
          </a:xfrm>
        </p:grpSpPr>
        <p:pic>
          <p:nvPicPr>
            <p:cNvPr id="12" name="图片 11" descr="黑暗里有星球&#10;&#10;描述已自动生成">
              <a:extLst>
                <a:ext uri="{FF2B5EF4-FFF2-40B4-BE49-F238E27FC236}">
                  <a16:creationId xmlns:a16="http://schemas.microsoft.com/office/drawing/2014/main" id="{DED3320F-0476-49B8-8762-43EBD9740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010" y="4153557"/>
              <a:ext cx="1222043" cy="551486"/>
            </a:xfrm>
            <a:prstGeom prst="rect">
              <a:avLst/>
            </a:prstGeom>
          </p:spPr>
        </p:pic>
        <p:pic>
          <p:nvPicPr>
            <p:cNvPr id="13" name="图片 12" descr="电脑萤幕画面&#10;&#10;描述已自动生成">
              <a:extLst>
                <a:ext uri="{FF2B5EF4-FFF2-40B4-BE49-F238E27FC236}">
                  <a16:creationId xmlns:a16="http://schemas.microsoft.com/office/drawing/2014/main" id="{313AF2CA-4181-4DFB-B7EC-E92346A946D6}"/>
                </a:ext>
              </a:extLst>
            </p:cNvPr>
            <p:cNvPicPr>
              <a:picLocks noChangeAspect="1"/>
            </p:cNvPicPr>
            <p:nvPr/>
          </p:nvPicPr>
          <p:blipFill rotWithShape="1">
            <a:blip r:embed="rId4">
              <a:clrChange>
                <a:clrFrom>
                  <a:srgbClr val="FFFFFF">
                    <a:alpha val="0"/>
                  </a:srgbClr>
                </a:clrFrom>
                <a:clrTo>
                  <a:srgbClr val="FFFFFF">
                    <a:alpha val="0"/>
                  </a:srgbClr>
                </a:clrTo>
              </a:clrChange>
              <a:extLst>
                <a:ext uri="{28A0092B-C50C-407E-A947-70E740481C1C}">
                  <a14:useLocalDpi xmlns:a14="http://schemas.microsoft.com/office/drawing/2010/main" val="0"/>
                </a:ext>
              </a:extLst>
            </a:blip>
            <a:srcRect l="4676" r="-63"/>
            <a:stretch/>
          </p:blipFill>
          <p:spPr>
            <a:xfrm>
              <a:off x="4281251" y="2631833"/>
              <a:ext cx="3629496" cy="1594334"/>
            </a:xfrm>
            <a:prstGeom prst="rect">
              <a:avLst/>
            </a:prstGeom>
            <a:effectLst>
              <a:outerShdw blurRad="50800" dist="38100" dir="2700000" algn="tl" rotWithShape="0">
                <a:prstClr val="black">
                  <a:alpha val="40000"/>
                </a:prstClr>
              </a:outerShdw>
            </a:effectLst>
          </p:spPr>
        </p:pic>
      </p:grpSp>
      <p:sp>
        <p:nvSpPr>
          <p:cNvPr id="14" name="文本框 13">
            <a:extLst>
              <a:ext uri="{FF2B5EF4-FFF2-40B4-BE49-F238E27FC236}">
                <a16:creationId xmlns:a16="http://schemas.microsoft.com/office/drawing/2014/main" id="{7FC2C521-D8DA-4088-9748-B869E7751FB3}"/>
              </a:ext>
            </a:extLst>
          </p:cNvPr>
          <p:cNvSpPr txBox="1"/>
          <p:nvPr/>
        </p:nvSpPr>
        <p:spPr>
          <a:xfrm>
            <a:off x="557354" y="2571750"/>
            <a:ext cx="3276319" cy="738664"/>
          </a:xfrm>
          <a:prstGeom prst="rect">
            <a:avLst/>
          </a:prstGeom>
          <a:noFill/>
        </p:spPr>
        <p:txBody>
          <a:bodyPr wrap="square" rtlCol="0">
            <a:spAutoFit/>
          </a:bodyPr>
          <a:lstStyle/>
          <a:p>
            <a:r>
              <a:rPr lang="en-US"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2017</a:t>
            </a:r>
            <a:r>
              <a:rPr lang="zh-CN"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1</a:t>
            </a:r>
            <a:r>
              <a:rPr lang="zh-CN"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月</a:t>
            </a:r>
            <a:r>
              <a:rPr lang="en-US"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1</a:t>
            </a:r>
            <a:r>
              <a:rPr lang="zh-CN"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日至</a:t>
            </a:r>
            <a:r>
              <a:rPr lang="en-US"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2022</a:t>
            </a:r>
            <a:r>
              <a:rPr lang="zh-CN"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6</a:t>
            </a:r>
            <a:r>
              <a:rPr lang="zh-CN"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月</a:t>
            </a:r>
            <a:r>
              <a:rPr lang="en-US"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30</a:t>
            </a:r>
            <a:r>
              <a:rPr lang="zh-CN" altLang="zh-CN" sz="14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日（含，下同）期间，经国家药监部门批准上市的新通用名药品</a:t>
            </a:r>
            <a:endParaRPr lang="en-US" sz="1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33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32B0FCE1-15AB-4024-9B64-3B2C7291DD58}"/>
              </a:ext>
            </a:extLst>
          </p:cNvPr>
          <p:cNvSpPr txBox="1"/>
          <p:nvPr/>
        </p:nvSpPr>
        <p:spPr>
          <a:xfrm>
            <a:off x="1165505" y="1416609"/>
            <a:ext cx="6812990" cy="2246769"/>
          </a:xfrm>
          <a:prstGeom prst="rect">
            <a:avLst/>
          </a:prstGeom>
          <a:noFill/>
        </p:spPr>
        <p:txBody>
          <a:bodyPr wrap="square" rtlCol="0">
            <a:spAutoFit/>
          </a:bodyPr>
          <a:lstStyle/>
          <a:p>
            <a:pPr algn="ctr"/>
            <a:r>
              <a:rPr lang="zh-CN" altLang="en-US" sz="2800" b="1" dirty="0">
                <a:solidFill>
                  <a:schemeClr val="bg1"/>
                </a:solidFill>
                <a:latin typeface="Arial" panose="020B0604020202020204" pitchFamily="34" charset="0"/>
                <a:ea typeface="微软雅黑" panose="020B0503020204020204" pitchFamily="34" charset="-122"/>
              </a:rPr>
              <a:t>请您支持氯吡格雷阿司匹林单片复方制剂</a:t>
            </a:r>
            <a:endParaRPr lang="en-US" altLang="zh-CN" sz="2800" b="1" dirty="0">
              <a:solidFill>
                <a:schemeClr val="bg1"/>
              </a:solidFill>
              <a:latin typeface="Arial" panose="020B0604020202020204" pitchFamily="34" charset="0"/>
              <a:ea typeface="微软雅黑" panose="020B0503020204020204" pitchFamily="34" charset="-122"/>
            </a:endParaRPr>
          </a:p>
          <a:p>
            <a:pPr algn="ctr"/>
            <a:endParaRPr lang="en-US" altLang="zh-CN" sz="2800" b="1" dirty="0">
              <a:solidFill>
                <a:schemeClr val="bg1"/>
              </a:solidFill>
              <a:latin typeface="Arial" panose="020B0604020202020204" pitchFamily="34" charset="0"/>
              <a:ea typeface="微软雅黑" panose="020B0503020204020204" pitchFamily="34" charset="-122"/>
            </a:endParaRPr>
          </a:p>
          <a:p>
            <a:pPr algn="ctr"/>
            <a:r>
              <a:rPr lang="zh-CN" altLang="en-US" sz="2800" b="1" dirty="0">
                <a:solidFill>
                  <a:schemeClr val="bg1"/>
                </a:solidFill>
                <a:latin typeface="Arial" panose="020B0604020202020204" pitchFamily="34" charset="0"/>
                <a:ea typeface="微软雅黑" panose="020B0503020204020204" pitchFamily="34" charset="-122"/>
              </a:rPr>
              <a:t>为急性冠脉综合征提供更优治疗选择</a:t>
            </a:r>
            <a:endParaRPr lang="en-US" altLang="zh-CN" sz="2800" b="1" dirty="0">
              <a:solidFill>
                <a:schemeClr val="bg1"/>
              </a:solidFill>
              <a:latin typeface="Arial" panose="020B0604020202020204" pitchFamily="34" charset="0"/>
              <a:ea typeface="微软雅黑" panose="020B0503020204020204" pitchFamily="34" charset="-122"/>
            </a:endParaRPr>
          </a:p>
          <a:p>
            <a:pPr algn="ctr"/>
            <a:endParaRPr lang="en-US" sz="2800" b="1" dirty="0">
              <a:solidFill>
                <a:schemeClr val="bg1"/>
              </a:solidFill>
              <a:latin typeface="Arial" panose="020B0604020202020204" pitchFamily="34" charset="0"/>
              <a:ea typeface="微软雅黑" panose="020B0503020204020204" pitchFamily="34" charset="-122"/>
            </a:endParaRPr>
          </a:p>
          <a:p>
            <a:pPr algn="ctr"/>
            <a:r>
              <a:rPr lang="zh-CN" altLang="en-US" sz="2800" b="1" dirty="0">
                <a:solidFill>
                  <a:schemeClr val="bg1"/>
                </a:solidFill>
                <a:latin typeface="Arial" panose="020B0604020202020204" pitchFamily="34" charset="0"/>
                <a:ea typeface="微软雅黑" panose="020B0503020204020204" pitchFamily="34" charset="-122"/>
              </a:rPr>
              <a:t>谢谢！</a:t>
            </a:r>
            <a:endParaRPr lang="en-US" sz="2800" b="1" dirty="0">
              <a:solidFill>
                <a:schemeClr val="bg1"/>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7766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49129FC-BBB4-49D7-9BED-CA2DD22254E9}"/>
              </a:ext>
            </a:extLst>
          </p:cNvPr>
          <p:cNvSpPr>
            <a:spLocks noGrp="1"/>
          </p:cNvSpPr>
          <p:nvPr>
            <p:ph type="sldNum" sz="quarter" idx="16"/>
          </p:nvPr>
        </p:nvSpPr>
        <p:spPr>
          <a:xfrm>
            <a:off x="8336226" y="4754715"/>
            <a:ext cx="476250" cy="205743"/>
          </a:xfrm>
        </p:spPr>
        <p:txBody>
          <a:bodyPr/>
          <a:lstStyle/>
          <a:p>
            <a:fld id="{6B54B0F7-55DD-40D6-B7F4-70B586885C0B}" type="slidenum">
              <a:rPr lang="en-US" noProof="0" smtClean="0">
                <a:latin typeface="Arial" panose="020B0604020202020204" pitchFamily="34" charset="0"/>
                <a:ea typeface="微软雅黑" panose="020B0503020204020204" pitchFamily="34" charset="-122"/>
              </a:rPr>
              <a:pPr/>
              <a:t>2</a:t>
            </a:fld>
            <a:endParaRPr lang="en-US" noProof="0">
              <a:latin typeface="Arial" panose="020B0604020202020204" pitchFamily="34" charset="0"/>
              <a:ea typeface="微软雅黑" panose="020B0503020204020204" pitchFamily="34" charset="-122"/>
            </a:endParaRPr>
          </a:p>
        </p:txBody>
      </p:sp>
      <p:sp>
        <p:nvSpPr>
          <p:cNvPr id="7" name="标题 6">
            <a:extLst>
              <a:ext uri="{FF2B5EF4-FFF2-40B4-BE49-F238E27FC236}">
                <a16:creationId xmlns:a16="http://schemas.microsoft.com/office/drawing/2014/main" id="{30EFFCAC-8F3A-4619-9EE5-C216F3FE81B0}"/>
              </a:ext>
            </a:extLst>
          </p:cNvPr>
          <p:cNvSpPr>
            <a:spLocks noGrp="1"/>
          </p:cNvSpPr>
          <p:nvPr>
            <p:ph type="title"/>
          </p:nvPr>
        </p:nvSpPr>
        <p:spPr>
          <a:xfrm>
            <a:off x="392555" y="206050"/>
            <a:ext cx="8419921" cy="843649"/>
          </a:xfrm>
        </p:spPr>
        <p:txBody>
          <a:bodyPr>
            <a:normAutofit/>
          </a:bodyPr>
          <a:lstStyle/>
          <a:p>
            <a:r>
              <a:rPr lang="zh-CN" altLang="en-US" sz="1800" b="1" dirty="0">
                <a:latin typeface="Arial" panose="020B0604020202020204" pitchFamily="34" charset="0"/>
                <a:ea typeface="微软雅黑" panose="020B0503020204020204" pitchFamily="34" charset="-122"/>
              </a:rPr>
              <a:t>氯吡格雷阿司匹林片：符合国内外权威指南一致推荐（</a:t>
            </a:r>
            <a:r>
              <a:rPr lang="en-US" altLang="zh-CN" sz="1800" b="1" dirty="0">
                <a:latin typeface="Arial" panose="020B0604020202020204" pitchFamily="34" charset="0"/>
                <a:ea typeface="微软雅黑" panose="020B0503020204020204" pitchFamily="34" charset="-122"/>
              </a:rPr>
              <a:t>I</a:t>
            </a:r>
            <a:r>
              <a:rPr lang="zh-CN" altLang="en-US" sz="1800" b="1" dirty="0">
                <a:latin typeface="Arial" panose="020B0604020202020204" pitchFamily="34" charset="0"/>
                <a:ea typeface="微软雅黑" panose="020B0503020204020204" pitchFamily="34" charset="-122"/>
              </a:rPr>
              <a:t>级）且中国唯一获批的双联抗血小板方案，以创新的片中片技术使不良反应比联合用药更少，显著提高依从性，进而降低主要心血管事件发生风险</a:t>
            </a:r>
            <a:endParaRPr lang="en-US" sz="1800" b="1" dirty="0">
              <a:latin typeface="Arial" panose="020B0604020202020204" pitchFamily="34" charset="0"/>
              <a:ea typeface="微软雅黑" panose="020B0503020204020204" pitchFamily="34" charset="-122"/>
            </a:endParaRPr>
          </a:p>
        </p:txBody>
      </p:sp>
      <p:sp>
        <p:nvSpPr>
          <p:cNvPr id="15" name="文本框 14">
            <a:extLst>
              <a:ext uri="{FF2B5EF4-FFF2-40B4-BE49-F238E27FC236}">
                <a16:creationId xmlns:a16="http://schemas.microsoft.com/office/drawing/2014/main" id="{6F98EAEA-2DB5-4223-8496-6A86635A0C2B}"/>
              </a:ext>
            </a:extLst>
          </p:cNvPr>
          <p:cNvSpPr txBox="1"/>
          <p:nvPr/>
        </p:nvSpPr>
        <p:spPr>
          <a:xfrm>
            <a:off x="1177056" y="4705830"/>
            <a:ext cx="4572000" cy="215444"/>
          </a:xfrm>
          <a:prstGeom prst="rect">
            <a:avLst/>
          </a:prstGeom>
          <a:noFill/>
        </p:spPr>
        <p:txBody>
          <a:bodyPr wrap="square">
            <a:spAutoFit/>
          </a:bodyPr>
          <a:lstStyle/>
          <a:p>
            <a:r>
              <a:rPr lang="en-US" altLang="zh-CN" sz="800" kern="1200" dirty="0">
                <a:solidFill>
                  <a:schemeClr val="bg1">
                    <a:lumMod val="50000"/>
                  </a:schemeClr>
                </a:solidFill>
                <a:latin typeface="Arial" panose="020B0604020202020204" pitchFamily="34" charset="0"/>
                <a:ea typeface="微软雅黑" panose="020B0503020204020204" pitchFamily="34" charset="-122"/>
                <a:cs typeface="+mn-cs"/>
              </a:rPr>
              <a:t>*</a:t>
            </a:r>
            <a:r>
              <a:rPr lang="zh-CN" altLang="en-US" sz="800" kern="1200" dirty="0">
                <a:solidFill>
                  <a:schemeClr val="bg1">
                    <a:lumMod val="50000"/>
                  </a:schemeClr>
                </a:solidFill>
                <a:latin typeface="Arial" panose="020B0604020202020204" pitchFamily="34" charset="0"/>
                <a:ea typeface="微软雅黑" panose="020B0503020204020204" pitchFamily="34" charset="-122"/>
                <a:cs typeface="+mn-cs"/>
              </a:rPr>
              <a:t>对比替格瑞洛阿司匹林联合用药；</a:t>
            </a:r>
            <a:r>
              <a:rPr lang="en-US" altLang="zh-CN" sz="800" kern="1200" dirty="0">
                <a:solidFill>
                  <a:schemeClr val="bg1">
                    <a:lumMod val="50000"/>
                  </a:schemeClr>
                </a:solidFill>
                <a:latin typeface="Arial" panose="020B0604020202020204" pitchFamily="34" charset="0"/>
                <a:ea typeface="微软雅黑" panose="020B0503020204020204" pitchFamily="34" charset="-122"/>
                <a:cs typeface="+mn-cs"/>
              </a:rPr>
              <a:t>ACS: </a:t>
            </a:r>
            <a:r>
              <a:rPr lang="zh-CN" altLang="en-US" sz="800" kern="1200" dirty="0">
                <a:solidFill>
                  <a:schemeClr val="bg1">
                    <a:lumMod val="50000"/>
                  </a:schemeClr>
                </a:solidFill>
                <a:latin typeface="Arial" panose="020B0604020202020204" pitchFamily="34" charset="0"/>
                <a:ea typeface="微软雅黑" panose="020B0503020204020204" pitchFamily="34" charset="-122"/>
                <a:cs typeface="+mn-cs"/>
              </a:rPr>
              <a:t>急性冠脉综合征</a:t>
            </a:r>
            <a:r>
              <a:rPr lang="en-US" altLang="zh-CN" sz="800" kern="1200" dirty="0">
                <a:solidFill>
                  <a:schemeClr val="bg1">
                    <a:lumMod val="50000"/>
                  </a:schemeClr>
                </a:solidFill>
                <a:latin typeface="Arial" panose="020B0604020202020204" pitchFamily="34" charset="0"/>
                <a:ea typeface="微软雅黑" panose="020B0503020204020204" pitchFamily="34" charset="-122"/>
                <a:cs typeface="+mn-cs"/>
              </a:rPr>
              <a:t>; IRP: </a:t>
            </a:r>
            <a:r>
              <a:rPr lang="zh-CN" altLang="en-US" sz="800" kern="1200" dirty="0">
                <a:solidFill>
                  <a:schemeClr val="bg1">
                    <a:lumMod val="50000"/>
                  </a:schemeClr>
                </a:solidFill>
                <a:latin typeface="Arial" panose="020B0604020202020204" pitchFamily="34" charset="0"/>
                <a:ea typeface="微软雅黑" panose="020B0503020204020204" pitchFamily="34" charset="-122"/>
                <a:cs typeface="+mn-cs"/>
              </a:rPr>
              <a:t>国际参考价格</a:t>
            </a:r>
            <a:endParaRPr lang="zh-CN" altLang="en-US" sz="800" dirty="0">
              <a:solidFill>
                <a:schemeClr val="bg1">
                  <a:lumMod val="50000"/>
                </a:schemeClr>
              </a:solidFill>
              <a:latin typeface="Arial" panose="020B0604020202020204" pitchFamily="34" charset="0"/>
              <a:ea typeface="微软雅黑" panose="020B0503020204020204" pitchFamily="34" charset="-122"/>
            </a:endParaRPr>
          </a:p>
        </p:txBody>
      </p:sp>
      <p:sp>
        <p:nvSpPr>
          <p:cNvPr id="9" name="文本框 8">
            <a:extLst>
              <a:ext uri="{FF2B5EF4-FFF2-40B4-BE49-F238E27FC236}">
                <a16:creationId xmlns:a16="http://schemas.microsoft.com/office/drawing/2014/main" id="{7A7D4A94-FABF-4719-9413-BCF27051A256}"/>
              </a:ext>
            </a:extLst>
          </p:cNvPr>
          <p:cNvSpPr txBox="1"/>
          <p:nvPr/>
        </p:nvSpPr>
        <p:spPr>
          <a:xfrm>
            <a:off x="1177056" y="4835688"/>
            <a:ext cx="7719240" cy="341632"/>
          </a:xfrm>
          <a:prstGeom prst="rect">
            <a:avLst/>
          </a:prstGeom>
          <a:noFill/>
        </p:spPr>
        <p:txBody>
          <a:bodyPr wrap="square">
            <a:spAutoFit/>
          </a:bodyPr>
          <a:lstStyle/>
          <a:p>
            <a:pPr>
              <a:lnSpc>
                <a:spcPct val="90000"/>
              </a:lnSpc>
            </a:pPr>
            <a:r>
              <a:rPr lang="en-US" altLang="zh-CN" sz="600" spc="-70" dirty="0">
                <a:solidFill>
                  <a:schemeClr val="bg1">
                    <a:lumMod val="50000"/>
                  </a:schemeClr>
                </a:solidFill>
                <a:latin typeface="Arial" panose="020B0604020202020204" pitchFamily="34" charset="0"/>
                <a:ea typeface="微软雅黑" panose="020B0503020204020204" pitchFamily="34" charset="-122"/>
              </a:rPr>
              <a:t>1. </a:t>
            </a:r>
            <a:r>
              <a:rPr lang="zh-CN" altLang="en-US" sz="600" spc="-70" dirty="0">
                <a:solidFill>
                  <a:schemeClr val="bg1">
                    <a:lumMod val="50000"/>
                  </a:schemeClr>
                </a:solidFill>
                <a:latin typeface="Arial" panose="020B0604020202020204" pitchFamily="34" charset="0"/>
                <a:ea typeface="微软雅黑" panose="020B0503020204020204" pitchFamily="34" charset="-122"/>
              </a:rPr>
              <a:t>中国医师协会心血管内科医师分会</a:t>
            </a:r>
            <a:r>
              <a:rPr lang="en-US" altLang="zh-CN" sz="600" spc="-70" dirty="0">
                <a:solidFill>
                  <a:schemeClr val="bg1">
                    <a:lumMod val="50000"/>
                  </a:schemeClr>
                </a:solidFill>
                <a:latin typeface="Arial" panose="020B0604020202020204" pitchFamily="34" charset="0"/>
                <a:ea typeface="微软雅黑" panose="020B0503020204020204" pitchFamily="34" charset="-122"/>
              </a:rPr>
              <a:t>.</a:t>
            </a:r>
            <a:r>
              <a:rPr lang="zh-CN" altLang="en-US" sz="600" spc="-70" dirty="0">
                <a:solidFill>
                  <a:schemeClr val="bg1">
                    <a:lumMod val="50000"/>
                  </a:schemeClr>
                </a:solidFill>
                <a:latin typeface="Arial" panose="020B0604020202020204" pitchFamily="34" charset="0"/>
                <a:ea typeface="微软雅黑" panose="020B0503020204020204" pitchFamily="34" charset="-122"/>
              </a:rPr>
              <a:t>氯吡格雷</a:t>
            </a:r>
            <a:r>
              <a:rPr lang="en-US" altLang="zh-CN" sz="600" spc="-70" dirty="0">
                <a:solidFill>
                  <a:schemeClr val="bg1">
                    <a:lumMod val="50000"/>
                  </a:schemeClr>
                </a:solidFill>
                <a:latin typeface="Arial" panose="020B0604020202020204" pitchFamily="34" charset="0"/>
                <a:ea typeface="微软雅黑" panose="020B0503020204020204" pitchFamily="34" charset="-122"/>
              </a:rPr>
              <a:t>/</a:t>
            </a:r>
            <a:r>
              <a:rPr lang="zh-CN" altLang="en-US" sz="600" spc="-70" dirty="0">
                <a:solidFill>
                  <a:schemeClr val="bg1">
                    <a:lumMod val="50000"/>
                  </a:schemeClr>
                </a:solidFill>
                <a:latin typeface="Arial" panose="020B0604020202020204" pitchFamily="34" charset="0"/>
                <a:ea typeface="微软雅黑" panose="020B0503020204020204" pitchFamily="34" charset="-122"/>
              </a:rPr>
              <a:t>阿司匹林单片复方制剂抗血小板治疗中国专家共识</a:t>
            </a:r>
            <a:r>
              <a:rPr lang="en-US" altLang="zh-CN" sz="600" spc="-70" dirty="0">
                <a:solidFill>
                  <a:schemeClr val="bg1">
                    <a:lumMod val="50000"/>
                  </a:schemeClr>
                </a:solidFill>
                <a:latin typeface="Arial" panose="020B0604020202020204" pitchFamily="34" charset="0"/>
                <a:ea typeface="微软雅黑" panose="020B0503020204020204" pitchFamily="34" charset="-122"/>
              </a:rPr>
              <a:t>;</a:t>
            </a:r>
            <a:r>
              <a:rPr lang="zh-CN" altLang="en-US" sz="600" spc="-70" dirty="0">
                <a:solidFill>
                  <a:schemeClr val="bg1">
                    <a:lumMod val="50000"/>
                  </a:schemeClr>
                </a:solidFill>
                <a:latin typeface="Arial" panose="020B0604020202020204" pitchFamily="34" charset="0"/>
                <a:ea typeface="微软雅黑" panose="020B0503020204020204" pitchFamily="34" charset="-122"/>
              </a:rPr>
              <a:t>； </a:t>
            </a:r>
            <a:r>
              <a:rPr lang="en-US" altLang="zh-CN" sz="600" spc="-70" dirty="0">
                <a:solidFill>
                  <a:schemeClr val="bg1">
                    <a:lumMod val="50000"/>
                  </a:schemeClr>
                </a:solidFill>
                <a:latin typeface="Arial" panose="020B0604020202020204" pitchFamily="34" charset="0"/>
                <a:ea typeface="微软雅黑" panose="020B0503020204020204" pitchFamily="34" charset="-122"/>
              </a:rPr>
              <a:t>2.</a:t>
            </a:r>
            <a:r>
              <a:rPr lang="zh-CN" altLang="en-US" sz="600" spc="-70" dirty="0">
                <a:solidFill>
                  <a:schemeClr val="bg1">
                    <a:lumMod val="50000"/>
                  </a:schemeClr>
                </a:solidFill>
                <a:latin typeface="Arial" panose="020B0604020202020204" pitchFamily="34" charset="0"/>
                <a:ea typeface="微软雅黑" panose="020B0503020204020204" pitchFamily="34" charset="-122"/>
              </a:rPr>
              <a:t>氯吡格雷阿司匹林片说明书； </a:t>
            </a:r>
            <a:r>
              <a:rPr lang="en-US" altLang="zh-CN" sz="600" spc="-70" dirty="0">
                <a:solidFill>
                  <a:schemeClr val="bg1">
                    <a:lumMod val="50000"/>
                  </a:schemeClr>
                </a:solidFill>
                <a:latin typeface="Arial" panose="020B0604020202020204" pitchFamily="34" charset="0"/>
                <a:ea typeface="微软雅黑" panose="020B0503020204020204" pitchFamily="34" charset="-122"/>
              </a:rPr>
              <a:t>3.</a:t>
            </a:r>
            <a:r>
              <a:rPr lang="es-ES" altLang="zh-CN" sz="600" spc="-70" dirty="0">
                <a:solidFill>
                  <a:schemeClr val="bg1">
                    <a:lumMod val="50000"/>
                  </a:schemeClr>
                </a:solidFill>
                <a:latin typeface="Arial" panose="020B0604020202020204" pitchFamily="34" charset="0"/>
                <a:ea typeface="微软雅黑" panose="020B0503020204020204" pitchFamily="34" charset="-122"/>
              </a:rPr>
              <a:t> C</a:t>
            </a:r>
            <a:r>
              <a:rPr lang="en-US" altLang="zh-CN" sz="600" spc="-70" dirty="0" err="1">
                <a:solidFill>
                  <a:schemeClr val="bg1">
                    <a:lumMod val="50000"/>
                  </a:schemeClr>
                </a:solidFill>
                <a:latin typeface="Arial" panose="020B0604020202020204" pitchFamily="34" charset="0"/>
                <a:ea typeface="微软雅黑" panose="020B0503020204020204" pitchFamily="34" charset="-122"/>
              </a:rPr>
              <a:t>uisset</a:t>
            </a:r>
            <a:r>
              <a:rPr lang="en-US" altLang="zh-CN" sz="600" spc="-70" dirty="0">
                <a:solidFill>
                  <a:schemeClr val="bg1">
                    <a:lumMod val="50000"/>
                  </a:schemeClr>
                </a:solidFill>
                <a:latin typeface="Arial" panose="020B0604020202020204" pitchFamily="34" charset="0"/>
                <a:ea typeface="微软雅黑" panose="020B0503020204020204" pitchFamily="34" charset="-122"/>
              </a:rPr>
              <a:t> T</a:t>
            </a:r>
            <a:r>
              <a:rPr lang="es-ES" altLang="zh-CN" sz="600" spc="-70" dirty="0">
                <a:solidFill>
                  <a:schemeClr val="bg1">
                    <a:lumMod val="50000"/>
                  </a:schemeClr>
                </a:solidFill>
                <a:latin typeface="Arial" panose="020B0604020202020204" pitchFamily="34" charset="0"/>
                <a:ea typeface="微软雅黑" panose="020B0503020204020204" pitchFamily="34" charset="-122"/>
              </a:rPr>
              <a:t>, et al.  </a:t>
            </a:r>
            <a:r>
              <a:rPr lang="es-ES" altLang="zh-CN" sz="600" spc="-70" dirty="0" err="1">
                <a:solidFill>
                  <a:schemeClr val="bg1">
                    <a:lumMod val="50000"/>
                  </a:schemeClr>
                </a:solidFill>
                <a:latin typeface="Arial" panose="020B0604020202020204" pitchFamily="34" charset="0"/>
                <a:ea typeface="微软雅黑" panose="020B0503020204020204" pitchFamily="34" charset="-122"/>
              </a:rPr>
              <a:t>Adv</a:t>
            </a:r>
            <a:r>
              <a:rPr lang="es-ES" altLang="zh-CN" sz="600" spc="-70" dirty="0">
                <a:solidFill>
                  <a:schemeClr val="bg1">
                    <a:lumMod val="50000"/>
                  </a:schemeClr>
                </a:solidFill>
                <a:latin typeface="Arial" panose="020B0604020202020204" pitchFamily="34" charset="0"/>
                <a:ea typeface="微软雅黑" panose="020B0503020204020204" pitchFamily="34" charset="-122"/>
              </a:rPr>
              <a:t> </a:t>
            </a:r>
            <a:r>
              <a:rPr lang="es-ES" altLang="zh-CN" sz="600" spc="-70" dirty="0" err="1">
                <a:solidFill>
                  <a:schemeClr val="bg1">
                    <a:lumMod val="50000"/>
                  </a:schemeClr>
                </a:solidFill>
                <a:latin typeface="Arial" panose="020B0604020202020204" pitchFamily="34" charset="0"/>
                <a:ea typeface="微软雅黑" panose="020B0503020204020204" pitchFamily="34" charset="-122"/>
              </a:rPr>
              <a:t>Ther</a:t>
            </a:r>
            <a:r>
              <a:rPr lang="es-ES" altLang="zh-CN" sz="600" spc="-70" dirty="0">
                <a:solidFill>
                  <a:schemeClr val="bg1">
                    <a:lumMod val="50000"/>
                  </a:schemeClr>
                </a:solidFill>
                <a:latin typeface="Arial" panose="020B0604020202020204" pitchFamily="34" charset="0"/>
                <a:ea typeface="微软雅黑" panose="020B0503020204020204" pitchFamily="34" charset="-122"/>
              </a:rPr>
              <a:t>. </a:t>
            </a:r>
            <a:r>
              <a:rPr lang="en-US" altLang="zh-CN" sz="600" spc="-70" dirty="0">
                <a:solidFill>
                  <a:schemeClr val="bg1">
                    <a:lumMod val="50000"/>
                  </a:schemeClr>
                </a:solidFill>
                <a:latin typeface="Arial" panose="020B0604020202020204" pitchFamily="34" charset="0"/>
                <a:ea typeface="微软雅黑" panose="020B0503020204020204" pitchFamily="34" charset="-122"/>
              </a:rPr>
              <a:t>European Heart Journal (2017) 38, 3070–3078.; 4. </a:t>
            </a:r>
            <a:r>
              <a:rPr lang="it-IT" altLang="zh-CN" sz="600" spc="-70" dirty="0">
                <a:solidFill>
                  <a:schemeClr val="bg1">
                    <a:lumMod val="50000"/>
                  </a:schemeClr>
                </a:solidFill>
                <a:latin typeface="Arial" panose="020B0604020202020204" pitchFamily="34" charset="0"/>
                <a:ea typeface="微软雅黑" panose="020B0503020204020204" pitchFamily="34" charset="-122"/>
              </a:rPr>
              <a:t>Deharo P, et al. Int J Cardiol. 2014;172(1):e1-2</a:t>
            </a:r>
            <a:r>
              <a:rPr lang="zh-CN" altLang="en-US" sz="600" spc="-70" dirty="0">
                <a:solidFill>
                  <a:schemeClr val="bg1">
                    <a:lumMod val="50000"/>
                  </a:schemeClr>
                </a:solidFill>
                <a:latin typeface="Arial" panose="020B0604020202020204" pitchFamily="34" charset="0"/>
                <a:ea typeface="微软雅黑" panose="020B0503020204020204" pitchFamily="34" charset="-122"/>
              </a:rPr>
              <a:t>；</a:t>
            </a:r>
            <a:r>
              <a:rPr lang="en-US" altLang="zh-CN" sz="600" spc="-70" dirty="0">
                <a:solidFill>
                  <a:schemeClr val="bg1">
                    <a:lumMod val="50000"/>
                  </a:schemeClr>
                </a:solidFill>
                <a:latin typeface="Arial" panose="020B0604020202020204" pitchFamily="34" charset="0"/>
                <a:ea typeface="微软雅黑" panose="020B0503020204020204" pitchFamily="34" charset="-122"/>
              </a:rPr>
              <a:t>5. Liu L, et al. 2022</a:t>
            </a:r>
            <a:r>
              <a:rPr lang="zh-CN" altLang="en-US" sz="600" spc="-70" dirty="0">
                <a:solidFill>
                  <a:schemeClr val="bg1">
                    <a:lumMod val="50000"/>
                  </a:schemeClr>
                </a:solidFill>
                <a:latin typeface="Arial" panose="020B0604020202020204" pitchFamily="34" charset="0"/>
                <a:ea typeface="微软雅黑" panose="020B0503020204020204" pitchFamily="34" charset="-122"/>
              </a:rPr>
              <a:t>年中国药学会药物经济学专业委员会学术年会</a:t>
            </a:r>
            <a:r>
              <a:rPr lang="en-US" altLang="zh-CN" sz="600" spc="-70" dirty="0">
                <a:solidFill>
                  <a:schemeClr val="bg1">
                    <a:lumMod val="50000"/>
                  </a:schemeClr>
                </a:solidFill>
                <a:latin typeface="Arial" panose="020B0604020202020204" pitchFamily="34" charset="0"/>
                <a:ea typeface="微软雅黑" panose="020B0503020204020204" pitchFamily="34" charset="-122"/>
              </a:rPr>
              <a:t>.PE14; </a:t>
            </a:r>
            <a:r>
              <a:rPr lang="da-DK" altLang="zh-CN" sz="600" spc="-70" dirty="0">
                <a:solidFill>
                  <a:schemeClr val="bg1">
                    <a:lumMod val="50000"/>
                  </a:schemeClr>
                </a:solidFill>
                <a:latin typeface="Arial" panose="020B0604020202020204" pitchFamily="34" charset="0"/>
                <a:ea typeface="微软雅黑" panose="020B0503020204020204" pitchFamily="34" charset="-122"/>
              </a:rPr>
              <a:t>6. Glenn N. Levine et al. Journal of the American College of cardiology; VOL. 68, NO. 10, 2016; 7.</a:t>
            </a:r>
            <a:r>
              <a:rPr lang="zh-CN" altLang="en-US" sz="600" spc="-70" dirty="0">
                <a:solidFill>
                  <a:schemeClr val="bg1">
                    <a:lumMod val="50000"/>
                  </a:schemeClr>
                </a:solidFill>
                <a:latin typeface="Arial" panose="020B0604020202020204" pitchFamily="34" charset="0"/>
                <a:ea typeface="微软雅黑" panose="020B0503020204020204" pitchFamily="34" charset="-122"/>
              </a:rPr>
              <a:t>中华医学会心血管病学分会 </a:t>
            </a:r>
            <a:r>
              <a:rPr lang="da-DK" altLang="zh-CN" sz="600" spc="-70" dirty="0">
                <a:solidFill>
                  <a:schemeClr val="bg1">
                    <a:lumMod val="50000"/>
                  </a:schemeClr>
                </a:solidFill>
                <a:latin typeface="Arial" panose="020B0604020202020204" pitchFamily="34" charset="0"/>
                <a:ea typeface="微软雅黑" panose="020B0503020204020204" pitchFamily="34" charset="-122"/>
              </a:rPr>
              <a:t>et al.</a:t>
            </a:r>
            <a:r>
              <a:rPr lang="zh-CN" altLang="en-US" sz="600" spc="-70" dirty="0">
                <a:solidFill>
                  <a:schemeClr val="bg1">
                    <a:lumMod val="50000"/>
                  </a:schemeClr>
                </a:solidFill>
                <a:latin typeface="Arial" panose="020B0604020202020204" pitchFamily="34" charset="0"/>
                <a:ea typeface="微软雅黑" panose="020B0503020204020204" pitchFamily="34" charset="-122"/>
              </a:rPr>
              <a:t>中华心血管病杂志</a:t>
            </a:r>
            <a:r>
              <a:rPr lang="en-US" altLang="zh-CN" sz="600" spc="-70" dirty="0">
                <a:solidFill>
                  <a:schemeClr val="bg1">
                    <a:lumMod val="50000"/>
                  </a:schemeClr>
                </a:solidFill>
                <a:latin typeface="Arial" panose="020B0604020202020204" pitchFamily="34" charset="0"/>
                <a:ea typeface="微软雅黑" panose="020B0503020204020204" pitchFamily="34" charset="-122"/>
              </a:rPr>
              <a:t>,2017,45(5):359-376.; 8. </a:t>
            </a:r>
            <a:r>
              <a:rPr lang="da-DK" altLang="zh-CN" sz="600" spc="-70" dirty="0">
                <a:solidFill>
                  <a:schemeClr val="bg1">
                    <a:lumMod val="50000"/>
                  </a:schemeClr>
                </a:solidFill>
                <a:latin typeface="Arial" panose="020B0604020202020204" pitchFamily="34" charset="0"/>
                <a:ea typeface="微软雅黑" panose="020B0503020204020204" pitchFamily="34" charset="-122"/>
              </a:rPr>
              <a:t>Piepoli MF, et al. Eur Heart J 2016 ;37(29):2315-81. </a:t>
            </a:r>
            <a:endParaRPr lang="en-US" altLang="zh-CN" sz="600" spc="-70" dirty="0">
              <a:solidFill>
                <a:schemeClr val="bg1">
                  <a:lumMod val="50000"/>
                </a:schemeClr>
              </a:solidFill>
              <a:latin typeface="Arial" panose="020B0604020202020204" pitchFamily="34" charset="0"/>
              <a:ea typeface="微软雅黑" panose="020B0503020204020204" pitchFamily="34" charset="-122"/>
            </a:endParaRPr>
          </a:p>
          <a:p>
            <a:pPr>
              <a:lnSpc>
                <a:spcPct val="90000"/>
              </a:lnSpc>
            </a:pPr>
            <a:r>
              <a:rPr lang="en-US" altLang="zh-CN" sz="600" spc="-70" dirty="0">
                <a:solidFill>
                  <a:schemeClr val="bg1">
                    <a:lumMod val="50000"/>
                  </a:schemeClr>
                </a:solidFill>
                <a:latin typeface="Arial" panose="020B0604020202020204" pitchFamily="34" charset="0"/>
                <a:ea typeface="微软雅黑" panose="020B0503020204020204" pitchFamily="34" charset="-122"/>
              </a:rPr>
              <a:t>9.Li Y, et al.  Adv </a:t>
            </a:r>
            <a:r>
              <a:rPr lang="en-US" altLang="zh-CN" sz="600" spc="-70" dirty="0" err="1">
                <a:solidFill>
                  <a:schemeClr val="bg1">
                    <a:lumMod val="50000"/>
                  </a:schemeClr>
                </a:solidFill>
                <a:latin typeface="Arial" panose="020B0604020202020204" pitchFamily="34" charset="0"/>
                <a:ea typeface="微软雅黑" panose="020B0503020204020204" pitchFamily="34" charset="-122"/>
              </a:rPr>
              <a:t>Ther</a:t>
            </a:r>
            <a:r>
              <a:rPr lang="en-US" altLang="zh-CN" sz="600" spc="-70" dirty="0">
                <a:solidFill>
                  <a:schemeClr val="bg1">
                    <a:lumMod val="50000"/>
                  </a:schemeClr>
                </a:solidFill>
                <a:latin typeface="Arial" panose="020B0604020202020204" pitchFamily="34" charset="0"/>
                <a:ea typeface="微软雅黑" panose="020B0503020204020204" pitchFamily="34" charset="-122"/>
              </a:rPr>
              <a:t>. 2020;37(11):4660-4674.</a:t>
            </a:r>
            <a:r>
              <a:rPr lang="zh-CN" altLang="en-US" sz="600" spc="-70" dirty="0">
                <a:solidFill>
                  <a:schemeClr val="bg1">
                    <a:lumMod val="50000"/>
                  </a:schemeClr>
                </a:solidFill>
                <a:latin typeface="Arial" panose="020B0604020202020204" pitchFamily="34" charset="0"/>
                <a:ea typeface="微软雅黑" panose="020B0503020204020204" pitchFamily="34" charset="-122"/>
              </a:rPr>
              <a:t>； </a:t>
            </a:r>
            <a:r>
              <a:rPr lang="en-US" altLang="zh-CN" sz="600" spc="-70" dirty="0">
                <a:solidFill>
                  <a:schemeClr val="bg1">
                    <a:lumMod val="50000"/>
                  </a:schemeClr>
                </a:solidFill>
                <a:latin typeface="Arial" panose="020B0604020202020204" pitchFamily="34" charset="0"/>
                <a:ea typeface="微软雅黑" panose="020B0503020204020204" pitchFamily="34" charset="-122"/>
              </a:rPr>
              <a:t>10. Wang L, et al. Adv </a:t>
            </a:r>
            <a:r>
              <a:rPr lang="en-US" altLang="zh-CN" sz="600" spc="-70" dirty="0" err="1">
                <a:solidFill>
                  <a:schemeClr val="bg1">
                    <a:lumMod val="50000"/>
                  </a:schemeClr>
                </a:solidFill>
                <a:latin typeface="Arial" panose="020B0604020202020204" pitchFamily="34" charset="0"/>
                <a:ea typeface="微软雅黑" panose="020B0503020204020204" pitchFamily="34" charset="-122"/>
              </a:rPr>
              <a:t>Ther</a:t>
            </a:r>
            <a:r>
              <a:rPr lang="en-US" altLang="zh-CN" sz="600" spc="-70" dirty="0">
                <a:solidFill>
                  <a:schemeClr val="bg1">
                    <a:lumMod val="50000"/>
                  </a:schemeClr>
                </a:solidFill>
                <a:latin typeface="Arial" panose="020B0604020202020204" pitchFamily="34" charset="0"/>
                <a:ea typeface="微软雅黑" panose="020B0503020204020204" pitchFamily="34" charset="-122"/>
              </a:rPr>
              <a:t>. 2020;37(6):2696-2709</a:t>
            </a:r>
            <a:r>
              <a:rPr lang="zh-CN" altLang="en-US" sz="600" spc="-70" dirty="0">
                <a:solidFill>
                  <a:schemeClr val="bg1">
                    <a:lumMod val="50000"/>
                  </a:schemeClr>
                </a:solidFill>
                <a:latin typeface="Arial" panose="020B0604020202020204" pitchFamily="34" charset="0"/>
                <a:ea typeface="微软雅黑" panose="020B0503020204020204" pitchFamily="34" charset="-122"/>
              </a:rPr>
              <a:t>；</a:t>
            </a:r>
            <a:r>
              <a:rPr lang="en-US" altLang="zh-CN" sz="600" spc="-70" dirty="0">
                <a:solidFill>
                  <a:schemeClr val="bg1">
                    <a:lumMod val="50000"/>
                  </a:schemeClr>
                </a:solidFill>
                <a:latin typeface="Arial" panose="020B0604020202020204" pitchFamily="34" charset="0"/>
                <a:ea typeface="微软雅黑" panose="020B0503020204020204" pitchFamily="34" charset="-122"/>
              </a:rPr>
              <a:t>11. </a:t>
            </a:r>
            <a:r>
              <a:rPr lang="zh-CN" altLang="en-US" sz="600" spc="-70" dirty="0">
                <a:solidFill>
                  <a:schemeClr val="bg1">
                    <a:lumMod val="50000"/>
                  </a:schemeClr>
                </a:solidFill>
                <a:latin typeface="Arial" panose="020B0604020202020204" pitchFamily="34" charset="0"/>
                <a:ea typeface="微软雅黑" panose="020B0503020204020204" pitchFamily="34" charset="-122"/>
              </a:rPr>
              <a:t>赛诺菲预算影响分析结果；</a:t>
            </a:r>
            <a:r>
              <a:rPr lang="en-US" altLang="zh-CN" sz="600" spc="-70" dirty="0">
                <a:solidFill>
                  <a:schemeClr val="bg1">
                    <a:lumMod val="50000"/>
                  </a:schemeClr>
                </a:solidFill>
                <a:latin typeface="Arial" panose="020B0604020202020204" pitchFamily="34" charset="0"/>
                <a:ea typeface="微软雅黑" panose="020B0503020204020204" pitchFamily="34" charset="-122"/>
              </a:rPr>
              <a:t>12. </a:t>
            </a:r>
            <a:r>
              <a:rPr lang="zh-CN" altLang="en-US" sz="600" spc="-70">
                <a:solidFill>
                  <a:schemeClr val="bg1">
                    <a:lumMod val="50000"/>
                  </a:schemeClr>
                </a:solidFill>
                <a:latin typeface="Arial" panose="020B0604020202020204" pitchFamily="34" charset="0"/>
                <a:ea typeface="微软雅黑" panose="020B0503020204020204" pitchFamily="34" charset="-122"/>
              </a:rPr>
              <a:t>赛诺菲成本效果分析</a:t>
            </a:r>
            <a:endParaRPr lang="it-IT" altLang="zh-CN" sz="600" spc="-70" dirty="0">
              <a:solidFill>
                <a:schemeClr val="bg1">
                  <a:lumMod val="50000"/>
                </a:schemeClr>
              </a:solidFill>
              <a:latin typeface="Arial" panose="020B0604020202020204" pitchFamily="34" charset="0"/>
              <a:ea typeface="微软雅黑" panose="020B0503020204020204" pitchFamily="34" charset="-122"/>
            </a:endParaRPr>
          </a:p>
        </p:txBody>
      </p:sp>
      <p:sp>
        <p:nvSpPr>
          <p:cNvPr id="12" name="矩形 11">
            <a:extLst>
              <a:ext uri="{FF2B5EF4-FFF2-40B4-BE49-F238E27FC236}">
                <a16:creationId xmlns:a16="http://schemas.microsoft.com/office/drawing/2014/main" id="{30A49512-18BF-4A3A-BC50-8E3DB6ECF125}"/>
              </a:ext>
            </a:extLst>
          </p:cNvPr>
          <p:cNvSpPr/>
          <p:nvPr/>
        </p:nvSpPr>
        <p:spPr>
          <a:xfrm>
            <a:off x="979478" y="1098591"/>
            <a:ext cx="7916818" cy="711589"/>
          </a:xfrm>
          <a:prstGeom prst="rect">
            <a:avLst/>
          </a:prstGeom>
          <a:solidFill>
            <a:schemeClr val="tx2"/>
          </a:solidFill>
          <a:ln w="12700" cap="flat" cmpd="sng" algn="ctr">
            <a:noFill/>
            <a:prstDash val="solid"/>
            <a:miter lim="800000"/>
          </a:ln>
          <a:effectLst/>
        </p:spPr>
        <p:txBody>
          <a:bodyPr rtlCol="0" anchor="ctr" anchorCtr="0"/>
          <a:lstStyle/>
          <a:p>
            <a:pPr marL="179388"/>
            <a:r>
              <a:rPr lang="zh-CN" altLang="en-US" sz="1100" kern="1200" dirty="0">
                <a:solidFill>
                  <a:schemeClr val="dk1"/>
                </a:solidFill>
                <a:latin typeface="Arial" panose="020B0604020202020204" pitchFamily="34" charset="0"/>
                <a:ea typeface="微软雅黑" panose="020B0503020204020204" pitchFamily="34" charset="-122"/>
                <a:cs typeface="+mn-cs"/>
              </a:rPr>
              <a:t>东亚</a:t>
            </a:r>
            <a:r>
              <a:rPr lang="en-US" altLang="zh-CN" sz="1100" b="0" kern="1200" dirty="0">
                <a:solidFill>
                  <a:schemeClr val="dk1"/>
                </a:solidFill>
                <a:latin typeface="Arial" panose="020B0604020202020204" pitchFamily="34" charset="0"/>
                <a:ea typeface="微软雅黑" panose="020B0503020204020204" pitchFamily="34" charset="-122"/>
                <a:cs typeface="+mj-cs"/>
              </a:rPr>
              <a:t>ACS</a:t>
            </a:r>
            <a:r>
              <a:rPr lang="zh-CN" altLang="en-US" sz="1100" kern="1200" dirty="0">
                <a:solidFill>
                  <a:schemeClr val="dk1"/>
                </a:solidFill>
                <a:latin typeface="Arial" panose="020B0604020202020204" pitchFamily="34" charset="0"/>
                <a:ea typeface="微软雅黑" panose="020B0503020204020204" pitchFamily="34" charset="-122"/>
                <a:cs typeface="+mn-cs"/>
              </a:rPr>
              <a:t>人群双抗治疗</a:t>
            </a:r>
            <a:r>
              <a:rPr lang="zh-CN" altLang="en-US" sz="1100" dirty="0">
                <a:solidFill>
                  <a:schemeClr val="tx1"/>
                </a:solidFill>
                <a:latin typeface="Arial" panose="020B0604020202020204" pitchFamily="34" charset="0"/>
                <a:ea typeface="微软雅黑" panose="020B0503020204020204" pitchFamily="34" charset="-122"/>
              </a:rPr>
              <a:t>出血风险更高</a:t>
            </a:r>
            <a:r>
              <a:rPr lang="en-US" altLang="zh-CN" sz="1100" baseline="30000" dirty="0">
                <a:solidFill>
                  <a:schemeClr val="tx1"/>
                </a:solidFill>
                <a:latin typeface="Arial" panose="020B0604020202020204" pitchFamily="34" charset="0"/>
                <a:ea typeface="微软雅黑" panose="020B0503020204020204" pitchFamily="34" charset="-122"/>
              </a:rPr>
              <a:t>1</a:t>
            </a:r>
            <a:r>
              <a:rPr lang="zh-CN" altLang="en-US" sz="1100" baseline="0" dirty="0">
                <a:solidFill>
                  <a:schemeClr val="tx1"/>
                </a:solidFill>
                <a:latin typeface="Arial" panose="020B0604020202020204" pitchFamily="34" charset="0"/>
                <a:ea typeface="微软雅黑" panose="020B0503020204020204" pitchFamily="34" charset="-122"/>
              </a:rPr>
              <a:t>，会</a:t>
            </a:r>
            <a:r>
              <a:rPr lang="zh-CN" altLang="en-US" sz="1100" dirty="0">
                <a:solidFill>
                  <a:schemeClr val="tx1"/>
                </a:solidFill>
                <a:latin typeface="Arial" panose="020B0604020202020204" pitchFamily="34" charset="0"/>
                <a:ea typeface="微软雅黑" panose="020B0503020204020204" pitchFamily="34" charset="-122"/>
              </a:rPr>
              <a:t>导致更差的依从性，带来更高心血管风险。针对东亚患者的特点，本品以专利的片中片技术</a:t>
            </a:r>
            <a:r>
              <a:rPr lang="en-US" altLang="zh-CN" sz="1100" b="1" dirty="0">
                <a:solidFill>
                  <a:schemeClr val="accent3"/>
                </a:solidFill>
                <a:latin typeface="Arial" panose="020B0604020202020204" pitchFamily="34" charset="0"/>
                <a:ea typeface="微软雅黑" panose="020B0503020204020204" pitchFamily="34" charset="-122"/>
              </a:rPr>
              <a:t>(</a:t>
            </a:r>
            <a:r>
              <a:rPr lang="zh-CN" altLang="en-US" sz="1100" b="1" dirty="0">
                <a:solidFill>
                  <a:schemeClr val="accent3"/>
                </a:solidFill>
                <a:latin typeface="Arial" panose="020B0604020202020204" pitchFamily="34" charset="0"/>
                <a:ea typeface="微软雅黑" panose="020B0503020204020204" pitchFamily="34" charset="-122"/>
              </a:rPr>
              <a:t>该剂型仅在中日韩上市</a:t>
            </a:r>
            <a:r>
              <a:rPr lang="en-US" altLang="zh-CN" sz="1100" b="1" dirty="0">
                <a:solidFill>
                  <a:schemeClr val="accent3"/>
                </a:solidFill>
                <a:latin typeface="Arial" panose="020B0604020202020204" pitchFamily="34" charset="0"/>
                <a:ea typeface="微软雅黑" panose="020B0503020204020204" pitchFamily="34" charset="-122"/>
              </a:rPr>
              <a:t>)</a:t>
            </a:r>
            <a:r>
              <a:rPr lang="zh-CN" altLang="en-US" sz="1100" b="0" dirty="0">
                <a:solidFill>
                  <a:schemeClr val="tx1"/>
                </a:solidFill>
                <a:latin typeface="Arial" panose="020B0604020202020204" pitchFamily="34" charset="0"/>
                <a:ea typeface="微软雅黑" panose="020B0503020204020204" pitchFamily="34" charset="-122"/>
              </a:rPr>
              <a:t>实现：</a:t>
            </a:r>
            <a:endParaRPr lang="en-US" altLang="zh-CN" sz="1100" b="0" dirty="0">
              <a:solidFill>
                <a:schemeClr val="tx1"/>
              </a:solidFill>
              <a:latin typeface="Arial" panose="020B0604020202020204" pitchFamily="34" charset="0"/>
              <a:ea typeface="微软雅黑" panose="020B0503020204020204" pitchFamily="34" charset="-122"/>
            </a:endParaRPr>
          </a:p>
          <a:p>
            <a:pPr marL="450850" indent="-271463" defTabSz="450850">
              <a:buFont typeface="Wingdings" panose="05000000000000000000" pitchFamily="2" charset="2"/>
              <a:buChar char="Ø"/>
            </a:pPr>
            <a:r>
              <a:rPr lang="zh-CN" altLang="en-US" sz="1100" b="1" kern="1200" dirty="0">
                <a:solidFill>
                  <a:schemeClr val="accent3"/>
                </a:solidFill>
                <a:latin typeface="Arial" panose="020B0604020202020204" pitchFamily="34" charset="0"/>
                <a:ea typeface="微软雅黑" panose="020B0503020204020204" pitchFamily="34" charset="-122"/>
                <a:cs typeface="+mn-cs"/>
              </a:rPr>
              <a:t>阿司匹林片芯不在胃部暴露，仅在肠道溶解</a:t>
            </a:r>
            <a:r>
              <a:rPr lang="zh-CN" altLang="en-US" sz="1100" kern="1200" dirty="0">
                <a:solidFill>
                  <a:schemeClr val="dk1"/>
                </a:solidFill>
                <a:latin typeface="Arial" panose="020B0604020202020204" pitchFamily="34" charset="0"/>
                <a:ea typeface="微软雅黑" panose="020B0503020204020204" pitchFamily="34" charset="-122"/>
                <a:cs typeface="+mn-cs"/>
              </a:rPr>
              <a:t>，减少消化道出血</a:t>
            </a:r>
            <a:r>
              <a:rPr lang="zh-CN" altLang="en-US" sz="1100" dirty="0">
                <a:solidFill>
                  <a:schemeClr val="tx1"/>
                </a:solidFill>
                <a:latin typeface="Arial" panose="020B0604020202020204" pitchFamily="34" charset="0"/>
                <a:ea typeface="微软雅黑" panose="020B0503020204020204" pitchFamily="34" charset="-122"/>
              </a:rPr>
              <a:t>、肠胃道</a:t>
            </a:r>
            <a:r>
              <a:rPr lang="zh-CN" altLang="en-US" sz="1100" kern="1200" dirty="0">
                <a:solidFill>
                  <a:schemeClr val="dk1"/>
                </a:solidFill>
                <a:latin typeface="Arial" panose="020B0604020202020204" pitchFamily="34" charset="0"/>
                <a:ea typeface="微软雅黑" panose="020B0503020204020204" pitchFamily="34" charset="-122"/>
                <a:cs typeface="+mn-cs"/>
              </a:rPr>
              <a:t>不良事件等</a:t>
            </a:r>
            <a:r>
              <a:rPr lang="en-US" altLang="zh-CN" sz="1100" kern="1200" baseline="30000" dirty="0">
                <a:solidFill>
                  <a:schemeClr val="dk1"/>
                </a:solidFill>
                <a:latin typeface="Arial" panose="020B0604020202020204" pitchFamily="34" charset="0"/>
                <a:ea typeface="微软雅黑" panose="020B0503020204020204" pitchFamily="34" charset="-122"/>
                <a:cs typeface="+mn-cs"/>
              </a:rPr>
              <a:t>1,2</a:t>
            </a:r>
            <a:r>
              <a:rPr lang="zh-CN" altLang="en-US" sz="1100" kern="1200" baseline="0" dirty="0">
                <a:solidFill>
                  <a:schemeClr val="dk1"/>
                </a:solidFill>
                <a:latin typeface="Arial" panose="020B0604020202020204" pitchFamily="34" charset="0"/>
                <a:ea typeface="微软雅黑" panose="020B0503020204020204" pitchFamily="34" charset="-122"/>
                <a:cs typeface="+mn-cs"/>
              </a:rPr>
              <a:t>；</a:t>
            </a:r>
            <a:endParaRPr lang="en-US" altLang="zh-CN" sz="1100" kern="1200" baseline="0" dirty="0">
              <a:solidFill>
                <a:schemeClr val="dk1"/>
              </a:solidFill>
              <a:latin typeface="Arial" panose="020B0604020202020204" pitchFamily="34" charset="0"/>
              <a:ea typeface="微软雅黑" panose="020B0503020204020204" pitchFamily="34" charset="-122"/>
              <a:cs typeface="+mn-cs"/>
            </a:endParaRPr>
          </a:p>
          <a:p>
            <a:pPr marL="450850" indent="-271463" defTabSz="450850">
              <a:buFont typeface="Wingdings" panose="05000000000000000000" pitchFamily="2" charset="2"/>
              <a:buChar char="Ø"/>
            </a:pPr>
            <a:r>
              <a:rPr lang="zh-CN" altLang="en-US" sz="1100" kern="1200" baseline="0" dirty="0">
                <a:solidFill>
                  <a:schemeClr val="tx1"/>
                </a:solidFill>
                <a:latin typeface="Arial" panose="020B0604020202020204" pitchFamily="34" charset="0"/>
                <a:ea typeface="微软雅黑" panose="020B0503020204020204" pitchFamily="34" charset="-122"/>
                <a:cs typeface="+mn-cs"/>
              </a:rPr>
              <a:t>安全性改善带来更好依从性，且</a:t>
            </a:r>
            <a:r>
              <a:rPr lang="zh-CN" altLang="en-US" sz="1100" kern="1200" dirty="0">
                <a:solidFill>
                  <a:schemeClr val="tx1"/>
                </a:solidFill>
                <a:latin typeface="Arial" panose="020B0604020202020204" pitchFamily="34" charset="0"/>
                <a:ea typeface="微软雅黑" panose="020B0503020204020204" pitchFamily="34" charset="-122"/>
                <a:cs typeface="+mn-cs"/>
              </a:rPr>
              <a:t>空腹或餐后均可服用，较阿司匹林肠溶缓释片服用限制更少</a:t>
            </a:r>
            <a:r>
              <a:rPr lang="en-US" altLang="zh-CN" sz="1100" kern="1200" baseline="30000" dirty="0">
                <a:solidFill>
                  <a:schemeClr val="tx1"/>
                </a:solidFill>
                <a:latin typeface="Arial" panose="020B0604020202020204" pitchFamily="34" charset="0"/>
                <a:ea typeface="微软雅黑" panose="020B0503020204020204" pitchFamily="34" charset="-122"/>
                <a:cs typeface="+mn-cs"/>
              </a:rPr>
              <a:t>1,2</a:t>
            </a:r>
            <a:endParaRPr lang="zh-CN" altLang="en-US" sz="1100" kern="1200" dirty="0">
              <a:solidFill>
                <a:schemeClr val="tx1"/>
              </a:solidFill>
              <a:latin typeface="Arial" panose="020B0604020202020204" pitchFamily="34" charset="0"/>
              <a:ea typeface="微软雅黑" panose="020B0503020204020204" pitchFamily="34" charset="-122"/>
              <a:cs typeface="+mn-cs"/>
            </a:endParaRPr>
          </a:p>
        </p:txBody>
      </p:sp>
      <p:sp>
        <p:nvSpPr>
          <p:cNvPr id="2" name="流程图: 离页连接符 1">
            <a:extLst>
              <a:ext uri="{FF2B5EF4-FFF2-40B4-BE49-F238E27FC236}">
                <a16:creationId xmlns:a16="http://schemas.microsoft.com/office/drawing/2014/main" id="{D2210937-8660-42C5-84FA-5026E9512837}"/>
              </a:ext>
            </a:extLst>
          </p:cNvPr>
          <p:cNvSpPr/>
          <p:nvPr/>
        </p:nvSpPr>
        <p:spPr>
          <a:xfrm rot="16200000">
            <a:off x="429012" y="1062136"/>
            <a:ext cx="711588" cy="784501"/>
          </a:xfrm>
          <a:prstGeom prst="flowChartOffpageConnector">
            <a:avLst/>
          </a:prstGeom>
          <a:solidFill>
            <a:srgbClr val="515CA3">
              <a:lumMod val="40000"/>
              <a:lumOff val="60000"/>
            </a:srgbClr>
          </a:solidFill>
          <a:ln w="12700" cap="flat" cmpd="sng" algn="ctr">
            <a:noFill/>
            <a:prstDash val="solid"/>
            <a:miter lim="800000"/>
          </a:ln>
          <a:effectLst/>
        </p:spPr>
        <p:txBody>
          <a:bodyPr vert="eaVert" rtlCol="0" anchor="ctr" anchorCtr="0"/>
          <a:lstStyle/>
          <a:p>
            <a:pPr algn="ctr" defTabSz="914400"/>
            <a:r>
              <a:rPr lang="zh-CN" altLang="en-US" sz="1400" b="1" kern="0" dirty="0">
                <a:solidFill>
                  <a:schemeClr val="tx1">
                    <a:lumMod val="85000"/>
                    <a:lumOff val="15000"/>
                  </a:schemeClr>
                </a:solidFill>
                <a:latin typeface="Arial"/>
                <a:ea typeface="黑体" panose="02010609060101010101" pitchFamily="49" charset="-122"/>
              </a:rPr>
              <a:t>创新性</a:t>
            </a:r>
            <a:endParaRPr lang="en-US" sz="1400" b="1" kern="0" dirty="0">
              <a:solidFill>
                <a:schemeClr val="tx1">
                  <a:lumMod val="85000"/>
                  <a:lumOff val="15000"/>
                </a:schemeClr>
              </a:solidFill>
              <a:latin typeface="Arial"/>
              <a:ea typeface="黑体" panose="02010609060101010101" pitchFamily="49" charset="-122"/>
            </a:endParaRPr>
          </a:p>
        </p:txBody>
      </p:sp>
      <p:sp>
        <p:nvSpPr>
          <p:cNvPr id="14" name="矩形 13">
            <a:extLst>
              <a:ext uri="{FF2B5EF4-FFF2-40B4-BE49-F238E27FC236}">
                <a16:creationId xmlns:a16="http://schemas.microsoft.com/office/drawing/2014/main" id="{EE53D723-CA42-4301-9A41-D5002CC2D2EF}"/>
              </a:ext>
            </a:extLst>
          </p:cNvPr>
          <p:cNvSpPr/>
          <p:nvPr/>
        </p:nvSpPr>
        <p:spPr>
          <a:xfrm>
            <a:off x="979478" y="1848419"/>
            <a:ext cx="7916818" cy="942014"/>
          </a:xfrm>
          <a:prstGeom prst="rect">
            <a:avLst/>
          </a:prstGeom>
          <a:solidFill>
            <a:srgbClr val="515CA3">
              <a:lumMod val="20000"/>
              <a:lumOff val="80000"/>
              <a:alpha val="50000"/>
            </a:srgbClr>
          </a:solidFill>
          <a:ln w="12700" cap="flat" cmpd="sng" algn="ctr">
            <a:noFill/>
            <a:prstDash val="solid"/>
            <a:miter lim="800000"/>
          </a:ln>
          <a:effectLst/>
        </p:spPr>
        <p:txBody>
          <a:bodyPr rtlCol="0" anchor="ctr" anchorCtr="0"/>
          <a:lstStyle/>
          <a:p>
            <a:pPr marL="450850" marR="0" lvl="0" indent="-27146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100" kern="1200" dirty="0">
                <a:solidFill>
                  <a:schemeClr val="tx1"/>
                </a:solidFill>
                <a:latin typeface="Arial" panose="020B0604020202020204" pitchFamily="34" charset="0"/>
                <a:ea typeface="微软雅黑" panose="020B0503020204020204" pitchFamily="34" charset="-122"/>
                <a:cs typeface="+mn-cs"/>
              </a:rPr>
              <a:t>对比联合用药</a:t>
            </a:r>
            <a:r>
              <a:rPr lang="en-US" altLang="zh-CN" sz="1100" kern="1200" dirty="0">
                <a:solidFill>
                  <a:schemeClr val="tx1"/>
                </a:solidFill>
                <a:latin typeface="Arial" panose="020B0604020202020204" pitchFamily="34" charset="0"/>
                <a:ea typeface="微软雅黑" panose="020B0503020204020204" pitchFamily="34" charset="-122"/>
                <a:cs typeface="+mn-cs"/>
              </a:rPr>
              <a:t>*</a:t>
            </a:r>
            <a:r>
              <a:rPr lang="zh-CN" altLang="en-US" sz="1100" kern="1200" dirty="0">
                <a:solidFill>
                  <a:schemeClr val="tx1"/>
                </a:solidFill>
                <a:latin typeface="Arial" panose="020B0604020202020204" pitchFamily="34" charset="0"/>
                <a:ea typeface="微软雅黑" panose="020B0503020204020204" pitchFamily="34" charset="-122"/>
                <a:cs typeface="+mn-cs"/>
              </a:rPr>
              <a:t>，氯吡格雷阿司匹林片</a:t>
            </a:r>
            <a:r>
              <a:rPr lang="zh-CN" altLang="en-US" sz="1100" b="1" kern="1200" dirty="0">
                <a:solidFill>
                  <a:schemeClr val="accent3"/>
                </a:solidFill>
                <a:latin typeface="Arial" panose="020B0604020202020204" pitchFamily="34" charset="0"/>
                <a:ea typeface="微软雅黑" panose="020B0503020204020204" pitchFamily="34" charset="-122"/>
                <a:cs typeface="+mn-cs"/>
              </a:rPr>
              <a:t>临床获益更高</a:t>
            </a:r>
            <a:r>
              <a:rPr lang="zh-CN" altLang="en-US" sz="1100" b="0" kern="1200" dirty="0">
                <a:solidFill>
                  <a:schemeClr val="tx1"/>
                </a:solidFill>
                <a:latin typeface="Arial" panose="020B0604020202020204" pitchFamily="34" charset="0"/>
                <a:ea typeface="微软雅黑" panose="020B0503020204020204" pitchFamily="34" charset="-122"/>
                <a:cs typeface="+mn-cs"/>
              </a:rPr>
              <a:t>：</a:t>
            </a:r>
            <a:r>
              <a:rPr lang="zh-CN" altLang="en-US" sz="1100" dirty="0">
                <a:solidFill>
                  <a:schemeClr val="tx1"/>
                </a:solidFill>
                <a:latin typeface="Arial" panose="020B0604020202020204" pitchFamily="34" charset="0"/>
                <a:ea typeface="微软雅黑" panose="020B0503020204020204" pitchFamily="34" charset="-122"/>
              </a:rPr>
              <a:t>心血管死亡、脑卒中、紧急血运重建和出血</a:t>
            </a:r>
            <a:r>
              <a:rPr lang="zh-CN" altLang="en-US" sz="1100" kern="1200" dirty="0">
                <a:solidFill>
                  <a:schemeClr val="tx1"/>
                </a:solidFill>
                <a:latin typeface="Arial" panose="020B0604020202020204" pitchFamily="34" charset="0"/>
                <a:ea typeface="微软雅黑" panose="020B0503020204020204" pitchFamily="34" charset="-122"/>
                <a:cs typeface="+mn-cs"/>
              </a:rPr>
              <a:t>事件复合终点</a:t>
            </a:r>
            <a:r>
              <a:rPr lang="zh-CN" altLang="en-US" sz="1100" b="1" dirty="0">
                <a:solidFill>
                  <a:schemeClr val="accent3"/>
                </a:solidFill>
                <a:latin typeface="Arial" panose="020B0604020202020204" pitchFamily="34" charset="0"/>
                <a:ea typeface="微软雅黑" panose="020B0503020204020204" pitchFamily="34" charset="-122"/>
              </a:rPr>
              <a:t>相对风险降低</a:t>
            </a:r>
            <a:r>
              <a:rPr lang="en-US" altLang="zh-CN" sz="1100" b="1" dirty="0">
                <a:solidFill>
                  <a:schemeClr val="accent3"/>
                </a:solidFill>
                <a:latin typeface="Arial" panose="020B0604020202020204" pitchFamily="34" charset="0"/>
                <a:ea typeface="微软雅黑" panose="020B0503020204020204" pitchFamily="34" charset="-122"/>
              </a:rPr>
              <a:t>48%</a:t>
            </a:r>
            <a:r>
              <a:rPr lang="en-US" altLang="zh-CN" sz="1100" baseline="30000" dirty="0">
                <a:solidFill>
                  <a:schemeClr val="tx1"/>
                </a:solidFill>
                <a:latin typeface="Arial" panose="020B0604020202020204" pitchFamily="34" charset="0"/>
                <a:ea typeface="微软雅黑" panose="020B0503020204020204" pitchFamily="34" charset="-122"/>
              </a:rPr>
              <a:t>3</a:t>
            </a:r>
            <a:r>
              <a:rPr lang="en-US" altLang="zh-CN" sz="1100" dirty="0">
                <a:solidFill>
                  <a:schemeClr val="tx1"/>
                </a:solidFill>
                <a:latin typeface="Arial" panose="020B0604020202020204" pitchFamily="34" charset="0"/>
                <a:ea typeface="微软雅黑" panose="020B0503020204020204" pitchFamily="34" charset="-122"/>
              </a:rPr>
              <a:t>; </a:t>
            </a:r>
          </a:p>
          <a:p>
            <a:pPr marL="450850" marR="0" lvl="0" indent="-27146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100" kern="1200" dirty="0">
                <a:solidFill>
                  <a:schemeClr val="dk1"/>
                </a:solidFill>
                <a:latin typeface="Arial" panose="020B0604020202020204" pitchFamily="34" charset="0"/>
                <a:ea typeface="微软雅黑" panose="020B0503020204020204" pitchFamily="34" charset="-122"/>
                <a:cs typeface="+mn-cs"/>
              </a:rPr>
              <a:t>显著</a:t>
            </a:r>
            <a:r>
              <a:rPr lang="zh-CN" altLang="en-US" sz="1100" b="1" kern="1200" dirty="0">
                <a:solidFill>
                  <a:schemeClr val="accent3"/>
                </a:solidFill>
                <a:latin typeface="Arial" panose="020B0604020202020204" pitchFamily="34" charset="0"/>
                <a:ea typeface="微软雅黑" panose="020B0503020204020204" pitchFamily="34" charset="-122"/>
                <a:cs typeface="+mn-cs"/>
              </a:rPr>
              <a:t>提高依从性</a:t>
            </a:r>
            <a:r>
              <a:rPr lang="en-US" altLang="zh-CN" sz="1100" kern="1200" dirty="0">
                <a:solidFill>
                  <a:schemeClr val="dk1"/>
                </a:solidFill>
                <a:latin typeface="Arial" panose="020B0604020202020204" pitchFamily="34" charset="0"/>
                <a:ea typeface="微软雅黑" panose="020B0503020204020204" pitchFamily="34" charset="-122"/>
                <a:cs typeface="+mn-cs"/>
              </a:rPr>
              <a:t>(</a:t>
            </a:r>
            <a:r>
              <a:rPr lang="zh-CN" altLang="en-US" sz="1100" kern="1200" dirty="0">
                <a:solidFill>
                  <a:schemeClr val="dk1"/>
                </a:solidFill>
                <a:latin typeface="Arial" panose="020B0604020202020204" pitchFamily="34" charset="0"/>
                <a:ea typeface="微软雅黑" panose="020B0503020204020204" pitchFamily="34" charset="-122"/>
                <a:cs typeface="+mn-cs"/>
              </a:rPr>
              <a:t>约</a:t>
            </a:r>
            <a:r>
              <a:rPr lang="en-US" altLang="zh-CN" sz="1100" kern="1200" dirty="0">
                <a:solidFill>
                  <a:schemeClr val="tx1"/>
                </a:solidFill>
                <a:latin typeface="Arial" panose="020B0604020202020204" pitchFamily="34" charset="0"/>
                <a:ea typeface="微软雅黑" panose="020B0503020204020204" pitchFamily="34" charset="-122"/>
                <a:cs typeface="+mn-cs"/>
              </a:rPr>
              <a:t>10%)</a:t>
            </a:r>
            <a:r>
              <a:rPr lang="en-US" altLang="zh-CN" sz="1100" kern="1200" baseline="30000" dirty="0">
                <a:solidFill>
                  <a:schemeClr val="dk1"/>
                </a:solidFill>
                <a:latin typeface="Arial" panose="020B0604020202020204" pitchFamily="34" charset="0"/>
                <a:ea typeface="微软雅黑" panose="020B0503020204020204" pitchFamily="34" charset="-122"/>
                <a:cs typeface="+mn-cs"/>
              </a:rPr>
              <a:t>4</a:t>
            </a:r>
            <a:r>
              <a:rPr lang="en-US" altLang="zh-CN" sz="1100" kern="1200" dirty="0">
                <a:solidFill>
                  <a:schemeClr val="dk1"/>
                </a:solidFill>
                <a:latin typeface="Arial" panose="020B0604020202020204" pitchFamily="34" charset="0"/>
                <a:ea typeface="微软雅黑" panose="020B0503020204020204" pitchFamily="34" charset="-122"/>
                <a:cs typeface="+mn-cs"/>
              </a:rPr>
              <a:t>, </a:t>
            </a:r>
            <a:r>
              <a:rPr lang="zh-CN" altLang="en-US" sz="1100" kern="1200" dirty="0">
                <a:solidFill>
                  <a:schemeClr val="dk1"/>
                </a:solidFill>
                <a:latin typeface="Arial" panose="020B0604020202020204" pitchFamily="34" charset="0"/>
                <a:ea typeface="微软雅黑" panose="020B0503020204020204" pitchFamily="34" charset="-122"/>
                <a:cs typeface="+mn-cs"/>
              </a:rPr>
              <a:t>可降低患者发生</a:t>
            </a:r>
            <a:r>
              <a:rPr lang="zh-CN" altLang="en-US" sz="1100" dirty="0">
                <a:solidFill>
                  <a:schemeClr val="dk1"/>
                </a:solidFill>
                <a:latin typeface="Arial" panose="020B0604020202020204" pitchFamily="34" charset="0"/>
                <a:ea typeface="微软雅黑" panose="020B0503020204020204" pitchFamily="34" charset="-122"/>
              </a:rPr>
              <a:t>主要</a:t>
            </a:r>
            <a:r>
              <a:rPr lang="zh-CN" altLang="en-US" sz="1100" kern="1200" dirty="0">
                <a:solidFill>
                  <a:schemeClr val="dk1"/>
                </a:solidFill>
                <a:latin typeface="Arial" panose="020B0604020202020204" pitchFamily="34" charset="0"/>
                <a:ea typeface="微软雅黑" panose="020B0503020204020204" pitchFamily="34" charset="-122"/>
                <a:cs typeface="+mn-cs"/>
              </a:rPr>
              <a:t>心血管事件的风险</a:t>
            </a:r>
            <a:r>
              <a:rPr lang="en-US" altLang="zh-CN" sz="1100" kern="1200" dirty="0">
                <a:solidFill>
                  <a:schemeClr val="dk1"/>
                </a:solidFill>
                <a:latin typeface="Arial" panose="020B0604020202020204" pitchFamily="34" charset="0"/>
                <a:ea typeface="微软雅黑" panose="020B0503020204020204" pitchFamily="34" charset="-122"/>
                <a:cs typeface="+mn-cs"/>
              </a:rPr>
              <a:t>(</a:t>
            </a:r>
            <a:r>
              <a:rPr lang="zh-CN" altLang="en-US" sz="1100" kern="1200" dirty="0">
                <a:solidFill>
                  <a:schemeClr val="dk1"/>
                </a:solidFill>
                <a:latin typeface="Arial" panose="020B0604020202020204" pitchFamily="34" charset="0"/>
                <a:ea typeface="微软雅黑" panose="020B0503020204020204" pitchFamily="34" charset="-122"/>
                <a:cs typeface="+mn-cs"/>
              </a:rPr>
              <a:t>相比低依从性患者</a:t>
            </a:r>
            <a:r>
              <a:rPr lang="en-US" altLang="zh-CN" sz="1100" kern="1200" dirty="0">
                <a:solidFill>
                  <a:schemeClr val="dk1"/>
                </a:solidFill>
                <a:latin typeface="Arial" panose="020B0604020202020204" pitchFamily="34" charset="0"/>
                <a:ea typeface="微软雅黑" panose="020B0503020204020204" pitchFamily="34" charset="-122"/>
                <a:cs typeface="+mn-cs"/>
              </a:rPr>
              <a:t>, </a:t>
            </a:r>
            <a:r>
              <a:rPr lang="zh-CN" altLang="en-US" sz="1100" kern="1200" dirty="0">
                <a:solidFill>
                  <a:schemeClr val="dk1"/>
                </a:solidFill>
                <a:latin typeface="Arial" panose="020B0604020202020204" pitchFamily="34" charset="0"/>
                <a:ea typeface="微软雅黑" panose="020B0503020204020204" pitchFamily="34" charset="-122"/>
                <a:cs typeface="+mn-cs"/>
              </a:rPr>
              <a:t>高依从性患者</a:t>
            </a:r>
            <a:r>
              <a:rPr lang="en-US" altLang="zh-CN" sz="1100" kern="1200" dirty="0">
                <a:solidFill>
                  <a:schemeClr val="dk1"/>
                </a:solidFill>
                <a:latin typeface="Arial" panose="020B0604020202020204" pitchFamily="34" charset="0"/>
                <a:ea typeface="微软雅黑" panose="020B0503020204020204" pitchFamily="34" charset="-122"/>
                <a:cs typeface="+mn-cs"/>
              </a:rPr>
              <a:t>MACE</a:t>
            </a:r>
            <a:r>
              <a:rPr lang="zh-CN" altLang="en-US" sz="1100" kern="1200" dirty="0">
                <a:solidFill>
                  <a:schemeClr val="dk1"/>
                </a:solidFill>
                <a:latin typeface="Arial" panose="020B0604020202020204" pitchFamily="34" charset="0"/>
                <a:ea typeface="微软雅黑" panose="020B0503020204020204" pitchFamily="34" charset="-122"/>
                <a:cs typeface="+mn-cs"/>
              </a:rPr>
              <a:t>事件风险下降</a:t>
            </a:r>
            <a:r>
              <a:rPr lang="en-US" altLang="zh-CN" sz="1100" kern="1200" dirty="0">
                <a:solidFill>
                  <a:schemeClr val="dk1"/>
                </a:solidFill>
                <a:latin typeface="Arial" panose="020B0604020202020204" pitchFamily="34" charset="0"/>
                <a:ea typeface="微软雅黑" panose="020B0503020204020204" pitchFamily="34" charset="-122"/>
                <a:cs typeface="+mn-cs"/>
              </a:rPr>
              <a:t>31-47%)</a:t>
            </a:r>
            <a:r>
              <a:rPr lang="en-US" altLang="zh-CN" sz="1100" kern="1200" baseline="30000" dirty="0">
                <a:solidFill>
                  <a:srgbClr val="23004C"/>
                </a:solidFill>
                <a:latin typeface="Arial" panose="020B0604020202020204" pitchFamily="34" charset="0"/>
                <a:ea typeface="微软雅黑" panose="020B0503020204020204" pitchFamily="34" charset="-122"/>
                <a:cs typeface="+mn-cs"/>
              </a:rPr>
              <a:t>5</a:t>
            </a:r>
            <a:r>
              <a:rPr lang="zh-CN" altLang="en-US" sz="1100" kern="1200" baseline="0" dirty="0">
                <a:solidFill>
                  <a:srgbClr val="23004C"/>
                </a:solidFill>
                <a:latin typeface="Arial" panose="020B0604020202020204" pitchFamily="34" charset="0"/>
                <a:ea typeface="微软雅黑" panose="020B0503020204020204" pitchFamily="34" charset="-122"/>
                <a:cs typeface="+mn-cs"/>
              </a:rPr>
              <a:t>；</a:t>
            </a:r>
            <a:endParaRPr lang="en-US" altLang="zh-CN" sz="1100" kern="1200" baseline="0" dirty="0">
              <a:solidFill>
                <a:srgbClr val="23004C"/>
              </a:solidFill>
              <a:latin typeface="Arial" panose="020B0604020202020204" pitchFamily="34" charset="0"/>
              <a:ea typeface="微软雅黑" panose="020B0503020204020204" pitchFamily="34" charset="-122"/>
              <a:cs typeface="+mn-cs"/>
            </a:endParaRPr>
          </a:p>
          <a:p>
            <a:pPr marL="450850" marR="0" lvl="0" indent="-271463"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sz="1100" dirty="0">
                <a:latin typeface="Arial" panose="020B0604020202020204" pitchFamily="34" charset="0"/>
                <a:ea typeface="微软雅黑" panose="020B0503020204020204" pitchFamily="34" charset="-122"/>
              </a:rPr>
              <a:t>国内外指南一致推荐</a:t>
            </a:r>
            <a:r>
              <a:rPr lang="en-US" altLang="zh-CN" sz="1100" dirty="0">
                <a:latin typeface="Arial" panose="020B0604020202020204" pitchFamily="34" charset="0"/>
                <a:ea typeface="微软雅黑" panose="020B0503020204020204" pitchFamily="34" charset="-122"/>
              </a:rPr>
              <a:t>(I</a:t>
            </a:r>
            <a:r>
              <a:rPr lang="zh-CN" altLang="en-US" sz="1100" dirty="0">
                <a:latin typeface="Arial" panose="020B0604020202020204" pitchFamily="34" charset="0"/>
                <a:ea typeface="微软雅黑" panose="020B0503020204020204" pitchFamily="34" charset="-122"/>
              </a:rPr>
              <a:t>级</a:t>
            </a:r>
            <a:r>
              <a:rPr lang="en-US" altLang="zh-CN" sz="1100" dirty="0">
                <a:latin typeface="Arial" panose="020B0604020202020204" pitchFamily="34" charset="0"/>
                <a:ea typeface="微软雅黑" panose="020B0503020204020204" pitchFamily="34" charset="-122"/>
              </a:rPr>
              <a:t>)ACS</a:t>
            </a:r>
            <a:r>
              <a:rPr lang="zh-CN" altLang="en-US" sz="1100" dirty="0">
                <a:latin typeface="Arial" panose="020B0604020202020204" pitchFamily="34" charset="0"/>
                <a:ea typeface="微软雅黑" panose="020B0503020204020204" pitchFamily="34" charset="-122"/>
              </a:rPr>
              <a:t>患者使用氯吡格雷联合阿司匹林双抗治疗</a:t>
            </a:r>
            <a:r>
              <a:rPr lang="en-US" altLang="zh-CN" sz="1100" baseline="30000" dirty="0">
                <a:latin typeface="Arial" panose="020B0604020202020204" pitchFamily="34" charset="0"/>
                <a:ea typeface="微软雅黑" panose="020B0503020204020204" pitchFamily="34" charset="-122"/>
              </a:rPr>
              <a:t>6,7</a:t>
            </a:r>
            <a:r>
              <a:rPr lang="zh-CN" altLang="en-US" sz="1100" dirty="0">
                <a:latin typeface="Arial" panose="020B0604020202020204" pitchFamily="34" charset="0"/>
                <a:ea typeface="微软雅黑" panose="020B0503020204020204" pitchFamily="34" charset="-122"/>
              </a:rPr>
              <a:t>，并推荐慢病治疗使用复方制剂</a:t>
            </a:r>
            <a:r>
              <a:rPr lang="en-US" altLang="zh-CN" sz="1100" baseline="30000" dirty="0">
                <a:latin typeface="Arial" panose="020B0604020202020204" pitchFamily="34" charset="0"/>
                <a:ea typeface="微软雅黑" panose="020B0503020204020204" pitchFamily="34" charset="-122"/>
              </a:rPr>
              <a:t>8</a:t>
            </a:r>
            <a:r>
              <a:rPr lang="en-US" altLang="zh-CN" sz="1100" dirty="0">
                <a:latin typeface="Arial" panose="020B0604020202020204" pitchFamily="34" charset="0"/>
                <a:ea typeface="微软雅黑" panose="020B0503020204020204" pitchFamily="34" charset="-122"/>
              </a:rPr>
              <a:t> </a:t>
            </a:r>
            <a:r>
              <a:rPr lang="en-US" altLang="zh-CN" sz="1100" kern="1200" baseline="30000" dirty="0">
                <a:solidFill>
                  <a:srgbClr val="23004C"/>
                </a:solidFill>
                <a:latin typeface="Arial" panose="020B0604020202020204" pitchFamily="34" charset="0"/>
                <a:ea typeface="微软雅黑" panose="020B0503020204020204" pitchFamily="34" charset="-122"/>
                <a:cs typeface="+mn-cs"/>
              </a:rPr>
              <a:t> </a:t>
            </a:r>
            <a:endParaRPr lang="zh-CN" altLang="en-US" sz="1100" kern="1200" baseline="30000" dirty="0">
              <a:solidFill>
                <a:srgbClr val="23004C"/>
              </a:solidFill>
              <a:latin typeface="Arial" panose="020B0604020202020204" pitchFamily="34" charset="0"/>
              <a:ea typeface="微软雅黑" panose="020B0503020204020204" pitchFamily="34" charset="-122"/>
              <a:cs typeface="+mn-cs"/>
            </a:endParaRPr>
          </a:p>
        </p:txBody>
      </p:sp>
      <p:sp>
        <p:nvSpPr>
          <p:cNvPr id="16" name="流程图: 离页连接符 15">
            <a:extLst>
              <a:ext uri="{FF2B5EF4-FFF2-40B4-BE49-F238E27FC236}">
                <a16:creationId xmlns:a16="http://schemas.microsoft.com/office/drawing/2014/main" id="{81C7AA04-89EA-458A-AFE8-7A75761B4666}"/>
              </a:ext>
            </a:extLst>
          </p:cNvPr>
          <p:cNvSpPr/>
          <p:nvPr/>
        </p:nvSpPr>
        <p:spPr>
          <a:xfrm rot="16200000">
            <a:off x="313798" y="1927176"/>
            <a:ext cx="942015" cy="784501"/>
          </a:xfrm>
          <a:prstGeom prst="flowChartOffpageConnector">
            <a:avLst/>
          </a:prstGeom>
          <a:solidFill>
            <a:srgbClr val="515CA3">
              <a:lumMod val="40000"/>
              <a:lumOff val="60000"/>
            </a:srgbClr>
          </a:solidFill>
          <a:ln w="12700" cap="flat" cmpd="sng" algn="ctr">
            <a:noFill/>
            <a:prstDash val="solid"/>
            <a:miter lim="800000"/>
          </a:ln>
          <a:effectLst/>
        </p:spPr>
        <p:txBody>
          <a:bodyPr vert="eaVert" rtlCol="0" anchor="ctr" anchorCtr="0"/>
          <a:lstStyle/>
          <a:p>
            <a:pPr algn="ctr" defTabSz="914400"/>
            <a:r>
              <a:rPr lang="zh-CN" altLang="en-US" sz="1400" b="1" kern="0" dirty="0">
                <a:solidFill>
                  <a:schemeClr val="tx1">
                    <a:lumMod val="85000"/>
                    <a:lumOff val="15000"/>
                  </a:schemeClr>
                </a:solidFill>
                <a:latin typeface="Arial"/>
                <a:ea typeface="黑体" panose="02010609060101010101" pitchFamily="49" charset="-122"/>
              </a:rPr>
              <a:t>有效性</a:t>
            </a:r>
            <a:endParaRPr lang="en-US" sz="1400" b="1" kern="0" dirty="0">
              <a:solidFill>
                <a:schemeClr val="tx1">
                  <a:lumMod val="85000"/>
                  <a:lumOff val="15000"/>
                </a:schemeClr>
              </a:solidFill>
              <a:latin typeface="Arial"/>
              <a:ea typeface="黑体" panose="02010609060101010101" pitchFamily="49" charset="-122"/>
            </a:endParaRPr>
          </a:p>
        </p:txBody>
      </p:sp>
      <p:sp>
        <p:nvSpPr>
          <p:cNvPr id="17" name="矩形 16">
            <a:extLst>
              <a:ext uri="{FF2B5EF4-FFF2-40B4-BE49-F238E27FC236}">
                <a16:creationId xmlns:a16="http://schemas.microsoft.com/office/drawing/2014/main" id="{169FC94D-4C72-448C-BF15-F96FD4453606}"/>
              </a:ext>
            </a:extLst>
          </p:cNvPr>
          <p:cNvSpPr/>
          <p:nvPr/>
        </p:nvSpPr>
        <p:spPr>
          <a:xfrm>
            <a:off x="979478" y="2829856"/>
            <a:ext cx="7916818" cy="612197"/>
          </a:xfrm>
          <a:prstGeom prst="rect">
            <a:avLst/>
          </a:prstGeom>
          <a:solidFill>
            <a:schemeClr val="tx2"/>
          </a:solidFill>
          <a:ln w="12700" cap="flat" cmpd="sng" algn="ctr">
            <a:noFill/>
            <a:prstDash val="solid"/>
            <a:miter lim="800000"/>
          </a:ln>
          <a:effectLst/>
        </p:spPr>
        <p:txBody>
          <a:bodyPr rtlCol="0" anchor="ctr" anchorCtr="0"/>
          <a:lstStyle/>
          <a:p>
            <a:pPr marL="179388"/>
            <a:r>
              <a:rPr lang="zh-CN" altLang="en-US" sz="1100" b="0" kern="1200" dirty="0">
                <a:solidFill>
                  <a:schemeClr val="dk1"/>
                </a:solidFill>
                <a:latin typeface="Arial" panose="020B0604020202020204" pitchFamily="34" charset="0"/>
                <a:ea typeface="微软雅黑" panose="020B0503020204020204" pitchFamily="34" charset="-122"/>
                <a:cs typeface="+mn-cs"/>
              </a:rPr>
              <a:t>对比联合用药</a:t>
            </a:r>
            <a:r>
              <a:rPr lang="en-US" altLang="zh-CN" sz="1100" b="0" kern="1200" dirty="0">
                <a:solidFill>
                  <a:schemeClr val="dk1"/>
                </a:solidFill>
                <a:latin typeface="Arial" panose="020B0604020202020204" pitchFamily="34" charset="0"/>
                <a:ea typeface="微软雅黑" panose="020B0503020204020204" pitchFamily="34" charset="-122"/>
                <a:cs typeface="+mn-cs"/>
              </a:rPr>
              <a:t>: </a:t>
            </a:r>
            <a:endParaRPr lang="en-US" altLang="zh-CN" sz="1100" b="0" dirty="0">
              <a:solidFill>
                <a:schemeClr val="tx1"/>
              </a:solidFill>
              <a:latin typeface="Arial" panose="020B0604020202020204" pitchFamily="34" charset="0"/>
              <a:ea typeface="微软雅黑" panose="020B0503020204020204" pitchFamily="34" charset="-122"/>
            </a:endParaRPr>
          </a:p>
          <a:p>
            <a:pPr marL="450850" indent="-271463" defTabSz="450850">
              <a:buFont typeface="Wingdings" panose="05000000000000000000" pitchFamily="2" charset="2"/>
              <a:buChar char="Ø"/>
            </a:pPr>
            <a:r>
              <a:rPr lang="zh-CN" altLang="en-US" sz="1100" b="1" kern="1200" dirty="0">
                <a:solidFill>
                  <a:schemeClr val="accent3"/>
                </a:solidFill>
                <a:latin typeface="Arial" panose="020B0604020202020204" pitchFamily="34" charset="0"/>
                <a:ea typeface="微软雅黑" panose="020B0503020204020204" pitchFamily="34" charset="-122"/>
                <a:cs typeface="+mn-cs"/>
              </a:rPr>
              <a:t>出血风险更小</a:t>
            </a:r>
            <a:r>
              <a:rPr lang="en-US" altLang="zh-CN" sz="1100" kern="1200" baseline="30000" dirty="0">
                <a:latin typeface="Arial" panose="020B0604020202020204" pitchFamily="34" charset="0"/>
                <a:ea typeface="微软雅黑" panose="020B0503020204020204" pitchFamily="34" charset="-122"/>
                <a:cs typeface="+mn-cs"/>
              </a:rPr>
              <a:t>3</a:t>
            </a:r>
            <a:r>
              <a:rPr lang="en-US" altLang="zh-CN" sz="1100" baseline="30000" dirty="0">
                <a:latin typeface="Arial" panose="020B0604020202020204" pitchFamily="34" charset="0"/>
                <a:ea typeface="微软雅黑" panose="020B0503020204020204" pitchFamily="34" charset="-122"/>
              </a:rPr>
              <a:t>,9</a:t>
            </a:r>
            <a:r>
              <a:rPr lang="zh-CN" altLang="en-US" sz="1100" b="0" kern="1200" dirty="0">
                <a:solidFill>
                  <a:schemeClr val="dk1"/>
                </a:solidFill>
                <a:latin typeface="Arial" panose="020B0604020202020204" pitchFamily="34" charset="0"/>
                <a:ea typeface="微软雅黑" panose="020B0503020204020204" pitchFamily="34" charset="-122"/>
                <a:cs typeface="+mn-cs"/>
              </a:rPr>
              <a:t>，更适用于东亚人群</a:t>
            </a:r>
            <a:r>
              <a:rPr lang="zh-CN" altLang="en-US" sz="1100" kern="1200" baseline="0" dirty="0">
                <a:solidFill>
                  <a:schemeClr val="dk1"/>
                </a:solidFill>
                <a:latin typeface="Arial" panose="020B0604020202020204" pitchFamily="34" charset="0"/>
                <a:ea typeface="微软雅黑" panose="020B0503020204020204" pitchFamily="34" charset="-122"/>
                <a:cs typeface="+mn-cs"/>
              </a:rPr>
              <a:t>；</a:t>
            </a:r>
            <a:endParaRPr lang="en-US" altLang="zh-CN" sz="1100" kern="1200" baseline="0" dirty="0">
              <a:solidFill>
                <a:schemeClr val="dk1"/>
              </a:solidFill>
              <a:latin typeface="Arial" panose="020B0604020202020204" pitchFamily="34" charset="0"/>
              <a:ea typeface="微软雅黑" panose="020B0503020204020204" pitchFamily="34" charset="-122"/>
              <a:cs typeface="+mn-cs"/>
            </a:endParaRPr>
          </a:p>
          <a:p>
            <a:pPr marL="450850" indent="-271463" defTabSz="450850">
              <a:buFont typeface="Wingdings" panose="05000000000000000000" pitchFamily="2" charset="2"/>
              <a:buChar char="Ø"/>
            </a:pPr>
            <a:r>
              <a:rPr lang="zh-CN" altLang="en-US" sz="1100" b="1" kern="1200" dirty="0">
                <a:solidFill>
                  <a:schemeClr val="accent3"/>
                </a:solidFill>
                <a:latin typeface="Arial" panose="020B0604020202020204" pitchFamily="34" charset="0"/>
                <a:ea typeface="微软雅黑" panose="020B0503020204020204" pitchFamily="34" charset="-122"/>
                <a:cs typeface="+mn-cs"/>
              </a:rPr>
              <a:t>肠胃道不良反应更少</a:t>
            </a:r>
            <a:r>
              <a:rPr lang="en-US" altLang="zh-CN" sz="1100" b="0" kern="1200" baseline="30000" dirty="0">
                <a:solidFill>
                  <a:schemeClr val="dk1"/>
                </a:solidFill>
                <a:latin typeface="Arial" panose="020B0604020202020204" pitchFamily="34" charset="0"/>
                <a:ea typeface="微软雅黑" panose="020B0503020204020204" pitchFamily="34" charset="-122"/>
                <a:cs typeface="+mn-cs"/>
              </a:rPr>
              <a:t>9,10</a:t>
            </a:r>
            <a:endParaRPr lang="zh-CN" altLang="en-US" sz="1100" kern="1200" dirty="0">
              <a:solidFill>
                <a:schemeClr val="tx1"/>
              </a:solidFill>
              <a:latin typeface="Arial" panose="020B0604020202020204" pitchFamily="34" charset="0"/>
              <a:ea typeface="微软雅黑" panose="020B0503020204020204" pitchFamily="34" charset="-122"/>
              <a:cs typeface="+mn-cs"/>
            </a:endParaRPr>
          </a:p>
        </p:txBody>
      </p:sp>
      <p:sp>
        <p:nvSpPr>
          <p:cNvPr id="18" name="流程图: 离页连接符 17">
            <a:extLst>
              <a:ext uri="{FF2B5EF4-FFF2-40B4-BE49-F238E27FC236}">
                <a16:creationId xmlns:a16="http://schemas.microsoft.com/office/drawing/2014/main" id="{1429573E-1338-421F-BCA3-A21EBFE15A3E}"/>
              </a:ext>
            </a:extLst>
          </p:cNvPr>
          <p:cNvSpPr/>
          <p:nvPr/>
        </p:nvSpPr>
        <p:spPr>
          <a:xfrm rot="16200000">
            <a:off x="478709" y="2743707"/>
            <a:ext cx="612196" cy="784501"/>
          </a:xfrm>
          <a:prstGeom prst="flowChartOffpageConnector">
            <a:avLst/>
          </a:prstGeom>
          <a:solidFill>
            <a:srgbClr val="515CA3">
              <a:lumMod val="40000"/>
              <a:lumOff val="60000"/>
            </a:srgbClr>
          </a:solidFill>
          <a:ln w="12700" cap="flat" cmpd="sng" algn="ctr">
            <a:noFill/>
            <a:prstDash val="solid"/>
            <a:miter lim="800000"/>
          </a:ln>
          <a:effectLst/>
        </p:spPr>
        <p:txBody>
          <a:bodyPr vert="eaVert" rtlCol="0" anchor="ctr" anchorCtr="0"/>
          <a:lstStyle/>
          <a:p>
            <a:pPr algn="ctr" defTabSz="914400"/>
            <a:r>
              <a:rPr lang="zh-CN" altLang="en-US" sz="1400" b="1" kern="0" dirty="0">
                <a:solidFill>
                  <a:schemeClr val="tx1">
                    <a:lumMod val="85000"/>
                    <a:lumOff val="15000"/>
                  </a:schemeClr>
                </a:solidFill>
                <a:latin typeface="Arial"/>
                <a:ea typeface="黑体" panose="02010609060101010101" pitchFamily="49" charset="-122"/>
              </a:rPr>
              <a:t>安全性</a:t>
            </a:r>
            <a:endParaRPr lang="en-US" sz="1400" b="1" kern="0" dirty="0">
              <a:solidFill>
                <a:schemeClr val="tx1">
                  <a:lumMod val="85000"/>
                  <a:lumOff val="15000"/>
                </a:schemeClr>
              </a:solidFill>
              <a:latin typeface="Arial"/>
              <a:ea typeface="黑体" panose="02010609060101010101" pitchFamily="49" charset="-122"/>
            </a:endParaRPr>
          </a:p>
        </p:txBody>
      </p:sp>
      <p:sp>
        <p:nvSpPr>
          <p:cNvPr id="19" name="矩形 18">
            <a:extLst>
              <a:ext uri="{FF2B5EF4-FFF2-40B4-BE49-F238E27FC236}">
                <a16:creationId xmlns:a16="http://schemas.microsoft.com/office/drawing/2014/main" id="{68B96A6F-FECF-4EF1-9127-C78D1B84E51B}"/>
              </a:ext>
            </a:extLst>
          </p:cNvPr>
          <p:cNvSpPr/>
          <p:nvPr/>
        </p:nvSpPr>
        <p:spPr>
          <a:xfrm>
            <a:off x="979478" y="3463818"/>
            <a:ext cx="7916818" cy="864769"/>
          </a:xfrm>
          <a:prstGeom prst="rect">
            <a:avLst/>
          </a:prstGeom>
          <a:solidFill>
            <a:srgbClr val="515CA3">
              <a:lumMod val="20000"/>
              <a:lumOff val="80000"/>
              <a:alpha val="50000"/>
            </a:srgbClr>
          </a:solidFill>
          <a:ln w="12700" cap="flat" cmpd="sng" algn="ctr">
            <a:noFill/>
            <a:prstDash val="solid"/>
            <a:miter lim="800000"/>
          </a:ln>
          <a:effectLst/>
        </p:spPr>
        <p:txBody>
          <a:bodyPr rtlCol="0" anchor="ctr" anchorCtr="0"/>
          <a:lstStyle/>
          <a:p>
            <a:pPr marL="180975"/>
            <a:endParaRPr lang="zh-CN" altLang="en-US" sz="1100" kern="1200" baseline="30000" dirty="0">
              <a:solidFill>
                <a:srgbClr val="23004C"/>
              </a:solidFill>
              <a:latin typeface="Arial" panose="020B0604020202020204" pitchFamily="34" charset="0"/>
              <a:ea typeface="微软雅黑" panose="020B0503020204020204" pitchFamily="34" charset="-122"/>
              <a:cs typeface="+mn-cs"/>
            </a:endParaRPr>
          </a:p>
        </p:txBody>
      </p:sp>
      <p:sp>
        <p:nvSpPr>
          <p:cNvPr id="20" name="流程图: 离页连接符 19">
            <a:extLst>
              <a:ext uri="{FF2B5EF4-FFF2-40B4-BE49-F238E27FC236}">
                <a16:creationId xmlns:a16="http://schemas.microsoft.com/office/drawing/2014/main" id="{45BE9FDF-9FDB-47C5-95D0-7338BBF38242}"/>
              </a:ext>
            </a:extLst>
          </p:cNvPr>
          <p:cNvSpPr/>
          <p:nvPr/>
        </p:nvSpPr>
        <p:spPr>
          <a:xfrm rot="16200000">
            <a:off x="352423" y="3503953"/>
            <a:ext cx="864768" cy="784501"/>
          </a:xfrm>
          <a:prstGeom prst="flowChartOffpageConnector">
            <a:avLst/>
          </a:prstGeom>
          <a:solidFill>
            <a:srgbClr val="515CA3">
              <a:lumMod val="40000"/>
              <a:lumOff val="60000"/>
            </a:srgbClr>
          </a:solidFill>
          <a:ln w="12700" cap="flat" cmpd="sng" algn="ctr">
            <a:noFill/>
            <a:prstDash val="solid"/>
            <a:miter lim="800000"/>
          </a:ln>
          <a:effectLst/>
        </p:spPr>
        <p:txBody>
          <a:bodyPr vert="eaVert" rtlCol="0" anchor="ctr" anchorCtr="0"/>
          <a:lstStyle/>
          <a:p>
            <a:pPr algn="ctr" defTabSz="914400"/>
            <a:r>
              <a:rPr lang="zh-CN" altLang="en-US" sz="1400" b="1" kern="0" dirty="0">
                <a:solidFill>
                  <a:schemeClr val="tx1">
                    <a:lumMod val="85000"/>
                    <a:lumOff val="15000"/>
                  </a:schemeClr>
                </a:solidFill>
                <a:latin typeface="Arial"/>
                <a:ea typeface="黑体" panose="02010609060101010101" pitchFamily="49" charset="-122"/>
              </a:rPr>
              <a:t>经济性</a:t>
            </a:r>
            <a:endParaRPr lang="en-US" sz="1400" b="1" kern="0" dirty="0">
              <a:solidFill>
                <a:schemeClr val="tx1">
                  <a:lumMod val="85000"/>
                  <a:lumOff val="15000"/>
                </a:schemeClr>
              </a:solidFill>
              <a:latin typeface="Arial"/>
              <a:ea typeface="黑体" panose="02010609060101010101" pitchFamily="49" charset="-122"/>
            </a:endParaRPr>
          </a:p>
        </p:txBody>
      </p:sp>
      <p:sp>
        <p:nvSpPr>
          <p:cNvPr id="21" name="矩形 20">
            <a:extLst>
              <a:ext uri="{FF2B5EF4-FFF2-40B4-BE49-F238E27FC236}">
                <a16:creationId xmlns:a16="http://schemas.microsoft.com/office/drawing/2014/main" id="{FD77523A-7657-4970-897C-EF4A6221F620}"/>
              </a:ext>
            </a:extLst>
          </p:cNvPr>
          <p:cNvSpPr/>
          <p:nvPr/>
        </p:nvSpPr>
        <p:spPr>
          <a:xfrm>
            <a:off x="979478" y="4356185"/>
            <a:ext cx="7916818" cy="387828"/>
          </a:xfrm>
          <a:prstGeom prst="rect">
            <a:avLst/>
          </a:prstGeom>
          <a:solidFill>
            <a:schemeClr val="tx2"/>
          </a:solidFill>
          <a:ln w="12700" cap="flat" cmpd="sng" algn="ctr">
            <a:noFill/>
            <a:prstDash val="solid"/>
            <a:miter lim="800000"/>
          </a:ln>
          <a:effectLst/>
        </p:spPr>
        <p:txBody>
          <a:bodyPr rtlCol="0" anchor="ctr" anchorCtr="0"/>
          <a:lstStyle/>
          <a:p>
            <a:pPr marL="447675" indent="-266700">
              <a:buFont typeface="Wingdings" panose="05000000000000000000" pitchFamily="2" charset="2"/>
              <a:buChar char="Ø"/>
            </a:pPr>
            <a:r>
              <a:rPr lang="zh-CN" altLang="en-US" sz="1100" dirty="0">
                <a:latin typeface="Arial" panose="020B0604020202020204" pitchFamily="34" charset="0"/>
                <a:ea typeface="微软雅黑" panose="020B0503020204020204" pitchFamily="34" charset="-122"/>
              </a:rPr>
              <a:t>心脑血管疾病特别是</a:t>
            </a:r>
            <a:r>
              <a:rPr lang="en-US" altLang="zh-CN" sz="1100" dirty="0">
                <a:latin typeface="Arial" panose="020B0604020202020204" pitchFamily="34" charset="0"/>
                <a:ea typeface="微软雅黑" panose="020B0503020204020204" pitchFamily="34" charset="-122"/>
              </a:rPr>
              <a:t>ACS</a:t>
            </a:r>
            <a:r>
              <a:rPr lang="zh-CN" altLang="en-US" sz="1100" dirty="0">
                <a:latin typeface="Arial" panose="020B0604020202020204" pitchFamily="34" charset="0"/>
                <a:ea typeface="微软雅黑" panose="020B0503020204020204" pitchFamily="34" charset="-122"/>
              </a:rPr>
              <a:t>是重大公卫问题，疾病负担重。本品采用片中片剂型能</a:t>
            </a:r>
            <a:r>
              <a:rPr lang="zh-CN" altLang="en-US" sz="1100" b="1" dirty="0">
                <a:solidFill>
                  <a:schemeClr val="accent3"/>
                </a:solidFill>
                <a:latin typeface="Arial" panose="020B0604020202020204" pitchFamily="34" charset="0"/>
                <a:ea typeface="微软雅黑" panose="020B0503020204020204" pitchFamily="34" charset="-122"/>
              </a:rPr>
              <a:t>解决患者在抗血小板治疗过程中出血事件和不良反应多</a:t>
            </a:r>
            <a:r>
              <a:rPr lang="en-US" altLang="zh-CN" sz="1100" b="1" dirty="0">
                <a:solidFill>
                  <a:schemeClr val="accent3"/>
                </a:solidFill>
                <a:latin typeface="Arial" panose="020B0604020202020204" pitchFamily="34" charset="0"/>
                <a:ea typeface="微软雅黑" panose="020B0503020204020204" pitchFamily="34" charset="-122"/>
              </a:rPr>
              <a:t>, </a:t>
            </a:r>
            <a:r>
              <a:rPr lang="zh-CN" altLang="en-US" sz="1100" b="1" dirty="0">
                <a:solidFill>
                  <a:schemeClr val="accent3"/>
                </a:solidFill>
                <a:latin typeface="Arial" panose="020B0604020202020204" pitchFamily="34" charset="0"/>
                <a:ea typeface="微软雅黑" panose="020B0503020204020204" pitchFamily="34" charset="-122"/>
              </a:rPr>
              <a:t>依从性差等未满足需求</a:t>
            </a:r>
            <a:r>
              <a:rPr lang="en-US" altLang="zh-CN" sz="1100" dirty="0">
                <a:latin typeface="Arial" panose="020B0604020202020204" pitchFamily="34" charset="0"/>
                <a:ea typeface="微软雅黑" panose="020B0503020204020204" pitchFamily="34" charset="-122"/>
              </a:rPr>
              <a:t>; </a:t>
            </a:r>
            <a:r>
              <a:rPr lang="zh-CN" altLang="en-US" sz="1100" dirty="0">
                <a:latin typeface="Arial" panose="020B0604020202020204" pitchFamily="34" charset="0"/>
                <a:ea typeface="微软雅黑" panose="020B0503020204020204" pitchFamily="34" charset="-122"/>
              </a:rPr>
              <a:t>仅部分替换联合用药，易于临床和医保基金管理</a:t>
            </a:r>
          </a:p>
        </p:txBody>
      </p:sp>
      <p:sp>
        <p:nvSpPr>
          <p:cNvPr id="22" name="流程图: 离页连接符 21">
            <a:extLst>
              <a:ext uri="{FF2B5EF4-FFF2-40B4-BE49-F238E27FC236}">
                <a16:creationId xmlns:a16="http://schemas.microsoft.com/office/drawing/2014/main" id="{B9D9A909-8E5B-4563-9F2A-A9E3588D1FE7}"/>
              </a:ext>
            </a:extLst>
          </p:cNvPr>
          <p:cNvSpPr/>
          <p:nvPr/>
        </p:nvSpPr>
        <p:spPr>
          <a:xfrm rot="16200000">
            <a:off x="590893" y="4157849"/>
            <a:ext cx="387827" cy="784499"/>
          </a:xfrm>
          <a:prstGeom prst="flowChartOffpageConnector">
            <a:avLst/>
          </a:prstGeom>
          <a:solidFill>
            <a:srgbClr val="515CA3">
              <a:lumMod val="40000"/>
              <a:lumOff val="60000"/>
            </a:srgbClr>
          </a:solidFill>
          <a:ln w="12700" cap="flat" cmpd="sng" algn="ctr">
            <a:noFill/>
            <a:prstDash val="solid"/>
            <a:miter lim="800000"/>
          </a:ln>
          <a:effectLst/>
        </p:spPr>
        <p:txBody>
          <a:bodyPr vert="eaVert" rtlCol="0" anchor="ctr" anchorCtr="0"/>
          <a:lstStyle/>
          <a:p>
            <a:pPr algn="ctr" defTabSz="914400"/>
            <a:r>
              <a:rPr lang="zh-CN" altLang="en-US" sz="1400" b="1" kern="0" dirty="0">
                <a:solidFill>
                  <a:schemeClr val="tx1">
                    <a:lumMod val="85000"/>
                    <a:lumOff val="15000"/>
                  </a:schemeClr>
                </a:solidFill>
                <a:latin typeface="Arial"/>
                <a:ea typeface="黑体" panose="02010609060101010101" pitchFamily="49" charset="-122"/>
              </a:rPr>
              <a:t>公平性</a:t>
            </a:r>
            <a:endParaRPr lang="en-US" sz="1400" b="1" kern="0" dirty="0">
              <a:solidFill>
                <a:schemeClr val="tx1">
                  <a:lumMod val="85000"/>
                  <a:lumOff val="15000"/>
                </a:schemeClr>
              </a:solidFill>
              <a:latin typeface="Arial"/>
              <a:ea typeface="黑体" panose="02010609060101010101" pitchFamily="49" charset="-122"/>
            </a:endParaRPr>
          </a:p>
        </p:txBody>
      </p:sp>
    </p:spTree>
    <p:extLst>
      <p:ext uri="{BB962C8B-B14F-4D97-AF65-F5344CB8AC3E}">
        <p14:creationId xmlns:p14="http://schemas.microsoft.com/office/powerpoint/2010/main" val="15964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5C6C3C4-D3F3-403D-AE93-7F1F00D8DDD7}"/>
              </a:ext>
            </a:extLst>
          </p:cNvPr>
          <p:cNvSpPr>
            <a:spLocks noGrp="1"/>
          </p:cNvSpPr>
          <p:nvPr>
            <p:ph type="sldNum" sz="quarter" idx="16"/>
          </p:nvPr>
        </p:nvSpPr>
        <p:spPr/>
        <p:txBody>
          <a:bodyPr/>
          <a:lstStyle/>
          <a:p>
            <a:fld id="{6B54B0F7-55DD-40D6-B7F4-70B586885C0B}" type="slidenum">
              <a:rPr lang="en-US" noProof="0" smtClean="0"/>
              <a:pPr/>
              <a:t>3</a:t>
            </a:fld>
            <a:endParaRPr lang="en-US" noProof="0"/>
          </a:p>
        </p:txBody>
      </p:sp>
      <p:sp>
        <p:nvSpPr>
          <p:cNvPr id="7" name="标题 6">
            <a:extLst>
              <a:ext uri="{FF2B5EF4-FFF2-40B4-BE49-F238E27FC236}">
                <a16:creationId xmlns:a16="http://schemas.microsoft.com/office/drawing/2014/main" id="{6027352D-3CF4-4830-807E-CC12D5DF2AD6}"/>
              </a:ext>
            </a:extLst>
          </p:cNvPr>
          <p:cNvSpPr>
            <a:spLocks noGrp="1"/>
          </p:cNvSpPr>
          <p:nvPr>
            <p:ph type="title"/>
          </p:nvPr>
        </p:nvSpPr>
        <p:spPr/>
        <p:txBody>
          <a:bodyPr vert="horz" lIns="0" tIns="0" rIns="0" bIns="0" rtlCol="0" anchor="t">
            <a:normAutofit/>
          </a:bodyPr>
          <a:lstStyle/>
          <a:p>
            <a:r>
              <a:rPr lang="zh-CN" altLang="en-US" sz="1800" b="1" dirty="0">
                <a:latin typeface="Arial" panose="020B0604020202020204" pitchFamily="34" charset="0"/>
                <a:ea typeface="微软雅黑" panose="020B0503020204020204" pitchFamily="34" charset="-122"/>
              </a:rPr>
              <a:t>氯吡格雷阿司匹林片是符合国内外权威指南一致推荐</a:t>
            </a:r>
            <a:r>
              <a:rPr lang="en-US" altLang="zh-CN" sz="1800" b="1" dirty="0">
                <a:latin typeface="Arial" panose="020B0604020202020204" pitchFamily="34" charset="0"/>
                <a:ea typeface="微软雅黑" panose="020B0503020204020204" pitchFamily="34" charset="-122"/>
              </a:rPr>
              <a:t>(I</a:t>
            </a:r>
            <a:r>
              <a:rPr lang="zh-CN" altLang="en-US" sz="1800" b="1" dirty="0">
                <a:latin typeface="Arial" panose="020B0604020202020204" pitchFamily="34" charset="0"/>
                <a:ea typeface="微软雅黑" panose="020B0503020204020204" pitchFamily="34" charset="-122"/>
              </a:rPr>
              <a:t>级</a:t>
            </a:r>
            <a:r>
              <a:rPr lang="en-US" altLang="zh-CN" sz="1800" b="1" dirty="0">
                <a:latin typeface="Arial" panose="020B0604020202020204" pitchFamily="34" charset="0"/>
                <a:ea typeface="微软雅黑" panose="020B0503020204020204" pitchFamily="34" charset="-122"/>
              </a:rPr>
              <a:t>)</a:t>
            </a:r>
            <a:r>
              <a:rPr lang="zh-CN" altLang="en-US" sz="1800" b="1" dirty="0">
                <a:latin typeface="Arial" panose="020B0604020202020204" pitchFamily="34" charset="0"/>
                <a:ea typeface="微软雅黑" panose="020B0503020204020204" pitchFamily="34" charset="-122"/>
              </a:rPr>
              <a:t>的</a:t>
            </a:r>
            <a:r>
              <a:rPr lang="en-US" altLang="zh-CN" sz="1800" b="1" dirty="0">
                <a:latin typeface="Arial" panose="020B0604020202020204" pitchFamily="34" charset="0"/>
                <a:ea typeface="微软雅黑" panose="020B0503020204020204" pitchFamily="34" charset="-122"/>
              </a:rPr>
              <a:t>ACS</a:t>
            </a:r>
            <a:r>
              <a:rPr lang="zh-CN" altLang="en-US" sz="1800" b="1" dirty="0">
                <a:latin typeface="Arial" panose="020B0604020202020204" pitchFamily="34" charset="0"/>
                <a:ea typeface="微软雅黑" panose="020B0503020204020204" pitchFamily="34" charset="-122"/>
              </a:rPr>
              <a:t>患者双联抗血小板治疗方案，针对中国患者未满足需求研发</a:t>
            </a:r>
            <a:endParaRPr lang="en-US" sz="1800" b="1" dirty="0">
              <a:latin typeface="Arial" panose="020B0604020202020204" pitchFamily="34" charset="0"/>
              <a:ea typeface="微软雅黑" panose="020B0503020204020204" pitchFamily="34" charset="-122"/>
            </a:endParaRPr>
          </a:p>
        </p:txBody>
      </p:sp>
      <p:graphicFrame>
        <p:nvGraphicFramePr>
          <p:cNvPr id="11" name="表格 8">
            <a:extLst>
              <a:ext uri="{FF2B5EF4-FFF2-40B4-BE49-F238E27FC236}">
                <a16:creationId xmlns:a16="http://schemas.microsoft.com/office/drawing/2014/main" id="{481F8DD8-D1DA-4C4D-9B0E-6930CBB263A6}"/>
              </a:ext>
            </a:extLst>
          </p:cNvPr>
          <p:cNvGraphicFramePr>
            <a:graphicFrameLocks noGrp="1"/>
          </p:cNvGraphicFramePr>
          <p:nvPr>
            <p:extLst>
              <p:ext uri="{D42A27DB-BD31-4B8C-83A1-F6EECF244321}">
                <p14:modId xmlns:p14="http://schemas.microsoft.com/office/powerpoint/2010/main" val="736615813"/>
              </p:ext>
            </p:extLst>
          </p:nvPr>
        </p:nvGraphicFramePr>
        <p:xfrm>
          <a:off x="331200" y="1025580"/>
          <a:ext cx="4195668" cy="3727906"/>
        </p:xfrm>
        <a:graphic>
          <a:graphicData uri="http://schemas.openxmlformats.org/drawingml/2006/table">
            <a:tbl>
              <a:tblPr firstRow="1" bandRow="1">
                <a:tableStyleId>{F800B559-55DF-4324-A70D-7A5FB1BD5379}</a:tableStyleId>
              </a:tblPr>
              <a:tblGrid>
                <a:gridCol w="4195668">
                  <a:extLst>
                    <a:ext uri="{9D8B030D-6E8A-4147-A177-3AD203B41FA5}">
                      <a16:colId xmlns:a16="http://schemas.microsoft.com/office/drawing/2014/main" val="4174345296"/>
                    </a:ext>
                  </a:extLst>
                </a:gridCol>
              </a:tblGrid>
              <a:tr h="305188">
                <a:tc>
                  <a:txBody>
                    <a:bodyPr/>
                    <a:lstStyle/>
                    <a:p>
                      <a:r>
                        <a:rPr lang="zh-CN" altLang="en-US" sz="1200" b="1" dirty="0">
                          <a:solidFill>
                            <a:schemeClr val="tx1">
                              <a:lumMod val="85000"/>
                              <a:lumOff val="15000"/>
                            </a:schemeClr>
                          </a:solidFill>
                          <a:latin typeface="Arial" panose="020B0604020202020204" pitchFamily="34" charset="0"/>
                          <a:ea typeface="微软雅黑" panose="020B0503020204020204" pitchFamily="34" charset="-122"/>
                        </a:rPr>
                        <a:t>产品基本信息</a:t>
                      </a:r>
                      <a:r>
                        <a:rPr lang="en-US" altLang="zh-CN" sz="1200" b="1" baseline="30000" dirty="0">
                          <a:solidFill>
                            <a:schemeClr val="tx1">
                              <a:lumMod val="85000"/>
                              <a:lumOff val="15000"/>
                            </a:schemeClr>
                          </a:solidFill>
                          <a:latin typeface="Arial" panose="020B0604020202020204" pitchFamily="34" charset="0"/>
                          <a:ea typeface="微软雅黑" panose="020B0503020204020204" pitchFamily="34" charset="-122"/>
                        </a:rPr>
                        <a:t>1</a:t>
                      </a:r>
                      <a:endParaRPr lang="zh-CN" altLang="en-US" sz="1200" b="1" baseline="30000" dirty="0">
                        <a:solidFill>
                          <a:schemeClr val="tx1">
                            <a:lumMod val="85000"/>
                            <a:lumOff val="15000"/>
                          </a:schemeClr>
                        </a:solidFill>
                        <a:latin typeface="Arial" panose="020B0604020202020204" pitchFamily="34" charset="0"/>
                        <a:ea typeface="微软雅黑" panose="020B0503020204020204" pitchFamily="34" charset="-122"/>
                      </a:endParaRPr>
                    </a:p>
                  </a:txBody>
                  <a:tcPr anchor="ctr">
                    <a:lnL w="2500" cmpd="sng">
                      <a:noFill/>
                    </a:lnL>
                    <a:lnR w="2500" cmpd="sng">
                      <a:noFill/>
                    </a:lnR>
                    <a:lnT w="25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B8BDDC"/>
                    </a:solidFill>
                  </a:tcPr>
                </a:tc>
                <a:extLst>
                  <a:ext uri="{0D108BD9-81ED-4DB2-BD59-A6C34878D82A}">
                    <a16:rowId xmlns:a16="http://schemas.microsoft.com/office/drawing/2014/main" val="1720672950"/>
                  </a:ext>
                </a:extLst>
              </a:tr>
              <a:tr h="336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dirty="0">
                          <a:latin typeface="Arial" panose="020B0604020202020204" pitchFamily="34" charset="0"/>
                          <a:ea typeface="微软雅黑" panose="020B0503020204020204" pitchFamily="34" charset="-122"/>
                        </a:rPr>
                        <a:t>通用名称</a:t>
                      </a:r>
                      <a:r>
                        <a:rPr lang="en-US" altLang="zh-CN" sz="1100" dirty="0">
                          <a:latin typeface="Arial" panose="020B0604020202020204" pitchFamily="34" charset="0"/>
                          <a:ea typeface="微软雅黑" panose="020B0503020204020204" pitchFamily="34" charset="-122"/>
                        </a:rPr>
                        <a:t>: </a:t>
                      </a:r>
                      <a:r>
                        <a:rPr lang="zh-CN" altLang="en-US" sz="1100" b="1" kern="1200" dirty="0">
                          <a:solidFill>
                            <a:srgbClr val="ED7D31"/>
                          </a:solidFill>
                          <a:latin typeface="Arial" panose="020B0604020202020204" pitchFamily="34" charset="0"/>
                          <a:ea typeface="微软雅黑" panose="020B0503020204020204" pitchFamily="34" charset="-122"/>
                          <a:cs typeface="+mn-cs"/>
                        </a:rPr>
                        <a:t>氯吡格雷阿司匹林片</a:t>
                      </a:r>
                      <a:endParaRPr lang="en-US" altLang="zh-CN" sz="1100" b="1" kern="1200" dirty="0">
                        <a:solidFill>
                          <a:srgbClr val="ED7D31"/>
                        </a:solidFill>
                        <a:latin typeface="Arial" panose="020B0604020202020204" pitchFamily="34" charset="0"/>
                        <a:ea typeface="微软雅黑" panose="020B0503020204020204" pitchFamily="34" charset="-122"/>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F4F2F6"/>
                    </a:solidFill>
                  </a:tcPr>
                </a:tc>
                <a:extLst>
                  <a:ext uri="{0D108BD9-81ED-4DB2-BD59-A6C34878D82A}">
                    <a16:rowId xmlns:a16="http://schemas.microsoft.com/office/drawing/2014/main" val="2656202661"/>
                  </a:ext>
                </a:extLst>
              </a:tr>
              <a:tr h="4521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dirty="0">
                          <a:latin typeface="Arial" panose="020B0604020202020204" pitchFamily="34" charset="0"/>
                          <a:ea typeface="微软雅黑" panose="020B0503020204020204" pitchFamily="34" charset="-122"/>
                        </a:rPr>
                        <a:t>注册</a:t>
                      </a:r>
                      <a:r>
                        <a:rPr lang="zh-CN" altLang="en-US" sz="1100" b="0" dirty="0">
                          <a:solidFill>
                            <a:schemeClr val="tx1"/>
                          </a:solidFill>
                          <a:latin typeface="Arial" panose="020B0604020202020204" pitchFamily="34" charset="0"/>
                          <a:ea typeface="微软雅黑" panose="020B0503020204020204" pitchFamily="34" charset="-122"/>
                        </a:rPr>
                        <a:t>规格</a:t>
                      </a:r>
                      <a:r>
                        <a:rPr lang="en-US" altLang="zh-CN" sz="1100" b="0" dirty="0">
                          <a:solidFill>
                            <a:schemeClr val="tx1"/>
                          </a:solidFill>
                          <a:latin typeface="Arial" panose="020B0604020202020204" pitchFamily="34" charset="0"/>
                          <a:ea typeface="微软雅黑" panose="020B0503020204020204" pitchFamily="34" charset="-122"/>
                        </a:rPr>
                        <a:t>: </a:t>
                      </a:r>
                      <a:r>
                        <a:rPr lang="zh-CN" altLang="en-US" sz="1100" b="0" kern="1200" dirty="0">
                          <a:solidFill>
                            <a:schemeClr val="tx1"/>
                          </a:solidFill>
                          <a:latin typeface="Arial" panose="020B0604020202020204" pitchFamily="34" charset="0"/>
                          <a:ea typeface="微软雅黑" panose="020B0503020204020204" pitchFamily="34" charset="-122"/>
                          <a:cs typeface="+mn-cs"/>
                        </a:rPr>
                        <a:t>每片含硫酸氢氯吡格雷</a:t>
                      </a:r>
                      <a:r>
                        <a:rPr lang="en-US" altLang="zh-CN" sz="1100" b="0" kern="1200" dirty="0">
                          <a:solidFill>
                            <a:schemeClr val="tx1"/>
                          </a:solidFill>
                          <a:latin typeface="Arial" panose="020B0604020202020204" pitchFamily="34" charset="0"/>
                          <a:ea typeface="微软雅黑" panose="020B0503020204020204" pitchFamily="34" charset="-122"/>
                          <a:cs typeface="+mn-cs"/>
                        </a:rPr>
                        <a:t>75mg</a:t>
                      </a:r>
                      <a:r>
                        <a:rPr lang="zh-CN" altLang="en-US" sz="1100" b="0" kern="1200" dirty="0">
                          <a:solidFill>
                            <a:schemeClr val="tx1"/>
                          </a:solidFill>
                          <a:latin typeface="Arial" panose="020B0604020202020204" pitchFamily="34" charset="0"/>
                          <a:ea typeface="微软雅黑" panose="020B0503020204020204" pitchFamily="34" charset="-122"/>
                          <a:cs typeface="+mn-cs"/>
                        </a:rPr>
                        <a:t>与阿司匹林</a:t>
                      </a:r>
                      <a:r>
                        <a:rPr lang="en-US" altLang="zh-CN" sz="1100" b="0" kern="1200" dirty="0">
                          <a:solidFill>
                            <a:schemeClr val="tx1"/>
                          </a:solidFill>
                          <a:latin typeface="Arial" panose="020B0604020202020204" pitchFamily="34" charset="0"/>
                          <a:ea typeface="微软雅黑" panose="020B0503020204020204" pitchFamily="34" charset="-122"/>
                          <a:cs typeface="+mn-cs"/>
                        </a:rPr>
                        <a:t>100mg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b="1" kern="1200" dirty="0">
                          <a:solidFill>
                            <a:srgbClr val="ED7D31"/>
                          </a:solidFill>
                          <a:latin typeface="Arial" panose="020B0604020202020204" pitchFamily="34" charset="0"/>
                          <a:ea typeface="微软雅黑" panose="020B0503020204020204" pitchFamily="34" charset="-122"/>
                          <a:cs typeface="+mn-cs"/>
                        </a:rPr>
                        <a:t>(</a:t>
                      </a:r>
                      <a:r>
                        <a:rPr lang="zh-CN" altLang="en-US" sz="1100" b="1" kern="1200" dirty="0">
                          <a:solidFill>
                            <a:srgbClr val="ED7D31"/>
                          </a:solidFill>
                          <a:latin typeface="Arial" panose="020B0604020202020204" pitchFamily="34" charset="0"/>
                          <a:ea typeface="微软雅黑" panose="020B0503020204020204" pitchFamily="34" charset="-122"/>
                          <a:cs typeface="+mn-cs"/>
                        </a:rPr>
                        <a:t>与国内外权威指南推荐剂量一致</a:t>
                      </a:r>
                      <a:r>
                        <a:rPr lang="en-US" altLang="zh-CN" sz="1100" b="0" kern="1200" baseline="30000" dirty="0">
                          <a:solidFill>
                            <a:schemeClr val="tx1"/>
                          </a:solidFill>
                          <a:latin typeface="Arial" panose="020B0604020202020204" pitchFamily="34" charset="0"/>
                          <a:ea typeface="微软雅黑" panose="020B0503020204020204" pitchFamily="34" charset="-122"/>
                          <a:cs typeface="+mn-cs"/>
                        </a:rPr>
                        <a:t>2-4</a:t>
                      </a:r>
                      <a:r>
                        <a:rPr lang="en-US" altLang="zh-CN" sz="1100" b="1" kern="1200" dirty="0">
                          <a:solidFill>
                            <a:srgbClr val="ED7D31"/>
                          </a:solidFill>
                          <a:latin typeface="Arial" panose="020B0604020202020204" pitchFamily="34" charset="0"/>
                          <a:ea typeface="微软雅黑" panose="020B0503020204020204" pitchFamily="34" charset="-122"/>
                          <a:cs typeface="+mn-cs"/>
                        </a:rPr>
                        <a: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557146"/>
                  </a:ext>
                </a:extLst>
              </a:tr>
              <a:tr h="5547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dirty="0">
                          <a:latin typeface="Arial" panose="020B0604020202020204" pitchFamily="34" charset="0"/>
                          <a:ea typeface="微软雅黑" panose="020B0503020204020204" pitchFamily="34" charset="-122"/>
                        </a:rPr>
                        <a:t>适应症</a:t>
                      </a:r>
                      <a:r>
                        <a:rPr lang="en-US" altLang="zh-CN" sz="1100" dirty="0">
                          <a:latin typeface="Arial" panose="020B0604020202020204" pitchFamily="34" charset="0"/>
                          <a:ea typeface="微软雅黑" panose="020B0503020204020204" pitchFamily="34" charset="-122"/>
                        </a:rPr>
                        <a:t>: </a:t>
                      </a:r>
                      <a:r>
                        <a:rPr lang="zh-CN" altLang="en-US" sz="1100" b="1" kern="1200" dirty="0">
                          <a:solidFill>
                            <a:srgbClr val="ED7D31"/>
                          </a:solidFill>
                          <a:latin typeface="Arial" panose="020B0604020202020204" pitchFamily="34" charset="0"/>
                          <a:ea typeface="微软雅黑" panose="020B0503020204020204" pitchFamily="34" charset="-122"/>
                          <a:cs typeface="+mn-cs"/>
                        </a:rPr>
                        <a:t>适用于已经同时使用氯吡格雷和阿司匹林的成人患者</a:t>
                      </a:r>
                      <a:r>
                        <a:rPr lang="en-US" altLang="zh-CN" sz="1100" b="1" kern="1200" dirty="0">
                          <a:solidFill>
                            <a:srgbClr val="ED7D31"/>
                          </a:solidFill>
                          <a:latin typeface="Arial" panose="020B0604020202020204" pitchFamily="34" charset="0"/>
                          <a:ea typeface="微软雅黑" panose="020B0503020204020204" pitchFamily="34" charset="-122"/>
                          <a:cs typeface="+mn-cs"/>
                        </a:rPr>
                        <a:t>, </a:t>
                      </a:r>
                      <a:r>
                        <a:rPr lang="zh-CN" altLang="en-US" sz="1100" b="1" kern="1200" dirty="0">
                          <a:solidFill>
                            <a:srgbClr val="ED7D31"/>
                          </a:solidFill>
                          <a:latin typeface="Arial" panose="020B0604020202020204" pitchFamily="34" charset="0"/>
                          <a:ea typeface="微软雅黑" panose="020B0503020204020204" pitchFamily="34" charset="-122"/>
                          <a:cs typeface="+mn-cs"/>
                        </a:rPr>
                        <a:t>用于动脉粥样硬化血栓形成事件的二级预防</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F4F2F6"/>
                    </a:solidFill>
                  </a:tcPr>
                </a:tc>
                <a:extLst>
                  <a:ext uri="{0D108BD9-81ED-4DB2-BD59-A6C34878D82A}">
                    <a16:rowId xmlns:a16="http://schemas.microsoft.com/office/drawing/2014/main" val="2937269504"/>
                  </a:ext>
                </a:extLst>
              </a:tr>
              <a:tr h="30518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b="0" kern="1200" dirty="0">
                          <a:solidFill>
                            <a:schemeClr val="tx1"/>
                          </a:solidFill>
                          <a:latin typeface="Arial" panose="020B0604020202020204" pitchFamily="34" charset="0"/>
                          <a:ea typeface="微软雅黑" panose="020B0503020204020204" pitchFamily="34" charset="-122"/>
                          <a:cs typeface="+mn-cs"/>
                        </a:rPr>
                        <a:t>用法用量</a:t>
                      </a:r>
                      <a:r>
                        <a:rPr lang="en-US" altLang="zh-CN" sz="1100" b="0" kern="1200" dirty="0">
                          <a:solidFill>
                            <a:schemeClr val="tx1"/>
                          </a:solidFill>
                          <a:latin typeface="Arial" panose="020B0604020202020204" pitchFamily="34" charset="0"/>
                          <a:ea typeface="微软雅黑" panose="020B0503020204020204" pitchFamily="34" charset="-122"/>
                          <a:cs typeface="+mn-cs"/>
                        </a:rPr>
                        <a:t>: </a:t>
                      </a:r>
                      <a:r>
                        <a:rPr lang="zh-CN" altLang="en-US" sz="1100" b="0" kern="1200" dirty="0">
                          <a:solidFill>
                            <a:schemeClr val="tx1"/>
                          </a:solidFill>
                          <a:latin typeface="Arial" panose="020B0604020202020204" pitchFamily="34" charset="0"/>
                          <a:ea typeface="微软雅黑" panose="020B0503020204020204" pitchFamily="34" charset="-122"/>
                          <a:cs typeface="+mn-cs"/>
                        </a:rPr>
                        <a:t>口服</a:t>
                      </a:r>
                      <a:r>
                        <a:rPr lang="en-US" altLang="zh-CN" sz="1100" b="0" kern="1200" dirty="0">
                          <a:solidFill>
                            <a:schemeClr val="tx1"/>
                          </a:solidFill>
                          <a:latin typeface="Arial" panose="020B0604020202020204" pitchFamily="34" charset="0"/>
                          <a:ea typeface="微软雅黑" panose="020B0503020204020204" pitchFamily="34" charset="-122"/>
                          <a:cs typeface="+mn-cs"/>
                        </a:rPr>
                        <a:t>, </a:t>
                      </a:r>
                      <a:r>
                        <a:rPr lang="zh-CN" altLang="en-US" sz="1100" b="0" kern="1200" dirty="0">
                          <a:solidFill>
                            <a:schemeClr val="tx1"/>
                          </a:solidFill>
                          <a:latin typeface="Arial" panose="020B0604020202020204" pitchFamily="34" charset="0"/>
                          <a:ea typeface="微软雅黑" panose="020B0503020204020204" pitchFamily="34" charset="-122"/>
                          <a:cs typeface="+mn-cs"/>
                        </a:rPr>
                        <a:t>每次一片</a:t>
                      </a:r>
                      <a:r>
                        <a:rPr lang="en-US" altLang="zh-CN" sz="1100" b="0" kern="1200" dirty="0">
                          <a:solidFill>
                            <a:schemeClr val="tx1"/>
                          </a:solidFill>
                          <a:latin typeface="Arial" panose="020B0604020202020204" pitchFamily="34" charset="0"/>
                          <a:ea typeface="微软雅黑" panose="020B0503020204020204" pitchFamily="34" charset="-122"/>
                          <a:cs typeface="+mn-cs"/>
                        </a:rPr>
                        <a:t>, </a:t>
                      </a:r>
                      <a:r>
                        <a:rPr lang="zh-CN" altLang="en-US" sz="1100" b="0" kern="1200" dirty="0">
                          <a:solidFill>
                            <a:schemeClr val="tx1"/>
                          </a:solidFill>
                          <a:latin typeface="Arial" panose="020B0604020202020204" pitchFamily="34" charset="0"/>
                          <a:ea typeface="微软雅黑" panose="020B0503020204020204" pitchFamily="34" charset="-122"/>
                          <a:cs typeface="+mn-cs"/>
                        </a:rPr>
                        <a:t>每日一次</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6622446"/>
                  </a:ext>
                </a:extLst>
              </a:tr>
              <a:tr h="336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dirty="0">
                          <a:latin typeface="Arial" panose="020B0604020202020204" pitchFamily="34" charset="0"/>
                          <a:ea typeface="微软雅黑" panose="020B0503020204020204" pitchFamily="34" charset="-122"/>
                        </a:rPr>
                        <a:t>参照药品建议</a:t>
                      </a:r>
                      <a:r>
                        <a:rPr lang="en-US" altLang="zh-CN" sz="1100" dirty="0">
                          <a:latin typeface="Arial" panose="020B0604020202020204" pitchFamily="34" charset="0"/>
                          <a:ea typeface="微软雅黑" panose="020B0503020204020204" pitchFamily="34" charset="-122"/>
                        </a:rPr>
                        <a:t>: </a:t>
                      </a:r>
                      <a:r>
                        <a:rPr lang="zh-CN" altLang="en-US" sz="1100" b="1" kern="1200" dirty="0">
                          <a:solidFill>
                            <a:srgbClr val="ED7D31"/>
                          </a:solidFill>
                          <a:latin typeface="Arial" panose="020B0604020202020204" pitchFamily="34" charset="0"/>
                          <a:ea typeface="微软雅黑" panose="020B0503020204020204" pitchFamily="34" charset="-122"/>
                          <a:cs typeface="+mn-cs"/>
                        </a:rPr>
                        <a:t>氯吡格雷与阿司匹林肠溶缓释片联合用药（氯吡格雷阿司匹林片存在缓释层和肠溶包衣，可使阿司匹林在肠道缓释</a:t>
                      </a:r>
                      <a:r>
                        <a:rPr lang="en-US" altLang="zh-CN" sz="1100" b="1" kern="1200" baseline="30000" dirty="0">
                          <a:solidFill>
                            <a:srgbClr val="ED7D31"/>
                          </a:solidFill>
                          <a:latin typeface="Arial" panose="020B0604020202020204" pitchFamily="34" charset="0"/>
                          <a:ea typeface="微软雅黑" panose="020B0503020204020204" pitchFamily="34" charset="-122"/>
                          <a:cs typeface="+mn-cs"/>
                        </a:rPr>
                        <a:t>4</a:t>
                      </a:r>
                      <a:r>
                        <a:rPr lang="zh-CN" altLang="en-US" sz="1100" b="1" kern="1200" dirty="0">
                          <a:solidFill>
                            <a:srgbClr val="ED7D31"/>
                          </a:solidFill>
                          <a:latin typeface="Arial" panose="020B0604020202020204" pitchFamily="34" charset="0"/>
                          <a:ea typeface="微软雅黑" panose="020B0503020204020204" pitchFamily="34" charset="-122"/>
                          <a:cs typeface="+mn-cs"/>
                        </a:rPr>
                        <a: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4F2F6"/>
                    </a:solidFill>
                  </a:tcPr>
                </a:tc>
                <a:extLst>
                  <a:ext uri="{0D108BD9-81ED-4DB2-BD59-A6C34878D82A}">
                    <a16:rowId xmlns:a16="http://schemas.microsoft.com/office/drawing/2014/main" val="2704262430"/>
                  </a:ext>
                </a:extLst>
              </a:tr>
              <a:tr h="336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b="0" dirty="0">
                          <a:solidFill>
                            <a:schemeClr val="tx1"/>
                          </a:solidFill>
                          <a:latin typeface="Arial" panose="020B0604020202020204" pitchFamily="34" charset="0"/>
                          <a:ea typeface="微软雅黑" panose="020B0503020204020204" pitchFamily="34" charset="-122"/>
                        </a:rPr>
                        <a:t>中国大陆首次上市时间</a:t>
                      </a:r>
                      <a:r>
                        <a:rPr lang="en-US" altLang="zh-CN" sz="1100" b="0" dirty="0">
                          <a:solidFill>
                            <a:schemeClr val="tx1"/>
                          </a:solidFill>
                          <a:latin typeface="Arial" panose="020B0604020202020204" pitchFamily="34" charset="0"/>
                          <a:ea typeface="微软雅黑" panose="020B0503020204020204" pitchFamily="34" charset="-122"/>
                        </a:rPr>
                        <a:t>: </a:t>
                      </a:r>
                      <a:r>
                        <a:rPr lang="en-US" altLang="zh-CN" sz="1100" b="0" kern="1200" dirty="0">
                          <a:solidFill>
                            <a:schemeClr val="tx1"/>
                          </a:solidFill>
                          <a:latin typeface="Arial" panose="020B0604020202020204" pitchFamily="34" charset="0"/>
                          <a:ea typeface="微软雅黑" panose="020B0503020204020204" pitchFamily="34" charset="-122"/>
                          <a:cs typeface="+mn-cs"/>
                        </a:rPr>
                        <a:t>2021</a:t>
                      </a:r>
                      <a:r>
                        <a:rPr lang="zh-CN" altLang="en-US" sz="1100" b="0" kern="1200" dirty="0">
                          <a:solidFill>
                            <a:schemeClr val="tx1"/>
                          </a:solidFill>
                          <a:latin typeface="Arial" panose="020B0604020202020204" pitchFamily="34" charset="0"/>
                          <a:ea typeface="微软雅黑" panose="020B0503020204020204" pitchFamily="34" charset="-122"/>
                          <a:cs typeface="+mn-cs"/>
                        </a:rPr>
                        <a:t>年</a:t>
                      </a:r>
                      <a:r>
                        <a:rPr lang="en-US" altLang="zh-CN" sz="1100" b="0" kern="1200" dirty="0">
                          <a:solidFill>
                            <a:schemeClr val="tx1"/>
                          </a:solidFill>
                          <a:latin typeface="Arial" panose="020B0604020202020204" pitchFamily="34" charset="0"/>
                          <a:ea typeface="微软雅黑" panose="020B0503020204020204" pitchFamily="34" charset="-122"/>
                          <a:cs typeface="+mn-cs"/>
                        </a:rPr>
                        <a:t>9</a:t>
                      </a:r>
                      <a:r>
                        <a:rPr lang="zh-CN" altLang="en-US" sz="1100" b="0" kern="1200" dirty="0">
                          <a:solidFill>
                            <a:schemeClr val="tx1"/>
                          </a:solidFill>
                          <a:latin typeface="Arial" panose="020B0604020202020204" pitchFamily="34" charset="0"/>
                          <a:ea typeface="微软雅黑" panose="020B0503020204020204" pitchFamily="34" charset="-122"/>
                          <a:cs typeface="+mn-cs"/>
                        </a:rPr>
                        <a:t>月</a:t>
                      </a:r>
                      <a:r>
                        <a:rPr lang="en-US" altLang="zh-CN" sz="1100" b="0" kern="1200" dirty="0">
                          <a:solidFill>
                            <a:schemeClr val="tx1"/>
                          </a:solidFill>
                          <a:latin typeface="Arial" panose="020B0604020202020204" pitchFamily="34" charset="0"/>
                          <a:ea typeface="微软雅黑" panose="020B0503020204020204" pitchFamily="34" charset="-122"/>
                          <a:cs typeface="+mn-cs"/>
                        </a:rPr>
                        <a:t>30</a:t>
                      </a:r>
                      <a:r>
                        <a:rPr lang="zh-CN" altLang="en-US" sz="1100" b="0" kern="1200" dirty="0">
                          <a:solidFill>
                            <a:schemeClr val="tx1"/>
                          </a:solidFill>
                          <a:latin typeface="Arial" panose="020B0604020202020204" pitchFamily="34" charset="0"/>
                          <a:ea typeface="微软雅黑" panose="020B0503020204020204" pitchFamily="34" charset="-122"/>
                          <a:cs typeface="+mn-cs"/>
                        </a:rPr>
                        <a:t>日</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2352293"/>
                  </a:ext>
                </a:extLst>
              </a:tr>
              <a:tr h="336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b="0" dirty="0">
                          <a:solidFill>
                            <a:schemeClr val="tx1"/>
                          </a:solidFill>
                          <a:latin typeface="Arial" panose="020B0604020202020204" pitchFamily="34" charset="0"/>
                          <a:ea typeface="微软雅黑" panose="020B0503020204020204" pitchFamily="34" charset="-122"/>
                        </a:rPr>
                        <a:t>目前大陆同通用名药品的上市情况</a:t>
                      </a:r>
                      <a:r>
                        <a:rPr lang="en-US" altLang="zh-CN" sz="1100" b="0" dirty="0">
                          <a:solidFill>
                            <a:schemeClr val="tx1"/>
                          </a:solidFill>
                          <a:latin typeface="Arial" panose="020B0604020202020204" pitchFamily="34" charset="0"/>
                          <a:ea typeface="微软雅黑" panose="020B0503020204020204" pitchFamily="34" charset="-122"/>
                        </a:rPr>
                        <a:t>: </a:t>
                      </a:r>
                      <a:r>
                        <a:rPr lang="zh-CN" altLang="en-US" sz="1100" b="0" kern="1200" dirty="0">
                          <a:solidFill>
                            <a:schemeClr val="tx1"/>
                          </a:solidFill>
                          <a:latin typeface="Arial" panose="020B0604020202020204" pitchFamily="34" charset="0"/>
                          <a:ea typeface="微软雅黑" panose="020B0503020204020204" pitchFamily="34" charset="-122"/>
                          <a:cs typeface="+mn-cs"/>
                        </a:rPr>
                        <a:t>独家</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4F2F6"/>
                    </a:solidFill>
                  </a:tcPr>
                </a:tc>
                <a:extLst>
                  <a:ext uri="{0D108BD9-81ED-4DB2-BD59-A6C34878D82A}">
                    <a16:rowId xmlns:a16="http://schemas.microsoft.com/office/drawing/2014/main" val="1715184790"/>
                  </a:ext>
                </a:extLst>
              </a:tr>
              <a:tr h="336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b="0" dirty="0">
                          <a:solidFill>
                            <a:schemeClr val="tx1"/>
                          </a:solidFill>
                          <a:latin typeface="Arial" panose="020B0604020202020204" pitchFamily="34" charset="0"/>
                          <a:ea typeface="微软雅黑" panose="020B0503020204020204" pitchFamily="34" charset="-122"/>
                        </a:rPr>
                        <a:t>全球首个上市国家</a:t>
                      </a:r>
                      <a:r>
                        <a:rPr lang="en-US" altLang="zh-CN" sz="1100" b="0" dirty="0">
                          <a:solidFill>
                            <a:schemeClr val="tx1"/>
                          </a:solidFill>
                          <a:latin typeface="Arial" panose="020B0604020202020204" pitchFamily="34" charset="0"/>
                          <a:ea typeface="微软雅黑" panose="020B0503020204020204" pitchFamily="34" charset="-122"/>
                        </a:rPr>
                        <a:t>/</a:t>
                      </a:r>
                      <a:r>
                        <a:rPr lang="zh-CN" altLang="en-US" sz="1100" b="0" dirty="0">
                          <a:solidFill>
                            <a:schemeClr val="tx1"/>
                          </a:solidFill>
                          <a:latin typeface="Arial" panose="020B0604020202020204" pitchFamily="34" charset="0"/>
                          <a:ea typeface="微软雅黑" panose="020B0503020204020204" pitchFamily="34" charset="-122"/>
                        </a:rPr>
                        <a:t>地区以及上市时间</a:t>
                      </a:r>
                      <a:r>
                        <a:rPr lang="en-US" altLang="zh-CN" sz="1100" b="0" dirty="0">
                          <a:solidFill>
                            <a:schemeClr val="tx1"/>
                          </a:solidFill>
                          <a:latin typeface="Arial" panose="020B0604020202020204" pitchFamily="34" charset="0"/>
                          <a:ea typeface="微软雅黑" panose="020B0503020204020204" pitchFamily="34" charset="-122"/>
                        </a:rPr>
                        <a:t>: </a:t>
                      </a:r>
                      <a:r>
                        <a:rPr lang="zh-CN" altLang="en-US" sz="1100" b="0" kern="1200" dirty="0">
                          <a:solidFill>
                            <a:schemeClr val="tx1"/>
                          </a:solidFill>
                          <a:latin typeface="Arial" panose="020B0604020202020204" pitchFamily="34" charset="0"/>
                          <a:ea typeface="微软雅黑" panose="020B0503020204020204" pitchFamily="34" charset="-122"/>
                          <a:cs typeface="+mn-cs"/>
                        </a:rPr>
                        <a:t>日本</a:t>
                      </a:r>
                      <a:r>
                        <a:rPr lang="en-US" altLang="zh-CN" sz="1100" b="0" kern="1200" dirty="0">
                          <a:solidFill>
                            <a:schemeClr val="tx1"/>
                          </a:solidFill>
                          <a:latin typeface="Arial" panose="020B0604020202020204" pitchFamily="34" charset="0"/>
                          <a:ea typeface="微软雅黑" panose="020B0503020204020204" pitchFamily="34" charset="-122"/>
                          <a:cs typeface="+mn-cs"/>
                        </a:rPr>
                        <a:t>, 2013</a:t>
                      </a:r>
                      <a:endParaRPr lang="zh-CN" altLang="en-US" sz="1100" b="0" kern="1200" dirty="0">
                        <a:solidFill>
                          <a:schemeClr val="tx1"/>
                        </a:solidFill>
                        <a:latin typeface="Arial" panose="020B0604020202020204" pitchFamily="34" charset="0"/>
                        <a:ea typeface="微软雅黑" panose="020B0503020204020204" pitchFamily="34" charset="-122"/>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0764861"/>
                  </a:ext>
                </a:extLst>
              </a:tr>
              <a:tr h="336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b="0" dirty="0">
                          <a:solidFill>
                            <a:schemeClr val="tx1"/>
                          </a:solidFill>
                          <a:latin typeface="Arial" panose="020B0604020202020204" pitchFamily="34" charset="0"/>
                          <a:ea typeface="微软雅黑" panose="020B0503020204020204" pitchFamily="34" charset="-122"/>
                        </a:rPr>
                        <a:t>是否为</a:t>
                      </a:r>
                      <a:r>
                        <a:rPr lang="en-US" altLang="zh-CN" sz="1100" b="0" dirty="0">
                          <a:solidFill>
                            <a:schemeClr val="tx1"/>
                          </a:solidFill>
                          <a:latin typeface="Arial" panose="020B0604020202020204" pitchFamily="34" charset="0"/>
                          <a:ea typeface="微软雅黑" panose="020B0503020204020204" pitchFamily="34" charset="-122"/>
                        </a:rPr>
                        <a:t>OTC</a:t>
                      </a:r>
                      <a:r>
                        <a:rPr lang="zh-CN" altLang="en-US" sz="1100" b="0" dirty="0">
                          <a:solidFill>
                            <a:schemeClr val="tx1"/>
                          </a:solidFill>
                          <a:latin typeface="Arial" panose="020B0604020202020204" pitchFamily="34" charset="0"/>
                          <a:ea typeface="微软雅黑" panose="020B0503020204020204" pitchFamily="34" charset="-122"/>
                        </a:rPr>
                        <a:t>药品</a:t>
                      </a:r>
                      <a:r>
                        <a:rPr lang="en-US" altLang="zh-CN" sz="1100" b="0" dirty="0">
                          <a:solidFill>
                            <a:schemeClr val="tx1"/>
                          </a:solidFill>
                          <a:latin typeface="Arial" panose="020B0604020202020204" pitchFamily="34" charset="0"/>
                          <a:ea typeface="微软雅黑" panose="020B0503020204020204" pitchFamily="34" charset="-122"/>
                        </a:rPr>
                        <a:t>: </a:t>
                      </a:r>
                      <a:r>
                        <a:rPr lang="zh-CN" altLang="en-US" sz="1100" b="0" kern="1200" dirty="0">
                          <a:solidFill>
                            <a:schemeClr val="tx1"/>
                          </a:solidFill>
                          <a:latin typeface="Arial" panose="020B0604020202020204" pitchFamily="34" charset="0"/>
                          <a:ea typeface="微软雅黑" panose="020B0503020204020204" pitchFamily="34" charset="-122"/>
                          <a:cs typeface="+mn-cs"/>
                        </a:rPr>
                        <a:t>否</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ys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4F2F6"/>
                    </a:solidFill>
                  </a:tcPr>
                </a:tc>
                <a:extLst>
                  <a:ext uri="{0D108BD9-81ED-4DB2-BD59-A6C34878D82A}">
                    <a16:rowId xmlns:a16="http://schemas.microsoft.com/office/drawing/2014/main" val="1162211267"/>
                  </a:ext>
                </a:extLst>
              </a:tr>
            </a:tbl>
          </a:graphicData>
        </a:graphic>
      </p:graphicFrame>
      <p:graphicFrame>
        <p:nvGraphicFramePr>
          <p:cNvPr id="4" name="表格 3">
            <a:extLst>
              <a:ext uri="{FF2B5EF4-FFF2-40B4-BE49-F238E27FC236}">
                <a16:creationId xmlns:a16="http://schemas.microsoft.com/office/drawing/2014/main" id="{BA317CEA-13CD-45F2-ADB9-34A3773CA1BB}"/>
              </a:ext>
            </a:extLst>
          </p:cNvPr>
          <p:cNvGraphicFramePr>
            <a:graphicFrameLocks noGrp="1"/>
          </p:cNvGraphicFramePr>
          <p:nvPr>
            <p:extLst>
              <p:ext uri="{D42A27DB-BD31-4B8C-83A1-F6EECF244321}">
                <p14:modId xmlns:p14="http://schemas.microsoft.com/office/powerpoint/2010/main" val="1399900677"/>
              </p:ext>
            </p:extLst>
          </p:nvPr>
        </p:nvGraphicFramePr>
        <p:xfrm>
          <a:off x="4629657" y="1025580"/>
          <a:ext cx="4182819" cy="1796760"/>
        </p:xfrm>
        <a:graphic>
          <a:graphicData uri="http://schemas.openxmlformats.org/drawingml/2006/table">
            <a:tbl>
              <a:tblPr firstRow="1" bandRow="1">
                <a:tableStyleId>{F800B559-55DF-4324-A70D-7A5FB1BD5379}</a:tableStyleId>
              </a:tblPr>
              <a:tblGrid>
                <a:gridCol w="4182819">
                  <a:extLst>
                    <a:ext uri="{9D8B030D-6E8A-4147-A177-3AD203B41FA5}">
                      <a16:colId xmlns:a16="http://schemas.microsoft.com/office/drawing/2014/main" val="4075123123"/>
                    </a:ext>
                  </a:extLst>
                </a:gridCol>
              </a:tblGrid>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200" b="1" dirty="0">
                          <a:solidFill>
                            <a:schemeClr val="tx1"/>
                          </a:solidFill>
                          <a:latin typeface="Arial" panose="020B0604020202020204" pitchFamily="34" charset="0"/>
                          <a:ea typeface="微软雅黑" panose="020B0503020204020204" pitchFamily="34" charset="-122"/>
                        </a:rPr>
                        <a:t>所治疗疾病基本情况</a:t>
                      </a:r>
                      <a:endParaRPr lang="en-US" altLang="zh-CN" sz="1200" b="1" dirty="0">
                        <a:solidFill>
                          <a:schemeClr val="tx1"/>
                        </a:solidFill>
                        <a:latin typeface="Arial" panose="020B0604020202020204" pitchFamily="34" charset="0"/>
                        <a:ea typeface="微软雅黑" panose="020B0503020204020204" pitchFamily="34" charset="-122"/>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B8BDDC"/>
                    </a:solidFill>
                  </a:tcPr>
                </a:tc>
                <a:extLst>
                  <a:ext uri="{0D108BD9-81ED-4DB2-BD59-A6C34878D82A}">
                    <a16:rowId xmlns:a16="http://schemas.microsoft.com/office/drawing/2014/main" val="4224369906"/>
                  </a:ext>
                </a:extLst>
              </a:tr>
              <a:tr h="1055880">
                <a:tc>
                  <a:txBody>
                    <a:bodyPr/>
                    <a:lstStyle/>
                    <a:p>
                      <a:pPr marL="171450" indent="-171450">
                        <a:buFont typeface="Wingdings" panose="05000000000000000000" pitchFamily="2" charset="2"/>
                        <a:buChar char="Ø"/>
                      </a:pPr>
                      <a:r>
                        <a:rPr lang="zh-CN" altLang="en-US" sz="1100" dirty="0">
                          <a:latin typeface="Arial" panose="020B0604020202020204" pitchFamily="34" charset="0"/>
                          <a:ea typeface="微软雅黑" panose="020B0503020204020204" pitchFamily="34" charset="-122"/>
                        </a:rPr>
                        <a:t>心脑血管疾病是重大公卫问题，占居民疾病死亡构成的</a:t>
                      </a:r>
                      <a:r>
                        <a:rPr lang="en-US" altLang="zh-CN" sz="1100" dirty="0">
                          <a:latin typeface="Arial" panose="020B0604020202020204" pitchFamily="34" charset="0"/>
                          <a:ea typeface="微软雅黑" panose="020B0503020204020204" pitchFamily="34" charset="-122"/>
                        </a:rPr>
                        <a:t>40%</a:t>
                      </a:r>
                      <a:r>
                        <a:rPr lang="zh-CN" altLang="en-US" sz="1100" dirty="0">
                          <a:latin typeface="Arial" panose="020B0604020202020204" pitchFamily="34" charset="0"/>
                          <a:ea typeface="微软雅黑" panose="020B0503020204020204" pitchFamily="34" charset="-122"/>
                        </a:rPr>
                        <a:t>以上。</a:t>
                      </a:r>
                      <a:r>
                        <a:rPr lang="en-US" altLang="zh-CN" sz="1100" dirty="0">
                          <a:latin typeface="Arial" panose="020B0604020202020204" pitchFamily="34" charset="0"/>
                          <a:ea typeface="微软雅黑" panose="020B0503020204020204" pitchFamily="34" charset="-122"/>
                        </a:rPr>
                        <a:t>ACS</a:t>
                      </a:r>
                      <a:r>
                        <a:rPr lang="zh-CN" altLang="en-US" sz="1100" dirty="0">
                          <a:latin typeface="Arial" panose="020B0604020202020204" pitchFamily="34" charset="0"/>
                          <a:ea typeface="微软雅黑" panose="020B0503020204020204" pitchFamily="34" charset="-122"/>
                        </a:rPr>
                        <a:t>是最为严重的心脑血管疾病，中国目前每年新发</a:t>
                      </a:r>
                      <a:r>
                        <a:rPr lang="en-US" altLang="zh-CN" sz="1100" b="1" kern="1200" dirty="0">
                          <a:solidFill>
                            <a:srgbClr val="ED7D31"/>
                          </a:solidFill>
                          <a:latin typeface="Arial" panose="020B0604020202020204" pitchFamily="34" charset="0"/>
                          <a:ea typeface="微软雅黑" panose="020B0503020204020204" pitchFamily="34" charset="-122"/>
                          <a:cs typeface="+mn-cs"/>
                        </a:rPr>
                        <a:t>300</a:t>
                      </a:r>
                      <a:r>
                        <a:rPr lang="zh-CN" altLang="en-US" sz="1100" b="1" kern="1200" dirty="0">
                          <a:solidFill>
                            <a:srgbClr val="ED7D31"/>
                          </a:solidFill>
                          <a:latin typeface="Arial" panose="020B0604020202020204" pitchFamily="34" charset="0"/>
                          <a:ea typeface="微软雅黑" panose="020B0503020204020204" pitchFamily="34" charset="-122"/>
                          <a:cs typeface="+mn-cs"/>
                        </a:rPr>
                        <a:t>万</a:t>
                      </a:r>
                      <a:r>
                        <a:rPr lang="en-US" altLang="zh-CN" sz="1100" b="1" kern="1200" dirty="0">
                          <a:solidFill>
                            <a:srgbClr val="ED7D31"/>
                          </a:solidFill>
                          <a:latin typeface="Arial" panose="020B0604020202020204" pitchFamily="34" charset="0"/>
                          <a:ea typeface="微软雅黑" panose="020B0503020204020204" pitchFamily="34" charset="-122"/>
                          <a:cs typeface="+mn-cs"/>
                        </a:rPr>
                        <a:t>ACS</a:t>
                      </a:r>
                      <a:r>
                        <a:rPr lang="zh-CN" altLang="en-US" sz="1100" b="1" kern="1200" dirty="0">
                          <a:solidFill>
                            <a:srgbClr val="ED7D31"/>
                          </a:solidFill>
                          <a:latin typeface="Arial" panose="020B0604020202020204" pitchFamily="34" charset="0"/>
                          <a:ea typeface="微软雅黑" panose="020B0503020204020204" pitchFamily="34" charset="-122"/>
                          <a:cs typeface="+mn-cs"/>
                        </a:rPr>
                        <a:t>患者</a:t>
                      </a:r>
                      <a:r>
                        <a:rPr lang="en-US" altLang="zh-CN" sz="1100" dirty="0">
                          <a:latin typeface="Arial" panose="020B0604020202020204" pitchFamily="34" charset="0"/>
                          <a:ea typeface="微软雅黑" panose="020B0503020204020204" pitchFamily="34" charset="-122"/>
                        </a:rPr>
                        <a:t>, </a:t>
                      </a:r>
                      <a:r>
                        <a:rPr lang="zh-CN" altLang="en-US" sz="1100" dirty="0">
                          <a:latin typeface="Arial" panose="020B0604020202020204" pitchFamily="34" charset="0"/>
                          <a:ea typeface="微软雅黑" panose="020B0503020204020204" pitchFamily="34" charset="-122"/>
                        </a:rPr>
                        <a:t>一年内死亡率</a:t>
                      </a:r>
                      <a:r>
                        <a:rPr lang="en-US" altLang="zh-CN" sz="1100" b="1" kern="1200" dirty="0">
                          <a:solidFill>
                            <a:srgbClr val="ED7D31"/>
                          </a:solidFill>
                          <a:latin typeface="Arial" panose="020B0604020202020204" pitchFamily="34" charset="0"/>
                          <a:ea typeface="微软雅黑" panose="020B0503020204020204" pitchFamily="34" charset="-122"/>
                          <a:cs typeface="+mn-cs"/>
                        </a:rPr>
                        <a:t>3.4%</a:t>
                      </a:r>
                      <a:r>
                        <a:rPr lang="en-US" altLang="zh-CN" sz="1100" b="0" kern="1200" baseline="30000" dirty="0">
                          <a:solidFill>
                            <a:schemeClr val="tx1"/>
                          </a:solidFill>
                          <a:latin typeface="Arial" panose="020B0604020202020204" pitchFamily="34" charset="0"/>
                          <a:ea typeface="微软雅黑" panose="020B0503020204020204" pitchFamily="34" charset="-122"/>
                          <a:cs typeface="+mn-cs"/>
                        </a:rPr>
                        <a:t>8,9</a:t>
                      </a:r>
                    </a:p>
                    <a:p>
                      <a:pPr marL="171450" indent="-171450">
                        <a:buFont typeface="Wingdings" panose="05000000000000000000" pitchFamily="2" charset="2"/>
                        <a:buChar char="Ø"/>
                      </a:pPr>
                      <a:r>
                        <a:rPr lang="zh-CN" altLang="en-US" sz="1100" dirty="0">
                          <a:latin typeface="Arial" panose="020B0604020202020204" pitchFamily="34" charset="0"/>
                          <a:ea typeface="微软雅黑" panose="020B0503020204020204" pitchFamily="34" charset="-122"/>
                        </a:rPr>
                        <a:t>国内外权威指南一致推荐</a:t>
                      </a:r>
                      <a:r>
                        <a:rPr lang="en-US" altLang="zh-CN" sz="1100" dirty="0">
                          <a:latin typeface="Arial" panose="020B0604020202020204" pitchFamily="34" charset="0"/>
                          <a:ea typeface="微软雅黑" panose="020B0503020204020204" pitchFamily="34" charset="-122"/>
                        </a:rPr>
                        <a:t>(</a:t>
                      </a:r>
                      <a:r>
                        <a:rPr lang="en-US" altLang="zh-CN" sz="1100" b="1" kern="1200" dirty="0">
                          <a:solidFill>
                            <a:srgbClr val="ED7D31"/>
                          </a:solidFill>
                          <a:latin typeface="Arial" panose="020B0604020202020204" pitchFamily="34" charset="0"/>
                          <a:ea typeface="微软雅黑" panose="020B0503020204020204" pitchFamily="34" charset="-122"/>
                          <a:cs typeface="+mn-cs"/>
                        </a:rPr>
                        <a:t>I</a:t>
                      </a:r>
                      <a:r>
                        <a:rPr lang="zh-CN" altLang="en-US" sz="1100" b="1" kern="1200" dirty="0">
                          <a:solidFill>
                            <a:srgbClr val="ED7D31"/>
                          </a:solidFill>
                          <a:latin typeface="Arial" panose="020B0604020202020204" pitchFamily="34" charset="0"/>
                          <a:ea typeface="微软雅黑" panose="020B0503020204020204" pitchFamily="34" charset="-122"/>
                          <a:cs typeface="+mn-cs"/>
                        </a:rPr>
                        <a:t>级</a:t>
                      </a:r>
                      <a:r>
                        <a:rPr lang="en-US" altLang="zh-CN" sz="1100" dirty="0">
                          <a:latin typeface="Arial" panose="020B0604020202020204" pitchFamily="34" charset="0"/>
                          <a:ea typeface="微软雅黑" panose="020B0503020204020204" pitchFamily="34" charset="-122"/>
                        </a:rPr>
                        <a:t>)</a:t>
                      </a:r>
                      <a:r>
                        <a:rPr lang="en-US" altLang="zh-CN" sz="1100" b="1" kern="1200" dirty="0">
                          <a:solidFill>
                            <a:srgbClr val="ED7D31"/>
                          </a:solidFill>
                          <a:latin typeface="Arial" panose="020B0604020202020204" pitchFamily="34" charset="0"/>
                          <a:ea typeface="微软雅黑" panose="020B0503020204020204" pitchFamily="34" charset="-122"/>
                          <a:cs typeface="+mn-cs"/>
                        </a:rPr>
                        <a:t>ACS</a:t>
                      </a:r>
                      <a:r>
                        <a:rPr lang="zh-CN" altLang="en-US" sz="1100" dirty="0">
                          <a:latin typeface="Arial" panose="020B0604020202020204" pitchFamily="34" charset="0"/>
                          <a:ea typeface="微软雅黑" panose="020B0503020204020204" pitchFamily="34" charset="-122"/>
                        </a:rPr>
                        <a:t>患者需要接受</a:t>
                      </a:r>
                      <a:r>
                        <a:rPr lang="zh-CN" altLang="en-US" sz="1100" kern="1200" dirty="0">
                          <a:solidFill>
                            <a:schemeClr val="dk1"/>
                          </a:solidFill>
                          <a:latin typeface="Arial" panose="020B0604020202020204" pitchFamily="34" charset="0"/>
                          <a:ea typeface="微软雅黑" panose="020B0503020204020204" pitchFamily="34" charset="-122"/>
                          <a:cs typeface="+mn-cs"/>
                        </a:rPr>
                        <a:t>中长期的</a:t>
                      </a:r>
                      <a:r>
                        <a:rPr lang="zh-CN" altLang="en-US" sz="1100" b="1" kern="1200" dirty="0">
                          <a:solidFill>
                            <a:srgbClr val="ED7D31"/>
                          </a:solidFill>
                          <a:latin typeface="Arial" panose="020B0604020202020204" pitchFamily="34" charset="0"/>
                          <a:ea typeface="微软雅黑" panose="020B0503020204020204" pitchFamily="34" charset="-122"/>
                          <a:cs typeface="+mn-cs"/>
                        </a:rPr>
                        <a:t>双联抗血小板治疗</a:t>
                      </a:r>
                      <a:r>
                        <a:rPr lang="en-US" altLang="zh-CN" sz="1100" b="1" kern="1200" dirty="0">
                          <a:solidFill>
                            <a:srgbClr val="ED7D31"/>
                          </a:solidFill>
                          <a:latin typeface="Arial" panose="020B0604020202020204" pitchFamily="34" charset="0"/>
                          <a:ea typeface="微软雅黑" panose="020B0503020204020204" pitchFamily="34" charset="-122"/>
                          <a:cs typeface="+mn-cs"/>
                        </a:rPr>
                        <a:t>(</a:t>
                      </a:r>
                      <a:r>
                        <a:rPr lang="zh-CN" altLang="en-US" sz="1100" b="1" kern="1200" dirty="0">
                          <a:solidFill>
                            <a:srgbClr val="ED7D31"/>
                          </a:solidFill>
                          <a:latin typeface="Arial" panose="020B0604020202020204" pitchFamily="34" charset="0"/>
                          <a:ea typeface="微软雅黑" panose="020B0503020204020204" pitchFamily="34" charset="-122"/>
                          <a:cs typeface="+mn-cs"/>
                        </a:rPr>
                        <a:t>推荐剂量</a:t>
                      </a:r>
                      <a:r>
                        <a:rPr lang="en-US" altLang="zh-CN" sz="1100" b="1" kern="1200" dirty="0">
                          <a:solidFill>
                            <a:srgbClr val="ED7D31"/>
                          </a:solidFill>
                          <a:latin typeface="Arial" panose="020B0604020202020204" pitchFamily="34" charset="0"/>
                          <a:ea typeface="微软雅黑" panose="020B0503020204020204" pitchFamily="34" charset="-122"/>
                          <a:cs typeface="+mn-cs"/>
                        </a:rPr>
                        <a:t>: </a:t>
                      </a:r>
                      <a:r>
                        <a:rPr lang="zh-CN" altLang="en-US" sz="1100" b="1" kern="1200" dirty="0">
                          <a:solidFill>
                            <a:srgbClr val="ED7D31"/>
                          </a:solidFill>
                          <a:latin typeface="Arial" panose="020B0604020202020204" pitchFamily="34" charset="0"/>
                          <a:ea typeface="微软雅黑" panose="020B0503020204020204" pitchFamily="34" charset="-122"/>
                          <a:cs typeface="+mn-cs"/>
                        </a:rPr>
                        <a:t>氯吡格雷</a:t>
                      </a:r>
                      <a:r>
                        <a:rPr lang="en-US" altLang="zh-CN" sz="1100" b="1" kern="1200" dirty="0">
                          <a:solidFill>
                            <a:srgbClr val="ED7D31"/>
                          </a:solidFill>
                          <a:latin typeface="Arial" panose="020B0604020202020204" pitchFamily="34" charset="0"/>
                          <a:ea typeface="微软雅黑" panose="020B0503020204020204" pitchFamily="34" charset="-122"/>
                          <a:cs typeface="+mn-cs"/>
                        </a:rPr>
                        <a:t>75mg</a:t>
                      </a:r>
                      <a:r>
                        <a:rPr lang="zh-CN" altLang="en-US" sz="1100" b="1" kern="1200" dirty="0">
                          <a:solidFill>
                            <a:srgbClr val="ED7D31"/>
                          </a:solidFill>
                          <a:latin typeface="Arial" panose="020B0604020202020204" pitchFamily="34" charset="0"/>
                          <a:ea typeface="微软雅黑" panose="020B0503020204020204" pitchFamily="34" charset="-122"/>
                          <a:cs typeface="+mn-cs"/>
                        </a:rPr>
                        <a:t>与阿司匹林</a:t>
                      </a:r>
                      <a:r>
                        <a:rPr lang="en-US" altLang="zh-CN" sz="1100" b="1" kern="1200" dirty="0">
                          <a:solidFill>
                            <a:srgbClr val="ED7D31"/>
                          </a:solidFill>
                          <a:latin typeface="Arial" panose="020B0604020202020204" pitchFamily="34" charset="0"/>
                          <a:ea typeface="微软雅黑" panose="020B0503020204020204" pitchFamily="34" charset="-122"/>
                          <a:cs typeface="+mn-cs"/>
                        </a:rPr>
                        <a:t>75-100mg)</a:t>
                      </a:r>
                      <a:r>
                        <a:rPr lang="en-US" altLang="zh-CN" sz="1100" b="0" kern="1200" dirty="0">
                          <a:solidFill>
                            <a:schemeClr val="tx1"/>
                          </a:solidFill>
                          <a:latin typeface="Arial" panose="020B0604020202020204" pitchFamily="34" charset="0"/>
                          <a:ea typeface="微软雅黑" panose="020B0503020204020204" pitchFamily="34" charset="-122"/>
                          <a:cs typeface="+mn-cs"/>
                        </a:rPr>
                        <a:t>, </a:t>
                      </a:r>
                      <a:r>
                        <a:rPr lang="zh-CN" altLang="en-US" sz="1100" dirty="0">
                          <a:latin typeface="Arial" panose="020B0604020202020204" pitchFamily="34" charset="0"/>
                          <a:ea typeface="微软雅黑" panose="020B0503020204020204" pitchFamily="34" charset="-122"/>
                        </a:rPr>
                        <a:t>以防止血栓再次</a:t>
                      </a:r>
                      <a:r>
                        <a:rPr lang="zh-CN" altLang="en-US" sz="1100" dirty="0">
                          <a:solidFill>
                            <a:schemeClr val="tx1"/>
                          </a:solidFill>
                          <a:latin typeface="Arial" panose="020B0604020202020204" pitchFamily="34" charset="0"/>
                          <a:ea typeface="微软雅黑" panose="020B0503020204020204" pitchFamily="34" charset="-122"/>
                        </a:rPr>
                        <a:t>形成</a:t>
                      </a:r>
                      <a:r>
                        <a:rPr lang="en-US" altLang="zh-CN" sz="1100" baseline="30000" dirty="0">
                          <a:latin typeface="Arial" panose="020B0604020202020204" pitchFamily="34" charset="0"/>
                          <a:ea typeface="微软雅黑" panose="020B0503020204020204" pitchFamily="34" charset="-122"/>
                        </a:rPr>
                        <a:t>2-4 </a:t>
                      </a:r>
                    </a:p>
                    <a:p>
                      <a:pPr marL="171450" marR="0" lvl="0" indent="-171450" algn="l" defTabSz="6858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zh-CN" altLang="en-US" sz="1100" dirty="0">
                          <a:latin typeface="Arial" panose="020B0604020202020204" pitchFamily="34" charset="0"/>
                          <a:ea typeface="微软雅黑" panose="020B0503020204020204" pitchFamily="34" charset="-122"/>
                        </a:rPr>
                        <a:t>足量足疗程的双抗治疗与降低心血管事件风险密切相关</a:t>
                      </a:r>
                      <a:r>
                        <a:rPr lang="en-US" altLang="zh-CN" sz="1100" baseline="30000" dirty="0">
                          <a:latin typeface="Arial" panose="020B0604020202020204" pitchFamily="34" charset="0"/>
                          <a:ea typeface="微软雅黑" panose="020B0503020204020204" pitchFamily="34" charset="-122"/>
                        </a:rPr>
                        <a:t>2-4 </a:t>
                      </a:r>
                    </a:p>
                    <a:p>
                      <a:pPr marL="171450" marR="0" lvl="0" indent="-171450" algn="l" defTabSz="6858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zh-CN" altLang="en-US" sz="1100" dirty="0">
                          <a:latin typeface="Arial" panose="020B0604020202020204" pitchFamily="34" charset="0"/>
                          <a:ea typeface="微软雅黑" panose="020B0503020204020204" pitchFamily="34" charset="-122"/>
                        </a:rPr>
                        <a:t>目前中国约有</a:t>
                      </a:r>
                      <a:r>
                        <a:rPr lang="en-US" altLang="zh-CN" sz="1100" b="1" kern="1200" dirty="0">
                          <a:solidFill>
                            <a:srgbClr val="ED7D31"/>
                          </a:solidFill>
                          <a:latin typeface="Arial" panose="020B0604020202020204" pitchFamily="34" charset="0"/>
                          <a:ea typeface="微软雅黑" panose="020B0503020204020204" pitchFamily="34" charset="-122"/>
                          <a:cs typeface="+mn-cs"/>
                        </a:rPr>
                        <a:t>95</a:t>
                      </a:r>
                      <a:r>
                        <a:rPr lang="zh-CN" altLang="en-US" sz="1100" b="1" kern="1200" dirty="0">
                          <a:solidFill>
                            <a:srgbClr val="ED7D31"/>
                          </a:solidFill>
                          <a:latin typeface="Arial" panose="020B0604020202020204" pitchFamily="34" charset="0"/>
                          <a:ea typeface="微软雅黑" panose="020B0503020204020204" pitchFamily="34" charset="-122"/>
                          <a:cs typeface="+mn-cs"/>
                        </a:rPr>
                        <a:t>万</a:t>
                      </a:r>
                      <a:r>
                        <a:rPr lang="en-US" altLang="zh-CN" sz="1100" dirty="0">
                          <a:latin typeface="Arial" panose="020B0604020202020204" pitchFamily="34" charset="0"/>
                          <a:ea typeface="微软雅黑" panose="020B0503020204020204" pitchFamily="34" charset="-122"/>
                        </a:rPr>
                        <a:t>ACS</a:t>
                      </a:r>
                      <a:r>
                        <a:rPr lang="zh-CN" altLang="en-US" sz="1100" dirty="0">
                          <a:latin typeface="Arial" panose="020B0604020202020204" pitchFamily="34" charset="0"/>
                          <a:ea typeface="微软雅黑" panose="020B0503020204020204" pitchFamily="34" charset="-122"/>
                        </a:rPr>
                        <a:t>患者接受</a:t>
                      </a:r>
                      <a:r>
                        <a:rPr lang="zh-CN" altLang="en-US" sz="1100" b="1" kern="1200" dirty="0">
                          <a:solidFill>
                            <a:srgbClr val="ED7D31"/>
                          </a:solidFill>
                          <a:latin typeface="Arial" panose="020B0604020202020204" pitchFamily="34" charset="0"/>
                          <a:ea typeface="微软雅黑" panose="020B0503020204020204" pitchFamily="34" charset="-122"/>
                          <a:cs typeface="+mn-cs"/>
                        </a:rPr>
                        <a:t>双抗治疗</a:t>
                      </a:r>
                      <a:r>
                        <a:rPr lang="en-US" altLang="zh-CN" sz="1100" baseline="30000" dirty="0">
                          <a:latin typeface="Arial" panose="020B0604020202020204" pitchFamily="34" charset="0"/>
                          <a:ea typeface="微软雅黑" panose="020B0503020204020204" pitchFamily="34" charset="-122"/>
                        </a:rPr>
                        <a:t>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ys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335524"/>
                  </a:ext>
                </a:extLst>
              </a:tr>
            </a:tbl>
          </a:graphicData>
        </a:graphic>
      </p:graphicFrame>
      <p:sp>
        <p:nvSpPr>
          <p:cNvPr id="20" name="文本框 19">
            <a:extLst>
              <a:ext uri="{FF2B5EF4-FFF2-40B4-BE49-F238E27FC236}">
                <a16:creationId xmlns:a16="http://schemas.microsoft.com/office/drawing/2014/main" id="{1558A7EE-6FE4-4E8E-AEFA-0BB2E7ECE123}"/>
              </a:ext>
            </a:extLst>
          </p:cNvPr>
          <p:cNvSpPr txBox="1"/>
          <p:nvPr/>
        </p:nvSpPr>
        <p:spPr>
          <a:xfrm>
            <a:off x="1093236" y="4884968"/>
            <a:ext cx="7719240" cy="341632"/>
          </a:xfrm>
          <a:prstGeom prst="rect">
            <a:avLst/>
          </a:prstGeom>
          <a:noFill/>
        </p:spPr>
        <p:txBody>
          <a:bodyPr wrap="square">
            <a:spAutoFit/>
          </a:bodyPr>
          <a:lstStyle>
            <a:defPPr>
              <a:defRPr lang="en-US"/>
            </a:defPPr>
            <a:lvl1pPr>
              <a:lnSpc>
                <a:spcPct val="90000"/>
              </a:lnSpc>
              <a:defRPr sz="600" spc="-70">
                <a:solidFill>
                  <a:schemeClr val="bg1">
                    <a:lumMod val="50000"/>
                  </a:schemeClr>
                </a:solidFill>
              </a:defRPr>
            </a:lvl1pPr>
          </a:lstStyle>
          <a:p>
            <a:r>
              <a:rPr lang="en-US" altLang="zh-CN" dirty="0">
                <a:latin typeface="Arial" panose="020B0604020202020204" pitchFamily="34" charset="0"/>
                <a:ea typeface="微软雅黑" panose="020B0503020204020204" pitchFamily="34" charset="-122"/>
              </a:rPr>
              <a:t>1.</a:t>
            </a:r>
            <a:r>
              <a:rPr lang="zh-CN" altLang="en-US" dirty="0">
                <a:latin typeface="Arial" panose="020B0604020202020204" pitchFamily="34" charset="0"/>
                <a:ea typeface="微软雅黑" panose="020B0503020204020204" pitchFamily="34" charset="-122"/>
              </a:rPr>
              <a:t>氯吡格雷阿司匹林片说明书</a:t>
            </a:r>
            <a:r>
              <a:rPr lang="en-US" altLang="zh-CN" dirty="0">
                <a:latin typeface="Arial" panose="020B0604020202020204" pitchFamily="34" charset="0"/>
                <a:ea typeface="微软雅黑" panose="020B0503020204020204" pitchFamily="34" charset="-122"/>
              </a:rPr>
              <a:t>; 2.</a:t>
            </a:r>
            <a:r>
              <a:rPr lang="zh-CN" altLang="en-US" dirty="0">
                <a:latin typeface="Arial" panose="020B0604020202020204" pitchFamily="34" charset="0"/>
                <a:ea typeface="微软雅黑" panose="020B0503020204020204" pitchFamily="34" charset="-122"/>
              </a:rPr>
              <a:t>中华医学会心血管病学分会 </a:t>
            </a:r>
            <a:r>
              <a:rPr lang="en-US" altLang="zh-CN" dirty="0">
                <a:latin typeface="Arial" panose="020B0604020202020204" pitchFamily="34" charset="0"/>
                <a:ea typeface="微软雅黑" panose="020B0503020204020204" pitchFamily="34" charset="-122"/>
              </a:rPr>
              <a:t>et al.</a:t>
            </a:r>
            <a:r>
              <a:rPr lang="zh-CN" altLang="en-US" dirty="0">
                <a:latin typeface="Arial" panose="020B0604020202020204" pitchFamily="34" charset="0"/>
                <a:ea typeface="微软雅黑" panose="020B0503020204020204" pitchFamily="34" charset="-122"/>
              </a:rPr>
              <a:t>中华心血管病杂志</a:t>
            </a:r>
            <a:r>
              <a:rPr lang="en-US" altLang="zh-CN" dirty="0">
                <a:latin typeface="Arial" panose="020B0604020202020204" pitchFamily="34" charset="0"/>
                <a:ea typeface="微软雅黑" panose="020B0503020204020204" pitchFamily="34" charset="-122"/>
              </a:rPr>
              <a:t>,2017,45(5):359-376.; 3. Glenn N. Levine et al. Journal of the American College of cardiology; VOL. 68, NO. 10, 2016; 4. </a:t>
            </a:r>
            <a:r>
              <a:rPr lang="zh-CN" altLang="en-US" dirty="0">
                <a:latin typeface="Arial" panose="020B0604020202020204" pitchFamily="34" charset="0"/>
                <a:ea typeface="微软雅黑" panose="020B0503020204020204" pitchFamily="34" charset="-122"/>
              </a:rPr>
              <a:t>中国医师协会心血管内科医师分会</a:t>
            </a:r>
            <a:r>
              <a:rPr lang="en-US" altLang="zh-CN" dirty="0">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氯吡格雷</a:t>
            </a:r>
            <a:r>
              <a:rPr lang="en-US" altLang="zh-CN" dirty="0">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阿司匹林单片复方制剂抗血小板治疗中国专家共识</a:t>
            </a:r>
            <a:r>
              <a:rPr lang="en-US" altLang="zh-CN" dirty="0">
                <a:latin typeface="Arial" panose="020B0604020202020204" pitchFamily="34" charset="0"/>
                <a:ea typeface="微软雅黑" panose="020B0503020204020204" pitchFamily="34" charset="-122"/>
              </a:rPr>
              <a:t>.; 5. </a:t>
            </a:r>
            <a:r>
              <a:rPr lang="zh-CN" altLang="en-US" dirty="0">
                <a:latin typeface="Arial" panose="020B0604020202020204" pitchFamily="34" charset="0"/>
                <a:ea typeface="微软雅黑" panose="020B0503020204020204" pitchFamily="34" charset="-122"/>
              </a:rPr>
              <a:t>预算影响分析</a:t>
            </a:r>
            <a:r>
              <a:rPr lang="en-US" altLang="zh-CN" dirty="0">
                <a:latin typeface="Arial" panose="020B0604020202020204" pitchFamily="34" charset="0"/>
                <a:ea typeface="微软雅黑" panose="020B0503020204020204" pitchFamily="34" charset="-122"/>
              </a:rPr>
              <a:t>; 6. Liu L, et al. 2022</a:t>
            </a:r>
            <a:r>
              <a:rPr lang="zh-CN" altLang="en-US" dirty="0">
                <a:latin typeface="Arial" panose="020B0604020202020204" pitchFamily="34" charset="0"/>
                <a:ea typeface="微软雅黑" panose="020B0503020204020204" pitchFamily="34" charset="-122"/>
              </a:rPr>
              <a:t>年中国药学会药物经济学专业委员会学术年会</a:t>
            </a:r>
            <a:r>
              <a:rPr lang="en-US" altLang="zh-CN" dirty="0">
                <a:latin typeface="Arial" panose="020B0604020202020204" pitchFamily="34" charset="0"/>
                <a:ea typeface="微软雅黑" panose="020B0503020204020204" pitchFamily="34" charset="-122"/>
              </a:rPr>
              <a:t>.PE14; 7. </a:t>
            </a:r>
            <a:r>
              <a:rPr lang="zh-CN" altLang="en-US" dirty="0">
                <a:latin typeface="Arial" panose="020B0604020202020204" pitchFamily="34" charset="0"/>
                <a:ea typeface="微软雅黑" panose="020B0503020204020204" pitchFamily="34" charset="-122"/>
              </a:rPr>
              <a:t>罗强 </a:t>
            </a:r>
            <a:r>
              <a:rPr lang="en-US" altLang="zh-CN" dirty="0">
                <a:latin typeface="Arial" panose="020B0604020202020204" pitchFamily="34" charset="0"/>
                <a:ea typeface="微软雅黑" panose="020B0503020204020204" pitchFamily="34" charset="-122"/>
              </a:rPr>
              <a:t>et al 2019. </a:t>
            </a:r>
            <a:r>
              <a:rPr lang="zh-CN" altLang="en-US" dirty="0">
                <a:latin typeface="Arial" panose="020B0604020202020204" pitchFamily="34" charset="0"/>
                <a:ea typeface="微软雅黑" panose="020B0503020204020204" pitchFamily="34" charset="-122"/>
              </a:rPr>
              <a:t>医药导报</a:t>
            </a:r>
            <a:r>
              <a:rPr lang="en-US" altLang="zh-CN" dirty="0">
                <a:latin typeface="Arial" panose="020B0604020202020204" pitchFamily="34" charset="0"/>
                <a:ea typeface="微软雅黑" panose="020B0503020204020204" pitchFamily="34" charset="-122"/>
              </a:rPr>
              <a:t>2019</a:t>
            </a:r>
            <a:r>
              <a:rPr lang="zh-CN" altLang="en-US" dirty="0">
                <a:latin typeface="Arial" panose="020B0604020202020204" pitchFamily="34" charset="0"/>
                <a:ea typeface="微软雅黑" panose="020B0503020204020204" pitchFamily="34" charset="-122"/>
              </a:rPr>
              <a:t>年</a:t>
            </a:r>
            <a:r>
              <a:rPr lang="en-US" altLang="zh-CN" dirty="0">
                <a:latin typeface="Arial" panose="020B0604020202020204" pitchFamily="34" charset="0"/>
                <a:ea typeface="微软雅黑" panose="020B0503020204020204" pitchFamily="34" charset="-122"/>
              </a:rPr>
              <a:t>7</a:t>
            </a:r>
            <a:r>
              <a:rPr lang="zh-CN" altLang="en-US" dirty="0">
                <a:latin typeface="Arial" panose="020B0604020202020204" pitchFamily="34" charset="0"/>
                <a:ea typeface="微软雅黑" panose="020B0503020204020204" pitchFamily="34" charset="-122"/>
              </a:rPr>
              <a:t>月第</a:t>
            </a:r>
            <a:r>
              <a:rPr lang="en-US" altLang="zh-CN" dirty="0">
                <a:latin typeface="Arial" panose="020B0604020202020204" pitchFamily="34" charset="0"/>
                <a:ea typeface="微软雅黑" panose="020B0503020204020204" pitchFamily="34" charset="-122"/>
              </a:rPr>
              <a:t>39</a:t>
            </a:r>
            <a:r>
              <a:rPr lang="zh-CN" altLang="en-US" dirty="0">
                <a:latin typeface="Arial" panose="020B0604020202020204" pitchFamily="34" charset="0"/>
                <a:ea typeface="微软雅黑" panose="020B0503020204020204" pitchFamily="34" charset="-122"/>
              </a:rPr>
              <a:t>卷第</a:t>
            </a:r>
            <a:r>
              <a:rPr lang="en-US" altLang="zh-CN" dirty="0">
                <a:latin typeface="Arial" panose="020B0604020202020204" pitchFamily="34" charset="0"/>
                <a:ea typeface="微软雅黑" panose="020B0503020204020204" pitchFamily="34" charset="-122"/>
              </a:rPr>
              <a:t>7</a:t>
            </a:r>
            <a:r>
              <a:rPr lang="zh-CN" altLang="en-US" dirty="0">
                <a:latin typeface="Arial" panose="020B0604020202020204" pitchFamily="34" charset="0"/>
                <a:ea typeface="微软雅黑" panose="020B0503020204020204" pitchFamily="34" charset="-122"/>
              </a:rPr>
              <a:t>期</a:t>
            </a:r>
            <a:r>
              <a:rPr lang="en-US" altLang="zh-CN" dirty="0">
                <a:latin typeface="Arial" panose="020B0604020202020204" pitchFamily="34" charset="0"/>
                <a:ea typeface="微软雅黑" panose="020B0503020204020204" pitchFamily="34" charset="-122"/>
              </a:rPr>
              <a:t>; 8. </a:t>
            </a:r>
            <a:r>
              <a:rPr lang="zh-CN" altLang="en-US" dirty="0">
                <a:latin typeface="Arial" panose="020B0604020202020204" pitchFamily="34" charset="0"/>
                <a:ea typeface="微软雅黑" panose="020B0503020204020204" pitchFamily="34" charset="-122"/>
              </a:rPr>
              <a:t>中国心血管病报告 </a:t>
            </a:r>
            <a:r>
              <a:rPr lang="en-US" altLang="zh-CN" dirty="0">
                <a:latin typeface="Arial" panose="020B0604020202020204" pitchFamily="34" charset="0"/>
                <a:ea typeface="微软雅黑" panose="020B0503020204020204" pitchFamily="34" charset="-122"/>
              </a:rPr>
              <a:t>2018; 9. </a:t>
            </a:r>
            <a:r>
              <a:rPr lang="zh-CN" altLang="en-US" dirty="0">
                <a:latin typeface="Arial" panose="020B0604020202020204" pitchFamily="34" charset="0"/>
                <a:ea typeface="微软雅黑" panose="020B0503020204020204" pitchFamily="34" charset="-122"/>
              </a:rPr>
              <a:t>急性冠脉综合征临床实践指南 </a:t>
            </a:r>
            <a:r>
              <a:rPr lang="en-US" altLang="zh-CN" dirty="0">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一</a:t>
            </a:r>
            <a:r>
              <a:rPr lang="en-US" altLang="zh-CN" dirty="0">
                <a:latin typeface="Arial" panose="020B0604020202020204" pitchFamily="34" charset="0"/>
                <a:ea typeface="微软雅黑" panose="020B0503020204020204" pitchFamily="34" charset="-122"/>
              </a:rPr>
              <a:t>)</a:t>
            </a:r>
          </a:p>
          <a:p>
            <a:endParaRPr lang="it-IT" altLang="zh-CN" dirty="0">
              <a:latin typeface="Arial" panose="020B0604020202020204" pitchFamily="34" charset="0"/>
              <a:ea typeface="微软雅黑" panose="020B0503020204020204" pitchFamily="34" charset="-122"/>
            </a:endParaRPr>
          </a:p>
        </p:txBody>
      </p:sp>
      <p:sp>
        <p:nvSpPr>
          <p:cNvPr id="2" name="矩形 1">
            <a:extLst>
              <a:ext uri="{FF2B5EF4-FFF2-40B4-BE49-F238E27FC236}">
                <a16:creationId xmlns:a16="http://schemas.microsoft.com/office/drawing/2014/main" id="{66530184-D8D5-45CC-9B0D-325427AE0269}"/>
              </a:ext>
            </a:extLst>
          </p:cNvPr>
          <p:cNvSpPr/>
          <p:nvPr/>
        </p:nvSpPr>
        <p:spPr>
          <a:xfrm>
            <a:off x="117216" y="-2205"/>
            <a:ext cx="1440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微软雅黑" panose="020B0503020204020204" pitchFamily="34" charset="-122"/>
              </a:rPr>
              <a:t>基本信息</a:t>
            </a:r>
          </a:p>
        </p:txBody>
      </p:sp>
      <p:sp>
        <p:nvSpPr>
          <p:cNvPr id="14" name="矩形 13">
            <a:extLst>
              <a:ext uri="{FF2B5EF4-FFF2-40B4-BE49-F238E27FC236}">
                <a16:creationId xmlns:a16="http://schemas.microsoft.com/office/drawing/2014/main" id="{A3BEA3F0-9CA5-4ACA-AD47-A2A337F0DA7A}"/>
              </a:ext>
            </a:extLst>
          </p:cNvPr>
          <p:cNvSpPr/>
          <p:nvPr/>
        </p:nvSpPr>
        <p:spPr>
          <a:xfrm>
            <a:off x="3118984"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有效性</a:t>
            </a:r>
          </a:p>
        </p:txBody>
      </p:sp>
      <p:sp>
        <p:nvSpPr>
          <p:cNvPr id="16" name="矩形 15">
            <a:extLst>
              <a:ext uri="{FF2B5EF4-FFF2-40B4-BE49-F238E27FC236}">
                <a16:creationId xmlns:a16="http://schemas.microsoft.com/office/drawing/2014/main" id="{0911F7DB-FA83-4715-8225-1E5253911425}"/>
              </a:ext>
            </a:extLst>
          </p:cNvPr>
          <p:cNvSpPr/>
          <p:nvPr/>
        </p:nvSpPr>
        <p:spPr>
          <a:xfrm>
            <a:off x="4619868"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安全性</a:t>
            </a:r>
          </a:p>
        </p:txBody>
      </p:sp>
      <p:sp>
        <p:nvSpPr>
          <p:cNvPr id="17" name="矩形 16">
            <a:extLst>
              <a:ext uri="{FF2B5EF4-FFF2-40B4-BE49-F238E27FC236}">
                <a16:creationId xmlns:a16="http://schemas.microsoft.com/office/drawing/2014/main" id="{75348953-84FD-4356-ACE0-625E57B56ED1}"/>
              </a:ext>
            </a:extLst>
          </p:cNvPr>
          <p:cNvSpPr/>
          <p:nvPr/>
        </p:nvSpPr>
        <p:spPr>
          <a:xfrm>
            <a:off x="6120752"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经济性</a:t>
            </a:r>
          </a:p>
        </p:txBody>
      </p:sp>
      <p:sp>
        <p:nvSpPr>
          <p:cNvPr id="21" name="矩形 20">
            <a:extLst>
              <a:ext uri="{FF2B5EF4-FFF2-40B4-BE49-F238E27FC236}">
                <a16:creationId xmlns:a16="http://schemas.microsoft.com/office/drawing/2014/main" id="{EE3F3E41-30E6-4343-A47D-B399B350B8D3}"/>
              </a:ext>
            </a:extLst>
          </p:cNvPr>
          <p:cNvSpPr/>
          <p:nvPr/>
        </p:nvSpPr>
        <p:spPr>
          <a:xfrm>
            <a:off x="7621637"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公平性</a:t>
            </a:r>
          </a:p>
        </p:txBody>
      </p:sp>
      <p:sp>
        <p:nvSpPr>
          <p:cNvPr id="22" name="矩形 21">
            <a:extLst>
              <a:ext uri="{FF2B5EF4-FFF2-40B4-BE49-F238E27FC236}">
                <a16:creationId xmlns:a16="http://schemas.microsoft.com/office/drawing/2014/main" id="{4FECD0E7-D3D9-4259-93D7-748950C88888}"/>
              </a:ext>
            </a:extLst>
          </p:cNvPr>
          <p:cNvSpPr/>
          <p:nvPr/>
        </p:nvSpPr>
        <p:spPr>
          <a:xfrm>
            <a:off x="1618100"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创新性</a:t>
            </a:r>
          </a:p>
        </p:txBody>
      </p:sp>
      <p:sp>
        <p:nvSpPr>
          <p:cNvPr id="5" name="等腰三角形 4">
            <a:extLst>
              <a:ext uri="{FF2B5EF4-FFF2-40B4-BE49-F238E27FC236}">
                <a16:creationId xmlns:a16="http://schemas.microsoft.com/office/drawing/2014/main" id="{CCB4E7E7-2D84-463B-AC81-D549FC71BF1B}"/>
              </a:ext>
            </a:extLst>
          </p:cNvPr>
          <p:cNvSpPr/>
          <p:nvPr/>
        </p:nvSpPr>
        <p:spPr>
          <a:xfrm>
            <a:off x="206989" y="169360"/>
            <a:ext cx="147638" cy="78345"/>
          </a:xfrm>
          <a:prstGeom prst="triangl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graphicFrame>
        <p:nvGraphicFramePr>
          <p:cNvPr id="24" name="表格 23">
            <a:extLst>
              <a:ext uri="{FF2B5EF4-FFF2-40B4-BE49-F238E27FC236}">
                <a16:creationId xmlns:a16="http://schemas.microsoft.com/office/drawing/2014/main" id="{C42E6FB7-807E-41E4-80DA-67A289A0BBEA}"/>
              </a:ext>
            </a:extLst>
          </p:cNvPr>
          <p:cNvGraphicFramePr>
            <a:graphicFrameLocks noGrp="1"/>
          </p:cNvGraphicFramePr>
          <p:nvPr>
            <p:extLst>
              <p:ext uri="{D42A27DB-BD31-4B8C-83A1-F6EECF244321}">
                <p14:modId xmlns:p14="http://schemas.microsoft.com/office/powerpoint/2010/main" val="1325897339"/>
              </p:ext>
            </p:extLst>
          </p:nvPr>
        </p:nvGraphicFramePr>
        <p:xfrm>
          <a:off x="4617134" y="2866788"/>
          <a:ext cx="4195341" cy="1796760"/>
        </p:xfrm>
        <a:graphic>
          <a:graphicData uri="http://schemas.openxmlformats.org/drawingml/2006/table">
            <a:tbl>
              <a:tblPr firstRow="1" bandRow="1">
                <a:tableStyleId>{F800B559-55DF-4324-A70D-7A5FB1BD5379}</a:tableStyleId>
              </a:tblPr>
              <a:tblGrid>
                <a:gridCol w="4195341">
                  <a:extLst>
                    <a:ext uri="{9D8B030D-6E8A-4147-A177-3AD203B41FA5}">
                      <a16:colId xmlns:a16="http://schemas.microsoft.com/office/drawing/2014/main" val="4075123123"/>
                    </a:ext>
                  </a:extLst>
                </a:gridCol>
              </a:tblGrid>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200" b="1" dirty="0">
                          <a:solidFill>
                            <a:schemeClr val="tx1"/>
                          </a:solidFill>
                          <a:latin typeface="Arial" panose="020B0604020202020204" pitchFamily="34" charset="0"/>
                          <a:ea typeface="微软雅黑" panose="020B0503020204020204" pitchFamily="34" charset="-122"/>
                        </a:rPr>
                        <a:t>中国</a:t>
                      </a:r>
                      <a:r>
                        <a:rPr lang="en-US" altLang="zh-CN" sz="1200" b="1" dirty="0">
                          <a:solidFill>
                            <a:schemeClr val="tx1"/>
                          </a:solidFill>
                          <a:latin typeface="Arial" panose="020B0604020202020204" pitchFamily="34" charset="0"/>
                          <a:ea typeface="微软雅黑" panose="020B0503020204020204" pitchFamily="34" charset="-122"/>
                        </a:rPr>
                        <a:t>ACS</a:t>
                      </a:r>
                      <a:r>
                        <a:rPr lang="zh-CN" altLang="en-US" sz="1200" b="1" dirty="0">
                          <a:solidFill>
                            <a:schemeClr val="tx1"/>
                          </a:solidFill>
                          <a:latin typeface="Arial" panose="020B0604020202020204" pitchFamily="34" charset="0"/>
                          <a:ea typeface="微软雅黑" panose="020B0503020204020204" pitchFamily="34" charset="-122"/>
                        </a:rPr>
                        <a:t>双抗治疗未满足需求</a:t>
                      </a:r>
                      <a:endParaRPr lang="en-US" altLang="zh-CN" sz="1200" b="1" dirty="0">
                        <a:solidFill>
                          <a:schemeClr val="tx1"/>
                        </a:solidFill>
                        <a:latin typeface="Arial" panose="020B0604020202020204" pitchFamily="34" charset="0"/>
                        <a:ea typeface="微软雅黑" panose="020B0503020204020204" pitchFamily="34" charset="-122"/>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B8BDDC"/>
                    </a:solidFill>
                  </a:tcPr>
                </a:tc>
                <a:extLst>
                  <a:ext uri="{0D108BD9-81ED-4DB2-BD59-A6C34878D82A}">
                    <a16:rowId xmlns:a16="http://schemas.microsoft.com/office/drawing/2014/main" val="4224369906"/>
                  </a:ext>
                </a:extLst>
              </a:tr>
              <a:tr h="1192215">
                <a:tc>
                  <a:txBody>
                    <a:bodyPr/>
                    <a:lstStyle/>
                    <a:p>
                      <a:pPr marL="228600" indent="-228600">
                        <a:spcBef>
                          <a:spcPts val="300"/>
                        </a:spcBef>
                        <a:buAutoNum type="arabicPeriod"/>
                      </a:pPr>
                      <a:r>
                        <a:rPr lang="en-US" altLang="zh-CN" sz="1100" b="0" dirty="0">
                          <a:solidFill>
                            <a:schemeClr val="tx1"/>
                          </a:solidFill>
                          <a:latin typeface="Arial" panose="020B0604020202020204" pitchFamily="34" charset="0"/>
                          <a:ea typeface="微软雅黑" panose="020B0503020204020204" pitchFamily="34" charset="-122"/>
                        </a:rPr>
                        <a:t>ACS</a:t>
                      </a:r>
                      <a:r>
                        <a:rPr lang="zh-CN" altLang="en-US" sz="1100" b="0" dirty="0">
                          <a:solidFill>
                            <a:schemeClr val="tx1"/>
                          </a:solidFill>
                          <a:latin typeface="Arial" panose="020B0604020202020204" pitchFamily="34" charset="0"/>
                          <a:ea typeface="微软雅黑" panose="020B0503020204020204" pitchFamily="34" charset="-122"/>
                        </a:rPr>
                        <a:t>行</a:t>
                      </a:r>
                      <a:r>
                        <a:rPr lang="en-US" altLang="zh-CN" sz="1100" b="0" dirty="0">
                          <a:solidFill>
                            <a:schemeClr val="tx1"/>
                          </a:solidFill>
                          <a:latin typeface="Arial" panose="020B0604020202020204" pitchFamily="34" charset="0"/>
                          <a:ea typeface="微软雅黑" panose="020B0503020204020204" pitchFamily="34" charset="-122"/>
                        </a:rPr>
                        <a:t>PCI</a:t>
                      </a:r>
                      <a:r>
                        <a:rPr lang="zh-CN" altLang="en-US" sz="1100" b="0" dirty="0">
                          <a:solidFill>
                            <a:schemeClr val="tx1"/>
                          </a:solidFill>
                          <a:latin typeface="Arial" panose="020B0604020202020204" pitchFamily="34" charset="0"/>
                          <a:ea typeface="微软雅黑" panose="020B0503020204020204" pitchFamily="34" charset="-122"/>
                        </a:rPr>
                        <a:t>术后</a:t>
                      </a:r>
                      <a:r>
                        <a:rPr lang="en-US" altLang="zh-CN" sz="1100" b="0" dirty="0">
                          <a:solidFill>
                            <a:schemeClr val="tx1"/>
                          </a:solidFill>
                          <a:latin typeface="Arial" panose="020B0604020202020204" pitchFamily="34" charset="0"/>
                          <a:ea typeface="微软雅黑" panose="020B0503020204020204" pitchFamily="34" charset="-122"/>
                        </a:rPr>
                        <a:t>, </a:t>
                      </a:r>
                      <a:r>
                        <a:rPr lang="zh-CN" altLang="en-US" sz="1100" b="0" dirty="0">
                          <a:solidFill>
                            <a:schemeClr val="tx1"/>
                          </a:solidFill>
                          <a:latin typeface="Arial" panose="020B0604020202020204" pitchFamily="34" charset="0"/>
                          <a:ea typeface="微软雅黑" panose="020B0503020204020204" pitchFamily="34" charset="-122"/>
                        </a:rPr>
                        <a:t>出血</a:t>
                      </a:r>
                      <a:r>
                        <a:rPr lang="en-US" altLang="zh-CN" sz="1100" b="0" dirty="0">
                          <a:solidFill>
                            <a:schemeClr val="tx1"/>
                          </a:solidFill>
                          <a:latin typeface="Arial" panose="020B0604020202020204" pitchFamily="34" charset="0"/>
                          <a:ea typeface="微软雅黑" panose="020B0503020204020204" pitchFamily="34" charset="-122"/>
                        </a:rPr>
                        <a:t>(</a:t>
                      </a:r>
                      <a:r>
                        <a:rPr lang="zh-CN" altLang="en-US" sz="1100" b="0" dirty="0">
                          <a:solidFill>
                            <a:schemeClr val="tx1"/>
                          </a:solidFill>
                          <a:latin typeface="Arial" panose="020B0604020202020204" pitchFamily="34" charset="0"/>
                          <a:ea typeface="微软雅黑" panose="020B0503020204020204" pitchFamily="34" charset="-122"/>
                        </a:rPr>
                        <a:t>如消化道出血、颅内出血</a:t>
                      </a:r>
                      <a:r>
                        <a:rPr lang="en-US" altLang="zh-CN" sz="1100" b="0" dirty="0">
                          <a:solidFill>
                            <a:schemeClr val="tx1"/>
                          </a:solidFill>
                          <a:latin typeface="Arial" panose="020B0604020202020204" pitchFamily="34" charset="0"/>
                          <a:ea typeface="微软雅黑" panose="020B0503020204020204" pitchFamily="34" charset="-122"/>
                        </a:rPr>
                        <a:t>)</a:t>
                      </a:r>
                      <a:r>
                        <a:rPr lang="zh-CN" altLang="en-US" sz="1100" b="0" dirty="0">
                          <a:solidFill>
                            <a:schemeClr val="tx1"/>
                          </a:solidFill>
                          <a:latin typeface="Arial" panose="020B0604020202020204" pitchFamily="34" charset="0"/>
                          <a:ea typeface="微软雅黑" panose="020B0503020204020204" pitchFamily="34" charset="-122"/>
                        </a:rPr>
                        <a:t>风险高</a:t>
                      </a:r>
                      <a:r>
                        <a:rPr lang="en-US" altLang="zh-CN" sz="1100" b="0" dirty="0">
                          <a:latin typeface="Arial" panose="020B0604020202020204" pitchFamily="34" charset="0"/>
                          <a:ea typeface="微软雅黑" panose="020B0503020204020204" pitchFamily="34" charset="-122"/>
                        </a:rPr>
                        <a:t>, </a:t>
                      </a:r>
                      <a:r>
                        <a:rPr lang="zh-CN" altLang="en-US" sz="1100" b="0" dirty="0">
                          <a:solidFill>
                            <a:schemeClr val="tx1"/>
                          </a:solidFill>
                          <a:latin typeface="Arial" panose="020B0604020202020204" pitchFamily="34" charset="0"/>
                          <a:ea typeface="微软雅黑" panose="020B0503020204020204" pitchFamily="34" charset="-122"/>
                        </a:rPr>
                        <a:t>导致停药</a:t>
                      </a:r>
                      <a:r>
                        <a:rPr lang="en-US" altLang="zh-CN" sz="1100" b="0" dirty="0">
                          <a:solidFill>
                            <a:schemeClr val="tx1"/>
                          </a:solidFill>
                          <a:latin typeface="Arial" panose="020B0604020202020204" pitchFamily="34" charset="0"/>
                          <a:ea typeface="微软雅黑" panose="020B0503020204020204" pitchFamily="34" charset="-122"/>
                        </a:rPr>
                        <a:t>*</a:t>
                      </a:r>
                      <a:r>
                        <a:rPr lang="en-US" altLang="zh-CN" sz="1100" b="0" baseline="30000" dirty="0">
                          <a:solidFill>
                            <a:schemeClr val="tx1"/>
                          </a:solidFill>
                          <a:latin typeface="Arial" panose="020B0604020202020204" pitchFamily="34" charset="0"/>
                          <a:ea typeface="微软雅黑" panose="020B0503020204020204" pitchFamily="34" charset="-122"/>
                        </a:rPr>
                        <a:t>4</a:t>
                      </a:r>
                    </a:p>
                    <a:p>
                      <a:pPr marL="342900" marR="0" lvl="1" indent="0" algn="l" defTabSz="685800" rtl="0" eaLnBrk="1" fontAlgn="auto" latinLnBrk="0" hangingPunct="1">
                        <a:lnSpc>
                          <a:spcPct val="100000"/>
                        </a:lnSpc>
                        <a:spcBef>
                          <a:spcPts val="0"/>
                        </a:spcBef>
                        <a:spcAft>
                          <a:spcPts val="0"/>
                        </a:spcAft>
                        <a:buClrTx/>
                        <a:buSzTx/>
                        <a:buFontTx/>
                        <a:buNone/>
                        <a:tabLst/>
                        <a:defRPr/>
                      </a:pPr>
                      <a:r>
                        <a:rPr lang="en-US" altLang="zh-CN" sz="1100" b="0" dirty="0">
                          <a:solidFill>
                            <a:schemeClr val="tx1"/>
                          </a:solidFill>
                          <a:latin typeface="Arial" panose="020B0604020202020204" pitchFamily="34" charset="0"/>
                          <a:ea typeface="微软雅黑" panose="020B0503020204020204" pitchFamily="34" charset="-122"/>
                        </a:rPr>
                        <a:t>a.)</a:t>
                      </a:r>
                      <a:r>
                        <a:rPr lang="zh-CN" altLang="en-US" sz="1100" b="0" dirty="0">
                          <a:solidFill>
                            <a:schemeClr val="tx1"/>
                          </a:solidFill>
                          <a:latin typeface="Arial" panose="020B0604020202020204" pitchFamily="34" charset="0"/>
                          <a:ea typeface="微软雅黑" panose="020B0503020204020204" pitchFamily="34" charset="-122"/>
                        </a:rPr>
                        <a:t> </a:t>
                      </a:r>
                      <a:r>
                        <a:rPr lang="en-US" altLang="zh-CN" sz="1100" b="1" kern="1200" dirty="0">
                          <a:solidFill>
                            <a:srgbClr val="ED7D31"/>
                          </a:solidFill>
                          <a:latin typeface="Arial" panose="020B0604020202020204" pitchFamily="34" charset="0"/>
                          <a:ea typeface="微软雅黑" panose="020B0503020204020204" pitchFamily="34" charset="-122"/>
                          <a:cs typeface="+mn-cs"/>
                        </a:rPr>
                        <a:t>10%-30%</a:t>
                      </a:r>
                      <a:r>
                        <a:rPr lang="en-US" altLang="zh-CN" sz="1100" b="0" kern="1200" dirty="0">
                          <a:solidFill>
                            <a:schemeClr val="tx1"/>
                          </a:solidFill>
                          <a:latin typeface="Arial" panose="020B0604020202020204" pitchFamily="34" charset="0"/>
                          <a:ea typeface="微软雅黑" panose="020B0503020204020204" pitchFamily="34" charset="-122"/>
                          <a:cs typeface="+mn-cs"/>
                        </a:rPr>
                        <a:t>ACS</a:t>
                      </a:r>
                      <a:r>
                        <a:rPr lang="zh-CN" altLang="en-US" sz="1100" b="0" dirty="0">
                          <a:solidFill>
                            <a:schemeClr val="tx1"/>
                          </a:solidFill>
                          <a:latin typeface="Arial" panose="020B0604020202020204" pitchFamily="34" charset="0"/>
                          <a:ea typeface="微软雅黑" panose="020B0503020204020204" pitchFamily="34" charset="-122"/>
                        </a:rPr>
                        <a:t>患者</a:t>
                      </a:r>
                      <a:r>
                        <a:rPr lang="en-US" altLang="zh-CN" sz="1100" b="1" kern="1200" dirty="0">
                          <a:solidFill>
                            <a:srgbClr val="ED7D31"/>
                          </a:solidFill>
                          <a:latin typeface="Arial" panose="020B0604020202020204" pitchFamily="34" charset="0"/>
                          <a:ea typeface="微软雅黑" panose="020B0503020204020204" pitchFamily="34" charset="-122"/>
                          <a:cs typeface="+mn-cs"/>
                        </a:rPr>
                        <a:t>1</a:t>
                      </a:r>
                      <a:r>
                        <a:rPr lang="zh-CN" altLang="en-US" sz="1100" b="1" kern="1200" dirty="0">
                          <a:solidFill>
                            <a:srgbClr val="ED7D31"/>
                          </a:solidFill>
                          <a:latin typeface="Arial" panose="020B0604020202020204" pitchFamily="34" charset="0"/>
                          <a:ea typeface="微软雅黑" panose="020B0503020204020204" pitchFamily="34" charset="-122"/>
                          <a:cs typeface="+mn-cs"/>
                        </a:rPr>
                        <a:t>个月后停药</a:t>
                      </a:r>
                      <a:r>
                        <a:rPr lang="en-US" altLang="zh-CN" sz="1100" b="0" baseline="30000" dirty="0">
                          <a:solidFill>
                            <a:schemeClr val="tx1"/>
                          </a:solidFill>
                          <a:latin typeface="Arial" panose="020B0604020202020204" pitchFamily="34" charset="0"/>
                          <a:ea typeface="微软雅黑" panose="020B0503020204020204" pitchFamily="34" charset="-122"/>
                        </a:rPr>
                        <a:t>7</a:t>
                      </a:r>
                      <a:endParaRPr lang="en-US" altLang="zh-CN" sz="1100" b="0" dirty="0">
                        <a:solidFill>
                          <a:schemeClr val="tx1"/>
                        </a:solidFill>
                        <a:latin typeface="Arial" panose="020B0604020202020204" pitchFamily="34" charset="0"/>
                        <a:ea typeface="微软雅黑" panose="020B0503020204020204" pitchFamily="34" charset="-122"/>
                      </a:endParaRPr>
                    </a:p>
                    <a:p>
                      <a:pPr marL="342900" lvl="1" indent="0">
                        <a:buNone/>
                      </a:pPr>
                      <a:r>
                        <a:rPr lang="en-US" altLang="zh-CN" sz="1100" b="0" dirty="0">
                          <a:solidFill>
                            <a:schemeClr val="tx1"/>
                          </a:solidFill>
                          <a:latin typeface="Arial" panose="020B0604020202020204" pitchFamily="34" charset="0"/>
                          <a:ea typeface="微软雅黑" panose="020B0503020204020204" pitchFamily="34" charset="-122"/>
                        </a:rPr>
                        <a:t>b.)</a:t>
                      </a:r>
                      <a:r>
                        <a:rPr lang="zh-CN" altLang="en-US" sz="1100" b="0" dirty="0">
                          <a:solidFill>
                            <a:schemeClr val="tx1"/>
                          </a:solidFill>
                          <a:latin typeface="Arial" panose="020B0604020202020204" pitchFamily="34" charset="0"/>
                          <a:ea typeface="微软雅黑" panose="020B0503020204020204" pitchFamily="34" charset="-122"/>
                        </a:rPr>
                        <a:t> 其中</a:t>
                      </a:r>
                      <a:r>
                        <a:rPr lang="en-US" altLang="zh-CN" sz="1100" b="0" dirty="0">
                          <a:solidFill>
                            <a:schemeClr val="tx1"/>
                          </a:solidFill>
                          <a:latin typeface="Arial" panose="020B0604020202020204" pitchFamily="34" charset="0"/>
                          <a:ea typeface="微软雅黑" panose="020B0503020204020204" pitchFamily="34" charset="-122"/>
                        </a:rPr>
                        <a:t>, </a:t>
                      </a:r>
                      <a:r>
                        <a:rPr lang="en-US" altLang="zh-CN" sz="1100" b="1" kern="1200" dirty="0">
                          <a:solidFill>
                            <a:srgbClr val="ED7D31"/>
                          </a:solidFill>
                          <a:latin typeface="Arial" panose="020B0604020202020204" pitchFamily="34" charset="0"/>
                          <a:ea typeface="微软雅黑" panose="020B0503020204020204" pitchFamily="34" charset="-122"/>
                          <a:cs typeface="+mn-cs"/>
                        </a:rPr>
                        <a:t>30%-50%</a:t>
                      </a:r>
                      <a:r>
                        <a:rPr lang="zh-CN" altLang="en-US" sz="1100" b="0" dirty="0">
                          <a:solidFill>
                            <a:schemeClr val="tx1"/>
                          </a:solidFill>
                          <a:latin typeface="Arial" panose="020B0604020202020204" pitchFamily="34" charset="0"/>
                          <a:ea typeface="微软雅黑" panose="020B0503020204020204" pitchFamily="34" charset="-122"/>
                        </a:rPr>
                        <a:t>患者因</a:t>
                      </a:r>
                      <a:r>
                        <a:rPr lang="zh-CN" altLang="en-US" sz="1100" b="1" kern="1200" dirty="0">
                          <a:solidFill>
                            <a:srgbClr val="ED7D31"/>
                          </a:solidFill>
                          <a:latin typeface="Arial" panose="020B0604020202020204" pitchFamily="34" charset="0"/>
                          <a:ea typeface="微软雅黑" panose="020B0503020204020204" pitchFamily="34" charset="-122"/>
                          <a:cs typeface="+mn-cs"/>
                        </a:rPr>
                        <a:t>活动性出血</a:t>
                      </a:r>
                      <a:r>
                        <a:rPr lang="zh-CN" altLang="en-US" sz="1100" b="0" dirty="0">
                          <a:solidFill>
                            <a:schemeClr val="tx1"/>
                          </a:solidFill>
                          <a:latin typeface="Arial" panose="020B0604020202020204" pitchFamily="34" charset="0"/>
                          <a:ea typeface="微软雅黑" panose="020B0503020204020204" pitchFamily="34" charset="-122"/>
                        </a:rPr>
                        <a:t>停药</a:t>
                      </a:r>
                      <a:r>
                        <a:rPr lang="en-US" altLang="zh-CN" sz="1100" b="0" baseline="30000" dirty="0">
                          <a:solidFill>
                            <a:schemeClr val="tx1"/>
                          </a:solidFill>
                          <a:latin typeface="Arial" panose="020B0604020202020204" pitchFamily="34" charset="0"/>
                          <a:ea typeface="微软雅黑" panose="020B0503020204020204" pitchFamily="34" charset="-122"/>
                        </a:rPr>
                        <a:t>7</a:t>
                      </a:r>
                    </a:p>
                    <a:p>
                      <a:pPr marL="228600" marR="0" lvl="0" indent="-228600" algn="l" defTabSz="685800" rtl="0" eaLnBrk="1" fontAlgn="auto" latinLnBrk="0" hangingPunct="1">
                        <a:lnSpc>
                          <a:spcPct val="100000"/>
                        </a:lnSpc>
                        <a:spcBef>
                          <a:spcPts val="300"/>
                        </a:spcBef>
                        <a:spcAft>
                          <a:spcPts val="0"/>
                        </a:spcAft>
                        <a:buClrTx/>
                        <a:buSzTx/>
                        <a:buFontTx/>
                        <a:buAutoNum type="arabicPeriod"/>
                        <a:tabLst/>
                        <a:defRPr/>
                      </a:pP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用药</a:t>
                      </a:r>
                      <a:r>
                        <a:rPr lang="zh-CN" altLang="en-US" sz="1100" b="1" kern="1200" noProof="0" dirty="0">
                          <a:solidFill>
                            <a:srgbClr val="ED7D31"/>
                          </a:solidFill>
                          <a:latin typeface="Arial" panose="020B0604020202020204" pitchFamily="34" charset="0"/>
                          <a:ea typeface="微软雅黑" panose="020B0503020204020204" pitchFamily="34" charset="-122"/>
                          <a:cs typeface="+mn-cs"/>
                        </a:rPr>
                        <a:t>依从性低（占患者总数</a:t>
                      </a:r>
                      <a:r>
                        <a:rPr lang="en-US" altLang="zh-CN" sz="1100" b="1" kern="1200" noProof="0" dirty="0">
                          <a:solidFill>
                            <a:srgbClr val="ED7D31"/>
                          </a:solidFill>
                          <a:latin typeface="Arial" panose="020B0604020202020204" pitchFamily="34" charset="0"/>
                          <a:ea typeface="微软雅黑" panose="020B0503020204020204" pitchFamily="34" charset="-122"/>
                          <a:cs typeface="+mn-cs"/>
                        </a:rPr>
                        <a:t>80%</a:t>
                      </a:r>
                      <a:r>
                        <a:rPr lang="zh-CN" altLang="en-US" sz="1100" b="1" kern="1200" noProof="0" dirty="0">
                          <a:solidFill>
                            <a:srgbClr val="ED7D31"/>
                          </a:solidFill>
                          <a:latin typeface="Arial" panose="020B0604020202020204" pitchFamily="34" charset="0"/>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导致再发主要心血管事件的风险增加</a:t>
                      </a:r>
                      <a:r>
                        <a:rPr kumimoji="0" lang="en-US" altLang="zh-CN" sz="1100" b="0"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cs typeface="+mn-cs"/>
                        </a:rPr>
                        <a:t>4,6</a:t>
                      </a:r>
                      <a:endPar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altLang="zh-CN" sz="11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-&gt; </a:t>
                      </a:r>
                      <a:r>
                        <a:rPr kumimoji="0" lang="zh-CN" altLang="en-US" sz="11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氯吡格雷阿司匹林片</a:t>
                      </a:r>
                      <a:r>
                        <a:rPr kumimoji="0" lang="zh-CN" altLang="en-US" sz="1100" b="1" i="0" u="none" strike="noStrike" kern="120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rPr>
                        <a:t>以创新片中片技术满足临床和患者未满足需求</a:t>
                      </a:r>
                      <a:endParaRPr kumimoji="0" lang="en-US" altLang="zh-CN" sz="1100" b="1" i="0" u="none" strike="noStrike" kern="120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ysDash"/>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335524"/>
                  </a:ext>
                </a:extLst>
              </a:tr>
            </a:tbl>
          </a:graphicData>
        </a:graphic>
      </p:graphicFrame>
      <p:sp>
        <p:nvSpPr>
          <p:cNvPr id="6" name="文本框 5">
            <a:extLst>
              <a:ext uri="{FF2B5EF4-FFF2-40B4-BE49-F238E27FC236}">
                <a16:creationId xmlns:a16="http://schemas.microsoft.com/office/drawing/2014/main" id="{F68BDC67-7AA8-4C3E-A0D7-ED6AB2F4FCA7}"/>
              </a:ext>
            </a:extLst>
          </p:cNvPr>
          <p:cNvSpPr txBox="1"/>
          <p:nvPr/>
        </p:nvSpPr>
        <p:spPr>
          <a:xfrm>
            <a:off x="4617134" y="4707085"/>
            <a:ext cx="3756660" cy="184666"/>
          </a:xfrm>
          <a:prstGeom prst="rect">
            <a:avLst/>
          </a:prstGeom>
          <a:noFill/>
        </p:spPr>
        <p:txBody>
          <a:bodyPr wrap="square" rtlCol="0">
            <a:spAutoFit/>
          </a:bodyPr>
          <a:lstStyle/>
          <a:p>
            <a:r>
              <a:rPr lang="en-US" altLang="zh-CN" sz="600" b="0" baseline="0" dirty="0">
                <a:solidFill>
                  <a:schemeClr val="bg1">
                    <a:lumMod val="50000"/>
                  </a:schemeClr>
                </a:solidFill>
                <a:latin typeface="Arial" panose="020B0604020202020204" pitchFamily="34" charset="0"/>
                <a:ea typeface="微软雅黑" panose="020B0503020204020204" pitchFamily="34" charset="-122"/>
              </a:rPr>
              <a:t>*</a:t>
            </a:r>
            <a:r>
              <a:rPr lang="zh-CN" altLang="en-US" sz="600" b="0" baseline="0" dirty="0">
                <a:solidFill>
                  <a:schemeClr val="bg1">
                    <a:lumMod val="50000"/>
                  </a:schemeClr>
                </a:solidFill>
                <a:latin typeface="Arial" panose="020B0604020202020204" pitchFamily="34" charset="0"/>
                <a:ea typeface="微软雅黑" panose="020B0503020204020204" pitchFamily="34" charset="-122"/>
              </a:rPr>
              <a:t>患者均接受替格瑞洛或氯吡格雷与阿司匹林联合治疗</a:t>
            </a:r>
            <a:endParaRPr lang="en-US" altLang="zh-CN" sz="600" b="0" baseline="0" dirty="0">
              <a:solidFill>
                <a:schemeClr val="bg1">
                  <a:lumMod val="50000"/>
                </a:schemeClr>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85156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5C6C3C4-D3F3-403D-AE93-7F1F00D8DDD7}"/>
              </a:ext>
            </a:extLst>
          </p:cNvPr>
          <p:cNvSpPr>
            <a:spLocks noGrp="1"/>
          </p:cNvSpPr>
          <p:nvPr>
            <p:ph type="sldNum" sz="quarter" idx="16"/>
          </p:nvPr>
        </p:nvSpPr>
        <p:spPr/>
        <p:txBody>
          <a:bodyPr/>
          <a:lstStyle/>
          <a:p>
            <a:fld id="{6B54B0F7-55DD-40D6-B7F4-70B586885C0B}" type="slidenum">
              <a:rPr lang="en-US" noProof="0" smtClean="0">
                <a:latin typeface="Arial" panose="020B0604020202020204" pitchFamily="34" charset="0"/>
                <a:ea typeface="微软雅黑" panose="020B0503020204020204" pitchFamily="34" charset="-122"/>
              </a:rPr>
              <a:pPr/>
              <a:t>4</a:t>
            </a:fld>
            <a:endParaRPr lang="en-US" noProof="0" dirty="0">
              <a:latin typeface="Arial" panose="020B0604020202020204" pitchFamily="34" charset="0"/>
              <a:ea typeface="微软雅黑" panose="020B0503020204020204" pitchFamily="34" charset="-122"/>
            </a:endParaRPr>
          </a:p>
        </p:txBody>
      </p:sp>
      <p:sp>
        <p:nvSpPr>
          <p:cNvPr id="7" name="标题 6">
            <a:extLst>
              <a:ext uri="{FF2B5EF4-FFF2-40B4-BE49-F238E27FC236}">
                <a16:creationId xmlns:a16="http://schemas.microsoft.com/office/drawing/2014/main" id="{6027352D-3CF4-4830-807E-CC12D5DF2AD6}"/>
              </a:ext>
            </a:extLst>
          </p:cNvPr>
          <p:cNvSpPr>
            <a:spLocks noGrp="1"/>
          </p:cNvSpPr>
          <p:nvPr>
            <p:ph type="title"/>
          </p:nvPr>
        </p:nvSpPr>
        <p:spPr/>
        <p:txBody>
          <a:bodyPr vert="horz" lIns="0" tIns="0" rIns="0" bIns="0" rtlCol="0" anchor="t">
            <a:normAutofit/>
          </a:bodyPr>
          <a:lstStyle/>
          <a:p>
            <a:r>
              <a:rPr lang="zh-CN" altLang="en-US" sz="1800" b="1" dirty="0">
                <a:latin typeface="Arial" panose="020B0604020202020204" pitchFamily="34" charset="0"/>
                <a:ea typeface="微软雅黑" panose="020B0503020204020204" pitchFamily="34" charset="-122"/>
              </a:rPr>
              <a:t>本品针对东亚人群设计片中片剂型，通过改善安全性进而提高依从性，实现</a:t>
            </a:r>
            <a:r>
              <a:rPr lang="en-US" altLang="zh-CN" sz="1800" b="1" dirty="0">
                <a:latin typeface="Arial" panose="020B0604020202020204" pitchFamily="34" charset="0"/>
                <a:ea typeface="微软雅黑" panose="020B0503020204020204" pitchFamily="34" charset="-122"/>
              </a:rPr>
              <a:t>ACS</a:t>
            </a:r>
            <a:r>
              <a:rPr lang="zh-CN" altLang="en-US" sz="1800" b="1" dirty="0">
                <a:latin typeface="Arial" panose="020B0604020202020204" pitchFamily="34" charset="0"/>
                <a:ea typeface="微软雅黑" panose="020B0503020204020204" pitchFamily="34" charset="-122"/>
              </a:rPr>
              <a:t>患者长期主要心血管事件的降低</a:t>
            </a:r>
            <a:endParaRPr lang="en-US" sz="1800" b="1" dirty="0">
              <a:latin typeface="Arial" panose="020B0604020202020204" pitchFamily="34" charset="0"/>
              <a:ea typeface="微软雅黑" panose="020B0503020204020204" pitchFamily="34" charset="-122"/>
            </a:endParaRPr>
          </a:p>
        </p:txBody>
      </p:sp>
      <p:sp>
        <p:nvSpPr>
          <p:cNvPr id="408" name="矩形 407">
            <a:extLst>
              <a:ext uri="{FF2B5EF4-FFF2-40B4-BE49-F238E27FC236}">
                <a16:creationId xmlns:a16="http://schemas.microsoft.com/office/drawing/2014/main" id="{758CCCC8-41A9-4093-9288-0048EC256EAE}"/>
              </a:ext>
            </a:extLst>
          </p:cNvPr>
          <p:cNvSpPr/>
          <p:nvPr/>
        </p:nvSpPr>
        <p:spPr>
          <a:xfrm>
            <a:off x="247879" y="1040860"/>
            <a:ext cx="5708420" cy="274791"/>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200" b="1" dirty="0">
                <a:solidFill>
                  <a:schemeClr val="tx1"/>
                </a:solidFill>
                <a:latin typeface="Arial" panose="020B0604020202020204" pitchFamily="34" charset="0"/>
                <a:ea typeface="微软雅黑" panose="020B0503020204020204" pitchFamily="34" charset="-122"/>
                <a:cs typeface="+mn-ea"/>
              </a:rPr>
              <a:t>以中国唯一且有专利保护的片中片技术，带来更好的安全性、依从性和临床获益</a:t>
            </a:r>
          </a:p>
        </p:txBody>
      </p:sp>
      <p:sp>
        <p:nvSpPr>
          <p:cNvPr id="409" name="矩形 408">
            <a:extLst>
              <a:ext uri="{FF2B5EF4-FFF2-40B4-BE49-F238E27FC236}">
                <a16:creationId xmlns:a16="http://schemas.microsoft.com/office/drawing/2014/main" id="{443D3820-A16C-4869-9BFD-8685EF31239E}"/>
              </a:ext>
            </a:extLst>
          </p:cNvPr>
          <p:cNvSpPr/>
          <p:nvPr/>
        </p:nvSpPr>
        <p:spPr>
          <a:xfrm>
            <a:off x="247879" y="1300651"/>
            <a:ext cx="5708421" cy="603334"/>
          </a:xfrm>
          <a:prstGeom prst="rect">
            <a:avLst/>
          </a:prstGeom>
          <a:solidFill>
            <a:srgbClr val="F4F2F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buClrTx/>
              <a:buSzTx/>
              <a:buFontTx/>
              <a:buNone/>
              <a:tabLst/>
              <a:defRPr/>
            </a:pPr>
            <a:r>
              <a:rPr lang="zh-CN" altLang="en-US" sz="1100" kern="1200" dirty="0">
                <a:solidFill>
                  <a:schemeClr val="dk1"/>
                </a:solidFill>
                <a:latin typeface="Arial" panose="020B0604020202020204" pitchFamily="34" charset="0"/>
                <a:ea typeface="微软雅黑" panose="020B0503020204020204" pitchFamily="34" charset="-122"/>
              </a:rPr>
              <a:t>东亚</a:t>
            </a:r>
            <a:r>
              <a:rPr lang="en-US" altLang="zh-CN" sz="1100" kern="1200" dirty="0">
                <a:solidFill>
                  <a:schemeClr val="dk1"/>
                </a:solidFill>
                <a:latin typeface="Arial" panose="020B0604020202020204" pitchFamily="34" charset="0"/>
                <a:ea typeface="微软雅黑" panose="020B0503020204020204" pitchFamily="34" charset="-122"/>
              </a:rPr>
              <a:t>ACS</a:t>
            </a:r>
            <a:r>
              <a:rPr lang="zh-CN" altLang="en-US" sz="1100" kern="1200" dirty="0">
                <a:solidFill>
                  <a:schemeClr val="dk1"/>
                </a:solidFill>
                <a:latin typeface="Arial" panose="020B0604020202020204" pitchFamily="34" charset="0"/>
                <a:ea typeface="微软雅黑" panose="020B0503020204020204" pitchFamily="34" charset="-122"/>
              </a:rPr>
              <a:t>患者双抗治疗</a:t>
            </a:r>
            <a:r>
              <a:rPr lang="zh-CN" altLang="en-US" sz="1100" dirty="0">
                <a:solidFill>
                  <a:schemeClr val="dk1"/>
                </a:solidFill>
                <a:latin typeface="Arial" panose="020B0604020202020204" pitchFamily="34" charset="0"/>
                <a:ea typeface="微软雅黑" panose="020B0503020204020204" pitchFamily="34" charset="-122"/>
              </a:rPr>
              <a:t>存在出</a:t>
            </a:r>
            <a:r>
              <a:rPr lang="zh-CN" altLang="en-US" sz="1100" dirty="0">
                <a:solidFill>
                  <a:schemeClr val="tx1"/>
                </a:solidFill>
                <a:latin typeface="Arial" panose="020B0604020202020204" pitchFamily="34" charset="0"/>
                <a:ea typeface="微软雅黑" panose="020B0503020204020204" pitchFamily="34" charset="-122"/>
              </a:rPr>
              <a:t>血风险高的特点。本品</a:t>
            </a:r>
            <a:r>
              <a:rPr lang="zh-CN" altLang="en-US" sz="1100" b="1" dirty="0">
                <a:solidFill>
                  <a:srgbClr val="ED7D31"/>
                </a:solidFill>
                <a:latin typeface="Arial" panose="020B0604020202020204" pitchFamily="34" charset="0"/>
                <a:ea typeface="微软雅黑" panose="020B0503020204020204" pitchFamily="34" charset="-122"/>
              </a:rPr>
              <a:t>针对东亚</a:t>
            </a:r>
            <a:r>
              <a:rPr lang="en-US" altLang="zh-CN" sz="1100" b="1" dirty="0">
                <a:solidFill>
                  <a:srgbClr val="ED7D31"/>
                </a:solidFill>
                <a:latin typeface="Arial" panose="020B0604020202020204" pitchFamily="34" charset="0"/>
                <a:ea typeface="微软雅黑" panose="020B0503020204020204" pitchFamily="34" charset="-122"/>
              </a:rPr>
              <a:t>ACS</a:t>
            </a:r>
            <a:r>
              <a:rPr lang="zh-CN" altLang="en-US" sz="1100" b="1" dirty="0">
                <a:solidFill>
                  <a:srgbClr val="ED7D31"/>
                </a:solidFill>
                <a:latin typeface="Arial" panose="020B0604020202020204" pitchFamily="34" charset="0"/>
                <a:ea typeface="微软雅黑" panose="020B0503020204020204" pitchFamily="34" charset="-122"/>
              </a:rPr>
              <a:t>人群特点，研发独特的片中片剂型</a:t>
            </a:r>
            <a:r>
              <a:rPr lang="zh-CN" altLang="en-US" sz="1100" dirty="0">
                <a:solidFill>
                  <a:schemeClr val="tx1"/>
                </a:solidFill>
                <a:latin typeface="Arial" panose="020B0604020202020204" pitchFamily="34" charset="0"/>
                <a:ea typeface="微软雅黑" panose="020B0503020204020204" pitchFamily="34" charset="-122"/>
              </a:rPr>
              <a:t>：</a:t>
            </a:r>
            <a:r>
              <a:rPr lang="zh-CN" altLang="en-US" sz="1100" kern="1200" dirty="0">
                <a:solidFill>
                  <a:schemeClr val="dk1"/>
                </a:solidFill>
                <a:latin typeface="Arial" panose="020B0604020202020204" pitchFamily="34" charset="0"/>
                <a:ea typeface="微软雅黑" panose="020B0503020204020204" pitchFamily="34" charset="-122"/>
              </a:rPr>
              <a:t>片芯为阿司匹林</a:t>
            </a:r>
            <a:r>
              <a:rPr lang="en-US" altLang="zh-CN" sz="1100" kern="1200" baseline="30000" dirty="0">
                <a:solidFill>
                  <a:schemeClr val="dk1"/>
                </a:solidFill>
                <a:latin typeface="Arial" panose="020B0604020202020204" pitchFamily="34" charset="0"/>
                <a:ea typeface="微软雅黑" panose="020B0503020204020204" pitchFamily="34" charset="-122"/>
              </a:rPr>
              <a:t>1,2</a:t>
            </a:r>
            <a:r>
              <a:rPr lang="zh-CN" altLang="en-US" sz="1100" dirty="0">
                <a:solidFill>
                  <a:schemeClr val="dk1"/>
                </a:solidFill>
                <a:latin typeface="Arial" panose="020B0604020202020204" pitchFamily="34" charset="0"/>
                <a:ea typeface="微软雅黑" panose="020B0503020204020204" pitchFamily="34" charset="-122"/>
              </a:rPr>
              <a:t>，</a:t>
            </a:r>
            <a:r>
              <a:rPr lang="zh-CN" altLang="en-US" sz="1100" kern="1200" dirty="0">
                <a:solidFill>
                  <a:schemeClr val="dk1"/>
                </a:solidFill>
                <a:latin typeface="Arial" panose="020B0604020202020204" pitchFamily="34" charset="0"/>
                <a:ea typeface="微软雅黑" panose="020B0503020204020204" pitchFamily="34" charset="-122"/>
              </a:rPr>
              <a:t>中间为肠溶包衣层，使</a:t>
            </a:r>
            <a:r>
              <a:rPr lang="zh-CN" altLang="en-US" sz="1100" dirty="0">
                <a:solidFill>
                  <a:schemeClr val="dk1"/>
                </a:solidFill>
                <a:latin typeface="Arial" panose="020B0604020202020204" pitchFamily="34" charset="0"/>
                <a:ea typeface="微软雅黑" panose="020B0503020204020204" pitchFamily="34" charset="-122"/>
              </a:rPr>
              <a:t>阿司匹林不在胃部释放，降低出血风险和胃肠道不良反应；</a:t>
            </a:r>
            <a:r>
              <a:rPr lang="zh-CN" altLang="en-US" sz="1100" kern="1200" dirty="0">
                <a:solidFill>
                  <a:schemeClr val="dk1"/>
                </a:solidFill>
                <a:latin typeface="Arial" panose="020B0604020202020204" pitchFamily="34" charset="0"/>
                <a:ea typeface="微软雅黑" panose="020B0503020204020204" pitchFamily="34" charset="-122"/>
              </a:rPr>
              <a:t>外层为氯吡格雷速释层，可快速起效</a:t>
            </a:r>
            <a:endParaRPr lang="zh-CN" altLang="en-US" sz="1100" baseline="30000" dirty="0">
              <a:latin typeface="Arial" panose="020B0604020202020204" pitchFamily="34" charset="0"/>
              <a:ea typeface="微软雅黑" panose="020B0503020204020204" pitchFamily="34" charset="-122"/>
            </a:endParaRPr>
          </a:p>
        </p:txBody>
      </p:sp>
      <p:sp>
        <p:nvSpPr>
          <p:cNvPr id="410" name="文本框 409">
            <a:extLst>
              <a:ext uri="{FF2B5EF4-FFF2-40B4-BE49-F238E27FC236}">
                <a16:creationId xmlns:a16="http://schemas.microsoft.com/office/drawing/2014/main" id="{0AAB4EA1-3B29-4195-8240-FAEB08611762}"/>
              </a:ext>
            </a:extLst>
          </p:cNvPr>
          <p:cNvSpPr txBox="1"/>
          <p:nvPr/>
        </p:nvSpPr>
        <p:spPr>
          <a:xfrm>
            <a:off x="486528" y="1958193"/>
            <a:ext cx="1576476" cy="383182"/>
          </a:xfrm>
          <a:prstGeom prst="rect">
            <a:avLst/>
          </a:prstGeom>
          <a:noFill/>
        </p:spPr>
        <p:txBody>
          <a:bodyPr wrap="square" rtlCol="0">
            <a:spAutoFit/>
          </a:bodyPr>
          <a:lstStyle/>
          <a:p>
            <a:pPr algn="ctr">
              <a:lnSpc>
                <a:spcPct val="90000"/>
              </a:lnSpc>
            </a:pPr>
            <a:r>
              <a:rPr lang="zh-CN" altLang="en-US" sz="1050" b="1" i="1" dirty="0">
                <a:latin typeface="Arial" panose="020B0604020202020204" pitchFamily="34" charset="0"/>
                <a:ea typeface="微软雅黑" panose="020B0503020204020204" pitchFamily="34" charset="-122"/>
              </a:rPr>
              <a:t>片中片剂型仅在</a:t>
            </a:r>
            <a:endParaRPr lang="en-US" altLang="zh-CN" sz="1050" b="1" i="1" dirty="0">
              <a:latin typeface="Arial" panose="020B0604020202020204" pitchFamily="34" charset="0"/>
              <a:ea typeface="微软雅黑" panose="020B0503020204020204" pitchFamily="34" charset="-122"/>
            </a:endParaRPr>
          </a:p>
          <a:p>
            <a:pPr algn="ctr">
              <a:lnSpc>
                <a:spcPct val="90000"/>
              </a:lnSpc>
            </a:pPr>
            <a:r>
              <a:rPr lang="zh-CN" altLang="en-US" sz="1050" b="1" i="1" dirty="0">
                <a:latin typeface="Arial" panose="020B0604020202020204" pitchFamily="34" charset="0"/>
                <a:ea typeface="微软雅黑" panose="020B0503020204020204" pitchFamily="34" charset="-122"/>
              </a:rPr>
              <a:t>中国、韩国、日本上市</a:t>
            </a:r>
          </a:p>
        </p:txBody>
      </p:sp>
      <p:pic>
        <p:nvPicPr>
          <p:cNvPr id="414" name="Picture 2">
            <a:extLst>
              <a:ext uri="{FF2B5EF4-FFF2-40B4-BE49-F238E27FC236}">
                <a16:creationId xmlns:a16="http://schemas.microsoft.com/office/drawing/2014/main" id="{4B762815-18BC-4596-BF97-123422FA2A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81" t="1519" r="2234"/>
          <a:stretch/>
        </p:blipFill>
        <p:spPr bwMode="auto">
          <a:xfrm rot="10800000" flipV="1">
            <a:off x="206191" y="3010806"/>
            <a:ext cx="880126" cy="88515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5" name="자유형 275">
            <a:extLst>
              <a:ext uri="{FF2B5EF4-FFF2-40B4-BE49-F238E27FC236}">
                <a16:creationId xmlns:a16="http://schemas.microsoft.com/office/drawing/2014/main" id="{DB84F4ED-C5DD-4C29-A0CC-EC914B8ED6E1}"/>
              </a:ext>
            </a:extLst>
          </p:cNvPr>
          <p:cNvSpPr/>
          <p:nvPr/>
        </p:nvSpPr>
        <p:spPr>
          <a:xfrm>
            <a:off x="883326" y="3411077"/>
            <a:ext cx="738667" cy="45719"/>
          </a:xfrm>
          <a:custGeom>
            <a:avLst/>
            <a:gdLst>
              <a:gd name="connsiteX0" fmla="*/ 0 w 747713"/>
              <a:gd name="connsiteY0" fmla="*/ 0 h 0"/>
              <a:gd name="connsiteX1" fmla="*/ 747713 w 747713"/>
              <a:gd name="connsiteY1" fmla="*/ 0 h 0"/>
            </a:gdLst>
            <a:ahLst/>
            <a:cxnLst>
              <a:cxn ang="0">
                <a:pos x="connsiteX0" y="connsiteY0"/>
              </a:cxn>
              <a:cxn ang="0">
                <a:pos x="connsiteX1" y="connsiteY1"/>
              </a:cxn>
            </a:cxnLst>
            <a:rect l="l" t="t" r="r" b="b"/>
            <a:pathLst>
              <a:path w="747713">
                <a:moveTo>
                  <a:pt x="0" y="0"/>
                </a:moveTo>
                <a:lnTo>
                  <a:pt x="747713" y="0"/>
                </a:lnTo>
              </a:path>
            </a:pathLst>
          </a:custGeom>
          <a:noFill/>
          <a:ln w="9525" cap="flat" cmpd="sng" algn="ctr">
            <a:solidFill>
              <a:srgbClr val="017ABB"/>
            </a:solidFill>
            <a:prstDash val="solid"/>
            <a:miter lim="800000"/>
            <a:headEnd type="oval"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solidFill>
                  <a:srgbClr val="1D7B00">
                    <a:alpha val="0"/>
                  </a:srgbClr>
                </a:solidFill>
              </a:ln>
              <a:solidFill>
                <a:prstClr val="white"/>
              </a:solidFill>
              <a:effectLst/>
              <a:uLnTx/>
              <a:uFillTx/>
              <a:latin typeface="Arial" panose="020B0604020202020204" pitchFamily="34" charset="0"/>
              <a:cs typeface="+mn-cs"/>
            </a:endParaRPr>
          </a:p>
        </p:txBody>
      </p:sp>
      <p:sp>
        <p:nvSpPr>
          <p:cNvPr id="416" name="자유형 276">
            <a:extLst>
              <a:ext uri="{FF2B5EF4-FFF2-40B4-BE49-F238E27FC236}">
                <a16:creationId xmlns:a16="http://schemas.microsoft.com/office/drawing/2014/main" id="{194EB313-92F3-44DD-8465-690DFA65C990}"/>
              </a:ext>
            </a:extLst>
          </p:cNvPr>
          <p:cNvSpPr/>
          <p:nvPr/>
        </p:nvSpPr>
        <p:spPr>
          <a:xfrm flipV="1">
            <a:off x="826504" y="3520959"/>
            <a:ext cx="770162" cy="406751"/>
          </a:xfrm>
          <a:custGeom>
            <a:avLst/>
            <a:gdLst>
              <a:gd name="connsiteX0" fmla="*/ 0 w 823912"/>
              <a:gd name="connsiteY0" fmla="*/ 409575 h 409575"/>
              <a:gd name="connsiteX1" fmla="*/ 485775 w 823912"/>
              <a:gd name="connsiteY1" fmla="*/ 0 h 409575"/>
              <a:gd name="connsiteX2" fmla="*/ 823912 w 823912"/>
              <a:gd name="connsiteY2" fmla="*/ 0 h 409575"/>
            </a:gdLst>
            <a:ahLst/>
            <a:cxnLst>
              <a:cxn ang="0">
                <a:pos x="connsiteX0" y="connsiteY0"/>
              </a:cxn>
              <a:cxn ang="0">
                <a:pos x="connsiteX1" y="connsiteY1"/>
              </a:cxn>
              <a:cxn ang="0">
                <a:pos x="connsiteX2" y="connsiteY2"/>
              </a:cxn>
            </a:cxnLst>
            <a:rect l="l" t="t" r="r" b="b"/>
            <a:pathLst>
              <a:path w="823912" h="409575">
                <a:moveTo>
                  <a:pt x="0" y="409575"/>
                </a:moveTo>
                <a:lnTo>
                  <a:pt x="485775" y="0"/>
                </a:lnTo>
                <a:lnTo>
                  <a:pt x="823912" y="0"/>
                </a:lnTo>
              </a:path>
            </a:pathLst>
          </a:custGeom>
          <a:noFill/>
          <a:ln w="9525" cap="flat" cmpd="sng" algn="ctr">
            <a:solidFill>
              <a:sysClr val="window" lastClr="FFFFFF">
                <a:lumMod val="75000"/>
              </a:sysClr>
            </a:solidFill>
            <a:prstDash val="solid"/>
            <a:miter lim="800000"/>
            <a:headEnd type="oval"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solidFill>
                  <a:srgbClr val="1D7B00">
                    <a:alpha val="0"/>
                  </a:srgbClr>
                </a:solidFill>
              </a:ln>
              <a:solidFill>
                <a:prstClr val="white">
                  <a:lumMod val="95000"/>
                </a:prstClr>
              </a:solidFill>
              <a:effectLst/>
              <a:uLnTx/>
              <a:uFillTx/>
              <a:latin typeface="Arial" panose="020B0604020202020204" pitchFamily="34" charset="0"/>
              <a:cs typeface="+mn-cs"/>
            </a:endParaRPr>
          </a:p>
        </p:txBody>
      </p:sp>
      <p:sp>
        <p:nvSpPr>
          <p:cNvPr id="417" name="자유형 277">
            <a:extLst>
              <a:ext uri="{FF2B5EF4-FFF2-40B4-BE49-F238E27FC236}">
                <a16:creationId xmlns:a16="http://schemas.microsoft.com/office/drawing/2014/main" id="{E7677555-A45F-460F-98D8-CAC6C22032BE}"/>
              </a:ext>
            </a:extLst>
          </p:cNvPr>
          <p:cNvSpPr/>
          <p:nvPr/>
        </p:nvSpPr>
        <p:spPr>
          <a:xfrm flipV="1">
            <a:off x="611592" y="3525790"/>
            <a:ext cx="971398" cy="804170"/>
          </a:xfrm>
          <a:custGeom>
            <a:avLst/>
            <a:gdLst>
              <a:gd name="connsiteX0" fmla="*/ 0 w 990600"/>
              <a:gd name="connsiteY0" fmla="*/ 595312 h 595312"/>
              <a:gd name="connsiteX1" fmla="*/ 642938 w 990600"/>
              <a:gd name="connsiteY1" fmla="*/ 0 h 595312"/>
              <a:gd name="connsiteX2" fmla="*/ 990600 w 990600"/>
              <a:gd name="connsiteY2" fmla="*/ 0 h 595312"/>
            </a:gdLst>
            <a:ahLst/>
            <a:cxnLst>
              <a:cxn ang="0">
                <a:pos x="connsiteX0" y="connsiteY0"/>
              </a:cxn>
              <a:cxn ang="0">
                <a:pos x="connsiteX1" y="connsiteY1"/>
              </a:cxn>
              <a:cxn ang="0">
                <a:pos x="connsiteX2" y="connsiteY2"/>
              </a:cxn>
            </a:cxnLst>
            <a:rect l="l" t="t" r="r" b="b"/>
            <a:pathLst>
              <a:path w="990600" h="595312">
                <a:moveTo>
                  <a:pt x="0" y="595312"/>
                </a:moveTo>
                <a:lnTo>
                  <a:pt x="642938" y="0"/>
                </a:lnTo>
                <a:lnTo>
                  <a:pt x="990600" y="0"/>
                </a:lnTo>
              </a:path>
            </a:pathLst>
          </a:custGeom>
          <a:noFill/>
          <a:ln w="9525" cap="flat" cmpd="sng" algn="ctr">
            <a:solidFill>
              <a:srgbClr val="017ABB"/>
            </a:solidFill>
            <a:prstDash val="solid"/>
            <a:miter lim="800000"/>
            <a:headEnd type="oval"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solidFill>
                  <a:srgbClr val="1D7B00">
                    <a:alpha val="0"/>
                  </a:srgbClr>
                </a:solidFill>
              </a:ln>
              <a:solidFill>
                <a:prstClr val="white"/>
              </a:solidFill>
              <a:effectLst/>
              <a:uLnTx/>
              <a:uFillTx/>
              <a:latin typeface="Arial" panose="020B0604020202020204" pitchFamily="34" charset="0"/>
              <a:cs typeface="+mn-cs"/>
            </a:endParaRPr>
          </a:p>
        </p:txBody>
      </p:sp>
      <p:sp>
        <p:nvSpPr>
          <p:cNvPr id="418" name="자유형 278">
            <a:extLst>
              <a:ext uri="{FF2B5EF4-FFF2-40B4-BE49-F238E27FC236}">
                <a16:creationId xmlns:a16="http://schemas.microsoft.com/office/drawing/2014/main" id="{42FAF2B6-D4CB-4485-B864-D8CF1925ED99}"/>
              </a:ext>
            </a:extLst>
          </p:cNvPr>
          <p:cNvSpPr/>
          <p:nvPr/>
        </p:nvSpPr>
        <p:spPr>
          <a:xfrm flipV="1">
            <a:off x="883326" y="3132882"/>
            <a:ext cx="735085" cy="179243"/>
          </a:xfrm>
          <a:custGeom>
            <a:avLst/>
            <a:gdLst>
              <a:gd name="connsiteX0" fmla="*/ 0 w 738187"/>
              <a:gd name="connsiteY0" fmla="*/ 0 h 333375"/>
              <a:gd name="connsiteX1" fmla="*/ 400050 w 738187"/>
              <a:gd name="connsiteY1" fmla="*/ 333375 h 333375"/>
              <a:gd name="connsiteX2" fmla="*/ 738187 w 738187"/>
              <a:gd name="connsiteY2" fmla="*/ 333375 h 333375"/>
            </a:gdLst>
            <a:ahLst/>
            <a:cxnLst>
              <a:cxn ang="0">
                <a:pos x="connsiteX0" y="connsiteY0"/>
              </a:cxn>
              <a:cxn ang="0">
                <a:pos x="connsiteX1" y="connsiteY1"/>
              </a:cxn>
              <a:cxn ang="0">
                <a:pos x="connsiteX2" y="connsiteY2"/>
              </a:cxn>
            </a:cxnLst>
            <a:rect l="l" t="t" r="r" b="b"/>
            <a:pathLst>
              <a:path w="738187" h="333375">
                <a:moveTo>
                  <a:pt x="0" y="0"/>
                </a:moveTo>
                <a:lnTo>
                  <a:pt x="400050" y="333375"/>
                </a:lnTo>
                <a:lnTo>
                  <a:pt x="738187" y="333375"/>
                </a:lnTo>
              </a:path>
            </a:pathLst>
          </a:custGeom>
          <a:noFill/>
          <a:ln w="9525" cap="flat" cmpd="sng" algn="ctr">
            <a:solidFill>
              <a:sysClr val="window" lastClr="FFFFFF">
                <a:lumMod val="75000"/>
              </a:sysClr>
            </a:solidFill>
            <a:prstDash val="solid"/>
            <a:miter lim="800000"/>
            <a:headEnd type="oval"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solidFill>
                  <a:srgbClr val="1D7B00">
                    <a:alpha val="0"/>
                  </a:srgbClr>
                </a:solidFill>
              </a:ln>
              <a:solidFill>
                <a:prstClr val="white"/>
              </a:solidFill>
              <a:effectLst/>
              <a:uLnTx/>
              <a:uFillTx/>
              <a:latin typeface="Arial" panose="020B0604020202020204" pitchFamily="34" charset="0"/>
              <a:cs typeface="+mn-cs"/>
            </a:endParaRPr>
          </a:p>
        </p:txBody>
      </p:sp>
      <p:sp>
        <p:nvSpPr>
          <p:cNvPr id="419" name="자유형 279">
            <a:extLst>
              <a:ext uri="{FF2B5EF4-FFF2-40B4-BE49-F238E27FC236}">
                <a16:creationId xmlns:a16="http://schemas.microsoft.com/office/drawing/2014/main" id="{030F595E-4737-4E76-B659-F2A963DBB3AD}"/>
              </a:ext>
            </a:extLst>
          </p:cNvPr>
          <p:cNvSpPr/>
          <p:nvPr/>
        </p:nvSpPr>
        <p:spPr>
          <a:xfrm flipV="1">
            <a:off x="826504" y="2482950"/>
            <a:ext cx="770162" cy="547387"/>
          </a:xfrm>
          <a:custGeom>
            <a:avLst/>
            <a:gdLst>
              <a:gd name="connsiteX0" fmla="*/ 0 w 738188"/>
              <a:gd name="connsiteY0" fmla="*/ 0 h 309562"/>
              <a:gd name="connsiteX1" fmla="*/ 400050 w 738188"/>
              <a:gd name="connsiteY1" fmla="*/ 309562 h 309562"/>
              <a:gd name="connsiteX2" fmla="*/ 738188 w 738188"/>
              <a:gd name="connsiteY2" fmla="*/ 309562 h 309562"/>
            </a:gdLst>
            <a:ahLst/>
            <a:cxnLst>
              <a:cxn ang="0">
                <a:pos x="connsiteX0" y="connsiteY0"/>
              </a:cxn>
              <a:cxn ang="0">
                <a:pos x="connsiteX1" y="connsiteY1"/>
              </a:cxn>
              <a:cxn ang="0">
                <a:pos x="connsiteX2" y="connsiteY2"/>
              </a:cxn>
            </a:cxnLst>
            <a:rect l="l" t="t" r="r" b="b"/>
            <a:pathLst>
              <a:path w="738188" h="309562">
                <a:moveTo>
                  <a:pt x="0" y="0"/>
                </a:moveTo>
                <a:lnTo>
                  <a:pt x="400050" y="309562"/>
                </a:lnTo>
                <a:lnTo>
                  <a:pt x="738188" y="309562"/>
                </a:lnTo>
              </a:path>
            </a:pathLst>
          </a:custGeom>
          <a:noFill/>
          <a:ln w="9525" cap="flat" cmpd="sng" algn="ctr">
            <a:solidFill>
              <a:sysClr val="window" lastClr="FFFFFF">
                <a:lumMod val="75000"/>
              </a:sysClr>
            </a:solidFill>
            <a:prstDash val="solid"/>
            <a:miter lim="800000"/>
            <a:headEnd type="oval"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solidFill>
                  <a:srgbClr val="1D7B00">
                    <a:alpha val="0"/>
                  </a:srgbClr>
                </a:solidFill>
              </a:ln>
              <a:solidFill>
                <a:prstClr val="white"/>
              </a:solidFill>
              <a:effectLst/>
              <a:uLnTx/>
              <a:uFillTx/>
              <a:latin typeface="Arial" panose="020B0604020202020204" pitchFamily="34" charset="0"/>
              <a:cs typeface="+mn-cs"/>
            </a:endParaRPr>
          </a:p>
        </p:txBody>
      </p:sp>
      <p:sp>
        <p:nvSpPr>
          <p:cNvPr id="420" name="자유형 280">
            <a:extLst>
              <a:ext uri="{FF2B5EF4-FFF2-40B4-BE49-F238E27FC236}">
                <a16:creationId xmlns:a16="http://schemas.microsoft.com/office/drawing/2014/main" id="{C96F0251-78CE-4A32-9BD5-8A68C41AA918}"/>
              </a:ext>
            </a:extLst>
          </p:cNvPr>
          <p:cNvSpPr/>
          <p:nvPr/>
        </p:nvSpPr>
        <p:spPr>
          <a:xfrm flipV="1">
            <a:off x="843858" y="2848645"/>
            <a:ext cx="770161" cy="315700"/>
          </a:xfrm>
          <a:custGeom>
            <a:avLst/>
            <a:gdLst>
              <a:gd name="connsiteX0" fmla="*/ 661988 w 661988"/>
              <a:gd name="connsiteY0" fmla="*/ 219075 h 219075"/>
              <a:gd name="connsiteX1" fmla="*/ 290513 w 661988"/>
              <a:gd name="connsiteY1" fmla="*/ 219075 h 219075"/>
              <a:gd name="connsiteX2" fmla="*/ 0 w 661988"/>
              <a:gd name="connsiteY2" fmla="*/ 0 h 219075"/>
            </a:gdLst>
            <a:ahLst/>
            <a:cxnLst>
              <a:cxn ang="0">
                <a:pos x="connsiteX0" y="connsiteY0"/>
              </a:cxn>
              <a:cxn ang="0">
                <a:pos x="connsiteX1" y="connsiteY1"/>
              </a:cxn>
              <a:cxn ang="0">
                <a:pos x="connsiteX2" y="connsiteY2"/>
              </a:cxn>
            </a:cxnLst>
            <a:rect l="l" t="t" r="r" b="b"/>
            <a:pathLst>
              <a:path w="661988" h="219075">
                <a:moveTo>
                  <a:pt x="661988" y="219075"/>
                </a:moveTo>
                <a:lnTo>
                  <a:pt x="290513" y="219075"/>
                </a:lnTo>
                <a:lnTo>
                  <a:pt x="0" y="0"/>
                </a:lnTo>
              </a:path>
            </a:pathLst>
          </a:custGeom>
          <a:noFill/>
          <a:ln w="9525" cap="flat" cmpd="sng" algn="ctr">
            <a:solidFill>
              <a:srgbClr val="017ABB"/>
            </a:solidFill>
            <a:prstDash val="solid"/>
            <a:miter lim="800000"/>
            <a:headEnd type="none" w="sm" len="sm"/>
            <a:tailEnd type="oval"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solidFill>
                  <a:srgbClr val="1D7B00">
                    <a:alpha val="0"/>
                  </a:srgbClr>
                </a:solidFill>
              </a:ln>
              <a:solidFill>
                <a:prstClr val="white"/>
              </a:solidFill>
              <a:effectLst/>
              <a:uLnTx/>
              <a:uFillTx/>
              <a:latin typeface="Arial" panose="020B0604020202020204" pitchFamily="34" charset="0"/>
              <a:cs typeface="+mn-cs"/>
            </a:endParaRPr>
          </a:p>
        </p:txBody>
      </p:sp>
      <p:sp>
        <p:nvSpPr>
          <p:cNvPr id="421" name="모서리가 둥근 직사각형 79">
            <a:extLst>
              <a:ext uri="{FF2B5EF4-FFF2-40B4-BE49-F238E27FC236}">
                <a16:creationId xmlns:a16="http://schemas.microsoft.com/office/drawing/2014/main" id="{88AB8150-CC9D-4623-892B-A59DE5EA757D}"/>
              </a:ext>
            </a:extLst>
          </p:cNvPr>
          <p:cNvSpPr/>
          <p:nvPr/>
        </p:nvSpPr>
        <p:spPr>
          <a:xfrm flipV="1">
            <a:off x="1342974" y="3346323"/>
            <a:ext cx="939065" cy="226164"/>
          </a:xfrm>
          <a:prstGeom prst="roundRect">
            <a:avLst>
              <a:gd name="adj" fmla="val 50000"/>
            </a:avLst>
          </a:prstGeom>
          <a:pattFill prst="dkUpDiag">
            <a:fgClr>
              <a:srgbClr val="0078A0"/>
            </a:fgClr>
            <a:bgClr>
              <a:srgbClr val="445FA6"/>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noFill/>
              </a:ln>
              <a:solidFill>
                <a:prstClr val="white"/>
              </a:solidFill>
              <a:effectLst/>
              <a:uLnTx/>
              <a:uFillTx/>
              <a:latin typeface="Arial" panose="020B0604020202020204" pitchFamily="34" charset="0"/>
              <a:cs typeface="+mn-cs"/>
            </a:endParaRPr>
          </a:p>
        </p:txBody>
      </p:sp>
      <p:sp>
        <p:nvSpPr>
          <p:cNvPr id="422" name="모서리가 둥근 직사각형 81">
            <a:extLst>
              <a:ext uri="{FF2B5EF4-FFF2-40B4-BE49-F238E27FC236}">
                <a16:creationId xmlns:a16="http://schemas.microsoft.com/office/drawing/2014/main" id="{E96EF74B-ECDE-4169-A83E-01B05BD724B8}"/>
              </a:ext>
            </a:extLst>
          </p:cNvPr>
          <p:cNvSpPr/>
          <p:nvPr/>
        </p:nvSpPr>
        <p:spPr>
          <a:xfrm flipV="1">
            <a:off x="1342974" y="3055234"/>
            <a:ext cx="939065" cy="189489"/>
          </a:xfrm>
          <a:prstGeom prst="roundRect">
            <a:avLst>
              <a:gd name="adj" fmla="val 50000"/>
            </a:avLst>
          </a:prstGeom>
          <a:pattFill prst="dkUpDiag">
            <a:fgClr>
              <a:sysClr val="window" lastClr="FFFFFF">
                <a:lumMod val="95000"/>
              </a:sysClr>
            </a:fgClr>
            <a:bgClr>
              <a:sysClr val="window" lastClr="FFFFFF">
                <a:lumMod val="85000"/>
              </a:sysClr>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noFill/>
              </a:ln>
              <a:solidFill>
                <a:prstClr val="white"/>
              </a:solidFill>
              <a:effectLst/>
              <a:uLnTx/>
              <a:uFillTx/>
              <a:latin typeface="Arial" panose="020B0604020202020204" pitchFamily="34" charset="0"/>
              <a:cs typeface="+mn-cs"/>
            </a:endParaRPr>
          </a:p>
        </p:txBody>
      </p:sp>
      <p:sp>
        <p:nvSpPr>
          <p:cNvPr id="423" name="제목 1">
            <a:extLst>
              <a:ext uri="{FF2B5EF4-FFF2-40B4-BE49-F238E27FC236}">
                <a16:creationId xmlns:a16="http://schemas.microsoft.com/office/drawing/2014/main" id="{265E7673-117F-45BA-956A-0F916F7083D5}"/>
              </a:ext>
            </a:extLst>
          </p:cNvPr>
          <p:cNvSpPr txBox="1">
            <a:spLocks/>
          </p:cNvSpPr>
          <p:nvPr/>
        </p:nvSpPr>
        <p:spPr>
          <a:xfrm>
            <a:off x="1460305" y="3105118"/>
            <a:ext cx="384721" cy="123111"/>
          </a:xfrm>
          <a:prstGeom prst="rect">
            <a:avLst/>
          </a:prstGeom>
        </p:spPr>
        <p:txBody>
          <a:bodyPr wrap="none" lIns="0" tIns="0" rIns="0" bIns="0" anchor="ctr">
            <a:spAutoFit/>
            <a:scene3d>
              <a:camera prst="orthographicFront"/>
              <a:lightRig rig="balanced" dir="t"/>
            </a:scene3d>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0" marR="0" lvl="0" indent="0" algn="ctr" defTabSz="914400" rtl="0" eaLnBrk="1" fontAlgn="base" latinLnBrk="1" hangingPunct="1">
              <a:lnSpc>
                <a:spcPct val="80000"/>
              </a:lnSpc>
              <a:spcBef>
                <a:spcPct val="0"/>
              </a:spcBef>
              <a:spcAft>
                <a:spcPct val="0"/>
              </a:spcAft>
              <a:buClrTx/>
              <a:buSzTx/>
              <a:buFontTx/>
              <a:buNone/>
              <a:tabLst/>
              <a:defRPr/>
            </a:pPr>
            <a:r>
              <a:rPr lang="zh-CN" altLang="en-US" sz="1000" b="1" dirty="0">
                <a:ln>
                  <a:solidFill>
                    <a:srgbClr val="1D7B00">
                      <a:alpha val="0"/>
                    </a:srgbClr>
                  </a:solidFill>
                </a:ln>
                <a:solidFill>
                  <a:prstClr val="black">
                    <a:lumMod val="65000"/>
                    <a:lumOff val="35000"/>
                  </a:prstClr>
                </a:solidFill>
                <a:latin typeface="Arial" panose="020B0604020202020204" pitchFamily="34" charset="0"/>
                <a:ea typeface="微软雅黑" panose="020B0503020204020204" pitchFamily="34" charset="-122"/>
                <a:cs typeface="Calibri" panose="020F0502020204030204" pitchFamily="34" charset="0"/>
              </a:rPr>
              <a:t>缓释层</a:t>
            </a:r>
            <a:endParaRPr kumimoji="1" lang="ko-KR" altLang="en-US" sz="1000" b="1" i="0" u="none" strike="noStrike" kern="1200" cap="none" spc="0" normalizeH="0" baseline="0" noProof="0" dirty="0">
              <a:ln>
                <a:solidFill>
                  <a:srgbClr val="1D7B00">
                    <a:alpha val="0"/>
                  </a:srgbClr>
                </a:solidFill>
              </a:ln>
              <a:solidFill>
                <a:prstClr val="black">
                  <a:lumMod val="65000"/>
                  <a:lumOff val="35000"/>
                </a:prstClr>
              </a:solidFill>
              <a:effectLst/>
              <a:uLnTx/>
              <a:uFillTx/>
              <a:latin typeface="Arial" panose="020B0604020202020204" pitchFamily="34" charset="0"/>
              <a:ea typeface="+mn-ea"/>
              <a:cs typeface="Calibri" panose="020F0502020204030204" pitchFamily="34" charset="0"/>
            </a:endParaRPr>
          </a:p>
        </p:txBody>
      </p:sp>
      <p:sp>
        <p:nvSpPr>
          <p:cNvPr id="424" name="모서리가 둥근 직사각형 83">
            <a:extLst>
              <a:ext uri="{FF2B5EF4-FFF2-40B4-BE49-F238E27FC236}">
                <a16:creationId xmlns:a16="http://schemas.microsoft.com/office/drawing/2014/main" id="{20F1F0A0-AD98-4A1B-B547-C669608846E6}"/>
              </a:ext>
            </a:extLst>
          </p:cNvPr>
          <p:cNvSpPr/>
          <p:nvPr/>
        </p:nvSpPr>
        <p:spPr>
          <a:xfrm flipV="1">
            <a:off x="1342974" y="4156814"/>
            <a:ext cx="939065" cy="297340"/>
          </a:xfrm>
          <a:prstGeom prst="roundRect">
            <a:avLst>
              <a:gd name="adj" fmla="val 50000"/>
            </a:avLst>
          </a:prstGeom>
          <a:pattFill prst="dkUpDiag">
            <a:fgClr>
              <a:srgbClr val="0078A0"/>
            </a:fgClr>
            <a:bgClr>
              <a:srgbClr val="445FA6"/>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noFill/>
              </a:ln>
              <a:solidFill>
                <a:prstClr val="white"/>
              </a:solidFill>
              <a:effectLst/>
              <a:uLnTx/>
              <a:uFillTx/>
              <a:latin typeface="Arial" panose="020B0604020202020204" pitchFamily="34" charset="0"/>
              <a:cs typeface="+mn-cs"/>
            </a:endParaRPr>
          </a:p>
        </p:txBody>
      </p:sp>
      <p:sp>
        <p:nvSpPr>
          <p:cNvPr id="425" name="제목 1">
            <a:extLst>
              <a:ext uri="{FF2B5EF4-FFF2-40B4-BE49-F238E27FC236}">
                <a16:creationId xmlns:a16="http://schemas.microsoft.com/office/drawing/2014/main" id="{5DFC8083-9733-4FC0-A413-10FFD988CCCA}"/>
              </a:ext>
            </a:extLst>
          </p:cNvPr>
          <p:cNvSpPr txBox="1">
            <a:spLocks/>
          </p:cNvSpPr>
          <p:nvPr/>
        </p:nvSpPr>
        <p:spPr>
          <a:xfrm>
            <a:off x="1460304" y="4203700"/>
            <a:ext cx="811565" cy="246221"/>
          </a:xfrm>
          <a:prstGeom prst="rect">
            <a:avLst/>
          </a:prstGeom>
        </p:spPr>
        <p:txBody>
          <a:bodyPr wrap="square" lIns="0" tIns="0" rIns="0" bIns="0" anchor="ctr">
            <a:spAutoFit/>
            <a:scene3d>
              <a:camera prst="orthographicFront"/>
              <a:lightRig rig="balanced" dir="t"/>
            </a:scene3d>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zh-CN" altLang="en-US"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微软雅黑" panose="020B0503020204020204" pitchFamily="34" charset="-122"/>
                <a:cs typeface="Calibri" panose="020F0502020204030204" pitchFamily="34" charset="0"/>
              </a:rPr>
              <a:t>阿司匹林片芯</a:t>
            </a:r>
            <a:r>
              <a:rPr kumimoji="1" lang="en-US" altLang="ko-KR"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微软雅黑" panose="020B0503020204020204" pitchFamily="34" charset="-122"/>
                <a:cs typeface="Calibri" panose="020F0502020204030204" pitchFamily="34" charset="0"/>
              </a:rPr>
              <a:t> </a:t>
            </a:r>
          </a:p>
          <a:p>
            <a:pPr marL="0" marR="0" lvl="0" indent="0" algn="ctr" defTabSz="914400" rtl="0" eaLnBrk="1" fontAlgn="base" latinLnBrk="1" hangingPunct="1">
              <a:lnSpc>
                <a:spcPct val="80000"/>
              </a:lnSpc>
              <a:spcBef>
                <a:spcPct val="0"/>
              </a:spcBef>
              <a:spcAft>
                <a:spcPct val="0"/>
              </a:spcAft>
              <a:buClrTx/>
              <a:buSzTx/>
              <a:buFontTx/>
              <a:buNone/>
              <a:tabLst/>
              <a:defRPr/>
            </a:pPr>
            <a:r>
              <a:rPr kumimoji="1" lang="en-US" altLang="ko-KR"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微软雅黑" panose="020B0503020204020204" pitchFamily="34" charset="-122"/>
                <a:cs typeface="Calibri" panose="020F0502020204030204" pitchFamily="34" charset="0"/>
              </a:rPr>
              <a:t>(100 mg)</a:t>
            </a:r>
            <a:endParaRPr kumimoji="1" lang="ko-KR" altLang="en-US"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mn-ea"/>
              <a:cs typeface="Calibri" panose="020F0502020204030204" pitchFamily="34" charset="0"/>
            </a:endParaRPr>
          </a:p>
        </p:txBody>
      </p:sp>
      <p:sp>
        <p:nvSpPr>
          <p:cNvPr id="426" name="모서리가 둥근 직사각형 85">
            <a:extLst>
              <a:ext uri="{FF2B5EF4-FFF2-40B4-BE49-F238E27FC236}">
                <a16:creationId xmlns:a16="http://schemas.microsoft.com/office/drawing/2014/main" id="{A9F39A14-A4FA-4494-922B-921331C9CD89}"/>
              </a:ext>
            </a:extLst>
          </p:cNvPr>
          <p:cNvSpPr/>
          <p:nvPr/>
        </p:nvSpPr>
        <p:spPr>
          <a:xfrm flipV="1">
            <a:off x="1342974" y="3804090"/>
            <a:ext cx="939065" cy="226165"/>
          </a:xfrm>
          <a:prstGeom prst="roundRect">
            <a:avLst>
              <a:gd name="adj" fmla="val 50000"/>
            </a:avLst>
          </a:prstGeom>
          <a:pattFill prst="dkUpDiag">
            <a:fgClr>
              <a:sysClr val="window" lastClr="FFFFFF">
                <a:lumMod val="95000"/>
              </a:sysClr>
            </a:fgClr>
            <a:bgClr>
              <a:sysClr val="window" lastClr="FFFFFF">
                <a:lumMod val="85000"/>
              </a:sysClr>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noFill/>
              </a:ln>
              <a:solidFill>
                <a:prstClr val="white"/>
              </a:solidFill>
              <a:effectLst/>
              <a:uLnTx/>
              <a:uFillTx/>
              <a:latin typeface="Arial" panose="020B0604020202020204" pitchFamily="34" charset="0"/>
              <a:cs typeface="+mn-cs"/>
            </a:endParaRPr>
          </a:p>
        </p:txBody>
      </p:sp>
      <p:sp>
        <p:nvSpPr>
          <p:cNvPr id="427" name="제목 1">
            <a:extLst>
              <a:ext uri="{FF2B5EF4-FFF2-40B4-BE49-F238E27FC236}">
                <a16:creationId xmlns:a16="http://schemas.microsoft.com/office/drawing/2014/main" id="{E7B876D9-32E2-4DA0-BCB0-6F8D72DF7895}"/>
              </a:ext>
            </a:extLst>
          </p:cNvPr>
          <p:cNvSpPr txBox="1">
            <a:spLocks/>
          </p:cNvSpPr>
          <p:nvPr/>
        </p:nvSpPr>
        <p:spPr>
          <a:xfrm rot="10800000" flipV="1">
            <a:off x="1460306" y="3878650"/>
            <a:ext cx="384722" cy="123111"/>
          </a:xfrm>
          <a:prstGeom prst="rect">
            <a:avLst/>
          </a:prstGeom>
        </p:spPr>
        <p:txBody>
          <a:bodyPr wrap="none" lIns="0" tIns="0" rIns="0" bIns="0" anchor="ctr">
            <a:spAutoFit/>
            <a:scene3d>
              <a:camera prst="orthographicFront"/>
              <a:lightRig rig="balanced" dir="t"/>
            </a:scene3d>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zh-CN" altLang="en-US" sz="1000" b="1" i="0" u="none" strike="noStrike" kern="1200" cap="none" spc="0" normalizeH="0" baseline="0" noProof="0" dirty="0">
                <a:ln>
                  <a:solidFill>
                    <a:srgbClr val="1D7B00">
                      <a:alpha val="0"/>
                    </a:srgbClr>
                  </a:solidFill>
                </a:ln>
                <a:solidFill>
                  <a:prstClr val="black">
                    <a:lumMod val="65000"/>
                    <a:lumOff val="35000"/>
                  </a:prstClr>
                </a:solidFill>
                <a:effectLst/>
                <a:uLnTx/>
                <a:uFillTx/>
                <a:latin typeface="Arial" panose="020B0604020202020204" pitchFamily="34" charset="0"/>
                <a:ea typeface="微软雅黑" panose="020B0503020204020204" pitchFamily="34" charset="-122"/>
                <a:cs typeface="Calibri" panose="020F0502020204030204" pitchFamily="34" charset="0"/>
              </a:rPr>
              <a:t>隔离层</a:t>
            </a:r>
            <a:endParaRPr kumimoji="1" lang="ko-KR" altLang="en-US" sz="1000" b="1" i="0" u="none" strike="noStrike" kern="1200" cap="none" spc="0" normalizeH="0" baseline="0" noProof="0" dirty="0">
              <a:ln>
                <a:solidFill>
                  <a:srgbClr val="1D7B00">
                    <a:alpha val="0"/>
                  </a:srgbClr>
                </a:solidFill>
              </a:ln>
              <a:solidFill>
                <a:prstClr val="black">
                  <a:lumMod val="65000"/>
                  <a:lumOff val="35000"/>
                </a:prstClr>
              </a:solidFill>
              <a:effectLst/>
              <a:uLnTx/>
              <a:uFillTx/>
              <a:latin typeface="Arial" panose="020B0604020202020204" pitchFamily="34" charset="0"/>
              <a:ea typeface="+mn-ea"/>
              <a:cs typeface="Calibri" panose="020F0502020204030204" pitchFamily="34" charset="0"/>
            </a:endParaRPr>
          </a:p>
        </p:txBody>
      </p:sp>
      <p:sp>
        <p:nvSpPr>
          <p:cNvPr id="428" name="모서리가 둥근 직사각형 87">
            <a:extLst>
              <a:ext uri="{FF2B5EF4-FFF2-40B4-BE49-F238E27FC236}">
                <a16:creationId xmlns:a16="http://schemas.microsoft.com/office/drawing/2014/main" id="{9A11B156-F1EC-4C5D-9B82-293CB863259D}"/>
              </a:ext>
            </a:extLst>
          </p:cNvPr>
          <p:cNvSpPr/>
          <p:nvPr/>
        </p:nvSpPr>
        <p:spPr>
          <a:xfrm flipV="1">
            <a:off x="1342974" y="2696495"/>
            <a:ext cx="939065" cy="301024"/>
          </a:xfrm>
          <a:prstGeom prst="roundRect">
            <a:avLst>
              <a:gd name="adj" fmla="val 50000"/>
            </a:avLst>
          </a:prstGeom>
          <a:pattFill prst="dkUpDiag">
            <a:fgClr>
              <a:srgbClr val="0078A0"/>
            </a:fgClr>
            <a:bgClr>
              <a:srgbClr val="445FA6"/>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noFill/>
              </a:ln>
              <a:solidFill>
                <a:prstClr val="white"/>
              </a:solidFill>
              <a:effectLst/>
              <a:uLnTx/>
              <a:uFillTx/>
              <a:latin typeface="Arial" panose="020B0604020202020204" pitchFamily="34" charset="0"/>
              <a:cs typeface="+mn-cs"/>
            </a:endParaRPr>
          </a:p>
        </p:txBody>
      </p:sp>
      <p:sp>
        <p:nvSpPr>
          <p:cNvPr id="429" name="제목 1">
            <a:extLst>
              <a:ext uri="{FF2B5EF4-FFF2-40B4-BE49-F238E27FC236}">
                <a16:creationId xmlns:a16="http://schemas.microsoft.com/office/drawing/2014/main" id="{959E49C5-E922-43EF-9617-56E913B053CB}"/>
              </a:ext>
            </a:extLst>
          </p:cNvPr>
          <p:cNvSpPr txBox="1">
            <a:spLocks/>
          </p:cNvSpPr>
          <p:nvPr/>
        </p:nvSpPr>
        <p:spPr>
          <a:xfrm>
            <a:off x="1460304" y="2732216"/>
            <a:ext cx="679673" cy="246221"/>
          </a:xfrm>
          <a:prstGeom prst="rect">
            <a:avLst/>
          </a:prstGeom>
        </p:spPr>
        <p:txBody>
          <a:bodyPr wrap="none" lIns="0" tIns="0" rIns="0" bIns="0" anchor="ctr">
            <a:spAutoFit/>
            <a:scene3d>
              <a:camera prst="orthographicFront"/>
              <a:lightRig rig="balanced" dir="t"/>
            </a:scene3d>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zh-CN" altLang="en-US"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微软雅黑" panose="020B0503020204020204" pitchFamily="34" charset="-122"/>
                <a:cs typeface="Calibri" panose="020F0502020204030204" pitchFamily="34" charset="0"/>
              </a:rPr>
              <a:t>氯吡格雷层 </a:t>
            </a:r>
            <a:endParaRPr kumimoji="1" lang="en-US" altLang="zh-CN"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微软雅黑" panose="020B0503020204020204" pitchFamily="34" charset="-122"/>
              <a:cs typeface="Calibri" panose="020F0502020204030204" pitchFamily="34" charset="0"/>
            </a:endParaRPr>
          </a:p>
          <a:p>
            <a:pPr marL="0" marR="0" lvl="0" indent="0" algn="ctr" defTabSz="914400" rtl="0" eaLnBrk="1" fontAlgn="base" latinLnBrk="1" hangingPunct="1">
              <a:lnSpc>
                <a:spcPct val="80000"/>
              </a:lnSpc>
              <a:spcBef>
                <a:spcPct val="0"/>
              </a:spcBef>
              <a:spcAft>
                <a:spcPct val="0"/>
              </a:spcAft>
              <a:buClrTx/>
              <a:buSzTx/>
              <a:buFontTx/>
              <a:buNone/>
              <a:tabLst/>
              <a:defRPr/>
            </a:pPr>
            <a:r>
              <a:rPr kumimoji="1" lang="en-US" altLang="ko-KR"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微软雅黑" panose="020B0503020204020204" pitchFamily="34" charset="-122"/>
                <a:cs typeface="Calibri" panose="020F0502020204030204" pitchFamily="34" charset="0"/>
              </a:rPr>
              <a:t>(75 mg)</a:t>
            </a:r>
            <a:endParaRPr kumimoji="1" lang="ko-KR" altLang="en-US"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mn-ea"/>
              <a:cs typeface="Calibri" panose="020F0502020204030204" pitchFamily="34" charset="0"/>
            </a:endParaRPr>
          </a:p>
        </p:txBody>
      </p:sp>
      <p:sp>
        <p:nvSpPr>
          <p:cNvPr id="430" name="모서리가 둥근 직사각형 89">
            <a:extLst>
              <a:ext uri="{FF2B5EF4-FFF2-40B4-BE49-F238E27FC236}">
                <a16:creationId xmlns:a16="http://schemas.microsoft.com/office/drawing/2014/main" id="{CDB7E13E-26BA-4844-BBCA-FFE3EA77E3F6}"/>
              </a:ext>
            </a:extLst>
          </p:cNvPr>
          <p:cNvSpPr/>
          <p:nvPr/>
        </p:nvSpPr>
        <p:spPr>
          <a:xfrm flipV="1">
            <a:off x="1342974" y="2380444"/>
            <a:ext cx="939065" cy="256046"/>
          </a:xfrm>
          <a:prstGeom prst="roundRect">
            <a:avLst>
              <a:gd name="adj" fmla="val 50000"/>
            </a:avLst>
          </a:prstGeom>
          <a:pattFill prst="dkUpDiag">
            <a:fgClr>
              <a:sysClr val="window" lastClr="FFFFFF">
                <a:lumMod val="95000"/>
              </a:sysClr>
            </a:fgClr>
            <a:bgClr>
              <a:sysClr val="window" lastClr="FFFFFF">
                <a:lumMod val="85000"/>
              </a:sysClr>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dirty="0">
              <a:ln>
                <a:noFill/>
              </a:ln>
              <a:solidFill>
                <a:prstClr val="white"/>
              </a:solidFill>
              <a:effectLst/>
              <a:uLnTx/>
              <a:uFillTx/>
              <a:latin typeface="Arial" panose="020B0604020202020204" pitchFamily="34" charset="0"/>
              <a:cs typeface="+mn-cs"/>
            </a:endParaRPr>
          </a:p>
        </p:txBody>
      </p:sp>
      <p:sp>
        <p:nvSpPr>
          <p:cNvPr id="431" name="제목 1">
            <a:extLst>
              <a:ext uri="{FF2B5EF4-FFF2-40B4-BE49-F238E27FC236}">
                <a16:creationId xmlns:a16="http://schemas.microsoft.com/office/drawing/2014/main" id="{95C58F1E-352D-4CA5-9C65-A87414AD9F0C}"/>
              </a:ext>
            </a:extLst>
          </p:cNvPr>
          <p:cNvSpPr txBox="1">
            <a:spLocks/>
          </p:cNvSpPr>
          <p:nvPr/>
        </p:nvSpPr>
        <p:spPr>
          <a:xfrm>
            <a:off x="1460304" y="2454791"/>
            <a:ext cx="512961" cy="123111"/>
          </a:xfrm>
          <a:prstGeom prst="rect">
            <a:avLst/>
          </a:prstGeom>
        </p:spPr>
        <p:txBody>
          <a:bodyPr wrap="none" lIns="0" tIns="0" rIns="0" bIns="0" anchor="ctr">
            <a:spAutoFit/>
            <a:scene3d>
              <a:camera prst="orthographicFront"/>
              <a:lightRig rig="balanced" dir="t"/>
            </a:scene3d>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zh-CN" altLang="en-US" sz="1000" b="1" i="0" u="none" strike="noStrike" kern="1200" cap="none" spc="0" normalizeH="0" baseline="0" noProof="0" dirty="0">
                <a:ln>
                  <a:solidFill>
                    <a:srgbClr val="1D7B00">
                      <a:alpha val="0"/>
                    </a:srgbClr>
                  </a:solidFill>
                </a:ln>
                <a:solidFill>
                  <a:prstClr val="black">
                    <a:lumMod val="65000"/>
                    <a:lumOff val="35000"/>
                  </a:prstClr>
                </a:solidFill>
                <a:effectLst/>
                <a:uLnTx/>
                <a:uFillTx/>
                <a:latin typeface="Arial" panose="020B0604020202020204" pitchFamily="34" charset="0"/>
                <a:ea typeface="微软雅黑" panose="020B0503020204020204" pitchFamily="34" charset="-122"/>
                <a:cs typeface="Calibri" panose="020F0502020204030204" pitchFamily="34" charset="0"/>
              </a:rPr>
              <a:t>药物表层</a:t>
            </a:r>
            <a:endParaRPr kumimoji="1" lang="ko-KR" altLang="en-US" sz="1000" b="1" i="0" u="none" strike="noStrike" kern="1200" cap="none" spc="0" normalizeH="0" baseline="0" noProof="0" dirty="0">
              <a:ln>
                <a:solidFill>
                  <a:srgbClr val="1D7B00">
                    <a:alpha val="0"/>
                  </a:srgbClr>
                </a:solidFill>
              </a:ln>
              <a:solidFill>
                <a:prstClr val="black">
                  <a:lumMod val="65000"/>
                  <a:lumOff val="35000"/>
                </a:prstClr>
              </a:solidFill>
              <a:effectLst/>
              <a:uLnTx/>
              <a:uFillTx/>
              <a:latin typeface="Arial" panose="020B0604020202020204" pitchFamily="34" charset="0"/>
              <a:ea typeface="+mn-ea"/>
              <a:cs typeface="Calibri" panose="020F0502020204030204" pitchFamily="34" charset="0"/>
            </a:endParaRPr>
          </a:p>
        </p:txBody>
      </p:sp>
      <p:sp>
        <p:nvSpPr>
          <p:cNvPr id="432" name="제목 1">
            <a:extLst>
              <a:ext uri="{FF2B5EF4-FFF2-40B4-BE49-F238E27FC236}">
                <a16:creationId xmlns:a16="http://schemas.microsoft.com/office/drawing/2014/main" id="{8518F85B-E175-4823-AE14-CAE9AFD37AED}"/>
              </a:ext>
            </a:extLst>
          </p:cNvPr>
          <p:cNvSpPr txBox="1">
            <a:spLocks/>
          </p:cNvSpPr>
          <p:nvPr/>
        </p:nvSpPr>
        <p:spPr>
          <a:xfrm>
            <a:off x="1460304" y="3397849"/>
            <a:ext cx="641201" cy="123111"/>
          </a:xfrm>
          <a:prstGeom prst="rect">
            <a:avLst/>
          </a:prstGeom>
        </p:spPr>
        <p:txBody>
          <a:bodyPr wrap="none" lIns="0" tIns="0" rIns="0" bIns="0" anchor="ctr">
            <a:spAutoFit/>
            <a:scene3d>
              <a:camera prst="orthographicFront"/>
              <a:lightRig rig="balanced" dir="t"/>
            </a:scene3d>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0" marR="0" lvl="0" indent="0" algn="ctr" defTabSz="914400" rtl="0" eaLnBrk="1" fontAlgn="base" latinLnBrk="1" hangingPunct="1">
              <a:lnSpc>
                <a:spcPct val="80000"/>
              </a:lnSpc>
              <a:spcBef>
                <a:spcPct val="0"/>
              </a:spcBef>
              <a:spcAft>
                <a:spcPct val="0"/>
              </a:spcAft>
              <a:buClrTx/>
              <a:buSzTx/>
              <a:buFontTx/>
              <a:buNone/>
              <a:tabLst/>
              <a:defRPr/>
            </a:pPr>
            <a:r>
              <a:rPr kumimoji="1" lang="zh-CN" altLang="en-US"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微软雅黑" panose="020B0503020204020204" pitchFamily="34" charset="-122"/>
                <a:cs typeface="Calibri" panose="020F0502020204030204" pitchFamily="34" charset="0"/>
              </a:rPr>
              <a:t>肠溶包衣层</a:t>
            </a:r>
            <a:endParaRPr kumimoji="1" lang="ko-KR" altLang="en-US" sz="1000" b="1" i="0" u="none" strike="noStrike" kern="1200" cap="none" spc="0" normalizeH="0" baseline="0" noProof="0" dirty="0">
              <a:ln>
                <a:solidFill>
                  <a:srgbClr val="1D7B00">
                    <a:alpha val="0"/>
                  </a:srgbClr>
                </a:solidFill>
              </a:ln>
              <a:solidFill>
                <a:prstClr val="white"/>
              </a:solidFill>
              <a:effectLst/>
              <a:uLnTx/>
              <a:uFillTx/>
              <a:latin typeface="Arial" panose="020B0604020202020204" pitchFamily="34" charset="0"/>
              <a:ea typeface="+mn-ea"/>
              <a:cs typeface="Calibri" panose="020F0502020204030204" pitchFamily="34" charset="0"/>
            </a:endParaRPr>
          </a:p>
        </p:txBody>
      </p:sp>
      <p:grpSp>
        <p:nvGrpSpPr>
          <p:cNvPr id="459" name="그룹 7">
            <a:extLst>
              <a:ext uri="{FF2B5EF4-FFF2-40B4-BE49-F238E27FC236}">
                <a16:creationId xmlns:a16="http://schemas.microsoft.com/office/drawing/2014/main" id="{E68BB853-18D8-4ABE-9EFF-C483371FC3C3}"/>
              </a:ext>
            </a:extLst>
          </p:cNvPr>
          <p:cNvGrpSpPr/>
          <p:nvPr/>
        </p:nvGrpSpPr>
        <p:grpSpPr>
          <a:xfrm>
            <a:off x="2560246" y="2334725"/>
            <a:ext cx="1702897" cy="215444"/>
            <a:chOff x="5346009" y="4320039"/>
            <a:chExt cx="2592241" cy="241836"/>
          </a:xfrm>
        </p:grpSpPr>
        <p:grpSp>
          <p:nvGrpSpPr>
            <p:cNvPr id="473" name="그룹 6">
              <a:extLst>
                <a:ext uri="{FF2B5EF4-FFF2-40B4-BE49-F238E27FC236}">
                  <a16:creationId xmlns:a16="http://schemas.microsoft.com/office/drawing/2014/main" id="{A8B65392-CECB-408D-97AF-1E0EE0C0BDB5}"/>
                </a:ext>
              </a:extLst>
            </p:cNvPr>
            <p:cNvGrpSpPr/>
            <p:nvPr/>
          </p:nvGrpSpPr>
          <p:grpSpPr>
            <a:xfrm>
              <a:off x="5346009" y="4402303"/>
              <a:ext cx="255312" cy="75893"/>
              <a:chOff x="5346009" y="4402303"/>
              <a:chExt cx="255312" cy="75893"/>
            </a:xfrm>
          </p:grpSpPr>
          <p:cxnSp>
            <p:nvCxnSpPr>
              <p:cNvPr id="475" name="직선 연결선 3">
                <a:extLst>
                  <a:ext uri="{FF2B5EF4-FFF2-40B4-BE49-F238E27FC236}">
                    <a16:creationId xmlns:a16="http://schemas.microsoft.com/office/drawing/2014/main" id="{766510A5-9642-4345-9C53-E035610F4B18}"/>
                  </a:ext>
                </a:extLst>
              </p:cNvPr>
              <p:cNvCxnSpPr/>
              <p:nvPr/>
            </p:nvCxnSpPr>
            <p:spPr>
              <a:xfrm>
                <a:off x="5346009" y="4440249"/>
                <a:ext cx="255312" cy="0"/>
              </a:xfrm>
              <a:prstGeom prst="line">
                <a:avLst/>
              </a:prstGeom>
              <a:noFill/>
              <a:ln w="12700">
                <a:solidFill>
                  <a:srgbClr val="ED6C4E"/>
                </a:solidFill>
              </a:ln>
            </p:spPr>
            <p:style>
              <a:lnRef idx="2">
                <a:schemeClr val="accent1">
                  <a:shade val="50000"/>
                </a:schemeClr>
              </a:lnRef>
              <a:fillRef idx="1">
                <a:schemeClr val="accent1"/>
              </a:fillRef>
              <a:effectRef idx="0">
                <a:schemeClr val="accent1"/>
              </a:effectRef>
              <a:fontRef idx="minor">
                <a:schemeClr val="lt1"/>
              </a:fontRef>
            </p:style>
          </p:cxnSp>
          <p:sp>
            <p:nvSpPr>
              <p:cNvPr id="476" name="타원 130">
                <a:extLst>
                  <a:ext uri="{FF2B5EF4-FFF2-40B4-BE49-F238E27FC236}">
                    <a16:creationId xmlns:a16="http://schemas.microsoft.com/office/drawing/2014/main" id="{7A55CB82-AA86-4A25-9224-8D6D83755847}"/>
                  </a:ext>
                </a:extLst>
              </p:cNvPr>
              <p:cNvSpPr/>
              <p:nvPr/>
            </p:nvSpPr>
            <p:spPr>
              <a:xfrm>
                <a:off x="5436048" y="4402303"/>
                <a:ext cx="75235" cy="758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solidFill>
                    <a:schemeClr val="tx1"/>
                  </a:solidFill>
                  <a:latin typeface="Arial" panose="020B0604020202020204" pitchFamily="34" charset="0"/>
                </a:endParaRPr>
              </a:p>
            </p:txBody>
          </p:sp>
        </p:grpSp>
        <p:sp>
          <p:nvSpPr>
            <p:cNvPr id="474" name="TextBox 25">
              <a:extLst>
                <a:ext uri="{FF2B5EF4-FFF2-40B4-BE49-F238E27FC236}">
                  <a16:creationId xmlns:a16="http://schemas.microsoft.com/office/drawing/2014/main" id="{3197F95E-ADF9-47D0-8612-7F12195F5F62}"/>
                </a:ext>
              </a:extLst>
            </p:cNvPr>
            <p:cNvSpPr txBox="1"/>
            <p:nvPr/>
          </p:nvSpPr>
          <p:spPr>
            <a:xfrm flipH="1">
              <a:off x="5529308" y="4320039"/>
              <a:ext cx="2408942" cy="241836"/>
            </a:xfrm>
            <a:prstGeom prst="rect">
              <a:avLst/>
            </a:prstGeom>
            <a:noFill/>
          </p:spPr>
          <p:txBody>
            <a:bodyPr wrap="none" anchor="ctr">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defRPr/>
              </a:pPr>
              <a:r>
                <a:rPr lang="zh-CN" altLang="en-US" sz="800" b="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溶解于</a:t>
              </a:r>
              <a:r>
                <a:rPr lang="en-US" altLang="zh-CN" sz="800" b="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pH1.2</a:t>
              </a:r>
              <a:r>
                <a:rPr lang="zh-CN" altLang="en-US" sz="800" b="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液体 </a:t>
              </a:r>
              <a:r>
                <a:rPr lang="en-US" altLang="zh-CN" sz="800" b="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r>
                <a:rPr lang="zh-CN" altLang="en-US" sz="800" b="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模拟胃环境</a:t>
              </a:r>
              <a:r>
                <a:rPr lang="en-US" altLang="zh-CN" sz="800" b="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endParaRPr lang="en-US" altLang="ko-KR" sz="800" b="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60" name="그룹 11">
            <a:extLst>
              <a:ext uri="{FF2B5EF4-FFF2-40B4-BE49-F238E27FC236}">
                <a16:creationId xmlns:a16="http://schemas.microsoft.com/office/drawing/2014/main" id="{34C02F6C-16C8-4778-ABC4-7E83CF3AB62D}"/>
              </a:ext>
            </a:extLst>
          </p:cNvPr>
          <p:cNvGrpSpPr/>
          <p:nvPr/>
        </p:nvGrpSpPr>
        <p:grpSpPr>
          <a:xfrm>
            <a:off x="2560247" y="2445895"/>
            <a:ext cx="1776636" cy="215444"/>
            <a:chOff x="5346009" y="4444825"/>
            <a:chExt cx="2704489" cy="241835"/>
          </a:xfrm>
        </p:grpSpPr>
        <p:grpSp>
          <p:nvGrpSpPr>
            <p:cNvPr id="469" name="그룹 139">
              <a:extLst>
                <a:ext uri="{FF2B5EF4-FFF2-40B4-BE49-F238E27FC236}">
                  <a16:creationId xmlns:a16="http://schemas.microsoft.com/office/drawing/2014/main" id="{4398455D-F99C-42F2-ACAF-25CE8E18CB28}"/>
                </a:ext>
              </a:extLst>
            </p:cNvPr>
            <p:cNvGrpSpPr/>
            <p:nvPr/>
          </p:nvGrpSpPr>
          <p:grpSpPr>
            <a:xfrm>
              <a:off x="5346009" y="4527795"/>
              <a:ext cx="255312" cy="75893"/>
              <a:chOff x="5346009" y="4402303"/>
              <a:chExt cx="255312" cy="75893"/>
            </a:xfrm>
          </p:grpSpPr>
          <p:cxnSp>
            <p:nvCxnSpPr>
              <p:cNvPr id="471" name="직선 연결선 146">
                <a:extLst>
                  <a:ext uri="{FF2B5EF4-FFF2-40B4-BE49-F238E27FC236}">
                    <a16:creationId xmlns:a16="http://schemas.microsoft.com/office/drawing/2014/main" id="{BC0B8B69-0B00-4C38-869E-CA22307CE748}"/>
                  </a:ext>
                </a:extLst>
              </p:cNvPr>
              <p:cNvCxnSpPr/>
              <p:nvPr/>
            </p:nvCxnSpPr>
            <p:spPr>
              <a:xfrm>
                <a:off x="5346009" y="4440249"/>
                <a:ext cx="255312" cy="0"/>
              </a:xfrm>
              <a:prstGeom prst="line">
                <a:avLst/>
              </a:prstGeom>
              <a:noFill/>
              <a:ln w="12700">
                <a:solidFill>
                  <a:srgbClr val="017ABB"/>
                </a:solidFill>
              </a:ln>
            </p:spPr>
            <p:style>
              <a:lnRef idx="2">
                <a:schemeClr val="accent1">
                  <a:shade val="50000"/>
                </a:schemeClr>
              </a:lnRef>
              <a:fillRef idx="1">
                <a:schemeClr val="accent1"/>
              </a:fillRef>
              <a:effectRef idx="0">
                <a:schemeClr val="accent1"/>
              </a:effectRef>
              <a:fontRef idx="minor">
                <a:schemeClr val="lt1"/>
              </a:fontRef>
            </p:style>
          </p:cxnSp>
          <p:sp>
            <p:nvSpPr>
              <p:cNvPr id="472" name="타원 147">
                <a:extLst>
                  <a:ext uri="{FF2B5EF4-FFF2-40B4-BE49-F238E27FC236}">
                    <a16:creationId xmlns:a16="http://schemas.microsoft.com/office/drawing/2014/main" id="{66CE04EF-59CC-47CE-B2D0-D4FCF84762C2}"/>
                  </a:ext>
                </a:extLst>
              </p:cNvPr>
              <p:cNvSpPr/>
              <p:nvPr/>
            </p:nvSpPr>
            <p:spPr>
              <a:xfrm>
                <a:off x="5436048" y="4402303"/>
                <a:ext cx="75235" cy="75893"/>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grpSp>
        <p:sp>
          <p:nvSpPr>
            <p:cNvPr id="470" name="TextBox 25">
              <a:extLst>
                <a:ext uri="{FF2B5EF4-FFF2-40B4-BE49-F238E27FC236}">
                  <a16:creationId xmlns:a16="http://schemas.microsoft.com/office/drawing/2014/main" id="{DD11CF76-E239-475B-90A9-243138A2DC94}"/>
                </a:ext>
              </a:extLst>
            </p:cNvPr>
            <p:cNvSpPr txBox="1"/>
            <p:nvPr/>
          </p:nvSpPr>
          <p:spPr>
            <a:xfrm flipH="1">
              <a:off x="5529308" y="4444825"/>
              <a:ext cx="2521190" cy="241835"/>
            </a:xfrm>
            <a:prstGeom prst="rect">
              <a:avLst/>
            </a:prstGeom>
            <a:noFill/>
          </p:spPr>
          <p:txBody>
            <a:bodyPr wrap="none" anchor="ctr">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defRPr/>
              </a:pPr>
              <a:r>
                <a:rPr lang="zh-CN" altLang="en-US"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溶解于</a:t>
              </a:r>
              <a:r>
                <a:rPr lang="en-US" altLang="zh-CN"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pH6.8</a:t>
              </a:r>
              <a:r>
                <a:rPr lang="zh-CN" altLang="en-US"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液体</a:t>
              </a:r>
              <a:r>
                <a:rPr lang="en-US" altLang="zh-CN"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r>
                <a:rPr lang="zh-CN" altLang="en-US"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模拟小肠环境</a:t>
              </a:r>
              <a:r>
                <a:rPr lang="en-US" altLang="zh-CN"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endParaRPr lang="en-US" altLang="ko-KR" sz="800" b="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a:extLst>
              <a:ext uri="{FF2B5EF4-FFF2-40B4-BE49-F238E27FC236}">
                <a16:creationId xmlns:a16="http://schemas.microsoft.com/office/drawing/2014/main" id="{B36040F1-8EB0-4FE0-9296-A1ECE1880658}"/>
              </a:ext>
            </a:extLst>
          </p:cNvPr>
          <p:cNvGrpSpPr/>
          <p:nvPr/>
        </p:nvGrpSpPr>
        <p:grpSpPr>
          <a:xfrm>
            <a:off x="2414590" y="2832869"/>
            <a:ext cx="2238577" cy="1562330"/>
            <a:chOff x="2849405" y="2828104"/>
            <a:chExt cx="2429213" cy="1623767"/>
          </a:xfrm>
        </p:grpSpPr>
        <p:grpSp>
          <p:nvGrpSpPr>
            <p:cNvPr id="434" name="그룹 99">
              <a:extLst>
                <a:ext uri="{FF2B5EF4-FFF2-40B4-BE49-F238E27FC236}">
                  <a16:creationId xmlns:a16="http://schemas.microsoft.com/office/drawing/2014/main" id="{7362DA87-D63F-4F0C-B74F-98BB451B07F0}"/>
                </a:ext>
              </a:extLst>
            </p:cNvPr>
            <p:cNvGrpSpPr/>
            <p:nvPr/>
          </p:nvGrpSpPr>
          <p:grpSpPr>
            <a:xfrm>
              <a:off x="4890357" y="4085360"/>
              <a:ext cx="388261" cy="228583"/>
              <a:chOff x="1121539" y="5608254"/>
              <a:chExt cx="596197" cy="256584"/>
            </a:xfrm>
          </p:grpSpPr>
          <p:sp>
            <p:nvSpPr>
              <p:cNvPr id="501" name="TextBox 25">
                <a:extLst>
                  <a:ext uri="{FF2B5EF4-FFF2-40B4-BE49-F238E27FC236}">
                    <a16:creationId xmlns:a16="http://schemas.microsoft.com/office/drawing/2014/main" id="{67D215FB-1015-416D-82E9-6E9712097F00}"/>
                  </a:ext>
                </a:extLst>
              </p:cNvPr>
              <p:cNvSpPr txBox="1"/>
              <p:nvPr/>
            </p:nvSpPr>
            <p:spPr>
              <a:xfrm flipH="1">
                <a:off x="1121539" y="5613493"/>
                <a:ext cx="59619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120</a:t>
                </a:r>
              </a:p>
            </p:txBody>
          </p:sp>
          <p:cxnSp>
            <p:nvCxnSpPr>
              <p:cNvPr id="502" name="직선 연결선 101">
                <a:extLst>
                  <a:ext uri="{FF2B5EF4-FFF2-40B4-BE49-F238E27FC236}">
                    <a16:creationId xmlns:a16="http://schemas.microsoft.com/office/drawing/2014/main" id="{486129E2-06CC-4863-8646-98003A6ABF43}"/>
                  </a:ext>
                </a:extLst>
              </p:cNvPr>
              <p:cNvCxnSpPr/>
              <p:nvPr/>
            </p:nvCxnSpPr>
            <p:spPr>
              <a:xfrm rot="16200000">
                <a:off x="1395559" y="5630375"/>
                <a:ext cx="4424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5" name="그룹 102">
              <a:extLst>
                <a:ext uri="{FF2B5EF4-FFF2-40B4-BE49-F238E27FC236}">
                  <a16:creationId xmlns:a16="http://schemas.microsoft.com/office/drawing/2014/main" id="{E74AD5C5-2EF2-4C81-A771-A096B019F871}"/>
                </a:ext>
              </a:extLst>
            </p:cNvPr>
            <p:cNvGrpSpPr/>
            <p:nvPr/>
          </p:nvGrpSpPr>
          <p:grpSpPr>
            <a:xfrm>
              <a:off x="4551498" y="4085360"/>
              <a:ext cx="388261" cy="228583"/>
              <a:chOff x="1121539" y="5608254"/>
              <a:chExt cx="596197" cy="256584"/>
            </a:xfrm>
          </p:grpSpPr>
          <p:sp>
            <p:nvSpPr>
              <p:cNvPr id="499" name="TextBox 25">
                <a:extLst>
                  <a:ext uri="{FF2B5EF4-FFF2-40B4-BE49-F238E27FC236}">
                    <a16:creationId xmlns:a16="http://schemas.microsoft.com/office/drawing/2014/main" id="{CB3DB5BE-D7A0-47C6-AEDE-5EABE062E2DC}"/>
                  </a:ext>
                </a:extLst>
              </p:cNvPr>
              <p:cNvSpPr txBox="1"/>
              <p:nvPr/>
            </p:nvSpPr>
            <p:spPr>
              <a:xfrm flipH="1">
                <a:off x="1121539" y="5613493"/>
                <a:ext cx="59619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100</a:t>
                </a:r>
              </a:p>
            </p:txBody>
          </p:sp>
          <p:cxnSp>
            <p:nvCxnSpPr>
              <p:cNvPr id="500" name="직선 연결선 104">
                <a:extLst>
                  <a:ext uri="{FF2B5EF4-FFF2-40B4-BE49-F238E27FC236}">
                    <a16:creationId xmlns:a16="http://schemas.microsoft.com/office/drawing/2014/main" id="{665CD0F0-3778-46A3-A34E-13D64CCFBF71}"/>
                  </a:ext>
                </a:extLst>
              </p:cNvPr>
              <p:cNvCxnSpPr/>
              <p:nvPr/>
            </p:nvCxnSpPr>
            <p:spPr>
              <a:xfrm rot="16200000">
                <a:off x="1395559" y="5630375"/>
                <a:ext cx="4424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6" name="그룹 105">
              <a:extLst>
                <a:ext uri="{FF2B5EF4-FFF2-40B4-BE49-F238E27FC236}">
                  <a16:creationId xmlns:a16="http://schemas.microsoft.com/office/drawing/2014/main" id="{DC3D20F5-0F0D-47F4-81F4-700EE0FE63A2}"/>
                </a:ext>
              </a:extLst>
            </p:cNvPr>
            <p:cNvGrpSpPr/>
            <p:nvPr/>
          </p:nvGrpSpPr>
          <p:grpSpPr>
            <a:xfrm>
              <a:off x="4268601" y="4085360"/>
              <a:ext cx="325636" cy="228583"/>
              <a:chOff x="1169617" y="5608254"/>
              <a:chExt cx="500037" cy="256584"/>
            </a:xfrm>
          </p:grpSpPr>
          <p:sp>
            <p:nvSpPr>
              <p:cNvPr id="497" name="TextBox 25">
                <a:extLst>
                  <a:ext uri="{FF2B5EF4-FFF2-40B4-BE49-F238E27FC236}">
                    <a16:creationId xmlns:a16="http://schemas.microsoft.com/office/drawing/2014/main" id="{AAB752ED-3B38-4557-880E-21ACC19A2603}"/>
                  </a:ext>
                </a:extLst>
              </p:cNvPr>
              <p:cNvSpPr txBox="1"/>
              <p:nvPr/>
            </p:nvSpPr>
            <p:spPr>
              <a:xfrm flipH="1">
                <a:off x="1169617" y="5613493"/>
                <a:ext cx="50003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80</a:t>
                </a:r>
              </a:p>
            </p:txBody>
          </p:sp>
          <p:cxnSp>
            <p:nvCxnSpPr>
              <p:cNvPr id="498" name="직선 연결선 107">
                <a:extLst>
                  <a:ext uri="{FF2B5EF4-FFF2-40B4-BE49-F238E27FC236}">
                    <a16:creationId xmlns:a16="http://schemas.microsoft.com/office/drawing/2014/main" id="{4BF9BE90-69E0-48EE-BBA9-346D5F338A64}"/>
                  </a:ext>
                </a:extLst>
              </p:cNvPr>
              <p:cNvCxnSpPr/>
              <p:nvPr/>
            </p:nvCxnSpPr>
            <p:spPr>
              <a:xfrm rot="16200000">
                <a:off x="1395559" y="5630375"/>
                <a:ext cx="4424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7" name="그룹 108">
              <a:extLst>
                <a:ext uri="{FF2B5EF4-FFF2-40B4-BE49-F238E27FC236}">
                  <a16:creationId xmlns:a16="http://schemas.microsoft.com/office/drawing/2014/main" id="{05E00AFA-BB5B-47A4-B053-B3336307E600}"/>
                </a:ext>
              </a:extLst>
            </p:cNvPr>
            <p:cNvGrpSpPr/>
            <p:nvPr/>
          </p:nvGrpSpPr>
          <p:grpSpPr>
            <a:xfrm>
              <a:off x="3979045" y="4085360"/>
              <a:ext cx="325636" cy="228583"/>
              <a:chOff x="1169617" y="5608254"/>
              <a:chExt cx="500037" cy="256584"/>
            </a:xfrm>
          </p:grpSpPr>
          <p:sp>
            <p:nvSpPr>
              <p:cNvPr id="495" name="TextBox 25">
                <a:extLst>
                  <a:ext uri="{FF2B5EF4-FFF2-40B4-BE49-F238E27FC236}">
                    <a16:creationId xmlns:a16="http://schemas.microsoft.com/office/drawing/2014/main" id="{24CFA7C6-7E77-442C-879F-9EA4CF2D3432}"/>
                  </a:ext>
                </a:extLst>
              </p:cNvPr>
              <p:cNvSpPr txBox="1"/>
              <p:nvPr/>
            </p:nvSpPr>
            <p:spPr>
              <a:xfrm flipH="1">
                <a:off x="1169617" y="5613493"/>
                <a:ext cx="50003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60</a:t>
                </a:r>
              </a:p>
            </p:txBody>
          </p:sp>
          <p:cxnSp>
            <p:nvCxnSpPr>
              <p:cNvPr id="496" name="직선 연결선 110">
                <a:extLst>
                  <a:ext uri="{FF2B5EF4-FFF2-40B4-BE49-F238E27FC236}">
                    <a16:creationId xmlns:a16="http://schemas.microsoft.com/office/drawing/2014/main" id="{3C31CB35-2A92-4034-88A3-B391157814C4}"/>
                  </a:ext>
                </a:extLst>
              </p:cNvPr>
              <p:cNvCxnSpPr/>
              <p:nvPr/>
            </p:nvCxnSpPr>
            <p:spPr>
              <a:xfrm rot="16200000">
                <a:off x="1395559" y="5630375"/>
                <a:ext cx="4424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8" name="그룹 111">
              <a:extLst>
                <a:ext uri="{FF2B5EF4-FFF2-40B4-BE49-F238E27FC236}">
                  <a16:creationId xmlns:a16="http://schemas.microsoft.com/office/drawing/2014/main" id="{693D122F-C28F-422A-BEF2-A25C6987F100}"/>
                </a:ext>
              </a:extLst>
            </p:cNvPr>
            <p:cNvGrpSpPr/>
            <p:nvPr/>
          </p:nvGrpSpPr>
          <p:grpSpPr>
            <a:xfrm>
              <a:off x="3689489" y="4085360"/>
              <a:ext cx="325636" cy="228583"/>
              <a:chOff x="1169617" y="5608254"/>
              <a:chExt cx="500037" cy="256584"/>
            </a:xfrm>
          </p:grpSpPr>
          <p:sp>
            <p:nvSpPr>
              <p:cNvPr id="493" name="TextBox 25">
                <a:extLst>
                  <a:ext uri="{FF2B5EF4-FFF2-40B4-BE49-F238E27FC236}">
                    <a16:creationId xmlns:a16="http://schemas.microsoft.com/office/drawing/2014/main" id="{3C20F597-5CC7-495C-B623-29E007EC8CCA}"/>
                  </a:ext>
                </a:extLst>
              </p:cNvPr>
              <p:cNvSpPr txBox="1"/>
              <p:nvPr/>
            </p:nvSpPr>
            <p:spPr>
              <a:xfrm flipH="1">
                <a:off x="1169617" y="5613493"/>
                <a:ext cx="50003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40</a:t>
                </a:r>
              </a:p>
            </p:txBody>
          </p:sp>
          <p:cxnSp>
            <p:nvCxnSpPr>
              <p:cNvPr id="494" name="직선 연결선 113">
                <a:extLst>
                  <a:ext uri="{FF2B5EF4-FFF2-40B4-BE49-F238E27FC236}">
                    <a16:creationId xmlns:a16="http://schemas.microsoft.com/office/drawing/2014/main" id="{62649FA7-268C-463A-8CDF-45BA83FDC8EE}"/>
                  </a:ext>
                </a:extLst>
              </p:cNvPr>
              <p:cNvCxnSpPr/>
              <p:nvPr/>
            </p:nvCxnSpPr>
            <p:spPr>
              <a:xfrm rot="16200000">
                <a:off x="1395559" y="5630375"/>
                <a:ext cx="4424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9" name="그룹 114">
              <a:extLst>
                <a:ext uri="{FF2B5EF4-FFF2-40B4-BE49-F238E27FC236}">
                  <a16:creationId xmlns:a16="http://schemas.microsoft.com/office/drawing/2014/main" id="{1780EA75-8626-4798-90B4-3D2D31FCA84F}"/>
                </a:ext>
              </a:extLst>
            </p:cNvPr>
            <p:cNvGrpSpPr/>
            <p:nvPr/>
          </p:nvGrpSpPr>
          <p:grpSpPr>
            <a:xfrm>
              <a:off x="3399934" y="4085360"/>
              <a:ext cx="325636" cy="228583"/>
              <a:chOff x="1169617" y="5608254"/>
              <a:chExt cx="500037" cy="256584"/>
            </a:xfrm>
          </p:grpSpPr>
          <p:sp>
            <p:nvSpPr>
              <p:cNvPr id="491" name="TextBox 25">
                <a:extLst>
                  <a:ext uri="{FF2B5EF4-FFF2-40B4-BE49-F238E27FC236}">
                    <a16:creationId xmlns:a16="http://schemas.microsoft.com/office/drawing/2014/main" id="{FEBD9495-7DCF-4699-96AB-3CB2A492FDE8}"/>
                  </a:ext>
                </a:extLst>
              </p:cNvPr>
              <p:cNvSpPr txBox="1"/>
              <p:nvPr/>
            </p:nvSpPr>
            <p:spPr>
              <a:xfrm flipH="1">
                <a:off x="1169617" y="5613493"/>
                <a:ext cx="50003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20</a:t>
                </a:r>
              </a:p>
            </p:txBody>
          </p:sp>
          <p:cxnSp>
            <p:nvCxnSpPr>
              <p:cNvPr id="492" name="직선 연결선 116">
                <a:extLst>
                  <a:ext uri="{FF2B5EF4-FFF2-40B4-BE49-F238E27FC236}">
                    <a16:creationId xmlns:a16="http://schemas.microsoft.com/office/drawing/2014/main" id="{43B50FC6-3BBC-46A3-8568-1639CA88D45D}"/>
                  </a:ext>
                </a:extLst>
              </p:cNvPr>
              <p:cNvCxnSpPr/>
              <p:nvPr/>
            </p:nvCxnSpPr>
            <p:spPr>
              <a:xfrm rot="16200000">
                <a:off x="1395559" y="5630375"/>
                <a:ext cx="4424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40" name="그룹 117">
              <a:extLst>
                <a:ext uri="{FF2B5EF4-FFF2-40B4-BE49-F238E27FC236}">
                  <a16:creationId xmlns:a16="http://schemas.microsoft.com/office/drawing/2014/main" id="{83F04E9C-3CCB-4514-94B6-EC5648BE90CA}"/>
                </a:ext>
              </a:extLst>
            </p:cNvPr>
            <p:cNvGrpSpPr/>
            <p:nvPr/>
          </p:nvGrpSpPr>
          <p:grpSpPr>
            <a:xfrm>
              <a:off x="3166341" y="4085360"/>
              <a:ext cx="263014" cy="228583"/>
              <a:chOff x="1217699" y="5608254"/>
              <a:chExt cx="403876" cy="256584"/>
            </a:xfrm>
          </p:grpSpPr>
          <p:sp>
            <p:nvSpPr>
              <p:cNvPr id="489" name="TextBox 25">
                <a:extLst>
                  <a:ext uri="{FF2B5EF4-FFF2-40B4-BE49-F238E27FC236}">
                    <a16:creationId xmlns:a16="http://schemas.microsoft.com/office/drawing/2014/main" id="{21F884F6-8787-4DA5-ADA7-D357115B20DA}"/>
                  </a:ext>
                </a:extLst>
              </p:cNvPr>
              <p:cNvSpPr txBox="1"/>
              <p:nvPr/>
            </p:nvSpPr>
            <p:spPr>
              <a:xfrm flipH="1">
                <a:off x="1217699" y="5613493"/>
                <a:ext cx="403876"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0</a:t>
                </a:r>
              </a:p>
            </p:txBody>
          </p:sp>
          <p:cxnSp>
            <p:nvCxnSpPr>
              <p:cNvPr id="490" name="직선 연결선 119">
                <a:extLst>
                  <a:ext uri="{FF2B5EF4-FFF2-40B4-BE49-F238E27FC236}">
                    <a16:creationId xmlns:a16="http://schemas.microsoft.com/office/drawing/2014/main" id="{94D20F69-8063-4F4F-9B86-361996B20CA3}"/>
                  </a:ext>
                </a:extLst>
              </p:cNvPr>
              <p:cNvCxnSpPr/>
              <p:nvPr/>
            </p:nvCxnSpPr>
            <p:spPr>
              <a:xfrm rot="16200000">
                <a:off x="1395559" y="5630375"/>
                <a:ext cx="4424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41" name="그룹 71">
              <a:extLst>
                <a:ext uri="{FF2B5EF4-FFF2-40B4-BE49-F238E27FC236}">
                  <a16:creationId xmlns:a16="http://schemas.microsoft.com/office/drawing/2014/main" id="{BD09C4C9-2E9D-41AD-B01E-7882BCA0BE54}"/>
                </a:ext>
              </a:extLst>
            </p:cNvPr>
            <p:cNvGrpSpPr/>
            <p:nvPr/>
          </p:nvGrpSpPr>
          <p:grpSpPr>
            <a:xfrm>
              <a:off x="3021165" y="4005433"/>
              <a:ext cx="272931" cy="223916"/>
              <a:chOff x="865842" y="3466583"/>
              <a:chExt cx="419105" cy="251345"/>
            </a:xfrm>
          </p:grpSpPr>
          <p:cxnSp>
            <p:nvCxnSpPr>
              <p:cNvPr id="487" name="직선 연결선 72">
                <a:extLst>
                  <a:ext uri="{FF2B5EF4-FFF2-40B4-BE49-F238E27FC236}">
                    <a16:creationId xmlns:a16="http://schemas.microsoft.com/office/drawing/2014/main" id="{42827B25-164C-42C4-BC65-70694996AF11}"/>
                  </a:ext>
                </a:extLst>
              </p:cNvPr>
              <p:cNvCxnSpPr/>
              <p:nvPr/>
            </p:nvCxnSpPr>
            <p:spPr>
              <a:xfrm>
                <a:off x="1213695" y="3568002"/>
                <a:ext cx="7125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8" name="TextBox 25">
                <a:extLst>
                  <a:ext uri="{FF2B5EF4-FFF2-40B4-BE49-F238E27FC236}">
                    <a16:creationId xmlns:a16="http://schemas.microsoft.com/office/drawing/2014/main" id="{458A69F8-1CF1-4819-BF19-537A3FF58904}"/>
                  </a:ext>
                </a:extLst>
              </p:cNvPr>
              <p:cNvSpPr txBox="1"/>
              <p:nvPr/>
            </p:nvSpPr>
            <p:spPr>
              <a:xfrm flipH="1">
                <a:off x="865842" y="3466583"/>
                <a:ext cx="403876"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0</a:t>
                </a:r>
              </a:p>
            </p:txBody>
          </p:sp>
        </p:grpSp>
        <p:sp>
          <p:nvSpPr>
            <p:cNvPr id="442" name="자유형 52">
              <a:extLst>
                <a:ext uri="{FF2B5EF4-FFF2-40B4-BE49-F238E27FC236}">
                  <a16:creationId xmlns:a16="http://schemas.microsoft.com/office/drawing/2014/main" id="{5717FD68-3774-4058-88F0-D66610921A25}"/>
                </a:ext>
              </a:extLst>
            </p:cNvPr>
            <p:cNvSpPr/>
            <p:nvPr/>
          </p:nvSpPr>
          <p:spPr>
            <a:xfrm>
              <a:off x="3296018" y="2920582"/>
              <a:ext cx="1907054" cy="1176474"/>
            </a:xfrm>
            <a:custGeom>
              <a:avLst/>
              <a:gdLst>
                <a:gd name="connsiteX0" fmla="*/ 0 w 3044825"/>
                <a:gd name="connsiteY0" fmla="*/ 0 h 1625600"/>
                <a:gd name="connsiteX1" fmla="*/ 0 w 3044825"/>
                <a:gd name="connsiteY1" fmla="*/ 1625600 h 1625600"/>
                <a:gd name="connsiteX2" fmla="*/ 238125 w 3044825"/>
                <a:gd name="connsiteY2" fmla="*/ 1622425 h 1625600"/>
                <a:gd name="connsiteX3" fmla="*/ 3044825 w 3044825"/>
                <a:gd name="connsiteY3" fmla="*/ 1622425 h 1625600"/>
              </a:gdLst>
              <a:ahLst/>
              <a:cxnLst>
                <a:cxn ang="0">
                  <a:pos x="connsiteX0" y="connsiteY0"/>
                </a:cxn>
                <a:cxn ang="0">
                  <a:pos x="connsiteX1" y="connsiteY1"/>
                </a:cxn>
                <a:cxn ang="0">
                  <a:pos x="connsiteX2" y="connsiteY2"/>
                </a:cxn>
                <a:cxn ang="0">
                  <a:pos x="connsiteX3" y="connsiteY3"/>
                </a:cxn>
              </a:cxnLst>
              <a:rect l="l" t="t" r="r" b="b"/>
              <a:pathLst>
                <a:path w="3044825" h="1625600">
                  <a:moveTo>
                    <a:pt x="0" y="0"/>
                  </a:moveTo>
                  <a:lnTo>
                    <a:pt x="0" y="1625600"/>
                  </a:lnTo>
                  <a:lnTo>
                    <a:pt x="238125" y="1622425"/>
                  </a:lnTo>
                  <a:lnTo>
                    <a:pt x="3044825" y="1622425"/>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prstClr val="white"/>
                </a:solidFill>
                <a:latin typeface="Arial" panose="020B0604020202020204" pitchFamily="34" charset="0"/>
              </a:endParaRPr>
            </a:p>
          </p:txBody>
        </p:sp>
        <p:grpSp>
          <p:nvGrpSpPr>
            <p:cNvPr id="443" name="그룹 56">
              <a:extLst>
                <a:ext uri="{FF2B5EF4-FFF2-40B4-BE49-F238E27FC236}">
                  <a16:creationId xmlns:a16="http://schemas.microsoft.com/office/drawing/2014/main" id="{D350898D-3206-458E-8C67-1F271E339525}"/>
                </a:ext>
              </a:extLst>
            </p:cNvPr>
            <p:cNvGrpSpPr/>
            <p:nvPr/>
          </p:nvGrpSpPr>
          <p:grpSpPr>
            <a:xfrm>
              <a:off x="2895916" y="2828104"/>
              <a:ext cx="398177" cy="223916"/>
              <a:chOff x="673518" y="3455891"/>
              <a:chExt cx="611429" cy="251345"/>
            </a:xfrm>
          </p:grpSpPr>
          <p:cxnSp>
            <p:nvCxnSpPr>
              <p:cNvPr id="485" name="직선 연결선 57">
                <a:extLst>
                  <a:ext uri="{FF2B5EF4-FFF2-40B4-BE49-F238E27FC236}">
                    <a16:creationId xmlns:a16="http://schemas.microsoft.com/office/drawing/2014/main" id="{9AEBCB8B-A81C-4277-AB77-8F615DD2D062}"/>
                  </a:ext>
                </a:extLst>
              </p:cNvPr>
              <p:cNvCxnSpPr/>
              <p:nvPr/>
            </p:nvCxnSpPr>
            <p:spPr>
              <a:xfrm>
                <a:off x="1213695" y="3568002"/>
                <a:ext cx="7125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6" name="TextBox 25">
                <a:extLst>
                  <a:ext uri="{FF2B5EF4-FFF2-40B4-BE49-F238E27FC236}">
                    <a16:creationId xmlns:a16="http://schemas.microsoft.com/office/drawing/2014/main" id="{30BDDE66-F460-44D1-BFD0-41D2996335B5}"/>
                  </a:ext>
                </a:extLst>
              </p:cNvPr>
              <p:cNvSpPr txBox="1"/>
              <p:nvPr/>
            </p:nvSpPr>
            <p:spPr>
              <a:xfrm flipH="1">
                <a:off x="673518" y="3455891"/>
                <a:ext cx="596201"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100</a:t>
                </a:r>
              </a:p>
            </p:txBody>
          </p:sp>
        </p:grpSp>
        <p:grpSp>
          <p:nvGrpSpPr>
            <p:cNvPr id="444" name="그룹 59">
              <a:extLst>
                <a:ext uri="{FF2B5EF4-FFF2-40B4-BE49-F238E27FC236}">
                  <a16:creationId xmlns:a16="http://schemas.microsoft.com/office/drawing/2014/main" id="{E1837F58-3B9A-434D-AEE9-16FEA22B5AEF}"/>
                </a:ext>
              </a:extLst>
            </p:cNvPr>
            <p:cNvGrpSpPr/>
            <p:nvPr/>
          </p:nvGrpSpPr>
          <p:grpSpPr>
            <a:xfrm>
              <a:off x="2958541" y="3071191"/>
              <a:ext cx="335554" cy="223916"/>
              <a:chOff x="769681" y="3466583"/>
              <a:chExt cx="515266" cy="251345"/>
            </a:xfrm>
          </p:grpSpPr>
          <p:cxnSp>
            <p:nvCxnSpPr>
              <p:cNvPr id="483" name="직선 연결선 60">
                <a:extLst>
                  <a:ext uri="{FF2B5EF4-FFF2-40B4-BE49-F238E27FC236}">
                    <a16:creationId xmlns:a16="http://schemas.microsoft.com/office/drawing/2014/main" id="{59CDF64D-C67B-439B-93EB-0B69C124422E}"/>
                  </a:ext>
                </a:extLst>
              </p:cNvPr>
              <p:cNvCxnSpPr/>
              <p:nvPr/>
            </p:nvCxnSpPr>
            <p:spPr>
              <a:xfrm>
                <a:off x="1213695" y="3568002"/>
                <a:ext cx="7125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4" name="TextBox 25">
                <a:extLst>
                  <a:ext uri="{FF2B5EF4-FFF2-40B4-BE49-F238E27FC236}">
                    <a16:creationId xmlns:a16="http://schemas.microsoft.com/office/drawing/2014/main" id="{B4A67181-9415-4D97-A361-101B44E3FB5F}"/>
                  </a:ext>
                </a:extLst>
              </p:cNvPr>
              <p:cNvSpPr txBox="1"/>
              <p:nvPr/>
            </p:nvSpPr>
            <p:spPr>
              <a:xfrm flipH="1">
                <a:off x="769681" y="3466583"/>
                <a:ext cx="50003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80</a:t>
                </a:r>
              </a:p>
            </p:txBody>
          </p:sp>
        </p:grpSp>
        <p:grpSp>
          <p:nvGrpSpPr>
            <p:cNvPr id="445" name="그룹 62">
              <a:extLst>
                <a:ext uri="{FF2B5EF4-FFF2-40B4-BE49-F238E27FC236}">
                  <a16:creationId xmlns:a16="http://schemas.microsoft.com/office/drawing/2014/main" id="{A7A1A85B-AD82-43FE-BCC5-73EEAB682F4A}"/>
                </a:ext>
              </a:extLst>
            </p:cNvPr>
            <p:cNvGrpSpPr/>
            <p:nvPr/>
          </p:nvGrpSpPr>
          <p:grpSpPr>
            <a:xfrm>
              <a:off x="2958541" y="3304752"/>
              <a:ext cx="335554" cy="223916"/>
              <a:chOff x="769681" y="3466583"/>
              <a:chExt cx="515266" cy="251345"/>
            </a:xfrm>
          </p:grpSpPr>
          <p:cxnSp>
            <p:nvCxnSpPr>
              <p:cNvPr id="481" name="직선 연결선 63">
                <a:extLst>
                  <a:ext uri="{FF2B5EF4-FFF2-40B4-BE49-F238E27FC236}">
                    <a16:creationId xmlns:a16="http://schemas.microsoft.com/office/drawing/2014/main" id="{5DDBFD70-23C7-48B0-A8F2-083DE8186D53}"/>
                  </a:ext>
                </a:extLst>
              </p:cNvPr>
              <p:cNvCxnSpPr/>
              <p:nvPr/>
            </p:nvCxnSpPr>
            <p:spPr>
              <a:xfrm>
                <a:off x="1213695" y="3568002"/>
                <a:ext cx="7125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2" name="TextBox 25">
                <a:extLst>
                  <a:ext uri="{FF2B5EF4-FFF2-40B4-BE49-F238E27FC236}">
                    <a16:creationId xmlns:a16="http://schemas.microsoft.com/office/drawing/2014/main" id="{129AB065-2821-4ECC-B3CE-FEB11BF8CB7D}"/>
                  </a:ext>
                </a:extLst>
              </p:cNvPr>
              <p:cNvSpPr txBox="1"/>
              <p:nvPr/>
            </p:nvSpPr>
            <p:spPr>
              <a:xfrm flipH="1">
                <a:off x="769681" y="3466583"/>
                <a:ext cx="50003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60</a:t>
                </a:r>
              </a:p>
            </p:txBody>
          </p:sp>
        </p:grpSp>
        <p:grpSp>
          <p:nvGrpSpPr>
            <p:cNvPr id="446" name="그룹 65">
              <a:extLst>
                <a:ext uri="{FF2B5EF4-FFF2-40B4-BE49-F238E27FC236}">
                  <a16:creationId xmlns:a16="http://schemas.microsoft.com/office/drawing/2014/main" id="{635EFB91-24DA-4E40-99E4-484EB36CD062}"/>
                </a:ext>
              </a:extLst>
            </p:cNvPr>
            <p:cNvGrpSpPr/>
            <p:nvPr/>
          </p:nvGrpSpPr>
          <p:grpSpPr>
            <a:xfrm>
              <a:off x="2958541" y="3538313"/>
              <a:ext cx="335554" cy="223916"/>
              <a:chOff x="769681" y="3466583"/>
              <a:chExt cx="515266" cy="251345"/>
            </a:xfrm>
          </p:grpSpPr>
          <p:cxnSp>
            <p:nvCxnSpPr>
              <p:cNvPr id="479" name="직선 연결선 66">
                <a:extLst>
                  <a:ext uri="{FF2B5EF4-FFF2-40B4-BE49-F238E27FC236}">
                    <a16:creationId xmlns:a16="http://schemas.microsoft.com/office/drawing/2014/main" id="{DCA39166-B8C5-4F04-9BBE-58568273A5F0}"/>
                  </a:ext>
                </a:extLst>
              </p:cNvPr>
              <p:cNvCxnSpPr/>
              <p:nvPr/>
            </p:nvCxnSpPr>
            <p:spPr>
              <a:xfrm>
                <a:off x="1213695" y="3568002"/>
                <a:ext cx="7125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0" name="TextBox 25">
                <a:extLst>
                  <a:ext uri="{FF2B5EF4-FFF2-40B4-BE49-F238E27FC236}">
                    <a16:creationId xmlns:a16="http://schemas.microsoft.com/office/drawing/2014/main" id="{521E5AD0-03DF-4CC6-ACCE-518CBB17DE12}"/>
                  </a:ext>
                </a:extLst>
              </p:cNvPr>
              <p:cNvSpPr txBox="1"/>
              <p:nvPr/>
            </p:nvSpPr>
            <p:spPr>
              <a:xfrm flipH="1">
                <a:off x="769681" y="3466583"/>
                <a:ext cx="50003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40</a:t>
                </a:r>
              </a:p>
            </p:txBody>
          </p:sp>
        </p:grpSp>
        <p:grpSp>
          <p:nvGrpSpPr>
            <p:cNvPr id="447" name="그룹 68">
              <a:extLst>
                <a:ext uri="{FF2B5EF4-FFF2-40B4-BE49-F238E27FC236}">
                  <a16:creationId xmlns:a16="http://schemas.microsoft.com/office/drawing/2014/main" id="{0A25F208-A8DD-4EB6-B9F0-03BE06DFC53E}"/>
                </a:ext>
              </a:extLst>
            </p:cNvPr>
            <p:cNvGrpSpPr/>
            <p:nvPr/>
          </p:nvGrpSpPr>
          <p:grpSpPr>
            <a:xfrm>
              <a:off x="2958541" y="3771874"/>
              <a:ext cx="335554" cy="223916"/>
              <a:chOff x="769681" y="3466583"/>
              <a:chExt cx="515266" cy="251345"/>
            </a:xfrm>
          </p:grpSpPr>
          <p:cxnSp>
            <p:nvCxnSpPr>
              <p:cNvPr id="477" name="직선 연결선 69">
                <a:extLst>
                  <a:ext uri="{FF2B5EF4-FFF2-40B4-BE49-F238E27FC236}">
                    <a16:creationId xmlns:a16="http://schemas.microsoft.com/office/drawing/2014/main" id="{4FCFA124-ED68-444A-A464-B076D21195B3}"/>
                  </a:ext>
                </a:extLst>
              </p:cNvPr>
              <p:cNvCxnSpPr/>
              <p:nvPr/>
            </p:nvCxnSpPr>
            <p:spPr>
              <a:xfrm>
                <a:off x="1213695" y="3568002"/>
                <a:ext cx="71252"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8" name="TextBox 25">
                <a:extLst>
                  <a:ext uri="{FF2B5EF4-FFF2-40B4-BE49-F238E27FC236}">
                    <a16:creationId xmlns:a16="http://schemas.microsoft.com/office/drawing/2014/main" id="{3316BB56-A00A-417C-84F1-2DD8212F1D7A}"/>
                  </a:ext>
                </a:extLst>
              </p:cNvPr>
              <p:cNvSpPr txBox="1"/>
              <p:nvPr/>
            </p:nvSpPr>
            <p:spPr>
              <a:xfrm flipH="1">
                <a:off x="769681" y="3466583"/>
                <a:ext cx="500037" cy="251345"/>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r">
                  <a:defRPr/>
                </a:pP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20</a:t>
                </a:r>
              </a:p>
            </p:txBody>
          </p:sp>
        </p:grpSp>
        <p:sp>
          <p:nvSpPr>
            <p:cNvPr id="448" name="타원 75">
              <a:extLst>
                <a:ext uri="{FF2B5EF4-FFF2-40B4-BE49-F238E27FC236}">
                  <a16:creationId xmlns:a16="http://schemas.microsoft.com/office/drawing/2014/main" id="{5BA5A027-3B2A-4602-B12C-9BA35758A9BD}"/>
                </a:ext>
              </a:extLst>
            </p:cNvPr>
            <p:cNvSpPr/>
            <p:nvPr/>
          </p:nvSpPr>
          <p:spPr>
            <a:xfrm>
              <a:off x="5047696" y="2899748"/>
              <a:ext cx="49424" cy="67611"/>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49" name="타원 76">
              <a:extLst>
                <a:ext uri="{FF2B5EF4-FFF2-40B4-BE49-F238E27FC236}">
                  <a16:creationId xmlns:a16="http://schemas.microsoft.com/office/drawing/2014/main" id="{416D24E5-2E26-4ABF-B3A8-6A3B9E768A97}"/>
                </a:ext>
              </a:extLst>
            </p:cNvPr>
            <p:cNvSpPr/>
            <p:nvPr/>
          </p:nvSpPr>
          <p:spPr>
            <a:xfrm>
              <a:off x="4839899" y="2899748"/>
              <a:ext cx="49424" cy="67611"/>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50" name="타원 77">
              <a:extLst>
                <a:ext uri="{FF2B5EF4-FFF2-40B4-BE49-F238E27FC236}">
                  <a16:creationId xmlns:a16="http://schemas.microsoft.com/office/drawing/2014/main" id="{020A7F46-C3CE-430B-8F09-8216C053AF04}"/>
                </a:ext>
              </a:extLst>
            </p:cNvPr>
            <p:cNvSpPr/>
            <p:nvPr/>
          </p:nvSpPr>
          <p:spPr>
            <a:xfrm>
              <a:off x="4610391" y="2899748"/>
              <a:ext cx="49424" cy="67611"/>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51" name="타원 78">
              <a:extLst>
                <a:ext uri="{FF2B5EF4-FFF2-40B4-BE49-F238E27FC236}">
                  <a16:creationId xmlns:a16="http://schemas.microsoft.com/office/drawing/2014/main" id="{A11DB386-65FE-492C-8509-DCED48C5055E}"/>
                </a:ext>
              </a:extLst>
            </p:cNvPr>
            <p:cNvSpPr/>
            <p:nvPr/>
          </p:nvSpPr>
          <p:spPr>
            <a:xfrm>
              <a:off x="4390188" y="2925205"/>
              <a:ext cx="49424" cy="67611"/>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52" name="타원 79">
              <a:extLst>
                <a:ext uri="{FF2B5EF4-FFF2-40B4-BE49-F238E27FC236}">
                  <a16:creationId xmlns:a16="http://schemas.microsoft.com/office/drawing/2014/main" id="{A6B602A0-7597-4EEE-9693-9FD84B721D6A}"/>
                </a:ext>
              </a:extLst>
            </p:cNvPr>
            <p:cNvSpPr/>
            <p:nvPr/>
          </p:nvSpPr>
          <p:spPr>
            <a:xfrm>
              <a:off x="4166883" y="3060974"/>
              <a:ext cx="49424" cy="67611"/>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53" name="타원 80">
              <a:extLst>
                <a:ext uri="{FF2B5EF4-FFF2-40B4-BE49-F238E27FC236}">
                  <a16:creationId xmlns:a16="http://schemas.microsoft.com/office/drawing/2014/main" id="{8AF5A7FF-13C2-4105-A1AC-B3675CAE4FF0}"/>
                </a:ext>
              </a:extLst>
            </p:cNvPr>
            <p:cNvSpPr/>
            <p:nvPr/>
          </p:nvSpPr>
          <p:spPr>
            <a:xfrm>
              <a:off x="4014912" y="3320392"/>
              <a:ext cx="49424" cy="67611"/>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54" name="타원 81">
              <a:extLst>
                <a:ext uri="{FF2B5EF4-FFF2-40B4-BE49-F238E27FC236}">
                  <a16:creationId xmlns:a16="http://schemas.microsoft.com/office/drawing/2014/main" id="{116011B6-661A-4BFE-B989-9F70015CA453}"/>
                </a:ext>
              </a:extLst>
            </p:cNvPr>
            <p:cNvSpPr/>
            <p:nvPr/>
          </p:nvSpPr>
          <p:spPr>
            <a:xfrm>
              <a:off x="3866042" y="3914382"/>
              <a:ext cx="49424" cy="67611"/>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55" name="타원 83">
              <a:extLst>
                <a:ext uri="{FF2B5EF4-FFF2-40B4-BE49-F238E27FC236}">
                  <a16:creationId xmlns:a16="http://schemas.microsoft.com/office/drawing/2014/main" id="{0397E8E7-16CB-4082-BAE3-8DC2A7B21F95}"/>
                </a:ext>
              </a:extLst>
            </p:cNvPr>
            <p:cNvSpPr/>
            <p:nvPr/>
          </p:nvSpPr>
          <p:spPr>
            <a:xfrm>
              <a:off x="3264359" y="4062879"/>
              <a:ext cx="49424" cy="67611"/>
            </a:xfrm>
            <a:prstGeom prst="ellipse">
              <a:avLst/>
            </a:prstGeom>
            <a:solidFill>
              <a:srgbClr val="017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56" name="자유형 87">
              <a:extLst>
                <a:ext uri="{FF2B5EF4-FFF2-40B4-BE49-F238E27FC236}">
                  <a16:creationId xmlns:a16="http://schemas.microsoft.com/office/drawing/2014/main" id="{6697141A-C16D-41E8-9E35-23CC7BE2AFFD}"/>
                </a:ext>
              </a:extLst>
            </p:cNvPr>
            <p:cNvSpPr/>
            <p:nvPr/>
          </p:nvSpPr>
          <p:spPr>
            <a:xfrm>
              <a:off x="3289413" y="2932651"/>
              <a:ext cx="1783337" cy="1166677"/>
            </a:xfrm>
            <a:custGeom>
              <a:avLst/>
              <a:gdLst>
                <a:gd name="connsiteX0" fmla="*/ 0 w 2738437"/>
                <a:gd name="connsiteY0" fmla="*/ 1352550 h 1352550"/>
                <a:gd name="connsiteX1" fmla="*/ 690562 w 2738437"/>
                <a:gd name="connsiteY1" fmla="*/ 1352550 h 1352550"/>
                <a:gd name="connsiteX2" fmla="*/ 914400 w 2738437"/>
                <a:gd name="connsiteY2" fmla="*/ 1181100 h 1352550"/>
                <a:gd name="connsiteX3" fmla="*/ 1152525 w 2738437"/>
                <a:gd name="connsiteY3" fmla="*/ 500062 h 1352550"/>
                <a:gd name="connsiteX4" fmla="*/ 1390650 w 2738437"/>
                <a:gd name="connsiteY4" fmla="*/ 176212 h 1352550"/>
                <a:gd name="connsiteX5" fmla="*/ 1724025 w 2738437"/>
                <a:gd name="connsiteY5" fmla="*/ 23812 h 1352550"/>
                <a:gd name="connsiteX6" fmla="*/ 2076450 w 2738437"/>
                <a:gd name="connsiteY6" fmla="*/ 4762 h 1352550"/>
                <a:gd name="connsiteX7" fmla="*/ 2424112 w 2738437"/>
                <a:gd name="connsiteY7" fmla="*/ 4762 h 1352550"/>
                <a:gd name="connsiteX8" fmla="*/ 2738437 w 2738437"/>
                <a:gd name="connsiteY8"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37" h="1352550">
                  <a:moveTo>
                    <a:pt x="0" y="1352550"/>
                  </a:moveTo>
                  <a:lnTo>
                    <a:pt x="690562" y="1352550"/>
                  </a:lnTo>
                  <a:lnTo>
                    <a:pt x="914400" y="1181100"/>
                  </a:lnTo>
                  <a:lnTo>
                    <a:pt x="1152525" y="500062"/>
                  </a:lnTo>
                  <a:lnTo>
                    <a:pt x="1390650" y="176212"/>
                  </a:lnTo>
                  <a:lnTo>
                    <a:pt x="1724025" y="23812"/>
                  </a:lnTo>
                  <a:lnTo>
                    <a:pt x="2076450" y="4762"/>
                  </a:lnTo>
                  <a:lnTo>
                    <a:pt x="2424112" y="4762"/>
                  </a:lnTo>
                  <a:lnTo>
                    <a:pt x="2738437" y="0"/>
                  </a:lnTo>
                </a:path>
              </a:pathLst>
            </a:custGeom>
            <a:noFill/>
            <a:ln w="12700">
              <a:solidFill>
                <a:srgbClr val="017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57" name="TextBox 25">
              <a:extLst>
                <a:ext uri="{FF2B5EF4-FFF2-40B4-BE49-F238E27FC236}">
                  <a16:creationId xmlns:a16="http://schemas.microsoft.com/office/drawing/2014/main" id="{207A4AA3-DE2A-473C-9890-4662599CA53D}"/>
                </a:ext>
              </a:extLst>
            </p:cNvPr>
            <p:cNvSpPr txBox="1"/>
            <p:nvPr/>
          </p:nvSpPr>
          <p:spPr>
            <a:xfrm flipH="1">
              <a:off x="3853291" y="4227955"/>
              <a:ext cx="706591" cy="223916"/>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zh-CN" altLang="en-US"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时间</a:t>
              </a: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(min)</a:t>
              </a:r>
              <a:endParaRPr lang="en-US" altLang="ko-KR" sz="4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58" name="TextBox 25">
              <a:extLst>
                <a:ext uri="{FF2B5EF4-FFF2-40B4-BE49-F238E27FC236}">
                  <a16:creationId xmlns:a16="http://schemas.microsoft.com/office/drawing/2014/main" id="{059D3CCF-FD86-4934-9F96-66289F931DDE}"/>
                </a:ext>
              </a:extLst>
            </p:cNvPr>
            <p:cNvSpPr txBox="1"/>
            <p:nvPr/>
          </p:nvSpPr>
          <p:spPr>
            <a:xfrm rot="16200000" flipH="1">
              <a:off x="2328041" y="3385268"/>
              <a:ext cx="1276520" cy="233791"/>
            </a:xfrm>
            <a:prstGeom prst="rect">
              <a:avLst/>
            </a:prstGeom>
            <a:noFill/>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zh-CN" altLang="en-US"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阿司匹林</a:t>
              </a: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zh-CN" altLang="en-US"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溶出百分数</a:t>
              </a:r>
              <a:r>
                <a:rPr lang="en-US" altLang="ko-KR" sz="800" dirty="0">
                  <a:ln>
                    <a:solidFill>
                      <a:srgbClr val="1D7B00">
                        <a:alpha val="0"/>
                      </a:srgbClr>
                    </a:solidFill>
                  </a:ln>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p>
          </p:txBody>
        </p:sp>
        <p:grpSp>
          <p:nvGrpSpPr>
            <p:cNvPr id="461" name="组合 460">
              <a:extLst>
                <a:ext uri="{FF2B5EF4-FFF2-40B4-BE49-F238E27FC236}">
                  <a16:creationId xmlns:a16="http://schemas.microsoft.com/office/drawing/2014/main" id="{577E88F8-1339-479B-9EAF-7603DB4F6FD3}"/>
                </a:ext>
              </a:extLst>
            </p:cNvPr>
            <p:cNvGrpSpPr/>
            <p:nvPr/>
          </p:nvGrpSpPr>
          <p:grpSpPr>
            <a:xfrm>
              <a:off x="3290433" y="4050016"/>
              <a:ext cx="1913907" cy="63204"/>
              <a:chOff x="4361876" y="3652131"/>
              <a:chExt cx="2364572" cy="72000"/>
            </a:xfrm>
          </p:grpSpPr>
          <p:sp>
            <p:nvSpPr>
              <p:cNvPr id="463" name="자유형 88">
                <a:extLst>
                  <a:ext uri="{FF2B5EF4-FFF2-40B4-BE49-F238E27FC236}">
                    <a16:creationId xmlns:a16="http://schemas.microsoft.com/office/drawing/2014/main" id="{54266CAA-FDEA-40FA-A147-FBD6C43492B3}"/>
                  </a:ext>
                </a:extLst>
              </p:cNvPr>
              <p:cNvSpPr/>
              <p:nvPr/>
            </p:nvSpPr>
            <p:spPr>
              <a:xfrm>
                <a:off x="4361876" y="3696384"/>
                <a:ext cx="2364572" cy="9666"/>
              </a:xfrm>
              <a:custGeom>
                <a:avLst/>
                <a:gdLst>
                  <a:gd name="connsiteX0" fmla="*/ 0 w 2428875"/>
                  <a:gd name="connsiteY0" fmla="*/ 9525 h 9525"/>
                  <a:gd name="connsiteX1" fmla="*/ 1042987 w 2428875"/>
                  <a:gd name="connsiteY1" fmla="*/ 0 h 9525"/>
                  <a:gd name="connsiteX2" fmla="*/ 2428875 w 2428875"/>
                  <a:gd name="connsiteY2" fmla="*/ 0 h 9525"/>
                </a:gdLst>
                <a:ahLst/>
                <a:cxnLst>
                  <a:cxn ang="0">
                    <a:pos x="connsiteX0" y="connsiteY0"/>
                  </a:cxn>
                  <a:cxn ang="0">
                    <a:pos x="connsiteX1" y="connsiteY1"/>
                  </a:cxn>
                  <a:cxn ang="0">
                    <a:pos x="connsiteX2" y="connsiteY2"/>
                  </a:cxn>
                </a:cxnLst>
                <a:rect l="l" t="t" r="r" b="b"/>
                <a:pathLst>
                  <a:path w="2428875" h="9525">
                    <a:moveTo>
                      <a:pt x="0" y="9525"/>
                    </a:moveTo>
                    <a:lnTo>
                      <a:pt x="1042987" y="0"/>
                    </a:lnTo>
                    <a:lnTo>
                      <a:pt x="24288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64" name="타원 84">
                <a:extLst>
                  <a:ext uri="{FF2B5EF4-FFF2-40B4-BE49-F238E27FC236}">
                    <a16:creationId xmlns:a16="http://schemas.microsoft.com/office/drawing/2014/main" id="{8D71F503-61FE-4940-BFCC-16C1E3EA24DE}"/>
                  </a:ext>
                </a:extLst>
              </p:cNvPr>
              <p:cNvSpPr/>
              <p:nvPr/>
            </p:nvSpPr>
            <p:spPr>
              <a:xfrm>
                <a:off x="4672606" y="3652131"/>
                <a:ext cx="72000" cy="719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65" name="타원 85">
                <a:extLst>
                  <a:ext uri="{FF2B5EF4-FFF2-40B4-BE49-F238E27FC236}">
                    <a16:creationId xmlns:a16="http://schemas.microsoft.com/office/drawing/2014/main" id="{CAFC0271-B3AF-4663-B479-E3C874F1713E}"/>
                  </a:ext>
                </a:extLst>
              </p:cNvPr>
              <p:cNvSpPr/>
              <p:nvPr/>
            </p:nvSpPr>
            <p:spPr>
              <a:xfrm>
                <a:off x="5745755" y="3652131"/>
                <a:ext cx="72000" cy="719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66" name="타원 86">
                <a:extLst>
                  <a:ext uri="{FF2B5EF4-FFF2-40B4-BE49-F238E27FC236}">
                    <a16:creationId xmlns:a16="http://schemas.microsoft.com/office/drawing/2014/main" id="{2F8EA92B-DE33-45E6-ACB6-6C93DE0F920B}"/>
                  </a:ext>
                </a:extLst>
              </p:cNvPr>
              <p:cNvSpPr/>
              <p:nvPr/>
            </p:nvSpPr>
            <p:spPr>
              <a:xfrm>
                <a:off x="6542672" y="365213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67" name="타원 82">
                <a:extLst>
                  <a:ext uri="{FF2B5EF4-FFF2-40B4-BE49-F238E27FC236}">
                    <a16:creationId xmlns:a16="http://schemas.microsoft.com/office/drawing/2014/main" id="{D87ED844-FAC1-46D1-9062-92ADDE1FDCC1}"/>
                  </a:ext>
                </a:extLst>
              </p:cNvPr>
              <p:cNvSpPr/>
              <p:nvPr/>
            </p:nvSpPr>
            <p:spPr>
              <a:xfrm>
                <a:off x="5383015" y="365213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sp>
            <p:nvSpPr>
              <p:cNvPr id="468" name="타원 85">
                <a:extLst>
                  <a:ext uri="{FF2B5EF4-FFF2-40B4-BE49-F238E27FC236}">
                    <a16:creationId xmlns:a16="http://schemas.microsoft.com/office/drawing/2014/main" id="{39A6C39F-DCA0-4A15-A755-9AFFB949992B}"/>
                  </a:ext>
                </a:extLst>
              </p:cNvPr>
              <p:cNvSpPr/>
              <p:nvPr/>
            </p:nvSpPr>
            <p:spPr>
              <a:xfrm>
                <a:off x="6118021" y="3652131"/>
                <a:ext cx="72000" cy="719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endParaRPr>
              </a:p>
            </p:txBody>
          </p:sp>
        </p:grpSp>
      </p:grpSp>
      <p:sp>
        <p:nvSpPr>
          <p:cNvPr id="462" name="文本框 461">
            <a:extLst>
              <a:ext uri="{FF2B5EF4-FFF2-40B4-BE49-F238E27FC236}">
                <a16:creationId xmlns:a16="http://schemas.microsoft.com/office/drawing/2014/main" id="{701E1C17-60F2-480F-BC18-8E85A951F294}"/>
              </a:ext>
            </a:extLst>
          </p:cNvPr>
          <p:cNvSpPr txBox="1"/>
          <p:nvPr/>
        </p:nvSpPr>
        <p:spPr>
          <a:xfrm>
            <a:off x="2230529" y="2003878"/>
            <a:ext cx="2450101" cy="244682"/>
          </a:xfrm>
          <a:prstGeom prst="rect">
            <a:avLst/>
          </a:prstGeom>
          <a:noFill/>
        </p:spPr>
        <p:txBody>
          <a:bodyPr wrap="square" rtlCol="0">
            <a:spAutoFit/>
          </a:bodyPr>
          <a:lstStyle/>
          <a:p>
            <a:pPr algn="ctr">
              <a:lnSpc>
                <a:spcPct val="90000"/>
              </a:lnSpc>
            </a:pPr>
            <a:r>
              <a:rPr lang="zh-CN" altLang="en-US" sz="1050" b="1" i="1" dirty="0">
                <a:latin typeface="Arial" panose="020B0604020202020204" pitchFamily="34" charset="0"/>
                <a:ea typeface="微软雅黑" panose="020B0503020204020204" pitchFamily="34" charset="-122"/>
              </a:rPr>
              <a:t>阿司匹林不在胃中溶解</a:t>
            </a:r>
          </a:p>
        </p:txBody>
      </p:sp>
      <p:pic>
        <p:nvPicPr>
          <p:cNvPr id="503" name="图片 502">
            <a:extLst>
              <a:ext uri="{FF2B5EF4-FFF2-40B4-BE49-F238E27FC236}">
                <a16:creationId xmlns:a16="http://schemas.microsoft.com/office/drawing/2014/main" id="{C21650E4-949C-41BD-8118-9C305B36C4DB}"/>
              </a:ext>
            </a:extLst>
          </p:cNvPr>
          <p:cNvPicPr>
            <a:picLocks noChangeAspect="1"/>
          </p:cNvPicPr>
          <p:nvPr/>
        </p:nvPicPr>
        <p:blipFill>
          <a:blip r:embed="rId3"/>
          <a:stretch>
            <a:fillRect/>
          </a:stretch>
        </p:blipFill>
        <p:spPr>
          <a:xfrm>
            <a:off x="4617370" y="2301644"/>
            <a:ext cx="1400378" cy="2027986"/>
          </a:xfrm>
          <a:prstGeom prst="rect">
            <a:avLst/>
          </a:prstGeom>
        </p:spPr>
      </p:pic>
      <p:sp>
        <p:nvSpPr>
          <p:cNvPr id="504" name="文本框 180">
            <a:extLst>
              <a:ext uri="{FF2B5EF4-FFF2-40B4-BE49-F238E27FC236}">
                <a16:creationId xmlns:a16="http://schemas.microsoft.com/office/drawing/2014/main" id="{9A81A93E-8425-4C93-8DB8-7EEEA1AF0499}"/>
              </a:ext>
            </a:extLst>
          </p:cNvPr>
          <p:cNvSpPr txBox="1"/>
          <p:nvPr/>
        </p:nvSpPr>
        <p:spPr>
          <a:xfrm>
            <a:off x="4423236" y="2003878"/>
            <a:ext cx="1698922" cy="2377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zh-CN" altLang="en-US" sz="1050" b="1" i="1" dirty="0">
                <a:latin typeface="Arial" panose="020B0604020202020204" pitchFamily="34" charset="0"/>
                <a:ea typeface="微软雅黑" panose="020B0503020204020204" pitchFamily="34" charset="-122"/>
              </a:rPr>
              <a:t>片中片剂型拥有发明专利</a:t>
            </a:r>
          </a:p>
        </p:txBody>
      </p:sp>
      <p:sp>
        <p:nvSpPr>
          <p:cNvPr id="506" name="矩形 505">
            <a:extLst>
              <a:ext uri="{FF2B5EF4-FFF2-40B4-BE49-F238E27FC236}">
                <a16:creationId xmlns:a16="http://schemas.microsoft.com/office/drawing/2014/main" id="{1A9C274C-2D56-4445-B819-FACD66C377F7}"/>
              </a:ext>
            </a:extLst>
          </p:cNvPr>
          <p:cNvSpPr/>
          <p:nvPr/>
        </p:nvSpPr>
        <p:spPr>
          <a:xfrm>
            <a:off x="7206369" y="3848308"/>
            <a:ext cx="1107997" cy="276999"/>
          </a:xfrm>
          <a:prstGeom prst="rect">
            <a:avLst/>
          </a:prstGeom>
        </p:spPr>
        <p:txBody>
          <a:bodyPr wrap="none">
            <a:spAutoFit/>
          </a:bodyPr>
          <a:lstStyle/>
          <a:p>
            <a:r>
              <a:rPr lang="zh-CN" altLang="en-US" sz="1200" b="1" dirty="0">
                <a:latin typeface="Arial" panose="020B0604020202020204" pitchFamily="34" charset="0"/>
                <a:ea typeface="微软雅黑" panose="020B0503020204020204" pitchFamily="34" charset="-122"/>
                <a:cs typeface="+mn-ea"/>
              </a:rPr>
              <a:t>临床获益更高</a:t>
            </a:r>
          </a:p>
        </p:txBody>
      </p:sp>
      <p:sp>
        <p:nvSpPr>
          <p:cNvPr id="509" name="矩形 508">
            <a:extLst>
              <a:ext uri="{FF2B5EF4-FFF2-40B4-BE49-F238E27FC236}">
                <a16:creationId xmlns:a16="http://schemas.microsoft.com/office/drawing/2014/main" id="{7AA1386E-81EA-4F77-A903-5BB6E85A7849}"/>
              </a:ext>
            </a:extLst>
          </p:cNvPr>
          <p:cNvSpPr/>
          <p:nvPr/>
        </p:nvSpPr>
        <p:spPr>
          <a:xfrm>
            <a:off x="7013408" y="4014675"/>
            <a:ext cx="2041987" cy="580476"/>
          </a:xfrm>
          <a:prstGeom prst="rect">
            <a:avLst/>
          </a:prstGeom>
          <a:noFill/>
          <a:ln w="12700" cap="flat" cmpd="sng" algn="ctr">
            <a:noFill/>
            <a:prstDash val="solid"/>
            <a:miter lim="800000"/>
          </a:ln>
          <a:effectLst/>
        </p:spPr>
        <p:txBody>
          <a:bodyPr rtlCol="0" anchor="ctr"/>
          <a:lstStyle/>
          <a:p>
            <a:pPr marL="171450" indent="-171450" defTabSz="685800">
              <a:spcBef>
                <a:spcPts val="600"/>
              </a:spcBef>
              <a:buFont typeface="Wingdings" panose="05000000000000000000" pitchFamily="2" charset="2"/>
              <a:buChar char="Ø"/>
            </a:pPr>
            <a:endParaRPr lang="en-US" altLang="zh-CN" sz="1000" baseline="30000" dirty="0">
              <a:solidFill>
                <a:sysClr val="windowText" lastClr="000000"/>
              </a:solidFill>
              <a:latin typeface="Arial" panose="020B0604020202020204" pitchFamily="34" charset="0"/>
              <a:ea typeface="微软雅黑" panose="020B0503020204020204" pitchFamily="34" charset="-122"/>
            </a:endParaRPr>
          </a:p>
        </p:txBody>
      </p:sp>
      <p:pic>
        <p:nvPicPr>
          <p:cNvPr id="5" name="图片 4">
            <a:extLst>
              <a:ext uri="{FF2B5EF4-FFF2-40B4-BE49-F238E27FC236}">
                <a16:creationId xmlns:a16="http://schemas.microsoft.com/office/drawing/2014/main" id="{995CDC45-E586-45E3-910B-3632CC4072B1}"/>
              </a:ext>
            </a:extLst>
          </p:cNvPr>
          <p:cNvPicPr>
            <a:picLocks noChangeAspect="1"/>
          </p:cNvPicPr>
          <p:nvPr/>
        </p:nvPicPr>
        <p:blipFill>
          <a:blip r:embed="rId4"/>
          <a:stretch>
            <a:fillRect/>
          </a:stretch>
        </p:blipFill>
        <p:spPr>
          <a:xfrm>
            <a:off x="6829283" y="3809948"/>
            <a:ext cx="377081" cy="380573"/>
          </a:xfrm>
          <a:prstGeom prst="rect">
            <a:avLst/>
          </a:prstGeom>
        </p:spPr>
      </p:pic>
      <p:pic>
        <p:nvPicPr>
          <p:cNvPr id="8" name="图片 7">
            <a:extLst>
              <a:ext uri="{FF2B5EF4-FFF2-40B4-BE49-F238E27FC236}">
                <a16:creationId xmlns:a16="http://schemas.microsoft.com/office/drawing/2014/main" id="{114AAF2F-47B9-4B2A-A870-C176F419C62C}"/>
              </a:ext>
            </a:extLst>
          </p:cNvPr>
          <p:cNvPicPr>
            <a:picLocks noChangeAspect="1"/>
          </p:cNvPicPr>
          <p:nvPr/>
        </p:nvPicPr>
        <p:blipFill>
          <a:blip r:embed="rId5"/>
          <a:stretch>
            <a:fillRect/>
          </a:stretch>
        </p:blipFill>
        <p:spPr>
          <a:xfrm>
            <a:off x="6830973" y="849119"/>
            <a:ext cx="373700" cy="433190"/>
          </a:xfrm>
          <a:prstGeom prst="rect">
            <a:avLst/>
          </a:prstGeom>
          <a:ln>
            <a:noFill/>
          </a:ln>
        </p:spPr>
      </p:pic>
      <p:sp>
        <p:nvSpPr>
          <p:cNvPr id="513" name="矩形 512">
            <a:extLst>
              <a:ext uri="{FF2B5EF4-FFF2-40B4-BE49-F238E27FC236}">
                <a16:creationId xmlns:a16="http://schemas.microsoft.com/office/drawing/2014/main" id="{F81EBD1A-BAC3-4EEE-8F11-6A90745A159E}"/>
              </a:ext>
            </a:extLst>
          </p:cNvPr>
          <p:cNvSpPr/>
          <p:nvPr/>
        </p:nvSpPr>
        <p:spPr>
          <a:xfrm>
            <a:off x="7206369" y="922737"/>
            <a:ext cx="1209968" cy="276999"/>
          </a:xfrm>
          <a:prstGeom prst="rect">
            <a:avLst/>
          </a:prstGeom>
        </p:spPr>
        <p:txBody>
          <a:bodyPr wrap="square">
            <a:spAutoFit/>
          </a:bodyPr>
          <a:lstStyle/>
          <a:p>
            <a:r>
              <a:rPr lang="zh-CN" altLang="en-US" sz="1200" b="1" dirty="0">
                <a:latin typeface="Arial" panose="020B0604020202020204" pitchFamily="34" charset="0"/>
                <a:ea typeface="微软雅黑" panose="020B0503020204020204" pitchFamily="34" charset="-122"/>
                <a:cs typeface="+mn-ea"/>
              </a:rPr>
              <a:t>安全性更好</a:t>
            </a:r>
          </a:p>
        </p:txBody>
      </p:sp>
      <p:sp>
        <p:nvSpPr>
          <p:cNvPr id="516" name="矩形 515">
            <a:extLst>
              <a:ext uri="{FF2B5EF4-FFF2-40B4-BE49-F238E27FC236}">
                <a16:creationId xmlns:a16="http://schemas.microsoft.com/office/drawing/2014/main" id="{09494EA9-838D-414A-A125-BB3F1CE414F6}"/>
              </a:ext>
            </a:extLst>
          </p:cNvPr>
          <p:cNvSpPr/>
          <p:nvPr/>
        </p:nvSpPr>
        <p:spPr>
          <a:xfrm>
            <a:off x="6962686" y="1572216"/>
            <a:ext cx="2164860" cy="663538"/>
          </a:xfrm>
          <a:prstGeom prst="rect">
            <a:avLst/>
          </a:prstGeom>
          <a:noFill/>
          <a:ln w="12700" cap="flat" cmpd="sng" algn="ctr">
            <a:noFill/>
            <a:prstDash val="solid"/>
            <a:miter lim="800000"/>
          </a:ln>
          <a:effectLst/>
        </p:spPr>
        <p:txBody>
          <a:bodyPr rtlCol="0" anchor="ctr"/>
          <a:lstStyle/>
          <a:p>
            <a:pPr marL="171450" marR="0" lvl="0" indent="-171450" algn="l" defTabSz="6858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kumimoji="0" lang="zh-CN" altLang="en-US" sz="1000" b="0"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522" name="矩形 521">
            <a:extLst>
              <a:ext uri="{FF2B5EF4-FFF2-40B4-BE49-F238E27FC236}">
                <a16:creationId xmlns:a16="http://schemas.microsoft.com/office/drawing/2014/main" id="{C08940A0-4B91-42EA-8F70-B11F86D44DF1}"/>
              </a:ext>
            </a:extLst>
          </p:cNvPr>
          <p:cNvSpPr/>
          <p:nvPr/>
        </p:nvSpPr>
        <p:spPr>
          <a:xfrm>
            <a:off x="7206369" y="2504626"/>
            <a:ext cx="954108" cy="276999"/>
          </a:xfrm>
          <a:prstGeom prst="rect">
            <a:avLst/>
          </a:prstGeom>
        </p:spPr>
        <p:txBody>
          <a:bodyPr wrap="none">
            <a:spAutoFit/>
          </a:bodyPr>
          <a:lstStyle/>
          <a:p>
            <a:r>
              <a:rPr lang="zh-CN" altLang="en-US" sz="1200" b="1" dirty="0">
                <a:latin typeface="Arial" panose="020B0604020202020204" pitchFamily="34" charset="0"/>
                <a:ea typeface="微软雅黑" panose="020B0503020204020204" pitchFamily="34" charset="-122"/>
                <a:cs typeface="+mn-ea"/>
              </a:rPr>
              <a:t>依从性更高</a:t>
            </a:r>
          </a:p>
        </p:txBody>
      </p:sp>
      <p:sp>
        <p:nvSpPr>
          <p:cNvPr id="525" name="矩形 524">
            <a:extLst>
              <a:ext uri="{FF2B5EF4-FFF2-40B4-BE49-F238E27FC236}">
                <a16:creationId xmlns:a16="http://schemas.microsoft.com/office/drawing/2014/main" id="{3F9A8F4E-5D6B-45BC-8A1A-A13F5BA97CA0}"/>
              </a:ext>
            </a:extLst>
          </p:cNvPr>
          <p:cNvSpPr/>
          <p:nvPr/>
        </p:nvSpPr>
        <p:spPr>
          <a:xfrm>
            <a:off x="6979138" y="2798260"/>
            <a:ext cx="2142001" cy="580476"/>
          </a:xfrm>
          <a:prstGeom prst="rect">
            <a:avLst/>
          </a:prstGeom>
          <a:noFill/>
          <a:ln w="12700" cap="flat" cmpd="sng" algn="ctr">
            <a:noFill/>
            <a:prstDash val="solid"/>
            <a:miter lim="800000"/>
          </a:ln>
          <a:effectLst/>
        </p:spPr>
        <p:txBody>
          <a:bodyPr rtlCol="0" anchor="ctr"/>
          <a:lstStyle/>
          <a:p>
            <a:pPr marL="171450" marR="0" lvl="0" indent="-171450" algn="l" defTabSz="6858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kumimoji="0" lang="zh-CN" altLang="en-US" sz="1000" b="0" i="0" u="none" strike="noStrike" kern="1200" cap="none" spc="0" normalizeH="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pic>
        <p:nvPicPr>
          <p:cNvPr id="9" name="图片 8">
            <a:extLst>
              <a:ext uri="{FF2B5EF4-FFF2-40B4-BE49-F238E27FC236}">
                <a16:creationId xmlns:a16="http://schemas.microsoft.com/office/drawing/2014/main" id="{390A6285-916A-4DD7-9FA0-7264BB12584E}"/>
              </a:ext>
            </a:extLst>
          </p:cNvPr>
          <p:cNvPicPr>
            <a:picLocks noChangeAspect="1"/>
          </p:cNvPicPr>
          <p:nvPr/>
        </p:nvPicPr>
        <p:blipFill>
          <a:blip r:embed="rId6"/>
          <a:stretch>
            <a:fillRect/>
          </a:stretch>
        </p:blipFill>
        <p:spPr>
          <a:xfrm>
            <a:off x="6869709" y="2501901"/>
            <a:ext cx="296229" cy="283712"/>
          </a:xfrm>
          <a:prstGeom prst="rect">
            <a:avLst/>
          </a:prstGeom>
        </p:spPr>
      </p:pic>
      <p:sp>
        <p:nvSpPr>
          <p:cNvPr id="126" name="文本框 125">
            <a:extLst>
              <a:ext uri="{FF2B5EF4-FFF2-40B4-BE49-F238E27FC236}">
                <a16:creationId xmlns:a16="http://schemas.microsoft.com/office/drawing/2014/main" id="{5675C5B8-4D3A-4CFC-80C7-CE2C49AEAEAF}"/>
              </a:ext>
            </a:extLst>
          </p:cNvPr>
          <p:cNvSpPr txBox="1"/>
          <p:nvPr/>
        </p:nvSpPr>
        <p:spPr>
          <a:xfrm>
            <a:off x="1352612" y="4826241"/>
            <a:ext cx="7387714" cy="258532"/>
          </a:xfrm>
          <a:prstGeom prst="rect">
            <a:avLst/>
          </a:prstGeom>
          <a:noFill/>
        </p:spPr>
        <p:txBody>
          <a:bodyPr wrap="square">
            <a:spAutoFit/>
          </a:bodyPr>
          <a:lstStyle>
            <a:defPPr>
              <a:defRPr lang="en-US"/>
            </a:defPPr>
            <a:lvl1pPr>
              <a:lnSpc>
                <a:spcPct val="90000"/>
              </a:lnSpc>
              <a:defRPr sz="600" spc="-70">
                <a:solidFill>
                  <a:schemeClr val="bg1">
                    <a:lumMod val="50000"/>
                  </a:schemeClr>
                </a:solidFill>
              </a:defRPr>
            </a:lvl1pPr>
          </a:lstStyle>
          <a:p>
            <a:r>
              <a:rPr lang="en-US" altLang="zh-CN" dirty="0">
                <a:latin typeface="Arial" panose="020B0604020202020204" pitchFamily="34" charset="0"/>
                <a:ea typeface="微软雅黑" panose="020B0503020204020204" pitchFamily="34" charset="-122"/>
              </a:rPr>
              <a:t>1.</a:t>
            </a:r>
            <a:r>
              <a:rPr lang="zh-CN" altLang="en-US" dirty="0">
                <a:latin typeface="Arial" panose="020B0604020202020204" pitchFamily="34" charset="0"/>
                <a:ea typeface="微软雅黑" panose="020B0503020204020204" pitchFamily="34" charset="-122"/>
              </a:rPr>
              <a:t>氯吡格雷阿司匹林片说明书</a:t>
            </a:r>
            <a:r>
              <a:rPr lang="en-US" altLang="zh-CN" dirty="0">
                <a:latin typeface="Arial" panose="020B0604020202020204" pitchFamily="34" charset="0"/>
                <a:ea typeface="微软雅黑" panose="020B0503020204020204" pitchFamily="34" charset="-122"/>
              </a:rPr>
              <a:t>; 2. </a:t>
            </a:r>
            <a:r>
              <a:rPr lang="zh-CN" altLang="en-US" dirty="0">
                <a:latin typeface="Arial" panose="020B0604020202020204" pitchFamily="34" charset="0"/>
                <a:ea typeface="微软雅黑" panose="020B0503020204020204" pitchFamily="34" charset="-122"/>
              </a:rPr>
              <a:t>中国医师协会心血管内科医师分会</a:t>
            </a:r>
            <a:r>
              <a:rPr lang="en-US" altLang="zh-CN" dirty="0">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氯吡格雷</a:t>
            </a:r>
            <a:r>
              <a:rPr lang="en-US" altLang="zh-CN" dirty="0">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阿司匹林单片复方制剂抗血小板治疗中国专家共识</a:t>
            </a:r>
            <a:r>
              <a:rPr lang="en-US" altLang="zh-CN" dirty="0">
                <a:latin typeface="Arial" panose="020B0604020202020204" pitchFamily="34" charset="0"/>
                <a:ea typeface="微软雅黑" panose="020B0503020204020204" pitchFamily="34" charset="-122"/>
              </a:rPr>
              <a:t>; 3. </a:t>
            </a:r>
            <a:r>
              <a:rPr lang="es-ES" altLang="zh-CN" dirty="0">
                <a:latin typeface="Arial" panose="020B0604020202020204" pitchFamily="34" charset="0"/>
                <a:ea typeface="微软雅黑" panose="020B0503020204020204" pitchFamily="34" charset="-122"/>
              </a:rPr>
              <a:t>C</a:t>
            </a:r>
            <a:r>
              <a:rPr lang="en-US" altLang="zh-CN" dirty="0" err="1">
                <a:latin typeface="Arial" panose="020B0604020202020204" pitchFamily="34" charset="0"/>
                <a:ea typeface="微软雅黑" panose="020B0503020204020204" pitchFamily="34" charset="-122"/>
              </a:rPr>
              <a:t>uisset</a:t>
            </a:r>
            <a:r>
              <a:rPr lang="en-US" altLang="zh-CN" dirty="0">
                <a:latin typeface="Arial" panose="020B0604020202020204" pitchFamily="34" charset="0"/>
                <a:ea typeface="微软雅黑" panose="020B0503020204020204" pitchFamily="34" charset="-122"/>
              </a:rPr>
              <a:t> T</a:t>
            </a:r>
            <a:r>
              <a:rPr lang="es-ES" altLang="zh-CN" dirty="0">
                <a:latin typeface="Arial" panose="020B0604020202020204" pitchFamily="34" charset="0"/>
                <a:ea typeface="微软雅黑" panose="020B0503020204020204" pitchFamily="34" charset="-122"/>
              </a:rPr>
              <a:t>, et al.  </a:t>
            </a:r>
            <a:r>
              <a:rPr lang="es-ES" altLang="zh-CN" dirty="0" err="1">
                <a:latin typeface="Arial" panose="020B0604020202020204" pitchFamily="34" charset="0"/>
                <a:ea typeface="微软雅黑" panose="020B0503020204020204" pitchFamily="34" charset="-122"/>
              </a:rPr>
              <a:t>Adv</a:t>
            </a:r>
            <a:r>
              <a:rPr lang="es-ES" altLang="zh-CN" dirty="0">
                <a:latin typeface="Arial" panose="020B0604020202020204" pitchFamily="34" charset="0"/>
                <a:ea typeface="微软雅黑" panose="020B0503020204020204" pitchFamily="34" charset="-122"/>
              </a:rPr>
              <a:t> </a:t>
            </a:r>
            <a:r>
              <a:rPr lang="es-ES" altLang="zh-CN" dirty="0" err="1">
                <a:latin typeface="Arial" panose="020B0604020202020204" pitchFamily="34" charset="0"/>
                <a:ea typeface="微软雅黑" panose="020B0503020204020204" pitchFamily="34" charset="-122"/>
              </a:rPr>
              <a:t>Ther</a:t>
            </a:r>
            <a:r>
              <a:rPr lang="es-ES" altLang="zh-CN" dirty="0">
                <a:latin typeface="Arial" panose="020B0604020202020204" pitchFamily="34" charset="0"/>
                <a:ea typeface="微软雅黑" panose="020B0503020204020204" pitchFamily="34" charset="-122"/>
              </a:rPr>
              <a:t>. </a:t>
            </a:r>
            <a:r>
              <a:rPr lang="en-US" altLang="zh-CN" dirty="0">
                <a:latin typeface="Arial" panose="020B0604020202020204" pitchFamily="34" charset="0"/>
                <a:ea typeface="微软雅黑" panose="020B0503020204020204" pitchFamily="34" charset="-122"/>
              </a:rPr>
              <a:t>European Heart Journal (2017) 38, 3070–30784.Li Y, et al.  Adv </a:t>
            </a:r>
            <a:r>
              <a:rPr lang="en-US" altLang="zh-CN" dirty="0" err="1">
                <a:latin typeface="Arial" panose="020B0604020202020204" pitchFamily="34" charset="0"/>
                <a:ea typeface="微软雅黑" panose="020B0503020204020204" pitchFamily="34" charset="-122"/>
              </a:rPr>
              <a:t>Ther</a:t>
            </a:r>
            <a:r>
              <a:rPr lang="en-US" altLang="zh-CN" dirty="0">
                <a:latin typeface="Arial" panose="020B0604020202020204" pitchFamily="34" charset="0"/>
                <a:ea typeface="微软雅黑" panose="020B0503020204020204" pitchFamily="34" charset="-122"/>
              </a:rPr>
              <a:t>. 2020;37(11):4660-4674.; 5.</a:t>
            </a:r>
            <a:r>
              <a:rPr lang="it-IT" altLang="zh-CN" dirty="0">
                <a:latin typeface="Arial" panose="020B0604020202020204" pitchFamily="34" charset="0"/>
                <a:ea typeface="微软雅黑" panose="020B0503020204020204" pitchFamily="34" charset="-122"/>
              </a:rPr>
              <a:t>Deharo P, et al. Int J Cardiol. 2014;172(1):e1-2</a:t>
            </a:r>
            <a:r>
              <a:rPr lang="en-US" altLang="zh-CN" dirty="0">
                <a:latin typeface="Arial" panose="020B0604020202020204" pitchFamily="34" charset="0"/>
                <a:ea typeface="微软雅黑" panose="020B0503020204020204" pitchFamily="34" charset="-122"/>
              </a:rPr>
              <a:t>.; 6. </a:t>
            </a:r>
            <a:r>
              <a:rPr lang="zh-CN" altLang="en-US" dirty="0">
                <a:latin typeface="Arial" panose="020B0604020202020204" pitchFamily="34" charset="0"/>
                <a:ea typeface="微软雅黑" panose="020B0503020204020204" pitchFamily="34" charset="-122"/>
              </a:rPr>
              <a:t>阿司匹林肠溶片说明书</a:t>
            </a:r>
            <a:endParaRPr lang="it-IT" altLang="zh-CN" dirty="0">
              <a:latin typeface="Arial" panose="020B0604020202020204" pitchFamily="34" charset="0"/>
              <a:ea typeface="微软雅黑" panose="020B0503020204020204" pitchFamily="34" charset="-122"/>
            </a:endParaRPr>
          </a:p>
        </p:txBody>
      </p:sp>
      <p:sp>
        <p:nvSpPr>
          <p:cNvPr id="133" name="矩形 132">
            <a:extLst>
              <a:ext uri="{FF2B5EF4-FFF2-40B4-BE49-F238E27FC236}">
                <a16:creationId xmlns:a16="http://schemas.microsoft.com/office/drawing/2014/main" id="{3520B747-041C-484C-8EB9-B6E9CEC0AE90}"/>
              </a:ext>
            </a:extLst>
          </p:cNvPr>
          <p:cNvSpPr/>
          <p:nvPr/>
        </p:nvSpPr>
        <p:spPr>
          <a:xfrm>
            <a:off x="117216"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基本信息</a:t>
            </a:r>
          </a:p>
        </p:txBody>
      </p:sp>
      <p:sp>
        <p:nvSpPr>
          <p:cNvPr id="134" name="矩形 133">
            <a:extLst>
              <a:ext uri="{FF2B5EF4-FFF2-40B4-BE49-F238E27FC236}">
                <a16:creationId xmlns:a16="http://schemas.microsoft.com/office/drawing/2014/main" id="{4729D063-4086-4670-9B85-6D8B3A966F2B}"/>
              </a:ext>
            </a:extLst>
          </p:cNvPr>
          <p:cNvSpPr/>
          <p:nvPr/>
        </p:nvSpPr>
        <p:spPr>
          <a:xfrm>
            <a:off x="3118984"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有效性</a:t>
            </a:r>
          </a:p>
        </p:txBody>
      </p:sp>
      <p:sp>
        <p:nvSpPr>
          <p:cNvPr id="135" name="矩形 134">
            <a:extLst>
              <a:ext uri="{FF2B5EF4-FFF2-40B4-BE49-F238E27FC236}">
                <a16:creationId xmlns:a16="http://schemas.microsoft.com/office/drawing/2014/main" id="{69FA9B7E-9ECD-45C6-A4CA-8823B14FBDFA}"/>
              </a:ext>
            </a:extLst>
          </p:cNvPr>
          <p:cNvSpPr/>
          <p:nvPr/>
        </p:nvSpPr>
        <p:spPr>
          <a:xfrm>
            <a:off x="4619868"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安全性</a:t>
            </a:r>
          </a:p>
        </p:txBody>
      </p:sp>
      <p:sp>
        <p:nvSpPr>
          <p:cNvPr id="136" name="矩形 135">
            <a:extLst>
              <a:ext uri="{FF2B5EF4-FFF2-40B4-BE49-F238E27FC236}">
                <a16:creationId xmlns:a16="http://schemas.microsoft.com/office/drawing/2014/main" id="{5C4788A2-73D7-4620-A14F-A5ABD25E4E47}"/>
              </a:ext>
            </a:extLst>
          </p:cNvPr>
          <p:cNvSpPr/>
          <p:nvPr/>
        </p:nvSpPr>
        <p:spPr>
          <a:xfrm>
            <a:off x="6120752"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经济性</a:t>
            </a:r>
          </a:p>
        </p:txBody>
      </p:sp>
      <p:sp>
        <p:nvSpPr>
          <p:cNvPr id="137" name="矩形 136">
            <a:extLst>
              <a:ext uri="{FF2B5EF4-FFF2-40B4-BE49-F238E27FC236}">
                <a16:creationId xmlns:a16="http://schemas.microsoft.com/office/drawing/2014/main" id="{75A436A0-53F3-4741-803B-ED6F4C968251}"/>
              </a:ext>
            </a:extLst>
          </p:cNvPr>
          <p:cNvSpPr/>
          <p:nvPr/>
        </p:nvSpPr>
        <p:spPr>
          <a:xfrm>
            <a:off x="7621637"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公平性</a:t>
            </a:r>
          </a:p>
        </p:txBody>
      </p:sp>
      <p:sp>
        <p:nvSpPr>
          <p:cNvPr id="138" name="矩形 137">
            <a:extLst>
              <a:ext uri="{FF2B5EF4-FFF2-40B4-BE49-F238E27FC236}">
                <a16:creationId xmlns:a16="http://schemas.microsoft.com/office/drawing/2014/main" id="{838160A3-4D67-4823-8633-E4B7AC736F96}"/>
              </a:ext>
            </a:extLst>
          </p:cNvPr>
          <p:cNvSpPr/>
          <p:nvPr/>
        </p:nvSpPr>
        <p:spPr>
          <a:xfrm>
            <a:off x="1618100" y="-2205"/>
            <a:ext cx="1440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微软雅黑" panose="020B0503020204020204" pitchFamily="34" charset="-122"/>
              </a:rPr>
              <a:t>创新性</a:t>
            </a:r>
          </a:p>
        </p:txBody>
      </p:sp>
      <p:sp>
        <p:nvSpPr>
          <p:cNvPr id="139" name="等腰三角形 138">
            <a:extLst>
              <a:ext uri="{FF2B5EF4-FFF2-40B4-BE49-F238E27FC236}">
                <a16:creationId xmlns:a16="http://schemas.microsoft.com/office/drawing/2014/main" id="{6D37ECE2-3DBE-4F91-A214-326C7A64321F}"/>
              </a:ext>
            </a:extLst>
          </p:cNvPr>
          <p:cNvSpPr/>
          <p:nvPr/>
        </p:nvSpPr>
        <p:spPr>
          <a:xfrm>
            <a:off x="1791240" y="169360"/>
            <a:ext cx="147638" cy="78345"/>
          </a:xfrm>
          <a:prstGeom prst="triangl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Arial" panose="020B0604020202020204" pitchFamily="34" charset="0"/>
              <a:ea typeface="微软雅黑" panose="020B0503020204020204" pitchFamily="34" charset="-122"/>
            </a:endParaRPr>
          </a:p>
        </p:txBody>
      </p:sp>
      <p:sp>
        <p:nvSpPr>
          <p:cNvPr id="128" name="等腰三角形 127">
            <a:extLst>
              <a:ext uri="{FF2B5EF4-FFF2-40B4-BE49-F238E27FC236}">
                <a16:creationId xmlns:a16="http://schemas.microsoft.com/office/drawing/2014/main" id="{67EC5462-2A8F-4A71-87B0-ADEB567AAB85}"/>
              </a:ext>
            </a:extLst>
          </p:cNvPr>
          <p:cNvSpPr/>
          <p:nvPr/>
        </p:nvSpPr>
        <p:spPr>
          <a:xfrm rot="10800000">
            <a:off x="7246795" y="2320240"/>
            <a:ext cx="828899" cy="130830"/>
          </a:xfrm>
          <a:prstGeom prst="triangle">
            <a:avLst/>
          </a:prstGeom>
          <a:solidFill>
            <a:srgbClr val="B8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等腰三角形 128">
            <a:extLst>
              <a:ext uri="{FF2B5EF4-FFF2-40B4-BE49-F238E27FC236}">
                <a16:creationId xmlns:a16="http://schemas.microsoft.com/office/drawing/2014/main" id="{B674D28A-7E58-45CC-A7F0-A5B198109A20}"/>
              </a:ext>
            </a:extLst>
          </p:cNvPr>
          <p:cNvSpPr/>
          <p:nvPr/>
        </p:nvSpPr>
        <p:spPr>
          <a:xfrm rot="10800000">
            <a:off x="7246795" y="3581837"/>
            <a:ext cx="828899" cy="130830"/>
          </a:xfrm>
          <a:prstGeom prst="triangle">
            <a:avLst/>
          </a:prstGeom>
          <a:solidFill>
            <a:srgbClr val="B8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表格 11">
            <a:extLst>
              <a:ext uri="{FF2B5EF4-FFF2-40B4-BE49-F238E27FC236}">
                <a16:creationId xmlns:a16="http://schemas.microsoft.com/office/drawing/2014/main" id="{AFC2FEEC-FA14-4B3C-AE2F-75F3093581DE}"/>
              </a:ext>
            </a:extLst>
          </p:cNvPr>
          <p:cNvGraphicFramePr>
            <a:graphicFrameLocks noGrp="1"/>
          </p:cNvGraphicFramePr>
          <p:nvPr>
            <p:extLst>
              <p:ext uri="{D42A27DB-BD31-4B8C-83A1-F6EECF244321}">
                <p14:modId xmlns:p14="http://schemas.microsoft.com/office/powerpoint/2010/main" val="1211951276"/>
              </p:ext>
            </p:extLst>
          </p:nvPr>
        </p:nvGraphicFramePr>
        <p:xfrm>
          <a:off x="6120752" y="1154012"/>
          <a:ext cx="2900374" cy="1097280"/>
        </p:xfrm>
        <a:graphic>
          <a:graphicData uri="http://schemas.openxmlformats.org/drawingml/2006/table">
            <a:tbl>
              <a:tblPr firstRow="1" bandRow="1">
                <a:tableStyleId>{F800B559-55DF-4324-A70D-7A5FB1BD5379}</a:tableStyleId>
              </a:tblPr>
              <a:tblGrid>
                <a:gridCol w="2900374">
                  <a:extLst>
                    <a:ext uri="{9D8B030D-6E8A-4147-A177-3AD203B41FA5}">
                      <a16:colId xmlns:a16="http://schemas.microsoft.com/office/drawing/2014/main" val="3946893621"/>
                    </a:ext>
                  </a:extLst>
                </a:gridCol>
              </a:tblGrid>
              <a:tr h="1054982">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1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对比氯吡格雷</a:t>
                      </a:r>
                      <a:r>
                        <a:rPr kumimoji="0" lang="en-US" altLang="zh-CN" sz="11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a:t>
                      </a:r>
                      <a:r>
                        <a:rPr kumimoji="0" lang="zh-CN" altLang="en-US" sz="11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阿司匹林</a:t>
                      </a:r>
                      <a:r>
                        <a:rPr lang="zh-CN" altLang="en-US" sz="1100" dirty="0">
                          <a:solidFill>
                            <a:sysClr val="windowText" lastClr="000000"/>
                          </a:solidFill>
                          <a:latin typeface="Arial" panose="020B0604020202020204" pitchFamily="34" charset="0"/>
                          <a:ea typeface="微软雅黑" panose="020B0503020204020204" pitchFamily="34" charset="-122"/>
                        </a:rPr>
                        <a:t>联合用药</a:t>
                      </a:r>
                      <a:r>
                        <a:rPr lang="zh-CN" altLang="en-US" sz="1100" kern="0" dirty="0">
                          <a:solidFill>
                            <a:prstClr val="black"/>
                          </a:solidFill>
                          <a:latin typeface="Arial" panose="020B0604020202020204" pitchFamily="34" charset="0"/>
                          <a:ea typeface="微软雅黑" panose="020B0503020204020204" pitchFamily="34" charset="-122"/>
                        </a:rPr>
                        <a:t>，</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氯吡格雷阿司匹林片</a:t>
                      </a:r>
                      <a:r>
                        <a:rPr kumimoji="0" lang="zh-CN" altLang="en-US" sz="1100" b="1" i="0" u="none" strike="noStrike" kern="120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rPr>
                        <a:t>出血事件更少</a:t>
                      </a: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 1.8% vs. 0%; </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肠胃道不良反应更少</a:t>
                      </a: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 2.4% vs. 0.6%</a:t>
                      </a:r>
                      <a:r>
                        <a:rPr kumimoji="0" lang="en-US" altLang="zh-CN" sz="1100" b="0" i="0" u="none" strike="noStrike" kern="1200" cap="none" spc="0" normalizeH="0" baseline="30000" noProof="0" dirty="0">
                          <a:ln>
                            <a:noFill/>
                          </a:ln>
                          <a:solidFill>
                            <a:sysClr val="windowText" lastClr="000000"/>
                          </a:solidFill>
                          <a:effectLst/>
                          <a:uLnTx/>
                          <a:uFillTx/>
                          <a:latin typeface="Arial" panose="020B0604020202020204" pitchFamily="34" charset="0"/>
                          <a:ea typeface="微软雅黑" panose="020B0503020204020204" pitchFamily="34" charset="-122"/>
                        </a:rPr>
                        <a:t>4</a:t>
                      </a:r>
                      <a:endPar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100" b="0"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rPr>
                        <a:t>对比</a:t>
                      </a:r>
                      <a:r>
                        <a:rPr lang="zh-CN" altLang="en-US" sz="1100" dirty="0">
                          <a:solidFill>
                            <a:sysClr val="windowText" lastClr="000000"/>
                          </a:solidFill>
                          <a:latin typeface="Arial" panose="020B0604020202020204" pitchFamily="34" charset="0"/>
                          <a:ea typeface="微软雅黑" panose="020B0503020204020204" pitchFamily="34" charset="-122"/>
                        </a:rPr>
                        <a:t>替格瑞洛联合阿司匹林</a:t>
                      </a:r>
                      <a:r>
                        <a:rPr kumimoji="0" lang="zh-CN" altLang="en-US" sz="1100" b="0"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rPr>
                        <a:t>，一年内出血事件相对风险显著降低</a:t>
                      </a:r>
                      <a:r>
                        <a:rPr kumimoji="0" lang="en-US" altLang="zh-CN" sz="1100" b="0"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rPr>
                        <a:t>70%</a:t>
                      </a:r>
                      <a:r>
                        <a:rPr kumimoji="0" lang="en-US" altLang="zh-CN" sz="1100" b="0" i="0" u="none" strike="noStrike" kern="1200" cap="none" spc="0" normalizeH="0" baseline="30000" noProof="0" dirty="0">
                          <a:ln>
                            <a:noFill/>
                          </a:ln>
                          <a:solidFill>
                            <a:sysClr val="windowText" lastClr="000000"/>
                          </a:solidFill>
                          <a:effectLst/>
                          <a:uLnTx/>
                          <a:uFillTx/>
                          <a:latin typeface="Arial" panose="020B0604020202020204" pitchFamily="34" charset="0"/>
                          <a:ea typeface="微软雅黑" panose="020B0503020204020204" pitchFamily="34" charset="-122"/>
                        </a:rPr>
                        <a:t>3</a:t>
                      </a:r>
                      <a:endParaRPr kumimoji="0" lang="zh-CN" altLang="en-US" sz="1100" b="0" i="0" u="none" strike="noStrike" kern="120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500" cmpd="sng">
                      <a:noFill/>
                    </a:lnT>
                    <a:lnB w="360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9276685"/>
                  </a:ext>
                </a:extLst>
              </a:tr>
            </a:tbl>
          </a:graphicData>
        </a:graphic>
      </p:graphicFrame>
      <p:graphicFrame>
        <p:nvGraphicFramePr>
          <p:cNvPr id="140" name="表格 11">
            <a:extLst>
              <a:ext uri="{FF2B5EF4-FFF2-40B4-BE49-F238E27FC236}">
                <a16:creationId xmlns:a16="http://schemas.microsoft.com/office/drawing/2014/main" id="{E7788A7C-ED9D-4082-96BF-7F1A540EEDFF}"/>
              </a:ext>
            </a:extLst>
          </p:cNvPr>
          <p:cNvGraphicFramePr>
            <a:graphicFrameLocks noGrp="1"/>
          </p:cNvGraphicFramePr>
          <p:nvPr>
            <p:extLst>
              <p:ext uri="{D42A27DB-BD31-4B8C-83A1-F6EECF244321}">
                <p14:modId xmlns:p14="http://schemas.microsoft.com/office/powerpoint/2010/main" val="3985331533"/>
              </p:ext>
            </p:extLst>
          </p:nvPr>
        </p:nvGraphicFramePr>
        <p:xfrm>
          <a:off x="6120752" y="2770902"/>
          <a:ext cx="2900374" cy="820217"/>
        </p:xfrm>
        <a:graphic>
          <a:graphicData uri="http://schemas.openxmlformats.org/drawingml/2006/table">
            <a:tbl>
              <a:tblPr firstRow="1" bandRow="1">
                <a:tableStyleId>{F800B559-55DF-4324-A70D-7A5FB1BD5379}</a:tableStyleId>
              </a:tblPr>
              <a:tblGrid>
                <a:gridCol w="2900374">
                  <a:extLst>
                    <a:ext uri="{9D8B030D-6E8A-4147-A177-3AD203B41FA5}">
                      <a16:colId xmlns:a16="http://schemas.microsoft.com/office/drawing/2014/main" val="3946893621"/>
                    </a:ext>
                  </a:extLst>
                </a:gridCol>
              </a:tblGrid>
              <a:tr h="820217">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1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对比氯吡格雷</a:t>
                      </a:r>
                      <a:r>
                        <a:rPr kumimoji="0" lang="en-US" altLang="zh-CN" sz="11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a:t>
                      </a:r>
                      <a:r>
                        <a:rPr kumimoji="0" lang="zh-CN" altLang="en-US" sz="11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阿司匹林</a:t>
                      </a:r>
                      <a:r>
                        <a:rPr lang="zh-CN" altLang="en-US" sz="1100" dirty="0">
                          <a:solidFill>
                            <a:sysClr val="windowText" lastClr="000000"/>
                          </a:solidFill>
                          <a:latin typeface="Arial" panose="020B0604020202020204" pitchFamily="34" charset="0"/>
                          <a:ea typeface="微软雅黑" panose="020B0503020204020204" pitchFamily="34" charset="-122"/>
                        </a:rPr>
                        <a:t>联合用药</a:t>
                      </a:r>
                      <a:r>
                        <a:rPr kumimoji="0" lang="zh-CN" altLang="en-US" sz="11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氯吡格雷阿司匹林片</a:t>
                      </a:r>
                      <a:r>
                        <a:rPr kumimoji="0" lang="zh-CN" altLang="en-US" sz="1100" b="1" i="0" u="none" strike="noStrike" kern="120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rPr>
                        <a:t>提高</a:t>
                      </a:r>
                      <a:r>
                        <a:rPr kumimoji="0" lang="en-US" altLang="zh-CN" sz="1100" b="1" i="0" u="none" strike="noStrike" kern="120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rPr>
                        <a:t>10%</a:t>
                      </a:r>
                      <a:r>
                        <a:rPr kumimoji="0" lang="zh-CN" altLang="en-US" sz="1100" b="1" i="0" u="none" strike="noStrike" kern="120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rPr>
                        <a:t>依从性</a:t>
                      </a:r>
                      <a:r>
                        <a:rPr kumimoji="0" lang="en-US" altLang="zh-CN" sz="1100" b="0" i="0" u="none" strike="noStrike" kern="1200" cap="none" spc="0" normalizeH="0" baseline="30000" noProof="0" dirty="0">
                          <a:ln>
                            <a:noFill/>
                          </a:ln>
                          <a:solidFill>
                            <a:sysClr val="windowText" lastClr="000000"/>
                          </a:solidFill>
                          <a:effectLst/>
                          <a:uLnTx/>
                          <a:uFillTx/>
                          <a:latin typeface="Arial" panose="020B0604020202020204" pitchFamily="34" charset="0"/>
                          <a:ea typeface="微软雅黑" panose="020B0503020204020204" pitchFamily="34" charset="-122"/>
                        </a:rPr>
                        <a:t>5</a:t>
                      </a:r>
                      <a:endParaRPr kumimoji="0" lang="en-US" altLang="zh-CN" sz="1100" b="1" i="0" u="none" strike="noStrike" kern="120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空腹餐后均可服用</a:t>
                      </a:r>
                      <a:r>
                        <a:rPr kumimoji="0" lang="en-US" altLang="zh-CN" sz="1100" b="0"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rPr>
                        <a:t>1</a:t>
                      </a:r>
                      <a:r>
                        <a:rPr lang="zh-CN" altLang="en-US" sz="1100" dirty="0">
                          <a:solidFill>
                            <a:prstClr val="black"/>
                          </a:solidFill>
                          <a:latin typeface="Arial" panose="020B0604020202020204" pitchFamily="34" charset="0"/>
                          <a:ea typeface="微软雅黑" panose="020B0503020204020204" pitchFamily="34" charset="-122"/>
                        </a:rPr>
                        <a:t>（</a:t>
                      </a: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 </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阿司匹林肠溶缓释片仅可餐后服用</a:t>
                      </a:r>
                      <a:r>
                        <a:rPr kumimoji="0" lang="en-US" altLang="zh-CN" sz="1100" b="0" i="0" u="none" strike="noStrike" kern="1200" cap="none" spc="0" normalizeH="0" baseline="30000" noProof="0" dirty="0">
                          <a:ln>
                            <a:noFill/>
                          </a:ln>
                          <a:solidFill>
                            <a:sysClr val="windowText" lastClr="000000"/>
                          </a:solidFill>
                          <a:effectLst/>
                          <a:uLnTx/>
                          <a:uFillTx/>
                          <a:latin typeface="Arial" panose="020B0604020202020204" pitchFamily="34" charset="0"/>
                          <a:ea typeface="微软雅黑" panose="020B0503020204020204" pitchFamily="34" charset="-122"/>
                        </a:rPr>
                        <a:t>6</a:t>
                      </a:r>
                      <a:r>
                        <a:rPr kumimoji="0" lang="zh-CN" altLang="en-US" sz="1100" b="0" i="0" u="none" strike="noStrike" kern="1200" cap="none" spc="0" normalizeH="0" noProof="0" dirty="0">
                          <a:ln>
                            <a:noFill/>
                          </a:ln>
                          <a:solidFill>
                            <a:sysClr val="windowText" lastClr="000000"/>
                          </a:solidFill>
                          <a:effectLst/>
                          <a:uLnTx/>
                          <a:uFillTx/>
                          <a:latin typeface="Arial" panose="020B0604020202020204" pitchFamily="34" charset="0"/>
                          <a:ea typeface="微软雅黑" panose="020B0503020204020204" pitchFamily="34" charset="-122"/>
                        </a:rPr>
                        <a: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500" cmpd="sng">
                      <a:noFill/>
                    </a:lnT>
                    <a:lnB w="360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9276685"/>
                  </a:ext>
                </a:extLst>
              </a:tr>
            </a:tbl>
          </a:graphicData>
        </a:graphic>
      </p:graphicFrame>
      <p:graphicFrame>
        <p:nvGraphicFramePr>
          <p:cNvPr id="141" name="表格 11">
            <a:extLst>
              <a:ext uri="{FF2B5EF4-FFF2-40B4-BE49-F238E27FC236}">
                <a16:creationId xmlns:a16="http://schemas.microsoft.com/office/drawing/2014/main" id="{3674CE42-B061-4F75-B09F-DA0AA6ED1DB8}"/>
              </a:ext>
            </a:extLst>
          </p:cNvPr>
          <p:cNvGraphicFramePr>
            <a:graphicFrameLocks noGrp="1"/>
          </p:cNvGraphicFramePr>
          <p:nvPr>
            <p:extLst>
              <p:ext uri="{D42A27DB-BD31-4B8C-83A1-F6EECF244321}">
                <p14:modId xmlns:p14="http://schemas.microsoft.com/office/powerpoint/2010/main" val="3294409478"/>
              </p:ext>
            </p:extLst>
          </p:nvPr>
        </p:nvGraphicFramePr>
        <p:xfrm>
          <a:off x="6120752" y="4125307"/>
          <a:ext cx="2900374" cy="612428"/>
        </p:xfrm>
        <a:graphic>
          <a:graphicData uri="http://schemas.openxmlformats.org/drawingml/2006/table">
            <a:tbl>
              <a:tblPr firstRow="1" bandRow="1">
                <a:tableStyleId>{F800B559-55DF-4324-A70D-7A5FB1BD5379}</a:tableStyleId>
              </a:tblPr>
              <a:tblGrid>
                <a:gridCol w="2900374">
                  <a:extLst>
                    <a:ext uri="{9D8B030D-6E8A-4147-A177-3AD203B41FA5}">
                      <a16:colId xmlns:a16="http://schemas.microsoft.com/office/drawing/2014/main" val="3946893621"/>
                    </a:ext>
                  </a:extLst>
                </a:gridCol>
              </a:tblGrid>
              <a:tr h="612428">
                <a:tc>
                  <a:txBody>
                    <a:bodyPr/>
                    <a:lstStyle/>
                    <a:p>
                      <a:pPr marL="171450" indent="-171450" defTabSz="685800">
                        <a:spcBef>
                          <a:spcPts val="600"/>
                        </a:spcBef>
                        <a:buFont typeface="Wingdings" panose="05000000000000000000" pitchFamily="2" charset="2"/>
                        <a:buChar char="Ø"/>
                      </a:pPr>
                      <a:r>
                        <a:rPr lang="zh-CN" altLang="en-US" sz="1100" dirty="0">
                          <a:solidFill>
                            <a:sysClr val="windowText" lastClr="000000"/>
                          </a:solidFill>
                          <a:latin typeface="Arial" panose="020B0604020202020204" pitchFamily="34" charset="0"/>
                          <a:ea typeface="微软雅黑" panose="020B0503020204020204" pitchFamily="34" charset="-122"/>
                        </a:rPr>
                        <a:t>对比替格瑞洛联合阿司匹林，</a:t>
                      </a:r>
                      <a:r>
                        <a:rPr lang="en-US" altLang="zh-CN" sz="1100" dirty="0">
                          <a:solidFill>
                            <a:sysClr val="windowText" lastClr="000000"/>
                          </a:solidFill>
                          <a:latin typeface="Arial" panose="020B0604020202020204" pitchFamily="34" charset="0"/>
                          <a:ea typeface="微软雅黑" panose="020B0503020204020204" pitchFamily="34" charset="-122"/>
                        </a:rPr>
                        <a:t>ACS</a:t>
                      </a:r>
                      <a:r>
                        <a:rPr lang="zh-CN" altLang="en-US" sz="1100" dirty="0">
                          <a:solidFill>
                            <a:sysClr val="windowText" lastClr="000000"/>
                          </a:solidFill>
                          <a:latin typeface="Arial" panose="020B0604020202020204" pitchFamily="34" charset="0"/>
                          <a:ea typeface="微软雅黑" panose="020B0503020204020204" pitchFamily="34" charset="-122"/>
                        </a:rPr>
                        <a:t>患者心血管死亡、脑卒中、紧急血运重建和出血事件概率显著降低</a:t>
                      </a:r>
                      <a:r>
                        <a:rPr lang="en-US" altLang="zh-CN" sz="1100" dirty="0">
                          <a:solidFill>
                            <a:sysClr val="windowText" lastClr="000000"/>
                          </a:solidFill>
                          <a:latin typeface="Arial" panose="020B0604020202020204" pitchFamily="34" charset="0"/>
                          <a:ea typeface="微软雅黑" panose="020B0503020204020204" pitchFamily="34" charset="-122"/>
                        </a:rPr>
                        <a:t>48%</a:t>
                      </a:r>
                      <a:r>
                        <a:rPr lang="en-US" altLang="zh-CN" sz="1100" baseline="30000" dirty="0">
                          <a:solidFill>
                            <a:sysClr val="windowText" lastClr="000000"/>
                          </a:solidFill>
                          <a:latin typeface="Arial" panose="020B0604020202020204" pitchFamily="34" charset="0"/>
                          <a:ea typeface="微软雅黑" panose="020B0503020204020204" pitchFamily="34" charset="-122"/>
                        </a:rPr>
                        <a:t>3</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500" cmpd="sng">
                      <a:noFill/>
                    </a:lnT>
                    <a:lnB w="360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9276685"/>
                  </a:ext>
                </a:extLst>
              </a:tr>
            </a:tbl>
          </a:graphicData>
        </a:graphic>
      </p:graphicFrame>
    </p:spTree>
    <p:extLst>
      <p:ext uri="{BB962C8B-B14F-4D97-AF65-F5344CB8AC3E}">
        <p14:creationId xmlns:p14="http://schemas.microsoft.com/office/powerpoint/2010/main" val="185069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5C6C3C4-D3F3-403D-AE93-7F1F00D8DDD7}"/>
              </a:ext>
            </a:extLst>
          </p:cNvPr>
          <p:cNvSpPr>
            <a:spLocks noGrp="1"/>
          </p:cNvSpPr>
          <p:nvPr>
            <p:ph type="sldNum" sz="quarter" idx="16"/>
          </p:nvPr>
        </p:nvSpPr>
        <p:spPr/>
        <p:txBody>
          <a:bodyPr/>
          <a:lstStyle/>
          <a:p>
            <a:fld id="{6B54B0F7-55DD-40D6-B7F4-70B586885C0B}" type="slidenum">
              <a:rPr lang="en-US" noProof="0" smtClean="0">
                <a:latin typeface="Arial" panose="020B0604020202020204" pitchFamily="34" charset="0"/>
                <a:ea typeface="微软雅黑" panose="020B0503020204020204" pitchFamily="34" charset="-122"/>
              </a:rPr>
              <a:pPr/>
              <a:t>5</a:t>
            </a:fld>
            <a:endParaRPr lang="en-US" noProof="0">
              <a:latin typeface="Arial" panose="020B0604020202020204" pitchFamily="34" charset="0"/>
              <a:ea typeface="微软雅黑" panose="020B0503020204020204" pitchFamily="34" charset="-122"/>
            </a:endParaRPr>
          </a:p>
        </p:txBody>
      </p:sp>
      <p:sp>
        <p:nvSpPr>
          <p:cNvPr id="7" name="标题 6">
            <a:extLst>
              <a:ext uri="{FF2B5EF4-FFF2-40B4-BE49-F238E27FC236}">
                <a16:creationId xmlns:a16="http://schemas.microsoft.com/office/drawing/2014/main" id="{6027352D-3CF4-4830-807E-CC12D5DF2AD6}"/>
              </a:ext>
            </a:extLst>
          </p:cNvPr>
          <p:cNvSpPr>
            <a:spLocks noGrp="1"/>
          </p:cNvSpPr>
          <p:nvPr>
            <p:ph type="title"/>
          </p:nvPr>
        </p:nvSpPr>
        <p:spPr>
          <a:xfrm>
            <a:off x="331199" y="419947"/>
            <a:ext cx="8730437" cy="561185"/>
          </a:xfrm>
        </p:spPr>
        <p:txBody>
          <a:bodyPr vert="horz" lIns="0" tIns="0" rIns="0" bIns="0" rtlCol="0" anchor="t">
            <a:normAutofit/>
          </a:bodyPr>
          <a:lstStyle/>
          <a:p>
            <a:r>
              <a:rPr lang="zh-CN" altLang="en-US" sz="1800" b="1" dirty="0">
                <a:latin typeface="Arial" panose="020B0604020202020204" pitchFamily="34" charset="0"/>
                <a:ea typeface="微软雅黑" panose="020B0503020204020204" pitchFamily="34" charset="-122"/>
              </a:rPr>
              <a:t>对比替格瑞洛联合阿司匹林，本品可减少</a:t>
            </a:r>
            <a:r>
              <a:rPr lang="en-US" altLang="zh-CN" sz="1800" b="1" dirty="0">
                <a:latin typeface="Arial" panose="020B0604020202020204" pitchFamily="34" charset="0"/>
                <a:ea typeface="微软雅黑" panose="020B0503020204020204" pitchFamily="34" charset="-122"/>
              </a:rPr>
              <a:t>MACE</a:t>
            </a:r>
            <a:r>
              <a:rPr lang="zh-CN" altLang="en-US" sz="1800" b="1" dirty="0">
                <a:latin typeface="Arial" panose="020B0604020202020204" pitchFamily="34" charset="0"/>
                <a:ea typeface="微软雅黑" panose="020B0503020204020204" pitchFamily="34" charset="-122"/>
              </a:rPr>
              <a:t>事件发生风险；对比氯吡格雷联合阿司匹林，本品通过依从性的改善降低患者发生主要心血管事件的风险</a:t>
            </a:r>
            <a:endParaRPr lang="en-US" sz="1800" b="1" dirty="0">
              <a:latin typeface="Arial" panose="020B0604020202020204" pitchFamily="34" charset="0"/>
              <a:ea typeface="微软雅黑" panose="020B0503020204020204" pitchFamily="34" charset="-122"/>
            </a:endParaRPr>
          </a:p>
        </p:txBody>
      </p:sp>
      <p:sp>
        <p:nvSpPr>
          <p:cNvPr id="15" name="矩形 14">
            <a:extLst>
              <a:ext uri="{FF2B5EF4-FFF2-40B4-BE49-F238E27FC236}">
                <a16:creationId xmlns:a16="http://schemas.microsoft.com/office/drawing/2014/main" id="{D8C2237E-3D95-4610-947A-11A372726FE0}"/>
              </a:ext>
            </a:extLst>
          </p:cNvPr>
          <p:cNvSpPr/>
          <p:nvPr/>
        </p:nvSpPr>
        <p:spPr>
          <a:xfrm>
            <a:off x="216973" y="1293075"/>
            <a:ext cx="4155002" cy="672440"/>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CN" altLang="en-US" sz="1200" kern="1200" dirty="0">
                <a:solidFill>
                  <a:schemeClr val="tx1"/>
                </a:solidFill>
                <a:latin typeface="Arial" panose="020B0604020202020204" pitchFamily="34" charset="0"/>
                <a:ea typeface="微软雅黑" panose="020B0503020204020204" pitchFamily="34" charset="-122"/>
              </a:rPr>
              <a:t>使用氯吡格雷阿司匹林片的</a:t>
            </a:r>
            <a:r>
              <a:rPr lang="en-US" altLang="zh-CN" sz="1200" kern="1200" dirty="0">
                <a:solidFill>
                  <a:schemeClr val="tx1"/>
                </a:solidFill>
                <a:latin typeface="Arial" panose="020B0604020202020204" pitchFamily="34" charset="0"/>
                <a:ea typeface="微软雅黑" panose="020B0503020204020204" pitchFamily="34" charset="-122"/>
              </a:rPr>
              <a:t>ACS</a:t>
            </a:r>
            <a:r>
              <a:rPr lang="zh-CN" altLang="en-US" sz="1200" kern="1200" dirty="0">
                <a:solidFill>
                  <a:schemeClr val="tx1"/>
                </a:solidFill>
                <a:latin typeface="Arial" panose="020B0604020202020204" pitchFamily="34" charset="0"/>
                <a:ea typeface="微软雅黑" panose="020B0503020204020204" pitchFamily="34" charset="-122"/>
              </a:rPr>
              <a:t>患者</a:t>
            </a:r>
            <a:r>
              <a:rPr lang="en-US" altLang="zh-CN" sz="1200" kern="1200" dirty="0">
                <a:solidFill>
                  <a:schemeClr val="tx1"/>
                </a:solidFill>
                <a:latin typeface="Arial" panose="020B0604020202020204" pitchFamily="34" charset="0"/>
                <a:ea typeface="微软雅黑" panose="020B0503020204020204" pitchFamily="34" charset="-122"/>
              </a:rPr>
              <a:t>, </a:t>
            </a:r>
            <a:r>
              <a:rPr lang="zh-CN" altLang="en-US" sz="1200" dirty="0">
                <a:solidFill>
                  <a:schemeClr val="tx1"/>
                </a:solidFill>
                <a:latin typeface="Arial" panose="020B0604020202020204" pitchFamily="34" charset="0"/>
                <a:ea typeface="微软雅黑" panose="020B0503020204020204" pitchFamily="34" charset="-122"/>
              </a:rPr>
              <a:t>心血管死亡、脑卒中、紧急血运重建和出血事件相对风险</a:t>
            </a:r>
            <a:r>
              <a:rPr lang="zh-CN" altLang="en-US" sz="1200" kern="1200" dirty="0">
                <a:solidFill>
                  <a:schemeClr val="tx1"/>
                </a:solidFill>
                <a:latin typeface="Arial" panose="020B0604020202020204" pitchFamily="34" charset="0"/>
                <a:ea typeface="微软雅黑" panose="020B0503020204020204" pitchFamily="34" charset="-122"/>
              </a:rPr>
              <a:t>降低</a:t>
            </a:r>
            <a:r>
              <a:rPr lang="en-US" altLang="zh-CN" sz="1200" b="1" dirty="0">
                <a:solidFill>
                  <a:srgbClr val="ED7D31"/>
                </a:solidFill>
                <a:latin typeface="Arial" panose="020B0604020202020204" pitchFamily="34" charset="0"/>
                <a:ea typeface="微软雅黑" panose="020B0503020204020204" pitchFamily="34" charset="-122"/>
              </a:rPr>
              <a:t>48</a:t>
            </a:r>
            <a:r>
              <a:rPr lang="en-US" altLang="zh-CN" sz="1200" b="1" kern="1200" dirty="0">
                <a:solidFill>
                  <a:srgbClr val="ED7D31"/>
                </a:solidFill>
                <a:latin typeface="Arial" panose="020B0604020202020204" pitchFamily="34" charset="0"/>
                <a:ea typeface="微软雅黑" panose="020B0503020204020204" pitchFamily="34" charset="-122"/>
              </a:rPr>
              <a:t>%</a:t>
            </a:r>
            <a:r>
              <a:rPr lang="en-US" altLang="zh-CN" sz="1200" spc="-80" baseline="30000" dirty="0">
                <a:latin typeface="Arial" panose="020B0604020202020204" pitchFamily="34" charset="0"/>
                <a:ea typeface="微软雅黑" panose="020B0503020204020204" pitchFamily="34" charset="-122"/>
              </a:rPr>
              <a:t>1</a:t>
            </a:r>
            <a:endParaRPr lang="zh-CN" altLang="en-US" sz="1200" spc="-80" baseline="30000" dirty="0">
              <a:latin typeface="Arial" panose="020B0604020202020204" pitchFamily="34" charset="0"/>
              <a:ea typeface="微软雅黑" panose="020B0503020204020204" pitchFamily="34" charset="-122"/>
            </a:endParaRPr>
          </a:p>
        </p:txBody>
      </p:sp>
      <p:sp>
        <p:nvSpPr>
          <p:cNvPr id="60" name="文本框 59">
            <a:extLst>
              <a:ext uri="{FF2B5EF4-FFF2-40B4-BE49-F238E27FC236}">
                <a16:creationId xmlns:a16="http://schemas.microsoft.com/office/drawing/2014/main" id="{19873250-5CF9-4D53-BAB2-5DFA5D457C41}"/>
              </a:ext>
            </a:extLst>
          </p:cNvPr>
          <p:cNvSpPr txBox="1"/>
          <p:nvPr/>
        </p:nvSpPr>
        <p:spPr>
          <a:xfrm>
            <a:off x="216973" y="4945719"/>
            <a:ext cx="8741289" cy="175433"/>
          </a:xfrm>
          <a:prstGeom prst="rect">
            <a:avLst/>
          </a:prstGeom>
          <a:noFill/>
        </p:spPr>
        <p:txBody>
          <a:bodyPr wrap="square">
            <a:spAutoFit/>
          </a:bodyPr>
          <a:lstStyle>
            <a:defPPr>
              <a:defRPr lang="en-US"/>
            </a:defPPr>
            <a:lvl1pPr>
              <a:lnSpc>
                <a:spcPct val="90000"/>
              </a:lnSpc>
              <a:defRPr sz="600" spc="-70">
                <a:solidFill>
                  <a:schemeClr val="bg1">
                    <a:lumMod val="50000"/>
                  </a:schemeClr>
                </a:solidFill>
              </a:defRPr>
            </a:lvl1pPr>
          </a:lstStyle>
          <a:p>
            <a:r>
              <a:rPr lang="en-US" altLang="zh-CN" dirty="0">
                <a:latin typeface="Arial" panose="020B0604020202020204" pitchFamily="34" charset="0"/>
                <a:ea typeface="微软雅黑" panose="020B0503020204020204" pitchFamily="34" charset="-122"/>
              </a:rPr>
              <a:t>1.</a:t>
            </a:r>
            <a:r>
              <a:rPr lang="es-ES" altLang="zh-CN" dirty="0">
                <a:latin typeface="Arial" panose="020B0604020202020204" pitchFamily="34" charset="0"/>
                <a:ea typeface="微软雅黑" panose="020B0503020204020204" pitchFamily="34" charset="-122"/>
              </a:rPr>
              <a:t> C</a:t>
            </a:r>
            <a:r>
              <a:rPr lang="en-US" altLang="zh-CN" dirty="0" err="1">
                <a:latin typeface="Arial" panose="020B0604020202020204" pitchFamily="34" charset="0"/>
                <a:ea typeface="微软雅黑" panose="020B0503020204020204" pitchFamily="34" charset="-122"/>
              </a:rPr>
              <a:t>uisset</a:t>
            </a:r>
            <a:r>
              <a:rPr lang="en-US" altLang="zh-CN" dirty="0">
                <a:latin typeface="Arial" panose="020B0604020202020204" pitchFamily="34" charset="0"/>
                <a:ea typeface="微软雅黑" panose="020B0503020204020204" pitchFamily="34" charset="-122"/>
              </a:rPr>
              <a:t> T</a:t>
            </a:r>
            <a:r>
              <a:rPr lang="es-ES" altLang="zh-CN" dirty="0">
                <a:latin typeface="Arial" panose="020B0604020202020204" pitchFamily="34" charset="0"/>
                <a:ea typeface="微软雅黑" panose="020B0503020204020204" pitchFamily="34" charset="-122"/>
              </a:rPr>
              <a:t>, et al.  </a:t>
            </a:r>
            <a:r>
              <a:rPr lang="es-ES" altLang="zh-CN" dirty="0" err="1">
                <a:latin typeface="Arial" panose="020B0604020202020204" pitchFamily="34" charset="0"/>
                <a:ea typeface="微软雅黑" panose="020B0503020204020204" pitchFamily="34" charset="-122"/>
              </a:rPr>
              <a:t>Adv</a:t>
            </a:r>
            <a:r>
              <a:rPr lang="es-ES" altLang="zh-CN" dirty="0">
                <a:latin typeface="Arial" panose="020B0604020202020204" pitchFamily="34" charset="0"/>
                <a:ea typeface="微软雅黑" panose="020B0503020204020204" pitchFamily="34" charset="-122"/>
              </a:rPr>
              <a:t> </a:t>
            </a:r>
            <a:r>
              <a:rPr lang="es-ES" altLang="zh-CN" dirty="0" err="1">
                <a:latin typeface="Arial" panose="020B0604020202020204" pitchFamily="34" charset="0"/>
                <a:ea typeface="微软雅黑" panose="020B0503020204020204" pitchFamily="34" charset="-122"/>
              </a:rPr>
              <a:t>Ther</a:t>
            </a:r>
            <a:r>
              <a:rPr lang="es-ES" altLang="zh-CN" dirty="0">
                <a:latin typeface="Arial" panose="020B0604020202020204" pitchFamily="34" charset="0"/>
                <a:ea typeface="微软雅黑" panose="020B0503020204020204" pitchFamily="34" charset="-122"/>
              </a:rPr>
              <a:t>. </a:t>
            </a:r>
            <a:r>
              <a:rPr lang="en-US" altLang="zh-CN" dirty="0">
                <a:latin typeface="Arial" panose="020B0604020202020204" pitchFamily="34" charset="0"/>
                <a:ea typeface="微软雅黑" panose="020B0503020204020204" pitchFamily="34" charset="-122"/>
              </a:rPr>
              <a:t>European Heart Journal (2017) 38, 3070–3078.; 2. </a:t>
            </a:r>
            <a:r>
              <a:rPr lang="it-IT" altLang="zh-CN" dirty="0">
                <a:latin typeface="Arial" panose="020B0604020202020204" pitchFamily="34" charset="0"/>
                <a:ea typeface="微软雅黑" panose="020B0503020204020204" pitchFamily="34" charset="-122"/>
              </a:rPr>
              <a:t>Deharo P, et al. Int J Cardiol. 2014;172(1):e1-2</a:t>
            </a:r>
            <a:r>
              <a:rPr lang="en-US" altLang="zh-CN" dirty="0">
                <a:latin typeface="Arial" panose="020B0604020202020204" pitchFamily="34" charset="0"/>
                <a:ea typeface="微软雅黑" panose="020B0503020204020204" pitchFamily="34" charset="-122"/>
              </a:rPr>
              <a:t>.; 3. Oh PC, et al. International Journal of Cardiology 202 (2016) 331–335; 4. Koh JS, et al. Platelets. 2017 Mar;28(2):187-193.;  5. </a:t>
            </a:r>
            <a:r>
              <a:rPr lang="zh-CN" altLang="en-US" dirty="0">
                <a:latin typeface="Arial" panose="020B0604020202020204" pitchFamily="34" charset="0"/>
                <a:ea typeface="微软雅黑" panose="020B0503020204020204" pitchFamily="34" charset="-122"/>
              </a:rPr>
              <a:t>氯吡格雷阿司匹林片申请上市技术审评报告</a:t>
            </a:r>
            <a:endParaRPr lang="it-IT" altLang="zh-CN" dirty="0">
              <a:latin typeface="Arial" panose="020B0604020202020204" pitchFamily="34" charset="0"/>
              <a:ea typeface="微软雅黑" panose="020B0503020204020204" pitchFamily="34" charset="-122"/>
            </a:endParaRPr>
          </a:p>
        </p:txBody>
      </p:sp>
      <p:sp>
        <p:nvSpPr>
          <p:cNvPr id="69" name="矩形 68">
            <a:extLst>
              <a:ext uri="{FF2B5EF4-FFF2-40B4-BE49-F238E27FC236}">
                <a16:creationId xmlns:a16="http://schemas.microsoft.com/office/drawing/2014/main" id="{18A44C1D-0AEE-4952-B0C9-FFF42E8D84D2}"/>
              </a:ext>
            </a:extLst>
          </p:cNvPr>
          <p:cNvSpPr/>
          <p:nvPr/>
        </p:nvSpPr>
        <p:spPr>
          <a:xfrm>
            <a:off x="4734990" y="2031781"/>
            <a:ext cx="2369519" cy="245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solidFill>
                  <a:schemeClr val="tx1"/>
                </a:solidFill>
                <a:latin typeface="Arial" panose="020B0604020202020204" pitchFamily="34" charset="0"/>
                <a:ea typeface="微软雅黑" panose="020B0503020204020204" pitchFamily="34" charset="-122"/>
              </a:rPr>
              <a:t>用药一个月不依从率</a:t>
            </a:r>
            <a:r>
              <a:rPr lang="en-US" altLang="zh-CN" sz="1100" dirty="0">
                <a:solidFill>
                  <a:schemeClr val="tx1"/>
                </a:solidFill>
                <a:latin typeface="Arial" panose="020B0604020202020204" pitchFamily="34" charset="0"/>
                <a:ea typeface="微软雅黑" panose="020B0503020204020204" pitchFamily="34" charset="-122"/>
              </a:rPr>
              <a:t>:</a:t>
            </a:r>
            <a:endParaRPr lang="zh-CN" altLang="en-US" sz="1100" dirty="0">
              <a:solidFill>
                <a:schemeClr val="tx1"/>
              </a:solidFill>
              <a:latin typeface="Arial" panose="020B0604020202020204" pitchFamily="34" charset="0"/>
              <a:ea typeface="微软雅黑" panose="020B0503020204020204" pitchFamily="34" charset="-122"/>
            </a:endParaRPr>
          </a:p>
        </p:txBody>
      </p:sp>
      <p:sp>
        <p:nvSpPr>
          <p:cNvPr id="75" name="文本框 74">
            <a:extLst>
              <a:ext uri="{FF2B5EF4-FFF2-40B4-BE49-F238E27FC236}">
                <a16:creationId xmlns:a16="http://schemas.microsoft.com/office/drawing/2014/main" id="{139BD872-9C47-4021-9C4E-09B9F55B99A9}"/>
              </a:ext>
            </a:extLst>
          </p:cNvPr>
          <p:cNvSpPr txBox="1"/>
          <p:nvPr/>
        </p:nvSpPr>
        <p:spPr>
          <a:xfrm>
            <a:off x="7621637" y="2502188"/>
            <a:ext cx="656597" cy="261610"/>
          </a:xfrm>
          <a:prstGeom prst="rect">
            <a:avLst/>
          </a:prstGeom>
          <a:noFill/>
        </p:spPr>
        <p:txBody>
          <a:bodyPr wrap="square" rtlCol="0">
            <a:spAutoFit/>
          </a:bodyPr>
          <a:lstStyle/>
          <a:p>
            <a:r>
              <a:rPr lang="en-US" altLang="zh-CN" sz="1100" dirty="0">
                <a:latin typeface="Arial" panose="020B0604020202020204" pitchFamily="34" charset="0"/>
                <a:ea typeface="微软雅黑" panose="020B0503020204020204" pitchFamily="34" charset="-122"/>
              </a:rPr>
              <a:t>P=0.01</a:t>
            </a:r>
            <a:endParaRPr lang="zh-CN" altLang="en-US" sz="1100" dirty="0">
              <a:latin typeface="Arial" panose="020B0604020202020204" pitchFamily="34" charset="0"/>
              <a:ea typeface="微软雅黑" panose="020B0503020204020204" pitchFamily="34" charset="-122"/>
            </a:endParaRPr>
          </a:p>
        </p:txBody>
      </p:sp>
      <p:sp>
        <p:nvSpPr>
          <p:cNvPr id="16" name="文本框 15">
            <a:extLst>
              <a:ext uri="{FF2B5EF4-FFF2-40B4-BE49-F238E27FC236}">
                <a16:creationId xmlns:a16="http://schemas.microsoft.com/office/drawing/2014/main" id="{BC8E8CEB-96D9-4009-9C8B-71DCB0FB0521}"/>
              </a:ext>
            </a:extLst>
          </p:cNvPr>
          <p:cNvSpPr txBox="1"/>
          <p:nvPr/>
        </p:nvSpPr>
        <p:spPr>
          <a:xfrm>
            <a:off x="216973" y="1017517"/>
            <a:ext cx="4155002" cy="276999"/>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400">
              <a:defRPr sz="1200" b="1">
                <a:latin typeface="Arial" panose="020B0604020202020204" pitchFamily="34" charset="0"/>
                <a:ea typeface="微软雅黑" panose="020B0503020204020204"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chemeClr val="tx1"/>
                </a:solidFill>
              </a:rPr>
              <a:t>相比替格瑞洛联合阿司匹林，</a:t>
            </a:r>
            <a:r>
              <a:rPr lang="en-US" altLang="zh-CN" dirty="0">
                <a:solidFill>
                  <a:schemeClr val="tx1"/>
                </a:solidFill>
              </a:rPr>
              <a:t>MACE</a:t>
            </a:r>
            <a:r>
              <a:rPr lang="zh-CN" altLang="en-US" dirty="0">
                <a:solidFill>
                  <a:schemeClr val="tx1"/>
                </a:solidFill>
              </a:rPr>
              <a:t>事件风险更低</a:t>
            </a:r>
          </a:p>
        </p:txBody>
      </p:sp>
      <p:sp>
        <p:nvSpPr>
          <p:cNvPr id="51" name="文本框 50">
            <a:extLst>
              <a:ext uri="{FF2B5EF4-FFF2-40B4-BE49-F238E27FC236}">
                <a16:creationId xmlns:a16="http://schemas.microsoft.com/office/drawing/2014/main" id="{B30B1B01-D734-4E90-8CC8-7A8CF67F6AD0}"/>
              </a:ext>
            </a:extLst>
          </p:cNvPr>
          <p:cNvSpPr txBox="1"/>
          <p:nvPr/>
        </p:nvSpPr>
        <p:spPr>
          <a:xfrm>
            <a:off x="4696417" y="4795405"/>
            <a:ext cx="4184446" cy="184666"/>
          </a:xfrm>
          <a:prstGeom prst="rect">
            <a:avLst/>
          </a:prstGeom>
          <a:noFill/>
        </p:spPr>
        <p:txBody>
          <a:bodyPr wrap="square">
            <a:spAutoFit/>
          </a:bodyPr>
          <a:lstStyle/>
          <a:p>
            <a:r>
              <a:rPr kumimoji="0" lang="en-US" altLang="zh-CN" sz="6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pitchFamily="34" charset="-122"/>
              </a:rPr>
              <a:t>*</a:t>
            </a:r>
            <a:r>
              <a:rPr kumimoji="0" lang="zh-CN" altLang="en-US" sz="6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pitchFamily="34" charset="-122"/>
              </a:rPr>
              <a:t>依从性高定义为</a:t>
            </a:r>
            <a:r>
              <a:rPr lang="zh-CN" altLang="en-US" sz="600" dirty="0">
                <a:solidFill>
                  <a:schemeClr val="bg1">
                    <a:lumMod val="50000"/>
                  </a:schemeClr>
                </a:solidFill>
                <a:latin typeface="Arial" panose="020B0604020202020204" pitchFamily="34" charset="0"/>
                <a:ea typeface="微软雅黑" panose="020B0503020204020204" pitchFamily="34" charset="-122"/>
              </a:rPr>
              <a:t>用药天数大于等于</a:t>
            </a:r>
            <a:r>
              <a:rPr lang="en-US" altLang="zh-CN" sz="600" dirty="0">
                <a:solidFill>
                  <a:schemeClr val="bg1">
                    <a:lumMod val="50000"/>
                  </a:schemeClr>
                </a:solidFill>
                <a:latin typeface="Arial" panose="020B0604020202020204" pitchFamily="34" charset="0"/>
                <a:ea typeface="微软雅黑" panose="020B0503020204020204" pitchFamily="34" charset="-122"/>
              </a:rPr>
              <a:t>80%</a:t>
            </a:r>
            <a:endParaRPr lang="zh-CN" altLang="en-US" sz="600" dirty="0">
              <a:latin typeface="Arial" panose="020B0604020202020204" pitchFamily="34" charset="0"/>
              <a:ea typeface="微软雅黑" panose="020B0503020204020204" pitchFamily="34" charset="-122"/>
            </a:endParaRPr>
          </a:p>
        </p:txBody>
      </p:sp>
      <p:sp>
        <p:nvSpPr>
          <p:cNvPr id="59" name="文本框 58">
            <a:extLst>
              <a:ext uri="{FF2B5EF4-FFF2-40B4-BE49-F238E27FC236}">
                <a16:creationId xmlns:a16="http://schemas.microsoft.com/office/drawing/2014/main" id="{213B2342-4F33-4AD1-B396-2665179888C3}"/>
              </a:ext>
            </a:extLst>
          </p:cNvPr>
          <p:cNvSpPr txBox="1"/>
          <p:nvPr/>
        </p:nvSpPr>
        <p:spPr>
          <a:xfrm>
            <a:off x="216973" y="2031781"/>
            <a:ext cx="4155002" cy="261610"/>
          </a:xfrm>
          <a:prstGeom prst="rect">
            <a:avLst/>
          </a:prstGeom>
          <a:noFill/>
        </p:spPr>
        <p:txBody>
          <a:bodyPr wrap="square">
            <a:spAutoFit/>
          </a:bodyPr>
          <a:lstStyle/>
          <a:p>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ACS</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事件后</a:t>
            </a:r>
            <a:r>
              <a:rPr lang="zh-CN" altLang="en-US" sz="1100" dirty="0">
                <a:solidFill>
                  <a:schemeClr val="tx1"/>
                </a:solidFill>
                <a:latin typeface="Arial" panose="020B0604020202020204" pitchFamily="34" charset="0"/>
                <a:ea typeface="微软雅黑" panose="020B0503020204020204" pitchFamily="34" charset="-122"/>
              </a:rPr>
              <a:t>心血管死亡、脑卒中、紧急血运重建和出血发生率</a:t>
            </a:r>
            <a:r>
              <a:rPr lang="en-US" altLang="zh-CN" sz="1100" dirty="0">
                <a:solidFill>
                  <a:schemeClr val="tx1"/>
                </a:solidFill>
                <a:latin typeface="Arial" panose="020B0604020202020204" pitchFamily="34" charset="0"/>
                <a:ea typeface="微软雅黑" panose="020B0503020204020204" pitchFamily="34" charset="-122"/>
              </a:rPr>
              <a:t>:</a:t>
            </a:r>
            <a:endParaRPr lang="zh-CN" altLang="en-US" sz="2400" dirty="0">
              <a:latin typeface="Arial" panose="020B0604020202020204" pitchFamily="34" charset="0"/>
              <a:ea typeface="微软雅黑" panose="020B0503020204020204" pitchFamily="34" charset="-122"/>
            </a:endParaRPr>
          </a:p>
        </p:txBody>
      </p:sp>
      <p:grpSp>
        <p:nvGrpSpPr>
          <p:cNvPr id="12" name="组合 11">
            <a:extLst>
              <a:ext uri="{FF2B5EF4-FFF2-40B4-BE49-F238E27FC236}">
                <a16:creationId xmlns:a16="http://schemas.microsoft.com/office/drawing/2014/main" id="{B6805C17-DFFE-4D26-B253-D9326A22677E}"/>
              </a:ext>
            </a:extLst>
          </p:cNvPr>
          <p:cNvGrpSpPr/>
          <p:nvPr/>
        </p:nvGrpSpPr>
        <p:grpSpPr>
          <a:xfrm>
            <a:off x="5058096" y="2059632"/>
            <a:ext cx="3527616" cy="1466792"/>
            <a:chOff x="5843599" y="1985844"/>
            <a:chExt cx="2241221" cy="1274971"/>
          </a:xfrm>
        </p:grpSpPr>
        <p:sp>
          <p:nvSpPr>
            <p:cNvPr id="61" name="文本框 60">
              <a:extLst>
                <a:ext uri="{FF2B5EF4-FFF2-40B4-BE49-F238E27FC236}">
                  <a16:creationId xmlns:a16="http://schemas.microsoft.com/office/drawing/2014/main" id="{2F228E6F-B36F-41D2-A823-72E0AA15D93A}"/>
                </a:ext>
              </a:extLst>
            </p:cNvPr>
            <p:cNvSpPr txBox="1"/>
            <p:nvPr/>
          </p:nvSpPr>
          <p:spPr>
            <a:xfrm>
              <a:off x="5912661" y="2863783"/>
              <a:ext cx="1388700" cy="397032"/>
            </a:xfrm>
            <a:prstGeom prst="rect">
              <a:avLst/>
            </a:prstGeom>
            <a:noFill/>
          </p:spPr>
          <p:txBody>
            <a:bodyPr wrap="square">
              <a:spAutoFit/>
            </a:bodyPr>
            <a:lstStyle/>
            <a:p>
              <a:pPr algn="ctr">
                <a:lnSpc>
                  <a:spcPct val="90000"/>
                </a:lnSpc>
              </a:pPr>
              <a:r>
                <a:rPr lang="zh-CN" altLang="en-US" sz="1100" dirty="0">
                  <a:latin typeface="Arial" panose="020B0604020202020204" pitchFamily="34" charset="0"/>
                  <a:ea typeface="微软雅黑" panose="020B0503020204020204" pitchFamily="34" charset="-122"/>
                </a:rPr>
                <a:t>氯吡格雷</a:t>
              </a:r>
              <a:r>
                <a:rPr lang="zh-CN" altLang="en-US" sz="1100" spc="-80" dirty="0">
                  <a:latin typeface="Arial" panose="020B0604020202020204" pitchFamily="34" charset="0"/>
                  <a:ea typeface="微软雅黑" panose="020B0503020204020204" pitchFamily="34" charset="-122"/>
                </a:rPr>
                <a:t>阿司匹林</a:t>
              </a:r>
              <a:endParaRPr lang="en-US" altLang="zh-CN" sz="1100" spc="-80" dirty="0">
                <a:latin typeface="Arial" panose="020B0604020202020204" pitchFamily="34" charset="0"/>
                <a:ea typeface="微软雅黑" panose="020B0503020204020204" pitchFamily="34" charset="-122"/>
              </a:endParaRPr>
            </a:p>
            <a:p>
              <a:pPr algn="ctr">
                <a:lnSpc>
                  <a:spcPct val="90000"/>
                </a:lnSpc>
              </a:pPr>
              <a:r>
                <a:rPr lang="zh-CN" altLang="en-US" sz="1100" dirty="0">
                  <a:latin typeface="Arial" panose="020B0604020202020204" pitchFamily="34" charset="0"/>
                  <a:ea typeface="微软雅黑" panose="020B0503020204020204" pitchFamily="34" charset="-122"/>
                </a:rPr>
                <a:t>联合用药</a:t>
              </a:r>
              <a:endParaRPr lang="zh-CN" altLang="en-US" sz="1100" spc="-80" dirty="0">
                <a:latin typeface="Arial" panose="020B0604020202020204" pitchFamily="34" charset="0"/>
                <a:ea typeface="微软雅黑" panose="020B0503020204020204" pitchFamily="34" charset="-122"/>
              </a:endParaRPr>
            </a:p>
          </p:txBody>
        </p:sp>
        <p:sp>
          <p:nvSpPr>
            <p:cNvPr id="62" name="文本框 61">
              <a:extLst>
                <a:ext uri="{FF2B5EF4-FFF2-40B4-BE49-F238E27FC236}">
                  <a16:creationId xmlns:a16="http://schemas.microsoft.com/office/drawing/2014/main" id="{A55BAC0E-2182-47E1-B036-7DA80EA4D72B}"/>
                </a:ext>
              </a:extLst>
            </p:cNvPr>
            <p:cNvSpPr txBox="1"/>
            <p:nvPr/>
          </p:nvSpPr>
          <p:spPr>
            <a:xfrm>
              <a:off x="6750976" y="2863783"/>
              <a:ext cx="1100771" cy="397032"/>
            </a:xfrm>
            <a:prstGeom prst="rect">
              <a:avLst/>
            </a:prstGeom>
            <a:noFill/>
          </p:spPr>
          <p:txBody>
            <a:bodyPr wrap="square">
              <a:spAutoFit/>
            </a:bodyPr>
            <a:lstStyle/>
            <a:p>
              <a:pPr algn="ctr">
                <a:lnSpc>
                  <a:spcPct val="90000"/>
                </a:lnSpc>
              </a:pPr>
              <a:r>
                <a:rPr lang="zh-CN" altLang="en-US" sz="1100" dirty="0">
                  <a:latin typeface="Arial" panose="020B0604020202020204" pitchFamily="34" charset="0"/>
                  <a:ea typeface="微软雅黑" panose="020B0503020204020204" pitchFamily="34" charset="-122"/>
                </a:rPr>
                <a:t>氯吡格雷</a:t>
              </a:r>
              <a:endParaRPr lang="en-US" altLang="zh-CN" sz="1100" dirty="0">
                <a:latin typeface="Arial" panose="020B0604020202020204" pitchFamily="34" charset="0"/>
                <a:ea typeface="微软雅黑" panose="020B0503020204020204" pitchFamily="34" charset="-122"/>
              </a:endParaRPr>
            </a:p>
            <a:p>
              <a:pPr algn="ctr">
                <a:lnSpc>
                  <a:spcPct val="90000"/>
                </a:lnSpc>
              </a:pPr>
              <a:r>
                <a:rPr lang="zh-CN" altLang="en-US" sz="1100" spc="-80" dirty="0">
                  <a:latin typeface="Arial" panose="020B0604020202020204" pitchFamily="34" charset="0"/>
                  <a:ea typeface="微软雅黑" panose="020B0503020204020204" pitchFamily="34" charset="-122"/>
                </a:rPr>
                <a:t>阿司匹林</a:t>
              </a:r>
              <a:r>
                <a:rPr lang="zh-CN" altLang="en-US" sz="1100" dirty="0">
                  <a:latin typeface="Arial" panose="020B0604020202020204" pitchFamily="34" charset="0"/>
                  <a:ea typeface="微软雅黑" panose="020B0503020204020204" pitchFamily="34" charset="-122"/>
                </a:rPr>
                <a:t>片</a:t>
              </a:r>
              <a:endParaRPr lang="zh-CN" altLang="en-US" sz="1100" spc="-80" dirty="0">
                <a:latin typeface="Arial" panose="020B0604020202020204" pitchFamily="34" charset="0"/>
                <a:ea typeface="微软雅黑" panose="020B0503020204020204" pitchFamily="34" charset="-122"/>
              </a:endParaRPr>
            </a:p>
          </p:txBody>
        </p:sp>
        <p:grpSp>
          <p:nvGrpSpPr>
            <p:cNvPr id="11" name="组合 10">
              <a:extLst>
                <a:ext uri="{FF2B5EF4-FFF2-40B4-BE49-F238E27FC236}">
                  <a16:creationId xmlns:a16="http://schemas.microsoft.com/office/drawing/2014/main" id="{35602758-07B4-4E97-9ED5-BC7C797AB603}"/>
                </a:ext>
              </a:extLst>
            </p:cNvPr>
            <p:cNvGrpSpPr/>
            <p:nvPr/>
          </p:nvGrpSpPr>
          <p:grpSpPr>
            <a:xfrm>
              <a:off x="5843599" y="1985844"/>
              <a:ext cx="2241221" cy="997355"/>
              <a:chOff x="5951086" y="1841285"/>
              <a:chExt cx="1814275" cy="997355"/>
            </a:xfrm>
          </p:grpSpPr>
          <p:graphicFrame>
            <p:nvGraphicFramePr>
              <p:cNvPr id="68" name="图表 67">
                <a:extLst>
                  <a:ext uri="{FF2B5EF4-FFF2-40B4-BE49-F238E27FC236}">
                    <a16:creationId xmlns:a16="http://schemas.microsoft.com/office/drawing/2014/main" id="{FF43D8EF-FBA7-48AD-AC75-C2D6D2C64E60}"/>
                  </a:ext>
                </a:extLst>
              </p:cNvPr>
              <p:cNvGraphicFramePr/>
              <p:nvPr>
                <p:extLst>
                  <p:ext uri="{D42A27DB-BD31-4B8C-83A1-F6EECF244321}">
                    <p14:modId xmlns:p14="http://schemas.microsoft.com/office/powerpoint/2010/main" val="4072803017"/>
                  </p:ext>
                </p:extLst>
              </p:nvPr>
            </p:nvGraphicFramePr>
            <p:xfrm>
              <a:off x="5951086" y="1841285"/>
              <a:ext cx="1814275" cy="997355"/>
            </p:xfrm>
            <a:graphic>
              <a:graphicData uri="http://schemas.openxmlformats.org/drawingml/2006/chart">
                <c:chart xmlns:c="http://schemas.openxmlformats.org/drawingml/2006/chart" xmlns:r="http://schemas.openxmlformats.org/officeDocument/2006/relationships" r:id="rId2"/>
              </a:graphicData>
            </a:graphic>
          </p:graphicFrame>
          <p:cxnSp>
            <p:nvCxnSpPr>
              <p:cNvPr id="63" name="直接连接符 62">
                <a:extLst>
                  <a:ext uri="{FF2B5EF4-FFF2-40B4-BE49-F238E27FC236}">
                    <a16:creationId xmlns:a16="http://schemas.microsoft.com/office/drawing/2014/main" id="{E221C906-7FE7-4D09-B6D5-8FDB5C577340}"/>
                  </a:ext>
                </a:extLst>
              </p:cNvPr>
              <p:cNvCxnSpPr>
                <a:cxnSpLocks/>
              </p:cNvCxnSpPr>
              <p:nvPr/>
            </p:nvCxnSpPr>
            <p:spPr>
              <a:xfrm>
                <a:off x="6152376" y="2694585"/>
                <a:ext cx="1333960" cy="0"/>
              </a:xfrm>
              <a:prstGeom prst="line">
                <a:avLst/>
              </a:prstGeom>
              <a:noFill/>
              <a:ln>
                <a:solidFill>
                  <a:srgbClr val="A6A6A6"/>
                </a:solidFill>
              </a:ln>
            </p:spPr>
          </p:cxnSp>
        </p:grpSp>
      </p:grpSp>
      <p:grpSp>
        <p:nvGrpSpPr>
          <p:cNvPr id="10" name="组合 9">
            <a:extLst>
              <a:ext uri="{FF2B5EF4-FFF2-40B4-BE49-F238E27FC236}">
                <a16:creationId xmlns:a16="http://schemas.microsoft.com/office/drawing/2014/main" id="{F9895B33-F206-451D-BE9A-AF5BD666B63F}"/>
              </a:ext>
            </a:extLst>
          </p:cNvPr>
          <p:cNvGrpSpPr/>
          <p:nvPr/>
        </p:nvGrpSpPr>
        <p:grpSpPr>
          <a:xfrm>
            <a:off x="249440" y="2277610"/>
            <a:ext cx="4587836" cy="1536560"/>
            <a:chOff x="251331" y="2292365"/>
            <a:chExt cx="3788166" cy="1380174"/>
          </a:xfrm>
        </p:grpSpPr>
        <p:graphicFrame>
          <p:nvGraphicFramePr>
            <p:cNvPr id="43" name="图表 42">
              <a:extLst>
                <a:ext uri="{FF2B5EF4-FFF2-40B4-BE49-F238E27FC236}">
                  <a16:creationId xmlns:a16="http://schemas.microsoft.com/office/drawing/2014/main" id="{DA5CA955-E876-4E78-8329-2CF120773486}"/>
                </a:ext>
              </a:extLst>
            </p:cNvPr>
            <p:cNvGraphicFramePr/>
            <p:nvPr>
              <p:extLst>
                <p:ext uri="{D42A27DB-BD31-4B8C-83A1-F6EECF244321}">
                  <p14:modId xmlns:p14="http://schemas.microsoft.com/office/powerpoint/2010/main" val="4210285606"/>
                </p:ext>
              </p:extLst>
            </p:nvPr>
          </p:nvGraphicFramePr>
          <p:xfrm>
            <a:off x="251331" y="2292365"/>
            <a:ext cx="3196554" cy="1157750"/>
          </p:xfrm>
          <a:graphic>
            <a:graphicData uri="http://schemas.openxmlformats.org/drawingml/2006/chart">
              <c:chart xmlns:c="http://schemas.openxmlformats.org/drawingml/2006/chart" xmlns:r="http://schemas.openxmlformats.org/officeDocument/2006/relationships" r:id="rId3"/>
            </a:graphicData>
          </a:graphic>
        </p:graphicFrame>
        <p:sp>
          <p:nvSpPr>
            <p:cNvPr id="45" name="文本框 44">
              <a:extLst>
                <a:ext uri="{FF2B5EF4-FFF2-40B4-BE49-F238E27FC236}">
                  <a16:creationId xmlns:a16="http://schemas.microsoft.com/office/drawing/2014/main" id="{6687CFD7-C401-44DF-BE9C-D2B5B613ED27}"/>
                </a:ext>
              </a:extLst>
            </p:cNvPr>
            <p:cNvSpPr txBox="1"/>
            <p:nvPr/>
          </p:nvSpPr>
          <p:spPr>
            <a:xfrm>
              <a:off x="2590685" y="2413314"/>
              <a:ext cx="1448812" cy="430887"/>
            </a:xfrm>
            <a:prstGeom prst="rect">
              <a:avLst/>
            </a:prstGeom>
            <a:noFill/>
          </p:spPr>
          <p:txBody>
            <a:bodyPr wrap="square" rtlCol="0">
              <a:spAutoFit/>
            </a:bodyPr>
            <a:lstStyle/>
            <a:p>
              <a:r>
                <a:rPr lang="en-US" altLang="zh-CN" sz="1100" dirty="0">
                  <a:latin typeface="Arial" panose="020B0604020202020204" pitchFamily="34" charset="0"/>
                  <a:ea typeface="微软雅黑" panose="020B0503020204020204" pitchFamily="34" charset="-122"/>
                </a:rPr>
                <a:t>OR 0.52 </a:t>
              </a:r>
            </a:p>
            <a:p>
              <a:r>
                <a:rPr lang="en-US" altLang="zh-CN" sz="1100" dirty="0">
                  <a:latin typeface="Arial" panose="020B0604020202020204" pitchFamily="34" charset="0"/>
                  <a:ea typeface="微软雅黑" panose="020B0503020204020204" pitchFamily="34" charset="-122"/>
                </a:rPr>
                <a:t>95%CI: 0.30-0.91 </a:t>
              </a:r>
              <a:endParaRPr lang="zh-CN" altLang="en-US" sz="1100" dirty="0">
                <a:latin typeface="Arial" panose="020B0604020202020204" pitchFamily="34" charset="0"/>
                <a:ea typeface="微软雅黑" panose="020B0503020204020204" pitchFamily="34" charset="-122"/>
              </a:endParaRPr>
            </a:p>
          </p:txBody>
        </p:sp>
        <p:cxnSp>
          <p:nvCxnSpPr>
            <p:cNvPr id="46" name="直接连接符 45">
              <a:extLst>
                <a:ext uri="{FF2B5EF4-FFF2-40B4-BE49-F238E27FC236}">
                  <a16:creationId xmlns:a16="http://schemas.microsoft.com/office/drawing/2014/main" id="{68A16B82-99FC-4A0E-8D62-FE1D38DF0FCE}"/>
                </a:ext>
              </a:extLst>
            </p:cNvPr>
            <p:cNvCxnSpPr>
              <a:cxnSpLocks/>
            </p:cNvCxnSpPr>
            <p:nvPr/>
          </p:nvCxnSpPr>
          <p:spPr>
            <a:xfrm>
              <a:off x="780573" y="3325011"/>
              <a:ext cx="22093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E132356C-BBF2-40E2-8665-CE4012EAD24D}"/>
                </a:ext>
              </a:extLst>
            </p:cNvPr>
            <p:cNvSpPr txBox="1"/>
            <p:nvPr/>
          </p:nvSpPr>
          <p:spPr>
            <a:xfrm>
              <a:off x="573160" y="3328356"/>
              <a:ext cx="1542861" cy="344183"/>
            </a:xfrm>
            <a:prstGeom prst="rect">
              <a:avLst/>
            </a:prstGeom>
            <a:noFill/>
          </p:spPr>
          <p:txBody>
            <a:bodyPr wrap="square">
              <a:spAutoFit/>
            </a:bodyPr>
            <a:lstStyle/>
            <a:p>
              <a:pPr algn="ctr">
                <a:lnSpc>
                  <a:spcPct val="90000"/>
                </a:lnSpc>
              </a:pPr>
              <a:r>
                <a:rPr lang="zh-CN" altLang="en-US" sz="1050" spc="-80" dirty="0">
                  <a:latin typeface="Arial" panose="020B0604020202020204" pitchFamily="34" charset="0"/>
                  <a:ea typeface="微软雅黑" panose="020B0503020204020204" pitchFamily="34" charset="-122"/>
                </a:rPr>
                <a:t>替格瑞洛阿司匹林</a:t>
              </a:r>
              <a:endParaRPr lang="en-US" altLang="zh-CN" sz="1050" spc="-80" dirty="0">
                <a:latin typeface="Arial" panose="020B0604020202020204" pitchFamily="34" charset="0"/>
                <a:ea typeface="微软雅黑" panose="020B0503020204020204" pitchFamily="34" charset="-122"/>
              </a:endParaRPr>
            </a:p>
            <a:p>
              <a:pPr algn="ctr">
                <a:lnSpc>
                  <a:spcPct val="90000"/>
                </a:lnSpc>
              </a:pPr>
              <a:r>
                <a:rPr lang="zh-CN" altLang="en-US" sz="1050" dirty="0">
                  <a:latin typeface="Arial" panose="020B0604020202020204" pitchFamily="34" charset="0"/>
                  <a:ea typeface="微软雅黑" panose="020B0503020204020204" pitchFamily="34" charset="-122"/>
                </a:rPr>
                <a:t>联合用药</a:t>
              </a:r>
              <a:endParaRPr lang="zh-CN" altLang="en-US" sz="1050" spc="-80" dirty="0">
                <a:latin typeface="Arial" panose="020B0604020202020204" pitchFamily="34" charset="0"/>
                <a:ea typeface="微软雅黑" panose="020B0503020204020204" pitchFamily="34" charset="-122"/>
              </a:endParaRPr>
            </a:p>
          </p:txBody>
        </p:sp>
        <p:sp>
          <p:nvSpPr>
            <p:cNvPr id="76" name="文本框 75">
              <a:extLst>
                <a:ext uri="{FF2B5EF4-FFF2-40B4-BE49-F238E27FC236}">
                  <a16:creationId xmlns:a16="http://schemas.microsoft.com/office/drawing/2014/main" id="{50BBA8ED-A28E-453F-916E-A7311969CCC2}"/>
                </a:ext>
              </a:extLst>
            </p:cNvPr>
            <p:cNvSpPr txBox="1"/>
            <p:nvPr/>
          </p:nvSpPr>
          <p:spPr>
            <a:xfrm>
              <a:off x="1594901" y="3328356"/>
              <a:ext cx="1478423" cy="344183"/>
            </a:xfrm>
            <a:prstGeom prst="rect">
              <a:avLst/>
            </a:prstGeom>
            <a:noFill/>
          </p:spPr>
          <p:txBody>
            <a:bodyPr wrap="square">
              <a:spAutoFit/>
            </a:bodyPr>
            <a:lstStyle/>
            <a:p>
              <a:pPr algn="ctr">
                <a:lnSpc>
                  <a:spcPct val="90000"/>
                </a:lnSpc>
              </a:pPr>
              <a:r>
                <a:rPr lang="zh-CN" altLang="en-US" sz="1050" spc="-80" dirty="0">
                  <a:latin typeface="Arial" panose="020B0604020202020204" pitchFamily="34" charset="0"/>
                  <a:ea typeface="微软雅黑" panose="020B0503020204020204" pitchFamily="34" charset="-122"/>
                </a:rPr>
                <a:t>氯吡格雷阿司匹林片</a:t>
              </a:r>
              <a:endParaRPr lang="en-US" altLang="zh-CN" sz="1050" spc="-80" dirty="0">
                <a:latin typeface="Arial" panose="020B0604020202020204" pitchFamily="34" charset="0"/>
                <a:ea typeface="微软雅黑" panose="020B0503020204020204" pitchFamily="34" charset="-122"/>
              </a:endParaRPr>
            </a:p>
            <a:p>
              <a:pPr algn="ctr">
                <a:lnSpc>
                  <a:spcPct val="90000"/>
                </a:lnSpc>
              </a:pPr>
              <a:r>
                <a:rPr lang="zh-CN" altLang="en-US" sz="1050" spc="-80" dirty="0">
                  <a:latin typeface="Arial" panose="020B0604020202020204" pitchFamily="34" charset="0"/>
                  <a:ea typeface="微软雅黑" panose="020B0503020204020204" pitchFamily="34" charset="-122"/>
                </a:rPr>
                <a:t>（</a:t>
              </a:r>
              <a:r>
                <a:rPr lang="en-US" altLang="zh-CN" sz="1050" spc="-80" dirty="0">
                  <a:latin typeface="Arial" panose="020B0604020202020204" pitchFamily="34" charset="0"/>
                  <a:ea typeface="微软雅黑" panose="020B0503020204020204" pitchFamily="34" charset="-122"/>
                </a:rPr>
                <a:t>75mg+75mg</a:t>
              </a:r>
              <a:r>
                <a:rPr lang="zh-CN" altLang="en-US" sz="1050" spc="-80" dirty="0">
                  <a:latin typeface="Arial" panose="020B0604020202020204" pitchFamily="34" charset="0"/>
                  <a:ea typeface="微软雅黑" panose="020B0503020204020204" pitchFamily="34" charset="-122"/>
                </a:rPr>
                <a:t>）</a:t>
              </a:r>
            </a:p>
          </p:txBody>
        </p:sp>
        <p:cxnSp>
          <p:nvCxnSpPr>
            <p:cNvPr id="40" name="连接符: 肘形 39">
              <a:extLst>
                <a:ext uri="{FF2B5EF4-FFF2-40B4-BE49-F238E27FC236}">
                  <a16:creationId xmlns:a16="http://schemas.microsoft.com/office/drawing/2014/main" id="{4F8565FD-D183-49FD-9FAF-387F64CC23C2}"/>
                </a:ext>
              </a:extLst>
            </p:cNvPr>
            <p:cNvCxnSpPr>
              <a:cxnSpLocks/>
            </p:cNvCxnSpPr>
            <p:nvPr/>
          </p:nvCxnSpPr>
          <p:spPr>
            <a:xfrm>
              <a:off x="1737897" y="2559136"/>
              <a:ext cx="654568" cy="149578"/>
            </a:xfrm>
            <a:prstGeom prst="bentConnector3">
              <a:avLst>
                <a:gd name="adj1" fmla="val 99475"/>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A6FE778B-D3FE-496C-833B-1E0080BE2402}"/>
                </a:ext>
              </a:extLst>
            </p:cNvPr>
            <p:cNvSpPr/>
            <p:nvPr/>
          </p:nvSpPr>
          <p:spPr>
            <a:xfrm>
              <a:off x="1817505" y="2424954"/>
              <a:ext cx="486132" cy="2573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dirty="0">
                  <a:solidFill>
                    <a:schemeClr val="accent3"/>
                  </a:solidFill>
                  <a:latin typeface="Arial" panose="020B0604020202020204" pitchFamily="34" charset="0"/>
                  <a:ea typeface="微软雅黑" panose="020B0503020204020204" pitchFamily="34" charset="-122"/>
                </a:rPr>
                <a:t>-48%</a:t>
              </a:r>
              <a:endParaRPr lang="zh-CN" altLang="en-US" sz="1100" b="1" dirty="0">
                <a:solidFill>
                  <a:schemeClr val="accent3"/>
                </a:solidFill>
                <a:latin typeface="Arial" panose="020B0604020202020204" pitchFamily="34" charset="0"/>
                <a:ea typeface="微软雅黑" panose="020B0503020204020204" pitchFamily="34" charset="-122"/>
              </a:endParaRPr>
            </a:p>
          </p:txBody>
        </p:sp>
      </p:grpSp>
      <p:sp>
        <p:nvSpPr>
          <p:cNvPr id="79" name="矩形 78">
            <a:extLst>
              <a:ext uri="{FF2B5EF4-FFF2-40B4-BE49-F238E27FC236}">
                <a16:creationId xmlns:a16="http://schemas.microsoft.com/office/drawing/2014/main" id="{4C207C24-07A1-4F0F-A8B9-0D3F01A609AB}"/>
              </a:ext>
            </a:extLst>
          </p:cNvPr>
          <p:cNvSpPr/>
          <p:nvPr/>
        </p:nvSpPr>
        <p:spPr>
          <a:xfrm>
            <a:off x="117216"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基本信息</a:t>
            </a:r>
          </a:p>
        </p:txBody>
      </p:sp>
      <p:sp>
        <p:nvSpPr>
          <p:cNvPr id="80" name="矩形 79">
            <a:extLst>
              <a:ext uri="{FF2B5EF4-FFF2-40B4-BE49-F238E27FC236}">
                <a16:creationId xmlns:a16="http://schemas.microsoft.com/office/drawing/2014/main" id="{FEEA82BC-51B8-4A39-8476-9AA1FA61060C}"/>
              </a:ext>
            </a:extLst>
          </p:cNvPr>
          <p:cNvSpPr/>
          <p:nvPr/>
        </p:nvSpPr>
        <p:spPr>
          <a:xfrm>
            <a:off x="3118984" y="-2205"/>
            <a:ext cx="1440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微软雅黑" panose="020B0503020204020204" pitchFamily="34" charset="-122"/>
              </a:rPr>
              <a:t>有效性</a:t>
            </a:r>
            <a:r>
              <a:rPr lang="en-US" altLang="zh-CN" sz="1200" b="1" dirty="0">
                <a:latin typeface="Arial" panose="020B0604020202020204" pitchFamily="34" charset="0"/>
                <a:ea typeface="微软雅黑" panose="020B0503020204020204" pitchFamily="34" charset="-122"/>
              </a:rPr>
              <a:t>(1/2)</a:t>
            </a:r>
            <a:endParaRPr lang="zh-CN" altLang="en-US" sz="1200" b="1" dirty="0">
              <a:latin typeface="Arial" panose="020B0604020202020204" pitchFamily="34" charset="0"/>
              <a:ea typeface="微软雅黑" panose="020B0503020204020204" pitchFamily="34" charset="-122"/>
            </a:endParaRPr>
          </a:p>
        </p:txBody>
      </p:sp>
      <p:sp>
        <p:nvSpPr>
          <p:cNvPr id="81" name="矩形 80">
            <a:extLst>
              <a:ext uri="{FF2B5EF4-FFF2-40B4-BE49-F238E27FC236}">
                <a16:creationId xmlns:a16="http://schemas.microsoft.com/office/drawing/2014/main" id="{B1860E7B-FCBA-4573-8923-460837A7A1BE}"/>
              </a:ext>
            </a:extLst>
          </p:cNvPr>
          <p:cNvSpPr/>
          <p:nvPr/>
        </p:nvSpPr>
        <p:spPr>
          <a:xfrm>
            <a:off x="4619868"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安全性</a:t>
            </a:r>
          </a:p>
        </p:txBody>
      </p:sp>
      <p:sp>
        <p:nvSpPr>
          <p:cNvPr id="82" name="矩形 81">
            <a:extLst>
              <a:ext uri="{FF2B5EF4-FFF2-40B4-BE49-F238E27FC236}">
                <a16:creationId xmlns:a16="http://schemas.microsoft.com/office/drawing/2014/main" id="{2FC96B65-F36D-4747-89D1-B5EEB608C823}"/>
              </a:ext>
            </a:extLst>
          </p:cNvPr>
          <p:cNvSpPr/>
          <p:nvPr/>
        </p:nvSpPr>
        <p:spPr>
          <a:xfrm>
            <a:off x="6120752"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经济性</a:t>
            </a:r>
          </a:p>
        </p:txBody>
      </p:sp>
      <p:sp>
        <p:nvSpPr>
          <p:cNvPr id="83" name="矩形 82">
            <a:extLst>
              <a:ext uri="{FF2B5EF4-FFF2-40B4-BE49-F238E27FC236}">
                <a16:creationId xmlns:a16="http://schemas.microsoft.com/office/drawing/2014/main" id="{884872D7-0BB3-462F-A75E-40CEE13E3410}"/>
              </a:ext>
            </a:extLst>
          </p:cNvPr>
          <p:cNvSpPr/>
          <p:nvPr/>
        </p:nvSpPr>
        <p:spPr>
          <a:xfrm>
            <a:off x="7621637"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公平性</a:t>
            </a:r>
          </a:p>
        </p:txBody>
      </p:sp>
      <p:sp>
        <p:nvSpPr>
          <p:cNvPr id="84" name="矩形 83">
            <a:extLst>
              <a:ext uri="{FF2B5EF4-FFF2-40B4-BE49-F238E27FC236}">
                <a16:creationId xmlns:a16="http://schemas.microsoft.com/office/drawing/2014/main" id="{C0EAABCF-D4CD-49DA-83EE-82CF75CABF16}"/>
              </a:ext>
            </a:extLst>
          </p:cNvPr>
          <p:cNvSpPr/>
          <p:nvPr/>
        </p:nvSpPr>
        <p:spPr>
          <a:xfrm>
            <a:off x="1618100"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创新性</a:t>
            </a:r>
          </a:p>
        </p:txBody>
      </p:sp>
      <p:sp>
        <p:nvSpPr>
          <p:cNvPr id="92" name="等腰三角形 91">
            <a:extLst>
              <a:ext uri="{FF2B5EF4-FFF2-40B4-BE49-F238E27FC236}">
                <a16:creationId xmlns:a16="http://schemas.microsoft.com/office/drawing/2014/main" id="{C24DD44A-2401-4624-AE50-6B8FE0030835}"/>
              </a:ext>
            </a:extLst>
          </p:cNvPr>
          <p:cNvSpPr/>
          <p:nvPr/>
        </p:nvSpPr>
        <p:spPr>
          <a:xfrm>
            <a:off x="3301066" y="169360"/>
            <a:ext cx="147638" cy="78345"/>
          </a:xfrm>
          <a:prstGeom prst="triangl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Arial" panose="020B0604020202020204" pitchFamily="34" charset="0"/>
              <a:ea typeface="微软雅黑" panose="020B0503020204020204" pitchFamily="34" charset="-122"/>
            </a:endParaRPr>
          </a:p>
        </p:txBody>
      </p:sp>
      <p:sp>
        <p:nvSpPr>
          <p:cNvPr id="56" name="矩形 55">
            <a:extLst>
              <a:ext uri="{FF2B5EF4-FFF2-40B4-BE49-F238E27FC236}">
                <a16:creationId xmlns:a16="http://schemas.microsoft.com/office/drawing/2014/main" id="{40948917-9DAC-4E54-9661-9224EADF5006}"/>
              </a:ext>
            </a:extLst>
          </p:cNvPr>
          <p:cNvSpPr/>
          <p:nvPr/>
        </p:nvSpPr>
        <p:spPr>
          <a:xfrm>
            <a:off x="4716781" y="3530256"/>
            <a:ext cx="4210246" cy="427327"/>
          </a:xfrm>
          <a:prstGeom prst="rect">
            <a:avLst/>
          </a:prstGeom>
          <a:solidFill>
            <a:srgbClr val="F4F2F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用药依从性高</a:t>
            </a: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rPr>
              <a:t>的患者，</a:t>
            </a:r>
            <a:endPar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endParaRPr>
          </a:p>
          <a:p>
            <a:pPr algn="ctr" defTabSz="685800">
              <a:defRPr/>
            </a:pPr>
            <a:r>
              <a:rPr lang="zh-CN" altLang="en-US" sz="1100" dirty="0">
                <a:solidFill>
                  <a:prstClr val="black"/>
                </a:solidFill>
                <a:latin typeface="Arial" panose="020B0604020202020204" pitchFamily="34" charset="0"/>
                <a:ea typeface="微软雅黑" panose="020B0503020204020204" pitchFamily="34" charset="-122"/>
              </a:rPr>
              <a:t>心梗、卒中、血运重建和死亡</a:t>
            </a:r>
            <a:r>
              <a:rPr lang="zh-CN" altLang="en-US" sz="1100" b="1" spc="-80" dirty="0">
                <a:solidFill>
                  <a:srgbClr val="ED7D31"/>
                </a:solidFill>
                <a:latin typeface="Arial" panose="020B0604020202020204" pitchFamily="34" charset="0"/>
                <a:ea typeface="微软雅黑" panose="020B0503020204020204" pitchFamily="34" charset="-122"/>
              </a:rPr>
              <a:t>风险下降</a:t>
            </a:r>
            <a:r>
              <a:rPr lang="en-US" altLang="zh-CN" sz="1100" b="1" spc="-80" dirty="0">
                <a:solidFill>
                  <a:srgbClr val="ED7D31"/>
                </a:solidFill>
                <a:latin typeface="Arial" panose="020B0604020202020204" pitchFamily="34" charset="0"/>
                <a:ea typeface="微软雅黑" panose="020B0503020204020204" pitchFamily="34" charset="-122"/>
              </a:rPr>
              <a:t>31-47%</a:t>
            </a:r>
            <a:r>
              <a:rPr kumimoji="0" lang="en-US" altLang="zh-CN" sz="110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rPr>
              <a:t>5</a:t>
            </a:r>
            <a:endParaRPr lang="zh-CN" altLang="en-US" sz="1100" dirty="0">
              <a:latin typeface="Arial" panose="020B0604020202020204" pitchFamily="34" charset="0"/>
              <a:ea typeface="微软雅黑" panose="020B0503020204020204" pitchFamily="34" charset="-122"/>
            </a:endParaRPr>
          </a:p>
        </p:txBody>
      </p:sp>
      <p:sp>
        <p:nvSpPr>
          <p:cNvPr id="65" name="矩形 64">
            <a:extLst>
              <a:ext uri="{FF2B5EF4-FFF2-40B4-BE49-F238E27FC236}">
                <a16:creationId xmlns:a16="http://schemas.microsoft.com/office/drawing/2014/main" id="{F21FF8B0-740E-45EA-B476-28453A72FDE9}"/>
              </a:ext>
            </a:extLst>
          </p:cNvPr>
          <p:cNvSpPr/>
          <p:nvPr/>
        </p:nvSpPr>
        <p:spPr>
          <a:xfrm>
            <a:off x="4716781" y="1293075"/>
            <a:ext cx="4210246" cy="672440"/>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CN" altLang="en-US" sz="1200" spc="-80" dirty="0">
                <a:solidFill>
                  <a:schemeClr val="tx1"/>
                </a:solidFill>
                <a:latin typeface="Arial" panose="020B0604020202020204" pitchFamily="34" charset="0"/>
                <a:ea typeface="微软雅黑" panose="020B0503020204020204" pitchFamily="34" charset="-122"/>
              </a:rPr>
              <a:t>相比联合用药，氯吡格雷阿司匹林片</a:t>
            </a:r>
            <a:r>
              <a:rPr lang="zh-CN" altLang="en-US" sz="1200" b="1" dirty="0">
                <a:solidFill>
                  <a:srgbClr val="ED7D31"/>
                </a:solidFill>
                <a:latin typeface="Arial" panose="020B0604020202020204" pitchFamily="34" charset="0"/>
                <a:ea typeface="微软雅黑" panose="020B0503020204020204" pitchFamily="34" charset="-122"/>
              </a:rPr>
              <a:t>依从性显著提高约</a:t>
            </a:r>
            <a:r>
              <a:rPr lang="en-US" altLang="zh-CN" sz="1200" b="1" dirty="0">
                <a:solidFill>
                  <a:srgbClr val="ED7D31"/>
                </a:solidFill>
                <a:latin typeface="Arial" panose="020B0604020202020204" pitchFamily="34" charset="0"/>
                <a:ea typeface="微软雅黑" panose="020B0503020204020204" pitchFamily="34" charset="-122"/>
              </a:rPr>
              <a:t>10%</a:t>
            </a:r>
            <a:r>
              <a:rPr lang="en-US" altLang="zh-CN" sz="1200" spc="-80" baseline="30000" dirty="0">
                <a:solidFill>
                  <a:schemeClr val="tx1"/>
                </a:solidFill>
                <a:latin typeface="Arial" panose="020B0604020202020204" pitchFamily="34" charset="0"/>
                <a:ea typeface="微软雅黑" panose="020B0503020204020204" pitchFamily="34" charset="-122"/>
              </a:rPr>
              <a:t>2</a:t>
            </a:r>
          </a:p>
        </p:txBody>
      </p:sp>
      <p:sp>
        <p:nvSpPr>
          <p:cNvPr id="66" name="文本框 65">
            <a:extLst>
              <a:ext uri="{FF2B5EF4-FFF2-40B4-BE49-F238E27FC236}">
                <a16:creationId xmlns:a16="http://schemas.microsoft.com/office/drawing/2014/main" id="{28DE99EA-1EB6-461F-8441-D900730176A8}"/>
              </a:ext>
            </a:extLst>
          </p:cNvPr>
          <p:cNvSpPr txBox="1"/>
          <p:nvPr/>
        </p:nvSpPr>
        <p:spPr>
          <a:xfrm>
            <a:off x="4716781" y="1017517"/>
            <a:ext cx="4210246" cy="276999"/>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400">
              <a:defRPr sz="1200" b="1">
                <a:latin typeface="Arial" panose="020B0604020202020204" pitchFamily="34" charset="0"/>
                <a:ea typeface="微软雅黑" panose="020B0503020204020204"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pP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提升依从性</a:t>
            </a:r>
            <a:r>
              <a:rPr lang="zh-CN" altLang="en-US" sz="1200" b="1" spc="-80" dirty="0">
                <a:solidFill>
                  <a:schemeClr val="tx1"/>
                </a:solidFill>
                <a:latin typeface="Arial" panose="020B0604020202020204" pitchFamily="34" charset="0"/>
                <a:ea typeface="微软雅黑" panose="020B0503020204020204" pitchFamily="34" charset="-122"/>
              </a:rPr>
              <a:t>，进而</a:t>
            </a: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降低</a:t>
            </a:r>
            <a:r>
              <a:rPr lang="zh-CN" altLang="en-US" spc="-80" dirty="0">
                <a:solidFill>
                  <a:schemeClr val="tx1"/>
                </a:solidFill>
              </a:rPr>
              <a:t>主要</a:t>
            </a: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心血管事件的风险</a:t>
            </a:r>
            <a:endParaRPr lang="zh-CN" altLang="en-US" sz="1100" b="1" spc="-80" dirty="0">
              <a:solidFill>
                <a:schemeClr val="tx1"/>
              </a:solidFill>
              <a:latin typeface="Arial" panose="020B0604020202020204" pitchFamily="34" charset="0"/>
              <a:ea typeface="微软雅黑" panose="020B0503020204020204" pitchFamily="34" charset="-122"/>
            </a:endParaRPr>
          </a:p>
        </p:txBody>
      </p:sp>
      <p:sp>
        <p:nvSpPr>
          <p:cNvPr id="38" name="矩形 37">
            <a:extLst>
              <a:ext uri="{FF2B5EF4-FFF2-40B4-BE49-F238E27FC236}">
                <a16:creationId xmlns:a16="http://schemas.microsoft.com/office/drawing/2014/main" id="{73AA1D4D-C77F-4AB9-9DA1-DE8A95ECF898}"/>
              </a:ext>
            </a:extLst>
          </p:cNvPr>
          <p:cNvSpPr/>
          <p:nvPr/>
        </p:nvSpPr>
        <p:spPr>
          <a:xfrm>
            <a:off x="216973" y="4273257"/>
            <a:ext cx="8710054" cy="524437"/>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CN" altLang="en-US" sz="1200" i="1" kern="1200" dirty="0">
                <a:solidFill>
                  <a:schemeClr val="tx1"/>
                </a:solidFill>
                <a:latin typeface="Arial" panose="020B0604020202020204" pitchFamily="34" charset="0"/>
                <a:ea typeface="微软雅黑" panose="020B0503020204020204" pitchFamily="34" charset="-122"/>
              </a:rPr>
              <a:t>临床研究证明复方制剂氯吡格雷阿司匹林片相较于单片联合有更好的依从性，依从性的提升将大大降低患者的远期不良事件发生率，改善患者临床预后。</a:t>
            </a:r>
            <a:r>
              <a:rPr lang="zh-CN" altLang="en-US" sz="1200" b="1" i="1" kern="1200" dirty="0">
                <a:solidFill>
                  <a:srgbClr val="ED7D31"/>
                </a:solidFill>
                <a:latin typeface="Arial" panose="020B0604020202020204" pitchFamily="34" charset="0"/>
                <a:ea typeface="微软雅黑" panose="020B0503020204020204" pitchFamily="34" charset="-122"/>
              </a:rPr>
              <a:t>本品获益大于风险。</a:t>
            </a:r>
            <a:endParaRPr lang="zh-CN" altLang="en-US" sz="1200" b="1" i="1" spc="-80" baseline="30000" dirty="0">
              <a:solidFill>
                <a:srgbClr val="ED7D31"/>
              </a:solidFill>
              <a:latin typeface="Arial" panose="020B0604020202020204"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FF70E9A8-2899-4B3A-BC1B-BE7C1CB188A8}"/>
              </a:ext>
            </a:extLst>
          </p:cNvPr>
          <p:cNvSpPr txBox="1"/>
          <p:nvPr/>
        </p:nvSpPr>
        <p:spPr>
          <a:xfrm>
            <a:off x="216973" y="3997699"/>
            <a:ext cx="8710054" cy="276999"/>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400">
              <a:defRPr sz="1200" b="1">
                <a:latin typeface="Arial" panose="020B0604020202020204" pitchFamily="34" charset="0"/>
                <a:ea typeface="微软雅黑" panose="020B0503020204020204"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b="1" dirty="0">
                <a:solidFill>
                  <a:schemeClr val="tx1"/>
                </a:solidFill>
              </a:rPr>
              <a:t>CDE《</a:t>
            </a:r>
            <a:r>
              <a:rPr lang="zh-CN" altLang="en-US" sz="1200" b="1" dirty="0">
                <a:solidFill>
                  <a:schemeClr val="tx1"/>
                </a:solidFill>
              </a:rPr>
              <a:t>技术评审报告</a:t>
            </a:r>
            <a:r>
              <a:rPr lang="en-US" altLang="zh-CN" sz="1200" b="1" dirty="0">
                <a:solidFill>
                  <a:schemeClr val="tx1"/>
                </a:solidFill>
              </a:rPr>
              <a:t>》</a:t>
            </a:r>
            <a:r>
              <a:rPr lang="zh-CN" altLang="en-US" sz="1200" b="1" dirty="0">
                <a:solidFill>
                  <a:schemeClr val="tx1"/>
                </a:solidFill>
              </a:rPr>
              <a:t>中关于本药品有效性的描述</a:t>
            </a:r>
            <a:r>
              <a:rPr lang="en-US" altLang="zh-CN" b="1" baseline="30000" dirty="0">
                <a:solidFill>
                  <a:schemeClr val="tx1"/>
                </a:solidFill>
              </a:rPr>
              <a:t>5</a:t>
            </a:r>
            <a:endParaRPr lang="en-US" altLang="zh-CN" sz="1200" baseline="30000" dirty="0">
              <a:solidFill>
                <a:schemeClr val="tx1"/>
              </a:solidFill>
            </a:endParaRPr>
          </a:p>
        </p:txBody>
      </p:sp>
      <p:sp>
        <p:nvSpPr>
          <p:cNvPr id="2" name="等腰三角形 1">
            <a:extLst>
              <a:ext uri="{FF2B5EF4-FFF2-40B4-BE49-F238E27FC236}">
                <a16:creationId xmlns:a16="http://schemas.microsoft.com/office/drawing/2014/main" id="{17AE0617-EE0F-490E-B3EF-B95F4D6D883E}"/>
              </a:ext>
            </a:extLst>
          </p:cNvPr>
          <p:cNvSpPr/>
          <p:nvPr/>
        </p:nvSpPr>
        <p:spPr>
          <a:xfrm rot="10800000">
            <a:off x="6426302" y="3461516"/>
            <a:ext cx="828899" cy="83533"/>
          </a:xfrm>
          <a:prstGeom prst="triangle">
            <a:avLst/>
          </a:prstGeom>
          <a:solidFill>
            <a:srgbClr val="B8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26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5C6C3C4-D3F3-403D-AE93-7F1F00D8DDD7}"/>
              </a:ext>
            </a:extLst>
          </p:cNvPr>
          <p:cNvSpPr>
            <a:spLocks noGrp="1"/>
          </p:cNvSpPr>
          <p:nvPr>
            <p:ph type="sldNum" sz="quarter" idx="16"/>
          </p:nvPr>
        </p:nvSpPr>
        <p:spPr/>
        <p:txBody>
          <a:bodyPr/>
          <a:lstStyle/>
          <a:p>
            <a:fld id="{6B54B0F7-55DD-40D6-B7F4-70B586885C0B}" type="slidenum">
              <a:rPr lang="en-US" noProof="0" smtClean="0">
                <a:latin typeface="Arial" panose="020B0604020202020204" pitchFamily="34" charset="0"/>
                <a:ea typeface="微软雅黑" panose="020B0503020204020204" pitchFamily="34" charset="-122"/>
              </a:rPr>
              <a:pPr/>
              <a:t>6</a:t>
            </a:fld>
            <a:endParaRPr lang="en-US" noProof="0">
              <a:latin typeface="Arial" panose="020B0604020202020204" pitchFamily="34" charset="0"/>
              <a:ea typeface="微软雅黑" panose="020B0503020204020204" pitchFamily="34" charset="-122"/>
            </a:endParaRPr>
          </a:p>
        </p:txBody>
      </p:sp>
      <p:sp>
        <p:nvSpPr>
          <p:cNvPr id="7" name="标题 6">
            <a:extLst>
              <a:ext uri="{FF2B5EF4-FFF2-40B4-BE49-F238E27FC236}">
                <a16:creationId xmlns:a16="http://schemas.microsoft.com/office/drawing/2014/main" id="{6027352D-3CF4-4830-807E-CC12D5DF2AD6}"/>
              </a:ext>
            </a:extLst>
          </p:cNvPr>
          <p:cNvSpPr>
            <a:spLocks noGrp="1"/>
          </p:cNvSpPr>
          <p:nvPr>
            <p:ph type="title"/>
          </p:nvPr>
        </p:nvSpPr>
        <p:spPr>
          <a:xfrm>
            <a:off x="331200" y="419947"/>
            <a:ext cx="8481276" cy="561185"/>
          </a:xfrm>
        </p:spPr>
        <p:txBody>
          <a:bodyPr vert="horz" lIns="0" tIns="0" rIns="0" bIns="0" rtlCol="0" anchor="t">
            <a:normAutofit/>
          </a:bodyPr>
          <a:lstStyle/>
          <a:p>
            <a:r>
              <a:rPr lang="zh-CN" altLang="en-US" sz="1800" b="1" dirty="0">
                <a:latin typeface="Arial" panose="020B0604020202020204" pitchFamily="34" charset="0"/>
                <a:ea typeface="微软雅黑" panose="020B0503020204020204" pitchFamily="34" charset="-122"/>
              </a:rPr>
              <a:t>国内外指南一致推荐</a:t>
            </a:r>
            <a:r>
              <a:rPr lang="en-US" altLang="zh-CN" sz="1800" b="1" dirty="0">
                <a:latin typeface="Arial" panose="020B0604020202020204" pitchFamily="34" charset="0"/>
                <a:ea typeface="微软雅黑" panose="020B0503020204020204" pitchFamily="34" charset="-122"/>
              </a:rPr>
              <a:t>(I</a:t>
            </a:r>
            <a:r>
              <a:rPr lang="zh-CN" altLang="en-US" sz="1800" b="1" dirty="0">
                <a:latin typeface="Arial" panose="020B0604020202020204" pitchFamily="34" charset="0"/>
                <a:ea typeface="微软雅黑" panose="020B0503020204020204" pitchFamily="34" charset="-122"/>
              </a:rPr>
              <a:t>级</a:t>
            </a:r>
            <a:r>
              <a:rPr lang="en-US" altLang="zh-CN" sz="1800" b="1" dirty="0">
                <a:latin typeface="Arial" panose="020B0604020202020204" pitchFamily="34" charset="0"/>
                <a:ea typeface="微软雅黑" panose="020B0503020204020204" pitchFamily="34" charset="-122"/>
              </a:rPr>
              <a:t>)ACS</a:t>
            </a:r>
            <a:r>
              <a:rPr lang="zh-CN" altLang="en-US" sz="1800" b="1" dirty="0">
                <a:latin typeface="Arial" panose="020B0604020202020204" pitchFamily="34" charset="0"/>
                <a:ea typeface="微软雅黑" panose="020B0503020204020204" pitchFamily="34" charset="-122"/>
              </a:rPr>
              <a:t>患者使用氯吡格雷联合阿司匹林进行双抗治疗</a:t>
            </a:r>
            <a:r>
              <a:rPr lang="en-US" altLang="zh-CN" sz="1800" b="1" dirty="0">
                <a:latin typeface="Arial" panose="020B0604020202020204" pitchFamily="34" charset="0"/>
                <a:ea typeface="微软雅黑" panose="020B0503020204020204" pitchFamily="34" charset="-122"/>
              </a:rPr>
              <a:t>, </a:t>
            </a:r>
            <a:r>
              <a:rPr lang="zh-CN" altLang="en-US" sz="1800" b="1" dirty="0">
                <a:latin typeface="Arial" panose="020B0604020202020204" pitchFamily="34" charset="0"/>
                <a:ea typeface="微软雅黑" panose="020B0503020204020204" pitchFamily="34" charset="-122"/>
              </a:rPr>
              <a:t>以及推荐慢病治疗使用复方制剂</a:t>
            </a:r>
            <a:r>
              <a:rPr lang="en-US" altLang="zh-CN" sz="1800" b="1" dirty="0">
                <a:latin typeface="Arial" panose="020B0604020202020204" pitchFamily="34" charset="0"/>
                <a:ea typeface="微软雅黑" panose="020B0503020204020204" pitchFamily="34" charset="-122"/>
              </a:rPr>
              <a:t> </a:t>
            </a:r>
            <a:endParaRPr lang="en-US" sz="1800" b="1" dirty="0">
              <a:latin typeface="Arial" panose="020B0604020202020204" pitchFamily="34" charset="0"/>
              <a:ea typeface="微软雅黑" panose="020B0503020204020204" pitchFamily="34" charset="-122"/>
            </a:endParaRPr>
          </a:p>
        </p:txBody>
      </p:sp>
      <p:graphicFrame>
        <p:nvGraphicFramePr>
          <p:cNvPr id="18" name="Table 18">
            <a:extLst>
              <a:ext uri="{FF2B5EF4-FFF2-40B4-BE49-F238E27FC236}">
                <a16:creationId xmlns:a16="http://schemas.microsoft.com/office/drawing/2014/main" id="{2858F32D-25F8-4F73-8B81-759E996E7DB8}"/>
              </a:ext>
            </a:extLst>
          </p:cNvPr>
          <p:cNvGraphicFramePr>
            <a:graphicFrameLocks noGrp="1"/>
          </p:cNvGraphicFramePr>
          <p:nvPr>
            <p:extLst>
              <p:ext uri="{D42A27DB-BD31-4B8C-83A1-F6EECF244321}">
                <p14:modId xmlns:p14="http://schemas.microsoft.com/office/powerpoint/2010/main" val="3058250120"/>
              </p:ext>
            </p:extLst>
          </p:nvPr>
        </p:nvGraphicFramePr>
        <p:xfrm>
          <a:off x="293606" y="945021"/>
          <a:ext cx="8518871" cy="3633057"/>
        </p:xfrm>
        <a:graphic>
          <a:graphicData uri="http://schemas.openxmlformats.org/drawingml/2006/table">
            <a:tbl>
              <a:tblPr firstRow="1" bandRow="1">
                <a:tableStyleId>{F5AB1C69-6EDB-4FF4-983F-18BD219EF322}</a:tableStyleId>
              </a:tblPr>
              <a:tblGrid>
                <a:gridCol w="2640094">
                  <a:extLst>
                    <a:ext uri="{9D8B030D-6E8A-4147-A177-3AD203B41FA5}">
                      <a16:colId xmlns:a16="http://schemas.microsoft.com/office/drawing/2014/main" val="3583884364"/>
                    </a:ext>
                  </a:extLst>
                </a:gridCol>
                <a:gridCol w="2030186">
                  <a:extLst>
                    <a:ext uri="{9D8B030D-6E8A-4147-A177-3AD203B41FA5}">
                      <a16:colId xmlns:a16="http://schemas.microsoft.com/office/drawing/2014/main" val="3834355594"/>
                    </a:ext>
                  </a:extLst>
                </a:gridCol>
                <a:gridCol w="3848591">
                  <a:extLst>
                    <a:ext uri="{9D8B030D-6E8A-4147-A177-3AD203B41FA5}">
                      <a16:colId xmlns:a16="http://schemas.microsoft.com/office/drawing/2014/main" val="3513072794"/>
                    </a:ext>
                  </a:extLst>
                </a:gridCol>
              </a:tblGrid>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tx1"/>
                          </a:solidFill>
                        </a:rPr>
                        <a:t>指南</a:t>
                      </a:r>
                      <a:endParaRPr lang="en-GB" sz="1200" b="1" dirty="0">
                        <a:solidFill>
                          <a:schemeClr val="tx1"/>
                        </a:solidFill>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B8BD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tx1"/>
                          </a:solidFill>
                        </a:rPr>
                        <a:t>推荐</a:t>
                      </a:r>
                      <a:r>
                        <a:rPr lang="en-US" altLang="zh-CN" sz="1200" b="1" dirty="0">
                          <a:solidFill>
                            <a:schemeClr val="tx1"/>
                          </a:solidFill>
                        </a:rPr>
                        <a:t>ACS</a:t>
                      </a:r>
                      <a:r>
                        <a:rPr lang="zh-CN" altLang="en-US" sz="1200" b="1" dirty="0">
                          <a:solidFill>
                            <a:schemeClr val="tx1"/>
                          </a:solidFill>
                        </a:rPr>
                        <a:t>患者优先使用氯吡格雷联合阿司匹林 </a:t>
                      </a:r>
                      <a:endParaRPr lang="en-GB" altLang="zh-CN" sz="1200" b="1"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B8BD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tx1"/>
                          </a:solidFill>
                        </a:rPr>
                        <a:t>推荐依据</a:t>
                      </a:r>
                      <a:endParaRPr lang="en-GB" sz="1200" b="1" dirty="0">
                        <a:solidFill>
                          <a:schemeClr val="tx1"/>
                        </a:solidFill>
                      </a:endParaRPr>
                    </a:p>
                  </a:txBody>
                  <a:tcPr anchor="ctr">
                    <a:lnL w="6350" cap="flat" cmpd="sng" algn="ctr">
                      <a:solidFill>
                        <a:schemeClr val="bg1"/>
                      </a:solid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B8BDDC"/>
                    </a:solidFill>
                  </a:tcPr>
                </a:tc>
                <a:extLst>
                  <a:ext uri="{0D108BD9-81ED-4DB2-BD59-A6C34878D82A}">
                    <a16:rowId xmlns:a16="http://schemas.microsoft.com/office/drawing/2014/main" val="3343235"/>
                  </a:ext>
                </a:extLst>
              </a:tr>
              <a:tr h="6536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b="1" dirty="0">
                          <a:latin typeface="Arial" panose="020B0604020202020204" pitchFamily="34" charset="0"/>
                          <a:ea typeface="微软雅黑" panose="020B0503020204020204" pitchFamily="34" charset="-122"/>
                        </a:rPr>
                        <a:t>2021</a:t>
                      </a:r>
                      <a:r>
                        <a:rPr lang="zh-CN" altLang="en-US" sz="1100" b="1" dirty="0">
                          <a:latin typeface="Arial" panose="020B0604020202020204" pitchFamily="34" charset="0"/>
                          <a:ea typeface="微软雅黑" panose="020B0503020204020204" pitchFamily="34" charset="-122"/>
                        </a:rPr>
                        <a:t>氯吡格雷</a:t>
                      </a:r>
                      <a:r>
                        <a:rPr lang="en-US" altLang="zh-CN" sz="1100" b="1" dirty="0">
                          <a:latin typeface="Arial" panose="020B0604020202020204" pitchFamily="34" charset="0"/>
                          <a:ea typeface="微软雅黑" panose="020B0503020204020204" pitchFamily="34" charset="-122"/>
                        </a:rPr>
                        <a:t>/</a:t>
                      </a:r>
                      <a:r>
                        <a:rPr lang="zh-CN" altLang="en-US" sz="1100" b="1" dirty="0">
                          <a:latin typeface="Arial" panose="020B0604020202020204" pitchFamily="34" charset="0"/>
                          <a:ea typeface="微软雅黑" panose="020B0503020204020204" pitchFamily="34" charset="-122"/>
                        </a:rPr>
                        <a:t>阿司匹林单片复方制剂</a:t>
                      </a:r>
                      <a:r>
                        <a:rPr lang="en-US" altLang="zh-CN" sz="1100" b="1" dirty="0">
                          <a:latin typeface="Arial" panose="020B0604020202020204" pitchFamily="34" charset="0"/>
                          <a:ea typeface="微软雅黑" panose="020B0503020204020204" pitchFamily="34" charset="-122"/>
                        </a:rPr>
                        <a:t>(SPC)</a:t>
                      </a:r>
                      <a:r>
                        <a:rPr lang="zh-CN" altLang="en-US" sz="1100" b="1" dirty="0">
                          <a:latin typeface="Arial" panose="020B0604020202020204" pitchFamily="34" charset="0"/>
                          <a:ea typeface="微软雅黑" panose="020B0503020204020204" pitchFamily="34" charset="-122"/>
                        </a:rPr>
                        <a:t>抗血小板治疗中国专家共识</a:t>
                      </a:r>
                      <a:r>
                        <a:rPr lang="en-US" altLang="zh-CN" sz="1100" b="1" baseline="30000" dirty="0">
                          <a:latin typeface="Arial" panose="020B0604020202020204" pitchFamily="34" charset="0"/>
                          <a:ea typeface="微软雅黑" panose="020B0503020204020204" pitchFamily="34" charset="-122"/>
                        </a:rPr>
                        <a:t>1</a:t>
                      </a:r>
                      <a:endParaRPr lang="en-GB" altLang="zh-CN" sz="1100" b="1" baseline="30000" dirty="0">
                        <a:solidFill>
                          <a:schemeClr val="tx1"/>
                        </a:solidFill>
                        <a:latin typeface="Arial" panose="020B0604020202020204" pitchFamily="34" charset="0"/>
                        <a:ea typeface="微软雅黑" panose="020B0503020204020204" pitchFamily="34" charset="-122"/>
                      </a:endParaRPr>
                    </a:p>
                  </a:txBody>
                  <a:tcPr anchor="b">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lvl="0" algn="ctr"/>
                      <a:r>
                        <a:rPr lang="zh-CN" altLang="en-US" sz="2400" b="1" baseline="30000" dirty="0">
                          <a:latin typeface="+mn-lt"/>
                        </a:rPr>
                        <a:t>√</a:t>
                      </a:r>
                      <a:endParaRPr lang="en-GB" sz="2400" b="1" baseline="30000" dirty="0">
                        <a:latin typeface="+mn-lt"/>
                      </a:endParaRPr>
                    </a:p>
                  </a:txBody>
                  <a:tcPr marL="0" marR="0" marT="0" marB="0"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l" defTabSz="685800" rtl="0" eaLnBrk="1" fontAlgn="auto" latinLnBrk="0" hangingPunct="1">
                        <a:lnSpc>
                          <a:spcPct val="100000"/>
                        </a:lnSpc>
                        <a:spcBef>
                          <a:spcPts val="0"/>
                        </a:spcBef>
                        <a:buClrTx/>
                        <a:buSzTx/>
                        <a:buFontTx/>
                        <a:buNone/>
                        <a:tabLst/>
                        <a:defRPr/>
                      </a:pPr>
                      <a:r>
                        <a:rPr kumimoji="0" lang="en-US" altLang="zh-CN" sz="1100" b="0" i="1" u="none" strike="noStrike" kern="1200" cap="none" spc="0" normalizeH="0" baseline="0" noProof="0" dirty="0">
                          <a:ln>
                            <a:noFill/>
                          </a:ln>
                          <a:solidFill>
                            <a:prstClr val="black"/>
                          </a:solidFill>
                          <a:effectLst/>
                          <a:uLnTx/>
                          <a:uFillTx/>
                          <a:latin typeface="+mn-lt"/>
                          <a:ea typeface="+mn-ea"/>
                          <a:cs typeface="+mn-cs"/>
                        </a:rPr>
                        <a:t>“STEMI</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和</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NSTE-ACS</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行</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PCI</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患者</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推荐</a:t>
                      </a:r>
                      <a:r>
                        <a:rPr kumimoji="0" lang="zh-CN" altLang="en-US" sz="1100" b="0" i="1" u="none" strike="noStrike" kern="1200" cap="none" spc="0" normalizeH="0" baseline="0" noProof="0" dirty="0">
                          <a:ln>
                            <a:noFill/>
                          </a:ln>
                          <a:solidFill>
                            <a:srgbClr val="00B0F0"/>
                          </a:solidFill>
                          <a:effectLst/>
                          <a:uLnTx/>
                          <a:uFillTx/>
                          <a:latin typeface="+mn-lt"/>
                          <a:ea typeface="+mn-ea"/>
                          <a:cs typeface="+mn-cs"/>
                        </a:rPr>
                        <a:t>氯吡格雷</a:t>
                      </a:r>
                      <a:r>
                        <a:rPr kumimoji="0" lang="en-US" altLang="zh-CN" sz="1100" b="0" i="1" u="none" strike="noStrike" kern="1200" cap="none" spc="0" normalizeH="0" baseline="0" noProof="0" dirty="0">
                          <a:ln>
                            <a:noFill/>
                          </a:ln>
                          <a:solidFill>
                            <a:srgbClr val="00B0F0"/>
                          </a:solidFill>
                          <a:effectLst/>
                          <a:uLnTx/>
                          <a:uFillTx/>
                          <a:latin typeface="+mn-lt"/>
                          <a:ea typeface="+mn-ea"/>
                          <a:cs typeface="+mn-cs"/>
                        </a:rPr>
                        <a:t>/</a:t>
                      </a:r>
                      <a:r>
                        <a:rPr kumimoji="0" lang="zh-CN" altLang="en-US" sz="1100" b="0" i="1" u="none" strike="noStrike" kern="1200" cap="none" spc="0" normalizeH="0" baseline="0" noProof="0" dirty="0">
                          <a:ln>
                            <a:noFill/>
                          </a:ln>
                          <a:solidFill>
                            <a:srgbClr val="00B0F0"/>
                          </a:solidFill>
                          <a:effectLst/>
                          <a:uLnTx/>
                          <a:uFillTx/>
                          <a:latin typeface="+mn-lt"/>
                          <a:ea typeface="+mn-ea"/>
                          <a:cs typeface="+mn-cs"/>
                        </a:rPr>
                        <a:t>阿司匹林单片复方制剂</a:t>
                      </a:r>
                      <a:r>
                        <a:rPr kumimoji="0" lang="en-US" altLang="zh-CN" sz="1100" b="0" i="1" u="none" strike="noStrike" kern="1200" cap="none" spc="0" normalizeH="0" baseline="0" noProof="0" dirty="0">
                          <a:ln>
                            <a:noFill/>
                          </a:ln>
                          <a:solidFill>
                            <a:srgbClr val="00B0F0"/>
                          </a:solidFill>
                          <a:effectLst/>
                          <a:uLnTx/>
                          <a:uFillTx/>
                          <a:latin typeface="+mn-lt"/>
                          <a:ea typeface="+mn-ea"/>
                          <a:cs typeface="+mn-cs"/>
                        </a:rPr>
                        <a:t>,</a:t>
                      </a:r>
                      <a:r>
                        <a:rPr kumimoji="0" lang="zh-CN" altLang="en-US" sz="1100" b="0" i="1" u="none" strike="noStrike" kern="1200" cap="none" spc="0" normalizeH="0" baseline="0" noProof="0" dirty="0">
                          <a:ln>
                            <a:noFill/>
                          </a:ln>
                          <a:solidFill>
                            <a:srgbClr val="00B0F0"/>
                          </a:solidFill>
                          <a:effectLst/>
                          <a:uLnTx/>
                          <a:uFillTx/>
                          <a:latin typeface="+mn-lt"/>
                          <a:ea typeface="+mn-ea"/>
                          <a:cs typeface="+mn-cs"/>
                        </a:rPr>
                        <a:t>常规或至少维持</a:t>
                      </a:r>
                      <a:r>
                        <a:rPr kumimoji="0" lang="en-US" altLang="zh-CN" sz="1100" b="0" i="1" u="none" strike="noStrike" kern="1200" cap="none" spc="0" normalizeH="0" baseline="0" noProof="0" dirty="0">
                          <a:ln>
                            <a:noFill/>
                          </a:ln>
                          <a:solidFill>
                            <a:srgbClr val="00B0F0"/>
                          </a:solidFill>
                          <a:effectLst/>
                          <a:uLnTx/>
                          <a:uFillTx/>
                          <a:latin typeface="+mn-lt"/>
                          <a:ea typeface="+mn-ea"/>
                          <a:cs typeface="+mn-cs"/>
                        </a:rPr>
                        <a:t>12</a:t>
                      </a:r>
                      <a:r>
                        <a:rPr kumimoji="0" lang="zh-CN" altLang="en-US" sz="1100" b="0" i="1" u="none" strike="noStrike" kern="1200" cap="none" spc="0" normalizeH="0" baseline="0" noProof="0" dirty="0">
                          <a:ln>
                            <a:noFill/>
                          </a:ln>
                          <a:solidFill>
                            <a:srgbClr val="00B0F0"/>
                          </a:solidFill>
                          <a:effectLst/>
                          <a:uLnTx/>
                          <a:uFillTx/>
                          <a:latin typeface="+mn-lt"/>
                          <a:ea typeface="+mn-ea"/>
                          <a:cs typeface="+mn-cs"/>
                        </a:rPr>
                        <a:t>个月</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a:t>
                      </a:r>
                      <a:endParaRPr kumimoji="0" lang="zh-CN" altLang="en-US" sz="11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buClrTx/>
                        <a:buSzTx/>
                        <a:buFontTx/>
                        <a:buNone/>
                        <a:tabLst/>
                        <a:defRPr/>
                      </a:pPr>
                      <a:r>
                        <a:rPr kumimoji="0" lang="en-US" altLang="zh-CN" sz="1100" b="0" i="1" u="none" strike="noStrike" kern="1200" cap="none" spc="0" normalizeH="0" baseline="0" noProof="0" dirty="0">
                          <a:ln>
                            <a:noFill/>
                          </a:ln>
                          <a:solidFill>
                            <a:prstClr val="black"/>
                          </a:solidFill>
                          <a:effectLst/>
                          <a:uLnTx/>
                          <a:uFillTx/>
                          <a:latin typeface="+mn-lt"/>
                          <a:ea typeface="+mn-ea"/>
                          <a:cs typeface="+mn-cs"/>
                        </a:rPr>
                        <a:t>“</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未行血运重建的</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ACS</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患者</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 </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推荐</a:t>
                      </a:r>
                      <a:r>
                        <a:rPr kumimoji="0" lang="zh-CN" altLang="en-US" sz="1100" b="0" i="1" u="none" strike="noStrike" kern="1200" cap="none" spc="0" normalizeH="0" baseline="0" noProof="0" dirty="0">
                          <a:ln>
                            <a:noFill/>
                          </a:ln>
                          <a:solidFill>
                            <a:srgbClr val="00B0F0"/>
                          </a:solidFill>
                          <a:effectLst/>
                          <a:uLnTx/>
                          <a:uFillTx/>
                          <a:latin typeface="+mn-lt"/>
                          <a:ea typeface="+mn-ea"/>
                          <a:cs typeface="+mn-cs"/>
                        </a:rPr>
                        <a:t>氯吡格雷</a:t>
                      </a:r>
                      <a:r>
                        <a:rPr kumimoji="0" lang="en-US" altLang="zh-CN" sz="1100" b="0" i="1" u="none" strike="noStrike" kern="1200" cap="none" spc="0" normalizeH="0" baseline="0" noProof="0" dirty="0">
                          <a:ln>
                            <a:noFill/>
                          </a:ln>
                          <a:solidFill>
                            <a:srgbClr val="00B0F0"/>
                          </a:solidFill>
                          <a:effectLst/>
                          <a:uLnTx/>
                          <a:uFillTx/>
                          <a:latin typeface="+mn-lt"/>
                          <a:ea typeface="+mn-ea"/>
                          <a:cs typeface="+mn-cs"/>
                        </a:rPr>
                        <a:t>/</a:t>
                      </a:r>
                      <a:r>
                        <a:rPr kumimoji="0" lang="zh-CN" altLang="en-US" sz="1100" b="0" i="1" u="none" strike="noStrike" kern="1200" cap="none" spc="0" normalizeH="0" baseline="0" noProof="0" dirty="0">
                          <a:ln>
                            <a:noFill/>
                          </a:ln>
                          <a:solidFill>
                            <a:srgbClr val="00B0F0"/>
                          </a:solidFill>
                          <a:effectLst/>
                          <a:uLnTx/>
                          <a:uFillTx/>
                          <a:latin typeface="+mn-lt"/>
                          <a:ea typeface="+mn-ea"/>
                          <a:cs typeface="+mn-cs"/>
                        </a:rPr>
                        <a:t>阿司匹林单片复方制剂</a:t>
                      </a:r>
                      <a:r>
                        <a:rPr kumimoji="0" lang="en-US" altLang="zh-CN" sz="1100" b="0" i="1" u="none" strike="noStrike" kern="1200" cap="none" spc="0" normalizeH="0" baseline="0" noProof="0" dirty="0">
                          <a:ln>
                            <a:noFill/>
                          </a:ln>
                          <a:solidFill>
                            <a:srgbClr val="00B0F0"/>
                          </a:solidFill>
                          <a:effectLst/>
                          <a:uLnTx/>
                          <a:uFillTx/>
                          <a:latin typeface="+mn-lt"/>
                          <a:ea typeface="+mn-ea"/>
                          <a:cs typeface="+mn-cs"/>
                        </a:rPr>
                        <a:t>, </a:t>
                      </a:r>
                      <a:r>
                        <a:rPr kumimoji="0" lang="zh-CN" altLang="en-US" sz="1100" b="0" i="1" u="none" strike="noStrike" kern="1200" cap="none" spc="0" normalizeH="0" baseline="0" noProof="0" dirty="0">
                          <a:ln>
                            <a:noFill/>
                          </a:ln>
                          <a:solidFill>
                            <a:srgbClr val="00B0F0"/>
                          </a:solidFill>
                          <a:effectLst/>
                          <a:uLnTx/>
                          <a:uFillTx/>
                          <a:latin typeface="+mn-lt"/>
                          <a:ea typeface="+mn-ea"/>
                          <a:cs typeface="+mn-cs"/>
                        </a:rPr>
                        <a:t>根据出血风险，维持</a:t>
                      </a:r>
                      <a:r>
                        <a:rPr kumimoji="0" lang="en-US" altLang="zh-CN" sz="1100" b="0" i="1" u="none" strike="noStrike" kern="1200" cap="none" spc="0" normalizeH="0" baseline="0" noProof="0" dirty="0">
                          <a:ln>
                            <a:noFill/>
                          </a:ln>
                          <a:solidFill>
                            <a:srgbClr val="00B0F0"/>
                          </a:solidFill>
                          <a:effectLst/>
                          <a:uLnTx/>
                          <a:uFillTx/>
                          <a:latin typeface="+mn-lt"/>
                          <a:ea typeface="+mn-ea"/>
                          <a:cs typeface="+mn-cs"/>
                        </a:rPr>
                        <a:t>6-12</a:t>
                      </a:r>
                      <a:r>
                        <a:rPr kumimoji="0" lang="zh-CN" altLang="en-US" sz="1100" b="0" i="1" u="none" strike="noStrike" kern="1200" cap="none" spc="0" normalizeH="0" baseline="0" noProof="0" dirty="0">
                          <a:ln>
                            <a:noFill/>
                          </a:ln>
                          <a:solidFill>
                            <a:srgbClr val="00B0F0"/>
                          </a:solidFill>
                          <a:effectLst/>
                          <a:uLnTx/>
                          <a:uFillTx/>
                          <a:latin typeface="+mn-lt"/>
                          <a:ea typeface="+mn-ea"/>
                          <a:cs typeface="+mn-cs"/>
                        </a:rPr>
                        <a:t>个月</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a:t>
                      </a:r>
                      <a:endParaRPr lang="zh-CN" altLang="en-US" sz="1100" baseline="30000" dirty="0"/>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extLst>
                  <a:ext uri="{0D108BD9-81ED-4DB2-BD59-A6C34878D82A}">
                    <a16:rowId xmlns:a16="http://schemas.microsoft.com/office/drawing/2014/main" val="1176705022"/>
                  </a:ext>
                </a:extLst>
              </a:tr>
              <a:tr h="61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2016</a:t>
                      </a:r>
                      <a:r>
                        <a:rPr kumimoji="0" lang="zh-CN" altLang="en-US" sz="11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美国冠心病患者双联抗血小板治疗时程指南</a:t>
                      </a:r>
                      <a:r>
                        <a:rPr kumimoji="0" lang="en-US" altLang="zh-CN" sz="1100" b="1"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cs typeface="+mn-cs"/>
                        </a:rPr>
                        <a:t>2</a:t>
                      </a:r>
                    </a:p>
                  </a:txBody>
                  <a:tcPr anchor="b">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400" b="1" kern="1200" baseline="30000" noProof="0" dirty="0">
                          <a:solidFill>
                            <a:schemeClr val="dk1"/>
                          </a:solidFill>
                          <a:latin typeface="+mn-lt"/>
                          <a:ea typeface="+mn-ea"/>
                          <a:cs typeface="+mn-cs"/>
                        </a:rPr>
                        <a:t>√</a:t>
                      </a:r>
                      <a:endParaRPr lang="en-GB" altLang="zh-CN" sz="2400" b="1" kern="1200" baseline="30000" noProof="0" dirty="0">
                        <a:solidFill>
                          <a:schemeClr val="dk1"/>
                        </a:solidFill>
                        <a:latin typeface="+mn-lt"/>
                        <a:ea typeface="+mn-ea"/>
                        <a:cs typeface="+mn-cs"/>
                      </a:endParaRPr>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100" b="0" i="1" u="none" strike="noStrike" kern="1200" cap="none" spc="0" normalizeH="0" baseline="0" noProof="0" dirty="0">
                          <a:ln>
                            <a:noFill/>
                          </a:ln>
                          <a:solidFill>
                            <a:prstClr val="black"/>
                          </a:solidFill>
                          <a:effectLst/>
                          <a:uLnTx/>
                          <a:uFillTx/>
                          <a:latin typeface="+mn-lt"/>
                          <a:ea typeface="+mn-ea"/>
                          <a:cs typeface="+mn-cs"/>
                        </a:rPr>
                        <a:t>“</a:t>
                      </a:r>
                      <a:r>
                        <a:rPr lang="zh-CN" altLang="en-US" sz="1100" i="1" kern="1200" dirty="0">
                          <a:solidFill>
                            <a:schemeClr val="dk1"/>
                          </a:solidFill>
                          <a:latin typeface="+mn-lt"/>
                          <a:ea typeface="+mn-ea"/>
                          <a:cs typeface="+mn-cs"/>
                        </a:rPr>
                        <a:t>对于</a:t>
                      </a:r>
                      <a:r>
                        <a:rPr lang="en-US" altLang="zh-CN" sz="1100" i="1" kern="1200" dirty="0">
                          <a:solidFill>
                            <a:schemeClr val="dk1"/>
                          </a:solidFill>
                          <a:latin typeface="+mn-lt"/>
                          <a:ea typeface="+mn-ea"/>
                          <a:cs typeface="+mn-cs"/>
                        </a:rPr>
                        <a:t>ACS(NSTE-ACS</a:t>
                      </a:r>
                      <a:r>
                        <a:rPr lang="zh-CN" altLang="en-US" sz="1100" i="1" kern="1200" dirty="0">
                          <a:solidFill>
                            <a:schemeClr val="dk1"/>
                          </a:solidFill>
                          <a:latin typeface="+mn-lt"/>
                          <a:ea typeface="+mn-ea"/>
                          <a:cs typeface="+mn-cs"/>
                        </a:rPr>
                        <a:t>或者</a:t>
                      </a:r>
                      <a:r>
                        <a:rPr lang="en-US" altLang="zh-CN" sz="1100" i="1" kern="1200" dirty="0">
                          <a:solidFill>
                            <a:schemeClr val="dk1"/>
                          </a:solidFill>
                          <a:latin typeface="+mn-lt"/>
                          <a:ea typeface="+mn-ea"/>
                          <a:cs typeface="+mn-cs"/>
                        </a:rPr>
                        <a:t>STEMI)</a:t>
                      </a:r>
                      <a:r>
                        <a:rPr lang="zh-CN" altLang="en-US" sz="1100" i="1" kern="1200" dirty="0">
                          <a:solidFill>
                            <a:schemeClr val="dk1"/>
                          </a:solidFill>
                          <a:latin typeface="+mn-lt"/>
                          <a:ea typeface="+mn-ea"/>
                          <a:cs typeface="+mn-cs"/>
                        </a:rPr>
                        <a:t>患者</a:t>
                      </a:r>
                      <a:r>
                        <a:rPr lang="en-US" altLang="zh-CN" sz="1100" i="1" kern="1200" dirty="0">
                          <a:solidFill>
                            <a:schemeClr val="dk1"/>
                          </a:solidFill>
                          <a:latin typeface="+mn-lt"/>
                          <a:ea typeface="+mn-ea"/>
                          <a:cs typeface="+mn-cs"/>
                        </a:rPr>
                        <a:t>: </a:t>
                      </a:r>
                      <a:r>
                        <a:rPr lang="zh-CN" altLang="en-US" sz="1100" i="1" kern="1200" dirty="0">
                          <a:solidFill>
                            <a:schemeClr val="dk1"/>
                          </a:solidFill>
                          <a:latin typeface="+mn-lt"/>
                          <a:ea typeface="+mn-ea"/>
                          <a:cs typeface="+mn-cs"/>
                        </a:rPr>
                        <a:t>使用</a:t>
                      </a:r>
                      <a:r>
                        <a:rPr kumimoji="0" lang="zh-CN" altLang="en-US" sz="1100" b="0" i="1" u="none" strike="noStrike" kern="1200" cap="none" spc="0" normalizeH="0" baseline="0" dirty="0">
                          <a:ln>
                            <a:noFill/>
                          </a:ln>
                          <a:solidFill>
                            <a:srgbClr val="ED7D31"/>
                          </a:solidFill>
                          <a:effectLst/>
                          <a:uLnTx/>
                          <a:uFillTx/>
                          <a:latin typeface="+mn-lt"/>
                          <a:ea typeface="+mn-ea"/>
                          <a:cs typeface="+mn-cs"/>
                        </a:rPr>
                        <a:t>双联抗血小板治疗</a:t>
                      </a:r>
                      <a:r>
                        <a:rPr lang="en-US" altLang="zh-CN" sz="1100" i="1" kern="1200" dirty="0">
                          <a:solidFill>
                            <a:schemeClr val="dk1"/>
                          </a:solidFill>
                          <a:latin typeface="+mn-lt"/>
                          <a:ea typeface="+mn-ea"/>
                          <a:cs typeface="+mn-cs"/>
                        </a:rPr>
                        <a:t>, P2Y</a:t>
                      </a:r>
                      <a:r>
                        <a:rPr lang="en-US" altLang="zh-CN" sz="1100" i="1" kern="1200" baseline="-25000" dirty="0">
                          <a:solidFill>
                            <a:schemeClr val="dk1"/>
                          </a:solidFill>
                          <a:latin typeface="+mn-lt"/>
                          <a:ea typeface="+mn-ea"/>
                          <a:cs typeface="+mn-cs"/>
                        </a:rPr>
                        <a:t>12</a:t>
                      </a:r>
                      <a:r>
                        <a:rPr lang="zh-CN" altLang="en-US" sz="1100" i="1" kern="1200" dirty="0">
                          <a:solidFill>
                            <a:schemeClr val="dk1"/>
                          </a:solidFill>
                          <a:latin typeface="+mn-lt"/>
                          <a:ea typeface="+mn-ea"/>
                          <a:cs typeface="+mn-cs"/>
                        </a:rPr>
                        <a:t>抑制剂</a:t>
                      </a:r>
                      <a:r>
                        <a:rPr lang="en-US" altLang="zh-CN" sz="1100" i="1" kern="1200" dirty="0">
                          <a:solidFill>
                            <a:schemeClr val="dk1"/>
                          </a:solidFill>
                          <a:latin typeface="+mn-lt"/>
                          <a:ea typeface="+mn-ea"/>
                          <a:cs typeface="+mn-cs"/>
                        </a:rPr>
                        <a:t>(</a:t>
                      </a:r>
                      <a:r>
                        <a:rPr lang="zh-CN" altLang="en-US" sz="1100" i="1" kern="1200" dirty="0">
                          <a:solidFill>
                            <a:schemeClr val="dk1"/>
                          </a:solidFill>
                          <a:latin typeface="+mn-lt"/>
                          <a:ea typeface="+mn-ea"/>
                          <a:cs typeface="+mn-cs"/>
                        </a:rPr>
                        <a:t>如</a:t>
                      </a:r>
                      <a:r>
                        <a:rPr kumimoji="0" lang="zh-CN" altLang="en-US" sz="1100" b="0" i="1" u="none" strike="noStrike" kern="1200" cap="none" spc="0" normalizeH="0" baseline="0" dirty="0">
                          <a:ln>
                            <a:noFill/>
                          </a:ln>
                          <a:solidFill>
                            <a:srgbClr val="ED7D31"/>
                          </a:solidFill>
                          <a:effectLst/>
                          <a:uLnTx/>
                          <a:uFillTx/>
                          <a:latin typeface="+mn-lt"/>
                          <a:ea typeface="+mn-ea"/>
                          <a:cs typeface="+mn-cs"/>
                        </a:rPr>
                        <a:t>氯吡格雷</a:t>
                      </a:r>
                      <a:r>
                        <a:rPr lang="en-US" altLang="zh-CN" sz="1100" i="1" kern="1200" dirty="0">
                          <a:solidFill>
                            <a:schemeClr val="dk1"/>
                          </a:solidFill>
                          <a:latin typeface="+mn-lt"/>
                          <a:ea typeface="+mn-ea"/>
                          <a:cs typeface="+mn-cs"/>
                        </a:rPr>
                        <a:t>)</a:t>
                      </a:r>
                      <a:r>
                        <a:rPr lang="zh-CN" altLang="en-US" sz="1100" i="1" kern="1200" dirty="0">
                          <a:solidFill>
                            <a:schemeClr val="dk1"/>
                          </a:solidFill>
                          <a:latin typeface="+mn-lt"/>
                          <a:ea typeface="+mn-ea"/>
                          <a:cs typeface="+mn-cs"/>
                        </a:rPr>
                        <a:t>应该至少使用</a:t>
                      </a:r>
                      <a:r>
                        <a:rPr kumimoji="0" lang="en-US" altLang="zh-CN" sz="1100" b="0" i="1" u="none" strike="noStrike" kern="1200" cap="none" spc="0" normalizeH="0" baseline="0" dirty="0">
                          <a:ln>
                            <a:noFill/>
                          </a:ln>
                          <a:solidFill>
                            <a:srgbClr val="ED7D31"/>
                          </a:solidFill>
                          <a:effectLst/>
                          <a:uLnTx/>
                          <a:uFillTx/>
                          <a:latin typeface="+mn-lt"/>
                          <a:ea typeface="+mn-ea"/>
                          <a:cs typeface="+mn-cs"/>
                        </a:rPr>
                        <a:t>12</a:t>
                      </a:r>
                      <a:r>
                        <a:rPr kumimoji="0" lang="zh-CN" altLang="en-US" sz="1100" b="0" i="1" u="none" strike="noStrike" kern="1200" cap="none" spc="0" normalizeH="0" baseline="0" dirty="0">
                          <a:ln>
                            <a:noFill/>
                          </a:ln>
                          <a:solidFill>
                            <a:srgbClr val="ED7D31"/>
                          </a:solidFill>
                          <a:effectLst/>
                          <a:uLnTx/>
                          <a:uFillTx/>
                          <a:latin typeface="+mn-lt"/>
                          <a:ea typeface="+mn-ea"/>
                          <a:cs typeface="+mn-cs"/>
                        </a:rPr>
                        <a:t>个月</a:t>
                      </a:r>
                      <a:r>
                        <a:rPr lang="en-US" altLang="zh-CN" sz="1100" i="1" dirty="0">
                          <a:solidFill>
                            <a:prstClr val="black"/>
                          </a:solidFill>
                          <a:latin typeface="+mn-lt"/>
                        </a:rPr>
                        <a:t>”</a:t>
                      </a:r>
                      <a:endParaRPr lang="zh-CN" altLang="en-US" sz="1100" i="1" kern="1200" dirty="0">
                        <a:solidFill>
                          <a:schemeClr val="dk1"/>
                        </a:solidFill>
                        <a:latin typeface="+mn-lt"/>
                        <a:ea typeface="+mn-ea"/>
                        <a:cs typeface="+mn-cs"/>
                      </a:endParaRPr>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extLst>
                  <a:ext uri="{0D108BD9-81ED-4DB2-BD59-A6C34878D82A}">
                    <a16:rowId xmlns:a16="http://schemas.microsoft.com/office/drawing/2014/main" val="3763168441"/>
                  </a:ext>
                </a:extLst>
              </a:tr>
              <a:tr h="6420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2016</a:t>
                      </a:r>
                      <a:r>
                        <a:rPr kumimoji="0" lang="zh-CN" altLang="en-US" sz="11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非</a:t>
                      </a:r>
                      <a:r>
                        <a:rPr kumimoji="0" lang="en-US" altLang="zh-CN" sz="11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ST</a:t>
                      </a:r>
                      <a:r>
                        <a:rPr kumimoji="0" lang="zh-CN" altLang="en-US" sz="11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段抬高型急性冠状动脉综合征</a:t>
                      </a:r>
                      <a:r>
                        <a:rPr kumimoji="0" lang="en-US" altLang="zh-CN" sz="11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(NSTE-ACS)</a:t>
                      </a:r>
                      <a:r>
                        <a:rPr kumimoji="0" lang="zh-CN" altLang="en-US" sz="11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诊断和治疗指南</a:t>
                      </a:r>
                      <a:r>
                        <a:rPr kumimoji="0" lang="en-US" altLang="zh-CN" sz="1100" b="1"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cs typeface="+mn-cs"/>
                        </a:rPr>
                        <a:t>3</a:t>
                      </a:r>
                      <a:endParaRPr lang="en-GB" altLang="zh-CN" sz="1100" b="1" baseline="30000" dirty="0">
                        <a:solidFill>
                          <a:schemeClr val="tx1"/>
                        </a:solidFill>
                        <a:latin typeface="Arial" panose="020B0604020202020204" pitchFamily="34" charset="0"/>
                        <a:ea typeface="微软雅黑" panose="020B0503020204020204" pitchFamily="34" charset="-122"/>
                      </a:endParaRPr>
                    </a:p>
                  </a:txBody>
                  <a:tcPr anchor="b">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400" b="1" kern="1200" baseline="30000" noProof="0" dirty="0">
                          <a:solidFill>
                            <a:schemeClr val="dk1"/>
                          </a:solidFill>
                          <a:latin typeface="+mn-lt"/>
                          <a:ea typeface="+mn-ea"/>
                          <a:cs typeface="+mn-cs"/>
                        </a:rPr>
                        <a:t>√</a:t>
                      </a:r>
                      <a:endParaRPr lang="en-GB" altLang="zh-CN" sz="2400" b="1" kern="1200" baseline="30000" noProof="0" dirty="0">
                        <a:solidFill>
                          <a:schemeClr val="dk1"/>
                        </a:solidFill>
                        <a:latin typeface="+mn-lt"/>
                        <a:ea typeface="+mn-ea"/>
                        <a:cs typeface="+mn-cs"/>
                      </a:endParaRPr>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100" b="0" i="1" u="none" strike="noStrike" kern="1200" cap="none" spc="0" normalizeH="0" baseline="0" noProof="0" dirty="0">
                          <a:ln>
                            <a:noFill/>
                          </a:ln>
                          <a:solidFill>
                            <a:prstClr val="black"/>
                          </a:solidFill>
                          <a:effectLst/>
                          <a:uLnTx/>
                          <a:uFillTx/>
                          <a:latin typeface="+mn-lt"/>
                          <a:ea typeface="+mn-ea"/>
                          <a:cs typeface="+mn-cs"/>
                        </a:rPr>
                        <a:t>“</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在阿司匹林基础上联合应用</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1</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种</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P2Y</a:t>
                      </a:r>
                      <a:r>
                        <a:rPr kumimoji="0" lang="en-US" altLang="zh-CN" sz="1100" b="0" i="1" u="none" strike="noStrike" kern="1200" cap="none" spc="0" normalizeH="0" baseline="-25000" noProof="0" dirty="0">
                          <a:ln>
                            <a:noFill/>
                          </a:ln>
                          <a:solidFill>
                            <a:prstClr val="black"/>
                          </a:solidFill>
                          <a:effectLst/>
                          <a:uLnTx/>
                          <a:uFillTx/>
                          <a:latin typeface="+mn-lt"/>
                          <a:ea typeface="+mn-ea"/>
                          <a:cs typeface="+mn-cs"/>
                        </a:rPr>
                        <a:t>12</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受体抑制剂，选择包括替格瑞洛或</a:t>
                      </a:r>
                      <a:r>
                        <a:rPr kumimoji="0" lang="zh-CN" altLang="en-US" sz="1100" b="0" i="1" u="none" strike="noStrike" kern="1200" cap="none" spc="0" normalizeH="0" baseline="0" noProof="0" dirty="0">
                          <a:ln>
                            <a:noFill/>
                          </a:ln>
                          <a:solidFill>
                            <a:srgbClr val="ED7D31"/>
                          </a:solidFill>
                          <a:effectLst/>
                          <a:uLnTx/>
                          <a:uFillTx/>
                          <a:latin typeface="+mn-lt"/>
                          <a:ea typeface="+mn-ea"/>
                          <a:cs typeface="+mn-cs"/>
                        </a:rPr>
                        <a:t>氯吡格雷</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（负荷剂量</a:t>
                      </a:r>
                      <a:r>
                        <a:rPr kumimoji="0" lang="en-US" altLang="zh-CN" sz="1100" b="0" i="1" u="none" strike="noStrike" kern="1200" cap="none" spc="0" normalizeH="0" baseline="0" noProof="0" dirty="0">
                          <a:ln>
                            <a:noFill/>
                          </a:ln>
                          <a:solidFill>
                            <a:prstClr val="black"/>
                          </a:solidFill>
                          <a:effectLst/>
                          <a:uLnTx/>
                          <a:uFillTx/>
                          <a:latin typeface="+mn-lt"/>
                          <a:ea typeface="+mn-ea"/>
                          <a:cs typeface="+mn-cs"/>
                        </a:rPr>
                        <a:t>300-600mg,</a:t>
                      </a:r>
                      <a:r>
                        <a:rPr kumimoji="0" lang="en-US" altLang="zh-CN" sz="1100" b="0" i="1" u="none" strike="noStrike" kern="1200" cap="none" spc="0" normalizeH="0" baseline="0" noProof="0" dirty="0">
                          <a:ln>
                            <a:noFill/>
                          </a:ln>
                          <a:solidFill>
                            <a:srgbClr val="ED7D31"/>
                          </a:solidFill>
                          <a:effectLst/>
                          <a:uLnTx/>
                          <a:uFillTx/>
                          <a:latin typeface="+mn-lt"/>
                          <a:ea typeface="+mn-ea"/>
                          <a:cs typeface="+mn-cs"/>
                        </a:rPr>
                        <a:t>75mg/d</a:t>
                      </a:r>
                      <a:r>
                        <a:rPr kumimoji="0" lang="zh-CN" altLang="en-US" sz="1100" b="0" i="1" u="none" strike="noStrike" kern="1200" cap="none" spc="0" normalizeH="0" baseline="0" noProof="0" dirty="0">
                          <a:ln>
                            <a:noFill/>
                          </a:ln>
                          <a:solidFill>
                            <a:srgbClr val="ED7D31"/>
                          </a:solidFill>
                          <a:effectLst/>
                          <a:uLnTx/>
                          <a:uFillTx/>
                          <a:latin typeface="+mn-lt"/>
                          <a:ea typeface="+mn-ea"/>
                          <a:cs typeface="+mn-cs"/>
                        </a:rPr>
                        <a:t>维持</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a:t>
                      </a:r>
                      <a:r>
                        <a:rPr kumimoji="0" lang="en-US" altLang="zh-CN" sz="1100" b="0" i="1" u="none" strike="noStrike" kern="1200" cap="none" spc="0" normalizeH="0" baseline="0" noProof="0" dirty="0">
                          <a:ln>
                            <a:noFill/>
                          </a:ln>
                          <a:solidFill>
                            <a:srgbClr val="ED7D31"/>
                          </a:solidFill>
                          <a:effectLst/>
                          <a:uLnTx/>
                          <a:uFillTx/>
                          <a:latin typeface="+mn-lt"/>
                          <a:ea typeface="+mn-ea"/>
                          <a:cs typeface="+mn-cs"/>
                        </a:rPr>
                        <a:t>(I,B), </a:t>
                      </a:r>
                      <a:r>
                        <a:rPr kumimoji="0" lang="zh-CN" altLang="en-US" sz="1100" b="0" i="1" u="none" strike="noStrike" kern="1200" cap="none" spc="0" normalizeH="0" baseline="0" noProof="0" dirty="0">
                          <a:ln>
                            <a:noFill/>
                          </a:ln>
                          <a:solidFill>
                            <a:prstClr val="black"/>
                          </a:solidFill>
                          <a:effectLst/>
                          <a:uLnTx/>
                          <a:uFillTx/>
                          <a:latin typeface="+mn-lt"/>
                          <a:ea typeface="+mn-ea"/>
                          <a:cs typeface="+mn-cs"/>
                        </a:rPr>
                        <a:t>并维持至少</a:t>
                      </a:r>
                      <a:r>
                        <a:rPr kumimoji="0" lang="en-US" altLang="zh-CN" sz="1100" b="0" i="1" u="none" strike="noStrike" kern="1200" cap="none" spc="0" normalizeH="0" baseline="0" noProof="0" dirty="0">
                          <a:ln>
                            <a:noFill/>
                          </a:ln>
                          <a:solidFill>
                            <a:srgbClr val="ED7D31"/>
                          </a:solidFill>
                          <a:effectLst/>
                          <a:uLnTx/>
                          <a:uFillTx/>
                          <a:latin typeface="+mn-lt"/>
                          <a:ea typeface="+mn-ea"/>
                          <a:cs typeface="+mn-cs"/>
                        </a:rPr>
                        <a:t>12</a:t>
                      </a:r>
                      <a:r>
                        <a:rPr kumimoji="0" lang="zh-CN" altLang="en-US" sz="1100" b="0" i="1" u="none" strike="noStrike" kern="1200" cap="none" spc="0" normalizeH="0" baseline="0" noProof="0" dirty="0">
                          <a:ln>
                            <a:noFill/>
                          </a:ln>
                          <a:solidFill>
                            <a:srgbClr val="ED7D31"/>
                          </a:solidFill>
                          <a:effectLst/>
                          <a:uLnTx/>
                          <a:uFillTx/>
                          <a:latin typeface="+mn-lt"/>
                          <a:ea typeface="+mn-ea"/>
                          <a:cs typeface="+mn-cs"/>
                        </a:rPr>
                        <a:t>个月</a:t>
                      </a:r>
                      <a:r>
                        <a:rPr kumimoji="0" lang="en-US" altLang="zh-CN" sz="1100" b="0" i="1" u="none" strike="noStrike" kern="1200" cap="none" spc="0" normalizeH="0" baseline="0" noProof="0" dirty="0">
                          <a:ln>
                            <a:noFill/>
                          </a:ln>
                          <a:solidFill>
                            <a:srgbClr val="ED7D31"/>
                          </a:solidFill>
                          <a:effectLst/>
                          <a:uLnTx/>
                          <a:uFillTx/>
                          <a:latin typeface="+mn-lt"/>
                          <a:ea typeface="+mn-ea"/>
                          <a:cs typeface="+mn-cs"/>
                        </a:rPr>
                        <a:t>(I,A)”</a:t>
                      </a:r>
                      <a:endParaRPr kumimoji="0" lang="zh-CN" altLang="en-US" sz="1100" b="0" i="1" u="none" strike="noStrike" kern="1200" cap="none" spc="0" normalizeH="0" baseline="0" noProof="0" dirty="0">
                        <a:ln>
                          <a:noFill/>
                        </a:ln>
                        <a:solidFill>
                          <a:srgbClr val="ED7D31"/>
                        </a:solidFill>
                        <a:effectLst/>
                        <a:uLnTx/>
                        <a:uFillTx/>
                        <a:latin typeface="+mn-lt"/>
                        <a:ea typeface="+mn-ea"/>
                        <a:cs typeface="+mn-cs"/>
                      </a:endParaRPr>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extLst>
                  <a:ext uri="{0D108BD9-81ED-4DB2-BD59-A6C34878D82A}">
                    <a16:rowId xmlns:a16="http://schemas.microsoft.com/office/drawing/2014/main" val="3674447664"/>
                  </a:ext>
                </a:extLst>
              </a:tr>
              <a:tr h="5654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b="1" dirty="0"/>
                        <a:t>2020 ESC</a:t>
                      </a:r>
                      <a:r>
                        <a:rPr lang="zh-CN" altLang="en-US" sz="1100" b="1" dirty="0"/>
                        <a:t>非</a:t>
                      </a:r>
                      <a:r>
                        <a:rPr lang="en-US" altLang="zh-CN" sz="1100" b="1" dirty="0"/>
                        <a:t>ST</a:t>
                      </a:r>
                      <a:r>
                        <a:rPr lang="zh-CN" altLang="en-US" sz="1100" b="1" dirty="0"/>
                        <a:t>段抬高型急性冠状动脉综合征</a:t>
                      </a:r>
                      <a:r>
                        <a:rPr lang="en-US" altLang="zh-CN" sz="1100" b="1" dirty="0"/>
                        <a:t>(NSTE-ACS)</a:t>
                      </a:r>
                      <a:r>
                        <a:rPr lang="zh-CN" altLang="en-US" sz="1100" b="1" dirty="0"/>
                        <a:t>指南</a:t>
                      </a:r>
                      <a:r>
                        <a:rPr lang="en-US" altLang="zh-CN" sz="1100" b="1" baseline="30000" dirty="0"/>
                        <a:t>4</a:t>
                      </a:r>
                      <a:endParaRPr lang="zh-CN" altLang="en-US" sz="1100" b="1" dirty="0"/>
                    </a:p>
                  </a:txBody>
                  <a:tcPr anchor="b">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400" b="1" kern="1200" baseline="30000" noProof="0" dirty="0">
                          <a:solidFill>
                            <a:schemeClr val="dk1"/>
                          </a:solidFill>
                          <a:latin typeface="+mn-lt"/>
                          <a:ea typeface="+mn-ea"/>
                          <a:cs typeface="+mn-cs"/>
                        </a:rPr>
                        <a:t>√</a:t>
                      </a:r>
                      <a:endParaRPr lang="en-GB" altLang="zh-CN" sz="2400" b="1" kern="1200" baseline="30000" noProof="0" dirty="0">
                        <a:solidFill>
                          <a:schemeClr val="dk1"/>
                        </a:solidFill>
                        <a:latin typeface="+mn-lt"/>
                        <a:ea typeface="+mn-ea"/>
                        <a:cs typeface="+mn-cs"/>
                      </a:endParaRPr>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100" i="1" kern="1200" noProof="0" dirty="0">
                          <a:solidFill>
                            <a:schemeClr val="dk1"/>
                          </a:solidFill>
                          <a:latin typeface="+mn-lt"/>
                          <a:ea typeface="+mn-ea"/>
                          <a:cs typeface="+mn-cs"/>
                        </a:rPr>
                        <a:t>“</a:t>
                      </a:r>
                      <a:r>
                        <a:rPr lang="en-US" altLang="zh-CN" sz="1100" i="1" kern="1200" dirty="0">
                          <a:solidFill>
                            <a:srgbClr val="ED7D31"/>
                          </a:solidFill>
                          <a:latin typeface="+mn-lt"/>
                          <a:ea typeface="+mn-ea"/>
                          <a:cs typeface="+mn-cs"/>
                        </a:rPr>
                        <a:t>P2Y</a:t>
                      </a:r>
                      <a:r>
                        <a:rPr lang="en-US" altLang="zh-CN" sz="1100" i="1" kern="1200" baseline="-25000" dirty="0">
                          <a:solidFill>
                            <a:srgbClr val="ED7D31"/>
                          </a:solidFill>
                          <a:latin typeface="+mn-lt"/>
                          <a:ea typeface="+mn-ea"/>
                          <a:cs typeface="+mn-cs"/>
                        </a:rPr>
                        <a:t>12</a:t>
                      </a:r>
                      <a:r>
                        <a:rPr lang="zh-CN" altLang="en-US" sz="1100" i="1" kern="1200" dirty="0">
                          <a:solidFill>
                            <a:srgbClr val="ED7D31"/>
                          </a:solidFill>
                          <a:latin typeface="+mn-lt"/>
                          <a:ea typeface="+mn-ea"/>
                          <a:cs typeface="+mn-cs"/>
                        </a:rPr>
                        <a:t>受体抑制剂的降阶治疗（例如由替格瑞洛，普拉格雷改为氯吡格雷）可能是一种双抗的替代策略</a:t>
                      </a:r>
                      <a:r>
                        <a:rPr lang="zh-CN" altLang="en-US" sz="1100" i="1" kern="1200" dirty="0">
                          <a:solidFill>
                            <a:schemeClr val="dk1"/>
                          </a:solidFill>
                          <a:latin typeface="+mn-lt"/>
                          <a:ea typeface="+mn-ea"/>
                          <a:cs typeface="+mn-cs"/>
                        </a:rPr>
                        <a:t>，特别是对于不适合强效抗血小板治疗的</a:t>
                      </a:r>
                      <a:r>
                        <a:rPr lang="en-US" altLang="zh-CN" sz="1100" i="1" kern="1200" dirty="0">
                          <a:solidFill>
                            <a:schemeClr val="dk1"/>
                          </a:solidFill>
                          <a:latin typeface="+mn-lt"/>
                          <a:ea typeface="+mn-ea"/>
                          <a:cs typeface="+mn-cs"/>
                        </a:rPr>
                        <a:t>ACS</a:t>
                      </a:r>
                      <a:r>
                        <a:rPr lang="zh-CN" altLang="en-US" sz="1100" i="1" kern="1200" dirty="0">
                          <a:solidFill>
                            <a:schemeClr val="dk1"/>
                          </a:solidFill>
                          <a:latin typeface="+mn-lt"/>
                          <a:ea typeface="+mn-ea"/>
                          <a:cs typeface="+mn-cs"/>
                        </a:rPr>
                        <a:t>患者</a:t>
                      </a:r>
                      <a:r>
                        <a:rPr kumimoji="0" lang="en-US" altLang="zh-CN" sz="1100" b="0" i="1" u="none" strike="noStrike" kern="1200" cap="none" spc="0" normalizeH="0" baseline="0" dirty="0">
                          <a:ln>
                            <a:noFill/>
                          </a:ln>
                          <a:solidFill>
                            <a:srgbClr val="ED7D31"/>
                          </a:solidFill>
                          <a:effectLst/>
                          <a:uLnTx/>
                          <a:uFillTx/>
                          <a:latin typeface="+mn-lt"/>
                          <a:ea typeface="+mn-ea"/>
                          <a:cs typeface="+mn-cs"/>
                        </a:rPr>
                        <a:t>(II a, A)”</a:t>
                      </a:r>
                      <a:endParaRPr kumimoji="0" lang="zh-CN" altLang="en-US" sz="1100" b="0" i="1" u="none" strike="noStrike" kern="1200" cap="none" spc="0" normalizeH="0" baseline="0" noProof="0" dirty="0">
                        <a:ln>
                          <a:noFill/>
                        </a:ln>
                        <a:solidFill>
                          <a:srgbClr val="ED7D31"/>
                        </a:solidFill>
                        <a:effectLst/>
                        <a:uLnTx/>
                        <a:uFillTx/>
                        <a:latin typeface="+mn-lt"/>
                        <a:ea typeface="+mn-ea"/>
                        <a:cs typeface="+mn-cs"/>
                      </a:endParaRPr>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extLst>
                  <a:ext uri="{0D108BD9-81ED-4DB2-BD59-A6C34878D82A}">
                    <a16:rowId xmlns:a16="http://schemas.microsoft.com/office/drawing/2014/main" val="648605747"/>
                  </a:ext>
                </a:extLst>
              </a:tr>
              <a:tr h="5654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b="1" dirty="0"/>
                        <a:t>2016 ESC</a:t>
                      </a:r>
                      <a:r>
                        <a:rPr lang="zh-CN" altLang="en-US" sz="1100" b="1" dirty="0"/>
                        <a:t>欧洲心血管事件预防指南</a:t>
                      </a:r>
                      <a:r>
                        <a:rPr lang="en-US" altLang="zh-CN" sz="1100" b="1" baseline="30000" dirty="0"/>
                        <a:t>5</a:t>
                      </a:r>
                      <a:endParaRPr lang="zh-CN" altLang="en-US" sz="1100" b="1" dirty="0"/>
                    </a:p>
                  </a:txBody>
                  <a:tcPr anchor="b">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400" b="1" kern="1200" baseline="30000" noProof="0" dirty="0">
                          <a:solidFill>
                            <a:schemeClr val="dk1"/>
                          </a:solidFill>
                          <a:latin typeface="+mn-lt"/>
                          <a:ea typeface="+mn-ea"/>
                          <a:cs typeface="+mn-cs"/>
                        </a:rPr>
                        <a:t>√</a:t>
                      </a:r>
                      <a:endParaRPr lang="en-GB" altLang="zh-CN" sz="2400" b="1" kern="1200" baseline="30000" noProof="0" dirty="0">
                        <a:solidFill>
                          <a:schemeClr val="dk1"/>
                        </a:solidFill>
                        <a:latin typeface="+mn-lt"/>
                        <a:ea typeface="+mn-ea"/>
                        <a:cs typeface="+mn-cs"/>
                      </a:endParaRPr>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100" i="1" kern="1200" noProof="0" dirty="0">
                          <a:solidFill>
                            <a:schemeClr val="dk1"/>
                          </a:solidFill>
                          <a:latin typeface="+mn-lt"/>
                          <a:ea typeface="+mn-ea"/>
                          <a:cs typeface="+mn-cs"/>
                        </a:rPr>
                        <a:t>“</a:t>
                      </a:r>
                      <a:r>
                        <a:rPr lang="zh-CN" altLang="en-US" sz="1100" i="1" kern="1200" noProof="0" dirty="0">
                          <a:solidFill>
                            <a:schemeClr val="dk1"/>
                          </a:solidFill>
                          <a:latin typeface="+mn-lt"/>
                          <a:ea typeface="+mn-ea"/>
                          <a:cs typeface="+mn-cs"/>
                        </a:rPr>
                        <a:t>高危心血管事件患者用药依从性低</a:t>
                      </a:r>
                      <a:r>
                        <a:rPr lang="en-US" altLang="zh-CN" sz="1100" i="1" kern="1200" noProof="0" dirty="0">
                          <a:solidFill>
                            <a:schemeClr val="dk1"/>
                          </a:solidFill>
                          <a:latin typeface="+mn-lt"/>
                          <a:ea typeface="+mn-ea"/>
                          <a:cs typeface="+mn-cs"/>
                        </a:rPr>
                        <a:t>, </a:t>
                      </a:r>
                      <a:r>
                        <a:rPr lang="zh-CN" altLang="en-US" sz="1100" i="1" kern="1200" noProof="0" dirty="0">
                          <a:solidFill>
                            <a:srgbClr val="00B0F0"/>
                          </a:solidFill>
                          <a:latin typeface="+mn-lt"/>
                          <a:ea typeface="+mn-ea"/>
                          <a:cs typeface="+mn-cs"/>
                        </a:rPr>
                        <a:t>复方制剂可以增加治疗依从性从而提高心血管危险因素控制 </a:t>
                      </a:r>
                      <a:r>
                        <a:rPr lang="en-US" altLang="zh-CN" sz="1100" i="1" kern="1200" noProof="0" dirty="0">
                          <a:solidFill>
                            <a:srgbClr val="00B0F0"/>
                          </a:solidFill>
                          <a:latin typeface="+mn-lt"/>
                          <a:ea typeface="+mn-ea"/>
                          <a:cs typeface="+mn-cs"/>
                        </a:rPr>
                        <a:t>(IIb, B)</a:t>
                      </a:r>
                      <a:r>
                        <a:rPr lang="en-US" altLang="zh-CN" sz="1100" i="1" kern="1200" noProof="0" dirty="0">
                          <a:solidFill>
                            <a:schemeClr val="tx1"/>
                          </a:solidFill>
                          <a:latin typeface="+mn-lt"/>
                          <a:ea typeface="+mn-ea"/>
                          <a:cs typeface="+mn-cs"/>
                        </a:rPr>
                        <a:t>”</a:t>
                      </a:r>
                      <a:endParaRPr lang="zh-CN" altLang="en-US" sz="1100" i="1" kern="1200" noProof="0" dirty="0">
                        <a:solidFill>
                          <a:schemeClr val="tx1"/>
                        </a:solidFill>
                        <a:latin typeface="+mn-lt"/>
                        <a:ea typeface="+mn-ea"/>
                        <a:cs typeface="+mn-cs"/>
                      </a:endParaRPr>
                    </a:p>
                  </a:txBody>
                  <a:tcPr anchor="ctr">
                    <a:lnL w="9525" cap="flat" cmpd="sng" algn="ctr">
                      <a:solidFill>
                        <a:schemeClr val="bg1">
                          <a:lumMod val="50000"/>
                        </a:schemeClr>
                      </a:solidFill>
                      <a:prstDash val="sysDash"/>
                      <a:round/>
                      <a:headEnd type="none" w="med" len="med"/>
                      <a:tailEnd type="none" w="med" len="med"/>
                    </a:lnL>
                    <a:lnR w="9525" cap="flat" cmpd="sng" algn="ctr">
                      <a:solidFill>
                        <a:schemeClr val="bg1">
                          <a:lumMod val="50000"/>
                        </a:schemeClr>
                      </a:solidFill>
                      <a:prstDash val="sysDash"/>
                      <a:round/>
                      <a:headEnd type="none" w="med" len="med"/>
                      <a:tailEnd type="none" w="med" len="med"/>
                    </a:lnR>
                    <a:lnT w="9525" cap="flat" cmpd="sng" algn="ctr">
                      <a:solidFill>
                        <a:schemeClr val="bg1">
                          <a:lumMod val="50000"/>
                        </a:schemeClr>
                      </a:solidFill>
                      <a:prstDash val="sysDash"/>
                      <a:round/>
                      <a:headEnd type="none" w="med" len="med"/>
                      <a:tailEnd type="none" w="med" len="med"/>
                    </a:lnT>
                    <a:lnB w="952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5F3F8"/>
                    </a:solidFill>
                  </a:tcPr>
                </a:tc>
                <a:extLst>
                  <a:ext uri="{0D108BD9-81ED-4DB2-BD59-A6C34878D82A}">
                    <a16:rowId xmlns:a16="http://schemas.microsoft.com/office/drawing/2014/main" val="3944341313"/>
                  </a:ext>
                </a:extLst>
              </a:tr>
            </a:tbl>
          </a:graphicData>
        </a:graphic>
      </p:graphicFrame>
      <p:pic>
        <p:nvPicPr>
          <p:cNvPr id="29" name="图片 28">
            <a:extLst>
              <a:ext uri="{FF2B5EF4-FFF2-40B4-BE49-F238E27FC236}">
                <a16:creationId xmlns:a16="http://schemas.microsoft.com/office/drawing/2014/main" id="{4503A125-0E16-43E6-AE3B-5A569F381504}"/>
              </a:ext>
            </a:extLst>
          </p:cNvPr>
          <p:cNvPicPr>
            <a:picLocks noChangeAspect="1"/>
          </p:cNvPicPr>
          <p:nvPr/>
        </p:nvPicPr>
        <p:blipFill>
          <a:blip r:embed="rId2"/>
          <a:stretch>
            <a:fillRect/>
          </a:stretch>
        </p:blipFill>
        <p:spPr>
          <a:xfrm>
            <a:off x="303131" y="1403030"/>
            <a:ext cx="354716" cy="197921"/>
          </a:xfrm>
          <a:prstGeom prst="rect">
            <a:avLst/>
          </a:prstGeom>
        </p:spPr>
      </p:pic>
      <p:pic>
        <p:nvPicPr>
          <p:cNvPr id="30" name="图片 29">
            <a:extLst>
              <a:ext uri="{FF2B5EF4-FFF2-40B4-BE49-F238E27FC236}">
                <a16:creationId xmlns:a16="http://schemas.microsoft.com/office/drawing/2014/main" id="{98CCDDC0-CEE5-448F-8591-03A2F0CD8CBB}"/>
              </a:ext>
            </a:extLst>
          </p:cNvPr>
          <p:cNvPicPr>
            <a:picLocks noChangeAspect="1"/>
          </p:cNvPicPr>
          <p:nvPr/>
        </p:nvPicPr>
        <p:blipFill>
          <a:blip r:embed="rId2"/>
          <a:stretch>
            <a:fillRect/>
          </a:stretch>
        </p:blipFill>
        <p:spPr>
          <a:xfrm>
            <a:off x="293606" y="2755391"/>
            <a:ext cx="354716" cy="197921"/>
          </a:xfrm>
          <a:prstGeom prst="rect">
            <a:avLst/>
          </a:prstGeom>
        </p:spPr>
      </p:pic>
      <p:pic>
        <p:nvPicPr>
          <p:cNvPr id="16" name="图片 15">
            <a:extLst>
              <a:ext uri="{FF2B5EF4-FFF2-40B4-BE49-F238E27FC236}">
                <a16:creationId xmlns:a16="http://schemas.microsoft.com/office/drawing/2014/main" id="{26711151-476E-465D-8EA6-1B5062B3369B}"/>
              </a:ext>
            </a:extLst>
          </p:cNvPr>
          <p:cNvPicPr>
            <a:picLocks noChangeAspect="1"/>
          </p:cNvPicPr>
          <p:nvPr/>
        </p:nvPicPr>
        <p:blipFill>
          <a:blip r:embed="rId3"/>
          <a:stretch>
            <a:fillRect/>
          </a:stretch>
        </p:blipFill>
        <p:spPr>
          <a:xfrm>
            <a:off x="293606" y="2163731"/>
            <a:ext cx="371771" cy="197921"/>
          </a:xfrm>
          <a:prstGeom prst="rect">
            <a:avLst/>
          </a:prstGeom>
        </p:spPr>
      </p:pic>
      <p:pic>
        <p:nvPicPr>
          <p:cNvPr id="17" name="图片 16">
            <a:extLst>
              <a:ext uri="{FF2B5EF4-FFF2-40B4-BE49-F238E27FC236}">
                <a16:creationId xmlns:a16="http://schemas.microsoft.com/office/drawing/2014/main" id="{EA2C9C6E-9BF2-4AF5-BF2F-1E9447DD8108}"/>
              </a:ext>
            </a:extLst>
          </p:cNvPr>
          <p:cNvPicPr>
            <a:picLocks noChangeAspect="1"/>
          </p:cNvPicPr>
          <p:nvPr/>
        </p:nvPicPr>
        <p:blipFill>
          <a:blip r:embed="rId4"/>
          <a:stretch>
            <a:fillRect/>
          </a:stretch>
        </p:blipFill>
        <p:spPr>
          <a:xfrm>
            <a:off x="293606" y="3398746"/>
            <a:ext cx="385215" cy="210621"/>
          </a:xfrm>
          <a:prstGeom prst="rect">
            <a:avLst/>
          </a:prstGeom>
        </p:spPr>
      </p:pic>
      <p:sp>
        <p:nvSpPr>
          <p:cNvPr id="20" name="灯片编号占位符 2">
            <a:extLst>
              <a:ext uri="{FF2B5EF4-FFF2-40B4-BE49-F238E27FC236}">
                <a16:creationId xmlns:a16="http://schemas.microsoft.com/office/drawing/2014/main" id="{BF749681-5672-453F-9619-2599131ECCDE}"/>
              </a:ext>
            </a:extLst>
          </p:cNvPr>
          <p:cNvSpPr txBox="1">
            <a:spLocks/>
          </p:cNvSpPr>
          <p:nvPr/>
        </p:nvSpPr>
        <p:spPr>
          <a:xfrm>
            <a:off x="8336226" y="4820495"/>
            <a:ext cx="476250" cy="205743"/>
          </a:xfrm>
          <a:prstGeom prst="rect">
            <a:avLst/>
          </a:prstGeom>
        </p:spPr>
        <p:txBody>
          <a:bodyPr vert="horz" lIns="0" tIns="0" rIns="0" bIns="0" rtlCol="0" anchor="ctr"/>
          <a:lstStyle>
            <a:defPPr>
              <a:defRPr lang="en-US"/>
            </a:defPPr>
            <a:lvl1pPr marL="0" algn="r" defTabSz="457200" rtl="0" eaLnBrk="1" latinLnBrk="0" hangingPunct="1">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54B0F7-55DD-40D6-B7F4-70B586885C0B}" type="slidenum">
              <a:rPr lang="en-US" smtClean="0">
                <a:latin typeface="Arial" panose="020B0604020202020204" pitchFamily="34" charset="0"/>
                <a:ea typeface="微软雅黑" panose="020B0503020204020204" pitchFamily="34" charset="-122"/>
              </a:rPr>
              <a:pPr/>
              <a:t>6</a:t>
            </a:fld>
            <a:endParaRPr lang="en-US">
              <a:latin typeface="Arial" panose="020B0604020202020204" pitchFamily="34" charset="0"/>
              <a:ea typeface="微软雅黑" panose="020B0503020204020204" pitchFamily="34" charset="-122"/>
            </a:endParaRPr>
          </a:p>
        </p:txBody>
      </p:sp>
      <p:sp>
        <p:nvSpPr>
          <p:cNvPr id="21" name="文本框 20">
            <a:extLst>
              <a:ext uri="{FF2B5EF4-FFF2-40B4-BE49-F238E27FC236}">
                <a16:creationId xmlns:a16="http://schemas.microsoft.com/office/drawing/2014/main" id="{AC1F69F2-181C-42B9-BDF8-8611BE79AF02}"/>
              </a:ext>
            </a:extLst>
          </p:cNvPr>
          <p:cNvSpPr txBox="1"/>
          <p:nvPr/>
        </p:nvSpPr>
        <p:spPr>
          <a:xfrm>
            <a:off x="303131" y="4563246"/>
            <a:ext cx="8396277" cy="230832"/>
          </a:xfrm>
          <a:prstGeom prst="rect">
            <a:avLst/>
          </a:prstGeom>
          <a:noFill/>
        </p:spPr>
        <p:txBody>
          <a:bodyPr wrap="square" rtlCol="0">
            <a:spAutoFit/>
          </a:bodyPr>
          <a:lstStyle/>
          <a:p>
            <a:r>
              <a:rPr lang="zh-CN" altLang="en-US" sz="900" dirty="0">
                <a:latin typeface="Arial" panose="020B0604020202020204" pitchFamily="34" charset="0"/>
                <a:ea typeface="微软雅黑" panose="020B0503020204020204" pitchFamily="34" charset="-122"/>
              </a:rPr>
              <a:t>注</a:t>
            </a:r>
            <a:r>
              <a:rPr lang="en-US" altLang="zh-CN" sz="900" dirty="0">
                <a:latin typeface="Arial" panose="020B0604020202020204" pitchFamily="34" charset="0"/>
                <a:ea typeface="微软雅黑" panose="020B0503020204020204" pitchFamily="34" charset="-122"/>
              </a:rPr>
              <a:t>: </a:t>
            </a:r>
            <a:r>
              <a:rPr lang="zh-CN" altLang="en-US" sz="900" dirty="0">
                <a:latin typeface="Arial" panose="020B0604020202020204" pitchFamily="34" charset="0"/>
                <a:ea typeface="微软雅黑" panose="020B0503020204020204" pitchFamily="34" charset="-122"/>
              </a:rPr>
              <a:t>以上仅列出代表性指南或者专家共识推荐</a:t>
            </a:r>
            <a:r>
              <a:rPr lang="en-US" altLang="zh-CN" sz="900" dirty="0">
                <a:latin typeface="Arial" panose="020B0604020202020204" pitchFamily="34" charset="0"/>
                <a:ea typeface="微软雅黑" panose="020B0503020204020204" pitchFamily="34" charset="-122"/>
              </a:rPr>
              <a:t>; ACS:</a:t>
            </a:r>
            <a:r>
              <a:rPr lang="zh-CN" altLang="en-US" sz="900" dirty="0">
                <a:latin typeface="Arial" panose="020B0604020202020204" pitchFamily="34" charset="0"/>
                <a:ea typeface="微软雅黑" panose="020B0503020204020204" pitchFamily="34" charset="-122"/>
              </a:rPr>
              <a:t>急性冠状动脉综合征 </a:t>
            </a:r>
            <a:r>
              <a:rPr lang="en-US" altLang="zh-CN" sz="900" dirty="0">
                <a:latin typeface="Arial" panose="020B0604020202020204" pitchFamily="34" charset="0"/>
                <a:ea typeface="微软雅黑" panose="020B0503020204020204" pitchFamily="34" charset="-122"/>
              </a:rPr>
              <a:t>STEMI:</a:t>
            </a:r>
            <a:r>
              <a:rPr lang="zh-CN" altLang="en-US" sz="900" dirty="0">
                <a:latin typeface="Arial" panose="020B0604020202020204" pitchFamily="34" charset="0"/>
                <a:ea typeface="微软雅黑" panose="020B0503020204020204" pitchFamily="34" charset="-122"/>
              </a:rPr>
              <a:t>急性</a:t>
            </a:r>
            <a:r>
              <a:rPr lang="en-US" altLang="zh-CN" sz="900" dirty="0">
                <a:latin typeface="Arial" panose="020B0604020202020204" pitchFamily="34" charset="0"/>
                <a:ea typeface="微软雅黑" panose="020B0503020204020204" pitchFamily="34" charset="-122"/>
              </a:rPr>
              <a:t>ST</a:t>
            </a:r>
            <a:r>
              <a:rPr lang="zh-CN" altLang="en-US" sz="900" dirty="0">
                <a:latin typeface="Arial" panose="020B0604020202020204" pitchFamily="34" charset="0"/>
                <a:ea typeface="微软雅黑" panose="020B0503020204020204" pitchFamily="34" charset="-122"/>
              </a:rPr>
              <a:t>段抬高型心肌梗死</a:t>
            </a:r>
            <a:r>
              <a:rPr lang="en-US" altLang="zh-CN" sz="900" dirty="0">
                <a:latin typeface="Arial" panose="020B0604020202020204" pitchFamily="34" charset="0"/>
                <a:ea typeface="微软雅黑" panose="020B0503020204020204" pitchFamily="34" charset="-122"/>
              </a:rPr>
              <a:t>; NSTE-ACS:</a:t>
            </a:r>
            <a:r>
              <a:rPr lang="zh-CN" altLang="en-US" sz="900" dirty="0">
                <a:latin typeface="Arial" panose="020B0604020202020204" pitchFamily="34" charset="0"/>
                <a:ea typeface="微软雅黑" panose="020B0503020204020204" pitchFamily="34" charset="-122"/>
              </a:rPr>
              <a:t>非</a:t>
            </a:r>
            <a:r>
              <a:rPr lang="en-US" altLang="zh-CN" sz="900" dirty="0">
                <a:latin typeface="Arial" panose="020B0604020202020204" pitchFamily="34" charset="0"/>
                <a:ea typeface="微软雅黑" panose="020B0503020204020204" pitchFamily="34" charset="-122"/>
              </a:rPr>
              <a:t>ST</a:t>
            </a:r>
            <a:r>
              <a:rPr lang="zh-CN" altLang="en-US" sz="900" dirty="0">
                <a:latin typeface="Arial" panose="020B0604020202020204" pitchFamily="34" charset="0"/>
                <a:ea typeface="微软雅黑" panose="020B0503020204020204" pitchFamily="34" charset="-122"/>
              </a:rPr>
              <a:t>段抬高型急性冠状动脉综合征</a:t>
            </a:r>
            <a:r>
              <a:rPr lang="en-US" altLang="zh-CN" sz="900" dirty="0">
                <a:latin typeface="Arial" panose="020B0604020202020204" pitchFamily="34" charset="0"/>
                <a:ea typeface="微软雅黑" panose="020B0503020204020204" pitchFamily="34" charset="-122"/>
              </a:rPr>
              <a:t> </a:t>
            </a:r>
            <a:endParaRPr lang="zh-CN" altLang="en-US" sz="900" dirty="0">
              <a:latin typeface="Arial" panose="020B0604020202020204" pitchFamily="34" charset="0"/>
              <a:ea typeface="微软雅黑" panose="020B0503020204020204" pitchFamily="34" charset="-122"/>
            </a:endParaRPr>
          </a:p>
        </p:txBody>
      </p:sp>
      <p:sp>
        <p:nvSpPr>
          <p:cNvPr id="22" name="文本框 21">
            <a:extLst>
              <a:ext uri="{FF2B5EF4-FFF2-40B4-BE49-F238E27FC236}">
                <a16:creationId xmlns:a16="http://schemas.microsoft.com/office/drawing/2014/main" id="{1BBA2BE1-BAF3-434D-9038-7DCAD5625688}"/>
              </a:ext>
            </a:extLst>
          </p:cNvPr>
          <p:cNvSpPr txBox="1"/>
          <p:nvPr/>
        </p:nvSpPr>
        <p:spPr>
          <a:xfrm>
            <a:off x="1138064" y="4861745"/>
            <a:ext cx="7363261" cy="258532"/>
          </a:xfrm>
          <a:prstGeom prst="rect">
            <a:avLst/>
          </a:prstGeom>
          <a:noFill/>
        </p:spPr>
        <p:txBody>
          <a:bodyPr wrap="square" anchor="b">
            <a:spAutoFit/>
          </a:bodyPr>
          <a:lstStyle>
            <a:defPPr>
              <a:defRPr lang="en-US"/>
            </a:defPPr>
            <a:lvl1pPr>
              <a:lnSpc>
                <a:spcPct val="90000"/>
              </a:lnSpc>
              <a:defRPr sz="600" spc="-70">
                <a:solidFill>
                  <a:schemeClr val="bg1">
                    <a:lumMod val="50000"/>
                  </a:schemeClr>
                </a:solidFill>
              </a:defRPr>
            </a:lvl1pPr>
          </a:lstStyle>
          <a:p>
            <a:r>
              <a:rPr lang="en-US" altLang="zh-CN" dirty="0"/>
              <a:t>1.</a:t>
            </a:r>
            <a:r>
              <a:rPr lang="zh-CN" altLang="en-US" dirty="0"/>
              <a:t>中国医师协会心血管内科医师分会</a:t>
            </a:r>
            <a:r>
              <a:rPr lang="en-US" altLang="zh-CN" dirty="0"/>
              <a:t>. Chin J </a:t>
            </a:r>
            <a:r>
              <a:rPr lang="en-US" altLang="zh-CN" dirty="0" err="1"/>
              <a:t>Intervent</a:t>
            </a:r>
            <a:r>
              <a:rPr lang="en-US" altLang="zh-CN" dirty="0"/>
              <a:t> </a:t>
            </a:r>
            <a:r>
              <a:rPr lang="en-US" altLang="zh-CN" dirty="0" err="1"/>
              <a:t>Cardiol</a:t>
            </a:r>
            <a:r>
              <a:rPr lang="en-US" altLang="zh-CN" dirty="0"/>
              <a:t>, June 2021, Vol 29, No.6; 2. Glenn N. Levine et al. Journal of the American College of cardiology; VOL. 68, NO. 10, 2016; 3.</a:t>
            </a:r>
            <a:r>
              <a:rPr lang="zh-CN" altLang="en-US" dirty="0"/>
              <a:t>中华医学会心血管病学分会 </a:t>
            </a:r>
            <a:r>
              <a:rPr lang="en-US" altLang="zh-CN" dirty="0"/>
              <a:t>et al.</a:t>
            </a:r>
            <a:r>
              <a:rPr lang="zh-CN" altLang="en-US" dirty="0"/>
              <a:t>中华心血管病杂志</a:t>
            </a:r>
            <a:r>
              <a:rPr lang="en-US" altLang="zh-CN" dirty="0"/>
              <a:t>,2017,45(5):359-376.; 4. Collet J.P. et, al. European Heart Journal (2020) 00, 1-79; 5. </a:t>
            </a:r>
            <a:r>
              <a:rPr lang="da-DK" altLang="ko-KR" dirty="0">
                <a:sym typeface="Arial" panose="020B0604020202020204" pitchFamily="34" charset="0"/>
              </a:rPr>
              <a:t>Piepoli MF, et al. Eur Heart J 2016 ;37(29):2315-81.</a:t>
            </a:r>
          </a:p>
        </p:txBody>
      </p:sp>
      <p:pic>
        <p:nvPicPr>
          <p:cNvPr id="31" name="图片 30">
            <a:extLst>
              <a:ext uri="{FF2B5EF4-FFF2-40B4-BE49-F238E27FC236}">
                <a16:creationId xmlns:a16="http://schemas.microsoft.com/office/drawing/2014/main" id="{C8FF80C4-465B-49FF-8E42-C7C857C08157}"/>
              </a:ext>
            </a:extLst>
          </p:cNvPr>
          <p:cNvPicPr>
            <a:picLocks noChangeAspect="1"/>
          </p:cNvPicPr>
          <p:nvPr/>
        </p:nvPicPr>
        <p:blipFill>
          <a:blip r:embed="rId4"/>
          <a:stretch>
            <a:fillRect/>
          </a:stretch>
        </p:blipFill>
        <p:spPr>
          <a:xfrm>
            <a:off x="293606" y="3994186"/>
            <a:ext cx="385215" cy="210621"/>
          </a:xfrm>
          <a:prstGeom prst="rect">
            <a:avLst/>
          </a:prstGeom>
        </p:spPr>
      </p:pic>
      <p:sp>
        <p:nvSpPr>
          <p:cNvPr id="43" name="矩形 42">
            <a:extLst>
              <a:ext uri="{FF2B5EF4-FFF2-40B4-BE49-F238E27FC236}">
                <a16:creationId xmlns:a16="http://schemas.microsoft.com/office/drawing/2014/main" id="{E0F19172-714A-49E8-8AF5-058018CD3F2B}"/>
              </a:ext>
            </a:extLst>
          </p:cNvPr>
          <p:cNvSpPr/>
          <p:nvPr/>
        </p:nvSpPr>
        <p:spPr>
          <a:xfrm>
            <a:off x="117216"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基本信息</a:t>
            </a:r>
          </a:p>
        </p:txBody>
      </p:sp>
      <p:sp>
        <p:nvSpPr>
          <p:cNvPr id="44" name="矩形 43">
            <a:extLst>
              <a:ext uri="{FF2B5EF4-FFF2-40B4-BE49-F238E27FC236}">
                <a16:creationId xmlns:a16="http://schemas.microsoft.com/office/drawing/2014/main" id="{7DA4B85A-EF22-47C0-B33B-CD47EDAB3E41}"/>
              </a:ext>
            </a:extLst>
          </p:cNvPr>
          <p:cNvSpPr/>
          <p:nvPr/>
        </p:nvSpPr>
        <p:spPr>
          <a:xfrm>
            <a:off x="3118984" y="-2205"/>
            <a:ext cx="1440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微软雅黑" panose="020B0503020204020204" pitchFamily="34" charset="-122"/>
              </a:rPr>
              <a:t>有效性</a:t>
            </a:r>
            <a:r>
              <a:rPr lang="en-US" altLang="zh-CN" sz="1200" b="1" dirty="0">
                <a:latin typeface="Arial" panose="020B0604020202020204" pitchFamily="34" charset="0"/>
                <a:ea typeface="微软雅黑" panose="020B0503020204020204" pitchFamily="34" charset="-122"/>
              </a:rPr>
              <a:t>(2/2)</a:t>
            </a:r>
            <a:endParaRPr lang="zh-CN" altLang="en-US" sz="1200" b="1" dirty="0">
              <a:latin typeface="Arial" panose="020B0604020202020204" pitchFamily="34" charset="0"/>
              <a:ea typeface="微软雅黑" panose="020B0503020204020204" pitchFamily="34" charset="-122"/>
            </a:endParaRPr>
          </a:p>
        </p:txBody>
      </p:sp>
      <p:sp>
        <p:nvSpPr>
          <p:cNvPr id="45" name="矩形 44">
            <a:extLst>
              <a:ext uri="{FF2B5EF4-FFF2-40B4-BE49-F238E27FC236}">
                <a16:creationId xmlns:a16="http://schemas.microsoft.com/office/drawing/2014/main" id="{8C8662C6-3E75-4A6A-8F89-7CF710FAFA18}"/>
              </a:ext>
            </a:extLst>
          </p:cNvPr>
          <p:cNvSpPr/>
          <p:nvPr/>
        </p:nvSpPr>
        <p:spPr>
          <a:xfrm>
            <a:off x="4619868"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安全性</a:t>
            </a:r>
          </a:p>
        </p:txBody>
      </p:sp>
      <p:sp>
        <p:nvSpPr>
          <p:cNvPr id="46" name="矩形 45">
            <a:extLst>
              <a:ext uri="{FF2B5EF4-FFF2-40B4-BE49-F238E27FC236}">
                <a16:creationId xmlns:a16="http://schemas.microsoft.com/office/drawing/2014/main" id="{0C6B17DD-5C5E-47DF-8617-37D705968684}"/>
              </a:ext>
            </a:extLst>
          </p:cNvPr>
          <p:cNvSpPr/>
          <p:nvPr/>
        </p:nvSpPr>
        <p:spPr>
          <a:xfrm>
            <a:off x="6120752"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经济性</a:t>
            </a:r>
          </a:p>
        </p:txBody>
      </p:sp>
      <p:sp>
        <p:nvSpPr>
          <p:cNvPr id="47" name="矩形 46">
            <a:extLst>
              <a:ext uri="{FF2B5EF4-FFF2-40B4-BE49-F238E27FC236}">
                <a16:creationId xmlns:a16="http://schemas.microsoft.com/office/drawing/2014/main" id="{E4841703-FF9E-4DCC-A24E-C4EC16500B02}"/>
              </a:ext>
            </a:extLst>
          </p:cNvPr>
          <p:cNvSpPr/>
          <p:nvPr/>
        </p:nvSpPr>
        <p:spPr>
          <a:xfrm>
            <a:off x="7621637"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公平性</a:t>
            </a:r>
          </a:p>
        </p:txBody>
      </p:sp>
      <p:sp>
        <p:nvSpPr>
          <p:cNvPr id="48" name="矩形 47">
            <a:extLst>
              <a:ext uri="{FF2B5EF4-FFF2-40B4-BE49-F238E27FC236}">
                <a16:creationId xmlns:a16="http://schemas.microsoft.com/office/drawing/2014/main" id="{E30C9B88-613D-4971-8F72-15A8236B066C}"/>
              </a:ext>
            </a:extLst>
          </p:cNvPr>
          <p:cNvSpPr/>
          <p:nvPr/>
        </p:nvSpPr>
        <p:spPr>
          <a:xfrm>
            <a:off x="1618100"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创新性</a:t>
            </a:r>
          </a:p>
        </p:txBody>
      </p:sp>
      <p:sp>
        <p:nvSpPr>
          <p:cNvPr id="49" name="等腰三角形 48">
            <a:extLst>
              <a:ext uri="{FF2B5EF4-FFF2-40B4-BE49-F238E27FC236}">
                <a16:creationId xmlns:a16="http://schemas.microsoft.com/office/drawing/2014/main" id="{B98B40DD-CE84-42BF-979E-4DB30A0D549E}"/>
              </a:ext>
            </a:extLst>
          </p:cNvPr>
          <p:cNvSpPr/>
          <p:nvPr/>
        </p:nvSpPr>
        <p:spPr>
          <a:xfrm>
            <a:off x="3301066" y="169360"/>
            <a:ext cx="147638" cy="78345"/>
          </a:xfrm>
          <a:prstGeom prst="triangl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296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5C6C3C4-D3F3-403D-AE93-7F1F00D8DDD7}"/>
              </a:ext>
            </a:extLst>
          </p:cNvPr>
          <p:cNvSpPr>
            <a:spLocks noGrp="1"/>
          </p:cNvSpPr>
          <p:nvPr>
            <p:ph type="sldNum" sz="quarter" idx="16"/>
          </p:nvPr>
        </p:nvSpPr>
        <p:spPr/>
        <p:txBody>
          <a:bodyPr/>
          <a:lstStyle/>
          <a:p>
            <a:fld id="{6B54B0F7-55DD-40D6-B7F4-70B586885C0B}" type="slidenum">
              <a:rPr lang="en-US" noProof="0" smtClean="0">
                <a:latin typeface="Arial" panose="020B0604020202020204" pitchFamily="34" charset="0"/>
                <a:ea typeface="微软雅黑" panose="020B0503020204020204" pitchFamily="34" charset="-122"/>
              </a:rPr>
              <a:pPr/>
              <a:t>7</a:t>
            </a:fld>
            <a:endParaRPr lang="en-US" noProof="0">
              <a:latin typeface="Arial" panose="020B0604020202020204" pitchFamily="34" charset="0"/>
              <a:ea typeface="微软雅黑" panose="020B0503020204020204" pitchFamily="34" charset="-122"/>
            </a:endParaRPr>
          </a:p>
        </p:txBody>
      </p:sp>
      <p:sp>
        <p:nvSpPr>
          <p:cNvPr id="7" name="标题 6">
            <a:extLst>
              <a:ext uri="{FF2B5EF4-FFF2-40B4-BE49-F238E27FC236}">
                <a16:creationId xmlns:a16="http://schemas.microsoft.com/office/drawing/2014/main" id="{6027352D-3CF4-4830-807E-CC12D5DF2AD6}"/>
              </a:ext>
            </a:extLst>
          </p:cNvPr>
          <p:cNvSpPr>
            <a:spLocks noGrp="1"/>
          </p:cNvSpPr>
          <p:nvPr>
            <p:ph type="title"/>
          </p:nvPr>
        </p:nvSpPr>
        <p:spPr>
          <a:xfrm>
            <a:off x="331200" y="377192"/>
            <a:ext cx="8485200" cy="561185"/>
          </a:xfrm>
        </p:spPr>
        <p:txBody>
          <a:bodyPr vert="horz" lIns="0" tIns="0" rIns="0" bIns="0" rtlCol="0" anchor="t">
            <a:normAutofit/>
          </a:bodyPr>
          <a:lstStyle/>
          <a:p>
            <a:r>
              <a:rPr lang="zh-CN" altLang="en-US" sz="1800" b="1" dirty="0">
                <a:latin typeface="Arial" panose="020B0604020202020204" pitchFamily="34" charset="0"/>
                <a:ea typeface="微软雅黑" panose="020B0503020204020204" pitchFamily="34" charset="-122"/>
              </a:rPr>
              <a:t>东亚</a:t>
            </a:r>
            <a:r>
              <a:rPr lang="en-US" altLang="zh-CN" sz="1800" b="1" dirty="0">
                <a:latin typeface="Arial" panose="020B0604020202020204" pitchFamily="34" charset="0"/>
                <a:ea typeface="微软雅黑" panose="020B0503020204020204" pitchFamily="34" charset="-122"/>
              </a:rPr>
              <a:t>ACS</a:t>
            </a:r>
            <a:r>
              <a:rPr lang="zh-CN" altLang="en-US" sz="1800" b="1" dirty="0">
                <a:latin typeface="Arial" panose="020B0604020202020204" pitchFamily="34" charset="0"/>
                <a:ea typeface="微软雅黑" panose="020B0503020204020204" pitchFamily="34" charset="-122"/>
              </a:rPr>
              <a:t>患者治疗期间出血风险更高，使用氯吡格雷阿司匹林片的出血风险更低，更加适合东亚患者</a:t>
            </a:r>
            <a:endParaRPr lang="en-US" sz="1800" b="1" dirty="0">
              <a:latin typeface="Arial" panose="020B0604020202020204" pitchFamily="34" charset="0"/>
              <a:ea typeface="微软雅黑" panose="020B0503020204020204" pitchFamily="34" charset="-122"/>
            </a:endParaRPr>
          </a:p>
        </p:txBody>
      </p:sp>
      <p:sp>
        <p:nvSpPr>
          <p:cNvPr id="12" name="文本框 11">
            <a:extLst>
              <a:ext uri="{FF2B5EF4-FFF2-40B4-BE49-F238E27FC236}">
                <a16:creationId xmlns:a16="http://schemas.microsoft.com/office/drawing/2014/main" id="{DE09EBF0-0F07-4304-B178-CF33CDFDB357}"/>
              </a:ext>
            </a:extLst>
          </p:cNvPr>
          <p:cNvSpPr txBox="1"/>
          <p:nvPr/>
        </p:nvSpPr>
        <p:spPr>
          <a:xfrm>
            <a:off x="1128441" y="4913476"/>
            <a:ext cx="7926353" cy="258532"/>
          </a:xfrm>
          <a:prstGeom prst="rect">
            <a:avLst/>
          </a:prstGeom>
          <a:noFill/>
        </p:spPr>
        <p:txBody>
          <a:bodyPr wrap="square">
            <a:spAutoFit/>
          </a:bodyPr>
          <a:lstStyle>
            <a:defPPr>
              <a:defRPr lang="en-US"/>
            </a:defPPr>
            <a:lvl1pPr>
              <a:lnSpc>
                <a:spcPct val="90000"/>
              </a:lnSpc>
              <a:defRPr sz="600" spc="-70">
                <a:solidFill>
                  <a:schemeClr val="bg1">
                    <a:lumMod val="50000"/>
                  </a:schemeClr>
                </a:solidFill>
              </a:defRPr>
            </a:lvl1pPr>
          </a:lstStyle>
          <a:p>
            <a:r>
              <a:rPr lang="en-US" altLang="zh-CN" dirty="0">
                <a:latin typeface="Arial" panose="020B0604020202020204" pitchFamily="34" charset="0"/>
                <a:ea typeface="微软雅黑" panose="020B0503020204020204" pitchFamily="34" charset="-122"/>
              </a:rPr>
              <a:t>1. </a:t>
            </a:r>
            <a:r>
              <a:rPr lang="zh-CN" altLang="en-US" dirty="0">
                <a:latin typeface="Arial" panose="020B0604020202020204" pitchFamily="34" charset="0"/>
                <a:ea typeface="微软雅黑" panose="020B0503020204020204" pitchFamily="34" charset="-122"/>
              </a:rPr>
              <a:t>中国医师协会心血管内科医师分会</a:t>
            </a:r>
            <a:r>
              <a:rPr lang="en-US" altLang="zh-CN" dirty="0">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氯吡格雷</a:t>
            </a:r>
            <a:r>
              <a:rPr lang="en-US" altLang="zh-CN" dirty="0">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阿司匹林单片复方制剂抗血小板治疗中国专家共识</a:t>
            </a:r>
            <a:r>
              <a:rPr lang="en-US" altLang="zh-CN" dirty="0">
                <a:latin typeface="Arial" panose="020B0604020202020204" pitchFamily="34" charset="0"/>
                <a:ea typeface="微软雅黑" panose="020B0503020204020204" pitchFamily="34" charset="-122"/>
              </a:rPr>
              <a:t>; 2.</a:t>
            </a:r>
            <a:r>
              <a:rPr lang="es-ES" altLang="zh-CN" dirty="0">
                <a:latin typeface="Arial" panose="020B0604020202020204" pitchFamily="34" charset="0"/>
                <a:ea typeface="微软雅黑" panose="020B0503020204020204" pitchFamily="34" charset="-122"/>
              </a:rPr>
              <a:t>C</a:t>
            </a:r>
            <a:r>
              <a:rPr lang="en-US" altLang="zh-CN" dirty="0" err="1">
                <a:latin typeface="Arial" panose="020B0604020202020204" pitchFamily="34" charset="0"/>
                <a:ea typeface="微软雅黑" panose="020B0503020204020204" pitchFamily="34" charset="-122"/>
              </a:rPr>
              <a:t>uisset</a:t>
            </a:r>
            <a:r>
              <a:rPr lang="en-US" altLang="zh-CN" dirty="0">
                <a:latin typeface="Arial" panose="020B0604020202020204" pitchFamily="34" charset="0"/>
                <a:ea typeface="微软雅黑" panose="020B0503020204020204" pitchFamily="34" charset="-122"/>
              </a:rPr>
              <a:t> T</a:t>
            </a:r>
            <a:r>
              <a:rPr lang="es-ES" altLang="zh-CN" dirty="0">
                <a:latin typeface="Arial" panose="020B0604020202020204" pitchFamily="34" charset="0"/>
                <a:ea typeface="微软雅黑" panose="020B0503020204020204" pitchFamily="34" charset="-122"/>
              </a:rPr>
              <a:t>, et al.  </a:t>
            </a:r>
            <a:r>
              <a:rPr lang="es-ES" altLang="zh-CN" dirty="0" err="1">
                <a:latin typeface="Arial" panose="020B0604020202020204" pitchFamily="34" charset="0"/>
                <a:ea typeface="微软雅黑" panose="020B0503020204020204" pitchFamily="34" charset="-122"/>
              </a:rPr>
              <a:t>Adv</a:t>
            </a:r>
            <a:r>
              <a:rPr lang="es-ES" altLang="zh-CN" dirty="0">
                <a:latin typeface="Arial" panose="020B0604020202020204" pitchFamily="34" charset="0"/>
                <a:ea typeface="微软雅黑" panose="020B0503020204020204" pitchFamily="34" charset="-122"/>
              </a:rPr>
              <a:t> </a:t>
            </a:r>
            <a:r>
              <a:rPr lang="es-ES" altLang="zh-CN" dirty="0" err="1">
                <a:latin typeface="Arial" panose="020B0604020202020204" pitchFamily="34" charset="0"/>
                <a:ea typeface="微软雅黑" panose="020B0503020204020204" pitchFamily="34" charset="-122"/>
              </a:rPr>
              <a:t>Ther</a:t>
            </a:r>
            <a:r>
              <a:rPr lang="es-ES" altLang="zh-CN" dirty="0">
                <a:latin typeface="Arial" panose="020B0604020202020204" pitchFamily="34" charset="0"/>
                <a:ea typeface="微软雅黑" panose="020B0503020204020204" pitchFamily="34" charset="-122"/>
              </a:rPr>
              <a:t>. </a:t>
            </a:r>
            <a:r>
              <a:rPr lang="en-US" altLang="zh-CN" dirty="0">
                <a:latin typeface="Arial" panose="020B0604020202020204" pitchFamily="34" charset="0"/>
                <a:ea typeface="微软雅黑" panose="020B0503020204020204" pitchFamily="34" charset="-122"/>
              </a:rPr>
              <a:t>European Heart Journal (2017) 38, 3070–3078.;</a:t>
            </a:r>
            <a:r>
              <a:rPr lang="zh-CN" altLang="en-US" dirty="0">
                <a:latin typeface="Arial" panose="020B0604020202020204" pitchFamily="34" charset="0"/>
                <a:ea typeface="微软雅黑" panose="020B0503020204020204" pitchFamily="34" charset="-122"/>
              </a:rPr>
              <a:t> </a:t>
            </a:r>
            <a:r>
              <a:rPr lang="en-US" altLang="zh-CN" dirty="0">
                <a:latin typeface="Arial" panose="020B0604020202020204" pitchFamily="34" charset="0"/>
                <a:ea typeface="微软雅黑" panose="020B0503020204020204" pitchFamily="34" charset="-122"/>
              </a:rPr>
              <a:t>3. Kang J, et al. </a:t>
            </a:r>
            <a:r>
              <a:rPr lang="en-US" altLang="zh-CN" dirty="0" err="1">
                <a:latin typeface="Arial" panose="020B0604020202020204" pitchFamily="34" charset="0"/>
                <a:ea typeface="微软雅黑" panose="020B0503020204020204" pitchFamily="34" charset="-122"/>
              </a:rPr>
              <a:t>Thromb</a:t>
            </a:r>
            <a:r>
              <a:rPr lang="en-US" altLang="zh-CN" dirty="0">
                <a:latin typeface="Arial" panose="020B0604020202020204" pitchFamily="34" charset="0"/>
                <a:ea typeface="微软雅黑" panose="020B0503020204020204" pitchFamily="34" charset="-122"/>
              </a:rPr>
              <a:t> Haemost,2019,119(1):149-162. 4. Collet J.P. et, al. European Heart Journal (2020) 00, 1-79; 5. Li Y, et al.  Adv </a:t>
            </a:r>
            <a:r>
              <a:rPr lang="en-US" altLang="zh-CN" dirty="0" err="1">
                <a:latin typeface="Arial" panose="020B0604020202020204" pitchFamily="34" charset="0"/>
                <a:ea typeface="微软雅黑" panose="020B0503020204020204" pitchFamily="34" charset="-122"/>
              </a:rPr>
              <a:t>Ther</a:t>
            </a:r>
            <a:r>
              <a:rPr lang="en-US" altLang="zh-CN" dirty="0">
                <a:latin typeface="Arial" panose="020B0604020202020204" pitchFamily="34" charset="0"/>
                <a:ea typeface="微软雅黑" panose="020B0503020204020204" pitchFamily="34" charset="-122"/>
              </a:rPr>
              <a:t>. 2020;37(11):4660-4674. </a:t>
            </a:r>
            <a:endParaRPr lang="it-IT" altLang="zh-CN" dirty="0">
              <a:latin typeface="Arial" panose="020B0604020202020204" pitchFamily="34" charset="0"/>
              <a:ea typeface="微软雅黑" panose="020B0503020204020204" pitchFamily="34" charset="-122"/>
            </a:endParaRPr>
          </a:p>
        </p:txBody>
      </p:sp>
      <p:sp>
        <p:nvSpPr>
          <p:cNvPr id="46" name="文本框 45">
            <a:extLst>
              <a:ext uri="{FF2B5EF4-FFF2-40B4-BE49-F238E27FC236}">
                <a16:creationId xmlns:a16="http://schemas.microsoft.com/office/drawing/2014/main" id="{B1BAF2E5-F556-4F75-A82C-0E12BDA459DD}"/>
              </a:ext>
            </a:extLst>
          </p:cNvPr>
          <p:cNvSpPr txBox="1"/>
          <p:nvPr/>
        </p:nvSpPr>
        <p:spPr>
          <a:xfrm>
            <a:off x="7252042" y="3343816"/>
            <a:ext cx="1218259" cy="553998"/>
          </a:xfrm>
          <a:prstGeom prst="rect">
            <a:avLst/>
          </a:prstGeom>
          <a:noFill/>
        </p:spPr>
        <p:txBody>
          <a:bodyPr wrap="square" rtlCol="0">
            <a:spAutoFit/>
          </a:bodyPr>
          <a:lstStyle/>
          <a:p>
            <a:r>
              <a:rPr lang="en-US" altLang="zh-CN" sz="1000" dirty="0">
                <a:latin typeface="Arial" panose="020B0604020202020204" pitchFamily="34" charset="0"/>
                <a:ea typeface="微软雅黑" panose="020B0503020204020204" pitchFamily="34" charset="-122"/>
              </a:rPr>
              <a:t>HR 0.30; </a:t>
            </a:r>
          </a:p>
          <a:p>
            <a:r>
              <a:rPr lang="en-US" altLang="zh-CN" sz="1000" dirty="0">
                <a:latin typeface="Arial" panose="020B0604020202020204" pitchFamily="34" charset="0"/>
                <a:ea typeface="微软雅黑" panose="020B0503020204020204" pitchFamily="34" charset="-122"/>
              </a:rPr>
              <a:t>95%CI (0.18-0.50)</a:t>
            </a:r>
          </a:p>
          <a:p>
            <a:r>
              <a:rPr lang="en-US" altLang="zh-CN" sz="1000" dirty="0">
                <a:latin typeface="Arial" panose="020B0604020202020204" pitchFamily="34" charset="0"/>
                <a:ea typeface="微软雅黑" panose="020B0503020204020204" pitchFamily="34" charset="-122"/>
              </a:rPr>
              <a:t>P&lt;0.01</a:t>
            </a:r>
            <a:endParaRPr lang="zh-CN" altLang="en-US" sz="1000" dirty="0">
              <a:latin typeface="Arial" panose="020B060402020202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13B448F4-616F-417C-A624-FBD056BFF532}"/>
              </a:ext>
            </a:extLst>
          </p:cNvPr>
          <p:cNvSpPr txBox="1"/>
          <p:nvPr/>
        </p:nvSpPr>
        <p:spPr>
          <a:xfrm>
            <a:off x="4605289" y="3038874"/>
            <a:ext cx="3060482" cy="261610"/>
          </a:xfrm>
          <a:prstGeom prst="rect">
            <a:avLst/>
          </a:prstGeom>
          <a:noFill/>
        </p:spPr>
        <p:txBody>
          <a:bodyPr wrap="square">
            <a:spAutoFit/>
          </a:bodyPr>
          <a:lstStyle/>
          <a:p>
            <a:pPr defTabSz="685800">
              <a:defRPr/>
            </a:pPr>
            <a:r>
              <a:rPr lang="en-US" altLang="zh-CN" sz="1100" dirty="0">
                <a:solidFill>
                  <a:schemeClr val="tx1"/>
                </a:solidFill>
                <a:latin typeface="Arial" panose="020B0604020202020204" pitchFamily="34" charset="0"/>
                <a:ea typeface="微软雅黑" panose="020B0503020204020204" pitchFamily="34" charset="-122"/>
              </a:rPr>
              <a:t>ACS</a:t>
            </a:r>
            <a:r>
              <a:rPr lang="zh-CN" altLang="en-US" sz="1100" dirty="0">
                <a:solidFill>
                  <a:schemeClr val="tx1"/>
                </a:solidFill>
                <a:latin typeface="Arial" panose="020B0604020202020204" pitchFamily="34" charset="0"/>
                <a:ea typeface="微软雅黑" panose="020B0503020204020204" pitchFamily="34" charset="-122"/>
              </a:rPr>
              <a:t>事件后一</a:t>
            </a:r>
            <a:r>
              <a:rPr lang="en-US" altLang="zh-CN" sz="1100" dirty="0">
                <a:solidFill>
                  <a:schemeClr val="tx1"/>
                </a:solidFill>
                <a:latin typeface="Arial" panose="020B0604020202020204" pitchFamily="34" charset="0"/>
                <a:ea typeface="微软雅黑" panose="020B0503020204020204" pitchFamily="34" charset="-122"/>
              </a:rPr>
              <a:t>BARC</a:t>
            </a:r>
            <a:r>
              <a:rPr lang="en-US" altLang="zh-CN" sz="1100" baseline="30000" dirty="0">
                <a:solidFill>
                  <a:schemeClr val="tx1"/>
                </a:solidFill>
                <a:latin typeface="Arial" panose="020B0604020202020204" pitchFamily="34" charset="0"/>
                <a:ea typeface="微软雅黑" panose="020B0503020204020204" pitchFamily="34" charset="-122"/>
              </a:rPr>
              <a:t>#</a:t>
            </a:r>
            <a:r>
              <a:rPr lang="zh-CN" altLang="en-US" sz="1100" dirty="0">
                <a:solidFill>
                  <a:schemeClr val="tx1"/>
                </a:solidFill>
                <a:latin typeface="Arial" panose="020B0604020202020204" pitchFamily="34" charset="0"/>
                <a:ea typeface="微软雅黑" panose="020B0503020204020204" pitchFamily="34" charset="-122"/>
              </a:rPr>
              <a:t>≥</a:t>
            </a:r>
            <a:r>
              <a:rPr lang="en-US" altLang="zh-CN" sz="1100" dirty="0">
                <a:solidFill>
                  <a:schemeClr val="tx1"/>
                </a:solidFill>
                <a:latin typeface="Arial" panose="020B0604020202020204" pitchFamily="34" charset="0"/>
                <a:ea typeface="微软雅黑" panose="020B0503020204020204" pitchFamily="34" charset="-122"/>
              </a:rPr>
              <a:t>2</a:t>
            </a:r>
            <a:r>
              <a:rPr lang="zh-CN" altLang="en-US" sz="1100" dirty="0">
                <a:solidFill>
                  <a:schemeClr val="tx1"/>
                </a:solidFill>
                <a:latin typeface="Arial" panose="020B0604020202020204" pitchFamily="34" charset="0"/>
                <a:ea typeface="微软雅黑" panose="020B0503020204020204" pitchFamily="34" charset="-122"/>
              </a:rPr>
              <a:t>的出血发生率</a:t>
            </a:r>
            <a:r>
              <a:rPr lang="en-US" altLang="zh-CN" sz="1100" dirty="0">
                <a:latin typeface="Arial" panose="020B0604020202020204" pitchFamily="34" charset="0"/>
                <a:ea typeface="微软雅黑" panose="020B0503020204020204" pitchFamily="34" charset="-122"/>
              </a:rPr>
              <a:t>:</a:t>
            </a:r>
            <a:endParaRPr lang="en-US" altLang="zh-CN" sz="1100" baseline="30000" dirty="0">
              <a:latin typeface="Arial" panose="020B0604020202020204" pitchFamily="34" charset="0"/>
              <a:ea typeface="微软雅黑" panose="020B0503020204020204" pitchFamily="34" charset="-122"/>
            </a:endParaRPr>
          </a:p>
        </p:txBody>
      </p:sp>
      <p:sp>
        <p:nvSpPr>
          <p:cNvPr id="47" name="文本框 46">
            <a:extLst>
              <a:ext uri="{FF2B5EF4-FFF2-40B4-BE49-F238E27FC236}">
                <a16:creationId xmlns:a16="http://schemas.microsoft.com/office/drawing/2014/main" id="{A4FFF2B5-1145-48EE-8C83-EAFD59596E08}"/>
              </a:ext>
            </a:extLst>
          </p:cNvPr>
          <p:cNvSpPr txBox="1"/>
          <p:nvPr/>
        </p:nvSpPr>
        <p:spPr>
          <a:xfrm>
            <a:off x="1162396" y="4740512"/>
            <a:ext cx="5298872" cy="338554"/>
          </a:xfrm>
          <a:prstGeom prst="rect">
            <a:avLst/>
          </a:prstGeom>
          <a:noFill/>
        </p:spPr>
        <p:txBody>
          <a:bodyPr wrap="square">
            <a:spAutoFit/>
          </a:bodyPr>
          <a:lstStyle/>
          <a:p>
            <a:r>
              <a:rPr lang="en-US" altLang="zh-CN" sz="800" dirty="0">
                <a:solidFill>
                  <a:schemeClr val="bg1">
                    <a:lumMod val="50000"/>
                  </a:schemeClr>
                </a:solidFill>
                <a:latin typeface="Arial" panose="020B0604020202020204" pitchFamily="34" charset="0"/>
                <a:ea typeface="微软雅黑" panose="020B0503020204020204" pitchFamily="34" charset="-122"/>
              </a:rPr>
              <a:t>**</a:t>
            </a:r>
            <a:r>
              <a:rPr lang="zh-CN" altLang="en-US" sz="800" dirty="0">
                <a:solidFill>
                  <a:schemeClr val="bg1">
                    <a:lumMod val="50000"/>
                  </a:schemeClr>
                </a:solidFill>
                <a:latin typeface="Arial" panose="020B0604020202020204" pitchFamily="34" charset="0"/>
                <a:ea typeface="微软雅黑" panose="020B0503020204020204" pitchFamily="34" charset="-122"/>
              </a:rPr>
              <a:t>阿司匹林和普拉格雷或替格瑞洛联合用药</a:t>
            </a:r>
            <a:r>
              <a:rPr lang="en-US" altLang="zh-CN" sz="800" dirty="0">
                <a:solidFill>
                  <a:schemeClr val="bg1">
                    <a:lumMod val="50000"/>
                  </a:schemeClr>
                </a:solidFill>
                <a:latin typeface="Arial" panose="020B0604020202020204" pitchFamily="34" charset="0"/>
                <a:ea typeface="微软雅黑" panose="020B0503020204020204" pitchFamily="34" charset="-122"/>
              </a:rPr>
              <a:t>; #BARC:</a:t>
            </a:r>
            <a:r>
              <a:rPr lang="zh-CN" altLang="en-US" sz="800" dirty="0">
                <a:solidFill>
                  <a:schemeClr val="bg1">
                    <a:lumMod val="50000"/>
                  </a:schemeClr>
                </a:solidFill>
                <a:latin typeface="Arial" panose="020B0604020202020204" pitchFamily="34" charset="0"/>
                <a:ea typeface="微软雅黑" panose="020B0503020204020204" pitchFamily="34" charset="-122"/>
              </a:rPr>
              <a:t>出血学术研究联合会</a:t>
            </a:r>
          </a:p>
          <a:p>
            <a:endParaRPr lang="zh-CN" altLang="en-US" sz="800" dirty="0">
              <a:solidFill>
                <a:schemeClr val="bg1">
                  <a:lumMod val="50000"/>
                </a:schemeClr>
              </a:solidFill>
              <a:latin typeface="Arial" panose="020B0604020202020204" pitchFamily="34" charset="0"/>
              <a:ea typeface="微软雅黑" panose="020B0503020204020204" pitchFamily="34" charset="-122"/>
            </a:endParaRPr>
          </a:p>
        </p:txBody>
      </p:sp>
      <p:sp>
        <p:nvSpPr>
          <p:cNvPr id="55" name="文本框 54">
            <a:extLst>
              <a:ext uri="{FF2B5EF4-FFF2-40B4-BE49-F238E27FC236}">
                <a16:creationId xmlns:a16="http://schemas.microsoft.com/office/drawing/2014/main" id="{88A72118-85AE-4D2D-854C-6681D042BC23}"/>
              </a:ext>
            </a:extLst>
          </p:cNvPr>
          <p:cNvSpPr txBox="1"/>
          <p:nvPr/>
        </p:nvSpPr>
        <p:spPr>
          <a:xfrm>
            <a:off x="5269883" y="4170306"/>
            <a:ext cx="1467356" cy="701731"/>
          </a:xfrm>
          <a:prstGeom prst="rect">
            <a:avLst/>
          </a:prstGeom>
          <a:noFill/>
        </p:spPr>
        <p:txBody>
          <a:bodyPr wrap="square">
            <a:spAutoFit/>
          </a:bodyPr>
          <a:lstStyle/>
          <a:p>
            <a:pPr algn="ctr">
              <a:lnSpc>
                <a:spcPct val="90000"/>
              </a:lnSpc>
            </a:pPr>
            <a:r>
              <a:rPr lang="zh-CN" altLang="en-US" sz="1100" dirty="0">
                <a:latin typeface="Arial" panose="020B0604020202020204" pitchFamily="34" charset="0"/>
                <a:ea typeface="微软雅黑" panose="020B0503020204020204" pitchFamily="34" charset="-122"/>
              </a:rPr>
              <a:t>普拉格雷或</a:t>
            </a:r>
            <a:endParaRPr lang="en-US" altLang="zh-CN" sz="1100" dirty="0">
              <a:latin typeface="Arial" panose="020B0604020202020204" pitchFamily="34" charset="0"/>
              <a:ea typeface="微软雅黑" panose="020B0503020204020204" pitchFamily="34" charset="-122"/>
            </a:endParaRPr>
          </a:p>
          <a:p>
            <a:pPr algn="ctr">
              <a:lnSpc>
                <a:spcPct val="90000"/>
              </a:lnSpc>
            </a:pPr>
            <a:r>
              <a:rPr lang="zh-CN" altLang="en-US" sz="1100" dirty="0">
                <a:latin typeface="Arial" panose="020B0604020202020204" pitchFamily="34" charset="0"/>
                <a:ea typeface="微软雅黑" panose="020B0503020204020204" pitchFamily="34" charset="-122"/>
              </a:rPr>
              <a:t>替格瑞洛</a:t>
            </a:r>
            <a:endParaRPr lang="en-US" altLang="zh-CN" sz="1100" dirty="0">
              <a:latin typeface="Arial" panose="020B0604020202020204" pitchFamily="34" charset="0"/>
              <a:ea typeface="微软雅黑" panose="020B0503020204020204" pitchFamily="34" charset="-122"/>
            </a:endParaRPr>
          </a:p>
          <a:p>
            <a:pPr algn="ctr">
              <a:lnSpc>
                <a:spcPct val="90000"/>
              </a:lnSpc>
            </a:pPr>
            <a:r>
              <a:rPr lang="zh-CN" altLang="en-US" sz="1100" dirty="0">
                <a:latin typeface="Arial" panose="020B0604020202020204" pitchFamily="34" charset="0"/>
                <a:ea typeface="微软雅黑" panose="020B0503020204020204" pitchFamily="34" charset="-122"/>
              </a:rPr>
              <a:t>与</a:t>
            </a:r>
            <a:r>
              <a:rPr lang="zh-CN" altLang="en-US" sz="1100" spc="-80" dirty="0">
                <a:latin typeface="Arial" panose="020B0604020202020204" pitchFamily="34" charset="0"/>
                <a:ea typeface="微软雅黑" panose="020B0503020204020204" pitchFamily="34" charset="-122"/>
              </a:rPr>
              <a:t>阿司匹林</a:t>
            </a:r>
            <a:endParaRPr lang="en-US" altLang="zh-CN" sz="1100" spc="-80" dirty="0">
              <a:latin typeface="Arial" panose="020B0604020202020204" pitchFamily="34" charset="0"/>
              <a:ea typeface="微软雅黑" panose="020B0503020204020204" pitchFamily="34" charset="-122"/>
            </a:endParaRPr>
          </a:p>
          <a:p>
            <a:pPr algn="ctr">
              <a:lnSpc>
                <a:spcPct val="90000"/>
              </a:lnSpc>
            </a:pPr>
            <a:r>
              <a:rPr lang="zh-CN" altLang="en-US" sz="1100" dirty="0">
                <a:latin typeface="Arial" panose="020B0604020202020204" pitchFamily="34" charset="0"/>
                <a:ea typeface="微软雅黑" panose="020B0503020204020204" pitchFamily="34" charset="-122"/>
              </a:rPr>
              <a:t>联合用药</a:t>
            </a:r>
            <a:endParaRPr lang="zh-CN" altLang="en-US" sz="1100" spc="-80" dirty="0">
              <a:latin typeface="Arial" panose="020B0604020202020204" pitchFamily="34" charset="0"/>
              <a:ea typeface="微软雅黑" panose="020B0503020204020204" pitchFamily="34" charset="-122"/>
            </a:endParaRPr>
          </a:p>
        </p:txBody>
      </p:sp>
      <p:sp>
        <p:nvSpPr>
          <p:cNvPr id="56" name="文本框 55">
            <a:extLst>
              <a:ext uri="{FF2B5EF4-FFF2-40B4-BE49-F238E27FC236}">
                <a16:creationId xmlns:a16="http://schemas.microsoft.com/office/drawing/2014/main" id="{850CAB8B-FF8A-437A-8CC9-E8A597AF0119}"/>
              </a:ext>
            </a:extLst>
          </p:cNvPr>
          <p:cNvSpPr txBox="1"/>
          <p:nvPr/>
        </p:nvSpPr>
        <p:spPr>
          <a:xfrm>
            <a:off x="6215224" y="4188413"/>
            <a:ext cx="1251056" cy="549381"/>
          </a:xfrm>
          <a:prstGeom prst="rect">
            <a:avLst/>
          </a:prstGeom>
          <a:noFill/>
        </p:spPr>
        <p:txBody>
          <a:bodyPr wrap="square">
            <a:spAutoFit/>
          </a:bodyPr>
          <a:lstStyle/>
          <a:p>
            <a:pPr algn="ctr">
              <a:lnSpc>
                <a:spcPct val="90000"/>
              </a:lnSpc>
            </a:pPr>
            <a:r>
              <a:rPr lang="zh-CN" altLang="en-US" sz="1100" dirty="0">
                <a:latin typeface="Arial" panose="020B0604020202020204" pitchFamily="34" charset="0"/>
                <a:ea typeface="微软雅黑" panose="020B0503020204020204" pitchFamily="34" charset="-122"/>
              </a:rPr>
              <a:t>氯吡格雷</a:t>
            </a:r>
            <a:endParaRPr lang="en-US" altLang="zh-CN" sz="1100" dirty="0">
              <a:latin typeface="Arial" panose="020B0604020202020204" pitchFamily="34" charset="0"/>
              <a:ea typeface="微软雅黑" panose="020B0503020204020204" pitchFamily="34" charset="-122"/>
            </a:endParaRPr>
          </a:p>
          <a:p>
            <a:pPr algn="ctr">
              <a:lnSpc>
                <a:spcPct val="90000"/>
              </a:lnSpc>
            </a:pPr>
            <a:r>
              <a:rPr lang="zh-CN" altLang="en-US" sz="1100" spc="-80" dirty="0">
                <a:latin typeface="Arial" panose="020B0604020202020204" pitchFamily="34" charset="0"/>
                <a:ea typeface="微软雅黑" panose="020B0503020204020204" pitchFamily="34" charset="-122"/>
              </a:rPr>
              <a:t>阿司匹林</a:t>
            </a:r>
            <a:r>
              <a:rPr lang="zh-CN" altLang="en-US" sz="1100" dirty="0">
                <a:latin typeface="Arial" panose="020B0604020202020204" pitchFamily="34" charset="0"/>
                <a:ea typeface="微软雅黑" panose="020B0503020204020204" pitchFamily="34" charset="-122"/>
              </a:rPr>
              <a:t>片</a:t>
            </a:r>
            <a:endParaRPr lang="en-US" altLang="zh-CN" sz="1100" dirty="0">
              <a:latin typeface="Arial" panose="020B0604020202020204" pitchFamily="34" charset="0"/>
              <a:ea typeface="微软雅黑" panose="020B0503020204020204" pitchFamily="34" charset="-122"/>
            </a:endParaRPr>
          </a:p>
          <a:p>
            <a:pPr algn="ctr">
              <a:lnSpc>
                <a:spcPct val="90000"/>
              </a:lnSpc>
            </a:pPr>
            <a:r>
              <a:rPr lang="zh-CN" altLang="en-US" sz="1100" spc="-80" dirty="0">
                <a:latin typeface="Arial" panose="020B0604020202020204" pitchFamily="34" charset="0"/>
                <a:ea typeface="微软雅黑" panose="020B0503020204020204" pitchFamily="34" charset="-122"/>
              </a:rPr>
              <a:t>（</a:t>
            </a:r>
            <a:r>
              <a:rPr lang="en-US" altLang="zh-CN" sz="1100" spc="-80" dirty="0">
                <a:latin typeface="Arial" panose="020B0604020202020204" pitchFamily="34" charset="0"/>
                <a:ea typeface="微软雅黑" panose="020B0503020204020204" pitchFamily="34" charset="-122"/>
              </a:rPr>
              <a:t>75mg+75mg</a:t>
            </a:r>
            <a:r>
              <a:rPr lang="zh-CN" altLang="en-US" sz="1100" spc="-80" dirty="0">
                <a:latin typeface="Arial" panose="020B0604020202020204" pitchFamily="34" charset="0"/>
                <a:ea typeface="微软雅黑" panose="020B0503020204020204" pitchFamily="34" charset="-122"/>
              </a:rPr>
              <a:t>）</a:t>
            </a:r>
          </a:p>
        </p:txBody>
      </p:sp>
      <p:grpSp>
        <p:nvGrpSpPr>
          <p:cNvPr id="2" name="组合 1">
            <a:extLst>
              <a:ext uri="{FF2B5EF4-FFF2-40B4-BE49-F238E27FC236}">
                <a16:creationId xmlns:a16="http://schemas.microsoft.com/office/drawing/2014/main" id="{8DB8DF7E-9708-407B-A3E4-EDACD888CAF3}"/>
              </a:ext>
            </a:extLst>
          </p:cNvPr>
          <p:cNvGrpSpPr/>
          <p:nvPr/>
        </p:nvGrpSpPr>
        <p:grpSpPr>
          <a:xfrm>
            <a:off x="695325" y="3119947"/>
            <a:ext cx="2688911" cy="1567284"/>
            <a:chOff x="1113477" y="3153287"/>
            <a:chExt cx="2270759" cy="1567284"/>
          </a:xfrm>
        </p:grpSpPr>
        <p:graphicFrame>
          <p:nvGraphicFramePr>
            <p:cNvPr id="57" name="图表 56">
              <a:extLst>
                <a:ext uri="{FF2B5EF4-FFF2-40B4-BE49-F238E27FC236}">
                  <a16:creationId xmlns:a16="http://schemas.microsoft.com/office/drawing/2014/main" id="{E85EC114-BAAF-4304-8F94-1F02A6198DDA}"/>
                </a:ext>
              </a:extLst>
            </p:cNvPr>
            <p:cNvGraphicFramePr/>
            <p:nvPr>
              <p:extLst>
                <p:ext uri="{D42A27DB-BD31-4B8C-83A1-F6EECF244321}">
                  <p14:modId xmlns:p14="http://schemas.microsoft.com/office/powerpoint/2010/main" val="1926465350"/>
                </p:ext>
              </p:extLst>
            </p:nvPr>
          </p:nvGraphicFramePr>
          <p:xfrm>
            <a:off x="1113477" y="3153287"/>
            <a:ext cx="2270759" cy="1127364"/>
          </p:xfrm>
          <a:graphic>
            <a:graphicData uri="http://schemas.openxmlformats.org/drawingml/2006/chart">
              <c:chart xmlns:c="http://schemas.openxmlformats.org/drawingml/2006/chart" xmlns:r="http://schemas.openxmlformats.org/officeDocument/2006/relationships" r:id="rId2"/>
            </a:graphicData>
          </a:graphic>
        </p:graphicFrame>
        <p:cxnSp>
          <p:nvCxnSpPr>
            <p:cNvPr id="65" name="直接连接符 64">
              <a:extLst>
                <a:ext uri="{FF2B5EF4-FFF2-40B4-BE49-F238E27FC236}">
                  <a16:creationId xmlns:a16="http://schemas.microsoft.com/office/drawing/2014/main" id="{3CDAA12E-8850-4918-BCCF-41B152F4570C}"/>
                </a:ext>
              </a:extLst>
            </p:cNvPr>
            <p:cNvCxnSpPr>
              <a:cxnSpLocks/>
            </p:cNvCxnSpPr>
            <p:nvPr/>
          </p:nvCxnSpPr>
          <p:spPr>
            <a:xfrm>
              <a:off x="1513886" y="4147974"/>
              <a:ext cx="146735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B3AC5C7D-795E-410B-9182-018349CABD04}"/>
                </a:ext>
              </a:extLst>
            </p:cNvPr>
            <p:cNvSpPr txBox="1"/>
            <p:nvPr/>
          </p:nvSpPr>
          <p:spPr>
            <a:xfrm>
              <a:off x="1387481" y="4171190"/>
              <a:ext cx="1025084" cy="549381"/>
            </a:xfrm>
            <a:prstGeom prst="rect">
              <a:avLst/>
            </a:prstGeom>
            <a:noFill/>
          </p:spPr>
          <p:txBody>
            <a:bodyPr wrap="square">
              <a:spAutoFit/>
            </a:bodyPr>
            <a:lstStyle/>
            <a:p>
              <a:pPr algn="ctr">
                <a:lnSpc>
                  <a:spcPct val="90000"/>
                </a:lnSpc>
              </a:pPr>
              <a:r>
                <a:rPr lang="zh-CN" altLang="en-US" sz="1100" dirty="0">
                  <a:latin typeface="Arial" panose="020B0604020202020204" pitchFamily="34" charset="0"/>
                  <a:ea typeface="微软雅黑" panose="020B0503020204020204" pitchFamily="34" charset="-122"/>
                </a:rPr>
                <a:t>氯吡格雷</a:t>
              </a:r>
              <a:endParaRPr lang="en-US" altLang="zh-CN" sz="1100" dirty="0">
                <a:latin typeface="Arial" panose="020B0604020202020204" pitchFamily="34" charset="0"/>
                <a:ea typeface="微软雅黑" panose="020B0503020204020204" pitchFamily="34" charset="-122"/>
              </a:endParaRPr>
            </a:p>
            <a:p>
              <a:pPr algn="ctr">
                <a:lnSpc>
                  <a:spcPct val="90000"/>
                </a:lnSpc>
              </a:pPr>
              <a:r>
                <a:rPr lang="zh-CN" altLang="en-US" sz="1100" spc="-80" dirty="0">
                  <a:latin typeface="Arial" panose="020B0604020202020204" pitchFamily="34" charset="0"/>
                  <a:ea typeface="微软雅黑" panose="020B0503020204020204" pitchFamily="34" charset="-122"/>
                </a:rPr>
                <a:t>阿司匹林</a:t>
              </a:r>
              <a:endParaRPr lang="en-US" altLang="zh-CN" sz="1100" spc="-80" dirty="0">
                <a:latin typeface="Arial" panose="020B0604020202020204" pitchFamily="34" charset="0"/>
                <a:ea typeface="微软雅黑" panose="020B0503020204020204" pitchFamily="34" charset="-122"/>
              </a:endParaRPr>
            </a:p>
            <a:p>
              <a:pPr algn="ctr">
                <a:lnSpc>
                  <a:spcPct val="90000"/>
                </a:lnSpc>
              </a:pPr>
              <a:r>
                <a:rPr lang="zh-CN" altLang="en-US" sz="1100" dirty="0">
                  <a:latin typeface="Arial" panose="020B0604020202020204" pitchFamily="34" charset="0"/>
                  <a:ea typeface="微软雅黑" panose="020B0503020204020204" pitchFamily="34" charset="-122"/>
                </a:rPr>
                <a:t>联合用药</a:t>
              </a:r>
              <a:endParaRPr lang="zh-CN" altLang="en-US" sz="1100" spc="-80" dirty="0">
                <a:latin typeface="Arial" panose="020B0604020202020204" pitchFamily="34" charset="0"/>
                <a:ea typeface="微软雅黑" panose="020B0503020204020204" pitchFamily="34" charset="-122"/>
              </a:endParaRPr>
            </a:p>
          </p:txBody>
        </p:sp>
        <p:sp>
          <p:nvSpPr>
            <p:cNvPr id="67" name="文本框 66">
              <a:extLst>
                <a:ext uri="{FF2B5EF4-FFF2-40B4-BE49-F238E27FC236}">
                  <a16:creationId xmlns:a16="http://schemas.microsoft.com/office/drawing/2014/main" id="{B59AF9E0-ED0B-448A-9640-B48D40B73158}"/>
                </a:ext>
              </a:extLst>
            </p:cNvPr>
            <p:cNvSpPr txBox="1"/>
            <p:nvPr/>
          </p:nvSpPr>
          <p:spPr>
            <a:xfrm>
              <a:off x="2253985" y="4243310"/>
              <a:ext cx="838905" cy="397032"/>
            </a:xfrm>
            <a:prstGeom prst="rect">
              <a:avLst/>
            </a:prstGeom>
            <a:noFill/>
          </p:spPr>
          <p:txBody>
            <a:bodyPr wrap="square">
              <a:spAutoFit/>
            </a:bodyPr>
            <a:lstStyle/>
            <a:p>
              <a:pPr algn="ctr">
                <a:lnSpc>
                  <a:spcPct val="90000"/>
                </a:lnSpc>
              </a:pPr>
              <a:r>
                <a:rPr lang="zh-CN" altLang="en-US" sz="1100" dirty="0">
                  <a:latin typeface="Arial" panose="020B0604020202020204" pitchFamily="34" charset="0"/>
                  <a:ea typeface="微软雅黑" panose="020B0503020204020204" pitchFamily="34" charset="-122"/>
                </a:rPr>
                <a:t>氯吡格雷</a:t>
              </a:r>
              <a:endParaRPr lang="en-US" altLang="zh-CN" sz="1100" dirty="0">
                <a:latin typeface="Arial" panose="020B0604020202020204" pitchFamily="34" charset="0"/>
                <a:ea typeface="微软雅黑" panose="020B0503020204020204" pitchFamily="34" charset="-122"/>
              </a:endParaRPr>
            </a:p>
            <a:p>
              <a:pPr algn="ctr">
                <a:lnSpc>
                  <a:spcPct val="90000"/>
                </a:lnSpc>
              </a:pPr>
              <a:r>
                <a:rPr lang="zh-CN" altLang="en-US" sz="1100" spc="-80" dirty="0">
                  <a:latin typeface="Arial" panose="020B0604020202020204" pitchFamily="34" charset="0"/>
                  <a:ea typeface="微软雅黑" panose="020B0503020204020204" pitchFamily="34" charset="-122"/>
                </a:rPr>
                <a:t>阿司匹林</a:t>
              </a:r>
              <a:r>
                <a:rPr lang="zh-CN" altLang="en-US" sz="1100" dirty="0">
                  <a:latin typeface="Arial" panose="020B0604020202020204" pitchFamily="34" charset="0"/>
                  <a:ea typeface="微软雅黑" panose="020B0503020204020204" pitchFamily="34" charset="-122"/>
                </a:rPr>
                <a:t>片</a:t>
              </a:r>
              <a:endParaRPr lang="zh-CN" altLang="en-US" sz="1100" spc="-80" dirty="0">
                <a:latin typeface="Arial" panose="020B0604020202020204" pitchFamily="34" charset="0"/>
                <a:ea typeface="微软雅黑" panose="020B0503020204020204" pitchFamily="34" charset="-122"/>
              </a:endParaRPr>
            </a:p>
          </p:txBody>
        </p:sp>
      </p:grpSp>
      <p:sp>
        <p:nvSpPr>
          <p:cNvPr id="68" name="文本框 67">
            <a:extLst>
              <a:ext uri="{FF2B5EF4-FFF2-40B4-BE49-F238E27FC236}">
                <a16:creationId xmlns:a16="http://schemas.microsoft.com/office/drawing/2014/main" id="{EC97757D-9E98-43E0-9CE9-542E1BA863B5}"/>
              </a:ext>
            </a:extLst>
          </p:cNvPr>
          <p:cNvSpPr txBox="1"/>
          <p:nvPr/>
        </p:nvSpPr>
        <p:spPr>
          <a:xfrm>
            <a:off x="508009" y="3048346"/>
            <a:ext cx="3060482" cy="261610"/>
          </a:xfrm>
          <a:prstGeom prst="rect">
            <a:avLst/>
          </a:prstGeom>
          <a:noFill/>
        </p:spPr>
        <p:txBody>
          <a:bodyPr wrap="square">
            <a:spAutoFit/>
          </a:bodyPr>
          <a:lstStyle/>
          <a:p>
            <a:pPr defTabSz="685800">
              <a:defRPr/>
            </a:pPr>
            <a:r>
              <a:rPr lang="zh-CN" altLang="en-US" sz="1100" dirty="0">
                <a:solidFill>
                  <a:schemeClr val="tx1"/>
                </a:solidFill>
                <a:latin typeface="Arial" panose="020B0604020202020204" pitchFamily="34" charset="0"/>
                <a:ea typeface="微软雅黑" panose="020B0503020204020204" pitchFamily="34" charset="-122"/>
              </a:rPr>
              <a:t>出血</a:t>
            </a:r>
            <a:r>
              <a:rPr lang="zh-CN" altLang="en-US" sz="1100" dirty="0">
                <a:latin typeface="Arial" panose="020B0604020202020204" pitchFamily="34" charset="0"/>
                <a:ea typeface="微软雅黑" panose="020B0503020204020204" pitchFamily="34" charset="-122"/>
              </a:rPr>
              <a:t>相关不良反应</a:t>
            </a:r>
            <a:r>
              <a:rPr lang="en-US" altLang="zh-CN" sz="1100" dirty="0">
                <a:latin typeface="Arial" panose="020B0604020202020204" pitchFamily="34" charset="0"/>
                <a:ea typeface="微软雅黑" panose="020B0503020204020204" pitchFamily="34" charset="-122"/>
              </a:rPr>
              <a:t>:</a:t>
            </a:r>
            <a:endParaRPr lang="en-US" altLang="zh-CN" sz="1100" baseline="30000" dirty="0">
              <a:latin typeface="Arial" panose="020B0604020202020204" pitchFamily="34" charset="0"/>
              <a:ea typeface="微软雅黑" panose="020B0503020204020204" pitchFamily="34" charset="-122"/>
            </a:endParaRPr>
          </a:p>
        </p:txBody>
      </p:sp>
      <p:grpSp>
        <p:nvGrpSpPr>
          <p:cNvPr id="9" name="组合 8">
            <a:extLst>
              <a:ext uri="{FF2B5EF4-FFF2-40B4-BE49-F238E27FC236}">
                <a16:creationId xmlns:a16="http://schemas.microsoft.com/office/drawing/2014/main" id="{7220125F-D16C-452D-8C7E-569C87E45796}"/>
              </a:ext>
            </a:extLst>
          </p:cNvPr>
          <p:cNvGrpSpPr/>
          <p:nvPr/>
        </p:nvGrpSpPr>
        <p:grpSpPr>
          <a:xfrm>
            <a:off x="4985372" y="2934383"/>
            <a:ext cx="2858125" cy="1342923"/>
            <a:chOff x="4985372" y="2934383"/>
            <a:chExt cx="2270759" cy="1342923"/>
          </a:xfrm>
        </p:grpSpPr>
        <p:graphicFrame>
          <p:nvGraphicFramePr>
            <p:cNvPr id="5" name="图表 4">
              <a:extLst>
                <a:ext uri="{FF2B5EF4-FFF2-40B4-BE49-F238E27FC236}">
                  <a16:creationId xmlns:a16="http://schemas.microsoft.com/office/drawing/2014/main" id="{6D14FA54-A372-4B99-A622-2F44CEBC16C6}"/>
                </a:ext>
              </a:extLst>
            </p:cNvPr>
            <p:cNvGraphicFramePr/>
            <p:nvPr>
              <p:extLst>
                <p:ext uri="{D42A27DB-BD31-4B8C-83A1-F6EECF244321}">
                  <p14:modId xmlns:p14="http://schemas.microsoft.com/office/powerpoint/2010/main" val="722632561"/>
                </p:ext>
              </p:extLst>
            </p:nvPr>
          </p:nvGraphicFramePr>
          <p:xfrm>
            <a:off x="4985372" y="2934383"/>
            <a:ext cx="2270759" cy="1342923"/>
          </p:xfrm>
          <a:graphic>
            <a:graphicData uri="http://schemas.openxmlformats.org/drawingml/2006/chart">
              <c:chart xmlns:c="http://schemas.openxmlformats.org/drawingml/2006/chart" xmlns:r="http://schemas.openxmlformats.org/officeDocument/2006/relationships" r:id="rId3"/>
            </a:graphicData>
          </a:graphic>
        </p:graphicFrame>
        <p:cxnSp>
          <p:nvCxnSpPr>
            <p:cNvPr id="40" name="直接连接符 39">
              <a:extLst>
                <a:ext uri="{FF2B5EF4-FFF2-40B4-BE49-F238E27FC236}">
                  <a16:creationId xmlns:a16="http://schemas.microsoft.com/office/drawing/2014/main" id="{BB945BDC-005B-480A-A414-0192F4F19E38}"/>
                </a:ext>
              </a:extLst>
            </p:cNvPr>
            <p:cNvCxnSpPr>
              <a:cxnSpLocks/>
            </p:cNvCxnSpPr>
            <p:nvPr/>
          </p:nvCxnSpPr>
          <p:spPr>
            <a:xfrm>
              <a:off x="5385781" y="4134966"/>
              <a:ext cx="146735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连接符: 肘形 41">
              <a:extLst>
                <a:ext uri="{FF2B5EF4-FFF2-40B4-BE49-F238E27FC236}">
                  <a16:creationId xmlns:a16="http://schemas.microsoft.com/office/drawing/2014/main" id="{4F8565FD-D183-49FD-9FAF-387F64CC23C2}"/>
                </a:ext>
              </a:extLst>
            </p:cNvPr>
            <p:cNvCxnSpPr/>
            <p:nvPr/>
          </p:nvCxnSpPr>
          <p:spPr>
            <a:xfrm>
              <a:off x="5933526" y="3497921"/>
              <a:ext cx="555826" cy="217180"/>
            </a:xfrm>
            <a:prstGeom prst="bentConnector3">
              <a:avLst>
                <a:gd name="adj1" fmla="val 101724"/>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65D2A769-D9F7-4118-8A44-B3E5431640D9}"/>
                </a:ext>
              </a:extLst>
            </p:cNvPr>
            <p:cNvSpPr/>
            <p:nvPr/>
          </p:nvSpPr>
          <p:spPr>
            <a:xfrm>
              <a:off x="6059868" y="3397016"/>
              <a:ext cx="386793" cy="2255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endParaRPr>
            </a:p>
          </p:txBody>
        </p:sp>
        <p:sp>
          <p:nvSpPr>
            <p:cNvPr id="48" name="椭圆 47">
              <a:extLst>
                <a:ext uri="{FF2B5EF4-FFF2-40B4-BE49-F238E27FC236}">
                  <a16:creationId xmlns:a16="http://schemas.microsoft.com/office/drawing/2014/main" id="{A6FE778B-D3FE-496C-833B-1E0080BE2402}"/>
                </a:ext>
              </a:extLst>
            </p:cNvPr>
            <p:cNvSpPr/>
            <p:nvPr/>
          </p:nvSpPr>
          <p:spPr>
            <a:xfrm>
              <a:off x="6017462" y="3371103"/>
              <a:ext cx="443806" cy="2573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Arial" panose="020B0604020202020204" pitchFamily="34" charset="0"/>
                <a:ea typeface="微软雅黑" panose="020B0503020204020204" pitchFamily="34" charset="-122"/>
              </a:endParaRPr>
            </a:p>
          </p:txBody>
        </p:sp>
        <p:sp>
          <p:nvSpPr>
            <p:cNvPr id="49" name="文本框 41">
              <a:extLst>
                <a:ext uri="{FF2B5EF4-FFF2-40B4-BE49-F238E27FC236}">
                  <a16:creationId xmlns:a16="http://schemas.microsoft.com/office/drawing/2014/main" id="{633991BA-E273-49C0-90F8-E5F3723BB244}"/>
                </a:ext>
              </a:extLst>
            </p:cNvPr>
            <p:cNvSpPr txBox="1"/>
            <p:nvPr/>
          </p:nvSpPr>
          <p:spPr>
            <a:xfrm>
              <a:off x="5899164" y="3383600"/>
              <a:ext cx="667798" cy="2616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100" b="1" dirty="0">
                  <a:solidFill>
                    <a:srgbClr val="ED7D31"/>
                  </a:solidFill>
                  <a:latin typeface="Arial" panose="020B0604020202020204" pitchFamily="34" charset="0"/>
                  <a:ea typeface="微软雅黑" panose="020B0503020204020204" pitchFamily="34" charset="-122"/>
                </a:rPr>
                <a:t>- 70%</a:t>
              </a:r>
              <a:endParaRPr lang="zh-CN" altLang="en-US" sz="1100" b="1" dirty="0">
                <a:solidFill>
                  <a:srgbClr val="ED7D31"/>
                </a:solidFill>
                <a:latin typeface="Arial" panose="020B0604020202020204" pitchFamily="34" charset="0"/>
                <a:ea typeface="微软雅黑" panose="020B0503020204020204" pitchFamily="34" charset="-122"/>
              </a:endParaRPr>
            </a:p>
          </p:txBody>
        </p:sp>
      </p:grpSp>
      <p:sp>
        <p:nvSpPr>
          <p:cNvPr id="90" name="矩形 89">
            <a:extLst>
              <a:ext uri="{FF2B5EF4-FFF2-40B4-BE49-F238E27FC236}">
                <a16:creationId xmlns:a16="http://schemas.microsoft.com/office/drawing/2014/main" id="{9B8AB1D0-F930-4DB6-A2F6-DF59010C5A16}"/>
              </a:ext>
            </a:extLst>
          </p:cNvPr>
          <p:cNvSpPr/>
          <p:nvPr/>
        </p:nvSpPr>
        <p:spPr>
          <a:xfrm>
            <a:off x="117216"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基本信息</a:t>
            </a:r>
          </a:p>
        </p:txBody>
      </p:sp>
      <p:sp>
        <p:nvSpPr>
          <p:cNvPr id="91" name="矩形 90">
            <a:extLst>
              <a:ext uri="{FF2B5EF4-FFF2-40B4-BE49-F238E27FC236}">
                <a16:creationId xmlns:a16="http://schemas.microsoft.com/office/drawing/2014/main" id="{95E86CDF-5E1B-4922-B74B-87EBFE245D38}"/>
              </a:ext>
            </a:extLst>
          </p:cNvPr>
          <p:cNvSpPr/>
          <p:nvPr/>
        </p:nvSpPr>
        <p:spPr>
          <a:xfrm>
            <a:off x="3118984"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有效性</a:t>
            </a:r>
          </a:p>
        </p:txBody>
      </p:sp>
      <p:sp>
        <p:nvSpPr>
          <p:cNvPr id="92" name="矩形 91">
            <a:extLst>
              <a:ext uri="{FF2B5EF4-FFF2-40B4-BE49-F238E27FC236}">
                <a16:creationId xmlns:a16="http://schemas.microsoft.com/office/drawing/2014/main" id="{01600CF3-1B37-416B-A3AB-092B9C9420D7}"/>
              </a:ext>
            </a:extLst>
          </p:cNvPr>
          <p:cNvSpPr/>
          <p:nvPr/>
        </p:nvSpPr>
        <p:spPr>
          <a:xfrm>
            <a:off x="4619868" y="-2205"/>
            <a:ext cx="1440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微软雅黑" panose="020B0503020204020204" pitchFamily="34" charset="-122"/>
              </a:rPr>
              <a:t>安全性</a:t>
            </a:r>
            <a:r>
              <a:rPr lang="en-US" altLang="zh-CN" sz="1200" b="1" dirty="0">
                <a:latin typeface="Arial" panose="020B0604020202020204" pitchFamily="34" charset="0"/>
                <a:ea typeface="微软雅黑" panose="020B0503020204020204" pitchFamily="34" charset="-122"/>
              </a:rPr>
              <a:t>(1/2)</a:t>
            </a:r>
            <a:endParaRPr lang="zh-CN" altLang="en-US" sz="1200" b="1" dirty="0">
              <a:latin typeface="Arial" panose="020B0604020202020204" pitchFamily="34" charset="0"/>
              <a:ea typeface="微软雅黑" panose="020B0503020204020204" pitchFamily="34" charset="-122"/>
            </a:endParaRPr>
          </a:p>
        </p:txBody>
      </p:sp>
      <p:sp>
        <p:nvSpPr>
          <p:cNvPr id="93" name="矩形 92">
            <a:extLst>
              <a:ext uri="{FF2B5EF4-FFF2-40B4-BE49-F238E27FC236}">
                <a16:creationId xmlns:a16="http://schemas.microsoft.com/office/drawing/2014/main" id="{DDACF663-E63F-4A4B-916D-B5750840EF5B}"/>
              </a:ext>
            </a:extLst>
          </p:cNvPr>
          <p:cNvSpPr/>
          <p:nvPr/>
        </p:nvSpPr>
        <p:spPr>
          <a:xfrm>
            <a:off x="6120752"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经济性</a:t>
            </a:r>
          </a:p>
        </p:txBody>
      </p:sp>
      <p:sp>
        <p:nvSpPr>
          <p:cNvPr id="94" name="矩形 93">
            <a:extLst>
              <a:ext uri="{FF2B5EF4-FFF2-40B4-BE49-F238E27FC236}">
                <a16:creationId xmlns:a16="http://schemas.microsoft.com/office/drawing/2014/main" id="{75D04399-4D36-46AF-8062-465C96A5BE81}"/>
              </a:ext>
            </a:extLst>
          </p:cNvPr>
          <p:cNvSpPr/>
          <p:nvPr/>
        </p:nvSpPr>
        <p:spPr>
          <a:xfrm>
            <a:off x="7621637"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公平性</a:t>
            </a:r>
          </a:p>
        </p:txBody>
      </p:sp>
      <p:sp>
        <p:nvSpPr>
          <p:cNvPr id="95" name="矩形 94">
            <a:extLst>
              <a:ext uri="{FF2B5EF4-FFF2-40B4-BE49-F238E27FC236}">
                <a16:creationId xmlns:a16="http://schemas.microsoft.com/office/drawing/2014/main" id="{0EF931F1-D5B3-42A0-AEA6-7BB522A81628}"/>
              </a:ext>
            </a:extLst>
          </p:cNvPr>
          <p:cNvSpPr/>
          <p:nvPr/>
        </p:nvSpPr>
        <p:spPr>
          <a:xfrm>
            <a:off x="1618100"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创新性</a:t>
            </a:r>
          </a:p>
        </p:txBody>
      </p:sp>
      <p:sp>
        <p:nvSpPr>
          <p:cNvPr id="96" name="等腰三角形 95">
            <a:extLst>
              <a:ext uri="{FF2B5EF4-FFF2-40B4-BE49-F238E27FC236}">
                <a16:creationId xmlns:a16="http://schemas.microsoft.com/office/drawing/2014/main" id="{1B314390-9E4F-47A0-BC00-F082C0A7F322}"/>
              </a:ext>
            </a:extLst>
          </p:cNvPr>
          <p:cNvSpPr/>
          <p:nvPr/>
        </p:nvSpPr>
        <p:spPr>
          <a:xfrm>
            <a:off x="4810889" y="169360"/>
            <a:ext cx="147638" cy="78345"/>
          </a:xfrm>
          <a:prstGeom prst="triangl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Arial" panose="020B0604020202020204" pitchFamily="34" charset="0"/>
              <a:ea typeface="微软雅黑" panose="020B0503020204020204" pitchFamily="34" charset="-122"/>
            </a:endParaRPr>
          </a:p>
        </p:txBody>
      </p:sp>
      <p:sp>
        <p:nvSpPr>
          <p:cNvPr id="41" name="矩形 40">
            <a:extLst>
              <a:ext uri="{FF2B5EF4-FFF2-40B4-BE49-F238E27FC236}">
                <a16:creationId xmlns:a16="http://schemas.microsoft.com/office/drawing/2014/main" id="{ABA8014C-107D-4E6B-94B5-5BDBA516F7A1}"/>
              </a:ext>
            </a:extLst>
          </p:cNvPr>
          <p:cNvSpPr/>
          <p:nvPr/>
        </p:nvSpPr>
        <p:spPr>
          <a:xfrm>
            <a:off x="419673" y="1282142"/>
            <a:ext cx="8181674" cy="672440"/>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200" dirty="0">
                <a:solidFill>
                  <a:schemeClr val="tx1"/>
                </a:solidFill>
                <a:latin typeface="Arial" panose="020B0604020202020204" pitchFamily="34" charset="0"/>
                <a:ea typeface="微软雅黑" panose="020B0503020204020204" pitchFamily="34" charset="-122"/>
              </a:rPr>
              <a:t>与其他人种相比，</a:t>
            </a:r>
            <a:r>
              <a:rPr lang="zh-CN" altLang="en-US" sz="1200" b="1" dirty="0">
                <a:solidFill>
                  <a:srgbClr val="ED7D31"/>
                </a:solidFill>
                <a:latin typeface="Arial" panose="020B0604020202020204" pitchFamily="34" charset="0"/>
                <a:ea typeface="微软雅黑" panose="020B0503020204020204" pitchFamily="34" charset="-122"/>
              </a:rPr>
              <a:t>东亚人群</a:t>
            </a:r>
            <a:r>
              <a:rPr lang="zh-CN" altLang="en-US" sz="1200" dirty="0">
                <a:solidFill>
                  <a:schemeClr val="tx1"/>
                </a:solidFill>
                <a:latin typeface="Arial" panose="020B0604020202020204" pitchFamily="34" charset="0"/>
                <a:ea typeface="微软雅黑" panose="020B0503020204020204" pitchFamily="34" charset="-122"/>
              </a:rPr>
              <a:t>在抗血小板治疗期间</a:t>
            </a:r>
            <a:r>
              <a:rPr lang="en-US" altLang="zh-CN" sz="1200" dirty="0">
                <a:solidFill>
                  <a:schemeClr val="tx1"/>
                </a:solidFill>
                <a:latin typeface="Arial" panose="020B0604020202020204" pitchFamily="34" charset="0"/>
                <a:ea typeface="微软雅黑" panose="020B0503020204020204" pitchFamily="34" charset="-122"/>
              </a:rPr>
              <a:t>, </a:t>
            </a:r>
            <a:r>
              <a:rPr lang="zh-CN" altLang="en-US" sz="1200" dirty="0">
                <a:solidFill>
                  <a:schemeClr val="tx1"/>
                </a:solidFill>
                <a:latin typeface="Arial" panose="020B0604020202020204" pitchFamily="34" charset="0"/>
                <a:ea typeface="微软雅黑" panose="020B0503020204020204" pitchFamily="34" charset="-122"/>
              </a:rPr>
              <a:t>发生缺血事件的风险较低，而</a:t>
            </a:r>
            <a:r>
              <a:rPr lang="zh-CN" altLang="en-US" sz="1200" b="1" dirty="0">
                <a:solidFill>
                  <a:srgbClr val="ED7D31"/>
                </a:solidFill>
                <a:latin typeface="Arial" panose="020B0604020202020204" pitchFamily="34" charset="0"/>
                <a:ea typeface="微软雅黑" panose="020B0503020204020204" pitchFamily="34" charset="-122"/>
              </a:rPr>
              <a:t>发生出血的风险显著增加</a:t>
            </a:r>
            <a:r>
              <a:rPr lang="zh-CN" altLang="en-US" sz="1200" dirty="0">
                <a:solidFill>
                  <a:schemeClr val="tx1"/>
                </a:solidFill>
                <a:latin typeface="Arial" panose="020B0604020202020204" pitchFamily="34" charset="0"/>
                <a:ea typeface="微软雅黑" panose="020B0503020204020204" pitchFamily="34" charset="-122"/>
              </a:rPr>
              <a:t>，即所谓</a:t>
            </a:r>
            <a:r>
              <a:rPr lang="en-US" altLang="zh-CN" sz="1200" dirty="0">
                <a:solidFill>
                  <a:schemeClr val="tx1"/>
                </a:solidFill>
                <a:latin typeface="Arial" panose="020B0604020202020204" pitchFamily="34" charset="0"/>
                <a:ea typeface="微软雅黑" panose="020B0503020204020204" pitchFamily="34" charset="-122"/>
              </a:rPr>
              <a:t>”</a:t>
            </a:r>
            <a:r>
              <a:rPr lang="zh-CN" altLang="en-US" sz="1200" dirty="0">
                <a:solidFill>
                  <a:schemeClr val="tx1"/>
                </a:solidFill>
                <a:latin typeface="Arial" panose="020B0604020202020204" pitchFamily="34" charset="0"/>
                <a:ea typeface="微软雅黑" panose="020B0503020204020204" pitchFamily="34" charset="-122"/>
              </a:rPr>
              <a:t>东亚悖论</a:t>
            </a:r>
            <a:r>
              <a:rPr lang="en-US" altLang="zh-CN" sz="1200" dirty="0">
                <a:solidFill>
                  <a:schemeClr val="tx1"/>
                </a:solidFill>
                <a:latin typeface="Arial" panose="020B0604020202020204" pitchFamily="34" charset="0"/>
                <a:ea typeface="微软雅黑" panose="020B0503020204020204" pitchFamily="34" charset="-122"/>
              </a:rPr>
              <a:t>”</a:t>
            </a:r>
            <a:r>
              <a:rPr lang="en-US" altLang="zh-CN" sz="1200" baseline="30000" dirty="0">
                <a:solidFill>
                  <a:schemeClr val="tx1"/>
                </a:solidFill>
                <a:latin typeface="Arial" panose="020B0604020202020204" pitchFamily="34" charset="0"/>
                <a:ea typeface="微软雅黑" panose="020B0503020204020204" pitchFamily="34" charset="-122"/>
              </a:rPr>
              <a:t>1</a:t>
            </a:r>
            <a:r>
              <a:rPr lang="zh-CN" altLang="en-US" sz="1200" dirty="0">
                <a:solidFill>
                  <a:schemeClr val="tx1"/>
                </a:solidFill>
                <a:latin typeface="Arial" panose="020B0604020202020204" pitchFamily="34" charset="0"/>
                <a:ea typeface="微软雅黑" panose="020B0503020204020204" pitchFamily="34" charset="-122"/>
              </a:rPr>
              <a:t>。</a:t>
            </a:r>
            <a:endParaRPr lang="en-US" altLang="zh-CN" sz="1200" dirty="0">
              <a:solidFill>
                <a:schemeClr val="tx1"/>
              </a:solidFill>
              <a:latin typeface="Arial" panose="020B0604020202020204" pitchFamily="34" charset="0"/>
              <a:ea typeface="微软雅黑" panose="020B0503020204020204" pitchFamily="34" charset="-122"/>
            </a:endParaRPr>
          </a:p>
          <a:p>
            <a:pPr marL="449263" lvl="1" indent="-171450">
              <a:buFont typeface="Wingdings" panose="05000000000000000000" pitchFamily="2" charset="2"/>
              <a:buChar char="Ø"/>
            </a:pPr>
            <a:r>
              <a:rPr lang="zh-CN" altLang="en-US" sz="1200" dirty="0">
                <a:solidFill>
                  <a:schemeClr val="tx1"/>
                </a:solidFill>
                <a:latin typeface="Arial" panose="020B0604020202020204" pitchFamily="34" charset="0"/>
                <a:ea typeface="微软雅黑" panose="020B0503020204020204" pitchFamily="34" charset="-122"/>
              </a:rPr>
              <a:t>一项大型</a:t>
            </a:r>
            <a:r>
              <a:rPr lang="en-US" altLang="zh-CN" sz="1200" dirty="0">
                <a:solidFill>
                  <a:schemeClr val="tx1"/>
                </a:solidFill>
                <a:latin typeface="Arial" panose="020B0604020202020204" pitchFamily="34" charset="0"/>
                <a:ea typeface="微软雅黑" panose="020B0503020204020204" pitchFamily="34" charset="-122"/>
              </a:rPr>
              <a:t>Meta</a:t>
            </a:r>
            <a:r>
              <a:rPr lang="zh-CN" altLang="en-US" sz="1200" dirty="0">
                <a:solidFill>
                  <a:schemeClr val="tx1"/>
                </a:solidFill>
                <a:latin typeface="Arial" panose="020B0604020202020204" pitchFamily="34" charset="0"/>
                <a:ea typeface="微软雅黑" panose="020B0503020204020204" pitchFamily="34" charset="-122"/>
              </a:rPr>
              <a:t>数据显示</a:t>
            </a:r>
            <a:r>
              <a:rPr lang="en-US" altLang="zh-CN" sz="1200" dirty="0">
                <a:solidFill>
                  <a:schemeClr val="tx1"/>
                </a:solidFill>
                <a:latin typeface="Arial" panose="020B0604020202020204" pitchFamily="34" charset="0"/>
                <a:ea typeface="微软雅黑" panose="020B0503020204020204" pitchFamily="34" charset="-122"/>
              </a:rPr>
              <a:t>, </a:t>
            </a:r>
            <a:r>
              <a:rPr lang="zh-CN" altLang="en-US" sz="1200" dirty="0">
                <a:solidFill>
                  <a:schemeClr val="tx1"/>
                </a:solidFill>
                <a:latin typeface="Arial" panose="020B0604020202020204" pitchFamily="34" charset="0"/>
                <a:ea typeface="微软雅黑" panose="020B0503020204020204" pitchFamily="34" charset="-122"/>
              </a:rPr>
              <a:t>双抗治疗期间，东亚人群的出血概率是非东亚人群的两倍</a:t>
            </a:r>
            <a:r>
              <a:rPr lang="en-US" altLang="zh-CN" sz="1200" dirty="0">
                <a:solidFill>
                  <a:schemeClr val="tx1"/>
                </a:solidFill>
                <a:latin typeface="Arial" panose="020B0604020202020204" pitchFamily="34" charset="0"/>
                <a:ea typeface="微软雅黑" panose="020B0503020204020204" pitchFamily="34" charset="-122"/>
              </a:rPr>
              <a:t> </a:t>
            </a:r>
            <a:r>
              <a:rPr lang="zh-CN" altLang="en-US" sz="1200" dirty="0">
                <a:solidFill>
                  <a:schemeClr val="tx1"/>
                </a:solidFill>
                <a:latin typeface="Arial" panose="020B0604020202020204" pitchFamily="34" charset="0"/>
                <a:ea typeface="微软雅黑" panose="020B0503020204020204" pitchFamily="34" charset="-122"/>
              </a:rPr>
              <a:t>（</a:t>
            </a:r>
            <a:r>
              <a:rPr lang="en-US" altLang="zh-CN" sz="1200" dirty="0">
                <a:solidFill>
                  <a:schemeClr val="tx1"/>
                </a:solidFill>
                <a:latin typeface="Arial" panose="020B0604020202020204" pitchFamily="34" charset="0"/>
                <a:ea typeface="微软雅黑" panose="020B0503020204020204" pitchFamily="34" charset="-122"/>
              </a:rPr>
              <a:t>0.6%</a:t>
            </a:r>
            <a:r>
              <a:rPr lang="zh-CN" altLang="en-US" sz="1200" dirty="0">
                <a:solidFill>
                  <a:schemeClr val="tx1"/>
                </a:solidFill>
                <a:latin typeface="Arial" panose="020B0604020202020204" pitchFamily="34" charset="0"/>
                <a:ea typeface="微软雅黑" panose="020B0503020204020204" pitchFamily="34" charset="-122"/>
              </a:rPr>
              <a:t> </a:t>
            </a:r>
            <a:r>
              <a:rPr lang="en-US" altLang="zh-CN" sz="1200" dirty="0">
                <a:solidFill>
                  <a:schemeClr val="tx1"/>
                </a:solidFill>
                <a:latin typeface="Arial" panose="020B0604020202020204" pitchFamily="34" charset="0"/>
                <a:ea typeface="微软雅黑" panose="020B0503020204020204" pitchFamily="34" charset="-122"/>
              </a:rPr>
              <a:t>vs. 0.3%</a:t>
            </a:r>
            <a:r>
              <a:rPr lang="zh-CN" altLang="en-US" sz="1200" dirty="0">
                <a:solidFill>
                  <a:schemeClr val="tx1"/>
                </a:solidFill>
                <a:latin typeface="Arial" panose="020B0604020202020204" pitchFamily="34" charset="0"/>
                <a:ea typeface="微软雅黑" panose="020B0503020204020204" pitchFamily="34" charset="-122"/>
              </a:rPr>
              <a:t>，</a:t>
            </a:r>
            <a:r>
              <a:rPr lang="en-US" altLang="zh-CN" sz="1200" dirty="0">
                <a:solidFill>
                  <a:schemeClr val="tx1"/>
                </a:solidFill>
                <a:latin typeface="Arial" panose="020B0604020202020204" pitchFamily="34" charset="0"/>
                <a:ea typeface="微软雅黑" panose="020B0503020204020204" pitchFamily="34" charset="-122"/>
              </a:rPr>
              <a:t>P=0.001</a:t>
            </a:r>
            <a:r>
              <a:rPr lang="en-US" altLang="zh-CN" sz="1200" baseline="30000" dirty="0">
                <a:solidFill>
                  <a:schemeClr val="tx1"/>
                </a:solidFill>
                <a:latin typeface="Arial" panose="020B0604020202020204" pitchFamily="34" charset="0"/>
                <a:ea typeface="微软雅黑" panose="020B0503020204020204" pitchFamily="34" charset="-122"/>
              </a:rPr>
              <a:t>3</a:t>
            </a:r>
            <a:r>
              <a:rPr lang="zh-CN" altLang="en-US" sz="1200" dirty="0">
                <a:solidFill>
                  <a:schemeClr val="tx1"/>
                </a:solidFill>
                <a:latin typeface="Arial" panose="020B0604020202020204" pitchFamily="34" charset="0"/>
                <a:ea typeface="微软雅黑" panose="020B0503020204020204" pitchFamily="34" charset="-122"/>
              </a:rPr>
              <a:t>）</a:t>
            </a:r>
          </a:p>
        </p:txBody>
      </p:sp>
      <p:sp>
        <p:nvSpPr>
          <p:cNvPr id="43" name="文本框 42">
            <a:extLst>
              <a:ext uri="{FF2B5EF4-FFF2-40B4-BE49-F238E27FC236}">
                <a16:creationId xmlns:a16="http://schemas.microsoft.com/office/drawing/2014/main" id="{EBD56B11-4310-4EDA-8C3D-3802182A4FC4}"/>
              </a:ext>
            </a:extLst>
          </p:cNvPr>
          <p:cNvSpPr txBox="1"/>
          <p:nvPr/>
        </p:nvSpPr>
        <p:spPr>
          <a:xfrm>
            <a:off x="419673" y="1006584"/>
            <a:ext cx="8181674" cy="276999"/>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400">
              <a:defRPr sz="1200" b="1">
                <a:latin typeface="Arial" panose="020B0604020202020204" pitchFamily="34" charset="0"/>
                <a:ea typeface="微软雅黑" panose="020B0503020204020204"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90000"/>
              </a:lnSpc>
            </a:pP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东亚</a:t>
            </a:r>
            <a:r>
              <a:rPr kumimoji="0" lang="en-US" altLang="zh-CN"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ACS</a:t>
            </a: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患者治疗期间出血概率是非东亚人群的两倍</a:t>
            </a:r>
          </a:p>
        </p:txBody>
      </p:sp>
      <p:sp>
        <p:nvSpPr>
          <p:cNvPr id="45" name="矩形 44">
            <a:extLst>
              <a:ext uri="{FF2B5EF4-FFF2-40B4-BE49-F238E27FC236}">
                <a16:creationId xmlns:a16="http://schemas.microsoft.com/office/drawing/2014/main" id="{41DA32C9-6BE0-4EE7-B6DE-C14C9100818F}"/>
              </a:ext>
            </a:extLst>
          </p:cNvPr>
          <p:cNvSpPr/>
          <p:nvPr/>
        </p:nvSpPr>
        <p:spPr>
          <a:xfrm>
            <a:off x="419673" y="2325923"/>
            <a:ext cx="8181674" cy="672440"/>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CN" altLang="en-US" sz="1200" dirty="0">
                <a:solidFill>
                  <a:schemeClr val="tx1"/>
                </a:solidFill>
                <a:latin typeface="Arial" panose="020B0604020202020204" pitchFamily="34" charset="0"/>
                <a:ea typeface="微软雅黑" panose="020B0503020204020204" pitchFamily="34" charset="-122"/>
              </a:rPr>
              <a:t>对比联合用药</a:t>
            </a:r>
            <a:r>
              <a:rPr lang="en-US" altLang="zh-CN" sz="1200" dirty="0">
                <a:solidFill>
                  <a:schemeClr val="tx1"/>
                </a:solidFill>
                <a:latin typeface="Arial" panose="020B0604020202020204" pitchFamily="34" charset="0"/>
                <a:ea typeface="微软雅黑" panose="020B0503020204020204" pitchFamily="34" charset="-122"/>
              </a:rPr>
              <a:t>, </a:t>
            </a:r>
            <a:r>
              <a:rPr lang="zh-CN" altLang="en-US" sz="1200" dirty="0">
                <a:solidFill>
                  <a:schemeClr val="tx1"/>
                </a:solidFill>
                <a:latin typeface="Arial" panose="020B0604020202020204" pitchFamily="34" charset="0"/>
                <a:ea typeface="微软雅黑" panose="020B0503020204020204" pitchFamily="34" charset="-122"/>
              </a:rPr>
              <a:t>氯吡格雷阿司匹林片</a:t>
            </a:r>
            <a:r>
              <a:rPr lang="zh-CN" altLang="en-US" sz="1200" b="1" dirty="0">
                <a:solidFill>
                  <a:srgbClr val="ED7D31"/>
                </a:solidFill>
                <a:latin typeface="Arial" panose="020B0604020202020204" pitchFamily="34" charset="0"/>
                <a:ea typeface="微软雅黑" panose="020B0503020204020204" pitchFamily="34" charset="-122"/>
              </a:rPr>
              <a:t>无出血相关不良反应；对比阿司匹林联合其他</a:t>
            </a:r>
            <a:r>
              <a:rPr lang="en-US" altLang="zh-CN" sz="1200" b="1" dirty="0">
                <a:solidFill>
                  <a:srgbClr val="ED7D31"/>
                </a:solidFill>
                <a:latin typeface="Arial" panose="020B0604020202020204" pitchFamily="34" charset="0"/>
                <a:ea typeface="微软雅黑" panose="020B0503020204020204" pitchFamily="34" charset="-122"/>
              </a:rPr>
              <a:t>P2Y12</a:t>
            </a:r>
            <a:r>
              <a:rPr lang="zh-CN" altLang="en-US" sz="1200" b="1" dirty="0">
                <a:solidFill>
                  <a:srgbClr val="ED7D31"/>
                </a:solidFill>
                <a:latin typeface="Arial" panose="020B0604020202020204" pitchFamily="34" charset="0"/>
                <a:ea typeface="微软雅黑" panose="020B0503020204020204" pitchFamily="34" charset="-122"/>
              </a:rPr>
              <a:t>抑制剂</a:t>
            </a:r>
            <a:r>
              <a:rPr lang="zh-CN" altLang="en-US" sz="1200" b="1" dirty="0">
                <a:solidFill>
                  <a:schemeClr val="tx1"/>
                </a:solidFill>
                <a:latin typeface="Arial" panose="020B0604020202020204" pitchFamily="34" charset="0"/>
                <a:ea typeface="微软雅黑" panose="020B0503020204020204" pitchFamily="34" charset="-122"/>
              </a:rPr>
              <a:t>，</a:t>
            </a:r>
            <a:r>
              <a:rPr lang="zh-CN" altLang="en-US" sz="1200" dirty="0">
                <a:solidFill>
                  <a:schemeClr val="tx1"/>
                </a:solidFill>
                <a:latin typeface="Arial" panose="020B0604020202020204" pitchFamily="34" charset="0"/>
                <a:ea typeface="微软雅黑" panose="020B0503020204020204" pitchFamily="34" charset="-122"/>
              </a:rPr>
              <a:t>氯吡格雷阿司匹林片一年内的</a:t>
            </a:r>
            <a:r>
              <a:rPr lang="zh-CN" altLang="en-US" sz="1200" b="1" dirty="0">
                <a:solidFill>
                  <a:srgbClr val="ED7D31"/>
                </a:solidFill>
                <a:latin typeface="Arial" panose="020B0604020202020204" pitchFamily="34" charset="0"/>
                <a:ea typeface="微软雅黑" panose="020B0503020204020204" pitchFamily="34" charset="-122"/>
              </a:rPr>
              <a:t>出血事件相对风险降低</a:t>
            </a:r>
            <a:r>
              <a:rPr lang="en-US" altLang="zh-CN" sz="1200" b="1" dirty="0">
                <a:solidFill>
                  <a:srgbClr val="ED7D31"/>
                </a:solidFill>
                <a:latin typeface="Arial" panose="020B0604020202020204" pitchFamily="34" charset="0"/>
                <a:ea typeface="微软雅黑" panose="020B0503020204020204" pitchFamily="34" charset="-122"/>
              </a:rPr>
              <a:t>70%</a:t>
            </a:r>
            <a:r>
              <a:rPr lang="en-US" altLang="zh-CN" sz="1200" dirty="0">
                <a:solidFill>
                  <a:schemeClr val="tx1"/>
                </a:solidFill>
                <a:latin typeface="Arial" panose="020B0604020202020204" pitchFamily="34" charset="0"/>
                <a:ea typeface="微软雅黑" panose="020B0503020204020204" pitchFamily="34" charset="-122"/>
              </a:rPr>
              <a:t>**</a:t>
            </a:r>
            <a:r>
              <a:rPr lang="en-US" altLang="zh-CN" sz="1200" baseline="30000" dirty="0">
                <a:solidFill>
                  <a:schemeClr val="tx1"/>
                </a:solidFill>
                <a:latin typeface="Arial" panose="020B0604020202020204" pitchFamily="34" charset="0"/>
                <a:ea typeface="微软雅黑" panose="020B0503020204020204" pitchFamily="34" charset="-122"/>
              </a:rPr>
              <a:t>5</a:t>
            </a:r>
          </a:p>
        </p:txBody>
      </p:sp>
      <p:sp>
        <p:nvSpPr>
          <p:cNvPr id="50" name="文本框 49">
            <a:extLst>
              <a:ext uri="{FF2B5EF4-FFF2-40B4-BE49-F238E27FC236}">
                <a16:creationId xmlns:a16="http://schemas.microsoft.com/office/drawing/2014/main" id="{8CB0F5B4-4974-47F7-8B03-B891631D0DBB}"/>
              </a:ext>
            </a:extLst>
          </p:cNvPr>
          <p:cNvSpPr txBox="1"/>
          <p:nvPr/>
        </p:nvSpPr>
        <p:spPr>
          <a:xfrm>
            <a:off x="419673" y="2048924"/>
            <a:ext cx="8181674" cy="276999"/>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400">
              <a:defRPr sz="1200" b="1">
                <a:latin typeface="Arial" panose="020B0604020202020204" pitchFamily="34" charset="0"/>
                <a:ea typeface="微软雅黑" panose="020B0503020204020204"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200" b="1" dirty="0">
                <a:solidFill>
                  <a:schemeClr val="tx1"/>
                </a:solidFill>
                <a:latin typeface="Arial" panose="020B0604020202020204" pitchFamily="34" charset="0"/>
                <a:ea typeface="微软雅黑" panose="020B0503020204020204" pitchFamily="34" charset="-122"/>
              </a:rPr>
              <a:t>氯吡格雷阿司匹林片的</a:t>
            </a:r>
            <a:r>
              <a:rPr lang="zh-CN" altLang="en-US" sz="1200" b="1" dirty="0">
                <a:solidFill>
                  <a:srgbClr val="ED7D31"/>
                </a:solidFill>
                <a:latin typeface="Arial" panose="020B0604020202020204" pitchFamily="34" charset="0"/>
                <a:ea typeface="微软雅黑" panose="020B0503020204020204" pitchFamily="34" charset="-122"/>
              </a:rPr>
              <a:t>出血风险更低</a:t>
            </a:r>
            <a:r>
              <a:rPr lang="en-US" altLang="zh-CN" sz="1200" b="1" baseline="30000" dirty="0">
                <a:solidFill>
                  <a:schemeClr val="tx1"/>
                </a:solidFill>
                <a:latin typeface="Arial" panose="020B0604020202020204" pitchFamily="34" charset="0"/>
                <a:ea typeface="微软雅黑" panose="020B0503020204020204" pitchFamily="34" charset="-122"/>
              </a:rPr>
              <a:t>2</a:t>
            </a:r>
            <a:r>
              <a:rPr lang="zh-CN" altLang="en-US" sz="1200" b="1" dirty="0">
                <a:solidFill>
                  <a:schemeClr val="tx1"/>
                </a:solidFill>
                <a:latin typeface="Arial" panose="020B0604020202020204" pitchFamily="34" charset="0"/>
                <a:ea typeface="微软雅黑" panose="020B0503020204020204" pitchFamily="34" charset="-122"/>
              </a:rPr>
              <a:t>，</a:t>
            </a:r>
            <a:r>
              <a:rPr lang="zh-CN" altLang="en-US" sz="1200" b="1" dirty="0">
                <a:solidFill>
                  <a:srgbClr val="ED7D31"/>
                </a:solidFill>
                <a:latin typeface="Arial" panose="020B0604020202020204" pitchFamily="34" charset="0"/>
                <a:ea typeface="微软雅黑" panose="020B0503020204020204" pitchFamily="34" charset="-122"/>
              </a:rPr>
              <a:t>是更适合东亚</a:t>
            </a:r>
            <a:r>
              <a:rPr lang="en-US" altLang="zh-CN" sz="1200" b="1" dirty="0">
                <a:solidFill>
                  <a:srgbClr val="ED7D31"/>
                </a:solidFill>
                <a:latin typeface="Arial" panose="020B0604020202020204" pitchFamily="34" charset="0"/>
                <a:ea typeface="微软雅黑" panose="020B0503020204020204" pitchFamily="34" charset="-122"/>
              </a:rPr>
              <a:t>ACS</a:t>
            </a:r>
            <a:r>
              <a:rPr lang="zh-CN" altLang="en-US" sz="1200" b="1" dirty="0">
                <a:solidFill>
                  <a:srgbClr val="ED7D31"/>
                </a:solidFill>
                <a:latin typeface="Arial" panose="020B0604020202020204" pitchFamily="34" charset="0"/>
                <a:ea typeface="微软雅黑" panose="020B0503020204020204" pitchFamily="34" charset="-122"/>
              </a:rPr>
              <a:t>患者的治疗方案</a:t>
            </a:r>
            <a:r>
              <a:rPr lang="en-US" altLang="zh-CN" sz="1200" baseline="30000" dirty="0">
                <a:solidFill>
                  <a:schemeClr val="tx1"/>
                </a:solidFill>
                <a:latin typeface="Arial" panose="020B0604020202020204" pitchFamily="34" charset="0"/>
                <a:ea typeface="微软雅黑" panose="020B0503020204020204" pitchFamily="34" charset="-122"/>
              </a:rPr>
              <a:t>1,4</a:t>
            </a:r>
            <a:endParaRPr lang="zh-CN" altLang="en-US" sz="1200" baseline="30000" dirty="0">
              <a:solidFill>
                <a:schemeClr val="tx1"/>
              </a:solidFill>
              <a:latin typeface="Arial" panose="020B0604020202020204" pitchFamily="34" charset="0"/>
              <a:ea typeface="微软雅黑" panose="020B0503020204020204" pitchFamily="34" charset="-122"/>
            </a:endParaRPr>
          </a:p>
        </p:txBody>
      </p:sp>
      <p:cxnSp>
        <p:nvCxnSpPr>
          <p:cNvPr id="8" name="直接连接符 7">
            <a:extLst>
              <a:ext uri="{FF2B5EF4-FFF2-40B4-BE49-F238E27FC236}">
                <a16:creationId xmlns:a16="http://schemas.microsoft.com/office/drawing/2014/main" id="{809F3AE7-4221-4CF1-B6D6-905B9221FFE4}"/>
              </a:ext>
            </a:extLst>
          </p:cNvPr>
          <p:cNvCxnSpPr/>
          <p:nvPr/>
        </p:nvCxnSpPr>
        <p:spPr>
          <a:xfrm>
            <a:off x="4510510" y="3119947"/>
            <a:ext cx="0" cy="155342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60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5C6C3C4-D3F3-403D-AE93-7F1F00D8DDD7}"/>
              </a:ext>
            </a:extLst>
          </p:cNvPr>
          <p:cNvSpPr>
            <a:spLocks noGrp="1"/>
          </p:cNvSpPr>
          <p:nvPr>
            <p:ph type="sldNum" sz="quarter" idx="16"/>
          </p:nvPr>
        </p:nvSpPr>
        <p:spPr/>
        <p:txBody>
          <a:bodyPr/>
          <a:lstStyle/>
          <a:p>
            <a:fld id="{6B54B0F7-55DD-40D6-B7F4-70B586885C0B}" type="slidenum">
              <a:rPr lang="en-US" noProof="0" smtClean="0">
                <a:latin typeface="Arial" panose="020B0604020202020204" pitchFamily="34" charset="0"/>
                <a:ea typeface="微软雅黑" panose="020B0503020204020204" pitchFamily="34" charset="-122"/>
              </a:rPr>
              <a:pPr/>
              <a:t>8</a:t>
            </a:fld>
            <a:endParaRPr lang="en-US" noProof="0">
              <a:latin typeface="Arial" panose="020B0604020202020204" pitchFamily="34" charset="0"/>
              <a:ea typeface="微软雅黑" panose="020B0503020204020204" pitchFamily="34" charset="-122"/>
            </a:endParaRPr>
          </a:p>
        </p:txBody>
      </p:sp>
      <p:sp>
        <p:nvSpPr>
          <p:cNvPr id="7" name="标题 6">
            <a:extLst>
              <a:ext uri="{FF2B5EF4-FFF2-40B4-BE49-F238E27FC236}">
                <a16:creationId xmlns:a16="http://schemas.microsoft.com/office/drawing/2014/main" id="{6027352D-3CF4-4830-807E-CC12D5DF2AD6}"/>
              </a:ext>
            </a:extLst>
          </p:cNvPr>
          <p:cNvSpPr>
            <a:spLocks noGrp="1"/>
          </p:cNvSpPr>
          <p:nvPr>
            <p:ph type="title"/>
          </p:nvPr>
        </p:nvSpPr>
        <p:spPr/>
        <p:txBody>
          <a:bodyPr vert="horz" lIns="0" tIns="0" rIns="0" bIns="0" rtlCol="0" anchor="t">
            <a:normAutofit/>
          </a:bodyPr>
          <a:lstStyle/>
          <a:p>
            <a:r>
              <a:rPr lang="zh-CN" altLang="en-US" sz="1800" b="1" dirty="0">
                <a:latin typeface="Arial" panose="020B0604020202020204" pitchFamily="34" charset="0"/>
                <a:ea typeface="微软雅黑" panose="020B0503020204020204" pitchFamily="34" charset="-122"/>
              </a:rPr>
              <a:t>对比联合用药</a:t>
            </a:r>
            <a:r>
              <a:rPr lang="en-US" altLang="zh-CN" sz="1800" b="1" dirty="0">
                <a:latin typeface="Arial" panose="020B0604020202020204" pitchFamily="34" charset="0"/>
                <a:ea typeface="微软雅黑" panose="020B0503020204020204" pitchFamily="34" charset="-122"/>
              </a:rPr>
              <a:t>, </a:t>
            </a:r>
            <a:r>
              <a:rPr lang="zh-CN" altLang="en-US" sz="1800" b="1" dirty="0">
                <a:latin typeface="Arial" panose="020B0604020202020204" pitchFamily="34" charset="0"/>
                <a:ea typeface="微软雅黑" panose="020B0503020204020204" pitchFamily="34" charset="-122"/>
              </a:rPr>
              <a:t>氯吡格雷阿司匹林片肠胃道不良反应更少</a:t>
            </a:r>
            <a:endParaRPr lang="en-US" sz="1800" b="1" dirty="0">
              <a:latin typeface="Arial" panose="020B0604020202020204" pitchFamily="34" charset="0"/>
              <a:ea typeface="微软雅黑" panose="020B0503020204020204" pitchFamily="34" charset="-122"/>
            </a:endParaRPr>
          </a:p>
        </p:txBody>
      </p:sp>
      <p:sp>
        <p:nvSpPr>
          <p:cNvPr id="12" name="文本框 11">
            <a:extLst>
              <a:ext uri="{FF2B5EF4-FFF2-40B4-BE49-F238E27FC236}">
                <a16:creationId xmlns:a16="http://schemas.microsoft.com/office/drawing/2014/main" id="{DE09EBF0-0F07-4304-B178-CF33CDFDB357}"/>
              </a:ext>
            </a:extLst>
          </p:cNvPr>
          <p:cNvSpPr txBox="1"/>
          <p:nvPr/>
        </p:nvSpPr>
        <p:spPr>
          <a:xfrm>
            <a:off x="1186637" y="4756559"/>
            <a:ext cx="7387714" cy="175433"/>
          </a:xfrm>
          <a:prstGeom prst="rect">
            <a:avLst/>
          </a:prstGeom>
          <a:noFill/>
        </p:spPr>
        <p:txBody>
          <a:bodyPr wrap="square">
            <a:spAutoFit/>
          </a:bodyPr>
          <a:lstStyle>
            <a:defPPr>
              <a:defRPr lang="en-US"/>
            </a:defPPr>
            <a:lvl1pPr>
              <a:lnSpc>
                <a:spcPct val="90000"/>
              </a:lnSpc>
              <a:defRPr sz="600" spc="-70">
                <a:solidFill>
                  <a:schemeClr val="bg1">
                    <a:lumMod val="50000"/>
                  </a:schemeClr>
                </a:solidFill>
              </a:defRPr>
            </a:lvl1pPr>
          </a:lstStyle>
          <a:p>
            <a:r>
              <a:rPr lang="en-US" altLang="zh-CN" dirty="0">
                <a:latin typeface="Arial" panose="020B0604020202020204" pitchFamily="34" charset="0"/>
                <a:ea typeface="微软雅黑" panose="020B0503020204020204" pitchFamily="34" charset="-122"/>
              </a:rPr>
              <a:t>1.</a:t>
            </a:r>
            <a:r>
              <a:rPr lang="zh-CN" altLang="en-US" dirty="0">
                <a:latin typeface="Arial" panose="020B0604020202020204" pitchFamily="34" charset="0"/>
                <a:ea typeface="微软雅黑" panose="020B0503020204020204" pitchFamily="34" charset="-122"/>
              </a:rPr>
              <a:t>氯吡格雷阿司匹林片说明书</a:t>
            </a:r>
            <a:r>
              <a:rPr lang="en-US" altLang="zh-CN" dirty="0">
                <a:latin typeface="Arial" panose="020B0604020202020204" pitchFamily="34" charset="0"/>
                <a:ea typeface="微软雅黑" panose="020B0503020204020204" pitchFamily="34" charset="-122"/>
              </a:rPr>
              <a:t>; 2.Wang L, et al. Adv </a:t>
            </a:r>
            <a:r>
              <a:rPr lang="en-US" altLang="zh-CN" dirty="0" err="1">
                <a:latin typeface="Arial" panose="020B0604020202020204" pitchFamily="34" charset="0"/>
                <a:ea typeface="微软雅黑" panose="020B0503020204020204" pitchFamily="34" charset="-122"/>
              </a:rPr>
              <a:t>Ther</a:t>
            </a:r>
            <a:r>
              <a:rPr lang="en-US" altLang="zh-CN" dirty="0">
                <a:latin typeface="Arial" panose="020B0604020202020204" pitchFamily="34" charset="0"/>
                <a:ea typeface="微软雅黑" panose="020B0503020204020204" pitchFamily="34" charset="-122"/>
              </a:rPr>
              <a:t>. 2020;37(6):2696-2709.; 3.Li Y, et al.  Adv </a:t>
            </a:r>
            <a:r>
              <a:rPr lang="en-US" altLang="zh-CN" dirty="0" err="1">
                <a:latin typeface="Arial" panose="020B0604020202020204" pitchFamily="34" charset="0"/>
                <a:ea typeface="微软雅黑" panose="020B0503020204020204" pitchFamily="34" charset="-122"/>
              </a:rPr>
              <a:t>Ther</a:t>
            </a:r>
            <a:r>
              <a:rPr lang="en-US" altLang="zh-CN" dirty="0">
                <a:latin typeface="Arial" panose="020B0604020202020204" pitchFamily="34" charset="0"/>
                <a:ea typeface="微软雅黑" panose="020B0503020204020204" pitchFamily="34" charset="-122"/>
              </a:rPr>
              <a:t>. 2020;37(11):4660-4674. </a:t>
            </a:r>
            <a:endParaRPr lang="it-IT" altLang="zh-CN" dirty="0">
              <a:latin typeface="Arial" panose="020B0604020202020204" pitchFamily="34" charset="0"/>
              <a:ea typeface="微软雅黑" panose="020B0503020204020204" pitchFamily="34" charset="-122"/>
            </a:endParaRPr>
          </a:p>
        </p:txBody>
      </p:sp>
      <p:grpSp>
        <p:nvGrpSpPr>
          <p:cNvPr id="4" name="组合 3">
            <a:extLst>
              <a:ext uri="{FF2B5EF4-FFF2-40B4-BE49-F238E27FC236}">
                <a16:creationId xmlns:a16="http://schemas.microsoft.com/office/drawing/2014/main" id="{9E1999BD-2E08-41E7-A0FF-2678B5767E58}"/>
              </a:ext>
            </a:extLst>
          </p:cNvPr>
          <p:cNvGrpSpPr/>
          <p:nvPr/>
        </p:nvGrpSpPr>
        <p:grpSpPr>
          <a:xfrm>
            <a:off x="419673" y="1873769"/>
            <a:ext cx="8181674" cy="1713874"/>
            <a:chOff x="420273" y="1874420"/>
            <a:chExt cx="7961381" cy="1493738"/>
          </a:xfrm>
        </p:grpSpPr>
        <p:sp>
          <p:nvSpPr>
            <p:cNvPr id="19" name="矩形 18">
              <a:extLst>
                <a:ext uri="{FF2B5EF4-FFF2-40B4-BE49-F238E27FC236}">
                  <a16:creationId xmlns:a16="http://schemas.microsoft.com/office/drawing/2014/main" id="{D75817B0-F99F-4555-83B7-8000C9B71B7B}"/>
                </a:ext>
              </a:extLst>
            </p:cNvPr>
            <p:cNvSpPr/>
            <p:nvPr/>
          </p:nvSpPr>
          <p:spPr>
            <a:xfrm>
              <a:off x="863484" y="3114938"/>
              <a:ext cx="94463" cy="884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0" name="文本框 19">
              <a:extLst>
                <a:ext uri="{FF2B5EF4-FFF2-40B4-BE49-F238E27FC236}">
                  <a16:creationId xmlns:a16="http://schemas.microsoft.com/office/drawing/2014/main" id="{E16CC00A-881B-4B8E-8A94-5A407E28D223}"/>
                </a:ext>
              </a:extLst>
            </p:cNvPr>
            <p:cNvSpPr txBox="1"/>
            <p:nvPr/>
          </p:nvSpPr>
          <p:spPr>
            <a:xfrm>
              <a:off x="919312" y="3064054"/>
              <a:ext cx="1478729" cy="203133"/>
            </a:xfrm>
            <a:prstGeom prst="rect">
              <a:avLst/>
            </a:prstGeom>
            <a:noFill/>
          </p:spPr>
          <p:txBody>
            <a:bodyPr wrap="square">
              <a:spAutoFit/>
            </a:bodyPr>
            <a:lstStyle/>
            <a:p>
              <a:pPr>
                <a:lnSpc>
                  <a:spcPct val="90000"/>
                </a:lnSpc>
              </a:pPr>
              <a:r>
                <a:rPr lang="zh-CN" altLang="en-US" sz="800" spc="-80" dirty="0">
                  <a:latin typeface="Arial" panose="020B0604020202020204" pitchFamily="34" charset="0"/>
                  <a:ea typeface="微软雅黑" panose="020B0503020204020204" pitchFamily="34" charset="-122"/>
                </a:rPr>
                <a:t>阿司匹林</a:t>
              </a:r>
              <a:r>
                <a:rPr lang="en-US" altLang="zh-CN" sz="800" spc="-80" dirty="0">
                  <a:latin typeface="Arial" panose="020B0604020202020204" pitchFamily="34" charset="0"/>
                  <a:ea typeface="微软雅黑" panose="020B0503020204020204" pitchFamily="34" charset="-122"/>
                </a:rPr>
                <a:t>+</a:t>
              </a:r>
              <a:r>
                <a:rPr lang="zh-CN" altLang="en-US" sz="800" dirty="0">
                  <a:latin typeface="Arial" panose="020B0604020202020204" pitchFamily="34" charset="0"/>
                  <a:ea typeface="微软雅黑" panose="020B0503020204020204" pitchFamily="34" charset="-122"/>
                </a:rPr>
                <a:t>氯吡格雷联合用药</a:t>
              </a:r>
              <a:endParaRPr lang="zh-CN" altLang="en-US" sz="800" spc="-80" dirty="0">
                <a:latin typeface="Arial" panose="020B0604020202020204" pitchFamily="34" charset="0"/>
                <a:ea typeface="微软雅黑" panose="020B0503020204020204" pitchFamily="34" charset="-122"/>
              </a:endParaRPr>
            </a:p>
          </p:txBody>
        </p:sp>
        <p:sp>
          <p:nvSpPr>
            <p:cNvPr id="21" name="矩形 20">
              <a:extLst>
                <a:ext uri="{FF2B5EF4-FFF2-40B4-BE49-F238E27FC236}">
                  <a16:creationId xmlns:a16="http://schemas.microsoft.com/office/drawing/2014/main" id="{FC8C4912-73E3-4DCE-8556-0A0936A11A39}"/>
                </a:ext>
              </a:extLst>
            </p:cNvPr>
            <p:cNvSpPr/>
            <p:nvPr/>
          </p:nvSpPr>
          <p:spPr>
            <a:xfrm>
              <a:off x="2700601" y="3114938"/>
              <a:ext cx="94463" cy="88429"/>
            </a:xfrm>
            <a:prstGeom prst="rect">
              <a:avLst/>
            </a:prstGeom>
            <a:solidFill>
              <a:srgbClr val="7A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endParaRPr>
            </a:p>
          </p:txBody>
        </p:sp>
        <p:sp>
          <p:nvSpPr>
            <p:cNvPr id="22" name="文本框 21">
              <a:extLst>
                <a:ext uri="{FF2B5EF4-FFF2-40B4-BE49-F238E27FC236}">
                  <a16:creationId xmlns:a16="http://schemas.microsoft.com/office/drawing/2014/main" id="{AA6B8FB2-598A-49EE-9569-EABE0681E42A}"/>
                </a:ext>
              </a:extLst>
            </p:cNvPr>
            <p:cNvSpPr txBox="1"/>
            <p:nvPr/>
          </p:nvSpPr>
          <p:spPr>
            <a:xfrm>
              <a:off x="2754113" y="3064054"/>
              <a:ext cx="1341672" cy="203133"/>
            </a:xfrm>
            <a:prstGeom prst="rect">
              <a:avLst/>
            </a:prstGeom>
            <a:noFill/>
          </p:spPr>
          <p:txBody>
            <a:bodyPr wrap="square">
              <a:spAutoFit/>
            </a:bodyPr>
            <a:lstStyle/>
            <a:p>
              <a:pPr>
                <a:lnSpc>
                  <a:spcPct val="90000"/>
                </a:lnSpc>
              </a:pPr>
              <a:r>
                <a:rPr lang="zh-CN" altLang="en-US" sz="800" spc="-80" dirty="0">
                  <a:latin typeface="Arial" panose="020B0604020202020204" pitchFamily="34" charset="0"/>
                  <a:ea typeface="微软雅黑" panose="020B0503020204020204" pitchFamily="34" charset="-122"/>
                </a:rPr>
                <a:t>氯吡格雷阿司匹林片</a:t>
              </a:r>
            </a:p>
          </p:txBody>
        </p:sp>
        <p:graphicFrame>
          <p:nvGraphicFramePr>
            <p:cNvPr id="35" name="图表 34">
              <a:extLst>
                <a:ext uri="{FF2B5EF4-FFF2-40B4-BE49-F238E27FC236}">
                  <a16:creationId xmlns:a16="http://schemas.microsoft.com/office/drawing/2014/main" id="{0E937593-B8CE-4278-91EC-C0551B9C25F5}"/>
                </a:ext>
              </a:extLst>
            </p:cNvPr>
            <p:cNvGraphicFramePr>
              <a:graphicFrameLocks/>
            </p:cNvGraphicFramePr>
            <p:nvPr>
              <p:extLst>
                <p:ext uri="{D42A27DB-BD31-4B8C-83A1-F6EECF244321}">
                  <p14:modId xmlns:p14="http://schemas.microsoft.com/office/powerpoint/2010/main" val="692669579"/>
                </p:ext>
              </p:extLst>
            </p:nvPr>
          </p:nvGraphicFramePr>
          <p:xfrm>
            <a:off x="441951" y="2098708"/>
            <a:ext cx="3453048" cy="1029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图表 38">
              <a:extLst>
                <a:ext uri="{FF2B5EF4-FFF2-40B4-BE49-F238E27FC236}">
                  <a16:creationId xmlns:a16="http://schemas.microsoft.com/office/drawing/2014/main" id="{D1F17A03-A230-4C8A-A057-640B76919EA7}"/>
                </a:ext>
              </a:extLst>
            </p:cNvPr>
            <p:cNvGraphicFramePr>
              <a:graphicFrameLocks/>
            </p:cNvGraphicFramePr>
            <p:nvPr>
              <p:extLst>
                <p:ext uri="{D42A27DB-BD31-4B8C-83A1-F6EECF244321}">
                  <p14:modId xmlns:p14="http://schemas.microsoft.com/office/powerpoint/2010/main" val="3765480041"/>
                </p:ext>
              </p:extLst>
            </p:nvPr>
          </p:nvGraphicFramePr>
          <p:xfrm>
            <a:off x="4333910" y="2039385"/>
            <a:ext cx="4047744" cy="1328773"/>
          </p:xfrm>
          <a:graphic>
            <a:graphicData uri="http://schemas.openxmlformats.org/drawingml/2006/chart">
              <c:chart xmlns:c="http://schemas.openxmlformats.org/drawingml/2006/chart" xmlns:r="http://schemas.openxmlformats.org/officeDocument/2006/relationships" r:id="rId3"/>
            </a:graphicData>
          </a:graphic>
        </p:graphicFrame>
        <p:sp>
          <p:nvSpPr>
            <p:cNvPr id="47" name="文本框 46">
              <a:extLst>
                <a:ext uri="{FF2B5EF4-FFF2-40B4-BE49-F238E27FC236}">
                  <a16:creationId xmlns:a16="http://schemas.microsoft.com/office/drawing/2014/main" id="{59DD52BF-D694-4FEE-BCDA-E90191E0A5DD}"/>
                </a:ext>
              </a:extLst>
            </p:cNvPr>
            <p:cNvSpPr txBox="1"/>
            <p:nvPr/>
          </p:nvSpPr>
          <p:spPr>
            <a:xfrm>
              <a:off x="420273" y="1874420"/>
              <a:ext cx="1139126" cy="241420"/>
            </a:xfrm>
            <a:prstGeom prst="rect">
              <a:avLst/>
            </a:prstGeom>
            <a:noFill/>
          </p:spPr>
          <p:txBody>
            <a:bodyPr wrap="square">
              <a:spAutoFit/>
            </a:bodyPr>
            <a:lstStyle/>
            <a:p>
              <a:r>
                <a:rPr lang="zh-CN" altLang="en-US" sz="1200" dirty="0">
                  <a:latin typeface="Arial" panose="020B0604020202020204" pitchFamily="34" charset="0"/>
                  <a:ea typeface="微软雅黑" panose="020B0503020204020204" pitchFamily="34" charset="-122"/>
                </a:rPr>
                <a:t>空腹服用</a:t>
              </a:r>
              <a:r>
                <a:rPr lang="en-US" altLang="zh-CN" sz="1200" dirty="0">
                  <a:latin typeface="Arial" panose="020B0604020202020204" pitchFamily="34" charset="0"/>
                  <a:ea typeface="微软雅黑" panose="020B0503020204020204" pitchFamily="34" charset="-122"/>
                </a:rPr>
                <a:t>:</a:t>
              </a:r>
              <a:endParaRPr lang="zh-CN" altLang="en-US" sz="1200" dirty="0">
                <a:latin typeface="Arial" panose="020B0604020202020204" pitchFamily="34" charset="0"/>
                <a:ea typeface="微软雅黑" panose="020B0503020204020204" pitchFamily="34" charset="-122"/>
              </a:endParaRPr>
            </a:p>
          </p:txBody>
        </p:sp>
        <p:sp>
          <p:nvSpPr>
            <p:cNvPr id="49" name="文本框 48">
              <a:extLst>
                <a:ext uri="{FF2B5EF4-FFF2-40B4-BE49-F238E27FC236}">
                  <a16:creationId xmlns:a16="http://schemas.microsoft.com/office/drawing/2014/main" id="{7525C530-9B88-4002-BC0E-25B1B782B45B}"/>
                </a:ext>
              </a:extLst>
            </p:cNvPr>
            <p:cNvSpPr txBox="1"/>
            <p:nvPr/>
          </p:nvSpPr>
          <p:spPr>
            <a:xfrm>
              <a:off x="4468017" y="1893735"/>
              <a:ext cx="1139126" cy="241420"/>
            </a:xfrm>
            <a:prstGeom prst="rect">
              <a:avLst/>
            </a:prstGeom>
            <a:noFill/>
          </p:spPr>
          <p:txBody>
            <a:bodyPr wrap="square">
              <a:spAutoFit/>
            </a:bodyPr>
            <a:lstStyle/>
            <a:p>
              <a:r>
                <a:rPr lang="zh-CN" altLang="en-US" sz="1200" dirty="0">
                  <a:latin typeface="Arial" panose="020B0604020202020204" pitchFamily="34" charset="0"/>
                  <a:ea typeface="微软雅黑" panose="020B0503020204020204" pitchFamily="34" charset="-122"/>
                </a:rPr>
                <a:t>餐后服用</a:t>
              </a:r>
              <a:r>
                <a:rPr lang="en-US" altLang="zh-CN" sz="1200" dirty="0">
                  <a:latin typeface="Arial" panose="020B0604020202020204" pitchFamily="34" charset="0"/>
                  <a:ea typeface="微软雅黑" panose="020B0503020204020204" pitchFamily="34" charset="-122"/>
                </a:rPr>
                <a:t>:</a:t>
              </a:r>
              <a:endParaRPr lang="zh-CN" altLang="en-US" sz="1200" dirty="0">
                <a:latin typeface="Arial" panose="020B0604020202020204" pitchFamily="34" charset="0"/>
                <a:ea typeface="微软雅黑" panose="020B0503020204020204" pitchFamily="34" charset="-122"/>
              </a:endParaRPr>
            </a:p>
          </p:txBody>
        </p:sp>
        <p:sp>
          <p:nvSpPr>
            <p:cNvPr id="34" name="文本框 33">
              <a:extLst>
                <a:ext uri="{FF2B5EF4-FFF2-40B4-BE49-F238E27FC236}">
                  <a16:creationId xmlns:a16="http://schemas.microsoft.com/office/drawing/2014/main" id="{92DFB47A-A57B-4F27-B108-33590AFC6983}"/>
                </a:ext>
              </a:extLst>
            </p:cNvPr>
            <p:cNvSpPr txBox="1"/>
            <p:nvPr/>
          </p:nvSpPr>
          <p:spPr>
            <a:xfrm>
              <a:off x="1409149" y="1989455"/>
              <a:ext cx="2564713" cy="34871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rPr>
                <a:t>胃肠道不良反应：</a:t>
              </a:r>
              <a:endParaRPr kumimoji="0" lang="en-US" altLang="zh-CN" sz="1000" b="1" i="0" u="none" strike="noStrike" kern="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rPr>
                <a:t>联合用药 </a:t>
              </a:r>
              <a:r>
                <a:rPr lang="en-US" altLang="zh-CN" sz="1000" b="1" kern="0" dirty="0">
                  <a:solidFill>
                    <a:srgbClr val="ED7D31"/>
                  </a:solidFill>
                  <a:latin typeface="Arial" panose="020B0604020202020204" pitchFamily="34" charset="0"/>
                  <a:ea typeface="微软雅黑" panose="020B0503020204020204" pitchFamily="34" charset="-122"/>
                </a:rPr>
                <a:t>1</a:t>
              </a:r>
              <a:r>
                <a:rPr kumimoji="0" lang="en-US" altLang="zh-CN" sz="1000" b="1" i="0" u="none" strike="noStrike" kern="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rPr>
                <a:t>.2% vs. </a:t>
              </a:r>
              <a:r>
                <a:rPr kumimoji="0" lang="zh-CN" altLang="en-US" sz="1000" b="1" i="0" u="none" strike="noStrike" kern="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rPr>
                <a:t>单片复方制剂 </a:t>
              </a:r>
              <a:r>
                <a:rPr kumimoji="0" lang="en-US" altLang="zh-CN" sz="1000" b="1" i="0" u="none" strike="noStrike" kern="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rPr>
                <a:t>0%</a:t>
              </a:r>
              <a:endParaRPr kumimoji="0" lang="zh-CN" altLang="en-US" sz="1000" b="1" i="0" u="none" strike="noStrike" kern="0" cap="none" spc="0" normalizeH="0" baseline="0" noProof="0" dirty="0">
                <a:ln>
                  <a:noFill/>
                </a:ln>
                <a:solidFill>
                  <a:srgbClr val="ED7D31"/>
                </a:solidFill>
                <a:effectLst/>
                <a:uLnTx/>
                <a:uFillTx/>
                <a:latin typeface="Arial" panose="020B0604020202020204" pitchFamily="34" charset="0"/>
                <a:ea typeface="微软雅黑" panose="020B0503020204020204" pitchFamily="34" charset="-122"/>
                <a:cs typeface="+mn-cs"/>
              </a:endParaRPr>
            </a:p>
          </p:txBody>
        </p:sp>
        <p:sp>
          <p:nvSpPr>
            <p:cNvPr id="5" name="矩形: 圆角 4">
              <a:extLst>
                <a:ext uri="{FF2B5EF4-FFF2-40B4-BE49-F238E27FC236}">
                  <a16:creationId xmlns:a16="http://schemas.microsoft.com/office/drawing/2014/main" id="{0A2F62E9-0647-4321-80A2-30ED88713ED3}"/>
                </a:ext>
              </a:extLst>
            </p:cNvPr>
            <p:cNvSpPr/>
            <p:nvPr/>
          </p:nvSpPr>
          <p:spPr>
            <a:xfrm>
              <a:off x="1681089" y="2832901"/>
              <a:ext cx="1377011" cy="247367"/>
            </a:xfrm>
            <a:prstGeom prst="round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vertOverflow="clip"/>
            <a:lstStyle/>
            <a:p>
              <a:pPr algn="ctr"/>
              <a:endParaRPr lang="zh-CN" altLang="en-US" sz="1100" dirty="0">
                <a:latin typeface="Arial" panose="020B0604020202020204" pitchFamily="34" charset="0"/>
                <a:ea typeface="微软雅黑" panose="020B0503020204020204" pitchFamily="34" charset="-122"/>
              </a:endParaRPr>
            </a:p>
          </p:txBody>
        </p:sp>
      </p:grpSp>
      <p:sp>
        <p:nvSpPr>
          <p:cNvPr id="33" name="矩形 32">
            <a:extLst>
              <a:ext uri="{FF2B5EF4-FFF2-40B4-BE49-F238E27FC236}">
                <a16:creationId xmlns:a16="http://schemas.microsoft.com/office/drawing/2014/main" id="{0B03C61A-74FA-4E75-BD8A-BF0719871002}"/>
              </a:ext>
            </a:extLst>
          </p:cNvPr>
          <p:cNvSpPr/>
          <p:nvPr/>
        </p:nvSpPr>
        <p:spPr>
          <a:xfrm>
            <a:off x="117216"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基本信息</a:t>
            </a:r>
          </a:p>
        </p:txBody>
      </p:sp>
      <p:sp>
        <p:nvSpPr>
          <p:cNvPr id="36" name="矩形 35">
            <a:extLst>
              <a:ext uri="{FF2B5EF4-FFF2-40B4-BE49-F238E27FC236}">
                <a16:creationId xmlns:a16="http://schemas.microsoft.com/office/drawing/2014/main" id="{39B83C85-9B3B-4644-AA33-90D8361CDAD5}"/>
              </a:ext>
            </a:extLst>
          </p:cNvPr>
          <p:cNvSpPr/>
          <p:nvPr/>
        </p:nvSpPr>
        <p:spPr>
          <a:xfrm>
            <a:off x="3118984"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有效性</a:t>
            </a:r>
          </a:p>
        </p:txBody>
      </p:sp>
      <p:sp>
        <p:nvSpPr>
          <p:cNvPr id="38" name="矩形 37">
            <a:extLst>
              <a:ext uri="{FF2B5EF4-FFF2-40B4-BE49-F238E27FC236}">
                <a16:creationId xmlns:a16="http://schemas.microsoft.com/office/drawing/2014/main" id="{E0411A4A-D72D-48FD-938D-BD6329471E0D}"/>
              </a:ext>
            </a:extLst>
          </p:cNvPr>
          <p:cNvSpPr/>
          <p:nvPr/>
        </p:nvSpPr>
        <p:spPr>
          <a:xfrm>
            <a:off x="4619868" y="-2205"/>
            <a:ext cx="1440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微软雅黑" panose="020B0503020204020204" pitchFamily="34" charset="-122"/>
              </a:rPr>
              <a:t>安全性</a:t>
            </a:r>
            <a:r>
              <a:rPr lang="en-US" altLang="zh-CN" sz="1200" b="1" dirty="0">
                <a:latin typeface="Arial" panose="020B0604020202020204" pitchFamily="34" charset="0"/>
                <a:ea typeface="微软雅黑" panose="020B0503020204020204" pitchFamily="34" charset="-122"/>
              </a:rPr>
              <a:t>(2/2)</a:t>
            </a:r>
            <a:endParaRPr lang="zh-CN" altLang="en-US" sz="1200" b="1" dirty="0">
              <a:latin typeface="Arial" panose="020B0604020202020204" pitchFamily="34" charset="0"/>
              <a:ea typeface="微软雅黑" panose="020B0503020204020204" pitchFamily="34" charset="-122"/>
            </a:endParaRPr>
          </a:p>
        </p:txBody>
      </p:sp>
      <p:sp>
        <p:nvSpPr>
          <p:cNvPr id="40" name="矩形 39">
            <a:extLst>
              <a:ext uri="{FF2B5EF4-FFF2-40B4-BE49-F238E27FC236}">
                <a16:creationId xmlns:a16="http://schemas.microsoft.com/office/drawing/2014/main" id="{B762DE72-9FD6-4C7C-96D5-906AB1063078}"/>
              </a:ext>
            </a:extLst>
          </p:cNvPr>
          <p:cNvSpPr/>
          <p:nvPr/>
        </p:nvSpPr>
        <p:spPr>
          <a:xfrm>
            <a:off x="6120752"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经济性</a:t>
            </a:r>
          </a:p>
        </p:txBody>
      </p:sp>
      <p:sp>
        <p:nvSpPr>
          <p:cNvPr id="41" name="矩形 40">
            <a:extLst>
              <a:ext uri="{FF2B5EF4-FFF2-40B4-BE49-F238E27FC236}">
                <a16:creationId xmlns:a16="http://schemas.microsoft.com/office/drawing/2014/main" id="{73A481C3-50A1-4C2C-898E-3AE426EC2A33}"/>
              </a:ext>
            </a:extLst>
          </p:cNvPr>
          <p:cNvSpPr/>
          <p:nvPr/>
        </p:nvSpPr>
        <p:spPr>
          <a:xfrm>
            <a:off x="7621637"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公平性</a:t>
            </a:r>
          </a:p>
        </p:txBody>
      </p:sp>
      <p:sp>
        <p:nvSpPr>
          <p:cNvPr id="51" name="矩形 50">
            <a:extLst>
              <a:ext uri="{FF2B5EF4-FFF2-40B4-BE49-F238E27FC236}">
                <a16:creationId xmlns:a16="http://schemas.microsoft.com/office/drawing/2014/main" id="{36E5C89D-4559-4011-AF50-22B97D93BDAA}"/>
              </a:ext>
            </a:extLst>
          </p:cNvPr>
          <p:cNvSpPr/>
          <p:nvPr/>
        </p:nvSpPr>
        <p:spPr>
          <a:xfrm>
            <a:off x="1618100"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创新性</a:t>
            </a:r>
          </a:p>
        </p:txBody>
      </p:sp>
      <p:sp>
        <p:nvSpPr>
          <p:cNvPr id="52" name="等腰三角形 51">
            <a:extLst>
              <a:ext uri="{FF2B5EF4-FFF2-40B4-BE49-F238E27FC236}">
                <a16:creationId xmlns:a16="http://schemas.microsoft.com/office/drawing/2014/main" id="{B5D09E7E-5DD4-43A8-8900-C709CBFE5C6B}"/>
              </a:ext>
            </a:extLst>
          </p:cNvPr>
          <p:cNvSpPr/>
          <p:nvPr/>
        </p:nvSpPr>
        <p:spPr>
          <a:xfrm>
            <a:off x="4810889" y="169360"/>
            <a:ext cx="147638" cy="78345"/>
          </a:xfrm>
          <a:prstGeom prst="triangl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Arial" panose="020B0604020202020204" pitchFamily="34" charset="0"/>
              <a:ea typeface="微软雅黑" panose="020B0503020204020204" pitchFamily="34" charset="-122"/>
            </a:endParaRPr>
          </a:p>
        </p:txBody>
      </p:sp>
      <p:sp>
        <p:nvSpPr>
          <p:cNvPr id="44" name="矩形 43">
            <a:extLst>
              <a:ext uri="{FF2B5EF4-FFF2-40B4-BE49-F238E27FC236}">
                <a16:creationId xmlns:a16="http://schemas.microsoft.com/office/drawing/2014/main" id="{2CF681B6-B8F1-4231-BF27-8BA6E3C6843A}"/>
              </a:ext>
            </a:extLst>
          </p:cNvPr>
          <p:cNvSpPr/>
          <p:nvPr/>
        </p:nvSpPr>
        <p:spPr>
          <a:xfrm>
            <a:off x="419673" y="1152362"/>
            <a:ext cx="8181674" cy="672440"/>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Arial" panose="020B0604020202020204" pitchFamily="34" charset="0"/>
                <a:ea typeface="微软雅黑" panose="020B0503020204020204" pitchFamily="34" charset="-122"/>
              </a:rPr>
              <a:t>对比氯吡格雷阿司匹林联合用药，氯吡格雷阿司匹林片</a:t>
            </a:r>
            <a:r>
              <a:rPr lang="zh-CN" altLang="en-US" sz="1200" b="1" dirty="0">
                <a:solidFill>
                  <a:srgbClr val="ED7D31"/>
                </a:solidFill>
                <a:latin typeface="Arial" panose="020B0604020202020204" pitchFamily="34" charset="0"/>
                <a:ea typeface="微软雅黑" panose="020B0503020204020204" pitchFamily="34" charset="-122"/>
              </a:rPr>
              <a:t>总不良反应和肠胃道不良反应更少</a:t>
            </a:r>
            <a:r>
              <a:rPr lang="en-US" altLang="zh-CN" sz="1200" dirty="0">
                <a:solidFill>
                  <a:schemeClr val="tx1"/>
                </a:solidFill>
                <a:latin typeface="Arial" panose="020B0604020202020204" pitchFamily="34" charset="0"/>
                <a:ea typeface="微软雅黑" panose="020B0503020204020204" pitchFamily="34" charset="-122"/>
              </a:rPr>
              <a:t>: </a:t>
            </a:r>
            <a:r>
              <a:rPr lang="zh-CN" altLang="en-US" sz="1200" dirty="0">
                <a:solidFill>
                  <a:schemeClr val="tx1"/>
                </a:solidFill>
                <a:latin typeface="Arial" panose="020B0604020202020204" pitchFamily="34" charset="0"/>
                <a:ea typeface="微软雅黑" panose="020B0503020204020204" pitchFamily="34" charset="-122"/>
              </a:rPr>
              <a:t>空腹服用无药物相关不良反应</a:t>
            </a:r>
            <a:r>
              <a:rPr lang="en-US" altLang="zh-CN" sz="1200" dirty="0">
                <a:solidFill>
                  <a:schemeClr val="tx1"/>
                </a:solidFill>
                <a:latin typeface="Arial" panose="020B0604020202020204" pitchFamily="34" charset="0"/>
                <a:ea typeface="微软雅黑" panose="020B0503020204020204" pitchFamily="34" charset="-122"/>
              </a:rPr>
              <a:t>; </a:t>
            </a:r>
            <a:r>
              <a:rPr lang="zh-CN" altLang="en-US" sz="1200" dirty="0">
                <a:solidFill>
                  <a:schemeClr val="tx1"/>
                </a:solidFill>
                <a:latin typeface="Arial" panose="020B0604020202020204" pitchFamily="34" charset="0"/>
                <a:ea typeface="微软雅黑" panose="020B0503020204020204" pitchFamily="34" charset="-122"/>
              </a:rPr>
              <a:t>餐后服用仅</a:t>
            </a:r>
            <a:r>
              <a:rPr lang="en-US" altLang="zh-CN" sz="1200" dirty="0">
                <a:solidFill>
                  <a:schemeClr val="tx1"/>
                </a:solidFill>
                <a:latin typeface="Arial" panose="020B0604020202020204" pitchFamily="34" charset="0"/>
                <a:ea typeface="微软雅黑" panose="020B0503020204020204" pitchFamily="34" charset="-122"/>
              </a:rPr>
              <a:t>0.6%</a:t>
            </a:r>
            <a:r>
              <a:rPr lang="zh-CN" altLang="en-US" sz="1200" dirty="0">
                <a:solidFill>
                  <a:schemeClr val="tx1"/>
                </a:solidFill>
                <a:latin typeface="Arial" panose="020B0604020202020204" pitchFamily="34" charset="0"/>
                <a:ea typeface="微软雅黑" panose="020B0503020204020204" pitchFamily="34" charset="-122"/>
              </a:rPr>
              <a:t>受试者发生不良反应</a:t>
            </a:r>
            <a:r>
              <a:rPr lang="en-US" altLang="zh-CN" sz="1200" baseline="30000" dirty="0">
                <a:solidFill>
                  <a:schemeClr val="tx1"/>
                </a:solidFill>
                <a:latin typeface="Arial" panose="020B0604020202020204" pitchFamily="34" charset="0"/>
                <a:ea typeface="微软雅黑" panose="020B0503020204020204" pitchFamily="34" charset="-122"/>
              </a:rPr>
              <a:t>2,3</a:t>
            </a:r>
            <a:endParaRPr lang="en-US" altLang="zh-CN" sz="1200" dirty="0">
              <a:solidFill>
                <a:schemeClr val="tx1"/>
              </a:solidFill>
              <a:latin typeface="Arial" panose="020B0604020202020204" pitchFamily="34" charset="0"/>
              <a:ea typeface="微软雅黑" panose="020B0503020204020204" pitchFamily="34" charset="-122"/>
            </a:endParaRPr>
          </a:p>
        </p:txBody>
      </p:sp>
      <p:sp>
        <p:nvSpPr>
          <p:cNvPr id="45" name="文本框 44">
            <a:extLst>
              <a:ext uri="{FF2B5EF4-FFF2-40B4-BE49-F238E27FC236}">
                <a16:creationId xmlns:a16="http://schemas.microsoft.com/office/drawing/2014/main" id="{E9811DB4-9CF0-406E-B692-E2DB6F88CB48}"/>
              </a:ext>
            </a:extLst>
          </p:cNvPr>
          <p:cNvSpPr txBox="1"/>
          <p:nvPr/>
        </p:nvSpPr>
        <p:spPr>
          <a:xfrm>
            <a:off x="419673" y="876804"/>
            <a:ext cx="8181674" cy="276999"/>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400">
              <a:defRPr sz="1200" b="1">
                <a:latin typeface="Arial" panose="020B0604020202020204" pitchFamily="34" charset="0"/>
                <a:ea typeface="微软雅黑" panose="020B0503020204020204"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90000"/>
              </a:lnSpc>
            </a:pP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对比联合用药</a:t>
            </a:r>
            <a:r>
              <a:rPr kumimoji="0" lang="en-US" altLang="zh-CN"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 </a:t>
            </a: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肠胃道不良反应更少</a:t>
            </a:r>
          </a:p>
        </p:txBody>
      </p:sp>
      <p:sp>
        <p:nvSpPr>
          <p:cNvPr id="46" name="文本框 45">
            <a:extLst>
              <a:ext uri="{FF2B5EF4-FFF2-40B4-BE49-F238E27FC236}">
                <a16:creationId xmlns:a16="http://schemas.microsoft.com/office/drawing/2014/main" id="{DB06AD53-80CF-42A5-8EA9-3F0F2B305888}"/>
              </a:ext>
            </a:extLst>
          </p:cNvPr>
          <p:cNvSpPr txBox="1"/>
          <p:nvPr/>
        </p:nvSpPr>
        <p:spPr>
          <a:xfrm>
            <a:off x="419673" y="3579596"/>
            <a:ext cx="4021928" cy="276999"/>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400">
              <a:defRPr sz="1200" b="1">
                <a:latin typeface="Arial" panose="020B0604020202020204" pitchFamily="34" charset="0"/>
                <a:ea typeface="微软雅黑" panose="020B0503020204020204"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90000"/>
              </a:lnSpc>
            </a:pP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药品说明书收载的安全性信息</a:t>
            </a:r>
          </a:p>
        </p:txBody>
      </p:sp>
      <p:sp>
        <p:nvSpPr>
          <p:cNvPr id="48" name="矩形 47">
            <a:extLst>
              <a:ext uri="{FF2B5EF4-FFF2-40B4-BE49-F238E27FC236}">
                <a16:creationId xmlns:a16="http://schemas.microsoft.com/office/drawing/2014/main" id="{F382D444-B663-48A7-8D8B-344B2C045B78}"/>
              </a:ext>
            </a:extLst>
          </p:cNvPr>
          <p:cNvSpPr/>
          <p:nvPr/>
        </p:nvSpPr>
        <p:spPr>
          <a:xfrm>
            <a:off x="419673" y="3845876"/>
            <a:ext cx="4021928" cy="672440"/>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i="1">
                <a:solidFill>
                  <a:schemeClr val="tx1"/>
                </a:solidFill>
                <a:latin typeface="Arial" panose="020B0604020202020204" pitchFamily="34" charset="0"/>
                <a:ea typeface="微软雅黑" panose="020B0503020204020204" pitchFamily="34" charset="-122"/>
              </a:rPr>
              <a:t>“</a:t>
            </a:r>
            <a:r>
              <a:rPr lang="zh-CN" altLang="en-US" sz="1200" i="1">
                <a:solidFill>
                  <a:schemeClr val="tx1"/>
                </a:solidFill>
                <a:latin typeface="Arial" panose="020B0604020202020204" pitchFamily="34" charset="0"/>
                <a:ea typeface="微软雅黑" panose="020B0503020204020204" pitchFamily="34" charset="-122"/>
              </a:rPr>
              <a:t>本产品为抗血小板聚集类药物，常见不良反应主要为血肿、肠胃系统异常 </a:t>
            </a:r>
            <a:r>
              <a:rPr lang="en-US" altLang="zh-CN" sz="1200" i="1">
                <a:solidFill>
                  <a:schemeClr val="tx1"/>
                </a:solidFill>
                <a:latin typeface="Arial" panose="020B0604020202020204" pitchFamily="34" charset="0"/>
                <a:ea typeface="微软雅黑" panose="020B0503020204020204" pitchFamily="34" charset="-122"/>
              </a:rPr>
              <a:t>(</a:t>
            </a:r>
            <a:r>
              <a:rPr lang="zh-CN" altLang="en-US" sz="1200" i="1">
                <a:solidFill>
                  <a:schemeClr val="tx1"/>
                </a:solidFill>
                <a:latin typeface="Arial" panose="020B0604020202020204" pitchFamily="34" charset="0"/>
                <a:ea typeface="微软雅黑" panose="020B0503020204020204" pitchFamily="34" charset="-122"/>
              </a:rPr>
              <a:t>包括 肠胃出血、腹泻、腹部疼痛、消化不良</a:t>
            </a:r>
            <a:r>
              <a:rPr lang="en-US" altLang="zh-CN" sz="1200" i="1">
                <a:solidFill>
                  <a:schemeClr val="tx1"/>
                </a:solidFill>
                <a:latin typeface="Arial" panose="020B0604020202020204" pitchFamily="34" charset="0"/>
                <a:ea typeface="微软雅黑" panose="020B0503020204020204" pitchFamily="34" charset="-122"/>
              </a:rPr>
              <a:t>)</a:t>
            </a:r>
            <a:r>
              <a:rPr lang="zh-CN" altLang="en-US" sz="1200" i="1">
                <a:solidFill>
                  <a:schemeClr val="tx1"/>
                </a:solidFill>
                <a:latin typeface="Arial" panose="020B0604020202020204" pitchFamily="34" charset="0"/>
                <a:ea typeface="微软雅黑" panose="020B0503020204020204" pitchFamily="34" charset="-122"/>
              </a:rPr>
              <a:t>、瘀伤、穿刺部位出血</a:t>
            </a:r>
            <a:r>
              <a:rPr lang="en-US" altLang="zh-CN" sz="1200" i="1">
                <a:solidFill>
                  <a:schemeClr val="tx1"/>
                </a:solidFill>
                <a:latin typeface="Arial" panose="020B0604020202020204" pitchFamily="34" charset="0"/>
                <a:ea typeface="微软雅黑" panose="020B0503020204020204" pitchFamily="34" charset="-122"/>
              </a:rPr>
              <a:t>”</a:t>
            </a:r>
            <a:r>
              <a:rPr lang="en-US" altLang="zh-CN" sz="1200" i="1" baseline="30000">
                <a:solidFill>
                  <a:schemeClr val="tx1"/>
                </a:solidFill>
                <a:latin typeface="Arial" panose="020B0604020202020204" pitchFamily="34" charset="0"/>
                <a:ea typeface="微软雅黑" panose="020B0503020204020204" pitchFamily="34" charset="-122"/>
              </a:rPr>
              <a:t>1</a:t>
            </a:r>
            <a:endParaRPr lang="en-US" altLang="zh-CN" sz="1200" i="1" dirty="0">
              <a:solidFill>
                <a:schemeClr val="tx1"/>
              </a:solidFill>
              <a:latin typeface="Arial" panose="020B0604020202020204" pitchFamily="34" charset="0"/>
              <a:ea typeface="微软雅黑" panose="020B0503020204020204" pitchFamily="34" charset="-122"/>
            </a:endParaRPr>
          </a:p>
        </p:txBody>
      </p:sp>
      <p:sp>
        <p:nvSpPr>
          <p:cNvPr id="50" name="文本框 49">
            <a:extLst>
              <a:ext uri="{FF2B5EF4-FFF2-40B4-BE49-F238E27FC236}">
                <a16:creationId xmlns:a16="http://schemas.microsoft.com/office/drawing/2014/main" id="{B30B82ED-26D9-45F7-B992-BECA10985A71}"/>
              </a:ext>
            </a:extLst>
          </p:cNvPr>
          <p:cNvSpPr txBox="1"/>
          <p:nvPr/>
        </p:nvSpPr>
        <p:spPr>
          <a:xfrm>
            <a:off x="4579419" y="3579596"/>
            <a:ext cx="4021928" cy="276999"/>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400">
              <a:defRPr sz="1200" b="1">
                <a:latin typeface="Arial" panose="020B0604020202020204" pitchFamily="34" charset="0"/>
                <a:ea typeface="微软雅黑" panose="020B0503020204020204"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90000"/>
              </a:lnSpc>
            </a:pPr>
            <a:r>
              <a:rPr kumimoji="0" lang="zh-CN" altLang="en-US" sz="1200" b="1" i="0" u="none" strike="noStrike" kern="1200" cap="none" spc="-80" normalizeH="0" baseline="0" noProof="0" dirty="0">
                <a:ln>
                  <a:noFill/>
                </a:ln>
                <a:solidFill>
                  <a:schemeClr val="tx1"/>
                </a:solidFill>
                <a:effectLst/>
                <a:uLnTx/>
                <a:uFillTx/>
                <a:latin typeface="Arial" panose="020B0604020202020204" pitchFamily="34" charset="0"/>
                <a:ea typeface="微软雅黑" panose="020B0503020204020204" pitchFamily="34" charset="-122"/>
              </a:rPr>
              <a:t>该药品在国内外不良反应发生情况</a:t>
            </a:r>
          </a:p>
        </p:txBody>
      </p:sp>
      <p:sp>
        <p:nvSpPr>
          <p:cNvPr id="53" name="矩形 52">
            <a:extLst>
              <a:ext uri="{FF2B5EF4-FFF2-40B4-BE49-F238E27FC236}">
                <a16:creationId xmlns:a16="http://schemas.microsoft.com/office/drawing/2014/main" id="{C0CD5E95-674C-4D56-A2D5-70DD0B4AA403}"/>
              </a:ext>
            </a:extLst>
          </p:cNvPr>
          <p:cNvSpPr/>
          <p:nvPr/>
        </p:nvSpPr>
        <p:spPr>
          <a:xfrm>
            <a:off x="4579419" y="3845876"/>
            <a:ext cx="4021928" cy="672440"/>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i="1" dirty="0">
                <a:solidFill>
                  <a:srgbClr val="ED7D31"/>
                </a:solidFill>
                <a:latin typeface="Arial" panose="020B0604020202020204" pitchFamily="34" charset="0"/>
                <a:ea typeface="微软雅黑" panose="020B0503020204020204" pitchFamily="34" charset="-122"/>
              </a:rPr>
              <a:t>无</a:t>
            </a:r>
            <a:r>
              <a:rPr lang="en-US" altLang="zh-CN" sz="1200" i="1" dirty="0">
                <a:solidFill>
                  <a:schemeClr val="tx1"/>
                </a:solidFill>
                <a:latin typeface="Arial" panose="020B0604020202020204" pitchFamily="34" charset="0"/>
                <a:ea typeface="微软雅黑" panose="020B0503020204020204" pitchFamily="34" charset="-122"/>
              </a:rPr>
              <a:t>5</a:t>
            </a:r>
            <a:r>
              <a:rPr lang="zh-CN" altLang="en-US" sz="1200" i="1" dirty="0">
                <a:solidFill>
                  <a:schemeClr val="tx1"/>
                </a:solidFill>
                <a:latin typeface="Arial" panose="020B0604020202020204" pitchFamily="34" charset="0"/>
                <a:ea typeface="微软雅黑" panose="020B0503020204020204" pitchFamily="34" charset="-122"/>
              </a:rPr>
              <a:t>年内发布的国内外</a:t>
            </a:r>
            <a:r>
              <a:rPr lang="en-US" altLang="zh-CN" sz="1200" i="1" dirty="0">
                <a:solidFill>
                  <a:schemeClr val="tx1"/>
                </a:solidFill>
                <a:latin typeface="Arial" panose="020B0604020202020204" pitchFamily="34" charset="0"/>
                <a:ea typeface="微软雅黑" panose="020B0503020204020204" pitchFamily="34" charset="-122"/>
              </a:rPr>
              <a:t>(</a:t>
            </a:r>
            <a:r>
              <a:rPr lang="zh-CN" altLang="en-US" sz="1200" i="1" dirty="0">
                <a:solidFill>
                  <a:schemeClr val="tx1"/>
                </a:solidFill>
                <a:latin typeface="Arial" panose="020B0604020202020204" pitchFamily="34" charset="0"/>
                <a:ea typeface="微软雅黑" panose="020B0503020204020204" pitchFamily="34" charset="-122"/>
              </a:rPr>
              <a:t>如中国、美国、欧洲</a:t>
            </a:r>
            <a:r>
              <a:rPr lang="en-US" altLang="zh-CN" sz="1200" i="1" dirty="0">
                <a:solidFill>
                  <a:schemeClr val="tx1"/>
                </a:solidFill>
                <a:latin typeface="Arial" panose="020B0604020202020204" pitchFamily="34" charset="0"/>
                <a:ea typeface="微软雅黑" panose="020B0503020204020204" pitchFamily="34" charset="-122"/>
              </a:rPr>
              <a:t>)</a:t>
            </a:r>
            <a:r>
              <a:rPr lang="zh-CN" altLang="en-US" sz="1200" i="1" dirty="0">
                <a:solidFill>
                  <a:schemeClr val="tx1"/>
                </a:solidFill>
                <a:latin typeface="Arial" panose="020B0604020202020204" pitchFamily="34" charset="0"/>
                <a:ea typeface="微软雅黑" panose="020B0503020204020204" pitchFamily="34" charset="-122"/>
              </a:rPr>
              <a:t>药监部门发布安全性警告、黑框警告、撤市信息等</a:t>
            </a:r>
          </a:p>
        </p:txBody>
      </p:sp>
    </p:spTree>
    <p:extLst>
      <p:ext uri="{BB962C8B-B14F-4D97-AF65-F5344CB8AC3E}">
        <p14:creationId xmlns:p14="http://schemas.microsoft.com/office/powerpoint/2010/main" val="18512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5C6C3C4-D3F3-403D-AE93-7F1F00D8DDD7}"/>
              </a:ext>
            </a:extLst>
          </p:cNvPr>
          <p:cNvSpPr>
            <a:spLocks noGrp="1"/>
          </p:cNvSpPr>
          <p:nvPr>
            <p:ph type="sldNum" sz="quarter" idx="16"/>
          </p:nvPr>
        </p:nvSpPr>
        <p:spPr>
          <a:xfrm>
            <a:off x="8340150" y="4937757"/>
            <a:ext cx="476250" cy="205743"/>
          </a:xfrm>
        </p:spPr>
        <p:txBody>
          <a:bodyPr/>
          <a:lstStyle/>
          <a:p>
            <a:fld id="{6B54B0F7-55DD-40D6-B7F4-70B586885C0B}" type="slidenum">
              <a:rPr lang="en-US" noProof="0" smtClean="0">
                <a:latin typeface="Arial" panose="020B0604020202020204" pitchFamily="34" charset="0"/>
                <a:ea typeface="微软雅黑" panose="020B0503020204020204" pitchFamily="34" charset="-122"/>
              </a:rPr>
              <a:pPr/>
              <a:t>9</a:t>
            </a:fld>
            <a:endParaRPr lang="en-US" noProof="0">
              <a:latin typeface="Arial" panose="020B0604020202020204" pitchFamily="34" charset="0"/>
              <a:ea typeface="微软雅黑" panose="020B0503020204020204" pitchFamily="34" charset="-122"/>
            </a:endParaRPr>
          </a:p>
        </p:txBody>
      </p:sp>
      <p:sp>
        <p:nvSpPr>
          <p:cNvPr id="7" name="标题 6">
            <a:extLst>
              <a:ext uri="{FF2B5EF4-FFF2-40B4-BE49-F238E27FC236}">
                <a16:creationId xmlns:a16="http://schemas.microsoft.com/office/drawing/2014/main" id="{6027352D-3CF4-4830-807E-CC12D5DF2AD6}"/>
              </a:ext>
            </a:extLst>
          </p:cNvPr>
          <p:cNvSpPr>
            <a:spLocks noGrp="1"/>
          </p:cNvSpPr>
          <p:nvPr>
            <p:ph type="title"/>
          </p:nvPr>
        </p:nvSpPr>
        <p:spPr/>
        <p:txBody>
          <a:bodyPr vert="horz" lIns="0" tIns="0" rIns="0" bIns="0" rtlCol="0" anchor="t">
            <a:normAutofit fontScale="90000"/>
          </a:bodyPr>
          <a:lstStyle/>
          <a:p>
            <a:r>
              <a:rPr lang="zh-CN" altLang="en-US" sz="1800" b="1" dirty="0">
                <a:latin typeface="Arial" panose="020B0604020202020204" pitchFamily="34" charset="0"/>
                <a:ea typeface="微软雅黑" panose="020B0503020204020204" pitchFamily="34" charset="-122"/>
              </a:rPr>
              <a:t>心脑血管疾病特别是</a:t>
            </a:r>
            <a:r>
              <a:rPr lang="en-US" altLang="zh-CN" sz="1800" b="1" dirty="0">
                <a:latin typeface="Arial" panose="020B0604020202020204" pitchFamily="34" charset="0"/>
                <a:ea typeface="微软雅黑" panose="020B0503020204020204" pitchFamily="34" charset="-122"/>
              </a:rPr>
              <a:t>ACS</a:t>
            </a:r>
            <a:r>
              <a:rPr lang="zh-CN" altLang="en-US" sz="1800" b="1" dirty="0">
                <a:latin typeface="Arial" panose="020B0604020202020204" pitchFamily="34" charset="0"/>
                <a:ea typeface="微软雅黑" panose="020B0503020204020204" pitchFamily="34" charset="-122"/>
              </a:rPr>
              <a:t>是重大公卫问题，疾病负担重，本品以创新片中片剂型，解决双抗治疗出血事件多导致依从性差的问题，弥补目录短板，且替换联合用药，易于临床和医保基金管理</a:t>
            </a:r>
          </a:p>
        </p:txBody>
      </p:sp>
      <p:sp>
        <p:nvSpPr>
          <p:cNvPr id="17" name="文本框 16">
            <a:extLst>
              <a:ext uri="{FF2B5EF4-FFF2-40B4-BE49-F238E27FC236}">
                <a16:creationId xmlns:a16="http://schemas.microsoft.com/office/drawing/2014/main" id="{25331FD3-404B-4AA5-A2C9-FD0D06C4F4E6}"/>
              </a:ext>
            </a:extLst>
          </p:cNvPr>
          <p:cNvSpPr txBox="1"/>
          <p:nvPr/>
        </p:nvSpPr>
        <p:spPr>
          <a:xfrm>
            <a:off x="1245034" y="4723553"/>
            <a:ext cx="6004851" cy="175433"/>
          </a:xfrm>
          <a:prstGeom prst="rect">
            <a:avLst/>
          </a:prstGeom>
          <a:noFill/>
        </p:spPr>
        <p:txBody>
          <a:bodyPr wrap="square">
            <a:spAutoFit/>
          </a:bodyPr>
          <a:lstStyle>
            <a:defPPr>
              <a:defRPr lang="en-US"/>
            </a:defPPr>
            <a:lvl1pPr>
              <a:lnSpc>
                <a:spcPct val="90000"/>
              </a:lnSpc>
              <a:defRPr sz="600" spc="-70">
                <a:solidFill>
                  <a:schemeClr val="bg1">
                    <a:lumMod val="50000"/>
                  </a:schemeClr>
                </a:solidFill>
              </a:defRPr>
            </a:lvl1pPr>
          </a:lstStyle>
          <a:p>
            <a:r>
              <a:rPr lang="en-US" altLang="zh-CN" dirty="0">
                <a:latin typeface="Arial" panose="020B0604020202020204" pitchFamily="34" charset="0"/>
                <a:ea typeface="微软雅黑" panose="020B0503020204020204" pitchFamily="34" charset="-122"/>
              </a:rPr>
              <a:t>1.</a:t>
            </a:r>
            <a:r>
              <a:rPr lang="zh-CN" altLang="en-US" dirty="0">
                <a:latin typeface="Arial" panose="020B0604020202020204" pitchFamily="34" charset="0"/>
                <a:ea typeface="微软雅黑" panose="020B0503020204020204" pitchFamily="34" charset="-122"/>
              </a:rPr>
              <a:t>中国心血管病报告 </a:t>
            </a:r>
            <a:r>
              <a:rPr lang="en-US" altLang="zh-CN" dirty="0">
                <a:latin typeface="Arial" panose="020B0604020202020204" pitchFamily="34" charset="0"/>
                <a:ea typeface="微软雅黑" panose="020B0503020204020204" pitchFamily="34" charset="-122"/>
              </a:rPr>
              <a:t>2018</a:t>
            </a:r>
            <a:r>
              <a:rPr lang="zh-CN" altLang="en-US" dirty="0">
                <a:latin typeface="Arial" panose="020B0604020202020204" pitchFamily="34" charset="0"/>
                <a:ea typeface="微软雅黑" panose="020B0503020204020204" pitchFamily="34" charset="-122"/>
              </a:rPr>
              <a:t>； </a:t>
            </a:r>
            <a:r>
              <a:rPr lang="en-US" altLang="zh-CN" dirty="0">
                <a:latin typeface="Arial" panose="020B0604020202020204" pitchFamily="34" charset="0"/>
                <a:ea typeface="微软雅黑" panose="020B0503020204020204" pitchFamily="34" charset="-122"/>
              </a:rPr>
              <a:t>2. </a:t>
            </a:r>
            <a:r>
              <a:rPr lang="zh-CN" altLang="en-US" dirty="0">
                <a:latin typeface="Arial" panose="020B0604020202020204" pitchFamily="34" charset="0"/>
                <a:ea typeface="微软雅黑" panose="020B0503020204020204" pitchFamily="34" charset="-122"/>
              </a:rPr>
              <a:t>罗强 </a:t>
            </a:r>
            <a:r>
              <a:rPr lang="en-US" altLang="zh-CN" dirty="0">
                <a:latin typeface="Arial" panose="020B0604020202020204" pitchFamily="34" charset="0"/>
                <a:ea typeface="微软雅黑" panose="020B0503020204020204" pitchFamily="34" charset="-122"/>
              </a:rPr>
              <a:t>et al 2019. </a:t>
            </a:r>
            <a:r>
              <a:rPr lang="zh-CN" altLang="en-US" dirty="0">
                <a:latin typeface="Arial" panose="020B0604020202020204" pitchFamily="34" charset="0"/>
                <a:ea typeface="微软雅黑" panose="020B0503020204020204" pitchFamily="34" charset="-122"/>
              </a:rPr>
              <a:t>医药导报</a:t>
            </a:r>
            <a:r>
              <a:rPr lang="en-US" altLang="zh-CN" dirty="0">
                <a:latin typeface="Arial" panose="020B0604020202020204" pitchFamily="34" charset="0"/>
                <a:ea typeface="微软雅黑" panose="020B0503020204020204" pitchFamily="34" charset="-122"/>
              </a:rPr>
              <a:t>2019</a:t>
            </a:r>
            <a:r>
              <a:rPr lang="zh-CN" altLang="en-US" dirty="0">
                <a:latin typeface="Arial" panose="020B0604020202020204" pitchFamily="34" charset="0"/>
                <a:ea typeface="微软雅黑" panose="020B0503020204020204" pitchFamily="34" charset="-122"/>
              </a:rPr>
              <a:t>年</a:t>
            </a:r>
            <a:r>
              <a:rPr lang="en-US" altLang="zh-CN" dirty="0">
                <a:latin typeface="Arial" panose="020B0604020202020204" pitchFamily="34" charset="0"/>
                <a:ea typeface="微软雅黑" panose="020B0503020204020204" pitchFamily="34" charset="-122"/>
              </a:rPr>
              <a:t>7</a:t>
            </a:r>
            <a:r>
              <a:rPr lang="zh-CN" altLang="en-US" dirty="0">
                <a:latin typeface="Arial" panose="020B0604020202020204" pitchFamily="34" charset="0"/>
                <a:ea typeface="微软雅黑" panose="020B0503020204020204" pitchFamily="34" charset="-122"/>
              </a:rPr>
              <a:t>月第</a:t>
            </a:r>
            <a:r>
              <a:rPr lang="en-US" altLang="zh-CN" dirty="0">
                <a:latin typeface="Arial" panose="020B0604020202020204" pitchFamily="34" charset="0"/>
                <a:ea typeface="微软雅黑" panose="020B0503020204020204" pitchFamily="34" charset="-122"/>
              </a:rPr>
              <a:t>39</a:t>
            </a:r>
            <a:r>
              <a:rPr lang="zh-CN" altLang="en-US" dirty="0">
                <a:latin typeface="Arial" panose="020B0604020202020204" pitchFamily="34" charset="0"/>
                <a:ea typeface="微软雅黑" panose="020B0503020204020204" pitchFamily="34" charset="-122"/>
              </a:rPr>
              <a:t>卷第</a:t>
            </a:r>
            <a:r>
              <a:rPr lang="en-US" altLang="zh-CN" dirty="0">
                <a:latin typeface="Arial" panose="020B0604020202020204" pitchFamily="34" charset="0"/>
                <a:ea typeface="微软雅黑" panose="020B0503020204020204" pitchFamily="34" charset="-122"/>
              </a:rPr>
              <a:t>7</a:t>
            </a:r>
            <a:r>
              <a:rPr lang="zh-CN" altLang="en-US" dirty="0">
                <a:latin typeface="Arial" panose="020B0604020202020204" pitchFamily="34" charset="0"/>
                <a:ea typeface="微软雅黑" panose="020B0503020204020204" pitchFamily="34" charset="-122"/>
              </a:rPr>
              <a:t>期</a:t>
            </a:r>
            <a:r>
              <a:rPr lang="en-US" altLang="zh-CN" dirty="0">
                <a:latin typeface="Arial" panose="020B0604020202020204" pitchFamily="34" charset="0"/>
                <a:ea typeface="微软雅黑" panose="020B0503020204020204" pitchFamily="34" charset="-122"/>
              </a:rPr>
              <a:t>; 3. 2021</a:t>
            </a:r>
            <a:r>
              <a:rPr lang="zh-CN" altLang="en-US" dirty="0">
                <a:latin typeface="Arial" panose="020B0604020202020204" pitchFamily="34" charset="0"/>
                <a:ea typeface="微软雅黑" panose="020B0503020204020204" pitchFamily="34" charset="-122"/>
              </a:rPr>
              <a:t>国家基本医疗保险、工伤保险和生育保险药品目录</a:t>
            </a:r>
            <a:endParaRPr lang="it-IT" altLang="zh-CN" dirty="0">
              <a:latin typeface="Arial" panose="020B0604020202020204" pitchFamily="34" charset="0"/>
              <a:ea typeface="微软雅黑" panose="020B0503020204020204" pitchFamily="34" charset="-122"/>
            </a:endParaRPr>
          </a:p>
        </p:txBody>
      </p:sp>
      <p:sp>
        <p:nvSpPr>
          <p:cNvPr id="32" name="矩形 31">
            <a:extLst>
              <a:ext uri="{FF2B5EF4-FFF2-40B4-BE49-F238E27FC236}">
                <a16:creationId xmlns:a16="http://schemas.microsoft.com/office/drawing/2014/main" id="{A3063D26-2ECC-41A7-9B82-67DD401FB1F6}"/>
              </a:ext>
            </a:extLst>
          </p:cNvPr>
          <p:cNvSpPr/>
          <p:nvPr/>
        </p:nvSpPr>
        <p:spPr>
          <a:xfrm>
            <a:off x="117216"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基本信息</a:t>
            </a:r>
          </a:p>
        </p:txBody>
      </p:sp>
      <p:sp>
        <p:nvSpPr>
          <p:cNvPr id="33" name="矩形 32">
            <a:extLst>
              <a:ext uri="{FF2B5EF4-FFF2-40B4-BE49-F238E27FC236}">
                <a16:creationId xmlns:a16="http://schemas.microsoft.com/office/drawing/2014/main" id="{DFA235E4-93A2-444F-BAEB-4AB618FD1AC6}"/>
              </a:ext>
            </a:extLst>
          </p:cNvPr>
          <p:cNvSpPr/>
          <p:nvPr/>
        </p:nvSpPr>
        <p:spPr>
          <a:xfrm>
            <a:off x="3118984"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有效性</a:t>
            </a:r>
          </a:p>
        </p:txBody>
      </p:sp>
      <p:sp>
        <p:nvSpPr>
          <p:cNvPr id="34" name="矩形 33">
            <a:extLst>
              <a:ext uri="{FF2B5EF4-FFF2-40B4-BE49-F238E27FC236}">
                <a16:creationId xmlns:a16="http://schemas.microsoft.com/office/drawing/2014/main" id="{B7C193C3-1736-4EC7-8D8C-E40C32021BEE}"/>
              </a:ext>
            </a:extLst>
          </p:cNvPr>
          <p:cNvSpPr/>
          <p:nvPr/>
        </p:nvSpPr>
        <p:spPr>
          <a:xfrm>
            <a:off x="4619868"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安全性</a:t>
            </a:r>
          </a:p>
        </p:txBody>
      </p:sp>
      <p:sp>
        <p:nvSpPr>
          <p:cNvPr id="35" name="矩形 34">
            <a:extLst>
              <a:ext uri="{FF2B5EF4-FFF2-40B4-BE49-F238E27FC236}">
                <a16:creationId xmlns:a16="http://schemas.microsoft.com/office/drawing/2014/main" id="{0D69232E-1FBD-4D06-8F7B-C3E5C0F8B643}"/>
              </a:ext>
            </a:extLst>
          </p:cNvPr>
          <p:cNvSpPr/>
          <p:nvPr/>
        </p:nvSpPr>
        <p:spPr>
          <a:xfrm>
            <a:off x="6120752"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经济性</a:t>
            </a:r>
          </a:p>
        </p:txBody>
      </p:sp>
      <p:sp>
        <p:nvSpPr>
          <p:cNvPr id="36" name="矩形 35">
            <a:extLst>
              <a:ext uri="{FF2B5EF4-FFF2-40B4-BE49-F238E27FC236}">
                <a16:creationId xmlns:a16="http://schemas.microsoft.com/office/drawing/2014/main" id="{9F92F303-8BBF-4867-8D31-E6FFF59D9DE9}"/>
              </a:ext>
            </a:extLst>
          </p:cNvPr>
          <p:cNvSpPr/>
          <p:nvPr/>
        </p:nvSpPr>
        <p:spPr>
          <a:xfrm>
            <a:off x="7621637" y="-2205"/>
            <a:ext cx="1440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微软雅黑" panose="020B0503020204020204" pitchFamily="34" charset="-122"/>
              </a:rPr>
              <a:t>公平性</a:t>
            </a:r>
          </a:p>
        </p:txBody>
      </p:sp>
      <p:sp>
        <p:nvSpPr>
          <p:cNvPr id="37" name="矩形 36">
            <a:extLst>
              <a:ext uri="{FF2B5EF4-FFF2-40B4-BE49-F238E27FC236}">
                <a16:creationId xmlns:a16="http://schemas.microsoft.com/office/drawing/2014/main" id="{4DFE47F0-7D0F-423A-AC08-81179C052E8F}"/>
              </a:ext>
            </a:extLst>
          </p:cNvPr>
          <p:cNvSpPr/>
          <p:nvPr/>
        </p:nvSpPr>
        <p:spPr>
          <a:xfrm>
            <a:off x="1618100" y="-2205"/>
            <a:ext cx="1440000" cy="252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Arial" panose="020B0604020202020204" pitchFamily="34" charset="0"/>
                <a:ea typeface="微软雅黑" panose="020B0503020204020204" pitchFamily="34" charset="-122"/>
              </a:rPr>
              <a:t>创新性</a:t>
            </a:r>
          </a:p>
        </p:txBody>
      </p:sp>
      <p:sp>
        <p:nvSpPr>
          <p:cNvPr id="38" name="等腰三角形 37">
            <a:extLst>
              <a:ext uri="{FF2B5EF4-FFF2-40B4-BE49-F238E27FC236}">
                <a16:creationId xmlns:a16="http://schemas.microsoft.com/office/drawing/2014/main" id="{E83F2EA7-DA9A-487E-9B81-8D297154E617}"/>
              </a:ext>
            </a:extLst>
          </p:cNvPr>
          <p:cNvSpPr/>
          <p:nvPr/>
        </p:nvSpPr>
        <p:spPr>
          <a:xfrm>
            <a:off x="7798637" y="169360"/>
            <a:ext cx="147638" cy="78345"/>
          </a:xfrm>
          <a:prstGeom prst="triangl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Arial" panose="020B0604020202020204" pitchFamily="34" charset="0"/>
              <a:ea typeface="微软雅黑" panose="020B0503020204020204" pitchFamily="34" charset="-122"/>
            </a:endParaRPr>
          </a:p>
        </p:txBody>
      </p:sp>
      <p:sp>
        <p:nvSpPr>
          <p:cNvPr id="19" name="矩形 18">
            <a:extLst>
              <a:ext uri="{FF2B5EF4-FFF2-40B4-BE49-F238E27FC236}">
                <a16:creationId xmlns:a16="http://schemas.microsoft.com/office/drawing/2014/main" id="{92491E8F-9D9A-49AA-9D22-4E87A970A491}"/>
              </a:ext>
            </a:extLst>
          </p:cNvPr>
          <p:cNvSpPr/>
          <p:nvPr/>
        </p:nvSpPr>
        <p:spPr>
          <a:xfrm>
            <a:off x="247881" y="1224753"/>
            <a:ext cx="4164099" cy="338608"/>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pPr>
            <a:r>
              <a:rPr lang="en-US" altLang="zh-CN" sz="1200" b="1" spc="-80" dirty="0">
                <a:solidFill>
                  <a:schemeClr val="tx1"/>
                </a:solidFill>
                <a:latin typeface="Arial" panose="020B0604020202020204" pitchFamily="34" charset="0"/>
                <a:ea typeface="微软雅黑" panose="020B0503020204020204" pitchFamily="34" charset="-122"/>
                <a:cs typeface="+mn-ea"/>
              </a:rPr>
              <a:t>ACS</a:t>
            </a:r>
            <a:r>
              <a:rPr lang="zh-CN" altLang="en-US" sz="1200" b="1" spc="-80" dirty="0">
                <a:solidFill>
                  <a:schemeClr val="tx1"/>
                </a:solidFill>
                <a:latin typeface="Arial" panose="020B0604020202020204" pitchFamily="34" charset="0"/>
                <a:ea typeface="微软雅黑" panose="020B0503020204020204" pitchFamily="34" charset="-122"/>
                <a:cs typeface="+mn-ea"/>
              </a:rPr>
              <a:t>是最为严重的心脑血管疾病，患者总数多，</a:t>
            </a:r>
            <a:r>
              <a:rPr lang="zh-CN" altLang="en-US" sz="1200" b="1" spc="-80">
                <a:solidFill>
                  <a:schemeClr val="tx1"/>
                </a:solidFill>
                <a:latin typeface="Arial" panose="020B0604020202020204" pitchFamily="34" charset="0"/>
                <a:ea typeface="微软雅黑" panose="020B0503020204020204" pitchFamily="34" charset="-122"/>
                <a:cs typeface="+mn-ea"/>
              </a:rPr>
              <a:t>死亡率高</a:t>
            </a:r>
            <a:endParaRPr lang="en-US" altLang="zh-CN" sz="1200" b="1" spc="-80" dirty="0">
              <a:solidFill>
                <a:schemeClr val="tx1"/>
              </a:solidFill>
              <a:latin typeface="Arial" panose="020B0604020202020204" pitchFamily="34" charset="0"/>
              <a:ea typeface="微软雅黑" panose="020B0503020204020204" pitchFamily="34" charset="-122"/>
              <a:cs typeface="+mn-ea"/>
            </a:endParaRPr>
          </a:p>
        </p:txBody>
      </p:sp>
      <p:sp>
        <p:nvSpPr>
          <p:cNvPr id="21" name="矩形 20">
            <a:extLst>
              <a:ext uri="{FF2B5EF4-FFF2-40B4-BE49-F238E27FC236}">
                <a16:creationId xmlns:a16="http://schemas.microsoft.com/office/drawing/2014/main" id="{8A0AD5CF-4A0A-4C97-A542-C4053BC5113C}"/>
              </a:ext>
            </a:extLst>
          </p:cNvPr>
          <p:cNvSpPr/>
          <p:nvPr/>
        </p:nvSpPr>
        <p:spPr>
          <a:xfrm>
            <a:off x="4652300" y="1224753"/>
            <a:ext cx="4164099" cy="338608"/>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pPr>
            <a:r>
              <a:rPr lang="zh-CN" altLang="en-US" sz="1200" b="1" spc="-80" dirty="0">
                <a:solidFill>
                  <a:schemeClr val="tx1"/>
                </a:solidFill>
                <a:latin typeface="Arial" panose="020B0604020202020204" pitchFamily="34" charset="0"/>
                <a:ea typeface="微软雅黑" panose="020B0503020204020204" pitchFamily="34" charset="-122"/>
                <a:cs typeface="+mn-ea"/>
              </a:rPr>
              <a:t>本</a:t>
            </a:r>
            <a:r>
              <a:rPr lang="zh-CN" altLang="en-US" sz="1200" b="1" spc="-80">
                <a:solidFill>
                  <a:schemeClr val="tx1"/>
                </a:solidFill>
                <a:latin typeface="Arial" panose="020B0604020202020204" pitchFamily="34" charset="0"/>
                <a:ea typeface="微软雅黑" panose="020B0503020204020204" pitchFamily="34" charset="-122"/>
                <a:cs typeface="+mn-ea"/>
              </a:rPr>
              <a:t>品满足</a:t>
            </a:r>
            <a:r>
              <a:rPr lang="en-US" altLang="zh-CN" sz="1200" b="1" spc="-80" dirty="0">
                <a:solidFill>
                  <a:schemeClr val="tx1"/>
                </a:solidFill>
                <a:latin typeface="Arial" panose="020B0604020202020204" pitchFamily="34" charset="0"/>
                <a:ea typeface="微软雅黑" panose="020B0503020204020204" pitchFamily="34" charset="-122"/>
                <a:cs typeface="+mn-ea"/>
              </a:rPr>
              <a:t>ACS</a:t>
            </a:r>
            <a:r>
              <a:rPr lang="zh-CN" altLang="en-US" sz="1200" b="1" spc="-80" dirty="0">
                <a:solidFill>
                  <a:schemeClr val="tx1"/>
                </a:solidFill>
                <a:latin typeface="Arial" panose="020B0604020202020204" pitchFamily="34" charset="0"/>
                <a:ea typeface="微软雅黑" panose="020B0503020204020204" pitchFamily="34" charset="-122"/>
                <a:cs typeface="+mn-ea"/>
              </a:rPr>
              <a:t>患者对更优治疗方案的</a:t>
            </a:r>
            <a:r>
              <a:rPr lang="zh-CN" altLang="en-US" sz="1200" b="1" spc="-80">
                <a:solidFill>
                  <a:schemeClr val="tx1"/>
                </a:solidFill>
                <a:latin typeface="Arial" panose="020B0604020202020204" pitchFamily="34" charset="0"/>
                <a:ea typeface="微软雅黑" panose="020B0503020204020204" pitchFamily="34" charset="-122"/>
                <a:cs typeface="+mn-ea"/>
              </a:rPr>
              <a:t>基本需求</a:t>
            </a:r>
            <a:endParaRPr lang="en-US" altLang="zh-CN" sz="1200" b="1" spc="-80" dirty="0">
              <a:solidFill>
                <a:schemeClr val="tx1"/>
              </a:solidFill>
              <a:latin typeface="Arial" panose="020B0604020202020204" pitchFamily="34" charset="0"/>
              <a:ea typeface="微软雅黑" panose="020B0503020204020204" pitchFamily="34" charset="-122"/>
              <a:cs typeface="+mn-ea"/>
            </a:endParaRPr>
          </a:p>
        </p:txBody>
      </p:sp>
      <p:sp>
        <p:nvSpPr>
          <p:cNvPr id="23" name="矩形 22">
            <a:extLst>
              <a:ext uri="{FF2B5EF4-FFF2-40B4-BE49-F238E27FC236}">
                <a16:creationId xmlns:a16="http://schemas.microsoft.com/office/drawing/2014/main" id="{023895CE-A1EB-414E-98E8-D1C2192CE943}"/>
              </a:ext>
            </a:extLst>
          </p:cNvPr>
          <p:cNvSpPr/>
          <p:nvPr/>
        </p:nvSpPr>
        <p:spPr>
          <a:xfrm>
            <a:off x="247881" y="2839357"/>
            <a:ext cx="4164099" cy="338608"/>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pPr>
            <a:r>
              <a:rPr lang="zh-CN" altLang="en-US" sz="1200" b="1" spc="-80" dirty="0">
                <a:solidFill>
                  <a:schemeClr val="tx1"/>
                </a:solidFill>
                <a:latin typeface="Arial" panose="020B0604020202020204" pitchFamily="34" charset="0"/>
                <a:ea typeface="微软雅黑" panose="020B0503020204020204" pitchFamily="34" charset="-122"/>
                <a:cs typeface="+mn-ea"/>
              </a:rPr>
              <a:t>本品弥补目录内抗血小板药物出血风险高的短板</a:t>
            </a:r>
            <a:endParaRPr lang="en-US" altLang="zh-CN" sz="1200" b="1" spc="-80" dirty="0">
              <a:solidFill>
                <a:schemeClr val="tx1"/>
              </a:solidFill>
              <a:latin typeface="Arial" panose="020B0604020202020204" pitchFamily="34" charset="0"/>
              <a:ea typeface="微软雅黑" panose="020B0503020204020204" pitchFamily="34" charset="-122"/>
              <a:cs typeface="+mn-ea"/>
            </a:endParaRPr>
          </a:p>
        </p:txBody>
      </p:sp>
      <p:sp>
        <p:nvSpPr>
          <p:cNvPr id="25" name="矩形 24">
            <a:extLst>
              <a:ext uri="{FF2B5EF4-FFF2-40B4-BE49-F238E27FC236}">
                <a16:creationId xmlns:a16="http://schemas.microsoft.com/office/drawing/2014/main" id="{BC752452-1038-4F1C-996E-C9C264AFC2FC}"/>
              </a:ext>
            </a:extLst>
          </p:cNvPr>
          <p:cNvSpPr/>
          <p:nvPr/>
        </p:nvSpPr>
        <p:spPr>
          <a:xfrm>
            <a:off x="4652300" y="2839357"/>
            <a:ext cx="4164099" cy="338608"/>
          </a:xfrm>
          <a:prstGeom prst="rect">
            <a:avLst/>
          </a:prstGeom>
          <a:solidFill>
            <a:srgbClr val="B8B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pPr>
            <a:r>
              <a:rPr lang="zh-CN" altLang="en-US" sz="1200" b="1" spc="-80" dirty="0">
                <a:solidFill>
                  <a:schemeClr val="tx1"/>
                </a:solidFill>
                <a:latin typeface="Arial" panose="020B0604020202020204" pitchFamily="34" charset="0"/>
                <a:ea typeface="微软雅黑" panose="020B0503020204020204" pitchFamily="34" charset="-122"/>
                <a:cs typeface="+mn-ea"/>
              </a:rPr>
              <a:t>本品无滥用风险，医保易管理，基金</a:t>
            </a:r>
            <a:r>
              <a:rPr lang="zh-CN" altLang="en-US" sz="1200" b="1" spc="-80">
                <a:solidFill>
                  <a:schemeClr val="tx1"/>
                </a:solidFill>
                <a:latin typeface="Arial" panose="020B0604020202020204" pitchFamily="34" charset="0"/>
                <a:ea typeface="微软雅黑" panose="020B0503020204020204" pitchFamily="34" charset="-122"/>
                <a:cs typeface="+mn-ea"/>
              </a:rPr>
              <a:t>支出有限</a:t>
            </a:r>
            <a:endParaRPr lang="en-US" altLang="zh-CN" sz="1200" b="1" spc="-80" dirty="0">
              <a:solidFill>
                <a:schemeClr val="tx1"/>
              </a:solidFill>
              <a:latin typeface="Arial" panose="020B0604020202020204" pitchFamily="34" charset="0"/>
              <a:ea typeface="微软雅黑" panose="020B0503020204020204" pitchFamily="34" charset="-122"/>
              <a:cs typeface="+mn-ea"/>
            </a:endParaRPr>
          </a:p>
        </p:txBody>
      </p:sp>
      <p:sp>
        <p:nvSpPr>
          <p:cNvPr id="26" name="矩形 25">
            <a:extLst>
              <a:ext uri="{FF2B5EF4-FFF2-40B4-BE49-F238E27FC236}">
                <a16:creationId xmlns:a16="http://schemas.microsoft.com/office/drawing/2014/main" id="{4FF710CC-DEBC-43B0-B5E8-664536049CA9}"/>
              </a:ext>
            </a:extLst>
          </p:cNvPr>
          <p:cNvSpPr/>
          <p:nvPr/>
        </p:nvSpPr>
        <p:spPr>
          <a:xfrm>
            <a:off x="247882" y="1557912"/>
            <a:ext cx="4164098" cy="1163508"/>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zh-CN" altLang="en-US" sz="1200" dirty="0">
                <a:solidFill>
                  <a:schemeClr val="tx1"/>
                </a:solidFill>
                <a:latin typeface="Arial" panose="020B0604020202020204" pitchFamily="34" charset="0"/>
                <a:ea typeface="微软雅黑" panose="020B0503020204020204" pitchFamily="34" charset="-122"/>
              </a:rPr>
              <a:t>心脑血管疾病是重大公卫问题，占居民疾病死亡构成的</a:t>
            </a:r>
            <a:r>
              <a:rPr lang="en-US" altLang="zh-CN" sz="1200" dirty="0">
                <a:solidFill>
                  <a:schemeClr val="tx1"/>
                </a:solidFill>
                <a:latin typeface="Arial" panose="020B0604020202020204" pitchFamily="34" charset="0"/>
                <a:ea typeface="微软雅黑" panose="020B0503020204020204" pitchFamily="34" charset="-122"/>
              </a:rPr>
              <a:t>40%</a:t>
            </a:r>
            <a:r>
              <a:rPr lang="zh-CN" altLang="en-US" sz="1200" dirty="0">
                <a:solidFill>
                  <a:schemeClr val="tx1"/>
                </a:solidFill>
                <a:latin typeface="Arial" panose="020B0604020202020204" pitchFamily="34" charset="0"/>
                <a:ea typeface="微软雅黑" panose="020B0503020204020204" pitchFamily="34" charset="-122"/>
              </a:rPr>
              <a:t>以上</a:t>
            </a:r>
            <a:r>
              <a:rPr lang="en-US" altLang="zh-CN" sz="1200" baseline="30000" dirty="0">
                <a:solidFill>
                  <a:schemeClr val="tx1"/>
                </a:solidFill>
                <a:latin typeface="Arial" panose="020B0604020202020204" pitchFamily="34" charset="0"/>
                <a:ea typeface="微软雅黑" panose="020B0503020204020204" pitchFamily="34" charset="-122"/>
              </a:rPr>
              <a:t>1</a:t>
            </a:r>
            <a:endParaRPr lang="en-US" altLang="zh-CN" sz="1200" dirty="0">
              <a:solidFill>
                <a:schemeClr val="tx1"/>
              </a:solidFill>
              <a:latin typeface="Arial" panose="020B0604020202020204" pitchFamily="34" charset="0"/>
              <a:ea typeface="微软雅黑" panose="020B0503020204020204" pitchFamily="34" charset="-122"/>
            </a:endParaRPr>
          </a:p>
          <a:p>
            <a:pPr marL="171450" indent="-171450">
              <a:buFont typeface="Wingdings" panose="05000000000000000000" pitchFamily="2" charset="2"/>
              <a:buChar char="Ø"/>
            </a:pPr>
            <a:r>
              <a:rPr lang="en-US" altLang="zh-CN" sz="1200" dirty="0">
                <a:solidFill>
                  <a:schemeClr val="tx1"/>
                </a:solidFill>
                <a:latin typeface="Arial" panose="020B0604020202020204" pitchFamily="34" charset="0"/>
                <a:ea typeface="微软雅黑" panose="020B0503020204020204" pitchFamily="34" charset="-122"/>
              </a:rPr>
              <a:t>ACS</a:t>
            </a:r>
            <a:r>
              <a:rPr lang="zh-CN" altLang="en-US" sz="1200" dirty="0">
                <a:solidFill>
                  <a:schemeClr val="tx1"/>
                </a:solidFill>
                <a:latin typeface="Arial" panose="020B0604020202020204" pitchFamily="34" charset="0"/>
                <a:ea typeface="微软雅黑" panose="020B0503020204020204" pitchFamily="34" charset="-122"/>
              </a:rPr>
              <a:t>是最为严重的心脑血管疾病，中国约有</a:t>
            </a:r>
            <a:r>
              <a:rPr lang="en-US" altLang="zh-CN" sz="1200" dirty="0">
                <a:solidFill>
                  <a:schemeClr val="tx1"/>
                </a:solidFill>
                <a:latin typeface="Arial" panose="020B0604020202020204" pitchFamily="34" charset="0"/>
                <a:ea typeface="微软雅黑" panose="020B0503020204020204" pitchFamily="34" charset="-122"/>
              </a:rPr>
              <a:t>300</a:t>
            </a:r>
            <a:r>
              <a:rPr lang="zh-CN" altLang="en-US" sz="1200" dirty="0">
                <a:solidFill>
                  <a:schemeClr val="tx1"/>
                </a:solidFill>
                <a:latin typeface="Arial" panose="020B0604020202020204" pitchFamily="34" charset="0"/>
                <a:ea typeface="微软雅黑" panose="020B0503020204020204" pitchFamily="34" charset="-122"/>
              </a:rPr>
              <a:t>万</a:t>
            </a:r>
            <a:r>
              <a:rPr lang="en-US" altLang="zh-CN" sz="1200" dirty="0">
                <a:solidFill>
                  <a:schemeClr val="tx1"/>
                </a:solidFill>
                <a:latin typeface="Arial" panose="020B0604020202020204" pitchFamily="34" charset="0"/>
                <a:ea typeface="微软雅黑" panose="020B0503020204020204" pitchFamily="34" charset="-122"/>
              </a:rPr>
              <a:t>ACS</a:t>
            </a:r>
            <a:r>
              <a:rPr lang="zh-CN" altLang="en-US" sz="1200" dirty="0">
                <a:solidFill>
                  <a:schemeClr val="tx1"/>
                </a:solidFill>
                <a:latin typeface="Arial" panose="020B0604020202020204" pitchFamily="34" charset="0"/>
                <a:ea typeface="微软雅黑" panose="020B0503020204020204" pitchFamily="34" charset="-122"/>
              </a:rPr>
              <a:t>患者</a:t>
            </a:r>
            <a:r>
              <a:rPr lang="en-US" altLang="zh-CN" sz="1200" dirty="0">
                <a:solidFill>
                  <a:schemeClr val="tx1"/>
                </a:solidFill>
                <a:latin typeface="Arial" panose="020B0604020202020204" pitchFamily="34" charset="0"/>
                <a:ea typeface="微软雅黑" panose="020B0503020204020204" pitchFamily="34" charset="-122"/>
              </a:rPr>
              <a:t>, </a:t>
            </a:r>
            <a:r>
              <a:rPr lang="zh-CN" altLang="en-US" sz="1200" dirty="0">
                <a:solidFill>
                  <a:schemeClr val="tx1"/>
                </a:solidFill>
                <a:latin typeface="Arial" panose="020B0604020202020204" pitchFamily="34" charset="0"/>
                <a:ea typeface="微软雅黑" panose="020B0503020204020204" pitchFamily="34" charset="-122"/>
              </a:rPr>
              <a:t>一年内死亡率</a:t>
            </a:r>
            <a:r>
              <a:rPr lang="en-US" altLang="zh-CN" sz="1200" dirty="0">
                <a:solidFill>
                  <a:schemeClr val="tx1"/>
                </a:solidFill>
                <a:latin typeface="Arial" panose="020B0604020202020204" pitchFamily="34" charset="0"/>
                <a:ea typeface="微软雅黑" panose="020B0503020204020204" pitchFamily="34" charset="-122"/>
              </a:rPr>
              <a:t>3.4%</a:t>
            </a:r>
            <a:r>
              <a:rPr lang="en-US" altLang="zh-CN" sz="1200" baseline="30000" dirty="0">
                <a:solidFill>
                  <a:schemeClr val="tx1"/>
                </a:solidFill>
                <a:latin typeface="Arial" panose="020B0604020202020204" pitchFamily="34" charset="0"/>
                <a:ea typeface="微软雅黑" panose="020B0503020204020204" pitchFamily="34" charset="-122"/>
              </a:rPr>
              <a:t>1</a:t>
            </a:r>
            <a:endParaRPr lang="en-US" altLang="zh-CN" sz="1200" dirty="0">
              <a:solidFill>
                <a:schemeClr val="tx1"/>
              </a:solidFill>
              <a:latin typeface="Arial" panose="020B0604020202020204" pitchFamily="34" charset="0"/>
              <a:ea typeface="微软雅黑" panose="020B0503020204020204" pitchFamily="34" charset="-122"/>
            </a:endParaRPr>
          </a:p>
        </p:txBody>
      </p:sp>
      <p:sp>
        <p:nvSpPr>
          <p:cNvPr id="28" name="矩形 27">
            <a:extLst>
              <a:ext uri="{FF2B5EF4-FFF2-40B4-BE49-F238E27FC236}">
                <a16:creationId xmlns:a16="http://schemas.microsoft.com/office/drawing/2014/main" id="{A3D51579-705E-4A5D-BAAF-94A64FBE9382}"/>
              </a:ext>
            </a:extLst>
          </p:cNvPr>
          <p:cNvSpPr/>
          <p:nvPr/>
        </p:nvSpPr>
        <p:spPr>
          <a:xfrm>
            <a:off x="4652128" y="1557912"/>
            <a:ext cx="4164098" cy="1163508"/>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anose="05000000000000000000" pitchFamily="2" charset="2"/>
              <a:buChar char="Ø"/>
            </a:pP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双联抗血小板领域仍有基本临床需求未被满足：东亚</a:t>
            </a:r>
            <a:r>
              <a:rPr lang="en-US" altLang="zh-CN" sz="1200" b="0" i="0" u="none" strike="noStrike" kern="1200" baseline="0" dirty="0">
                <a:solidFill>
                  <a:schemeClr val="dk1"/>
                </a:solidFill>
                <a:latin typeface="Arial" panose="020B0604020202020204" pitchFamily="34" charset="0"/>
                <a:ea typeface="微软雅黑" panose="020B0503020204020204" pitchFamily="34" charset="-122"/>
                <a:cs typeface="+mn-cs"/>
              </a:rPr>
              <a:t>ACS</a:t>
            </a: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患者出血风险高、服药依从性差</a:t>
            </a:r>
            <a:endParaRPr lang="en-US" altLang="zh-CN" sz="1200" b="0" i="0" u="none" strike="noStrike" kern="1200" baseline="0" dirty="0">
              <a:solidFill>
                <a:schemeClr val="dk1"/>
              </a:solidFill>
              <a:latin typeface="Arial" panose="020B0604020202020204" pitchFamily="34" charset="0"/>
              <a:ea typeface="微软雅黑" panose="020B0503020204020204" pitchFamily="34" charset="-122"/>
              <a:cs typeface="+mn-cs"/>
            </a:endParaRPr>
          </a:p>
          <a:p>
            <a:pPr marL="285750" indent="-285750">
              <a:spcAft>
                <a:spcPts val="600"/>
              </a:spcAft>
              <a:buFont typeface="Wingdings" panose="05000000000000000000" pitchFamily="2" charset="2"/>
              <a:buChar char="Ø"/>
            </a:pPr>
            <a:r>
              <a:rPr lang="zh-CN" altLang="en-US" sz="1200" dirty="0">
                <a:solidFill>
                  <a:schemeClr val="dk1"/>
                </a:solidFill>
                <a:latin typeface="Arial" panose="020B0604020202020204" pitchFamily="34" charset="0"/>
                <a:ea typeface="微软雅黑" panose="020B0503020204020204" pitchFamily="34" charset="-122"/>
              </a:rPr>
              <a:t>氯吡格雷阿司匹林片</a:t>
            </a: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可降低双抗治疗的出血风险，进而改善依从性，降低</a:t>
            </a:r>
            <a:r>
              <a:rPr lang="zh-CN" altLang="en-US" sz="1200" dirty="0">
                <a:solidFill>
                  <a:schemeClr val="dk1"/>
                </a:solidFill>
                <a:latin typeface="Arial" panose="020B0604020202020204" pitchFamily="34" charset="0"/>
                <a:ea typeface="微软雅黑" panose="020B0503020204020204" pitchFamily="34" charset="-122"/>
              </a:rPr>
              <a:t>主要</a:t>
            </a: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心血管事件发生风险，</a:t>
            </a:r>
            <a:r>
              <a:rPr lang="zh-CN" altLang="en-US" sz="1200" dirty="0">
                <a:solidFill>
                  <a:schemeClr val="dk1"/>
                </a:solidFill>
                <a:latin typeface="Arial" panose="020B0604020202020204" pitchFamily="34" charset="0"/>
                <a:ea typeface="微软雅黑" panose="020B0503020204020204" pitchFamily="34" charset="-122"/>
              </a:rPr>
              <a:t>避免发生灾难性医疗支出</a:t>
            </a:r>
            <a:endParaRPr lang="en-US" altLang="zh-CN" sz="1200" kern="1200" dirty="0">
              <a:solidFill>
                <a:schemeClr val="dk1"/>
              </a:solidFill>
              <a:latin typeface="Arial" panose="020B0604020202020204" pitchFamily="34" charset="0"/>
              <a:ea typeface="微软雅黑" panose="020B0503020204020204" pitchFamily="34" charset="-122"/>
              <a:cs typeface="+mn-cs"/>
            </a:endParaRPr>
          </a:p>
        </p:txBody>
      </p:sp>
      <p:sp>
        <p:nvSpPr>
          <p:cNvPr id="29" name="矩形 28">
            <a:extLst>
              <a:ext uri="{FF2B5EF4-FFF2-40B4-BE49-F238E27FC236}">
                <a16:creationId xmlns:a16="http://schemas.microsoft.com/office/drawing/2014/main" id="{A14A91C9-5C9A-442B-BBA7-105DE70DC3F7}"/>
              </a:ext>
            </a:extLst>
          </p:cNvPr>
          <p:cNvSpPr/>
          <p:nvPr/>
        </p:nvSpPr>
        <p:spPr>
          <a:xfrm>
            <a:off x="247882" y="3142533"/>
            <a:ext cx="4164098" cy="1436501"/>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zh-CN" altLang="en-US" sz="1200" dirty="0">
                <a:solidFill>
                  <a:schemeClr val="tx1"/>
                </a:solidFill>
                <a:latin typeface="Arial" panose="020B0604020202020204" pitchFamily="34" charset="0"/>
                <a:ea typeface="微软雅黑" panose="020B0503020204020204" pitchFamily="34" charset="-122"/>
              </a:rPr>
              <a:t>中国</a:t>
            </a:r>
            <a:r>
              <a:rPr lang="en-US" altLang="zh-CN" sz="1200" dirty="0">
                <a:solidFill>
                  <a:schemeClr val="tx1"/>
                </a:solidFill>
                <a:latin typeface="Arial" panose="020B0604020202020204" pitchFamily="34" charset="0"/>
                <a:ea typeface="微软雅黑" panose="020B0503020204020204" pitchFamily="34" charset="-122"/>
              </a:rPr>
              <a:t>ACS</a:t>
            </a:r>
            <a:r>
              <a:rPr lang="zh-CN" altLang="en-US" sz="1200" dirty="0">
                <a:solidFill>
                  <a:schemeClr val="tx1"/>
                </a:solidFill>
                <a:latin typeface="Arial" panose="020B0604020202020204" pitchFamily="34" charset="0"/>
                <a:ea typeface="微软雅黑" panose="020B0503020204020204" pitchFamily="34" charset="-122"/>
              </a:rPr>
              <a:t>患者双抗治疗的出血风险较高，依从性差：</a:t>
            </a:r>
            <a:r>
              <a:rPr lang="en-US" altLang="zh-CN" sz="1200" dirty="0">
                <a:solidFill>
                  <a:schemeClr val="tx1"/>
                </a:solidFill>
                <a:latin typeface="Arial" panose="020B0604020202020204" pitchFamily="34" charset="0"/>
                <a:ea typeface="微软雅黑" panose="020B0503020204020204" pitchFamily="34" charset="-122"/>
              </a:rPr>
              <a:t>10-30%</a:t>
            </a:r>
            <a:r>
              <a:rPr lang="zh-CN" altLang="en-US" sz="1200" dirty="0">
                <a:solidFill>
                  <a:schemeClr val="tx1"/>
                </a:solidFill>
                <a:latin typeface="Arial" panose="020B0604020202020204" pitchFamily="34" charset="0"/>
                <a:ea typeface="微软雅黑" panose="020B0503020204020204" pitchFamily="34" charset="-122"/>
              </a:rPr>
              <a:t>患者出院一个月内停药</a:t>
            </a:r>
            <a:r>
              <a:rPr lang="en-US" altLang="zh-CN" sz="1200" baseline="30000" dirty="0">
                <a:solidFill>
                  <a:schemeClr val="tx1"/>
                </a:solidFill>
                <a:latin typeface="Arial" panose="020B0604020202020204" pitchFamily="34" charset="0"/>
                <a:ea typeface="微软雅黑" panose="020B0503020204020204" pitchFamily="34" charset="-122"/>
              </a:rPr>
              <a:t>2</a:t>
            </a:r>
            <a:r>
              <a:rPr lang="zh-CN" altLang="en-US" sz="1200" dirty="0">
                <a:solidFill>
                  <a:schemeClr val="tx1"/>
                </a:solidFill>
                <a:latin typeface="Arial" panose="020B0604020202020204" pitchFamily="34" charset="0"/>
                <a:ea typeface="微软雅黑" panose="020B0503020204020204" pitchFamily="34" charset="-122"/>
              </a:rPr>
              <a:t>，其中约半数是出血导致的</a:t>
            </a:r>
            <a:endParaRPr lang="en-US" altLang="zh-CN" sz="1200" dirty="0">
              <a:solidFill>
                <a:schemeClr val="tx1"/>
              </a:solidFill>
              <a:latin typeface="Arial" panose="020B0604020202020204" pitchFamily="34" charset="0"/>
              <a:ea typeface="微软雅黑" panose="020B0503020204020204" pitchFamily="34" charset="-122"/>
            </a:endParaRPr>
          </a:p>
          <a:p>
            <a:pPr marL="171450" indent="-171450">
              <a:buFont typeface="Wingdings" panose="05000000000000000000" pitchFamily="2" charset="2"/>
              <a:buChar char="Ø"/>
            </a:pPr>
            <a:r>
              <a:rPr lang="zh-CN" altLang="en-US" sz="1200" dirty="0">
                <a:solidFill>
                  <a:schemeClr val="tx1"/>
                </a:solidFill>
                <a:latin typeface="Arial" panose="020B0604020202020204" pitchFamily="34" charset="0"/>
                <a:ea typeface="微软雅黑" panose="020B0503020204020204" pitchFamily="34" charset="-122"/>
              </a:rPr>
              <a:t>本品能解决</a:t>
            </a:r>
            <a:r>
              <a:rPr lang="zh-CN" altLang="en-US" sz="1200" b="1" dirty="0">
                <a:solidFill>
                  <a:srgbClr val="ED7D31"/>
                </a:solidFill>
                <a:latin typeface="Arial" panose="020B0604020202020204" pitchFamily="34" charset="0"/>
                <a:ea typeface="微软雅黑" panose="020B0503020204020204" pitchFamily="34" charset="-122"/>
              </a:rPr>
              <a:t>抗血小板治疗患者因出血多导致停药，进而疗效不佳的临床痛点</a:t>
            </a:r>
            <a:endParaRPr lang="en-US" altLang="zh-CN" sz="1200" b="1" dirty="0">
              <a:solidFill>
                <a:srgbClr val="ED7D31"/>
              </a:solidFill>
              <a:latin typeface="Arial" panose="020B0604020202020204" pitchFamily="34" charset="0"/>
              <a:ea typeface="微软雅黑" panose="020B0503020204020204" pitchFamily="34" charset="-122"/>
            </a:endParaRPr>
          </a:p>
          <a:p>
            <a:pPr marL="171450" indent="-171450">
              <a:buFont typeface="Wingdings" panose="05000000000000000000" pitchFamily="2" charset="2"/>
              <a:buChar char="Ø"/>
            </a:pP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目录内慢病领域已有多种复方制剂纳入</a:t>
            </a:r>
            <a:r>
              <a:rPr lang="en-US" altLang="zh-CN" sz="1200" b="0" i="0" u="none" strike="noStrike" kern="1200" baseline="30000" dirty="0">
                <a:solidFill>
                  <a:schemeClr val="dk1"/>
                </a:solidFill>
                <a:latin typeface="Arial" panose="020B0604020202020204" pitchFamily="34" charset="0"/>
                <a:ea typeface="微软雅黑" panose="020B0503020204020204" pitchFamily="34" charset="-122"/>
                <a:cs typeface="+mn-cs"/>
              </a:rPr>
              <a:t>3</a:t>
            </a:r>
            <a:r>
              <a:rPr lang="zh-CN" altLang="en-US" sz="1200" dirty="0">
                <a:solidFill>
                  <a:schemeClr val="dk1"/>
                </a:solidFill>
                <a:latin typeface="Arial" panose="020B0604020202020204" pitchFamily="34" charset="0"/>
                <a:ea typeface="微软雅黑" panose="020B0503020204020204" pitchFamily="34" charset="-122"/>
              </a:rPr>
              <a:t>，包括</a:t>
            </a:r>
            <a:r>
              <a:rPr lang="en-US" altLang="zh-CN" sz="1200" b="1" dirty="0">
                <a:solidFill>
                  <a:srgbClr val="ED7D31"/>
                </a:solidFill>
                <a:latin typeface="Arial" panose="020B0604020202020204" pitchFamily="34" charset="0"/>
                <a:ea typeface="微软雅黑" panose="020B0503020204020204" pitchFamily="34" charset="-122"/>
              </a:rPr>
              <a:t>14</a:t>
            </a: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种复方降糖制剂</a:t>
            </a:r>
            <a:r>
              <a:rPr lang="zh-CN" altLang="en-US" sz="1200" dirty="0">
                <a:solidFill>
                  <a:schemeClr val="dk1"/>
                </a:solidFill>
                <a:latin typeface="Arial" panose="020B0604020202020204" pitchFamily="34" charset="0"/>
                <a:ea typeface="微软雅黑" panose="020B0503020204020204" pitchFamily="34" charset="-122"/>
              </a:rPr>
              <a:t>，</a:t>
            </a:r>
            <a:r>
              <a:rPr lang="en-US" altLang="zh-CN" sz="1200" b="1" dirty="0">
                <a:solidFill>
                  <a:srgbClr val="ED7D31"/>
                </a:solidFill>
                <a:latin typeface="Arial" panose="020B0604020202020204" pitchFamily="34" charset="0"/>
                <a:ea typeface="微软雅黑" panose="020B0503020204020204" pitchFamily="34" charset="-122"/>
              </a:rPr>
              <a:t>23</a:t>
            </a:r>
            <a:r>
              <a:rPr lang="zh-CN" altLang="en-US" sz="1200" dirty="0">
                <a:solidFill>
                  <a:schemeClr val="dk1"/>
                </a:solidFill>
                <a:latin typeface="Arial" panose="020B0604020202020204" pitchFamily="34" charset="0"/>
                <a:ea typeface="微软雅黑" panose="020B0503020204020204" pitchFamily="34" charset="-122"/>
              </a:rPr>
              <a:t>种复方降压制剂，而</a:t>
            </a: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目录内抗血小板治疗领域</a:t>
            </a:r>
            <a:r>
              <a:rPr lang="zh-CN" altLang="en-US" sz="1200" b="1" dirty="0">
                <a:solidFill>
                  <a:srgbClr val="ED7D31"/>
                </a:solidFill>
                <a:latin typeface="Arial" panose="020B0604020202020204" pitchFamily="34" charset="0"/>
                <a:ea typeface="微软雅黑" panose="020B0503020204020204" pitchFamily="34" charset="-122"/>
              </a:rPr>
              <a:t>无</a:t>
            </a: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复方制剂</a:t>
            </a:r>
            <a:endParaRPr lang="en-US" altLang="zh-CN" sz="1200" baseline="30000" dirty="0">
              <a:solidFill>
                <a:schemeClr val="tx1"/>
              </a:solidFill>
              <a:latin typeface="Arial" panose="020B0604020202020204" pitchFamily="34" charset="0"/>
              <a:ea typeface="微软雅黑" panose="020B0503020204020204" pitchFamily="34" charset="-122"/>
            </a:endParaRPr>
          </a:p>
        </p:txBody>
      </p:sp>
      <p:sp>
        <p:nvSpPr>
          <p:cNvPr id="30" name="矩形 29">
            <a:extLst>
              <a:ext uri="{FF2B5EF4-FFF2-40B4-BE49-F238E27FC236}">
                <a16:creationId xmlns:a16="http://schemas.microsoft.com/office/drawing/2014/main" id="{96371439-FD46-4CE8-8434-31286FA809E0}"/>
              </a:ext>
            </a:extLst>
          </p:cNvPr>
          <p:cNvSpPr/>
          <p:nvPr/>
        </p:nvSpPr>
        <p:spPr>
          <a:xfrm>
            <a:off x="4652128" y="3142533"/>
            <a:ext cx="4164098" cy="1436501"/>
          </a:xfrm>
          <a:prstGeom prst="rect">
            <a:avLst/>
          </a:prstGeom>
          <a:solidFill>
            <a:srgbClr val="F4F2F6"/>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en-US" altLang="zh-CN" sz="1200" dirty="0">
                <a:solidFill>
                  <a:schemeClr val="tx1"/>
                </a:solidFill>
                <a:latin typeface="Arial" panose="020B0604020202020204" pitchFamily="34" charset="0"/>
                <a:ea typeface="微软雅黑" panose="020B0503020204020204" pitchFamily="34" charset="-122"/>
              </a:rPr>
              <a:t>ACS</a:t>
            </a:r>
            <a:r>
              <a:rPr lang="zh-CN" altLang="en-US" sz="1200" dirty="0">
                <a:solidFill>
                  <a:schemeClr val="tx1"/>
                </a:solidFill>
                <a:latin typeface="Arial" panose="020B0604020202020204" pitchFamily="34" charset="0"/>
                <a:ea typeface="微软雅黑" panose="020B0503020204020204" pitchFamily="34" charset="-122"/>
              </a:rPr>
              <a:t>患者的诊断依赖客观指标，处方条件明确，双抗无滥用风险，不增加医保管理难度</a:t>
            </a:r>
            <a:endParaRPr lang="en-US" altLang="zh-CN" sz="1200" dirty="0">
              <a:solidFill>
                <a:schemeClr val="tx1"/>
              </a:solidFill>
              <a:latin typeface="Arial" panose="020B0604020202020204" pitchFamily="34" charset="0"/>
              <a:ea typeface="微软雅黑" panose="020B0503020204020204" pitchFamily="34" charset="-122"/>
            </a:endParaRPr>
          </a:p>
          <a:p>
            <a:pPr marL="171450" indent="-171450">
              <a:buFont typeface="Wingdings" panose="05000000000000000000" pitchFamily="2" charset="2"/>
              <a:buChar char="Ø"/>
            </a:pPr>
            <a:r>
              <a:rPr lang="zh-CN" altLang="en-US" sz="1200" dirty="0">
                <a:solidFill>
                  <a:schemeClr val="tx1"/>
                </a:solidFill>
                <a:latin typeface="Arial" panose="020B0604020202020204" pitchFamily="34" charset="0"/>
                <a:ea typeface="微软雅黑" panose="020B0503020204020204" pitchFamily="34" charset="-122"/>
              </a:rPr>
              <a:t>本品纳入后</a:t>
            </a:r>
            <a:r>
              <a:rPr lang="zh-CN" altLang="en-US" sz="1200" b="1" dirty="0">
                <a:solidFill>
                  <a:srgbClr val="ED7D31"/>
                </a:solidFill>
                <a:latin typeface="Arial" panose="020B0604020202020204" pitchFamily="34" charset="0"/>
                <a:ea typeface="微软雅黑" panose="020B0503020204020204" pitchFamily="34" charset="-122"/>
              </a:rPr>
              <a:t>替代部分</a:t>
            </a:r>
            <a:r>
              <a:rPr lang="zh-CN" altLang="en-US" sz="1200" b="0" i="0" u="none" strike="noStrike" kern="1200" baseline="0" dirty="0">
                <a:solidFill>
                  <a:schemeClr val="dk1"/>
                </a:solidFill>
                <a:latin typeface="Arial" panose="020B0604020202020204" pitchFamily="34" charset="0"/>
                <a:ea typeface="微软雅黑" panose="020B0503020204020204" pitchFamily="34" charset="-122"/>
                <a:cs typeface="+mn-cs"/>
              </a:rPr>
              <a:t>氯吡格雷阿司匹林联合用药，且可降低心血管事件发生，医保基金支出增量有限</a:t>
            </a:r>
            <a:endParaRPr lang="en-US" altLang="zh-CN" sz="1200" dirty="0">
              <a:solidFill>
                <a:schemeClr val="tx1"/>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5846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8ZMdu.c55vMttklcDST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mU4MRiFRuKeWDjc4XFx9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pveZ1ax3UW06K.8CsjWfQ"/>
</p:tagLst>
</file>

<file path=ppt/theme/theme1.xml><?xml version="1.0" encoding="utf-8"?>
<a:theme xmlns:a="http://schemas.openxmlformats.org/drawingml/2006/main" name="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owerPoint Template - v1.3.potx" id="{4352F2BF-3048-4DE4-9704-8168842D78E0}" vid="{0D49CEEF-EE86-4EDB-B278-4D975FEF794F}"/>
    </a:ext>
  </a:extLst>
</a:theme>
</file>

<file path=ppt/theme/theme2.xml><?xml version="1.0" encoding="utf-8"?>
<a:theme xmlns:a="http://schemas.openxmlformats.org/drawingml/2006/main" name="1_3 Sanofi_Slide Kit_EN_16-9_2017">
  <a:themeElements>
    <a:clrScheme name="Custom 1">
      <a:dk1>
        <a:srgbClr val="353A3D"/>
      </a:dk1>
      <a:lt1>
        <a:srgbClr val="FFFFFF"/>
      </a:lt1>
      <a:dk2>
        <a:srgbClr val="525CA3"/>
      </a:dk2>
      <a:lt2>
        <a:srgbClr val="CAAE7A"/>
      </a:lt2>
      <a:accent1>
        <a:srgbClr val="CAAE7A"/>
      </a:accent1>
      <a:accent2>
        <a:srgbClr val="3E90D0"/>
      </a:accent2>
      <a:accent3>
        <a:srgbClr val="8F6EAA"/>
      </a:accent3>
      <a:accent4>
        <a:srgbClr val="BE006B"/>
      </a:accent4>
      <a:accent5>
        <a:srgbClr val="00A590"/>
      </a:accent5>
      <a:accent6>
        <a:srgbClr val="47672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6600"/>
        </a:solidFill>
        <a:ln>
          <a:noFill/>
        </a:ln>
      </a:spPr>
      <a:bodyPr rtlCol="0" anchor="ctr" anchorCtr="0"/>
      <a:lstStyle>
        <a:defPPr algn="ctr">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PowerPoint Template - v1.3.potx" id="{4352F2BF-3048-4DE4-9704-8168842D78E0}" vid="{0D49CEEF-EE86-4EDB-B278-4D975FEF794F}"/>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804B6C2635AC498D8E06F45E9DAC0B" ma:contentTypeVersion="12" ma:contentTypeDescription="Create a new document." ma:contentTypeScope="" ma:versionID="e12b012da6d9ce87e7831aa08bd72bd3">
  <xsd:schema xmlns:xsd="http://www.w3.org/2001/XMLSchema" xmlns:xs="http://www.w3.org/2001/XMLSchema" xmlns:p="http://schemas.microsoft.com/office/2006/metadata/properties" xmlns:ns2="55085e5e-144a-4a84-ae32-5e7910ba3a79" xmlns:ns3="2e25fd53-5e3f-4d8b-9b6b-fb4a7e2f39d4" targetNamespace="http://schemas.microsoft.com/office/2006/metadata/properties" ma:root="true" ma:fieldsID="b77d402e5348c1a8dca86f5e9fff4151" ns2:_="" ns3:_="">
    <xsd:import namespace="55085e5e-144a-4a84-ae32-5e7910ba3a79"/>
    <xsd:import namespace="2e25fd53-5e3f-4d8b-9b6b-fb4a7e2f39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085e5e-144a-4a84-ae32-5e7910ba3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25fd53-5e3f-4d8b-9b6b-fb4a7e2f39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7B58BE-5C3A-4840-A409-4EB32649CC5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D289C8-FCBD-47D6-A28B-8CD4E8BB355D}">
  <ds:schemaRefs>
    <ds:schemaRef ds:uri="http://schemas.microsoft.com/sharepoint/v3/contenttype/forms"/>
  </ds:schemaRefs>
</ds:datastoreItem>
</file>

<file path=customXml/itemProps3.xml><?xml version="1.0" encoding="utf-8"?>
<ds:datastoreItem xmlns:ds="http://schemas.openxmlformats.org/officeDocument/2006/customXml" ds:itemID="{65E5C1B7-9FBE-4B4F-BE7C-EBA10C921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085e5e-144a-4a84-ae32-5e7910ba3a79"/>
    <ds:schemaRef ds:uri="2e25fd53-5e3f-4d8b-9b6b-fb4a7e2f39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Sanofi PowerPoint Template - v1.3</Template>
  <TotalTime>9869</TotalTime>
  <Words>3453</Words>
  <Application>Microsoft Office PowerPoint</Application>
  <PresentationFormat>全屏显示(16:9)</PresentationFormat>
  <Paragraphs>258</Paragraphs>
  <Slides>10</Slides>
  <Notes>0</Notes>
  <HiddenSlides>0</HiddenSlides>
  <MMClips>0</MMClips>
  <ScaleCrop>false</ScaleCrop>
  <HeadingPairs>
    <vt:vector size="8" baseType="variant">
      <vt:variant>
        <vt:lpstr>已用的字体</vt:lpstr>
      </vt:variant>
      <vt:variant>
        <vt:i4>7</vt:i4>
      </vt:variant>
      <vt:variant>
        <vt:lpstr>主题</vt:lpstr>
      </vt:variant>
      <vt:variant>
        <vt:i4>3</vt:i4>
      </vt:variant>
      <vt:variant>
        <vt:lpstr>嵌入 OLE 服务器</vt:lpstr>
      </vt:variant>
      <vt:variant>
        <vt:i4>1</vt:i4>
      </vt:variant>
      <vt:variant>
        <vt:lpstr>幻灯片标题</vt:lpstr>
      </vt:variant>
      <vt:variant>
        <vt:i4>10</vt:i4>
      </vt:variant>
    </vt:vector>
  </HeadingPairs>
  <TitlesOfParts>
    <vt:vector size="21" baseType="lpstr">
      <vt:lpstr>Sanofi Sans 3 Regular</vt:lpstr>
      <vt:lpstr>微软雅黑</vt:lpstr>
      <vt:lpstr>Arial</vt:lpstr>
      <vt:lpstr>Calibri</vt:lpstr>
      <vt:lpstr>Georgia</vt:lpstr>
      <vt:lpstr>Verdana</vt:lpstr>
      <vt:lpstr>Wingdings</vt:lpstr>
      <vt:lpstr>Sanofi</vt:lpstr>
      <vt:lpstr>1_3 Sanofi_Slide Kit_EN_16-9_2017</vt:lpstr>
      <vt:lpstr>1_Sanofi</vt:lpstr>
      <vt:lpstr>think-cell 幻灯片</vt:lpstr>
      <vt:lpstr>PowerPoint 演示文稿</vt:lpstr>
      <vt:lpstr>氯吡格雷阿司匹林片：符合国内外权威指南一致推荐（I级）且中国唯一获批的双联抗血小板方案，以创新的片中片技术使不良反应比联合用药更少，显著提高依从性，进而降低主要心血管事件发生风险</vt:lpstr>
      <vt:lpstr>氯吡格雷阿司匹林片是符合国内外权威指南一致推荐(I级)的ACS患者双联抗血小板治疗方案，针对中国患者未满足需求研发</vt:lpstr>
      <vt:lpstr>本品针对东亚人群设计片中片剂型，通过改善安全性进而提高依从性，实现ACS患者长期主要心血管事件的降低</vt:lpstr>
      <vt:lpstr>对比替格瑞洛联合阿司匹林，本品可减少MACE事件发生风险；对比氯吡格雷联合阿司匹林，本品通过依从性的改善降低患者发生主要心血管事件的风险</vt:lpstr>
      <vt:lpstr>国内外指南一致推荐(I级)ACS患者使用氯吡格雷联合阿司匹林进行双抗治疗, 以及推荐慢病治疗使用复方制剂 </vt:lpstr>
      <vt:lpstr>东亚ACS患者治疗期间出血风险更高，使用氯吡格雷阿司匹林片的出血风险更低，更加适合东亚患者</vt:lpstr>
      <vt:lpstr>对比联合用药, 氯吡格雷阿司匹林片肠胃道不良反应更少</vt:lpstr>
      <vt:lpstr>心脑血管疾病特别是ACS是重大公卫问题，疾病负担重，本品以创新片中片剂型，解决双抗治疗出血事件多导致依从性差的问题，弥补目录短板，且替换联合用药，易于临床和医保基金管理</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Joubert-de-la-motte, Fabien /CN</dc:creator>
  <cp:lastModifiedBy>Zhang, Bryan /CN</cp:lastModifiedBy>
  <cp:revision>100</cp:revision>
  <dcterms:created xsi:type="dcterms:W3CDTF">2022-02-08T01:09:58Z</dcterms:created>
  <dcterms:modified xsi:type="dcterms:W3CDTF">2022-07-13T13:17:57Z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0x0101004E804B6C2635AC498D8E06F45E9DAC0B</vt:lpwstr>
  </property>
</Properties>
</file>