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5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3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64" r:id="rId3"/>
    <p:sldMasterId id="2147483686" r:id="rId4"/>
    <p:sldMasterId id="2147483691" r:id="rId5"/>
    <p:sldMasterId id="2147483698" r:id="rId6"/>
    <p:sldMasterId id="2147483708" r:id="rId7"/>
    <p:sldMasterId id="2147483718" r:id="rId8"/>
  </p:sldMasterIdLst>
  <p:notesMasterIdLst>
    <p:notesMasterId r:id="rId20"/>
  </p:notesMasterIdLst>
  <p:handoutMasterIdLst>
    <p:handoutMasterId r:id="rId21"/>
  </p:handoutMasterIdLst>
  <p:sldIdLst>
    <p:sldId id="4253241" r:id="rId9"/>
    <p:sldId id="2134959645" r:id="rId10"/>
    <p:sldId id="2134959663" r:id="rId11"/>
    <p:sldId id="2134959689" r:id="rId12"/>
    <p:sldId id="2134959676" r:id="rId13"/>
    <p:sldId id="2134959664" r:id="rId14"/>
    <p:sldId id="2134959667" r:id="rId15"/>
    <p:sldId id="2134959668" r:id="rId16"/>
    <p:sldId id="2134959688" r:id="rId17"/>
    <p:sldId id="2134959690" r:id="rId18"/>
    <p:sldId id="2134959653" r:id="rId19"/>
  </p:sldIdLst>
  <p:sldSz cx="12192000" cy="6858000"/>
  <p:notesSz cx="6797675" cy="9872663"/>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18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LQ (Liu Fang)" initials="F(F" lastIdx="65" clrIdx="0"/>
  <p:cmAuthor id="2" name="OZAL (Li Zhao)" initials="O(Z" lastIdx="58" clrIdx="1"/>
  <p:cmAuthor id="3" name="QYG (Yang Yan)" initials="Q(Y" lastIdx="39" clrIdx="2">
    <p:extLst>
      <p:ext uri="{19B8F6BF-5375-455C-9EA6-DF929625EA0E}">
        <p15:presenceInfo xmlns:p15="http://schemas.microsoft.com/office/powerpoint/2012/main" userId="S::qyg@novonordisk.com::f31c1106-1341-41fc-9c30-ec328dfb6e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E10"/>
    <a:srgbClr val="E81D8E"/>
    <a:srgbClr val="001965"/>
    <a:srgbClr val="E884A8"/>
    <a:srgbClr val="1B365D"/>
    <a:srgbClr val="DA1984"/>
    <a:srgbClr val="DC447A"/>
    <a:srgbClr val="697896"/>
    <a:srgbClr val="F1F2F5"/>
    <a:srgbClr val="A212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0" autoAdjust="0"/>
    <p:restoredTop sz="93775" autoAdjust="0"/>
  </p:normalViewPr>
  <p:slideViewPr>
    <p:cSldViewPr snapToGrid="0">
      <p:cViewPr varScale="1">
        <p:scale>
          <a:sx n="66" d="100"/>
          <a:sy n="66" d="100"/>
        </p:scale>
        <p:origin x="616" y="72"/>
      </p:cViewPr>
      <p:guideLst>
        <p:guide orient="horz" pos="504"/>
        <p:guide pos="189"/>
      </p:guideLst>
    </p:cSldViewPr>
  </p:slideViewPr>
  <p:notesTextViewPr>
    <p:cViewPr>
      <p:scale>
        <a:sx n="100" d="100"/>
        <a:sy n="100" d="100"/>
      </p:scale>
      <p:origin x="0" y="0"/>
    </p:cViewPr>
  </p:notesTextViewPr>
  <p:sorterViewPr>
    <p:cViewPr varScale="1">
      <p:scale>
        <a:sx n="1" d="1"/>
        <a:sy n="1" d="1"/>
      </p:scale>
      <p:origin x="0" y="-2696"/>
    </p:cViewPr>
  </p:sorterViewPr>
  <p:notesViewPr>
    <p:cSldViewPr snapToGrid="0">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EXTRA Study</c:v>
                </c:pt>
              </c:strCache>
            </c:strRef>
          </c:tx>
          <c:spPr>
            <a:solidFill>
              <a:srgbClr val="002060"/>
            </a:solidFill>
            <a:ln>
              <a:solidFill>
                <a:srgbClr val="002060"/>
              </a:solidFill>
            </a:ln>
            <a:effectLst/>
            <a:scene3d>
              <a:camera prst="orthographicFront"/>
              <a:lightRig rig="threePt" dir="t"/>
            </a:scene3d>
            <a:sp3d>
              <a:bevelT/>
            </a:sp3d>
          </c:spPr>
          <c:invertIfNegative val="0"/>
          <c:dPt>
            <c:idx val="0"/>
            <c:invertIfNegative val="0"/>
            <c:bubble3D val="0"/>
            <c:spPr>
              <a:solidFill>
                <a:srgbClr val="002060"/>
              </a:solidFill>
              <a:ln>
                <a:solidFill>
                  <a:srgbClr val="002060"/>
                </a:solidFill>
              </a:ln>
              <a:effectLst/>
              <a:scene3d>
                <a:camera prst="orthographicFront"/>
                <a:lightRig rig="threePt" dir="t"/>
              </a:scene3d>
              <a:sp3d>
                <a:bevelT/>
              </a:sp3d>
            </c:spPr>
            <c:extLst>
              <c:ext xmlns:c16="http://schemas.microsoft.com/office/drawing/2014/chart" uri="{C3380CC4-5D6E-409C-BE32-E72D297353CC}">
                <c16:uniqueId val="{00000001-DA3D-4A7E-91B5-F8459F159DC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pt idx="0">
                  <c:v>2</c:v>
                </c:pt>
              </c:numCache>
            </c:numRef>
          </c:cat>
          <c:val>
            <c:numRef>
              <c:f>Sheet1!$B$2:$B$2</c:f>
              <c:numCache>
                <c:formatCode>0.0_ </c:formatCode>
                <c:ptCount val="1"/>
                <c:pt idx="0">
                  <c:v>-0.6</c:v>
                </c:pt>
              </c:numCache>
            </c:numRef>
          </c:val>
          <c:extLst>
            <c:ext xmlns:c16="http://schemas.microsoft.com/office/drawing/2014/chart" uri="{C3380CC4-5D6E-409C-BE32-E72D297353CC}">
              <c16:uniqueId val="{00000002-DA3D-4A7E-91B5-F8459F159DC9}"/>
            </c:ext>
          </c:extLst>
        </c:ser>
        <c:ser>
          <c:idx val="1"/>
          <c:order val="1"/>
          <c:tx>
            <c:strRef>
              <c:f>Sheet1!$C$1</c:f>
              <c:strCache>
                <c:ptCount val="1"/>
                <c:pt idx="0">
                  <c:v>SWEDEN Study</c:v>
                </c:pt>
              </c:strCache>
            </c:strRef>
          </c:tx>
          <c:spPr>
            <a:solidFill>
              <a:srgbClr val="2C5898"/>
            </a:solidFill>
            <a:ln>
              <a:solidFill>
                <a:srgbClr val="2D5A9B"/>
              </a:solidFill>
            </a:ln>
            <a:effectLst/>
            <a:scene3d>
              <a:camera prst="orthographicFront"/>
              <a:lightRig rig="threePt" dir="t"/>
            </a:scene3d>
            <a:sp3d>
              <a:bevelT prst="angle"/>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pt idx="0">
                  <c:v>2</c:v>
                </c:pt>
              </c:numCache>
            </c:numRef>
          </c:cat>
          <c:val>
            <c:numRef>
              <c:f>Sheet1!$C$2:$C$2</c:f>
              <c:numCache>
                <c:formatCode>0.0_ </c:formatCode>
                <c:ptCount val="1"/>
                <c:pt idx="0">
                  <c:v>-0.6</c:v>
                </c:pt>
              </c:numCache>
            </c:numRef>
          </c:val>
          <c:extLst>
            <c:ext xmlns:c16="http://schemas.microsoft.com/office/drawing/2014/chart" uri="{C3380CC4-5D6E-409C-BE32-E72D297353CC}">
              <c16:uniqueId val="{00000003-DA3D-4A7E-91B5-F8459F159DC9}"/>
            </c:ext>
          </c:extLst>
        </c:ser>
        <c:ser>
          <c:idx val="2"/>
          <c:order val="2"/>
          <c:tx>
            <c:strRef>
              <c:f>Sheet1!$D$1</c:f>
              <c:strCache>
                <c:ptCount val="1"/>
                <c:pt idx="0">
                  <c:v>ISRAEL Study</c:v>
                </c:pt>
              </c:strCache>
            </c:strRef>
          </c:tx>
          <c:spPr>
            <a:solidFill>
              <a:srgbClr val="8BACDD"/>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pt idx="0">
                  <c:v>2</c:v>
                </c:pt>
              </c:numCache>
            </c:numRef>
          </c:cat>
          <c:val>
            <c:numRef>
              <c:f>Sheet1!$D$2:$D$2</c:f>
              <c:numCache>
                <c:formatCode>0.00_ </c:formatCode>
                <c:ptCount val="1"/>
                <c:pt idx="0">
                  <c:v>-0.42</c:v>
                </c:pt>
              </c:numCache>
            </c:numRef>
          </c:val>
          <c:extLst>
            <c:ext xmlns:c16="http://schemas.microsoft.com/office/drawing/2014/chart" uri="{C3380CC4-5D6E-409C-BE32-E72D297353CC}">
              <c16:uniqueId val="{00000004-DA3D-4A7E-91B5-F8459F159DC9}"/>
            </c:ext>
          </c:extLst>
        </c:ser>
        <c:dLbls>
          <c:dLblPos val="outEnd"/>
          <c:showLegendKey val="0"/>
          <c:showVal val="1"/>
          <c:showCatName val="0"/>
          <c:showSerName val="0"/>
          <c:showPercent val="0"/>
          <c:showBubbleSize val="0"/>
        </c:dLbls>
        <c:gapWidth val="219"/>
        <c:overlap val="-27"/>
        <c:axId val="341346303"/>
        <c:axId val="341339231"/>
      </c:barChart>
      <c:catAx>
        <c:axId val="341346303"/>
        <c:scaling>
          <c:orientation val="minMax"/>
        </c:scaling>
        <c:delete val="1"/>
        <c:axPos val="b"/>
        <c:numFmt formatCode="General" sourceLinked="1"/>
        <c:majorTickMark val="out"/>
        <c:minorTickMark val="none"/>
        <c:tickLblPos val="nextTo"/>
        <c:crossAx val="341339231"/>
        <c:crosses val="autoZero"/>
        <c:auto val="1"/>
        <c:lblAlgn val="ctr"/>
        <c:lblOffset val="100"/>
        <c:noMultiLvlLbl val="0"/>
      </c:catAx>
      <c:valAx>
        <c:axId val="34133923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800" dirty="0">
                    <a:solidFill>
                      <a:srgbClr val="001965"/>
                    </a:solidFill>
                    <a:latin typeface="微软雅黑" panose="020B0503020204020204" pitchFamily="34" charset="-122"/>
                    <a:ea typeface="微软雅黑" panose="020B0503020204020204" pitchFamily="34" charset="-122"/>
                  </a:rPr>
                  <a:t>HbA</a:t>
                </a:r>
                <a:r>
                  <a:rPr lang="en-US" altLang="zh-CN" sz="800" baseline="-25000" dirty="0">
                    <a:solidFill>
                      <a:srgbClr val="001965"/>
                    </a:solidFill>
                    <a:latin typeface="微软雅黑" panose="020B0503020204020204" pitchFamily="34" charset="-122"/>
                    <a:ea typeface="微软雅黑" panose="020B0503020204020204" pitchFamily="34" charset="-122"/>
                  </a:rPr>
                  <a:t>1c</a:t>
                </a:r>
                <a:r>
                  <a:rPr lang="zh-CN" altLang="en-US" sz="800" dirty="0">
                    <a:solidFill>
                      <a:srgbClr val="001965"/>
                    </a:solidFill>
                    <a:latin typeface="微软雅黑" panose="020B0503020204020204" pitchFamily="34" charset="-122"/>
                    <a:ea typeface="微软雅黑" panose="020B0503020204020204" pitchFamily="34" charset="-122"/>
                  </a:rPr>
                  <a:t>较诺和益干预前</a:t>
                </a:r>
                <a:endParaRPr lang="en-US" altLang="zh-CN" sz="800" dirty="0">
                  <a:solidFill>
                    <a:srgbClr val="001965"/>
                  </a:solidFill>
                  <a:latin typeface="微软雅黑" panose="020B0503020204020204" pitchFamily="34" charset="-122"/>
                  <a:ea typeface="微软雅黑" panose="020B0503020204020204" pitchFamily="34" charset="-122"/>
                </a:endParaRPr>
              </a:p>
              <a:p>
                <a:pPr>
                  <a:defRPr/>
                </a:pPr>
                <a:r>
                  <a:rPr lang="zh-CN" altLang="en-US" sz="800" dirty="0">
                    <a:solidFill>
                      <a:srgbClr val="001965"/>
                    </a:solidFill>
                    <a:latin typeface="微软雅黑" panose="020B0503020204020204" pitchFamily="34" charset="-122"/>
                    <a:ea typeface="微软雅黑" panose="020B0503020204020204" pitchFamily="34" charset="-122"/>
                  </a:rPr>
                  <a:t>变化 </a:t>
                </a:r>
                <a:r>
                  <a:rPr lang="en-US" altLang="zh-CN" sz="800" dirty="0">
                    <a:solidFill>
                      <a:srgbClr val="001965"/>
                    </a:solidFill>
                    <a:latin typeface="微软雅黑" panose="020B0503020204020204" pitchFamily="34" charset="-122"/>
                    <a:ea typeface="微软雅黑" panose="020B0503020204020204" pitchFamily="34" charset="-122"/>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0.0_ " sourceLinked="1"/>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41346303"/>
        <c:crosses val="autoZero"/>
        <c:crossBetween val="between"/>
        <c:majorUnit val="0.30000000000000004"/>
      </c:valAx>
      <c:spPr>
        <a:noFill/>
        <a:ln>
          <a:noFill/>
        </a:ln>
        <a:effectLst/>
      </c:spPr>
    </c:plotArea>
    <c:legend>
      <c:legendPos val="r"/>
      <c:layout>
        <c:manualLayout>
          <c:xMode val="edge"/>
          <c:yMode val="edge"/>
          <c:x val="0.20177436743240185"/>
          <c:y val="0.79304672740896087"/>
          <c:w val="0.64632382724948112"/>
          <c:h val="0.1668907551930040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w="9525" cap="flat" cmpd="sng" algn="ctr">
      <a:noFill/>
      <a:round/>
    </a:ln>
    <a:effectLst/>
  </c:spPr>
  <c:txPr>
    <a:bodyPr/>
    <a:lstStyle/>
    <a:p>
      <a:pPr>
        <a:defRPr/>
      </a:pPr>
      <a:endParaRPr lang="zh-CN"/>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2B5CC"/>
            </a:solidFill>
            <a:ln>
              <a:solidFill>
                <a:srgbClr val="72B5CC"/>
              </a:solidFill>
            </a:ln>
            <a:effectLst/>
            <a:scene3d>
              <a:camera prst="orthographicFront"/>
              <a:lightRig rig="threePt" dir="t"/>
            </a:scene3d>
            <a:sp3d>
              <a:bevelT w="190500" h="38100"/>
            </a:sp3d>
          </c:spPr>
          <c:invertIfNegative val="0"/>
          <c:dPt>
            <c:idx val="0"/>
            <c:invertIfNegative val="0"/>
            <c:bubble3D val="0"/>
            <c:spPr>
              <a:solidFill>
                <a:srgbClr val="DA1984"/>
              </a:solidFill>
              <a:ln>
                <a:solidFill>
                  <a:srgbClr val="DA1884"/>
                </a:solidFill>
              </a:ln>
              <a:effectLst/>
              <a:scene3d>
                <a:camera prst="orthographicFront"/>
                <a:lightRig rig="threePt" dir="t"/>
              </a:scene3d>
              <a:sp3d>
                <a:bevelT w="190500" h="38100"/>
              </a:sp3d>
            </c:spPr>
            <c:extLst>
              <c:ext xmlns:c16="http://schemas.microsoft.com/office/drawing/2014/chart" uri="{C3380CC4-5D6E-409C-BE32-E72D297353CC}">
                <c16:uniqueId val="{00000001-1988-4D02-AD30-78C06E2E4791}"/>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-1.68</c:v>
                </c:pt>
              </c:numCache>
            </c:numRef>
          </c:val>
          <c:extLst>
            <c:ext xmlns:c16="http://schemas.microsoft.com/office/drawing/2014/chart" uri="{C3380CC4-5D6E-409C-BE32-E72D297353CC}">
              <c16:uniqueId val="{00000002-1988-4D02-AD30-78C06E2E4791}"/>
            </c:ext>
          </c:extLst>
        </c:ser>
        <c:ser>
          <c:idx val="1"/>
          <c:order val="1"/>
          <c:tx>
            <c:strRef>
              <c:f>Sheet1!$C$1</c:f>
              <c:strCache>
                <c:ptCount val="1"/>
                <c:pt idx="0">
                  <c:v>Series 2</c:v>
                </c:pt>
              </c:strCache>
            </c:strRef>
          </c:tx>
          <c:spPr>
            <a:solidFill>
              <a:srgbClr val="566E10"/>
            </a:solidFill>
            <a:ln>
              <a:noFill/>
            </a:ln>
            <a:effectLst/>
            <a:scene3d>
              <a:camera prst="orthographicFront"/>
              <a:lightRig rig="threePt" dir="t"/>
            </a:scene3d>
            <a:sp3d>
              <a:bevelT w="190500" h="38100"/>
            </a:sp3d>
          </c:spPr>
          <c:invertIfNegative val="0"/>
          <c:dPt>
            <c:idx val="0"/>
            <c:invertIfNegative val="0"/>
            <c:bubble3D val="0"/>
            <c:spPr>
              <a:solidFill>
                <a:srgbClr val="566E10"/>
              </a:solidFill>
              <a:ln>
                <a:noFill/>
              </a:ln>
              <a:effectLst/>
              <a:scene3d>
                <a:camera prst="orthographicFront"/>
                <a:lightRig rig="threePt" dir="t"/>
              </a:scene3d>
              <a:sp3d>
                <a:bevelT w="190500" h="38100"/>
              </a:sp3d>
            </c:spPr>
            <c:extLst>
              <c:ext xmlns:c16="http://schemas.microsoft.com/office/drawing/2014/chart" uri="{C3380CC4-5D6E-409C-BE32-E72D297353CC}">
                <c16:uniqueId val="{00000004-1988-4D02-AD30-78C06E2E4791}"/>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bg1"/>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-1.08</c:v>
                </c:pt>
              </c:numCache>
            </c:numRef>
          </c:val>
          <c:extLst>
            <c:ext xmlns:c16="http://schemas.microsoft.com/office/drawing/2014/chart" uri="{C3380CC4-5D6E-409C-BE32-E72D297353CC}">
              <c16:uniqueId val="{00000005-1988-4D02-AD30-78C06E2E4791}"/>
            </c:ext>
          </c:extLst>
        </c:ser>
        <c:ser>
          <c:idx val="2"/>
          <c:order val="2"/>
          <c:tx>
            <c:strRef>
              <c:f>Sheet1!$D$1</c:f>
              <c:strCache>
                <c:ptCount val="1"/>
                <c:pt idx="0">
                  <c:v>Column1</c:v>
                </c:pt>
              </c:strCache>
            </c:strRef>
          </c:tx>
          <c:spPr>
            <a:solidFill>
              <a:srgbClr val="1B365D"/>
            </a:solidFill>
            <a:ln>
              <a:noFill/>
            </a:ln>
            <a:effectLst/>
            <a:scene3d>
              <a:camera prst="orthographicFront"/>
              <a:lightRig rig="threePt" dir="t"/>
            </a:scene3d>
            <a:sp3d>
              <a:bevelT w="190500" h="38100"/>
            </a:sp3d>
          </c:spPr>
          <c:invertIfNegative val="0"/>
          <c:dPt>
            <c:idx val="0"/>
            <c:invertIfNegative val="0"/>
            <c:bubble3D val="0"/>
            <c:spPr>
              <a:solidFill>
                <a:srgbClr val="1B365D"/>
              </a:solidFill>
              <a:ln>
                <a:noFill/>
              </a:ln>
              <a:effectLst/>
              <a:scene3d>
                <a:camera prst="orthographicFront"/>
                <a:lightRig rig="threePt" dir="t"/>
              </a:scene3d>
              <a:sp3d>
                <a:bevelT w="190500" h="38100"/>
              </a:sp3d>
            </c:spPr>
            <c:extLst>
              <c:ext xmlns:c16="http://schemas.microsoft.com/office/drawing/2014/chart" uri="{C3380CC4-5D6E-409C-BE32-E72D297353CC}">
                <c16:uniqueId val="{00000007-1988-4D02-AD30-78C06E2E4791}"/>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bg1"/>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-1.05</c:v>
                </c:pt>
              </c:numCache>
            </c:numRef>
          </c:val>
          <c:extLst>
            <c:ext xmlns:c16="http://schemas.microsoft.com/office/drawing/2014/chart" uri="{C3380CC4-5D6E-409C-BE32-E72D297353CC}">
              <c16:uniqueId val="{00000008-1988-4D02-AD30-78C06E2E4791}"/>
            </c:ext>
          </c:extLst>
        </c:ser>
        <c:dLbls>
          <c:dLblPos val="inEnd"/>
          <c:showLegendKey val="0"/>
          <c:showVal val="1"/>
          <c:showCatName val="0"/>
          <c:showSerName val="0"/>
          <c:showPercent val="0"/>
          <c:showBubbleSize val="0"/>
        </c:dLbls>
        <c:gapWidth val="300"/>
        <c:overlap val="-100"/>
        <c:axId val="323329024"/>
        <c:axId val="323339008"/>
      </c:barChart>
      <c:catAx>
        <c:axId val="323329024"/>
        <c:scaling>
          <c:orientation val="minMax"/>
        </c:scaling>
        <c:delete val="0"/>
        <c:axPos val="b"/>
        <c:numFmt formatCode="General" sourceLinked="1"/>
        <c:majorTickMark val="none"/>
        <c:minorTickMark val="none"/>
        <c:tickLblPos val="none"/>
        <c:spPr>
          <a:noFill/>
          <a:ln w="2857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crossAx val="323339008"/>
        <c:crossesAt val="1"/>
        <c:auto val="1"/>
        <c:lblAlgn val="ctr"/>
        <c:lblOffset val="100"/>
        <c:noMultiLvlLbl val="0"/>
      </c:catAx>
      <c:valAx>
        <c:axId val="323339008"/>
        <c:scaling>
          <c:orientation val="minMax"/>
          <c:max val="0"/>
        </c:scaling>
        <c:delete val="0"/>
        <c:axPos val="l"/>
        <c:numFmt formatCode="#,##0.0" sourceLinked="0"/>
        <c:majorTickMark val="out"/>
        <c:minorTickMark val="none"/>
        <c:tickLblPos val="nextTo"/>
        <c:spPr>
          <a:noFill/>
          <a:ln w="28575">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crossAx val="3233290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2B5CC"/>
            </a:solidFill>
            <a:ln>
              <a:solidFill>
                <a:srgbClr val="72B5CC"/>
              </a:solidFill>
            </a:ln>
            <a:effectLst/>
            <a:scene3d>
              <a:camera prst="orthographicFront"/>
              <a:lightRig rig="threePt" dir="t"/>
            </a:scene3d>
            <a:sp3d>
              <a:bevelT w="190500" h="38100"/>
            </a:sp3d>
          </c:spPr>
          <c:invertIfNegative val="0"/>
          <c:dPt>
            <c:idx val="0"/>
            <c:invertIfNegative val="0"/>
            <c:bubble3D val="0"/>
            <c:spPr>
              <a:solidFill>
                <a:srgbClr val="DA1984"/>
              </a:solidFill>
              <a:ln>
                <a:solidFill>
                  <a:srgbClr val="DA1884"/>
                </a:solidFill>
              </a:ln>
              <a:effectLst/>
              <a:scene3d>
                <a:camera prst="orthographicFront"/>
                <a:lightRig rig="threePt" dir="t"/>
              </a:scene3d>
              <a:sp3d>
                <a:bevelT w="190500" h="38100"/>
              </a:sp3d>
            </c:spPr>
            <c:extLst>
              <c:ext xmlns:c16="http://schemas.microsoft.com/office/drawing/2014/chart" uri="{C3380CC4-5D6E-409C-BE32-E72D297353CC}">
                <c16:uniqueId val="{00000001-B3E5-4069-BD8F-67E6CB325893}"/>
              </c:ext>
            </c:extLst>
          </c:dPt>
          <c:cat>
            <c:strRef>
              <c:f>Sheet1!$A$2</c:f>
              <c:strCache>
                <c:ptCount val="1"/>
                <c:pt idx="0">
                  <c:v>Category 1</c:v>
                </c:pt>
              </c:strCache>
            </c:strRef>
          </c:cat>
          <c:val>
            <c:numRef>
              <c:f>Sheet1!$B$2</c:f>
              <c:numCache>
                <c:formatCode>General</c:formatCode>
                <c:ptCount val="1"/>
                <c:pt idx="0">
                  <c:v>-1.88</c:v>
                </c:pt>
              </c:numCache>
            </c:numRef>
          </c:val>
          <c:extLst>
            <c:ext xmlns:c16="http://schemas.microsoft.com/office/drawing/2014/chart" uri="{C3380CC4-5D6E-409C-BE32-E72D297353CC}">
              <c16:uniqueId val="{00000002-B3E5-4069-BD8F-67E6CB325893}"/>
            </c:ext>
          </c:extLst>
        </c:ser>
        <c:ser>
          <c:idx val="1"/>
          <c:order val="1"/>
          <c:tx>
            <c:strRef>
              <c:f>Sheet1!$C$1</c:f>
              <c:strCache>
                <c:ptCount val="1"/>
                <c:pt idx="0">
                  <c:v>Series 2</c:v>
                </c:pt>
              </c:strCache>
            </c:strRef>
          </c:tx>
          <c:spPr>
            <a:solidFill>
              <a:srgbClr val="001965"/>
            </a:solidFill>
            <a:ln>
              <a:noFill/>
            </a:ln>
            <a:effectLst/>
            <a:scene3d>
              <a:camera prst="orthographicFront"/>
              <a:lightRig rig="threePt" dir="t"/>
            </a:scene3d>
            <a:sp3d>
              <a:bevelT w="190500" h="38100"/>
            </a:sp3d>
          </c:spPr>
          <c:invertIfNegative val="0"/>
          <c:dPt>
            <c:idx val="0"/>
            <c:invertIfNegative val="0"/>
            <c:bubble3D val="0"/>
            <c:spPr>
              <a:solidFill>
                <a:srgbClr val="566E10"/>
              </a:solidFill>
              <a:ln>
                <a:noFill/>
              </a:ln>
              <a:effectLst/>
              <a:scene3d>
                <a:camera prst="orthographicFront"/>
                <a:lightRig rig="threePt" dir="t"/>
              </a:scene3d>
              <a:sp3d>
                <a:bevelT w="190500" h="38100"/>
              </a:sp3d>
            </c:spPr>
            <c:extLst>
              <c:ext xmlns:c16="http://schemas.microsoft.com/office/drawing/2014/chart" uri="{C3380CC4-5D6E-409C-BE32-E72D297353CC}">
                <c16:uniqueId val="{00000004-B3E5-4069-BD8F-67E6CB325893}"/>
              </c:ext>
            </c:extLst>
          </c:dPt>
          <c:cat>
            <c:strRef>
              <c:f>Sheet1!$A$2</c:f>
              <c:strCache>
                <c:ptCount val="1"/>
                <c:pt idx="0">
                  <c:v>Category 1</c:v>
                </c:pt>
              </c:strCache>
            </c:strRef>
          </c:cat>
          <c:val>
            <c:numRef>
              <c:f>Sheet1!$C$2</c:f>
              <c:numCache>
                <c:formatCode>General</c:formatCode>
                <c:ptCount val="1"/>
                <c:pt idx="0">
                  <c:v>-0.97</c:v>
                </c:pt>
              </c:numCache>
            </c:numRef>
          </c:val>
          <c:extLst>
            <c:ext xmlns:c16="http://schemas.microsoft.com/office/drawing/2014/chart" uri="{C3380CC4-5D6E-409C-BE32-E72D297353CC}">
              <c16:uniqueId val="{00000005-B3E5-4069-BD8F-67E6CB325893}"/>
            </c:ext>
          </c:extLst>
        </c:ser>
        <c:dLbls>
          <c:showLegendKey val="0"/>
          <c:showVal val="0"/>
          <c:showCatName val="0"/>
          <c:showSerName val="0"/>
          <c:showPercent val="0"/>
          <c:showBubbleSize val="0"/>
        </c:dLbls>
        <c:gapWidth val="200"/>
        <c:overlap val="-100"/>
        <c:axId val="180373376"/>
        <c:axId val="180374912"/>
      </c:barChart>
      <c:catAx>
        <c:axId val="180373376"/>
        <c:scaling>
          <c:orientation val="minMax"/>
        </c:scaling>
        <c:delete val="0"/>
        <c:axPos val="b"/>
        <c:numFmt formatCode="General" sourceLinked="1"/>
        <c:majorTickMark val="none"/>
        <c:minorTickMark val="none"/>
        <c:tickLblPos val="none"/>
        <c:spPr>
          <a:noFill/>
          <a:ln w="2857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1965"/>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crossAx val="180374912"/>
        <c:crossesAt val="1"/>
        <c:auto val="1"/>
        <c:lblAlgn val="ctr"/>
        <c:lblOffset val="100"/>
        <c:noMultiLvlLbl val="0"/>
      </c:catAx>
      <c:valAx>
        <c:axId val="180374912"/>
        <c:scaling>
          <c:orientation val="minMax"/>
          <c:max val="0"/>
        </c:scaling>
        <c:delete val="0"/>
        <c:axPos val="l"/>
        <c:numFmt formatCode="#,##0.0" sourceLinked="0"/>
        <c:majorTickMark val="out"/>
        <c:minorTickMark val="none"/>
        <c:tickLblPos val="nextTo"/>
        <c:spPr>
          <a:noFill/>
          <a:ln w="28575">
            <a:solidFill>
              <a:srgbClr val="001965"/>
            </a:solidFill>
          </a:ln>
          <a:effectLst/>
        </c:spPr>
        <c:txPr>
          <a:bodyPr rot="-60000000" spcFirstLastPara="1" vertOverflow="ellipsis" vert="horz" wrap="square" anchor="ctr" anchorCtr="1"/>
          <a:lstStyle/>
          <a:p>
            <a:pPr>
              <a:defRPr sz="1197" b="0" i="0" u="none" strike="noStrike" kern="1200" baseline="0">
                <a:solidFill>
                  <a:srgbClr val="001965"/>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crossAx val="1803733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001965"/>
          </a:solidFill>
          <a:latin typeface="Arial" panose="020B0604020202020204" pitchFamily="34" charset="0"/>
          <a:ea typeface="微软雅黑" panose="020B0503020204020204" pitchFamily="34" charset="-122"/>
          <a:cs typeface="Apis For Office" panose="020B0504010101010104" pitchFamily="34" charset="0"/>
          <a:sym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0.17277</cdr:x>
      <cdr:y>0.09237</cdr:y>
    </cdr:from>
    <cdr:to>
      <cdr:x>0.77051</cdr:x>
      <cdr:y>0.10236</cdr:y>
    </cdr:to>
    <cdr:cxnSp macro="">
      <cdr:nvCxnSpPr>
        <cdr:cNvPr id="5" name="直接连接符 4">
          <a:extLst xmlns:a="http://schemas.openxmlformats.org/drawingml/2006/main">
            <a:ext uri="{FF2B5EF4-FFF2-40B4-BE49-F238E27FC236}">
              <a16:creationId xmlns:a16="http://schemas.microsoft.com/office/drawing/2014/main" id="{0E11E9DB-6BB7-4D38-9AD2-F28C1C6D0CC5}"/>
            </a:ext>
          </a:extLst>
        </cdr:cNvPr>
        <cdr:cNvCxnSpPr/>
      </cdr:nvCxnSpPr>
      <cdr:spPr>
        <a:xfrm xmlns:a="http://schemas.openxmlformats.org/drawingml/2006/main">
          <a:off x="831747" y="137746"/>
          <a:ext cx="2877587" cy="14899"/>
        </a:xfrm>
        <a:prstGeom xmlns:a="http://schemas.openxmlformats.org/drawingml/2006/main" prst="line">
          <a:avLst/>
        </a:prstGeom>
        <a:ln xmlns:a="http://schemas.openxmlformats.org/drawingml/2006/main" w="19050">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dirty="0">
              <a:latin typeface="Apis For Office" panose="02010600030101010101" charset="0"/>
            </a:endParaRPr>
          </a:p>
        </p:txBody>
      </p:sp>
      <p:sp>
        <p:nvSpPr>
          <p:cNvPr id="7" name="Slide Number Placeholder 6"/>
          <p:cNvSpPr>
            <a:spLocks noGrp="1"/>
          </p:cNvSpPr>
          <p:nvPr>
            <p:ph type="sldNum" sz="quarter" idx="3"/>
          </p:nvPr>
        </p:nvSpPr>
        <p:spPr>
          <a:xfrm>
            <a:off x="3850443" y="9377318"/>
            <a:ext cx="2945659" cy="495347"/>
          </a:xfrm>
          <a:prstGeom prst="rect">
            <a:avLst/>
          </a:prstGeom>
        </p:spPr>
        <p:txBody>
          <a:bodyPr vert="horz" lIns="91440" tIns="45720" rIns="91440" bIns="45720" rtlCol="0" anchor="b"/>
          <a:lstStyle>
            <a:lvl1pPr algn="r">
              <a:defRPr sz="1200"/>
            </a:lvl1pPr>
          </a:lstStyle>
          <a:p>
            <a:fld id="{5D8382C0-1D05-4229-918E-CDD7B7E48B4A}" type="slidenum">
              <a:rPr lang="en-GB" smtClean="0">
                <a:latin typeface="Apis For Office" panose="02010600030101010101" charset="0"/>
              </a:rPr>
              <a:t>‹#›</a:t>
            </a:fld>
            <a:endParaRPr lang="en-GB" dirty="0">
              <a:latin typeface="Apis For Office" panose="02010600030101010101" charset="0"/>
            </a:endParaRPr>
          </a:p>
        </p:txBody>
      </p:sp>
      <p:sp>
        <p:nvSpPr>
          <p:cNvPr id="8" name="Date Placeholder 7"/>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13F6AEEE-E778-402E-8B8F-9A98AED26EB8}" type="datetimeFigureOut">
              <a:rPr lang="en-GB" smtClean="0">
                <a:latin typeface="Apis For Office" panose="02010600030101010101" charset="0"/>
              </a:rPr>
              <a:t>14/07/2022</a:t>
            </a:fld>
            <a:endParaRPr lang="en-GB" dirty="0">
              <a:latin typeface="Apis For Office" panose="02010600030101010101" charset="0"/>
            </a:endParaRPr>
          </a:p>
        </p:txBody>
      </p:sp>
      <p:sp>
        <p:nvSpPr>
          <p:cNvPr id="9" name="Header Placeholder 8"/>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dirty="0">
              <a:latin typeface="Apis For Office" panose="02010600030101010101"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 note</a:t>
            </a:r>
          </a:p>
          <a:p>
            <a:pPr lvl="6"/>
            <a:r>
              <a:rPr lang="en-US" dirty="0"/>
              <a:t>7 level</a:t>
            </a:r>
          </a:p>
          <a:p>
            <a:pPr lvl="7"/>
            <a:r>
              <a:rPr lang="en-US" dirty="0"/>
              <a:t>8 level</a:t>
            </a:r>
          </a:p>
          <a:p>
            <a:pPr lvl="8"/>
            <a:r>
              <a:rPr lang="en-US" dirty="0"/>
              <a:t>9 header	</a:t>
            </a:r>
            <a:endParaRPr lang="en-GB" dirty="0"/>
          </a:p>
        </p:txBody>
      </p:sp>
      <p:sp>
        <p:nvSpPr>
          <p:cNvPr id="9" name="Date Placeholder 8"/>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000">
                <a:latin typeface="Apis For Office" panose="02010600030101010101" charset="0"/>
              </a:defRPr>
            </a:lvl1pPr>
          </a:lstStyle>
          <a:p>
            <a:fld id="{1386E511-D742-4EFE-90B5-C9FC42762E0F}" type="datetimeFigureOut">
              <a:rPr lang="en-GB" smtClean="0"/>
              <a:t>14/07/2022</a:t>
            </a:fld>
            <a:endParaRPr lang="en-GB" dirty="0"/>
          </a:p>
        </p:txBody>
      </p:sp>
      <p:sp>
        <p:nvSpPr>
          <p:cNvPr id="10" name="Slide Number Placeholder 9"/>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000">
                <a:latin typeface="Apis For Office" panose="02010600030101010101" charset="0"/>
              </a:defRPr>
            </a:lvl1pPr>
          </a:lstStyle>
          <a:p>
            <a:fld id="{A16CFAD1-D197-4A88-B173-A6412E995EE5}" type="slidenum">
              <a:rPr lang="en-GB" smtClean="0"/>
              <a:t>‹#›</a:t>
            </a:fld>
            <a:endParaRPr lang="en-GB" dirty="0"/>
          </a:p>
        </p:txBody>
      </p:sp>
      <p:sp>
        <p:nvSpPr>
          <p:cNvPr id="11" name="Footer Placeholder 10"/>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000">
                <a:latin typeface="Apis For Office" panose="02010600030101010101" charset="0"/>
              </a:defRPr>
            </a:lvl1pPr>
          </a:lstStyle>
          <a:p>
            <a:endParaRPr lang="en-GB" dirty="0"/>
          </a:p>
        </p:txBody>
      </p:sp>
      <p:sp>
        <p:nvSpPr>
          <p:cNvPr id="12" name="Slide Image Placeholder 11"/>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000">
                <a:latin typeface="Apis For Office" panose="02010600030101010101" charset="0"/>
              </a:defRPr>
            </a:lvl1pPr>
          </a:lstStyle>
          <a:p>
            <a:endParaRPr lang="en-GB" dirty="0"/>
          </a:p>
        </p:txBody>
      </p:sp>
    </p:spTree>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Char char="​"/>
      <a:defRPr sz="1200" kern="1200">
        <a:solidFill>
          <a:schemeClr val="tx1"/>
        </a:solidFill>
        <a:latin typeface="Apis For Office" panose="02010600030101010101" charset="0"/>
        <a:ea typeface="+mn-ea"/>
        <a:cs typeface="+mn-cs"/>
      </a:defRPr>
    </a:lvl1pPr>
    <a:lvl2pPr marL="0" indent="-179705" algn="l" defTabSz="914400" rtl="0" eaLnBrk="1" latinLnBrk="0" hangingPunct="1">
      <a:buFont typeface="Arial" panose="020B0604020202020204" pitchFamily="34" charset="0"/>
      <a:buChar char="•"/>
      <a:defRPr sz="1200" kern="1200">
        <a:solidFill>
          <a:schemeClr val="tx1"/>
        </a:solidFill>
        <a:latin typeface="Apis For Office" panose="02010600030101010101" charset="0"/>
        <a:ea typeface="+mn-ea"/>
        <a:cs typeface="+mn-cs"/>
      </a:defRPr>
    </a:lvl2pPr>
    <a:lvl3pPr marL="360045" indent="-179705" algn="l" defTabSz="914400" rtl="0" eaLnBrk="1" latinLnBrk="0" hangingPunct="1">
      <a:buFont typeface="Arial" panose="020B0604020202020204" pitchFamily="34" charset="0"/>
      <a:buChar char="•"/>
      <a:defRPr sz="1200" kern="1200">
        <a:solidFill>
          <a:schemeClr val="tx1"/>
        </a:solidFill>
        <a:latin typeface="Apis For Office" panose="02010600030101010101" charset="0"/>
        <a:ea typeface="+mn-ea"/>
        <a:cs typeface="+mn-cs"/>
      </a:defRPr>
    </a:lvl3pPr>
    <a:lvl4pPr marL="0" indent="0" algn="l" defTabSz="914400" rtl="0" eaLnBrk="1" latinLnBrk="0" hangingPunct="1">
      <a:buFont typeface="Arial" panose="020B0604020202020204" pitchFamily="34" charset="0"/>
      <a:buChar char="​"/>
      <a:defRPr sz="1400" b="1" kern="1200">
        <a:solidFill>
          <a:schemeClr val="tx1"/>
        </a:solidFill>
        <a:latin typeface="Apis For Office" panose="02010600030101010101" charset="0"/>
        <a:ea typeface="+mn-ea"/>
        <a:cs typeface="+mn-cs"/>
      </a:defRPr>
    </a:lvl4pPr>
    <a:lvl5pPr marL="0" indent="0" algn="l" defTabSz="914400" rtl="0" eaLnBrk="1" latinLnBrk="0" hangingPunct="1">
      <a:buFont typeface="Arial" panose="020B0604020202020204" pitchFamily="34" charset="0"/>
      <a:buChar char="​"/>
      <a:defRPr sz="1200" kern="1200">
        <a:solidFill>
          <a:schemeClr val="tx1"/>
        </a:solidFill>
        <a:latin typeface="Apis For Office" panose="02010600030101010101" charset="0"/>
        <a:ea typeface="+mn-ea"/>
        <a:cs typeface="+mn-cs"/>
      </a:defRPr>
    </a:lvl5pPr>
    <a:lvl6pPr marL="2286000" indent="-2286000" algn="l" defTabSz="914400" rtl="0" eaLnBrk="1" latinLnBrk="0" hangingPunct="1">
      <a:defRPr sz="800" kern="1200">
        <a:solidFill>
          <a:schemeClr val="tx1"/>
        </a:solidFill>
        <a:latin typeface="Apis For Office" panose="02010600030101010101" charset="0"/>
        <a:ea typeface="+mn-ea"/>
        <a:cs typeface="+mn-cs"/>
      </a:defRPr>
    </a:lvl6pPr>
    <a:lvl7pPr marL="0" indent="-90170" algn="l" defTabSz="914400" rtl="0" eaLnBrk="1" latinLnBrk="0" hangingPunct="1">
      <a:buFont typeface="Arial" panose="020B0604020202020204" pitchFamily="34" charset="0"/>
      <a:buChar char="•"/>
      <a:defRPr sz="800" kern="1200">
        <a:solidFill>
          <a:schemeClr val="tx1"/>
        </a:solidFill>
        <a:latin typeface="Apis For Office" panose="02010600030101010101" charset="0"/>
        <a:ea typeface="+mn-ea"/>
        <a:cs typeface="+mn-cs"/>
      </a:defRPr>
    </a:lvl7pPr>
    <a:lvl8pPr marL="179705" indent="-90170" algn="l" defTabSz="914400" rtl="0" eaLnBrk="1" latinLnBrk="0" hangingPunct="1">
      <a:buFont typeface="Arial" panose="020B0604020202020204" pitchFamily="34" charset="0"/>
      <a:buChar char="•"/>
      <a:defRPr sz="800" kern="1200">
        <a:solidFill>
          <a:schemeClr val="tx1"/>
        </a:solidFill>
        <a:latin typeface="Apis For Office" panose="02010600030101010101" charset="0"/>
        <a:ea typeface="+mn-ea"/>
        <a:cs typeface="+mn-cs"/>
      </a:defRPr>
    </a:lvl8pPr>
    <a:lvl9pPr marL="0" indent="0" algn="l" defTabSz="914400" rtl="0" eaLnBrk="1" latinLnBrk="0" hangingPunct="1">
      <a:buFont typeface="Arial" panose="020B0604020202020204" pitchFamily="34" charset="0"/>
      <a:buChar char="​"/>
      <a:defRPr sz="800" b="1" kern="1200">
        <a:solidFill>
          <a:schemeClr val="tx1"/>
        </a:solidFill>
        <a:latin typeface="Apis For Office" panose="02010600030101010101" charset="0"/>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endParaRPr lang="zh-CN" altLang="en-US" dirty="0"/>
          </a:p>
        </p:txBody>
      </p:sp>
      <p:sp>
        <p:nvSpPr>
          <p:cNvPr id="4" name="灯片编号占位符 3"/>
          <p:cNvSpPr>
            <a:spLocks noGrp="1"/>
          </p:cNvSpPr>
          <p:nvPr>
            <p:ph type="sldNum" sz="quarter" idx="5"/>
          </p:nvPr>
        </p:nvSpPr>
        <p:spPr/>
        <p:txBody>
          <a:bodyPr/>
          <a:lstStyle/>
          <a:p>
            <a:fld id="{A16CFAD1-D197-4A88-B173-A6412E995EE5}" type="slidenum">
              <a:rPr lang="en-GB" smtClean="0"/>
              <a:t>3</a:t>
            </a:fld>
            <a:endParaRPr lang="en-GB" dirty="0"/>
          </a:p>
        </p:txBody>
      </p:sp>
    </p:spTree>
    <p:extLst>
      <p:ext uri="{BB962C8B-B14F-4D97-AF65-F5344CB8AC3E}">
        <p14:creationId xmlns:p14="http://schemas.microsoft.com/office/powerpoint/2010/main" val="327835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panose="0201060003010101010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dirty="0">
              <a:ln>
                <a:noFill/>
              </a:ln>
              <a:solidFill>
                <a:srgbClr val="000000"/>
              </a:solidFill>
              <a:effectLst/>
              <a:uLnTx/>
              <a:uFillTx/>
              <a:latin typeface="Apis For Office" panose="02010600030101010101" charset="0"/>
              <a:ea typeface="+mn-ea"/>
              <a:cs typeface="+mn-cs"/>
            </a:endParaRPr>
          </a:p>
        </p:txBody>
      </p:sp>
    </p:spTree>
    <p:extLst>
      <p:ext uri="{BB962C8B-B14F-4D97-AF65-F5344CB8AC3E}">
        <p14:creationId xmlns:p14="http://schemas.microsoft.com/office/powerpoint/2010/main" val="411994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panose="0201060003010101010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srgbClr val="000000"/>
              </a:solidFill>
              <a:effectLst/>
              <a:uLnTx/>
              <a:uFillTx/>
              <a:latin typeface="Apis For Office" panose="02010600030101010101" charset="0"/>
              <a:ea typeface="+mn-ea"/>
              <a:cs typeface="+mn-cs"/>
            </a:endParaRPr>
          </a:p>
        </p:txBody>
      </p:sp>
    </p:spTree>
    <p:extLst>
      <p:ext uri="{BB962C8B-B14F-4D97-AF65-F5344CB8AC3E}">
        <p14:creationId xmlns:p14="http://schemas.microsoft.com/office/powerpoint/2010/main" val="63958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dirty="0"/>
          </a:p>
        </p:txBody>
      </p:sp>
      <p:sp>
        <p:nvSpPr>
          <p:cNvPr id="4" name="灯片编号占位符 3"/>
          <p:cNvSpPr>
            <a:spLocks noGrp="1"/>
          </p:cNvSpPr>
          <p:nvPr>
            <p:ph type="sldNum" sz="quarter" idx="5"/>
          </p:nvPr>
        </p:nvSpPr>
        <p:spPr/>
        <p:txBody>
          <a:bodyPr/>
          <a:lstStyle/>
          <a:p>
            <a:fld id="{A16CFAD1-D197-4A88-B173-A6412E995EE5}" type="slidenum">
              <a:rPr lang="en-GB" smtClean="0"/>
              <a:t>6</a:t>
            </a:fld>
            <a:endParaRPr lang="en-GB" dirty="0"/>
          </a:p>
        </p:txBody>
      </p:sp>
    </p:spTree>
    <p:extLst>
      <p:ext uri="{BB962C8B-B14F-4D97-AF65-F5344CB8AC3E}">
        <p14:creationId xmlns:p14="http://schemas.microsoft.com/office/powerpoint/2010/main" val="1848442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endParaRPr lang="zh-CN" altLang="en-US" dirty="0"/>
          </a:p>
        </p:txBody>
      </p:sp>
      <p:sp>
        <p:nvSpPr>
          <p:cNvPr id="4" name="灯片编号占位符 3"/>
          <p:cNvSpPr>
            <a:spLocks noGrp="1"/>
          </p:cNvSpPr>
          <p:nvPr>
            <p:ph type="sldNum" sz="quarter" idx="5"/>
          </p:nvPr>
        </p:nvSpPr>
        <p:spPr/>
        <p:txBody>
          <a:bodyPr/>
          <a:lstStyle/>
          <a:p>
            <a:fld id="{A16CFAD1-D197-4A88-B173-A6412E995EE5}" type="slidenum">
              <a:rPr lang="en-GB" smtClean="0"/>
              <a:t>7</a:t>
            </a:fld>
            <a:endParaRPr lang="en-GB" dirty="0"/>
          </a:p>
        </p:txBody>
      </p:sp>
    </p:spTree>
    <p:extLst>
      <p:ext uri="{BB962C8B-B14F-4D97-AF65-F5344CB8AC3E}">
        <p14:creationId xmlns:p14="http://schemas.microsoft.com/office/powerpoint/2010/main" val="4162858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6CFAD1-D197-4A88-B173-A6412E995EE5}" type="slidenum">
              <a:rPr lang="en-GB" smtClean="0"/>
              <a:t>8</a:t>
            </a:fld>
            <a:endParaRPr lang="en-GB" dirty="0"/>
          </a:p>
        </p:txBody>
      </p:sp>
    </p:spTree>
    <p:extLst>
      <p:ext uri="{BB962C8B-B14F-4D97-AF65-F5344CB8AC3E}">
        <p14:creationId xmlns:p14="http://schemas.microsoft.com/office/powerpoint/2010/main" val="237037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endParaRPr lang="zh-CN" altLang="en-US" dirty="0"/>
          </a:p>
        </p:txBody>
      </p:sp>
      <p:sp>
        <p:nvSpPr>
          <p:cNvPr id="4" name="灯片编号占位符 3"/>
          <p:cNvSpPr>
            <a:spLocks noGrp="1"/>
          </p:cNvSpPr>
          <p:nvPr>
            <p:ph type="sldNum" sz="quarter" idx="5"/>
          </p:nvPr>
        </p:nvSpPr>
        <p:spPr/>
        <p:txBody>
          <a:bodyPr/>
          <a:lstStyle/>
          <a:p>
            <a:fld id="{A16CFAD1-D197-4A88-B173-A6412E995EE5}" type="slidenum">
              <a:rPr lang="en-GB" smtClean="0"/>
              <a:t>9</a:t>
            </a:fld>
            <a:endParaRPr lang="en-GB" dirty="0"/>
          </a:p>
        </p:txBody>
      </p:sp>
    </p:spTree>
    <p:extLst>
      <p:ext uri="{BB962C8B-B14F-4D97-AF65-F5344CB8AC3E}">
        <p14:creationId xmlns:p14="http://schemas.microsoft.com/office/powerpoint/2010/main" val="328073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panose="0201060003010101010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dirty="0">
              <a:ln>
                <a:noFill/>
              </a:ln>
              <a:solidFill>
                <a:srgbClr val="000000"/>
              </a:solidFill>
              <a:effectLst/>
              <a:uLnTx/>
              <a:uFillTx/>
              <a:latin typeface="Apis For Office" panose="02010600030101010101" charset="0"/>
              <a:ea typeface="+mn-ea"/>
              <a:cs typeface="+mn-cs"/>
            </a:endParaRPr>
          </a:p>
        </p:txBody>
      </p:sp>
    </p:spTree>
    <p:extLst>
      <p:ext uri="{BB962C8B-B14F-4D97-AF65-F5344CB8AC3E}">
        <p14:creationId xmlns:p14="http://schemas.microsoft.com/office/powerpoint/2010/main" val="357170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6CFAD1-D197-4A88-B173-A6412E995EE5}" type="slidenum">
              <a:rPr lang="en-GB" smtClean="0"/>
              <a:t>11</a:t>
            </a:fld>
            <a:endParaRPr lang="en-GB" dirty="0"/>
          </a:p>
        </p:txBody>
      </p:sp>
    </p:spTree>
    <p:extLst>
      <p:ext uri="{BB962C8B-B14F-4D97-AF65-F5344CB8AC3E}">
        <p14:creationId xmlns:p14="http://schemas.microsoft.com/office/powerpoint/2010/main" val="1398911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xml"/><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slide" Target="../slides/sl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xml"/><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8.jpeg"/><Relationship Id="rId4" Type="http://schemas.openxmlformats.org/officeDocument/2006/relationships/slide" Target="../slides/slide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 Cover">
    <p:bg>
      <p:bgPr>
        <a:gradFill>
          <a:gsLst>
            <a:gs pos="10000">
              <a:srgbClr val="002060"/>
            </a:gs>
            <a:gs pos="40000">
              <a:srgbClr val="4A1E6C"/>
            </a:gs>
            <a:gs pos="90000">
              <a:srgbClr val="DA1984"/>
            </a:gs>
          </a:gsLst>
          <a:lin ang="2700000" scaled="0"/>
        </a:gradFill>
        <a:effectLst/>
      </p:bgPr>
    </p:bg>
    <p:spTree>
      <p:nvGrpSpPr>
        <p:cNvPr id="1" name=""/>
        <p:cNvGrpSpPr/>
        <p:nvPr/>
      </p:nvGrpSpPr>
      <p:grpSpPr>
        <a:xfrm>
          <a:off x="0" y="0"/>
          <a:ext cx="0" cy="0"/>
          <a:chOff x="0" y="0"/>
          <a:chExt cx="0" cy="0"/>
        </a:xfrm>
      </p:grpSpPr>
      <p:sp>
        <p:nvSpPr>
          <p:cNvPr id="18" name="矩形 17"/>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4" name="矩形: 圆角 3"/>
          <p:cNvSpPr/>
          <p:nvPr userDrawn="1"/>
        </p:nvSpPr>
        <p:spPr>
          <a:xfrm>
            <a:off x="219742" y="223788"/>
            <a:ext cx="11752515" cy="6410424"/>
          </a:xfrm>
          <a:prstGeom prst="roundRect">
            <a:avLst>
              <a:gd name="adj" fmla="val 185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7" name="标题 6"/>
          <p:cNvSpPr>
            <a:spLocks noGrp="1"/>
          </p:cNvSpPr>
          <p:nvPr>
            <p:ph type="title"/>
          </p:nvPr>
        </p:nvSpPr>
        <p:spPr>
          <a:xfrm>
            <a:off x="2243133" y="1879601"/>
            <a:ext cx="7705725" cy="806450"/>
          </a:xfrm>
          <a:prstGeom prst="rect">
            <a:avLst/>
          </a:prstGeom>
        </p:spPr>
        <p:txBody>
          <a:bodyPr/>
          <a:lstStyle>
            <a:lvl1pPr algn="ctr">
              <a:defRPr lang="zh-CN" altLang="en-US" sz="4400" b="1" kern="1200" spc="100" dirty="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1" name="内容占位符 10"/>
          <p:cNvSpPr>
            <a:spLocks noGrp="1"/>
          </p:cNvSpPr>
          <p:nvPr>
            <p:ph sz="quarter" idx="10"/>
          </p:nvPr>
        </p:nvSpPr>
        <p:spPr>
          <a:xfrm>
            <a:off x="3605207" y="4256906"/>
            <a:ext cx="4981575" cy="806450"/>
          </a:xfrm>
          <a:prstGeom prst="rect">
            <a:avLst/>
          </a:prstGeom>
        </p:spPr>
        <p:txBody>
          <a:bodyPr/>
          <a:lstStyle>
            <a:lvl1pPr marL="0" indent="0" algn="ctr">
              <a:lnSpc>
                <a:spcPct val="150000"/>
              </a:lnSpc>
              <a:spcBef>
                <a:spcPts val="0"/>
              </a:spcBef>
              <a:spcAft>
                <a:spcPts val="0"/>
              </a:spcAft>
              <a:buNone/>
              <a:defRPr kumimoji="0" lang="zh-CN" altLang="en-US" sz="2400" b="1" i="0" u="none" strike="noStrike" kern="1200" cap="none" spc="0" normalizeH="0" baseline="0" dirty="0" smtClean="0">
                <a:ln>
                  <a:noFill/>
                </a:ln>
                <a:solidFill>
                  <a:srgbClr val="001965"/>
                </a:solidFill>
                <a:effectLst/>
                <a:uLnTx/>
                <a:uFillTx/>
                <a:latin typeface="微软雅黑" panose="020B0503020204020204" pitchFamily="34" charset="-122"/>
                <a:ea typeface="微软雅黑" panose="020B0503020204020204" pitchFamily="34" charset="-122"/>
                <a:cs typeface="Arial" panose="020B0604020202020204" pitchFamily="34" charset="0"/>
              </a:defRPr>
            </a:lvl1pPr>
            <a:lvl2pPr marL="269875" indent="0" algn="ctr">
              <a:buNone/>
              <a:defRPr/>
            </a:lvl2pPr>
          </a:lstStyle>
          <a:p>
            <a:pPr lvl="0"/>
            <a:r>
              <a:rPr lang="zh-CN" altLang="en-US" dirty="0"/>
              <a:t>单击此处编辑母版文本样式</a:t>
            </a:r>
          </a:p>
          <a:p>
            <a:pPr lvl="1"/>
            <a:endParaRPr lang="zh-CN" altLang="en-US" dirty="0"/>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0000" y="5864742"/>
            <a:ext cx="1692000" cy="723066"/>
          </a:xfrm>
          <a:prstGeom prst="rect">
            <a:avLst/>
          </a:prstGeom>
        </p:spPr>
      </p:pic>
      <p:sp>
        <p:nvSpPr>
          <p:cNvPr id="14"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8" name="文本占位符 7"/>
          <p:cNvSpPr>
            <a:spLocks noGrp="1"/>
          </p:cNvSpPr>
          <p:nvPr>
            <p:ph type="body" sz="quarter" idx="10"/>
          </p:nvPr>
        </p:nvSpPr>
        <p:spPr>
          <a:xfrm>
            <a:off x="620827" y="252488"/>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A. Cover">
    <p:spTree>
      <p:nvGrpSpPr>
        <p:cNvPr id="1" name=""/>
        <p:cNvGrpSpPr/>
        <p:nvPr/>
      </p:nvGrpSpPr>
      <p:grpSpPr>
        <a:xfrm>
          <a:off x="0" y="0"/>
          <a:ext cx="0" cy="0"/>
          <a:chOff x="0" y="0"/>
          <a:chExt cx="0" cy="0"/>
        </a:xfrm>
      </p:grpSpPr>
      <p:pic>
        <p:nvPicPr>
          <p:cNvPr id="9" name="图片 8" descr="形状, 矩形&#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149" y="0"/>
            <a:ext cx="12191701"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形状, 矩形&#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8"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圆角 3"/>
          <p:cNvSpPr/>
          <p:nvPr userDrawn="1"/>
        </p:nvSpPr>
        <p:spPr>
          <a:xfrm>
            <a:off x="161924" y="142875"/>
            <a:ext cx="11880000" cy="6588000"/>
          </a:xfrm>
          <a:prstGeom prst="roundRect">
            <a:avLst>
              <a:gd name="adj" fmla="val 169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9" name="Freeform: Shape 13"/>
          <p:cNvSpPr/>
          <p:nvPr userDrawn="1"/>
        </p:nvSpPr>
        <p:spPr>
          <a:xfrm>
            <a:off x="11172824" y="385182"/>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538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A. Cover">
    <p:spTree>
      <p:nvGrpSpPr>
        <p:cNvPr id="1" name=""/>
        <p:cNvGrpSpPr/>
        <p:nvPr/>
      </p:nvGrpSpPr>
      <p:grpSpPr>
        <a:xfrm>
          <a:off x="0" y="0"/>
          <a:ext cx="0" cy="0"/>
          <a:chOff x="0" y="0"/>
          <a:chExt cx="0" cy="0"/>
        </a:xfrm>
      </p:grpSpPr>
      <p:pic>
        <p:nvPicPr>
          <p:cNvPr id="9" name="图片 8" descr="形状, 矩形&#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18" name="矩形 17"/>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6B9D8-7B65-4C16-B474-83E21CE103A0}" type="datetimeFigureOut">
              <a:rPr lang="zh-CN" altLang="en-US" smtClean="0"/>
              <a:t>2022/7/14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CD21F3E-A58F-4452-80A4-572FC1C19D53}" type="slidenum">
              <a:rPr lang="zh-CN" altLang="en-US" smtClean="0"/>
              <a:t>‹#›</a:t>
            </a:fld>
            <a:endParaRPr lang="zh-CN" altLang="en-US"/>
          </a:p>
        </p:txBody>
      </p:sp>
    </p:spTree>
    <p:extLst>
      <p:ext uri="{BB962C8B-B14F-4D97-AF65-F5344CB8AC3E}">
        <p14:creationId xmlns:p14="http://schemas.microsoft.com/office/powerpoint/2010/main" val="2063230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efault title">
    <p:spTree>
      <p:nvGrpSpPr>
        <p:cNvPr id="1" name=""/>
        <p:cNvGrpSpPr/>
        <p:nvPr/>
      </p:nvGrpSpPr>
      <p:grpSpPr>
        <a:xfrm>
          <a:off x="0" y="0"/>
          <a:ext cx="0" cy="0"/>
          <a:chOff x="0" y="0"/>
          <a:chExt cx="0" cy="0"/>
        </a:xfrm>
      </p:grpSpPr>
      <p:sp>
        <p:nvSpPr>
          <p:cNvPr id="13" name="Rectangle 12"/>
          <p:cNvSpPr/>
          <p:nvPr/>
        </p:nvSpPr>
        <p:spPr>
          <a:xfrm>
            <a:off x="0" y="-116"/>
            <a:ext cx="12192000" cy="5511736"/>
          </a:xfrm>
          <a:prstGeom prst="rect">
            <a:avLst/>
          </a:prstGeom>
          <a:gradFill>
            <a:gsLst>
              <a:gs pos="67000">
                <a:schemeClr val="bg2"/>
              </a:gs>
              <a:gs pos="33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solidFill>
                <a:srgbClr val="FFFFFF"/>
              </a:solidFill>
            </a:endParaRPr>
          </a:p>
        </p:txBody>
      </p:sp>
      <p:sp>
        <p:nvSpPr>
          <p:cNvPr id="19" name="Rectangle 18"/>
          <p:cNvSpPr/>
          <p:nvPr/>
        </p:nvSpPr>
        <p:spPr>
          <a:xfrm>
            <a:off x="0" y="5446185"/>
            <a:ext cx="12192000" cy="14118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3074" name="Rectangle 2"/>
          <p:cNvSpPr>
            <a:spLocks noGrp="1" noChangeArrowheads="1"/>
          </p:cNvSpPr>
          <p:nvPr>
            <p:ph type="ctrTitle"/>
          </p:nvPr>
        </p:nvSpPr>
        <p:spPr>
          <a:xfrm>
            <a:off x="635232" y="885266"/>
            <a:ext cx="7774760" cy="2907276"/>
          </a:xfrm>
        </p:spPr>
        <p:txBody>
          <a:bodyPr anchor="b"/>
          <a:lstStyle>
            <a:lvl1pPr algn="l">
              <a:lnSpc>
                <a:spcPct val="100000"/>
              </a:lnSpc>
              <a:defRPr sz="2400">
                <a:solidFill>
                  <a:schemeClr val="bg1"/>
                </a:solidFill>
              </a:defRPr>
            </a:lvl1pPr>
          </a:lstStyle>
          <a:p>
            <a:pPr lvl="0"/>
            <a:r>
              <a:rPr lang="en-US" noProof="0" dirty="0"/>
              <a:t>Click to edit Master title style</a:t>
            </a:r>
            <a:endParaRPr lang="en-GB" noProof="0" dirty="0"/>
          </a:p>
        </p:txBody>
      </p:sp>
      <p:pic>
        <p:nvPicPr>
          <p:cNvPr id="12" name="Picture 33" descr="NN_m_2c_RGB"/>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25" name="TextBox 24"/>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1084898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Default tit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0" y="0"/>
            <a:ext cx="12173321" cy="6858000"/>
          </a:xfrm>
          <a:prstGeom prst="rect">
            <a:avLst/>
          </a:prstGeom>
        </p:spPr>
      </p:pic>
      <p:sp>
        <p:nvSpPr>
          <p:cNvPr id="3074" name="Rectangle 2"/>
          <p:cNvSpPr>
            <a:spLocks noGrp="1" noChangeArrowheads="1"/>
          </p:cNvSpPr>
          <p:nvPr>
            <p:ph type="ctrTitle"/>
          </p:nvPr>
        </p:nvSpPr>
        <p:spPr>
          <a:xfrm>
            <a:off x="5533292" y="885266"/>
            <a:ext cx="6231467" cy="2907276"/>
          </a:xfrm>
          <a:noFill/>
        </p:spPr>
        <p:txBody>
          <a:bodyPr anchor="b"/>
          <a:lstStyle>
            <a:lvl1pPr algn="l">
              <a:lnSpc>
                <a:spcPct val="85000"/>
              </a:lnSpc>
              <a:defRPr sz="2400">
                <a:solidFill>
                  <a:schemeClr val="bg2"/>
                </a:solidFill>
              </a:defRPr>
            </a:lvl1pPr>
          </a:lstStyle>
          <a:p>
            <a:pPr lvl="0"/>
            <a:r>
              <a:rPr lang="en-US" noProof="0" dirty="0"/>
              <a:t>Click to edit Master title style</a:t>
            </a:r>
            <a:endParaRPr lang="en-GB" noProof="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30" name="TextBox 29"/>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419358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Default title">
    <p:spTree>
      <p:nvGrpSpPr>
        <p:cNvPr id="1" name=""/>
        <p:cNvGrpSpPr/>
        <p:nvPr/>
      </p:nvGrpSpPr>
      <p:grpSpPr>
        <a:xfrm>
          <a:off x="0" y="0"/>
          <a:ext cx="0" cy="0"/>
          <a:chOff x="0" y="0"/>
          <a:chExt cx="0" cy="0"/>
        </a:xfrm>
      </p:grpSpPr>
      <p:sp>
        <p:nvSpPr>
          <p:cNvPr id="13" name="Rectangle 12"/>
          <p:cNvSpPr/>
          <p:nvPr/>
        </p:nvSpPr>
        <p:spPr>
          <a:xfrm>
            <a:off x="0" y="-116"/>
            <a:ext cx="12192000" cy="5511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solidFill>
                <a:srgbClr val="FFFFFF"/>
              </a:solidFill>
            </a:endParaRPr>
          </a:p>
        </p:txBody>
      </p:sp>
      <p:sp>
        <p:nvSpPr>
          <p:cNvPr id="19" name="Rectangle 18"/>
          <p:cNvSpPr/>
          <p:nvPr/>
        </p:nvSpPr>
        <p:spPr>
          <a:xfrm>
            <a:off x="0" y="5446185"/>
            <a:ext cx="12192000" cy="14118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3074" name="Rectangle 2"/>
          <p:cNvSpPr>
            <a:spLocks noGrp="1" noChangeArrowheads="1"/>
          </p:cNvSpPr>
          <p:nvPr>
            <p:ph type="ctrTitle"/>
          </p:nvPr>
        </p:nvSpPr>
        <p:spPr>
          <a:xfrm>
            <a:off x="635232" y="885266"/>
            <a:ext cx="7774760" cy="2342545"/>
          </a:xfrm>
        </p:spPr>
        <p:txBody>
          <a:bodyPr anchor="b"/>
          <a:lstStyle>
            <a:lvl1pPr algn="l">
              <a:lnSpc>
                <a:spcPct val="100000"/>
              </a:lnSpc>
              <a:defRPr sz="1867">
                <a:solidFill>
                  <a:schemeClr val="bg1"/>
                </a:solidFill>
              </a:defRPr>
            </a:lvl1pPr>
          </a:lstStyle>
          <a:p>
            <a:pPr lvl="0"/>
            <a:r>
              <a:rPr lang="en-US" noProof="0" dirty="0"/>
              <a:t>Click to edit Master title style</a:t>
            </a:r>
            <a:endParaRPr lang="en-GB" noProof="0" dirty="0"/>
          </a:p>
        </p:txBody>
      </p:sp>
      <p:pic>
        <p:nvPicPr>
          <p:cNvPr id="12" name="Picture 33" descr="NN_m_2c_RGB"/>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27" name="TextBox 26"/>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527072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NN-DRG ABACUS Default title">
    <p:spTree>
      <p:nvGrpSpPr>
        <p:cNvPr id="1" name=""/>
        <p:cNvGrpSpPr/>
        <p:nvPr/>
      </p:nvGrpSpPr>
      <p:grpSpPr>
        <a:xfrm>
          <a:off x="0" y="0"/>
          <a:ext cx="0" cy="0"/>
          <a:chOff x="0" y="0"/>
          <a:chExt cx="0" cy="0"/>
        </a:xfrm>
      </p:grpSpPr>
      <p:sp>
        <p:nvSpPr>
          <p:cNvPr id="13" name="Rectangle 12"/>
          <p:cNvSpPr/>
          <p:nvPr/>
        </p:nvSpPr>
        <p:spPr>
          <a:xfrm>
            <a:off x="0" y="-116"/>
            <a:ext cx="12192000" cy="5511736"/>
          </a:xfrm>
          <a:prstGeom prst="rect">
            <a:avLst/>
          </a:prstGeom>
          <a:gradFill flip="none" rotWithShape="1">
            <a:gsLst>
              <a:gs pos="100000">
                <a:schemeClr val="bg2"/>
              </a:gs>
              <a:gs pos="53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solidFill>
                <a:srgbClr val="FFFFFF"/>
              </a:solidFill>
            </a:endParaRPr>
          </a:p>
        </p:txBody>
      </p:sp>
      <p:sp>
        <p:nvSpPr>
          <p:cNvPr id="11" name="Rectangle 10"/>
          <p:cNvSpPr/>
          <p:nvPr/>
        </p:nvSpPr>
        <p:spPr bwMode="auto">
          <a:xfrm flipH="1">
            <a:off x="0" y="0"/>
            <a:ext cx="12192000" cy="5334000"/>
          </a:xfrm>
          <a:prstGeom prst="rect">
            <a:avLst/>
          </a:prstGeom>
          <a:solidFill>
            <a:schemeClr val="bg1"/>
          </a:solidFill>
          <a:ln w="9525">
            <a:noFill/>
            <a:round/>
            <a:headEnd/>
            <a:tailEnd/>
          </a:ln>
          <a:effectLst/>
        </p:spPr>
        <p:txBody>
          <a:bodyPr rtlCol="0" anchor="ctr"/>
          <a:lstStyle/>
          <a:p>
            <a:pPr algn="ctr"/>
            <a:endParaRPr lang="en-GB" sz="2133" dirty="0">
              <a:latin typeface="Verdana" pitchFamily="-111" charset="0"/>
              <a:ea typeface="Arial" pitchFamily="-111" charset="0"/>
              <a:cs typeface="Arial" pitchFamily="-111" charset="0"/>
            </a:endParaRPr>
          </a:p>
        </p:txBody>
      </p:sp>
      <p:sp>
        <p:nvSpPr>
          <p:cNvPr id="19" name="Rectangle 18"/>
          <p:cNvSpPr/>
          <p:nvPr/>
        </p:nvSpPr>
        <p:spPr>
          <a:xfrm>
            <a:off x="0" y="5446184"/>
            <a:ext cx="12192000" cy="14118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3074" name="Rectangle 2"/>
          <p:cNvSpPr>
            <a:spLocks noGrp="1" noChangeArrowheads="1"/>
          </p:cNvSpPr>
          <p:nvPr>
            <p:ph type="ctrTitle"/>
          </p:nvPr>
        </p:nvSpPr>
        <p:spPr>
          <a:xfrm>
            <a:off x="635232" y="885266"/>
            <a:ext cx="7774760" cy="3300876"/>
          </a:xfrm>
        </p:spPr>
        <p:txBody>
          <a:bodyPr anchor="b"/>
          <a:lstStyle>
            <a:lvl1pPr algn="l">
              <a:lnSpc>
                <a:spcPct val="85000"/>
              </a:lnSpc>
              <a:defRPr sz="2400">
                <a:solidFill>
                  <a:schemeClr val="bg2"/>
                </a:solidFill>
              </a:defRPr>
            </a:lvl1pPr>
          </a:lstStyle>
          <a:p>
            <a:pPr lvl="0"/>
            <a:r>
              <a:rPr lang="en-US" noProof="0" dirty="0"/>
              <a:t>Click to edit Master title style</a:t>
            </a:r>
            <a:endParaRPr lang="en-GB" noProof="0" dirty="0"/>
          </a:p>
        </p:txBody>
      </p:sp>
      <p:sp>
        <p:nvSpPr>
          <p:cNvPr id="9" name="Slide Number Placeholder 23"/>
          <p:cNvSpPr>
            <a:spLocks noGrp="1" noChangeArrowheads="1"/>
          </p:cNvSpPr>
          <p:nvPr>
            <p:ph type="sldNum" sz="quarter" idx="4"/>
          </p:nvPr>
        </p:nvSpPr>
        <p:spPr bwMode="auto">
          <a:xfrm>
            <a:off x="11169936" y="306611"/>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bg1"/>
                </a:solidFill>
              </a:defRPr>
            </a:lvl1pPr>
          </a:lstStyle>
          <a:p>
            <a:pPr>
              <a:defRPr/>
            </a:pPr>
            <a:fld id="{4B01E8EF-57E8-4F85-90EB-163CEE512F88}" type="slidenum">
              <a:rPr lang="en-GB">
                <a:solidFill>
                  <a:srgbClr val="FFFFFF"/>
                </a:solidFill>
              </a:rPr>
              <a:pPr>
                <a:defRPr/>
              </a:pPr>
              <a:t>‹#›</a:t>
            </a:fld>
            <a:endParaRPr lang="en-GB" dirty="0">
              <a:solidFill>
                <a:srgbClr val="FFFFFF"/>
              </a:solidFill>
            </a:endParaRPr>
          </a:p>
        </p:txBody>
      </p:sp>
      <p:pic>
        <p:nvPicPr>
          <p:cNvPr id="12" name="Picture 33" descr="NN_m_2c_RGB">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30" name="TextBox 29"/>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350199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NN-DRG ABACUS Contents">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a:lstStyle>
            <a:lvl1pPr>
              <a:defRPr sz="2267"/>
            </a:lvl1pPr>
          </a:lstStyle>
          <a:p>
            <a:r>
              <a:rPr lang="en-US" dirty="0"/>
              <a:t>Click to edit Master title style</a:t>
            </a:r>
          </a:p>
        </p:txBody>
      </p:sp>
    </p:spTree>
    <p:extLst>
      <p:ext uri="{BB962C8B-B14F-4D97-AF65-F5344CB8AC3E}">
        <p14:creationId xmlns:p14="http://schemas.microsoft.com/office/powerpoint/2010/main" val="2930305954"/>
      </p:ext>
    </p:extLst>
  </p:cSld>
  <p:clrMapOvr>
    <a:masterClrMapping/>
  </p:clrMapOvr>
  <p:extLst>
    <p:ext uri="{DCECCB84-F9BA-43D5-87BE-67443E8EF086}">
      <p15:sldGuideLst xmlns:p15="http://schemas.microsoft.com/office/powerpoint/2012/main">
        <p15:guide id="0" orient="horz" pos="27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NN-DRG ABACUS default">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a:lstStyle>
            <a:lvl1pPr>
              <a:defRPr sz="2267"/>
            </a:lvl1pPr>
          </a:lstStyle>
          <a:p>
            <a:r>
              <a:rPr lang="en-US" dirty="0"/>
              <a:t>Click to edit Master title style</a:t>
            </a:r>
          </a:p>
        </p:txBody>
      </p:sp>
      <p:sp>
        <p:nvSpPr>
          <p:cNvPr id="3" name="Text Placeholder 7">
            <a:extLst>
              <a:ext uri="{FF2B5EF4-FFF2-40B4-BE49-F238E27FC236}">
                <a16:creationId xmlns:a16="http://schemas.microsoft.com/office/drawing/2014/main" id="{DE2CFE40-0FE1-43EB-B5C0-FADC678EAEA5}"/>
              </a:ext>
            </a:extLst>
          </p:cNvPr>
          <p:cNvSpPr>
            <a:spLocks noGrp="1"/>
          </p:cNvSpPr>
          <p:nvPr>
            <p:ph type="body" sz="quarter" idx="18" hasCustomPrompt="1"/>
          </p:nvPr>
        </p:nvSpPr>
        <p:spPr>
          <a:xfrm>
            <a:off x="427373" y="5764305"/>
            <a:ext cx="11159067" cy="259977"/>
          </a:xfrm>
        </p:spPr>
        <p:txBody>
          <a:bodyPr anchor="b">
            <a:noAutofit/>
          </a:bodyPr>
          <a:lstStyle>
            <a:lvl1pPr>
              <a:defRPr sz="667">
                <a:solidFill>
                  <a:schemeClr val="accent6">
                    <a:lumMod val="75000"/>
                  </a:schemeClr>
                </a:solidFill>
              </a:defRPr>
            </a:lvl1pPr>
          </a:lstStyle>
          <a:p>
            <a:pPr lvl="0"/>
            <a:r>
              <a:rPr lang="en-US" dirty="0"/>
              <a:t>Click to add references</a:t>
            </a:r>
            <a:endParaRPr lang="en-GB" dirty="0"/>
          </a:p>
        </p:txBody>
      </p:sp>
    </p:spTree>
    <p:extLst>
      <p:ext uri="{BB962C8B-B14F-4D97-AF65-F5344CB8AC3E}">
        <p14:creationId xmlns:p14="http://schemas.microsoft.com/office/powerpoint/2010/main" val="3349796198"/>
      </p:ext>
    </p:extLst>
  </p:cSld>
  <p:clrMapOvr>
    <a:masterClrMapping/>
  </p:clrMapOvr>
  <p:extLst>
    <p:ext uri="{DCECCB84-F9BA-43D5-87BE-67443E8EF086}">
      <p15:sldGuideLst xmlns:p15="http://schemas.microsoft.com/office/powerpoint/2012/main">
        <p15:guide id="1" orient="horz" pos="27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NN-DRG ABACUS DEFAULT">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a:lstStyle>
            <a:lvl1pPr>
              <a:defRPr sz="2267"/>
            </a:lvl1pPr>
          </a:lstStyle>
          <a:p>
            <a:r>
              <a:rPr lang="en-US" dirty="0"/>
              <a:t>Click to edit Master title style</a:t>
            </a:r>
          </a:p>
        </p:txBody>
      </p:sp>
      <p:sp>
        <p:nvSpPr>
          <p:cNvPr id="6" name="Text Placeholder 5"/>
          <p:cNvSpPr>
            <a:spLocks noGrp="1"/>
          </p:cNvSpPr>
          <p:nvPr>
            <p:ph type="body" sz="quarter" idx="17"/>
          </p:nvPr>
        </p:nvSpPr>
        <p:spPr>
          <a:xfrm>
            <a:off x="431800" y="1473200"/>
            <a:ext cx="11328400" cy="3972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8" hasCustomPrompt="1"/>
          </p:nvPr>
        </p:nvSpPr>
        <p:spPr>
          <a:xfrm>
            <a:off x="427373" y="5764305"/>
            <a:ext cx="11159067" cy="259977"/>
          </a:xfrm>
        </p:spPr>
        <p:txBody>
          <a:bodyPr anchor="b">
            <a:noAutofit/>
          </a:bodyPr>
          <a:lstStyle>
            <a:lvl1pPr>
              <a:defRPr sz="667">
                <a:solidFill>
                  <a:schemeClr val="accent6">
                    <a:lumMod val="75000"/>
                  </a:schemeClr>
                </a:solidFill>
              </a:defRPr>
            </a:lvl1pPr>
          </a:lstStyle>
          <a:p>
            <a:pPr lvl="0"/>
            <a:r>
              <a:rPr lang="en-US" dirty="0"/>
              <a:t>Click to add references</a:t>
            </a:r>
            <a:endParaRPr lang="en-GB" dirty="0"/>
          </a:p>
        </p:txBody>
      </p:sp>
    </p:spTree>
    <p:extLst>
      <p:ext uri="{BB962C8B-B14F-4D97-AF65-F5344CB8AC3E}">
        <p14:creationId xmlns:p14="http://schemas.microsoft.com/office/powerpoint/2010/main" val="2324647151"/>
      </p:ext>
    </p:extLst>
  </p:cSld>
  <p:clrMapOvr>
    <a:masterClrMapping/>
  </p:clrMapOvr>
  <p:extLst>
    <p:ext uri="{DCECCB84-F9BA-43D5-87BE-67443E8EF086}">
      <p15:sldGuideLst xmlns:p15="http://schemas.microsoft.com/office/powerpoint/2012/main">
        <p15:guide id="1" orient="horz" pos="273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1219170" rtl="0" eaLnBrk="1" latinLnBrk="0" hangingPunct="1">
              <a:spcBef>
                <a:spcPct val="0"/>
              </a:spcBef>
              <a:buNone/>
              <a:defRPr lang="en-GB" sz="3199" b="1" kern="1200"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cs typeface="+mj-cs"/>
              </a:defRPr>
            </a:lvl1pPr>
          </a:lstStyle>
          <a:p>
            <a:endParaRPr lang="en-GB" dirty="0"/>
          </a:p>
        </p:txBody>
      </p:sp>
    </p:spTree>
    <p:extLst>
      <p:ext uri="{BB962C8B-B14F-4D97-AF65-F5344CB8AC3E}">
        <p14:creationId xmlns:p14="http://schemas.microsoft.com/office/powerpoint/2010/main" val="3424572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2 Placeholders ">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lvl1pPr>
              <a:defRPr lang="en-GB"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GB" dirty="0"/>
          </a:p>
        </p:txBody>
      </p:sp>
      <p:sp>
        <p:nvSpPr>
          <p:cNvPr id="7" name="Content Placeholder 2"/>
          <p:cNvSpPr>
            <a:spLocks noGrp="1"/>
          </p:cNvSpPr>
          <p:nvPr>
            <p:ph idx="1"/>
          </p:nvPr>
        </p:nvSpPr>
        <p:spPr>
          <a:xfrm>
            <a:off x="597159" y="1627630"/>
            <a:ext cx="5287643" cy="3864604"/>
          </a:xfrm>
        </p:spPr>
        <p:txBody>
          <a:bodyPr>
            <a:noAutofit/>
          </a:bodyPr>
          <a:lstStyle>
            <a:lvl1pPr>
              <a:buClr>
                <a:schemeClr val="accent2"/>
              </a:buClr>
              <a:defRPr>
                <a:solidFill>
                  <a:schemeClr val="accent1"/>
                </a:solidFill>
              </a:defRPr>
            </a:lvl1pPr>
            <a:lvl2pPr>
              <a:buClr>
                <a:schemeClr val="tx2"/>
              </a:buClr>
              <a:defRPr>
                <a:solidFill>
                  <a:schemeClr val="accent1"/>
                </a:solidFill>
              </a:defRPr>
            </a:lvl2pPr>
            <a:lvl3pPr>
              <a:buClr>
                <a:schemeClr val="accent4"/>
              </a:buClr>
              <a:defRPr>
                <a:solidFill>
                  <a:schemeClr val="accent1"/>
                </a:solidFill>
              </a:defRPr>
            </a:lvl3pPr>
            <a:lvl4pPr>
              <a:buClr>
                <a:schemeClr val="accent5"/>
              </a:buClr>
              <a:defRPr>
                <a:solidFill>
                  <a:schemeClr val="accent1"/>
                </a:solidFill>
              </a:defRPr>
            </a:lvl4pPr>
            <a:lvl5pPr>
              <a:buClr>
                <a:schemeClr val="accent6"/>
              </a:buCl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2"/>
          <p:cNvSpPr>
            <a:spLocks noGrp="1"/>
          </p:cNvSpPr>
          <p:nvPr>
            <p:ph idx="13"/>
          </p:nvPr>
        </p:nvSpPr>
        <p:spPr>
          <a:xfrm>
            <a:off x="6307200" y="1627638"/>
            <a:ext cx="5279240" cy="3864356"/>
          </a:xfrm>
        </p:spPr>
        <p:txBody>
          <a:bodyPr>
            <a:noAutofit/>
          </a:bodyPr>
          <a:lstStyle>
            <a:lvl1pPr>
              <a:buClr>
                <a:schemeClr val="accent2"/>
              </a:buClr>
              <a:defRPr>
                <a:solidFill>
                  <a:schemeClr val="accent1"/>
                </a:solidFill>
              </a:defRPr>
            </a:lvl1pPr>
            <a:lvl2pPr>
              <a:buClr>
                <a:schemeClr val="tx2"/>
              </a:buClr>
              <a:defRPr>
                <a:solidFill>
                  <a:schemeClr val="accent1"/>
                </a:solidFill>
              </a:defRPr>
            </a:lvl2pPr>
            <a:lvl3pPr>
              <a:buClr>
                <a:schemeClr val="accent4"/>
              </a:buClr>
              <a:defRPr>
                <a:solidFill>
                  <a:schemeClr val="accent1"/>
                </a:solidFill>
              </a:defRPr>
            </a:lvl3pPr>
            <a:lvl4pPr>
              <a:buClr>
                <a:schemeClr val="accent6"/>
              </a:buClr>
              <a:defRPr>
                <a:solidFill>
                  <a:schemeClr val="accent1"/>
                </a:solidFill>
              </a:defRPr>
            </a:lvl4pPr>
            <a:lvl5pPr>
              <a:buClr>
                <a:srgbClr val="001423"/>
              </a:buCl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363275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lvl1pPr>
              <a:defRPr lang="en-US"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US" dirty="0"/>
          </a:p>
        </p:txBody>
      </p:sp>
      <p:grpSp>
        <p:nvGrpSpPr>
          <p:cNvPr id="11" name="Group 10"/>
          <p:cNvGrpSpPr/>
          <p:nvPr/>
        </p:nvGrpSpPr>
        <p:grpSpPr>
          <a:xfrm>
            <a:off x="1640965" y="6258779"/>
            <a:ext cx="193755" cy="127556"/>
            <a:chOff x="1639283" y="4304740"/>
            <a:chExt cx="145316" cy="95667"/>
          </a:xfrm>
        </p:grpSpPr>
        <p:cxnSp>
          <p:nvCxnSpPr>
            <p:cNvPr id="12" name="Straight Connector 11"/>
            <p:cNvCxnSpPr/>
            <p:nvPr/>
          </p:nvCxnSpPr>
          <p:spPr bwMode="auto">
            <a:xfrm>
              <a:off x="1639283" y="4304740"/>
              <a:ext cx="145316"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1639283" y="4352573"/>
              <a:ext cx="145316"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a:off x="1639283" y="4400407"/>
              <a:ext cx="145316"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4102446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price build up">
    <p:spTree>
      <p:nvGrpSpPr>
        <p:cNvPr id="1" name=""/>
        <p:cNvGrpSpPr/>
        <p:nvPr/>
      </p:nvGrpSpPr>
      <p:grpSpPr>
        <a:xfrm>
          <a:off x="0" y="0"/>
          <a:ext cx="0" cy="0"/>
          <a:chOff x="0" y="0"/>
          <a:chExt cx="0" cy="0"/>
        </a:xfrm>
      </p:grpSpPr>
      <p:sp>
        <p:nvSpPr>
          <p:cNvPr id="3" name="Rectangle 2"/>
          <p:cNvSpPr/>
          <p:nvPr/>
        </p:nvSpPr>
        <p:spPr bwMode="auto">
          <a:xfrm>
            <a:off x="0" y="0"/>
            <a:ext cx="2105891" cy="6858000"/>
          </a:xfrm>
          <a:prstGeom prst="rect">
            <a:avLst/>
          </a:prstGeom>
          <a:solidFill>
            <a:srgbClr val="E1E4EA"/>
          </a:solidFill>
          <a:ln w="9525">
            <a:noFill/>
            <a:round/>
            <a:headEnd/>
            <a:tailEnd/>
          </a:ln>
          <a:effectLst/>
        </p:spPr>
        <p:txBody>
          <a:bodyPr rtlCol="0" anchor="ctr"/>
          <a:lstStyle/>
          <a:p>
            <a:pPr algn="ctr"/>
            <a:endParaRPr lang="en-GB" sz="2400" dirty="0">
              <a:latin typeface="Verdana" pitchFamily="-111" charset="0"/>
              <a:ea typeface="Arial" pitchFamily="-111" charset="0"/>
              <a:cs typeface="Arial" pitchFamily="-111" charset="0"/>
            </a:endParaRPr>
          </a:p>
        </p:txBody>
      </p:sp>
      <p:sp>
        <p:nvSpPr>
          <p:cNvPr id="2" name="Title 1"/>
          <p:cNvSpPr>
            <a:spLocks noGrp="1"/>
          </p:cNvSpPr>
          <p:nvPr>
            <p:ph type="title"/>
          </p:nvPr>
        </p:nvSpPr>
        <p:spPr>
          <a:xfrm>
            <a:off x="2105891" y="0"/>
            <a:ext cx="10086109" cy="864000"/>
          </a:xfrm>
        </p:spPr>
        <p:txBody>
          <a:bodyPr vert="horz" lIns="0" tIns="0" rIns="0" bIns="0" rtlCol="0" anchor="t" anchorCtr="0">
            <a:noAutofit/>
          </a:bodyPr>
          <a:lstStyle>
            <a:lvl1pPr>
              <a:defRPr lang="en-US"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US" dirty="0"/>
          </a:p>
        </p:txBody>
      </p:sp>
      <p:sp>
        <p:nvSpPr>
          <p:cNvPr id="5" name="Rectangle 3"/>
          <p:cNvSpPr>
            <a:spLocks noGrp="1" noChangeArrowheads="1"/>
          </p:cNvSpPr>
          <p:nvPr>
            <p:ph idx="1"/>
          </p:nvPr>
        </p:nvSpPr>
        <p:spPr bwMode="auto">
          <a:xfrm>
            <a:off x="2388255" y="1377951"/>
            <a:ext cx="9187796" cy="40407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87000" contrast="40000"/>
                    </a14:imgEffect>
                  </a14:imgLayer>
                </a14:imgProps>
              </a:ext>
              <a:ext uri="{28A0092B-C50C-407E-A947-70E740481C1C}">
                <a14:useLocalDpi xmlns:a14="http://schemas.microsoft.com/office/drawing/2010/main" val="0"/>
              </a:ext>
            </a:extLst>
          </a:blip>
          <a:srcRect b="76049"/>
          <a:stretch/>
        </p:blipFill>
        <p:spPr>
          <a:xfrm rot="16200000" flipH="1">
            <a:off x="-451721" y="3379493"/>
            <a:ext cx="5016208" cy="99016"/>
          </a:xfrm>
          <a:prstGeom prst="rect">
            <a:avLst/>
          </a:prstGeom>
          <a:noFill/>
          <a:ln>
            <a:noFill/>
          </a:ln>
        </p:spPr>
      </p:pic>
      <p:pic>
        <p:nvPicPr>
          <p:cNvPr id="14" name="Picture 33" descr="NN_m_2c_RGB">
            <a:hlinkClick r:id="rId4" action="ppaction://hlinksldjump"/>
            <a:extLst>
              <a:ext uri="{FF2B5EF4-FFF2-40B4-BE49-F238E27FC236}">
                <a16:creationId xmlns:a16="http://schemas.microsoft.com/office/drawing/2014/main" id="{26606D84-7DDA-4EE3-B4CD-D4551E7AD8A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264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Normal -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7"/>
          <p:cNvSpPr>
            <a:spLocks noGrp="1"/>
          </p:cNvSpPr>
          <p:nvPr>
            <p:ph type="body" sz="quarter" idx="18" hasCustomPrompt="1"/>
          </p:nvPr>
        </p:nvSpPr>
        <p:spPr>
          <a:xfrm>
            <a:off x="478368" y="6331133"/>
            <a:ext cx="10494433" cy="108299"/>
          </a:xfrm>
          <a:noFill/>
          <a:ln w="9525">
            <a:noFill/>
            <a:miter lim="800000"/>
            <a:headEnd/>
            <a:tailEnd/>
          </a:ln>
        </p:spPr>
        <p:txBody>
          <a:bodyPr vert="horz" wrap="square" lIns="0" tIns="0" rIns="0" bIns="0" numCol="1" anchor="b" anchorCtr="0" compatLnSpc="1">
            <a:prstTxWarp prst="textNoShape">
              <a:avLst/>
            </a:prstTxWarp>
            <a:noAutofit/>
          </a:bodyPr>
          <a:lstStyle>
            <a:lvl1pPr>
              <a:defRPr lang="en-GB" sz="800" b="0" dirty="0">
                <a:solidFill>
                  <a:srgbClr val="1C1C1C"/>
                </a:solidFill>
                <a:ea typeface="ヒラギノ角ゴ Pro W3" pitchFamily="122" charset="-128"/>
              </a:defRPr>
            </a:lvl1pPr>
          </a:lstStyle>
          <a:p>
            <a:pPr lvl="0" defTabSz="609567" eaLnBrk="0" fontAlgn="base" hangingPunct="0">
              <a:spcBef>
                <a:spcPct val="0"/>
              </a:spcBef>
              <a:spcAft>
                <a:spcPct val="0"/>
              </a:spcAft>
              <a:buClrTx/>
            </a:pPr>
            <a:r>
              <a:rPr lang="en-US" dirty="0"/>
              <a:t>Click to add references</a:t>
            </a:r>
            <a:endParaRPr lang="en-GB" dirty="0"/>
          </a:p>
        </p:txBody>
      </p:sp>
    </p:spTree>
    <p:extLst>
      <p:ext uri="{BB962C8B-B14F-4D97-AF65-F5344CB8AC3E}">
        <p14:creationId xmlns:p14="http://schemas.microsoft.com/office/powerpoint/2010/main" val="3863661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8" name="文本占位符 7"/>
          <p:cNvSpPr>
            <a:spLocks noGrp="1"/>
          </p:cNvSpPr>
          <p:nvPr>
            <p:ph type="body" sz="quarter" idx="10"/>
          </p:nvPr>
        </p:nvSpPr>
        <p:spPr>
          <a:xfrm>
            <a:off x="620827" y="252488"/>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204" y="469010"/>
            <a:ext cx="10794237" cy="735612"/>
          </a:xfrm>
        </p:spPr>
        <p:txBody>
          <a:bodyPr vert="horz" lIns="0" tIns="0" rIns="0" bIns="0" rtlCol="0" anchor="t" anchorCtr="0">
            <a:noAutofit/>
          </a:bodyPr>
          <a:lstStyle>
            <a:lvl1pPr>
              <a:defRPr lang="en-GB"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GB" dirty="0"/>
          </a:p>
        </p:txBody>
      </p:sp>
      <p:sp>
        <p:nvSpPr>
          <p:cNvPr id="9" name="Content Placeholder 2"/>
          <p:cNvSpPr>
            <a:spLocks noGrp="1"/>
          </p:cNvSpPr>
          <p:nvPr>
            <p:ph idx="13"/>
          </p:nvPr>
        </p:nvSpPr>
        <p:spPr>
          <a:xfrm>
            <a:off x="792203" y="1627643"/>
            <a:ext cx="10794239" cy="3864357"/>
          </a:xfrm>
        </p:spPr>
        <p:txBody>
          <a:bodyPr/>
          <a:lstStyle>
            <a:lvl1pPr>
              <a:buClr>
                <a:schemeClr val="accent2"/>
              </a:buClr>
              <a:defRPr>
                <a:solidFill>
                  <a:schemeClr val="accent1"/>
                </a:solidFill>
              </a:defRPr>
            </a:lvl1pPr>
            <a:lvl2pPr>
              <a:buClr>
                <a:schemeClr val="tx2"/>
              </a:buClr>
              <a:defRPr>
                <a:solidFill>
                  <a:schemeClr val="accent1"/>
                </a:solidFill>
              </a:defRPr>
            </a:lvl2pPr>
            <a:lvl3pPr>
              <a:buClr>
                <a:schemeClr val="accent4"/>
              </a:buClr>
              <a:defRPr>
                <a:solidFill>
                  <a:schemeClr val="accent1"/>
                </a:solidFill>
              </a:defRPr>
            </a:lvl3pPr>
            <a:lvl4pPr>
              <a:buClr>
                <a:schemeClr val="accent5"/>
              </a:buClr>
              <a:defRPr>
                <a:solidFill>
                  <a:schemeClr val="accent1"/>
                </a:solidFill>
              </a:defRPr>
            </a:lvl4pPr>
            <a:lvl5pPr>
              <a:buClr>
                <a:schemeClr val="accent6"/>
              </a:buClr>
              <a:defRPr>
                <a:solidFill>
                  <a:schemeClr val="accent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Rectangle 23">
            <a:extLst>
              <a:ext uri="{FF2B5EF4-FFF2-40B4-BE49-F238E27FC236}">
                <a16:creationId xmlns:a16="http://schemas.microsoft.com/office/drawing/2014/main" id="{222DF790-97AB-478B-A8F0-5C0D713403B2}"/>
              </a:ext>
            </a:extLst>
          </p:cNvPr>
          <p:cNvSpPr>
            <a:spLocks noGrp="1" noChangeArrowheads="1"/>
          </p:cNvSpPr>
          <p:nvPr>
            <p:ph type="sldNum" sz="quarter" idx="4"/>
          </p:nvPr>
        </p:nvSpPr>
        <p:spPr bwMode="auto">
          <a:xfrm>
            <a:off x="366996" y="6425997"/>
            <a:ext cx="416504" cy="13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990" eaLnBrk="1" hangingPunct="1">
              <a:defRPr sz="600" b="0" smtClean="0">
                <a:solidFill>
                  <a:schemeClr val="accent1"/>
                </a:solidFill>
                <a:latin typeface="Apris"/>
              </a:defRPr>
            </a:lvl1pPr>
          </a:lstStyle>
          <a:p>
            <a:pPr>
              <a:defRPr/>
            </a:pPr>
            <a:fld id="{4B01E8EF-57E8-4F85-90EB-163CEE512F88}" type="slidenum">
              <a:rPr lang="en-GB" smtClean="0">
                <a:solidFill>
                  <a:srgbClr val="293E6B"/>
                </a:solidFill>
              </a:rPr>
              <a:pPr>
                <a:defRPr/>
              </a:pPr>
              <a:t>‹#›</a:t>
            </a:fld>
            <a:endParaRPr lang="en-GB" dirty="0">
              <a:solidFill>
                <a:srgbClr val="293E6B"/>
              </a:solidFill>
            </a:endParaRPr>
          </a:p>
        </p:txBody>
      </p:sp>
    </p:spTree>
    <p:extLst>
      <p:ext uri="{BB962C8B-B14F-4D97-AF65-F5344CB8AC3E}">
        <p14:creationId xmlns:p14="http://schemas.microsoft.com/office/powerpoint/2010/main" val="977803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NN-DRG ABACUS DEFAULT">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vert="horz" lIns="0" tIns="0" rIns="0" bIns="0" rtlCol="0" anchor="t" anchorCtr="0">
            <a:noAutofit/>
          </a:bodyPr>
          <a:lstStyle>
            <a:lvl1pPr>
              <a:defRPr lang="en-US"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US" dirty="0"/>
          </a:p>
        </p:txBody>
      </p:sp>
      <p:sp>
        <p:nvSpPr>
          <p:cNvPr id="7" name="Text Placeholder 7">
            <a:extLst>
              <a:ext uri="{FF2B5EF4-FFF2-40B4-BE49-F238E27FC236}">
                <a16:creationId xmlns:a16="http://schemas.microsoft.com/office/drawing/2014/main" id="{5FBDF1C0-4E62-42B8-B8E2-07A1FDB0FFB3}"/>
              </a:ext>
            </a:extLst>
          </p:cNvPr>
          <p:cNvSpPr>
            <a:spLocks noGrp="1"/>
          </p:cNvSpPr>
          <p:nvPr>
            <p:ph type="body" sz="quarter" idx="18" hasCustomPrompt="1"/>
          </p:nvPr>
        </p:nvSpPr>
        <p:spPr>
          <a:xfrm>
            <a:off x="1147961" y="6170431"/>
            <a:ext cx="8455139" cy="451804"/>
          </a:xfrm>
          <a:noFill/>
          <a:ln w="9525">
            <a:noFill/>
            <a:miter lim="800000"/>
            <a:headEnd/>
            <a:tailEnd/>
          </a:ln>
        </p:spPr>
        <p:txBody>
          <a:bodyPr vert="horz" wrap="square" lIns="0" tIns="0" rIns="0" bIns="0" numCol="1" anchor="b" anchorCtr="0" compatLnSpc="1">
            <a:prstTxWarp prst="textNoShape">
              <a:avLst/>
            </a:prstTxWarp>
            <a:noAutofit/>
          </a:bodyPr>
          <a:lstStyle>
            <a:lvl1pPr marL="0" indent="0">
              <a:lnSpc>
                <a:spcPct val="100000"/>
              </a:lnSpc>
              <a:spcBef>
                <a:spcPts val="300"/>
              </a:spcBef>
              <a:buNone/>
              <a:defRPr lang="en-GB" sz="600" b="0" dirty="0">
                <a:solidFill>
                  <a:schemeClr val="tx1"/>
                </a:solidFill>
                <a:latin typeface="+mj-lt"/>
                <a:ea typeface="ヒラギノ角ゴ Pro W3" pitchFamily="122" charset="-128"/>
              </a:defRPr>
            </a:lvl1pPr>
          </a:lstStyle>
          <a:p>
            <a:pPr lvl="0" defTabSz="609567" eaLnBrk="0" fontAlgn="base" hangingPunct="0">
              <a:spcBef>
                <a:spcPct val="0"/>
              </a:spcBef>
              <a:spcAft>
                <a:spcPct val="0"/>
              </a:spcAft>
              <a:buClrTx/>
            </a:pPr>
            <a:r>
              <a:rPr lang="en-US" dirty="0"/>
              <a:t>Click to add references</a:t>
            </a:r>
            <a:endParaRPr lang="en-GB" dirty="0"/>
          </a:p>
        </p:txBody>
      </p:sp>
    </p:spTree>
    <p:extLst>
      <p:ext uri="{BB962C8B-B14F-4D97-AF65-F5344CB8AC3E}">
        <p14:creationId xmlns:p14="http://schemas.microsoft.com/office/powerpoint/2010/main" val="2491491010"/>
      </p:ext>
    </p:extLst>
  </p:cSld>
  <p:clrMapOvr>
    <a:masterClrMapping/>
  </p:clrMapOvr>
  <p:extLst>
    <p:ext uri="{DCECCB84-F9BA-43D5-87BE-67443E8EF086}">
      <p15:sldGuideLst xmlns:p15="http://schemas.microsoft.com/office/powerpoint/2012/main">
        <p15:guide id="1" orient="horz" pos="364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封面">
    <p:spTree>
      <p:nvGrpSpPr>
        <p:cNvPr id="1" name=""/>
        <p:cNvGrpSpPr/>
        <p:nvPr/>
      </p:nvGrpSpPr>
      <p:grpSpPr>
        <a:xfrm>
          <a:off x="0" y="0"/>
          <a:ext cx="0" cy="0"/>
          <a:chOff x="0" y="0"/>
          <a:chExt cx="0" cy="0"/>
        </a:xfrm>
      </p:grpSpPr>
      <p:sp>
        <p:nvSpPr>
          <p:cNvPr id="3" name="Tagline" descr="{&quot;templafy&quot;:{&quot;id&quot;:&quot;c33418bd-5b30-4dc2-8e91-ff7004edf959&quot;}}" title="Form.PLogoChoice.PLogoInsertion">
            <a:extLst>
              <a:ext uri="{FF2B5EF4-FFF2-40B4-BE49-F238E27FC236}">
                <a16:creationId xmlns:a16="http://schemas.microsoft.com/office/drawing/2014/main" id="{8AE78219-5CBB-4760-B800-636AFE0A99A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err="1">
              <a:latin typeface="Apis For Office" panose="020B0504010101010104"/>
            </a:endParaRPr>
          </a:p>
        </p:txBody>
      </p:sp>
    </p:spTree>
    <p:extLst>
      <p:ext uri="{BB962C8B-B14F-4D97-AF65-F5344CB8AC3E}">
        <p14:creationId xmlns:p14="http://schemas.microsoft.com/office/powerpoint/2010/main" val="1708597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板式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343204"/>
            <a:ext cx="11176000" cy="545800"/>
          </a:xfrm>
          <a:prstGeom prst="rect">
            <a:avLst/>
          </a:prstGeom>
        </p:spPr>
        <p:txBody>
          <a:bodyPr lIns="0" tIns="0" rIns="0" bIns="0"/>
          <a:lstStyle>
            <a:lvl1pPr>
              <a:defRPr sz="2800" b="1">
                <a:solidFill>
                  <a:srgbClr val="001965"/>
                </a:solidFill>
                <a:latin typeface="Apis For Office" panose="020B0504010101010104"/>
              </a:defRPr>
            </a:lvl1pPr>
          </a:lstStyle>
          <a:p>
            <a:r>
              <a:rPr lang="en-GB" noProof="0" dirty="0"/>
              <a:t>Click to add title</a:t>
            </a:r>
          </a:p>
        </p:txBody>
      </p:sp>
    </p:spTree>
    <p:extLst>
      <p:ext uri="{BB962C8B-B14F-4D97-AF65-F5344CB8AC3E}">
        <p14:creationId xmlns:p14="http://schemas.microsoft.com/office/powerpoint/2010/main" val="3400900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7_No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2917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 Cover">
    <p:bg>
      <p:bgPr>
        <a:gradFill>
          <a:gsLst>
            <a:gs pos="10000">
              <a:srgbClr val="002060"/>
            </a:gs>
            <a:gs pos="40000">
              <a:srgbClr val="4A1E6C"/>
            </a:gs>
            <a:gs pos="90000">
              <a:srgbClr val="DA1984"/>
            </a:gs>
          </a:gsLst>
          <a:lin ang="2700000" scaled="0"/>
        </a:gradFill>
        <a:effectLst/>
      </p:bgPr>
    </p:bg>
    <p:spTree>
      <p:nvGrpSpPr>
        <p:cNvPr id="1" name=""/>
        <p:cNvGrpSpPr/>
        <p:nvPr/>
      </p:nvGrpSpPr>
      <p:grpSpPr>
        <a:xfrm>
          <a:off x="0" y="0"/>
          <a:ext cx="0" cy="0"/>
          <a:chOff x="0" y="0"/>
          <a:chExt cx="0" cy="0"/>
        </a:xfrm>
      </p:grpSpPr>
      <p:sp>
        <p:nvSpPr>
          <p:cNvPr id="18" name="矩形 17"/>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4" name="矩形: 圆角 3"/>
          <p:cNvSpPr/>
          <p:nvPr userDrawn="1"/>
        </p:nvSpPr>
        <p:spPr>
          <a:xfrm>
            <a:off x="219742" y="223788"/>
            <a:ext cx="11752515" cy="6410424"/>
          </a:xfrm>
          <a:prstGeom prst="roundRect">
            <a:avLst>
              <a:gd name="adj" fmla="val 185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7" name="标题 6"/>
          <p:cNvSpPr>
            <a:spLocks noGrp="1"/>
          </p:cNvSpPr>
          <p:nvPr>
            <p:ph type="title"/>
          </p:nvPr>
        </p:nvSpPr>
        <p:spPr>
          <a:xfrm>
            <a:off x="2243133" y="1879601"/>
            <a:ext cx="7705725" cy="806450"/>
          </a:xfrm>
          <a:prstGeom prst="rect">
            <a:avLst/>
          </a:prstGeom>
        </p:spPr>
        <p:txBody>
          <a:bodyPr/>
          <a:lstStyle>
            <a:lvl1pPr algn="ctr">
              <a:defRPr lang="zh-CN" altLang="en-US" sz="4400" b="1" kern="1200" spc="100" dirty="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1" name="内容占位符 10"/>
          <p:cNvSpPr>
            <a:spLocks noGrp="1"/>
          </p:cNvSpPr>
          <p:nvPr>
            <p:ph sz="quarter" idx="10"/>
          </p:nvPr>
        </p:nvSpPr>
        <p:spPr>
          <a:xfrm>
            <a:off x="3605207" y="4256906"/>
            <a:ext cx="4981575" cy="806450"/>
          </a:xfrm>
          <a:prstGeom prst="rect">
            <a:avLst/>
          </a:prstGeom>
        </p:spPr>
        <p:txBody>
          <a:bodyPr/>
          <a:lstStyle>
            <a:lvl1pPr marL="0" indent="0" algn="ctr">
              <a:lnSpc>
                <a:spcPct val="150000"/>
              </a:lnSpc>
              <a:spcBef>
                <a:spcPts val="0"/>
              </a:spcBef>
              <a:spcAft>
                <a:spcPts val="0"/>
              </a:spcAft>
              <a:buNone/>
              <a:defRPr kumimoji="0" lang="zh-CN" altLang="en-US" sz="2400" b="1" i="0" u="none" strike="noStrike" kern="1200" cap="none" spc="0" normalizeH="0" baseline="0" dirty="0" smtClean="0">
                <a:ln>
                  <a:noFill/>
                </a:ln>
                <a:solidFill>
                  <a:srgbClr val="001965"/>
                </a:solidFill>
                <a:effectLst/>
                <a:uLnTx/>
                <a:uFillTx/>
                <a:latin typeface="微软雅黑" panose="020B0503020204020204" pitchFamily="34" charset="-122"/>
                <a:ea typeface="微软雅黑" panose="020B0503020204020204" pitchFamily="34" charset="-122"/>
                <a:cs typeface="Arial" panose="020B0604020202020204" pitchFamily="34" charset="0"/>
              </a:defRPr>
            </a:lvl1pPr>
            <a:lvl2pPr marL="269875" indent="0" algn="ctr">
              <a:buNone/>
              <a:defRPr/>
            </a:lvl2pPr>
          </a:lstStyle>
          <a:p>
            <a:pPr lvl="0"/>
            <a:r>
              <a:rPr lang="zh-CN" altLang="en-US" dirty="0"/>
              <a:t>单击此处编辑母版文本样式</a:t>
            </a:r>
          </a:p>
          <a:p>
            <a:pPr lvl="1"/>
            <a:endParaRPr lang="zh-CN" altLang="en-US" dirty="0"/>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0000" y="5864742"/>
            <a:ext cx="1692000" cy="723066"/>
          </a:xfrm>
          <a:prstGeom prst="rect">
            <a:avLst/>
          </a:prstGeom>
        </p:spPr>
      </p:pic>
      <p:sp>
        <p:nvSpPr>
          <p:cNvPr id="14"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81326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813599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8" name="文本占位符 7"/>
          <p:cNvSpPr>
            <a:spLocks noGrp="1"/>
          </p:cNvSpPr>
          <p:nvPr>
            <p:ph type="body" sz="quarter" idx="10"/>
          </p:nvPr>
        </p:nvSpPr>
        <p:spPr>
          <a:xfrm>
            <a:off x="620827" y="252488"/>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3183839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
        <p:nvSpPr>
          <p:cNvPr id="10" name="文本占位符 7"/>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Tree>
    <p:extLst>
      <p:ext uri="{BB962C8B-B14F-4D97-AF65-F5344CB8AC3E}">
        <p14:creationId xmlns:p14="http://schemas.microsoft.com/office/powerpoint/2010/main" val="2090348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3" name="Tagline" descr="{&quot;templafy&quot;:{&quot;id&quot;:&quot;c33418bd-5b30-4dc2-8e91-ff7004edf959&quot;}}" title="Form.PLogoChoice.PLogoInsertion">
            <a:extLst>
              <a:ext uri="{FF2B5EF4-FFF2-40B4-BE49-F238E27FC236}">
                <a16:creationId xmlns:a16="http://schemas.microsoft.com/office/drawing/2014/main" id="{8AE78219-5CBB-4760-B800-636AFE0A99A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err="1">
              <a:latin typeface="Apis For Office" panose="020B0504010101010104"/>
            </a:endParaRPr>
          </a:p>
        </p:txBody>
      </p:sp>
    </p:spTree>
    <p:extLst>
      <p:ext uri="{BB962C8B-B14F-4D97-AF65-F5344CB8AC3E}">
        <p14:creationId xmlns:p14="http://schemas.microsoft.com/office/powerpoint/2010/main" val="96035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
        <p:nvSpPr>
          <p:cNvPr id="10" name="文本占位符 7"/>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板式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343204"/>
            <a:ext cx="11176000" cy="545800"/>
          </a:xfrm>
          <a:prstGeom prst="rect">
            <a:avLst/>
          </a:prstGeom>
        </p:spPr>
        <p:txBody>
          <a:bodyPr lIns="0" tIns="0" rIns="0" bIns="0"/>
          <a:lstStyle>
            <a:lvl1pPr>
              <a:defRPr sz="2800" b="1">
                <a:solidFill>
                  <a:srgbClr val="001965"/>
                </a:solidFill>
                <a:latin typeface="Apis For Office" panose="020B0504010101010104"/>
              </a:defRPr>
            </a:lvl1pPr>
          </a:lstStyle>
          <a:p>
            <a:r>
              <a:rPr lang="en-GB" noProof="0" dirty="0"/>
              <a:t>Click to add title</a:t>
            </a:r>
          </a:p>
        </p:txBody>
      </p:sp>
    </p:spTree>
    <p:extLst>
      <p:ext uri="{BB962C8B-B14F-4D97-AF65-F5344CB8AC3E}">
        <p14:creationId xmlns:p14="http://schemas.microsoft.com/office/powerpoint/2010/main" val="1694053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板式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343204"/>
            <a:ext cx="11176000" cy="545800"/>
          </a:xfrm>
          <a:prstGeom prst="rect">
            <a:avLst/>
          </a:prstGeom>
        </p:spPr>
        <p:txBody>
          <a:bodyPr lIns="0" tIns="0" rIns="0" bIns="0"/>
          <a:lstStyle>
            <a:lvl1pPr>
              <a:spcAft>
                <a:spcPts val="300"/>
              </a:spcAft>
              <a:defRPr sz="2800" b="1">
                <a:solidFill>
                  <a:srgbClr val="001965"/>
                </a:solidFill>
                <a:latin typeface="Apis For Office" panose="020B0504010101010104"/>
              </a:defRPr>
            </a:lvl1pPr>
          </a:lstStyle>
          <a:p>
            <a:r>
              <a:rPr lang="en-GB" noProof="0" dirty="0"/>
              <a:t>Click to add title</a:t>
            </a:r>
          </a:p>
        </p:txBody>
      </p:sp>
      <p:sp>
        <p:nvSpPr>
          <p:cNvPr id="3" name="Text Placeholder 4">
            <a:extLst>
              <a:ext uri="{FF2B5EF4-FFF2-40B4-BE49-F238E27FC236}">
                <a16:creationId xmlns:a16="http://schemas.microsoft.com/office/drawing/2014/main" id="{6515AF1A-169D-4971-A89B-5AC70AFD3AF4}"/>
              </a:ext>
            </a:extLst>
          </p:cNvPr>
          <p:cNvSpPr>
            <a:spLocks noGrp="1"/>
          </p:cNvSpPr>
          <p:nvPr>
            <p:ph type="body" sz="quarter" idx="13" hasCustomPrompt="1"/>
          </p:nvPr>
        </p:nvSpPr>
        <p:spPr>
          <a:xfrm>
            <a:off x="508000" y="6387800"/>
            <a:ext cx="11176000" cy="324000"/>
          </a:xfrm>
          <a:prstGeom prst="rect">
            <a:avLst/>
          </a:prstGeom>
        </p:spPr>
        <p:txBody>
          <a:bodyPr lIns="0" tIns="0" rIns="0" bIns="0" anchor="b"/>
          <a:lstStyle>
            <a:lvl1pPr marL="0" indent="0">
              <a:spcBef>
                <a:spcPts val="0"/>
              </a:spcBef>
              <a:spcAft>
                <a:spcPts val="0"/>
              </a:spcAft>
              <a:buNone/>
              <a:defRPr sz="800" i="0">
                <a:solidFill>
                  <a:srgbClr val="939AA7"/>
                </a:solidFill>
                <a:latin typeface="Apis For Office" panose="020B0504010101010104"/>
              </a:defRPr>
            </a:lvl1pPr>
          </a:lstStyle>
          <a:p>
            <a:pPr lvl="0"/>
            <a:r>
              <a:rPr lang="en-GB" dirty="0"/>
              <a:t>Insert notes</a:t>
            </a:r>
          </a:p>
        </p:txBody>
      </p:sp>
    </p:spTree>
    <p:extLst>
      <p:ext uri="{BB962C8B-B14F-4D97-AF65-F5344CB8AC3E}">
        <p14:creationId xmlns:p14="http://schemas.microsoft.com/office/powerpoint/2010/main" val="3098326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 Divid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262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No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7286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70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 Cover">
    <p:bg>
      <p:bgPr>
        <a:gradFill>
          <a:gsLst>
            <a:gs pos="10000">
              <a:srgbClr val="002060"/>
            </a:gs>
            <a:gs pos="40000">
              <a:srgbClr val="4A1E6C"/>
            </a:gs>
            <a:gs pos="90000">
              <a:srgbClr val="DA1984"/>
            </a:gs>
          </a:gsLst>
          <a:lin ang="2700000" scaled="0"/>
        </a:gradFill>
        <a:effectLst/>
      </p:bgPr>
    </p:bg>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8683CA4-7795-0641-958A-5CBD0DA9B7AC}"/>
              </a:ext>
            </a:extLst>
          </p:cNvPr>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4" name="矩形: 圆角 3">
            <a:extLst>
              <a:ext uri="{FF2B5EF4-FFF2-40B4-BE49-F238E27FC236}">
                <a16:creationId xmlns:a16="http://schemas.microsoft.com/office/drawing/2014/main" id="{36680A3C-708F-458A-B8BC-1A9191F3BF7C}"/>
              </a:ext>
            </a:extLst>
          </p:cNvPr>
          <p:cNvSpPr/>
          <p:nvPr userDrawn="1"/>
        </p:nvSpPr>
        <p:spPr>
          <a:xfrm>
            <a:off x="219742" y="223788"/>
            <a:ext cx="11752515" cy="6410424"/>
          </a:xfrm>
          <a:prstGeom prst="roundRect">
            <a:avLst>
              <a:gd name="adj" fmla="val 185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7" name="标题 6">
            <a:extLst>
              <a:ext uri="{FF2B5EF4-FFF2-40B4-BE49-F238E27FC236}">
                <a16:creationId xmlns:a16="http://schemas.microsoft.com/office/drawing/2014/main" id="{6C4E1018-6A46-4A81-B9A7-6658CE035718}"/>
              </a:ext>
            </a:extLst>
          </p:cNvPr>
          <p:cNvSpPr>
            <a:spLocks noGrp="1"/>
          </p:cNvSpPr>
          <p:nvPr>
            <p:ph type="title"/>
          </p:nvPr>
        </p:nvSpPr>
        <p:spPr>
          <a:xfrm>
            <a:off x="2243133" y="1879601"/>
            <a:ext cx="7705725" cy="806450"/>
          </a:xfrm>
          <a:prstGeom prst="rect">
            <a:avLst/>
          </a:prstGeom>
        </p:spPr>
        <p:txBody>
          <a:bodyPr/>
          <a:lstStyle>
            <a:lvl1pPr algn="ctr">
              <a:defRPr lang="zh-CN" altLang="en-US" sz="4400" b="1" kern="1200" spc="100" dirty="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1" name="内容占位符 10">
            <a:extLst>
              <a:ext uri="{FF2B5EF4-FFF2-40B4-BE49-F238E27FC236}">
                <a16:creationId xmlns:a16="http://schemas.microsoft.com/office/drawing/2014/main" id="{D8F25AB1-7EAA-4D92-B716-CE1EBA7A5650}"/>
              </a:ext>
            </a:extLst>
          </p:cNvPr>
          <p:cNvSpPr>
            <a:spLocks noGrp="1"/>
          </p:cNvSpPr>
          <p:nvPr>
            <p:ph sz="quarter" idx="10"/>
          </p:nvPr>
        </p:nvSpPr>
        <p:spPr>
          <a:xfrm>
            <a:off x="3605207" y="4256906"/>
            <a:ext cx="4981575" cy="806450"/>
          </a:xfrm>
          <a:prstGeom prst="rect">
            <a:avLst/>
          </a:prstGeom>
        </p:spPr>
        <p:txBody>
          <a:bodyPr/>
          <a:lstStyle>
            <a:lvl1pPr marL="0" indent="0" algn="ctr">
              <a:lnSpc>
                <a:spcPct val="150000"/>
              </a:lnSpc>
              <a:spcBef>
                <a:spcPts val="0"/>
              </a:spcBef>
              <a:spcAft>
                <a:spcPts val="0"/>
              </a:spcAft>
              <a:buNone/>
              <a:defRPr kumimoji="0" lang="zh-CN" altLang="en-US" sz="2400" b="1" i="0" u="none" strike="noStrike" kern="1200" cap="none" spc="0" normalizeH="0" baseline="0" dirty="0" smtClean="0">
                <a:ln>
                  <a:noFill/>
                </a:ln>
                <a:solidFill>
                  <a:srgbClr val="001965"/>
                </a:solidFill>
                <a:effectLst/>
                <a:uLnTx/>
                <a:uFillTx/>
                <a:latin typeface="微软雅黑" panose="020B0503020204020204" pitchFamily="34" charset="-122"/>
                <a:ea typeface="微软雅黑" panose="020B0503020204020204" pitchFamily="34" charset="-122"/>
                <a:cs typeface="Arial" panose="020B0604020202020204" pitchFamily="34" charset="0"/>
              </a:defRPr>
            </a:lvl1pPr>
            <a:lvl2pPr marL="270000" indent="0" algn="ctr">
              <a:buNone/>
              <a:defRPr/>
            </a:lvl2pPr>
          </a:lstStyle>
          <a:p>
            <a:pPr lvl="0"/>
            <a:r>
              <a:rPr lang="zh-CN" altLang="en-US" dirty="0"/>
              <a:t>单击此处编辑母版文本样式</a:t>
            </a:r>
          </a:p>
          <a:p>
            <a:pPr lvl="1"/>
            <a:endParaRPr lang="zh-CN" altLang="en-US" dirty="0"/>
          </a:p>
        </p:txBody>
      </p:sp>
      <p:pic>
        <p:nvPicPr>
          <p:cNvPr id="13" name="图片 12">
            <a:extLst>
              <a:ext uri="{FF2B5EF4-FFF2-40B4-BE49-F238E27FC236}">
                <a16:creationId xmlns:a16="http://schemas.microsoft.com/office/drawing/2014/main" id="{88DF7AE1-1790-4B78-B65A-81BFEC21A8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0000" y="5864742"/>
            <a:ext cx="1692000" cy="723066"/>
          </a:xfrm>
          <a:prstGeom prst="rect">
            <a:avLst/>
          </a:prstGeom>
        </p:spPr>
      </p:pic>
      <p:sp>
        <p:nvSpPr>
          <p:cNvPr id="14" name="Freeform: Shape 13">
            <a:extLst>
              <a:ext uri="{FF2B5EF4-FFF2-40B4-BE49-F238E27FC236}">
                <a16:creationId xmlns:a16="http://schemas.microsoft.com/office/drawing/2014/main" id="{106012D0-0B41-446F-8221-CF00395CE078}"/>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818541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A. Cover">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8683CA4-7795-0641-958A-5CBD0DA9B7AC}"/>
              </a:ext>
            </a:extLst>
          </p:cNvPr>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a:extLst>
              <a:ext uri="{FF2B5EF4-FFF2-40B4-BE49-F238E27FC236}">
                <a16:creationId xmlns:a16="http://schemas.microsoft.com/office/drawing/2014/main" id="{01118902-57F8-4506-8328-179A7DCA3BB3}"/>
              </a:ext>
            </a:extLst>
          </p:cNvPr>
          <p:cNvCxnSpPr>
            <a:cxnSpLocks/>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a:extLst>
              <a:ext uri="{FF2B5EF4-FFF2-40B4-BE49-F238E27FC236}">
                <a16:creationId xmlns:a16="http://schemas.microsoft.com/office/drawing/2014/main" id="{D82656C0-39FA-441E-BBAF-FAD8E4FBC701}"/>
              </a:ext>
            </a:extLst>
          </p:cNvPr>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70000" indent="0">
              <a:buNone/>
              <a:defRPr/>
            </a:lvl2pPr>
          </a:lstStyle>
          <a:p>
            <a:pPr lvl="0"/>
            <a:r>
              <a:rPr lang="zh-CN" altLang="en-US" dirty="0"/>
              <a:t>单击此处编辑母版文本样式</a:t>
            </a:r>
          </a:p>
        </p:txBody>
      </p:sp>
      <p:sp>
        <p:nvSpPr>
          <p:cNvPr id="11" name="Freeform: Shape 13">
            <a:extLst>
              <a:ext uri="{FF2B5EF4-FFF2-40B4-BE49-F238E27FC236}">
                <a16:creationId xmlns:a16="http://schemas.microsoft.com/office/drawing/2014/main" id="{E2B3353A-A30A-47D1-8209-48E7914BDDB5}"/>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2127550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A. Cover">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8683CA4-7795-0641-958A-5CBD0DA9B7AC}"/>
              </a:ext>
            </a:extLst>
          </p:cNvPr>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a:extLst>
              <a:ext uri="{FF2B5EF4-FFF2-40B4-BE49-F238E27FC236}">
                <a16:creationId xmlns:a16="http://schemas.microsoft.com/office/drawing/2014/main" id="{01118902-57F8-4506-8328-179A7DCA3BB3}"/>
              </a:ext>
            </a:extLst>
          </p:cNvPr>
          <p:cNvCxnSpPr>
            <a:cxnSpLocks/>
          </p:cNvCxnSpPr>
          <p:nvPr userDrawn="1"/>
        </p:nvCxnSpPr>
        <p:spPr>
          <a:xfrm>
            <a:off x="620827" y="1361817"/>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a:extLst>
              <a:ext uri="{FF2B5EF4-FFF2-40B4-BE49-F238E27FC236}">
                <a16:creationId xmlns:a16="http://schemas.microsoft.com/office/drawing/2014/main" id="{D82656C0-39FA-441E-BBAF-FAD8E4FBC701}"/>
              </a:ext>
            </a:extLst>
          </p:cNvPr>
          <p:cNvSpPr>
            <a:spLocks noGrp="1"/>
          </p:cNvSpPr>
          <p:nvPr>
            <p:ph type="body" sz="quarter" idx="10"/>
          </p:nvPr>
        </p:nvSpPr>
        <p:spPr>
          <a:xfrm>
            <a:off x="620827" y="252488"/>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70000" indent="0">
              <a:buNone/>
              <a:defRPr/>
            </a:lvl2pPr>
          </a:lstStyle>
          <a:p>
            <a:pPr lvl="0"/>
            <a:r>
              <a:rPr lang="zh-CN" altLang="en-US" dirty="0"/>
              <a:t>单击此处编辑母版文本样式</a:t>
            </a:r>
          </a:p>
        </p:txBody>
      </p:sp>
      <p:sp>
        <p:nvSpPr>
          <p:cNvPr id="11" name="Freeform: Shape 13">
            <a:extLst>
              <a:ext uri="{FF2B5EF4-FFF2-40B4-BE49-F238E27FC236}">
                <a16:creationId xmlns:a16="http://schemas.microsoft.com/office/drawing/2014/main" id="{E2B3353A-A30A-47D1-8209-48E7914BDDB5}"/>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952770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A. Cover">
    <p:spTree>
      <p:nvGrpSpPr>
        <p:cNvPr id="1" name=""/>
        <p:cNvGrpSpPr/>
        <p:nvPr/>
      </p:nvGrpSpPr>
      <p:grpSpPr>
        <a:xfrm>
          <a:off x="0" y="0"/>
          <a:ext cx="0" cy="0"/>
          <a:chOff x="0" y="0"/>
          <a:chExt cx="0" cy="0"/>
        </a:xfrm>
      </p:grpSpPr>
      <p:pic>
        <p:nvPicPr>
          <p:cNvPr id="9" name="图片 8" descr="形状, 矩形&#10;&#10;描述已自动生成">
            <a:extLst>
              <a:ext uri="{FF2B5EF4-FFF2-40B4-BE49-F238E27FC236}">
                <a16:creationId xmlns:a16="http://schemas.microsoft.com/office/drawing/2014/main" id="{6F5FE5FA-4792-394C-BB1B-F3F495CE5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18" name="矩形 17">
            <a:extLst>
              <a:ext uri="{FF2B5EF4-FFF2-40B4-BE49-F238E27FC236}">
                <a16:creationId xmlns:a16="http://schemas.microsoft.com/office/drawing/2014/main" id="{58683CA4-7795-0641-958A-5CBD0DA9B7AC}"/>
              </a:ext>
            </a:extLst>
          </p:cNvPr>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a:extLst>
              <a:ext uri="{FF2B5EF4-FFF2-40B4-BE49-F238E27FC236}">
                <a16:creationId xmlns:a16="http://schemas.microsoft.com/office/drawing/2014/main" id="{01118902-57F8-4506-8328-179A7DCA3BB3}"/>
              </a:ext>
            </a:extLst>
          </p:cNvPr>
          <p:cNvCxnSpPr>
            <a:cxnSpLocks/>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a:extLst>
              <a:ext uri="{FF2B5EF4-FFF2-40B4-BE49-F238E27FC236}">
                <a16:creationId xmlns:a16="http://schemas.microsoft.com/office/drawing/2014/main" id="{D82656C0-39FA-441E-BBAF-FAD8E4FBC701}"/>
              </a:ext>
            </a:extLst>
          </p:cNvPr>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70000" indent="0">
              <a:buNone/>
              <a:defRPr/>
            </a:lvl2pPr>
          </a:lstStyle>
          <a:p>
            <a:pPr lvl="0"/>
            <a:r>
              <a:rPr lang="zh-CN" altLang="en-US" dirty="0"/>
              <a:t>单击此处编辑母版文本样式</a:t>
            </a:r>
          </a:p>
        </p:txBody>
      </p:sp>
      <p:sp>
        <p:nvSpPr>
          <p:cNvPr id="11" name="Freeform: Shape 13">
            <a:extLst>
              <a:ext uri="{FF2B5EF4-FFF2-40B4-BE49-F238E27FC236}">
                <a16:creationId xmlns:a16="http://schemas.microsoft.com/office/drawing/2014/main" id="{E2B3353A-A30A-47D1-8209-48E7914BDDB5}"/>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370764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B85E66-BFBD-6343-92FF-5505B31389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 y="0"/>
            <a:ext cx="12191701" cy="6858000"/>
          </a:xfrm>
          <a:prstGeom prst="rect">
            <a:avLst/>
          </a:prstGeom>
        </p:spPr>
      </p:pic>
    </p:spTree>
    <p:extLst>
      <p:ext uri="{BB962C8B-B14F-4D97-AF65-F5344CB8AC3E}">
        <p14:creationId xmlns:p14="http://schemas.microsoft.com/office/powerpoint/2010/main" val="409768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9FC75E-0BD4-4FC6-B846-0848929A0C0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43774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形状, 矩形&#10;&#10;描述已自动生成">
            <a:extLst>
              <a:ext uri="{FF2B5EF4-FFF2-40B4-BE49-F238E27FC236}">
                <a16:creationId xmlns:a16="http://schemas.microsoft.com/office/drawing/2014/main" id="{84DBB0F8-C7CD-4C90-B95C-330B79441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8" name="Freeform: Shape 13">
            <a:extLst>
              <a:ext uri="{FF2B5EF4-FFF2-40B4-BE49-F238E27FC236}">
                <a16:creationId xmlns:a16="http://schemas.microsoft.com/office/drawing/2014/main" id="{35FC69D1-E660-442A-94B6-D18E70420107}"/>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2132690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Freeform: Shape 13">
            <a:extLst>
              <a:ext uri="{FF2B5EF4-FFF2-40B4-BE49-F238E27FC236}">
                <a16:creationId xmlns:a16="http://schemas.microsoft.com/office/drawing/2014/main" id="{35FC69D1-E660-442A-94B6-D18E70420107}"/>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pic>
        <p:nvPicPr>
          <p:cNvPr id="3" name="图片 2">
            <a:extLst>
              <a:ext uri="{FF2B5EF4-FFF2-40B4-BE49-F238E27FC236}">
                <a16:creationId xmlns:a16="http://schemas.microsoft.com/office/drawing/2014/main" id="{6B092D8E-B135-42E7-8977-76354A36C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圆角 3">
            <a:extLst>
              <a:ext uri="{FF2B5EF4-FFF2-40B4-BE49-F238E27FC236}">
                <a16:creationId xmlns:a16="http://schemas.microsoft.com/office/drawing/2014/main" id="{73AE92F5-AD73-46AD-99AA-7F1FBE716DE7}"/>
              </a:ext>
            </a:extLst>
          </p:cNvPr>
          <p:cNvSpPr/>
          <p:nvPr userDrawn="1"/>
        </p:nvSpPr>
        <p:spPr>
          <a:xfrm>
            <a:off x="161924" y="142875"/>
            <a:ext cx="11880000" cy="6588000"/>
          </a:xfrm>
          <a:prstGeom prst="roundRect">
            <a:avLst>
              <a:gd name="adj" fmla="val 169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9" name="Freeform: Shape 13">
            <a:extLst>
              <a:ext uri="{FF2B5EF4-FFF2-40B4-BE49-F238E27FC236}">
                <a16:creationId xmlns:a16="http://schemas.microsoft.com/office/drawing/2014/main" id="{A1AE3E93-7F33-4C8D-90B1-0F8790395D1B}"/>
              </a:ext>
            </a:extLst>
          </p:cNvPr>
          <p:cNvSpPr/>
          <p:nvPr userDrawn="1"/>
        </p:nvSpPr>
        <p:spPr>
          <a:xfrm>
            <a:off x="11172824" y="385182"/>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2838233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EDF4C8B-5D06-4358-A6B9-4D3353B63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5382"/>
          </a:xfrm>
          <a:prstGeom prst="rect">
            <a:avLst/>
          </a:prstGeom>
        </p:spPr>
      </p:pic>
    </p:spTree>
    <p:extLst>
      <p:ext uri="{BB962C8B-B14F-4D97-AF65-F5344CB8AC3E}">
        <p14:creationId xmlns:p14="http://schemas.microsoft.com/office/powerpoint/2010/main" val="1140923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_A. Cover">
    <p:spTree>
      <p:nvGrpSpPr>
        <p:cNvPr id="1" name=""/>
        <p:cNvGrpSpPr/>
        <p:nvPr/>
      </p:nvGrpSpPr>
      <p:grpSpPr>
        <a:xfrm>
          <a:off x="0" y="0"/>
          <a:ext cx="0" cy="0"/>
          <a:chOff x="0" y="0"/>
          <a:chExt cx="0" cy="0"/>
        </a:xfrm>
      </p:grpSpPr>
      <p:pic>
        <p:nvPicPr>
          <p:cNvPr id="9" name="图片 8" descr="形状, 矩形&#10;&#10;描述已自动生成">
            <a:extLst>
              <a:ext uri="{FF2B5EF4-FFF2-40B4-BE49-F238E27FC236}">
                <a16:creationId xmlns:a16="http://schemas.microsoft.com/office/drawing/2014/main" id="{6F5FE5FA-4792-394C-BB1B-F3F495CE5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18" name="矩形 17">
            <a:extLst>
              <a:ext uri="{FF2B5EF4-FFF2-40B4-BE49-F238E27FC236}">
                <a16:creationId xmlns:a16="http://schemas.microsoft.com/office/drawing/2014/main" id="{58683CA4-7795-0641-958A-5CBD0DA9B7AC}"/>
              </a:ext>
            </a:extLst>
          </p:cNvPr>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Tree>
    <p:extLst>
      <p:ext uri="{BB962C8B-B14F-4D97-AF65-F5344CB8AC3E}">
        <p14:creationId xmlns:p14="http://schemas.microsoft.com/office/powerpoint/2010/main" val="4260815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 Cover">
    <p:bg>
      <p:bgPr>
        <a:gradFill>
          <a:gsLst>
            <a:gs pos="10000">
              <a:srgbClr val="002060"/>
            </a:gs>
            <a:gs pos="40000">
              <a:srgbClr val="4A1E6C"/>
            </a:gs>
            <a:gs pos="90000">
              <a:srgbClr val="DA1984"/>
            </a:gs>
          </a:gsLst>
          <a:lin ang="2700000" scaled="0"/>
        </a:gradFill>
        <a:effectLst/>
      </p:bgPr>
    </p:bg>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8683CA4-7795-0641-958A-5CBD0DA9B7AC}"/>
              </a:ext>
            </a:extLst>
          </p:cNvPr>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4" name="矩形: 圆角 3">
            <a:extLst>
              <a:ext uri="{FF2B5EF4-FFF2-40B4-BE49-F238E27FC236}">
                <a16:creationId xmlns:a16="http://schemas.microsoft.com/office/drawing/2014/main" id="{36680A3C-708F-458A-B8BC-1A9191F3BF7C}"/>
              </a:ext>
            </a:extLst>
          </p:cNvPr>
          <p:cNvSpPr/>
          <p:nvPr userDrawn="1"/>
        </p:nvSpPr>
        <p:spPr>
          <a:xfrm>
            <a:off x="219742" y="223788"/>
            <a:ext cx="11752515" cy="6410424"/>
          </a:xfrm>
          <a:prstGeom prst="roundRect">
            <a:avLst>
              <a:gd name="adj" fmla="val 185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7" name="标题 6">
            <a:extLst>
              <a:ext uri="{FF2B5EF4-FFF2-40B4-BE49-F238E27FC236}">
                <a16:creationId xmlns:a16="http://schemas.microsoft.com/office/drawing/2014/main" id="{6C4E1018-6A46-4A81-B9A7-6658CE035718}"/>
              </a:ext>
            </a:extLst>
          </p:cNvPr>
          <p:cNvSpPr>
            <a:spLocks noGrp="1"/>
          </p:cNvSpPr>
          <p:nvPr>
            <p:ph type="title"/>
          </p:nvPr>
        </p:nvSpPr>
        <p:spPr>
          <a:xfrm>
            <a:off x="2243133" y="1879601"/>
            <a:ext cx="7705725" cy="806450"/>
          </a:xfrm>
          <a:prstGeom prst="rect">
            <a:avLst/>
          </a:prstGeom>
        </p:spPr>
        <p:txBody>
          <a:bodyPr/>
          <a:lstStyle>
            <a:lvl1pPr algn="ctr">
              <a:defRPr lang="zh-CN" altLang="en-US" sz="4400" b="1" kern="1200" spc="100" dirty="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1" name="内容占位符 10">
            <a:extLst>
              <a:ext uri="{FF2B5EF4-FFF2-40B4-BE49-F238E27FC236}">
                <a16:creationId xmlns:a16="http://schemas.microsoft.com/office/drawing/2014/main" id="{D8F25AB1-7EAA-4D92-B716-CE1EBA7A5650}"/>
              </a:ext>
            </a:extLst>
          </p:cNvPr>
          <p:cNvSpPr>
            <a:spLocks noGrp="1"/>
          </p:cNvSpPr>
          <p:nvPr>
            <p:ph sz="quarter" idx="10"/>
          </p:nvPr>
        </p:nvSpPr>
        <p:spPr>
          <a:xfrm>
            <a:off x="3605207" y="4256906"/>
            <a:ext cx="4981575" cy="806450"/>
          </a:xfrm>
          <a:prstGeom prst="rect">
            <a:avLst/>
          </a:prstGeom>
        </p:spPr>
        <p:txBody>
          <a:bodyPr/>
          <a:lstStyle>
            <a:lvl1pPr marL="0" indent="0" algn="ctr">
              <a:lnSpc>
                <a:spcPct val="150000"/>
              </a:lnSpc>
              <a:spcBef>
                <a:spcPts val="0"/>
              </a:spcBef>
              <a:spcAft>
                <a:spcPts val="0"/>
              </a:spcAft>
              <a:buNone/>
              <a:defRPr kumimoji="0" lang="zh-CN" altLang="en-US" sz="2400" b="1" i="0" u="none" strike="noStrike" kern="1200" cap="none" spc="0" normalizeH="0" baseline="0" dirty="0" smtClean="0">
                <a:ln>
                  <a:noFill/>
                </a:ln>
                <a:solidFill>
                  <a:srgbClr val="001965"/>
                </a:solidFill>
                <a:effectLst/>
                <a:uLnTx/>
                <a:uFillTx/>
                <a:latin typeface="微软雅黑" panose="020B0503020204020204" pitchFamily="34" charset="-122"/>
                <a:ea typeface="微软雅黑" panose="020B0503020204020204" pitchFamily="34" charset="-122"/>
                <a:cs typeface="Arial" panose="020B0604020202020204" pitchFamily="34" charset="0"/>
              </a:defRPr>
            </a:lvl1pPr>
            <a:lvl2pPr marL="270000" indent="0" algn="ctr">
              <a:buNone/>
              <a:defRPr/>
            </a:lvl2pPr>
          </a:lstStyle>
          <a:p>
            <a:pPr lvl="0"/>
            <a:r>
              <a:rPr lang="zh-CN" altLang="en-US" dirty="0"/>
              <a:t>单击此处编辑母版文本样式</a:t>
            </a:r>
          </a:p>
          <a:p>
            <a:pPr lvl="1"/>
            <a:endParaRPr lang="zh-CN" altLang="en-US" dirty="0"/>
          </a:p>
        </p:txBody>
      </p:sp>
      <p:pic>
        <p:nvPicPr>
          <p:cNvPr id="13" name="图片 12">
            <a:extLst>
              <a:ext uri="{FF2B5EF4-FFF2-40B4-BE49-F238E27FC236}">
                <a16:creationId xmlns:a16="http://schemas.microsoft.com/office/drawing/2014/main" id="{88DF7AE1-1790-4B78-B65A-81BFEC21A8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0000" y="5864742"/>
            <a:ext cx="1692000" cy="723066"/>
          </a:xfrm>
          <a:prstGeom prst="rect">
            <a:avLst/>
          </a:prstGeom>
        </p:spPr>
      </p:pic>
      <p:sp>
        <p:nvSpPr>
          <p:cNvPr id="14" name="Freeform: Shape 13">
            <a:extLst>
              <a:ext uri="{FF2B5EF4-FFF2-40B4-BE49-F238E27FC236}">
                <a16:creationId xmlns:a16="http://schemas.microsoft.com/office/drawing/2014/main" id="{106012D0-0B41-446F-8221-CF00395CE078}"/>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262397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A. Cover">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8683CA4-7795-0641-958A-5CBD0DA9B7AC}"/>
              </a:ext>
            </a:extLst>
          </p:cNvPr>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a:extLst>
              <a:ext uri="{FF2B5EF4-FFF2-40B4-BE49-F238E27FC236}">
                <a16:creationId xmlns:a16="http://schemas.microsoft.com/office/drawing/2014/main" id="{01118902-57F8-4506-8328-179A7DCA3BB3}"/>
              </a:ext>
            </a:extLst>
          </p:cNvPr>
          <p:cNvCxnSpPr>
            <a:cxnSpLocks/>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a:extLst>
              <a:ext uri="{FF2B5EF4-FFF2-40B4-BE49-F238E27FC236}">
                <a16:creationId xmlns:a16="http://schemas.microsoft.com/office/drawing/2014/main" id="{D82656C0-39FA-441E-BBAF-FAD8E4FBC701}"/>
              </a:ext>
            </a:extLst>
          </p:cNvPr>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70000" indent="0">
              <a:buNone/>
              <a:defRPr/>
            </a:lvl2pPr>
          </a:lstStyle>
          <a:p>
            <a:pPr lvl="0"/>
            <a:r>
              <a:rPr lang="zh-CN" altLang="en-US" dirty="0"/>
              <a:t>单击此处编辑母版文本样式</a:t>
            </a:r>
          </a:p>
        </p:txBody>
      </p:sp>
      <p:sp>
        <p:nvSpPr>
          <p:cNvPr id="11" name="Freeform: Shape 13">
            <a:extLst>
              <a:ext uri="{FF2B5EF4-FFF2-40B4-BE49-F238E27FC236}">
                <a16:creationId xmlns:a16="http://schemas.microsoft.com/office/drawing/2014/main" id="{E2B3353A-A30A-47D1-8209-48E7914BDDB5}"/>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1937294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A. Cover">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8683CA4-7795-0641-958A-5CBD0DA9B7AC}"/>
              </a:ext>
            </a:extLst>
          </p:cNvPr>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a:extLst>
              <a:ext uri="{FF2B5EF4-FFF2-40B4-BE49-F238E27FC236}">
                <a16:creationId xmlns:a16="http://schemas.microsoft.com/office/drawing/2014/main" id="{01118902-57F8-4506-8328-179A7DCA3BB3}"/>
              </a:ext>
            </a:extLst>
          </p:cNvPr>
          <p:cNvCxnSpPr>
            <a:cxnSpLocks/>
          </p:cNvCxnSpPr>
          <p:nvPr userDrawn="1"/>
        </p:nvCxnSpPr>
        <p:spPr>
          <a:xfrm>
            <a:off x="620827" y="1361817"/>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a:extLst>
              <a:ext uri="{FF2B5EF4-FFF2-40B4-BE49-F238E27FC236}">
                <a16:creationId xmlns:a16="http://schemas.microsoft.com/office/drawing/2014/main" id="{D82656C0-39FA-441E-BBAF-FAD8E4FBC701}"/>
              </a:ext>
            </a:extLst>
          </p:cNvPr>
          <p:cNvSpPr>
            <a:spLocks noGrp="1"/>
          </p:cNvSpPr>
          <p:nvPr>
            <p:ph type="body" sz="quarter" idx="10"/>
          </p:nvPr>
        </p:nvSpPr>
        <p:spPr>
          <a:xfrm>
            <a:off x="620827" y="252488"/>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70000" indent="0">
              <a:buNone/>
              <a:defRPr/>
            </a:lvl2pPr>
          </a:lstStyle>
          <a:p>
            <a:pPr lvl="0"/>
            <a:r>
              <a:rPr lang="zh-CN" altLang="en-US" dirty="0"/>
              <a:t>单击此处编辑母版文本样式</a:t>
            </a:r>
          </a:p>
        </p:txBody>
      </p:sp>
      <p:sp>
        <p:nvSpPr>
          <p:cNvPr id="11" name="Freeform: Shape 13">
            <a:extLst>
              <a:ext uri="{FF2B5EF4-FFF2-40B4-BE49-F238E27FC236}">
                <a16:creationId xmlns:a16="http://schemas.microsoft.com/office/drawing/2014/main" id="{E2B3353A-A30A-47D1-8209-48E7914BDDB5}"/>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1065602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A. Cover">
    <p:spTree>
      <p:nvGrpSpPr>
        <p:cNvPr id="1" name=""/>
        <p:cNvGrpSpPr/>
        <p:nvPr/>
      </p:nvGrpSpPr>
      <p:grpSpPr>
        <a:xfrm>
          <a:off x="0" y="0"/>
          <a:ext cx="0" cy="0"/>
          <a:chOff x="0" y="0"/>
          <a:chExt cx="0" cy="0"/>
        </a:xfrm>
      </p:grpSpPr>
      <p:pic>
        <p:nvPicPr>
          <p:cNvPr id="9" name="图片 8" descr="形状, 矩形&#10;&#10;描述已自动生成">
            <a:extLst>
              <a:ext uri="{FF2B5EF4-FFF2-40B4-BE49-F238E27FC236}">
                <a16:creationId xmlns:a16="http://schemas.microsoft.com/office/drawing/2014/main" id="{6F5FE5FA-4792-394C-BB1B-F3F495CE5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18" name="矩形 17">
            <a:extLst>
              <a:ext uri="{FF2B5EF4-FFF2-40B4-BE49-F238E27FC236}">
                <a16:creationId xmlns:a16="http://schemas.microsoft.com/office/drawing/2014/main" id="{58683CA4-7795-0641-958A-5CBD0DA9B7AC}"/>
              </a:ext>
            </a:extLst>
          </p:cNvPr>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a:extLst>
              <a:ext uri="{FF2B5EF4-FFF2-40B4-BE49-F238E27FC236}">
                <a16:creationId xmlns:a16="http://schemas.microsoft.com/office/drawing/2014/main" id="{01118902-57F8-4506-8328-179A7DCA3BB3}"/>
              </a:ext>
            </a:extLst>
          </p:cNvPr>
          <p:cNvCxnSpPr>
            <a:cxnSpLocks/>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a:extLst>
              <a:ext uri="{FF2B5EF4-FFF2-40B4-BE49-F238E27FC236}">
                <a16:creationId xmlns:a16="http://schemas.microsoft.com/office/drawing/2014/main" id="{D82656C0-39FA-441E-BBAF-FAD8E4FBC701}"/>
              </a:ext>
            </a:extLst>
          </p:cNvPr>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70000" indent="0">
              <a:buNone/>
              <a:defRPr/>
            </a:lvl2pPr>
          </a:lstStyle>
          <a:p>
            <a:pPr lvl="0"/>
            <a:r>
              <a:rPr lang="zh-CN" altLang="en-US" dirty="0"/>
              <a:t>单击此处编辑母版文本样式</a:t>
            </a:r>
          </a:p>
        </p:txBody>
      </p:sp>
      <p:sp>
        <p:nvSpPr>
          <p:cNvPr id="11" name="Freeform: Shape 13">
            <a:extLst>
              <a:ext uri="{FF2B5EF4-FFF2-40B4-BE49-F238E27FC236}">
                <a16:creationId xmlns:a16="http://schemas.microsoft.com/office/drawing/2014/main" id="{E2B3353A-A30A-47D1-8209-48E7914BDDB5}"/>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502582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B85E66-BFBD-6343-92FF-5505B31389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 y="0"/>
            <a:ext cx="12191701" cy="6858000"/>
          </a:xfrm>
          <a:prstGeom prst="rect">
            <a:avLst/>
          </a:prstGeom>
        </p:spPr>
      </p:pic>
    </p:spTree>
    <p:extLst>
      <p:ext uri="{BB962C8B-B14F-4D97-AF65-F5344CB8AC3E}">
        <p14:creationId xmlns:p14="http://schemas.microsoft.com/office/powerpoint/2010/main" val="1873707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形状, 矩形&#10;&#10;描述已自动生成">
            <a:extLst>
              <a:ext uri="{FF2B5EF4-FFF2-40B4-BE49-F238E27FC236}">
                <a16:creationId xmlns:a16="http://schemas.microsoft.com/office/drawing/2014/main" id="{84DBB0F8-C7CD-4C90-B95C-330B79441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8" name="Freeform: Shape 13">
            <a:extLst>
              <a:ext uri="{FF2B5EF4-FFF2-40B4-BE49-F238E27FC236}">
                <a16:creationId xmlns:a16="http://schemas.microsoft.com/office/drawing/2014/main" id="{35FC69D1-E660-442A-94B6-D18E70420107}"/>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208005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9FC75E-0BD4-4FC6-B846-0848929A0C0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矩形: 圆角 2">
            <a:extLst>
              <a:ext uri="{FF2B5EF4-FFF2-40B4-BE49-F238E27FC236}">
                <a16:creationId xmlns:a16="http://schemas.microsoft.com/office/drawing/2014/main" id="{70A6DD01-3218-42ED-A1E8-3D82EBDC9FCD}"/>
              </a:ext>
            </a:extLst>
          </p:cNvPr>
          <p:cNvSpPr/>
          <p:nvPr userDrawn="1"/>
        </p:nvSpPr>
        <p:spPr>
          <a:xfrm>
            <a:off x="10791825" y="5848350"/>
            <a:ext cx="1181100" cy="771525"/>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Tree>
    <p:extLst>
      <p:ext uri="{BB962C8B-B14F-4D97-AF65-F5344CB8AC3E}">
        <p14:creationId xmlns:p14="http://schemas.microsoft.com/office/powerpoint/2010/main" val="3357127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Freeform: Shape 13">
            <a:extLst>
              <a:ext uri="{FF2B5EF4-FFF2-40B4-BE49-F238E27FC236}">
                <a16:creationId xmlns:a16="http://schemas.microsoft.com/office/drawing/2014/main" id="{35FC69D1-E660-442A-94B6-D18E70420107}"/>
              </a:ext>
            </a:extLst>
          </p:cNvPr>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pic>
        <p:nvPicPr>
          <p:cNvPr id="3" name="图片 2">
            <a:extLst>
              <a:ext uri="{FF2B5EF4-FFF2-40B4-BE49-F238E27FC236}">
                <a16:creationId xmlns:a16="http://schemas.microsoft.com/office/drawing/2014/main" id="{6B092D8E-B135-42E7-8977-76354A36C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圆角 3">
            <a:extLst>
              <a:ext uri="{FF2B5EF4-FFF2-40B4-BE49-F238E27FC236}">
                <a16:creationId xmlns:a16="http://schemas.microsoft.com/office/drawing/2014/main" id="{73AE92F5-AD73-46AD-99AA-7F1FBE716DE7}"/>
              </a:ext>
            </a:extLst>
          </p:cNvPr>
          <p:cNvSpPr/>
          <p:nvPr userDrawn="1"/>
        </p:nvSpPr>
        <p:spPr>
          <a:xfrm>
            <a:off x="161924" y="142875"/>
            <a:ext cx="11880000" cy="6588000"/>
          </a:xfrm>
          <a:prstGeom prst="roundRect">
            <a:avLst>
              <a:gd name="adj" fmla="val 169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9" name="Freeform: Shape 13">
            <a:extLst>
              <a:ext uri="{FF2B5EF4-FFF2-40B4-BE49-F238E27FC236}">
                <a16:creationId xmlns:a16="http://schemas.microsoft.com/office/drawing/2014/main" id="{A1AE3E93-7F33-4C8D-90B1-0F8790395D1B}"/>
              </a:ext>
            </a:extLst>
          </p:cNvPr>
          <p:cNvSpPr/>
          <p:nvPr userDrawn="1"/>
        </p:nvSpPr>
        <p:spPr>
          <a:xfrm>
            <a:off x="11172824" y="385182"/>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extLst>
      <p:ext uri="{BB962C8B-B14F-4D97-AF65-F5344CB8AC3E}">
        <p14:creationId xmlns:p14="http://schemas.microsoft.com/office/powerpoint/2010/main" val="3689512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EDF4C8B-5D06-4358-A6B9-4D3353B63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5382"/>
          </a:xfrm>
          <a:prstGeom prst="rect">
            <a:avLst/>
          </a:prstGeom>
        </p:spPr>
      </p:pic>
    </p:spTree>
    <p:extLst>
      <p:ext uri="{BB962C8B-B14F-4D97-AF65-F5344CB8AC3E}">
        <p14:creationId xmlns:p14="http://schemas.microsoft.com/office/powerpoint/2010/main" val="1869675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3_A. Cover">
    <p:spTree>
      <p:nvGrpSpPr>
        <p:cNvPr id="1" name=""/>
        <p:cNvGrpSpPr/>
        <p:nvPr/>
      </p:nvGrpSpPr>
      <p:grpSpPr>
        <a:xfrm>
          <a:off x="0" y="0"/>
          <a:ext cx="0" cy="0"/>
          <a:chOff x="0" y="0"/>
          <a:chExt cx="0" cy="0"/>
        </a:xfrm>
      </p:grpSpPr>
      <p:pic>
        <p:nvPicPr>
          <p:cNvPr id="9" name="图片 8" descr="形状, 矩形&#10;&#10;描述已自动生成">
            <a:extLst>
              <a:ext uri="{FF2B5EF4-FFF2-40B4-BE49-F238E27FC236}">
                <a16:creationId xmlns:a16="http://schemas.microsoft.com/office/drawing/2014/main" id="{6F5FE5FA-4792-394C-BB1B-F3F495CE5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482" cy="6858000"/>
          </a:xfrm>
          <a:prstGeom prst="rect">
            <a:avLst/>
          </a:prstGeom>
        </p:spPr>
      </p:pic>
      <p:sp>
        <p:nvSpPr>
          <p:cNvPr id="18" name="矩形 17">
            <a:extLst>
              <a:ext uri="{FF2B5EF4-FFF2-40B4-BE49-F238E27FC236}">
                <a16:creationId xmlns:a16="http://schemas.microsoft.com/office/drawing/2014/main" id="{58683CA4-7795-0641-958A-5CBD0DA9B7AC}"/>
              </a:ext>
            </a:extLst>
          </p:cNvPr>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Tree>
    <p:extLst>
      <p:ext uri="{BB962C8B-B14F-4D97-AF65-F5344CB8AC3E}">
        <p14:creationId xmlns:p14="http://schemas.microsoft.com/office/powerpoint/2010/main" val="1373272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efault title">
    <p:spTree>
      <p:nvGrpSpPr>
        <p:cNvPr id="1" name=""/>
        <p:cNvGrpSpPr/>
        <p:nvPr/>
      </p:nvGrpSpPr>
      <p:grpSpPr>
        <a:xfrm>
          <a:off x="0" y="0"/>
          <a:ext cx="0" cy="0"/>
          <a:chOff x="0" y="0"/>
          <a:chExt cx="0" cy="0"/>
        </a:xfrm>
      </p:grpSpPr>
      <p:sp>
        <p:nvSpPr>
          <p:cNvPr id="13" name="Rectangle 12"/>
          <p:cNvSpPr/>
          <p:nvPr/>
        </p:nvSpPr>
        <p:spPr>
          <a:xfrm>
            <a:off x="0" y="-116"/>
            <a:ext cx="12192000" cy="5511736"/>
          </a:xfrm>
          <a:prstGeom prst="rect">
            <a:avLst/>
          </a:prstGeom>
          <a:gradFill>
            <a:gsLst>
              <a:gs pos="67000">
                <a:schemeClr val="bg2"/>
              </a:gs>
              <a:gs pos="33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solidFill>
                <a:srgbClr val="FFFFFF"/>
              </a:solidFill>
            </a:endParaRPr>
          </a:p>
        </p:txBody>
      </p:sp>
      <p:sp>
        <p:nvSpPr>
          <p:cNvPr id="19" name="Rectangle 18"/>
          <p:cNvSpPr/>
          <p:nvPr/>
        </p:nvSpPr>
        <p:spPr>
          <a:xfrm>
            <a:off x="0" y="5446185"/>
            <a:ext cx="12192000" cy="14118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3074" name="Rectangle 2"/>
          <p:cNvSpPr>
            <a:spLocks noGrp="1" noChangeArrowheads="1"/>
          </p:cNvSpPr>
          <p:nvPr>
            <p:ph type="ctrTitle"/>
          </p:nvPr>
        </p:nvSpPr>
        <p:spPr>
          <a:xfrm>
            <a:off x="635232" y="885266"/>
            <a:ext cx="7774760" cy="2907276"/>
          </a:xfrm>
        </p:spPr>
        <p:txBody>
          <a:bodyPr anchor="b"/>
          <a:lstStyle>
            <a:lvl1pPr algn="l">
              <a:lnSpc>
                <a:spcPct val="100000"/>
              </a:lnSpc>
              <a:defRPr sz="2400">
                <a:solidFill>
                  <a:schemeClr val="bg1"/>
                </a:solidFill>
              </a:defRPr>
            </a:lvl1pPr>
          </a:lstStyle>
          <a:p>
            <a:pPr lvl="0"/>
            <a:r>
              <a:rPr lang="en-US" noProof="0" dirty="0"/>
              <a:t>Click to edit Master title style</a:t>
            </a:r>
            <a:endParaRPr lang="en-GB" noProof="0" dirty="0"/>
          </a:p>
        </p:txBody>
      </p:sp>
      <p:pic>
        <p:nvPicPr>
          <p:cNvPr id="12" name="Picture 33" descr="NN_m_2c_RGB"/>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25" name="TextBox 24"/>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358805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2_Default tit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0" y="0"/>
            <a:ext cx="12173321" cy="6858000"/>
          </a:xfrm>
          <a:prstGeom prst="rect">
            <a:avLst/>
          </a:prstGeom>
        </p:spPr>
      </p:pic>
      <p:sp>
        <p:nvSpPr>
          <p:cNvPr id="3074" name="Rectangle 2"/>
          <p:cNvSpPr>
            <a:spLocks noGrp="1" noChangeArrowheads="1"/>
          </p:cNvSpPr>
          <p:nvPr>
            <p:ph type="ctrTitle"/>
          </p:nvPr>
        </p:nvSpPr>
        <p:spPr>
          <a:xfrm>
            <a:off x="5533292" y="885266"/>
            <a:ext cx="6231467" cy="2907276"/>
          </a:xfrm>
          <a:noFill/>
        </p:spPr>
        <p:txBody>
          <a:bodyPr anchor="b"/>
          <a:lstStyle>
            <a:lvl1pPr algn="l">
              <a:lnSpc>
                <a:spcPct val="85000"/>
              </a:lnSpc>
              <a:defRPr sz="2400">
                <a:solidFill>
                  <a:schemeClr val="bg2"/>
                </a:solidFill>
              </a:defRPr>
            </a:lvl1pPr>
          </a:lstStyle>
          <a:p>
            <a:pPr lvl="0"/>
            <a:r>
              <a:rPr lang="en-US" noProof="0" dirty="0"/>
              <a:t>Click to edit Master title style</a:t>
            </a:r>
            <a:endParaRPr lang="en-GB" noProof="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30" name="TextBox 29"/>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3251661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Default title">
    <p:spTree>
      <p:nvGrpSpPr>
        <p:cNvPr id="1" name=""/>
        <p:cNvGrpSpPr/>
        <p:nvPr/>
      </p:nvGrpSpPr>
      <p:grpSpPr>
        <a:xfrm>
          <a:off x="0" y="0"/>
          <a:ext cx="0" cy="0"/>
          <a:chOff x="0" y="0"/>
          <a:chExt cx="0" cy="0"/>
        </a:xfrm>
      </p:grpSpPr>
      <p:sp>
        <p:nvSpPr>
          <p:cNvPr id="13" name="Rectangle 12"/>
          <p:cNvSpPr/>
          <p:nvPr/>
        </p:nvSpPr>
        <p:spPr>
          <a:xfrm>
            <a:off x="0" y="-116"/>
            <a:ext cx="12192000" cy="5511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solidFill>
                <a:srgbClr val="FFFFFF"/>
              </a:solidFill>
            </a:endParaRPr>
          </a:p>
        </p:txBody>
      </p:sp>
      <p:sp>
        <p:nvSpPr>
          <p:cNvPr id="19" name="Rectangle 18"/>
          <p:cNvSpPr/>
          <p:nvPr/>
        </p:nvSpPr>
        <p:spPr>
          <a:xfrm>
            <a:off x="0" y="5446185"/>
            <a:ext cx="12192000" cy="14118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3074" name="Rectangle 2"/>
          <p:cNvSpPr>
            <a:spLocks noGrp="1" noChangeArrowheads="1"/>
          </p:cNvSpPr>
          <p:nvPr>
            <p:ph type="ctrTitle"/>
          </p:nvPr>
        </p:nvSpPr>
        <p:spPr>
          <a:xfrm>
            <a:off x="635232" y="885266"/>
            <a:ext cx="7774760" cy="2342545"/>
          </a:xfrm>
        </p:spPr>
        <p:txBody>
          <a:bodyPr anchor="b"/>
          <a:lstStyle>
            <a:lvl1pPr algn="l">
              <a:lnSpc>
                <a:spcPct val="100000"/>
              </a:lnSpc>
              <a:defRPr sz="1867">
                <a:solidFill>
                  <a:schemeClr val="bg1"/>
                </a:solidFill>
              </a:defRPr>
            </a:lvl1pPr>
          </a:lstStyle>
          <a:p>
            <a:pPr lvl="0"/>
            <a:r>
              <a:rPr lang="en-US" noProof="0" dirty="0"/>
              <a:t>Click to edit Master title style</a:t>
            </a:r>
            <a:endParaRPr lang="en-GB" noProof="0" dirty="0"/>
          </a:p>
        </p:txBody>
      </p:sp>
      <p:pic>
        <p:nvPicPr>
          <p:cNvPr id="12" name="Picture 33" descr="NN_m_2c_RGB"/>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27" name="TextBox 26"/>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1576430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NN-DRG ABACUS Default title">
    <p:spTree>
      <p:nvGrpSpPr>
        <p:cNvPr id="1" name=""/>
        <p:cNvGrpSpPr/>
        <p:nvPr/>
      </p:nvGrpSpPr>
      <p:grpSpPr>
        <a:xfrm>
          <a:off x="0" y="0"/>
          <a:ext cx="0" cy="0"/>
          <a:chOff x="0" y="0"/>
          <a:chExt cx="0" cy="0"/>
        </a:xfrm>
      </p:grpSpPr>
      <p:sp>
        <p:nvSpPr>
          <p:cNvPr id="13" name="Rectangle 12"/>
          <p:cNvSpPr/>
          <p:nvPr/>
        </p:nvSpPr>
        <p:spPr>
          <a:xfrm>
            <a:off x="0" y="-116"/>
            <a:ext cx="12192000" cy="5511736"/>
          </a:xfrm>
          <a:prstGeom prst="rect">
            <a:avLst/>
          </a:prstGeom>
          <a:gradFill flip="none" rotWithShape="1">
            <a:gsLst>
              <a:gs pos="100000">
                <a:schemeClr val="bg2"/>
              </a:gs>
              <a:gs pos="53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solidFill>
                <a:srgbClr val="FFFFFF"/>
              </a:solidFill>
            </a:endParaRPr>
          </a:p>
        </p:txBody>
      </p:sp>
      <p:sp>
        <p:nvSpPr>
          <p:cNvPr id="11" name="Rectangle 10"/>
          <p:cNvSpPr/>
          <p:nvPr/>
        </p:nvSpPr>
        <p:spPr bwMode="auto">
          <a:xfrm flipH="1">
            <a:off x="0" y="0"/>
            <a:ext cx="12192000" cy="5334000"/>
          </a:xfrm>
          <a:prstGeom prst="rect">
            <a:avLst/>
          </a:prstGeom>
          <a:solidFill>
            <a:schemeClr val="bg1"/>
          </a:solidFill>
          <a:ln w="9525">
            <a:noFill/>
            <a:round/>
            <a:headEnd/>
            <a:tailEnd/>
          </a:ln>
          <a:effectLst/>
        </p:spPr>
        <p:txBody>
          <a:bodyPr rtlCol="0" anchor="ctr"/>
          <a:lstStyle/>
          <a:p>
            <a:pPr algn="ctr"/>
            <a:endParaRPr lang="en-GB" sz="2133" dirty="0">
              <a:latin typeface="Verdana" pitchFamily="-111" charset="0"/>
              <a:ea typeface="Arial" pitchFamily="-111" charset="0"/>
              <a:cs typeface="Arial" pitchFamily="-111" charset="0"/>
            </a:endParaRPr>
          </a:p>
        </p:txBody>
      </p:sp>
      <p:sp>
        <p:nvSpPr>
          <p:cNvPr id="19" name="Rectangle 18"/>
          <p:cNvSpPr/>
          <p:nvPr/>
        </p:nvSpPr>
        <p:spPr>
          <a:xfrm>
            <a:off x="0" y="5446184"/>
            <a:ext cx="12192000" cy="14118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3074" name="Rectangle 2"/>
          <p:cNvSpPr>
            <a:spLocks noGrp="1" noChangeArrowheads="1"/>
          </p:cNvSpPr>
          <p:nvPr>
            <p:ph type="ctrTitle"/>
          </p:nvPr>
        </p:nvSpPr>
        <p:spPr>
          <a:xfrm>
            <a:off x="635232" y="885266"/>
            <a:ext cx="7774760" cy="3300876"/>
          </a:xfrm>
        </p:spPr>
        <p:txBody>
          <a:bodyPr anchor="b"/>
          <a:lstStyle>
            <a:lvl1pPr algn="l">
              <a:lnSpc>
                <a:spcPct val="85000"/>
              </a:lnSpc>
              <a:defRPr sz="2400">
                <a:solidFill>
                  <a:schemeClr val="bg2"/>
                </a:solidFill>
              </a:defRPr>
            </a:lvl1pPr>
          </a:lstStyle>
          <a:p>
            <a:pPr lvl="0"/>
            <a:r>
              <a:rPr lang="en-US" noProof="0" dirty="0"/>
              <a:t>Click to edit Master title style</a:t>
            </a:r>
            <a:endParaRPr lang="en-GB" noProof="0" dirty="0"/>
          </a:p>
        </p:txBody>
      </p:sp>
      <p:sp>
        <p:nvSpPr>
          <p:cNvPr id="9" name="Slide Number Placeholder 23"/>
          <p:cNvSpPr>
            <a:spLocks noGrp="1" noChangeArrowheads="1"/>
          </p:cNvSpPr>
          <p:nvPr>
            <p:ph type="sldNum" sz="quarter" idx="4"/>
          </p:nvPr>
        </p:nvSpPr>
        <p:spPr bwMode="auto">
          <a:xfrm>
            <a:off x="11169936" y="306611"/>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bg1"/>
                </a:solidFill>
              </a:defRPr>
            </a:lvl1pPr>
          </a:lstStyle>
          <a:p>
            <a:pPr>
              <a:defRPr/>
            </a:pPr>
            <a:fld id="{4B01E8EF-57E8-4F85-90EB-163CEE512F88}" type="slidenum">
              <a:rPr lang="en-GB">
                <a:solidFill>
                  <a:srgbClr val="FFFFFF"/>
                </a:solidFill>
              </a:rPr>
              <a:pPr>
                <a:defRPr/>
              </a:pPr>
              <a:t>‹#›</a:t>
            </a:fld>
            <a:endParaRPr lang="en-GB" dirty="0">
              <a:solidFill>
                <a:srgbClr val="FFFFFF"/>
              </a:solidFill>
            </a:endParaRPr>
          </a:p>
        </p:txBody>
      </p:sp>
      <p:pic>
        <p:nvPicPr>
          <p:cNvPr id="12" name="Picture 33" descr="NN_m_2c_RGB">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sp>
        <p:nvSpPr>
          <p:cNvPr id="30" name="TextBox 29"/>
          <p:cNvSpPr txBox="1">
            <a:spLocks noChangeArrowheads="1"/>
          </p:cNvSpPr>
          <p:nvPr/>
        </p:nvSpPr>
        <p:spPr bwMode="auto">
          <a:xfrm>
            <a:off x="2795231" y="6246144"/>
            <a:ext cx="557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ctr" eaLnBrk="0" hangingPunct="0">
              <a:spcBef>
                <a:spcPct val="50000"/>
              </a:spcBef>
              <a:buClr>
                <a:schemeClr val="accent1"/>
              </a:buClr>
              <a:buChar char="•"/>
              <a:defRPr>
                <a:solidFill>
                  <a:schemeClr val="tx1"/>
                </a:solidFill>
                <a:latin typeface="Verdana" pitchFamily="34" charset="0"/>
                <a:ea typeface="Geneva"/>
                <a:cs typeface="Geneva"/>
              </a:defRPr>
            </a:lvl1pPr>
            <a:lvl2pPr marL="742950" indent="-285750" algn="ctr" eaLnBrk="0" hangingPunct="0">
              <a:spcBef>
                <a:spcPct val="50000"/>
              </a:spcBef>
              <a:buClr>
                <a:schemeClr val="accent1"/>
              </a:buClr>
              <a:buChar char="•"/>
              <a:defRPr>
                <a:solidFill>
                  <a:schemeClr val="tx1"/>
                </a:solidFill>
                <a:latin typeface="Verdana" pitchFamily="34" charset="0"/>
                <a:ea typeface="Geneva"/>
                <a:cs typeface="Geneva"/>
              </a:defRPr>
            </a:lvl2pPr>
            <a:lvl3pPr marL="1143000" indent="-228600" algn="ctr" eaLnBrk="0" hangingPunct="0">
              <a:spcBef>
                <a:spcPct val="50000"/>
              </a:spcBef>
              <a:buClr>
                <a:schemeClr val="accent1"/>
              </a:buClr>
              <a:buChar char="•"/>
              <a:defRPr>
                <a:solidFill>
                  <a:schemeClr val="tx1"/>
                </a:solidFill>
                <a:latin typeface="Verdana" pitchFamily="34" charset="0"/>
                <a:ea typeface="Geneva"/>
                <a:cs typeface="Geneva"/>
              </a:defRPr>
            </a:lvl3pPr>
            <a:lvl4pPr marL="1600200" indent="-228600" algn="ctr" eaLnBrk="0" hangingPunct="0">
              <a:spcBef>
                <a:spcPct val="50000"/>
              </a:spcBef>
              <a:buClr>
                <a:schemeClr val="accent1"/>
              </a:buClr>
              <a:buChar char="•"/>
              <a:defRPr>
                <a:solidFill>
                  <a:schemeClr val="tx1"/>
                </a:solidFill>
                <a:latin typeface="Verdana" pitchFamily="34" charset="0"/>
                <a:ea typeface="Geneva"/>
                <a:cs typeface="Geneva"/>
              </a:defRPr>
            </a:lvl4pPr>
            <a:lvl5pPr marL="2057400" indent="-228600" algn="ctr" eaLnBrk="0" hangingPunct="0">
              <a:spcBef>
                <a:spcPct val="50000"/>
              </a:spcBef>
              <a:buClr>
                <a:schemeClr val="accent1"/>
              </a:buClr>
              <a:buChar char="•"/>
              <a:defRPr>
                <a:solidFill>
                  <a:schemeClr val="tx1"/>
                </a:solidFill>
                <a:latin typeface="Verdana" pitchFamily="34" charset="0"/>
                <a:ea typeface="Geneva"/>
                <a:cs typeface="Geneva"/>
              </a:defRPr>
            </a:lvl5pPr>
            <a:lvl6pPr marL="25146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6pPr>
            <a:lvl7pPr marL="29718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7pPr>
            <a:lvl8pPr marL="34290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8pPr>
            <a:lvl9pPr marL="3886200" indent="-228600" algn="ctr" eaLnBrk="0" fontAlgn="base" hangingPunct="0">
              <a:spcBef>
                <a:spcPct val="50000"/>
              </a:spcBef>
              <a:spcAft>
                <a:spcPct val="0"/>
              </a:spcAft>
              <a:buClr>
                <a:schemeClr val="accent1"/>
              </a:buClr>
              <a:buChar char="•"/>
              <a:defRPr>
                <a:solidFill>
                  <a:schemeClr val="tx1"/>
                </a:solidFill>
                <a:latin typeface="Verdana" pitchFamily="34" charset="0"/>
                <a:ea typeface="Geneva"/>
                <a:cs typeface="Geneva"/>
              </a:defRPr>
            </a:lvl9pPr>
          </a:lstStyle>
          <a:p>
            <a:pPr algn="l" eaLnBrk="1" hangingPunct="1">
              <a:lnSpc>
                <a:spcPts val="800"/>
              </a:lnSpc>
              <a:spcBef>
                <a:spcPct val="0"/>
              </a:spcBef>
              <a:buClrTx/>
              <a:buFontTx/>
              <a:buNone/>
            </a:pPr>
            <a:r>
              <a:rPr lang="en-GB" altLang="en-US" sz="800" dirty="0">
                <a:solidFill>
                  <a:schemeClr val="bg2"/>
                </a:solidFill>
                <a:cs typeface="Arial" pitchFamily="34" charset="0"/>
              </a:rPr>
              <a:t>This material is a </a:t>
            </a:r>
            <a:r>
              <a:rPr lang="en-GB" altLang="en-US" sz="800" b="1" dirty="0">
                <a:solidFill>
                  <a:schemeClr val="bg2"/>
                </a:solidFill>
                <a:cs typeface="Arial" pitchFamily="34" charset="0"/>
              </a:rPr>
              <a:t>DRAFT</a:t>
            </a:r>
            <a:r>
              <a:rPr lang="en-GB" altLang="en-US" sz="800" dirty="0">
                <a:solidFill>
                  <a:schemeClr val="bg2"/>
                </a:solidFill>
                <a:cs typeface="Arial" pitchFamily="34" charset="0"/>
              </a:rPr>
              <a:t> for preparatory </a:t>
            </a:r>
            <a:r>
              <a:rPr lang="en-GB" altLang="en-US" sz="800" b="1" dirty="0">
                <a:solidFill>
                  <a:schemeClr val="bg2"/>
                </a:solidFill>
                <a:cs typeface="Arial" pitchFamily="34" charset="0"/>
              </a:rPr>
              <a:t>internal use in NN only</a:t>
            </a:r>
            <a:r>
              <a:rPr lang="en-GB" altLang="en-US" sz="800" dirty="0">
                <a:solidFill>
                  <a:schemeClr val="bg2"/>
                </a:solidFill>
                <a:cs typeface="Arial" pitchFamily="34" charset="0"/>
              </a:rPr>
              <a:t>. Affiliates are responsible for reviewing the promotional material against local label, more stringent relevant local legislation, and if relevant local code of conduct (cf. S.O.P 100965 “Approval of Promotional Material in Novo Nordisk”) before distribution. </a:t>
            </a:r>
          </a:p>
        </p:txBody>
      </p:sp>
    </p:spTree>
    <p:extLst>
      <p:ext uri="{BB962C8B-B14F-4D97-AF65-F5344CB8AC3E}">
        <p14:creationId xmlns:p14="http://schemas.microsoft.com/office/powerpoint/2010/main" val="3781774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NN-DRG ABACUS Contents">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a:lstStyle>
            <a:lvl1pPr>
              <a:defRPr sz="2267"/>
            </a:lvl1pPr>
          </a:lstStyle>
          <a:p>
            <a:r>
              <a:rPr lang="en-US" dirty="0"/>
              <a:t>Click to edit Master title style</a:t>
            </a:r>
          </a:p>
        </p:txBody>
      </p:sp>
    </p:spTree>
    <p:extLst>
      <p:ext uri="{BB962C8B-B14F-4D97-AF65-F5344CB8AC3E}">
        <p14:creationId xmlns:p14="http://schemas.microsoft.com/office/powerpoint/2010/main" val="3985442007"/>
      </p:ext>
    </p:extLst>
  </p:cSld>
  <p:clrMapOvr>
    <a:masterClrMapping/>
  </p:clrMapOvr>
  <p:extLst>
    <p:ext uri="{DCECCB84-F9BA-43D5-87BE-67443E8EF086}">
      <p15:sldGuideLst xmlns:p15="http://schemas.microsoft.com/office/powerpoint/2012/main">
        <p15:guide id="0" orient="horz" pos="273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NN-DRG ABACUS default">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a:lstStyle>
            <a:lvl1pPr>
              <a:defRPr sz="2267"/>
            </a:lvl1pPr>
          </a:lstStyle>
          <a:p>
            <a:r>
              <a:rPr lang="en-US" dirty="0"/>
              <a:t>Click to edit Master title style</a:t>
            </a:r>
          </a:p>
        </p:txBody>
      </p:sp>
      <p:sp>
        <p:nvSpPr>
          <p:cNvPr id="3" name="Text Placeholder 7">
            <a:extLst>
              <a:ext uri="{FF2B5EF4-FFF2-40B4-BE49-F238E27FC236}">
                <a16:creationId xmlns:a16="http://schemas.microsoft.com/office/drawing/2014/main" id="{DE2CFE40-0FE1-43EB-B5C0-FADC678EAEA5}"/>
              </a:ext>
            </a:extLst>
          </p:cNvPr>
          <p:cNvSpPr>
            <a:spLocks noGrp="1"/>
          </p:cNvSpPr>
          <p:nvPr>
            <p:ph type="body" sz="quarter" idx="18" hasCustomPrompt="1"/>
          </p:nvPr>
        </p:nvSpPr>
        <p:spPr>
          <a:xfrm>
            <a:off x="427373" y="5764305"/>
            <a:ext cx="11159067" cy="259977"/>
          </a:xfrm>
        </p:spPr>
        <p:txBody>
          <a:bodyPr anchor="b">
            <a:noAutofit/>
          </a:bodyPr>
          <a:lstStyle>
            <a:lvl1pPr>
              <a:defRPr sz="667">
                <a:solidFill>
                  <a:schemeClr val="accent6">
                    <a:lumMod val="75000"/>
                  </a:schemeClr>
                </a:solidFill>
              </a:defRPr>
            </a:lvl1pPr>
          </a:lstStyle>
          <a:p>
            <a:pPr lvl="0"/>
            <a:r>
              <a:rPr lang="en-US" dirty="0"/>
              <a:t>Click to add references</a:t>
            </a:r>
            <a:endParaRPr lang="en-GB" dirty="0"/>
          </a:p>
        </p:txBody>
      </p:sp>
    </p:spTree>
    <p:extLst>
      <p:ext uri="{BB962C8B-B14F-4D97-AF65-F5344CB8AC3E}">
        <p14:creationId xmlns:p14="http://schemas.microsoft.com/office/powerpoint/2010/main" val="928904278"/>
      </p:ext>
    </p:extLst>
  </p:cSld>
  <p:clrMapOvr>
    <a:masterClrMapping/>
  </p:clrMapOvr>
  <p:extLst>
    <p:ext uri="{DCECCB84-F9BA-43D5-87BE-67443E8EF086}">
      <p15:sldGuideLst xmlns:p15="http://schemas.microsoft.com/office/powerpoint/2012/main">
        <p15:guide id="1" orient="horz" pos="273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NN-DRG ABACUS DEFAULT">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a:lstStyle>
            <a:lvl1pPr>
              <a:defRPr sz="2267"/>
            </a:lvl1pPr>
          </a:lstStyle>
          <a:p>
            <a:r>
              <a:rPr lang="en-US" dirty="0"/>
              <a:t>Click to edit Master title style</a:t>
            </a:r>
          </a:p>
        </p:txBody>
      </p:sp>
      <p:sp>
        <p:nvSpPr>
          <p:cNvPr id="6" name="Text Placeholder 5"/>
          <p:cNvSpPr>
            <a:spLocks noGrp="1"/>
          </p:cNvSpPr>
          <p:nvPr>
            <p:ph type="body" sz="quarter" idx="17"/>
          </p:nvPr>
        </p:nvSpPr>
        <p:spPr>
          <a:xfrm>
            <a:off x="431800" y="1473200"/>
            <a:ext cx="11328400" cy="3972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8" hasCustomPrompt="1"/>
          </p:nvPr>
        </p:nvSpPr>
        <p:spPr>
          <a:xfrm>
            <a:off x="427373" y="5764305"/>
            <a:ext cx="11159067" cy="259977"/>
          </a:xfrm>
        </p:spPr>
        <p:txBody>
          <a:bodyPr anchor="b">
            <a:noAutofit/>
          </a:bodyPr>
          <a:lstStyle>
            <a:lvl1pPr>
              <a:defRPr sz="667">
                <a:solidFill>
                  <a:schemeClr val="accent6">
                    <a:lumMod val="75000"/>
                  </a:schemeClr>
                </a:solidFill>
              </a:defRPr>
            </a:lvl1pPr>
          </a:lstStyle>
          <a:p>
            <a:pPr lvl="0"/>
            <a:r>
              <a:rPr lang="en-US" dirty="0"/>
              <a:t>Click to add references</a:t>
            </a:r>
            <a:endParaRPr lang="en-GB" dirty="0"/>
          </a:p>
        </p:txBody>
      </p:sp>
    </p:spTree>
    <p:extLst>
      <p:ext uri="{BB962C8B-B14F-4D97-AF65-F5344CB8AC3E}">
        <p14:creationId xmlns:p14="http://schemas.microsoft.com/office/powerpoint/2010/main" val="3311156442"/>
      </p:ext>
    </p:extLst>
  </p:cSld>
  <p:clrMapOvr>
    <a:masterClrMapping/>
  </p:clrMapOvr>
  <p:extLst>
    <p:ext uri="{DCECCB84-F9BA-43D5-87BE-67443E8EF086}">
      <p15:sldGuideLst xmlns:p15="http://schemas.microsoft.com/office/powerpoint/2012/main">
        <p15:guide id="1" orient="horz" pos="27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 Cover">
    <p:bg>
      <p:bgPr>
        <a:gradFill>
          <a:gsLst>
            <a:gs pos="10000">
              <a:srgbClr val="002060"/>
            </a:gs>
            <a:gs pos="40000">
              <a:srgbClr val="4A1E6C"/>
            </a:gs>
            <a:gs pos="90000">
              <a:srgbClr val="DA1984"/>
            </a:gs>
          </a:gsLst>
          <a:lin ang="2700000" scaled="0"/>
        </a:gradFill>
        <a:effectLst/>
      </p:bgPr>
    </p:bg>
    <p:spTree>
      <p:nvGrpSpPr>
        <p:cNvPr id="1" name=""/>
        <p:cNvGrpSpPr/>
        <p:nvPr/>
      </p:nvGrpSpPr>
      <p:grpSpPr>
        <a:xfrm>
          <a:off x="0" y="0"/>
          <a:ext cx="0" cy="0"/>
          <a:chOff x="0" y="0"/>
          <a:chExt cx="0" cy="0"/>
        </a:xfrm>
      </p:grpSpPr>
      <p:sp>
        <p:nvSpPr>
          <p:cNvPr id="18" name="矩形 17"/>
          <p:cNvSpPr/>
          <p:nvPr userDrawn="1"/>
        </p:nvSpPr>
        <p:spPr>
          <a:xfrm>
            <a:off x="11902137" y="663418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sp>
        <p:nvSpPr>
          <p:cNvPr id="4" name="矩形: 圆角 3"/>
          <p:cNvSpPr/>
          <p:nvPr userDrawn="1"/>
        </p:nvSpPr>
        <p:spPr>
          <a:xfrm>
            <a:off x="219742" y="223788"/>
            <a:ext cx="11752515" cy="6410424"/>
          </a:xfrm>
          <a:prstGeom prst="roundRect">
            <a:avLst>
              <a:gd name="adj" fmla="val 185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7" name="标题 6"/>
          <p:cNvSpPr>
            <a:spLocks noGrp="1"/>
          </p:cNvSpPr>
          <p:nvPr>
            <p:ph type="title"/>
          </p:nvPr>
        </p:nvSpPr>
        <p:spPr>
          <a:xfrm>
            <a:off x="2243133" y="1879601"/>
            <a:ext cx="7705725" cy="806450"/>
          </a:xfrm>
          <a:prstGeom prst="rect">
            <a:avLst/>
          </a:prstGeom>
        </p:spPr>
        <p:txBody>
          <a:bodyPr/>
          <a:lstStyle>
            <a:lvl1pPr algn="ctr">
              <a:defRPr lang="zh-CN" altLang="en-US" sz="4400" b="1" kern="1200" spc="100" dirty="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1" name="内容占位符 10"/>
          <p:cNvSpPr>
            <a:spLocks noGrp="1"/>
          </p:cNvSpPr>
          <p:nvPr>
            <p:ph sz="quarter" idx="10"/>
          </p:nvPr>
        </p:nvSpPr>
        <p:spPr>
          <a:xfrm>
            <a:off x="3605207" y="4256906"/>
            <a:ext cx="4981575" cy="806450"/>
          </a:xfrm>
          <a:prstGeom prst="rect">
            <a:avLst/>
          </a:prstGeom>
        </p:spPr>
        <p:txBody>
          <a:bodyPr/>
          <a:lstStyle>
            <a:lvl1pPr marL="0" indent="0" algn="ctr">
              <a:lnSpc>
                <a:spcPct val="150000"/>
              </a:lnSpc>
              <a:spcBef>
                <a:spcPts val="0"/>
              </a:spcBef>
              <a:spcAft>
                <a:spcPts val="0"/>
              </a:spcAft>
              <a:buNone/>
              <a:defRPr kumimoji="0" lang="zh-CN" altLang="en-US" sz="2400" b="1" i="0" u="none" strike="noStrike" kern="1200" cap="none" spc="0" normalizeH="0" baseline="0" dirty="0" smtClean="0">
                <a:ln>
                  <a:noFill/>
                </a:ln>
                <a:solidFill>
                  <a:srgbClr val="001965"/>
                </a:solidFill>
                <a:effectLst/>
                <a:uLnTx/>
                <a:uFillTx/>
                <a:latin typeface="微软雅黑" panose="020B0503020204020204" pitchFamily="34" charset="-122"/>
                <a:ea typeface="微软雅黑" panose="020B0503020204020204" pitchFamily="34" charset="-122"/>
                <a:cs typeface="Arial" panose="020B0604020202020204" pitchFamily="34" charset="0"/>
              </a:defRPr>
            </a:lvl1pPr>
            <a:lvl2pPr marL="269875" indent="0" algn="ctr">
              <a:buNone/>
              <a:defRPr/>
            </a:lvl2pPr>
          </a:lstStyle>
          <a:p>
            <a:pPr lvl="0"/>
            <a:r>
              <a:rPr lang="zh-CN" altLang="en-US" dirty="0"/>
              <a:t>单击此处编辑母版文本样式</a:t>
            </a:r>
          </a:p>
          <a:p>
            <a:pPr lvl="1"/>
            <a:endParaRPr lang="zh-CN" altLang="en-US" dirty="0"/>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0000" y="5864742"/>
            <a:ext cx="1692000" cy="723066"/>
          </a:xfrm>
          <a:prstGeom prst="rect">
            <a:avLst/>
          </a:prstGeom>
        </p:spPr>
      </p:pic>
      <p:sp>
        <p:nvSpPr>
          <p:cNvPr id="14"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1219170" rtl="0" eaLnBrk="1" latinLnBrk="0" hangingPunct="1">
              <a:spcBef>
                <a:spcPct val="0"/>
              </a:spcBef>
              <a:buNone/>
              <a:defRPr lang="en-GB" sz="3199" b="1" kern="1200"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cs typeface="+mj-cs"/>
              </a:defRPr>
            </a:lvl1pPr>
          </a:lstStyle>
          <a:p>
            <a:endParaRPr lang="en-GB" dirty="0"/>
          </a:p>
        </p:txBody>
      </p:sp>
    </p:spTree>
    <p:extLst>
      <p:ext uri="{BB962C8B-B14F-4D97-AF65-F5344CB8AC3E}">
        <p14:creationId xmlns:p14="http://schemas.microsoft.com/office/powerpoint/2010/main" val="4080511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2 Placeholders ">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lvl1pPr>
              <a:defRPr lang="en-GB"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GB" dirty="0"/>
          </a:p>
        </p:txBody>
      </p:sp>
      <p:sp>
        <p:nvSpPr>
          <p:cNvPr id="7" name="Content Placeholder 2"/>
          <p:cNvSpPr>
            <a:spLocks noGrp="1"/>
          </p:cNvSpPr>
          <p:nvPr>
            <p:ph idx="1"/>
          </p:nvPr>
        </p:nvSpPr>
        <p:spPr>
          <a:xfrm>
            <a:off x="597159" y="1627630"/>
            <a:ext cx="5287643" cy="3864604"/>
          </a:xfrm>
        </p:spPr>
        <p:txBody>
          <a:bodyPr>
            <a:noAutofit/>
          </a:bodyPr>
          <a:lstStyle>
            <a:lvl1pPr>
              <a:buClr>
                <a:schemeClr val="accent2"/>
              </a:buClr>
              <a:defRPr>
                <a:solidFill>
                  <a:schemeClr val="accent1"/>
                </a:solidFill>
              </a:defRPr>
            </a:lvl1pPr>
            <a:lvl2pPr>
              <a:buClr>
                <a:schemeClr val="tx2"/>
              </a:buClr>
              <a:defRPr>
                <a:solidFill>
                  <a:schemeClr val="accent1"/>
                </a:solidFill>
              </a:defRPr>
            </a:lvl2pPr>
            <a:lvl3pPr>
              <a:buClr>
                <a:schemeClr val="accent4"/>
              </a:buClr>
              <a:defRPr>
                <a:solidFill>
                  <a:schemeClr val="accent1"/>
                </a:solidFill>
              </a:defRPr>
            </a:lvl3pPr>
            <a:lvl4pPr>
              <a:buClr>
                <a:schemeClr val="accent5"/>
              </a:buClr>
              <a:defRPr>
                <a:solidFill>
                  <a:schemeClr val="accent1"/>
                </a:solidFill>
              </a:defRPr>
            </a:lvl4pPr>
            <a:lvl5pPr>
              <a:buClr>
                <a:schemeClr val="accent6"/>
              </a:buCl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2"/>
          <p:cNvSpPr>
            <a:spLocks noGrp="1"/>
          </p:cNvSpPr>
          <p:nvPr>
            <p:ph idx="13"/>
          </p:nvPr>
        </p:nvSpPr>
        <p:spPr>
          <a:xfrm>
            <a:off x="6307200" y="1627638"/>
            <a:ext cx="5279240" cy="3864356"/>
          </a:xfrm>
        </p:spPr>
        <p:txBody>
          <a:bodyPr>
            <a:noAutofit/>
          </a:bodyPr>
          <a:lstStyle>
            <a:lvl1pPr>
              <a:buClr>
                <a:schemeClr val="accent2"/>
              </a:buClr>
              <a:defRPr>
                <a:solidFill>
                  <a:schemeClr val="accent1"/>
                </a:solidFill>
              </a:defRPr>
            </a:lvl1pPr>
            <a:lvl2pPr>
              <a:buClr>
                <a:schemeClr val="tx2"/>
              </a:buClr>
              <a:defRPr>
                <a:solidFill>
                  <a:schemeClr val="accent1"/>
                </a:solidFill>
              </a:defRPr>
            </a:lvl2pPr>
            <a:lvl3pPr>
              <a:buClr>
                <a:schemeClr val="accent4"/>
              </a:buClr>
              <a:defRPr>
                <a:solidFill>
                  <a:schemeClr val="accent1"/>
                </a:solidFill>
              </a:defRPr>
            </a:lvl3pPr>
            <a:lvl4pPr>
              <a:buClr>
                <a:schemeClr val="accent6"/>
              </a:buClr>
              <a:defRPr>
                <a:solidFill>
                  <a:schemeClr val="accent1"/>
                </a:solidFill>
              </a:defRPr>
            </a:lvl4pPr>
            <a:lvl5pPr>
              <a:buClr>
                <a:srgbClr val="001423"/>
              </a:buCl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9455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lvl1pPr>
              <a:defRPr lang="en-US"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US" dirty="0"/>
          </a:p>
        </p:txBody>
      </p:sp>
      <p:grpSp>
        <p:nvGrpSpPr>
          <p:cNvPr id="11" name="Group 10"/>
          <p:cNvGrpSpPr/>
          <p:nvPr/>
        </p:nvGrpSpPr>
        <p:grpSpPr>
          <a:xfrm>
            <a:off x="1640965" y="6258779"/>
            <a:ext cx="193755" cy="127556"/>
            <a:chOff x="1639283" y="4304740"/>
            <a:chExt cx="145316" cy="95667"/>
          </a:xfrm>
        </p:grpSpPr>
        <p:cxnSp>
          <p:nvCxnSpPr>
            <p:cNvPr id="12" name="Straight Connector 11"/>
            <p:cNvCxnSpPr/>
            <p:nvPr/>
          </p:nvCxnSpPr>
          <p:spPr bwMode="auto">
            <a:xfrm>
              <a:off x="1639283" y="4304740"/>
              <a:ext cx="145316"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1639283" y="4352573"/>
              <a:ext cx="145316"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a:off x="1639283" y="4400407"/>
              <a:ext cx="145316"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551073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price build up">
    <p:spTree>
      <p:nvGrpSpPr>
        <p:cNvPr id="1" name=""/>
        <p:cNvGrpSpPr/>
        <p:nvPr/>
      </p:nvGrpSpPr>
      <p:grpSpPr>
        <a:xfrm>
          <a:off x="0" y="0"/>
          <a:ext cx="0" cy="0"/>
          <a:chOff x="0" y="0"/>
          <a:chExt cx="0" cy="0"/>
        </a:xfrm>
      </p:grpSpPr>
      <p:sp>
        <p:nvSpPr>
          <p:cNvPr id="3" name="Rectangle 2"/>
          <p:cNvSpPr/>
          <p:nvPr/>
        </p:nvSpPr>
        <p:spPr bwMode="auto">
          <a:xfrm>
            <a:off x="0" y="0"/>
            <a:ext cx="2105891" cy="6858000"/>
          </a:xfrm>
          <a:prstGeom prst="rect">
            <a:avLst/>
          </a:prstGeom>
          <a:solidFill>
            <a:srgbClr val="E1E4EA"/>
          </a:solidFill>
          <a:ln w="9525">
            <a:noFill/>
            <a:round/>
            <a:headEnd/>
            <a:tailEnd/>
          </a:ln>
          <a:effectLst/>
        </p:spPr>
        <p:txBody>
          <a:bodyPr rtlCol="0" anchor="ctr"/>
          <a:lstStyle/>
          <a:p>
            <a:pPr algn="ctr"/>
            <a:endParaRPr lang="en-GB" sz="2400" dirty="0">
              <a:latin typeface="Verdana" pitchFamily="-111" charset="0"/>
              <a:ea typeface="Arial" pitchFamily="-111" charset="0"/>
              <a:cs typeface="Arial" pitchFamily="-111" charset="0"/>
            </a:endParaRPr>
          </a:p>
        </p:txBody>
      </p:sp>
      <p:sp>
        <p:nvSpPr>
          <p:cNvPr id="2" name="Title 1"/>
          <p:cNvSpPr>
            <a:spLocks noGrp="1"/>
          </p:cNvSpPr>
          <p:nvPr>
            <p:ph type="title"/>
          </p:nvPr>
        </p:nvSpPr>
        <p:spPr>
          <a:xfrm>
            <a:off x="2105891" y="0"/>
            <a:ext cx="10086109" cy="864000"/>
          </a:xfrm>
        </p:spPr>
        <p:txBody>
          <a:bodyPr vert="horz" lIns="0" tIns="0" rIns="0" bIns="0" rtlCol="0" anchor="t" anchorCtr="0">
            <a:noAutofit/>
          </a:bodyPr>
          <a:lstStyle>
            <a:lvl1pPr>
              <a:defRPr lang="en-US"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US" dirty="0"/>
          </a:p>
        </p:txBody>
      </p:sp>
      <p:sp>
        <p:nvSpPr>
          <p:cNvPr id="5" name="Rectangle 3"/>
          <p:cNvSpPr>
            <a:spLocks noGrp="1" noChangeArrowheads="1"/>
          </p:cNvSpPr>
          <p:nvPr>
            <p:ph idx="1"/>
          </p:nvPr>
        </p:nvSpPr>
        <p:spPr bwMode="auto">
          <a:xfrm>
            <a:off x="2388255" y="1377951"/>
            <a:ext cx="9187796" cy="40407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87000" contrast="40000"/>
                    </a14:imgEffect>
                  </a14:imgLayer>
                </a14:imgProps>
              </a:ext>
              <a:ext uri="{28A0092B-C50C-407E-A947-70E740481C1C}">
                <a14:useLocalDpi xmlns:a14="http://schemas.microsoft.com/office/drawing/2010/main" val="0"/>
              </a:ext>
            </a:extLst>
          </a:blip>
          <a:srcRect b="76049"/>
          <a:stretch/>
        </p:blipFill>
        <p:spPr>
          <a:xfrm rot="16200000" flipH="1">
            <a:off x="-451721" y="3379493"/>
            <a:ext cx="5016208" cy="99016"/>
          </a:xfrm>
          <a:prstGeom prst="rect">
            <a:avLst/>
          </a:prstGeom>
          <a:noFill/>
          <a:ln>
            <a:noFill/>
          </a:ln>
        </p:spPr>
      </p:pic>
      <p:pic>
        <p:nvPicPr>
          <p:cNvPr id="14" name="Picture 33" descr="NN_m_2c_RGB">
            <a:hlinkClick r:id="rId4" action="ppaction://hlinksldjump"/>
            <a:extLst>
              <a:ext uri="{FF2B5EF4-FFF2-40B4-BE49-F238E27FC236}">
                <a16:creationId xmlns:a16="http://schemas.microsoft.com/office/drawing/2014/main" id="{26606D84-7DDA-4EE3-B4CD-D4551E7AD8A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1627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_Normal -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7"/>
          <p:cNvSpPr>
            <a:spLocks noGrp="1"/>
          </p:cNvSpPr>
          <p:nvPr>
            <p:ph type="body" sz="quarter" idx="18" hasCustomPrompt="1"/>
          </p:nvPr>
        </p:nvSpPr>
        <p:spPr>
          <a:xfrm>
            <a:off x="478368" y="6331133"/>
            <a:ext cx="10494433" cy="108299"/>
          </a:xfrm>
          <a:noFill/>
          <a:ln w="9525">
            <a:noFill/>
            <a:miter lim="800000"/>
            <a:headEnd/>
            <a:tailEnd/>
          </a:ln>
        </p:spPr>
        <p:txBody>
          <a:bodyPr vert="horz" wrap="square" lIns="0" tIns="0" rIns="0" bIns="0" numCol="1" anchor="b" anchorCtr="0" compatLnSpc="1">
            <a:prstTxWarp prst="textNoShape">
              <a:avLst/>
            </a:prstTxWarp>
            <a:noAutofit/>
          </a:bodyPr>
          <a:lstStyle>
            <a:lvl1pPr>
              <a:defRPr lang="en-GB" sz="800" b="0" dirty="0">
                <a:solidFill>
                  <a:srgbClr val="1C1C1C"/>
                </a:solidFill>
                <a:ea typeface="ヒラギノ角ゴ Pro W3" pitchFamily="122" charset="-128"/>
              </a:defRPr>
            </a:lvl1pPr>
          </a:lstStyle>
          <a:p>
            <a:pPr lvl="0" defTabSz="609567" eaLnBrk="0" fontAlgn="base" hangingPunct="0">
              <a:spcBef>
                <a:spcPct val="0"/>
              </a:spcBef>
              <a:spcAft>
                <a:spcPct val="0"/>
              </a:spcAft>
              <a:buClrTx/>
            </a:pPr>
            <a:r>
              <a:rPr lang="en-US" dirty="0"/>
              <a:t>Click to add references</a:t>
            </a:r>
            <a:endParaRPr lang="en-GB" dirty="0"/>
          </a:p>
        </p:txBody>
      </p:sp>
    </p:spTree>
    <p:extLst>
      <p:ext uri="{BB962C8B-B14F-4D97-AF65-F5344CB8AC3E}">
        <p14:creationId xmlns:p14="http://schemas.microsoft.com/office/powerpoint/2010/main" val="1050461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204" y="469010"/>
            <a:ext cx="10794237" cy="735612"/>
          </a:xfrm>
        </p:spPr>
        <p:txBody>
          <a:bodyPr vert="horz" lIns="0" tIns="0" rIns="0" bIns="0" rtlCol="0" anchor="t" anchorCtr="0">
            <a:noAutofit/>
          </a:bodyPr>
          <a:lstStyle>
            <a:lvl1pPr>
              <a:defRPr lang="en-GB"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GB" dirty="0"/>
          </a:p>
        </p:txBody>
      </p:sp>
      <p:sp>
        <p:nvSpPr>
          <p:cNvPr id="9" name="Content Placeholder 2"/>
          <p:cNvSpPr>
            <a:spLocks noGrp="1"/>
          </p:cNvSpPr>
          <p:nvPr>
            <p:ph idx="13"/>
          </p:nvPr>
        </p:nvSpPr>
        <p:spPr>
          <a:xfrm>
            <a:off x="792203" y="1627643"/>
            <a:ext cx="10794239" cy="3864357"/>
          </a:xfrm>
        </p:spPr>
        <p:txBody>
          <a:bodyPr/>
          <a:lstStyle>
            <a:lvl1pPr>
              <a:buClr>
                <a:schemeClr val="accent2"/>
              </a:buClr>
              <a:defRPr>
                <a:solidFill>
                  <a:schemeClr val="accent1"/>
                </a:solidFill>
              </a:defRPr>
            </a:lvl1pPr>
            <a:lvl2pPr>
              <a:buClr>
                <a:schemeClr val="tx2"/>
              </a:buClr>
              <a:defRPr>
                <a:solidFill>
                  <a:schemeClr val="accent1"/>
                </a:solidFill>
              </a:defRPr>
            </a:lvl2pPr>
            <a:lvl3pPr>
              <a:buClr>
                <a:schemeClr val="accent4"/>
              </a:buClr>
              <a:defRPr>
                <a:solidFill>
                  <a:schemeClr val="accent1"/>
                </a:solidFill>
              </a:defRPr>
            </a:lvl3pPr>
            <a:lvl4pPr>
              <a:buClr>
                <a:schemeClr val="accent5"/>
              </a:buClr>
              <a:defRPr>
                <a:solidFill>
                  <a:schemeClr val="accent1"/>
                </a:solidFill>
              </a:defRPr>
            </a:lvl4pPr>
            <a:lvl5pPr>
              <a:buClr>
                <a:schemeClr val="accent6"/>
              </a:buClr>
              <a:defRPr>
                <a:solidFill>
                  <a:schemeClr val="accent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Rectangle 23">
            <a:extLst>
              <a:ext uri="{FF2B5EF4-FFF2-40B4-BE49-F238E27FC236}">
                <a16:creationId xmlns:a16="http://schemas.microsoft.com/office/drawing/2014/main" id="{222DF790-97AB-478B-A8F0-5C0D713403B2}"/>
              </a:ext>
            </a:extLst>
          </p:cNvPr>
          <p:cNvSpPr>
            <a:spLocks noGrp="1" noChangeArrowheads="1"/>
          </p:cNvSpPr>
          <p:nvPr>
            <p:ph type="sldNum" sz="quarter" idx="4"/>
          </p:nvPr>
        </p:nvSpPr>
        <p:spPr bwMode="auto">
          <a:xfrm>
            <a:off x="366996" y="6425997"/>
            <a:ext cx="416504" cy="13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990" eaLnBrk="1" hangingPunct="1">
              <a:defRPr sz="600" b="0" smtClean="0">
                <a:solidFill>
                  <a:schemeClr val="accent1"/>
                </a:solidFill>
                <a:latin typeface="Apris"/>
              </a:defRPr>
            </a:lvl1pPr>
          </a:lstStyle>
          <a:p>
            <a:pPr>
              <a:defRPr/>
            </a:pPr>
            <a:fld id="{4B01E8EF-57E8-4F85-90EB-163CEE512F88}" type="slidenum">
              <a:rPr lang="en-GB" smtClean="0">
                <a:solidFill>
                  <a:srgbClr val="293E6B"/>
                </a:solidFill>
              </a:rPr>
              <a:pPr>
                <a:defRPr/>
              </a:pPr>
              <a:t>‹#›</a:t>
            </a:fld>
            <a:endParaRPr lang="en-GB" dirty="0">
              <a:solidFill>
                <a:srgbClr val="293E6B"/>
              </a:solidFill>
            </a:endParaRPr>
          </a:p>
        </p:txBody>
      </p:sp>
    </p:spTree>
    <p:extLst>
      <p:ext uri="{BB962C8B-B14F-4D97-AF65-F5344CB8AC3E}">
        <p14:creationId xmlns:p14="http://schemas.microsoft.com/office/powerpoint/2010/main" val="309436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_NN-DRG ABACUS DEFAULT">
    <p:spTree>
      <p:nvGrpSpPr>
        <p:cNvPr id="1" name=""/>
        <p:cNvGrpSpPr/>
        <p:nvPr/>
      </p:nvGrpSpPr>
      <p:grpSpPr>
        <a:xfrm>
          <a:off x="0" y="0"/>
          <a:ext cx="0" cy="0"/>
          <a:chOff x="0" y="0"/>
          <a:chExt cx="0" cy="0"/>
        </a:xfrm>
      </p:grpSpPr>
      <p:sp>
        <p:nvSpPr>
          <p:cNvPr id="2" name="Title 1"/>
          <p:cNvSpPr>
            <a:spLocks noGrp="1"/>
          </p:cNvSpPr>
          <p:nvPr>
            <p:ph type="title"/>
          </p:nvPr>
        </p:nvSpPr>
        <p:spPr>
          <a:xfrm>
            <a:off x="431800" y="432000"/>
            <a:ext cx="11328400" cy="1004285"/>
          </a:xfrm>
        </p:spPr>
        <p:txBody>
          <a:bodyPr vert="horz" lIns="0" tIns="0" rIns="0" bIns="0" rtlCol="0" anchor="t" anchorCtr="0">
            <a:noAutofit/>
          </a:bodyPr>
          <a:lstStyle>
            <a:lvl1pPr>
              <a:defRPr lang="en-US" sz="3199" dirty="0">
                <a:ln w="0"/>
                <a:gradFill flip="none" rotWithShape="1">
                  <a:gsLst>
                    <a:gs pos="20000">
                      <a:schemeClr val="bg2"/>
                    </a:gs>
                    <a:gs pos="80000">
                      <a:srgbClr val="093266"/>
                    </a:gs>
                    <a:gs pos="60000">
                      <a:srgbClr val="77012D"/>
                    </a:gs>
                  </a:gsLst>
                  <a:lin ang="16200000" scaled="1"/>
                  <a:tileRect/>
                </a:gradFill>
                <a:effectLst/>
                <a:latin typeface="微软雅黑" panose="020B0503020204020204" pitchFamily="34" charset="-122"/>
                <a:ea typeface="微软雅黑" panose="020B0503020204020204" pitchFamily="34" charset="-122"/>
              </a:defRPr>
            </a:lvl1pPr>
          </a:lstStyle>
          <a:p>
            <a:pPr lvl="0"/>
            <a:endParaRPr lang="en-US" dirty="0"/>
          </a:p>
        </p:txBody>
      </p:sp>
      <p:sp>
        <p:nvSpPr>
          <p:cNvPr id="7" name="Text Placeholder 7">
            <a:extLst>
              <a:ext uri="{FF2B5EF4-FFF2-40B4-BE49-F238E27FC236}">
                <a16:creationId xmlns:a16="http://schemas.microsoft.com/office/drawing/2014/main" id="{5FBDF1C0-4E62-42B8-B8E2-07A1FDB0FFB3}"/>
              </a:ext>
            </a:extLst>
          </p:cNvPr>
          <p:cNvSpPr>
            <a:spLocks noGrp="1"/>
          </p:cNvSpPr>
          <p:nvPr>
            <p:ph type="body" sz="quarter" idx="18" hasCustomPrompt="1"/>
          </p:nvPr>
        </p:nvSpPr>
        <p:spPr>
          <a:xfrm>
            <a:off x="1147961" y="6170431"/>
            <a:ext cx="8455139" cy="451804"/>
          </a:xfrm>
          <a:noFill/>
          <a:ln w="9525">
            <a:noFill/>
            <a:miter lim="800000"/>
            <a:headEnd/>
            <a:tailEnd/>
          </a:ln>
        </p:spPr>
        <p:txBody>
          <a:bodyPr vert="horz" wrap="square" lIns="0" tIns="0" rIns="0" bIns="0" numCol="1" anchor="b" anchorCtr="0" compatLnSpc="1">
            <a:prstTxWarp prst="textNoShape">
              <a:avLst/>
            </a:prstTxWarp>
            <a:noAutofit/>
          </a:bodyPr>
          <a:lstStyle>
            <a:lvl1pPr marL="0" indent="0">
              <a:lnSpc>
                <a:spcPct val="100000"/>
              </a:lnSpc>
              <a:spcBef>
                <a:spcPts val="300"/>
              </a:spcBef>
              <a:buNone/>
              <a:defRPr lang="en-GB" sz="600" b="0" dirty="0">
                <a:solidFill>
                  <a:schemeClr val="tx1"/>
                </a:solidFill>
                <a:latin typeface="+mj-lt"/>
                <a:ea typeface="ヒラギノ角ゴ Pro W3" pitchFamily="122" charset="-128"/>
              </a:defRPr>
            </a:lvl1pPr>
          </a:lstStyle>
          <a:p>
            <a:pPr lvl="0" defTabSz="609567" eaLnBrk="0" fontAlgn="base" hangingPunct="0">
              <a:spcBef>
                <a:spcPct val="0"/>
              </a:spcBef>
              <a:spcAft>
                <a:spcPct val="0"/>
              </a:spcAft>
              <a:buClrTx/>
            </a:pPr>
            <a:r>
              <a:rPr lang="en-US" dirty="0"/>
              <a:t>Click to add references</a:t>
            </a:r>
            <a:endParaRPr lang="en-GB" dirty="0"/>
          </a:p>
        </p:txBody>
      </p:sp>
    </p:spTree>
    <p:extLst>
      <p:ext uri="{BB962C8B-B14F-4D97-AF65-F5344CB8AC3E}">
        <p14:creationId xmlns:p14="http://schemas.microsoft.com/office/powerpoint/2010/main" val="1926281691"/>
      </p:ext>
    </p:extLst>
  </p:cSld>
  <p:clrMapOvr>
    <a:masterClrMapping/>
  </p:clrMapOvr>
  <p:extLst>
    <p:ext uri="{DCECCB84-F9BA-43D5-87BE-67443E8EF086}">
      <p15:sldGuideLst xmlns:p15="http://schemas.microsoft.com/office/powerpoint/2012/main">
        <p15:guide id="1" orient="horz" pos="364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封面">
    <p:spTree>
      <p:nvGrpSpPr>
        <p:cNvPr id="1" name=""/>
        <p:cNvGrpSpPr/>
        <p:nvPr/>
      </p:nvGrpSpPr>
      <p:grpSpPr>
        <a:xfrm>
          <a:off x="0" y="0"/>
          <a:ext cx="0" cy="0"/>
          <a:chOff x="0" y="0"/>
          <a:chExt cx="0" cy="0"/>
        </a:xfrm>
      </p:grpSpPr>
      <p:sp>
        <p:nvSpPr>
          <p:cNvPr id="3" name="Tagline" descr="{&quot;templafy&quot;:{&quot;id&quot;:&quot;c33418bd-5b30-4dc2-8e91-ff7004edf959&quot;}}" title="Form.PLogoChoice.PLogoInsertion">
            <a:extLst>
              <a:ext uri="{FF2B5EF4-FFF2-40B4-BE49-F238E27FC236}">
                <a16:creationId xmlns:a16="http://schemas.microsoft.com/office/drawing/2014/main" id="{8AE78219-5CBB-4760-B800-636AFE0A99A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err="1">
              <a:latin typeface="Apis For Office" panose="020B0504010101010104"/>
            </a:endParaRPr>
          </a:p>
        </p:txBody>
      </p:sp>
    </p:spTree>
    <p:extLst>
      <p:ext uri="{BB962C8B-B14F-4D97-AF65-F5344CB8AC3E}">
        <p14:creationId xmlns:p14="http://schemas.microsoft.com/office/powerpoint/2010/main" val="2469974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板式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343204"/>
            <a:ext cx="11176000" cy="545800"/>
          </a:xfrm>
          <a:prstGeom prst="rect">
            <a:avLst/>
          </a:prstGeom>
        </p:spPr>
        <p:txBody>
          <a:bodyPr lIns="0" tIns="0" rIns="0" bIns="0"/>
          <a:lstStyle>
            <a:lvl1pPr>
              <a:defRPr sz="2800" b="1">
                <a:solidFill>
                  <a:srgbClr val="001965"/>
                </a:solidFill>
                <a:latin typeface="Apis For Office" panose="020B0504010101010104"/>
              </a:defRPr>
            </a:lvl1pPr>
          </a:lstStyle>
          <a:p>
            <a:r>
              <a:rPr lang="en-GB" noProof="0" dirty="0"/>
              <a:t>Click to add title</a:t>
            </a:r>
          </a:p>
        </p:txBody>
      </p:sp>
    </p:spTree>
    <p:extLst>
      <p:ext uri="{BB962C8B-B14F-4D97-AF65-F5344CB8AC3E}">
        <p14:creationId xmlns:p14="http://schemas.microsoft.com/office/powerpoint/2010/main" val="2881873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7_No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1348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p:cNvCxnSpPr/>
          <p:nvPr userDrawn="1"/>
        </p:nvCxnSpPr>
        <p:spPr>
          <a:xfrm>
            <a:off x="620827" y="990342"/>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p:cNvSpPr>
            <a:spLocks noGrp="1"/>
          </p:cNvSpPr>
          <p:nvPr>
            <p:ph type="body" sz="quarter" idx="10"/>
          </p:nvPr>
        </p:nvSpPr>
        <p:spPr>
          <a:xfrm>
            <a:off x="620827" y="352167"/>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Text Placeholder 7"/>
          <p:cNvSpPr>
            <a:spLocks noGrp="1"/>
          </p:cNvSpPr>
          <p:nvPr>
            <p:ph type="body" sz="quarter" idx="10"/>
          </p:nvPr>
        </p:nvSpPr>
        <p:spPr>
          <a:xfrm>
            <a:off x="422400" y="6461919"/>
            <a:ext cx="11347200" cy="230716"/>
          </a:xfrm>
        </p:spPr>
        <p:txBody>
          <a:bodyPr lIns="72000" anchor="ctr">
            <a:noAutofit/>
          </a:bodyPr>
          <a:lstStyle>
            <a:lvl1pPr marL="0" marR="0" indent="0" algn="l" defTabSz="1219110" rtl="0" eaLnBrk="1" fontAlgn="auto" latinLnBrk="0" hangingPunct="1">
              <a:lnSpc>
                <a:spcPct val="100000"/>
              </a:lnSpc>
              <a:spcBef>
                <a:spcPts val="0"/>
              </a:spcBef>
              <a:spcAft>
                <a:spcPts val="0"/>
              </a:spcAft>
              <a:buClr>
                <a:schemeClr val="accent1"/>
              </a:buClr>
              <a:buSzTx/>
              <a:buFont typeface="Verdana" pitchFamily="34" charset="0"/>
              <a:buNone/>
              <a:tabLst/>
              <a:defRPr sz="1000">
                <a:solidFill>
                  <a:schemeClr val="bg1">
                    <a:lumMod val="50000"/>
                  </a:schemeClr>
                </a:solidFill>
              </a:defRPr>
            </a:lvl1pPr>
            <a:lvl2pPr marL="353458" indent="0">
              <a:buNone/>
              <a:defRPr sz="1067"/>
            </a:lvl2pPr>
            <a:lvl3pPr marL="715379" indent="0">
              <a:buNone/>
              <a:defRPr sz="1067"/>
            </a:lvl3pPr>
            <a:lvl4pPr marL="1077304" indent="0">
              <a:buNone/>
              <a:defRPr sz="1067"/>
            </a:lvl4pPr>
            <a:lvl5pPr marL="1430759" indent="0">
              <a:buNone/>
              <a:defRPr sz="1067"/>
            </a:lvl5pPr>
          </a:lstStyle>
          <a:p>
            <a:pPr marL="0" marR="0" lvl="0" indent="0" algn="l" defTabSz="1219110" rtl="0" eaLnBrk="1" fontAlgn="auto" latinLnBrk="0" hangingPunct="1">
              <a:lnSpc>
                <a:spcPct val="100000"/>
              </a:lnSpc>
              <a:spcBef>
                <a:spcPct val="20000"/>
              </a:spcBef>
              <a:spcAft>
                <a:spcPts val="0"/>
              </a:spcAft>
              <a:buClr>
                <a:schemeClr val="accent1"/>
              </a:buClr>
              <a:buSzTx/>
              <a:buFont typeface="Verdana" pitchFamily="34" charset="0"/>
              <a:buNone/>
              <a:tabLst/>
              <a:defRPr/>
            </a:pPr>
            <a:endParaRPr lang="en-GB" sz="1067" dirty="0"/>
          </a:p>
        </p:txBody>
      </p:sp>
      <p:sp>
        <p:nvSpPr>
          <p:cNvPr id="5" name="Title 1">
            <a:extLst>
              <a:ext uri="{FF2B5EF4-FFF2-40B4-BE49-F238E27FC236}">
                <a16:creationId xmlns:a16="http://schemas.microsoft.com/office/drawing/2014/main" id="{05C98AB6-B6B0-44E4-938C-D78768F25CFD}"/>
              </a:ext>
            </a:extLst>
          </p:cNvPr>
          <p:cNvSpPr>
            <a:spLocks noGrp="1"/>
          </p:cNvSpPr>
          <p:nvPr>
            <p:ph type="title"/>
          </p:nvPr>
        </p:nvSpPr>
        <p:spPr>
          <a:xfrm>
            <a:off x="428748" y="435809"/>
            <a:ext cx="11347200" cy="521883"/>
          </a:xfrm>
        </p:spPr>
        <p:txBody>
          <a:bodyPr/>
          <a:lstStyle/>
          <a:p>
            <a:r>
              <a:rPr lang="en-US" dirty="0"/>
              <a:t>Click to edit Master title style</a:t>
            </a:r>
          </a:p>
        </p:txBody>
      </p:sp>
    </p:spTree>
    <p:extLst>
      <p:ext uri="{BB962C8B-B14F-4D97-AF65-F5344CB8AC3E}">
        <p14:creationId xmlns:p14="http://schemas.microsoft.com/office/powerpoint/2010/main" val="4278861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336">
          <p15:clr>
            <a:srgbClr val="FBAE40"/>
          </p15:clr>
        </p15:guide>
        <p15:guide id="2" pos="98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A. Cover">
    <p:spTree>
      <p:nvGrpSpPr>
        <p:cNvPr id="1" name=""/>
        <p:cNvGrpSpPr/>
        <p:nvPr/>
      </p:nvGrpSpPr>
      <p:grpSpPr>
        <a:xfrm>
          <a:off x="0" y="0"/>
          <a:ext cx="0" cy="0"/>
          <a:chOff x="0" y="0"/>
          <a:chExt cx="0" cy="0"/>
        </a:xfrm>
      </p:grpSpPr>
      <p:sp>
        <p:nvSpPr>
          <p:cNvPr id="18" name="矩形 17"/>
          <p:cNvSpPr/>
          <p:nvPr userDrawn="1"/>
        </p:nvSpPr>
        <p:spPr>
          <a:xfrm>
            <a:off x="11902137" y="6691331"/>
            <a:ext cx="317716" cy="184666"/>
          </a:xfrm>
          <a:prstGeom prst="rect">
            <a:avLst/>
          </a:prstGeom>
        </p:spPr>
        <p:txBody>
          <a:bodyPr wrap="none">
            <a:spAutoFit/>
          </a:bodyPr>
          <a:lstStyle/>
          <a:p>
            <a:fld id="{0B71C6A6-81F4-054A-A0B2-3343EA408C32}" type="slidenum">
              <a:rPr lang="en-US" altLang="zh-CN" sz="600" smtClean="0">
                <a:solidFill>
                  <a:schemeClr val="bg1"/>
                </a:solidFill>
              </a:rPr>
              <a:t>‹#›</a:t>
            </a:fld>
            <a:endParaRPr lang="zh-CN" altLang="en-US" sz="600" dirty="0">
              <a:solidFill>
                <a:schemeClr val="bg1"/>
              </a:solidFill>
            </a:endParaRPr>
          </a:p>
        </p:txBody>
      </p:sp>
      <p:cxnSp>
        <p:nvCxnSpPr>
          <p:cNvPr id="5" name="直接连接符 4"/>
          <p:cNvCxnSpPr/>
          <p:nvPr userDrawn="1"/>
        </p:nvCxnSpPr>
        <p:spPr>
          <a:xfrm>
            <a:off x="620827" y="1361817"/>
            <a:ext cx="6228000" cy="0"/>
          </a:xfrm>
          <a:prstGeom prst="line">
            <a:avLst/>
          </a:prstGeom>
          <a:noFill/>
          <a:ln w="28575" cap="flat" cmpd="sng" algn="ctr">
            <a:gradFill>
              <a:gsLst>
                <a:gs pos="25000">
                  <a:srgbClr val="EEA7BF">
                    <a:lumMod val="20000"/>
                    <a:lumOff val="80000"/>
                  </a:srgbClr>
                </a:gs>
                <a:gs pos="80000">
                  <a:srgbClr val="E666AC"/>
                </a:gs>
                <a:gs pos="100000">
                  <a:srgbClr val="DA1984"/>
                </a:gs>
              </a:gsLst>
              <a:lin ang="6000000" scaled="0"/>
            </a:gradFill>
            <a:prstDash val="solid"/>
            <a:miter lim="800000"/>
          </a:ln>
          <a:effectLst/>
        </p:spPr>
      </p:cxnSp>
      <p:sp>
        <p:nvSpPr>
          <p:cNvPr id="8" name="文本占位符 7"/>
          <p:cNvSpPr>
            <a:spLocks noGrp="1"/>
          </p:cNvSpPr>
          <p:nvPr>
            <p:ph type="body" sz="quarter" idx="10"/>
          </p:nvPr>
        </p:nvSpPr>
        <p:spPr>
          <a:xfrm>
            <a:off x="620827" y="252488"/>
            <a:ext cx="6303962" cy="638175"/>
          </a:xfrm>
          <a:prstGeom prst="rect">
            <a:avLst/>
          </a:prstGeom>
        </p:spPr>
        <p:txBody>
          <a:bodyPr/>
          <a:lstStyle>
            <a:lvl1pPr marL="0" indent="0">
              <a:spcBef>
                <a:spcPts val="0"/>
              </a:spcBef>
              <a:spcAft>
                <a:spcPts val="0"/>
              </a:spcAft>
              <a:buNone/>
              <a:defRPr lang="zh-CN" altLang="en-US" sz="2800" b="1" kern="1200" spc="100" dirty="0" smtClean="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269875" indent="0">
              <a:buNone/>
              <a:defRPr/>
            </a:lvl2pPr>
          </a:lstStyle>
          <a:p>
            <a:pPr lvl="0"/>
            <a:r>
              <a:rPr lang="zh-CN" altLang="en-US" dirty="0"/>
              <a:t>单击此处编辑母版文本样式</a:t>
            </a:r>
          </a:p>
        </p:txBody>
      </p:sp>
      <p:sp>
        <p:nvSpPr>
          <p:cNvPr id="11" name="Freeform: Shape 13"/>
          <p:cNvSpPr/>
          <p:nvPr userDrawn="1"/>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sz="180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tags" Target="../tags/tag20.xml"/><Relationship Id="rId39" Type="http://schemas.openxmlformats.org/officeDocument/2006/relationships/tags" Target="../tags/tag33.xml"/><Relationship Id="rId21" Type="http://schemas.openxmlformats.org/officeDocument/2006/relationships/tags" Target="../tags/tag15.xml"/><Relationship Id="rId34" Type="http://schemas.openxmlformats.org/officeDocument/2006/relationships/tags" Target="../tags/tag28.xml"/><Relationship Id="rId42" Type="http://schemas.openxmlformats.org/officeDocument/2006/relationships/tags" Target="../tags/tag36.xml"/><Relationship Id="rId47" Type="http://schemas.openxmlformats.org/officeDocument/2006/relationships/tags" Target="../tags/tag41.xml"/><Relationship Id="rId50" Type="http://schemas.openxmlformats.org/officeDocument/2006/relationships/tags" Target="../tags/tag44.xml"/><Relationship Id="rId55" Type="http://schemas.openxmlformats.org/officeDocument/2006/relationships/tags" Target="../tags/tag49.xml"/><Relationship Id="rId63" Type="http://schemas.openxmlformats.org/officeDocument/2006/relationships/tags" Target="../tags/tag57.xml"/><Relationship Id="rId68" Type="http://schemas.openxmlformats.org/officeDocument/2006/relationships/tags" Target="../tags/tag62.xml"/><Relationship Id="rId76" Type="http://schemas.openxmlformats.org/officeDocument/2006/relationships/tags" Target="../tags/tag70.xml"/><Relationship Id="rId84" Type="http://schemas.openxmlformats.org/officeDocument/2006/relationships/tags" Target="../tags/tag78.xml"/><Relationship Id="rId89" Type="http://schemas.openxmlformats.org/officeDocument/2006/relationships/tags" Target="../tags/tag83.xml"/><Relationship Id="rId7" Type="http://schemas.openxmlformats.org/officeDocument/2006/relationships/theme" Target="../theme/theme1.xml"/><Relationship Id="rId71" Type="http://schemas.openxmlformats.org/officeDocument/2006/relationships/tags" Target="../tags/tag65.xml"/><Relationship Id="rId92" Type="http://schemas.openxmlformats.org/officeDocument/2006/relationships/tags" Target="../tags/tag86.xml"/><Relationship Id="rId2" Type="http://schemas.openxmlformats.org/officeDocument/2006/relationships/slideLayout" Target="../slideLayouts/slideLayout2.xml"/><Relationship Id="rId16" Type="http://schemas.openxmlformats.org/officeDocument/2006/relationships/tags" Target="../tags/tag10.xml"/><Relationship Id="rId29" Type="http://schemas.openxmlformats.org/officeDocument/2006/relationships/tags" Target="../tags/tag23.xml"/><Relationship Id="rId11" Type="http://schemas.openxmlformats.org/officeDocument/2006/relationships/tags" Target="../tags/tag5.xml"/><Relationship Id="rId24" Type="http://schemas.openxmlformats.org/officeDocument/2006/relationships/tags" Target="../tags/tag18.xml"/><Relationship Id="rId32" Type="http://schemas.openxmlformats.org/officeDocument/2006/relationships/tags" Target="../tags/tag26.xml"/><Relationship Id="rId37" Type="http://schemas.openxmlformats.org/officeDocument/2006/relationships/tags" Target="../tags/tag31.xml"/><Relationship Id="rId40" Type="http://schemas.openxmlformats.org/officeDocument/2006/relationships/tags" Target="../tags/tag34.xml"/><Relationship Id="rId45" Type="http://schemas.openxmlformats.org/officeDocument/2006/relationships/tags" Target="../tags/tag39.xml"/><Relationship Id="rId53" Type="http://schemas.openxmlformats.org/officeDocument/2006/relationships/tags" Target="../tags/tag47.xml"/><Relationship Id="rId58" Type="http://schemas.openxmlformats.org/officeDocument/2006/relationships/tags" Target="../tags/tag52.xml"/><Relationship Id="rId66" Type="http://schemas.openxmlformats.org/officeDocument/2006/relationships/tags" Target="../tags/tag60.xml"/><Relationship Id="rId74" Type="http://schemas.openxmlformats.org/officeDocument/2006/relationships/tags" Target="../tags/tag68.xml"/><Relationship Id="rId79" Type="http://schemas.openxmlformats.org/officeDocument/2006/relationships/tags" Target="../tags/tag73.xml"/><Relationship Id="rId87" Type="http://schemas.openxmlformats.org/officeDocument/2006/relationships/tags" Target="../tags/tag81.xml"/><Relationship Id="rId5" Type="http://schemas.openxmlformats.org/officeDocument/2006/relationships/slideLayout" Target="../slideLayouts/slideLayout5.xml"/><Relationship Id="rId61" Type="http://schemas.openxmlformats.org/officeDocument/2006/relationships/tags" Target="../tags/tag55.xml"/><Relationship Id="rId82" Type="http://schemas.openxmlformats.org/officeDocument/2006/relationships/tags" Target="../tags/tag76.xml"/><Relationship Id="rId90" Type="http://schemas.openxmlformats.org/officeDocument/2006/relationships/tags" Target="../tags/tag84.xml"/><Relationship Id="rId95" Type="http://schemas.openxmlformats.org/officeDocument/2006/relationships/tags" Target="../tags/tag89.xml"/><Relationship Id="rId19" Type="http://schemas.openxmlformats.org/officeDocument/2006/relationships/tags" Target="../tags/tag13.xml"/><Relationship Id="rId14" Type="http://schemas.openxmlformats.org/officeDocument/2006/relationships/tags" Target="../tags/tag8.xml"/><Relationship Id="rId22" Type="http://schemas.openxmlformats.org/officeDocument/2006/relationships/tags" Target="../tags/tag16.xml"/><Relationship Id="rId27" Type="http://schemas.openxmlformats.org/officeDocument/2006/relationships/tags" Target="../tags/tag21.xml"/><Relationship Id="rId30" Type="http://schemas.openxmlformats.org/officeDocument/2006/relationships/tags" Target="../tags/tag24.xml"/><Relationship Id="rId35" Type="http://schemas.openxmlformats.org/officeDocument/2006/relationships/tags" Target="../tags/tag29.xml"/><Relationship Id="rId43" Type="http://schemas.openxmlformats.org/officeDocument/2006/relationships/tags" Target="../tags/tag37.xml"/><Relationship Id="rId48" Type="http://schemas.openxmlformats.org/officeDocument/2006/relationships/tags" Target="../tags/tag42.xml"/><Relationship Id="rId56" Type="http://schemas.openxmlformats.org/officeDocument/2006/relationships/tags" Target="../tags/tag50.xml"/><Relationship Id="rId64" Type="http://schemas.openxmlformats.org/officeDocument/2006/relationships/tags" Target="../tags/tag58.xml"/><Relationship Id="rId69" Type="http://schemas.openxmlformats.org/officeDocument/2006/relationships/tags" Target="../tags/tag63.xml"/><Relationship Id="rId77" Type="http://schemas.openxmlformats.org/officeDocument/2006/relationships/tags" Target="../tags/tag71.xml"/><Relationship Id="rId8" Type="http://schemas.openxmlformats.org/officeDocument/2006/relationships/tags" Target="../tags/tag2.xml"/><Relationship Id="rId51" Type="http://schemas.openxmlformats.org/officeDocument/2006/relationships/tags" Target="../tags/tag45.xml"/><Relationship Id="rId72" Type="http://schemas.openxmlformats.org/officeDocument/2006/relationships/tags" Target="../tags/tag66.xml"/><Relationship Id="rId80" Type="http://schemas.openxmlformats.org/officeDocument/2006/relationships/tags" Target="../tags/tag74.xml"/><Relationship Id="rId85" Type="http://schemas.openxmlformats.org/officeDocument/2006/relationships/tags" Target="../tags/tag79.xml"/><Relationship Id="rId93" Type="http://schemas.openxmlformats.org/officeDocument/2006/relationships/tags" Target="../tags/tag87.xml"/><Relationship Id="rId3" Type="http://schemas.openxmlformats.org/officeDocument/2006/relationships/slideLayout" Target="../slideLayouts/slideLayout3.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tags" Target="../tags/tag19.xml"/><Relationship Id="rId33" Type="http://schemas.openxmlformats.org/officeDocument/2006/relationships/tags" Target="../tags/tag27.xml"/><Relationship Id="rId38" Type="http://schemas.openxmlformats.org/officeDocument/2006/relationships/tags" Target="../tags/tag32.xml"/><Relationship Id="rId46" Type="http://schemas.openxmlformats.org/officeDocument/2006/relationships/tags" Target="../tags/tag40.xml"/><Relationship Id="rId59" Type="http://schemas.openxmlformats.org/officeDocument/2006/relationships/tags" Target="../tags/tag53.xml"/><Relationship Id="rId67" Type="http://schemas.openxmlformats.org/officeDocument/2006/relationships/tags" Target="../tags/tag61.xml"/><Relationship Id="rId20" Type="http://schemas.openxmlformats.org/officeDocument/2006/relationships/tags" Target="../tags/tag14.xml"/><Relationship Id="rId41" Type="http://schemas.openxmlformats.org/officeDocument/2006/relationships/tags" Target="../tags/tag35.xml"/><Relationship Id="rId54" Type="http://schemas.openxmlformats.org/officeDocument/2006/relationships/tags" Target="../tags/tag48.xml"/><Relationship Id="rId62" Type="http://schemas.openxmlformats.org/officeDocument/2006/relationships/tags" Target="../tags/tag56.xml"/><Relationship Id="rId70" Type="http://schemas.openxmlformats.org/officeDocument/2006/relationships/tags" Target="../tags/tag64.xml"/><Relationship Id="rId75" Type="http://schemas.openxmlformats.org/officeDocument/2006/relationships/tags" Target="../tags/tag69.xml"/><Relationship Id="rId83" Type="http://schemas.openxmlformats.org/officeDocument/2006/relationships/tags" Target="../tags/tag77.xml"/><Relationship Id="rId88" Type="http://schemas.openxmlformats.org/officeDocument/2006/relationships/tags" Target="../tags/tag82.xml"/><Relationship Id="rId91" Type="http://schemas.openxmlformats.org/officeDocument/2006/relationships/tags" Target="../tags/tag85.xml"/><Relationship Id="rId9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tags" Target="../tags/tag9.xml"/><Relationship Id="rId23" Type="http://schemas.openxmlformats.org/officeDocument/2006/relationships/tags" Target="../tags/tag17.xml"/><Relationship Id="rId28" Type="http://schemas.openxmlformats.org/officeDocument/2006/relationships/tags" Target="../tags/tag22.xml"/><Relationship Id="rId36" Type="http://schemas.openxmlformats.org/officeDocument/2006/relationships/tags" Target="../tags/tag30.xml"/><Relationship Id="rId49" Type="http://schemas.openxmlformats.org/officeDocument/2006/relationships/tags" Target="../tags/tag43.xml"/><Relationship Id="rId57" Type="http://schemas.openxmlformats.org/officeDocument/2006/relationships/tags" Target="../tags/tag51.xml"/><Relationship Id="rId10" Type="http://schemas.openxmlformats.org/officeDocument/2006/relationships/tags" Target="../tags/tag4.xml"/><Relationship Id="rId31" Type="http://schemas.openxmlformats.org/officeDocument/2006/relationships/tags" Target="../tags/tag25.xml"/><Relationship Id="rId44" Type="http://schemas.openxmlformats.org/officeDocument/2006/relationships/tags" Target="../tags/tag38.xml"/><Relationship Id="rId52" Type="http://schemas.openxmlformats.org/officeDocument/2006/relationships/tags" Target="../tags/tag46.xml"/><Relationship Id="rId60" Type="http://schemas.openxmlformats.org/officeDocument/2006/relationships/tags" Target="../tags/tag54.xml"/><Relationship Id="rId65" Type="http://schemas.openxmlformats.org/officeDocument/2006/relationships/tags" Target="../tags/tag59.xml"/><Relationship Id="rId73" Type="http://schemas.openxmlformats.org/officeDocument/2006/relationships/tags" Target="../tags/tag67.xml"/><Relationship Id="rId78" Type="http://schemas.openxmlformats.org/officeDocument/2006/relationships/tags" Target="../tags/tag72.xml"/><Relationship Id="rId81" Type="http://schemas.openxmlformats.org/officeDocument/2006/relationships/tags" Target="../tags/tag75.xml"/><Relationship Id="rId86" Type="http://schemas.openxmlformats.org/officeDocument/2006/relationships/tags" Target="../tags/tag80.xml"/><Relationship Id="rId94" Type="http://schemas.openxmlformats.org/officeDocument/2006/relationships/tags" Target="../tags/tag88.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26" Type="http://schemas.openxmlformats.org/officeDocument/2006/relationships/tags" Target="../tags/tag103.xml"/><Relationship Id="rId21" Type="http://schemas.openxmlformats.org/officeDocument/2006/relationships/tags" Target="../tags/tag98.xml"/><Relationship Id="rId34" Type="http://schemas.openxmlformats.org/officeDocument/2006/relationships/tags" Target="../tags/tag111.xml"/><Relationship Id="rId42" Type="http://schemas.openxmlformats.org/officeDocument/2006/relationships/tags" Target="../tags/tag119.xml"/><Relationship Id="rId47" Type="http://schemas.openxmlformats.org/officeDocument/2006/relationships/tags" Target="../tags/tag124.xml"/><Relationship Id="rId50" Type="http://schemas.openxmlformats.org/officeDocument/2006/relationships/tags" Target="../tags/tag127.xml"/><Relationship Id="rId55" Type="http://schemas.openxmlformats.org/officeDocument/2006/relationships/tags" Target="../tags/tag132.xml"/><Relationship Id="rId63" Type="http://schemas.openxmlformats.org/officeDocument/2006/relationships/tags" Target="../tags/tag140.xml"/><Relationship Id="rId68" Type="http://schemas.openxmlformats.org/officeDocument/2006/relationships/tags" Target="../tags/tag145.xml"/><Relationship Id="rId76" Type="http://schemas.openxmlformats.org/officeDocument/2006/relationships/tags" Target="../tags/tag153.xml"/><Relationship Id="rId84" Type="http://schemas.openxmlformats.org/officeDocument/2006/relationships/tags" Target="../tags/tag161.xml"/><Relationship Id="rId89" Type="http://schemas.openxmlformats.org/officeDocument/2006/relationships/tags" Target="../tags/tag166.xml"/><Relationship Id="rId97" Type="http://schemas.openxmlformats.org/officeDocument/2006/relationships/tags" Target="../tags/tag174.xml"/><Relationship Id="rId7" Type="http://schemas.openxmlformats.org/officeDocument/2006/relationships/slideLayout" Target="../slideLayouts/slideLayout13.xml"/><Relationship Id="rId71" Type="http://schemas.openxmlformats.org/officeDocument/2006/relationships/tags" Target="../tags/tag148.xml"/><Relationship Id="rId92" Type="http://schemas.openxmlformats.org/officeDocument/2006/relationships/tags" Target="../tags/tag169.xml"/><Relationship Id="rId2" Type="http://schemas.openxmlformats.org/officeDocument/2006/relationships/slideLayout" Target="../slideLayouts/slideLayout8.xml"/><Relationship Id="rId16" Type="http://schemas.openxmlformats.org/officeDocument/2006/relationships/tags" Target="../tags/tag93.xml"/><Relationship Id="rId29" Type="http://schemas.openxmlformats.org/officeDocument/2006/relationships/tags" Target="../tags/tag106.xml"/><Relationship Id="rId11" Type="http://schemas.openxmlformats.org/officeDocument/2006/relationships/slideLayout" Target="../slideLayouts/slideLayout17.xml"/><Relationship Id="rId24" Type="http://schemas.openxmlformats.org/officeDocument/2006/relationships/tags" Target="../tags/tag101.xml"/><Relationship Id="rId32" Type="http://schemas.openxmlformats.org/officeDocument/2006/relationships/tags" Target="../tags/tag109.xml"/><Relationship Id="rId37" Type="http://schemas.openxmlformats.org/officeDocument/2006/relationships/tags" Target="../tags/tag114.xml"/><Relationship Id="rId40" Type="http://schemas.openxmlformats.org/officeDocument/2006/relationships/tags" Target="../tags/tag117.xml"/><Relationship Id="rId45" Type="http://schemas.openxmlformats.org/officeDocument/2006/relationships/tags" Target="../tags/tag122.xml"/><Relationship Id="rId53" Type="http://schemas.openxmlformats.org/officeDocument/2006/relationships/tags" Target="../tags/tag130.xml"/><Relationship Id="rId58" Type="http://schemas.openxmlformats.org/officeDocument/2006/relationships/tags" Target="../tags/tag135.xml"/><Relationship Id="rId66" Type="http://schemas.openxmlformats.org/officeDocument/2006/relationships/tags" Target="../tags/tag143.xml"/><Relationship Id="rId74" Type="http://schemas.openxmlformats.org/officeDocument/2006/relationships/tags" Target="../tags/tag151.xml"/><Relationship Id="rId79" Type="http://schemas.openxmlformats.org/officeDocument/2006/relationships/tags" Target="../tags/tag156.xml"/><Relationship Id="rId87" Type="http://schemas.openxmlformats.org/officeDocument/2006/relationships/tags" Target="../tags/tag164.xml"/><Relationship Id="rId5" Type="http://schemas.openxmlformats.org/officeDocument/2006/relationships/slideLayout" Target="../slideLayouts/slideLayout11.xml"/><Relationship Id="rId61" Type="http://schemas.openxmlformats.org/officeDocument/2006/relationships/tags" Target="../tags/tag138.xml"/><Relationship Id="rId82" Type="http://schemas.openxmlformats.org/officeDocument/2006/relationships/tags" Target="../tags/tag159.xml"/><Relationship Id="rId90" Type="http://schemas.openxmlformats.org/officeDocument/2006/relationships/tags" Target="../tags/tag167.xml"/><Relationship Id="rId95" Type="http://schemas.openxmlformats.org/officeDocument/2006/relationships/tags" Target="../tags/tag172.xml"/><Relationship Id="rId19" Type="http://schemas.openxmlformats.org/officeDocument/2006/relationships/tags" Target="../tags/tag9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tags" Target="../tags/tag104.xml"/><Relationship Id="rId30" Type="http://schemas.openxmlformats.org/officeDocument/2006/relationships/tags" Target="../tags/tag107.xml"/><Relationship Id="rId35" Type="http://schemas.openxmlformats.org/officeDocument/2006/relationships/tags" Target="../tags/tag112.xml"/><Relationship Id="rId43" Type="http://schemas.openxmlformats.org/officeDocument/2006/relationships/tags" Target="../tags/tag120.xml"/><Relationship Id="rId48" Type="http://schemas.openxmlformats.org/officeDocument/2006/relationships/tags" Target="../tags/tag125.xml"/><Relationship Id="rId56" Type="http://schemas.openxmlformats.org/officeDocument/2006/relationships/tags" Target="../tags/tag133.xml"/><Relationship Id="rId64" Type="http://schemas.openxmlformats.org/officeDocument/2006/relationships/tags" Target="../tags/tag141.xml"/><Relationship Id="rId69" Type="http://schemas.openxmlformats.org/officeDocument/2006/relationships/tags" Target="../tags/tag146.xml"/><Relationship Id="rId77" Type="http://schemas.openxmlformats.org/officeDocument/2006/relationships/tags" Target="../tags/tag154.xml"/><Relationship Id="rId100" Type="http://schemas.openxmlformats.org/officeDocument/2006/relationships/tags" Target="../tags/tag177.xml"/><Relationship Id="rId8" Type="http://schemas.openxmlformats.org/officeDocument/2006/relationships/slideLayout" Target="../slideLayouts/slideLayout14.xml"/><Relationship Id="rId51" Type="http://schemas.openxmlformats.org/officeDocument/2006/relationships/tags" Target="../tags/tag128.xml"/><Relationship Id="rId72" Type="http://schemas.openxmlformats.org/officeDocument/2006/relationships/tags" Target="../tags/tag149.xml"/><Relationship Id="rId80" Type="http://schemas.openxmlformats.org/officeDocument/2006/relationships/tags" Target="../tags/tag157.xml"/><Relationship Id="rId85" Type="http://schemas.openxmlformats.org/officeDocument/2006/relationships/tags" Target="../tags/tag162.xml"/><Relationship Id="rId93" Type="http://schemas.openxmlformats.org/officeDocument/2006/relationships/tags" Target="../tags/tag170.xml"/><Relationship Id="rId98" Type="http://schemas.openxmlformats.org/officeDocument/2006/relationships/tags" Target="../tags/tag175.xml"/><Relationship Id="rId3"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tags" Target="../tags/tag94.xml"/><Relationship Id="rId25" Type="http://schemas.openxmlformats.org/officeDocument/2006/relationships/tags" Target="../tags/tag102.xml"/><Relationship Id="rId33" Type="http://schemas.openxmlformats.org/officeDocument/2006/relationships/tags" Target="../tags/tag110.xml"/><Relationship Id="rId38" Type="http://schemas.openxmlformats.org/officeDocument/2006/relationships/tags" Target="../tags/tag115.xml"/><Relationship Id="rId46" Type="http://schemas.openxmlformats.org/officeDocument/2006/relationships/tags" Target="../tags/tag123.xml"/><Relationship Id="rId59" Type="http://schemas.openxmlformats.org/officeDocument/2006/relationships/tags" Target="../tags/tag136.xml"/><Relationship Id="rId67" Type="http://schemas.openxmlformats.org/officeDocument/2006/relationships/tags" Target="../tags/tag144.xml"/><Relationship Id="rId20" Type="http://schemas.openxmlformats.org/officeDocument/2006/relationships/tags" Target="../tags/tag97.xml"/><Relationship Id="rId41" Type="http://schemas.openxmlformats.org/officeDocument/2006/relationships/tags" Target="../tags/tag118.xml"/><Relationship Id="rId54" Type="http://schemas.openxmlformats.org/officeDocument/2006/relationships/tags" Target="../tags/tag131.xml"/><Relationship Id="rId62" Type="http://schemas.openxmlformats.org/officeDocument/2006/relationships/tags" Target="../tags/tag139.xml"/><Relationship Id="rId70" Type="http://schemas.openxmlformats.org/officeDocument/2006/relationships/tags" Target="../tags/tag147.xml"/><Relationship Id="rId75" Type="http://schemas.openxmlformats.org/officeDocument/2006/relationships/tags" Target="../tags/tag152.xml"/><Relationship Id="rId83" Type="http://schemas.openxmlformats.org/officeDocument/2006/relationships/tags" Target="../tags/tag160.xml"/><Relationship Id="rId88" Type="http://schemas.openxmlformats.org/officeDocument/2006/relationships/tags" Target="../tags/tag165.xml"/><Relationship Id="rId91" Type="http://schemas.openxmlformats.org/officeDocument/2006/relationships/tags" Target="../tags/tag168.xml"/><Relationship Id="rId96" Type="http://schemas.openxmlformats.org/officeDocument/2006/relationships/tags" Target="../tags/tag17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tags" Target="../tags/tag92.xml"/><Relationship Id="rId23" Type="http://schemas.openxmlformats.org/officeDocument/2006/relationships/tags" Target="../tags/tag100.xml"/><Relationship Id="rId28" Type="http://schemas.openxmlformats.org/officeDocument/2006/relationships/tags" Target="../tags/tag105.xml"/><Relationship Id="rId36" Type="http://schemas.openxmlformats.org/officeDocument/2006/relationships/tags" Target="../tags/tag113.xml"/><Relationship Id="rId49" Type="http://schemas.openxmlformats.org/officeDocument/2006/relationships/tags" Target="../tags/tag126.xml"/><Relationship Id="rId57" Type="http://schemas.openxmlformats.org/officeDocument/2006/relationships/tags" Target="../tags/tag134.xml"/><Relationship Id="rId10" Type="http://schemas.openxmlformats.org/officeDocument/2006/relationships/slideLayout" Target="../slideLayouts/slideLayout16.xml"/><Relationship Id="rId31" Type="http://schemas.openxmlformats.org/officeDocument/2006/relationships/tags" Target="../tags/tag108.xml"/><Relationship Id="rId44" Type="http://schemas.openxmlformats.org/officeDocument/2006/relationships/tags" Target="../tags/tag121.xml"/><Relationship Id="rId52" Type="http://schemas.openxmlformats.org/officeDocument/2006/relationships/tags" Target="../tags/tag129.xml"/><Relationship Id="rId60" Type="http://schemas.openxmlformats.org/officeDocument/2006/relationships/tags" Target="../tags/tag137.xml"/><Relationship Id="rId65" Type="http://schemas.openxmlformats.org/officeDocument/2006/relationships/tags" Target="../tags/tag142.xml"/><Relationship Id="rId73" Type="http://schemas.openxmlformats.org/officeDocument/2006/relationships/tags" Target="../tags/tag150.xml"/><Relationship Id="rId78" Type="http://schemas.openxmlformats.org/officeDocument/2006/relationships/tags" Target="../tags/tag155.xml"/><Relationship Id="rId81" Type="http://schemas.openxmlformats.org/officeDocument/2006/relationships/tags" Target="../tags/tag158.xml"/><Relationship Id="rId86" Type="http://schemas.openxmlformats.org/officeDocument/2006/relationships/tags" Target="../tags/tag163.xml"/><Relationship Id="rId94" Type="http://schemas.openxmlformats.org/officeDocument/2006/relationships/tags" Target="../tags/tag171.xml"/><Relationship Id="rId99" Type="http://schemas.openxmlformats.org/officeDocument/2006/relationships/tags" Target="../tags/tag176.xml"/><Relationship Id="rId101"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tags" Target="../tags/tag90.xml"/><Relationship Id="rId18" Type="http://schemas.openxmlformats.org/officeDocument/2006/relationships/tags" Target="../tags/tag95.xml"/><Relationship Id="rId39" Type="http://schemas.openxmlformats.org/officeDocument/2006/relationships/tags" Target="../tags/tag1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image" Target="../media/image9.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 Target="../slides/slide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9" Type="http://schemas.openxmlformats.org/officeDocument/2006/relationships/tags" Target="../tags/tag211.xml"/><Relationship Id="rId21" Type="http://schemas.openxmlformats.org/officeDocument/2006/relationships/tags" Target="../tags/tag193.xml"/><Relationship Id="rId34" Type="http://schemas.openxmlformats.org/officeDocument/2006/relationships/tags" Target="../tags/tag206.xml"/><Relationship Id="rId42" Type="http://schemas.openxmlformats.org/officeDocument/2006/relationships/tags" Target="../tags/tag214.xml"/><Relationship Id="rId47" Type="http://schemas.openxmlformats.org/officeDocument/2006/relationships/tags" Target="../tags/tag219.xml"/><Relationship Id="rId50" Type="http://schemas.openxmlformats.org/officeDocument/2006/relationships/tags" Target="../tags/tag222.xml"/><Relationship Id="rId55" Type="http://schemas.openxmlformats.org/officeDocument/2006/relationships/tags" Target="../tags/tag227.xml"/><Relationship Id="rId63" Type="http://schemas.openxmlformats.org/officeDocument/2006/relationships/tags" Target="../tags/tag235.xml"/><Relationship Id="rId68" Type="http://schemas.openxmlformats.org/officeDocument/2006/relationships/tags" Target="../tags/tag240.xml"/><Relationship Id="rId76" Type="http://schemas.openxmlformats.org/officeDocument/2006/relationships/tags" Target="../tags/tag248.xml"/><Relationship Id="rId84" Type="http://schemas.openxmlformats.org/officeDocument/2006/relationships/tags" Target="../tags/tag256.xml"/><Relationship Id="rId89" Type="http://schemas.openxmlformats.org/officeDocument/2006/relationships/tags" Target="../tags/tag261.xml"/><Relationship Id="rId7" Type="http://schemas.openxmlformats.org/officeDocument/2006/relationships/tags" Target="../tags/tag179.xml"/><Relationship Id="rId71" Type="http://schemas.openxmlformats.org/officeDocument/2006/relationships/tags" Target="../tags/tag243.xml"/><Relationship Id="rId92" Type="http://schemas.openxmlformats.org/officeDocument/2006/relationships/tags" Target="../tags/tag264.xml"/><Relationship Id="rId2" Type="http://schemas.openxmlformats.org/officeDocument/2006/relationships/slideLayout" Target="../slideLayouts/slideLayout36.xml"/><Relationship Id="rId16" Type="http://schemas.openxmlformats.org/officeDocument/2006/relationships/tags" Target="../tags/tag188.xml"/><Relationship Id="rId29" Type="http://schemas.openxmlformats.org/officeDocument/2006/relationships/tags" Target="../tags/tag201.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tags" Target="../tags/tag209.xml"/><Relationship Id="rId40" Type="http://schemas.openxmlformats.org/officeDocument/2006/relationships/tags" Target="../tags/tag212.xml"/><Relationship Id="rId45" Type="http://schemas.openxmlformats.org/officeDocument/2006/relationships/tags" Target="../tags/tag217.xml"/><Relationship Id="rId53" Type="http://schemas.openxmlformats.org/officeDocument/2006/relationships/tags" Target="../tags/tag225.xml"/><Relationship Id="rId58" Type="http://schemas.openxmlformats.org/officeDocument/2006/relationships/tags" Target="../tags/tag230.xml"/><Relationship Id="rId66" Type="http://schemas.openxmlformats.org/officeDocument/2006/relationships/tags" Target="../tags/tag238.xml"/><Relationship Id="rId74" Type="http://schemas.openxmlformats.org/officeDocument/2006/relationships/tags" Target="../tags/tag246.xml"/><Relationship Id="rId79" Type="http://schemas.openxmlformats.org/officeDocument/2006/relationships/tags" Target="../tags/tag251.xml"/><Relationship Id="rId87" Type="http://schemas.openxmlformats.org/officeDocument/2006/relationships/tags" Target="../tags/tag259.xml"/><Relationship Id="rId5" Type="http://schemas.openxmlformats.org/officeDocument/2006/relationships/theme" Target="../theme/theme4.xml"/><Relationship Id="rId61" Type="http://schemas.openxmlformats.org/officeDocument/2006/relationships/tags" Target="../tags/tag233.xml"/><Relationship Id="rId82" Type="http://schemas.openxmlformats.org/officeDocument/2006/relationships/tags" Target="../tags/tag254.xml"/><Relationship Id="rId90" Type="http://schemas.openxmlformats.org/officeDocument/2006/relationships/tags" Target="../tags/tag262.xml"/><Relationship Id="rId19" Type="http://schemas.openxmlformats.org/officeDocument/2006/relationships/tags" Target="../tags/tag19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 Id="rId43" Type="http://schemas.openxmlformats.org/officeDocument/2006/relationships/tags" Target="../tags/tag215.xml"/><Relationship Id="rId48" Type="http://schemas.openxmlformats.org/officeDocument/2006/relationships/tags" Target="../tags/tag220.xml"/><Relationship Id="rId56" Type="http://schemas.openxmlformats.org/officeDocument/2006/relationships/tags" Target="../tags/tag228.xml"/><Relationship Id="rId64" Type="http://schemas.openxmlformats.org/officeDocument/2006/relationships/tags" Target="../tags/tag236.xml"/><Relationship Id="rId69" Type="http://schemas.openxmlformats.org/officeDocument/2006/relationships/tags" Target="../tags/tag241.xml"/><Relationship Id="rId77" Type="http://schemas.openxmlformats.org/officeDocument/2006/relationships/tags" Target="../tags/tag249.xml"/><Relationship Id="rId8" Type="http://schemas.openxmlformats.org/officeDocument/2006/relationships/tags" Target="../tags/tag180.xml"/><Relationship Id="rId51" Type="http://schemas.openxmlformats.org/officeDocument/2006/relationships/tags" Target="../tags/tag223.xml"/><Relationship Id="rId72" Type="http://schemas.openxmlformats.org/officeDocument/2006/relationships/tags" Target="../tags/tag244.xml"/><Relationship Id="rId80" Type="http://schemas.openxmlformats.org/officeDocument/2006/relationships/tags" Target="../tags/tag252.xml"/><Relationship Id="rId85" Type="http://schemas.openxmlformats.org/officeDocument/2006/relationships/tags" Target="../tags/tag257.xml"/><Relationship Id="rId93" Type="http://schemas.openxmlformats.org/officeDocument/2006/relationships/tags" Target="../tags/tag265.xml"/><Relationship Id="rId3" Type="http://schemas.openxmlformats.org/officeDocument/2006/relationships/slideLayout" Target="../slideLayouts/slideLayout37.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tags" Target="../tags/tag210.xml"/><Relationship Id="rId46" Type="http://schemas.openxmlformats.org/officeDocument/2006/relationships/tags" Target="../tags/tag218.xml"/><Relationship Id="rId59" Type="http://schemas.openxmlformats.org/officeDocument/2006/relationships/tags" Target="../tags/tag231.xml"/><Relationship Id="rId67" Type="http://schemas.openxmlformats.org/officeDocument/2006/relationships/tags" Target="../tags/tag239.xml"/><Relationship Id="rId20" Type="http://schemas.openxmlformats.org/officeDocument/2006/relationships/tags" Target="../tags/tag192.xml"/><Relationship Id="rId41" Type="http://schemas.openxmlformats.org/officeDocument/2006/relationships/tags" Target="../tags/tag213.xml"/><Relationship Id="rId54" Type="http://schemas.openxmlformats.org/officeDocument/2006/relationships/tags" Target="../tags/tag226.xml"/><Relationship Id="rId62" Type="http://schemas.openxmlformats.org/officeDocument/2006/relationships/tags" Target="../tags/tag234.xml"/><Relationship Id="rId70" Type="http://schemas.openxmlformats.org/officeDocument/2006/relationships/tags" Target="../tags/tag242.xml"/><Relationship Id="rId75" Type="http://schemas.openxmlformats.org/officeDocument/2006/relationships/tags" Target="../tags/tag247.xml"/><Relationship Id="rId83" Type="http://schemas.openxmlformats.org/officeDocument/2006/relationships/tags" Target="../tags/tag255.xml"/><Relationship Id="rId88" Type="http://schemas.openxmlformats.org/officeDocument/2006/relationships/tags" Target="../tags/tag260.xml"/><Relationship Id="rId91" Type="http://schemas.openxmlformats.org/officeDocument/2006/relationships/tags" Target="../tags/tag263.xml"/><Relationship Id="rId1" Type="http://schemas.openxmlformats.org/officeDocument/2006/relationships/slideLayout" Target="../slideLayouts/slideLayout35.xml"/><Relationship Id="rId6" Type="http://schemas.openxmlformats.org/officeDocument/2006/relationships/tags" Target="../tags/tag178.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49" Type="http://schemas.openxmlformats.org/officeDocument/2006/relationships/tags" Target="../tags/tag221.xml"/><Relationship Id="rId57" Type="http://schemas.openxmlformats.org/officeDocument/2006/relationships/tags" Target="../tags/tag229.xml"/><Relationship Id="rId10" Type="http://schemas.openxmlformats.org/officeDocument/2006/relationships/tags" Target="../tags/tag182.xml"/><Relationship Id="rId31" Type="http://schemas.openxmlformats.org/officeDocument/2006/relationships/tags" Target="../tags/tag203.xml"/><Relationship Id="rId44" Type="http://schemas.openxmlformats.org/officeDocument/2006/relationships/tags" Target="../tags/tag216.xml"/><Relationship Id="rId52" Type="http://schemas.openxmlformats.org/officeDocument/2006/relationships/tags" Target="../tags/tag224.xml"/><Relationship Id="rId60" Type="http://schemas.openxmlformats.org/officeDocument/2006/relationships/tags" Target="../tags/tag232.xml"/><Relationship Id="rId65" Type="http://schemas.openxmlformats.org/officeDocument/2006/relationships/tags" Target="../tags/tag237.xml"/><Relationship Id="rId73" Type="http://schemas.openxmlformats.org/officeDocument/2006/relationships/tags" Target="../tags/tag245.xml"/><Relationship Id="rId78" Type="http://schemas.openxmlformats.org/officeDocument/2006/relationships/tags" Target="../tags/tag250.xml"/><Relationship Id="rId81" Type="http://schemas.openxmlformats.org/officeDocument/2006/relationships/tags" Target="../tags/tag253.xml"/><Relationship Id="rId86" Type="http://schemas.openxmlformats.org/officeDocument/2006/relationships/tags" Target="../tags/tag258.xml"/><Relationship Id="rId4" Type="http://schemas.openxmlformats.org/officeDocument/2006/relationships/slideLayout" Target="../slideLayouts/slideLayout38.xml"/><Relationship Id="rId9" Type="http://schemas.openxmlformats.org/officeDocument/2006/relationships/tags" Target="../tags/tag181.xml"/></Relationships>
</file>

<file path=ppt/slideMasters/_rels/slideMaster5.xml.rels><?xml version="1.0" encoding="UTF-8" standalone="yes"?>
<Relationships xmlns="http://schemas.openxmlformats.org/package/2006/relationships"><Relationship Id="rId13" Type="http://schemas.openxmlformats.org/officeDocument/2006/relationships/tags" Target="../tags/tag271.xml"/><Relationship Id="rId18" Type="http://schemas.openxmlformats.org/officeDocument/2006/relationships/tags" Target="../tags/tag276.xml"/><Relationship Id="rId26" Type="http://schemas.openxmlformats.org/officeDocument/2006/relationships/tags" Target="../tags/tag284.xml"/><Relationship Id="rId39" Type="http://schemas.openxmlformats.org/officeDocument/2006/relationships/tags" Target="../tags/tag297.xml"/><Relationship Id="rId21" Type="http://schemas.openxmlformats.org/officeDocument/2006/relationships/tags" Target="../tags/tag279.xml"/><Relationship Id="rId34" Type="http://schemas.openxmlformats.org/officeDocument/2006/relationships/tags" Target="../tags/tag292.xml"/><Relationship Id="rId42" Type="http://schemas.openxmlformats.org/officeDocument/2006/relationships/tags" Target="../tags/tag300.xml"/><Relationship Id="rId47" Type="http://schemas.openxmlformats.org/officeDocument/2006/relationships/tags" Target="../tags/tag305.xml"/><Relationship Id="rId50" Type="http://schemas.openxmlformats.org/officeDocument/2006/relationships/tags" Target="../tags/tag308.xml"/><Relationship Id="rId55" Type="http://schemas.openxmlformats.org/officeDocument/2006/relationships/tags" Target="../tags/tag313.xml"/><Relationship Id="rId63" Type="http://schemas.openxmlformats.org/officeDocument/2006/relationships/tags" Target="../tags/tag321.xml"/><Relationship Id="rId68" Type="http://schemas.openxmlformats.org/officeDocument/2006/relationships/tags" Target="../tags/tag326.xml"/><Relationship Id="rId76" Type="http://schemas.openxmlformats.org/officeDocument/2006/relationships/tags" Target="../tags/tag334.xml"/><Relationship Id="rId84" Type="http://schemas.openxmlformats.org/officeDocument/2006/relationships/tags" Target="../tags/tag342.xml"/><Relationship Id="rId89" Type="http://schemas.openxmlformats.org/officeDocument/2006/relationships/tags" Target="../tags/tag347.xml"/><Relationship Id="rId7" Type="http://schemas.openxmlformats.org/officeDocument/2006/relationships/theme" Target="../theme/theme5.xml"/><Relationship Id="rId71" Type="http://schemas.openxmlformats.org/officeDocument/2006/relationships/tags" Target="../tags/tag329.xml"/><Relationship Id="rId92" Type="http://schemas.openxmlformats.org/officeDocument/2006/relationships/tags" Target="../tags/tag350.xml"/><Relationship Id="rId2" Type="http://schemas.openxmlformats.org/officeDocument/2006/relationships/slideLayout" Target="../slideLayouts/slideLayout40.xml"/><Relationship Id="rId16" Type="http://schemas.openxmlformats.org/officeDocument/2006/relationships/tags" Target="../tags/tag274.xml"/><Relationship Id="rId29" Type="http://schemas.openxmlformats.org/officeDocument/2006/relationships/tags" Target="../tags/tag287.xml"/><Relationship Id="rId11" Type="http://schemas.openxmlformats.org/officeDocument/2006/relationships/tags" Target="../tags/tag269.xml"/><Relationship Id="rId24" Type="http://schemas.openxmlformats.org/officeDocument/2006/relationships/tags" Target="../tags/tag282.xml"/><Relationship Id="rId32" Type="http://schemas.openxmlformats.org/officeDocument/2006/relationships/tags" Target="../tags/tag290.xml"/><Relationship Id="rId37" Type="http://schemas.openxmlformats.org/officeDocument/2006/relationships/tags" Target="../tags/tag295.xml"/><Relationship Id="rId40" Type="http://schemas.openxmlformats.org/officeDocument/2006/relationships/tags" Target="../tags/tag298.xml"/><Relationship Id="rId45" Type="http://schemas.openxmlformats.org/officeDocument/2006/relationships/tags" Target="../tags/tag303.xml"/><Relationship Id="rId53" Type="http://schemas.openxmlformats.org/officeDocument/2006/relationships/tags" Target="../tags/tag311.xml"/><Relationship Id="rId58" Type="http://schemas.openxmlformats.org/officeDocument/2006/relationships/tags" Target="../tags/tag316.xml"/><Relationship Id="rId66" Type="http://schemas.openxmlformats.org/officeDocument/2006/relationships/tags" Target="../tags/tag324.xml"/><Relationship Id="rId74" Type="http://schemas.openxmlformats.org/officeDocument/2006/relationships/tags" Target="../tags/tag332.xml"/><Relationship Id="rId79" Type="http://schemas.openxmlformats.org/officeDocument/2006/relationships/tags" Target="../tags/tag337.xml"/><Relationship Id="rId87" Type="http://schemas.openxmlformats.org/officeDocument/2006/relationships/tags" Target="../tags/tag345.xml"/><Relationship Id="rId5" Type="http://schemas.openxmlformats.org/officeDocument/2006/relationships/slideLayout" Target="../slideLayouts/slideLayout43.xml"/><Relationship Id="rId61" Type="http://schemas.openxmlformats.org/officeDocument/2006/relationships/tags" Target="../tags/tag319.xml"/><Relationship Id="rId82" Type="http://schemas.openxmlformats.org/officeDocument/2006/relationships/tags" Target="../tags/tag340.xml"/><Relationship Id="rId90" Type="http://schemas.openxmlformats.org/officeDocument/2006/relationships/tags" Target="../tags/tag348.xml"/><Relationship Id="rId95" Type="http://schemas.openxmlformats.org/officeDocument/2006/relationships/tags" Target="../tags/tag353.xml"/><Relationship Id="rId19" Type="http://schemas.openxmlformats.org/officeDocument/2006/relationships/tags" Target="../tags/tag277.xml"/><Relationship Id="rId14" Type="http://schemas.openxmlformats.org/officeDocument/2006/relationships/tags" Target="../tags/tag272.xml"/><Relationship Id="rId22" Type="http://schemas.openxmlformats.org/officeDocument/2006/relationships/tags" Target="../tags/tag280.xml"/><Relationship Id="rId27" Type="http://schemas.openxmlformats.org/officeDocument/2006/relationships/tags" Target="../tags/tag285.xml"/><Relationship Id="rId30" Type="http://schemas.openxmlformats.org/officeDocument/2006/relationships/tags" Target="../tags/tag288.xml"/><Relationship Id="rId35" Type="http://schemas.openxmlformats.org/officeDocument/2006/relationships/tags" Target="../tags/tag293.xml"/><Relationship Id="rId43" Type="http://schemas.openxmlformats.org/officeDocument/2006/relationships/tags" Target="../tags/tag301.xml"/><Relationship Id="rId48" Type="http://schemas.openxmlformats.org/officeDocument/2006/relationships/tags" Target="../tags/tag306.xml"/><Relationship Id="rId56" Type="http://schemas.openxmlformats.org/officeDocument/2006/relationships/tags" Target="../tags/tag314.xml"/><Relationship Id="rId64" Type="http://schemas.openxmlformats.org/officeDocument/2006/relationships/tags" Target="../tags/tag322.xml"/><Relationship Id="rId69" Type="http://schemas.openxmlformats.org/officeDocument/2006/relationships/tags" Target="../tags/tag327.xml"/><Relationship Id="rId77" Type="http://schemas.openxmlformats.org/officeDocument/2006/relationships/tags" Target="../tags/tag335.xml"/><Relationship Id="rId8" Type="http://schemas.openxmlformats.org/officeDocument/2006/relationships/tags" Target="../tags/tag266.xml"/><Relationship Id="rId51" Type="http://schemas.openxmlformats.org/officeDocument/2006/relationships/tags" Target="../tags/tag309.xml"/><Relationship Id="rId72" Type="http://schemas.openxmlformats.org/officeDocument/2006/relationships/tags" Target="../tags/tag330.xml"/><Relationship Id="rId80" Type="http://schemas.openxmlformats.org/officeDocument/2006/relationships/tags" Target="../tags/tag338.xml"/><Relationship Id="rId85" Type="http://schemas.openxmlformats.org/officeDocument/2006/relationships/tags" Target="../tags/tag343.xml"/><Relationship Id="rId93" Type="http://schemas.openxmlformats.org/officeDocument/2006/relationships/tags" Target="../tags/tag351.xml"/><Relationship Id="rId3" Type="http://schemas.openxmlformats.org/officeDocument/2006/relationships/slideLayout" Target="../slideLayouts/slideLayout41.xml"/><Relationship Id="rId12" Type="http://schemas.openxmlformats.org/officeDocument/2006/relationships/tags" Target="../tags/tag270.xml"/><Relationship Id="rId17" Type="http://schemas.openxmlformats.org/officeDocument/2006/relationships/tags" Target="../tags/tag275.xml"/><Relationship Id="rId25" Type="http://schemas.openxmlformats.org/officeDocument/2006/relationships/tags" Target="../tags/tag283.xml"/><Relationship Id="rId33" Type="http://schemas.openxmlformats.org/officeDocument/2006/relationships/tags" Target="../tags/tag291.xml"/><Relationship Id="rId38" Type="http://schemas.openxmlformats.org/officeDocument/2006/relationships/tags" Target="../tags/tag296.xml"/><Relationship Id="rId46" Type="http://schemas.openxmlformats.org/officeDocument/2006/relationships/tags" Target="../tags/tag304.xml"/><Relationship Id="rId59" Type="http://schemas.openxmlformats.org/officeDocument/2006/relationships/tags" Target="../tags/tag317.xml"/><Relationship Id="rId67" Type="http://schemas.openxmlformats.org/officeDocument/2006/relationships/tags" Target="../tags/tag325.xml"/><Relationship Id="rId20" Type="http://schemas.openxmlformats.org/officeDocument/2006/relationships/tags" Target="../tags/tag278.xml"/><Relationship Id="rId41" Type="http://schemas.openxmlformats.org/officeDocument/2006/relationships/tags" Target="../tags/tag299.xml"/><Relationship Id="rId54" Type="http://schemas.openxmlformats.org/officeDocument/2006/relationships/tags" Target="../tags/tag312.xml"/><Relationship Id="rId62" Type="http://schemas.openxmlformats.org/officeDocument/2006/relationships/tags" Target="../tags/tag320.xml"/><Relationship Id="rId70" Type="http://schemas.openxmlformats.org/officeDocument/2006/relationships/tags" Target="../tags/tag328.xml"/><Relationship Id="rId75" Type="http://schemas.openxmlformats.org/officeDocument/2006/relationships/tags" Target="../tags/tag333.xml"/><Relationship Id="rId83" Type="http://schemas.openxmlformats.org/officeDocument/2006/relationships/tags" Target="../tags/tag341.xml"/><Relationship Id="rId88" Type="http://schemas.openxmlformats.org/officeDocument/2006/relationships/tags" Target="../tags/tag346.xml"/><Relationship Id="rId91" Type="http://schemas.openxmlformats.org/officeDocument/2006/relationships/tags" Target="../tags/tag34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tags" Target="../tags/tag273.xml"/><Relationship Id="rId23" Type="http://schemas.openxmlformats.org/officeDocument/2006/relationships/tags" Target="../tags/tag281.xml"/><Relationship Id="rId28" Type="http://schemas.openxmlformats.org/officeDocument/2006/relationships/tags" Target="../tags/tag286.xml"/><Relationship Id="rId36" Type="http://schemas.openxmlformats.org/officeDocument/2006/relationships/tags" Target="../tags/tag294.xml"/><Relationship Id="rId49" Type="http://schemas.openxmlformats.org/officeDocument/2006/relationships/tags" Target="../tags/tag307.xml"/><Relationship Id="rId57" Type="http://schemas.openxmlformats.org/officeDocument/2006/relationships/tags" Target="../tags/tag315.xml"/><Relationship Id="rId10" Type="http://schemas.openxmlformats.org/officeDocument/2006/relationships/tags" Target="../tags/tag268.xml"/><Relationship Id="rId31" Type="http://schemas.openxmlformats.org/officeDocument/2006/relationships/tags" Target="../tags/tag289.xml"/><Relationship Id="rId44" Type="http://schemas.openxmlformats.org/officeDocument/2006/relationships/tags" Target="../tags/tag302.xml"/><Relationship Id="rId52" Type="http://schemas.openxmlformats.org/officeDocument/2006/relationships/tags" Target="../tags/tag310.xml"/><Relationship Id="rId60" Type="http://schemas.openxmlformats.org/officeDocument/2006/relationships/tags" Target="../tags/tag318.xml"/><Relationship Id="rId65" Type="http://schemas.openxmlformats.org/officeDocument/2006/relationships/tags" Target="../tags/tag323.xml"/><Relationship Id="rId73" Type="http://schemas.openxmlformats.org/officeDocument/2006/relationships/tags" Target="../tags/tag331.xml"/><Relationship Id="rId78" Type="http://schemas.openxmlformats.org/officeDocument/2006/relationships/tags" Target="../tags/tag336.xml"/><Relationship Id="rId81" Type="http://schemas.openxmlformats.org/officeDocument/2006/relationships/tags" Target="../tags/tag339.xml"/><Relationship Id="rId86" Type="http://schemas.openxmlformats.org/officeDocument/2006/relationships/tags" Target="../tags/tag344.xml"/><Relationship Id="rId94" Type="http://schemas.openxmlformats.org/officeDocument/2006/relationships/tags" Target="../tags/tag352.xml"/><Relationship Id="rId4" Type="http://schemas.openxmlformats.org/officeDocument/2006/relationships/slideLayout" Target="../slideLayouts/slideLayout42.xml"/><Relationship Id="rId9" Type="http://schemas.openxmlformats.org/officeDocument/2006/relationships/tags" Target="../tags/tag267.xml"/></Relationships>
</file>

<file path=ppt/slideMasters/_rels/slideMaster6.xml.rels><?xml version="1.0" encoding="UTF-8" standalone="yes"?>
<Relationships xmlns="http://schemas.openxmlformats.org/package/2006/relationships"><Relationship Id="rId26" Type="http://schemas.openxmlformats.org/officeDocument/2006/relationships/tags" Target="../tags/tag369.xml"/><Relationship Id="rId21" Type="http://schemas.openxmlformats.org/officeDocument/2006/relationships/tags" Target="../tags/tag364.xml"/><Relationship Id="rId34" Type="http://schemas.openxmlformats.org/officeDocument/2006/relationships/tags" Target="../tags/tag377.xml"/><Relationship Id="rId42" Type="http://schemas.openxmlformats.org/officeDocument/2006/relationships/tags" Target="../tags/tag385.xml"/><Relationship Id="rId47" Type="http://schemas.openxmlformats.org/officeDocument/2006/relationships/tags" Target="../tags/tag390.xml"/><Relationship Id="rId50" Type="http://schemas.openxmlformats.org/officeDocument/2006/relationships/tags" Target="../tags/tag393.xml"/><Relationship Id="rId55" Type="http://schemas.openxmlformats.org/officeDocument/2006/relationships/tags" Target="../tags/tag398.xml"/><Relationship Id="rId63" Type="http://schemas.openxmlformats.org/officeDocument/2006/relationships/tags" Target="../tags/tag406.xml"/><Relationship Id="rId68" Type="http://schemas.openxmlformats.org/officeDocument/2006/relationships/tags" Target="../tags/tag411.xml"/><Relationship Id="rId76" Type="http://schemas.openxmlformats.org/officeDocument/2006/relationships/tags" Target="../tags/tag419.xml"/><Relationship Id="rId84" Type="http://schemas.openxmlformats.org/officeDocument/2006/relationships/tags" Target="../tags/tag427.xml"/><Relationship Id="rId89" Type="http://schemas.openxmlformats.org/officeDocument/2006/relationships/tags" Target="../tags/tag432.xml"/><Relationship Id="rId97" Type="http://schemas.openxmlformats.org/officeDocument/2006/relationships/tags" Target="../tags/tag440.xml"/><Relationship Id="rId7" Type="http://schemas.openxmlformats.org/officeDocument/2006/relationships/slideLayout" Target="../slideLayouts/slideLayout51.xml"/><Relationship Id="rId71" Type="http://schemas.openxmlformats.org/officeDocument/2006/relationships/tags" Target="../tags/tag414.xml"/><Relationship Id="rId92" Type="http://schemas.openxmlformats.org/officeDocument/2006/relationships/tags" Target="../tags/tag435.xml"/><Relationship Id="rId2" Type="http://schemas.openxmlformats.org/officeDocument/2006/relationships/slideLayout" Target="../slideLayouts/slideLayout46.xml"/><Relationship Id="rId16" Type="http://schemas.openxmlformats.org/officeDocument/2006/relationships/tags" Target="../tags/tag359.xml"/><Relationship Id="rId29" Type="http://schemas.openxmlformats.org/officeDocument/2006/relationships/tags" Target="../tags/tag372.xml"/><Relationship Id="rId11" Type="http://schemas.openxmlformats.org/officeDocument/2006/relationships/tags" Target="../tags/tag354.xml"/><Relationship Id="rId24" Type="http://schemas.openxmlformats.org/officeDocument/2006/relationships/tags" Target="../tags/tag367.xml"/><Relationship Id="rId32" Type="http://schemas.openxmlformats.org/officeDocument/2006/relationships/tags" Target="../tags/tag375.xml"/><Relationship Id="rId37" Type="http://schemas.openxmlformats.org/officeDocument/2006/relationships/tags" Target="../tags/tag380.xml"/><Relationship Id="rId40" Type="http://schemas.openxmlformats.org/officeDocument/2006/relationships/tags" Target="../tags/tag383.xml"/><Relationship Id="rId45" Type="http://schemas.openxmlformats.org/officeDocument/2006/relationships/tags" Target="../tags/tag388.xml"/><Relationship Id="rId53" Type="http://schemas.openxmlformats.org/officeDocument/2006/relationships/tags" Target="../tags/tag396.xml"/><Relationship Id="rId58" Type="http://schemas.openxmlformats.org/officeDocument/2006/relationships/tags" Target="../tags/tag401.xml"/><Relationship Id="rId66" Type="http://schemas.openxmlformats.org/officeDocument/2006/relationships/tags" Target="../tags/tag409.xml"/><Relationship Id="rId74" Type="http://schemas.openxmlformats.org/officeDocument/2006/relationships/tags" Target="../tags/tag417.xml"/><Relationship Id="rId79" Type="http://schemas.openxmlformats.org/officeDocument/2006/relationships/tags" Target="../tags/tag422.xml"/><Relationship Id="rId87" Type="http://schemas.openxmlformats.org/officeDocument/2006/relationships/tags" Target="../tags/tag430.xml"/><Relationship Id="rId5" Type="http://schemas.openxmlformats.org/officeDocument/2006/relationships/slideLayout" Target="../slideLayouts/slideLayout49.xml"/><Relationship Id="rId61" Type="http://schemas.openxmlformats.org/officeDocument/2006/relationships/tags" Target="../tags/tag404.xml"/><Relationship Id="rId82" Type="http://schemas.openxmlformats.org/officeDocument/2006/relationships/tags" Target="../tags/tag425.xml"/><Relationship Id="rId90" Type="http://schemas.openxmlformats.org/officeDocument/2006/relationships/tags" Target="../tags/tag433.xml"/><Relationship Id="rId95" Type="http://schemas.openxmlformats.org/officeDocument/2006/relationships/tags" Target="../tags/tag438.xml"/><Relationship Id="rId19" Type="http://schemas.openxmlformats.org/officeDocument/2006/relationships/tags" Target="../tags/tag362.xml"/><Relationship Id="rId14" Type="http://schemas.openxmlformats.org/officeDocument/2006/relationships/tags" Target="../tags/tag357.xml"/><Relationship Id="rId22" Type="http://schemas.openxmlformats.org/officeDocument/2006/relationships/tags" Target="../tags/tag365.xml"/><Relationship Id="rId27" Type="http://schemas.openxmlformats.org/officeDocument/2006/relationships/tags" Target="../tags/tag370.xml"/><Relationship Id="rId30" Type="http://schemas.openxmlformats.org/officeDocument/2006/relationships/tags" Target="../tags/tag373.xml"/><Relationship Id="rId35" Type="http://schemas.openxmlformats.org/officeDocument/2006/relationships/tags" Target="../tags/tag378.xml"/><Relationship Id="rId43" Type="http://schemas.openxmlformats.org/officeDocument/2006/relationships/tags" Target="../tags/tag386.xml"/><Relationship Id="rId48" Type="http://schemas.openxmlformats.org/officeDocument/2006/relationships/tags" Target="../tags/tag391.xml"/><Relationship Id="rId56" Type="http://schemas.openxmlformats.org/officeDocument/2006/relationships/tags" Target="../tags/tag399.xml"/><Relationship Id="rId64" Type="http://schemas.openxmlformats.org/officeDocument/2006/relationships/tags" Target="../tags/tag407.xml"/><Relationship Id="rId69" Type="http://schemas.openxmlformats.org/officeDocument/2006/relationships/tags" Target="../tags/tag412.xml"/><Relationship Id="rId77" Type="http://schemas.openxmlformats.org/officeDocument/2006/relationships/tags" Target="../tags/tag420.xml"/><Relationship Id="rId8" Type="http://schemas.openxmlformats.org/officeDocument/2006/relationships/slideLayout" Target="../slideLayouts/slideLayout52.xml"/><Relationship Id="rId51" Type="http://schemas.openxmlformats.org/officeDocument/2006/relationships/tags" Target="../tags/tag394.xml"/><Relationship Id="rId72" Type="http://schemas.openxmlformats.org/officeDocument/2006/relationships/tags" Target="../tags/tag415.xml"/><Relationship Id="rId80" Type="http://schemas.openxmlformats.org/officeDocument/2006/relationships/tags" Target="../tags/tag423.xml"/><Relationship Id="rId85" Type="http://schemas.openxmlformats.org/officeDocument/2006/relationships/tags" Target="../tags/tag428.xml"/><Relationship Id="rId93" Type="http://schemas.openxmlformats.org/officeDocument/2006/relationships/tags" Target="../tags/tag436.xml"/><Relationship Id="rId98" Type="http://schemas.openxmlformats.org/officeDocument/2006/relationships/tags" Target="../tags/tag441.xml"/><Relationship Id="rId3" Type="http://schemas.openxmlformats.org/officeDocument/2006/relationships/slideLayout" Target="../slideLayouts/slideLayout47.xml"/><Relationship Id="rId12" Type="http://schemas.openxmlformats.org/officeDocument/2006/relationships/tags" Target="../tags/tag355.xml"/><Relationship Id="rId17" Type="http://schemas.openxmlformats.org/officeDocument/2006/relationships/tags" Target="../tags/tag360.xml"/><Relationship Id="rId25" Type="http://schemas.openxmlformats.org/officeDocument/2006/relationships/tags" Target="../tags/tag368.xml"/><Relationship Id="rId33" Type="http://schemas.openxmlformats.org/officeDocument/2006/relationships/tags" Target="../tags/tag376.xml"/><Relationship Id="rId38" Type="http://schemas.openxmlformats.org/officeDocument/2006/relationships/tags" Target="../tags/tag381.xml"/><Relationship Id="rId46" Type="http://schemas.openxmlformats.org/officeDocument/2006/relationships/tags" Target="../tags/tag389.xml"/><Relationship Id="rId59" Type="http://schemas.openxmlformats.org/officeDocument/2006/relationships/tags" Target="../tags/tag402.xml"/><Relationship Id="rId67" Type="http://schemas.openxmlformats.org/officeDocument/2006/relationships/tags" Target="../tags/tag410.xml"/><Relationship Id="rId20" Type="http://schemas.openxmlformats.org/officeDocument/2006/relationships/tags" Target="../tags/tag363.xml"/><Relationship Id="rId41" Type="http://schemas.openxmlformats.org/officeDocument/2006/relationships/tags" Target="../tags/tag384.xml"/><Relationship Id="rId54" Type="http://schemas.openxmlformats.org/officeDocument/2006/relationships/tags" Target="../tags/tag397.xml"/><Relationship Id="rId62" Type="http://schemas.openxmlformats.org/officeDocument/2006/relationships/tags" Target="../tags/tag405.xml"/><Relationship Id="rId70" Type="http://schemas.openxmlformats.org/officeDocument/2006/relationships/tags" Target="../tags/tag413.xml"/><Relationship Id="rId75" Type="http://schemas.openxmlformats.org/officeDocument/2006/relationships/tags" Target="../tags/tag418.xml"/><Relationship Id="rId83" Type="http://schemas.openxmlformats.org/officeDocument/2006/relationships/tags" Target="../tags/tag426.xml"/><Relationship Id="rId88" Type="http://schemas.openxmlformats.org/officeDocument/2006/relationships/tags" Target="../tags/tag431.xml"/><Relationship Id="rId91" Type="http://schemas.openxmlformats.org/officeDocument/2006/relationships/tags" Target="../tags/tag434.xml"/><Relationship Id="rId96" Type="http://schemas.openxmlformats.org/officeDocument/2006/relationships/tags" Target="../tags/tag439.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tags" Target="../tags/tag358.xml"/><Relationship Id="rId23" Type="http://schemas.openxmlformats.org/officeDocument/2006/relationships/tags" Target="../tags/tag366.xml"/><Relationship Id="rId28" Type="http://schemas.openxmlformats.org/officeDocument/2006/relationships/tags" Target="../tags/tag371.xml"/><Relationship Id="rId36" Type="http://schemas.openxmlformats.org/officeDocument/2006/relationships/tags" Target="../tags/tag379.xml"/><Relationship Id="rId49" Type="http://schemas.openxmlformats.org/officeDocument/2006/relationships/tags" Target="../tags/tag392.xml"/><Relationship Id="rId57" Type="http://schemas.openxmlformats.org/officeDocument/2006/relationships/tags" Target="../tags/tag400.xml"/><Relationship Id="rId10" Type="http://schemas.openxmlformats.org/officeDocument/2006/relationships/theme" Target="../theme/theme6.xml"/><Relationship Id="rId31" Type="http://schemas.openxmlformats.org/officeDocument/2006/relationships/tags" Target="../tags/tag374.xml"/><Relationship Id="rId44" Type="http://schemas.openxmlformats.org/officeDocument/2006/relationships/tags" Target="../tags/tag387.xml"/><Relationship Id="rId52" Type="http://schemas.openxmlformats.org/officeDocument/2006/relationships/tags" Target="../tags/tag395.xml"/><Relationship Id="rId60" Type="http://schemas.openxmlformats.org/officeDocument/2006/relationships/tags" Target="../tags/tag403.xml"/><Relationship Id="rId65" Type="http://schemas.openxmlformats.org/officeDocument/2006/relationships/tags" Target="../tags/tag408.xml"/><Relationship Id="rId73" Type="http://schemas.openxmlformats.org/officeDocument/2006/relationships/tags" Target="../tags/tag416.xml"/><Relationship Id="rId78" Type="http://schemas.openxmlformats.org/officeDocument/2006/relationships/tags" Target="../tags/tag421.xml"/><Relationship Id="rId81" Type="http://schemas.openxmlformats.org/officeDocument/2006/relationships/tags" Target="../tags/tag424.xml"/><Relationship Id="rId86" Type="http://schemas.openxmlformats.org/officeDocument/2006/relationships/tags" Target="../tags/tag429.xml"/><Relationship Id="rId94" Type="http://schemas.openxmlformats.org/officeDocument/2006/relationships/tags" Target="../tags/tag43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3" Type="http://schemas.openxmlformats.org/officeDocument/2006/relationships/tags" Target="../tags/tag356.xml"/><Relationship Id="rId18" Type="http://schemas.openxmlformats.org/officeDocument/2006/relationships/tags" Target="../tags/tag361.xml"/><Relationship Id="rId39" Type="http://schemas.openxmlformats.org/officeDocument/2006/relationships/tags" Target="../tags/tag382.xml"/></Relationships>
</file>

<file path=ppt/slideMasters/_rels/slideMaster7.xml.rels><?xml version="1.0" encoding="UTF-8" standalone="yes"?>
<Relationships xmlns="http://schemas.openxmlformats.org/package/2006/relationships"><Relationship Id="rId26" Type="http://schemas.openxmlformats.org/officeDocument/2006/relationships/tags" Target="../tags/tag457.xml"/><Relationship Id="rId21" Type="http://schemas.openxmlformats.org/officeDocument/2006/relationships/tags" Target="../tags/tag452.xml"/><Relationship Id="rId34" Type="http://schemas.openxmlformats.org/officeDocument/2006/relationships/tags" Target="../tags/tag465.xml"/><Relationship Id="rId42" Type="http://schemas.openxmlformats.org/officeDocument/2006/relationships/tags" Target="../tags/tag473.xml"/><Relationship Id="rId47" Type="http://schemas.openxmlformats.org/officeDocument/2006/relationships/tags" Target="../tags/tag478.xml"/><Relationship Id="rId50" Type="http://schemas.openxmlformats.org/officeDocument/2006/relationships/tags" Target="../tags/tag481.xml"/><Relationship Id="rId55" Type="http://schemas.openxmlformats.org/officeDocument/2006/relationships/tags" Target="../tags/tag486.xml"/><Relationship Id="rId63" Type="http://schemas.openxmlformats.org/officeDocument/2006/relationships/tags" Target="../tags/tag494.xml"/><Relationship Id="rId68" Type="http://schemas.openxmlformats.org/officeDocument/2006/relationships/tags" Target="../tags/tag499.xml"/><Relationship Id="rId76" Type="http://schemas.openxmlformats.org/officeDocument/2006/relationships/tags" Target="../tags/tag507.xml"/><Relationship Id="rId84" Type="http://schemas.openxmlformats.org/officeDocument/2006/relationships/tags" Target="../tags/tag515.xml"/><Relationship Id="rId89" Type="http://schemas.openxmlformats.org/officeDocument/2006/relationships/tags" Target="../tags/tag520.xml"/><Relationship Id="rId97" Type="http://schemas.openxmlformats.org/officeDocument/2006/relationships/tags" Target="../tags/tag528.xml"/><Relationship Id="rId7" Type="http://schemas.openxmlformats.org/officeDocument/2006/relationships/slideLayout" Target="../slideLayouts/slideLayout60.xml"/><Relationship Id="rId71" Type="http://schemas.openxmlformats.org/officeDocument/2006/relationships/tags" Target="../tags/tag502.xml"/><Relationship Id="rId92" Type="http://schemas.openxmlformats.org/officeDocument/2006/relationships/tags" Target="../tags/tag523.xml"/><Relationship Id="rId2" Type="http://schemas.openxmlformats.org/officeDocument/2006/relationships/slideLayout" Target="../slideLayouts/slideLayout55.xml"/><Relationship Id="rId16" Type="http://schemas.openxmlformats.org/officeDocument/2006/relationships/tags" Target="../tags/tag447.xml"/><Relationship Id="rId29" Type="http://schemas.openxmlformats.org/officeDocument/2006/relationships/tags" Target="../tags/tag460.xml"/><Relationship Id="rId11" Type="http://schemas.openxmlformats.org/officeDocument/2006/relationships/tags" Target="../tags/tag442.xml"/><Relationship Id="rId24" Type="http://schemas.openxmlformats.org/officeDocument/2006/relationships/tags" Target="../tags/tag455.xml"/><Relationship Id="rId32" Type="http://schemas.openxmlformats.org/officeDocument/2006/relationships/tags" Target="../tags/tag463.xml"/><Relationship Id="rId37" Type="http://schemas.openxmlformats.org/officeDocument/2006/relationships/tags" Target="../tags/tag468.xml"/><Relationship Id="rId40" Type="http://schemas.openxmlformats.org/officeDocument/2006/relationships/tags" Target="../tags/tag471.xml"/><Relationship Id="rId45" Type="http://schemas.openxmlformats.org/officeDocument/2006/relationships/tags" Target="../tags/tag476.xml"/><Relationship Id="rId53" Type="http://schemas.openxmlformats.org/officeDocument/2006/relationships/tags" Target="../tags/tag484.xml"/><Relationship Id="rId58" Type="http://schemas.openxmlformats.org/officeDocument/2006/relationships/tags" Target="../tags/tag489.xml"/><Relationship Id="rId66" Type="http://schemas.openxmlformats.org/officeDocument/2006/relationships/tags" Target="../tags/tag497.xml"/><Relationship Id="rId74" Type="http://schemas.openxmlformats.org/officeDocument/2006/relationships/tags" Target="../tags/tag505.xml"/><Relationship Id="rId79" Type="http://schemas.openxmlformats.org/officeDocument/2006/relationships/tags" Target="../tags/tag510.xml"/><Relationship Id="rId87" Type="http://schemas.openxmlformats.org/officeDocument/2006/relationships/tags" Target="../tags/tag518.xml"/><Relationship Id="rId5" Type="http://schemas.openxmlformats.org/officeDocument/2006/relationships/slideLayout" Target="../slideLayouts/slideLayout58.xml"/><Relationship Id="rId61" Type="http://schemas.openxmlformats.org/officeDocument/2006/relationships/tags" Target="../tags/tag492.xml"/><Relationship Id="rId82" Type="http://schemas.openxmlformats.org/officeDocument/2006/relationships/tags" Target="../tags/tag513.xml"/><Relationship Id="rId90" Type="http://schemas.openxmlformats.org/officeDocument/2006/relationships/tags" Target="../tags/tag521.xml"/><Relationship Id="rId95" Type="http://schemas.openxmlformats.org/officeDocument/2006/relationships/tags" Target="../tags/tag526.xml"/><Relationship Id="rId19" Type="http://schemas.openxmlformats.org/officeDocument/2006/relationships/tags" Target="../tags/tag450.xml"/><Relationship Id="rId14" Type="http://schemas.openxmlformats.org/officeDocument/2006/relationships/tags" Target="../tags/tag445.xml"/><Relationship Id="rId22" Type="http://schemas.openxmlformats.org/officeDocument/2006/relationships/tags" Target="../tags/tag453.xml"/><Relationship Id="rId27" Type="http://schemas.openxmlformats.org/officeDocument/2006/relationships/tags" Target="../tags/tag458.xml"/><Relationship Id="rId30" Type="http://schemas.openxmlformats.org/officeDocument/2006/relationships/tags" Target="../tags/tag461.xml"/><Relationship Id="rId35" Type="http://schemas.openxmlformats.org/officeDocument/2006/relationships/tags" Target="../tags/tag466.xml"/><Relationship Id="rId43" Type="http://schemas.openxmlformats.org/officeDocument/2006/relationships/tags" Target="../tags/tag474.xml"/><Relationship Id="rId48" Type="http://schemas.openxmlformats.org/officeDocument/2006/relationships/tags" Target="../tags/tag479.xml"/><Relationship Id="rId56" Type="http://schemas.openxmlformats.org/officeDocument/2006/relationships/tags" Target="../tags/tag487.xml"/><Relationship Id="rId64" Type="http://schemas.openxmlformats.org/officeDocument/2006/relationships/tags" Target="../tags/tag495.xml"/><Relationship Id="rId69" Type="http://schemas.openxmlformats.org/officeDocument/2006/relationships/tags" Target="../tags/tag500.xml"/><Relationship Id="rId77" Type="http://schemas.openxmlformats.org/officeDocument/2006/relationships/tags" Target="../tags/tag508.xml"/><Relationship Id="rId8" Type="http://schemas.openxmlformats.org/officeDocument/2006/relationships/slideLayout" Target="../slideLayouts/slideLayout61.xml"/><Relationship Id="rId51" Type="http://schemas.openxmlformats.org/officeDocument/2006/relationships/tags" Target="../tags/tag482.xml"/><Relationship Id="rId72" Type="http://schemas.openxmlformats.org/officeDocument/2006/relationships/tags" Target="../tags/tag503.xml"/><Relationship Id="rId80" Type="http://schemas.openxmlformats.org/officeDocument/2006/relationships/tags" Target="../tags/tag511.xml"/><Relationship Id="rId85" Type="http://schemas.openxmlformats.org/officeDocument/2006/relationships/tags" Target="../tags/tag516.xml"/><Relationship Id="rId93" Type="http://schemas.openxmlformats.org/officeDocument/2006/relationships/tags" Target="../tags/tag524.xml"/><Relationship Id="rId98" Type="http://schemas.openxmlformats.org/officeDocument/2006/relationships/tags" Target="../tags/tag529.xml"/><Relationship Id="rId3" Type="http://schemas.openxmlformats.org/officeDocument/2006/relationships/slideLayout" Target="../slideLayouts/slideLayout56.xml"/><Relationship Id="rId12" Type="http://schemas.openxmlformats.org/officeDocument/2006/relationships/tags" Target="../tags/tag443.xml"/><Relationship Id="rId17" Type="http://schemas.openxmlformats.org/officeDocument/2006/relationships/tags" Target="../tags/tag448.xml"/><Relationship Id="rId25" Type="http://schemas.openxmlformats.org/officeDocument/2006/relationships/tags" Target="../tags/tag456.xml"/><Relationship Id="rId33" Type="http://schemas.openxmlformats.org/officeDocument/2006/relationships/tags" Target="../tags/tag464.xml"/><Relationship Id="rId38" Type="http://schemas.openxmlformats.org/officeDocument/2006/relationships/tags" Target="../tags/tag469.xml"/><Relationship Id="rId46" Type="http://schemas.openxmlformats.org/officeDocument/2006/relationships/tags" Target="../tags/tag477.xml"/><Relationship Id="rId59" Type="http://schemas.openxmlformats.org/officeDocument/2006/relationships/tags" Target="../tags/tag490.xml"/><Relationship Id="rId67" Type="http://schemas.openxmlformats.org/officeDocument/2006/relationships/tags" Target="../tags/tag498.xml"/><Relationship Id="rId20" Type="http://schemas.openxmlformats.org/officeDocument/2006/relationships/tags" Target="../tags/tag451.xml"/><Relationship Id="rId41" Type="http://schemas.openxmlformats.org/officeDocument/2006/relationships/tags" Target="../tags/tag472.xml"/><Relationship Id="rId54" Type="http://schemas.openxmlformats.org/officeDocument/2006/relationships/tags" Target="../tags/tag485.xml"/><Relationship Id="rId62" Type="http://schemas.openxmlformats.org/officeDocument/2006/relationships/tags" Target="../tags/tag493.xml"/><Relationship Id="rId70" Type="http://schemas.openxmlformats.org/officeDocument/2006/relationships/tags" Target="../tags/tag501.xml"/><Relationship Id="rId75" Type="http://schemas.openxmlformats.org/officeDocument/2006/relationships/tags" Target="../tags/tag506.xml"/><Relationship Id="rId83" Type="http://schemas.openxmlformats.org/officeDocument/2006/relationships/tags" Target="../tags/tag514.xml"/><Relationship Id="rId88" Type="http://schemas.openxmlformats.org/officeDocument/2006/relationships/tags" Target="../tags/tag519.xml"/><Relationship Id="rId91" Type="http://schemas.openxmlformats.org/officeDocument/2006/relationships/tags" Target="../tags/tag522.xml"/><Relationship Id="rId96" Type="http://schemas.openxmlformats.org/officeDocument/2006/relationships/tags" Target="../tags/tag52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tags" Target="../tags/tag446.xml"/><Relationship Id="rId23" Type="http://schemas.openxmlformats.org/officeDocument/2006/relationships/tags" Target="../tags/tag454.xml"/><Relationship Id="rId28" Type="http://schemas.openxmlformats.org/officeDocument/2006/relationships/tags" Target="../tags/tag459.xml"/><Relationship Id="rId36" Type="http://schemas.openxmlformats.org/officeDocument/2006/relationships/tags" Target="../tags/tag467.xml"/><Relationship Id="rId49" Type="http://schemas.openxmlformats.org/officeDocument/2006/relationships/tags" Target="../tags/tag480.xml"/><Relationship Id="rId57" Type="http://schemas.openxmlformats.org/officeDocument/2006/relationships/tags" Target="../tags/tag488.xml"/><Relationship Id="rId10" Type="http://schemas.openxmlformats.org/officeDocument/2006/relationships/theme" Target="../theme/theme7.xml"/><Relationship Id="rId31" Type="http://schemas.openxmlformats.org/officeDocument/2006/relationships/tags" Target="../tags/tag462.xml"/><Relationship Id="rId44" Type="http://schemas.openxmlformats.org/officeDocument/2006/relationships/tags" Target="../tags/tag475.xml"/><Relationship Id="rId52" Type="http://schemas.openxmlformats.org/officeDocument/2006/relationships/tags" Target="../tags/tag483.xml"/><Relationship Id="rId60" Type="http://schemas.openxmlformats.org/officeDocument/2006/relationships/tags" Target="../tags/tag491.xml"/><Relationship Id="rId65" Type="http://schemas.openxmlformats.org/officeDocument/2006/relationships/tags" Target="../tags/tag496.xml"/><Relationship Id="rId73" Type="http://schemas.openxmlformats.org/officeDocument/2006/relationships/tags" Target="../tags/tag504.xml"/><Relationship Id="rId78" Type="http://schemas.openxmlformats.org/officeDocument/2006/relationships/tags" Target="../tags/tag509.xml"/><Relationship Id="rId81" Type="http://schemas.openxmlformats.org/officeDocument/2006/relationships/tags" Target="../tags/tag512.xml"/><Relationship Id="rId86" Type="http://schemas.openxmlformats.org/officeDocument/2006/relationships/tags" Target="../tags/tag517.xml"/><Relationship Id="rId94" Type="http://schemas.openxmlformats.org/officeDocument/2006/relationships/tags" Target="../tags/tag52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3" Type="http://schemas.openxmlformats.org/officeDocument/2006/relationships/tags" Target="../tags/tag444.xml"/><Relationship Id="rId18" Type="http://schemas.openxmlformats.org/officeDocument/2006/relationships/tags" Target="../tags/tag449.xml"/><Relationship Id="rId39" Type="http://schemas.openxmlformats.org/officeDocument/2006/relationships/tags" Target="../tags/tag4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image" Target="../media/image8.jpe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 Target="../slides/slide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10.jpeg"/><Relationship Id="rId10" Type="http://schemas.openxmlformats.org/officeDocument/2006/relationships/slideLayout" Target="../slideLayouts/slideLayout72.xml"/><Relationship Id="rId19" Type="http://schemas.openxmlformats.org/officeDocument/2006/relationships/theme" Target="../theme/theme8.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p:cNvSpPr/>
          <p:nvPr userDrawn="1">
            <p:custDataLst>
              <p:tags r:id="rId8"/>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p:cNvSpPr/>
          <p:nvPr userDrawn="1">
            <p:custDataLst>
              <p:tags r:id="rId9"/>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 name="Rectangle 9" hidden="1"/>
          <p:cNvSpPr/>
          <p:nvPr userDrawn="1">
            <p:custDataLst>
              <p:tags r:id="rId10"/>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p:cNvSpPr/>
          <p:nvPr userDrawn="1">
            <p:custDataLst>
              <p:tags r:id="rId11"/>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p:cNvSpPr/>
          <p:nvPr userDrawn="1">
            <p:custDataLst>
              <p:tags r:id="rId12"/>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p:cNvSpPr/>
          <p:nvPr userDrawn="1">
            <p:custDataLst>
              <p:tags r:id="rId13"/>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p:cNvSpPr/>
          <p:nvPr userDrawn="1">
            <p:custDataLst>
              <p:tags r:id="rId14"/>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p:cNvSpPr/>
          <p:nvPr userDrawn="1">
            <p:custDataLst>
              <p:tags r:id="rId15"/>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p:cNvSpPr/>
          <p:nvPr userDrawn="1">
            <p:custDataLst>
              <p:tags r:id="rId16"/>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p:cNvSpPr/>
          <p:nvPr userDrawn="1">
            <p:custDataLst>
              <p:tags r:id="rId17"/>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p:cNvSpPr/>
          <p:nvPr userDrawn="1">
            <p:custDataLst>
              <p:tags r:id="rId18"/>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p:cNvSpPr/>
          <p:nvPr userDrawn="1">
            <p:custDataLst>
              <p:tags r:id="rId19"/>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p:cNvSpPr/>
          <p:nvPr userDrawn="1">
            <p:custDataLst>
              <p:tags r:id="rId20"/>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Rectangle 20" hidden="1"/>
          <p:cNvSpPr/>
          <p:nvPr userDrawn="1">
            <p:custDataLst>
              <p:tags r:id="rId21"/>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2" name="Rectangle 21" hidden="1"/>
          <p:cNvSpPr/>
          <p:nvPr userDrawn="1">
            <p:custDataLst>
              <p:tags r:id="rId22"/>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3" name="Rectangle 22" hidden="1"/>
          <p:cNvSpPr/>
          <p:nvPr userDrawn="1">
            <p:custDataLst>
              <p:tags r:id="rId23"/>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4" name="Rectangle 23" hidden="1"/>
          <p:cNvSpPr/>
          <p:nvPr userDrawn="1">
            <p:custDataLst>
              <p:tags r:id="rId24"/>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Rectangle 24" hidden="1"/>
          <p:cNvSpPr/>
          <p:nvPr userDrawn="1">
            <p:custDataLst>
              <p:tags r:id="rId25"/>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7" name="Rectangle 36" hidden="1"/>
          <p:cNvSpPr/>
          <p:nvPr userDrawn="1">
            <p:custDataLst>
              <p:tags r:id="rId26"/>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5" name="Rectangle 44" hidden="1"/>
          <p:cNvSpPr/>
          <p:nvPr userDrawn="1">
            <p:custDataLst>
              <p:tags r:id="rId27"/>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6" name="Rectangle 45" hidden="1"/>
          <p:cNvSpPr/>
          <p:nvPr userDrawn="1">
            <p:custDataLst>
              <p:tags r:id="rId28"/>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7" name="Rectangle 46" hidden="1"/>
          <p:cNvSpPr/>
          <p:nvPr userDrawn="1">
            <p:custDataLst>
              <p:tags r:id="rId29"/>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8" name="Rectangle 47" hidden="1"/>
          <p:cNvSpPr/>
          <p:nvPr userDrawn="1">
            <p:custDataLst>
              <p:tags r:id="rId30"/>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9" name="Rectangle 48" hidden="1"/>
          <p:cNvSpPr/>
          <p:nvPr userDrawn="1">
            <p:custDataLst>
              <p:tags r:id="rId31"/>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0" name="Rectangle 49" hidden="1"/>
          <p:cNvSpPr/>
          <p:nvPr userDrawn="1">
            <p:custDataLst>
              <p:tags r:id="rId32"/>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1" name="Rectangle 50" hidden="1"/>
          <p:cNvSpPr/>
          <p:nvPr userDrawn="1">
            <p:custDataLst>
              <p:tags r:id="rId33"/>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2" name="Rectangle 51" hidden="1"/>
          <p:cNvSpPr/>
          <p:nvPr userDrawn="1">
            <p:custDataLst>
              <p:tags r:id="rId34"/>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3" name="Rectangle 52" hidden="1"/>
          <p:cNvSpPr/>
          <p:nvPr userDrawn="1">
            <p:custDataLst>
              <p:tags r:id="rId35"/>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4" name="Rectangle 53" hidden="1"/>
          <p:cNvSpPr/>
          <p:nvPr userDrawn="1">
            <p:custDataLst>
              <p:tags r:id="rId36"/>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5" name="Rectangle 54" hidden="1"/>
          <p:cNvSpPr/>
          <p:nvPr userDrawn="1">
            <p:custDataLst>
              <p:tags r:id="rId37"/>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6" name="Rectangle 55" hidden="1"/>
          <p:cNvSpPr/>
          <p:nvPr userDrawn="1">
            <p:custDataLst>
              <p:tags r:id="rId38"/>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7" name="Rectangle 56" hidden="1"/>
          <p:cNvSpPr/>
          <p:nvPr userDrawn="1">
            <p:custDataLst>
              <p:tags r:id="rId39"/>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8" name="Rectangle 57" hidden="1"/>
          <p:cNvSpPr/>
          <p:nvPr userDrawn="1">
            <p:custDataLst>
              <p:tags r:id="rId40"/>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9" name="Rectangle 58" hidden="1"/>
          <p:cNvSpPr/>
          <p:nvPr userDrawn="1">
            <p:custDataLst>
              <p:tags r:id="rId41"/>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0" name="Rectangle 59" hidden="1"/>
          <p:cNvSpPr/>
          <p:nvPr userDrawn="1">
            <p:custDataLst>
              <p:tags r:id="rId42"/>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1" name="Rectangle 60" hidden="1"/>
          <p:cNvSpPr/>
          <p:nvPr userDrawn="1">
            <p:custDataLst>
              <p:tags r:id="rId43"/>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2" name="Rectangle 61" hidden="1"/>
          <p:cNvSpPr/>
          <p:nvPr userDrawn="1">
            <p:custDataLst>
              <p:tags r:id="rId44"/>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3" name="Rectangle 62" hidden="1"/>
          <p:cNvSpPr/>
          <p:nvPr userDrawn="1">
            <p:custDataLst>
              <p:tags r:id="rId45"/>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4" name="Rectangle 63" hidden="1"/>
          <p:cNvSpPr/>
          <p:nvPr userDrawn="1">
            <p:custDataLst>
              <p:tags r:id="rId46"/>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5" name="Rectangle 64" hidden="1"/>
          <p:cNvSpPr/>
          <p:nvPr userDrawn="1">
            <p:custDataLst>
              <p:tags r:id="rId47"/>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6" name="Rectangle 65" hidden="1"/>
          <p:cNvSpPr/>
          <p:nvPr userDrawn="1">
            <p:custDataLst>
              <p:tags r:id="rId48"/>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7" name="Rectangle 66" hidden="1"/>
          <p:cNvSpPr/>
          <p:nvPr userDrawn="1">
            <p:custDataLst>
              <p:tags r:id="rId49"/>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8" name="Rectangle 67" hidden="1"/>
          <p:cNvSpPr/>
          <p:nvPr userDrawn="1">
            <p:custDataLst>
              <p:tags r:id="rId50"/>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9" name="Rectangle 68" hidden="1"/>
          <p:cNvSpPr/>
          <p:nvPr userDrawn="1">
            <p:custDataLst>
              <p:tags r:id="rId51"/>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0" name="Rectangle 69" hidden="1"/>
          <p:cNvSpPr/>
          <p:nvPr userDrawn="1">
            <p:custDataLst>
              <p:tags r:id="rId52"/>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1" name="Rectangle 70" hidden="1"/>
          <p:cNvSpPr/>
          <p:nvPr userDrawn="1">
            <p:custDataLst>
              <p:tags r:id="rId53"/>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2" name="Rectangle 71" hidden="1"/>
          <p:cNvSpPr/>
          <p:nvPr userDrawn="1">
            <p:custDataLst>
              <p:tags r:id="rId54"/>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3" name="Rectangle 72" hidden="1"/>
          <p:cNvSpPr/>
          <p:nvPr userDrawn="1">
            <p:custDataLst>
              <p:tags r:id="rId55"/>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4" name="Rectangle 73" hidden="1"/>
          <p:cNvSpPr/>
          <p:nvPr userDrawn="1">
            <p:custDataLst>
              <p:tags r:id="rId56"/>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5" name="Rectangle 74" hidden="1"/>
          <p:cNvSpPr/>
          <p:nvPr userDrawn="1">
            <p:custDataLst>
              <p:tags r:id="rId57"/>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6" name="Rectangle 75" hidden="1"/>
          <p:cNvSpPr/>
          <p:nvPr userDrawn="1">
            <p:custDataLst>
              <p:tags r:id="rId58"/>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7" name="Rectangle 76" hidden="1"/>
          <p:cNvSpPr/>
          <p:nvPr userDrawn="1">
            <p:custDataLst>
              <p:tags r:id="rId59"/>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8" name="Rectangle 77" hidden="1"/>
          <p:cNvSpPr/>
          <p:nvPr userDrawn="1">
            <p:custDataLst>
              <p:tags r:id="rId60"/>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9" name="Rectangle 78" hidden="1"/>
          <p:cNvSpPr/>
          <p:nvPr userDrawn="1">
            <p:custDataLst>
              <p:tags r:id="rId61"/>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0" name="Rectangle 79" hidden="1"/>
          <p:cNvSpPr/>
          <p:nvPr userDrawn="1">
            <p:custDataLst>
              <p:tags r:id="rId62"/>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1" name="Rectangle 80" hidden="1"/>
          <p:cNvSpPr/>
          <p:nvPr userDrawn="1">
            <p:custDataLst>
              <p:tags r:id="rId63"/>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2" name="Rectangle 81" hidden="1"/>
          <p:cNvSpPr/>
          <p:nvPr userDrawn="1">
            <p:custDataLst>
              <p:tags r:id="rId64"/>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3" name="Rectangle 82" hidden="1"/>
          <p:cNvSpPr/>
          <p:nvPr userDrawn="1">
            <p:custDataLst>
              <p:tags r:id="rId65"/>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4" name="Rectangle 83" hidden="1"/>
          <p:cNvSpPr/>
          <p:nvPr userDrawn="1">
            <p:custDataLst>
              <p:tags r:id="rId66"/>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5" name="Rectangle 84" hidden="1"/>
          <p:cNvSpPr/>
          <p:nvPr userDrawn="1">
            <p:custDataLst>
              <p:tags r:id="rId67"/>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6" name="Rectangle 85" hidden="1"/>
          <p:cNvSpPr/>
          <p:nvPr userDrawn="1">
            <p:custDataLst>
              <p:tags r:id="rId68"/>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7" name="Rectangle 86" hidden="1"/>
          <p:cNvSpPr/>
          <p:nvPr userDrawn="1">
            <p:custDataLst>
              <p:tags r:id="rId69"/>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8" name="Rectangle 87" hidden="1"/>
          <p:cNvSpPr/>
          <p:nvPr userDrawn="1">
            <p:custDataLst>
              <p:tags r:id="rId70"/>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9" name="Rectangle 88" hidden="1"/>
          <p:cNvSpPr/>
          <p:nvPr userDrawn="1">
            <p:custDataLst>
              <p:tags r:id="rId71"/>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0" name="Rectangle 89" hidden="1"/>
          <p:cNvSpPr/>
          <p:nvPr userDrawn="1">
            <p:custDataLst>
              <p:tags r:id="rId72"/>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1" name="Rectangle 90" hidden="1"/>
          <p:cNvSpPr/>
          <p:nvPr userDrawn="1">
            <p:custDataLst>
              <p:tags r:id="rId73"/>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2" name="Rectangle 91" hidden="1"/>
          <p:cNvSpPr/>
          <p:nvPr userDrawn="1">
            <p:custDataLst>
              <p:tags r:id="rId74"/>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3" name="Rectangle 92" hidden="1"/>
          <p:cNvSpPr/>
          <p:nvPr userDrawn="1">
            <p:custDataLst>
              <p:tags r:id="rId75"/>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4" name="Rectangle 93" hidden="1"/>
          <p:cNvSpPr/>
          <p:nvPr userDrawn="1">
            <p:custDataLst>
              <p:tags r:id="rId76"/>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5" name="Rectangle 94" hidden="1"/>
          <p:cNvSpPr/>
          <p:nvPr userDrawn="1">
            <p:custDataLst>
              <p:tags r:id="rId77"/>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6" name="Rectangle 95" hidden="1"/>
          <p:cNvSpPr/>
          <p:nvPr userDrawn="1">
            <p:custDataLst>
              <p:tags r:id="rId78"/>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7" name="Rectangle 96" hidden="1"/>
          <p:cNvSpPr/>
          <p:nvPr userDrawn="1">
            <p:custDataLst>
              <p:tags r:id="rId79"/>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8" name="Rectangle 97" hidden="1"/>
          <p:cNvSpPr/>
          <p:nvPr userDrawn="1">
            <p:custDataLst>
              <p:tags r:id="rId80"/>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9" name="Rectangle 98" hidden="1"/>
          <p:cNvSpPr/>
          <p:nvPr userDrawn="1">
            <p:custDataLst>
              <p:tags r:id="rId81"/>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0" name="Rectangle 99" hidden="1"/>
          <p:cNvSpPr/>
          <p:nvPr userDrawn="1">
            <p:custDataLst>
              <p:tags r:id="rId82"/>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1" name="Rectangle 100" hidden="1"/>
          <p:cNvSpPr/>
          <p:nvPr userDrawn="1">
            <p:custDataLst>
              <p:tags r:id="rId83"/>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2" name="Rectangle 101" hidden="1"/>
          <p:cNvSpPr/>
          <p:nvPr userDrawn="1">
            <p:custDataLst>
              <p:tags r:id="rId84"/>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3" name="Rectangle 102" hidden="1"/>
          <p:cNvSpPr/>
          <p:nvPr userDrawn="1">
            <p:custDataLst>
              <p:tags r:id="rId85"/>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4" name="Rectangle 103" hidden="1"/>
          <p:cNvSpPr/>
          <p:nvPr userDrawn="1">
            <p:custDataLst>
              <p:tags r:id="rId86"/>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5" name="Rectangle 104" hidden="1"/>
          <p:cNvSpPr/>
          <p:nvPr userDrawn="1">
            <p:custDataLst>
              <p:tags r:id="rId87"/>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6" name="Rectangle 105" hidden="1"/>
          <p:cNvSpPr/>
          <p:nvPr userDrawn="1">
            <p:custDataLst>
              <p:tags r:id="rId88"/>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7" name="Rectangle 106" hidden="1"/>
          <p:cNvSpPr/>
          <p:nvPr userDrawn="1">
            <p:custDataLst>
              <p:tags r:id="rId89"/>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8" name="Rectangle 107" hidden="1"/>
          <p:cNvSpPr/>
          <p:nvPr userDrawn="1">
            <p:custDataLst>
              <p:tags r:id="rId90"/>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9" name="Rectangle 108" hidden="1"/>
          <p:cNvSpPr/>
          <p:nvPr userDrawn="1">
            <p:custDataLst>
              <p:tags r:id="rId91"/>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0" name="Rectangle 109" hidden="1"/>
          <p:cNvSpPr/>
          <p:nvPr userDrawn="1">
            <p:custDataLst>
              <p:tags r:id="rId92"/>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1" name="Rectangle 110" hidden="1"/>
          <p:cNvSpPr/>
          <p:nvPr userDrawn="1">
            <p:custDataLst>
              <p:tags r:id="rId93"/>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2" name="Rectangle 111" hidden="1"/>
          <p:cNvSpPr/>
          <p:nvPr userDrawn="1">
            <p:custDataLst>
              <p:tags r:id="rId94"/>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3" name="Rectangle 112" hidden="1"/>
          <p:cNvSpPr/>
          <p:nvPr userDrawn="1">
            <p:custDataLst>
              <p:tags r:id="rId95"/>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3" name="图片 2" descr="形状, 矩形&#10;&#10;描述已自动生成">
            <a:extLst>
              <a:ext uri="{FF2B5EF4-FFF2-40B4-BE49-F238E27FC236}">
                <a16:creationId xmlns:a16="http://schemas.microsoft.com/office/drawing/2014/main" id="{A014739E-B068-4DD2-8212-D0EBAC3C45B7}"/>
              </a:ext>
            </a:extLst>
          </p:cNvPr>
          <p:cNvPicPr>
            <a:picLocks noChangeAspect="1"/>
          </p:cNvPicPr>
          <p:nvPr userDrawn="1"/>
        </p:nvPicPr>
        <p:blipFill>
          <a:blip r:embed="rId96" cstate="print">
            <a:extLst>
              <a:ext uri="{28A0092B-C50C-407E-A947-70E740481C1C}">
                <a14:useLocalDpi xmlns:a14="http://schemas.microsoft.com/office/drawing/2010/main" val="0"/>
              </a:ext>
            </a:extLst>
          </a:blip>
          <a:stretch>
            <a:fillRect/>
          </a:stretch>
        </p:blipFill>
        <p:spPr>
          <a:xfrm>
            <a:off x="1" y="404"/>
            <a:ext cx="12192716" cy="68575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4" r:id="rId5"/>
    <p:sldLayoutId id="2147483737" r:id="rId6"/>
  </p:sldLayoutIdLs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p:cNvSpPr/>
          <p:nvPr userDrawn="1">
            <p:custDataLst>
              <p:tags r:id="rId13"/>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p:cNvSpPr/>
          <p:nvPr userDrawn="1">
            <p:custDataLst>
              <p:tags r:id="rId14"/>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 name="Rectangle 9" hidden="1"/>
          <p:cNvSpPr/>
          <p:nvPr userDrawn="1">
            <p:custDataLst>
              <p:tags r:id="rId15"/>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p:cNvSpPr/>
          <p:nvPr userDrawn="1">
            <p:custDataLst>
              <p:tags r:id="rId16"/>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p:cNvSpPr/>
          <p:nvPr userDrawn="1">
            <p:custDataLst>
              <p:tags r:id="rId17"/>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p:cNvSpPr/>
          <p:nvPr userDrawn="1">
            <p:custDataLst>
              <p:tags r:id="rId18"/>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p:cNvSpPr/>
          <p:nvPr userDrawn="1">
            <p:custDataLst>
              <p:tags r:id="rId19"/>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p:cNvSpPr/>
          <p:nvPr userDrawn="1">
            <p:custDataLst>
              <p:tags r:id="rId20"/>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p:cNvSpPr/>
          <p:nvPr userDrawn="1">
            <p:custDataLst>
              <p:tags r:id="rId21"/>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p:cNvSpPr/>
          <p:nvPr userDrawn="1">
            <p:custDataLst>
              <p:tags r:id="rId22"/>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p:cNvSpPr/>
          <p:nvPr userDrawn="1">
            <p:custDataLst>
              <p:tags r:id="rId23"/>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p:cNvSpPr/>
          <p:nvPr userDrawn="1">
            <p:custDataLst>
              <p:tags r:id="rId24"/>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p:cNvSpPr/>
          <p:nvPr userDrawn="1">
            <p:custDataLst>
              <p:tags r:id="rId25"/>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Rectangle 20" hidden="1"/>
          <p:cNvSpPr/>
          <p:nvPr userDrawn="1">
            <p:custDataLst>
              <p:tags r:id="rId26"/>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2" name="Rectangle 21" hidden="1"/>
          <p:cNvSpPr/>
          <p:nvPr userDrawn="1">
            <p:custDataLst>
              <p:tags r:id="rId27"/>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3" name="Rectangle 22" hidden="1"/>
          <p:cNvSpPr/>
          <p:nvPr userDrawn="1">
            <p:custDataLst>
              <p:tags r:id="rId28"/>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4" name="Rectangle 23" hidden="1"/>
          <p:cNvSpPr/>
          <p:nvPr userDrawn="1">
            <p:custDataLst>
              <p:tags r:id="rId29"/>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Rectangle 24" hidden="1"/>
          <p:cNvSpPr/>
          <p:nvPr userDrawn="1">
            <p:custDataLst>
              <p:tags r:id="rId30"/>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7" name="Rectangle 36" hidden="1"/>
          <p:cNvSpPr/>
          <p:nvPr userDrawn="1">
            <p:custDataLst>
              <p:tags r:id="rId31"/>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5" name="Rectangle 44" hidden="1"/>
          <p:cNvSpPr/>
          <p:nvPr userDrawn="1">
            <p:custDataLst>
              <p:tags r:id="rId32"/>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6" name="Rectangle 45" hidden="1"/>
          <p:cNvSpPr/>
          <p:nvPr userDrawn="1">
            <p:custDataLst>
              <p:tags r:id="rId33"/>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7" name="Rectangle 46" hidden="1"/>
          <p:cNvSpPr/>
          <p:nvPr userDrawn="1">
            <p:custDataLst>
              <p:tags r:id="rId34"/>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8" name="Rectangle 47" hidden="1"/>
          <p:cNvSpPr/>
          <p:nvPr userDrawn="1">
            <p:custDataLst>
              <p:tags r:id="rId35"/>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9" name="Rectangle 48" hidden="1"/>
          <p:cNvSpPr/>
          <p:nvPr userDrawn="1">
            <p:custDataLst>
              <p:tags r:id="rId36"/>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0" name="Rectangle 49" hidden="1"/>
          <p:cNvSpPr/>
          <p:nvPr userDrawn="1">
            <p:custDataLst>
              <p:tags r:id="rId37"/>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1" name="Rectangle 50" hidden="1"/>
          <p:cNvSpPr/>
          <p:nvPr userDrawn="1">
            <p:custDataLst>
              <p:tags r:id="rId38"/>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2" name="Rectangle 51" hidden="1"/>
          <p:cNvSpPr/>
          <p:nvPr userDrawn="1">
            <p:custDataLst>
              <p:tags r:id="rId39"/>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3" name="Rectangle 52" hidden="1"/>
          <p:cNvSpPr/>
          <p:nvPr userDrawn="1">
            <p:custDataLst>
              <p:tags r:id="rId40"/>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4" name="Rectangle 53" hidden="1"/>
          <p:cNvSpPr/>
          <p:nvPr userDrawn="1">
            <p:custDataLst>
              <p:tags r:id="rId41"/>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5" name="Rectangle 54" hidden="1"/>
          <p:cNvSpPr/>
          <p:nvPr userDrawn="1">
            <p:custDataLst>
              <p:tags r:id="rId42"/>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6" name="Rectangle 55" hidden="1"/>
          <p:cNvSpPr/>
          <p:nvPr userDrawn="1">
            <p:custDataLst>
              <p:tags r:id="rId43"/>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7" name="Rectangle 56" hidden="1"/>
          <p:cNvSpPr/>
          <p:nvPr userDrawn="1">
            <p:custDataLst>
              <p:tags r:id="rId44"/>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8" name="Rectangle 57" hidden="1"/>
          <p:cNvSpPr/>
          <p:nvPr userDrawn="1">
            <p:custDataLst>
              <p:tags r:id="rId45"/>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9" name="Rectangle 58" hidden="1"/>
          <p:cNvSpPr/>
          <p:nvPr userDrawn="1">
            <p:custDataLst>
              <p:tags r:id="rId46"/>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0" name="Rectangle 59" hidden="1"/>
          <p:cNvSpPr/>
          <p:nvPr userDrawn="1">
            <p:custDataLst>
              <p:tags r:id="rId47"/>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1" name="Rectangle 60" hidden="1"/>
          <p:cNvSpPr/>
          <p:nvPr userDrawn="1">
            <p:custDataLst>
              <p:tags r:id="rId48"/>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2" name="Rectangle 61" hidden="1"/>
          <p:cNvSpPr/>
          <p:nvPr userDrawn="1">
            <p:custDataLst>
              <p:tags r:id="rId49"/>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3" name="Rectangle 62" hidden="1"/>
          <p:cNvSpPr/>
          <p:nvPr userDrawn="1">
            <p:custDataLst>
              <p:tags r:id="rId50"/>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4" name="Rectangle 63" hidden="1"/>
          <p:cNvSpPr/>
          <p:nvPr userDrawn="1">
            <p:custDataLst>
              <p:tags r:id="rId51"/>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5" name="Rectangle 64" hidden="1"/>
          <p:cNvSpPr/>
          <p:nvPr userDrawn="1">
            <p:custDataLst>
              <p:tags r:id="rId52"/>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6" name="Rectangle 65" hidden="1"/>
          <p:cNvSpPr/>
          <p:nvPr userDrawn="1">
            <p:custDataLst>
              <p:tags r:id="rId53"/>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7" name="Rectangle 66" hidden="1"/>
          <p:cNvSpPr/>
          <p:nvPr userDrawn="1">
            <p:custDataLst>
              <p:tags r:id="rId54"/>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8" name="Rectangle 67" hidden="1"/>
          <p:cNvSpPr/>
          <p:nvPr userDrawn="1">
            <p:custDataLst>
              <p:tags r:id="rId55"/>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9" name="Rectangle 68" hidden="1"/>
          <p:cNvSpPr/>
          <p:nvPr userDrawn="1">
            <p:custDataLst>
              <p:tags r:id="rId56"/>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0" name="Rectangle 69" hidden="1"/>
          <p:cNvSpPr/>
          <p:nvPr userDrawn="1">
            <p:custDataLst>
              <p:tags r:id="rId57"/>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1" name="Rectangle 70" hidden="1"/>
          <p:cNvSpPr/>
          <p:nvPr userDrawn="1">
            <p:custDataLst>
              <p:tags r:id="rId58"/>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2" name="Rectangle 71" hidden="1"/>
          <p:cNvSpPr/>
          <p:nvPr userDrawn="1">
            <p:custDataLst>
              <p:tags r:id="rId59"/>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3" name="Rectangle 72" hidden="1"/>
          <p:cNvSpPr/>
          <p:nvPr userDrawn="1">
            <p:custDataLst>
              <p:tags r:id="rId60"/>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4" name="Rectangle 73" hidden="1"/>
          <p:cNvSpPr/>
          <p:nvPr userDrawn="1">
            <p:custDataLst>
              <p:tags r:id="rId61"/>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5" name="Rectangle 74" hidden="1"/>
          <p:cNvSpPr/>
          <p:nvPr userDrawn="1">
            <p:custDataLst>
              <p:tags r:id="rId62"/>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6" name="Rectangle 75" hidden="1"/>
          <p:cNvSpPr/>
          <p:nvPr userDrawn="1">
            <p:custDataLst>
              <p:tags r:id="rId63"/>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7" name="Rectangle 76" hidden="1"/>
          <p:cNvSpPr/>
          <p:nvPr userDrawn="1">
            <p:custDataLst>
              <p:tags r:id="rId64"/>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8" name="Rectangle 77" hidden="1"/>
          <p:cNvSpPr/>
          <p:nvPr userDrawn="1">
            <p:custDataLst>
              <p:tags r:id="rId65"/>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9" name="Rectangle 78" hidden="1"/>
          <p:cNvSpPr/>
          <p:nvPr userDrawn="1">
            <p:custDataLst>
              <p:tags r:id="rId66"/>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0" name="Rectangle 79" hidden="1"/>
          <p:cNvSpPr/>
          <p:nvPr userDrawn="1">
            <p:custDataLst>
              <p:tags r:id="rId67"/>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1" name="Rectangle 80" hidden="1"/>
          <p:cNvSpPr/>
          <p:nvPr userDrawn="1">
            <p:custDataLst>
              <p:tags r:id="rId68"/>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2" name="Rectangle 81" hidden="1"/>
          <p:cNvSpPr/>
          <p:nvPr userDrawn="1">
            <p:custDataLst>
              <p:tags r:id="rId69"/>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3" name="Rectangle 82" hidden="1"/>
          <p:cNvSpPr/>
          <p:nvPr userDrawn="1">
            <p:custDataLst>
              <p:tags r:id="rId70"/>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4" name="Rectangle 83" hidden="1"/>
          <p:cNvSpPr/>
          <p:nvPr userDrawn="1">
            <p:custDataLst>
              <p:tags r:id="rId71"/>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5" name="Rectangle 84" hidden="1"/>
          <p:cNvSpPr/>
          <p:nvPr userDrawn="1">
            <p:custDataLst>
              <p:tags r:id="rId72"/>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6" name="Rectangle 85" hidden="1"/>
          <p:cNvSpPr/>
          <p:nvPr userDrawn="1">
            <p:custDataLst>
              <p:tags r:id="rId73"/>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7" name="Rectangle 86" hidden="1"/>
          <p:cNvSpPr/>
          <p:nvPr userDrawn="1">
            <p:custDataLst>
              <p:tags r:id="rId74"/>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8" name="Rectangle 87" hidden="1"/>
          <p:cNvSpPr/>
          <p:nvPr userDrawn="1">
            <p:custDataLst>
              <p:tags r:id="rId75"/>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9" name="Rectangle 88" hidden="1"/>
          <p:cNvSpPr/>
          <p:nvPr userDrawn="1">
            <p:custDataLst>
              <p:tags r:id="rId76"/>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0" name="Rectangle 89" hidden="1"/>
          <p:cNvSpPr/>
          <p:nvPr userDrawn="1">
            <p:custDataLst>
              <p:tags r:id="rId77"/>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1" name="Rectangle 90" hidden="1"/>
          <p:cNvSpPr/>
          <p:nvPr userDrawn="1">
            <p:custDataLst>
              <p:tags r:id="rId78"/>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2" name="Rectangle 91" hidden="1"/>
          <p:cNvSpPr/>
          <p:nvPr userDrawn="1">
            <p:custDataLst>
              <p:tags r:id="rId79"/>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3" name="Rectangle 92" hidden="1"/>
          <p:cNvSpPr/>
          <p:nvPr userDrawn="1">
            <p:custDataLst>
              <p:tags r:id="rId80"/>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4" name="Rectangle 93" hidden="1"/>
          <p:cNvSpPr/>
          <p:nvPr userDrawn="1">
            <p:custDataLst>
              <p:tags r:id="rId81"/>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5" name="Rectangle 94" hidden="1"/>
          <p:cNvSpPr/>
          <p:nvPr userDrawn="1">
            <p:custDataLst>
              <p:tags r:id="rId82"/>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6" name="Rectangle 95" hidden="1"/>
          <p:cNvSpPr/>
          <p:nvPr userDrawn="1">
            <p:custDataLst>
              <p:tags r:id="rId83"/>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7" name="Rectangle 96" hidden="1"/>
          <p:cNvSpPr/>
          <p:nvPr userDrawn="1">
            <p:custDataLst>
              <p:tags r:id="rId84"/>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8" name="Rectangle 97" hidden="1"/>
          <p:cNvSpPr/>
          <p:nvPr userDrawn="1">
            <p:custDataLst>
              <p:tags r:id="rId85"/>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9" name="Rectangle 98" hidden="1"/>
          <p:cNvSpPr/>
          <p:nvPr userDrawn="1">
            <p:custDataLst>
              <p:tags r:id="rId86"/>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0" name="Rectangle 99" hidden="1"/>
          <p:cNvSpPr/>
          <p:nvPr userDrawn="1">
            <p:custDataLst>
              <p:tags r:id="rId87"/>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1" name="Rectangle 100" hidden="1"/>
          <p:cNvSpPr/>
          <p:nvPr userDrawn="1">
            <p:custDataLst>
              <p:tags r:id="rId88"/>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2" name="Rectangle 101" hidden="1"/>
          <p:cNvSpPr/>
          <p:nvPr userDrawn="1">
            <p:custDataLst>
              <p:tags r:id="rId89"/>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3" name="Rectangle 102" hidden="1"/>
          <p:cNvSpPr/>
          <p:nvPr userDrawn="1">
            <p:custDataLst>
              <p:tags r:id="rId90"/>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4" name="Rectangle 103" hidden="1"/>
          <p:cNvSpPr/>
          <p:nvPr userDrawn="1">
            <p:custDataLst>
              <p:tags r:id="rId91"/>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5" name="Rectangle 104" hidden="1"/>
          <p:cNvSpPr/>
          <p:nvPr userDrawn="1">
            <p:custDataLst>
              <p:tags r:id="rId92"/>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6" name="Rectangle 105" hidden="1"/>
          <p:cNvSpPr/>
          <p:nvPr userDrawn="1">
            <p:custDataLst>
              <p:tags r:id="rId93"/>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7" name="Rectangle 106" hidden="1"/>
          <p:cNvSpPr/>
          <p:nvPr userDrawn="1">
            <p:custDataLst>
              <p:tags r:id="rId94"/>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8" name="Rectangle 107" hidden="1"/>
          <p:cNvSpPr/>
          <p:nvPr userDrawn="1">
            <p:custDataLst>
              <p:tags r:id="rId95"/>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9" name="Rectangle 108" hidden="1"/>
          <p:cNvSpPr/>
          <p:nvPr userDrawn="1">
            <p:custDataLst>
              <p:tags r:id="rId96"/>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0" name="Rectangle 109" hidden="1"/>
          <p:cNvSpPr/>
          <p:nvPr userDrawn="1">
            <p:custDataLst>
              <p:tags r:id="rId97"/>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1" name="Rectangle 110" hidden="1"/>
          <p:cNvSpPr/>
          <p:nvPr userDrawn="1">
            <p:custDataLst>
              <p:tags r:id="rId98"/>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2" name="Rectangle 111" hidden="1"/>
          <p:cNvSpPr/>
          <p:nvPr userDrawn="1">
            <p:custDataLst>
              <p:tags r:id="rId99"/>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3" name="Rectangle 112" hidden="1"/>
          <p:cNvSpPr/>
          <p:nvPr userDrawn="1">
            <p:custDataLst>
              <p:tags r:id="rId100"/>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114" name="图片 113">
            <a:extLst>
              <a:ext uri="{FF2B5EF4-FFF2-40B4-BE49-F238E27FC236}">
                <a16:creationId xmlns:a16="http://schemas.microsoft.com/office/drawing/2014/main" id="{F7F7910A-2A59-021C-D556-8FFA842CA97E}"/>
              </a:ext>
            </a:extLst>
          </p:cNvPr>
          <p:cNvPicPr>
            <a:picLocks noChangeAspect="1"/>
          </p:cNvPicPr>
          <p:nvPr userDrawn="1"/>
        </p:nvPicPr>
        <p:blipFill>
          <a:blip r:embed="rId101" cstate="print">
            <a:extLst>
              <a:ext uri="{28A0092B-C50C-407E-A947-70E740481C1C}">
                <a14:useLocalDpi xmlns:a14="http://schemas.microsoft.com/office/drawing/2010/main" val="0"/>
              </a:ext>
            </a:extLst>
          </a:blip>
          <a:stretch>
            <a:fillRect/>
          </a:stretch>
        </p:blipFill>
        <p:spPr>
          <a:xfrm>
            <a:off x="149" y="0"/>
            <a:ext cx="12191701" cy="685800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85" r:id="rId11"/>
  </p:sldLayoutIdLs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800" y="1473290"/>
            <a:ext cx="11328400" cy="3978865"/>
          </a:xfrm>
          <a:prstGeom prst="rect">
            <a:avLst/>
          </a:prstGeom>
        </p:spPr>
        <p:txBody>
          <a:bodyPr vert="horz" lIns="0" tIns="0" rIns="21600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Title Placeholder 1"/>
          <p:cNvSpPr>
            <a:spLocks noGrp="1"/>
          </p:cNvSpPr>
          <p:nvPr>
            <p:ph type="title"/>
          </p:nvPr>
        </p:nvSpPr>
        <p:spPr>
          <a:xfrm>
            <a:off x="431800" y="432000"/>
            <a:ext cx="11328400" cy="1004285"/>
          </a:xfrm>
          <a:prstGeom prst="rect">
            <a:avLst/>
          </a:prstGeom>
        </p:spPr>
        <p:txBody>
          <a:bodyPr vert="horz" lIns="0" tIns="0" rIns="0" bIns="0" rtlCol="0" anchor="t" anchorCtr="0">
            <a:noAutofit/>
          </a:bodyPr>
          <a:lstStyle/>
          <a:p>
            <a:r>
              <a:rPr lang="en-US" noProof="0" dirty="0"/>
              <a:t>Click to edit Master title style</a:t>
            </a:r>
            <a:endParaRPr lang="en-GB" noProof="0" dirty="0"/>
          </a:p>
        </p:txBody>
      </p:sp>
      <p:pic>
        <p:nvPicPr>
          <p:cNvPr id="17" name="Picture 33" descr="NN_m_2c_RGB">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pic>
        <p:nvPicPr>
          <p:cNvPr id="6" name="图片 5">
            <a:extLst>
              <a:ext uri="{FF2B5EF4-FFF2-40B4-BE49-F238E27FC236}">
                <a16:creationId xmlns:a16="http://schemas.microsoft.com/office/drawing/2014/main" id="{142DD996-E747-7A3B-AC9F-29E2B3D6529E}"/>
              </a:ext>
            </a:extLst>
          </p:cNvPr>
          <p:cNvPicPr>
            <a:picLocks noChangeAspect="1"/>
          </p:cNvPicPr>
          <p:nvPr userDrawn="1"/>
        </p:nvPicPr>
        <p:blipFill>
          <a:blip r:embed="rId22" cstate="email"/>
          <a:stretch>
            <a:fillRect/>
          </a:stretch>
        </p:blipFill>
        <p:spPr>
          <a:xfrm>
            <a:off x="149" y="0"/>
            <a:ext cx="12191701" cy="6858000"/>
          </a:xfrm>
          <a:prstGeom prst="rect">
            <a:avLst/>
          </a:prstGeom>
        </p:spPr>
      </p:pic>
    </p:spTree>
    <p:extLst>
      <p:ext uri="{BB962C8B-B14F-4D97-AF65-F5344CB8AC3E}">
        <p14:creationId xmlns:p14="http://schemas.microsoft.com/office/powerpoint/2010/main" val="13094751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2" r:id="rId1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1219170" rtl="0" eaLnBrk="1" latinLnBrk="0" hangingPunct="1">
        <a:spcBef>
          <a:spcPct val="0"/>
        </a:spcBef>
        <a:buNone/>
        <a:defRPr sz="2267" b="1" kern="1200">
          <a:solidFill>
            <a:schemeClr val="accent1"/>
          </a:solidFill>
          <a:latin typeface="+mj-lt"/>
          <a:ea typeface="+mj-ea"/>
          <a:cs typeface="+mj-cs"/>
        </a:defRPr>
      </a:lvl1pPr>
    </p:titleStyle>
    <p:bodyStyle>
      <a:lvl1pPr marL="0" indent="0" algn="l" defTabSz="1219170" rtl="0" eaLnBrk="1" latinLnBrk="0" hangingPunct="1">
        <a:spcBef>
          <a:spcPct val="20000"/>
        </a:spcBef>
        <a:buClr>
          <a:schemeClr val="bg2"/>
        </a:buClr>
        <a:buFont typeface="Verdana" pitchFamily="34" charset="0"/>
        <a:buNone/>
        <a:defRPr sz="1400" kern="1200">
          <a:solidFill>
            <a:schemeClr val="accent3"/>
          </a:solidFill>
          <a:latin typeface="+mn-lt"/>
          <a:ea typeface="+mn-ea"/>
          <a:cs typeface="+mn-cs"/>
        </a:defRPr>
      </a:lvl1pPr>
      <a:lvl2pPr marL="482588" indent="-247644" algn="l" defTabSz="1219170" rtl="0" eaLnBrk="1" latinLnBrk="0" hangingPunct="1">
        <a:spcBef>
          <a:spcPct val="20000"/>
        </a:spcBef>
        <a:buClr>
          <a:schemeClr val="bg2"/>
        </a:buClr>
        <a:buFont typeface="Verdana" pitchFamily="34" charset="0"/>
        <a:buChar char="•"/>
        <a:defRPr sz="1333" kern="1200">
          <a:solidFill>
            <a:schemeClr val="accent3"/>
          </a:solidFill>
          <a:latin typeface="+mn-lt"/>
          <a:ea typeface="+mn-ea"/>
          <a:cs typeface="+mn-cs"/>
        </a:defRPr>
      </a:lvl2pPr>
      <a:lvl3pPr marL="599002" indent="-245527" algn="l" defTabSz="1219170" rtl="0" eaLnBrk="1" latinLnBrk="0" hangingPunct="1">
        <a:spcBef>
          <a:spcPct val="20000"/>
        </a:spcBef>
        <a:buClr>
          <a:schemeClr val="tx1"/>
        </a:buClr>
        <a:buFont typeface="Verdana" pitchFamily="34" charset="0"/>
        <a:buChar char="•"/>
        <a:defRPr sz="1200" kern="1200">
          <a:solidFill>
            <a:schemeClr val="accent3"/>
          </a:solidFill>
          <a:latin typeface="+mn-lt"/>
          <a:ea typeface="+mn-ea"/>
          <a:cs typeface="+mn-cs"/>
        </a:defRPr>
      </a:lvl3pPr>
      <a:lvl4pPr marL="717533" indent="-234945" algn="l" defTabSz="1219170" rtl="0" eaLnBrk="1" latinLnBrk="0" hangingPunct="1">
        <a:spcBef>
          <a:spcPct val="20000"/>
        </a:spcBef>
        <a:buClr>
          <a:schemeClr val="accent5"/>
        </a:buClr>
        <a:buFont typeface="Verdana" pitchFamily="34" charset="0"/>
        <a:buChar char="•"/>
        <a:defRPr sz="1200" kern="1200">
          <a:solidFill>
            <a:schemeClr val="accent3"/>
          </a:solidFill>
          <a:latin typeface="+mn-lt"/>
          <a:ea typeface="+mn-ea"/>
          <a:cs typeface="+mn-cs"/>
        </a:defRPr>
      </a:lvl4pPr>
      <a:lvl5pPr marL="836063" indent="-237061" algn="l" defTabSz="1219170" rtl="0" eaLnBrk="1" latinLnBrk="0" hangingPunct="1">
        <a:spcBef>
          <a:spcPct val="20000"/>
        </a:spcBef>
        <a:buClr>
          <a:schemeClr val="accent6"/>
        </a:buClr>
        <a:buFont typeface="Verdana" pitchFamily="34" charset="0"/>
        <a:buChar char="•"/>
        <a:defRPr sz="1200" kern="1200">
          <a:solidFill>
            <a:schemeClr val="accent3"/>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p:cNvSpPr/>
          <p:nvPr userDrawn="1">
            <p:custDataLst>
              <p:tags r:id="rId6"/>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p:cNvSpPr/>
          <p:nvPr userDrawn="1">
            <p:custDataLst>
              <p:tags r:id="rId7"/>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 name="Rectangle 9" hidden="1"/>
          <p:cNvSpPr/>
          <p:nvPr userDrawn="1">
            <p:custDataLst>
              <p:tags r:id="rId8"/>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p:cNvSpPr/>
          <p:nvPr userDrawn="1">
            <p:custDataLst>
              <p:tags r:id="rId9"/>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p:cNvSpPr/>
          <p:nvPr userDrawn="1">
            <p:custDataLst>
              <p:tags r:id="rId10"/>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p:cNvSpPr/>
          <p:nvPr userDrawn="1">
            <p:custDataLst>
              <p:tags r:id="rId11"/>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p:cNvSpPr/>
          <p:nvPr userDrawn="1">
            <p:custDataLst>
              <p:tags r:id="rId12"/>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p:cNvSpPr/>
          <p:nvPr userDrawn="1">
            <p:custDataLst>
              <p:tags r:id="rId13"/>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p:cNvSpPr/>
          <p:nvPr userDrawn="1">
            <p:custDataLst>
              <p:tags r:id="rId14"/>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p:cNvSpPr/>
          <p:nvPr userDrawn="1">
            <p:custDataLst>
              <p:tags r:id="rId15"/>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p:cNvSpPr/>
          <p:nvPr userDrawn="1">
            <p:custDataLst>
              <p:tags r:id="rId16"/>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p:cNvSpPr/>
          <p:nvPr userDrawn="1">
            <p:custDataLst>
              <p:tags r:id="rId17"/>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p:cNvSpPr/>
          <p:nvPr userDrawn="1">
            <p:custDataLst>
              <p:tags r:id="rId18"/>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Rectangle 20" hidden="1"/>
          <p:cNvSpPr/>
          <p:nvPr userDrawn="1">
            <p:custDataLst>
              <p:tags r:id="rId19"/>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2" name="Rectangle 21" hidden="1"/>
          <p:cNvSpPr/>
          <p:nvPr userDrawn="1">
            <p:custDataLst>
              <p:tags r:id="rId20"/>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3" name="Rectangle 22" hidden="1"/>
          <p:cNvSpPr/>
          <p:nvPr userDrawn="1">
            <p:custDataLst>
              <p:tags r:id="rId21"/>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4" name="Rectangle 23" hidden="1"/>
          <p:cNvSpPr/>
          <p:nvPr userDrawn="1">
            <p:custDataLst>
              <p:tags r:id="rId22"/>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Rectangle 24" hidden="1"/>
          <p:cNvSpPr/>
          <p:nvPr userDrawn="1">
            <p:custDataLst>
              <p:tags r:id="rId23"/>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7" name="Rectangle 36" hidden="1"/>
          <p:cNvSpPr/>
          <p:nvPr userDrawn="1">
            <p:custDataLst>
              <p:tags r:id="rId24"/>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5" name="Rectangle 44" hidden="1"/>
          <p:cNvSpPr/>
          <p:nvPr userDrawn="1">
            <p:custDataLst>
              <p:tags r:id="rId25"/>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6" name="Rectangle 45" hidden="1"/>
          <p:cNvSpPr/>
          <p:nvPr userDrawn="1">
            <p:custDataLst>
              <p:tags r:id="rId26"/>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7" name="Rectangle 46" hidden="1"/>
          <p:cNvSpPr/>
          <p:nvPr userDrawn="1">
            <p:custDataLst>
              <p:tags r:id="rId27"/>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8" name="Rectangle 47" hidden="1"/>
          <p:cNvSpPr/>
          <p:nvPr userDrawn="1">
            <p:custDataLst>
              <p:tags r:id="rId28"/>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9" name="Rectangle 48" hidden="1"/>
          <p:cNvSpPr/>
          <p:nvPr userDrawn="1">
            <p:custDataLst>
              <p:tags r:id="rId29"/>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0" name="Rectangle 49" hidden="1"/>
          <p:cNvSpPr/>
          <p:nvPr userDrawn="1">
            <p:custDataLst>
              <p:tags r:id="rId30"/>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1" name="Rectangle 50" hidden="1"/>
          <p:cNvSpPr/>
          <p:nvPr userDrawn="1">
            <p:custDataLst>
              <p:tags r:id="rId31"/>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2" name="Rectangle 51" hidden="1"/>
          <p:cNvSpPr/>
          <p:nvPr userDrawn="1">
            <p:custDataLst>
              <p:tags r:id="rId32"/>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3" name="Rectangle 52" hidden="1"/>
          <p:cNvSpPr/>
          <p:nvPr userDrawn="1">
            <p:custDataLst>
              <p:tags r:id="rId33"/>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4" name="Rectangle 53" hidden="1"/>
          <p:cNvSpPr/>
          <p:nvPr userDrawn="1">
            <p:custDataLst>
              <p:tags r:id="rId34"/>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5" name="Rectangle 54" hidden="1"/>
          <p:cNvSpPr/>
          <p:nvPr userDrawn="1">
            <p:custDataLst>
              <p:tags r:id="rId35"/>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6" name="Rectangle 55" hidden="1"/>
          <p:cNvSpPr/>
          <p:nvPr userDrawn="1">
            <p:custDataLst>
              <p:tags r:id="rId36"/>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7" name="Rectangle 56" hidden="1"/>
          <p:cNvSpPr/>
          <p:nvPr userDrawn="1">
            <p:custDataLst>
              <p:tags r:id="rId37"/>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8" name="Rectangle 57" hidden="1"/>
          <p:cNvSpPr/>
          <p:nvPr userDrawn="1">
            <p:custDataLst>
              <p:tags r:id="rId38"/>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9" name="Rectangle 58" hidden="1"/>
          <p:cNvSpPr/>
          <p:nvPr userDrawn="1">
            <p:custDataLst>
              <p:tags r:id="rId39"/>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0" name="Rectangle 59" hidden="1"/>
          <p:cNvSpPr/>
          <p:nvPr userDrawn="1">
            <p:custDataLst>
              <p:tags r:id="rId40"/>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1" name="Rectangle 60" hidden="1"/>
          <p:cNvSpPr/>
          <p:nvPr userDrawn="1">
            <p:custDataLst>
              <p:tags r:id="rId41"/>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2" name="Rectangle 61" hidden="1"/>
          <p:cNvSpPr/>
          <p:nvPr userDrawn="1">
            <p:custDataLst>
              <p:tags r:id="rId42"/>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3" name="Rectangle 62" hidden="1"/>
          <p:cNvSpPr/>
          <p:nvPr userDrawn="1">
            <p:custDataLst>
              <p:tags r:id="rId43"/>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4" name="Rectangle 63" hidden="1"/>
          <p:cNvSpPr/>
          <p:nvPr userDrawn="1">
            <p:custDataLst>
              <p:tags r:id="rId44"/>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5" name="Rectangle 64" hidden="1"/>
          <p:cNvSpPr/>
          <p:nvPr userDrawn="1">
            <p:custDataLst>
              <p:tags r:id="rId45"/>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6" name="Rectangle 65" hidden="1"/>
          <p:cNvSpPr/>
          <p:nvPr userDrawn="1">
            <p:custDataLst>
              <p:tags r:id="rId46"/>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7" name="Rectangle 66" hidden="1"/>
          <p:cNvSpPr/>
          <p:nvPr userDrawn="1">
            <p:custDataLst>
              <p:tags r:id="rId47"/>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8" name="Rectangle 67" hidden="1"/>
          <p:cNvSpPr/>
          <p:nvPr userDrawn="1">
            <p:custDataLst>
              <p:tags r:id="rId48"/>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9" name="Rectangle 68" hidden="1"/>
          <p:cNvSpPr/>
          <p:nvPr userDrawn="1">
            <p:custDataLst>
              <p:tags r:id="rId49"/>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0" name="Rectangle 69" hidden="1"/>
          <p:cNvSpPr/>
          <p:nvPr userDrawn="1">
            <p:custDataLst>
              <p:tags r:id="rId50"/>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1" name="Rectangle 70" hidden="1"/>
          <p:cNvSpPr/>
          <p:nvPr userDrawn="1">
            <p:custDataLst>
              <p:tags r:id="rId51"/>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2" name="Rectangle 71" hidden="1"/>
          <p:cNvSpPr/>
          <p:nvPr userDrawn="1">
            <p:custDataLst>
              <p:tags r:id="rId52"/>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3" name="Rectangle 72" hidden="1"/>
          <p:cNvSpPr/>
          <p:nvPr userDrawn="1">
            <p:custDataLst>
              <p:tags r:id="rId53"/>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4" name="Rectangle 73" hidden="1"/>
          <p:cNvSpPr/>
          <p:nvPr userDrawn="1">
            <p:custDataLst>
              <p:tags r:id="rId54"/>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5" name="Rectangle 74" hidden="1"/>
          <p:cNvSpPr/>
          <p:nvPr userDrawn="1">
            <p:custDataLst>
              <p:tags r:id="rId55"/>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6" name="Rectangle 75" hidden="1"/>
          <p:cNvSpPr/>
          <p:nvPr userDrawn="1">
            <p:custDataLst>
              <p:tags r:id="rId56"/>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7" name="Rectangle 76" hidden="1"/>
          <p:cNvSpPr/>
          <p:nvPr userDrawn="1">
            <p:custDataLst>
              <p:tags r:id="rId57"/>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8" name="Rectangle 77" hidden="1"/>
          <p:cNvSpPr/>
          <p:nvPr userDrawn="1">
            <p:custDataLst>
              <p:tags r:id="rId58"/>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9" name="Rectangle 78" hidden="1"/>
          <p:cNvSpPr/>
          <p:nvPr userDrawn="1">
            <p:custDataLst>
              <p:tags r:id="rId59"/>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0" name="Rectangle 79" hidden="1"/>
          <p:cNvSpPr/>
          <p:nvPr userDrawn="1">
            <p:custDataLst>
              <p:tags r:id="rId60"/>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1" name="Rectangle 80" hidden="1"/>
          <p:cNvSpPr/>
          <p:nvPr userDrawn="1">
            <p:custDataLst>
              <p:tags r:id="rId61"/>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2" name="Rectangle 81" hidden="1"/>
          <p:cNvSpPr/>
          <p:nvPr userDrawn="1">
            <p:custDataLst>
              <p:tags r:id="rId62"/>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3" name="Rectangle 82" hidden="1"/>
          <p:cNvSpPr/>
          <p:nvPr userDrawn="1">
            <p:custDataLst>
              <p:tags r:id="rId63"/>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4" name="Rectangle 83" hidden="1"/>
          <p:cNvSpPr/>
          <p:nvPr userDrawn="1">
            <p:custDataLst>
              <p:tags r:id="rId64"/>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5" name="Rectangle 84" hidden="1"/>
          <p:cNvSpPr/>
          <p:nvPr userDrawn="1">
            <p:custDataLst>
              <p:tags r:id="rId65"/>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6" name="Rectangle 85" hidden="1"/>
          <p:cNvSpPr/>
          <p:nvPr userDrawn="1">
            <p:custDataLst>
              <p:tags r:id="rId66"/>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7" name="Rectangle 86" hidden="1"/>
          <p:cNvSpPr/>
          <p:nvPr userDrawn="1">
            <p:custDataLst>
              <p:tags r:id="rId67"/>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8" name="Rectangle 87" hidden="1"/>
          <p:cNvSpPr/>
          <p:nvPr userDrawn="1">
            <p:custDataLst>
              <p:tags r:id="rId68"/>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9" name="Rectangle 88" hidden="1"/>
          <p:cNvSpPr/>
          <p:nvPr userDrawn="1">
            <p:custDataLst>
              <p:tags r:id="rId69"/>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0" name="Rectangle 89" hidden="1"/>
          <p:cNvSpPr/>
          <p:nvPr userDrawn="1">
            <p:custDataLst>
              <p:tags r:id="rId70"/>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1" name="Rectangle 90" hidden="1"/>
          <p:cNvSpPr/>
          <p:nvPr userDrawn="1">
            <p:custDataLst>
              <p:tags r:id="rId71"/>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2" name="Rectangle 91" hidden="1"/>
          <p:cNvSpPr/>
          <p:nvPr userDrawn="1">
            <p:custDataLst>
              <p:tags r:id="rId72"/>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3" name="Rectangle 92" hidden="1"/>
          <p:cNvSpPr/>
          <p:nvPr userDrawn="1">
            <p:custDataLst>
              <p:tags r:id="rId73"/>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4" name="Rectangle 93" hidden="1"/>
          <p:cNvSpPr/>
          <p:nvPr userDrawn="1">
            <p:custDataLst>
              <p:tags r:id="rId74"/>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5" name="Rectangle 94" hidden="1"/>
          <p:cNvSpPr/>
          <p:nvPr userDrawn="1">
            <p:custDataLst>
              <p:tags r:id="rId75"/>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6" name="Rectangle 95" hidden="1"/>
          <p:cNvSpPr/>
          <p:nvPr userDrawn="1">
            <p:custDataLst>
              <p:tags r:id="rId76"/>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7" name="Rectangle 96" hidden="1"/>
          <p:cNvSpPr/>
          <p:nvPr userDrawn="1">
            <p:custDataLst>
              <p:tags r:id="rId77"/>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8" name="Rectangle 97" hidden="1"/>
          <p:cNvSpPr/>
          <p:nvPr userDrawn="1">
            <p:custDataLst>
              <p:tags r:id="rId78"/>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9" name="Rectangle 98" hidden="1"/>
          <p:cNvSpPr/>
          <p:nvPr userDrawn="1">
            <p:custDataLst>
              <p:tags r:id="rId79"/>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0" name="Rectangle 99" hidden="1"/>
          <p:cNvSpPr/>
          <p:nvPr userDrawn="1">
            <p:custDataLst>
              <p:tags r:id="rId80"/>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1" name="Rectangle 100" hidden="1"/>
          <p:cNvSpPr/>
          <p:nvPr userDrawn="1">
            <p:custDataLst>
              <p:tags r:id="rId81"/>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2" name="Rectangle 101" hidden="1"/>
          <p:cNvSpPr/>
          <p:nvPr userDrawn="1">
            <p:custDataLst>
              <p:tags r:id="rId82"/>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3" name="Rectangle 102" hidden="1"/>
          <p:cNvSpPr/>
          <p:nvPr userDrawn="1">
            <p:custDataLst>
              <p:tags r:id="rId83"/>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4" name="Rectangle 103" hidden="1"/>
          <p:cNvSpPr/>
          <p:nvPr userDrawn="1">
            <p:custDataLst>
              <p:tags r:id="rId84"/>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5" name="Rectangle 104" hidden="1"/>
          <p:cNvSpPr/>
          <p:nvPr userDrawn="1">
            <p:custDataLst>
              <p:tags r:id="rId85"/>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6" name="Rectangle 105" hidden="1"/>
          <p:cNvSpPr/>
          <p:nvPr userDrawn="1">
            <p:custDataLst>
              <p:tags r:id="rId86"/>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7" name="Rectangle 106" hidden="1"/>
          <p:cNvSpPr/>
          <p:nvPr userDrawn="1">
            <p:custDataLst>
              <p:tags r:id="rId87"/>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8" name="Rectangle 107" hidden="1"/>
          <p:cNvSpPr/>
          <p:nvPr userDrawn="1">
            <p:custDataLst>
              <p:tags r:id="rId88"/>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9" name="Rectangle 108" hidden="1"/>
          <p:cNvSpPr/>
          <p:nvPr userDrawn="1">
            <p:custDataLst>
              <p:tags r:id="rId89"/>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0" name="Rectangle 109" hidden="1"/>
          <p:cNvSpPr/>
          <p:nvPr userDrawn="1">
            <p:custDataLst>
              <p:tags r:id="rId90"/>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1" name="Rectangle 110" hidden="1"/>
          <p:cNvSpPr/>
          <p:nvPr userDrawn="1">
            <p:custDataLst>
              <p:tags r:id="rId91"/>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2" name="Rectangle 111" hidden="1"/>
          <p:cNvSpPr/>
          <p:nvPr userDrawn="1">
            <p:custDataLst>
              <p:tags r:id="rId92"/>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3" name="Rectangle 112" hidden="1"/>
          <p:cNvSpPr/>
          <p:nvPr userDrawn="1">
            <p:custDataLst>
              <p:tags r:id="rId93"/>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6957734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8"/>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9"/>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0"/>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1"/>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2"/>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13"/>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14"/>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15"/>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16"/>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17"/>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18"/>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19"/>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0"/>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1"/>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2"/>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23"/>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24"/>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25"/>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26"/>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27"/>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28"/>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29"/>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0"/>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1"/>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2"/>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33"/>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34"/>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35"/>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36"/>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37"/>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38"/>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39"/>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0"/>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1"/>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2"/>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43"/>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44"/>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45"/>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46"/>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47"/>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48"/>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49"/>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0"/>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1"/>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2"/>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53"/>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54"/>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55"/>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56"/>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57"/>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58"/>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59"/>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0"/>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1"/>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2"/>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63"/>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64"/>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65"/>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66"/>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67"/>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68"/>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69"/>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0"/>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1"/>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2"/>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73"/>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74"/>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75"/>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76"/>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77"/>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78"/>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79"/>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0"/>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1"/>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2"/>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83"/>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84"/>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85"/>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86"/>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87"/>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88"/>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89"/>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0"/>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1"/>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2"/>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93"/>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94"/>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95"/>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latin typeface="Apis For Office" panose="020B0504010101010104"/>
            </a:endParaRPr>
          </a:p>
        </p:txBody>
      </p:sp>
    </p:spTree>
    <p:extLst>
      <p:ext uri="{BB962C8B-B14F-4D97-AF65-F5344CB8AC3E}">
        <p14:creationId xmlns:p14="http://schemas.microsoft.com/office/powerpoint/2010/main" val="382115623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sldNum="0" hdr="0"/>
  <p:txStyles>
    <p:titleStyle>
      <a:lvl1pPr algn="l" defTabSz="914400" rtl="0" eaLnBrk="1" latinLnBrk="0" hangingPunct="1">
        <a:lnSpc>
          <a:spcPct val="100000"/>
        </a:lnSpc>
        <a:spcBef>
          <a:spcPct val="0"/>
        </a:spcBef>
        <a:buNone/>
        <a:defRPr sz="3600" kern="1200">
          <a:solidFill>
            <a:schemeClr val="tx2"/>
          </a:solidFill>
          <a:latin typeface="Apis" panose="020B0504010101010104" pitchFamily="34" charset="0"/>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Apis" panose="020B0504010101010104" pitchFamily="34" charset="0"/>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Apis" panose="020B0504010101010104" pitchFamily="34" charset="0"/>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Apis" panose="020B0504010101010104" pitchFamily="34" charset="0"/>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Apis" panose="020B0504010101010104" pitchFamily="34" charset="0"/>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Apis" panose="020B0504010101010104" pitchFamily="34" charset="0"/>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Apis" panose="020B0504010101010104" pitchFamily="34" charset="0"/>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Apis" panose="020B0504010101010104" pitchFamily="34" charset="0"/>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Apis" panose="020B0504010101010104" pitchFamily="34" charset="0"/>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Apis" panose="020B0504010101010104"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11">
          <p15:clr>
            <a:srgbClr val="F26B43"/>
          </p15:clr>
        </p15:guide>
        <p15:guide id="8" orient="horz" pos="4115">
          <p15:clr>
            <a:srgbClr val="F26B43"/>
          </p15:clr>
        </p15:guide>
        <p15:guide id="10" pos="7355">
          <p15:clr>
            <a:srgbClr val="F26B43"/>
          </p15:clr>
        </p15:guide>
        <p15:guide id="14" orient="horz" pos="204">
          <p15:clr>
            <a:srgbClr val="F26B43"/>
          </p15:clr>
        </p15:guide>
        <p15:guide id="15" orient="horz" pos="408">
          <p15:clr>
            <a:srgbClr val="F26B43"/>
          </p15:clr>
        </p15:guide>
        <p15:guide id="21"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11"/>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2"/>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3"/>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4"/>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5"/>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16"/>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17"/>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18"/>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19"/>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20"/>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21"/>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2"/>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3"/>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4"/>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5"/>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26"/>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27"/>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28"/>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29"/>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30"/>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31"/>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2"/>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3"/>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4"/>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5"/>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36"/>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37"/>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38"/>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39"/>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40"/>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41"/>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2"/>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3"/>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4"/>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5"/>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46"/>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47"/>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48"/>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49"/>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50"/>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51"/>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2"/>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3"/>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4"/>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5"/>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56"/>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57"/>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58"/>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59"/>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60"/>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61"/>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2"/>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3"/>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4"/>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5"/>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66"/>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67"/>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68"/>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69"/>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70"/>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71"/>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2"/>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3"/>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4"/>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5"/>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76"/>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77"/>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78"/>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79"/>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80"/>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81"/>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2"/>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3"/>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4"/>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5"/>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86"/>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87"/>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88"/>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89"/>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90"/>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91"/>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2"/>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3"/>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4"/>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5"/>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96"/>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97"/>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98"/>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7374554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A4A3A4"/>
          </p15:clr>
        </p15:guide>
        <p15:guide id="2" pos="1617">
          <p15:clr>
            <a:srgbClr val="A4A3A4"/>
          </p15:clr>
        </p15:guide>
        <p15:guide id="5" pos="3031">
          <p15:clr>
            <a:srgbClr val="A4A3A4"/>
          </p15:clr>
        </p15:guide>
        <p15:guide id="6" pos="3235">
          <p15:clr>
            <a:srgbClr val="A4A3A4"/>
          </p15:clr>
        </p15:guide>
        <p15:guide id="7" orient="horz" pos="3911">
          <p15:clr>
            <a:srgbClr val="A4A3A4"/>
          </p15:clr>
        </p15:guide>
        <p15:guide id="8" orient="horz" pos="4115">
          <p15:clr>
            <a:srgbClr val="A4A3A4"/>
          </p15:clr>
        </p15:guide>
        <p15:guide id="9" pos="6063">
          <p15:clr>
            <a:srgbClr val="A4A3A4"/>
          </p15:clr>
        </p15:guide>
        <p15:guide id="10" pos="7272">
          <p15:clr>
            <a:srgbClr val="A4A3A4"/>
          </p15:clr>
        </p15:guide>
        <p15:guide id="12" pos="4444">
          <p15:clr>
            <a:srgbClr val="A4A3A4"/>
          </p15:clr>
        </p15:guide>
        <p15:guide id="13" pos="4648">
          <p15:clr>
            <a:srgbClr val="A4A3A4"/>
          </p15:clr>
        </p15:guide>
        <p15:guide id="14" orient="horz" pos="204">
          <p15:clr>
            <a:srgbClr val="A4A3A4"/>
          </p15:clr>
        </p15:guide>
        <p15:guide id="15" orient="horz" pos="408">
          <p15:clr>
            <a:srgbClr val="A4A3A4"/>
          </p15:clr>
        </p15:guide>
        <p15:guide id="16" pos="1821">
          <p15:clr>
            <a:srgbClr val="A4A3A4"/>
          </p15:clr>
        </p15:guide>
        <p15:guide id="18" pos="5859">
          <p15:clr>
            <a:srgbClr val="A4A3A4"/>
          </p15:clr>
        </p15:guide>
        <p15:guide id="20" pos="7476">
          <p15:clr>
            <a:srgbClr val="A4A3A4"/>
          </p15:clr>
        </p15:guide>
        <p15:guide id="21" pos="204">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11"/>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2"/>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3"/>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4"/>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5"/>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16"/>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17"/>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18"/>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19"/>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20"/>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21"/>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2"/>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3"/>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4"/>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5"/>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26"/>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27"/>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28"/>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29"/>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30"/>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31"/>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2"/>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3"/>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4"/>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5"/>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36"/>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37"/>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38"/>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39"/>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40"/>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41"/>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2"/>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3"/>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4"/>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5"/>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46"/>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47"/>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48"/>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49"/>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50"/>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51"/>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2"/>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3"/>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4"/>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5"/>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56"/>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57"/>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58"/>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59"/>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60"/>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61"/>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2"/>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3"/>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4"/>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5"/>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66"/>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67"/>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68"/>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69"/>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70"/>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71"/>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2"/>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3"/>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4"/>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5"/>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76"/>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77"/>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78"/>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79"/>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80"/>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81"/>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2"/>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3"/>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4"/>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5"/>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86"/>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87"/>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88"/>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89"/>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90"/>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91"/>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2"/>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3"/>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4"/>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5"/>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96"/>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97"/>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98"/>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8163772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A4A3A4"/>
          </p15:clr>
        </p15:guide>
        <p15:guide id="2" pos="1617">
          <p15:clr>
            <a:srgbClr val="A4A3A4"/>
          </p15:clr>
        </p15:guide>
        <p15:guide id="5" pos="3031">
          <p15:clr>
            <a:srgbClr val="A4A3A4"/>
          </p15:clr>
        </p15:guide>
        <p15:guide id="6" pos="3235">
          <p15:clr>
            <a:srgbClr val="A4A3A4"/>
          </p15:clr>
        </p15:guide>
        <p15:guide id="7" orient="horz" pos="3911">
          <p15:clr>
            <a:srgbClr val="A4A3A4"/>
          </p15:clr>
        </p15:guide>
        <p15:guide id="8" orient="horz" pos="4115">
          <p15:clr>
            <a:srgbClr val="A4A3A4"/>
          </p15:clr>
        </p15:guide>
        <p15:guide id="9" pos="6063">
          <p15:clr>
            <a:srgbClr val="A4A3A4"/>
          </p15:clr>
        </p15:guide>
        <p15:guide id="10" pos="7272">
          <p15:clr>
            <a:srgbClr val="A4A3A4"/>
          </p15:clr>
        </p15:guide>
        <p15:guide id="12" pos="4444">
          <p15:clr>
            <a:srgbClr val="A4A3A4"/>
          </p15:clr>
        </p15:guide>
        <p15:guide id="13" pos="4648">
          <p15:clr>
            <a:srgbClr val="A4A3A4"/>
          </p15:clr>
        </p15:guide>
        <p15:guide id="14" orient="horz" pos="204">
          <p15:clr>
            <a:srgbClr val="A4A3A4"/>
          </p15:clr>
        </p15:guide>
        <p15:guide id="15" orient="horz" pos="408">
          <p15:clr>
            <a:srgbClr val="A4A3A4"/>
          </p15:clr>
        </p15:guide>
        <p15:guide id="16" pos="1821">
          <p15:clr>
            <a:srgbClr val="A4A3A4"/>
          </p15:clr>
        </p15:guide>
        <p15:guide id="18" pos="5859">
          <p15:clr>
            <a:srgbClr val="A4A3A4"/>
          </p15:clr>
        </p15:guide>
        <p15:guide id="20" pos="7476">
          <p15:clr>
            <a:srgbClr val="A4A3A4"/>
          </p15:clr>
        </p15:guide>
        <p15:guide id="21" pos="204">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800" y="1473290"/>
            <a:ext cx="11328400" cy="3978865"/>
          </a:xfrm>
          <a:prstGeom prst="rect">
            <a:avLst/>
          </a:prstGeom>
        </p:spPr>
        <p:txBody>
          <a:bodyPr vert="horz" lIns="0" tIns="0" rIns="21600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Title Placeholder 1"/>
          <p:cNvSpPr>
            <a:spLocks noGrp="1"/>
          </p:cNvSpPr>
          <p:nvPr>
            <p:ph type="title"/>
          </p:nvPr>
        </p:nvSpPr>
        <p:spPr>
          <a:xfrm>
            <a:off x="431800" y="432000"/>
            <a:ext cx="11328400" cy="1004285"/>
          </a:xfrm>
          <a:prstGeom prst="rect">
            <a:avLst/>
          </a:prstGeom>
        </p:spPr>
        <p:txBody>
          <a:bodyPr vert="horz" lIns="0" tIns="0" rIns="0" bIns="0" rtlCol="0" anchor="t" anchorCtr="0">
            <a:noAutofit/>
          </a:bodyPr>
          <a:lstStyle/>
          <a:p>
            <a:r>
              <a:rPr lang="en-US" noProof="0" dirty="0"/>
              <a:t>Click to edit Master title style</a:t>
            </a:r>
            <a:endParaRPr lang="en-GB" noProof="0" dirty="0"/>
          </a:p>
        </p:txBody>
      </p:sp>
      <p:pic>
        <p:nvPicPr>
          <p:cNvPr id="17" name="Picture 33" descr="NN_m_2c_RGB">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73476" y="6125561"/>
            <a:ext cx="647365" cy="5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0828426" y="6169238"/>
            <a:ext cx="1173517" cy="445996"/>
          </a:xfrm>
          <a:prstGeom prst="rect">
            <a:avLst/>
          </a:prstGeom>
        </p:spPr>
      </p:pic>
      <p:pic>
        <p:nvPicPr>
          <p:cNvPr id="6" name="图片 5">
            <a:extLst>
              <a:ext uri="{FF2B5EF4-FFF2-40B4-BE49-F238E27FC236}">
                <a16:creationId xmlns:a16="http://schemas.microsoft.com/office/drawing/2014/main" id="{142DD996-E747-7A3B-AC9F-29E2B3D6529E}"/>
              </a:ext>
            </a:extLst>
          </p:cNvPr>
          <p:cNvPicPr>
            <a:picLocks noChangeAspect="1"/>
          </p:cNvPicPr>
          <p:nvPr userDrawn="1"/>
        </p:nvPicPr>
        <p:blipFill>
          <a:blip r:embed="rId23" cstate="email"/>
          <a:stretch>
            <a:fillRect/>
          </a:stretch>
        </p:blipFill>
        <p:spPr>
          <a:xfrm>
            <a:off x="149" y="0"/>
            <a:ext cx="12191701" cy="6858000"/>
          </a:xfrm>
          <a:prstGeom prst="rect">
            <a:avLst/>
          </a:prstGeom>
        </p:spPr>
      </p:pic>
    </p:spTree>
    <p:extLst>
      <p:ext uri="{BB962C8B-B14F-4D97-AF65-F5344CB8AC3E}">
        <p14:creationId xmlns:p14="http://schemas.microsoft.com/office/powerpoint/2010/main" val="4097970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1219170" rtl="0" eaLnBrk="1" latinLnBrk="0" hangingPunct="1">
        <a:spcBef>
          <a:spcPct val="0"/>
        </a:spcBef>
        <a:buNone/>
        <a:defRPr sz="2267" b="1" kern="1200">
          <a:solidFill>
            <a:schemeClr val="accent1"/>
          </a:solidFill>
          <a:latin typeface="+mj-lt"/>
          <a:ea typeface="+mj-ea"/>
          <a:cs typeface="+mj-cs"/>
        </a:defRPr>
      </a:lvl1pPr>
    </p:titleStyle>
    <p:bodyStyle>
      <a:lvl1pPr marL="0" indent="0" algn="l" defTabSz="1219170" rtl="0" eaLnBrk="1" latinLnBrk="0" hangingPunct="1">
        <a:spcBef>
          <a:spcPct val="20000"/>
        </a:spcBef>
        <a:buClr>
          <a:schemeClr val="bg2"/>
        </a:buClr>
        <a:buFont typeface="Verdana" pitchFamily="34" charset="0"/>
        <a:buNone/>
        <a:defRPr sz="1400" kern="1200">
          <a:solidFill>
            <a:schemeClr val="accent3"/>
          </a:solidFill>
          <a:latin typeface="+mn-lt"/>
          <a:ea typeface="+mn-ea"/>
          <a:cs typeface="+mn-cs"/>
        </a:defRPr>
      </a:lvl1pPr>
      <a:lvl2pPr marL="482588" indent="-247644" algn="l" defTabSz="1219170" rtl="0" eaLnBrk="1" latinLnBrk="0" hangingPunct="1">
        <a:spcBef>
          <a:spcPct val="20000"/>
        </a:spcBef>
        <a:buClr>
          <a:schemeClr val="bg2"/>
        </a:buClr>
        <a:buFont typeface="Verdana" pitchFamily="34" charset="0"/>
        <a:buChar char="•"/>
        <a:defRPr sz="1333" kern="1200">
          <a:solidFill>
            <a:schemeClr val="accent3"/>
          </a:solidFill>
          <a:latin typeface="+mn-lt"/>
          <a:ea typeface="+mn-ea"/>
          <a:cs typeface="+mn-cs"/>
        </a:defRPr>
      </a:lvl2pPr>
      <a:lvl3pPr marL="599002" indent="-245527" algn="l" defTabSz="1219170" rtl="0" eaLnBrk="1" latinLnBrk="0" hangingPunct="1">
        <a:spcBef>
          <a:spcPct val="20000"/>
        </a:spcBef>
        <a:buClr>
          <a:schemeClr val="tx1"/>
        </a:buClr>
        <a:buFont typeface="Verdana" pitchFamily="34" charset="0"/>
        <a:buChar char="•"/>
        <a:defRPr sz="1200" kern="1200">
          <a:solidFill>
            <a:schemeClr val="accent3"/>
          </a:solidFill>
          <a:latin typeface="+mn-lt"/>
          <a:ea typeface="+mn-ea"/>
          <a:cs typeface="+mn-cs"/>
        </a:defRPr>
      </a:lvl3pPr>
      <a:lvl4pPr marL="717533" indent="-234945" algn="l" defTabSz="1219170" rtl="0" eaLnBrk="1" latinLnBrk="0" hangingPunct="1">
        <a:spcBef>
          <a:spcPct val="20000"/>
        </a:spcBef>
        <a:buClr>
          <a:schemeClr val="accent5"/>
        </a:buClr>
        <a:buFont typeface="Verdana" pitchFamily="34" charset="0"/>
        <a:buChar char="•"/>
        <a:defRPr sz="1200" kern="1200">
          <a:solidFill>
            <a:schemeClr val="accent3"/>
          </a:solidFill>
          <a:latin typeface="+mn-lt"/>
          <a:ea typeface="+mn-ea"/>
          <a:cs typeface="+mn-cs"/>
        </a:defRPr>
      </a:lvl4pPr>
      <a:lvl5pPr marL="836063" indent="-237061" algn="l" defTabSz="1219170" rtl="0" eaLnBrk="1" latinLnBrk="0" hangingPunct="1">
        <a:spcBef>
          <a:spcPct val="20000"/>
        </a:spcBef>
        <a:buClr>
          <a:schemeClr val="accent6"/>
        </a:buClr>
        <a:buFont typeface="Verdana" pitchFamily="34" charset="0"/>
        <a:buChar char="•"/>
        <a:defRPr sz="1200" kern="1200">
          <a:solidFill>
            <a:schemeClr val="accent3"/>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tags" Target="../tags/tag53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531.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2"/>
          <p:cNvSpPr txBox="1"/>
          <p:nvPr/>
        </p:nvSpPr>
        <p:spPr>
          <a:xfrm>
            <a:off x="4092383" y="1836128"/>
            <a:ext cx="8791663" cy="1892246"/>
          </a:xfrm>
          <a:prstGeom prst="rect">
            <a:avLst/>
          </a:prstGeom>
        </p:spPr>
        <p:txBody>
          <a:bodyPr/>
          <a:lstStyle>
            <a:lvl1pPr algn="ctr" defTabSz="914400" rtl="0" eaLnBrk="1" latinLnBrk="0" hangingPunct="1">
              <a:lnSpc>
                <a:spcPct val="100000"/>
              </a:lnSpc>
              <a:spcBef>
                <a:spcPct val="0"/>
              </a:spcBef>
              <a:buNone/>
              <a:defRPr lang="zh-CN" altLang="en-US" sz="4400" b="1" kern="1200" spc="100" dirty="0">
                <a:gradFill flip="none" rotWithShape="1">
                  <a:gsLst>
                    <a:gs pos="0">
                      <a:srgbClr val="01245C"/>
                    </a:gs>
                    <a:gs pos="100000">
                      <a:srgbClr val="BC2E8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pPr>
              <a:lnSpc>
                <a:spcPct val="150000"/>
              </a:lnSpc>
            </a:pPr>
            <a:r>
              <a:rPr lang="zh-CN" altLang="en-US" sz="4000" dirty="0">
                <a:solidFill>
                  <a:schemeClr val="bg1"/>
                </a:solidFill>
                <a:effectLst/>
              </a:rPr>
              <a:t>德谷胰岛素利拉鲁肽注射液</a:t>
            </a:r>
            <a:br>
              <a:rPr lang="zh-CN" altLang="en-US" sz="4000" dirty="0">
                <a:solidFill>
                  <a:schemeClr val="bg1"/>
                </a:solidFill>
                <a:effectLst/>
              </a:rPr>
            </a:br>
            <a:r>
              <a:rPr lang="zh-CN" altLang="en-US" sz="3200" dirty="0">
                <a:solidFill>
                  <a:schemeClr val="bg1"/>
                </a:solidFill>
                <a:effectLst/>
              </a:rPr>
              <a:t>（ 商品名：诺和益</a:t>
            </a:r>
            <a:r>
              <a:rPr lang="en-US" altLang="zh-CN" sz="3200" baseline="30000" dirty="0">
                <a:solidFill>
                  <a:schemeClr val="bg1"/>
                </a:solidFill>
                <a:effectLst/>
              </a:rPr>
              <a:t>®</a:t>
            </a:r>
            <a:r>
              <a:rPr lang="zh-CN" altLang="en-US" sz="3200" dirty="0">
                <a:solidFill>
                  <a:schemeClr val="bg1"/>
                </a:solidFill>
                <a:effectLst/>
              </a:rPr>
              <a:t>）</a:t>
            </a:r>
            <a:endParaRPr lang="zh-CN" altLang="en-US" sz="4000" dirty="0">
              <a:solidFill>
                <a:schemeClr val="bg1"/>
              </a:solidFill>
              <a:effectLst/>
            </a:endParaRPr>
          </a:p>
        </p:txBody>
      </p:sp>
      <p:sp>
        <p:nvSpPr>
          <p:cNvPr id="19" name="内容占位符 2"/>
          <p:cNvSpPr txBox="1"/>
          <p:nvPr/>
        </p:nvSpPr>
        <p:spPr>
          <a:xfrm>
            <a:off x="6096000" y="4708067"/>
            <a:ext cx="4981575" cy="685483"/>
          </a:xfrm>
          <a:prstGeom prst="rect">
            <a:avLst/>
          </a:prstGeom>
        </p:spPr>
        <p:txBody>
          <a:bodyPr anchor="ctr" anchorCtr="0"/>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zh-CN" altLang="en-US" sz="2400" b="1" dirty="0">
                <a:solidFill>
                  <a:schemeClr val="bg1"/>
                </a:solidFill>
                <a:latin typeface="微软雅黑" panose="020B0503020204020204" pitchFamily="34" charset="-122"/>
                <a:ea typeface="微软雅黑" panose="020B0503020204020204" pitchFamily="34" charset="-122"/>
              </a:rPr>
              <a:t>诺和诺德（中国）制药有限公司</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indent="0" algn="ctr">
              <a:buNone/>
            </a:pPr>
            <a:r>
              <a:rPr lang="en-US" altLang="zh-CN" sz="2400" b="1" dirty="0">
                <a:solidFill>
                  <a:schemeClr val="bg1"/>
                </a:solidFill>
                <a:latin typeface="微软雅黑" panose="020B0503020204020204" pitchFamily="34" charset="-122"/>
                <a:ea typeface="微软雅黑" panose="020B0503020204020204" pitchFamily="34" charset="-122"/>
              </a:rPr>
              <a:t>2022</a:t>
            </a:r>
            <a:r>
              <a:rPr lang="zh-CN" altLang="en-US" sz="2400" b="1" dirty="0">
                <a:solidFill>
                  <a:schemeClr val="bg1"/>
                </a:solidFill>
                <a:latin typeface="微软雅黑" panose="020B0503020204020204" pitchFamily="34" charset="-122"/>
                <a:ea typeface="微软雅黑" panose="020B0503020204020204" pitchFamily="34" charset="-122"/>
              </a:rPr>
              <a:t>年</a:t>
            </a:r>
            <a:r>
              <a:rPr lang="en-US" altLang="zh-CN" sz="2400" b="1" dirty="0">
                <a:solidFill>
                  <a:schemeClr val="bg1"/>
                </a:solidFill>
                <a:latin typeface="微软雅黑" panose="020B0503020204020204" pitchFamily="34" charset="-122"/>
                <a:ea typeface="微软雅黑" panose="020B0503020204020204" pitchFamily="34" charset="-122"/>
              </a:rPr>
              <a:t>7</a:t>
            </a:r>
            <a:r>
              <a:rPr lang="zh-CN" altLang="en-US" sz="2400" b="1" dirty="0">
                <a:solidFill>
                  <a:schemeClr val="bg1"/>
                </a:solidFill>
                <a:latin typeface="微软雅黑" panose="020B0503020204020204" pitchFamily="34" charset="-122"/>
                <a:ea typeface="微软雅黑" panose="020B0503020204020204" pitchFamily="34" charset="-122"/>
              </a:rPr>
              <a:t>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圆角矩形 26">
            <a:extLst>
              <a:ext uri="{FF2B5EF4-FFF2-40B4-BE49-F238E27FC236}">
                <a16:creationId xmlns:a16="http://schemas.microsoft.com/office/drawing/2014/main" id="{35A30B15-A171-4DC9-9372-25D92135F646}"/>
              </a:ext>
            </a:extLst>
          </p:cNvPr>
          <p:cNvSpPr/>
          <p:nvPr/>
        </p:nvSpPr>
        <p:spPr>
          <a:xfrm>
            <a:off x="316468" y="1380367"/>
            <a:ext cx="5646915" cy="4943314"/>
          </a:xfrm>
          <a:prstGeom prst="roundRect">
            <a:avLst>
              <a:gd name="adj" fmla="val 2589"/>
            </a:avLst>
          </a:prstGeom>
          <a:noFill/>
          <a:ln w="19050">
            <a:gradFill flip="none" rotWithShape="1">
              <a:gsLst>
                <a:gs pos="53000">
                  <a:schemeClr val="bg1"/>
                </a:gs>
                <a:gs pos="0">
                  <a:srgbClr val="F2BCD7"/>
                </a:gs>
                <a:gs pos="100000">
                  <a:srgbClr val="00196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173736" algn="ctr" defTabSz="981075" rtl="0" eaLnBrk="1" fontAlgn="auto" latinLnBrk="0" hangingPunct="1">
              <a:lnSpc>
                <a:spcPct val="100000"/>
              </a:lnSpc>
              <a:spcBef>
                <a:spcPts val="300"/>
              </a:spcBef>
              <a:spcAft>
                <a:spcPts val="0"/>
              </a:spcAft>
              <a:buClr>
                <a:srgbClr val="00B7FF"/>
              </a:buClr>
              <a:buSzPct val="120000"/>
              <a:buFontTx/>
              <a:buNone/>
              <a:tabLst/>
              <a:defRPr/>
            </a:pPr>
            <a:endParaRPr kumimoji="0" lang="zh-CN" altLang="en-US" sz="90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mn-cs"/>
              <a:sym typeface="Apis"/>
            </a:endParaRPr>
          </a:p>
        </p:txBody>
      </p:sp>
      <p:grpSp>
        <p:nvGrpSpPr>
          <p:cNvPr id="240" name="组合 239">
            <a:extLst>
              <a:ext uri="{FF2B5EF4-FFF2-40B4-BE49-F238E27FC236}">
                <a16:creationId xmlns:a16="http://schemas.microsoft.com/office/drawing/2014/main" id="{2688A978-5CDF-47FD-A364-90299BF04BB1}"/>
              </a:ext>
            </a:extLst>
          </p:cNvPr>
          <p:cNvGrpSpPr/>
          <p:nvPr/>
        </p:nvGrpSpPr>
        <p:grpSpPr>
          <a:xfrm>
            <a:off x="1793975" y="1097944"/>
            <a:ext cx="2412407" cy="429535"/>
            <a:chOff x="8525649" y="1552544"/>
            <a:chExt cx="2329314" cy="510893"/>
          </a:xfrm>
        </p:grpSpPr>
        <p:sp>
          <p:nvSpPr>
            <p:cNvPr id="241" name="Trapezoid 10@|1FFC:3506772|FBC:16777215|LFC:16777215|LBC:16777215">
              <a:extLst>
                <a:ext uri="{FF2B5EF4-FFF2-40B4-BE49-F238E27FC236}">
                  <a16:creationId xmlns:a16="http://schemas.microsoft.com/office/drawing/2014/main" id="{59B5C32C-FEBA-45AB-A4D0-D7D8C826A6AD}"/>
                </a:ext>
              </a:extLst>
            </p:cNvPr>
            <p:cNvSpPr/>
            <p:nvPr/>
          </p:nvSpPr>
          <p:spPr>
            <a:xfrm>
              <a:off x="8525649" y="1569971"/>
              <a:ext cx="2329314" cy="317286"/>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242" name="Pentagon 9@|1FFC:4308095|FBC:16777215|LFC:16777215|LBC:16777215">
              <a:extLst>
                <a:ext uri="{FF2B5EF4-FFF2-40B4-BE49-F238E27FC236}">
                  <a16:creationId xmlns:a16="http://schemas.microsoft.com/office/drawing/2014/main" id="{9ADDC2AD-98A4-44CC-BA0D-909145E30010}"/>
                </a:ext>
              </a:extLst>
            </p:cNvPr>
            <p:cNvSpPr/>
            <p:nvPr/>
          </p:nvSpPr>
          <p:spPr>
            <a:xfrm rot="5400000">
              <a:off x="9440740" y="825041"/>
              <a:ext cx="496793" cy="1980000"/>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243" name="文本框 242">
              <a:extLst>
                <a:ext uri="{FF2B5EF4-FFF2-40B4-BE49-F238E27FC236}">
                  <a16:creationId xmlns:a16="http://schemas.microsoft.com/office/drawing/2014/main" id="{40D39933-8D48-435E-8564-04F15C313F98}"/>
                </a:ext>
              </a:extLst>
            </p:cNvPr>
            <p:cNvSpPr txBox="1"/>
            <p:nvPr/>
          </p:nvSpPr>
          <p:spPr>
            <a:xfrm>
              <a:off x="8927395" y="1552544"/>
              <a:ext cx="1409820" cy="4392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增效</a:t>
              </a:r>
              <a:endParaRPr kumimoji="0" lang="zh-CN" altLang="en-US" sz="1800" b="0" i="0" u="none" strike="noStrike" kern="1200" cap="none" spc="0" normalizeH="0" baseline="0" noProof="0" dirty="0">
                <a:ln>
                  <a:noFill/>
                </a:ln>
                <a:solidFill>
                  <a:srgbClr val="FFFFFF"/>
                </a:solidFill>
                <a:effectLst/>
                <a:uLnTx/>
                <a:uFillTx/>
                <a:latin typeface="Apis For Office"/>
                <a:ea typeface="+mn-ea"/>
                <a:cs typeface="+mn-cs"/>
              </a:endParaRPr>
            </a:p>
          </p:txBody>
        </p:sp>
      </p:grpSp>
      <p:sp>
        <p:nvSpPr>
          <p:cNvPr id="244" name="圆角矩形 26">
            <a:extLst>
              <a:ext uri="{FF2B5EF4-FFF2-40B4-BE49-F238E27FC236}">
                <a16:creationId xmlns:a16="http://schemas.microsoft.com/office/drawing/2014/main" id="{5BF5EE97-7E82-4839-A821-1C3A753C1085}"/>
              </a:ext>
            </a:extLst>
          </p:cNvPr>
          <p:cNvSpPr/>
          <p:nvPr/>
        </p:nvSpPr>
        <p:spPr>
          <a:xfrm>
            <a:off x="6101989" y="1369731"/>
            <a:ext cx="5757826" cy="1942419"/>
          </a:xfrm>
          <a:prstGeom prst="roundRect">
            <a:avLst>
              <a:gd name="adj" fmla="val 5087"/>
            </a:avLst>
          </a:prstGeom>
          <a:noFill/>
          <a:ln w="19050">
            <a:gradFill flip="none" rotWithShape="1">
              <a:gsLst>
                <a:gs pos="53000">
                  <a:schemeClr val="bg1"/>
                </a:gs>
                <a:gs pos="0">
                  <a:srgbClr val="F2BCD7"/>
                </a:gs>
                <a:gs pos="100000">
                  <a:srgbClr val="00196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173736" algn="ctr" defTabSz="981075" rtl="0" eaLnBrk="1" fontAlgn="auto" latinLnBrk="0" hangingPunct="1">
              <a:lnSpc>
                <a:spcPct val="100000"/>
              </a:lnSpc>
              <a:spcBef>
                <a:spcPts val="300"/>
              </a:spcBef>
              <a:spcAft>
                <a:spcPts val="0"/>
              </a:spcAft>
              <a:buClr>
                <a:srgbClr val="00B7FF"/>
              </a:buClr>
              <a:buSzPct val="120000"/>
              <a:buFontTx/>
              <a:buNone/>
              <a:tabLst/>
              <a:defRPr/>
            </a:pPr>
            <a:endParaRPr kumimoji="0" lang="zh-CN" altLang="en-US" sz="90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mn-cs"/>
              <a:sym typeface="Apis"/>
            </a:endParaRPr>
          </a:p>
        </p:txBody>
      </p:sp>
      <p:grpSp>
        <p:nvGrpSpPr>
          <p:cNvPr id="284" name="组合 283">
            <a:extLst>
              <a:ext uri="{FF2B5EF4-FFF2-40B4-BE49-F238E27FC236}">
                <a16:creationId xmlns:a16="http://schemas.microsoft.com/office/drawing/2014/main" id="{2B894F21-ECED-4D33-88A7-ED74CF2A7962}"/>
              </a:ext>
            </a:extLst>
          </p:cNvPr>
          <p:cNvGrpSpPr/>
          <p:nvPr/>
        </p:nvGrpSpPr>
        <p:grpSpPr>
          <a:xfrm>
            <a:off x="7887733" y="1088319"/>
            <a:ext cx="2326314" cy="434641"/>
            <a:chOff x="8525649" y="1539891"/>
            <a:chExt cx="2329314" cy="523546"/>
          </a:xfrm>
        </p:grpSpPr>
        <p:sp>
          <p:nvSpPr>
            <p:cNvPr id="285" name="Trapezoid 10@|1FFC:3506772|FBC:16777215|LFC:16777215|LBC:16777215">
              <a:extLst>
                <a:ext uri="{FF2B5EF4-FFF2-40B4-BE49-F238E27FC236}">
                  <a16:creationId xmlns:a16="http://schemas.microsoft.com/office/drawing/2014/main" id="{055F7773-A8F4-4FD1-A00C-F2733DF16ABF}"/>
                </a:ext>
              </a:extLst>
            </p:cNvPr>
            <p:cNvSpPr/>
            <p:nvPr/>
          </p:nvSpPr>
          <p:spPr>
            <a:xfrm>
              <a:off x="8525649" y="1569971"/>
              <a:ext cx="2329314" cy="317286"/>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286" name="Pentagon 9@|1FFC:4308095|FBC:16777215|LFC:16777215|LBC:16777215">
              <a:extLst>
                <a:ext uri="{FF2B5EF4-FFF2-40B4-BE49-F238E27FC236}">
                  <a16:creationId xmlns:a16="http://schemas.microsoft.com/office/drawing/2014/main" id="{4A4EDD35-61D4-4C2C-A1E4-7949F749786D}"/>
                </a:ext>
              </a:extLst>
            </p:cNvPr>
            <p:cNvSpPr/>
            <p:nvPr/>
          </p:nvSpPr>
          <p:spPr>
            <a:xfrm rot="5400000">
              <a:off x="9446427" y="822777"/>
              <a:ext cx="496793" cy="1984528"/>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287" name="文本框 286">
              <a:extLst>
                <a:ext uri="{FF2B5EF4-FFF2-40B4-BE49-F238E27FC236}">
                  <a16:creationId xmlns:a16="http://schemas.microsoft.com/office/drawing/2014/main" id="{0BBCF9D8-1CCA-4B01-A11A-5CFEF0F5DED3}"/>
                </a:ext>
              </a:extLst>
            </p:cNvPr>
            <p:cNvSpPr txBox="1"/>
            <p:nvPr/>
          </p:nvSpPr>
          <p:spPr>
            <a:xfrm>
              <a:off x="8974225" y="1539891"/>
              <a:ext cx="1597373" cy="4392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FFFFFF"/>
                  </a:solidFill>
                  <a:effectLst/>
                  <a:uLnTx/>
                  <a:uFillTx/>
                  <a:latin typeface="Apis For Office"/>
                  <a:ea typeface="微软雅黑" panose="020B0503020204020204" pitchFamily="34" charset="-122"/>
                  <a:cs typeface="Apis For Office" panose="020B0504010101010104" pitchFamily="34" charset="0"/>
                  <a:sym typeface="Verdana"/>
                </a:rPr>
                <a:t>减“副”</a:t>
              </a:r>
              <a:endParaRPr kumimoji="0" lang="zh-CN" altLang="en-US" sz="1800" b="0" i="0" u="none" strike="noStrike" kern="0" cap="none" spc="0" normalizeH="0" baseline="0" noProof="0" dirty="0">
                <a:ln>
                  <a:noFill/>
                </a:ln>
                <a:solidFill>
                  <a:srgbClr val="FFFFFF"/>
                </a:solidFill>
                <a:effectLst/>
                <a:uLnTx/>
                <a:uFillTx/>
                <a:latin typeface="Apis For Office"/>
                <a:ea typeface="+mn-ea"/>
                <a:cs typeface="+mn-cs"/>
              </a:endParaRPr>
            </a:p>
          </p:txBody>
        </p:sp>
      </p:grpSp>
      <p:sp>
        <p:nvSpPr>
          <p:cNvPr id="144" name="文本占位符 7">
            <a:extLst>
              <a:ext uri="{FF2B5EF4-FFF2-40B4-BE49-F238E27FC236}">
                <a16:creationId xmlns:a16="http://schemas.microsoft.com/office/drawing/2014/main" id="{760B5D3B-0E29-4997-9E98-C31E57BF9411}"/>
              </a:ext>
            </a:extLst>
          </p:cNvPr>
          <p:cNvSpPr txBox="1">
            <a:spLocks/>
          </p:cNvSpPr>
          <p:nvPr/>
        </p:nvSpPr>
        <p:spPr>
          <a:xfrm>
            <a:off x="135724" y="231522"/>
            <a:ext cx="3057017"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04 </a:t>
            </a:r>
            <a:r>
              <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创新性 </a:t>
            </a: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5" name="文本占位符 7">
            <a:extLst>
              <a:ext uri="{FF2B5EF4-FFF2-40B4-BE49-F238E27FC236}">
                <a16:creationId xmlns:a16="http://schemas.microsoft.com/office/drawing/2014/main" id="{79FE3420-F690-4F3C-BA25-7D1875BAB80F}"/>
              </a:ext>
            </a:extLst>
          </p:cNvPr>
          <p:cNvSpPr txBox="1">
            <a:spLocks/>
          </p:cNvSpPr>
          <p:nvPr/>
        </p:nvSpPr>
        <p:spPr>
          <a:xfrm>
            <a:off x="2903962" y="115881"/>
            <a:ext cx="9134038" cy="100038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全新互补机制带来更大临床价值</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真实世界研究及</a:t>
            </a:r>
            <a:r>
              <a:rPr kumimoji="0" lang="en-US" altLang="zh-CN" sz="2200" b="1"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cs"/>
              </a:rPr>
              <a:t>RCT</a:t>
            </a: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显示：本品实现增效减“副”，进一步优化治疗方案</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7" name="文本框 336">
            <a:extLst>
              <a:ext uri="{FF2B5EF4-FFF2-40B4-BE49-F238E27FC236}">
                <a16:creationId xmlns:a16="http://schemas.microsoft.com/office/drawing/2014/main" id="{169B83D6-3667-48DB-8EEF-3C822001E2CC}"/>
              </a:ext>
            </a:extLst>
          </p:cNvPr>
          <p:cNvSpPr txBox="1"/>
          <p:nvPr/>
        </p:nvSpPr>
        <p:spPr>
          <a:xfrm>
            <a:off x="389301" y="1499355"/>
            <a:ext cx="5622798" cy="769441"/>
          </a:xfrm>
          <a:prstGeom prst="rect">
            <a:avLst/>
          </a:prstGeom>
          <a:noFill/>
          <a:ln>
            <a:noFill/>
          </a:ln>
        </p:spPr>
        <p:txBody>
          <a:bodyPr wrap="square">
            <a:spAutoFit/>
          </a:bodyPr>
          <a:lstStyle/>
          <a:p>
            <a:pPr lvl="0" defTabSz="1172071" eaLnBrk="0" fontAlgn="base" hangingPunct="0">
              <a:spcBef>
                <a:spcPts val="600"/>
              </a:spcBef>
              <a:buClr>
                <a:srgbClr val="566E10"/>
              </a:buClr>
              <a:defRPr/>
            </a:pPr>
            <a:r>
              <a:rPr lang="zh-CN" altLang="en-US" sz="1600" b="1" dirty="0">
                <a:solidFill>
                  <a:schemeClr val="accent1"/>
                </a:solidFill>
                <a:latin typeface="微软雅黑" panose="020B0503020204020204" pitchFamily="34" charset="-122"/>
                <a:ea typeface="微软雅黑" panose="020B0503020204020204" pitchFamily="34" charset="-122"/>
              </a:rPr>
              <a:t>全球</a:t>
            </a:r>
            <a:r>
              <a:rPr lang="en-US" altLang="zh-CN" sz="1600" b="1" dirty="0">
                <a:solidFill>
                  <a:schemeClr val="accent1"/>
                </a:solidFill>
                <a:latin typeface="微软雅黑" panose="020B0503020204020204" pitchFamily="34" charset="-122"/>
                <a:ea typeface="微软雅黑" panose="020B0503020204020204" pitchFamily="34" charset="-122"/>
              </a:rPr>
              <a:t>III</a:t>
            </a:r>
            <a:r>
              <a:rPr lang="zh-CN" altLang="en-US" sz="1600" b="1" dirty="0">
                <a:solidFill>
                  <a:schemeClr val="accent1"/>
                </a:solidFill>
                <a:latin typeface="微软雅黑" panose="020B0503020204020204" pitchFamily="34" charset="-122"/>
                <a:ea typeface="微软雅黑" panose="020B0503020204020204" pitchFamily="34" charset="-122"/>
              </a:rPr>
              <a:t>期临床 </a:t>
            </a:r>
            <a:r>
              <a:rPr lang="en-US" altLang="zh-CN" sz="1600" b="1" dirty="0">
                <a:solidFill>
                  <a:schemeClr val="accent1"/>
                </a:solidFill>
                <a:latin typeface="微软雅黑" panose="020B0503020204020204" pitchFamily="34" charset="-122"/>
                <a:ea typeface="微软雅黑" panose="020B0503020204020204" pitchFamily="34" charset="-122"/>
              </a:rPr>
              <a:t>(</a:t>
            </a:r>
            <a:r>
              <a:rPr lang="en-US" altLang="zh-CN" sz="1600" b="1" i="0" dirty="0">
                <a:solidFill>
                  <a:schemeClr val="accent1"/>
                </a:solidFill>
                <a:effectLst/>
                <a:latin typeface="+mj-lt"/>
                <a:ea typeface="微软雅黑" panose="020B0503020204020204" pitchFamily="34" charset="-122"/>
              </a:rPr>
              <a:t>DUAL</a:t>
            </a:r>
            <a:r>
              <a:rPr lang="zh-CN" altLang="en-US" sz="1600" b="1" dirty="0">
                <a:solidFill>
                  <a:schemeClr val="accent1"/>
                </a:solidFill>
                <a:latin typeface="微软雅黑" panose="020B0503020204020204" pitchFamily="34" charset="-122"/>
                <a:ea typeface="微软雅黑" panose="020B0503020204020204" pitchFamily="34" charset="-122"/>
              </a:rPr>
              <a:t>系列</a:t>
            </a:r>
            <a:r>
              <a:rPr lang="en-US" altLang="zh-CN" sz="1600" b="1" dirty="0">
                <a:solidFill>
                  <a:schemeClr val="accent1"/>
                </a:solidFill>
                <a:latin typeface="微软雅黑" panose="020B0503020204020204" pitchFamily="34" charset="-122"/>
                <a:ea typeface="微软雅黑" panose="020B0503020204020204" pitchFamily="34" charset="-122"/>
              </a:rPr>
              <a:t>) </a:t>
            </a:r>
            <a:r>
              <a:rPr lang="zh-CN" altLang="en-US" sz="1600" b="1" dirty="0">
                <a:solidFill>
                  <a:schemeClr val="accent1"/>
                </a:solidFill>
                <a:latin typeface="微软雅黑" panose="020B0503020204020204" pitchFamily="34" charset="-122"/>
                <a:ea typeface="微软雅黑" panose="020B0503020204020204" pitchFamily="34" charset="-122"/>
              </a:rPr>
              <a:t>研究</a:t>
            </a:r>
            <a:r>
              <a:rPr lang="zh-CN" altLang="en-US" sz="1600" b="1" i="0" dirty="0">
                <a:solidFill>
                  <a:schemeClr val="accent1"/>
                </a:solidFill>
                <a:effectLst/>
                <a:latin typeface="微软雅黑" panose="020B0503020204020204" pitchFamily="34" charset="-122"/>
                <a:ea typeface="微软雅黑" panose="020B0503020204020204" pitchFamily="34" charset="-122"/>
              </a:rPr>
              <a:t>显示</a:t>
            </a:r>
            <a:r>
              <a:rPr lang="en-US" altLang="zh-CN" sz="1600" i="0" baseline="30000" dirty="0">
                <a:solidFill>
                  <a:schemeClr val="accent1"/>
                </a:solidFill>
                <a:effectLst/>
                <a:latin typeface="微软雅黑" panose="020B0503020204020204" pitchFamily="34" charset="-122"/>
                <a:ea typeface="微软雅黑" panose="020B0503020204020204" pitchFamily="34" charset="-122"/>
              </a:rPr>
              <a:t>1-4 </a:t>
            </a:r>
            <a:r>
              <a:rPr lang="zh-CN" altLang="en-US" sz="1600" b="1" i="0" dirty="0">
                <a:solidFill>
                  <a:schemeClr val="accent1"/>
                </a:solidFill>
                <a:effectLst/>
                <a:latin typeface="微软雅黑" panose="020B0503020204020204" pitchFamily="34" charset="-122"/>
                <a:ea typeface="微软雅黑" panose="020B0503020204020204" pitchFamily="34" charset="-122"/>
              </a:rPr>
              <a:t>：</a:t>
            </a:r>
            <a:br>
              <a:rPr lang="en-US" altLang="zh-CN" sz="1200" b="0" i="0" dirty="0">
                <a:solidFill>
                  <a:schemeClr val="accent1"/>
                </a:solidFill>
                <a:effectLst/>
                <a:latin typeface="微软雅黑" panose="020B0503020204020204" pitchFamily="34" charset="-122"/>
                <a:ea typeface="微软雅黑" panose="020B0503020204020204" pitchFamily="34" charset="-122"/>
              </a:rPr>
            </a:br>
            <a:r>
              <a:rPr lang="zh-CN" altLang="en-US" sz="1400" b="0" i="0" dirty="0">
                <a:solidFill>
                  <a:schemeClr val="accent1"/>
                </a:solidFill>
                <a:effectLst/>
                <a:latin typeface="微软雅黑" panose="020B0503020204020204" pitchFamily="34" charset="-122"/>
                <a:ea typeface="微软雅黑" panose="020B0503020204020204" pitchFamily="34" charset="-122"/>
              </a:rPr>
              <a:t>患者在既往使用以下治疗方案不达标的情况下</a:t>
            </a:r>
            <a:r>
              <a:rPr lang="zh-CN" altLang="en-US" sz="1400" dirty="0">
                <a:solidFill>
                  <a:schemeClr val="accent1"/>
                </a:solidFill>
                <a:latin typeface="微软雅黑" panose="020B0503020204020204" pitchFamily="34" charset="-122"/>
                <a:ea typeface="微软雅黑" panose="020B0503020204020204" pitchFamily="34" charset="-122"/>
              </a:rPr>
              <a:t>，使用本品</a:t>
            </a:r>
            <a:r>
              <a:rPr lang="zh-CN" altLang="en-US" sz="1400" b="0" i="0" dirty="0">
                <a:solidFill>
                  <a:schemeClr val="accent1"/>
                </a:solidFill>
                <a:effectLst/>
                <a:latin typeface="微软雅黑" panose="020B0503020204020204" pitchFamily="34" charset="-122"/>
                <a:ea typeface="微软雅黑" panose="020B0503020204020204" pitchFamily="34" charset="-122"/>
              </a:rPr>
              <a:t>治疗后，</a:t>
            </a:r>
            <a:r>
              <a:rPr lang="en-US" altLang="zh-CN" sz="1400" b="0" i="0" dirty="0">
                <a:solidFill>
                  <a:schemeClr val="accent1"/>
                </a:solidFill>
                <a:effectLst/>
                <a:latin typeface="微软雅黑" panose="020B0503020204020204" pitchFamily="34" charset="-122"/>
                <a:ea typeface="微软雅黑" panose="020B0503020204020204" pitchFamily="34" charset="-122"/>
              </a:rPr>
              <a:t> </a:t>
            </a:r>
            <a:r>
              <a:rPr lang="en-US" altLang="zh-CN" sz="1400" b="0" i="0" dirty="0">
                <a:solidFill>
                  <a:schemeClr val="accent1"/>
                </a:solidFill>
                <a:effectLst/>
                <a:latin typeface="+mj-lt"/>
                <a:ea typeface="微软雅黑" panose="020B0503020204020204" pitchFamily="34" charset="-122"/>
              </a:rPr>
              <a:t>HbA</a:t>
            </a:r>
            <a:r>
              <a:rPr lang="en-US" altLang="zh-CN" sz="1400" b="0" i="0" baseline="-25000" dirty="0">
                <a:solidFill>
                  <a:schemeClr val="accent1"/>
                </a:solidFill>
                <a:effectLst/>
                <a:latin typeface="+mj-lt"/>
                <a:ea typeface="微软雅黑" panose="020B0503020204020204" pitchFamily="34" charset="-122"/>
              </a:rPr>
              <a:t>1c</a:t>
            </a:r>
            <a:r>
              <a:rPr lang="zh-CN" altLang="en-US" sz="1400" b="0" i="0" dirty="0">
                <a:solidFill>
                  <a:schemeClr val="accent1"/>
                </a:solidFill>
                <a:effectLst/>
                <a:latin typeface="微软雅黑" panose="020B0503020204020204" pitchFamily="34" charset="-122"/>
                <a:ea typeface="微软雅黑" panose="020B0503020204020204" pitchFamily="34" charset="-122"/>
              </a:rPr>
              <a:t>进一步下降</a:t>
            </a:r>
            <a:r>
              <a:rPr lang="en-US" altLang="zh-CN" sz="1400" b="1" i="0" dirty="0">
                <a:solidFill>
                  <a:schemeClr val="accent1"/>
                </a:solidFill>
                <a:effectLst/>
                <a:latin typeface="微软雅黑" panose="020B0503020204020204" pitchFamily="34" charset="-122"/>
                <a:ea typeface="微软雅黑" panose="020B0503020204020204" pitchFamily="34" charset="-122"/>
              </a:rPr>
              <a:t>1.3~1.9%</a:t>
            </a:r>
            <a:endParaRPr lang="en-US" altLang="zh-CN" sz="1200" b="1" i="0" dirty="0">
              <a:solidFill>
                <a:schemeClr val="accent1"/>
              </a:solidFill>
              <a:effectLst/>
              <a:latin typeface="微软雅黑" panose="020B0503020204020204" pitchFamily="34" charset="-122"/>
              <a:ea typeface="微软雅黑" panose="020B0503020204020204" pitchFamily="34" charset="-122"/>
            </a:endParaRPr>
          </a:p>
        </p:txBody>
      </p:sp>
      <p:sp>
        <p:nvSpPr>
          <p:cNvPr id="263" name="文本框 262">
            <a:extLst>
              <a:ext uri="{FF2B5EF4-FFF2-40B4-BE49-F238E27FC236}">
                <a16:creationId xmlns:a16="http://schemas.microsoft.com/office/drawing/2014/main" id="{BBC2627F-3C23-4563-8149-B82884F0E031}"/>
              </a:ext>
            </a:extLst>
          </p:cNvPr>
          <p:cNvSpPr txBox="1"/>
          <p:nvPr/>
        </p:nvSpPr>
        <p:spPr>
          <a:xfrm>
            <a:off x="389456" y="3963087"/>
            <a:ext cx="5361863" cy="807913"/>
          </a:xfrm>
          <a:prstGeom prst="rect">
            <a:avLst/>
          </a:prstGeom>
          <a:noFill/>
          <a:ln>
            <a:noFill/>
          </a:ln>
        </p:spPr>
        <p:txBody>
          <a:bodyPr wrap="square">
            <a:spAutoFit/>
          </a:bodyPr>
          <a:lstStyle/>
          <a:p>
            <a:pPr marL="0" marR="0" lvl="0" indent="0" defTabSz="1172071" rtl="0" eaLnBrk="0" fontAlgn="base" latinLnBrk="0" hangingPunct="0">
              <a:lnSpc>
                <a:spcPct val="100000"/>
              </a:lnSpc>
              <a:spcBef>
                <a:spcPts val="600"/>
              </a:spcBef>
              <a:spcAft>
                <a:spcPct val="0"/>
              </a:spcAft>
              <a:buClr>
                <a:srgbClr val="566E10"/>
              </a:buClr>
              <a:buSzTx/>
              <a:buFontTx/>
              <a:buNone/>
              <a:tabLst/>
              <a:defRPr/>
            </a:pPr>
            <a:r>
              <a:rPr lang="zh-CN" altLang="en-US" sz="1600" b="1" dirty="0">
                <a:solidFill>
                  <a:schemeClr val="accent1"/>
                </a:solidFill>
                <a:latin typeface="微软雅黑" panose="020B0503020204020204" pitchFamily="34" charset="-122"/>
                <a:ea typeface="微软雅黑" panose="020B0503020204020204" pitchFamily="34" charset="-122"/>
              </a:rPr>
              <a:t>真实世界研究显示</a:t>
            </a:r>
            <a:r>
              <a:rPr lang="en-US" altLang="zh-CN" sz="1600" i="0" baseline="30000" dirty="0">
                <a:solidFill>
                  <a:schemeClr val="accent1"/>
                </a:solidFill>
                <a:effectLst/>
                <a:latin typeface="微软雅黑" panose="020B0503020204020204" pitchFamily="34" charset="-122"/>
                <a:ea typeface="微软雅黑" panose="020B0503020204020204" pitchFamily="34" charset="-122"/>
              </a:rPr>
              <a:t>5 </a:t>
            </a:r>
            <a:r>
              <a:rPr lang="zh-CN" altLang="en-US" sz="1600" b="1" dirty="0">
                <a:solidFill>
                  <a:schemeClr val="accent1"/>
                </a:solidFill>
                <a:latin typeface="微软雅黑" panose="020B0503020204020204" pitchFamily="34" charset="-122"/>
                <a:ea typeface="微软雅黑" panose="020B0503020204020204" pitchFamily="34" charset="-122"/>
              </a:rPr>
              <a:t>：</a:t>
            </a:r>
            <a:endParaRPr lang="en-US" altLang="zh-CN" sz="1600" b="1" dirty="0">
              <a:solidFill>
                <a:schemeClr val="accent1"/>
              </a:solidFill>
              <a:latin typeface="微软雅黑" panose="020B0503020204020204" pitchFamily="34" charset="-122"/>
              <a:ea typeface="微软雅黑" panose="020B0503020204020204" pitchFamily="34" charset="-122"/>
            </a:endParaRPr>
          </a:p>
          <a:p>
            <a:pPr marL="0" marR="0" lvl="0" indent="0" defTabSz="1172071" rtl="0" eaLnBrk="0" fontAlgn="base" latinLnBrk="0" hangingPunct="0">
              <a:lnSpc>
                <a:spcPct val="100000"/>
              </a:lnSpc>
              <a:spcBef>
                <a:spcPts val="300"/>
              </a:spcBef>
              <a:spcAft>
                <a:spcPct val="0"/>
              </a:spcAft>
              <a:buClr>
                <a:srgbClr val="566E10"/>
              </a:buClr>
              <a:buSzTx/>
              <a:buFontTx/>
              <a:buNone/>
              <a:tabLst/>
              <a:defRPr/>
            </a:pPr>
            <a:r>
              <a:rPr lang="zh-CN" altLang="en-US" sz="1400" dirty="0">
                <a:solidFill>
                  <a:schemeClr val="accent1"/>
                </a:solidFill>
                <a:latin typeface="微软雅黑" panose="020B0503020204020204" pitchFamily="34" charset="-122"/>
                <a:ea typeface="微软雅黑" panose="020B0503020204020204" pitchFamily="34" charset="-122"/>
              </a:rPr>
              <a:t>无论既往使用任何治疗方案，使用本品治疗后，</a:t>
            </a:r>
            <a:r>
              <a:rPr lang="en-US" altLang="zh-CN" sz="1400" dirty="0">
                <a:solidFill>
                  <a:schemeClr val="accent1"/>
                </a:solidFill>
                <a:latin typeface="+mj-lt"/>
                <a:ea typeface="微软雅黑" panose="020B0503020204020204" pitchFamily="34" charset="-122"/>
              </a:rPr>
              <a:t>HbA</a:t>
            </a:r>
            <a:r>
              <a:rPr lang="en-US" altLang="zh-CN" sz="1400" baseline="-25000" dirty="0">
                <a:solidFill>
                  <a:schemeClr val="accent1"/>
                </a:solidFill>
                <a:latin typeface="+mj-lt"/>
                <a:ea typeface="微软雅黑" panose="020B0503020204020204" pitchFamily="34" charset="-122"/>
              </a:rPr>
              <a:t>1c</a:t>
            </a:r>
            <a:r>
              <a:rPr lang="zh-CN" altLang="en-US" sz="1400" dirty="0">
                <a:solidFill>
                  <a:schemeClr val="accent1"/>
                </a:solidFill>
                <a:latin typeface="微软雅黑" panose="020B0503020204020204" pitchFamily="34" charset="-122"/>
                <a:ea typeface="微软雅黑" panose="020B0503020204020204" pitchFamily="34" charset="-122"/>
              </a:rPr>
              <a:t>均进一步有效降低，降幅达</a:t>
            </a:r>
            <a:r>
              <a:rPr lang="en-US" altLang="zh-CN" sz="1400" b="1" dirty="0">
                <a:solidFill>
                  <a:schemeClr val="accent1"/>
                </a:solidFill>
                <a:latin typeface="微软雅黑" panose="020B0503020204020204" pitchFamily="34" charset="-122"/>
                <a:ea typeface="微软雅黑" panose="020B0503020204020204" pitchFamily="34" charset="-122"/>
              </a:rPr>
              <a:t>0.6~1.0%</a:t>
            </a:r>
            <a:endParaRPr lang="en-US" altLang="zh-CN" sz="1400" b="1" dirty="0">
              <a:solidFill>
                <a:schemeClr val="accent1"/>
              </a:solidFill>
              <a:latin typeface="微软雅黑" panose="020B0503020204020204" pitchFamily="34" charset="-122"/>
              <a:ea typeface="微软雅黑" panose="020B0503020204020204" pitchFamily="34" charset="-122"/>
              <a:sym typeface="Apis"/>
            </a:endParaRPr>
          </a:p>
        </p:txBody>
      </p:sp>
      <p:grpSp>
        <p:nvGrpSpPr>
          <p:cNvPr id="5" name="组合 4">
            <a:extLst>
              <a:ext uri="{FF2B5EF4-FFF2-40B4-BE49-F238E27FC236}">
                <a16:creationId xmlns:a16="http://schemas.microsoft.com/office/drawing/2014/main" id="{36598546-4E52-41FD-AED1-FEB1E50178E5}"/>
              </a:ext>
            </a:extLst>
          </p:cNvPr>
          <p:cNvGrpSpPr/>
          <p:nvPr/>
        </p:nvGrpSpPr>
        <p:grpSpPr>
          <a:xfrm>
            <a:off x="506989" y="2275637"/>
            <a:ext cx="5294898" cy="1738589"/>
            <a:chOff x="506989" y="2275637"/>
            <a:chExt cx="5294898" cy="1738589"/>
          </a:xfrm>
        </p:grpSpPr>
        <p:sp>
          <p:nvSpPr>
            <p:cNvPr id="3" name="矩形: 圆角 2">
              <a:extLst>
                <a:ext uri="{FF2B5EF4-FFF2-40B4-BE49-F238E27FC236}">
                  <a16:creationId xmlns:a16="http://schemas.microsoft.com/office/drawing/2014/main" id="{01A5149E-7446-45E4-8A17-A996EE0127F9}"/>
                </a:ext>
              </a:extLst>
            </p:cNvPr>
            <p:cNvSpPr/>
            <p:nvPr/>
          </p:nvSpPr>
          <p:spPr>
            <a:xfrm>
              <a:off x="506989" y="2275637"/>
              <a:ext cx="5148313" cy="1661507"/>
            </a:xfrm>
            <a:prstGeom prst="roundRect">
              <a:avLst>
                <a:gd name="adj" fmla="val 4332"/>
              </a:avLst>
            </a:prstGeom>
            <a:solidFill>
              <a:srgbClr val="D8EA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92" name="Rounded Rectangle 116">
              <a:extLst>
                <a:ext uri="{FF2B5EF4-FFF2-40B4-BE49-F238E27FC236}">
                  <a16:creationId xmlns:a16="http://schemas.microsoft.com/office/drawing/2014/main" id="{D3016435-76C4-42EA-B4A6-FC90C209F70E}"/>
                </a:ext>
              </a:extLst>
            </p:cNvPr>
            <p:cNvSpPr/>
            <p:nvPr/>
          </p:nvSpPr>
          <p:spPr>
            <a:xfrm>
              <a:off x="3544303" y="3563591"/>
              <a:ext cx="2257584" cy="450635"/>
            </a:xfrm>
            <a:prstGeom prst="round2SameRect">
              <a:avLst>
                <a:gd name="adj1" fmla="val 0"/>
                <a:gd name="adj2" fmla="val 14006"/>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既往使用基础胰岛素</a:t>
              </a:r>
              <a:endParaRPr kumimoji="0" lang="en-GB"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endParaRPr>
            </a:p>
          </p:txBody>
        </p:sp>
        <p:grpSp>
          <p:nvGrpSpPr>
            <p:cNvPr id="99" name="组合 98">
              <a:extLst>
                <a:ext uri="{FF2B5EF4-FFF2-40B4-BE49-F238E27FC236}">
                  <a16:creationId xmlns:a16="http://schemas.microsoft.com/office/drawing/2014/main" id="{C9FA1AA9-F3CE-4AD7-B266-B16055036E18}"/>
                </a:ext>
              </a:extLst>
            </p:cNvPr>
            <p:cNvGrpSpPr/>
            <p:nvPr/>
          </p:nvGrpSpPr>
          <p:grpSpPr>
            <a:xfrm>
              <a:off x="3783524" y="2337624"/>
              <a:ext cx="557107" cy="1179055"/>
              <a:chOff x="2356156" y="2189383"/>
              <a:chExt cx="568148" cy="1202424"/>
            </a:xfrm>
          </p:grpSpPr>
          <p:sp>
            <p:nvSpPr>
              <p:cNvPr id="100" name="Down Arrow 122">
                <a:extLst>
                  <a:ext uri="{FF2B5EF4-FFF2-40B4-BE49-F238E27FC236}">
                    <a16:creationId xmlns:a16="http://schemas.microsoft.com/office/drawing/2014/main" id="{36FF3EDE-7F17-4122-A2B9-9103A3B501DA}"/>
                  </a:ext>
                </a:extLst>
              </p:cNvPr>
              <p:cNvSpPr>
                <a:spLocks/>
              </p:cNvSpPr>
              <p:nvPr/>
            </p:nvSpPr>
            <p:spPr>
              <a:xfrm>
                <a:off x="2356156" y="2513789"/>
                <a:ext cx="568148" cy="680238"/>
              </a:xfrm>
              <a:prstGeom prst="downArrow">
                <a:avLst/>
              </a:prstGeom>
              <a:solidFill>
                <a:srgbClr val="00196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01" name="TextBox 231">
                <a:extLst>
                  <a:ext uri="{FF2B5EF4-FFF2-40B4-BE49-F238E27FC236}">
                    <a16:creationId xmlns:a16="http://schemas.microsoft.com/office/drawing/2014/main" id="{9AD407C1-8179-4DF4-8F4F-7258B52C25DE}"/>
                  </a:ext>
                </a:extLst>
              </p:cNvPr>
              <p:cNvSpPr txBox="1"/>
              <p:nvPr/>
            </p:nvSpPr>
            <p:spPr>
              <a:xfrm>
                <a:off x="2568053" y="3237919"/>
                <a:ext cx="164326" cy="153888"/>
              </a:xfrm>
              <a:prstGeom prst="rect">
                <a:avLst/>
              </a:prstGeom>
              <a:noFill/>
            </p:spPr>
            <p:txBody>
              <a:bodyPr wrap="none" lIns="0" tIns="0" rIns="0" bIns="0" rtlCol="0">
                <a:spAutoFit/>
              </a:bodyPr>
              <a:lstStyle>
                <a:defPPr>
                  <a:defRPr lang="zh-CN"/>
                </a:defPPr>
                <a:lvl1pPr algn="ctr" defTabSz="1219110">
                  <a:defRPr sz="10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6.9</a:t>
                </a:r>
              </a:p>
            </p:txBody>
          </p:sp>
          <p:sp>
            <p:nvSpPr>
              <p:cNvPr id="102" name="TextBox 315">
                <a:extLst>
                  <a:ext uri="{FF2B5EF4-FFF2-40B4-BE49-F238E27FC236}">
                    <a16:creationId xmlns:a16="http://schemas.microsoft.com/office/drawing/2014/main" id="{21DBDCB7-BA9B-44ED-9712-DB89FDE1BCEC}"/>
                  </a:ext>
                </a:extLst>
              </p:cNvPr>
              <p:cNvSpPr txBox="1"/>
              <p:nvPr/>
            </p:nvSpPr>
            <p:spPr>
              <a:xfrm>
                <a:off x="2408320" y="2189383"/>
                <a:ext cx="499272" cy="156938"/>
              </a:xfrm>
              <a:prstGeom prst="rect">
                <a:avLst/>
              </a:prstGeom>
              <a:noFill/>
            </p:spPr>
            <p:txBody>
              <a:bodyPr wrap="square" lIns="0" tIns="0" rIns="0" bIns="0" rtlCol="0" anchor="ctr" anchorCtr="0">
                <a:spAutoFit/>
              </a:bodyPr>
              <a:lstStyle>
                <a:defPPr>
                  <a:defRPr lang="zh-CN"/>
                </a:defPPr>
                <a:lvl1pPr algn="ctr" defTabSz="1219110">
                  <a:defRPr sz="1067"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DUAL II</a:t>
                </a:r>
              </a:p>
            </p:txBody>
          </p:sp>
          <p:sp>
            <p:nvSpPr>
              <p:cNvPr id="103" name="TextBox 149">
                <a:extLst>
                  <a:ext uri="{FF2B5EF4-FFF2-40B4-BE49-F238E27FC236}">
                    <a16:creationId xmlns:a16="http://schemas.microsoft.com/office/drawing/2014/main" id="{ECC8F00C-D64C-44E9-9641-E2AC2F46F0BF}"/>
                  </a:ext>
                </a:extLst>
              </p:cNvPr>
              <p:cNvSpPr txBox="1"/>
              <p:nvPr/>
            </p:nvSpPr>
            <p:spPr>
              <a:xfrm>
                <a:off x="2542069" y="2781086"/>
                <a:ext cx="196317" cy="123111"/>
              </a:xfrm>
              <a:prstGeom prst="rect">
                <a:avLst/>
              </a:prstGeom>
              <a:noFill/>
            </p:spPr>
            <p:txBody>
              <a:bodyPr wrap="none" lIns="0" tIns="0" rIns="0" bIns="0" rtlCol="0">
                <a:spAutoFit/>
              </a:bodyPr>
              <a:lstStyle>
                <a:defPPr>
                  <a:defRPr lang="zh-CN"/>
                </a:defPPr>
                <a:lvl1pPr algn="ctr" defTabSz="1219110">
                  <a:defRPr sz="800" b="1">
                    <a:solidFill>
                      <a:schemeClr val="bg1"/>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-1.9</a:t>
                </a:r>
                <a:r>
                  <a:rPr kumimoji="0" lang="en-GB" sz="800" b="1" i="0" u="none" strike="noStrike" kern="1200" cap="none" spc="0" normalizeH="0" baseline="3000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a:t>
                </a:r>
              </a:p>
            </p:txBody>
          </p:sp>
          <p:sp>
            <p:nvSpPr>
              <p:cNvPr id="104" name="TextBox 198">
                <a:extLst>
                  <a:ext uri="{FF2B5EF4-FFF2-40B4-BE49-F238E27FC236}">
                    <a16:creationId xmlns:a16="http://schemas.microsoft.com/office/drawing/2014/main" id="{00C2FB33-4F19-4F81-8FAB-87154C52593C}"/>
                  </a:ext>
                </a:extLst>
              </p:cNvPr>
              <p:cNvSpPr txBox="1"/>
              <p:nvPr/>
            </p:nvSpPr>
            <p:spPr>
              <a:xfrm>
                <a:off x="2519177" y="2351396"/>
                <a:ext cx="242105" cy="165354"/>
              </a:xfrm>
              <a:prstGeom prst="rect">
                <a:avLst/>
              </a:prstGeom>
              <a:noFill/>
            </p:spPr>
            <p:txBody>
              <a:bodyPr wrap="square" lIns="0" tIns="0" rIns="0" bIns="0" rtlCol="0" anchor="ctr" anchorCtr="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8.7</a:t>
                </a:r>
              </a:p>
            </p:txBody>
          </p:sp>
        </p:grpSp>
        <p:grpSp>
          <p:nvGrpSpPr>
            <p:cNvPr id="105" name="组合 104">
              <a:extLst>
                <a:ext uri="{FF2B5EF4-FFF2-40B4-BE49-F238E27FC236}">
                  <a16:creationId xmlns:a16="http://schemas.microsoft.com/office/drawing/2014/main" id="{25EEDE1F-B8BE-43A6-B42A-55F18A98C2E3}"/>
                </a:ext>
              </a:extLst>
            </p:cNvPr>
            <p:cNvGrpSpPr/>
            <p:nvPr/>
          </p:nvGrpSpPr>
          <p:grpSpPr>
            <a:xfrm>
              <a:off x="4987239" y="2327080"/>
              <a:ext cx="557107" cy="1221947"/>
              <a:chOff x="3653975" y="2187796"/>
              <a:chExt cx="568148" cy="1246166"/>
            </a:xfrm>
          </p:grpSpPr>
          <p:sp>
            <p:nvSpPr>
              <p:cNvPr id="106" name="Down Arrow 149">
                <a:extLst>
                  <a:ext uri="{FF2B5EF4-FFF2-40B4-BE49-F238E27FC236}">
                    <a16:creationId xmlns:a16="http://schemas.microsoft.com/office/drawing/2014/main" id="{B45CA220-8C5F-4E27-9D34-81C3C372C1D1}"/>
                  </a:ext>
                </a:extLst>
              </p:cNvPr>
              <p:cNvSpPr/>
              <p:nvPr/>
            </p:nvSpPr>
            <p:spPr>
              <a:xfrm>
                <a:off x="3653975" y="2687395"/>
                <a:ext cx="568148" cy="561044"/>
              </a:xfrm>
              <a:prstGeom prst="downArrow">
                <a:avLst/>
              </a:prstGeom>
              <a:solidFill>
                <a:srgbClr val="00196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07" name="TextBox 247">
                <a:extLst>
                  <a:ext uri="{FF2B5EF4-FFF2-40B4-BE49-F238E27FC236}">
                    <a16:creationId xmlns:a16="http://schemas.microsoft.com/office/drawing/2014/main" id="{82CBBD8F-4BDE-4F5A-BECB-FE8F6E26AAE4}"/>
                  </a:ext>
                </a:extLst>
              </p:cNvPr>
              <p:cNvSpPr txBox="1"/>
              <p:nvPr/>
            </p:nvSpPr>
            <p:spPr>
              <a:xfrm>
                <a:off x="3846419" y="3280074"/>
                <a:ext cx="164326" cy="153888"/>
              </a:xfrm>
              <a:prstGeom prst="rect">
                <a:avLst/>
              </a:prstGeom>
              <a:noFill/>
            </p:spPr>
            <p:txBody>
              <a:bodyPr wrap="none" lIns="0" tIns="0" rIns="0" bIns="0" rtlCol="0">
                <a:spAutoFit/>
              </a:bodyPr>
              <a:lstStyle>
                <a:defPPr>
                  <a:defRPr lang="zh-CN"/>
                </a:defPPr>
                <a:lvl1pPr algn="ctr" defTabSz="1219110">
                  <a:defRPr sz="10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6.7</a:t>
                </a:r>
              </a:p>
            </p:txBody>
          </p:sp>
          <p:sp>
            <p:nvSpPr>
              <p:cNvPr id="108" name="TextBox 317">
                <a:extLst>
                  <a:ext uri="{FF2B5EF4-FFF2-40B4-BE49-F238E27FC236}">
                    <a16:creationId xmlns:a16="http://schemas.microsoft.com/office/drawing/2014/main" id="{7400E288-CB07-4EED-8371-9BC41FF34839}"/>
                  </a:ext>
                </a:extLst>
              </p:cNvPr>
              <p:cNvSpPr txBox="1"/>
              <p:nvPr/>
            </p:nvSpPr>
            <p:spPr>
              <a:xfrm>
                <a:off x="3678568" y="2187796"/>
                <a:ext cx="505145" cy="156938"/>
              </a:xfrm>
              <a:prstGeom prst="rect">
                <a:avLst/>
              </a:prstGeom>
              <a:noFill/>
            </p:spPr>
            <p:txBody>
              <a:bodyPr wrap="none" lIns="0" tIns="0" rIns="0" bIns="0" rtlCol="0" anchor="ctr" anchorCtr="0">
                <a:spAutoFit/>
              </a:bodyPr>
              <a:lstStyle>
                <a:defPPr>
                  <a:defRPr lang="zh-CN"/>
                </a:defPPr>
                <a:lvl1pPr algn="ctr" defTabSz="1219110">
                  <a:defRPr sz="1067"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DUAL  VII</a:t>
                </a:r>
              </a:p>
            </p:txBody>
          </p:sp>
          <p:sp>
            <p:nvSpPr>
              <p:cNvPr id="109" name="TextBox 151">
                <a:extLst>
                  <a:ext uri="{FF2B5EF4-FFF2-40B4-BE49-F238E27FC236}">
                    <a16:creationId xmlns:a16="http://schemas.microsoft.com/office/drawing/2014/main" id="{CDA479F3-178F-475B-A25B-759408FD1025}"/>
                  </a:ext>
                </a:extLst>
              </p:cNvPr>
              <p:cNvSpPr txBox="1">
                <a:spLocks/>
              </p:cNvSpPr>
              <p:nvPr/>
            </p:nvSpPr>
            <p:spPr>
              <a:xfrm>
                <a:off x="3839888" y="2834467"/>
                <a:ext cx="196317" cy="123111"/>
              </a:xfrm>
              <a:prstGeom prst="rect">
                <a:avLst/>
              </a:prstGeom>
              <a:noFill/>
            </p:spPr>
            <p:txBody>
              <a:bodyPr wrap="none" lIns="0" tIns="0" rIns="0" bIns="0" rtlCol="0">
                <a:spAutoFit/>
              </a:bodyPr>
              <a:lstStyle>
                <a:defPPr>
                  <a:defRPr lang="zh-CN"/>
                </a:defPPr>
                <a:lvl1pPr algn="ctr" defTabSz="1219110">
                  <a:defRPr sz="800" b="1">
                    <a:solidFill>
                      <a:schemeClr val="bg1"/>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-1.5</a:t>
                </a:r>
                <a:r>
                  <a:rPr kumimoji="0" lang="en-GB" sz="800" b="1" i="0" u="none" strike="noStrike" kern="1200" cap="none" spc="0" normalizeH="0" baseline="3000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a:t>
                </a:r>
              </a:p>
            </p:txBody>
          </p:sp>
          <p:sp>
            <p:nvSpPr>
              <p:cNvPr id="110" name="TextBox 246">
                <a:extLst>
                  <a:ext uri="{FF2B5EF4-FFF2-40B4-BE49-F238E27FC236}">
                    <a16:creationId xmlns:a16="http://schemas.microsoft.com/office/drawing/2014/main" id="{8BF5EAD2-EC2D-4692-99A0-9FFC5CE56B9E}"/>
                  </a:ext>
                </a:extLst>
              </p:cNvPr>
              <p:cNvSpPr txBox="1"/>
              <p:nvPr/>
            </p:nvSpPr>
            <p:spPr>
              <a:xfrm>
                <a:off x="3816996" y="2535632"/>
                <a:ext cx="242105" cy="165354"/>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8.2</a:t>
                </a:r>
              </a:p>
            </p:txBody>
          </p:sp>
        </p:grpSp>
        <p:sp>
          <p:nvSpPr>
            <p:cNvPr id="112" name="Rounded Rectangle 115">
              <a:extLst>
                <a:ext uri="{FF2B5EF4-FFF2-40B4-BE49-F238E27FC236}">
                  <a16:creationId xmlns:a16="http://schemas.microsoft.com/office/drawing/2014/main" id="{16B68505-F07C-45E4-9014-765E1685C7EF}"/>
                </a:ext>
              </a:extLst>
            </p:cNvPr>
            <p:cNvSpPr/>
            <p:nvPr/>
          </p:nvSpPr>
          <p:spPr>
            <a:xfrm>
              <a:off x="1157006" y="3563591"/>
              <a:ext cx="818259" cy="450635"/>
            </a:xfrm>
            <a:prstGeom prst="round2SameRect">
              <a:avLst>
                <a:gd name="adj1" fmla="val 0"/>
                <a:gd name="adj2" fmla="val 13368"/>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2700" marR="0" lvl="0" indent="0" algn="ctr" fontAlgn="auto">
                <a:lnSpc>
                  <a:spcPct val="100000"/>
                </a:lnSpc>
                <a:spcBef>
                  <a:spcPts val="100"/>
                </a:spcBef>
                <a:spcAft>
                  <a:spcPts val="0"/>
                </a:spcAft>
                <a:buClrTx/>
                <a:buSzTx/>
                <a:buFontTx/>
                <a:buNone/>
                <a:tabLst/>
                <a:defRPr/>
              </a:pPr>
              <a:r>
                <a:rPr lang="zh-CN" altLang="en-US" sz="900" b="1" spc="-15"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既往使用</a:t>
              </a:r>
              <a:r>
                <a:rPr lang="en-GB" sz="900" b="1" spc="-15" dirty="0">
                  <a:solidFill>
                    <a:schemeClr val="accent1"/>
                  </a:solidFill>
                  <a:latin typeface="+mj-lt"/>
                  <a:ea typeface="微软雅黑" panose="020B0503020204020204" pitchFamily="34" charset="-122"/>
                  <a:sym typeface="Arial" panose="020B0604020202020204" pitchFamily="34" charset="0"/>
                </a:rPr>
                <a:t>OAD</a:t>
              </a:r>
            </a:p>
          </p:txBody>
        </p:sp>
        <p:grpSp>
          <p:nvGrpSpPr>
            <p:cNvPr id="113" name="组合 112">
              <a:extLst>
                <a:ext uri="{FF2B5EF4-FFF2-40B4-BE49-F238E27FC236}">
                  <a16:creationId xmlns:a16="http://schemas.microsoft.com/office/drawing/2014/main" id="{BFB9AFA0-A8BE-4F39-BD2E-F35B0EAE184D}"/>
                </a:ext>
              </a:extLst>
            </p:cNvPr>
            <p:cNvGrpSpPr/>
            <p:nvPr/>
          </p:nvGrpSpPr>
          <p:grpSpPr>
            <a:xfrm>
              <a:off x="1257584" y="2334670"/>
              <a:ext cx="646011" cy="1323902"/>
              <a:chOff x="640242" y="2089021"/>
              <a:chExt cx="658815" cy="1350138"/>
            </a:xfrm>
          </p:grpSpPr>
          <p:sp>
            <p:nvSpPr>
              <p:cNvPr id="114" name="Down Arrow 112">
                <a:extLst>
                  <a:ext uri="{FF2B5EF4-FFF2-40B4-BE49-F238E27FC236}">
                    <a16:creationId xmlns:a16="http://schemas.microsoft.com/office/drawing/2014/main" id="{7BFC4C8D-BA89-4216-BA06-815E6DCE2B78}"/>
                  </a:ext>
                </a:extLst>
              </p:cNvPr>
              <p:cNvSpPr/>
              <p:nvPr/>
            </p:nvSpPr>
            <p:spPr>
              <a:xfrm>
                <a:off x="644830" y="2556543"/>
                <a:ext cx="626282" cy="761966"/>
              </a:xfrm>
              <a:prstGeom prst="downArrow">
                <a:avLst/>
              </a:prstGeom>
              <a:solidFill>
                <a:srgbClr val="00196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15" name="TextBox 309">
                <a:extLst>
                  <a:ext uri="{FF2B5EF4-FFF2-40B4-BE49-F238E27FC236}">
                    <a16:creationId xmlns:a16="http://schemas.microsoft.com/office/drawing/2014/main" id="{9CFE23C4-27DA-409A-B3EB-A10374CDFA94}"/>
                  </a:ext>
                </a:extLst>
              </p:cNvPr>
              <p:cNvSpPr txBox="1"/>
              <p:nvPr/>
            </p:nvSpPr>
            <p:spPr>
              <a:xfrm>
                <a:off x="640242" y="2089021"/>
                <a:ext cx="658815" cy="156938"/>
              </a:xfrm>
              <a:prstGeom prst="rect">
                <a:avLst/>
              </a:prstGeom>
              <a:noFill/>
            </p:spPr>
            <p:txBody>
              <a:bodyPr wrap="none" lIns="0" tIns="0" rIns="0" bIns="0" rtlCol="0" anchor="ctr" anchorCtr="0">
                <a:spAutoFit/>
              </a:bodyPr>
              <a:lstStyle/>
              <a:p>
                <a:pPr algn="ctr" defTabSz="1219110"/>
                <a:r>
                  <a:rPr lang="en-GB" altLang="zh-CN" sz="10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DUAL   I ext.</a:t>
                </a:r>
                <a:endParaRPr lang="en-GB" altLang="zh-CN"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16" name="TextBox 127">
                <a:extLst>
                  <a:ext uri="{FF2B5EF4-FFF2-40B4-BE49-F238E27FC236}">
                    <a16:creationId xmlns:a16="http://schemas.microsoft.com/office/drawing/2014/main" id="{D500C561-DDCB-41DD-BDF7-2F8C4BAB9F99}"/>
                  </a:ext>
                </a:extLst>
              </p:cNvPr>
              <p:cNvSpPr txBox="1"/>
              <p:nvPr/>
            </p:nvSpPr>
            <p:spPr>
              <a:xfrm>
                <a:off x="849769" y="2738978"/>
                <a:ext cx="216405" cy="123111"/>
              </a:xfrm>
              <a:prstGeom prst="rect">
                <a:avLst/>
              </a:prstGeom>
              <a:noFill/>
            </p:spPr>
            <p:txBody>
              <a:bodyPr wrap="non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-1.8</a:t>
                </a:r>
                <a:r>
                  <a:rPr kumimoji="0" lang="en-GB" sz="800" b="1" i="0" u="none" strike="noStrike" kern="1200" cap="none" spc="0" normalizeH="0" baseline="3000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a:t>
                </a:r>
                <a:endParaRPr kumimoji="0" lang="en-GB" sz="8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17" name="TextBox 193">
                <a:extLst>
                  <a:ext uri="{FF2B5EF4-FFF2-40B4-BE49-F238E27FC236}">
                    <a16:creationId xmlns:a16="http://schemas.microsoft.com/office/drawing/2014/main" id="{29852933-B954-4C8C-AAB3-8165B085A7A4}"/>
                  </a:ext>
                </a:extLst>
              </p:cNvPr>
              <p:cNvSpPr txBox="1"/>
              <p:nvPr/>
            </p:nvSpPr>
            <p:spPr>
              <a:xfrm>
                <a:off x="824532" y="2388803"/>
                <a:ext cx="266878" cy="165354"/>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8.3</a:t>
                </a:r>
              </a:p>
            </p:txBody>
          </p:sp>
          <p:sp>
            <p:nvSpPr>
              <p:cNvPr id="118" name="TextBox 192">
                <a:extLst>
                  <a:ext uri="{FF2B5EF4-FFF2-40B4-BE49-F238E27FC236}">
                    <a16:creationId xmlns:a16="http://schemas.microsoft.com/office/drawing/2014/main" id="{42EF4B27-53F6-4BAC-B83A-BA132A517293}"/>
                  </a:ext>
                </a:extLst>
              </p:cNvPr>
              <p:cNvSpPr txBox="1"/>
              <p:nvPr/>
            </p:nvSpPr>
            <p:spPr>
              <a:xfrm>
                <a:off x="867401" y="3285270"/>
                <a:ext cx="181140" cy="153889"/>
              </a:xfrm>
              <a:prstGeom prst="rect">
                <a:avLst/>
              </a:prstGeom>
              <a:noFill/>
            </p:spPr>
            <p:txBody>
              <a:bodyPr wrap="non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6.4</a:t>
                </a:r>
              </a:p>
            </p:txBody>
          </p:sp>
        </p:grpSp>
        <p:sp>
          <p:nvSpPr>
            <p:cNvPr id="120" name="Rounded Rectangle 117">
              <a:extLst>
                <a:ext uri="{FF2B5EF4-FFF2-40B4-BE49-F238E27FC236}">
                  <a16:creationId xmlns:a16="http://schemas.microsoft.com/office/drawing/2014/main" id="{850C3ED0-C8EC-497C-BA45-CF0A57A1B0BC}"/>
                </a:ext>
              </a:extLst>
            </p:cNvPr>
            <p:cNvSpPr/>
            <p:nvPr/>
          </p:nvSpPr>
          <p:spPr>
            <a:xfrm>
              <a:off x="2386377" y="3563591"/>
              <a:ext cx="1109334" cy="446299"/>
            </a:xfrm>
            <a:prstGeom prst="round2SameRect">
              <a:avLst>
                <a:gd name="adj1" fmla="val 0"/>
                <a:gd name="adj2" fmla="val 12006"/>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既往使用</a:t>
              </a:r>
              <a:r>
                <a:rPr kumimoji="0" lang="en-GB" sz="900" b="1" i="0" u="none" strike="noStrike" kern="1200" cap="none" spc="0" normalizeH="0" baseline="0" noProof="0" dirty="0">
                  <a:ln>
                    <a:noFill/>
                  </a:ln>
                  <a:solidFill>
                    <a:schemeClr val="accent1"/>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GLP-1RA</a:t>
              </a:r>
            </a:p>
          </p:txBody>
        </p:sp>
        <p:grpSp>
          <p:nvGrpSpPr>
            <p:cNvPr id="2" name="组合 1">
              <a:extLst>
                <a:ext uri="{FF2B5EF4-FFF2-40B4-BE49-F238E27FC236}">
                  <a16:creationId xmlns:a16="http://schemas.microsoft.com/office/drawing/2014/main" id="{4816C94D-CBC4-44AD-A982-78BD4335F05F}"/>
                </a:ext>
              </a:extLst>
            </p:cNvPr>
            <p:cNvGrpSpPr/>
            <p:nvPr/>
          </p:nvGrpSpPr>
          <p:grpSpPr>
            <a:xfrm>
              <a:off x="2522804" y="2347575"/>
              <a:ext cx="614111" cy="1312715"/>
              <a:chOff x="1597728" y="2459670"/>
              <a:chExt cx="626282" cy="1338732"/>
            </a:xfrm>
          </p:grpSpPr>
          <p:sp>
            <p:nvSpPr>
              <p:cNvPr id="121" name="TextBox 314">
                <a:extLst>
                  <a:ext uri="{FF2B5EF4-FFF2-40B4-BE49-F238E27FC236}">
                    <a16:creationId xmlns:a16="http://schemas.microsoft.com/office/drawing/2014/main" id="{E2F3955F-B0C2-4450-96B6-4B438E590B9E}"/>
                  </a:ext>
                </a:extLst>
              </p:cNvPr>
              <p:cNvSpPr txBox="1"/>
              <p:nvPr/>
            </p:nvSpPr>
            <p:spPr>
              <a:xfrm>
                <a:off x="1634995" y="2459670"/>
                <a:ext cx="462641" cy="156938"/>
              </a:xfrm>
              <a:prstGeom prst="rect">
                <a:avLst/>
              </a:prstGeom>
              <a:noFill/>
            </p:spPr>
            <p:txBody>
              <a:bodyPr wrap="none" lIns="0" tIns="0" rIns="0" bIns="0" rtlCol="0" anchor="ctr" anchorCtr="0">
                <a:spAutoFit/>
              </a:bodyPr>
              <a:lstStyle>
                <a:defPPr>
                  <a:defRPr lang="zh-CN"/>
                </a:defPPr>
                <a:lvl1pPr algn="ctr" defTabSz="1219110">
                  <a:defRPr sz="1067"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DUAL  III</a:t>
                </a:r>
              </a:p>
            </p:txBody>
          </p:sp>
          <p:sp>
            <p:nvSpPr>
              <p:cNvPr id="122" name="TextBox 197">
                <a:extLst>
                  <a:ext uri="{FF2B5EF4-FFF2-40B4-BE49-F238E27FC236}">
                    <a16:creationId xmlns:a16="http://schemas.microsoft.com/office/drawing/2014/main" id="{98D399A0-7617-4FD7-8DD6-0661832AD6F3}"/>
                  </a:ext>
                </a:extLst>
              </p:cNvPr>
              <p:cNvSpPr txBox="1"/>
              <p:nvPr/>
            </p:nvSpPr>
            <p:spPr>
              <a:xfrm>
                <a:off x="1820299" y="3645293"/>
                <a:ext cx="181140" cy="153109"/>
              </a:xfrm>
              <a:prstGeom prst="rect">
                <a:avLst/>
              </a:prstGeom>
              <a:noFill/>
            </p:spPr>
            <p:txBody>
              <a:bodyPr wrap="none" lIns="0" tIns="0" rIns="0" bIns="0" rtlCol="0">
                <a:spAutoFit/>
              </a:bodyPr>
              <a:lstStyle>
                <a:defPPr>
                  <a:defRPr lang="zh-CN"/>
                </a:defPPr>
                <a:lvl1pPr algn="ctr" defTabSz="1219110">
                  <a:defRPr sz="10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6.4</a:t>
                </a:r>
              </a:p>
            </p:txBody>
          </p:sp>
          <p:sp>
            <p:nvSpPr>
              <p:cNvPr id="123" name="Down Arrow 119">
                <a:extLst>
                  <a:ext uri="{FF2B5EF4-FFF2-40B4-BE49-F238E27FC236}">
                    <a16:creationId xmlns:a16="http://schemas.microsoft.com/office/drawing/2014/main" id="{966A805C-1397-47EE-8ABC-2FFEAC2B17E2}"/>
                  </a:ext>
                </a:extLst>
              </p:cNvPr>
              <p:cNvSpPr>
                <a:spLocks/>
              </p:cNvSpPr>
              <p:nvPr/>
            </p:nvSpPr>
            <p:spPr>
              <a:xfrm>
                <a:off x="1597728" y="3084882"/>
                <a:ext cx="626282" cy="591108"/>
              </a:xfrm>
              <a:prstGeom prst="downArrow">
                <a:avLst/>
              </a:prstGeom>
              <a:solidFill>
                <a:srgbClr val="00196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24" name="TextBox 148">
                <a:extLst>
                  <a:ext uri="{FF2B5EF4-FFF2-40B4-BE49-F238E27FC236}">
                    <a16:creationId xmlns:a16="http://schemas.microsoft.com/office/drawing/2014/main" id="{1DDDD77C-A973-4BEA-8772-EBE9656C43D9}"/>
                  </a:ext>
                </a:extLst>
              </p:cNvPr>
              <p:cNvSpPr txBox="1"/>
              <p:nvPr/>
            </p:nvSpPr>
            <p:spPr>
              <a:xfrm>
                <a:off x="1802667" y="3228795"/>
                <a:ext cx="216405" cy="122487"/>
              </a:xfrm>
              <a:prstGeom prst="rect">
                <a:avLst/>
              </a:prstGeom>
              <a:noFill/>
            </p:spPr>
            <p:txBody>
              <a:bodyPr wrap="none" lIns="0" tIns="0" rIns="0" bIns="0" rtlCol="0">
                <a:spAutoFit/>
              </a:bodyPr>
              <a:lstStyle>
                <a:defPPr>
                  <a:defRPr lang="zh-CN"/>
                </a:defPPr>
                <a:lvl1pPr algn="ctr" defTabSz="1219110">
                  <a:defRPr sz="800" b="1">
                    <a:solidFill>
                      <a:schemeClr val="bg1"/>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-1.3</a:t>
                </a:r>
                <a:r>
                  <a:rPr kumimoji="0" lang="en-GB" sz="800" b="1" i="0" u="none" strike="noStrike" kern="1200" cap="none" spc="0" normalizeH="0" baseline="3000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a:t>
                </a:r>
              </a:p>
            </p:txBody>
          </p:sp>
          <p:sp>
            <p:nvSpPr>
              <p:cNvPr id="125" name="TextBox 230">
                <a:extLst>
                  <a:ext uri="{FF2B5EF4-FFF2-40B4-BE49-F238E27FC236}">
                    <a16:creationId xmlns:a16="http://schemas.microsoft.com/office/drawing/2014/main" id="{EF731EB2-8E5C-4CA2-9F75-F964173AA9AE}"/>
                  </a:ext>
                </a:extLst>
              </p:cNvPr>
              <p:cNvSpPr txBox="1"/>
              <p:nvPr/>
            </p:nvSpPr>
            <p:spPr>
              <a:xfrm>
                <a:off x="1759898" y="2897203"/>
                <a:ext cx="291700" cy="160765"/>
              </a:xfrm>
              <a:prstGeom prst="rect">
                <a:avLst/>
              </a:prstGeom>
              <a:noFill/>
            </p:spPr>
            <p:txBody>
              <a:bodyPr wrap="square" lIns="0" tIns="0" rIns="0" bIns="0" rtlCol="0">
                <a:spAutoFit/>
              </a:bodyPr>
              <a:lstStyle>
                <a:defPPr>
                  <a:defRPr lang="zh-CN"/>
                </a:defPPr>
                <a:lvl1pPr algn="ctr" defTabSz="1219110">
                  <a:defRPr sz="105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lvl1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7.8</a:t>
                </a:r>
              </a:p>
            </p:txBody>
          </p:sp>
        </p:grpSp>
        <p:grpSp>
          <p:nvGrpSpPr>
            <p:cNvPr id="9" name="组合 8">
              <a:extLst>
                <a:ext uri="{FF2B5EF4-FFF2-40B4-BE49-F238E27FC236}">
                  <a16:creationId xmlns:a16="http://schemas.microsoft.com/office/drawing/2014/main" id="{5E60301B-5F1D-4158-A6B7-E53C6E19BD3C}"/>
                </a:ext>
              </a:extLst>
            </p:cNvPr>
            <p:cNvGrpSpPr/>
            <p:nvPr/>
          </p:nvGrpSpPr>
          <p:grpSpPr>
            <a:xfrm>
              <a:off x="594045" y="2427206"/>
              <a:ext cx="503386" cy="1185371"/>
              <a:chOff x="594045" y="2317133"/>
              <a:chExt cx="513362" cy="1267386"/>
            </a:xfrm>
          </p:grpSpPr>
          <p:sp>
            <p:nvSpPr>
              <p:cNvPr id="264" name="object 21">
                <a:extLst>
                  <a:ext uri="{FF2B5EF4-FFF2-40B4-BE49-F238E27FC236}">
                    <a16:creationId xmlns:a16="http://schemas.microsoft.com/office/drawing/2014/main" id="{2909AC30-A0B3-4F5D-9308-BED376ABEAB7}"/>
                  </a:ext>
                </a:extLst>
              </p:cNvPr>
              <p:cNvSpPr txBox="1"/>
              <p:nvPr/>
            </p:nvSpPr>
            <p:spPr>
              <a:xfrm>
                <a:off x="594045" y="2366592"/>
                <a:ext cx="123111" cy="872788"/>
              </a:xfrm>
              <a:prstGeom prst="rect">
                <a:avLst/>
              </a:prstGeom>
            </p:spPr>
            <p:txBody>
              <a:bodyPr vert="vert270" wrap="square" lIns="0" tIns="20320" rIns="0" bIns="0" rtlCol="0">
                <a:spAutoFit/>
              </a:bodyPr>
              <a:lstStyle/>
              <a:p>
                <a:pPr marL="12700">
                  <a:lnSpc>
                    <a:spcPct val="100000"/>
                  </a:lnSpc>
                  <a:spcBef>
                    <a:spcPts val="160"/>
                  </a:spcBef>
                </a:pPr>
                <a:r>
                  <a:rPr sz="800" dirty="0">
                    <a:solidFill>
                      <a:srgbClr val="001965"/>
                    </a:solidFill>
                    <a:latin typeface="Apis For Office" panose="020B0504010101010104"/>
                    <a:ea typeface="微软雅黑" panose="020B0503020204020204" pitchFamily="34" charset="-122"/>
                    <a:cs typeface="微软雅黑"/>
                    <a:sym typeface="Apis" panose="020B0504010101010104" pitchFamily="34" charset="0"/>
                  </a:rPr>
                  <a:t>平均</a:t>
                </a:r>
                <a:r>
                  <a:rPr sz="800" spc="-70" dirty="0">
                    <a:solidFill>
                      <a:srgbClr val="001965"/>
                    </a:solidFill>
                    <a:latin typeface="Apis For Office" panose="020B0504010101010104"/>
                    <a:ea typeface="微软雅黑" panose="020B0503020204020204" pitchFamily="34" charset="-122"/>
                    <a:cs typeface="微软雅黑"/>
                    <a:sym typeface="Apis" panose="020B0504010101010104" pitchFamily="34" charset="0"/>
                  </a:rPr>
                  <a:t> </a:t>
                </a:r>
                <a:r>
                  <a:rPr sz="800" spc="5" dirty="0">
                    <a:solidFill>
                      <a:srgbClr val="001965"/>
                    </a:solidFill>
                    <a:latin typeface="Apis For Office" panose="020B0504010101010104"/>
                    <a:ea typeface="微软雅黑" panose="020B0503020204020204" pitchFamily="34" charset="-122"/>
                    <a:cs typeface="Apis"/>
                    <a:sym typeface="Apis" panose="020B0504010101010104" pitchFamily="34" charset="0"/>
                  </a:rPr>
                  <a:t>HbA</a:t>
                </a:r>
                <a:r>
                  <a:rPr sz="800" spc="5" baseline="-25000" dirty="0">
                    <a:solidFill>
                      <a:srgbClr val="001965"/>
                    </a:solidFill>
                    <a:latin typeface="Apis For Office" panose="020B0504010101010104"/>
                    <a:ea typeface="微软雅黑" panose="020B0503020204020204" pitchFamily="34" charset="-122"/>
                    <a:cs typeface="Apis"/>
                    <a:sym typeface="Apis" panose="020B0504010101010104" pitchFamily="34" charset="0"/>
                  </a:rPr>
                  <a:t>1c</a:t>
                </a:r>
                <a:r>
                  <a:rPr sz="800" spc="40" dirty="0">
                    <a:solidFill>
                      <a:srgbClr val="001965"/>
                    </a:solidFill>
                    <a:latin typeface="Apis For Office" panose="020B0504010101010104"/>
                    <a:ea typeface="微软雅黑" panose="020B0503020204020204" pitchFamily="34" charset="-122"/>
                    <a:cs typeface="Apis"/>
                    <a:sym typeface="Apis" panose="020B0504010101010104" pitchFamily="34" charset="0"/>
                  </a:rPr>
                  <a:t> </a:t>
                </a:r>
                <a:r>
                  <a:rPr sz="800" dirty="0">
                    <a:solidFill>
                      <a:srgbClr val="001965"/>
                    </a:solidFill>
                    <a:latin typeface="Apis For Office" panose="020B0504010101010104"/>
                    <a:ea typeface="微软雅黑" panose="020B0503020204020204" pitchFamily="34" charset="-122"/>
                    <a:cs typeface="Apis"/>
                    <a:sym typeface="Apis" panose="020B0504010101010104" pitchFamily="34" charset="0"/>
                  </a:rPr>
                  <a:t>(%)</a:t>
                </a:r>
              </a:p>
            </p:txBody>
          </p:sp>
          <p:sp>
            <p:nvSpPr>
              <p:cNvPr id="265" name="object 22">
                <a:extLst>
                  <a:ext uri="{FF2B5EF4-FFF2-40B4-BE49-F238E27FC236}">
                    <a16:creationId xmlns:a16="http://schemas.microsoft.com/office/drawing/2014/main" id="{9B362995-F8AA-4F69-9EEB-405D74383DD7}"/>
                  </a:ext>
                </a:extLst>
              </p:cNvPr>
              <p:cNvSpPr/>
              <p:nvPr/>
            </p:nvSpPr>
            <p:spPr>
              <a:xfrm flipH="1">
                <a:off x="1077677" y="2411722"/>
                <a:ext cx="29730" cy="1152000"/>
              </a:xfrm>
              <a:custGeom>
                <a:avLst/>
                <a:gdLst/>
                <a:ahLst/>
                <a:cxnLst/>
                <a:rect l="l" t="t" r="r" b="b"/>
                <a:pathLst>
                  <a:path h="814070">
                    <a:moveTo>
                      <a:pt x="0" y="0"/>
                    </a:moveTo>
                    <a:lnTo>
                      <a:pt x="0" y="206247"/>
                    </a:lnTo>
                    <a:lnTo>
                      <a:pt x="0" y="813536"/>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66" name="object 24">
                <a:extLst>
                  <a:ext uri="{FF2B5EF4-FFF2-40B4-BE49-F238E27FC236}">
                    <a16:creationId xmlns:a16="http://schemas.microsoft.com/office/drawing/2014/main" id="{7D06722F-8734-468B-8623-803861573897}"/>
                  </a:ext>
                </a:extLst>
              </p:cNvPr>
              <p:cNvSpPr/>
              <p:nvPr/>
            </p:nvSpPr>
            <p:spPr>
              <a:xfrm>
                <a:off x="1025763" y="2594625"/>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67" name="object 25">
                <a:extLst>
                  <a:ext uri="{FF2B5EF4-FFF2-40B4-BE49-F238E27FC236}">
                    <a16:creationId xmlns:a16="http://schemas.microsoft.com/office/drawing/2014/main" id="{2E0FF8AD-B86A-4567-BF97-96F4F4C89B5C}"/>
                  </a:ext>
                </a:extLst>
              </p:cNvPr>
              <p:cNvSpPr/>
              <p:nvPr/>
            </p:nvSpPr>
            <p:spPr>
              <a:xfrm>
                <a:off x="1025763" y="3430332"/>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68" name="object 26">
                <a:extLst>
                  <a:ext uri="{FF2B5EF4-FFF2-40B4-BE49-F238E27FC236}">
                    <a16:creationId xmlns:a16="http://schemas.microsoft.com/office/drawing/2014/main" id="{E4D144CE-B50A-4602-9C7B-160F2A9AEFEA}"/>
                  </a:ext>
                </a:extLst>
              </p:cNvPr>
              <p:cNvSpPr/>
              <p:nvPr/>
            </p:nvSpPr>
            <p:spPr>
              <a:xfrm>
                <a:off x="1025763" y="3221396"/>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69" name="object 27">
                <a:extLst>
                  <a:ext uri="{FF2B5EF4-FFF2-40B4-BE49-F238E27FC236}">
                    <a16:creationId xmlns:a16="http://schemas.microsoft.com/office/drawing/2014/main" id="{ED6592D6-EDF3-4966-B85C-5ACB330BF1FA}"/>
                  </a:ext>
                </a:extLst>
              </p:cNvPr>
              <p:cNvSpPr txBox="1"/>
              <p:nvPr/>
            </p:nvSpPr>
            <p:spPr>
              <a:xfrm>
                <a:off x="773795" y="3151594"/>
                <a:ext cx="232670" cy="432925"/>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7.0</a:t>
                </a:r>
              </a:p>
              <a:p>
                <a:pPr marL="12700" algn="r">
                  <a:lnSpc>
                    <a:spcPct val="100000"/>
                  </a:lnSpc>
                  <a:spcBef>
                    <a:spcPts val="600"/>
                  </a:spcBef>
                </a:pPr>
                <a:r>
                  <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6.5</a:t>
                </a:r>
              </a:p>
            </p:txBody>
          </p:sp>
          <p:sp>
            <p:nvSpPr>
              <p:cNvPr id="270" name="object 29">
                <a:extLst>
                  <a:ext uri="{FF2B5EF4-FFF2-40B4-BE49-F238E27FC236}">
                    <a16:creationId xmlns:a16="http://schemas.microsoft.com/office/drawing/2014/main" id="{90B6665B-FDA1-4904-BC03-CB994E55B23F}"/>
                  </a:ext>
                </a:extLst>
              </p:cNvPr>
              <p:cNvSpPr txBox="1"/>
              <p:nvPr/>
            </p:nvSpPr>
            <p:spPr>
              <a:xfrm>
                <a:off x="751108" y="2317133"/>
                <a:ext cx="255357" cy="182850"/>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9.0</a:t>
                </a:r>
              </a:p>
            </p:txBody>
          </p:sp>
          <p:sp>
            <p:nvSpPr>
              <p:cNvPr id="271" name="object 30">
                <a:extLst>
                  <a:ext uri="{FF2B5EF4-FFF2-40B4-BE49-F238E27FC236}">
                    <a16:creationId xmlns:a16="http://schemas.microsoft.com/office/drawing/2014/main" id="{5C76C8EC-B948-4765-8CCE-EAFD62289EE4}"/>
                  </a:ext>
                </a:extLst>
              </p:cNvPr>
              <p:cNvSpPr/>
              <p:nvPr/>
            </p:nvSpPr>
            <p:spPr>
              <a:xfrm>
                <a:off x="1025763" y="3012478"/>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72" name="object 31">
                <a:extLst>
                  <a:ext uri="{FF2B5EF4-FFF2-40B4-BE49-F238E27FC236}">
                    <a16:creationId xmlns:a16="http://schemas.microsoft.com/office/drawing/2014/main" id="{B0A278B5-05D6-41A6-A5E2-5467D69BB4DF}"/>
                  </a:ext>
                </a:extLst>
              </p:cNvPr>
              <p:cNvSpPr txBox="1"/>
              <p:nvPr/>
            </p:nvSpPr>
            <p:spPr>
              <a:xfrm>
                <a:off x="775305" y="2942230"/>
                <a:ext cx="231160" cy="182850"/>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7.5</a:t>
                </a:r>
              </a:p>
            </p:txBody>
          </p:sp>
          <p:sp>
            <p:nvSpPr>
              <p:cNvPr id="273" name="object 32">
                <a:extLst>
                  <a:ext uri="{FF2B5EF4-FFF2-40B4-BE49-F238E27FC236}">
                    <a16:creationId xmlns:a16="http://schemas.microsoft.com/office/drawing/2014/main" id="{B37695EE-802E-4F8A-AD57-EBE4DCFCA64E}"/>
                  </a:ext>
                </a:extLst>
              </p:cNvPr>
              <p:cNvSpPr/>
              <p:nvPr/>
            </p:nvSpPr>
            <p:spPr>
              <a:xfrm>
                <a:off x="1025763" y="2803543"/>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74" name="object 33">
                <a:extLst>
                  <a:ext uri="{FF2B5EF4-FFF2-40B4-BE49-F238E27FC236}">
                    <a16:creationId xmlns:a16="http://schemas.microsoft.com/office/drawing/2014/main" id="{F482EA29-C829-48D6-93CC-8648B06CB463}"/>
                  </a:ext>
                </a:extLst>
              </p:cNvPr>
              <p:cNvSpPr txBox="1"/>
              <p:nvPr/>
            </p:nvSpPr>
            <p:spPr>
              <a:xfrm>
                <a:off x="742310" y="2525499"/>
                <a:ext cx="264155" cy="182850"/>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8.5</a:t>
                </a:r>
              </a:p>
            </p:txBody>
          </p:sp>
          <p:sp>
            <p:nvSpPr>
              <p:cNvPr id="275" name="object 35">
                <a:extLst>
                  <a:ext uri="{FF2B5EF4-FFF2-40B4-BE49-F238E27FC236}">
                    <a16:creationId xmlns:a16="http://schemas.microsoft.com/office/drawing/2014/main" id="{4B912A6F-D3EE-4A12-A688-C67D7D1C3E74}"/>
                  </a:ext>
                </a:extLst>
              </p:cNvPr>
              <p:cNvSpPr/>
              <p:nvPr/>
            </p:nvSpPr>
            <p:spPr>
              <a:xfrm flipH="1">
                <a:off x="1077677" y="3430332"/>
                <a:ext cx="29730" cy="32800"/>
              </a:xfrm>
              <a:custGeom>
                <a:avLst/>
                <a:gdLst/>
                <a:ahLst/>
                <a:cxnLst/>
                <a:rect l="l" t="t" r="r" b="b"/>
                <a:pathLst>
                  <a:path h="22225">
                    <a:moveTo>
                      <a:pt x="0" y="0"/>
                    </a:moveTo>
                    <a:lnTo>
                      <a:pt x="0" y="21602"/>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76" name="object 40">
                <a:extLst>
                  <a:ext uri="{FF2B5EF4-FFF2-40B4-BE49-F238E27FC236}">
                    <a16:creationId xmlns:a16="http://schemas.microsoft.com/office/drawing/2014/main" id="{F4590339-929A-4F12-997D-69B369A69C16}"/>
                  </a:ext>
                </a:extLst>
              </p:cNvPr>
              <p:cNvSpPr/>
              <p:nvPr/>
            </p:nvSpPr>
            <p:spPr>
              <a:xfrm flipH="1">
                <a:off x="1073705" y="3402994"/>
                <a:ext cx="29730" cy="32800"/>
              </a:xfrm>
              <a:custGeom>
                <a:avLst/>
                <a:gdLst/>
                <a:ahLst/>
                <a:cxnLst/>
                <a:rect l="l" t="t" r="r" b="b"/>
                <a:pathLst>
                  <a:path h="22225">
                    <a:moveTo>
                      <a:pt x="0" y="0"/>
                    </a:moveTo>
                    <a:lnTo>
                      <a:pt x="0" y="21602"/>
                    </a:lnTo>
                  </a:path>
                </a:pathLst>
              </a:custGeom>
              <a:ln w="4826">
                <a:solidFill>
                  <a:srgbClr val="003279"/>
                </a:solidFill>
              </a:ln>
            </p:spPr>
            <p:txBody>
              <a:bodyPr wrap="square" lIns="0" tIns="0" rIns="0" bIns="0" rtlCol="0"/>
              <a:lstStyle/>
              <a:p>
                <a:endParaRPr sz="1100" dirty="0">
                  <a:solidFill>
                    <a:srgbClr val="001965"/>
                  </a:solidFill>
                  <a:latin typeface="Apis For Office" panose="020B0504010101010104"/>
                  <a:ea typeface="微软雅黑" panose="020B0503020204020204" pitchFamily="34" charset="-122"/>
                  <a:sym typeface="Apis" panose="020B0504010101010104" pitchFamily="34" charset="0"/>
                </a:endParaRPr>
              </a:p>
            </p:txBody>
          </p:sp>
          <p:sp>
            <p:nvSpPr>
              <p:cNvPr id="277" name="object 33">
                <a:extLst>
                  <a:ext uri="{FF2B5EF4-FFF2-40B4-BE49-F238E27FC236}">
                    <a16:creationId xmlns:a16="http://schemas.microsoft.com/office/drawing/2014/main" id="{D3EE355B-FF83-475F-A3AE-4DDDC99E547B}"/>
                  </a:ext>
                </a:extLst>
              </p:cNvPr>
              <p:cNvSpPr txBox="1"/>
              <p:nvPr/>
            </p:nvSpPr>
            <p:spPr>
              <a:xfrm>
                <a:off x="742310" y="2733864"/>
                <a:ext cx="264155" cy="182850"/>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8.</a:t>
                </a:r>
                <a:r>
                  <a:rPr lang="en-US" altLang="zh-CN" sz="1050" dirty="0">
                    <a:solidFill>
                      <a:srgbClr val="001965"/>
                    </a:solidFill>
                    <a:latin typeface="Apis For Office" panose="020B0504010101010104"/>
                    <a:ea typeface="微软雅黑" panose="020B0503020204020204" pitchFamily="34" charset="-122"/>
                    <a:cs typeface="Apis"/>
                    <a:sym typeface="Apis" panose="020B0504010101010104" pitchFamily="34" charset="0"/>
                  </a:rPr>
                  <a:t>0</a:t>
                </a:r>
                <a:endParaRPr sz="1050" dirty="0">
                  <a:solidFill>
                    <a:srgbClr val="001965"/>
                  </a:solidFill>
                  <a:latin typeface="Apis For Office" panose="020B0504010101010104"/>
                  <a:ea typeface="微软雅黑" panose="020B0503020204020204" pitchFamily="34" charset="-122"/>
                  <a:cs typeface="Apis"/>
                  <a:sym typeface="Apis" panose="020B0504010101010104" pitchFamily="34" charset="0"/>
                </a:endParaRPr>
              </a:p>
            </p:txBody>
          </p:sp>
        </p:grpSp>
      </p:grpSp>
      <p:sp>
        <p:nvSpPr>
          <p:cNvPr id="378" name="圆角矩形 26">
            <a:extLst>
              <a:ext uri="{FF2B5EF4-FFF2-40B4-BE49-F238E27FC236}">
                <a16:creationId xmlns:a16="http://schemas.microsoft.com/office/drawing/2014/main" id="{69BC7E3B-A670-41FE-802A-1B33D629F8A2}"/>
              </a:ext>
            </a:extLst>
          </p:cNvPr>
          <p:cNvSpPr/>
          <p:nvPr/>
        </p:nvSpPr>
        <p:spPr>
          <a:xfrm>
            <a:off x="6101989" y="3609548"/>
            <a:ext cx="5757825" cy="2734521"/>
          </a:xfrm>
          <a:prstGeom prst="roundRect">
            <a:avLst>
              <a:gd name="adj" fmla="val 3505"/>
            </a:avLst>
          </a:prstGeom>
          <a:noFill/>
          <a:ln w="19050">
            <a:gradFill flip="none" rotWithShape="1">
              <a:gsLst>
                <a:gs pos="53000">
                  <a:schemeClr val="bg1"/>
                </a:gs>
                <a:gs pos="0">
                  <a:srgbClr val="F2BCD7"/>
                </a:gs>
                <a:gs pos="100000">
                  <a:srgbClr val="00196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173736" algn="ctr" defTabSz="981075" rtl="0" eaLnBrk="1" fontAlgn="auto" latinLnBrk="0" hangingPunct="1">
              <a:lnSpc>
                <a:spcPct val="100000"/>
              </a:lnSpc>
              <a:spcBef>
                <a:spcPts val="300"/>
              </a:spcBef>
              <a:spcAft>
                <a:spcPts val="0"/>
              </a:spcAft>
              <a:buClr>
                <a:srgbClr val="00B7FF"/>
              </a:buClr>
              <a:buSzPct val="120000"/>
              <a:buFontTx/>
              <a:buNone/>
              <a:tabLst/>
              <a:defRPr/>
            </a:pPr>
            <a:endParaRPr kumimoji="0" lang="zh-CN" altLang="en-US" sz="90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mn-cs"/>
              <a:sym typeface="Apis"/>
            </a:endParaRPr>
          </a:p>
        </p:txBody>
      </p:sp>
      <p:grpSp>
        <p:nvGrpSpPr>
          <p:cNvPr id="379" name="组合 378">
            <a:extLst>
              <a:ext uri="{FF2B5EF4-FFF2-40B4-BE49-F238E27FC236}">
                <a16:creationId xmlns:a16="http://schemas.microsoft.com/office/drawing/2014/main" id="{3EC289D4-3175-4FD8-9431-600F46ACB3C5}"/>
              </a:ext>
            </a:extLst>
          </p:cNvPr>
          <p:cNvGrpSpPr/>
          <p:nvPr/>
        </p:nvGrpSpPr>
        <p:grpSpPr>
          <a:xfrm>
            <a:off x="7881542" y="3345883"/>
            <a:ext cx="2326314" cy="440173"/>
            <a:chOff x="8525649" y="1539891"/>
            <a:chExt cx="2329314" cy="523546"/>
          </a:xfrm>
        </p:grpSpPr>
        <p:sp>
          <p:nvSpPr>
            <p:cNvPr id="380" name="Trapezoid 10@|1FFC:3506772|FBC:16777215|LFC:16777215|LBC:16777215">
              <a:extLst>
                <a:ext uri="{FF2B5EF4-FFF2-40B4-BE49-F238E27FC236}">
                  <a16:creationId xmlns:a16="http://schemas.microsoft.com/office/drawing/2014/main" id="{B700A1AD-9DF3-4C02-96E3-8802E5526532}"/>
                </a:ext>
              </a:extLst>
            </p:cNvPr>
            <p:cNvSpPr/>
            <p:nvPr/>
          </p:nvSpPr>
          <p:spPr>
            <a:xfrm>
              <a:off x="8525649" y="1569971"/>
              <a:ext cx="2329314" cy="317286"/>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381" name="Pentagon 9@|1FFC:4308095|FBC:16777215|LFC:16777215|LBC:16777215">
              <a:extLst>
                <a:ext uri="{FF2B5EF4-FFF2-40B4-BE49-F238E27FC236}">
                  <a16:creationId xmlns:a16="http://schemas.microsoft.com/office/drawing/2014/main" id="{1F6F5038-B4C0-40D2-8ECF-CCFA8BC32646}"/>
                </a:ext>
              </a:extLst>
            </p:cNvPr>
            <p:cNvSpPr/>
            <p:nvPr/>
          </p:nvSpPr>
          <p:spPr>
            <a:xfrm rot="5400000">
              <a:off x="9446427" y="822777"/>
              <a:ext cx="496793" cy="1984528"/>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382" name="文本框 381">
              <a:extLst>
                <a:ext uri="{FF2B5EF4-FFF2-40B4-BE49-F238E27FC236}">
                  <a16:creationId xmlns:a16="http://schemas.microsoft.com/office/drawing/2014/main" id="{839BDC6F-9CFE-4302-9ED8-9A73AA3E918E}"/>
                </a:ext>
              </a:extLst>
            </p:cNvPr>
            <p:cNvSpPr txBox="1"/>
            <p:nvPr/>
          </p:nvSpPr>
          <p:spPr>
            <a:xfrm>
              <a:off x="8899698" y="1539891"/>
              <a:ext cx="1597373" cy="4392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优化治疗方案</a:t>
              </a:r>
              <a:endParaRPr kumimoji="0" lang="zh-CN" altLang="en-US" sz="1800" b="0" i="0" u="none" strike="noStrike" kern="1200" cap="none" spc="0" normalizeH="0" baseline="0" noProof="0" dirty="0">
                <a:ln>
                  <a:noFill/>
                </a:ln>
                <a:solidFill>
                  <a:srgbClr val="FFFFFF"/>
                </a:solidFill>
                <a:effectLst/>
                <a:uLnTx/>
                <a:uFillTx/>
                <a:latin typeface="Apis For Office"/>
                <a:ea typeface="+mn-ea"/>
                <a:cs typeface="+mn-cs"/>
              </a:endParaRPr>
            </a:p>
          </p:txBody>
        </p:sp>
      </p:grpSp>
      <p:sp>
        <p:nvSpPr>
          <p:cNvPr id="383" name="文本框 7">
            <a:extLst>
              <a:ext uri="{FF2B5EF4-FFF2-40B4-BE49-F238E27FC236}">
                <a16:creationId xmlns:a16="http://schemas.microsoft.com/office/drawing/2014/main" id="{28B53A1D-CC36-44E7-9EF1-5BB78008B46B}"/>
              </a:ext>
            </a:extLst>
          </p:cNvPr>
          <p:cNvSpPr txBox="1"/>
          <p:nvPr/>
        </p:nvSpPr>
        <p:spPr>
          <a:xfrm>
            <a:off x="6091185" y="3779778"/>
            <a:ext cx="5779433" cy="1265155"/>
          </a:xfrm>
          <a:prstGeom prst="rect">
            <a:avLst/>
          </a:prstGeom>
          <a:noFill/>
        </p:spPr>
        <p:txBody>
          <a:bodyPr wrap="square" rtlCol="0">
            <a:spAutoFit/>
          </a:bodyPr>
          <a:lstStyle/>
          <a:p>
            <a:pPr marL="171450" marR="0" lvl="0" indent="-171450" algn="l" defTabSz="914400" rtl="0" eaLnBrk="1" fontAlgn="auto" latinLnBrk="0" hangingPunct="1">
              <a:lnSpc>
                <a:spcPct val="130000"/>
              </a:lnSpc>
              <a:spcBef>
                <a:spcPts val="30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剂量调整更精细，更好满足个体化治疗需求：</a:t>
            </a:r>
            <a:r>
              <a:rPr kumimoji="0" lang="zh-CN" altLang="en-US" sz="1400" b="0"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本品中利拉鲁肽剂量以</a:t>
            </a:r>
            <a:r>
              <a:rPr kumimoji="0" lang="en-US" altLang="zh-CN" sz="1400" b="0"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0.036mg</a:t>
            </a:r>
            <a:r>
              <a:rPr kumimoji="0" lang="zh-CN" altLang="en-US" sz="1400" b="0"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为单位调整，比单品</a:t>
            </a:r>
            <a:r>
              <a:rPr kumimoji="0" lang="en-US" altLang="zh-CN" sz="1400" b="0"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0.6/1.2/1.8mg</a:t>
            </a:r>
            <a:r>
              <a:rPr kumimoji="0" lang="zh-CN" altLang="en-US" sz="1400" b="0"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固定剂量调整更精细</a:t>
            </a:r>
            <a:r>
              <a:rPr kumimoji="0" lang="en-US" altLang="zh-CN" sz="1400" b="0"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a:t>
            </a:r>
            <a:endParaRPr kumimoji="0" lang="zh-CN" altLang="en-US" sz="14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endParaRPr>
          </a:p>
          <a:p>
            <a:pPr marL="171450" marR="0" lvl="0" indent="-171450" algn="l" defTabSz="9144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每日一次注射，简化治疗方案，减少注射次数，提高依从性，帮助患者便捷控糖</a:t>
            </a:r>
            <a:endParaRPr kumimoji="0" lang="en-US" altLang="zh-CN" sz="14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endParaRPr>
          </a:p>
        </p:txBody>
      </p:sp>
      <p:graphicFrame>
        <p:nvGraphicFramePr>
          <p:cNvPr id="384" name="Table 17">
            <a:extLst>
              <a:ext uri="{FF2B5EF4-FFF2-40B4-BE49-F238E27FC236}">
                <a16:creationId xmlns:a16="http://schemas.microsoft.com/office/drawing/2014/main" id="{D49F2375-602B-4C13-AB7D-4C3BC99A822A}"/>
              </a:ext>
            </a:extLst>
          </p:cNvPr>
          <p:cNvGraphicFramePr>
            <a:graphicFrameLocks noGrp="1"/>
          </p:cNvGraphicFramePr>
          <p:nvPr>
            <p:extLst>
              <p:ext uri="{D42A27DB-BD31-4B8C-83A1-F6EECF244321}">
                <p14:modId xmlns:p14="http://schemas.microsoft.com/office/powerpoint/2010/main" val="656301253"/>
              </p:ext>
            </p:extLst>
          </p:nvPr>
        </p:nvGraphicFramePr>
        <p:xfrm>
          <a:off x="7519438" y="4791568"/>
          <a:ext cx="4121187" cy="1522584"/>
        </p:xfrm>
        <a:graphic>
          <a:graphicData uri="http://schemas.openxmlformats.org/drawingml/2006/table">
            <a:tbl>
              <a:tblPr bandRow="1"/>
              <a:tblGrid>
                <a:gridCol w="2737721">
                  <a:extLst>
                    <a:ext uri="{9D8B030D-6E8A-4147-A177-3AD203B41FA5}">
                      <a16:colId xmlns:a16="http://schemas.microsoft.com/office/drawing/2014/main" val="20000"/>
                    </a:ext>
                  </a:extLst>
                </a:gridCol>
                <a:gridCol w="1383466">
                  <a:extLst>
                    <a:ext uri="{9D8B030D-6E8A-4147-A177-3AD203B41FA5}">
                      <a16:colId xmlns:a16="http://schemas.microsoft.com/office/drawing/2014/main" val="20001"/>
                    </a:ext>
                  </a:extLst>
                </a:gridCol>
              </a:tblGrid>
              <a:tr h="336391">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3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lt"/>
                        </a:rPr>
                        <a:t>治疗方案</a:t>
                      </a:r>
                      <a:endParaRPr kumimoji="0" lang="en-GB" altLang="zh-CN" sz="13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lt"/>
                      </a:endParaRPr>
                    </a:p>
                  </a:txBody>
                  <a:tcPr marL="528000" marR="121920" marT="48000" marB="4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97896">
                        <a:alpha val="56000"/>
                      </a:srgbClr>
                    </a:solidFill>
                  </a:tcPr>
                </a:tc>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lvl="2" indent="0" algn="ctr">
                        <a:lnSpc>
                          <a:spcPct val="150000"/>
                        </a:lnSpc>
                        <a:buClr>
                          <a:schemeClr val="bg2"/>
                        </a:buClr>
                        <a:buFont typeface="Arial" panose="020B0604020202020204" pitchFamily="34" charset="0"/>
                        <a:buNone/>
                      </a:pPr>
                      <a:r>
                        <a:rPr lang="zh-CN" altLang="en-US" sz="1300" b="1" kern="1200" dirty="0">
                          <a:solidFill>
                            <a:schemeClr val="bg1"/>
                          </a:solidFill>
                          <a:latin typeface="微软雅黑" panose="020B0503020204020204" pitchFamily="34" charset="-122"/>
                          <a:ea typeface="微软雅黑" panose="020B0503020204020204" pitchFamily="34" charset="-122"/>
                          <a:cs typeface="+mn-ea"/>
                          <a:sym typeface="+mn-lt"/>
                        </a:rPr>
                        <a:t>每日注射针数</a:t>
                      </a:r>
                      <a:endParaRPr lang="en-GB" sz="1300" b="1" kern="1200" dirty="0">
                        <a:solidFill>
                          <a:schemeClr val="bg1"/>
                        </a:solidFill>
                        <a:latin typeface="微软雅黑" panose="020B0503020204020204" pitchFamily="34" charset="-122"/>
                        <a:ea typeface="微软雅黑" panose="020B0503020204020204" pitchFamily="34" charset="-122"/>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97896">
                        <a:alpha val="70000"/>
                      </a:srgbClr>
                    </a:solidFill>
                  </a:tcPr>
                </a:tc>
                <a:extLst>
                  <a:ext uri="{0D108BD9-81ED-4DB2-BD59-A6C34878D82A}">
                    <a16:rowId xmlns:a16="http://schemas.microsoft.com/office/drawing/2014/main" val="1628259242"/>
                  </a:ext>
                </a:extLst>
              </a:tr>
              <a:tr h="337214">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marR="0" indent="0" algn="r" defTabSz="914400" rtl="0" eaLnBrk="1" fontAlgn="auto" latinLnBrk="0" hangingPunct="1">
                        <a:lnSpc>
                          <a:spcPts val="700"/>
                        </a:lnSpc>
                        <a:spcBef>
                          <a:spcPts val="0"/>
                        </a:spcBef>
                        <a:spcAft>
                          <a:spcPts val="0"/>
                        </a:spcAft>
                        <a:buClrTx/>
                        <a:buSzTx/>
                        <a:buFontTx/>
                        <a:buNone/>
                        <a:tabLst/>
                        <a:defRPr/>
                      </a:pPr>
                      <a:r>
                        <a:rPr lang="zh-CN" altLang="en-US" sz="1200" b="1" kern="1200" dirty="0">
                          <a:solidFill>
                            <a:srgbClr val="DE1C85"/>
                          </a:solidFill>
                          <a:latin typeface="+mn-lt"/>
                          <a:ea typeface="+mn-ea"/>
                          <a:cs typeface="+mn-ea"/>
                          <a:sym typeface="+mn-lt"/>
                        </a:rPr>
                        <a:t>德谷胰岛素利拉鲁肽注射液</a:t>
                      </a:r>
                      <a:endParaRPr lang="en-GB" sz="1200" b="1" kern="1200" dirty="0">
                        <a:solidFill>
                          <a:srgbClr val="DE1C85"/>
                        </a:solidFill>
                        <a:latin typeface="+mn-lt"/>
                        <a:ea typeface="+mn-ea"/>
                        <a:cs typeface="+mn-ea"/>
                        <a:sym typeface="+mn-lt"/>
                      </a:endParaRPr>
                    </a:p>
                  </a:txBody>
                  <a:tcPr marL="576000" marR="180000" marT="192000" marB="6096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697896">
                        <a:lumMod val="20000"/>
                        <a:lumOff val="80000"/>
                        <a:alpha val="19000"/>
                      </a:srgbClr>
                    </a:solidFill>
                  </a:tcPr>
                </a:tc>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lvl="2" indent="0">
                        <a:buClr>
                          <a:schemeClr val="bg2"/>
                        </a:buClr>
                        <a:buFont typeface="Arial" panose="020B0604020202020204" pitchFamily="34" charset="0"/>
                        <a:buNone/>
                      </a:pPr>
                      <a:endParaRPr lang="en-GB" sz="800" kern="1200" dirty="0">
                        <a:solidFill>
                          <a:schemeClr val="dk1"/>
                        </a:solidFill>
                        <a:latin typeface="+mn-lt"/>
                        <a:ea typeface="+mn-ea"/>
                        <a:cs typeface="+mn-ea"/>
                        <a:sym typeface="+mn-lt"/>
                      </a:endParaRPr>
                    </a:p>
                  </a:txBody>
                  <a:tcPr marL="0" marR="0" marT="0" marB="0" anchor="ctr">
                    <a:lnL w="12700" cmpd="sng">
                      <a:noFill/>
                    </a:lnL>
                    <a:lnR w="12700" cmpd="sng">
                      <a:noFill/>
                    </a:lnR>
                    <a:lnT w="12700" cmpd="sng">
                      <a:noFill/>
                    </a:lnT>
                    <a:lnB w="3175" cap="flat" cmpd="sng" algn="ctr">
                      <a:solidFill>
                        <a:srgbClr val="697896">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697896">
                        <a:lumMod val="20000"/>
                        <a:lumOff val="80000"/>
                      </a:srgbClr>
                    </a:solidFill>
                  </a:tcPr>
                </a:tc>
                <a:extLst>
                  <a:ext uri="{0D108BD9-81ED-4DB2-BD59-A6C34878D82A}">
                    <a16:rowId xmlns:a16="http://schemas.microsoft.com/office/drawing/2014/main" val="10000"/>
                  </a:ext>
                </a:extLst>
              </a:tr>
              <a:tr h="337214">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marR="0" lvl="0" indent="0" algn="r" defTabSz="914400" rtl="0" eaLnBrk="1" fontAlgn="auto" latinLnBrk="0" hangingPunct="1">
                        <a:lnSpc>
                          <a:spcPts val="7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293E6B"/>
                          </a:solidFill>
                          <a:effectLst/>
                          <a:uLnTx/>
                          <a:uFillTx/>
                          <a:latin typeface="+mn-lt"/>
                          <a:ea typeface="+mn-ea"/>
                          <a:cs typeface="+mn-ea"/>
                          <a:sym typeface="+mn-lt"/>
                        </a:rPr>
                        <a:t>基础胰岛素</a:t>
                      </a:r>
                      <a:r>
                        <a:rPr kumimoji="0" lang="en-US" altLang="zh-CN" sz="1200" b="1" i="0" u="none" strike="noStrike" kern="1200" cap="none" spc="0" normalizeH="0" baseline="0" noProof="0" dirty="0">
                          <a:ln>
                            <a:noFill/>
                          </a:ln>
                          <a:solidFill>
                            <a:srgbClr val="293E6B"/>
                          </a:solidFill>
                          <a:effectLst/>
                          <a:uLnTx/>
                          <a:uFillTx/>
                          <a:latin typeface="+mn-lt"/>
                          <a:ea typeface="+mn-ea"/>
                          <a:cs typeface="+mn-ea"/>
                          <a:sym typeface="+mn-lt"/>
                        </a:rPr>
                        <a:t>+</a:t>
                      </a:r>
                      <a:r>
                        <a:rPr kumimoji="0" lang="zh-CN" altLang="en-US" sz="1200" b="1" i="0" u="none" strike="noStrike" kern="1200" cap="none" spc="0" normalizeH="0" baseline="0" noProof="0" dirty="0">
                          <a:ln>
                            <a:noFill/>
                          </a:ln>
                          <a:solidFill>
                            <a:srgbClr val="293E6B"/>
                          </a:solidFill>
                          <a:effectLst/>
                          <a:uLnTx/>
                          <a:uFillTx/>
                          <a:latin typeface="+mn-lt"/>
                          <a:ea typeface="+mn-ea"/>
                          <a:cs typeface="+mn-ea"/>
                          <a:sym typeface="+mn-lt"/>
                        </a:rPr>
                        <a:t>餐时胰岛素</a:t>
                      </a:r>
                    </a:p>
                  </a:txBody>
                  <a:tcPr marL="576000" marR="180000" marT="192000" marB="6096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697896">
                        <a:lumMod val="20000"/>
                        <a:lumOff val="80000"/>
                        <a:alpha val="19000"/>
                      </a:srgbClr>
                    </a:solidFill>
                  </a:tcPr>
                </a:tc>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lvl="2" indent="0">
                        <a:buClr>
                          <a:schemeClr val="bg2"/>
                        </a:buClr>
                        <a:buFont typeface="Arial" panose="020B0604020202020204" pitchFamily="34" charset="0"/>
                        <a:buNone/>
                      </a:pPr>
                      <a:endParaRPr lang="en-GB" sz="800" kern="1200" baseline="0" dirty="0">
                        <a:solidFill>
                          <a:schemeClr val="dk1"/>
                        </a:solidFill>
                        <a:latin typeface="+mn-lt"/>
                        <a:ea typeface="+mn-ea"/>
                        <a:cs typeface="+mn-ea"/>
                        <a:sym typeface="+mn-lt"/>
                      </a:endParaRPr>
                    </a:p>
                  </a:txBody>
                  <a:tcPr marL="0" marR="0" marT="0" marB="0" anchor="ctr">
                    <a:lnL w="12700" cmpd="sng">
                      <a:noFill/>
                    </a:lnL>
                    <a:lnR w="12700" cmpd="sng">
                      <a:noFill/>
                    </a:lnR>
                    <a:lnT w="3175" cap="flat" cmpd="sng" algn="ctr">
                      <a:solidFill>
                        <a:srgbClr val="697896">
                          <a:lumMod val="40000"/>
                          <a:lumOff val="60000"/>
                        </a:srgbClr>
                      </a:solidFill>
                      <a:prstDash val="solid"/>
                      <a:round/>
                      <a:headEnd type="none" w="med" len="med"/>
                      <a:tailEnd type="none" w="med" len="med"/>
                    </a:lnT>
                    <a:lnB w="3175" cap="flat" cmpd="sng" algn="ctr">
                      <a:solidFill>
                        <a:srgbClr val="697896">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EFF0F3"/>
                    </a:solidFill>
                  </a:tcPr>
                </a:tc>
                <a:extLst>
                  <a:ext uri="{0D108BD9-81ED-4DB2-BD59-A6C34878D82A}">
                    <a16:rowId xmlns:a16="http://schemas.microsoft.com/office/drawing/2014/main" val="10002"/>
                  </a:ext>
                </a:extLst>
              </a:tr>
              <a:tr h="421553">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marR="0" lvl="0" indent="0" algn="r" defTabSz="914400" rtl="0" eaLnBrk="1" fontAlgn="auto" latinLnBrk="0" hangingPunct="1">
                        <a:lnSpc>
                          <a:spcPts val="7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93E6B"/>
                          </a:solidFill>
                          <a:effectLst/>
                          <a:uLnTx/>
                          <a:uFillTx/>
                          <a:latin typeface="+mj-lt"/>
                          <a:ea typeface="微软雅黑" panose="020B0503020204020204" pitchFamily="34" charset="-122"/>
                          <a:cs typeface="+mn-ea"/>
                          <a:sym typeface="+mn-lt"/>
                        </a:rPr>
                        <a:t>GLP-1RA</a:t>
                      </a:r>
                      <a:r>
                        <a:rPr kumimoji="0" lang="en-US" altLang="zh-CN" sz="1200" b="1" i="0" u="none" strike="noStrike" kern="1200" cap="none" spc="0" normalizeH="0" baseline="0" noProof="0" dirty="0">
                          <a:ln>
                            <a:noFill/>
                          </a:ln>
                          <a:solidFill>
                            <a:srgbClr val="293E6B"/>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1200" b="1" i="0" u="none" strike="noStrike" kern="1200" cap="none" spc="0" normalizeH="0" baseline="0" noProof="0" dirty="0">
                          <a:ln>
                            <a:noFill/>
                          </a:ln>
                          <a:solidFill>
                            <a:srgbClr val="293E6B"/>
                          </a:solidFill>
                          <a:effectLst/>
                          <a:uLnTx/>
                          <a:uFillTx/>
                          <a:latin typeface="微软雅黑" panose="020B0503020204020204" pitchFamily="34" charset="-122"/>
                          <a:ea typeface="微软雅黑" panose="020B0503020204020204" pitchFamily="34" charset="-122"/>
                          <a:cs typeface="+mn-ea"/>
                          <a:sym typeface="+mn-lt"/>
                        </a:rPr>
                        <a:t>基础胰岛素</a:t>
                      </a:r>
                    </a:p>
                    <a:p>
                      <a:pPr marL="0" marR="0" indent="0" algn="r" defTabSz="914400" rtl="0" eaLnBrk="1" fontAlgn="auto" latinLnBrk="0" hangingPunct="1">
                        <a:lnSpc>
                          <a:spcPts val="700"/>
                        </a:lnSpc>
                        <a:spcBef>
                          <a:spcPts val="0"/>
                        </a:spcBef>
                        <a:spcAft>
                          <a:spcPts val="0"/>
                        </a:spcAft>
                        <a:buClrTx/>
                        <a:buSzTx/>
                        <a:buFontTx/>
                        <a:buNone/>
                        <a:tabLst/>
                        <a:defRPr/>
                      </a:pPr>
                      <a:endParaRPr lang="en-GB" sz="1200" b="1" dirty="0">
                        <a:latin typeface="+mn-lt"/>
                        <a:ea typeface="+mn-ea"/>
                        <a:cs typeface="+mn-ea"/>
                        <a:sym typeface="+mn-lt"/>
                      </a:endParaRPr>
                    </a:p>
                  </a:txBody>
                  <a:tcPr marL="576000" marR="180000" marT="192000" marB="6096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697896">
                        <a:lumMod val="20000"/>
                        <a:lumOff val="80000"/>
                        <a:alpha val="19000"/>
                      </a:srgbClr>
                    </a:solidFill>
                  </a:tcPr>
                </a:tc>
                <a:tc>
                  <a:txBody>
                    <a:bodyPr/>
                    <a:lstStyle>
                      <a:lvl1pPr marL="0" algn="l" defTabSz="914400" rtl="0" eaLnBrk="1" latinLnBrk="0" hangingPunct="1">
                        <a:defRPr sz="1800" kern="1200">
                          <a:solidFill>
                            <a:schemeClr val="dk1"/>
                          </a:solidFill>
                          <a:latin typeface="Verdana"/>
                          <a:ea typeface="微软雅黑"/>
                        </a:defRPr>
                      </a:lvl1pPr>
                      <a:lvl2pPr marL="457200" algn="l" defTabSz="914400" rtl="0" eaLnBrk="1" latinLnBrk="0" hangingPunct="1">
                        <a:defRPr sz="1800" kern="1200">
                          <a:solidFill>
                            <a:schemeClr val="dk1"/>
                          </a:solidFill>
                          <a:latin typeface="Verdana"/>
                          <a:ea typeface="微软雅黑"/>
                        </a:defRPr>
                      </a:lvl2pPr>
                      <a:lvl3pPr marL="914400" algn="l" defTabSz="914400" rtl="0" eaLnBrk="1" latinLnBrk="0" hangingPunct="1">
                        <a:defRPr sz="1800" kern="1200">
                          <a:solidFill>
                            <a:schemeClr val="dk1"/>
                          </a:solidFill>
                          <a:latin typeface="Verdana"/>
                          <a:ea typeface="微软雅黑"/>
                        </a:defRPr>
                      </a:lvl3pPr>
                      <a:lvl4pPr marL="1371600" algn="l" defTabSz="914400" rtl="0" eaLnBrk="1" latinLnBrk="0" hangingPunct="1">
                        <a:defRPr sz="1800" kern="1200">
                          <a:solidFill>
                            <a:schemeClr val="dk1"/>
                          </a:solidFill>
                          <a:latin typeface="Verdana"/>
                          <a:ea typeface="微软雅黑"/>
                        </a:defRPr>
                      </a:lvl4pPr>
                      <a:lvl5pPr marL="1828800" algn="l" defTabSz="914400" rtl="0" eaLnBrk="1" latinLnBrk="0" hangingPunct="1">
                        <a:defRPr sz="1800" kern="1200">
                          <a:solidFill>
                            <a:schemeClr val="dk1"/>
                          </a:solidFill>
                          <a:latin typeface="Verdana"/>
                          <a:ea typeface="微软雅黑"/>
                        </a:defRPr>
                      </a:lvl5pPr>
                      <a:lvl6pPr marL="2286000" algn="l" defTabSz="914400" rtl="0" eaLnBrk="1" latinLnBrk="0" hangingPunct="1">
                        <a:defRPr sz="1800" kern="1200">
                          <a:solidFill>
                            <a:schemeClr val="dk1"/>
                          </a:solidFill>
                          <a:latin typeface="Verdana"/>
                          <a:ea typeface="微软雅黑"/>
                        </a:defRPr>
                      </a:lvl6pPr>
                      <a:lvl7pPr marL="2743200" algn="l" defTabSz="914400" rtl="0" eaLnBrk="1" latinLnBrk="0" hangingPunct="1">
                        <a:defRPr sz="1800" kern="1200">
                          <a:solidFill>
                            <a:schemeClr val="dk1"/>
                          </a:solidFill>
                          <a:latin typeface="Verdana"/>
                          <a:ea typeface="微软雅黑"/>
                        </a:defRPr>
                      </a:lvl7pPr>
                      <a:lvl8pPr marL="3200400" algn="l" defTabSz="914400" rtl="0" eaLnBrk="1" latinLnBrk="0" hangingPunct="1">
                        <a:defRPr sz="1800" kern="1200">
                          <a:solidFill>
                            <a:schemeClr val="dk1"/>
                          </a:solidFill>
                          <a:latin typeface="Verdana"/>
                          <a:ea typeface="微软雅黑"/>
                        </a:defRPr>
                      </a:lvl8pPr>
                      <a:lvl9pPr marL="3657600" algn="l" defTabSz="914400" rtl="0" eaLnBrk="1" latinLnBrk="0" hangingPunct="1">
                        <a:defRPr sz="1800" kern="1200">
                          <a:solidFill>
                            <a:schemeClr val="dk1"/>
                          </a:solidFill>
                          <a:latin typeface="Verdana"/>
                          <a:ea typeface="微软雅黑"/>
                        </a:defRPr>
                      </a:lvl9pPr>
                    </a:lstStyle>
                    <a:p>
                      <a:pPr marL="0" lvl="2" indent="0">
                        <a:buClr>
                          <a:schemeClr val="bg2"/>
                        </a:buClr>
                        <a:buFont typeface="Arial" panose="020B0604020202020204" pitchFamily="34" charset="0"/>
                        <a:buNone/>
                      </a:pPr>
                      <a:endParaRPr lang="en-GB" sz="800" kern="1200" dirty="0">
                        <a:solidFill>
                          <a:schemeClr val="dk1"/>
                        </a:solidFill>
                        <a:latin typeface="+mn-lt"/>
                        <a:ea typeface="+mn-ea"/>
                        <a:cs typeface="+mn-ea"/>
                        <a:sym typeface="+mn-lt"/>
                      </a:endParaRPr>
                    </a:p>
                  </a:txBody>
                  <a:tcPr marL="0" marR="0" marT="0" marB="0" anchor="ctr">
                    <a:lnL w="12700" cmpd="sng">
                      <a:noFill/>
                    </a:lnL>
                    <a:lnR w="12700" cmpd="sng">
                      <a:noFill/>
                    </a:lnR>
                    <a:lnT w="3175" cap="flat" cmpd="sng" algn="ctr">
                      <a:solidFill>
                        <a:srgbClr val="697896">
                          <a:lumMod val="40000"/>
                          <a:lumOff val="60000"/>
                        </a:srgbClr>
                      </a:solidFill>
                      <a:prstDash val="solid"/>
                      <a:round/>
                      <a:headEnd type="none" w="med" len="med"/>
                      <a:tailEnd type="none" w="med" len="med"/>
                    </a:lnT>
                    <a:lnB w="3175" cap="flat" cmpd="sng" algn="ctr">
                      <a:solidFill>
                        <a:srgbClr val="697896">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EFF0F3"/>
                    </a:solidFill>
                  </a:tcPr>
                </a:tc>
                <a:extLst>
                  <a:ext uri="{0D108BD9-81ED-4DB2-BD59-A6C34878D82A}">
                    <a16:rowId xmlns:a16="http://schemas.microsoft.com/office/drawing/2014/main" val="10003"/>
                  </a:ext>
                </a:extLst>
              </a:tr>
            </a:tbl>
          </a:graphicData>
        </a:graphic>
      </p:graphicFrame>
      <p:grpSp>
        <p:nvGrpSpPr>
          <p:cNvPr id="15" name="组合 14">
            <a:extLst>
              <a:ext uri="{FF2B5EF4-FFF2-40B4-BE49-F238E27FC236}">
                <a16:creationId xmlns:a16="http://schemas.microsoft.com/office/drawing/2014/main" id="{A863E4F0-D1D4-4B0D-91E3-C1C382422F8C}"/>
              </a:ext>
            </a:extLst>
          </p:cNvPr>
          <p:cNvGrpSpPr/>
          <p:nvPr/>
        </p:nvGrpSpPr>
        <p:grpSpPr>
          <a:xfrm>
            <a:off x="10381249" y="5236508"/>
            <a:ext cx="214129" cy="124534"/>
            <a:chOff x="10381249" y="5207633"/>
            <a:chExt cx="214129" cy="124534"/>
          </a:xfrm>
        </p:grpSpPr>
        <p:sp>
          <p:nvSpPr>
            <p:cNvPr id="386" name="Freeform 72">
              <a:extLst>
                <a:ext uri="{FF2B5EF4-FFF2-40B4-BE49-F238E27FC236}">
                  <a16:creationId xmlns:a16="http://schemas.microsoft.com/office/drawing/2014/main" id="{B5ADE420-3128-4250-AB41-DAF6FB79F487}"/>
                </a:ext>
              </a:extLst>
            </p:cNvPr>
            <p:cNvSpPr>
              <a:spLocks/>
            </p:cNvSpPr>
            <p:nvPr/>
          </p:nvSpPr>
          <p:spPr bwMode="auto">
            <a:xfrm rot="3000319">
              <a:off x="10577346" y="5217109"/>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DE1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87" name="Freeform 73">
              <a:extLst>
                <a:ext uri="{FF2B5EF4-FFF2-40B4-BE49-F238E27FC236}">
                  <a16:creationId xmlns:a16="http://schemas.microsoft.com/office/drawing/2014/main" id="{C3DA0756-7503-4798-9A7F-67E26B33E483}"/>
                </a:ext>
              </a:extLst>
            </p:cNvPr>
            <p:cNvSpPr>
              <a:spLocks/>
            </p:cNvSpPr>
            <p:nvPr/>
          </p:nvSpPr>
          <p:spPr bwMode="auto">
            <a:xfrm rot="3000319">
              <a:off x="10463238" y="5212072"/>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DE1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88" name="Freeform 74">
              <a:extLst>
                <a:ext uri="{FF2B5EF4-FFF2-40B4-BE49-F238E27FC236}">
                  <a16:creationId xmlns:a16="http://schemas.microsoft.com/office/drawing/2014/main" id="{FCF04C22-DBBC-47D6-BD63-E072ABB2F05D}"/>
                </a:ext>
              </a:extLst>
            </p:cNvPr>
            <p:cNvSpPr>
              <a:spLocks/>
            </p:cNvSpPr>
            <p:nvPr/>
          </p:nvSpPr>
          <p:spPr bwMode="auto">
            <a:xfrm rot="3000319">
              <a:off x="10554817" y="5225589"/>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DE1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14" name="组合 13">
            <a:extLst>
              <a:ext uri="{FF2B5EF4-FFF2-40B4-BE49-F238E27FC236}">
                <a16:creationId xmlns:a16="http://schemas.microsoft.com/office/drawing/2014/main" id="{32540528-A82E-4638-AD28-27F09E5E775C}"/>
              </a:ext>
            </a:extLst>
          </p:cNvPr>
          <p:cNvGrpSpPr/>
          <p:nvPr/>
        </p:nvGrpSpPr>
        <p:grpSpPr>
          <a:xfrm>
            <a:off x="10381249" y="5620470"/>
            <a:ext cx="214129" cy="124534"/>
            <a:chOff x="10381249" y="5620470"/>
            <a:chExt cx="214129" cy="124534"/>
          </a:xfrm>
        </p:grpSpPr>
        <p:sp>
          <p:nvSpPr>
            <p:cNvPr id="390" name="Freeform 72">
              <a:extLst>
                <a:ext uri="{FF2B5EF4-FFF2-40B4-BE49-F238E27FC236}">
                  <a16:creationId xmlns:a16="http://schemas.microsoft.com/office/drawing/2014/main" id="{0876D382-1B85-4DF2-AA75-E00620E31105}"/>
                </a:ext>
              </a:extLst>
            </p:cNvPr>
            <p:cNvSpPr>
              <a:spLocks/>
            </p:cNvSpPr>
            <p:nvPr/>
          </p:nvSpPr>
          <p:spPr bwMode="auto">
            <a:xfrm rot="3000319">
              <a:off x="10577346" y="5629946"/>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91" name="Freeform 73">
              <a:extLst>
                <a:ext uri="{FF2B5EF4-FFF2-40B4-BE49-F238E27FC236}">
                  <a16:creationId xmlns:a16="http://schemas.microsoft.com/office/drawing/2014/main" id="{779E79E5-D2EC-40B0-8677-6F60A57D21C3}"/>
                </a:ext>
              </a:extLst>
            </p:cNvPr>
            <p:cNvSpPr>
              <a:spLocks/>
            </p:cNvSpPr>
            <p:nvPr/>
          </p:nvSpPr>
          <p:spPr bwMode="auto">
            <a:xfrm rot="3000319">
              <a:off x="10463238" y="5624909"/>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92" name="Freeform 74">
              <a:extLst>
                <a:ext uri="{FF2B5EF4-FFF2-40B4-BE49-F238E27FC236}">
                  <a16:creationId xmlns:a16="http://schemas.microsoft.com/office/drawing/2014/main" id="{F7D422F2-CAD1-4041-9132-AE943C469331}"/>
                </a:ext>
              </a:extLst>
            </p:cNvPr>
            <p:cNvSpPr>
              <a:spLocks/>
            </p:cNvSpPr>
            <p:nvPr/>
          </p:nvSpPr>
          <p:spPr bwMode="auto">
            <a:xfrm rot="3000319">
              <a:off x="10554817" y="5638426"/>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13" name="组合 12">
            <a:extLst>
              <a:ext uri="{FF2B5EF4-FFF2-40B4-BE49-F238E27FC236}">
                <a16:creationId xmlns:a16="http://schemas.microsoft.com/office/drawing/2014/main" id="{6AE9063B-4420-48AF-A6D9-FBBAD0C21658}"/>
              </a:ext>
            </a:extLst>
          </p:cNvPr>
          <p:cNvGrpSpPr/>
          <p:nvPr/>
        </p:nvGrpSpPr>
        <p:grpSpPr>
          <a:xfrm>
            <a:off x="10714793" y="5619595"/>
            <a:ext cx="214129" cy="124534"/>
            <a:chOff x="10714793" y="5619595"/>
            <a:chExt cx="214129" cy="124534"/>
          </a:xfrm>
        </p:grpSpPr>
        <p:sp>
          <p:nvSpPr>
            <p:cNvPr id="394" name="Freeform 72">
              <a:extLst>
                <a:ext uri="{FF2B5EF4-FFF2-40B4-BE49-F238E27FC236}">
                  <a16:creationId xmlns:a16="http://schemas.microsoft.com/office/drawing/2014/main" id="{9218297B-D836-4963-AB96-CDE01B08227E}"/>
                </a:ext>
              </a:extLst>
            </p:cNvPr>
            <p:cNvSpPr>
              <a:spLocks/>
            </p:cNvSpPr>
            <p:nvPr/>
          </p:nvSpPr>
          <p:spPr bwMode="auto">
            <a:xfrm rot="3000319">
              <a:off x="10910890" y="5629071"/>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95" name="Freeform 73">
              <a:extLst>
                <a:ext uri="{FF2B5EF4-FFF2-40B4-BE49-F238E27FC236}">
                  <a16:creationId xmlns:a16="http://schemas.microsoft.com/office/drawing/2014/main" id="{C1FD7750-C32F-410F-A68A-F17354C1EF7D}"/>
                </a:ext>
              </a:extLst>
            </p:cNvPr>
            <p:cNvSpPr>
              <a:spLocks/>
            </p:cNvSpPr>
            <p:nvPr/>
          </p:nvSpPr>
          <p:spPr bwMode="auto">
            <a:xfrm rot="3000319">
              <a:off x="10796782" y="5624034"/>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96" name="Freeform 74">
              <a:extLst>
                <a:ext uri="{FF2B5EF4-FFF2-40B4-BE49-F238E27FC236}">
                  <a16:creationId xmlns:a16="http://schemas.microsoft.com/office/drawing/2014/main" id="{17F9DB07-5E9B-448D-BA1D-F4B953CF9E73}"/>
                </a:ext>
              </a:extLst>
            </p:cNvPr>
            <p:cNvSpPr>
              <a:spLocks/>
            </p:cNvSpPr>
            <p:nvPr/>
          </p:nvSpPr>
          <p:spPr bwMode="auto">
            <a:xfrm rot="3000319">
              <a:off x="10888361" y="5637551"/>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12" name="组合 11">
            <a:extLst>
              <a:ext uri="{FF2B5EF4-FFF2-40B4-BE49-F238E27FC236}">
                <a16:creationId xmlns:a16="http://schemas.microsoft.com/office/drawing/2014/main" id="{50DCBBC4-3D98-43A1-AFD4-B78EFCBA3C03}"/>
              </a:ext>
            </a:extLst>
          </p:cNvPr>
          <p:cNvGrpSpPr/>
          <p:nvPr/>
        </p:nvGrpSpPr>
        <p:grpSpPr>
          <a:xfrm>
            <a:off x="11022402" y="5620472"/>
            <a:ext cx="214129" cy="124534"/>
            <a:chOff x="11022402" y="5620472"/>
            <a:chExt cx="214129" cy="124534"/>
          </a:xfrm>
        </p:grpSpPr>
        <p:sp>
          <p:nvSpPr>
            <p:cNvPr id="398" name="Freeform 72">
              <a:extLst>
                <a:ext uri="{FF2B5EF4-FFF2-40B4-BE49-F238E27FC236}">
                  <a16:creationId xmlns:a16="http://schemas.microsoft.com/office/drawing/2014/main" id="{780EED14-4F1D-4106-8087-C4DD0A58E22C}"/>
                </a:ext>
              </a:extLst>
            </p:cNvPr>
            <p:cNvSpPr>
              <a:spLocks/>
            </p:cNvSpPr>
            <p:nvPr/>
          </p:nvSpPr>
          <p:spPr bwMode="auto">
            <a:xfrm rot="3000319">
              <a:off x="11218499" y="5629948"/>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399" name="Freeform 73">
              <a:extLst>
                <a:ext uri="{FF2B5EF4-FFF2-40B4-BE49-F238E27FC236}">
                  <a16:creationId xmlns:a16="http://schemas.microsoft.com/office/drawing/2014/main" id="{A8BCDA4A-9B6C-4713-AC7E-992DA5A7B981}"/>
                </a:ext>
              </a:extLst>
            </p:cNvPr>
            <p:cNvSpPr>
              <a:spLocks/>
            </p:cNvSpPr>
            <p:nvPr/>
          </p:nvSpPr>
          <p:spPr bwMode="auto">
            <a:xfrm rot="3000319">
              <a:off x="11104391" y="5624911"/>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00" name="Freeform 74">
              <a:extLst>
                <a:ext uri="{FF2B5EF4-FFF2-40B4-BE49-F238E27FC236}">
                  <a16:creationId xmlns:a16="http://schemas.microsoft.com/office/drawing/2014/main" id="{A1524748-FBAD-47E5-9619-EE4531DBB0D1}"/>
                </a:ext>
              </a:extLst>
            </p:cNvPr>
            <p:cNvSpPr>
              <a:spLocks/>
            </p:cNvSpPr>
            <p:nvPr/>
          </p:nvSpPr>
          <p:spPr bwMode="auto">
            <a:xfrm rot="3000319">
              <a:off x="11195970" y="5638428"/>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11" name="组合 10">
            <a:extLst>
              <a:ext uri="{FF2B5EF4-FFF2-40B4-BE49-F238E27FC236}">
                <a16:creationId xmlns:a16="http://schemas.microsoft.com/office/drawing/2014/main" id="{946474D7-C466-4439-A673-FBE22C798B2A}"/>
              </a:ext>
            </a:extLst>
          </p:cNvPr>
          <p:cNvGrpSpPr/>
          <p:nvPr/>
        </p:nvGrpSpPr>
        <p:grpSpPr>
          <a:xfrm>
            <a:off x="10352370" y="5983862"/>
            <a:ext cx="214129" cy="124534"/>
            <a:chOff x="10352370" y="5983862"/>
            <a:chExt cx="214129" cy="124534"/>
          </a:xfrm>
        </p:grpSpPr>
        <p:sp>
          <p:nvSpPr>
            <p:cNvPr id="402" name="Freeform 72">
              <a:extLst>
                <a:ext uri="{FF2B5EF4-FFF2-40B4-BE49-F238E27FC236}">
                  <a16:creationId xmlns:a16="http://schemas.microsoft.com/office/drawing/2014/main" id="{5D8C4F45-538A-4D5C-BB8B-96DBE8B4EC8E}"/>
                </a:ext>
              </a:extLst>
            </p:cNvPr>
            <p:cNvSpPr>
              <a:spLocks/>
            </p:cNvSpPr>
            <p:nvPr/>
          </p:nvSpPr>
          <p:spPr bwMode="auto">
            <a:xfrm rot="3000319">
              <a:off x="10548467" y="5993338"/>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03" name="Freeform 73">
              <a:extLst>
                <a:ext uri="{FF2B5EF4-FFF2-40B4-BE49-F238E27FC236}">
                  <a16:creationId xmlns:a16="http://schemas.microsoft.com/office/drawing/2014/main" id="{2A55B0D4-5059-4C47-853B-854A5391DDB5}"/>
                </a:ext>
              </a:extLst>
            </p:cNvPr>
            <p:cNvSpPr>
              <a:spLocks/>
            </p:cNvSpPr>
            <p:nvPr/>
          </p:nvSpPr>
          <p:spPr bwMode="auto">
            <a:xfrm rot="3000319">
              <a:off x="10434359" y="5988301"/>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04" name="Freeform 74">
              <a:extLst>
                <a:ext uri="{FF2B5EF4-FFF2-40B4-BE49-F238E27FC236}">
                  <a16:creationId xmlns:a16="http://schemas.microsoft.com/office/drawing/2014/main" id="{80D62621-96BF-484C-BD4B-A03F751D7ED7}"/>
                </a:ext>
              </a:extLst>
            </p:cNvPr>
            <p:cNvSpPr>
              <a:spLocks/>
            </p:cNvSpPr>
            <p:nvPr/>
          </p:nvSpPr>
          <p:spPr bwMode="auto">
            <a:xfrm rot="3000319">
              <a:off x="10525938" y="6001818"/>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10" name="组合 9">
            <a:extLst>
              <a:ext uri="{FF2B5EF4-FFF2-40B4-BE49-F238E27FC236}">
                <a16:creationId xmlns:a16="http://schemas.microsoft.com/office/drawing/2014/main" id="{8322ED4E-B8DC-473C-BC0B-F618C2858971}"/>
              </a:ext>
            </a:extLst>
          </p:cNvPr>
          <p:cNvGrpSpPr/>
          <p:nvPr/>
        </p:nvGrpSpPr>
        <p:grpSpPr>
          <a:xfrm>
            <a:off x="10685914" y="5989815"/>
            <a:ext cx="214129" cy="124534"/>
            <a:chOff x="10685914" y="5989815"/>
            <a:chExt cx="214129" cy="124534"/>
          </a:xfrm>
        </p:grpSpPr>
        <p:sp>
          <p:nvSpPr>
            <p:cNvPr id="406" name="Freeform 72">
              <a:extLst>
                <a:ext uri="{FF2B5EF4-FFF2-40B4-BE49-F238E27FC236}">
                  <a16:creationId xmlns:a16="http://schemas.microsoft.com/office/drawing/2014/main" id="{1561EC49-AFB9-487B-A899-F9FE92BA0875}"/>
                </a:ext>
              </a:extLst>
            </p:cNvPr>
            <p:cNvSpPr>
              <a:spLocks/>
            </p:cNvSpPr>
            <p:nvPr/>
          </p:nvSpPr>
          <p:spPr bwMode="auto">
            <a:xfrm rot="3000319">
              <a:off x="10882011" y="5999291"/>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07" name="Freeform 73">
              <a:extLst>
                <a:ext uri="{FF2B5EF4-FFF2-40B4-BE49-F238E27FC236}">
                  <a16:creationId xmlns:a16="http://schemas.microsoft.com/office/drawing/2014/main" id="{4AC67F9C-07C6-428A-9D91-22170C43D154}"/>
                </a:ext>
              </a:extLst>
            </p:cNvPr>
            <p:cNvSpPr>
              <a:spLocks/>
            </p:cNvSpPr>
            <p:nvPr/>
          </p:nvSpPr>
          <p:spPr bwMode="auto">
            <a:xfrm rot="3000319">
              <a:off x="10767903" y="5994254"/>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08" name="Freeform 74">
              <a:extLst>
                <a:ext uri="{FF2B5EF4-FFF2-40B4-BE49-F238E27FC236}">
                  <a16:creationId xmlns:a16="http://schemas.microsoft.com/office/drawing/2014/main" id="{5AF3E392-B379-4FAA-B9EA-91B82CE90701}"/>
                </a:ext>
              </a:extLst>
            </p:cNvPr>
            <p:cNvSpPr>
              <a:spLocks/>
            </p:cNvSpPr>
            <p:nvPr/>
          </p:nvSpPr>
          <p:spPr bwMode="auto">
            <a:xfrm rot="3000319">
              <a:off x="10859482" y="6007771"/>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8" name="组合 7">
            <a:extLst>
              <a:ext uri="{FF2B5EF4-FFF2-40B4-BE49-F238E27FC236}">
                <a16:creationId xmlns:a16="http://schemas.microsoft.com/office/drawing/2014/main" id="{D4B7504D-FD5F-458B-B0D0-310EDF43AA45}"/>
              </a:ext>
            </a:extLst>
          </p:cNvPr>
          <p:cNvGrpSpPr/>
          <p:nvPr/>
        </p:nvGrpSpPr>
        <p:grpSpPr>
          <a:xfrm>
            <a:off x="11336495" y="5628172"/>
            <a:ext cx="214129" cy="124534"/>
            <a:chOff x="11336495" y="5628172"/>
            <a:chExt cx="214129" cy="124534"/>
          </a:xfrm>
        </p:grpSpPr>
        <p:sp>
          <p:nvSpPr>
            <p:cNvPr id="410" name="Freeform 72">
              <a:extLst>
                <a:ext uri="{FF2B5EF4-FFF2-40B4-BE49-F238E27FC236}">
                  <a16:creationId xmlns:a16="http://schemas.microsoft.com/office/drawing/2014/main" id="{ECF9D851-2185-4D8B-AF88-1E8A0246C2E4}"/>
                </a:ext>
              </a:extLst>
            </p:cNvPr>
            <p:cNvSpPr>
              <a:spLocks/>
            </p:cNvSpPr>
            <p:nvPr/>
          </p:nvSpPr>
          <p:spPr bwMode="auto">
            <a:xfrm rot="3000319">
              <a:off x="11532592" y="5637648"/>
              <a:ext cx="27508" cy="8556"/>
            </a:xfrm>
            <a:custGeom>
              <a:avLst/>
              <a:gdLst>
                <a:gd name="T0" fmla="*/ 40 w 43"/>
                <a:gd name="T1" fmla="*/ 0 h 12"/>
                <a:gd name="T2" fmla="*/ 4 w 43"/>
                <a:gd name="T3" fmla="*/ 0 h 12"/>
                <a:gd name="T4" fmla="*/ 0 w 43"/>
                <a:gd name="T5" fmla="*/ 4 h 12"/>
                <a:gd name="T6" fmla="*/ 0 w 43"/>
                <a:gd name="T7" fmla="*/ 12 h 12"/>
                <a:gd name="T8" fmla="*/ 43 w 43"/>
                <a:gd name="T9" fmla="*/ 12 h 12"/>
                <a:gd name="T10" fmla="*/ 43 w 43"/>
                <a:gd name="T11" fmla="*/ 4 h 12"/>
                <a:gd name="T12" fmla="*/ 40 w 4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3" h="12">
                  <a:moveTo>
                    <a:pt x="40" y="0"/>
                  </a:moveTo>
                  <a:cubicBezTo>
                    <a:pt x="4" y="0"/>
                    <a:pt x="4" y="0"/>
                    <a:pt x="4" y="0"/>
                  </a:cubicBezTo>
                  <a:cubicBezTo>
                    <a:pt x="2" y="0"/>
                    <a:pt x="0" y="2"/>
                    <a:pt x="0" y="4"/>
                  </a:cubicBezTo>
                  <a:cubicBezTo>
                    <a:pt x="0" y="12"/>
                    <a:pt x="0" y="12"/>
                    <a:pt x="0" y="12"/>
                  </a:cubicBezTo>
                  <a:cubicBezTo>
                    <a:pt x="43" y="12"/>
                    <a:pt x="43" y="12"/>
                    <a:pt x="43" y="12"/>
                  </a:cubicBezTo>
                  <a:cubicBezTo>
                    <a:pt x="43" y="4"/>
                    <a:pt x="43" y="4"/>
                    <a:pt x="43" y="4"/>
                  </a:cubicBezTo>
                  <a:cubicBezTo>
                    <a:pt x="43" y="2"/>
                    <a:pt x="42" y="0"/>
                    <a:pt x="40"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11" name="Freeform 73">
              <a:extLst>
                <a:ext uri="{FF2B5EF4-FFF2-40B4-BE49-F238E27FC236}">
                  <a16:creationId xmlns:a16="http://schemas.microsoft.com/office/drawing/2014/main" id="{09875037-1EC7-49FE-957E-BED80F6B4683}"/>
                </a:ext>
              </a:extLst>
            </p:cNvPr>
            <p:cNvSpPr>
              <a:spLocks/>
            </p:cNvSpPr>
            <p:nvPr/>
          </p:nvSpPr>
          <p:spPr bwMode="auto">
            <a:xfrm rot="3000319">
              <a:off x="11418484" y="5632611"/>
              <a:ext cx="38106" cy="202083"/>
            </a:xfrm>
            <a:custGeom>
              <a:avLst/>
              <a:gdLst>
                <a:gd name="T0" fmla="*/ 57 w 60"/>
                <a:gd name="T1" fmla="*/ 0 h 284"/>
                <a:gd name="T2" fmla="*/ 3 w 60"/>
                <a:gd name="T3" fmla="*/ 0 h 284"/>
                <a:gd name="T4" fmla="*/ 0 w 60"/>
                <a:gd name="T5" fmla="*/ 3 h 284"/>
                <a:gd name="T6" fmla="*/ 0 w 60"/>
                <a:gd name="T7" fmla="*/ 237 h 284"/>
                <a:gd name="T8" fmla="*/ 3 w 60"/>
                <a:gd name="T9" fmla="*/ 242 h 284"/>
                <a:gd name="T10" fmla="*/ 24 w 60"/>
                <a:gd name="T11" fmla="*/ 255 h 284"/>
                <a:gd name="T12" fmla="*/ 24 w 60"/>
                <a:gd name="T13" fmla="*/ 277 h 284"/>
                <a:gd name="T14" fmla="*/ 31 w 60"/>
                <a:gd name="T15" fmla="*/ 283 h 284"/>
                <a:gd name="T16" fmla="*/ 36 w 60"/>
                <a:gd name="T17" fmla="*/ 277 h 284"/>
                <a:gd name="T18" fmla="*/ 36 w 60"/>
                <a:gd name="T19" fmla="*/ 255 h 284"/>
                <a:gd name="T20" fmla="*/ 57 w 60"/>
                <a:gd name="T21" fmla="*/ 242 h 284"/>
                <a:gd name="T22" fmla="*/ 60 w 60"/>
                <a:gd name="T23" fmla="*/ 237 h 284"/>
                <a:gd name="T24" fmla="*/ 60 w 60"/>
                <a:gd name="T25" fmla="*/ 3 h 284"/>
                <a:gd name="T26" fmla="*/ 57 w 60"/>
                <a:gd name="T2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84">
                  <a:moveTo>
                    <a:pt x="57" y="0"/>
                  </a:moveTo>
                  <a:cubicBezTo>
                    <a:pt x="3" y="0"/>
                    <a:pt x="3" y="0"/>
                    <a:pt x="3" y="0"/>
                  </a:cubicBezTo>
                  <a:cubicBezTo>
                    <a:pt x="2" y="0"/>
                    <a:pt x="0" y="1"/>
                    <a:pt x="0" y="3"/>
                  </a:cubicBezTo>
                  <a:cubicBezTo>
                    <a:pt x="0" y="237"/>
                    <a:pt x="0" y="237"/>
                    <a:pt x="0" y="237"/>
                  </a:cubicBezTo>
                  <a:cubicBezTo>
                    <a:pt x="0" y="239"/>
                    <a:pt x="1" y="241"/>
                    <a:pt x="3" y="242"/>
                  </a:cubicBezTo>
                  <a:cubicBezTo>
                    <a:pt x="24" y="255"/>
                    <a:pt x="24" y="255"/>
                    <a:pt x="24" y="255"/>
                  </a:cubicBezTo>
                  <a:cubicBezTo>
                    <a:pt x="24" y="277"/>
                    <a:pt x="24" y="277"/>
                    <a:pt x="24" y="277"/>
                  </a:cubicBezTo>
                  <a:cubicBezTo>
                    <a:pt x="24" y="281"/>
                    <a:pt x="28" y="284"/>
                    <a:pt x="31" y="283"/>
                  </a:cubicBezTo>
                  <a:cubicBezTo>
                    <a:pt x="34" y="282"/>
                    <a:pt x="36" y="279"/>
                    <a:pt x="36" y="277"/>
                  </a:cubicBezTo>
                  <a:cubicBezTo>
                    <a:pt x="36" y="255"/>
                    <a:pt x="36" y="255"/>
                    <a:pt x="36" y="255"/>
                  </a:cubicBezTo>
                  <a:cubicBezTo>
                    <a:pt x="57" y="242"/>
                    <a:pt x="57" y="242"/>
                    <a:pt x="57" y="242"/>
                  </a:cubicBezTo>
                  <a:cubicBezTo>
                    <a:pt x="59" y="241"/>
                    <a:pt x="60" y="239"/>
                    <a:pt x="60" y="237"/>
                  </a:cubicBezTo>
                  <a:cubicBezTo>
                    <a:pt x="60" y="3"/>
                    <a:pt x="60" y="3"/>
                    <a:pt x="60" y="3"/>
                  </a:cubicBezTo>
                  <a:cubicBezTo>
                    <a:pt x="60" y="1"/>
                    <a:pt x="58" y="0"/>
                    <a:pt x="57" y="0"/>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sp>
          <p:nvSpPr>
            <p:cNvPr id="412" name="Freeform 74">
              <a:extLst>
                <a:ext uri="{FF2B5EF4-FFF2-40B4-BE49-F238E27FC236}">
                  <a16:creationId xmlns:a16="http://schemas.microsoft.com/office/drawing/2014/main" id="{234671BC-C582-4C3D-B220-836E8F07D056}"/>
                </a:ext>
              </a:extLst>
            </p:cNvPr>
            <p:cNvSpPr>
              <a:spLocks/>
            </p:cNvSpPr>
            <p:nvPr/>
          </p:nvSpPr>
          <p:spPr bwMode="auto">
            <a:xfrm rot="3000319">
              <a:off x="11510063" y="5646128"/>
              <a:ext cx="38106" cy="21391"/>
            </a:xfrm>
            <a:custGeom>
              <a:avLst/>
              <a:gdLst>
                <a:gd name="T0" fmla="*/ 60 w 60"/>
                <a:gd name="T1" fmla="*/ 27 h 30"/>
                <a:gd name="T2" fmla="*/ 60 w 60"/>
                <a:gd name="T3" fmla="*/ 3 h 30"/>
                <a:gd name="T4" fmla="*/ 57 w 60"/>
                <a:gd name="T5" fmla="*/ 0 h 30"/>
                <a:gd name="T6" fmla="*/ 3 w 60"/>
                <a:gd name="T7" fmla="*/ 0 h 30"/>
                <a:gd name="T8" fmla="*/ 0 w 60"/>
                <a:gd name="T9" fmla="*/ 3 h 30"/>
                <a:gd name="T10" fmla="*/ 0 w 60"/>
                <a:gd name="T11" fmla="*/ 27 h 30"/>
                <a:gd name="T12" fmla="*/ 3 w 60"/>
                <a:gd name="T13" fmla="*/ 30 h 30"/>
                <a:gd name="T14" fmla="*/ 57 w 60"/>
                <a:gd name="T15" fmla="*/ 30 h 30"/>
                <a:gd name="T16" fmla="*/ 60 w 60"/>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0">
                  <a:moveTo>
                    <a:pt x="60" y="27"/>
                  </a:moveTo>
                  <a:cubicBezTo>
                    <a:pt x="60" y="3"/>
                    <a:pt x="60" y="3"/>
                    <a:pt x="60" y="3"/>
                  </a:cubicBezTo>
                  <a:cubicBezTo>
                    <a:pt x="60" y="1"/>
                    <a:pt x="58" y="0"/>
                    <a:pt x="57" y="0"/>
                  </a:cubicBezTo>
                  <a:cubicBezTo>
                    <a:pt x="3" y="0"/>
                    <a:pt x="3" y="0"/>
                    <a:pt x="3" y="0"/>
                  </a:cubicBezTo>
                  <a:cubicBezTo>
                    <a:pt x="1" y="0"/>
                    <a:pt x="0" y="1"/>
                    <a:pt x="0" y="3"/>
                  </a:cubicBezTo>
                  <a:cubicBezTo>
                    <a:pt x="0" y="27"/>
                    <a:pt x="0" y="27"/>
                    <a:pt x="0" y="27"/>
                  </a:cubicBezTo>
                  <a:cubicBezTo>
                    <a:pt x="0" y="28"/>
                    <a:pt x="1" y="30"/>
                    <a:pt x="3" y="30"/>
                  </a:cubicBezTo>
                  <a:cubicBezTo>
                    <a:pt x="57" y="30"/>
                    <a:pt x="57" y="30"/>
                    <a:pt x="57" y="30"/>
                  </a:cubicBezTo>
                  <a:cubicBezTo>
                    <a:pt x="58" y="30"/>
                    <a:pt x="60" y="28"/>
                    <a:pt x="60" y="27"/>
                  </a:cubicBezTo>
                  <a:close/>
                </a:path>
              </a:pathLst>
            </a:custGeom>
            <a:solidFill>
              <a:srgbClr val="697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93E6B"/>
                </a:solidFill>
                <a:effectLst/>
                <a:uLnTx/>
                <a:uFillTx/>
                <a:latin typeface="Apis For Office"/>
                <a:ea typeface="+mn-ea"/>
                <a:cs typeface="+mn-cs"/>
                <a:sym typeface="+mn-lt"/>
              </a:endParaRPr>
            </a:p>
          </p:txBody>
        </p:sp>
      </p:grpSp>
      <p:grpSp>
        <p:nvGrpSpPr>
          <p:cNvPr id="7" name="组合 6">
            <a:extLst>
              <a:ext uri="{FF2B5EF4-FFF2-40B4-BE49-F238E27FC236}">
                <a16:creationId xmlns:a16="http://schemas.microsoft.com/office/drawing/2014/main" id="{8BC2F78C-11A7-4D20-A590-4F16404814B2}"/>
              </a:ext>
            </a:extLst>
          </p:cNvPr>
          <p:cNvGrpSpPr/>
          <p:nvPr/>
        </p:nvGrpSpPr>
        <p:grpSpPr>
          <a:xfrm>
            <a:off x="7659566" y="5347098"/>
            <a:ext cx="715425" cy="631542"/>
            <a:chOff x="7659566" y="5347098"/>
            <a:chExt cx="715425" cy="631542"/>
          </a:xfrm>
        </p:grpSpPr>
        <p:sp>
          <p:nvSpPr>
            <p:cNvPr id="414" name="Freeform 5">
              <a:extLst>
                <a:ext uri="{FF2B5EF4-FFF2-40B4-BE49-F238E27FC236}">
                  <a16:creationId xmlns:a16="http://schemas.microsoft.com/office/drawing/2014/main" id="{45FF9354-9CD8-4411-8FBC-3C0224406444}"/>
                </a:ext>
              </a:extLst>
            </p:cNvPr>
            <p:cNvSpPr>
              <a:spLocks/>
            </p:cNvSpPr>
            <p:nvPr/>
          </p:nvSpPr>
          <p:spPr bwMode="auto">
            <a:xfrm>
              <a:off x="7659566" y="5347098"/>
              <a:ext cx="623809" cy="631542"/>
            </a:xfrm>
            <a:custGeom>
              <a:avLst/>
              <a:gdLst>
                <a:gd name="T0" fmla="*/ 2869 w 2879"/>
                <a:gd name="T1" fmla="*/ 1469 h 2986"/>
                <a:gd name="T2" fmla="*/ 2736 w 2879"/>
                <a:gd name="T3" fmla="*/ 954 h 2986"/>
                <a:gd name="T4" fmla="*/ 2424 w 2879"/>
                <a:gd name="T5" fmla="*/ 528 h 2986"/>
                <a:gd name="T6" fmla="*/ 1977 w 2879"/>
                <a:gd name="T7" fmla="*/ 248 h 2986"/>
                <a:gd name="T8" fmla="*/ 1461 w 2879"/>
                <a:gd name="T9" fmla="*/ 154 h 2986"/>
                <a:gd name="T10" fmla="*/ 1973 w 2879"/>
                <a:gd name="T11" fmla="*/ 259 h 2986"/>
                <a:gd name="T12" fmla="*/ 2407 w 2879"/>
                <a:gd name="T13" fmla="*/ 545 h 2986"/>
                <a:gd name="T14" fmla="*/ 2704 w 2879"/>
                <a:gd name="T15" fmla="*/ 969 h 2986"/>
                <a:gd name="T16" fmla="*/ 2821 w 2879"/>
                <a:gd name="T17" fmla="*/ 1471 h 2986"/>
                <a:gd name="T18" fmla="*/ 2744 w 2879"/>
                <a:gd name="T19" fmla="*/ 1979 h 2986"/>
                <a:gd name="T20" fmla="*/ 2485 w 2879"/>
                <a:gd name="T21" fmla="*/ 2420 h 2986"/>
                <a:gd name="T22" fmla="*/ 2083 w 2879"/>
                <a:gd name="T23" fmla="*/ 2732 h 2986"/>
                <a:gd name="T24" fmla="*/ 1596 w 2879"/>
                <a:gd name="T25" fmla="*/ 2872 h 2986"/>
                <a:gd name="T26" fmla="*/ 1094 w 2879"/>
                <a:gd name="T27" fmla="*/ 2822 h 2986"/>
                <a:gd name="T28" fmla="*/ 649 w 2879"/>
                <a:gd name="T29" fmla="*/ 2589 h 2986"/>
                <a:gd name="T30" fmla="*/ 322 w 2879"/>
                <a:gd name="T31" fmla="*/ 2210 h 2986"/>
                <a:gd name="T32" fmla="*/ 161 w 2879"/>
                <a:gd name="T33" fmla="*/ 1740 h 2986"/>
                <a:gd name="T34" fmla="*/ 185 w 2879"/>
                <a:gd name="T35" fmla="*/ 1244 h 2986"/>
                <a:gd name="T36" fmla="*/ 391 w 2879"/>
                <a:gd name="T37" fmla="*/ 796 h 2986"/>
                <a:gd name="T38" fmla="*/ 747 w 2879"/>
                <a:gd name="T39" fmla="*/ 457 h 2986"/>
                <a:gd name="T40" fmla="*/ 1137 w 2879"/>
                <a:gd name="T41" fmla="*/ 289 h 2986"/>
                <a:gd name="T42" fmla="*/ 1148 w 2879"/>
                <a:gd name="T43" fmla="*/ 387 h 2986"/>
                <a:gd name="T44" fmla="*/ 1461 w 2879"/>
                <a:gd name="T45" fmla="*/ 154 h 2986"/>
                <a:gd name="T46" fmla="*/ 1103 w 2879"/>
                <a:gd name="T47" fmla="*/ 0 h 2986"/>
                <a:gd name="T48" fmla="*/ 1115 w 2879"/>
                <a:gd name="T49" fmla="*/ 101 h 2986"/>
                <a:gd name="T50" fmla="*/ 649 w 2879"/>
                <a:gd name="T51" fmla="*/ 309 h 2986"/>
                <a:gd name="T52" fmla="*/ 255 w 2879"/>
                <a:gd name="T53" fmla="*/ 701 h 2986"/>
                <a:gd name="T54" fmla="*/ 36 w 2879"/>
                <a:gd name="T55" fmla="*/ 1210 h 2986"/>
                <a:gd name="T56" fmla="*/ 2 w 2879"/>
                <a:gd name="T57" fmla="*/ 1485 h 2986"/>
                <a:gd name="T58" fmla="*/ 20 w 2879"/>
                <a:gd name="T59" fmla="*/ 1761 h 2986"/>
                <a:gd name="T60" fmla="*/ 210 w 2879"/>
                <a:gd name="T61" fmla="*/ 2276 h 2986"/>
                <a:gd name="T62" fmla="*/ 576 w 2879"/>
                <a:gd name="T63" fmla="*/ 2683 h 2986"/>
                <a:gd name="T64" fmla="*/ 1065 w 2879"/>
                <a:gd name="T65" fmla="*/ 2924 h 2986"/>
                <a:gd name="T66" fmla="*/ 1606 w 2879"/>
                <a:gd name="T67" fmla="*/ 2966 h 2986"/>
                <a:gd name="T68" fmla="*/ 2122 w 2879"/>
                <a:gd name="T69" fmla="*/ 2806 h 2986"/>
                <a:gd name="T70" fmla="*/ 2539 w 2879"/>
                <a:gd name="T71" fmla="*/ 2466 h 2986"/>
                <a:gd name="T72" fmla="*/ 2800 w 2879"/>
                <a:gd name="T73" fmla="*/ 1998 h 2986"/>
                <a:gd name="T74" fmla="*/ 2869 w 2879"/>
                <a:gd name="T75" fmla="*/ 1469 h 2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79" h="2986">
                  <a:moveTo>
                    <a:pt x="2869" y="1469"/>
                  </a:moveTo>
                  <a:cubicBezTo>
                    <a:pt x="2858" y="1291"/>
                    <a:pt x="2813" y="1115"/>
                    <a:pt x="2736" y="954"/>
                  </a:cubicBezTo>
                  <a:cubicBezTo>
                    <a:pt x="2660" y="794"/>
                    <a:pt x="2553" y="648"/>
                    <a:pt x="2424" y="528"/>
                  </a:cubicBezTo>
                  <a:cubicBezTo>
                    <a:pt x="2294" y="407"/>
                    <a:pt x="2142" y="311"/>
                    <a:pt x="1977" y="248"/>
                  </a:cubicBezTo>
                  <a:cubicBezTo>
                    <a:pt x="1813" y="184"/>
                    <a:pt x="1636" y="153"/>
                    <a:pt x="1461" y="154"/>
                  </a:cubicBezTo>
                  <a:cubicBezTo>
                    <a:pt x="1636" y="157"/>
                    <a:pt x="1811" y="192"/>
                    <a:pt x="1973" y="259"/>
                  </a:cubicBezTo>
                  <a:cubicBezTo>
                    <a:pt x="2134" y="325"/>
                    <a:pt x="2283" y="423"/>
                    <a:pt x="2407" y="545"/>
                  </a:cubicBezTo>
                  <a:cubicBezTo>
                    <a:pt x="2532" y="666"/>
                    <a:pt x="2634" y="811"/>
                    <a:pt x="2704" y="969"/>
                  </a:cubicBezTo>
                  <a:cubicBezTo>
                    <a:pt x="2775" y="1127"/>
                    <a:pt x="2815" y="1299"/>
                    <a:pt x="2821" y="1471"/>
                  </a:cubicBezTo>
                  <a:cubicBezTo>
                    <a:pt x="2828" y="1644"/>
                    <a:pt x="2802" y="1817"/>
                    <a:pt x="2744" y="1979"/>
                  </a:cubicBezTo>
                  <a:cubicBezTo>
                    <a:pt x="2687" y="2141"/>
                    <a:pt x="2598" y="2292"/>
                    <a:pt x="2485" y="2420"/>
                  </a:cubicBezTo>
                  <a:cubicBezTo>
                    <a:pt x="2372" y="2548"/>
                    <a:pt x="2235" y="2655"/>
                    <a:pt x="2083" y="2732"/>
                  </a:cubicBezTo>
                  <a:cubicBezTo>
                    <a:pt x="1931" y="2810"/>
                    <a:pt x="1765" y="2857"/>
                    <a:pt x="1596" y="2872"/>
                  </a:cubicBezTo>
                  <a:cubicBezTo>
                    <a:pt x="1427" y="2887"/>
                    <a:pt x="1256" y="2870"/>
                    <a:pt x="1094" y="2822"/>
                  </a:cubicBezTo>
                  <a:cubicBezTo>
                    <a:pt x="932" y="2774"/>
                    <a:pt x="780" y="2694"/>
                    <a:pt x="649" y="2589"/>
                  </a:cubicBezTo>
                  <a:cubicBezTo>
                    <a:pt x="517" y="2485"/>
                    <a:pt x="406" y="2356"/>
                    <a:pt x="322" y="2210"/>
                  </a:cubicBezTo>
                  <a:cubicBezTo>
                    <a:pt x="239" y="2065"/>
                    <a:pt x="184" y="1905"/>
                    <a:pt x="161" y="1740"/>
                  </a:cubicBezTo>
                  <a:cubicBezTo>
                    <a:pt x="138" y="1575"/>
                    <a:pt x="146" y="1405"/>
                    <a:pt x="185" y="1244"/>
                  </a:cubicBezTo>
                  <a:cubicBezTo>
                    <a:pt x="225" y="1083"/>
                    <a:pt x="295" y="930"/>
                    <a:pt x="391" y="796"/>
                  </a:cubicBezTo>
                  <a:cubicBezTo>
                    <a:pt x="487" y="662"/>
                    <a:pt x="609" y="546"/>
                    <a:pt x="747" y="457"/>
                  </a:cubicBezTo>
                  <a:cubicBezTo>
                    <a:pt x="867" y="380"/>
                    <a:pt x="999" y="323"/>
                    <a:pt x="1137" y="289"/>
                  </a:cubicBezTo>
                  <a:cubicBezTo>
                    <a:pt x="1148" y="387"/>
                    <a:pt x="1148" y="387"/>
                    <a:pt x="1148" y="387"/>
                  </a:cubicBezTo>
                  <a:cubicBezTo>
                    <a:pt x="1461" y="154"/>
                    <a:pt x="1461" y="154"/>
                    <a:pt x="1461" y="154"/>
                  </a:cubicBezTo>
                  <a:cubicBezTo>
                    <a:pt x="1103" y="0"/>
                    <a:pt x="1103" y="0"/>
                    <a:pt x="1103" y="0"/>
                  </a:cubicBezTo>
                  <a:cubicBezTo>
                    <a:pt x="1115" y="101"/>
                    <a:pt x="1115" y="101"/>
                    <a:pt x="1115" y="101"/>
                  </a:cubicBezTo>
                  <a:cubicBezTo>
                    <a:pt x="949" y="143"/>
                    <a:pt x="791" y="214"/>
                    <a:pt x="649" y="309"/>
                  </a:cubicBezTo>
                  <a:cubicBezTo>
                    <a:pt x="494" y="414"/>
                    <a:pt x="360" y="548"/>
                    <a:pt x="255" y="701"/>
                  </a:cubicBezTo>
                  <a:cubicBezTo>
                    <a:pt x="151" y="855"/>
                    <a:pt x="76" y="1029"/>
                    <a:pt x="36" y="1210"/>
                  </a:cubicBezTo>
                  <a:cubicBezTo>
                    <a:pt x="16" y="1300"/>
                    <a:pt x="4" y="1392"/>
                    <a:pt x="2" y="1485"/>
                  </a:cubicBezTo>
                  <a:cubicBezTo>
                    <a:pt x="0" y="1577"/>
                    <a:pt x="6" y="1670"/>
                    <a:pt x="20" y="1761"/>
                  </a:cubicBezTo>
                  <a:cubicBezTo>
                    <a:pt x="50" y="1943"/>
                    <a:pt x="115" y="2119"/>
                    <a:pt x="210" y="2276"/>
                  </a:cubicBezTo>
                  <a:cubicBezTo>
                    <a:pt x="305" y="2434"/>
                    <a:pt x="430" y="2572"/>
                    <a:pt x="576" y="2683"/>
                  </a:cubicBezTo>
                  <a:cubicBezTo>
                    <a:pt x="722" y="2794"/>
                    <a:pt x="889" y="2876"/>
                    <a:pt x="1065" y="2924"/>
                  </a:cubicBezTo>
                  <a:cubicBezTo>
                    <a:pt x="1241" y="2972"/>
                    <a:pt x="1425" y="2986"/>
                    <a:pt x="1606" y="2966"/>
                  </a:cubicBezTo>
                  <a:cubicBezTo>
                    <a:pt x="1786" y="2946"/>
                    <a:pt x="1962" y="2891"/>
                    <a:pt x="2122" y="2806"/>
                  </a:cubicBezTo>
                  <a:cubicBezTo>
                    <a:pt x="2281" y="2720"/>
                    <a:pt x="2423" y="2604"/>
                    <a:pt x="2539" y="2466"/>
                  </a:cubicBezTo>
                  <a:cubicBezTo>
                    <a:pt x="2655" y="2328"/>
                    <a:pt x="2744" y="2169"/>
                    <a:pt x="2800" y="1998"/>
                  </a:cubicBezTo>
                  <a:cubicBezTo>
                    <a:pt x="2856" y="1828"/>
                    <a:pt x="2879" y="1647"/>
                    <a:pt x="2869" y="1469"/>
                  </a:cubicBezTo>
                  <a:close/>
                </a:path>
              </a:pathLst>
            </a:custGeom>
            <a:solidFill>
              <a:srgbClr val="AB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93E6B"/>
                </a:solidFill>
                <a:effectLst/>
                <a:uLnTx/>
                <a:uFillTx/>
                <a:latin typeface="Apis For Office"/>
                <a:ea typeface="+mn-ea"/>
                <a:cs typeface="+mn-cs"/>
                <a:sym typeface="+mn-lt"/>
              </a:endParaRPr>
            </a:p>
          </p:txBody>
        </p:sp>
        <p:sp>
          <p:nvSpPr>
            <p:cNvPr id="415" name="文本框 414">
              <a:extLst>
                <a:ext uri="{FF2B5EF4-FFF2-40B4-BE49-F238E27FC236}">
                  <a16:creationId xmlns:a16="http://schemas.microsoft.com/office/drawing/2014/main" id="{FCADC08E-A10A-4452-A6FE-F03F6BFBC639}"/>
                </a:ext>
              </a:extLst>
            </p:cNvPr>
            <p:cNvSpPr txBox="1"/>
            <p:nvPr/>
          </p:nvSpPr>
          <p:spPr>
            <a:xfrm>
              <a:off x="7765428" y="5627023"/>
              <a:ext cx="609563"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ABB3C4"/>
                  </a:solidFill>
                  <a:effectLst/>
                  <a:uLnTx/>
                  <a:uFillTx/>
                  <a:latin typeface="微软雅黑" panose="020B0503020204020204" pitchFamily="34" charset="-122"/>
                  <a:ea typeface="微软雅黑" panose="020B0503020204020204" pitchFamily="34" charset="-122"/>
                  <a:cs typeface="+mn-cs"/>
                  <a:sym typeface="+mn-lt"/>
                </a:rPr>
                <a:t>小时</a:t>
              </a:r>
            </a:p>
          </p:txBody>
        </p:sp>
        <p:sp>
          <p:nvSpPr>
            <p:cNvPr id="416" name="文本框 415">
              <a:extLst>
                <a:ext uri="{FF2B5EF4-FFF2-40B4-BE49-F238E27FC236}">
                  <a16:creationId xmlns:a16="http://schemas.microsoft.com/office/drawing/2014/main" id="{D0694823-EC72-4834-ADD3-43A8B3AD8E14}"/>
                </a:ext>
              </a:extLst>
            </p:cNvPr>
            <p:cNvSpPr txBox="1"/>
            <p:nvPr/>
          </p:nvSpPr>
          <p:spPr>
            <a:xfrm>
              <a:off x="7791062" y="5436901"/>
              <a:ext cx="354780"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BB3C4"/>
                  </a:solidFill>
                  <a:effectLst/>
                  <a:uLnTx/>
                  <a:uFillTx/>
                  <a:latin typeface="微软雅黑" panose="020B0503020204020204" pitchFamily="34" charset="-122"/>
                  <a:ea typeface="微软雅黑" panose="020B0503020204020204" pitchFamily="34" charset="-122"/>
                  <a:cs typeface="+mn-cs"/>
                  <a:sym typeface="+mn-lt"/>
                </a:rPr>
                <a:t>24</a:t>
              </a:r>
              <a:endParaRPr kumimoji="0" lang="zh-CN" altLang="en-US" sz="1100" b="1" i="0" u="none" strike="noStrike" kern="1200" cap="none" spc="0" normalizeH="0" baseline="0" noProof="0" dirty="0">
                <a:ln>
                  <a:noFill/>
                </a:ln>
                <a:solidFill>
                  <a:srgbClr val="ABB3C4"/>
                </a:solidFill>
                <a:effectLst/>
                <a:uLnTx/>
                <a:uFillTx/>
                <a:latin typeface="微软雅黑" panose="020B0503020204020204" pitchFamily="34" charset="-122"/>
                <a:ea typeface="微软雅黑" panose="020B0503020204020204" pitchFamily="34" charset="-122"/>
                <a:cs typeface="+mn-cs"/>
                <a:sym typeface="+mn-lt"/>
              </a:endParaRPr>
            </a:p>
          </p:txBody>
        </p:sp>
      </p:grpSp>
      <p:grpSp>
        <p:nvGrpSpPr>
          <p:cNvPr id="6" name="组合 5">
            <a:extLst>
              <a:ext uri="{FF2B5EF4-FFF2-40B4-BE49-F238E27FC236}">
                <a16:creationId xmlns:a16="http://schemas.microsoft.com/office/drawing/2014/main" id="{9624A404-58A8-49EA-B2FA-397DBA721F19}"/>
              </a:ext>
            </a:extLst>
          </p:cNvPr>
          <p:cNvGrpSpPr/>
          <p:nvPr/>
        </p:nvGrpSpPr>
        <p:grpSpPr>
          <a:xfrm>
            <a:off x="6221235" y="1382663"/>
            <a:ext cx="5581464" cy="1970327"/>
            <a:chOff x="6221235" y="1382663"/>
            <a:chExt cx="5581464" cy="1970327"/>
          </a:xfrm>
        </p:grpSpPr>
        <p:sp>
          <p:nvSpPr>
            <p:cNvPr id="305" name="圆角矩形 11">
              <a:extLst>
                <a:ext uri="{FF2B5EF4-FFF2-40B4-BE49-F238E27FC236}">
                  <a16:creationId xmlns:a16="http://schemas.microsoft.com/office/drawing/2014/main" id="{BCBB1F27-952A-4EF4-AA46-A85C402FA353}"/>
                </a:ext>
              </a:extLst>
            </p:cNvPr>
            <p:cNvSpPr/>
            <p:nvPr/>
          </p:nvSpPr>
          <p:spPr>
            <a:xfrm>
              <a:off x="6229764" y="1546386"/>
              <a:ext cx="2736433" cy="496934"/>
            </a:xfrm>
            <a:prstGeom prst="roundRect">
              <a:avLst>
                <a:gd name="adj" fmla="val 0"/>
              </a:avLst>
            </a:prstGeom>
            <a:noFill/>
            <a:ln w="12700" cap="flat" cmpd="sng" algn="ctr">
              <a:noFill/>
              <a:prstDash val="solid"/>
              <a:miter lim="800000"/>
            </a:ln>
            <a:effectLst/>
          </p:spPr>
          <p:txBody>
            <a:bodyPr rtlCol="0" anchor="ct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低血糖</a:t>
              </a:r>
              <a:r>
                <a:rPr kumimoji="0" lang="zh-CN" altLang="en-US"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减少 </a:t>
              </a:r>
              <a:r>
                <a:rPr kumimoji="0" lang="en-US"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(vs</a:t>
              </a:r>
              <a:r>
                <a:rPr kumimoji="0" lang="zh-CN" altLang="en-US"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胰岛素方案</a:t>
              </a:r>
              <a:r>
                <a:rPr kumimoji="0" lang="en-US"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a:t>
              </a:r>
              <a:r>
                <a:rPr lang="en-US" altLang="zh-CN" sz="1200" i="0" baseline="30000" dirty="0">
                  <a:solidFill>
                    <a:schemeClr val="accent1"/>
                  </a:solidFill>
                  <a:effectLst/>
                  <a:latin typeface="微软雅黑" panose="020B0503020204020204" pitchFamily="34" charset="-122"/>
                  <a:ea typeface="微软雅黑" panose="020B0503020204020204" pitchFamily="34" charset="-122"/>
                </a:rPr>
                <a:t> 6,7</a:t>
              </a:r>
              <a:endParaRPr kumimoji="0" lang="en-US" altLang="zh-CN" sz="12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307" name="Freeform 68">
              <a:extLst>
                <a:ext uri="{FF2B5EF4-FFF2-40B4-BE49-F238E27FC236}">
                  <a16:creationId xmlns:a16="http://schemas.microsoft.com/office/drawing/2014/main" id="{14B64EB8-8E99-4BE9-B242-AA8F22A8EFEF}"/>
                </a:ext>
              </a:extLst>
            </p:cNvPr>
            <p:cNvSpPr>
              <a:spLocks/>
            </p:cNvSpPr>
            <p:nvPr/>
          </p:nvSpPr>
          <p:spPr bwMode="auto">
            <a:xfrm rot="21176026" flipH="1">
              <a:off x="9131703" y="1546386"/>
              <a:ext cx="677092" cy="496934"/>
            </a:xfrm>
            <a:custGeom>
              <a:avLst/>
              <a:gdLst>
                <a:gd name="connsiteX0" fmla="*/ 455613 w 455613"/>
                <a:gd name="connsiteY0" fmla="*/ 0 h 417513"/>
                <a:gd name="connsiteX1" fmla="*/ 224255 w 455613"/>
                <a:gd name="connsiteY1" fmla="*/ 121838 h 417513"/>
                <a:gd name="connsiteX2" fmla="*/ 139482 w 455613"/>
                <a:gd name="connsiteY2" fmla="*/ 217190 h 417513"/>
                <a:gd name="connsiteX3" fmla="*/ 109238 w 455613"/>
                <a:gd name="connsiteY3" fmla="*/ 272371 h 417513"/>
                <a:gd name="connsiteX4" fmla="*/ 96264 w 455613"/>
                <a:gd name="connsiteY4" fmla="*/ 308144 h 417513"/>
                <a:gd name="connsiteX5" fmla="*/ 133350 w 455613"/>
                <a:gd name="connsiteY5" fmla="*/ 314325 h 417513"/>
                <a:gd name="connsiteX6" fmla="*/ 46038 w 455613"/>
                <a:gd name="connsiteY6" fmla="*/ 417513 h 417513"/>
                <a:gd name="connsiteX7" fmla="*/ 0 w 455613"/>
                <a:gd name="connsiteY7" fmla="*/ 292100 h 417513"/>
                <a:gd name="connsiteX8" fmla="*/ 38568 w 455613"/>
                <a:gd name="connsiteY8" fmla="*/ 298528 h 417513"/>
                <a:gd name="connsiteX9" fmla="*/ 63319 w 455613"/>
                <a:gd name="connsiteY9" fmla="*/ 247650 h 417513"/>
                <a:gd name="connsiteX10" fmla="*/ 104160 w 455613"/>
                <a:gd name="connsiteY10" fmla="*/ 190704 h 417513"/>
                <a:gd name="connsiteX11" fmla="*/ 206594 w 455613"/>
                <a:gd name="connsiteY11" fmla="*/ 98883 h 417513"/>
                <a:gd name="connsiteX12" fmla="*/ 455613 w 455613"/>
                <a:gd name="connsiteY12" fmla="*/ 0 h 41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613" h="417513">
                  <a:moveTo>
                    <a:pt x="455613" y="0"/>
                  </a:moveTo>
                  <a:cubicBezTo>
                    <a:pt x="369074" y="22955"/>
                    <a:pt x="289600" y="65334"/>
                    <a:pt x="224255" y="121838"/>
                  </a:cubicBezTo>
                  <a:cubicBezTo>
                    <a:pt x="192465" y="150091"/>
                    <a:pt x="164207" y="181875"/>
                    <a:pt x="139482" y="217190"/>
                  </a:cubicBezTo>
                  <a:cubicBezTo>
                    <a:pt x="128002" y="234848"/>
                    <a:pt x="117847" y="253389"/>
                    <a:pt x="109238" y="272371"/>
                  </a:cubicBezTo>
                  <a:lnTo>
                    <a:pt x="96264" y="308144"/>
                  </a:lnTo>
                  <a:lnTo>
                    <a:pt x="133350" y="314325"/>
                  </a:lnTo>
                  <a:lnTo>
                    <a:pt x="46038" y="417513"/>
                  </a:lnTo>
                  <a:lnTo>
                    <a:pt x="0" y="292100"/>
                  </a:lnTo>
                  <a:lnTo>
                    <a:pt x="38568" y="298528"/>
                  </a:lnTo>
                  <a:lnTo>
                    <a:pt x="63319" y="247650"/>
                  </a:lnTo>
                  <a:cubicBezTo>
                    <a:pt x="75461" y="227343"/>
                    <a:pt x="89148" y="208361"/>
                    <a:pt x="104160" y="190704"/>
                  </a:cubicBezTo>
                  <a:cubicBezTo>
                    <a:pt x="134184" y="155388"/>
                    <a:pt x="169506" y="123604"/>
                    <a:pt x="206594" y="98883"/>
                  </a:cubicBezTo>
                  <a:cubicBezTo>
                    <a:pt x="282536" y="45910"/>
                    <a:pt x="367308" y="14126"/>
                    <a:pt x="455613" y="0"/>
                  </a:cubicBezTo>
                  <a:close/>
                </a:path>
              </a:pathLst>
            </a:custGeom>
            <a:gradFill>
              <a:gsLst>
                <a:gs pos="0">
                  <a:srgbClr val="697896">
                    <a:lumMod val="20000"/>
                    <a:lumOff val="80000"/>
                  </a:srgbClr>
                </a:gs>
                <a:gs pos="100000">
                  <a:srgbClr val="DE1C85"/>
                </a:gs>
              </a:gsLst>
              <a:lin ang="5400000" scaled="1"/>
            </a:gradFill>
            <a:ln>
              <a:noFill/>
            </a:ln>
          </p:spPr>
          <p:txBody>
            <a:bodyPr vert="horz" wrap="square" lIns="162560" tIns="81280" rIns="162560" bIns="81280" numCol="1" anchor="t" anchorCtr="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293E6B"/>
                </a:solidFill>
                <a:effectLst/>
                <a:uLnTx/>
                <a:uFillTx/>
                <a:latin typeface="Verdana"/>
                <a:ea typeface="+mn-ea"/>
                <a:cs typeface="+mn-cs"/>
                <a:sym typeface="+mn-lt"/>
              </a:endParaRPr>
            </a:p>
          </p:txBody>
        </p:sp>
        <p:sp>
          <p:nvSpPr>
            <p:cNvPr id="314" name="圆角矩形 11">
              <a:extLst>
                <a:ext uri="{FF2B5EF4-FFF2-40B4-BE49-F238E27FC236}">
                  <a16:creationId xmlns:a16="http://schemas.microsoft.com/office/drawing/2014/main" id="{79A6ED08-E7EC-41F5-B960-DE367EAAC53F}"/>
                </a:ext>
              </a:extLst>
            </p:cNvPr>
            <p:cNvSpPr/>
            <p:nvPr/>
          </p:nvSpPr>
          <p:spPr>
            <a:xfrm>
              <a:off x="9922110" y="1382663"/>
              <a:ext cx="1880589" cy="824380"/>
            </a:xfrm>
            <a:prstGeom prst="roundRect">
              <a:avLst>
                <a:gd name="adj" fmla="val 35806"/>
              </a:avLst>
            </a:prstGeom>
            <a:noFill/>
            <a:ln w="12700" cap="flat" cmpd="sng" algn="ctr">
              <a:noFill/>
              <a:prstDash val="solid"/>
              <a:miter lim="800000"/>
            </a:ln>
            <a:effectLst/>
          </p:spPr>
          <p:txBody>
            <a:bodyPr rtlCol="0" anchor="ctr"/>
            <a:lstStyle/>
            <a:p>
              <a:pPr>
                <a:lnSpc>
                  <a:spcPct val="120000"/>
                </a:lnSpc>
              </a:pPr>
              <a:r>
                <a:rPr lang="en-US" altLang="zh-CN" sz="2000" b="1" dirty="0">
                  <a:solidFill>
                    <a:schemeClr val="accent1"/>
                  </a:solidFill>
                  <a:sym typeface="+mn-ea"/>
                </a:rPr>
                <a:t>57%~89%</a:t>
              </a:r>
              <a:endParaRPr lang="zh-CN" altLang="en-US" sz="2000" b="1" dirty="0">
                <a:solidFill>
                  <a:schemeClr val="accent1"/>
                </a:solidFill>
                <a:sym typeface="+mn-ea"/>
              </a:endParaRPr>
            </a:p>
          </p:txBody>
        </p:sp>
        <p:sp>
          <p:nvSpPr>
            <p:cNvPr id="279" name="圆角矩形 11">
              <a:extLst>
                <a:ext uri="{FF2B5EF4-FFF2-40B4-BE49-F238E27FC236}">
                  <a16:creationId xmlns:a16="http://schemas.microsoft.com/office/drawing/2014/main" id="{5D12A6AE-1842-459C-90F9-F0C86A7A30FB}"/>
                </a:ext>
              </a:extLst>
            </p:cNvPr>
            <p:cNvSpPr/>
            <p:nvPr/>
          </p:nvSpPr>
          <p:spPr>
            <a:xfrm>
              <a:off x="6221235" y="2194540"/>
              <a:ext cx="3654603" cy="346572"/>
            </a:xfrm>
            <a:prstGeom prst="roundRect">
              <a:avLst>
                <a:gd name="adj" fmla="val 0"/>
              </a:avLst>
            </a:prstGeom>
            <a:noFill/>
            <a:ln w="12700" cap="flat" cmpd="sng" algn="ctr">
              <a:noFill/>
              <a:prstDash val="solid"/>
              <a:miter lim="800000"/>
            </a:ln>
            <a:effectLst/>
          </p:spPr>
          <p:txBody>
            <a:bodyPr rtlCol="0" anchor="ctr"/>
            <a:lstStyle/>
            <a:p>
              <a:pPr marL="0" marR="0" lvl="0" indent="0" defTabSz="1219080" rtl="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Verdana" panose="020B0604030504040204" pitchFamily="34" charset="0"/>
                </a:rPr>
                <a:t>胃肠道不良反应</a:t>
              </a:r>
              <a:r>
                <a:rPr kumimoji="0" lang="zh-CN" altLang="en-US"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Verdana" panose="020B0604030504040204" pitchFamily="34" charset="0"/>
                </a:rPr>
                <a:t>减少 </a:t>
              </a:r>
              <a:r>
                <a:rPr kumimoji="0" lang="en-US"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a:t>
              </a:r>
              <a:r>
                <a:rPr kumimoji="0" lang="en-US" altLang="zh-CN" sz="1400" i="0" u="none" strike="noStrike" kern="0" cap="none" spc="0" normalizeH="0" baseline="0" noProof="0" dirty="0">
                  <a:ln>
                    <a:noFill/>
                  </a:ln>
                  <a:solidFill>
                    <a:schemeClr val="accent1"/>
                  </a:solidFill>
                  <a:effectLst/>
                  <a:uLnTx/>
                  <a:uFillTx/>
                  <a:latin typeface="+mj-lt"/>
                  <a:ea typeface="微软雅黑" panose="020B0503020204020204" pitchFamily="34" charset="-122"/>
                </a:rPr>
                <a:t>vsGLP-1</a:t>
              </a:r>
              <a:r>
                <a:rPr kumimoji="0" lang="en-US"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a:t>
              </a:r>
              <a:r>
                <a:rPr lang="en-US" altLang="zh-CN" sz="1400" i="0" baseline="30000" dirty="0">
                  <a:solidFill>
                    <a:schemeClr val="accent1"/>
                  </a:solidFill>
                  <a:effectLst/>
                  <a:latin typeface="微软雅黑" panose="020B0503020204020204" pitchFamily="34" charset="-122"/>
                  <a:ea typeface="微软雅黑" panose="020B0503020204020204" pitchFamily="34" charset="-122"/>
                </a:rPr>
                <a:t> 8</a:t>
              </a:r>
              <a:endParaRPr kumimoji="0" lang="en-GB"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Verdana" panose="020B0604030504040204" pitchFamily="34" charset="0"/>
              </a:endParaRPr>
            </a:p>
          </p:txBody>
        </p:sp>
        <p:sp>
          <p:nvSpPr>
            <p:cNvPr id="318" name="圆角矩形 11">
              <a:extLst>
                <a:ext uri="{FF2B5EF4-FFF2-40B4-BE49-F238E27FC236}">
                  <a16:creationId xmlns:a16="http://schemas.microsoft.com/office/drawing/2014/main" id="{35799DD4-D1BA-49A8-BD95-51F0A1CF84FA}"/>
                </a:ext>
              </a:extLst>
            </p:cNvPr>
            <p:cNvSpPr/>
            <p:nvPr/>
          </p:nvSpPr>
          <p:spPr>
            <a:xfrm>
              <a:off x="9922110" y="1955636"/>
              <a:ext cx="1880589" cy="824380"/>
            </a:xfrm>
            <a:prstGeom prst="roundRect">
              <a:avLst>
                <a:gd name="adj" fmla="val 35806"/>
              </a:avLst>
            </a:prstGeom>
            <a:noFill/>
            <a:ln w="12700" cap="flat" cmpd="sng" algn="ctr">
              <a:noFill/>
              <a:prstDash val="solid"/>
              <a:miter lim="800000"/>
            </a:ln>
            <a:effectLst/>
          </p:spPr>
          <p:txBody>
            <a:bodyPr rtlCol="0" anchor="ctr"/>
            <a:lstStyle/>
            <a:p>
              <a:pPr>
                <a:lnSpc>
                  <a:spcPct val="120000"/>
                </a:lnSpc>
              </a:pPr>
              <a:r>
                <a:rPr lang="en-US" altLang="zh-CN" sz="2000" b="1" dirty="0">
                  <a:solidFill>
                    <a:schemeClr val="accent1"/>
                  </a:solidFill>
                  <a:sym typeface="+mn-ea"/>
                </a:rPr>
                <a:t>40%~61%</a:t>
              </a:r>
              <a:endParaRPr lang="zh-CN" altLang="en-US" sz="2000" b="1" dirty="0">
                <a:solidFill>
                  <a:schemeClr val="accent1"/>
                </a:solidFill>
                <a:sym typeface="+mn-ea"/>
              </a:endParaRPr>
            </a:p>
          </p:txBody>
        </p:sp>
        <p:sp>
          <p:nvSpPr>
            <p:cNvPr id="418" name="Freeform 68">
              <a:extLst>
                <a:ext uri="{FF2B5EF4-FFF2-40B4-BE49-F238E27FC236}">
                  <a16:creationId xmlns:a16="http://schemas.microsoft.com/office/drawing/2014/main" id="{EF76CDE8-37FF-44F4-8765-D6246B7FC4FE}"/>
                </a:ext>
              </a:extLst>
            </p:cNvPr>
            <p:cNvSpPr>
              <a:spLocks/>
            </p:cNvSpPr>
            <p:nvPr/>
          </p:nvSpPr>
          <p:spPr bwMode="auto">
            <a:xfrm flipH="1">
              <a:off x="9103708" y="2119359"/>
              <a:ext cx="677092" cy="496934"/>
            </a:xfrm>
            <a:custGeom>
              <a:avLst/>
              <a:gdLst>
                <a:gd name="connsiteX0" fmla="*/ 455613 w 455613"/>
                <a:gd name="connsiteY0" fmla="*/ 0 h 417513"/>
                <a:gd name="connsiteX1" fmla="*/ 224255 w 455613"/>
                <a:gd name="connsiteY1" fmla="*/ 121838 h 417513"/>
                <a:gd name="connsiteX2" fmla="*/ 139482 w 455613"/>
                <a:gd name="connsiteY2" fmla="*/ 217190 h 417513"/>
                <a:gd name="connsiteX3" fmla="*/ 109238 w 455613"/>
                <a:gd name="connsiteY3" fmla="*/ 272371 h 417513"/>
                <a:gd name="connsiteX4" fmla="*/ 96264 w 455613"/>
                <a:gd name="connsiteY4" fmla="*/ 308144 h 417513"/>
                <a:gd name="connsiteX5" fmla="*/ 133350 w 455613"/>
                <a:gd name="connsiteY5" fmla="*/ 314325 h 417513"/>
                <a:gd name="connsiteX6" fmla="*/ 46038 w 455613"/>
                <a:gd name="connsiteY6" fmla="*/ 417513 h 417513"/>
                <a:gd name="connsiteX7" fmla="*/ 0 w 455613"/>
                <a:gd name="connsiteY7" fmla="*/ 292100 h 417513"/>
                <a:gd name="connsiteX8" fmla="*/ 38568 w 455613"/>
                <a:gd name="connsiteY8" fmla="*/ 298528 h 417513"/>
                <a:gd name="connsiteX9" fmla="*/ 63319 w 455613"/>
                <a:gd name="connsiteY9" fmla="*/ 247650 h 417513"/>
                <a:gd name="connsiteX10" fmla="*/ 104160 w 455613"/>
                <a:gd name="connsiteY10" fmla="*/ 190704 h 417513"/>
                <a:gd name="connsiteX11" fmla="*/ 206594 w 455613"/>
                <a:gd name="connsiteY11" fmla="*/ 98883 h 417513"/>
                <a:gd name="connsiteX12" fmla="*/ 455613 w 455613"/>
                <a:gd name="connsiteY12" fmla="*/ 0 h 41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613" h="417513">
                  <a:moveTo>
                    <a:pt x="455613" y="0"/>
                  </a:moveTo>
                  <a:cubicBezTo>
                    <a:pt x="369074" y="22955"/>
                    <a:pt x="289600" y="65334"/>
                    <a:pt x="224255" y="121838"/>
                  </a:cubicBezTo>
                  <a:cubicBezTo>
                    <a:pt x="192465" y="150091"/>
                    <a:pt x="164207" y="181875"/>
                    <a:pt x="139482" y="217190"/>
                  </a:cubicBezTo>
                  <a:cubicBezTo>
                    <a:pt x="128002" y="234848"/>
                    <a:pt x="117847" y="253389"/>
                    <a:pt x="109238" y="272371"/>
                  </a:cubicBezTo>
                  <a:lnTo>
                    <a:pt x="96264" y="308144"/>
                  </a:lnTo>
                  <a:lnTo>
                    <a:pt x="133350" y="314325"/>
                  </a:lnTo>
                  <a:lnTo>
                    <a:pt x="46038" y="417513"/>
                  </a:lnTo>
                  <a:lnTo>
                    <a:pt x="0" y="292100"/>
                  </a:lnTo>
                  <a:lnTo>
                    <a:pt x="38568" y="298528"/>
                  </a:lnTo>
                  <a:lnTo>
                    <a:pt x="63319" y="247650"/>
                  </a:lnTo>
                  <a:cubicBezTo>
                    <a:pt x="75461" y="227343"/>
                    <a:pt x="89148" y="208361"/>
                    <a:pt x="104160" y="190704"/>
                  </a:cubicBezTo>
                  <a:cubicBezTo>
                    <a:pt x="134184" y="155388"/>
                    <a:pt x="169506" y="123604"/>
                    <a:pt x="206594" y="98883"/>
                  </a:cubicBezTo>
                  <a:cubicBezTo>
                    <a:pt x="282536" y="45910"/>
                    <a:pt x="367308" y="14126"/>
                    <a:pt x="455613" y="0"/>
                  </a:cubicBezTo>
                  <a:close/>
                </a:path>
              </a:pathLst>
            </a:custGeom>
            <a:gradFill>
              <a:gsLst>
                <a:gs pos="0">
                  <a:srgbClr val="697896">
                    <a:lumMod val="20000"/>
                    <a:lumOff val="80000"/>
                  </a:srgbClr>
                </a:gs>
                <a:gs pos="100000">
                  <a:srgbClr val="DE1C85"/>
                </a:gs>
              </a:gsLst>
              <a:lin ang="5400000" scaled="1"/>
            </a:gradFill>
            <a:ln>
              <a:noFill/>
            </a:ln>
          </p:spPr>
          <p:txBody>
            <a:bodyPr vert="horz" wrap="square" lIns="162560" tIns="81280" rIns="162560" bIns="81280" numCol="1" anchor="t" anchorCtr="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293E6B"/>
                </a:solidFill>
                <a:effectLst/>
                <a:uLnTx/>
                <a:uFillTx/>
                <a:latin typeface="Verdana"/>
                <a:ea typeface="+mn-ea"/>
                <a:cs typeface="+mn-cs"/>
                <a:sym typeface="+mn-lt"/>
              </a:endParaRPr>
            </a:p>
          </p:txBody>
        </p:sp>
        <p:sp>
          <p:nvSpPr>
            <p:cNvPr id="316" name="圆角矩形 11">
              <a:extLst>
                <a:ext uri="{FF2B5EF4-FFF2-40B4-BE49-F238E27FC236}">
                  <a16:creationId xmlns:a16="http://schemas.microsoft.com/office/drawing/2014/main" id="{726B557C-1567-4E7E-B96F-219AB5697609}"/>
                </a:ext>
              </a:extLst>
            </p:cNvPr>
            <p:cNvSpPr/>
            <p:nvPr/>
          </p:nvSpPr>
          <p:spPr>
            <a:xfrm>
              <a:off x="6229764" y="2767513"/>
              <a:ext cx="3175215" cy="350477"/>
            </a:xfrm>
            <a:prstGeom prst="roundRect">
              <a:avLst>
                <a:gd name="adj" fmla="val 0"/>
              </a:avLst>
            </a:prstGeom>
            <a:noFill/>
            <a:ln w="12700" cap="flat" cmpd="sng" algn="ctr">
              <a:noFill/>
              <a:prstDash val="solid"/>
              <a:miter lim="800000"/>
            </a:ln>
            <a:effectLst/>
          </p:spPr>
          <p:txBody>
            <a:bodyPr rtlCol="0" anchor="ctr"/>
            <a:lstStyle/>
            <a:p>
              <a:pPr marL="0" marR="0" lvl="0" indent="0" defTabSz="1219080" rtl="0" eaLnBrk="1" fontAlgn="auto" latinLnBrk="0" hangingPunct="1">
                <a:lnSpc>
                  <a:spcPct val="100000"/>
                </a:lnSpc>
                <a:spcBef>
                  <a:spcPts val="0"/>
                </a:spcBef>
                <a:spcAft>
                  <a:spcPts val="0"/>
                </a:spcAft>
                <a:buClrTx/>
                <a:buSzTx/>
                <a:buFontTx/>
                <a:buNone/>
                <a:tabLst/>
                <a:defRPr/>
              </a:pPr>
              <a:r>
                <a:rPr lang="zh-CN" altLang="en-US" b="1" kern="0" dirty="0">
                  <a:solidFill>
                    <a:schemeClr val="accent1"/>
                  </a:solidFill>
                  <a:latin typeface="微软雅黑" panose="020B0503020204020204" pitchFamily="34" charset="-122"/>
                  <a:ea typeface="微软雅黑" panose="020B0503020204020204" pitchFamily="34" charset="-122"/>
                  <a:cs typeface="Apis For Office" panose="020B0504010101010104" pitchFamily="34" charset="0"/>
                  <a:sym typeface="Verdana" panose="020B0604030504040204" pitchFamily="34" charset="0"/>
                </a:rPr>
                <a:t>体重增加</a:t>
              </a:r>
              <a:r>
                <a:rPr kumimoji="0" lang="zh-CN" altLang="en-US"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Verdana" panose="020B0604030504040204" pitchFamily="34" charset="0"/>
                </a:rPr>
                <a:t>减少 </a:t>
              </a:r>
              <a:r>
                <a:rPr kumimoji="0" lang="en-US"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(vs</a:t>
              </a:r>
              <a:r>
                <a:rPr kumimoji="0" lang="zh-CN" altLang="en-US"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胰岛素方案</a:t>
              </a:r>
              <a:r>
                <a:rPr kumimoji="0" lang="en-US"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a:t>
              </a:r>
              <a:r>
                <a:rPr lang="en-US" altLang="zh-CN" sz="1400" i="0" baseline="30000" dirty="0">
                  <a:solidFill>
                    <a:schemeClr val="accent1"/>
                  </a:solidFill>
                  <a:effectLst/>
                  <a:latin typeface="微软雅黑" panose="020B0503020204020204" pitchFamily="34" charset="-122"/>
                  <a:ea typeface="微软雅黑" panose="020B0503020204020204" pitchFamily="34" charset="-122"/>
                </a:rPr>
                <a:t> 6,7,9</a:t>
              </a:r>
              <a:endParaRPr kumimoji="0" lang="en-GB" altLang="zh-CN" sz="140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Verdana" panose="020B0604030504040204" pitchFamily="34" charset="0"/>
              </a:endParaRPr>
            </a:p>
          </p:txBody>
        </p:sp>
        <p:sp>
          <p:nvSpPr>
            <p:cNvPr id="322" name="圆角矩形 11">
              <a:extLst>
                <a:ext uri="{FF2B5EF4-FFF2-40B4-BE49-F238E27FC236}">
                  <a16:creationId xmlns:a16="http://schemas.microsoft.com/office/drawing/2014/main" id="{385CBE07-0903-4ED9-95A8-1766469ECC5B}"/>
                </a:ext>
              </a:extLst>
            </p:cNvPr>
            <p:cNvSpPr/>
            <p:nvPr/>
          </p:nvSpPr>
          <p:spPr>
            <a:xfrm>
              <a:off x="9922110" y="2528610"/>
              <a:ext cx="1880589" cy="824380"/>
            </a:xfrm>
            <a:prstGeom prst="roundRect">
              <a:avLst>
                <a:gd name="adj" fmla="val 35806"/>
              </a:avLst>
            </a:prstGeom>
            <a:noFill/>
            <a:ln w="12700" cap="flat" cmpd="sng" algn="ctr">
              <a:noFill/>
              <a:prstDash val="solid"/>
              <a:miter lim="800000"/>
            </a:ln>
            <a:effectLst/>
          </p:spPr>
          <p:txBody>
            <a:bodyPr rtlCol="0" anchor="ctr"/>
            <a:lstStyle/>
            <a:p>
              <a:pPr>
                <a:lnSpc>
                  <a:spcPct val="120000"/>
                </a:lnSpc>
              </a:pPr>
              <a:r>
                <a:rPr lang="en-US" altLang="zh-CN" sz="2000" b="1" dirty="0">
                  <a:solidFill>
                    <a:schemeClr val="accent1"/>
                  </a:solidFill>
                  <a:sym typeface="+mn-ea"/>
                </a:rPr>
                <a:t>1.7~3.5 </a:t>
              </a:r>
              <a:r>
                <a:rPr lang="en-US" altLang="zh-CN" b="1" dirty="0">
                  <a:solidFill>
                    <a:schemeClr val="accent1"/>
                  </a:solidFill>
                  <a:sym typeface="+mn-ea"/>
                </a:rPr>
                <a:t>kg</a:t>
              </a:r>
              <a:endParaRPr lang="zh-CN" altLang="en-US" sz="2000" b="1" dirty="0">
                <a:solidFill>
                  <a:schemeClr val="accent1"/>
                </a:solidFill>
                <a:sym typeface="+mn-ea"/>
              </a:endParaRPr>
            </a:p>
          </p:txBody>
        </p:sp>
        <p:sp>
          <p:nvSpPr>
            <p:cNvPr id="419" name="Freeform 68">
              <a:extLst>
                <a:ext uri="{FF2B5EF4-FFF2-40B4-BE49-F238E27FC236}">
                  <a16:creationId xmlns:a16="http://schemas.microsoft.com/office/drawing/2014/main" id="{AFF8D161-5743-4DAF-BA18-0203FC821A14}"/>
                </a:ext>
              </a:extLst>
            </p:cNvPr>
            <p:cNvSpPr>
              <a:spLocks/>
            </p:cNvSpPr>
            <p:nvPr/>
          </p:nvSpPr>
          <p:spPr bwMode="auto">
            <a:xfrm rot="458439" flipH="1">
              <a:off x="9133739" y="2692333"/>
              <a:ext cx="677092" cy="496934"/>
            </a:xfrm>
            <a:custGeom>
              <a:avLst/>
              <a:gdLst>
                <a:gd name="connsiteX0" fmla="*/ 455613 w 455613"/>
                <a:gd name="connsiteY0" fmla="*/ 0 h 417513"/>
                <a:gd name="connsiteX1" fmla="*/ 224255 w 455613"/>
                <a:gd name="connsiteY1" fmla="*/ 121838 h 417513"/>
                <a:gd name="connsiteX2" fmla="*/ 139482 w 455613"/>
                <a:gd name="connsiteY2" fmla="*/ 217190 h 417513"/>
                <a:gd name="connsiteX3" fmla="*/ 109238 w 455613"/>
                <a:gd name="connsiteY3" fmla="*/ 272371 h 417513"/>
                <a:gd name="connsiteX4" fmla="*/ 96264 w 455613"/>
                <a:gd name="connsiteY4" fmla="*/ 308144 h 417513"/>
                <a:gd name="connsiteX5" fmla="*/ 133350 w 455613"/>
                <a:gd name="connsiteY5" fmla="*/ 314325 h 417513"/>
                <a:gd name="connsiteX6" fmla="*/ 46038 w 455613"/>
                <a:gd name="connsiteY6" fmla="*/ 417513 h 417513"/>
                <a:gd name="connsiteX7" fmla="*/ 0 w 455613"/>
                <a:gd name="connsiteY7" fmla="*/ 292100 h 417513"/>
                <a:gd name="connsiteX8" fmla="*/ 38568 w 455613"/>
                <a:gd name="connsiteY8" fmla="*/ 298528 h 417513"/>
                <a:gd name="connsiteX9" fmla="*/ 63319 w 455613"/>
                <a:gd name="connsiteY9" fmla="*/ 247650 h 417513"/>
                <a:gd name="connsiteX10" fmla="*/ 104160 w 455613"/>
                <a:gd name="connsiteY10" fmla="*/ 190704 h 417513"/>
                <a:gd name="connsiteX11" fmla="*/ 206594 w 455613"/>
                <a:gd name="connsiteY11" fmla="*/ 98883 h 417513"/>
                <a:gd name="connsiteX12" fmla="*/ 455613 w 455613"/>
                <a:gd name="connsiteY12" fmla="*/ 0 h 41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613" h="417513">
                  <a:moveTo>
                    <a:pt x="455613" y="0"/>
                  </a:moveTo>
                  <a:cubicBezTo>
                    <a:pt x="369074" y="22955"/>
                    <a:pt x="289600" y="65334"/>
                    <a:pt x="224255" y="121838"/>
                  </a:cubicBezTo>
                  <a:cubicBezTo>
                    <a:pt x="192465" y="150091"/>
                    <a:pt x="164207" y="181875"/>
                    <a:pt x="139482" y="217190"/>
                  </a:cubicBezTo>
                  <a:cubicBezTo>
                    <a:pt x="128002" y="234848"/>
                    <a:pt x="117847" y="253389"/>
                    <a:pt x="109238" y="272371"/>
                  </a:cubicBezTo>
                  <a:lnTo>
                    <a:pt x="96264" y="308144"/>
                  </a:lnTo>
                  <a:lnTo>
                    <a:pt x="133350" y="314325"/>
                  </a:lnTo>
                  <a:lnTo>
                    <a:pt x="46038" y="417513"/>
                  </a:lnTo>
                  <a:lnTo>
                    <a:pt x="0" y="292100"/>
                  </a:lnTo>
                  <a:lnTo>
                    <a:pt x="38568" y="298528"/>
                  </a:lnTo>
                  <a:lnTo>
                    <a:pt x="63319" y="247650"/>
                  </a:lnTo>
                  <a:cubicBezTo>
                    <a:pt x="75461" y="227343"/>
                    <a:pt x="89148" y="208361"/>
                    <a:pt x="104160" y="190704"/>
                  </a:cubicBezTo>
                  <a:cubicBezTo>
                    <a:pt x="134184" y="155388"/>
                    <a:pt x="169506" y="123604"/>
                    <a:pt x="206594" y="98883"/>
                  </a:cubicBezTo>
                  <a:cubicBezTo>
                    <a:pt x="282536" y="45910"/>
                    <a:pt x="367308" y="14126"/>
                    <a:pt x="455613" y="0"/>
                  </a:cubicBezTo>
                  <a:close/>
                </a:path>
              </a:pathLst>
            </a:custGeom>
            <a:gradFill>
              <a:gsLst>
                <a:gs pos="0">
                  <a:srgbClr val="697896">
                    <a:lumMod val="20000"/>
                    <a:lumOff val="80000"/>
                  </a:srgbClr>
                </a:gs>
                <a:gs pos="100000">
                  <a:srgbClr val="DE1C85"/>
                </a:gs>
              </a:gsLst>
              <a:lin ang="5400000" scaled="1"/>
            </a:gradFill>
            <a:ln>
              <a:noFill/>
            </a:ln>
          </p:spPr>
          <p:txBody>
            <a:bodyPr vert="horz" wrap="square" lIns="162560" tIns="81280" rIns="162560" bIns="81280" numCol="1" anchor="t" anchorCtr="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293E6B"/>
                </a:solidFill>
                <a:effectLst/>
                <a:uLnTx/>
                <a:uFillTx/>
                <a:latin typeface="Verdana"/>
                <a:ea typeface="+mn-ea"/>
                <a:cs typeface="+mn-cs"/>
                <a:sym typeface="+mn-lt"/>
              </a:endParaRPr>
            </a:p>
          </p:txBody>
        </p:sp>
      </p:grpSp>
      <p:sp>
        <p:nvSpPr>
          <p:cNvPr id="142" name="文本框 141">
            <a:extLst>
              <a:ext uri="{FF2B5EF4-FFF2-40B4-BE49-F238E27FC236}">
                <a16:creationId xmlns:a16="http://schemas.microsoft.com/office/drawing/2014/main" id="{3049AF55-28B6-46F5-8634-A2B13903EB32}"/>
              </a:ext>
            </a:extLst>
          </p:cNvPr>
          <p:cNvSpPr txBox="1"/>
          <p:nvPr/>
        </p:nvSpPr>
        <p:spPr>
          <a:xfrm>
            <a:off x="221559" y="6315550"/>
            <a:ext cx="11893441" cy="491225"/>
          </a:xfrm>
          <a:prstGeom prst="rect">
            <a:avLst/>
          </a:prstGeom>
          <a:noFill/>
          <a:ln>
            <a:noFill/>
          </a:ln>
        </p:spPr>
        <p:txBody>
          <a:bodyPr wrap="square">
            <a:spAutoFit/>
          </a:bodyPr>
          <a:lstStyle/>
          <a:p>
            <a:pPr>
              <a:lnSpc>
                <a:spcPct val="110000"/>
              </a:lnSpc>
            </a:pPr>
            <a:r>
              <a:rPr lang="en-US" altLang="zh-CN" sz="800" dirty="0">
                <a:solidFill>
                  <a:schemeClr val="tx1">
                    <a:lumMod val="50000"/>
                    <a:lumOff val="50000"/>
                  </a:schemeClr>
                </a:solidFill>
                <a:latin typeface="+mj-lt"/>
                <a:ea typeface="微软雅黑" panose="020B0503020204020204" pitchFamily="34" charset="-122"/>
                <a:sym typeface="+mn-ea"/>
              </a:rPr>
              <a:t>1. Gough SC, et al. Diabetes </a:t>
            </a:r>
            <a:r>
              <a:rPr lang="en-US" altLang="zh-CN" sz="800" dirty="0" err="1">
                <a:solidFill>
                  <a:schemeClr val="tx1">
                    <a:lumMod val="50000"/>
                    <a:lumOff val="50000"/>
                  </a:schemeClr>
                </a:solidFill>
                <a:latin typeface="+mj-lt"/>
                <a:ea typeface="微软雅黑" panose="020B0503020204020204" pitchFamily="34" charset="-122"/>
                <a:sym typeface="+mn-ea"/>
              </a:rPr>
              <a:t>Obes</a:t>
            </a:r>
            <a:r>
              <a:rPr lang="en-US" altLang="zh-CN" sz="800" dirty="0">
                <a:solidFill>
                  <a:schemeClr val="tx1">
                    <a:lumMod val="50000"/>
                    <a:lumOff val="50000"/>
                  </a:schemeClr>
                </a:solidFill>
                <a:latin typeface="+mj-lt"/>
                <a:ea typeface="微软雅黑" panose="020B0503020204020204" pitchFamily="34" charset="-122"/>
                <a:sym typeface="+mn-ea"/>
              </a:rPr>
              <a:t> </a:t>
            </a:r>
            <a:r>
              <a:rPr lang="en-US" altLang="zh-CN" sz="800" dirty="0" err="1">
                <a:solidFill>
                  <a:schemeClr val="tx1">
                    <a:lumMod val="50000"/>
                    <a:lumOff val="50000"/>
                  </a:schemeClr>
                </a:solidFill>
                <a:latin typeface="+mj-lt"/>
                <a:ea typeface="微软雅黑" panose="020B0503020204020204" pitchFamily="34" charset="-122"/>
                <a:sym typeface="+mn-ea"/>
              </a:rPr>
              <a:t>Metab</a:t>
            </a:r>
            <a:r>
              <a:rPr lang="en-US" altLang="zh-CN" sz="800" dirty="0">
                <a:solidFill>
                  <a:schemeClr val="tx1">
                    <a:lumMod val="50000"/>
                    <a:lumOff val="50000"/>
                  </a:schemeClr>
                </a:solidFill>
                <a:latin typeface="+mj-lt"/>
                <a:ea typeface="微软雅黑" panose="020B0503020204020204" pitchFamily="34" charset="-122"/>
                <a:sym typeface="+mn-ea"/>
              </a:rPr>
              <a:t>. 2015 Oct;17(10):965-73; 2. </a:t>
            </a:r>
            <a:r>
              <a:rPr lang="en-US" altLang="zh-CN" sz="800" dirty="0" err="1">
                <a:solidFill>
                  <a:schemeClr val="tx1">
                    <a:lumMod val="50000"/>
                    <a:lumOff val="50000"/>
                  </a:schemeClr>
                </a:solidFill>
                <a:latin typeface="+mj-lt"/>
                <a:ea typeface="微软雅黑" panose="020B0503020204020204" pitchFamily="34" charset="-122"/>
                <a:sym typeface="+mn-ea"/>
              </a:rPr>
              <a:t>Linjawi</a:t>
            </a:r>
            <a:r>
              <a:rPr lang="en-US" altLang="zh-CN" sz="800" dirty="0">
                <a:solidFill>
                  <a:schemeClr val="tx1">
                    <a:lumMod val="50000"/>
                    <a:lumOff val="50000"/>
                  </a:schemeClr>
                </a:solidFill>
                <a:latin typeface="+mj-lt"/>
                <a:ea typeface="微软雅黑" panose="020B0503020204020204" pitchFamily="34" charset="-122"/>
                <a:sym typeface="+mn-ea"/>
              </a:rPr>
              <a:t> </a:t>
            </a:r>
            <a:r>
              <a:rPr lang="en-US" altLang="zh-CN" sz="800" dirty="0" err="1">
                <a:solidFill>
                  <a:schemeClr val="tx1">
                    <a:lumMod val="50000"/>
                    <a:lumOff val="50000"/>
                  </a:schemeClr>
                </a:solidFill>
                <a:latin typeface="+mj-lt"/>
                <a:ea typeface="微软雅黑" panose="020B0503020204020204" pitchFamily="34" charset="-122"/>
                <a:sym typeface="+mn-ea"/>
              </a:rPr>
              <a:t>S,et</a:t>
            </a:r>
            <a:r>
              <a:rPr lang="en-US" altLang="zh-CN" sz="800" dirty="0">
                <a:solidFill>
                  <a:schemeClr val="tx1">
                    <a:lumMod val="50000"/>
                    <a:lumOff val="50000"/>
                  </a:schemeClr>
                </a:solidFill>
                <a:latin typeface="+mj-lt"/>
                <a:ea typeface="微软雅黑" panose="020B0503020204020204" pitchFamily="34" charset="-122"/>
                <a:sym typeface="+mn-ea"/>
              </a:rPr>
              <a:t> al.. Diabetes </a:t>
            </a:r>
            <a:r>
              <a:rPr lang="en-US" altLang="zh-CN" sz="800" dirty="0" err="1">
                <a:solidFill>
                  <a:schemeClr val="tx1">
                    <a:lumMod val="50000"/>
                    <a:lumOff val="50000"/>
                  </a:schemeClr>
                </a:solidFill>
                <a:latin typeface="+mj-lt"/>
                <a:ea typeface="微软雅黑" panose="020B0503020204020204" pitchFamily="34" charset="-122"/>
                <a:sym typeface="+mn-ea"/>
              </a:rPr>
              <a:t>Ther</a:t>
            </a:r>
            <a:r>
              <a:rPr lang="en-US" altLang="zh-CN" sz="800" dirty="0">
                <a:solidFill>
                  <a:schemeClr val="tx1">
                    <a:lumMod val="50000"/>
                    <a:lumOff val="50000"/>
                  </a:schemeClr>
                </a:solidFill>
                <a:latin typeface="+mj-lt"/>
                <a:ea typeface="微软雅黑" panose="020B0503020204020204" pitchFamily="34" charset="-122"/>
                <a:sym typeface="+mn-ea"/>
              </a:rPr>
              <a:t>. 2017 Feb;8(1):101-114; 3. Buse JB, et al. Diabetes Care. 2014 Nov;37(11):2926-33; 4. Billings </a:t>
            </a:r>
            <a:r>
              <a:rPr lang="en-US" altLang="zh-CN" sz="800" dirty="0" err="1">
                <a:solidFill>
                  <a:schemeClr val="tx1">
                    <a:lumMod val="50000"/>
                    <a:lumOff val="50000"/>
                  </a:schemeClr>
                </a:solidFill>
                <a:latin typeface="+mj-lt"/>
                <a:ea typeface="微软雅黑" panose="020B0503020204020204" pitchFamily="34" charset="-122"/>
                <a:sym typeface="+mn-ea"/>
              </a:rPr>
              <a:t>LK,et</a:t>
            </a:r>
            <a:r>
              <a:rPr lang="en-US" altLang="zh-CN" sz="800" dirty="0">
                <a:solidFill>
                  <a:schemeClr val="tx1">
                    <a:lumMod val="50000"/>
                    <a:lumOff val="50000"/>
                  </a:schemeClr>
                </a:solidFill>
                <a:latin typeface="+mj-lt"/>
                <a:ea typeface="微软雅黑" panose="020B0503020204020204" pitchFamily="34" charset="-122"/>
                <a:sym typeface="+mn-ea"/>
              </a:rPr>
              <a:t> al. Diabetes Care.2018 May;41(5):1009-1016;</a:t>
            </a:r>
          </a:p>
          <a:p>
            <a:pPr>
              <a:lnSpc>
                <a:spcPct val="110000"/>
              </a:lnSpc>
            </a:pPr>
            <a:r>
              <a:rPr lang="en-US" altLang="zh-CN" sz="800" dirty="0">
                <a:solidFill>
                  <a:schemeClr val="tx1">
                    <a:lumMod val="50000"/>
                    <a:lumOff val="50000"/>
                  </a:schemeClr>
                </a:solidFill>
                <a:latin typeface="+mj-lt"/>
                <a:ea typeface="微软雅黑" panose="020B0503020204020204" pitchFamily="34" charset="-122"/>
                <a:sym typeface="+mn-ea"/>
              </a:rPr>
              <a:t>5. </a:t>
            </a:r>
            <a:r>
              <a:rPr lang="nl-NL" altLang="zh-CN" sz="800" dirty="0">
                <a:solidFill>
                  <a:schemeClr val="tx1">
                    <a:lumMod val="50000"/>
                    <a:lumOff val="50000"/>
                  </a:schemeClr>
                </a:solidFill>
                <a:latin typeface="+mj-lt"/>
                <a:ea typeface="微软雅黑" panose="020B0503020204020204" pitchFamily="34" charset="-122"/>
                <a:cs typeface="Apis For Office" panose="020B0504010101010104" pitchFamily="34" charset="0"/>
                <a:sym typeface="Verdana" panose="020B0604030504040204"/>
              </a:rPr>
              <a:t>Price H, et al. </a:t>
            </a:r>
            <a:r>
              <a:rPr lang="pt-BR" altLang="zh-CN" sz="800" dirty="0">
                <a:solidFill>
                  <a:schemeClr val="tx1">
                    <a:lumMod val="50000"/>
                    <a:lumOff val="50000"/>
                  </a:schemeClr>
                </a:solidFill>
                <a:latin typeface="+mj-lt"/>
                <a:ea typeface="微软雅黑" panose="020B0503020204020204" pitchFamily="34" charset="-122"/>
                <a:cs typeface="Apis For Office" panose="020B0504010101010104" pitchFamily="34" charset="0"/>
                <a:sym typeface="Verdana" panose="020B0604030504040204"/>
              </a:rPr>
              <a:t>Diabetes Obes Metab. 2018 Apr;20(4):954-962;</a:t>
            </a:r>
            <a:r>
              <a:rPr lang="en-US" altLang="zh-CN" sz="800" dirty="0">
                <a:solidFill>
                  <a:schemeClr val="tx1">
                    <a:lumMod val="50000"/>
                    <a:lumOff val="50000"/>
                  </a:schemeClr>
                </a:solidFill>
                <a:latin typeface="+mj-lt"/>
                <a:ea typeface="微软雅黑" panose="020B0503020204020204" pitchFamily="34" charset="-122"/>
                <a:sym typeface="+mn-ea"/>
              </a:rPr>
              <a:t> 6. Billings </a:t>
            </a:r>
            <a:r>
              <a:rPr lang="en-US" altLang="zh-CN" sz="800" dirty="0" err="1">
                <a:solidFill>
                  <a:schemeClr val="tx1">
                    <a:lumMod val="50000"/>
                    <a:lumOff val="50000"/>
                  </a:schemeClr>
                </a:solidFill>
                <a:latin typeface="+mj-lt"/>
                <a:ea typeface="微软雅黑" panose="020B0503020204020204" pitchFamily="34" charset="-122"/>
                <a:sym typeface="+mn-ea"/>
              </a:rPr>
              <a:t>LK,et</a:t>
            </a:r>
            <a:r>
              <a:rPr lang="en-US" altLang="zh-CN" sz="800" dirty="0">
                <a:solidFill>
                  <a:schemeClr val="tx1">
                    <a:lumMod val="50000"/>
                    <a:lumOff val="50000"/>
                  </a:schemeClr>
                </a:solidFill>
                <a:latin typeface="+mj-lt"/>
                <a:ea typeface="微软雅黑" panose="020B0503020204020204" pitchFamily="34" charset="-122"/>
                <a:sym typeface="+mn-ea"/>
              </a:rPr>
              <a:t> al. Diabetes Care.2018 May;41(5):1009-1016; 7.</a:t>
            </a:r>
            <a:r>
              <a:rPr lang="es-ES" altLang="zh-CN" sz="800" dirty="0">
                <a:solidFill>
                  <a:schemeClr val="tx1">
                    <a:lumMod val="50000"/>
                    <a:lumOff val="50000"/>
                  </a:schemeClr>
                </a:solidFill>
                <a:latin typeface="+mj-lt"/>
                <a:ea typeface="微软雅黑" panose="020B0503020204020204" pitchFamily="34" charset="-122"/>
                <a:sym typeface="+mn-ea"/>
              </a:rPr>
              <a:t> </a:t>
            </a:r>
            <a:r>
              <a:rPr lang="es-ES" altLang="zh-CN" sz="800" dirty="0" err="1">
                <a:solidFill>
                  <a:schemeClr val="tx1">
                    <a:lumMod val="50000"/>
                    <a:lumOff val="50000"/>
                  </a:schemeClr>
                </a:solidFill>
                <a:latin typeface="+mj-lt"/>
                <a:ea typeface="微软雅黑" panose="020B0503020204020204" pitchFamily="34" charset="-122"/>
                <a:sym typeface="+mn-ea"/>
              </a:rPr>
              <a:t>Lingvay</a:t>
            </a:r>
            <a:r>
              <a:rPr lang="es-ES" altLang="zh-CN" sz="800" dirty="0">
                <a:solidFill>
                  <a:schemeClr val="tx1">
                    <a:lumMod val="50000"/>
                    <a:lumOff val="50000"/>
                  </a:schemeClr>
                </a:solidFill>
                <a:latin typeface="+mj-lt"/>
                <a:ea typeface="微软雅黑" panose="020B0503020204020204" pitchFamily="34" charset="-122"/>
                <a:sym typeface="+mn-ea"/>
              </a:rPr>
              <a:t> I.et al. JAMA. 2016 Mar 1;315(9):898-907;</a:t>
            </a:r>
            <a:r>
              <a:rPr lang="en-US" altLang="zh-CN" sz="800" dirty="0">
                <a:solidFill>
                  <a:schemeClr val="tx1">
                    <a:lumMod val="50000"/>
                    <a:lumOff val="50000"/>
                  </a:schemeClr>
                </a:solidFill>
                <a:latin typeface="+mj-lt"/>
                <a:ea typeface="微软雅黑" panose="020B0503020204020204" pitchFamily="34" charset="-122"/>
                <a:sym typeface="+mn-ea"/>
              </a:rPr>
              <a:t> 8. Cai X, et al. Expert </a:t>
            </a:r>
            <a:r>
              <a:rPr lang="en-US" altLang="zh-CN" sz="800" dirty="0" err="1">
                <a:solidFill>
                  <a:schemeClr val="tx1">
                    <a:lumMod val="50000"/>
                    <a:lumOff val="50000"/>
                  </a:schemeClr>
                </a:solidFill>
                <a:latin typeface="+mj-lt"/>
                <a:ea typeface="微软雅黑" panose="020B0503020204020204" pitchFamily="34" charset="-122"/>
                <a:sym typeface="+mn-ea"/>
              </a:rPr>
              <a:t>Opin</a:t>
            </a:r>
            <a:r>
              <a:rPr lang="en-US" altLang="zh-CN" sz="800" dirty="0">
                <a:solidFill>
                  <a:schemeClr val="tx1">
                    <a:lumMod val="50000"/>
                    <a:lumOff val="50000"/>
                  </a:schemeClr>
                </a:solidFill>
                <a:latin typeface="+mj-lt"/>
                <a:ea typeface="微软雅黑" panose="020B0503020204020204" pitchFamily="34" charset="-122"/>
                <a:sym typeface="+mn-ea"/>
              </a:rPr>
              <a:t> </a:t>
            </a:r>
            <a:r>
              <a:rPr lang="en-US" altLang="zh-CN" sz="800" dirty="0" err="1">
                <a:solidFill>
                  <a:schemeClr val="tx1">
                    <a:lumMod val="50000"/>
                    <a:lumOff val="50000"/>
                  </a:schemeClr>
                </a:solidFill>
                <a:latin typeface="+mj-lt"/>
                <a:ea typeface="微软雅黑" panose="020B0503020204020204" pitchFamily="34" charset="-122"/>
                <a:sym typeface="+mn-ea"/>
              </a:rPr>
              <a:t>Pharmacother</a:t>
            </a:r>
            <a:r>
              <a:rPr lang="en-US" altLang="zh-CN" sz="800" dirty="0">
                <a:solidFill>
                  <a:schemeClr val="tx1">
                    <a:lumMod val="50000"/>
                    <a:lumOff val="50000"/>
                  </a:schemeClr>
                </a:solidFill>
                <a:latin typeface="+mj-lt"/>
                <a:ea typeface="微软雅黑" panose="020B0503020204020204" pitchFamily="34" charset="-122"/>
                <a:sym typeface="+mn-ea"/>
              </a:rPr>
              <a:t>. 2017 Dec;18(17):1789-1798;  </a:t>
            </a:r>
            <a:r>
              <a:rPr lang="es-ES" altLang="zh-CN" sz="800" dirty="0">
                <a:solidFill>
                  <a:schemeClr val="tx1">
                    <a:lumMod val="50000"/>
                    <a:lumOff val="50000"/>
                  </a:schemeClr>
                </a:solidFill>
                <a:latin typeface="+mj-lt"/>
                <a:ea typeface="微软雅黑" panose="020B0503020204020204" pitchFamily="34" charset="-122"/>
                <a:sym typeface="+mn-ea"/>
              </a:rPr>
              <a:t>9. </a:t>
            </a:r>
            <a:r>
              <a:rPr lang="en-US" altLang="zh-CN" sz="800" dirty="0">
                <a:solidFill>
                  <a:schemeClr val="tx1">
                    <a:lumMod val="50000"/>
                    <a:lumOff val="50000"/>
                  </a:schemeClr>
                </a:solidFill>
                <a:latin typeface="+mj-lt"/>
                <a:ea typeface="微软雅黑" panose="020B0503020204020204" pitchFamily="34" charset="-122"/>
                <a:sym typeface="+mn-ea"/>
              </a:rPr>
              <a:t>Buse JB, et al. Diabetes Care. 2014 Nov;37(11):2926-3-3.</a:t>
            </a:r>
            <a:endParaRPr lang="zh-CN" altLang="en-US" sz="800" dirty="0">
              <a:solidFill>
                <a:schemeClr val="tx1">
                  <a:lumMod val="50000"/>
                  <a:lumOff val="50000"/>
                </a:schemeClr>
              </a:solidFill>
              <a:latin typeface="+mj-lt"/>
              <a:ea typeface="微软雅黑" panose="020B0503020204020204" pitchFamily="34" charset="-122"/>
              <a:sym typeface="+mn-ea"/>
            </a:endParaRPr>
          </a:p>
        </p:txBody>
      </p:sp>
      <p:grpSp>
        <p:nvGrpSpPr>
          <p:cNvPr id="4" name="组合 3">
            <a:extLst>
              <a:ext uri="{FF2B5EF4-FFF2-40B4-BE49-F238E27FC236}">
                <a16:creationId xmlns:a16="http://schemas.microsoft.com/office/drawing/2014/main" id="{2E278C04-C598-4E18-B27E-0E4535402FA4}"/>
              </a:ext>
            </a:extLst>
          </p:cNvPr>
          <p:cNvGrpSpPr/>
          <p:nvPr/>
        </p:nvGrpSpPr>
        <p:grpSpPr>
          <a:xfrm>
            <a:off x="419344" y="4744573"/>
            <a:ext cx="5607940" cy="1547209"/>
            <a:chOff x="419344" y="4744573"/>
            <a:chExt cx="5607940" cy="1547209"/>
          </a:xfrm>
        </p:grpSpPr>
        <p:sp>
          <p:nvSpPr>
            <p:cNvPr id="278" name="矩形: 圆角 277">
              <a:extLst>
                <a:ext uri="{FF2B5EF4-FFF2-40B4-BE49-F238E27FC236}">
                  <a16:creationId xmlns:a16="http://schemas.microsoft.com/office/drawing/2014/main" id="{2C48562B-EEFF-4A16-B3A3-EC555FF14961}"/>
                </a:ext>
              </a:extLst>
            </p:cNvPr>
            <p:cNvSpPr/>
            <p:nvPr/>
          </p:nvSpPr>
          <p:spPr>
            <a:xfrm>
              <a:off x="419344" y="4744573"/>
              <a:ext cx="5337989" cy="1397235"/>
            </a:xfrm>
            <a:prstGeom prst="roundRect">
              <a:avLst>
                <a:gd name="adj" fmla="val 4332"/>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sp>
          <p:nvSpPr>
            <p:cNvPr id="160" name="Down Arrow 112">
              <a:extLst>
                <a:ext uri="{FF2B5EF4-FFF2-40B4-BE49-F238E27FC236}">
                  <a16:creationId xmlns:a16="http://schemas.microsoft.com/office/drawing/2014/main" id="{F8ADBEC6-8CA6-4503-AECF-CCB5DFF01088}"/>
                </a:ext>
              </a:extLst>
            </p:cNvPr>
            <p:cNvSpPr/>
            <p:nvPr/>
          </p:nvSpPr>
          <p:spPr>
            <a:xfrm>
              <a:off x="1366017" y="5022357"/>
              <a:ext cx="543345" cy="455276"/>
            </a:xfrm>
            <a:prstGeom prst="downArrow">
              <a:avLst>
                <a:gd name="adj1" fmla="val 54988"/>
                <a:gd name="adj2" fmla="val 39932"/>
              </a:avLst>
            </a:prstGeom>
            <a:solidFill>
              <a:schemeClr val="accent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61" name="Down Arrow 112">
              <a:extLst>
                <a:ext uri="{FF2B5EF4-FFF2-40B4-BE49-F238E27FC236}">
                  <a16:creationId xmlns:a16="http://schemas.microsoft.com/office/drawing/2014/main" id="{ECAF5C2E-4E31-496C-9F69-CCB6866DE2FD}"/>
                </a:ext>
              </a:extLst>
            </p:cNvPr>
            <p:cNvSpPr/>
            <p:nvPr/>
          </p:nvSpPr>
          <p:spPr>
            <a:xfrm>
              <a:off x="2492255" y="5108651"/>
              <a:ext cx="543345" cy="352664"/>
            </a:xfrm>
            <a:prstGeom prst="downArrow">
              <a:avLst>
                <a:gd name="adj1" fmla="val 54988"/>
                <a:gd name="adj2" fmla="val 39932"/>
              </a:avLst>
            </a:prstGeom>
            <a:solidFill>
              <a:schemeClr val="accent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62" name="Down Arrow 112">
              <a:extLst>
                <a:ext uri="{FF2B5EF4-FFF2-40B4-BE49-F238E27FC236}">
                  <a16:creationId xmlns:a16="http://schemas.microsoft.com/office/drawing/2014/main" id="{E66A19B8-AE5C-4F34-B791-7ED52A572A7B}"/>
                </a:ext>
              </a:extLst>
            </p:cNvPr>
            <p:cNvSpPr/>
            <p:nvPr/>
          </p:nvSpPr>
          <p:spPr>
            <a:xfrm>
              <a:off x="3666576" y="5118845"/>
              <a:ext cx="543345" cy="430929"/>
            </a:xfrm>
            <a:prstGeom prst="downArrow">
              <a:avLst>
                <a:gd name="adj1" fmla="val 54988"/>
                <a:gd name="adj2" fmla="val 39932"/>
              </a:avLst>
            </a:prstGeom>
            <a:solidFill>
              <a:schemeClr val="accent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63" name="Down Arrow 112">
              <a:extLst>
                <a:ext uri="{FF2B5EF4-FFF2-40B4-BE49-F238E27FC236}">
                  <a16:creationId xmlns:a16="http://schemas.microsoft.com/office/drawing/2014/main" id="{DDC448A7-4718-431F-9493-B5E26EFA2F33}"/>
                </a:ext>
              </a:extLst>
            </p:cNvPr>
            <p:cNvSpPr/>
            <p:nvPr/>
          </p:nvSpPr>
          <p:spPr>
            <a:xfrm>
              <a:off x="4772619" y="5118846"/>
              <a:ext cx="540794" cy="342469"/>
            </a:xfrm>
            <a:prstGeom prst="downArrow">
              <a:avLst>
                <a:gd name="adj1" fmla="val 54988"/>
                <a:gd name="adj2" fmla="val 39932"/>
              </a:avLst>
            </a:prstGeom>
            <a:solidFill>
              <a:schemeClr val="accent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endParaRPr>
            </a:p>
          </p:txBody>
        </p:sp>
        <p:sp>
          <p:nvSpPr>
            <p:cNvPr id="129" name="object 180">
              <a:extLst>
                <a:ext uri="{FF2B5EF4-FFF2-40B4-BE49-F238E27FC236}">
                  <a16:creationId xmlns:a16="http://schemas.microsoft.com/office/drawing/2014/main" id="{95D63F73-5B66-4A1C-9623-963EB73FE582}"/>
                </a:ext>
              </a:extLst>
            </p:cNvPr>
            <p:cNvSpPr txBox="1"/>
            <p:nvPr/>
          </p:nvSpPr>
          <p:spPr>
            <a:xfrm>
              <a:off x="4333233" y="6140595"/>
              <a:ext cx="1694051" cy="151187"/>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a:t>
              </a:r>
              <a:r>
                <a:rPr sz="800" spc="-90"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 </a:t>
              </a:r>
              <a:r>
                <a:rPr sz="800"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与基线相比</a:t>
              </a:r>
              <a:r>
                <a:rPr sz="800" spc="-275"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a:t>
              </a:r>
              <a:r>
                <a:rPr sz="800"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具有统计学差异</a:t>
              </a:r>
              <a:endParaRPr sz="800" dirty="0">
                <a:latin typeface="Apis For Office" panose="020B0504010101010104"/>
                <a:ea typeface="微软雅黑" panose="020B0503020204020204" pitchFamily="34" charset="-122"/>
                <a:cs typeface="微软雅黑"/>
                <a:sym typeface="Apis" panose="020B0504010101010104" pitchFamily="34" charset="0"/>
              </a:endParaRPr>
            </a:p>
          </p:txBody>
        </p:sp>
        <p:sp>
          <p:nvSpPr>
            <p:cNvPr id="224" name="object 21">
              <a:extLst>
                <a:ext uri="{FF2B5EF4-FFF2-40B4-BE49-F238E27FC236}">
                  <a16:creationId xmlns:a16="http://schemas.microsoft.com/office/drawing/2014/main" id="{1850B25D-DF5C-4402-A1F0-B143D4FA234F}"/>
                </a:ext>
              </a:extLst>
            </p:cNvPr>
            <p:cNvSpPr txBox="1"/>
            <p:nvPr/>
          </p:nvSpPr>
          <p:spPr>
            <a:xfrm>
              <a:off x="543249" y="4843786"/>
              <a:ext cx="105565" cy="872788"/>
            </a:xfrm>
            <a:prstGeom prst="rect">
              <a:avLst/>
            </a:prstGeom>
          </p:spPr>
          <p:txBody>
            <a:bodyPr vert="vert270" wrap="square" lIns="0" tIns="20320" rIns="0" bIns="0" rtlCol="0">
              <a:spAutoFit/>
            </a:bodyPr>
            <a:lstStyle/>
            <a:p>
              <a:pPr marL="12700">
                <a:lnSpc>
                  <a:spcPct val="100000"/>
                </a:lnSpc>
                <a:spcBef>
                  <a:spcPts val="160"/>
                </a:spcBef>
              </a:pPr>
              <a:r>
                <a:rPr sz="800"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平均</a:t>
              </a:r>
              <a:r>
                <a:rPr sz="800" spc="-70" dirty="0">
                  <a:solidFill>
                    <a:srgbClr val="003279"/>
                  </a:solidFill>
                  <a:latin typeface="Apis For Office" panose="020B0504010101010104"/>
                  <a:ea typeface="微软雅黑" panose="020B0503020204020204" pitchFamily="34" charset="-122"/>
                  <a:cs typeface="微软雅黑"/>
                  <a:sym typeface="Apis" panose="020B0504010101010104" pitchFamily="34" charset="0"/>
                </a:rPr>
                <a:t> </a:t>
              </a:r>
              <a:r>
                <a:rPr sz="800" spc="5" dirty="0">
                  <a:solidFill>
                    <a:srgbClr val="003279"/>
                  </a:solidFill>
                  <a:latin typeface="Apis For Office" panose="020B0504010101010104"/>
                  <a:ea typeface="微软雅黑" panose="020B0503020204020204" pitchFamily="34" charset="-122"/>
                  <a:cs typeface="Apis"/>
                  <a:sym typeface="Apis" panose="020B0504010101010104" pitchFamily="34" charset="0"/>
                </a:rPr>
                <a:t>HbA</a:t>
              </a:r>
              <a:r>
                <a:rPr sz="800" spc="5" baseline="-25000" dirty="0">
                  <a:solidFill>
                    <a:srgbClr val="003279"/>
                  </a:solidFill>
                  <a:latin typeface="Apis For Office" panose="020B0504010101010104"/>
                  <a:ea typeface="微软雅黑" panose="020B0503020204020204" pitchFamily="34" charset="-122"/>
                  <a:cs typeface="Apis"/>
                  <a:sym typeface="Apis" panose="020B0504010101010104" pitchFamily="34" charset="0"/>
                </a:rPr>
                <a:t>1c</a:t>
              </a:r>
              <a:r>
                <a:rPr sz="800" spc="40" dirty="0">
                  <a:solidFill>
                    <a:srgbClr val="003279"/>
                  </a:solidFill>
                  <a:latin typeface="Apis For Office" panose="020B0504010101010104"/>
                  <a:ea typeface="微软雅黑" panose="020B0503020204020204" pitchFamily="34" charset="-122"/>
                  <a:cs typeface="Apis"/>
                  <a:sym typeface="Apis" panose="020B0504010101010104" pitchFamily="34" charset="0"/>
                </a:rPr>
                <a:t> </a:t>
              </a:r>
              <a:r>
                <a:rPr sz="800" dirty="0">
                  <a:solidFill>
                    <a:srgbClr val="003279"/>
                  </a:solidFill>
                  <a:latin typeface="Apis For Office" panose="020B0504010101010104"/>
                  <a:ea typeface="微软雅黑" panose="020B0503020204020204" pitchFamily="34" charset="-122"/>
                  <a:cs typeface="Apis"/>
                  <a:sym typeface="Apis" panose="020B0504010101010104" pitchFamily="34" charset="0"/>
                </a:rPr>
                <a:t>(%)</a:t>
              </a:r>
              <a:endParaRPr sz="800" dirty="0">
                <a:latin typeface="Apis For Office" panose="020B0504010101010104"/>
                <a:ea typeface="微软雅黑" panose="020B0503020204020204" pitchFamily="34" charset="-122"/>
                <a:cs typeface="Apis"/>
                <a:sym typeface="Apis" panose="020B0504010101010104" pitchFamily="34" charset="0"/>
              </a:endParaRPr>
            </a:p>
          </p:txBody>
        </p:sp>
        <p:sp>
          <p:nvSpPr>
            <p:cNvPr id="225" name="object 22">
              <a:extLst>
                <a:ext uri="{FF2B5EF4-FFF2-40B4-BE49-F238E27FC236}">
                  <a16:creationId xmlns:a16="http://schemas.microsoft.com/office/drawing/2014/main" id="{C616D236-3647-4356-8277-76CEB5C26373}"/>
                </a:ext>
              </a:extLst>
            </p:cNvPr>
            <p:cNvSpPr/>
            <p:nvPr/>
          </p:nvSpPr>
          <p:spPr>
            <a:xfrm flipH="1">
              <a:off x="1026881" y="4888916"/>
              <a:ext cx="29730" cy="1152000"/>
            </a:xfrm>
            <a:custGeom>
              <a:avLst/>
              <a:gdLst/>
              <a:ahLst/>
              <a:cxnLst/>
              <a:rect l="l" t="t" r="r" b="b"/>
              <a:pathLst>
                <a:path h="814070">
                  <a:moveTo>
                    <a:pt x="0" y="0"/>
                  </a:moveTo>
                  <a:lnTo>
                    <a:pt x="0" y="206247"/>
                  </a:lnTo>
                  <a:lnTo>
                    <a:pt x="0" y="813536"/>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28" name="object 24">
              <a:extLst>
                <a:ext uri="{FF2B5EF4-FFF2-40B4-BE49-F238E27FC236}">
                  <a16:creationId xmlns:a16="http://schemas.microsoft.com/office/drawing/2014/main" id="{51B70F1E-9D26-4D3B-8F10-0421FEC7EBB0}"/>
                </a:ext>
              </a:extLst>
            </p:cNvPr>
            <p:cNvSpPr/>
            <p:nvPr/>
          </p:nvSpPr>
          <p:spPr>
            <a:xfrm>
              <a:off x="974967" y="5071819"/>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29" name="object 25">
              <a:extLst>
                <a:ext uri="{FF2B5EF4-FFF2-40B4-BE49-F238E27FC236}">
                  <a16:creationId xmlns:a16="http://schemas.microsoft.com/office/drawing/2014/main" id="{05D7DDF5-BB9A-440E-BADE-F842BB531810}"/>
                </a:ext>
              </a:extLst>
            </p:cNvPr>
            <p:cNvSpPr/>
            <p:nvPr/>
          </p:nvSpPr>
          <p:spPr>
            <a:xfrm>
              <a:off x="974967" y="5907526"/>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30" name="object 26">
              <a:extLst>
                <a:ext uri="{FF2B5EF4-FFF2-40B4-BE49-F238E27FC236}">
                  <a16:creationId xmlns:a16="http://schemas.microsoft.com/office/drawing/2014/main" id="{EC725886-8EE9-4A60-BE0E-C6E92A0D59C1}"/>
                </a:ext>
              </a:extLst>
            </p:cNvPr>
            <p:cNvSpPr/>
            <p:nvPr/>
          </p:nvSpPr>
          <p:spPr>
            <a:xfrm>
              <a:off x="974967" y="5698590"/>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31" name="object 27">
              <a:extLst>
                <a:ext uri="{FF2B5EF4-FFF2-40B4-BE49-F238E27FC236}">
                  <a16:creationId xmlns:a16="http://schemas.microsoft.com/office/drawing/2014/main" id="{57BDE4C6-1D02-417F-B73C-78220BFC5699}"/>
                </a:ext>
              </a:extLst>
            </p:cNvPr>
            <p:cNvSpPr txBox="1"/>
            <p:nvPr/>
          </p:nvSpPr>
          <p:spPr>
            <a:xfrm>
              <a:off x="722999" y="5654189"/>
              <a:ext cx="232670" cy="412934"/>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7.0</a:t>
              </a:r>
              <a:endParaRPr sz="1050" dirty="0">
                <a:latin typeface="Apis For Office" panose="020B0504010101010104"/>
                <a:ea typeface="微软雅黑" panose="020B0503020204020204" pitchFamily="34" charset="-122"/>
                <a:cs typeface="Apis"/>
                <a:sym typeface="Apis" panose="020B0504010101010104" pitchFamily="34" charset="0"/>
              </a:endParaRPr>
            </a:p>
            <a:p>
              <a:pPr marL="12700" algn="r">
                <a:lnSpc>
                  <a:spcPct val="100000"/>
                </a:lnSpc>
                <a:spcBef>
                  <a:spcPts val="600"/>
                </a:spcBef>
              </a:pPr>
              <a:r>
                <a:rPr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6.5</a:t>
              </a:r>
              <a:endParaRPr sz="1050" dirty="0">
                <a:latin typeface="Apis For Office" panose="020B0504010101010104"/>
                <a:ea typeface="微软雅黑" panose="020B0503020204020204" pitchFamily="34" charset="-122"/>
                <a:cs typeface="Apis"/>
                <a:sym typeface="Apis" panose="020B0504010101010104" pitchFamily="34" charset="0"/>
              </a:endParaRPr>
            </a:p>
          </p:txBody>
        </p:sp>
        <p:sp>
          <p:nvSpPr>
            <p:cNvPr id="234" name="object 29">
              <a:extLst>
                <a:ext uri="{FF2B5EF4-FFF2-40B4-BE49-F238E27FC236}">
                  <a16:creationId xmlns:a16="http://schemas.microsoft.com/office/drawing/2014/main" id="{747FDD69-7DC6-45AE-BD78-52C2F88B0791}"/>
                </a:ext>
              </a:extLst>
            </p:cNvPr>
            <p:cNvSpPr txBox="1"/>
            <p:nvPr/>
          </p:nvSpPr>
          <p:spPr>
            <a:xfrm>
              <a:off x="700312" y="4794327"/>
              <a:ext cx="255357" cy="193975"/>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9.0</a:t>
              </a:r>
              <a:endParaRPr sz="1050" dirty="0">
                <a:latin typeface="Apis For Office" panose="020B0504010101010104"/>
                <a:ea typeface="微软雅黑" panose="020B0503020204020204" pitchFamily="34" charset="-122"/>
                <a:cs typeface="Apis"/>
                <a:sym typeface="Apis" panose="020B0504010101010104" pitchFamily="34" charset="0"/>
              </a:endParaRPr>
            </a:p>
          </p:txBody>
        </p:sp>
        <p:sp>
          <p:nvSpPr>
            <p:cNvPr id="236" name="object 30">
              <a:extLst>
                <a:ext uri="{FF2B5EF4-FFF2-40B4-BE49-F238E27FC236}">
                  <a16:creationId xmlns:a16="http://schemas.microsoft.com/office/drawing/2014/main" id="{4A5AF0DC-D1E5-4DC0-8BD0-9216B24DA77F}"/>
                </a:ext>
              </a:extLst>
            </p:cNvPr>
            <p:cNvSpPr/>
            <p:nvPr/>
          </p:nvSpPr>
          <p:spPr>
            <a:xfrm>
              <a:off x="974967" y="5489672"/>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37" name="object 31">
              <a:extLst>
                <a:ext uri="{FF2B5EF4-FFF2-40B4-BE49-F238E27FC236}">
                  <a16:creationId xmlns:a16="http://schemas.microsoft.com/office/drawing/2014/main" id="{52E23CB7-60B6-4C14-B22B-9113C7DE801D}"/>
                </a:ext>
              </a:extLst>
            </p:cNvPr>
            <p:cNvSpPr txBox="1"/>
            <p:nvPr/>
          </p:nvSpPr>
          <p:spPr>
            <a:xfrm>
              <a:off x="724509" y="5419424"/>
              <a:ext cx="231160" cy="193975"/>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7.5</a:t>
              </a:r>
              <a:endParaRPr sz="1050" dirty="0">
                <a:latin typeface="Apis For Office" panose="020B0504010101010104"/>
                <a:ea typeface="微软雅黑" panose="020B0503020204020204" pitchFamily="34" charset="-122"/>
                <a:cs typeface="Apis"/>
                <a:sym typeface="Apis" panose="020B0504010101010104" pitchFamily="34" charset="0"/>
              </a:endParaRPr>
            </a:p>
          </p:txBody>
        </p:sp>
        <p:sp>
          <p:nvSpPr>
            <p:cNvPr id="238" name="object 32">
              <a:extLst>
                <a:ext uri="{FF2B5EF4-FFF2-40B4-BE49-F238E27FC236}">
                  <a16:creationId xmlns:a16="http://schemas.microsoft.com/office/drawing/2014/main" id="{F4E9FB52-24DB-4FA4-9A3D-BB8431AAD62A}"/>
                </a:ext>
              </a:extLst>
            </p:cNvPr>
            <p:cNvSpPr/>
            <p:nvPr/>
          </p:nvSpPr>
          <p:spPr>
            <a:xfrm>
              <a:off x="974967" y="5280737"/>
              <a:ext cx="52880" cy="28883"/>
            </a:xfrm>
            <a:custGeom>
              <a:avLst/>
              <a:gdLst/>
              <a:ahLst/>
              <a:cxnLst/>
              <a:rect l="l" t="t" r="r" b="b"/>
              <a:pathLst>
                <a:path w="22225">
                  <a:moveTo>
                    <a:pt x="0" y="0"/>
                  </a:moveTo>
                  <a:lnTo>
                    <a:pt x="21602" y="0"/>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52" name="object 33">
              <a:extLst>
                <a:ext uri="{FF2B5EF4-FFF2-40B4-BE49-F238E27FC236}">
                  <a16:creationId xmlns:a16="http://schemas.microsoft.com/office/drawing/2014/main" id="{24E7EFD4-777D-4CA9-A1BA-C997341CA485}"/>
                </a:ext>
              </a:extLst>
            </p:cNvPr>
            <p:cNvSpPr txBox="1"/>
            <p:nvPr/>
          </p:nvSpPr>
          <p:spPr>
            <a:xfrm>
              <a:off x="691514" y="5002693"/>
              <a:ext cx="264155" cy="193975"/>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8.5</a:t>
              </a:r>
              <a:endParaRPr sz="1050" dirty="0">
                <a:latin typeface="Apis For Office" panose="020B0504010101010104"/>
                <a:ea typeface="微软雅黑" panose="020B0503020204020204" pitchFamily="34" charset="-122"/>
                <a:cs typeface="Apis"/>
                <a:sym typeface="Apis" panose="020B0504010101010104" pitchFamily="34" charset="0"/>
              </a:endParaRPr>
            </a:p>
          </p:txBody>
        </p:sp>
        <p:sp>
          <p:nvSpPr>
            <p:cNvPr id="254" name="object 35">
              <a:extLst>
                <a:ext uri="{FF2B5EF4-FFF2-40B4-BE49-F238E27FC236}">
                  <a16:creationId xmlns:a16="http://schemas.microsoft.com/office/drawing/2014/main" id="{15D85FEB-B516-46E9-8975-547A3C4347B0}"/>
                </a:ext>
              </a:extLst>
            </p:cNvPr>
            <p:cNvSpPr/>
            <p:nvPr/>
          </p:nvSpPr>
          <p:spPr>
            <a:xfrm flipH="1">
              <a:off x="1026881" y="5907526"/>
              <a:ext cx="29730" cy="32800"/>
            </a:xfrm>
            <a:custGeom>
              <a:avLst/>
              <a:gdLst/>
              <a:ahLst/>
              <a:cxnLst/>
              <a:rect l="l" t="t" r="r" b="b"/>
              <a:pathLst>
                <a:path h="22225">
                  <a:moveTo>
                    <a:pt x="0" y="0"/>
                  </a:moveTo>
                  <a:lnTo>
                    <a:pt x="0" y="21602"/>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59" name="object 40">
              <a:extLst>
                <a:ext uri="{FF2B5EF4-FFF2-40B4-BE49-F238E27FC236}">
                  <a16:creationId xmlns:a16="http://schemas.microsoft.com/office/drawing/2014/main" id="{7346566A-D843-4430-A8A1-FD340070F062}"/>
                </a:ext>
              </a:extLst>
            </p:cNvPr>
            <p:cNvSpPr/>
            <p:nvPr/>
          </p:nvSpPr>
          <p:spPr>
            <a:xfrm flipH="1">
              <a:off x="1022909" y="5880188"/>
              <a:ext cx="29730" cy="32800"/>
            </a:xfrm>
            <a:custGeom>
              <a:avLst/>
              <a:gdLst/>
              <a:ahLst/>
              <a:cxnLst/>
              <a:rect l="l" t="t" r="r" b="b"/>
              <a:pathLst>
                <a:path h="22225">
                  <a:moveTo>
                    <a:pt x="0" y="0"/>
                  </a:moveTo>
                  <a:lnTo>
                    <a:pt x="0" y="21602"/>
                  </a:lnTo>
                </a:path>
              </a:pathLst>
            </a:custGeom>
            <a:ln w="4826">
              <a:solidFill>
                <a:srgbClr val="003279"/>
              </a:solidFill>
            </a:ln>
          </p:spPr>
          <p:txBody>
            <a:bodyPr wrap="square" lIns="0" tIns="0" rIns="0" bIns="0" rtlCol="0"/>
            <a:lstStyle/>
            <a:p>
              <a:endParaRPr sz="1100" dirty="0">
                <a:latin typeface="Apis For Office" panose="020B0504010101010104"/>
                <a:ea typeface="微软雅黑" panose="020B0503020204020204" pitchFamily="34" charset="-122"/>
                <a:sym typeface="Apis" panose="020B0504010101010104" pitchFamily="34" charset="0"/>
              </a:endParaRPr>
            </a:p>
          </p:txBody>
        </p:sp>
        <p:sp>
          <p:nvSpPr>
            <p:cNvPr id="261" name="object 33">
              <a:extLst>
                <a:ext uri="{FF2B5EF4-FFF2-40B4-BE49-F238E27FC236}">
                  <a16:creationId xmlns:a16="http://schemas.microsoft.com/office/drawing/2014/main" id="{82D4CBE1-5D87-40DC-B815-BA40746AEA20}"/>
                </a:ext>
              </a:extLst>
            </p:cNvPr>
            <p:cNvSpPr txBox="1"/>
            <p:nvPr/>
          </p:nvSpPr>
          <p:spPr>
            <a:xfrm>
              <a:off x="691514" y="5211058"/>
              <a:ext cx="264155" cy="193975"/>
            </a:xfrm>
            <a:prstGeom prst="rect">
              <a:avLst/>
            </a:prstGeom>
          </p:spPr>
          <p:txBody>
            <a:bodyPr vert="horz" wrap="square" lIns="0" tIns="12700" rIns="0" bIns="0" rtlCol="0">
              <a:spAutoFit/>
            </a:bodyPr>
            <a:lstStyle/>
            <a:p>
              <a:pPr marL="12700" algn="r">
                <a:lnSpc>
                  <a:spcPct val="100000"/>
                </a:lnSpc>
                <a:spcBef>
                  <a:spcPts val="100"/>
                </a:spcBef>
              </a:pPr>
              <a:r>
                <a:rPr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8.</a:t>
              </a:r>
              <a:r>
                <a:rPr lang="en-US" altLang="zh-CN" sz="1050" dirty="0">
                  <a:solidFill>
                    <a:srgbClr val="003279"/>
                  </a:solidFill>
                  <a:latin typeface="Apis For Office" panose="020B0504010101010104"/>
                  <a:ea typeface="微软雅黑" panose="020B0503020204020204" pitchFamily="34" charset="-122"/>
                  <a:cs typeface="Apis"/>
                  <a:sym typeface="Apis" panose="020B0504010101010104" pitchFamily="34" charset="0"/>
                </a:rPr>
                <a:t>0</a:t>
              </a:r>
              <a:endParaRPr sz="1050" dirty="0">
                <a:latin typeface="Apis For Office" panose="020B0504010101010104"/>
                <a:ea typeface="微软雅黑" panose="020B0503020204020204" pitchFamily="34" charset="-122"/>
                <a:cs typeface="Apis"/>
                <a:sym typeface="Apis" panose="020B0504010101010104" pitchFamily="34" charset="0"/>
              </a:endParaRPr>
            </a:p>
          </p:txBody>
        </p:sp>
        <p:sp>
          <p:nvSpPr>
            <p:cNvPr id="143" name="TextBox 193">
              <a:extLst>
                <a:ext uri="{FF2B5EF4-FFF2-40B4-BE49-F238E27FC236}">
                  <a16:creationId xmlns:a16="http://schemas.microsoft.com/office/drawing/2014/main" id="{51F6F430-7550-4379-BEFA-BE3596D22547}"/>
                </a:ext>
              </a:extLst>
            </p:cNvPr>
            <p:cNvSpPr txBox="1"/>
            <p:nvPr/>
          </p:nvSpPr>
          <p:spPr>
            <a:xfrm>
              <a:off x="1508597" y="4816110"/>
              <a:ext cx="261692" cy="162141"/>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8.6</a:t>
              </a:r>
            </a:p>
          </p:txBody>
        </p:sp>
        <p:sp>
          <p:nvSpPr>
            <p:cNvPr id="176" name="object 104">
              <a:extLst>
                <a:ext uri="{FF2B5EF4-FFF2-40B4-BE49-F238E27FC236}">
                  <a16:creationId xmlns:a16="http://schemas.microsoft.com/office/drawing/2014/main" id="{22CD79D1-0B09-40BB-AEC4-C3423F0D68BD}"/>
                </a:ext>
              </a:extLst>
            </p:cNvPr>
            <p:cNvSpPr txBox="1"/>
            <p:nvPr/>
          </p:nvSpPr>
          <p:spPr>
            <a:xfrm>
              <a:off x="1371132" y="5749435"/>
              <a:ext cx="532238" cy="289823"/>
            </a:xfrm>
            <a:prstGeom prst="rect">
              <a:avLst/>
            </a:prstGeom>
          </p:spPr>
          <p:txBody>
            <a:bodyPr vert="horz" wrap="square" lIns="0" tIns="12700" rIns="0" bIns="0" rtlCol="0">
              <a:spAutoFit/>
            </a:bodyPr>
            <a:lstStyle/>
            <a:p>
              <a:pPr marL="12700" algn="ctr">
                <a:spcBef>
                  <a:spcPts val="100"/>
                </a:spcBef>
              </a:pPr>
              <a:r>
                <a:rPr lang="zh-CN" altLang="en-US"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rPr>
                <a:t>既往使用</a:t>
              </a:r>
              <a:r>
                <a:rPr sz="900" b="1" spc="-15" dirty="0">
                  <a:solidFill>
                    <a:srgbClr val="003279"/>
                  </a:solidFill>
                  <a:latin typeface="+mj-lt"/>
                  <a:ea typeface="微软雅黑" panose="020B0503020204020204" pitchFamily="34" charset="-122"/>
                  <a:cs typeface="Apis"/>
                  <a:sym typeface="Apis" panose="020B0504010101010104" pitchFamily="34" charset="0"/>
                </a:rPr>
                <a:t>GLP-1RA</a:t>
              </a:r>
              <a:endParaRPr sz="900" b="1" dirty="0">
                <a:latin typeface="+mj-lt"/>
                <a:ea typeface="微软雅黑" panose="020B0503020204020204" pitchFamily="34" charset="-122"/>
                <a:cs typeface="Apis"/>
                <a:sym typeface="Apis" panose="020B0504010101010104" pitchFamily="34" charset="0"/>
              </a:endParaRPr>
            </a:p>
          </p:txBody>
        </p:sp>
        <p:sp>
          <p:nvSpPr>
            <p:cNvPr id="209" name="object 91">
              <a:extLst>
                <a:ext uri="{FF2B5EF4-FFF2-40B4-BE49-F238E27FC236}">
                  <a16:creationId xmlns:a16="http://schemas.microsoft.com/office/drawing/2014/main" id="{BA1AF5B4-E019-472E-8CCE-F1555B81E145}"/>
                </a:ext>
              </a:extLst>
            </p:cNvPr>
            <p:cNvSpPr/>
            <p:nvPr/>
          </p:nvSpPr>
          <p:spPr>
            <a:xfrm>
              <a:off x="1501694" y="5056464"/>
              <a:ext cx="271990" cy="214345"/>
            </a:xfrm>
            <a:custGeom>
              <a:avLst/>
              <a:gdLst/>
              <a:ahLst/>
              <a:cxnLst/>
              <a:rect l="l" t="t" r="r" b="b"/>
              <a:pathLst>
                <a:path w="176530" h="90170">
                  <a:moveTo>
                    <a:pt x="176187" y="89788"/>
                  </a:moveTo>
                  <a:lnTo>
                    <a:pt x="0" y="89788"/>
                  </a:lnTo>
                  <a:lnTo>
                    <a:pt x="0" y="0"/>
                  </a:lnTo>
                  <a:lnTo>
                    <a:pt x="176187" y="0"/>
                  </a:lnTo>
                  <a:lnTo>
                    <a:pt x="176187" y="89788"/>
                  </a:lnTo>
                  <a:close/>
                </a:path>
              </a:pathLst>
            </a:custGeom>
            <a:ln w="6350">
              <a:noFill/>
            </a:ln>
          </p:spPr>
          <p:txBody>
            <a:bodyPr wrap="square" lIns="0" tIns="0" rIns="0" bIns="0" rtlCol="0"/>
            <a:lstStyle/>
            <a:p>
              <a:pPr algn="ctr"/>
              <a:r>
                <a:rPr lang="en-US" altLang="zh-CN" sz="900" b="1" dirty="0">
                  <a:solidFill>
                    <a:schemeClr val="bg1"/>
                  </a:solidFill>
                  <a:latin typeface="Apis For Office" panose="020B0504010101010104"/>
                  <a:ea typeface="微软雅黑" panose="020B0503020204020204" pitchFamily="34" charset="-122"/>
                  <a:sym typeface="Apis" panose="020B0504010101010104" pitchFamily="34" charset="0"/>
                </a:rPr>
                <a:t>-1.0</a:t>
              </a:r>
              <a:r>
                <a:rPr lang="en-US" altLang="zh-CN" sz="900" b="1" baseline="30000" dirty="0">
                  <a:solidFill>
                    <a:schemeClr val="bg1"/>
                  </a:solidFill>
                  <a:latin typeface="Apis For Office" panose="020B0504010101010104"/>
                  <a:ea typeface="微软雅黑" panose="020B0503020204020204" pitchFamily="34" charset="-122"/>
                  <a:sym typeface="Apis" panose="020B0504010101010104" pitchFamily="34" charset="0"/>
                </a:rPr>
                <a:t>*</a:t>
              </a:r>
              <a:endParaRPr sz="900" b="1" baseline="30000" dirty="0">
                <a:solidFill>
                  <a:schemeClr val="bg1"/>
                </a:solidFill>
                <a:latin typeface="Apis For Office" panose="020B0504010101010104"/>
                <a:ea typeface="微软雅黑" panose="020B0503020204020204" pitchFamily="34" charset="-122"/>
                <a:sym typeface="Apis" panose="020B0504010101010104" pitchFamily="34" charset="0"/>
              </a:endParaRPr>
            </a:p>
          </p:txBody>
        </p:sp>
        <p:sp>
          <p:nvSpPr>
            <p:cNvPr id="146" name="TextBox 192">
              <a:extLst>
                <a:ext uri="{FF2B5EF4-FFF2-40B4-BE49-F238E27FC236}">
                  <a16:creationId xmlns:a16="http://schemas.microsoft.com/office/drawing/2014/main" id="{A22BCA9E-2E40-440A-87A0-952C462A39A6}"/>
                </a:ext>
              </a:extLst>
            </p:cNvPr>
            <p:cNvSpPr txBox="1"/>
            <p:nvPr/>
          </p:nvSpPr>
          <p:spPr>
            <a:xfrm>
              <a:off x="1554696" y="5465343"/>
              <a:ext cx="165110" cy="153888"/>
            </a:xfrm>
            <a:prstGeom prst="rect">
              <a:avLst/>
            </a:prstGeom>
            <a:noFill/>
          </p:spPr>
          <p:txBody>
            <a:bodyPr wrap="non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0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7</a:t>
              </a: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.5</a:t>
              </a:r>
            </a:p>
          </p:txBody>
        </p:sp>
        <p:sp>
          <p:nvSpPr>
            <p:cNvPr id="178" name="object 111">
              <a:extLst>
                <a:ext uri="{FF2B5EF4-FFF2-40B4-BE49-F238E27FC236}">
                  <a16:creationId xmlns:a16="http://schemas.microsoft.com/office/drawing/2014/main" id="{5896E4F1-3731-4070-B8EB-3EDEAA3AE198}"/>
                </a:ext>
              </a:extLst>
            </p:cNvPr>
            <p:cNvSpPr txBox="1"/>
            <p:nvPr/>
          </p:nvSpPr>
          <p:spPr>
            <a:xfrm>
              <a:off x="2259062" y="5736611"/>
              <a:ext cx="1024465" cy="302647"/>
            </a:xfrm>
            <a:prstGeom prst="rect">
              <a:avLst/>
            </a:prstGeom>
          </p:spPr>
          <p:txBody>
            <a:bodyPr vert="horz" wrap="square" lIns="0" tIns="12700" rIns="0" bIns="0" rtlCol="0">
              <a:spAutoFit/>
            </a:bodyPr>
            <a:lstStyle/>
            <a:p>
              <a:pPr marL="73660" algn="ctr">
                <a:spcBef>
                  <a:spcPts val="100"/>
                </a:spcBef>
              </a:pPr>
              <a:r>
                <a:rPr lang="zh-CN" altLang="en-US"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rPr>
                <a:t>既往使用</a:t>
              </a:r>
              <a:endParaRPr lang="en-US" altLang="zh-CN"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endParaRPr>
            </a:p>
            <a:p>
              <a:pPr marL="73660" algn="ctr">
                <a:spcBef>
                  <a:spcPts val="100"/>
                </a:spcBef>
              </a:pPr>
              <a:r>
                <a:rPr sz="900" b="1" spc="-15" dirty="0">
                  <a:solidFill>
                    <a:srgbClr val="003279"/>
                  </a:solidFill>
                  <a:latin typeface="微软雅黑" panose="020B0503020204020204" pitchFamily="34" charset="-122"/>
                  <a:ea typeface="微软雅黑" panose="020B0503020204020204" pitchFamily="34" charset="-122"/>
                  <a:cs typeface="微软雅黑"/>
                  <a:sym typeface="Apis" panose="020B0504010101010104" pitchFamily="34" charset="0"/>
                </a:rPr>
                <a:t>胰岛素</a:t>
              </a:r>
              <a:r>
                <a:rPr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rPr>
                <a:t>+</a:t>
              </a:r>
              <a:r>
                <a:rPr sz="900" b="1" spc="-15" dirty="0">
                  <a:solidFill>
                    <a:srgbClr val="003279"/>
                  </a:solidFill>
                  <a:latin typeface="+mj-lt"/>
                  <a:ea typeface="微软雅黑" panose="020B0503020204020204" pitchFamily="34" charset="-122"/>
                  <a:cs typeface="Apis"/>
                  <a:sym typeface="Apis" panose="020B0504010101010104" pitchFamily="34" charset="0"/>
                </a:rPr>
                <a:t>GLP-1RA</a:t>
              </a:r>
              <a:endParaRPr sz="900" b="1" dirty="0">
                <a:latin typeface="+mj-lt"/>
                <a:ea typeface="微软雅黑" panose="020B0503020204020204" pitchFamily="34" charset="-122"/>
                <a:cs typeface="Apis"/>
                <a:sym typeface="Apis" panose="020B0504010101010104" pitchFamily="34" charset="0"/>
              </a:endParaRPr>
            </a:p>
          </p:txBody>
        </p:sp>
        <p:sp>
          <p:nvSpPr>
            <p:cNvPr id="218" name="object 91">
              <a:extLst>
                <a:ext uri="{FF2B5EF4-FFF2-40B4-BE49-F238E27FC236}">
                  <a16:creationId xmlns:a16="http://schemas.microsoft.com/office/drawing/2014/main" id="{A591FF26-F239-4063-93E3-715A68B58BE2}"/>
                </a:ext>
              </a:extLst>
            </p:cNvPr>
            <p:cNvSpPr/>
            <p:nvPr/>
          </p:nvSpPr>
          <p:spPr>
            <a:xfrm>
              <a:off x="2635299" y="5180068"/>
              <a:ext cx="271990" cy="214345"/>
            </a:xfrm>
            <a:custGeom>
              <a:avLst/>
              <a:gdLst/>
              <a:ahLst/>
              <a:cxnLst/>
              <a:rect l="l" t="t" r="r" b="b"/>
              <a:pathLst>
                <a:path w="176530" h="90170">
                  <a:moveTo>
                    <a:pt x="176187" y="89788"/>
                  </a:moveTo>
                  <a:lnTo>
                    <a:pt x="0" y="89788"/>
                  </a:lnTo>
                  <a:lnTo>
                    <a:pt x="0" y="0"/>
                  </a:lnTo>
                  <a:lnTo>
                    <a:pt x="176187" y="0"/>
                  </a:lnTo>
                  <a:lnTo>
                    <a:pt x="176187" y="89788"/>
                  </a:lnTo>
                  <a:close/>
                </a:path>
              </a:pathLst>
            </a:custGeom>
            <a:ln w="6350">
              <a:noFill/>
            </a:ln>
          </p:spPr>
          <p:txBody>
            <a:bodyPr wrap="square" lIns="0" tIns="0" rIns="0" bIns="0" rtlCol="0"/>
            <a:lstStyle/>
            <a:p>
              <a:pPr algn="ctr"/>
              <a:r>
                <a:rPr lang="en-US" altLang="zh-CN" sz="800" b="1" dirty="0">
                  <a:solidFill>
                    <a:schemeClr val="bg1"/>
                  </a:solidFill>
                  <a:latin typeface="Apis For Office" panose="020B0504010101010104"/>
                  <a:ea typeface="微软雅黑" panose="020B0503020204020204" pitchFamily="34" charset="-122"/>
                  <a:sym typeface="Apis" panose="020B0504010101010104" pitchFamily="34" charset="0"/>
                </a:rPr>
                <a:t>-0.6</a:t>
              </a:r>
              <a:r>
                <a:rPr lang="en-US" altLang="zh-CN" sz="800" b="1" baseline="30000" dirty="0">
                  <a:solidFill>
                    <a:schemeClr val="bg1"/>
                  </a:solidFill>
                  <a:latin typeface="Apis For Office" panose="020B0504010101010104"/>
                  <a:ea typeface="微软雅黑" panose="020B0503020204020204" pitchFamily="34" charset="-122"/>
                  <a:sym typeface="Apis" panose="020B0504010101010104" pitchFamily="34" charset="0"/>
                </a:rPr>
                <a:t> *</a:t>
              </a:r>
              <a:endParaRPr sz="800" b="1" dirty="0">
                <a:solidFill>
                  <a:schemeClr val="bg1"/>
                </a:solidFill>
                <a:latin typeface="Apis For Office" panose="020B0504010101010104"/>
                <a:ea typeface="微软雅黑" panose="020B0503020204020204" pitchFamily="34" charset="-122"/>
                <a:sym typeface="Apis" panose="020B0504010101010104" pitchFamily="34" charset="0"/>
              </a:endParaRPr>
            </a:p>
          </p:txBody>
        </p:sp>
        <p:sp>
          <p:nvSpPr>
            <p:cNvPr id="147" name="TextBox 193">
              <a:extLst>
                <a:ext uri="{FF2B5EF4-FFF2-40B4-BE49-F238E27FC236}">
                  <a16:creationId xmlns:a16="http://schemas.microsoft.com/office/drawing/2014/main" id="{675938A5-4796-4B84-B25B-040FD0526ECE}"/>
                </a:ext>
              </a:extLst>
            </p:cNvPr>
            <p:cNvSpPr txBox="1"/>
            <p:nvPr/>
          </p:nvSpPr>
          <p:spPr>
            <a:xfrm>
              <a:off x="2632075" y="4933651"/>
              <a:ext cx="261692" cy="162141"/>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8.3</a:t>
              </a:r>
            </a:p>
          </p:txBody>
        </p:sp>
        <p:sp>
          <p:nvSpPr>
            <p:cNvPr id="148" name="TextBox 192">
              <a:extLst>
                <a:ext uri="{FF2B5EF4-FFF2-40B4-BE49-F238E27FC236}">
                  <a16:creationId xmlns:a16="http://schemas.microsoft.com/office/drawing/2014/main" id="{305A7B64-586F-4B93-A554-52E6FA2B36E9}"/>
                </a:ext>
              </a:extLst>
            </p:cNvPr>
            <p:cNvSpPr txBox="1"/>
            <p:nvPr/>
          </p:nvSpPr>
          <p:spPr>
            <a:xfrm>
              <a:off x="2689748" y="5467139"/>
              <a:ext cx="165110" cy="153888"/>
            </a:xfrm>
            <a:prstGeom prst="rect">
              <a:avLst/>
            </a:prstGeom>
            <a:noFill/>
          </p:spPr>
          <p:txBody>
            <a:bodyPr wrap="non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0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7</a:t>
              </a: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.6</a:t>
              </a:r>
            </a:p>
          </p:txBody>
        </p:sp>
        <p:sp>
          <p:nvSpPr>
            <p:cNvPr id="198" name="object 111">
              <a:extLst>
                <a:ext uri="{FF2B5EF4-FFF2-40B4-BE49-F238E27FC236}">
                  <a16:creationId xmlns:a16="http://schemas.microsoft.com/office/drawing/2014/main" id="{9420FF83-8A88-4EBD-BF36-FE18C6DC66D6}"/>
                </a:ext>
              </a:extLst>
            </p:cNvPr>
            <p:cNvSpPr txBox="1"/>
            <p:nvPr/>
          </p:nvSpPr>
          <p:spPr>
            <a:xfrm>
              <a:off x="3541450" y="5747248"/>
              <a:ext cx="788326" cy="302647"/>
            </a:xfrm>
            <a:prstGeom prst="rect">
              <a:avLst/>
            </a:prstGeom>
          </p:spPr>
          <p:txBody>
            <a:bodyPr vert="horz" wrap="square" lIns="0" tIns="12700" rIns="0" bIns="0" rtlCol="0">
              <a:spAutoFit/>
            </a:bodyPr>
            <a:lstStyle/>
            <a:p>
              <a:pPr marL="73660" algn="ctr">
                <a:spcBef>
                  <a:spcPts val="100"/>
                </a:spcBef>
              </a:pPr>
              <a:r>
                <a:rPr lang="zh-CN" altLang="en-US"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rPr>
                <a:t>既往使用</a:t>
              </a:r>
              <a:endParaRPr lang="en-US" altLang="zh-CN"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endParaRPr>
            </a:p>
            <a:p>
              <a:pPr marL="73660" algn="ctr">
                <a:spcBef>
                  <a:spcPts val="100"/>
                </a:spcBef>
              </a:pPr>
              <a:r>
                <a:rPr lang="zh-CN" altLang="en-US"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rPr>
                <a:t>基础胰岛素</a:t>
              </a:r>
              <a:endParaRPr sz="900" b="1" dirty="0">
                <a:latin typeface="微软雅黑" panose="020B0503020204020204" pitchFamily="34" charset="-122"/>
                <a:ea typeface="微软雅黑" panose="020B0503020204020204" pitchFamily="34" charset="-122"/>
                <a:cs typeface="Apis"/>
                <a:sym typeface="Apis" panose="020B0504010101010104" pitchFamily="34" charset="0"/>
              </a:endParaRPr>
            </a:p>
          </p:txBody>
        </p:sp>
        <p:sp>
          <p:nvSpPr>
            <p:cNvPr id="219" name="object 91">
              <a:extLst>
                <a:ext uri="{FF2B5EF4-FFF2-40B4-BE49-F238E27FC236}">
                  <a16:creationId xmlns:a16="http://schemas.microsoft.com/office/drawing/2014/main" id="{FCBC2F9B-26DB-49AB-94FD-F745EFF5C983}"/>
                </a:ext>
              </a:extLst>
            </p:cNvPr>
            <p:cNvSpPr/>
            <p:nvPr/>
          </p:nvSpPr>
          <p:spPr>
            <a:xfrm>
              <a:off x="3820884" y="5204046"/>
              <a:ext cx="271990" cy="214345"/>
            </a:xfrm>
            <a:custGeom>
              <a:avLst/>
              <a:gdLst/>
              <a:ahLst/>
              <a:cxnLst/>
              <a:rect l="l" t="t" r="r" b="b"/>
              <a:pathLst>
                <a:path w="176530" h="90170">
                  <a:moveTo>
                    <a:pt x="176187" y="89788"/>
                  </a:moveTo>
                  <a:lnTo>
                    <a:pt x="0" y="89788"/>
                  </a:lnTo>
                  <a:lnTo>
                    <a:pt x="0" y="0"/>
                  </a:lnTo>
                  <a:lnTo>
                    <a:pt x="176187" y="0"/>
                  </a:lnTo>
                  <a:lnTo>
                    <a:pt x="176187" y="89788"/>
                  </a:lnTo>
                  <a:close/>
                </a:path>
              </a:pathLst>
            </a:custGeom>
            <a:ln w="6350">
              <a:noFill/>
            </a:ln>
          </p:spPr>
          <p:txBody>
            <a:bodyPr wrap="square" lIns="0" tIns="0" rIns="0" bIns="0" rtlCol="0"/>
            <a:lstStyle/>
            <a:p>
              <a:pPr algn="ctr"/>
              <a:r>
                <a:rPr lang="en-US" altLang="zh-CN" sz="800" b="1" dirty="0">
                  <a:solidFill>
                    <a:schemeClr val="bg1"/>
                  </a:solidFill>
                  <a:latin typeface="Apis For Office" panose="020B0504010101010104"/>
                  <a:ea typeface="微软雅黑" panose="020B0503020204020204" pitchFamily="34" charset="-122"/>
                  <a:sym typeface="Apis" panose="020B0504010101010104" pitchFamily="34" charset="0"/>
                </a:rPr>
                <a:t>-0.9</a:t>
              </a:r>
              <a:r>
                <a:rPr lang="en-US" altLang="zh-CN" sz="800" b="1" baseline="30000" dirty="0">
                  <a:solidFill>
                    <a:schemeClr val="bg1"/>
                  </a:solidFill>
                  <a:latin typeface="Apis For Office" panose="020B0504010101010104"/>
                  <a:ea typeface="微软雅黑" panose="020B0503020204020204" pitchFamily="34" charset="-122"/>
                  <a:sym typeface="Apis" panose="020B0504010101010104" pitchFamily="34" charset="0"/>
                </a:rPr>
                <a:t> *</a:t>
              </a:r>
              <a:endParaRPr sz="800" b="1" dirty="0">
                <a:solidFill>
                  <a:schemeClr val="bg1"/>
                </a:solidFill>
                <a:latin typeface="Apis For Office" panose="020B0504010101010104"/>
                <a:ea typeface="微软雅黑" panose="020B0503020204020204" pitchFamily="34" charset="-122"/>
                <a:sym typeface="Apis" panose="020B0504010101010104" pitchFamily="34" charset="0"/>
              </a:endParaRPr>
            </a:p>
          </p:txBody>
        </p:sp>
        <p:sp>
          <p:nvSpPr>
            <p:cNvPr id="149" name="TextBox 193">
              <a:extLst>
                <a:ext uri="{FF2B5EF4-FFF2-40B4-BE49-F238E27FC236}">
                  <a16:creationId xmlns:a16="http://schemas.microsoft.com/office/drawing/2014/main" id="{993A694E-6882-4B6A-BCB7-020018057D78}"/>
                </a:ext>
              </a:extLst>
            </p:cNvPr>
            <p:cNvSpPr txBox="1"/>
            <p:nvPr/>
          </p:nvSpPr>
          <p:spPr>
            <a:xfrm>
              <a:off x="3804746" y="4946428"/>
              <a:ext cx="261692" cy="162141"/>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8.3</a:t>
              </a:r>
            </a:p>
          </p:txBody>
        </p:sp>
        <p:sp>
          <p:nvSpPr>
            <p:cNvPr id="150" name="TextBox 192">
              <a:extLst>
                <a:ext uri="{FF2B5EF4-FFF2-40B4-BE49-F238E27FC236}">
                  <a16:creationId xmlns:a16="http://schemas.microsoft.com/office/drawing/2014/main" id="{9931A134-ECBA-4DA7-B169-2000D11AB841}"/>
                </a:ext>
              </a:extLst>
            </p:cNvPr>
            <p:cNvSpPr txBox="1"/>
            <p:nvPr/>
          </p:nvSpPr>
          <p:spPr>
            <a:xfrm>
              <a:off x="3860813" y="5549425"/>
              <a:ext cx="165110" cy="153888"/>
            </a:xfrm>
            <a:prstGeom prst="rect">
              <a:avLst/>
            </a:prstGeom>
            <a:noFill/>
          </p:spPr>
          <p:txBody>
            <a:bodyPr wrap="non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0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7</a:t>
              </a: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.4</a:t>
              </a:r>
            </a:p>
          </p:txBody>
        </p:sp>
        <p:sp>
          <p:nvSpPr>
            <p:cNvPr id="203" name="object 111">
              <a:extLst>
                <a:ext uri="{FF2B5EF4-FFF2-40B4-BE49-F238E27FC236}">
                  <a16:creationId xmlns:a16="http://schemas.microsoft.com/office/drawing/2014/main" id="{7CB8A3B0-FD61-4360-A307-0EBB56C23C8B}"/>
                </a:ext>
              </a:extLst>
            </p:cNvPr>
            <p:cNvSpPr txBox="1"/>
            <p:nvPr/>
          </p:nvSpPr>
          <p:spPr>
            <a:xfrm>
              <a:off x="4587700" y="5747248"/>
              <a:ext cx="934356" cy="302647"/>
            </a:xfrm>
            <a:prstGeom prst="rect">
              <a:avLst/>
            </a:prstGeom>
          </p:spPr>
          <p:txBody>
            <a:bodyPr vert="horz" wrap="square" lIns="0" tIns="12700" rIns="0" bIns="0" rtlCol="0">
              <a:spAutoFit/>
            </a:bodyPr>
            <a:lstStyle/>
            <a:p>
              <a:pPr marL="73660" algn="ctr">
                <a:spcBef>
                  <a:spcPts val="100"/>
                </a:spcBef>
              </a:pPr>
              <a:r>
                <a:rPr lang="zh-CN" altLang="en-US"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rPr>
                <a:t>既往使用</a:t>
              </a:r>
              <a:endParaRPr lang="en-US" altLang="zh-CN" sz="900" b="1" spc="-15" dirty="0">
                <a:solidFill>
                  <a:srgbClr val="003279"/>
                </a:solidFill>
                <a:latin typeface="微软雅黑" panose="020B0503020204020204" pitchFamily="34" charset="-122"/>
                <a:ea typeface="微软雅黑" panose="020B0503020204020204" pitchFamily="34" charset="-122"/>
                <a:cs typeface="Apis"/>
                <a:sym typeface="Apis" panose="020B0504010101010104" pitchFamily="34" charset="0"/>
              </a:endParaRPr>
            </a:p>
            <a:p>
              <a:pPr marL="73660" algn="ctr">
                <a:spcBef>
                  <a:spcPts val="100"/>
                </a:spcBef>
              </a:pPr>
              <a:r>
                <a:rPr lang="zh-CN" altLang="en-US" sz="900" b="1" spc="-15" dirty="0">
                  <a:solidFill>
                    <a:srgbClr val="003279"/>
                  </a:solidFill>
                  <a:latin typeface="微软雅黑" panose="020B0503020204020204" pitchFamily="34" charset="-122"/>
                  <a:ea typeface="微软雅黑" panose="020B0503020204020204" pitchFamily="34" charset="-122"/>
                  <a:cs typeface="微软雅黑"/>
                  <a:sym typeface="Apis" panose="020B0504010101010104" pitchFamily="34" charset="0"/>
                </a:rPr>
                <a:t>每日多次</a:t>
              </a:r>
              <a:r>
                <a:rPr sz="900" b="1" spc="-15" dirty="0" err="1">
                  <a:solidFill>
                    <a:srgbClr val="003279"/>
                  </a:solidFill>
                  <a:latin typeface="微软雅黑" panose="020B0503020204020204" pitchFamily="34" charset="-122"/>
                  <a:ea typeface="微软雅黑" panose="020B0503020204020204" pitchFamily="34" charset="-122"/>
                  <a:cs typeface="微软雅黑"/>
                  <a:sym typeface="Apis" panose="020B0504010101010104" pitchFamily="34" charset="0"/>
                </a:rPr>
                <a:t>胰岛素</a:t>
              </a:r>
              <a:endParaRPr lang="en-US" sz="900" b="1" spc="-15" dirty="0">
                <a:solidFill>
                  <a:srgbClr val="003279"/>
                </a:solidFill>
                <a:latin typeface="微软雅黑" panose="020B0503020204020204" pitchFamily="34" charset="-122"/>
                <a:ea typeface="微软雅黑" panose="020B0503020204020204" pitchFamily="34" charset="-122"/>
                <a:cs typeface="微软雅黑"/>
                <a:sym typeface="Apis" panose="020B0504010101010104" pitchFamily="34" charset="0"/>
              </a:endParaRPr>
            </a:p>
          </p:txBody>
        </p:sp>
        <p:sp>
          <p:nvSpPr>
            <p:cNvPr id="220" name="object 91">
              <a:extLst>
                <a:ext uri="{FF2B5EF4-FFF2-40B4-BE49-F238E27FC236}">
                  <a16:creationId xmlns:a16="http://schemas.microsoft.com/office/drawing/2014/main" id="{5F9A06F5-6E7D-4F34-8EC8-2B2C2EC03A39}"/>
                </a:ext>
              </a:extLst>
            </p:cNvPr>
            <p:cNvSpPr/>
            <p:nvPr/>
          </p:nvSpPr>
          <p:spPr>
            <a:xfrm>
              <a:off x="4918883" y="5211241"/>
              <a:ext cx="271990" cy="214345"/>
            </a:xfrm>
            <a:custGeom>
              <a:avLst/>
              <a:gdLst/>
              <a:ahLst/>
              <a:cxnLst/>
              <a:rect l="l" t="t" r="r" b="b"/>
              <a:pathLst>
                <a:path w="176530" h="90170">
                  <a:moveTo>
                    <a:pt x="176187" y="89788"/>
                  </a:moveTo>
                  <a:lnTo>
                    <a:pt x="0" y="89788"/>
                  </a:lnTo>
                  <a:lnTo>
                    <a:pt x="0" y="0"/>
                  </a:lnTo>
                  <a:lnTo>
                    <a:pt x="176187" y="0"/>
                  </a:lnTo>
                  <a:lnTo>
                    <a:pt x="176187" y="89788"/>
                  </a:lnTo>
                  <a:close/>
                </a:path>
              </a:pathLst>
            </a:custGeom>
            <a:ln w="6350">
              <a:noFill/>
            </a:ln>
          </p:spPr>
          <p:txBody>
            <a:bodyPr wrap="square" lIns="0" tIns="0" rIns="0" bIns="0" rtlCol="0"/>
            <a:lstStyle/>
            <a:p>
              <a:pPr algn="ctr"/>
              <a:r>
                <a:rPr lang="en-US" altLang="zh-CN" sz="800" b="1" dirty="0">
                  <a:solidFill>
                    <a:schemeClr val="bg1"/>
                  </a:solidFill>
                  <a:latin typeface="Apis For Office" panose="020B0504010101010104"/>
                  <a:ea typeface="微软雅黑" panose="020B0503020204020204" pitchFamily="34" charset="-122"/>
                  <a:sym typeface="Apis" panose="020B0504010101010104" pitchFamily="34" charset="0"/>
                </a:rPr>
                <a:t>-0.7</a:t>
              </a:r>
              <a:r>
                <a:rPr lang="en-US" altLang="zh-CN" sz="800" b="1" baseline="30000" dirty="0">
                  <a:solidFill>
                    <a:schemeClr val="bg1"/>
                  </a:solidFill>
                  <a:latin typeface="Apis For Office" panose="020B0504010101010104"/>
                  <a:ea typeface="微软雅黑" panose="020B0503020204020204" pitchFamily="34" charset="-122"/>
                  <a:sym typeface="Apis" panose="020B0504010101010104" pitchFamily="34" charset="0"/>
                </a:rPr>
                <a:t> *</a:t>
              </a:r>
              <a:endParaRPr sz="800" b="1" dirty="0">
                <a:solidFill>
                  <a:schemeClr val="bg1"/>
                </a:solidFill>
                <a:latin typeface="Apis For Office" panose="020B0504010101010104"/>
                <a:ea typeface="微软雅黑" panose="020B0503020204020204" pitchFamily="34" charset="-122"/>
                <a:sym typeface="Apis" panose="020B0504010101010104" pitchFamily="34" charset="0"/>
              </a:endParaRPr>
            </a:p>
          </p:txBody>
        </p:sp>
        <p:sp>
          <p:nvSpPr>
            <p:cNvPr id="151" name="TextBox 193">
              <a:extLst>
                <a:ext uri="{FF2B5EF4-FFF2-40B4-BE49-F238E27FC236}">
                  <a16:creationId xmlns:a16="http://schemas.microsoft.com/office/drawing/2014/main" id="{C2440043-A0CE-4DD3-82C5-4AEF162B7FED}"/>
                </a:ext>
              </a:extLst>
            </p:cNvPr>
            <p:cNvSpPr txBox="1"/>
            <p:nvPr/>
          </p:nvSpPr>
          <p:spPr>
            <a:xfrm>
              <a:off x="4914251" y="4956762"/>
              <a:ext cx="261692" cy="162141"/>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8.3</a:t>
              </a:r>
            </a:p>
          </p:txBody>
        </p:sp>
        <p:sp>
          <p:nvSpPr>
            <p:cNvPr id="152" name="TextBox 192">
              <a:extLst>
                <a:ext uri="{FF2B5EF4-FFF2-40B4-BE49-F238E27FC236}">
                  <a16:creationId xmlns:a16="http://schemas.microsoft.com/office/drawing/2014/main" id="{BDBDC1B5-9417-4CD6-932E-9B49857DF077}"/>
                </a:ext>
              </a:extLst>
            </p:cNvPr>
            <p:cNvSpPr txBox="1"/>
            <p:nvPr/>
          </p:nvSpPr>
          <p:spPr>
            <a:xfrm>
              <a:off x="4971924" y="5461315"/>
              <a:ext cx="165110" cy="153888"/>
            </a:xfrm>
            <a:prstGeom prst="rect">
              <a:avLst/>
            </a:prstGeom>
            <a:noFill/>
          </p:spPr>
          <p:txBody>
            <a:bodyPr wrap="non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GB" sz="10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7</a:t>
              </a:r>
              <a:r>
                <a:rPr kumimoji="0" lang="en-GB" sz="10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rial" panose="020B0604020202020204" pitchFamily="34" charset="0"/>
                </a:rPr>
                <a:t>.6</a:t>
              </a:r>
            </a:p>
          </p:txBody>
        </p:sp>
      </p:grpSp>
    </p:spTree>
    <p:extLst>
      <p:ext uri="{BB962C8B-B14F-4D97-AF65-F5344CB8AC3E}">
        <p14:creationId xmlns:p14="http://schemas.microsoft.com/office/powerpoint/2010/main" val="300367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líďé">
            <a:extLst>
              <a:ext uri="{FF2B5EF4-FFF2-40B4-BE49-F238E27FC236}">
                <a16:creationId xmlns:a16="http://schemas.microsoft.com/office/drawing/2014/main" id="{8D9769FF-5588-4EE9-BB53-8DF0FF5A1CB6}"/>
              </a:ext>
            </a:extLst>
          </p:cNvPr>
          <p:cNvSpPr/>
          <p:nvPr/>
        </p:nvSpPr>
        <p:spPr>
          <a:xfrm>
            <a:off x="471074" y="1104090"/>
            <a:ext cx="11443344" cy="1380501"/>
          </a:xfrm>
          <a:prstGeom prst="rect">
            <a:avLst/>
          </a:prstGeom>
          <a:solidFill>
            <a:schemeClr val="bg1">
              <a:lumMod val="95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a:solidFill>
                <a:srgbClr val="000000"/>
              </a:solidFill>
            </a:endParaRPr>
          </a:p>
        </p:txBody>
      </p:sp>
      <p:grpSp>
        <p:nvGrpSpPr>
          <p:cNvPr id="16" name="ïsľîḋé">
            <a:extLst>
              <a:ext uri="{FF2B5EF4-FFF2-40B4-BE49-F238E27FC236}">
                <a16:creationId xmlns:a16="http://schemas.microsoft.com/office/drawing/2014/main" id="{D107835B-AA87-4EAB-A18A-123FF0587F86}"/>
              </a:ext>
            </a:extLst>
          </p:cNvPr>
          <p:cNvGrpSpPr>
            <a:grpSpLocks/>
          </p:cNvGrpSpPr>
          <p:nvPr/>
        </p:nvGrpSpPr>
        <p:grpSpPr>
          <a:xfrm>
            <a:off x="1210793" y="1005502"/>
            <a:ext cx="10727363" cy="1638187"/>
            <a:chOff x="7009301" y="2762236"/>
            <a:chExt cx="3290600" cy="1611754"/>
          </a:xfrm>
          <a:noFill/>
        </p:grpSpPr>
        <p:sp>
          <p:nvSpPr>
            <p:cNvPr id="17" name="ïşľiḍê">
              <a:extLst>
                <a:ext uri="{FF2B5EF4-FFF2-40B4-BE49-F238E27FC236}">
                  <a16:creationId xmlns:a16="http://schemas.microsoft.com/office/drawing/2014/main" id="{8D52E16A-916E-45D2-ACD5-D77811500B21}"/>
                </a:ext>
              </a:extLst>
            </p:cNvPr>
            <p:cNvSpPr/>
            <p:nvPr/>
          </p:nvSpPr>
          <p:spPr>
            <a:xfrm>
              <a:off x="7013973" y="2762236"/>
              <a:ext cx="3120057" cy="51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fontAlgn="ctr"/>
              <a:r>
                <a:rPr lang="zh-CN" altLang="en-US" sz="2000" b="1" i="0" u="none" strike="noStrike" dirty="0">
                  <a:solidFill>
                    <a:srgbClr val="001965"/>
                  </a:solidFill>
                  <a:effectLst/>
                  <a:latin typeface="微软雅黑" panose="020B0503020204020204" pitchFamily="34" charset="-122"/>
                  <a:ea typeface="微软雅黑" panose="020B0503020204020204" pitchFamily="34" charset="-122"/>
                </a:rPr>
                <a:t>所治疗疾病对公共健康的影响</a:t>
              </a:r>
            </a:p>
          </p:txBody>
        </p:sp>
        <p:sp>
          <p:nvSpPr>
            <p:cNvPr id="18" name="íṣļïḍé">
              <a:extLst>
                <a:ext uri="{FF2B5EF4-FFF2-40B4-BE49-F238E27FC236}">
                  <a16:creationId xmlns:a16="http://schemas.microsoft.com/office/drawing/2014/main" id="{191B0C30-C0D9-471B-A2EE-6E22F4E53C9F}"/>
                </a:ext>
              </a:extLst>
            </p:cNvPr>
            <p:cNvSpPr/>
            <p:nvPr/>
          </p:nvSpPr>
          <p:spPr>
            <a:xfrm>
              <a:off x="7009301" y="3084044"/>
              <a:ext cx="3290600" cy="128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lnSpc>
                  <a:spcPct val="130000"/>
                </a:lnSpc>
                <a:buFont typeface="Arial" panose="020B0604020202020204" pitchFamily="34" charset="0"/>
                <a:buChar char="•"/>
              </a:pP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糖尿病防控是健康中国重大行动，疾病负担沉重，</a:t>
              </a:r>
              <a:r>
                <a:rPr lang="en-US" altLang="zh-CN" sz="1400" b="0" i="0" u="none" strike="noStrike" dirty="0">
                  <a:solidFill>
                    <a:srgbClr val="001965"/>
                  </a:solidFill>
                  <a:effectLst/>
                  <a:latin typeface="微软雅黑" panose="020B0503020204020204" pitchFamily="34" charset="-122"/>
                  <a:ea typeface="微软雅黑" panose="020B0503020204020204" pitchFamily="34" charset="-122"/>
                </a:rPr>
                <a:t>87%</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的糖尿病医疗成本来自</a:t>
              </a:r>
              <a:r>
                <a:rPr lang="zh-CN" altLang="en-US" sz="1400" dirty="0">
                  <a:solidFill>
                    <a:srgbClr val="001965"/>
                  </a:solidFill>
                  <a:latin typeface="微软雅黑" panose="020B0503020204020204" pitchFamily="34" charset="-122"/>
                  <a:ea typeface="微软雅黑" panose="020B0503020204020204" pitchFamily="34" charset="-122"/>
                </a:rPr>
                <a:t>并发症治疗。</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本品血糖达标率高达</a:t>
              </a:r>
              <a:r>
                <a:rPr lang="en-US" altLang="zh-CN" sz="1400" b="0" i="0" u="none" strike="noStrike" dirty="0">
                  <a:solidFill>
                    <a:srgbClr val="001965"/>
                  </a:solidFill>
                  <a:effectLst/>
                  <a:latin typeface="微软雅黑" panose="020B0503020204020204" pitchFamily="34" charset="-122"/>
                  <a:ea typeface="微软雅黑" panose="020B0503020204020204" pitchFamily="34" charset="-122"/>
                </a:rPr>
                <a:t>89.9%</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，减少低血糖发生和体重增加，长期使用实现综合获益，延缓并发症，保护患者生产力，提高生命质量</a:t>
              </a:r>
              <a:endParaRPr lang="en-US" altLang="zh-CN" sz="1400" b="0" i="0" u="none" strike="noStrike" dirty="0">
                <a:solidFill>
                  <a:srgbClr val="001965"/>
                </a:solidFill>
                <a:effectLst/>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en-US" altLang="zh-CN" sz="1400" dirty="0">
                  <a:solidFill>
                    <a:srgbClr val="001965"/>
                  </a:solidFill>
                  <a:latin typeface="微软雅黑" panose="020B0503020204020204" pitchFamily="34" charset="-122"/>
                  <a:ea typeface="微软雅黑" panose="020B0503020204020204" pitchFamily="34" charset="-122"/>
                </a:rPr>
                <a:t>2020</a:t>
              </a:r>
              <a:r>
                <a:rPr lang="zh-CN" altLang="en-US" sz="1400" dirty="0">
                  <a:solidFill>
                    <a:srgbClr val="001965"/>
                  </a:solidFill>
                  <a:latin typeface="微软雅黑" panose="020B0503020204020204" pitchFamily="34" charset="-122"/>
                  <a:ea typeface="微软雅黑" panose="020B0503020204020204" pitchFamily="34" charset="-122"/>
                </a:rPr>
                <a:t>年起诺和诺德执行 “循环零污染”行动方案，计划于</a:t>
              </a:r>
              <a:r>
                <a:rPr lang="en-US" altLang="zh-CN" sz="1400" dirty="0">
                  <a:solidFill>
                    <a:srgbClr val="001965"/>
                  </a:solidFill>
                  <a:latin typeface="微软雅黑" panose="020B0503020204020204" pitchFamily="34" charset="-122"/>
                  <a:ea typeface="微软雅黑" panose="020B0503020204020204" pitchFamily="34" charset="-122"/>
                </a:rPr>
                <a:t>2030</a:t>
              </a:r>
              <a:r>
                <a:rPr lang="zh-CN" altLang="en-US" sz="1400" dirty="0">
                  <a:solidFill>
                    <a:srgbClr val="001965"/>
                  </a:solidFill>
                  <a:latin typeface="微软雅黑" panose="020B0503020204020204" pitchFamily="34" charset="-122"/>
                  <a:ea typeface="微软雅黑" panose="020B0503020204020204" pitchFamily="34" charset="-122"/>
                </a:rPr>
                <a:t>年实现二氧化碳零排放，全面贯彻绿色低碳、可持续发展理念，以实际行动助力我国实现“双碳”目标</a:t>
              </a:r>
              <a:endParaRPr lang="en-US" altLang="zh-CN" sz="1400" dirty="0">
                <a:solidFill>
                  <a:srgbClr val="001965"/>
                </a:solidFill>
                <a:latin typeface="微软雅黑" panose="020B0503020204020204" pitchFamily="34" charset="-122"/>
                <a:ea typeface="微软雅黑" panose="020B0503020204020204" pitchFamily="34" charset="-122"/>
              </a:endParaRPr>
            </a:p>
          </p:txBody>
        </p:sp>
      </p:grpSp>
      <p:sp>
        <p:nvSpPr>
          <p:cNvPr id="19" name="islíḑe">
            <a:extLst>
              <a:ext uri="{FF2B5EF4-FFF2-40B4-BE49-F238E27FC236}">
                <a16:creationId xmlns:a16="http://schemas.microsoft.com/office/drawing/2014/main" id="{13BDF8C9-995D-42C6-89D7-9CFAFAD54E8F}"/>
              </a:ext>
            </a:extLst>
          </p:cNvPr>
          <p:cNvSpPr txBox="1"/>
          <p:nvPr/>
        </p:nvSpPr>
        <p:spPr>
          <a:xfrm>
            <a:off x="461636" y="1309551"/>
            <a:ext cx="616045" cy="523220"/>
          </a:xfrm>
          <a:prstGeom prst="rect">
            <a:avLst/>
          </a:prstGeom>
          <a:solidFill>
            <a:srgbClr val="DA1984"/>
          </a:solidFill>
          <a:effectLst/>
        </p:spPr>
        <p:txBody>
          <a:bodyPr wrap="square" rtlCol="0">
            <a:spAutoFit/>
          </a:bodyPr>
          <a:lstStyle>
            <a:defPPr>
              <a:defRPr lang="zh-CN"/>
            </a:defPPr>
            <a:lvl1pPr algn="ctr">
              <a:defRPr sz="2800" b="1"/>
            </a:lvl1pPr>
          </a:lstStyle>
          <a:p>
            <a:r>
              <a:rPr lang="en-US" altLang="zh-CN" dirty="0">
                <a:solidFill>
                  <a:srgbClr val="FFFFFF"/>
                </a:solidFill>
              </a:rPr>
              <a:t>01</a:t>
            </a:r>
            <a:endParaRPr lang="zh-CN" altLang="en-US" dirty="0">
              <a:solidFill>
                <a:srgbClr val="FFFFFF"/>
              </a:solidFill>
            </a:endParaRPr>
          </a:p>
        </p:txBody>
      </p:sp>
      <p:cxnSp>
        <p:nvCxnSpPr>
          <p:cNvPr id="20" name="işḻíḍê">
            <a:extLst>
              <a:ext uri="{FF2B5EF4-FFF2-40B4-BE49-F238E27FC236}">
                <a16:creationId xmlns:a16="http://schemas.microsoft.com/office/drawing/2014/main" id="{A4303E6A-8726-4710-911C-4F1921E18351}"/>
              </a:ext>
            </a:extLst>
          </p:cNvPr>
          <p:cNvCxnSpPr>
            <a:cxnSpLocks/>
          </p:cNvCxnSpPr>
          <p:nvPr/>
        </p:nvCxnSpPr>
        <p:spPr>
          <a:xfrm>
            <a:off x="471072" y="2575978"/>
            <a:ext cx="11443345" cy="0"/>
          </a:xfrm>
          <a:prstGeom prst="line">
            <a:avLst/>
          </a:prstGeom>
          <a:ln w="57150">
            <a:solidFill>
              <a:srgbClr val="DA1984"/>
            </a:solidFill>
          </a:ln>
        </p:spPr>
        <p:style>
          <a:lnRef idx="1">
            <a:schemeClr val="accent1"/>
          </a:lnRef>
          <a:fillRef idx="0">
            <a:schemeClr val="accent1"/>
          </a:fillRef>
          <a:effectRef idx="0">
            <a:schemeClr val="accent1"/>
          </a:effectRef>
          <a:fontRef idx="minor">
            <a:schemeClr val="tx1"/>
          </a:fontRef>
        </p:style>
      </p:cxnSp>
      <p:sp>
        <p:nvSpPr>
          <p:cNvPr id="21" name="íṥliďê">
            <a:extLst>
              <a:ext uri="{FF2B5EF4-FFF2-40B4-BE49-F238E27FC236}">
                <a16:creationId xmlns:a16="http://schemas.microsoft.com/office/drawing/2014/main" id="{B597667E-6159-4372-810E-ED24599F554D}"/>
              </a:ext>
            </a:extLst>
          </p:cNvPr>
          <p:cNvSpPr/>
          <p:nvPr/>
        </p:nvSpPr>
        <p:spPr>
          <a:xfrm>
            <a:off x="-45928" y="2509645"/>
            <a:ext cx="11443344" cy="124915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a:solidFill>
                <a:schemeClr val="tx1"/>
              </a:solidFill>
            </a:endParaRPr>
          </a:p>
        </p:txBody>
      </p:sp>
      <p:grpSp>
        <p:nvGrpSpPr>
          <p:cNvPr id="22" name="ïṥļîḍé">
            <a:extLst>
              <a:ext uri="{FF2B5EF4-FFF2-40B4-BE49-F238E27FC236}">
                <a16:creationId xmlns:a16="http://schemas.microsoft.com/office/drawing/2014/main" id="{DD9897C9-6ACD-4C42-98B3-DC2DDE730DC7}"/>
              </a:ext>
            </a:extLst>
          </p:cNvPr>
          <p:cNvGrpSpPr>
            <a:grpSpLocks/>
          </p:cNvGrpSpPr>
          <p:nvPr/>
        </p:nvGrpSpPr>
        <p:grpSpPr>
          <a:xfrm>
            <a:off x="1186272" y="2504613"/>
            <a:ext cx="10836734" cy="1406249"/>
            <a:chOff x="7002036" y="3184882"/>
            <a:chExt cx="3324149" cy="1383555"/>
          </a:xfrm>
          <a:noFill/>
        </p:grpSpPr>
        <p:sp>
          <p:nvSpPr>
            <p:cNvPr id="23" name="ísļíḑe">
              <a:extLst>
                <a:ext uri="{FF2B5EF4-FFF2-40B4-BE49-F238E27FC236}">
                  <a16:creationId xmlns:a16="http://schemas.microsoft.com/office/drawing/2014/main" id="{1C459171-909E-4329-A7EF-744D56D3A9BB}"/>
                </a:ext>
              </a:extLst>
            </p:cNvPr>
            <p:cNvSpPr/>
            <p:nvPr/>
          </p:nvSpPr>
          <p:spPr>
            <a:xfrm>
              <a:off x="7002036" y="3184882"/>
              <a:ext cx="3120057" cy="517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fontAlgn="ctr"/>
              <a:r>
                <a:rPr lang="zh-CN" altLang="en-US" sz="2000" b="1" dirty="0">
                  <a:solidFill>
                    <a:srgbClr val="001965"/>
                  </a:solidFill>
                  <a:latin typeface="微软雅黑" panose="020B0503020204020204" pitchFamily="34" charset="-122"/>
                  <a:ea typeface="微软雅黑" panose="020B0503020204020204" pitchFamily="34" charset="-122"/>
                </a:rPr>
                <a:t>符合“保基本”原则</a:t>
              </a:r>
            </a:p>
          </p:txBody>
        </p:sp>
        <p:sp>
          <p:nvSpPr>
            <p:cNvPr id="24" name="iślîḓê">
              <a:extLst>
                <a:ext uri="{FF2B5EF4-FFF2-40B4-BE49-F238E27FC236}">
                  <a16:creationId xmlns:a16="http://schemas.microsoft.com/office/drawing/2014/main" id="{4F47491F-0B0A-4C17-8524-EBC9B56D71F8}"/>
                </a:ext>
              </a:extLst>
            </p:cNvPr>
            <p:cNvSpPr/>
            <p:nvPr/>
          </p:nvSpPr>
          <p:spPr>
            <a:xfrm>
              <a:off x="7002699" y="3551212"/>
              <a:ext cx="3323486" cy="1017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lnSpc>
                  <a:spcPct val="130000"/>
                </a:lnSpc>
                <a:buFont typeface="Arial" panose="020B0604020202020204" pitchFamily="34" charset="0"/>
                <a:buChar char="•"/>
              </a:pP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糖尿病是基本医保重点保障疾病，</a:t>
              </a:r>
              <a:r>
                <a:rPr lang="zh-CN" altLang="en-US" sz="1400" dirty="0">
                  <a:solidFill>
                    <a:srgbClr val="001965"/>
                  </a:solidFill>
                  <a:latin typeface="微软雅黑" panose="020B0503020204020204" pitchFamily="34" charset="-122"/>
                  <a:ea typeface="微软雅黑" panose="020B0503020204020204" pitchFamily="34" charset="-122"/>
                </a:rPr>
                <a:t>患病率持续升高，治疗达标率低，</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临床仍需创新药物实现更好的管理。国内外指南均推荐德谷胰岛素利拉鲁肽。本品可</a:t>
              </a:r>
              <a:r>
                <a:rPr lang="zh-CN" altLang="en-US" sz="1400" dirty="0">
                  <a:solidFill>
                    <a:srgbClr val="001965"/>
                  </a:solidFill>
                  <a:latin typeface="微软雅黑" panose="020B0503020204020204" pitchFamily="34" charset="-122"/>
                  <a:ea typeface="微软雅黑" panose="020B0503020204020204" pitchFamily="34" charset="-122"/>
                </a:rPr>
                <a:t>同时实现两种治疗机制，相比联用更具临床优势，</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满足基本用药需求</a:t>
              </a:r>
              <a:endParaRPr lang="en-US" altLang="zh-CN" sz="1400" b="0" i="0" u="none" strike="noStrike" dirty="0">
                <a:solidFill>
                  <a:srgbClr val="001965"/>
                </a:solidFill>
                <a:effectLst/>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两个单方已是医保</a:t>
              </a:r>
              <a:r>
                <a:rPr lang="zh-CN" altLang="en-US" sz="1400" dirty="0">
                  <a:solidFill>
                    <a:srgbClr val="001965"/>
                  </a:solidFill>
                  <a:latin typeface="微软雅黑" panose="020B0503020204020204" pitchFamily="34" charset="-122"/>
                  <a:ea typeface="微软雅黑" panose="020B0503020204020204" pitchFamily="34" charset="-122"/>
                </a:rPr>
                <a:t>品种，本</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品谈判前费用与单方联用相当</a:t>
              </a:r>
              <a:r>
                <a:rPr lang="zh-CN" altLang="en-US" sz="1400" dirty="0">
                  <a:solidFill>
                    <a:srgbClr val="001965"/>
                  </a:solidFill>
                  <a:latin typeface="微软雅黑" panose="020B0503020204020204" pitchFamily="34" charset="-122"/>
                  <a:ea typeface="微软雅黑" panose="020B0503020204020204" pitchFamily="34" charset="-122"/>
                </a:rPr>
                <a:t>，居民可承受；谈判后更具经济性优势，</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有助于提高患者可负担性</a:t>
              </a:r>
              <a:endParaRPr kumimoji="1" lang="en-US" altLang="zh-CN" sz="1400" dirty="0">
                <a:solidFill>
                  <a:srgbClr val="001965"/>
                </a:solidFill>
              </a:endParaRPr>
            </a:p>
          </p:txBody>
        </p:sp>
      </p:grpSp>
      <p:sp>
        <p:nvSpPr>
          <p:cNvPr id="25" name="išḻîḓê">
            <a:extLst>
              <a:ext uri="{FF2B5EF4-FFF2-40B4-BE49-F238E27FC236}">
                <a16:creationId xmlns:a16="http://schemas.microsoft.com/office/drawing/2014/main" id="{DCFF1BC8-F37D-4883-A848-067B43372620}"/>
              </a:ext>
            </a:extLst>
          </p:cNvPr>
          <p:cNvSpPr txBox="1"/>
          <p:nvPr/>
        </p:nvSpPr>
        <p:spPr>
          <a:xfrm>
            <a:off x="461636" y="2719192"/>
            <a:ext cx="616047" cy="523220"/>
          </a:xfrm>
          <a:prstGeom prst="rect">
            <a:avLst/>
          </a:prstGeom>
          <a:solidFill>
            <a:schemeClr val="accent1"/>
          </a:solidFill>
          <a:effectLst/>
        </p:spPr>
        <p:txBody>
          <a:bodyPr wrap="square" rtlCol="0">
            <a:spAutoFit/>
          </a:bodyPr>
          <a:lstStyle/>
          <a:p>
            <a:pPr algn="ctr"/>
            <a:r>
              <a:rPr lang="en-US" altLang="zh-CN" sz="2800" b="1" dirty="0">
                <a:solidFill>
                  <a:schemeClr val="lt1">
                    <a:lumMod val="100000"/>
                  </a:schemeClr>
                </a:solidFill>
              </a:rPr>
              <a:t>02</a:t>
            </a:r>
            <a:endParaRPr lang="zh-CN" altLang="en-US" sz="2800" b="1" dirty="0">
              <a:solidFill>
                <a:schemeClr val="lt1">
                  <a:lumMod val="100000"/>
                </a:schemeClr>
              </a:solidFill>
            </a:endParaRPr>
          </a:p>
        </p:txBody>
      </p:sp>
      <p:cxnSp>
        <p:nvCxnSpPr>
          <p:cNvPr id="26" name="iṥḷiḓê">
            <a:extLst>
              <a:ext uri="{FF2B5EF4-FFF2-40B4-BE49-F238E27FC236}">
                <a16:creationId xmlns:a16="http://schemas.microsoft.com/office/drawing/2014/main" id="{CCEE2A48-F22B-44DD-A5C6-A7F92162CC1F}"/>
              </a:ext>
            </a:extLst>
          </p:cNvPr>
          <p:cNvCxnSpPr>
            <a:cxnSpLocks/>
          </p:cNvCxnSpPr>
          <p:nvPr/>
        </p:nvCxnSpPr>
        <p:spPr>
          <a:xfrm>
            <a:off x="471072" y="3910862"/>
            <a:ext cx="11443345" cy="0"/>
          </a:xfrm>
          <a:prstGeom prst="line">
            <a:avLst/>
          </a:prstGeom>
          <a:ln w="57150">
            <a:solidFill>
              <a:srgbClr val="1B365D"/>
            </a:solidFill>
          </a:ln>
        </p:spPr>
        <p:style>
          <a:lnRef idx="1">
            <a:schemeClr val="accent1"/>
          </a:lnRef>
          <a:fillRef idx="0">
            <a:schemeClr val="accent1"/>
          </a:fillRef>
          <a:effectRef idx="0">
            <a:schemeClr val="accent1"/>
          </a:effectRef>
          <a:fontRef idx="minor">
            <a:schemeClr val="tx1"/>
          </a:fontRef>
        </p:style>
      </p:cxnSp>
      <p:sp>
        <p:nvSpPr>
          <p:cNvPr id="27" name="ïsļíḋe">
            <a:extLst>
              <a:ext uri="{FF2B5EF4-FFF2-40B4-BE49-F238E27FC236}">
                <a16:creationId xmlns:a16="http://schemas.microsoft.com/office/drawing/2014/main" id="{AB05B536-3322-43A8-96FC-5765936E6E90}"/>
              </a:ext>
            </a:extLst>
          </p:cNvPr>
          <p:cNvSpPr/>
          <p:nvPr/>
        </p:nvSpPr>
        <p:spPr>
          <a:xfrm>
            <a:off x="471072" y="3809956"/>
            <a:ext cx="11467084" cy="1506073"/>
          </a:xfrm>
          <a:prstGeom prst="rect">
            <a:avLst/>
          </a:prstGeom>
          <a:solidFill>
            <a:schemeClr val="bg1">
              <a:lumMod val="95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dirty="0">
              <a:solidFill>
                <a:srgbClr val="000000"/>
              </a:solidFill>
            </a:endParaRPr>
          </a:p>
        </p:txBody>
      </p:sp>
      <p:grpSp>
        <p:nvGrpSpPr>
          <p:cNvPr id="28" name="îṡ1îďè">
            <a:extLst>
              <a:ext uri="{FF2B5EF4-FFF2-40B4-BE49-F238E27FC236}">
                <a16:creationId xmlns:a16="http://schemas.microsoft.com/office/drawing/2014/main" id="{4D24F7BE-2C0A-4CD2-8E19-F0DD1E1A8A19}"/>
              </a:ext>
            </a:extLst>
          </p:cNvPr>
          <p:cNvGrpSpPr>
            <a:grpSpLocks/>
          </p:cNvGrpSpPr>
          <p:nvPr/>
        </p:nvGrpSpPr>
        <p:grpSpPr>
          <a:xfrm>
            <a:off x="1226023" y="3985058"/>
            <a:ext cx="10820441" cy="1381543"/>
            <a:chOff x="7014230" y="2926326"/>
            <a:chExt cx="3319151" cy="1359253"/>
          </a:xfrm>
          <a:noFill/>
        </p:grpSpPr>
        <p:sp>
          <p:nvSpPr>
            <p:cNvPr id="29" name="ïṧ1ïḑê">
              <a:extLst>
                <a:ext uri="{FF2B5EF4-FFF2-40B4-BE49-F238E27FC236}">
                  <a16:creationId xmlns:a16="http://schemas.microsoft.com/office/drawing/2014/main" id="{0111729F-BECF-4789-BAD8-3AE888CAC01A}"/>
                </a:ext>
              </a:extLst>
            </p:cNvPr>
            <p:cNvSpPr/>
            <p:nvPr/>
          </p:nvSpPr>
          <p:spPr>
            <a:xfrm>
              <a:off x="7014231" y="2926326"/>
              <a:ext cx="3120057" cy="51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b="1" i="0" u="none" strike="noStrike" dirty="0">
                  <a:solidFill>
                    <a:srgbClr val="001965"/>
                  </a:solidFill>
                  <a:effectLst/>
                  <a:latin typeface="微软雅黑" panose="020B0503020204020204" pitchFamily="34" charset="-122"/>
                  <a:ea typeface="微软雅黑" panose="020B0503020204020204" pitchFamily="34" charset="-122"/>
                </a:rPr>
                <a:t>弥补目录不足</a:t>
              </a:r>
              <a:endParaRPr kumimoji="1" lang="en-US" altLang="zh-CN" sz="2000" b="1" dirty="0">
                <a:solidFill>
                  <a:srgbClr val="001965"/>
                </a:solidFill>
              </a:endParaRPr>
            </a:p>
          </p:txBody>
        </p:sp>
        <p:sp>
          <p:nvSpPr>
            <p:cNvPr id="30" name="iṧḷíďè">
              <a:extLst>
                <a:ext uri="{FF2B5EF4-FFF2-40B4-BE49-F238E27FC236}">
                  <a16:creationId xmlns:a16="http://schemas.microsoft.com/office/drawing/2014/main" id="{7ABABB76-257C-4AF4-B6AF-D573C5624F23}"/>
                </a:ext>
              </a:extLst>
            </p:cNvPr>
            <p:cNvSpPr/>
            <p:nvPr/>
          </p:nvSpPr>
          <p:spPr>
            <a:xfrm>
              <a:off x="7014230" y="3271190"/>
              <a:ext cx="3319151" cy="1014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lnSpc>
                  <a:spcPct val="130000"/>
                </a:lnSpc>
                <a:buFont typeface="Arial" panose="020B0604020202020204" pitchFamily="34" charset="0"/>
                <a:buChar char="•"/>
              </a:pPr>
              <a:r>
                <a:rPr kumimoji="1" lang="zh-CN" altLang="en-US" sz="1400" dirty="0">
                  <a:solidFill>
                    <a:srgbClr val="001965"/>
                  </a:solidFill>
                  <a:latin typeface="微软雅黑" panose="020B0503020204020204" pitchFamily="34" charset="-122"/>
                  <a:ea typeface="微软雅黑" panose="020B0503020204020204" pitchFamily="34" charset="-122"/>
                </a:rPr>
                <a:t>本药品是全球首个、</a:t>
              </a:r>
              <a:r>
                <a:rPr kumimoji="1" lang="zh-CN" altLang="en-US" sz="1400">
                  <a:solidFill>
                    <a:srgbClr val="001965"/>
                  </a:solidFill>
                  <a:latin typeface="微软雅黑" panose="020B0503020204020204" pitchFamily="34" charset="-122"/>
                  <a:ea typeface="微软雅黑" panose="020B0503020204020204" pitchFamily="34" charset="-122"/>
                </a:rPr>
                <a:t>国内唯一基础</a:t>
              </a:r>
              <a:r>
                <a:rPr kumimoji="1" lang="zh-CN" altLang="en-US" sz="1400" dirty="0">
                  <a:solidFill>
                    <a:srgbClr val="001965"/>
                  </a:solidFill>
                  <a:latin typeface="微软雅黑" panose="020B0503020204020204" pitchFamily="34" charset="-122"/>
                  <a:ea typeface="微软雅黑" panose="020B0503020204020204" pitchFamily="34" charset="-122"/>
                </a:rPr>
                <a:t>胰岛素</a:t>
              </a:r>
              <a:r>
                <a:rPr kumimoji="1" lang="en-US" altLang="zh-CN" sz="1400" dirty="0">
                  <a:solidFill>
                    <a:srgbClr val="001965"/>
                  </a:solidFill>
                  <a:latin typeface="+mj-lt"/>
                  <a:ea typeface="微软雅黑" panose="020B0503020204020204" pitchFamily="34" charset="-122"/>
                </a:rPr>
                <a:t>GLP-1RA</a:t>
              </a:r>
              <a:r>
                <a:rPr kumimoji="1" lang="zh-CN" altLang="en-US" sz="1400" dirty="0">
                  <a:solidFill>
                    <a:srgbClr val="001965"/>
                  </a:solidFill>
                  <a:latin typeface="微软雅黑" panose="020B0503020204020204" pitchFamily="34" charset="-122"/>
                  <a:ea typeface="微软雅黑" panose="020B0503020204020204" pitchFamily="34" charset="-122"/>
                </a:rPr>
                <a:t>注射液。对于</a:t>
              </a:r>
              <a:r>
                <a:rPr kumimoji="1" lang="en-US" altLang="zh-CN" sz="1400" dirty="0">
                  <a:solidFill>
                    <a:srgbClr val="001965"/>
                  </a:solidFill>
                  <a:latin typeface="+mj-lt"/>
                  <a:ea typeface="微软雅黑" panose="020B0503020204020204" pitchFamily="34" charset="-122"/>
                </a:rPr>
                <a:t>GLP-1RA</a:t>
              </a:r>
              <a:r>
                <a:rPr kumimoji="1" lang="zh-CN" altLang="en-US" sz="1400" dirty="0">
                  <a:solidFill>
                    <a:srgbClr val="001965"/>
                  </a:solidFill>
                  <a:latin typeface="微软雅黑" panose="020B0503020204020204" pitchFamily="34" charset="-122"/>
                  <a:ea typeface="微软雅黑" panose="020B0503020204020204" pitchFamily="34" charset="-122"/>
                </a:rPr>
                <a:t>或基础胰岛素治疗不达标的患者，</a:t>
              </a:r>
              <a:r>
                <a:rPr lang="zh-CN" altLang="en-US" sz="1400" b="0" i="0" u="none" strike="noStrike" dirty="0">
                  <a:solidFill>
                    <a:srgbClr val="001965"/>
                  </a:solidFill>
                  <a:effectLst/>
                  <a:latin typeface="微软雅黑" panose="020B0503020204020204" pitchFamily="34" charset="-122"/>
                  <a:ea typeface="微软雅黑" panose="020B0503020204020204" pitchFamily="34" charset="-122"/>
                </a:rPr>
                <a:t>国内外指南</a:t>
              </a:r>
              <a:r>
                <a:rPr kumimoji="1" lang="zh-CN" altLang="en-US" sz="1400" dirty="0">
                  <a:solidFill>
                    <a:srgbClr val="001965"/>
                  </a:solidFill>
                  <a:latin typeface="微软雅黑" panose="020B0503020204020204" pitchFamily="34" charset="-122"/>
                  <a:ea typeface="微软雅黑" panose="020B0503020204020204" pitchFamily="34" charset="-122"/>
                </a:rPr>
                <a:t>均推荐基础胰岛素</a:t>
              </a:r>
              <a:r>
                <a:rPr kumimoji="1" lang="en-US" altLang="zh-CN" sz="1400" dirty="0">
                  <a:solidFill>
                    <a:srgbClr val="001965"/>
                  </a:solidFill>
                  <a:latin typeface="微软雅黑" panose="020B0503020204020204" pitchFamily="34" charset="-122"/>
                  <a:ea typeface="微软雅黑" panose="020B0503020204020204" pitchFamily="34" charset="-122"/>
                </a:rPr>
                <a:t>+</a:t>
              </a:r>
              <a:r>
                <a:rPr kumimoji="1" lang="en-US" altLang="zh-CN" sz="1400" dirty="0">
                  <a:solidFill>
                    <a:srgbClr val="001965"/>
                  </a:solidFill>
                  <a:latin typeface="+mj-lt"/>
                  <a:ea typeface="微软雅黑" panose="020B0503020204020204" pitchFamily="34" charset="-122"/>
                </a:rPr>
                <a:t>GLP-1RA</a:t>
              </a:r>
              <a:r>
                <a:rPr kumimoji="1" lang="zh-CN" altLang="en-US" sz="1400" dirty="0">
                  <a:solidFill>
                    <a:srgbClr val="001965"/>
                  </a:solidFill>
                  <a:latin typeface="微软雅黑" panose="020B0503020204020204" pitchFamily="34" charset="-122"/>
                  <a:ea typeface="微软雅黑" panose="020B0503020204020204" pitchFamily="34" charset="-122"/>
                </a:rPr>
                <a:t>联合治疗药物的使用，以提高达标率和综合获益，医保目录内尚无该类产品</a:t>
              </a:r>
              <a:endParaRPr kumimoji="1" lang="en-US" altLang="zh-CN" sz="1400" dirty="0">
                <a:solidFill>
                  <a:srgbClr val="001965"/>
                </a:solidFill>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kumimoji="1" lang="zh-CN" altLang="en-US" sz="1400" dirty="0">
                  <a:solidFill>
                    <a:srgbClr val="001965"/>
                  </a:solidFill>
                  <a:latin typeface="微软雅黑" panose="020B0503020204020204" pitchFamily="34" charset="-122"/>
                  <a:ea typeface="微软雅黑" panose="020B0503020204020204" pitchFamily="34" charset="-122"/>
                </a:rPr>
                <a:t>本药品无确证性低血糖的安全达标率高达</a:t>
              </a:r>
              <a:r>
                <a:rPr kumimoji="1" lang="en-US" altLang="zh-CN" sz="1400" dirty="0">
                  <a:solidFill>
                    <a:srgbClr val="001965"/>
                  </a:solidFill>
                  <a:latin typeface="微软雅黑" panose="020B0503020204020204" pitchFamily="34" charset="-122"/>
                  <a:ea typeface="微软雅黑" panose="020B0503020204020204" pitchFamily="34" charset="-122"/>
                </a:rPr>
                <a:t>85.7%</a:t>
              </a:r>
              <a:r>
                <a:rPr kumimoji="1" lang="zh-CN" altLang="en-US" sz="1400" dirty="0">
                  <a:solidFill>
                    <a:srgbClr val="001965"/>
                  </a:solidFill>
                  <a:latin typeface="微软雅黑" panose="020B0503020204020204" pitchFamily="34" charset="-122"/>
                  <a:ea typeface="微软雅黑" panose="020B0503020204020204" pitchFamily="34" charset="-122"/>
                </a:rPr>
                <a:t>，可有效改善目前糖尿病药物治疗达标率低的现状</a:t>
              </a:r>
            </a:p>
          </p:txBody>
        </p:sp>
      </p:grpSp>
      <p:sp>
        <p:nvSpPr>
          <p:cNvPr id="31" name="iṥľíḓè">
            <a:extLst>
              <a:ext uri="{FF2B5EF4-FFF2-40B4-BE49-F238E27FC236}">
                <a16:creationId xmlns:a16="http://schemas.microsoft.com/office/drawing/2014/main" id="{B6BD9C31-312A-4AA8-A7D6-93343C6291FA}"/>
              </a:ext>
            </a:extLst>
          </p:cNvPr>
          <p:cNvSpPr txBox="1"/>
          <p:nvPr/>
        </p:nvSpPr>
        <p:spPr>
          <a:xfrm>
            <a:off x="461636" y="4088085"/>
            <a:ext cx="616047" cy="523220"/>
          </a:xfrm>
          <a:prstGeom prst="rect">
            <a:avLst/>
          </a:prstGeom>
          <a:solidFill>
            <a:srgbClr val="DA1984"/>
          </a:solidFill>
          <a:effectLst/>
        </p:spPr>
        <p:txBody>
          <a:bodyPr wrap="square" rtlCol="0">
            <a:spAutoFit/>
          </a:bodyPr>
          <a:lstStyle>
            <a:defPPr>
              <a:defRPr lang="zh-CN"/>
            </a:defPPr>
            <a:lvl1pPr algn="ctr">
              <a:defRPr sz="2800" b="1"/>
            </a:lvl1pPr>
          </a:lstStyle>
          <a:p>
            <a:r>
              <a:rPr lang="en-US" altLang="zh-CN" dirty="0">
                <a:solidFill>
                  <a:srgbClr val="FFFFFF"/>
                </a:solidFill>
              </a:rPr>
              <a:t>03</a:t>
            </a:r>
            <a:endParaRPr lang="zh-CN" altLang="en-US" dirty="0">
              <a:solidFill>
                <a:srgbClr val="FFFFFF"/>
              </a:solidFill>
            </a:endParaRPr>
          </a:p>
        </p:txBody>
      </p:sp>
      <p:cxnSp>
        <p:nvCxnSpPr>
          <p:cNvPr id="32" name="ïŝliḑè">
            <a:extLst>
              <a:ext uri="{FF2B5EF4-FFF2-40B4-BE49-F238E27FC236}">
                <a16:creationId xmlns:a16="http://schemas.microsoft.com/office/drawing/2014/main" id="{336CEF3E-5FD1-44FB-95CD-B36CB7B5C51D}"/>
              </a:ext>
            </a:extLst>
          </p:cNvPr>
          <p:cNvCxnSpPr>
            <a:cxnSpLocks/>
          </p:cNvCxnSpPr>
          <p:nvPr/>
        </p:nvCxnSpPr>
        <p:spPr>
          <a:xfrm>
            <a:off x="471072" y="5374503"/>
            <a:ext cx="11443345" cy="0"/>
          </a:xfrm>
          <a:prstGeom prst="line">
            <a:avLst/>
          </a:prstGeom>
          <a:ln w="57150">
            <a:solidFill>
              <a:srgbClr val="DA1984"/>
            </a:solidFill>
          </a:ln>
        </p:spPr>
        <p:style>
          <a:lnRef idx="1">
            <a:schemeClr val="accent1"/>
          </a:lnRef>
          <a:fillRef idx="0">
            <a:schemeClr val="accent1"/>
          </a:fillRef>
          <a:effectRef idx="0">
            <a:schemeClr val="accent1"/>
          </a:effectRef>
          <a:fontRef idx="minor">
            <a:schemeClr val="tx1"/>
          </a:fontRef>
        </p:style>
      </p:cxnSp>
      <p:sp>
        <p:nvSpPr>
          <p:cNvPr id="33" name="íṩḻiḍé">
            <a:extLst>
              <a:ext uri="{FF2B5EF4-FFF2-40B4-BE49-F238E27FC236}">
                <a16:creationId xmlns:a16="http://schemas.microsoft.com/office/drawing/2014/main" id="{D4E326F4-BBED-46D2-A4D9-F78821DEC4BF}"/>
              </a:ext>
            </a:extLst>
          </p:cNvPr>
          <p:cNvSpPr/>
          <p:nvPr/>
        </p:nvSpPr>
        <p:spPr>
          <a:xfrm>
            <a:off x="480510" y="5394526"/>
            <a:ext cx="11433413" cy="12940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a:solidFill>
                <a:schemeClr val="tx1"/>
              </a:solidFill>
            </a:endParaRPr>
          </a:p>
        </p:txBody>
      </p:sp>
      <p:grpSp>
        <p:nvGrpSpPr>
          <p:cNvPr id="34" name="ïṣļïḑé">
            <a:extLst>
              <a:ext uri="{FF2B5EF4-FFF2-40B4-BE49-F238E27FC236}">
                <a16:creationId xmlns:a16="http://schemas.microsoft.com/office/drawing/2014/main" id="{8BCAB659-DBEC-449F-9B34-00D4806A5202}"/>
              </a:ext>
            </a:extLst>
          </p:cNvPr>
          <p:cNvGrpSpPr>
            <a:grpSpLocks/>
          </p:cNvGrpSpPr>
          <p:nvPr/>
        </p:nvGrpSpPr>
        <p:grpSpPr>
          <a:xfrm>
            <a:off x="1212661" y="5352003"/>
            <a:ext cx="10171399" cy="1379143"/>
            <a:chOff x="7014231" y="3072645"/>
            <a:chExt cx="3120059" cy="1356888"/>
          </a:xfrm>
          <a:noFill/>
        </p:grpSpPr>
        <p:sp>
          <p:nvSpPr>
            <p:cNvPr id="35" name="îṡḻïdê">
              <a:extLst>
                <a:ext uri="{FF2B5EF4-FFF2-40B4-BE49-F238E27FC236}">
                  <a16:creationId xmlns:a16="http://schemas.microsoft.com/office/drawing/2014/main" id="{BEC78E1B-D499-4BE0-9557-455435179EEB}"/>
                </a:ext>
              </a:extLst>
            </p:cNvPr>
            <p:cNvSpPr/>
            <p:nvPr/>
          </p:nvSpPr>
          <p:spPr>
            <a:xfrm>
              <a:off x="7014231" y="3072645"/>
              <a:ext cx="3120057" cy="51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b="1" i="0" u="none" strike="noStrike" dirty="0">
                  <a:solidFill>
                    <a:srgbClr val="001965"/>
                  </a:solidFill>
                  <a:effectLst/>
                  <a:latin typeface="微软雅黑" panose="020B0503020204020204" pitchFamily="34" charset="-122"/>
                  <a:ea typeface="微软雅黑" panose="020B0503020204020204" pitchFamily="34" charset="-122"/>
                </a:rPr>
                <a:t>临床管理难度</a:t>
              </a:r>
              <a:endParaRPr kumimoji="1" lang="en-US" altLang="zh-CN" sz="2000" b="1" dirty="0">
                <a:solidFill>
                  <a:srgbClr val="001965"/>
                </a:solidFill>
              </a:endParaRPr>
            </a:p>
          </p:txBody>
        </p:sp>
        <p:sp>
          <p:nvSpPr>
            <p:cNvPr id="36" name="işļîďé">
              <a:extLst>
                <a:ext uri="{FF2B5EF4-FFF2-40B4-BE49-F238E27FC236}">
                  <a16:creationId xmlns:a16="http://schemas.microsoft.com/office/drawing/2014/main" id="{87E9D892-0CCC-4240-9C64-D5CD1E7DE61C}"/>
                </a:ext>
              </a:extLst>
            </p:cNvPr>
            <p:cNvSpPr/>
            <p:nvPr/>
          </p:nvSpPr>
          <p:spPr>
            <a:xfrm>
              <a:off x="7014233" y="3415146"/>
              <a:ext cx="3120057" cy="1014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lnSpc>
                  <a:spcPct val="130000"/>
                </a:lnSpc>
                <a:buFont typeface="Arial" panose="020B0604020202020204" pitchFamily="34" charset="0"/>
                <a:buChar char="•"/>
              </a:pPr>
              <a:r>
                <a:rPr kumimoji="1" lang="zh-CN" altLang="en-US" sz="1400" dirty="0">
                  <a:solidFill>
                    <a:srgbClr val="001965"/>
                  </a:solidFill>
                  <a:latin typeface="微软雅黑" panose="020B0503020204020204" pitchFamily="34" charset="-122"/>
                  <a:ea typeface="微软雅黑" panose="020B0503020204020204" pitchFamily="34" charset="-122"/>
                </a:rPr>
                <a:t>无临床滥用及超说明书用药风险：</a:t>
              </a:r>
              <a:br>
                <a:rPr kumimoji="1" lang="zh-CN" altLang="en-US" sz="1400" dirty="0">
                  <a:solidFill>
                    <a:srgbClr val="001965"/>
                  </a:solidFill>
                  <a:latin typeface="微软雅黑" panose="020B0503020204020204" pitchFamily="34" charset="-122"/>
                  <a:ea typeface="微软雅黑" panose="020B0503020204020204" pitchFamily="34" charset="-122"/>
                </a:rPr>
              </a:br>
              <a:r>
                <a:rPr kumimoji="1" lang="zh-CN" altLang="en-US" sz="1400" dirty="0">
                  <a:solidFill>
                    <a:srgbClr val="001965"/>
                  </a:solidFill>
                  <a:latin typeface="微软雅黑" panose="020B0503020204020204" pitchFamily="34" charset="-122"/>
                  <a:ea typeface="微软雅黑" panose="020B0503020204020204" pitchFamily="34" charset="-122"/>
                </a:rPr>
                <a:t>①说明书适应症明确；②临床医生对于含胰岛素成份的注射类降糖药物使用谨慎</a:t>
              </a:r>
            </a:p>
            <a:p>
              <a:pPr marL="285750" indent="-285750">
                <a:lnSpc>
                  <a:spcPct val="130000"/>
                </a:lnSpc>
                <a:buFont typeface="Arial" panose="020B0604020202020204" pitchFamily="34" charset="0"/>
                <a:buChar char="•"/>
              </a:pPr>
              <a:r>
                <a:rPr kumimoji="1" lang="zh-CN" altLang="en-US" sz="1400" dirty="0">
                  <a:solidFill>
                    <a:srgbClr val="001965"/>
                  </a:solidFill>
                  <a:latin typeface="微软雅黑" panose="020B0503020204020204" pitchFamily="34" charset="-122"/>
                  <a:ea typeface="微软雅黑" panose="020B0503020204020204" pitchFamily="34" charset="-122"/>
                </a:rPr>
                <a:t>提高临床管理效率，患者依从性高：一支笔实现两种机制药品的有效治疗，一天一针，减少注射</a:t>
              </a:r>
            </a:p>
          </p:txBody>
        </p:sp>
      </p:grpSp>
      <p:sp>
        <p:nvSpPr>
          <p:cNvPr id="37" name="ïṩļiḋè">
            <a:extLst>
              <a:ext uri="{FF2B5EF4-FFF2-40B4-BE49-F238E27FC236}">
                <a16:creationId xmlns:a16="http://schemas.microsoft.com/office/drawing/2014/main" id="{2C737159-7A54-4EAB-A430-71110963D4D0}"/>
              </a:ext>
            </a:extLst>
          </p:cNvPr>
          <p:cNvSpPr txBox="1"/>
          <p:nvPr/>
        </p:nvSpPr>
        <p:spPr>
          <a:xfrm>
            <a:off x="471073" y="5520327"/>
            <a:ext cx="616047" cy="523220"/>
          </a:xfrm>
          <a:prstGeom prst="rect">
            <a:avLst/>
          </a:prstGeom>
          <a:solidFill>
            <a:schemeClr val="accent1"/>
          </a:solidFill>
          <a:effectLst/>
        </p:spPr>
        <p:txBody>
          <a:bodyPr wrap="square" rtlCol="0">
            <a:spAutoFit/>
          </a:bodyPr>
          <a:lstStyle/>
          <a:p>
            <a:pPr algn="ctr"/>
            <a:r>
              <a:rPr lang="en-US" altLang="zh-CN" sz="2800" b="1" dirty="0">
                <a:solidFill>
                  <a:schemeClr val="lt1">
                    <a:lumMod val="100000"/>
                  </a:schemeClr>
                </a:solidFill>
              </a:rPr>
              <a:t>04</a:t>
            </a:r>
            <a:endParaRPr lang="zh-CN" altLang="en-US" sz="2800" b="1" dirty="0">
              <a:solidFill>
                <a:schemeClr val="lt1">
                  <a:lumMod val="100000"/>
                </a:schemeClr>
              </a:solidFill>
            </a:endParaRPr>
          </a:p>
        </p:txBody>
      </p:sp>
      <p:sp>
        <p:nvSpPr>
          <p:cNvPr id="39" name="文本占位符 7">
            <a:extLst>
              <a:ext uri="{FF2B5EF4-FFF2-40B4-BE49-F238E27FC236}">
                <a16:creationId xmlns:a16="http://schemas.microsoft.com/office/drawing/2014/main" id="{042EFE9E-58AE-217C-4F37-6247C12A7C80}"/>
              </a:ext>
            </a:extLst>
          </p:cNvPr>
          <p:cNvSpPr txBox="1">
            <a:spLocks/>
          </p:cNvSpPr>
          <p:nvPr/>
        </p:nvSpPr>
        <p:spPr>
          <a:xfrm>
            <a:off x="228151" y="238064"/>
            <a:ext cx="10569720"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en-US" altLang="zh-CN" sz="3600" b="1">
                <a:solidFill>
                  <a:schemeClr val="bg1"/>
                </a:solidFill>
                <a:latin typeface="微软雅黑" panose="020B0503020204020204" pitchFamily="34" charset="-122"/>
                <a:ea typeface="微软雅黑" panose="020B0503020204020204" pitchFamily="34" charset="-122"/>
              </a:rPr>
              <a:t>05 </a:t>
            </a:r>
            <a:r>
              <a:rPr lang="zh-CN" altLang="en-US" sz="3600" b="1" dirty="0">
                <a:solidFill>
                  <a:schemeClr val="bg1"/>
                </a:solidFill>
                <a:latin typeface="微软雅黑" panose="020B0503020204020204" pitchFamily="34" charset="-122"/>
                <a:ea typeface="微软雅黑" panose="020B0503020204020204" pitchFamily="34" charset="-122"/>
              </a:rPr>
              <a:t>公平性 </a:t>
            </a:r>
            <a:r>
              <a:rPr lang="en-US" altLang="zh-CN" sz="36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符合“保基本”原则，助力健康中国</a:t>
            </a:r>
            <a:r>
              <a:rPr lang="en-US" altLang="zh-CN" sz="2800" b="1" dirty="0">
                <a:solidFill>
                  <a:schemeClr val="bg1"/>
                </a:solidFill>
                <a:latin typeface="微软雅黑" panose="020B0503020204020204" pitchFamily="34" charset="-122"/>
                <a:ea typeface="微软雅黑" panose="020B0503020204020204" pitchFamily="34" charset="-122"/>
              </a:rPr>
              <a:t>2030</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6EB268DB-5E93-4F4F-94C9-AF40251EB358}"/>
              </a:ext>
            </a:extLst>
          </p:cNvPr>
          <p:cNvGrpSpPr>
            <a:grpSpLocks noChangeAspect="1"/>
          </p:cNvGrpSpPr>
          <p:nvPr/>
        </p:nvGrpSpPr>
        <p:grpSpPr>
          <a:xfrm>
            <a:off x="1279017" y="1479738"/>
            <a:ext cx="177591" cy="252000"/>
            <a:chOff x="6721702" y="3704331"/>
            <a:chExt cx="256839" cy="364453"/>
          </a:xfrm>
        </p:grpSpPr>
        <p:sp>
          <p:nvSpPr>
            <p:cNvPr id="40" name="Freeform 121">
              <a:extLst>
                <a:ext uri="{FF2B5EF4-FFF2-40B4-BE49-F238E27FC236}">
                  <a16:creationId xmlns:a16="http://schemas.microsoft.com/office/drawing/2014/main" id="{85B9D70E-5DCB-4892-97AE-362BD3ECFD65}"/>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41" name="Freeform 121">
              <a:extLst>
                <a:ext uri="{FF2B5EF4-FFF2-40B4-BE49-F238E27FC236}">
                  <a16:creationId xmlns:a16="http://schemas.microsoft.com/office/drawing/2014/main" id="{FEF59CE1-9FFB-4DEF-A08A-55A1D06F552A}"/>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42" name="组合 41">
            <a:extLst>
              <a:ext uri="{FF2B5EF4-FFF2-40B4-BE49-F238E27FC236}">
                <a16:creationId xmlns:a16="http://schemas.microsoft.com/office/drawing/2014/main" id="{3C518297-08F6-4BEA-92D4-56931F522764}"/>
              </a:ext>
            </a:extLst>
          </p:cNvPr>
          <p:cNvGrpSpPr>
            <a:grpSpLocks noChangeAspect="1"/>
          </p:cNvGrpSpPr>
          <p:nvPr/>
        </p:nvGrpSpPr>
        <p:grpSpPr>
          <a:xfrm>
            <a:off x="1279017" y="2046727"/>
            <a:ext cx="177591" cy="252000"/>
            <a:chOff x="6721702" y="3704331"/>
            <a:chExt cx="256839" cy="364453"/>
          </a:xfrm>
        </p:grpSpPr>
        <p:sp>
          <p:nvSpPr>
            <p:cNvPr id="43" name="Freeform 121">
              <a:extLst>
                <a:ext uri="{FF2B5EF4-FFF2-40B4-BE49-F238E27FC236}">
                  <a16:creationId xmlns:a16="http://schemas.microsoft.com/office/drawing/2014/main" id="{73A7960A-D9DE-4A5A-9147-5522102283E2}"/>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44" name="Freeform 121">
              <a:extLst>
                <a:ext uri="{FF2B5EF4-FFF2-40B4-BE49-F238E27FC236}">
                  <a16:creationId xmlns:a16="http://schemas.microsoft.com/office/drawing/2014/main" id="{716C6884-B5EF-4C20-B0FE-30B5D4AF1473}"/>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45" name="组合 44">
            <a:extLst>
              <a:ext uri="{FF2B5EF4-FFF2-40B4-BE49-F238E27FC236}">
                <a16:creationId xmlns:a16="http://schemas.microsoft.com/office/drawing/2014/main" id="{9AA96299-3B2B-4288-9F76-9F67F3398EAE}"/>
              </a:ext>
            </a:extLst>
          </p:cNvPr>
          <p:cNvGrpSpPr>
            <a:grpSpLocks noChangeAspect="1"/>
          </p:cNvGrpSpPr>
          <p:nvPr/>
        </p:nvGrpSpPr>
        <p:grpSpPr>
          <a:xfrm>
            <a:off x="1279017" y="3027282"/>
            <a:ext cx="177591" cy="252000"/>
            <a:chOff x="6721702" y="3704331"/>
            <a:chExt cx="256839" cy="364453"/>
          </a:xfrm>
          <a:solidFill>
            <a:schemeClr val="accent1"/>
          </a:solidFill>
        </p:grpSpPr>
        <p:sp>
          <p:nvSpPr>
            <p:cNvPr id="46" name="Freeform 121">
              <a:extLst>
                <a:ext uri="{FF2B5EF4-FFF2-40B4-BE49-F238E27FC236}">
                  <a16:creationId xmlns:a16="http://schemas.microsoft.com/office/drawing/2014/main" id="{A808B1A2-B31F-43A5-9AF0-381FEA561434}"/>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47" name="Freeform 121">
              <a:extLst>
                <a:ext uri="{FF2B5EF4-FFF2-40B4-BE49-F238E27FC236}">
                  <a16:creationId xmlns:a16="http://schemas.microsoft.com/office/drawing/2014/main" id="{BE56FF52-ADF3-458B-BCC1-2E0BE134F47A}"/>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48" name="组合 47">
            <a:extLst>
              <a:ext uri="{FF2B5EF4-FFF2-40B4-BE49-F238E27FC236}">
                <a16:creationId xmlns:a16="http://schemas.microsoft.com/office/drawing/2014/main" id="{29FB681C-CD45-420F-B8B1-BD6AA17853EA}"/>
              </a:ext>
            </a:extLst>
          </p:cNvPr>
          <p:cNvGrpSpPr>
            <a:grpSpLocks noChangeAspect="1"/>
          </p:cNvGrpSpPr>
          <p:nvPr/>
        </p:nvGrpSpPr>
        <p:grpSpPr>
          <a:xfrm>
            <a:off x="1279017" y="3542130"/>
            <a:ext cx="177591" cy="252000"/>
            <a:chOff x="6721702" y="3704331"/>
            <a:chExt cx="256839" cy="364453"/>
          </a:xfrm>
          <a:solidFill>
            <a:schemeClr val="accent1"/>
          </a:solidFill>
        </p:grpSpPr>
        <p:sp>
          <p:nvSpPr>
            <p:cNvPr id="49" name="Freeform 121">
              <a:extLst>
                <a:ext uri="{FF2B5EF4-FFF2-40B4-BE49-F238E27FC236}">
                  <a16:creationId xmlns:a16="http://schemas.microsoft.com/office/drawing/2014/main" id="{CFAFF2F9-D502-4939-919B-5A57C196FE1B}"/>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50" name="Freeform 121">
              <a:extLst>
                <a:ext uri="{FF2B5EF4-FFF2-40B4-BE49-F238E27FC236}">
                  <a16:creationId xmlns:a16="http://schemas.microsoft.com/office/drawing/2014/main" id="{9ECD5EA7-88BE-47C3-9980-992B10CA0CCF}"/>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51" name="组合 50">
            <a:extLst>
              <a:ext uri="{FF2B5EF4-FFF2-40B4-BE49-F238E27FC236}">
                <a16:creationId xmlns:a16="http://schemas.microsoft.com/office/drawing/2014/main" id="{82D701C9-5D98-4A17-BB47-21A508C268B6}"/>
              </a:ext>
            </a:extLst>
          </p:cNvPr>
          <p:cNvGrpSpPr>
            <a:grpSpLocks noChangeAspect="1"/>
          </p:cNvGrpSpPr>
          <p:nvPr/>
        </p:nvGrpSpPr>
        <p:grpSpPr>
          <a:xfrm>
            <a:off x="1279017" y="4525369"/>
            <a:ext cx="177591" cy="252000"/>
            <a:chOff x="6721702" y="3704331"/>
            <a:chExt cx="256839" cy="364453"/>
          </a:xfrm>
        </p:grpSpPr>
        <p:sp>
          <p:nvSpPr>
            <p:cNvPr id="52" name="Freeform 121">
              <a:extLst>
                <a:ext uri="{FF2B5EF4-FFF2-40B4-BE49-F238E27FC236}">
                  <a16:creationId xmlns:a16="http://schemas.microsoft.com/office/drawing/2014/main" id="{4AFD6708-E10A-46A4-9F27-6D776DAB4494}"/>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53" name="Freeform 121">
              <a:extLst>
                <a:ext uri="{FF2B5EF4-FFF2-40B4-BE49-F238E27FC236}">
                  <a16:creationId xmlns:a16="http://schemas.microsoft.com/office/drawing/2014/main" id="{46CA32C0-514E-4D21-858B-8A8700806024}"/>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54" name="组合 53">
            <a:extLst>
              <a:ext uri="{FF2B5EF4-FFF2-40B4-BE49-F238E27FC236}">
                <a16:creationId xmlns:a16="http://schemas.microsoft.com/office/drawing/2014/main" id="{9995A615-4BF3-436D-AC6B-E93F95A1AD1D}"/>
              </a:ext>
            </a:extLst>
          </p:cNvPr>
          <p:cNvGrpSpPr>
            <a:grpSpLocks noChangeAspect="1"/>
          </p:cNvGrpSpPr>
          <p:nvPr/>
        </p:nvGrpSpPr>
        <p:grpSpPr>
          <a:xfrm>
            <a:off x="1279017" y="4976466"/>
            <a:ext cx="177591" cy="252000"/>
            <a:chOff x="6721702" y="3704331"/>
            <a:chExt cx="256839" cy="364453"/>
          </a:xfrm>
        </p:grpSpPr>
        <p:sp>
          <p:nvSpPr>
            <p:cNvPr id="55" name="Freeform 121">
              <a:extLst>
                <a:ext uri="{FF2B5EF4-FFF2-40B4-BE49-F238E27FC236}">
                  <a16:creationId xmlns:a16="http://schemas.microsoft.com/office/drawing/2014/main" id="{FEBA83C5-218E-4AB5-BF8F-4232B85ADD9D}"/>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56" name="Freeform 121">
              <a:extLst>
                <a:ext uri="{FF2B5EF4-FFF2-40B4-BE49-F238E27FC236}">
                  <a16:creationId xmlns:a16="http://schemas.microsoft.com/office/drawing/2014/main" id="{71B93ECB-7E0B-44D8-B627-E5EB6629482D}"/>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57" name="组合 56">
            <a:extLst>
              <a:ext uri="{FF2B5EF4-FFF2-40B4-BE49-F238E27FC236}">
                <a16:creationId xmlns:a16="http://schemas.microsoft.com/office/drawing/2014/main" id="{CBD37F69-A25C-4D05-B58D-9CD34AE837BE}"/>
              </a:ext>
            </a:extLst>
          </p:cNvPr>
          <p:cNvGrpSpPr>
            <a:grpSpLocks noChangeAspect="1"/>
          </p:cNvGrpSpPr>
          <p:nvPr/>
        </p:nvGrpSpPr>
        <p:grpSpPr>
          <a:xfrm>
            <a:off x="1279017" y="5874313"/>
            <a:ext cx="177591" cy="252000"/>
            <a:chOff x="6721702" y="3704331"/>
            <a:chExt cx="256839" cy="364453"/>
          </a:xfrm>
          <a:solidFill>
            <a:schemeClr val="accent1"/>
          </a:solidFill>
        </p:grpSpPr>
        <p:sp>
          <p:nvSpPr>
            <p:cNvPr id="58" name="Freeform 121">
              <a:extLst>
                <a:ext uri="{FF2B5EF4-FFF2-40B4-BE49-F238E27FC236}">
                  <a16:creationId xmlns:a16="http://schemas.microsoft.com/office/drawing/2014/main" id="{647702D8-1278-476F-AC5F-4F98DFFC0422}"/>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accent5">
                    <a:lumMod val="50000"/>
                  </a:schemeClr>
                </a:solidFill>
                <a:effectLst/>
                <a:uLnTx/>
                <a:uFillTx/>
                <a:latin typeface="Verdana"/>
                <a:ea typeface="微软雅黑" panose="020B0503020204020204" pitchFamily="34" charset="-122"/>
                <a:cs typeface="+mn-cs"/>
              </a:endParaRPr>
            </a:p>
          </p:txBody>
        </p:sp>
        <p:sp>
          <p:nvSpPr>
            <p:cNvPr id="59" name="Freeform 121">
              <a:extLst>
                <a:ext uri="{FF2B5EF4-FFF2-40B4-BE49-F238E27FC236}">
                  <a16:creationId xmlns:a16="http://schemas.microsoft.com/office/drawing/2014/main" id="{ACF01F79-6D2E-429C-A598-8902807203EB}"/>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accent5">
                    <a:lumMod val="50000"/>
                  </a:schemeClr>
                </a:solidFill>
                <a:effectLst/>
                <a:uLnTx/>
                <a:uFillTx/>
                <a:latin typeface="Verdana"/>
                <a:ea typeface="微软雅黑" panose="020B0503020204020204" pitchFamily="34" charset="-122"/>
                <a:cs typeface="+mn-cs"/>
              </a:endParaRPr>
            </a:p>
          </p:txBody>
        </p:sp>
      </p:grpSp>
      <p:grpSp>
        <p:nvGrpSpPr>
          <p:cNvPr id="60" name="组合 59">
            <a:extLst>
              <a:ext uri="{FF2B5EF4-FFF2-40B4-BE49-F238E27FC236}">
                <a16:creationId xmlns:a16="http://schemas.microsoft.com/office/drawing/2014/main" id="{90A68D81-7832-4673-9249-DA5FEF3E56F7}"/>
              </a:ext>
            </a:extLst>
          </p:cNvPr>
          <p:cNvGrpSpPr>
            <a:grpSpLocks noChangeAspect="1"/>
          </p:cNvGrpSpPr>
          <p:nvPr/>
        </p:nvGrpSpPr>
        <p:grpSpPr>
          <a:xfrm>
            <a:off x="1279017" y="6387390"/>
            <a:ext cx="177591" cy="252000"/>
            <a:chOff x="6721702" y="3704331"/>
            <a:chExt cx="256839" cy="364453"/>
          </a:xfrm>
          <a:solidFill>
            <a:schemeClr val="accent1"/>
          </a:solidFill>
        </p:grpSpPr>
        <p:sp>
          <p:nvSpPr>
            <p:cNvPr id="61" name="Freeform 121">
              <a:extLst>
                <a:ext uri="{FF2B5EF4-FFF2-40B4-BE49-F238E27FC236}">
                  <a16:creationId xmlns:a16="http://schemas.microsoft.com/office/drawing/2014/main" id="{19EAE02C-2D91-4F4F-8E8F-8A95042690DC}"/>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accent5">
                    <a:lumMod val="50000"/>
                  </a:schemeClr>
                </a:solidFill>
                <a:effectLst/>
                <a:uLnTx/>
                <a:uFillTx/>
                <a:latin typeface="Verdana"/>
                <a:ea typeface="微软雅黑" panose="020B0503020204020204" pitchFamily="34" charset="-122"/>
                <a:cs typeface="+mn-cs"/>
              </a:endParaRPr>
            </a:p>
          </p:txBody>
        </p:sp>
        <p:sp>
          <p:nvSpPr>
            <p:cNvPr id="62" name="Freeform 121">
              <a:extLst>
                <a:ext uri="{FF2B5EF4-FFF2-40B4-BE49-F238E27FC236}">
                  <a16:creationId xmlns:a16="http://schemas.microsoft.com/office/drawing/2014/main" id="{1006BA6C-6AED-4A33-9036-4248DE936451}"/>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grp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accent5">
                    <a:lumMod val="50000"/>
                  </a:schemeClr>
                </a:solidFill>
                <a:effectLst/>
                <a:uLnTx/>
                <a:uFillTx/>
                <a:latin typeface="Verdana"/>
                <a:ea typeface="微软雅黑" panose="020B0503020204020204" pitchFamily="34" charset="-122"/>
                <a:cs typeface="+mn-c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BA68714-6997-F4AF-5873-7034608B733E}"/>
              </a:ext>
            </a:extLst>
          </p:cNvPr>
          <p:cNvSpPr txBox="1"/>
          <p:nvPr/>
        </p:nvSpPr>
        <p:spPr>
          <a:xfrm>
            <a:off x="7079138" y="858224"/>
            <a:ext cx="4276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gradFill>
                  <a:gsLst>
                    <a:gs pos="71000">
                      <a:srgbClr val="293E6B">
                        <a:lumMod val="5000"/>
                        <a:lumOff val="95000"/>
                      </a:srgbClr>
                    </a:gs>
                    <a:gs pos="100000">
                      <a:srgbClr val="6D1872"/>
                    </a:gs>
                    <a:gs pos="100000">
                      <a:srgbClr val="001965"/>
                    </a:gs>
                  </a:gsLst>
                  <a:lin ang="5400000" scaled="1"/>
                </a:gradFill>
                <a:effectLst/>
                <a:uLnTx/>
                <a:uFillTx/>
                <a:latin typeface="微软雅黑" panose="020B0503020204020204" pitchFamily="34" charset="-122"/>
                <a:ea typeface="微软雅黑" panose="020B0503020204020204" pitchFamily="34" charset="-122"/>
                <a:cs typeface="+mn-cs"/>
              </a:rPr>
              <a:t>目录</a:t>
            </a:r>
          </a:p>
        </p:txBody>
      </p:sp>
      <p:sp>
        <p:nvSpPr>
          <p:cNvPr id="9" name="文本框 8">
            <a:extLst>
              <a:ext uri="{FF2B5EF4-FFF2-40B4-BE49-F238E27FC236}">
                <a16:creationId xmlns:a16="http://schemas.microsoft.com/office/drawing/2014/main" id="{96A971E5-D1B8-18C6-89FC-6AFB97556AAE}"/>
              </a:ext>
            </a:extLst>
          </p:cNvPr>
          <p:cNvSpPr txBox="1"/>
          <p:nvPr/>
        </p:nvSpPr>
        <p:spPr>
          <a:xfrm>
            <a:off x="7079138" y="1781554"/>
            <a:ext cx="4507345" cy="36962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rPr>
              <a:t>01 </a:t>
            </a:r>
            <a:r>
              <a:rPr kumimoji="0" lang="zh-CN" altLang="en-US" sz="3200" b="1" i="0" u="none" strike="noStrike" kern="1200" cap="none" spc="0" normalizeH="0" baseline="0" noProof="0" dirty="0">
                <a:ln>
                  <a:noFill/>
                </a:ln>
                <a:solidFill>
                  <a:srgbClr val="FFFFFF"/>
                </a:solidFill>
                <a:effectLst/>
                <a:uLnTx/>
                <a:uFillTx/>
                <a:latin typeface="Verdana"/>
                <a:ea typeface="微软雅黑"/>
                <a:cs typeface="+mn-cs"/>
              </a:rPr>
              <a:t>药品基本信息</a:t>
            </a:r>
            <a:endPar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rPr>
              <a:t>02 </a:t>
            </a:r>
            <a:r>
              <a:rPr kumimoji="0" lang="zh-CN" altLang="en-US" sz="3200" b="1" i="0" u="none" strike="noStrike" kern="1200" cap="none" spc="0" normalizeH="0" baseline="0" noProof="0" dirty="0">
                <a:ln>
                  <a:noFill/>
                </a:ln>
                <a:solidFill>
                  <a:srgbClr val="FFFFFF"/>
                </a:solidFill>
                <a:effectLst/>
                <a:uLnTx/>
                <a:uFillTx/>
                <a:latin typeface="Verdana"/>
                <a:ea typeface="微软雅黑"/>
                <a:cs typeface="+mn-cs"/>
              </a:rPr>
              <a:t>安全性</a:t>
            </a:r>
            <a:endPar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rPr>
              <a:t>03 </a:t>
            </a:r>
            <a:r>
              <a:rPr kumimoji="0" lang="zh-CN" altLang="en-US" sz="3200" b="1" i="0" u="none" strike="noStrike" kern="1200" cap="none" spc="0" normalizeH="0" baseline="0" noProof="0" dirty="0">
                <a:ln>
                  <a:noFill/>
                </a:ln>
                <a:solidFill>
                  <a:srgbClr val="FFFFFF"/>
                </a:solidFill>
                <a:effectLst/>
                <a:uLnTx/>
                <a:uFillTx/>
                <a:latin typeface="Verdana"/>
                <a:ea typeface="微软雅黑"/>
                <a:cs typeface="+mn-cs"/>
              </a:rPr>
              <a:t>有效性</a:t>
            </a:r>
            <a:endPar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rPr>
              <a:t>04 </a:t>
            </a:r>
            <a:r>
              <a:rPr kumimoji="0" lang="zh-CN" altLang="en-US" sz="3200" b="1" i="0" u="none" strike="noStrike" kern="1200" cap="none" spc="0" normalizeH="0" baseline="0" noProof="0" dirty="0">
                <a:ln>
                  <a:noFill/>
                </a:ln>
                <a:solidFill>
                  <a:srgbClr val="FFFFFF"/>
                </a:solidFill>
                <a:effectLst/>
                <a:uLnTx/>
                <a:uFillTx/>
                <a:latin typeface="Verdana"/>
                <a:ea typeface="微软雅黑"/>
                <a:cs typeface="+mn-cs"/>
              </a:rPr>
              <a:t>创新性</a:t>
            </a:r>
            <a:endPar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Verdana"/>
                <a:ea typeface="微软雅黑"/>
                <a:cs typeface="+mn-cs"/>
              </a:rPr>
              <a:t>05 </a:t>
            </a:r>
            <a:r>
              <a:rPr kumimoji="0" lang="zh-CN" altLang="en-US" sz="3200" b="1" i="0" u="none" strike="noStrike" kern="1200" cap="none" spc="0" normalizeH="0" baseline="0" noProof="0" dirty="0">
                <a:ln>
                  <a:noFill/>
                </a:ln>
                <a:solidFill>
                  <a:srgbClr val="FFFFFF"/>
                </a:solidFill>
                <a:effectLst/>
                <a:uLnTx/>
                <a:uFillTx/>
                <a:latin typeface="Verdana"/>
                <a:ea typeface="微软雅黑"/>
                <a:cs typeface="+mn-cs"/>
              </a:rPr>
              <a:t>公平性 </a:t>
            </a:r>
          </a:p>
        </p:txBody>
      </p:sp>
    </p:spTree>
    <p:custDataLst>
      <p:tags r:id="rId1"/>
    </p:custDataLst>
    <p:extLst>
      <p:ext uri="{BB962C8B-B14F-4D97-AF65-F5344CB8AC3E}">
        <p14:creationId xmlns:p14="http://schemas.microsoft.com/office/powerpoint/2010/main" val="286006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箭头: 五边形 19">
            <a:extLst>
              <a:ext uri="{FF2B5EF4-FFF2-40B4-BE49-F238E27FC236}">
                <a16:creationId xmlns:a16="http://schemas.microsoft.com/office/drawing/2014/main" id="{CCDF9DE7-D086-4586-8037-9F0A96A6E8A8}"/>
              </a:ext>
            </a:extLst>
          </p:cNvPr>
          <p:cNvSpPr/>
          <p:nvPr/>
        </p:nvSpPr>
        <p:spPr>
          <a:xfrm rot="10800000">
            <a:off x="7112165" y="1930597"/>
            <a:ext cx="4903889" cy="4231380"/>
          </a:xfrm>
          <a:prstGeom prst="homePlate">
            <a:avLst>
              <a:gd name="adj" fmla="val 106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err="1">
              <a:ln>
                <a:noFill/>
              </a:ln>
              <a:solidFill>
                <a:srgbClr val="FFFFFF"/>
              </a:solidFill>
              <a:effectLst/>
              <a:uLnTx/>
              <a:uFillTx/>
              <a:latin typeface="Apis For Office"/>
              <a:ea typeface="+mn-ea"/>
              <a:cs typeface="+mn-cs"/>
            </a:endParaRPr>
          </a:p>
        </p:txBody>
      </p:sp>
      <p:sp>
        <p:nvSpPr>
          <p:cNvPr id="5" name="箭头: 五边形 4">
            <a:extLst>
              <a:ext uri="{FF2B5EF4-FFF2-40B4-BE49-F238E27FC236}">
                <a16:creationId xmlns:a16="http://schemas.microsoft.com/office/drawing/2014/main" id="{1240B816-F776-4FAA-BB8E-0BE55E5CE5FA}"/>
              </a:ext>
            </a:extLst>
          </p:cNvPr>
          <p:cNvSpPr/>
          <p:nvPr/>
        </p:nvSpPr>
        <p:spPr>
          <a:xfrm>
            <a:off x="175946" y="1930600"/>
            <a:ext cx="4573854" cy="4231381"/>
          </a:xfrm>
          <a:prstGeom prst="homePlate">
            <a:avLst>
              <a:gd name="adj" fmla="val 106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err="1">
              <a:ln>
                <a:noFill/>
              </a:ln>
              <a:solidFill>
                <a:srgbClr val="FFFFFF"/>
              </a:solidFill>
              <a:effectLst/>
              <a:uLnTx/>
              <a:uFillTx/>
              <a:latin typeface="Apis For Office"/>
              <a:ea typeface="+mn-ea"/>
              <a:cs typeface="+mn-cs"/>
            </a:endParaRPr>
          </a:p>
        </p:txBody>
      </p:sp>
      <p:sp>
        <p:nvSpPr>
          <p:cNvPr id="8" name="文本占位符 7"/>
          <p:cNvSpPr>
            <a:spLocks noGrp="1"/>
          </p:cNvSpPr>
          <p:nvPr>
            <p:ph type="body" sz="quarter" idx="4294967295"/>
          </p:nvPr>
        </p:nvSpPr>
        <p:spPr>
          <a:xfrm>
            <a:off x="74858" y="248697"/>
            <a:ext cx="12126882" cy="638175"/>
          </a:xfrm>
          <a:prstGeom prst="rect">
            <a:avLst/>
          </a:prstGeom>
        </p:spPr>
        <p:txBody>
          <a:bodyPr/>
          <a:lstStyle/>
          <a:p>
            <a:pPr marL="0" indent="0">
              <a:buNone/>
            </a:pPr>
            <a:r>
              <a:rPr lang="en-US" altLang="zh-CN" sz="3600" b="1" dirty="0">
                <a:solidFill>
                  <a:schemeClr val="bg1"/>
                </a:solidFill>
                <a:latin typeface="微软雅黑" panose="020B0503020204020204" pitchFamily="34" charset="-122"/>
                <a:ea typeface="微软雅黑" panose="020B0503020204020204" pitchFamily="34" charset="-122"/>
              </a:rPr>
              <a:t>01 </a:t>
            </a:r>
            <a:r>
              <a:rPr lang="zh-CN" altLang="en-US" sz="3600" b="1" dirty="0">
                <a:solidFill>
                  <a:schemeClr val="bg1"/>
                </a:solidFill>
                <a:latin typeface="微软雅黑" panose="020B0503020204020204" pitchFamily="34" charset="-122"/>
                <a:ea typeface="微软雅黑" panose="020B0503020204020204" pitchFamily="34" charset="-122"/>
              </a:rPr>
              <a:t>药品基本信息 </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全球首个、国内唯一</a:t>
            </a:r>
            <a:r>
              <a:rPr kumimoji="0" lang="en-US" altLang="zh-CN" sz="2800" b="1" i="0" u="none" strike="noStrike" kern="1200" cap="none" spc="0" normalizeH="0" baseline="3000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r>
              <a:rPr lang="zh-CN" altLang="en-US" sz="2800" b="1" dirty="0">
                <a:solidFill>
                  <a:schemeClr val="bg1"/>
                </a:solidFill>
                <a:latin typeface="微软雅黑" panose="020B0503020204020204" pitchFamily="34" charset="-122"/>
                <a:ea typeface="微软雅黑" panose="020B0503020204020204" pitchFamily="34" charset="-122"/>
              </a:rPr>
              <a:t>基础胰岛素</a:t>
            </a:r>
            <a:r>
              <a:rPr lang="en-US" altLang="zh-CN" sz="2800" b="1" dirty="0">
                <a:solidFill>
                  <a:schemeClr val="bg1"/>
                </a:solidFill>
                <a:latin typeface="+mj-lt"/>
                <a:ea typeface="微软雅黑" panose="020B0503020204020204" pitchFamily="34" charset="-122"/>
              </a:rPr>
              <a:t>GLP-1RA</a:t>
            </a:r>
            <a:r>
              <a:rPr lang="zh-CN" altLang="en-US" sz="2800" b="1" dirty="0">
                <a:solidFill>
                  <a:schemeClr val="bg1"/>
                </a:solidFill>
                <a:latin typeface="微软雅黑" panose="020B0503020204020204" pitchFamily="34" charset="-122"/>
                <a:ea typeface="微软雅黑" panose="020B0503020204020204" pitchFamily="34" charset="-122"/>
              </a:rPr>
              <a:t>注射液</a:t>
            </a:r>
          </a:p>
        </p:txBody>
      </p:sp>
      <p:sp>
        <p:nvSpPr>
          <p:cNvPr id="23" name="文本框 2">
            <a:extLst>
              <a:ext uri="{FF2B5EF4-FFF2-40B4-BE49-F238E27FC236}">
                <a16:creationId xmlns:a16="http://schemas.microsoft.com/office/drawing/2014/main" id="{A4320BF2-00C5-417C-AADD-88ECBAC35E28}"/>
              </a:ext>
            </a:extLst>
          </p:cNvPr>
          <p:cNvSpPr txBox="1"/>
          <p:nvPr/>
        </p:nvSpPr>
        <p:spPr>
          <a:xfrm>
            <a:off x="353792" y="2980860"/>
            <a:ext cx="3726299" cy="929100"/>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zh-CN"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本品适用于血糖控制不佳的成人</a:t>
            </a:r>
            <a:r>
              <a:rPr kumimoji="0" lang="en-GB"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2</a:t>
            </a:r>
            <a:r>
              <a:rPr kumimoji="0" lang="zh-CN"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型糖尿病患者，在饮食和运动基础上联合其他口服降糖药物，改善血糖控制</a:t>
            </a:r>
            <a:r>
              <a:rPr lang="en-US" altLang="zh-CN" sz="1600" baseline="30000" dirty="0">
                <a:solidFill>
                  <a:srgbClr val="001965"/>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endParaRPr kumimoji="0" lang="en-US" altLang="zh-CN" sz="16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4" name="图片 23" descr="文本, 信件&#10;&#10;描述已自动生成">
            <a:extLst>
              <a:ext uri="{FF2B5EF4-FFF2-40B4-BE49-F238E27FC236}">
                <a16:creationId xmlns:a16="http://schemas.microsoft.com/office/drawing/2014/main" id="{B5B96EFD-79A0-431A-8006-C0D93136DD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70" t="8673" r="8426" b="13310"/>
          <a:stretch/>
        </p:blipFill>
        <p:spPr>
          <a:xfrm>
            <a:off x="4749800" y="3383209"/>
            <a:ext cx="2285624" cy="1227132"/>
          </a:xfrm>
          <a:prstGeom prst="roundRect">
            <a:avLst>
              <a:gd name="adj" fmla="val 8594"/>
            </a:avLst>
          </a:prstGeom>
          <a:solidFill>
            <a:srgbClr val="FFFFFF">
              <a:shade val="85000"/>
            </a:srgbClr>
          </a:solidFill>
          <a:ln>
            <a:noFill/>
          </a:ln>
          <a:effectLst/>
        </p:spPr>
      </p:pic>
      <p:sp>
        <p:nvSpPr>
          <p:cNvPr id="25" name="文本框 23">
            <a:extLst>
              <a:ext uri="{FF2B5EF4-FFF2-40B4-BE49-F238E27FC236}">
                <a16:creationId xmlns:a16="http://schemas.microsoft.com/office/drawing/2014/main" id="{E0510832-6921-4D2A-8DB1-293C75F42451}"/>
              </a:ext>
            </a:extLst>
          </p:cNvPr>
          <p:cNvSpPr txBox="1"/>
          <p:nvPr/>
        </p:nvSpPr>
        <p:spPr>
          <a:xfrm>
            <a:off x="3118011" y="1240039"/>
            <a:ext cx="5530125" cy="475130"/>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1965"/>
                </a:solidFill>
                <a:effectLst/>
                <a:uLnTx/>
                <a:uFillTx/>
                <a:latin typeface="Apis For Office"/>
                <a:ea typeface="+mn-ea"/>
                <a:cs typeface="+mn-cs"/>
              </a:rPr>
              <a:t>德谷胰岛素利拉鲁肽注射液</a:t>
            </a:r>
            <a:r>
              <a:rPr kumimoji="0" lang="en-US" altLang="zh-CN" sz="2400" b="1" i="0" u="none" strike="noStrike" kern="1200" cap="none" spc="0" normalizeH="0" baseline="0" noProof="0" dirty="0">
                <a:ln>
                  <a:noFill/>
                </a:ln>
                <a:solidFill>
                  <a:srgbClr val="001965"/>
                </a:solidFill>
                <a:effectLst/>
                <a:uLnTx/>
                <a:uFillTx/>
                <a:latin typeface="Apis For Office"/>
                <a:ea typeface="+mn-ea"/>
                <a:cs typeface="+mn-cs"/>
              </a:rPr>
              <a:t>(</a:t>
            </a:r>
            <a:r>
              <a:rPr kumimoji="0" lang="zh-CN" altLang="en-US" sz="2400" b="1" i="0" u="none" strike="noStrike" kern="1200" cap="none" spc="0" normalizeH="0" baseline="0" noProof="0" dirty="0">
                <a:ln>
                  <a:noFill/>
                </a:ln>
                <a:solidFill>
                  <a:srgbClr val="001965"/>
                </a:solidFill>
                <a:effectLst/>
                <a:uLnTx/>
                <a:uFillTx/>
                <a:latin typeface="Apis For Office"/>
                <a:ea typeface="+mn-ea"/>
                <a:cs typeface="+mn-cs"/>
              </a:rPr>
              <a:t>诺和益</a:t>
            </a:r>
            <a:r>
              <a:rPr kumimoji="0" lang="en-US" altLang="zh-CN" sz="2400" b="1" i="0" u="none" strike="noStrike" kern="1200" cap="none" spc="0" normalizeH="0" baseline="30000" noProof="0" dirty="0">
                <a:ln>
                  <a:noFill/>
                </a:ln>
                <a:solidFill>
                  <a:srgbClr val="001965"/>
                </a:solidFill>
                <a:effectLst/>
                <a:uLnTx/>
                <a:uFillTx/>
                <a:latin typeface="Apis For Office"/>
                <a:ea typeface="+mn-ea"/>
                <a:cs typeface="+mn-cs"/>
              </a:rPr>
              <a:t>®</a:t>
            </a:r>
            <a:r>
              <a:rPr kumimoji="0" lang="en-US" altLang="zh-CN" sz="2400" b="1" i="0" u="none" strike="noStrike" kern="1200" cap="none" spc="0" normalizeH="0" baseline="0" noProof="0" dirty="0">
                <a:ln>
                  <a:noFill/>
                </a:ln>
                <a:solidFill>
                  <a:srgbClr val="001965"/>
                </a:solidFill>
                <a:effectLst/>
                <a:uLnTx/>
                <a:uFillTx/>
                <a:latin typeface="Apis For Office"/>
                <a:ea typeface="+mn-ea"/>
                <a:cs typeface="+mn-cs"/>
              </a:rPr>
              <a:t>)</a:t>
            </a:r>
            <a:endParaRPr kumimoji="0" lang="zh-CN" altLang="en-US" sz="2400" b="1"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26" name="文本框 2">
            <a:extLst>
              <a:ext uri="{FF2B5EF4-FFF2-40B4-BE49-F238E27FC236}">
                <a16:creationId xmlns:a16="http://schemas.microsoft.com/office/drawing/2014/main" id="{A9BFADCE-55F8-4364-9984-C5497CC478B4}"/>
              </a:ext>
            </a:extLst>
          </p:cNvPr>
          <p:cNvSpPr txBox="1"/>
          <p:nvPr/>
        </p:nvSpPr>
        <p:spPr>
          <a:xfrm>
            <a:off x="353792" y="4055908"/>
            <a:ext cx="3782540" cy="1193019"/>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7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注册规格</a:t>
            </a:r>
            <a:r>
              <a:rPr kumimoji="0" lang="en-US" altLang="zh-CN"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每支</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a:t>
            </a:r>
            <a:r>
              <a:rPr kumimoji="0" lang="en-US" altLang="zh-CN" sz="1600" b="0" i="0" u="none" strike="noStrike" kern="1200" cap="none" spc="0" normalizeH="0" baseline="0" noProof="0" dirty="0">
                <a:ln>
                  <a:noFill/>
                </a:ln>
                <a:solidFill>
                  <a:srgbClr val="001965"/>
                </a:solidFill>
                <a:effectLst/>
                <a:uLnTx/>
                <a:uFillTx/>
                <a:latin typeface="+mj-lt"/>
                <a:ea typeface="微软雅黑" panose="020B0503020204020204" pitchFamily="34" charset="-122"/>
                <a:cs typeface="Times New Roman" panose="02020603050405020304" pitchFamily="18" charset="0"/>
              </a:rPr>
              <a:t>ml</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，含</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300 </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单位德谷胰岛素和</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10.8</a:t>
            </a:r>
            <a:r>
              <a:rPr kumimoji="0" lang="en-US" altLang="zh-CN" sz="1600" b="0" i="0" u="none" strike="noStrike" kern="1200" cap="none" spc="0" normalizeH="0" baseline="0" noProof="0" dirty="0">
                <a:ln>
                  <a:noFill/>
                </a:ln>
                <a:solidFill>
                  <a:srgbClr val="001965"/>
                </a:solidFill>
                <a:effectLst/>
                <a:uLnTx/>
                <a:uFillTx/>
                <a:latin typeface="+mj-lt"/>
                <a:ea typeface="微软雅黑" panose="020B0503020204020204" pitchFamily="34" charset="-122"/>
                <a:cs typeface="Times New Roman" panose="02020603050405020304" pitchFamily="18" charset="0"/>
              </a:rPr>
              <a:t>mg</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利拉鲁肽</a:t>
            </a:r>
            <a:endPar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剂量调拨型预填充注射笔，</a:t>
            </a: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剂量单位</a:t>
            </a: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单位德谷胰岛素</a:t>
            </a: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+0.036</a:t>
            </a:r>
            <a:r>
              <a:rPr kumimoji="0" lang="en-US" altLang="zh-CN" sz="1400" b="0" i="0" u="none" strike="noStrike" kern="1200" cap="none" spc="0" normalizeH="0" baseline="0" noProof="0" dirty="0">
                <a:ln>
                  <a:noFill/>
                </a:ln>
                <a:solidFill>
                  <a:srgbClr val="001965"/>
                </a:solidFill>
                <a:effectLst/>
                <a:uLnTx/>
                <a:uFillTx/>
                <a:latin typeface="+mj-lt"/>
                <a:ea typeface="微软雅黑" panose="020B0503020204020204" pitchFamily="34" charset="-122"/>
                <a:cs typeface="Times New Roman" panose="02020603050405020304" pitchFamily="18" charset="0"/>
              </a:rPr>
              <a:t>mg</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利拉鲁肽</a:t>
            </a: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1400" baseline="30000" dirty="0">
                <a:solidFill>
                  <a:srgbClr val="001965"/>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endPar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27" name="文本框 2">
            <a:extLst>
              <a:ext uri="{FF2B5EF4-FFF2-40B4-BE49-F238E27FC236}">
                <a16:creationId xmlns:a16="http://schemas.microsoft.com/office/drawing/2014/main" id="{0F3D0060-7775-4009-AAC9-1FC7019BF810}"/>
              </a:ext>
            </a:extLst>
          </p:cNvPr>
          <p:cNvSpPr txBox="1"/>
          <p:nvPr/>
        </p:nvSpPr>
        <p:spPr>
          <a:xfrm>
            <a:off x="7772170" y="2534267"/>
            <a:ext cx="4039746" cy="1824730"/>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0"/>
              </a:spcAft>
              <a:buClrTx/>
              <a:buSzTx/>
              <a:buFontTx/>
              <a:buNone/>
              <a:tabLst/>
              <a:defRPr/>
            </a:pP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每日一次</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任意时间皮下注射。联合口服降糖药：推荐起始剂量为</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10</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剂量单位；</a:t>
            </a:r>
            <a:r>
              <a:rPr kumimoji="0" lang="en-US" altLang="zh-CN" sz="1600" b="1" i="0" u="none" strike="noStrike" kern="1200" cap="none" spc="0" normalizeH="0" baseline="0" noProof="0" dirty="0">
                <a:ln>
                  <a:noFill/>
                </a:ln>
                <a:solidFill>
                  <a:srgbClr val="001965"/>
                </a:solidFill>
                <a:effectLst/>
                <a:uLnTx/>
                <a:uFillTx/>
                <a:latin typeface="+mj-lt"/>
                <a:ea typeface="微软雅黑" panose="020B0503020204020204" pitchFamily="34" charset="-122"/>
                <a:cs typeface="Times New Roman" panose="02020603050405020304" pitchFamily="18" charset="0"/>
                <a:sym typeface="+mn-ea"/>
              </a:rPr>
              <a:t>GLP-1RA</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转换及基础胰岛素成分的任意胰岛素治疗转换：</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推荐起始剂量为</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16</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剂量单位</a:t>
            </a:r>
            <a:endParaRPr kumimoji="0" lang="en-US" altLang="zh-CN" sz="16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marR="0" lvl="0" indent="0" algn="l" defTabSz="914400" rtl="0" eaLnBrk="1" fontAlgn="auto" latinLnBrk="0" hangingPunct="1">
              <a:lnSpc>
                <a:spcPct val="120000"/>
              </a:lnSpc>
              <a:spcBef>
                <a:spcPts val="600"/>
              </a:spcBef>
              <a:spcAft>
                <a:spcPts val="0"/>
              </a:spcAft>
              <a:buClrTx/>
              <a:buSzTx/>
              <a:buFontTx/>
              <a:buNone/>
              <a:tabLst/>
              <a:defRPr/>
            </a:pPr>
            <a:r>
              <a:rPr kumimoji="0" lang="zh-CN" altLang="en-US" sz="160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本品的剂量应视患者</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个体需求</a:t>
            </a:r>
            <a:r>
              <a:rPr kumimoji="0" lang="zh-CN" altLang="en-US" sz="160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而定</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0" lang="zh-CN" altLang="en-US" sz="160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建议根据</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空腹血糖进行剂量调整</a:t>
            </a:r>
            <a:r>
              <a:rPr kumimoji="0" lang="zh-CN" altLang="en-US" sz="160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来优化血糖控制</a:t>
            </a:r>
            <a:r>
              <a:rPr lang="en-US" altLang="zh-CN" sz="1600" baseline="30000" dirty="0">
                <a:solidFill>
                  <a:srgbClr val="001965"/>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endParaRPr kumimoji="0" lang="zh-CN" altLang="en-US" sz="1600" i="0" u="none" strike="noStrike" kern="0" cap="none" spc="0" normalizeH="0" baseline="0" noProof="0" dirty="0">
              <a:ln>
                <a:noFill/>
              </a:ln>
              <a:solidFill>
                <a:prstClr val="black"/>
              </a:solidFill>
              <a:effectLst/>
              <a:uLnTx/>
              <a:uFillTx/>
              <a:latin typeface="思源宋体 Light" panose="02020300000000000000" pitchFamily="18" charset="-122"/>
              <a:ea typeface="思源宋体 Light" panose="02020300000000000000" pitchFamily="18" charset="-122"/>
              <a:cs typeface="+mn-cs"/>
            </a:endParaRPr>
          </a:p>
        </p:txBody>
      </p:sp>
      <p:sp>
        <p:nvSpPr>
          <p:cNvPr id="28" name="文本框 2">
            <a:extLst>
              <a:ext uri="{FF2B5EF4-FFF2-40B4-BE49-F238E27FC236}">
                <a16:creationId xmlns:a16="http://schemas.microsoft.com/office/drawing/2014/main" id="{26027A34-2C30-4242-8846-A2B9F6C27366}"/>
              </a:ext>
            </a:extLst>
          </p:cNvPr>
          <p:cNvSpPr txBox="1"/>
          <p:nvPr/>
        </p:nvSpPr>
        <p:spPr>
          <a:xfrm>
            <a:off x="7559514" y="4562970"/>
            <a:ext cx="4456540" cy="685957"/>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中国大陆首次上市时间</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2021</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年</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10</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月</a:t>
            </a:r>
            <a:r>
              <a:rPr lang="en-US" altLang="zh-CN" sz="1600" baseline="30000" dirty="0">
                <a:solidFill>
                  <a:srgbClr val="001965"/>
                </a:solidFill>
                <a:latin typeface="微软雅黑" panose="020B0503020204020204" pitchFamily="34" charset="-122"/>
                <a:ea typeface="微软雅黑" panose="020B0503020204020204" pitchFamily="34" charset="-122"/>
              </a:rPr>
              <a:t>3</a:t>
            </a:r>
            <a:endParaRPr kumimoji="0" lang="zh-CN" altLang="en-US" sz="16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全球首个上市国家及时间</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2014 </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年 </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 </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月，瑞士</a:t>
            </a:r>
            <a:endPar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29" name="文本框 2">
            <a:extLst>
              <a:ext uri="{FF2B5EF4-FFF2-40B4-BE49-F238E27FC236}">
                <a16:creationId xmlns:a16="http://schemas.microsoft.com/office/drawing/2014/main" id="{3E0FBBB0-9B19-4733-8F7B-58B886DF8F22}"/>
              </a:ext>
            </a:extLst>
          </p:cNvPr>
          <p:cNvSpPr txBox="1"/>
          <p:nvPr/>
        </p:nvSpPr>
        <p:spPr>
          <a:xfrm>
            <a:off x="353792" y="5550758"/>
            <a:ext cx="3449812" cy="306944"/>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en-US" altLang="zh-CN"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大陆同通用名药品上市情况</a:t>
            </a:r>
            <a:r>
              <a:rPr kumimoji="0" lang="en-US" altLang="zh-CN"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无</a:t>
            </a:r>
          </a:p>
        </p:txBody>
      </p:sp>
      <p:sp>
        <p:nvSpPr>
          <p:cNvPr id="30" name="文本框 2">
            <a:extLst>
              <a:ext uri="{FF2B5EF4-FFF2-40B4-BE49-F238E27FC236}">
                <a16:creationId xmlns:a16="http://schemas.microsoft.com/office/drawing/2014/main" id="{B258518E-1C9E-4CD4-AE34-6C92EB4C82BD}"/>
              </a:ext>
            </a:extLst>
          </p:cNvPr>
          <p:cNvSpPr txBox="1"/>
          <p:nvPr/>
        </p:nvSpPr>
        <p:spPr>
          <a:xfrm>
            <a:off x="353792" y="2105883"/>
            <a:ext cx="4039746" cy="325025"/>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en-US" altLang="zh-CN"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参照药品建议</a:t>
            </a:r>
            <a:r>
              <a:rPr kumimoji="0" lang="en-US" altLang="zh-CN"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7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rPr>
              <a:t>利拉鲁肽</a:t>
            </a:r>
            <a:r>
              <a:rPr kumimoji="0" lang="en-US" altLang="zh-CN" sz="17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rPr>
              <a:t>+</a:t>
            </a:r>
            <a:r>
              <a:rPr kumimoji="0" lang="zh-CN" altLang="en-US" sz="17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rPr>
              <a:t>德谷胰岛素</a:t>
            </a:r>
            <a:endParaRPr kumimoji="0" lang="en-US" altLang="zh-CN" sz="17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endParaRPr>
          </a:p>
        </p:txBody>
      </p:sp>
      <p:sp>
        <p:nvSpPr>
          <p:cNvPr id="31" name="文本框 16">
            <a:extLst>
              <a:ext uri="{FF2B5EF4-FFF2-40B4-BE49-F238E27FC236}">
                <a16:creationId xmlns:a16="http://schemas.microsoft.com/office/drawing/2014/main" id="{EEE09A66-47B6-45A1-9761-2D3D4F68CD60}"/>
              </a:ext>
            </a:extLst>
          </p:cNvPr>
          <p:cNvSpPr txBox="1"/>
          <p:nvPr/>
        </p:nvSpPr>
        <p:spPr>
          <a:xfrm>
            <a:off x="337618" y="6390599"/>
            <a:ext cx="1104838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1. </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国内唯一：统计截至</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2022</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年</a:t>
            </a:r>
            <a:r>
              <a:rPr lang="en-US" altLang="zh-CN" sz="800" dirty="0">
                <a:solidFill>
                  <a:schemeClr val="tx1">
                    <a:lumMod val="50000"/>
                    <a:lumOff val="50000"/>
                  </a:schemeClr>
                </a:solidFill>
                <a:latin typeface="+mj-lt"/>
                <a:ea typeface="微软雅黑" panose="020B0503020204020204" pitchFamily="34" charset="-122"/>
              </a:rPr>
              <a:t>7</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月</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13</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日</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 </a:t>
            </a:r>
            <a:r>
              <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rPr>
              <a:t>2</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诺和益</a:t>
            </a:r>
            <a:r>
              <a:rPr kumimoji="0" lang="en-US" altLang="zh-CN" sz="800" b="0" i="0" u="none" strike="noStrike" kern="1200" cap="none" spc="0" normalizeH="0" baseline="3000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 </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说明书</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核准日期</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2021</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10</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月</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26</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日</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rPr>
              <a:t>), 3.</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 </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2014</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11</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月递交中国注册临床试验申请（</a:t>
            </a:r>
            <a:r>
              <a:rPr lang="en-US" altLang="zh-CN" sz="800" dirty="0">
                <a:solidFill>
                  <a:schemeClr val="tx1">
                    <a:lumMod val="50000"/>
                    <a:lumOff val="50000"/>
                  </a:schemeClr>
                </a:solidFill>
                <a:effectLst/>
                <a:latin typeface="+mj-lt"/>
                <a:ea typeface="微软雅黑" panose="020B0503020204020204" pitchFamily="34" charset="-122"/>
              </a:rPr>
              <a:t>CTA</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2016</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6</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月</a:t>
            </a:r>
            <a:r>
              <a:rPr lang="en-US" altLang="zh-CN" sz="800" dirty="0">
                <a:solidFill>
                  <a:schemeClr val="tx1">
                    <a:lumMod val="50000"/>
                    <a:lumOff val="50000"/>
                  </a:schemeClr>
                </a:solidFill>
                <a:effectLst/>
                <a:latin typeface="+mj-lt"/>
                <a:ea typeface="微软雅黑" panose="020B0503020204020204" pitchFamily="34" charset="-122"/>
              </a:rPr>
              <a:t>CTA</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获批；</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2020</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9</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月递交中国新药上市许可申请，</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2021</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rPr>
              <a:t>10</a:t>
            </a:r>
            <a:r>
              <a:rPr lang="zh-CN" altLang="en-US" sz="800" dirty="0">
                <a:solidFill>
                  <a:schemeClr val="tx1">
                    <a:lumMod val="50000"/>
                    <a:lumOff val="50000"/>
                  </a:schemeClr>
                </a:solidFill>
                <a:effectLst/>
                <a:latin typeface="微软雅黑" panose="020B0503020204020204" pitchFamily="34" charset="-122"/>
                <a:ea typeface="微软雅黑" panose="020B0503020204020204" pitchFamily="34" charset="-122"/>
              </a:rPr>
              <a:t>月获批上市</a:t>
            </a:r>
            <a:endParaRPr lang="en-US" altLang="zh-CN" sz="800" dirty="0">
              <a:solidFill>
                <a:schemeClr val="tx1">
                  <a:lumMod val="50000"/>
                  <a:lumOff val="50000"/>
                </a:schemeClr>
              </a:solidFill>
              <a:effectLst/>
              <a:latin typeface="微软雅黑" panose="020B0503020204020204" pitchFamily="34" charset="-122"/>
              <a:ea typeface="微软雅黑" panose="020B0503020204020204" pitchFamily="34" charset="-122"/>
            </a:endParaRPr>
          </a:p>
        </p:txBody>
      </p:sp>
      <p:sp>
        <p:nvSpPr>
          <p:cNvPr id="13" name="文本框 2">
            <a:extLst>
              <a:ext uri="{FF2B5EF4-FFF2-40B4-BE49-F238E27FC236}">
                <a16:creationId xmlns:a16="http://schemas.microsoft.com/office/drawing/2014/main" id="{FCCCB766-005D-4272-A4D5-775F169B0017}"/>
              </a:ext>
            </a:extLst>
          </p:cNvPr>
          <p:cNvSpPr txBox="1"/>
          <p:nvPr/>
        </p:nvSpPr>
        <p:spPr>
          <a:xfrm>
            <a:off x="7559514" y="5536541"/>
            <a:ext cx="3449812" cy="311432"/>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en-US" altLang="zh-CN"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是否为</a:t>
            </a:r>
            <a:r>
              <a:rPr kumimoji="0" lang="en-US" altLang="zh-CN" sz="1700" b="0" i="0" u="none" strike="noStrike" kern="1200" cap="none" spc="0" normalizeH="0" baseline="0" noProof="0" dirty="0">
                <a:ln>
                  <a:noFill/>
                </a:ln>
                <a:solidFill>
                  <a:srgbClr val="001965"/>
                </a:solidFill>
                <a:effectLst/>
                <a:uLnTx/>
                <a:uFillTx/>
                <a:latin typeface="+mj-lt"/>
                <a:ea typeface="微软雅黑" panose="020B0503020204020204" pitchFamily="34" charset="-122"/>
                <a:cs typeface="+mn-cs"/>
              </a:rPr>
              <a:t>OTC</a:t>
            </a:r>
            <a:r>
              <a:rPr kumimoji="0" lang="zh-CN" altLang="en-US"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药品</a:t>
            </a:r>
            <a:r>
              <a:rPr kumimoji="0" lang="en-US" altLang="zh-CN"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7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否</a:t>
            </a:r>
          </a:p>
        </p:txBody>
      </p:sp>
      <p:sp>
        <p:nvSpPr>
          <p:cNvPr id="15" name="文本框 14">
            <a:extLst>
              <a:ext uri="{FF2B5EF4-FFF2-40B4-BE49-F238E27FC236}">
                <a16:creationId xmlns:a16="http://schemas.microsoft.com/office/drawing/2014/main" id="{AA82AD73-003B-49E5-B29C-F45AE0B88ACF}"/>
              </a:ext>
            </a:extLst>
          </p:cNvPr>
          <p:cNvSpPr txBox="1"/>
          <p:nvPr/>
        </p:nvSpPr>
        <p:spPr>
          <a:xfrm>
            <a:off x="7559514" y="1977137"/>
            <a:ext cx="4314986" cy="396583"/>
          </a:xfrm>
          <a:prstGeom prst="rect">
            <a:avLst/>
          </a:prstGeom>
          <a:noFill/>
          <a:ln>
            <a:noFill/>
          </a:ln>
        </p:spPr>
        <p:txBody>
          <a:bodyPr wrap="square">
            <a:spAutoFit/>
          </a:bodyPr>
          <a:lstStyle/>
          <a:p>
            <a:pPr marL="0" marR="0" lvl="0" indent="0" algn="l" defTabSz="914400" rtl="0" eaLnBrk="1" fontAlgn="auto" latinLnBrk="0" hangingPunct="1">
              <a:lnSpc>
                <a:spcPct val="120000"/>
              </a:lnSpc>
              <a:spcBef>
                <a:spcPts val="600"/>
              </a:spcBef>
              <a:spcAft>
                <a:spcPts val="0"/>
              </a:spcAft>
              <a:buClrTx/>
              <a:buSzTx/>
              <a:buFontTx/>
              <a:buNone/>
              <a:tabLst/>
              <a:defRPr/>
            </a:pPr>
            <a:r>
              <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用法用量</a:t>
            </a:r>
            <a:r>
              <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p>
        </p:txBody>
      </p:sp>
      <p:sp>
        <p:nvSpPr>
          <p:cNvPr id="17" name="文本框 16">
            <a:extLst>
              <a:ext uri="{FF2B5EF4-FFF2-40B4-BE49-F238E27FC236}">
                <a16:creationId xmlns:a16="http://schemas.microsoft.com/office/drawing/2014/main" id="{2D2C405F-5816-48E6-83F7-C45E4EBC212B}"/>
              </a:ext>
            </a:extLst>
          </p:cNvPr>
          <p:cNvSpPr txBox="1"/>
          <p:nvPr/>
        </p:nvSpPr>
        <p:spPr>
          <a:xfrm>
            <a:off x="289994" y="2555082"/>
            <a:ext cx="4130210" cy="417358"/>
          </a:xfrm>
          <a:prstGeom prst="rect">
            <a:avLst/>
          </a:prstGeom>
          <a:noFill/>
          <a:ln>
            <a:noFill/>
          </a:ln>
        </p:spPr>
        <p:txBody>
          <a:bodyPr wrap="square">
            <a:spAutoFit/>
          </a:body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说明书适应症</a:t>
            </a:r>
            <a:r>
              <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p>
        </p:txBody>
      </p:sp>
    </p:spTree>
    <p:extLst>
      <p:ext uri="{BB962C8B-B14F-4D97-AF65-F5344CB8AC3E}">
        <p14:creationId xmlns:p14="http://schemas.microsoft.com/office/powerpoint/2010/main" val="142268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文本占位符 7">
            <a:extLst>
              <a:ext uri="{FF2B5EF4-FFF2-40B4-BE49-F238E27FC236}">
                <a16:creationId xmlns:a16="http://schemas.microsoft.com/office/drawing/2014/main" id="{1EE5AF5F-B882-71EE-4F10-DC62B077A1AC}"/>
              </a:ext>
            </a:extLst>
          </p:cNvPr>
          <p:cNvSpPr txBox="1">
            <a:spLocks/>
          </p:cNvSpPr>
          <p:nvPr/>
        </p:nvSpPr>
        <p:spPr>
          <a:xfrm>
            <a:off x="228151" y="248697"/>
            <a:ext cx="10624906"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01 </a:t>
            </a:r>
            <a:r>
              <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药品基本信息 </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填补目标患者临床未满足需求</a:t>
            </a:r>
          </a:p>
        </p:txBody>
      </p:sp>
      <p:grpSp>
        <p:nvGrpSpPr>
          <p:cNvPr id="2" name="组合 1">
            <a:extLst>
              <a:ext uri="{FF2B5EF4-FFF2-40B4-BE49-F238E27FC236}">
                <a16:creationId xmlns:a16="http://schemas.microsoft.com/office/drawing/2014/main" id="{D1F24210-56AE-4D71-93B5-A531437BF12C}"/>
              </a:ext>
            </a:extLst>
          </p:cNvPr>
          <p:cNvGrpSpPr/>
          <p:nvPr/>
        </p:nvGrpSpPr>
        <p:grpSpPr>
          <a:xfrm>
            <a:off x="145639" y="1179384"/>
            <a:ext cx="2880000" cy="5026041"/>
            <a:chOff x="251514" y="1255868"/>
            <a:chExt cx="2880000" cy="4780545"/>
          </a:xfrm>
        </p:grpSpPr>
        <p:sp>
          <p:nvSpPr>
            <p:cNvPr id="37" name="圆角矩形 13">
              <a:extLst>
                <a:ext uri="{FF2B5EF4-FFF2-40B4-BE49-F238E27FC236}">
                  <a16:creationId xmlns:a16="http://schemas.microsoft.com/office/drawing/2014/main" id="{FD85B055-CD4C-4E5C-8689-27F33E654536}"/>
                </a:ext>
              </a:extLst>
            </p:cNvPr>
            <p:cNvSpPr/>
            <p:nvPr/>
          </p:nvSpPr>
          <p:spPr>
            <a:xfrm>
              <a:off x="251514" y="1498505"/>
              <a:ext cx="2880000" cy="4537908"/>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20" name="组合 19">
              <a:extLst>
                <a:ext uri="{FF2B5EF4-FFF2-40B4-BE49-F238E27FC236}">
                  <a16:creationId xmlns:a16="http://schemas.microsoft.com/office/drawing/2014/main" id="{A33D6CF4-DC17-48B1-A13C-4FE095A1B4AD}"/>
                </a:ext>
              </a:extLst>
            </p:cNvPr>
            <p:cNvGrpSpPr/>
            <p:nvPr/>
          </p:nvGrpSpPr>
          <p:grpSpPr>
            <a:xfrm>
              <a:off x="602816" y="1255868"/>
              <a:ext cx="2177396" cy="496794"/>
              <a:chOff x="1266041" y="1649696"/>
              <a:chExt cx="2329314" cy="496794"/>
            </a:xfrm>
          </p:grpSpPr>
          <p:grpSp>
            <p:nvGrpSpPr>
              <p:cNvPr id="21" name="组合 20">
                <a:extLst>
                  <a:ext uri="{FF2B5EF4-FFF2-40B4-BE49-F238E27FC236}">
                    <a16:creationId xmlns:a16="http://schemas.microsoft.com/office/drawing/2014/main" id="{7F5C2F62-CBA7-4CAD-8D42-9DEEC40727FE}"/>
                  </a:ext>
                </a:extLst>
              </p:cNvPr>
              <p:cNvGrpSpPr/>
              <p:nvPr/>
            </p:nvGrpSpPr>
            <p:grpSpPr>
              <a:xfrm>
                <a:off x="1266041" y="1649696"/>
                <a:ext cx="2329314" cy="496794"/>
                <a:chOff x="981778" y="1716942"/>
                <a:chExt cx="2329314" cy="392560"/>
              </a:xfrm>
            </p:grpSpPr>
            <p:sp>
              <p:nvSpPr>
                <p:cNvPr id="23" name="Trapezoid 10@|1FFC:3506772|FBC:16777215|LFC:16777215|LBC:16777215">
                  <a:extLst>
                    <a:ext uri="{FF2B5EF4-FFF2-40B4-BE49-F238E27FC236}">
                      <a16:creationId xmlns:a16="http://schemas.microsoft.com/office/drawing/2014/main" id="{41B6C377-4BE8-4F80-A22C-DFE6528375F3}"/>
                    </a:ext>
                  </a:extLst>
                </p:cNvPr>
                <p:cNvSpPr/>
                <p:nvPr/>
              </p:nvSpPr>
              <p:spPr>
                <a:xfrm>
                  <a:off x="981778" y="1717820"/>
                  <a:ext cx="2329314" cy="190853"/>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24" name="Pentagon 9@|1FFC:4308095|FBC:16777215|LFC:16777215|LBC:16777215">
                  <a:extLst>
                    <a:ext uri="{FF2B5EF4-FFF2-40B4-BE49-F238E27FC236}">
                      <a16:creationId xmlns:a16="http://schemas.microsoft.com/office/drawing/2014/main" id="{672E69DA-1DE0-4703-9480-A614A7285412}"/>
                    </a:ext>
                  </a:extLst>
                </p:cNvPr>
                <p:cNvSpPr/>
                <p:nvPr/>
              </p:nvSpPr>
              <p:spPr>
                <a:xfrm rot="5400000">
                  <a:off x="1952116" y="928231"/>
                  <a:ext cx="392560" cy="1969982"/>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grpSp>
          <p:sp>
            <p:nvSpPr>
              <p:cNvPr id="22" name="文本框 11">
                <a:extLst>
                  <a:ext uri="{FF2B5EF4-FFF2-40B4-BE49-F238E27FC236}">
                    <a16:creationId xmlns:a16="http://schemas.microsoft.com/office/drawing/2014/main" id="{231C4548-672B-4D9E-9869-98F0D3966696}"/>
                  </a:ext>
                </a:extLst>
              </p:cNvPr>
              <p:cNvSpPr txBox="1"/>
              <p:nvPr/>
            </p:nvSpPr>
            <p:spPr>
              <a:xfrm>
                <a:off x="1582924" y="1707666"/>
                <a:ext cx="169554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rPr>
                  <a:t>疾病情况</a:t>
                </a:r>
              </a:p>
            </p:txBody>
          </p:sp>
        </p:grpSp>
      </p:grpSp>
      <p:grpSp>
        <p:nvGrpSpPr>
          <p:cNvPr id="6" name="组合 5">
            <a:extLst>
              <a:ext uri="{FF2B5EF4-FFF2-40B4-BE49-F238E27FC236}">
                <a16:creationId xmlns:a16="http://schemas.microsoft.com/office/drawing/2014/main" id="{F78C1E45-D9D9-4EE3-9051-71BD7E560050}"/>
              </a:ext>
            </a:extLst>
          </p:cNvPr>
          <p:cNvGrpSpPr/>
          <p:nvPr/>
        </p:nvGrpSpPr>
        <p:grpSpPr>
          <a:xfrm>
            <a:off x="9160698" y="1179384"/>
            <a:ext cx="2880000" cy="5026041"/>
            <a:chOff x="8977817" y="1221916"/>
            <a:chExt cx="2880000" cy="5026041"/>
          </a:xfrm>
        </p:grpSpPr>
        <p:sp>
          <p:nvSpPr>
            <p:cNvPr id="38" name="圆角矩形 13">
              <a:extLst>
                <a:ext uri="{FF2B5EF4-FFF2-40B4-BE49-F238E27FC236}">
                  <a16:creationId xmlns:a16="http://schemas.microsoft.com/office/drawing/2014/main" id="{FD85B055-CD4C-4E5C-8689-27F33E654536}"/>
                </a:ext>
              </a:extLst>
            </p:cNvPr>
            <p:cNvSpPr/>
            <p:nvPr/>
          </p:nvSpPr>
          <p:spPr>
            <a:xfrm>
              <a:off x="8977817" y="1475295"/>
              <a:ext cx="2880000" cy="4772662"/>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26" name="组合 25">
              <a:extLst>
                <a:ext uri="{FF2B5EF4-FFF2-40B4-BE49-F238E27FC236}">
                  <a16:creationId xmlns:a16="http://schemas.microsoft.com/office/drawing/2014/main" id="{A33D6CF4-DC17-48B1-A13C-4FE095A1B4AD}"/>
                </a:ext>
              </a:extLst>
            </p:cNvPr>
            <p:cNvGrpSpPr/>
            <p:nvPr/>
          </p:nvGrpSpPr>
          <p:grpSpPr>
            <a:xfrm>
              <a:off x="9218237" y="1221916"/>
              <a:ext cx="2399161" cy="496794"/>
              <a:chOff x="1007103" y="1638954"/>
              <a:chExt cx="2329314" cy="496794"/>
            </a:xfrm>
          </p:grpSpPr>
          <p:grpSp>
            <p:nvGrpSpPr>
              <p:cNvPr id="27" name="组合 26">
                <a:extLst>
                  <a:ext uri="{FF2B5EF4-FFF2-40B4-BE49-F238E27FC236}">
                    <a16:creationId xmlns:a16="http://schemas.microsoft.com/office/drawing/2014/main" id="{7F5C2F62-CBA7-4CAD-8D42-9DEEC40727FE}"/>
                  </a:ext>
                </a:extLst>
              </p:cNvPr>
              <p:cNvGrpSpPr/>
              <p:nvPr/>
            </p:nvGrpSpPr>
            <p:grpSpPr>
              <a:xfrm>
                <a:off x="1007103" y="1638954"/>
                <a:ext cx="2329314" cy="496794"/>
                <a:chOff x="722840" y="1708454"/>
                <a:chExt cx="2329314" cy="392560"/>
              </a:xfrm>
            </p:grpSpPr>
            <p:sp>
              <p:nvSpPr>
                <p:cNvPr id="29" name="Trapezoid 10@|1FFC:3506772|FBC:16777215|LFC:16777215|LBC:16777215">
                  <a:extLst>
                    <a:ext uri="{FF2B5EF4-FFF2-40B4-BE49-F238E27FC236}">
                      <a16:creationId xmlns:a16="http://schemas.microsoft.com/office/drawing/2014/main" id="{41B6C377-4BE8-4F80-A22C-DFE6528375F3}"/>
                    </a:ext>
                  </a:extLst>
                </p:cNvPr>
                <p:cNvSpPr/>
                <p:nvPr/>
              </p:nvSpPr>
              <p:spPr>
                <a:xfrm>
                  <a:off x="722840" y="1717820"/>
                  <a:ext cx="2329314" cy="190853"/>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30" name="Pentagon 9@|1FFC:4308095|FBC:16777215|LFC:16777215|LBC:16777215">
                  <a:extLst>
                    <a:ext uri="{FF2B5EF4-FFF2-40B4-BE49-F238E27FC236}">
                      <a16:creationId xmlns:a16="http://schemas.microsoft.com/office/drawing/2014/main" id="{672E69DA-1DE0-4703-9480-A614A7285412}"/>
                    </a:ext>
                  </a:extLst>
                </p:cNvPr>
                <p:cNvSpPr/>
                <p:nvPr/>
              </p:nvSpPr>
              <p:spPr>
                <a:xfrm rot="5400000">
                  <a:off x="1691110" y="900634"/>
                  <a:ext cx="392560" cy="2008200"/>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grpSp>
          <p:sp>
            <p:nvSpPr>
              <p:cNvPr id="28" name="文本框 11">
                <a:extLst>
                  <a:ext uri="{FF2B5EF4-FFF2-40B4-BE49-F238E27FC236}">
                    <a16:creationId xmlns:a16="http://schemas.microsoft.com/office/drawing/2014/main" id="{231C4548-672B-4D9E-9869-98F0D3966696}"/>
                  </a:ext>
                </a:extLst>
              </p:cNvPr>
              <p:cNvSpPr txBox="1"/>
              <p:nvPr/>
            </p:nvSpPr>
            <p:spPr>
              <a:xfrm>
                <a:off x="1243938" y="1681532"/>
                <a:ext cx="1855429" cy="369332"/>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rPr>
                  <a:t>主要适宜人群</a:t>
                </a:r>
              </a:p>
            </p:txBody>
          </p:sp>
        </p:grpSp>
      </p:grpSp>
      <p:grpSp>
        <p:nvGrpSpPr>
          <p:cNvPr id="4" name="组合 3">
            <a:extLst>
              <a:ext uri="{FF2B5EF4-FFF2-40B4-BE49-F238E27FC236}">
                <a16:creationId xmlns:a16="http://schemas.microsoft.com/office/drawing/2014/main" id="{5DF6377A-7E8B-4081-8CFD-600EDF6E4BE5}"/>
              </a:ext>
            </a:extLst>
          </p:cNvPr>
          <p:cNvGrpSpPr/>
          <p:nvPr/>
        </p:nvGrpSpPr>
        <p:grpSpPr>
          <a:xfrm>
            <a:off x="6155679" y="1179384"/>
            <a:ext cx="2880000" cy="5002415"/>
            <a:chOff x="5816556" y="1241999"/>
            <a:chExt cx="2880000" cy="5002415"/>
          </a:xfrm>
        </p:grpSpPr>
        <p:sp>
          <p:nvSpPr>
            <p:cNvPr id="39" name="圆角矩形 13">
              <a:extLst>
                <a:ext uri="{FF2B5EF4-FFF2-40B4-BE49-F238E27FC236}">
                  <a16:creationId xmlns:a16="http://schemas.microsoft.com/office/drawing/2014/main" id="{FD85B055-CD4C-4E5C-8689-27F33E654536}"/>
                </a:ext>
              </a:extLst>
            </p:cNvPr>
            <p:cNvSpPr/>
            <p:nvPr/>
          </p:nvSpPr>
          <p:spPr>
            <a:xfrm>
              <a:off x="5816556" y="1471753"/>
              <a:ext cx="2880000" cy="4772661"/>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32" name="组合 31">
              <a:extLst>
                <a:ext uri="{FF2B5EF4-FFF2-40B4-BE49-F238E27FC236}">
                  <a16:creationId xmlns:a16="http://schemas.microsoft.com/office/drawing/2014/main" id="{A33D6CF4-DC17-48B1-A13C-4FE095A1B4AD}"/>
                </a:ext>
              </a:extLst>
            </p:cNvPr>
            <p:cNvGrpSpPr/>
            <p:nvPr/>
          </p:nvGrpSpPr>
          <p:grpSpPr>
            <a:xfrm>
              <a:off x="5930902" y="1241999"/>
              <a:ext cx="2651308" cy="496794"/>
              <a:chOff x="1281838" y="1650153"/>
              <a:chExt cx="2313517" cy="496794"/>
            </a:xfrm>
          </p:grpSpPr>
          <p:grpSp>
            <p:nvGrpSpPr>
              <p:cNvPr id="33" name="组合 32">
                <a:extLst>
                  <a:ext uri="{FF2B5EF4-FFF2-40B4-BE49-F238E27FC236}">
                    <a16:creationId xmlns:a16="http://schemas.microsoft.com/office/drawing/2014/main" id="{7F5C2F62-CBA7-4CAD-8D42-9DEEC40727FE}"/>
                  </a:ext>
                </a:extLst>
              </p:cNvPr>
              <p:cNvGrpSpPr/>
              <p:nvPr/>
            </p:nvGrpSpPr>
            <p:grpSpPr>
              <a:xfrm>
                <a:off x="1281838" y="1650153"/>
                <a:ext cx="2313517" cy="496794"/>
                <a:chOff x="997575" y="1717303"/>
                <a:chExt cx="2313517" cy="392560"/>
              </a:xfrm>
            </p:grpSpPr>
            <p:sp>
              <p:nvSpPr>
                <p:cNvPr id="35" name="Trapezoid 10@|1FFC:3506772|FBC:16777215|LFC:16777215|LBC:16777215">
                  <a:extLst>
                    <a:ext uri="{FF2B5EF4-FFF2-40B4-BE49-F238E27FC236}">
                      <a16:creationId xmlns:a16="http://schemas.microsoft.com/office/drawing/2014/main" id="{41B6C377-4BE8-4F80-A22C-DFE6528375F3}"/>
                    </a:ext>
                  </a:extLst>
                </p:cNvPr>
                <p:cNvSpPr/>
                <p:nvPr/>
              </p:nvSpPr>
              <p:spPr>
                <a:xfrm>
                  <a:off x="997575" y="1717820"/>
                  <a:ext cx="2313517" cy="190853"/>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36" name="Pentagon 9@|1FFC:4308095|FBC:16777215|LFC:16777215|LBC:16777215">
                  <a:extLst>
                    <a:ext uri="{FF2B5EF4-FFF2-40B4-BE49-F238E27FC236}">
                      <a16:creationId xmlns:a16="http://schemas.microsoft.com/office/drawing/2014/main" id="{672E69DA-1DE0-4703-9480-A614A7285412}"/>
                    </a:ext>
                  </a:extLst>
                </p:cNvPr>
                <p:cNvSpPr/>
                <p:nvPr/>
              </p:nvSpPr>
              <p:spPr>
                <a:xfrm rot="5400000">
                  <a:off x="1958054" y="910118"/>
                  <a:ext cx="392560" cy="2006929"/>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grpSp>
          <p:sp>
            <p:nvSpPr>
              <p:cNvPr id="34" name="文本框 11">
                <a:extLst>
                  <a:ext uri="{FF2B5EF4-FFF2-40B4-BE49-F238E27FC236}">
                    <a16:creationId xmlns:a16="http://schemas.microsoft.com/office/drawing/2014/main" id="{231C4548-672B-4D9E-9869-98F0D3966696}"/>
                  </a:ext>
                </a:extLst>
              </p:cNvPr>
              <p:cNvSpPr txBox="1"/>
              <p:nvPr/>
            </p:nvSpPr>
            <p:spPr>
              <a:xfrm>
                <a:off x="1590823" y="1675710"/>
                <a:ext cx="169554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rPr>
                  <a:t>诺和益</a:t>
                </a:r>
                <a:r>
                  <a:rPr kumimoji="0" lang="en-US" altLang="zh-CN" sz="1800" b="1" i="0" u="none" strike="noStrike" kern="1200" cap="none" spc="0" normalizeH="0" baseline="3000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rPr>
                  <a:t>®</a:t>
                </a:r>
                <a:r>
                  <a:rPr kumimoji="0" lang="zh-CN" altLang="en-US" sz="18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rPr>
                  <a:t>满足需求</a:t>
                </a:r>
              </a:p>
            </p:txBody>
          </p:sp>
        </p:grpSp>
      </p:grpSp>
      <p:grpSp>
        <p:nvGrpSpPr>
          <p:cNvPr id="3" name="组合 2">
            <a:extLst>
              <a:ext uri="{FF2B5EF4-FFF2-40B4-BE49-F238E27FC236}">
                <a16:creationId xmlns:a16="http://schemas.microsoft.com/office/drawing/2014/main" id="{3C3D6867-D539-4801-947B-8153DC2C48AB}"/>
              </a:ext>
            </a:extLst>
          </p:cNvPr>
          <p:cNvGrpSpPr/>
          <p:nvPr/>
        </p:nvGrpSpPr>
        <p:grpSpPr>
          <a:xfrm>
            <a:off x="3150659" y="1179384"/>
            <a:ext cx="2880000" cy="5014190"/>
            <a:chOff x="2860970" y="1256977"/>
            <a:chExt cx="2880000" cy="5014190"/>
          </a:xfrm>
        </p:grpSpPr>
        <p:sp>
          <p:nvSpPr>
            <p:cNvPr id="66" name="圆角矩形 13">
              <a:extLst>
                <a:ext uri="{FF2B5EF4-FFF2-40B4-BE49-F238E27FC236}">
                  <a16:creationId xmlns:a16="http://schemas.microsoft.com/office/drawing/2014/main" id="{F8E4B655-D080-4F77-A11C-31169E2F233F}"/>
                </a:ext>
              </a:extLst>
            </p:cNvPr>
            <p:cNvSpPr/>
            <p:nvPr/>
          </p:nvSpPr>
          <p:spPr>
            <a:xfrm>
              <a:off x="2860970" y="1498505"/>
              <a:ext cx="2880000" cy="4772662"/>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68" name="组合 67">
              <a:extLst>
                <a:ext uri="{FF2B5EF4-FFF2-40B4-BE49-F238E27FC236}">
                  <a16:creationId xmlns:a16="http://schemas.microsoft.com/office/drawing/2014/main" id="{58A5860F-F62B-479A-B0A2-828E571BAD90}"/>
                </a:ext>
              </a:extLst>
            </p:cNvPr>
            <p:cNvGrpSpPr/>
            <p:nvPr/>
          </p:nvGrpSpPr>
          <p:grpSpPr>
            <a:xfrm>
              <a:off x="3101390" y="1256977"/>
              <a:ext cx="2399161" cy="504311"/>
              <a:chOff x="1093417" y="1650805"/>
              <a:chExt cx="2329314" cy="504311"/>
            </a:xfrm>
          </p:grpSpPr>
          <p:grpSp>
            <p:nvGrpSpPr>
              <p:cNvPr id="69" name="组合 68">
                <a:extLst>
                  <a:ext uri="{FF2B5EF4-FFF2-40B4-BE49-F238E27FC236}">
                    <a16:creationId xmlns:a16="http://schemas.microsoft.com/office/drawing/2014/main" id="{C968F857-DDD7-4AEF-B56C-20CA7BB7C34D}"/>
                  </a:ext>
                </a:extLst>
              </p:cNvPr>
              <p:cNvGrpSpPr/>
              <p:nvPr/>
            </p:nvGrpSpPr>
            <p:grpSpPr>
              <a:xfrm>
                <a:off x="1093417" y="1650805"/>
                <a:ext cx="2329314" cy="504311"/>
                <a:chOff x="809154" y="1717820"/>
                <a:chExt cx="2329314" cy="398500"/>
              </a:xfrm>
            </p:grpSpPr>
            <p:sp>
              <p:nvSpPr>
                <p:cNvPr id="72" name="Trapezoid 10@|1FFC:3506772|FBC:16777215|LFC:16777215|LBC:16777215">
                  <a:extLst>
                    <a:ext uri="{FF2B5EF4-FFF2-40B4-BE49-F238E27FC236}">
                      <a16:creationId xmlns:a16="http://schemas.microsoft.com/office/drawing/2014/main" id="{77689F8F-5323-4A37-8E05-40D0465972BD}"/>
                    </a:ext>
                  </a:extLst>
                </p:cNvPr>
                <p:cNvSpPr/>
                <p:nvPr/>
              </p:nvSpPr>
              <p:spPr>
                <a:xfrm>
                  <a:off x="809154" y="1717820"/>
                  <a:ext cx="2329314" cy="190853"/>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73" name="Pentagon 9@|1FFC:4308095|FBC:16777215|LFC:16777215|LBC:16777215">
                  <a:extLst>
                    <a:ext uri="{FF2B5EF4-FFF2-40B4-BE49-F238E27FC236}">
                      <a16:creationId xmlns:a16="http://schemas.microsoft.com/office/drawing/2014/main" id="{ACFDB7AA-8C44-4D95-9FAB-C656B36AE42E}"/>
                    </a:ext>
                  </a:extLst>
                </p:cNvPr>
                <p:cNvSpPr/>
                <p:nvPr/>
              </p:nvSpPr>
              <p:spPr>
                <a:xfrm rot="5400000">
                  <a:off x="1777956" y="916575"/>
                  <a:ext cx="392560" cy="2006929"/>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grpSp>
          <p:sp>
            <p:nvSpPr>
              <p:cNvPr id="70" name="文本框 11">
                <a:extLst>
                  <a:ext uri="{FF2B5EF4-FFF2-40B4-BE49-F238E27FC236}">
                    <a16:creationId xmlns:a16="http://schemas.microsoft.com/office/drawing/2014/main" id="{5C073FD9-1845-4431-8148-43D6E4F55AA6}"/>
                  </a:ext>
                </a:extLst>
              </p:cNvPr>
              <p:cNvSpPr txBox="1"/>
              <p:nvPr/>
            </p:nvSpPr>
            <p:spPr>
              <a:xfrm>
                <a:off x="1330784" y="1685495"/>
                <a:ext cx="1855429"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rPr>
                  <a:t>临床未满足需求</a:t>
                </a:r>
              </a:p>
            </p:txBody>
          </p:sp>
        </p:grpSp>
      </p:grpSp>
      <p:sp>
        <p:nvSpPr>
          <p:cNvPr id="111" name="箭头: V 形 110">
            <a:extLst>
              <a:ext uri="{FF2B5EF4-FFF2-40B4-BE49-F238E27FC236}">
                <a16:creationId xmlns:a16="http://schemas.microsoft.com/office/drawing/2014/main" id="{127C6E0A-82DD-49D7-AF08-2A42DECED772}"/>
              </a:ext>
            </a:extLst>
          </p:cNvPr>
          <p:cNvSpPr/>
          <p:nvPr/>
        </p:nvSpPr>
        <p:spPr>
          <a:xfrm>
            <a:off x="8984251" y="3555438"/>
            <a:ext cx="219913" cy="240030"/>
          </a:xfrm>
          <a:prstGeom prst="chevron">
            <a:avLst/>
          </a:prstGeom>
          <a:solidFill>
            <a:srgbClr val="E81D8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err="1">
              <a:ln>
                <a:noFill/>
              </a:ln>
              <a:solidFill>
                <a:srgbClr val="000000"/>
              </a:solidFill>
              <a:effectLst/>
              <a:uLnTx/>
              <a:uFillTx/>
              <a:latin typeface="Apis For Office"/>
              <a:ea typeface="+mn-ea"/>
              <a:cs typeface="+mn-cs"/>
            </a:endParaRPr>
          </a:p>
        </p:txBody>
      </p:sp>
      <p:sp>
        <p:nvSpPr>
          <p:cNvPr id="40" name="ïṧļíďè">
            <a:extLst>
              <a:ext uri="{FF2B5EF4-FFF2-40B4-BE49-F238E27FC236}">
                <a16:creationId xmlns:a16="http://schemas.microsoft.com/office/drawing/2014/main" id="{4290CD95-5A63-426E-9D9A-10F2C98CFA7E}"/>
              </a:ext>
            </a:extLst>
          </p:cNvPr>
          <p:cNvSpPr txBox="1"/>
          <p:nvPr/>
        </p:nvSpPr>
        <p:spPr bwMode="auto">
          <a:xfrm>
            <a:off x="214261" y="1715714"/>
            <a:ext cx="2231728" cy="4888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患病率高，治疗率低</a:t>
            </a:r>
            <a:endPar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1" name="ï$ḻiḓè">
            <a:extLst>
              <a:ext uri="{FF2B5EF4-FFF2-40B4-BE49-F238E27FC236}">
                <a16:creationId xmlns:a16="http://schemas.microsoft.com/office/drawing/2014/main" id="{1440E285-1C7E-4D68-A6E9-22F2C17BB3B1}"/>
              </a:ext>
            </a:extLst>
          </p:cNvPr>
          <p:cNvSpPr/>
          <p:nvPr/>
        </p:nvSpPr>
        <p:spPr bwMode="auto">
          <a:xfrm>
            <a:off x="233511" y="2200631"/>
            <a:ext cx="2807406" cy="89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中国成人</a:t>
            </a: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型糖尿病患者约</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1.4</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亿</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1</a:t>
            </a: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患病率</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12.4%</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；知晓率</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36.7%</a:t>
            </a: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治疗率</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32.9%</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a:t>
            </a:r>
            <a:endPar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2" name="ïṩḷïďe">
            <a:extLst>
              <a:ext uri="{FF2B5EF4-FFF2-40B4-BE49-F238E27FC236}">
                <a16:creationId xmlns:a16="http://schemas.microsoft.com/office/drawing/2014/main" id="{19EA13CF-4638-4043-BABB-3F99622A35C6}"/>
              </a:ext>
            </a:extLst>
          </p:cNvPr>
          <p:cNvSpPr txBox="1"/>
          <p:nvPr/>
        </p:nvSpPr>
        <p:spPr bwMode="auto">
          <a:xfrm>
            <a:off x="214261" y="3139938"/>
            <a:ext cx="1928146" cy="4888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并发症多，费用高</a:t>
            </a:r>
            <a:endPar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3" name="ísľîḑê">
            <a:extLst>
              <a:ext uri="{FF2B5EF4-FFF2-40B4-BE49-F238E27FC236}">
                <a16:creationId xmlns:a16="http://schemas.microsoft.com/office/drawing/2014/main" id="{A6CEA9F5-6442-43C5-A85D-25E5CCA42344}"/>
              </a:ext>
            </a:extLst>
          </p:cNvPr>
          <p:cNvSpPr/>
          <p:nvPr/>
        </p:nvSpPr>
        <p:spPr bwMode="auto">
          <a:xfrm>
            <a:off x="233511" y="3679481"/>
            <a:ext cx="2752309" cy="7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67%</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中国</a:t>
            </a: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型糖尿病患者伴有慢性并发症</a:t>
            </a: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超过</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87% </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的糖尿病相关卫生费用用于并发症的治疗</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3</a:t>
            </a:r>
            <a:endPar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4" name="iSļiḓe">
            <a:extLst>
              <a:ext uri="{FF2B5EF4-FFF2-40B4-BE49-F238E27FC236}">
                <a16:creationId xmlns:a16="http://schemas.microsoft.com/office/drawing/2014/main" id="{2838EB5A-E68A-455F-8A10-54908CB9E752}"/>
              </a:ext>
            </a:extLst>
          </p:cNvPr>
          <p:cNvSpPr txBox="1"/>
          <p:nvPr/>
        </p:nvSpPr>
        <p:spPr bwMode="auto">
          <a:xfrm>
            <a:off x="214261" y="4618106"/>
            <a:ext cx="1934110" cy="4888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发病机制复杂</a:t>
            </a:r>
            <a:endPar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5" name="îṡľïḋê">
            <a:extLst>
              <a:ext uri="{FF2B5EF4-FFF2-40B4-BE49-F238E27FC236}">
                <a16:creationId xmlns:a16="http://schemas.microsoft.com/office/drawing/2014/main" id="{E07DF340-56FD-4A4C-9742-DC6B33F214BE}"/>
              </a:ext>
            </a:extLst>
          </p:cNvPr>
          <p:cNvSpPr/>
          <p:nvPr/>
        </p:nvSpPr>
        <p:spPr bwMode="auto">
          <a:xfrm>
            <a:off x="233511" y="5104010"/>
            <a:ext cx="2752308" cy="7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型糖尿病</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以</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胰岛 </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β </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细胞功能障碍</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及</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胰岛素抵抗</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为主要发病机制，涉及</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全身多个组织器官</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4</a:t>
            </a:r>
            <a:endPar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6" name="ïSliḍè">
            <a:extLst>
              <a:ext uri="{FF2B5EF4-FFF2-40B4-BE49-F238E27FC236}">
                <a16:creationId xmlns:a16="http://schemas.microsoft.com/office/drawing/2014/main" id="{4A313DC1-75E9-4D18-9456-ABF18116ABFA}"/>
              </a:ext>
            </a:extLst>
          </p:cNvPr>
          <p:cNvSpPr txBox="1"/>
          <p:nvPr/>
        </p:nvSpPr>
        <p:spPr bwMode="auto">
          <a:xfrm>
            <a:off x="3263263" y="3139938"/>
            <a:ext cx="1519988" cy="4888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低血糖风险高</a:t>
            </a:r>
            <a:endPar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7" name="íšlîḋè">
            <a:extLst>
              <a:ext uri="{FF2B5EF4-FFF2-40B4-BE49-F238E27FC236}">
                <a16:creationId xmlns:a16="http://schemas.microsoft.com/office/drawing/2014/main" id="{3EEFD17E-EF3D-42B7-B973-8BC2655FA300}"/>
              </a:ext>
            </a:extLst>
          </p:cNvPr>
          <p:cNvSpPr/>
          <p:nvPr/>
        </p:nvSpPr>
        <p:spPr bwMode="auto">
          <a:xfrm>
            <a:off x="3271289" y="3674523"/>
            <a:ext cx="2582313" cy="69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300"/>
              </a:spcBef>
              <a:spcAft>
                <a:spcPts val="0"/>
              </a:spcAft>
              <a:buClrTx/>
              <a:buSzTx/>
              <a:buFontTx/>
              <a:buNone/>
              <a:tabLst/>
              <a:defRPr/>
            </a:pP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胰岛素治疗患者：</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一个月内，</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35.7%</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患者发生过低血糖事件</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7</a:t>
            </a:r>
          </a:p>
        </p:txBody>
      </p:sp>
      <p:sp>
        <p:nvSpPr>
          <p:cNvPr id="48" name="ïSliḍè">
            <a:extLst>
              <a:ext uri="{FF2B5EF4-FFF2-40B4-BE49-F238E27FC236}">
                <a16:creationId xmlns:a16="http://schemas.microsoft.com/office/drawing/2014/main" id="{722A9335-94DD-48C2-A8C6-97AAB6121658}"/>
              </a:ext>
            </a:extLst>
          </p:cNvPr>
          <p:cNvSpPr txBox="1"/>
          <p:nvPr/>
        </p:nvSpPr>
        <p:spPr bwMode="auto">
          <a:xfrm>
            <a:off x="3263263" y="4618106"/>
            <a:ext cx="1248394" cy="4888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方案复杂，依从性差</a:t>
            </a:r>
            <a:endPar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49" name="íšlîḋè">
            <a:extLst>
              <a:ext uri="{FF2B5EF4-FFF2-40B4-BE49-F238E27FC236}">
                <a16:creationId xmlns:a16="http://schemas.microsoft.com/office/drawing/2014/main" id="{790F86B0-FD3B-4EF9-B359-23B96AF937A8}"/>
              </a:ext>
            </a:extLst>
          </p:cNvPr>
          <p:cNvSpPr/>
          <p:nvPr/>
        </p:nvSpPr>
        <p:spPr bwMode="auto">
          <a:xfrm>
            <a:off x="3271289" y="5104010"/>
            <a:ext cx="2639402" cy="110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58.5% </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医生认为胰岛素治疗主要困难是</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多次频繁注射</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8 </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；胰岛素带来</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体重增加</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en-US" altLang="zh-CN" sz="1300" b="0" i="0" u="none" strike="noStrike" kern="1200" cap="none" spc="0" normalizeH="0" baseline="0" noProof="0" dirty="0">
                <a:ln>
                  <a:noFill/>
                </a:ln>
                <a:solidFill>
                  <a:srgbClr val="001965"/>
                </a:solidFill>
                <a:effectLst/>
                <a:uLnTx/>
                <a:uFillTx/>
                <a:latin typeface="Apis For Office"/>
                <a:ea typeface="微软雅黑" panose="020B0503020204020204" pitchFamily="34" charset="-122"/>
                <a:cs typeface="+mn-cs"/>
              </a:rPr>
              <a:t>GLP-1RA</a:t>
            </a:r>
            <a:r>
              <a:rPr kumimoji="0" lang="en-US" altLang="zh-CN" sz="1300" b="0" i="0" u="none" strike="noStrike" kern="1200" cap="none" spc="0" normalizeH="0" baseline="30000" noProof="0" dirty="0">
                <a:ln>
                  <a:noFill/>
                </a:ln>
                <a:solidFill>
                  <a:srgbClr val="001965"/>
                </a:solidFill>
                <a:effectLst/>
                <a:uLnTx/>
                <a:uFillTx/>
                <a:latin typeface="Apis For Office"/>
                <a:ea typeface="微软雅黑" panose="020B0503020204020204" pitchFamily="34" charset="-122"/>
                <a:cs typeface="+mn-cs"/>
              </a:rPr>
              <a:t>*</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带来</a:t>
            </a:r>
            <a:r>
              <a:rPr kumimoji="0" lang="zh-CN" altLang="en-US"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胃肠道不良反应</a:t>
            </a:r>
            <a:r>
              <a:rPr kumimoji="0" lang="en-US" altLang="zh-CN" sz="12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a:t>
            </a:r>
            <a:endParaRPr kumimoji="0" lang="en-US" altLang="zh-CN"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50" name="ïSliḍè">
            <a:extLst>
              <a:ext uri="{FF2B5EF4-FFF2-40B4-BE49-F238E27FC236}">
                <a16:creationId xmlns:a16="http://schemas.microsoft.com/office/drawing/2014/main" id="{4DA8ED14-6ED3-41D5-96AB-F02E0F849406}"/>
              </a:ext>
            </a:extLst>
          </p:cNvPr>
          <p:cNvSpPr txBox="1"/>
          <p:nvPr/>
        </p:nvSpPr>
        <p:spPr bwMode="auto">
          <a:xfrm>
            <a:off x="3263263" y="1715714"/>
            <a:ext cx="2056558" cy="4888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药物治疗达标率低</a:t>
            </a:r>
            <a:endPar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51" name="íšlîḋè">
            <a:extLst>
              <a:ext uri="{FF2B5EF4-FFF2-40B4-BE49-F238E27FC236}">
                <a16:creationId xmlns:a16="http://schemas.microsoft.com/office/drawing/2014/main" id="{7DF1CEDE-6C93-429C-A8B2-E6059B8F5C7F}"/>
              </a:ext>
            </a:extLst>
          </p:cNvPr>
          <p:cNvSpPr/>
          <p:nvPr/>
        </p:nvSpPr>
        <p:spPr bwMode="auto">
          <a:xfrm>
            <a:off x="3271289" y="2200631"/>
            <a:ext cx="2736782" cy="6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口服降糖药单药及联用治疗达标率</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24.5%-40.6%</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5</a:t>
            </a:r>
            <a:r>
              <a:rPr kumimoji="0" lang="zh-CN" altLang="en-US" sz="13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；胰岛素治疗达标率</a:t>
            </a:r>
            <a:r>
              <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40.8%</a:t>
            </a:r>
            <a:r>
              <a:rPr kumimoji="0" lang="en-US" altLang="zh-CN" sz="13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6</a:t>
            </a:r>
            <a:endParaRPr kumimoji="0" lang="en-US" altLang="zh-CN" sz="13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78" name="iṥḷîďè">
            <a:extLst>
              <a:ext uri="{FF2B5EF4-FFF2-40B4-BE49-F238E27FC236}">
                <a16:creationId xmlns:a16="http://schemas.microsoft.com/office/drawing/2014/main" id="{A5459C3E-195A-42C1-94AF-5B60F75FA8DD}"/>
              </a:ext>
            </a:extLst>
          </p:cNvPr>
          <p:cNvSpPr/>
          <p:nvPr/>
        </p:nvSpPr>
        <p:spPr bwMode="auto">
          <a:xfrm>
            <a:off x="6539175" y="1715714"/>
            <a:ext cx="2853975"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30000"/>
              </a:lnSpc>
              <a:spcBef>
                <a:spcPts val="0"/>
              </a:spcBef>
              <a:spcAft>
                <a:spcPts val="0"/>
              </a:spcAft>
              <a:buClr>
                <a:srgbClr val="BD374A"/>
              </a:buClr>
              <a:buSzPct val="150000"/>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强效降糖：达标率高</a:t>
            </a:r>
            <a:endParaRPr kumimoji="0" lang="zh-CN" altLang="en-US" sz="18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79" name="iṥḷîďè">
            <a:extLst>
              <a:ext uri="{FF2B5EF4-FFF2-40B4-BE49-F238E27FC236}">
                <a16:creationId xmlns:a16="http://schemas.microsoft.com/office/drawing/2014/main" id="{F0565E69-B66D-4CDC-B482-6FAA43588D9C}"/>
              </a:ext>
            </a:extLst>
          </p:cNvPr>
          <p:cNvSpPr/>
          <p:nvPr/>
        </p:nvSpPr>
        <p:spPr bwMode="auto">
          <a:xfrm>
            <a:off x="6538617" y="4702811"/>
            <a:ext cx="2559572" cy="109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20000"/>
              </a:lnSpc>
              <a:spcBef>
                <a:spcPts val="0"/>
              </a:spcBef>
              <a:spcAft>
                <a:spcPts val="0"/>
              </a:spcAft>
              <a:buClr>
                <a:srgbClr val="BD374A"/>
              </a:buClr>
              <a:buSzPct val="150000"/>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减少注射次数，简化方案，减少体重增加和胃肠道不良反应等</a:t>
            </a:r>
            <a:r>
              <a:rPr kumimoji="0" lang="en-US" altLang="zh-CN" sz="1400" b="0" i="0" u="none" strike="noStrike" kern="1200" cap="none" spc="0" normalizeH="0" baseline="7400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11-14</a:t>
            </a:r>
            <a:endParaRPr kumimoji="0" lang="zh-CN" altLang="en-US" sz="1800" b="1" i="0" u="none" strike="noStrike" kern="1200" cap="none" spc="0" normalizeH="0" baseline="7400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0" name="iṧlíde">
            <a:extLst>
              <a:ext uri="{FF2B5EF4-FFF2-40B4-BE49-F238E27FC236}">
                <a16:creationId xmlns:a16="http://schemas.microsoft.com/office/drawing/2014/main" id="{327ED5E5-9EF3-434B-98D0-F6AF170A3AC0}"/>
              </a:ext>
            </a:extLst>
          </p:cNvPr>
          <p:cNvSpPr/>
          <p:nvPr/>
        </p:nvSpPr>
        <p:spPr>
          <a:xfrm>
            <a:off x="6237027" y="3308965"/>
            <a:ext cx="213022" cy="222722"/>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rmAutofit fontScale="57500" lnSpcReduction="2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1" name="íṩľiḍe">
            <a:extLst>
              <a:ext uri="{FF2B5EF4-FFF2-40B4-BE49-F238E27FC236}">
                <a16:creationId xmlns:a16="http://schemas.microsoft.com/office/drawing/2014/main" id="{9F2B154C-FE4A-4337-A551-4C1A3151C3DF}"/>
              </a:ext>
            </a:extLst>
          </p:cNvPr>
          <p:cNvSpPr/>
          <p:nvPr/>
        </p:nvSpPr>
        <p:spPr bwMode="auto">
          <a:xfrm>
            <a:off x="6275933" y="3244745"/>
            <a:ext cx="256781" cy="24842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rgbClr val="A22157"/>
          </a:solidFill>
          <a:ln w="19050">
            <a:solidFill>
              <a:srgbClr val="DA1984"/>
            </a:solidFill>
          </a:ln>
        </p:spPr>
        <p:txBody>
          <a:bodyPr vert="horz" wrap="square" lIns="91440" tIns="45720" rIns="91440" bIns="45720" numCol="1" anchor="t" anchorCtr="0" compatLnSpc="1">
            <a:normAutofit fontScale="65000" lnSpcReduction="2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2" name="iṥḷîďè">
            <a:extLst>
              <a:ext uri="{FF2B5EF4-FFF2-40B4-BE49-F238E27FC236}">
                <a16:creationId xmlns:a16="http://schemas.microsoft.com/office/drawing/2014/main" id="{B94A6351-49A9-483E-89B1-81BF9AD94AA2}"/>
              </a:ext>
            </a:extLst>
          </p:cNvPr>
          <p:cNvSpPr/>
          <p:nvPr/>
        </p:nvSpPr>
        <p:spPr bwMode="auto">
          <a:xfrm>
            <a:off x="6516650" y="3197266"/>
            <a:ext cx="2559572" cy="43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10000"/>
              </a:lnSpc>
              <a:spcBef>
                <a:spcPts val="0"/>
              </a:spcBef>
              <a:spcAft>
                <a:spcPts val="0"/>
              </a:spcAft>
              <a:buClr>
                <a:srgbClr val="BD374A"/>
              </a:buClr>
              <a:buSzPct val="150000"/>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降低</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低血糖发生率</a:t>
            </a:r>
            <a:endParaRPr kumimoji="0" lang="zh-CN" altLang="en-US" sz="18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3" name="iṧlíde">
            <a:extLst>
              <a:ext uri="{FF2B5EF4-FFF2-40B4-BE49-F238E27FC236}">
                <a16:creationId xmlns:a16="http://schemas.microsoft.com/office/drawing/2014/main" id="{062E5DF7-9683-4D2B-A68E-915A6794AF1A}"/>
              </a:ext>
            </a:extLst>
          </p:cNvPr>
          <p:cNvSpPr/>
          <p:nvPr/>
        </p:nvSpPr>
        <p:spPr>
          <a:xfrm>
            <a:off x="6240916" y="1882682"/>
            <a:ext cx="213022" cy="222722"/>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rmAutofit fontScale="57500" lnSpcReduction="2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4" name="íṩľiḍe">
            <a:extLst>
              <a:ext uri="{FF2B5EF4-FFF2-40B4-BE49-F238E27FC236}">
                <a16:creationId xmlns:a16="http://schemas.microsoft.com/office/drawing/2014/main" id="{1CB57A26-11DD-490D-B052-0012B3629D5A}"/>
              </a:ext>
            </a:extLst>
          </p:cNvPr>
          <p:cNvSpPr/>
          <p:nvPr/>
        </p:nvSpPr>
        <p:spPr bwMode="auto">
          <a:xfrm>
            <a:off x="6265440" y="1824734"/>
            <a:ext cx="256781" cy="24842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rgbClr val="A22157"/>
          </a:solidFill>
          <a:ln w="19050">
            <a:solidFill>
              <a:srgbClr val="DA1984"/>
            </a:solidFill>
          </a:ln>
        </p:spPr>
        <p:txBody>
          <a:bodyPr vert="horz" wrap="square" lIns="91440" tIns="45720" rIns="91440" bIns="45720" numCol="1" anchor="t" anchorCtr="0" compatLnSpc="1">
            <a:normAutofit fontScale="65000" lnSpcReduction="2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5" name="iṧlíde">
            <a:extLst>
              <a:ext uri="{FF2B5EF4-FFF2-40B4-BE49-F238E27FC236}">
                <a16:creationId xmlns:a16="http://schemas.microsoft.com/office/drawing/2014/main" id="{EE7D7FAA-B7B2-4B95-97B0-1CD9EF4CEABD}"/>
              </a:ext>
            </a:extLst>
          </p:cNvPr>
          <p:cNvSpPr/>
          <p:nvPr/>
        </p:nvSpPr>
        <p:spPr>
          <a:xfrm>
            <a:off x="6251409" y="4830525"/>
            <a:ext cx="213022" cy="222722"/>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rmAutofit fontScale="57500" lnSpcReduction="2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6" name="íṩľiḍe">
            <a:extLst>
              <a:ext uri="{FF2B5EF4-FFF2-40B4-BE49-F238E27FC236}">
                <a16:creationId xmlns:a16="http://schemas.microsoft.com/office/drawing/2014/main" id="{B4814580-CF74-41F7-AEEB-F5DE5E3D5547}"/>
              </a:ext>
            </a:extLst>
          </p:cNvPr>
          <p:cNvSpPr/>
          <p:nvPr/>
        </p:nvSpPr>
        <p:spPr bwMode="auto">
          <a:xfrm>
            <a:off x="6275933" y="4772577"/>
            <a:ext cx="256781" cy="24842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rgbClr val="A22157"/>
          </a:solidFill>
          <a:ln w="19050">
            <a:solidFill>
              <a:srgbClr val="DA1984"/>
            </a:solidFill>
          </a:ln>
        </p:spPr>
        <p:txBody>
          <a:bodyPr vert="horz" wrap="square" lIns="91440" tIns="45720" rIns="91440" bIns="45720" numCol="1" anchor="t" anchorCtr="0" compatLnSpc="1">
            <a:normAutofit fontScale="65000" lnSpcReduction="2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7" name="iṥḷîďè">
            <a:extLst>
              <a:ext uri="{FF2B5EF4-FFF2-40B4-BE49-F238E27FC236}">
                <a16:creationId xmlns:a16="http://schemas.microsoft.com/office/drawing/2014/main" id="{8A864880-BBD7-4F4E-8AA8-6F919D88C6A6}"/>
              </a:ext>
            </a:extLst>
          </p:cNvPr>
          <p:cNvSpPr/>
          <p:nvPr/>
        </p:nvSpPr>
        <p:spPr bwMode="auto">
          <a:xfrm>
            <a:off x="6515868" y="2126200"/>
            <a:ext cx="2639787" cy="72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30000"/>
              </a:lnSpc>
              <a:spcBef>
                <a:spcPts val="0"/>
              </a:spcBef>
              <a:spcAft>
                <a:spcPts val="0"/>
              </a:spcAft>
              <a:buClr>
                <a:srgbClr val="BD374A"/>
              </a:buClr>
              <a:buSzPct val="150000"/>
              <a:buFontTx/>
              <a:buNone/>
              <a:tabLst/>
              <a:defRPr/>
            </a:pPr>
            <a:r>
              <a:rPr kumimoji="0" lang="zh-CN" altLang="en-US"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达标率高达 </a:t>
            </a:r>
            <a:r>
              <a:rPr kumimoji="0" lang="en-US" altLang="zh-CN"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89.9%</a:t>
            </a:r>
            <a:r>
              <a:rPr kumimoji="0" lang="zh-CN" altLang="en-US"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，其中无确证低血糖的安全达标率高达</a:t>
            </a:r>
            <a:r>
              <a:rPr kumimoji="0" lang="en-US" altLang="zh-CN"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85.7%</a:t>
            </a:r>
            <a:r>
              <a:rPr kumimoji="0" lang="en-US" altLang="zh-CN" sz="1200" b="0" i="0" u="none" strike="noStrike" kern="1200" cap="none" spc="0" normalizeH="0" baseline="3000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10</a:t>
            </a:r>
            <a:endParaRPr kumimoji="0" lang="zh-CN" altLang="en-US"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8" name="iṥḷîďè">
            <a:extLst>
              <a:ext uri="{FF2B5EF4-FFF2-40B4-BE49-F238E27FC236}">
                <a16:creationId xmlns:a16="http://schemas.microsoft.com/office/drawing/2014/main" id="{84082F3A-53EE-4D1D-94E3-2AFAF32F81E0}"/>
              </a:ext>
            </a:extLst>
          </p:cNvPr>
          <p:cNvSpPr/>
          <p:nvPr/>
        </p:nvSpPr>
        <p:spPr bwMode="auto">
          <a:xfrm>
            <a:off x="6515869" y="3546743"/>
            <a:ext cx="2427839" cy="79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10000"/>
              </a:lnSpc>
              <a:spcBef>
                <a:spcPts val="0"/>
              </a:spcBef>
              <a:spcAft>
                <a:spcPts val="0"/>
              </a:spcAft>
              <a:buClr>
                <a:srgbClr val="BD374A"/>
              </a:buClr>
              <a:buSzPct val="150000"/>
              <a:buFontTx/>
              <a:buNone/>
              <a:tabLst/>
              <a:defRPr/>
            </a:pPr>
            <a:r>
              <a:rPr kumimoji="0" lang="zh-CN" altLang="en-US"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对比基础餐时胰岛素方案：降低</a:t>
            </a:r>
            <a:r>
              <a:rPr kumimoji="0" lang="en-US" altLang="zh-CN"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89%</a:t>
            </a:r>
            <a:r>
              <a:rPr kumimoji="0" lang="zh-CN" altLang="en-US"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；对比基础胰岛素方案：降低</a:t>
            </a:r>
            <a:r>
              <a:rPr kumimoji="0" lang="en-US" altLang="zh-CN"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57%</a:t>
            </a:r>
            <a:r>
              <a:rPr kumimoji="0" lang="en-US" altLang="zh-CN" sz="1200" b="0" i="0" u="none" strike="noStrike" kern="1200" cap="none" spc="0" normalizeH="0" baseline="3000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11-12</a:t>
            </a:r>
            <a:endParaRPr kumimoji="0" lang="zh-CN" altLang="en-US" sz="13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9" name="文本框 88">
            <a:extLst>
              <a:ext uri="{FF2B5EF4-FFF2-40B4-BE49-F238E27FC236}">
                <a16:creationId xmlns:a16="http://schemas.microsoft.com/office/drawing/2014/main" id="{6436E845-3B63-4B62-91F5-BA8721CD54B9}"/>
              </a:ext>
            </a:extLst>
          </p:cNvPr>
          <p:cNvSpPr txBox="1"/>
          <p:nvPr/>
        </p:nvSpPr>
        <p:spPr>
          <a:xfrm>
            <a:off x="9255866" y="4756094"/>
            <a:ext cx="2789244" cy="1057221"/>
          </a:xfrm>
          <a:prstGeom prst="rect">
            <a:avLst/>
          </a:prstGeom>
          <a:noFill/>
          <a:ln>
            <a:noFill/>
          </a:ln>
        </p:spPr>
        <p:txBody>
          <a:bodyPr wrap="square" lIns="0" tIns="0" rIns="0" bIns="0" rtlCol="0" anchor="ctr" anchorCtr="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altLang="zh-CN" sz="1800" b="1" i="0" u="none" strike="noStrike" kern="1200" cap="none" spc="0" normalizeH="0" baseline="0" noProof="0" dirty="0">
                <a:ln>
                  <a:noFill/>
                </a:ln>
                <a:solidFill>
                  <a:srgbClr val="001965"/>
                </a:solidFill>
                <a:effectLst/>
                <a:uLnTx/>
                <a:uFillTx/>
                <a:latin typeface="Apis For Office"/>
                <a:ea typeface="微软雅黑" panose="020B0503020204020204" pitchFamily="34" charset="-122"/>
                <a:cs typeface="+mn-cs"/>
                <a:sym typeface="+mn-ea"/>
              </a:rPr>
              <a:t>GLP-1RA</a:t>
            </a:r>
            <a:r>
              <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基础胰岛素联用</a:t>
            </a:r>
            <a:r>
              <a:rPr kumimoji="0" lang="zh-CN" altLang="en-US"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或</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 基础</a:t>
            </a:r>
            <a:r>
              <a:rPr kumimoji="0" lang="en-US" altLang="zh-CN"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餐时胰岛素联用 </a:t>
            </a:r>
            <a:r>
              <a:rPr kumimoji="0" lang="zh-CN" altLang="en-US"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多针注射的患者</a:t>
            </a:r>
            <a:endParaRPr kumimoji="0" lang="en-US" altLang="zh-CN"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0" name="文本框 89">
            <a:extLst>
              <a:ext uri="{FF2B5EF4-FFF2-40B4-BE49-F238E27FC236}">
                <a16:creationId xmlns:a16="http://schemas.microsoft.com/office/drawing/2014/main" id="{035E0261-8342-4B6B-B49C-8C69A53DE3D5}"/>
              </a:ext>
            </a:extLst>
          </p:cNvPr>
          <p:cNvSpPr txBox="1"/>
          <p:nvPr/>
        </p:nvSpPr>
        <p:spPr>
          <a:xfrm>
            <a:off x="9255866" y="1715714"/>
            <a:ext cx="2789245" cy="923886"/>
          </a:xfrm>
          <a:prstGeom prst="rect">
            <a:avLst/>
          </a:prstGeom>
          <a:noFill/>
          <a:ln>
            <a:noFill/>
          </a:ln>
        </p:spPr>
        <p:txBody>
          <a:bodyPr wrap="square" lIns="0" tIns="0" rIns="0" bIns="0" rtlCol="0" anchor="ctr" anchorCtr="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altLang="zh-CN" sz="1800" b="1" i="0" u="none" strike="noStrike" kern="1200" cap="none" spc="0" normalizeH="0" baseline="0" noProof="0" dirty="0">
                <a:ln>
                  <a:noFill/>
                </a:ln>
                <a:solidFill>
                  <a:srgbClr val="001965"/>
                </a:solidFill>
                <a:effectLst/>
                <a:uLnTx/>
                <a:uFillTx/>
                <a:latin typeface="Apis For Office"/>
                <a:ea typeface="微软雅黑" panose="020B0503020204020204" pitchFamily="34" charset="-122"/>
                <a:cs typeface="+mn-cs"/>
                <a:sym typeface="+mn-ea"/>
              </a:rPr>
              <a:t>GLP-1RA</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或基础胰岛素控制不佳</a:t>
            </a:r>
            <a:r>
              <a:rPr kumimoji="0" lang="zh-CN" altLang="en-US"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的患者</a:t>
            </a:r>
            <a:endParaRPr kumimoji="0" lang="en-US" altLang="zh-CN"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1" name="文本框 90">
            <a:extLst>
              <a:ext uri="{FF2B5EF4-FFF2-40B4-BE49-F238E27FC236}">
                <a16:creationId xmlns:a16="http://schemas.microsoft.com/office/drawing/2014/main" id="{DB7660FA-CED1-4794-A529-A5CF09A2C56D}"/>
              </a:ext>
            </a:extLst>
          </p:cNvPr>
          <p:cNvSpPr txBox="1"/>
          <p:nvPr/>
        </p:nvSpPr>
        <p:spPr>
          <a:xfrm>
            <a:off x="9255866" y="3021828"/>
            <a:ext cx="2698136" cy="1600121"/>
          </a:xfrm>
          <a:prstGeom prst="rect">
            <a:avLst/>
          </a:prstGeom>
          <a:noFill/>
          <a:ln>
            <a:noFill/>
          </a:ln>
        </p:spPr>
        <p:txBody>
          <a:bodyPr wrap="square" lIns="0" tIns="0" rIns="0" bIns="0" rtlCol="0" anchor="ctr" anchorCtr="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口服药失效需补充外源性胰岛素</a:t>
            </a:r>
            <a:r>
              <a:rPr kumimoji="0" lang="zh-CN" altLang="en-US"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，但</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低血糖风险高</a:t>
            </a:r>
            <a:r>
              <a:rPr kumimoji="0" lang="zh-CN" altLang="en-US"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且</a:t>
            </a:r>
            <a:r>
              <a:rPr kumimoji="0" lang="zh-CN" altLang="en-US" sz="18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体重增加会导致胰岛素抵抗</a:t>
            </a:r>
            <a:r>
              <a:rPr kumimoji="0" lang="zh-CN" altLang="en-US"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rPr>
              <a:t>的患者</a:t>
            </a:r>
            <a:endParaRPr kumimoji="0" lang="en-US" altLang="zh-CN" sz="18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8" name="文本框 16">
            <a:extLst>
              <a:ext uri="{FF2B5EF4-FFF2-40B4-BE49-F238E27FC236}">
                <a16:creationId xmlns:a16="http://schemas.microsoft.com/office/drawing/2014/main" id="{45D0519D-18C2-4208-AD9C-2E777D86A58D}"/>
              </a:ext>
            </a:extLst>
          </p:cNvPr>
          <p:cNvSpPr txBox="1"/>
          <p:nvPr/>
        </p:nvSpPr>
        <p:spPr>
          <a:xfrm>
            <a:off x="214261" y="6257794"/>
            <a:ext cx="10710413" cy="4409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1.</a:t>
            </a:r>
            <a:r>
              <a:rPr kumimoji="0" lang="da-DK"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IDF Diabetes Atlas 2021; 2. Wang L, et al. JAMA. 2021, 326(24):2498-2506</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t>
            </a:r>
            <a:r>
              <a:rPr kumimoji="0" lang="da-DK"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3.</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rPr>
              <a:t>沈玉玲</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rPr>
              <a:t>,</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rPr>
              <a:t>等</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rPr>
              <a:t>.</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rPr>
              <a:t>中国卫生经济</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,2022,41(03):55-59; 4. </a:t>
            </a:r>
            <a:r>
              <a:rPr kumimoji="0" lang="en-US"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Veelen</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 et al. Mol </a:t>
            </a:r>
            <a:r>
              <a:rPr kumimoji="0" lang="en-US"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Metab</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2020;101158; 5.</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陆菊明</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中华糖尿病杂志</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.2012;04(7): 402-406; 6.</a:t>
            </a:r>
            <a:r>
              <a:rPr kumimoji="0" lang="da-DK"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Ji L, et al. Diabetes Obes Metab. 2017 Jun;19(6):822-830; </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7.</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马莉莉 等</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中国药物经济学</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2016;(8):7-10 ; 8.</a:t>
            </a:r>
            <a:r>
              <a:rPr kumimoji="0" lang="da-DK"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Peyrot et al. Diabet Med 2012 May;29(5):682-9</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9. .Blonde L, et al. </a:t>
            </a:r>
            <a:r>
              <a:rPr kumimoji="0" lang="en-US"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Curr</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Med Res </a:t>
            </a:r>
            <a:r>
              <a:rPr kumimoji="0" lang="en-US"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Opin</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2019 May;35(5):793-804; </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t>
            </a:r>
            <a:r>
              <a:rPr kumimoji="0" lang="da-DK"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10. </a:t>
            </a:r>
            <a:r>
              <a:rPr kumimoji="0" lang="en-GB"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 Harris SB, et al. Diabetes </a:t>
            </a:r>
            <a:r>
              <a:rPr kumimoji="0" lang="en-GB"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Obes</a:t>
            </a:r>
            <a:r>
              <a:rPr kumimoji="0" lang="en-GB"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 </a:t>
            </a:r>
            <a:r>
              <a:rPr kumimoji="0" lang="en-GB"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Metab</a:t>
            </a:r>
            <a:r>
              <a:rPr kumimoji="0" lang="en-GB"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 2017 Jun;19(6):858-865;  11</a:t>
            </a:r>
            <a:r>
              <a:rPr kumimoji="0" lang="es-E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 </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Billings LK, et al. Diabetes Care. 2018 May; 41(5):1009-1016</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a:t>
            </a:r>
            <a:r>
              <a:rPr kumimoji="0" lang="es-E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12</a:t>
            </a:r>
            <a:r>
              <a:rPr kumimoji="0" lang="en-GB"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a:t>
            </a:r>
            <a:r>
              <a:rPr kumimoji="0" lang="es-E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 </a:t>
            </a:r>
            <a:r>
              <a:rPr kumimoji="0" lang="es-ES"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Lingvay</a:t>
            </a:r>
            <a:r>
              <a:rPr kumimoji="0" lang="es-E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Apis For Office" panose="020B0504010101010104" pitchFamily="34" charset="0"/>
              </a:rPr>
              <a:t> I.et al. JAMA. 2016 Mar 1;315(9):898-907</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a:t>
            </a:r>
            <a:r>
              <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13</a:t>
            </a:r>
            <a:r>
              <a:rPr kumimoji="0" lang="fr-FR"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Buse </a:t>
            </a:r>
            <a:r>
              <a:rPr kumimoji="0" lang="fr-FR"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JB,et</a:t>
            </a:r>
            <a:r>
              <a:rPr kumimoji="0" lang="fr-FR"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t>
            </a:r>
            <a:r>
              <a:rPr kumimoji="0" lang="fr-FR"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al.Diabetes</a:t>
            </a:r>
            <a:r>
              <a:rPr kumimoji="0" lang="fr-FR"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Care.2014 Nov;37(11):2926-33.; 14. Cai X, et al. Expert </a:t>
            </a:r>
            <a:r>
              <a:rPr kumimoji="0" lang="fr-FR"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Opin</a:t>
            </a:r>
            <a:r>
              <a:rPr kumimoji="0" lang="fr-FR"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a:t>
            </a:r>
            <a:r>
              <a:rPr kumimoji="0" lang="fr-FR" altLang="zh-CN" sz="700" b="0" i="0" u="none" strike="noStrike" kern="1200" cap="none" spc="0" normalizeH="0" baseline="0" noProof="0" dirty="0" err="1">
                <a:ln>
                  <a:noFill/>
                </a:ln>
                <a:solidFill>
                  <a:srgbClr val="000000">
                    <a:lumMod val="50000"/>
                    <a:lumOff val="50000"/>
                  </a:srgbClr>
                </a:solidFill>
                <a:effectLst/>
                <a:uLnTx/>
                <a:uFillTx/>
                <a:latin typeface="Apis For Office"/>
                <a:ea typeface="微软雅黑" panose="020B0503020204020204" pitchFamily="34" charset="-122"/>
                <a:cs typeface="+mn-cs"/>
              </a:rPr>
              <a:t>Pharmacother</a:t>
            </a:r>
            <a:r>
              <a:rPr kumimoji="0" lang="fr-FR"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 2017</a:t>
            </a:r>
            <a:r>
              <a:rPr kumimoji="0" lang="zh-CN" altLang="en-US"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rPr>
              <a:t>；</a:t>
            </a:r>
            <a:r>
              <a:rPr lang="fr-FR" altLang="zh-CN" sz="700" dirty="0">
                <a:solidFill>
                  <a:schemeClr val="tx1">
                    <a:lumMod val="50000"/>
                    <a:lumOff val="50000"/>
                  </a:schemeClr>
                </a:solidFill>
                <a:latin typeface="+mj-lt"/>
                <a:ea typeface="微软雅黑" panose="020B0503020204020204" pitchFamily="34" charset="-122"/>
              </a:rPr>
              <a:t> * GLP-1RA</a:t>
            </a:r>
            <a:r>
              <a:rPr lang="zh-CN" altLang="en-US" sz="700" dirty="0">
                <a:solidFill>
                  <a:schemeClr val="tx1">
                    <a:lumMod val="50000"/>
                    <a:lumOff val="50000"/>
                  </a:schemeClr>
                </a:solidFill>
                <a:latin typeface="+mj-lt"/>
                <a:ea typeface="微软雅黑" panose="020B0503020204020204" pitchFamily="34" charset="-122"/>
              </a:rPr>
              <a:t>：胰高糖素样肽</a:t>
            </a:r>
            <a:r>
              <a:rPr lang="en-US" altLang="zh-CN" sz="700" dirty="0">
                <a:solidFill>
                  <a:schemeClr val="tx1">
                    <a:lumMod val="50000"/>
                    <a:lumOff val="50000"/>
                  </a:schemeClr>
                </a:solidFill>
                <a:latin typeface="+mj-lt"/>
                <a:ea typeface="微软雅黑" panose="020B0503020204020204" pitchFamily="34" charset="-122"/>
              </a:rPr>
              <a:t>-1</a:t>
            </a:r>
            <a:r>
              <a:rPr lang="zh-CN" altLang="en-US" sz="700" dirty="0">
                <a:solidFill>
                  <a:schemeClr val="tx1">
                    <a:lumMod val="50000"/>
                    <a:lumOff val="50000"/>
                  </a:schemeClr>
                </a:solidFill>
                <a:latin typeface="+mj-lt"/>
                <a:ea typeface="微软雅黑" panose="020B0503020204020204" pitchFamily="34" charset="-122"/>
              </a:rPr>
              <a:t>受体激动剂</a:t>
            </a:r>
            <a:endParaRPr kumimoji="0" lang="en-US" altLang="zh-CN" sz="700" b="0" i="0" u="none" strike="noStrike" kern="1200" cap="none" spc="0" normalizeH="0" baseline="0" noProof="0" dirty="0">
              <a:ln>
                <a:noFill/>
              </a:ln>
              <a:solidFill>
                <a:srgbClr val="000000">
                  <a:lumMod val="50000"/>
                  <a:lumOff val="50000"/>
                </a:srgbClr>
              </a:solidFill>
              <a:effectLst/>
              <a:uLnTx/>
              <a:uFillTx/>
              <a:latin typeface="Apis For Office"/>
              <a:ea typeface="微软雅黑" panose="020B0503020204020204" pitchFamily="34" charset="-122"/>
              <a:cs typeface="+mn-cs"/>
            </a:endParaRPr>
          </a:p>
        </p:txBody>
      </p:sp>
    </p:spTree>
    <p:extLst>
      <p:ext uri="{BB962C8B-B14F-4D97-AF65-F5344CB8AC3E}">
        <p14:creationId xmlns:p14="http://schemas.microsoft.com/office/powerpoint/2010/main" val="161386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a:spLocks noGrp="1"/>
          </p:cNvSpPr>
          <p:nvPr/>
        </p:nvSpPr>
        <p:spPr bwMode="auto">
          <a:xfrm>
            <a:off x="775853" y="1386328"/>
            <a:ext cx="10276780" cy="1234535"/>
          </a:xfrm>
          <a:prstGeom prst="roundRect">
            <a:avLst>
              <a:gd name="adj" fmla="val 3412"/>
            </a:avLst>
          </a:prstGeom>
          <a:noFill/>
          <a:ln w="19050" cap="flat" cmpd="sng" algn="ctr">
            <a:solidFill>
              <a:srgbClr val="F8DCE5"/>
            </a:solidFill>
            <a:prstDash val="solid"/>
            <a:miter lim="800000"/>
          </a:ln>
          <a:effectLst/>
        </p:spPr>
        <p:txBody>
          <a:bodyPr tIns="72000" bIns="36000" rtlCol="0" anchor="ctr"/>
          <a:lstStyle/>
          <a:p>
            <a:pPr marL="0" marR="0" lvl="0" indent="0" algn="l" defTabSz="981075" rtl="0" eaLnBrk="1" fontAlgn="auto" latinLnBrk="0" hangingPunct="1">
              <a:lnSpc>
                <a:spcPct val="130000"/>
              </a:lnSpc>
              <a:spcBef>
                <a:spcPts val="0"/>
              </a:spcBef>
              <a:spcAft>
                <a:spcPts val="0"/>
              </a:spcAft>
              <a:buClr>
                <a:srgbClr val="001965"/>
              </a:buClr>
              <a:buSzPct val="120000"/>
              <a:buFontTx/>
              <a:buNone/>
              <a:tabLst/>
              <a:defRPr/>
            </a:pPr>
            <a:r>
              <a:rPr kumimoji="0" lang="zh-CN" altLang="en-US" b="1"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Apis"/>
              </a:rPr>
              <a:t>最常见不良反应为低血糖和胃肠道不良反应</a:t>
            </a:r>
            <a:r>
              <a:rPr kumimoji="0" lang="en-US" altLang="zh-CN" b="1" i="0" u="none" strike="noStrike" kern="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Apis"/>
              </a:rPr>
              <a:t>1 </a:t>
            </a:r>
            <a:r>
              <a:rPr kumimoji="0" lang="zh-CN" altLang="en-US" b="1"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Apis"/>
              </a:rPr>
              <a:t>：</a:t>
            </a:r>
            <a:endParaRPr kumimoji="0" lang="en-US" altLang="zh-CN" b="1"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Apis"/>
            </a:endParaRPr>
          </a:p>
          <a:p>
            <a:pPr marR="0" lvl="0" algn="l" defTabSz="981075" rtl="0" eaLnBrk="1" fontAlgn="auto" latinLnBrk="0" hangingPunct="1">
              <a:lnSpc>
                <a:spcPct val="130000"/>
              </a:lnSpc>
              <a:spcBef>
                <a:spcPts val="0"/>
              </a:spcBef>
              <a:spcAft>
                <a:spcPts val="0"/>
              </a:spcAft>
              <a:buClr>
                <a:srgbClr val="001965"/>
              </a:buClr>
              <a:buSzPct val="120000"/>
              <a:tabLst/>
              <a:defRPr/>
            </a:pPr>
            <a:r>
              <a:rPr kumimoji="0" lang="en-US" altLang="zh-CN" sz="1600" b="0"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a:t>
            </a:r>
            <a:r>
              <a:rPr kumimoji="0" lang="zh-CN" altLang="zh-CN" sz="1600" b="0"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如果本品剂量高于需要量，可能引发低血糖</a:t>
            </a:r>
            <a:endParaRPr kumimoji="0" lang="en-US" altLang="zh-CN" sz="1600" b="0"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Apis"/>
            </a:endParaRPr>
          </a:p>
          <a:p>
            <a:pPr marR="0" lvl="0" algn="l" defTabSz="981075" rtl="0" eaLnBrk="1" fontAlgn="auto" latinLnBrk="0" hangingPunct="1">
              <a:lnSpc>
                <a:spcPct val="130000"/>
              </a:lnSpc>
              <a:spcBef>
                <a:spcPts val="0"/>
              </a:spcBef>
              <a:spcAft>
                <a:spcPts val="0"/>
              </a:spcAft>
              <a:buClr>
                <a:srgbClr val="001965"/>
              </a:buClr>
              <a:buSzPct val="120000"/>
              <a:tabLst/>
              <a:defRPr/>
            </a:pPr>
            <a:r>
              <a:rPr kumimoji="0" lang="zh-CN" altLang="en-US" sz="1600" b="0" i="0" u="none" strike="noStrike" kern="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sym typeface="Apis"/>
              </a:rPr>
              <a:t>      在本品治疗开始时，胃肠道不良反应可能会更频繁，并通常在持续治疗的几天内或几周内减轻</a:t>
            </a:r>
          </a:p>
        </p:txBody>
      </p:sp>
      <p:sp>
        <p:nvSpPr>
          <p:cNvPr id="10" name="文本框 9"/>
          <p:cNvSpPr txBox="1"/>
          <p:nvPr/>
        </p:nvSpPr>
        <p:spPr>
          <a:xfrm>
            <a:off x="948314" y="1132339"/>
            <a:ext cx="2085289" cy="388501"/>
          </a:xfrm>
          <a:prstGeom prst="parallelogram">
            <a:avLst/>
          </a:prstGeom>
          <a:gradFill flip="none" rotWithShape="1">
            <a:gsLst>
              <a:gs pos="40000">
                <a:srgbClr val="701C73"/>
              </a:gs>
              <a:gs pos="10000">
                <a:srgbClr val="002060"/>
              </a:gs>
              <a:gs pos="90000">
                <a:srgbClr val="DA1984"/>
              </a:gs>
            </a:gsLst>
            <a:lin ang="2700000" scaled="1"/>
            <a:tileRect/>
          </a:gradFill>
          <a:ln>
            <a:noFill/>
          </a:ln>
        </p:spPr>
        <p:txBody>
          <a:bodyPr wrap="square" lIns="0" tIns="0" rIns="0" bIns="0" anchor="ctr" anchorCtr="0">
            <a:noAutofit/>
          </a:bodyPr>
          <a:lstStyle>
            <a:defPPr>
              <a:defRPr lang="zh-CN"/>
            </a:defPPr>
            <a:lvl1pPr marR="0" lvl="0" indent="0" algn="ctr" defTabSz="913765" fontAlgn="auto">
              <a:lnSpc>
                <a:spcPct val="100000"/>
              </a:lnSpc>
              <a:spcBef>
                <a:spcPts val="0"/>
              </a:spcBef>
              <a:spcAft>
                <a:spcPts val="0"/>
              </a:spcAft>
              <a:buClrTx/>
              <a:buSzPct val="25000"/>
              <a:buFontTx/>
              <a:buNone/>
              <a:defRPr kumimoji="0" sz="1600" b="1" i="0" u="none" strike="noStrike" cap="none" spc="0" normalizeH="0" baseline="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defRPr>
            </a:lvl1pPr>
          </a:lstStyle>
          <a:p>
            <a:pPr marL="0" marR="0" lvl="0" indent="0" algn="ctr" defTabSz="913765" rtl="0" eaLnBrk="1" fontAlgn="auto" latinLnBrk="0" hangingPunct="1">
              <a:lnSpc>
                <a:spcPct val="100000"/>
              </a:lnSpc>
              <a:spcBef>
                <a:spcPts val="0"/>
              </a:spcBef>
              <a:spcAft>
                <a:spcPts val="0"/>
              </a:spcAft>
              <a:buClrTx/>
              <a:buSzPct val="25000"/>
              <a:buFontTx/>
              <a:buNone/>
              <a:tabLst/>
              <a:defRPr/>
            </a:pPr>
            <a:r>
              <a:rPr kumimoji="0" lang="zh-CN" altLang="en-US" sz="1800" b="1" i="0" u="none" strike="noStrike" kern="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Arial" panose="020B0604020202020204"/>
              </a:rPr>
              <a:t>不良反应情况</a:t>
            </a:r>
            <a:endParaRPr kumimoji="0" lang="en-US" altLang="zh-CN" sz="1800" b="1" i="0" u="none" strike="noStrike" kern="0" cap="none" spc="0" normalizeH="0" baseline="3000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10600030101010101" charset="0"/>
              <a:sym typeface="Arial" panose="020B0604020202020204"/>
            </a:endParaRPr>
          </a:p>
        </p:txBody>
      </p:sp>
      <p:sp>
        <p:nvSpPr>
          <p:cNvPr id="40" name="文本框 39">
            <a:extLst>
              <a:ext uri="{FF2B5EF4-FFF2-40B4-BE49-F238E27FC236}">
                <a16:creationId xmlns:a16="http://schemas.microsoft.com/office/drawing/2014/main" id="{05ECA4DB-337F-4D63-937F-CC493D622A39}"/>
              </a:ext>
            </a:extLst>
          </p:cNvPr>
          <p:cNvSpPr txBox="1"/>
          <p:nvPr/>
        </p:nvSpPr>
        <p:spPr>
          <a:xfrm>
            <a:off x="686870" y="5296596"/>
            <a:ext cx="10365763" cy="499624"/>
          </a:xfrm>
          <a:prstGeom prst="rect">
            <a:avLst/>
          </a:prstGeom>
          <a:noFill/>
          <a:ln>
            <a:noFill/>
          </a:ln>
        </p:spPr>
        <p:txBody>
          <a:bodyPr wrap="square">
            <a:spAutoFit/>
          </a:bodyPr>
          <a:lstStyle/>
          <a:p>
            <a:pPr>
              <a:lnSpc>
                <a:spcPct val="150000"/>
              </a:lnSpc>
            </a:pPr>
            <a:r>
              <a:rPr lang="en-US" altLang="zh-CN" sz="2000" b="1" dirty="0">
                <a:solidFill>
                  <a:srgbClr val="DA1984"/>
                </a:solidFill>
                <a:latin typeface="微软雅黑" panose="020B0503020204020204" pitchFamily="34" charset="-122"/>
                <a:ea typeface="微软雅黑" panose="020B0503020204020204" pitchFamily="34" charset="-122"/>
              </a:rPr>
              <a:t>【</a:t>
            </a:r>
            <a:r>
              <a:rPr lang="zh-CN" altLang="en-US" sz="2000" b="1" dirty="0">
                <a:solidFill>
                  <a:srgbClr val="DA1984"/>
                </a:solidFill>
                <a:latin typeface="微软雅黑" panose="020B0503020204020204" pitchFamily="34" charset="-122"/>
                <a:ea typeface="微软雅黑" panose="020B0503020204020204" pitchFamily="34" charset="-122"/>
              </a:rPr>
              <a:t>安全性不足</a:t>
            </a:r>
            <a:r>
              <a:rPr lang="en-US" altLang="zh-CN" sz="2000" b="1" dirty="0">
                <a:solidFill>
                  <a:srgbClr val="DA1984"/>
                </a:solidFill>
                <a:latin typeface="微软雅黑" panose="020B0503020204020204" pitchFamily="34" charset="-122"/>
                <a:ea typeface="微软雅黑" panose="020B0503020204020204" pitchFamily="34" charset="-122"/>
              </a:rPr>
              <a:t>】</a:t>
            </a:r>
          </a:p>
        </p:txBody>
      </p:sp>
      <p:sp>
        <p:nvSpPr>
          <p:cNvPr id="43" name="文本框 42">
            <a:extLst>
              <a:ext uri="{FF2B5EF4-FFF2-40B4-BE49-F238E27FC236}">
                <a16:creationId xmlns:a16="http://schemas.microsoft.com/office/drawing/2014/main" id="{F9CE1B03-7416-4C81-9F1C-3D3769CC77FC}"/>
              </a:ext>
            </a:extLst>
          </p:cNvPr>
          <p:cNvSpPr txBox="1"/>
          <p:nvPr/>
        </p:nvSpPr>
        <p:spPr>
          <a:xfrm>
            <a:off x="780592" y="2731209"/>
            <a:ext cx="1807350" cy="400110"/>
          </a:xfrm>
          <a:prstGeom prst="rect">
            <a:avLst/>
          </a:prstGeom>
          <a:solidFill>
            <a:schemeClr val="bg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rPr>
              <a:t>安全性优势</a:t>
            </a:r>
            <a:r>
              <a:rPr kumimoji="0" lang="en-US" altLang="zh-CN" sz="20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rPr>
              <a:t>】</a:t>
            </a:r>
            <a:endParaRPr kumimoji="0" lang="zh-CN" altLang="en-US" sz="2000" b="1" i="0" u="none" strike="noStrike" kern="1200" cap="none" spc="0" normalizeH="0" baseline="0" noProof="0" dirty="0">
              <a:ln>
                <a:noFill/>
              </a:ln>
              <a:solidFill>
                <a:srgbClr val="DA1984"/>
              </a:solidFill>
              <a:effectLst/>
              <a:uLnTx/>
              <a:uFillTx/>
              <a:latin typeface="微软雅黑" panose="020B0503020204020204" pitchFamily="34" charset="-122"/>
              <a:ea typeface="微软雅黑" panose="020B0503020204020204" pitchFamily="34" charset="-122"/>
              <a:cs typeface="+mn-cs"/>
            </a:endParaRPr>
          </a:p>
        </p:txBody>
      </p:sp>
      <p:sp>
        <p:nvSpPr>
          <p:cNvPr id="34" name="文本占位符 7">
            <a:extLst>
              <a:ext uri="{FF2B5EF4-FFF2-40B4-BE49-F238E27FC236}">
                <a16:creationId xmlns:a16="http://schemas.microsoft.com/office/drawing/2014/main" id="{D697F5E4-3EAD-515F-3B6A-1BAB03F07EA6}"/>
              </a:ext>
            </a:extLst>
          </p:cNvPr>
          <p:cNvSpPr txBox="1">
            <a:spLocks/>
          </p:cNvSpPr>
          <p:nvPr/>
        </p:nvSpPr>
        <p:spPr>
          <a:xfrm>
            <a:off x="238784" y="216798"/>
            <a:ext cx="11802268"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02 </a:t>
            </a:r>
            <a:r>
              <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安全性 </a:t>
            </a:r>
            <a:r>
              <a:rPr lang="en-US" altLang="zh-CN" sz="36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rgbClr val="FFFFFF"/>
                </a:solidFill>
                <a:latin typeface="微软雅黑" panose="020B0503020204020204" pitchFamily="34" charset="-122"/>
                <a:ea typeface="微软雅黑" panose="020B0503020204020204" pitchFamily="34" charset="-122"/>
              </a:rPr>
              <a:t>相较单方无额外风险，安全达标率更高</a:t>
            </a:r>
            <a:endParaRPr lang="zh-CN" altLang="en-US" sz="2400" b="1" baseline="30000" dirty="0">
              <a:solidFill>
                <a:srgbClr val="FFFFFF"/>
              </a:solidFill>
              <a:highlight>
                <a:srgbClr val="FFFF00"/>
              </a:highlight>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EE463853-752E-4A66-B22E-8128F68A2DD9}"/>
              </a:ext>
            </a:extLst>
          </p:cNvPr>
          <p:cNvGrpSpPr/>
          <p:nvPr/>
        </p:nvGrpSpPr>
        <p:grpSpPr>
          <a:xfrm>
            <a:off x="733594" y="3124362"/>
            <a:ext cx="10396158" cy="2264711"/>
            <a:chOff x="733594" y="3124362"/>
            <a:chExt cx="10396158" cy="2264711"/>
          </a:xfrm>
        </p:grpSpPr>
        <p:grpSp>
          <p:nvGrpSpPr>
            <p:cNvPr id="3" name="组合 2">
              <a:extLst>
                <a:ext uri="{FF2B5EF4-FFF2-40B4-BE49-F238E27FC236}">
                  <a16:creationId xmlns:a16="http://schemas.microsoft.com/office/drawing/2014/main" id="{85694F28-5279-444B-93CA-B90E6B5A2E4E}"/>
                </a:ext>
              </a:extLst>
            </p:cNvPr>
            <p:cNvGrpSpPr/>
            <p:nvPr/>
          </p:nvGrpSpPr>
          <p:grpSpPr>
            <a:xfrm>
              <a:off x="8898334" y="3139709"/>
              <a:ext cx="2231418" cy="2231418"/>
              <a:chOff x="8452708" y="3396878"/>
              <a:chExt cx="2231418" cy="2231418"/>
            </a:xfrm>
          </p:grpSpPr>
          <p:sp>
            <p:nvSpPr>
              <p:cNvPr id="58" name="椭圆 57">
                <a:extLst>
                  <a:ext uri="{FF2B5EF4-FFF2-40B4-BE49-F238E27FC236}">
                    <a16:creationId xmlns:a16="http://schemas.microsoft.com/office/drawing/2014/main" id="{3419F942-043D-4605-908A-E03022DB6B45}"/>
                  </a:ext>
                </a:extLst>
              </p:cNvPr>
              <p:cNvSpPr/>
              <p:nvPr/>
            </p:nvSpPr>
            <p:spPr>
              <a:xfrm>
                <a:off x="8452708" y="3396878"/>
                <a:ext cx="2231418" cy="2231418"/>
              </a:xfrm>
              <a:prstGeom prst="ellipse">
                <a:avLst/>
              </a:prstGeom>
              <a:solidFill>
                <a:srgbClr val="F8DCE5"/>
              </a:solidFill>
              <a:ln w="38100" cap="flat" cmpd="sng" algn="ctr">
                <a:solidFill>
                  <a:srgbClr val="FFFFFF">
                    <a:hueOff val="0"/>
                    <a:satOff val="0"/>
                    <a:lumOff val="0"/>
                    <a:alphaOff val="0"/>
                  </a:srgbClr>
                </a:solidFill>
                <a:prstDash val="solid"/>
              </a:ln>
              <a:effectLst/>
            </p:spPr>
            <p:style>
              <a:lnRef idx="3">
                <a:scrgbClr r="0" g="0" b="0"/>
              </a:lnRef>
              <a:fillRef idx="1">
                <a:scrgbClr r="0" g="0" b="0"/>
              </a:fillRef>
              <a:effectRef idx="0">
                <a:scrgbClr r="0" g="0" b="0"/>
              </a:effectRef>
              <a:fontRef idx="minor">
                <a:schemeClr val="tx1"/>
              </a:fontRef>
            </p:style>
            <p:txBody>
              <a:bodyPr/>
              <a:lstStyle/>
              <a:p>
                <a:endParaRPr lang="zh-CN" altLang="en-US" dirty="0"/>
              </a:p>
            </p:txBody>
          </p:sp>
          <p:sp>
            <p:nvSpPr>
              <p:cNvPr id="74" name="ïṩḻiḋè">
                <a:extLst>
                  <a:ext uri="{FF2B5EF4-FFF2-40B4-BE49-F238E27FC236}">
                    <a16:creationId xmlns:a16="http://schemas.microsoft.com/office/drawing/2014/main" id="{371C0831-8078-4F4F-B47C-9044A3BF8564}"/>
                  </a:ext>
                </a:extLst>
              </p:cNvPr>
              <p:cNvSpPr txBox="1"/>
              <p:nvPr/>
            </p:nvSpPr>
            <p:spPr>
              <a:xfrm>
                <a:off x="8748450" y="3903956"/>
                <a:ext cx="1639933" cy="728982"/>
              </a:xfrm>
              <a:prstGeom prst="rect">
                <a:avLst/>
              </a:prstGeom>
              <a:noFill/>
            </p:spPr>
            <p:txBody>
              <a:bodyPr wrap="square" rtlCol="0">
                <a:spAutoFit/>
              </a:bodyPr>
              <a:lstStyle/>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特殊人群</a:t>
                </a:r>
                <a:endParaRPr lang="en-US" altLang="zh-CN" b="1" kern="0" dirty="0">
                  <a:solidFill>
                    <a:srgbClr val="001965"/>
                  </a:solidFill>
                  <a:latin typeface="微软雅黑" panose="020B0503020204020204" pitchFamily="34" charset="-122"/>
                  <a:ea typeface="微软雅黑" panose="020B0503020204020204" pitchFamily="34" charset="-122"/>
                </a:endParaRPr>
              </a:p>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均可使用</a:t>
                </a:r>
                <a:r>
                  <a:rPr lang="en-US" altLang="zh-CN" b="1" kern="0" baseline="30000" dirty="0">
                    <a:solidFill>
                      <a:srgbClr val="001965"/>
                    </a:solidFill>
                    <a:latin typeface="微软雅黑" panose="020B0503020204020204" pitchFamily="34" charset="-122"/>
                    <a:ea typeface="微软雅黑" panose="020B0503020204020204" pitchFamily="34" charset="-122"/>
                  </a:rPr>
                  <a:t>1</a:t>
                </a:r>
                <a:endParaRPr lang="en-US" altLang="zh-CN" b="1" kern="0" dirty="0">
                  <a:solidFill>
                    <a:srgbClr val="001965"/>
                  </a:solidFill>
                  <a:latin typeface="微软雅黑" panose="020B0503020204020204" pitchFamily="34" charset="-122"/>
                  <a:ea typeface="微软雅黑" panose="020B0503020204020204" pitchFamily="34" charset="-122"/>
                </a:endParaRPr>
              </a:p>
            </p:txBody>
          </p:sp>
          <p:sp>
            <p:nvSpPr>
              <p:cNvPr id="75" name="íṩľiḍê">
                <a:extLst>
                  <a:ext uri="{FF2B5EF4-FFF2-40B4-BE49-F238E27FC236}">
                    <a16:creationId xmlns:a16="http://schemas.microsoft.com/office/drawing/2014/main" id="{25DB9ACF-A7E5-4D1C-AE07-702773A44D2E}"/>
                  </a:ext>
                </a:extLst>
              </p:cNvPr>
              <p:cNvSpPr txBox="1"/>
              <p:nvPr/>
            </p:nvSpPr>
            <p:spPr>
              <a:xfrm>
                <a:off x="8589047" y="4806039"/>
                <a:ext cx="1974312" cy="400110"/>
              </a:xfrm>
              <a:prstGeom prst="rect">
                <a:avLst/>
              </a:prstGeom>
              <a:noFill/>
            </p:spPr>
            <p:txBody>
              <a:bodyPr wrap="square" rtlCol="0">
                <a:spAutoFit/>
              </a:bodyPr>
              <a:lstStyle>
                <a:defPPr>
                  <a:defRPr lang="zh-CN"/>
                </a:defPPr>
                <a:lvl1pPr algn="ctr">
                  <a:lnSpc>
                    <a:spcPct val="150000"/>
                  </a:lnSpc>
                  <a:defRPr sz="1000"/>
                </a:lvl1pPr>
              </a:lstStyle>
              <a:p>
                <a:pPr>
                  <a:lnSpc>
                    <a:spcPct val="100000"/>
                  </a:lnSpc>
                </a:pPr>
                <a:r>
                  <a:rPr lang="zh-CN" altLang="en-US" b="1" dirty="0">
                    <a:solidFill>
                      <a:srgbClr val="001965"/>
                    </a:solidFill>
                    <a:latin typeface="微软雅黑" panose="020B0503020204020204" pitchFamily="34" charset="-122"/>
                    <a:ea typeface="微软雅黑" panose="020B0503020204020204" pitchFamily="34" charset="-122"/>
                  </a:rPr>
                  <a:t>老年、轻</a:t>
                </a:r>
                <a:r>
                  <a:rPr lang="en-US" altLang="zh-CN" b="1" dirty="0">
                    <a:solidFill>
                      <a:srgbClr val="001965"/>
                    </a:solidFill>
                    <a:latin typeface="微软雅黑" panose="020B0503020204020204" pitchFamily="34" charset="-122"/>
                    <a:ea typeface="微软雅黑" panose="020B0503020204020204" pitchFamily="34" charset="-122"/>
                  </a:rPr>
                  <a:t>/</a:t>
                </a:r>
                <a:r>
                  <a:rPr lang="zh-CN" altLang="en-US" b="1" dirty="0">
                    <a:solidFill>
                      <a:srgbClr val="001965"/>
                    </a:solidFill>
                    <a:latin typeface="微软雅黑" panose="020B0503020204020204" pitchFamily="34" charset="-122"/>
                    <a:ea typeface="微软雅黑" panose="020B0503020204020204" pitchFamily="34" charset="-122"/>
                  </a:rPr>
                  <a:t>中</a:t>
                </a:r>
                <a:r>
                  <a:rPr lang="en-US" altLang="zh-CN" b="1" dirty="0">
                    <a:solidFill>
                      <a:srgbClr val="001965"/>
                    </a:solidFill>
                    <a:latin typeface="微软雅黑" panose="020B0503020204020204" pitchFamily="34" charset="-122"/>
                    <a:ea typeface="微软雅黑" panose="020B0503020204020204" pitchFamily="34" charset="-122"/>
                  </a:rPr>
                  <a:t>/</a:t>
                </a:r>
                <a:r>
                  <a:rPr lang="zh-CN" altLang="en-US" b="1" dirty="0">
                    <a:solidFill>
                      <a:srgbClr val="001965"/>
                    </a:solidFill>
                    <a:latin typeface="微软雅黑" panose="020B0503020204020204" pitchFamily="34" charset="-122"/>
                    <a:ea typeface="微软雅黑" panose="020B0503020204020204" pitchFamily="34" charset="-122"/>
                  </a:rPr>
                  <a:t>重度肾功能不全及轻</a:t>
                </a:r>
                <a:r>
                  <a:rPr lang="en-US" altLang="zh-CN" b="1" dirty="0">
                    <a:solidFill>
                      <a:srgbClr val="001965"/>
                    </a:solidFill>
                    <a:latin typeface="微软雅黑" panose="020B0503020204020204" pitchFamily="34" charset="-122"/>
                    <a:ea typeface="微软雅黑" panose="020B0503020204020204" pitchFamily="34" charset="-122"/>
                  </a:rPr>
                  <a:t>/</a:t>
                </a:r>
                <a:r>
                  <a:rPr lang="zh-CN" altLang="en-US" b="1" dirty="0">
                    <a:solidFill>
                      <a:srgbClr val="001965"/>
                    </a:solidFill>
                    <a:latin typeface="微软雅黑" panose="020B0503020204020204" pitchFamily="34" charset="-122"/>
                    <a:ea typeface="微软雅黑" panose="020B0503020204020204" pitchFamily="34" charset="-122"/>
                  </a:rPr>
                  <a:t>中度肝功能不全患者可使用</a:t>
                </a:r>
                <a:endParaRPr lang="en-GB" b="1" dirty="0">
                  <a:solidFill>
                    <a:srgbClr val="001965"/>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5A6F0EC6-4F60-4733-8E1B-538F26740318}"/>
                </a:ext>
              </a:extLst>
            </p:cNvPr>
            <p:cNvGrpSpPr/>
            <p:nvPr/>
          </p:nvGrpSpPr>
          <p:grpSpPr>
            <a:xfrm>
              <a:off x="6866819" y="3124363"/>
              <a:ext cx="2242861" cy="2242861"/>
              <a:chOff x="6996990" y="3375029"/>
              <a:chExt cx="2242861" cy="2242861"/>
            </a:xfrm>
          </p:grpSpPr>
          <p:sp>
            <p:nvSpPr>
              <p:cNvPr id="9" name="任意多边形: 形状 8">
                <a:extLst>
                  <a:ext uri="{FF2B5EF4-FFF2-40B4-BE49-F238E27FC236}">
                    <a16:creationId xmlns:a16="http://schemas.microsoft.com/office/drawing/2014/main" id="{EA5972C5-B9A0-4DD7-8654-94BAC38B8885}"/>
                  </a:ext>
                </a:extLst>
              </p:cNvPr>
              <p:cNvSpPr/>
              <p:nvPr/>
            </p:nvSpPr>
            <p:spPr>
              <a:xfrm>
                <a:off x="6996990" y="3375029"/>
                <a:ext cx="2242861" cy="2242861"/>
              </a:xfrm>
              <a:custGeom>
                <a:avLst/>
                <a:gdLst>
                  <a:gd name="connsiteX0" fmla="*/ 0 w 2242861"/>
                  <a:gd name="connsiteY0" fmla="*/ 1121431 h 2242861"/>
                  <a:gd name="connsiteX1" fmla="*/ 1121431 w 2242861"/>
                  <a:gd name="connsiteY1" fmla="*/ 0 h 2242861"/>
                  <a:gd name="connsiteX2" fmla="*/ 2242862 w 2242861"/>
                  <a:gd name="connsiteY2" fmla="*/ 1121431 h 2242861"/>
                  <a:gd name="connsiteX3" fmla="*/ 1121431 w 2242861"/>
                  <a:gd name="connsiteY3" fmla="*/ 2242862 h 2242861"/>
                  <a:gd name="connsiteX4" fmla="*/ 0 w 2242861"/>
                  <a:gd name="connsiteY4" fmla="*/ 1121431 h 2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861" h="2242861">
                    <a:moveTo>
                      <a:pt x="0" y="1121431"/>
                    </a:moveTo>
                    <a:cubicBezTo>
                      <a:pt x="0" y="502082"/>
                      <a:pt x="502082" y="0"/>
                      <a:pt x="1121431" y="0"/>
                    </a:cubicBezTo>
                    <a:cubicBezTo>
                      <a:pt x="1740780" y="0"/>
                      <a:pt x="2242862" y="502082"/>
                      <a:pt x="2242862" y="1121431"/>
                    </a:cubicBezTo>
                    <a:cubicBezTo>
                      <a:pt x="2242862" y="1740780"/>
                      <a:pt x="1740780" y="2242862"/>
                      <a:pt x="1121431" y="2242862"/>
                    </a:cubicBezTo>
                    <a:cubicBezTo>
                      <a:pt x="502082" y="2242862"/>
                      <a:pt x="0" y="1740780"/>
                      <a:pt x="0" y="1121431"/>
                    </a:cubicBezTo>
                    <a:close/>
                  </a:path>
                </a:pathLst>
              </a:custGeom>
              <a:solidFill>
                <a:srgbClr val="F8DCE5"/>
              </a:solidFill>
              <a:ln w="38100" cap="flat" cmpd="sng" algn="ctr">
                <a:solidFill>
                  <a:srgbClr val="FFFFFF">
                    <a:hueOff val="0"/>
                    <a:satOff val="0"/>
                    <a:lumOff val="0"/>
                    <a:alphaOff val="0"/>
                  </a:srgbClr>
                </a:solidFill>
                <a:prstDash val="solid"/>
              </a:ln>
              <a:effectLst/>
            </p:spPr>
            <p:style>
              <a:lnRef idx="3">
                <a:scrgbClr r="0" g="0" b="0"/>
              </a:lnRef>
              <a:fillRef idx="1">
                <a:scrgbClr r="0" g="0" b="0"/>
              </a:fillRef>
              <a:effectRef idx="0">
                <a:scrgbClr r="0" g="0" b="0"/>
              </a:effectRef>
              <a:fontRef idx="minor">
                <a:schemeClr val="tx1"/>
              </a:fontRef>
            </p:style>
            <p:txBody>
              <a:bodyPr spcFirstLastPara="0" vert="horz" wrap="square" lIns="451891" tIns="342429" rIns="451891" bIns="342429"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505050">
                      <a:lumMod val="50000"/>
                    </a:srgbClr>
                  </a:solidFill>
                  <a:latin typeface="Calibri"/>
                  <a:ea typeface="+mn-ea"/>
                  <a:cs typeface="+mn-cs"/>
                </a:endParaRPr>
              </a:p>
            </p:txBody>
          </p:sp>
          <p:sp>
            <p:nvSpPr>
              <p:cNvPr id="72" name="îS1iḋê">
                <a:extLst>
                  <a:ext uri="{FF2B5EF4-FFF2-40B4-BE49-F238E27FC236}">
                    <a16:creationId xmlns:a16="http://schemas.microsoft.com/office/drawing/2014/main" id="{7155A244-F33B-4987-A104-41C242CBF8B1}"/>
                  </a:ext>
                </a:extLst>
              </p:cNvPr>
              <p:cNvSpPr txBox="1"/>
              <p:nvPr/>
            </p:nvSpPr>
            <p:spPr>
              <a:xfrm>
                <a:off x="7426816" y="3911239"/>
                <a:ext cx="1367353" cy="728982"/>
              </a:xfrm>
              <a:prstGeom prst="rect">
                <a:avLst/>
              </a:prstGeom>
              <a:noFill/>
            </p:spPr>
            <p:txBody>
              <a:bodyPr wrap="square" rtlCol="0">
                <a:spAutoFit/>
              </a:bodyPr>
              <a:lstStyle/>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胃肠道不良反应更低</a:t>
                </a:r>
                <a:r>
                  <a:rPr lang="en-US" altLang="zh-CN" b="1" kern="0" baseline="30000" dirty="0">
                    <a:solidFill>
                      <a:srgbClr val="001965"/>
                    </a:solidFill>
                    <a:latin typeface="微软雅黑" panose="020B0503020204020204" pitchFamily="34" charset="-122"/>
                    <a:ea typeface="微软雅黑" panose="020B0503020204020204" pitchFamily="34" charset="-122"/>
                  </a:rPr>
                  <a:t>6</a:t>
                </a:r>
                <a:endParaRPr lang="en-US" altLang="zh-CN" b="1" kern="0" dirty="0">
                  <a:solidFill>
                    <a:srgbClr val="001965"/>
                  </a:solidFill>
                  <a:latin typeface="微软雅黑" panose="020B0503020204020204" pitchFamily="34" charset="-122"/>
                  <a:ea typeface="微软雅黑" panose="020B0503020204020204" pitchFamily="34" charset="-122"/>
                </a:endParaRPr>
              </a:p>
            </p:txBody>
          </p:sp>
          <p:sp>
            <p:nvSpPr>
              <p:cNvPr id="73" name="îšlîḋè">
                <a:extLst>
                  <a:ext uri="{FF2B5EF4-FFF2-40B4-BE49-F238E27FC236}">
                    <a16:creationId xmlns:a16="http://schemas.microsoft.com/office/drawing/2014/main" id="{6BEA8D96-2039-4391-9F74-4A136AD7E255}"/>
                  </a:ext>
                </a:extLst>
              </p:cNvPr>
              <p:cNvSpPr txBox="1"/>
              <p:nvPr/>
            </p:nvSpPr>
            <p:spPr>
              <a:xfrm>
                <a:off x="7135965" y="4820139"/>
                <a:ext cx="1974312" cy="430887"/>
              </a:xfrm>
              <a:prstGeom prst="rect">
                <a:avLst/>
              </a:prstGeom>
              <a:noFill/>
            </p:spPr>
            <p:txBody>
              <a:bodyPr wrap="square" rtlCol="0">
                <a:spAutoFit/>
              </a:bodyPr>
              <a:lstStyle>
                <a:defPPr>
                  <a:defRPr lang="zh-CN"/>
                </a:defPPr>
                <a:lvl1pPr algn="ctr">
                  <a:lnSpc>
                    <a:spcPct val="150000"/>
                  </a:lnSpc>
                  <a:defRPr sz="1000"/>
                </a:lvl1pPr>
              </a:lstStyle>
              <a:p>
                <a:pPr>
                  <a:lnSpc>
                    <a:spcPct val="100000"/>
                  </a:lnSpc>
                </a:pPr>
                <a:r>
                  <a:rPr lang="zh-CN" altLang="en-US" sz="1100" b="1" dirty="0">
                    <a:solidFill>
                      <a:srgbClr val="001965"/>
                    </a:solidFill>
                    <a:latin typeface="+mj-lt"/>
                    <a:ea typeface="微软雅黑" panose="020B0503020204020204" pitchFamily="34" charset="-122"/>
                  </a:rPr>
                  <a:t>对比</a:t>
                </a:r>
                <a:r>
                  <a:rPr lang="en-US" altLang="zh-CN" sz="1100" b="1" dirty="0">
                    <a:solidFill>
                      <a:srgbClr val="001965"/>
                    </a:solidFill>
                    <a:latin typeface="+mj-lt"/>
                    <a:ea typeface="微软雅黑" panose="020B0503020204020204" pitchFamily="34" charset="-122"/>
                  </a:rPr>
                  <a:t> GLP-1RA</a:t>
                </a:r>
                <a:r>
                  <a:rPr lang="en-US" altLang="zh-CN" sz="1100" b="1" dirty="0">
                    <a:solidFill>
                      <a:srgbClr val="001965"/>
                    </a:solidFill>
                    <a:latin typeface="微软雅黑" panose="020B0503020204020204" pitchFamily="34" charset="-122"/>
                    <a:ea typeface="微软雅黑" panose="020B0503020204020204" pitchFamily="34" charset="-122"/>
                  </a:rPr>
                  <a:t>,</a:t>
                </a:r>
                <a:r>
                  <a:rPr lang="zh-CN" altLang="en-US" sz="1100" b="1" dirty="0">
                    <a:solidFill>
                      <a:srgbClr val="001965"/>
                    </a:solidFill>
                    <a:latin typeface="微软雅黑" panose="020B0503020204020204" pitchFamily="34" charset="-122"/>
                    <a:ea typeface="微软雅黑" panose="020B0503020204020204" pitchFamily="34" charset="-122"/>
                  </a:rPr>
                  <a:t>胃肠道不良事件发生率显著低</a:t>
                </a:r>
                <a:r>
                  <a:rPr lang="en-US" altLang="zh-CN" sz="1100" b="1" dirty="0">
                    <a:solidFill>
                      <a:srgbClr val="001965"/>
                    </a:solidFill>
                    <a:latin typeface="微软雅黑" panose="020B0503020204020204" pitchFamily="34" charset="-122"/>
                    <a:ea typeface="微软雅黑" panose="020B0503020204020204" pitchFamily="34" charset="-122"/>
                  </a:rPr>
                  <a:t>40%~61%</a:t>
                </a:r>
                <a:endParaRPr lang="en-GB" sz="1100" b="1" dirty="0">
                  <a:solidFill>
                    <a:srgbClr val="001965"/>
                  </a:solidFill>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1CF95FB2-70A1-4DA2-B61E-58B09042F5A0}"/>
                </a:ext>
              </a:extLst>
            </p:cNvPr>
            <p:cNvGrpSpPr/>
            <p:nvPr/>
          </p:nvGrpSpPr>
          <p:grpSpPr>
            <a:xfrm>
              <a:off x="4835303" y="3133987"/>
              <a:ext cx="2242861" cy="2242861"/>
              <a:chOff x="4617790" y="3396881"/>
              <a:chExt cx="2242861" cy="2242861"/>
            </a:xfrm>
          </p:grpSpPr>
          <p:sp>
            <p:nvSpPr>
              <p:cNvPr id="8" name="任意多边形: 形状 7">
                <a:extLst>
                  <a:ext uri="{FF2B5EF4-FFF2-40B4-BE49-F238E27FC236}">
                    <a16:creationId xmlns:a16="http://schemas.microsoft.com/office/drawing/2014/main" id="{59B9C53C-969D-49E9-8E42-C3CFD04F8707}"/>
                  </a:ext>
                </a:extLst>
              </p:cNvPr>
              <p:cNvSpPr/>
              <p:nvPr/>
            </p:nvSpPr>
            <p:spPr>
              <a:xfrm>
                <a:off x="4617790" y="3396881"/>
                <a:ext cx="2242861" cy="2242861"/>
              </a:xfrm>
              <a:custGeom>
                <a:avLst/>
                <a:gdLst>
                  <a:gd name="connsiteX0" fmla="*/ 0 w 2242861"/>
                  <a:gd name="connsiteY0" fmla="*/ 1121431 h 2242861"/>
                  <a:gd name="connsiteX1" fmla="*/ 1121431 w 2242861"/>
                  <a:gd name="connsiteY1" fmla="*/ 0 h 2242861"/>
                  <a:gd name="connsiteX2" fmla="*/ 2242862 w 2242861"/>
                  <a:gd name="connsiteY2" fmla="*/ 1121431 h 2242861"/>
                  <a:gd name="connsiteX3" fmla="*/ 1121431 w 2242861"/>
                  <a:gd name="connsiteY3" fmla="*/ 2242862 h 2242861"/>
                  <a:gd name="connsiteX4" fmla="*/ 0 w 2242861"/>
                  <a:gd name="connsiteY4" fmla="*/ 1121431 h 2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861" h="2242861">
                    <a:moveTo>
                      <a:pt x="0" y="1121431"/>
                    </a:moveTo>
                    <a:cubicBezTo>
                      <a:pt x="0" y="502082"/>
                      <a:pt x="502082" y="0"/>
                      <a:pt x="1121431" y="0"/>
                    </a:cubicBezTo>
                    <a:cubicBezTo>
                      <a:pt x="1740780" y="0"/>
                      <a:pt x="2242862" y="502082"/>
                      <a:pt x="2242862" y="1121431"/>
                    </a:cubicBezTo>
                    <a:cubicBezTo>
                      <a:pt x="2242862" y="1740780"/>
                      <a:pt x="1740780" y="2242862"/>
                      <a:pt x="1121431" y="2242862"/>
                    </a:cubicBezTo>
                    <a:cubicBezTo>
                      <a:pt x="502082" y="2242862"/>
                      <a:pt x="0" y="1740780"/>
                      <a:pt x="0" y="1121431"/>
                    </a:cubicBezTo>
                    <a:close/>
                  </a:path>
                </a:pathLst>
              </a:custGeom>
              <a:solidFill>
                <a:schemeClr val="accent4">
                  <a:lumMod val="40000"/>
                  <a:lumOff val="60000"/>
                </a:schemeClr>
              </a:solidFill>
              <a:ln w="38100" cap="flat" cmpd="sng" algn="ctr">
                <a:solidFill>
                  <a:srgbClr val="FFFFFF">
                    <a:hueOff val="0"/>
                    <a:satOff val="0"/>
                    <a:lumOff val="0"/>
                    <a:alphaOff val="0"/>
                  </a:srgbClr>
                </a:solidFill>
                <a:prstDash val="solid"/>
              </a:ln>
              <a:effectLst/>
            </p:spPr>
            <p:style>
              <a:lnRef idx="3">
                <a:scrgbClr r="0" g="0" b="0"/>
              </a:lnRef>
              <a:fillRef idx="1">
                <a:scrgbClr r="0" g="0" b="0"/>
              </a:fillRef>
              <a:effectRef idx="0">
                <a:scrgbClr r="0" g="0" b="0"/>
              </a:effectRef>
              <a:fontRef idx="minor">
                <a:schemeClr val="tx1"/>
              </a:fontRef>
            </p:style>
            <p:txBody>
              <a:bodyPr spcFirstLastPara="0" vert="horz" wrap="square" lIns="451891" tIns="343699" rIns="451891" bIns="343699" numCol="1" spcCol="1270" anchor="ctr" anchorCtr="0">
                <a:noAutofit/>
              </a:bodyPr>
              <a:lstStyle/>
              <a:p>
                <a:pPr marL="0" lvl="0" indent="0" algn="ctr" defTabSz="533400">
                  <a:lnSpc>
                    <a:spcPct val="90000"/>
                  </a:lnSpc>
                  <a:spcBef>
                    <a:spcPct val="0"/>
                  </a:spcBef>
                  <a:spcAft>
                    <a:spcPct val="35000"/>
                  </a:spcAft>
                  <a:buNone/>
                </a:pPr>
                <a:endParaRPr lang="en-US" sz="1200" b="0" kern="1200" dirty="0">
                  <a:solidFill>
                    <a:srgbClr val="505050">
                      <a:lumMod val="50000"/>
                    </a:srgbClr>
                  </a:solidFill>
                  <a:latin typeface="Calibri"/>
                  <a:ea typeface="+mn-ea"/>
                  <a:cs typeface="+mn-cs"/>
                </a:endParaRPr>
              </a:p>
            </p:txBody>
          </p:sp>
          <p:grpSp>
            <p:nvGrpSpPr>
              <p:cNvPr id="11" name="组合 10">
                <a:extLst>
                  <a:ext uri="{FF2B5EF4-FFF2-40B4-BE49-F238E27FC236}">
                    <a16:creationId xmlns:a16="http://schemas.microsoft.com/office/drawing/2014/main" id="{152DDF38-DA9F-44DF-BF82-A9F1532716D9}"/>
                  </a:ext>
                </a:extLst>
              </p:cNvPr>
              <p:cNvGrpSpPr/>
              <p:nvPr/>
            </p:nvGrpSpPr>
            <p:grpSpPr>
              <a:xfrm>
                <a:off x="4896025" y="3933091"/>
                <a:ext cx="1791168" cy="1193545"/>
                <a:chOff x="4896025" y="3933091"/>
                <a:chExt cx="1791168" cy="1193545"/>
              </a:xfrm>
            </p:grpSpPr>
            <p:sp>
              <p:nvSpPr>
                <p:cNvPr id="70" name="îSḻíḓé">
                  <a:extLst>
                    <a:ext uri="{FF2B5EF4-FFF2-40B4-BE49-F238E27FC236}">
                      <a16:creationId xmlns:a16="http://schemas.microsoft.com/office/drawing/2014/main" id="{71D8293E-EC1D-47F7-8475-C79162FDD474}"/>
                    </a:ext>
                  </a:extLst>
                </p:cNvPr>
                <p:cNvSpPr txBox="1"/>
                <p:nvPr/>
              </p:nvSpPr>
              <p:spPr>
                <a:xfrm>
                  <a:off x="4896025" y="3933091"/>
                  <a:ext cx="1791168" cy="728982"/>
                </a:xfrm>
                <a:prstGeom prst="rect">
                  <a:avLst/>
                </a:prstGeom>
                <a:noFill/>
              </p:spPr>
              <p:txBody>
                <a:bodyPr wrap="square" rtlCol="0">
                  <a:spAutoFit/>
                </a:bodyPr>
                <a:lstStyle/>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减少胰岛素带来的体重增加</a:t>
                  </a:r>
                  <a:r>
                    <a:rPr lang="en-US" altLang="zh-CN" b="1" kern="0" baseline="30000" dirty="0">
                      <a:solidFill>
                        <a:srgbClr val="001965"/>
                      </a:solidFill>
                      <a:latin typeface="微软雅黑" panose="020B0503020204020204" pitchFamily="34" charset="-122"/>
                      <a:ea typeface="微软雅黑" panose="020B0503020204020204" pitchFamily="34" charset="-122"/>
                    </a:rPr>
                    <a:t>3-5</a:t>
                  </a:r>
                  <a:endParaRPr lang="en-US" altLang="zh-CN" b="1" kern="0" dirty="0">
                    <a:solidFill>
                      <a:srgbClr val="001965"/>
                    </a:solidFill>
                    <a:latin typeface="微软雅黑" panose="020B0503020204020204" pitchFamily="34" charset="-122"/>
                    <a:ea typeface="微软雅黑" panose="020B0503020204020204" pitchFamily="34" charset="-122"/>
                  </a:endParaRPr>
                </a:p>
              </p:txBody>
            </p:sp>
            <p:sp>
              <p:nvSpPr>
                <p:cNvPr id="71" name="îṥlïḑe">
                  <a:extLst>
                    <a:ext uri="{FF2B5EF4-FFF2-40B4-BE49-F238E27FC236}">
                      <a16:creationId xmlns:a16="http://schemas.microsoft.com/office/drawing/2014/main" id="{EB7FAD36-2B9D-4B4C-AEAD-8E65770C5BC3}"/>
                    </a:ext>
                  </a:extLst>
                </p:cNvPr>
                <p:cNvSpPr txBox="1"/>
                <p:nvPr/>
              </p:nvSpPr>
              <p:spPr>
                <a:xfrm>
                  <a:off x="5042337" y="4803471"/>
                  <a:ext cx="1367353" cy="323165"/>
                </a:xfrm>
                <a:prstGeom prst="rect">
                  <a:avLst/>
                </a:prstGeom>
                <a:noFill/>
              </p:spPr>
              <p:txBody>
                <a:bodyPr wrap="square" rtlCol="0">
                  <a:spAutoFit/>
                </a:bodyPr>
                <a:lstStyle>
                  <a:defPPr>
                    <a:defRPr lang="zh-CN"/>
                  </a:defPPr>
                  <a:lvl1pPr algn="ctr">
                    <a:lnSpc>
                      <a:spcPct val="150000"/>
                    </a:lnSpc>
                    <a:defRPr sz="1000"/>
                  </a:lvl1pPr>
                </a:lstStyle>
                <a:p>
                  <a:r>
                    <a:rPr lang="zh-CN" altLang="en-US" sz="1100" b="1" kern="0" dirty="0">
                      <a:solidFill>
                        <a:srgbClr val="001965"/>
                      </a:solidFill>
                      <a:latin typeface="微软雅黑" panose="020B0503020204020204" pitchFamily="34" charset="-122"/>
                      <a:ea typeface="微软雅黑" panose="020B0503020204020204" pitchFamily="34" charset="-122"/>
                    </a:rPr>
                    <a:t>帮助患者安心控糖</a:t>
                  </a:r>
                  <a:endParaRPr lang="en-GB" sz="1100" b="1" kern="0" dirty="0">
                    <a:solidFill>
                      <a:srgbClr val="001965"/>
                    </a:solidFill>
                    <a:latin typeface="微软雅黑" panose="020B0503020204020204" pitchFamily="34" charset="-122"/>
                    <a:ea typeface="微软雅黑" panose="020B0503020204020204" pitchFamily="34" charset="-122"/>
                  </a:endParaRPr>
                </a:p>
              </p:txBody>
            </p:sp>
          </p:grpSp>
        </p:grpSp>
        <p:grpSp>
          <p:nvGrpSpPr>
            <p:cNvPr id="13" name="组合 12">
              <a:extLst>
                <a:ext uri="{FF2B5EF4-FFF2-40B4-BE49-F238E27FC236}">
                  <a16:creationId xmlns:a16="http://schemas.microsoft.com/office/drawing/2014/main" id="{9B93011A-2E46-4D85-8C33-FD48C9768F12}"/>
                </a:ext>
              </a:extLst>
            </p:cNvPr>
            <p:cNvGrpSpPr/>
            <p:nvPr/>
          </p:nvGrpSpPr>
          <p:grpSpPr>
            <a:xfrm>
              <a:off x="2803787" y="3124362"/>
              <a:ext cx="2285531" cy="2242861"/>
              <a:chOff x="2707182" y="3396878"/>
              <a:chExt cx="2285531" cy="2242861"/>
            </a:xfrm>
          </p:grpSpPr>
          <p:sp>
            <p:nvSpPr>
              <p:cNvPr id="6" name="任意多边形: 形状 5">
                <a:extLst>
                  <a:ext uri="{FF2B5EF4-FFF2-40B4-BE49-F238E27FC236}">
                    <a16:creationId xmlns:a16="http://schemas.microsoft.com/office/drawing/2014/main" id="{BC84984C-CDB7-4C26-8863-0B836EAA1A6B}"/>
                  </a:ext>
                </a:extLst>
              </p:cNvPr>
              <p:cNvSpPr/>
              <p:nvPr/>
            </p:nvSpPr>
            <p:spPr>
              <a:xfrm>
                <a:off x="2707182" y="3396878"/>
                <a:ext cx="2242861" cy="2242861"/>
              </a:xfrm>
              <a:custGeom>
                <a:avLst/>
                <a:gdLst>
                  <a:gd name="connsiteX0" fmla="*/ 0 w 2242861"/>
                  <a:gd name="connsiteY0" fmla="*/ 1121431 h 2242861"/>
                  <a:gd name="connsiteX1" fmla="*/ 1121431 w 2242861"/>
                  <a:gd name="connsiteY1" fmla="*/ 0 h 2242861"/>
                  <a:gd name="connsiteX2" fmla="*/ 2242862 w 2242861"/>
                  <a:gd name="connsiteY2" fmla="*/ 1121431 h 2242861"/>
                  <a:gd name="connsiteX3" fmla="*/ 1121431 w 2242861"/>
                  <a:gd name="connsiteY3" fmla="*/ 2242862 h 2242861"/>
                  <a:gd name="connsiteX4" fmla="*/ 0 w 2242861"/>
                  <a:gd name="connsiteY4" fmla="*/ 1121431 h 2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861" h="2242861">
                    <a:moveTo>
                      <a:pt x="0" y="1121431"/>
                    </a:moveTo>
                    <a:cubicBezTo>
                      <a:pt x="0" y="502082"/>
                      <a:pt x="502082" y="0"/>
                      <a:pt x="1121431" y="0"/>
                    </a:cubicBezTo>
                    <a:cubicBezTo>
                      <a:pt x="1740780" y="0"/>
                      <a:pt x="2242862" y="502082"/>
                      <a:pt x="2242862" y="1121431"/>
                    </a:cubicBezTo>
                    <a:cubicBezTo>
                      <a:pt x="2242862" y="1740780"/>
                      <a:pt x="1740780" y="2242862"/>
                      <a:pt x="1121431" y="2242862"/>
                    </a:cubicBezTo>
                    <a:cubicBezTo>
                      <a:pt x="502082" y="2242862"/>
                      <a:pt x="0" y="1740780"/>
                      <a:pt x="0" y="1121431"/>
                    </a:cubicBezTo>
                    <a:close/>
                  </a:path>
                </a:pathLst>
              </a:custGeom>
              <a:solidFill>
                <a:srgbClr val="F8DCE5">
                  <a:alpha val="89000"/>
                </a:srgbClr>
              </a:solidFill>
              <a:ln w="38100" cap="flat" cmpd="sng" algn="ctr">
                <a:solidFill>
                  <a:srgbClr val="FFFFFF">
                    <a:hueOff val="0"/>
                    <a:satOff val="0"/>
                    <a:lumOff val="0"/>
                    <a:alphaOff val="0"/>
                  </a:srgbClr>
                </a:solidFill>
                <a:prstDash val="solid"/>
              </a:ln>
              <a:effectLst/>
            </p:spPr>
            <p:style>
              <a:lnRef idx="3">
                <a:scrgbClr r="0" g="0" b="0"/>
              </a:lnRef>
              <a:fillRef idx="1">
                <a:scrgbClr r="0" g="0" b="0"/>
              </a:fillRef>
              <a:effectRef idx="0">
                <a:scrgbClr r="0" g="0" b="0"/>
              </a:effectRef>
              <a:fontRef idx="minor">
                <a:schemeClr val="tx1"/>
              </a:fontRef>
            </p:style>
            <p:txBody>
              <a:bodyPr spcFirstLastPara="0" vert="horz" wrap="square" lIns="451891" tIns="411009" rIns="451891" bIns="411009" numCol="1" spcCol="1270" anchor="ctr" anchorCtr="0">
                <a:noAutofit/>
              </a:bodyPr>
              <a:lstStyle/>
              <a:p>
                <a:pPr marL="0" lvl="0" indent="0" algn="ctr" defTabSz="2889250">
                  <a:lnSpc>
                    <a:spcPct val="90000"/>
                  </a:lnSpc>
                  <a:spcBef>
                    <a:spcPct val="0"/>
                  </a:spcBef>
                  <a:spcAft>
                    <a:spcPct val="35000"/>
                  </a:spcAft>
                  <a:buNone/>
                </a:pPr>
                <a:endParaRPr lang="en-US" sz="6500" b="0" kern="1200" dirty="0">
                  <a:solidFill>
                    <a:srgbClr val="505050"/>
                  </a:solidFill>
                  <a:latin typeface="Calibri"/>
                  <a:ea typeface="+mn-ea"/>
                  <a:cs typeface="+mn-cs"/>
                </a:endParaRPr>
              </a:p>
            </p:txBody>
          </p:sp>
          <p:sp>
            <p:nvSpPr>
              <p:cNvPr id="66" name="íṣlïḋê">
                <a:extLst>
                  <a:ext uri="{FF2B5EF4-FFF2-40B4-BE49-F238E27FC236}">
                    <a16:creationId xmlns:a16="http://schemas.microsoft.com/office/drawing/2014/main" id="{1CD77BC5-5A29-46CE-997C-73CC2F0E781A}"/>
                  </a:ext>
                </a:extLst>
              </p:cNvPr>
              <p:cNvSpPr txBox="1"/>
              <p:nvPr/>
            </p:nvSpPr>
            <p:spPr>
              <a:xfrm>
                <a:off x="2744472" y="3912117"/>
                <a:ext cx="2248241" cy="728982"/>
              </a:xfrm>
              <a:prstGeom prst="rect">
                <a:avLst/>
              </a:prstGeom>
              <a:noFill/>
            </p:spPr>
            <p:txBody>
              <a:bodyPr wrap="square" rtlCol="0">
                <a:spAutoFit/>
              </a:bodyPr>
              <a:lstStyle/>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低血糖发生率</a:t>
                </a:r>
                <a:endParaRPr lang="en-US" altLang="zh-CN" b="1" kern="0" dirty="0">
                  <a:solidFill>
                    <a:srgbClr val="001965"/>
                  </a:solidFill>
                  <a:latin typeface="微软雅黑" panose="020B0503020204020204" pitchFamily="34" charset="-122"/>
                  <a:ea typeface="微软雅黑" panose="020B0503020204020204" pitchFamily="34" charset="-122"/>
                </a:endParaRPr>
              </a:p>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降低</a:t>
                </a:r>
                <a:r>
                  <a:rPr lang="en-US" altLang="zh-CN" b="1" kern="0" dirty="0">
                    <a:solidFill>
                      <a:srgbClr val="001965"/>
                    </a:solidFill>
                    <a:latin typeface="微软雅黑" panose="020B0503020204020204" pitchFamily="34" charset="-122"/>
                    <a:ea typeface="微软雅黑" panose="020B0503020204020204" pitchFamily="34" charset="-122"/>
                  </a:rPr>
                  <a:t>57%</a:t>
                </a:r>
                <a:r>
                  <a:rPr lang="en-US" altLang="zh-CN" b="1" kern="0" baseline="30000" dirty="0">
                    <a:solidFill>
                      <a:srgbClr val="001965"/>
                    </a:solidFill>
                    <a:latin typeface="微软雅黑" panose="020B0503020204020204" pitchFamily="34" charset="-122"/>
                    <a:ea typeface="微软雅黑" panose="020B0503020204020204" pitchFamily="34" charset="-122"/>
                  </a:rPr>
                  <a:t>3</a:t>
                </a:r>
                <a:r>
                  <a:rPr lang="en-US" altLang="zh-CN" b="1" kern="0" dirty="0">
                    <a:solidFill>
                      <a:srgbClr val="001965"/>
                    </a:solidFill>
                    <a:latin typeface="微软雅黑" panose="020B0503020204020204" pitchFamily="34" charset="-122"/>
                    <a:ea typeface="微软雅黑" panose="020B0503020204020204" pitchFamily="34" charset="-122"/>
                  </a:rPr>
                  <a:t>-89%</a:t>
                </a:r>
                <a:r>
                  <a:rPr lang="en-US" altLang="zh-CN" b="1" kern="0" baseline="30000" dirty="0">
                    <a:solidFill>
                      <a:srgbClr val="001965"/>
                    </a:solidFill>
                    <a:latin typeface="微软雅黑" panose="020B0503020204020204" pitchFamily="34" charset="-122"/>
                    <a:ea typeface="微软雅黑" panose="020B0503020204020204" pitchFamily="34" charset="-122"/>
                  </a:rPr>
                  <a:t>4</a:t>
                </a:r>
                <a:endParaRPr lang="en-US" altLang="zh-CN" b="1" kern="0" dirty="0">
                  <a:solidFill>
                    <a:srgbClr val="001965"/>
                  </a:solidFill>
                  <a:latin typeface="微软雅黑" panose="020B0503020204020204" pitchFamily="34" charset="-122"/>
                  <a:ea typeface="微软雅黑" panose="020B0503020204020204" pitchFamily="34" charset="-122"/>
                </a:endParaRPr>
              </a:p>
            </p:txBody>
          </p:sp>
          <p:sp>
            <p:nvSpPr>
              <p:cNvPr id="68" name="işḻïḋe">
                <a:extLst>
                  <a:ext uri="{FF2B5EF4-FFF2-40B4-BE49-F238E27FC236}">
                    <a16:creationId xmlns:a16="http://schemas.microsoft.com/office/drawing/2014/main" id="{E7BD872B-25E1-40A8-B907-D12618F23832}"/>
                  </a:ext>
                </a:extLst>
              </p:cNvPr>
              <p:cNvSpPr txBox="1"/>
              <p:nvPr/>
            </p:nvSpPr>
            <p:spPr>
              <a:xfrm>
                <a:off x="3106521" y="4839450"/>
                <a:ext cx="1551641" cy="430887"/>
              </a:xfrm>
              <a:prstGeom prst="rect">
                <a:avLst/>
              </a:prstGeom>
              <a:noFill/>
            </p:spPr>
            <p:txBody>
              <a:bodyPr wrap="square" rtlCol="0">
                <a:spAutoFit/>
              </a:bodyPr>
              <a:lstStyle>
                <a:defPPr>
                  <a:defRPr lang="zh-CN"/>
                </a:defPPr>
                <a:lvl1pPr algn="ctr">
                  <a:lnSpc>
                    <a:spcPct val="150000"/>
                  </a:lnSpc>
                  <a:defRPr sz="1000"/>
                </a:lvl1pPr>
              </a:lstStyle>
              <a:p>
                <a:pPr>
                  <a:lnSpc>
                    <a:spcPct val="100000"/>
                  </a:lnSpc>
                </a:pPr>
                <a:r>
                  <a:rPr lang="zh-CN" altLang="en-US" sz="1100" b="1" kern="0" dirty="0">
                    <a:solidFill>
                      <a:srgbClr val="001965"/>
                    </a:solidFill>
                    <a:latin typeface="微软雅黑" panose="020B0503020204020204" pitchFamily="34" charset="-122"/>
                    <a:ea typeface="微软雅黑" panose="020B0503020204020204" pitchFamily="34" charset="-122"/>
                  </a:rPr>
                  <a:t>分别对比基础胰岛素方案和基础餐时方案</a:t>
                </a:r>
                <a:endParaRPr lang="en-GB" sz="1100" b="1" kern="0" dirty="0">
                  <a:solidFill>
                    <a:srgbClr val="001965"/>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063906BC-0DD1-4785-B7C8-ECA1D575936A}"/>
                </a:ext>
              </a:extLst>
            </p:cNvPr>
            <p:cNvGrpSpPr/>
            <p:nvPr/>
          </p:nvGrpSpPr>
          <p:grpSpPr>
            <a:xfrm>
              <a:off x="733594" y="3146212"/>
              <a:ext cx="2269263" cy="2242861"/>
              <a:chOff x="806666" y="3397195"/>
              <a:chExt cx="2269263" cy="2242861"/>
            </a:xfrm>
          </p:grpSpPr>
          <p:sp>
            <p:nvSpPr>
              <p:cNvPr id="5" name="任意多边形: 形状 4">
                <a:extLst>
                  <a:ext uri="{FF2B5EF4-FFF2-40B4-BE49-F238E27FC236}">
                    <a16:creationId xmlns:a16="http://schemas.microsoft.com/office/drawing/2014/main" id="{ADBA5CDA-3543-4B2B-AE6A-9C253455848A}"/>
                  </a:ext>
                </a:extLst>
              </p:cNvPr>
              <p:cNvSpPr/>
              <p:nvPr/>
            </p:nvSpPr>
            <p:spPr>
              <a:xfrm>
                <a:off x="833068" y="3397195"/>
                <a:ext cx="2242861" cy="2242861"/>
              </a:xfrm>
              <a:custGeom>
                <a:avLst/>
                <a:gdLst>
                  <a:gd name="connsiteX0" fmla="*/ 0 w 2242861"/>
                  <a:gd name="connsiteY0" fmla="*/ 1121431 h 2242861"/>
                  <a:gd name="connsiteX1" fmla="*/ 1121431 w 2242861"/>
                  <a:gd name="connsiteY1" fmla="*/ 0 h 2242861"/>
                  <a:gd name="connsiteX2" fmla="*/ 2242862 w 2242861"/>
                  <a:gd name="connsiteY2" fmla="*/ 1121431 h 2242861"/>
                  <a:gd name="connsiteX3" fmla="*/ 1121431 w 2242861"/>
                  <a:gd name="connsiteY3" fmla="*/ 2242862 h 2242861"/>
                  <a:gd name="connsiteX4" fmla="*/ 0 w 2242861"/>
                  <a:gd name="connsiteY4" fmla="*/ 1121431 h 2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861" h="2242861">
                    <a:moveTo>
                      <a:pt x="0" y="1121431"/>
                    </a:moveTo>
                    <a:cubicBezTo>
                      <a:pt x="0" y="502082"/>
                      <a:pt x="502082" y="0"/>
                      <a:pt x="1121431" y="0"/>
                    </a:cubicBezTo>
                    <a:cubicBezTo>
                      <a:pt x="1740780" y="0"/>
                      <a:pt x="2242862" y="502082"/>
                      <a:pt x="2242862" y="1121431"/>
                    </a:cubicBezTo>
                    <a:cubicBezTo>
                      <a:pt x="2242862" y="1740780"/>
                      <a:pt x="1740780" y="2242862"/>
                      <a:pt x="1121431" y="2242862"/>
                    </a:cubicBezTo>
                    <a:cubicBezTo>
                      <a:pt x="502082" y="2242862"/>
                      <a:pt x="0" y="1740780"/>
                      <a:pt x="0" y="1121431"/>
                    </a:cubicBezTo>
                    <a:close/>
                  </a:path>
                </a:pathLst>
              </a:custGeom>
              <a:solidFill>
                <a:srgbClr val="F8DCE5"/>
              </a:solidFill>
              <a:ln w="38100" cap="flat" cmpd="sng" algn="ctr">
                <a:solidFill>
                  <a:srgbClr val="FFFFFF">
                    <a:hueOff val="0"/>
                    <a:satOff val="0"/>
                    <a:lumOff val="0"/>
                    <a:alphaOff val="0"/>
                  </a:srgbClr>
                </a:solidFill>
                <a:prstDash val="solid"/>
              </a:ln>
              <a:effectLst/>
            </p:spPr>
            <p:style>
              <a:lnRef idx="3">
                <a:scrgbClr r="0" g="0" b="0"/>
              </a:lnRef>
              <a:fillRef idx="1">
                <a:scrgbClr r="0" g="0" b="0"/>
              </a:fillRef>
              <a:effectRef idx="0">
                <a:scrgbClr r="0" g="0" b="0"/>
              </a:effectRef>
              <a:fontRef idx="minor">
                <a:schemeClr val="tx1"/>
              </a:fontRef>
            </p:style>
            <p:txBody>
              <a:bodyPr spcFirstLastPara="0" vert="horz" wrap="square" lIns="451891" tIns="343699" rIns="451891" bIns="343699" numCol="1" spcCol="1270" anchor="ctr" anchorCtr="0">
                <a:noAutofit/>
              </a:bodyPr>
              <a:lstStyle/>
              <a:p>
                <a:pPr marL="0" lvl="0" indent="0" algn="ctr" defTabSz="533400">
                  <a:lnSpc>
                    <a:spcPct val="90000"/>
                  </a:lnSpc>
                  <a:spcBef>
                    <a:spcPct val="0"/>
                  </a:spcBef>
                  <a:spcAft>
                    <a:spcPct val="35000"/>
                  </a:spcAft>
                  <a:buNone/>
                </a:pPr>
                <a:endParaRPr lang="en-US" sz="1200" b="0" kern="1200" dirty="0">
                  <a:solidFill>
                    <a:srgbClr val="505050"/>
                  </a:solidFill>
                  <a:latin typeface="Calibri"/>
                  <a:ea typeface="+mn-ea"/>
                  <a:cs typeface="+mn-cs"/>
                </a:endParaRPr>
              </a:p>
            </p:txBody>
          </p:sp>
          <p:sp>
            <p:nvSpPr>
              <p:cNvPr id="64" name="îşliḓé">
                <a:extLst>
                  <a:ext uri="{FF2B5EF4-FFF2-40B4-BE49-F238E27FC236}">
                    <a16:creationId xmlns:a16="http://schemas.microsoft.com/office/drawing/2014/main" id="{693691AD-B1DA-47ED-BBF7-8DB1879C212D}"/>
                  </a:ext>
                </a:extLst>
              </p:cNvPr>
              <p:cNvSpPr txBox="1"/>
              <p:nvPr/>
            </p:nvSpPr>
            <p:spPr>
              <a:xfrm>
                <a:off x="1157297" y="3911239"/>
                <a:ext cx="1531786" cy="728982"/>
              </a:xfrm>
              <a:prstGeom prst="rect">
                <a:avLst/>
              </a:prstGeom>
              <a:noFill/>
            </p:spPr>
            <p:txBody>
              <a:bodyPr wrap="square" rtlCol="0">
                <a:spAutoFit/>
              </a:bodyPr>
              <a:lstStyle/>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安全达标率</a:t>
                </a:r>
                <a:endParaRPr lang="en-US" altLang="zh-CN" b="1" kern="0" dirty="0">
                  <a:solidFill>
                    <a:srgbClr val="001965"/>
                  </a:solidFill>
                  <a:latin typeface="微软雅黑" panose="020B0503020204020204" pitchFamily="34" charset="-122"/>
                  <a:ea typeface="微软雅黑" panose="020B0503020204020204" pitchFamily="34" charset="-122"/>
                </a:endParaRPr>
              </a:p>
              <a:p>
                <a:pPr algn="ctr">
                  <a:lnSpc>
                    <a:spcPct val="120000"/>
                  </a:lnSpc>
                </a:pPr>
                <a:r>
                  <a:rPr lang="zh-CN" altLang="en-US" b="1" kern="0" dirty="0">
                    <a:solidFill>
                      <a:srgbClr val="001965"/>
                    </a:solidFill>
                    <a:latin typeface="微软雅黑" panose="020B0503020204020204" pitchFamily="34" charset="-122"/>
                    <a:ea typeface="微软雅黑" panose="020B0503020204020204" pitchFamily="34" charset="-122"/>
                  </a:rPr>
                  <a:t>高达 </a:t>
                </a:r>
                <a:r>
                  <a:rPr lang="en-US" altLang="zh-CN" b="1" kern="0" dirty="0">
                    <a:solidFill>
                      <a:srgbClr val="001965"/>
                    </a:solidFill>
                    <a:latin typeface="微软雅黑" panose="020B0503020204020204" pitchFamily="34" charset="-122"/>
                    <a:ea typeface="微软雅黑" panose="020B0503020204020204" pitchFamily="34" charset="-122"/>
                  </a:rPr>
                  <a:t>85.7%</a:t>
                </a:r>
                <a:r>
                  <a:rPr lang="en-US" altLang="zh-CN" b="1" kern="0" baseline="30000" dirty="0">
                    <a:solidFill>
                      <a:srgbClr val="001965"/>
                    </a:solidFill>
                    <a:latin typeface="微软雅黑" panose="020B0503020204020204" pitchFamily="34" charset="-122"/>
                    <a:ea typeface="微软雅黑" panose="020B0503020204020204" pitchFamily="34" charset="-122"/>
                  </a:rPr>
                  <a:t>2</a:t>
                </a:r>
                <a:endParaRPr lang="en-US" altLang="zh-CN" b="1" kern="0" dirty="0">
                  <a:solidFill>
                    <a:srgbClr val="001965"/>
                  </a:solidFill>
                  <a:latin typeface="微软雅黑" panose="020B0503020204020204" pitchFamily="34" charset="-122"/>
                  <a:ea typeface="微软雅黑" panose="020B0503020204020204" pitchFamily="34" charset="-122"/>
                </a:endParaRPr>
              </a:p>
            </p:txBody>
          </p:sp>
          <p:sp>
            <p:nvSpPr>
              <p:cNvPr id="65" name="işľidê">
                <a:extLst>
                  <a:ext uri="{FF2B5EF4-FFF2-40B4-BE49-F238E27FC236}">
                    <a16:creationId xmlns:a16="http://schemas.microsoft.com/office/drawing/2014/main" id="{AB9A9007-3DA8-43D7-9FE2-E12DAA86631D}"/>
                  </a:ext>
                </a:extLst>
              </p:cNvPr>
              <p:cNvSpPr txBox="1"/>
              <p:nvPr/>
            </p:nvSpPr>
            <p:spPr>
              <a:xfrm>
                <a:off x="806666" y="4766228"/>
                <a:ext cx="2251453" cy="430887"/>
              </a:xfrm>
              <a:prstGeom prst="rect">
                <a:avLst/>
              </a:prstGeom>
              <a:noFill/>
            </p:spPr>
            <p:txBody>
              <a:bodyPr wrap="square" rtlCol="0">
                <a:spAutoFit/>
              </a:bodyPr>
              <a:lstStyle>
                <a:defPPr>
                  <a:defRPr lang="zh-CN"/>
                </a:defPPr>
                <a:lvl1pPr algn="ctr">
                  <a:lnSpc>
                    <a:spcPct val="150000"/>
                  </a:lnSpc>
                  <a:defRPr sz="1000"/>
                </a:lvl1pPr>
              </a:lstStyle>
              <a:p>
                <a:pPr>
                  <a:lnSpc>
                    <a:spcPct val="100000"/>
                  </a:lnSpc>
                </a:pPr>
                <a:r>
                  <a:rPr lang="zh-CN" altLang="en-US" sz="1100" b="1" dirty="0">
                    <a:solidFill>
                      <a:srgbClr val="001965"/>
                    </a:solidFill>
                    <a:latin typeface="+mj-lt"/>
                    <a:ea typeface="微软雅黑" panose="020B0503020204020204" pitchFamily="34" charset="-122"/>
                  </a:rPr>
                  <a:t>安</a:t>
                </a:r>
                <a:r>
                  <a:rPr lang="zh-CN" altLang="en-US" sz="1100" b="1" kern="0" dirty="0">
                    <a:solidFill>
                      <a:srgbClr val="001965"/>
                    </a:solidFill>
                    <a:latin typeface="+mj-lt"/>
                    <a:ea typeface="微软雅黑" panose="020B0503020204020204" pitchFamily="34" charset="-122"/>
                  </a:rPr>
                  <a:t>全达标率：</a:t>
                </a:r>
                <a:endParaRPr lang="en-US" altLang="zh-CN" sz="1100" b="1" kern="0" dirty="0">
                  <a:solidFill>
                    <a:srgbClr val="001965"/>
                  </a:solidFill>
                  <a:latin typeface="+mj-lt"/>
                  <a:ea typeface="微软雅黑" panose="020B0503020204020204" pitchFamily="34" charset="-122"/>
                </a:endParaRPr>
              </a:p>
              <a:p>
                <a:pPr>
                  <a:lnSpc>
                    <a:spcPct val="100000"/>
                  </a:lnSpc>
                </a:pPr>
                <a:r>
                  <a:rPr lang="en-US" altLang="zh-CN" sz="1100" b="1" kern="0" dirty="0">
                    <a:solidFill>
                      <a:srgbClr val="001965"/>
                    </a:solidFill>
                    <a:latin typeface="+mj-lt"/>
                    <a:ea typeface="微软雅黑" panose="020B0503020204020204" pitchFamily="34" charset="-122"/>
                  </a:rPr>
                  <a:t>HbA</a:t>
                </a:r>
                <a:r>
                  <a:rPr lang="en-US" altLang="zh-CN" sz="1100" b="1" kern="0" baseline="-25000" dirty="0">
                    <a:solidFill>
                      <a:srgbClr val="001965"/>
                    </a:solidFill>
                    <a:latin typeface="+mj-lt"/>
                    <a:ea typeface="微软雅黑" panose="020B0503020204020204" pitchFamily="34" charset="-122"/>
                  </a:rPr>
                  <a:t>1c</a:t>
                </a:r>
                <a:r>
                  <a:rPr lang="en-US" altLang="zh-CN" sz="1100" b="1" kern="0" baseline="30000" dirty="0">
                    <a:solidFill>
                      <a:srgbClr val="001965"/>
                    </a:solidFill>
                    <a:latin typeface="+mj-lt"/>
                    <a:ea typeface="微软雅黑" panose="020B0503020204020204" pitchFamily="34" charset="-122"/>
                  </a:rPr>
                  <a:t>*</a:t>
                </a:r>
                <a:r>
                  <a:rPr lang="zh-CN" altLang="en-US" sz="1100" b="1" kern="0" dirty="0">
                    <a:solidFill>
                      <a:srgbClr val="001965"/>
                    </a:solidFill>
                    <a:latin typeface="微软雅黑" panose="020B0503020204020204" pitchFamily="34" charset="-122"/>
                    <a:ea typeface="微软雅黑" panose="020B0503020204020204" pitchFamily="34" charset="-122"/>
                  </a:rPr>
                  <a:t>＜</a:t>
                </a:r>
                <a:r>
                  <a:rPr lang="en-US" altLang="zh-CN" sz="1100" b="1" kern="0" dirty="0">
                    <a:solidFill>
                      <a:srgbClr val="001965"/>
                    </a:solidFill>
                    <a:latin typeface="微软雅黑" panose="020B0503020204020204" pitchFamily="34" charset="-122"/>
                    <a:ea typeface="微软雅黑" panose="020B0503020204020204" pitchFamily="34" charset="-122"/>
                  </a:rPr>
                  <a:t>7%</a:t>
                </a:r>
                <a:r>
                  <a:rPr lang="zh-CN" altLang="en-US" sz="1100" b="1" kern="0" dirty="0">
                    <a:solidFill>
                      <a:srgbClr val="001965"/>
                    </a:solidFill>
                    <a:latin typeface="微软雅黑" panose="020B0503020204020204" pitchFamily="34" charset="-122"/>
                    <a:ea typeface="微软雅黑" panose="020B0503020204020204" pitchFamily="34" charset="-122"/>
                  </a:rPr>
                  <a:t>且不伴有低血糖</a:t>
                </a:r>
                <a:endParaRPr lang="en-GB" sz="1100" b="1" kern="0" dirty="0">
                  <a:solidFill>
                    <a:srgbClr val="001965"/>
                  </a:solidFill>
                  <a:latin typeface="微软雅黑" panose="020B0503020204020204" pitchFamily="34" charset="-122"/>
                  <a:ea typeface="微软雅黑" panose="020B0503020204020204" pitchFamily="34" charset="-122"/>
                </a:endParaRPr>
              </a:p>
            </p:txBody>
          </p:sp>
        </p:grpSp>
      </p:grpSp>
      <p:sp>
        <p:nvSpPr>
          <p:cNvPr id="76" name="文本框 75">
            <a:extLst>
              <a:ext uri="{FF2B5EF4-FFF2-40B4-BE49-F238E27FC236}">
                <a16:creationId xmlns:a16="http://schemas.microsoft.com/office/drawing/2014/main" id="{90C0E727-0DCE-4B07-B3EF-583ACCBBE161}"/>
              </a:ext>
            </a:extLst>
          </p:cNvPr>
          <p:cNvSpPr txBox="1"/>
          <p:nvPr/>
        </p:nvSpPr>
        <p:spPr>
          <a:xfrm>
            <a:off x="806919" y="5752894"/>
            <a:ext cx="10698211" cy="615168"/>
          </a:xfrm>
          <a:prstGeom prst="rect">
            <a:avLst/>
          </a:prstGeom>
          <a:noFill/>
          <a:ln>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zh-CN" altLang="en-US" sz="1600" kern="0" dirty="0">
                <a:solidFill>
                  <a:srgbClr val="001965"/>
                </a:solidFill>
                <a:latin typeface="微软雅黑" panose="020B0503020204020204" pitchFamily="34" charset="-122"/>
                <a:ea typeface="微软雅黑" panose="020B0503020204020204" pitchFamily="34" charset="-122"/>
              </a:rPr>
              <a:t>说明书所示“黑框警告：甲状腺</a:t>
            </a:r>
            <a:r>
              <a:rPr lang="en-US" altLang="zh-CN" sz="1600" kern="0" dirty="0">
                <a:solidFill>
                  <a:srgbClr val="001965"/>
                </a:solidFill>
                <a:latin typeface="微软雅黑" panose="020B0503020204020204" pitchFamily="34" charset="-122"/>
                <a:ea typeface="微软雅黑" panose="020B0503020204020204" pitchFamily="34" charset="-122"/>
              </a:rPr>
              <a:t>C</a:t>
            </a:r>
            <a:r>
              <a:rPr lang="zh-CN" altLang="en-US" sz="1600" kern="0" dirty="0">
                <a:solidFill>
                  <a:srgbClr val="001965"/>
                </a:solidFill>
                <a:latin typeface="微软雅黑" panose="020B0503020204020204" pitchFamily="34" charset="-122"/>
                <a:ea typeface="微软雅黑" panose="020B0503020204020204" pitchFamily="34" charset="-122"/>
              </a:rPr>
              <a:t>细胞肿瘤风险”沿袭单方</a:t>
            </a:r>
            <a:r>
              <a:rPr lang="en-US" altLang="zh-CN" sz="1600" kern="0" dirty="0">
                <a:solidFill>
                  <a:srgbClr val="001965"/>
                </a:solidFill>
                <a:latin typeface="+mj-lt"/>
                <a:ea typeface="微软雅黑" panose="020B0503020204020204" pitchFamily="34" charset="-122"/>
              </a:rPr>
              <a:t>GLP-1RA</a:t>
            </a:r>
            <a:r>
              <a:rPr lang="zh-CN" altLang="en-US" sz="1600" kern="0" dirty="0">
                <a:solidFill>
                  <a:srgbClr val="001965"/>
                </a:solidFill>
                <a:latin typeface="微软雅黑" panose="020B0503020204020204" pitchFamily="34" charset="-122"/>
                <a:ea typeface="微软雅黑" panose="020B0503020204020204" pitchFamily="34" charset="-122"/>
              </a:rPr>
              <a:t>利拉鲁肽说明书的描述，但利拉鲁肽中国上市</a:t>
            </a:r>
            <a:r>
              <a:rPr lang="en-US" altLang="zh-CN" sz="1600" kern="0" dirty="0">
                <a:solidFill>
                  <a:srgbClr val="001965"/>
                </a:solidFill>
                <a:latin typeface="微软雅黑" panose="020B0503020204020204" pitchFamily="34" charset="-122"/>
                <a:ea typeface="微软雅黑" panose="020B0503020204020204" pitchFamily="34" charset="-122"/>
              </a:rPr>
              <a:t>11</a:t>
            </a:r>
            <a:r>
              <a:rPr lang="zh-CN" altLang="en-US" sz="1600" kern="0" dirty="0">
                <a:solidFill>
                  <a:srgbClr val="001965"/>
                </a:solidFill>
                <a:latin typeface="微软雅黑" panose="020B0503020204020204" pitchFamily="34" charset="-122"/>
                <a:ea typeface="微软雅黑" panose="020B0503020204020204" pitchFamily="34" charset="-122"/>
              </a:rPr>
              <a:t>年尚未收到相关不良反应报告</a:t>
            </a:r>
          </a:p>
        </p:txBody>
      </p:sp>
      <p:grpSp>
        <p:nvGrpSpPr>
          <p:cNvPr id="29" name="组合 28">
            <a:extLst>
              <a:ext uri="{FF2B5EF4-FFF2-40B4-BE49-F238E27FC236}">
                <a16:creationId xmlns:a16="http://schemas.microsoft.com/office/drawing/2014/main" id="{668ABEB1-86DA-4651-94FF-1CD908622214}"/>
              </a:ext>
            </a:extLst>
          </p:cNvPr>
          <p:cNvGrpSpPr>
            <a:grpSpLocks noChangeAspect="1"/>
          </p:cNvGrpSpPr>
          <p:nvPr/>
        </p:nvGrpSpPr>
        <p:grpSpPr>
          <a:xfrm>
            <a:off x="907642" y="1960801"/>
            <a:ext cx="177591" cy="252000"/>
            <a:chOff x="6721702" y="3704331"/>
            <a:chExt cx="256839" cy="364453"/>
          </a:xfrm>
        </p:grpSpPr>
        <p:sp>
          <p:nvSpPr>
            <p:cNvPr id="30" name="Freeform 121">
              <a:extLst>
                <a:ext uri="{FF2B5EF4-FFF2-40B4-BE49-F238E27FC236}">
                  <a16:creationId xmlns:a16="http://schemas.microsoft.com/office/drawing/2014/main" id="{752D1897-322F-440A-9F49-62A7B6A6F56D}"/>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31" name="Freeform 121">
              <a:extLst>
                <a:ext uri="{FF2B5EF4-FFF2-40B4-BE49-F238E27FC236}">
                  <a16:creationId xmlns:a16="http://schemas.microsoft.com/office/drawing/2014/main" id="{2A9C623B-47EF-4C74-B509-8BED7F80E26B}"/>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32" name="组合 31">
            <a:extLst>
              <a:ext uri="{FF2B5EF4-FFF2-40B4-BE49-F238E27FC236}">
                <a16:creationId xmlns:a16="http://schemas.microsoft.com/office/drawing/2014/main" id="{98F3DFED-9E1C-4942-9E8D-4CD1F25C7479}"/>
              </a:ext>
            </a:extLst>
          </p:cNvPr>
          <p:cNvGrpSpPr>
            <a:grpSpLocks noChangeAspect="1"/>
          </p:cNvGrpSpPr>
          <p:nvPr/>
        </p:nvGrpSpPr>
        <p:grpSpPr>
          <a:xfrm>
            <a:off x="907642" y="2296148"/>
            <a:ext cx="177591" cy="252000"/>
            <a:chOff x="6721702" y="3704331"/>
            <a:chExt cx="256839" cy="364453"/>
          </a:xfrm>
        </p:grpSpPr>
        <p:sp>
          <p:nvSpPr>
            <p:cNvPr id="33" name="Freeform 121">
              <a:extLst>
                <a:ext uri="{FF2B5EF4-FFF2-40B4-BE49-F238E27FC236}">
                  <a16:creationId xmlns:a16="http://schemas.microsoft.com/office/drawing/2014/main" id="{605C5237-0B21-4C5D-956C-CEB1B6065339}"/>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35" name="Freeform 121">
              <a:extLst>
                <a:ext uri="{FF2B5EF4-FFF2-40B4-BE49-F238E27FC236}">
                  <a16:creationId xmlns:a16="http://schemas.microsoft.com/office/drawing/2014/main" id="{5DC49068-56A9-43D2-8F94-1B04C2B0C8AD}"/>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sp>
        <p:nvSpPr>
          <p:cNvPr id="36" name="文本框 35">
            <a:extLst>
              <a:ext uri="{FF2B5EF4-FFF2-40B4-BE49-F238E27FC236}">
                <a16:creationId xmlns:a16="http://schemas.microsoft.com/office/drawing/2014/main" id="{E605FC5F-3171-4325-92BF-E024C9C69632}"/>
              </a:ext>
            </a:extLst>
          </p:cNvPr>
          <p:cNvSpPr txBox="1"/>
          <p:nvPr/>
        </p:nvSpPr>
        <p:spPr>
          <a:xfrm>
            <a:off x="462883" y="6363335"/>
            <a:ext cx="10589750" cy="354377"/>
          </a:xfrm>
          <a:prstGeom prst="rect">
            <a:avLst/>
          </a:prstGeom>
          <a:noFill/>
          <a:ln>
            <a:noFill/>
          </a:ln>
        </p:spPr>
        <p:txBody>
          <a:bodyPr wrap="square" lIns="0" tIns="0" rIns="0" bIns="0" rtlCol="0" anchor="ctr" anchorCtr="0">
            <a:noAutofit/>
          </a:bodyPr>
          <a:lstStyle/>
          <a:p>
            <a:pPr>
              <a:lnSpc>
                <a:spcPct val="110000"/>
              </a:lnSpc>
            </a:pPr>
            <a:r>
              <a:rPr lang="en-US" altLang="zh-CN" sz="800" kern="0" dirty="0">
                <a:solidFill>
                  <a:schemeClr val="tx1">
                    <a:lumMod val="50000"/>
                    <a:lumOff val="50000"/>
                  </a:schemeClr>
                </a:solidFill>
                <a:latin typeface="+mj-lt"/>
                <a:ea typeface="微软雅黑" panose="020B0503020204020204" pitchFamily="34" charset="-122"/>
              </a:rPr>
              <a:t>1.</a:t>
            </a:r>
            <a:r>
              <a:rPr lang="zh-CN" altLang="en-US" sz="800" kern="0" dirty="0">
                <a:solidFill>
                  <a:schemeClr val="tx1">
                    <a:lumMod val="50000"/>
                    <a:lumOff val="50000"/>
                  </a:schemeClr>
                </a:solidFill>
                <a:latin typeface="微软雅黑" panose="020B0503020204020204" pitchFamily="34" charset="-122"/>
                <a:ea typeface="微软雅黑" panose="020B0503020204020204" pitchFamily="34" charset="-122"/>
              </a:rPr>
              <a:t>诺和益</a:t>
            </a:r>
            <a:r>
              <a:rPr lang="en-US" altLang="zh-CN" sz="800" kern="0" baseline="300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800" kern="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800" kern="0" dirty="0">
                <a:solidFill>
                  <a:schemeClr val="tx1">
                    <a:lumMod val="50000"/>
                    <a:lumOff val="50000"/>
                  </a:schemeClr>
                </a:solidFill>
                <a:latin typeface="微软雅黑" panose="020B0503020204020204" pitchFamily="34" charset="-122"/>
                <a:ea typeface="微软雅黑" panose="020B0503020204020204" pitchFamily="34" charset="-122"/>
              </a:rPr>
              <a:t>说明书</a:t>
            </a:r>
            <a:r>
              <a:rPr lang="en-US" altLang="zh-CN" sz="800" kern="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800" kern="0" dirty="0">
                <a:solidFill>
                  <a:schemeClr val="tx1">
                    <a:lumMod val="50000"/>
                    <a:lumOff val="50000"/>
                  </a:schemeClr>
                </a:solidFill>
                <a:latin typeface="微软雅黑" panose="020B0503020204020204" pitchFamily="34" charset="-122"/>
                <a:ea typeface="微软雅黑" panose="020B0503020204020204" pitchFamily="34" charset="-122"/>
              </a:rPr>
              <a:t>核准日期</a:t>
            </a:r>
            <a:r>
              <a:rPr lang="en-US" altLang="zh-CN" sz="800" kern="0" dirty="0">
                <a:solidFill>
                  <a:schemeClr val="tx1">
                    <a:lumMod val="50000"/>
                    <a:lumOff val="50000"/>
                  </a:schemeClr>
                </a:solidFill>
                <a:latin typeface="微软雅黑" panose="020B0503020204020204" pitchFamily="34" charset="-122"/>
                <a:ea typeface="微软雅黑" panose="020B0503020204020204" pitchFamily="34" charset="-122"/>
              </a:rPr>
              <a:t>2021</a:t>
            </a:r>
            <a:r>
              <a:rPr lang="zh-CN" altLang="en-US" sz="800" kern="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800" kern="0" dirty="0">
                <a:solidFill>
                  <a:schemeClr val="tx1">
                    <a:lumMod val="50000"/>
                    <a:lumOff val="50000"/>
                  </a:schemeClr>
                </a:solidFill>
                <a:latin typeface="微软雅黑" panose="020B0503020204020204" pitchFamily="34" charset="-122"/>
                <a:ea typeface="微软雅黑" panose="020B0503020204020204" pitchFamily="34" charset="-122"/>
              </a:rPr>
              <a:t>10</a:t>
            </a:r>
            <a:r>
              <a:rPr lang="zh-CN" altLang="en-US" sz="800" kern="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800" kern="0" dirty="0">
                <a:solidFill>
                  <a:schemeClr val="tx1">
                    <a:lumMod val="50000"/>
                    <a:lumOff val="50000"/>
                  </a:schemeClr>
                </a:solidFill>
                <a:latin typeface="微软雅黑" panose="020B0503020204020204" pitchFamily="34" charset="-122"/>
                <a:ea typeface="微软雅黑" panose="020B0503020204020204" pitchFamily="34" charset="-122"/>
              </a:rPr>
              <a:t>26</a:t>
            </a:r>
            <a:r>
              <a:rPr lang="zh-CN" altLang="en-US" sz="800" kern="0" dirty="0">
                <a:solidFill>
                  <a:schemeClr val="tx1">
                    <a:lumMod val="50000"/>
                    <a:lumOff val="50000"/>
                  </a:schemeClr>
                </a:solidFill>
                <a:latin typeface="微软雅黑" panose="020B0503020204020204" pitchFamily="34" charset="-122"/>
                <a:ea typeface="微软雅黑" panose="020B0503020204020204" pitchFamily="34" charset="-122"/>
              </a:rPr>
              <a:t>日</a:t>
            </a:r>
            <a:r>
              <a:rPr lang="en-US" altLang="zh-CN" sz="800" kern="0"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800" kern="0" dirty="0">
                <a:solidFill>
                  <a:schemeClr val="tx1">
                    <a:lumMod val="50000"/>
                    <a:lumOff val="50000"/>
                  </a:schemeClr>
                </a:solidFill>
                <a:latin typeface="+mj-lt"/>
                <a:ea typeface="微软雅黑" panose="020B0503020204020204" pitchFamily="34" charset="-122"/>
              </a:rPr>
              <a:t>2. Harris SB, et al. Diabetes </a:t>
            </a:r>
            <a:r>
              <a:rPr lang="en-US" altLang="zh-CN" sz="800" kern="0" dirty="0" err="1">
                <a:solidFill>
                  <a:schemeClr val="tx1">
                    <a:lumMod val="50000"/>
                    <a:lumOff val="50000"/>
                  </a:schemeClr>
                </a:solidFill>
                <a:latin typeface="+mj-lt"/>
                <a:ea typeface="微软雅黑" panose="020B0503020204020204" pitchFamily="34" charset="-122"/>
              </a:rPr>
              <a:t>Obes</a:t>
            </a:r>
            <a:r>
              <a:rPr lang="en-US" altLang="zh-CN" sz="800" kern="0" dirty="0">
                <a:solidFill>
                  <a:schemeClr val="tx1">
                    <a:lumMod val="50000"/>
                    <a:lumOff val="50000"/>
                  </a:schemeClr>
                </a:solidFill>
                <a:latin typeface="+mj-lt"/>
                <a:ea typeface="微软雅黑" panose="020B0503020204020204" pitchFamily="34" charset="-122"/>
              </a:rPr>
              <a:t> </a:t>
            </a:r>
            <a:r>
              <a:rPr lang="en-US" altLang="zh-CN" sz="800" kern="0" dirty="0" err="1">
                <a:solidFill>
                  <a:schemeClr val="tx1">
                    <a:lumMod val="50000"/>
                    <a:lumOff val="50000"/>
                  </a:schemeClr>
                </a:solidFill>
                <a:latin typeface="+mj-lt"/>
                <a:ea typeface="微软雅黑" panose="020B0503020204020204" pitchFamily="34" charset="-122"/>
              </a:rPr>
              <a:t>Metab</a:t>
            </a:r>
            <a:r>
              <a:rPr lang="en-US" altLang="zh-CN" sz="800" kern="0" dirty="0">
                <a:solidFill>
                  <a:schemeClr val="tx1">
                    <a:lumMod val="50000"/>
                    <a:lumOff val="50000"/>
                  </a:schemeClr>
                </a:solidFill>
                <a:latin typeface="+mj-lt"/>
                <a:ea typeface="微软雅黑" panose="020B0503020204020204" pitchFamily="34" charset="-122"/>
              </a:rPr>
              <a:t>. 2017 Jun;19(6):858-865; 3.</a:t>
            </a:r>
            <a:r>
              <a:rPr lang="es-ES" altLang="zh-CN" sz="800" dirty="0">
                <a:solidFill>
                  <a:schemeClr val="tx1">
                    <a:lumMod val="50000"/>
                    <a:lumOff val="50000"/>
                  </a:schemeClr>
                </a:solidFill>
                <a:effectLst/>
                <a:latin typeface="+mj-lt"/>
              </a:rPr>
              <a:t> Lingvay I.et al. JAMA. 2016 Mar 1;315(9):898-907; 4.</a:t>
            </a:r>
            <a:r>
              <a:rPr lang="en-US" altLang="zh-CN" sz="800" dirty="0">
                <a:solidFill>
                  <a:schemeClr val="tx1">
                    <a:lumMod val="50000"/>
                    <a:lumOff val="50000"/>
                  </a:schemeClr>
                </a:solidFill>
                <a:effectLst/>
                <a:latin typeface="+mj-lt"/>
              </a:rPr>
              <a:t> Billings </a:t>
            </a:r>
            <a:r>
              <a:rPr lang="en-US" altLang="zh-CN" sz="800" dirty="0" err="1">
                <a:solidFill>
                  <a:schemeClr val="tx1">
                    <a:lumMod val="50000"/>
                    <a:lumOff val="50000"/>
                  </a:schemeClr>
                </a:solidFill>
                <a:effectLst/>
                <a:latin typeface="+mj-lt"/>
              </a:rPr>
              <a:t>LK,et</a:t>
            </a:r>
            <a:r>
              <a:rPr lang="en-US" altLang="zh-CN" sz="800" dirty="0">
                <a:solidFill>
                  <a:schemeClr val="tx1">
                    <a:lumMod val="50000"/>
                    <a:lumOff val="50000"/>
                  </a:schemeClr>
                </a:solidFill>
                <a:effectLst/>
                <a:latin typeface="+mj-lt"/>
              </a:rPr>
              <a:t> al. Diabetes Care.2018 May;41(5):1009-1016; </a:t>
            </a:r>
            <a:r>
              <a:rPr lang="en-US" altLang="zh-CN" sz="800" kern="0" dirty="0">
                <a:solidFill>
                  <a:schemeClr val="tx1">
                    <a:lumMod val="50000"/>
                    <a:lumOff val="50000"/>
                  </a:schemeClr>
                </a:solidFill>
                <a:latin typeface="+mj-lt"/>
                <a:ea typeface="微软雅黑" panose="020B0503020204020204" pitchFamily="34" charset="-122"/>
              </a:rPr>
              <a:t>5.</a:t>
            </a:r>
            <a:r>
              <a:rPr lang="da-DK" altLang="zh-CN" sz="800" kern="0" dirty="0">
                <a:solidFill>
                  <a:schemeClr val="tx1">
                    <a:lumMod val="50000"/>
                    <a:lumOff val="50000"/>
                  </a:schemeClr>
                </a:solidFill>
                <a:latin typeface="+mj-lt"/>
                <a:ea typeface="微软雅黑" panose="020B0503020204020204" pitchFamily="34" charset="-122"/>
                <a:sym typeface="Verdana" panose="020B0604030504040204"/>
              </a:rPr>
              <a:t> </a:t>
            </a:r>
            <a:r>
              <a:rPr lang="en-US" altLang="zh-CN" sz="800" kern="0" dirty="0">
                <a:solidFill>
                  <a:schemeClr val="tx1">
                    <a:lumMod val="50000"/>
                    <a:lumOff val="50000"/>
                  </a:schemeClr>
                </a:solidFill>
                <a:latin typeface="+mj-lt"/>
                <a:ea typeface="微软雅黑" panose="020B0503020204020204" pitchFamily="34" charset="-122"/>
                <a:sym typeface="Verdana" panose="020B0604030504040204"/>
              </a:rPr>
              <a:t>B</a:t>
            </a:r>
            <a:r>
              <a:rPr lang="da-DK" altLang="zh-CN" sz="800" kern="0" dirty="0">
                <a:solidFill>
                  <a:schemeClr val="tx1">
                    <a:lumMod val="50000"/>
                    <a:lumOff val="50000"/>
                  </a:schemeClr>
                </a:solidFill>
                <a:latin typeface="+mj-lt"/>
                <a:ea typeface="微软雅黑" panose="020B0503020204020204" pitchFamily="34" charset="-122"/>
                <a:sym typeface="Verdana" panose="020B0604030504040204"/>
              </a:rPr>
              <a:t>use JB, et al. Diabetes Care. 2014 Nov;37(11):2926-33; 6. </a:t>
            </a:r>
            <a:r>
              <a:rPr lang="fr-FR" altLang="zh-CN" sz="800" kern="0" dirty="0">
                <a:solidFill>
                  <a:schemeClr val="tx1">
                    <a:lumMod val="50000"/>
                    <a:lumOff val="50000"/>
                  </a:schemeClr>
                </a:solidFill>
                <a:latin typeface="+mj-lt"/>
                <a:ea typeface="微软雅黑" panose="020B0503020204020204" pitchFamily="34" charset="-122"/>
              </a:rPr>
              <a:t>Cai X, et al. Expert Opin Pharmacother. 2017 Dec;18(17):1789-1798; * HbA</a:t>
            </a:r>
            <a:r>
              <a:rPr lang="fr-FR" altLang="zh-CN" sz="800" kern="0" baseline="-25000" dirty="0">
                <a:solidFill>
                  <a:schemeClr val="tx1">
                    <a:lumMod val="50000"/>
                    <a:lumOff val="50000"/>
                  </a:schemeClr>
                </a:solidFill>
                <a:latin typeface="+mj-lt"/>
                <a:ea typeface="微软雅黑" panose="020B0503020204020204" pitchFamily="34" charset="-122"/>
              </a:rPr>
              <a:t>1C</a:t>
            </a:r>
            <a:r>
              <a:rPr lang="fr-FR" altLang="zh-CN" sz="800" kern="0" dirty="0">
                <a:solidFill>
                  <a:schemeClr val="tx1">
                    <a:lumMod val="50000"/>
                    <a:lumOff val="50000"/>
                  </a:schemeClr>
                </a:solidFill>
                <a:latin typeface="+mj-lt"/>
                <a:ea typeface="微软雅黑" panose="020B0503020204020204" pitchFamily="34" charset="-122"/>
              </a:rPr>
              <a:t>: </a:t>
            </a:r>
            <a:r>
              <a:rPr lang="zh-CN" altLang="en-US" sz="800" kern="0" dirty="0">
                <a:solidFill>
                  <a:schemeClr val="tx1">
                    <a:lumMod val="50000"/>
                    <a:lumOff val="50000"/>
                  </a:schemeClr>
                </a:solidFill>
                <a:latin typeface="+mj-lt"/>
                <a:ea typeface="微软雅黑" panose="020B0503020204020204" pitchFamily="34" charset="-122"/>
              </a:rPr>
              <a:t>糖化血红蛋白</a:t>
            </a:r>
            <a:endParaRPr lang="zh-CN" altLang="en-US" sz="800" kern="0" dirty="0">
              <a:solidFill>
                <a:schemeClr val="tx1">
                  <a:lumMod val="50000"/>
                  <a:lumOff val="50000"/>
                </a:schemeClr>
              </a:solidFill>
              <a:latin typeface="+mj-lt"/>
              <a:ea typeface="微软雅黑" panose="020B0503020204020204" pitchFamily="34" charset="-122"/>
              <a:sym typeface="+mn-ea"/>
            </a:endParaRPr>
          </a:p>
        </p:txBody>
      </p:sp>
    </p:spTree>
    <p:extLst>
      <p:ext uri="{BB962C8B-B14F-4D97-AF65-F5344CB8AC3E}">
        <p14:creationId xmlns:p14="http://schemas.microsoft.com/office/powerpoint/2010/main" val="78068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
            <a:extLst>
              <a:ext uri="{FF2B5EF4-FFF2-40B4-BE49-F238E27FC236}">
                <a16:creationId xmlns:a16="http://schemas.microsoft.com/office/drawing/2014/main" id="{DF724DEF-4397-4EF8-98C2-FC602D5A490E}"/>
              </a:ext>
            </a:extLst>
          </p:cNvPr>
          <p:cNvSpPr/>
          <p:nvPr/>
        </p:nvSpPr>
        <p:spPr>
          <a:xfrm>
            <a:off x="6281233" y="2157718"/>
            <a:ext cx="5512595" cy="1391938"/>
          </a:xfrm>
          <a:prstGeom prst="roundRect">
            <a:avLst>
              <a:gd name="adj" fmla="val 6946"/>
            </a:avLst>
          </a:prstGeom>
          <a:solidFill>
            <a:srgbClr val="FFFFFF"/>
          </a:solidFill>
          <a:ln w="12700" cap="flat" cmpd="sng" algn="ctr">
            <a:solidFill>
              <a:srgbClr val="FFFFFF">
                <a:lumMod val="85000"/>
              </a:srgbClr>
            </a:solidFill>
            <a:prstDash val="solid"/>
            <a:miter lim="800000"/>
          </a:ln>
          <a:effectLst>
            <a:outerShdw blurRad="165100" dist="63500" dir="2700000" algn="tl" rotWithShape="0">
              <a:prstClr val="black">
                <a:alpha val="20000"/>
              </a:prstClr>
            </a:outerShdw>
          </a:effectLst>
        </p:spPr>
        <p:txBody>
          <a:bodyPr rtlCol="0" anchor="ctr"/>
          <a:lstStyle/>
          <a:p>
            <a:pPr>
              <a:lnSpc>
                <a:spcPts val="2200"/>
              </a:lnSpc>
              <a:defRPr/>
            </a:pPr>
            <a:r>
              <a:rPr lang="en-US" altLang="zh-CN" sz="1600" dirty="0">
                <a:solidFill>
                  <a:schemeClr val="tx2"/>
                </a:solidFill>
                <a:latin typeface="+mj-lt"/>
                <a:ea typeface="微软雅黑" panose="020B0503020204020204" pitchFamily="34" charset="-122"/>
              </a:rPr>
              <a:t>CDS </a:t>
            </a:r>
            <a:r>
              <a:rPr lang="en-US" altLang="zh-CN" sz="1600" dirty="0">
                <a:solidFill>
                  <a:schemeClr val="tx2"/>
                </a:solidFill>
                <a:latin typeface="微软雅黑" panose="020B0503020204020204" pitchFamily="34" charset="-122"/>
                <a:ea typeface="微软雅黑" panose="020B0503020204020204" pitchFamily="34" charset="-122"/>
              </a:rPr>
              <a:t>2020</a:t>
            </a:r>
            <a:r>
              <a:rPr lang="zh-CN" altLang="en-US" sz="1600" dirty="0">
                <a:solidFill>
                  <a:schemeClr val="tx2"/>
                </a:solidFill>
                <a:latin typeface="微软雅黑" panose="020B0503020204020204" pitchFamily="34" charset="-122"/>
                <a:ea typeface="微软雅黑" panose="020B0503020204020204" pitchFamily="34" charset="-122"/>
              </a:rPr>
              <a:t>版指南指出，</a:t>
            </a:r>
            <a:r>
              <a:rPr lang="zh-CN" altLang="en-US" sz="1600" b="1" dirty="0">
                <a:solidFill>
                  <a:schemeClr val="tx2"/>
                </a:solidFill>
                <a:latin typeface="微软雅黑" panose="020B0503020204020204" pitchFamily="34" charset="-122"/>
                <a:ea typeface="微软雅黑" panose="020B0503020204020204" pitchFamily="34" charset="-122"/>
              </a:rPr>
              <a:t>德谷胰岛素利拉鲁肽注射液</a:t>
            </a:r>
            <a:r>
              <a:rPr lang="en-US" altLang="zh-CN" sz="1600" b="1" dirty="0">
                <a:solidFill>
                  <a:schemeClr val="tx2"/>
                </a:solidFill>
                <a:latin typeface="+mj-lt"/>
                <a:ea typeface="微软雅黑" panose="020B0503020204020204" pitchFamily="34" charset="-122"/>
              </a:rPr>
              <a:t>(</a:t>
            </a:r>
            <a:r>
              <a:rPr lang="en-US" altLang="zh-CN" sz="1600" b="1" dirty="0" err="1">
                <a:solidFill>
                  <a:schemeClr val="tx2"/>
                </a:solidFill>
                <a:latin typeface="+mj-lt"/>
                <a:ea typeface="微软雅黑" panose="020B0503020204020204" pitchFamily="34" charset="-122"/>
              </a:rPr>
              <a:t>IDegLira</a:t>
            </a:r>
            <a:r>
              <a:rPr lang="en-US" altLang="zh-CN" sz="1600" b="1" dirty="0">
                <a:solidFill>
                  <a:schemeClr val="tx2"/>
                </a:solidFill>
                <a:latin typeface="+mj-lt"/>
                <a:ea typeface="微软雅黑" panose="020B0503020204020204" pitchFamily="34" charset="-122"/>
              </a:rPr>
              <a:t>)</a:t>
            </a:r>
            <a:r>
              <a:rPr lang="zh-CN" altLang="en-US" sz="1600" dirty="0">
                <a:solidFill>
                  <a:schemeClr val="tx2"/>
                </a:solidFill>
                <a:latin typeface="微软雅黑" panose="020B0503020204020204" pitchFamily="34" charset="-122"/>
                <a:ea typeface="微软雅黑" panose="020B0503020204020204" pitchFamily="34" charset="-122"/>
              </a:rPr>
              <a:t>在胰岛素使用剂量相同或更低的情况下，降糖效果优于基础胰岛素，并且能减少低血糖风险，避免胰岛素治疗带来的体重增加等不良反应</a:t>
            </a:r>
            <a:r>
              <a:rPr lang="en-US" altLang="zh-CN" sz="1600" baseline="30000" dirty="0">
                <a:solidFill>
                  <a:schemeClr val="tx2"/>
                </a:solidFill>
                <a:latin typeface="微软雅黑" panose="020B0503020204020204" pitchFamily="34" charset="-122"/>
                <a:ea typeface="微软雅黑" panose="020B0503020204020204" pitchFamily="34" charset="-122"/>
              </a:rPr>
              <a:t>2</a:t>
            </a:r>
          </a:p>
        </p:txBody>
      </p:sp>
      <p:sp>
        <p:nvSpPr>
          <p:cNvPr id="56" name="圆角矩形 2">
            <a:extLst>
              <a:ext uri="{FF2B5EF4-FFF2-40B4-BE49-F238E27FC236}">
                <a16:creationId xmlns:a16="http://schemas.microsoft.com/office/drawing/2014/main" id="{84B8E636-D93F-439D-9483-C3F361045373}"/>
              </a:ext>
            </a:extLst>
          </p:cNvPr>
          <p:cNvSpPr/>
          <p:nvPr/>
        </p:nvSpPr>
        <p:spPr>
          <a:xfrm>
            <a:off x="486225" y="2157717"/>
            <a:ext cx="5139093" cy="1410384"/>
          </a:xfrm>
          <a:prstGeom prst="roundRect">
            <a:avLst>
              <a:gd name="adj" fmla="val 4298"/>
            </a:avLst>
          </a:prstGeom>
          <a:solidFill>
            <a:srgbClr val="FFFFFF"/>
          </a:solidFill>
          <a:ln w="12700" cap="flat" cmpd="sng" algn="ctr">
            <a:solidFill>
              <a:srgbClr val="FFFFFF">
                <a:lumMod val="85000"/>
              </a:srgbClr>
            </a:solidFill>
            <a:prstDash val="solid"/>
            <a:miter lim="800000"/>
          </a:ln>
          <a:effectLst>
            <a:outerShdw blurRad="165100" dist="63500" dir="2700000" algn="tl" rotWithShape="0">
              <a:prstClr val="black">
                <a:alpha val="20000"/>
              </a:prstClr>
            </a:outerShdw>
          </a:effectLst>
        </p:spPr>
        <p:txBody>
          <a:bodyPr rtlCol="0" anchor="ctr"/>
          <a:lstStyle/>
          <a:p>
            <a:pPr>
              <a:lnSpc>
                <a:spcPts val="2200"/>
              </a:lnSpc>
              <a:defRPr/>
            </a:pPr>
            <a:r>
              <a:rPr lang="zh-CN" altLang="en-US" sz="1600" b="1" dirty="0">
                <a:solidFill>
                  <a:schemeClr val="tx2"/>
                </a:solidFill>
                <a:latin typeface="微软雅黑" panose="020B0503020204020204" pitchFamily="34" charset="-122"/>
                <a:ea typeface="微软雅黑" panose="020B0503020204020204" pitchFamily="34" charset="-122"/>
              </a:rPr>
              <a:t>基础胰岛素与</a:t>
            </a:r>
            <a:r>
              <a:rPr lang="en-US" altLang="zh-CN" sz="1600" b="1" dirty="0">
                <a:solidFill>
                  <a:schemeClr val="tx2"/>
                </a:solidFill>
                <a:latin typeface="+mj-lt"/>
                <a:ea typeface="微软雅黑" panose="020B0503020204020204" pitchFamily="34" charset="-122"/>
              </a:rPr>
              <a:t>GLP-1RA</a:t>
            </a:r>
            <a:r>
              <a:rPr lang="zh-CN" altLang="en-US" sz="1600" b="1" dirty="0">
                <a:solidFill>
                  <a:schemeClr val="tx2"/>
                </a:solidFill>
                <a:latin typeface="微软雅黑" panose="020B0503020204020204" pitchFamily="34" charset="-122"/>
                <a:ea typeface="微软雅黑" panose="020B0503020204020204" pitchFamily="34" charset="-122"/>
              </a:rPr>
              <a:t>联合治疗的患者，可以考虑使用德谷胰岛素利拉鲁肽注射液</a:t>
            </a:r>
            <a:r>
              <a:rPr lang="en-US" altLang="zh-CN" sz="1600" dirty="0">
                <a:solidFill>
                  <a:schemeClr val="tx2"/>
                </a:solidFill>
                <a:latin typeface="微软雅黑" panose="020B0503020204020204" pitchFamily="34" charset="-122"/>
                <a:ea typeface="微软雅黑" panose="020B0503020204020204" pitchFamily="34" charset="-122"/>
              </a:rPr>
              <a:t>(</a:t>
            </a:r>
            <a:r>
              <a:rPr lang="zh-CN" altLang="en-US" sz="1600" dirty="0">
                <a:solidFill>
                  <a:schemeClr val="tx2"/>
                </a:solidFill>
                <a:latin typeface="微软雅黑" panose="020B0503020204020204" pitchFamily="34" charset="-122"/>
                <a:ea typeface="微软雅黑" panose="020B0503020204020204" pitchFamily="34" charset="-122"/>
              </a:rPr>
              <a:t>可强效降糖，且疗效持久，体重增加少、低血糖事件少，治疗方案简化）</a:t>
            </a:r>
            <a:r>
              <a:rPr lang="en-US" altLang="zh-CN" sz="1600" baseline="30000" dirty="0">
                <a:solidFill>
                  <a:schemeClr val="tx2"/>
                </a:solidFill>
                <a:latin typeface="微软雅黑" panose="020B0503020204020204" pitchFamily="34" charset="-122"/>
                <a:ea typeface="微软雅黑" panose="020B0503020204020204" pitchFamily="34" charset="-122"/>
              </a:rPr>
              <a:t>1</a:t>
            </a:r>
          </a:p>
        </p:txBody>
      </p:sp>
      <p:pic>
        <p:nvPicPr>
          <p:cNvPr id="31" name="Picture 197">
            <a:extLst>
              <a:ext uri="{FF2B5EF4-FFF2-40B4-BE49-F238E27FC236}">
                <a16:creationId xmlns:a16="http://schemas.microsoft.com/office/drawing/2014/main" id="{4C6CCE67-ADF1-4B1C-9BA8-ADEB845832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8860" y="1450625"/>
            <a:ext cx="1004394" cy="399579"/>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93B6A3E7-B714-4054-930F-343377A431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81334" y="1457574"/>
            <a:ext cx="1234715" cy="381571"/>
          </a:xfrm>
          <a:prstGeom prst="rect">
            <a:avLst/>
          </a:prstGeom>
        </p:spPr>
      </p:pic>
      <p:sp>
        <p:nvSpPr>
          <p:cNvPr id="23" name="文本占位符 7">
            <a:extLst>
              <a:ext uri="{FF2B5EF4-FFF2-40B4-BE49-F238E27FC236}">
                <a16:creationId xmlns:a16="http://schemas.microsoft.com/office/drawing/2014/main" id="{4800C231-ADD8-E1D0-2932-FB9A379A0313}"/>
              </a:ext>
            </a:extLst>
          </p:cNvPr>
          <p:cNvSpPr txBox="1">
            <a:spLocks/>
          </p:cNvSpPr>
          <p:nvPr/>
        </p:nvSpPr>
        <p:spPr>
          <a:xfrm>
            <a:off x="161783" y="216798"/>
            <a:ext cx="3860257"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en-US" altLang="zh-CN" sz="3600" b="1" dirty="0">
                <a:solidFill>
                  <a:schemeClr val="bg1"/>
                </a:solidFill>
                <a:latin typeface="微软雅黑" panose="020B0503020204020204" pitchFamily="34" charset="-122"/>
                <a:ea typeface="微软雅黑" panose="020B0503020204020204" pitchFamily="34" charset="-122"/>
              </a:rPr>
              <a:t>03 </a:t>
            </a:r>
            <a:r>
              <a:rPr lang="zh-CN" altLang="en-US" sz="3600" b="1" dirty="0">
                <a:solidFill>
                  <a:schemeClr val="bg1"/>
                </a:solidFill>
                <a:latin typeface="微软雅黑" panose="020B0503020204020204" pitchFamily="34" charset="-122"/>
                <a:ea typeface="微软雅黑" panose="020B0503020204020204" pitchFamily="34" charset="-122"/>
              </a:rPr>
              <a:t>有效性 </a:t>
            </a:r>
            <a:r>
              <a:rPr lang="en-US" altLang="zh-CN" sz="3600" b="1" dirty="0">
                <a:solidFill>
                  <a:schemeClr val="bg1"/>
                </a:solidFill>
                <a:latin typeface="微软雅黑" panose="020B0503020204020204" pitchFamily="34" charset="-122"/>
                <a:ea typeface="微软雅黑" panose="020B0503020204020204" pitchFamily="34" charset="-122"/>
              </a:rPr>
              <a:t>—</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40" name="ïṡ1íḍê">
            <a:extLst>
              <a:ext uri="{FF2B5EF4-FFF2-40B4-BE49-F238E27FC236}">
                <a16:creationId xmlns:a16="http://schemas.microsoft.com/office/drawing/2014/main" id="{6916B2CE-8CA9-4994-954D-D6B97BDEC4CF}"/>
              </a:ext>
            </a:extLst>
          </p:cNvPr>
          <p:cNvSpPr/>
          <p:nvPr/>
        </p:nvSpPr>
        <p:spPr>
          <a:xfrm>
            <a:off x="553454" y="1736923"/>
            <a:ext cx="5160253" cy="1682858"/>
          </a:xfrm>
          <a:prstGeom prst="rect">
            <a:avLst/>
          </a:prstGeom>
          <a:noFill/>
          <a:ln w="762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600"/>
              </a:spcBef>
              <a:spcAft>
                <a:spcPts val="0"/>
              </a:spcAft>
              <a:buClrTx/>
              <a:buSzTx/>
              <a:buFontTx/>
              <a:buNone/>
              <a:tabLst/>
              <a:defRPr/>
            </a:pPr>
            <a:endParaRPr kumimoji="0" lang="en-US" altLang="zh-CN" sz="1400"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p:txBody>
      </p:sp>
      <p:sp>
        <p:nvSpPr>
          <p:cNvPr id="25" name="文本框 24">
            <a:extLst>
              <a:ext uri="{FF2B5EF4-FFF2-40B4-BE49-F238E27FC236}">
                <a16:creationId xmlns:a16="http://schemas.microsoft.com/office/drawing/2014/main" id="{D751A5F1-10F1-49D2-A4B2-5B5558C7E9DF}"/>
              </a:ext>
            </a:extLst>
          </p:cNvPr>
          <p:cNvSpPr txBox="1"/>
          <p:nvPr/>
        </p:nvSpPr>
        <p:spPr>
          <a:xfrm>
            <a:off x="500806" y="1813964"/>
            <a:ext cx="5206682" cy="338554"/>
          </a:xfrm>
          <a:prstGeom prst="rect">
            <a:avLst/>
          </a:prstGeom>
          <a:noFill/>
          <a:ln>
            <a:noFill/>
          </a:ln>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rPr>
              <a:t>《2022</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rPr>
              <a:t>美国糖尿病协会</a:t>
            </a:r>
            <a:r>
              <a:rPr lang="en-US" altLang="zh-CN" sz="1600" b="1" dirty="0">
                <a:solidFill>
                  <a:srgbClr val="001965"/>
                </a:solidFill>
                <a:latin typeface="微软雅黑" panose="020B0503020204020204" pitchFamily="34" charset="-122"/>
                <a:ea typeface="微软雅黑" panose="020B0503020204020204" pitchFamily="34" charset="-122"/>
              </a:rPr>
              <a:t>(</a:t>
            </a:r>
            <a:r>
              <a:rPr kumimoji="0" lang="en-US" altLang="zh-CN" sz="1600" b="1" i="0" u="none" strike="noStrike" kern="1200" cap="none" spc="0" normalizeH="0" baseline="0" noProof="0" dirty="0">
                <a:ln>
                  <a:noFill/>
                </a:ln>
                <a:solidFill>
                  <a:srgbClr val="001965"/>
                </a:solidFill>
                <a:effectLst/>
                <a:uLnTx/>
                <a:uFillTx/>
                <a:latin typeface="+mj-lt"/>
                <a:ea typeface="微软雅黑" panose="020B0503020204020204" pitchFamily="34" charset="-122"/>
              </a:rPr>
              <a:t>ADA</a:t>
            </a:r>
            <a:r>
              <a:rPr lang="en-US" altLang="zh-CN" sz="1600" b="1" dirty="0">
                <a:solidFill>
                  <a:srgbClr val="001965"/>
                </a:solidFill>
                <a:latin typeface="微软雅黑" panose="020B0503020204020204" pitchFamily="34" charset="-122"/>
                <a:ea typeface="微软雅黑" panose="020B0503020204020204" pitchFamily="34" charset="-122"/>
              </a:rPr>
              <a:t>)</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rPr>
              <a:t>糖尿病医学诊疗标准</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rPr>
              <a:t>》</a:t>
            </a:r>
            <a:endPar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3101319C-893B-4D0D-A1E0-4EC9C7D6BCFA}"/>
              </a:ext>
            </a:extLst>
          </p:cNvPr>
          <p:cNvSpPr txBox="1"/>
          <p:nvPr/>
        </p:nvSpPr>
        <p:spPr>
          <a:xfrm>
            <a:off x="2966244" y="60198"/>
            <a:ext cx="9265715" cy="954107"/>
          </a:xfrm>
          <a:prstGeom prst="rect">
            <a:avLst/>
          </a:prstGeom>
          <a:noFill/>
          <a:ln>
            <a:noFill/>
          </a:ln>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国内外指南推荐德谷胰岛素利拉鲁肽注射液</a:t>
            </a:r>
            <a:endParaRPr lang="en-US" altLang="zh-CN" sz="2800" b="1" dirty="0">
              <a:solidFill>
                <a:schemeClr val="bg1"/>
              </a:solidFill>
              <a:latin typeface="微软雅黑" panose="020B0503020204020204" pitchFamily="34" charset="-122"/>
              <a:ea typeface="微软雅黑" panose="020B0503020204020204" pitchFamily="34" charset="-122"/>
            </a:endParaRPr>
          </a:p>
          <a:p>
            <a:r>
              <a:rPr lang="zh-CN" altLang="en-US" sz="2800" b="1" dirty="0">
                <a:solidFill>
                  <a:schemeClr val="bg1"/>
                </a:solidFill>
                <a:latin typeface="微软雅黑" panose="020B0503020204020204" pitchFamily="34" charset="-122"/>
                <a:ea typeface="微软雅黑" panose="020B0503020204020204" pitchFamily="34" charset="-122"/>
              </a:rPr>
              <a:t>真实世界研究结果显示，相比较联用方案</a:t>
            </a:r>
            <a:r>
              <a:rPr lang="zh-CN" altLang="en-US" sz="2800" b="1" dirty="0">
                <a:solidFill>
                  <a:srgbClr val="FFFFFF"/>
                </a:solidFill>
                <a:latin typeface="+mn-ea"/>
                <a:cs typeface="+mn-ea"/>
                <a:sym typeface="+mn-lt"/>
              </a:rPr>
              <a:t>具有多重</a:t>
            </a:r>
            <a:r>
              <a:rPr lang="zh-CN" altLang="en-US" sz="2800" b="1" dirty="0">
                <a:solidFill>
                  <a:schemeClr val="bg1"/>
                </a:solidFill>
                <a:latin typeface="微软雅黑" panose="020B0503020204020204" pitchFamily="34" charset="-122"/>
                <a:ea typeface="微软雅黑" panose="020B0503020204020204" pitchFamily="34" charset="-122"/>
              </a:rPr>
              <a:t>优势</a:t>
            </a:r>
            <a:endParaRPr lang="zh-CN" altLang="en-US" sz="2800" dirty="0"/>
          </a:p>
        </p:txBody>
      </p:sp>
      <p:sp>
        <p:nvSpPr>
          <p:cNvPr id="42" name="圆角矩形 136">
            <a:extLst>
              <a:ext uri="{FF2B5EF4-FFF2-40B4-BE49-F238E27FC236}">
                <a16:creationId xmlns:a16="http://schemas.microsoft.com/office/drawing/2014/main" id="{7546E8D2-DD4B-4B73-A008-2E84D9F8D675}"/>
              </a:ext>
            </a:extLst>
          </p:cNvPr>
          <p:cNvSpPr/>
          <p:nvPr/>
        </p:nvSpPr>
        <p:spPr>
          <a:xfrm>
            <a:off x="461056" y="3721252"/>
            <a:ext cx="11353568" cy="2673381"/>
          </a:xfrm>
          <a:prstGeom prst="roundRect">
            <a:avLst>
              <a:gd name="adj" fmla="val 351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
                <a:schemeClr val="accent1"/>
              </a:buClr>
            </a:pPr>
            <a:endParaRPr lang="zh-CN" altLang="en-US" sz="1600" kern="0" dirty="0">
              <a:solidFill>
                <a:srgbClr val="001965"/>
              </a:solidFill>
              <a:latin typeface="Apis For Office" panose="020B0504010101010104" pitchFamily="34" charset="0"/>
              <a:ea typeface="微软雅黑" panose="020B0503020204020204" pitchFamily="34" charset="-122"/>
              <a:cs typeface="Apis For Office" panose="020B0504010101010104" pitchFamily="34" charset="0"/>
              <a:sym typeface="Apis"/>
            </a:endParaRPr>
          </a:p>
        </p:txBody>
      </p:sp>
      <p:sp>
        <p:nvSpPr>
          <p:cNvPr id="4" name="矩形: 圆角 3">
            <a:extLst>
              <a:ext uri="{FF2B5EF4-FFF2-40B4-BE49-F238E27FC236}">
                <a16:creationId xmlns:a16="http://schemas.microsoft.com/office/drawing/2014/main" id="{A2487CB6-576C-4266-9EE2-DA5B5B119C6F}"/>
              </a:ext>
            </a:extLst>
          </p:cNvPr>
          <p:cNvSpPr/>
          <p:nvPr/>
        </p:nvSpPr>
        <p:spPr>
          <a:xfrm>
            <a:off x="486226" y="1402265"/>
            <a:ext cx="5160253" cy="2172643"/>
          </a:xfrm>
          <a:prstGeom prst="roundRect">
            <a:avLst>
              <a:gd name="adj" fmla="val 6795"/>
            </a:avLst>
          </a:prstGeom>
          <a:noFill/>
          <a:ln w="19050">
            <a:solidFill>
              <a:srgbClr val="DC447A"/>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grpSp>
        <p:nvGrpSpPr>
          <p:cNvPr id="22" name="组合 21">
            <a:extLst>
              <a:ext uri="{FF2B5EF4-FFF2-40B4-BE49-F238E27FC236}">
                <a16:creationId xmlns:a16="http://schemas.microsoft.com/office/drawing/2014/main" id="{11C9CBD2-CBF7-4CA2-96A7-E327F4360A60}"/>
              </a:ext>
            </a:extLst>
          </p:cNvPr>
          <p:cNvGrpSpPr/>
          <p:nvPr/>
        </p:nvGrpSpPr>
        <p:grpSpPr>
          <a:xfrm>
            <a:off x="1856146" y="1180006"/>
            <a:ext cx="2305870" cy="463397"/>
            <a:chOff x="1421612" y="1649696"/>
            <a:chExt cx="2329314" cy="496794"/>
          </a:xfrm>
        </p:grpSpPr>
        <p:grpSp>
          <p:nvGrpSpPr>
            <p:cNvPr id="26" name="组合 25">
              <a:extLst>
                <a:ext uri="{FF2B5EF4-FFF2-40B4-BE49-F238E27FC236}">
                  <a16:creationId xmlns:a16="http://schemas.microsoft.com/office/drawing/2014/main" id="{1F0FDC3C-0BE4-4F98-9ABE-60D09A5F0AA3}"/>
                </a:ext>
              </a:extLst>
            </p:cNvPr>
            <p:cNvGrpSpPr/>
            <p:nvPr/>
          </p:nvGrpSpPr>
          <p:grpSpPr>
            <a:xfrm>
              <a:off x="1421612" y="1649696"/>
              <a:ext cx="2329314" cy="496794"/>
              <a:chOff x="1137349" y="1716942"/>
              <a:chExt cx="2329314" cy="392560"/>
            </a:xfrm>
          </p:grpSpPr>
          <p:sp>
            <p:nvSpPr>
              <p:cNvPr id="36" name="Trapezoid 10@|1FFC:3506772|FBC:16777215|LFC:16777215|LBC:16777215">
                <a:extLst>
                  <a:ext uri="{FF2B5EF4-FFF2-40B4-BE49-F238E27FC236}">
                    <a16:creationId xmlns:a16="http://schemas.microsoft.com/office/drawing/2014/main" id="{72D1F879-1009-4D69-89F3-3DA9BFE20759}"/>
                  </a:ext>
                </a:extLst>
              </p:cNvPr>
              <p:cNvSpPr/>
              <p:nvPr/>
            </p:nvSpPr>
            <p:spPr>
              <a:xfrm>
                <a:off x="1137349" y="1717820"/>
                <a:ext cx="2329314" cy="190853"/>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ea"/>
                  <a:sym typeface="+mn-lt"/>
                </a:endParaRPr>
              </a:p>
            </p:txBody>
          </p:sp>
          <p:sp>
            <p:nvSpPr>
              <p:cNvPr id="37" name="Pentagon 9@|1FFC:4308095|FBC:16777215|LFC:16777215|LBC:16777215">
                <a:extLst>
                  <a:ext uri="{FF2B5EF4-FFF2-40B4-BE49-F238E27FC236}">
                    <a16:creationId xmlns:a16="http://schemas.microsoft.com/office/drawing/2014/main" id="{5E67B297-FA53-4804-8D63-BD6BFCDFFF59}"/>
                  </a:ext>
                </a:extLst>
              </p:cNvPr>
              <p:cNvSpPr/>
              <p:nvPr/>
            </p:nvSpPr>
            <p:spPr>
              <a:xfrm rot="5400000">
                <a:off x="2100192" y="909757"/>
                <a:ext cx="392560" cy="2006929"/>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ea"/>
                  <a:sym typeface="+mn-lt"/>
                </a:endParaRPr>
              </a:p>
            </p:txBody>
          </p:sp>
        </p:grpSp>
        <p:sp>
          <p:nvSpPr>
            <p:cNvPr id="30" name="文本框 11">
              <a:extLst>
                <a:ext uri="{FF2B5EF4-FFF2-40B4-BE49-F238E27FC236}">
                  <a16:creationId xmlns:a16="http://schemas.microsoft.com/office/drawing/2014/main" id="{1D7152C3-F9DC-4BBC-8166-F8FFB1C6DC57}"/>
                </a:ext>
              </a:extLst>
            </p:cNvPr>
            <p:cNvSpPr txBox="1"/>
            <p:nvPr/>
          </p:nvSpPr>
          <p:spPr>
            <a:xfrm>
              <a:off x="1719050" y="1676710"/>
              <a:ext cx="1695547" cy="3629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b="1" dirty="0">
                  <a:solidFill>
                    <a:schemeClr val="bg1"/>
                  </a:solidFill>
                  <a:latin typeface="Apis For Office" panose="02010600030101010101" charset="0"/>
                  <a:ea typeface="微软雅黑" panose="020B0503020204020204" pitchFamily="34" charset="-122"/>
                  <a:cs typeface="Apis For Office" panose="02010600030101010101" charset="0"/>
                  <a:sym typeface="Verdana" panose="020B0604030504040204"/>
                </a:rPr>
                <a:t>国际权威指南</a:t>
              </a:r>
              <a:endParaRPr kumimoji="0" lang="zh-CN" altLang="en-US" sz="1600" b="1" i="0" u="none" strike="noStrike" kern="1200" cap="none" spc="0" normalizeH="0" baseline="0" noProof="0" dirty="0">
                <a:ln>
                  <a:noFill/>
                </a:ln>
                <a:solidFill>
                  <a:schemeClr val="bg1"/>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endParaRPr>
            </a:p>
          </p:txBody>
        </p:sp>
      </p:grpSp>
      <p:sp>
        <p:nvSpPr>
          <p:cNvPr id="43" name="文本框 42">
            <a:extLst>
              <a:ext uri="{FF2B5EF4-FFF2-40B4-BE49-F238E27FC236}">
                <a16:creationId xmlns:a16="http://schemas.microsoft.com/office/drawing/2014/main" id="{AAA79038-826C-4C2F-90A0-C75CC90807C3}"/>
              </a:ext>
            </a:extLst>
          </p:cNvPr>
          <p:cNvSpPr txBox="1"/>
          <p:nvPr/>
        </p:nvSpPr>
        <p:spPr>
          <a:xfrm>
            <a:off x="6420271" y="1802511"/>
            <a:ext cx="4771589" cy="338554"/>
          </a:xfrm>
          <a:prstGeom prst="rect">
            <a:avLst/>
          </a:prstGeom>
          <a:noFill/>
          <a:ln>
            <a:noFill/>
          </a:ln>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1600" b="1" dirty="0">
                <a:solidFill>
                  <a:srgbClr val="001965"/>
                </a:solidFill>
                <a:latin typeface="微软雅黑" panose="020B0503020204020204" pitchFamily="34" charset="-122"/>
                <a:ea typeface="微软雅黑" panose="020B0503020204020204" pitchFamily="34" charset="-122"/>
              </a:rPr>
              <a:t>《</a:t>
            </a:r>
            <a:r>
              <a:rPr lang="zh-CN" altLang="en-US" sz="1600" b="1" dirty="0">
                <a:solidFill>
                  <a:srgbClr val="001965"/>
                </a:solidFill>
                <a:latin typeface="微软雅黑" panose="020B0503020204020204" pitchFamily="34" charset="-122"/>
                <a:ea typeface="微软雅黑" panose="020B0503020204020204" pitchFamily="34" charset="-122"/>
              </a:rPr>
              <a:t>中国</a:t>
            </a:r>
            <a:r>
              <a:rPr lang="en-US" altLang="zh-CN" sz="1600" b="1" dirty="0">
                <a:solidFill>
                  <a:srgbClr val="001965"/>
                </a:solidFill>
                <a:latin typeface="微软雅黑" panose="020B0503020204020204" pitchFamily="34" charset="-122"/>
                <a:ea typeface="微软雅黑" panose="020B0503020204020204" pitchFamily="34" charset="-122"/>
              </a:rPr>
              <a:t>2</a:t>
            </a:r>
            <a:r>
              <a:rPr lang="zh-CN" altLang="en-US" sz="1600" b="1" dirty="0">
                <a:solidFill>
                  <a:srgbClr val="001965"/>
                </a:solidFill>
                <a:latin typeface="微软雅黑" panose="020B0503020204020204" pitchFamily="34" charset="-122"/>
                <a:ea typeface="微软雅黑" panose="020B0503020204020204" pitchFamily="34" charset="-122"/>
              </a:rPr>
              <a:t>型糖尿病防治指南（</a:t>
            </a:r>
            <a:r>
              <a:rPr lang="en-US" altLang="zh-CN" sz="1600" b="1" dirty="0">
                <a:solidFill>
                  <a:srgbClr val="001965"/>
                </a:solidFill>
                <a:latin typeface="微软雅黑" panose="020B0503020204020204" pitchFamily="34" charset="-122"/>
                <a:ea typeface="微软雅黑" panose="020B0503020204020204" pitchFamily="34" charset="-122"/>
              </a:rPr>
              <a:t>2020</a:t>
            </a:r>
            <a:r>
              <a:rPr lang="zh-CN" altLang="en-US" sz="1600" b="1" dirty="0">
                <a:solidFill>
                  <a:srgbClr val="001965"/>
                </a:solidFill>
                <a:latin typeface="微软雅黑" panose="020B0503020204020204" pitchFamily="34" charset="-122"/>
                <a:ea typeface="微软雅黑" panose="020B0503020204020204" pitchFamily="34" charset="-122"/>
              </a:rPr>
              <a:t>年版）</a:t>
            </a:r>
            <a:r>
              <a:rPr lang="en-US" altLang="zh-CN" sz="1600" b="1" dirty="0">
                <a:solidFill>
                  <a:srgbClr val="001965"/>
                </a:solidFill>
                <a:latin typeface="微软雅黑" panose="020B0503020204020204" pitchFamily="34" charset="-122"/>
                <a:ea typeface="微软雅黑" panose="020B0503020204020204" pitchFamily="34" charset="-122"/>
              </a:rPr>
              <a:t>》</a:t>
            </a:r>
            <a:endPar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endParaRPr>
          </a:p>
        </p:txBody>
      </p:sp>
      <p:sp>
        <p:nvSpPr>
          <p:cNvPr id="44" name="矩形: 圆角 43">
            <a:extLst>
              <a:ext uri="{FF2B5EF4-FFF2-40B4-BE49-F238E27FC236}">
                <a16:creationId xmlns:a16="http://schemas.microsoft.com/office/drawing/2014/main" id="{FB51D7A0-5F78-4955-9121-9A89B8F68A73}"/>
              </a:ext>
            </a:extLst>
          </p:cNvPr>
          <p:cNvSpPr/>
          <p:nvPr/>
        </p:nvSpPr>
        <p:spPr>
          <a:xfrm>
            <a:off x="6281233" y="1404337"/>
            <a:ext cx="5505361" cy="2158266"/>
          </a:xfrm>
          <a:prstGeom prst="roundRect">
            <a:avLst>
              <a:gd name="adj" fmla="val 4691"/>
            </a:avLst>
          </a:prstGeom>
          <a:noFill/>
          <a:ln w="19050">
            <a:solidFill>
              <a:srgbClr val="DC447A"/>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2000" noProof="0" dirty="0" err="1"/>
          </a:p>
        </p:txBody>
      </p:sp>
      <p:grpSp>
        <p:nvGrpSpPr>
          <p:cNvPr id="45" name="组合 44">
            <a:extLst>
              <a:ext uri="{FF2B5EF4-FFF2-40B4-BE49-F238E27FC236}">
                <a16:creationId xmlns:a16="http://schemas.microsoft.com/office/drawing/2014/main" id="{028F92E5-9EFE-4C9A-A066-20EE52166F86}"/>
              </a:ext>
            </a:extLst>
          </p:cNvPr>
          <p:cNvGrpSpPr/>
          <p:nvPr/>
        </p:nvGrpSpPr>
        <p:grpSpPr>
          <a:xfrm>
            <a:off x="7658610" y="1162425"/>
            <a:ext cx="2305870" cy="463397"/>
            <a:chOff x="1421612" y="1649696"/>
            <a:chExt cx="2329314" cy="496794"/>
          </a:xfrm>
        </p:grpSpPr>
        <p:grpSp>
          <p:nvGrpSpPr>
            <p:cNvPr id="46" name="组合 45">
              <a:extLst>
                <a:ext uri="{FF2B5EF4-FFF2-40B4-BE49-F238E27FC236}">
                  <a16:creationId xmlns:a16="http://schemas.microsoft.com/office/drawing/2014/main" id="{5AF0A13E-67F7-421F-86AF-1317E065B148}"/>
                </a:ext>
              </a:extLst>
            </p:cNvPr>
            <p:cNvGrpSpPr/>
            <p:nvPr/>
          </p:nvGrpSpPr>
          <p:grpSpPr>
            <a:xfrm>
              <a:off x="1421612" y="1649696"/>
              <a:ext cx="2329314" cy="496794"/>
              <a:chOff x="1137349" y="1716942"/>
              <a:chExt cx="2329314" cy="392560"/>
            </a:xfrm>
          </p:grpSpPr>
          <p:sp>
            <p:nvSpPr>
              <p:cNvPr id="48" name="Trapezoid 10@|1FFC:3506772|FBC:16777215|LFC:16777215|LBC:16777215">
                <a:extLst>
                  <a:ext uri="{FF2B5EF4-FFF2-40B4-BE49-F238E27FC236}">
                    <a16:creationId xmlns:a16="http://schemas.microsoft.com/office/drawing/2014/main" id="{39AA514C-F953-4A1D-9B9E-A109D29F7F9F}"/>
                  </a:ext>
                </a:extLst>
              </p:cNvPr>
              <p:cNvSpPr/>
              <p:nvPr/>
            </p:nvSpPr>
            <p:spPr>
              <a:xfrm>
                <a:off x="1137349" y="1717820"/>
                <a:ext cx="2329314" cy="190853"/>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ea"/>
                  <a:sym typeface="+mn-lt"/>
                </a:endParaRPr>
              </a:p>
            </p:txBody>
          </p:sp>
          <p:sp>
            <p:nvSpPr>
              <p:cNvPr id="49" name="Pentagon 9@|1FFC:4308095|FBC:16777215|LFC:16777215|LBC:16777215">
                <a:extLst>
                  <a:ext uri="{FF2B5EF4-FFF2-40B4-BE49-F238E27FC236}">
                    <a16:creationId xmlns:a16="http://schemas.microsoft.com/office/drawing/2014/main" id="{F643521B-3B8B-43C3-AA4D-4ABA54F41001}"/>
                  </a:ext>
                </a:extLst>
              </p:cNvPr>
              <p:cNvSpPr/>
              <p:nvPr/>
            </p:nvSpPr>
            <p:spPr>
              <a:xfrm rot="5400000">
                <a:off x="2100192" y="909757"/>
                <a:ext cx="392560" cy="2006929"/>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ea"/>
                  <a:sym typeface="+mn-lt"/>
                </a:endParaRPr>
              </a:p>
            </p:txBody>
          </p:sp>
        </p:grpSp>
        <p:sp>
          <p:nvSpPr>
            <p:cNvPr id="47" name="文本框 11">
              <a:extLst>
                <a:ext uri="{FF2B5EF4-FFF2-40B4-BE49-F238E27FC236}">
                  <a16:creationId xmlns:a16="http://schemas.microsoft.com/office/drawing/2014/main" id="{CBAD470A-0DF8-4D7F-9ED3-0DC4B531B6ED}"/>
                </a:ext>
              </a:extLst>
            </p:cNvPr>
            <p:cNvSpPr txBox="1"/>
            <p:nvPr/>
          </p:nvSpPr>
          <p:spPr>
            <a:xfrm>
              <a:off x="1719050" y="1676710"/>
              <a:ext cx="1695547" cy="3629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b="1" dirty="0">
                  <a:solidFill>
                    <a:schemeClr val="bg1"/>
                  </a:solidFill>
                  <a:latin typeface="Apis For Office" panose="02010600030101010101" charset="0"/>
                  <a:ea typeface="微软雅黑" panose="020B0503020204020204" pitchFamily="34" charset="-122"/>
                  <a:cs typeface="Apis For Office" panose="02010600030101010101" charset="0"/>
                  <a:sym typeface="Verdana" panose="020B0604030504040204"/>
                </a:rPr>
                <a:t>国内权威指南</a:t>
              </a:r>
              <a:endParaRPr kumimoji="0" lang="zh-CN" altLang="en-US" sz="1600" b="1" i="0" u="none" strike="noStrike" kern="1200" cap="none" spc="0" normalizeH="0" baseline="0" noProof="0" dirty="0">
                <a:ln>
                  <a:noFill/>
                </a:ln>
                <a:solidFill>
                  <a:schemeClr val="bg1"/>
                </a:solidFill>
                <a:effectLst/>
                <a:uLnTx/>
                <a:uFillTx/>
                <a:latin typeface="Apis For Office" panose="02010600030101010101" charset="0"/>
                <a:ea typeface="微软雅黑" panose="020B0503020204020204" pitchFamily="34" charset="-122"/>
                <a:cs typeface="Apis For Office" panose="02010600030101010101" charset="0"/>
                <a:sym typeface="Verdana" panose="020B0604030504040204"/>
              </a:endParaRPr>
            </a:p>
          </p:txBody>
        </p:sp>
      </p:grpSp>
      <p:sp>
        <p:nvSpPr>
          <p:cNvPr id="33" name="圆角矩形 13">
            <a:extLst>
              <a:ext uri="{FF2B5EF4-FFF2-40B4-BE49-F238E27FC236}">
                <a16:creationId xmlns:a16="http://schemas.microsoft.com/office/drawing/2014/main" id="{80188630-73AF-47FA-A355-E95955460C91}"/>
              </a:ext>
            </a:extLst>
          </p:cNvPr>
          <p:cNvSpPr/>
          <p:nvPr/>
        </p:nvSpPr>
        <p:spPr>
          <a:xfrm>
            <a:off x="639545" y="3751616"/>
            <a:ext cx="11147049" cy="412881"/>
          </a:xfrm>
          <a:prstGeom prst="roundRect">
            <a:avLst>
              <a:gd name="adj" fmla="val 4273"/>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81075">
              <a:lnSpc>
                <a:spcPct val="130000"/>
              </a:lnSpc>
              <a:buClr>
                <a:srgbClr val="001965"/>
              </a:buClr>
              <a:buSzPct val="120000"/>
              <a:defRPr/>
            </a:pPr>
            <a:r>
              <a:rPr lang="zh-CN" altLang="en-US" sz="2400" b="1"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真实世界研究</a:t>
            </a:r>
            <a:r>
              <a:rPr lang="en-US" altLang="zh-CN" sz="1600" baseline="30000" dirty="0">
                <a:solidFill>
                  <a:schemeClr val="tx2"/>
                </a:solidFill>
                <a:latin typeface="微软雅黑" panose="020B0503020204020204" pitchFamily="34" charset="-122"/>
                <a:ea typeface="微软雅黑" panose="020B0503020204020204" pitchFamily="34" charset="-122"/>
                <a:sym typeface="+mn-ea"/>
              </a:rPr>
              <a:t>3-5</a:t>
            </a:r>
            <a:r>
              <a:rPr lang="zh-CN" altLang="en-US" sz="1600" baseline="30000" dirty="0">
                <a:solidFill>
                  <a:schemeClr val="tx2"/>
                </a:solidFill>
                <a:latin typeface="微软雅黑" panose="020B0503020204020204" pitchFamily="34" charset="-122"/>
                <a:ea typeface="微软雅黑" panose="020B0503020204020204" pitchFamily="34" charset="-122"/>
                <a:sym typeface="+mn-ea"/>
              </a:rPr>
              <a:t> </a:t>
            </a:r>
            <a:r>
              <a:rPr lang="zh-CN" altLang="en-US"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结果显示：与</a:t>
            </a:r>
            <a:r>
              <a:rPr lang="zh-CN" altLang="en-US" dirty="0">
                <a:solidFill>
                  <a:schemeClr val="accent1"/>
                </a:solidFill>
                <a:latin typeface="微软雅黑" panose="020B0503020204020204" pitchFamily="34" charset="-122"/>
                <a:ea typeface="微软雅黑" panose="020B0503020204020204" pitchFamily="34" charset="-122"/>
                <a:sym typeface="+mn-ea"/>
              </a:rPr>
              <a:t>基础胰岛素</a:t>
            </a:r>
            <a:r>
              <a:rPr lang="en-US" altLang="zh-CN" dirty="0">
                <a:solidFill>
                  <a:schemeClr val="accent1"/>
                </a:solidFill>
                <a:latin typeface="微软雅黑" panose="020B0503020204020204" pitchFamily="34" charset="-122"/>
                <a:ea typeface="微软雅黑" panose="020B0503020204020204" pitchFamily="34" charset="-122"/>
                <a:sym typeface="+mn-ea"/>
              </a:rPr>
              <a:t>+</a:t>
            </a:r>
            <a:r>
              <a:rPr lang="en-US" altLang="zh-CN" dirty="0">
                <a:solidFill>
                  <a:schemeClr val="accent1"/>
                </a:solidFill>
                <a:latin typeface="+mj-lt"/>
                <a:ea typeface="微软雅黑" panose="020B0503020204020204" pitchFamily="34" charset="-122"/>
                <a:sym typeface="+mn-ea"/>
              </a:rPr>
              <a:t>GLP-1RA</a:t>
            </a:r>
            <a:r>
              <a:rPr lang="zh-CN" altLang="en-US" dirty="0">
                <a:solidFill>
                  <a:schemeClr val="accent1"/>
                </a:solidFill>
                <a:latin typeface="微软雅黑" panose="020B0503020204020204" pitchFamily="34" charset="-122"/>
                <a:ea typeface="微软雅黑" panose="020B0503020204020204" pitchFamily="34" charset="-122"/>
                <a:sym typeface="+mn-ea"/>
              </a:rPr>
              <a:t>（包含德谷</a:t>
            </a:r>
            <a:r>
              <a:rPr lang="en-US" altLang="zh-CN" dirty="0">
                <a:solidFill>
                  <a:schemeClr val="accent1"/>
                </a:solidFill>
                <a:latin typeface="微软雅黑" panose="020B0503020204020204" pitchFamily="34" charset="-122"/>
                <a:ea typeface="微软雅黑" panose="020B0503020204020204" pitchFamily="34" charset="-122"/>
                <a:sym typeface="+mn-ea"/>
              </a:rPr>
              <a:t>+</a:t>
            </a:r>
            <a:r>
              <a:rPr lang="zh-CN" altLang="en-US" dirty="0">
                <a:solidFill>
                  <a:schemeClr val="accent1"/>
                </a:solidFill>
                <a:latin typeface="微软雅黑" panose="020B0503020204020204" pitchFamily="34" charset="-122"/>
                <a:ea typeface="微软雅黑" panose="020B0503020204020204" pitchFamily="34" charset="-122"/>
                <a:sym typeface="+mn-ea"/>
              </a:rPr>
              <a:t>利拉鲁肽）联用方案对比，有多重优势</a:t>
            </a:r>
            <a:endParaRPr lang="zh-CN" altLang="en-US" sz="2000" dirty="0">
              <a:solidFill>
                <a:schemeClr val="accent1"/>
              </a:solidFill>
              <a:latin typeface="微软雅黑" panose="020B0503020204020204" pitchFamily="34" charset="-122"/>
              <a:ea typeface="微软雅黑" panose="020B0503020204020204" pitchFamily="34" charset="-122"/>
              <a:sym typeface="+mn-ea"/>
            </a:endParaRPr>
          </a:p>
        </p:txBody>
      </p:sp>
      <p:sp>
        <p:nvSpPr>
          <p:cNvPr id="51" name="矩形 50">
            <a:extLst>
              <a:ext uri="{FF2B5EF4-FFF2-40B4-BE49-F238E27FC236}">
                <a16:creationId xmlns:a16="http://schemas.microsoft.com/office/drawing/2014/main" id="{AA5EAFB0-8385-47BF-A0EC-0278A44F0569}"/>
              </a:ext>
            </a:extLst>
          </p:cNvPr>
          <p:cNvSpPr/>
          <p:nvPr/>
        </p:nvSpPr>
        <p:spPr>
          <a:xfrm>
            <a:off x="6923120" y="3677798"/>
            <a:ext cx="4650114" cy="379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srgbClr val="001965"/>
              </a:solidFill>
              <a:effectLst/>
              <a:uLnTx/>
              <a:uFillTx/>
              <a:latin typeface="Apis For Office" panose="020B0504010101010104"/>
              <a:ea typeface="微软雅黑" panose="020B0503020204020204" pitchFamily="34" charset="-122"/>
              <a:sym typeface="Apis" panose="020B0504010101010104" pitchFamily="34" charset="0"/>
            </a:endParaRPr>
          </a:p>
        </p:txBody>
      </p:sp>
      <p:sp>
        <p:nvSpPr>
          <p:cNvPr id="38" name="文本框 37">
            <a:extLst>
              <a:ext uri="{FF2B5EF4-FFF2-40B4-BE49-F238E27FC236}">
                <a16:creationId xmlns:a16="http://schemas.microsoft.com/office/drawing/2014/main" id="{D95BDD7D-FC0F-4BE1-9627-E2C15FDFCD2E}"/>
              </a:ext>
            </a:extLst>
          </p:cNvPr>
          <p:cNvSpPr txBox="1"/>
          <p:nvPr/>
        </p:nvSpPr>
        <p:spPr>
          <a:xfrm>
            <a:off x="1023521" y="4346798"/>
            <a:ext cx="4922573" cy="615168"/>
          </a:xfrm>
          <a:prstGeom prst="rect">
            <a:avLst/>
          </a:prstGeom>
          <a:noFill/>
          <a:ln>
            <a:noFill/>
          </a:ln>
        </p:spPr>
        <p:txBody>
          <a:bodyPr wrap="square">
            <a:spAutoFit/>
          </a:bodyPr>
          <a:lstStyle/>
          <a:p>
            <a:pPr lvl="0" defTabSz="981075">
              <a:lnSpc>
                <a:spcPct val="110000"/>
              </a:lnSpc>
              <a:spcAft>
                <a:spcPts val="600"/>
              </a:spcAft>
              <a:buClr>
                <a:srgbClr val="001965"/>
              </a:buClr>
              <a:buSzPct val="120000"/>
              <a:defRPr/>
            </a:pPr>
            <a:r>
              <a:rPr lang="zh-CN" altLang="en-US" sz="1600" dirty="0">
                <a:solidFill>
                  <a:srgbClr val="001965"/>
                </a:solidFill>
                <a:latin typeface="微软雅黑" panose="020B0503020204020204" pitchFamily="34" charset="-122"/>
                <a:ea typeface="微软雅黑" panose="020B0503020204020204" pitchFamily="34" charset="-122"/>
                <a:sym typeface="+mn-ea"/>
              </a:rPr>
              <a:t>基础胰岛素</a:t>
            </a:r>
            <a:r>
              <a:rPr lang="en-US" altLang="zh-CN" sz="1600" dirty="0">
                <a:solidFill>
                  <a:srgbClr val="001965"/>
                </a:solidFill>
                <a:latin typeface="微软雅黑" panose="020B0503020204020204" pitchFamily="34" charset="-122"/>
                <a:ea typeface="微软雅黑" panose="020B0503020204020204" pitchFamily="34" charset="-122"/>
                <a:sym typeface="+mn-ea"/>
              </a:rPr>
              <a:t>+</a:t>
            </a:r>
            <a:r>
              <a:rPr lang="en-US" altLang="zh-CN" sz="1600" dirty="0">
                <a:solidFill>
                  <a:srgbClr val="001965"/>
                </a:solidFill>
                <a:latin typeface="+mj-lt"/>
                <a:ea typeface="微软雅黑" panose="020B0503020204020204" pitchFamily="34" charset="-122"/>
                <a:sym typeface="+mn-ea"/>
              </a:rPr>
              <a:t>GLP-1RA</a:t>
            </a:r>
            <a:r>
              <a:rPr lang="zh-CN" altLang="en-US" sz="1600" dirty="0">
                <a:solidFill>
                  <a:srgbClr val="001965"/>
                </a:solidFill>
                <a:latin typeface="微软雅黑" panose="020B0503020204020204" pitchFamily="34" charset="-122"/>
                <a:ea typeface="微软雅黑" panose="020B0503020204020204" pitchFamily="34" charset="-122"/>
                <a:sym typeface="+mn-ea"/>
              </a:rPr>
              <a:t>联用方案转为德谷胰岛素利拉鲁肽后，进一步显著降低糖化血红蛋白</a:t>
            </a:r>
            <a:r>
              <a:rPr lang="en-US" altLang="zh-CN" sz="1600" dirty="0">
                <a:solidFill>
                  <a:srgbClr val="001965"/>
                </a:solidFill>
                <a:latin typeface="微软雅黑" panose="020B0503020204020204" pitchFamily="34" charset="-122"/>
                <a:ea typeface="微软雅黑" panose="020B0503020204020204" pitchFamily="34" charset="-122"/>
                <a:sym typeface="+mn-ea"/>
              </a:rPr>
              <a:t>(%) 0.42~0.6</a:t>
            </a:r>
            <a:r>
              <a:rPr lang="zh-CN" altLang="en-US" sz="1600" dirty="0">
                <a:solidFill>
                  <a:srgbClr val="001965"/>
                </a:solidFill>
                <a:latin typeface="微软雅黑" panose="020B0503020204020204" pitchFamily="34" charset="-122"/>
                <a:ea typeface="微软雅黑" panose="020B0503020204020204" pitchFamily="34" charset="-122"/>
                <a:sym typeface="+mn-ea"/>
              </a:rPr>
              <a:t>；</a:t>
            </a:r>
            <a:endParaRPr lang="zh-CN" altLang="en-US" sz="1600" dirty="0">
              <a:solidFill>
                <a:srgbClr val="001965"/>
              </a:solidFill>
              <a:latin typeface="微软雅黑" panose="020B0503020204020204" pitchFamily="34" charset="-122"/>
              <a:ea typeface="微软雅黑" panose="020B0503020204020204" pitchFamily="34" charset="-122"/>
              <a:sym typeface="+mn-lt"/>
            </a:endParaRPr>
          </a:p>
        </p:txBody>
      </p:sp>
      <p:sp>
        <p:nvSpPr>
          <p:cNvPr id="39" name="文本框 38">
            <a:extLst>
              <a:ext uri="{FF2B5EF4-FFF2-40B4-BE49-F238E27FC236}">
                <a16:creationId xmlns:a16="http://schemas.microsoft.com/office/drawing/2014/main" id="{BA32DF65-228E-4DBA-B77D-5B9ECCC6E0AC}"/>
              </a:ext>
            </a:extLst>
          </p:cNvPr>
          <p:cNvSpPr txBox="1"/>
          <p:nvPr/>
        </p:nvSpPr>
        <p:spPr>
          <a:xfrm>
            <a:off x="6375523" y="4336866"/>
            <a:ext cx="4575473" cy="615168"/>
          </a:xfrm>
          <a:prstGeom prst="rect">
            <a:avLst/>
          </a:prstGeom>
          <a:noFill/>
          <a:ln>
            <a:noFill/>
          </a:ln>
        </p:spPr>
        <p:txBody>
          <a:bodyPr wrap="square">
            <a:spAutoFit/>
          </a:bodyPr>
          <a:lstStyle/>
          <a:p>
            <a:pPr defTabSz="981075">
              <a:lnSpc>
                <a:spcPct val="110000"/>
              </a:lnSpc>
              <a:spcAft>
                <a:spcPts val="600"/>
              </a:spcAft>
              <a:buClr>
                <a:srgbClr val="001965"/>
              </a:buClr>
              <a:buSzPct val="120000"/>
              <a:defRPr/>
            </a:pPr>
            <a:r>
              <a:rPr lang="zh-CN" altLang="en-US" sz="1600" dirty="0">
                <a:solidFill>
                  <a:srgbClr val="001965"/>
                </a:solidFill>
                <a:latin typeface="微软雅黑" panose="020B0503020204020204" pitchFamily="34" charset="-122"/>
                <a:ea typeface="微软雅黑" panose="020B0503020204020204" pitchFamily="34" charset="-122"/>
                <a:sym typeface="+mn-ea"/>
              </a:rPr>
              <a:t>可减少</a:t>
            </a:r>
            <a:r>
              <a:rPr lang="en-US" altLang="zh-CN" sz="1600" dirty="0">
                <a:solidFill>
                  <a:srgbClr val="001965"/>
                </a:solidFill>
                <a:latin typeface="+mj-lt"/>
                <a:ea typeface="微软雅黑" panose="020B0503020204020204" pitchFamily="34" charset="-122"/>
                <a:sym typeface="+mn-ea"/>
              </a:rPr>
              <a:t>GLP-1RA</a:t>
            </a:r>
            <a:r>
              <a:rPr lang="zh-CN" altLang="en-US" sz="1600" dirty="0">
                <a:solidFill>
                  <a:srgbClr val="001965"/>
                </a:solidFill>
                <a:latin typeface="微软雅黑" panose="020B0503020204020204" pitchFamily="34" charset="-122"/>
                <a:ea typeface="微软雅黑" panose="020B0503020204020204" pitchFamily="34" charset="-122"/>
                <a:sym typeface="+mn-ea"/>
              </a:rPr>
              <a:t>和胰岛素的剂量，且</a:t>
            </a:r>
            <a:r>
              <a:rPr lang="en-US" altLang="zh-CN" sz="1600" dirty="0">
                <a:solidFill>
                  <a:srgbClr val="001965"/>
                </a:solidFill>
                <a:latin typeface="+mj-lt"/>
                <a:ea typeface="微软雅黑" panose="020B0503020204020204" pitchFamily="34" charset="-122"/>
                <a:sym typeface="+mn-ea"/>
              </a:rPr>
              <a:t>GLP</a:t>
            </a:r>
            <a:r>
              <a:rPr lang="en-US" altLang="zh-CN" sz="1600" dirty="0">
                <a:solidFill>
                  <a:srgbClr val="001965"/>
                </a:solidFill>
                <a:latin typeface="微软雅黑" panose="020B0503020204020204" pitchFamily="34" charset="-122"/>
                <a:ea typeface="微软雅黑" panose="020B0503020204020204" pitchFamily="34" charset="-122"/>
                <a:sym typeface="+mn-ea"/>
              </a:rPr>
              <a:t>-1</a:t>
            </a:r>
            <a:r>
              <a:rPr lang="zh-CN" altLang="en-US" sz="1600" dirty="0">
                <a:solidFill>
                  <a:srgbClr val="001965"/>
                </a:solidFill>
                <a:latin typeface="微软雅黑" panose="020B0503020204020204" pitchFamily="34" charset="-122"/>
                <a:ea typeface="微软雅黑" panose="020B0503020204020204" pitchFamily="34" charset="-122"/>
                <a:sym typeface="+mn-ea"/>
              </a:rPr>
              <a:t>成分用量更精细，患者耐受性更好；</a:t>
            </a:r>
            <a:endParaRPr lang="zh-CN" altLang="en-US" sz="1600" dirty="0">
              <a:solidFill>
                <a:srgbClr val="001965"/>
              </a:solidFill>
              <a:latin typeface="微软雅黑" panose="020B0503020204020204" pitchFamily="34" charset="-122"/>
              <a:ea typeface="微软雅黑" panose="020B0503020204020204" pitchFamily="34" charset="-122"/>
              <a:sym typeface="+mn-lt"/>
            </a:endParaRPr>
          </a:p>
        </p:txBody>
      </p:sp>
      <p:graphicFrame>
        <p:nvGraphicFramePr>
          <p:cNvPr id="41" name="图表 40">
            <a:extLst>
              <a:ext uri="{FF2B5EF4-FFF2-40B4-BE49-F238E27FC236}">
                <a16:creationId xmlns:a16="http://schemas.microsoft.com/office/drawing/2014/main" id="{E807C3C9-FFFF-4E30-B28D-2D026E0C4D96}"/>
              </a:ext>
            </a:extLst>
          </p:cNvPr>
          <p:cNvGraphicFramePr>
            <a:graphicFrameLocks/>
          </p:cNvGraphicFramePr>
          <p:nvPr>
            <p:extLst>
              <p:ext uri="{D42A27DB-BD31-4B8C-83A1-F6EECF244321}">
                <p14:modId xmlns:p14="http://schemas.microsoft.com/office/powerpoint/2010/main" val="1166384244"/>
              </p:ext>
            </p:extLst>
          </p:nvPr>
        </p:nvGraphicFramePr>
        <p:xfrm>
          <a:off x="893378" y="4933278"/>
          <a:ext cx="4814110" cy="1491310"/>
        </p:xfrm>
        <a:graphic>
          <a:graphicData uri="http://schemas.openxmlformats.org/drawingml/2006/chart">
            <c:chart xmlns:c="http://schemas.openxmlformats.org/drawingml/2006/chart" xmlns:r="http://schemas.openxmlformats.org/officeDocument/2006/relationships" r:id="rId5"/>
          </a:graphicData>
        </a:graphic>
      </p:graphicFrame>
      <p:grpSp>
        <p:nvGrpSpPr>
          <p:cNvPr id="35" name="组合 34">
            <a:extLst>
              <a:ext uri="{FF2B5EF4-FFF2-40B4-BE49-F238E27FC236}">
                <a16:creationId xmlns:a16="http://schemas.microsoft.com/office/drawing/2014/main" id="{3931279A-3DBE-4A1D-8E70-4F814B4C43D8}"/>
              </a:ext>
            </a:extLst>
          </p:cNvPr>
          <p:cNvGrpSpPr>
            <a:grpSpLocks noChangeAspect="1"/>
          </p:cNvGrpSpPr>
          <p:nvPr/>
        </p:nvGrpSpPr>
        <p:grpSpPr>
          <a:xfrm>
            <a:off x="779411" y="4467317"/>
            <a:ext cx="177591" cy="252000"/>
            <a:chOff x="6721702" y="3704331"/>
            <a:chExt cx="256839" cy="364453"/>
          </a:xfrm>
        </p:grpSpPr>
        <p:sp>
          <p:nvSpPr>
            <p:cNvPr id="50" name="Freeform 121">
              <a:extLst>
                <a:ext uri="{FF2B5EF4-FFF2-40B4-BE49-F238E27FC236}">
                  <a16:creationId xmlns:a16="http://schemas.microsoft.com/office/drawing/2014/main" id="{F93561E2-343F-4E7D-9795-FD67112065C9}"/>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52" name="Freeform 121">
              <a:extLst>
                <a:ext uri="{FF2B5EF4-FFF2-40B4-BE49-F238E27FC236}">
                  <a16:creationId xmlns:a16="http://schemas.microsoft.com/office/drawing/2014/main" id="{EB94056A-58F3-49A7-9051-189033773D45}"/>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53" name="组合 52">
            <a:extLst>
              <a:ext uri="{FF2B5EF4-FFF2-40B4-BE49-F238E27FC236}">
                <a16:creationId xmlns:a16="http://schemas.microsoft.com/office/drawing/2014/main" id="{0C0B48D2-4073-4727-823E-ECEA1B3476D5}"/>
              </a:ext>
            </a:extLst>
          </p:cNvPr>
          <p:cNvGrpSpPr>
            <a:grpSpLocks noChangeAspect="1"/>
          </p:cNvGrpSpPr>
          <p:nvPr/>
        </p:nvGrpSpPr>
        <p:grpSpPr>
          <a:xfrm>
            <a:off x="6133741" y="4471570"/>
            <a:ext cx="177591" cy="252000"/>
            <a:chOff x="6721702" y="3704331"/>
            <a:chExt cx="256839" cy="364453"/>
          </a:xfrm>
        </p:grpSpPr>
        <p:sp>
          <p:nvSpPr>
            <p:cNvPr id="54" name="Freeform 121">
              <a:extLst>
                <a:ext uri="{FF2B5EF4-FFF2-40B4-BE49-F238E27FC236}">
                  <a16:creationId xmlns:a16="http://schemas.microsoft.com/office/drawing/2014/main" id="{E395808A-8B11-4D16-BEE8-AC15AA17F0C9}"/>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55" name="Freeform 121">
              <a:extLst>
                <a:ext uri="{FF2B5EF4-FFF2-40B4-BE49-F238E27FC236}">
                  <a16:creationId xmlns:a16="http://schemas.microsoft.com/office/drawing/2014/main" id="{024FBAC5-77C0-4094-BD27-9E403BD823B9}"/>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58" name="组合 57">
            <a:extLst>
              <a:ext uri="{FF2B5EF4-FFF2-40B4-BE49-F238E27FC236}">
                <a16:creationId xmlns:a16="http://schemas.microsoft.com/office/drawing/2014/main" id="{4928E8A2-DD03-4628-85AA-594117C24715}"/>
              </a:ext>
            </a:extLst>
          </p:cNvPr>
          <p:cNvGrpSpPr>
            <a:grpSpLocks noChangeAspect="1"/>
          </p:cNvGrpSpPr>
          <p:nvPr/>
        </p:nvGrpSpPr>
        <p:grpSpPr>
          <a:xfrm>
            <a:off x="6133741" y="5339996"/>
            <a:ext cx="177591" cy="252000"/>
            <a:chOff x="6721702" y="3704331"/>
            <a:chExt cx="256839" cy="364453"/>
          </a:xfrm>
        </p:grpSpPr>
        <p:sp>
          <p:nvSpPr>
            <p:cNvPr id="59" name="Freeform 121">
              <a:extLst>
                <a:ext uri="{FF2B5EF4-FFF2-40B4-BE49-F238E27FC236}">
                  <a16:creationId xmlns:a16="http://schemas.microsoft.com/office/drawing/2014/main" id="{031B8C1F-5331-4D62-AC57-60B9173C5A36}"/>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60" name="Freeform 121">
              <a:extLst>
                <a:ext uri="{FF2B5EF4-FFF2-40B4-BE49-F238E27FC236}">
                  <a16:creationId xmlns:a16="http://schemas.microsoft.com/office/drawing/2014/main" id="{28DF88EB-73AD-45DB-B25D-24BDBF68F887}"/>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sp>
        <p:nvSpPr>
          <p:cNvPr id="61" name="文本框 60">
            <a:extLst>
              <a:ext uri="{FF2B5EF4-FFF2-40B4-BE49-F238E27FC236}">
                <a16:creationId xmlns:a16="http://schemas.microsoft.com/office/drawing/2014/main" id="{0902E454-FB1F-41A9-BD34-CA973B743D2D}"/>
              </a:ext>
            </a:extLst>
          </p:cNvPr>
          <p:cNvSpPr txBox="1"/>
          <p:nvPr/>
        </p:nvSpPr>
        <p:spPr>
          <a:xfrm>
            <a:off x="6375523" y="5192118"/>
            <a:ext cx="4575473" cy="615168"/>
          </a:xfrm>
          <a:prstGeom prst="rect">
            <a:avLst/>
          </a:prstGeom>
          <a:noFill/>
          <a:ln>
            <a:noFill/>
          </a:ln>
        </p:spPr>
        <p:txBody>
          <a:bodyPr wrap="square">
            <a:spAutoFit/>
          </a:bodyPr>
          <a:lstStyle/>
          <a:p>
            <a:pPr defTabSz="981075">
              <a:lnSpc>
                <a:spcPct val="110000"/>
              </a:lnSpc>
              <a:spcAft>
                <a:spcPts val="600"/>
              </a:spcAft>
              <a:buClr>
                <a:srgbClr val="001965"/>
              </a:buClr>
              <a:buSzPct val="120000"/>
              <a:defRPr/>
            </a:pPr>
            <a:r>
              <a:rPr lang="zh-CN" altLang="en-US" sz="1600" dirty="0">
                <a:solidFill>
                  <a:srgbClr val="001965"/>
                </a:solidFill>
                <a:latin typeface="微软雅黑" panose="020B0503020204020204" pitchFamily="34" charset="-122"/>
                <a:ea typeface="微软雅黑" panose="020B0503020204020204" pitchFamily="34" charset="-122"/>
                <a:sym typeface="+mn-ea"/>
              </a:rPr>
              <a:t>一天注射一针，减少注射次数，减轻患者负担，帮助患者便捷地实现血糖管理目标</a:t>
            </a:r>
            <a:endParaRPr lang="zh-CN" altLang="en-US" sz="1600" dirty="0">
              <a:solidFill>
                <a:srgbClr val="001965"/>
              </a:solidFill>
              <a:latin typeface="微软雅黑" panose="020B0503020204020204" pitchFamily="34" charset="-122"/>
              <a:ea typeface="微软雅黑" panose="020B0503020204020204" pitchFamily="34" charset="-122"/>
              <a:sym typeface="+mn-lt"/>
            </a:endParaRPr>
          </a:p>
        </p:txBody>
      </p:sp>
      <p:sp>
        <p:nvSpPr>
          <p:cNvPr id="62" name="文本占位符 3">
            <a:extLst>
              <a:ext uri="{FF2B5EF4-FFF2-40B4-BE49-F238E27FC236}">
                <a16:creationId xmlns:a16="http://schemas.microsoft.com/office/drawing/2014/main" id="{5D923F46-85B7-4969-966D-4FF675A571B3}"/>
              </a:ext>
            </a:extLst>
          </p:cNvPr>
          <p:cNvSpPr txBox="1"/>
          <p:nvPr/>
        </p:nvSpPr>
        <p:spPr>
          <a:xfrm>
            <a:off x="437184" y="6435046"/>
            <a:ext cx="11178153" cy="263470"/>
          </a:xfrm>
          <a:prstGeom prst="rect">
            <a:avLst/>
          </a:prstGeom>
        </p:spPr>
        <p:txBody>
          <a:bodyPr wrap="square" lIns="0" tIns="0" rIns="0" bIns="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Bef>
                <a:spcPts val="135"/>
              </a:spcBef>
              <a:buClr>
                <a:srgbClr val="0081C6"/>
              </a:buClr>
              <a:defRPr/>
            </a:pPr>
            <a:r>
              <a:rPr lang="da-DK" altLang="zh-CN" sz="800" kern="0" dirty="0">
                <a:solidFill>
                  <a:schemeClr val="tx1">
                    <a:lumMod val="50000"/>
                    <a:lumOff val="50000"/>
                  </a:schemeClr>
                </a:solidFill>
                <a:latin typeface="+mj-lt"/>
                <a:ea typeface="微软雅黑" panose="020B0503020204020204" pitchFamily="34" charset="-122"/>
                <a:sym typeface="+mn-ea"/>
              </a:rPr>
              <a:t>1. </a:t>
            </a:r>
            <a:r>
              <a:rPr lang="en-US" altLang="zh-CN" sz="800" kern="0" dirty="0">
                <a:solidFill>
                  <a:schemeClr val="tx1">
                    <a:lumMod val="50000"/>
                    <a:lumOff val="50000"/>
                  </a:schemeClr>
                </a:solidFill>
                <a:latin typeface="+mj-lt"/>
                <a:ea typeface="微软雅黑" panose="020B0503020204020204" pitchFamily="34" charset="-122"/>
                <a:sym typeface="+mn-ea"/>
              </a:rPr>
              <a:t>ADA. Diabetes Care. 2021 Jan;44(Suppl 1) S1-S232;</a:t>
            </a:r>
            <a:r>
              <a:rPr lang="zh-CN" altLang="en-US" sz="800" kern="0" dirty="0">
                <a:solidFill>
                  <a:schemeClr val="tx1">
                    <a:lumMod val="50000"/>
                    <a:lumOff val="50000"/>
                  </a:schemeClr>
                </a:solidFill>
                <a:latin typeface="+mj-lt"/>
                <a:ea typeface="微软雅黑" panose="020B0503020204020204" pitchFamily="34" charset="-122"/>
                <a:sym typeface="+mn-ea"/>
              </a:rPr>
              <a:t>  </a:t>
            </a:r>
            <a:r>
              <a:rPr lang="en-US" altLang="zh-CN" sz="800" kern="0" dirty="0">
                <a:solidFill>
                  <a:schemeClr val="tx1">
                    <a:lumMod val="50000"/>
                    <a:lumOff val="50000"/>
                  </a:schemeClr>
                </a:solidFill>
                <a:latin typeface="+mj-lt"/>
                <a:ea typeface="微软雅黑" panose="020B0503020204020204" pitchFamily="34" charset="-122"/>
                <a:sym typeface="+mn-ea"/>
              </a:rPr>
              <a:t>2.</a:t>
            </a:r>
            <a:r>
              <a:rPr lang="zh-CN" altLang="en-US" sz="800" kern="0" dirty="0">
                <a:solidFill>
                  <a:schemeClr val="tx1">
                    <a:lumMod val="50000"/>
                    <a:lumOff val="50000"/>
                  </a:schemeClr>
                </a:solidFill>
                <a:latin typeface="+mj-lt"/>
                <a:ea typeface="微软雅黑" panose="020B0503020204020204" pitchFamily="34" charset="-122"/>
                <a:sym typeface="+mn-ea"/>
              </a:rPr>
              <a:t>中华医学会糖尿病学分会</a:t>
            </a:r>
            <a:r>
              <a:rPr lang="en-US" altLang="zh-CN" sz="800" kern="0" dirty="0">
                <a:solidFill>
                  <a:schemeClr val="tx1">
                    <a:lumMod val="50000"/>
                    <a:lumOff val="50000"/>
                  </a:schemeClr>
                </a:solidFill>
                <a:latin typeface="+mj-lt"/>
                <a:ea typeface="微软雅黑" panose="020B0503020204020204" pitchFamily="34" charset="-122"/>
                <a:sym typeface="+mn-ea"/>
              </a:rPr>
              <a:t>. </a:t>
            </a:r>
            <a:r>
              <a:rPr lang="zh-CN" altLang="en-US" sz="800" kern="0" dirty="0">
                <a:solidFill>
                  <a:schemeClr val="tx1">
                    <a:lumMod val="50000"/>
                    <a:lumOff val="50000"/>
                  </a:schemeClr>
                </a:solidFill>
                <a:latin typeface="+mj-lt"/>
                <a:ea typeface="微软雅黑" panose="020B0503020204020204" pitchFamily="34" charset="-122"/>
                <a:sym typeface="+mn-ea"/>
              </a:rPr>
              <a:t>中华糖尿病杂志</a:t>
            </a:r>
            <a:r>
              <a:rPr lang="en-US" altLang="zh-CN" sz="800" kern="0" dirty="0">
                <a:solidFill>
                  <a:schemeClr val="tx1">
                    <a:lumMod val="50000"/>
                    <a:lumOff val="50000"/>
                  </a:schemeClr>
                </a:solidFill>
                <a:latin typeface="+mj-lt"/>
                <a:ea typeface="微软雅黑" panose="020B0503020204020204" pitchFamily="34" charset="-122"/>
                <a:sym typeface="+mn-ea"/>
              </a:rPr>
              <a:t>. 2021; 13(4): 315-409; 3. </a:t>
            </a:r>
            <a:r>
              <a:rPr lang="nl-NL" altLang="zh-CN" sz="800" dirty="0">
                <a:solidFill>
                  <a:schemeClr val="tx1">
                    <a:lumMod val="50000"/>
                    <a:lumOff val="50000"/>
                  </a:schemeClr>
                </a:solidFill>
                <a:latin typeface="+mj-lt"/>
                <a:ea typeface="Apis For Office" panose="020B0504010101010104" pitchFamily="34" charset="0"/>
                <a:cs typeface="Apis For Office" panose="020B0504010101010104" pitchFamily="34" charset="0"/>
                <a:sym typeface="Verdana" panose="020B0604030504040204"/>
              </a:rPr>
              <a:t>Price H, et al. </a:t>
            </a:r>
            <a:r>
              <a:rPr lang="pt-BR" altLang="zh-CN" sz="800" dirty="0">
                <a:solidFill>
                  <a:schemeClr val="tx1">
                    <a:lumMod val="50000"/>
                    <a:lumOff val="50000"/>
                  </a:schemeClr>
                </a:solidFill>
                <a:latin typeface="+mj-lt"/>
                <a:ea typeface="Apis For Office" panose="020B0504010101010104" pitchFamily="34" charset="0"/>
                <a:cs typeface="Apis For Office" panose="020B0504010101010104" pitchFamily="34" charset="0"/>
                <a:sym typeface="Verdana" panose="020B0604030504040204"/>
              </a:rPr>
              <a:t>Diabetes Obes Metab. 2018 Apr;20(4):954-962; 4.</a:t>
            </a:r>
            <a:r>
              <a:rPr lang="da-DK" altLang="zh-CN" sz="800" dirty="0">
                <a:solidFill>
                  <a:schemeClr val="tx1">
                    <a:lumMod val="50000"/>
                    <a:lumOff val="50000"/>
                  </a:schemeClr>
                </a:solidFill>
                <a:latin typeface="+mj-lt"/>
                <a:ea typeface="Apis For Office" panose="020B0504010101010104" pitchFamily="34" charset="0"/>
                <a:cs typeface="Apis For Office" panose="020B0504010101010104" pitchFamily="34" charset="0"/>
                <a:sym typeface="Verdana" panose="020B0604030504040204"/>
              </a:rPr>
              <a:t> Eliasson B, et al. Diabetes Ther. 2020;11(8):1807-1820. ; 5. Melzer-Cohen C, et al. Diabetes Ther. 2020;11(1):185-196. </a:t>
            </a:r>
            <a:endParaRPr lang="nl-NL" altLang="zh-CN" sz="800" dirty="0">
              <a:solidFill>
                <a:schemeClr val="tx1">
                  <a:lumMod val="50000"/>
                  <a:lumOff val="50000"/>
                </a:schemeClr>
              </a:solidFill>
              <a:latin typeface="+mj-lt"/>
              <a:ea typeface="Apis For Office" panose="020B0504010101010104" pitchFamily="34" charset="0"/>
              <a:cs typeface="Apis For Office" panose="020B0504010101010104" pitchFamily="34" charset="0"/>
              <a:sym typeface="Verdana" panose="020B0604030504040204"/>
            </a:endParaRPr>
          </a:p>
        </p:txBody>
      </p:sp>
    </p:spTree>
    <p:extLst>
      <p:ext uri="{BB962C8B-B14F-4D97-AF65-F5344CB8AC3E}">
        <p14:creationId xmlns:p14="http://schemas.microsoft.com/office/powerpoint/2010/main" val="1203562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圆角 5">
            <a:extLst>
              <a:ext uri="{FF2B5EF4-FFF2-40B4-BE49-F238E27FC236}">
                <a16:creationId xmlns:a16="http://schemas.microsoft.com/office/drawing/2014/main" id="{35BA0F02-F9D9-4D2D-8C8A-A6123D5913FF}"/>
              </a:ext>
            </a:extLst>
          </p:cNvPr>
          <p:cNvSpPr/>
          <p:nvPr/>
        </p:nvSpPr>
        <p:spPr>
          <a:xfrm>
            <a:off x="510672" y="2703191"/>
            <a:ext cx="5478262" cy="2624339"/>
          </a:xfrm>
          <a:prstGeom prst="roundRect">
            <a:avLst>
              <a:gd name="adj" fmla="val 2876"/>
            </a:avLst>
          </a:prstGeom>
          <a:solidFill>
            <a:schemeClr val="bg1"/>
          </a:solidFill>
          <a:ln w="12700">
            <a:noFill/>
          </a:ln>
          <a:effectLst>
            <a:innerShdw blurRad="152932">
              <a:schemeClr val="bg1">
                <a:lumMod val="75000"/>
              </a:schemeClr>
            </a:innerShdw>
          </a:effectLst>
        </p:spPr>
        <p:txBody>
          <a:bodyPr wrap="square" lIns="396000" rtlCol="0" anchor="ctr">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sp>
        <p:nvSpPr>
          <p:cNvPr id="87" name="矩形: 圆角 5">
            <a:extLst>
              <a:ext uri="{FF2B5EF4-FFF2-40B4-BE49-F238E27FC236}">
                <a16:creationId xmlns:a16="http://schemas.microsoft.com/office/drawing/2014/main" id="{41A23195-AC63-44B9-94DB-B68E174B03A0}"/>
              </a:ext>
            </a:extLst>
          </p:cNvPr>
          <p:cNvSpPr/>
          <p:nvPr/>
        </p:nvSpPr>
        <p:spPr>
          <a:xfrm>
            <a:off x="6198573" y="2732014"/>
            <a:ext cx="5463600" cy="2595518"/>
          </a:xfrm>
          <a:prstGeom prst="roundRect">
            <a:avLst>
              <a:gd name="adj" fmla="val 1930"/>
            </a:avLst>
          </a:prstGeom>
          <a:solidFill>
            <a:schemeClr val="bg1"/>
          </a:solidFill>
          <a:ln w="12700">
            <a:noFill/>
          </a:ln>
          <a:effectLst>
            <a:innerShdw blurRad="152932">
              <a:schemeClr val="bg1">
                <a:lumMod val="75000"/>
              </a:schemeClr>
            </a:innerShdw>
          </a:effectLst>
        </p:spPr>
        <p:txBody>
          <a:bodyPr wrap="square" lIns="396000" rtlCol="0" anchor="ctr">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sp>
        <p:nvSpPr>
          <p:cNvPr id="39" name="文本占位符 7">
            <a:extLst>
              <a:ext uri="{FF2B5EF4-FFF2-40B4-BE49-F238E27FC236}">
                <a16:creationId xmlns:a16="http://schemas.microsoft.com/office/drawing/2014/main" id="{0517C422-0AF5-2DD1-0071-DC2CD983E7CE}"/>
              </a:ext>
            </a:extLst>
          </p:cNvPr>
          <p:cNvSpPr txBox="1">
            <a:spLocks/>
          </p:cNvSpPr>
          <p:nvPr/>
        </p:nvSpPr>
        <p:spPr>
          <a:xfrm>
            <a:off x="2735462" y="41679"/>
            <a:ext cx="9331413" cy="1093823"/>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技术审评报告</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en-US" altLang="zh-CN" sz="2800" b="1" i="0" u="none" strike="noStrike" kern="1200" cap="none" spc="0" normalizeH="0" baseline="3000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r>
              <a:rPr lang="zh-CN" altLang="en-US" sz="2800" b="1" dirty="0">
                <a:solidFill>
                  <a:srgbClr val="FFFFFF"/>
                </a:solidFill>
                <a:latin typeface="微软雅黑" panose="020B0503020204020204" pitchFamily="34" charset="-122"/>
                <a:ea typeface="微软雅黑" panose="020B0503020204020204" pitchFamily="34" charset="-122"/>
              </a:rPr>
              <a:t>结论：</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德谷胰岛素利拉鲁肽注射液治疗</a:t>
            </a:r>
            <a:endPar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a:solidFill>
                  <a:srgbClr val="FFFFFF"/>
                </a:solidFill>
                <a:latin typeface="微软雅黑" panose="020B0503020204020204" pitchFamily="34" charset="-122"/>
                <a:ea typeface="微软雅黑" panose="020B0503020204020204" pitchFamily="34" charset="-122"/>
              </a:rPr>
              <a:t>使得</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长期血糖控制得到更大的改善</a:t>
            </a:r>
          </a:p>
        </p:txBody>
      </p:sp>
      <p:sp>
        <p:nvSpPr>
          <p:cNvPr id="38" name="文本框 37">
            <a:extLst>
              <a:ext uri="{FF2B5EF4-FFF2-40B4-BE49-F238E27FC236}">
                <a16:creationId xmlns:a16="http://schemas.microsoft.com/office/drawing/2014/main" id="{3C5F5AC4-637A-43C1-8671-073DD336DB5C}"/>
              </a:ext>
            </a:extLst>
          </p:cNvPr>
          <p:cNvSpPr txBox="1"/>
          <p:nvPr/>
        </p:nvSpPr>
        <p:spPr>
          <a:xfrm>
            <a:off x="480224" y="1459405"/>
            <a:ext cx="5607395" cy="1007520"/>
          </a:xfrm>
          <a:prstGeom prst="rect">
            <a:avLst/>
          </a:prstGeom>
          <a:noFill/>
          <a:ln>
            <a:noFill/>
          </a:ln>
        </p:spPr>
        <p:txBody>
          <a:bodyPr wrap="square">
            <a:spAutoFit/>
          </a:bodyPr>
          <a:lstStyle/>
          <a:p>
            <a:pPr marL="342900" marR="0" lvl="0" indent="-342900" algn="just" defTabSz="981075" rtl="0" eaLnBrk="1" fontAlgn="auto" latinLnBrk="0" hangingPunct="1">
              <a:lnSpc>
                <a:spcPct val="120000"/>
              </a:lnSpc>
              <a:spcBef>
                <a:spcPts val="600"/>
              </a:spcBef>
              <a:spcAft>
                <a:spcPts val="0"/>
              </a:spcAft>
              <a:buClr>
                <a:srgbClr val="001965"/>
              </a:buClr>
              <a:buSzPct val="120000"/>
              <a:buFont typeface="+mj-ea"/>
              <a:buAutoNum type="circleNumDbPlain"/>
              <a:tabLst/>
              <a:defRPr/>
            </a:pPr>
            <a:r>
              <a:rPr kumimoji="0" lang="zh-CN" altLang="en-US" sz="17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在使用口服降糖药无效的患者中，与德谷胰岛素或利拉鲁肽治疗相比，</a:t>
            </a:r>
            <a:r>
              <a:rPr kumimoji="0" lang="zh-CN" altLang="en-US" sz="17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德谷胰岛素利拉鲁肽注射液治疗使得长期血糖控制得到更大的改善</a:t>
            </a:r>
            <a:endParaRPr kumimoji="0" lang="zh-CN" altLang="en-US" sz="17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pis"/>
            </a:endParaRPr>
          </a:p>
        </p:txBody>
      </p:sp>
      <p:sp>
        <p:nvSpPr>
          <p:cNvPr id="42" name="文本框 41">
            <a:extLst>
              <a:ext uri="{FF2B5EF4-FFF2-40B4-BE49-F238E27FC236}">
                <a16:creationId xmlns:a16="http://schemas.microsoft.com/office/drawing/2014/main" id="{076B2A24-B754-4C1E-B0CE-5E856E28248D}"/>
              </a:ext>
            </a:extLst>
          </p:cNvPr>
          <p:cNvSpPr txBox="1"/>
          <p:nvPr/>
        </p:nvSpPr>
        <p:spPr>
          <a:xfrm>
            <a:off x="529827" y="5390373"/>
            <a:ext cx="11132346" cy="1007520"/>
          </a:xfrm>
          <a:prstGeom prst="rect">
            <a:avLst/>
          </a:prstGeom>
          <a:solidFill>
            <a:schemeClr val="accent4">
              <a:lumMod val="20000"/>
              <a:lumOff val="80000"/>
            </a:schemeClr>
          </a:solidFill>
          <a:ln>
            <a:noFill/>
          </a:ln>
        </p:spPr>
        <p:txBody>
          <a:bodyPr wrap="square">
            <a:spAutoFit/>
          </a:bodyPr>
          <a:lstStyle/>
          <a:p>
            <a:pPr marL="0" marR="0" lvl="0" indent="0" algn="just" defTabSz="981075" rtl="0" eaLnBrk="1" fontAlgn="auto" latinLnBrk="0" hangingPunct="1">
              <a:lnSpc>
                <a:spcPct val="120000"/>
              </a:lnSpc>
              <a:spcBef>
                <a:spcPts val="600"/>
              </a:spcBef>
              <a:spcAft>
                <a:spcPts val="0"/>
              </a:spcAft>
              <a:buClr>
                <a:srgbClr val="001965"/>
              </a:buClr>
              <a:buSzPct val="120000"/>
              <a:buFontTx/>
              <a:buNone/>
              <a:tabLst/>
              <a:defRPr/>
            </a:pPr>
            <a:r>
              <a:rPr kumimoji="0" lang="zh-CN" altLang="en-US" sz="17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本品结合了德谷胰岛素和利拉鲁肽的各自的作用特征，</a:t>
            </a:r>
            <a:r>
              <a:rPr kumimoji="0" lang="zh-CN" altLang="en-US" sz="17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与德谷胰岛素和利拉鲁肽相比在降低</a:t>
            </a:r>
            <a:r>
              <a:rPr kumimoji="0" lang="en-US" altLang="zh-CN" sz="17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微软雅黑" panose="020B0503020204020204" pitchFamily="34" charset="-122"/>
                <a:sym typeface="Apis"/>
              </a:rPr>
              <a:t>HbA</a:t>
            </a:r>
            <a:r>
              <a:rPr kumimoji="0" lang="en-US" altLang="zh-CN" sz="1700" b="1" i="0" u="none" strike="noStrike" kern="1200" cap="none" spc="0" normalizeH="0" baseline="-25000" noProof="0" dirty="0">
                <a:ln>
                  <a:noFill/>
                </a:ln>
                <a:solidFill>
                  <a:srgbClr val="002060"/>
                </a:solidFill>
                <a:effectLst/>
                <a:uLnTx/>
                <a:uFillTx/>
                <a:latin typeface="+mj-lt"/>
                <a:ea typeface="微软雅黑" panose="020B0503020204020204" pitchFamily="34" charset="-122"/>
                <a:cs typeface="微软雅黑" panose="020B0503020204020204" pitchFamily="34" charset="-122"/>
                <a:sym typeface="Apis"/>
              </a:rPr>
              <a:t>1c</a:t>
            </a:r>
            <a:r>
              <a:rPr kumimoji="0" lang="zh-CN" altLang="en-US" sz="17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方面具有优效性，与德谷胰岛素相比本品胰岛素剂量显著降低，且体重改善方面更优，低血糖事件率更少</a:t>
            </a:r>
            <a:r>
              <a:rPr kumimoji="0" lang="zh-CN" altLang="en-US" sz="17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，为临床上成人</a:t>
            </a:r>
            <a:r>
              <a:rPr kumimoji="0" lang="en-US" altLang="zh-CN" sz="17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2</a:t>
            </a:r>
            <a:r>
              <a:rPr kumimoji="0" lang="zh-CN" altLang="en-US" sz="17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型糖尿病患者提供了新的用药选择</a:t>
            </a:r>
            <a:r>
              <a:rPr kumimoji="0" lang="en-US" altLang="zh-CN" sz="1700" b="0" i="0" u="none" strike="noStrike" kern="1200" cap="none" spc="0" normalizeH="0" baseline="3000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1</a:t>
            </a:r>
            <a:endParaRPr kumimoji="0" lang="zh-CN" altLang="en-US" sz="1700" b="0" i="0" u="none" strike="noStrike" kern="1200" cap="none" spc="0" normalizeH="0" baseline="3000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endParaRPr>
          </a:p>
        </p:txBody>
      </p:sp>
      <p:sp>
        <p:nvSpPr>
          <p:cNvPr id="34" name="文本占位符 7">
            <a:extLst>
              <a:ext uri="{FF2B5EF4-FFF2-40B4-BE49-F238E27FC236}">
                <a16:creationId xmlns:a16="http://schemas.microsoft.com/office/drawing/2014/main" id="{3E0E9AAE-6487-411E-A4D7-ADB038F98C82}"/>
              </a:ext>
            </a:extLst>
          </p:cNvPr>
          <p:cNvSpPr txBox="1">
            <a:spLocks/>
          </p:cNvSpPr>
          <p:nvPr/>
        </p:nvSpPr>
        <p:spPr>
          <a:xfrm>
            <a:off x="162931" y="220453"/>
            <a:ext cx="2967436"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en-US" altLang="zh-CN" sz="3600" b="1" dirty="0">
                <a:solidFill>
                  <a:schemeClr val="bg1"/>
                </a:solidFill>
                <a:latin typeface="微软雅黑" panose="020B0503020204020204" pitchFamily="34" charset="-122"/>
                <a:ea typeface="微软雅黑" panose="020B0503020204020204" pitchFamily="34" charset="-122"/>
              </a:rPr>
              <a:t>03 </a:t>
            </a:r>
            <a:r>
              <a:rPr lang="zh-CN" altLang="en-US" sz="3600" b="1" dirty="0">
                <a:solidFill>
                  <a:schemeClr val="bg1"/>
                </a:solidFill>
                <a:latin typeface="微软雅黑" panose="020B0503020204020204" pitchFamily="34" charset="-122"/>
                <a:ea typeface="微软雅黑" panose="020B0503020204020204" pitchFamily="34" charset="-122"/>
              </a:rPr>
              <a:t>有效性 </a:t>
            </a:r>
            <a:r>
              <a:rPr lang="en-US" altLang="zh-CN" sz="3600" b="1" dirty="0">
                <a:solidFill>
                  <a:schemeClr val="bg1"/>
                </a:solidFill>
                <a:latin typeface="微软雅黑" panose="020B0503020204020204" pitchFamily="34" charset="-122"/>
                <a:ea typeface="微软雅黑" panose="020B0503020204020204" pitchFamily="34" charset="-122"/>
              </a:rPr>
              <a:t>—</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871CAC97-01D4-453B-BA24-73ED724A1353}"/>
              </a:ext>
            </a:extLst>
          </p:cNvPr>
          <p:cNvSpPr txBox="1"/>
          <p:nvPr/>
        </p:nvSpPr>
        <p:spPr>
          <a:xfrm>
            <a:off x="6096000" y="1439598"/>
            <a:ext cx="5545183" cy="1007520"/>
          </a:xfrm>
          <a:prstGeom prst="rect">
            <a:avLst/>
          </a:prstGeom>
          <a:noFill/>
          <a:ln>
            <a:noFill/>
          </a:ln>
        </p:spPr>
        <p:txBody>
          <a:bodyPr wrap="square">
            <a:spAutoFit/>
          </a:bodyPr>
          <a:lstStyle/>
          <a:p>
            <a:pPr marL="342900" indent="-342900" algn="just" defTabSz="981075">
              <a:lnSpc>
                <a:spcPct val="120000"/>
              </a:lnSpc>
              <a:spcBef>
                <a:spcPts val="600"/>
              </a:spcBef>
              <a:buClr>
                <a:srgbClr val="001965"/>
              </a:buClr>
              <a:buSzPct val="120000"/>
              <a:buFont typeface="+mj-ea"/>
              <a:buAutoNum type="circleNumDbPlain" startAt="2"/>
              <a:defRPr/>
            </a:pPr>
            <a:r>
              <a:rPr lang="zh-CN" altLang="en-US" sz="1700" dirty="0">
                <a:solidFill>
                  <a:srgbClr val="002060"/>
                </a:solidFill>
                <a:latin typeface="微软雅黑" panose="020B0503020204020204" pitchFamily="34" charset="-122"/>
                <a:ea typeface="微软雅黑" panose="020B0503020204020204" pitchFamily="34" charset="-122"/>
              </a:rPr>
              <a:t>在基础胰岛素使用者中，与德谷治疗相比，</a:t>
            </a:r>
            <a:r>
              <a:rPr lang="zh-CN" altLang="en-US" sz="1700" b="1" dirty="0">
                <a:solidFill>
                  <a:srgbClr val="002060"/>
                </a:solidFill>
                <a:latin typeface="微软雅黑" panose="020B0503020204020204" pitchFamily="34" charset="-122"/>
                <a:ea typeface="微软雅黑" panose="020B0503020204020204" pitchFamily="34" charset="-122"/>
              </a:rPr>
              <a:t>德谷胰岛素利拉鲁肽注射液治疗使得长期血糖控制得到更大的改善</a:t>
            </a:r>
          </a:p>
        </p:txBody>
      </p:sp>
      <p:sp>
        <p:nvSpPr>
          <p:cNvPr id="67" name="矩形: 圆角 4">
            <a:extLst>
              <a:ext uri="{FF2B5EF4-FFF2-40B4-BE49-F238E27FC236}">
                <a16:creationId xmlns:a16="http://schemas.microsoft.com/office/drawing/2014/main" id="{45B2BD7D-0557-41E7-A8EC-E38670500D00}"/>
              </a:ext>
            </a:extLst>
          </p:cNvPr>
          <p:cNvSpPr/>
          <p:nvPr/>
        </p:nvSpPr>
        <p:spPr>
          <a:xfrm>
            <a:off x="494494" y="2527498"/>
            <a:ext cx="11186251" cy="424515"/>
          </a:xfrm>
          <a:prstGeom prst="roundRect">
            <a:avLst>
              <a:gd name="adj" fmla="val 36396"/>
            </a:avLst>
          </a:prstGeom>
          <a:solidFill>
            <a:srgbClr val="DA19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defRPr/>
            </a:pP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中国</a:t>
            </a:r>
            <a:r>
              <a:rPr kumimoji="0" lang="en-US" altLang="zh-CN"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III</a:t>
            </a: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期临床研究</a:t>
            </a:r>
            <a:r>
              <a:rPr lang="en-US" altLang="zh-CN" sz="1400" b="1" baseline="30000" dirty="0">
                <a:solidFill>
                  <a:schemeClr val="bg1"/>
                </a:solidFill>
                <a:latin typeface="微软雅黑" panose="020B0503020204020204" pitchFamily="34" charset="-122"/>
                <a:ea typeface="微软雅黑" panose="020B0503020204020204" pitchFamily="34" charset="-122"/>
              </a:rPr>
              <a:t>2-3</a:t>
            </a: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a:t>
            </a:r>
            <a:r>
              <a:rPr kumimoji="0" lang="en-US" altLang="zh-CN"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RCT</a:t>
            </a: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a:t>
            </a:r>
            <a:r>
              <a:rPr kumimoji="0" lang="en-US" altLang="zh-CN" sz="1600" i="0" u="none" strike="noStrike" kern="1200" cap="none" spc="0" normalizeH="0" baseline="3000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 </a:t>
            </a: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pis"/>
              </a:rPr>
              <a:t>显示：与对照组相比，本品</a:t>
            </a:r>
            <a:r>
              <a:rPr kumimoji="0" lang="en-US" altLang="zh-CN"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HbA</a:t>
            </a:r>
            <a:r>
              <a:rPr kumimoji="0" lang="en-US" altLang="zh-CN" sz="1500" b="1" i="0" u="none" strike="noStrike" kern="1200" cap="none" spc="0" normalizeH="0" baseline="-2500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1c</a:t>
            </a:r>
            <a:r>
              <a:rPr lang="zh-CN" altLang="en-US" sz="1500" b="1" dirty="0">
                <a:solidFill>
                  <a:srgbClr val="FFFFFF"/>
                </a:solidFill>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rPr>
              <a:t>进一步下降</a:t>
            </a:r>
            <a:endPar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pis For Office" panose="020B0504010101010104" pitchFamily="34" charset="0"/>
              <a:sym typeface="Arial" panose="020B0604020202020204" pitchFamily="34" charset="0"/>
            </a:endParaRPr>
          </a:p>
        </p:txBody>
      </p:sp>
      <p:sp>
        <p:nvSpPr>
          <p:cNvPr id="43" name="文本框 42">
            <a:extLst>
              <a:ext uri="{FF2B5EF4-FFF2-40B4-BE49-F238E27FC236}">
                <a16:creationId xmlns:a16="http://schemas.microsoft.com/office/drawing/2014/main" id="{4654378A-3C52-4BA9-AE06-ED2CD2D9F6DC}"/>
              </a:ext>
            </a:extLst>
          </p:cNvPr>
          <p:cNvSpPr txBox="1"/>
          <p:nvPr/>
        </p:nvSpPr>
        <p:spPr>
          <a:xfrm>
            <a:off x="619777" y="3549929"/>
            <a:ext cx="1094247" cy="523220"/>
          </a:xfrm>
          <a:prstGeom prst="rect">
            <a:avLst/>
          </a:prstGeom>
          <a:noFill/>
          <a:ln>
            <a:noFill/>
          </a:ln>
        </p:spPr>
        <p:txBody>
          <a:bodyPr wrap="square">
            <a:spAutoFit/>
          </a:bodyPr>
          <a:lstStyle/>
          <a:p>
            <a:pPr algn="ctr"/>
            <a:r>
              <a:rPr kumimoji="0" lang="zh-CN" altLang="en-US" sz="1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口服降糖药无效转用</a:t>
            </a:r>
            <a:endParaRPr lang="zh-CN" altLang="en-US" sz="1400" b="1" dirty="0"/>
          </a:p>
        </p:txBody>
      </p:sp>
      <p:grpSp>
        <p:nvGrpSpPr>
          <p:cNvPr id="6" name="组合 5">
            <a:extLst>
              <a:ext uri="{FF2B5EF4-FFF2-40B4-BE49-F238E27FC236}">
                <a16:creationId xmlns:a16="http://schemas.microsoft.com/office/drawing/2014/main" id="{41516B87-1A29-4A1F-99A7-D5BB28345B01}"/>
              </a:ext>
            </a:extLst>
          </p:cNvPr>
          <p:cNvGrpSpPr/>
          <p:nvPr/>
        </p:nvGrpSpPr>
        <p:grpSpPr>
          <a:xfrm>
            <a:off x="2020787" y="2992429"/>
            <a:ext cx="3793433" cy="2342796"/>
            <a:chOff x="2020787" y="2992429"/>
            <a:chExt cx="3793433" cy="2342796"/>
          </a:xfrm>
        </p:grpSpPr>
        <p:sp>
          <p:nvSpPr>
            <p:cNvPr id="69" name="Text Box 46">
              <a:extLst>
                <a:ext uri="{FF2B5EF4-FFF2-40B4-BE49-F238E27FC236}">
                  <a16:creationId xmlns:a16="http://schemas.microsoft.com/office/drawing/2014/main" id="{41D13BEE-DB45-4A72-B1A7-6EDBE46EC843}"/>
                </a:ext>
              </a:extLst>
            </p:cNvPr>
            <p:cNvSpPr txBox="1">
              <a:spLocks noChangeArrowheads="1"/>
            </p:cNvSpPr>
            <p:nvPr/>
          </p:nvSpPr>
          <p:spPr bwMode="auto">
            <a:xfrm>
              <a:off x="2772134" y="4089363"/>
              <a:ext cx="944120" cy="265061"/>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511" tIns="77511" rIns="77511" bIns="77511" anchor="ct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-1.68</a:t>
              </a:r>
              <a:endParaRPr kumimoji="0" lang="en-GB" sz="10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graphicFrame>
          <p:nvGraphicFramePr>
            <p:cNvPr id="70" name="Chart 12">
              <a:extLst>
                <a:ext uri="{FF2B5EF4-FFF2-40B4-BE49-F238E27FC236}">
                  <a16:creationId xmlns:a16="http://schemas.microsoft.com/office/drawing/2014/main" id="{13DAAEEC-914A-4635-8942-194595D33EC8}"/>
                </a:ext>
              </a:extLst>
            </p:cNvPr>
            <p:cNvGraphicFramePr/>
            <p:nvPr>
              <p:extLst>
                <p:ext uri="{D42A27DB-BD31-4B8C-83A1-F6EECF244321}">
                  <p14:modId xmlns:p14="http://schemas.microsoft.com/office/powerpoint/2010/main" val="2216738608"/>
                </p:ext>
              </p:extLst>
            </p:nvPr>
          </p:nvGraphicFramePr>
          <p:xfrm>
            <a:off x="2163596" y="3389330"/>
            <a:ext cx="3650624" cy="1437665"/>
          </p:xfrm>
          <a:graphic>
            <a:graphicData uri="http://schemas.openxmlformats.org/drawingml/2006/chart">
              <c:chart xmlns:c="http://schemas.openxmlformats.org/drawingml/2006/chart" xmlns:r="http://schemas.openxmlformats.org/officeDocument/2006/relationships" r:id="rId3"/>
            </a:graphicData>
          </a:graphic>
        </p:graphicFrame>
        <p:sp>
          <p:nvSpPr>
            <p:cNvPr id="71" name="TextBox 16">
              <a:extLst>
                <a:ext uri="{FF2B5EF4-FFF2-40B4-BE49-F238E27FC236}">
                  <a16:creationId xmlns:a16="http://schemas.microsoft.com/office/drawing/2014/main" id="{32D02B7B-B2FE-445B-AE51-1A0F144AB2AA}"/>
                </a:ext>
              </a:extLst>
            </p:cNvPr>
            <p:cNvSpPr txBox="1">
              <a:spLocks noChangeArrowheads="1"/>
            </p:cNvSpPr>
            <p:nvPr/>
          </p:nvSpPr>
          <p:spPr bwMode="auto">
            <a:xfrm>
              <a:off x="2850502" y="2998612"/>
              <a:ext cx="10984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诺和益</a:t>
              </a:r>
              <a:r>
                <a:rPr kumimoji="0" lang="en-US" altLang="zh-CN" sz="1050" b="1" i="0" u="none" strike="noStrike" kern="1200" cap="none" spc="0" normalizeH="0" baseline="3000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a:t>
              </a:r>
              <a:r>
                <a:rPr kumimoji="0" lang="en-US" altLang="zh-CN" sz="105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 </a:t>
              </a:r>
            </a:p>
          </p:txBody>
        </p:sp>
        <p:sp>
          <p:nvSpPr>
            <p:cNvPr id="72" name="TextBox 34">
              <a:extLst>
                <a:ext uri="{FF2B5EF4-FFF2-40B4-BE49-F238E27FC236}">
                  <a16:creationId xmlns:a16="http://schemas.microsoft.com/office/drawing/2014/main" id="{5798EE51-566F-4787-8BED-C2BE707FC0BF}"/>
                </a:ext>
              </a:extLst>
            </p:cNvPr>
            <p:cNvSpPr txBox="1">
              <a:spLocks noChangeArrowheads="1"/>
            </p:cNvSpPr>
            <p:nvPr/>
          </p:nvSpPr>
          <p:spPr bwMode="auto">
            <a:xfrm>
              <a:off x="3478639" y="2992429"/>
              <a:ext cx="13823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德谷胰岛素</a:t>
              </a:r>
            </a:p>
          </p:txBody>
        </p:sp>
        <p:sp>
          <p:nvSpPr>
            <p:cNvPr id="73" name="Rectangle: Rounded Corners 18">
              <a:extLst>
                <a:ext uri="{FF2B5EF4-FFF2-40B4-BE49-F238E27FC236}">
                  <a16:creationId xmlns:a16="http://schemas.microsoft.com/office/drawing/2014/main" id="{03DDF350-6518-4B41-ABB9-87BC3DE245E3}"/>
                </a:ext>
              </a:extLst>
            </p:cNvPr>
            <p:cNvSpPr/>
            <p:nvPr/>
          </p:nvSpPr>
          <p:spPr>
            <a:xfrm>
              <a:off x="3100262" y="3248869"/>
              <a:ext cx="532925" cy="189585"/>
            </a:xfrm>
            <a:prstGeom prst="roundRect">
              <a:avLst/>
            </a:prstGeom>
            <a:noFill/>
            <a:ln w="12700">
              <a:solidFill>
                <a:srgbClr val="DA188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DA1884"/>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361</a:t>
              </a:r>
            </a:p>
          </p:txBody>
        </p:sp>
        <p:sp>
          <p:nvSpPr>
            <p:cNvPr id="74" name="Rectangle: Rounded Corners 19">
              <a:extLst>
                <a:ext uri="{FF2B5EF4-FFF2-40B4-BE49-F238E27FC236}">
                  <a16:creationId xmlns:a16="http://schemas.microsoft.com/office/drawing/2014/main" id="{F8FE2159-412C-4766-AA8E-F07F9E3B8428}"/>
                </a:ext>
              </a:extLst>
            </p:cNvPr>
            <p:cNvSpPr/>
            <p:nvPr/>
          </p:nvSpPr>
          <p:spPr>
            <a:xfrm>
              <a:off x="3864808" y="3246452"/>
              <a:ext cx="599683" cy="189585"/>
            </a:xfrm>
            <a:prstGeom prst="roundRect">
              <a:avLst/>
            </a:prstGeom>
            <a:noFill/>
            <a:ln w="12700">
              <a:solidFill>
                <a:srgbClr val="566E1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566E10"/>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179</a:t>
              </a:r>
            </a:p>
          </p:txBody>
        </p:sp>
        <p:sp>
          <p:nvSpPr>
            <p:cNvPr id="75" name="TextBox 18">
              <a:extLst>
                <a:ext uri="{FF2B5EF4-FFF2-40B4-BE49-F238E27FC236}">
                  <a16:creationId xmlns:a16="http://schemas.microsoft.com/office/drawing/2014/main" id="{6E09B003-ACC8-4150-A6B7-1F29DDF55124}"/>
                </a:ext>
              </a:extLst>
            </p:cNvPr>
            <p:cNvSpPr txBox="1">
              <a:spLocks noChangeArrowheads="1"/>
            </p:cNvSpPr>
            <p:nvPr/>
          </p:nvSpPr>
          <p:spPr bwMode="auto">
            <a:xfrm rot="16200000" flipH="1">
              <a:off x="1372053" y="4055900"/>
              <a:ext cx="1574444" cy="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6" tIns="60948" rIns="121896" bIns="60948">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HbA</a:t>
              </a:r>
              <a:r>
                <a:rPr kumimoji="0" lang="en-US" altLang="zh-CN" sz="1000" b="1" i="0" u="none" strike="noStrike" kern="1200" cap="none" spc="0" normalizeH="0" baseline="-2500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1c</a:t>
              </a:r>
              <a:r>
                <a:rPr kumimoji="0" lang="zh-CN" altLang="en-US" sz="10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较基线变化 </a:t>
              </a:r>
              <a:r>
                <a:rPr kumimoji="0" lang="en-US" altLang="zh-CN" sz="10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a:t>
              </a:r>
              <a:endParaRPr kumimoji="0" lang="zh-CN" altLang="en-US" sz="10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sp>
          <p:nvSpPr>
            <p:cNvPr id="76" name="TextBox 201">
              <a:extLst>
                <a:ext uri="{FF2B5EF4-FFF2-40B4-BE49-F238E27FC236}">
                  <a16:creationId xmlns:a16="http://schemas.microsoft.com/office/drawing/2014/main" id="{729E1A49-B861-4E21-B031-9CA995942FF6}"/>
                </a:ext>
              </a:extLst>
            </p:cNvPr>
            <p:cNvSpPr txBox="1"/>
            <p:nvPr/>
          </p:nvSpPr>
          <p:spPr>
            <a:xfrm>
              <a:off x="2388471" y="3208538"/>
              <a:ext cx="359380" cy="2267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N=</a:t>
              </a:r>
            </a:p>
          </p:txBody>
        </p:sp>
        <p:sp>
          <p:nvSpPr>
            <p:cNvPr id="77" name="Rectangle: Rounded Corners 206">
              <a:extLst>
                <a:ext uri="{FF2B5EF4-FFF2-40B4-BE49-F238E27FC236}">
                  <a16:creationId xmlns:a16="http://schemas.microsoft.com/office/drawing/2014/main" id="{7260099B-1EC6-4BF3-9CBC-1F437549A220}"/>
                </a:ext>
              </a:extLst>
            </p:cNvPr>
            <p:cNvSpPr/>
            <p:nvPr/>
          </p:nvSpPr>
          <p:spPr>
            <a:xfrm>
              <a:off x="4583999" y="3249718"/>
              <a:ext cx="689914" cy="189585"/>
            </a:xfrm>
            <a:prstGeom prst="roundRect">
              <a:avLst/>
            </a:prstGeom>
            <a:noFill/>
            <a:ln w="12700">
              <a:solidFill>
                <a:srgbClr val="AEA79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939AA7">
                      <a:lumMod val="50000"/>
                    </a:srgbClr>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180</a:t>
              </a:r>
            </a:p>
          </p:txBody>
        </p:sp>
        <p:sp>
          <p:nvSpPr>
            <p:cNvPr id="78" name="TextBox 34">
              <a:extLst>
                <a:ext uri="{FF2B5EF4-FFF2-40B4-BE49-F238E27FC236}">
                  <a16:creationId xmlns:a16="http://schemas.microsoft.com/office/drawing/2014/main" id="{679E6819-7C7F-4E5D-B344-6B4C35ED9DBF}"/>
                </a:ext>
              </a:extLst>
            </p:cNvPr>
            <p:cNvSpPr txBox="1">
              <a:spLocks noChangeArrowheads="1"/>
            </p:cNvSpPr>
            <p:nvPr/>
          </p:nvSpPr>
          <p:spPr bwMode="auto">
            <a:xfrm>
              <a:off x="4258418" y="2992429"/>
              <a:ext cx="13823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利拉鲁肽</a:t>
              </a:r>
              <a:endParaRPr kumimoji="0" lang="en-US" altLang="zh-CN" sz="11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cxnSp>
          <p:nvCxnSpPr>
            <p:cNvPr id="3" name="直接连接符 2">
              <a:extLst>
                <a:ext uri="{FF2B5EF4-FFF2-40B4-BE49-F238E27FC236}">
                  <a16:creationId xmlns:a16="http://schemas.microsoft.com/office/drawing/2014/main" id="{9B90C449-361A-4241-B998-663C212146F9}"/>
                </a:ext>
              </a:extLst>
            </p:cNvPr>
            <p:cNvCxnSpPr/>
            <p:nvPr/>
          </p:nvCxnSpPr>
          <p:spPr>
            <a:xfrm>
              <a:off x="4162865" y="4138431"/>
              <a:ext cx="0" cy="42417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61E4B01C-BA22-4A1B-8465-7FF8B167A457}"/>
                </a:ext>
              </a:extLst>
            </p:cNvPr>
            <p:cNvCxnSpPr>
              <a:cxnSpLocks/>
            </p:cNvCxnSpPr>
            <p:nvPr/>
          </p:nvCxnSpPr>
          <p:spPr>
            <a:xfrm>
              <a:off x="4925042" y="4138431"/>
              <a:ext cx="0" cy="78899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44D73564-B372-473A-89F5-98F87541BEB4}"/>
                </a:ext>
              </a:extLst>
            </p:cNvPr>
            <p:cNvCxnSpPr/>
            <p:nvPr/>
          </p:nvCxnSpPr>
          <p:spPr>
            <a:xfrm>
              <a:off x="3396774" y="4940132"/>
              <a:ext cx="152826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7496B04D-CCEB-46D0-AEC7-00D42A7DFB97}"/>
                </a:ext>
              </a:extLst>
            </p:cNvPr>
            <p:cNvSpPr txBox="1"/>
            <p:nvPr/>
          </p:nvSpPr>
          <p:spPr>
            <a:xfrm>
              <a:off x="3813209" y="4927421"/>
              <a:ext cx="1213721" cy="40780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mn-cs"/>
                  <a:sym typeface="Arial" panose="020B0604020202020204" pitchFamily="34" charset="0"/>
                </a:rPr>
                <a:t>p&lt;0.0001;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mn-cs"/>
                  <a:sym typeface="Arial" panose="020B0604020202020204" pitchFamily="34" charset="0"/>
                </a:rPr>
                <a:t>确证优效性</a:t>
              </a:r>
            </a:p>
          </p:txBody>
        </p:sp>
        <p:cxnSp>
          <p:nvCxnSpPr>
            <p:cNvPr id="46" name="直接连接符 45">
              <a:extLst>
                <a:ext uri="{FF2B5EF4-FFF2-40B4-BE49-F238E27FC236}">
                  <a16:creationId xmlns:a16="http://schemas.microsoft.com/office/drawing/2014/main" id="{61E4B01C-BA22-4A1B-8465-7FF8B167A457}"/>
                </a:ext>
              </a:extLst>
            </p:cNvPr>
            <p:cNvCxnSpPr>
              <a:cxnSpLocks/>
            </p:cNvCxnSpPr>
            <p:nvPr/>
          </p:nvCxnSpPr>
          <p:spPr>
            <a:xfrm>
              <a:off x="3399402" y="4491498"/>
              <a:ext cx="0" cy="448634"/>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7496B04D-CCEB-46D0-AEC7-00D42A7DFB97}"/>
                </a:ext>
              </a:extLst>
            </p:cNvPr>
            <p:cNvSpPr txBox="1"/>
            <p:nvPr/>
          </p:nvSpPr>
          <p:spPr>
            <a:xfrm>
              <a:off x="3491936" y="4551383"/>
              <a:ext cx="1157948" cy="40780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mn-cs"/>
                  <a:sym typeface="Arial" panose="020B0604020202020204" pitchFamily="34" charset="0"/>
                </a:rPr>
                <a:t>p&lt;0.0001; </a:t>
              </a:r>
            </a:p>
            <a:p>
              <a:pPr lvl="0" algn="ctr">
                <a:defRPr/>
              </a:pPr>
              <a:r>
                <a:rPr kumimoji="1" lang="zh-CN" altLang="en-US" sz="1050" b="1" dirty="0">
                  <a:solidFill>
                    <a:srgbClr val="001965"/>
                  </a:solidFill>
                  <a:latin typeface="Apis For Office" panose="02010600030101010101" charset="0"/>
                  <a:ea typeface="微软雅黑" panose="020B0503020204020204" pitchFamily="34" charset="-122"/>
                  <a:sym typeface="Arial" panose="020B0604020202020204" pitchFamily="34" charset="0"/>
                </a:rPr>
                <a:t>确证非劣效性</a:t>
              </a:r>
            </a:p>
          </p:txBody>
        </p:sp>
        <p:cxnSp>
          <p:nvCxnSpPr>
            <p:cNvPr id="51" name="直接连接符 50">
              <a:extLst>
                <a:ext uri="{FF2B5EF4-FFF2-40B4-BE49-F238E27FC236}">
                  <a16:creationId xmlns:a16="http://schemas.microsoft.com/office/drawing/2014/main" id="{44D73564-B372-473A-89F5-98F87541BEB4}"/>
                </a:ext>
              </a:extLst>
            </p:cNvPr>
            <p:cNvCxnSpPr/>
            <p:nvPr/>
          </p:nvCxnSpPr>
          <p:spPr>
            <a:xfrm>
              <a:off x="3407791" y="4562603"/>
              <a:ext cx="764134"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7" name="文本框 46">
            <a:extLst>
              <a:ext uri="{FF2B5EF4-FFF2-40B4-BE49-F238E27FC236}">
                <a16:creationId xmlns:a16="http://schemas.microsoft.com/office/drawing/2014/main" id="{70763596-F27D-4879-A9F4-DD70A9EDA372}"/>
              </a:ext>
            </a:extLst>
          </p:cNvPr>
          <p:cNvSpPr txBox="1"/>
          <p:nvPr/>
        </p:nvSpPr>
        <p:spPr>
          <a:xfrm>
            <a:off x="451324" y="1136419"/>
            <a:ext cx="6191478" cy="369332"/>
          </a:xfrm>
          <a:prstGeom prst="rect">
            <a:avLst/>
          </a:prstGeom>
          <a:noFill/>
          <a:ln>
            <a:noFill/>
          </a:ln>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Apis"/>
              </a:rPr>
              <a:t> </a:t>
            </a:r>
            <a:r>
              <a:rPr kumimoji="0" lang="zh-CN" altLang="en-US"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全球多项关键研究及两项中国患者研究证明</a:t>
            </a:r>
            <a:r>
              <a:rPr kumimoji="0" lang="en-US" altLang="zh-CN" b="1" i="0" u="none" strike="noStrike" kern="1200" cap="none" spc="0" normalizeH="0" baseline="3000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1</a:t>
            </a:r>
            <a:r>
              <a:rPr kumimoji="0" lang="en-US" altLang="zh-CN" sz="1800" b="1" i="0" u="none" strike="noStrike" kern="1200" cap="none" spc="0" normalizeH="0" baseline="30000" noProof="0" dirty="0">
                <a:ln>
                  <a:noFill/>
                </a:ln>
                <a:effectLst/>
                <a:uLnTx/>
                <a:uFillTx/>
                <a:latin typeface="微软雅黑" panose="020B0503020204020204" pitchFamily="34" charset="-122"/>
                <a:ea typeface="微软雅黑" panose="020B0503020204020204" pitchFamily="34" charset="-122"/>
                <a:cs typeface="+mn-cs"/>
              </a:rPr>
              <a:t> </a:t>
            </a:r>
            <a:r>
              <a:rPr kumimoji="0" lang="zh-CN" altLang="en-US"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pis"/>
              </a:rPr>
              <a:t>：</a:t>
            </a:r>
            <a:endParaRPr lang="zh-CN" altLang="en-US" dirty="0"/>
          </a:p>
        </p:txBody>
      </p:sp>
      <p:sp>
        <p:nvSpPr>
          <p:cNvPr id="48" name="文本框 47">
            <a:extLst>
              <a:ext uri="{FF2B5EF4-FFF2-40B4-BE49-F238E27FC236}">
                <a16:creationId xmlns:a16="http://schemas.microsoft.com/office/drawing/2014/main" id="{4B6B54EC-F22A-47D2-8CC9-421EDC23380A}"/>
              </a:ext>
            </a:extLst>
          </p:cNvPr>
          <p:cNvSpPr txBox="1"/>
          <p:nvPr/>
        </p:nvSpPr>
        <p:spPr>
          <a:xfrm>
            <a:off x="6405998" y="3549929"/>
            <a:ext cx="1448038" cy="523220"/>
          </a:xfrm>
          <a:prstGeom prst="rect">
            <a:avLst/>
          </a:prstGeom>
          <a:noFill/>
          <a:ln>
            <a:noFill/>
          </a:ln>
        </p:spPr>
        <p:txBody>
          <a:bodyPr wrap="square">
            <a:spAutoFit/>
          </a:bodyPr>
          <a:lstStyle/>
          <a:p>
            <a:pPr algn="ctr"/>
            <a:r>
              <a:rPr kumimoji="0" lang="zh-CN" altLang="en-US" sz="1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其他基础胰岛素无效转用</a:t>
            </a:r>
            <a:endParaRPr lang="zh-CN" altLang="en-US" sz="1400" b="1" dirty="0"/>
          </a:p>
        </p:txBody>
      </p:sp>
      <p:grpSp>
        <p:nvGrpSpPr>
          <p:cNvPr id="2" name="组合 1">
            <a:extLst>
              <a:ext uri="{FF2B5EF4-FFF2-40B4-BE49-F238E27FC236}">
                <a16:creationId xmlns:a16="http://schemas.microsoft.com/office/drawing/2014/main" id="{C8328F9A-6166-48BF-AAD3-0EA69162664F}"/>
              </a:ext>
            </a:extLst>
          </p:cNvPr>
          <p:cNvGrpSpPr/>
          <p:nvPr/>
        </p:nvGrpSpPr>
        <p:grpSpPr>
          <a:xfrm>
            <a:off x="961620" y="3074735"/>
            <a:ext cx="403959" cy="403959"/>
            <a:chOff x="823391" y="3074735"/>
            <a:chExt cx="403959" cy="403959"/>
          </a:xfrm>
        </p:grpSpPr>
        <p:sp>
          <p:nvSpPr>
            <p:cNvPr id="49" name="Oval 43">
              <a:extLst>
                <a:ext uri="{FF2B5EF4-FFF2-40B4-BE49-F238E27FC236}">
                  <a16:creationId xmlns:a16="http://schemas.microsoft.com/office/drawing/2014/main" id="{82A71F59-B15C-4DA0-8D7E-C00FB592C6FC}"/>
                </a:ext>
              </a:extLst>
            </p:cNvPr>
            <p:cNvSpPr>
              <a:spLocks noChangeArrowheads="1"/>
            </p:cNvSpPr>
            <p:nvPr/>
          </p:nvSpPr>
          <p:spPr bwMode="auto">
            <a:xfrm>
              <a:off x="823391" y="3074735"/>
              <a:ext cx="403959" cy="403959"/>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latin typeface="Arial" pitchFamily="34" charset="0"/>
                <a:ea typeface="宋体" pitchFamily="2" charset="-122"/>
              </a:endParaRPr>
            </a:p>
          </p:txBody>
        </p:sp>
        <p:sp>
          <p:nvSpPr>
            <p:cNvPr id="52" name="Freeform 111">
              <a:extLst>
                <a:ext uri="{FF2B5EF4-FFF2-40B4-BE49-F238E27FC236}">
                  <a16:creationId xmlns:a16="http://schemas.microsoft.com/office/drawing/2014/main" id="{1F5C40E8-0D52-444C-BACC-5F6C942DDF83}"/>
                </a:ext>
              </a:extLst>
            </p:cNvPr>
            <p:cNvSpPr>
              <a:spLocks/>
            </p:cNvSpPr>
            <p:nvPr/>
          </p:nvSpPr>
          <p:spPr bwMode="auto">
            <a:xfrm>
              <a:off x="902914" y="3123887"/>
              <a:ext cx="235396" cy="252578"/>
            </a:xfrm>
            <a:custGeom>
              <a:avLst/>
              <a:gdLst>
                <a:gd name="T0" fmla="*/ 137 w 137"/>
                <a:gd name="T1" fmla="*/ 147 h 147"/>
                <a:gd name="T2" fmla="*/ 0 w 137"/>
                <a:gd name="T3" fmla="*/ 147 h 147"/>
                <a:gd name="T4" fmla="*/ 0 w 137"/>
                <a:gd name="T5" fmla="*/ 141 h 147"/>
                <a:gd name="T6" fmla="*/ 7 w 137"/>
                <a:gd name="T7" fmla="*/ 114 h 147"/>
                <a:gd name="T8" fmla="*/ 15 w 137"/>
                <a:gd name="T9" fmla="*/ 105 h 147"/>
                <a:gd name="T10" fmla="*/ 41 w 137"/>
                <a:gd name="T11" fmla="*/ 91 h 147"/>
                <a:gd name="T12" fmla="*/ 50 w 137"/>
                <a:gd name="T13" fmla="*/ 80 h 147"/>
                <a:gd name="T14" fmla="*/ 56 w 137"/>
                <a:gd name="T15" fmla="*/ 75 h 147"/>
                <a:gd name="T16" fmla="*/ 49 w 137"/>
                <a:gd name="T17" fmla="*/ 63 h 147"/>
                <a:gd name="T18" fmla="*/ 48 w 137"/>
                <a:gd name="T19" fmla="*/ 63 h 147"/>
                <a:gd name="T20" fmla="*/ 47 w 137"/>
                <a:gd name="T21" fmla="*/ 61 h 147"/>
                <a:gd name="T22" fmla="*/ 45 w 137"/>
                <a:gd name="T23" fmla="*/ 56 h 147"/>
                <a:gd name="T24" fmla="*/ 44 w 137"/>
                <a:gd name="T25" fmla="*/ 44 h 147"/>
                <a:gd name="T26" fmla="*/ 49 w 137"/>
                <a:gd name="T27" fmla="*/ 16 h 147"/>
                <a:gd name="T28" fmla="*/ 82 w 137"/>
                <a:gd name="T29" fmla="*/ 12 h 147"/>
                <a:gd name="T30" fmla="*/ 88 w 137"/>
                <a:gd name="T31" fmla="*/ 16 h 147"/>
                <a:gd name="T32" fmla="*/ 90 w 137"/>
                <a:gd name="T33" fmla="*/ 18 h 147"/>
                <a:gd name="T34" fmla="*/ 93 w 137"/>
                <a:gd name="T35" fmla="*/ 46 h 147"/>
                <a:gd name="T36" fmla="*/ 92 w 137"/>
                <a:gd name="T37" fmla="*/ 58 h 147"/>
                <a:gd name="T38" fmla="*/ 90 w 137"/>
                <a:gd name="T39" fmla="*/ 63 h 147"/>
                <a:gd name="T40" fmla="*/ 82 w 137"/>
                <a:gd name="T41" fmla="*/ 75 h 147"/>
                <a:gd name="T42" fmla="*/ 86 w 137"/>
                <a:gd name="T43" fmla="*/ 80 h 147"/>
                <a:gd name="T44" fmla="*/ 97 w 137"/>
                <a:gd name="T45" fmla="*/ 91 h 147"/>
                <a:gd name="T46" fmla="*/ 122 w 137"/>
                <a:gd name="T47" fmla="*/ 105 h 147"/>
                <a:gd name="T48" fmla="*/ 130 w 137"/>
                <a:gd name="T49" fmla="*/ 114 h 147"/>
                <a:gd name="T50" fmla="*/ 137 w 137"/>
                <a:gd name="T51" fmla="*/ 141 h 147"/>
                <a:gd name="T52" fmla="*/ 137 w 137"/>
                <a:gd name="T5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147">
                  <a:moveTo>
                    <a:pt x="137" y="147"/>
                  </a:moveTo>
                  <a:cubicBezTo>
                    <a:pt x="0" y="147"/>
                    <a:pt x="0" y="147"/>
                    <a:pt x="0" y="147"/>
                  </a:cubicBezTo>
                  <a:cubicBezTo>
                    <a:pt x="0" y="141"/>
                    <a:pt x="0" y="141"/>
                    <a:pt x="0" y="141"/>
                  </a:cubicBezTo>
                  <a:cubicBezTo>
                    <a:pt x="7" y="114"/>
                    <a:pt x="7" y="114"/>
                    <a:pt x="7" y="114"/>
                  </a:cubicBezTo>
                  <a:cubicBezTo>
                    <a:pt x="7" y="114"/>
                    <a:pt x="5" y="110"/>
                    <a:pt x="15" y="105"/>
                  </a:cubicBezTo>
                  <a:cubicBezTo>
                    <a:pt x="41" y="91"/>
                    <a:pt x="41" y="91"/>
                    <a:pt x="41" y="91"/>
                  </a:cubicBezTo>
                  <a:cubicBezTo>
                    <a:pt x="41" y="91"/>
                    <a:pt x="49" y="81"/>
                    <a:pt x="50" y="80"/>
                  </a:cubicBezTo>
                  <a:cubicBezTo>
                    <a:pt x="51" y="79"/>
                    <a:pt x="59" y="79"/>
                    <a:pt x="56" y="75"/>
                  </a:cubicBezTo>
                  <a:cubicBezTo>
                    <a:pt x="53" y="72"/>
                    <a:pt x="50" y="68"/>
                    <a:pt x="49" y="63"/>
                  </a:cubicBezTo>
                  <a:cubicBezTo>
                    <a:pt x="49" y="63"/>
                    <a:pt x="48" y="63"/>
                    <a:pt x="48" y="63"/>
                  </a:cubicBezTo>
                  <a:cubicBezTo>
                    <a:pt x="48" y="62"/>
                    <a:pt x="48" y="61"/>
                    <a:pt x="47" y="61"/>
                  </a:cubicBezTo>
                  <a:cubicBezTo>
                    <a:pt x="47" y="61"/>
                    <a:pt x="46" y="62"/>
                    <a:pt x="45" y="56"/>
                  </a:cubicBezTo>
                  <a:cubicBezTo>
                    <a:pt x="45" y="56"/>
                    <a:pt x="35" y="44"/>
                    <a:pt x="44" y="44"/>
                  </a:cubicBezTo>
                  <a:cubicBezTo>
                    <a:pt x="44" y="44"/>
                    <a:pt x="36" y="28"/>
                    <a:pt x="49" y="16"/>
                  </a:cubicBezTo>
                  <a:cubicBezTo>
                    <a:pt x="49" y="16"/>
                    <a:pt x="64" y="0"/>
                    <a:pt x="82" y="12"/>
                  </a:cubicBezTo>
                  <a:cubicBezTo>
                    <a:pt x="82" y="12"/>
                    <a:pt x="85" y="13"/>
                    <a:pt x="88" y="16"/>
                  </a:cubicBezTo>
                  <a:cubicBezTo>
                    <a:pt x="89" y="17"/>
                    <a:pt x="90" y="18"/>
                    <a:pt x="90" y="18"/>
                  </a:cubicBezTo>
                  <a:cubicBezTo>
                    <a:pt x="102" y="30"/>
                    <a:pt x="93" y="46"/>
                    <a:pt x="93" y="46"/>
                  </a:cubicBezTo>
                  <a:cubicBezTo>
                    <a:pt x="102" y="46"/>
                    <a:pt x="92" y="58"/>
                    <a:pt x="92" y="58"/>
                  </a:cubicBezTo>
                  <a:cubicBezTo>
                    <a:pt x="92" y="61"/>
                    <a:pt x="91" y="62"/>
                    <a:pt x="90" y="63"/>
                  </a:cubicBezTo>
                  <a:cubicBezTo>
                    <a:pt x="89" y="68"/>
                    <a:pt x="86" y="72"/>
                    <a:pt x="82" y="75"/>
                  </a:cubicBezTo>
                  <a:cubicBezTo>
                    <a:pt x="77" y="79"/>
                    <a:pt x="81" y="78"/>
                    <a:pt x="86" y="80"/>
                  </a:cubicBezTo>
                  <a:cubicBezTo>
                    <a:pt x="97" y="91"/>
                    <a:pt x="97" y="91"/>
                    <a:pt x="97" y="91"/>
                  </a:cubicBezTo>
                  <a:cubicBezTo>
                    <a:pt x="122" y="105"/>
                    <a:pt x="122" y="105"/>
                    <a:pt x="122" y="105"/>
                  </a:cubicBezTo>
                  <a:cubicBezTo>
                    <a:pt x="132" y="110"/>
                    <a:pt x="130" y="114"/>
                    <a:pt x="130" y="114"/>
                  </a:cubicBezTo>
                  <a:cubicBezTo>
                    <a:pt x="137" y="141"/>
                    <a:pt x="137" y="141"/>
                    <a:pt x="137" y="141"/>
                  </a:cubicBezTo>
                  <a:lnTo>
                    <a:pt x="13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latin typeface="Arial" pitchFamily="34" charset="0"/>
                <a:ea typeface="宋体" pitchFamily="2" charset="-122"/>
              </a:endParaRPr>
            </a:p>
          </p:txBody>
        </p:sp>
      </p:grpSp>
      <p:grpSp>
        <p:nvGrpSpPr>
          <p:cNvPr id="53" name="组合 52">
            <a:extLst>
              <a:ext uri="{FF2B5EF4-FFF2-40B4-BE49-F238E27FC236}">
                <a16:creationId xmlns:a16="http://schemas.microsoft.com/office/drawing/2014/main" id="{442D4D33-1806-4F81-BD7C-B30FBC293485}"/>
              </a:ext>
            </a:extLst>
          </p:cNvPr>
          <p:cNvGrpSpPr>
            <a:grpSpLocks noChangeAspect="1"/>
          </p:cNvGrpSpPr>
          <p:nvPr/>
        </p:nvGrpSpPr>
        <p:grpSpPr>
          <a:xfrm>
            <a:off x="1746072" y="3685539"/>
            <a:ext cx="177591" cy="252000"/>
            <a:chOff x="6721702" y="3704331"/>
            <a:chExt cx="256839" cy="364453"/>
          </a:xfrm>
        </p:grpSpPr>
        <p:sp>
          <p:nvSpPr>
            <p:cNvPr id="54" name="Freeform 121">
              <a:extLst>
                <a:ext uri="{FF2B5EF4-FFF2-40B4-BE49-F238E27FC236}">
                  <a16:creationId xmlns:a16="http://schemas.microsoft.com/office/drawing/2014/main" id="{8EF09444-8628-446B-BA18-140A4CD759DF}"/>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55" name="Freeform 121">
              <a:extLst>
                <a:ext uri="{FF2B5EF4-FFF2-40B4-BE49-F238E27FC236}">
                  <a16:creationId xmlns:a16="http://schemas.microsoft.com/office/drawing/2014/main" id="{D3564E07-7E43-4EA7-8C48-B2CED1D68F7D}"/>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58" name="组合 57">
            <a:extLst>
              <a:ext uri="{FF2B5EF4-FFF2-40B4-BE49-F238E27FC236}">
                <a16:creationId xmlns:a16="http://schemas.microsoft.com/office/drawing/2014/main" id="{369B80D0-D126-43F4-B37B-B55FE1F7EB2B}"/>
              </a:ext>
            </a:extLst>
          </p:cNvPr>
          <p:cNvGrpSpPr/>
          <p:nvPr/>
        </p:nvGrpSpPr>
        <p:grpSpPr>
          <a:xfrm>
            <a:off x="6888408" y="3074735"/>
            <a:ext cx="403959" cy="403959"/>
            <a:chOff x="823391" y="3074735"/>
            <a:chExt cx="403959" cy="403959"/>
          </a:xfrm>
        </p:grpSpPr>
        <p:sp>
          <p:nvSpPr>
            <p:cNvPr id="60" name="Oval 43">
              <a:extLst>
                <a:ext uri="{FF2B5EF4-FFF2-40B4-BE49-F238E27FC236}">
                  <a16:creationId xmlns:a16="http://schemas.microsoft.com/office/drawing/2014/main" id="{C9133985-2787-4B39-B8C5-58FBEF95C924}"/>
                </a:ext>
              </a:extLst>
            </p:cNvPr>
            <p:cNvSpPr>
              <a:spLocks noChangeArrowheads="1"/>
            </p:cNvSpPr>
            <p:nvPr/>
          </p:nvSpPr>
          <p:spPr bwMode="auto">
            <a:xfrm>
              <a:off x="823391" y="3074735"/>
              <a:ext cx="403959" cy="403959"/>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latin typeface="Arial" pitchFamily="34" charset="0"/>
                <a:ea typeface="宋体" pitchFamily="2" charset="-122"/>
              </a:endParaRPr>
            </a:p>
          </p:txBody>
        </p:sp>
        <p:sp>
          <p:nvSpPr>
            <p:cNvPr id="62" name="Freeform 111">
              <a:extLst>
                <a:ext uri="{FF2B5EF4-FFF2-40B4-BE49-F238E27FC236}">
                  <a16:creationId xmlns:a16="http://schemas.microsoft.com/office/drawing/2014/main" id="{D6BD483C-4512-4E8C-A885-614BA63BF593}"/>
                </a:ext>
              </a:extLst>
            </p:cNvPr>
            <p:cNvSpPr>
              <a:spLocks/>
            </p:cNvSpPr>
            <p:nvPr/>
          </p:nvSpPr>
          <p:spPr bwMode="auto">
            <a:xfrm>
              <a:off x="913547" y="3123887"/>
              <a:ext cx="235396" cy="252578"/>
            </a:xfrm>
            <a:custGeom>
              <a:avLst/>
              <a:gdLst>
                <a:gd name="T0" fmla="*/ 137 w 137"/>
                <a:gd name="T1" fmla="*/ 147 h 147"/>
                <a:gd name="T2" fmla="*/ 0 w 137"/>
                <a:gd name="T3" fmla="*/ 147 h 147"/>
                <a:gd name="T4" fmla="*/ 0 w 137"/>
                <a:gd name="T5" fmla="*/ 141 h 147"/>
                <a:gd name="T6" fmla="*/ 7 w 137"/>
                <a:gd name="T7" fmla="*/ 114 h 147"/>
                <a:gd name="T8" fmla="*/ 15 w 137"/>
                <a:gd name="T9" fmla="*/ 105 h 147"/>
                <a:gd name="T10" fmla="*/ 41 w 137"/>
                <a:gd name="T11" fmla="*/ 91 h 147"/>
                <a:gd name="T12" fmla="*/ 50 w 137"/>
                <a:gd name="T13" fmla="*/ 80 h 147"/>
                <a:gd name="T14" fmla="*/ 56 w 137"/>
                <a:gd name="T15" fmla="*/ 75 h 147"/>
                <a:gd name="T16" fmla="*/ 49 w 137"/>
                <a:gd name="T17" fmla="*/ 63 h 147"/>
                <a:gd name="T18" fmla="*/ 48 w 137"/>
                <a:gd name="T19" fmla="*/ 63 h 147"/>
                <a:gd name="T20" fmla="*/ 47 w 137"/>
                <a:gd name="T21" fmla="*/ 61 h 147"/>
                <a:gd name="T22" fmla="*/ 45 w 137"/>
                <a:gd name="T23" fmla="*/ 56 h 147"/>
                <a:gd name="T24" fmla="*/ 44 w 137"/>
                <a:gd name="T25" fmla="*/ 44 h 147"/>
                <a:gd name="T26" fmla="*/ 49 w 137"/>
                <a:gd name="T27" fmla="*/ 16 h 147"/>
                <a:gd name="T28" fmla="*/ 82 w 137"/>
                <a:gd name="T29" fmla="*/ 12 h 147"/>
                <a:gd name="T30" fmla="*/ 88 w 137"/>
                <a:gd name="T31" fmla="*/ 16 h 147"/>
                <a:gd name="T32" fmla="*/ 90 w 137"/>
                <a:gd name="T33" fmla="*/ 18 h 147"/>
                <a:gd name="T34" fmla="*/ 93 w 137"/>
                <a:gd name="T35" fmla="*/ 46 h 147"/>
                <a:gd name="T36" fmla="*/ 92 w 137"/>
                <a:gd name="T37" fmla="*/ 58 h 147"/>
                <a:gd name="T38" fmla="*/ 90 w 137"/>
                <a:gd name="T39" fmla="*/ 63 h 147"/>
                <a:gd name="T40" fmla="*/ 82 w 137"/>
                <a:gd name="T41" fmla="*/ 75 h 147"/>
                <a:gd name="T42" fmla="*/ 86 w 137"/>
                <a:gd name="T43" fmla="*/ 80 h 147"/>
                <a:gd name="T44" fmla="*/ 97 w 137"/>
                <a:gd name="T45" fmla="*/ 91 h 147"/>
                <a:gd name="T46" fmla="*/ 122 w 137"/>
                <a:gd name="T47" fmla="*/ 105 h 147"/>
                <a:gd name="T48" fmla="*/ 130 w 137"/>
                <a:gd name="T49" fmla="*/ 114 h 147"/>
                <a:gd name="T50" fmla="*/ 137 w 137"/>
                <a:gd name="T51" fmla="*/ 141 h 147"/>
                <a:gd name="T52" fmla="*/ 137 w 137"/>
                <a:gd name="T5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147">
                  <a:moveTo>
                    <a:pt x="137" y="147"/>
                  </a:moveTo>
                  <a:cubicBezTo>
                    <a:pt x="0" y="147"/>
                    <a:pt x="0" y="147"/>
                    <a:pt x="0" y="147"/>
                  </a:cubicBezTo>
                  <a:cubicBezTo>
                    <a:pt x="0" y="141"/>
                    <a:pt x="0" y="141"/>
                    <a:pt x="0" y="141"/>
                  </a:cubicBezTo>
                  <a:cubicBezTo>
                    <a:pt x="7" y="114"/>
                    <a:pt x="7" y="114"/>
                    <a:pt x="7" y="114"/>
                  </a:cubicBezTo>
                  <a:cubicBezTo>
                    <a:pt x="7" y="114"/>
                    <a:pt x="5" y="110"/>
                    <a:pt x="15" y="105"/>
                  </a:cubicBezTo>
                  <a:cubicBezTo>
                    <a:pt x="41" y="91"/>
                    <a:pt x="41" y="91"/>
                    <a:pt x="41" y="91"/>
                  </a:cubicBezTo>
                  <a:cubicBezTo>
                    <a:pt x="41" y="91"/>
                    <a:pt x="49" y="81"/>
                    <a:pt x="50" y="80"/>
                  </a:cubicBezTo>
                  <a:cubicBezTo>
                    <a:pt x="51" y="79"/>
                    <a:pt x="59" y="79"/>
                    <a:pt x="56" y="75"/>
                  </a:cubicBezTo>
                  <a:cubicBezTo>
                    <a:pt x="53" y="72"/>
                    <a:pt x="50" y="68"/>
                    <a:pt x="49" y="63"/>
                  </a:cubicBezTo>
                  <a:cubicBezTo>
                    <a:pt x="49" y="63"/>
                    <a:pt x="48" y="63"/>
                    <a:pt x="48" y="63"/>
                  </a:cubicBezTo>
                  <a:cubicBezTo>
                    <a:pt x="48" y="62"/>
                    <a:pt x="48" y="61"/>
                    <a:pt x="47" y="61"/>
                  </a:cubicBezTo>
                  <a:cubicBezTo>
                    <a:pt x="47" y="61"/>
                    <a:pt x="46" y="62"/>
                    <a:pt x="45" y="56"/>
                  </a:cubicBezTo>
                  <a:cubicBezTo>
                    <a:pt x="45" y="56"/>
                    <a:pt x="35" y="44"/>
                    <a:pt x="44" y="44"/>
                  </a:cubicBezTo>
                  <a:cubicBezTo>
                    <a:pt x="44" y="44"/>
                    <a:pt x="36" y="28"/>
                    <a:pt x="49" y="16"/>
                  </a:cubicBezTo>
                  <a:cubicBezTo>
                    <a:pt x="49" y="16"/>
                    <a:pt x="64" y="0"/>
                    <a:pt x="82" y="12"/>
                  </a:cubicBezTo>
                  <a:cubicBezTo>
                    <a:pt x="82" y="12"/>
                    <a:pt x="85" y="13"/>
                    <a:pt x="88" y="16"/>
                  </a:cubicBezTo>
                  <a:cubicBezTo>
                    <a:pt x="89" y="17"/>
                    <a:pt x="90" y="18"/>
                    <a:pt x="90" y="18"/>
                  </a:cubicBezTo>
                  <a:cubicBezTo>
                    <a:pt x="102" y="30"/>
                    <a:pt x="93" y="46"/>
                    <a:pt x="93" y="46"/>
                  </a:cubicBezTo>
                  <a:cubicBezTo>
                    <a:pt x="102" y="46"/>
                    <a:pt x="92" y="58"/>
                    <a:pt x="92" y="58"/>
                  </a:cubicBezTo>
                  <a:cubicBezTo>
                    <a:pt x="92" y="61"/>
                    <a:pt x="91" y="62"/>
                    <a:pt x="90" y="63"/>
                  </a:cubicBezTo>
                  <a:cubicBezTo>
                    <a:pt x="89" y="68"/>
                    <a:pt x="86" y="72"/>
                    <a:pt x="82" y="75"/>
                  </a:cubicBezTo>
                  <a:cubicBezTo>
                    <a:pt x="77" y="79"/>
                    <a:pt x="81" y="78"/>
                    <a:pt x="86" y="80"/>
                  </a:cubicBezTo>
                  <a:cubicBezTo>
                    <a:pt x="97" y="91"/>
                    <a:pt x="97" y="91"/>
                    <a:pt x="97" y="91"/>
                  </a:cubicBezTo>
                  <a:cubicBezTo>
                    <a:pt x="122" y="105"/>
                    <a:pt x="122" y="105"/>
                    <a:pt x="122" y="105"/>
                  </a:cubicBezTo>
                  <a:cubicBezTo>
                    <a:pt x="132" y="110"/>
                    <a:pt x="130" y="114"/>
                    <a:pt x="130" y="114"/>
                  </a:cubicBezTo>
                  <a:cubicBezTo>
                    <a:pt x="137" y="141"/>
                    <a:pt x="137" y="141"/>
                    <a:pt x="137" y="141"/>
                  </a:cubicBezTo>
                  <a:lnTo>
                    <a:pt x="13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latin typeface="Arial" pitchFamily="34" charset="0"/>
                <a:ea typeface="宋体" pitchFamily="2" charset="-122"/>
              </a:endParaRPr>
            </a:p>
          </p:txBody>
        </p:sp>
      </p:grpSp>
      <p:grpSp>
        <p:nvGrpSpPr>
          <p:cNvPr id="63" name="组合 62">
            <a:extLst>
              <a:ext uri="{FF2B5EF4-FFF2-40B4-BE49-F238E27FC236}">
                <a16:creationId xmlns:a16="http://schemas.microsoft.com/office/drawing/2014/main" id="{B0C78431-2B51-4367-8513-BEE04D44B4F2}"/>
              </a:ext>
            </a:extLst>
          </p:cNvPr>
          <p:cNvGrpSpPr>
            <a:grpSpLocks noChangeAspect="1"/>
          </p:cNvGrpSpPr>
          <p:nvPr/>
        </p:nvGrpSpPr>
        <p:grpSpPr>
          <a:xfrm>
            <a:off x="7904572" y="3685539"/>
            <a:ext cx="177591" cy="252000"/>
            <a:chOff x="6721702" y="3704331"/>
            <a:chExt cx="256839" cy="364453"/>
          </a:xfrm>
        </p:grpSpPr>
        <p:sp>
          <p:nvSpPr>
            <p:cNvPr id="64" name="Freeform 121">
              <a:extLst>
                <a:ext uri="{FF2B5EF4-FFF2-40B4-BE49-F238E27FC236}">
                  <a16:creationId xmlns:a16="http://schemas.microsoft.com/office/drawing/2014/main" id="{1804AFAF-F53F-4B31-9274-336419D0D254}"/>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65" name="Freeform 121">
              <a:extLst>
                <a:ext uri="{FF2B5EF4-FFF2-40B4-BE49-F238E27FC236}">
                  <a16:creationId xmlns:a16="http://schemas.microsoft.com/office/drawing/2014/main" id="{1F3ADC81-C523-4DE2-88B8-43B4969A61D1}"/>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sp>
        <p:nvSpPr>
          <p:cNvPr id="68" name="文本占位符 19">
            <a:extLst>
              <a:ext uri="{FF2B5EF4-FFF2-40B4-BE49-F238E27FC236}">
                <a16:creationId xmlns:a16="http://schemas.microsoft.com/office/drawing/2014/main" id="{CF9B58FA-1E9A-4C6D-938B-90CE77473890}"/>
              </a:ext>
            </a:extLst>
          </p:cNvPr>
          <p:cNvSpPr txBox="1">
            <a:spLocks/>
          </p:cNvSpPr>
          <p:nvPr/>
        </p:nvSpPr>
        <p:spPr>
          <a:xfrm>
            <a:off x="425275" y="6488029"/>
            <a:ext cx="11027259" cy="253385"/>
          </a:xfrm>
          <a:prstGeom prst="rect">
            <a:avLst/>
          </a:prstGeom>
        </p:spPr>
        <p:txBody>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1. </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德谷胰岛素利拉鲁肽注射液（</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JXSS2000036</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）申请上市技术审评报告</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 2.Weiqing W, et al. 2020 EASD. </a:t>
            </a:r>
            <a:r>
              <a:rPr kumimoji="0" lang="en-US" altLang="zh-CN" sz="800" b="0" i="0" u="none" strike="noStrike" kern="1200" cap="none" spc="0" normalizeH="0" baseline="0" noProof="0" dirty="0" err="1">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ePoster</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 presentation 689; 3.</a:t>
            </a:r>
            <a:r>
              <a:rPr kumimoji="0" lang="en"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cs typeface="Apis For Office" panose="020B0504010101010104" pitchFamily="34" charset="0"/>
                <a:sym typeface="Arial" panose="020B0604020202020204" pitchFamily="34" charset="0"/>
              </a:rPr>
              <a:t> Pei Yu, et al. Diabetes Obes Metab. 2021 Aug 13. Online ahead of print.</a:t>
            </a:r>
          </a:p>
        </p:txBody>
      </p:sp>
      <p:grpSp>
        <p:nvGrpSpPr>
          <p:cNvPr id="4" name="组合 3">
            <a:extLst>
              <a:ext uri="{FF2B5EF4-FFF2-40B4-BE49-F238E27FC236}">
                <a16:creationId xmlns:a16="http://schemas.microsoft.com/office/drawing/2014/main" id="{06313F01-251C-4CC5-A086-C2EAD6E0DB0B}"/>
              </a:ext>
            </a:extLst>
          </p:cNvPr>
          <p:cNvGrpSpPr/>
          <p:nvPr/>
        </p:nvGrpSpPr>
        <p:grpSpPr>
          <a:xfrm>
            <a:off x="8387581" y="2972431"/>
            <a:ext cx="2714074" cy="2327235"/>
            <a:chOff x="8387581" y="2972431"/>
            <a:chExt cx="2714074" cy="2327235"/>
          </a:xfrm>
        </p:grpSpPr>
        <p:grpSp>
          <p:nvGrpSpPr>
            <p:cNvPr id="92" name="Group 3">
              <a:extLst>
                <a:ext uri="{FF2B5EF4-FFF2-40B4-BE49-F238E27FC236}">
                  <a16:creationId xmlns:a16="http://schemas.microsoft.com/office/drawing/2014/main" id="{AC3ED15A-8947-4F5A-8DDD-91A3D1C7FEF5}"/>
                </a:ext>
              </a:extLst>
            </p:cNvPr>
            <p:cNvGrpSpPr/>
            <p:nvPr/>
          </p:nvGrpSpPr>
          <p:grpSpPr>
            <a:xfrm>
              <a:off x="8387581" y="2972431"/>
              <a:ext cx="2714074" cy="2056462"/>
              <a:chOff x="5918080" y="1173525"/>
              <a:chExt cx="2692946" cy="2353340"/>
            </a:xfrm>
          </p:grpSpPr>
          <p:graphicFrame>
            <p:nvGraphicFramePr>
              <p:cNvPr id="93" name="Chart 12">
                <a:extLst>
                  <a:ext uri="{FF2B5EF4-FFF2-40B4-BE49-F238E27FC236}">
                    <a16:creationId xmlns:a16="http://schemas.microsoft.com/office/drawing/2014/main" id="{85AF3539-F894-4CD1-B2D4-EAF9E661BD41}"/>
                  </a:ext>
                </a:extLst>
              </p:cNvPr>
              <p:cNvGraphicFramePr/>
              <p:nvPr>
                <p:extLst>
                  <p:ext uri="{D42A27DB-BD31-4B8C-83A1-F6EECF244321}">
                    <p14:modId xmlns:p14="http://schemas.microsoft.com/office/powerpoint/2010/main" val="2320674727"/>
                  </p:ext>
                </p:extLst>
              </p:nvPr>
            </p:nvGraphicFramePr>
            <p:xfrm>
              <a:off x="6119630" y="1564754"/>
              <a:ext cx="2491396" cy="1908000"/>
            </p:xfrm>
            <a:graphic>
              <a:graphicData uri="http://schemas.openxmlformats.org/drawingml/2006/chart">
                <c:chart xmlns:c="http://schemas.openxmlformats.org/drawingml/2006/chart" xmlns:r="http://schemas.openxmlformats.org/officeDocument/2006/relationships" r:id="rId4"/>
              </a:graphicData>
            </a:graphic>
          </p:graphicFrame>
          <p:grpSp>
            <p:nvGrpSpPr>
              <p:cNvPr id="94" name="Group 15">
                <a:extLst>
                  <a:ext uri="{FF2B5EF4-FFF2-40B4-BE49-F238E27FC236}">
                    <a16:creationId xmlns:a16="http://schemas.microsoft.com/office/drawing/2014/main" id="{F360C9BE-0DF5-4782-8F9E-2883CFBC7184}"/>
                  </a:ext>
                </a:extLst>
              </p:cNvPr>
              <p:cNvGrpSpPr/>
              <p:nvPr/>
            </p:nvGrpSpPr>
            <p:grpSpPr>
              <a:xfrm>
                <a:off x="6547526" y="1173525"/>
                <a:ext cx="1963708" cy="319243"/>
                <a:chOff x="6749300" y="1378352"/>
                <a:chExt cx="1703752" cy="319243"/>
              </a:xfrm>
            </p:grpSpPr>
            <p:sp>
              <p:nvSpPr>
                <p:cNvPr id="99" name="TextBox 16">
                  <a:extLst>
                    <a:ext uri="{FF2B5EF4-FFF2-40B4-BE49-F238E27FC236}">
                      <a16:creationId xmlns:a16="http://schemas.microsoft.com/office/drawing/2014/main" id="{B5D0844A-A65E-432C-B3E2-9852230227DC}"/>
                    </a:ext>
                  </a:extLst>
                </p:cNvPr>
                <p:cNvSpPr txBox="1">
                  <a:spLocks noChangeArrowheads="1"/>
                </p:cNvSpPr>
                <p:nvPr/>
              </p:nvSpPr>
              <p:spPr bwMode="auto">
                <a:xfrm>
                  <a:off x="6749300" y="1378352"/>
                  <a:ext cx="1032231" cy="29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lang="zh-CN" altLang="en-US" sz="1100" b="1" dirty="0">
                      <a:solidFill>
                        <a:srgbClr val="001965"/>
                      </a:solidFill>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诺和益</a:t>
                  </a:r>
                  <a:r>
                    <a:rPr kumimoji="0" lang="en-US" altLang="zh-CN" sz="1100" b="1" i="0" u="none" strike="noStrike" kern="1200" cap="none" spc="0" normalizeH="0" baseline="3000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a:t>
                  </a:r>
                  <a:endParaRPr kumimoji="0" lang="en-GB" sz="1100" b="1" i="0" u="none" strike="noStrike" kern="1200" cap="none" spc="0" normalizeH="0" baseline="3000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sp>
              <p:nvSpPr>
                <p:cNvPr id="100" name="TextBox 34">
                  <a:extLst>
                    <a:ext uri="{FF2B5EF4-FFF2-40B4-BE49-F238E27FC236}">
                      <a16:creationId xmlns:a16="http://schemas.microsoft.com/office/drawing/2014/main" id="{84BD50CB-2CA8-4006-827F-4869CD4B27F8}"/>
                    </a:ext>
                  </a:extLst>
                </p:cNvPr>
                <p:cNvSpPr txBox="1">
                  <a:spLocks noChangeArrowheads="1"/>
                </p:cNvSpPr>
                <p:nvPr/>
              </p:nvSpPr>
              <p:spPr bwMode="auto">
                <a:xfrm>
                  <a:off x="7442282" y="1398218"/>
                  <a:ext cx="1010770" cy="29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lang="zh-CN" altLang="en-US" sz="1100" b="1" dirty="0">
                      <a:solidFill>
                        <a:srgbClr val="001965"/>
                      </a:solidFill>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德谷胰岛素</a:t>
                  </a:r>
                  <a:endParaRPr lang="en-GB" sz="1100" b="1" dirty="0">
                    <a:solidFill>
                      <a:srgbClr val="001965"/>
                    </a:solidFill>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grpSp>
          <p:sp>
            <p:nvSpPr>
              <p:cNvPr id="95" name="TextBox 18">
                <a:extLst>
                  <a:ext uri="{FF2B5EF4-FFF2-40B4-BE49-F238E27FC236}">
                    <a16:creationId xmlns:a16="http://schemas.microsoft.com/office/drawing/2014/main" id="{B0CF6636-3BB0-4145-BB1C-6B14C2E695A0}"/>
                  </a:ext>
                </a:extLst>
              </p:cNvPr>
              <p:cNvSpPr txBox="1">
                <a:spLocks noChangeArrowheads="1"/>
              </p:cNvSpPr>
              <p:nvPr/>
            </p:nvSpPr>
            <p:spPr bwMode="auto">
              <a:xfrm rot="16200000" flipH="1">
                <a:off x="4990708" y="2339943"/>
                <a:ext cx="2114294" cy="2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6" tIns="60948" rIns="121896" bIns="60948">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HbA</a:t>
                </a:r>
                <a:r>
                  <a:rPr kumimoji="0" lang="en-CA" sz="900" b="1" i="0" u="none" strike="noStrike" kern="1200" cap="none" spc="0" normalizeH="0" baseline="-2500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1c</a:t>
                </a:r>
                <a:r>
                  <a:rPr kumimoji="0" lang="zh-CN" altLang="en-US" sz="9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较基线变化 </a:t>
                </a:r>
                <a:r>
                  <a:rPr kumimoji="0" lang="en-CA" sz="9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a:t>
                </a:r>
                <a:endParaRPr kumimoji="0" lang="en-GB" sz="9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sp>
            <p:nvSpPr>
              <p:cNvPr id="96" name="TextBox 114">
                <a:extLst>
                  <a:ext uri="{FF2B5EF4-FFF2-40B4-BE49-F238E27FC236}">
                    <a16:creationId xmlns:a16="http://schemas.microsoft.com/office/drawing/2014/main" id="{1550A565-2C18-4FDC-AF1A-41AE242EDEF0}"/>
                  </a:ext>
                </a:extLst>
              </p:cNvPr>
              <p:cNvSpPr txBox="1">
                <a:spLocks noChangeArrowheads="1"/>
              </p:cNvSpPr>
              <p:nvPr/>
            </p:nvSpPr>
            <p:spPr bwMode="auto">
              <a:xfrm>
                <a:off x="6642575" y="2911890"/>
                <a:ext cx="993483" cy="25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-1.88</a:t>
                </a:r>
                <a:endParaRPr kumimoji="0" lang="en-GB" sz="1100" b="1" i="0" u="none" strike="noStrike" kern="1200" cap="none" spc="0" normalizeH="0" baseline="3000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sp>
            <p:nvSpPr>
              <p:cNvPr id="97" name="TextBox 115">
                <a:extLst>
                  <a:ext uri="{FF2B5EF4-FFF2-40B4-BE49-F238E27FC236}">
                    <a16:creationId xmlns:a16="http://schemas.microsoft.com/office/drawing/2014/main" id="{69118934-F6AF-4351-AF84-2A0154849642}"/>
                  </a:ext>
                </a:extLst>
              </p:cNvPr>
              <p:cNvSpPr txBox="1">
                <a:spLocks noChangeArrowheads="1"/>
              </p:cNvSpPr>
              <p:nvPr/>
            </p:nvSpPr>
            <p:spPr bwMode="auto">
              <a:xfrm>
                <a:off x="7397546" y="2201777"/>
                <a:ext cx="993483" cy="25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-0.97</a:t>
                </a:r>
              </a:p>
            </p:txBody>
          </p:sp>
          <p:sp>
            <p:nvSpPr>
              <p:cNvPr id="98" name="TextBox 201">
                <a:extLst>
                  <a:ext uri="{FF2B5EF4-FFF2-40B4-BE49-F238E27FC236}">
                    <a16:creationId xmlns:a16="http://schemas.microsoft.com/office/drawing/2014/main" id="{975FDD37-A289-4587-A564-4FC82C4BE1A9}"/>
                  </a:ext>
                </a:extLst>
              </p:cNvPr>
              <p:cNvSpPr txBox="1"/>
              <p:nvPr/>
            </p:nvSpPr>
            <p:spPr>
              <a:xfrm>
                <a:off x="6265538" y="1417752"/>
                <a:ext cx="297746" cy="209681"/>
              </a:xfrm>
              <a:prstGeom prst="rect">
                <a:avLst/>
              </a:prstGeom>
              <a:noFill/>
            </p:spPr>
            <p:txBody>
              <a:bodyPr wrap="none" rtlCol="0">
                <a:sp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CA" sz="9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N=</a:t>
                </a:r>
                <a:endParaRPr kumimoji="0" lang="en-GB" sz="90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grpSp>
        <p:cxnSp>
          <p:nvCxnSpPr>
            <p:cNvPr id="56" name="直接连接符 55">
              <a:extLst>
                <a:ext uri="{FF2B5EF4-FFF2-40B4-BE49-F238E27FC236}">
                  <a16:creationId xmlns:a16="http://schemas.microsoft.com/office/drawing/2014/main" id="{61E4B01C-BA22-4A1B-8465-7FF8B167A457}"/>
                </a:ext>
              </a:extLst>
            </p:cNvPr>
            <p:cNvCxnSpPr>
              <a:cxnSpLocks/>
            </p:cNvCxnSpPr>
            <p:nvPr/>
          </p:nvCxnSpPr>
          <p:spPr>
            <a:xfrm>
              <a:off x="10392707" y="4138431"/>
              <a:ext cx="0" cy="69703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9B90C449-361A-4241-B998-663C212146F9}"/>
                </a:ext>
              </a:extLst>
            </p:cNvPr>
            <p:cNvCxnSpPr/>
            <p:nvPr/>
          </p:nvCxnSpPr>
          <p:spPr>
            <a:xfrm>
              <a:off x="9649640" y="4755669"/>
              <a:ext cx="0" cy="79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44D73564-B372-473A-89F5-98F87541BEB4}"/>
                </a:ext>
              </a:extLst>
            </p:cNvPr>
            <p:cNvCxnSpPr>
              <a:cxnSpLocks/>
            </p:cNvCxnSpPr>
            <p:nvPr/>
          </p:nvCxnSpPr>
          <p:spPr>
            <a:xfrm>
              <a:off x="9653217" y="4829131"/>
              <a:ext cx="74532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7496B04D-CCEB-46D0-AEC7-00D42A7DFB97}"/>
                </a:ext>
              </a:extLst>
            </p:cNvPr>
            <p:cNvSpPr txBox="1"/>
            <p:nvPr/>
          </p:nvSpPr>
          <p:spPr>
            <a:xfrm>
              <a:off x="9618399" y="4891862"/>
              <a:ext cx="1001277" cy="40780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mn-cs"/>
                  <a:sym typeface="Arial" panose="020B0604020202020204" pitchFamily="34" charset="0"/>
                </a:rPr>
                <a:t>p&lt;0.0001;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b="1" i="0" u="none" strike="noStrike" kern="1200" cap="none" spc="0" normalizeH="0" baseline="0" noProof="0" dirty="0">
                  <a:ln>
                    <a:noFill/>
                  </a:ln>
                  <a:solidFill>
                    <a:srgbClr val="001965"/>
                  </a:solidFill>
                  <a:effectLst/>
                  <a:uLnTx/>
                  <a:uFillTx/>
                  <a:latin typeface="Apis For Office" panose="02010600030101010101" charset="0"/>
                  <a:ea typeface="微软雅黑" panose="020B0503020204020204" pitchFamily="34" charset="-122"/>
                  <a:cs typeface="+mn-cs"/>
                  <a:sym typeface="Arial" panose="020B0604020202020204" pitchFamily="34" charset="0"/>
                </a:rPr>
                <a:t>确证优效性</a:t>
              </a:r>
            </a:p>
          </p:txBody>
        </p:sp>
        <p:sp>
          <p:nvSpPr>
            <p:cNvPr id="79" name="Rectangle: Rounded Corners 18">
              <a:extLst>
                <a:ext uri="{FF2B5EF4-FFF2-40B4-BE49-F238E27FC236}">
                  <a16:creationId xmlns:a16="http://schemas.microsoft.com/office/drawing/2014/main" id="{F54251F2-F291-41E4-BB77-A1CBDE1BB915}"/>
                </a:ext>
              </a:extLst>
            </p:cNvPr>
            <p:cNvSpPr/>
            <p:nvPr/>
          </p:nvSpPr>
          <p:spPr>
            <a:xfrm>
              <a:off x="9345471" y="3218394"/>
              <a:ext cx="532925" cy="189585"/>
            </a:xfrm>
            <a:prstGeom prst="roundRect">
              <a:avLst/>
            </a:prstGeom>
            <a:noFill/>
            <a:ln w="12700">
              <a:solidFill>
                <a:srgbClr val="DA188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DA1884"/>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302</a:t>
              </a:r>
            </a:p>
          </p:txBody>
        </p:sp>
        <p:sp>
          <p:nvSpPr>
            <p:cNvPr id="80" name="Rectangle: Rounded Corners 19">
              <a:extLst>
                <a:ext uri="{FF2B5EF4-FFF2-40B4-BE49-F238E27FC236}">
                  <a16:creationId xmlns:a16="http://schemas.microsoft.com/office/drawing/2014/main" id="{A30EAF24-03DF-4A21-A132-E381E48EC90A}"/>
                </a:ext>
              </a:extLst>
            </p:cNvPr>
            <p:cNvSpPr/>
            <p:nvPr/>
          </p:nvSpPr>
          <p:spPr>
            <a:xfrm>
              <a:off x="10081142" y="3225596"/>
              <a:ext cx="599683" cy="189585"/>
            </a:xfrm>
            <a:prstGeom prst="roundRect">
              <a:avLst/>
            </a:prstGeom>
            <a:noFill/>
            <a:ln w="12700">
              <a:solidFill>
                <a:srgbClr val="566E10"/>
              </a:solidFill>
            </a:ln>
          </p:spPr>
          <p:style>
            <a:lnRef idx="2">
              <a:schemeClr val="dk1"/>
            </a:lnRef>
            <a:fillRef idx="1">
              <a:schemeClr val="lt1"/>
            </a:fillRef>
            <a:effectRef idx="0">
              <a:schemeClr val="dk1"/>
            </a:effectRef>
            <a:fontRef idx="minor">
              <a:schemeClr val="dk1"/>
            </a:fontRef>
          </p:style>
          <p:txBody>
            <a:bodyPr rtlCol="0" anchor="ctr"/>
            <a:lstStyle/>
            <a:p>
              <a:pPr algn="ctr">
                <a:defRPr/>
              </a:pPr>
              <a:r>
                <a:rPr kumimoji="0" lang="en-CA" altLang="zh-CN" sz="1000" b="1" i="0" u="none" strike="noStrike" kern="1200" cap="none" spc="0" normalizeH="0" baseline="0" noProof="0" dirty="0">
                  <a:ln>
                    <a:noFill/>
                  </a:ln>
                  <a:solidFill>
                    <a:srgbClr val="566E10"/>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rPr>
                <a:t>151</a:t>
              </a:r>
              <a:endParaRPr kumimoji="0" lang="en-GB" altLang="zh-CN" sz="1000" b="1" i="0" u="none" strike="noStrike" kern="1200" cap="none" spc="0" normalizeH="0" baseline="0" noProof="0" dirty="0">
                <a:ln>
                  <a:noFill/>
                </a:ln>
                <a:solidFill>
                  <a:srgbClr val="566E10"/>
                </a:solidFill>
                <a:effectLst/>
                <a:uLnTx/>
                <a:uFillTx/>
                <a:latin typeface="Apis For Office" panose="02010600030101010101" charset="0"/>
                <a:ea typeface="微软雅黑" panose="020B0503020204020204" pitchFamily="34" charset="-122"/>
                <a:cs typeface="Apis For Office" panose="020B0504010101010104" pitchFamily="34" charset="0"/>
                <a:sym typeface="Arial" panose="020B0604020202020204" pitchFamily="34" charset="0"/>
              </a:endParaRPr>
            </a:p>
          </p:txBody>
        </p:sp>
      </p:grpSp>
    </p:spTree>
    <p:extLst>
      <p:ext uri="{BB962C8B-B14F-4D97-AF65-F5344CB8AC3E}">
        <p14:creationId xmlns:p14="http://schemas.microsoft.com/office/powerpoint/2010/main" val="279705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7930D688-B0A0-4C2B-AEC6-22F76F264972}"/>
              </a:ext>
            </a:extLst>
          </p:cNvPr>
          <p:cNvGrpSpPr/>
          <p:nvPr/>
        </p:nvGrpSpPr>
        <p:grpSpPr>
          <a:xfrm>
            <a:off x="459854" y="1347211"/>
            <a:ext cx="3687557" cy="4774810"/>
            <a:chOff x="450241" y="1383306"/>
            <a:chExt cx="3687557" cy="4774810"/>
          </a:xfrm>
        </p:grpSpPr>
        <p:sp>
          <p:nvSpPr>
            <p:cNvPr id="25" name="圆角矩形 13">
              <a:extLst>
                <a:ext uri="{FF2B5EF4-FFF2-40B4-BE49-F238E27FC236}">
                  <a16:creationId xmlns:a16="http://schemas.microsoft.com/office/drawing/2014/main" id="{FD85B055-CD4C-4E5C-8689-27F33E654536}"/>
                </a:ext>
              </a:extLst>
            </p:cNvPr>
            <p:cNvSpPr/>
            <p:nvPr/>
          </p:nvSpPr>
          <p:spPr>
            <a:xfrm>
              <a:off x="450241" y="1611922"/>
              <a:ext cx="3687557" cy="4546194"/>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42" name="组合 41">
              <a:extLst>
                <a:ext uri="{FF2B5EF4-FFF2-40B4-BE49-F238E27FC236}">
                  <a16:creationId xmlns:a16="http://schemas.microsoft.com/office/drawing/2014/main" id="{DB4B300F-FE48-44AD-B130-C1449F616199}"/>
                </a:ext>
              </a:extLst>
            </p:cNvPr>
            <p:cNvGrpSpPr/>
            <p:nvPr/>
          </p:nvGrpSpPr>
          <p:grpSpPr>
            <a:xfrm>
              <a:off x="814448" y="1383306"/>
              <a:ext cx="2959143" cy="638175"/>
              <a:chOff x="1624773" y="2553172"/>
              <a:chExt cx="1258461" cy="678317"/>
            </a:xfrm>
          </p:grpSpPr>
          <p:sp>
            <p:nvSpPr>
              <p:cNvPr id="43" name="文本框 26">
                <a:extLst>
                  <a:ext uri="{FF2B5EF4-FFF2-40B4-BE49-F238E27FC236}">
                    <a16:creationId xmlns:a16="http://schemas.microsoft.com/office/drawing/2014/main" id="{1DAA3E2E-3711-47BA-AF3C-5213FED626A4}"/>
                  </a:ext>
                </a:extLst>
              </p:cNvPr>
              <p:cNvSpPr txBox="1"/>
              <p:nvPr/>
            </p:nvSpPr>
            <p:spPr>
              <a:xfrm>
                <a:off x="1624773" y="2553172"/>
                <a:ext cx="1258461" cy="678317"/>
              </a:xfrm>
              <a:prstGeom prst="parallelogram">
                <a:avLst/>
              </a:prstGeom>
              <a:solidFill>
                <a:schemeClr val="accent4">
                  <a:lumMod val="75000"/>
                </a:schemeClr>
              </a:solidFill>
              <a:ln>
                <a:noFill/>
              </a:ln>
            </p:spPr>
            <p:txBody>
              <a:bodyPr wrap="square" lIns="0" tIns="0" rIns="0" bIns="0" anchor="ctr" anchorCtr="0">
                <a:normAutofit/>
              </a:bodyPr>
              <a:lstStyle/>
              <a:p>
                <a:pPr marL="0" marR="0" lvl="0" indent="0" algn="ctr" defTabSz="913765" rtl="0" eaLnBrk="1" fontAlgn="auto" latinLnBrk="0" hangingPunct="1">
                  <a:lnSpc>
                    <a:spcPct val="100000"/>
                  </a:lnSpc>
                  <a:spcBef>
                    <a:spcPts val="0"/>
                  </a:spcBef>
                  <a:spcAft>
                    <a:spcPts val="0"/>
                  </a:spcAft>
                  <a:buClrTx/>
                  <a:buSzPct val="25000"/>
                  <a:buFontTx/>
                  <a:buNone/>
                  <a:tabLst/>
                  <a:defRPr/>
                </a:pPr>
                <a:endParaRPr kumimoji="0" lang="en-US" sz="1800" b="1" i="0" u="none" strike="noStrike" kern="1200" cap="none" spc="0" normalizeH="0" baseline="0" noProof="0" dirty="0">
                  <a:ln>
                    <a:noFill/>
                  </a:ln>
                  <a:solidFill>
                    <a:srgbClr val="FFFFFF"/>
                  </a:solidFill>
                  <a:effectLst/>
                  <a:uLnTx/>
                  <a:uFillTx/>
                  <a:latin typeface="+mn-lt"/>
                  <a:ea typeface="+mn-ea"/>
                  <a:cs typeface="+mn-cs"/>
                  <a:sym typeface="+mn-lt"/>
                </a:endParaRPr>
              </a:p>
            </p:txBody>
          </p:sp>
          <p:sp>
            <p:nvSpPr>
              <p:cNvPr id="44" name="文本框 14">
                <a:extLst>
                  <a:ext uri="{FF2B5EF4-FFF2-40B4-BE49-F238E27FC236}">
                    <a16:creationId xmlns:a16="http://schemas.microsoft.com/office/drawing/2014/main" id="{D679116A-C2B7-476B-B474-CB7C0101416E}"/>
                  </a:ext>
                </a:extLst>
              </p:cNvPr>
              <p:cNvSpPr txBox="1"/>
              <p:nvPr/>
            </p:nvSpPr>
            <p:spPr>
              <a:xfrm>
                <a:off x="1652797" y="2553172"/>
                <a:ext cx="1202414" cy="678317"/>
              </a:xfrm>
              <a:prstGeom prst="parallelogram">
                <a:avLst/>
              </a:prstGeom>
              <a:solidFill>
                <a:srgbClr val="293E6B"/>
              </a:solidFill>
              <a:ln>
                <a:noFill/>
              </a:ln>
            </p:spPr>
            <p:txBody>
              <a:bodyPr wrap="square" lIns="0" tIns="0" rIns="0" bIns="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n-lt"/>
                    <a:ea typeface="+mn-ea"/>
                    <a:cs typeface="+mn-cs"/>
                    <a:sym typeface="+mn-lt"/>
                  </a:rPr>
                  <a:t>HbA</a:t>
                </a:r>
                <a:r>
                  <a:rPr kumimoji="0" lang="en-US" altLang="zh-CN" sz="1600" b="1" i="0" u="none" strike="noStrike" kern="1200" cap="none" spc="0" normalizeH="0" baseline="-25000" noProof="0" dirty="0">
                    <a:ln>
                      <a:noFill/>
                    </a:ln>
                    <a:solidFill>
                      <a:srgbClr val="FFFFFF"/>
                    </a:solidFill>
                    <a:effectLst/>
                    <a:uLnTx/>
                    <a:uFillTx/>
                    <a:latin typeface="+mn-lt"/>
                    <a:ea typeface="+mn-ea"/>
                    <a:cs typeface="+mn-cs"/>
                    <a:sym typeface="+mn-lt"/>
                  </a:rPr>
                  <a:t>1c</a:t>
                </a:r>
                <a:r>
                  <a:rPr kumimoji="0" lang="zh-CN" altLang="en-US" sz="1600" b="1" i="0" u="none" strike="noStrike" kern="1200" cap="none" spc="0" normalizeH="0" baseline="0" noProof="0" dirty="0">
                    <a:ln>
                      <a:noFill/>
                    </a:ln>
                    <a:solidFill>
                      <a:srgbClr val="FFFFFF"/>
                    </a:solidFill>
                    <a:effectLst/>
                    <a:uLnTx/>
                    <a:uFillTx/>
                    <a:latin typeface="+mn-lt"/>
                    <a:ea typeface="+mn-ea"/>
                    <a:cs typeface="+mn-cs"/>
                    <a:sym typeface="+mn-lt"/>
                  </a:rPr>
                  <a:t>达标率高达 </a:t>
                </a:r>
                <a:r>
                  <a:rPr kumimoji="0" lang="en-US" altLang="zh-CN" sz="1600" b="1" i="0" u="none" strike="noStrike" kern="1200" cap="none" spc="0" normalizeH="0" baseline="0" noProof="0" dirty="0">
                    <a:ln>
                      <a:noFill/>
                    </a:ln>
                    <a:solidFill>
                      <a:srgbClr val="FFFFFF"/>
                    </a:solidFill>
                    <a:effectLst/>
                    <a:uLnTx/>
                    <a:uFillTx/>
                    <a:latin typeface="+mn-lt"/>
                    <a:ea typeface="+mn-ea"/>
                    <a:cs typeface="+mn-cs"/>
                    <a:sym typeface="+mn-lt"/>
                  </a:rPr>
                  <a:t>89.9%</a:t>
                </a:r>
              </a:p>
            </p:txBody>
          </p:sp>
        </p:grpSp>
      </p:grpSp>
      <p:grpSp>
        <p:nvGrpSpPr>
          <p:cNvPr id="22" name="组合 21">
            <a:extLst>
              <a:ext uri="{FF2B5EF4-FFF2-40B4-BE49-F238E27FC236}">
                <a16:creationId xmlns:a16="http://schemas.microsoft.com/office/drawing/2014/main" id="{89F7072D-1BA7-4BC6-A0CB-965E83C56D96}"/>
              </a:ext>
            </a:extLst>
          </p:cNvPr>
          <p:cNvGrpSpPr/>
          <p:nvPr/>
        </p:nvGrpSpPr>
        <p:grpSpPr>
          <a:xfrm>
            <a:off x="4252222" y="1330278"/>
            <a:ext cx="3687557" cy="4791743"/>
            <a:chOff x="450241" y="1383306"/>
            <a:chExt cx="3687557" cy="4791743"/>
          </a:xfrm>
        </p:grpSpPr>
        <p:sp>
          <p:nvSpPr>
            <p:cNvPr id="23" name="圆角矩形 13">
              <a:extLst>
                <a:ext uri="{FF2B5EF4-FFF2-40B4-BE49-F238E27FC236}">
                  <a16:creationId xmlns:a16="http://schemas.microsoft.com/office/drawing/2014/main" id="{16B70502-150E-40A4-A83C-5EFF467927D9}"/>
                </a:ext>
              </a:extLst>
            </p:cNvPr>
            <p:cNvSpPr/>
            <p:nvPr/>
          </p:nvSpPr>
          <p:spPr>
            <a:xfrm>
              <a:off x="450241" y="1611921"/>
              <a:ext cx="3687557" cy="4563128"/>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24" name="组合 23">
              <a:extLst>
                <a:ext uri="{FF2B5EF4-FFF2-40B4-BE49-F238E27FC236}">
                  <a16:creationId xmlns:a16="http://schemas.microsoft.com/office/drawing/2014/main" id="{B4AB504D-9D94-4460-82D3-A2F0A49776A5}"/>
                </a:ext>
              </a:extLst>
            </p:cNvPr>
            <p:cNvGrpSpPr/>
            <p:nvPr/>
          </p:nvGrpSpPr>
          <p:grpSpPr>
            <a:xfrm>
              <a:off x="814448" y="1383306"/>
              <a:ext cx="2959143" cy="638175"/>
              <a:chOff x="1624773" y="2553172"/>
              <a:chExt cx="1258461" cy="678317"/>
            </a:xfrm>
          </p:grpSpPr>
          <p:sp>
            <p:nvSpPr>
              <p:cNvPr id="26" name="文本框 26">
                <a:extLst>
                  <a:ext uri="{FF2B5EF4-FFF2-40B4-BE49-F238E27FC236}">
                    <a16:creationId xmlns:a16="http://schemas.microsoft.com/office/drawing/2014/main" id="{34831912-014B-476C-B28B-7908B7480A40}"/>
                  </a:ext>
                </a:extLst>
              </p:cNvPr>
              <p:cNvSpPr txBox="1"/>
              <p:nvPr/>
            </p:nvSpPr>
            <p:spPr>
              <a:xfrm>
                <a:off x="1624773" y="2553172"/>
                <a:ext cx="1258461" cy="678317"/>
              </a:xfrm>
              <a:prstGeom prst="parallelogram">
                <a:avLst/>
              </a:prstGeom>
              <a:solidFill>
                <a:schemeClr val="accent4">
                  <a:lumMod val="75000"/>
                </a:schemeClr>
              </a:solidFill>
              <a:ln>
                <a:noFill/>
              </a:ln>
            </p:spPr>
            <p:txBody>
              <a:bodyPr wrap="square" lIns="0" tIns="0" rIns="0" bIns="0" anchor="ctr" anchorCtr="0">
                <a:normAutofit/>
              </a:bodyPr>
              <a:lstStyle/>
              <a:p>
                <a:pPr marL="0" marR="0" lvl="0" indent="0" algn="ctr" defTabSz="913765" rtl="0" eaLnBrk="1" fontAlgn="auto" latinLnBrk="0" hangingPunct="1">
                  <a:lnSpc>
                    <a:spcPct val="100000"/>
                  </a:lnSpc>
                  <a:spcBef>
                    <a:spcPts val="0"/>
                  </a:spcBef>
                  <a:spcAft>
                    <a:spcPts val="0"/>
                  </a:spcAft>
                  <a:buClrTx/>
                  <a:buSzPct val="25000"/>
                  <a:buFontTx/>
                  <a:buNone/>
                  <a:tabLst/>
                  <a:defRPr/>
                </a:pPr>
                <a:endParaRPr kumimoji="0" lang="en-US" sz="1800" b="1" i="0" u="none" strike="noStrike" kern="1200" cap="none" spc="0" normalizeH="0" baseline="0" noProof="0" dirty="0">
                  <a:ln>
                    <a:noFill/>
                  </a:ln>
                  <a:solidFill>
                    <a:srgbClr val="FFFFFF"/>
                  </a:solidFill>
                  <a:effectLst/>
                  <a:uLnTx/>
                  <a:uFillTx/>
                  <a:latin typeface="+mn-lt"/>
                  <a:ea typeface="+mn-ea"/>
                  <a:cs typeface="+mn-cs"/>
                  <a:sym typeface="+mn-lt"/>
                </a:endParaRPr>
              </a:p>
            </p:txBody>
          </p:sp>
          <p:sp>
            <p:nvSpPr>
              <p:cNvPr id="27" name="文本框 14">
                <a:extLst>
                  <a:ext uri="{FF2B5EF4-FFF2-40B4-BE49-F238E27FC236}">
                    <a16:creationId xmlns:a16="http://schemas.microsoft.com/office/drawing/2014/main" id="{C788F89F-36E5-4072-9740-17E5A612F8FD}"/>
                  </a:ext>
                </a:extLst>
              </p:cNvPr>
              <p:cNvSpPr txBox="1"/>
              <p:nvPr/>
            </p:nvSpPr>
            <p:spPr>
              <a:xfrm>
                <a:off x="1652797" y="2553172"/>
                <a:ext cx="1202414" cy="678317"/>
              </a:xfrm>
              <a:prstGeom prst="parallelogram">
                <a:avLst/>
              </a:prstGeom>
              <a:solidFill>
                <a:srgbClr val="293E6B"/>
              </a:solidFill>
              <a:ln>
                <a:noFill/>
              </a:ln>
            </p:spPr>
            <p:txBody>
              <a:bodyPr wrap="square" lIns="0" tIns="0" rIns="0" bIns="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n-lt"/>
                    <a:ea typeface="+mn-ea"/>
                    <a:cs typeface="+mn-cs"/>
                    <a:sym typeface="+mn-lt"/>
                  </a:rPr>
                  <a:t>强效控制全天血糖</a:t>
                </a:r>
                <a:endParaRPr kumimoji="0" lang="en-US" altLang="zh-CN" sz="1600" b="1" i="0" u="none" strike="noStrike" kern="1200" cap="none" spc="0" normalizeH="0" baseline="0" noProof="0" dirty="0">
                  <a:ln>
                    <a:noFill/>
                  </a:ln>
                  <a:solidFill>
                    <a:srgbClr val="FFFFFF"/>
                  </a:solidFill>
                  <a:effectLst/>
                  <a:uLnTx/>
                  <a:uFillTx/>
                  <a:latin typeface="+mn-lt"/>
                  <a:ea typeface="+mn-ea"/>
                  <a:cs typeface="+mn-cs"/>
                  <a:sym typeface="+mn-lt"/>
                </a:endParaRPr>
              </a:p>
            </p:txBody>
          </p:sp>
        </p:grpSp>
      </p:grpSp>
      <p:grpSp>
        <p:nvGrpSpPr>
          <p:cNvPr id="28" name="组合 27">
            <a:extLst>
              <a:ext uri="{FF2B5EF4-FFF2-40B4-BE49-F238E27FC236}">
                <a16:creationId xmlns:a16="http://schemas.microsoft.com/office/drawing/2014/main" id="{B1269D7A-4028-45E6-9838-97CEF376771C}"/>
              </a:ext>
            </a:extLst>
          </p:cNvPr>
          <p:cNvGrpSpPr/>
          <p:nvPr/>
        </p:nvGrpSpPr>
        <p:grpSpPr>
          <a:xfrm>
            <a:off x="8054204" y="1330278"/>
            <a:ext cx="3687557" cy="4791743"/>
            <a:chOff x="450241" y="1383306"/>
            <a:chExt cx="3687557" cy="4791743"/>
          </a:xfrm>
        </p:grpSpPr>
        <p:sp>
          <p:nvSpPr>
            <p:cNvPr id="29" name="圆角矩形 13">
              <a:extLst>
                <a:ext uri="{FF2B5EF4-FFF2-40B4-BE49-F238E27FC236}">
                  <a16:creationId xmlns:a16="http://schemas.microsoft.com/office/drawing/2014/main" id="{F8792D86-171F-4533-B104-ABD2DE4DD037}"/>
                </a:ext>
              </a:extLst>
            </p:cNvPr>
            <p:cNvSpPr/>
            <p:nvPr/>
          </p:nvSpPr>
          <p:spPr>
            <a:xfrm>
              <a:off x="450241" y="1611921"/>
              <a:ext cx="3687557" cy="4563128"/>
            </a:xfrm>
            <a:prstGeom prst="roundRect">
              <a:avLst>
                <a:gd name="adj" fmla="val 3792"/>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
                  <a:srgbClr val="001965"/>
                </a:buClr>
                <a:buSzTx/>
                <a:buFontTx/>
                <a:buNone/>
                <a:tabLst/>
                <a:defRPr/>
              </a:pPr>
              <a:endParaRPr kumimoji="0" lang="zh-CN" altLang="en-US" sz="1200" b="0" i="0" u="none" strike="noStrike" kern="0" cap="none" spc="0" normalizeH="0" baseline="0" noProof="0" dirty="0">
                <a:ln>
                  <a:noFill/>
                </a:ln>
                <a:solidFill>
                  <a:srgbClr val="001965"/>
                </a:solidFill>
                <a:effectLst/>
                <a:uLnTx/>
                <a:uFillTx/>
                <a:latin typeface="+mn-lt"/>
                <a:ea typeface="+mn-ea"/>
                <a:cs typeface="+mn-cs"/>
                <a:sym typeface="+mn-lt"/>
              </a:endParaRPr>
            </a:p>
          </p:txBody>
        </p:sp>
        <p:grpSp>
          <p:nvGrpSpPr>
            <p:cNvPr id="30" name="组合 29">
              <a:extLst>
                <a:ext uri="{FF2B5EF4-FFF2-40B4-BE49-F238E27FC236}">
                  <a16:creationId xmlns:a16="http://schemas.microsoft.com/office/drawing/2014/main" id="{68B87210-300C-430B-A3D4-42538D95CF5D}"/>
                </a:ext>
              </a:extLst>
            </p:cNvPr>
            <p:cNvGrpSpPr/>
            <p:nvPr/>
          </p:nvGrpSpPr>
          <p:grpSpPr>
            <a:xfrm>
              <a:off x="814448" y="1383306"/>
              <a:ext cx="2959143" cy="638175"/>
              <a:chOff x="1624773" y="2553172"/>
              <a:chExt cx="1258461" cy="678317"/>
            </a:xfrm>
          </p:grpSpPr>
          <p:sp>
            <p:nvSpPr>
              <p:cNvPr id="31" name="文本框 26">
                <a:extLst>
                  <a:ext uri="{FF2B5EF4-FFF2-40B4-BE49-F238E27FC236}">
                    <a16:creationId xmlns:a16="http://schemas.microsoft.com/office/drawing/2014/main" id="{F143316F-E763-4EDE-8C0D-64F01F6176AA}"/>
                  </a:ext>
                </a:extLst>
              </p:cNvPr>
              <p:cNvSpPr txBox="1"/>
              <p:nvPr/>
            </p:nvSpPr>
            <p:spPr>
              <a:xfrm>
                <a:off x="1624773" y="2553172"/>
                <a:ext cx="1258461" cy="678317"/>
              </a:xfrm>
              <a:prstGeom prst="parallelogram">
                <a:avLst/>
              </a:prstGeom>
              <a:solidFill>
                <a:schemeClr val="accent4">
                  <a:lumMod val="75000"/>
                </a:schemeClr>
              </a:solidFill>
              <a:ln>
                <a:noFill/>
              </a:ln>
            </p:spPr>
            <p:txBody>
              <a:bodyPr wrap="square" lIns="0" tIns="0" rIns="0" bIns="0" anchor="ctr" anchorCtr="0">
                <a:normAutofit/>
              </a:bodyPr>
              <a:lstStyle/>
              <a:p>
                <a:pPr marL="0" marR="0" lvl="0" indent="0" algn="ctr" defTabSz="913765" rtl="0" eaLnBrk="1" fontAlgn="auto" latinLnBrk="0" hangingPunct="1">
                  <a:lnSpc>
                    <a:spcPct val="100000"/>
                  </a:lnSpc>
                  <a:spcBef>
                    <a:spcPts val="0"/>
                  </a:spcBef>
                  <a:spcAft>
                    <a:spcPts val="0"/>
                  </a:spcAft>
                  <a:buClrTx/>
                  <a:buSzPct val="25000"/>
                  <a:buFontTx/>
                  <a:buNone/>
                  <a:tabLst/>
                  <a:defRPr/>
                </a:pPr>
                <a:endParaRPr kumimoji="0" lang="en-US" sz="1800" b="1" i="0" u="none" strike="noStrike" kern="1200" cap="none" spc="0" normalizeH="0" baseline="0" noProof="0" dirty="0">
                  <a:ln>
                    <a:noFill/>
                  </a:ln>
                  <a:solidFill>
                    <a:srgbClr val="FFFFFF"/>
                  </a:solidFill>
                  <a:effectLst/>
                  <a:uLnTx/>
                  <a:uFillTx/>
                  <a:latin typeface="+mn-lt"/>
                  <a:ea typeface="+mn-ea"/>
                  <a:cs typeface="+mn-cs"/>
                  <a:sym typeface="+mn-lt"/>
                </a:endParaRPr>
              </a:p>
            </p:txBody>
          </p:sp>
          <p:sp>
            <p:nvSpPr>
              <p:cNvPr id="32" name="文本框 14">
                <a:extLst>
                  <a:ext uri="{FF2B5EF4-FFF2-40B4-BE49-F238E27FC236}">
                    <a16:creationId xmlns:a16="http://schemas.microsoft.com/office/drawing/2014/main" id="{480A2A0A-5A0E-4AB2-90C3-DC55DF263A84}"/>
                  </a:ext>
                </a:extLst>
              </p:cNvPr>
              <p:cNvSpPr txBox="1"/>
              <p:nvPr/>
            </p:nvSpPr>
            <p:spPr>
              <a:xfrm>
                <a:off x="1652797" y="2553172"/>
                <a:ext cx="1202414" cy="678317"/>
              </a:xfrm>
              <a:prstGeom prst="parallelogram">
                <a:avLst/>
              </a:prstGeom>
              <a:solidFill>
                <a:srgbClr val="293E6B"/>
              </a:solidFill>
              <a:ln>
                <a:noFill/>
              </a:ln>
            </p:spPr>
            <p:txBody>
              <a:bodyPr wrap="square" lIns="0" tIns="0" rIns="0" bIns="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n-lt"/>
                    <a:ea typeface="+mn-ea"/>
                    <a:cs typeface="+mn-cs"/>
                    <a:sym typeface="+mn-lt"/>
                  </a:rPr>
                  <a:t>持续达标，助力实现</a:t>
                </a:r>
                <a:endParaRPr kumimoji="0" lang="en-US" altLang="zh-CN" sz="1600" b="1" i="0" u="none" strike="noStrike" kern="1200" cap="none" spc="0" normalizeH="0" baseline="0" noProof="0" dirty="0">
                  <a:ln>
                    <a:noFill/>
                  </a:ln>
                  <a:solidFill>
                    <a:srgbClr val="FFFFFF"/>
                  </a:solidFill>
                  <a:effectLst/>
                  <a:uLnTx/>
                  <a:uFillTx/>
                  <a:latin typeface="+mn-lt"/>
                  <a:ea typeface="+mn-ea"/>
                  <a:cs typeface="+mn-cs"/>
                  <a:sym typeface="+mn-lt"/>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n-lt"/>
                    <a:ea typeface="+mn-ea"/>
                    <a:cs typeface="+mn-cs"/>
                    <a:sym typeface="+mn-lt"/>
                  </a:rPr>
                  <a:t>血糖管理目标</a:t>
                </a:r>
                <a:endParaRPr kumimoji="0" lang="en-US" altLang="zh-CN" sz="1600" b="1" i="0" u="none" strike="noStrike" kern="1200" cap="none" spc="0" normalizeH="0" baseline="0" noProof="0" dirty="0">
                  <a:ln>
                    <a:noFill/>
                  </a:ln>
                  <a:solidFill>
                    <a:srgbClr val="FFFFFF"/>
                  </a:solidFill>
                  <a:effectLst/>
                  <a:uLnTx/>
                  <a:uFillTx/>
                  <a:latin typeface="+mn-lt"/>
                  <a:ea typeface="+mn-ea"/>
                  <a:cs typeface="+mn-cs"/>
                  <a:sym typeface="+mn-lt"/>
                </a:endParaRPr>
              </a:p>
            </p:txBody>
          </p:sp>
        </p:grpSp>
      </p:grpSp>
      <p:sp>
        <p:nvSpPr>
          <p:cNvPr id="33" name="文本框 32">
            <a:extLst>
              <a:ext uri="{FF2B5EF4-FFF2-40B4-BE49-F238E27FC236}">
                <a16:creationId xmlns:a16="http://schemas.microsoft.com/office/drawing/2014/main" id="{F2ED779B-3252-460C-A77A-F75752A72149}"/>
              </a:ext>
            </a:extLst>
          </p:cNvPr>
          <p:cNvSpPr txBox="1"/>
          <p:nvPr/>
        </p:nvSpPr>
        <p:spPr>
          <a:xfrm>
            <a:off x="4338645" y="2181956"/>
            <a:ext cx="3687556" cy="1021433"/>
          </a:xfrm>
          <a:prstGeom prst="rect">
            <a:avLst/>
          </a:prstGeom>
          <a:noFill/>
          <a:ln>
            <a:noFill/>
          </a:ln>
        </p:spPr>
        <p:txBody>
          <a:bodyPr wrap="square">
            <a:spAutoFit/>
          </a:bodyPr>
          <a:lstStyle/>
          <a:p>
            <a:pPr marL="0" marR="0" lvl="0" indent="0" algn="l" defTabSz="981075" rtl="0" eaLnBrk="1" fontAlgn="auto" latinLnBrk="0" hangingPunct="1">
              <a:lnSpc>
                <a:spcPct val="130000"/>
              </a:lnSpc>
              <a:spcBef>
                <a:spcPts val="600"/>
              </a:spcBef>
              <a:spcAft>
                <a:spcPts val="0"/>
              </a:spcAft>
              <a:buClr>
                <a:srgbClr val="00B7FF"/>
              </a:buClr>
              <a:buSzPct val="120000"/>
              <a:buFontTx/>
              <a:buNone/>
              <a:tabLst/>
              <a:defRPr/>
            </a:pP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强效</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控制全天血糖</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9</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点血糖谱的血糖控制</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显著更优，</a:t>
            </a:r>
            <a:r>
              <a:rPr kumimoji="0" lang="en-US" altLang="zh-CN" sz="1600" b="1" i="0" u="none" strike="noStrike" kern="1200" cap="none" spc="0" normalizeH="0" baseline="0" noProof="0" dirty="0">
                <a:ln>
                  <a:noFill/>
                </a:ln>
                <a:solidFill>
                  <a:srgbClr val="001965"/>
                </a:solidFill>
                <a:effectLst/>
                <a:uLnTx/>
                <a:uFillTx/>
                <a:latin typeface="+mj-lt"/>
                <a:ea typeface="微软雅黑" panose="020B0503020204020204" pitchFamily="34" charset="-122"/>
                <a:cs typeface="微软雅黑" panose="020B0503020204020204" pitchFamily="34" charset="-122"/>
                <a:sym typeface="+mn-ea"/>
              </a:rPr>
              <a:t>TIR</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（葡萄糖目标范围时间）达</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90%</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en-US" altLang="zh-CN" sz="1600" b="0" i="0" u="none" strike="noStrike" kern="1200" cap="none" spc="0" normalizeH="0" baseline="6600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2-8</a:t>
            </a:r>
            <a:endParaRPr kumimoji="0" lang="en-US" altLang="zh-CN" sz="1600" b="0" i="0" u="none" strike="noStrike" kern="1200" cap="none" spc="0" normalizeH="0" baseline="6600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a:extLst>
              <a:ext uri="{FF2B5EF4-FFF2-40B4-BE49-F238E27FC236}">
                <a16:creationId xmlns:a16="http://schemas.microsoft.com/office/drawing/2014/main" id="{BA144884-96B8-45FD-AE90-3BEB535242E7}"/>
              </a:ext>
            </a:extLst>
          </p:cNvPr>
          <p:cNvSpPr txBox="1"/>
          <p:nvPr/>
        </p:nvSpPr>
        <p:spPr>
          <a:xfrm>
            <a:off x="8072590" y="2181956"/>
            <a:ext cx="3697174" cy="1253292"/>
          </a:xfrm>
          <a:prstGeom prst="rect">
            <a:avLst/>
          </a:prstGeom>
          <a:noFill/>
          <a:ln>
            <a:no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德谷胰岛素利拉鲁肽注射液疗效更持久，可使</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63%</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的患者</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年治疗期的</a:t>
            </a:r>
            <a:r>
              <a:rPr kumimoji="0" lang="en-US" altLang="zh-CN" sz="1600" b="1" i="0" u="none" strike="noStrike" kern="1200" cap="none" spc="0" normalizeH="0" baseline="0" noProof="0" dirty="0">
                <a:ln>
                  <a:noFill/>
                </a:ln>
                <a:solidFill>
                  <a:srgbClr val="001965"/>
                </a:solidFill>
                <a:effectLst/>
                <a:uLnTx/>
                <a:uFillTx/>
                <a:latin typeface="+mj-lt"/>
                <a:ea typeface="微软雅黑" panose="020B0503020204020204" pitchFamily="34" charset="-122"/>
                <a:cs typeface="微软雅黑" panose="020B0503020204020204" pitchFamily="34" charset="-122"/>
                <a:sym typeface="+mn-ea"/>
              </a:rPr>
              <a:t>HbA</a:t>
            </a:r>
            <a:r>
              <a:rPr kumimoji="0" lang="en-US" altLang="zh-CN" sz="1600" b="1" i="0" u="none" strike="noStrike" kern="1200" cap="none" spc="0" normalizeH="0" baseline="-25000" noProof="0" dirty="0">
                <a:ln>
                  <a:noFill/>
                </a:ln>
                <a:solidFill>
                  <a:srgbClr val="001965"/>
                </a:solidFill>
                <a:effectLst/>
                <a:uLnTx/>
                <a:uFillTx/>
                <a:latin typeface="+mj-lt"/>
                <a:ea typeface="微软雅黑" panose="020B0503020204020204" pitchFamily="34" charset="-122"/>
                <a:cs typeface="微软雅黑" panose="020B0503020204020204" pitchFamily="34" charset="-122"/>
                <a:sym typeface="+mn-ea"/>
              </a:rPr>
              <a:t>1c</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持续达标</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，对照组仅为</a:t>
            </a:r>
            <a:r>
              <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34%</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，助力患者实现血糖管理目标</a:t>
            </a:r>
            <a:r>
              <a:rPr kumimoji="0" lang="en-US" altLang="zh-CN" sz="16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9</a:t>
            </a:r>
            <a:endParaRPr kumimoji="0" lang="zh-CN" altLang="en-US" sz="1800" b="0" i="0" u="none" strike="noStrike" kern="1200" cap="none" spc="0" normalizeH="0" baseline="30000" noProof="0" dirty="0">
              <a:ln>
                <a:noFill/>
              </a:ln>
              <a:solidFill>
                <a:srgbClr val="000000"/>
              </a:solidFill>
              <a:effectLst/>
              <a:uLnTx/>
              <a:uFillTx/>
              <a:latin typeface="Apis For Office"/>
              <a:ea typeface="+mn-ea"/>
              <a:cs typeface="+mn-cs"/>
            </a:endParaRPr>
          </a:p>
        </p:txBody>
      </p:sp>
      <p:sp>
        <p:nvSpPr>
          <p:cNvPr id="39" name="文本框 38">
            <a:extLst>
              <a:ext uri="{FF2B5EF4-FFF2-40B4-BE49-F238E27FC236}">
                <a16:creationId xmlns:a16="http://schemas.microsoft.com/office/drawing/2014/main" id="{31C87AA4-0AC7-4FF1-89A8-BB1FCF66D35B}"/>
              </a:ext>
            </a:extLst>
          </p:cNvPr>
          <p:cNvSpPr txBox="1"/>
          <p:nvPr/>
        </p:nvSpPr>
        <p:spPr>
          <a:xfrm>
            <a:off x="545432" y="2181956"/>
            <a:ext cx="3601979" cy="1212255"/>
          </a:xfrm>
          <a:prstGeom prst="rect">
            <a:avLst/>
          </a:prstGeom>
          <a:noFill/>
          <a:ln>
            <a:no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全球临床</a:t>
            </a: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III</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期</a:t>
            </a:r>
            <a:r>
              <a:rPr kumimoji="0" lang="en-US" altLang="zh-CN" sz="1400" b="0" i="0" u="none" strike="noStrike" kern="1200" cap="none" spc="0" normalizeH="0" baseline="0" noProof="0" dirty="0">
                <a:ln>
                  <a:noFill/>
                </a:ln>
                <a:solidFill>
                  <a:srgbClr val="001965"/>
                </a:solidFill>
                <a:effectLst/>
                <a:uLnTx/>
                <a:uFillTx/>
                <a:latin typeface="+mj-lt"/>
                <a:ea typeface="微软雅黑" panose="020B0503020204020204" pitchFamily="34" charset="-122"/>
                <a:cs typeface="+mn-cs"/>
              </a:rPr>
              <a:t>DUAL VI</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研究：针对口服降糖药治疗血糖控制不佳的</a:t>
            </a:r>
            <a:r>
              <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a:t>
            </a:r>
            <a:r>
              <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型糖尿病患者</a:t>
            </a:r>
            <a:r>
              <a:rPr kumimoji="0" lang="zh-CN" altLang="en-US"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endParaRPr kumimoji="0" lang="en-US" altLang="zh-CN" sz="16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德谷胰岛素利拉鲁肽注射液可使高达</a:t>
            </a:r>
            <a:r>
              <a:rPr kumimoji="0" lang="en-US" altLang="zh-CN"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89.9%</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的患者血糖达标</a:t>
            </a:r>
            <a:r>
              <a:rPr kumimoji="0" lang="en-US" altLang="zh-CN" sz="1600" b="1"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1</a:t>
            </a:r>
            <a:r>
              <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a:t>
            </a:r>
            <a:r>
              <a:rPr kumimoji="0" lang="en-US" altLang="zh-CN" sz="12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en-US" altLang="zh-CN" sz="1200" b="1" i="0" u="none" strike="noStrike" kern="1200" cap="none" spc="0" normalizeH="0" baseline="0" noProof="0" dirty="0">
                <a:ln>
                  <a:noFill/>
                </a:ln>
                <a:solidFill>
                  <a:srgbClr val="001965"/>
                </a:solidFill>
                <a:effectLst/>
                <a:uLnTx/>
                <a:uFillTx/>
                <a:latin typeface="+mj-lt"/>
                <a:ea typeface="微软雅黑" panose="020B0503020204020204" pitchFamily="34" charset="-122"/>
                <a:cs typeface="+mn-cs"/>
              </a:rPr>
              <a:t>HbA</a:t>
            </a:r>
            <a:r>
              <a:rPr kumimoji="0" lang="en-US" altLang="zh-CN" sz="1200" b="1" i="0" u="none" strike="noStrike" kern="1200" cap="none" spc="0" normalizeH="0" baseline="-25000" noProof="0" dirty="0">
                <a:ln>
                  <a:noFill/>
                </a:ln>
                <a:solidFill>
                  <a:srgbClr val="001965"/>
                </a:solidFill>
                <a:effectLst/>
                <a:uLnTx/>
                <a:uFillTx/>
                <a:latin typeface="+mj-lt"/>
                <a:ea typeface="微软雅黑" panose="020B0503020204020204" pitchFamily="34" charset="-122"/>
                <a:cs typeface="+mn-cs"/>
              </a:rPr>
              <a:t>1c</a:t>
            </a:r>
            <a:r>
              <a:rPr kumimoji="0" lang="zh-CN" altLang="en-US" sz="12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0" lang="en-US" altLang="zh-CN" sz="12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7%)</a:t>
            </a:r>
            <a:endParaRPr kumimoji="0" lang="zh-CN" altLang="en-US" sz="16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grpSp>
        <p:nvGrpSpPr>
          <p:cNvPr id="7" name="组合 6">
            <a:extLst>
              <a:ext uri="{FF2B5EF4-FFF2-40B4-BE49-F238E27FC236}">
                <a16:creationId xmlns:a16="http://schemas.microsoft.com/office/drawing/2014/main" id="{7980A9C9-3D5A-417D-AB94-8D176CCB05F9}"/>
              </a:ext>
            </a:extLst>
          </p:cNvPr>
          <p:cNvGrpSpPr/>
          <p:nvPr/>
        </p:nvGrpSpPr>
        <p:grpSpPr>
          <a:xfrm>
            <a:off x="5272943" y="3272264"/>
            <a:ext cx="1860303" cy="1888931"/>
            <a:chOff x="5287444" y="3355709"/>
            <a:chExt cx="1860303" cy="1888931"/>
          </a:xfrm>
        </p:grpSpPr>
        <p:sp>
          <p:nvSpPr>
            <p:cNvPr id="48" name="îşḻíde">
              <a:extLst>
                <a:ext uri="{FF2B5EF4-FFF2-40B4-BE49-F238E27FC236}">
                  <a16:creationId xmlns:a16="http://schemas.microsoft.com/office/drawing/2014/main" id="{900145C5-C18B-4C36-88BD-0C3A84EB4ADD}"/>
                </a:ext>
              </a:extLst>
            </p:cNvPr>
            <p:cNvSpPr/>
            <p:nvPr/>
          </p:nvSpPr>
          <p:spPr bwMode="auto">
            <a:xfrm>
              <a:off x="6455341" y="3688494"/>
              <a:ext cx="149375" cy="149375"/>
            </a:xfrm>
            <a:custGeom>
              <a:avLst/>
              <a:gdLst>
                <a:gd name="T0" fmla="*/ 109 w 237"/>
                <a:gd name="T1" fmla="*/ 237 h 237"/>
                <a:gd name="T2" fmla="*/ 0 w 237"/>
                <a:gd name="T3" fmla="*/ 146 h 237"/>
                <a:gd name="T4" fmla="*/ 127 w 237"/>
                <a:gd name="T5" fmla="*/ 0 h 237"/>
                <a:gd name="T6" fmla="*/ 237 w 237"/>
                <a:gd name="T7" fmla="*/ 92 h 237"/>
                <a:gd name="T8" fmla="*/ 109 w 237"/>
                <a:gd name="T9" fmla="*/ 237 h 237"/>
              </a:gdLst>
              <a:ahLst/>
              <a:cxnLst>
                <a:cxn ang="0">
                  <a:pos x="T0" y="T1"/>
                </a:cxn>
                <a:cxn ang="0">
                  <a:pos x="T2" y="T3"/>
                </a:cxn>
                <a:cxn ang="0">
                  <a:pos x="T4" y="T5"/>
                </a:cxn>
                <a:cxn ang="0">
                  <a:pos x="T6" y="T7"/>
                </a:cxn>
                <a:cxn ang="0">
                  <a:pos x="T8" y="T9"/>
                </a:cxn>
              </a:cxnLst>
              <a:rect l="0" t="0" r="r" b="b"/>
              <a:pathLst>
                <a:path w="237" h="237">
                  <a:moveTo>
                    <a:pt x="109" y="237"/>
                  </a:moveTo>
                  <a:lnTo>
                    <a:pt x="0" y="146"/>
                  </a:lnTo>
                  <a:lnTo>
                    <a:pt x="127" y="0"/>
                  </a:lnTo>
                  <a:lnTo>
                    <a:pt x="237" y="92"/>
                  </a:lnTo>
                  <a:lnTo>
                    <a:pt x="109" y="237"/>
                  </a:lnTo>
                  <a:close/>
                </a:path>
              </a:pathLst>
            </a:custGeom>
            <a:solidFill>
              <a:srgbClr val="1B365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9" name="îṣļîḋe">
              <a:extLst>
                <a:ext uri="{FF2B5EF4-FFF2-40B4-BE49-F238E27FC236}">
                  <a16:creationId xmlns:a16="http://schemas.microsoft.com/office/drawing/2014/main" id="{BE39DC5A-95DD-49FC-9192-26351D497AB8}"/>
                </a:ext>
              </a:extLst>
            </p:cNvPr>
            <p:cNvSpPr/>
            <p:nvPr/>
          </p:nvSpPr>
          <p:spPr bwMode="auto">
            <a:xfrm>
              <a:off x="5488501" y="3688494"/>
              <a:ext cx="149375" cy="149375"/>
            </a:xfrm>
            <a:custGeom>
              <a:avLst/>
              <a:gdLst>
                <a:gd name="T0" fmla="*/ 128 w 237"/>
                <a:gd name="T1" fmla="*/ 237 h 237"/>
                <a:gd name="T2" fmla="*/ 237 w 237"/>
                <a:gd name="T3" fmla="*/ 146 h 237"/>
                <a:gd name="T4" fmla="*/ 110 w 237"/>
                <a:gd name="T5" fmla="*/ 0 h 237"/>
                <a:gd name="T6" fmla="*/ 0 w 237"/>
                <a:gd name="T7" fmla="*/ 92 h 237"/>
                <a:gd name="T8" fmla="*/ 128 w 237"/>
                <a:gd name="T9" fmla="*/ 237 h 237"/>
              </a:gdLst>
              <a:ahLst/>
              <a:cxnLst>
                <a:cxn ang="0">
                  <a:pos x="T0" y="T1"/>
                </a:cxn>
                <a:cxn ang="0">
                  <a:pos x="T2" y="T3"/>
                </a:cxn>
                <a:cxn ang="0">
                  <a:pos x="T4" y="T5"/>
                </a:cxn>
                <a:cxn ang="0">
                  <a:pos x="T6" y="T7"/>
                </a:cxn>
                <a:cxn ang="0">
                  <a:pos x="T8" y="T9"/>
                </a:cxn>
              </a:cxnLst>
              <a:rect l="0" t="0" r="r" b="b"/>
              <a:pathLst>
                <a:path w="237" h="237">
                  <a:moveTo>
                    <a:pt x="128" y="237"/>
                  </a:moveTo>
                  <a:lnTo>
                    <a:pt x="237" y="146"/>
                  </a:lnTo>
                  <a:lnTo>
                    <a:pt x="110" y="0"/>
                  </a:lnTo>
                  <a:lnTo>
                    <a:pt x="0" y="92"/>
                  </a:lnTo>
                  <a:lnTo>
                    <a:pt x="128" y="237"/>
                  </a:lnTo>
                  <a:close/>
                </a:path>
              </a:pathLst>
            </a:custGeom>
            <a:solidFill>
              <a:srgbClr val="1B365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0" name="iṧḷîdè">
              <a:extLst>
                <a:ext uri="{FF2B5EF4-FFF2-40B4-BE49-F238E27FC236}">
                  <a16:creationId xmlns:a16="http://schemas.microsoft.com/office/drawing/2014/main" id="{0D0083CB-609D-43E3-8127-053D03CBC04D}"/>
                </a:ext>
              </a:extLst>
            </p:cNvPr>
            <p:cNvSpPr/>
            <p:nvPr/>
          </p:nvSpPr>
          <p:spPr bwMode="auto">
            <a:xfrm>
              <a:off x="5804899" y="3355709"/>
              <a:ext cx="472075" cy="310095"/>
            </a:xfrm>
            <a:custGeom>
              <a:avLst/>
              <a:gdLst>
                <a:gd name="T0" fmla="*/ 22 w 82"/>
                <a:gd name="T1" fmla="*/ 54 h 54"/>
                <a:gd name="T2" fmla="*/ 0 w 82"/>
                <a:gd name="T3" fmla="*/ 29 h 54"/>
                <a:gd name="T4" fmla="*/ 41 w 82"/>
                <a:gd name="T5" fmla="*/ 0 h 54"/>
                <a:gd name="T6" fmla="*/ 82 w 82"/>
                <a:gd name="T7" fmla="*/ 29 h 54"/>
                <a:gd name="T8" fmla="*/ 61 w 82"/>
                <a:gd name="T9" fmla="*/ 54 h 54"/>
                <a:gd name="T10" fmla="*/ 60 w 82"/>
                <a:gd name="T11" fmla="*/ 50 h 54"/>
                <a:gd name="T12" fmla="*/ 79 w 82"/>
                <a:gd name="T13" fmla="*/ 29 h 54"/>
                <a:gd name="T14" fmla="*/ 41 w 82"/>
                <a:gd name="T15" fmla="*/ 4 h 54"/>
                <a:gd name="T16" fmla="*/ 4 w 82"/>
                <a:gd name="T17" fmla="*/ 29 h 54"/>
                <a:gd name="T18" fmla="*/ 24 w 82"/>
                <a:gd name="T19" fmla="*/ 51 h 54"/>
                <a:gd name="T20" fmla="*/ 22 w 82"/>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54">
                  <a:moveTo>
                    <a:pt x="22" y="54"/>
                  </a:moveTo>
                  <a:cubicBezTo>
                    <a:pt x="9" y="49"/>
                    <a:pt x="0" y="39"/>
                    <a:pt x="0" y="29"/>
                  </a:cubicBezTo>
                  <a:cubicBezTo>
                    <a:pt x="0" y="13"/>
                    <a:pt x="18" y="0"/>
                    <a:pt x="41" y="0"/>
                  </a:cubicBezTo>
                  <a:cubicBezTo>
                    <a:pt x="64" y="0"/>
                    <a:pt x="82" y="13"/>
                    <a:pt x="82" y="29"/>
                  </a:cubicBezTo>
                  <a:cubicBezTo>
                    <a:pt x="82" y="39"/>
                    <a:pt x="74" y="49"/>
                    <a:pt x="61" y="54"/>
                  </a:cubicBezTo>
                  <a:cubicBezTo>
                    <a:pt x="60" y="50"/>
                    <a:pt x="60" y="50"/>
                    <a:pt x="60" y="50"/>
                  </a:cubicBezTo>
                  <a:cubicBezTo>
                    <a:pt x="71" y="46"/>
                    <a:pt x="79" y="38"/>
                    <a:pt x="79" y="29"/>
                  </a:cubicBezTo>
                  <a:cubicBezTo>
                    <a:pt x="79" y="15"/>
                    <a:pt x="62" y="4"/>
                    <a:pt x="41" y="4"/>
                  </a:cubicBezTo>
                  <a:cubicBezTo>
                    <a:pt x="20" y="4"/>
                    <a:pt x="4" y="15"/>
                    <a:pt x="4" y="29"/>
                  </a:cubicBezTo>
                  <a:cubicBezTo>
                    <a:pt x="4" y="38"/>
                    <a:pt x="11" y="46"/>
                    <a:pt x="24" y="51"/>
                  </a:cubicBezTo>
                  <a:lnTo>
                    <a:pt x="22" y="54"/>
                  </a:lnTo>
                  <a:close/>
                </a:path>
              </a:pathLst>
            </a:custGeom>
            <a:solidFill>
              <a:srgbClr val="1B365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1" name="îṩḷíḑè">
              <a:extLst>
                <a:ext uri="{FF2B5EF4-FFF2-40B4-BE49-F238E27FC236}">
                  <a16:creationId xmlns:a16="http://schemas.microsoft.com/office/drawing/2014/main" id="{B5154587-2456-46F5-84A9-937383DA53EE}"/>
                </a:ext>
              </a:extLst>
            </p:cNvPr>
            <p:cNvSpPr/>
            <p:nvPr/>
          </p:nvSpPr>
          <p:spPr bwMode="auto">
            <a:xfrm>
              <a:off x="6000914" y="3539749"/>
              <a:ext cx="80045" cy="131727"/>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2" name="íŝlïḑé">
              <a:extLst>
                <a:ext uri="{FF2B5EF4-FFF2-40B4-BE49-F238E27FC236}">
                  <a16:creationId xmlns:a16="http://schemas.microsoft.com/office/drawing/2014/main" id="{25BD8C60-D4F6-49C7-92A9-73E6F509E986}"/>
                </a:ext>
              </a:extLst>
            </p:cNvPr>
            <p:cNvSpPr/>
            <p:nvPr/>
          </p:nvSpPr>
          <p:spPr bwMode="auto">
            <a:xfrm>
              <a:off x="5931584" y="3470419"/>
              <a:ext cx="218705" cy="103365"/>
            </a:xfrm>
            <a:custGeom>
              <a:avLst/>
              <a:gdLst>
                <a:gd name="T0" fmla="*/ 33 w 38"/>
                <a:gd name="T1" fmla="*/ 0 h 18"/>
                <a:gd name="T2" fmla="*/ 5 w 38"/>
                <a:gd name="T3" fmla="*/ 0 h 18"/>
                <a:gd name="T4" fmla="*/ 0 w 38"/>
                <a:gd name="T5" fmla="*/ 4 h 18"/>
                <a:gd name="T6" fmla="*/ 0 w 38"/>
                <a:gd name="T7" fmla="*/ 13 h 18"/>
                <a:gd name="T8" fmla="*/ 4 w 38"/>
                <a:gd name="T9" fmla="*/ 18 h 18"/>
                <a:gd name="T10" fmla="*/ 34 w 38"/>
                <a:gd name="T11" fmla="*/ 18 h 18"/>
                <a:gd name="T12" fmla="*/ 38 w 38"/>
                <a:gd name="T13" fmla="*/ 13 h 18"/>
                <a:gd name="T14" fmla="*/ 38 w 38"/>
                <a:gd name="T15" fmla="*/ 4 h 18"/>
                <a:gd name="T16" fmla="*/ 33 w 3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8">
                  <a:moveTo>
                    <a:pt x="33" y="0"/>
                  </a:moveTo>
                  <a:cubicBezTo>
                    <a:pt x="5" y="0"/>
                    <a:pt x="5" y="0"/>
                    <a:pt x="5" y="0"/>
                  </a:cubicBezTo>
                  <a:cubicBezTo>
                    <a:pt x="2" y="0"/>
                    <a:pt x="0" y="2"/>
                    <a:pt x="0" y="4"/>
                  </a:cubicBezTo>
                  <a:cubicBezTo>
                    <a:pt x="0" y="13"/>
                    <a:pt x="0" y="13"/>
                    <a:pt x="0" y="13"/>
                  </a:cubicBezTo>
                  <a:cubicBezTo>
                    <a:pt x="0" y="16"/>
                    <a:pt x="2" y="18"/>
                    <a:pt x="4" y="18"/>
                  </a:cubicBezTo>
                  <a:cubicBezTo>
                    <a:pt x="34" y="18"/>
                    <a:pt x="34" y="18"/>
                    <a:pt x="34" y="18"/>
                  </a:cubicBezTo>
                  <a:cubicBezTo>
                    <a:pt x="36" y="18"/>
                    <a:pt x="38" y="16"/>
                    <a:pt x="38" y="13"/>
                  </a:cubicBezTo>
                  <a:cubicBezTo>
                    <a:pt x="38" y="4"/>
                    <a:pt x="38" y="4"/>
                    <a:pt x="38" y="4"/>
                  </a:cubicBezTo>
                  <a:cubicBezTo>
                    <a:pt x="38" y="2"/>
                    <a:pt x="36" y="0"/>
                    <a:pt x="33" y="0"/>
                  </a:cubicBezTo>
                  <a:close/>
                </a:path>
              </a:pathLst>
            </a:custGeom>
            <a:solidFill>
              <a:srgbClr val="1B365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3" name="íśľidé">
              <a:extLst>
                <a:ext uri="{FF2B5EF4-FFF2-40B4-BE49-F238E27FC236}">
                  <a16:creationId xmlns:a16="http://schemas.microsoft.com/office/drawing/2014/main" id="{031015FA-AA5D-4F47-8330-72C94CBA337F}"/>
                </a:ext>
              </a:extLst>
            </p:cNvPr>
            <p:cNvSpPr/>
            <p:nvPr/>
          </p:nvSpPr>
          <p:spPr bwMode="auto">
            <a:xfrm>
              <a:off x="5287444" y="3636811"/>
              <a:ext cx="1512657" cy="1510136"/>
            </a:xfrm>
            <a:prstGeom prst="ellipse">
              <a:avLst/>
            </a:prstGeom>
            <a:solidFill>
              <a:srgbClr val="1B365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4" name="ïšḷîḑè">
              <a:extLst>
                <a:ext uri="{FF2B5EF4-FFF2-40B4-BE49-F238E27FC236}">
                  <a16:creationId xmlns:a16="http://schemas.microsoft.com/office/drawing/2014/main" id="{33E03920-27F1-4EAC-8EBC-FEF4F9C577DA}"/>
                </a:ext>
              </a:extLst>
            </p:cNvPr>
            <p:cNvSpPr/>
            <p:nvPr/>
          </p:nvSpPr>
          <p:spPr bwMode="auto">
            <a:xfrm>
              <a:off x="5425474" y="3774841"/>
              <a:ext cx="1236597" cy="12340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5" name="íṩľíḓê">
              <a:extLst>
                <a:ext uri="{FF2B5EF4-FFF2-40B4-BE49-F238E27FC236}">
                  <a16:creationId xmlns:a16="http://schemas.microsoft.com/office/drawing/2014/main" id="{CD5333DD-8FA0-4E80-9088-1AB09757E642}"/>
                </a:ext>
              </a:extLst>
            </p:cNvPr>
            <p:cNvSpPr/>
            <p:nvPr/>
          </p:nvSpPr>
          <p:spPr bwMode="auto">
            <a:xfrm>
              <a:off x="5413499" y="3763496"/>
              <a:ext cx="1260548" cy="1256766"/>
            </a:xfrm>
            <a:custGeom>
              <a:avLst/>
              <a:gdLst>
                <a:gd name="T0" fmla="*/ 110 w 219"/>
                <a:gd name="T1" fmla="*/ 219 h 219"/>
                <a:gd name="T2" fmla="*/ 0 w 219"/>
                <a:gd name="T3" fmla="*/ 109 h 219"/>
                <a:gd name="T4" fmla="*/ 110 w 219"/>
                <a:gd name="T5" fmla="*/ 0 h 219"/>
                <a:gd name="T6" fmla="*/ 219 w 219"/>
                <a:gd name="T7" fmla="*/ 109 h 219"/>
                <a:gd name="T8" fmla="*/ 110 w 219"/>
                <a:gd name="T9" fmla="*/ 219 h 219"/>
                <a:gd name="T10" fmla="*/ 110 w 219"/>
                <a:gd name="T11" fmla="*/ 4 h 219"/>
                <a:gd name="T12" fmla="*/ 4 w 219"/>
                <a:gd name="T13" fmla="*/ 109 h 219"/>
                <a:gd name="T14" fmla="*/ 110 w 219"/>
                <a:gd name="T15" fmla="*/ 215 h 219"/>
                <a:gd name="T16" fmla="*/ 215 w 219"/>
                <a:gd name="T17" fmla="*/ 109 h 219"/>
                <a:gd name="T18" fmla="*/ 110 w 219"/>
                <a:gd name="T19" fmla="*/ 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9">
                  <a:moveTo>
                    <a:pt x="110" y="219"/>
                  </a:moveTo>
                  <a:cubicBezTo>
                    <a:pt x="49" y="219"/>
                    <a:pt x="0" y="169"/>
                    <a:pt x="0" y="109"/>
                  </a:cubicBezTo>
                  <a:cubicBezTo>
                    <a:pt x="0" y="49"/>
                    <a:pt x="49" y="0"/>
                    <a:pt x="110" y="0"/>
                  </a:cubicBezTo>
                  <a:cubicBezTo>
                    <a:pt x="170" y="0"/>
                    <a:pt x="219" y="49"/>
                    <a:pt x="219" y="109"/>
                  </a:cubicBezTo>
                  <a:cubicBezTo>
                    <a:pt x="219" y="169"/>
                    <a:pt x="170" y="219"/>
                    <a:pt x="110" y="219"/>
                  </a:cubicBezTo>
                  <a:close/>
                  <a:moveTo>
                    <a:pt x="110" y="4"/>
                  </a:moveTo>
                  <a:cubicBezTo>
                    <a:pt x="51" y="4"/>
                    <a:pt x="4" y="51"/>
                    <a:pt x="4" y="109"/>
                  </a:cubicBezTo>
                  <a:cubicBezTo>
                    <a:pt x="4" y="167"/>
                    <a:pt x="51" y="215"/>
                    <a:pt x="110" y="215"/>
                  </a:cubicBezTo>
                  <a:cubicBezTo>
                    <a:pt x="168" y="215"/>
                    <a:pt x="215" y="167"/>
                    <a:pt x="215" y="109"/>
                  </a:cubicBezTo>
                  <a:cubicBezTo>
                    <a:pt x="215" y="51"/>
                    <a:pt x="168" y="4"/>
                    <a:pt x="11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6" name="ïŝľïḍê">
              <a:extLst>
                <a:ext uri="{FF2B5EF4-FFF2-40B4-BE49-F238E27FC236}">
                  <a16:creationId xmlns:a16="http://schemas.microsoft.com/office/drawing/2014/main" id="{8E7492A5-9552-41CA-887D-F3DB7C0F5787}"/>
                </a:ext>
              </a:extLst>
            </p:cNvPr>
            <p:cNvSpPr/>
            <p:nvPr/>
          </p:nvSpPr>
          <p:spPr bwMode="auto">
            <a:xfrm>
              <a:off x="5787881" y="4142291"/>
              <a:ext cx="305053" cy="292447"/>
            </a:xfrm>
            <a:custGeom>
              <a:avLst/>
              <a:gdLst>
                <a:gd name="T0" fmla="*/ 43 w 53"/>
                <a:gd name="T1" fmla="*/ 37 h 51"/>
                <a:gd name="T2" fmla="*/ 0 w 53"/>
                <a:gd name="T3" fmla="*/ 0 h 51"/>
                <a:gd name="T4" fmla="*/ 39 w 53"/>
                <a:gd name="T5" fmla="*/ 41 h 51"/>
                <a:gd name="T6" fmla="*/ 40 w 53"/>
                <a:gd name="T7" fmla="*/ 49 h 51"/>
                <a:gd name="T8" fmla="*/ 50 w 53"/>
                <a:gd name="T9" fmla="*/ 49 h 51"/>
                <a:gd name="T10" fmla="*/ 50 w 53"/>
                <a:gd name="T11" fmla="*/ 39 h 51"/>
                <a:gd name="T12" fmla="*/ 43 w 53"/>
                <a:gd name="T13" fmla="*/ 37 h 51"/>
              </a:gdLst>
              <a:ahLst/>
              <a:cxnLst>
                <a:cxn ang="0">
                  <a:pos x="T0" y="T1"/>
                </a:cxn>
                <a:cxn ang="0">
                  <a:pos x="T2" y="T3"/>
                </a:cxn>
                <a:cxn ang="0">
                  <a:pos x="T4" y="T5"/>
                </a:cxn>
                <a:cxn ang="0">
                  <a:pos x="T6" y="T7"/>
                </a:cxn>
                <a:cxn ang="0">
                  <a:pos x="T8" y="T9"/>
                </a:cxn>
                <a:cxn ang="0">
                  <a:pos x="T10" y="T11"/>
                </a:cxn>
                <a:cxn ang="0">
                  <a:pos x="T12" y="T13"/>
                </a:cxn>
              </a:cxnLst>
              <a:rect l="0" t="0" r="r" b="b"/>
              <a:pathLst>
                <a:path w="53" h="51">
                  <a:moveTo>
                    <a:pt x="43" y="37"/>
                  </a:moveTo>
                  <a:cubicBezTo>
                    <a:pt x="0" y="0"/>
                    <a:pt x="0" y="0"/>
                    <a:pt x="0" y="0"/>
                  </a:cubicBezTo>
                  <a:cubicBezTo>
                    <a:pt x="39" y="41"/>
                    <a:pt x="39" y="41"/>
                    <a:pt x="39" y="41"/>
                  </a:cubicBezTo>
                  <a:cubicBezTo>
                    <a:pt x="38" y="43"/>
                    <a:pt x="38" y="47"/>
                    <a:pt x="40" y="49"/>
                  </a:cubicBezTo>
                  <a:cubicBezTo>
                    <a:pt x="43" y="51"/>
                    <a:pt x="48" y="51"/>
                    <a:pt x="50" y="49"/>
                  </a:cubicBezTo>
                  <a:cubicBezTo>
                    <a:pt x="53" y="46"/>
                    <a:pt x="53" y="41"/>
                    <a:pt x="50" y="39"/>
                  </a:cubicBezTo>
                  <a:cubicBezTo>
                    <a:pt x="48" y="36"/>
                    <a:pt x="45" y="36"/>
                    <a:pt x="43" y="37"/>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7" name="íśľîḋè">
              <a:extLst>
                <a:ext uri="{FF2B5EF4-FFF2-40B4-BE49-F238E27FC236}">
                  <a16:creationId xmlns:a16="http://schemas.microsoft.com/office/drawing/2014/main" id="{6966CD44-A8A9-4388-A7A3-00D8017534B4}"/>
                </a:ext>
              </a:extLst>
            </p:cNvPr>
            <p:cNvSpPr/>
            <p:nvPr/>
          </p:nvSpPr>
          <p:spPr bwMode="auto">
            <a:xfrm>
              <a:off x="6023604" y="4371710"/>
              <a:ext cx="46010" cy="46010"/>
            </a:xfrm>
            <a:custGeom>
              <a:avLst/>
              <a:gdLst>
                <a:gd name="T0" fmla="*/ 7 w 8"/>
                <a:gd name="T1" fmla="*/ 1 h 8"/>
                <a:gd name="T2" fmla="*/ 7 w 8"/>
                <a:gd name="T3" fmla="*/ 6 h 8"/>
                <a:gd name="T4" fmla="*/ 2 w 8"/>
                <a:gd name="T5" fmla="*/ 6 h 8"/>
                <a:gd name="T6" fmla="*/ 2 w 8"/>
                <a:gd name="T7" fmla="*/ 1 h 8"/>
                <a:gd name="T8" fmla="*/ 7 w 8"/>
                <a:gd name="T9" fmla="*/ 1 h 8"/>
              </a:gdLst>
              <a:ahLst/>
              <a:cxnLst>
                <a:cxn ang="0">
                  <a:pos x="T0" y="T1"/>
                </a:cxn>
                <a:cxn ang="0">
                  <a:pos x="T2" y="T3"/>
                </a:cxn>
                <a:cxn ang="0">
                  <a:pos x="T4" y="T5"/>
                </a:cxn>
                <a:cxn ang="0">
                  <a:pos x="T6" y="T7"/>
                </a:cxn>
                <a:cxn ang="0">
                  <a:pos x="T8" y="T9"/>
                </a:cxn>
              </a:cxnLst>
              <a:rect l="0" t="0" r="r" b="b"/>
              <a:pathLst>
                <a:path w="8" h="8">
                  <a:moveTo>
                    <a:pt x="7" y="1"/>
                  </a:moveTo>
                  <a:cubicBezTo>
                    <a:pt x="8" y="2"/>
                    <a:pt x="8" y="5"/>
                    <a:pt x="7" y="6"/>
                  </a:cubicBezTo>
                  <a:cubicBezTo>
                    <a:pt x="5" y="8"/>
                    <a:pt x="3" y="8"/>
                    <a:pt x="2" y="6"/>
                  </a:cubicBezTo>
                  <a:cubicBezTo>
                    <a:pt x="0" y="5"/>
                    <a:pt x="0" y="2"/>
                    <a:pt x="2" y="1"/>
                  </a:cubicBezTo>
                  <a:cubicBezTo>
                    <a:pt x="3" y="0"/>
                    <a:pt x="6" y="0"/>
                    <a:pt x="7" y="1"/>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8" name="îş1iḋe">
              <a:extLst>
                <a:ext uri="{FF2B5EF4-FFF2-40B4-BE49-F238E27FC236}">
                  <a16:creationId xmlns:a16="http://schemas.microsoft.com/office/drawing/2014/main" id="{8D177A9F-58D8-4842-89C7-02E60F107B0E}"/>
                </a:ext>
              </a:extLst>
            </p:cNvPr>
            <p:cNvSpPr/>
            <p:nvPr/>
          </p:nvSpPr>
          <p:spPr bwMode="auto">
            <a:xfrm>
              <a:off x="6000914" y="4067918"/>
              <a:ext cx="546448" cy="373122"/>
            </a:xfrm>
            <a:custGeom>
              <a:avLst/>
              <a:gdLst>
                <a:gd name="T0" fmla="*/ 15 w 95"/>
                <a:gd name="T1" fmla="*/ 55 h 65"/>
                <a:gd name="T2" fmla="*/ 95 w 95"/>
                <a:gd name="T3" fmla="*/ 0 h 65"/>
                <a:gd name="T4" fmla="*/ 12 w 95"/>
                <a:gd name="T5" fmla="*/ 51 h 65"/>
                <a:gd name="T6" fmla="*/ 5 w 95"/>
                <a:gd name="T7" fmla="*/ 51 h 65"/>
                <a:gd name="T8" fmla="*/ 2 w 95"/>
                <a:gd name="T9" fmla="*/ 60 h 65"/>
                <a:gd name="T10" fmla="*/ 12 w 95"/>
                <a:gd name="T11" fmla="*/ 63 h 65"/>
                <a:gd name="T12" fmla="*/ 15 w 95"/>
                <a:gd name="T13" fmla="*/ 55 h 65"/>
              </a:gdLst>
              <a:ahLst/>
              <a:cxnLst>
                <a:cxn ang="0">
                  <a:pos x="T0" y="T1"/>
                </a:cxn>
                <a:cxn ang="0">
                  <a:pos x="T2" y="T3"/>
                </a:cxn>
                <a:cxn ang="0">
                  <a:pos x="T4" y="T5"/>
                </a:cxn>
                <a:cxn ang="0">
                  <a:pos x="T6" y="T7"/>
                </a:cxn>
                <a:cxn ang="0">
                  <a:pos x="T8" y="T9"/>
                </a:cxn>
                <a:cxn ang="0">
                  <a:pos x="T10" y="T11"/>
                </a:cxn>
                <a:cxn ang="0">
                  <a:pos x="T12" y="T13"/>
                </a:cxn>
              </a:cxnLst>
              <a:rect l="0" t="0" r="r" b="b"/>
              <a:pathLst>
                <a:path w="95" h="65">
                  <a:moveTo>
                    <a:pt x="15" y="55"/>
                  </a:moveTo>
                  <a:cubicBezTo>
                    <a:pt x="95" y="0"/>
                    <a:pt x="95" y="0"/>
                    <a:pt x="95" y="0"/>
                  </a:cubicBezTo>
                  <a:cubicBezTo>
                    <a:pt x="12" y="51"/>
                    <a:pt x="12" y="51"/>
                    <a:pt x="12" y="51"/>
                  </a:cubicBezTo>
                  <a:cubicBezTo>
                    <a:pt x="10" y="49"/>
                    <a:pt x="7" y="49"/>
                    <a:pt x="5" y="51"/>
                  </a:cubicBezTo>
                  <a:cubicBezTo>
                    <a:pt x="1" y="53"/>
                    <a:pt x="0" y="57"/>
                    <a:pt x="2" y="60"/>
                  </a:cubicBezTo>
                  <a:cubicBezTo>
                    <a:pt x="5" y="64"/>
                    <a:pt x="9" y="65"/>
                    <a:pt x="12" y="63"/>
                  </a:cubicBezTo>
                  <a:cubicBezTo>
                    <a:pt x="15" y="61"/>
                    <a:pt x="16" y="58"/>
                    <a:pt x="15" y="55"/>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9" name="ïşḷiḑe">
              <a:extLst>
                <a:ext uri="{FF2B5EF4-FFF2-40B4-BE49-F238E27FC236}">
                  <a16:creationId xmlns:a16="http://schemas.microsoft.com/office/drawing/2014/main" id="{4D67BD5E-B287-484F-881E-1468977A61CA}"/>
                </a:ext>
              </a:extLst>
            </p:cNvPr>
            <p:cNvSpPr/>
            <p:nvPr/>
          </p:nvSpPr>
          <p:spPr bwMode="auto">
            <a:xfrm>
              <a:off x="6023604" y="4366038"/>
              <a:ext cx="46010" cy="51682"/>
            </a:xfrm>
            <a:custGeom>
              <a:avLst/>
              <a:gdLst>
                <a:gd name="T0" fmla="*/ 6 w 8"/>
                <a:gd name="T1" fmla="*/ 8 h 9"/>
                <a:gd name="T2" fmla="*/ 1 w 8"/>
                <a:gd name="T3" fmla="*/ 6 h 9"/>
                <a:gd name="T4" fmla="*/ 2 w 8"/>
                <a:gd name="T5" fmla="*/ 2 h 9"/>
                <a:gd name="T6" fmla="*/ 7 w 8"/>
                <a:gd name="T7" fmla="*/ 3 h 9"/>
                <a:gd name="T8" fmla="*/ 6 w 8"/>
                <a:gd name="T9" fmla="*/ 8 h 9"/>
              </a:gdLst>
              <a:ahLst/>
              <a:cxnLst>
                <a:cxn ang="0">
                  <a:pos x="T0" y="T1"/>
                </a:cxn>
                <a:cxn ang="0">
                  <a:pos x="T2" y="T3"/>
                </a:cxn>
                <a:cxn ang="0">
                  <a:pos x="T4" y="T5"/>
                </a:cxn>
                <a:cxn ang="0">
                  <a:pos x="T6" y="T7"/>
                </a:cxn>
                <a:cxn ang="0">
                  <a:pos x="T8" y="T9"/>
                </a:cxn>
              </a:cxnLst>
              <a:rect l="0" t="0" r="r" b="b"/>
              <a:pathLst>
                <a:path w="8" h="9">
                  <a:moveTo>
                    <a:pt x="6" y="8"/>
                  </a:moveTo>
                  <a:cubicBezTo>
                    <a:pt x="5" y="9"/>
                    <a:pt x="2" y="8"/>
                    <a:pt x="1" y="6"/>
                  </a:cubicBezTo>
                  <a:cubicBezTo>
                    <a:pt x="0" y="5"/>
                    <a:pt x="1" y="3"/>
                    <a:pt x="2" y="2"/>
                  </a:cubicBezTo>
                  <a:cubicBezTo>
                    <a:pt x="4" y="0"/>
                    <a:pt x="6" y="1"/>
                    <a:pt x="7" y="3"/>
                  </a:cubicBezTo>
                  <a:cubicBezTo>
                    <a:pt x="8" y="4"/>
                    <a:pt x="8" y="7"/>
                    <a:pt x="6" y="8"/>
                  </a:cubicBez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0" name="îSḷîďe">
              <a:extLst>
                <a:ext uri="{FF2B5EF4-FFF2-40B4-BE49-F238E27FC236}">
                  <a16:creationId xmlns:a16="http://schemas.microsoft.com/office/drawing/2014/main" id="{8A2490F3-3334-4325-A75E-2E20D1552E1D}"/>
                </a:ext>
              </a:extLst>
            </p:cNvPr>
            <p:cNvSpPr/>
            <p:nvPr/>
          </p:nvSpPr>
          <p:spPr bwMode="auto">
            <a:xfrm>
              <a:off x="6029276" y="3797531"/>
              <a:ext cx="23320" cy="80675"/>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1" name="ïSḻídê">
              <a:extLst>
                <a:ext uri="{FF2B5EF4-FFF2-40B4-BE49-F238E27FC236}">
                  <a16:creationId xmlns:a16="http://schemas.microsoft.com/office/drawing/2014/main" id="{F6B2F006-2801-495E-A500-9CACAE85779F}"/>
                </a:ext>
              </a:extLst>
            </p:cNvPr>
            <p:cNvSpPr/>
            <p:nvPr/>
          </p:nvSpPr>
          <p:spPr bwMode="auto">
            <a:xfrm>
              <a:off x="6397356" y="3964554"/>
              <a:ext cx="69330" cy="68700"/>
            </a:xfrm>
            <a:custGeom>
              <a:avLst/>
              <a:gdLst>
                <a:gd name="T0" fmla="*/ 9 w 110"/>
                <a:gd name="T1" fmla="*/ 109 h 109"/>
                <a:gd name="T2" fmla="*/ 0 w 110"/>
                <a:gd name="T3" fmla="*/ 100 h 109"/>
                <a:gd name="T4" fmla="*/ 101 w 110"/>
                <a:gd name="T5" fmla="*/ 0 h 109"/>
                <a:gd name="T6" fmla="*/ 110 w 110"/>
                <a:gd name="T7" fmla="*/ 18 h 109"/>
                <a:gd name="T8" fmla="*/ 9 w 110"/>
                <a:gd name="T9" fmla="*/ 109 h 109"/>
              </a:gdLst>
              <a:ahLst/>
              <a:cxnLst>
                <a:cxn ang="0">
                  <a:pos x="T0" y="T1"/>
                </a:cxn>
                <a:cxn ang="0">
                  <a:pos x="T2" y="T3"/>
                </a:cxn>
                <a:cxn ang="0">
                  <a:pos x="T4" y="T5"/>
                </a:cxn>
                <a:cxn ang="0">
                  <a:pos x="T6" y="T7"/>
                </a:cxn>
                <a:cxn ang="0">
                  <a:pos x="T8" y="T9"/>
                </a:cxn>
              </a:cxnLst>
              <a:rect l="0" t="0" r="r" b="b"/>
              <a:pathLst>
                <a:path w="110" h="109">
                  <a:moveTo>
                    <a:pt x="9" y="109"/>
                  </a:moveTo>
                  <a:lnTo>
                    <a:pt x="0" y="100"/>
                  </a:lnTo>
                  <a:lnTo>
                    <a:pt x="101" y="0"/>
                  </a:lnTo>
                  <a:lnTo>
                    <a:pt x="110" y="18"/>
                  </a:lnTo>
                  <a:lnTo>
                    <a:pt x="9" y="109"/>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2" name="iṥḻíďé">
              <a:extLst>
                <a:ext uri="{FF2B5EF4-FFF2-40B4-BE49-F238E27FC236}">
                  <a16:creationId xmlns:a16="http://schemas.microsoft.com/office/drawing/2014/main" id="{8418AA6F-BDC6-4BA0-8F92-1BF9C3616CCB}"/>
                </a:ext>
              </a:extLst>
            </p:cNvPr>
            <p:cNvSpPr/>
            <p:nvPr/>
          </p:nvSpPr>
          <p:spPr bwMode="auto">
            <a:xfrm>
              <a:off x="6369576" y="4744833"/>
              <a:ext cx="63658" cy="69330"/>
            </a:xfrm>
            <a:custGeom>
              <a:avLst/>
              <a:gdLst>
                <a:gd name="T0" fmla="*/ 0 w 101"/>
                <a:gd name="T1" fmla="*/ 18 h 110"/>
                <a:gd name="T2" fmla="*/ 10 w 101"/>
                <a:gd name="T3" fmla="*/ 0 h 110"/>
                <a:gd name="T4" fmla="*/ 101 w 101"/>
                <a:gd name="T5" fmla="*/ 91 h 110"/>
                <a:gd name="T6" fmla="*/ 92 w 101"/>
                <a:gd name="T7" fmla="*/ 110 h 110"/>
                <a:gd name="T8" fmla="*/ 0 w 101"/>
                <a:gd name="T9" fmla="*/ 18 h 110"/>
              </a:gdLst>
              <a:ahLst/>
              <a:cxnLst>
                <a:cxn ang="0">
                  <a:pos x="T0" y="T1"/>
                </a:cxn>
                <a:cxn ang="0">
                  <a:pos x="T2" y="T3"/>
                </a:cxn>
                <a:cxn ang="0">
                  <a:pos x="T4" y="T5"/>
                </a:cxn>
                <a:cxn ang="0">
                  <a:pos x="T6" y="T7"/>
                </a:cxn>
                <a:cxn ang="0">
                  <a:pos x="T8" y="T9"/>
                </a:cxn>
              </a:cxnLst>
              <a:rect l="0" t="0" r="r" b="b"/>
              <a:pathLst>
                <a:path w="101" h="110">
                  <a:moveTo>
                    <a:pt x="0" y="18"/>
                  </a:moveTo>
                  <a:lnTo>
                    <a:pt x="10" y="0"/>
                  </a:lnTo>
                  <a:lnTo>
                    <a:pt x="101" y="91"/>
                  </a:lnTo>
                  <a:lnTo>
                    <a:pt x="92" y="110"/>
                  </a:lnTo>
                  <a:lnTo>
                    <a:pt x="0" y="18"/>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3" name="íśḷíďé">
              <a:extLst>
                <a:ext uri="{FF2B5EF4-FFF2-40B4-BE49-F238E27FC236}">
                  <a16:creationId xmlns:a16="http://schemas.microsoft.com/office/drawing/2014/main" id="{8DFF80D3-3C06-43D1-8A91-778C8EBCFB94}"/>
                </a:ext>
              </a:extLst>
            </p:cNvPr>
            <p:cNvSpPr/>
            <p:nvPr/>
          </p:nvSpPr>
          <p:spPr bwMode="auto">
            <a:xfrm>
              <a:off x="5620859" y="4750505"/>
              <a:ext cx="63027" cy="63658"/>
            </a:xfrm>
            <a:custGeom>
              <a:avLst/>
              <a:gdLst>
                <a:gd name="T0" fmla="*/ 91 w 100"/>
                <a:gd name="T1" fmla="*/ 0 h 101"/>
                <a:gd name="T2" fmla="*/ 100 w 100"/>
                <a:gd name="T3" fmla="*/ 9 h 101"/>
                <a:gd name="T4" fmla="*/ 9 w 100"/>
                <a:gd name="T5" fmla="*/ 101 h 101"/>
                <a:gd name="T6" fmla="*/ 0 w 100"/>
                <a:gd name="T7" fmla="*/ 82 h 101"/>
                <a:gd name="T8" fmla="*/ 91 w 100"/>
                <a:gd name="T9" fmla="*/ 0 h 101"/>
              </a:gdLst>
              <a:ahLst/>
              <a:cxnLst>
                <a:cxn ang="0">
                  <a:pos x="T0" y="T1"/>
                </a:cxn>
                <a:cxn ang="0">
                  <a:pos x="T2" y="T3"/>
                </a:cxn>
                <a:cxn ang="0">
                  <a:pos x="T4" y="T5"/>
                </a:cxn>
                <a:cxn ang="0">
                  <a:pos x="T6" y="T7"/>
                </a:cxn>
                <a:cxn ang="0">
                  <a:pos x="T8" y="T9"/>
                </a:cxn>
              </a:cxnLst>
              <a:rect l="0" t="0" r="r" b="b"/>
              <a:pathLst>
                <a:path w="100" h="101">
                  <a:moveTo>
                    <a:pt x="91" y="0"/>
                  </a:moveTo>
                  <a:lnTo>
                    <a:pt x="100" y="9"/>
                  </a:lnTo>
                  <a:lnTo>
                    <a:pt x="9" y="101"/>
                  </a:lnTo>
                  <a:lnTo>
                    <a:pt x="0" y="82"/>
                  </a:lnTo>
                  <a:lnTo>
                    <a:pt x="91"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4" name="iṡlíḍê">
              <a:extLst>
                <a:ext uri="{FF2B5EF4-FFF2-40B4-BE49-F238E27FC236}">
                  <a16:creationId xmlns:a16="http://schemas.microsoft.com/office/drawing/2014/main" id="{F989A443-85F6-49E4-AA81-3D93C115B2E2}"/>
                </a:ext>
              </a:extLst>
            </p:cNvPr>
            <p:cNvSpPr/>
            <p:nvPr/>
          </p:nvSpPr>
          <p:spPr bwMode="auto">
            <a:xfrm>
              <a:off x="5620859" y="3964554"/>
              <a:ext cx="63027" cy="63027"/>
            </a:xfrm>
            <a:custGeom>
              <a:avLst/>
              <a:gdLst>
                <a:gd name="T0" fmla="*/ 100 w 100"/>
                <a:gd name="T1" fmla="*/ 91 h 100"/>
                <a:gd name="T2" fmla="*/ 82 w 100"/>
                <a:gd name="T3" fmla="*/ 100 h 100"/>
                <a:gd name="T4" fmla="*/ 0 w 100"/>
                <a:gd name="T5" fmla="*/ 18 h 100"/>
                <a:gd name="T6" fmla="*/ 9 w 100"/>
                <a:gd name="T7" fmla="*/ 0 h 100"/>
                <a:gd name="T8" fmla="*/ 100 w 100"/>
                <a:gd name="T9" fmla="*/ 91 h 100"/>
              </a:gdLst>
              <a:ahLst/>
              <a:cxnLst>
                <a:cxn ang="0">
                  <a:pos x="T0" y="T1"/>
                </a:cxn>
                <a:cxn ang="0">
                  <a:pos x="T2" y="T3"/>
                </a:cxn>
                <a:cxn ang="0">
                  <a:pos x="T4" y="T5"/>
                </a:cxn>
                <a:cxn ang="0">
                  <a:pos x="T6" y="T7"/>
                </a:cxn>
                <a:cxn ang="0">
                  <a:pos x="T8" y="T9"/>
                </a:cxn>
              </a:cxnLst>
              <a:rect l="0" t="0" r="r" b="b"/>
              <a:pathLst>
                <a:path w="100" h="100">
                  <a:moveTo>
                    <a:pt x="100" y="91"/>
                  </a:moveTo>
                  <a:lnTo>
                    <a:pt x="82" y="100"/>
                  </a:lnTo>
                  <a:lnTo>
                    <a:pt x="0" y="18"/>
                  </a:lnTo>
                  <a:lnTo>
                    <a:pt x="9" y="0"/>
                  </a:lnTo>
                  <a:lnTo>
                    <a:pt x="100" y="91"/>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5" name="iṣ1iḋè">
              <a:extLst>
                <a:ext uri="{FF2B5EF4-FFF2-40B4-BE49-F238E27FC236}">
                  <a16:creationId xmlns:a16="http://schemas.microsoft.com/office/drawing/2014/main" id="{321E7B3E-06CF-4E31-98CC-BA8F2437664B}"/>
                </a:ext>
              </a:extLst>
            </p:cNvPr>
            <p:cNvSpPr/>
            <p:nvPr/>
          </p:nvSpPr>
          <p:spPr bwMode="auto">
            <a:xfrm>
              <a:off x="5816244" y="3837869"/>
              <a:ext cx="34665" cy="80675"/>
            </a:xfrm>
            <a:custGeom>
              <a:avLst/>
              <a:gdLst>
                <a:gd name="T0" fmla="*/ 55 w 55"/>
                <a:gd name="T1" fmla="*/ 119 h 128"/>
                <a:gd name="T2" fmla="*/ 46 w 55"/>
                <a:gd name="T3" fmla="*/ 128 h 128"/>
                <a:gd name="T4" fmla="*/ 0 w 55"/>
                <a:gd name="T5" fmla="*/ 9 h 128"/>
                <a:gd name="T6" fmla="*/ 10 w 55"/>
                <a:gd name="T7" fmla="*/ 0 h 128"/>
                <a:gd name="T8" fmla="*/ 55 w 55"/>
                <a:gd name="T9" fmla="*/ 119 h 128"/>
              </a:gdLst>
              <a:ahLst/>
              <a:cxnLst>
                <a:cxn ang="0">
                  <a:pos x="T0" y="T1"/>
                </a:cxn>
                <a:cxn ang="0">
                  <a:pos x="T2" y="T3"/>
                </a:cxn>
                <a:cxn ang="0">
                  <a:pos x="T4" y="T5"/>
                </a:cxn>
                <a:cxn ang="0">
                  <a:pos x="T6" y="T7"/>
                </a:cxn>
                <a:cxn ang="0">
                  <a:pos x="T8" y="T9"/>
                </a:cxn>
              </a:cxnLst>
              <a:rect l="0" t="0" r="r" b="b"/>
              <a:pathLst>
                <a:path w="55" h="128">
                  <a:moveTo>
                    <a:pt x="55" y="119"/>
                  </a:moveTo>
                  <a:lnTo>
                    <a:pt x="46" y="128"/>
                  </a:lnTo>
                  <a:lnTo>
                    <a:pt x="0" y="9"/>
                  </a:lnTo>
                  <a:lnTo>
                    <a:pt x="10" y="0"/>
                  </a:lnTo>
                  <a:lnTo>
                    <a:pt x="55" y="119"/>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6" name="iṧľiḓe">
              <a:extLst>
                <a:ext uri="{FF2B5EF4-FFF2-40B4-BE49-F238E27FC236}">
                  <a16:creationId xmlns:a16="http://schemas.microsoft.com/office/drawing/2014/main" id="{44933317-D0BF-49B5-AD53-6E778FCD50F1}"/>
                </a:ext>
              </a:extLst>
            </p:cNvPr>
            <p:cNvSpPr/>
            <p:nvPr/>
          </p:nvSpPr>
          <p:spPr bwMode="auto">
            <a:xfrm>
              <a:off x="5488501" y="4164981"/>
              <a:ext cx="80675" cy="40338"/>
            </a:xfrm>
            <a:custGeom>
              <a:avLst/>
              <a:gdLst>
                <a:gd name="T0" fmla="*/ 128 w 128"/>
                <a:gd name="T1" fmla="*/ 46 h 64"/>
                <a:gd name="T2" fmla="*/ 119 w 128"/>
                <a:gd name="T3" fmla="*/ 64 h 64"/>
                <a:gd name="T4" fmla="*/ 0 w 128"/>
                <a:gd name="T5" fmla="*/ 9 h 64"/>
                <a:gd name="T6" fmla="*/ 9 w 128"/>
                <a:gd name="T7" fmla="*/ 0 h 64"/>
                <a:gd name="T8" fmla="*/ 128 w 128"/>
                <a:gd name="T9" fmla="*/ 46 h 64"/>
              </a:gdLst>
              <a:ahLst/>
              <a:cxnLst>
                <a:cxn ang="0">
                  <a:pos x="T0" y="T1"/>
                </a:cxn>
                <a:cxn ang="0">
                  <a:pos x="T2" y="T3"/>
                </a:cxn>
                <a:cxn ang="0">
                  <a:pos x="T4" y="T5"/>
                </a:cxn>
                <a:cxn ang="0">
                  <a:pos x="T6" y="T7"/>
                </a:cxn>
                <a:cxn ang="0">
                  <a:pos x="T8" y="T9"/>
                </a:cxn>
              </a:cxnLst>
              <a:rect l="0" t="0" r="r" b="b"/>
              <a:pathLst>
                <a:path w="128" h="64">
                  <a:moveTo>
                    <a:pt x="128" y="46"/>
                  </a:moveTo>
                  <a:lnTo>
                    <a:pt x="119" y="64"/>
                  </a:lnTo>
                  <a:lnTo>
                    <a:pt x="0" y="9"/>
                  </a:lnTo>
                  <a:lnTo>
                    <a:pt x="9" y="0"/>
                  </a:lnTo>
                  <a:lnTo>
                    <a:pt x="128" y="46"/>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7" name="íṡḻiďé">
              <a:extLst>
                <a:ext uri="{FF2B5EF4-FFF2-40B4-BE49-F238E27FC236}">
                  <a16:creationId xmlns:a16="http://schemas.microsoft.com/office/drawing/2014/main" id="{2747A7D5-1FAD-4BC8-A150-6B16985520CE}"/>
                </a:ext>
              </a:extLst>
            </p:cNvPr>
            <p:cNvSpPr/>
            <p:nvPr/>
          </p:nvSpPr>
          <p:spPr bwMode="auto">
            <a:xfrm>
              <a:off x="5499846" y="4595458"/>
              <a:ext cx="75003" cy="40338"/>
            </a:xfrm>
            <a:custGeom>
              <a:avLst/>
              <a:gdLst>
                <a:gd name="T0" fmla="*/ 110 w 119"/>
                <a:gd name="T1" fmla="*/ 0 h 64"/>
                <a:gd name="T2" fmla="*/ 119 w 119"/>
                <a:gd name="T3" fmla="*/ 19 h 64"/>
                <a:gd name="T4" fmla="*/ 9 w 119"/>
                <a:gd name="T5" fmla="*/ 64 h 64"/>
                <a:gd name="T6" fmla="*/ 0 w 119"/>
                <a:gd name="T7" fmla="*/ 55 h 64"/>
                <a:gd name="T8" fmla="*/ 110 w 119"/>
                <a:gd name="T9" fmla="*/ 0 h 64"/>
              </a:gdLst>
              <a:ahLst/>
              <a:cxnLst>
                <a:cxn ang="0">
                  <a:pos x="T0" y="T1"/>
                </a:cxn>
                <a:cxn ang="0">
                  <a:pos x="T2" y="T3"/>
                </a:cxn>
                <a:cxn ang="0">
                  <a:pos x="T4" y="T5"/>
                </a:cxn>
                <a:cxn ang="0">
                  <a:pos x="T6" y="T7"/>
                </a:cxn>
                <a:cxn ang="0">
                  <a:pos x="T8" y="T9"/>
                </a:cxn>
              </a:cxnLst>
              <a:rect l="0" t="0" r="r" b="b"/>
              <a:pathLst>
                <a:path w="119" h="64">
                  <a:moveTo>
                    <a:pt x="110" y="0"/>
                  </a:moveTo>
                  <a:lnTo>
                    <a:pt x="119" y="19"/>
                  </a:lnTo>
                  <a:lnTo>
                    <a:pt x="9" y="64"/>
                  </a:lnTo>
                  <a:lnTo>
                    <a:pt x="0" y="55"/>
                  </a:lnTo>
                  <a:lnTo>
                    <a:pt x="11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8" name="iṡ1iďè">
              <a:extLst>
                <a:ext uri="{FF2B5EF4-FFF2-40B4-BE49-F238E27FC236}">
                  <a16:creationId xmlns:a16="http://schemas.microsoft.com/office/drawing/2014/main" id="{2BB75C0C-84FF-4401-919D-F849CF9A8E8F}"/>
                </a:ext>
              </a:extLst>
            </p:cNvPr>
            <p:cNvSpPr/>
            <p:nvPr/>
          </p:nvSpPr>
          <p:spPr bwMode="auto">
            <a:xfrm>
              <a:off x="5799226" y="4859542"/>
              <a:ext cx="40338" cy="75003"/>
            </a:xfrm>
            <a:custGeom>
              <a:avLst/>
              <a:gdLst>
                <a:gd name="T0" fmla="*/ 55 w 64"/>
                <a:gd name="T1" fmla="*/ 0 h 119"/>
                <a:gd name="T2" fmla="*/ 64 w 64"/>
                <a:gd name="T3" fmla="*/ 0 h 119"/>
                <a:gd name="T4" fmla="*/ 18 w 64"/>
                <a:gd name="T5" fmla="*/ 119 h 119"/>
                <a:gd name="T6" fmla="*/ 0 w 64"/>
                <a:gd name="T7" fmla="*/ 110 h 119"/>
                <a:gd name="T8" fmla="*/ 55 w 64"/>
                <a:gd name="T9" fmla="*/ 0 h 119"/>
              </a:gdLst>
              <a:ahLst/>
              <a:cxnLst>
                <a:cxn ang="0">
                  <a:pos x="T0" y="T1"/>
                </a:cxn>
                <a:cxn ang="0">
                  <a:pos x="T2" y="T3"/>
                </a:cxn>
                <a:cxn ang="0">
                  <a:pos x="T4" y="T5"/>
                </a:cxn>
                <a:cxn ang="0">
                  <a:pos x="T6" y="T7"/>
                </a:cxn>
                <a:cxn ang="0">
                  <a:pos x="T8" y="T9"/>
                </a:cxn>
              </a:cxnLst>
              <a:rect l="0" t="0" r="r" b="b"/>
              <a:pathLst>
                <a:path w="64" h="119">
                  <a:moveTo>
                    <a:pt x="55" y="0"/>
                  </a:moveTo>
                  <a:lnTo>
                    <a:pt x="64" y="0"/>
                  </a:lnTo>
                  <a:lnTo>
                    <a:pt x="18" y="119"/>
                  </a:lnTo>
                  <a:lnTo>
                    <a:pt x="0" y="110"/>
                  </a:lnTo>
                  <a:lnTo>
                    <a:pt x="55"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9" name="íṡ1iḍé">
              <a:extLst>
                <a:ext uri="{FF2B5EF4-FFF2-40B4-BE49-F238E27FC236}">
                  <a16:creationId xmlns:a16="http://schemas.microsoft.com/office/drawing/2014/main" id="{9FA2C8D3-B859-418B-B79E-543BDA167BD2}"/>
                </a:ext>
              </a:extLst>
            </p:cNvPr>
            <p:cNvSpPr/>
            <p:nvPr/>
          </p:nvSpPr>
          <p:spPr bwMode="auto">
            <a:xfrm>
              <a:off x="6247981" y="4859542"/>
              <a:ext cx="40338" cy="75003"/>
            </a:xfrm>
            <a:custGeom>
              <a:avLst/>
              <a:gdLst>
                <a:gd name="T0" fmla="*/ 0 w 64"/>
                <a:gd name="T1" fmla="*/ 0 h 119"/>
                <a:gd name="T2" fmla="*/ 9 w 64"/>
                <a:gd name="T3" fmla="*/ 0 h 119"/>
                <a:gd name="T4" fmla="*/ 64 w 64"/>
                <a:gd name="T5" fmla="*/ 110 h 119"/>
                <a:gd name="T6" fmla="*/ 46 w 64"/>
                <a:gd name="T7" fmla="*/ 119 h 119"/>
                <a:gd name="T8" fmla="*/ 0 w 64"/>
                <a:gd name="T9" fmla="*/ 0 h 119"/>
              </a:gdLst>
              <a:ahLst/>
              <a:cxnLst>
                <a:cxn ang="0">
                  <a:pos x="T0" y="T1"/>
                </a:cxn>
                <a:cxn ang="0">
                  <a:pos x="T2" y="T3"/>
                </a:cxn>
                <a:cxn ang="0">
                  <a:pos x="T4" y="T5"/>
                </a:cxn>
                <a:cxn ang="0">
                  <a:pos x="T6" y="T7"/>
                </a:cxn>
                <a:cxn ang="0">
                  <a:pos x="T8" y="T9"/>
                </a:cxn>
              </a:cxnLst>
              <a:rect l="0" t="0" r="r" b="b"/>
              <a:pathLst>
                <a:path w="64" h="119">
                  <a:moveTo>
                    <a:pt x="0" y="0"/>
                  </a:moveTo>
                  <a:lnTo>
                    <a:pt x="9" y="0"/>
                  </a:lnTo>
                  <a:lnTo>
                    <a:pt x="64" y="110"/>
                  </a:lnTo>
                  <a:lnTo>
                    <a:pt x="46" y="119"/>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0" name="ïṩļiḋè">
              <a:extLst>
                <a:ext uri="{FF2B5EF4-FFF2-40B4-BE49-F238E27FC236}">
                  <a16:creationId xmlns:a16="http://schemas.microsoft.com/office/drawing/2014/main" id="{A5BBF39B-2E5C-4C18-B506-5712B5E9813A}"/>
                </a:ext>
              </a:extLst>
            </p:cNvPr>
            <p:cNvSpPr/>
            <p:nvPr/>
          </p:nvSpPr>
          <p:spPr bwMode="auto">
            <a:xfrm>
              <a:off x="6484916" y="4584113"/>
              <a:ext cx="75003" cy="40338"/>
            </a:xfrm>
            <a:custGeom>
              <a:avLst/>
              <a:gdLst>
                <a:gd name="T0" fmla="*/ 0 w 119"/>
                <a:gd name="T1" fmla="*/ 9 h 64"/>
                <a:gd name="T2" fmla="*/ 0 w 119"/>
                <a:gd name="T3" fmla="*/ 0 h 64"/>
                <a:gd name="T4" fmla="*/ 119 w 119"/>
                <a:gd name="T5" fmla="*/ 46 h 64"/>
                <a:gd name="T6" fmla="*/ 110 w 119"/>
                <a:gd name="T7" fmla="*/ 64 h 64"/>
                <a:gd name="T8" fmla="*/ 0 w 119"/>
                <a:gd name="T9" fmla="*/ 9 h 64"/>
              </a:gdLst>
              <a:ahLst/>
              <a:cxnLst>
                <a:cxn ang="0">
                  <a:pos x="T0" y="T1"/>
                </a:cxn>
                <a:cxn ang="0">
                  <a:pos x="T2" y="T3"/>
                </a:cxn>
                <a:cxn ang="0">
                  <a:pos x="T4" y="T5"/>
                </a:cxn>
                <a:cxn ang="0">
                  <a:pos x="T6" y="T7"/>
                </a:cxn>
                <a:cxn ang="0">
                  <a:pos x="T8" y="T9"/>
                </a:cxn>
              </a:cxnLst>
              <a:rect l="0" t="0" r="r" b="b"/>
              <a:pathLst>
                <a:path w="119" h="64">
                  <a:moveTo>
                    <a:pt x="0" y="9"/>
                  </a:moveTo>
                  <a:lnTo>
                    <a:pt x="0" y="0"/>
                  </a:lnTo>
                  <a:lnTo>
                    <a:pt x="119" y="46"/>
                  </a:lnTo>
                  <a:lnTo>
                    <a:pt x="110" y="64"/>
                  </a:lnTo>
                  <a:lnTo>
                    <a:pt x="0" y="9"/>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1" name="ïşľîḋe">
              <a:extLst>
                <a:ext uri="{FF2B5EF4-FFF2-40B4-BE49-F238E27FC236}">
                  <a16:creationId xmlns:a16="http://schemas.microsoft.com/office/drawing/2014/main" id="{04F4777B-1194-4345-B43E-D4AFFC9B6039}"/>
                </a:ext>
              </a:extLst>
            </p:cNvPr>
            <p:cNvSpPr/>
            <p:nvPr/>
          </p:nvSpPr>
          <p:spPr bwMode="auto">
            <a:xfrm>
              <a:off x="6507024" y="4147963"/>
              <a:ext cx="80675" cy="40338"/>
            </a:xfrm>
            <a:custGeom>
              <a:avLst/>
              <a:gdLst>
                <a:gd name="T0" fmla="*/ 9 w 128"/>
                <a:gd name="T1" fmla="*/ 64 h 64"/>
                <a:gd name="T2" fmla="*/ 0 w 128"/>
                <a:gd name="T3" fmla="*/ 55 h 64"/>
                <a:gd name="T4" fmla="*/ 128 w 128"/>
                <a:gd name="T5" fmla="*/ 0 h 64"/>
                <a:gd name="T6" fmla="*/ 128 w 128"/>
                <a:gd name="T7" fmla="*/ 18 h 64"/>
                <a:gd name="T8" fmla="*/ 9 w 128"/>
                <a:gd name="T9" fmla="*/ 64 h 64"/>
              </a:gdLst>
              <a:ahLst/>
              <a:cxnLst>
                <a:cxn ang="0">
                  <a:pos x="T0" y="T1"/>
                </a:cxn>
                <a:cxn ang="0">
                  <a:pos x="T2" y="T3"/>
                </a:cxn>
                <a:cxn ang="0">
                  <a:pos x="T4" y="T5"/>
                </a:cxn>
                <a:cxn ang="0">
                  <a:pos x="T6" y="T7"/>
                </a:cxn>
                <a:cxn ang="0">
                  <a:pos x="T8" y="T9"/>
                </a:cxn>
              </a:cxnLst>
              <a:rect l="0" t="0" r="r" b="b"/>
              <a:pathLst>
                <a:path w="128" h="64">
                  <a:moveTo>
                    <a:pt x="9" y="64"/>
                  </a:moveTo>
                  <a:lnTo>
                    <a:pt x="0" y="55"/>
                  </a:lnTo>
                  <a:lnTo>
                    <a:pt x="128" y="0"/>
                  </a:lnTo>
                  <a:lnTo>
                    <a:pt x="128" y="18"/>
                  </a:lnTo>
                  <a:lnTo>
                    <a:pt x="9" y="64"/>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2" name="ísľîḓé">
              <a:extLst>
                <a:ext uri="{FF2B5EF4-FFF2-40B4-BE49-F238E27FC236}">
                  <a16:creationId xmlns:a16="http://schemas.microsoft.com/office/drawing/2014/main" id="{CD855175-0D32-4EE7-AA17-DC3D5FB64B88}"/>
                </a:ext>
              </a:extLst>
            </p:cNvPr>
            <p:cNvSpPr/>
            <p:nvPr/>
          </p:nvSpPr>
          <p:spPr bwMode="auto">
            <a:xfrm>
              <a:off x="6247981" y="3843541"/>
              <a:ext cx="40338" cy="80675"/>
            </a:xfrm>
            <a:custGeom>
              <a:avLst/>
              <a:gdLst>
                <a:gd name="T0" fmla="*/ 18 w 64"/>
                <a:gd name="T1" fmla="*/ 128 h 128"/>
                <a:gd name="T2" fmla="*/ 0 w 64"/>
                <a:gd name="T3" fmla="*/ 119 h 128"/>
                <a:gd name="T4" fmla="*/ 55 w 64"/>
                <a:gd name="T5" fmla="*/ 0 h 128"/>
                <a:gd name="T6" fmla="*/ 64 w 64"/>
                <a:gd name="T7" fmla="*/ 9 h 128"/>
                <a:gd name="T8" fmla="*/ 18 w 64"/>
                <a:gd name="T9" fmla="*/ 128 h 128"/>
              </a:gdLst>
              <a:ahLst/>
              <a:cxnLst>
                <a:cxn ang="0">
                  <a:pos x="T0" y="T1"/>
                </a:cxn>
                <a:cxn ang="0">
                  <a:pos x="T2" y="T3"/>
                </a:cxn>
                <a:cxn ang="0">
                  <a:pos x="T4" y="T5"/>
                </a:cxn>
                <a:cxn ang="0">
                  <a:pos x="T6" y="T7"/>
                </a:cxn>
                <a:cxn ang="0">
                  <a:pos x="T8" y="T9"/>
                </a:cxn>
              </a:cxnLst>
              <a:rect l="0" t="0" r="r" b="b"/>
              <a:pathLst>
                <a:path w="64" h="128">
                  <a:moveTo>
                    <a:pt x="18" y="128"/>
                  </a:moveTo>
                  <a:lnTo>
                    <a:pt x="0" y="119"/>
                  </a:lnTo>
                  <a:lnTo>
                    <a:pt x="55" y="0"/>
                  </a:lnTo>
                  <a:lnTo>
                    <a:pt x="64" y="9"/>
                  </a:lnTo>
                  <a:lnTo>
                    <a:pt x="18" y="128"/>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3" name="ïşľîḋe">
              <a:extLst>
                <a:ext uri="{FF2B5EF4-FFF2-40B4-BE49-F238E27FC236}">
                  <a16:creationId xmlns:a16="http://schemas.microsoft.com/office/drawing/2014/main" id="{2AC5AB5A-914F-4418-99FA-EDED9E9CB0EA}"/>
                </a:ext>
              </a:extLst>
            </p:cNvPr>
            <p:cNvSpPr/>
            <p:nvPr/>
          </p:nvSpPr>
          <p:spPr bwMode="auto">
            <a:xfrm>
              <a:off x="6553034" y="4371710"/>
              <a:ext cx="86348" cy="28993"/>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4" name="îsḷîḓê">
              <a:extLst>
                <a:ext uri="{FF2B5EF4-FFF2-40B4-BE49-F238E27FC236}">
                  <a16:creationId xmlns:a16="http://schemas.microsoft.com/office/drawing/2014/main" id="{0DAC1F99-9005-473E-90EA-5303F78BD0AC}"/>
                </a:ext>
              </a:extLst>
            </p:cNvPr>
            <p:cNvSpPr/>
            <p:nvPr/>
          </p:nvSpPr>
          <p:spPr bwMode="auto">
            <a:xfrm>
              <a:off x="6034949" y="4894208"/>
              <a:ext cx="28993" cy="92020"/>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5" name="iSľïḋè">
              <a:extLst>
                <a:ext uri="{FF2B5EF4-FFF2-40B4-BE49-F238E27FC236}">
                  <a16:creationId xmlns:a16="http://schemas.microsoft.com/office/drawing/2014/main" id="{C835FDBD-5750-4118-AD36-98C5B83AAFA0}"/>
                </a:ext>
              </a:extLst>
            </p:cNvPr>
            <p:cNvSpPr/>
            <p:nvPr/>
          </p:nvSpPr>
          <p:spPr bwMode="auto">
            <a:xfrm>
              <a:off x="5448164" y="4377383"/>
              <a:ext cx="80675" cy="28993"/>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6" name="îṡ1îḍe">
              <a:extLst>
                <a:ext uri="{FF2B5EF4-FFF2-40B4-BE49-F238E27FC236}">
                  <a16:creationId xmlns:a16="http://schemas.microsoft.com/office/drawing/2014/main" id="{FC02BC39-0CE6-4338-BDA2-5BAC081D4D37}"/>
                </a:ext>
              </a:extLst>
            </p:cNvPr>
            <p:cNvSpPr/>
            <p:nvPr/>
          </p:nvSpPr>
          <p:spPr bwMode="auto">
            <a:xfrm>
              <a:off x="6196299" y="4343348"/>
              <a:ext cx="879862" cy="872299"/>
            </a:xfrm>
            <a:prstGeom prst="ellipse">
              <a:avLst/>
            </a:prstGeom>
            <a:solidFill>
              <a:srgbClr val="FFFFFF"/>
            </a:solidFill>
            <a:ln w="9525">
              <a:solidFill>
                <a:srgbClr val="00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77" name="íṣ1ïḓé">
              <a:extLst>
                <a:ext uri="{FF2B5EF4-FFF2-40B4-BE49-F238E27FC236}">
                  <a16:creationId xmlns:a16="http://schemas.microsoft.com/office/drawing/2014/main" id="{E9F47CED-4873-42C7-8A09-5DC9D101149F}"/>
                </a:ext>
              </a:extLst>
            </p:cNvPr>
            <p:cNvSpPr/>
            <p:nvPr/>
          </p:nvSpPr>
          <p:spPr bwMode="auto">
            <a:xfrm>
              <a:off x="6440554" y="4659115"/>
              <a:ext cx="132358" cy="252110"/>
            </a:xfrm>
            <a:custGeom>
              <a:avLst/>
              <a:gdLst>
                <a:gd name="T0" fmla="*/ 0 w 23"/>
                <a:gd name="T1" fmla="*/ 44 h 44"/>
                <a:gd name="T2" fmla="*/ 0 w 23"/>
                <a:gd name="T3" fmla="*/ 38 h 44"/>
                <a:gd name="T4" fmla="*/ 4 w 23"/>
                <a:gd name="T5" fmla="*/ 32 h 44"/>
                <a:gd name="T6" fmla="*/ 14 w 23"/>
                <a:gd name="T7" fmla="*/ 13 h 44"/>
                <a:gd name="T8" fmla="*/ 9 w 23"/>
                <a:gd name="T9" fmla="*/ 7 h 44"/>
                <a:gd name="T10" fmla="*/ 2 w 23"/>
                <a:gd name="T11" fmla="*/ 10 h 44"/>
                <a:gd name="T12" fmla="*/ 1 w 23"/>
                <a:gd name="T13" fmla="*/ 3 h 44"/>
                <a:gd name="T14" fmla="*/ 10 w 23"/>
                <a:gd name="T15" fmla="*/ 0 h 44"/>
                <a:gd name="T16" fmla="*/ 23 w 23"/>
                <a:gd name="T17" fmla="*/ 13 h 44"/>
                <a:gd name="T18" fmla="*/ 13 w 23"/>
                <a:gd name="T19" fmla="*/ 33 h 44"/>
                <a:gd name="T20" fmla="*/ 10 w 23"/>
                <a:gd name="T21" fmla="*/ 36 h 44"/>
                <a:gd name="T22" fmla="*/ 10 w 23"/>
                <a:gd name="T23" fmla="*/ 36 h 44"/>
                <a:gd name="T24" fmla="*/ 23 w 23"/>
                <a:gd name="T25" fmla="*/ 36 h 44"/>
                <a:gd name="T26" fmla="*/ 23 w 23"/>
                <a:gd name="T27" fmla="*/ 44 h 44"/>
                <a:gd name="T28" fmla="*/ 0 w 23"/>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44">
                  <a:moveTo>
                    <a:pt x="0" y="44"/>
                  </a:moveTo>
                  <a:cubicBezTo>
                    <a:pt x="0" y="38"/>
                    <a:pt x="0" y="38"/>
                    <a:pt x="0" y="38"/>
                  </a:cubicBezTo>
                  <a:cubicBezTo>
                    <a:pt x="4" y="32"/>
                    <a:pt x="4" y="32"/>
                    <a:pt x="4" y="32"/>
                  </a:cubicBezTo>
                  <a:cubicBezTo>
                    <a:pt x="10" y="25"/>
                    <a:pt x="14" y="19"/>
                    <a:pt x="14" y="13"/>
                  </a:cubicBezTo>
                  <a:cubicBezTo>
                    <a:pt x="14" y="10"/>
                    <a:pt x="12" y="7"/>
                    <a:pt x="9" y="7"/>
                  </a:cubicBezTo>
                  <a:cubicBezTo>
                    <a:pt x="6" y="7"/>
                    <a:pt x="4" y="9"/>
                    <a:pt x="2" y="10"/>
                  </a:cubicBezTo>
                  <a:cubicBezTo>
                    <a:pt x="1" y="3"/>
                    <a:pt x="1" y="3"/>
                    <a:pt x="1" y="3"/>
                  </a:cubicBezTo>
                  <a:cubicBezTo>
                    <a:pt x="3" y="2"/>
                    <a:pt x="6" y="0"/>
                    <a:pt x="10" y="0"/>
                  </a:cubicBezTo>
                  <a:cubicBezTo>
                    <a:pt x="20" y="0"/>
                    <a:pt x="23" y="7"/>
                    <a:pt x="23" y="13"/>
                  </a:cubicBezTo>
                  <a:cubicBezTo>
                    <a:pt x="23" y="21"/>
                    <a:pt x="18" y="27"/>
                    <a:pt x="13" y="33"/>
                  </a:cubicBezTo>
                  <a:cubicBezTo>
                    <a:pt x="10" y="36"/>
                    <a:pt x="10" y="36"/>
                    <a:pt x="10" y="36"/>
                  </a:cubicBezTo>
                  <a:cubicBezTo>
                    <a:pt x="10" y="36"/>
                    <a:pt x="10" y="36"/>
                    <a:pt x="10" y="36"/>
                  </a:cubicBezTo>
                  <a:cubicBezTo>
                    <a:pt x="23" y="36"/>
                    <a:pt x="23" y="36"/>
                    <a:pt x="23" y="36"/>
                  </a:cubicBezTo>
                  <a:cubicBezTo>
                    <a:pt x="23" y="44"/>
                    <a:pt x="23" y="44"/>
                    <a:pt x="23" y="44"/>
                  </a:cubicBezTo>
                  <a:lnTo>
                    <a:pt x="0" y="44"/>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78" name="ïšļîḍè">
              <a:extLst>
                <a:ext uri="{FF2B5EF4-FFF2-40B4-BE49-F238E27FC236}">
                  <a16:creationId xmlns:a16="http://schemas.microsoft.com/office/drawing/2014/main" id="{6EEB70B3-3D90-4AA8-BC85-0E3FAE60C9F0}"/>
                </a:ext>
              </a:extLst>
            </p:cNvPr>
            <p:cNvSpPr/>
            <p:nvPr/>
          </p:nvSpPr>
          <p:spPr bwMode="auto">
            <a:xfrm>
              <a:off x="6596232" y="4664788"/>
              <a:ext cx="155047" cy="246437"/>
            </a:xfrm>
            <a:custGeom>
              <a:avLst/>
              <a:gdLst>
                <a:gd name="T0" fmla="*/ 15 w 27"/>
                <a:gd name="T1" fmla="*/ 43 h 43"/>
                <a:gd name="T2" fmla="*/ 15 w 27"/>
                <a:gd name="T3" fmla="*/ 32 h 43"/>
                <a:gd name="T4" fmla="*/ 0 w 27"/>
                <a:gd name="T5" fmla="*/ 32 h 43"/>
                <a:gd name="T6" fmla="*/ 0 w 27"/>
                <a:gd name="T7" fmla="*/ 27 h 43"/>
                <a:gd name="T8" fmla="*/ 14 w 27"/>
                <a:gd name="T9" fmla="*/ 0 h 43"/>
                <a:gd name="T10" fmla="*/ 22 w 27"/>
                <a:gd name="T11" fmla="*/ 0 h 43"/>
                <a:gd name="T12" fmla="*/ 22 w 27"/>
                <a:gd name="T13" fmla="*/ 26 h 43"/>
                <a:gd name="T14" fmla="*/ 27 w 27"/>
                <a:gd name="T15" fmla="*/ 26 h 43"/>
                <a:gd name="T16" fmla="*/ 27 w 27"/>
                <a:gd name="T17" fmla="*/ 32 h 43"/>
                <a:gd name="T18" fmla="*/ 22 w 27"/>
                <a:gd name="T19" fmla="*/ 32 h 43"/>
                <a:gd name="T20" fmla="*/ 22 w 27"/>
                <a:gd name="T21" fmla="*/ 43 h 43"/>
                <a:gd name="T22" fmla="*/ 15 w 27"/>
                <a:gd name="T23" fmla="*/ 43 h 43"/>
                <a:gd name="T24" fmla="*/ 15 w 27"/>
                <a:gd name="T25" fmla="*/ 26 h 43"/>
                <a:gd name="T26" fmla="*/ 15 w 27"/>
                <a:gd name="T27" fmla="*/ 17 h 43"/>
                <a:gd name="T28" fmla="*/ 15 w 27"/>
                <a:gd name="T29" fmla="*/ 10 h 43"/>
                <a:gd name="T30" fmla="*/ 15 w 27"/>
                <a:gd name="T31" fmla="*/ 10 h 43"/>
                <a:gd name="T32" fmla="*/ 12 w 27"/>
                <a:gd name="T33" fmla="*/ 16 h 43"/>
                <a:gd name="T34" fmla="*/ 7 w 27"/>
                <a:gd name="T35" fmla="*/ 25 h 43"/>
                <a:gd name="T36" fmla="*/ 7 w 27"/>
                <a:gd name="T37" fmla="*/ 26 h 43"/>
                <a:gd name="T38" fmla="*/ 15 w 27"/>
                <a:gd name="T39" fmla="*/ 2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3">
                  <a:moveTo>
                    <a:pt x="15" y="43"/>
                  </a:moveTo>
                  <a:cubicBezTo>
                    <a:pt x="15" y="32"/>
                    <a:pt x="15" y="32"/>
                    <a:pt x="15" y="32"/>
                  </a:cubicBezTo>
                  <a:cubicBezTo>
                    <a:pt x="0" y="32"/>
                    <a:pt x="0" y="32"/>
                    <a:pt x="0" y="32"/>
                  </a:cubicBezTo>
                  <a:cubicBezTo>
                    <a:pt x="0" y="27"/>
                    <a:pt x="0" y="27"/>
                    <a:pt x="0" y="27"/>
                  </a:cubicBezTo>
                  <a:cubicBezTo>
                    <a:pt x="14" y="0"/>
                    <a:pt x="14" y="0"/>
                    <a:pt x="14" y="0"/>
                  </a:cubicBezTo>
                  <a:cubicBezTo>
                    <a:pt x="22" y="0"/>
                    <a:pt x="22" y="0"/>
                    <a:pt x="22" y="0"/>
                  </a:cubicBezTo>
                  <a:cubicBezTo>
                    <a:pt x="22" y="26"/>
                    <a:pt x="22" y="26"/>
                    <a:pt x="22" y="26"/>
                  </a:cubicBezTo>
                  <a:cubicBezTo>
                    <a:pt x="27" y="26"/>
                    <a:pt x="27" y="26"/>
                    <a:pt x="27" y="26"/>
                  </a:cubicBezTo>
                  <a:cubicBezTo>
                    <a:pt x="27" y="32"/>
                    <a:pt x="27" y="32"/>
                    <a:pt x="27" y="32"/>
                  </a:cubicBezTo>
                  <a:cubicBezTo>
                    <a:pt x="22" y="32"/>
                    <a:pt x="22" y="32"/>
                    <a:pt x="22" y="32"/>
                  </a:cubicBezTo>
                  <a:cubicBezTo>
                    <a:pt x="22" y="43"/>
                    <a:pt x="22" y="43"/>
                    <a:pt x="22" y="43"/>
                  </a:cubicBezTo>
                  <a:lnTo>
                    <a:pt x="15" y="43"/>
                  </a:lnTo>
                  <a:close/>
                  <a:moveTo>
                    <a:pt x="15" y="26"/>
                  </a:moveTo>
                  <a:cubicBezTo>
                    <a:pt x="15" y="17"/>
                    <a:pt x="15" y="17"/>
                    <a:pt x="15" y="17"/>
                  </a:cubicBezTo>
                  <a:cubicBezTo>
                    <a:pt x="15" y="14"/>
                    <a:pt x="15" y="12"/>
                    <a:pt x="15" y="10"/>
                  </a:cubicBezTo>
                  <a:cubicBezTo>
                    <a:pt x="15" y="10"/>
                    <a:pt x="15" y="10"/>
                    <a:pt x="15" y="10"/>
                  </a:cubicBezTo>
                  <a:cubicBezTo>
                    <a:pt x="14" y="12"/>
                    <a:pt x="13" y="14"/>
                    <a:pt x="12" y="16"/>
                  </a:cubicBezTo>
                  <a:cubicBezTo>
                    <a:pt x="7" y="25"/>
                    <a:pt x="7" y="25"/>
                    <a:pt x="7" y="25"/>
                  </a:cubicBezTo>
                  <a:cubicBezTo>
                    <a:pt x="7" y="26"/>
                    <a:pt x="7" y="26"/>
                    <a:pt x="7" y="26"/>
                  </a:cubicBezTo>
                  <a:lnTo>
                    <a:pt x="15" y="26"/>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81" name="îṩḷidè">
              <a:extLst>
                <a:ext uri="{FF2B5EF4-FFF2-40B4-BE49-F238E27FC236}">
                  <a16:creationId xmlns:a16="http://schemas.microsoft.com/office/drawing/2014/main" id="{46F8ABF3-2BBC-4D4F-9AE0-2BE980997F6D}"/>
                </a:ext>
              </a:extLst>
            </p:cNvPr>
            <p:cNvSpPr/>
            <p:nvPr/>
          </p:nvSpPr>
          <p:spPr bwMode="auto">
            <a:xfrm>
              <a:off x="6155961" y="4251328"/>
              <a:ext cx="937848" cy="993312"/>
            </a:xfrm>
            <a:custGeom>
              <a:avLst/>
              <a:gdLst>
                <a:gd name="T0" fmla="*/ 162 w 163"/>
                <a:gd name="T1" fmla="*/ 83 h 173"/>
                <a:gd name="T2" fmla="*/ 148 w 163"/>
                <a:gd name="T3" fmla="*/ 49 h 173"/>
                <a:gd name="T4" fmla="*/ 126 w 163"/>
                <a:gd name="T5" fmla="*/ 28 h 173"/>
                <a:gd name="T6" fmla="*/ 104 w 163"/>
                <a:gd name="T7" fmla="*/ 18 h 173"/>
                <a:gd name="T8" fmla="*/ 99 w 163"/>
                <a:gd name="T9" fmla="*/ 17 h 173"/>
                <a:gd name="T10" fmla="*/ 95 w 163"/>
                <a:gd name="T11" fmla="*/ 17 h 173"/>
                <a:gd name="T12" fmla="*/ 89 w 163"/>
                <a:gd name="T13" fmla="*/ 16 h 173"/>
                <a:gd name="T14" fmla="*/ 84 w 163"/>
                <a:gd name="T15" fmla="*/ 16 h 173"/>
                <a:gd name="T16" fmla="*/ 46 w 163"/>
                <a:gd name="T17" fmla="*/ 0 h 173"/>
                <a:gd name="T18" fmla="*/ 49 w 163"/>
                <a:gd name="T19" fmla="*/ 15 h 173"/>
                <a:gd name="T20" fmla="*/ 37 w 163"/>
                <a:gd name="T21" fmla="*/ 21 h 173"/>
                <a:gd name="T22" fmla="*/ 13 w 163"/>
                <a:gd name="T23" fmla="*/ 45 h 173"/>
                <a:gd name="T24" fmla="*/ 1 w 163"/>
                <a:gd name="T25" fmla="*/ 82 h 173"/>
                <a:gd name="T26" fmla="*/ 0 w 163"/>
                <a:gd name="T27" fmla="*/ 88 h 173"/>
                <a:gd name="T28" fmla="*/ 0 w 163"/>
                <a:gd name="T29" fmla="*/ 90 h 173"/>
                <a:gd name="T30" fmla="*/ 0 w 163"/>
                <a:gd name="T31" fmla="*/ 92 h 173"/>
                <a:gd name="T32" fmla="*/ 0 w 163"/>
                <a:gd name="T33" fmla="*/ 93 h 173"/>
                <a:gd name="T34" fmla="*/ 0 w 163"/>
                <a:gd name="T35" fmla="*/ 93 h 173"/>
                <a:gd name="T36" fmla="*/ 0 w 163"/>
                <a:gd name="T37" fmla="*/ 93 h 173"/>
                <a:gd name="T38" fmla="*/ 1 w 163"/>
                <a:gd name="T39" fmla="*/ 104 h 173"/>
                <a:gd name="T40" fmla="*/ 8 w 163"/>
                <a:gd name="T41" fmla="*/ 126 h 173"/>
                <a:gd name="T42" fmla="*/ 21 w 163"/>
                <a:gd name="T43" fmla="*/ 145 h 173"/>
                <a:gd name="T44" fmla="*/ 38 w 163"/>
                <a:gd name="T45" fmla="*/ 160 h 173"/>
                <a:gd name="T46" fmla="*/ 60 w 163"/>
                <a:gd name="T47" fmla="*/ 170 h 173"/>
                <a:gd name="T48" fmla="*/ 72 w 163"/>
                <a:gd name="T49" fmla="*/ 172 h 173"/>
                <a:gd name="T50" fmla="*/ 78 w 163"/>
                <a:gd name="T51" fmla="*/ 173 h 173"/>
                <a:gd name="T52" fmla="*/ 84 w 163"/>
                <a:gd name="T53" fmla="*/ 173 h 173"/>
                <a:gd name="T54" fmla="*/ 107 w 163"/>
                <a:gd name="T55" fmla="*/ 169 h 173"/>
                <a:gd name="T56" fmla="*/ 128 w 163"/>
                <a:gd name="T57" fmla="*/ 159 h 173"/>
                <a:gd name="T58" fmla="*/ 145 w 163"/>
                <a:gd name="T59" fmla="*/ 143 h 173"/>
                <a:gd name="T60" fmla="*/ 156 w 163"/>
                <a:gd name="T61" fmla="*/ 124 h 173"/>
                <a:gd name="T62" fmla="*/ 162 w 163"/>
                <a:gd name="T63" fmla="*/ 83 h 173"/>
                <a:gd name="T64" fmla="*/ 150 w 163"/>
                <a:gd name="T65" fmla="*/ 122 h 173"/>
                <a:gd name="T66" fmla="*/ 139 w 163"/>
                <a:gd name="T67" fmla="*/ 139 h 173"/>
                <a:gd name="T68" fmla="*/ 124 w 163"/>
                <a:gd name="T69" fmla="*/ 152 h 173"/>
                <a:gd name="T70" fmla="*/ 104 w 163"/>
                <a:gd name="T71" fmla="*/ 161 h 173"/>
                <a:gd name="T72" fmla="*/ 83 w 163"/>
                <a:gd name="T73" fmla="*/ 163 h 173"/>
                <a:gd name="T74" fmla="*/ 63 w 163"/>
                <a:gd name="T75" fmla="*/ 160 h 173"/>
                <a:gd name="T76" fmla="*/ 45 w 163"/>
                <a:gd name="T77" fmla="*/ 151 h 173"/>
                <a:gd name="T78" fmla="*/ 30 w 163"/>
                <a:gd name="T79" fmla="*/ 137 h 173"/>
                <a:gd name="T80" fmla="*/ 20 w 163"/>
                <a:gd name="T81" fmla="*/ 120 h 173"/>
                <a:gd name="T82" fmla="*/ 15 w 163"/>
                <a:gd name="T83" fmla="*/ 102 h 173"/>
                <a:gd name="T84" fmla="*/ 15 w 163"/>
                <a:gd name="T85" fmla="*/ 93 h 173"/>
                <a:gd name="T86" fmla="*/ 15 w 163"/>
                <a:gd name="T87" fmla="*/ 92 h 173"/>
                <a:gd name="T88" fmla="*/ 15 w 163"/>
                <a:gd name="T89" fmla="*/ 92 h 173"/>
                <a:gd name="T90" fmla="*/ 15 w 163"/>
                <a:gd name="T91" fmla="*/ 92 h 173"/>
                <a:gd name="T92" fmla="*/ 15 w 163"/>
                <a:gd name="T93" fmla="*/ 92 h 173"/>
                <a:gd name="T94" fmla="*/ 15 w 163"/>
                <a:gd name="T95" fmla="*/ 91 h 173"/>
                <a:gd name="T96" fmla="*/ 15 w 163"/>
                <a:gd name="T97" fmla="*/ 89 h 173"/>
                <a:gd name="T98" fmla="*/ 15 w 163"/>
                <a:gd name="T99" fmla="*/ 84 h 173"/>
                <a:gd name="T100" fmla="*/ 27 w 163"/>
                <a:gd name="T101" fmla="*/ 54 h 173"/>
                <a:gd name="T102" fmla="*/ 47 w 163"/>
                <a:gd name="T103" fmla="*/ 36 h 173"/>
                <a:gd name="T104" fmla="*/ 52 w 163"/>
                <a:gd name="T105" fmla="*/ 33 h 173"/>
                <a:gd name="T106" fmla="*/ 55 w 163"/>
                <a:gd name="T107" fmla="*/ 48 h 173"/>
                <a:gd name="T108" fmla="*/ 84 w 163"/>
                <a:gd name="T109" fmla="*/ 16 h 173"/>
                <a:gd name="T110" fmla="*/ 89 w 163"/>
                <a:gd name="T111" fmla="*/ 16 h 173"/>
                <a:gd name="T112" fmla="*/ 95 w 163"/>
                <a:gd name="T113" fmla="*/ 17 h 173"/>
                <a:gd name="T114" fmla="*/ 99 w 163"/>
                <a:gd name="T115" fmla="*/ 18 h 173"/>
                <a:gd name="T116" fmla="*/ 104 w 163"/>
                <a:gd name="T117" fmla="*/ 19 h 173"/>
                <a:gd name="T118" fmla="*/ 125 w 163"/>
                <a:gd name="T119" fmla="*/ 29 h 173"/>
                <a:gd name="T120" fmla="*/ 146 w 163"/>
                <a:gd name="T121" fmla="*/ 50 h 173"/>
                <a:gd name="T122" fmla="*/ 157 w 163"/>
                <a:gd name="T123" fmla="*/ 83 h 173"/>
                <a:gd name="T124" fmla="*/ 150 w 163"/>
                <a:gd name="T125" fmla="*/ 1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 h="173">
                  <a:moveTo>
                    <a:pt x="162" y="83"/>
                  </a:moveTo>
                  <a:cubicBezTo>
                    <a:pt x="160" y="70"/>
                    <a:pt x="155" y="58"/>
                    <a:pt x="148" y="49"/>
                  </a:cubicBezTo>
                  <a:cubicBezTo>
                    <a:pt x="142" y="39"/>
                    <a:pt x="134" y="32"/>
                    <a:pt x="126" y="28"/>
                  </a:cubicBezTo>
                  <a:cubicBezTo>
                    <a:pt x="118" y="23"/>
                    <a:pt x="110" y="20"/>
                    <a:pt x="104" y="18"/>
                  </a:cubicBezTo>
                  <a:cubicBezTo>
                    <a:pt x="102" y="18"/>
                    <a:pt x="101" y="17"/>
                    <a:pt x="99" y="17"/>
                  </a:cubicBezTo>
                  <a:cubicBezTo>
                    <a:pt x="98" y="17"/>
                    <a:pt x="97" y="17"/>
                    <a:pt x="95" y="17"/>
                  </a:cubicBezTo>
                  <a:cubicBezTo>
                    <a:pt x="93" y="16"/>
                    <a:pt x="91" y="16"/>
                    <a:pt x="89" y="16"/>
                  </a:cubicBezTo>
                  <a:cubicBezTo>
                    <a:pt x="86" y="16"/>
                    <a:pt x="85" y="16"/>
                    <a:pt x="84" y="16"/>
                  </a:cubicBezTo>
                  <a:cubicBezTo>
                    <a:pt x="46" y="0"/>
                    <a:pt x="46" y="0"/>
                    <a:pt x="46" y="0"/>
                  </a:cubicBezTo>
                  <a:cubicBezTo>
                    <a:pt x="49" y="15"/>
                    <a:pt x="49" y="15"/>
                    <a:pt x="49" y="15"/>
                  </a:cubicBezTo>
                  <a:cubicBezTo>
                    <a:pt x="45" y="16"/>
                    <a:pt x="41" y="18"/>
                    <a:pt x="37" y="21"/>
                  </a:cubicBezTo>
                  <a:cubicBezTo>
                    <a:pt x="29" y="27"/>
                    <a:pt x="20" y="35"/>
                    <a:pt x="13" y="45"/>
                  </a:cubicBezTo>
                  <a:cubicBezTo>
                    <a:pt x="7" y="56"/>
                    <a:pt x="2" y="68"/>
                    <a:pt x="1" y="82"/>
                  </a:cubicBezTo>
                  <a:cubicBezTo>
                    <a:pt x="0" y="84"/>
                    <a:pt x="0" y="86"/>
                    <a:pt x="0" y="88"/>
                  </a:cubicBezTo>
                  <a:cubicBezTo>
                    <a:pt x="0" y="90"/>
                    <a:pt x="0" y="90"/>
                    <a:pt x="0" y="90"/>
                  </a:cubicBezTo>
                  <a:cubicBezTo>
                    <a:pt x="0" y="92"/>
                    <a:pt x="0" y="92"/>
                    <a:pt x="0" y="92"/>
                  </a:cubicBezTo>
                  <a:cubicBezTo>
                    <a:pt x="0" y="93"/>
                    <a:pt x="0" y="93"/>
                    <a:pt x="0" y="93"/>
                  </a:cubicBezTo>
                  <a:cubicBezTo>
                    <a:pt x="0" y="93"/>
                    <a:pt x="0" y="93"/>
                    <a:pt x="0" y="93"/>
                  </a:cubicBezTo>
                  <a:cubicBezTo>
                    <a:pt x="0" y="93"/>
                    <a:pt x="0" y="93"/>
                    <a:pt x="0" y="93"/>
                  </a:cubicBezTo>
                  <a:cubicBezTo>
                    <a:pt x="1" y="97"/>
                    <a:pt x="1" y="100"/>
                    <a:pt x="1" y="104"/>
                  </a:cubicBezTo>
                  <a:cubicBezTo>
                    <a:pt x="2" y="112"/>
                    <a:pt x="5" y="118"/>
                    <a:pt x="8" y="126"/>
                  </a:cubicBezTo>
                  <a:cubicBezTo>
                    <a:pt x="11" y="132"/>
                    <a:pt x="16" y="139"/>
                    <a:pt x="21" y="145"/>
                  </a:cubicBezTo>
                  <a:cubicBezTo>
                    <a:pt x="26" y="151"/>
                    <a:pt x="32" y="156"/>
                    <a:pt x="38" y="160"/>
                  </a:cubicBezTo>
                  <a:cubicBezTo>
                    <a:pt x="45" y="164"/>
                    <a:pt x="52" y="168"/>
                    <a:pt x="60" y="170"/>
                  </a:cubicBezTo>
                  <a:cubicBezTo>
                    <a:pt x="64" y="171"/>
                    <a:pt x="68" y="172"/>
                    <a:pt x="72" y="172"/>
                  </a:cubicBezTo>
                  <a:cubicBezTo>
                    <a:pt x="74" y="173"/>
                    <a:pt x="76" y="173"/>
                    <a:pt x="78" y="173"/>
                  </a:cubicBezTo>
                  <a:cubicBezTo>
                    <a:pt x="84" y="173"/>
                    <a:pt x="84" y="173"/>
                    <a:pt x="84" y="173"/>
                  </a:cubicBezTo>
                  <a:cubicBezTo>
                    <a:pt x="91" y="173"/>
                    <a:pt x="100" y="171"/>
                    <a:pt x="107" y="169"/>
                  </a:cubicBezTo>
                  <a:cubicBezTo>
                    <a:pt x="114" y="167"/>
                    <a:pt x="122" y="163"/>
                    <a:pt x="128" y="159"/>
                  </a:cubicBezTo>
                  <a:cubicBezTo>
                    <a:pt x="134" y="154"/>
                    <a:pt x="140" y="149"/>
                    <a:pt x="145" y="143"/>
                  </a:cubicBezTo>
                  <a:cubicBezTo>
                    <a:pt x="149" y="137"/>
                    <a:pt x="153" y="131"/>
                    <a:pt x="156" y="124"/>
                  </a:cubicBezTo>
                  <a:cubicBezTo>
                    <a:pt x="162" y="111"/>
                    <a:pt x="163" y="96"/>
                    <a:pt x="162" y="83"/>
                  </a:cubicBezTo>
                  <a:close/>
                  <a:moveTo>
                    <a:pt x="150" y="122"/>
                  </a:moveTo>
                  <a:cubicBezTo>
                    <a:pt x="148" y="128"/>
                    <a:pt x="144" y="133"/>
                    <a:pt x="139" y="139"/>
                  </a:cubicBezTo>
                  <a:cubicBezTo>
                    <a:pt x="135" y="144"/>
                    <a:pt x="129" y="148"/>
                    <a:pt x="124" y="152"/>
                  </a:cubicBezTo>
                  <a:cubicBezTo>
                    <a:pt x="118" y="156"/>
                    <a:pt x="111" y="159"/>
                    <a:pt x="104" y="161"/>
                  </a:cubicBezTo>
                  <a:cubicBezTo>
                    <a:pt x="97" y="162"/>
                    <a:pt x="91" y="163"/>
                    <a:pt x="83" y="163"/>
                  </a:cubicBezTo>
                  <a:cubicBezTo>
                    <a:pt x="77" y="163"/>
                    <a:pt x="70" y="162"/>
                    <a:pt x="63" y="160"/>
                  </a:cubicBezTo>
                  <a:cubicBezTo>
                    <a:pt x="57" y="157"/>
                    <a:pt x="50" y="154"/>
                    <a:pt x="45" y="151"/>
                  </a:cubicBezTo>
                  <a:cubicBezTo>
                    <a:pt x="39" y="147"/>
                    <a:pt x="34" y="142"/>
                    <a:pt x="30" y="137"/>
                  </a:cubicBezTo>
                  <a:cubicBezTo>
                    <a:pt x="26" y="132"/>
                    <a:pt x="23" y="126"/>
                    <a:pt x="20" y="120"/>
                  </a:cubicBezTo>
                  <a:cubicBezTo>
                    <a:pt x="18" y="114"/>
                    <a:pt x="16" y="108"/>
                    <a:pt x="15" y="102"/>
                  </a:cubicBezTo>
                  <a:cubicBezTo>
                    <a:pt x="15" y="100"/>
                    <a:pt x="15" y="96"/>
                    <a:pt x="15" y="93"/>
                  </a:cubicBezTo>
                  <a:cubicBezTo>
                    <a:pt x="15" y="92"/>
                    <a:pt x="15" y="92"/>
                    <a:pt x="15" y="92"/>
                  </a:cubicBezTo>
                  <a:cubicBezTo>
                    <a:pt x="15" y="92"/>
                    <a:pt x="15" y="92"/>
                    <a:pt x="15" y="92"/>
                  </a:cubicBezTo>
                  <a:cubicBezTo>
                    <a:pt x="15" y="92"/>
                    <a:pt x="15" y="92"/>
                    <a:pt x="15" y="92"/>
                  </a:cubicBezTo>
                  <a:cubicBezTo>
                    <a:pt x="15" y="92"/>
                    <a:pt x="15" y="92"/>
                    <a:pt x="15" y="92"/>
                  </a:cubicBezTo>
                  <a:cubicBezTo>
                    <a:pt x="15" y="91"/>
                    <a:pt x="15" y="91"/>
                    <a:pt x="15" y="91"/>
                  </a:cubicBezTo>
                  <a:cubicBezTo>
                    <a:pt x="15" y="89"/>
                    <a:pt x="15" y="89"/>
                    <a:pt x="15" y="89"/>
                  </a:cubicBezTo>
                  <a:cubicBezTo>
                    <a:pt x="15" y="87"/>
                    <a:pt x="15" y="86"/>
                    <a:pt x="15" y="84"/>
                  </a:cubicBezTo>
                  <a:cubicBezTo>
                    <a:pt x="17" y="73"/>
                    <a:pt x="21" y="62"/>
                    <a:pt x="27" y="54"/>
                  </a:cubicBezTo>
                  <a:cubicBezTo>
                    <a:pt x="33" y="46"/>
                    <a:pt x="40" y="40"/>
                    <a:pt x="47" y="36"/>
                  </a:cubicBezTo>
                  <a:cubicBezTo>
                    <a:pt x="49" y="34"/>
                    <a:pt x="50" y="34"/>
                    <a:pt x="52" y="33"/>
                  </a:cubicBezTo>
                  <a:cubicBezTo>
                    <a:pt x="55" y="48"/>
                    <a:pt x="55" y="48"/>
                    <a:pt x="55" y="48"/>
                  </a:cubicBezTo>
                  <a:cubicBezTo>
                    <a:pt x="84" y="16"/>
                    <a:pt x="84" y="16"/>
                    <a:pt x="84" y="16"/>
                  </a:cubicBezTo>
                  <a:cubicBezTo>
                    <a:pt x="85" y="16"/>
                    <a:pt x="86" y="16"/>
                    <a:pt x="89" y="16"/>
                  </a:cubicBezTo>
                  <a:cubicBezTo>
                    <a:pt x="91" y="16"/>
                    <a:pt x="93" y="17"/>
                    <a:pt x="95" y="17"/>
                  </a:cubicBezTo>
                  <a:cubicBezTo>
                    <a:pt x="97" y="17"/>
                    <a:pt x="98" y="17"/>
                    <a:pt x="99" y="18"/>
                  </a:cubicBezTo>
                  <a:cubicBezTo>
                    <a:pt x="101" y="18"/>
                    <a:pt x="102" y="19"/>
                    <a:pt x="104" y="19"/>
                  </a:cubicBezTo>
                  <a:cubicBezTo>
                    <a:pt x="110" y="21"/>
                    <a:pt x="117" y="24"/>
                    <a:pt x="125" y="29"/>
                  </a:cubicBezTo>
                  <a:cubicBezTo>
                    <a:pt x="132" y="34"/>
                    <a:pt x="140" y="41"/>
                    <a:pt x="146" y="50"/>
                  </a:cubicBezTo>
                  <a:cubicBezTo>
                    <a:pt x="152" y="60"/>
                    <a:pt x="156" y="71"/>
                    <a:pt x="157" y="83"/>
                  </a:cubicBezTo>
                  <a:cubicBezTo>
                    <a:pt x="158" y="96"/>
                    <a:pt x="156" y="109"/>
                    <a:pt x="150" y="122"/>
                  </a:cubicBezTo>
                  <a:close/>
                </a:path>
              </a:pathLst>
            </a:custGeom>
            <a:solidFill>
              <a:srgbClr val="DA198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2" name="文本框 1">
              <a:extLst>
                <a:ext uri="{FF2B5EF4-FFF2-40B4-BE49-F238E27FC236}">
                  <a16:creationId xmlns:a16="http://schemas.microsoft.com/office/drawing/2014/main" id="{EF252DEC-9B77-4D8F-A23E-DC1284F36041}"/>
                </a:ext>
              </a:extLst>
            </p:cNvPr>
            <p:cNvSpPr txBox="1"/>
            <p:nvPr/>
          </p:nvSpPr>
          <p:spPr>
            <a:xfrm>
              <a:off x="6773852" y="4515571"/>
              <a:ext cx="373895" cy="458523"/>
            </a:xfrm>
            <a:prstGeom prst="rect">
              <a:avLst/>
            </a:prstGeom>
            <a:noFill/>
            <a:ln>
              <a:noFill/>
            </a:ln>
          </p:spPr>
          <p:txBody>
            <a:bodyPr wrap="square" lIns="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E2E2E"/>
                  </a:solidFill>
                  <a:effectLst/>
                  <a:uLnTx/>
                  <a:uFillTx/>
                  <a:latin typeface="Apis For Office"/>
                  <a:ea typeface="+mn-ea"/>
                  <a:cs typeface="+mn-cs"/>
                  <a:sym typeface="+mn-ea"/>
                </a:rPr>
                <a:t>h</a:t>
              </a:r>
              <a:endParaRPr kumimoji="0" lang="zh-CN" altLang="en-US" sz="2800" b="1" i="0" u="none" strike="noStrike" kern="1200" cap="none" spc="0" normalizeH="0" baseline="0" noProof="0" dirty="0">
                <a:ln>
                  <a:noFill/>
                </a:ln>
                <a:solidFill>
                  <a:srgbClr val="2E2E2E"/>
                </a:solidFill>
                <a:effectLst/>
                <a:uLnTx/>
                <a:uFillTx/>
                <a:latin typeface="Apis For Office"/>
                <a:ea typeface="+mn-ea"/>
                <a:cs typeface="+mn-cs"/>
                <a:sym typeface="+mn-ea"/>
              </a:endParaRPr>
            </a:p>
          </p:txBody>
        </p:sp>
      </p:grpSp>
      <p:sp>
        <p:nvSpPr>
          <p:cNvPr id="82" name="Content Placeholder 11">
            <a:extLst>
              <a:ext uri="{FF2B5EF4-FFF2-40B4-BE49-F238E27FC236}">
                <a16:creationId xmlns:a16="http://schemas.microsoft.com/office/drawing/2014/main" id="{0252B0FD-7616-40AE-8413-062C70DFB814}"/>
              </a:ext>
            </a:extLst>
          </p:cNvPr>
          <p:cNvSpPr txBox="1">
            <a:spLocks/>
          </p:cNvSpPr>
          <p:nvPr/>
        </p:nvSpPr>
        <p:spPr>
          <a:xfrm>
            <a:off x="363902" y="6219463"/>
            <a:ext cx="10610965" cy="384957"/>
          </a:xfrm>
          <a:prstGeom prst="rect">
            <a:avLst/>
          </a:prstGeom>
        </p:spPr>
        <p:txBody>
          <a:bodyPr vert="horz" lIns="0" tIns="0" rIns="0" bIns="0" rtlCol="0" anchor="b">
            <a:noAutofit/>
          </a:bodyPr>
          <a:lstStyle>
            <a:lvl1pPr marL="353475" indent="-353475" algn="l" defTabSz="1219170" rtl="0" eaLnBrk="1" latinLnBrk="0" hangingPunct="1">
              <a:spcBef>
                <a:spcPct val="20000"/>
              </a:spcBef>
              <a:buClr>
                <a:schemeClr val="accent1"/>
              </a:buClr>
              <a:buFont typeface="Verdana" pitchFamily="34" charset="0"/>
              <a:buChar char="•"/>
              <a:defRPr sz="2400" kern="1200">
                <a:solidFill>
                  <a:schemeClr val="accent2"/>
                </a:solidFill>
                <a:latin typeface="Apis For Office" panose="020B0504010101010104" pitchFamily="34" charset="0"/>
                <a:ea typeface="微软雅黑" panose="020B0503020204020204" pitchFamily="34" charset="-122"/>
                <a:cs typeface="+mn-cs"/>
              </a:defRPr>
            </a:lvl1pPr>
            <a:lvl2pPr marL="715415" indent="-361942" algn="l" defTabSz="1219170" rtl="0" eaLnBrk="1" latinLnBrk="0" hangingPunct="1">
              <a:spcBef>
                <a:spcPct val="20000"/>
              </a:spcBef>
              <a:buClr>
                <a:schemeClr val="tx2"/>
              </a:buClr>
              <a:buFont typeface="Verdana" pitchFamily="34" charset="0"/>
              <a:buChar char="•"/>
              <a:defRPr sz="2133" kern="1200">
                <a:solidFill>
                  <a:schemeClr val="accent2"/>
                </a:solidFill>
                <a:latin typeface="Apis For Office" panose="020B0504010101010104" pitchFamily="34" charset="0"/>
                <a:ea typeface="微软雅黑" panose="020B0503020204020204" pitchFamily="34" charset="-122"/>
                <a:cs typeface="+mn-cs"/>
              </a:defRPr>
            </a:lvl2pPr>
            <a:lvl3pPr marL="1077357" indent="-361942" algn="l" defTabSz="1219170" rtl="0" eaLnBrk="1" latinLnBrk="0" hangingPunct="1">
              <a:spcBef>
                <a:spcPct val="20000"/>
              </a:spcBef>
              <a:buClr>
                <a:schemeClr val="accent5"/>
              </a:buClr>
              <a:buFont typeface="Verdana" pitchFamily="34" charset="0"/>
              <a:buChar char="•"/>
              <a:defRPr sz="1867" kern="1200">
                <a:solidFill>
                  <a:schemeClr val="accent2"/>
                </a:solidFill>
                <a:latin typeface="Apis For Office" panose="020B0504010101010104" pitchFamily="34" charset="0"/>
                <a:ea typeface="微软雅黑" panose="020B0503020204020204" pitchFamily="34" charset="-122"/>
                <a:cs typeface="+mn-cs"/>
              </a:defRPr>
            </a:lvl3pPr>
            <a:lvl4pPr marL="1314418" indent="-237061" algn="l" defTabSz="1219170" rtl="0" eaLnBrk="1" latinLnBrk="0" hangingPunct="1">
              <a:spcBef>
                <a:spcPct val="20000"/>
              </a:spcBef>
              <a:buClr>
                <a:schemeClr val="accent3"/>
              </a:buClr>
              <a:buFont typeface="Verdana" pitchFamily="34" charset="0"/>
              <a:buChar char="•"/>
              <a:defRPr sz="1600" kern="1200">
                <a:solidFill>
                  <a:schemeClr val="accent2"/>
                </a:solidFill>
                <a:latin typeface="Apis For Office" panose="020B0504010101010104" pitchFamily="34" charset="0"/>
                <a:ea typeface="微软雅黑" panose="020B0503020204020204" pitchFamily="34" charset="-122"/>
                <a:cs typeface="+mn-cs"/>
              </a:defRPr>
            </a:lvl4pPr>
            <a:lvl5pPr marL="1676358" indent="-245527" algn="l" defTabSz="1219170" rtl="0" eaLnBrk="1" latinLnBrk="0" hangingPunct="1">
              <a:spcBef>
                <a:spcPct val="20000"/>
              </a:spcBef>
              <a:buClr>
                <a:srgbClr val="001423"/>
              </a:buClr>
              <a:buFont typeface="Verdana" pitchFamily="34" charset="0"/>
              <a:buChar char="•"/>
              <a:defRPr sz="1467" kern="1200">
                <a:solidFill>
                  <a:schemeClr val="accent2"/>
                </a:solidFill>
                <a:latin typeface="Apis For Office" panose="020B0504010101010104" pitchFamily="34" charset="0"/>
                <a:ea typeface="微软雅黑" panose="020B0503020204020204"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Verdana" pitchFamily="34" charset="0"/>
              <a:buNone/>
              <a:tabLst/>
              <a:defRPr/>
            </a:pPr>
            <a:r>
              <a:rPr kumimoji="0" lang="fr-FR"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1.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Harris SB, et al. Diabetes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Obes</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Metab</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2017 Jun;19(6):858-865;   2. Gough SC, et al. Lancet Diabetes Endocrinol.2014 Nov;2(11):885-93</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3. Gough SC, et al. Diabetes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Obes</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Metab.2015 Oct; 17(10):965-73</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4. Yu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pei</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et al. Diabetes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Obes</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Metab</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2021 Aug 13</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5.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Lingvay</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I. et al. JAMA. 2016 Mar 1;315(9):898-907</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6.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Philis-Tsimikas</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 et al. Diabetes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Obes</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Metab</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2019. 21(6):1399-1408</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7.Buse JB, et al. Diabetes Care. 2014 Nov;37(11):2926-33</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8.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Linjawi</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S,et</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al.. Diabetes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Ther</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2017 Feb;8(1):101-114</a:t>
            </a:r>
            <a:r>
              <a:rPr lang="en-US" altLang="zh-CN" sz="800" dirty="0">
                <a:solidFill>
                  <a:prstClr val="white">
                    <a:lumMod val="50000"/>
                  </a:prstClr>
                </a:solidFill>
                <a:latin typeface="Apis For Office" panose="020B0504010101010104"/>
                <a:ea typeface="Apis For Office" panose="020B0504010101010104" pitchFamily="34" charset="0"/>
                <a:cs typeface="Apis For Office" panose="020B0504010101010104" pitchFamily="34" charset="0"/>
              </a:rPr>
              <a:t>;</a:t>
            </a:r>
            <a:r>
              <a:rPr lang="zh-CN" altLang="en-US" sz="800" dirty="0">
                <a:solidFill>
                  <a:prstClr val="white">
                    <a:lumMod val="50000"/>
                  </a:prstClr>
                </a:solidFill>
                <a:latin typeface="Apis For Office" panose="020B0504010101010104"/>
                <a:ea typeface="Apis For Office" panose="020B0504010101010104" pitchFamily="34" charset="0"/>
                <a:cs typeface="Apis For Office" panose="020B0504010101010104" pitchFamily="34" charset="0"/>
              </a:rPr>
              <a:t>  </a:t>
            </a:r>
            <a:r>
              <a:rPr kumimoji="0" lang="zh-CN" altLang="en-GB"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9. </a:t>
            </a:r>
            <a:r>
              <a:rPr kumimoji="0" lang="en-GB" altLang="zh-CN" sz="800" b="0" i="0" u="none" strike="noStrike" kern="1200" cap="none" spc="0" normalizeH="0" baseline="0" noProof="0" dirty="0" err="1">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Aroda</a:t>
            </a:r>
            <a:r>
              <a:rPr kumimoji="0" lang="en-GB" altLang="zh-CN" sz="800" b="0" i="0" u="none" strike="noStrike" kern="1200" cap="none" spc="0" normalizeH="0" baseline="0" noProof="0" dirty="0">
                <a:ln>
                  <a:noFill/>
                </a:ln>
                <a:solidFill>
                  <a:prstClr val="white">
                    <a:lumMod val="50000"/>
                  </a:prstClr>
                </a:solidFill>
                <a:effectLst/>
                <a:uLnTx/>
                <a:uFillTx/>
                <a:latin typeface="Apis For Office" panose="020B0504010101010104"/>
                <a:ea typeface="Apis For Office" panose="020B0504010101010104" pitchFamily="34" charset="0"/>
                <a:cs typeface="Apis For Office" panose="020B0504010101010104" pitchFamily="34" charset="0"/>
              </a:rPr>
              <a:t> VR, et al. Lancet Diabetes Endocrinol. 2019 Aug;7(8):596-605</a:t>
            </a:r>
          </a:p>
        </p:txBody>
      </p:sp>
      <p:sp>
        <p:nvSpPr>
          <p:cNvPr id="83" name="文本框 82">
            <a:extLst>
              <a:ext uri="{FF2B5EF4-FFF2-40B4-BE49-F238E27FC236}">
                <a16:creationId xmlns:a16="http://schemas.microsoft.com/office/drawing/2014/main" id="{8972993C-77A9-467E-B633-B9C04B1BFA2B}"/>
              </a:ext>
            </a:extLst>
          </p:cNvPr>
          <p:cNvSpPr txBox="1"/>
          <p:nvPr/>
        </p:nvSpPr>
        <p:spPr>
          <a:xfrm>
            <a:off x="4261836" y="5150150"/>
            <a:ext cx="3654395" cy="553998"/>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点血糖谱是指</a:t>
            </a: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24</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小时内在</a:t>
            </a: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个时间点的血糖监测，包括早餐前，早餐后</a:t>
            </a: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90min</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，午餐前，午餐后</a:t>
            </a: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90min</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，晚餐前，晚餐后</a:t>
            </a: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90min</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，睡前，凌晨</a:t>
            </a:r>
            <a:r>
              <a:rPr kumimoji="0" lang="en-US" altLang="zh-CN"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4</a:t>
            </a:r>
            <a:r>
              <a:rPr kumimoji="0" lang="zh-CN" altLang="en-US" sz="10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点，第二天早餐前</a:t>
            </a:r>
            <a:endParaRPr kumimoji="0" lang="zh-CN" altLang="en-US" sz="1000" b="0" i="0" u="none" strike="noStrike" kern="1200" cap="none" spc="0" normalizeH="0" baseline="0" noProof="0" dirty="0">
              <a:ln>
                <a:noFill/>
              </a:ln>
              <a:solidFill>
                <a:srgbClr val="001965"/>
              </a:solidFill>
              <a:effectLst/>
              <a:uLnTx/>
              <a:uFillTx/>
              <a:latin typeface="Apis For Office"/>
              <a:ea typeface="+mn-ea"/>
              <a:cs typeface="+mn-cs"/>
            </a:endParaRPr>
          </a:p>
        </p:txBody>
      </p:sp>
      <p:grpSp>
        <p:nvGrpSpPr>
          <p:cNvPr id="4" name="组合 3">
            <a:extLst>
              <a:ext uri="{FF2B5EF4-FFF2-40B4-BE49-F238E27FC236}">
                <a16:creationId xmlns:a16="http://schemas.microsoft.com/office/drawing/2014/main" id="{E4B14604-B39C-457F-8BFA-4D13B29A9DE1}"/>
              </a:ext>
            </a:extLst>
          </p:cNvPr>
          <p:cNvGrpSpPr/>
          <p:nvPr/>
        </p:nvGrpSpPr>
        <p:grpSpPr>
          <a:xfrm>
            <a:off x="9200613" y="3709742"/>
            <a:ext cx="1408070" cy="1565533"/>
            <a:chOff x="9200613" y="3709742"/>
            <a:chExt cx="1408070" cy="1565533"/>
          </a:xfrm>
        </p:grpSpPr>
        <p:sp>
          <p:nvSpPr>
            <p:cNvPr id="84" name="ValueText3">
              <a:extLst>
                <a:ext uri="{FF2B5EF4-FFF2-40B4-BE49-F238E27FC236}">
                  <a16:creationId xmlns:a16="http://schemas.microsoft.com/office/drawing/2014/main" id="{24D3C24A-F79E-4384-B462-7C7C0661AAFE}"/>
                </a:ext>
              </a:extLst>
            </p:cNvPr>
            <p:cNvSpPr/>
            <p:nvPr/>
          </p:nvSpPr>
          <p:spPr>
            <a:xfrm>
              <a:off x="9513463" y="4079459"/>
              <a:ext cx="789159" cy="4808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1965">
                      <a:lumMod val="100000"/>
                    </a:srgbClr>
                  </a:solidFill>
                  <a:effectLst/>
                  <a:uLnTx/>
                  <a:uFillTx/>
                  <a:latin typeface="Impact" panose="020B0806030902050204" pitchFamily="34" charset="0"/>
                  <a:ea typeface="+mn-ea"/>
                  <a:cs typeface="+mn-cs"/>
                </a:rPr>
                <a:t>63%</a:t>
              </a:r>
            </a:p>
          </p:txBody>
        </p:sp>
        <p:sp>
          <p:nvSpPr>
            <p:cNvPr id="85" name="BackShape3">
              <a:extLst>
                <a:ext uri="{FF2B5EF4-FFF2-40B4-BE49-F238E27FC236}">
                  <a16:creationId xmlns:a16="http://schemas.microsoft.com/office/drawing/2014/main" id="{490D31F9-1536-461B-98CF-BB85B129ADF3}"/>
                </a:ext>
              </a:extLst>
            </p:cNvPr>
            <p:cNvSpPr/>
            <p:nvPr/>
          </p:nvSpPr>
          <p:spPr>
            <a:xfrm>
              <a:off x="9200613" y="3709742"/>
              <a:ext cx="1401280" cy="1321926"/>
            </a:xfrm>
            <a:prstGeom prst="ellipse">
              <a:avLst/>
            </a:prstGeom>
            <a:noFill/>
            <a:ln w="311150">
              <a:solidFill>
                <a:schemeClr val="dk2">
                  <a:lumMod val="20000"/>
                  <a:lumOff val="80000"/>
                </a:schemeClr>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86" name="ValueShape3">
              <a:extLst>
                <a:ext uri="{FF2B5EF4-FFF2-40B4-BE49-F238E27FC236}">
                  <a16:creationId xmlns:a16="http://schemas.microsoft.com/office/drawing/2014/main" id="{923B1BCA-024D-4ACB-A8CB-2ED3EAE8E9A9}"/>
                </a:ext>
              </a:extLst>
            </p:cNvPr>
            <p:cNvSpPr/>
            <p:nvPr/>
          </p:nvSpPr>
          <p:spPr>
            <a:xfrm>
              <a:off x="9207403" y="3709742"/>
              <a:ext cx="1401280" cy="1321926"/>
            </a:xfrm>
            <a:prstGeom prst="arc">
              <a:avLst>
                <a:gd name="adj1" fmla="val 5400000"/>
                <a:gd name="adj2" fmla="val 19007999"/>
              </a:avLst>
            </a:prstGeom>
            <a:noFill/>
            <a:ln w="311150" cap="rnd">
              <a:solidFill>
                <a:srgbClr val="DA1984"/>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87" name="BackShape33">
              <a:extLst>
                <a:ext uri="{FF2B5EF4-FFF2-40B4-BE49-F238E27FC236}">
                  <a16:creationId xmlns:a16="http://schemas.microsoft.com/office/drawing/2014/main" id="{CBE2D982-310A-4714-A4BA-14DC71AAE65A}"/>
                </a:ext>
              </a:extLst>
            </p:cNvPr>
            <p:cNvSpPr/>
            <p:nvPr/>
          </p:nvSpPr>
          <p:spPr>
            <a:xfrm>
              <a:off x="9664310" y="4746902"/>
              <a:ext cx="560090" cy="528373"/>
            </a:xfrm>
            <a:prstGeom prst="ellipse">
              <a:avLst/>
            </a:prstGeom>
            <a:solidFill>
              <a:schemeClr val="dk2">
                <a:lumMod val="10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88" name="ExtraShape">
              <a:extLst>
                <a:ext uri="{FF2B5EF4-FFF2-40B4-BE49-F238E27FC236}">
                  <a16:creationId xmlns:a16="http://schemas.microsoft.com/office/drawing/2014/main" id="{A465D888-662F-4A47-89A3-8B0F59153F27}"/>
                </a:ext>
              </a:extLst>
            </p:cNvPr>
            <p:cNvSpPr/>
            <p:nvPr/>
          </p:nvSpPr>
          <p:spPr bwMode="auto">
            <a:xfrm>
              <a:off x="9755108" y="4880854"/>
              <a:ext cx="378492" cy="260468"/>
            </a:xfrm>
            <a:custGeom>
              <a:avLst/>
              <a:gdLst>
                <a:gd name="T0" fmla="*/ 207 w 1523"/>
                <a:gd name="T1" fmla="*/ 283 h 1111"/>
                <a:gd name="T2" fmla="*/ 529 w 1523"/>
                <a:gd name="T3" fmla="*/ 652 h 1111"/>
                <a:gd name="T4" fmla="*/ 1357 w 1523"/>
                <a:gd name="T5" fmla="*/ 0 h 1111"/>
                <a:gd name="T6" fmla="*/ 1523 w 1523"/>
                <a:gd name="T7" fmla="*/ 281 h 1111"/>
                <a:gd name="T8" fmla="*/ 532 w 1523"/>
                <a:gd name="T9" fmla="*/ 1111 h 1111"/>
                <a:gd name="T10" fmla="*/ 0 w 1523"/>
                <a:gd name="T11" fmla="*/ 461 h 1111"/>
                <a:gd name="T12" fmla="*/ 207 w 1523"/>
                <a:gd name="T13" fmla="*/ 283 h 1111"/>
              </a:gdLst>
              <a:ahLst/>
              <a:cxnLst>
                <a:cxn ang="0">
                  <a:pos x="T0" y="T1"/>
                </a:cxn>
                <a:cxn ang="0">
                  <a:pos x="T2" y="T3"/>
                </a:cxn>
                <a:cxn ang="0">
                  <a:pos x="T4" y="T5"/>
                </a:cxn>
                <a:cxn ang="0">
                  <a:pos x="T6" y="T7"/>
                </a:cxn>
                <a:cxn ang="0">
                  <a:pos x="T8" y="T9"/>
                </a:cxn>
                <a:cxn ang="0">
                  <a:pos x="T10" y="T11"/>
                </a:cxn>
                <a:cxn ang="0">
                  <a:pos x="T12" y="T13"/>
                </a:cxn>
              </a:cxnLst>
              <a:rect l="0" t="0" r="r" b="b"/>
              <a:pathLst>
                <a:path w="1523" h="1111">
                  <a:moveTo>
                    <a:pt x="207" y="283"/>
                  </a:moveTo>
                  <a:lnTo>
                    <a:pt x="529" y="652"/>
                  </a:lnTo>
                  <a:lnTo>
                    <a:pt x="1357" y="0"/>
                  </a:lnTo>
                  <a:lnTo>
                    <a:pt x="1523" y="281"/>
                  </a:lnTo>
                  <a:lnTo>
                    <a:pt x="532" y="1111"/>
                  </a:lnTo>
                  <a:lnTo>
                    <a:pt x="0" y="461"/>
                  </a:lnTo>
                  <a:lnTo>
                    <a:pt x="207" y="283"/>
                  </a:ln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pis For Office"/>
                <a:ea typeface="+mn-ea"/>
                <a:cs typeface="+mn-cs"/>
              </a:endParaRPr>
            </a:p>
          </p:txBody>
        </p:sp>
      </p:grpSp>
      <p:sp>
        <p:nvSpPr>
          <p:cNvPr id="79" name="文本占位符 7">
            <a:extLst>
              <a:ext uri="{FF2B5EF4-FFF2-40B4-BE49-F238E27FC236}">
                <a16:creationId xmlns:a16="http://schemas.microsoft.com/office/drawing/2014/main" id="{20051704-7A00-79D1-BFF5-64F937C8ADC7}"/>
              </a:ext>
            </a:extLst>
          </p:cNvPr>
          <p:cNvSpPr txBox="1">
            <a:spLocks/>
          </p:cNvSpPr>
          <p:nvPr/>
        </p:nvSpPr>
        <p:spPr>
          <a:xfrm>
            <a:off x="228151" y="216798"/>
            <a:ext cx="10957085"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03 </a:t>
            </a:r>
            <a:r>
              <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有效性 </a:t>
            </a:r>
            <a:r>
              <a:rPr lang="en-US" altLang="zh-CN" sz="3600" b="1" dirty="0">
                <a:solidFill>
                  <a:schemeClr val="bg1"/>
                </a:solidFill>
                <a:latin typeface="微软雅黑" panose="020B0503020204020204" pitchFamily="34" charset="-122"/>
                <a:ea typeface="微软雅黑" panose="020B0503020204020204" pitchFamily="34" charset="-122"/>
              </a:rPr>
              <a:t>— </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达标率新突破，实现糖尿病血糖管理的优质达标</a:t>
            </a:r>
            <a:endPar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0" name="文本框 79">
            <a:extLst>
              <a:ext uri="{FF2B5EF4-FFF2-40B4-BE49-F238E27FC236}">
                <a16:creationId xmlns:a16="http://schemas.microsoft.com/office/drawing/2014/main" id="{56BF1D53-8C4E-41D9-B626-FEF9B466B7AE}"/>
              </a:ext>
            </a:extLst>
          </p:cNvPr>
          <p:cNvSpPr txBox="1"/>
          <p:nvPr/>
        </p:nvSpPr>
        <p:spPr>
          <a:xfrm>
            <a:off x="2536287" y="5527149"/>
            <a:ext cx="2040270" cy="584775"/>
          </a:xfrm>
          <a:prstGeom prst="rect">
            <a:avLst/>
          </a:prstGeom>
          <a:no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w="0"/>
                <a:solidFill>
                  <a:srgbClr val="EEA7BF"/>
                </a:solidFill>
                <a:effectLst/>
                <a:uLnTx/>
                <a:uFillTx/>
                <a:latin typeface="华文彩云" panose="02010800040101010101" pitchFamily="2" charset="-122"/>
                <a:ea typeface="华文彩云" panose="02010800040101010101" pitchFamily="2" charset="-122"/>
              </a:rPr>
              <a:t>更高</a:t>
            </a:r>
          </a:p>
        </p:txBody>
      </p:sp>
      <p:sp>
        <p:nvSpPr>
          <p:cNvPr id="89" name="文本框 88">
            <a:extLst>
              <a:ext uri="{FF2B5EF4-FFF2-40B4-BE49-F238E27FC236}">
                <a16:creationId xmlns:a16="http://schemas.microsoft.com/office/drawing/2014/main" id="{12B52202-F2D0-4572-9C48-B45D958A1A81}"/>
              </a:ext>
            </a:extLst>
          </p:cNvPr>
          <p:cNvSpPr txBox="1"/>
          <p:nvPr/>
        </p:nvSpPr>
        <p:spPr>
          <a:xfrm>
            <a:off x="6282814" y="5547961"/>
            <a:ext cx="2040270" cy="584775"/>
          </a:xfrm>
          <a:prstGeom prst="rect">
            <a:avLst/>
          </a:prstGeom>
          <a:noFill/>
          <a:ln>
            <a:noFill/>
          </a:ln>
        </p:spPr>
        <p:txBody>
          <a:bodyPr wrap="square">
            <a:spAutoFit/>
          </a:bodyPr>
          <a:lstStyle/>
          <a:p>
            <a:pPr algn="ctr"/>
            <a:r>
              <a:rPr lang="zh-CN" altLang="en-US" sz="3200" b="1" i="1" dirty="0">
                <a:ln w="0">
                  <a:noFill/>
                </a:ln>
                <a:solidFill>
                  <a:srgbClr val="EEA7BF"/>
                </a:solidFill>
                <a:effectLst/>
                <a:latin typeface="华文彩云" panose="02010800040101010101" pitchFamily="2" charset="-122"/>
                <a:ea typeface="华文彩云" panose="02010800040101010101" pitchFamily="2" charset="-122"/>
              </a:rPr>
              <a:t>更稳</a:t>
            </a:r>
          </a:p>
        </p:txBody>
      </p:sp>
      <p:sp>
        <p:nvSpPr>
          <p:cNvPr id="90" name="文本框 89">
            <a:extLst>
              <a:ext uri="{FF2B5EF4-FFF2-40B4-BE49-F238E27FC236}">
                <a16:creationId xmlns:a16="http://schemas.microsoft.com/office/drawing/2014/main" id="{ABF4D581-01D7-44A9-9DD7-070C37DB05F6}"/>
              </a:ext>
            </a:extLst>
          </p:cNvPr>
          <p:cNvSpPr txBox="1"/>
          <p:nvPr/>
        </p:nvSpPr>
        <p:spPr>
          <a:xfrm>
            <a:off x="9946823" y="5527149"/>
            <a:ext cx="2040270" cy="584775"/>
          </a:xfrm>
          <a:prstGeom prst="rect">
            <a:avLst/>
          </a:prstGeom>
          <a:noFill/>
          <a:ln>
            <a:noFill/>
          </a:ln>
        </p:spPr>
        <p:txBody>
          <a:bodyPr wrap="square">
            <a:spAutoFit/>
          </a:bodyPr>
          <a:lstStyle/>
          <a:p>
            <a:pPr algn="ctr"/>
            <a:r>
              <a:rPr lang="zh-CN" altLang="en-US" sz="3200" b="1" i="1" dirty="0">
                <a:ln w="0"/>
                <a:solidFill>
                  <a:srgbClr val="EEA7BF"/>
                </a:solidFill>
                <a:effectLst/>
                <a:latin typeface="华文彩云" panose="02010800040101010101" pitchFamily="2" charset="-122"/>
                <a:ea typeface="华文彩云" panose="02010800040101010101" pitchFamily="2" charset="-122"/>
              </a:rPr>
              <a:t>更持久</a:t>
            </a:r>
          </a:p>
        </p:txBody>
      </p:sp>
      <p:grpSp>
        <p:nvGrpSpPr>
          <p:cNvPr id="3" name="组合 2">
            <a:extLst>
              <a:ext uri="{FF2B5EF4-FFF2-40B4-BE49-F238E27FC236}">
                <a16:creationId xmlns:a16="http://schemas.microsoft.com/office/drawing/2014/main" id="{C08AF795-9D8A-4692-955B-2DA6028D2F4C}"/>
              </a:ext>
            </a:extLst>
          </p:cNvPr>
          <p:cNvGrpSpPr/>
          <p:nvPr/>
        </p:nvGrpSpPr>
        <p:grpSpPr>
          <a:xfrm>
            <a:off x="588593" y="3633894"/>
            <a:ext cx="3292398" cy="1577000"/>
            <a:chOff x="588593" y="3633894"/>
            <a:chExt cx="3292398" cy="1577000"/>
          </a:xfrm>
        </p:grpSpPr>
        <p:sp>
          <p:nvSpPr>
            <p:cNvPr id="40" name="ValueText1">
              <a:extLst>
                <a:ext uri="{FF2B5EF4-FFF2-40B4-BE49-F238E27FC236}">
                  <a16:creationId xmlns:a16="http://schemas.microsoft.com/office/drawing/2014/main" id="{C4C4DB19-A27D-4C7A-9467-87FDA5F511B9}"/>
                </a:ext>
              </a:extLst>
            </p:cNvPr>
            <p:cNvSpPr txBox="1"/>
            <p:nvPr/>
          </p:nvSpPr>
          <p:spPr>
            <a:xfrm>
              <a:off x="2295629" y="4390766"/>
              <a:ext cx="1585362" cy="420794"/>
            </a:xfrm>
            <a:prstGeom prst="rect">
              <a:avLst/>
            </a:prstGeom>
          </p:spPr>
          <p:txBody>
            <a:bodyPr wrap="none" lIns="0" tIns="0" rIns="0" bIns="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DA1984"/>
                  </a:solidFill>
                  <a:effectLst/>
                  <a:uLnTx/>
                  <a:uFillTx/>
                  <a:latin typeface="Impact" panose="020B0806030902050204" pitchFamily="34" charset="0"/>
                  <a:ea typeface="+mn-ea"/>
                  <a:cs typeface="+mn-cs"/>
                </a:rPr>
                <a:t>89.9%</a:t>
              </a:r>
              <a:endParaRPr kumimoji="0" lang="en-US" sz="1400" b="0" i="0" u="none" strike="noStrike" kern="1200" cap="none" spc="0" normalizeH="0" baseline="0" noProof="0" dirty="0">
                <a:ln>
                  <a:noFill/>
                </a:ln>
                <a:solidFill>
                  <a:srgbClr val="DA1984"/>
                </a:solidFill>
                <a:effectLst/>
                <a:uLnTx/>
                <a:uFillTx/>
                <a:latin typeface="Impact" panose="020B0806030902050204" pitchFamily="34" charset="0"/>
                <a:ea typeface="+mn-ea"/>
                <a:cs typeface="+mn-cs"/>
              </a:endParaRPr>
            </a:p>
          </p:txBody>
        </p:sp>
        <p:sp>
          <p:nvSpPr>
            <p:cNvPr id="41" name="CustomText1">
              <a:extLst>
                <a:ext uri="{FF2B5EF4-FFF2-40B4-BE49-F238E27FC236}">
                  <a16:creationId xmlns:a16="http://schemas.microsoft.com/office/drawing/2014/main" id="{BC55251F-38FA-4F1F-969C-9EEDBE424683}"/>
                </a:ext>
              </a:extLst>
            </p:cNvPr>
            <p:cNvSpPr/>
            <p:nvPr/>
          </p:nvSpPr>
          <p:spPr>
            <a:xfrm>
              <a:off x="2248661" y="3972860"/>
              <a:ext cx="1585361" cy="304094"/>
            </a:xfrm>
            <a:prstGeom prst="rect">
              <a:avLst/>
            </a:prstGeom>
            <a:noFill/>
          </p:spPr>
          <p:txBody>
            <a:bodyPr wrap="none" lIns="90000" tIns="46800" rIns="90000" bIns="468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HbA</a:t>
              </a:r>
              <a:r>
                <a:rPr kumimoji="0" lang="en-US" altLang="zh-CN" sz="1400" b="1" i="0" u="none" strike="noStrike" kern="1200" cap="none" spc="0" normalizeH="0" baseline="-25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1c</a:t>
              </a:r>
              <a:r>
                <a:rPr kumimoji="0" lang="zh-CN" altLang="en-US" sz="14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达标率高达</a:t>
              </a:r>
              <a:endParaRPr kumimoji="0" lang="zh-CN" altLang="en-US"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grpSp>
          <p:nvGrpSpPr>
            <p:cNvPr id="34" name="组合 33">
              <a:extLst>
                <a:ext uri="{FF2B5EF4-FFF2-40B4-BE49-F238E27FC236}">
                  <a16:creationId xmlns:a16="http://schemas.microsoft.com/office/drawing/2014/main" id="{EF324B16-EE13-4DA3-BA25-E05EFB33509D}"/>
                </a:ext>
              </a:extLst>
            </p:cNvPr>
            <p:cNvGrpSpPr/>
            <p:nvPr/>
          </p:nvGrpSpPr>
          <p:grpSpPr>
            <a:xfrm>
              <a:off x="588593" y="3633894"/>
              <a:ext cx="1673767" cy="1577000"/>
              <a:chOff x="645363" y="1273222"/>
              <a:chExt cx="2701312" cy="2473461"/>
            </a:xfrm>
          </p:grpSpPr>
          <p:sp>
            <p:nvSpPr>
              <p:cNvPr id="36" name="ValueShape1">
                <a:extLst>
                  <a:ext uri="{FF2B5EF4-FFF2-40B4-BE49-F238E27FC236}">
                    <a16:creationId xmlns:a16="http://schemas.microsoft.com/office/drawing/2014/main" id="{561A18D0-80C3-4A9B-9924-8B2409DAED16}"/>
                  </a:ext>
                </a:extLst>
              </p:cNvPr>
              <p:cNvSpPr/>
              <p:nvPr/>
            </p:nvSpPr>
            <p:spPr>
              <a:xfrm>
                <a:off x="1257131" y="2079274"/>
                <a:ext cx="1220523" cy="1119902"/>
              </a:xfrm>
              <a:custGeom>
                <a:avLst/>
                <a:gdLst>
                  <a:gd name="connsiteX0" fmla="*/ 699734 w 1390823"/>
                  <a:gd name="connsiteY0" fmla="*/ 23209 h 1390823"/>
                  <a:gd name="connsiteX1" fmla="*/ 984767 w 1390823"/>
                  <a:gd name="connsiteY1" fmla="*/ 86741 h 1390823"/>
                  <a:gd name="connsiteX2" fmla="*/ 979615 w 1390823"/>
                  <a:gd name="connsiteY2" fmla="*/ 91892 h 1390823"/>
                  <a:gd name="connsiteX3" fmla="*/ 725490 w 1390823"/>
                  <a:gd name="connsiteY3" fmla="*/ 344301 h 1390823"/>
                  <a:gd name="connsiteX4" fmla="*/ 698016 w 1390823"/>
                  <a:gd name="connsiteY4" fmla="*/ 342584 h 1390823"/>
                  <a:gd name="connsiteX5" fmla="*/ 344301 w 1390823"/>
                  <a:gd name="connsiteY5" fmla="*/ 696299 h 1390823"/>
                  <a:gd name="connsiteX6" fmla="*/ 698016 w 1390823"/>
                  <a:gd name="connsiteY6" fmla="*/ 1050015 h 1390823"/>
                  <a:gd name="connsiteX7" fmla="*/ 1051732 w 1390823"/>
                  <a:gd name="connsiteY7" fmla="*/ 696299 h 1390823"/>
                  <a:gd name="connsiteX8" fmla="*/ 1050015 w 1390823"/>
                  <a:gd name="connsiteY8" fmla="*/ 668826 h 1390823"/>
                  <a:gd name="connsiteX9" fmla="*/ 1304141 w 1390823"/>
                  <a:gd name="connsiteY9" fmla="*/ 416418 h 1390823"/>
                  <a:gd name="connsiteX10" fmla="*/ 1309292 w 1390823"/>
                  <a:gd name="connsiteY10" fmla="*/ 411266 h 1390823"/>
                  <a:gd name="connsiteX11" fmla="*/ 1372823 w 1390823"/>
                  <a:gd name="connsiteY11" fmla="*/ 696299 h 1390823"/>
                  <a:gd name="connsiteX12" fmla="*/ 698016 w 1390823"/>
                  <a:gd name="connsiteY12" fmla="*/ 1369389 h 1390823"/>
                  <a:gd name="connsiteX13" fmla="*/ 23209 w 1390823"/>
                  <a:gd name="connsiteY13" fmla="*/ 696299 h 1390823"/>
                  <a:gd name="connsiteX14" fmla="*/ 699734 w 1390823"/>
                  <a:gd name="connsiteY14" fmla="*/ 23209 h 1390823"/>
                  <a:gd name="connsiteX15" fmla="*/ 699734 w 1390823"/>
                  <a:gd name="connsiteY15" fmla="*/ 23209 h 139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823" h="1390823">
                    <a:moveTo>
                      <a:pt x="699734" y="23209"/>
                    </a:moveTo>
                    <a:cubicBezTo>
                      <a:pt x="801040" y="23209"/>
                      <a:pt x="898913" y="45531"/>
                      <a:pt x="984767" y="86741"/>
                    </a:cubicBezTo>
                    <a:lnTo>
                      <a:pt x="979615" y="91892"/>
                    </a:lnTo>
                    <a:lnTo>
                      <a:pt x="725490" y="344301"/>
                    </a:lnTo>
                    <a:cubicBezTo>
                      <a:pt x="716904" y="344301"/>
                      <a:pt x="708319" y="342584"/>
                      <a:pt x="698016" y="342584"/>
                    </a:cubicBezTo>
                    <a:cubicBezTo>
                      <a:pt x="502271" y="342584"/>
                      <a:pt x="344301" y="500554"/>
                      <a:pt x="344301" y="696299"/>
                    </a:cubicBezTo>
                    <a:cubicBezTo>
                      <a:pt x="344301" y="890328"/>
                      <a:pt x="502271" y="1050015"/>
                      <a:pt x="698016" y="1050015"/>
                    </a:cubicBezTo>
                    <a:cubicBezTo>
                      <a:pt x="893762" y="1050015"/>
                      <a:pt x="1051732" y="892045"/>
                      <a:pt x="1051732" y="696299"/>
                    </a:cubicBezTo>
                    <a:cubicBezTo>
                      <a:pt x="1051732" y="687714"/>
                      <a:pt x="1051732" y="679129"/>
                      <a:pt x="1050015" y="668826"/>
                    </a:cubicBezTo>
                    <a:lnTo>
                      <a:pt x="1304141" y="416418"/>
                    </a:lnTo>
                    <a:lnTo>
                      <a:pt x="1309292" y="411266"/>
                    </a:lnTo>
                    <a:cubicBezTo>
                      <a:pt x="1350502" y="497120"/>
                      <a:pt x="1372823" y="594993"/>
                      <a:pt x="1372823" y="696299"/>
                    </a:cubicBezTo>
                    <a:cubicBezTo>
                      <a:pt x="1372823" y="1068903"/>
                      <a:pt x="1070620" y="1369389"/>
                      <a:pt x="698016" y="1369389"/>
                    </a:cubicBezTo>
                    <a:cubicBezTo>
                      <a:pt x="325413" y="1369389"/>
                      <a:pt x="23209" y="1067186"/>
                      <a:pt x="23209" y="696299"/>
                    </a:cubicBezTo>
                    <a:cubicBezTo>
                      <a:pt x="24927" y="323696"/>
                      <a:pt x="327130" y="23209"/>
                      <a:pt x="699734" y="23209"/>
                    </a:cubicBezTo>
                    <a:lnTo>
                      <a:pt x="699734" y="23209"/>
                    </a:lnTo>
                    <a:close/>
                  </a:path>
                </a:pathLst>
              </a:custGeom>
              <a:gradFill flip="none" rotWithShape="1">
                <a:gsLst>
                  <a:gs pos="0">
                    <a:srgbClr val="DA1984"/>
                  </a:gs>
                  <a:gs pos="100000">
                    <a:schemeClr val="lt1">
                      <a:lumMod val="85000"/>
                    </a:schemeClr>
                  </a:gs>
                  <a:gs pos="89900">
                    <a:srgbClr val="DA1984"/>
                  </a:gs>
                  <a:gs pos="90000">
                    <a:schemeClr val="lt1">
                      <a:lumMod val="85000"/>
                    </a:schemeClr>
                  </a:gs>
                </a:gsLst>
                <a:lin ang="0" scaled="1"/>
                <a:tileRect/>
              </a:gradFill>
              <a:ln w="17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7" name="ValueShape2">
                <a:extLst>
                  <a:ext uri="{FF2B5EF4-FFF2-40B4-BE49-F238E27FC236}">
                    <a16:creationId xmlns:a16="http://schemas.microsoft.com/office/drawing/2014/main" id="{BCDFDE3F-8E7A-4D90-B462-088B64C6FC8F}"/>
                  </a:ext>
                </a:extLst>
              </p:cNvPr>
              <p:cNvSpPr/>
              <p:nvPr/>
            </p:nvSpPr>
            <p:spPr>
              <a:xfrm>
                <a:off x="645363" y="1520706"/>
                <a:ext cx="2441046" cy="2225977"/>
              </a:xfrm>
              <a:custGeom>
                <a:avLst/>
                <a:gdLst>
                  <a:gd name="connsiteX0" fmla="*/ 1395145 w 2781647"/>
                  <a:gd name="connsiteY0" fmla="*/ 23209 h 2764476"/>
                  <a:gd name="connsiteX1" fmla="*/ 2023592 w 2781647"/>
                  <a:gd name="connsiteY1" fmla="*/ 176028 h 2764476"/>
                  <a:gd name="connsiteX2" fmla="*/ 2023592 w 2781647"/>
                  <a:gd name="connsiteY2" fmla="*/ 224106 h 2764476"/>
                  <a:gd name="connsiteX3" fmla="*/ 2039045 w 2781647"/>
                  <a:gd name="connsiteY3" fmla="*/ 423286 h 2764476"/>
                  <a:gd name="connsiteX4" fmla="*/ 1925719 w 2781647"/>
                  <a:gd name="connsiteY4" fmla="*/ 536612 h 2764476"/>
                  <a:gd name="connsiteX5" fmla="*/ 1395145 w 2781647"/>
                  <a:gd name="connsiteY5" fmla="*/ 385510 h 2764476"/>
                  <a:gd name="connsiteX6" fmla="*/ 388945 w 2781647"/>
                  <a:gd name="connsiteY6" fmla="*/ 1389994 h 2764476"/>
                  <a:gd name="connsiteX7" fmla="*/ 1395145 w 2781647"/>
                  <a:gd name="connsiteY7" fmla="*/ 2394478 h 2764476"/>
                  <a:gd name="connsiteX8" fmla="*/ 2401346 w 2781647"/>
                  <a:gd name="connsiteY8" fmla="*/ 1389994 h 2764476"/>
                  <a:gd name="connsiteX9" fmla="*/ 2250244 w 2781647"/>
                  <a:gd name="connsiteY9" fmla="*/ 861138 h 2764476"/>
                  <a:gd name="connsiteX10" fmla="*/ 2375590 w 2781647"/>
                  <a:gd name="connsiteY10" fmla="*/ 735792 h 2764476"/>
                  <a:gd name="connsiteX11" fmla="*/ 2549014 w 2781647"/>
                  <a:gd name="connsiteY11" fmla="*/ 749529 h 2764476"/>
                  <a:gd name="connsiteX12" fmla="*/ 2569619 w 2781647"/>
                  <a:gd name="connsiteY12" fmla="*/ 749529 h 2764476"/>
                  <a:gd name="connsiteX13" fmla="*/ 2603960 w 2781647"/>
                  <a:gd name="connsiteY13" fmla="*/ 747811 h 2764476"/>
                  <a:gd name="connsiteX14" fmla="*/ 2763647 w 2781647"/>
                  <a:gd name="connsiteY14" fmla="*/ 1389994 h 2764476"/>
                  <a:gd name="connsiteX15" fmla="*/ 1393428 w 2781647"/>
                  <a:gd name="connsiteY15" fmla="*/ 2756779 h 2764476"/>
                  <a:gd name="connsiteX16" fmla="*/ 23209 w 2781647"/>
                  <a:gd name="connsiteY16" fmla="*/ 1389994 h 2764476"/>
                  <a:gd name="connsiteX17" fmla="*/ 1395145 w 2781647"/>
                  <a:gd name="connsiteY17" fmla="*/ 23209 h 2764476"/>
                  <a:gd name="connsiteX18" fmla="*/ 1395145 w 2781647"/>
                  <a:gd name="connsiteY18" fmla="*/ 23209 h 27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1647" h="2764476">
                    <a:moveTo>
                      <a:pt x="1395145" y="23209"/>
                    </a:moveTo>
                    <a:cubicBezTo>
                      <a:pt x="1621798" y="23209"/>
                      <a:pt x="1836431" y="78156"/>
                      <a:pt x="2023592" y="176028"/>
                    </a:cubicBezTo>
                    <a:cubicBezTo>
                      <a:pt x="2021874" y="191482"/>
                      <a:pt x="2021874" y="206936"/>
                      <a:pt x="2023592" y="224106"/>
                    </a:cubicBezTo>
                    <a:lnTo>
                      <a:pt x="2039045" y="423286"/>
                    </a:lnTo>
                    <a:lnTo>
                      <a:pt x="1925719" y="536612"/>
                    </a:lnTo>
                    <a:cubicBezTo>
                      <a:pt x="1772900" y="442174"/>
                      <a:pt x="1590891" y="385510"/>
                      <a:pt x="1395145" y="385510"/>
                    </a:cubicBezTo>
                    <a:cubicBezTo>
                      <a:pt x="838816" y="385510"/>
                      <a:pt x="388945" y="835382"/>
                      <a:pt x="388945" y="1389994"/>
                    </a:cubicBezTo>
                    <a:cubicBezTo>
                      <a:pt x="388945" y="1944607"/>
                      <a:pt x="840533" y="2394478"/>
                      <a:pt x="1395145" y="2394478"/>
                    </a:cubicBezTo>
                    <a:cubicBezTo>
                      <a:pt x="1951475" y="2394478"/>
                      <a:pt x="2401346" y="1944607"/>
                      <a:pt x="2401346" y="1389994"/>
                    </a:cubicBezTo>
                    <a:cubicBezTo>
                      <a:pt x="2401346" y="1195966"/>
                      <a:pt x="2346400" y="1013957"/>
                      <a:pt x="2250244" y="861138"/>
                    </a:cubicBezTo>
                    <a:lnTo>
                      <a:pt x="2375590" y="735792"/>
                    </a:lnTo>
                    <a:lnTo>
                      <a:pt x="2549014" y="749529"/>
                    </a:lnTo>
                    <a:cubicBezTo>
                      <a:pt x="2555882" y="749529"/>
                      <a:pt x="2562750" y="749529"/>
                      <a:pt x="2569619" y="749529"/>
                    </a:cubicBezTo>
                    <a:cubicBezTo>
                      <a:pt x="2581638" y="749529"/>
                      <a:pt x="2591940" y="749529"/>
                      <a:pt x="2603960" y="747811"/>
                    </a:cubicBezTo>
                    <a:cubicBezTo>
                      <a:pt x="2706984" y="940123"/>
                      <a:pt x="2763647" y="1158190"/>
                      <a:pt x="2763647" y="1389994"/>
                    </a:cubicBezTo>
                    <a:cubicBezTo>
                      <a:pt x="2763647" y="2145503"/>
                      <a:pt x="2150654" y="2756779"/>
                      <a:pt x="1393428" y="2756779"/>
                    </a:cubicBezTo>
                    <a:cubicBezTo>
                      <a:pt x="637919" y="2756779"/>
                      <a:pt x="23209" y="2143786"/>
                      <a:pt x="23209" y="1389994"/>
                    </a:cubicBezTo>
                    <a:cubicBezTo>
                      <a:pt x="26644" y="634485"/>
                      <a:pt x="639636" y="23209"/>
                      <a:pt x="1395145" y="23209"/>
                    </a:cubicBezTo>
                    <a:lnTo>
                      <a:pt x="1395145" y="23209"/>
                    </a:lnTo>
                    <a:close/>
                  </a:path>
                </a:pathLst>
              </a:custGeom>
              <a:gradFill flip="none" rotWithShape="1">
                <a:gsLst>
                  <a:gs pos="0">
                    <a:srgbClr val="1B365D"/>
                  </a:gs>
                  <a:gs pos="100000">
                    <a:schemeClr val="lt1">
                      <a:lumMod val="85000"/>
                    </a:schemeClr>
                  </a:gs>
                  <a:gs pos="89900">
                    <a:srgbClr val="1B365D"/>
                  </a:gs>
                  <a:gs pos="90000">
                    <a:schemeClr val="lt1">
                      <a:lumMod val="85000"/>
                    </a:schemeClr>
                  </a:gs>
                </a:gsLst>
                <a:lin ang="0" scaled="1"/>
                <a:tileRect/>
              </a:gradFill>
              <a:ln w="17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8" name="IconShape">
                <a:extLst>
                  <a:ext uri="{FF2B5EF4-FFF2-40B4-BE49-F238E27FC236}">
                    <a16:creationId xmlns:a16="http://schemas.microsoft.com/office/drawing/2014/main" id="{624F1D26-2FC0-4F3C-9C5E-9FE0CBD09797}"/>
                  </a:ext>
                </a:extLst>
              </p:cNvPr>
              <p:cNvSpPr/>
              <p:nvPr/>
            </p:nvSpPr>
            <p:spPr>
              <a:xfrm>
                <a:off x="1854925" y="1273222"/>
                <a:ext cx="1491750" cy="1368768"/>
              </a:xfrm>
              <a:custGeom>
                <a:avLst/>
                <a:gdLst>
                  <a:gd name="connsiteX0" fmla="*/ 1175832 w 1699895"/>
                  <a:gd name="connsiteY0" fmla="*/ 23209 h 1699895"/>
                  <a:gd name="connsiteX1" fmla="*/ 1208457 w 1699895"/>
                  <a:gd name="connsiteY1" fmla="*/ 52400 h 1699895"/>
                  <a:gd name="connsiteX2" fmla="*/ 1227344 w 1699895"/>
                  <a:gd name="connsiteY2" fmla="*/ 299657 h 1699895"/>
                  <a:gd name="connsiteX3" fmla="*/ 1320066 w 1699895"/>
                  <a:gd name="connsiteY3" fmla="*/ 206936 h 1699895"/>
                  <a:gd name="connsiteX4" fmla="*/ 1387031 w 1699895"/>
                  <a:gd name="connsiteY4" fmla="*/ 179463 h 1699895"/>
                  <a:gd name="connsiteX5" fmla="*/ 1453997 w 1699895"/>
                  <a:gd name="connsiteY5" fmla="*/ 206936 h 1699895"/>
                  <a:gd name="connsiteX6" fmla="*/ 1510660 w 1699895"/>
                  <a:gd name="connsiteY6" fmla="*/ 263599 h 1699895"/>
                  <a:gd name="connsiteX7" fmla="*/ 1510660 w 1699895"/>
                  <a:gd name="connsiteY7" fmla="*/ 397530 h 1699895"/>
                  <a:gd name="connsiteX8" fmla="*/ 1429958 w 1699895"/>
                  <a:gd name="connsiteY8" fmla="*/ 478232 h 1699895"/>
                  <a:gd name="connsiteX9" fmla="*/ 1651459 w 1699895"/>
                  <a:gd name="connsiteY9" fmla="*/ 495403 h 1699895"/>
                  <a:gd name="connsiteX10" fmla="*/ 1672064 w 1699895"/>
                  <a:gd name="connsiteY10" fmla="*/ 550349 h 1699895"/>
                  <a:gd name="connsiteX11" fmla="*/ 1306329 w 1699895"/>
                  <a:gd name="connsiteY11" fmla="*/ 916084 h 1699895"/>
                  <a:gd name="connsiteX12" fmla="*/ 1193003 w 1699895"/>
                  <a:gd name="connsiteY12" fmla="*/ 962445 h 1699895"/>
                  <a:gd name="connsiteX13" fmla="*/ 1180983 w 1699895"/>
                  <a:gd name="connsiteY13" fmla="*/ 962445 h 1699895"/>
                  <a:gd name="connsiteX14" fmla="*/ 1172398 w 1699895"/>
                  <a:gd name="connsiteY14" fmla="*/ 962445 h 1699895"/>
                  <a:gd name="connsiteX15" fmla="*/ 962916 w 1699895"/>
                  <a:gd name="connsiteY15" fmla="*/ 946991 h 1699895"/>
                  <a:gd name="connsiteX16" fmla="*/ 818682 w 1699895"/>
                  <a:gd name="connsiteY16" fmla="*/ 1091225 h 1699895"/>
                  <a:gd name="connsiteX17" fmla="*/ 580010 w 1699895"/>
                  <a:gd name="connsiteY17" fmla="*/ 1329897 h 1699895"/>
                  <a:gd name="connsiteX18" fmla="*/ 574859 w 1699895"/>
                  <a:gd name="connsiteY18" fmla="*/ 1335048 h 1699895"/>
                  <a:gd name="connsiteX19" fmla="*/ 344772 w 1699895"/>
                  <a:gd name="connsiteY19" fmla="*/ 1561701 h 1699895"/>
                  <a:gd name="connsiteX20" fmla="*/ 243465 w 1699895"/>
                  <a:gd name="connsiteY20" fmla="*/ 1663008 h 1699895"/>
                  <a:gd name="connsiteX21" fmla="*/ 190236 w 1699895"/>
                  <a:gd name="connsiteY21" fmla="*/ 1687047 h 1699895"/>
                  <a:gd name="connsiteX22" fmla="*/ 106100 w 1699895"/>
                  <a:gd name="connsiteY22" fmla="*/ 1690481 h 1699895"/>
                  <a:gd name="connsiteX23" fmla="*/ 102666 w 1699895"/>
                  <a:gd name="connsiteY23" fmla="*/ 1690481 h 1699895"/>
                  <a:gd name="connsiteX24" fmla="*/ 23681 w 1699895"/>
                  <a:gd name="connsiteY24" fmla="*/ 1604627 h 1699895"/>
                  <a:gd name="connsiteX25" fmla="*/ 30549 w 1699895"/>
                  <a:gd name="connsiteY25" fmla="*/ 1523925 h 1699895"/>
                  <a:gd name="connsiteX26" fmla="*/ 52871 w 1699895"/>
                  <a:gd name="connsiteY26" fmla="*/ 1474130 h 1699895"/>
                  <a:gd name="connsiteX27" fmla="*/ 155895 w 1699895"/>
                  <a:gd name="connsiteY27" fmla="*/ 1371106 h 1699895"/>
                  <a:gd name="connsiteX28" fmla="*/ 385982 w 1699895"/>
                  <a:gd name="connsiteY28" fmla="*/ 1141020 h 1699895"/>
                  <a:gd name="connsiteX29" fmla="*/ 391133 w 1699895"/>
                  <a:gd name="connsiteY29" fmla="*/ 1135868 h 1699895"/>
                  <a:gd name="connsiteX30" fmla="*/ 628088 w 1699895"/>
                  <a:gd name="connsiteY30" fmla="*/ 898913 h 1699895"/>
                  <a:gd name="connsiteX31" fmla="*/ 760302 w 1699895"/>
                  <a:gd name="connsiteY31" fmla="*/ 766699 h 1699895"/>
                  <a:gd name="connsiteX32" fmla="*/ 743132 w 1699895"/>
                  <a:gd name="connsiteY32" fmla="*/ 538329 h 1699895"/>
                  <a:gd name="connsiteX33" fmla="*/ 741415 w 1699895"/>
                  <a:gd name="connsiteY33" fmla="*/ 524593 h 1699895"/>
                  <a:gd name="connsiteX34" fmla="*/ 787775 w 1699895"/>
                  <a:gd name="connsiteY34" fmla="*/ 399247 h 1699895"/>
                  <a:gd name="connsiteX35" fmla="*/ 1153510 w 1699895"/>
                  <a:gd name="connsiteY35" fmla="*/ 33512 h 1699895"/>
                  <a:gd name="connsiteX36" fmla="*/ 1175832 w 1699895"/>
                  <a:gd name="connsiteY36" fmla="*/ 23209 h 1699895"/>
                  <a:gd name="connsiteX37" fmla="*/ 1175832 w 1699895"/>
                  <a:gd name="connsiteY37" fmla="*/ 23209 h 16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9895" h="1699895">
                    <a:moveTo>
                      <a:pt x="1175832" y="23209"/>
                    </a:moveTo>
                    <a:cubicBezTo>
                      <a:pt x="1191286" y="23209"/>
                      <a:pt x="1206739" y="35229"/>
                      <a:pt x="1208457" y="52400"/>
                    </a:cubicBezTo>
                    <a:lnTo>
                      <a:pt x="1227344" y="299657"/>
                    </a:lnTo>
                    <a:lnTo>
                      <a:pt x="1320066" y="206936"/>
                    </a:lnTo>
                    <a:cubicBezTo>
                      <a:pt x="1338953" y="188048"/>
                      <a:pt x="1362993" y="179463"/>
                      <a:pt x="1387031" y="179463"/>
                    </a:cubicBezTo>
                    <a:cubicBezTo>
                      <a:pt x="1411070" y="179463"/>
                      <a:pt x="1435109" y="188048"/>
                      <a:pt x="1453997" y="206936"/>
                    </a:cubicBezTo>
                    <a:lnTo>
                      <a:pt x="1510660" y="263599"/>
                    </a:lnTo>
                    <a:cubicBezTo>
                      <a:pt x="1548435" y="301374"/>
                      <a:pt x="1548435" y="359754"/>
                      <a:pt x="1510660" y="397530"/>
                    </a:cubicBezTo>
                    <a:lnTo>
                      <a:pt x="1429958" y="478232"/>
                    </a:lnTo>
                    <a:lnTo>
                      <a:pt x="1651459" y="495403"/>
                    </a:lnTo>
                    <a:cubicBezTo>
                      <a:pt x="1678933" y="497120"/>
                      <a:pt x="1690952" y="529744"/>
                      <a:pt x="1672064" y="550349"/>
                    </a:cubicBezTo>
                    <a:lnTo>
                      <a:pt x="1306329" y="916084"/>
                    </a:lnTo>
                    <a:cubicBezTo>
                      <a:pt x="1275422" y="946991"/>
                      <a:pt x="1235929" y="962445"/>
                      <a:pt x="1193003" y="962445"/>
                    </a:cubicBezTo>
                    <a:cubicBezTo>
                      <a:pt x="1189569" y="962445"/>
                      <a:pt x="1184418" y="962445"/>
                      <a:pt x="1180983" y="962445"/>
                    </a:cubicBezTo>
                    <a:lnTo>
                      <a:pt x="1172398" y="962445"/>
                    </a:lnTo>
                    <a:lnTo>
                      <a:pt x="962916" y="946991"/>
                    </a:lnTo>
                    <a:lnTo>
                      <a:pt x="818682" y="1091225"/>
                    </a:lnTo>
                    <a:lnTo>
                      <a:pt x="580010" y="1329897"/>
                    </a:lnTo>
                    <a:lnTo>
                      <a:pt x="574859" y="1335048"/>
                    </a:lnTo>
                    <a:lnTo>
                      <a:pt x="344772" y="1561701"/>
                    </a:lnTo>
                    <a:lnTo>
                      <a:pt x="243465" y="1663008"/>
                    </a:lnTo>
                    <a:cubicBezTo>
                      <a:pt x="229729" y="1676744"/>
                      <a:pt x="210841" y="1685330"/>
                      <a:pt x="190236" y="1687047"/>
                    </a:cubicBezTo>
                    <a:lnTo>
                      <a:pt x="106100" y="1690481"/>
                    </a:lnTo>
                    <a:lnTo>
                      <a:pt x="102666" y="1690481"/>
                    </a:lnTo>
                    <a:cubicBezTo>
                      <a:pt x="56305" y="1690481"/>
                      <a:pt x="18530" y="1650988"/>
                      <a:pt x="23681" y="1604627"/>
                    </a:cubicBezTo>
                    <a:lnTo>
                      <a:pt x="30549" y="1523925"/>
                    </a:lnTo>
                    <a:cubicBezTo>
                      <a:pt x="32266" y="1505038"/>
                      <a:pt x="40851" y="1487867"/>
                      <a:pt x="52871" y="1474130"/>
                    </a:cubicBezTo>
                    <a:lnTo>
                      <a:pt x="155895" y="1371106"/>
                    </a:lnTo>
                    <a:lnTo>
                      <a:pt x="385982" y="1141020"/>
                    </a:lnTo>
                    <a:lnTo>
                      <a:pt x="391133" y="1135868"/>
                    </a:lnTo>
                    <a:lnTo>
                      <a:pt x="628088" y="898913"/>
                    </a:lnTo>
                    <a:lnTo>
                      <a:pt x="760302" y="766699"/>
                    </a:lnTo>
                    <a:lnTo>
                      <a:pt x="743132" y="538329"/>
                    </a:lnTo>
                    <a:lnTo>
                      <a:pt x="741415" y="524593"/>
                    </a:lnTo>
                    <a:cubicBezTo>
                      <a:pt x="737980" y="478232"/>
                      <a:pt x="755151" y="431871"/>
                      <a:pt x="787775" y="399247"/>
                    </a:cubicBezTo>
                    <a:lnTo>
                      <a:pt x="1153510" y="33512"/>
                    </a:lnTo>
                    <a:cubicBezTo>
                      <a:pt x="1160379" y="26644"/>
                      <a:pt x="1168964" y="23209"/>
                      <a:pt x="1175832" y="23209"/>
                    </a:cubicBezTo>
                    <a:lnTo>
                      <a:pt x="1175832" y="23209"/>
                    </a:lnTo>
                    <a:close/>
                  </a:path>
                </a:pathLst>
              </a:custGeom>
              <a:solidFill>
                <a:srgbClr val="DA1984"/>
              </a:solidFill>
              <a:ln w="17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grpSp>
      </p:grpSp>
    </p:spTree>
    <p:custDataLst>
      <p:tags r:id="rId1"/>
    </p:custDataLst>
    <p:extLst>
      <p:ext uri="{BB962C8B-B14F-4D97-AF65-F5344CB8AC3E}">
        <p14:creationId xmlns:p14="http://schemas.microsoft.com/office/powerpoint/2010/main" val="344065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a:spLocks noGrp="1"/>
          </p:cNvSpPr>
          <p:nvPr/>
        </p:nvSpPr>
        <p:spPr bwMode="auto">
          <a:xfrm>
            <a:off x="304801" y="1159382"/>
            <a:ext cx="11540066" cy="2012361"/>
          </a:xfrm>
          <a:prstGeom prst="roundRect">
            <a:avLst>
              <a:gd name="adj" fmla="val 10468"/>
            </a:avLst>
          </a:prstGeom>
          <a:noFill/>
          <a:ln w="19050" cap="flat" cmpd="sng" algn="ctr">
            <a:solidFill>
              <a:srgbClr val="F8DCE5"/>
            </a:solidFill>
            <a:prstDash val="solid"/>
            <a:miter lim="800000"/>
          </a:ln>
          <a:effectLst/>
        </p:spPr>
        <p:txBody>
          <a:bodyPr tIns="36000" bIns="0" rtlCol="0" anchor="ctr"/>
          <a:lstStyle/>
          <a:p>
            <a:pPr marL="285750" marR="0" lvl="0" indent="-2857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endParaRPr kumimoji="0" lang="en-US" altLang="zh-CN" sz="14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sp>
        <p:nvSpPr>
          <p:cNvPr id="11" name="圆角矩形 26">
            <a:extLst>
              <a:ext uri="{FF2B5EF4-FFF2-40B4-BE49-F238E27FC236}">
                <a16:creationId xmlns:a16="http://schemas.microsoft.com/office/drawing/2014/main" id="{9C57D9EA-D725-4560-9BEF-9123AC380E19}"/>
              </a:ext>
            </a:extLst>
          </p:cNvPr>
          <p:cNvSpPr/>
          <p:nvPr/>
        </p:nvSpPr>
        <p:spPr>
          <a:xfrm>
            <a:off x="6117737" y="3528417"/>
            <a:ext cx="5727129" cy="2768824"/>
          </a:xfrm>
          <a:prstGeom prst="roundRect">
            <a:avLst>
              <a:gd name="adj" fmla="val 3505"/>
            </a:avLst>
          </a:prstGeom>
          <a:noFill/>
          <a:ln w="19050">
            <a:gradFill flip="none" rotWithShape="1">
              <a:gsLst>
                <a:gs pos="53000">
                  <a:schemeClr val="bg1"/>
                </a:gs>
                <a:gs pos="0">
                  <a:srgbClr val="F2BCD7"/>
                </a:gs>
                <a:gs pos="100000">
                  <a:srgbClr val="00196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173736" algn="ctr" defTabSz="981075" rtl="0" eaLnBrk="1" fontAlgn="auto" latinLnBrk="0" hangingPunct="1">
              <a:lnSpc>
                <a:spcPct val="100000"/>
              </a:lnSpc>
              <a:spcBef>
                <a:spcPts val="300"/>
              </a:spcBef>
              <a:spcAft>
                <a:spcPts val="0"/>
              </a:spcAft>
              <a:buClr>
                <a:srgbClr val="00B7FF"/>
              </a:buClr>
              <a:buSzPct val="120000"/>
              <a:buFontTx/>
              <a:buNone/>
              <a:tabLst/>
              <a:defRPr/>
            </a:pPr>
            <a:endParaRPr kumimoji="0" lang="zh-CN" altLang="en-US" sz="90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mn-cs"/>
              <a:sym typeface="Apis"/>
            </a:endParaRPr>
          </a:p>
        </p:txBody>
      </p:sp>
      <p:sp>
        <p:nvSpPr>
          <p:cNvPr id="13" name="文本框 7">
            <a:extLst>
              <a:ext uri="{FF2B5EF4-FFF2-40B4-BE49-F238E27FC236}">
                <a16:creationId xmlns:a16="http://schemas.microsoft.com/office/drawing/2014/main" id="{6AEF125A-00F1-4EA8-B87D-F8A119CFB53E}"/>
              </a:ext>
            </a:extLst>
          </p:cNvPr>
          <p:cNvSpPr txBox="1"/>
          <p:nvPr/>
        </p:nvSpPr>
        <p:spPr>
          <a:xfrm>
            <a:off x="6722941" y="3606344"/>
            <a:ext cx="4722585" cy="29828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作用于各靶器官和组织，覆盖 </a:t>
            </a:r>
            <a:r>
              <a:rPr kumimoji="0" lang="en-US" altLang="zh-CN"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2 </a:t>
            </a: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型糖尿病多重复杂病理生理机制</a:t>
            </a:r>
            <a:r>
              <a:rPr kumimoji="0" lang="en-US" altLang="zh-CN" sz="1200" b="1" i="0" u="none" strike="noStrike" kern="1200" cap="none" spc="0" normalizeH="0" baseline="3000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5,6</a:t>
            </a:r>
            <a:endPar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endParaRPr>
          </a:p>
        </p:txBody>
      </p:sp>
      <p:grpSp>
        <p:nvGrpSpPr>
          <p:cNvPr id="151" name="组合 150">
            <a:extLst>
              <a:ext uri="{FF2B5EF4-FFF2-40B4-BE49-F238E27FC236}">
                <a16:creationId xmlns:a16="http://schemas.microsoft.com/office/drawing/2014/main" id="{E97D31DF-B963-4EBB-A996-A3AA94FAF6E1}"/>
              </a:ext>
            </a:extLst>
          </p:cNvPr>
          <p:cNvGrpSpPr/>
          <p:nvPr/>
        </p:nvGrpSpPr>
        <p:grpSpPr>
          <a:xfrm>
            <a:off x="6990721" y="3226375"/>
            <a:ext cx="3784615" cy="524963"/>
            <a:chOff x="4471771" y="1842872"/>
            <a:chExt cx="2329314" cy="624396"/>
          </a:xfrm>
        </p:grpSpPr>
        <p:sp>
          <p:nvSpPr>
            <p:cNvPr id="152" name="Trapezoid 10@|1FFC:3506772|FBC:16777215|LFC:16777215|LBC:16777215">
              <a:extLst>
                <a:ext uri="{FF2B5EF4-FFF2-40B4-BE49-F238E27FC236}">
                  <a16:creationId xmlns:a16="http://schemas.microsoft.com/office/drawing/2014/main" id="{F196C58D-FE92-46DA-8084-F8FADC3F645F}"/>
                </a:ext>
              </a:extLst>
            </p:cNvPr>
            <p:cNvSpPr/>
            <p:nvPr/>
          </p:nvSpPr>
          <p:spPr>
            <a:xfrm>
              <a:off x="4471771" y="1842872"/>
              <a:ext cx="2329314" cy="335538"/>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153" name="Pentagon 9@|1FFC:4308095|FBC:16777215|LFC:16777215|LBC:16777215">
              <a:extLst>
                <a:ext uri="{FF2B5EF4-FFF2-40B4-BE49-F238E27FC236}">
                  <a16:creationId xmlns:a16="http://schemas.microsoft.com/office/drawing/2014/main" id="{2DB1B9F5-EFD6-421F-ABF4-1B4339EF68A8}"/>
                </a:ext>
              </a:extLst>
            </p:cNvPr>
            <p:cNvSpPr/>
            <p:nvPr/>
          </p:nvSpPr>
          <p:spPr>
            <a:xfrm rot="5400000">
              <a:off x="5407175" y="1058964"/>
              <a:ext cx="460222" cy="2051921"/>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154" name="文本框 153">
              <a:extLst>
                <a:ext uri="{FF2B5EF4-FFF2-40B4-BE49-F238E27FC236}">
                  <a16:creationId xmlns:a16="http://schemas.microsoft.com/office/drawing/2014/main" id="{A82CB252-E8E7-4576-88AE-21D407BA76EB}"/>
                </a:ext>
              </a:extLst>
            </p:cNvPr>
            <p:cNvSpPr txBox="1"/>
            <p:nvPr/>
          </p:nvSpPr>
          <p:spPr>
            <a:xfrm>
              <a:off x="4680032" y="1844945"/>
              <a:ext cx="1902075" cy="622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机制互补，多靶调节，发挥协同效应</a:t>
              </a:r>
              <a:endParaRPr kumimoji="0" lang="zh-CN" altLang="en-US" sz="1400" b="0" i="0" u="none" strike="noStrike" kern="1200" cap="none" spc="0" normalizeH="0" baseline="0" noProof="0" dirty="0">
                <a:ln>
                  <a:noFill/>
                </a:ln>
                <a:solidFill>
                  <a:srgbClr val="FFFFFF"/>
                </a:solidFill>
                <a:effectLst/>
                <a:uLnTx/>
                <a:uFillTx/>
                <a:latin typeface="Apis For Office"/>
                <a:ea typeface="+mn-ea"/>
                <a:cs typeface="+mn-cs"/>
              </a:endParaRPr>
            </a:p>
          </p:txBody>
        </p:sp>
      </p:grpSp>
      <p:sp>
        <p:nvSpPr>
          <p:cNvPr id="160" name="圆角矩形 26">
            <a:extLst>
              <a:ext uri="{FF2B5EF4-FFF2-40B4-BE49-F238E27FC236}">
                <a16:creationId xmlns:a16="http://schemas.microsoft.com/office/drawing/2014/main" id="{B04E847C-006D-47DC-99B3-8461E6D14968}"/>
              </a:ext>
            </a:extLst>
          </p:cNvPr>
          <p:cNvSpPr/>
          <p:nvPr/>
        </p:nvSpPr>
        <p:spPr>
          <a:xfrm>
            <a:off x="304801" y="3519112"/>
            <a:ext cx="5712207" cy="2745104"/>
          </a:xfrm>
          <a:prstGeom prst="roundRect">
            <a:avLst>
              <a:gd name="adj" fmla="val 3505"/>
            </a:avLst>
          </a:prstGeom>
          <a:noFill/>
          <a:ln w="19050">
            <a:gradFill flip="none" rotWithShape="1">
              <a:gsLst>
                <a:gs pos="53000">
                  <a:schemeClr val="bg1"/>
                </a:gs>
                <a:gs pos="0">
                  <a:srgbClr val="F2BCD7"/>
                </a:gs>
                <a:gs pos="100000">
                  <a:srgbClr val="00196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173736" algn="ctr" defTabSz="981075" rtl="0" eaLnBrk="1" fontAlgn="auto" latinLnBrk="0" hangingPunct="1">
              <a:lnSpc>
                <a:spcPct val="100000"/>
              </a:lnSpc>
              <a:spcBef>
                <a:spcPts val="300"/>
              </a:spcBef>
              <a:spcAft>
                <a:spcPts val="0"/>
              </a:spcAft>
              <a:buClr>
                <a:srgbClr val="00B7FF"/>
              </a:buClr>
              <a:buSzPct val="120000"/>
              <a:buFontTx/>
              <a:buNone/>
              <a:tabLst/>
              <a:defRPr/>
            </a:pPr>
            <a:endParaRPr kumimoji="0" lang="zh-CN" altLang="en-US" sz="90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mn-cs"/>
              <a:sym typeface="Apis"/>
            </a:endParaRPr>
          </a:p>
        </p:txBody>
      </p:sp>
      <p:sp>
        <p:nvSpPr>
          <p:cNvPr id="164" name="文本框 7">
            <a:extLst>
              <a:ext uri="{FF2B5EF4-FFF2-40B4-BE49-F238E27FC236}">
                <a16:creationId xmlns:a16="http://schemas.microsoft.com/office/drawing/2014/main" id="{2ACF354C-E8B4-4BE1-BCA6-8A5D235B11B1}"/>
              </a:ext>
            </a:extLst>
          </p:cNvPr>
          <p:cNvSpPr txBox="1"/>
          <p:nvPr/>
        </p:nvSpPr>
        <p:spPr>
          <a:xfrm>
            <a:off x="756099" y="3695264"/>
            <a:ext cx="4943931" cy="29828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德谷胰岛素和利拉鲁肽同时作用于双受体：胰岛素受体和</a:t>
            </a:r>
            <a:r>
              <a:rPr kumimoji="0" lang="en-US" altLang="zh-CN"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GLP-1</a:t>
            </a: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受体</a:t>
            </a:r>
            <a:r>
              <a:rPr kumimoji="0" lang="en-US" altLang="zh-CN" sz="1200" b="1" i="0" u="none" strike="noStrike" kern="1200" cap="none" spc="0" normalizeH="0" baseline="3000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rPr>
              <a:t>3,4</a:t>
            </a:r>
            <a:endParaRPr kumimoji="0" lang="zh-CN" altLang="en-US" sz="1200" b="1" i="0" u="none" strike="noStrike" kern="1200" cap="none" spc="0" normalizeH="0" baseline="3000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Verdana"/>
            </a:endParaRPr>
          </a:p>
        </p:txBody>
      </p:sp>
      <p:grpSp>
        <p:nvGrpSpPr>
          <p:cNvPr id="6" name="组合 5">
            <a:extLst>
              <a:ext uri="{FF2B5EF4-FFF2-40B4-BE49-F238E27FC236}">
                <a16:creationId xmlns:a16="http://schemas.microsoft.com/office/drawing/2014/main" id="{F970C1E0-93EE-4B89-A86B-349166A26653}"/>
              </a:ext>
            </a:extLst>
          </p:cNvPr>
          <p:cNvGrpSpPr/>
          <p:nvPr/>
        </p:nvGrpSpPr>
        <p:grpSpPr>
          <a:xfrm>
            <a:off x="879205" y="4197457"/>
            <a:ext cx="4755551" cy="1889177"/>
            <a:chOff x="879205" y="4197457"/>
            <a:chExt cx="4755551" cy="1889177"/>
          </a:xfrm>
        </p:grpSpPr>
        <p:pic>
          <p:nvPicPr>
            <p:cNvPr id="161" name="Picture 10" descr="E:\申航工作\诺和诺德\诺和诺德幻灯美化\20210326跨越理想迈进现实的创新之旅—幻灯美化\文字\7.gif">
              <a:extLst>
                <a:ext uri="{FF2B5EF4-FFF2-40B4-BE49-F238E27FC236}">
                  <a16:creationId xmlns:a16="http://schemas.microsoft.com/office/drawing/2014/main" id="{64FF7FE8-73F5-4B11-82A3-E3FAD9A01FF1}"/>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2655" y="5124294"/>
              <a:ext cx="1984963" cy="962340"/>
            </a:xfrm>
            <a:prstGeom prst="round2DiagRect">
              <a:avLst>
                <a:gd name="adj1" fmla="val 0"/>
                <a:gd name="adj2" fmla="val 19718"/>
              </a:avLst>
            </a:prstGeom>
            <a:ln w="38100" cap="sq">
              <a:solidFill>
                <a:schemeClr val="bg1"/>
              </a:solidFill>
              <a:miter lim="800000"/>
            </a:ln>
            <a:effectLst>
              <a:outerShdw blurRad="127000" algn="tl" rotWithShape="0">
                <a:srgbClr val="009FDA">
                  <a:alpha val="49000"/>
                </a:srgbClr>
              </a:outerShdw>
            </a:effectLst>
            <a:extLst>
              <a:ext uri="{909E8E84-426E-40DD-AFC4-6F175D3DCCD1}">
                <a14:hiddenFill xmlns:a14="http://schemas.microsoft.com/office/drawing/2010/main">
                  <a:solidFill>
                    <a:srgbClr val="FFFFFF"/>
                  </a:solidFill>
                </a14:hiddenFill>
              </a:ext>
            </a:extLst>
          </p:spPr>
        </p:pic>
        <p:pic>
          <p:nvPicPr>
            <p:cNvPr id="162" name="Picture 13" descr="E:\申航工作\诺和诺德\诺和诺德幻灯美化\20210326跨越理想迈进现实的创新之旅—幻灯美化\文字\8.gif">
              <a:extLst>
                <a:ext uri="{FF2B5EF4-FFF2-40B4-BE49-F238E27FC236}">
                  <a16:creationId xmlns:a16="http://schemas.microsoft.com/office/drawing/2014/main" id="{C3635434-6317-46CF-ADA0-88F1B6A43F94}"/>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3232" y="4197457"/>
              <a:ext cx="1883015" cy="952674"/>
            </a:xfrm>
            <a:prstGeom prst="round2DiagRect">
              <a:avLst>
                <a:gd name="adj1" fmla="val 21105"/>
                <a:gd name="adj2" fmla="val 0"/>
              </a:avLst>
            </a:prstGeom>
            <a:ln w="38100" cap="sq">
              <a:solidFill>
                <a:schemeClr val="bg1"/>
              </a:solidFill>
              <a:miter lim="800000"/>
            </a:ln>
            <a:effectLst>
              <a:outerShdw blurRad="127000" algn="tl" rotWithShape="0">
                <a:srgbClr val="009FDA">
                  <a:alpha val="49000"/>
                </a:srgbClr>
              </a:outerShdw>
            </a:effectLst>
            <a:extLst>
              <a:ext uri="{909E8E84-426E-40DD-AFC4-6F175D3DCCD1}">
                <a14:hiddenFill xmlns:a14="http://schemas.microsoft.com/office/drawing/2010/main">
                  <a:solidFill>
                    <a:srgbClr val="FFFFFF"/>
                  </a:solidFill>
                </a14:hiddenFill>
              </a:ext>
            </a:extLst>
          </p:spPr>
        </p:pic>
        <p:sp>
          <p:nvSpPr>
            <p:cNvPr id="166" name="文本框 165">
              <a:extLst>
                <a:ext uri="{FF2B5EF4-FFF2-40B4-BE49-F238E27FC236}">
                  <a16:creationId xmlns:a16="http://schemas.microsoft.com/office/drawing/2014/main" id="{BDC91FD9-5351-435D-92BE-F88156781937}"/>
                </a:ext>
              </a:extLst>
            </p:cNvPr>
            <p:cNvSpPr txBox="1"/>
            <p:nvPr/>
          </p:nvSpPr>
          <p:spPr>
            <a:xfrm>
              <a:off x="3358680" y="4446194"/>
              <a:ext cx="22760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Apis"/>
                </a:rPr>
                <a:t>德谷胰岛素作用于胰岛素受体</a:t>
              </a:r>
              <a:endParaRPr kumimoji="0" lang="zh-CN" altLang="en-US" sz="1200"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167" name="Down Arrow 27650">
              <a:extLst>
                <a:ext uri="{FF2B5EF4-FFF2-40B4-BE49-F238E27FC236}">
                  <a16:creationId xmlns:a16="http://schemas.microsoft.com/office/drawing/2014/main" id="{03B7F75C-5762-4509-9B50-BD7ABE2840D1}"/>
                </a:ext>
              </a:extLst>
            </p:cNvPr>
            <p:cNvSpPr>
              <a:spLocks noChangeAspect="1"/>
            </p:cNvSpPr>
            <p:nvPr/>
          </p:nvSpPr>
          <p:spPr>
            <a:xfrm rot="16200000" flipV="1">
              <a:off x="3253832" y="4478497"/>
              <a:ext cx="184298" cy="180000"/>
            </a:xfrm>
            <a:prstGeom prst="downArrow">
              <a:avLst/>
            </a:prstGeom>
            <a:solidFill>
              <a:srgbClr val="00196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Verdana" panose="020B0604030504040204" pitchFamily="34" charset="0"/>
              </a:endParaRPr>
            </a:p>
          </p:txBody>
        </p:sp>
        <p:sp>
          <p:nvSpPr>
            <p:cNvPr id="168" name="文本框 167">
              <a:extLst>
                <a:ext uri="{FF2B5EF4-FFF2-40B4-BE49-F238E27FC236}">
                  <a16:creationId xmlns:a16="http://schemas.microsoft.com/office/drawing/2014/main" id="{12025AD1-5B54-43B1-AA86-0574B436CFA9}"/>
                </a:ext>
              </a:extLst>
            </p:cNvPr>
            <p:cNvSpPr txBox="1"/>
            <p:nvPr/>
          </p:nvSpPr>
          <p:spPr>
            <a:xfrm>
              <a:off x="879205" y="5531908"/>
              <a:ext cx="198496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Apis"/>
                </a:rPr>
                <a:t>利拉鲁肽作用于</a:t>
              </a:r>
              <a:r>
                <a:rPr kumimoji="0" lang="en-US" altLang="zh-CN"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Apis"/>
                </a:rPr>
                <a:t>GLP-1</a:t>
              </a:r>
              <a:r>
                <a:rPr kumimoji="0" lang="zh-CN" altLang="en-US"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Apis"/>
                </a:rPr>
                <a:t>受体</a:t>
              </a:r>
              <a:endParaRPr kumimoji="0" lang="en-US" altLang="zh-CN" sz="1200" b="1" i="0" u="none" strike="noStrike" kern="1200" cap="none" spc="0" normalizeH="0" baseline="0" noProof="0" dirty="0">
                <a:ln>
                  <a:noFill/>
                </a:ln>
                <a:solidFill>
                  <a:srgbClr val="001965"/>
                </a:solidFill>
                <a:effectLst/>
                <a:uLnTx/>
                <a:uFillTx/>
                <a:latin typeface="Apis For Office" panose="020B0504010101010104" pitchFamily="34" charset="0"/>
                <a:ea typeface="微软雅黑" panose="020B0503020204020204" pitchFamily="34" charset="-122"/>
                <a:cs typeface="Apis For Office" panose="020B0504010101010104" pitchFamily="34" charset="0"/>
                <a:sym typeface="Apis"/>
              </a:endParaRPr>
            </a:p>
          </p:txBody>
        </p:sp>
        <p:sp>
          <p:nvSpPr>
            <p:cNvPr id="169" name="Down Arrow 27650">
              <a:extLst>
                <a:ext uri="{FF2B5EF4-FFF2-40B4-BE49-F238E27FC236}">
                  <a16:creationId xmlns:a16="http://schemas.microsoft.com/office/drawing/2014/main" id="{72944F03-28C4-4671-B264-08B1F553504E}"/>
                </a:ext>
              </a:extLst>
            </p:cNvPr>
            <p:cNvSpPr>
              <a:spLocks noChangeAspect="1"/>
            </p:cNvSpPr>
            <p:nvPr/>
          </p:nvSpPr>
          <p:spPr>
            <a:xfrm rot="5553506" flipV="1">
              <a:off x="2832018" y="5551684"/>
              <a:ext cx="205285" cy="200498"/>
            </a:xfrm>
            <a:prstGeom prst="downArrow">
              <a:avLst/>
            </a:prstGeom>
            <a:solidFill>
              <a:schemeClr val="accent4">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EEA7BF">
                    <a:lumMod val="50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Verdana" panose="020B0604030504040204" pitchFamily="34" charset="0"/>
              </a:endParaRPr>
            </a:p>
          </p:txBody>
        </p:sp>
      </p:grpSp>
      <p:sp>
        <p:nvSpPr>
          <p:cNvPr id="171" name="Trapezoid 10@|1FFC:3506772|FBC:16777215|LFC:16777215|LBC:16777215">
            <a:extLst>
              <a:ext uri="{FF2B5EF4-FFF2-40B4-BE49-F238E27FC236}">
                <a16:creationId xmlns:a16="http://schemas.microsoft.com/office/drawing/2014/main" id="{01DFE2DC-3366-4F1B-A7E3-B80A2AF42F74}"/>
              </a:ext>
            </a:extLst>
          </p:cNvPr>
          <p:cNvSpPr/>
          <p:nvPr/>
        </p:nvSpPr>
        <p:spPr>
          <a:xfrm>
            <a:off x="1811844" y="3252213"/>
            <a:ext cx="2872579" cy="256860"/>
          </a:xfrm>
          <a:prstGeom prst="trapezoid">
            <a:avLst>
              <a:gd name="adj" fmla="val 67927"/>
            </a:avLst>
          </a:prstGeom>
          <a:solidFill>
            <a:srgbClr val="F084BF"/>
          </a:solidFill>
          <a:ln w="12700" cap="flat" cmpd="sng" algn="ctr">
            <a:noFill/>
            <a:prstDash val="solid"/>
            <a:miter lim="800000"/>
          </a:ln>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172" name="Pentagon 9@|1FFC:4308095|FBC:16777215|LFC:16777215|LBC:16777215">
            <a:extLst>
              <a:ext uri="{FF2B5EF4-FFF2-40B4-BE49-F238E27FC236}">
                <a16:creationId xmlns:a16="http://schemas.microsoft.com/office/drawing/2014/main" id="{5E74237B-36B0-4945-97FE-5DE9D66040CB}"/>
              </a:ext>
            </a:extLst>
          </p:cNvPr>
          <p:cNvSpPr/>
          <p:nvPr/>
        </p:nvSpPr>
        <p:spPr>
          <a:xfrm rot="5400000">
            <a:off x="3058070" y="2188110"/>
            <a:ext cx="380303" cy="2520334"/>
          </a:xfrm>
          <a:prstGeom prst="homePlate">
            <a:avLst>
              <a:gd name="adj" fmla="val 24299"/>
            </a:avLst>
          </a:prstGeom>
          <a:solidFill>
            <a:srgbClr val="DE1C85"/>
          </a:solidFill>
          <a:ln w="12700" cap="flat" cmpd="sng" algn="ctr">
            <a:noFill/>
            <a:prstDash val="solid"/>
            <a:miter lim="800000"/>
          </a:ln>
          <a:effectLst>
            <a:outerShdw blurRad="38100" dist="38100" dir="5400000" algn="t" rotWithShape="0">
              <a:srgbClr val="C91979">
                <a:alpha val="44000"/>
              </a:srgbClr>
            </a:outerShdw>
          </a:effectLst>
        </p:spPr>
        <p:txBody>
          <a:bodyPr lIns="68543" tIns="34289" rIns="68543"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Apis For Office (正文)"/>
              <a:ea typeface="微软雅黑" panose="020B0503020204020204" pitchFamily="34" charset="-122"/>
              <a:cs typeface="+mn-cs"/>
              <a:sym typeface="+mn-lt"/>
            </a:endParaRPr>
          </a:p>
        </p:txBody>
      </p:sp>
      <p:sp>
        <p:nvSpPr>
          <p:cNvPr id="173" name="文本框 172">
            <a:extLst>
              <a:ext uri="{FF2B5EF4-FFF2-40B4-BE49-F238E27FC236}">
                <a16:creationId xmlns:a16="http://schemas.microsoft.com/office/drawing/2014/main" id="{4F0B52C4-83C1-4DCE-A783-F5A9860AB350}"/>
              </a:ext>
            </a:extLst>
          </p:cNvPr>
          <p:cNvSpPr txBox="1"/>
          <p:nvPr/>
        </p:nvSpPr>
        <p:spPr>
          <a:xfrm>
            <a:off x="1786095" y="3291899"/>
            <a:ext cx="2872578" cy="2802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Apis For Office" panose="020B0504010101010104" pitchFamily="34" charset="0"/>
                <a:ea typeface="微软雅黑" panose="020B0503020204020204" pitchFamily="34" charset="-122"/>
                <a:cs typeface="+mn-cs"/>
                <a:sym typeface="Verdana"/>
              </a:rPr>
              <a:t>双受体，</a:t>
            </a:r>
            <a:r>
              <a:rPr lang="zh-CN" altLang="en-US" sz="1400" b="1" dirty="0">
                <a:solidFill>
                  <a:srgbClr val="FFFFFF"/>
                </a:solidFill>
                <a:latin typeface="Apis For Office" panose="020B0504010101010104" pitchFamily="34" charset="0"/>
                <a:ea typeface="微软雅黑" panose="020B0503020204020204" pitchFamily="34" charset="-122"/>
                <a:sym typeface="Verdana"/>
              </a:rPr>
              <a:t>强强联合</a:t>
            </a:r>
            <a:endParaRPr kumimoji="0" lang="zh-CN" altLang="en-US" sz="14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4" name="文本占位符 7">
            <a:extLst>
              <a:ext uri="{FF2B5EF4-FFF2-40B4-BE49-F238E27FC236}">
                <a16:creationId xmlns:a16="http://schemas.microsoft.com/office/drawing/2014/main" id="{95DCE2BF-CED3-F8B3-A7A5-B17B63DD7E94}"/>
              </a:ext>
            </a:extLst>
          </p:cNvPr>
          <p:cNvSpPr txBox="1">
            <a:spLocks/>
          </p:cNvSpPr>
          <p:nvPr/>
        </p:nvSpPr>
        <p:spPr>
          <a:xfrm>
            <a:off x="217518" y="227431"/>
            <a:ext cx="12382063" cy="638175"/>
          </a:xfrm>
          <a:prstGeom prst="rect">
            <a:avLst/>
          </a:prstGeom>
        </p:spPr>
        <p:txBody>
          <a:bodyPr/>
          <a:lstStyle>
            <a:lvl1pPr marL="269875"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3975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260" indent="-269875"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79705" indent="-179705"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04 </a:t>
            </a:r>
            <a:r>
              <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创新性 </a:t>
            </a: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r>
              <a:rPr kumimoji="0" lang="zh-CN" altLang="en-US" sz="2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全球首个、国内唯一</a:t>
            </a:r>
            <a:r>
              <a:rPr kumimoji="0" lang="en-US" altLang="zh-CN" sz="2600" b="1" i="0" u="none" strike="noStrike" kern="1200" cap="none" spc="0" normalizeH="0" baseline="3000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r>
              <a:rPr kumimoji="0" lang="zh-CN" altLang="en-US" sz="2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基础胰岛素</a:t>
            </a:r>
            <a:r>
              <a:rPr kumimoji="0" lang="en-US" altLang="zh-CN" sz="2600" b="1"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cs"/>
              </a:rPr>
              <a:t>GLP-1RA</a:t>
            </a:r>
            <a:r>
              <a:rPr kumimoji="0" lang="zh-CN" altLang="en-US" sz="2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双受体生物制剂</a:t>
            </a:r>
          </a:p>
        </p:txBody>
      </p:sp>
      <p:grpSp>
        <p:nvGrpSpPr>
          <p:cNvPr id="4" name="组合 3">
            <a:extLst>
              <a:ext uri="{FF2B5EF4-FFF2-40B4-BE49-F238E27FC236}">
                <a16:creationId xmlns:a16="http://schemas.microsoft.com/office/drawing/2014/main" id="{9C3D73EA-A9FC-44E4-B382-3F028FF08CCF}"/>
              </a:ext>
            </a:extLst>
          </p:cNvPr>
          <p:cNvGrpSpPr/>
          <p:nvPr/>
        </p:nvGrpSpPr>
        <p:grpSpPr>
          <a:xfrm>
            <a:off x="6665191" y="3863260"/>
            <a:ext cx="4185063" cy="2462856"/>
            <a:chOff x="6665191" y="3834385"/>
            <a:chExt cx="4185063" cy="2462856"/>
          </a:xfrm>
        </p:grpSpPr>
        <p:pic>
          <p:nvPicPr>
            <p:cNvPr id="3" name="图片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8565" y="3834385"/>
              <a:ext cx="1023379" cy="2288076"/>
            </a:xfrm>
            <a:prstGeom prst="rect">
              <a:avLst/>
            </a:prstGeom>
          </p:spPr>
        </p:pic>
        <p:sp>
          <p:nvSpPr>
            <p:cNvPr id="30" name="Freeform 11">
              <a:extLst>
                <a:ext uri="{FF2B5EF4-FFF2-40B4-BE49-F238E27FC236}">
                  <a16:creationId xmlns:a16="http://schemas.microsoft.com/office/drawing/2014/main" id="{9A1B1CAF-3AD1-4DEE-A07B-DD9503B10D22}"/>
                </a:ext>
              </a:extLst>
            </p:cNvPr>
            <p:cNvSpPr>
              <a:spLocks/>
            </p:cNvSpPr>
            <p:nvPr/>
          </p:nvSpPr>
          <p:spPr bwMode="auto">
            <a:xfrm>
              <a:off x="9756762" y="4778104"/>
              <a:ext cx="862091" cy="741103"/>
            </a:xfrm>
            <a:custGeom>
              <a:avLst/>
              <a:gdLst>
                <a:gd name="T0" fmla="*/ 146 w 380"/>
                <a:gd name="T1" fmla="*/ 355 h 379"/>
                <a:gd name="T2" fmla="*/ 25 w 380"/>
                <a:gd name="T3" fmla="*/ 145 h 379"/>
                <a:gd name="T4" fmla="*/ 234 w 380"/>
                <a:gd name="T5" fmla="*/ 24 h 379"/>
                <a:gd name="T6" fmla="*/ 355 w 380"/>
                <a:gd name="T7" fmla="*/ 234 h 379"/>
                <a:gd name="T8" fmla="*/ 146 w 380"/>
                <a:gd name="T9" fmla="*/ 355 h 379"/>
              </a:gdLst>
              <a:ahLst/>
              <a:cxnLst>
                <a:cxn ang="0">
                  <a:pos x="T0" y="T1"/>
                </a:cxn>
                <a:cxn ang="0">
                  <a:pos x="T2" y="T3"/>
                </a:cxn>
                <a:cxn ang="0">
                  <a:pos x="T4" y="T5"/>
                </a:cxn>
                <a:cxn ang="0">
                  <a:pos x="T6" y="T7"/>
                </a:cxn>
                <a:cxn ang="0">
                  <a:pos x="T8" y="T9"/>
                </a:cxn>
              </a:cxnLst>
              <a:rect l="0" t="0" r="r" b="b"/>
              <a:pathLst>
                <a:path w="380" h="379">
                  <a:moveTo>
                    <a:pt x="146" y="355"/>
                  </a:moveTo>
                  <a:cubicBezTo>
                    <a:pt x="54" y="330"/>
                    <a:pt x="0" y="236"/>
                    <a:pt x="25" y="145"/>
                  </a:cubicBezTo>
                  <a:cubicBezTo>
                    <a:pt x="49" y="54"/>
                    <a:pt x="143" y="0"/>
                    <a:pt x="234" y="24"/>
                  </a:cubicBezTo>
                  <a:cubicBezTo>
                    <a:pt x="326" y="48"/>
                    <a:pt x="380" y="142"/>
                    <a:pt x="355" y="234"/>
                  </a:cubicBezTo>
                  <a:cubicBezTo>
                    <a:pt x="331" y="325"/>
                    <a:pt x="237" y="379"/>
                    <a:pt x="146" y="355"/>
                  </a:cubicBezTo>
                  <a:close/>
                </a:path>
              </a:pathLst>
            </a:custGeom>
            <a:solidFill>
              <a:srgbClr val="7E9ABB">
                <a:alpha val="10196"/>
              </a:srgbClr>
            </a:solidFill>
            <a:ln w="127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001965"/>
                </a:solidFill>
                <a:effectLst/>
                <a:uLnTx/>
                <a:uFillTx/>
                <a:latin typeface="Apis For Office" panose="020B0504010101010104" pitchFamily="34" charset="0"/>
                <a:ea typeface="微软雅黑"/>
                <a:cs typeface="Apis For Office" panose="020B0504010101010104" pitchFamily="34" charset="0"/>
              </a:endParaRPr>
            </a:p>
          </p:txBody>
        </p:sp>
        <p:sp>
          <p:nvSpPr>
            <p:cNvPr id="31" name="Freeform 11">
              <a:extLst>
                <a:ext uri="{FF2B5EF4-FFF2-40B4-BE49-F238E27FC236}">
                  <a16:creationId xmlns:a16="http://schemas.microsoft.com/office/drawing/2014/main" id="{E6ACB929-8798-437F-930E-6A4A9B2DE02C}"/>
                </a:ext>
              </a:extLst>
            </p:cNvPr>
            <p:cNvSpPr>
              <a:spLocks/>
            </p:cNvSpPr>
            <p:nvPr/>
          </p:nvSpPr>
          <p:spPr bwMode="auto">
            <a:xfrm>
              <a:off x="7022621" y="4770684"/>
              <a:ext cx="895205" cy="673042"/>
            </a:xfrm>
            <a:custGeom>
              <a:avLst/>
              <a:gdLst>
                <a:gd name="T0" fmla="*/ 146 w 380"/>
                <a:gd name="T1" fmla="*/ 355 h 379"/>
                <a:gd name="T2" fmla="*/ 25 w 380"/>
                <a:gd name="T3" fmla="*/ 145 h 379"/>
                <a:gd name="T4" fmla="*/ 234 w 380"/>
                <a:gd name="T5" fmla="*/ 24 h 379"/>
                <a:gd name="T6" fmla="*/ 355 w 380"/>
                <a:gd name="T7" fmla="*/ 234 h 379"/>
                <a:gd name="T8" fmla="*/ 146 w 380"/>
                <a:gd name="T9" fmla="*/ 355 h 379"/>
              </a:gdLst>
              <a:ahLst/>
              <a:cxnLst>
                <a:cxn ang="0">
                  <a:pos x="T0" y="T1"/>
                </a:cxn>
                <a:cxn ang="0">
                  <a:pos x="T2" y="T3"/>
                </a:cxn>
                <a:cxn ang="0">
                  <a:pos x="T4" y="T5"/>
                </a:cxn>
                <a:cxn ang="0">
                  <a:pos x="T6" y="T7"/>
                </a:cxn>
                <a:cxn ang="0">
                  <a:pos x="T8" y="T9"/>
                </a:cxn>
              </a:cxnLst>
              <a:rect l="0" t="0" r="r" b="b"/>
              <a:pathLst>
                <a:path w="380" h="379">
                  <a:moveTo>
                    <a:pt x="146" y="355"/>
                  </a:moveTo>
                  <a:cubicBezTo>
                    <a:pt x="54" y="330"/>
                    <a:pt x="0" y="236"/>
                    <a:pt x="25" y="145"/>
                  </a:cubicBezTo>
                  <a:cubicBezTo>
                    <a:pt x="49" y="54"/>
                    <a:pt x="143" y="0"/>
                    <a:pt x="234" y="24"/>
                  </a:cubicBezTo>
                  <a:cubicBezTo>
                    <a:pt x="326" y="48"/>
                    <a:pt x="380" y="142"/>
                    <a:pt x="355" y="234"/>
                  </a:cubicBezTo>
                  <a:cubicBezTo>
                    <a:pt x="331" y="325"/>
                    <a:pt x="237" y="379"/>
                    <a:pt x="146" y="355"/>
                  </a:cubicBezTo>
                  <a:close/>
                </a:path>
              </a:pathLst>
            </a:custGeom>
            <a:solidFill>
              <a:srgbClr val="7E9ABB">
                <a:alpha val="10196"/>
              </a:srgbClr>
            </a:solidFill>
            <a:ln w="127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001965"/>
                </a:solidFill>
                <a:effectLst/>
                <a:uLnTx/>
                <a:uFillTx/>
                <a:latin typeface="Apis For Office" panose="020B0504010101010104" pitchFamily="34" charset="0"/>
                <a:ea typeface="微软雅黑"/>
                <a:cs typeface="Apis For Office" panose="020B0504010101010104" pitchFamily="34" charset="0"/>
              </a:endParaRPr>
            </a:p>
          </p:txBody>
        </p:sp>
        <p:grpSp>
          <p:nvGrpSpPr>
            <p:cNvPr id="36" name="Group 13">
              <a:extLst>
                <a:ext uri="{FF2B5EF4-FFF2-40B4-BE49-F238E27FC236}">
                  <a16:creationId xmlns:a16="http://schemas.microsoft.com/office/drawing/2014/main" id="{0712A2DE-B9E1-4E09-A5C8-74ABE5D8A53B}"/>
                </a:ext>
              </a:extLst>
            </p:cNvPr>
            <p:cNvGrpSpPr>
              <a:grpSpLocks noChangeAspect="1"/>
            </p:cNvGrpSpPr>
            <p:nvPr/>
          </p:nvGrpSpPr>
          <p:grpSpPr bwMode="auto">
            <a:xfrm>
              <a:off x="7214213" y="4935424"/>
              <a:ext cx="558959" cy="256335"/>
              <a:chOff x="2100" y="2116"/>
              <a:chExt cx="507" cy="305"/>
            </a:xfrm>
            <a:solidFill>
              <a:srgbClr val="001965"/>
            </a:solidFill>
          </p:grpSpPr>
          <p:sp>
            <p:nvSpPr>
              <p:cNvPr id="67" name="Freeform 14">
                <a:extLst>
                  <a:ext uri="{FF2B5EF4-FFF2-40B4-BE49-F238E27FC236}">
                    <a16:creationId xmlns:a16="http://schemas.microsoft.com/office/drawing/2014/main" id="{204A62C4-B569-4A71-8F7B-F377DF844A92}"/>
                  </a:ext>
                </a:extLst>
              </p:cNvPr>
              <p:cNvSpPr>
                <a:spLocks noEditPoints="1"/>
              </p:cNvSpPr>
              <p:nvPr/>
            </p:nvSpPr>
            <p:spPr bwMode="auto">
              <a:xfrm>
                <a:off x="2100" y="2116"/>
                <a:ext cx="507" cy="305"/>
              </a:xfrm>
              <a:custGeom>
                <a:avLst/>
                <a:gdLst>
                  <a:gd name="T0" fmla="*/ 281 w 305"/>
                  <a:gd name="T1" fmla="*/ 3 h 183"/>
                  <a:gd name="T2" fmla="*/ 251 w 305"/>
                  <a:gd name="T3" fmla="*/ 11 h 183"/>
                  <a:gd name="T4" fmla="*/ 212 w 305"/>
                  <a:gd name="T5" fmla="*/ 23 h 183"/>
                  <a:gd name="T6" fmla="*/ 160 w 305"/>
                  <a:gd name="T7" fmla="*/ 25 h 183"/>
                  <a:gd name="T8" fmla="*/ 114 w 305"/>
                  <a:gd name="T9" fmla="*/ 28 h 183"/>
                  <a:gd name="T10" fmla="*/ 86 w 305"/>
                  <a:gd name="T11" fmla="*/ 25 h 183"/>
                  <a:gd name="T12" fmla="*/ 51 w 305"/>
                  <a:gd name="T13" fmla="*/ 37 h 183"/>
                  <a:gd name="T14" fmla="*/ 7 w 305"/>
                  <a:gd name="T15" fmla="*/ 94 h 183"/>
                  <a:gd name="T16" fmla="*/ 1 w 305"/>
                  <a:gd name="T17" fmla="*/ 131 h 183"/>
                  <a:gd name="T18" fmla="*/ 8 w 305"/>
                  <a:gd name="T19" fmla="*/ 157 h 183"/>
                  <a:gd name="T20" fmla="*/ 34 w 305"/>
                  <a:gd name="T21" fmla="*/ 181 h 183"/>
                  <a:gd name="T22" fmla="*/ 61 w 305"/>
                  <a:gd name="T23" fmla="*/ 180 h 183"/>
                  <a:gd name="T24" fmla="*/ 91 w 305"/>
                  <a:gd name="T25" fmla="*/ 171 h 183"/>
                  <a:gd name="T26" fmla="*/ 113 w 305"/>
                  <a:gd name="T27" fmla="*/ 141 h 183"/>
                  <a:gd name="T28" fmla="*/ 94 w 305"/>
                  <a:gd name="T29" fmla="*/ 140 h 183"/>
                  <a:gd name="T30" fmla="*/ 111 w 305"/>
                  <a:gd name="T31" fmla="*/ 119 h 183"/>
                  <a:gd name="T32" fmla="*/ 161 w 305"/>
                  <a:gd name="T33" fmla="*/ 111 h 183"/>
                  <a:gd name="T34" fmla="*/ 214 w 305"/>
                  <a:gd name="T35" fmla="*/ 96 h 183"/>
                  <a:gd name="T36" fmla="*/ 305 w 305"/>
                  <a:gd name="T37" fmla="*/ 14 h 183"/>
                  <a:gd name="T38" fmla="*/ 251 w 305"/>
                  <a:gd name="T39" fmla="*/ 40 h 183"/>
                  <a:gd name="T40" fmla="*/ 250 w 305"/>
                  <a:gd name="T41" fmla="*/ 45 h 183"/>
                  <a:gd name="T42" fmla="*/ 239 w 305"/>
                  <a:gd name="T43" fmla="*/ 59 h 183"/>
                  <a:gd name="T44" fmla="*/ 250 w 305"/>
                  <a:gd name="T45" fmla="*/ 54 h 183"/>
                  <a:gd name="T46" fmla="*/ 221 w 305"/>
                  <a:gd name="T47" fmla="*/ 58 h 183"/>
                  <a:gd name="T48" fmla="*/ 207 w 305"/>
                  <a:gd name="T49" fmla="*/ 85 h 183"/>
                  <a:gd name="T50" fmla="*/ 197 w 305"/>
                  <a:gd name="T51" fmla="*/ 83 h 183"/>
                  <a:gd name="T52" fmla="*/ 197 w 305"/>
                  <a:gd name="T53" fmla="*/ 79 h 183"/>
                  <a:gd name="T54" fmla="*/ 177 w 305"/>
                  <a:gd name="T55" fmla="*/ 67 h 183"/>
                  <a:gd name="T56" fmla="*/ 163 w 305"/>
                  <a:gd name="T57" fmla="*/ 83 h 183"/>
                  <a:gd name="T58" fmla="*/ 162 w 305"/>
                  <a:gd name="T59" fmla="*/ 89 h 183"/>
                  <a:gd name="T60" fmla="*/ 155 w 305"/>
                  <a:gd name="T61" fmla="*/ 79 h 183"/>
                  <a:gd name="T62" fmla="*/ 127 w 305"/>
                  <a:gd name="T63" fmla="*/ 81 h 183"/>
                  <a:gd name="T64" fmla="*/ 127 w 305"/>
                  <a:gd name="T65" fmla="*/ 84 h 183"/>
                  <a:gd name="T66" fmla="*/ 123 w 305"/>
                  <a:gd name="T67" fmla="*/ 94 h 183"/>
                  <a:gd name="T68" fmla="*/ 97 w 305"/>
                  <a:gd name="T69" fmla="*/ 72 h 183"/>
                  <a:gd name="T70" fmla="*/ 98 w 305"/>
                  <a:gd name="T71" fmla="*/ 91 h 183"/>
                  <a:gd name="T72" fmla="*/ 97 w 305"/>
                  <a:gd name="T73" fmla="*/ 105 h 183"/>
                  <a:gd name="T74" fmla="*/ 62 w 305"/>
                  <a:gd name="T75" fmla="*/ 96 h 183"/>
                  <a:gd name="T76" fmla="*/ 84 w 305"/>
                  <a:gd name="T77" fmla="*/ 127 h 183"/>
                  <a:gd name="T78" fmla="*/ 73 w 305"/>
                  <a:gd name="T79" fmla="*/ 128 h 183"/>
                  <a:gd name="T80" fmla="*/ 39 w 305"/>
                  <a:gd name="T81" fmla="*/ 137 h 183"/>
                  <a:gd name="T82" fmla="*/ 24 w 305"/>
                  <a:gd name="T83" fmla="*/ 126 h 183"/>
                  <a:gd name="T84" fmla="*/ 32 w 305"/>
                  <a:gd name="T85" fmla="*/ 119 h 183"/>
                  <a:gd name="T86" fmla="*/ 53 w 305"/>
                  <a:gd name="T87" fmla="*/ 86 h 183"/>
                  <a:gd name="T88" fmla="*/ 33 w 305"/>
                  <a:gd name="T89" fmla="*/ 80 h 183"/>
                  <a:gd name="T90" fmla="*/ 76 w 305"/>
                  <a:gd name="T91" fmla="*/ 50 h 183"/>
                  <a:gd name="T92" fmla="*/ 85 w 305"/>
                  <a:gd name="T93" fmla="*/ 42 h 183"/>
                  <a:gd name="T94" fmla="*/ 95 w 305"/>
                  <a:gd name="T95" fmla="*/ 62 h 183"/>
                  <a:gd name="T96" fmla="*/ 108 w 305"/>
                  <a:gd name="T97" fmla="*/ 39 h 183"/>
                  <a:gd name="T98" fmla="*/ 129 w 305"/>
                  <a:gd name="T99" fmla="*/ 55 h 183"/>
                  <a:gd name="T100" fmla="*/ 151 w 305"/>
                  <a:gd name="T101" fmla="*/ 56 h 183"/>
                  <a:gd name="T102" fmla="*/ 174 w 305"/>
                  <a:gd name="T103" fmla="*/ 54 h 183"/>
                  <a:gd name="T104" fmla="*/ 206 w 305"/>
                  <a:gd name="T105" fmla="*/ 46 h 183"/>
                  <a:gd name="T106" fmla="*/ 222 w 305"/>
                  <a:gd name="T107" fmla="*/ 37 h 183"/>
                  <a:gd name="T108" fmla="*/ 213 w 305"/>
                  <a:gd name="T109" fmla="*/ 53 h 183"/>
                  <a:gd name="T110" fmla="*/ 242 w 305"/>
                  <a:gd name="T111" fmla="*/ 30 h 183"/>
                  <a:gd name="T112" fmla="*/ 242 w 305"/>
                  <a:gd name="T113" fmla="*/ 38 h 183"/>
                  <a:gd name="T114" fmla="*/ 258 w 305"/>
                  <a:gd name="T115" fmla="*/ 26 h 183"/>
                  <a:gd name="T116" fmla="*/ 274 w 305"/>
                  <a:gd name="T117" fmla="*/ 23 h 183"/>
                  <a:gd name="T118" fmla="*/ 284 w 305"/>
                  <a:gd name="T119" fmla="*/ 2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5" h="183">
                    <a:moveTo>
                      <a:pt x="305" y="14"/>
                    </a:moveTo>
                    <a:cubicBezTo>
                      <a:pt x="304" y="9"/>
                      <a:pt x="298" y="2"/>
                      <a:pt x="293" y="1"/>
                    </a:cubicBezTo>
                    <a:cubicBezTo>
                      <a:pt x="288" y="0"/>
                      <a:pt x="286" y="0"/>
                      <a:pt x="285" y="1"/>
                    </a:cubicBezTo>
                    <a:cubicBezTo>
                      <a:pt x="284" y="2"/>
                      <a:pt x="282" y="2"/>
                      <a:pt x="281" y="3"/>
                    </a:cubicBezTo>
                    <a:cubicBezTo>
                      <a:pt x="280" y="3"/>
                      <a:pt x="278" y="3"/>
                      <a:pt x="277" y="3"/>
                    </a:cubicBezTo>
                    <a:cubicBezTo>
                      <a:pt x="276" y="4"/>
                      <a:pt x="275" y="6"/>
                      <a:pt x="269" y="5"/>
                    </a:cubicBezTo>
                    <a:cubicBezTo>
                      <a:pt x="264" y="5"/>
                      <a:pt x="261" y="6"/>
                      <a:pt x="259" y="8"/>
                    </a:cubicBezTo>
                    <a:cubicBezTo>
                      <a:pt x="257" y="10"/>
                      <a:pt x="256" y="11"/>
                      <a:pt x="251" y="11"/>
                    </a:cubicBezTo>
                    <a:cubicBezTo>
                      <a:pt x="246" y="11"/>
                      <a:pt x="243" y="12"/>
                      <a:pt x="241" y="14"/>
                    </a:cubicBezTo>
                    <a:cubicBezTo>
                      <a:pt x="239" y="16"/>
                      <a:pt x="234" y="16"/>
                      <a:pt x="230" y="16"/>
                    </a:cubicBezTo>
                    <a:cubicBezTo>
                      <a:pt x="226" y="17"/>
                      <a:pt x="220" y="20"/>
                      <a:pt x="219" y="21"/>
                    </a:cubicBezTo>
                    <a:cubicBezTo>
                      <a:pt x="218" y="22"/>
                      <a:pt x="216" y="24"/>
                      <a:pt x="212" y="23"/>
                    </a:cubicBezTo>
                    <a:cubicBezTo>
                      <a:pt x="208" y="23"/>
                      <a:pt x="206" y="23"/>
                      <a:pt x="203" y="25"/>
                    </a:cubicBezTo>
                    <a:cubicBezTo>
                      <a:pt x="200" y="26"/>
                      <a:pt x="197" y="28"/>
                      <a:pt x="193" y="30"/>
                    </a:cubicBezTo>
                    <a:cubicBezTo>
                      <a:pt x="190" y="32"/>
                      <a:pt x="179" y="30"/>
                      <a:pt x="174" y="28"/>
                    </a:cubicBezTo>
                    <a:cubicBezTo>
                      <a:pt x="169" y="26"/>
                      <a:pt x="165" y="26"/>
                      <a:pt x="160" y="25"/>
                    </a:cubicBezTo>
                    <a:cubicBezTo>
                      <a:pt x="154" y="25"/>
                      <a:pt x="144" y="25"/>
                      <a:pt x="142" y="26"/>
                    </a:cubicBezTo>
                    <a:cubicBezTo>
                      <a:pt x="140" y="27"/>
                      <a:pt x="134" y="28"/>
                      <a:pt x="132" y="28"/>
                    </a:cubicBezTo>
                    <a:cubicBezTo>
                      <a:pt x="130" y="27"/>
                      <a:pt x="126" y="26"/>
                      <a:pt x="123" y="27"/>
                    </a:cubicBezTo>
                    <a:cubicBezTo>
                      <a:pt x="119" y="27"/>
                      <a:pt x="115" y="27"/>
                      <a:pt x="114" y="28"/>
                    </a:cubicBezTo>
                    <a:cubicBezTo>
                      <a:pt x="113" y="29"/>
                      <a:pt x="108" y="28"/>
                      <a:pt x="107" y="26"/>
                    </a:cubicBezTo>
                    <a:cubicBezTo>
                      <a:pt x="105" y="24"/>
                      <a:pt x="102" y="26"/>
                      <a:pt x="99" y="26"/>
                    </a:cubicBezTo>
                    <a:cubicBezTo>
                      <a:pt x="97" y="26"/>
                      <a:pt x="95" y="27"/>
                      <a:pt x="94" y="26"/>
                    </a:cubicBezTo>
                    <a:cubicBezTo>
                      <a:pt x="92" y="25"/>
                      <a:pt x="89" y="25"/>
                      <a:pt x="86" y="25"/>
                    </a:cubicBezTo>
                    <a:cubicBezTo>
                      <a:pt x="82" y="26"/>
                      <a:pt x="79" y="27"/>
                      <a:pt x="78" y="28"/>
                    </a:cubicBezTo>
                    <a:cubicBezTo>
                      <a:pt x="76" y="29"/>
                      <a:pt x="73" y="30"/>
                      <a:pt x="70" y="30"/>
                    </a:cubicBezTo>
                    <a:cubicBezTo>
                      <a:pt x="66" y="31"/>
                      <a:pt x="64" y="31"/>
                      <a:pt x="61" y="32"/>
                    </a:cubicBezTo>
                    <a:cubicBezTo>
                      <a:pt x="59" y="34"/>
                      <a:pt x="56" y="36"/>
                      <a:pt x="51" y="37"/>
                    </a:cubicBezTo>
                    <a:cubicBezTo>
                      <a:pt x="46" y="38"/>
                      <a:pt x="35" y="48"/>
                      <a:pt x="27" y="55"/>
                    </a:cubicBezTo>
                    <a:cubicBezTo>
                      <a:pt x="19" y="63"/>
                      <a:pt x="14" y="73"/>
                      <a:pt x="13" y="76"/>
                    </a:cubicBezTo>
                    <a:cubicBezTo>
                      <a:pt x="12" y="78"/>
                      <a:pt x="10" y="84"/>
                      <a:pt x="10" y="86"/>
                    </a:cubicBezTo>
                    <a:cubicBezTo>
                      <a:pt x="10" y="87"/>
                      <a:pt x="10" y="91"/>
                      <a:pt x="7" y="94"/>
                    </a:cubicBezTo>
                    <a:cubicBezTo>
                      <a:pt x="4" y="96"/>
                      <a:pt x="5" y="100"/>
                      <a:pt x="5" y="103"/>
                    </a:cubicBezTo>
                    <a:cubicBezTo>
                      <a:pt x="5" y="106"/>
                      <a:pt x="2" y="111"/>
                      <a:pt x="1" y="113"/>
                    </a:cubicBezTo>
                    <a:cubicBezTo>
                      <a:pt x="0" y="115"/>
                      <a:pt x="1" y="122"/>
                      <a:pt x="2" y="124"/>
                    </a:cubicBezTo>
                    <a:cubicBezTo>
                      <a:pt x="2" y="126"/>
                      <a:pt x="1" y="128"/>
                      <a:pt x="1" y="131"/>
                    </a:cubicBezTo>
                    <a:cubicBezTo>
                      <a:pt x="1" y="133"/>
                      <a:pt x="2" y="138"/>
                      <a:pt x="3" y="139"/>
                    </a:cubicBezTo>
                    <a:cubicBezTo>
                      <a:pt x="3" y="140"/>
                      <a:pt x="5" y="142"/>
                      <a:pt x="5" y="144"/>
                    </a:cubicBezTo>
                    <a:cubicBezTo>
                      <a:pt x="4" y="145"/>
                      <a:pt x="4" y="147"/>
                      <a:pt x="5" y="150"/>
                    </a:cubicBezTo>
                    <a:cubicBezTo>
                      <a:pt x="5" y="154"/>
                      <a:pt x="7" y="156"/>
                      <a:pt x="8" y="157"/>
                    </a:cubicBezTo>
                    <a:cubicBezTo>
                      <a:pt x="9" y="158"/>
                      <a:pt x="11" y="158"/>
                      <a:pt x="11" y="160"/>
                    </a:cubicBezTo>
                    <a:cubicBezTo>
                      <a:pt x="11" y="162"/>
                      <a:pt x="14" y="166"/>
                      <a:pt x="17" y="169"/>
                    </a:cubicBezTo>
                    <a:cubicBezTo>
                      <a:pt x="20" y="173"/>
                      <a:pt x="25" y="177"/>
                      <a:pt x="27" y="177"/>
                    </a:cubicBezTo>
                    <a:cubicBezTo>
                      <a:pt x="30" y="176"/>
                      <a:pt x="32" y="180"/>
                      <a:pt x="34" y="181"/>
                    </a:cubicBezTo>
                    <a:cubicBezTo>
                      <a:pt x="35" y="183"/>
                      <a:pt x="40" y="182"/>
                      <a:pt x="41" y="181"/>
                    </a:cubicBezTo>
                    <a:cubicBezTo>
                      <a:pt x="42" y="181"/>
                      <a:pt x="43" y="180"/>
                      <a:pt x="44" y="181"/>
                    </a:cubicBezTo>
                    <a:cubicBezTo>
                      <a:pt x="44" y="182"/>
                      <a:pt x="46" y="181"/>
                      <a:pt x="49" y="181"/>
                    </a:cubicBezTo>
                    <a:cubicBezTo>
                      <a:pt x="51" y="181"/>
                      <a:pt x="60" y="181"/>
                      <a:pt x="61" y="180"/>
                    </a:cubicBezTo>
                    <a:cubicBezTo>
                      <a:pt x="63" y="178"/>
                      <a:pt x="65" y="179"/>
                      <a:pt x="67" y="180"/>
                    </a:cubicBezTo>
                    <a:cubicBezTo>
                      <a:pt x="69" y="180"/>
                      <a:pt x="75" y="179"/>
                      <a:pt x="76" y="178"/>
                    </a:cubicBezTo>
                    <a:cubicBezTo>
                      <a:pt x="77" y="177"/>
                      <a:pt x="78" y="176"/>
                      <a:pt x="81" y="175"/>
                    </a:cubicBezTo>
                    <a:cubicBezTo>
                      <a:pt x="83" y="174"/>
                      <a:pt x="89" y="172"/>
                      <a:pt x="91" y="171"/>
                    </a:cubicBezTo>
                    <a:cubicBezTo>
                      <a:pt x="92" y="170"/>
                      <a:pt x="95" y="166"/>
                      <a:pt x="99" y="162"/>
                    </a:cubicBezTo>
                    <a:cubicBezTo>
                      <a:pt x="104" y="158"/>
                      <a:pt x="111" y="150"/>
                      <a:pt x="111" y="148"/>
                    </a:cubicBezTo>
                    <a:cubicBezTo>
                      <a:pt x="111" y="146"/>
                      <a:pt x="111" y="143"/>
                      <a:pt x="111" y="143"/>
                    </a:cubicBezTo>
                    <a:cubicBezTo>
                      <a:pt x="111" y="143"/>
                      <a:pt x="113" y="142"/>
                      <a:pt x="113" y="141"/>
                    </a:cubicBezTo>
                    <a:cubicBezTo>
                      <a:pt x="113" y="140"/>
                      <a:pt x="113" y="139"/>
                      <a:pt x="113" y="136"/>
                    </a:cubicBezTo>
                    <a:cubicBezTo>
                      <a:pt x="114" y="133"/>
                      <a:pt x="115" y="133"/>
                      <a:pt x="115" y="129"/>
                    </a:cubicBezTo>
                    <a:cubicBezTo>
                      <a:pt x="115" y="127"/>
                      <a:pt x="114" y="124"/>
                      <a:pt x="113" y="121"/>
                    </a:cubicBezTo>
                    <a:cubicBezTo>
                      <a:pt x="104" y="125"/>
                      <a:pt x="95" y="131"/>
                      <a:pt x="94" y="140"/>
                    </a:cubicBezTo>
                    <a:cubicBezTo>
                      <a:pt x="94" y="147"/>
                      <a:pt x="98" y="150"/>
                      <a:pt x="101" y="152"/>
                    </a:cubicBezTo>
                    <a:cubicBezTo>
                      <a:pt x="101" y="152"/>
                      <a:pt x="101" y="152"/>
                      <a:pt x="101" y="152"/>
                    </a:cubicBezTo>
                    <a:cubicBezTo>
                      <a:pt x="98" y="151"/>
                      <a:pt x="90" y="149"/>
                      <a:pt x="91" y="139"/>
                    </a:cubicBezTo>
                    <a:cubicBezTo>
                      <a:pt x="91" y="129"/>
                      <a:pt x="102" y="122"/>
                      <a:pt x="111" y="119"/>
                    </a:cubicBezTo>
                    <a:cubicBezTo>
                      <a:pt x="112" y="116"/>
                      <a:pt x="117" y="117"/>
                      <a:pt x="121" y="116"/>
                    </a:cubicBezTo>
                    <a:cubicBezTo>
                      <a:pt x="125" y="116"/>
                      <a:pt x="130" y="114"/>
                      <a:pt x="133" y="112"/>
                    </a:cubicBezTo>
                    <a:cubicBezTo>
                      <a:pt x="137" y="110"/>
                      <a:pt x="145" y="111"/>
                      <a:pt x="148" y="111"/>
                    </a:cubicBezTo>
                    <a:cubicBezTo>
                      <a:pt x="151" y="112"/>
                      <a:pt x="157" y="111"/>
                      <a:pt x="161" y="111"/>
                    </a:cubicBezTo>
                    <a:cubicBezTo>
                      <a:pt x="164" y="111"/>
                      <a:pt x="175" y="109"/>
                      <a:pt x="178" y="107"/>
                    </a:cubicBezTo>
                    <a:cubicBezTo>
                      <a:pt x="181" y="105"/>
                      <a:pt x="187" y="106"/>
                      <a:pt x="192" y="105"/>
                    </a:cubicBezTo>
                    <a:cubicBezTo>
                      <a:pt x="196" y="104"/>
                      <a:pt x="204" y="101"/>
                      <a:pt x="205" y="99"/>
                    </a:cubicBezTo>
                    <a:cubicBezTo>
                      <a:pt x="206" y="97"/>
                      <a:pt x="212" y="97"/>
                      <a:pt x="214" y="96"/>
                    </a:cubicBezTo>
                    <a:cubicBezTo>
                      <a:pt x="217" y="96"/>
                      <a:pt x="223" y="93"/>
                      <a:pt x="224" y="91"/>
                    </a:cubicBezTo>
                    <a:cubicBezTo>
                      <a:pt x="225" y="89"/>
                      <a:pt x="230" y="85"/>
                      <a:pt x="234" y="82"/>
                    </a:cubicBezTo>
                    <a:cubicBezTo>
                      <a:pt x="238" y="80"/>
                      <a:pt x="284" y="46"/>
                      <a:pt x="294" y="36"/>
                    </a:cubicBezTo>
                    <a:cubicBezTo>
                      <a:pt x="305" y="27"/>
                      <a:pt x="305" y="20"/>
                      <a:pt x="305" y="14"/>
                    </a:cubicBezTo>
                    <a:close/>
                    <a:moveTo>
                      <a:pt x="284" y="26"/>
                    </a:moveTo>
                    <a:cubicBezTo>
                      <a:pt x="283" y="27"/>
                      <a:pt x="281" y="28"/>
                      <a:pt x="277" y="28"/>
                    </a:cubicBezTo>
                    <a:cubicBezTo>
                      <a:pt x="273" y="28"/>
                      <a:pt x="266" y="28"/>
                      <a:pt x="263" y="30"/>
                    </a:cubicBezTo>
                    <a:cubicBezTo>
                      <a:pt x="260" y="32"/>
                      <a:pt x="250" y="38"/>
                      <a:pt x="251" y="40"/>
                    </a:cubicBezTo>
                    <a:cubicBezTo>
                      <a:pt x="252" y="41"/>
                      <a:pt x="254" y="43"/>
                      <a:pt x="255" y="43"/>
                    </a:cubicBezTo>
                    <a:cubicBezTo>
                      <a:pt x="257" y="42"/>
                      <a:pt x="263" y="42"/>
                      <a:pt x="266" y="43"/>
                    </a:cubicBezTo>
                    <a:cubicBezTo>
                      <a:pt x="264" y="43"/>
                      <a:pt x="259" y="43"/>
                      <a:pt x="257" y="44"/>
                    </a:cubicBezTo>
                    <a:cubicBezTo>
                      <a:pt x="256" y="45"/>
                      <a:pt x="251" y="45"/>
                      <a:pt x="250" y="45"/>
                    </a:cubicBezTo>
                    <a:cubicBezTo>
                      <a:pt x="248" y="45"/>
                      <a:pt x="242" y="46"/>
                      <a:pt x="239" y="48"/>
                    </a:cubicBezTo>
                    <a:cubicBezTo>
                      <a:pt x="236" y="50"/>
                      <a:pt x="231" y="52"/>
                      <a:pt x="232" y="53"/>
                    </a:cubicBezTo>
                    <a:cubicBezTo>
                      <a:pt x="233" y="54"/>
                      <a:pt x="234" y="54"/>
                      <a:pt x="236" y="55"/>
                    </a:cubicBezTo>
                    <a:cubicBezTo>
                      <a:pt x="237" y="57"/>
                      <a:pt x="236" y="59"/>
                      <a:pt x="239" y="59"/>
                    </a:cubicBezTo>
                    <a:cubicBezTo>
                      <a:pt x="243" y="58"/>
                      <a:pt x="246" y="56"/>
                      <a:pt x="247" y="55"/>
                    </a:cubicBezTo>
                    <a:cubicBezTo>
                      <a:pt x="248" y="53"/>
                      <a:pt x="250" y="53"/>
                      <a:pt x="251" y="53"/>
                    </a:cubicBezTo>
                    <a:cubicBezTo>
                      <a:pt x="253" y="53"/>
                      <a:pt x="259" y="53"/>
                      <a:pt x="262" y="53"/>
                    </a:cubicBezTo>
                    <a:cubicBezTo>
                      <a:pt x="258" y="54"/>
                      <a:pt x="251" y="53"/>
                      <a:pt x="250" y="54"/>
                    </a:cubicBezTo>
                    <a:cubicBezTo>
                      <a:pt x="248" y="55"/>
                      <a:pt x="245" y="59"/>
                      <a:pt x="242" y="60"/>
                    </a:cubicBezTo>
                    <a:cubicBezTo>
                      <a:pt x="239" y="61"/>
                      <a:pt x="237" y="62"/>
                      <a:pt x="236" y="60"/>
                    </a:cubicBezTo>
                    <a:cubicBezTo>
                      <a:pt x="235" y="57"/>
                      <a:pt x="233" y="57"/>
                      <a:pt x="232" y="56"/>
                    </a:cubicBezTo>
                    <a:cubicBezTo>
                      <a:pt x="231" y="56"/>
                      <a:pt x="225" y="56"/>
                      <a:pt x="221" y="58"/>
                    </a:cubicBezTo>
                    <a:cubicBezTo>
                      <a:pt x="218" y="61"/>
                      <a:pt x="207" y="64"/>
                      <a:pt x="204" y="64"/>
                    </a:cubicBezTo>
                    <a:cubicBezTo>
                      <a:pt x="200" y="65"/>
                      <a:pt x="197" y="65"/>
                      <a:pt x="197" y="66"/>
                    </a:cubicBezTo>
                    <a:cubicBezTo>
                      <a:pt x="197" y="68"/>
                      <a:pt x="197" y="75"/>
                      <a:pt x="200" y="78"/>
                    </a:cubicBezTo>
                    <a:cubicBezTo>
                      <a:pt x="203" y="80"/>
                      <a:pt x="205" y="83"/>
                      <a:pt x="207" y="85"/>
                    </a:cubicBezTo>
                    <a:cubicBezTo>
                      <a:pt x="208" y="88"/>
                      <a:pt x="210" y="88"/>
                      <a:pt x="211" y="89"/>
                    </a:cubicBezTo>
                    <a:cubicBezTo>
                      <a:pt x="209" y="89"/>
                      <a:pt x="207" y="87"/>
                      <a:pt x="206" y="86"/>
                    </a:cubicBezTo>
                    <a:cubicBezTo>
                      <a:pt x="204" y="84"/>
                      <a:pt x="201" y="80"/>
                      <a:pt x="199" y="80"/>
                    </a:cubicBezTo>
                    <a:cubicBezTo>
                      <a:pt x="198" y="81"/>
                      <a:pt x="198" y="81"/>
                      <a:pt x="197" y="83"/>
                    </a:cubicBezTo>
                    <a:cubicBezTo>
                      <a:pt x="196" y="84"/>
                      <a:pt x="195" y="86"/>
                      <a:pt x="195" y="88"/>
                    </a:cubicBezTo>
                    <a:cubicBezTo>
                      <a:pt x="194" y="90"/>
                      <a:pt x="193" y="89"/>
                      <a:pt x="192" y="89"/>
                    </a:cubicBezTo>
                    <a:cubicBezTo>
                      <a:pt x="193" y="88"/>
                      <a:pt x="194" y="87"/>
                      <a:pt x="194" y="85"/>
                    </a:cubicBezTo>
                    <a:cubicBezTo>
                      <a:pt x="195" y="83"/>
                      <a:pt x="196" y="80"/>
                      <a:pt x="197" y="79"/>
                    </a:cubicBezTo>
                    <a:cubicBezTo>
                      <a:pt x="197" y="78"/>
                      <a:pt x="196" y="77"/>
                      <a:pt x="195" y="75"/>
                    </a:cubicBezTo>
                    <a:cubicBezTo>
                      <a:pt x="194" y="74"/>
                      <a:pt x="194" y="70"/>
                      <a:pt x="193" y="68"/>
                    </a:cubicBezTo>
                    <a:cubicBezTo>
                      <a:pt x="193" y="67"/>
                      <a:pt x="192" y="65"/>
                      <a:pt x="189" y="65"/>
                    </a:cubicBezTo>
                    <a:cubicBezTo>
                      <a:pt x="186" y="65"/>
                      <a:pt x="180" y="66"/>
                      <a:pt x="177" y="67"/>
                    </a:cubicBezTo>
                    <a:cubicBezTo>
                      <a:pt x="175" y="67"/>
                      <a:pt x="168" y="68"/>
                      <a:pt x="165" y="69"/>
                    </a:cubicBezTo>
                    <a:cubicBezTo>
                      <a:pt x="162" y="70"/>
                      <a:pt x="159" y="70"/>
                      <a:pt x="158" y="71"/>
                    </a:cubicBezTo>
                    <a:cubicBezTo>
                      <a:pt x="158" y="73"/>
                      <a:pt x="159" y="79"/>
                      <a:pt x="158" y="80"/>
                    </a:cubicBezTo>
                    <a:cubicBezTo>
                      <a:pt x="158" y="82"/>
                      <a:pt x="161" y="83"/>
                      <a:pt x="163" y="83"/>
                    </a:cubicBezTo>
                    <a:cubicBezTo>
                      <a:pt x="165" y="83"/>
                      <a:pt x="174" y="89"/>
                      <a:pt x="176" y="95"/>
                    </a:cubicBezTo>
                    <a:cubicBezTo>
                      <a:pt x="174" y="92"/>
                      <a:pt x="165" y="85"/>
                      <a:pt x="164" y="85"/>
                    </a:cubicBezTo>
                    <a:cubicBezTo>
                      <a:pt x="162" y="85"/>
                      <a:pt x="159" y="85"/>
                      <a:pt x="159" y="86"/>
                    </a:cubicBezTo>
                    <a:cubicBezTo>
                      <a:pt x="159" y="87"/>
                      <a:pt x="162" y="88"/>
                      <a:pt x="162" y="89"/>
                    </a:cubicBezTo>
                    <a:cubicBezTo>
                      <a:pt x="162" y="91"/>
                      <a:pt x="162" y="96"/>
                      <a:pt x="161" y="98"/>
                    </a:cubicBezTo>
                    <a:cubicBezTo>
                      <a:pt x="161" y="96"/>
                      <a:pt x="161" y="88"/>
                      <a:pt x="159" y="87"/>
                    </a:cubicBezTo>
                    <a:cubicBezTo>
                      <a:pt x="157" y="87"/>
                      <a:pt x="156" y="85"/>
                      <a:pt x="156" y="84"/>
                    </a:cubicBezTo>
                    <a:cubicBezTo>
                      <a:pt x="155" y="84"/>
                      <a:pt x="156" y="82"/>
                      <a:pt x="155" y="79"/>
                    </a:cubicBezTo>
                    <a:cubicBezTo>
                      <a:pt x="155" y="76"/>
                      <a:pt x="155" y="69"/>
                      <a:pt x="153" y="68"/>
                    </a:cubicBezTo>
                    <a:cubicBezTo>
                      <a:pt x="150" y="68"/>
                      <a:pt x="144" y="65"/>
                      <a:pt x="139" y="65"/>
                    </a:cubicBezTo>
                    <a:cubicBezTo>
                      <a:pt x="135" y="65"/>
                      <a:pt x="125" y="64"/>
                      <a:pt x="125" y="67"/>
                    </a:cubicBezTo>
                    <a:cubicBezTo>
                      <a:pt x="124" y="70"/>
                      <a:pt x="125" y="78"/>
                      <a:pt x="127" y="81"/>
                    </a:cubicBezTo>
                    <a:cubicBezTo>
                      <a:pt x="129" y="84"/>
                      <a:pt x="134" y="84"/>
                      <a:pt x="137" y="88"/>
                    </a:cubicBezTo>
                    <a:cubicBezTo>
                      <a:pt x="139" y="92"/>
                      <a:pt x="140" y="99"/>
                      <a:pt x="141" y="101"/>
                    </a:cubicBezTo>
                    <a:cubicBezTo>
                      <a:pt x="139" y="97"/>
                      <a:pt x="137" y="89"/>
                      <a:pt x="134" y="88"/>
                    </a:cubicBezTo>
                    <a:cubicBezTo>
                      <a:pt x="132" y="86"/>
                      <a:pt x="129" y="84"/>
                      <a:pt x="127" y="84"/>
                    </a:cubicBezTo>
                    <a:cubicBezTo>
                      <a:pt x="126" y="84"/>
                      <a:pt x="125" y="85"/>
                      <a:pt x="125" y="86"/>
                    </a:cubicBezTo>
                    <a:cubicBezTo>
                      <a:pt x="125" y="87"/>
                      <a:pt x="124" y="93"/>
                      <a:pt x="125" y="96"/>
                    </a:cubicBezTo>
                    <a:cubicBezTo>
                      <a:pt x="125" y="98"/>
                      <a:pt x="125" y="101"/>
                      <a:pt x="124" y="103"/>
                    </a:cubicBezTo>
                    <a:cubicBezTo>
                      <a:pt x="124" y="101"/>
                      <a:pt x="124" y="97"/>
                      <a:pt x="123" y="94"/>
                    </a:cubicBezTo>
                    <a:cubicBezTo>
                      <a:pt x="122" y="92"/>
                      <a:pt x="123" y="86"/>
                      <a:pt x="123" y="84"/>
                    </a:cubicBezTo>
                    <a:cubicBezTo>
                      <a:pt x="124" y="81"/>
                      <a:pt x="124" y="79"/>
                      <a:pt x="123" y="76"/>
                    </a:cubicBezTo>
                    <a:cubicBezTo>
                      <a:pt x="121" y="72"/>
                      <a:pt x="118" y="67"/>
                      <a:pt x="117" y="67"/>
                    </a:cubicBezTo>
                    <a:cubicBezTo>
                      <a:pt x="115" y="67"/>
                      <a:pt x="100" y="71"/>
                      <a:pt x="97" y="72"/>
                    </a:cubicBezTo>
                    <a:cubicBezTo>
                      <a:pt x="94" y="74"/>
                      <a:pt x="89" y="76"/>
                      <a:pt x="90" y="78"/>
                    </a:cubicBezTo>
                    <a:cubicBezTo>
                      <a:pt x="91" y="79"/>
                      <a:pt x="95" y="88"/>
                      <a:pt x="97" y="88"/>
                    </a:cubicBezTo>
                    <a:cubicBezTo>
                      <a:pt x="98" y="89"/>
                      <a:pt x="109" y="97"/>
                      <a:pt x="110" y="100"/>
                    </a:cubicBezTo>
                    <a:cubicBezTo>
                      <a:pt x="108" y="97"/>
                      <a:pt x="100" y="91"/>
                      <a:pt x="98" y="91"/>
                    </a:cubicBezTo>
                    <a:cubicBezTo>
                      <a:pt x="96" y="92"/>
                      <a:pt x="95" y="92"/>
                      <a:pt x="95" y="94"/>
                    </a:cubicBezTo>
                    <a:cubicBezTo>
                      <a:pt x="96" y="95"/>
                      <a:pt x="98" y="106"/>
                      <a:pt x="99" y="108"/>
                    </a:cubicBezTo>
                    <a:cubicBezTo>
                      <a:pt x="100" y="109"/>
                      <a:pt x="103" y="113"/>
                      <a:pt x="105" y="113"/>
                    </a:cubicBezTo>
                    <a:cubicBezTo>
                      <a:pt x="102" y="113"/>
                      <a:pt x="98" y="108"/>
                      <a:pt x="97" y="105"/>
                    </a:cubicBezTo>
                    <a:cubicBezTo>
                      <a:pt x="96" y="102"/>
                      <a:pt x="93" y="93"/>
                      <a:pt x="93" y="90"/>
                    </a:cubicBezTo>
                    <a:cubicBezTo>
                      <a:pt x="93" y="87"/>
                      <a:pt x="89" y="84"/>
                      <a:pt x="88" y="82"/>
                    </a:cubicBezTo>
                    <a:cubicBezTo>
                      <a:pt x="87" y="79"/>
                      <a:pt x="84" y="77"/>
                      <a:pt x="82" y="79"/>
                    </a:cubicBezTo>
                    <a:cubicBezTo>
                      <a:pt x="80" y="80"/>
                      <a:pt x="63" y="94"/>
                      <a:pt x="62" y="96"/>
                    </a:cubicBezTo>
                    <a:cubicBezTo>
                      <a:pt x="60" y="99"/>
                      <a:pt x="56" y="105"/>
                      <a:pt x="57" y="110"/>
                    </a:cubicBezTo>
                    <a:cubicBezTo>
                      <a:pt x="57" y="115"/>
                      <a:pt x="58" y="116"/>
                      <a:pt x="60" y="119"/>
                    </a:cubicBezTo>
                    <a:cubicBezTo>
                      <a:pt x="62" y="121"/>
                      <a:pt x="69" y="125"/>
                      <a:pt x="73" y="125"/>
                    </a:cubicBezTo>
                    <a:cubicBezTo>
                      <a:pt x="78" y="125"/>
                      <a:pt x="82" y="127"/>
                      <a:pt x="84" y="127"/>
                    </a:cubicBezTo>
                    <a:cubicBezTo>
                      <a:pt x="82" y="127"/>
                      <a:pt x="77" y="126"/>
                      <a:pt x="75" y="126"/>
                    </a:cubicBezTo>
                    <a:cubicBezTo>
                      <a:pt x="73" y="127"/>
                      <a:pt x="74" y="128"/>
                      <a:pt x="75" y="129"/>
                    </a:cubicBezTo>
                    <a:cubicBezTo>
                      <a:pt x="75" y="129"/>
                      <a:pt x="75" y="131"/>
                      <a:pt x="74" y="132"/>
                    </a:cubicBezTo>
                    <a:cubicBezTo>
                      <a:pt x="74" y="131"/>
                      <a:pt x="75" y="129"/>
                      <a:pt x="73" y="128"/>
                    </a:cubicBezTo>
                    <a:cubicBezTo>
                      <a:pt x="71" y="127"/>
                      <a:pt x="68" y="126"/>
                      <a:pt x="65" y="125"/>
                    </a:cubicBezTo>
                    <a:cubicBezTo>
                      <a:pt x="63" y="124"/>
                      <a:pt x="59" y="123"/>
                      <a:pt x="57" y="121"/>
                    </a:cubicBezTo>
                    <a:cubicBezTo>
                      <a:pt x="56" y="125"/>
                      <a:pt x="50" y="132"/>
                      <a:pt x="45" y="132"/>
                    </a:cubicBezTo>
                    <a:cubicBezTo>
                      <a:pt x="40" y="133"/>
                      <a:pt x="40" y="135"/>
                      <a:pt x="39" y="137"/>
                    </a:cubicBezTo>
                    <a:cubicBezTo>
                      <a:pt x="38" y="139"/>
                      <a:pt x="34" y="148"/>
                      <a:pt x="32" y="150"/>
                    </a:cubicBezTo>
                    <a:cubicBezTo>
                      <a:pt x="33" y="148"/>
                      <a:pt x="37" y="139"/>
                      <a:pt x="36" y="135"/>
                    </a:cubicBezTo>
                    <a:cubicBezTo>
                      <a:pt x="36" y="132"/>
                      <a:pt x="34" y="131"/>
                      <a:pt x="32" y="130"/>
                    </a:cubicBezTo>
                    <a:cubicBezTo>
                      <a:pt x="31" y="129"/>
                      <a:pt x="28" y="126"/>
                      <a:pt x="24" y="126"/>
                    </a:cubicBezTo>
                    <a:cubicBezTo>
                      <a:pt x="19" y="126"/>
                      <a:pt x="18" y="123"/>
                      <a:pt x="14" y="126"/>
                    </a:cubicBezTo>
                    <a:cubicBezTo>
                      <a:pt x="10" y="129"/>
                      <a:pt x="11" y="117"/>
                      <a:pt x="12" y="115"/>
                    </a:cubicBezTo>
                    <a:cubicBezTo>
                      <a:pt x="14" y="113"/>
                      <a:pt x="16" y="113"/>
                      <a:pt x="20" y="114"/>
                    </a:cubicBezTo>
                    <a:cubicBezTo>
                      <a:pt x="25" y="114"/>
                      <a:pt x="29" y="116"/>
                      <a:pt x="32" y="119"/>
                    </a:cubicBezTo>
                    <a:cubicBezTo>
                      <a:pt x="36" y="121"/>
                      <a:pt x="42" y="124"/>
                      <a:pt x="44" y="121"/>
                    </a:cubicBezTo>
                    <a:cubicBezTo>
                      <a:pt x="46" y="118"/>
                      <a:pt x="44" y="108"/>
                      <a:pt x="45" y="104"/>
                    </a:cubicBezTo>
                    <a:cubicBezTo>
                      <a:pt x="46" y="99"/>
                      <a:pt x="52" y="91"/>
                      <a:pt x="54" y="89"/>
                    </a:cubicBezTo>
                    <a:cubicBezTo>
                      <a:pt x="57" y="88"/>
                      <a:pt x="57" y="85"/>
                      <a:pt x="53" y="86"/>
                    </a:cubicBezTo>
                    <a:cubicBezTo>
                      <a:pt x="50" y="86"/>
                      <a:pt x="36" y="84"/>
                      <a:pt x="32" y="85"/>
                    </a:cubicBezTo>
                    <a:cubicBezTo>
                      <a:pt x="29" y="85"/>
                      <a:pt x="18" y="88"/>
                      <a:pt x="16" y="90"/>
                    </a:cubicBezTo>
                    <a:cubicBezTo>
                      <a:pt x="16" y="87"/>
                      <a:pt x="19" y="82"/>
                      <a:pt x="22" y="81"/>
                    </a:cubicBezTo>
                    <a:cubicBezTo>
                      <a:pt x="24" y="80"/>
                      <a:pt x="30" y="80"/>
                      <a:pt x="33" y="80"/>
                    </a:cubicBezTo>
                    <a:cubicBezTo>
                      <a:pt x="36" y="79"/>
                      <a:pt x="52" y="80"/>
                      <a:pt x="57" y="80"/>
                    </a:cubicBezTo>
                    <a:cubicBezTo>
                      <a:pt x="63" y="80"/>
                      <a:pt x="67" y="78"/>
                      <a:pt x="70" y="75"/>
                    </a:cubicBezTo>
                    <a:cubicBezTo>
                      <a:pt x="72" y="72"/>
                      <a:pt x="78" y="66"/>
                      <a:pt x="78" y="61"/>
                    </a:cubicBezTo>
                    <a:cubicBezTo>
                      <a:pt x="78" y="56"/>
                      <a:pt x="78" y="51"/>
                      <a:pt x="76" y="50"/>
                    </a:cubicBezTo>
                    <a:cubicBezTo>
                      <a:pt x="74" y="49"/>
                      <a:pt x="73" y="42"/>
                      <a:pt x="73" y="39"/>
                    </a:cubicBezTo>
                    <a:cubicBezTo>
                      <a:pt x="74" y="43"/>
                      <a:pt x="76" y="47"/>
                      <a:pt x="77" y="49"/>
                    </a:cubicBezTo>
                    <a:cubicBezTo>
                      <a:pt x="78" y="50"/>
                      <a:pt x="78" y="51"/>
                      <a:pt x="79" y="50"/>
                    </a:cubicBezTo>
                    <a:cubicBezTo>
                      <a:pt x="81" y="49"/>
                      <a:pt x="85" y="45"/>
                      <a:pt x="85" y="42"/>
                    </a:cubicBezTo>
                    <a:cubicBezTo>
                      <a:pt x="86" y="43"/>
                      <a:pt x="83" y="49"/>
                      <a:pt x="82" y="50"/>
                    </a:cubicBezTo>
                    <a:cubicBezTo>
                      <a:pt x="80" y="51"/>
                      <a:pt x="79" y="57"/>
                      <a:pt x="80" y="60"/>
                    </a:cubicBezTo>
                    <a:cubicBezTo>
                      <a:pt x="80" y="63"/>
                      <a:pt x="81" y="65"/>
                      <a:pt x="83" y="65"/>
                    </a:cubicBezTo>
                    <a:cubicBezTo>
                      <a:pt x="86" y="66"/>
                      <a:pt x="90" y="64"/>
                      <a:pt x="95" y="62"/>
                    </a:cubicBezTo>
                    <a:cubicBezTo>
                      <a:pt x="101" y="59"/>
                      <a:pt x="103" y="58"/>
                      <a:pt x="104" y="56"/>
                    </a:cubicBezTo>
                    <a:cubicBezTo>
                      <a:pt x="104" y="54"/>
                      <a:pt x="104" y="53"/>
                      <a:pt x="103" y="50"/>
                    </a:cubicBezTo>
                    <a:cubicBezTo>
                      <a:pt x="103" y="47"/>
                      <a:pt x="103" y="45"/>
                      <a:pt x="104" y="43"/>
                    </a:cubicBezTo>
                    <a:cubicBezTo>
                      <a:pt x="105" y="41"/>
                      <a:pt x="107" y="40"/>
                      <a:pt x="108" y="39"/>
                    </a:cubicBezTo>
                    <a:cubicBezTo>
                      <a:pt x="105" y="41"/>
                      <a:pt x="104" y="45"/>
                      <a:pt x="105" y="47"/>
                    </a:cubicBezTo>
                    <a:cubicBezTo>
                      <a:pt x="105" y="49"/>
                      <a:pt x="106" y="52"/>
                      <a:pt x="107" y="53"/>
                    </a:cubicBezTo>
                    <a:cubicBezTo>
                      <a:pt x="108" y="54"/>
                      <a:pt x="111" y="56"/>
                      <a:pt x="114" y="55"/>
                    </a:cubicBezTo>
                    <a:cubicBezTo>
                      <a:pt x="117" y="55"/>
                      <a:pt x="125" y="55"/>
                      <a:pt x="129" y="55"/>
                    </a:cubicBezTo>
                    <a:cubicBezTo>
                      <a:pt x="132" y="55"/>
                      <a:pt x="135" y="55"/>
                      <a:pt x="137" y="54"/>
                    </a:cubicBezTo>
                    <a:cubicBezTo>
                      <a:pt x="138" y="49"/>
                      <a:pt x="145" y="40"/>
                      <a:pt x="151" y="40"/>
                    </a:cubicBezTo>
                    <a:cubicBezTo>
                      <a:pt x="146" y="42"/>
                      <a:pt x="139" y="51"/>
                      <a:pt x="140" y="54"/>
                    </a:cubicBezTo>
                    <a:cubicBezTo>
                      <a:pt x="145" y="55"/>
                      <a:pt x="148" y="55"/>
                      <a:pt x="151" y="56"/>
                    </a:cubicBezTo>
                    <a:cubicBezTo>
                      <a:pt x="153" y="58"/>
                      <a:pt x="156" y="61"/>
                      <a:pt x="162" y="59"/>
                    </a:cubicBezTo>
                    <a:cubicBezTo>
                      <a:pt x="167" y="58"/>
                      <a:pt x="171" y="55"/>
                      <a:pt x="173" y="53"/>
                    </a:cubicBezTo>
                    <a:cubicBezTo>
                      <a:pt x="175" y="50"/>
                      <a:pt x="179" y="43"/>
                      <a:pt x="182" y="41"/>
                    </a:cubicBezTo>
                    <a:cubicBezTo>
                      <a:pt x="179" y="45"/>
                      <a:pt x="174" y="52"/>
                      <a:pt x="174" y="54"/>
                    </a:cubicBezTo>
                    <a:cubicBezTo>
                      <a:pt x="175" y="57"/>
                      <a:pt x="176" y="57"/>
                      <a:pt x="179" y="57"/>
                    </a:cubicBezTo>
                    <a:cubicBezTo>
                      <a:pt x="181" y="56"/>
                      <a:pt x="191" y="56"/>
                      <a:pt x="195" y="56"/>
                    </a:cubicBezTo>
                    <a:cubicBezTo>
                      <a:pt x="199" y="56"/>
                      <a:pt x="204" y="54"/>
                      <a:pt x="205" y="53"/>
                    </a:cubicBezTo>
                    <a:cubicBezTo>
                      <a:pt x="205" y="51"/>
                      <a:pt x="205" y="48"/>
                      <a:pt x="206" y="46"/>
                    </a:cubicBezTo>
                    <a:cubicBezTo>
                      <a:pt x="207" y="45"/>
                      <a:pt x="207" y="42"/>
                      <a:pt x="207" y="39"/>
                    </a:cubicBezTo>
                    <a:cubicBezTo>
                      <a:pt x="208" y="40"/>
                      <a:pt x="208" y="44"/>
                      <a:pt x="208" y="46"/>
                    </a:cubicBezTo>
                    <a:cubicBezTo>
                      <a:pt x="212" y="44"/>
                      <a:pt x="215" y="42"/>
                      <a:pt x="217" y="39"/>
                    </a:cubicBezTo>
                    <a:cubicBezTo>
                      <a:pt x="219" y="36"/>
                      <a:pt x="220" y="37"/>
                      <a:pt x="222" y="37"/>
                    </a:cubicBezTo>
                    <a:cubicBezTo>
                      <a:pt x="220" y="38"/>
                      <a:pt x="218" y="40"/>
                      <a:pt x="217" y="41"/>
                    </a:cubicBezTo>
                    <a:cubicBezTo>
                      <a:pt x="215" y="43"/>
                      <a:pt x="211" y="47"/>
                      <a:pt x="209" y="47"/>
                    </a:cubicBezTo>
                    <a:cubicBezTo>
                      <a:pt x="207" y="48"/>
                      <a:pt x="206" y="52"/>
                      <a:pt x="207" y="53"/>
                    </a:cubicBezTo>
                    <a:cubicBezTo>
                      <a:pt x="208" y="54"/>
                      <a:pt x="211" y="53"/>
                      <a:pt x="213" y="53"/>
                    </a:cubicBezTo>
                    <a:cubicBezTo>
                      <a:pt x="215" y="53"/>
                      <a:pt x="220" y="49"/>
                      <a:pt x="224" y="46"/>
                    </a:cubicBezTo>
                    <a:cubicBezTo>
                      <a:pt x="228" y="44"/>
                      <a:pt x="230" y="43"/>
                      <a:pt x="232" y="42"/>
                    </a:cubicBezTo>
                    <a:cubicBezTo>
                      <a:pt x="234" y="41"/>
                      <a:pt x="236" y="38"/>
                      <a:pt x="236" y="36"/>
                    </a:cubicBezTo>
                    <a:cubicBezTo>
                      <a:pt x="236" y="35"/>
                      <a:pt x="240" y="32"/>
                      <a:pt x="242" y="30"/>
                    </a:cubicBezTo>
                    <a:cubicBezTo>
                      <a:pt x="244" y="29"/>
                      <a:pt x="245" y="24"/>
                      <a:pt x="245" y="23"/>
                    </a:cubicBezTo>
                    <a:cubicBezTo>
                      <a:pt x="246" y="27"/>
                      <a:pt x="244" y="30"/>
                      <a:pt x="242" y="32"/>
                    </a:cubicBezTo>
                    <a:cubicBezTo>
                      <a:pt x="240" y="33"/>
                      <a:pt x="237" y="37"/>
                      <a:pt x="237" y="38"/>
                    </a:cubicBezTo>
                    <a:cubicBezTo>
                      <a:pt x="238" y="40"/>
                      <a:pt x="240" y="39"/>
                      <a:pt x="242" y="38"/>
                    </a:cubicBezTo>
                    <a:cubicBezTo>
                      <a:pt x="244" y="38"/>
                      <a:pt x="247" y="34"/>
                      <a:pt x="249" y="33"/>
                    </a:cubicBezTo>
                    <a:cubicBezTo>
                      <a:pt x="250" y="32"/>
                      <a:pt x="255" y="28"/>
                      <a:pt x="256" y="27"/>
                    </a:cubicBezTo>
                    <a:cubicBezTo>
                      <a:pt x="257" y="27"/>
                      <a:pt x="258" y="24"/>
                      <a:pt x="258" y="22"/>
                    </a:cubicBezTo>
                    <a:cubicBezTo>
                      <a:pt x="258" y="22"/>
                      <a:pt x="258" y="24"/>
                      <a:pt x="258" y="26"/>
                    </a:cubicBezTo>
                    <a:cubicBezTo>
                      <a:pt x="261" y="26"/>
                      <a:pt x="263" y="24"/>
                      <a:pt x="266" y="24"/>
                    </a:cubicBezTo>
                    <a:cubicBezTo>
                      <a:pt x="269" y="24"/>
                      <a:pt x="271" y="23"/>
                      <a:pt x="271" y="22"/>
                    </a:cubicBezTo>
                    <a:cubicBezTo>
                      <a:pt x="271" y="21"/>
                      <a:pt x="277" y="17"/>
                      <a:pt x="281" y="16"/>
                    </a:cubicBezTo>
                    <a:cubicBezTo>
                      <a:pt x="277" y="19"/>
                      <a:pt x="273" y="22"/>
                      <a:pt x="274" y="23"/>
                    </a:cubicBezTo>
                    <a:cubicBezTo>
                      <a:pt x="274" y="24"/>
                      <a:pt x="275" y="26"/>
                      <a:pt x="277" y="26"/>
                    </a:cubicBezTo>
                    <a:cubicBezTo>
                      <a:pt x="279" y="26"/>
                      <a:pt x="283" y="25"/>
                      <a:pt x="285" y="23"/>
                    </a:cubicBezTo>
                    <a:cubicBezTo>
                      <a:pt x="287" y="22"/>
                      <a:pt x="289" y="22"/>
                      <a:pt x="291" y="22"/>
                    </a:cubicBezTo>
                    <a:cubicBezTo>
                      <a:pt x="289" y="23"/>
                      <a:pt x="286" y="24"/>
                      <a:pt x="28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8" name="Freeform 15">
                <a:extLst>
                  <a:ext uri="{FF2B5EF4-FFF2-40B4-BE49-F238E27FC236}">
                    <a16:creationId xmlns:a16="http://schemas.microsoft.com/office/drawing/2014/main" id="{DF7F2F6C-37C6-4691-BFB5-E70165CDEE58}"/>
                  </a:ext>
                </a:extLst>
              </p:cNvPr>
              <p:cNvSpPr>
                <a:spLocks noEditPoints="1"/>
              </p:cNvSpPr>
              <p:nvPr/>
            </p:nvSpPr>
            <p:spPr bwMode="auto">
              <a:xfrm>
                <a:off x="2100" y="2116"/>
                <a:ext cx="507" cy="305"/>
              </a:xfrm>
              <a:custGeom>
                <a:avLst/>
                <a:gdLst>
                  <a:gd name="T0" fmla="*/ 281 w 305"/>
                  <a:gd name="T1" fmla="*/ 3 h 183"/>
                  <a:gd name="T2" fmla="*/ 251 w 305"/>
                  <a:gd name="T3" fmla="*/ 11 h 183"/>
                  <a:gd name="T4" fmla="*/ 212 w 305"/>
                  <a:gd name="T5" fmla="*/ 23 h 183"/>
                  <a:gd name="T6" fmla="*/ 160 w 305"/>
                  <a:gd name="T7" fmla="*/ 25 h 183"/>
                  <a:gd name="T8" fmla="*/ 114 w 305"/>
                  <a:gd name="T9" fmla="*/ 28 h 183"/>
                  <a:gd name="T10" fmla="*/ 86 w 305"/>
                  <a:gd name="T11" fmla="*/ 25 h 183"/>
                  <a:gd name="T12" fmla="*/ 51 w 305"/>
                  <a:gd name="T13" fmla="*/ 37 h 183"/>
                  <a:gd name="T14" fmla="*/ 7 w 305"/>
                  <a:gd name="T15" fmla="*/ 94 h 183"/>
                  <a:gd name="T16" fmla="*/ 1 w 305"/>
                  <a:gd name="T17" fmla="*/ 131 h 183"/>
                  <a:gd name="T18" fmla="*/ 8 w 305"/>
                  <a:gd name="T19" fmla="*/ 157 h 183"/>
                  <a:gd name="T20" fmla="*/ 34 w 305"/>
                  <a:gd name="T21" fmla="*/ 181 h 183"/>
                  <a:gd name="T22" fmla="*/ 61 w 305"/>
                  <a:gd name="T23" fmla="*/ 180 h 183"/>
                  <a:gd name="T24" fmla="*/ 91 w 305"/>
                  <a:gd name="T25" fmla="*/ 171 h 183"/>
                  <a:gd name="T26" fmla="*/ 113 w 305"/>
                  <a:gd name="T27" fmla="*/ 141 h 183"/>
                  <a:gd name="T28" fmla="*/ 94 w 305"/>
                  <a:gd name="T29" fmla="*/ 140 h 183"/>
                  <a:gd name="T30" fmla="*/ 111 w 305"/>
                  <a:gd name="T31" fmla="*/ 119 h 183"/>
                  <a:gd name="T32" fmla="*/ 161 w 305"/>
                  <a:gd name="T33" fmla="*/ 111 h 183"/>
                  <a:gd name="T34" fmla="*/ 214 w 305"/>
                  <a:gd name="T35" fmla="*/ 96 h 183"/>
                  <a:gd name="T36" fmla="*/ 305 w 305"/>
                  <a:gd name="T37" fmla="*/ 14 h 183"/>
                  <a:gd name="T38" fmla="*/ 251 w 305"/>
                  <a:gd name="T39" fmla="*/ 40 h 183"/>
                  <a:gd name="T40" fmla="*/ 250 w 305"/>
                  <a:gd name="T41" fmla="*/ 45 h 183"/>
                  <a:gd name="T42" fmla="*/ 239 w 305"/>
                  <a:gd name="T43" fmla="*/ 59 h 183"/>
                  <a:gd name="T44" fmla="*/ 250 w 305"/>
                  <a:gd name="T45" fmla="*/ 54 h 183"/>
                  <a:gd name="T46" fmla="*/ 221 w 305"/>
                  <a:gd name="T47" fmla="*/ 58 h 183"/>
                  <a:gd name="T48" fmla="*/ 207 w 305"/>
                  <a:gd name="T49" fmla="*/ 85 h 183"/>
                  <a:gd name="T50" fmla="*/ 197 w 305"/>
                  <a:gd name="T51" fmla="*/ 83 h 183"/>
                  <a:gd name="T52" fmla="*/ 197 w 305"/>
                  <a:gd name="T53" fmla="*/ 79 h 183"/>
                  <a:gd name="T54" fmla="*/ 177 w 305"/>
                  <a:gd name="T55" fmla="*/ 67 h 183"/>
                  <a:gd name="T56" fmla="*/ 163 w 305"/>
                  <a:gd name="T57" fmla="*/ 83 h 183"/>
                  <a:gd name="T58" fmla="*/ 162 w 305"/>
                  <a:gd name="T59" fmla="*/ 89 h 183"/>
                  <a:gd name="T60" fmla="*/ 155 w 305"/>
                  <a:gd name="T61" fmla="*/ 79 h 183"/>
                  <a:gd name="T62" fmla="*/ 127 w 305"/>
                  <a:gd name="T63" fmla="*/ 81 h 183"/>
                  <a:gd name="T64" fmla="*/ 127 w 305"/>
                  <a:gd name="T65" fmla="*/ 84 h 183"/>
                  <a:gd name="T66" fmla="*/ 123 w 305"/>
                  <a:gd name="T67" fmla="*/ 94 h 183"/>
                  <a:gd name="T68" fmla="*/ 97 w 305"/>
                  <a:gd name="T69" fmla="*/ 72 h 183"/>
                  <a:gd name="T70" fmla="*/ 98 w 305"/>
                  <a:gd name="T71" fmla="*/ 91 h 183"/>
                  <a:gd name="T72" fmla="*/ 97 w 305"/>
                  <a:gd name="T73" fmla="*/ 105 h 183"/>
                  <a:gd name="T74" fmla="*/ 62 w 305"/>
                  <a:gd name="T75" fmla="*/ 96 h 183"/>
                  <a:gd name="T76" fmla="*/ 84 w 305"/>
                  <a:gd name="T77" fmla="*/ 127 h 183"/>
                  <a:gd name="T78" fmla="*/ 73 w 305"/>
                  <a:gd name="T79" fmla="*/ 128 h 183"/>
                  <a:gd name="T80" fmla="*/ 39 w 305"/>
                  <a:gd name="T81" fmla="*/ 137 h 183"/>
                  <a:gd name="T82" fmla="*/ 24 w 305"/>
                  <a:gd name="T83" fmla="*/ 126 h 183"/>
                  <a:gd name="T84" fmla="*/ 32 w 305"/>
                  <a:gd name="T85" fmla="*/ 119 h 183"/>
                  <a:gd name="T86" fmla="*/ 53 w 305"/>
                  <a:gd name="T87" fmla="*/ 86 h 183"/>
                  <a:gd name="T88" fmla="*/ 33 w 305"/>
                  <a:gd name="T89" fmla="*/ 80 h 183"/>
                  <a:gd name="T90" fmla="*/ 76 w 305"/>
                  <a:gd name="T91" fmla="*/ 50 h 183"/>
                  <a:gd name="T92" fmla="*/ 85 w 305"/>
                  <a:gd name="T93" fmla="*/ 42 h 183"/>
                  <a:gd name="T94" fmla="*/ 95 w 305"/>
                  <a:gd name="T95" fmla="*/ 62 h 183"/>
                  <a:gd name="T96" fmla="*/ 108 w 305"/>
                  <a:gd name="T97" fmla="*/ 39 h 183"/>
                  <a:gd name="T98" fmla="*/ 129 w 305"/>
                  <a:gd name="T99" fmla="*/ 55 h 183"/>
                  <a:gd name="T100" fmla="*/ 151 w 305"/>
                  <a:gd name="T101" fmla="*/ 56 h 183"/>
                  <a:gd name="T102" fmla="*/ 174 w 305"/>
                  <a:gd name="T103" fmla="*/ 54 h 183"/>
                  <a:gd name="T104" fmla="*/ 206 w 305"/>
                  <a:gd name="T105" fmla="*/ 46 h 183"/>
                  <a:gd name="T106" fmla="*/ 222 w 305"/>
                  <a:gd name="T107" fmla="*/ 37 h 183"/>
                  <a:gd name="T108" fmla="*/ 213 w 305"/>
                  <a:gd name="T109" fmla="*/ 53 h 183"/>
                  <a:gd name="T110" fmla="*/ 242 w 305"/>
                  <a:gd name="T111" fmla="*/ 30 h 183"/>
                  <a:gd name="T112" fmla="*/ 242 w 305"/>
                  <a:gd name="T113" fmla="*/ 38 h 183"/>
                  <a:gd name="T114" fmla="*/ 258 w 305"/>
                  <a:gd name="T115" fmla="*/ 26 h 183"/>
                  <a:gd name="T116" fmla="*/ 274 w 305"/>
                  <a:gd name="T117" fmla="*/ 23 h 183"/>
                  <a:gd name="T118" fmla="*/ 284 w 305"/>
                  <a:gd name="T119" fmla="*/ 2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5" h="183">
                    <a:moveTo>
                      <a:pt x="305" y="14"/>
                    </a:moveTo>
                    <a:cubicBezTo>
                      <a:pt x="304" y="9"/>
                      <a:pt x="298" y="2"/>
                      <a:pt x="293" y="1"/>
                    </a:cubicBezTo>
                    <a:cubicBezTo>
                      <a:pt x="288" y="0"/>
                      <a:pt x="286" y="0"/>
                      <a:pt x="285" y="1"/>
                    </a:cubicBezTo>
                    <a:cubicBezTo>
                      <a:pt x="284" y="2"/>
                      <a:pt x="282" y="2"/>
                      <a:pt x="281" y="3"/>
                    </a:cubicBezTo>
                    <a:cubicBezTo>
                      <a:pt x="280" y="3"/>
                      <a:pt x="278" y="3"/>
                      <a:pt x="277" y="3"/>
                    </a:cubicBezTo>
                    <a:cubicBezTo>
                      <a:pt x="276" y="4"/>
                      <a:pt x="275" y="6"/>
                      <a:pt x="269" y="5"/>
                    </a:cubicBezTo>
                    <a:cubicBezTo>
                      <a:pt x="264" y="5"/>
                      <a:pt x="261" y="6"/>
                      <a:pt x="259" y="8"/>
                    </a:cubicBezTo>
                    <a:cubicBezTo>
                      <a:pt x="257" y="10"/>
                      <a:pt x="256" y="11"/>
                      <a:pt x="251" y="11"/>
                    </a:cubicBezTo>
                    <a:cubicBezTo>
                      <a:pt x="246" y="11"/>
                      <a:pt x="243" y="12"/>
                      <a:pt x="241" y="14"/>
                    </a:cubicBezTo>
                    <a:cubicBezTo>
                      <a:pt x="239" y="16"/>
                      <a:pt x="234" y="16"/>
                      <a:pt x="230" y="16"/>
                    </a:cubicBezTo>
                    <a:cubicBezTo>
                      <a:pt x="226" y="17"/>
                      <a:pt x="220" y="20"/>
                      <a:pt x="219" y="21"/>
                    </a:cubicBezTo>
                    <a:cubicBezTo>
                      <a:pt x="218" y="22"/>
                      <a:pt x="216" y="24"/>
                      <a:pt x="212" y="23"/>
                    </a:cubicBezTo>
                    <a:cubicBezTo>
                      <a:pt x="208" y="23"/>
                      <a:pt x="206" y="23"/>
                      <a:pt x="203" y="25"/>
                    </a:cubicBezTo>
                    <a:cubicBezTo>
                      <a:pt x="200" y="26"/>
                      <a:pt x="197" y="28"/>
                      <a:pt x="193" y="30"/>
                    </a:cubicBezTo>
                    <a:cubicBezTo>
                      <a:pt x="190" y="32"/>
                      <a:pt x="179" y="30"/>
                      <a:pt x="174" y="28"/>
                    </a:cubicBezTo>
                    <a:cubicBezTo>
                      <a:pt x="169" y="26"/>
                      <a:pt x="165" y="26"/>
                      <a:pt x="160" y="25"/>
                    </a:cubicBezTo>
                    <a:cubicBezTo>
                      <a:pt x="154" y="25"/>
                      <a:pt x="144" y="25"/>
                      <a:pt x="142" y="26"/>
                    </a:cubicBezTo>
                    <a:cubicBezTo>
                      <a:pt x="140" y="27"/>
                      <a:pt x="134" y="28"/>
                      <a:pt x="132" y="28"/>
                    </a:cubicBezTo>
                    <a:cubicBezTo>
                      <a:pt x="130" y="27"/>
                      <a:pt x="126" y="26"/>
                      <a:pt x="123" y="27"/>
                    </a:cubicBezTo>
                    <a:cubicBezTo>
                      <a:pt x="119" y="27"/>
                      <a:pt x="115" y="27"/>
                      <a:pt x="114" y="28"/>
                    </a:cubicBezTo>
                    <a:cubicBezTo>
                      <a:pt x="113" y="29"/>
                      <a:pt x="108" y="28"/>
                      <a:pt x="107" y="26"/>
                    </a:cubicBezTo>
                    <a:cubicBezTo>
                      <a:pt x="105" y="24"/>
                      <a:pt x="102" y="26"/>
                      <a:pt x="99" y="26"/>
                    </a:cubicBezTo>
                    <a:cubicBezTo>
                      <a:pt x="97" y="26"/>
                      <a:pt x="95" y="27"/>
                      <a:pt x="94" y="26"/>
                    </a:cubicBezTo>
                    <a:cubicBezTo>
                      <a:pt x="92" y="25"/>
                      <a:pt x="89" y="25"/>
                      <a:pt x="86" y="25"/>
                    </a:cubicBezTo>
                    <a:cubicBezTo>
                      <a:pt x="82" y="26"/>
                      <a:pt x="79" y="27"/>
                      <a:pt x="78" y="28"/>
                    </a:cubicBezTo>
                    <a:cubicBezTo>
                      <a:pt x="76" y="29"/>
                      <a:pt x="73" y="30"/>
                      <a:pt x="70" y="30"/>
                    </a:cubicBezTo>
                    <a:cubicBezTo>
                      <a:pt x="66" y="31"/>
                      <a:pt x="64" y="31"/>
                      <a:pt x="61" y="32"/>
                    </a:cubicBezTo>
                    <a:cubicBezTo>
                      <a:pt x="59" y="34"/>
                      <a:pt x="56" y="36"/>
                      <a:pt x="51" y="37"/>
                    </a:cubicBezTo>
                    <a:cubicBezTo>
                      <a:pt x="46" y="38"/>
                      <a:pt x="35" y="48"/>
                      <a:pt x="27" y="55"/>
                    </a:cubicBezTo>
                    <a:cubicBezTo>
                      <a:pt x="19" y="63"/>
                      <a:pt x="14" y="73"/>
                      <a:pt x="13" y="76"/>
                    </a:cubicBezTo>
                    <a:cubicBezTo>
                      <a:pt x="12" y="78"/>
                      <a:pt x="10" y="84"/>
                      <a:pt x="10" y="86"/>
                    </a:cubicBezTo>
                    <a:cubicBezTo>
                      <a:pt x="10" y="87"/>
                      <a:pt x="10" y="91"/>
                      <a:pt x="7" y="94"/>
                    </a:cubicBezTo>
                    <a:cubicBezTo>
                      <a:pt x="4" y="96"/>
                      <a:pt x="5" y="100"/>
                      <a:pt x="5" y="103"/>
                    </a:cubicBezTo>
                    <a:cubicBezTo>
                      <a:pt x="5" y="106"/>
                      <a:pt x="2" y="111"/>
                      <a:pt x="1" y="113"/>
                    </a:cubicBezTo>
                    <a:cubicBezTo>
                      <a:pt x="0" y="115"/>
                      <a:pt x="1" y="122"/>
                      <a:pt x="2" y="124"/>
                    </a:cubicBezTo>
                    <a:cubicBezTo>
                      <a:pt x="2" y="126"/>
                      <a:pt x="1" y="128"/>
                      <a:pt x="1" y="131"/>
                    </a:cubicBezTo>
                    <a:cubicBezTo>
                      <a:pt x="1" y="133"/>
                      <a:pt x="2" y="138"/>
                      <a:pt x="3" y="139"/>
                    </a:cubicBezTo>
                    <a:cubicBezTo>
                      <a:pt x="3" y="140"/>
                      <a:pt x="5" y="142"/>
                      <a:pt x="5" y="144"/>
                    </a:cubicBezTo>
                    <a:cubicBezTo>
                      <a:pt x="4" y="145"/>
                      <a:pt x="4" y="147"/>
                      <a:pt x="5" y="150"/>
                    </a:cubicBezTo>
                    <a:cubicBezTo>
                      <a:pt x="5" y="154"/>
                      <a:pt x="7" y="156"/>
                      <a:pt x="8" y="157"/>
                    </a:cubicBezTo>
                    <a:cubicBezTo>
                      <a:pt x="9" y="158"/>
                      <a:pt x="11" y="158"/>
                      <a:pt x="11" y="160"/>
                    </a:cubicBezTo>
                    <a:cubicBezTo>
                      <a:pt x="11" y="162"/>
                      <a:pt x="14" y="166"/>
                      <a:pt x="17" y="169"/>
                    </a:cubicBezTo>
                    <a:cubicBezTo>
                      <a:pt x="20" y="173"/>
                      <a:pt x="25" y="177"/>
                      <a:pt x="27" y="177"/>
                    </a:cubicBezTo>
                    <a:cubicBezTo>
                      <a:pt x="30" y="176"/>
                      <a:pt x="32" y="180"/>
                      <a:pt x="34" y="181"/>
                    </a:cubicBezTo>
                    <a:cubicBezTo>
                      <a:pt x="35" y="183"/>
                      <a:pt x="40" y="182"/>
                      <a:pt x="41" y="181"/>
                    </a:cubicBezTo>
                    <a:cubicBezTo>
                      <a:pt x="42" y="181"/>
                      <a:pt x="43" y="180"/>
                      <a:pt x="44" y="181"/>
                    </a:cubicBezTo>
                    <a:cubicBezTo>
                      <a:pt x="44" y="182"/>
                      <a:pt x="46" y="181"/>
                      <a:pt x="49" y="181"/>
                    </a:cubicBezTo>
                    <a:cubicBezTo>
                      <a:pt x="51" y="181"/>
                      <a:pt x="60" y="181"/>
                      <a:pt x="61" y="180"/>
                    </a:cubicBezTo>
                    <a:cubicBezTo>
                      <a:pt x="63" y="178"/>
                      <a:pt x="65" y="179"/>
                      <a:pt x="67" y="180"/>
                    </a:cubicBezTo>
                    <a:cubicBezTo>
                      <a:pt x="69" y="180"/>
                      <a:pt x="75" y="179"/>
                      <a:pt x="76" y="178"/>
                    </a:cubicBezTo>
                    <a:cubicBezTo>
                      <a:pt x="77" y="177"/>
                      <a:pt x="78" y="176"/>
                      <a:pt x="81" y="175"/>
                    </a:cubicBezTo>
                    <a:cubicBezTo>
                      <a:pt x="83" y="174"/>
                      <a:pt x="89" y="172"/>
                      <a:pt x="91" y="171"/>
                    </a:cubicBezTo>
                    <a:cubicBezTo>
                      <a:pt x="92" y="170"/>
                      <a:pt x="95" y="166"/>
                      <a:pt x="99" y="162"/>
                    </a:cubicBezTo>
                    <a:cubicBezTo>
                      <a:pt x="104" y="158"/>
                      <a:pt x="111" y="150"/>
                      <a:pt x="111" y="148"/>
                    </a:cubicBezTo>
                    <a:cubicBezTo>
                      <a:pt x="111" y="146"/>
                      <a:pt x="111" y="143"/>
                      <a:pt x="111" y="143"/>
                    </a:cubicBezTo>
                    <a:cubicBezTo>
                      <a:pt x="111" y="143"/>
                      <a:pt x="113" y="142"/>
                      <a:pt x="113" y="141"/>
                    </a:cubicBezTo>
                    <a:cubicBezTo>
                      <a:pt x="113" y="140"/>
                      <a:pt x="113" y="139"/>
                      <a:pt x="113" y="136"/>
                    </a:cubicBezTo>
                    <a:cubicBezTo>
                      <a:pt x="114" y="133"/>
                      <a:pt x="115" y="133"/>
                      <a:pt x="115" y="129"/>
                    </a:cubicBezTo>
                    <a:cubicBezTo>
                      <a:pt x="115" y="127"/>
                      <a:pt x="114" y="124"/>
                      <a:pt x="113" y="121"/>
                    </a:cubicBezTo>
                    <a:cubicBezTo>
                      <a:pt x="104" y="125"/>
                      <a:pt x="95" y="131"/>
                      <a:pt x="94" y="140"/>
                    </a:cubicBezTo>
                    <a:cubicBezTo>
                      <a:pt x="94" y="147"/>
                      <a:pt x="98" y="150"/>
                      <a:pt x="101" y="152"/>
                    </a:cubicBezTo>
                    <a:cubicBezTo>
                      <a:pt x="101" y="152"/>
                      <a:pt x="101" y="152"/>
                      <a:pt x="101" y="152"/>
                    </a:cubicBezTo>
                    <a:cubicBezTo>
                      <a:pt x="98" y="151"/>
                      <a:pt x="90" y="149"/>
                      <a:pt x="91" y="139"/>
                    </a:cubicBezTo>
                    <a:cubicBezTo>
                      <a:pt x="91" y="129"/>
                      <a:pt x="102" y="122"/>
                      <a:pt x="111" y="119"/>
                    </a:cubicBezTo>
                    <a:cubicBezTo>
                      <a:pt x="112" y="116"/>
                      <a:pt x="117" y="117"/>
                      <a:pt x="121" y="116"/>
                    </a:cubicBezTo>
                    <a:cubicBezTo>
                      <a:pt x="125" y="116"/>
                      <a:pt x="130" y="114"/>
                      <a:pt x="133" y="112"/>
                    </a:cubicBezTo>
                    <a:cubicBezTo>
                      <a:pt x="137" y="110"/>
                      <a:pt x="145" y="111"/>
                      <a:pt x="148" y="111"/>
                    </a:cubicBezTo>
                    <a:cubicBezTo>
                      <a:pt x="151" y="112"/>
                      <a:pt x="157" y="111"/>
                      <a:pt x="161" y="111"/>
                    </a:cubicBezTo>
                    <a:cubicBezTo>
                      <a:pt x="164" y="111"/>
                      <a:pt x="175" y="109"/>
                      <a:pt x="178" y="107"/>
                    </a:cubicBezTo>
                    <a:cubicBezTo>
                      <a:pt x="181" y="105"/>
                      <a:pt x="187" y="106"/>
                      <a:pt x="192" y="105"/>
                    </a:cubicBezTo>
                    <a:cubicBezTo>
                      <a:pt x="196" y="104"/>
                      <a:pt x="204" y="101"/>
                      <a:pt x="205" y="99"/>
                    </a:cubicBezTo>
                    <a:cubicBezTo>
                      <a:pt x="206" y="97"/>
                      <a:pt x="212" y="97"/>
                      <a:pt x="214" y="96"/>
                    </a:cubicBezTo>
                    <a:cubicBezTo>
                      <a:pt x="217" y="96"/>
                      <a:pt x="223" y="93"/>
                      <a:pt x="224" y="91"/>
                    </a:cubicBezTo>
                    <a:cubicBezTo>
                      <a:pt x="225" y="89"/>
                      <a:pt x="230" y="85"/>
                      <a:pt x="234" y="82"/>
                    </a:cubicBezTo>
                    <a:cubicBezTo>
                      <a:pt x="238" y="80"/>
                      <a:pt x="284" y="46"/>
                      <a:pt x="294" y="36"/>
                    </a:cubicBezTo>
                    <a:cubicBezTo>
                      <a:pt x="305" y="27"/>
                      <a:pt x="305" y="20"/>
                      <a:pt x="305" y="14"/>
                    </a:cubicBezTo>
                    <a:close/>
                    <a:moveTo>
                      <a:pt x="284" y="26"/>
                    </a:moveTo>
                    <a:cubicBezTo>
                      <a:pt x="283" y="27"/>
                      <a:pt x="281" y="28"/>
                      <a:pt x="277" y="28"/>
                    </a:cubicBezTo>
                    <a:cubicBezTo>
                      <a:pt x="273" y="28"/>
                      <a:pt x="266" y="28"/>
                      <a:pt x="263" y="30"/>
                    </a:cubicBezTo>
                    <a:cubicBezTo>
                      <a:pt x="260" y="32"/>
                      <a:pt x="250" y="38"/>
                      <a:pt x="251" y="40"/>
                    </a:cubicBezTo>
                    <a:cubicBezTo>
                      <a:pt x="252" y="41"/>
                      <a:pt x="254" y="43"/>
                      <a:pt x="255" y="43"/>
                    </a:cubicBezTo>
                    <a:cubicBezTo>
                      <a:pt x="257" y="42"/>
                      <a:pt x="263" y="42"/>
                      <a:pt x="266" y="43"/>
                    </a:cubicBezTo>
                    <a:cubicBezTo>
                      <a:pt x="264" y="43"/>
                      <a:pt x="259" y="43"/>
                      <a:pt x="257" y="44"/>
                    </a:cubicBezTo>
                    <a:cubicBezTo>
                      <a:pt x="256" y="45"/>
                      <a:pt x="251" y="45"/>
                      <a:pt x="250" y="45"/>
                    </a:cubicBezTo>
                    <a:cubicBezTo>
                      <a:pt x="248" y="45"/>
                      <a:pt x="242" y="46"/>
                      <a:pt x="239" y="48"/>
                    </a:cubicBezTo>
                    <a:cubicBezTo>
                      <a:pt x="236" y="50"/>
                      <a:pt x="231" y="52"/>
                      <a:pt x="232" y="53"/>
                    </a:cubicBezTo>
                    <a:cubicBezTo>
                      <a:pt x="233" y="54"/>
                      <a:pt x="234" y="54"/>
                      <a:pt x="236" y="55"/>
                    </a:cubicBezTo>
                    <a:cubicBezTo>
                      <a:pt x="237" y="57"/>
                      <a:pt x="236" y="59"/>
                      <a:pt x="239" y="59"/>
                    </a:cubicBezTo>
                    <a:cubicBezTo>
                      <a:pt x="243" y="58"/>
                      <a:pt x="246" y="56"/>
                      <a:pt x="247" y="55"/>
                    </a:cubicBezTo>
                    <a:cubicBezTo>
                      <a:pt x="248" y="53"/>
                      <a:pt x="250" y="53"/>
                      <a:pt x="251" y="53"/>
                    </a:cubicBezTo>
                    <a:cubicBezTo>
                      <a:pt x="253" y="53"/>
                      <a:pt x="259" y="53"/>
                      <a:pt x="262" y="53"/>
                    </a:cubicBezTo>
                    <a:cubicBezTo>
                      <a:pt x="258" y="54"/>
                      <a:pt x="251" y="53"/>
                      <a:pt x="250" y="54"/>
                    </a:cubicBezTo>
                    <a:cubicBezTo>
                      <a:pt x="248" y="55"/>
                      <a:pt x="245" y="59"/>
                      <a:pt x="242" y="60"/>
                    </a:cubicBezTo>
                    <a:cubicBezTo>
                      <a:pt x="239" y="61"/>
                      <a:pt x="237" y="62"/>
                      <a:pt x="236" y="60"/>
                    </a:cubicBezTo>
                    <a:cubicBezTo>
                      <a:pt x="235" y="57"/>
                      <a:pt x="233" y="57"/>
                      <a:pt x="232" y="56"/>
                    </a:cubicBezTo>
                    <a:cubicBezTo>
                      <a:pt x="231" y="56"/>
                      <a:pt x="225" y="56"/>
                      <a:pt x="221" y="58"/>
                    </a:cubicBezTo>
                    <a:cubicBezTo>
                      <a:pt x="218" y="61"/>
                      <a:pt x="207" y="64"/>
                      <a:pt x="204" y="64"/>
                    </a:cubicBezTo>
                    <a:cubicBezTo>
                      <a:pt x="200" y="65"/>
                      <a:pt x="197" y="65"/>
                      <a:pt x="197" y="66"/>
                    </a:cubicBezTo>
                    <a:cubicBezTo>
                      <a:pt x="197" y="68"/>
                      <a:pt x="197" y="75"/>
                      <a:pt x="200" y="78"/>
                    </a:cubicBezTo>
                    <a:cubicBezTo>
                      <a:pt x="203" y="80"/>
                      <a:pt x="205" y="83"/>
                      <a:pt x="207" y="85"/>
                    </a:cubicBezTo>
                    <a:cubicBezTo>
                      <a:pt x="208" y="88"/>
                      <a:pt x="210" y="88"/>
                      <a:pt x="211" y="89"/>
                    </a:cubicBezTo>
                    <a:cubicBezTo>
                      <a:pt x="209" y="89"/>
                      <a:pt x="207" y="87"/>
                      <a:pt x="206" y="86"/>
                    </a:cubicBezTo>
                    <a:cubicBezTo>
                      <a:pt x="204" y="84"/>
                      <a:pt x="201" y="80"/>
                      <a:pt x="199" y="80"/>
                    </a:cubicBezTo>
                    <a:cubicBezTo>
                      <a:pt x="198" y="81"/>
                      <a:pt x="198" y="81"/>
                      <a:pt x="197" y="83"/>
                    </a:cubicBezTo>
                    <a:cubicBezTo>
                      <a:pt x="196" y="84"/>
                      <a:pt x="195" y="86"/>
                      <a:pt x="195" y="88"/>
                    </a:cubicBezTo>
                    <a:cubicBezTo>
                      <a:pt x="194" y="90"/>
                      <a:pt x="193" y="89"/>
                      <a:pt x="192" y="89"/>
                    </a:cubicBezTo>
                    <a:cubicBezTo>
                      <a:pt x="193" y="88"/>
                      <a:pt x="194" y="87"/>
                      <a:pt x="194" y="85"/>
                    </a:cubicBezTo>
                    <a:cubicBezTo>
                      <a:pt x="195" y="83"/>
                      <a:pt x="196" y="80"/>
                      <a:pt x="197" y="79"/>
                    </a:cubicBezTo>
                    <a:cubicBezTo>
                      <a:pt x="197" y="78"/>
                      <a:pt x="196" y="77"/>
                      <a:pt x="195" y="75"/>
                    </a:cubicBezTo>
                    <a:cubicBezTo>
                      <a:pt x="194" y="74"/>
                      <a:pt x="194" y="70"/>
                      <a:pt x="193" y="68"/>
                    </a:cubicBezTo>
                    <a:cubicBezTo>
                      <a:pt x="193" y="67"/>
                      <a:pt x="192" y="65"/>
                      <a:pt x="189" y="65"/>
                    </a:cubicBezTo>
                    <a:cubicBezTo>
                      <a:pt x="186" y="65"/>
                      <a:pt x="180" y="66"/>
                      <a:pt x="177" y="67"/>
                    </a:cubicBezTo>
                    <a:cubicBezTo>
                      <a:pt x="175" y="67"/>
                      <a:pt x="168" y="68"/>
                      <a:pt x="165" y="69"/>
                    </a:cubicBezTo>
                    <a:cubicBezTo>
                      <a:pt x="162" y="70"/>
                      <a:pt x="159" y="70"/>
                      <a:pt x="158" y="71"/>
                    </a:cubicBezTo>
                    <a:cubicBezTo>
                      <a:pt x="158" y="73"/>
                      <a:pt x="159" y="79"/>
                      <a:pt x="158" y="80"/>
                    </a:cubicBezTo>
                    <a:cubicBezTo>
                      <a:pt x="158" y="82"/>
                      <a:pt x="161" y="83"/>
                      <a:pt x="163" y="83"/>
                    </a:cubicBezTo>
                    <a:cubicBezTo>
                      <a:pt x="165" y="83"/>
                      <a:pt x="174" y="89"/>
                      <a:pt x="176" y="95"/>
                    </a:cubicBezTo>
                    <a:cubicBezTo>
                      <a:pt x="174" y="92"/>
                      <a:pt x="165" y="85"/>
                      <a:pt x="164" y="85"/>
                    </a:cubicBezTo>
                    <a:cubicBezTo>
                      <a:pt x="162" y="85"/>
                      <a:pt x="159" y="85"/>
                      <a:pt x="159" y="86"/>
                    </a:cubicBezTo>
                    <a:cubicBezTo>
                      <a:pt x="159" y="87"/>
                      <a:pt x="162" y="88"/>
                      <a:pt x="162" y="89"/>
                    </a:cubicBezTo>
                    <a:cubicBezTo>
                      <a:pt x="162" y="91"/>
                      <a:pt x="162" y="96"/>
                      <a:pt x="161" y="98"/>
                    </a:cubicBezTo>
                    <a:cubicBezTo>
                      <a:pt x="161" y="96"/>
                      <a:pt x="161" y="88"/>
                      <a:pt x="159" y="87"/>
                    </a:cubicBezTo>
                    <a:cubicBezTo>
                      <a:pt x="157" y="87"/>
                      <a:pt x="156" y="85"/>
                      <a:pt x="156" y="84"/>
                    </a:cubicBezTo>
                    <a:cubicBezTo>
                      <a:pt x="155" y="84"/>
                      <a:pt x="156" y="82"/>
                      <a:pt x="155" y="79"/>
                    </a:cubicBezTo>
                    <a:cubicBezTo>
                      <a:pt x="155" y="76"/>
                      <a:pt x="155" y="69"/>
                      <a:pt x="153" y="68"/>
                    </a:cubicBezTo>
                    <a:cubicBezTo>
                      <a:pt x="150" y="68"/>
                      <a:pt x="144" y="65"/>
                      <a:pt x="139" y="65"/>
                    </a:cubicBezTo>
                    <a:cubicBezTo>
                      <a:pt x="135" y="65"/>
                      <a:pt x="125" y="64"/>
                      <a:pt x="125" y="67"/>
                    </a:cubicBezTo>
                    <a:cubicBezTo>
                      <a:pt x="124" y="70"/>
                      <a:pt x="125" y="78"/>
                      <a:pt x="127" y="81"/>
                    </a:cubicBezTo>
                    <a:cubicBezTo>
                      <a:pt x="129" y="84"/>
                      <a:pt x="134" y="84"/>
                      <a:pt x="137" y="88"/>
                    </a:cubicBezTo>
                    <a:cubicBezTo>
                      <a:pt x="139" y="92"/>
                      <a:pt x="140" y="99"/>
                      <a:pt x="141" y="101"/>
                    </a:cubicBezTo>
                    <a:cubicBezTo>
                      <a:pt x="139" y="97"/>
                      <a:pt x="137" y="89"/>
                      <a:pt x="134" y="88"/>
                    </a:cubicBezTo>
                    <a:cubicBezTo>
                      <a:pt x="132" y="86"/>
                      <a:pt x="129" y="84"/>
                      <a:pt x="127" y="84"/>
                    </a:cubicBezTo>
                    <a:cubicBezTo>
                      <a:pt x="126" y="84"/>
                      <a:pt x="125" y="85"/>
                      <a:pt x="125" y="86"/>
                    </a:cubicBezTo>
                    <a:cubicBezTo>
                      <a:pt x="125" y="87"/>
                      <a:pt x="124" y="93"/>
                      <a:pt x="125" y="96"/>
                    </a:cubicBezTo>
                    <a:cubicBezTo>
                      <a:pt x="125" y="98"/>
                      <a:pt x="125" y="101"/>
                      <a:pt x="124" y="103"/>
                    </a:cubicBezTo>
                    <a:cubicBezTo>
                      <a:pt x="124" y="101"/>
                      <a:pt x="124" y="97"/>
                      <a:pt x="123" y="94"/>
                    </a:cubicBezTo>
                    <a:cubicBezTo>
                      <a:pt x="122" y="92"/>
                      <a:pt x="123" y="86"/>
                      <a:pt x="123" y="84"/>
                    </a:cubicBezTo>
                    <a:cubicBezTo>
                      <a:pt x="124" y="81"/>
                      <a:pt x="124" y="79"/>
                      <a:pt x="123" y="76"/>
                    </a:cubicBezTo>
                    <a:cubicBezTo>
                      <a:pt x="121" y="72"/>
                      <a:pt x="118" y="67"/>
                      <a:pt x="117" y="67"/>
                    </a:cubicBezTo>
                    <a:cubicBezTo>
                      <a:pt x="115" y="67"/>
                      <a:pt x="100" y="71"/>
                      <a:pt x="97" y="72"/>
                    </a:cubicBezTo>
                    <a:cubicBezTo>
                      <a:pt x="94" y="74"/>
                      <a:pt x="89" y="76"/>
                      <a:pt x="90" y="78"/>
                    </a:cubicBezTo>
                    <a:cubicBezTo>
                      <a:pt x="91" y="79"/>
                      <a:pt x="95" y="88"/>
                      <a:pt x="97" y="88"/>
                    </a:cubicBezTo>
                    <a:cubicBezTo>
                      <a:pt x="98" y="89"/>
                      <a:pt x="109" y="97"/>
                      <a:pt x="110" y="100"/>
                    </a:cubicBezTo>
                    <a:cubicBezTo>
                      <a:pt x="108" y="97"/>
                      <a:pt x="100" y="91"/>
                      <a:pt x="98" y="91"/>
                    </a:cubicBezTo>
                    <a:cubicBezTo>
                      <a:pt x="96" y="92"/>
                      <a:pt x="95" y="92"/>
                      <a:pt x="95" y="94"/>
                    </a:cubicBezTo>
                    <a:cubicBezTo>
                      <a:pt x="96" y="95"/>
                      <a:pt x="98" y="106"/>
                      <a:pt x="99" y="108"/>
                    </a:cubicBezTo>
                    <a:cubicBezTo>
                      <a:pt x="100" y="109"/>
                      <a:pt x="103" y="113"/>
                      <a:pt x="105" y="113"/>
                    </a:cubicBezTo>
                    <a:cubicBezTo>
                      <a:pt x="102" y="113"/>
                      <a:pt x="98" y="108"/>
                      <a:pt x="97" y="105"/>
                    </a:cubicBezTo>
                    <a:cubicBezTo>
                      <a:pt x="96" y="102"/>
                      <a:pt x="93" y="93"/>
                      <a:pt x="93" y="90"/>
                    </a:cubicBezTo>
                    <a:cubicBezTo>
                      <a:pt x="93" y="87"/>
                      <a:pt x="89" y="84"/>
                      <a:pt x="88" y="82"/>
                    </a:cubicBezTo>
                    <a:cubicBezTo>
                      <a:pt x="87" y="79"/>
                      <a:pt x="84" y="77"/>
                      <a:pt x="82" y="79"/>
                    </a:cubicBezTo>
                    <a:cubicBezTo>
                      <a:pt x="80" y="80"/>
                      <a:pt x="63" y="94"/>
                      <a:pt x="62" y="96"/>
                    </a:cubicBezTo>
                    <a:cubicBezTo>
                      <a:pt x="60" y="99"/>
                      <a:pt x="56" y="105"/>
                      <a:pt x="57" y="110"/>
                    </a:cubicBezTo>
                    <a:cubicBezTo>
                      <a:pt x="57" y="115"/>
                      <a:pt x="58" y="116"/>
                      <a:pt x="60" y="119"/>
                    </a:cubicBezTo>
                    <a:cubicBezTo>
                      <a:pt x="62" y="121"/>
                      <a:pt x="69" y="125"/>
                      <a:pt x="73" y="125"/>
                    </a:cubicBezTo>
                    <a:cubicBezTo>
                      <a:pt x="78" y="125"/>
                      <a:pt x="82" y="127"/>
                      <a:pt x="84" y="127"/>
                    </a:cubicBezTo>
                    <a:cubicBezTo>
                      <a:pt x="82" y="127"/>
                      <a:pt x="77" y="126"/>
                      <a:pt x="75" y="126"/>
                    </a:cubicBezTo>
                    <a:cubicBezTo>
                      <a:pt x="73" y="127"/>
                      <a:pt x="74" y="128"/>
                      <a:pt x="75" y="129"/>
                    </a:cubicBezTo>
                    <a:cubicBezTo>
                      <a:pt x="75" y="129"/>
                      <a:pt x="75" y="131"/>
                      <a:pt x="74" y="132"/>
                    </a:cubicBezTo>
                    <a:cubicBezTo>
                      <a:pt x="74" y="131"/>
                      <a:pt x="75" y="129"/>
                      <a:pt x="73" y="128"/>
                    </a:cubicBezTo>
                    <a:cubicBezTo>
                      <a:pt x="71" y="127"/>
                      <a:pt x="68" y="126"/>
                      <a:pt x="65" y="125"/>
                    </a:cubicBezTo>
                    <a:cubicBezTo>
                      <a:pt x="63" y="124"/>
                      <a:pt x="59" y="123"/>
                      <a:pt x="57" y="121"/>
                    </a:cubicBezTo>
                    <a:cubicBezTo>
                      <a:pt x="56" y="125"/>
                      <a:pt x="50" y="132"/>
                      <a:pt x="45" y="132"/>
                    </a:cubicBezTo>
                    <a:cubicBezTo>
                      <a:pt x="40" y="133"/>
                      <a:pt x="40" y="135"/>
                      <a:pt x="39" y="137"/>
                    </a:cubicBezTo>
                    <a:cubicBezTo>
                      <a:pt x="38" y="139"/>
                      <a:pt x="34" y="148"/>
                      <a:pt x="32" y="150"/>
                    </a:cubicBezTo>
                    <a:cubicBezTo>
                      <a:pt x="33" y="148"/>
                      <a:pt x="37" y="139"/>
                      <a:pt x="36" y="135"/>
                    </a:cubicBezTo>
                    <a:cubicBezTo>
                      <a:pt x="36" y="132"/>
                      <a:pt x="34" y="131"/>
                      <a:pt x="32" y="130"/>
                    </a:cubicBezTo>
                    <a:cubicBezTo>
                      <a:pt x="31" y="129"/>
                      <a:pt x="28" y="126"/>
                      <a:pt x="24" y="126"/>
                    </a:cubicBezTo>
                    <a:cubicBezTo>
                      <a:pt x="19" y="126"/>
                      <a:pt x="18" y="123"/>
                      <a:pt x="14" y="126"/>
                    </a:cubicBezTo>
                    <a:cubicBezTo>
                      <a:pt x="10" y="129"/>
                      <a:pt x="11" y="117"/>
                      <a:pt x="12" y="115"/>
                    </a:cubicBezTo>
                    <a:cubicBezTo>
                      <a:pt x="14" y="113"/>
                      <a:pt x="16" y="113"/>
                      <a:pt x="20" y="114"/>
                    </a:cubicBezTo>
                    <a:cubicBezTo>
                      <a:pt x="25" y="114"/>
                      <a:pt x="29" y="116"/>
                      <a:pt x="32" y="119"/>
                    </a:cubicBezTo>
                    <a:cubicBezTo>
                      <a:pt x="36" y="121"/>
                      <a:pt x="42" y="124"/>
                      <a:pt x="44" y="121"/>
                    </a:cubicBezTo>
                    <a:cubicBezTo>
                      <a:pt x="46" y="118"/>
                      <a:pt x="44" y="108"/>
                      <a:pt x="45" y="104"/>
                    </a:cubicBezTo>
                    <a:cubicBezTo>
                      <a:pt x="46" y="99"/>
                      <a:pt x="52" y="91"/>
                      <a:pt x="54" y="89"/>
                    </a:cubicBezTo>
                    <a:cubicBezTo>
                      <a:pt x="57" y="88"/>
                      <a:pt x="57" y="85"/>
                      <a:pt x="53" y="86"/>
                    </a:cubicBezTo>
                    <a:cubicBezTo>
                      <a:pt x="50" y="86"/>
                      <a:pt x="36" y="84"/>
                      <a:pt x="32" y="85"/>
                    </a:cubicBezTo>
                    <a:cubicBezTo>
                      <a:pt x="29" y="85"/>
                      <a:pt x="18" y="88"/>
                      <a:pt x="16" y="90"/>
                    </a:cubicBezTo>
                    <a:cubicBezTo>
                      <a:pt x="16" y="87"/>
                      <a:pt x="19" y="82"/>
                      <a:pt x="22" y="81"/>
                    </a:cubicBezTo>
                    <a:cubicBezTo>
                      <a:pt x="24" y="80"/>
                      <a:pt x="30" y="80"/>
                      <a:pt x="33" y="80"/>
                    </a:cubicBezTo>
                    <a:cubicBezTo>
                      <a:pt x="36" y="79"/>
                      <a:pt x="52" y="80"/>
                      <a:pt x="57" y="80"/>
                    </a:cubicBezTo>
                    <a:cubicBezTo>
                      <a:pt x="63" y="80"/>
                      <a:pt x="67" y="78"/>
                      <a:pt x="70" y="75"/>
                    </a:cubicBezTo>
                    <a:cubicBezTo>
                      <a:pt x="72" y="72"/>
                      <a:pt x="78" y="66"/>
                      <a:pt x="78" y="61"/>
                    </a:cubicBezTo>
                    <a:cubicBezTo>
                      <a:pt x="78" y="56"/>
                      <a:pt x="78" y="51"/>
                      <a:pt x="76" y="50"/>
                    </a:cubicBezTo>
                    <a:cubicBezTo>
                      <a:pt x="74" y="49"/>
                      <a:pt x="73" y="42"/>
                      <a:pt x="73" y="39"/>
                    </a:cubicBezTo>
                    <a:cubicBezTo>
                      <a:pt x="74" y="43"/>
                      <a:pt x="76" y="47"/>
                      <a:pt x="77" y="49"/>
                    </a:cubicBezTo>
                    <a:cubicBezTo>
                      <a:pt x="78" y="50"/>
                      <a:pt x="78" y="51"/>
                      <a:pt x="79" y="50"/>
                    </a:cubicBezTo>
                    <a:cubicBezTo>
                      <a:pt x="81" y="49"/>
                      <a:pt x="85" y="45"/>
                      <a:pt x="85" y="42"/>
                    </a:cubicBezTo>
                    <a:cubicBezTo>
                      <a:pt x="86" y="43"/>
                      <a:pt x="83" y="49"/>
                      <a:pt x="82" y="50"/>
                    </a:cubicBezTo>
                    <a:cubicBezTo>
                      <a:pt x="80" y="51"/>
                      <a:pt x="79" y="57"/>
                      <a:pt x="80" y="60"/>
                    </a:cubicBezTo>
                    <a:cubicBezTo>
                      <a:pt x="80" y="63"/>
                      <a:pt x="81" y="65"/>
                      <a:pt x="83" y="65"/>
                    </a:cubicBezTo>
                    <a:cubicBezTo>
                      <a:pt x="86" y="66"/>
                      <a:pt x="90" y="64"/>
                      <a:pt x="95" y="62"/>
                    </a:cubicBezTo>
                    <a:cubicBezTo>
                      <a:pt x="101" y="59"/>
                      <a:pt x="103" y="58"/>
                      <a:pt x="104" y="56"/>
                    </a:cubicBezTo>
                    <a:cubicBezTo>
                      <a:pt x="104" y="54"/>
                      <a:pt x="104" y="53"/>
                      <a:pt x="103" y="50"/>
                    </a:cubicBezTo>
                    <a:cubicBezTo>
                      <a:pt x="103" y="47"/>
                      <a:pt x="103" y="45"/>
                      <a:pt x="104" y="43"/>
                    </a:cubicBezTo>
                    <a:cubicBezTo>
                      <a:pt x="105" y="41"/>
                      <a:pt x="107" y="40"/>
                      <a:pt x="108" y="39"/>
                    </a:cubicBezTo>
                    <a:cubicBezTo>
                      <a:pt x="105" y="41"/>
                      <a:pt x="104" y="45"/>
                      <a:pt x="105" y="47"/>
                    </a:cubicBezTo>
                    <a:cubicBezTo>
                      <a:pt x="105" y="49"/>
                      <a:pt x="106" y="52"/>
                      <a:pt x="107" y="53"/>
                    </a:cubicBezTo>
                    <a:cubicBezTo>
                      <a:pt x="108" y="54"/>
                      <a:pt x="111" y="56"/>
                      <a:pt x="114" y="55"/>
                    </a:cubicBezTo>
                    <a:cubicBezTo>
                      <a:pt x="117" y="55"/>
                      <a:pt x="125" y="55"/>
                      <a:pt x="129" y="55"/>
                    </a:cubicBezTo>
                    <a:cubicBezTo>
                      <a:pt x="132" y="55"/>
                      <a:pt x="135" y="55"/>
                      <a:pt x="137" y="54"/>
                    </a:cubicBezTo>
                    <a:cubicBezTo>
                      <a:pt x="138" y="49"/>
                      <a:pt x="145" y="40"/>
                      <a:pt x="151" y="40"/>
                    </a:cubicBezTo>
                    <a:cubicBezTo>
                      <a:pt x="146" y="42"/>
                      <a:pt x="139" y="51"/>
                      <a:pt x="140" y="54"/>
                    </a:cubicBezTo>
                    <a:cubicBezTo>
                      <a:pt x="145" y="55"/>
                      <a:pt x="148" y="55"/>
                      <a:pt x="151" y="56"/>
                    </a:cubicBezTo>
                    <a:cubicBezTo>
                      <a:pt x="153" y="58"/>
                      <a:pt x="156" y="61"/>
                      <a:pt x="162" y="59"/>
                    </a:cubicBezTo>
                    <a:cubicBezTo>
                      <a:pt x="167" y="58"/>
                      <a:pt x="171" y="55"/>
                      <a:pt x="173" y="53"/>
                    </a:cubicBezTo>
                    <a:cubicBezTo>
                      <a:pt x="175" y="50"/>
                      <a:pt x="179" y="43"/>
                      <a:pt x="182" y="41"/>
                    </a:cubicBezTo>
                    <a:cubicBezTo>
                      <a:pt x="179" y="45"/>
                      <a:pt x="174" y="52"/>
                      <a:pt x="174" y="54"/>
                    </a:cubicBezTo>
                    <a:cubicBezTo>
                      <a:pt x="175" y="57"/>
                      <a:pt x="176" y="57"/>
                      <a:pt x="179" y="57"/>
                    </a:cubicBezTo>
                    <a:cubicBezTo>
                      <a:pt x="181" y="56"/>
                      <a:pt x="191" y="56"/>
                      <a:pt x="195" y="56"/>
                    </a:cubicBezTo>
                    <a:cubicBezTo>
                      <a:pt x="199" y="56"/>
                      <a:pt x="204" y="54"/>
                      <a:pt x="205" y="53"/>
                    </a:cubicBezTo>
                    <a:cubicBezTo>
                      <a:pt x="205" y="51"/>
                      <a:pt x="205" y="48"/>
                      <a:pt x="206" y="46"/>
                    </a:cubicBezTo>
                    <a:cubicBezTo>
                      <a:pt x="207" y="45"/>
                      <a:pt x="207" y="42"/>
                      <a:pt x="207" y="39"/>
                    </a:cubicBezTo>
                    <a:cubicBezTo>
                      <a:pt x="208" y="40"/>
                      <a:pt x="208" y="44"/>
                      <a:pt x="208" y="46"/>
                    </a:cubicBezTo>
                    <a:cubicBezTo>
                      <a:pt x="212" y="44"/>
                      <a:pt x="215" y="42"/>
                      <a:pt x="217" y="39"/>
                    </a:cubicBezTo>
                    <a:cubicBezTo>
                      <a:pt x="219" y="36"/>
                      <a:pt x="220" y="37"/>
                      <a:pt x="222" y="37"/>
                    </a:cubicBezTo>
                    <a:cubicBezTo>
                      <a:pt x="220" y="38"/>
                      <a:pt x="218" y="40"/>
                      <a:pt x="217" y="41"/>
                    </a:cubicBezTo>
                    <a:cubicBezTo>
                      <a:pt x="215" y="43"/>
                      <a:pt x="211" y="47"/>
                      <a:pt x="209" y="47"/>
                    </a:cubicBezTo>
                    <a:cubicBezTo>
                      <a:pt x="207" y="48"/>
                      <a:pt x="206" y="52"/>
                      <a:pt x="207" y="53"/>
                    </a:cubicBezTo>
                    <a:cubicBezTo>
                      <a:pt x="208" y="54"/>
                      <a:pt x="211" y="53"/>
                      <a:pt x="213" y="53"/>
                    </a:cubicBezTo>
                    <a:cubicBezTo>
                      <a:pt x="215" y="53"/>
                      <a:pt x="220" y="49"/>
                      <a:pt x="224" y="46"/>
                    </a:cubicBezTo>
                    <a:cubicBezTo>
                      <a:pt x="228" y="44"/>
                      <a:pt x="230" y="43"/>
                      <a:pt x="232" y="42"/>
                    </a:cubicBezTo>
                    <a:cubicBezTo>
                      <a:pt x="234" y="41"/>
                      <a:pt x="236" y="38"/>
                      <a:pt x="236" y="36"/>
                    </a:cubicBezTo>
                    <a:cubicBezTo>
                      <a:pt x="236" y="35"/>
                      <a:pt x="240" y="32"/>
                      <a:pt x="242" y="30"/>
                    </a:cubicBezTo>
                    <a:cubicBezTo>
                      <a:pt x="244" y="29"/>
                      <a:pt x="245" y="24"/>
                      <a:pt x="245" y="23"/>
                    </a:cubicBezTo>
                    <a:cubicBezTo>
                      <a:pt x="246" y="27"/>
                      <a:pt x="244" y="30"/>
                      <a:pt x="242" y="32"/>
                    </a:cubicBezTo>
                    <a:cubicBezTo>
                      <a:pt x="240" y="33"/>
                      <a:pt x="237" y="37"/>
                      <a:pt x="237" y="38"/>
                    </a:cubicBezTo>
                    <a:cubicBezTo>
                      <a:pt x="238" y="40"/>
                      <a:pt x="240" y="39"/>
                      <a:pt x="242" y="38"/>
                    </a:cubicBezTo>
                    <a:cubicBezTo>
                      <a:pt x="244" y="38"/>
                      <a:pt x="247" y="34"/>
                      <a:pt x="249" y="33"/>
                    </a:cubicBezTo>
                    <a:cubicBezTo>
                      <a:pt x="250" y="32"/>
                      <a:pt x="255" y="28"/>
                      <a:pt x="256" y="27"/>
                    </a:cubicBezTo>
                    <a:cubicBezTo>
                      <a:pt x="257" y="27"/>
                      <a:pt x="258" y="24"/>
                      <a:pt x="258" y="22"/>
                    </a:cubicBezTo>
                    <a:cubicBezTo>
                      <a:pt x="258" y="22"/>
                      <a:pt x="258" y="24"/>
                      <a:pt x="258" y="26"/>
                    </a:cubicBezTo>
                    <a:cubicBezTo>
                      <a:pt x="261" y="26"/>
                      <a:pt x="263" y="24"/>
                      <a:pt x="266" y="24"/>
                    </a:cubicBezTo>
                    <a:cubicBezTo>
                      <a:pt x="269" y="24"/>
                      <a:pt x="271" y="23"/>
                      <a:pt x="271" y="22"/>
                    </a:cubicBezTo>
                    <a:cubicBezTo>
                      <a:pt x="271" y="21"/>
                      <a:pt x="277" y="17"/>
                      <a:pt x="281" y="16"/>
                    </a:cubicBezTo>
                    <a:cubicBezTo>
                      <a:pt x="277" y="19"/>
                      <a:pt x="273" y="22"/>
                      <a:pt x="274" y="23"/>
                    </a:cubicBezTo>
                    <a:cubicBezTo>
                      <a:pt x="274" y="24"/>
                      <a:pt x="275" y="26"/>
                      <a:pt x="277" y="26"/>
                    </a:cubicBezTo>
                    <a:cubicBezTo>
                      <a:pt x="279" y="26"/>
                      <a:pt x="283" y="25"/>
                      <a:pt x="285" y="23"/>
                    </a:cubicBezTo>
                    <a:cubicBezTo>
                      <a:pt x="287" y="22"/>
                      <a:pt x="289" y="22"/>
                      <a:pt x="291" y="22"/>
                    </a:cubicBezTo>
                    <a:cubicBezTo>
                      <a:pt x="289" y="23"/>
                      <a:pt x="286" y="24"/>
                      <a:pt x="28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grpSp>
        <p:sp>
          <p:nvSpPr>
            <p:cNvPr id="37" name="Freeform 28">
              <a:extLst>
                <a:ext uri="{FF2B5EF4-FFF2-40B4-BE49-F238E27FC236}">
                  <a16:creationId xmlns:a16="http://schemas.microsoft.com/office/drawing/2014/main" id="{E520BC0C-F8E4-44A2-9B81-C17578B891C6}"/>
                </a:ext>
              </a:extLst>
            </p:cNvPr>
            <p:cNvSpPr>
              <a:spLocks noEditPoints="1"/>
            </p:cNvSpPr>
            <p:nvPr/>
          </p:nvSpPr>
          <p:spPr bwMode="auto">
            <a:xfrm>
              <a:off x="9204019" y="4062730"/>
              <a:ext cx="538213" cy="287278"/>
            </a:xfrm>
            <a:custGeom>
              <a:avLst/>
              <a:gdLst>
                <a:gd name="T0" fmla="*/ 162 w 172"/>
                <a:gd name="T1" fmla="*/ 36 h 121"/>
                <a:gd name="T2" fmla="*/ 97 w 172"/>
                <a:gd name="T3" fmla="*/ 11 h 121"/>
                <a:gd name="T4" fmla="*/ 89 w 172"/>
                <a:gd name="T5" fmla="*/ 12 h 121"/>
                <a:gd name="T6" fmla="*/ 54 w 172"/>
                <a:gd name="T7" fmla="*/ 2 h 121"/>
                <a:gd name="T8" fmla="*/ 9 w 172"/>
                <a:gd name="T9" fmla="*/ 67 h 121"/>
                <a:gd name="T10" fmla="*/ 13 w 172"/>
                <a:gd name="T11" fmla="*/ 114 h 121"/>
                <a:gd name="T12" fmla="*/ 34 w 172"/>
                <a:gd name="T13" fmla="*/ 96 h 121"/>
                <a:gd name="T14" fmla="*/ 42 w 172"/>
                <a:gd name="T15" fmla="*/ 90 h 121"/>
                <a:gd name="T16" fmla="*/ 64 w 172"/>
                <a:gd name="T17" fmla="*/ 85 h 121"/>
                <a:gd name="T18" fmla="*/ 69 w 172"/>
                <a:gd name="T19" fmla="*/ 84 h 121"/>
                <a:gd name="T20" fmla="*/ 73 w 172"/>
                <a:gd name="T21" fmla="*/ 97 h 121"/>
                <a:gd name="T22" fmla="*/ 69 w 172"/>
                <a:gd name="T23" fmla="*/ 120 h 121"/>
                <a:gd name="T24" fmla="*/ 74 w 172"/>
                <a:gd name="T25" fmla="*/ 121 h 121"/>
                <a:gd name="T26" fmla="*/ 78 w 172"/>
                <a:gd name="T27" fmla="*/ 102 h 121"/>
                <a:gd name="T28" fmla="*/ 91 w 172"/>
                <a:gd name="T29" fmla="*/ 72 h 121"/>
                <a:gd name="T30" fmla="*/ 161 w 172"/>
                <a:gd name="T31" fmla="*/ 47 h 121"/>
                <a:gd name="T32" fmla="*/ 162 w 172"/>
                <a:gd name="T33" fmla="*/ 36 h 121"/>
                <a:gd name="T34" fmla="*/ 76 w 172"/>
                <a:gd name="T35" fmla="*/ 100 h 121"/>
                <a:gd name="T36" fmla="*/ 75 w 172"/>
                <a:gd name="T37" fmla="*/ 93 h 121"/>
                <a:gd name="T38" fmla="*/ 72 w 172"/>
                <a:gd name="T39" fmla="*/ 83 h 121"/>
                <a:gd name="T40" fmla="*/ 86 w 172"/>
                <a:gd name="T41" fmla="*/ 74 h 121"/>
                <a:gd name="T42" fmla="*/ 79 w 172"/>
                <a:gd name="T43" fmla="*/ 93 h 121"/>
                <a:gd name="T44" fmla="*/ 76 w 172"/>
                <a:gd name="T45" fmla="*/ 10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121">
                  <a:moveTo>
                    <a:pt x="162" y="36"/>
                  </a:moveTo>
                  <a:cubicBezTo>
                    <a:pt x="148" y="9"/>
                    <a:pt x="99" y="7"/>
                    <a:pt x="97" y="11"/>
                  </a:cubicBezTo>
                  <a:cubicBezTo>
                    <a:pt x="96" y="14"/>
                    <a:pt x="89" y="12"/>
                    <a:pt x="89" y="12"/>
                  </a:cubicBezTo>
                  <a:cubicBezTo>
                    <a:pt x="81" y="0"/>
                    <a:pt x="54" y="2"/>
                    <a:pt x="54" y="2"/>
                  </a:cubicBezTo>
                  <a:cubicBezTo>
                    <a:pt x="0" y="3"/>
                    <a:pt x="9" y="67"/>
                    <a:pt x="9" y="67"/>
                  </a:cubicBezTo>
                  <a:cubicBezTo>
                    <a:pt x="9" y="67"/>
                    <a:pt x="3" y="115"/>
                    <a:pt x="13" y="114"/>
                  </a:cubicBezTo>
                  <a:cubicBezTo>
                    <a:pt x="24" y="113"/>
                    <a:pt x="34" y="96"/>
                    <a:pt x="34" y="96"/>
                  </a:cubicBezTo>
                  <a:cubicBezTo>
                    <a:pt x="37" y="94"/>
                    <a:pt x="42" y="90"/>
                    <a:pt x="42" y="90"/>
                  </a:cubicBezTo>
                  <a:cubicBezTo>
                    <a:pt x="52" y="89"/>
                    <a:pt x="64" y="85"/>
                    <a:pt x="64" y="85"/>
                  </a:cubicBezTo>
                  <a:cubicBezTo>
                    <a:pt x="65" y="85"/>
                    <a:pt x="67" y="84"/>
                    <a:pt x="69" y="84"/>
                  </a:cubicBezTo>
                  <a:cubicBezTo>
                    <a:pt x="69" y="87"/>
                    <a:pt x="69" y="93"/>
                    <a:pt x="73" y="97"/>
                  </a:cubicBezTo>
                  <a:cubicBezTo>
                    <a:pt x="73" y="97"/>
                    <a:pt x="70" y="111"/>
                    <a:pt x="69" y="120"/>
                  </a:cubicBezTo>
                  <a:cubicBezTo>
                    <a:pt x="74" y="121"/>
                    <a:pt x="74" y="121"/>
                    <a:pt x="74" y="121"/>
                  </a:cubicBezTo>
                  <a:cubicBezTo>
                    <a:pt x="78" y="102"/>
                    <a:pt x="78" y="102"/>
                    <a:pt x="78" y="102"/>
                  </a:cubicBezTo>
                  <a:cubicBezTo>
                    <a:pt x="78" y="102"/>
                    <a:pt x="86" y="94"/>
                    <a:pt x="91" y="72"/>
                  </a:cubicBezTo>
                  <a:cubicBezTo>
                    <a:pt x="109" y="77"/>
                    <a:pt x="150" y="44"/>
                    <a:pt x="161" y="47"/>
                  </a:cubicBezTo>
                  <a:cubicBezTo>
                    <a:pt x="172" y="51"/>
                    <a:pt x="162" y="36"/>
                    <a:pt x="162" y="36"/>
                  </a:cubicBezTo>
                  <a:close/>
                  <a:moveTo>
                    <a:pt x="76" y="100"/>
                  </a:moveTo>
                  <a:cubicBezTo>
                    <a:pt x="76" y="100"/>
                    <a:pt x="78" y="94"/>
                    <a:pt x="75" y="93"/>
                  </a:cubicBezTo>
                  <a:cubicBezTo>
                    <a:pt x="73" y="92"/>
                    <a:pt x="72" y="87"/>
                    <a:pt x="72" y="83"/>
                  </a:cubicBezTo>
                  <a:cubicBezTo>
                    <a:pt x="79" y="81"/>
                    <a:pt x="84" y="76"/>
                    <a:pt x="86" y="74"/>
                  </a:cubicBezTo>
                  <a:cubicBezTo>
                    <a:pt x="86" y="78"/>
                    <a:pt x="85" y="87"/>
                    <a:pt x="79" y="93"/>
                  </a:cubicBezTo>
                  <a:cubicBezTo>
                    <a:pt x="79" y="93"/>
                    <a:pt x="78" y="94"/>
                    <a:pt x="76" y="100"/>
                  </a:cubicBezTo>
                  <a:close/>
                </a:path>
              </a:pathLst>
            </a:custGeom>
            <a:solidFill>
              <a:srgbClr val="001965"/>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grpSp>
          <p:nvGrpSpPr>
            <p:cNvPr id="39" name="Group 43">
              <a:extLst>
                <a:ext uri="{FF2B5EF4-FFF2-40B4-BE49-F238E27FC236}">
                  <a16:creationId xmlns:a16="http://schemas.microsoft.com/office/drawing/2014/main" id="{D7A1B1E8-82B3-4685-8FB3-BACDB3B92CF9}"/>
                </a:ext>
              </a:extLst>
            </p:cNvPr>
            <p:cNvGrpSpPr>
              <a:grpSpLocks noChangeAspect="1"/>
            </p:cNvGrpSpPr>
            <p:nvPr/>
          </p:nvGrpSpPr>
          <p:grpSpPr bwMode="auto">
            <a:xfrm>
              <a:off x="7936865" y="5690571"/>
              <a:ext cx="375171" cy="350807"/>
              <a:chOff x="3374" y="1467"/>
              <a:chExt cx="933" cy="1382"/>
            </a:xfrm>
            <a:solidFill>
              <a:srgbClr val="001965"/>
            </a:solidFill>
          </p:grpSpPr>
          <p:sp>
            <p:nvSpPr>
              <p:cNvPr id="57" name="Freeform 44">
                <a:extLst>
                  <a:ext uri="{FF2B5EF4-FFF2-40B4-BE49-F238E27FC236}">
                    <a16:creationId xmlns:a16="http://schemas.microsoft.com/office/drawing/2014/main" id="{90878ABF-54BE-4342-9F94-4540F309B741}"/>
                  </a:ext>
                </a:extLst>
              </p:cNvPr>
              <p:cNvSpPr>
                <a:spLocks/>
              </p:cNvSpPr>
              <p:nvPr/>
            </p:nvSpPr>
            <p:spPr bwMode="auto">
              <a:xfrm>
                <a:off x="3552" y="1467"/>
                <a:ext cx="680" cy="631"/>
              </a:xfrm>
              <a:custGeom>
                <a:avLst/>
                <a:gdLst>
                  <a:gd name="T0" fmla="*/ 250 w 288"/>
                  <a:gd name="T1" fmla="*/ 51 h 267"/>
                  <a:gd name="T2" fmla="*/ 192 w 288"/>
                  <a:gd name="T3" fmla="*/ 58 h 267"/>
                  <a:gd name="T4" fmla="*/ 171 w 288"/>
                  <a:gd name="T5" fmla="*/ 1 h 267"/>
                  <a:gd name="T6" fmla="*/ 136 w 288"/>
                  <a:gd name="T7" fmla="*/ 10 h 267"/>
                  <a:gd name="T8" fmla="*/ 160 w 288"/>
                  <a:gd name="T9" fmla="*/ 155 h 267"/>
                  <a:gd name="T10" fmla="*/ 115 w 288"/>
                  <a:gd name="T11" fmla="*/ 152 h 267"/>
                  <a:gd name="T12" fmla="*/ 37 w 288"/>
                  <a:gd name="T13" fmla="*/ 137 h 267"/>
                  <a:gd name="T14" fmla="*/ 6 w 288"/>
                  <a:gd name="T15" fmla="*/ 267 h 267"/>
                  <a:gd name="T16" fmla="*/ 39 w 288"/>
                  <a:gd name="T17" fmla="*/ 265 h 267"/>
                  <a:gd name="T18" fmla="*/ 54 w 288"/>
                  <a:gd name="T19" fmla="*/ 178 h 267"/>
                  <a:gd name="T20" fmla="*/ 54 w 288"/>
                  <a:gd name="T21" fmla="*/ 177 h 267"/>
                  <a:gd name="T22" fmla="*/ 54 w 288"/>
                  <a:gd name="T23" fmla="*/ 177 h 267"/>
                  <a:gd name="T24" fmla="*/ 54 w 288"/>
                  <a:gd name="T25" fmla="*/ 177 h 267"/>
                  <a:gd name="T26" fmla="*/ 55 w 288"/>
                  <a:gd name="T27" fmla="*/ 176 h 267"/>
                  <a:gd name="T28" fmla="*/ 55 w 288"/>
                  <a:gd name="T29" fmla="*/ 176 h 267"/>
                  <a:gd name="T30" fmla="*/ 55 w 288"/>
                  <a:gd name="T31" fmla="*/ 176 h 267"/>
                  <a:gd name="T32" fmla="*/ 55 w 288"/>
                  <a:gd name="T33" fmla="*/ 175 h 267"/>
                  <a:gd name="T34" fmla="*/ 56 w 288"/>
                  <a:gd name="T35" fmla="*/ 175 h 267"/>
                  <a:gd name="T36" fmla="*/ 56 w 288"/>
                  <a:gd name="T37" fmla="*/ 175 h 267"/>
                  <a:gd name="T38" fmla="*/ 56 w 288"/>
                  <a:gd name="T39" fmla="*/ 175 h 267"/>
                  <a:gd name="T40" fmla="*/ 57 w 288"/>
                  <a:gd name="T41" fmla="*/ 174 h 267"/>
                  <a:gd name="T42" fmla="*/ 57 w 288"/>
                  <a:gd name="T43" fmla="*/ 174 h 267"/>
                  <a:gd name="T44" fmla="*/ 58 w 288"/>
                  <a:gd name="T45" fmla="*/ 174 h 267"/>
                  <a:gd name="T46" fmla="*/ 58 w 288"/>
                  <a:gd name="T47" fmla="*/ 174 h 267"/>
                  <a:gd name="T48" fmla="*/ 58 w 288"/>
                  <a:gd name="T49" fmla="*/ 174 h 267"/>
                  <a:gd name="T50" fmla="*/ 61 w 288"/>
                  <a:gd name="T51" fmla="*/ 176 h 267"/>
                  <a:gd name="T52" fmla="*/ 61 w 288"/>
                  <a:gd name="T53" fmla="*/ 176 h 267"/>
                  <a:gd name="T54" fmla="*/ 62 w 288"/>
                  <a:gd name="T55" fmla="*/ 176 h 267"/>
                  <a:gd name="T56" fmla="*/ 62 w 288"/>
                  <a:gd name="T57" fmla="*/ 176 h 267"/>
                  <a:gd name="T58" fmla="*/ 62 w 288"/>
                  <a:gd name="T59" fmla="*/ 176 h 267"/>
                  <a:gd name="T60" fmla="*/ 62 w 288"/>
                  <a:gd name="T61" fmla="*/ 177 h 267"/>
                  <a:gd name="T62" fmla="*/ 62 w 288"/>
                  <a:gd name="T63" fmla="*/ 177 h 267"/>
                  <a:gd name="T64" fmla="*/ 63 w 288"/>
                  <a:gd name="T65" fmla="*/ 177 h 267"/>
                  <a:gd name="T66" fmla="*/ 63 w 288"/>
                  <a:gd name="T67" fmla="*/ 177 h 267"/>
                  <a:gd name="T68" fmla="*/ 72 w 288"/>
                  <a:gd name="T69" fmla="*/ 203 h 267"/>
                  <a:gd name="T70" fmla="*/ 132 w 288"/>
                  <a:gd name="T71" fmla="*/ 247 h 267"/>
                  <a:gd name="T72" fmla="*/ 272 w 288"/>
                  <a:gd name="T73" fmla="*/ 168 h 267"/>
                  <a:gd name="T74" fmla="*/ 250 w 288"/>
                  <a:gd name="T75" fmla="*/ 5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67">
                    <a:moveTo>
                      <a:pt x="250" y="51"/>
                    </a:moveTo>
                    <a:cubicBezTo>
                      <a:pt x="217" y="37"/>
                      <a:pt x="208" y="64"/>
                      <a:pt x="192" y="58"/>
                    </a:cubicBezTo>
                    <a:cubicBezTo>
                      <a:pt x="177" y="53"/>
                      <a:pt x="171" y="1"/>
                      <a:pt x="171" y="1"/>
                    </a:cubicBezTo>
                    <a:cubicBezTo>
                      <a:pt x="156" y="0"/>
                      <a:pt x="136" y="10"/>
                      <a:pt x="136" y="10"/>
                    </a:cubicBezTo>
                    <a:cubicBezTo>
                      <a:pt x="133" y="72"/>
                      <a:pt x="187" y="87"/>
                      <a:pt x="160" y="155"/>
                    </a:cubicBezTo>
                    <a:cubicBezTo>
                      <a:pt x="151" y="178"/>
                      <a:pt x="132" y="166"/>
                      <a:pt x="115" y="152"/>
                    </a:cubicBezTo>
                    <a:cubicBezTo>
                      <a:pt x="101" y="141"/>
                      <a:pt x="65" y="120"/>
                      <a:pt x="37" y="137"/>
                    </a:cubicBezTo>
                    <a:cubicBezTo>
                      <a:pt x="0" y="160"/>
                      <a:pt x="6" y="267"/>
                      <a:pt x="6" y="267"/>
                    </a:cubicBezTo>
                    <a:cubicBezTo>
                      <a:pt x="39" y="265"/>
                      <a:pt x="39" y="265"/>
                      <a:pt x="39" y="265"/>
                    </a:cubicBezTo>
                    <a:cubicBezTo>
                      <a:pt x="39" y="265"/>
                      <a:pt x="54" y="178"/>
                      <a:pt x="54" y="178"/>
                    </a:cubicBezTo>
                    <a:cubicBezTo>
                      <a:pt x="54" y="178"/>
                      <a:pt x="54" y="178"/>
                      <a:pt x="54" y="177"/>
                    </a:cubicBezTo>
                    <a:cubicBezTo>
                      <a:pt x="54" y="177"/>
                      <a:pt x="54" y="177"/>
                      <a:pt x="54" y="177"/>
                    </a:cubicBezTo>
                    <a:cubicBezTo>
                      <a:pt x="54" y="177"/>
                      <a:pt x="54" y="177"/>
                      <a:pt x="54" y="177"/>
                    </a:cubicBezTo>
                    <a:cubicBezTo>
                      <a:pt x="55" y="176"/>
                      <a:pt x="55" y="176"/>
                      <a:pt x="55" y="176"/>
                    </a:cubicBezTo>
                    <a:cubicBezTo>
                      <a:pt x="55" y="176"/>
                      <a:pt x="55" y="176"/>
                      <a:pt x="55" y="176"/>
                    </a:cubicBezTo>
                    <a:cubicBezTo>
                      <a:pt x="55" y="176"/>
                      <a:pt x="55" y="176"/>
                      <a:pt x="55" y="176"/>
                    </a:cubicBezTo>
                    <a:cubicBezTo>
                      <a:pt x="55" y="175"/>
                      <a:pt x="55" y="175"/>
                      <a:pt x="55" y="175"/>
                    </a:cubicBezTo>
                    <a:cubicBezTo>
                      <a:pt x="56" y="175"/>
                      <a:pt x="56" y="175"/>
                      <a:pt x="56" y="175"/>
                    </a:cubicBezTo>
                    <a:cubicBezTo>
                      <a:pt x="56" y="175"/>
                      <a:pt x="56" y="175"/>
                      <a:pt x="56" y="175"/>
                    </a:cubicBezTo>
                    <a:cubicBezTo>
                      <a:pt x="56" y="175"/>
                      <a:pt x="56" y="175"/>
                      <a:pt x="56" y="175"/>
                    </a:cubicBezTo>
                    <a:cubicBezTo>
                      <a:pt x="57" y="174"/>
                      <a:pt x="57" y="174"/>
                      <a:pt x="57" y="174"/>
                    </a:cubicBezTo>
                    <a:cubicBezTo>
                      <a:pt x="57" y="174"/>
                      <a:pt x="57" y="174"/>
                      <a:pt x="57" y="174"/>
                    </a:cubicBezTo>
                    <a:cubicBezTo>
                      <a:pt x="57" y="174"/>
                      <a:pt x="57" y="174"/>
                      <a:pt x="58" y="174"/>
                    </a:cubicBezTo>
                    <a:cubicBezTo>
                      <a:pt x="58" y="174"/>
                      <a:pt x="58" y="174"/>
                      <a:pt x="58" y="174"/>
                    </a:cubicBezTo>
                    <a:cubicBezTo>
                      <a:pt x="58" y="174"/>
                      <a:pt x="58" y="174"/>
                      <a:pt x="58" y="174"/>
                    </a:cubicBezTo>
                    <a:cubicBezTo>
                      <a:pt x="58" y="174"/>
                      <a:pt x="61" y="176"/>
                      <a:pt x="61" y="176"/>
                    </a:cubicBezTo>
                    <a:cubicBezTo>
                      <a:pt x="61" y="176"/>
                      <a:pt x="61" y="176"/>
                      <a:pt x="61" y="176"/>
                    </a:cubicBezTo>
                    <a:cubicBezTo>
                      <a:pt x="62" y="176"/>
                      <a:pt x="62" y="176"/>
                      <a:pt x="62" y="176"/>
                    </a:cubicBezTo>
                    <a:cubicBezTo>
                      <a:pt x="62" y="176"/>
                      <a:pt x="62" y="176"/>
                      <a:pt x="62" y="176"/>
                    </a:cubicBezTo>
                    <a:cubicBezTo>
                      <a:pt x="62" y="176"/>
                      <a:pt x="62" y="176"/>
                      <a:pt x="62" y="176"/>
                    </a:cubicBezTo>
                    <a:cubicBezTo>
                      <a:pt x="62" y="177"/>
                      <a:pt x="62" y="177"/>
                      <a:pt x="62" y="177"/>
                    </a:cubicBezTo>
                    <a:cubicBezTo>
                      <a:pt x="62" y="177"/>
                      <a:pt x="62" y="177"/>
                      <a:pt x="62" y="177"/>
                    </a:cubicBezTo>
                    <a:cubicBezTo>
                      <a:pt x="62" y="177"/>
                      <a:pt x="63" y="177"/>
                      <a:pt x="63" y="177"/>
                    </a:cubicBezTo>
                    <a:cubicBezTo>
                      <a:pt x="63" y="177"/>
                      <a:pt x="63" y="177"/>
                      <a:pt x="63" y="177"/>
                    </a:cubicBezTo>
                    <a:cubicBezTo>
                      <a:pt x="63" y="178"/>
                      <a:pt x="65" y="189"/>
                      <a:pt x="72" y="203"/>
                    </a:cubicBezTo>
                    <a:cubicBezTo>
                      <a:pt x="81" y="217"/>
                      <a:pt x="95" y="238"/>
                      <a:pt x="132" y="247"/>
                    </a:cubicBezTo>
                    <a:cubicBezTo>
                      <a:pt x="195" y="262"/>
                      <a:pt x="246" y="226"/>
                      <a:pt x="272" y="168"/>
                    </a:cubicBezTo>
                    <a:cubicBezTo>
                      <a:pt x="288" y="131"/>
                      <a:pt x="282" y="65"/>
                      <a:pt x="25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58" name="Freeform 45">
                <a:extLst>
                  <a:ext uri="{FF2B5EF4-FFF2-40B4-BE49-F238E27FC236}">
                    <a16:creationId xmlns:a16="http://schemas.microsoft.com/office/drawing/2014/main" id="{0510EA0C-E0CB-400E-9AE7-4B2C25E27D6D}"/>
                  </a:ext>
                </a:extLst>
              </p:cNvPr>
              <p:cNvSpPr>
                <a:spLocks noEditPoints="1"/>
              </p:cNvSpPr>
              <p:nvPr/>
            </p:nvSpPr>
            <p:spPr bwMode="auto">
              <a:xfrm>
                <a:off x="3471" y="2150"/>
                <a:ext cx="694" cy="603"/>
              </a:xfrm>
              <a:custGeom>
                <a:avLst/>
                <a:gdLst>
                  <a:gd name="T0" fmla="*/ 155 w 294"/>
                  <a:gd name="T1" fmla="*/ 206 h 255"/>
                  <a:gd name="T2" fmla="*/ 181 w 294"/>
                  <a:gd name="T3" fmla="*/ 190 h 255"/>
                  <a:gd name="T4" fmla="*/ 186 w 294"/>
                  <a:gd name="T5" fmla="*/ 179 h 255"/>
                  <a:gd name="T6" fmla="*/ 162 w 294"/>
                  <a:gd name="T7" fmla="*/ 191 h 255"/>
                  <a:gd name="T8" fmla="*/ 133 w 294"/>
                  <a:gd name="T9" fmla="*/ 210 h 255"/>
                  <a:gd name="T10" fmla="*/ 93 w 294"/>
                  <a:gd name="T11" fmla="*/ 224 h 255"/>
                  <a:gd name="T12" fmla="*/ 51 w 294"/>
                  <a:gd name="T13" fmla="*/ 221 h 255"/>
                  <a:gd name="T14" fmla="*/ 8 w 294"/>
                  <a:gd name="T15" fmla="*/ 197 h 255"/>
                  <a:gd name="T16" fmla="*/ 11 w 294"/>
                  <a:gd name="T17" fmla="*/ 135 h 255"/>
                  <a:gd name="T18" fmla="*/ 34 w 294"/>
                  <a:gd name="T19" fmla="*/ 123 h 255"/>
                  <a:gd name="T20" fmla="*/ 24 w 294"/>
                  <a:gd name="T21" fmla="*/ 91 h 255"/>
                  <a:gd name="T22" fmla="*/ 58 w 294"/>
                  <a:gd name="T23" fmla="*/ 48 h 255"/>
                  <a:gd name="T24" fmla="*/ 92 w 294"/>
                  <a:gd name="T25" fmla="*/ 34 h 255"/>
                  <a:gd name="T26" fmla="*/ 124 w 294"/>
                  <a:gd name="T27" fmla="*/ 28 h 255"/>
                  <a:gd name="T28" fmla="*/ 139 w 294"/>
                  <a:gd name="T29" fmla="*/ 9 h 255"/>
                  <a:gd name="T30" fmla="*/ 168 w 294"/>
                  <a:gd name="T31" fmla="*/ 48 h 255"/>
                  <a:gd name="T32" fmla="*/ 140 w 294"/>
                  <a:gd name="T33" fmla="*/ 70 h 255"/>
                  <a:gd name="T34" fmla="*/ 108 w 294"/>
                  <a:gd name="T35" fmla="*/ 81 h 255"/>
                  <a:gd name="T36" fmla="*/ 92 w 294"/>
                  <a:gd name="T37" fmla="*/ 81 h 255"/>
                  <a:gd name="T38" fmla="*/ 82 w 294"/>
                  <a:gd name="T39" fmla="*/ 92 h 255"/>
                  <a:gd name="T40" fmla="*/ 73 w 294"/>
                  <a:gd name="T41" fmla="*/ 97 h 255"/>
                  <a:gd name="T42" fmla="*/ 74 w 294"/>
                  <a:gd name="T43" fmla="*/ 105 h 255"/>
                  <a:gd name="T44" fmla="*/ 87 w 294"/>
                  <a:gd name="T45" fmla="*/ 101 h 255"/>
                  <a:gd name="T46" fmla="*/ 112 w 294"/>
                  <a:gd name="T47" fmla="*/ 98 h 255"/>
                  <a:gd name="T48" fmla="*/ 135 w 294"/>
                  <a:gd name="T49" fmla="*/ 84 h 255"/>
                  <a:gd name="T50" fmla="*/ 162 w 294"/>
                  <a:gd name="T51" fmla="*/ 63 h 255"/>
                  <a:gd name="T52" fmla="*/ 190 w 294"/>
                  <a:gd name="T53" fmla="*/ 43 h 255"/>
                  <a:gd name="T54" fmla="*/ 222 w 294"/>
                  <a:gd name="T55" fmla="*/ 24 h 255"/>
                  <a:gd name="T56" fmla="*/ 277 w 294"/>
                  <a:gd name="T57" fmla="*/ 20 h 255"/>
                  <a:gd name="T58" fmla="*/ 286 w 294"/>
                  <a:gd name="T59" fmla="*/ 54 h 255"/>
                  <a:gd name="T60" fmla="*/ 291 w 294"/>
                  <a:gd name="T61" fmla="*/ 79 h 255"/>
                  <a:gd name="T62" fmla="*/ 276 w 294"/>
                  <a:gd name="T63" fmla="*/ 96 h 255"/>
                  <a:gd name="T64" fmla="*/ 268 w 294"/>
                  <a:gd name="T65" fmla="*/ 119 h 255"/>
                  <a:gd name="T66" fmla="*/ 232 w 294"/>
                  <a:gd name="T67" fmla="*/ 139 h 255"/>
                  <a:gd name="T68" fmla="*/ 240 w 294"/>
                  <a:gd name="T69" fmla="*/ 150 h 255"/>
                  <a:gd name="T70" fmla="*/ 250 w 294"/>
                  <a:gd name="T71" fmla="*/ 184 h 255"/>
                  <a:gd name="T72" fmla="*/ 221 w 294"/>
                  <a:gd name="T73" fmla="*/ 216 h 255"/>
                  <a:gd name="T74" fmla="*/ 191 w 294"/>
                  <a:gd name="T75" fmla="*/ 236 h 255"/>
                  <a:gd name="T76" fmla="*/ 157 w 294"/>
                  <a:gd name="T77" fmla="*/ 253 h 255"/>
                  <a:gd name="T78" fmla="*/ 125 w 294"/>
                  <a:gd name="T79" fmla="*/ 238 h 255"/>
                  <a:gd name="T80" fmla="*/ 86 w 294"/>
                  <a:gd name="T81" fmla="*/ 174 h 255"/>
                  <a:gd name="T82" fmla="*/ 109 w 294"/>
                  <a:gd name="T83" fmla="*/ 166 h 255"/>
                  <a:gd name="T84" fmla="*/ 135 w 294"/>
                  <a:gd name="T85" fmla="*/ 149 h 255"/>
                  <a:gd name="T86" fmla="*/ 140 w 294"/>
                  <a:gd name="T87" fmla="*/ 144 h 255"/>
                  <a:gd name="T88" fmla="*/ 123 w 294"/>
                  <a:gd name="T89" fmla="*/ 151 h 255"/>
                  <a:gd name="T90" fmla="*/ 94 w 294"/>
                  <a:gd name="T91" fmla="*/ 156 h 255"/>
                  <a:gd name="T92" fmla="*/ 66 w 294"/>
                  <a:gd name="T93" fmla="*/ 156 h 255"/>
                  <a:gd name="T94" fmla="*/ 49 w 294"/>
                  <a:gd name="T95" fmla="*/ 167 h 255"/>
                  <a:gd name="T96" fmla="*/ 51 w 294"/>
                  <a:gd name="T97" fmla="*/ 173 h 255"/>
                  <a:gd name="T98" fmla="*/ 62 w 294"/>
                  <a:gd name="T99" fmla="*/ 173 h 255"/>
                  <a:gd name="T100" fmla="*/ 196 w 294"/>
                  <a:gd name="T101" fmla="*/ 173 h 255"/>
                  <a:gd name="T102" fmla="*/ 215 w 294"/>
                  <a:gd name="T103" fmla="*/ 92 h 255"/>
                  <a:gd name="T104" fmla="*/ 234 w 294"/>
                  <a:gd name="T105" fmla="*/ 82 h 255"/>
                  <a:gd name="T106" fmla="*/ 242 w 294"/>
                  <a:gd name="T107" fmla="*/ 70 h 255"/>
                  <a:gd name="T108" fmla="*/ 217 w 294"/>
                  <a:gd name="T109" fmla="*/ 84 h 255"/>
                  <a:gd name="T110" fmla="*/ 196 w 294"/>
                  <a:gd name="T111" fmla="*/ 9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4" h="255">
                    <a:moveTo>
                      <a:pt x="125" y="238"/>
                    </a:moveTo>
                    <a:cubicBezTo>
                      <a:pt x="120" y="225"/>
                      <a:pt x="127" y="211"/>
                      <a:pt x="139" y="206"/>
                    </a:cubicBezTo>
                    <a:cubicBezTo>
                      <a:pt x="139" y="206"/>
                      <a:pt x="139" y="206"/>
                      <a:pt x="139" y="206"/>
                    </a:cubicBezTo>
                    <a:cubicBezTo>
                      <a:pt x="144" y="204"/>
                      <a:pt x="150" y="204"/>
                      <a:pt x="155" y="206"/>
                    </a:cubicBezTo>
                    <a:cubicBezTo>
                      <a:pt x="155" y="206"/>
                      <a:pt x="155" y="206"/>
                      <a:pt x="155" y="206"/>
                    </a:cubicBezTo>
                    <a:cubicBezTo>
                      <a:pt x="157" y="201"/>
                      <a:pt x="160" y="196"/>
                      <a:pt x="165" y="193"/>
                    </a:cubicBezTo>
                    <a:cubicBezTo>
                      <a:pt x="165" y="193"/>
                      <a:pt x="165" y="193"/>
                      <a:pt x="165" y="193"/>
                    </a:cubicBezTo>
                    <a:cubicBezTo>
                      <a:pt x="170" y="190"/>
                      <a:pt x="176" y="189"/>
                      <a:pt x="181" y="190"/>
                    </a:cubicBezTo>
                    <a:cubicBezTo>
                      <a:pt x="181" y="190"/>
                      <a:pt x="181" y="190"/>
                      <a:pt x="181" y="190"/>
                    </a:cubicBezTo>
                    <a:cubicBezTo>
                      <a:pt x="182" y="186"/>
                      <a:pt x="185" y="181"/>
                      <a:pt x="188" y="178"/>
                    </a:cubicBezTo>
                    <a:cubicBezTo>
                      <a:pt x="188" y="178"/>
                      <a:pt x="188" y="178"/>
                      <a:pt x="188" y="178"/>
                    </a:cubicBezTo>
                    <a:cubicBezTo>
                      <a:pt x="188" y="178"/>
                      <a:pt x="187" y="179"/>
                      <a:pt x="186" y="179"/>
                    </a:cubicBezTo>
                    <a:cubicBezTo>
                      <a:pt x="186" y="179"/>
                      <a:pt x="186" y="179"/>
                      <a:pt x="186" y="179"/>
                    </a:cubicBezTo>
                    <a:cubicBezTo>
                      <a:pt x="182" y="180"/>
                      <a:pt x="177" y="180"/>
                      <a:pt x="172" y="179"/>
                    </a:cubicBezTo>
                    <a:cubicBezTo>
                      <a:pt x="172" y="179"/>
                      <a:pt x="172" y="179"/>
                      <a:pt x="172" y="179"/>
                    </a:cubicBezTo>
                    <a:cubicBezTo>
                      <a:pt x="170" y="184"/>
                      <a:pt x="167" y="188"/>
                      <a:pt x="162" y="191"/>
                    </a:cubicBezTo>
                    <a:cubicBezTo>
                      <a:pt x="162" y="191"/>
                      <a:pt x="162" y="191"/>
                      <a:pt x="162" y="191"/>
                    </a:cubicBezTo>
                    <a:cubicBezTo>
                      <a:pt x="157" y="195"/>
                      <a:pt x="151" y="196"/>
                      <a:pt x="145" y="195"/>
                    </a:cubicBezTo>
                    <a:cubicBezTo>
                      <a:pt x="145" y="195"/>
                      <a:pt x="145" y="195"/>
                      <a:pt x="145" y="195"/>
                    </a:cubicBezTo>
                    <a:cubicBezTo>
                      <a:pt x="143" y="201"/>
                      <a:pt x="139" y="207"/>
                      <a:pt x="133" y="210"/>
                    </a:cubicBezTo>
                    <a:cubicBezTo>
                      <a:pt x="133" y="210"/>
                      <a:pt x="133" y="210"/>
                      <a:pt x="133" y="210"/>
                    </a:cubicBezTo>
                    <a:cubicBezTo>
                      <a:pt x="126" y="214"/>
                      <a:pt x="118" y="214"/>
                      <a:pt x="111" y="211"/>
                    </a:cubicBezTo>
                    <a:cubicBezTo>
                      <a:pt x="111" y="211"/>
                      <a:pt x="111" y="211"/>
                      <a:pt x="111" y="211"/>
                    </a:cubicBezTo>
                    <a:cubicBezTo>
                      <a:pt x="107" y="218"/>
                      <a:pt x="101" y="223"/>
                      <a:pt x="93" y="224"/>
                    </a:cubicBezTo>
                    <a:cubicBezTo>
                      <a:pt x="93" y="224"/>
                      <a:pt x="93" y="224"/>
                      <a:pt x="93" y="224"/>
                    </a:cubicBezTo>
                    <a:cubicBezTo>
                      <a:pt x="85" y="225"/>
                      <a:pt x="77" y="222"/>
                      <a:pt x="72" y="217"/>
                    </a:cubicBezTo>
                    <a:cubicBezTo>
                      <a:pt x="72" y="217"/>
                      <a:pt x="72" y="217"/>
                      <a:pt x="72" y="217"/>
                    </a:cubicBezTo>
                    <a:cubicBezTo>
                      <a:pt x="66" y="221"/>
                      <a:pt x="58" y="223"/>
                      <a:pt x="51" y="221"/>
                    </a:cubicBezTo>
                    <a:cubicBezTo>
                      <a:pt x="51" y="221"/>
                      <a:pt x="51" y="221"/>
                      <a:pt x="51" y="221"/>
                    </a:cubicBezTo>
                    <a:cubicBezTo>
                      <a:pt x="42" y="219"/>
                      <a:pt x="36" y="213"/>
                      <a:pt x="33" y="206"/>
                    </a:cubicBezTo>
                    <a:cubicBezTo>
                      <a:pt x="33" y="206"/>
                      <a:pt x="33" y="206"/>
                      <a:pt x="33" y="206"/>
                    </a:cubicBezTo>
                    <a:cubicBezTo>
                      <a:pt x="24" y="208"/>
                      <a:pt x="14" y="205"/>
                      <a:pt x="8" y="197"/>
                    </a:cubicBezTo>
                    <a:cubicBezTo>
                      <a:pt x="8" y="197"/>
                      <a:pt x="8" y="197"/>
                      <a:pt x="8" y="197"/>
                    </a:cubicBezTo>
                    <a:cubicBezTo>
                      <a:pt x="0" y="188"/>
                      <a:pt x="1" y="174"/>
                      <a:pt x="9" y="165"/>
                    </a:cubicBezTo>
                    <a:cubicBezTo>
                      <a:pt x="9" y="165"/>
                      <a:pt x="9" y="165"/>
                      <a:pt x="9" y="165"/>
                    </a:cubicBezTo>
                    <a:cubicBezTo>
                      <a:pt x="3" y="156"/>
                      <a:pt x="4" y="144"/>
                      <a:pt x="11" y="135"/>
                    </a:cubicBezTo>
                    <a:cubicBezTo>
                      <a:pt x="11" y="135"/>
                      <a:pt x="11" y="135"/>
                      <a:pt x="11" y="135"/>
                    </a:cubicBezTo>
                    <a:cubicBezTo>
                      <a:pt x="17" y="129"/>
                      <a:pt x="25" y="126"/>
                      <a:pt x="33" y="127"/>
                    </a:cubicBezTo>
                    <a:cubicBezTo>
                      <a:pt x="33" y="127"/>
                      <a:pt x="33" y="127"/>
                      <a:pt x="33" y="127"/>
                    </a:cubicBezTo>
                    <a:cubicBezTo>
                      <a:pt x="33" y="125"/>
                      <a:pt x="33" y="124"/>
                      <a:pt x="34" y="123"/>
                    </a:cubicBezTo>
                    <a:cubicBezTo>
                      <a:pt x="34" y="123"/>
                      <a:pt x="34" y="123"/>
                      <a:pt x="34" y="123"/>
                    </a:cubicBezTo>
                    <a:cubicBezTo>
                      <a:pt x="34" y="121"/>
                      <a:pt x="34" y="118"/>
                      <a:pt x="35" y="115"/>
                    </a:cubicBezTo>
                    <a:cubicBezTo>
                      <a:pt x="35" y="115"/>
                      <a:pt x="35" y="115"/>
                      <a:pt x="35" y="115"/>
                    </a:cubicBezTo>
                    <a:cubicBezTo>
                      <a:pt x="27" y="110"/>
                      <a:pt x="23" y="101"/>
                      <a:pt x="24" y="91"/>
                    </a:cubicBezTo>
                    <a:cubicBezTo>
                      <a:pt x="24" y="91"/>
                      <a:pt x="24" y="91"/>
                      <a:pt x="24" y="91"/>
                    </a:cubicBezTo>
                    <a:cubicBezTo>
                      <a:pt x="25" y="80"/>
                      <a:pt x="34" y="71"/>
                      <a:pt x="45" y="69"/>
                    </a:cubicBezTo>
                    <a:cubicBezTo>
                      <a:pt x="45" y="69"/>
                      <a:pt x="45" y="69"/>
                      <a:pt x="45" y="69"/>
                    </a:cubicBezTo>
                    <a:cubicBezTo>
                      <a:pt x="45" y="61"/>
                      <a:pt x="49" y="53"/>
                      <a:pt x="58" y="48"/>
                    </a:cubicBezTo>
                    <a:cubicBezTo>
                      <a:pt x="58" y="48"/>
                      <a:pt x="58" y="48"/>
                      <a:pt x="58" y="48"/>
                    </a:cubicBezTo>
                    <a:cubicBezTo>
                      <a:pt x="64" y="45"/>
                      <a:pt x="71" y="44"/>
                      <a:pt x="78" y="46"/>
                    </a:cubicBezTo>
                    <a:cubicBezTo>
                      <a:pt x="78" y="46"/>
                      <a:pt x="78" y="46"/>
                      <a:pt x="78" y="46"/>
                    </a:cubicBezTo>
                    <a:cubicBezTo>
                      <a:pt x="81" y="41"/>
                      <a:pt x="86" y="36"/>
                      <a:pt x="92" y="34"/>
                    </a:cubicBezTo>
                    <a:cubicBezTo>
                      <a:pt x="92" y="34"/>
                      <a:pt x="92" y="34"/>
                      <a:pt x="92" y="34"/>
                    </a:cubicBezTo>
                    <a:cubicBezTo>
                      <a:pt x="98" y="31"/>
                      <a:pt x="105" y="34"/>
                      <a:pt x="110" y="37"/>
                    </a:cubicBezTo>
                    <a:cubicBezTo>
                      <a:pt x="110" y="37"/>
                      <a:pt x="110" y="37"/>
                      <a:pt x="110" y="37"/>
                    </a:cubicBezTo>
                    <a:cubicBezTo>
                      <a:pt x="113" y="32"/>
                      <a:pt x="118" y="28"/>
                      <a:pt x="124" y="28"/>
                    </a:cubicBezTo>
                    <a:cubicBezTo>
                      <a:pt x="124" y="28"/>
                      <a:pt x="124" y="28"/>
                      <a:pt x="124" y="28"/>
                    </a:cubicBezTo>
                    <a:cubicBezTo>
                      <a:pt x="125" y="28"/>
                      <a:pt x="127" y="25"/>
                      <a:pt x="129" y="24"/>
                    </a:cubicBezTo>
                    <a:cubicBezTo>
                      <a:pt x="129" y="24"/>
                      <a:pt x="129" y="24"/>
                      <a:pt x="129" y="24"/>
                    </a:cubicBezTo>
                    <a:cubicBezTo>
                      <a:pt x="130" y="19"/>
                      <a:pt x="134" y="12"/>
                      <a:pt x="139" y="9"/>
                    </a:cubicBezTo>
                    <a:cubicBezTo>
                      <a:pt x="139" y="9"/>
                      <a:pt x="139" y="9"/>
                      <a:pt x="139" y="9"/>
                    </a:cubicBezTo>
                    <a:cubicBezTo>
                      <a:pt x="150" y="0"/>
                      <a:pt x="165" y="2"/>
                      <a:pt x="173" y="13"/>
                    </a:cubicBezTo>
                    <a:cubicBezTo>
                      <a:pt x="173" y="13"/>
                      <a:pt x="173" y="13"/>
                      <a:pt x="173" y="13"/>
                    </a:cubicBezTo>
                    <a:cubicBezTo>
                      <a:pt x="182" y="25"/>
                      <a:pt x="179" y="40"/>
                      <a:pt x="168" y="48"/>
                    </a:cubicBezTo>
                    <a:cubicBezTo>
                      <a:pt x="168" y="48"/>
                      <a:pt x="168" y="48"/>
                      <a:pt x="168" y="48"/>
                    </a:cubicBezTo>
                    <a:cubicBezTo>
                      <a:pt x="164" y="51"/>
                      <a:pt x="160" y="52"/>
                      <a:pt x="156" y="52"/>
                    </a:cubicBezTo>
                    <a:cubicBezTo>
                      <a:pt x="156" y="52"/>
                      <a:pt x="156" y="52"/>
                      <a:pt x="156" y="52"/>
                    </a:cubicBezTo>
                    <a:cubicBezTo>
                      <a:pt x="155" y="60"/>
                      <a:pt x="149" y="67"/>
                      <a:pt x="140" y="70"/>
                    </a:cubicBezTo>
                    <a:cubicBezTo>
                      <a:pt x="140" y="70"/>
                      <a:pt x="140" y="70"/>
                      <a:pt x="140" y="70"/>
                    </a:cubicBezTo>
                    <a:cubicBezTo>
                      <a:pt x="134" y="73"/>
                      <a:pt x="128" y="72"/>
                      <a:pt x="122" y="70"/>
                    </a:cubicBezTo>
                    <a:cubicBezTo>
                      <a:pt x="122" y="70"/>
                      <a:pt x="122" y="70"/>
                      <a:pt x="122" y="70"/>
                    </a:cubicBezTo>
                    <a:cubicBezTo>
                      <a:pt x="119" y="75"/>
                      <a:pt x="114" y="79"/>
                      <a:pt x="108" y="81"/>
                    </a:cubicBezTo>
                    <a:cubicBezTo>
                      <a:pt x="108" y="81"/>
                      <a:pt x="108" y="81"/>
                      <a:pt x="108" y="81"/>
                    </a:cubicBezTo>
                    <a:cubicBezTo>
                      <a:pt x="108" y="81"/>
                      <a:pt x="108" y="81"/>
                      <a:pt x="108" y="81"/>
                    </a:cubicBezTo>
                    <a:cubicBezTo>
                      <a:pt x="108" y="81"/>
                      <a:pt x="108" y="81"/>
                      <a:pt x="108" y="81"/>
                    </a:cubicBezTo>
                    <a:cubicBezTo>
                      <a:pt x="103" y="83"/>
                      <a:pt x="97" y="82"/>
                      <a:pt x="92" y="81"/>
                    </a:cubicBezTo>
                    <a:cubicBezTo>
                      <a:pt x="92" y="81"/>
                      <a:pt x="92" y="81"/>
                      <a:pt x="92" y="81"/>
                    </a:cubicBezTo>
                    <a:cubicBezTo>
                      <a:pt x="90" y="85"/>
                      <a:pt x="86" y="89"/>
                      <a:pt x="82" y="92"/>
                    </a:cubicBezTo>
                    <a:cubicBezTo>
                      <a:pt x="82" y="92"/>
                      <a:pt x="82" y="92"/>
                      <a:pt x="82" y="92"/>
                    </a:cubicBezTo>
                    <a:cubicBezTo>
                      <a:pt x="82" y="92"/>
                      <a:pt x="82" y="92"/>
                      <a:pt x="82" y="92"/>
                    </a:cubicBezTo>
                    <a:cubicBezTo>
                      <a:pt x="82" y="92"/>
                      <a:pt x="82" y="92"/>
                      <a:pt x="82" y="92"/>
                    </a:cubicBezTo>
                    <a:cubicBezTo>
                      <a:pt x="79" y="93"/>
                      <a:pt x="76" y="94"/>
                      <a:pt x="74" y="95"/>
                    </a:cubicBezTo>
                    <a:cubicBezTo>
                      <a:pt x="74" y="95"/>
                      <a:pt x="74" y="95"/>
                      <a:pt x="74" y="95"/>
                    </a:cubicBezTo>
                    <a:cubicBezTo>
                      <a:pt x="74" y="96"/>
                      <a:pt x="73" y="96"/>
                      <a:pt x="73" y="97"/>
                    </a:cubicBezTo>
                    <a:cubicBezTo>
                      <a:pt x="73" y="97"/>
                      <a:pt x="73" y="97"/>
                      <a:pt x="73" y="97"/>
                    </a:cubicBezTo>
                    <a:cubicBezTo>
                      <a:pt x="73" y="99"/>
                      <a:pt x="73" y="101"/>
                      <a:pt x="72" y="103"/>
                    </a:cubicBezTo>
                    <a:cubicBezTo>
                      <a:pt x="72" y="103"/>
                      <a:pt x="72" y="103"/>
                      <a:pt x="72" y="103"/>
                    </a:cubicBezTo>
                    <a:cubicBezTo>
                      <a:pt x="73" y="104"/>
                      <a:pt x="74" y="104"/>
                      <a:pt x="74" y="105"/>
                    </a:cubicBezTo>
                    <a:cubicBezTo>
                      <a:pt x="74" y="105"/>
                      <a:pt x="74" y="105"/>
                      <a:pt x="74" y="105"/>
                    </a:cubicBezTo>
                    <a:cubicBezTo>
                      <a:pt x="75" y="105"/>
                      <a:pt x="75" y="105"/>
                      <a:pt x="75" y="105"/>
                    </a:cubicBezTo>
                    <a:cubicBezTo>
                      <a:pt x="75" y="105"/>
                      <a:pt x="75" y="105"/>
                      <a:pt x="75" y="105"/>
                    </a:cubicBezTo>
                    <a:cubicBezTo>
                      <a:pt x="78" y="103"/>
                      <a:pt x="82" y="101"/>
                      <a:pt x="87" y="101"/>
                    </a:cubicBezTo>
                    <a:cubicBezTo>
                      <a:pt x="87" y="101"/>
                      <a:pt x="87" y="101"/>
                      <a:pt x="87" y="101"/>
                    </a:cubicBezTo>
                    <a:cubicBezTo>
                      <a:pt x="93" y="100"/>
                      <a:pt x="99" y="102"/>
                      <a:pt x="103" y="105"/>
                    </a:cubicBezTo>
                    <a:cubicBezTo>
                      <a:pt x="103" y="105"/>
                      <a:pt x="103" y="105"/>
                      <a:pt x="103" y="105"/>
                    </a:cubicBezTo>
                    <a:cubicBezTo>
                      <a:pt x="106" y="102"/>
                      <a:pt x="109" y="100"/>
                      <a:pt x="112" y="98"/>
                    </a:cubicBezTo>
                    <a:cubicBezTo>
                      <a:pt x="112" y="98"/>
                      <a:pt x="112" y="98"/>
                      <a:pt x="112" y="98"/>
                    </a:cubicBezTo>
                    <a:cubicBezTo>
                      <a:pt x="117" y="96"/>
                      <a:pt x="122" y="96"/>
                      <a:pt x="126" y="96"/>
                    </a:cubicBezTo>
                    <a:cubicBezTo>
                      <a:pt x="126" y="96"/>
                      <a:pt x="126" y="96"/>
                      <a:pt x="126" y="96"/>
                    </a:cubicBezTo>
                    <a:cubicBezTo>
                      <a:pt x="128" y="92"/>
                      <a:pt x="130" y="87"/>
                      <a:pt x="135" y="84"/>
                    </a:cubicBezTo>
                    <a:cubicBezTo>
                      <a:pt x="135" y="84"/>
                      <a:pt x="135" y="84"/>
                      <a:pt x="135" y="84"/>
                    </a:cubicBezTo>
                    <a:cubicBezTo>
                      <a:pt x="140" y="80"/>
                      <a:pt x="146" y="78"/>
                      <a:pt x="152" y="78"/>
                    </a:cubicBezTo>
                    <a:cubicBezTo>
                      <a:pt x="152" y="78"/>
                      <a:pt x="152" y="78"/>
                      <a:pt x="152" y="78"/>
                    </a:cubicBezTo>
                    <a:cubicBezTo>
                      <a:pt x="153" y="72"/>
                      <a:pt x="156" y="67"/>
                      <a:pt x="162" y="63"/>
                    </a:cubicBezTo>
                    <a:cubicBezTo>
                      <a:pt x="162" y="63"/>
                      <a:pt x="162" y="63"/>
                      <a:pt x="162" y="63"/>
                    </a:cubicBezTo>
                    <a:cubicBezTo>
                      <a:pt x="167" y="59"/>
                      <a:pt x="173" y="57"/>
                      <a:pt x="179" y="58"/>
                    </a:cubicBezTo>
                    <a:cubicBezTo>
                      <a:pt x="179" y="58"/>
                      <a:pt x="179" y="58"/>
                      <a:pt x="179" y="58"/>
                    </a:cubicBezTo>
                    <a:cubicBezTo>
                      <a:pt x="181" y="52"/>
                      <a:pt x="184" y="47"/>
                      <a:pt x="190" y="43"/>
                    </a:cubicBezTo>
                    <a:cubicBezTo>
                      <a:pt x="190" y="43"/>
                      <a:pt x="190" y="43"/>
                      <a:pt x="190" y="43"/>
                    </a:cubicBezTo>
                    <a:cubicBezTo>
                      <a:pt x="196" y="39"/>
                      <a:pt x="203" y="38"/>
                      <a:pt x="209" y="39"/>
                    </a:cubicBezTo>
                    <a:cubicBezTo>
                      <a:pt x="209" y="39"/>
                      <a:pt x="209" y="39"/>
                      <a:pt x="209" y="39"/>
                    </a:cubicBezTo>
                    <a:cubicBezTo>
                      <a:pt x="211" y="33"/>
                      <a:pt x="215" y="27"/>
                      <a:pt x="222" y="24"/>
                    </a:cubicBezTo>
                    <a:cubicBezTo>
                      <a:pt x="222" y="24"/>
                      <a:pt x="222" y="24"/>
                      <a:pt x="222" y="24"/>
                    </a:cubicBezTo>
                    <a:cubicBezTo>
                      <a:pt x="229" y="21"/>
                      <a:pt x="238" y="21"/>
                      <a:pt x="245" y="25"/>
                    </a:cubicBezTo>
                    <a:cubicBezTo>
                      <a:pt x="245" y="25"/>
                      <a:pt x="245" y="25"/>
                      <a:pt x="245" y="25"/>
                    </a:cubicBezTo>
                    <a:cubicBezTo>
                      <a:pt x="253" y="16"/>
                      <a:pt x="266" y="13"/>
                      <a:pt x="277" y="20"/>
                    </a:cubicBezTo>
                    <a:cubicBezTo>
                      <a:pt x="277" y="20"/>
                      <a:pt x="277" y="20"/>
                      <a:pt x="277" y="20"/>
                    </a:cubicBezTo>
                    <a:cubicBezTo>
                      <a:pt x="277" y="20"/>
                      <a:pt x="277" y="20"/>
                      <a:pt x="277" y="20"/>
                    </a:cubicBezTo>
                    <a:cubicBezTo>
                      <a:pt x="277" y="20"/>
                      <a:pt x="277" y="20"/>
                      <a:pt x="277" y="20"/>
                    </a:cubicBezTo>
                    <a:cubicBezTo>
                      <a:pt x="289" y="27"/>
                      <a:pt x="293" y="42"/>
                      <a:pt x="286" y="54"/>
                    </a:cubicBezTo>
                    <a:cubicBezTo>
                      <a:pt x="286" y="54"/>
                      <a:pt x="286" y="54"/>
                      <a:pt x="286" y="54"/>
                    </a:cubicBezTo>
                    <a:cubicBezTo>
                      <a:pt x="285" y="54"/>
                      <a:pt x="285" y="55"/>
                      <a:pt x="285" y="55"/>
                    </a:cubicBezTo>
                    <a:cubicBezTo>
                      <a:pt x="285" y="55"/>
                      <a:pt x="285" y="55"/>
                      <a:pt x="285" y="55"/>
                    </a:cubicBezTo>
                    <a:cubicBezTo>
                      <a:pt x="291" y="61"/>
                      <a:pt x="294" y="70"/>
                      <a:pt x="291" y="79"/>
                    </a:cubicBezTo>
                    <a:cubicBezTo>
                      <a:pt x="291" y="79"/>
                      <a:pt x="291" y="79"/>
                      <a:pt x="291" y="79"/>
                    </a:cubicBezTo>
                    <a:cubicBezTo>
                      <a:pt x="291" y="79"/>
                      <a:pt x="291" y="79"/>
                      <a:pt x="291" y="79"/>
                    </a:cubicBezTo>
                    <a:cubicBezTo>
                      <a:pt x="291" y="79"/>
                      <a:pt x="291" y="79"/>
                      <a:pt x="291" y="79"/>
                    </a:cubicBezTo>
                    <a:cubicBezTo>
                      <a:pt x="289" y="87"/>
                      <a:pt x="283" y="93"/>
                      <a:pt x="276" y="96"/>
                    </a:cubicBezTo>
                    <a:cubicBezTo>
                      <a:pt x="276" y="96"/>
                      <a:pt x="276" y="96"/>
                      <a:pt x="276" y="96"/>
                    </a:cubicBezTo>
                    <a:cubicBezTo>
                      <a:pt x="277" y="104"/>
                      <a:pt x="275" y="113"/>
                      <a:pt x="268" y="119"/>
                    </a:cubicBezTo>
                    <a:cubicBezTo>
                      <a:pt x="268" y="119"/>
                      <a:pt x="268" y="119"/>
                      <a:pt x="268" y="119"/>
                    </a:cubicBezTo>
                    <a:cubicBezTo>
                      <a:pt x="268" y="119"/>
                      <a:pt x="268" y="119"/>
                      <a:pt x="268" y="119"/>
                    </a:cubicBezTo>
                    <a:cubicBezTo>
                      <a:pt x="268" y="119"/>
                      <a:pt x="268" y="119"/>
                      <a:pt x="268" y="119"/>
                    </a:cubicBezTo>
                    <a:cubicBezTo>
                      <a:pt x="262" y="125"/>
                      <a:pt x="253" y="127"/>
                      <a:pt x="245" y="125"/>
                    </a:cubicBezTo>
                    <a:cubicBezTo>
                      <a:pt x="245" y="125"/>
                      <a:pt x="245" y="125"/>
                      <a:pt x="245" y="125"/>
                    </a:cubicBezTo>
                    <a:cubicBezTo>
                      <a:pt x="243" y="131"/>
                      <a:pt x="238" y="136"/>
                      <a:pt x="232" y="139"/>
                    </a:cubicBezTo>
                    <a:cubicBezTo>
                      <a:pt x="232" y="139"/>
                      <a:pt x="232" y="139"/>
                      <a:pt x="232" y="139"/>
                    </a:cubicBezTo>
                    <a:cubicBezTo>
                      <a:pt x="234" y="142"/>
                      <a:pt x="235" y="145"/>
                      <a:pt x="236" y="149"/>
                    </a:cubicBezTo>
                    <a:cubicBezTo>
                      <a:pt x="236" y="149"/>
                      <a:pt x="236" y="149"/>
                      <a:pt x="236" y="149"/>
                    </a:cubicBezTo>
                    <a:cubicBezTo>
                      <a:pt x="237" y="149"/>
                      <a:pt x="239" y="150"/>
                      <a:pt x="240" y="150"/>
                    </a:cubicBezTo>
                    <a:cubicBezTo>
                      <a:pt x="240" y="150"/>
                      <a:pt x="240" y="150"/>
                      <a:pt x="240" y="150"/>
                    </a:cubicBezTo>
                    <a:cubicBezTo>
                      <a:pt x="252" y="157"/>
                      <a:pt x="257" y="172"/>
                      <a:pt x="250" y="184"/>
                    </a:cubicBezTo>
                    <a:cubicBezTo>
                      <a:pt x="250" y="184"/>
                      <a:pt x="250" y="184"/>
                      <a:pt x="250" y="184"/>
                    </a:cubicBezTo>
                    <a:cubicBezTo>
                      <a:pt x="250" y="184"/>
                      <a:pt x="250" y="184"/>
                      <a:pt x="250" y="184"/>
                    </a:cubicBezTo>
                    <a:cubicBezTo>
                      <a:pt x="250" y="184"/>
                      <a:pt x="250" y="184"/>
                      <a:pt x="250" y="184"/>
                    </a:cubicBezTo>
                    <a:cubicBezTo>
                      <a:pt x="246" y="192"/>
                      <a:pt x="239" y="197"/>
                      <a:pt x="230" y="197"/>
                    </a:cubicBezTo>
                    <a:cubicBezTo>
                      <a:pt x="230" y="197"/>
                      <a:pt x="230" y="197"/>
                      <a:pt x="230" y="197"/>
                    </a:cubicBezTo>
                    <a:cubicBezTo>
                      <a:pt x="230" y="204"/>
                      <a:pt x="227" y="211"/>
                      <a:pt x="221" y="216"/>
                    </a:cubicBezTo>
                    <a:cubicBezTo>
                      <a:pt x="221" y="216"/>
                      <a:pt x="221" y="216"/>
                      <a:pt x="221" y="216"/>
                    </a:cubicBezTo>
                    <a:cubicBezTo>
                      <a:pt x="215" y="220"/>
                      <a:pt x="208" y="222"/>
                      <a:pt x="202" y="221"/>
                    </a:cubicBezTo>
                    <a:cubicBezTo>
                      <a:pt x="202" y="221"/>
                      <a:pt x="202" y="221"/>
                      <a:pt x="202" y="221"/>
                    </a:cubicBezTo>
                    <a:cubicBezTo>
                      <a:pt x="200" y="227"/>
                      <a:pt x="197" y="233"/>
                      <a:pt x="191" y="236"/>
                    </a:cubicBezTo>
                    <a:cubicBezTo>
                      <a:pt x="191" y="236"/>
                      <a:pt x="191" y="236"/>
                      <a:pt x="191" y="236"/>
                    </a:cubicBezTo>
                    <a:cubicBezTo>
                      <a:pt x="184" y="240"/>
                      <a:pt x="178" y="241"/>
                      <a:pt x="171" y="239"/>
                    </a:cubicBezTo>
                    <a:cubicBezTo>
                      <a:pt x="171" y="239"/>
                      <a:pt x="171" y="239"/>
                      <a:pt x="171" y="239"/>
                    </a:cubicBezTo>
                    <a:cubicBezTo>
                      <a:pt x="169" y="245"/>
                      <a:pt x="164" y="251"/>
                      <a:pt x="157" y="253"/>
                    </a:cubicBezTo>
                    <a:cubicBezTo>
                      <a:pt x="157" y="253"/>
                      <a:pt x="157" y="253"/>
                      <a:pt x="157" y="253"/>
                    </a:cubicBezTo>
                    <a:cubicBezTo>
                      <a:pt x="154" y="254"/>
                      <a:pt x="151" y="255"/>
                      <a:pt x="148" y="255"/>
                    </a:cubicBezTo>
                    <a:cubicBezTo>
                      <a:pt x="148" y="255"/>
                      <a:pt x="148" y="255"/>
                      <a:pt x="148" y="255"/>
                    </a:cubicBezTo>
                    <a:cubicBezTo>
                      <a:pt x="138" y="255"/>
                      <a:pt x="128" y="248"/>
                      <a:pt x="125" y="238"/>
                    </a:cubicBezTo>
                    <a:close/>
                    <a:moveTo>
                      <a:pt x="62" y="173"/>
                    </a:moveTo>
                    <a:cubicBezTo>
                      <a:pt x="67" y="174"/>
                      <a:pt x="71" y="176"/>
                      <a:pt x="74" y="179"/>
                    </a:cubicBezTo>
                    <a:cubicBezTo>
                      <a:pt x="74" y="179"/>
                      <a:pt x="74" y="179"/>
                      <a:pt x="74" y="179"/>
                    </a:cubicBezTo>
                    <a:cubicBezTo>
                      <a:pt x="78" y="177"/>
                      <a:pt x="82" y="175"/>
                      <a:pt x="86" y="174"/>
                    </a:cubicBezTo>
                    <a:cubicBezTo>
                      <a:pt x="86" y="174"/>
                      <a:pt x="86" y="174"/>
                      <a:pt x="86" y="174"/>
                    </a:cubicBezTo>
                    <a:cubicBezTo>
                      <a:pt x="91" y="174"/>
                      <a:pt x="95" y="174"/>
                      <a:pt x="99" y="176"/>
                    </a:cubicBezTo>
                    <a:cubicBezTo>
                      <a:pt x="99" y="176"/>
                      <a:pt x="99" y="176"/>
                      <a:pt x="99" y="176"/>
                    </a:cubicBezTo>
                    <a:cubicBezTo>
                      <a:pt x="101" y="172"/>
                      <a:pt x="104" y="168"/>
                      <a:pt x="109" y="166"/>
                    </a:cubicBezTo>
                    <a:cubicBezTo>
                      <a:pt x="109" y="166"/>
                      <a:pt x="109" y="166"/>
                      <a:pt x="109" y="166"/>
                    </a:cubicBezTo>
                    <a:cubicBezTo>
                      <a:pt x="114" y="163"/>
                      <a:pt x="120" y="163"/>
                      <a:pt x="125" y="163"/>
                    </a:cubicBezTo>
                    <a:cubicBezTo>
                      <a:pt x="125" y="163"/>
                      <a:pt x="125" y="163"/>
                      <a:pt x="125" y="163"/>
                    </a:cubicBezTo>
                    <a:cubicBezTo>
                      <a:pt x="127" y="158"/>
                      <a:pt x="130" y="153"/>
                      <a:pt x="135" y="149"/>
                    </a:cubicBezTo>
                    <a:cubicBezTo>
                      <a:pt x="135" y="149"/>
                      <a:pt x="135" y="149"/>
                      <a:pt x="135" y="149"/>
                    </a:cubicBezTo>
                    <a:cubicBezTo>
                      <a:pt x="138" y="147"/>
                      <a:pt x="141" y="146"/>
                      <a:pt x="145" y="146"/>
                    </a:cubicBezTo>
                    <a:cubicBezTo>
                      <a:pt x="145" y="146"/>
                      <a:pt x="145" y="146"/>
                      <a:pt x="145" y="146"/>
                    </a:cubicBezTo>
                    <a:cubicBezTo>
                      <a:pt x="143" y="145"/>
                      <a:pt x="141" y="145"/>
                      <a:pt x="140" y="144"/>
                    </a:cubicBezTo>
                    <a:cubicBezTo>
                      <a:pt x="140" y="144"/>
                      <a:pt x="140" y="144"/>
                      <a:pt x="140" y="144"/>
                    </a:cubicBezTo>
                    <a:cubicBezTo>
                      <a:pt x="135" y="148"/>
                      <a:pt x="130" y="151"/>
                      <a:pt x="123" y="151"/>
                    </a:cubicBezTo>
                    <a:cubicBezTo>
                      <a:pt x="123" y="151"/>
                      <a:pt x="123" y="151"/>
                      <a:pt x="123" y="151"/>
                    </a:cubicBezTo>
                    <a:cubicBezTo>
                      <a:pt x="123" y="151"/>
                      <a:pt x="123" y="151"/>
                      <a:pt x="123" y="151"/>
                    </a:cubicBezTo>
                    <a:cubicBezTo>
                      <a:pt x="123" y="151"/>
                      <a:pt x="123" y="151"/>
                      <a:pt x="123" y="151"/>
                    </a:cubicBezTo>
                    <a:cubicBezTo>
                      <a:pt x="118" y="151"/>
                      <a:pt x="114" y="149"/>
                      <a:pt x="110" y="147"/>
                    </a:cubicBezTo>
                    <a:cubicBezTo>
                      <a:pt x="110" y="147"/>
                      <a:pt x="110" y="147"/>
                      <a:pt x="110" y="147"/>
                    </a:cubicBezTo>
                    <a:cubicBezTo>
                      <a:pt x="106" y="152"/>
                      <a:pt x="100" y="155"/>
                      <a:pt x="94" y="156"/>
                    </a:cubicBezTo>
                    <a:cubicBezTo>
                      <a:pt x="94" y="156"/>
                      <a:pt x="94" y="156"/>
                      <a:pt x="94" y="156"/>
                    </a:cubicBezTo>
                    <a:cubicBezTo>
                      <a:pt x="87" y="157"/>
                      <a:pt x="80" y="154"/>
                      <a:pt x="75" y="150"/>
                    </a:cubicBezTo>
                    <a:cubicBezTo>
                      <a:pt x="75" y="150"/>
                      <a:pt x="75" y="150"/>
                      <a:pt x="75" y="150"/>
                    </a:cubicBezTo>
                    <a:cubicBezTo>
                      <a:pt x="72" y="153"/>
                      <a:pt x="69" y="154"/>
                      <a:pt x="66" y="156"/>
                    </a:cubicBezTo>
                    <a:cubicBezTo>
                      <a:pt x="66" y="156"/>
                      <a:pt x="66" y="156"/>
                      <a:pt x="66" y="156"/>
                    </a:cubicBezTo>
                    <a:cubicBezTo>
                      <a:pt x="62" y="157"/>
                      <a:pt x="58" y="158"/>
                      <a:pt x="54" y="157"/>
                    </a:cubicBezTo>
                    <a:cubicBezTo>
                      <a:pt x="54" y="157"/>
                      <a:pt x="54" y="157"/>
                      <a:pt x="54" y="157"/>
                    </a:cubicBezTo>
                    <a:cubicBezTo>
                      <a:pt x="53" y="161"/>
                      <a:pt x="52" y="164"/>
                      <a:pt x="49" y="167"/>
                    </a:cubicBezTo>
                    <a:cubicBezTo>
                      <a:pt x="49" y="167"/>
                      <a:pt x="49" y="167"/>
                      <a:pt x="49" y="167"/>
                    </a:cubicBezTo>
                    <a:cubicBezTo>
                      <a:pt x="49" y="168"/>
                      <a:pt x="49" y="168"/>
                      <a:pt x="49" y="168"/>
                    </a:cubicBezTo>
                    <a:cubicBezTo>
                      <a:pt x="49" y="168"/>
                      <a:pt x="49" y="168"/>
                      <a:pt x="49" y="168"/>
                    </a:cubicBezTo>
                    <a:cubicBezTo>
                      <a:pt x="50" y="169"/>
                      <a:pt x="50" y="171"/>
                      <a:pt x="51" y="173"/>
                    </a:cubicBezTo>
                    <a:cubicBezTo>
                      <a:pt x="51" y="173"/>
                      <a:pt x="51" y="173"/>
                      <a:pt x="51" y="173"/>
                    </a:cubicBezTo>
                    <a:cubicBezTo>
                      <a:pt x="53" y="172"/>
                      <a:pt x="55" y="172"/>
                      <a:pt x="56" y="172"/>
                    </a:cubicBezTo>
                    <a:cubicBezTo>
                      <a:pt x="56" y="172"/>
                      <a:pt x="56" y="172"/>
                      <a:pt x="56" y="172"/>
                    </a:cubicBezTo>
                    <a:cubicBezTo>
                      <a:pt x="58" y="172"/>
                      <a:pt x="60" y="172"/>
                      <a:pt x="62" y="173"/>
                    </a:cubicBezTo>
                    <a:close/>
                    <a:moveTo>
                      <a:pt x="195" y="173"/>
                    </a:moveTo>
                    <a:cubicBezTo>
                      <a:pt x="196" y="173"/>
                      <a:pt x="196" y="173"/>
                      <a:pt x="197" y="173"/>
                    </a:cubicBezTo>
                    <a:cubicBezTo>
                      <a:pt x="197" y="173"/>
                      <a:pt x="197" y="173"/>
                      <a:pt x="197" y="173"/>
                    </a:cubicBezTo>
                    <a:cubicBezTo>
                      <a:pt x="197" y="173"/>
                      <a:pt x="196" y="173"/>
                      <a:pt x="196" y="173"/>
                    </a:cubicBezTo>
                    <a:cubicBezTo>
                      <a:pt x="196" y="173"/>
                      <a:pt x="196" y="173"/>
                      <a:pt x="196" y="173"/>
                    </a:cubicBezTo>
                    <a:cubicBezTo>
                      <a:pt x="196" y="173"/>
                      <a:pt x="196" y="173"/>
                      <a:pt x="195" y="173"/>
                    </a:cubicBezTo>
                    <a:close/>
                    <a:moveTo>
                      <a:pt x="202" y="101"/>
                    </a:moveTo>
                    <a:cubicBezTo>
                      <a:pt x="205" y="97"/>
                      <a:pt x="210" y="94"/>
                      <a:pt x="215" y="92"/>
                    </a:cubicBezTo>
                    <a:cubicBezTo>
                      <a:pt x="215" y="92"/>
                      <a:pt x="215" y="92"/>
                      <a:pt x="215" y="92"/>
                    </a:cubicBezTo>
                    <a:cubicBezTo>
                      <a:pt x="219" y="91"/>
                      <a:pt x="224" y="91"/>
                      <a:pt x="228" y="92"/>
                    </a:cubicBezTo>
                    <a:cubicBezTo>
                      <a:pt x="228" y="92"/>
                      <a:pt x="228" y="92"/>
                      <a:pt x="228" y="92"/>
                    </a:cubicBezTo>
                    <a:cubicBezTo>
                      <a:pt x="229" y="88"/>
                      <a:pt x="231" y="85"/>
                      <a:pt x="234" y="82"/>
                    </a:cubicBezTo>
                    <a:cubicBezTo>
                      <a:pt x="234" y="82"/>
                      <a:pt x="234" y="82"/>
                      <a:pt x="234" y="82"/>
                    </a:cubicBezTo>
                    <a:cubicBezTo>
                      <a:pt x="237" y="80"/>
                      <a:pt x="240" y="78"/>
                      <a:pt x="243" y="77"/>
                    </a:cubicBezTo>
                    <a:cubicBezTo>
                      <a:pt x="243" y="77"/>
                      <a:pt x="243" y="77"/>
                      <a:pt x="243" y="77"/>
                    </a:cubicBezTo>
                    <a:cubicBezTo>
                      <a:pt x="242" y="75"/>
                      <a:pt x="242" y="72"/>
                      <a:pt x="242" y="70"/>
                    </a:cubicBezTo>
                    <a:cubicBezTo>
                      <a:pt x="242" y="70"/>
                      <a:pt x="242" y="70"/>
                      <a:pt x="242" y="70"/>
                    </a:cubicBezTo>
                    <a:cubicBezTo>
                      <a:pt x="238" y="72"/>
                      <a:pt x="232" y="72"/>
                      <a:pt x="228" y="71"/>
                    </a:cubicBezTo>
                    <a:cubicBezTo>
                      <a:pt x="228" y="71"/>
                      <a:pt x="228" y="71"/>
                      <a:pt x="228" y="71"/>
                    </a:cubicBezTo>
                    <a:cubicBezTo>
                      <a:pt x="226" y="76"/>
                      <a:pt x="222" y="81"/>
                      <a:pt x="217" y="84"/>
                    </a:cubicBezTo>
                    <a:cubicBezTo>
                      <a:pt x="217" y="84"/>
                      <a:pt x="217" y="84"/>
                      <a:pt x="217" y="84"/>
                    </a:cubicBezTo>
                    <a:cubicBezTo>
                      <a:pt x="212" y="88"/>
                      <a:pt x="207" y="89"/>
                      <a:pt x="201" y="88"/>
                    </a:cubicBezTo>
                    <a:cubicBezTo>
                      <a:pt x="201" y="88"/>
                      <a:pt x="201" y="88"/>
                      <a:pt x="201" y="88"/>
                    </a:cubicBezTo>
                    <a:cubicBezTo>
                      <a:pt x="200" y="92"/>
                      <a:pt x="199" y="95"/>
                      <a:pt x="196" y="98"/>
                    </a:cubicBezTo>
                    <a:cubicBezTo>
                      <a:pt x="196" y="98"/>
                      <a:pt x="196" y="98"/>
                      <a:pt x="196" y="98"/>
                    </a:cubicBezTo>
                    <a:cubicBezTo>
                      <a:pt x="199" y="99"/>
                      <a:pt x="201" y="99"/>
                      <a:pt x="20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59" name="Freeform 46">
                <a:extLst>
                  <a:ext uri="{FF2B5EF4-FFF2-40B4-BE49-F238E27FC236}">
                    <a16:creationId xmlns:a16="http://schemas.microsoft.com/office/drawing/2014/main" id="{374AEDD6-638A-4E26-8204-EF527BA75855}"/>
                  </a:ext>
                </a:extLst>
              </p:cNvPr>
              <p:cNvSpPr>
                <a:spLocks/>
              </p:cNvSpPr>
              <p:nvPr/>
            </p:nvSpPr>
            <p:spPr bwMode="auto">
              <a:xfrm>
                <a:off x="3374" y="2006"/>
                <a:ext cx="933" cy="843"/>
              </a:xfrm>
              <a:custGeom>
                <a:avLst/>
                <a:gdLst>
                  <a:gd name="T0" fmla="*/ 217 w 395"/>
                  <a:gd name="T1" fmla="*/ 291 h 357"/>
                  <a:gd name="T2" fmla="*/ 259 w 395"/>
                  <a:gd name="T3" fmla="*/ 272 h 357"/>
                  <a:gd name="T4" fmla="*/ 287 w 395"/>
                  <a:gd name="T5" fmla="*/ 268 h 357"/>
                  <a:gd name="T6" fmla="*/ 320 w 395"/>
                  <a:gd name="T7" fmla="*/ 226 h 357"/>
                  <a:gd name="T8" fmla="*/ 317 w 395"/>
                  <a:gd name="T9" fmla="*/ 197 h 357"/>
                  <a:gd name="T10" fmla="*/ 327 w 395"/>
                  <a:gd name="T11" fmla="*/ 149 h 357"/>
                  <a:gd name="T12" fmla="*/ 344 w 395"/>
                  <a:gd name="T13" fmla="*/ 123 h 357"/>
                  <a:gd name="T14" fmla="*/ 341 w 395"/>
                  <a:gd name="T15" fmla="*/ 67 h 357"/>
                  <a:gd name="T16" fmla="*/ 339 w 395"/>
                  <a:gd name="T17" fmla="*/ 67 h 357"/>
                  <a:gd name="T18" fmla="*/ 286 w 395"/>
                  <a:gd name="T19" fmla="*/ 73 h 357"/>
                  <a:gd name="T20" fmla="*/ 259 w 395"/>
                  <a:gd name="T21" fmla="*/ 98 h 357"/>
                  <a:gd name="T22" fmla="*/ 195 w 395"/>
                  <a:gd name="T23" fmla="*/ 101 h 357"/>
                  <a:gd name="T24" fmla="*/ 165 w 395"/>
                  <a:gd name="T25" fmla="*/ 81 h 357"/>
                  <a:gd name="T26" fmla="*/ 106 w 395"/>
                  <a:gd name="T27" fmla="*/ 71 h 357"/>
                  <a:gd name="T28" fmla="*/ 73 w 395"/>
                  <a:gd name="T29" fmla="*/ 81 h 357"/>
                  <a:gd name="T30" fmla="*/ 52 w 395"/>
                  <a:gd name="T31" fmla="*/ 81 h 357"/>
                  <a:gd name="T32" fmla="*/ 67 w 395"/>
                  <a:gd name="T33" fmla="*/ 111 h 357"/>
                  <a:gd name="T34" fmla="*/ 67 w 395"/>
                  <a:gd name="T35" fmla="*/ 165 h 357"/>
                  <a:gd name="T36" fmla="*/ 53 w 395"/>
                  <a:gd name="T37" fmla="*/ 194 h 357"/>
                  <a:gd name="T38" fmla="*/ 66 w 395"/>
                  <a:gd name="T39" fmla="*/ 246 h 357"/>
                  <a:gd name="T40" fmla="*/ 87 w 395"/>
                  <a:gd name="T41" fmla="*/ 258 h 357"/>
                  <a:gd name="T42" fmla="*/ 35 w 395"/>
                  <a:gd name="T43" fmla="*/ 300 h 357"/>
                  <a:gd name="T44" fmla="*/ 35 w 395"/>
                  <a:gd name="T45" fmla="*/ 300 h 357"/>
                  <a:gd name="T46" fmla="*/ 8 w 395"/>
                  <a:gd name="T47" fmla="*/ 232 h 357"/>
                  <a:gd name="T48" fmla="*/ 21 w 395"/>
                  <a:gd name="T49" fmla="*/ 198 h 357"/>
                  <a:gd name="T50" fmla="*/ 18 w 395"/>
                  <a:gd name="T51" fmla="*/ 138 h 357"/>
                  <a:gd name="T52" fmla="*/ 0 w 395"/>
                  <a:gd name="T53" fmla="*/ 108 h 357"/>
                  <a:gd name="T54" fmla="*/ 6 w 395"/>
                  <a:gd name="T55" fmla="*/ 47 h 357"/>
                  <a:gd name="T56" fmla="*/ 42 w 395"/>
                  <a:gd name="T57" fmla="*/ 18 h 357"/>
                  <a:gd name="T58" fmla="*/ 90 w 395"/>
                  <a:gd name="T59" fmla="*/ 17 h 357"/>
                  <a:gd name="T60" fmla="*/ 90 w 395"/>
                  <a:gd name="T61" fmla="*/ 17 h 357"/>
                  <a:gd name="T62" fmla="*/ 144 w 395"/>
                  <a:gd name="T63" fmla="*/ 29 h 357"/>
                  <a:gd name="T64" fmla="*/ 169 w 395"/>
                  <a:gd name="T65" fmla="*/ 49 h 357"/>
                  <a:gd name="T66" fmla="*/ 197 w 395"/>
                  <a:gd name="T67" fmla="*/ 35 h 357"/>
                  <a:gd name="T68" fmla="*/ 224 w 395"/>
                  <a:gd name="T69" fmla="*/ 50 h 357"/>
                  <a:gd name="T70" fmla="*/ 249 w 395"/>
                  <a:gd name="T71" fmla="*/ 32 h 357"/>
                  <a:gd name="T72" fmla="*/ 278 w 395"/>
                  <a:gd name="T73" fmla="*/ 42 h 357"/>
                  <a:gd name="T74" fmla="*/ 324 w 395"/>
                  <a:gd name="T75" fmla="*/ 20 h 357"/>
                  <a:gd name="T76" fmla="*/ 346 w 395"/>
                  <a:gd name="T77" fmla="*/ 4 h 357"/>
                  <a:gd name="T78" fmla="*/ 373 w 395"/>
                  <a:gd name="T79" fmla="*/ 63 h 357"/>
                  <a:gd name="T80" fmla="*/ 394 w 395"/>
                  <a:gd name="T81" fmla="*/ 91 h 357"/>
                  <a:gd name="T82" fmla="*/ 377 w 395"/>
                  <a:gd name="T83" fmla="*/ 123 h 357"/>
                  <a:gd name="T84" fmla="*/ 394 w 395"/>
                  <a:gd name="T85" fmla="*/ 155 h 357"/>
                  <a:gd name="T86" fmla="*/ 379 w 395"/>
                  <a:gd name="T87" fmla="*/ 220 h 357"/>
                  <a:gd name="T88" fmla="*/ 348 w 395"/>
                  <a:gd name="T89" fmla="*/ 242 h 357"/>
                  <a:gd name="T90" fmla="*/ 310 w 395"/>
                  <a:gd name="T91" fmla="*/ 291 h 357"/>
                  <a:gd name="T92" fmla="*/ 297 w 395"/>
                  <a:gd name="T93" fmla="*/ 327 h 357"/>
                  <a:gd name="T94" fmla="*/ 233 w 395"/>
                  <a:gd name="T95" fmla="*/ 356 h 357"/>
                  <a:gd name="T96" fmla="*/ 225 w 395"/>
                  <a:gd name="T9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357">
                    <a:moveTo>
                      <a:pt x="193" y="331"/>
                    </a:moveTo>
                    <a:cubicBezTo>
                      <a:pt x="188" y="314"/>
                      <a:pt x="199" y="295"/>
                      <a:pt x="217" y="291"/>
                    </a:cubicBezTo>
                    <a:cubicBezTo>
                      <a:pt x="217" y="291"/>
                      <a:pt x="217" y="291"/>
                      <a:pt x="217" y="291"/>
                    </a:cubicBezTo>
                    <a:cubicBezTo>
                      <a:pt x="227" y="289"/>
                      <a:pt x="237" y="291"/>
                      <a:pt x="245" y="297"/>
                    </a:cubicBezTo>
                    <a:cubicBezTo>
                      <a:pt x="245" y="297"/>
                      <a:pt x="245" y="297"/>
                      <a:pt x="245" y="297"/>
                    </a:cubicBezTo>
                    <a:cubicBezTo>
                      <a:pt x="245" y="287"/>
                      <a:pt x="250" y="278"/>
                      <a:pt x="259" y="272"/>
                    </a:cubicBezTo>
                    <a:cubicBezTo>
                      <a:pt x="259" y="272"/>
                      <a:pt x="259" y="272"/>
                      <a:pt x="259" y="272"/>
                    </a:cubicBezTo>
                    <a:cubicBezTo>
                      <a:pt x="267" y="266"/>
                      <a:pt x="278" y="265"/>
                      <a:pt x="287" y="268"/>
                    </a:cubicBezTo>
                    <a:cubicBezTo>
                      <a:pt x="287" y="268"/>
                      <a:pt x="287" y="268"/>
                      <a:pt x="287" y="268"/>
                    </a:cubicBezTo>
                    <a:cubicBezTo>
                      <a:pt x="285" y="258"/>
                      <a:pt x="287" y="247"/>
                      <a:pt x="293" y="239"/>
                    </a:cubicBezTo>
                    <a:cubicBezTo>
                      <a:pt x="293" y="239"/>
                      <a:pt x="293" y="239"/>
                      <a:pt x="293" y="239"/>
                    </a:cubicBezTo>
                    <a:cubicBezTo>
                      <a:pt x="300" y="230"/>
                      <a:pt x="310" y="226"/>
                      <a:pt x="320" y="226"/>
                    </a:cubicBezTo>
                    <a:cubicBezTo>
                      <a:pt x="320" y="226"/>
                      <a:pt x="320" y="226"/>
                      <a:pt x="320" y="226"/>
                    </a:cubicBezTo>
                    <a:cubicBezTo>
                      <a:pt x="315" y="218"/>
                      <a:pt x="313" y="207"/>
                      <a:pt x="317" y="197"/>
                    </a:cubicBezTo>
                    <a:cubicBezTo>
                      <a:pt x="317" y="197"/>
                      <a:pt x="317" y="197"/>
                      <a:pt x="317" y="197"/>
                    </a:cubicBezTo>
                    <a:cubicBezTo>
                      <a:pt x="321" y="187"/>
                      <a:pt x="329" y="180"/>
                      <a:pt x="338" y="177"/>
                    </a:cubicBezTo>
                    <a:cubicBezTo>
                      <a:pt x="338" y="177"/>
                      <a:pt x="338" y="177"/>
                      <a:pt x="338" y="177"/>
                    </a:cubicBezTo>
                    <a:cubicBezTo>
                      <a:pt x="331" y="170"/>
                      <a:pt x="326" y="160"/>
                      <a:pt x="327" y="149"/>
                    </a:cubicBezTo>
                    <a:cubicBezTo>
                      <a:pt x="327" y="149"/>
                      <a:pt x="327" y="149"/>
                      <a:pt x="327" y="149"/>
                    </a:cubicBezTo>
                    <a:cubicBezTo>
                      <a:pt x="328" y="137"/>
                      <a:pt x="335" y="128"/>
                      <a:pt x="344" y="123"/>
                    </a:cubicBezTo>
                    <a:cubicBezTo>
                      <a:pt x="344" y="123"/>
                      <a:pt x="344" y="123"/>
                      <a:pt x="344" y="123"/>
                    </a:cubicBezTo>
                    <a:cubicBezTo>
                      <a:pt x="335" y="118"/>
                      <a:pt x="328" y="108"/>
                      <a:pt x="328" y="96"/>
                    </a:cubicBezTo>
                    <a:cubicBezTo>
                      <a:pt x="328" y="96"/>
                      <a:pt x="328" y="96"/>
                      <a:pt x="328" y="96"/>
                    </a:cubicBezTo>
                    <a:cubicBezTo>
                      <a:pt x="327" y="85"/>
                      <a:pt x="332" y="74"/>
                      <a:pt x="341" y="67"/>
                    </a:cubicBezTo>
                    <a:cubicBezTo>
                      <a:pt x="341" y="67"/>
                      <a:pt x="341" y="67"/>
                      <a:pt x="341" y="67"/>
                    </a:cubicBezTo>
                    <a:cubicBezTo>
                      <a:pt x="340" y="67"/>
                      <a:pt x="340" y="67"/>
                      <a:pt x="339" y="67"/>
                    </a:cubicBezTo>
                    <a:cubicBezTo>
                      <a:pt x="339" y="67"/>
                      <a:pt x="339" y="67"/>
                      <a:pt x="339" y="67"/>
                    </a:cubicBezTo>
                    <a:cubicBezTo>
                      <a:pt x="336" y="73"/>
                      <a:pt x="330" y="78"/>
                      <a:pt x="323" y="81"/>
                    </a:cubicBezTo>
                    <a:cubicBezTo>
                      <a:pt x="323" y="81"/>
                      <a:pt x="323" y="81"/>
                      <a:pt x="323" y="81"/>
                    </a:cubicBezTo>
                    <a:cubicBezTo>
                      <a:pt x="310" y="86"/>
                      <a:pt x="296" y="83"/>
                      <a:pt x="286" y="73"/>
                    </a:cubicBezTo>
                    <a:cubicBezTo>
                      <a:pt x="286" y="73"/>
                      <a:pt x="286" y="73"/>
                      <a:pt x="286" y="73"/>
                    </a:cubicBezTo>
                    <a:cubicBezTo>
                      <a:pt x="283" y="86"/>
                      <a:pt x="273" y="96"/>
                      <a:pt x="259" y="98"/>
                    </a:cubicBezTo>
                    <a:cubicBezTo>
                      <a:pt x="259" y="98"/>
                      <a:pt x="259" y="98"/>
                      <a:pt x="259" y="98"/>
                    </a:cubicBezTo>
                    <a:cubicBezTo>
                      <a:pt x="245" y="100"/>
                      <a:pt x="233" y="94"/>
                      <a:pt x="226" y="83"/>
                    </a:cubicBezTo>
                    <a:cubicBezTo>
                      <a:pt x="226" y="83"/>
                      <a:pt x="226" y="83"/>
                      <a:pt x="226" y="83"/>
                    </a:cubicBezTo>
                    <a:cubicBezTo>
                      <a:pt x="220" y="94"/>
                      <a:pt x="208" y="102"/>
                      <a:pt x="195" y="101"/>
                    </a:cubicBezTo>
                    <a:cubicBezTo>
                      <a:pt x="195" y="101"/>
                      <a:pt x="195" y="101"/>
                      <a:pt x="195" y="101"/>
                    </a:cubicBezTo>
                    <a:cubicBezTo>
                      <a:pt x="181" y="100"/>
                      <a:pt x="170" y="92"/>
                      <a:pt x="165" y="81"/>
                    </a:cubicBezTo>
                    <a:cubicBezTo>
                      <a:pt x="165" y="81"/>
                      <a:pt x="165" y="81"/>
                      <a:pt x="165" y="81"/>
                    </a:cubicBezTo>
                    <a:cubicBezTo>
                      <a:pt x="158" y="91"/>
                      <a:pt x="146" y="97"/>
                      <a:pt x="133" y="94"/>
                    </a:cubicBezTo>
                    <a:cubicBezTo>
                      <a:pt x="133" y="94"/>
                      <a:pt x="133" y="94"/>
                      <a:pt x="133" y="94"/>
                    </a:cubicBezTo>
                    <a:cubicBezTo>
                      <a:pt x="120" y="92"/>
                      <a:pt x="110" y="83"/>
                      <a:pt x="106" y="71"/>
                    </a:cubicBezTo>
                    <a:cubicBezTo>
                      <a:pt x="106" y="71"/>
                      <a:pt x="106" y="71"/>
                      <a:pt x="106" y="71"/>
                    </a:cubicBezTo>
                    <a:cubicBezTo>
                      <a:pt x="98" y="80"/>
                      <a:pt x="85" y="84"/>
                      <a:pt x="73" y="81"/>
                    </a:cubicBezTo>
                    <a:cubicBezTo>
                      <a:pt x="73" y="81"/>
                      <a:pt x="73" y="81"/>
                      <a:pt x="73" y="81"/>
                    </a:cubicBezTo>
                    <a:cubicBezTo>
                      <a:pt x="68" y="80"/>
                      <a:pt x="64" y="78"/>
                      <a:pt x="61" y="75"/>
                    </a:cubicBezTo>
                    <a:cubicBezTo>
                      <a:pt x="61" y="75"/>
                      <a:pt x="61" y="75"/>
                      <a:pt x="61" y="75"/>
                    </a:cubicBezTo>
                    <a:cubicBezTo>
                      <a:pt x="59" y="78"/>
                      <a:pt x="56" y="80"/>
                      <a:pt x="52" y="81"/>
                    </a:cubicBezTo>
                    <a:cubicBezTo>
                      <a:pt x="52" y="81"/>
                      <a:pt x="52" y="81"/>
                      <a:pt x="52" y="81"/>
                    </a:cubicBezTo>
                    <a:cubicBezTo>
                      <a:pt x="62" y="88"/>
                      <a:pt x="67" y="99"/>
                      <a:pt x="67" y="111"/>
                    </a:cubicBezTo>
                    <a:cubicBezTo>
                      <a:pt x="67" y="111"/>
                      <a:pt x="67" y="111"/>
                      <a:pt x="67" y="111"/>
                    </a:cubicBezTo>
                    <a:cubicBezTo>
                      <a:pt x="66" y="123"/>
                      <a:pt x="60" y="133"/>
                      <a:pt x="50" y="138"/>
                    </a:cubicBezTo>
                    <a:cubicBezTo>
                      <a:pt x="50" y="138"/>
                      <a:pt x="50" y="138"/>
                      <a:pt x="50" y="138"/>
                    </a:cubicBezTo>
                    <a:cubicBezTo>
                      <a:pt x="60" y="144"/>
                      <a:pt x="66" y="154"/>
                      <a:pt x="67" y="165"/>
                    </a:cubicBezTo>
                    <a:cubicBezTo>
                      <a:pt x="67" y="165"/>
                      <a:pt x="67" y="165"/>
                      <a:pt x="67" y="165"/>
                    </a:cubicBezTo>
                    <a:cubicBezTo>
                      <a:pt x="68" y="177"/>
                      <a:pt x="62" y="188"/>
                      <a:pt x="53" y="194"/>
                    </a:cubicBezTo>
                    <a:cubicBezTo>
                      <a:pt x="53" y="194"/>
                      <a:pt x="53" y="194"/>
                      <a:pt x="53" y="194"/>
                    </a:cubicBezTo>
                    <a:cubicBezTo>
                      <a:pt x="63" y="198"/>
                      <a:pt x="71" y="207"/>
                      <a:pt x="73" y="218"/>
                    </a:cubicBezTo>
                    <a:cubicBezTo>
                      <a:pt x="73" y="218"/>
                      <a:pt x="73" y="218"/>
                      <a:pt x="73" y="218"/>
                    </a:cubicBezTo>
                    <a:cubicBezTo>
                      <a:pt x="76" y="228"/>
                      <a:pt x="73" y="239"/>
                      <a:pt x="66" y="246"/>
                    </a:cubicBezTo>
                    <a:cubicBezTo>
                      <a:pt x="66" y="246"/>
                      <a:pt x="66" y="246"/>
                      <a:pt x="66" y="246"/>
                    </a:cubicBezTo>
                    <a:cubicBezTo>
                      <a:pt x="74" y="247"/>
                      <a:pt x="82" y="251"/>
                      <a:pt x="87" y="258"/>
                    </a:cubicBezTo>
                    <a:cubicBezTo>
                      <a:pt x="87" y="258"/>
                      <a:pt x="87" y="258"/>
                      <a:pt x="87" y="258"/>
                    </a:cubicBezTo>
                    <a:cubicBezTo>
                      <a:pt x="99" y="272"/>
                      <a:pt x="97" y="293"/>
                      <a:pt x="82" y="305"/>
                    </a:cubicBezTo>
                    <a:cubicBezTo>
                      <a:pt x="82" y="305"/>
                      <a:pt x="82" y="305"/>
                      <a:pt x="82" y="305"/>
                    </a:cubicBezTo>
                    <a:cubicBezTo>
                      <a:pt x="68" y="316"/>
                      <a:pt x="47" y="314"/>
                      <a:pt x="35" y="300"/>
                    </a:cubicBezTo>
                    <a:cubicBezTo>
                      <a:pt x="35" y="300"/>
                      <a:pt x="35" y="300"/>
                      <a:pt x="35" y="300"/>
                    </a:cubicBezTo>
                    <a:cubicBezTo>
                      <a:pt x="35" y="300"/>
                      <a:pt x="35" y="300"/>
                      <a:pt x="35" y="300"/>
                    </a:cubicBezTo>
                    <a:cubicBezTo>
                      <a:pt x="35" y="300"/>
                      <a:pt x="35" y="300"/>
                      <a:pt x="35" y="300"/>
                    </a:cubicBezTo>
                    <a:cubicBezTo>
                      <a:pt x="25" y="288"/>
                      <a:pt x="26" y="270"/>
                      <a:pt x="36" y="258"/>
                    </a:cubicBezTo>
                    <a:cubicBezTo>
                      <a:pt x="36" y="258"/>
                      <a:pt x="36" y="258"/>
                      <a:pt x="36" y="258"/>
                    </a:cubicBezTo>
                    <a:cubicBezTo>
                      <a:pt x="23" y="256"/>
                      <a:pt x="11" y="246"/>
                      <a:pt x="8" y="232"/>
                    </a:cubicBezTo>
                    <a:cubicBezTo>
                      <a:pt x="8" y="232"/>
                      <a:pt x="8" y="232"/>
                      <a:pt x="8" y="232"/>
                    </a:cubicBezTo>
                    <a:cubicBezTo>
                      <a:pt x="6" y="219"/>
                      <a:pt x="11" y="206"/>
                      <a:pt x="21" y="198"/>
                    </a:cubicBezTo>
                    <a:cubicBezTo>
                      <a:pt x="21" y="198"/>
                      <a:pt x="21" y="198"/>
                      <a:pt x="21" y="198"/>
                    </a:cubicBezTo>
                    <a:cubicBezTo>
                      <a:pt x="10" y="193"/>
                      <a:pt x="1" y="182"/>
                      <a:pt x="1" y="169"/>
                    </a:cubicBezTo>
                    <a:cubicBezTo>
                      <a:pt x="1" y="169"/>
                      <a:pt x="1" y="169"/>
                      <a:pt x="1" y="169"/>
                    </a:cubicBezTo>
                    <a:cubicBezTo>
                      <a:pt x="0" y="156"/>
                      <a:pt x="7" y="144"/>
                      <a:pt x="18" y="138"/>
                    </a:cubicBezTo>
                    <a:cubicBezTo>
                      <a:pt x="18" y="138"/>
                      <a:pt x="18" y="138"/>
                      <a:pt x="18" y="138"/>
                    </a:cubicBezTo>
                    <a:cubicBezTo>
                      <a:pt x="7" y="132"/>
                      <a:pt x="0" y="121"/>
                      <a:pt x="0" y="108"/>
                    </a:cubicBezTo>
                    <a:cubicBezTo>
                      <a:pt x="0" y="108"/>
                      <a:pt x="0" y="108"/>
                      <a:pt x="0" y="108"/>
                    </a:cubicBezTo>
                    <a:cubicBezTo>
                      <a:pt x="1" y="95"/>
                      <a:pt x="9" y="84"/>
                      <a:pt x="20" y="79"/>
                    </a:cubicBezTo>
                    <a:cubicBezTo>
                      <a:pt x="20" y="79"/>
                      <a:pt x="20" y="79"/>
                      <a:pt x="20" y="79"/>
                    </a:cubicBezTo>
                    <a:cubicBezTo>
                      <a:pt x="10" y="72"/>
                      <a:pt x="4" y="60"/>
                      <a:pt x="6" y="47"/>
                    </a:cubicBezTo>
                    <a:cubicBezTo>
                      <a:pt x="6" y="47"/>
                      <a:pt x="6" y="47"/>
                      <a:pt x="6" y="47"/>
                    </a:cubicBezTo>
                    <a:cubicBezTo>
                      <a:pt x="8" y="29"/>
                      <a:pt x="24" y="16"/>
                      <a:pt x="42" y="18"/>
                    </a:cubicBezTo>
                    <a:cubicBezTo>
                      <a:pt x="42" y="18"/>
                      <a:pt x="42" y="18"/>
                      <a:pt x="42" y="18"/>
                    </a:cubicBezTo>
                    <a:cubicBezTo>
                      <a:pt x="49" y="19"/>
                      <a:pt x="54" y="21"/>
                      <a:pt x="59" y="25"/>
                    </a:cubicBezTo>
                    <a:cubicBezTo>
                      <a:pt x="59" y="25"/>
                      <a:pt x="59" y="25"/>
                      <a:pt x="59" y="25"/>
                    </a:cubicBezTo>
                    <a:cubicBezTo>
                      <a:pt x="67" y="17"/>
                      <a:pt x="79" y="14"/>
                      <a:pt x="90" y="17"/>
                    </a:cubicBezTo>
                    <a:cubicBezTo>
                      <a:pt x="90" y="17"/>
                      <a:pt x="90" y="17"/>
                      <a:pt x="90" y="17"/>
                    </a:cubicBezTo>
                    <a:cubicBezTo>
                      <a:pt x="90" y="17"/>
                      <a:pt x="90" y="17"/>
                      <a:pt x="90" y="17"/>
                    </a:cubicBezTo>
                    <a:cubicBezTo>
                      <a:pt x="90" y="17"/>
                      <a:pt x="90" y="17"/>
                      <a:pt x="90" y="17"/>
                    </a:cubicBezTo>
                    <a:cubicBezTo>
                      <a:pt x="102" y="20"/>
                      <a:pt x="110" y="29"/>
                      <a:pt x="113" y="40"/>
                    </a:cubicBezTo>
                    <a:cubicBezTo>
                      <a:pt x="113" y="40"/>
                      <a:pt x="113" y="40"/>
                      <a:pt x="113" y="40"/>
                    </a:cubicBezTo>
                    <a:cubicBezTo>
                      <a:pt x="121" y="31"/>
                      <a:pt x="132" y="27"/>
                      <a:pt x="144" y="29"/>
                    </a:cubicBezTo>
                    <a:cubicBezTo>
                      <a:pt x="144" y="29"/>
                      <a:pt x="144" y="29"/>
                      <a:pt x="144" y="29"/>
                    </a:cubicBezTo>
                    <a:cubicBezTo>
                      <a:pt x="155" y="31"/>
                      <a:pt x="165" y="39"/>
                      <a:pt x="169" y="49"/>
                    </a:cubicBezTo>
                    <a:cubicBezTo>
                      <a:pt x="169" y="49"/>
                      <a:pt x="169" y="49"/>
                      <a:pt x="169" y="49"/>
                    </a:cubicBezTo>
                    <a:cubicBezTo>
                      <a:pt x="175" y="40"/>
                      <a:pt x="186" y="34"/>
                      <a:pt x="197" y="35"/>
                    </a:cubicBezTo>
                    <a:cubicBezTo>
                      <a:pt x="197" y="35"/>
                      <a:pt x="197" y="35"/>
                      <a:pt x="197" y="35"/>
                    </a:cubicBezTo>
                    <a:cubicBezTo>
                      <a:pt x="197" y="35"/>
                      <a:pt x="197" y="35"/>
                      <a:pt x="197" y="35"/>
                    </a:cubicBezTo>
                    <a:cubicBezTo>
                      <a:pt x="197" y="35"/>
                      <a:pt x="197" y="35"/>
                      <a:pt x="197" y="35"/>
                    </a:cubicBezTo>
                    <a:cubicBezTo>
                      <a:pt x="209" y="35"/>
                      <a:pt x="219" y="41"/>
                      <a:pt x="224" y="50"/>
                    </a:cubicBezTo>
                    <a:cubicBezTo>
                      <a:pt x="224" y="50"/>
                      <a:pt x="224" y="50"/>
                      <a:pt x="224" y="50"/>
                    </a:cubicBezTo>
                    <a:cubicBezTo>
                      <a:pt x="229" y="41"/>
                      <a:pt x="238" y="34"/>
                      <a:pt x="249" y="32"/>
                    </a:cubicBezTo>
                    <a:cubicBezTo>
                      <a:pt x="249" y="32"/>
                      <a:pt x="249" y="32"/>
                      <a:pt x="249" y="32"/>
                    </a:cubicBezTo>
                    <a:cubicBezTo>
                      <a:pt x="249" y="32"/>
                      <a:pt x="249" y="32"/>
                      <a:pt x="249" y="32"/>
                    </a:cubicBezTo>
                    <a:cubicBezTo>
                      <a:pt x="249" y="32"/>
                      <a:pt x="249" y="32"/>
                      <a:pt x="249" y="32"/>
                    </a:cubicBezTo>
                    <a:cubicBezTo>
                      <a:pt x="260" y="31"/>
                      <a:pt x="271" y="35"/>
                      <a:pt x="278" y="42"/>
                    </a:cubicBezTo>
                    <a:cubicBezTo>
                      <a:pt x="278" y="42"/>
                      <a:pt x="278" y="42"/>
                      <a:pt x="278" y="42"/>
                    </a:cubicBezTo>
                    <a:cubicBezTo>
                      <a:pt x="280" y="32"/>
                      <a:pt x="287" y="24"/>
                      <a:pt x="297" y="19"/>
                    </a:cubicBezTo>
                    <a:cubicBezTo>
                      <a:pt x="297" y="19"/>
                      <a:pt x="297" y="19"/>
                      <a:pt x="297" y="19"/>
                    </a:cubicBezTo>
                    <a:cubicBezTo>
                      <a:pt x="306" y="16"/>
                      <a:pt x="316" y="16"/>
                      <a:pt x="324" y="20"/>
                    </a:cubicBezTo>
                    <a:cubicBezTo>
                      <a:pt x="324" y="20"/>
                      <a:pt x="324" y="20"/>
                      <a:pt x="324" y="20"/>
                    </a:cubicBezTo>
                    <a:cubicBezTo>
                      <a:pt x="328" y="12"/>
                      <a:pt x="336" y="6"/>
                      <a:pt x="346" y="4"/>
                    </a:cubicBezTo>
                    <a:cubicBezTo>
                      <a:pt x="346" y="4"/>
                      <a:pt x="346" y="4"/>
                      <a:pt x="346" y="4"/>
                    </a:cubicBezTo>
                    <a:cubicBezTo>
                      <a:pt x="364" y="0"/>
                      <a:pt x="381" y="11"/>
                      <a:pt x="385" y="29"/>
                    </a:cubicBezTo>
                    <a:cubicBezTo>
                      <a:pt x="385" y="29"/>
                      <a:pt x="385" y="29"/>
                      <a:pt x="385" y="29"/>
                    </a:cubicBezTo>
                    <a:cubicBezTo>
                      <a:pt x="388" y="42"/>
                      <a:pt x="383" y="55"/>
                      <a:pt x="373" y="63"/>
                    </a:cubicBezTo>
                    <a:cubicBezTo>
                      <a:pt x="373" y="63"/>
                      <a:pt x="373" y="63"/>
                      <a:pt x="373" y="63"/>
                    </a:cubicBezTo>
                    <a:cubicBezTo>
                      <a:pt x="384" y="67"/>
                      <a:pt x="393" y="78"/>
                      <a:pt x="394" y="91"/>
                    </a:cubicBezTo>
                    <a:cubicBezTo>
                      <a:pt x="394" y="91"/>
                      <a:pt x="394" y="91"/>
                      <a:pt x="394" y="91"/>
                    </a:cubicBezTo>
                    <a:cubicBezTo>
                      <a:pt x="394" y="91"/>
                      <a:pt x="394" y="91"/>
                      <a:pt x="394" y="91"/>
                    </a:cubicBezTo>
                    <a:cubicBezTo>
                      <a:pt x="394" y="91"/>
                      <a:pt x="394" y="91"/>
                      <a:pt x="394" y="91"/>
                    </a:cubicBezTo>
                    <a:cubicBezTo>
                      <a:pt x="395" y="105"/>
                      <a:pt x="388" y="117"/>
                      <a:pt x="377" y="123"/>
                    </a:cubicBezTo>
                    <a:cubicBezTo>
                      <a:pt x="377" y="123"/>
                      <a:pt x="377" y="123"/>
                      <a:pt x="377" y="123"/>
                    </a:cubicBezTo>
                    <a:cubicBezTo>
                      <a:pt x="388" y="129"/>
                      <a:pt x="395" y="142"/>
                      <a:pt x="394" y="155"/>
                    </a:cubicBezTo>
                    <a:cubicBezTo>
                      <a:pt x="394" y="155"/>
                      <a:pt x="394" y="155"/>
                      <a:pt x="394" y="155"/>
                    </a:cubicBezTo>
                    <a:cubicBezTo>
                      <a:pt x="392" y="169"/>
                      <a:pt x="383" y="180"/>
                      <a:pt x="370" y="184"/>
                    </a:cubicBezTo>
                    <a:cubicBezTo>
                      <a:pt x="370" y="184"/>
                      <a:pt x="370" y="184"/>
                      <a:pt x="370" y="184"/>
                    </a:cubicBezTo>
                    <a:cubicBezTo>
                      <a:pt x="380" y="193"/>
                      <a:pt x="384" y="207"/>
                      <a:pt x="379" y="220"/>
                    </a:cubicBezTo>
                    <a:cubicBezTo>
                      <a:pt x="379" y="220"/>
                      <a:pt x="379" y="220"/>
                      <a:pt x="379" y="220"/>
                    </a:cubicBezTo>
                    <a:cubicBezTo>
                      <a:pt x="374" y="234"/>
                      <a:pt x="362" y="242"/>
                      <a:pt x="348" y="242"/>
                    </a:cubicBezTo>
                    <a:cubicBezTo>
                      <a:pt x="348" y="242"/>
                      <a:pt x="348" y="242"/>
                      <a:pt x="348" y="242"/>
                    </a:cubicBezTo>
                    <a:cubicBezTo>
                      <a:pt x="355" y="253"/>
                      <a:pt x="354" y="268"/>
                      <a:pt x="346" y="279"/>
                    </a:cubicBezTo>
                    <a:cubicBezTo>
                      <a:pt x="346" y="279"/>
                      <a:pt x="346" y="279"/>
                      <a:pt x="346" y="279"/>
                    </a:cubicBezTo>
                    <a:cubicBezTo>
                      <a:pt x="337" y="291"/>
                      <a:pt x="323" y="295"/>
                      <a:pt x="310" y="291"/>
                    </a:cubicBezTo>
                    <a:cubicBezTo>
                      <a:pt x="310" y="291"/>
                      <a:pt x="310" y="291"/>
                      <a:pt x="310" y="291"/>
                    </a:cubicBezTo>
                    <a:cubicBezTo>
                      <a:pt x="313" y="304"/>
                      <a:pt x="308" y="318"/>
                      <a:pt x="297" y="327"/>
                    </a:cubicBezTo>
                    <a:cubicBezTo>
                      <a:pt x="297" y="327"/>
                      <a:pt x="297" y="327"/>
                      <a:pt x="297" y="327"/>
                    </a:cubicBezTo>
                    <a:cubicBezTo>
                      <a:pt x="285" y="335"/>
                      <a:pt x="269" y="334"/>
                      <a:pt x="258" y="326"/>
                    </a:cubicBezTo>
                    <a:cubicBezTo>
                      <a:pt x="258" y="326"/>
                      <a:pt x="258" y="326"/>
                      <a:pt x="258" y="326"/>
                    </a:cubicBezTo>
                    <a:cubicBezTo>
                      <a:pt x="257" y="340"/>
                      <a:pt x="247" y="352"/>
                      <a:pt x="233" y="356"/>
                    </a:cubicBezTo>
                    <a:cubicBezTo>
                      <a:pt x="233" y="356"/>
                      <a:pt x="233" y="356"/>
                      <a:pt x="233" y="356"/>
                    </a:cubicBezTo>
                    <a:cubicBezTo>
                      <a:pt x="230" y="356"/>
                      <a:pt x="228" y="357"/>
                      <a:pt x="225" y="357"/>
                    </a:cubicBezTo>
                    <a:cubicBezTo>
                      <a:pt x="225" y="357"/>
                      <a:pt x="225" y="357"/>
                      <a:pt x="225" y="357"/>
                    </a:cubicBezTo>
                    <a:cubicBezTo>
                      <a:pt x="210" y="357"/>
                      <a:pt x="196" y="347"/>
                      <a:pt x="193" y="3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grpSp>
        <p:sp>
          <p:nvSpPr>
            <p:cNvPr id="40" name="Freeform 51">
              <a:extLst>
                <a:ext uri="{FF2B5EF4-FFF2-40B4-BE49-F238E27FC236}">
                  <a16:creationId xmlns:a16="http://schemas.microsoft.com/office/drawing/2014/main" id="{5BEE2EC5-E534-4884-B28E-D46AAF1CD405}"/>
                </a:ext>
              </a:extLst>
            </p:cNvPr>
            <p:cNvSpPr>
              <a:spLocks noEditPoints="1"/>
            </p:cNvSpPr>
            <p:nvPr/>
          </p:nvSpPr>
          <p:spPr bwMode="auto">
            <a:xfrm>
              <a:off x="9965578" y="4871300"/>
              <a:ext cx="435543" cy="310794"/>
            </a:xfrm>
            <a:custGeom>
              <a:avLst/>
              <a:gdLst>
                <a:gd name="T0" fmla="*/ 401 w 424"/>
                <a:gd name="T1" fmla="*/ 18 h 397"/>
                <a:gd name="T2" fmla="*/ 320 w 424"/>
                <a:gd name="T3" fmla="*/ 68 h 397"/>
                <a:gd name="T4" fmla="*/ 300 w 424"/>
                <a:gd name="T5" fmla="*/ 43 h 397"/>
                <a:gd name="T6" fmla="*/ 285 w 424"/>
                <a:gd name="T7" fmla="*/ 43 h 397"/>
                <a:gd name="T8" fmla="*/ 265 w 424"/>
                <a:gd name="T9" fmla="*/ 68 h 397"/>
                <a:gd name="T10" fmla="*/ 228 w 424"/>
                <a:gd name="T11" fmla="*/ 10 h 397"/>
                <a:gd name="T12" fmla="*/ 208 w 424"/>
                <a:gd name="T13" fmla="*/ 65 h 397"/>
                <a:gd name="T14" fmla="*/ 119 w 424"/>
                <a:gd name="T15" fmla="*/ 40 h 397"/>
                <a:gd name="T16" fmla="*/ 99 w 424"/>
                <a:gd name="T17" fmla="*/ 68 h 397"/>
                <a:gd name="T18" fmla="*/ 34 w 424"/>
                <a:gd name="T19" fmla="*/ 13 h 397"/>
                <a:gd name="T20" fmla="*/ 0 w 424"/>
                <a:gd name="T21" fmla="*/ 68 h 397"/>
                <a:gd name="T22" fmla="*/ 424 w 424"/>
                <a:gd name="T23" fmla="*/ 68 h 397"/>
                <a:gd name="T24" fmla="*/ 417 w 424"/>
                <a:gd name="T25" fmla="*/ 112 h 397"/>
                <a:gd name="T26" fmla="*/ 392 w 424"/>
                <a:gd name="T27" fmla="*/ 112 h 397"/>
                <a:gd name="T28" fmla="*/ 382 w 424"/>
                <a:gd name="T29" fmla="*/ 138 h 397"/>
                <a:gd name="T30" fmla="*/ 322 w 424"/>
                <a:gd name="T31" fmla="*/ 112 h 397"/>
                <a:gd name="T32" fmla="*/ 322 w 424"/>
                <a:gd name="T33" fmla="*/ 138 h 397"/>
                <a:gd name="T34" fmla="*/ 313 w 424"/>
                <a:gd name="T35" fmla="*/ 112 h 397"/>
                <a:gd name="T36" fmla="*/ 287 w 424"/>
                <a:gd name="T37" fmla="*/ 112 h 397"/>
                <a:gd name="T38" fmla="*/ 278 w 424"/>
                <a:gd name="T39" fmla="*/ 138 h 397"/>
                <a:gd name="T40" fmla="*/ 218 w 424"/>
                <a:gd name="T41" fmla="*/ 112 h 397"/>
                <a:gd name="T42" fmla="*/ 218 w 424"/>
                <a:gd name="T43" fmla="*/ 138 h 397"/>
                <a:gd name="T44" fmla="*/ 208 w 424"/>
                <a:gd name="T45" fmla="*/ 112 h 397"/>
                <a:gd name="T46" fmla="*/ 183 w 424"/>
                <a:gd name="T47" fmla="*/ 112 h 397"/>
                <a:gd name="T48" fmla="*/ 174 w 424"/>
                <a:gd name="T49" fmla="*/ 138 h 397"/>
                <a:gd name="T50" fmla="*/ 113 w 424"/>
                <a:gd name="T51" fmla="*/ 112 h 397"/>
                <a:gd name="T52" fmla="*/ 113 w 424"/>
                <a:gd name="T53" fmla="*/ 138 h 397"/>
                <a:gd name="T54" fmla="*/ 104 w 424"/>
                <a:gd name="T55" fmla="*/ 112 h 397"/>
                <a:gd name="T56" fmla="*/ 79 w 424"/>
                <a:gd name="T57" fmla="*/ 112 h 397"/>
                <a:gd name="T58" fmla="*/ 69 w 424"/>
                <a:gd name="T59" fmla="*/ 138 h 397"/>
                <a:gd name="T60" fmla="*/ 9 w 424"/>
                <a:gd name="T61" fmla="*/ 112 h 397"/>
                <a:gd name="T62" fmla="*/ 9 w 424"/>
                <a:gd name="T63" fmla="*/ 138 h 397"/>
                <a:gd name="T64" fmla="*/ 69 w 424"/>
                <a:gd name="T65" fmla="*/ 230 h 397"/>
                <a:gd name="T66" fmla="*/ 46 w 424"/>
                <a:gd name="T67" fmla="*/ 253 h 397"/>
                <a:gd name="T68" fmla="*/ 109 w 424"/>
                <a:gd name="T69" fmla="*/ 310 h 397"/>
                <a:gd name="T70" fmla="*/ 139 w 424"/>
                <a:gd name="T71" fmla="*/ 253 h 397"/>
                <a:gd name="T72" fmla="*/ 162 w 424"/>
                <a:gd name="T73" fmla="*/ 277 h 397"/>
                <a:gd name="T74" fmla="*/ 178 w 424"/>
                <a:gd name="T75" fmla="*/ 333 h 397"/>
                <a:gd name="T76" fmla="*/ 202 w 424"/>
                <a:gd name="T77" fmla="*/ 357 h 397"/>
                <a:gd name="T78" fmla="*/ 278 w 424"/>
                <a:gd name="T79" fmla="*/ 253 h 397"/>
                <a:gd name="T80" fmla="*/ 295 w 424"/>
                <a:gd name="T81" fmla="*/ 357 h 397"/>
                <a:gd name="T82" fmla="*/ 318 w 424"/>
                <a:gd name="T83" fmla="*/ 333 h 397"/>
                <a:gd name="T84" fmla="*/ 325 w 424"/>
                <a:gd name="T85" fmla="*/ 253 h 397"/>
                <a:gd name="T86" fmla="*/ 348 w 424"/>
                <a:gd name="T87" fmla="*/ 277 h 397"/>
                <a:gd name="T88" fmla="*/ 374 w 424"/>
                <a:gd name="T89" fmla="*/ 202 h 397"/>
                <a:gd name="T90" fmla="*/ 296 w 424"/>
                <a:gd name="T91" fmla="*/ 194 h 397"/>
                <a:gd name="T92" fmla="*/ 205 w 424"/>
                <a:gd name="T93" fmla="*/ 187 h 397"/>
                <a:gd name="T94" fmla="*/ 128 w 424"/>
                <a:gd name="T95" fmla="*/ 195 h 397"/>
                <a:gd name="T96" fmla="*/ 56 w 424"/>
                <a:gd name="T97" fmla="*/ 202 h 397"/>
                <a:gd name="T98" fmla="*/ 13 w 424"/>
                <a:gd name="T99" fmla="*/ 176 h 397"/>
                <a:gd name="T100" fmla="*/ 107 w 424"/>
                <a:gd name="T101" fmla="*/ 178 h 397"/>
                <a:gd name="T102" fmla="*/ 179 w 424"/>
                <a:gd name="T103" fmla="*/ 183 h 397"/>
                <a:gd name="T104" fmla="*/ 262 w 424"/>
                <a:gd name="T105" fmla="*/ 190 h 397"/>
                <a:gd name="T106" fmla="*/ 352 w 424"/>
                <a:gd name="T107" fmla="*/ 183 h 397"/>
                <a:gd name="T108" fmla="*/ 415 w 424"/>
                <a:gd name="T109" fmla="*/ 17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4" h="397">
                  <a:moveTo>
                    <a:pt x="411" y="68"/>
                  </a:moveTo>
                  <a:cubicBezTo>
                    <a:pt x="411" y="28"/>
                    <a:pt x="411" y="28"/>
                    <a:pt x="411" y="28"/>
                  </a:cubicBezTo>
                  <a:cubicBezTo>
                    <a:pt x="411" y="23"/>
                    <a:pt x="407" y="18"/>
                    <a:pt x="401" y="18"/>
                  </a:cubicBezTo>
                  <a:cubicBezTo>
                    <a:pt x="396" y="18"/>
                    <a:pt x="391" y="23"/>
                    <a:pt x="391" y="28"/>
                  </a:cubicBezTo>
                  <a:cubicBezTo>
                    <a:pt x="391" y="68"/>
                    <a:pt x="391" y="68"/>
                    <a:pt x="391" y="68"/>
                  </a:cubicBezTo>
                  <a:cubicBezTo>
                    <a:pt x="320" y="68"/>
                    <a:pt x="320" y="68"/>
                    <a:pt x="320" y="68"/>
                  </a:cubicBezTo>
                  <a:cubicBezTo>
                    <a:pt x="320" y="43"/>
                    <a:pt x="320" y="43"/>
                    <a:pt x="320" y="43"/>
                  </a:cubicBezTo>
                  <a:cubicBezTo>
                    <a:pt x="320" y="38"/>
                    <a:pt x="316" y="33"/>
                    <a:pt x="310" y="33"/>
                  </a:cubicBezTo>
                  <a:cubicBezTo>
                    <a:pt x="304" y="33"/>
                    <a:pt x="300" y="38"/>
                    <a:pt x="300" y="43"/>
                  </a:cubicBezTo>
                  <a:cubicBezTo>
                    <a:pt x="300" y="68"/>
                    <a:pt x="300" y="68"/>
                    <a:pt x="300" y="68"/>
                  </a:cubicBezTo>
                  <a:cubicBezTo>
                    <a:pt x="285" y="68"/>
                    <a:pt x="285" y="68"/>
                    <a:pt x="285" y="68"/>
                  </a:cubicBezTo>
                  <a:cubicBezTo>
                    <a:pt x="285" y="43"/>
                    <a:pt x="285" y="43"/>
                    <a:pt x="285" y="43"/>
                  </a:cubicBezTo>
                  <a:cubicBezTo>
                    <a:pt x="285" y="38"/>
                    <a:pt x="281" y="33"/>
                    <a:pt x="275" y="33"/>
                  </a:cubicBezTo>
                  <a:cubicBezTo>
                    <a:pt x="269" y="33"/>
                    <a:pt x="265" y="38"/>
                    <a:pt x="265" y="43"/>
                  </a:cubicBezTo>
                  <a:cubicBezTo>
                    <a:pt x="265" y="68"/>
                    <a:pt x="265" y="68"/>
                    <a:pt x="265" y="68"/>
                  </a:cubicBezTo>
                  <a:cubicBezTo>
                    <a:pt x="227" y="68"/>
                    <a:pt x="227" y="68"/>
                    <a:pt x="227" y="68"/>
                  </a:cubicBezTo>
                  <a:cubicBezTo>
                    <a:pt x="228" y="67"/>
                    <a:pt x="228" y="66"/>
                    <a:pt x="228" y="65"/>
                  </a:cubicBezTo>
                  <a:cubicBezTo>
                    <a:pt x="228" y="10"/>
                    <a:pt x="228" y="10"/>
                    <a:pt x="228" y="10"/>
                  </a:cubicBezTo>
                  <a:cubicBezTo>
                    <a:pt x="228" y="4"/>
                    <a:pt x="223" y="0"/>
                    <a:pt x="218" y="0"/>
                  </a:cubicBezTo>
                  <a:cubicBezTo>
                    <a:pt x="212" y="0"/>
                    <a:pt x="208" y="4"/>
                    <a:pt x="208" y="10"/>
                  </a:cubicBezTo>
                  <a:cubicBezTo>
                    <a:pt x="208" y="65"/>
                    <a:pt x="208" y="65"/>
                    <a:pt x="208" y="65"/>
                  </a:cubicBezTo>
                  <a:cubicBezTo>
                    <a:pt x="208" y="66"/>
                    <a:pt x="208" y="67"/>
                    <a:pt x="208" y="68"/>
                  </a:cubicBezTo>
                  <a:cubicBezTo>
                    <a:pt x="119" y="68"/>
                    <a:pt x="119" y="68"/>
                    <a:pt x="119" y="68"/>
                  </a:cubicBezTo>
                  <a:cubicBezTo>
                    <a:pt x="119" y="40"/>
                    <a:pt x="119" y="40"/>
                    <a:pt x="119" y="40"/>
                  </a:cubicBezTo>
                  <a:cubicBezTo>
                    <a:pt x="119" y="35"/>
                    <a:pt x="114" y="30"/>
                    <a:pt x="109" y="30"/>
                  </a:cubicBezTo>
                  <a:cubicBezTo>
                    <a:pt x="103" y="30"/>
                    <a:pt x="99" y="35"/>
                    <a:pt x="99" y="40"/>
                  </a:cubicBezTo>
                  <a:cubicBezTo>
                    <a:pt x="99" y="68"/>
                    <a:pt x="99" y="68"/>
                    <a:pt x="99" y="68"/>
                  </a:cubicBezTo>
                  <a:cubicBezTo>
                    <a:pt x="44" y="68"/>
                    <a:pt x="44" y="68"/>
                    <a:pt x="44" y="68"/>
                  </a:cubicBezTo>
                  <a:cubicBezTo>
                    <a:pt x="44" y="23"/>
                    <a:pt x="44" y="23"/>
                    <a:pt x="44" y="23"/>
                  </a:cubicBezTo>
                  <a:cubicBezTo>
                    <a:pt x="44" y="18"/>
                    <a:pt x="40" y="13"/>
                    <a:pt x="34" y="13"/>
                  </a:cubicBezTo>
                  <a:cubicBezTo>
                    <a:pt x="29" y="13"/>
                    <a:pt x="24" y="18"/>
                    <a:pt x="24" y="23"/>
                  </a:cubicBezTo>
                  <a:cubicBezTo>
                    <a:pt x="24" y="68"/>
                    <a:pt x="24" y="68"/>
                    <a:pt x="24" y="68"/>
                  </a:cubicBezTo>
                  <a:cubicBezTo>
                    <a:pt x="0" y="68"/>
                    <a:pt x="0" y="68"/>
                    <a:pt x="0" y="68"/>
                  </a:cubicBezTo>
                  <a:cubicBezTo>
                    <a:pt x="0" y="397"/>
                    <a:pt x="0" y="397"/>
                    <a:pt x="0" y="397"/>
                  </a:cubicBezTo>
                  <a:cubicBezTo>
                    <a:pt x="424" y="397"/>
                    <a:pt x="424" y="397"/>
                    <a:pt x="424" y="397"/>
                  </a:cubicBezTo>
                  <a:cubicBezTo>
                    <a:pt x="424" y="68"/>
                    <a:pt x="424" y="68"/>
                    <a:pt x="424" y="68"/>
                  </a:cubicBezTo>
                  <a:lnTo>
                    <a:pt x="411" y="68"/>
                  </a:lnTo>
                  <a:close/>
                  <a:moveTo>
                    <a:pt x="392" y="112"/>
                  </a:moveTo>
                  <a:cubicBezTo>
                    <a:pt x="417" y="112"/>
                    <a:pt x="417" y="112"/>
                    <a:pt x="417" y="112"/>
                  </a:cubicBezTo>
                  <a:cubicBezTo>
                    <a:pt x="417" y="138"/>
                    <a:pt x="417" y="138"/>
                    <a:pt x="417" y="138"/>
                  </a:cubicBezTo>
                  <a:cubicBezTo>
                    <a:pt x="392" y="138"/>
                    <a:pt x="392" y="138"/>
                    <a:pt x="392" y="138"/>
                  </a:cubicBezTo>
                  <a:lnTo>
                    <a:pt x="392" y="112"/>
                  </a:lnTo>
                  <a:close/>
                  <a:moveTo>
                    <a:pt x="357" y="112"/>
                  </a:moveTo>
                  <a:cubicBezTo>
                    <a:pt x="382" y="112"/>
                    <a:pt x="382" y="112"/>
                    <a:pt x="382" y="112"/>
                  </a:cubicBezTo>
                  <a:cubicBezTo>
                    <a:pt x="382" y="138"/>
                    <a:pt x="382" y="138"/>
                    <a:pt x="382" y="138"/>
                  </a:cubicBezTo>
                  <a:cubicBezTo>
                    <a:pt x="357" y="138"/>
                    <a:pt x="357" y="138"/>
                    <a:pt x="357" y="138"/>
                  </a:cubicBezTo>
                  <a:lnTo>
                    <a:pt x="357" y="112"/>
                  </a:lnTo>
                  <a:close/>
                  <a:moveTo>
                    <a:pt x="322" y="112"/>
                  </a:moveTo>
                  <a:cubicBezTo>
                    <a:pt x="348" y="112"/>
                    <a:pt x="348" y="112"/>
                    <a:pt x="348" y="112"/>
                  </a:cubicBezTo>
                  <a:cubicBezTo>
                    <a:pt x="348" y="138"/>
                    <a:pt x="348" y="138"/>
                    <a:pt x="348" y="138"/>
                  </a:cubicBezTo>
                  <a:cubicBezTo>
                    <a:pt x="322" y="138"/>
                    <a:pt x="322" y="138"/>
                    <a:pt x="322" y="138"/>
                  </a:cubicBezTo>
                  <a:lnTo>
                    <a:pt x="322" y="112"/>
                  </a:lnTo>
                  <a:close/>
                  <a:moveTo>
                    <a:pt x="287" y="112"/>
                  </a:moveTo>
                  <a:cubicBezTo>
                    <a:pt x="313" y="112"/>
                    <a:pt x="313" y="112"/>
                    <a:pt x="313" y="112"/>
                  </a:cubicBezTo>
                  <a:cubicBezTo>
                    <a:pt x="313" y="138"/>
                    <a:pt x="313" y="138"/>
                    <a:pt x="313" y="138"/>
                  </a:cubicBezTo>
                  <a:cubicBezTo>
                    <a:pt x="287" y="138"/>
                    <a:pt x="287" y="138"/>
                    <a:pt x="287" y="138"/>
                  </a:cubicBezTo>
                  <a:lnTo>
                    <a:pt x="287" y="112"/>
                  </a:lnTo>
                  <a:close/>
                  <a:moveTo>
                    <a:pt x="253" y="112"/>
                  </a:moveTo>
                  <a:cubicBezTo>
                    <a:pt x="278" y="112"/>
                    <a:pt x="278" y="112"/>
                    <a:pt x="278" y="112"/>
                  </a:cubicBezTo>
                  <a:cubicBezTo>
                    <a:pt x="278" y="138"/>
                    <a:pt x="278" y="138"/>
                    <a:pt x="278" y="138"/>
                  </a:cubicBezTo>
                  <a:cubicBezTo>
                    <a:pt x="253" y="138"/>
                    <a:pt x="253" y="138"/>
                    <a:pt x="253" y="138"/>
                  </a:cubicBezTo>
                  <a:lnTo>
                    <a:pt x="253" y="112"/>
                  </a:lnTo>
                  <a:close/>
                  <a:moveTo>
                    <a:pt x="218" y="112"/>
                  </a:moveTo>
                  <a:cubicBezTo>
                    <a:pt x="243" y="112"/>
                    <a:pt x="243" y="112"/>
                    <a:pt x="243" y="112"/>
                  </a:cubicBezTo>
                  <a:cubicBezTo>
                    <a:pt x="243" y="138"/>
                    <a:pt x="243" y="138"/>
                    <a:pt x="243" y="138"/>
                  </a:cubicBezTo>
                  <a:cubicBezTo>
                    <a:pt x="218" y="138"/>
                    <a:pt x="218" y="138"/>
                    <a:pt x="218" y="138"/>
                  </a:cubicBezTo>
                  <a:lnTo>
                    <a:pt x="218" y="112"/>
                  </a:lnTo>
                  <a:close/>
                  <a:moveTo>
                    <a:pt x="183" y="112"/>
                  </a:moveTo>
                  <a:cubicBezTo>
                    <a:pt x="208" y="112"/>
                    <a:pt x="208" y="112"/>
                    <a:pt x="208" y="112"/>
                  </a:cubicBezTo>
                  <a:cubicBezTo>
                    <a:pt x="208" y="138"/>
                    <a:pt x="208" y="138"/>
                    <a:pt x="208" y="138"/>
                  </a:cubicBezTo>
                  <a:cubicBezTo>
                    <a:pt x="183" y="138"/>
                    <a:pt x="183" y="138"/>
                    <a:pt x="183" y="138"/>
                  </a:cubicBezTo>
                  <a:lnTo>
                    <a:pt x="183" y="112"/>
                  </a:lnTo>
                  <a:close/>
                  <a:moveTo>
                    <a:pt x="148" y="112"/>
                  </a:moveTo>
                  <a:cubicBezTo>
                    <a:pt x="174" y="112"/>
                    <a:pt x="174" y="112"/>
                    <a:pt x="174" y="112"/>
                  </a:cubicBezTo>
                  <a:cubicBezTo>
                    <a:pt x="174" y="138"/>
                    <a:pt x="174" y="138"/>
                    <a:pt x="174" y="138"/>
                  </a:cubicBezTo>
                  <a:cubicBezTo>
                    <a:pt x="148" y="138"/>
                    <a:pt x="148" y="138"/>
                    <a:pt x="148" y="138"/>
                  </a:cubicBezTo>
                  <a:lnTo>
                    <a:pt x="148" y="112"/>
                  </a:lnTo>
                  <a:close/>
                  <a:moveTo>
                    <a:pt x="113" y="112"/>
                  </a:moveTo>
                  <a:cubicBezTo>
                    <a:pt x="139" y="112"/>
                    <a:pt x="139" y="112"/>
                    <a:pt x="139" y="112"/>
                  </a:cubicBezTo>
                  <a:cubicBezTo>
                    <a:pt x="139" y="138"/>
                    <a:pt x="139" y="138"/>
                    <a:pt x="139" y="138"/>
                  </a:cubicBezTo>
                  <a:cubicBezTo>
                    <a:pt x="113" y="138"/>
                    <a:pt x="113" y="138"/>
                    <a:pt x="113" y="138"/>
                  </a:cubicBezTo>
                  <a:lnTo>
                    <a:pt x="113" y="112"/>
                  </a:lnTo>
                  <a:close/>
                  <a:moveTo>
                    <a:pt x="79" y="112"/>
                  </a:moveTo>
                  <a:cubicBezTo>
                    <a:pt x="104" y="112"/>
                    <a:pt x="104" y="112"/>
                    <a:pt x="104" y="112"/>
                  </a:cubicBezTo>
                  <a:cubicBezTo>
                    <a:pt x="104" y="138"/>
                    <a:pt x="104" y="138"/>
                    <a:pt x="104" y="138"/>
                  </a:cubicBezTo>
                  <a:cubicBezTo>
                    <a:pt x="79" y="138"/>
                    <a:pt x="79" y="138"/>
                    <a:pt x="79" y="138"/>
                  </a:cubicBezTo>
                  <a:lnTo>
                    <a:pt x="79" y="112"/>
                  </a:lnTo>
                  <a:close/>
                  <a:moveTo>
                    <a:pt x="44" y="112"/>
                  </a:moveTo>
                  <a:cubicBezTo>
                    <a:pt x="69" y="112"/>
                    <a:pt x="69" y="112"/>
                    <a:pt x="69" y="112"/>
                  </a:cubicBezTo>
                  <a:cubicBezTo>
                    <a:pt x="69" y="138"/>
                    <a:pt x="69" y="138"/>
                    <a:pt x="69" y="138"/>
                  </a:cubicBezTo>
                  <a:cubicBezTo>
                    <a:pt x="44" y="138"/>
                    <a:pt x="44" y="138"/>
                    <a:pt x="44" y="138"/>
                  </a:cubicBezTo>
                  <a:lnTo>
                    <a:pt x="44" y="112"/>
                  </a:lnTo>
                  <a:close/>
                  <a:moveTo>
                    <a:pt x="9" y="112"/>
                  </a:moveTo>
                  <a:cubicBezTo>
                    <a:pt x="34" y="112"/>
                    <a:pt x="34" y="112"/>
                    <a:pt x="34" y="112"/>
                  </a:cubicBezTo>
                  <a:cubicBezTo>
                    <a:pt x="34" y="138"/>
                    <a:pt x="34" y="138"/>
                    <a:pt x="34" y="138"/>
                  </a:cubicBezTo>
                  <a:cubicBezTo>
                    <a:pt x="9" y="138"/>
                    <a:pt x="9" y="138"/>
                    <a:pt x="9" y="138"/>
                  </a:cubicBezTo>
                  <a:lnTo>
                    <a:pt x="9" y="112"/>
                  </a:lnTo>
                  <a:close/>
                  <a:moveTo>
                    <a:pt x="46" y="253"/>
                  </a:moveTo>
                  <a:cubicBezTo>
                    <a:pt x="46" y="241"/>
                    <a:pt x="56" y="230"/>
                    <a:pt x="69" y="230"/>
                  </a:cubicBezTo>
                  <a:cubicBezTo>
                    <a:pt x="82" y="230"/>
                    <a:pt x="92" y="241"/>
                    <a:pt x="92" y="253"/>
                  </a:cubicBezTo>
                  <a:cubicBezTo>
                    <a:pt x="92" y="266"/>
                    <a:pt x="82" y="277"/>
                    <a:pt x="69" y="277"/>
                  </a:cubicBezTo>
                  <a:cubicBezTo>
                    <a:pt x="56" y="277"/>
                    <a:pt x="46" y="266"/>
                    <a:pt x="46" y="253"/>
                  </a:cubicBezTo>
                  <a:close/>
                  <a:moveTo>
                    <a:pt x="109" y="357"/>
                  </a:moveTo>
                  <a:cubicBezTo>
                    <a:pt x="96" y="357"/>
                    <a:pt x="85" y="346"/>
                    <a:pt x="85" y="333"/>
                  </a:cubicBezTo>
                  <a:cubicBezTo>
                    <a:pt x="85" y="321"/>
                    <a:pt x="96" y="310"/>
                    <a:pt x="109" y="310"/>
                  </a:cubicBezTo>
                  <a:cubicBezTo>
                    <a:pt x="122" y="310"/>
                    <a:pt x="132" y="321"/>
                    <a:pt x="132" y="333"/>
                  </a:cubicBezTo>
                  <a:cubicBezTo>
                    <a:pt x="132" y="346"/>
                    <a:pt x="122" y="357"/>
                    <a:pt x="109" y="357"/>
                  </a:cubicBezTo>
                  <a:close/>
                  <a:moveTo>
                    <a:pt x="139" y="253"/>
                  </a:moveTo>
                  <a:cubicBezTo>
                    <a:pt x="139" y="241"/>
                    <a:pt x="149" y="230"/>
                    <a:pt x="162" y="230"/>
                  </a:cubicBezTo>
                  <a:cubicBezTo>
                    <a:pt x="175" y="230"/>
                    <a:pt x="185" y="241"/>
                    <a:pt x="185" y="253"/>
                  </a:cubicBezTo>
                  <a:cubicBezTo>
                    <a:pt x="185" y="266"/>
                    <a:pt x="175" y="277"/>
                    <a:pt x="162" y="277"/>
                  </a:cubicBezTo>
                  <a:cubicBezTo>
                    <a:pt x="149" y="277"/>
                    <a:pt x="139" y="266"/>
                    <a:pt x="139" y="253"/>
                  </a:cubicBezTo>
                  <a:close/>
                  <a:moveTo>
                    <a:pt x="202" y="357"/>
                  </a:moveTo>
                  <a:cubicBezTo>
                    <a:pt x="189" y="357"/>
                    <a:pt x="178" y="346"/>
                    <a:pt x="178" y="333"/>
                  </a:cubicBezTo>
                  <a:cubicBezTo>
                    <a:pt x="178" y="321"/>
                    <a:pt x="189" y="310"/>
                    <a:pt x="202" y="310"/>
                  </a:cubicBezTo>
                  <a:cubicBezTo>
                    <a:pt x="215" y="310"/>
                    <a:pt x="225" y="321"/>
                    <a:pt x="225" y="333"/>
                  </a:cubicBezTo>
                  <a:cubicBezTo>
                    <a:pt x="225" y="346"/>
                    <a:pt x="215" y="357"/>
                    <a:pt x="202" y="357"/>
                  </a:cubicBezTo>
                  <a:close/>
                  <a:moveTo>
                    <a:pt x="232" y="253"/>
                  </a:moveTo>
                  <a:cubicBezTo>
                    <a:pt x="232" y="241"/>
                    <a:pt x="242" y="230"/>
                    <a:pt x="255" y="230"/>
                  </a:cubicBezTo>
                  <a:cubicBezTo>
                    <a:pt x="268" y="230"/>
                    <a:pt x="278" y="241"/>
                    <a:pt x="278" y="253"/>
                  </a:cubicBezTo>
                  <a:cubicBezTo>
                    <a:pt x="278" y="266"/>
                    <a:pt x="268" y="277"/>
                    <a:pt x="255" y="277"/>
                  </a:cubicBezTo>
                  <a:cubicBezTo>
                    <a:pt x="242" y="277"/>
                    <a:pt x="232" y="266"/>
                    <a:pt x="232" y="253"/>
                  </a:cubicBezTo>
                  <a:close/>
                  <a:moveTo>
                    <a:pt x="295" y="357"/>
                  </a:moveTo>
                  <a:cubicBezTo>
                    <a:pt x="282" y="357"/>
                    <a:pt x="271" y="346"/>
                    <a:pt x="271" y="333"/>
                  </a:cubicBezTo>
                  <a:cubicBezTo>
                    <a:pt x="271" y="321"/>
                    <a:pt x="282" y="310"/>
                    <a:pt x="295" y="310"/>
                  </a:cubicBezTo>
                  <a:cubicBezTo>
                    <a:pt x="307" y="310"/>
                    <a:pt x="318" y="321"/>
                    <a:pt x="318" y="333"/>
                  </a:cubicBezTo>
                  <a:cubicBezTo>
                    <a:pt x="318" y="346"/>
                    <a:pt x="307" y="357"/>
                    <a:pt x="295" y="357"/>
                  </a:cubicBezTo>
                  <a:close/>
                  <a:moveTo>
                    <a:pt x="348" y="277"/>
                  </a:moveTo>
                  <a:cubicBezTo>
                    <a:pt x="335" y="277"/>
                    <a:pt x="325" y="266"/>
                    <a:pt x="325" y="253"/>
                  </a:cubicBezTo>
                  <a:cubicBezTo>
                    <a:pt x="325" y="241"/>
                    <a:pt x="335" y="230"/>
                    <a:pt x="348" y="230"/>
                  </a:cubicBezTo>
                  <a:cubicBezTo>
                    <a:pt x="361" y="230"/>
                    <a:pt x="371" y="241"/>
                    <a:pt x="371" y="253"/>
                  </a:cubicBezTo>
                  <a:cubicBezTo>
                    <a:pt x="371" y="266"/>
                    <a:pt x="361" y="277"/>
                    <a:pt x="348" y="277"/>
                  </a:cubicBezTo>
                  <a:close/>
                  <a:moveTo>
                    <a:pt x="415" y="187"/>
                  </a:moveTo>
                  <a:cubicBezTo>
                    <a:pt x="414" y="187"/>
                    <a:pt x="411" y="189"/>
                    <a:pt x="407" y="191"/>
                  </a:cubicBezTo>
                  <a:cubicBezTo>
                    <a:pt x="400" y="196"/>
                    <a:pt x="390" y="202"/>
                    <a:pt x="374" y="202"/>
                  </a:cubicBezTo>
                  <a:cubicBezTo>
                    <a:pt x="361" y="202"/>
                    <a:pt x="353" y="198"/>
                    <a:pt x="346" y="194"/>
                  </a:cubicBezTo>
                  <a:cubicBezTo>
                    <a:pt x="339" y="190"/>
                    <a:pt x="334" y="187"/>
                    <a:pt x="324" y="187"/>
                  </a:cubicBezTo>
                  <a:cubicBezTo>
                    <a:pt x="315" y="187"/>
                    <a:pt x="306" y="191"/>
                    <a:pt x="296" y="194"/>
                  </a:cubicBezTo>
                  <a:cubicBezTo>
                    <a:pt x="286" y="198"/>
                    <a:pt x="275" y="202"/>
                    <a:pt x="262" y="202"/>
                  </a:cubicBezTo>
                  <a:cubicBezTo>
                    <a:pt x="249" y="202"/>
                    <a:pt x="238" y="198"/>
                    <a:pt x="229" y="194"/>
                  </a:cubicBezTo>
                  <a:cubicBezTo>
                    <a:pt x="221" y="190"/>
                    <a:pt x="214" y="187"/>
                    <a:pt x="205" y="187"/>
                  </a:cubicBezTo>
                  <a:cubicBezTo>
                    <a:pt x="197" y="187"/>
                    <a:pt x="191" y="190"/>
                    <a:pt x="184" y="194"/>
                  </a:cubicBezTo>
                  <a:cubicBezTo>
                    <a:pt x="177" y="198"/>
                    <a:pt x="169" y="202"/>
                    <a:pt x="157" y="202"/>
                  </a:cubicBezTo>
                  <a:cubicBezTo>
                    <a:pt x="146" y="202"/>
                    <a:pt x="136" y="199"/>
                    <a:pt x="128" y="195"/>
                  </a:cubicBezTo>
                  <a:cubicBezTo>
                    <a:pt x="121" y="193"/>
                    <a:pt x="114" y="190"/>
                    <a:pt x="107" y="190"/>
                  </a:cubicBezTo>
                  <a:cubicBezTo>
                    <a:pt x="102" y="190"/>
                    <a:pt x="97" y="192"/>
                    <a:pt x="91" y="195"/>
                  </a:cubicBezTo>
                  <a:cubicBezTo>
                    <a:pt x="83" y="198"/>
                    <a:pt x="72" y="202"/>
                    <a:pt x="56" y="202"/>
                  </a:cubicBezTo>
                  <a:cubicBezTo>
                    <a:pt x="29" y="202"/>
                    <a:pt x="6" y="187"/>
                    <a:pt x="5" y="186"/>
                  </a:cubicBezTo>
                  <a:cubicBezTo>
                    <a:pt x="3" y="184"/>
                    <a:pt x="2" y="180"/>
                    <a:pt x="4" y="177"/>
                  </a:cubicBezTo>
                  <a:cubicBezTo>
                    <a:pt x="6" y="175"/>
                    <a:pt x="10" y="174"/>
                    <a:pt x="13" y="176"/>
                  </a:cubicBezTo>
                  <a:cubicBezTo>
                    <a:pt x="13" y="176"/>
                    <a:pt x="33" y="190"/>
                    <a:pt x="56" y="190"/>
                  </a:cubicBezTo>
                  <a:cubicBezTo>
                    <a:pt x="70" y="190"/>
                    <a:pt x="78" y="187"/>
                    <a:pt x="86" y="184"/>
                  </a:cubicBezTo>
                  <a:cubicBezTo>
                    <a:pt x="93" y="181"/>
                    <a:pt x="99" y="178"/>
                    <a:pt x="107" y="178"/>
                  </a:cubicBezTo>
                  <a:cubicBezTo>
                    <a:pt x="116" y="178"/>
                    <a:pt x="124" y="181"/>
                    <a:pt x="132" y="184"/>
                  </a:cubicBezTo>
                  <a:cubicBezTo>
                    <a:pt x="140" y="187"/>
                    <a:pt x="148" y="190"/>
                    <a:pt x="157" y="190"/>
                  </a:cubicBezTo>
                  <a:cubicBezTo>
                    <a:pt x="166" y="190"/>
                    <a:pt x="172" y="187"/>
                    <a:pt x="179" y="183"/>
                  </a:cubicBezTo>
                  <a:cubicBezTo>
                    <a:pt x="186" y="180"/>
                    <a:pt x="194" y="175"/>
                    <a:pt x="205" y="175"/>
                  </a:cubicBezTo>
                  <a:cubicBezTo>
                    <a:pt x="216" y="175"/>
                    <a:pt x="225" y="179"/>
                    <a:pt x="234" y="183"/>
                  </a:cubicBezTo>
                  <a:cubicBezTo>
                    <a:pt x="243" y="187"/>
                    <a:pt x="251" y="190"/>
                    <a:pt x="262" y="190"/>
                  </a:cubicBezTo>
                  <a:cubicBezTo>
                    <a:pt x="273" y="190"/>
                    <a:pt x="282" y="187"/>
                    <a:pt x="292" y="183"/>
                  </a:cubicBezTo>
                  <a:cubicBezTo>
                    <a:pt x="302" y="179"/>
                    <a:pt x="312" y="175"/>
                    <a:pt x="324" y="175"/>
                  </a:cubicBezTo>
                  <a:cubicBezTo>
                    <a:pt x="337" y="175"/>
                    <a:pt x="345" y="179"/>
                    <a:pt x="352" y="183"/>
                  </a:cubicBezTo>
                  <a:cubicBezTo>
                    <a:pt x="359" y="187"/>
                    <a:pt x="364" y="190"/>
                    <a:pt x="374" y="190"/>
                  </a:cubicBezTo>
                  <a:cubicBezTo>
                    <a:pt x="386" y="190"/>
                    <a:pt x="394" y="185"/>
                    <a:pt x="401" y="181"/>
                  </a:cubicBezTo>
                  <a:cubicBezTo>
                    <a:pt x="406" y="178"/>
                    <a:pt x="410" y="175"/>
                    <a:pt x="415" y="175"/>
                  </a:cubicBezTo>
                  <a:cubicBezTo>
                    <a:pt x="419" y="175"/>
                    <a:pt x="421" y="178"/>
                    <a:pt x="421" y="181"/>
                  </a:cubicBezTo>
                  <a:cubicBezTo>
                    <a:pt x="421" y="184"/>
                    <a:pt x="419" y="187"/>
                    <a:pt x="415" y="187"/>
                  </a:cubicBezTo>
                  <a:close/>
                </a:path>
              </a:pathLst>
            </a:custGeom>
            <a:solidFill>
              <a:srgbClr val="001965"/>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42" name="Freeform 9">
              <a:extLst>
                <a:ext uri="{FF2B5EF4-FFF2-40B4-BE49-F238E27FC236}">
                  <a16:creationId xmlns:a16="http://schemas.microsoft.com/office/drawing/2014/main" id="{3EBAE763-EE24-48CE-BDCF-DA6278BB8E68}"/>
                </a:ext>
              </a:extLst>
            </p:cNvPr>
            <p:cNvSpPr>
              <a:spLocks/>
            </p:cNvSpPr>
            <p:nvPr/>
          </p:nvSpPr>
          <p:spPr bwMode="auto">
            <a:xfrm>
              <a:off x="7685442" y="5629762"/>
              <a:ext cx="830959" cy="667479"/>
            </a:xfrm>
            <a:custGeom>
              <a:avLst/>
              <a:gdLst>
                <a:gd name="T0" fmla="*/ 25 w 380"/>
                <a:gd name="T1" fmla="*/ 234 h 379"/>
                <a:gd name="T2" fmla="*/ 146 w 380"/>
                <a:gd name="T3" fmla="*/ 24 h 379"/>
                <a:gd name="T4" fmla="*/ 355 w 380"/>
                <a:gd name="T5" fmla="*/ 145 h 379"/>
                <a:gd name="T6" fmla="*/ 234 w 380"/>
                <a:gd name="T7" fmla="*/ 355 h 379"/>
                <a:gd name="T8" fmla="*/ 25 w 380"/>
                <a:gd name="T9" fmla="*/ 234 h 379"/>
              </a:gdLst>
              <a:ahLst/>
              <a:cxnLst>
                <a:cxn ang="0">
                  <a:pos x="T0" y="T1"/>
                </a:cxn>
                <a:cxn ang="0">
                  <a:pos x="T2" y="T3"/>
                </a:cxn>
                <a:cxn ang="0">
                  <a:pos x="T4" y="T5"/>
                </a:cxn>
                <a:cxn ang="0">
                  <a:pos x="T6" y="T7"/>
                </a:cxn>
                <a:cxn ang="0">
                  <a:pos x="T8" y="T9"/>
                </a:cxn>
              </a:cxnLst>
              <a:rect l="0" t="0" r="r" b="b"/>
              <a:pathLst>
                <a:path w="380" h="379">
                  <a:moveTo>
                    <a:pt x="25" y="234"/>
                  </a:moveTo>
                  <a:cubicBezTo>
                    <a:pt x="0" y="142"/>
                    <a:pt x="54" y="48"/>
                    <a:pt x="146" y="24"/>
                  </a:cubicBezTo>
                  <a:cubicBezTo>
                    <a:pt x="237" y="0"/>
                    <a:pt x="331" y="54"/>
                    <a:pt x="355" y="145"/>
                  </a:cubicBezTo>
                  <a:cubicBezTo>
                    <a:pt x="380" y="236"/>
                    <a:pt x="326" y="330"/>
                    <a:pt x="234" y="355"/>
                  </a:cubicBezTo>
                  <a:cubicBezTo>
                    <a:pt x="143" y="379"/>
                    <a:pt x="49" y="325"/>
                    <a:pt x="25" y="234"/>
                  </a:cubicBezTo>
                  <a:close/>
                </a:path>
              </a:pathLst>
            </a:custGeom>
            <a:solidFill>
              <a:srgbClr val="7E9ABB">
                <a:alpha val="10196"/>
              </a:srgbClr>
            </a:solidFill>
            <a:ln w="127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pis For Office" panose="020B0504010101010104" pitchFamily="34" charset="0"/>
                <a:ea typeface="微软雅黑"/>
                <a:cs typeface="Apis For Office" panose="020B0504010101010104" pitchFamily="34" charset="0"/>
              </a:endParaRPr>
            </a:p>
          </p:txBody>
        </p:sp>
        <p:sp>
          <p:nvSpPr>
            <p:cNvPr id="43" name="Freeform 10">
              <a:extLst>
                <a:ext uri="{FF2B5EF4-FFF2-40B4-BE49-F238E27FC236}">
                  <a16:creationId xmlns:a16="http://schemas.microsoft.com/office/drawing/2014/main" id="{9AE868AF-C5B9-4670-A1A0-F2AD1C4A611C}"/>
                </a:ext>
              </a:extLst>
            </p:cNvPr>
            <p:cNvSpPr>
              <a:spLocks/>
            </p:cNvSpPr>
            <p:nvPr/>
          </p:nvSpPr>
          <p:spPr bwMode="auto">
            <a:xfrm>
              <a:off x="9125672" y="3916551"/>
              <a:ext cx="792147" cy="667479"/>
            </a:xfrm>
            <a:custGeom>
              <a:avLst/>
              <a:gdLst>
                <a:gd name="T0" fmla="*/ 25 w 380"/>
                <a:gd name="T1" fmla="*/ 234 h 379"/>
                <a:gd name="T2" fmla="*/ 146 w 380"/>
                <a:gd name="T3" fmla="*/ 24 h 379"/>
                <a:gd name="T4" fmla="*/ 355 w 380"/>
                <a:gd name="T5" fmla="*/ 145 h 379"/>
                <a:gd name="T6" fmla="*/ 234 w 380"/>
                <a:gd name="T7" fmla="*/ 355 h 379"/>
                <a:gd name="T8" fmla="*/ 25 w 380"/>
                <a:gd name="T9" fmla="*/ 234 h 379"/>
              </a:gdLst>
              <a:ahLst/>
              <a:cxnLst>
                <a:cxn ang="0">
                  <a:pos x="T0" y="T1"/>
                </a:cxn>
                <a:cxn ang="0">
                  <a:pos x="T2" y="T3"/>
                </a:cxn>
                <a:cxn ang="0">
                  <a:pos x="T4" y="T5"/>
                </a:cxn>
                <a:cxn ang="0">
                  <a:pos x="T6" y="T7"/>
                </a:cxn>
                <a:cxn ang="0">
                  <a:pos x="T8" y="T9"/>
                </a:cxn>
              </a:cxnLst>
              <a:rect l="0" t="0" r="r" b="b"/>
              <a:pathLst>
                <a:path w="380" h="379">
                  <a:moveTo>
                    <a:pt x="25" y="234"/>
                  </a:moveTo>
                  <a:cubicBezTo>
                    <a:pt x="0" y="143"/>
                    <a:pt x="54" y="49"/>
                    <a:pt x="146" y="24"/>
                  </a:cubicBezTo>
                  <a:cubicBezTo>
                    <a:pt x="237" y="0"/>
                    <a:pt x="331" y="54"/>
                    <a:pt x="355" y="145"/>
                  </a:cubicBezTo>
                  <a:cubicBezTo>
                    <a:pt x="380" y="237"/>
                    <a:pt x="326" y="331"/>
                    <a:pt x="234" y="355"/>
                  </a:cubicBezTo>
                  <a:cubicBezTo>
                    <a:pt x="143" y="379"/>
                    <a:pt x="49" y="325"/>
                    <a:pt x="25" y="234"/>
                  </a:cubicBezTo>
                  <a:close/>
                </a:path>
              </a:pathLst>
            </a:custGeom>
            <a:solidFill>
              <a:srgbClr val="7E9ABB">
                <a:alpha val="10196"/>
              </a:srgbClr>
            </a:solidFill>
            <a:ln w="127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FFFFFF"/>
                </a:solidFill>
                <a:effectLst/>
                <a:uLnTx/>
                <a:uFillTx/>
                <a:latin typeface="Apis For Office" panose="020B0504010101010104" pitchFamily="34" charset="0"/>
                <a:ea typeface="微软雅黑"/>
                <a:cs typeface="Apis For Office" panose="020B0504010101010104" pitchFamily="34" charset="0"/>
              </a:endParaRPr>
            </a:p>
          </p:txBody>
        </p:sp>
        <p:sp>
          <p:nvSpPr>
            <p:cNvPr id="45" name="Freeform 12">
              <a:extLst>
                <a:ext uri="{FF2B5EF4-FFF2-40B4-BE49-F238E27FC236}">
                  <a16:creationId xmlns:a16="http://schemas.microsoft.com/office/drawing/2014/main" id="{7A6247F8-EFAC-4E9D-87B8-F8F5E9D79257}"/>
                </a:ext>
              </a:extLst>
            </p:cNvPr>
            <p:cNvSpPr>
              <a:spLocks/>
            </p:cNvSpPr>
            <p:nvPr/>
          </p:nvSpPr>
          <p:spPr bwMode="auto">
            <a:xfrm>
              <a:off x="7685442" y="3872629"/>
              <a:ext cx="878018" cy="667479"/>
            </a:xfrm>
            <a:custGeom>
              <a:avLst/>
              <a:gdLst>
                <a:gd name="T0" fmla="*/ 146 w 380"/>
                <a:gd name="T1" fmla="*/ 355 h 379"/>
                <a:gd name="T2" fmla="*/ 25 w 380"/>
                <a:gd name="T3" fmla="*/ 145 h 379"/>
                <a:gd name="T4" fmla="*/ 234 w 380"/>
                <a:gd name="T5" fmla="*/ 24 h 379"/>
                <a:gd name="T6" fmla="*/ 355 w 380"/>
                <a:gd name="T7" fmla="*/ 234 h 379"/>
                <a:gd name="T8" fmla="*/ 146 w 380"/>
                <a:gd name="T9" fmla="*/ 355 h 379"/>
              </a:gdLst>
              <a:ahLst/>
              <a:cxnLst>
                <a:cxn ang="0">
                  <a:pos x="T0" y="T1"/>
                </a:cxn>
                <a:cxn ang="0">
                  <a:pos x="T2" y="T3"/>
                </a:cxn>
                <a:cxn ang="0">
                  <a:pos x="T4" y="T5"/>
                </a:cxn>
                <a:cxn ang="0">
                  <a:pos x="T6" y="T7"/>
                </a:cxn>
                <a:cxn ang="0">
                  <a:pos x="T8" y="T9"/>
                </a:cxn>
              </a:cxnLst>
              <a:rect l="0" t="0" r="r" b="b"/>
              <a:pathLst>
                <a:path w="380" h="379">
                  <a:moveTo>
                    <a:pt x="146" y="355"/>
                  </a:moveTo>
                  <a:cubicBezTo>
                    <a:pt x="54" y="331"/>
                    <a:pt x="0" y="237"/>
                    <a:pt x="25" y="145"/>
                  </a:cubicBezTo>
                  <a:cubicBezTo>
                    <a:pt x="49" y="54"/>
                    <a:pt x="143" y="0"/>
                    <a:pt x="234" y="24"/>
                  </a:cubicBezTo>
                  <a:cubicBezTo>
                    <a:pt x="326" y="49"/>
                    <a:pt x="380" y="143"/>
                    <a:pt x="355" y="234"/>
                  </a:cubicBezTo>
                  <a:cubicBezTo>
                    <a:pt x="331" y="325"/>
                    <a:pt x="237" y="379"/>
                    <a:pt x="146" y="355"/>
                  </a:cubicBezTo>
                  <a:close/>
                </a:path>
              </a:pathLst>
            </a:custGeom>
            <a:solidFill>
              <a:srgbClr val="7E9ABB">
                <a:alpha val="10196"/>
              </a:srgbClr>
            </a:solidFill>
            <a:ln w="127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FFFFFF"/>
                </a:solidFill>
                <a:effectLst/>
                <a:uLnTx/>
                <a:uFillTx/>
                <a:latin typeface="Apis For Office" panose="020B0504010101010104" pitchFamily="34" charset="0"/>
                <a:ea typeface="微软雅黑"/>
                <a:cs typeface="Apis For Office" panose="020B0504010101010104" pitchFamily="34" charset="0"/>
              </a:endParaRPr>
            </a:p>
          </p:txBody>
        </p:sp>
        <p:grpSp>
          <p:nvGrpSpPr>
            <p:cNvPr id="46" name="Group 5">
              <a:extLst>
                <a:ext uri="{FF2B5EF4-FFF2-40B4-BE49-F238E27FC236}">
                  <a16:creationId xmlns:a16="http://schemas.microsoft.com/office/drawing/2014/main" id="{F0816660-C78E-4F2C-8550-E6A79F4A9224}"/>
                </a:ext>
              </a:extLst>
            </p:cNvPr>
            <p:cNvGrpSpPr>
              <a:grpSpLocks noChangeAspect="1"/>
            </p:cNvGrpSpPr>
            <p:nvPr/>
          </p:nvGrpSpPr>
          <p:grpSpPr bwMode="auto">
            <a:xfrm>
              <a:off x="7920801" y="4029756"/>
              <a:ext cx="446399" cy="304424"/>
              <a:chOff x="3321" y="1697"/>
              <a:chExt cx="1034" cy="925"/>
            </a:xfrm>
            <a:solidFill>
              <a:srgbClr val="001965"/>
            </a:solidFill>
          </p:grpSpPr>
          <p:sp>
            <p:nvSpPr>
              <p:cNvPr id="53" name="Freeform 6">
                <a:extLst>
                  <a:ext uri="{FF2B5EF4-FFF2-40B4-BE49-F238E27FC236}">
                    <a16:creationId xmlns:a16="http://schemas.microsoft.com/office/drawing/2014/main" id="{2271A9DB-5A9A-48D3-9FA0-B253856C2E77}"/>
                  </a:ext>
                </a:extLst>
              </p:cNvPr>
              <p:cNvSpPr>
                <a:spLocks/>
              </p:cNvSpPr>
              <p:nvPr/>
            </p:nvSpPr>
            <p:spPr bwMode="auto">
              <a:xfrm>
                <a:off x="3869" y="2330"/>
                <a:ext cx="113" cy="56"/>
              </a:xfrm>
              <a:custGeom>
                <a:avLst/>
                <a:gdLst>
                  <a:gd name="T0" fmla="*/ 40 w 48"/>
                  <a:gd name="T1" fmla="*/ 0 h 24"/>
                  <a:gd name="T2" fmla="*/ 0 w 48"/>
                  <a:gd name="T3" fmla="*/ 15 h 24"/>
                  <a:gd name="T4" fmla="*/ 25 w 48"/>
                  <a:gd name="T5" fmla="*/ 24 h 24"/>
                  <a:gd name="T6" fmla="*/ 48 w 48"/>
                  <a:gd name="T7" fmla="*/ 12 h 24"/>
                  <a:gd name="T8" fmla="*/ 40 w 48"/>
                  <a:gd name="T9" fmla="*/ 0 h 24"/>
                </a:gdLst>
                <a:ahLst/>
                <a:cxnLst>
                  <a:cxn ang="0">
                    <a:pos x="T0" y="T1"/>
                  </a:cxn>
                  <a:cxn ang="0">
                    <a:pos x="T2" y="T3"/>
                  </a:cxn>
                  <a:cxn ang="0">
                    <a:pos x="T4" y="T5"/>
                  </a:cxn>
                  <a:cxn ang="0">
                    <a:pos x="T6" y="T7"/>
                  </a:cxn>
                  <a:cxn ang="0">
                    <a:pos x="T8" y="T9"/>
                  </a:cxn>
                </a:cxnLst>
                <a:rect l="0" t="0" r="r" b="b"/>
                <a:pathLst>
                  <a:path w="48" h="24">
                    <a:moveTo>
                      <a:pt x="40" y="0"/>
                    </a:moveTo>
                    <a:cubicBezTo>
                      <a:pt x="25" y="5"/>
                      <a:pt x="12" y="11"/>
                      <a:pt x="0" y="15"/>
                    </a:cubicBezTo>
                    <a:cubicBezTo>
                      <a:pt x="7" y="18"/>
                      <a:pt x="16" y="20"/>
                      <a:pt x="25" y="24"/>
                    </a:cubicBezTo>
                    <a:cubicBezTo>
                      <a:pt x="35" y="20"/>
                      <a:pt x="43" y="15"/>
                      <a:pt x="48" y="12"/>
                    </a:cubicBezTo>
                    <a:cubicBezTo>
                      <a:pt x="44" y="7"/>
                      <a:pt x="41" y="3"/>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54" name="Freeform 7">
                <a:extLst>
                  <a:ext uri="{FF2B5EF4-FFF2-40B4-BE49-F238E27FC236}">
                    <a16:creationId xmlns:a16="http://schemas.microsoft.com/office/drawing/2014/main" id="{2826B2BA-6594-4141-8FE5-A1FFF015DE75}"/>
                  </a:ext>
                </a:extLst>
              </p:cNvPr>
              <p:cNvSpPr>
                <a:spLocks noEditPoints="1"/>
              </p:cNvSpPr>
              <p:nvPr/>
            </p:nvSpPr>
            <p:spPr bwMode="auto">
              <a:xfrm>
                <a:off x="3321" y="1697"/>
                <a:ext cx="1034" cy="701"/>
              </a:xfrm>
              <a:custGeom>
                <a:avLst/>
                <a:gdLst>
                  <a:gd name="T0" fmla="*/ 415 w 438"/>
                  <a:gd name="T1" fmla="*/ 230 h 297"/>
                  <a:gd name="T2" fmla="*/ 396 w 438"/>
                  <a:gd name="T3" fmla="*/ 131 h 297"/>
                  <a:gd name="T4" fmla="*/ 404 w 438"/>
                  <a:gd name="T5" fmla="*/ 97 h 297"/>
                  <a:gd name="T6" fmla="*/ 323 w 438"/>
                  <a:gd name="T7" fmla="*/ 62 h 297"/>
                  <a:gd name="T8" fmla="*/ 317 w 438"/>
                  <a:gd name="T9" fmla="*/ 15 h 297"/>
                  <a:gd name="T10" fmla="*/ 263 w 438"/>
                  <a:gd name="T11" fmla="*/ 10 h 297"/>
                  <a:gd name="T12" fmla="*/ 244 w 438"/>
                  <a:gd name="T13" fmla="*/ 1 h 297"/>
                  <a:gd name="T14" fmla="*/ 248 w 438"/>
                  <a:gd name="T15" fmla="*/ 61 h 297"/>
                  <a:gd name="T16" fmla="*/ 189 w 438"/>
                  <a:gd name="T17" fmla="*/ 119 h 297"/>
                  <a:gd name="T18" fmla="*/ 180 w 438"/>
                  <a:gd name="T19" fmla="*/ 90 h 297"/>
                  <a:gd name="T20" fmla="*/ 140 w 438"/>
                  <a:gd name="T21" fmla="*/ 106 h 297"/>
                  <a:gd name="T22" fmla="*/ 193 w 438"/>
                  <a:gd name="T23" fmla="*/ 46 h 297"/>
                  <a:gd name="T24" fmla="*/ 194 w 438"/>
                  <a:gd name="T25" fmla="*/ 45 h 297"/>
                  <a:gd name="T26" fmla="*/ 139 w 438"/>
                  <a:gd name="T27" fmla="*/ 61 h 297"/>
                  <a:gd name="T28" fmla="*/ 158 w 438"/>
                  <a:gd name="T29" fmla="*/ 27 h 297"/>
                  <a:gd name="T30" fmla="*/ 109 w 438"/>
                  <a:gd name="T31" fmla="*/ 109 h 297"/>
                  <a:gd name="T32" fmla="*/ 79 w 438"/>
                  <a:gd name="T33" fmla="*/ 78 h 297"/>
                  <a:gd name="T34" fmla="*/ 55 w 438"/>
                  <a:gd name="T35" fmla="*/ 113 h 297"/>
                  <a:gd name="T36" fmla="*/ 47 w 438"/>
                  <a:gd name="T37" fmla="*/ 131 h 297"/>
                  <a:gd name="T38" fmla="*/ 13 w 438"/>
                  <a:gd name="T39" fmla="*/ 119 h 297"/>
                  <a:gd name="T40" fmla="*/ 31 w 438"/>
                  <a:gd name="T41" fmla="*/ 191 h 297"/>
                  <a:gd name="T42" fmla="*/ 68 w 438"/>
                  <a:gd name="T43" fmla="*/ 188 h 297"/>
                  <a:gd name="T44" fmla="*/ 45 w 438"/>
                  <a:gd name="T45" fmla="*/ 152 h 297"/>
                  <a:gd name="T46" fmla="*/ 105 w 438"/>
                  <a:gd name="T47" fmla="*/ 142 h 297"/>
                  <a:gd name="T48" fmla="*/ 92 w 438"/>
                  <a:gd name="T49" fmla="*/ 186 h 297"/>
                  <a:gd name="T50" fmla="*/ 80 w 438"/>
                  <a:gd name="T51" fmla="*/ 235 h 297"/>
                  <a:gd name="T52" fmla="*/ 139 w 438"/>
                  <a:gd name="T53" fmla="*/ 204 h 297"/>
                  <a:gd name="T54" fmla="*/ 172 w 438"/>
                  <a:gd name="T55" fmla="*/ 153 h 297"/>
                  <a:gd name="T56" fmla="*/ 172 w 438"/>
                  <a:gd name="T57" fmla="*/ 204 h 297"/>
                  <a:gd name="T58" fmla="*/ 207 w 438"/>
                  <a:gd name="T59" fmla="*/ 122 h 297"/>
                  <a:gd name="T60" fmla="*/ 233 w 438"/>
                  <a:gd name="T61" fmla="*/ 152 h 297"/>
                  <a:gd name="T62" fmla="*/ 241 w 438"/>
                  <a:gd name="T63" fmla="*/ 181 h 297"/>
                  <a:gd name="T64" fmla="*/ 175 w 438"/>
                  <a:gd name="T65" fmla="*/ 216 h 297"/>
                  <a:gd name="T66" fmla="*/ 211 w 438"/>
                  <a:gd name="T67" fmla="*/ 278 h 297"/>
                  <a:gd name="T68" fmla="*/ 382 w 438"/>
                  <a:gd name="T69" fmla="*/ 120 h 297"/>
                  <a:gd name="T70" fmla="*/ 414 w 438"/>
                  <a:gd name="T71" fmla="*/ 142 h 297"/>
                  <a:gd name="T72" fmla="*/ 359 w 438"/>
                  <a:gd name="T73" fmla="*/ 216 h 297"/>
                  <a:gd name="T74" fmla="*/ 361 w 438"/>
                  <a:gd name="T75" fmla="*/ 149 h 297"/>
                  <a:gd name="T76" fmla="*/ 242 w 438"/>
                  <a:gd name="T77" fmla="*/ 97 h 297"/>
                  <a:gd name="T78" fmla="*/ 298 w 438"/>
                  <a:gd name="T79" fmla="*/ 74 h 297"/>
                  <a:gd name="T80" fmla="*/ 307 w 438"/>
                  <a:gd name="T81" fmla="*/ 66 h 297"/>
                  <a:gd name="T82" fmla="*/ 354 w 438"/>
                  <a:gd name="T83" fmla="*/ 80 h 297"/>
                  <a:gd name="T84" fmla="*/ 163 w 438"/>
                  <a:gd name="T85" fmla="*/ 261 h 297"/>
                  <a:gd name="T86" fmla="*/ 295 w 438"/>
                  <a:gd name="T87" fmla="*/ 208 h 297"/>
                  <a:gd name="T88" fmla="*/ 328 w 438"/>
                  <a:gd name="T89" fmla="*/ 121 h 297"/>
                  <a:gd name="T90" fmla="*/ 320 w 438"/>
                  <a:gd name="T91" fmla="*/ 161 h 297"/>
                  <a:gd name="T92" fmla="*/ 337 w 438"/>
                  <a:gd name="T93" fmla="*/ 169 h 297"/>
                  <a:gd name="T94" fmla="*/ 319 w 438"/>
                  <a:gd name="T95" fmla="*/ 195 h 297"/>
                  <a:gd name="T96" fmla="*/ 167 w 438"/>
                  <a:gd name="T97" fmla="*/ 25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8" h="297">
                    <a:moveTo>
                      <a:pt x="271" y="254"/>
                    </a:moveTo>
                    <a:cubicBezTo>
                      <a:pt x="272" y="254"/>
                      <a:pt x="272" y="254"/>
                      <a:pt x="272" y="254"/>
                    </a:cubicBezTo>
                    <a:cubicBezTo>
                      <a:pt x="278" y="251"/>
                      <a:pt x="285" y="249"/>
                      <a:pt x="291" y="246"/>
                    </a:cubicBezTo>
                    <a:cubicBezTo>
                      <a:pt x="339" y="227"/>
                      <a:pt x="395" y="229"/>
                      <a:pt x="415" y="230"/>
                    </a:cubicBezTo>
                    <a:cubicBezTo>
                      <a:pt x="427" y="224"/>
                      <a:pt x="438" y="207"/>
                      <a:pt x="436" y="165"/>
                    </a:cubicBezTo>
                    <a:cubicBezTo>
                      <a:pt x="435" y="146"/>
                      <a:pt x="431" y="123"/>
                      <a:pt x="419" y="99"/>
                    </a:cubicBezTo>
                    <a:cubicBezTo>
                      <a:pt x="417" y="102"/>
                      <a:pt x="415" y="104"/>
                      <a:pt x="413" y="106"/>
                    </a:cubicBezTo>
                    <a:cubicBezTo>
                      <a:pt x="407" y="113"/>
                      <a:pt x="400" y="120"/>
                      <a:pt x="396" y="131"/>
                    </a:cubicBezTo>
                    <a:cubicBezTo>
                      <a:pt x="396" y="134"/>
                      <a:pt x="393" y="135"/>
                      <a:pt x="391" y="135"/>
                    </a:cubicBezTo>
                    <a:cubicBezTo>
                      <a:pt x="390" y="135"/>
                      <a:pt x="389" y="135"/>
                      <a:pt x="389" y="135"/>
                    </a:cubicBezTo>
                    <a:cubicBezTo>
                      <a:pt x="386" y="134"/>
                      <a:pt x="384" y="131"/>
                      <a:pt x="385" y="127"/>
                    </a:cubicBezTo>
                    <a:cubicBezTo>
                      <a:pt x="389" y="113"/>
                      <a:pt x="397" y="105"/>
                      <a:pt x="404" y="97"/>
                    </a:cubicBezTo>
                    <a:cubicBezTo>
                      <a:pt x="407" y="94"/>
                      <a:pt x="410" y="91"/>
                      <a:pt x="413" y="88"/>
                    </a:cubicBezTo>
                    <a:cubicBezTo>
                      <a:pt x="399" y="66"/>
                      <a:pt x="379" y="45"/>
                      <a:pt x="349" y="29"/>
                    </a:cubicBezTo>
                    <a:cubicBezTo>
                      <a:pt x="341" y="38"/>
                      <a:pt x="333" y="48"/>
                      <a:pt x="328" y="58"/>
                    </a:cubicBezTo>
                    <a:cubicBezTo>
                      <a:pt x="327" y="61"/>
                      <a:pt x="325" y="62"/>
                      <a:pt x="323" y="62"/>
                    </a:cubicBezTo>
                    <a:cubicBezTo>
                      <a:pt x="322" y="62"/>
                      <a:pt x="321" y="62"/>
                      <a:pt x="320" y="61"/>
                    </a:cubicBezTo>
                    <a:cubicBezTo>
                      <a:pt x="317" y="60"/>
                      <a:pt x="316" y="56"/>
                      <a:pt x="317" y="53"/>
                    </a:cubicBezTo>
                    <a:cubicBezTo>
                      <a:pt x="322" y="43"/>
                      <a:pt x="329" y="32"/>
                      <a:pt x="338" y="24"/>
                    </a:cubicBezTo>
                    <a:cubicBezTo>
                      <a:pt x="331" y="21"/>
                      <a:pt x="324" y="18"/>
                      <a:pt x="317" y="15"/>
                    </a:cubicBezTo>
                    <a:cubicBezTo>
                      <a:pt x="316" y="16"/>
                      <a:pt x="316" y="16"/>
                      <a:pt x="315" y="16"/>
                    </a:cubicBezTo>
                    <a:cubicBezTo>
                      <a:pt x="306" y="22"/>
                      <a:pt x="296" y="25"/>
                      <a:pt x="286" y="25"/>
                    </a:cubicBezTo>
                    <a:cubicBezTo>
                      <a:pt x="278" y="25"/>
                      <a:pt x="270" y="23"/>
                      <a:pt x="264" y="19"/>
                    </a:cubicBezTo>
                    <a:cubicBezTo>
                      <a:pt x="261" y="17"/>
                      <a:pt x="261" y="13"/>
                      <a:pt x="263" y="10"/>
                    </a:cubicBezTo>
                    <a:cubicBezTo>
                      <a:pt x="265" y="8"/>
                      <a:pt x="268" y="7"/>
                      <a:pt x="271" y="9"/>
                    </a:cubicBezTo>
                    <a:cubicBezTo>
                      <a:pt x="278" y="14"/>
                      <a:pt x="290" y="15"/>
                      <a:pt x="300" y="10"/>
                    </a:cubicBezTo>
                    <a:cubicBezTo>
                      <a:pt x="284" y="6"/>
                      <a:pt x="266" y="3"/>
                      <a:pt x="245" y="1"/>
                    </a:cubicBezTo>
                    <a:cubicBezTo>
                      <a:pt x="245" y="1"/>
                      <a:pt x="245" y="1"/>
                      <a:pt x="244" y="1"/>
                    </a:cubicBezTo>
                    <a:cubicBezTo>
                      <a:pt x="242" y="22"/>
                      <a:pt x="226" y="40"/>
                      <a:pt x="207" y="52"/>
                    </a:cubicBezTo>
                    <a:cubicBezTo>
                      <a:pt x="217" y="56"/>
                      <a:pt x="230" y="58"/>
                      <a:pt x="241" y="51"/>
                    </a:cubicBezTo>
                    <a:cubicBezTo>
                      <a:pt x="243" y="49"/>
                      <a:pt x="247" y="50"/>
                      <a:pt x="249" y="52"/>
                    </a:cubicBezTo>
                    <a:cubicBezTo>
                      <a:pt x="251" y="55"/>
                      <a:pt x="250" y="59"/>
                      <a:pt x="248" y="61"/>
                    </a:cubicBezTo>
                    <a:cubicBezTo>
                      <a:pt x="241" y="65"/>
                      <a:pt x="233" y="68"/>
                      <a:pt x="225" y="68"/>
                    </a:cubicBezTo>
                    <a:cubicBezTo>
                      <a:pt x="216" y="68"/>
                      <a:pt x="206" y="65"/>
                      <a:pt x="196" y="60"/>
                    </a:cubicBezTo>
                    <a:cubicBezTo>
                      <a:pt x="191" y="66"/>
                      <a:pt x="191" y="75"/>
                      <a:pt x="192" y="87"/>
                    </a:cubicBezTo>
                    <a:cubicBezTo>
                      <a:pt x="193" y="97"/>
                      <a:pt x="194" y="108"/>
                      <a:pt x="189" y="119"/>
                    </a:cubicBezTo>
                    <a:cubicBezTo>
                      <a:pt x="188" y="121"/>
                      <a:pt x="186" y="122"/>
                      <a:pt x="184" y="122"/>
                    </a:cubicBezTo>
                    <a:cubicBezTo>
                      <a:pt x="183" y="122"/>
                      <a:pt x="182" y="122"/>
                      <a:pt x="181" y="122"/>
                    </a:cubicBezTo>
                    <a:cubicBezTo>
                      <a:pt x="178" y="120"/>
                      <a:pt x="177" y="116"/>
                      <a:pt x="178" y="113"/>
                    </a:cubicBezTo>
                    <a:cubicBezTo>
                      <a:pt x="182" y="107"/>
                      <a:pt x="181" y="98"/>
                      <a:pt x="180" y="90"/>
                    </a:cubicBezTo>
                    <a:cubicBezTo>
                      <a:pt x="174" y="86"/>
                      <a:pt x="165" y="83"/>
                      <a:pt x="159" y="86"/>
                    </a:cubicBezTo>
                    <a:cubicBezTo>
                      <a:pt x="154" y="88"/>
                      <a:pt x="150" y="94"/>
                      <a:pt x="148" y="102"/>
                    </a:cubicBezTo>
                    <a:cubicBezTo>
                      <a:pt x="147" y="105"/>
                      <a:pt x="145" y="106"/>
                      <a:pt x="142" y="106"/>
                    </a:cubicBezTo>
                    <a:cubicBezTo>
                      <a:pt x="141" y="106"/>
                      <a:pt x="141" y="106"/>
                      <a:pt x="140" y="106"/>
                    </a:cubicBezTo>
                    <a:cubicBezTo>
                      <a:pt x="137" y="105"/>
                      <a:pt x="135" y="102"/>
                      <a:pt x="136" y="99"/>
                    </a:cubicBezTo>
                    <a:cubicBezTo>
                      <a:pt x="139" y="87"/>
                      <a:pt x="145" y="79"/>
                      <a:pt x="154" y="75"/>
                    </a:cubicBezTo>
                    <a:cubicBezTo>
                      <a:pt x="161" y="72"/>
                      <a:pt x="170" y="72"/>
                      <a:pt x="179" y="76"/>
                    </a:cubicBezTo>
                    <a:cubicBezTo>
                      <a:pt x="179" y="65"/>
                      <a:pt x="182" y="54"/>
                      <a:pt x="193" y="46"/>
                    </a:cubicBezTo>
                    <a:cubicBezTo>
                      <a:pt x="193" y="46"/>
                      <a:pt x="193" y="46"/>
                      <a:pt x="193" y="46"/>
                    </a:cubicBezTo>
                    <a:cubicBezTo>
                      <a:pt x="193" y="46"/>
                      <a:pt x="193" y="46"/>
                      <a:pt x="193" y="46"/>
                    </a:cubicBezTo>
                    <a:cubicBezTo>
                      <a:pt x="194" y="46"/>
                      <a:pt x="194" y="46"/>
                      <a:pt x="194" y="45"/>
                    </a:cubicBezTo>
                    <a:cubicBezTo>
                      <a:pt x="194" y="45"/>
                      <a:pt x="194" y="45"/>
                      <a:pt x="194" y="45"/>
                    </a:cubicBezTo>
                    <a:cubicBezTo>
                      <a:pt x="213" y="35"/>
                      <a:pt x="230" y="19"/>
                      <a:pt x="232" y="0"/>
                    </a:cubicBezTo>
                    <a:cubicBezTo>
                      <a:pt x="220" y="0"/>
                      <a:pt x="208" y="0"/>
                      <a:pt x="197" y="1"/>
                    </a:cubicBezTo>
                    <a:cubicBezTo>
                      <a:pt x="192" y="17"/>
                      <a:pt x="178" y="27"/>
                      <a:pt x="166" y="36"/>
                    </a:cubicBezTo>
                    <a:cubicBezTo>
                      <a:pt x="155" y="44"/>
                      <a:pt x="145" y="51"/>
                      <a:pt x="139" y="61"/>
                    </a:cubicBezTo>
                    <a:cubicBezTo>
                      <a:pt x="138" y="63"/>
                      <a:pt x="136" y="65"/>
                      <a:pt x="134" y="65"/>
                    </a:cubicBezTo>
                    <a:cubicBezTo>
                      <a:pt x="133" y="65"/>
                      <a:pt x="132" y="64"/>
                      <a:pt x="131" y="64"/>
                    </a:cubicBezTo>
                    <a:cubicBezTo>
                      <a:pt x="128" y="62"/>
                      <a:pt x="127" y="58"/>
                      <a:pt x="129" y="56"/>
                    </a:cubicBezTo>
                    <a:cubicBezTo>
                      <a:pt x="136" y="43"/>
                      <a:pt x="147" y="35"/>
                      <a:pt x="158" y="27"/>
                    </a:cubicBezTo>
                    <a:cubicBezTo>
                      <a:pt x="169" y="19"/>
                      <a:pt x="179" y="12"/>
                      <a:pt x="183" y="2"/>
                    </a:cubicBezTo>
                    <a:cubicBezTo>
                      <a:pt x="151" y="6"/>
                      <a:pt x="124" y="16"/>
                      <a:pt x="100" y="29"/>
                    </a:cubicBezTo>
                    <a:cubicBezTo>
                      <a:pt x="106" y="46"/>
                      <a:pt x="97" y="58"/>
                      <a:pt x="88" y="69"/>
                    </a:cubicBezTo>
                    <a:cubicBezTo>
                      <a:pt x="105" y="78"/>
                      <a:pt x="112" y="92"/>
                      <a:pt x="109" y="109"/>
                    </a:cubicBezTo>
                    <a:cubicBezTo>
                      <a:pt x="108" y="112"/>
                      <a:pt x="106" y="114"/>
                      <a:pt x="103" y="114"/>
                    </a:cubicBezTo>
                    <a:cubicBezTo>
                      <a:pt x="102" y="114"/>
                      <a:pt x="102" y="114"/>
                      <a:pt x="101" y="114"/>
                    </a:cubicBezTo>
                    <a:cubicBezTo>
                      <a:pt x="98" y="113"/>
                      <a:pt x="96" y="110"/>
                      <a:pt x="97" y="107"/>
                    </a:cubicBezTo>
                    <a:cubicBezTo>
                      <a:pt x="100" y="94"/>
                      <a:pt x="94" y="84"/>
                      <a:pt x="79" y="78"/>
                    </a:cubicBezTo>
                    <a:cubicBezTo>
                      <a:pt x="69" y="89"/>
                      <a:pt x="63" y="98"/>
                      <a:pt x="67" y="109"/>
                    </a:cubicBezTo>
                    <a:cubicBezTo>
                      <a:pt x="68" y="112"/>
                      <a:pt x="66" y="115"/>
                      <a:pt x="63" y="117"/>
                    </a:cubicBezTo>
                    <a:cubicBezTo>
                      <a:pt x="62" y="117"/>
                      <a:pt x="62" y="117"/>
                      <a:pt x="61" y="117"/>
                    </a:cubicBezTo>
                    <a:cubicBezTo>
                      <a:pt x="58" y="117"/>
                      <a:pt x="56" y="115"/>
                      <a:pt x="55" y="113"/>
                    </a:cubicBezTo>
                    <a:cubicBezTo>
                      <a:pt x="48" y="93"/>
                      <a:pt x="62" y="79"/>
                      <a:pt x="73" y="67"/>
                    </a:cubicBezTo>
                    <a:cubicBezTo>
                      <a:pt x="84" y="55"/>
                      <a:pt x="92" y="46"/>
                      <a:pt x="89" y="35"/>
                    </a:cubicBezTo>
                    <a:cubicBezTo>
                      <a:pt x="56" y="56"/>
                      <a:pt x="33" y="83"/>
                      <a:pt x="19" y="108"/>
                    </a:cubicBezTo>
                    <a:cubicBezTo>
                      <a:pt x="30" y="113"/>
                      <a:pt x="40" y="120"/>
                      <a:pt x="47" y="131"/>
                    </a:cubicBezTo>
                    <a:cubicBezTo>
                      <a:pt x="49" y="133"/>
                      <a:pt x="49" y="137"/>
                      <a:pt x="46" y="139"/>
                    </a:cubicBezTo>
                    <a:cubicBezTo>
                      <a:pt x="45" y="140"/>
                      <a:pt x="44" y="140"/>
                      <a:pt x="43" y="140"/>
                    </a:cubicBezTo>
                    <a:cubicBezTo>
                      <a:pt x="41" y="140"/>
                      <a:pt x="39" y="140"/>
                      <a:pt x="38" y="138"/>
                    </a:cubicBezTo>
                    <a:cubicBezTo>
                      <a:pt x="31" y="129"/>
                      <a:pt x="23" y="123"/>
                      <a:pt x="13" y="119"/>
                    </a:cubicBezTo>
                    <a:cubicBezTo>
                      <a:pt x="9" y="127"/>
                      <a:pt x="7" y="136"/>
                      <a:pt x="5" y="143"/>
                    </a:cubicBezTo>
                    <a:cubicBezTo>
                      <a:pt x="0" y="168"/>
                      <a:pt x="3" y="191"/>
                      <a:pt x="17" y="208"/>
                    </a:cubicBezTo>
                    <a:cubicBezTo>
                      <a:pt x="20" y="204"/>
                      <a:pt x="22" y="200"/>
                      <a:pt x="24" y="196"/>
                    </a:cubicBezTo>
                    <a:cubicBezTo>
                      <a:pt x="24" y="192"/>
                      <a:pt x="28" y="190"/>
                      <a:pt x="31" y="191"/>
                    </a:cubicBezTo>
                    <a:cubicBezTo>
                      <a:pt x="34" y="192"/>
                      <a:pt x="36" y="196"/>
                      <a:pt x="35" y="199"/>
                    </a:cubicBezTo>
                    <a:cubicBezTo>
                      <a:pt x="34" y="205"/>
                      <a:pt x="30" y="211"/>
                      <a:pt x="25" y="217"/>
                    </a:cubicBezTo>
                    <a:cubicBezTo>
                      <a:pt x="35" y="224"/>
                      <a:pt x="47" y="230"/>
                      <a:pt x="63" y="233"/>
                    </a:cubicBezTo>
                    <a:cubicBezTo>
                      <a:pt x="59" y="224"/>
                      <a:pt x="58" y="209"/>
                      <a:pt x="68" y="188"/>
                    </a:cubicBezTo>
                    <a:cubicBezTo>
                      <a:pt x="71" y="182"/>
                      <a:pt x="74" y="175"/>
                      <a:pt x="71" y="170"/>
                    </a:cubicBezTo>
                    <a:cubicBezTo>
                      <a:pt x="66" y="163"/>
                      <a:pt x="51" y="163"/>
                      <a:pt x="46" y="164"/>
                    </a:cubicBezTo>
                    <a:cubicBezTo>
                      <a:pt x="42" y="164"/>
                      <a:pt x="39" y="162"/>
                      <a:pt x="39" y="158"/>
                    </a:cubicBezTo>
                    <a:cubicBezTo>
                      <a:pt x="39" y="155"/>
                      <a:pt x="41" y="152"/>
                      <a:pt x="45" y="152"/>
                    </a:cubicBezTo>
                    <a:cubicBezTo>
                      <a:pt x="47" y="151"/>
                      <a:pt x="71" y="149"/>
                      <a:pt x="81" y="163"/>
                    </a:cubicBezTo>
                    <a:cubicBezTo>
                      <a:pt x="83" y="166"/>
                      <a:pt x="84" y="169"/>
                      <a:pt x="84" y="173"/>
                    </a:cubicBezTo>
                    <a:cubicBezTo>
                      <a:pt x="95" y="175"/>
                      <a:pt x="103" y="173"/>
                      <a:pt x="107" y="168"/>
                    </a:cubicBezTo>
                    <a:cubicBezTo>
                      <a:pt x="111" y="163"/>
                      <a:pt x="111" y="153"/>
                      <a:pt x="105" y="142"/>
                    </a:cubicBezTo>
                    <a:cubicBezTo>
                      <a:pt x="104" y="139"/>
                      <a:pt x="105" y="136"/>
                      <a:pt x="108" y="134"/>
                    </a:cubicBezTo>
                    <a:cubicBezTo>
                      <a:pt x="111" y="133"/>
                      <a:pt x="115" y="134"/>
                      <a:pt x="116" y="137"/>
                    </a:cubicBezTo>
                    <a:cubicBezTo>
                      <a:pt x="124" y="152"/>
                      <a:pt x="124" y="167"/>
                      <a:pt x="117" y="176"/>
                    </a:cubicBezTo>
                    <a:cubicBezTo>
                      <a:pt x="114" y="180"/>
                      <a:pt x="106" y="186"/>
                      <a:pt x="92" y="186"/>
                    </a:cubicBezTo>
                    <a:cubicBezTo>
                      <a:pt x="89" y="186"/>
                      <a:pt x="86" y="186"/>
                      <a:pt x="83" y="185"/>
                    </a:cubicBezTo>
                    <a:cubicBezTo>
                      <a:pt x="82" y="188"/>
                      <a:pt x="81" y="190"/>
                      <a:pt x="79" y="193"/>
                    </a:cubicBezTo>
                    <a:cubicBezTo>
                      <a:pt x="64" y="225"/>
                      <a:pt x="79" y="235"/>
                      <a:pt x="80" y="235"/>
                    </a:cubicBezTo>
                    <a:cubicBezTo>
                      <a:pt x="80" y="235"/>
                      <a:pt x="80" y="235"/>
                      <a:pt x="80" y="235"/>
                    </a:cubicBezTo>
                    <a:cubicBezTo>
                      <a:pt x="89" y="236"/>
                      <a:pt x="98" y="236"/>
                      <a:pt x="109" y="235"/>
                    </a:cubicBezTo>
                    <a:cubicBezTo>
                      <a:pt x="117" y="229"/>
                      <a:pt x="134" y="216"/>
                      <a:pt x="154" y="208"/>
                    </a:cubicBezTo>
                    <a:cubicBezTo>
                      <a:pt x="150" y="206"/>
                      <a:pt x="145" y="204"/>
                      <a:pt x="139" y="204"/>
                    </a:cubicBezTo>
                    <a:cubicBezTo>
                      <a:pt x="139" y="204"/>
                      <a:pt x="139" y="204"/>
                      <a:pt x="139" y="204"/>
                    </a:cubicBezTo>
                    <a:cubicBezTo>
                      <a:pt x="136" y="204"/>
                      <a:pt x="133" y="202"/>
                      <a:pt x="133" y="199"/>
                    </a:cubicBezTo>
                    <a:cubicBezTo>
                      <a:pt x="133" y="196"/>
                      <a:pt x="136" y="193"/>
                      <a:pt x="139" y="193"/>
                    </a:cubicBezTo>
                    <a:cubicBezTo>
                      <a:pt x="145" y="193"/>
                      <a:pt x="150" y="194"/>
                      <a:pt x="155" y="196"/>
                    </a:cubicBezTo>
                    <a:cubicBezTo>
                      <a:pt x="152" y="180"/>
                      <a:pt x="157" y="166"/>
                      <a:pt x="172" y="153"/>
                    </a:cubicBezTo>
                    <a:cubicBezTo>
                      <a:pt x="175" y="151"/>
                      <a:pt x="178" y="151"/>
                      <a:pt x="181" y="154"/>
                    </a:cubicBezTo>
                    <a:cubicBezTo>
                      <a:pt x="183" y="156"/>
                      <a:pt x="183" y="160"/>
                      <a:pt x="180" y="162"/>
                    </a:cubicBezTo>
                    <a:cubicBezTo>
                      <a:pt x="165" y="176"/>
                      <a:pt x="163" y="187"/>
                      <a:pt x="171" y="204"/>
                    </a:cubicBezTo>
                    <a:cubicBezTo>
                      <a:pt x="172" y="204"/>
                      <a:pt x="172" y="204"/>
                      <a:pt x="172" y="204"/>
                    </a:cubicBezTo>
                    <a:cubicBezTo>
                      <a:pt x="193" y="200"/>
                      <a:pt x="213" y="193"/>
                      <a:pt x="229" y="185"/>
                    </a:cubicBezTo>
                    <a:cubicBezTo>
                      <a:pt x="228" y="178"/>
                      <a:pt x="228" y="172"/>
                      <a:pt x="229" y="162"/>
                    </a:cubicBezTo>
                    <a:cubicBezTo>
                      <a:pt x="229" y="162"/>
                      <a:pt x="229" y="162"/>
                      <a:pt x="229" y="162"/>
                    </a:cubicBezTo>
                    <a:cubicBezTo>
                      <a:pt x="212" y="157"/>
                      <a:pt x="203" y="143"/>
                      <a:pt x="207" y="122"/>
                    </a:cubicBezTo>
                    <a:cubicBezTo>
                      <a:pt x="207" y="119"/>
                      <a:pt x="210" y="117"/>
                      <a:pt x="214" y="118"/>
                    </a:cubicBezTo>
                    <a:cubicBezTo>
                      <a:pt x="217" y="118"/>
                      <a:pt x="219" y="121"/>
                      <a:pt x="219" y="125"/>
                    </a:cubicBezTo>
                    <a:cubicBezTo>
                      <a:pt x="217" y="135"/>
                      <a:pt x="218" y="148"/>
                      <a:pt x="232" y="152"/>
                    </a:cubicBezTo>
                    <a:cubicBezTo>
                      <a:pt x="233" y="152"/>
                      <a:pt x="233" y="152"/>
                      <a:pt x="233" y="152"/>
                    </a:cubicBezTo>
                    <a:cubicBezTo>
                      <a:pt x="236" y="146"/>
                      <a:pt x="240" y="140"/>
                      <a:pt x="245" y="135"/>
                    </a:cubicBezTo>
                    <a:cubicBezTo>
                      <a:pt x="248" y="133"/>
                      <a:pt x="251" y="133"/>
                      <a:pt x="254" y="135"/>
                    </a:cubicBezTo>
                    <a:cubicBezTo>
                      <a:pt x="256" y="138"/>
                      <a:pt x="256" y="142"/>
                      <a:pt x="253" y="144"/>
                    </a:cubicBezTo>
                    <a:cubicBezTo>
                      <a:pt x="244" y="153"/>
                      <a:pt x="239" y="167"/>
                      <a:pt x="241" y="181"/>
                    </a:cubicBezTo>
                    <a:cubicBezTo>
                      <a:pt x="266" y="169"/>
                      <a:pt x="282" y="156"/>
                      <a:pt x="284" y="148"/>
                    </a:cubicBezTo>
                    <a:cubicBezTo>
                      <a:pt x="285" y="145"/>
                      <a:pt x="288" y="143"/>
                      <a:pt x="291" y="144"/>
                    </a:cubicBezTo>
                    <a:cubicBezTo>
                      <a:pt x="294" y="144"/>
                      <a:pt x="296" y="148"/>
                      <a:pt x="295" y="151"/>
                    </a:cubicBezTo>
                    <a:cubicBezTo>
                      <a:pt x="287" y="183"/>
                      <a:pt x="204" y="210"/>
                      <a:pt x="175" y="216"/>
                    </a:cubicBezTo>
                    <a:cubicBezTo>
                      <a:pt x="150" y="221"/>
                      <a:pt x="129" y="236"/>
                      <a:pt x="119" y="243"/>
                    </a:cubicBezTo>
                    <a:cubicBezTo>
                      <a:pt x="115" y="253"/>
                      <a:pt x="113" y="267"/>
                      <a:pt x="128" y="278"/>
                    </a:cubicBezTo>
                    <a:cubicBezTo>
                      <a:pt x="151" y="297"/>
                      <a:pt x="211" y="278"/>
                      <a:pt x="211" y="278"/>
                    </a:cubicBezTo>
                    <a:cubicBezTo>
                      <a:pt x="211" y="278"/>
                      <a:pt x="211" y="278"/>
                      <a:pt x="211" y="278"/>
                    </a:cubicBezTo>
                    <a:cubicBezTo>
                      <a:pt x="228" y="272"/>
                      <a:pt x="249" y="263"/>
                      <a:pt x="271" y="254"/>
                    </a:cubicBezTo>
                    <a:close/>
                    <a:moveTo>
                      <a:pt x="373" y="112"/>
                    </a:moveTo>
                    <a:cubicBezTo>
                      <a:pt x="375" y="110"/>
                      <a:pt x="379" y="109"/>
                      <a:pt x="381" y="111"/>
                    </a:cubicBezTo>
                    <a:cubicBezTo>
                      <a:pt x="384" y="113"/>
                      <a:pt x="384" y="117"/>
                      <a:pt x="382" y="120"/>
                    </a:cubicBezTo>
                    <a:cubicBezTo>
                      <a:pt x="374" y="130"/>
                      <a:pt x="371" y="139"/>
                      <a:pt x="373" y="146"/>
                    </a:cubicBezTo>
                    <a:cubicBezTo>
                      <a:pt x="375" y="153"/>
                      <a:pt x="380" y="159"/>
                      <a:pt x="390" y="164"/>
                    </a:cubicBezTo>
                    <a:cubicBezTo>
                      <a:pt x="397" y="158"/>
                      <a:pt x="403" y="153"/>
                      <a:pt x="406" y="145"/>
                    </a:cubicBezTo>
                    <a:cubicBezTo>
                      <a:pt x="407" y="142"/>
                      <a:pt x="411" y="141"/>
                      <a:pt x="414" y="142"/>
                    </a:cubicBezTo>
                    <a:cubicBezTo>
                      <a:pt x="417" y="143"/>
                      <a:pt x="418" y="146"/>
                      <a:pt x="417" y="150"/>
                    </a:cubicBezTo>
                    <a:cubicBezTo>
                      <a:pt x="412" y="163"/>
                      <a:pt x="402" y="170"/>
                      <a:pt x="392" y="178"/>
                    </a:cubicBezTo>
                    <a:cubicBezTo>
                      <a:pt x="380" y="187"/>
                      <a:pt x="369" y="195"/>
                      <a:pt x="365" y="212"/>
                    </a:cubicBezTo>
                    <a:cubicBezTo>
                      <a:pt x="364" y="214"/>
                      <a:pt x="362" y="216"/>
                      <a:pt x="359" y="216"/>
                    </a:cubicBezTo>
                    <a:cubicBezTo>
                      <a:pt x="359" y="216"/>
                      <a:pt x="358" y="216"/>
                      <a:pt x="358" y="216"/>
                    </a:cubicBezTo>
                    <a:cubicBezTo>
                      <a:pt x="355" y="215"/>
                      <a:pt x="353" y="212"/>
                      <a:pt x="353" y="209"/>
                    </a:cubicBezTo>
                    <a:cubicBezTo>
                      <a:pt x="358" y="191"/>
                      <a:pt x="369" y="180"/>
                      <a:pt x="380" y="172"/>
                    </a:cubicBezTo>
                    <a:cubicBezTo>
                      <a:pt x="370" y="166"/>
                      <a:pt x="364" y="158"/>
                      <a:pt x="361" y="149"/>
                    </a:cubicBezTo>
                    <a:cubicBezTo>
                      <a:pt x="359" y="138"/>
                      <a:pt x="362" y="126"/>
                      <a:pt x="373" y="112"/>
                    </a:cubicBezTo>
                    <a:close/>
                    <a:moveTo>
                      <a:pt x="289" y="97"/>
                    </a:moveTo>
                    <a:cubicBezTo>
                      <a:pt x="273" y="90"/>
                      <a:pt x="262" y="87"/>
                      <a:pt x="251" y="97"/>
                    </a:cubicBezTo>
                    <a:cubicBezTo>
                      <a:pt x="248" y="99"/>
                      <a:pt x="244" y="99"/>
                      <a:pt x="242" y="97"/>
                    </a:cubicBezTo>
                    <a:cubicBezTo>
                      <a:pt x="240" y="94"/>
                      <a:pt x="240" y="90"/>
                      <a:pt x="243" y="88"/>
                    </a:cubicBezTo>
                    <a:cubicBezTo>
                      <a:pt x="261" y="72"/>
                      <a:pt x="278" y="79"/>
                      <a:pt x="293" y="86"/>
                    </a:cubicBezTo>
                    <a:cubicBezTo>
                      <a:pt x="297" y="87"/>
                      <a:pt x="300" y="89"/>
                      <a:pt x="303" y="90"/>
                    </a:cubicBezTo>
                    <a:cubicBezTo>
                      <a:pt x="303" y="83"/>
                      <a:pt x="302" y="78"/>
                      <a:pt x="298" y="74"/>
                    </a:cubicBezTo>
                    <a:cubicBezTo>
                      <a:pt x="294" y="70"/>
                      <a:pt x="288" y="67"/>
                      <a:pt x="280" y="67"/>
                    </a:cubicBezTo>
                    <a:cubicBezTo>
                      <a:pt x="277" y="67"/>
                      <a:pt x="274" y="64"/>
                      <a:pt x="275" y="61"/>
                    </a:cubicBezTo>
                    <a:cubicBezTo>
                      <a:pt x="275" y="57"/>
                      <a:pt x="278" y="55"/>
                      <a:pt x="281" y="55"/>
                    </a:cubicBezTo>
                    <a:cubicBezTo>
                      <a:pt x="292" y="56"/>
                      <a:pt x="301" y="59"/>
                      <a:pt x="307" y="66"/>
                    </a:cubicBezTo>
                    <a:cubicBezTo>
                      <a:pt x="313" y="72"/>
                      <a:pt x="316" y="81"/>
                      <a:pt x="316" y="92"/>
                    </a:cubicBezTo>
                    <a:cubicBezTo>
                      <a:pt x="325" y="93"/>
                      <a:pt x="334" y="88"/>
                      <a:pt x="344" y="73"/>
                    </a:cubicBezTo>
                    <a:cubicBezTo>
                      <a:pt x="346" y="71"/>
                      <a:pt x="349" y="70"/>
                      <a:pt x="352" y="72"/>
                    </a:cubicBezTo>
                    <a:cubicBezTo>
                      <a:pt x="355" y="74"/>
                      <a:pt x="356" y="77"/>
                      <a:pt x="354" y="80"/>
                    </a:cubicBezTo>
                    <a:cubicBezTo>
                      <a:pt x="341" y="99"/>
                      <a:pt x="329" y="104"/>
                      <a:pt x="317" y="104"/>
                    </a:cubicBezTo>
                    <a:cubicBezTo>
                      <a:pt x="307" y="104"/>
                      <a:pt x="297" y="101"/>
                      <a:pt x="289" y="97"/>
                    </a:cubicBezTo>
                    <a:close/>
                    <a:moveTo>
                      <a:pt x="167" y="259"/>
                    </a:moveTo>
                    <a:cubicBezTo>
                      <a:pt x="166" y="260"/>
                      <a:pt x="164" y="261"/>
                      <a:pt x="163" y="261"/>
                    </a:cubicBezTo>
                    <a:cubicBezTo>
                      <a:pt x="161" y="261"/>
                      <a:pt x="160" y="260"/>
                      <a:pt x="158" y="259"/>
                    </a:cubicBezTo>
                    <a:cubicBezTo>
                      <a:pt x="156" y="256"/>
                      <a:pt x="156" y="253"/>
                      <a:pt x="159" y="250"/>
                    </a:cubicBezTo>
                    <a:cubicBezTo>
                      <a:pt x="177" y="234"/>
                      <a:pt x="207" y="228"/>
                      <a:pt x="238" y="222"/>
                    </a:cubicBezTo>
                    <a:cubicBezTo>
                      <a:pt x="258" y="219"/>
                      <a:pt x="278" y="215"/>
                      <a:pt x="295" y="208"/>
                    </a:cubicBezTo>
                    <a:cubicBezTo>
                      <a:pt x="290" y="193"/>
                      <a:pt x="296" y="177"/>
                      <a:pt x="310" y="166"/>
                    </a:cubicBezTo>
                    <a:cubicBezTo>
                      <a:pt x="309" y="166"/>
                      <a:pt x="309" y="166"/>
                      <a:pt x="309" y="165"/>
                    </a:cubicBezTo>
                    <a:cubicBezTo>
                      <a:pt x="305" y="155"/>
                      <a:pt x="305" y="146"/>
                      <a:pt x="308" y="138"/>
                    </a:cubicBezTo>
                    <a:cubicBezTo>
                      <a:pt x="312" y="130"/>
                      <a:pt x="319" y="124"/>
                      <a:pt x="328" y="121"/>
                    </a:cubicBezTo>
                    <a:cubicBezTo>
                      <a:pt x="331" y="120"/>
                      <a:pt x="335" y="121"/>
                      <a:pt x="336" y="124"/>
                    </a:cubicBezTo>
                    <a:cubicBezTo>
                      <a:pt x="337" y="128"/>
                      <a:pt x="336" y="131"/>
                      <a:pt x="333" y="132"/>
                    </a:cubicBezTo>
                    <a:cubicBezTo>
                      <a:pt x="326" y="135"/>
                      <a:pt x="322" y="138"/>
                      <a:pt x="319" y="143"/>
                    </a:cubicBezTo>
                    <a:cubicBezTo>
                      <a:pt x="317" y="148"/>
                      <a:pt x="318" y="154"/>
                      <a:pt x="320" y="161"/>
                    </a:cubicBezTo>
                    <a:cubicBezTo>
                      <a:pt x="321" y="162"/>
                      <a:pt x="321" y="162"/>
                      <a:pt x="321" y="163"/>
                    </a:cubicBezTo>
                    <a:cubicBezTo>
                      <a:pt x="323" y="163"/>
                      <a:pt x="326" y="163"/>
                      <a:pt x="329" y="160"/>
                    </a:cubicBezTo>
                    <a:cubicBezTo>
                      <a:pt x="331" y="158"/>
                      <a:pt x="335" y="158"/>
                      <a:pt x="337" y="160"/>
                    </a:cubicBezTo>
                    <a:cubicBezTo>
                      <a:pt x="340" y="162"/>
                      <a:pt x="340" y="166"/>
                      <a:pt x="337" y="169"/>
                    </a:cubicBezTo>
                    <a:cubicBezTo>
                      <a:pt x="334" y="173"/>
                      <a:pt x="328" y="175"/>
                      <a:pt x="322" y="175"/>
                    </a:cubicBezTo>
                    <a:cubicBezTo>
                      <a:pt x="321" y="175"/>
                      <a:pt x="320" y="175"/>
                      <a:pt x="319" y="175"/>
                    </a:cubicBezTo>
                    <a:cubicBezTo>
                      <a:pt x="308" y="182"/>
                      <a:pt x="304" y="192"/>
                      <a:pt x="307" y="203"/>
                    </a:cubicBezTo>
                    <a:cubicBezTo>
                      <a:pt x="311" y="201"/>
                      <a:pt x="315" y="198"/>
                      <a:pt x="319" y="195"/>
                    </a:cubicBezTo>
                    <a:cubicBezTo>
                      <a:pt x="321" y="193"/>
                      <a:pt x="325" y="193"/>
                      <a:pt x="327" y="196"/>
                    </a:cubicBezTo>
                    <a:cubicBezTo>
                      <a:pt x="329" y="198"/>
                      <a:pt x="329" y="202"/>
                      <a:pt x="326" y="204"/>
                    </a:cubicBezTo>
                    <a:cubicBezTo>
                      <a:pt x="305" y="222"/>
                      <a:pt x="272" y="228"/>
                      <a:pt x="240" y="234"/>
                    </a:cubicBezTo>
                    <a:cubicBezTo>
                      <a:pt x="211" y="240"/>
                      <a:pt x="182" y="245"/>
                      <a:pt x="167" y="2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55" name="Freeform 8">
                <a:extLst>
                  <a:ext uri="{FF2B5EF4-FFF2-40B4-BE49-F238E27FC236}">
                    <a16:creationId xmlns:a16="http://schemas.microsoft.com/office/drawing/2014/main" id="{29A5337B-EBC8-43A1-AAB1-577688919CBD}"/>
                  </a:ext>
                </a:extLst>
              </p:cNvPr>
              <p:cNvSpPr>
                <a:spLocks/>
              </p:cNvSpPr>
              <p:nvPr/>
            </p:nvSpPr>
            <p:spPr bwMode="auto">
              <a:xfrm>
                <a:off x="3989" y="2266"/>
                <a:ext cx="321" cy="139"/>
              </a:xfrm>
              <a:custGeom>
                <a:avLst/>
                <a:gdLst>
                  <a:gd name="T0" fmla="*/ 13 w 136"/>
                  <a:gd name="T1" fmla="*/ 17 h 59"/>
                  <a:gd name="T2" fmla="*/ 0 w 136"/>
                  <a:gd name="T3" fmla="*/ 22 h 59"/>
                  <a:gd name="T4" fmla="*/ 10 w 136"/>
                  <a:gd name="T5" fmla="*/ 35 h 59"/>
                  <a:gd name="T6" fmla="*/ 11 w 136"/>
                  <a:gd name="T7" fmla="*/ 36 h 59"/>
                  <a:gd name="T8" fmla="*/ 11 w 136"/>
                  <a:gd name="T9" fmla="*/ 36 h 59"/>
                  <a:gd name="T10" fmla="*/ 62 w 136"/>
                  <a:gd name="T11" fmla="*/ 59 h 59"/>
                  <a:gd name="T12" fmla="*/ 115 w 136"/>
                  <a:gd name="T13" fmla="*/ 40 h 59"/>
                  <a:gd name="T14" fmla="*/ 124 w 136"/>
                  <a:gd name="T15" fmla="*/ 1 h 59"/>
                  <a:gd name="T16" fmla="*/ 13 w 136"/>
                  <a:gd name="T17"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59">
                    <a:moveTo>
                      <a:pt x="13" y="17"/>
                    </a:moveTo>
                    <a:cubicBezTo>
                      <a:pt x="9" y="19"/>
                      <a:pt x="4" y="20"/>
                      <a:pt x="0" y="22"/>
                    </a:cubicBezTo>
                    <a:cubicBezTo>
                      <a:pt x="2" y="25"/>
                      <a:pt x="5" y="30"/>
                      <a:pt x="10" y="35"/>
                    </a:cubicBezTo>
                    <a:cubicBezTo>
                      <a:pt x="10" y="35"/>
                      <a:pt x="11" y="36"/>
                      <a:pt x="11" y="36"/>
                    </a:cubicBezTo>
                    <a:cubicBezTo>
                      <a:pt x="11" y="36"/>
                      <a:pt x="11" y="36"/>
                      <a:pt x="11" y="36"/>
                    </a:cubicBezTo>
                    <a:cubicBezTo>
                      <a:pt x="21" y="46"/>
                      <a:pt x="38" y="56"/>
                      <a:pt x="62" y="59"/>
                    </a:cubicBezTo>
                    <a:cubicBezTo>
                      <a:pt x="77" y="58"/>
                      <a:pt x="100" y="53"/>
                      <a:pt x="115" y="40"/>
                    </a:cubicBezTo>
                    <a:cubicBezTo>
                      <a:pt x="136" y="22"/>
                      <a:pt x="131" y="9"/>
                      <a:pt x="124" y="1"/>
                    </a:cubicBezTo>
                    <a:cubicBezTo>
                      <a:pt x="100" y="0"/>
                      <a:pt x="53" y="0"/>
                      <a:pt x="1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56" name="Freeform 9">
                <a:extLst>
                  <a:ext uri="{FF2B5EF4-FFF2-40B4-BE49-F238E27FC236}">
                    <a16:creationId xmlns:a16="http://schemas.microsoft.com/office/drawing/2014/main" id="{5EBAFCCC-0D9A-4BC3-A8F9-0763E751D9E0}"/>
                  </a:ext>
                </a:extLst>
              </p:cNvPr>
              <p:cNvSpPr>
                <a:spLocks/>
              </p:cNvSpPr>
              <p:nvPr/>
            </p:nvSpPr>
            <p:spPr bwMode="auto">
              <a:xfrm>
                <a:off x="3963" y="2379"/>
                <a:ext cx="172" cy="243"/>
              </a:xfrm>
              <a:custGeom>
                <a:avLst/>
                <a:gdLst>
                  <a:gd name="T0" fmla="*/ 0 w 73"/>
                  <a:gd name="T1" fmla="*/ 10 h 103"/>
                  <a:gd name="T2" fmla="*/ 18 w 73"/>
                  <a:gd name="T3" fmla="*/ 23 h 103"/>
                  <a:gd name="T4" fmla="*/ 47 w 73"/>
                  <a:gd name="T5" fmla="*/ 103 h 103"/>
                  <a:gd name="T6" fmla="*/ 73 w 73"/>
                  <a:gd name="T7" fmla="*/ 103 h 103"/>
                  <a:gd name="T8" fmla="*/ 60 w 73"/>
                  <a:gd name="T9" fmla="*/ 21 h 103"/>
                  <a:gd name="T10" fmla="*/ 17 w 73"/>
                  <a:gd name="T11" fmla="*/ 0 h 103"/>
                  <a:gd name="T12" fmla="*/ 0 w 73"/>
                  <a:gd name="T13" fmla="*/ 10 h 103"/>
                </a:gdLst>
                <a:ahLst/>
                <a:cxnLst>
                  <a:cxn ang="0">
                    <a:pos x="T0" y="T1"/>
                  </a:cxn>
                  <a:cxn ang="0">
                    <a:pos x="T2" y="T3"/>
                  </a:cxn>
                  <a:cxn ang="0">
                    <a:pos x="T4" y="T5"/>
                  </a:cxn>
                  <a:cxn ang="0">
                    <a:pos x="T6" y="T7"/>
                  </a:cxn>
                  <a:cxn ang="0">
                    <a:pos x="T8" y="T9"/>
                  </a:cxn>
                  <a:cxn ang="0">
                    <a:pos x="T10" y="T11"/>
                  </a:cxn>
                  <a:cxn ang="0">
                    <a:pos x="T12" y="T13"/>
                  </a:cxn>
                </a:cxnLst>
                <a:rect l="0" t="0" r="r" b="b"/>
                <a:pathLst>
                  <a:path w="73" h="103">
                    <a:moveTo>
                      <a:pt x="0" y="10"/>
                    </a:moveTo>
                    <a:cubicBezTo>
                      <a:pt x="8" y="14"/>
                      <a:pt x="14" y="18"/>
                      <a:pt x="18" y="23"/>
                    </a:cubicBezTo>
                    <a:cubicBezTo>
                      <a:pt x="34" y="44"/>
                      <a:pt x="34" y="86"/>
                      <a:pt x="47" y="103"/>
                    </a:cubicBezTo>
                    <a:cubicBezTo>
                      <a:pt x="73" y="103"/>
                      <a:pt x="73" y="103"/>
                      <a:pt x="73" y="103"/>
                    </a:cubicBezTo>
                    <a:cubicBezTo>
                      <a:pt x="73" y="103"/>
                      <a:pt x="60" y="46"/>
                      <a:pt x="60" y="21"/>
                    </a:cubicBezTo>
                    <a:cubicBezTo>
                      <a:pt x="41" y="16"/>
                      <a:pt x="27" y="8"/>
                      <a:pt x="17" y="0"/>
                    </a:cubicBezTo>
                    <a:cubicBezTo>
                      <a:pt x="13" y="2"/>
                      <a:pt x="7" y="6"/>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grpSp>
        <p:sp>
          <p:nvSpPr>
            <p:cNvPr id="47" name="矩形 46">
              <a:extLst>
                <a:ext uri="{FF2B5EF4-FFF2-40B4-BE49-F238E27FC236}">
                  <a16:creationId xmlns:a16="http://schemas.microsoft.com/office/drawing/2014/main" id="{3DAE9746-2AE8-47EE-9154-2DE374EC1085}"/>
                </a:ext>
              </a:extLst>
            </p:cNvPr>
            <p:cNvSpPr/>
            <p:nvPr/>
          </p:nvSpPr>
          <p:spPr>
            <a:xfrm>
              <a:off x="7780720" y="4270547"/>
              <a:ext cx="525223" cy="224392"/>
            </a:xfrm>
            <a:prstGeom prst="rect">
              <a:avLst/>
            </a:prstGeom>
          </p:spPr>
          <p:txBody>
            <a:bodyPr wrap="none">
              <a:spAutoFit/>
            </a:bodyPr>
            <a:lstStyle/>
            <a:p>
              <a:pPr marL="0" marR="0" lvl="0" indent="0" algn="r" defTabSz="1219090" rtl="0" eaLnBrk="1" fontAlgn="base" latinLnBrk="0" hangingPunct="1">
                <a:lnSpc>
                  <a:spcPct val="100000"/>
                </a:lnSpc>
                <a:spcBef>
                  <a:spcPts val="0"/>
                </a:spcBef>
                <a:spcAft>
                  <a:spcPct val="0"/>
                </a:spcAft>
                <a:buClr>
                  <a:srgbClr val="00B7FF"/>
                </a:buClr>
                <a:buSzPct val="120000"/>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sym typeface="Apis"/>
                </a:rPr>
                <a:t>大脑</a:t>
              </a:r>
              <a:endParaRPr kumimoji="0" lang="en-CA" altLang="zh-CN" sz="1050"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pis"/>
              </a:endParaRPr>
            </a:p>
          </p:txBody>
        </p:sp>
        <p:sp>
          <p:nvSpPr>
            <p:cNvPr id="48" name="矩形 47">
              <a:extLst>
                <a:ext uri="{FF2B5EF4-FFF2-40B4-BE49-F238E27FC236}">
                  <a16:creationId xmlns:a16="http://schemas.microsoft.com/office/drawing/2014/main" id="{A1A4ACE0-9F10-4EDD-A9F5-8D2C6401B219}"/>
                </a:ext>
              </a:extLst>
            </p:cNvPr>
            <p:cNvSpPr/>
            <p:nvPr/>
          </p:nvSpPr>
          <p:spPr>
            <a:xfrm>
              <a:off x="7139464" y="5180625"/>
              <a:ext cx="525222" cy="224392"/>
            </a:xfrm>
            <a:prstGeom prst="rect">
              <a:avLst/>
            </a:prstGeom>
          </p:spPr>
          <p:txBody>
            <a:bodyPr wrap="none">
              <a:spAutoFit/>
            </a:bodyPr>
            <a:lstStyle/>
            <a:p>
              <a:pPr marL="0" marR="0" lvl="0" indent="0" algn="r" defTabSz="1219090" rtl="0" eaLnBrk="1" fontAlgn="base" latinLnBrk="0" hangingPunct="1">
                <a:lnSpc>
                  <a:spcPct val="100000"/>
                </a:lnSpc>
                <a:spcBef>
                  <a:spcPts val="0"/>
                </a:spcBef>
                <a:spcAft>
                  <a:spcPct val="0"/>
                </a:spcAft>
                <a:buClr>
                  <a:srgbClr val="00B7FF"/>
                </a:buClr>
                <a:buSzPct val="120000"/>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sym typeface="Apis"/>
                </a:rPr>
                <a:t>胰腺</a:t>
              </a:r>
              <a:endParaRPr kumimoji="0" lang="en-CA" altLang="zh-CN" sz="1050"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pis"/>
              </a:endParaRPr>
            </a:p>
          </p:txBody>
        </p:sp>
        <p:sp>
          <p:nvSpPr>
            <p:cNvPr id="49" name="矩形 48">
              <a:extLst>
                <a:ext uri="{FF2B5EF4-FFF2-40B4-BE49-F238E27FC236}">
                  <a16:creationId xmlns:a16="http://schemas.microsoft.com/office/drawing/2014/main" id="{4ED87115-6533-4298-8416-F26FCCCC7311}"/>
                </a:ext>
              </a:extLst>
            </p:cNvPr>
            <p:cNvSpPr/>
            <p:nvPr/>
          </p:nvSpPr>
          <p:spPr>
            <a:xfrm>
              <a:off x="7722807" y="6016580"/>
              <a:ext cx="683945" cy="224392"/>
            </a:xfrm>
            <a:prstGeom prst="rect">
              <a:avLst/>
            </a:prstGeom>
          </p:spPr>
          <p:txBody>
            <a:bodyPr wrap="none">
              <a:spAutoFit/>
            </a:bodyPr>
            <a:lstStyle/>
            <a:p>
              <a:pPr marL="0" marR="0" lvl="0" indent="0" algn="r" defTabSz="1219090" rtl="0" eaLnBrk="1" fontAlgn="base" latinLnBrk="0" hangingPunct="1">
                <a:lnSpc>
                  <a:spcPct val="100000"/>
                </a:lnSpc>
                <a:spcBef>
                  <a:spcPts val="0"/>
                </a:spcBef>
                <a:spcAft>
                  <a:spcPct val="0"/>
                </a:spcAft>
                <a:buClr>
                  <a:srgbClr val="00B7FF"/>
                </a:buClr>
                <a:buSzPct val="120000"/>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sym typeface="Apis"/>
                </a:rPr>
                <a:t>胃肠道</a:t>
              </a:r>
              <a:endParaRPr kumimoji="0" lang="en-CA" altLang="zh-CN" sz="1050"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pis"/>
              </a:endParaRPr>
            </a:p>
          </p:txBody>
        </p:sp>
        <p:grpSp>
          <p:nvGrpSpPr>
            <p:cNvPr id="2" name="组合 1">
              <a:extLst>
                <a:ext uri="{FF2B5EF4-FFF2-40B4-BE49-F238E27FC236}">
                  <a16:creationId xmlns:a16="http://schemas.microsoft.com/office/drawing/2014/main" id="{0C5A88D2-523F-4700-ABAA-BA4A07EDE1D7}"/>
                </a:ext>
              </a:extLst>
            </p:cNvPr>
            <p:cNvGrpSpPr/>
            <p:nvPr/>
          </p:nvGrpSpPr>
          <p:grpSpPr>
            <a:xfrm>
              <a:off x="9142585" y="5575534"/>
              <a:ext cx="781737" cy="688682"/>
              <a:chOff x="9142585" y="5533002"/>
              <a:chExt cx="781737" cy="688682"/>
            </a:xfrm>
          </p:grpSpPr>
          <p:grpSp>
            <p:nvGrpSpPr>
              <p:cNvPr id="38" name="Group 32">
                <a:extLst>
                  <a:ext uri="{FF2B5EF4-FFF2-40B4-BE49-F238E27FC236}">
                    <a16:creationId xmlns:a16="http://schemas.microsoft.com/office/drawing/2014/main" id="{D99DD26D-B367-43AA-81A7-1BA5BD46203A}"/>
                  </a:ext>
                </a:extLst>
              </p:cNvPr>
              <p:cNvGrpSpPr>
                <a:grpSpLocks noChangeAspect="1"/>
              </p:cNvGrpSpPr>
              <p:nvPr/>
            </p:nvGrpSpPr>
            <p:grpSpPr bwMode="auto">
              <a:xfrm>
                <a:off x="9422512" y="5656486"/>
                <a:ext cx="328923" cy="324650"/>
                <a:chOff x="4060" y="1174"/>
                <a:chExt cx="361" cy="553"/>
              </a:xfrm>
              <a:solidFill>
                <a:srgbClr val="001965"/>
              </a:solidFill>
            </p:grpSpPr>
            <p:sp>
              <p:nvSpPr>
                <p:cNvPr id="60" name="Freeform 33">
                  <a:extLst>
                    <a:ext uri="{FF2B5EF4-FFF2-40B4-BE49-F238E27FC236}">
                      <a16:creationId xmlns:a16="http://schemas.microsoft.com/office/drawing/2014/main" id="{256E377E-BDC7-4C76-B801-8FC59116D035}"/>
                    </a:ext>
                  </a:extLst>
                </p:cNvPr>
                <p:cNvSpPr>
                  <a:spLocks/>
                </p:cNvSpPr>
                <p:nvPr/>
              </p:nvSpPr>
              <p:spPr bwMode="auto">
                <a:xfrm>
                  <a:off x="4241" y="1174"/>
                  <a:ext cx="140" cy="340"/>
                </a:xfrm>
                <a:custGeom>
                  <a:avLst/>
                  <a:gdLst>
                    <a:gd name="T0" fmla="*/ 56 w 59"/>
                    <a:gd name="T1" fmla="*/ 30 h 144"/>
                    <a:gd name="T2" fmla="*/ 47 w 59"/>
                    <a:gd name="T3" fmla="*/ 0 h 144"/>
                    <a:gd name="T4" fmla="*/ 47 w 59"/>
                    <a:gd name="T5" fmla="*/ 0 h 144"/>
                    <a:gd name="T6" fmla="*/ 52 w 59"/>
                    <a:gd name="T7" fmla="*/ 24 h 144"/>
                    <a:gd name="T8" fmla="*/ 53 w 59"/>
                    <a:gd name="T9" fmla="*/ 43 h 144"/>
                    <a:gd name="T10" fmla="*/ 50 w 59"/>
                    <a:gd name="T11" fmla="*/ 61 h 144"/>
                    <a:gd name="T12" fmla="*/ 35 w 59"/>
                    <a:gd name="T13" fmla="*/ 96 h 144"/>
                    <a:gd name="T14" fmla="*/ 34 w 59"/>
                    <a:gd name="T15" fmla="*/ 98 h 144"/>
                    <a:gd name="T16" fmla="*/ 29 w 59"/>
                    <a:gd name="T17" fmla="*/ 106 h 144"/>
                    <a:gd name="T18" fmla="*/ 16 w 59"/>
                    <a:gd name="T19" fmla="*/ 125 h 144"/>
                    <a:gd name="T20" fmla="*/ 0 w 59"/>
                    <a:gd name="T21" fmla="*/ 143 h 144"/>
                    <a:gd name="T22" fmla="*/ 0 w 59"/>
                    <a:gd name="T23" fmla="*/ 144 h 144"/>
                    <a:gd name="T24" fmla="*/ 29 w 59"/>
                    <a:gd name="T25" fmla="*/ 121 h 144"/>
                    <a:gd name="T26" fmla="*/ 53 w 59"/>
                    <a:gd name="T27" fmla="*/ 79 h 144"/>
                    <a:gd name="T28" fmla="*/ 56 w 59"/>
                    <a:gd name="T29" fmla="*/ 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144">
                      <a:moveTo>
                        <a:pt x="56" y="30"/>
                      </a:moveTo>
                      <a:cubicBezTo>
                        <a:pt x="54" y="20"/>
                        <a:pt x="51" y="10"/>
                        <a:pt x="47" y="0"/>
                      </a:cubicBezTo>
                      <a:cubicBezTo>
                        <a:pt x="47" y="0"/>
                        <a:pt x="47" y="0"/>
                        <a:pt x="47" y="0"/>
                      </a:cubicBezTo>
                      <a:cubicBezTo>
                        <a:pt x="49" y="8"/>
                        <a:pt x="51" y="16"/>
                        <a:pt x="52" y="24"/>
                      </a:cubicBezTo>
                      <a:cubicBezTo>
                        <a:pt x="53" y="30"/>
                        <a:pt x="53" y="36"/>
                        <a:pt x="53" y="43"/>
                      </a:cubicBezTo>
                      <a:cubicBezTo>
                        <a:pt x="52" y="49"/>
                        <a:pt x="52" y="55"/>
                        <a:pt x="50" y="61"/>
                      </a:cubicBezTo>
                      <a:cubicBezTo>
                        <a:pt x="48" y="74"/>
                        <a:pt x="43" y="86"/>
                        <a:pt x="35" y="96"/>
                      </a:cubicBezTo>
                      <a:cubicBezTo>
                        <a:pt x="35" y="97"/>
                        <a:pt x="34" y="98"/>
                        <a:pt x="34" y="98"/>
                      </a:cubicBezTo>
                      <a:cubicBezTo>
                        <a:pt x="32" y="101"/>
                        <a:pt x="31" y="104"/>
                        <a:pt x="29" y="106"/>
                      </a:cubicBezTo>
                      <a:cubicBezTo>
                        <a:pt x="25" y="113"/>
                        <a:pt x="21" y="119"/>
                        <a:pt x="16" y="125"/>
                      </a:cubicBezTo>
                      <a:cubicBezTo>
                        <a:pt x="11" y="131"/>
                        <a:pt x="6" y="137"/>
                        <a:pt x="0" y="143"/>
                      </a:cubicBezTo>
                      <a:cubicBezTo>
                        <a:pt x="0" y="143"/>
                        <a:pt x="0" y="143"/>
                        <a:pt x="0" y="144"/>
                      </a:cubicBezTo>
                      <a:cubicBezTo>
                        <a:pt x="9" y="137"/>
                        <a:pt x="21" y="129"/>
                        <a:pt x="29" y="121"/>
                      </a:cubicBezTo>
                      <a:cubicBezTo>
                        <a:pt x="40" y="108"/>
                        <a:pt x="49" y="94"/>
                        <a:pt x="53" y="79"/>
                      </a:cubicBezTo>
                      <a:cubicBezTo>
                        <a:pt x="58" y="63"/>
                        <a:pt x="59" y="46"/>
                        <a:pt x="5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1" name="Freeform 34">
                  <a:extLst>
                    <a:ext uri="{FF2B5EF4-FFF2-40B4-BE49-F238E27FC236}">
                      <a16:creationId xmlns:a16="http://schemas.microsoft.com/office/drawing/2014/main" id="{6901AE9D-F294-4548-AF14-D588B71CABE0}"/>
                    </a:ext>
                  </a:extLst>
                </p:cNvPr>
                <p:cNvSpPr>
                  <a:spLocks/>
                </p:cNvSpPr>
                <p:nvPr/>
              </p:nvSpPr>
              <p:spPr bwMode="auto">
                <a:xfrm>
                  <a:off x="4060" y="1181"/>
                  <a:ext cx="283" cy="541"/>
                </a:xfrm>
                <a:custGeom>
                  <a:avLst/>
                  <a:gdLst>
                    <a:gd name="T0" fmla="*/ 120 w 120"/>
                    <a:gd name="T1" fmla="*/ 15 h 229"/>
                    <a:gd name="T2" fmla="*/ 63 w 120"/>
                    <a:gd name="T3" fmla="*/ 86 h 229"/>
                    <a:gd name="T4" fmla="*/ 25 w 120"/>
                    <a:gd name="T5" fmla="*/ 117 h 229"/>
                    <a:gd name="T6" fmla="*/ 12 w 120"/>
                    <a:gd name="T7" fmla="*/ 138 h 229"/>
                    <a:gd name="T8" fmla="*/ 9 w 120"/>
                    <a:gd name="T9" fmla="*/ 159 h 229"/>
                    <a:gd name="T10" fmla="*/ 9 w 120"/>
                    <a:gd name="T11" fmla="*/ 163 h 229"/>
                    <a:gd name="T12" fmla="*/ 10 w 120"/>
                    <a:gd name="T13" fmla="*/ 192 h 229"/>
                    <a:gd name="T14" fmla="*/ 25 w 120"/>
                    <a:gd name="T15" fmla="*/ 229 h 229"/>
                    <a:gd name="T16" fmla="*/ 25 w 120"/>
                    <a:gd name="T17" fmla="*/ 229 h 229"/>
                    <a:gd name="T18" fmla="*/ 21 w 120"/>
                    <a:gd name="T19" fmla="*/ 225 h 229"/>
                    <a:gd name="T20" fmla="*/ 21 w 120"/>
                    <a:gd name="T21" fmla="*/ 224 h 229"/>
                    <a:gd name="T22" fmla="*/ 0 w 120"/>
                    <a:gd name="T23" fmla="*/ 162 h 229"/>
                    <a:gd name="T24" fmla="*/ 118 w 120"/>
                    <a:gd name="T25" fmla="*/ 3 h 229"/>
                    <a:gd name="T26" fmla="*/ 119 w 120"/>
                    <a:gd name="T27" fmla="*/ 1 h 229"/>
                    <a:gd name="T28" fmla="*/ 119 w 120"/>
                    <a:gd name="T29" fmla="*/ 0 h 229"/>
                    <a:gd name="T30" fmla="*/ 119 w 120"/>
                    <a:gd name="T31" fmla="*/ 1 h 229"/>
                    <a:gd name="T32" fmla="*/ 120 w 120"/>
                    <a:gd name="T33" fmla="*/ 1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29">
                      <a:moveTo>
                        <a:pt x="120" y="15"/>
                      </a:moveTo>
                      <a:cubicBezTo>
                        <a:pt x="113" y="48"/>
                        <a:pt x="90" y="66"/>
                        <a:pt x="63" y="86"/>
                      </a:cubicBezTo>
                      <a:cubicBezTo>
                        <a:pt x="50" y="96"/>
                        <a:pt x="36" y="105"/>
                        <a:pt x="25" y="117"/>
                      </a:cubicBezTo>
                      <a:cubicBezTo>
                        <a:pt x="20" y="123"/>
                        <a:pt x="15" y="130"/>
                        <a:pt x="12" y="138"/>
                      </a:cubicBezTo>
                      <a:cubicBezTo>
                        <a:pt x="10" y="145"/>
                        <a:pt x="9" y="152"/>
                        <a:pt x="9" y="159"/>
                      </a:cubicBezTo>
                      <a:cubicBezTo>
                        <a:pt x="9" y="160"/>
                        <a:pt x="9" y="161"/>
                        <a:pt x="9" y="163"/>
                      </a:cubicBezTo>
                      <a:cubicBezTo>
                        <a:pt x="7" y="173"/>
                        <a:pt x="8" y="182"/>
                        <a:pt x="10" y="192"/>
                      </a:cubicBezTo>
                      <a:cubicBezTo>
                        <a:pt x="13" y="205"/>
                        <a:pt x="19" y="217"/>
                        <a:pt x="25" y="229"/>
                      </a:cubicBezTo>
                      <a:cubicBezTo>
                        <a:pt x="25" y="229"/>
                        <a:pt x="25" y="229"/>
                        <a:pt x="25" y="229"/>
                      </a:cubicBezTo>
                      <a:cubicBezTo>
                        <a:pt x="23" y="228"/>
                        <a:pt x="22" y="227"/>
                        <a:pt x="21" y="225"/>
                      </a:cubicBezTo>
                      <a:cubicBezTo>
                        <a:pt x="21" y="224"/>
                        <a:pt x="21" y="224"/>
                        <a:pt x="21" y="224"/>
                      </a:cubicBezTo>
                      <a:cubicBezTo>
                        <a:pt x="11" y="203"/>
                        <a:pt x="0" y="184"/>
                        <a:pt x="0" y="162"/>
                      </a:cubicBezTo>
                      <a:cubicBezTo>
                        <a:pt x="0" y="69"/>
                        <a:pt x="118" y="82"/>
                        <a:pt x="118" y="3"/>
                      </a:cubicBezTo>
                      <a:cubicBezTo>
                        <a:pt x="118" y="2"/>
                        <a:pt x="118" y="1"/>
                        <a:pt x="119" y="1"/>
                      </a:cubicBezTo>
                      <a:cubicBezTo>
                        <a:pt x="119" y="0"/>
                        <a:pt x="119" y="0"/>
                        <a:pt x="119" y="0"/>
                      </a:cubicBezTo>
                      <a:cubicBezTo>
                        <a:pt x="119" y="0"/>
                        <a:pt x="119" y="1"/>
                        <a:pt x="119" y="1"/>
                      </a:cubicBezTo>
                      <a:cubicBezTo>
                        <a:pt x="120" y="6"/>
                        <a:pt x="120" y="11"/>
                        <a:pt x="12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2" name="Freeform 35">
                  <a:extLst>
                    <a:ext uri="{FF2B5EF4-FFF2-40B4-BE49-F238E27FC236}">
                      <a16:creationId xmlns:a16="http://schemas.microsoft.com/office/drawing/2014/main" id="{7395AB91-48E1-4181-BAE9-FBC7F72C71AA}"/>
                    </a:ext>
                  </a:extLst>
                </p:cNvPr>
                <p:cNvSpPr>
                  <a:spLocks/>
                </p:cNvSpPr>
                <p:nvPr/>
              </p:nvSpPr>
              <p:spPr bwMode="auto">
                <a:xfrm>
                  <a:off x="4138" y="1375"/>
                  <a:ext cx="233" cy="350"/>
                </a:xfrm>
                <a:custGeom>
                  <a:avLst/>
                  <a:gdLst>
                    <a:gd name="T0" fmla="*/ 13 w 99"/>
                    <a:gd name="T1" fmla="*/ 111 h 148"/>
                    <a:gd name="T2" fmla="*/ 28 w 99"/>
                    <a:gd name="T3" fmla="*/ 90 h 148"/>
                    <a:gd name="T4" fmla="*/ 46 w 99"/>
                    <a:gd name="T5" fmla="*/ 71 h 148"/>
                    <a:gd name="T6" fmla="*/ 65 w 99"/>
                    <a:gd name="T7" fmla="*/ 54 h 148"/>
                    <a:gd name="T8" fmla="*/ 83 w 99"/>
                    <a:gd name="T9" fmla="*/ 36 h 148"/>
                    <a:gd name="T10" fmla="*/ 96 w 99"/>
                    <a:gd name="T11" fmla="*/ 10 h 148"/>
                    <a:gd name="T12" fmla="*/ 99 w 99"/>
                    <a:gd name="T13" fmla="*/ 0 h 148"/>
                    <a:gd name="T14" fmla="*/ 90 w 99"/>
                    <a:gd name="T15" fmla="*/ 17 h 148"/>
                    <a:gd name="T16" fmla="*/ 75 w 99"/>
                    <a:gd name="T17" fmla="*/ 37 h 148"/>
                    <a:gd name="T18" fmla="*/ 39 w 99"/>
                    <a:gd name="T19" fmla="*/ 64 h 148"/>
                    <a:gd name="T20" fmla="*/ 29 w 99"/>
                    <a:gd name="T21" fmla="*/ 76 h 148"/>
                    <a:gd name="T22" fmla="*/ 5 w 99"/>
                    <a:gd name="T23" fmla="*/ 115 h 148"/>
                    <a:gd name="T24" fmla="*/ 0 w 99"/>
                    <a:gd name="T25" fmla="*/ 148 h 148"/>
                    <a:gd name="T26" fmla="*/ 2 w 99"/>
                    <a:gd name="T27" fmla="*/ 147 h 148"/>
                    <a:gd name="T28" fmla="*/ 4 w 99"/>
                    <a:gd name="T29" fmla="*/ 135 h 148"/>
                    <a:gd name="T30" fmla="*/ 13 w 99"/>
                    <a:gd name="T31" fmla="*/ 11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48">
                      <a:moveTo>
                        <a:pt x="13" y="111"/>
                      </a:moveTo>
                      <a:cubicBezTo>
                        <a:pt x="17" y="104"/>
                        <a:pt x="22" y="96"/>
                        <a:pt x="28" y="90"/>
                      </a:cubicBezTo>
                      <a:cubicBezTo>
                        <a:pt x="33" y="83"/>
                        <a:pt x="40" y="77"/>
                        <a:pt x="46" y="71"/>
                      </a:cubicBezTo>
                      <a:cubicBezTo>
                        <a:pt x="65" y="54"/>
                        <a:pt x="65" y="54"/>
                        <a:pt x="65" y="54"/>
                      </a:cubicBezTo>
                      <a:cubicBezTo>
                        <a:pt x="71" y="49"/>
                        <a:pt x="77" y="43"/>
                        <a:pt x="83" y="36"/>
                      </a:cubicBezTo>
                      <a:cubicBezTo>
                        <a:pt x="88" y="30"/>
                        <a:pt x="94" y="19"/>
                        <a:pt x="96" y="10"/>
                      </a:cubicBezTo>
                      <a:cubicBezTo>
                        <a:pt x="97" y="5"/>
                        <a:pt x="98" y="2"/>
                        <a:pt x="99" y="0"/>
                      </a:cubicBezTo>
                      <a:cubicBezTo>
                        <a:pt x="96" y="6"/>
                        <a:pt x="94" y="12"/>
                        <a:pt x="90" y="17"/>
                      </a:cubicBezTo>
                      <a:cubicBezTo>
                        <a:pt x="86" y="25"/>
                        <a:pt x="80" y="31"/>
                        <a:pt x="75" y="37"/>
                      </a:cubicBezTo>
                      <a:cubicBezTo>
                        <a:pt x="64" y="48"/>
                        <a:pt x="52" y="57"/>
                        <a:pt x="39" y="64"/>
                      </a:cubicBezTo>
                      <a:cubicBezTo>
                        <a:pt x="35" y="68"/>
                        <a:pt x="32" y="72"/>
                        <a:pt x="29" y="76"/>
                      </a:cubicBezTo>
                      <a:cubicBezTo>
                        <a:pt x="19" y="88"/>
                        <a:pt x="10" y="100"/>
                        <a:pt x="5" y="115"/>
                      </a:cubicBezTo>
                      <a:cubicBezTo>
                        <a:pt x="2" y="126"/>
                        <a:pt x="0" y="137"/>
                        <a:pt x="0" y="148"/>
                      </a:cubicBezTo>
                      <a:cubicBezTo>
                        <a:pt x="1" y="148"/>
                        <a:pt x="2" y="147"/>
                        <a:pt x="2" y="147"/>
                      </a:cubicBezTo>
                      <a:cubicBezTo>
                        <a:pt x="2" y="143"/>
                        <a:pt x="3" y="139"/>
                        <a:pt x="4" y="135"/>
                      </a:cubicBezTo>
                      <a:cubicBezTo>
                        <a:pt x="6" y="127"/>
                        <a:pt x="9" y="119"/>
                        <a:pt x="13"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3" name="Freeform 36">
                  <a:extLst>
                    <a:ext uri="{FF2B5EF4-FFF2-40B4-BE49-F238E27FC236}">
                      <a16:creationId xmlns:a16="http://schemas.microsoft.com/office/drawing/2014/main" id="{D013603C-F17E-4926-8A8E-70602E8D803C}"/>
                    </a:ext>
                  </a:extLst>
                </p:cNvPr>
                <p:cNvSpPr>
                  <a:spLocks/>
                </p:cNvSpPr>
                <p:nvPr/>
              </p:nvSpPr>
              <p:spPr bwMode="auto">
                <a:xfrm>
                  <a:off x="4182" y="1176"/>
                  <a:ext cx="178" cy="341"/>
                </a:xfrm>
                <a:custGeom>
                  <a:avLst/>
                  <a:gdLst>
                    <a:gd name="T0" fmla="*/ 61 w 75"/>
                    <a:gd name="T1" fmla="*/ 69 h 144"/>
                    <a:gd name="T2" fmla="*/ 44 w 75"/>
                    <a:gd name="T3" fmla="*/ 94 h 144"/>
                    <a:gd name="T4" fmla="*/ 5 w 75"/>
                    <a:gd name="T5" fmla="*/ 138 h 144"/>
                    <a:gd name="T6" fmla="*/ 0 w 75"/>
                    <a:gd name="T7" fmla="*/ 144 h 144"/>
                    <a:gd name="T8" fmla="*/ 2 w 75"/>
                    <a:gd name="T9" fmla="*/ 142 h 144"/>
                    <a:gd name="T10" fmla="*/ 31 w 75"/>
                    <a:gd name="T11" fmla="*/ 118 h 144"/>
                    <a:gd name="T12" fmla="*/ 57 w 75"/>
                    <a:gd name="T13" fmla="*/ 92 h 144"/>
                    <a:gd name="T14" fmla="*/ 72 w 75"/>
                    <a:gd name="T15" fmla="*/ 60 h 144"/>
                    <a:gd name="T16" fmla="*/ 75 w 75"/>
                    <a:gd name="T17" fmla="*/ 41 h 144"/>
                    <a:gd name="T18" fmla="*/ 75 w 75"/>
                    <a:gd name="T19" fmla="*/ 23 h 144"/>
                    <a:gd name="T20" fmla="*/ 72 w 75"/>
                    <a:gd name="T21" fmla="*/ 5 h 144"/>
                    <a:gd name="T22" fmla="*/ 71 w 75"/>
                    <a:gd name="T23" fmla="*/ 0 h 144"/>
                    <a:gd name="T24" fmla="*/ 70 w 75"/>
                    <a:gd name="T25" fmla="*/ 0 h 144"/>
                    <a:gd name="T26" fmla="*/ 73 w 75"/>
                    <a:gd name="T27" fmla="*/ 11 h 144"/>
                    <a:gd name="T28" fmla="*/ 72 w 75"/>
                    <a:gd name="T29" fmla="*/ 41 h 144"/>
                    <a:gd name="T30" fmla="*/ 61 w 75"/>
                    <a:gd name="T31" fmla="*/ 6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144">
                      <a:moveTo>
                        <a:pt x="61" y="69"/>
                      </a:moveTo>
                      <a:cubicBezTo>
                        <a:pt x="56" y="78"/>
                        <a:pt x="51" y="86"/>
                        <a:pt x="44" y="94"/>
                      </a:cubicBezTo>
                      <a:cubicBezTo>
                        <a:pt x="32" y="109"/>
                        <a:pt x="18" y="123"/>
                        <a:pt x="5" y="138"/>
                      </a:cubicBezTo>
                      <a:cubicBezTo>
                        <a:pt x="3" y="140"/>
                        <a:pt x="1" y="142"/>
                        <a:pt x="0" y="144"/>
                      </a:cubicBezTo>
                      <a:cubicBezTo>
                        <a:pt x="1" y="144"/>
                        <a:pt x="1" y="143"/>
                        <a:pt x="2" y="142"/>
                      </a:cubicBezTo>
                      <a:cubicBezTo>
                        <a:pt x="11" y="133"/>
                        <a:pt x="21" y="126"/>
                        <a:pt x="31" y="118"/>
                      </a:cubicBezTo>
                      <a:cubicBezTo>
                        <a:pt x="41" y="111"/>
                        <a:pt x="50" y="102"/>
                        <a:pt x="57" y="92"/>
                      </a:cubicBezTo>
                      <a:cubicBezTo>
                        <a:pt x="64" y="83"/>
                        <a:pt x="69" y="71"/>
                        <a:pt x="72" y="60"/>
                      </a:cubicBezTo>
                      <a:cubicBezTo>
                        <a:pt x="73" y="54"/>
                        <a:pt x="74" y="48"/>
                        <a:pt x="75" y="41"/>
                      </a:cubicBezTo>
                      <a:cubicBezTo>
                        <a:pt x="75" y="35"/>
                        <a:pt x="75" y="29"/>
                        <a:pt x="75" y="23"/>
                      </a:cubicBezTo>
                      <a:cubicBezTo>
                        <a:pt x="75" y="17"/>
                        <a:pt x="74" y="11"/>
                        <a:pt x="72" y="5"/>
                      </a:cubicBezTo>
                      <a:cubicBezTo>
                        <a:pt x="72" y="3"/>
                        <a:pt x="71" y="1"/>
                        <a:pt x="71" y="0"/>
                      </a:cubicBezTo>
                      <a:cubicBezTo>
                        <a:pt x="70" y="0"/>
                        <a:pt x="70" y="0"/>
                        <a:pt x="70" y="0"/>
                      </a:cubicBezTo>
                      <a:cubicBezTo>
                        <a:pt x="71" y="4"/>
                        <a:pt x="72" y="7"/>
                        <a:pt x="73" y="11"/>
                      </a:cubicBezTo>
                      <a:cubicBezTo>
                        <a:pt x="74" y="21"/>
                        <a:pt x="74" y="31"/>
                        <a:pt x="72" y="41"/>
                      </a:cubicBezTo>
                      <a:cubicBezTo>
                        <a:pt x="70" y="51"/>
                        <a:pt x="66" y="60"/>
                        <a:pt x="6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4" name="Freeform 37">
                  <a:extLst>
                    <a:ext uri="{FF2B5EF4-FFF2-40B4-BE49-F238E27FC236}">
                      <a16:creationId xmlns:a16="http://schemas.microsoft.com/office/drawing/2014/main" id="{F4B6A462-4D43-498C-B575-9F8D6BAEDEEB}"/>
                    </a:ext>
                  </a:extLst>
                </p:cNvPr>
                <p:cNvSpPr>
                  <a:spLocks/>
                </p:cNvSpPr>
                <p:nvPr/>
              </p:nvSpPr>
              <p:spPr bwMode="auto">
                <a:xfrm>
                  <a:off x="4088" y="1230"/>
                  <a:ext cx="255" cy="308"/>
                </a:xfrm>
                <a:custGeom>
                  <a:avLst/>
                  <a:gdLst>
                    <a:gd name="T0" fmla="*/ 53 w 108"/>
                    <a:gd name="T1" fmla="*/ 68 h 130"/>
                    <a:gd name="T2" fmla="*/ 15 w 108"/>
                    <a:gd name="T3" fmla="*/ 98 h 130"/>
                    <a:gd name="T4" fmla="*/ 2 w 108"/>
                    <a:gd name="T5" fmla="*/ 120 h 130"/>
                    <a:gd name="T6" fmla="*/ 0 w 108"/>
                    <a:gd name="T7" fmla="*/ 130 h 130"/>
                    <a:gd name="T8" fmla="*/ 7 w 108"/>
                    <a:gd name="T9" fmla="*/ 115 h 130"/>
                    <a:gd name="T10" fmla="*/ 26 w 108"/>
                    <a:gd name="T11" fmla="*/ 94 h 130"/>
                    <a:gd name="T12" fmla="*/ 49 w 108"/>
                    <a:gd name="T13" fmla="*/ 77 h 130"/>
                    <a:gd name="T14" fmla="*/ 73 w 108"/>
                    <a:gd name="T15" fmla="*/ 61 h 130"/>
                    <a:gd name="T16" fmla="*/ 76 w 108"/>
                    <a:gd name="T17" fmla="*/ 59 h 130"/>
                    <a:gd name="T18" fmla="*/ 98 w 108"/>
                    <a:gd name="T19" fmla="*/ 32 h 130"/>
                    <a:gd name="T20" fmla="*/ 108 w 108"/>
                    <a:gd name="T21" fmla="*/ 0 h 130"/>
                    <a:gd name="T22" fmla="*/ 53 w 108"/>
                    <a:gd name="T23" fmla="*/ 6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30">
                      <a:moveTo>
                        <a:pt x="53" y="68"/>
                      </a:moveTo>
                      <a:cubicBezTo>
                        <a:pt x="37" y="79"/>
                        <a:pt x="25" y="87"/>
                        <a:pt x="15" y="98"/>
                      </a:cubicBezTo>
                      <a:cubicBezTo>
                        <a:pt x="10" y="104"/>
                        <a:pt x="5" y="113"/>
                        <a:pt x="2" y="120"/>
                      </a:cubicBezTo>
                      <a:cubicBezTo>
                        <a:pt x="1" y="124"/>
                        <a:pt x="0" y="127"/>
                        <a:pt x="0" y="130"/>
                      </a:cubicBezTo>
                      <a:cubicBezTo>
                        <a:pt x="1" y="125"/>
                        <a:pt x="4" y="120"/>
                        <a:pt x="7" y="115"/>
                      </a:cubicBezTo>
                      <a:cubicBezTo>
                        <a:pt x="12" y="107"/>
                        <a:pt x="19" y="100"/>
                        <a:pt x="26" y="94"/>
                      </a:cubicBezTo>
                      <a:cubicBezTo>
                        <a:pt x="34" y="88"/>
                        <a:pt x="41" y="82"/>
                        <a:pt x="49" y="77"/>
                      </a:cubicBezTo>
                      <a:cubicBezTo>
                        <a:pt x="57" y="72"/>
                        <a:pt x="65" y="67"/>
                        <a:pt x="73" y="61"/>
                      </a:cubicBezTo>
                      <a:cubicBezTo>
                        <a:pt x="74" y="61"/>
                        <a:pt x="75" y="60"/>
                        <a:pt x="76" y="59"/>
                      </a:cubicBezTo>
                      <a:cubicBezTo>
                        <a:pt x="84" y="51"/>
                        <a:pt x="92" y="42"/>
                        <a:pt x="98" y="32"/>
                      </a:cubicBezTo>
                      <a:cubicBezTo>
                        <a:pt x="104" y="23"/>
                        <a:pt x="107" y="12"/>
                        <a:pt x="108" y="0"/>
                      </a:cubicBezTo>
                      <a:cubicBezTo>
                        <a:pt x="102" y="30"/>
                        <a:pt x="72" y="53"/>
                        <a:pt x="53"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5" name="Freeform 38">
                  <a:extLst>
                    <a:ext uri="{FF2B5EF4-FFF2-40B4-BE49-F238E27FC236}">
                      <a16:creationId xmlns:a16="http://schemas.microsoft.com/office/drawing/2014/main" id="{AF5718F1-C665-4EB6-B12B-D1F1A6A7D3F0}"/>
                    </a:ext>
                  </a:extLst>
                </p:cNvPr>
                <p:cNvSpPr>
                  <a:spLocks/>
                </p:cNvSpPr>
                <p:nvPr/>
              </p:nvSpPr>
              <p:spPr bwMode="auto">
                <a:xfrm>
                  <a:off x="4145" y="1176"/>
                  <a:ext cx="276" cy="544"/>
                </a:xfrm>
                <a:custGeom>
                  <a:avLst/>
                  <a:gdLst>
                    <a:gd name="T0" fmla="*/ 90 w 117"/>
                    <a:gd name="T1" fmla="*/ 129 h 230"/>
                    <a:gd name="T2" fmla="*/ 1 w 117"/>
                    <a:gd name="T3" fmla="*/ 229 h 230"/>
                    <a:gd name="T4" fmla="*/ 1 w 117"/>
                    <a:gd name="T5" fmla="*/ 230 h 230"/>
                    <a:gd name="T6" fmla="*/ 0 w 117"/>
                    <a:gd name="T7" fmla="*/ 230 h 230"/>
                    <a:gd name="T8" fmla="*/ 0 w 117"/>
                    <a:gd name="T9" fmla="*/ 229 h 230"/>
                    <a:gd name="T10" fmla="*/ 12 w 117"/>
                    <a:gd name="T11" fmla="*/ 196 h 230"/>
                    <a:gd name="T12" fmla="*/ 45 w 117"/>
                    <a:gd name="T13" fmla="*/ 158 h 230"/>
                    <a:gd name="T14" fmla="*/ 82 w 117"/>
                    <a:gd name="T15" fmla="*/ 122 h 230"/>
                    <a:gd name="T16" fmla="*/ 94 w 117"/>
                    <a:gd name="T17" fmla="*/ 99 h 230"/>
                    <a:gd name="T18" fmla="*/ 97 w 117"/>
                    <a:gd name="T19" fmla="*/ 80 h 230"/>
                    <a:gd name="T20" fmla="*/ 97 w 117"/>
                    <a:gd name="T21" fmla="*/ 78 h 230"/>
                    <a:gd name="T22" fmla="*/ 102 w 117"/>
                    <a:gd name="T23" fmla="*/ 54 h 230"/>
                    <a:gd name="T24" fmla="*/ 100 w 117"/>
                    <a:gd name="T25" fmla="*/ 29 h 230"/>
                    <a:gd name="T26" fmla="*/ 90 w 117"/>
                    <a:gd name="T27" fmla="*/ 0 h 230"/>
                    <a:gd name="T28" fmla="*/ 90 w 117"/>
                    <a:gd name="T29" fmla="*/ 0 h 230"/>
                    <a:gd name="T30" fmla="*/ 91 w 117"/>
                    <a:gd name="T31" fmla="*/ 1 h 230"/>
                    <a:gd name="T32" fmla="*/ 91 w 117"/>
                    <a:gd name="T33" fmla="*/ 1 h 230"/>
                    <a:gd name="T34" fmla="*/ 90 w 117"/>
                    <a:gd name="T35" fmla="*/ 1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230">
                      <a:moveTo>
                        <a:pt x="90" y="129"/>
                      </a:moveTo>
                      <a:cubicBezTo>
                        <a:pt x="54" y="177"/>
                        <a:pt x="11" y="180"/>
                        <a:pt x="1" y="229"/>
                      </a:cubicBezTo>
                      <a:cubicBezTo>
                        <a:pt x="1" y="229"/>
                        <a:pt x="1" y="229"/>
                        <a:pt x="1" y="230"/>
                      </a:cubicBezTo>
                      <a:cubicBezTo>
                        <a:pt x="0" y="230"/>
                        <a:pt x="0" y="230"/>
                        <a:pt x="0" y="230"/>
                      </a:cubicBezTo>
                      <a:cubicBezTo>
                        <a:pt x="0" y="230"/>
                        <a:pt x="0" y="230"/>
                        <a:pt x="0" y="229"/>
                      </a:cubicBezTo>
                      <a:cubicBezTo>
                        <a:pt x="2" y="218"/>
                        <a:pt x="6" y="207"/>
                        <a:pt x="12" y="196"/>
                      </a:cubicBezTo>
                      <a:cubicBezTo>
                        <a:pt x="21" y="182"/>
                        <a:pt x="32" y="169"/>
                        <a:pt x="45" y="158"/>
                      </a:cubicBezTo>
                      <a:cubicBezTo>
                        <a:pt x="58" y="146"/>
                        <a:pt x="71" y="136"/>
                        <a:pt x="82" y="122"/>
                      </a:cubicBezTo>
                      <a:cubicBezTo>
                        <a:pt x="87" y="115"/>
                        <a:pt x="92" y="107"/>
                        <a:pt x="94" y="99"/>
                      </a:cubicBezTo>
                      <a:cubicBezTo>
                        <a:pt x="96" y="93"/>
                        <a:pt x="97" y="87"/>
                        <a:pt x="97" y="80"/>
                      </a:cubicBezTo>
                      <a:cubicBezTo>
                        <a:pt x="97" y="80"/>
                        <a:pt x="97" y="79"/>
                        <a:pt x="97" y="78"/>
                      </a:cubicBezTo>
                      <a:cubicBezTo>
                        <a:pt x="100" y="70"/>
                        <a:pt x="101" y="62"/>
                        <a:pt x="102" y="54"/>
                      </a:cubicBezTo>
                      <a:cubicBezTo>
                        <a:pt x="102" y="45"/>
                        <a:pt x="101" y="37"/>
                        <a:pt x="100" y="29"/>
                      </a:cubicBezTo>
                      <a:cubicBezTo>
                        <a:pt x="98" y="19"/>
                        <a:pt x="94" y="9"/>
                        <a:pt x="90" y="0"/>
                      </a:cubicBezTo>
                      <a:cubicBezTo>
                        <a:pt x="90" y="0"/>
                        <a:pt x="90" y="0"/>
                        <a:pt x="90" y="0"/>
                      </a:cubicBezTo>
                      <a:cubicBezTo>
                        <a:pt x="90" y="0"/>
                        <a:pt x="90" y="0"/>
                        <a:pt x="91" y="1"/>
                      </a:cubicBezTo>
                      <a:cubicBezTo>
                        <a:pt x="91" y="1"/>
                        <a:pt x="91" y="1"/>
                        <a:pt x="91" y="1"/>
                      </a:cubicBezTo>
                      <a:cubicBezTo>
                        <a:pt x="117" y="48"/>
                        <a:pt x="109" y="103"/>
                        <a:pt x="9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sp>
              <p:nvSpPr>
                <p:cNvPr id="66" name="Freeform 39">
                  <a:extLst>
                    <a:ext uri="{FF2B5EF4-FFF2-40B4-BE49-F238E27FC236}">
                      <a16:creationId xmlns:a16="http://schemas.microsoft.com/office/drawing/2014/main" id="{87BAF604-939C-4D3A-A1D7-DC551E180274}"/>
                    </a:ext>
                  </a:extLst>
                </p:cNvPr>
                <p:cNvSpPr>
                  <a:spLocks/>
                </p:cNvSpPr>
                <p:nvPr/>
              </p:nvSpPr>
              <p:spPr bwMode="auto">
                <a:xfrm>
                  <a:off x="4083" y="1176"/>
                  <a:ext cx="269" cy="551"/>
                </a:xfrm>
                <a:custGeom>
                  <a:avLst/>
                  <a:gdLst>
                    <a:gd name="T0" fmla="*/ 22 w 114"/>
                    <a:gd name="T1" fmla="*/ 222 h 233"/>
                    <a:gd name="T2" fmla="*/ 26 w 114"/>
                    <a:gd name="T3" fmla="*/ 198 h 233"/>
                    <a:gd name="T4" fmla="*/ 36 w 114"/>
                    <a:gd name="T5" fmla="*/ 177 h 233"/>
                    <a:gd name="T6" fmla="*/ 49 w 114"/>
                    <a:gd name="T7" fmla="*/ 158 h 233"/>
                    <a:gd name="T8" fmla="*/ 81 w 114"/>
                    <a:gd name="T9" fmla="*/ 123 h 233"/>
                    <a:gd name="T10" fmla="*/ 95 w 114"/>
                    <a:gd name="T11" fmla="*/ 105 h 233"/>
                    <a:gd name="T12" fmla="*/ 76 w 114"/>
                    <a:gd name="T13" fmla="*/ 122 h 233"/>
                    <a:gd name="T14" fmla="*/ 47 w 114"/>
                    <a:gd name="T15" fmla="*/ 145 h 233"/>
                    <a:gd name="T16" fmla="*/ 35 w 114"/>
                    <a:gd name="T17" fmla="*/ 159 h 233"/>
                    <a:gd name="T18" fmla="*/ 26 w 114"/>
                    <a:gd name="T19" fmla="*/ 175 h 233"/>
                    <a:gd name="T20" fmla="*/ 19 w 114"/>
                    <a:gd name="T21" fmla="*/ 210 h 233"/>
                    <a:gd name="T22" fmla="*/ 21 w 114"/>
                    <a:gd name="T23" fmla="*/ 232 h 233"/>
                    <a:gd name="T24" fmla="*/ 20 w 114"/>
                    <a:gd name="T25" fmla="*/ 232 h 233"/>
                    <a:gd name="T26" fmla="*/ 19 w 114"/>
                    <a:gd name="T27" fmla="*/ 229 h 233"/>
                    <a:gd name="T28" fmla="*/ 17 w 114"/>
                    <a:gd name="T29" fmla="*/ 210 h 233"/>
                    <a:gd name="T30" fmla="*/ 22 w 114"/>
                    <a:gd name="T31" fmla="*/ 173 h 233"/>
                    <a:gd name="T32" fmla="*/ 26 w 114"/>
                    <a:gd name="T33" fmla="*/ 165 h 233"/>
                    <a:gd name="T34" fmla="*/ 28 w 114"/>
                    <a:gd name="T35" fmla="*/ 161 h 233"/>
                    <a:gd name="T36" fmla="*/ 45 w 114"/>
                    <a:gd name="T37" fmla="*/ 136 h 233"/>
                    <a:gd name="T38" fmla="*/ 84 w 114"/>
                    <a:gd name="T39" fmla="*/ 92 h 233"/>
                    <a:gd name="T40" fmla="*/ 101 w 114"/>
                    <a:gd name="T41" fmla="*/ 68 h 233"/>
                    <a:gd name="T42" fmla="*/ 111 w 114"/>
                    <a:gd name="T43" fmla="*/ 41 h 233"/>
                    <a:gd name="T44" fmla="*/ 113 w 114"/>
                    <a:gd name="T45" fmla="*/ 12 h 233"/>
                    <a:gd name="T46" fmla="*/ 111 w 114"/>
                    <a:gd name="T47" fmla="*/ 0 h 233"/>
                    <a:gd name="T48" fmla="*/ 110 w 114"/>
                    <a:gd name="T49" fmla="*/ 1 h 233"/>
                    <a:gd name="T50" fmla="*/ 110 w 114"/>
                    <a:gd name="T51" fmla="*/ 1 h 233"/>
                    <a:gd name="T52" fmla="*/ 112 w 114"/>
                    <a:gd name="T53" fmla="*/ 20 h 233"/>
                    <a:gd name="T54" fmla="*/ 110 w 114"/>
                    <a:gd name="T55" fmla="*/ 39 h 233"/>
                    <a:gd name="T56" fmla="*/ 104 w 114"/>
                    <a:gd name="T57" fmla="*/ 57 h 233"/>
                    <a:gd name="T58" fmla="*/ 80 w 114"/>
                    <a:gd name="T59" fmla="*/ 87 h 233"/>
                    <a:gd name="T60" fmla="*/ 51 w 114"/>
                    <a:gd name="T61" fmla="*/ 111 h 233"/>
                    <a:gd name="T62" fmla="*/ 26 w 114"/>
                    <a:gd name="T63" fmla="*/ 138 h 233"/>
                    <a:gd name="T64" fmla="*/ 18 w 114"/>
                    <a:gd name="T65" fmla="*/ 154 h 233"/>
                    <a:gd name="T66" fmla="*/ 14 w 114"/>
                    <a:gd name="T67" fmla="*/ 172 h 233"/>
                    <a:gd name="T68" fmla="*/ 14 w 114"/>
                    <a:gd name="T69" fmla="*/ 209 h 233"/>
                    <a:gd name="T70" fmla="*/ 19 w 114"/>
                    <a:gd name="T71" fmla="*/ 232 h 233"/>
                    <a:gd name="T72" fmla="*/ 18 w 114"/>
                    <a:gd name="T73" fmla="*/ 232 h 233"/>
                    <a:gd name="T74" fmla="*/ 12 w 114"/>
                    <a:gd name="T75" fmla="*/ 209 h 233"/>
                    <a:gd name="T76" fmla="*/ 10 w 114"/>
                    <a:gd name="T77" fmla="*/ 172 h 233"/>
                    <a:gd name="T78" fmla="*/ 22 w 114"/>
                    <a:gd name="T79" fmla="*/ 136 h 233"/>
                    <a:gd name="T80" fmla="*/ 48 w 114"/>
                    <a:gd name="T81" fmla="*/ 107 h 233"/>
                    <a:gd name="T82" fmla="*/ 62 w 114"/>
                    <a:gd name="T83" fmla="*/ 96 h 233"/>
                    <a:gd name="T84" fmla="*/ 53 w 114"/>
                    <a:gd name="T85" fmla="*/ 102 h 233"/>
                    <a:gd name="T86" fmla="*/ 30 w 114"/>
                    <a:gd name="T87" fmla="*/ 119 h 233"/>
                    <a:gd name="T88" fmla="*/ 12 w 114"/>
                    <a:gd name="T89" fmla="*/ 140 h 233"/>
                    <a:gd name="T90" fmla="*/ 2 w 114"/>
                    <a:gd name="T91" fmla="*/ 165 h 233"/>
                    <a:gd name="T92" fmla="*/ 3 w 114"/>
                    <a:gd name="T93" fmla="*/ 193 h 233"/>
                    <a:gd name="T94" fmla="*/ 11 w 114"/>
                    <a:gd name="T95" fmla="*/ 220 h 233"/>
                    <a:gd name="T96" fmla="*/ 16 w 114"/>
                    <a:gd name="T97" fmla="*/ 232 h 233"/>
                    <a:gd name="T98" fmla="*/ 15 w 114"/>
                    <a:gd name="T99" fmla="*/ 231 h 233"/>
                    <a:gd name="T100" fmla="*/ 22 w 114"/>
                    <a:gd name="T101" fmla="*/ 232 h 233"/>
                    <a:gd name="T102" fmla="*/ 22 w 114"/>
                    <a:gd name="T103" fmla="*/ 22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233">
                      <a:moveTo>
                        <a:pt x="22" y="222"/>
                      </a:moveTo>
                      <a:cubicBezTo>
                        <a:pt x="22" y="214"/>
                        <a:pt x="24" y="206"/>
                        <a:pt x="26" y="198"/>
                      </a:cubicBezTo>
                      <a:cubicBezTo>
                        <a:pt x="28" y="191"/>
                        <a:pt x="32" y="183"/>
                        <a:pt x="36" y="177"/>
                      </a:cubicBezTo>
                      <a:cubicBezTo>
                        <a:pt x="40" y="170"/>
                        <a:pt x="44" y="164"/>
                        <a:pt x="49" y="158"/>
                      </a:cubicBezTo>
                      <a:cubicBezTo>
                        <a:pt x="60" y="146"/>
                        <a:pt x="71" y="134"/>
                        <a:pt x="81" y="123"/>
                      </a:cubicBezTo>
                      <a:cubicBezTo>
                        <a:pt x="86" y="117"/>
                        <a:pt x="90" y="111"/>
                        <a:pt x="95" y="105"/>
                      </a:cubicBezTo>
                      <a:cubicBezTo>
                        <a:pt x="89" y="111"/>
                        <a:pt x="82" y="117"/>
                        <a:pt x="76" y="122"/>
                      </a:cubicBezTo>
                      <a:cubicBezTo>
                        <a:pt x="66" y="130"/>
                        <a:pt x="56" y="137"/>
                        <a:pt x="47" y="145"/>
                      </a:cubicBezTo>
                      <a:cubicBezTo>
                        <a:pt x="43" y="150"/>
                        <a:pt x="39" y="154"/>
                        <a:pt x="35" y="159"/>
                      </a:cubicBezTo>
                      <a:cubicBezTo>
                        <a:pt x="31" y="164"/>
                        <a:pt x="28" y="169"/>
                        <a:pt x="26" y="175"/>
                      </a:cubicBezTo>
                      <a:cubicBezTo>
                        <a:pt x="21" y="186"/>
                        <a:pt x="19" y="198"/>
                        <a:pt x="19" y="210"/>
                      </a:cubicBezTo>
                      <a:cubicBezTo>
                        <a:pt x="19" y="218"/>
                        <a:pt x="20" y="225"/>
                        <a:pt x="21" y="232"/>
                      </a:cubicBezTo>
                      <a:cubicBezTo>
                        <a:pt x="20" y="232"/>
                        <a:pt x="20" y="232"/>
                        <a:pt x="20" y="232"/>
                      </a:cubicBezTo>
                      <a:cubicBezTo>
                        <a:pt x="19" y="231"/>
                        <a:pt x="19" y="230"/>
                        <a:pt x="19" y="229"/>
                      </a:cubicBezTo>
                      <a:cubicBezTo>
                        <a:pt x="18" y="223"/>
                        <a:pt x="17" y="217"/>
                        <a:pt x="17" y="210"/>
                      </a:cubicBezTo>
                      <a:cubicBezTo>
                        <a:pt x="16" y="198"/>
                        <a:pt x="18" y="185"/>
                        <a:pt x="22" y="173"/>
                      </a:cubicBezTo>
                      <a:cubicBezTo>
                        <a:pt x="24" y="170"/>
                        <a:pt x="25" y="168"/>
                        <a:pt x="26" y="165"/>
                      </a:cubicBezTo>
                      <a:cubicBezTo>
                        <a:pt x="27" y="164"/>
                        <a:pt x="27" y="162"/>
                        <a:pt x="28" y="161"/>
                      </a:cubicBezTo>
                      <a:cubicBezTo>
                        <a:pt x="33" y="152"/>
                        <a:pt x="39" y="144"/>
                        <a:pt x="45" y="136"/>
                      </a:cubicBezTo>
                      <a:cubicBezTo>
                        <a:pt x="58" y="121"/>
                        <a:pt x="72" y="107"/>
                        <a:pt x="84" y="92"/>
                      </a:cubicBezTo>
                      <a:cubicBezTo>
                        <a:pt x="90" y="84"/>
                        <a:pt x="96" y="76"/>
                        <a:pt x="101" y="68"/>
                      </a:cubicBezTo>
                      <a:cubicBezTo>
                        <a:pt x="105" y="59"/>
                        <a:pt x="109" y="50"/>
                        <a:pt x="111" y="41"/>
                      </a:cubicBezTo>
                      <a:cubicBezTo>
                        <a:pt x="114" y="31"/>
                        <a:pt x="114" y="21"/>
                        <a:pt x="113" y="12"/>
                      </a:cubicBezTo>
                      <a:cubicBezTo>
                        <a:pt x="113" y="8"/>
                        <a:pt x="112" y="4"/>
                        <a:pt x="111" y="0"/>
                      </a:cubicBezTo>
                      <a:cubicBezTo>
                        <a:pt x="111" y="0"/>
                        <a:pt x="110" y="1"/>
                        <a:pt x="110" y="1"/>
                      </a:cubicBezTo>
                      <a:cubicBezTo>
                        <a:pt x="110" y="1"/>
                        <a:pt x="110" y="1"/>
                        <a:pt x="110" y="1"/>
                      </a:cubicBezTo>
                      <a:cubicBezTo>
                        <a:pt x="111" y="7"/>
                        <a:pt x="112" y="14"/>
                        <a:pt x="112" y="20"/>
                      </a:cubicBezTo>
                      <a:cubicBezTo>
                        <a:pt x="112" y="26"/>
                        <a:pt x="112" y="33"/>
                        <a:pt x="110" y="39"/>
                      </a:cubicBezTo>
                      <a:cubicBezTo>
                        <a:pt x="109" y="45"/>
                        <a:pt x="107" y="51"/>
                        <a:pt x="104" y="57"/>
                      </a:cubicBezTo>
                      <a:cubicBezTo>
                        <a:pt x="98" y="68"/>
                        <a:pt x="89" y="78"/>
                        <a:pt x="80" y="87"/>
                      </a:cubicBezTo>
                      <a:cubicBezTo>
                        <a:pt x="70" y="95"/>
                        <a:pt x="60" y="103"/>
                        <a:pt x="51" y="111"/>
                      </a:cubicBezTo>
                      <a:cubicBezTo>
                        <a:pt x="42" y="119"/>
                        <a:pt x="33" y="128"/>
                        <a:pt x="26" y="138"/>
                      </a:cubicBezTo>
                      <a:cubicBezTo>
                        <a:pt x="23" y="143"/>
                        <a:pt x="20" y="149"/>
                        <a:pt x="18" y="154"/>
                      </a:cubicBezTo>
                      <a:cubicBezTo>
                        <a:pt x="16" y="160"/>
                        <a:pt x="14" y="166"/>
                        <a:pt x="14" y="172"/>
                      </a:cubicBezTo>
                      <a:cubicBezTo>
                        <a:pt x="12" y="184"/>
                        <a:pt x="12" y="197"/>
                        <a:pt x="14" y="209"/>
                      </a:cubicBezTo>
                      <a:cubicBezTo>
                        <a:pt x="16" y="217"/>
                        <a:pt x="17" y="224"/>
                        <a:pt x="19" y="232"/>
                      </a:cubicBezTo>
                      <a:cubicBezTo>
                        <a:pt x="19" y="232"/>
                        <a:pt x="19" y="232"/>
                        <a:pt x="18" y="232"/>
                      </a:cubicBezTo>
                      <a:cubicBezTo>
                        <a:pt x="16" y="225"/>
                        <a:pt x="14" y="217"/>
                        <a:pt x="12" y="209"/>
                      </a:cubicBezTo>
                      <a:cubicBezTo>
                        <a:pt x="9" y="197"/>
                        <a:pt x="8" y="184"/>
                        <a:pt x="10" y="172"/>
                      </a:cubicBezTo>
                      <a:cubicBezTo>
                        <a:pt x="11" y="159"/>
                        <a:pt x="16" y="147"/>
                        <a:pt x="22" y="136"/>
                      </a:cubicBezTo>
                      <a:cubicBezTo>
                        <a:pt x="29" y="125"/>
                        <a:pt x="38" y="116"/>
                        <a:pt x="48" y="107"/>
                      </a:cubicBezTo>
                      <a:cubicBezTo>
                        <a:pt x="52" y="103"/>
                        <a:pt x="57" y="100"/>
                        <a:pt x="62" y="96"/>
                      </a:cubicBezTo>
                      <a:cubicBezTo>
                        <a:pt x="59" y="98"/>
                        <a:pt x="56" y="100"/>
                        <a:pt x="53" y="102"/>
                      </a:cubicBezTo>
                      <a:cubicBezTo>
                        <a:pt x="45" y="108"/>
                        <a:pt x="37" y="113"/>
                        <a:pt x="30" y="119"/>
                      </a:cubicBezTo>
                      <a:cubicBezTo>
                        <a:pt x="23" y="125"/>
                        <a:pt x="17" y="132"/>
                        <a:pt x="12" y="140"/>
                      </a:cubicBezTo>
                      <a:cubicBezTo>
                        <a:pt x="7" y="147"/>
                        <a:pt x="3" y="156"/>
                        <a:pt x="2" y="165"/>
                      </a:cubicBezTo>
                      <a:cubicBezTo>
                        <a:pt x="0" y="174"/>
                        <a:pt x="1" y="184"/>
                        <a:pt x="3" y="193"/>
                      </a:cubicBezTo>
                      <a:cubicBezTo>
                        <a:pt x="5" y="202"/>
                        <a:pt x="8" y="211"/>
                        <a:pt x="11" y="220"/>
                      </a:cubicBezTo>
                      <a:cubicBezTo>
                        <a:pt x="13" y="224"/>
                        <a:pt x="15" y="228"/>
                        <a:pt x="16" y="232"/>
                      </a:cubicBezTo>
                      <a:cubicBezTo>
                        <a:pt x="16" y="232"/>
                        <a:pt x="16" y="232"/>
                        <a:pt x="15" y="231"/>
                      </a:cubicBezTo>
                      <a:cubicBezTo>
                        <a:pt x="18" y="232"/>
                        <a:pt x="20" y="233"/>
                        <a:pt x="22" y="232"/>
                      </a:cubicBezTo>
                      <a:cubicBezTo>
                        <a:pt x="22" y="229"/>
                        <a:pt x="22" y="225"/>
                        <a:pt x="22"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endParaRPr>
                </a:p>
              </p:txBody>
            </p:sp>
          </p:grpSp>
          <p:sp>
            <p:nvSpPr>
              <p:cNvPr id="44" name="Freeform 11">
                <a:extLst>
                  <a:ext uri="{FF2B5EF4-FFF2-40B4-BE49-F238E27FC236}">
                    <a16:creationId xmlns:a16="http://schemas.microsoft.com/office/drawing/2014/main" id="{06931FF0-1304-46E9-8752-306A2E7BB00F}"/>
                  </a:ext>
                </a:extLst>
              </p:cNvPr>
              <p:cNvSpPr>
                <a:spLocks/>
              </p:cNvSpPr>
              <p:nvPr/>
            </p:nvSpPr>
            <p:spPr bwMode="auto">
              <a:xfrm>
                <a:off x="9146364" y="5533002"/>
                <a:ext cx="777958" cy="629094"/>
              </a:xfrm>
              <a:custGeom>
                <a:avLst/>
                <a:gdLst>
                  <a:gd name="T0" fmla="*/ 146 w 380"/>
                  <a:gd name="T1" fmla="*/ 355 h 379"/>
                  <a:gd name="T2" fmla="*/ 25 w 380"/>
                  <a:gd name="T3" fmla="*/ 145 h 379"/>
                  <a:gd name="T4" fmla="*/ 234 w 380"/>
                  <a:gd name="T5" fmla="*/ 24 h 379"/>
                  <a:gd name="T6" fmla="*/ 355 w 380"/>
                  <a:gd name="T7" fmla="*/ 234 h 379"/>
                  <a:gd name="T8" fmla="*/ 146 w 380"/>
                  <a:gd name="T9" fmla="*/ 355 h 379"/>
                </a:gdLst>
                <a:ahLst/>
                <a:cxnLst>
                  <a:cxn ang="0">
                    <a:pos x="T0" y="T1"/>
                  </a:cxn>
                  <a:cxn ang="0">
                    <a:pos x="T2" y="T3"/>
                  </a:cxn>
                  <a:cxn ang="0">
                    <a:pos x="T4" y="T5"/>
                  </a:cxn>
                  <a:cxn ang="0">
                    <a:pos x="T6" y="T7"/>
                  </a:cxn>
                  <a:cxn ang="0">
                    <a:pos x="T8" y="T9"/>
                  </a:cxn>
                </a:cxnLst>
                <a:rect l="0" t="0" r="r" b="b"/>
                <a:pathLst>
                  <a:path w="380" h="379">
                    <a:moveTo>
                      <a:pt x="146" y="355"/>
                    </a:moveTo>
                    <a:cubicBezTo>
                      <a:pt x="54" y="330"/>
                      <a:pt x="0" y="236"/>
                      <a:pt x="25" y="145"/>
                    </a:cubicBezTo>
                    <a:cubicBezTo>
                      <a:pt x="49" y="54"/>
                      <a:pt x="143" y="0"/>
                      <a:pt x="234" y="24"/>
                    </a:cubicBezTo>
                    <a:cubicBezTo>
                      <a:pt x="326" y="48"/>
                      <a:pt x="380" y="142"/>
                      <a:pt x="355" y="234"/>
                    </a:cubicBezTo>
                    <a:cubicBezTo>
                      <a:pt x="331" y="325"/>
                      <a:pt x="237" y="379"/>
                      <a:pt x="146" y="355"/>
                    </a:cubicBezTo>
                    <a:close/>
                  </a:path>
                </a:pathLst>
              </a:custGeom>
              <a:solidFill>
                <a:srgbClr val="7E9ABB">
                  <a:alpha val="10196"/>
                </a:srgbClr>
              </a:solidFill>
              <a:ln w="127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pis For Office" panose="020B0504010101010104" pitchFamily="34" charset="0"/>
                  <a:ea typeface="微软雅黑"/>
                  <a:cs typeface="Apis For Office" panose="020B0504010101010104" pitchFamily="34" charset="0"/>
                </a:endParaRPr>
              </a:p>
            </p:txBody>
          </p:sp>
          <p:sp>
            <p:nvSpPr>
              <p:cNvPr id="50" name="矩形 49">
                <a:extLst>
                  <a:ext uri="{FF2B5EF4-FFF2-40B4-BE49-F238E27FC236}">
                    <a16:creationId xmlns:a16="http://schemas.microsoft.com/office/drawing/2014/main" id="{1F8C15EB-57C2-49A0-8CD7-2C6235960D26}"/>
                  </a:ext>
                </a:extLst>
              </p:cNvPr>
              <p:cNvSpPr/>
              <p:nvPr/>
            </p:nvSpPr>
            <p:spPr>
              <a:xfrm>
                <a:off x="9142585" y="5997292"/>
                <a:ext cx="683945" cy="224392"/>
              </a:xfrm>
              <a:prstGeom prst="rect">
                <a:avLst/>
              </a:prstGeom>
            </p:spPr>
            <p:txBody>
              <a:bodyPr wrap="none">
                <a:spAutoFit/>
              </a:bodyPr>
              <a:lstStyle/>
              <a:p>
                <a:pPr marL="0" marR="0" lvl="0" indent="0" algn="r" defTabSz="1219090" rtl="0" eaLnBrk="1" fontAlgn="base" latinLnBrk="0" hangingPunct="1">
                  <a:lnSpc>
                    <a:spcPct val="100000"/>
                  </a:lnSpc>
                  <a:spcBef>
                    <a:spcPts val="0"/>
                  </a:spcBef>
                  <a:spcAft>
                    <a:spcPct val="0"/>
                  </a:spcAft>
                  <a:buClr>
                    <a:srgbClr val="00B7FF"/>
                  </a:buClr>
                  <a:buSzPct val="120000"/>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sym typeface="Apis"/>
                  </a:rPr>
                  <a:t>骨骼肌</a:t>
                </a:r>
                <a:endParaRPr kumimoji="0" lang="en-CA" altLang="zh-CN" sz="1050"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pis"/>
                </a:endParaRPr>
              </a:p>
            </p:txBody>
          </p:sp>
        </p:grpSp>
        <p:sp>
          <p:nvSpPr>
            <p:cNvPr id="51" name="矩形 50">
              <a:extLst>
                <a:ext uri="{FF2B5EF4-FFF2-40B4-BE49-F238E27FC236}">
                  <a16:creationId xmlns:a16="http://schemas.microsoft.com/office/drawing/2014/main" id="{270F76A0-8725-4B95-B1AF-62E78B5B154F}"/>
                </a:ext>
              </a:extLst>
            </p:cNvPr>
            <p:cNvSpPr/>
            <p:nvPr/>
          </p:nvSpPr>
          <p:spPr>
            <a:xfrm>
              <a:off x="9722881" y="5173393"/>
              <a:ext cx="842667" cy="224392"/>
            </a:xfrm>
            <a:prstGeom prst="rect">
              <a:avLst/>
            </a:prstGeom>
          </p:spPr>
          <p:txBody>
            <a:bodyPr wrap="none">
              <a:spAutoFit/>
            </a:bodyPr>
            <a:lstStyle/>
            <a:p>
              <a:pPr marL="0" marR="0" lvl="0" indent="0" algn="r" defTabSz="1219090" rtl="0" eaLnBrk="1" fontAlgn="base" latinLnBrk="0" hangingPunct="1">
                <a:lnSpc>
                  <a:spcPct val="100000"/>
                </a:lnSpc>
                <a:spcBef>
                  <a:spcPts val="0"/>
                </a:spcBef>
                <a:spcAft>
                  <a:spcPct val="0"/>
                </a:spcAft>
                <a:buClr>
                  <a:srgbClr val="00B7FF"/>
                </a:buClr>
                <a:buSzPct val="120000"/>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sym typeface="Apis"/>
                </a:rPr>
                <a:t>脂肪组织</a:t>
              </a:r>
              <a:endParaRPr kumimoji="0" lang="en-CA" altLang="zh-CN" sz="1050"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pis"/>
              </a:endParaRPr>
            </a:p>
          </p:txBody>
        </p:sp>
        <p:sp>
          <p:nvSpPr>
            <p:cNvPr id="52" name="矩形 51">
              <a:extLst>
                <a:ext uri="{FF2B5EF4-FFF2-40B4-BE49-F238E27FC236}">
                  <a16:creationId xmlns:a16="http://schemas.microsoft.com/office/drawing/2014/main" id="{A914855E-2263-4DE5-8042-9AE18798CA9E}"/>
                </a:ext>
              </a:extLst>
            </p:cNvPr>
            <p:cNvSpPr/>
            <p:nvPr/>
          </p:nvSpPr>
          <p:spPr>
            <a:xfrm>
              <a:off x="9314066" y="4298558"/>
              <a:ext cx="525222" cy="224392"/>
            </a:xfrm>
            <a:prstGeom prst="rect">
              <a:avLst/>
            </a:prstGeom>
          </p:spPr>
          <p:txBody>
            <a:bodyPr wrap="none">
              <a:spAutoFit/>
            </a:bodyPr>
            <a:lstStyle/>
            <a:p>
              <a:pPr marL="0" marR="0" lvl="0" indent="0" algn="r" defTabSz="1219090" rtl="0" eaLnBrk="1" fontAlgn="base" latinLnBrk="0" hangingPunct="1">
                <a:lnSpc>
                  <a:spcPct val="100000"/>
                </a:lnSpc>
                <a:spcBef>
                  <a:spcPts val="0"/>
                </a:spcBef>
                <a:spcAft>
                  <a:spcPct val="0"/>
                </a:spcAft>
                <a:buClr>
                  <a:srgbClr val="00B7FF"/>
                </a:buClr>
                <a:buSzPct val="120000"/>
                <a:buFontTx/>
                <a:buNone/>
                <a:tabLst/>
                <a:defRPr/>
              </a:pPr>
              <a:r>
                <a:rPr kumimoji="0" lang="zh-CN" altLang="en-US" sz="1050" b="1" i="0" u="none" strike="noStrike" kern="1200" cap="none" spc="0" normalizeH="0" baseline="0" noProof="0" dirty="0">
                  <a:ln>
                    <a:noFill/>
                  </a:ln>
                  <a:solidFill>
                    <a:srgbClr val="001965"/>
                  </a:solidFill>
                  <a:effectLst/>
                  <a:uLnTx/>
                  <a:uFillTx/>
                  <a:latin typeface="Apis For Office" panose="020B0504010101010104" pitchFamily="34" charset="0"/>
                  <a:ea typeface="+mn-ea"/>
                  <a:cs typeface="Apis For Office" panose="020B0504010101010104" pitchFamily="34" charset="0"/>
                  <a:sym typeface="Apis"/>
                </a:rPr>
                <a:t>肝脏</a:t>
              </a:r>
              <a:endParaRPr kumimoji="0" lang="en-CA" altLang="zh-CN" sz="1050"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Apis"/>
              </a:endParaRPr>
            </a:p>
          </p:txBody>
        </p:sp>
        <p:sp>
          <p:nvSpPr>
            <p:cNvPr id="87" name="矩形 86">
              <a:extLst>
                <a:ext uri="{FF2B5EF4-FFF2-40B4-BE49-F238E27FC236}">
                  <a16:creationId xmlns:a16="http://schemas.microsoft.com/office/drawing/2014/main" id="{4711CDAD-C887-4E50-85A6-1F069DB2361D}"/>
                </a:ext>
              </a:extLst>
            </p:cNvPr>
            <p:cNvSpPr/>
            <p:nvPr/>
          </p:nvSpPr>
          <p:spPr>
            <a:xfrm>
              <a:off x="7023803" y="4067024"/>
              <a:ext cx="796590" cy="159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apis" panose="020B0504010101010104"/>
                  <a:ea typeface="+mn-ea"/>
                  <a:cs typeface="+mn-cs"/>
                </a:rPr>
                <a:t>GLP-1RA</a:t>
              </a:r>
              <a:endParaRPr kumimoji="0" lang="zh-CN" altLang="en-US" sz="1300" b="0" i="0" u="none" strike="noStrike" kern="1200" cap="none" spc="0" normalizeH="0" baseline="0" noProof="0" dirty="0">
                <a:ln>
                  <a:noFill/>
                </a:ln>
                <a:solidFill>
                  <a:srgbClr val="001965"/>
                </a:solidFill>
                <a:effectLst/>
                <a:uLnTx/>
                <a:uFillTx/>
                <a:latin typeface="apis" panose="020B0504010101010104"/>
                <a:ea typeface="+mn-ea"/>
                <a:cs typeface="+mn-cs"/>
              </a:endParaRPr>
            </a:p>
          </p:txBody>
        </p:sp>
        <p:sp>
          <p:nvSpPr>
            <p:cNvPr id="88" name="矩形 87">
              <a:extLst>
                <a:ext uri="{FF2B5EF4-FFF2-40B4-BE49-F238E27FC236}">
                  <a16:creationId xmlns:a16="http://schemas.microsoft.com/office/drawing/2014/main" id="{18774C2A-D98A-43C1-92A7-DCDE428FBC94}"/>
                </a:ext>
              </a:extLst>
            </p:cNvPr>
            <p:cNvSpPr/>
            <p:nvPr/>
          </p:nvSpPr>
          <p:spPr>
            <a:xfrm>
              <a:off x="6665191" y="4742774"/>
              <a:ext cx="796590" cy="159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apis" panose="020B0504010101010104"/>
                  <a:ea typeface="+mn-ea"/>
                  <a:cs typeface="+mn-cs"/>
                </a:rPr>
                <a:t>GLP-1RA</a:t>
              </a:r>
              <a:endParaRPr kumimoji="0" lang="zh-CN" altLang="en-US" sz="1300" b="0" i="0" u="none" strike="noStrike" kern="1200" cap="none" spc="0" normalizeH="0" baseline="0" noProof="0" dirty="0">
                <a:ln>
                  <a:noFill/>
                </a:ln>
                <a:solidFill>
                  <a:srgbClr val="001965"/>
                </a:solidFill>
                <a:effectLst/>
                <a:uLnTx/>
                <a:uFillTx/>
                <a:latin typeface="apis" panose="020B0504010101010104"/>
                <a:ea typeface="+mn-ea"/>
                <a:cs typeface="+mn-cs"/>
              </a:endParaRPr>
            </a:p>
          </p:txBody>
        </p:sp>
        <p:sp>
          <p:nvSpPr>
            <p:cNvPr id="89" name="矩形 88">
              <a:extLst>
                <a:ext uri="{FF2B5EF4-FFF2-40B4-BE49-F238E27FC236}">
                  <a16:creationId xmlns:a16="http://schemas.microsoft.com/office/drawing/2014/main" id="{F2CFA8CC-50E7-405C-A018-9D2D8C6FD26F}"/>
                </a:ext>
              </a:extLst>
            </p:cNvPr>
            <p:cNvSpPr/>
            <p:nvPr/>
          </p:nvSpPr>
          <p:spPr>
            <a:xfrm>
              <a:off x="7086907" y="5828521"/>
              <a:ext cx="796590" cy="159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apis" panose="020B0504010101010104"/>
                  <a:ea typeface="+mn-ea"/>
                  <a:cs typeface="+mn-cs"/>
                </a:rPr>
                <a:t>GLP-1RA</a:t>
              </a:r>
              <a:endParaRPr kumimoji="0" lang="zh-CN" altLang="en-US" sz="1300" b="0" i="0" u="none" strike="noStrike" kern="1200" cap="none" spc="0" normalizeH="0" baseline="0" noProof="0" dirty="0">
                <a:ln>
                  <a:noFill/>
                </a:ln>
                <a:solidFill>
                  <a:srgbClr val="001965"/>
                </a:solidFill>
                <a:effectLst/>
                <a:uLnTx/>
                <a:uFillTx/>
                <a:latin typeface="apis" panose="020B0504010101010104"/>
                <a:ea typeface="+mn-ea"/>
                <a:cs typeface="+mn-cs"/>
              </a:endParaRPr>
            </a:p>
          </p:txBody>
        </p:sp>
        <p:sp>
          <p:nvSpPr>
            <p:cNvPr id="90" name="矩形 89">
              <a:extLst>
                <a:ext uri="{FF2B5EF4-FFF2-40B4-BE49-F238E27FC236}">
                  <a16:creationId xmlns:a16="http://schemas.microsoft.com/office/drawing/2014/main" id="{1555C13B-CDC5-4893-857F-FDE55B92BC35}"/>
                </a:ext>
              </a:extLst>
            </p:cNvPr>
            <p:cNvSpPr/>
            <p:nvPr/>
          </p:nvSpPr>
          <p:spPr>
            <a:xfrm>
              <a:off x="9661714" y="4033911"/>
              <a:ext cx="1054465" cy="276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基础胰岛素</a:t>
              </a:r>
              <a:endParaRPr kumimoji="0" lang="en-US" altLang="zh-CN" sz="12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apis" panose="020B0504010101010104"/>
                  <a:ea typeface="+mn-ea"/>
                  <a:cs typeface="+mn-cs"/>
                </a:rPr>
                <a:t>GLP-1RA</a:t>
              </a:r>
              <a:endParaRPr kumimoji="0" lang="zh-CN" altLang="en-US" sz="1300" b="0" i="0" u="none" strike="noStrike" kern="1200" cap="none" spc="0" normalizeH="0" baseline="0" noProof="0" dirty="0">
                <a:ln>
                  <a:noFill/>
                </a:ln>
                <a:solidFill>
                  <a:srgbClr val="001965"/>
                </a:solidFill>
                <a:effectLst/>
                <a:uLnTx/>
                <a:uFillTx/>
                <a:latin typeface="apis" panose="020B0504010101010104"/>
                <a:ea typeface="+mn-ea"/>
                <a:cs typeface="+mn-cs"/>
              </a:endParaRPr>
            </a:p>
          </p:txBody>
        </p:sp>
        <p:sp>
          <p:nvSpPr>
            <p:cNvPr id="91" name="矩形 90">
              <a:extLst>
                <a:ext uri="{FF2B5EF4-FFF2-40B4-BE49-F238E27FC236}">
                  <a16:creationId xmlns:a16="http://schemas.microsoft.com/office/drawing/2014/main" id="{C63EC6C1-59E6-4F8B-8B6D-85F244BC8E76}"/>
                </a:ext>
              </a:extLst>
            </p:cNvPr>
            <p:cNvSpPr/>
            <p:nvPr/>
          </p:nvSpPr>
          <p:spPr>
            <a:xfrm>
              <a:off x="9684376" y="5660528"/>
              <a:ext cx="1054465" cy="276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基础胰岛素</a:t>
              </a:r>
              <a:endParaRPr kumimoji="0" lang="en-US" altLang="zh-CN" sz="12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srgbClr val="001965"/>
                  </a:solidFill>
                  <a:effectLst/>
                  <a:uLnTx/>
                  <a:uFillTx/>
                  <a:latin typeface="apis" panose="020B0504010101010104"/>
                  <a:ea typeface="+mn-ea"/>
                  <a:cs typeface="+mn-cs"/>
                </a:rPr>
                <a:t>GLP-1RA</a:t>
              </a:r>
              <a:endParaRPr kumimoji="0" lang="zh-CN" altLang="en-US" sz="1300" b="0" i="0" u="none" strike="noStrike" kern="1200" cap="none" spc="0" normalizeH="0" baseline="0" noProof="0" dirty="0">
                <a:ln>
                  <a:noFill/>
                </a:ln>
                <a:solidFill>
                  <a:srgbClr val="001965"/>
                </a:solidFill>
                <a:effectLst/>
                <a:uLnTx/>
                <a:uFillTx/>
                <a:latin typeface="apis" panose="020B0504010101010104"/>
                <a:ea typeface="+mn-ea"/>
                <a:cs typeface="+mn-cs"/>
              </a:endParaRPr>
            </a:p>
          </p:txBody>
        </p:sp>
        <p:sp>
          <p:nvSpPr>
            <p:cNvPr id="92" name="矩形 91">
              <a:extLst>
                <a:ext uri="{FF2B5EF4-FFF2-40B4-BE49-F238E27FC236}">
                  <a16:creationId xmlns:a16="http://schemas.microsoft.com/office/drawing/2014/main" id="{2D78B639-A5C9-4C77-AB9D-4AF5D202B5BD}"/>
                </a:ext>
              </a:extLst>
            </p:cNvPr>
            <p:cNvSpPr/>
            <p:nvPr/>
          </p:nvSpPr>
          <p:spPr>
            <a:xfrm>
              <a:off x="9795789" y="4619949"/>
              <a:ext cx="1054465" cy="276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基础胰岛素</a:t>
              </a:r>
              <a:endParaRPr kumimoji="0" lang="en-US" altLang="zh-CN" sz="12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cxnSp>
          <p:nvCxnSpPr>
            <p:cNvPr id="5" name="直接箭头连接符 4"/>
            <p:cNvCxnSpPr/>
            <p:nvPr/>
          </p:nvCxnSpPr>
          <p:spPr>
            <a:xfrm>
              <a:off x="8500350" y="4026040"/>
              <a:ext cx="377369" cy="0"/>
            </a:xfrm>
            <a:prstGeom prst="straightConnector1">
              <a:avLst/>
            </a:prstGeom>
            <a:ln w="952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V="1">
              <a:off x="7901665" y="4625528"/>
              <a:ext cx="976054" cy="302307"/>
            </a:xfrm>
            <a:prstGeom prst="straightConnector1">
              <a:avLst/>
            </a:prstGeom>
            <a:ln w="952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p:nvPr/>
          </p:nvCxnSpPr>
          <p:spPr>
            <a:xfrm flipV="1">
              <a:off x="8468862" y="4801875"/>
              <a:ext cx="488871" cy="800980"/>
            </a:xfrm>
            <a:prstGeom prst="straightConnector1">
              <a:avLst/>
            </a:prstGeom>
            <a:ln w="952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H="1" flipV="1">
              <a:off x="9060510" y="5199889"/>
              <a:ext cx="442173" cy="402964"/>
            </a:xfrm>
            <a:prstGeom prst="straightConnector1">
              <a:avLst/>
            </a:prstGeom>
            <a:ln w="952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flipH="1" flipV="1">
              <a:off x="8957733" y="4708447"/>
              <a:ext cx="917440" cy="112282"/>
            </a:xfrm>
            <a:prstGeom prst="straightConnector1">
              <a:avLst/>
            </a:prstGeom>
            <a:ln w="952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12" name="直接箭头连接符 111"/>
            <p:cNvCxnSpPr/>
            <p:nvPr/>
          </p:nvCxnSpPr>
          <p:spPr>
            <a:xfrm flipH="1">
              <a:off x="8813801" y="4225216"/>
              <a:ext cx="474132" cy="293662"/>
            </a:xfrm>
            <a:prstGeom prst="straightConnector1">
              <a:avLst/>
            </a:prstGeom>
            <a:ln w="952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120" name="矩形 119"/>
          <p:cNvSpPr/>
          <p:nvPr/>
        </p:nvSpPr>
        <p:spPr>
          <a:xfrm>
            <a:off x="367228" y="1226717"/>
            <a:ext cx="11415211" cy="1969385"/>
          </a:xfrm>
          <a:prstGeom prst="rect">
            <a:avLst/>
          </a:prstGeom>
        </p:spPr>
        <p:txBody>
          <a:bodyPr wrap="square">
            <a:spAutoFit/>
          </a:bodyPr>
          <a:lstStyle/>
          <a:p>
            <a:pPr marR="0" lvl="0" algn="l" defTabSz="914400" rtl="0" eaLnBrk="1" fontAlgn="auto" latinLnBrk="0" hangingPunct="1">
              <a:spcBef>
                <a:spcPts val="300"/>
              </a:spcBef>
              <a:spcAft>
                <a:spcPts val="300"/>
              </a:spcAft>
              <a:buClrTx/>
              <a:buSzTx/>
              <a:tabLst/>
              <a:defRPr/>
            </a:pPr>
            <a:r>
              <a:rPr kumimoji="0" lang="zh-CN" altLang="en-US" sz="15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药物创新：</a:t>
            </a: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①首个不同肽类活性分子结合的新型糖尿病药物，保持各自独立的药代动力学特征</a:t>
            </a:r>
            <a:endParaRPr kumimoji="0" lang="en-US" altLang="zh-CN"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spcBef>
                <a:spcPts val="300"/>
              </a:spcBef>
              <a:spcAft>
                <a:spcPts val="300"/>
              </a:spcAft>
              <a:buClrTx/>
              <a:buSzTx/>
              <a:tabLst/>
              <a:defRPr/>
            </a:pP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②获化合物及制剂专利</a:t>
            </a:r>
            <a:r>
              <a:rPr kumimoji="0" lang="en-US" altLang="zh-CN" sz="1500" b="0" i="0" u="none" strike="noStrike" kern="1200" cap="none" spc="0" normalizeH="0" baseline="3000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2 </a:t>
            </a:r>
            <a:endParaRPr kumimoji="0" lang="en-US" altLang="zh-CN"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spcBef>
                <a:spcPts val="300"/>
              </a:spcBef>
              <a:spcAft>
                <a:spcPts val="300"/>
              </a:spcAft>
              <a:buClrTx/>
              <a:buSzTx/>
              <a:tabLst/>
              <a:defRPr/>
            </a:pPr>
            <a:r>
              <a:rPr lang="en-US" altLang="zh-CN" sz="1500" dirty="0">
                <a:solidFill>
                  <a:srgbClr val="001965"/>
                </a:solidFill>
                <a:latin typeface="微软雅黑" panose="020B0503020204020204" pitchFamily="34" charset="-122"/>
                <a:ea typeface="微软雅黑" panose="020B0503020204020204" pitchFamily="34" charset="-122"/>
              </a:rPr>
              <a:t>                      </a:t>
            </a: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③两个优异生物制剂以适宜</a:t>
            </a:r>
            <a:r>
              <a:rPr lang="zh-CN" altLang="en-US" sz="1500" dirty="0">
                <a:solidFill>
                  <a:srgbClr val="001965"/>
                </a:solidFill>
                <a:latin typeface="微软雅黑" panose="020B0503020204020204" pitchFamily="34" charset="-122"/>
                <a:ea typeface="微软雅黑" panose="020B0503020204020204" pitchFamily="34" charset="-122"/>
              </a:rPr>
              <a:t>比例</a:t>
            </a: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实现更好的治疗效果</a:t>
            </a:r>
            <a:endParaRPr kumimoji="0" lang="en-US" altLang="zh-CN"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spcBef>
                <a:spcPts val="300"/>
              </a:spcBef>
              <a:spcAft>
                <a:spcPts val="300"/>
              </a:spcAft>
              <a:buClrTx/>
              <a:buSzTx/>
              <a:tabLst/>
              <a:defRPr/>
            </a:pP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④不同于口服化药复方制剂，本品通过制剂工艺创新，打破</a:t>
            </a:r>
            <a:r>
              <a:rPr lang="zh-CN" altLang="en-US" sz="1500" dirty="0">
                <a:solidFill>
                  <a:srgbClr val="001965"/>
                </a:solidFill>
                <a:latin typeface="微软雅黑" panose="020B0503020204020204" pitchFamily="34" charset="-122"/>
                <a:ea typeface="微软雅黑" panose="020B0503020204020204" pitchFamily="34" charset="-122"/>
              </a:rPr>
              <a:t>生物制剂联合药物稳定性</a:t>
            </a: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差和物理隔离困难的技术壁垒</a:t>
            </a:r>
            <a:endParaRPr kumimoji="0" lang="en-US" altLang="zh-CN"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lvl="0">
              <a:spcBef>
                <a:spcPts val="300"/>
              </a:spcBef>
              <a:spcAft>
                <a:spcPts val="600"/>
              </a:spcAft>
              <a:defRPr/>
            </a:pPr>
            <a:r>
              <a:rPr kumimoji="0" lang="zh-CN" altLang="en-US" sz="15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治疗机理及作用机制创新：双受体，机制互补，多靶调节，实现增效减“副”</a:t>
            </a:r>
            <a:endParaRPr kumimoji="0" lang="en-US" altLang="zh-CN" sz="15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spcBef>
                <a:spcPts val="300"/>
              </a:spcBef>
              <a:spcAft>
                <a:spcPts val="600"/>
              </a:spcAft>
              <a:buClrTx/>
              <a:buSzTx/>
              <a:tabLst/>
              <a:defRPr/>
            </a:pPr>
            <a:r>
              <a:rPr kumimoji="0" lang="zh-CN" altLang="en-US" sz="1500" b="1"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     降低贮存转运成本</a:t>
            </a: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a:t>
            </a:r>
            <a:r>
              <a:rPr kumimoji="1"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一支笔实现两种机制药品的治疗</a:t>
            </a:r>
            <a:r>
              <a:rPr kumimoji="0" lang="zh-CN" altLang="en-US"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rPr>
              <a:t>，减少冷链转运及贮存成本</a:t>
            </a:r>
            <a:endParaRPr kumimoji="0" lang="en-US" altLang="zh-CN" sz="1500" b="0" i="0" u="none" strike="noStrike" kern="1200" cap="none" spc="0" normalizeH="0" baseline="0" noProof="0" dirty="0">
              <a:ln>
                <a:noFill/>
              </a:ln>
              <a:solidFill>
                <a:srgbClr val="001965"/>
              </a:solidFill>
              <a:effectLst/>
              <a:uLnTx/>
              <a:uFillTx/>
              <a:latin typeface="微软雅黑" panose="020B0503020204020204" pitchFamily="34" charset="-122"/>
              <a:ea typeface="微软雅黑" panose="020B0503020204020204" pitchFamily="34" charset="-122"/>
              <a:cs typeface="+mn-cs"/>
            </a:endParaRPr>
          </a:p>
        </p:txBody>
      </p:sp>
      <p:grpSp>
        <p:nvGrpSpPr>
          <p:cNvPr id="72" name="组合 71">
            <a:extLst>
              <a:ext uri="{FF2B5EF4-FFF2-40B4-BE49-F238E27FC236}">
                <a16:creationId xmlns:a16="http://schemas.microsoft.com/office/drawing/2014/main" id="{16B142F4-05BF-46C1-8FE1-F0D851E780A8}"/>
              </a:ext>
            </a:extLst>
          </p:cNvPr>
          <p:cNvGrpSpPr>
            <a:grpSpLocks noChangeAspect="1"/>
          </p:cNvGrpSpPr>
          <p:nvPr/>
        </p:nvGrpSpPr>
        <p:grpSpPr>
          <a:xfrm>
            <a:off x="473554" y="1234685"/>
            <a:ext cx="177591" cy="252000"/>
            <a:chOff x="6721702" y="3704331"/>
            <a:chExt cx="256839" cy="364453"/>
          </a:xfrm>
        </p:grpSpPr>
        <p:sp>
          <p:nvSpPr>
            <p:cNvPr id="73" name="Freeform 121">
              <a:extLst>
                <a:ext uri="{FF2B5EF4-FFF2-40B4-BE49-F238E27FC236}">
                  <a16:creationId xmlns:a16="http://schemas.microsoft.com/office/drawing/2014/main" id="{0E9A5B6B-F961-411C-B69B-E7B43FB1F988}"/>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74" name="Freeform 121">
              <a:extLst>
                <a:ext uri="{FF2B5EF4-FFF2-40B4-BE49-F238E27FC236}">
                  <a16:creationId xmlns:a16="http://schemas.microsoft.com/office/drawing/2014/main" id="{A05C7050-3C1D-41D0-93AB-63640EFF00CD}"/>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75" name="组合 74">
            <a:extLst>
              <a:ext uri="{FF2B5EF4-FFF2-40B4-BE49-F238E27FC236}">
                <a16:creationId xmlns:a16="http://schemas.microsoft.com/office/drawing/2014/main" id="{8D9B4847-65DB-434D-A0F4-BA8AB1AF4A5C}"/>
              </a:ext>
            </a:extLst>
          </p:cNvPr>
          <p:cNvGrpSpPr>
            <a:grpSpLocks noChangeAspect="1"/>
          </p:cNvGrpSpPr>
          <p:nvPr/>
        </p:nvGrpSpPr>
        <p:grpSpPr>
          <a:xfrm>
            <a:off x="473554" y="2487501"/>
            <a:ext cx="177591" cy="252000"/>
            <a:chOff x="6721702" y="3704331"/>
            <a:chExt cx="256839" cy="364453"/>
          </a:xfrm>
        </p:grpSpPr>
        <p:sp>
          <p:nvSpPr>
            <p:cNvPr id="76" name="Freeform 121">
              <a:extLst>
                <a:ext uri="{FF2B5EF4-FFF2-40B4-BE49-F238E27FC236}">
                  <a16:creationId xmlns:a16="http://schemas.microsoft.com/office/drawing/2014/main" id="{9E82A0E8-BE6C-4D9D-937D-C9269876FBE9}"/>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77" name="Freeform 121">
              <a:extLst>
                <a:ext uri="{FF2B5EF4-FFF2-40B4-BE49-F238E27FC236}">
                  <a16:creationId xmlns:a16="http://schemas.microsoft.com/office/drawing/2014/main" id="{95E3B7FA-2E32-422C-ACB1-61DE4CBA72BD}"/>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grpSp>
        <p:nvGrpSpPr>
          <p:cNvPr id="80" name="组合 79">
            <a:extLst>
              <a:ext uri="{FF2B5EF4-FFF2-40B4-BE49-F238E27FC236}">
                <a16:creationId xmlns:a16="http://schemas.microsoft.com/office/drawing/2014/main" id="{0876E2AA-A2F4-4FC7-ADE4-2A57BE0EE2A5}"/>
              </a:ext>
            </a:extLst>
          </p:cNvPr>
          <p:cNvGrpSpPr>
            <a:grpSpLocks noChangeAspect="1"/>
          </p:cNvGrpSpPr>
          <p:nvPr/>
        </p:nvGrpSpPr>
        <p:grpSpPr>
          <a:xfrm>
            <a:off x="473554" y="2809139"/>
            <a:ext cx="177591" cy="252000"/>
            <a:chOff x="6721702" y="3704331"/>
            <a:chExt cx="256839" cy="364453"/>
          </a:xfrm>
        </p:grpSpPr>
        <p:sp>
          <p:nvSpPr>
            <p:cNvPr id="81" name="Freeform 121">
              <a:extLst>
                <a:ext uri="{FF2B5EF4-FFF2-40B4-BE49-F238E27FC236}">
                  <a16:creationId xmlns:a16="http://schemas.microsoft.com/office/drawing/2014/main" id="{8F259359-C704-4E0D-AE86-A8FF3D005E2E}"/>
                </a:ext>
              </a:extLst>
            </p:cNvPr>
            <p:cNvSpPr>
              <a:spLocks/>
            </p:cNvSpPr>
            <p:nvPr/>
          </p:nvSpPr>
          <p:spPr bwMode="auto">
            <a:xfrm rot="5400000">
              <a:off x="6730733" y="3802250"/>
              <a:ext cx="327000" cy="168617"/>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chemeClr val="accent1"/>
            </a:solidFill>
            <a:ln w="254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31F20"/>
                </a:solidFill>
                <a:effectLst/>
                <a:uLnTx/>
                <a:uFillTx/>
                <a:latin typeface="Verdana"/>
                <a:ea typeface="微软雅黑" panose="020B0503020204020204" pitchFamily="34" charset="-122"/>
                <a:cs typeface="+mn-cs"/>
              </a:endParaRPr>
            </a:p>
          </p:txBody>
        </p:sp>
        <p:sp>
          <p:nvSpPr>
            <p:cNvPr id="82" name="Freeform 121">
              <a:extLst>
                <a:ext uri="{FF2B5EF4-FFF2-40B4-BE49-F238E27FC236}">
                  <a16:creationId xmlns:a16="http://schemas.microsoft.com/office/drawing/2014/main" id="{BB1D33D1-F9BD-47E3-8385-8E44285CC3F7}"/>
                </a:ext>
              </a:extLst>
            </p:cNvPr>
            <p:cNvSpPr>
              <a:spLocks/>
            </p:cNvSpPr>
            <p:nvPr/>
          </p:nvSpPr>
          <p:spPr bwMode="auto">
            <a:xfrm rot="5400000">
              <a:off x="6633440" y="3792593"/>
              <a:ext cx="364453" cy="187929"/>
            </a:xfrm>
            <a:custGeom>
              <a:avLst/>
              <a:gdLst>
                <a:gd name="T0" fmla="*/ 24 w 989"/>
                <a:gd name="T1" fmla="*/ 698 h 840"/>
                <a:gd name="T2" fmla="*/ 34 w 989"/>
                <a:gd name="T3" fmla="*/ 801 h 840"/>
                <a:gd name="T4" fmla="*/ 135 w 989"/>
                <a:gd name="T5" fmla="*/ 819 h 840"/>
                <a:gd name="T6" fmla="*/ 396 w 989"/>
                <a:gd name="T7" fmla="*/ 691 h 840"/>
                <a:gd name="T8" fmla="*/ 593 w 989"/>
                <a:gd name="T9" fmla="*/ 691 h 840"/>
                <a:gd name="T10" fmla="*/ 854 w 989"/>
                <a:gd name="T11" fmla="*/ 819 h 840"/>
                <a:gd name="T12" fmla="*/ 954 w 989"/>
                <a:gd name="T13" fmla="*/ 801 h 840"/>
                <a:gd name="T14" fmla="*/ 965 w 989"/>
                <a:gd name="T15" fmla="*/ 698 h 840"/>
                <a:gd name="T16" fmla="*/ 568 w 989"/>
                <a:gd name="T17" fmla="*/ 41 h 840"/>
                <a:gd name="T18" fmla="*/ 494 w 989"/>
                <a:gd name="T19" fmla="*/ 0 h 840"/>
                <a:gd name="T20" fmla="*/ 421 w 989"/>
                <a:gd name="T21" fmla="*/ 41 h 840"/>
                <a:gd name="T22" fmla="*/ 24 w 989"/>
                <a:gd name="T23" fmla="*/ 6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9" h="840">
                  <a:moveTo>
                    <a:pt x="24" y="698"/>
                  </a:moveTo>
                  <a:cubicBezTo>
                    <a:pt x="0" y="739"/>
                    <a:pt x="13" y="778"/>
                    <a:pt x="34" y="801"/>
                  </a:cubicBezTo>
                  <a:cubicBezTo>
                    <a:pt x="55" y="823"/>
                    <a:pt x="93" y="840"/>
                    <a:pt x="135" y="819"/>
                  </a:cubicBezTo>
                  <a:cubicBezTo>
                    <a:pt x="396" y="691"/>
                    <a:pt x="396" y="691"/>
                    <a:pt x="396" y="691"/>
                  </a:cubicBezTo>
                  <a:cubicBezTo>
                    <a:pt x="458" y="660"/>
                    <a:pt x="531" y="660"/>
                    <a:pt x="593" y="691"/>
                  </a:cubicBezTo>
                  <a:cubicBezTo>
                    <a:pt x="854" y="819"/>
                    <a:pt x="854" y="819"/>
                    <a:pt x="854" y="819"/>
                  </a:cubicBezTo>
                  <a:cubicBezTo>
                    <a:pt x="896" y="840"/>
                    <a:pt x="933" y="823"/>
                    <a:pt x="954" y="801"/>
                  </a:cubicBezTo>
                  <a:cubicBezTo>
                    <a:pt x="975" y="778"/>
                    <a:pt x="989" y="739"/>
                    <a:pt x="965" y="698"/>
                  </a:cubicBezTo>
                  <a:cubicBezTo>
                    <a:pt x="568" y="41"/>
                    <a:pt x="568" y="41"/>
                    <a:pt x="568" y="41"/>
                  </a:cubicBezTo>
                  <a:cubicBezTo>
                    <a:pt x="552" y="15"/>
                    <a:pt x="525" y="0"/>
                    <a:pt x="494" y="0"/>
                  </a:cubicBezTo>
                  <a:cubicBezTo>
                    <a:pt x="464" y="0"/>
                    <a:pt x="437" y="15"/>
                    <a:pt x="421" y="41"/>
                  </a:cubicBezTo>
                  <a:lnTo>
                    <a:pt x="24" y="698"/>
                  </a:lnTo>
                  <a:close/>
                </a:path>
              </a:pathLst>
            </a:custGeom>
            <a:solidFill>
              <a:srgbClr val="DA1984"/>
            </a:solid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DA0812"/>
                </a:solidFill>
                <a:effectLst/>
                <a:uLnTx/>
                <a:uFillTx/>
                <a:latin typeface="Verdana"/>
                <a:ea typeface="微软雅黑" panose="020B0503020204020204" pitchFamily="34" charset="-122"/>
                <a:cs typeface="+mn-cs"/>
              </a:endParaRPr>
            </a:p>
          </p:txBody>
        </p:sp>
      </p:grpSp>
      <p:sp>
        <p:nvSpPr>
          <p:cNvPr id="83" name="文本框 82">
            <a:extLst>
              <a:ext uri="{FF2B5EF4-FFF2-40B4-BE49-F238E27FC236}">
                <a16:creationId xmlns:a16="http://schemas.microsoft.com/office/drawing/2014/main" id="{78416619-32AF-40C4-87D1-8349910B86D0}"/>
              </a:ext>
            </a:extLst>
          </p:cNvPr>
          <p:cNvSpPr txBox="1"/>
          <p:nvPr/>
        </p:nvSpPr>
        <p:spPr>
          <a:xfrm>
            <a:off x="367227" y="6388165"/>
            <a:ext cx="11477639" cy="355803"/>
          </a:xfrm>
          <a:prstGeom prst="rect">
            <a:avLst/>
          </a:prstGeom>
          <a:noFill/>
        </p:spPr>
        <p:txBody>
          <a:bodyPr wrap="square">
            <a:spAutoFit/>
          </a:bodyPr>
          <a:lstStyle/>
          <a:p>
            <a:pPr lvl="0">
              <a:lnSpc>
                <a:spcPct val="110000"/>
              </a:lnSpc>
              <a:defRPr/>
            </a:pP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1. </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国内唯一：统计截至</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2022</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年</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7</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月</a:t>
            </a:r>
            <a:r>
              <a:rPr kumimoji="0" lang="en-US"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13</a:t>
            </a:r>
            <a:r>
              <a:rPr kumimoji="0" lang="zh-CN" altLang="en-US"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日</a:t>
            </a:r>
            <a:r>
              <a:rPr lang="en-US" altLang="zh-CN" sz="800" dirty="0">
                <a:solidFill>
                  <a:schemeClr val="tx1">
                    <a:lumMod val="50000"/>
                    <a:lumOff val="50000"/>
                  </a:schemeClr>
                </a:solidFill>
                <a:latin typeface="+mj-lt"/>
                <a:ea typeface="微软雅黑" panose="020B0503020204020204" pitchFamily="34" charset="-122"/>
              </a:rPr>
              <a:t>;  2.</a:t>
            </a:r>
            <a:r>
              <a:rPr lang="zh-CN" altLang="en-US" sz="800" dirty="0">
                <a:solidFill>
                  <a:schemeClr val="tx1">
                    <a:lumMod val="50000"/>
                    <a:lumOff val="50000"/>
                  </a:schemeClr>
                </a:solidFill>
                <a:latin typeface="+mj-lt"/>
                <a:ea typeface="微软雅黑" panose="020B0503020204020204" pitchFamily="34" charset="-122"/>
              </a:rPr>
              <a:t>专利号：</a:t>
            </a:r>
            <a:r>
              <a:rPr lang="en-US" altLang="zh-CN" sz="800" dirty="0">
                <a:solidFill>
                  <a:schemeClr val="tx1">
                    <a:lumMod val="50000"/>
                    <a:lumOff val="50000"/>
                  </a:schemeClr>
                </a:solidFill>
                <a:latin typeface="+mj-lt"/>
                <a:ea typeface="微软雅黑" panose="020B0503020204020204" pitchFamily="34" charset="-122"/>
              </a:rPr>
              <a:t>ZL 2004 8 0021733.8</a:t>
            </a:r>
            <a:r>
              <a:rPr lang="zh-CN" altLang="en-US" sz="800" dirty="0">
                <a:solidFill>
                  <a:schemeClr val="tx1">
                    <a:lumMod val="50000"/>
                    <a:lumOff val="50000"/>
                  </a:schemeClr>
                </a:solidFill>
                <a:latin typeface="+mj-lt"/>
                <a:ea typeface="微软雅黑" panose="020B0503020204020204" pitchFamily="34" charset="-122"/>
              </a:rPr>
              <a:t>，</a:t>
            </a:r>
            <a:r>
              <a:rPr lang="en-US" altLang="zh-CN" sz="800" dirty="0">
                <a:solidFill>
                  <a:schemeClr val="tx1">
                    <a:lumMod val="50000"/>
                    <a:lumOff val="50000"/>
                  </a:schemeClr>
                </a:solidFill>
                <a:latin typeface="+mj-lt"/>
                <a:ea typeface="微软雅黑" panose="020B0503020204020204" pitchFamily="34" charset="-122"/>
              </a:rPr>
              <a:t> ZL 2017 1 0279962.9; 3. </a:t>
            </a:r>
            <a:r>
              <a:rPr kumimoji="0" lang="da-DK" altLang="zh-CN" sz="800" b="0" i="0" u="none" strike="noStrike" kern="1200" cap="none" spc="0" normalizeH="0" baseline="0" noProof="0" dirty="0">
                <a:ln>
                  <a:noFill/>
                </a:ln>
                <a:solidFill>
                  <a:schemeClr val="tx1">
                    <a:lumMod val="50000"/>
                    <a:lumOff val="50000"/>
                  </a:schemeClr>
                </a:solidFill>
                <a:effectLst/>
                <a:uLnTx/>
                <a:uFillTx/>
                <a:latin typeface="+mj-lt"/>
                <a:ea typeface="微软雅黑" panose="020B0503020204020204" pitchFamily="34" charset="-122"/>
              </a:rPr>
              <a:t>Jonassen lb, et al. Pharm Res. 2012;29(8):2104-2114.4. Steensgaard DB, et al. Diabetes 2008;57(Suppl. 1):A164; 4. Steensgaard DB, et al. Diabetes 2008;57(Suppl. 1):A164; 5.Baggio L, Drucker DJ. Gastroenterology. 2007;132(6):2131-2157; 6. Niswender KD. Postgrad Med. 2011;123(4):27-37.</a:t>
            </a:r>
            <a:endParaRPr lang="en-US" altLang="zh-CN" sz="800" dirty="0">
              <a:solidFill>
                <a:schemeClr val="tx1">
                  <a:lumMod val="50000"/>
                  <a:lumOff val="50000"/>
                </a:schemeClr>
              </a:solidFill>
              <a:latin typeface="+mj-lt"/>
              <a:ea typeface="微软雅黑" panose="020B0503020204020204" pitchFamily="34" charset="-122"/>
            </a:endParaRPr>
          </a:p>
        </p:txBody>
      </p:sp>
    </p:spTree>
    <p:extLst>
      <p:ext uri="{BB962C8B-B14F-4D97-AF65-F5344CB8AC3E}">
        <p14:creationId xmlns:p14="http://schemas.microsoft.com/office/powerpoint/2010/main" val="1847997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_CONTENTSID" val="261"/>
  <p:tag name="MH_SECTIONID" val="2134959641,2134959642,2134959643,2134959644,2134959645,2134959646,"/>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00.xml><?xml version="1.0" encoding="utf-8"?>
<p:tagLst xmlns:a="http://schemas.openxmlformats.org/drawingml/2006/main" xmlns:r="http://schemas.openxmlformats.org/officeDocument/2006/relationships" xmlns:p="http://schemas.openxmlformats.org/presentationml/2006/main">
  <p:tag name="[SUBGRID]" val="[SubGrid]"/>
</p:tagLst>
</file>

<file path=ppt/tags/tag101.xml><?xml version="1.0" encoding="utf-8"?>
<p:tagLst xmlns:a="http://schemas.openxmlformats.org/drawingml/2006/main" xmlns:r="http://schemas.openxmlformats.org/officeDocument/2006/relationships" xmlns:p="http://schemas.openxmlformats.org/presentationml/2006/main">
  <p:tag name="[SUBGRID]" val="[SubGrid]"/>
</p:tagLst>
</file>

<file path=ppt/tags/tag102.xml><?xml version="1.0" encoding="utf-8"?>
<p:tagLst xmlns:a="http://schemas.openxmlformats.org/drawingml/2006/main" xmlns:r="http://schemas.openxmlformats.org/officeDocument/2006/relationships" xmlns:p="http://schemas.openxmlformats.org/presentationml/2006/main">
  <p:tag name="[SUBGRID]" val="[SubGrid]"/>
</p:tagLst>
</file>

<file path=ppt/tags/tag103.xml><?xml version="1.0" encoding="utf-8"?>
<p:tagLst xmlns:a="http://schemas.openxmlformats.org/drawingml/2006/main" xmlns:r="http://schemas.openxmlformats.org/officeDocument/2006/relationships" xmlns:p="http://schemas.openxmlformats.org/presentationml/2006/main">
  <p:tag name="[SUBGRID]" val="[SubGrid]"/>
</p:tagLst>
</file>

<file path=ppt/tags/tag104.xml><?xml version="1.0" encoding="utf-8"?>
<p:tagLst xmlns:a="http://schemas.openxmlformats.org/drawingml/2006/main" xmlns:r="http://schemas.openxmlformats.org/officeDocument/2006/relationships" xmlns:p="http://schemas.openxmlformats.org/presentationml/2006/main">
  <p:tag name="[SUBGRID]" val="[SubGrid]"/>
</p:tagLst>
</file>

<file path=ppt/tags/tag105.xml><?xml version="1.0" encoding="utf-8"?>
<p:tagLst xmlns:a="http://schemas.openxmlformats.org/drawingml/2006/main" xmlns:r="http://schemas.openxmlformats.org/officeDocument/2006/relationships" xmlns:p="http://schemas.openxmlformats.org/presentationml/2006/main">
  <p:tag name="[SUBGRID]" val="[SubGrid]"/>
</p:tagLst>
</file>

<file path=ppt/tags/tag106.xml><?xml version="1.0" encoding="utf-8"?>
<p:tagLst xmlns:a="http://schemas.openxmlformats.org/drawingml/2006/main" xmlns:r="http://schemas.openxmlformats.org/officeDocument/2006/relationships" xmlns:p="http://schemas.openxmlformats.org/presentationml/2006/main">
  <p:tag name="[SUBGRID]" val="[SubGrid]"/>
</p:tagLst>
</file>

<file path=ppt/tags/tag107.xml><?xml version="1.0" encoding="utf-8"?>
<p:tagLst xmlns:a="http://schemas.openxmlformats.org/drawingml/2006/main" xmlns:r="http://schemas.openxmlformats.org/officeDocument/2006/relationships" xmlns:p="http://schemas.openxmlformats.org/presentationml/2006/main">
  <p:tag name="[SUBGRID]" val="[SubGrid]"/>
</p:tagLst>
</file>

<file path=ppt/tags/tag108.xml><?xml version="1.0" encoding="utf-8"?>
<p:tagLst xmlns:a="http://schemas.openxmlformats.org/drawingml/2006/main" xmlns:r="http://schemas.openxmlformats.org/officeDocument/2006/relationships" xmlns:p="http://schemas.openxmlformats.org/presentationml/2006/main">
  <p:tag name="[SUBGRID]" val="[SubGrid]"/>
</p:tagLst>
</file>

<file path=ppt/tags/tag109.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10.xml><?xml version="1.0" encoding="utf-8"?>
<p:tagLst xmlns:a="http://schemas.openxmlformats.org/drawingml/2006/main" xmlns:r="http://schemas.openxmlformats.org/officeDocument/2006/relationships" xmlns:p="http://schemas.openxmlformats.org/presentationml/2006/main">
  <p:tag name="[SUBGRID]" val="[SubGrid]"/>
</p:tagLst>
</file>

<file path=ppt/tags/tag111.xml><?xml version="1.0" encoding="utf-8"?>
<p:tagLst xmlns:a="http://schemas.openxmlformats.org/drawingml/2006/main" xmlns:r="http://schemas.openxmlformats.org/officeDocument/2006/relationships" xmlns:p="http://schemas.openxmlformats.org/presentationml/2006/main">
  <p:tag name="[SUBGRID]" val="[SubGrid]"/>
</p:tagLst>
</file>

<file path=ppt/tags/tag112.xml><?xml version="1.0" encoding="utf-8"?>
<p:tagLst xmlns:a="http://schemas.openxmlformats.org/drawingml/2006/main" xmlns:r="http://schemas.openxmlformats.org/officeDocument/2006/relationships" xmlns:p="http://schemas.openxmlformats.org/presentationml/2006/main">
  <p:tag name="[SUBGRID]" val="[SubGrid]"/>
</p:tagLst>
</file>

<file path=ppt/tags/tag113.xml><?xml version="1.0" encoding="utf-8"?>
<p:tagLst xmlns:a="http://schemas.openxmlformats.org/drawingml/2006/main" xmlns:r="http://schemas.openxmlformats.org/officeDocument/2006/relationships" xmlns:p="http://schemas.openxmlformats.org/presentationml/2006/main">
  <p:tag name="[SUBGRID]" val="[SubGrid]"/>
</p:tagLst>
</file>

<file path=ppt/tags/tag114.xml><?xml version="1.0" encoding="utf-8"?>
<p:tagLst xmlns:a="http://schemas.openxmlformats.org/drawingml/2006/main" xmlns:r="http://schemas.openxmlformats.org/officeDocument/2006/relationships" xmlns:p="http://schemas.openxmlformats.org/presentationml/2006/main">
  <p:tag name="[SUBGRID]" val="[SubGrid]"/>
</p:tagLst>
</file>

<file path=ppt/tags/tag115.xml><?xml version="1.0" encoding="utf-8"?>
<p:tagLst xmlns:a="http://schemas.openxmlformats.org/drawingml/2006/main" xmlns:r="http://schemas.openxmlformats.org/officeDocument/2006/relationships" xmlns:p="http://schemas.openxmlformats.org/presentationml/2006/main">
  <p:tag name="[SUBGRID]" val="[SubGrid]"/>
</p:tagLst>
</file>

<file path=ppt/tags/tag116.xml><?xml version="1.0" encoding="utf-8"?>
<p:tagLst xmlns:a="http://schemas.openxmlformats.org/drawingml/2006/main" xmlns:r="http://schemas.openxmlformats.org/officeDocument/2006/relationships" xmlns:p="http://schemas.openxmlformats.org/presentationml/2006/main">
  <p:tag name="[SUBGRID]" val="[SubGrid]"/>
</p:tagLst>
</file>

<file path=ppt/tags/tag117.xml><?xml version="1.0" encoding="utf-8"?>
<p:tagLst xmlns:a="http://schemas.openxmlformats.org/drawingml/2006/main" xmlns:r="http://schemas.openxmlformats.org/officeDocument/2006/relationships" xmlns:p="http://schemas.openxmlformats.org/presentationml/2006/main">
  <p:tag name="[SUBGRID]" val="[SubGrid]"/>
</p:tagLst>
</file>

<file path=ppt/tags/tag118.xml><?xml version="1.0" encoding="utf-8"?>
<p:tagLst xmlns:a="http://schemas.openxmlformats.org/drawingml/2006/main" xmlns:r="http://schemas.openxmlformats.org/officeDocument/2006/relationships" xmlns:p="http://schemas.openxmlformats.org/presentationml/2006/main">
  <p:tag name="[SUBGRID]" val="[SubGrid]"/>
</p:tagLst>
</file>

<file path=ppt/tags/tag119.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20.xml><?xml version="1.0" encoding="utf-8"?>
<p:tagLst xmlns:a="http://schemas.openxmlformats.org/drawingml/2006/main" xmlns:r="http://schemas.openxmlformats.org/officeDocument/2006/relationships" xmlns:p="http://schemas.openxmlformats.org/presentationml/2006/main">
  <p:tag name="[SUBGRID]" val="[SubGrid]"/>
</p:tagLst>
</file>

<file path=ppt/tags/tag121.xml><?xml version="1.0" encoding="utf-8"?>
<p:tagLst xmlns:a="http://schemas.openxmlformats.org/drawingml/2006/main" xmlns:r="http://schemas.openxmlformats.org/officeDocument/2006/relationships" xmlns:p="http://schemas.openxmlformats.org/presentationml/2006/main">
  <p:tag name="[SUBGRID]" val="[SubGrid]"/>
</p:tagLst>
</file>

<file path=ppt/tags/tag122.xml><?xml version="1.0" encoding="utf-8"?>
<p:tagLst xmlns:a="http://schemas.openxmlformats.org/drawingml/2006/main" xmlns:r="http://schemas.openxmlformats.org/officeDocument/2006/relationships" xmlns:p="http://schemas.openxmlformats.org/presentationml/2006/main">
  <p:tag name="[SUBGRID]" val="[SubGrid]"/>
</p:tagLst>
</file>

<file path=ppt/tags/tag123.xml><?xml version="1.0" encoding="utf-8"?>
<p:tagLst xmlns:a="http://schemas.openxmlformats.org/drawingml/2006/main" xmlns:r="http://schemas.openxmlformats.org/officeDocument/2006/relationships" xmlns:p="http://schemas.openxmlformats.org/presentationml/2006/main">
  <p:tag name="[SUBGRID]" val="[SubGrid]"/>
</p:tagLst>
</file>

<file path=ppt/tags/tag124.xml><?xml version="1.0" encoding="utf-8"?>
<p:tagLst xmlns:a="http://schemas.openxmlformats.org/drawingml/2006/main" xmlns:r="http://schemas.openxmlformats.org/officeDocument/2006/relationships" xmlns:p="http://schemas.openxmlformats.org/presentationml/2006/main">
  <p:tag name="[SUBGRID]" val="[SubGrid]"/>
</p:tagLst>
</file>

<file path=ppt/tags/tag125.xml><?xml version="1.0" encoding="utf-8"?>
<p:tagLst xmlns:a="http://schemas.openxmlformats.org/drawingml/2006/main" xmlns:r="http://schemas.openxmlformats.org/officeDocument/2006/relationships" xmlns:p="http://schemas.openxmlformats.org/presentationml/2006/main">
  <p:tag name="[SUBGRID]" val="[SubGrid]"/>
</p:tagLst>
</file>

<file path=ppt/tags/tag126.xml><?xml version="1.0" encoding="utf-8"?>
<p:tagLst xmlns:a="http://schemas.openxmlformats.org/drawingml/2006/main" xmlns:r="http://schemas.openxmlformats.org/officeDocument/2006/relationships" xmlns:p="http://schemas.openxmlformats.org/presentationml/2006/main">
  <p:tag name="[SUBGRID]" val="[SubGrid]"/>
</p:tagLst>
</file>

<file path=ppt/tags/tag127.xml><?xml version="1.0" encoding="utf-8"?>
<p:tagLst xmlns:a="http://schemas.openxmlformats.org/drawingml/2006/main" xmlns:r="http://schemas.openxmlformats.org/officeDocument/2006/relationships" xmlns:p="http://schemas.openxmlformats.org/presentationml/2006/main">
  <p:tag name="[SUBGRID]" val="[SubGrid]"/>
</p:tagLst>
</file>

<file path=ppt/tags/tag128.xml><?xml version="1.0" encoding="utf-8"?>
<p:tagLst xmlns:a="http://schemas.openxmlformats.org/drawingml/2006/main" xmlns:r="http://schemas.openxmlformats.org/officeDocument/2006/relationships" xmlns:p="http://schemas.openxmlformats.org/presentationml/2006/main">
  <p:tag name="[SUBGRID]" val="[SubGrid]"/>
</p:tagLst>
</file>

<file path=ppt/tags/tag129.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30.xml><?xml version="1.0" encoding="utf-8"?>
<p:tagLst xmlns:a="http://schemas.openxmlformats.org/drawingml/2006/main" xmlns:r="http://schemas.openxmlformats.org/officeDocument/2006/relationships" xmlns:p="http://schemas.openxmlformats.org/presentationml/2006/main">
  <p:tag name="[SUBGRID]" val="[SubGrid]"/>
</p:tagLst>
</file>

<file path=ppt/tags/tag131.xml><?xml version="1.0" encoding="utf-8"?>
<p:tagLst xmlns:a="http://schemas.openxmlformats.org/drawingml/2006/main" xmlns:r="http://schemas.openxmlformats.org/officeDocument/2006/relationships" xmlns:p="http://schemas.openxmlformats.org/presentationml/2006/main">
  <p:tag name="[SUBGRID]" val="[SubGrid]"/>
</p:tagLst>
</file>

<file path=ppt/tags/tag132.xml><?xml version="1.0" encoding="utf-8"?>
<p:tagLst xmlns:a="http://schemas.openxmlformats.org/drawingml/2006/main" xmlns:r="http://schemas.openxmlformats.org/officeDocument/2006/relationships" xmlns:p="http://schemas.openxmlformats.org/presentationml/2006/main">
  <p:tag name="[SUBGRID]" val="[SubGrid]"/>
</p:tagLst>
</file>

<file path=ppt/tags/tag133.xml><?xml version="1.0" encoding="utf-8"?>
<p:tagLst xmlns:a="http://schemas.openxmlformats.org/drawingml/2006/main" xmlns:r="http://schemas.openxmlformats.org/officeDocument/2006/relationships" xmlns:p="http://schemas.openxmlformats.org/presentationml/2006/main">
  <p:tag name="[SUBGRID]" val="[SubGrid]"/>
</p:tagLst>
</file>

<file path=ppt/tags/tag134.xml><?xml version="1.0" encoding="utf-8"?>
<p:tagLst xmlns:a="http://schemas.openxmlformats.org/drawingml/2006/main" xmlns:r="http://schemas.openxmlformats.org/officeDocument/2006/relationships" xmlns:p="http://schemas.openxmlformats.org/presentationml/2006/main">
  <p:tag name="[SUBGRID]" val="[SubGrid]"/>
</p:tagLst>
</file>

<file path=ppt/tags/tag135.xml><?xml version="1.0" encoding="utf-8"?>
<p:tagLst xmlns:a="http://schemas.openxmlformats.org/drawingml/2006/main" xmlns:r="http://schemas.openxmlformats.org/officeDocument/2006/relationships" xmlns:p="http://schemas.openxmlformats.org/presentationml/2006/main">
  <p:tag name="[SUBGRID]" val="[SubGrid]"/>
</p:tagLst>
</file>

<file path=ppt/tags/tag136.xml><?xml version="1.0" encoding="utf-8"?>
<p:tagLst xmlns:a="http://schemas.openxmlformats.org/drawingml/2006/main" xmlns:r="http://schemas.openxmlformats.org/officeDocument/2006/relationships" xmlns:p="http://schemas.openxmlformats.org/presentationml/2006/main">
  <p:tag name="[SUBGRID]" val="[SubGrid]"/>
</p:tagLst>
</file>

<file path=ppt/tags/tag137.xml><?xml version="1.0" encoding="utf-8"?>
<p:tagLst xmlns:a="http://schemas.openxmlformats.org/drawingml/2006/main" xmlns:r="http://schemas.openxmlformats.org/officeDocument/2006/relationships" xmlns:p="http://schemas.openxmlformats.org/presentationml/2006/main">
  <p:tag name="[SUBGRID]" val="[SubGrid]"/>
</p:tagLst>
</file>

<file path=ppt/tags/tag138.xml><?xml version="1.0" encoding="utf-8"?>
<p:tagLst xmlns:a="http://schemas.openxmlformats.org/drawingml/2006/main" xmlns:r="http://schemas.openxmlformats.org/officeDocument/2006/relationships" xmlns:p="http://schemas.openxmlformats.org/presentationml/2006/main">
  <p:tag name="[SUBGRID]" val="[SubGrid]"/>
</p:tagLst>
</file>

<file path=ppt/tags/tag139.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40.xml><?xml version="1.0" encoding="utf-8"?>
<p:tagLst xmlns:a="http://schemas.openxmlformats.org/drawingml/2006/main" xmlns:r="http://schemas.openxmlformats.org/officeDocument/2006/relationships" xmlns:p="http://schemas.openxmlformats.org/presentationml/2006/main">
  <p:tag name="[SUBGRID]" val="[SubGrid]"/>
</p:tagLst>
</file>

<file path=ppt/tags/tag141.xml><?xml version="1.0" encoding="utf-8"?>
<p:tagLst xmlns:a="http://schemas.openxmlformats.org/drawingml/2006/main" xmlns:r="http://schemas.openxmlformats.org/officeDocument/2006/relationships" xmlns:p="http://schemas.openxmlformats.org/presentationml/2006/main">
  <p:tag name="[SUBGRID]" val="[SubGrid]"/>
</p:tagLst>
</file>

<file path=ppt/tags/tag142.xml><?xml version="1.0" encoding="utf-8"?>
<p:tagLst xmlns:a="http://schemas.openxmlformats.org/drawingml/2006/main" xmlns:r="http://schemas.openxmlformats.org/officeDocument/2006/relationships" xmlns:p="http://schemas.openxmlformats.org/presentationml/2006/main">
  <p:tag name="[SUBGRID]" val="[SubGrid]"/>
</p:tagLst>
</file>

<file path=ppt/tags/tag143.xml><?xml version="1.0" encoding="utf-8"?>
<p:tagLst xmlns:a="http://schemas.openxmlformats.org/drawingml/2006/main" xmlns:r="http://schemas.openxmlformats.org/officeDocument/2006/relationships" xmlns:p="http://schemas.openxmlformats.org/presentationml/2006/main">
  <p:tag name="[SUBGRID]" val="[SubGrid]"/>
</p:tagLst>
</file>

<file path=ppt/tags/tag144.xml><?xml version="1.0" encoding="utf-8"?>
<p:tagLst xmlns:a="http://schemas.openxmlformats.org/drawingml/2006/main" xmlns:r="http://schemas.openxmlformats.org/officeDocument/2006/relationships" xmlns:p="http://schemas.openxmlformats.org/presentationml/2006/main">
  <p:tag name="[SUBGRID]" val="[SubGrid]"/>
</p:tagLst>
</file>

<file path=ppt/tags/tag145.xml><?xml version="1.0" encoding="utf-8"?>
<p:tagLst xmlns:a="http://schemas.openxmlformats.org/drawingml/2006/main" xmlns:r="http://schemas.openxmlformats.org/officeDocument/2006/relationships" xmlns:p="http://schemas.openxmlformats.org/presentationml/2006/main">
  <p:tag name="[SUBGRID]" val="[SubGrid]"/>
</p:tagLst>
</file>

<file path=ppt/tags/tag146.xml><?xml version="1.0" encoding="utf-8"?>
<p:tagLst xmlns:a="http://schemas.openxmlformats.org/drawingml/2006/main" xmlns:r="http://schemas.openxmlformats.org/officeDocument/2006/relationships" xmlns:p="http://schemas.openxmlformats.org/presentationml/2006/main">
  <p:tag name="[SUBGRID]" val="[SubGrid]"/>
</p:tagLst>
</file>

<file path=ppt/tags/tag147.xml><?xml version="1.0" encoding="utf-8"?>
<p:tagLst xmlns:a="http://schemas.openxmlformats.org/drawingml/2006/main" xmlns:r="http://schemas.openxmlformats.org/officeDocument/2006/relationships" xmlns:p="http://schemas.openxmlformats.org/presentationml/2006/main">
  <p:tag name="[SUBGRID]" val="[SubGrid]"/>
</p:tagLst>
</file>

<file path=ppt/tags/tag148.xml><?xml version="1.0" encoding="utf-8"?>
<p:tagLst xmlns:a="http://schemas.openxmlformats.org/drawingml/2006/main" xmlns:r="http://schemas.openxmlformats.org/officeDocument/2006/relationships" xmlns:p="http://schemas.openxmlformats.org/presentationml/2006/main">
  <p:tag name="[SUBGRID]" val="[SubGrid]"/>
</p:tagLst>
</file>

<file path=ppt/tags/tag149.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50.xml><?xml version="1.0" encoding="utf-8"?>
<p:tagLst xmlns:a="http://schemas.openxmlformats.org/drawingml/2006/main" xmlns:r="http://schemas.openxmlformats.org/officeDocument/2006/relationships" xmlns:p="http://schemas.openxmlformats.org/presentationml/2006/main">
  <p:tag name="[SUBGRID]" val="[SubGrid]"/>
</p:tagLst>
</file>

<file path=ppt/tags/tag151.xml><?xml version="1.0" encoding="utf-8"?>
<p:tagLst xmlns:a="http://schemas.openxmlformats.org/drawingml/2006/main" xmlns:r="http://schemas.openxmlformats.org/officeDocument/2006/relationships" xmlns:p="http://schemas.openxmlformats.org/presentationml/2006/main">
  <p:tag name="[SUBGRID]" val="[SubGrid]"/>
</p:tagLst>
</file>

<file path=ppt/tags/tag152.xml><?xml version="1.0" encoding="utf-8"?>
<p:tagLst xmlns:a="http://schemas.openxmlformats.org/drawingml/2006/main" xmlns:r="http://schemas.openxmlformats.org/officeDocument/2006/relationships" xmlns:p="http://schemas.openxmlformats.org/presentationml/2006/main">
  <p:tag name="[SUBGRID]" val="[SubGrid]"/>
</p:tagLst>
</file>

<file path=ppt/tags/tag153.xml><?xml version="1.0" encoding="utf-8"?>
<p:tagLst xmlns:a="http://schemas.openxmlformats.org/drawingml/2006/main" xmlns:r="http://schemas.openxmlformats.org/officeDocument/2006/relationships" xmlns:p="http://schemas.openxmlformats.org/presentationml/2006/main">
  <p:tag name="[SUBGRID]" val="[SubGrid]"/>
</p:tagLst>
</file>

<file path=ppt/tags/tag154.xml><?xml version="1.0" encoding="utf-8"?>
<p:tagLst xmlns:a="http://schemas.openxmlformats.org/drawingml/2006/main" xmlns:r="http://schemas.openxmlformats.org/officeDocument/2006/relationships" xmlns:p="http://schemas.openxmlformats.org/presentationml/2006/main">
  <p:tag name="[SUBGRID]" val="[SubGrid]"/>
</p:tagLst>
</file>

<file path=ppt/tags/tag155.xml><?xml version="1.0" encoding="utf-8"?>
<p:tagLst xmlns:a="http://schemas.openxmlformats.org/drawingml/2006/main" xmlns:r="http://schemas.openxmlformats.org/officeDocument/2006/relationships" xmlns:p="http://schemas.openxmlformats.org/presentationml/2006/main">
  <p:tag name="[SUBGRID]" val="[SubGrid]"/>
</p:tagLst>
</file>

<file path=ppt/tags/tag156.xml><?xml version="1.0" encoding="utf-8"?>
<p:tagLst xmlns:a="http://schemas.openxmlformats.org/drawingml/2006/main" xmlns:r="http://schemas.openxmlformats.org/officeDocument/2006/relationships" xmlns:p="http://schemas.openxmlformats.org/presentationml/2006/main">
  <p:tag name="[SUBGRID]" val="[SubGrid]"/>
</p:tagLst>
</file>

<file path=ppt/tags/tag157.xml><?xml version="1.0" encoding="utf-8"?>
<p:tagLst xmlns:a="http://schemas.openxmlformats.org/drawingml/2006/main" xmlns:r="http://schemas.openxmlformats.org/officeDocument/2006/relationships" xmlns:p="http://schemas.openxmlformats.org/presentationml/2006/main">
  <p:tag name="[SUBGRID]" val="[SubGrid]"/>
</p:tagLst>
</file>

<file path=ppt/tags/tag158.xml><?xml version="1.0" encoding="utf-8"?>
<p:tagLst xmlns:a="http://schemas.openxmlformats.org/drawingml/2006/main" xmlns:r="http://schemas.openxmlformats.org/officeDocument/2006/relationships" xmlns:p="http://schemas.openxmlformats.org/presentationml/2006/main">
  <p:tag name="[SUBGRID]" val="[SubGrid]"/>
</p:tagLst>
</file>

<file path=ppt/tags/tag159.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60.xml><?xml version="1.0" encoding="utf-8"?>
<p:tagLst xmlns:a="http://schemas.openxmlformats.org/drawingml/2006/main" xmlns:r="http://schemas.openxmlformats.org/officeDocument/2006/relationships" xmlns:p="http://schemas.openxmlformats.org/presentationml/2006/main">
  <p:tag name="[SUBGRID]" val="[SubGrid]"/>
</p:tagLst>
</file>

<file path=ppt/tags/tag161.xml><?xml version="1.0" encoding="utf-8"?>
<p:tagLst xmlns:a="http://schemas.openxmlformats.org/drawingml/2006/main" xmlns:r="http://schemas.openxmlformats.org/officeDocument/2006/relationships" xmlns:p="http://schemas.openxmlformats.org/presentationml/2006/main">
  <p:tag name="[SUBGRID]" val="[SubGrid]"/>
</p:tagLst>
</file>

<file path=ppt/tags/tag162.xml><?xml version="1.0" encoding="utf-8"?>
<p:tagLst xmlns:a="http://schemas.openxmlformats.org/drawingml/2006/main" xmlns:r="http://schemas.openxmlformats.org/officeDocument/2006/relationships" xmlns:p="http://schemas.openxmlformats.org/presentationml/2006/main">
  <p:tag name="[SUBGRID]" val="[SubGrid]"/>
</p:tagLst>
</file>

<file path=ppt/tags/tag163.xml><?xml version="1.0" encoding="utf-8"?>
<p:tagLst xmlns:a="http://schemas.openxmlformats.org/drawingml/2006/main" xmlns:r="http://schemas.openxmlformats.org/officeDocument/2006/relationships" xmlns:p="http://schemas.openxmlformats.org/presentationml/2006/main">
  <p:tag name="[SUBGRID]" val="[SubGrid]"/>
</p:tagLst>
</file>

<file path=ppt/tags/tag164.xml><?xml version="1.0" encoding="utf-8"?>
<p:tagLst xmlns:a="http://schemas.openxmlformats.org/drawingml/2006/main" xmlns:r="http://schemas.openxmlformats.org/officeDocument/2006/relationships" xmlns:p="http://schemas.openxmlformats.org/presentationml/2006/main">
  <p:tag name="[SUBGRID]" val="[SubGrid]"/>
</p:tagLst>
</file>

<file path=ppt/tags/tag165.xml><?xml version="1.0" encoding="utf-8"?>
<p:tagLst xmlns:a="http://schemas.openxmlformats.org/drawingml/2006/main" xmlns:r="http://schemas.openxmlformats.org/officeDocument/2006/relationships" xmlns:p="http://schemas.openxmlformats.org/presentationml/2006/main">
  <p:tag name="[SUBGRID]" val="[SubGrid]"/>
</p:tagLst>
</file>

<file path=ppt/tags/tag166.xml><?xml version="1.0" encoding="utf-8"?>
<p:tagLst xmlns:a="http://schemas.openxmlformats.org/drawingml/2006/main" xmlns:r="http://schemas.openxmlformats.org/officeDocument/2006/relationships" xmlns:p="http://schemas.openxmlformats.org/presentationml/2006/main">
  <p:tag name="[SUBGRID]" val="[SubGrid]"/>
</p:tagLst>
</file>

<file path=ppt/tags/tag167.xml><?xml version="1.0" encoding="utf-8"?>
<p:tagLst xmlns:a="http://schemas.openxmlformats.org/drawingml/2006/main" xmlns:r="http://schemas.openxmlformats.org/officeDocument/2006/relationships" xmlns:p="http://schemas.openxmlformats.org/presentationml/2006/main">
  <p:tag name="[SUBGRID]" val="[SubGrid]"/>
</p:tagLst>
</file>

<file path=ppt/tags/tag168.xml><?xml version="1.0" encoding="utf-8"?>
<p:tagLst xmlns:a="http://schemas.openxmlformats.org/drawingml/2006/main" xmlns:r="http://schemas.openxmlformats.org/officeDocument/2006/relationships" xmlns:p="http://schemas.openxmlformats.org/presentationml/2006/main">
  <p:tag name="[SUBGRID]" val="[SubGrid]"/>
</p:tagLst>
</file>

<file path=ppt/tags/tag169.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70.xml><?xml version="1.0" encoding="utf-8"?>
<p:tagLst xmlns:a="http://schemas.openxmlformats.org/drawingml/2006/main" xmlns:r="http://schemas.openxmlformats.org/officeDocument/2006/relationships" xmlns:p="http://schemas.openxmlformats.org/presentationml/2006/main">
  <p:tag name="[SUBGRID]" val="[SubGrid]"/>
</p:tagLst>
</file>

<file path=ppt/tags/tag171.xml><?xml version="1.0" encoding="utf-8"?>
<p:tagLst xmlns:a="http://schemas.openxmlformats.org/drawingml/2006/main" xmlns:r="http://schemas.openxmlformats.org/officeDocument/2006/relationships" xmlns:p="http://schemas.openxmlformats.org/presentationml/2006/main">
  <p:tag name="[SUBGRID]" val="[SubGrid]"/>
</p:tagLst>
</file>

<file path=ppt/tags/tag172.xml><?xml version="1.0" encoding="utf-8"?>
<p:tagLst xmlns:a="http://schemas.openxmlformats.org/drawingml/2006/main" xmlns:r="http://schemas.openxmlformats.org/officeDocument/2006/relationships" xmlns:p="http://schemas.openxmlformats.org/presentationml/2006/main">
  <p:tag name="[SUBGRID]" val="[SubGrid]"/>
</p:tagLst>
</file>

<file path=ppt/tags/tag173.xml><?xml version="1.0" encoding="utf-8"?>
<p:tagLst xmlns:a="http://schemas.openxmlformats.org/drawingml/2006/main" xmlns:r="http://schemas.openxmlformats.org/officeDocument/2006/relationships" xmlns:p="http://schemas.openxmlformats.org/presentationml/2006/main">
  <p:tag name="[SUBGRID]" val="[SubGrid]"/>
</p:tagLst>
</file>

<file path=ppt/tags/tag174.xml><?xml version="1.0" encoding="utf-8"?>
<p:tagLst xmlns:a="http://schemas.openxmlformats.org/drawingml/2006/main" xmlns:r="http://schemas.openxmlformats.org/officeDocument/2006/relationships" xmlns:p="http://schemas.openxmlformats.org/presentationml/2006/main">
  <p:tag name="[SUBGRID]" val="[SubGrid]"/>
</p:tagLst>
</file>

<file path=ppt/tags/tag175.xml><?xml version="1.0" encoding="utf-8"?>
<p:tagLst xmlns:a="http://schemas.openxmlformats.org/drawingml/2006/main" xmlns:r="http://schemas.openxmlformats.org/officeDocument/2006/relationships" xmlns:p="http://schemas.openxmlformats.org/presentationml/2006/main">
  <p:tag name="[SUBGRID]" val="[SubGrid]"/>
</p:tagLst>
</file>

<file path=ppt/tags/tag176.xml><?xml version="1.0" encoding="utf-8"?>
<p:tagLst xmlns:a="http://schemas.openxmlformats.org/drawingml/2006/main" xmlns:r="http://schemas.openxmlformats.org/officeDocument/2006/relationships" xmlns:p="http://schemas.openxmlformats.org/presentationml/2006/main">
  <p:tag name="[SUBGRID]" val="[SubGrid]"/>
</p:tagLst>
</file>

<file path=ppt/tags/tag177.xml><?xml version="1.0" encoding="utf-8"?>
<p:tagLst xmlns:a="http://schemas.openxmlformats.org/drawingml/2006/main" xmlns:r="http://schemas.openxmlformats.org/officeDocument/2006/relationships" xmlns:p="http://schemas.openxmlformats.org/presentationml/2006/main">
  <p:tag name="[SUBGRID]" val="[SubGrid]"/>
</p:tagLst>
</file>

<file path=ppt/tags/tag178.xml><?xml version="1.0" encoding="utf-8"?>
<p:tagLst xmlns:a="http://schemas.openxmlformats.org/drawingml/2006/main" xmlns:r="http://schemas.openxmlformats.org/officeDocument/2006/relationships" xmlns:p="http://schemas.openxmlformats.org/presentationml/2006/main">
  <p:tag name="[SUBGRID]" val="[SubGrid]"/>
</p:tagLst>
</file>

<file path=ppt/tags/tag179.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80.xml><?xml version="1.0" encoding="utf-8"?>
<p:tagLst xmlns:a="http://schemas.openxmlformats.org/drawingml/2006/main" xmlns:r="http://schemas.openxmlformats.org/officeDocument/2006/relationships" xmlns:p="http://schemas.openxmlformats.org/presentationml/2006/main">
  <p:tag name="[SUBGRID]" val="[SubGrid]"/>
</p:tagLst>
</file>

<file path=ppt/tags/tag181.xml><?xml version="1.0" encoding="utf-8"?>
<p:tagLst xmlns:a="http://schemas.openxmlformats.org/drawingml/2006/main" xmlns:r="http://schemas.openxmlformats.org/officeDocument/2006/relationships" xmlns:p="http://schemas.openxmlformats.org/presentationml/2006/main">
  <p:tag name="[SUBGRID]" val="[SubGrid]"/>
</p:tagLst>
</file>

<file path=ppt/tags/tag182.xml><?xml version="1.0" encoding="utf-8"?>
<p:tagLst xmlns:a="http://schemas.openxmlformats.org/drawingml/2006/main" xmlns:r="http://schemas.openxmlformats.org/officeDocument/2006/relationships" xmlns:p="http://schemas.openxmlformats.org/presentationml/2006/main">
  <p:tag name="[SUBGRID]" val="[SubGrid]"/>
</p:tagLst>
</file>

<file path=ppt/tags/tag183.xml><?xml version="1.0" encoding="utf-8"?>
<p:tagLst xmlns:a="http://schemas.openxmlformats.org/drawingml/2006/main" xmlns:r="http://schemas.openxmlformats.org/officeDocument/2006/relationships" xmlns:p="http://schemas.openxmlformats.org/presentationml/2006/main">
  <p:tag name="[SUBGRID]" val="[SubGrid]"/>
</p:tagLst>
</file>

<file path=ppt/tags/tag184.xml><?xml version="1.0" encoding="utf-8"?>
<p:tagLst xmlns:a="http://schemas.openxmlformats.org/drawingml/2006/main" xmlns:r="http://schemas.openxmlformats.org/officeDocument/2006/relationships" xmlns:p="http://schemas.openxmlformats.org/presentationml/2006/main">
  <p:tag name="[SUBGRID]" val="[SubGrid]"/>
</p:tagLst>
</file>

<file path=ppt/tags/tag185.xml><?xml version="1.0" encoding="utf-8"?>
<p:tagLst xmlns:a="http://schemas.openxmlformats.org/drawingml/2006/main" xmlns:r="http://schemas.openxmlformats.org/officeDocument/2006/relationships" xmlns:p="http://schemas.openxmlformats.org/presentationml/2006/main">
  <p:tag name="[SUBGRID]" val="[SubGrid]"/>
</p:tagLst>
</file>

<file path=ppt/tags/tag186.xml><?xml version="1.0" encoding="utf-8"?>
<p:tagLst xmlns:a="http://schemas.openxmlformats.org/drawingml/2006/main" xmlns:r="http://schemas.openxmlformats.org/officeDocument/2006/relationships" xmlns:p="http://schemas.openxmlformats.org/presentationml/2006/main">
  <p:tag name="[SUBGRID]" val="[SubGrid]"/>
</p:tagLst>
</file>

<file path=ppt/tags/tag187.xml><?xml version="1.0" encoding="utf-8"?>
<p:tagLst xmlns:a="http://schemas.openxmlformats.org/drawingml/2006/main" xmlns:r="http://schemas.openxmlformats.org/officeDocument/2006/relationships" xmlns:p="http://schemas.openxmlformats.org/presentationml/2006/main">
  <p:tag name="[SUBGRID]" val="[SubGrid]"/>
</p:tagLst>
</file>

<file path=ppt/tags/tag188.xml><?xml version="1.0" encoding="utf-8"?>
<p:tagLst xmlns:a="http://schemas.openxmlformats.org/drawingml/2006/main" xmlns:r="http://schemas.openxmlformats.org/officeDocument/2006/relationships" xmlns:p="http://schemas.openxmlformats.org/presentationml/2006/main">
  <p:tag name="[SUBGRID]" val="[SubGrid]"/>
</p:tagLst>
</file>

<file path=ppt/tags/tag189.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190.xml><?xml version="1.0" encoding="utf-8"?>
<p:tagLst xmlns:a="http://schemas.openxmlformats.org/drawingml/2006/main" xmlns:r="http://schemas.openxmlformats.org/officeDocument/2006/relationships" xmlns:p="http://schemas.openxmlformats.org/presentationml/2006/main">
  <p:tag name="[SUBGRID]" val="[SubGrid]"/>
</p:tagLst>
</file>

<file path=ppt/tags/tag191.xml><?xml version="1.0" encoding="utf-8"?>
<p:tagLst xmlns:a="http://schemas.openxmlformats.org/drawingml/2006/main" xmlns:r="http://schemas.openxmlformats.org/officeDocument/2006/relationships" xmlns:p="http://schemas.openxmlformats.org/presentationml/2006/main">
  <p:tag name="[SUBGRID]" val="[SubGrid]"/>
</p:tagLst>
</file>

<file path=ppt/tags/tag192.xml><?xml version="1.0" encoding="utf-8"?>
<p:tagLst xmlns:a="http://schemas.openxmlformats.org/drawingml/2006/main" xmlns:r="http://schemas.openxmlformats.org/officeDocument/2006/relationships" xmlns:p="http://schemas.openxmlformats.org/presentationml/2006/main">
  <p:tag name="[SUBGRID]" val="[SubGrid]"/>
</p:tagLst>
</file>

<file path=ppt/tags/tag193.xml><?xml version="1.0" encoding="utf-8"?>
<p:tagLst xmlns:a="http://schemas.openxmlformats.org/drawingml/2006/main" xmlns:r="http://schemas.openxmlformats.org/officeDocument/2006/relationships" xmlns:p="http://schemas.openxmlformats.org/presentationml/2006/main">
  <p:tag name="[SUBGRID]" val="[SubGrid]"/>
</p:tagLst>
</file>

<file path=ppt/tags/tag194.xml><?xml version="1.0" encoding="utf-8"?>
<p:tagLst xmlns:a="http://schemas.openxmlformats.org/drawingml/2006/main" xmlns:r="http://schemas.openxmlformats.org/officeDocument/2006/relationships" xmlns:p="http://schemas.openxmlformats.org/presentationml/2006/main">
  <p:tag name="[SUBGRID]" val="[SubGrid]"/>
</p:tagLst>
</file>

<file path=ppt/tags/tag195.xml><?xml version="1.0" encoding="utf-8"?>
<p:tagLst xmlns:a="http://schemas.openxmlformats.org/drawingml/2006/main" xmlns:r="http://schemas.openxmlformats.org/officeDocument/2006/relationships" xmlns:p="http://schemas.openxmlformats.org/presentationml/2006/main">
  <p:tag name="[SUBGRID]" val="[SubGrid]"/>
</p:tagLst>
</file>

<file path=ppt/tags/tag196.xml><?xml version="1.0" encoding="utf-8"?>
<p:tagLst xmlns:a="http://schemas.openxmlformats.org/drawingml/2006/main" xmlns:r="http://schemas.openxmlformats.org/officeDocument/2006/relationships" xmlns:p="http://schemas.openxmlformats.org/presentationml/2006/main">
  <p:tag name="[SUBGRID]" val="[SubGrid]"/>
</p:tagLst>
</file>

<file path=ppt/tags/tag197.xml><?xml version="1.0" encoding="utf-8"?>
<p:tagLst xmlns:a="http://schemas.openxmlformats.org/drawingml/2006/main" xmlns:r="http://schemas.openxmlformats.org/officeDocument/2006/relationships" xmlns:p="http://schemas.openxmlformats.org/presentationml/2006/main">
  <p:tag name="[SUBGRID]" val="[SubGrid]"/>
</p:tagLst>
</file>

<file path=ppt/tags/tag198.xml><?xml version="1.0" encoding="utf-8"?>
<p:tagLst xmlns:a="http://schemas.openxmlformats.org/drawingml/2006/main" xmlns:r="http://schemas.openxmlformats.org/officeDocument/2006/relationships" xmlns:p="http://schemas.openxmlformats.org/presentationml/2006/main">
  <p:tag name="[SUBGRID]" val="[SubGrid]"/>
</p:tagLst>
</file>

<file path=ppt/tags/tag19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00.xml><?xml version="1.0" encoding="utf-8"?>
<p:tagLst xmlns:a="http://schemas.openxmlformats.org/drawingml/2006/main" xmlns:r="http://schemas.openxmlformats.org/officeDocument/2006/relationships" xmlns:p="http://schemas.openxmlformats.org/presentationml/2006/main">
  <p:tag name="[SUBGRID]" val="[SubGrid]"/>
</p:tagLst>
</file>

<file path=ppt/tags/tag201.xml><?xml version="1.0" encoding="utf-8"?>
<p:tagLst xmlns:a="http://schemas.openxmlformats.org/drawingml/2006/main" xmlns:r="http://schemas.openxmlformats.org/officeDocument/2006/relationships" xmlns:p="http://schemas.openxmlformats.org/presentationml/2006/main">
  <p:tag name="[SUBGRID]" val="[SubGrid]"/>
</p:tagLst>
</file>

<file path=ppt/tags/tag202.xml><?xml version="1.0" encoding="utf-8"?>
<p:tagLst xmlns:a="http://schemas.openxmlformats.org/drawingml/2006/main" xmlns:r="http://schemas.openxmlformats.org/officeDocument/2006/relationships" xmlns:p="http://schemas.openxmlformats.org/presentationml/2006/main">
  <p:tag name="[SUBGRID]" val="[SubGrid]"/>
</p:tagLst>
</file>

<file path=ppt/tags/tag203.xml><?xml version="1.0" encoding="utf-8"?>
<p:tagLst xmlns:a="http://schemas.openxmlformats.org/drawingml/2006/main" xmlns:r="http://schemas.openxmlformats.org/officeDocument/2006/relationships" xmlns:p="http://schemas.openxmlformats.org/presentationml/2006/main">
  <p:tag name="[SUBGRID]" val="[SubGrid]"/>
</p:tagLst>
</file>

<file path=ppt/tags/tag204.xml><?xml version="1.0" encoding="utf-8"?>
<p:tagLst xmlns:a="http://schemas.openxmlformats.org/drawingml/2006/main" xmlns:r="http://schemas.openxmlformats.org/officeDocument/2006/relationships" xmlns:p="http://schemas.openxmlformats.org/presentationml/2006/main">
  <p:tag name="[SUBGRID]" val="[SubGrid]"/>
</p:tagLst>
</file>

<file path=ppt/tags/tag205.xml><?xml version="1.0" encoding="utf-8"?>
<p:tagLst xmlns:a="http://schemas.openxmlformats.org/drawingml/2006/main" xmlns:r="http://schemas.openxmlformats.org/officeDocument/2006/relationships" xmlns:p="http://schemas.openxmlformats.org/presentationml/2006/main">
  <p:tag name="[SUBGRID]" val="[SubGrid]"/>
</p:tagLst>
</file>

<file path=ppt/tags/tag206.xml><?xml version="1.0" encoding="utf-8"?>
<p:tagLst xmlns:a="http://schemas.openxmlformats.org/drawingml/2006/main" xmlns:r="http://schemas.openxmlformats.org/officeDocument/2006/relationships" xmlns:p="http://schemas.openxmlformats.org/presentationml/2006/main">
  <p:tag name="[SUBGRID]" val="[SubGrid]"/>
</p:tagLst>
</file>

<file path=ppt/tags/tag207.xml><?xml version="1.0" encoding="utf-8"?>
<p:tagLst xmlns:a="http://schemas.openxmlformats.org/drawingml/2006/main" xmlns:r="http://schemas.openxmlformats.org/officeDocument/2006/relationships" xmlns:p="http://schemas.openxmlformats.org/presentationml/2006/main">
  <p:tag name="[SUBGRID]" val="[SubGrid]"/>
</p:tagLst>
</file>

<file path=ppt/tags/tag208.xml><?xml version="1.0" encoding="utf-8"?>
<p:tagLst xmlns:a="http://schemas.openxmlformats.org/drawingml/2006/main" xmlns:r="http://schemas.openxmlformats.org/officeDocument/2006/relationships" xmlns:p="http://schemas.openxmlformats.org/presentationml/2006/main">
  <p:tag name="[SUBGRID]" val="[SubGrid]"/>
</p:tagLst>
</file>

<file path=ppt/tags/tag209.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10.xml><?xml version="1.0" encoding="utf-8"?>
<p:tagLst xmlns:a="http://schemas.openxmlformats.org/drawingml/2006/main" xmlns:r="http://schemas.openxmlformats.org/officeDocument/2006/relationships" xmlns:p="http://schemas.openxmlformats.org/presentationml/2006/main">
  <p:tag name="[SUBGRID]" val="[SubGrid]"/>
</p:tagLst>
</file>

<file path=ppt/tags/tag211.xml><?xml version="1.0" encoding="utf-8"?>
<p:tagLst xmlns:a="http://schemas.openxmlformats.org/drawingml/2006/main" xmlns:r="http://schemas.openxmlformats.org/officeDocument/2006/relationships" xmlns:p="http://schemas.openxmlformats.org/presentationml/2006/main">
  <p:tag name="[SUBGRID]" val="[SubGrid]"/>
</p:tagLst>
</file>

<file path=ppt/tags/tag212.xml><?xml version="1.0" encoding="utf-8"?>
<p:tagLst xmlns:a="http://schemas.openxmlformats.org/drawingml/2006/main" xmlns:r="http://schemas.openxmlformats.org/officeDocument/2006/relationships" xmlns:p="http://schemas.openxmlformats.org/presentationml/2006/main">
  <p:tag name="[SUBGRID]" val="[SubGrid]"/>
</p:tagLst>
</file>

<file path=ppt/tags/tag213.xml><?xml version="1.0" encoding="utf-8"?>
<p:tagLst xmlns:a="http://schemas.openxmlformats.org/drawingml/2006/main" xmlns:r="http://schemas.openxmlformats.org/officeDocument/2006/relationships" xmlns:p="http://schemas.openxmlformats.org/presentationml/2006/main">
  <p:tag name="[SUBGRID]" val="[SubGrid]"/>
</p:tagLst>
</file>

<file path=ppt/tags/tag214.xml><?xml version="1.0" encoding="utf-8"?>
<p:tagLst xmlns:a="http://schemas.openxmlformats.org/drawingml/2006/main" xmlns:r="http://schemas.openxmlformats.org/officeDocument/2006/relationships" xmlns:p="http://schemas.openxmlformats.org/presentationml/2006/main">
  <p:tag name="[SUBGRID]" val="[SubGrid]"/>
</p:tagLst>
</file>

<file path=ppt/tags/tag215.xml><?xml version="1.0" encoding="utf-8"?>
<p:tagLst xmlns:a="http://schemas.openxmlformats.org/drawingml/2006/main" xmlns:r="http://schemas.openxmlformats.org/officeDocument/2006/relationships" xmlns:p="http://schemas.openxmlformats.org/presentationml/2006/main">
  <p:tag name="[SUBGRID]" val="[SubGrid]"/>
</p:tagLst>
</file>

<file path=ppt/tags/tag216.xml><?xml version="1.0" encoding="utf-8"?>
<p:tagLst xmlns:a="http://schemas.openxmlformats.org/drawingml/2006/main" xmlns:r="http://schemas.openxmlformats.org/officeDocument/2006/relationships" xmlns:p="http://schemas.openxmlformats.org/presentationml/2006/main">
  <p:tag name="[SUBGRID]" val="[SubGrid]"/>
</p:tagLst>
</file>

<file path=ppt/tags/tag217.xml><?xml version="1.0" encoding="utf-8"?>
<p:tagLst xmlns:a="http://schemas.openxmlformats.org/drawingml/2006/main" xmlns:r="http://schemas.openxmlformats.org/officeDocument/2006/relationships" xmlns:p="http://schemas.openxmlformats.org/presentationml/2006/main">
  <p:tag name="[SUBGRID]" val="[SubGrid]"/>
</p:tagLst>
</file>

<file path=ppt/tags/tag218.xml><?xml version="1.0" encoding="utf-8"?>
<p:tagLst xmlns:a="http://schemas.openxmlformats.org/drawingml/2006/main" xmlns:r="http://schemas.openxmlformats.org/officeDocument/2006/relationships" xmlns:p="http://schemas.openxmlformats.org/presentationml/2006/main">
  <p:tag name="[SUBGRID]" val="[SubGrid]"/>
</p:tagLst>
</file>

<file path=ppt/tags/tag219.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20.xml><?xml version="1.0" encoding="utf-8"?>
<p:tagLst xmlns:a="http://schemas.openxmlformats.org/drawingml/2006/main" xmlns:r="http://schemas.openxmlformats.org/officeDocument/2006/relationships" xmlns:p="http://schemas.openxmlformats.org/presentationml/2006/main">
  <p:tag name="[SUBGRID]" val="[SubGrid]"/>
</p:tagLst>
</file>

<file path=ppt/tags/tag221.xml><?xml version="1.0" encoding="utf-8"?>
<p:tagLst xmlns:a="http://schemas.openxmlformats.org/drawingml/2006/main" xmlns:r="http://schemas.openxmlformats.org/officeDocument/2006/relationships" xmlns:p="http://schemas.openxmlformats.org/presentationml/2006/main">
  <p:tag name="[SUBGRID]" val="[SubGrid]"/>
</p:tagLst>
</file>

<file path=ppt/tags/tag222.xml><?xml version="1.0" encoding="utf-8"?>
<p:tagLst xmlns:a="http://schemas.openxmlformats.org/drawingml/2006/main" xmlns:r="http://schemas.openxmlformats.org/officeDocument/2006/relationships" xmlns:p="http://schemas.openxmlformats.org/presentationml/2006/main">
  <p:tag name="[SUBGRID]" val="[SubGrid]"/>
</p:tagLst>
</file>

<file path=ppt/tags/tag223.xml><?xml version="1.0" encoding="utf-8"?>
<p:tagLst xmlns:a="http://schemas.openxmlformats.org/drawingml/2006/main" xmlns:r="http://schemas.openxmlformats.org/officeDocument/2006/relationships" xmlns:p="http://schemas.openxmlformats.org/presentationml/2006/main">
  <p:tag name="[SUBGRID]" val="[SubGrid]"/>
</p:tagLst>
</file>

<file path=ppt/tags/tag224.xml><?xml version="1.0" encoding="utf-8"?>
<p:tagLst xmlns:a="http://schemas.openxmlformats.org/drawingml/2006/main" xmlns:r="http://schemas.openxmlformats.org/officeDocument/2006/relationships" xmlns:p="http://schemas.openxmlformats.org/presentationml/2006/main">
  <p:tag name="[SUBGRID]" val="[SubGrid]"/>
</p:tagLst>
</file>

<file path=ppt/tags/tag225.xml><?xml version="1.0" encoding="utf-8"?>
<p:tagLst xmlns:a="http://schemas.openxmlformats.org/drawingml/2006/main" xmlns:r="http://schemas.openxmlformats.org/officeDocument/2006/relationships" xmlns:p="http://schemas.openxmlformats.org/presentationml/2006/main">
  <p:tag name="[SUBGRID]" val="[SubGrid]"/>
</p:tagLst>
</file>

<file path=ppt/tags/tag226.xml><?xml version="1.0" encoding="utf-8"?>
<p:tagLst xmlns:a="http://schemas.openxmlformats.org/drawingml/2006/main" xmlns:r="http://schemas.openxmlformats.org/officeDocument/2006/relationships" xmlns:p="http://schemas.openxmlformats.org/presentationml/2006/main">
  <p:tag name="[SUBGRID]" val="[SubGrid]"/>
</p:tagLst>
</file>

<file path=ppt/tags/tag227.xml><?xml version="1.0" encoding="utf-8"?>
<p:tagLst xmlns:a="http://schemas.openxmlformats.org/drawingml/2006/main" xmlns:r="http://schemas.openxmlformats.org/officeDocument/2006/relationships" xmlns:p="http://schemas.openxmlformats.org/presentationml/2006/main">
  <p:tag name="[SUBGRID]" val="[SubGrid]"/>
</p:tagLst>
</file>

<file path=ppt/tags/tag228.xml><?xml version="1.0" encoding="utf-8"?>
<p:tagLst xmlns:a="http://schemas.openxmlformats.org/drawingml/2006/main" xmlns:r="http://schemas.openxmlformats.org/officeDocument/2006/relationships" xmlns:p="http://schemas.openxmlformats.org/presentationml/2006/main">
  <p:tag name="[SUBGRID]" val="[SubGrid]"/>
</p:tagLst>
</file>

<file path=ppt/tags/tag229.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30.xml><?xml version="1.0" encoding="utf-8"?>
<p:tagLst xmlns:a="http://schemas.openxmlformats.org/drawingml/2006/main" xmlns:r="http://schemas.openxmlformats.org/officeDocument/2006/relationships" xmlns:p="http://schemas.openxmlformats.org/presentationml/2006/main">
  <p:tag name="[SUBGRID]" val="[SubGrid]"/>
</p:tagLst>
</file>

<file path=ppt/tags/tag231.xml><?xml version="1.0" encoding="utf-8"?>
<p:tagLst xmlns:a="http://schemas.openxmlformats.org/drawingml/2006/main" xmlns:r="http://schemas.openxmlformats.org/officeDocument/2006/relationships" xmlns:p="http://schemas.openxmlformats.org/presentationml/2006/main">
  <p:tag name="[SUBGRID]" val="[SubGrid]"/>
</p:tagLst>
</file>

<file path=ppt/tags/tag232.xml><?xml version="1.0" encoding="utf-8"?>
<p:tagLst xmlns:a="http://schemas.openxmlformats.org/drawingml/2006/main" xmlns:r="http://schemas.openxmlformats.org/officeDocument/2006/relationships" xmlns:p="http://schemas.openxmlformats.org/presentationml/2006/main">
  <p:tag name="[SUBGRID]" val="[SubGrid]"/>
</p:tagLst>
</file>

<file path=ppt/tags/tag233.xml><?xml version="1.0" encoding="utf-8"?>
<p:tagLst xmlns:a="http://schemas.openxmlformats.org/drawingml/2006/main" xmlns:r="http://schemas.openxmlformats.org/officeDocument/2006/relationships" xmlns:p="http://schemas.openxmlformats.org/presentationml/2006/main">
  <p:tag name="[SUBGRID]" val="[SubGrid]"/>
</p:tagLst>
</file>

<file path=ppt/tags/tag234.xml><?xml version="1.0" encoding="utf-8"?>
<p:tagLst xmlns:a="http://schemas.openxmlformats.org/drawingml/2006/main" xmlns:r="http://schemas.openxmlformats.org/officeDocument/2006/relationships" xmlns:p="http://schemas.openxmlformats.org/presentationml/2006/main">
  <p:tag name="[SUBGRID]" val="[SubGrid]"/>
</p:tagLst>
</file>

<file path=ppt/tags/tag235.xml><?xml version="1.0" encoding="utf-8"?>
<p:tagLst xmlns:a="http://schemas.openxmlformats.org/drawingml/2006/main" xmlns:r="http://schemas.openxmlformats.org/officeDocument/2006/relationships" xmlns:p="http://schemas.openxmlformats.org/presentationml/2006/main">
  <p:tag name="[SUBGRID]" val="[SubGrid]"/>
</p:tagLst>
</file>

<file path=ppt/tags/tag236.xml><?xml version="1.0" encoding="utf-8"?>
<p:tagLst xmlns:a="http://schemas.openxmlformats.org/drawingml/2006/main" xmlns:r="http://schemas.openxmlformats.org/officeDocument/2006/relationships" xmlns:p="http://schemas.openxmlformats.org/presentationml/2006/main">
  <p:tag name="[SUBGRID]" val="[SubGrid]"/>
</p:tagLst>
</file>

<file path=ppt/tags/tag237.xml><?xml version="1.0" encoding="utf-8"?>
<p:tagLst xmlns:a="http://schemas.openxmlformats.org/drawingml/2006/main" xmlns:r="http://schemas.openxmlformats.org/officeDocument/2006/relationships" xmlns:p="http://schemas.openxmlformats.org/presentationml/2006/main">
  <p:tag name="[SUBGRID]" val="[SubGrid]"/>
</p:tagLst>
</file>

<file path=ppt/tags/tag238.xml><?xml version="1.0" encoding="utf-8"?>
<p:tagLst xmlns:a="http://schemas.openxmlformats.org/drawingml/2006/main" xmlns:r="http://schemas.openxmlformats.org/officeDocument/2006/relationships" xmlns:p="http://schemas.openxmlformats.org/presentationml/2006/main">
  <p:tag name="[SUBGRID]" val="[SubGrid]"/>
</p:tagLst>
</file>

<file path=ppt/tags/tag239.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40.xml><?xml version="1.0" encoding="utf-8"?>
<p:tagLst xmlns:a="http://schemas.openxmlformats.org/drawingml/2006/main" xmlns:r="http://schemas.openxmlformats.org/officeDocument/2006/relationships" xmlns:p="http://schemas.openxmlformats.org/presentationml/2006/main">
  <p:tag name="[SUBGRID]" val="[SubGrid]"/>
</p:tagLst>
</file>

<file path=ppt/tags/tag241.xml><?xml version="1.0" encoding="utf-8"?>
<p:tagLst xmlns:a="http://schemas.openxmlformats.org/drawingml/2006/main" xmlns:r="http://schemas.openxmlformats.org/officeDocument/2006/relationships" xmlns:p="http://schemas.openxmlformats.org/presentationml/2006/main">
  <p:tag name="[SUBGRID]" val="[SubGrid]"/>
</p:tagLst>
</file>

<file path=ppt/tags/tag242.xml><?xml version="1.0" encoding="utf-8"?>
<p:tagLst xmlns:a="http://schemas.openxmlformats.org/drawingml/2006/main" xmlns:r="http://schemas.openxmlformats.org/officeDocument/2006/relationships" xmlns:p="http://schemas.openxmlformats.org/presentationml/2006/main">
  <p:tag name="[SUBGRID]" val="[SubGrid]"/>
</p:tagLst>
</file>

<file path=ppt/tags/tag243.xml><?xml version="1.0" encoding="utf-8"?>
<p:tagLst xmlns:a="http://schemas.openxmlformats.org/drawingml/2006/main" xmlns:r="http://schemas.openxmlformats.org/officeDocument/2006/relationships" xmlns:p="http://schemas.openxmlformats.org/presentationml/2006/main">
  <p:tag name="[SUBGRID]" val="[SubGrid]"/>
</p:tagLst>
</file>

<file path=ppt/tags/tag244.xml><?xml version="1.0" encoding="utf-8"?>
<p:tagLst xmlns:a="http://schemas.openxmlformats.org/drawingml/2006/main" xmlns:r="http://schemas.openxmlformats.org/officeDocument/2006/relationships" xmlns:p="http://schemas.openxmlformats.org/presentationml/2006/main">
  <p:tag name="[SUBGRID]" val="[SubGrid]"/>
</p:tagLst>
</file>

<file path=ppt/tags/tag245.xml><?xml version="1.0" encoding="utf-8"?>
<p:tagLst xmlns:a="http://schemas.openxmlformats.org/drawingml/2006/main" xmlns:r="http://schemas.openxmlformats.org/officeDocument/2006/relationships" xmlns:p="http://schemas.openxmlformats.org/presentationml/2006/main">
  <p:tag name="[SUBGRID]" val="[SubGrid]"/>
</p:tagLst>
</file>

<file path=ppt/tags/tag246.xml><?xml version="1.0" encoding="utf-8"?>
<p:tagLst xmlns:a="http://schemas.openxmlformats.org/drawingml/2006/main" xmlns:r="http://schemas.openxmlformats.org/officeDocument/2006/relationships" xmlns:p="http://schemas.openxmlformats.org/presentationml/2006/main">
  <p:tag name="[SUBGRID]" val="[SubGrid]"/>
</p:tagLst>
</file>

<file path=ppt/tags/tag247.xml><?xml version="1.0" encoding="utf-8"?>
<p:tagLst xmlns:a="http://schemas.openxmlformats.org/drawingml/2006/main" xmlns:r="http://schemas.openxmlformats.org/officeDocument/2006/relationships" xmlns:p="http://schemas.openxmlformats.org/presentationml/2006/main">
  <p:tag name="[SUBGRID]" val="[SubGrid]"/>
</p:tagLst>
</file>

<file path=ppt/tags/tag248.xml><?xml version="1.0" encoding="utf-8"?>
<p:tagLst xmlns:a="http://schemas.openxmlformats.org/drawingml/2006/main" xmlns:r="http://schemas.openxmlformats.org/officeDocument/2006/relationships" xmlns:p="http://schemas.openxmlformats.org/presentationml/2006/main">
  <p:tag name="[SUBGRID]" val="[SubGrid]"/>
</p:tagLst>
</file>

<file path=ppt/tags/tag249.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50.xml><?xml version="1.0" encoding="utf-8"?>
<p:tagLst xmlns:a="http://schemas.openxmlformats.org/drawingml/2006/main" xmlns:r="http://schemas.openxmlformats.org/officeDocument/2006/relationships" xmlns:p="http://schemas.openxmlformats.org/presentationml/2006/main">
  <p:tag name="[SUBGRID]" val="[SubGrid]"/>
</p:tagLst>
</file>

<file path=ppt/tags/tag251.xml><?xml version="1.0" encoding="utf-8"?>
<p:tagLst xmlns:a="http://schemas.openxmlformats.org/drawingml/2006/main" xmlns:r="http://schemas.openxmlformats.org/officeDocument/2006/relationships" xmlns:p="http://schemas.openxmlformats.org/presentationml/2006/main">
  <p:tag name="[SUBGRID]" val="[SubGrid]"/>
</p:tagLst>
</file>

<file path=ppt/tags/tag252.xml><?xml version="1.0" encoding="utf-8"?>
<p:tagLst xmlns:a="http://schemas.openxmlformats.org/drawingml/2006/main" xmlns:r="http://schemas.openxmlformats.org/officeDocument/2006/relationships" xmlns:p="http://schemas.openxmlformats.org/presentationml/2006/main">
  <p:tag name="[SUBGRID]" val="[SubGrid]"/>
</p:tagLst>
</file>

<file path=ppt/tags/tag253.xml><?xml version="1.0" encoding="utf-8"?>
<p:tagLst xmlns:a="http://schemas.openxmlformats.org/drawingml/2006/main" xmlns:r="http://schemas.openxmlformats.org/officeDocument/2006/relationships" xmlns:p="http://schemas.openxmlformats.org/presentationml/2006/main">
  <p:tag name="[SUBGRID]" val="[SubGrid]"/>
</p:tagLst>
</file>

<file path=ppt/tags/tag254.xml><?xml version="1.0" encoding="utf-8"?>
<p:tagLst xmlns:a="http://schemas.openxmlformats.org/drawingml/2006/main" xmlns:r="http://schemas.openxmlformats.org/officeDocument/2006/relationships" xmlns:p="http://schemas.openxmlformats.org/presentationml/2006/main">
  <p:tag name="[SUBGRID]" val="[SubGrid]"/>
</p:tagLst>
</file>

<file path=ppt/tags/tag255.xml><?xml version="1.0" encoding="utf-8"?>
<p:tagLst xmlns:a="http://schemas.openxmlformats.org/drawingml/2006/main" xmlns:r="http://schemas.openxmlformats.org/officeDocument/2006/relationships" xmlns:p="http://schemas.openxmlformats.org/presentationml/2006/main">
  <p:tag name="[SUBGRID]" val="[SubGrid]"/>
</p:tagLst>
</file>

<file path=ppt/tags/tag256.xml><?xml version="1.0" encoding="utf-8"?>
<p:tagLst xmlns:a="http://schemas.openxmlformats.org/drawingml/2006/main" xmlns:r="http://schemas.openxmlformats.org/officeDocument/2006/relationships" xmlns:p="http://schemas.openxmlformats.org/presentationml/2006/main">
  <p:tag name="[SUBGRID]" val="[SubGrid]"/>
</p:tagLst>
</file>

<file path=ppt/tags/tag257.xml><?xml version="1.0" encoding="utf-8"?>
<p:tagLst xmlns:a="http://schemas.openxmlformats.org/drawingml/2006/main" xmlns:r="http://schemas.openxmlformats.org/officeDocument/2006/relationships" xmlns:p="http://schemas.openxmlformats.org/presentationml/2006/main">
  <p:tag name="[SUBGRID]" val="[SubGrid]"/>
</p:tagLst>
</file>

<file path=ppt/tags/tag258.xml><?xml version="1.0" encoding="utf-8"?>
<p:tagLst xmlns:a="http://schemas.openxmlformats.org/drawingml/2006/main" xmlns:r="http://schemas.openxmlformats.org/officeDocument/2006/relationships" xmlns:p="http://schemas.openxmlformats.org/presentationml/2006/main">
  <p:tag name="[SUBGRID]" val="[SubGrid]"/>
</p:tagLst>
</file>

<file path=ppt/tags/tag259.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60.xml><?xml version="1.0" encoding="utf-8"?>
<p:tagLst xmlns:a="http://schemas.openxmlformats.org/drawingml/2006/main" xmlns:r="http://schemas.openxmlformats.org/officeDocument/2006/relationships" xmlns:p="http://schemas.openxmlformats.org/presentationml/2006/main">
  <p:tag name="[SUBGRID]" val="[SubGrid]"/>
</p:tagLst>
</file>

<file path=ppt/tags/tag261.xml><?xml version="1.0" encoding="utf-8"?>
<p:tagLst xmlns:a="http://schemas.openxmlformats.org/drawingml/2006/main" xmlns:r="http://schemas.openxmlformats.org/officeDocument/2006/relationships" xmlns:p="http://schemas.openxmlformats.org/presentationml/2006/main">
  <p:tag name="[SUBGRID]" val="[SubGrid]"/>
</p:tagLst>
</file>

<file path=ppt/tags/tag262.xml><?xml version="1.0" encoding="utf-8"?>
<p:tagLst xmlns:a="http://schemas.openxmlformats.org/drawingml/2006/main" xmlns:r="http://schemas.openxmlformats.org/officeDocument/2006/relationships" xmlns:p="http://schemas.openxmlformats.org/presentationml/2006/main">
  <p:tag name="[SUBGRID]" val="[SubGrid]"/>
</p:tagLst>
</file>

<file path=ppt/tags/tag263.xml><?xml version="1.0" encoding="utf-8"?>
<p:tagLst xmlns:a="http://schemas.openxmlformats.org/drawingml/2006/main" xmlns:r="http://schemas.openxmlformats.org/officeDocument/2006/relationships" xmlns:p="http://schemas.openxmlformats.org/presentationml/2006/main">
  <p:tag name="[SUBGRID]" val="[SubGrid]"/>
</p:tagLst>
</file>

<file path=ppt/tags/tag264.xml><?xml version="1.0" encoding="utf-8"?>
<p:tagLst xmlns:a="http://schemas.openxmlformats.org/drawingml/2006/main" xmlns:r="http://schemas.openxmlformats.org/officeDocument/2006/relationships" xmlns:p="http://schemas.openxmlformats.org/presentationml/2006/main">
  <p:tag name="[SUBGRID]" val="[SubGrid]"/>
</p:tagLst>
</file>

<file path=ppt/tags/tag265.xml><?xml version="1.0" encoding="utf-8"?>
<p:tagLst xmlns:a="http://schemas.openxmlformats.org/drawingml/2006/main" xmlns:r="http://schemas.openxmlformats.org/officeDocument/2006/relationships" xmlns:p="http://schemas.openxmlformats.org/presentationml/2006/main">
  <p:tag name="[SUBGRID]" val="[SubGrid]"/>
</p:tagLst>
</file>

<file path=ppt/tags/tag266.xml><?xml version="1.0" encoding="utf-8"?>
<p:tagLst xmlns:a="http://schemas.openxmlformats.org/drawingml/2006/main" xmlns:r="http://schemas.openxmlformats.org/officeDocument/2006/relationships" xmlns:p="http://schemas.openxmlformats.org/presentationml/2006/main">
  <p:tag name="[SUBGRID]" val="[SubGrid]"/>
</p:tagLst>
</file>

<file path=ppt/tags/tag267.xml><?xml version="1.0" encoding="utf-8"?>
<p:tagLst xmlns:a="http://schemas.openxmlformats.org/drawingml/2006/main" xmlns:r="http://schemas.openxmlformats.org/officeDocument/2006/relationships" xmlns:p="http://schemas.openxmlformats.org/presentationml/2006/main">
  <p:tag name="[SUBGRID]" val="[SubGrid]"/>
</p:tagLst>
</file>

<file path=ppt/tags/tag268.xml><?xml version="1.0" encoding="utf-8"?>
<p:tagLst xmlns:a="http://schemas.openxmlformats.org/drawingml/2006/main" xmlns:r="http://schemas.openxmlformats.org/officeDocument/2006/relationships" xmlns:p="http://schemas.openxmlformats.org/presentationml/2006/main">
  <p:tag name="[SUBGRID]" val="[SubGrid]"/>
</p:tagLst>
</file>

<file path=ppt/tags/tag269.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70.xml><?xml version="1.0" encoding="utf-8"?>
<p:tagLst xmlns:a="http://schemas.openxmlformats.org/drawingml/2006/main" xmlns:r="http://schemas.openxmlformats.org/officeDocument/2006/relationships" xmlns:p="http://schemas.openxmlformats.org/presentationml/2006/main">
  <p:tag name="[SUBGRID]" val="[SubGrid]"/>
</p:tagLst>
</file>

<file path=ppt/tags/tag271.xml><?xml version="1.0" encoding="utf-8"?>
<p:tagLst xmlns:a="http://schemas.openxmlformats.org/drawingml/2006/main" xmlns:r="http://schemas.openxmlformats.org/officeDocument/2006/relationships" xmlns:p="http://schemas.openxmlformats.org/presentationml/2006/main">
  <p:tag name="[SUBGRID]" val="[SubGrid]"/>
</p:tagLst>
</file>

<file path=ppt/tags/tag272.xml><?xml version="1.0" encoding="utf-8"?>
<p:tagLst xmlns:a="http://schemas.openxmlformats.org/drawingml/2006/main" xmlns:r="http://schemas.openxmlformats.org/officeDocument/2006/relationships" xmlns:p="http://schemas.openxmlformats.org/presentationml/2006/main">
  <p:tag name="[SUBGRID]" val="[SubGrid]"/>
</p:tagLst>
</file>

<file path=ppt/tags/tag273.xml><?xml version="1.0" encoding="utf-8"?>
<p:tagLst xmlns:a="http://schemas.openxmlformats.org/drawingml/2006/main" xmlns:r="http://schemas.openxmlformats.org/officeDocument/2006/relationships" xmlns:p="http://schemas.openxmlformats.org/presentationml/2006/main">
  <p:tag name="[SUBGRID]" val="[SubGrid]"/>
</p:tagLst>
</file>

<file path=ppt/tags/tag274.xml><?xml version="1.0" encoding="utf-8"?>
<p:tagLst xmlns:a="http://schemas.openxmlformats.org/drawingml/2006/main" xmlns:r="http://schemas.openxmlformats.org/officeDocument/2006/relationships" xmlns:p="http://schemas.openxmlformats.org/presentationml/2006/main">
  <p:tag name="[SUBGRID]" val="[SubGrid]"/>
</p:tagLst>
</file>

<file path=ppt/tags/tag275.xml><?xml version="1.0" encoding="utf-8"?>
<p:tagLst xmlns:a="http://schemas.openxmlformats.org/drawingml/2006/main" xmlns:r="http://schemas.openxmlformats.org/officeDocument/2006/relationships" xmlns:p="http://schemas.openxmlformats.org/presentationml/2006/main">
  <p:tag name="[SUBGRID]" val="[SubGrid]"/>
</p:tagLst>
</file>

<file path=ppt/tags/tag276.xml><?xml version="1.0" encoding="utf-8"?>
<p:tagLst xmlns:a="http://schemas.openxmlformats.org/drawingml/2006/main" xmlns:r="http://schemas.openxmlformats.org/officeDocument/2006/relationships" xmlns:p="http://schemas.openxmlformats.org/presentationml/2006/main">
  <p:tag name="[SUBGRID]" val="[SubGrid]"/>
</p:tagLst>
</file>

<file path=ppt/tags/tag277.xml><?xml version="1.0" encoding="utf-8"?>
<p:tagLst xmlns:a="http://schemas.openxmlformats.org/drawingml/2006/main" xmlns:r="http://schemas.openxmlformats.org/officeDocument/2006/relationships" xmlns:p="http://schemas.openxmlformats.org/presentationml/2006/main">
  <p:tag name="[SUBGRID]" val="[SubGrid]"/>
</p:tagLst>
</file>

<file path=ppt/tags/tag278.xml><?xml version="1.0" encoding="utf-8"?>
<p:tagLst xmlns:a="http://schemas.openxmlformats.org/drawingml/2006/main" xmlns:r="http://schemas.openxmlformats.org/officeDocument/2006/relationships" xmlns:p="http://schemas.openxmlformats.org/presentationml/2006/main">
  <p:tag name="[SUBGRID]" val="[SubGrid]"/>
</p:tagLst>
</file>

<file path=ppt/tags/tag279.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80.xml><?xml version="1.0" encoding="utf-8"?>
<p:tagLst xmlns:a="http://schemas.openxmlformats.org/drawingml/2006/main" xmlns:r="http://schemas.openxmlformats.org/officeDocument/2006/relationships" xmlns:p="http://schemas.openxmlformats.org/presentationml/2006/main">
  <p:tag name="[SUBGRID]" val="[SubGrid]"/>
</p:tagLst>
</file>

<file path=ppt/tags/tag281.xml><?xml version="1.0" encoding="utf-8"?>
<p:tagLst xmlns:a="http://schemas.openxmlformats.org/drawingml/2006/main" xmlns:r="http://schemas.openxmlformats.org/officeDocument/2006/relationships" xmlns:p="http://schemas.openxmlformats.org/presentationml/2006/main">
  <p:tag name="[SUBGRID]" val="[SubGrid]"/>
</p:tagLst>
</file>

<file path=ppt/tags/tag282.xml><?xml version="1.0" encoding="utf-8"?>
<p:tagLst xmlns:a="http://schemas.openxmlformats.org/drawingml/2006/main" xmlns:r="http://schemas.openxmlformats.org/officeDocument/2006/relationships" xmlns:p="http://schemas.openxmlformats.org/presentationml/2006/main">
  <p:tag name="[SUBGRID]" val="[SubGrid]"/>
</p:tagLst>
</file>

<file path=ppt/tags/tag283.xml><?xml version="1.0" encoding="utf-8"?>
<p:tagLst xmlns:a="http://schemas.openxmlformats.org/drawingml/2006/main" xmlns:r="http://schemas.openxmlformats.org/officeDocument/2006/relationships" xmlns:p="http://schemas.openxmlformats.org/presentationml/2006/main">
  <p:tag name="[SUBGRID]" val="[SubGrid]"/>
</p:tagLst>
</file>

<file path=ppt/tags/tag284.xml><?xml version="1.0" encoding="utf-8"?>
<p:tagLst xmlns:a="http://schemas.openxmlformats.org/drawingml/2006/main" xmlns:r="http://schemas.openxmlformats.org/officeDocument/2006/relationships" xmlns:p="http://schemas.openxmlformats.org/presentationml/2006/main">
  <p:tag name="[SUBGRID]" val="[SubGrid]"/>
</p:tagLst>
</file>

<file path=ppt/tags/tag285.xml><?xml version="1.0" encoding="utf-8"?>
<p:tagLst xmlns:a="http://schemas.openxmlformats.org/drawingml/2006/main" xmlns:r="http://schemas.openxmlformats.org/officeDocument/2006/relationships" xmlns:p="http://schemas.openxmlformats.org/presentationml/2006/main">
  <p:tag name="[SUBGRID]" val="[SubGrid]"/>
</p:tagLst>
</file>

<file path=ppt/tags/tag286.xml><?xml version="1.0" encoding="utf-8"?>
<p:tagLst xmlns:a="http://schemas.openxmlformats.org/drawingml/2006/main" xmlns:r="http://schemas.openxmlformats.org/officeDocument/2006/relationships" xmlns:p="http://schemas.openxmlformats.org/presentationml/2006/main">
  <p:tag name="[SUBGRID]" val="[SubGrid]"/>
</p:tagLst>
</file>

<file path=ppt/tags/tag287.xml><?xml version="1.0" encoding="utf-8"?>
<p:tagLst xmlns:a="http://schemas.openxmlformats.org/drawingml/2006/main" xmlns:r="http://schemas.openxmlformats.org/officeDocument/2006/relationships" xmlns:p="http://schemas.openxmlformats.org/presentationml/2006/main">
  <p:tag name="[SUBGRID]" val="[SubGrid]"/>
</p:tagLst>
</file>

<file path=ppt/tags/tag288.xml><?xml version="1.0" encoding="utf-8"?>
<p:tagLst xmlns:a="http://schemas.openxmlformats.org/drawingml/2006/main" xmlns:r="http://schemas.openxmlformats.org/officeDocument/2006/relationships" xmlns:p="http://schemas.openxmlformats.org/presentationml/2006/main">
  <p:tag name="[SUBGRID]" val="[SubGrid]"/>
</p:tagLst>
</file>

<file path=ppt/tags/tag289.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290.xml><?xml version="1.0" encoding="utf-8"?>
<p:tagLst xmlns:a="http://schemas.openxmlformats.org/drawingml/2006/main" xmlns:r="http://schemas.openxmlformats.org/officeDocument/2006/relationships" xmlns:p="http://schemas.openxmlformats.org/presentationml/2006/main">
  <p:tag name="[SUBGRID]" val="[SubGrid]"/>
</p:tagLst>
</file>

<file path=ppt/tags/tag291.xml><?xml version="1.0" encoding="utf-8"?>
<p:tagLst xmlns:a="http://schemas.openxmlformats.org/drawingml/2006/main" xmlns:r="http://schemas.openxmlformats.org/officeDocument/2006/relationships" xmlns:p="http://schemas.openxmlformats.org/presentationml/2006/main">
  <p:tag name="[SUBGRID]" val="[SubGrid]"/>
</p:tagLst>
</file>

<file path=ppt/tags/tag292.xml><?xml version="1.0" encoding="utf-8"?>
<p:tagLst xmlns:a="http://schemas.openxmlformats.org/drawingml/2006/main" xmlns:r="http://schemas.openxmlformats.org/officeDocument/2006/relationships" xmlns:p="http://schemas.openxmlformats.org/presentationml/2006/main">
  <p:tag name="[SUBGRID]" val="[SubGrid]"/>
</p:tagLst>
</file>

<file path=ppt/tags/tag293.xml><?xml version="1.0" encoding="utf-8"?>
<p:tagLst xmlns:a="http://schemas.openxmlformats.org/drawingml/2006/main" xmlns:r="http://schemas.openxmlformats.org/officeDocument/2006/relationships" xmlns:p="http://schemas.openxmlformats.org/presentationml/2006/main">
  <p:tag name="[SUBGRID]" val="[SubGrid]"/>
</p:tagLst>
</file>

<file path=ppt/tags/tag294.xml><?xml version="1.0" encoding="utf-8"?>
<p:tagLst xmlns:a="http://schemas.openxmlformats.org/drawingml/2006/main" xmlns:r="http://schemas.openxmlformats.org/officeDocument/2006/relationships" xmlns:p="http://schemas.openxmlformats.org/presentationml/2006/main">
  <p:tag name="[SUBGRID]" val="[SubGrid]"/>
</p:tagLst>
</file>

<file path=ppt/tags/tag295.xml><?xml version="1.0" encoding="utf-8"?>
<p:tagLst xmlns:a="http://schemas.openxmlformats.org/drawingml/2006/main" xmlns:r="http://schemas.openxmlformats.org/officeDocument/2006/relationships" xmlns:p="http://schemas.openxmlformats.org/presentationml/2006/main">
  <p:tag name="[SUBGRID]" val="[SubGrid]"/>
</p:tagLst>
</file>

<file path=ppt/tags/tag296.xml><?xml version="1.0" encoding="utf-8"?>
<p:tagLst xmlns:a="http://schemas.openxmlformats.org/drawingml/2006/main" xmlns:r="http://schemas.openxmlformats.org/officeDocument/2006/relationships" xmlns:p="http://schemas.openxmlformats.org/presentationml/2006/main">
  <p:tag name="[SUBGRID]" val="[SubGrid]"/>
</p:tagLst>
</file>

<file path=ppt/tags/tag297.xml><?xml version="1.0" encoding="utf-8"?>
<p:tagLst xmlns:a="http://schemas.openxmlformats.org/drawingml/2006/main" xmlns:r="http://schemas.openxmlformats.org/officeDocument/2006/relationships" xmlns:p="http://schemas.openxmlformats.org/presentationml/2006/main">
  <p:tag name="[SUBGRID]" val="[SubGrid]"/>
</p:tagLst>
</file>

<file path=ppt/tags/tag298.xml><?xml version="1.0" encoding="utf-8"?>
<p:tagLst xmlns:a="http://schemas.openxmlformats.org/drawingml/2006/main" xmlns:r="http://schemas.openxmlformats.org/officeDocument/2006/relationships" xmlns:p="http://schemas.openxmlformats.org/presentationml/2006/main">
  <p:tag name="[SUBGRID]" val="[SubGrid]"/>
</p:tagLst>
</file>

<file path=ppt/tags/tag29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00.xml><?xml version="1.0" encoding="utf-8"?>
<p:tagLst xmlns:a="http://schemas.openxmlformats.org/drawingml/2006/main" xmlns:r="http://schemas.openxmlformats.org/officeDocument/2006/relationships" xmlns:p="http://schemas.openxmlformats.org/presentationml/2006/main">
  <p:tag name="[SUBGRID]" val="[SubGrid]"/>
</p:tagLst>
</file>

<file path=ppt/tags/tag301.xml><?xml version="1.0" encoding="utf-8"?>
<p:tagLst xmlns:a="http://schemas.openxmlformats.org/drawingml/2006/main" xmlns:r="http://schemas.openxmlformats.org/officeDocument/2006/relationships" xmlns:p="http://schemas.openxmlformats.org/presentationml/2006/main">
  <p:tag name="[SUBGRID]" val="[SubGrid]"/>
</p:tagLst>
</file>

<file path=ppt/tags/tag302.xml><?xml version="1.0" encoding="utf-8"?>
<p:tagLst xmlns:a="http://schemas.openxmlformats.org/drawingml/2006/main" xmlns:r="http://schemas.openxmlformats.org/officeDocument/2006/relationships" xmlns:p="http://schemas.openxmlformats.org/presentationml/2006/main">
  <p:tag name="[SUBGRID]" val="[SubGrid]"/>
</p:tagLst>
</file>

<file path=ppt/tags/tag303.xml><?xml version="1.0" encoding="utf-8"?>
<p:tagLst xmlns:a="http://schemas.openxmlformats.org/drawingml/2006/main" xmlns:r="http://schemas.openxmlformats.org/officeDocument/2006/relationships" xmlns:p="http://schemas.openxmlformats.org/presentationml/2006/main">
  <p:tag name="[SUBGRID]" val="[SubGrid]"/>
</p:tagLst>
</file>

<file path=ppt/tags/tag304.xml><?xml version="1.0" encoding="utf-8"?>
<p:tagLst xmlns:a="http://schemas.openxmlformats.org/drawingml/2006/main" xmlns:r="http://schemas.openxmlformats.org/officeDocument/2006/relationships" xmlns:p="http://schemas.openxmlformats.org/presentationml/2006/main">
  <p:tag name="[SUBGRID]" val="[SubGrid]"/>
</p:tagLst>
</file>

<file path=ppt/tags/tag305.xml><?xml version="1.0" encoding="utf-8"?>
<p:tagLst xmlns:a="http://schemas.openxmlformats.org/drawingml/2006/main" xmlns:r="http://schemas.openxmlformats.org/officeDocument/2006/relationships" xmlns:p="http://schemas.openxmlformats.org/presentationml/2006/main">
  <p:tag name="[SUBGRID]" val="[SubGrid]"/>
</p:tagLst>
</file>

<file path=ppt/tags/tag306.xml><?xml version="1.0" encoding="utf-8"?>
<p:tagLst xmlns:a="http://schemas.openxmlformats.org/drawingml/2006/main" xmlns:r="http://schemas.openxmlformats.org/officeDocument/2006/relationships" xmlns:p="http://schemas.openxmlformats.org/presentationml/2006/main">
  <p:tag name="[SUBGRID]" val="[SubGrid]"/>
</p:tagLst>
</file>

<file path=ppt/tags/tag307.xml><?xml version="1.0" encoding="utf-8"?>
<p:tagLst xmlns:a="http://schemas.openxmlformats.org/drawingml/2006/main" xmlns:r="http://schemas.openxmlformats.org/officeDocument/2006/relationships" xmlns:p="http://schemas.openxmlformats.org/presentationml/2006/main">
  <p:tag name="[SUBGRID]" val="[SubGrid]"/>
</p:tagLst>
</file>

<file path=ppt/tags/tag308.xml><?xml version="1.0" encoding="utf-8"?>
<p:tagLst xmlns:a="http://schemas.openxmlformats.org/drawingml/2006/main" xmlns:r="http://schemas.openxmlformats.org/officeDocument/2006/relationships" xmlns:p="http://schemas.openxmlformats.org/presentationml/2006/main">
  <p:tag name="[SUBGRID]" val="[SubGrid]"/>
</p:tagLst>
</file>

<file path=ppt/tags/tag309.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10.xml><?xml version="1.0" encoding="utf-8"?>
<p:tagLst xmlns:a="http://schemas.openxmlformats.org/drawingml/2006/main" xmlns:r="http://schemas.openxmlformats.org/officeDocument/2006/relationships" xmlns:p="http://schemas.openxmlformats.org/presentationml/2006/main">
  <p:tag name="[SUBGRID]" val="[SubGrid]"/>
</p:tagLst>
</file>

<file path=ppt/tags/tag311.xml><?xml version="1.0" encoding="utf-8"?>
<p:tagLst xmlns:a="http://schemas.openxmlformats.org/drawingml/2006/main" xmlns:r="http://schemas.openxmlformats.org/officeDocument/2006/relationships" xmlns:p="http://schemas.openxmlformats.org/presentationml/2006/main">
  <p:tag name="[SUBGRID]" val="[SubGrid]"/>
</p:tagLst>
</file>

<file path=ppt/tags/tag312.xml><?xml version="1.0" encoding="utf-8"?>
<p:tagLst xmlns:a="http://schemas.openxmlformats.org/drawingml/2006/main" xmlns:r="http://schemas.openxmlformats.org/officeDocument/2006/relationships" xmlns:p="http://schemas.openxmlformats.org/presentationml/2006/main">
  <p:tag name="[SUBGRID]" val="[SubGrid]"/>
</p:tagLst>
</file>

<file path=ppt/tags/tag313.xml><?xml version="1.0" encoding="utf-8"?>
<p:tagLst xmlns:a="http://schemas.openxmlformats.org/drawingml/2006/main" xmlns:r="http://schemas.openxmlformats.org/officeDocument/2006/relationships" xmlns:p="http://schemas.openxmlformats.org/presentationml/2006/main">
  <p:tag name="[SUBGRID]" val="[SubGrid]"/>
</p:tagLst>
</file>

<file path=ppt/tags/tag314.xml><?xml version="1.0" encoding="utf-8"?>
<p:tagLst xmlns:a="http://schemas.openxmlformats.org/drawingml/2006/main" xmlns:r="http://schemas.openxmlformats.org/officeDocument/2006/relationships" xmlns:p="http://schemas.openxmlformats.org/presentationml/2006/main">
  <p:tag name="[SUBGRID]" val="[SubGrid]"/>
</p:tagLst>
</file>

<file path=ppt/tags/tag315.xml><?xml version="1.0" encoding="utf-8"?>
<p:tagLst xmlns:a="http://schemas.openxmlformats.org/drawingml/2006/main" xmlns:r="http://schemas.openxmlformats.org/officeDocument/2006/relationships" xmlns:p="http://schemas.openxmlformats.org/presentationml/2006/main">
  <p:tag name="[SUBGRID]" val="[SubGrid]"/>
</p:tagLst>
</file>

<file path=ppt/tags/tag316.xml><?xml version="1.0" encoding="utf-8"?>
<p:tagLst xmlns:a="http://schemas.openxmlformats.org/drawingml/2006/main" xmlns:r="http://schemas.openxmlformats.org/officeDocument/2006/relationships" xmlns:p="http://schemas.openxmlformats.org/presentationml/2006/main">
  <p:tag name="[SUBGRID]" val="[SubGrid]"/>
</p:tagLst>
</file>

<file path=ppt/tags/tag317.xml><?xml version="1.0" encoding="utf-8"?>
<p:tagLst xmlns:a="http://schemas.openxmlformats.org/drawingml/2006/main" xmlns:r="http://schemas.openxmlformats.org/officeDocument/2006/relationships" xmlns:p="http://schemas.openxmlformats.org/presentationml/2006/main">
  <p:tag name="[SUBGRID]" val="[SubGrid]"/>
</p:tagLst>
</file>

<file path=ppt/tags/tag318.xml><?xml version="1.0" encoding="utf-8"?>
<p:tagLst xmlns:a="http://schemas.openxmlformats.org/drawingml/2006/main" xmlns:r="http://schemas.openxmlformats.org/officeDocument/2006/relationships" xmlns:p="http://schemas.openxmlformats.org/presentationml/2006/main">
  <p:tag name="[SUBGRID]" val="[SubGrid]"/>
</p:tagLst>
</file>

<file path=ppt/tags/tag319.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20.xml><?xml version="1.0" encoding="utf-8"?>
<p:tagLst xmlns:a="http://schemas.openxmlformats.org/drawingml/2006/main" xmlns:r="http://schemas.openxmlformats.org/officeDocument/2006/relationships" xmlns:p="http://schemas.openxmlformats.org/presentationml/2006/main">
  <p:tag name="[SUBGRID]" val="[SubGrid]"/>
</p:tagLst>
</file>

<file path=ppt/tags/tag321.xml><?xml version="1.0" encoding="utf-8"?>
<p:tagLst xmlns:a="http://schemas.openxmlformats.org/drawingml/2006/main" xmlns:r="http://schemas.openxmlformats.org/officeDocument/2006/relationships" xmlns:p="http://schemas.openxmlformats.org/presentationml/2006/main">
  <p:tag name="[SUBGRID]" val="[SubGrid]"/>
</p:tagLst>
</file>

<file path=ppt/tags/tag322.xml><?xml version="1.0" encoding="utf-8"?>
<p:tagLst xmlns:a="http://schemas.openxmlformats.org/drawingml/2006/main" xmlns:r="http://schemas.openxmlformats.org/officeDocument/2006/relationships" xmlns:p="http://schemas.openxmlformats.org/presentationml/2006/main">
  <p:tag name="[SUBGRID]" val="[SubGrid]"/>
</p:tagLst>
</file>

<file path=ppt/tags/tag323.xml><?xml version="1.0" encoding="utf-8"?>
<p:tagLst xmlns:a="http://schemas.openxmlformats.org/drawingml/2006/main" xmlns:r="http://schemas.openxmlformats.org/officeDocument/2006/relationships" xmlns:p="http://schemas.openxmlformats.org/presentationml/2006/main">
  <p:tag name="[SUBGRID]" val="[SubGrid]"/>
</p:tagLst>
</file>

<file path=ppt/tags/tag324.xml><?xml version="1.0" encoding="utf-8"?>
<p:tagLst xmlns:a="http://schemas.openxmlformats.org/drawingml/2006/main" xmlns:r="http://schemas.openxmlformats.org/officeDocument/2006/relationships" xmlns:p="http://schemas.openxmlformats.org/presentationml/2006/main">
  <p:tag name="[SUBGRID]" val="[SubGrid]"/>
</p:tagLst>
</file>

<file path=ppt/tags/tag325.xml><?xml version="1.0" encoding="utf-8"?>
<p:tagLst xmlns:a="http://schemas.openxmlformats.org/drawingml/2006/main" xmlns:r="http://schemas.openxmlformats.org/officeDocument/2006/relationships" xmlns:p="http://schemas.openxmlformats.org/presentationml/2006/main">
  <p:tag name="[SUBGRID]" val="[SubGrid]"/>
</p:tagLst>
</file>

<file path=ppt/tags/tag326.xml><?xml version="1.0" encoding="utf-8"?>
<p:tagLst xmlns:a="http://schemas.openxmlformats.org/drawingml/2006/main" xmlns:r="http://schemas.openxmlformats.org/officeDocument/2006/relationships" xmlns:p="http://schemas.openxmlformats.org/presentationml/2006/main">
  <p:tag name="[SUBGRID]" val="[SubGrid]"/>
</p:tagLst>
</file>

<file path=ppt/tags/tag327.xml><?xml version="1.0" encoding="utf-8"?>
<p:tagLst xmlns:a="http://schemas.openxmlformats.org/drawingml/2006/main" xmlns:r="http://schemas.openxmlformats.org/officeDocument/2006/relationships" xmlns:p="http://schemas.openxmlformats.org/presentationml/2006/main">
  <p:tag name="[SUBGRID]" val="[SubGrid]"/>
</p:tagLst>
</file>

<file path=ppt/tags/tag328.xml><?xml version="1.0" encoding="utf-8"?>
<p:tagLst xmlns:a="http://schemas.openxmlformats.org/drawingml/2006/main" xmlns:r="http://schemas.openxmlformats.org/officeDocument/2006/relationships" xmlns:p="http://schemas.openxmlformats.org/presentationml/2006/main">
  <p:tag name="[SUBGRID]" val="[SubGrid]"/>
</p:tagLst>
</file>

<file path=ppt/tags/tag329.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30.xml><?xml version="1.0" encoding="utf-8"?>
<p:tagLst xmlns:a="http://schemas.openxmlformats.org/drawingml/2006/main" xmlns:r="http://schemas.openxmlformats.org/officeDocument/2006/relationships" xmlns:p="http://schemas.openxmlformats.org/presentationml/2006/main">
  <p:tag name="[SUBGRID]" val="[SubGrid]"/>
</p:tagLst>
</file>

<file path=ppt/tags/tag331.xml><?xml version="1.0" encoding="utf-8"?>
<p:tagLst xmlns:a="http://schemas.openxmlformats.org/drawingml/2006/main" xmlns:r="http://schemas.openxmlformats.org/officeDocument/2006/relationships" xmlns:p="http://schemas.openxmlformats.org/presentationml/2006/main">
  <p:tag name="[SUBGRID]" val="[SubGrid]"/>
</p:tagLst>
</file>

<file path=ppt/tags/tag332.xml><?xml version="1.0" encoding="utf-8"?>
<p:tagLst xmlns:a="http://schemas.openxmlformats.org/drawingml/2006/main" xmlns:r="http://schemas.openxmlformats.org/officeDocument/2006/relationships" xmlns:p="http://schemas.openxmlformats.org/presentationml/2006/main">
  <p:tag name="[SUBGRID]" val="[SubGrid]"/>
</p:tagLst>
</file>

<file path=ppt/tags/tag333.xml><?xml version="1.0" encoding="utf-8"?>
<p:tagLst xmlns:a="http://schemas.openxmlformats.org/drawingml/2006/main" xmlns:r="http://schemas.openxmlformats.org/officeDocument/2006/relationships" xmlns:p="http://schemas.openxmlformats.org/presentationml/2006/main">
  <p:tag name="[SUBGRID]" val="[SubGrid]"/>
</p:tagLst>
</file>

<file path=ppt/tags/tag334.xml><?xml version="1.0" encoding="utf-8"?>
<p:tagLst xmlns:a="http://schemas.openxmlformats.org/drawingml/2006/main" xmlns:r="http://schemas.openxmlformats.org/officeDocument/2006/relationships" xmlns:p="http://schemas.openxmlformats.org/presentationml/2006/main">
  <p:tag name="[SUBGRID]" val="[SubGrid]"/>
</p:tagLst>
</file>

<file path=ppt/tags/tag335.xml><?xml version="1.0" encoding="utf-8"?>
<p:tagLst xmlns:a="http://schemas.openxmlformats.org/drawingml/2006/main" xmlns:r="http://schemas.openxmlformats.org/officeDocument/2006/relationships" xmlns:p="http://schemas.openxmlformats.org/presentationml/2006/main">
  <p:tag name="[SUBGRID]" val="[SubGrid]"/>
</p:tagLst>
</file>

<file path=ppt/tags/tag336.xml><?xml version="1.0" encoding="utf-8"?>
<p:tagLst xmlns:a="http://schemas.openxmlformats.org/drawingml/2006/main" xmlns:r="http://schemas.openxmlformats.org/officeDocument/2006/relationships" xmlns:p="http://schemas.openxmlformats.org/presentationml/2006/main">
  <p:tag name="[SUBGRID]" val="[SubGrid]"/>
</p:tagLst>
</file>

<file path=ppt/tags/tag337.xml><?xml version="1.0" encoding="utf-8"?>
<p:tagLst xmlns:a="http://schemas.openxmlformats.org/drawingml/2006/main" xmlns:r="http://schemas.openxmlformats.org/officeDocument/2006/relationships" xmlns:p="http://schemas.openxmlformats.org/presentationml/2006/main">
  <p:tag name="[SUBGRID]" val="[SubGrid]"/>
</p:tagLst>
</file>

<file path=ppt/tags/tag338.xml><?xml version="1.0" encoding="utf-8"?>
<p:tagLst xmlns:a="http://schemas.openxmlformats.org/drawingml/2006/main" xmlns:r="http://schemas.openxmlformats.org/officeDocument/2006/relationships" xmlns:p="http://schemas.openxmlformats.org/presentationml/2006/main">
  <p:tag name="[SUBGRID]" val="[SubGrid]"/>
</p:tagLst>
</file>

<file path=ppt/tags/tag339.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40.xml><?xml version="1.0" encoding="utf-8"?>
<p:tagLst xmlns:a="http://schemas.openxmlformats.org/drawingml/2006/main" xmlns:r="http://schemas.openxmlformats.org/officeDocument/2006/relationships" xmlns:p="http://schemas.openxmlformats.org/presentationml/2006/main">
  <p:tag name="[SUBGRID]" val="[SubGrid]"/>
</p:tagLst>
</file>

<file path=ppt/tags/tag341.xml><?xml version="1.0" encoding="utf-8"?>
<p:tagLst xmlns:a="http://schemas.openxmlformats.org/drawingml/2006/main" xmlns:r="http://schemas.openxmlformats.org/officeDocument/2006/relationships" xmlns:p="http://schemas.openxmlformats.org/presentationml/2006/main">
  <p:tag name="[SUBGRID]" val="[SubGrid]"/>
</p:tagLst>
</file>

<file path=ppt/tags/tag342.xml><?xml version="1.0" encoding="utf-8"?>
<p:tagLst xmlns:a="http://schemas.openxmlformats.org/drawingml/2006/main" xmlns:r="http://schemas.openxmlformats.org/officeDocument/2006/relationships" xmlns:p="http://schemas.openxmlformats.org/presentationml/2006/main">
  <p:tag name="[SUBGRID]" val="[SubGrid]"/>
</p:tagLst>
</file>

<file path=ppt/tags/tag343.xml><?xml version="1.0" encoding="utf-8"?>
<p:tagLst xmlns:a="http://schemas.openxmlformats.org/drawingml/2006/main" xmlns:r="http://schemas.openxmlformats.org/officeDocument/2006/relationships" xmlns:p="http://schemas.openxmlformats.org/presentationml/2006/main">
  <p:tag name="[SUBGRID]" val="[SubGrid]"/>
</p:tagLst>
</file>

<file path=ppt/tags/tag344.xml><?xml version="1.0" encoding="utf-8"?>
<p:tagLst xmlns:a="http://schemas.openxmlformats.org/drawingml/2006/main" xmlns:r="http://schemas.openxmlformats.org/officeDocument/2006/relationships" xmlns:p="http://schemas.openxmlformats.org/presentationml/2006/main">
  <p:tag name="[SUBGRID]" val="[SubGrid]"/>
</p:tagLst>
</file>

<file path=ppt/tags/tag345.xml><?xml version="1.0" encoding="utf-8"?>
<p:tagLst xmlns:a="http://schemas.openxmlformats.org/drawingml/2006/main" xmlns:r="http://schemas.openxmlformats.org/officeDocument/2006/relationships" xmlns:p="http://schemas.openxmlformats.org/presentationml/2006/main">
  <p:tag name="[SUBGRID]" val="[SubGrid]"/>
</p:tagLst>
</file>

<file path=ppt/tags/tag346.xml><?xml version="1.0" encoding="utf-8"?>
<p:tagLst xmlns:a="http://schemas.openxmlformats.org/drawingml/2006/main" xmlns:r="http://schemas.openxmlformats.org/officeDocument/2006/relationships" xmlns:p="http://schemas.openxmlformats.org/presentationml/2006/main">
  <p:tag name="[SUBGRID]" val="[SubGrid]"/>
</p:tagLst>
</file>

<file path=ppt/tags/tag347.xml><?xml version="1.0" encoding="utf-8"?>
<p:tagLst xmlns:a="http://schemas.openxmlformats.org/drawingml/2006/main" xmlns:r="http://schemas.openxmlformats.org/officeDocument/2006/relationships" xmlns:p="http://schemas.openxmlformats.org/presentationml/2006/main">
  <p:tag name="[SUBGRID]" val="[SubGrid]"/>
</p:tagLst>
</file>

<file path=ppt/tags/tag348.xml><?xml version="1.0" encoding="utf-8"?>
<p:tagLst xmlns:a="http://schemas.openxmlformats.org/drawingml/2006/main" xmlns:r="http://schemas.openxmlformats.org/officeDocument/2006/relationships" xmlns:p="http://schemas.openxmlformats.org/presentationml/2006/main">
  <p:tag name="[SUBGRID]" val="[SubGrid]"/>
</p:tagLst>
</file>

<file path=ppt/tags/tag349.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50.xml><?xml version="1.0" encoding="utf-8"?>
<p:tagLst xmlns:a="http://schemas.openxmlformats.org/drawingml/2006/main" xmlns:r="http://schemas.openxmlformats.org/officeDocument/2006/relationships" xmlns:p="http://schemas.openxmlformats.org/presentationml/2006/main">
  <p:tag name="[SUBGRID]" val="[SubGrid]"/>
</p:tagLst>
</file>

<file path=ppt/tags/tag351.xml><?xml version="1.0" encoding="utf-8"?>
<p:tagLst xmlns:a="http://schemas.openxmlformats.org/drawingml/2006/main" xmlns:r="http://schemas.openxmlformats.org/officeDocument/2006/relationships" xmlns:p="http://schemas.openxmlformats.org/presentationml/2006/main">
  <p:tag name="[SUBGRID]" val="[SubGrid]"/>
</p:tagLst>
</file>

<file path=ppt/tags/tag352.xml><?xml version="1.0" encoding="utf-8"?>
<p:tagLst xmlns:a="http://schemas.openxmlformats.org/drawingml/2006/main" xmlns:r="http://schemas.openxmlformats.org/officeDocument/2006/relationships" xmlns:p="http://schemas.openxmlformats.org/presentationml/2006/main">
  <p:tag name="[SUBGRID]" val="[SubGrid]"/>
</p:tagLst>
</file>

<file path=ppt/tags/tag353.xml><?xml version="1.0" encoding="utf-8"?>
<p:tagLst xmlns:a="http://schemas.openxmlformats.org/drawingml/2006/main" xmlns:r="http://schemas.openxmlformats.org/officeDocument/2006/relationships" xmlns:p="http://schemas.openxmlformats.org/presentationml/2006/main">
  <p:tag name="[SUBGRID]" val="[SubGrid]"/>
</p:tagLst>
</file>

<file path=ppt/tags/tag354.xml><?xml version="1.0" encoding="utf-8"?>
<p:tagLst xmlns:a="http://schemas.openxmlformats.org/drawingml/2006/main" xmlns:r="http://schemas.openxmlformats.org/officeDocument/2006/relationships" xmlns:p="http://schemas.openxmlformats.org/presentationml/2006/main">
  <p:tag name="[SUBGRID]" val="[SubGrid]"/>
</p:tagLst>
</file>

<file path=ppt/tags/tag355.xml><?xml version="1.0" encoding="utf-8"?>
<p:tagLst xmlns:a="http://schemas.openxmlformats.org/drawingml/2006/main" xmlns:r="http://schemas.openxmlformats.org/officeDocument/2006/relationships" xmlns:p="http://schemas.openxmlformats.org/presentationml/2006/main">
  <p:tag name="[SUBGRID]" val="[SubGrid]"/>
</p:tagLst>
</file>

<file path=ppt/tags/tag356.xml><?xml version="1.0" encoding="utf-8"?>
<p:tagLst xmlns:a="http://schemas.openxmlformats.org/drawingml/2006/main" xmlns:r="http://schemas.openxmlformats.org/officeDocument/2006/relationships" xmlns:p="http://schemas.openxmlformats.org/presentationml/2006/main">
  <p:tag name="[SUBGRID]" val="[SubGrid]"/>
</p:tagLst>
</file>

<file path=ppt/tags/tag357.xml><?xml version="1.0" encoding="utf-8"?>
<p:tagLst xmlns:a="http://schemas.openxmlformats.org/drawingml/2006/main" xmlns:r="http://schemas.openxmlformats.org/officeDocument/2006/relationships" xmlns:p="http://schemas.openxmlformats.org/presentationml/2006/main">
  <p:tag name="[SUBGRID]" val="[SubGrid]"/>
</p:tagLst>
</file>

<file path=ppt/tags/tag358.xml><?xml version="1.0" encoding="utf-8"?>
<p:tagLst xmlns:a="http://schemas.openxmlformats.org/drawingml/2006/main" xmlns:r="http://schemas.openxmlformats.org/officeDocument/2006/relationships" xmlns:p="http://schemas.openxmlformats.org/presentationml/2006/main">
  <p:tag name="[SUBGRID]" val="[SubGrid]"/>
</p:tagLst>
</file>

<file path=ppt/tags/tag359.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60.xml><?xml version="1.0" encoding="utf-8"?>
<p:tagLst xmlns:a="http://schemas.openxmlformats.org/drawingml/2006/main" xmlns:r="http://schemas.openxmlformats.org/officeDocument/2006/relationships" xmlns:p="http://schemas.openxmlformats.org/presentationml/2006/main">
  <p:tag name="[SUBGRID]" val="[SubGrid]"/>
</p:tagLst>
</file>

<file path=ppt/tags/tag361.xml><?xml version="1.0" encoding="utf-8"?>
<p:tagLst xmlns:a="http://schemas.openxmlformats.org/drawingml/2006/main" xmlns:r="http://schemas.openxmlformats.org/officeDocument/2006/relationships" xmlns:p="http://schemas.openxmlformats.org/presentationml/2006/main">
  <p:tag name="[SUBGRID]" val="[SubGrid]"/>
</p:tagLst>
</file>

<file path=ppt/tags/tag362.xml><?xml version="1.0" encoding="utf-8"?>
<p:tagLst xmlns:a="http://schemas.openxmlformats.org/drawingml/2006/main" xmlns:r="http://schemas.openxmlformats.org/officeDocument/2006/relationships" xmlns:p="http://schemas.openxmlformats.org/presentationml/2006/main">
  <p:tag name="[SUBGRID]" val="[SubGrid]"/>
</p:tagLst>
</file>

<file path=ppt/tags/tag363.xml><?xml version="1.0" encoding="utf-8"?>
<p:tagLst xmlns:a="http://schemas.openxmlformats.org/drawingml/2006/main" xmlns:r="http://schemas.openxmlformats.org/officeDocument/2006/relationships" xmlns:p="http://schemas.openxmlformats.org/presentationml/2006/main">
  <p:tag name="[SUBGRID]" val="[SubGrid]"/>
</p:tagLst>
</file>

<file path=ppt/tags/tag364.xml><?xml version="1.0" encoding="utf-8"?>
<p:tagLst xmlns:a="http://schemas.openxmlformats.org/drawingml/2006/main" xmlns:r="http://schemas.openxmlformats.org/officeDocument/2006/relationships" xmlns:p="http://schemas.openxmlformats.org/presentationml/2006/main">
  <p:tag name="[SUBGRID]" val="[SubGrid]"/>
</p:tagLst>
</file>

<file path=ppt/tags/tag365.xml><?xml version="1.0" encoding="utf-8"?>
<p:tagLst xmlns:a="http://schemas.openxmlformats.org/drawingml/2006/main" xmlns:r="http://schemas.openxmlformats.org/officeDocument/2006/relationships" xmlns:p="http://schemas.openxmlformats.org/presentationml/2006/main">
  <p:tag name="[SUBGRID]" val="[SubGrid]"/>
</p:tagLst>
</file>

<file path=ppt/tags/tag366.xml><?xml version="1.0" encoding="utf-8"?>
<p:tagLst xmlns:a="http://schemas.openxmlformats.org/drawingml/2006/main" xmlns:r="http://schemas.openxmlformats.org/officeDocument/2006/relationships" xmlns:p="http://schemas.openxmlformats.org/presentationml/2006/main">
  <p:tag name="[SUBGRID]" val="[SubGrid]"/>
</p:tagLst>
</file>

<file path=ppt/tags/tag367.xml><?xml version="1.0" encoding="utf-8"?>
<p:tagLst xmlns:a="http://schemas.openxmlformats.org/drawingml/2006/main" xmlns:r="http://schemas.openxmlformats.org/officeDocument/2006/relationships" xmlns:p="http://schemas.openxmlformats.org/presentationml/2006/main">
  <p:tag name="[SUBGRID]" val="[SubGrid]"/>
</p:tagLst>
</file>

<file path=ppt/tags/tag368.xml><?xml version="1.0" encoding="utf-8"?>
<p:tagLst xmlns:a="http://schemas.openxmlformats.org/drawingml/2006/main" xmlns:r="http://schemas.openxmlformats.org/officeDocument/2006/relationships" xmlns:p="http://schemas.openxmlformats.org/presentationml/2006/main">
  <p:tag name="[SUBGRID]" val="[SubGrid]"/>
</p:tagLst>
</file>

<file path=ppt/tags/tag369.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70.xml><?xml version="1.0" encoding="utf-8"?>
<p:tagLst xmlns:a="http://schemas.openxmlformats.org/drawingml/2006/main" xmlns:r="http://schemas.openxmlformats.org/officeDocument/2006/relationships" xmlns:p="http://schemas.openxmlformats.org/presentationml/2006/main">
  <p:tag name="[SUBGRID]" val="[SubGrid]"/>
</p:tagLst>
</file>

<file path=ppt/tags/tag371.xml><?xml version="1.0" encoding="utf-8"?>
<p:tagLst xmlns:a="http://schemas.openxmlformats.org/drawingml/2006/main" xmlns:r="http://schemas.openxmlformats.org/officeDocument/2006/relationships" xmlns:p="http://schemas.openxmlformats.org/presentationml/2006/main">
  <p:tag name="[SUBGRID]" val="[SubGrid]"/>
</p:tagLst>
</file>

<file path=ppt/tags/tag372.xml><?xml version="1.0" encoding="utf-8"?>
<p:tagLst xmlns:a="http://schemas.openxmlformats.org/drawingml/2006/main" xmlns:r="http://schemas.openxmlformats.org/officeDocument/2006/relationships" xmlns:p="http://schemas.openxmlformats.org/presentationml/2006/main">
  <p:tag name="[SUBGRID]" val="[SubGrid]"/>
</p:tagLst>
</file>

<file path=ppt/tags/tag373.xml><?xml version="1.0" encoding="utf-8"?>
<p:tagLst xmlns:a="http://schemas.openxmlformats.org/drawingml/2006/main" xmlns:r="http://schemas.openxmlformats.org/officeDocument/2006/relationships" xmlns:p="http://schemas.openxmlformats.org/presentationml/2006/main">
  <p:tag name="[SUBGRID]" val="[SubGrid]"/>
</p:tagLst>
</file>

<file path=ppt/tags/tag374.xml><?xml version="1.0" encoding="utf-8"?>
<p:tagLst xmlns:a="http://schemas.openxmlformats.org/drawingml/2006/main" xmlns:r="http://schemas.openxmlformats.org/officeDocument/2006/relationships" xmlns:p="http://schemas.openxmlformats.org/presentationml/2006/main">
  <p:tag name="[SUBGRID]" val="[SubGrid]"/>
</p:tagLst>
</file>

<file path=ppt/tags/tag375.xml><?xml version="1.0" encoding="utf-8"?>
<p:tagLst xmlns:a="http://schemas.openxmlformats.org/drawingml/2006/main" xmlns:r="http://schemas.openxmlformats.org/officeDocument/2006/relationships" xmlns:p="http://schemas.openxmlformats.org/presentationml/2006/main">
  <p:tag name="[SUBGRID]" val="[SubGrid]"/>
</p:tagLst>
</file>

<file path=ppt/tags/tag376.xml><?xml version="1.0" encoding="utf-8"?>
<p:tagLst xmlns:a="http://schemas.openxmlformats.org/drawingml/2006/main" xmlns:r="http://schemas.openxmlformats.org/officeDocument/2006/relationships" xmlns:p="http://schemas.openxmlformats.org/presentationml/2006/main">
  <p:tag name="[SUBGRID]" val="[SubGrid]"/>
</p:tagLst>
</file>

<file path=ppt/tags/tag377.xml><?xml version="1.0" encoding="utf-8"?>
<p:tagLst xmlns:a="http://schemas.openxmlformats.org/drawingml/2006/main" xmlns:r="http://schemas.openxmlformats.org/officeDocument/2006/relationships" xmlns:p="http://schemas.openxmlformats.org/presentationml/2006/main">
  <p:tag name="[SUBGRID]" val="[SubGrid]"/>
</p:tagLst>
</file>

<file path=ppt/tags/tag378.xml><?xml version="1.0" encoding="utf-8"?>
<p:tagLst xmlns:a="http://schemas.openxmlformats.org/drawingml/2006/main" xmlns:r="http://schemas.openxmlformats.org/officeDocument/2006/relationships" xmlns:p="http://schemas.openxmlformats.org/presentationml/2006/main">
  <p:tag name="[SUBGRID]" val="[SubGrid]"/>
</p:tagLst>
</file>

<file path=ppt/tags/tag379.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80.xml><?xml version="1.0" encoding="utf-8"?>
<p:tagLst xmlns:a="http://schemas.openxmlformats.org/drawingml/2006/main" xmlns:r="http://schemas.openxmlformats.org/officeDocument/2006/relationships" xmlns:p="http://schemas.openxmlformats.org/presentationml/2006/main">
  <p:tag name="[SUBGRID]" val="[SubGrid]"/>
</p:tagLst>
</file>

<file path=ppt/tags/tag381.xml><?xml version="1.0" encoding="utf-8"?>
<p:tagLst xmlns:a="http://schemas.openxmlformats.org/drawingml/2006/main" xmlns:r="http://schemas.openxmlformats.org/officeDocument/2006/relationships" xmlns:p="http://schemas.openxmlformats.org/presentationml/2006/main">
  <p:tag name="[SUBGRID]" val="[SubGrid]"/>
</p:tagLst>
</file>

<file path=ppt/tags/tag382.xml><?xml version="1.0" encoding="utf-8"?>
<p:tagLst xmlns:a="http://schemas.openxmlformats.org/drawingml/2006/main" xmlns:r="http://schemas.openxmlformats.org/officeDocument/2006/relationships" xmlns:p="http://schemas.openxmlformats.org/presentationml/2006/main">
  <p:tag name="[SUBGRID]" val="[SubGrid]"/>
</p:tagLst>
</file>

<file path=ppt/tags/tag383.xml><?xml version="1.0" encoding="utf-8"?>
<p:tagLst xmlns:a="http://schemas.openxmlformats.org/drawingml/2006/main" xmlns:r="http://schemas.openxmlformats.org/officeDocument/2006/relationships" xmlns:p="http://schemas.openxmlformats.org/presentationml/2006/main">
  <p:tag name="[SUBGRID]" val="[SubGrid]"/>
</p:tagLst>
</file>

<file path=ppt/tags/tag384.xml><?xml version="1.0" encoding="utf-8"?>
<p:tagLst xmlns:a="http://schemas.openxmlformats.org/drawingml/2006/main" xmlns:r="http://schemas.openxmlformats.org/officeDocument/2006/relationships" xmlns:p="http://schemas.openxmlformats.org/presentationml/2006/main">
  <p:tag name="[SUBGRID]" val="[SubGrid]"/>
</p:tagLst>
</file>

<file path=ppt/tags/tag385.xml><?xml version="1.0" encoding="utf-8"?>
<p:tagLst xmlns:a="http://schemas.openxmlformats.org/drawingml/2006/main" xmlns:r="http://schemas.openxmlformats.org/officeDocument/2006/relationships" xmlns:p="http://schemas.openxmlformats.org/presentationml/2006/main">
  <p:tag name="[SUBGRID]" val="[SubGrid]"/>
</p:tagLst>
</file>

<file path=ppt/tags/tag386.xml><?xml version="1.0" encoding="utf-8"?>
<p:tagLst xmlns:a="http://schemas.openxmlformats.org/drawingml/2006/main" xmlns:r="http://schemas.openxmlformats.org/officeDocument/2006/relationships" xmlns:p="http://schemas.openxmlformats.org/presentationml/2006/main">
  <p:tag name="[SUBGRID]" val="[SubGrid]"/>
</p:tagLst>
</file>

<file path=ppt/tags/tag387.xml><?xml version="1.0" encoding="utf-8"?>
<p:tagLst xmlns:a="http://schemas.openxmlformats.org/drawingml/2006/main" xmlns:r="http://schemas.openxmlformats.org/officeDocument/2006/relationships" xmlns:p="http://schemas.openxmlformats.org/presentationml/2006/main">
  <p:tag name="[SUBGRID]" val="[SubGrid]"/>
</p:tagLst>
</file>

<file path=ppt/tags/tag388.xml><?xml version="1.0" encoding="utf-8"?>
<p:tagLst xmlns:a="http://schemas.openxmlformats.org/drawingml/2006/main" xmlns:r="http://schemas.openxmlformats.org/officeDocument/2006/relationships" xmlns:p="http://schemas.openxmlformats.org/presentationml/2006/main">
  <p:tag name="[SUBGRID]" val="[SubGrid]"/>
</p:tagLst>
</file>

<file path=ppt/tags/tag389.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390.xml><?xml version="1.0" encoding="utf-8"?>
<p:tagLst xmlns:a="http://schemas.openxmlformats.org/drawingml/2006/main" xmlns:r="http://schemas.openxmlformats.org/officeDocument/2006/relationships" xmlns:p="http://schemas.openxmlformats.org/presentationml/2006/main">
  <p:tag name="[SUBGRID]" val="[SubGrid]"/>
</p:tagLst>
</file>

<file path=ppt/tags/tag391.xml><?xml version="1.0" encoding="utf-8"?>
<p:tagLst xmlns:a="http://schemas.openxmlformats.org/drawingml/2006/main" xmlns:r="http://schemas.openxmlformats.org/officeDocument/2006/relationships" xmlns:p="http://schemas.openxmlformats.org/presentationml/2006/main">
  <p:tag name="[SUBGRID]" val="[SubGrid]"/>
</p:tagLst>
</file>

<file path=ppt/tags/tag392.xml><?xml version="1.0" encoding="utf-8"?>
<p:tagLst xmlns:a="http://schemas.openxmlformats.org/drawingml/2006/main" xmlns:r="http://schemas.openxmlformats.org/officeDocument/2006/relationships" xmlns:p="http://schemas.openxmlformats.org/presentationml/2006/main">
  <p:tag name="[SUBGRID]" val="[SubGrid]"/>
</p:tagLst>
</file>

<file path=ppt/tags/tag393.xml><?xml version="1.0" encoding="utf-8"?>
<p:tagLst xmlns:a="http://schemas.openxmlformats.org/drawingml/2006/main" xmlns:r="http://schemas.openxmlformats.org/officeDocument/2006/relationships" xmlns:p="http://schemas.openxmlformats.org/presentationml/2006/main">
  <p:tag name="[SUBGRID]" val="[SubGrid]"/>
</p:tagLst>
</file>

<file path=ppt/tags/tag394.xml><?xml version="1.0" encoding="utf-8"?>
<p:tagLst xmlns:a="http://schemas.openxmlformats.org/drawingml/2006/main" xmlns:r="http://schemas.openxmlformats.org/officeDocument/2006/relationships" xmlns:p="http://schemas.openxmlformats.org/presentationml/2006/main">
  <p:tag name="[SUBGRID]" val="[SubGrid]"/>
</p:tagLst>
</file>

<file path=ppt/tags/tag395.xml><?xml version="1.0" encoding="utf-8"?>
<p:tagLst xmlns:a="http://schemas.openxmlformats.org/drawingml/2006/main" xmlns:r="http://schemas.openxmlformats.org/officeDocument/2006/relationships" xmlns:p="http://schemas.openxmlformats.org/presentationml/2006/main">
  <p:tag name="[SUBGRID]" val="[SubGrid]"/>
</p:tagLst>
</file>

<file path=ppt/tags/tag396.xml><?xml version="1.0" encoding="utf-8"?>
<p:tagLst xmlns:a="http://schemas.openxmlformats.org/drawingml/2006/main" xmlns:r="http://schemas.openxmlformats.org/officeDocument/2006/relationships" xmlns:p="http://schemas.openxmlformats.org/presentationml/2006/main">
  <p:tag name="[SUBGRID]" val="[SubGrid]"/>
</p:tagLst>
</file>

<file path=ppt/tags/tag397.xml><?xml version="1.0" encoding="utf-8"?>
<p:tagLst xmlns:a="http://schemas.openxmlformats.org/drawingml/2006/main" xmlns:r="http://schemas.openxmlformats.org/officeDocument/2006/relationships" xmlns:p="http://schemas.openxmlformats.org/presentationml/2006/main">
  <p:tag name="[SUBGRID]" val="[SubGrid]"/>
</p:tagLst>
</file>

<file path=ppt/tags/tag398.xml><?xml version="1.0" encoding="utf-8"?>
<p:tagLst xmlns:a="http://schemas.openxmlformats.org/drawingml/2006/main" xmlns:r="http://schemas.openxmlformats.org/officeDocument/2006/relationships" xmlns:p="http://schemas.openxmlformats.org/presentationml/2006/main">
  <p:tag name="[SUBGRID]" val="[SubGrid]"/>
</p:tagLst>
</file>

<file path=ppt/tags/tag39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00.xml><?xml version="1.0" encoding="utf-8"?>
<p:tagLst xmlns:a="http://schemas.openxmlformats.org/drawingml/2006/main" xmlns:r="http://schemas.openxmlformats.org/officeDocument/2006/relationships" xmlns:p="http://schemas.openxmlformats.org/presentationml/2006/main">
  <p:tag name="[SUBGRID]" val="[SubGrid]"/>
</p:tagLst>
</file>

<file path=ppt/tags/tag401.xml><?xml version="1.0" encoding="utf-8"?>
<p:tagLst xmlns:a="http://schemas.openxmlformats.org/drawingml/2006/main" xmlns:r="http://schemas.openxmlformats.org/officeDocument/2006/relationships" xmlns:p="http://schemas.openxmlformats.org/presentationml/2006/main">
  <p:tag name="[SUBGRID]" val="[SubGrid]"/>
</p:tagLst>
</file>

<file path=ppt/tags/tag402.xml><?xml version="1.0" encoding="utf-8"?>
<p:tagLst xmlns:a="http://schemas.openxmlformats.org/drawingml/2006/main" xmlns:r="http://schemas.openxmlformats.org/officeDocument/2006/relationships" xmlns:p="http://schemas.openxmlformats.org/presentationml/2006/main">
  <p:tag name="[SUBGRID]" val="[SubGrid]"/>
</p:tagLst>
</file>

<file path=ppt/tags/tag403.xml><?xml version="1.0" encoding="utf-8"?>
<p:tagLst xmlns:a="http://schemas.openxmlformats.org/drawingml/2006/main" xmlns:r="http://schemas.openxmlformats.org/officeDocument/2006/relationships" xmlns:p="http://schemas.openxmlformats.org/presentationml/2006/main">
  <p:tag name="[SUBGRID]" val="[SubGrid]"/>
</p:tagLst>
</file>

<file path=ppt/tags/tag404.xml><?xml version="1.0" encoding="utf-8"?>
<p:tagLst xmlns:a="http://schemas.openxmlformats.org/drawingml/2006/main" xmlns:r="http://schemas.openxmlformats.org/officeDocument/2006/relationships" xmlns:p="http://schemas.openxmlformats.org/presentationml/2006/main">
  <p:tag name="[SUBGRID]" val="[SubGrid]"/>
</p:tagLst>
</file>

<file path=ppt/tags/tag405.xml><?xml version="1.0" encoding="utf-8"?>
<p:tagLst xmlns:a="http://schemas.openxmlformats.org/drawingml/2006/main" xmlns:r="http://schemas.openxmlformats.org/officeDocument/2006/relationships" xmlns:p="http://schemas.openxmlformats.org/presentationml/2006/main">
  <p:tag name="[SUBGRID]" val="[SubGrid]"/>
</p:tagLst>
</file>

<file path=ppt/tags/tag406.xml><?xml version="1.0" encoding="utf-8"?>
<p:tagLst xmlns:a="http://schemas.openxmlformats.org/drawingml/2006/main" xmlns:r="http://schemas.openxmlformats.org/officeDocument/2006/relationships" xmlns:p="http://schemas.openxmlformats.org/presentationml/2006/main">
  <p:tag name="[SUBGRID]" val="[SubGrid]"/>
</p:tagLst>
</file>

<file path=ppt/tags/tag407.xml><?xml version="1.0" encoding="utf-8"?>
<p:tagLst xmlns:a="http://schemas.openxmlformats.org/drawingml/2006/main" xmlns:r="http://schemas.openxmlformats.org/officeDocument/2006/relationships" xmlns:p="http://schemas.openxmlformats.org/presentationml/2006/main">
  <p:tag name="[SUBGRID]" val="[SubGrid]"/>
</p:tagLst>
</file>

<file path=ppt/tags/tag408.xml><?xml version="1.0" encoding="utf-8"?>
<p:tagLst xmlns:a="http://schemas.openxmlformats.org/drawingml/2006/main" xmlns:r="http://schemas.openxmlformats.org/officeDocument/2006/relationships" xmlns:p="http://schemas.openxmlformats.org/presentationml/2006/main">
  <p:tag name="[SUBGRID]" val="[SubGrid]"/>
</p:tagLst>
</file>

<file path=ppt/tags/tag409.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10.xml><?xml version="1.0" encoding="utf-8"?>
<p:tagLst xmlns:a="http://schemas.openxmlformats.org/drawingml/2006/main" xmlns:r="http://schemas.openxmlformats.org/officeDocument/2006/relationships" xmlns:p="http://schemas.openxmlformats.org/presentationml/2006/main">
  <p:tag name="[SUBGRID]" val="[SubGrid]"/>
</p:tagLst>
</file>

<file path=ppt/tags/tag411.xml><?xml version="1.0" encoding="utf-8"?>
<p:tagLst xmlns:a="http://schemas.openxmlformats.org/drawingml/2006/main" xmlns:r="http://schemas.openxmlformats.org/officeDocument/2006/relationships" xmlns:p="http://schemas.openxmlformats.org/presentationml/2006/main">
  <p:tag name="[SUBGRID]" val="[SubGrid]"/>
</p:tagLst>
</file>

<file path=ppt/tags/tag412.xml><?xml version="1.0" encoding="utf-8"?>
<p:tagLst xmlns:a="http://schemas.openxmlformats.org/drawingml/2006/main" xmlns:r="http://schemas.openxmlformats.org/officeDocument/2006/relationships" xmlns:p="http://schemas.openxmlformats.org/presentationml/2006/main">
  <p:tag name="[SUBGRID]" val="[SubGrid]"/>
</p:tagLst>
</file>

<file path=ppt/tags/tag413.xml><?xml version="1.0" encoding="utf-8"?>
<p:tagLst xmlns:a="http://schemas.openxmlformats.org/drawingml/2006/main" xmlns:r="http://schemas.openxmlformats.org/officeDocument/2006/relationships" xmlns:p="http://schemas.openxmlformats.org/presentationml/2006/main">
  <p:tag name="[SUBGRID]" val="[SubGrid]"/>
</p:tagLst>
</file>

<file path=ppt/tags/tag414.xml><?xml version="1.0" encoding="utf-8"?>
<p:tagLst xmlns:a="http://schemas.openxmlformats.org/drawingml/2006/main" xmlns:r="http://schemas.openxmlformats.org/officeDocument/2006/relationships" xmlns:p="http://schemas.openxmlformats.org/presentationml/2006/main">
  <p:tag name="[SUBGRID]" val="[SubGrid]"/>
</p:tagLst>
</file>

<file path=ppt/tags/tag415.xml><?xml version="1.0" encoding="utf-8"?>
<p:tagLst xmlns:a="http://schemas.openxmlformats.org/drawingml/2006/main" xmlns:r="http://schemas.openxmlformats.org/officeDocument/2006/relationships" xmlns:p="http://schemas.openxmlformats.org/presentationml/2006/main">
  <p:tag name="[SUBGRID]" val="[SubGrid]"/>
</p:tagLst>
</file>

<file path=ppt/tags/tag416.xml><?xml version="1.0" encoding="utf-8"?>
<p:tagLst xmlns:a="http://schemas.openxmlformats.org/drawingml/2006/main" xmlns:r="http://schemas.openxmlformats.org/officeDocument/2006/relationships" xmlns:p="http://schemas.openxmlformats.org/presentationml/2006/main">
  <p:tag name="[SUBGRID]" val="[SubGrid]"/>
</p:tagLst>
</file>

<file path=ppt/tags/tag417.xml><?xml version="1.0" encoding="utf-8"?>
<p:tagLst xmlns:a="http://schemas.openxmlformats.org/drawingml/2006/main" xmlns:r="http://schemas.openxmlformats.org/officeDocument/2006/relationships" xmlns:p="http://schemas.openxmlformats.org/presentationml/2006/main">
  <p:tag name="[SUBGRID]" val="[SubGrid]"/>
</p:tagLst>
</file>

<file path=ppt/tags/tag418.xml><?xml version="1.0" encoding="utf-8"?>
<p:tagLst xmlns:a="http://schemas.openxmlformats.org/drawingml/2006/main" xmlns:r="http://schemas.openxmlformats.org/officeDocument/2006/relationships" xmlns:p="http://schemas.openxmlformats.org/presentationml/2006/main">
  <p:tag name="[SUBGRID]" val="[SubGrid]"/>
</p:tagLst>
</file>

<file path=ppt/tags/tag419.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20.xml><?xml version="1.0" encoding="utf-8"?>
<p:tagLst xmlns:a="http://schemas.openxmlformats.org/drawingml/2006/main" xmlns:r="http://schemas.openxmlformats.org/officeDocument/2006/relationships" xmlns:p="http://schemas.openxmlformats.org/presentationml/2006/main">
  <p:tag name="[SUBGRID]" val="[SubGrid]"/>
</p:tagLst>
</file>

<file path=ppt/tags/tag421.xml><?xml version="1.0" encoding="utf-8"?>
<p:tagLst xmlns:a="http://schemas.openxmlformats.org/drawingml/2006/main" xmlns:r="http://schemas.openxmlformats.org/officeDocument/2006/relationships" xmlns:p="http://schemas.openxmlformats.org/presentationml/2006/main">
  <p:tag name="[SUBGRID]" val="[SubGrid]"/>
</p:tagLst>
</file>

<file path=ppt/tags/tag422.xml><?xml version="1.0" encoding="utf-8"?>
<p:tagLst xmlns:a="http://schemas.openxmlformats.org/drawingml/2006/main" xmlns:r="http://schemas.openxmlformats.org/officeDocument/2006/relationships" xmlns:p="http://schemas.openxmlformats.org/presentationml/2006/main">
  <p:tag name="[SUBGRID]" val="[SubGrid]"/>
</p:tagLst>
</file>

<file path=ppt/tags/tag423.xml><?xml version="1.0" encoding="utf-8"?>
<p:tagLst xmlns:a="http://schemas.openxmlformats.org/drawingml/2006/main" xmlns:r="http://schemas.openxmlformats.org/officeDocument/2006/relationships" xmlns:p="http://schemas.openxmlformats.org/presentationml/2006/main">
  <p:tag name="[SUBGRID]" val="[SubGrid]"/>
</p:tagLst>
</file>

<file path=ppt/tags/tag424.xml><?xml version="1.0" encoding="utf-8"?>
<p:tagLst xmlns:a="http://schemas.openxmlformats.org/drawingml/2006/main" xmlns:r="http://schemas.openxmlformats.org/officeDocument/2006/relationships" xmlns:p="http://schemas.openxmlformats.org/presentationml/2006/main">
  <p:tag name="[SUBGRID]" val="[SubGrid]"/>
</p:tagLst>
</file>

<file path=ppt/tags/tag425.xml><?xml version="1.0" encoding="utf-8"?>
<p:tagLst xmlns:a="http://schemas.openxmlformats.org/drawingml/2006/main" xmlns:r="http://schemas.openxmlformats.org/officeDocument/2006/relationships" xmlns:p="http://schemas.openxmlformats.org/presentationml/2006/main">
  <p:tag name="[SUBGRID]" val="[SubGrid]"/>
</p:tagLst>
</file>

<file path=ppt/tags/tag426.xml><?xml version="1.0" encoding="utf-8"?>
<p:tagLst xmlns:a="http://schemas.openxmlformats.org/drawingml/2006/main" xmlns:r="http://schemas.openxmlformats.org/officeDocument/2006/relationships" xmlns:p="http://schemas.openxmlformats.org/presentationml/2006/main">
  <p:tag name="[SUBGRID]" val="[SubGrid]"/>
</p:tagLst>
</file>

<file path=ppt/tags/tag427.xml><?xml version="1.0" encoding="utf-8"?>
<p:tagLst xmlns:a="http://schemas.openxmlformats.org/drawingml/2006/main" xmlns:r="http://schemas.openxmlformats.org/officeDocument/2006/relationships" xmlns:p="http://schemas.openxmlformats.org/presentationml/2006/main">
  <p:tag name="[SUBGRID]" val="[SubGrid]"/>
</p:tagLst>
</file>

<file path=ppt/tags/tag428.xml><?xml version="1.0" encoding="utf-8"?>
<p:tagLst xmlns:a="http://schemas.openxmlformats.org/drawingml/2006/main" xmlns:r="http://schemas.openxmlformats.org/officeDocument/2006/relationships" xmlns:p="http://schemas.openxmlformats.org/presentationml/2006/main">
  <p:tag name="[SUBGRID]" val="[SubGrid]"/>
</p:tagLst>
</file>

<file path=ppt/tags/tag429.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30.xml><?xml version="1.0" encoding="utf-8"?>
<p:tagLst xmlns:a="http://schemas.openxmlformats.org/drawingml/2006/main" xmlns:r="http://schemas.openxmlformats.org/officeDocument/2006/relationships" xmlns:p="http://schemas.openxmlformats.org/presentationml/2006/main">
  <p:tag name="[SUBGRID]" val="[SubGrid]"/>
</p:tagLst>
</file>

<file path=ppt/tags/tag431.xml><?xml version="1.0" encoding="utf-8"?>
<p:tagLst xmlns:a="http://schemas.openxmlformats.org/drawingml/2006/main" xmlns:r="http://schemas.openxmlformats.org/officeDocument/2006/relationships" xmlns:p="http://schemas.openxmlformats.org/presentationml/2006/main">
  <p:tag name="[SUBGRID]" val="[SubGrid]"/>
</p:tagLst>
</file>

<file path=ppt/tags/tag432.xml><?xml version="1.0" encoding="utf-8"?>
<p:tagLst xmlns:a="http://schemas.openxmlformats.org/drawingml/2006/main" xmlns:r="http://schemas.openxmlformats.org/officeDocument/2006/relationships" xmlns:p="http://schemas.openxmlformats.org/presentationml/2006/main">
  <p:tag name="[SUBGRID]" val="[SubGrid]"/>
</p:tagLst>
</file>

<file path=ppt/tags/tag433.xml><?xml version="1.0" encoding="utf-8"?>
<p:tagLst xmlns:a="http://schemas.openxmlformats.org/drawingml/2006/main" xmlns:r="http://schemas.openxmlformats.org/officeDocument/2006/relationships" xmlns:p="http://schemas.openxmlformats.org/presentationml/2006/main">
  <p:tag name="[SUBGRID]" val="[SubGrid]"/>
</p:tagLst>
</file>

<file path=ppt/tags/tag434.xml><?xml version="1.0" encoding="utf-8"?>
<p:tagLst xmlns:a="http://schemas.openxmlformats.org/drawingml/2006/main" xmlns:r="http://schemas.openxmlformats.org/officeDocument/2006/relationships" xmlns:p="http://schemas.openxmlformats.org/presentationml/2006/main">
  <p:tag name="[SUBGRID]" val="[SubGrid]"/>
</p:tagLst>
</file>

<file path=ppt/tags/tag435.xml><?xml version="1.0" encoding="utf-8"?>
<p:tagLst xmlns:a="http://schemas.openxmlformats.org/drawingml/2006/main" xmlns:r="http://schemas.openxmlformats.org/officeDocument/2006/relationships" xmlns:p="http://schemas.openxmlformats.org/presentationml/2006/main">
  <p:tag name="[SUBGRID]" val="[SubGrid]"/>
</p:tagLst>
</file>

<file path=ppt/tags/tag436.xml><?xml version="1.0" encoding="utf-8"?>
<p:tagLst xmlns:a="http://schemas.openxmlformats.org/drawingml/2006/main" xmlns:r="http://schemas.openxmlformats.org/officeDocument/2006/relationships" xmlns:p="http://schemas.openxmlformats.org/presentationml/2006/main">
  <p:tag name="[SUBGRID]" val="[SubGrid]"/>
</p:tagLst>
</file>

<file path=ppt/tags/tag437.xml><?xml version="1.0" encoding="utf-8"?>
<p:tagLst xmlns:a="http://schemas.openxmlformats.org/drawingml/2006/main" xmlns:r="http://schemas.openxmlformats.org/officeDocument/2006/relationships" xmlns:p="http://schemas.openxmlformats.org/presentationml/2006/main">
  <p:tag name="[SUBGRID]" val="[SubGrid]"/>
</p:tagLst>
</file>

<file path=ppt/tags/tag438.xml><?xml version="1.0" encoding="utf-8"?>
<p:tagLst xmlns:a="http://schemas.openxmlformats.org/drawingml/2006/main" xmlns:r="http://schemas.openxmlformats.org/officeDocument/2006/relationships" xmlns:p="http://schemas.openxmlformats.org/presentationml/2006/main">
  <p:tag name="[SUBGRID]" val="[SubGrid]"/>
</p:tagLst>
</file>

<file path=ppt/tags/tag439.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40.xml><?xml version="1.0" encoding="utf-8"?>
<p:tagLst xmlns:a="http://schemas.openxmlformats.org/drawingml/2006/main" xmlns:r="http://schemas.openxmlformats.org/officeDocument/2006/relationships" xmlns:p="http://schemas.openxmlformats.org/presentationml/2006/main">
  <p:tag name="[SUBGRID]" val="[SubGrid]"/>
</p:tagLst>
</file>

<file path=ppt/tags/tag441.xml><?xml version="1.0" encoding="utf-8"?>
<p:tagLst xmlns:a="http://schemas.openxmlformats.org/drawingml/2006/main" xmlns:r="http://schemas.openxmlformats.org/officeDocument/2006/relationships" xmlns:p="http://schemas.openxmlformats.org/presentationml/2006/main">
  <p:tag name="[SUBGRID]" val="[SubGrid]"/>
</p:tagLst>
</file>

<file path=ppt/tags/tag442.xml><?xml version="1.0" encoding="utf-8"?>
<p:tagLst xmlns:a="http://schemas.openxmlformats.org/drawingml/2006/main" xmlns:r="http://schemas.openxmlformats.org/officeDocument/2006/relationships" xmlns:p="http://schemas.openxmlformats.org/presentationml/2006/main">
  <p:tag name="[SUBGRID]" val="[SubGrid]"/>
</p:tagLst>
</file>

<file path=ppt/tags/tag443.xml><?xml version="1.0" encoding="utf-8"?>
<p:tagLst xmlns:a="http://schemas.openxmlformats.org/drawingml/2006/main" xmlns:r="http://schemas.openxmlformats.org/officeDocument/2006/relationships" xmlns:p="http://schemas.openxmlformats.org/presentationml/2006/main">
  <p:tag name="[SUBGRID]" val="[SubGrid]"/>
</p:tagLst>
</file>

<file path=ppt/tags/tag444.xml><?xml version="1.0" encoding="utf-8"?>
<p:tagLst xmlns:a="http://schemas.openxmlformats.org/drawingml/2006/main" xmlns:r="http://schemas.openxmlformats.org/officeDocument/2006/relationships" xmlns:p="http://schemas.openxmlformats.org/presentationml/2006/main">
  <p:tag name="[SUBGRID]" val="[SubGrid]"/>
</p:tagLst>
</file>

<file path=ppt/tags/tag445.xml><?xml version="1.0" encoding="utf-8"?>
<p:tagLst xmlns:a="http://schemas.openxmlformats.org/drawingml/2006/main" xmlns:r="http://schemas.openxmlformats.org/officeDocument/2006/relationships" xmlns:p="http://schemas.openxmlformats.org/presentationml/2006/main">
  <p:tag name="[SUBGRID]" val="[SubGrid]"/>
</p:tagLst>
</file>

<file path=ppt/tags/tag446.xml><?xml version="1.0" encoding="utf-8"?>
<p:tagLst xmlns:a="http://schemas.openxmlformats.org/drawingml/2006/main" xmlns:r="http://schemas.openxmlformats.org/officeDocument/2006/relationships" xmlns:p="http://schemas.openxmlformats.org/presentationml/2006/main">
  <p:tag name="[SUBGRID]" val="[SubGrid]"/>
</p:tagLst>
</file>

<file path=ppt/tags/tag447.xml><?xml version="1.0" encoding="utf-8"?>
<p:tagLst xmlns:a="http://schemas.openxmlformats.org/drawingml/2006/main" xmlns:r="http://schemas.openxmlformats.org/officeDocument/2006/relationships" xmlns:p="http://schemas.openxmlformats.org/presentationml/2006/main">
  <p:tag name="[SUBGRID]" val="[SubGrid]"/>
</p:tagLst>
</file>

<file path=ppt/tags/tag448.xml><?xml version="1.0" encoding="utf-8"?>
<p:tagLst xmlns:a="http://schemas.openxmlformats.org/drawingml/2006/main" xmlns:r="http://schemas.openxmlformats.org/officeDocument/2006/relationships" xmlns:p="http://schemas.openxmlformats.org/presentationml/2006/main">
  <p:tag name="[SUBGRID]" val="[SubGrid]"/>
</p:tagLst>
</file>

<file path=ppt/tags/tag449.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50.xml><?xml version="1.0" encoding="utf-8"?>
<p:tagLst xmlns:a="http://schemas.openxmlformats.org/drawingml/2006/main" xmlns:r="http://schemas.openxmlformats.org/officeDocument/2006/relationships" xmlns:p="http://schemas.openxmlformats.org/presentationml/2006/main">
  <p:tag name="[SUBGRID]" val="[SubGrid]"/>
</p:tagLst>
</file>

<file path=ppt/tags/tag451.xml><?xml version="1.0" encoding="utf-8"?>
<p:tagLst xmlns:a="http://schemas.openxmlformats.org/drawingml/2006/main" xmlns:r="http://schemas.openxmlformats.org/officeDocument/2006/relationships" xmlns:p="http://schemas.openxmlformats.org/presentationml/2006/main">
  <p:tag name="[SUBGRID]" val="[SubGrid]"/>
</p:tagLst>
</file>

<file path=ppt/tags/tag452.xml><?xml version="1.0" encoding="utf-8"?>
<p:tagLst xmlns:a="http://schemas.openxmlformats.org/drawingml/2006/main" xmlns:r="http://schemas.openxmlformats.org/officeDocument/2006/relationships" xmlns:p="http://schemas.openxmlformats.org/presentationml/2006/main">
  <p:tag name="[SUBGRID]" val="[SubGrid]"/>
</p:tagLst>
</file>

<file path=ppt/tags/tag453.xml><?xml version="1.0" encoding="utf-8"?>
<p:tagLst xmlns:a="http://schemas.openxmlformats.org/drawingml/2006/main" xmlns:r="http://schemas.openxmlformats.org/officeDocument/2006/relationships" xmlns:p="http://schemas.openxmlformats.org/presentationml/2006/main">
  <p:tag name="[SUBGRID]" val="[SubGrid]"/>
</p:tagLst>
</file>

<file path=ppt/tags/tag454.xml><?xml version="1.0" encoding="utf-8"?>
<p:tagLst xmlns:a="http://schemas.openxmlformats.org/drawingml/2006/main" xmlns:r="http://schemas.openxmlformats.org/officeDocument/2006/relationships" xmlns:p="http://schemas.openxmlformats.org/presentationml/2006/main">
  <p:tag name="[SUBGRID]" val="[SubGrid]"/>
</p:tagLst>
</file>

<file path=ppt/tags/tag455.xml><?xml version="1.0" encoding="utf-8"?>
<p:tagLst xmlns:a="http://schemas.openxmlformats.org/drawingml/2006/main" xmlns:r="http://schemas.openxmlformats.org/officeDocument/2006/relationships" xmlns:p="http://schemas.openxmlformats.org/presentationml/2006/main">
  <p:tag name="[SUBGRID]" val="[SubGrid]"/>
</p:tagLst>
</file>

<file path=ppt/tags/tag456.xml><?xml version="1.0" encoding="utf-8"?>
<p:tagLst xmlns:a="http://schemas.openxmlformats.org/drawingml/2006/main" xmlns:r="http://schemas.openxmlformats.org/officeDocument/2006/relationships" xmlns:p="http://schemas.openxmlformats.org/presentationml/2006/main">
  <p:tag name="[SUBGRID]" val="[SubGrid]"/>
</p:tagLst>
</file>

<file path=ppt/tags/tag457.xml><?xml version="1.0" encoding="utf-8"?>
<p:tagLst xmlns:a="http://schemas.openxmlformats.org/drawingml/2006/main" xmlns:r="http://schemas.openxmlformats.org/officeDocument/2006/relationships" xmlns:p="http://schemas.openxmlformats.org/presentationml/2006/main">
  <p:tag name="[SUBGRID]" val="[SubGrid]"/>
</p:tagLst>
</file>

<file path=ppt/tags/tag458.xml><?xml version="1.0" encoding="utf-8"?>
<p:tagLst xmlns:a="http://schemas.openxmlformats.org/drawingml/2006/main" xmlns:r="http://schemas.openxmlformats.org/officeDocument/2006/relationships" xmlns:p="http://schemas.openxmlformats.org/presentationml/2006/main">
  <p:tag name="[SUBGRID]" val="[SubGrid]"/>
</p:tagLst>
</file>

<file path=ppt/tags/tag459.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60.xml><?xml version="1.0" encoding="utf-8"?>
<p:tagLst xmlns:a="http://schemas.openxmlformats.org/drawingml/2006/main" xmlns:r="http://schemas.openxmlformats.org/officeDocument/2006/relationships" xmlns:p="http://schemas.openxmlformats.org/presentationml/2006/main">
  <p:tag name="[SUBGRID]" val="[SubGrid]"/>
</p:tagLst>
</file>

<file path=ppt/tags/tag461.xml><?xml version="1.0" encoding="utf-8"?>
<p:tagLst xmlns:a="http://schemas.openxmlformats.org/drawingml/2006/main" xmlns:r="http://schemas.openxmlformats.org/officeDocument/2006/relationships" xmlns:p="http://schemas.openxmlformats.org/presentationml/2006/main">
  <p:tag name="[SUBGRID]" val="[SubGrid]"/>
</p:tagLst>
</file>

<file path=ppt/tags/tag462.xml><?xml version="1.0" encoding="utf-8"?>
<p:tagLst xmlns:a="http://schemas.openxmlformats.org/drawingml/2006/main" xmlns:r="http://schemas.openxmlformats.org/officeDocument/2006/relationships" xmlns:p="http://schemas.openxmlformats.org/presentationml/2006/main">
  <p:tag name="[SUBGRID]" val="[SubGrid]"/>
</p:tagLst>
</file>

<file path=ppt/tags/tag463.xml><?xml version="1.0" encoding="utf-8"?>
<p:tagLst xmlns:a="http://schemas.openxmlformats.org/drawingml/2006/main" xmlns:r="http://schemas.openxmlformats.org/officeDocument/2006/relationships" xmlns:p="http://schemas.openxmlformats.org/presentationml/2006/main">
  <p:tag name="[SUBGRID]" val="[SubGrid]"/>
</p:tagLst>
</file>

<file path=ppt/tags/tag464.xml><?xml version="1.0" encoding="utf-8"?>
<p:tagLst xmlns:a="http://schemas.openxmlformats.org/drawingml/2006/main" xmlns:r="http://schemas.openxmlformats.org/officeDocument/2006/relationships" xmlns:p="http://schemas.openxmlformats.org/presentationml/2006/main">
  <p:tag name="[SUBGRID]" val="[SubGrid]"/>
</p:tagLst>
</file>

<file path=ppt/tags/tag465.xml><?xml version="1.0" encoding="utf-8"?>
<p:tagLst xmlns:a="http://schemas.openxmlformats.org/drawingml/2006/main" xmlns:r="http://schemas.openxmlformats.org/officeDocument/2006/relationships" xmlns:p="http://schemas.openxmlformats.org/presentationml/2006/main">
  <p:tag name="[SUBGRID]" val="[SubGrid]"/>
</p:tagLst>
</file>

<file path=ppt/tags/tag466.xml><?xml version="1.0" encoding="utf-8"?>
<p:tagLst xmlns:a="http://schemas.openxmlformats.org/drawingml/2006/main" xmlns:r="http://schemas.openxmlformats.org/officeDocument/2006/relationships" xmlns:p="http://schemas.openxmlformats.org/presentationml/2006/main">
  <p:tag name="[SUBGRID]" val="[SubGrid]"/>
</p:tagLst>
</file>

<file path=ppt/tags/tag467.xml><?xml version="1.0" encoding="utf-8"?>
<p:tagLst xmlns:a="http://schemas.openxmlformats.org/drawingml/2006/main" xmlns:r="http://schemas.openxmlformats.org/officeDocument/2006/relationships" xmlns:p="http://schemas.openxmlformats.org/presentationml/2006/main">
  <p:tag name="[SUBGRID]" val="[SubGrid]"/>
</p:tagLst>
</file>

<file path=ppt/tags/tag468.xml><?xml version="1.0" encoding="utf-8"?>
<p:tagLst xmlns:a="http://schemas.openxmlformats.org/drawingml/2006/main" xmlns:r="http://schemas.openxmlformats.org/officeDocument/2006/relationships" xmlns:p="http://schemas.openxmlformats.org/presentationml/2006/main">
  <p:tag name="[SUBGRID]" val="[SubGrid]"/>
</p:tagLst>
</file>

<file path=ppt/tags/tag469.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70.xml><?xml version="1.0" encoding="utf-8"?>
<p:tagLst xmlns:a="http://schemas.openxmlformats.org/drawingml/2006/main" xmlns:r="http://schemas.openxmlformats.org/officeDocument/2006/relationships" xmlns:p="http://schemas.openxmlformats.org/presentationml/2006/main">
  <p:tag name="[SUBGRID]" val="[SubGrid]"/>
</p:tagLst>
</file>

<file path=ppt/tags/tag471.xml><?xml version="1.0" encoding="utf-8"?>
<p:tagLst xmlns:a="http://schemas.openxmlformats.org/drawingml/2006/main" xmlns:r="http://schemas.openxmlformats.org/officeDocument/2006/relationships" xmlns:p="http://schemas.openxmlformats.org/presentationml/2006/main">
  <p:tag name="[SUBGRID]" val="[SubGrid]"/>
</p:tagLst>
</file>

<file path=ppt/tags/tag472.xml><?xml version="1.0" encoding="utf-8"?>
<p:tagLst xmlns:a="http://schemas.openxmlformats.org/drawingml/2006/main" xmlns:r="http://schemas.openxmlformats.org/officeDocument/2006/relationships" xmlns:p="http://schemas.openxmlformats.org/presentationml/2006/main">
  <p:tag name="[SUBGRID]" val="[SubGrid]"/>
</p:tagLst>
</file>

<file path=ppt/tags/tag473.xml><?xml version="1.0" encoding="utf-8"?>
<p:tagLst xmlns:a="http://schemas.openxmlformats.org/drawingml/2006/main" xmlns:r="http://schemas.openxmlformats.org/officeDocument/2006/relationships" xmlns:p="http://schemas.openxmlformats.org/presentationml/2006/main">
  <p:tag name="[SUBGRID]" val="[SubGrid]"/>
</p:tagLst>
</file>

<file path=ppt/tags/tag474.xml><?xml version="1.0" encoding="utf-8"?>
<p:tagLst xmlns:a="http://schemas.openxmlformats.org/drawingml/2006/main" xmlns:r="http://schemas.openxmlformats.org/officeDocument/2006/relationships" xmlns:p="http://schemas.openxmlformats.org/presentationml/2006/main">
  <p:tag name="[SUBGRID]" val="[SubGrid]"/>
</p:tagLst>
</file>

<file path=ppt/tags/tag475.xml><?xml version="1.0" encoding="utf-8"?>
<p:tagLst xmlns:a="http://schemas.openxmlformats.org/drawingml/2006/main" xmlns:r="http://schemas.openxmlformats.org/officeDocument/2006/relationships" xmlns:p="http://schemas.openxmlformats.org/presentationml/2006/main">
  <p:tag name="[SUBGRID]" val="[SubGrid]"/>
</p:tagLst>
</file>

<file path=ppt/tags/tag476.xml><?xml version="1.0" encoding="utf-8"?>
<p:tagLst xmlns:a="http://schemas.openxmlformats.org/drawingml/2006/main" xmlns:r="http://schemas.openxmlformats.org/officeDocument/2006/relationships" xmlns:p="http://schemas.openxmlformats.org/presentationml/2006/main">
  <p:tag name="[SUBGRID]" val="[SubGrid]"/>
</p:tagLst>
</file>

<file path=ppt/tags/tag477.xml><?xml version="1.0" encoding="utf-8"?>
<p:tagLst xmlns:a="http://schemas.openxmlformats.org/drawingml/2006/main" xmlns:r="http://schemas.openxmlformats.org/officeDocument/2006/relationships" xmlns:p="http://schemas.openxmlformats.org/presentationml/2006/main">
  <p:tag name="[SUBGRID]" val="[SubGrid]"/>
</p:tagLst>
</file>

<file path=ppt/tags/tag478.xml><?xml version="1.0" encoding="utf-8"?>
<p:tagLst xmlns:a="http://schemas.openxmlformats.org/drawingml/2006/main" xmlns:r="http://schemas.openxmlformats.org/officeDocument/2006/relationships" xmlns:p="http://schemas.openxmlformats.org/presentationml/2006/main">
  <p:tag name="[SUBGRID]" val="[SubGrid]"/>
</p:tagLst>
</file>

<file path=ppt/tags/tag479.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80.xml><?xml version="1.0" encoding="utf-8"?>
<p:tagLst xmlns:a="http://schemas.openxmlformats.org/drawingml/2006/main" xmlns:r="http://schemas.openxmlformats.org/officeDocument/2006/relationships" xmlns:p="http://schemas.openxmlformats.org/presentationml/2006/main">
  <p:tag name="[SUBGRID]" val="[SubGrid]"/>
</p:tagLst>
</file>

<file path=ppt/tags/tag481.xml><?xml version="1.0" encoding="utf-8"?>
<p:tagLst xmlns:a="http://schemas.openxmlformats.org/drawingml/2006/main" xmlns:r="http://schemas.openxmlformats.org/officeDocument/2006/relationships" xmlns:p="http://schemas.openxmlformats.org/presentationml/2006/main">
  <p:tag name="[SUBGRID]" val="[SubGrid]"/>
</p:tagLst>
</file>

<file path=ppt/tags/tag482.xml><?xml version="1.0" encoding="utf-8"?>
<p:tagLst xmlns:a="http://schemas.openxmlformats.org/drawingml/2006/main" xmlns:r="http://schemas.openxmlformats.org/officeDocument/2006/relationships" xmlns:p="http://schemas.openxmlformats.org/presentationml/2006/main">
  <p:tag name="[SUBGRID]" val="[SubGrid]"/>
</p:tagLst>
</file>

<file path=ppt/tags/tag483.xml><?xml version="1.0" encoding="utf-8"?>
<p:tagLst xmlns:a="http://schemas.openxmlformats.org/drawingml/2006/main" xmlns:r="http://schemas.openxmlformats.org/officeDocument/2006/relationships" xmlns:p="http://schemas.openxmlformats.org/presentationml/2006/main">
  <p:tag name="[SUBGRID]" val="[SubGrid]"/>
</p:tagLst>
</file>

<file path=ppt/tags/tag484.xml><?xml version="1.0" encoding="utf-8"?>
<p:tagLst xmlns:a="http://schemas.openxmlformats.org/drawingml/2006/main" xmlns:r="http://schemas.openxmlformats.org/officeDocument/2006/relationships" xmlns:p="http://schemas.openxmlformats.org/presentationml/2006/main">
  <p:tag name="[SUBGRID]" val="[SubGrid]"/>
</p:tagLst>
</file>

<file path=ppt/tags/tag485.xml><?xml version="1.0" encoding="utf-8"?>
<p:tagLst xmlns:a="http://schemas.openxmlformats.org/drawingml/2006/main" xmlns:r="http://schemas.openxmlformats.org/officeDocument/2006/relationships" xmlns:p="http://schemas.openxmlformats.org/presentationml/2006/main">
  <p:tag name="[SUBGRID]" val="[SubGrid]"/>
</p:tagLst>
</file>

<file path=ppt/tags/tag486.xml><?xml version="1.0" encoding="utf-8"?>
<p:tagLst xmlns:a="http://schemas.openxmlformats.org/drawingml/2006/main" xmlns:r="http://schemas.openxmlformats.org/officeDocument/2006/relationships" xmlns:p="http://schemas.openxmlformats.org/presentationml/2006/main">
  <p:tag name="[SUBGRID]" val="[SubGrid]"/>
</p:tagLst>
</file>

<file path=ppt/tags/tag487.xml><?xml version="1.0" encoding="utf-8"?>
<p:tagLst xmlns:a="http://schemas.openxmlformats.org/drawingml/2006/main" xmlns:r="http://schemas.openxmlformats.org/officeDocument/2006/relationships" xmlns:p="http://schemas.openxmlformats.org/presentationml/2006/main">
  <p:tag name="[SUBGRID]" val="[SubGrid]"/>
</p:tagLst>
</file>

<file path=ppt/tags/tag488.xml><?xml version="1.0" encoding="utf-8"?>
<p:tagLst xmlns:a="http://schemas.openxmlformats.org/drawingml/2006/main" xmlns:r="http://schemas.openxmlformats.org/officeDocument/2006/relationships" xmlns:p="http://schemas.openxmlformats.org/presentationml/2006/main">
  <p:tag name="[SUBGRID]" val="[SubGrid]"/>
</p:tagLst>
</file>

<file path=ppt/tags/tag489.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490.xml><?xml version="1.0" encoding="utf-8"?>
<p:tagLst xmlns:a="http://schemas.openxmlformats.org/drawingml/2006/main" xmlns:r="http://schemas.openxmlformats.org/officeDocument/2006/relationships" xmlns:p="http://schemas.openxmlformats.org/presentationml/2006/main">
  <p:tag name="[SUBGRID]" val="[SubGrid]"/>
</p:tagLst>
</file>

<file path=ppt/tags/tag491.xml><?xml version="1.0" encoding="utf-8"?>
<p:tagLst xmlns:a="http://schemas.openxmlformats.org/drawingml/2006/main" xmlns:r="http://schemas.openxmlformats.org/officeDocument/2006/relationships" xmlns:p="http://schemas.openxmlformats.org/presentationml/2006/main">
  <p:tag name="[SUBGRID]" val="[SubGrid]"/>
</p:tagLst>
</file>

<file path=ppt/tags/tag492.xml><?xml version="1.0" encoding="utf-8"?>
<p:tagLst xmlns:a="http://schemas.openxmlformats.org/drawingml/2006/main" xmlns:r="http://schemas.openxmlformats.org/officeDocument/2006/relationships" xmlns:p="http://schemas.openxmlformats.org/presentationml/2006/main">
  <p:tag name="[SUBGRID]" val="[SubGrid]"/>
</p:tagLst>
</file>

<file path=ppt/tags/tag493.xml><?xml version="1.0" encoding="utf-8"?>
<p:tagLst xmlns:a="http://schemas.openxmlformats.org/drawingml/2006/main" xmlns:r="http://schemas.openxmlformats.org/officeDocument/2006/relationships" xmlns:p="http://schemas.openxmlformats.org/presentationml/2006/main">
  <p:tag name="[SUBGRID]" val="[SubGrid]"/>
</p:tagLst>
</file>

<file path=ppt/tags/tag494.xml><?xml version="1.0" encoding="utf-8"?>
<p:tagLst xmlns:a="http://schemas.openxmlformats.org/drawingml/2006/main" xmlns:r="http://schemas.openxmlformats.org/officeDocument/2006/relationships" xmlns:p="http://schemas.openxmlformats.org/presentationml/2006/main">
  <p:tag name="[SUBGRID]" val="[SubGrid]"/>
</p:tagLst>
</file>

<file path=ppt/tags/tag495.xml><?xml version="1.0" encoding="utf-8"?>
<p:tagLst xmlns:a="http://schemas.openxmlformats.org/drawingml/2006/main" xmlns:r="http://schemas.openxmlformats.org/officeDocument/2006/relationships" xmlns:p="http://schemas.openxmlformats.org/presentationml/2006/main">
  <p:tag name="[SUBGRID]" val="[SubGrid]"/>
</p:tagLst>
</file>

<file path=ppt/tags/tag496.xml><?xml version="1.0" encoding="utf-8"?>
<p:tagLst xmlns:a="http://schemas.openxmlformats.org/drawingml/2006/main" xmlns:r="http://schemas.openxmlformats.org/officeDocument/2006/relationships" xmlns:p="http://schemas.openxmlformats.org/presentationml/2006/main">
  <p:tag name="[SUBGRID]" val="[SubGrid]"/>
</p:tagLst>
</file>

<file path=ppt/tags/tag497.xml><?xml version="1.0" encoding="utf-8"?>
<p:tagLst xmlns:a="http://schemas.openxmlformats.org/drawingml/2006/main" xmlns:r="http://schemas.openxmlformats.org/officeDocument/2006/relationships" xmlns:p="http://schemas.openxmlformats.org/presentationml/2006/main">
  <p:tag name="[SUBGRID]" val="[SubGrid]"/>
</p:tagLst>
</file>

<file path=ppt/tags/tag498.xml><?xml version="1.0" encoding="utf-8"?>
<p:tagLst xmlns:a="http://schemas.openxmlformats.org/drawingml/2006/main" xmlns:r="http://schemas.openxmlformats.org/officeDocument/2006/relationships" xmlns:p="http://schemas.openxmlformats.org/presentationml/2006/main">
  <p:tag name="[SUBGRID]" val="[SubGrid]"/>
</p:tagLst>
</file>

<file path=ppt/tags/tag49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00.xml><?xml version="1.0" encoding="utf-8"?>
<p:tagLst xmlns:a="http://schemas.openxmlformats.org/drawingml/2006/main" xmlns:r="http://schemas.openxmlformats.org/officeDocument/2006/relationships" xmlns:p="http://schemas.openxmlformats.org/presentationml/2006/main">
  <p:tag name="[SUBGRID]" val="[SubGrid]"/>
</p:tagLst>
</file>

<file path=ppt/tags/tag501.xml><?xml version="1.0" encoding="utf-8"?>
<p:tagLst xmlns:a="http://schemas.openxmlformats.org/drawingml/2006/main" xmlns:r="http://schemas.openxmlformats.org/officeDocument/2006/relationships" xmlns:p="http://schemas.openxmlformats.org/presentationml/2006/main">
  <p:tag name="[SUBGRID]" val="[SubGrid]"/>
</p:tagLst>
</file>

<file path=ppt/tags/tag502.xml><?xml version="1.0" encoding="utf-8"?>
<p:tagLst xmlns:a="http://schemas.openxmlformats.org/drawingml/2006/main" xmlns:r="http://schemas.openxmlformats.org/officeDocument/2006/relationships" xmlns:p="http://schemas.openxmlformats.org/presentationml/2006/main">
  <p:tag name="[SUBGRID]" val="[SubGrid]"/>
</p:tagLst>
</file>

<file path=ppt/tags/tag503.xml><?xml version="1.0" encoding="utf-8"?>
<p:tagLst xmlns:a="http://schemas.openxmlformats.org/drawingml/2006/main" xmlns:r="http://schemas.openxmlformats.org/officeDocument/2006/relationships" xmlns:p="http://schemas.openxmlformats.org/presentationml/2006/main">
  <p:tag name="[SUBGRID]" val="[SubGrid]"/>
</p:tagLst>
</file>

<file path=ppt/tags/tag504.xml><?xml version="1.0" encoding="utf-8"?>
<p:tagLst xmlns:a="http://schemas.openxmlformats.org/drawingml/2006/main" xmlns:r="http://schemas.openxmlformats.org/officeDocument/2006/relationships" xmlns:p="http://schemas.openxmlformats.org/presentationml/2006/main">
  <p:tag name="[SUBGRID]" val="[SubGrid]"/>
</p:tagLst>
</file>

<file path=ppt/tags/tag505.xml><?xml version="1.0" encoding="utf-8"?>
<p:tagLst xmlns:a="http://schemas.openxmlformats.org/drawingml/2006/main" xmlns:r="http://schemas.openxmlformats.org/officeDocument/2006/relationships" xmlns:p="http://schemas.openxmlformats.org/presentationml/2006/main">
  <p:tag name="[SUBGRID]" val="[SubGrid]"/>
</p:tagLst>
</file>

<file path=ppt/tags/tag506.xml><?xml version="1.0" encoding="utf-8"?>
<p:tagLst xmlns:a="http://schemas.openxmlformats.org/drawingml/2006/main" xmlns:r="http://schemas.openxmlformats.org/officeDocument/2006/relationships" xmlns:p="http://schemas.openxmlformats.org/presentationml/2006/main">
  <p:tag name="[SUBGRID]" val="[SubGrid]"/>
</p:tagLst>
</file>

<file path=ppt/tags/tag507.xml><?xml version="1.0" encoding="utf-8"?>
<p:tagLst xmlns:a="http://schemas.openxmlformats.org/drawingml/2006/main" xmlns:r="http://schemas.openxmlformats.org/officeDocument/2006/relationships" xmlns:p="http://schemas.openxmlformats.org/presentationml/2006/main">
  <p:tag name="[SUBGRID]" val="[SubGrid]"/>
</p:tagLst>
</file>

<file path=ppt/tags/tag508.xml><?xml version="1.0" encoding="utf-8"?>
<p:tagLst xmlns:a="http://schemas.openxmlformats.org/drawingml/2006/main" xmlns:r="http://schemas.openxmlformats.org/officeDocument/2006/relationships" xmlns:p="http://schemas.openxmlformats.org/presentationml/2006/main">
  <p:tag name="[SUBGRID]" val="[SubGrid]"/>
</p:tagLst>
</file>

<file path=ppt/tags/tag509.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10.xml><?xml version="1.0" encoding="utf-8"?>
<p:tagLst xmlns:a="http://schemas.openxmlformats.org/drawingml/2006/main" xmlns:r="http://schemas.openxmlformats.org/officeDocument/2006/relationships" xmlns:p="http://schemas.openxmlformats.org/presentationml/2006/main">
  <p:tag name="[SUBGRID]" val="[SubGrid]"/>
</p:tagLst>
</file>

<file path=ppt/tags/tag511.xml><?xml version="1.0" encoding="utf-8"?>
<p:tagLst xmlns:a="http://schemas.openxmlformats.org/drawingml/2006/main" xmlns:r="http://schemas.openxmlformats.org/officeDocument/2006/relationships" xmlns:p="http://schemas.openxmlformats.org/presentationml/2006/main">
  <p:tag name="[SUBGRID]" val="[SubGrid]"/>
</p:tagLst>
</file>

<file path=ppt/tags/tag512.xml><?xml version="1.0" encoding="utf-8"?>
<p:tagLst xmlns:a="http://schemas.openxmlformats.org/drawingml/2006/main" xmlns:r="http://schemas.openxmlformats.org/officeDocument/2006/relationships" xmlns:p="http://schemas.openxmlformats.org/presentationml/2006/main">
  <p:tag name="[SUBGRID]" val="[SubGrid]"/>
</p:tagLst>
</file>

<file path=ppt/tags/tag513.xml><?xml version="1.0" encoding="utf-8"?>
<p:tagLst xmlns:a="http://schemas.openxmlformats.org/drawingml/2006/main" xmlns:r="http://schemas.openxmlformats.org/officeDocument/2006/relationships" xmlns:p="http://schemas.openxmlformats.org/presentationml/2006/main">
  <p:tag name="[SUBGRID]" val="[SubGrid]"/>
</p:tagLst>
</file>

<file path=ppt/tags/tag514.xml><?xml version="1.0" encoding="utf-8"?>
<p:tagLst xmlns:a="http://schemas.openxmlformats.org/drawingml/2006/main" xmlns:r="http://schemas.openxmlformats.org/officeDocument/2006/relationships" xmlns:p="http://schemas.openxmlformats.org/presentationml/2006/main">
  <p:tag name="[SUBGRID]" val="[SubGrid]"/>
</p:tagLst>
</file>

<file path=ppt/tags/tag515.xml><?xml version="1.0" encoding="utf-8"?>
<p:tagLst xmlns:a="http://schemas.openxmlformats.org/drawingml/2006/main" xmlns:r="http://schemas.openxmlformats.org/officeDocument/2006/relationships" xmlns:p="http://schemas.openxmlformats.org/presentationml/2006/main">
  <p:tag name="[SUBGRID]" val="[SubGrid]"/>
</p:tagLst>
</file>

<file path=ppt/tags/tag516.xml><?xml version="1.0" encoding="utf-8"?>
<p:tagLst xmlns:a="http://schemas.openxmlformats.org/drawingml/2006/main" xmlns:r="http://schemas.openxmlformats.org/officeDocument/2006/relationships" xmlns:p="http://schemas.openxmlformats.org/presentationml/2006/main">
  <p:tag name="[SUBGRID]" val="[SubGrid]"/>
</p:tagLst>
</file>

<file path=ppt/tags/tag517.xml><?xml version="1.0" encoding="utf-8"?>
<p:tagLst xmlns:a="http://schemas.openxmlformats.org/drawingml/2006/main" xmlns:r="http://schemas.openxmlformats.org/officeDocument/2006/relationships" xmlns:p="http://schemas.openxmlformats.org/presentationml/2006/main">
  <p:tag name="[SUBGRID]" val="[SubGrid]"/>
</p:tagLst>
</file>

<file path=ppt/tags/tag518.xml><?xml version="1.0" encoding="utf-8"?>
<p:tagLst xmlns:a="http://schemas.openxmlformats.org/drawingml/2006/main" xmlns:r="http://schemas.openxmlformats.org/officeDocument/2006/relationships" xmlns:p="http://schemas.openxmlformats.org/presentationml/2006/main">
  <p:tag name="[SUBGRID]" val="[SubGrid]"/>
</p:tagLst>
</file>

<file path=ppt/tags/tag519.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20.xml><?xml version="1.0" encoding="utf-8"?>
<p:tagLst xmlns:a="http://schemas.openxmlformats.org/drawingml/2006/main" xmlns:r="http://schemas.openxmlformats.org/officeDocument/2006/relationships" xmlns:p="http://schemas.openxmlformats.org/presentationml/2006/main">
  <p:tag name="[SUBGRID]" val="[SubGrid]"/>
</p:tagLst>
</file>

<file path=ppt/tags/tag521.xml><?xml version="1.0" encoding="utf-8"?>
<p:tagLst xmlns:a="http://schemas.openxmlformats.org/drawingml/2006/main" xmlns:r="http://schemas.openxmlformats.org/officeDocument/2006/relationships" xmlns:p="http://schemas.openxmlformats.org/presentationml/2006/main">
  <p:tag name="[SUBGRID]" val="[SubGrid]"/>
</p:tagLst>
</file>

<file path=ppt/tags/tag522.xml><?xml version="1.0" encoding="utf-8"?>
<p:tagLst xmlns:a="http://schemas.openxmlformats.org/drawingml/2006/main" xmlns:r="http://schemas.openxmlformats.org/officeDocument/2006/relationships" xmlns:p="http://schemas.openxmlformats.org/presentationml/2006/main">
  <p:tag name="[SUBGRID]" val="[SubGrid]"/>
</p:tagLst>
</file>

<file path=ppt/tags/tag523.xml><?xml version="1.0" encoding="utf-8"?>
<p:tagLst xmlns:a="http://schemas.openxmlformats.org/drawingml/2006/main" xmlns:r="http://schemas.openxmlformats.org/officeDocument/2006/relationships" xmlns:p="http://schemas.openxmlformats.org/presentationml/2006/main">
  <p:tag name="[SUBGRID]" val="[SubGrid]"/>
</p:tagLst>
</file>

<file path=ppt/tags/tag524.xml><?xml version="1.0" encoding="utf-8"?>
<p:tagLst xmlns:a="http://schemas.openxmlformats.org/drawingml/2006/main" xmlns:r="http://schemas.openxmlformats.org/officeDocument/2006/relationships" xmlns:p="http://schemas.openxmlformats.org/presentationml/2006/main">
  <p:tag name="[SUBGRID]" val="[SubGrid]"/>
</p:tagLst>
</file>

<file path=ppt/tags/tag525.xml><?xml version="1.0" encoding="utf-8"?>
<p:tagLst xmlns:a="http://schemas.openxmlformats.org/drawingml/2006/main" xmlns:r="http://schemas.openxmlformats.org/officeDocument/2006/relationships" xmlns:p="http://schemas.openxmlformats.org/presentationml/2006/main">
  <p:tag name="[SUBGRID]" val="[SubGrid]"/>
</p:tagLst>
</file>

<file path=ppt/tags/tag526.xml><?xml version="1.0" encoding="utf-8"?>
<p:tagLst xmlns:a="http://schemas.openxmlformats.org/drawingml/2006/main" xmlns:r="http://schemas.openxmlformats.org/officeDocument/2006/relationships" xmlns:p="http://schemas.openxmlformats.org/presentationml/2006/main">
  <p:tag name="[SUBGRID]" val="[SubGrid]"/>
</p:tagLst>
</file>

<file path=ppt/tags/tag527.xml><?xml version="1.0" encoding="utf-8"?>
<p:tagLst xmlns:a="http://schemas.openxmlformats.org/drawingml/2006/main" xmlns:r="http://schemas.openxmlformats.org/officeDocument/2006/relationships" xmlns:p="http://schemas.openxmlformats.org/presentationml/2006/main">
  <p:tag name="[SUBGRID]" val="[SubGrid]"/>
</p:tagLst>
</file>

<file path=ppt/tags/tag528.xml><?xml version="1.0" encoding="utf-8"?>
<p:tagLst xmlns:a="http://schemas.openxmlformats.org/drawingml/2006/main" xmlns:r="http://schemas.openxmlformats.org/officeDocument/2006/relationships" xmlns:p="http://schemas.openxmlformats.org/presentationml/2006/main">
  <p:tag name="[SUBGRID]" val="[SubGrid]"/>
</p:tagLst>
</file>

<file path=ppt/tags/tag529.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30.xml><?xml version="1.0" encoding="utf-8"?>
<p:tagLst xmlns:a="http://schemas.openxmlformats.org/drawingml/2006/main" xmlns:r="http://schemas.openxmlformats.org/officeDocument/2006/relationships" xmlns:p="http://schemas.openxmlformats.org/presentationml/2006/main">
  <p:tag name="MH" val="20220705213723"/>
  <p:tag name="MH_LIBRARY" val="CONTENTS"/>
  <p:tag name="MH_AUTOCOLOR" val="TRUE"/>
  <p:tag name="ID" val="626765"/>
  <p:tag name="MH_TYPE" val="CONTENTS_SECTION"/>
</p:tagLst>
</file>

<file path=ppt/tags/tag531.xml><?xml version="1.0" encoding="utf-8"?>
<p:tagLst xmlns:a="http://schemas.openxmlformats.org/drawingml/2006/main" xmlns:r="http://schemas.openxmlformats.org/officeDocument/2006/relationships" xmlns:p="http://schemas.openxmlformats.org/presentationml/2006/main">
  <p:tag name="ISLIDE.ICON" val="#94349;"/>
  <p:tag name="ISLIDE.VECTOR" val="#242201;"/>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SUBGRID]" val="[SubGrid]"/>
</p:tagLst>
</file>

<file path=ppt/tags/tag91.xml><?xml version="1.0" encoding="utf-8"?>
<p:tagLst xmlns:a="http://schemas.openxmlformats.org/drawingml/2006/main" xmlns:r="http://schemas.openxmlformats.org/officeDocument/2006/relationships" xmlns:p="http://schemas.openxmlformats.org/presentationml/2006/main">
  <p:tag name="[SUBGRID]" val="[SubGrid]"/>
</p:tagLst>
</file>

<file path=ppt/tags/tag92.xml><?xml version="1.0" encoding="utf-8"?>
<p:tagLst xmlns:a="http://schemas.openxmlformats.org/drawingml/2006/main" xmlns:r="http://schemas.openxmlformats.org/officeDocument/2006/relationships" xmlns:p="http://schemas.openxmlformats.org/presentationml/2006/main">
  <p:tag name="[SUBGRID]" val="[SubGrid]"/>
</p:tagLst>
</file>

<file path=ppt/tags/tag93.xml><?xml version="1.0" encoding="utf-8"?>
<p:tagLst xmlns:a="http://schemas.openxmlformats.org/drawingml/2006/main" xmlns:r="http://schemas.openxmlformats.org/officeDocument/2006/relationships" xmlns:p="http://schemas.openxmlformats.org/presentationml/2006/main">
  <p:tag name="[SUBGRID]" val="[SubGrid]"/>
</p:tagLst>
</file>

<file path=ppt/tags/tag94.xml><?xml version="1.0" encoding="utf-8"?>
<p:tagLst xmlns:a="http://schemas.openxmlformats.org/drawingml/2006/main" xmlns:r="http://schemas.openxmlformats.org/officeDocument/2006/relationships" xmlns:p="http://schemas.openxmlformats.org/presentationml/2006/main">
  <p:tag name="[SUBGRID]" val="[SubGrid]"/>
</p:tagLst>
</file>

<file path=ppt/tags/tag95.xml><?xml version="1.0" encoding="utf-8"?>
<p:tagLst xmlns:a="http://schemas.openxmlformats.org/drawingml/2006/main" xmlns:r="http://schemas.openxmlformats.org/officeDocument/2006/relationships" xmlns:p="http://schemas.openxmlformats.org/presentationml/2006/main">
  <p:tag name="[SUBGRID]" val="[SubGrid]"/>
</p:tagLst>
</file>

<file path=ppt/tags/tag96.xml><?xml version="1.0" encoding="utf-8"?>
<p:tagLst xmlns:a="http://schemas.openxmlformats.org/drawingml/2006/main" xmlns:r="http://schemas.openxmlformats.org/officeDocument/2006/relationships" xmlns:p="http://schemas.openxmlformats.org/presentationml/2006/main">
  <p:tag name="[SUBGRID]" val="[SubGrid]"/>
</p:tagLst>
</file>

<file path=ppt/tags/tag97.xml><?xml version="1.0" encoding="utf-8"?>
<p:tagLst xmlns:a="http://schemas.openxmlformats.org/drawingml/2006/main" xmlns:r="http://schemas.openxmlformats.org/officeDocument/2006/relationships" xmlns:p="http://schemas.openxmlformats.org/presentationml/2006/main">
  <p:tag name="[SUBGRID]" val="[SubGrid]"/>
</p:tagLst>
</file>

<file path=ppt/tags/tag98.xml><?xml version="1.0" encoding="utf-8"?>
<p:tagLst xmlns:a="http://schemas.openxmlformats.org/drawingml/2006/main" xmlns:r="http://schemas.openxmlformats.org/officeDocument/2006/relationships" xmlns:p="http://schemas.openxmlformats.org/presentationml/2006/main">
  <p:tag name="[SUBGRID]" val="[SubGrid]"/>
</p:tagLst>
</file>

<file path=ppt/tags/tag9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Apis Novo Nordisk">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gradFill flip="none" rotWithShape="1">
          <a:gsLst>
            <a:gs pos="40000">
              <a:srgbClr val="701C73"/>
            </a:gs>
            <a:gs pos="10000">
              <a:srgbClr val="002060"/>
            </a:gs>
            <a:gs pos="90000">
              <a:srgbClr val="DA1984"/>
            </a:gs>
          </a:gsLst>
          <a:lin ang="2700000" scaled="1"/>
          <a:tileRect/>
        </a:gradFill>
        <a:ln>
          <a:noFill/>
        </a:ln>
      </a:spPr>
      <a:bodyPr wrap="square" lIns="0" tIns="0" rIns="0" bIns="0" anchor="ctr" anchorCtr="0">
        <a:noAutofit/>
      </a:bodyPr>
      <a:lstStyle>
        <a:defPPr>
          <a:lnSpc>
            <a:spcPct val="120000"/>
          </a:lnSpc>
          <a:defRPr lang="zh-CN" altLang="en-US" sz="1400" dirty="0">
            <a:solidFill>
              <a:schemeClr val="bg1"/>
            </a:solidFill>
            <a:sym typeface="+mn-ea"/>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Nordisk No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Apis Novo Nordisk">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Xultophy_beta010">
  <a:themeElements>
    <a:clrScheme name="Amplioza 2014">
      <a:dk1>
        <a:srgbClr val="293E6B"/>
      </a:dk1>
      <a:lt1>
        <a:srgbClr val="FFFFFF"/>
      </a:lt1>
      <a:dk2>
        <a:srgbClr val="6D6E71"/>
      </a:dk2>
      <a:lt2>
        <a:srgbClr val="DE1C85"/>
      </a:lt2>
      <a:accent1>
        <a:srgbClr val="293E6B"/>
      </a:accent1>
      <a:accent2>
        <a:srgbClr val="DE1C85"/>
      </a:accent2>
      <a:accent3>
        <a:srgbClr val="6D6E71"/>
      </a:accent3>
      <a:accent4>
        <a:srgbClr val="009FDA"/>
      </a:accent4>
      <a:accent5>
        <a:srgbClr val="E861AA"/>
      </a:accent5>
      <a:accent6>
        <a:srgbClr val="697896"/>
      </a:accent6>
      <a:hlink>
        <a:srgbClr val="1A3265"/>
      </a:hlink>
      <a:folHlink>
        <a:srgbClr val="1A3265"/>
      </a:folHlink>
    </a:clrScheme>
    <a:fontScheme name="0h5kq1mq">
      <a:majorFont>
        <a:latin typeface="Verdana"/>
        <a:ea typeface="微软雅黑"/>
        <a:cs typeface=""/>
      </a:majorFont>
      <a:minorFont>
        <a:latin typeface="Verdana"/>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a:noFill/>
        </a:ln>
      </a:spPr>
      <a:bodyPr rtlCol="0" anchor="ctr"/>
      <a:lstStyle>
        <a:defPPr algn="ctr">
          <a:defRPr sz="9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Amplioza Magenta - Primary Color">
      <a:srgbClr val="DE1C85"/>
    </a:custClr>
    <a:custClr name="Amplioza Navy Blue - Secondary Color">
      <a:srgbClr val="293E6B"/>
    </a:custClr>
    <a:custClr name="Amplioza Black - Tertiary Color">
      <a:srgbClr val="000000"/>
    </a:custClr>
    <a:custClr name="Amplioza Grey - Tertiary Color">
      <a:srgbClr val="6D6E71"/>
    </a:custClr>
    <a:custClr name="NN White - Primary Color">
      <a:srgbClr val="FFFFFF"/>
    </a:custClr>
    <a:custClr name="NN Dark blue - Primary Color">
      <a:srgbClr val="001965"/>
    </a:custClr>
    <a:custClr name="NN Light blue - Primary Color">
      <a:srgbClr val="009FDA"/>
    </a:custClr>
    <a:custClr name="NN Lava red - Secondary Color">
      <a:srgbClr val="E64A0E"/>
    </a:custClr>
    <a:custClr name="NN Granite grey - Secondary Color">
      <a:srgbClr val="82786F"/>
    </a:custClr>
    <a:custClr name="NN Concrete grey - Secondary Color">
      <a:srgbClr val="AEA79F"/>
    </a:custClr>
    <a:custClr name="NN Marble grey - Secondary Color">
      <a:srgbClr val="C7C2BA"/>
    </a:custClr>
    <a:custClr name="NN Pearl grey - Secondary Color">
      <a:srgbClr val="E0DED8"/>
    </a:custClr>
    <a:custClr name="NN Black - Accent Color">
      <a:srgbClr val="001423"/>
    </a:custClr>
    <a:custClr name="NN Forest green - Accent Color">
      <a:srgbClr val="3F9C35"/>
    </a:custClr>
    <a:custClr name="NN Grass green - Accent Color">
      <a:srgbClr val="739600"/>
    </a:custClr>
    <a:custClr name="NN Lime Green - Accent Color">
      <a:srgbClr val="C9DD03"/>
    </a:custClr>
    <a:custClr name="NN Ocean blue - Accent Color">
      <a:srgbClr val="007C92"/>
    </a:custClr>
    <a:custClr name="NN Sky blue - Accent Color">
      <a:srgbClr val="72B5CC"/>
    </a:custClr>
    <a:custClr name="NN Misty blue - Accent Color">
      <a:srgbClr val="C2DEEA"/>
    </a:custClr>
    <a:custClr name="NN Sunset orange - Accent Color">
      <a:srgbClr val="D47600"/>
    </a:custClr>
    <a:custClr name="NN Golden yellow - Accent Color">
      <a:srgbClr val="EAAB00"/>
    </a:custClr>
  </a:custClrLst>
  <a:extLst>
    <a:ext uri="{05A4C25C-085E-4340-85A3-A5531E510DB2}">
      <thm15:themeFamily xmlns:thm15="http://schemas.microsoft.com/office/thememl/2012/main" name="Xultophy_beta10.potx" id="{1B06DB71-7B15-4371-B234-A87A42488EAC}" vid="{B6C249D5-D4B5-4336-AC43-3D5A9A5D8DD4}"/>
    </a:ext>
  </a:extLst>
</a:theme>
</file>

<file path=ppt/theme/theme4.xml><?xml version="1.0" encoding="utf-8"?>
<a:theme xmlns:a="http://schemas.openxmlformats.org/drawingml/2006/main" name="2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Apis Novo Nordisk">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gradFill flip="none" rotWithShape="1">
          <a:gsLst>
            <a:gs pos="40000">
              <a:srgbClr val="701C73"/>
            </a:gs>
            <a:gs pos="10000">
              <a:srgbClr val="002060"/>
            </a:gs>
            <a:gs pos="90000">
              <a:srgbClr val="DA1984"/>
            </a:gs>
          </a:gsLst>
          <a:lin ang="2700000" scaled="1"/>
          <a:tileRect/>
        </a:gradFill>
        <a:ln>
          <a:noFill/>
        </a:ln>
      </a:spPr>
      <a:bodyPr wrap="square" lIns="0" tIns="0" rIns="0" bIns="0" anchor="ctr" anchorCtr="0">
        <a:noAutofit/>
      </a:bodyPr>
      <a:lstStyle>
        <a:defPPr>
          <a:lnSpc>
            <a:spcPct val="120000"/>
          </a:lnSpc>
          <a:defRPr lang="zh-CN" altLang="en-US" sz="1400" dirty="0">
            <a:solidFill>
              <a:schemeClr val="bg1"/>
            </a:solidFill>
            <a:sym typeface="+mn-ea"/>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诺和诺德-新">
      <a:majorFont>
        <a:latin typeface="Apis For Office"/>
        <a:ea typeface="微软雅黑"/>
        <a:cs typeface=""/>
      </a:majorFont>
      <a:minorFont>
        <a:latin typeface="Apis For Office"/>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005AD2"/>
    </a:custClr>
    <a:custClr name="Sea Blue">
      <a:srgbClr val="3B97DE"/>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99BDED"/>
    </a:custClr>
    <a:custClr name="Sea Blue 40%">
      <a:srgbClr val="B1D5F2"/>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CCDEF6"/>
    </a:custClr>
    <a:custClr name="Sea Blue 20%">
      <a:srgbClr val="D8EAF8"/>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909C29A5-E88E-48A9-8FEA-98397920CF68}" vid="{8A5C03E6-BC19-4ABC-A5C6-B7977B8DD495}"/>
    </a:ext>
  </a:extLst>
</a:theme>
</file>

<file path=ppt/theme/theme6.xml><?xml version="1.0" encoding="utf-8"?>
<a:theme xmlns:a="http://schemas.openxmlformats.org/drawingml/2006/main" name="4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Apis Novo Nordisk">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E74F5A70-44BF-4AEF-9F91-978B11132E07}" vid="{565FA72A-7CC8-47B7-A269-0957194D19A6}"/>
    </a:ext>
  </a:extLst>
</a:theme>
</file>

<file path=ppt/theme/theme7.xml><?xml version="1.0" encoding="utf-8"?>
<a:theme xmlns:a="http://schemas.openxmlformats.org/drawingml/2006/main" name="5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Apis Novo Nordisk">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E74F5A70-44BF-4AEF-9F91-978B11132E07}" vid="{565FA72A-7CC8-47B7-A269-0957194D19A6}"/>
    </a:ext>
  </a:extLst>
</a:theme>
</file>

<file path=ppt/theme/theme8.xml><?xml version="1.0" encoding="utf-8"?>
<a:theme xmlns:a="http://schemas.openxmlformats.org/drawingml/2006/main" name="5_Xultophy_beta010">
  <a:themeElements>
    <a:clrScheme name="Amplioza 2014">
      <a:dk1>
        <a:srgbClr val="293E6B"/>
      </a:dk1>
      <a:lt1>
        <a:srgbClr val="FFFFFF"/>
      </a:lt1>
      <a:dk2>
        <a:srgbClr val="6D6E71"/>
      </a:dk2>
      <a:lt2>
        <a:srgbClr val="DE1C85"/>
      </a:lt2>
      <a:accent1>
        <a:srgbClr val="293E6B"/>
      </a:accent1>
      <a:accent2>
        <a:srgbClr val="DE1C85"/>
      </a:accent2>
      <a:accent3>
        <a:srgbClr val="6D6E71"/>
      </a:accent3>
      <a:accent4>
        <a:srgbClr val="009FDA"/>
      </a:accent4>
      <a:accent5>
        <a:srgbClr val="E861AA"/>
      </a:accent5>
      <a:accent6>
        <a:srgbClr val="697896"/>
      </a:accent6>
      <a:hlink>
        <a:srgbClr val="1A3265"/>
      </a:hlink>
      <a:folHlink>
        <a:srgbClr val="1A3265"/>
      </a:folHlink>
    </a:clrScheme>
    <a:fontScheme name="0h5kq1mq">
      <a:majorFont>
        <a:latin typeface="Verdana"/>
        <a:ea typeface="微软雅黑"/>
        <a:cs typeface=""/>
      </a:majorFont>
      <a:minorFont>
        <a:latin typeface="Verdana"/>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a:noFill/>
        </a:ln>
      </a:spPr>
      <a:bodyPr rtlCol="0" anchor="ctr"/>
      <a:lstStyle>
        <a:defPPr algn="ctr">
          <a:defRPr sz="9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Amplioza Magenta - Primary Color">
      <a:srgbClr val="DE1C85"/>
    </a:custClr>
    <a:custClr name="Amplioza Navy Blue - Secondary Color">
      <a:srgbClr val="293E6B"/>
    </a:custClr>
    <a:custClr name="Amplioza Black - Tertiary Color">
      <a:srgbClr val="000000"/>
    </a:custClr>
    <a:custClr name="Amplioza Grey - Tertiary Color">
      <a:srgbClr val="6D6E71"/>
    </a:custClr>
    <a:custClr name="NN White - Primary Color">
      <a:srgbClr val="FFFFFF"/>
    </a:custClr>
    <a:custClr name="NN Dark blue - Primary Color">
      <a:srgbClr val="001965"/>
    </a:custClr>
    <a:custClr name="NN Light blue - Primary Color">
      <a:srgbClr val="009FDA"/>
    </a:custClr>
    <a:custClr name="NN Lava red - Secondary Color">
      <a:srgbClr val="E64A0E"/>
    </a:custClr>
    <a:custClr name="NN Granite grey - Secondary Color">
      <a:srgbClr val="82786F"/>
    </a:custClr>
    <a:custClr name="NN Concrete grey - Secondary Color">
      <a:srgbClr val="AEA79F"/>
    </a:custClr>
    <a:custClr name="NN Marble grey - Secondary Color">
      <a:srgbClr val="C7C2BA"/>
    </a:custClr>
    <a:custClr name="NN Pearl grey - Secondary Color">
      <a:srgbClr val="E0DED8"/>
    </a:custClr>
    <a:custClr name="NN Black - Accent Color">
      <a:srgbClr val="001423"/>
    </a:custClr>
    <a:custClr name="NN Forest green - Accent Color">
      <a:srgbClr val="3F9C35"/>
    </a:custClr>
    <a:custClr name="NN Grass green - Accent Color">
      <a:srgbClr val="739600"/>
    </a:custClr>
    <a:custClr name="NN Lime Green - Accent Color">
      <a:srgbClr val="C9DD03"/>
    </a:custClr>
    <a:custClr name="NN Ocean blue - Accent Color">
      <a:srgbClr val="007C92"/>
    </a:custClr>
    <a:custClr name="NN Sky blue - Accent Color">
      <a:srgbClr val="72B5CC"/>
    </a:custClr>
    <a:custClr name="NN Misty blue - Accent Color">
      <a:srgbClr val="C2DEEA"/>
    </a:custClr>
    <a:custClr name="NN Sunset orange - Accent Color">
      <a:srgbClr val="D47600"/>
    </a:custClr>
    <a:custClr name="NN Golden yellow - Accent Color">
      <a:srgbClr val="EAAB00"/>
    </a:custClr>
  </a:custClrLst>
  <a:extLst>
    <a:ext uri="{05A4C25C-085E-4340-85A3-A5531E510DB2}">
      <thm15:themeFamily xmlns:thm15="http://schemas.microsoft.com/office/thememl/2012/main" name="Xultophy_beta10.potx" id="{1B06DB71-7B15-4371-B234-A87A42488EAC}" vid="{B6C249D5-D4B5-4336-AC43-3D5A9A5D8DD4}"/>
    </a:ext>
  </a:extLst>
</a:theme>
</file>

<file path=ppt/theme/theme9.xml><?xml version="1.0" encoding="utf-8"?>
<a:theme xmlns:a="http://schemas.openxmlformats.org/drawingml/2006/main" name="Office-tema">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Nordisk Noto">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4538</TotalTime>
  <Words>3392</Words>
  <Application>Microsoft Office PowerPoint</Application>
  <PresentationFormat>宽屏</PresentationFormat>
  <Paragraphs>275</Paragraphs>
  <Slides>11</Slides>
  <Notes>9</Notes>
  <HiddenSlides>0</HiddenSlides>
  <MMClips>0</MMClips>
  <ScaleCrop>false</ScaleCrop>
  <HeadingPairs>
    <vt:vector size="6" baseType="variant">
      <vt:variant>
        <vt:lpstr>已用的字体</vt:lpstr>
      </vt:variant>
      <vt:variant>
        <vt:i4>13</vt:i4>
      </vt:variant>
      <vt:variant>
        <vt:lpstr>主题</vt:lpstr>
      </vt:variant>
      <vt:variant>
        <vt:i4>8</vt:i4>
      </vt:variant>
      <vt:variant>
        <vt:lpstr>幻灯片标题</vt:lpstr>
      </vt:variant>
      <vt:variant>
        <vt:i4>11</vt:i4>
      </vt:variant>
    </vt:vector>
  </HeadingPairs>
  <TitlesOfParts>
    <vt:vector size="32" baseType="lpstr">
      <vt:lpstr>Apis</vt:lpstr>
      <vt:lpstr>Apis</vt:lpstr>
      <vt:lpstr>Apis For Office (正文)</vt:lpstr>
      <vt:lpstr>Apris</vt:lpstr>
      <vt:lpstr>华文彩云</vt:lpstr>
      <vt:lpstr>楷体</vt:lpstr>
      <vt:lpstr>思源宋体 Light</vt:lpstr>
      <vt:lpstr>微软雅黑</vt:lpstr>
      <vt:lpstr>Apis For Office</vt:lpstr>
      <vt:lpstr>Arial</vt:lpstr>
      <vt:lpstr>Calibri</vt:lpstr>
      <vt:lpstr>Impact</vt:lpstr>
      <vt:lpstr>Verdana</vt:lpstr>
      <vt:lpstr>Novo Nordisk 16:9</vt:lpstr>
      <vt:lpstr>1_Novo Nordisk 16:9</vt:lpstr>
      <vt:lpstr>4_Xultophy_beta010</vt:lpstr>
      <vt:lpstr>2_Novo Nordisk 16:9</vt:lpstr>
      <vt:lpstr>3_Novo Nordisk 16:9</vt:lpstr>
      <vt:lpstr>4_Novo Nordisk 16:9</vt:lpstr>
      <vt:lpstr>5_Novo Nordisk 16:9</vt:lpstr>
      <vt:lpstr>5_Xultophy_beta010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背景</dc:title>
  <dc:creator>QZSU (Su Shan)</dc:creator>
  <cp:lastModifiedBy>OZAL (Li Zhao)</cp:lastModifiedBy>
  <cp:revision>2270</cp:revision>
  <cp:lastPrinted>2022-04-24T10:18:00Z</cp:lastPrinted>
  <dcterms:created xsi:type="dcterms:W3CDTF">2022-02-21T01:41:00Z</dcterms:created>
  <dcterms:modified xsi:type="dcterms:W3CDTF">2022-07-14T04:36:08Z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D26D9CFF808641C7B868AF239E460BDC</vt:lpwstr>
  </property>
  <property fmtid="{D5CDD505-2E9C-101B-9397-08002B2CF9AE}" pid="3" name="KSOProductBuildVer">
    <vt:lpwstr>2052-11.1.0.11215</vt:lpwstr>
  </property>
</Properties>
</file>