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3"/>
  </p:sldMasterIdLst>
  <p:notesMasterIdLst>
    <p:notesMasterId r:id="rId5"/>
  </p:notesMasterIdLst>
  <p:sldIdLst>
    <p:sldId id="320" r:id="rId4"/>
    <p:sldId id="321" r:id="rId6"/>
    <p:sldId id="323" r:id="rId7"/>
    <p:sldId id="324" r:id="rId8"/>
    <p:sldId id="332" r:id="rId9"/>
    <p:sldId id="334" r:id="rId10"/>
    <p:sldId id="326" r:id="rId11"/>
    <p:sldId id="335" r:id="rId12"/>
    <p:sldId id="328" r:id="rId13"/>
    <p:sldId id="343" r:id="rId14"/>
    <p:sldId id="329" r:id="rId15"/>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C29C"/>
    <a:srgbClr val="6CBE97"/>
    <a:srgbClr val="404040"/>
    <a:srgbClr val="50A9B5"/>
    <a:srgbClr val="5DC2D0"/>
    <a:srgbClr val="004098"/>
    <a:srgbClr val="4075B4"/>
    <a:srgbClr val="3F72B0"/>
    <a:srgbClr val="1F497D"/>
    <a:srgbClr val="3E72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7" autoAdjust="0"/>
    <p:restoredTop sz="97022" autoAdjust="0"/>
  </p:normalViewPr>
  <p:slideViewPr>
    <p:cSldViewPr>
      <p:cViewPr varScale="1">
        <p:scale>
          <a:sx n="181" d="100"/>
          <a:sy n="181" d="100"/>
        </p:scale>
        <p:origin x="151" y="75"/>
      </p:cViewPr>
      <p:guideLst>
        <p:guide orient="horz" pos="1652"/>
        <p:guide pos="2879"/>
      </p:guideLst>
    </p:cSldViewPr>
  </p:slideViewPr>
  <p:notesTextViewPr>
    <p:cViewPr>
      <p:scale>
        <a:sx n="100" d="100"/>
        <a:sy n="100" d="100"/>
      </p:scale>
      <p:origin x="0" y="0"/>
    </p:cViewPr>
  </p:notesTextViewPr>
  <p:sorterViewPr>
    <p:cViewPr>
      <p:scale>
        <a:sx n="150" d="100"/>
        <a:sy n="150" d="100"/>
      </p:scale>
      <p:origin x="0" y="-1724"/>
    </p:cViewPr>
  </p:sorterViewPr>
  <p:notesViewPr>
    <p:cSldViewPr>
      <p:cViewPr varScale="1">
        <p:scale>
          <a:sx n="106" d="100"/>
          <a:sy n="106" d="100"/>
        </p:scale>
        <p:origin x="4245" y="5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9.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8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复苏前后动脉血</a:t>
            </a:r>
            <a:r>
              <a:rPr lang="en-US" altLang="zh-CN"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IL-4</a:t>
            </a:r>
            <a:r>
              <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水平的比较</a:t>
            </a:r>
            <a:endPar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复苏前</c:v>
                </c:pt>
              </c:strCache>
            </c:strRef>
          </c:tx>
          <c:spPr>
            <a:solidFill>
              <a:schemeClr val="accent1"/>
            </a:solidFill>
            <a:ln>
              <a:noFill/>
            </a:ln>
            <a:effectLst/>
          </c:spPr>
          <c:invertIfNegative val="0"/>
          <c:dLbls>
            <c:delete val="1"/>
          </c:dLbls>
          <c:cat>
            <c:strRef>
              <c:f>Sheet1!$A$2:$A$3</c:f>
              <c:strCache>
                <c:ptCount val="2"/>
                <c:pt idx="0">
                  <c:v>碳酸氢钠林格组</c:v>
                </c:pt>
                <c:pt idx="1">
                  <c:v>乳酸钠林格组</c:v>
                </c:pt>
              </c:strCache>
            </c:strRef>
          </c:cat>
          <c:val>
            <c:numRef>
              <c:f>Sheet1!$B$2:$B$3</c:f>
              <c:numCache>
                <c:formatCode>General</c:formatCode>
                <c:ptCount val="2"/>
                <c:pt idx="0">
                  <c:v>5.65</c:v>
                </c:pt>
                <c:pt idx="1">
                  <c:v>5.58</c:v>
                </c:pt>
              </c:numCache>
            </c:numRef>
          </c:val>
        </c:ser>
        <c:ser>
          <c:idx val="1"/>
          <c:order val="1"/>
          <c:tx>
            <c:strRef>
              <c:f>Sheet1!$C$1</c:f>
              <c:strCache>
                <c:ptCount val="1"/>
                <c:pt idx="0">
                  <c:v>复苏1h后</c:v>
                </c:pt>
              </c:strCache>
            </c:strRef>
          </c:tx>
          <c:spPr>
            <a:solidFill>
              <a:schemeClr val="accent2"/>
            </a:solidFill>
            <a:ln>
              <a:noFill/>
            </a:ln>
            <a:effectLst/>
          </c:spPr>
          <c:invertIfNegative val="0"/>
          <c:dLbls>
            <c:delete val="1"/>
          </c:dLbls>
          <c:cat>
            <c:strRef>
              <c:f>Sheet1!$A$2:$A$3</c:f>
              <c:strCache>
                <c:ptCount val="2"/>
                <c:pt idx="0">
                  <c:v>碳酸氢钠林格组</c:v>
                </c:pt>
                <c:pt idx="1">
                  <c:v>乳酸钠林格组</c:v>
                </c:pt>
              </c:strCache>
            </c:strRef>
          </c:cat>
          <c:val>
            <c:numRef>
              <c:f>Sheet1!$C$2:$C$3</c:f>
              <c:numCache>
                <c:formatCode>General</c:formatCode>
                <c:ptCount val="2"/>
                <c:pt idx="0">
                  <c:v>6.67</c:v>
                </c:pt>
                <c:pt idx="1">
                  <c:v>5.86</c:v>
                </c:pt>
              </c:numCache>
            </c:numRef>
          </c:val>
        </c:ser>
        <c:dLbls>
          <c:showLegendKey val="0"/>
          <c:showVal val="0"/>
          <c:showCatName val="0"/>
          <c:showSerName val="0"/>
          <c:showPercent val="0"/>
          <c:showBubbleSize val="0"/>
        </c:dLbls>
        <c:gapWidth val="219"/>
        <c:overlap val="-27"/>
        <c:axId val="91242151"/>
        <c:axId val="770394072"/>
      </c:barChart>
      <c:catAx>
        <c:axId val="9124215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70394072"/>
        <c:crosses val="autoZero"/>
        <c:auto val="1"/>
        <c:lblAlgn val="ctr"/>
        <c:lblOffset val="100"/>
        <c:noMultiLvlLbl val="0"/>
      </c:catAx>
      <c:valAx>
        <c:axId val="770394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a:t>
                </a:r>
                <a:r>
                  <a:rPr lang="en-US" altLang="zh-CN"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IL-4</a:t>
                </a:r>
                <a:r>
                  <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水平（pg /mL)</a:t>
                </a:r>
                <a:endPar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124215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9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复苏前后动脉血乳酸水平的比较</a:t>
            </a:r>
            <a:endParaRPr sz="9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复苏前</c:v>
                </c:pt>
              </c:strCache>
            </c:strRef>
          </c:tx>
          <c:spPr>
            <a:solidFill>
              <a:schemeClr val="accent1"/>
            </a:solidFill>
            <a:ln>
              <a:noFill/>
            </a:ln>
            <a:effectLst/>
          </c:spPr>
          <c:invertIfNegative val="0"/>
          <c:dLbls>
            <c:delete val="1"/>
          </c:dLbls>
          <c:cat>
            <c:strRef>
              <c:f>Sheet1!$A$2:$A$3</c:f>
              <c:strCache>
                <c:ptCount val="2"/>
                <c:pt idx="0">
                  <c:v>碳酸氢钠林格组</c:v>
                </c:pt>
                <c:pt idx="1">
                  <c:v>乳酸钠林格组</c:v>
                </c:pt>
              </c:strCache>
            </c:strRef>
          </c:cat>
          <c:val>
            <c:numRef>
              <c:f>Sheet1!$B$2:$B$3</c:f>
              <c:numCache>
                <c:formatCode>General</c:formatCode>
                <c:ptCount val="2"/>
                <c:pt idx="0">
                  <c:v>5.68</c:v>
                </c:pt>
                <c:pt idx="1">
                  <c:v>5.92</c:v>
                </c:pt>
              </c:numCache>
            </c:numRef>
          </c:val>
        </c:ser>
        <c:ser>
          <c:idx val="1"/>
          <c:order val="1"/>
          <c:tx>
            <c:strRef>
              <c:f>Sheet1!$C$1</c:f>
              <c:strCache>
                <c:ptCount val="1"/>
                <c:pt idx="0">
                  <c:v>复苏1h后</c:v>
                </c:pt>
              </c:strCache>
            </c:strRef>
          </c:tx>
          <c:spPr>
            <a:solidFill>
              <a:schemeClr val="accent2"/>
            </a:solidFill>
            <a:ln>
              <a:noFill/>
            </a:ln>
            <a:effectLst/>
          </c:spPr>
          <c:invertIfNegative val="0"/>
          <c:dLbls>
            <c:delete val="1"/>
          </c:dLbls>
          <c:cat>
            <c:strRef>
              <c:f>Sheet1!$A$2:$A$3</c:f>
              <c:strCache>
                <c:ptCount val="2"/>
                <c:pt idx="0">
                  <c:v>碳酸氢钠林格组</c:v>
                </c:pt>
                <c:pt idx="1">
                  <c:v>乳酸钠林格组</c:v>
                </c:pt>
              </c:strCache>
            </c:strRef>
          </c:cat>
          <c:val>
            <c:numRef>
              <c:f>Sheet1!$C$2:$C$3</c:f>
              <c:numCache>
                <c:formatCode>General</c:formatCode>
                <c:ptCount val="2"/>
                <c:pt idx="0">
                  <c:v>3.86</c:v>
                </c:pt>
                <c:pt idx="1">
                  <c:v>5.23</c:v>
                </c:pt>
              </c:numCache>
            </c:numRef>
          </c:val>
        </c:ser>
        <c:dLbls>
          <c:showLegendKey val="0"/>
          <c:showVal val="0"/>
          <c:showCatName val="0"/>
          <c:showSerName val="0"/>
          <c:showPercent val="0"/>
          <c:showBubbleSize val="0"/>
        </c:dLbls>
        <c:gapWidth val="219"/>
        <c:overlap val="-27"/>
        <c:axId val="91242151"/>
        <c:axId val="770394072"/>
      </c:barChart>
      <c:catAx>
        <c:axId val="9124215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70394072"/>
        <c:crosses val="autoZero"/>
        <c:auto val="1"/>
        <c:lblAlgn val="ctr"/>
        <c:lblOffset val="100"/>
        <c:noMultiLvlLbl val="0"/>
      </c:catAx>
      <c:valAx>
        <c:axId val="770394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9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复苏前后乳酸水平（mmol/L)</a:t>
                </a:r>
                <a:endParaRPr sz="9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124215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8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复苏前后动脉血</a:t>
            </a:r>
            <a:r>
              <a:rPr lang="en-US" altLang="zh-CN"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IL-6</a:t>
            </a:r>
            <a:r>
              <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水平的比较</a:t>
            </a:r>
            <a:endPar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复苏前</c:v>
                </c:pt>
              </c:strCache>
            </c:strRef>
          </c:tx>
          <c:spPr>
            <a:solidFill>
              <a:schemeClr val="accent1"/>
            </a:solidFill>
            <a:ln>
              <a:noFill/>
            </a:ln>
            <a:effectLst/>
          </c:spPr>
          <c:invertIfNegative val="0"/>
          <c:dLbls>
            <c:delete val="1"/>
          </c:dLbls>
          <c:cat>
            <c:strRef>
              <c:f>Sheet1!$A$2:$A$3</c:f>
              <c:strCache>
                <c:ptCount val="2"/>
                <c:pt idx="0">
                  <c:v>碳酸氢钠林格组</c:v>
                </c:pt>
                <c:pt idx="1">
                  <c:v>乳酸钠林格组</c:v>
                </c:pt>
              </c:strCache>
            </c:strRef>
          </c:cat>
          <c:val>
            <c:numRef>
              <c:f>Sheet1!$B$2:$B$3</c:f>
              <c:numCache>
                <c:formatCode>General</c:formatCode>
                <c:ptCount val="2"/>
                <c:pt idx="0">
                  <c:v>25.4</c:v>
                </c:pt>
                <c:pt idx="1">
                  <c:v>25.28</c:v>
                </c:pt>
              </c:numCache>
            </c:numRef>
          </c:val>
        </c:ser>
        <c:ser>
          <c:idx val="1"/>
          <c:order val="1"/>
          <c:tx>
            <c:strRef>
              <c:f>Sheet1!$C$1</c:f>
              <c:strCache>
                <c:ptCount val="1"/>
                <c:pt idx="0">
                  <c:v>复苏1h后</c:v>
                </c:pt>
              </c:strCache>
            </c:strRef>
          </c:tx>
          <c:spPr>
            <a:solidFill>
              <a:schemeClr val="accent2"/>
            </a:solidFill>
            <a:ln>
              <a:noFill/>
            </a:ln>
            <a:effectLst/>
          </c:spPr>
          <c:invertIfNegative val="0"/>
          <c:dLbls>
            <c:delete val="1"/>
          </c:dLbls>
          <c:cat>
            <c:strRef>
              <c:f>Sheet1!$A$2:$A$3</c:f>
              <c:strCache>
                <c:ptCount val="2"/>
                <c:pt idx="0">
                  <c:v>碳酸氢钠林格组</c:v>
                </c:pt>
                <c:pt idx="1">
                  <c:v>乳酸钠林格组</c:v>
                </c:pt>
              </c:strCache>
            </c:strRef>
          </c:cat>
          <c:val>
            <c:numRef>
              <c:f>Sheet1!$C$2:$C$3</c:f>
              <c:numCache>
                <c:formatCode>General</c:formatCode>
                <c:ptCount val="2"/>
                <c:pt idx="0">
                  <c:v>29.21</c:v>
                </c:pt>
                <c:pt idx="1">
                  <c:v>32.91</c:v>
                </c:pt>
              </c:numCache>
            </c:numRef>
          </c:val>
        </c:ser>
        <c:dLbls>
          <c:showLegendKey val="0"/>
          <c:showVal val="0"/>
          <c:showCatName val="0"/>
          <c:showSerName val="0"/>
          <c:showPercent val="0"/>
          <c:showBubbleSize val="0"/>
        </c:dLbls>
        <c:gapWidth val="219"/>
        <c:overlap val="-27"/>
        <c:axId val="91242151"/>
        <c:axId val="770394072"/>
      </c:barChart>
      <c:catAx>
        <c:axId val="9124215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70394072"/>
        <c:crosses val="autoZero"/>
        <c:auto val="1"/>
        <c:lblAlgn val="ctr"/>
        <c:lblOffset val="100"/>
        <c:noMultiLvlLbl val="0"/>
      </c:catAx>
      <c:valAx>
        <c:axId val="770394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a:t>
                </a:r>
                <a:r>
                  <a:rPr lang="en-US" altLang="zh-CN"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IL-10</a:t>
                </a:r>
                <a:r>
                  <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水平（pg /mL)</a:t>
                </a:r>
                <a:endPar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124215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8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复苏前后动脉血</a:t>
            </a:r>
            <a:r>
              <a:rPr lang="en-US" altLang="zh-CN"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IL-10</a:t>
            </a:r>
            <a:r>
              <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水平的比较</a:t>
            </a:r>
            <a:endPar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复苏前</c:v>
                </c:pt>
              </c:strCache>
            </c:strRef>
          </c:tx>
          <c:spPr>
            <a:solidFill>
              <a:schemeClr val="accent1"/>
            </a:solidFill>
            <a:ln>
              <a:noFill/>
            </a:ln>
            <a:effectLst/>
          </c:spPr>
          <c:invertIfNegative val="0"/>
          <c:dLbls>
            <c:delete val="1"/>
          </c:dLbls>
          <c:cat>
            <c:strRef>
              <c:f>Sheet1!$A$2:$A$3</c:f>
              <c:strCache>
                <c:ptCount val="2"/>
                <c:pt idx="0">
                  <c:v>碳酸氢钠林格组</c:v>
                </c:pt>
                <c:pt idx="1">
                  <c:v>乳酸钠林格组</c:v>
                </c:pt>
              </c:strCache>
            </c:strRef>
          </c:cat>
          <c:val>
            <c:numRef>
              <c:f>Sheet1!$B$2:$B$3</c:f>
              <c:numCache>
                <c:formatCode>General</c:formatCode>
                <c:ptCount val="2"/>
                <c:pt idx="0">
                  <c:v>22.84</c:v>
                </c:pt>
                <c:pt idx="1">
                  <c:v>22.93</c:v>
                </c:pt>
              </c:numCache>
            </c:numRef>
          </c:val>
        </c:ser>
        <c:ser>
          <c:idx val="1"/>
          <c:order val="1"/>
          <c:tx>
            <c:strRef>
              <c:f>Sheet1!$C$1</c:f>
              <c:strCache>
                <c:ptCount val="1"/>
                <c:pt idx="0">
                  <c:v>复苏1h后</c:v>
                </c:pt>
              </c:strCache>
            </c:strRef>
          </c:tx>
          <c:spPr>
            <a:solidFill>
              <a:schemeClr val="accent2"/>
            </a:solidFill>
            <a:ln>
              <a:noFill/>
            </a:ln>
            <a:effectLst/>
          </c:spPr>
          <c:invertIfNegative val="0"/>
          <c:dLbls>
            <c:delete val="1"/>
          </c:dLbls>
          <c:cat>
            <c:strRef>
              <c:f>Sheet1!$A$2:$A$3</c:f>
              <c:strCache>
                <c:ptCount val="2"/>
                <c:pt idx="0">
                  <c:v>碳酸氢钠林格组</c:v>
                </c:pt>
                <c:pt idx="1">
                  <c:v>乳酸钠林格组</c:v>
                </c:pt>
              </c:strCache>
            </c:strRef>
          </c:cat>
          <c:val>
            <c:numRef>
              <c:f>Sheet1!$C$2:$C$3</c:f>
              <c:numCache>
                <c:formatCode>General</c:formatCode>
                <c:ptCount val="2"/>
                <c:pt idx="0">
                  <c:v>29.49</c:v>
                </c:pt>
                <c:pt idx="1">
                  <c:v>26.71</c:v>
                </c:pt>
              </c:numCache>
            </c:numRef>
          </c:val>
        </c:ser>
        <c:dLbls>
          <c:showLegendKey val="0"/>
          <c:showVal val="0"/>
          <c:showCatName val="0"/>
          <c:showSerName val="0"/>
          <c:showPercent val="0"/>
          <c:showBubbleSize val="0"/>
        </c:dLbls>
        <c:gapWidth val="219"/>
        <c:overlap val="-27"/>
        <c:axId val="91242151"/>
        <c:axId val="770394072"/>
      </c:barChart>
      <c:catAx>
        <c:axId val="9124215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70394072"/>
        <c:crosses val="autoZero"/>
        <c:auto val="1"/>
        <c:lblAlgn val="ctr"/>
        <c:lblOffset val="100"/>
        <c:noMultiLvlLbl val="0"/>
      </c:catAx>
      <c:valAx>
        <c:axId val="770394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a:t>
                </a:r>
                <a:r>
                  <a:rPr lang="en-US" altLang="zh-CN"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IL-6</a:t>
                </a:r>
                <a:r>
                  <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水平（pg /mL)</a:t>
                </a:r>
                <a:endPar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124215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84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复苏前后动脉血</a:t>
            </a:r>
            <a:r>
              <a:rPr lang="en-US" altLang="zh-CN"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IL-6</a:t>
            </a:r>
            <a:r>
              <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水平的比较</a:t>
            </a:r>
            <a:endParaRPr sz="84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复苏前</c:v>
                </c:pt>
              </c:strCache>
            </c:strRef>
          </c:tx>
          <c:spPr>
            <a:solidFill>
              <a:schemeClr val="accent1"/>
            </a:solidFill>
            <a:ln>
              <a:noFill/>
            </a:ln>
            <a:effectLst/>
          </c:spPr>
          <c:invertIfNegative val="0"/>
          <c:dLbls>
            <c:delete val="1"/>
          </c:dLbls>
          <c:cat>
            <c:strRef>
              <c:f>Sheet1!$A$2:$A$3</c:f>
              <c:strCache>
                <c:ptCount val="2"/>
                <c:pt idx="0">
                  <c:v>碳酸氢钠林格组</c:v>
                </c:pt>
                <c:pt idx="1">
                  <c:v>乳酸钠林格组</c:v>
                </c:pt>
              </c:strCache>
            </c:strRef>
          </c:cat>
          <c:val>
            <c:numRef>
              <c:f>Sheet1!$B$2:$B$3</c:f>
              <c:numCache>
                <c:formatCode>General</c:formatCode>
                <c:ptCount val="2"/>
                <c:pt idx="0">
                  <c:v>11.3</c:v>
                </c:pt>
                <c:pt idx="1">
                  <c:v>11.42</c:v>
                </c:pt>
              </c:numCache>
            </c:numRef>
          </c:val>
        </c:ser>
        <c:ser>
          <c:idx val="1"/>
          <c:order val="1"/>
          <c:tx>
            <c:strRef>
              <c:f>Sheet1!$C$1</c:f>
              <c:strCache>
                <c:ptCount val="1"/>
                <c:pt idx="0">
                  <c:v>复苏1h后</c:v>
                </c:pt>
              </c:strCache>
            </c:strRef>
          </c:tx>
          <c:spPr>
            <a:solidFill>
              <a:schemeClr val="accent2"/>
            </a:solidFill>
            <a:ln>
              <a:noFill/>
            </a:ln>
            <a:effectLst/>
          </c:spPr>
          <c:invertIfNegative val="0"/>
          <c:dLbls>
            <c:delete val="1"/>
          </c:dLbls>
          <c:cat>
            <c:strRef>
              <c:f>Sheet1!$A$2:$A$3</c:f>
              <c:strCache>
                <c:ptCount val="2"/>
                <c:pt idx="0">
                  <c:v>碳酸氢钠林格组</c:v>
                </c:pt>
                <c:pt idx="1">
                  <c:v>乳酸钠林格组</c:v>
                </c:pt>
              </c:strCache>
            </c:strRef>
          </c:cat>
          <c:val>
            <c:numRef>
              <c:f>Sheet1!$C$2:$C$3</c:f>
              <c:numCache>
                <c:formatCode>General</c:formatCode>
                <c:ptCount val="2"/>
                <c:pt idx="0">
                  <c:v>11.82</c:v>
                </c:pt>
                <c:pt idx="1">
                  <c:v>13.36</c:v>
                </c:pt>
              </c:numCache>
            </c:numRef>
          </c:val>
        </c:ser>
        <c:dLbls>
          <c:showLegendKey val="0"/>
          <c:showVal val="0"/>
          <c:showCatName val="0"/>
          <c:showSerName val="0"/>
          <c:showPercent val="0"/>
          <c:showBubbleSize val="0"/>
        </c:dLbls>
        <c:gapWidth val="219"/>
        <c:overlap val="-27"/>
        <c:axId val="91242151"/>
        <c:axId val="770394072"/>
      </c:barChart>
      <c:catAx>
        <c:axId val="9124215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70394072"/>
        <c:crosses val="autoZero"/>
        <c:auto val="1"/>
        <c:lblAlgn val="ctr"/>
        <c:lblOffset val="100"/>
        <c:noMultiLvlLbl val="0"/>
      </c:catAx>
      <c:valAx>
        <c:axId val="770394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复苏前后TNF-α水平（</a:t>
                </a:r>
                <a:r>
                  <a:rPr lang="en-US" altLang="zh-CN"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n</a:t>
                </a:r>
                <a:r>
                  <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g /mL)</a:t>
                </a:r>
                <a:endParaRPr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124215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a:noFill/>
    </a:ln>
    <a:effectLst/>
  </c:spPr>
  <c:txPr>
    <a:bodyPr/>
    <a:lstStyle/>
    <a:p>
      <a:pPr>
        <a:defRPr lang="zh-CN" sz="7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2A7A7-36E1-4EFF-93E7-99C81C23B5E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8F817-5814-4AD5-BC2B-3274BECE329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全麻手术患者约为：4,234万人次</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对比</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16"/>
            <a:ext cx="6858000" cy="1790792"/>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667"/>
            <a:ext cx="6858000" cy="124188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58"/>
            <a:ext cx="1971675" cy="435910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58"/>
            <a:ext cx="5800725" cy="435910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395536" y="627567"/>
            <a:ext cx="8229600" cy="432071"/>
          </a:xfrm>
        </p:spPr>
        <p:txBody>
          <a:bodyPr>
            <a:normAutofit/>
          </a:bodyPr>
          <a:lstStyle>
            <a:lvl1pPr>
              <a:buNone/>
              <a:defRPr sz="2000">
                <a:latin typeface="+mj-ea"/>
                <a:ea typeface="+mj-ea"/>
              </a:defRPr>
            </a:lvl1pPr>
            <a:lvl2pPr>
              <a:buNone/>
              <a:defRPr/>
            </a:lvl2pPr>
            <a:lvl3pPr>
              <a:buNone/>
              <a:defRPr/>
            </a:lvl3pPr>
            <a:lvl4pPr>
              <a:buNone/>
              <a:defRPr/>
            </a:lvl4pPr>
            <a:lvl5pPr>
              <a:buNone/>
              <a:defRPr/>
            </a:lvl5pPr>
          </a:lstStyle>
          <a:p>
            <a:pPr lvl="0"/>
            <a:r>
              <a:rPr lang="zh-CN" altLang="en-US" dirty="0"/>
              <a:t>单击此处添加主标题   微软雅黑</a:t>
            </a:r>
            <a:r>
              <a:rPr lang="en-US" altLang="zh-CN" dirty="0"/>
              <a:t>20PT</a:t>
            </a:r>
            <a:endParaRPr lang="zh-CN" altLang="en-US" dirty="0"/>
          </a:p>
        </p:txBody>
      </p:sp>
      <p:sp>
        <p:nvSpPr>
          <p:cNvPr id="7" name="内容占位符 2"/>
          <p:cNvSpPr>
            <a:spLocks noGrp="1"/>
          </p:cNvSpPr>
          <p:nvPr>
            <p:ph idx="13" hasCustomPrompt="1"/>
          </p:nvPr>
        </p:nvSpPr>
        <p:spPr>
          <a:xfrm>
            <a:off x="395536" y="987625"/>
            <a:ext cx="8229600" cy="432071"/>
          </a:xfrm>
        </p:spPr>
        <p:txBody>
          <a:bodyPr>
            <a:normAutofit/>
          </a:bodyPr>
          <a:lstStyle>
            <a:lvl1pPr>
              <a:buNone/>
              <a:defRPr sz="1600">
                <a:latin typeface="+mj-ea"/>
                <a:ea typeface="+mj-ea"/>
              </a:defRPr>
            </a:lvl1pPr>
            <a:lvl2pPr>
              <a:buNone/>
              <a:defRPr/>
            </a:lvl2pPr>
            <a:lvl3pPr>
              <a:buNone/>
              <a:defRPr/>
            </a:lvl3pPr>
            <a:lvl4pPr>
              <a:buNone/>
              <a:defRPr/>
            </a:lvl4pPr>
            <a:lvl5pPr>
              <a:buNone/>
              <a:defRPr/>
            </a:lvl5pPr>
          </a:lstStyle>
          <a:p>
            <a:pPr lvl="0"/>
            <a:r>
              <a:rPr lang="zh-CN" altLang="en-US" dirty="0"/>
              <a:t>单击此处添加子标题   微软雅黑</a:t>
            </a:r>
            <a:r>
              <a:rPr lang="en-US" altLang="zh-CN" dirty="0"/>
              <a:t>16PT</a:t>
            </a:r>
            <a:endParaRPr lang="zh-CN" altLang="en-US" dirty="0"/>
          </a:p>
        </p:txBody>
      </p:sp>
      <p:sp>
        <p:nvSpPr>
          <p:cNvPr id="8" name="内容占位符 2"/>
          <p:cNvSpPr>
            <a:spLocks noGrp="1"/>
          </p:cNvSpPr>
          <p:nvPr>
            <p:ph idx="14" hasCustomPrompt="1"/>
          </p:nvPr>
        </p:nvSpPr>
        <p:spPr>
          <a:xfrm>
            <a:off x="395536" y="1347684"/>
            <a:ext cx="8229600" cy="432071"/>
          </a:xfrm>
        </p:spPr>
        <p:txBody>
          <a:bodyPr>
            <a:normAutofit/>
          </a:bodyPr>
          <a:lstStyle>
            <a:lvl1pPr>
              <a:buNone/>
              <a:defRPr sz="1400" b="1">
                <a:latin typeface="微软雅黑" panose="020B0503020204020204" pitchFamily="34" charset="-122"/>
                <a:ea typeface="微软雅黑" panose="020B0503020204020204" pitchFamily="34" charset="-122"/>
              </a:defRPr>
            </a:lvl1pPr>
            <a:lvl2pPr>
              <a:buNone/>
              <a:defRPr/>
            </a:lvl2pPr>
            <a:lvl3pPr>
              <a:buNone/>
              <a:defRPr/>
            </a:lvl3pPr>
            <a:lvl4pPr>
              <a:buNone/>
              <a:defRPr/>
            </a:lvl4pPr>
            <a:lvl5pPr>
              <a:buNone/>
              <a:defRPr/>
            </a:lvl5pPr>
          </a:lstStyle>
          <a:p>
            <a:pPr lvl="0"/>
            <a:r>
              <a:rPr lang="zh-CN" altLang="en-US" dirty="0"/>
              <a:t>单击此处添加正文   微软雅黑粗体</a:t>
            </a:r>
            <a:r>
              <a:rPr lang="en-US" altLang="zh-CN" dirty="0"/>
              <a:t>14PT</a:t>
            </a:r>
            <a:endParaRPr lang="zh-CN" altLang="en-US" dirty="0"/>
          </a:p>
        </p:txBody>
      </p:sp>
      <p:sp>
        <p:nvSpPr>
          <p:cNvPr id="9" name="日期占位符 8"/>
          <p:cNvSpPr>
            <a:spLocks noGrp="1"/>
          </p:cNvSpPr>
          <p:nvPr>
            <p:ph type="dt" sz="half" idx="15"/>
          </p:nvPr>
        </p:nvSpPr>
        <p:spPr/>
        <p:txBody>
          <a:bodyPr/>
          <a:lstStyle/>
          <a:p>
            <a:fld id="{20B6F4CE-F497-45A8-B9B7-6673C466B2B9}" type="datetime1">
              <a:rPr lang="zh-CN" altLang="en-US" smtClean="0"/>
            </a:fld>
            <a:endParaRPr lang="zh-CN" altLang="en-US"/>
          </a:p>
        </p:txBody>
      </p:sp>
      <p:sp>
        <p:nvSpPr>
          <p:cNvPr id="10" name="灯片编号占位符 9"/>
          <p:cNvSpPr>
            <a:spLocks noGrp="1"/>
          </p:cNvSpPr>
          <p:nvPr>
            <p:ph type="sldNum" sz="quarter" idx="16"/>
          </p:nvPr>
        </p:nvSpPr>
        <p:spPr/>
        <p:txBody>
          <a:bodyPr/>
          <a:lstStyle/>
          <a:p>
            <a:r>
              <a:rPr lang="zh-CN" altLang="en-US" dirty="0"/>
              <a:t>第</a:t>
            </a:r>
            <a:fld id="{D4907FB1-E5A6-45F1-A617-9F1BEB094E28}" type="slidenum">
              <a:rPr lang="zh-CN" altLang="en-US" dirty="0" smtClean="0"/>
            </a:fld>
            <a:r>
              <a:rPr lang="zh-CN" altLang="en-US" dirty="0"/>
              <a:t>页，共</a:t>
            </a:r>
            <a:r>
              <a:rPr lang="en-US" altLang="zh-CN" dirty="0"/>
              <a:t>X</a:t>
            </a:r>
            <a:r>
              <a:rPr lang="zh-CN" altLang="en-US" dirty="0"/>
              <a:t>页</a:t>
            </a:r>
            <a:endParaRPr lang="zh-CN" altLang="en-US" dirty="0"/>
          </a:p>
        </p:txBody>
      </p:sp>
      <p:sp>
        <p:nvSpPr>
          <p:cNvPr id="11" name="页脚占位符 10"/>
          <p:cNvSpPr>
            <a:spLocks noGrp="1"/>
          </p:cNvSpPr>
          <p:nvPr>
            <p:ph type="ftr" sz="quarter" idx="17"/>
          </p:nvPr>
        </p:nvSpPr>
        <p:spPr/>
        <p:txBody>
          <a:bodyPr/>
          <a:lstStyle/>
          <a:p>
            <a:r>
              <a:rPr lang="en-US" altLang="zh-CN" dirty="0"/>
              <a:t>1</a:t>
            </a:r>
            <a:endParaRPr lang="zh-CN" altLang="en-US" dirty="0"/>
          </a:p>
        </p:txBody>
      </p:sp>
      <p:sp>
        <p:nvSpPr>
          <p:cNvPr id="12" name="标题 11"/>
          <p:cNvSpPr>
            <a:spLocks noGrp="1"/>
          </p:cNvSpPr>
          <p:nvPr>
            <p:ph type="title" hasCustomPrompt="1"/>
          </p:nvPr>
        </p:nvSpPr>
        <p:spPr>
          <a:xfrm>
            <a:off x="395536" y="51473"/>
            <a:ext cx="8229600" cy="576094"/>
          </a:xfrm>
        </p:spPr>
        <p:txBody>
          <a:bodyPr>
            <a:normAutofit/>
          </a:bodyPr>
          <a:lstStyle>
            <a:lvl1pPr algn="l">
              <a:defRPr sz="2000" b="1">
                <a:solidFill>
                  <a:schemeClr val="bg1"/>
                </a:solidFill>
                <a:latin typeface="+mj-ea"/>
                <a:ea typeface="+mj-ea"/>
              </a:defRPr>
            </a:lvl1pPr>
          </a:lstStyle>
          <a:p>
            <a:pPr lvl="0"/>
            <a:r>
              <a:rPr lang="zh-CN" altLang="en-US" dirty="0"/>
              <a:t>单击此处添加标题   微软雅黑粗体</a:t>
            </a:r>
            <a:r>
              <a:rPr lang="en-US" altLang="zh-CN" dirty="0"/>
              <a:t>20PT</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4" name="Picture 2" descr="C:\Users\qwre\Desktop\1x\资源 1.png"/>
          <p:cNvPicPr>
            <a:picLocks noChangeAspect="1" noChangeArrowheads="1"/>
          </p:cNvPicPr>
          <p:nvPr userDrawn="1"/>
        </p:nvPicPr>
        <p:blipFill rotWithShape="1">
          <a:blip r:embed="rId2" cstate="print"/>
          <a:srcRect l="1927" r="3271"/>
          <a:stretch>
            <a:fillRect/>
          </a:stretch>
        </p:blipFill>
        <p:spPr bwMode="auto">
          <a:xfrm flipV="1">
            <a:off x="0" y="2869541"/>
            <a:ext cx="9108889" cy="21603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3204"/>
            <a:ext cx="9225197" cy="5188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88A7F94-8495-4380-841B-8B27B75D90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FFDB63-E71C-4F42-B2B7-8A9EDD64A31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4" name="Picture 2" descr="C:\Users\qwre\Desktop\1x\资源 1.png"/>
          <p:cNvPicPr>
            <a:picLocks noChangeAspect="1" noChangeArrowheads="1"/>
          </p:cNvPicPr>
          <p:nvPr userDrawn="1"/>
        </p:nvPicPr>
        <p:blipFill rotWithShape="1">
          <a:blip r:embed="rId2" cstate="print"/>
          <a:srcRect l="1927" r="3271"/>
          <a:stretch>
            <a:fillRect/>
          </a:stretch>
        </p:blipFill>
        <p:spPr bwMode="auto">
          <a:xfrm flipV="1">
            <a:off x="0" y="2869541"/>
            <a:ext cx="9108889" cy="21603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3204"/>
            <a:ext cx="9225197" cy="5188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stretch>
            <a:fillRect/>
          </a:stretch>
        </p:blipFill>
        <p:spPr>
          <a:xfrm>
            <a:off x="7933467" y="4485529"/>
            <a:ext cx="1189510" cy="840974"/>
          </a:xfrm>
          <a:prstGeom prst="rect">
            <a:avLst/>
          </a:prstGeom>
        </p:spPr>
      </p:pic>
      <p:pic>
        <p:nvPicPr>
          <p:cNvPr id="3076"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91" y="1269"/>
            <a:ext cx="9142980" cy="5141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qwre\Desktop\1x\资源 1.png"/>
          <p:cNvPicPr>
            <a:picLocks noChangeAspect="1" noChangeArrowheads="1"/>
          </p:cNvPicPr>
          <p:nvPr userDrawn="1"/>
        </p:nvPicPr>
        <p:blipFill>
          <a:blip r:embed="rId4"/>
          <a:srcRect/>
          <a:stretch>
            <a:fillRect/>
          </a:stretch>
        </p:blipFill>
        <p:spPr bwMode="auto">
          <a:xfrm>
            <a:off x="-1400" y="-917928"/>
            <a:ext cx="9199572" cy="216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053" name="Picture 5"/>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1536" y="0"/>
            <a:ext cx="9185104" cy="5167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70"/>
            <a:ext cx="7886700" cy="213966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274"/>
            <a:ext cx="7886700" cy="112519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89"/>
            <a:ext cx="3886200" cy="326367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89"/>
            <a:ext cx="3886200" cy="326367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58"/>
            <a:ext cx="7886700" cy="99422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260937"/>
            <a:ext cx="3868340" cy="6179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1878903"/>
            <a:ext cx="3868340" cy="276358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937"/>
            <a:ext cx="3887391" cy="6179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903"/>
            <a:ext cx="3887391" cy="276358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18"/>
            <a:ext cx="2949178" cy="1200212"/>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607"/>
            <a:ext cx="4629150" cy="36554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129"/>
            <a:ext cx="2949178" cy="28588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18"/>
            <a:ext cx="2949178" cy="1200212"/>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607"/>
            <a:ext cx="4629150" cy="365540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129"/>
            <a:ext cx="2949178" cy="28588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A70B8EC-3BAD-461E-A40D-FBC907A462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A5CA08-C808-4BF2-9C54-BF3E5991F2B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3.jpe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7.png"/><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58"/>
            <a:ext cx="7886700" cy="99422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89"/>
            <a:ext cx="7886700" cy="3263671"/>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507"/>
            <a:ext cx="2057400" cy="273858"/>
          </a:xfrm>
          <a:prstGeom prst="rect">
            <a:avLst/>
          </a:prstGeom>
        </p:spPr>
        <p:txBody>
          <a:bodyPr vert="horz" lIns="91440" tIns="45720" rIns="91440" bIns="45720" rtlCol="0" anchor="ctr"/>
          <a:lstStyle>
            <a:lvl1pPr algn="l">
              <a:defRPr sz="900">
                <a:solidFill>
                  <a:schemeClr val="tx1">
                    <a:tint val="75000"/>
                  </a:schemeClr>
                </a:solidFill>
              </a:defRPr>
            </a:lvl1pPr>
          </a:lstStyle>
          <a:p>
            <a:fld id="{3A70B8EC-3BAD-461E-A40D-FBC907A46253}" type="datetimeFigureOut">
              <a:rPr lang="zh-CN" altLang="en-US" smtClean="0"/>
            </a:fld>
            <a:endParaRPr lang="zh-CN" altLang="en-US"/>
          </a:p>
        </p:txBody>
      </p:sp>
      <p:sp>
        <p:nvSpPr>
          <p:cNvPr id="5" name="页脚占位符 4"/>
          <p:cNvSpPr>
            <a:spLocks noGrp="1"/>
          </p:cNvSpPr>
          <p:nvPr>
            <p:ph type="ftr" sz="quarter" idx="3"/>
          </p:nvPr>
        </p:nvSpPr>
        <p:spPr>
          <a:xfrm>
            <a:off x="3028950" y="4767507"/>
            <a:ext cx="3086100" cy="27385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507"/>
            <a:ext cx="2057400" cy="273858"/>
          </a:xfrm>
          <a:prstGeom prst="rect">
            <a:avLst/>
          </a:prstGeom>
        </p:spPr>
        <p:txBody>
          <a:bodyPr vert="horz" lIns="91440" tIns="45720" rIns="91440" bIns="45720" rtlCol="0" anchor="ctr"/>
          <a:lstStyle>
            <a:lvl1pPr algn="r">
              <a:defRPr sz="900">
                <a:solidFill>
                  <a:schemeClr val="tx1">
                    <a:tint val="75000"/>
                  </a:schemeClr>
                </a:solidFill>
              </a:defRPr>
            </a:lvl1pPr>
          </a:lstStyle>
          <a:p>
            <a:fld id="{6CA5CA08-C808-4BF2-9C54-BF3E5991F2B8}" type="slidenum">
              <a:rPr lang="zh-CN" altLang="en-US" smtClean="0"/>
            </a:fld>
            <a:endParaRPr lang="zh-CN" altLang="en-US"/>
          </a:p>
        </p:txBody>
      </p:sp>
      <p:pic>
        <p:nvPicPr>
          <p:cNvPr id="9" name="图片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0" y="0"/>
            <a:ext cx="9144000" cy="51437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89"/>
            <a:ext cx="8229600" cy="857294"/>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213"/>
            <a:ext cx="8229600" cy="339464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508"/>
            <a:ext cx="2133600" cy="273858"/>
          </a:xfrm>
          <a:prstGeom prst="rect">
            <a:avLst/>
          </a:prstGeom>
        </p:spPr>
        <p:txBody>
          <a:bodyPr vert="horz" lIns="91440" tIns="45720" rIns="91440" bIns="45720" rtlCol="0" anchor="ctr"/>
          <a:lstStyle>
            <a:lvl1pPr algn="l">
              <a:defRPr sz="1200">
                <a:solidFill>
                  <a:schemeClr val="tx1">
                    <a:tint val="75000"/>
                  </a:schemeClr>
                </a:solidFill>
              </a:defRPr>
            </a:lvl1pPr>
          </a:lstStyle>
          <a:p>
            <a:fld id="{488A7F94-8495-4380-841B-8B27B75D90DD}" type="datetimeFigureOut">
              <a:rPr lang="zh-CN" altLang="en-US" smtClean="0"/>
            </a:fld>
            <a:endParaRPr lang="zh-CN" altLang="en-US"/>
          </a:p>
        </p:txBody>
      </p:sp>
      <p:sp>
        <p:nvSpPr>
          <p:cNvPr id="5" name="页脚占位符 4"/>
          <p:cNvSpPr>
            <a:spLocks noGrp="1"/>
          </p:cNvSpPr>
          <p:nvPr>
            <p:ph type="ftr" sz="quarter" idx="3"/>
          </p:nvPr>
        </p:nvSpPr>
        <p:spPr>
          <a:xfrm>
            <a:off x="3124200" y="4767508"/>
            <a:ext cx="2895600" cy="2738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508"/>
            <a:ext cx="2133600" cy="273858"/>
          </a:xfrm>
          <a:prstGeom prst="rect">
            <a:avLst/>
          </a:prstGeom>
        </p:spPr>
        <p:txBody>
          <a:bodyPr vert="horz" lIns="91440" tIns="45720" rIns="91440" bIns="45720" rtlCol="0" anchor="ctr"/>
          <a:lstStyle>
            <a:lvl1pPr algn="r">
              <a:defRPr sz="1200">
                <a:solidFill>
                  <a:schemeClr val="tx1">
                    <a:tint val="75000"/>
                  </a:schemeClr>
                </a:solidFill>
              </a:defRPr>
            </a:lvl1pPr>
          </a:lstStyle>
          <a:p>
            <a:fld id="{B7FFDB63-E71C-4F42-B2B7-8A9EDD64A31F}" type="slidenum">
              <a:rPr lang="zh-CN" altLang="en-US" smtClean="0"/>
            </a:fld>
            <a:endParaRPr lang="zh-CN" altLang="en-US"/>
          </a:p>
        </p:txBody>
      </p:sp>
      <p:pic>
        <p:nvPicPr>
          <p:cNvPr id="1026" name="Picture 2" descr="C:\Users\qwre\Desktop\1x\资源 1.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394" t="42369" r="947"/>
          <a:stretch>
            <a:fillRect/>
          </a:stretch>
        </p:blipFill>
        <p:spPr bwMode="auto">
          <a:xfrm>
            <a:off x="-2" y="0"/>
            <a:ext cx="9144001" cy="36520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23.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3.xml"/><Relationship Id="rId2" Type="http://schemas.openxmlformats.org/officeDocument/2006/relationships/image" Target="../media/image8.GIF"/><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3.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3.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93980" y="1924050"/>
            <a:ext cx="4686935" cy="1383665"/>
          </a:xfrm>
          <a:prstGeom prst="rect">
            <a:avLst/>
          </a:prstGeom>
          <a:noFill/>
        </p:spPr>
        <p:txBody>
          <a:bodyPr wrap="square" rtlCol="0">
            <a:spAutoFit/>
          </a:bodyPr>
          <a:lstStyle/>
          <a:p>
            <a:pPr algn="ctr">
              <a:lnSpc>
                <a:spcPct val="150000"/>
              </a:lnSpc>
            </a:pPr>
            <a:r>
              <a:rPr lang="zh-CN" altLang="en-US" sz="2800" b="1" dirty="0">
                <a:solidFill>
                  <a:srgbClr val="25405F"/>
                </a:solidFill>
                <a:latin typeface="思源黑体 CN Heavy" panose="020B0A00000000000000" pitchFamily="34" charset="-122"/>
                <a:ea typeface="思源黑体 CN Heavy" panose="020B0A00000000000000" pitchFamily="34" charset="-122"/>
              </a:rPr>
              <a:t>碳酸氢钠林格注射液</a:t>
            </a:r>
            <a:endParaRPr lang="zh-CN" altLang="en-US" sz="2800" b="1" dirty="0">
              <a:solidFill>
                <a:srgbClr val="25405F"/>
              </a:solidFill>
              <a:latin typeface="思源黑体 CN Heavy" panose="020B0A00000000000000" pitchFamily="34" charset="-122"/>
              <a:ea typeface="思源黑体 CN Heavy" panose="020B0A00000000000000" pitchFamily="34" charset="-122"/>
            </a:endParaRPr>
          </a:p>
          <a:p>
            <a:pPr algn="ctr">
              <a:lnSpc>
                <a:spcPct val="150000"/>
              </a:lnSpc>
            </a:pPr>
            <a:r>
              <a:rPr lang="zh-CN" altLang="en-US" sz="2800" b="1" dirty="0">
                <a:solidFill>
                  <a:srgbClr val="25405F"/>
                </a:solidFill>
                <a:latin typeface="思源黑体 CN Heavy" panose="020B0A00000000000000" pitchFamily="34" charset="-122"/>
                <a:ea typeface="思源黑体 CN Heavy" panose="020B0A00000000000000" pitchFamily="34" charset="-122"/>
                <a:sym typeface="+mn-ea"/>
              </a:rPr>
              <a:t>术力平</a:t>
            </a:r>
            <a:r>
              <a:rPr lang="zh-CN" altLang="en-US" sz="2800" b="1" baseline="30000" dirty="0">
                <a:solidFill>
                  <a:srgbClr val="25405F"/>
                </a:solidFill>
                <a:latin typeface="思源黑体 CN Heavy" panose="020B0A00000000000000" pitchFamily="34" charset="-122"/>
                <a:ea typeface="思源黑体 CN Heavy" panose="020B0A00000000000000" pitchFamily="34" charset="-122"/>
                <a:sym typeface="+mn-ea"/>
              </a:rPr>
              <a:t>®</a:t>
            </a:r>
            <a:endParaRPr lang="zh-CN" altLang="en-US" sz="2800" b="1" dirty="0">
              <a:solidFill>
                <a:srgbClr val="25405F"/>
              </a:solidFill>
              <a:latin typeface="思源黑体 CN Heavy" panose="020B0A00000000000000" pitchFamily="34" charset="-122"/>
              <a:ea typeface="思源黑体 CN Heavy" panose="020B0A00000000000000" pitchFamily="34" charset="-122"/>
            </a:endParaRPr>
          </a:p>
        </p:txBody>
      </p:sp>
      <p:sp>
        <p:nvSpPr>
          <p:cNvPr id="4" name="矩形 3"/>
          <p:cNvSpPr/>
          <p:nvPr/>
        </p:nvSpPr>
        <p:spPr>
          <a:xfrm>
            <a:off x="258445" y="3502025"/>
            <a:ext cx="6922135" cy="368300"/>
          </a:xfrm>
          <a:prstGeom prst="rect">
            <a:avLst/>
          </a:prstGeom>
          <a:solidFill>
            <a:schemeClr val="lt1"/>
          </a:solidFill>
        </p:spPr>
        <p:txBody>
          <a:bodyPr wrap="square">
            <a:spAutoFit/>
          </a:bodyPr>
          <a:p>
            <a:r>
              <a:rPr lang="zh-CN" altLang="en-US" b="1" dirty="0">
                <a:solidFill>
                  <a:srgbClr val="002060"/>
                </a:solidFill>
                <a:latin typeface="微软雅黑" panose="020B0503020204020204" pitchFamily="34" charset="-122"/>
                <a:ea typeface="微软雅黑" panose="020B0503020204020204" pitchFamily="34" charset="-122"/>
              </a:rPr>
              <a:t>含有生理性缓冲体系</a:t>
            </a:r>
            <a:r>
              <a:rPr lang="zh-CN" altLang="en-US" b="1" dirty="0">
                <a:solidFill>
                  <a:srgbClr val="FF0000"/>
                </a:solidFill>
                <a:latin typeface="微软雅黑" panose="020B0503020204020204" pitchFamily="34" charset="-122"/>
                <a:ea typeface="微软雅黑" panose="020B0503020204020204" pitchFamily="34" charset="-122"/>
              </a:rPr>
              <a:t>碳酸氢根</a:t>
            </a:r>
            <a:r>
              <a:rPr lang="zh-CN" altLang="en-US"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sym typeface="+mn-ea"/>
              </a:rPr>
              <a:t>起效更快速、补液更全面、更安全</a:t>
            </a:r>
            <a:endParaRPr lang="zh-CN" altLang="en-US"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05 </a:t>
            </a:r>
            <a:r>
              <a:rPr lang="zh-CN" altLang="en-US" sz="3200" dirty="0">
                <a:latin typeface="微软雅黑" panose="020B0503020204020204" pitchFamily="34" charset="-122"/>
                <a:ea typeface="微软雅黑" panose="020B0503020204020204" pitchFamily="34" charset="-122"/>
                <a:cs typeface="+mn-cs"/>
                <a:sym typeface="+mn-lt"/>
              </a:rPr>
              <a:t>创新</a:t>
            </a:r>
            <a:r>
              <a:rPr lang="zh-CN" altLang="en-US" sz="3200" dirty="0">
                <a:latin typeface="微软雅黑" panose="020B0503020204020204" pitchFamily="34" charset="-122"/>
                <a:ea typeface="微软雅黑" panose="020B0503020204020204" pitchFamily="34" charset="-122"/>
                <a:cs typeface="+mn-cs"/>
                <a:sym typeface="+mn-lt"/>
              </a:rPr>
              <a:t>性</a:t>
            </a:r>
            <a:endParaRPr lang="zh-CN" altLang="en-US" sz="3200" dirty="0">
              <a:latin typeface="微软雅黑" panose="020B0503020204020204" pitchFamily="34" charset="-122"/>
              <a:ea typeface="微软雅黑" panose="020B0503020204020204" pitchFamily="34" charset="-122"/>
              <a:cs typeface="+mn-cs"/>
              <a:sym typeface="+mn-lt"/>
            </a:endParaRPr>
          </a:p>
        </p:txBody>
      </p:sp>
      <p:sp>
        <p:nvSpPr>
          <p:cNvPr id="4" name="文本框 3"/>
          <p:cNvSpPr txBox="1"/>
          <p:nvPr/>
        </p:nvSpPr>
        <p:spPr>
          <a:xfrm>
            <a:off x="395605" y="987425"/>
            <a:ext cx="8331200" cy="368300"/>
          </a:xfrm>
          <a:prstGeom prst="rect">
            <a:avLst/>
          </a:prstGeom>
          <a:noFill/>
        </p:spPr>
        <p:txBody>
          <a:bodyPr wrap="square" rtlCol="0">
            <a:spAutoFit/>
          </a:bodyPr>
          <a:p>
            <a:pPr>
              <a:buClrTx/>
              <a:buSzTx/>
              <a:buFontTx/>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申请并受理发明专利</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项，</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解决了多年来溶液中HCO3-不稳定难以产业化的问题</a:t>
            </a:r>
            <a:endPar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67995" y="1491615"/>
            <a:ext cx="4987290" cy="2907665"/>
          </a:xfrm>
          <a:prstGeom prst="rect">
            <a:avLst/>
          </a:prstGeom>
          <a:noFill/>
        </p:spPr>
        <p:txBody>
          <a:bodyPr wrap="square" rtlCol="0">
            <a:spAutoFit/>
          </a:bodyPr>
          <a:p>
            <a:pPr>
              <a:lnSpc>
                <a:spcPct val="150000"/>
              </a:lnSpc>
            </a:pPr>
            <a:r>
              <a:rPr lang="zh-CN" altLang="en-US" sz="1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专利名称：碳酸氢钠林格注射液及制备方法</a:t>
            </a:r>
            <a:endParaRPr lang="zh-CN" altLang="en-US" sz="1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专利摘要</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：该制备方法通过在配料中加入微量的枸橼酸，有效降低了调节注射液的 pH 值所需的二氧化碳消耗；并通过加入微量的二氧化碳，抑制了添加枸橼酸的副作用，使得产品在灭菌前后 pH 值变化在可控范围内。并通过包装改善，使注射液在有效期内 pH 值保持在合理范围内，提高了产品的稳定性。</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技术创新：该专利表明仿制药可实现药品质量的稳定性，是制备中的核心技术。</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rcRect b="12276"/>
          <a:stretch>
            <a:fillRect/>
          </a:stretch>
        </p:blipFill>
        <p:spPr>
          <a:xfrm>
            <a:off x="5724525" y="1491615"/>
            <a:ext cx="2769235" cy="3330575"/>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06 </a:t>
            </a:r>
            <a:r>
              <a:rPr lang="zh-CN" altLang="en-US" sz="3200" dirty="0">
                <a:latin typeface="微软雅黑" panose="020B0503020204020204" pitchFamily="34" charset="-122"/>
                <a:ea typeface="微软雅黑" panose="020B0503020204020204" pitchFamily="34" charset="-122"/>
                <a:cs typeface="+mn-cs"/>
                <a:sym typeface="+mn-lt"/>
              </a:rPr>
              <a:t>公平</a:t>
            </a:r>
            <a:r>
              <a:rPr lang="zh-CN" altLang="en-US" sz="3200" dirty="0">
                <a:latin typeface="微软雅黑" panose="020B0503020204020204" pitchFamily="34" charset="-122"/>
                <a:ea typeface="微软雅黑" panose="020B0503020204020204" pitchFamily="34" charset="-122"/>
                <a:cs typeface="+mn-cs"/>
                <a:sym typeface="+mn-lt"/>
              </a:rPr>
              <a:t>性</a:t>
            </a:r>
            <a:endParaRPr lang="zh-CN" altLang="en-US" sz="3200" dirty="0">
              <a:latin typeface="微软雅黑" panose="020B0503020204020204" pitchFamily="34" charset="-122"/>
              <a:ea typeface="微软雅黑" panose="020B0503020204020204" pitchFamily="34" charset="-122"/>
              <a:cs typeface="+mn-cs"/>
              <a:sym typeface="+mn-lt"/>
            </a:endParaRPr>
          </a:p>
        </p:txBody>
      </p:sp>
      <p:sp>
        <p:nvSpPr>
          <p:cNvPr id="2" name="文本框 1"/>
          <p:cNvSpPr txBox="1"/>
          <p:nvPr/>
        </p:nvSpPr>
        <p:spPr>
          <a:xfrm>
            <a:off x="1553210" y="1131570"/>
            <a:ext cx="5880735" cy="3199765"/>
          </a:xfrm>
          <a:prstGeom prst="rect">
            <a:avLst/>
          </a:prstGeom>
          <a:noFill/>
        </p:spPr>
        <p:txBody>
          <a:bodyPr wrap="square" rtlCol="0">
            <a:spAutoFit/>
          </a:bodyPr>
          <a:p>
            <a:pPr>
              <a:lnSpc>
                <a:spcPct val="100000"/>
              </a:lnSpc>
              <a:spcBef>
                <a:spcPts val="1200"/>
              </a:spcBef>
              <a:spcAft>
                <a:spcPts val="0"/>
              </a:spcAft>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、所治疗疾病对公共健康的影响</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1200"/>
              </a:spcBef>
              <a:spcAft>
                <a:spcPts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碳酸氢钠林格主要用于围术期液体治疗，全国每年手术患者约为</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4234</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万人次，</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急需优化目录内晶体平衡液结构，提高治疗率，降低患者疾病负担，提升人群健康水平</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1200"/>
              </a:spcBef>
              <a:spcAft>
                <a:spcPts val="0"/>
              </a:spcAft>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、符合“保基本”原则</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1200"/>
              </a:spcBef>
              <a:spcAft>
                <a:spcPts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价格合理，符合“保基本”原则，且临床获益高，经济性突出。</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1200"/>
              </a:spcBef>
              <a:spcAft>
                <a:spcPts val="0"/>
              </a:spcAft>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、弥补目录短板</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1200"/>
              </a:spcBef>
              <a:spcAft>
                <a:spcPts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唯一拥有生理性缓冲对成分碳酸氢根的晶体平衡液，不经三羧酸循环，直接起效，改善酸中毒，</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更适用于肝肾功能不全及乳酸代谢障碍患者使用</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，弥补了目录短板。</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1200"/>
              </a:spcBef>
              <a:spcAft>
                <a:spcPts val="0"/>
              </a:spcAft>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、临床管理难度</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1200"/>
              </a:spcBef>
              <a:spcAft>
                <a:spcPts val="0"/>
              </a:spcAft>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临床严格按照患者缺失的液体量评估药品用量，绝对不会产生滥用等现象，易于医保经办管理。</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s_10"/>
          <p:cNvSpPr txBox="1"/>
          <p:nvPr>
            <p:custDataLst>
              <p:tags r:id="rId1"/>
            </p:custDataLst>
          </p:nvPr>
        </p:nvSpPr>
        <p:spPr>
          <a:xfrm>
            <a:off x="468052" y="2411353"/>
            <a:ext cx="1599234" cy="484688"/>
          </a:xfrm>
          <a:prstGeom prst="rect">
            <a:avLst/>
          </a:prstGeom>
          <a:noFill/>
          <a:ln>
            <a:noFill/>
          </a:ln>
        </p:spPr>
        <p:txBody>
          <a:bodyPr wrap="square" lIns="0" tIns="0" rIns="0" bIns="0" rtlCol="0" anchor="ctr" anchorCtr="0">
            <a:noAutofit/>
          </a:bodyPr>
          <a:p>
            <a:pPr algn="ctr"/>
            <a:r>
              <a:rPr lang="zh-CN" altLang="en-US" sz="4000" b="1" dirty="0">
                <a:latin typeface="微软雅黑" panose="020B0503020204020204" pitchFamily="34" charset="-122"/>
                <a:ea typeface="微软雅黑" panose="020B0503020204020204" pitchFamily="34" charset="-122"/>
              </a:rPr>
              <a:t>目 录</a:t>
            </a:r>
            <a:endParaRPr lang="zh-CN" altLang="en-US" sz="4000" b="1" dirty="0">
              <a:latin typeface="微软雅黑" panose="020B0503020204020204" pitchFamily="34" charset="-122"/>
              <a:ea typeface="微软雅黑" panose="020B0503020204020204" pitchFamily="34" charset="-122"/>
            </a:endParaRPr>
          </a:p>
        </p:txBody>
      </p:sp>
      <p:sp>
        <p:nvSpPr>
          <p:cNvPr id="40" name="MH_Others_1"/>
          <p:cNvSpPr/>
          <p:nvPr>
            <p:custDataLst>
              <p:tags r:id="rId2"/>
            </p:custDataLst>
          </p:nvPr>
        </p:nvSpPr>
        <p:spPr>
          <a:xfrm>
            <a:off x="2531943" y="1156988"/>
            <a:ext cx="238096" cy="369350"/>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0" tIns="0" rIns="0" bIns="0" numCol="1" spcCol="0" rtlCol="0" fromWordArt="0" anchor="ctr" anchorCtr="0" forceAA="0" compatLnSpc="1">
            <a:noAutofit/>
          </a:bodyPr>
          <a:p>
            <a:pPr algn="ctr"/>
            <a:endParaRPr lang="zh-CN" altLang="en-US" sz="2000">
              <a:latin typeface="微软雅黑" panose="020B0503020204020204" pitchFamily="34" charset="-122"/>
              <a:ea typeface="微软雅黑" panose="020B0503020204020204" pitchFamily="34" charset="-122"/>
            </a:endParaRPr>
          </a:p>
        </p:txBody>
      </p:sp>
      <p:sp>
        <p:nvSpPr>
          <p:cNvPr id="49" name="MH_Others_2"/>
          <p:cNvSpPr/>
          <p:nvPr>
            <p:custDataLst>
              <p:tags r:id="rId3"/>
            </p:custDataLst>
          </p:nvPr>
        </p:nvSpPr>
        <p:spPr>
          <a:xfrm>
            <a:off x="2531943" y="1796148"/>
            <a:ext cx="238096" cy="369350"/>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0" tIns="0" rIns="0" bIns="0" numCol="1" spcCol="0" rtlCol="0" fromWordArt="0" anchor="ctr" anchorCtr="0" forceAA="0" compatLnSpc="1">
            <a:noAutofit/>
          </a:bodyPr>
          <a:p>
            <a:pPr algn="ctr"/>
            <a:endParaRPr lang="zh-CN" altLang="en-US" sz="2000">
              <a:latin typeface="微软雅黑" panose="020B0503020204020204" pitchFamily="34" charset="-122"/>
              <a:ea typeface="微软雅黑" panose="020B0503020204020204" pitchFamily="34" charset="-122"/>
            </a:endParaRPr>
          </a:p>
        </p:txBody>
      </p:sp>
      <p:sp>
        <p:nvSpPr>
          <p:cNvPr id="61" name="MH_Others_3"/>
          <p:cNvSpPr/>
          <p:nvPr>
            <p:custDataLst>
              <p:tags r:id="rId4"/>
            </p:custDataLst>
          </p:nvPr>
        </p:nvSpPr>
        <p:spPr>
          <a:xfrm>
            <a:off x="2531943" y="2435309"/>
            <a:ext cx="238096" cy="369350"/>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0" tIns="0" rIns="0" bIns="0" numCol="1" spcCol="0" rtlCol="0" fromWordArt="0" anchor="ctr" anchorCtr="0" forceAA="0" compatLnSpc="1">
            <a:noAutofit/>
          </a:bodyPr>
          <a:p>
            <a:pPr algn="ctr"/>
            <a:endParaRPr lang="zh-CN" altLang="en-US" sz="2000">
              <a:latin typeface="微软雅黑" panose="020B0503020204020204" pitchFamily="34" charset="-122"/>
              <a:ea typeface="微软雅黑" panose="020B0503020204020204" pitchFamily="34" charset="-122"/>
            </a:endParaRPr>
          </a:p>
        </p:txBody>
      </p:sp>
      <p:sp>
        <p:nvSpPr>
          <p:cNvPr id="41" name="MH_Entry_1">
            <a:hlinkClick r:id="" action="ppaction://noaction"/>
          </p:cNvPr>
          <p:cNvSpPr/>
          <p:nvPr>
            <p:custDataLst>
              <p:tags r:id="rId5"/>
            </p:custDataLst>
          </p:nvPr>
        </p:nvSpPr>
        <p:spPr>
          <a:xfrm>
            <a:off x="2598610" y="1117927"/>
            <a:ext cx="4971436" cy="40841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916" tIns="0" rIns="0" bIns="0" numCol="1" spcCol="0" rtlCol="0" fromWordArt="0" anchor="ctr" anchorCtr="0" forceAA="0" compatLnSpc="1">
            <a:normAutofit/>
          </a:bodyPr>
          <a:p>
            <a:r>
              <a:rPr lang="zh-CN" altLang="en-US" sz="2000" spc="200" dirty="0">
                <a:solidFill>
                  <a:srgbClr val="FFFFFF"/>
                </a:solidFill>
                <a:latin typeface="微软雅黑" panose="020B0503020204020204" pitchFamily="34" charset="-122"/>
                <a:ea typeface="微软雅黑" panose="020B0503020204020204" pitchFamily="34" charset="-122"/>
              </a:rPr>
              <a:t>药品基本信息</a:t>
            </a:r>
            <a:endParaRPr lang="zh-CN" altLang="en-US" sz="2000" spc="200" dirty="0">
              <a:solidFill>
                <a:srgbClr val="FFFFFF"/>
              </a:solidFill>
              <a:latin typeface="微软雅黑" panose="020B0503020204020204" pitchFamily="34" charset="-122"/>
              <a:ea typeface="微软雅黑" panose="020B0503020204020204" pitchFamily="34" charset="-122"/>
            </a:endParaRPr>
          </a:p>
        </p:txBody>
      </p:sp>
      <p:sp>
        <p:nvSpPr>
          <p:cNvPr id="39" name="MH_Number_1">
            <a:hlinkClick r:id="" action="ppaction://noaction"/>
          </p:cNvPr>
          <p:cNvSpPr/>
          <p:nvPr>
            <p:custDataLst>
              <p:tags r:id="rId6"/>
            </p:custDataLst>
          </p:nvPr>
        </p:nvSpPr>
        <p:spPr>
          <a:xfrm>
            <a:off x="2770040" y="1117928"/>
            <a:ext cx="457145" cy="40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r>
              <a:rPr lang="en-US" altLang="zh-CN"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20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3" name="MH_Entry_2">
            <a:hlinkClick r:id="" action="ppaction://noaction"/>
          </p:cNvPr>
          <p:cNvSpPr/>
          <p:nvPr>
            <p:custDataLst>
              <p:tags r:id="rId7"/>
            </p:custDataLst>
          </p:nvPr>
        </p:nvSpPr>
        <p:spPr>
          <a:xfrm>
            <a:off x="2598610" y="1757088"/>
            <a:ext cx="4971436" cy="40841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916" tIns="0" rIns="0" bIns="0" numCol="1" spcCol="0" rtlCol="0" fromWordArt="0" anchor="ctr" anchorCtr="0" forceAA="0" compatLnSpc="1">
            <a:normAutofit/>
          </a:bodyPr>
          <a:p>
            <a:r>
              <a:rPr lang="zh-CN" sz="2000" spc="200" dirty="0" smtClean="0">
                <a:solidFill>
                  <a:srgbClr val="FFFFFF"/>
                </a:solidFill>
                <a:latin typeface="微软雅黑" panose="020B0503020204020204" pitchFamily="34" charset="-122"/>
                <a:ea typeface="微软雅黑" panose="020B0503020204020204" pitchFamily="34" charset="-122"/>
              </a:rPr>
              <a:t>安全性</a:t>
            </a:r>
            <a:endParaRPr lang="zh-CN" sz="2000" spc="200" dirty="0">
              <a:solidFill>
                <a:srgbClr val="FFFFFF"/>
              </a:solidFill>
              <a:latin typeface="微软雅黑" panose="020B0503020204020204" pitchFamily="34" charset="-122"/>
              <a:ea typeface="微软雅黑" panose="020B0503020204020204" pitchFamily="34" charset="-122"/>
            </a:endParaRPr>
          </a:p>
        </p:txBody>
      </p:sp>
      <p:sp>
        <p:nvSpPr>
          <p:cNvPr id="57" name="MH_Number_2">
            <a:hlinkClick r:id="" action="ppaction://noaction"/>
          </p:cNvPr>
          <p:cNvSpPr/>
          <p:nvPr>
            <p:custDataLst>
              <p:tags r:id="rId8"/>
            </p:custDataLst>
          </p:nvPr>
        </p:nvSpPr>
        <p:spPr>
          <a:xfrm>
            <a:off x="2770040" y="1757089"/>
            <a:ext cx="457145" cy="40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r>
              <a:rPr lang="en-US" altLang="zh-CN" sz="20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200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5" name="MH_Entry_3">
            <a:hlinkClick r:id="" action="ppaction://noaction"/>
          </p:cNvPr>
          <p:cNvSpPr/>
          <p:nvPr>
            <p:custDataLst>
              <p:tags r:id="rId9"/>
            </p:custDataLst>
          </p:nvPr>
        </p:nvSpPr>
        <p:spPr>
          <a:xfrm>
            <a:off x="2598610" y="2396249"/>
            <a:ext cx="4971436" cy="408410"/>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916" tIns="0" rIns="0" bIns="0" numCol="1" spcCol="0" rtlCol="0" fromWordArt="0" anchor="ctr" anchorCtr="0" forceAA="0" compatLnSpc="1">
            <a:normAutofit/>
          </a:bodyPr>
          <a:p>
            <a:r>
              <a:rPr lang="zh-CN" altLang="en-US" sz="2000" spc="200" dirty="0">
                <a:solidFill>
                  <a:srgbClr val="FFFFFF"/>
                </a:solidFill>
                <a:latin typeface="微软雅黑" panose="020B0503020204020204" pitchFamily="34" charset="-122"/>
                <a:ea typeface="微软雅黑" panose="020B0503020204020204" pitchFamily="34" charset="-122"/>
              </a:rPr>
              <a:t>有效性</a:t>
            </a:r>
            <a:endParaRPr lang="zh-CN" altLang="en-US" sz="2000" spc="200" dirty="0">
              <a:solidFill>
                <a:srgbClr val="FFFFFF"/>
              </a:solidFill>
              <a:latin typeface="微软雅黑" panose="020B0503020204020204" pitchFamily="34" charset="-122"/>
              <a:ea typeface="微软雅黑" panose="020B0503020204020204" pitchFamily="34" charset="-122"/>
            </a:endParaRPr>
          </a:p>
        </p:txBody>
      </p:sp>
      <p:sp>
        <p:nvSpPr>
          <p:cNvPr id="69" name="MH_Number_3">
            <a:hlinkClick r:id="" action="ppaction://noaction"/>
          </p:cNvPr>
          <p:cNvSpPr/>
          <p:nvPr>
            <p:custDataLst>
              <p:tags r:id="rId10"/>
            </p:custDataLst>
          </p:nvPr>
        </p:nvSpPr>
        <p:spPr>
          <a:xfrm>
            <a:off x="2770040" y="2396248"/>
            <a:ext cx="457145" cy="408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r>
              <a:rPr lang="en-US" altLang="zh-CN" sz="20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200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2515235" y="3599815"/>
            <a:ext cx="5037455" cy="408305"/>
            <a:chOff x="3961" y="5669"/>
            <a:chExt cx="7933" cy="643"/>
          </a:xfrm>
        </p:grpSpPr>
        <p:sp>
          <p:nvSpPr>
            <p:cNvPr id="4" name="MH_Others_3"/>
            <p:cNvSpPr/>
            <p:nvPr>
              <p:custDataLst>
                <p:tags r:id="rId11"/>
              </p:custDataLst>
            </p:nvPr>
          </p:nvSpPr>
          <p:spPr>
            <a:xfrm>
              <a:off x="3961" y="5730"/>
              <a:ext cx="375" cy="582"/>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0" tIns="0" rIns="0" bIns="0" numCol="1" spcCol="0" rtlCol="0" fromWordArt="0" anchor="ctr" anchorCtr="0" forceAA="0" compatLnSpc="1">
              <a:noAutofit/>
            </a:bodyPr>
            <a:p>
              <a:pPr algn="ctr"/>
              <a:endParaRPr lang="zh-CN" altLang="en-US" sz="2000">
                <a:latin typeface="微软雅黑" panose="020B0503020204020204" pitchFamily="34" charset="-122"/>
                <a:ea typeface="微软雅黑" panose="020B0503020204020204" pitchFamily="34" charset="-122"/>
              </a:endParaRPr>
            </a:p>
          </p:txBody>
        </p:sp>
        <p:sp>
          <p:nvSpPr>
            <p:cNvPr id="7" name="MH_Entry_3">
              <a:hlinkClick r:id="" action="ppaction://noaction"/>
            </p:cNvPr>
            <p:cNvSpPr/>
            <p:nvPr>
              <p:custDataLst>
                <p:tags r:id="rId12"/>
              </p:custDataLst>
            </p:nvPr>
          </p:nvSpPr>
          <p:spPr>
            <a:xfrm>
              <a:off x="4066" y="5669"/>
              <a:ext cx="7829" cy="643"/>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916" tIns="0" rIns="0" bIns="0" numCol="1" spcCol="0" rtlCol="0" fromWordArt="0" anchor="ctr" anchorCtr="0" forceAA="0" compatLnSpc="1">
              <a:normAutofit/>
            </a:bodyPr>
            <a:p>
              <a:r>
                <a:rPr lang="zh-CN" altLang="en-US" sz="2000" spc="200" dirty="0">
                  <a:solidFill>
                    <a:srgbClr val="FFFFFF"/>
                  </a:solidFill>
                  <a:latin typeface="微软雅黑" panose="020B0503020204020204" pitchFamily="34" charset="-122"/>
                  <a:ea typeface="微软雅黑" panose="020B0503020204020204" pitchFamily="34" charset="-122"/>
                  <a:sym typeface="+mn-ea"/>
                </a:rPr>
                <a:t>创新性</a:t>
              </a:r>
              <a:endParaRPr lang="zh-CN" altLang="en-US" sz="2000" spc="200" dirty="0">
                <a:solidFill>
                  <a:srgbClr val="FFFFFF"/>
                </a:solidFill>
                <a:latin typeface="微软雅黑" panose="020B0503020204020204" pitchFamily="34" charset="-122"/>
                <a:ea typeface="微软雅黑" panose="020B0503020204020204" pitchFamily="34" charset="-122"/>
              </a:endParaRPr>
            </a:p>
          </p:txBody>
        </p:sp>
        <p:sp>
          <p:nvSpPr>
            <p:cNvPr id="8" name="MH_Number_3">
              <a:hlinkClick r:id="" action="ppaction://noaction"/>
            </p:cNvPr>
            <p:cNvSpPr/>
            <p:nvPr>
              <p:custDataLst>
                <p:tags r:id="rId13"/>
              </p:custDataLst>
            </p:nvPr>
          </p:nvSpPr>
          <p:spPr>
            <a:xfrm>
              <a:off x="4336" y="5669"/>
              <a:ext cx="720" cy="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r>
                <a:rPr lang="en-US" altLang="zh-CN" sz="20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05</a:t>
              </a:r>
              <a:endParaRPr lang="zh-CN" altLang="en-US" sz="200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 name="组合 2"/>
          <p:cNvGrpSpPr/>
          <p:nvPr/>
        </p:nvGrpSpPr>
        <p:grpSpPr>
          <a:xfrm>
            <a:off x="2498725" y="4157345"/>
            <a:ext cx="5037455" cy="408305"/>
            <a:chOff x="3961" y="5669"/>
            <a:chExt cx="7933" cy="643"/>
          </a:xfrm>
        </p:grpSpPr>
        <p:sp>
          <p:nvSpPr>
            <p:cNvPr id="6" name="MH_Others_3"/>
            <p:cNvSpPr/>
            <p:nvPr>
              <p:custDataLst>
                <p:tags r:id="rId14"/>
              </p:custDataLst>
            </p:nvPr>
          </p:nvSpPr>
          <p:spPr>
            <a:xfrm>
              <a:off x="3961" y="5730"/>
              <a:ext cx="375" cy="582"/>
            </a:xfrm>
            <a:custGeom>
              <a:avLst/>
              <a:gdLst>
                <a:gd name="connsiteX0" fmla="*/ 203199 w 203199"/>
                <a:gd name="connsiteY0" fmla="*/ 0 h 210018"/>
                <a:gd name="connsiteX1" fmla="*/ 203199 w 203199"/>
                <a:gd name="connsiteY1" fmla="*/ 210018 h 210018"/>
                <a:gd name="connsiteX2" fmla="*/ 0 w 203199"/>
                <a:gd name="connsiteY2" fmla="*/ 210018 h 210018"/>
                <a:gd name="connsiteX3" fmla="*/ 0 w 203199"/>
                <a:gd name="connsiteY3" fmla="*/ 209707 h 210018"/>
              </a:gdLst>
              <a:ahLst/>
              <a:cxnLst>
                <a:cxn ang="0">
                  <a:pos x="connsiteX0" y="connsiteY0"/>
                </a:cxn>
                <a:cxn ang="0">
                  <a:pos x="connsiteX1" y="connsiteY1"/>
                </a:cxn>
                <a:cxn ang="0">
                  <a:pos x="connsiteX2" y="connsiteY2"/>
                </a:cxn>
                <a:cxn ang="0">
                  <a:pos x="connsiteX3" y="connsiteY3"/>
                </a:cxn>
              </a:cxnLst>
              <a:rect l="l" t="t" r="r" b="b"/>
              <a:pathLst>
                <a:path w="203199" h="210018">
                  <a:moveTo>
                    <a:pt x="203199" y="0"/>
                  </a:moveTo>
                  <a:lnTo>
                    <a:pt x="203199" y="210018"/>
                  </a:lnTo>
                  <a:lnTo>
                    <a:pt x="0" y="210018"/>
                  </a:lnTo>
                  <a:lnTo>
                    <a:pt x="0" y="209707"/>
                  </a:lnTo>
                  <a:close/>
                </a:path>
              </a:pathLst>
            </a:cu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990" tIns="0" rIns="0" bIns="0" numCol="1" spcCol="0" rtlCol="0" fromWordArt="0" anchor="ctr" anchorCtr="0" forceAA="0" compatLnSpc="1">
              <a:noAutofit/>
            </a:bodyPr>
            <a:p>
              <a:pPr algn="ctr"/>
              <a:endParaRPr lang="zh-CN" altLang="en-US" sz="2000">
                <a:latin typeface="微软雅黑" panose="020B0503020204020204" pitchFamily="34" charset="-122"/>
                <a:ea typeface="微软雅黑" panose="020B0503020204020204" pitchFamily="34" charset="-122"/>
              </a:endParaRPr>
            </a:p>
          </p:txBody>
        </p:sp>
        <p:sp>
          <p:nvSpPr>
            <p:cNvPr id="9" name="MH_Entry_3">
              <a:hlinkClick r:id="" action="ppaction://noaction"/>
            </p:cNvPr>
            <p:cNvSpPr/>
            <p:nvPr>
              <p:custDataLst>
                <p:tags r:id="rId15"/>
              </p:custDataLst>
            </p:nvPr>
          </p:nvSpPr>
          <p:spPr>
            <a:xfrm>
              <a:off x="4066" y="5669"/>
              <a:ext cx="7829" cy="643"/>
            </a:xfrm>
            <a:custGeom>
              <a:avLst/>
              <a:gdLst>
                <a:gd name="connsiteX0" fmla="*/ 228599 w 6629400"/>
                <a:gd name="connsiteY0" fmla="*/ 126626 h 362857"/>
                <a:gd name="connsiteX1" fmla="*/ 228599 w 6629400"/>
                <a:gd name="connsiteY1" fmla="*/ 362857 h 362857"/>
                <a:gd name="connsiteX2" fmla="*/ 0 w 6629400"/>
                <a:gd name="connsiteY2" fmla="*/ 362857 h 362857"/>
                <a:gd name="connsiteX3" fmla="*/ 0 w 6629400"/>
                <a:gd name="connsiteY3" fmla="*/ 362546 h 362857"/>
                <a:gd name="connsiteX4" fmla="*/ 838200 w 6629400"/>
                <a:gd name="connsiteY4" fmla="*/ 0 h 362857"/>
                <a:gd name="connsiteX5" fmla="*/ 5791200 w 6629400"/>
                <a:gd name="connsiteY5" fmla="*/ 0 h 362857"/>
                <a:gd name="connsiteX6" fmla="*/ 6629400 w 6629400"/>
                <a:gd name="connsiteY6" fmla="*/ 0 h 362857"/>
                <a:gd name="connsiteX7" fmla="*/ 6629400 w 6629400"/>
                <a:gd name="connsiteY7" fmla="*/ 362857 h 362857"/>
                <a:gd name="connsiteX8" fmla="*/ 5791200 w 6629400"/>
                <a:gd name="connsiteY8" fmla="*/ 362857 h 362857"/>
                <a:gd name="connsiteX9" fmla="*/ 838200 w 6629400"/>
                <a:gd name="connsiteY9" fmla="*/ 362857 h 3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9400" h="362857">
                  <a:moveTo>
                    <a:pt x="228599" y="126626"/>
                  </a:moveTo>
                  <a:lnTo>
                    <a:pt x="228599" y="362857"/>
                  </a:lnTo>
                  <a:lnTo>
                    <a:pt x="0" y="362857"/>
                  </a:lnTo>
                  <a:lnTo>
                    <a:pt x="0" y="362546"/>
                  </a:lnTo>
                  <a:close/>
                  <a:moveTo>
                    <a:pt x="838200" y="0"/>
                  </a:moveTo>
                  <a:lnTo>
                    <a:pt x="5791200" y="0"/>
                  </a:lnTo>
                  <a:lnTo>
                    <a:pt x="6629400" y="0"/>
                  </a:lnTo>
                  <a:lnTo>
                    <a:pt x="6629400" y="362857"/>
                  </a:lnTo>
                  <a:lnTo>
                    <a:pt x="5791200" y="362857"/>
                  </a:lnTo>
                  <a:lnTo>
                    <a:pt x="838200" y="3628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4916" tIns="0" rIns="0" bIns="0" numCol="1" spcCol="0" rtlCol="0" fromWordArt="0" anchor="ctr" anchorCtr="0" forceAA="0" compatLnSpc="1">
              <a:normAutofit/>
            </a:bodyPr>
            <a:p>
              <a:r>
                <a:rPr lang="zh-CN" altLang="en-US" sz="2000" spc="200" dirty="0">
                  <a:solidFill>
                    <a:srgbClr val="FFFFFF"/>
                  </a:solidFill>
                  <a:latin typeface="微软雅黑" panose="020B0503020204020204" pitchFamily="34" charset="-122"/>
                  <a:ea typeface="微软雅黑" panose="020B0503020204020204" pitchFamily="34" charset="-122"/>
                  <a:sym typeface="+mn-ea"/>
                </a:rPr>
                <a:t>公平性</a:t>
              </a:r>
              <a:endParaRPr lang="zh-CN" altLang="en-US" sz="2000" spc="200" dirty="0">
                <a:solidFill>
                  <a:srgbClr val="FFFFFF"/>
                </a:solidFill>
                <a:latin typeface="微软雅黑" panose="020B0503020204020204" pitchFamily="34" charset="-122"/>
                <a:ea typeface="微软雅黑" panose="020B0503020204020204" pitchFamily="34" charset="-122"/>
              </a:endParaRPr>
            </a:p>
          </p:txBody>
        </p:sp>
        <p:sp>
          <p:nvSpPr>
            <p:cNvPr id="10" name="MH_Number_3">
              <a:hlinkClick r:id="" action="ppaction://noaction"/>
            </p:cNvPr>
            <p:cNvSpPr/>
            <p:nvPr>
              <p:custDataLst>
                <p:tags r:id="rId16"/>
              </p:custDataLst>
            </p:nvPr>
          </p:nvSpPr>
          <p:spPr>
            <a:xfrm>
              <a:off x="4336" y="5669"/>
              <a:ext cx="720" cy="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r>
                <a:rPr lang="en-US" altLang="zh-CN" sz="200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06</a:t>
              </a:r>
              <a:endParaRPr lang="zh-CN" altLang="en-US" sz="200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01 </a:t>
            </a:r>
            <a:r>
              <a:rPr lang="zh-CN" altLang="en-US" sz="3200" dirty="0">
                <a:latin typeface="微软雅黑" panose="020B0503020204020204" pitchFamily="34" charset="-122"/>
                <a:ea typeface="微软雅黑" panose="020B0503020204020204" pitchFamily="34" charset="-122"/>
                <a:cs typeface="+mn-cs"/>
                <a:sym typeface="+mn-lt"/>
              </a:rPr>
              <a:t>药品基本信息</a:t>
            </a:r>
            <a:endParaRPr lang="zh-CN" altLang="en-US" sz="3200" dirty="0">
              <a:latin typeface="微软雅黑" panose="020B0503020204020204" pitchFamily="34" charset="-122"/>
              <a:ea typeface="微软雅黑" panose="020B0503020204020204" pitchFamily="34" charset="-122"/>
              <a:cs typeface="+mn-cs"/>
              <a:sym typeface="+mn-lt"/>
            </a:endParaRPr>
          </a:p>
        </p:txBody>
      </p:sp>
      <p:sp>
        <p:nvSpPr>
          <p:cNvPr id="3" name="文本框 2"/>
          <p:cNvSpPr txBox="1"/>
          <p:nvPr/>
        </p:nvSpPr>
        <p:spPr>
          <a:xfrm>
            <a:off x="395605" y="1638935"/>
            <a:ext cx="4307205" cy="311023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nchorCtr="0">
            <a:noAutofit/>
          </a:bodyPr>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【通用名】</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碳酸氢钠林格注射液</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【规格】</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）500ml（</a:t>
            </a:r>
            <a:r>
              <a:rPr lang="en-US" altLang="zh-CN" sz="1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）1000ml</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【适应症】</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在循环血液量以及组织液减少时，作为</a:t>
            </a:r>
            <a:r>
              <a:rPr lang="zh-CN" altLang="en-US" sz="1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细胞外液的补充调节剂</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纠正代谢性酸中毒</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【用法用量】</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静脉滴注。成人一次500-1000ml。给药速度为每小时低于10ml/kg，根据年龄、体重及症状不同可适当增减。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【不良反应】</a:t>
            </a:r>
            <a:r>
              <a:rPr lang="zh-CN" altLang="en-US" sz="1000">
                <a:latin typeface="微软雅黑" panose="020B0503020204020204" pitchFamily="34" charset="-122"/>
                <a:ea typeface="微软雅黑" panose="020B0503020204020204" pitchFamily="34" charset="-122"/>
                <a:sym typeface="+mn-ea"/>
              </a:rPr>
              <a:t>主要的不良反应为碳酸氢盐升高、碱剩余升高。输注过程如有任何不良反应发生，应立即停止输液，对病人进行评估以制定适当的治疗方案。</a:t>
            </a:r>
            <a:endParaRPr lang="zh-CN" altLang="en-US" sz="1000">
              <a:latin typeface="微软雅黑" panose="020B0503020204020204" pitchFamily="34" charset="-122"/>
              <a:ea typeface="微软雅黑" panose="020B0503020204020204" pitchFamily="34" charset="-122"/>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【禁忌】</a:t>
            </a:r>
            <a:r>
              <a:rPr lang="zh-CN" altLang="en-US" sz="1000">
                <a:latin typeface="微软雅黑" panose="020B0503020204020204" pitchFamily="34" charset="-122"/>
                <a:ea typeface="微软雅黑" panose="020B0503020204020204" pitchFamily="34" charset="-122"/>
                <a:sym typeface="+mn-ea"/>
              </a:rPr>
              <a:t>本品禁用于高镁血症以及甲状腺功能低下患者。</a:t>
            </a:r>
            <a:endParaRPr lang="zh-CN" altLang="en-US" sz="1000">
              <a:latin typeface="微软雅黑" panose="020B0503020204020204" pitchFamily="34" charset="-122"/>
              <a:ea typeface="微软雅黑" panose="020B0503020204020204" pitchFamily="34" charset="-122"/>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【注意事项】</a:t>
            </a:r>
            <a:r>
              <a:rPr lang="zh-CN" altLang="en-US" sz="1000">
                <a:latin typeface="微软雅黑" panose="020B0503020204020204" pitchFamily="34" charset="-122"/>
                <a:ea typeface="微软雅黑" panose="020B0503020204020204" pitchFamily="34" charset="-122"/>
                <a:sym typeface="+mn-ea"/>
              </a:rPr>
              <a:t>肾功能不全患者、心功能不全患者、高渗性脱水患者、因尿路阻塞导致尿量减少的患者需谨慎用药。</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4770120" y="2931795"/>
            <a:ext cx="3896360" cy="181737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noAutofit/>
          </a:bodyPr>
          <a:p>
            <a:pPr algn="l">
              <a:lnSpc>
                <a:spcPct val="150000"/>
              </a:lnSpc>
            </a:pPr>
            <a:r>
              <a:rPr lang="zh-CN" altLang="en-US" sz="1200" b="1">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rPr>
              <a:t>液体治疗概述</a:t>
            </a:r>
            <a:endParaRPr lang="zh-CN" altLang="en-US" sz="1200" b="1">
              <a:solidFill>
                <a:schemeClr val="tx2">
                  <a:lumMod val="60000"/>
                  <a:lumOff val="4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sym typeface="+mn-ea"/>
              </a:rPr>
              <a:t>液体治疗是麻醉手术期间保证循环血容量正常，确保麻醉深度适宜，避免手术伤害性刺激对机体造成不良影响，维持良好的组织灌注，内环境和生命体征稳定的重要措施。</a:t>
            </a:r>
            <a:endParaRPr lang="zh-CN" altLang="en-US" sz="1000" b="1" dirty="0" smtClean="0">
              <a:solidFill>
                <a:schemeClr val="tx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Arial" panose="020B0604020202020204" pitchFamily="34" charset="0"/>
              <a:buChar char="•"/>
            </a:pPr>
            <a:r>
              <a:rPr lang="zh-CN" altLang="en-US" sz="1000" b="1" dirty="0" smtClean="0">
                <a:solidFill>
                  <a:schemeClr val="tx1"/>
                </a:solidFill>
                <a:latin typeface="微软雅黑" panose="020B0503020204020204" pitchFamily="34" charset="-122"/>
                <a:ea typeface="微软雅黑" panose="020B0503020204020204" pitchFamily="34" charset="-122"/>
                <a:sym typeface="+mn-ea"/>
              </a:rPr>
              <a:t>晶体平衡液能补充机体需要的钠离子、钾离子、镁离子、钙离子、碳酸氢根离子等，有效维持水、电解质以及酸碱平衡，降低术后并发症发生率，促进患者康复进程。</a:t>
            </a:r>
            <a:endParaRPr lang="zh-CN" altLang="en-US" sz="10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25120" y="993775"/>
            <a:ext cx="8423910" cy="645160"/>
          </a:xfrm>
          <a:prstGeom prst="rect">
            <a:avLst/>
          </a:prstGeom>
          <a:noFill/>
        </p:spPr>
        <p:txBody>
          <a:bodyPr wrap="square" rtlCol="0">
            <a:spAutoFit/>
          </a:bodyPr>
          <a:p>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新一代晶体平衡液</a:t>
            </a:r>
            <a:r>
              <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碳酸氢钠林格</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注射液有效维持水、电解质及酸碱平衡，</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降低术后并发症发生率，促进患者康复进程</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4787900" y="1635760"/>
            <a:ext cx="3886835" cy="12452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：2019年。</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目前大陆地区同通用名药品的上市情况</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共</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家</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全球首个上市国家 /地区及上市时间</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2010年，日本</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是否为 OTC 药品</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：否</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0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参照药品建议</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乳酸钠林格注射液</a:t>
            </a:r>
            <a:endParaRPr lang="zh-CN" altLang="en-US" sz="1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01 </a:t>
            </a:r>
            <a:r>
              <a:rPr lang="zh-CN" altLang="en-US" sz="3200" dirty="0">
                <a:latin typeface="微软雅黑" panose="020B0503020204020204" pitchFamily="34" charset="-122"/>
                <a:ea typeface="微软雅黑" panose="020B0503020204020204" pitchFamily="34" charset="-122"/>
                <a:cs typeface="+mn-cs"/>
                <a:sym typeface="+mn-lt"/>
              </a:rPr>
              <a:t>药品基本信息</a:t>
            </a:r>
            <a:endParaRPr lang="zh-CN" altLang="en-US" sz="3200" dirty="0">
              <a:latin typeface="微软雅黑" panose="020B0503020204020204" pitchFamily="34" charset="-122"/>
              <a:ea typeface="微软雅黑" panose="020B0503020204020204" pitchFamily="34" charset="-122"/>
              <a:cs typeface="+mn-cs"/>
              <a:sym typeface="+mn-lt"/>
            </a:endParaRPr>
          </a:p>
        </p:txBody>
      </p:sp>
      <p:sp>
        <p:nvSpPr>
          <p:cNvPr id="5" name="文本框 4"/>
          <p:cNvSpPr txBox="1"/>
          <p:nvPr/>
        </p:nvSpPr>
        <p:spPr>
          <a:xfrm>
            <a:off x="467360" y="4660265"/>
            <a:ext cx="8456295" cy="414020"/>
          </a:xfrm>
          <a:prstGeom prst="rect">
            <a:avLst/>
          </a:prstGeom>
          <a:noFill/>
        </p:spPr>
        <p:txBody>
          <a:bodyPr wrap="square" rtlCol="0">
            <a:spAutoFit/>
          </a:bodyPr>
          <a:p>
            <a:pPr>
              <a:lnSpc>
                <a:spcPct val="150000"/>
              </a:lnSpc>
            </a:pPr>
            <a:r>
              <a:rPr lang="zh-CN" altLang="en-US" sz="700">
                <a:latin typeface="宋体" panose="02010600030101010101" pitchFamily="2" charset="-122"/>
                <a:ea typeface="宋体" panose="02010600030101010101" pitchFamily="2" charset="-122"/>
                <a:cs typeface="宋体" panose="02010600030101010101" pitchFamily="2" charset="-122"/>
                <a:sym typeface="+mn-ea"/>
              </a:rPr>
              <a:t>1</a:t>
            </a:r>
            <a:r>
              <a:rPr lang="en-US" altLang="zh-CN" sz="700">
                <a:latin typeface="宋体" panose="02010600030101010101" pitchFamily="2" charset="-122"/>
                <a:ea typeface="宋体" panose="02010600030101010101" pitchFamily="2" charset="-122"/>
                <a:cs typeface="宋体" panose="02010600030101010101" pitchFamily="2" charset="-122"/>
                <a:sym typeface="+mn-ea"/>
              </a:rPr>
              <a:t>.</a:t>
            </a:r>
            <a:r>
              <a:rPr lang="zh-CN" altLang="en-US" sz="700">
                <a:latin typeface="宋体" panose="02010600030101010101" pitchFamily="2" charset="-122"/>
                <a:ea typeface="宋体" panose="02010600030101010101" pitchFamily="2" charset="-122"/>
                <a:cs typeface="宋体" panose="02010600030101010101" pitchFamily="2" charset="-122"/>
                <a:sym typeface="+mn-ea"/>
              </a:rPr>
              <a:t>马宇, 王天龙, 王英伟, 等. 醋酸钠林格液围手术期临床应用专家共识[J]. 国际麻醉学与复苏杂志, 2018, 39(1):1-5.</a:t>
            </a:r>
            <a:endParaRPr lang="zh-CN" altLang="en-US" sz="70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zh-CN" altLang="en-US" sz="700">
                <a:latin typeface="宋体" panose="02010600030101010101" pitchFamily="2" charset="-122"/>
                <a:ea typeface="宋体" panose="02010600030101010101" pitchFamily="2" charset="-122"/>
                <a:cs typeface="宋体" panose="02010600030101010101" pitchFamily="2" charset="-122"/>
                <a:sym typeface="+mn-ea"/>
              </a:rPr>
              <a:t>2</a:t>
            </a:r>
            <a:r>
              <a:rPr lang="en-US" altLang="zh-CN" sz="700">
                <a:latin typeface="宋体" panose="02010600030101010101" pitchFamily="2" charset="-122"/>
                <a:ea typeface="宋体" panose="02010600030101010101" pitchFamily="2" charset="-122"/>
                <a:cs typeface="宋体" panose="02010600030101010101" pitchFamily="2" charset="-122"/>
                <a:sym typeface="+mn-ea"/>
              </a:rPr>
              <a:t>.</a:t>
            </a:r>
            <a:r>
              <a:rPr lang="zh-CN" altLang="en-US" sz="700">
                <a:latin typeface="宋体" panose="02010600030101010101" pitchFamily="2" charset="-122"/>
                <a:ea typeface="宋体" panose="02010600030101010101" pitchFamily="2" charset="-122"/>
                <a:cs typeface="宋体" panose="02010600030101010101" pitchFamily="2" charset="-122"/>
                <a:sym typeface="+mn-ea"/>
              </a:rPr>
              <a:t>中华医学会外科学分会. 外科病人围手术期液体治疗专家共识(2015)[J]. 中国实用外科杂志, 2015, 35(9):960-966.</a:t>
            </a:r>
            <a:endParaRPr lang="zh-CN" altLang="en-US" sz="7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187450" y="843915"/>
            <a:ext cx="6053455" cy="54038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p>
            <a:pPr algn="ctr">
              <a:lnSpc>
                <a:spcPct val="100000"/>
              </a:lnSpc>
            </a:pPr>
            <a:r>
              <a:rPr lang="zh-CN" altLang="en-US"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临床急需疗效、安全性更优的晶体平衡液</a:t>
            </a:r>
            <a:endParaRPr lang="zh-CN" altLang="en-US"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9" name="表格 8"/>
          <p:cNvGraphicFramePr/>
          <p:nvPr>
            <p:custDataLst>
              <p:tags r:id="rId1"/>
            </p:custDataLst>
          </p:nvPr>
        </p:nvGraphicFramePr>
        <p:xfrm>
          <a:off x="160655" y="1491615"/>
          <a:ext cx="8822055" cy="2447925"/>
        </p:xfrm>
        <a:graphic>
          <a:graphicData uri="http://schemas.openxmlformats.org/drawingml/2006/table">
            <a:tbl>
              <a:tblPr firstRow="1" bandRow="1">
                <a:tableStyleId>{5C22544A-7EE6-4342-B048-85BDC9FD1C3A}</a:tableStyleId>
              </a:tblPr>
              <a:tblGrid>
                <a:gridCol w="2231390"/>
                <a:gridCol w="3731895"/>
                <a:gridCol w="2858770"/>
              </a:tblGrid>
              <a:tr h="431800">
                <a:tc>
                  <a:txBody>
                    <a:bodyPr/>
                    <a:p>
                      <a:pPr algn="ctr">
                        <a:buNone/>
                      </a:pPr>
                      <a:r>
                        <a:rPr lang="zh-CN" altLang="en-US" sz="1600" b="1">
                          <a:latin typeface="微软雅黑" panose="020B0503020204020204" pitchFamily="34" charset="-122"/>
                          <a:ea typeface="微软雅黑" panose="020B0503020204020204" pitchFamily="34" charset="-122"/>
                        </a:rPr>
                        <a:t>液体治疗需求</a:t>
                      </a:r>
                      <a:endParaRPr lang="zh-CN" altLang="en-US" sz="1600" b="1">
                        <a:latin typeface="微软雅黑" panose="020B0503020204020204" pitchFamily="34" charset="-122"/>
                        <a:ea typeface="微软雅黑" panose="020B0503020204020204" pitchFamily="34" charset="-122"/>
                      </a:endParaRPr>
                    </a:p>
                  </a:txBody>
                  <a:tcPr anchor="ctr" anchorCtr="0">
                    <a:solidFill>
                      <a:srgbClr val="0070C0"/>
                    </a:solidFill>
                  </a:tcPr>
                </a:tc>
                <a:tc>
                  <a:txBody>
                    <a:bodyPr/>
                    <a:p>
                      <a:pPr algn="ctr">
                        <a:buNone/>
                      </a:pPr>
                      <a:r>
                        <a:rPr lang="zh-CN" altLang="en-US" sz="1600" b="1">
                          <a:latin typeface="微软雅黑" panose="020B0503020204020204" pitchFamily="34" charset="-122"/>
                          <a:ea typeface="微软雅黑" panose="020B0503020204020204" pitchFamily="34" charset="-122"/>
                        </a:rPr>
                        <a:t>乳酸钠林格注射液</a:t>
                      </a:r>
                      <a:r>
                        <a:rPr lang="zh-CN" altLang="en-US" sz="1600" b="1">
                          <a:latin typeface="微软雅黑" panose="020B0503020204020204" pitchFamily="34" charset="-122"/>
                          <a:ea typeface="微软雅黑" panose="020B0503020204020204" pitchFamily="34" charset="-122"/>
                        </a:rPr>
                        <a:t>不足</a:t>
                      </a:r>
                      <a:endParaRPr lang="zh-CN" altLang="en-US" sz="1600" b="1">
                        <a:latin typeface="微软雅黑" panose="020B0503020204020204" pitchFamily="34" charset="-122"/>
                        <a:ea typeface="微软雅黑" panose="020B0503020204020204" pitchFamily="34" charset="-122"/>
                      </a:endParaRPr>
                    </a:p>
                  </a:txBody>
                  <a:tcPr anchor="ctr" anchorCtr="0">
                    <a:solidFill>
                      <a:srgbClr val="0070C0"/>
                    </a:solidFill>
                  </a:tcPr>
                </a:tc>
                <a:tc>
                  <a:txBody>
                    <a:bodyPr/>
                    <a:p>
                      <a:pPr algn="ctr">
                        <a:buNone/>
                      </a:pPr>
                      <a:r>
                        <a:rPr lang="zh-CN" altLang="en-US" sz="1600" b="1">
                          <a:latin typeface="微软雅黑" panose="020B0503020204020204" pitchFamily="34" charset="-122"/>
                          <a:ea typeface="微软雅黑" panose="020B0503020204020204" pitchFamily="34" charset="-122"/>
                        </a:rPr>
                        <a:t>碳酸氢钠林格注射液</a:t>
                      </a:r>
                      <a:r>
                        <a:rPr lang="zh-CN" altLang="en-US" sz="1600" b="1">
                          <a:latin typeface="微软雅黑" panose="020B0503020204020204" pitchFamily="34" charset="-122"/>
                          <a:ea typeface="微软雅黑" panose="020B0503020204020204" pitchFamily="34" charset="-122"/>
                        </a:rPr>
                        <a:t>优势</a:t>
                      </a:r>
                      <a:endParaRPr lang="zh-CN" altLang="en-US" sz="1600" b="1">
                        <a:latin typeface="微软雅黑" panose="020B0503020204020204" pitchFamily="34" charset="-122"/>
                        <a:ea typeface="微软雅黑" panose="020B0503020204020204" pitchFamily="34" charset="-122"/>
                      </a:endParaRPr>
                    </a:p>
                  </a:txBody>
                  <a:tcPr anchor="ctr" anchorCtr="0">
                    <a:solidFill>
                      <a:srgbClr val="0070C0"/>
                    </a:solidFill>
                  </a:tcPr>
                </a:tc>
              </a:tr>
              <a:tr h="766445">
                <a:tc>
                  <a:txBody>
                    <a:bodyPr/>
                    <a:p>
                      <a:pPr algn="l">
                        <a:buNone/>
                      </a:pPr>
                      <a:r>
                        <a:rPr lang="zh-CN" altLang="en-US" sz="1200" b="1">
                          <a:latin typeface="微软雅黑" panose="020B0503020204020204" pitchFamily="34" charset="-122"/>
                          <a:ea typeface="微软雅黑" panose="020B0503020204020204" pitchFamily="34" charset="-122"/>
                        </a:rPr>
                        <a:t>更安全，不影响脏器功能</a:t>
                      </a:r>
                      <a:endParaRPr lang="zh-CN" altLang="en-US" sz="1200" b="1">
                        <a:latin typeface="微软雅黑" panose="020B0503020204020204" pitchFamily="34" charset="-122"/>
                        <a:ea typeface="微软雅黑" panose="020B0503020204020204" pitchFamily="34" charset="-122"/>
                      </a:endParaRPr>
                    </a:p>
                  </a:txBody>
                  <a:tcPr anchor="ctr" anchorCtr="0"/>
                </a:tc>
                <a:tc>
                  <a:txBody>
                    <a:bodyPr/>
                    <a:p>
                      <a:pPr marL="171450" indent="-171450" algn="l">
                        <a:buFont typeface="Wingdings" panose="05000000000000000000" charset="0"/>
                        <a:buChar char="p"/>
                      </a:pPr>
                      <a:r>
                        <a:rPr lang="zh-CN" altLang="en-US" sz="1200" b="0">
                          <a:solidFill>
                            <a:schemeClr val="tx1"/>
                          </a:solidFill>
                          <a:latin typeface="微软雅黑" panose="020B0503020204020204" pitchFamily="34" charset="-122"/>
                          <a:ea typeface="微软雅黑" panose="020B0503020204020204" pitchFamily="34" charset="-122"/>
                        </a:rPr>
                        <a:t>乳酸高度依赖肝脏代谢，</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围手术期危重患者尤其是肝功能障碍患者大量输注时，肝代谢乳酸的负荷加重</a:t>
                      </a:r>
                      <a:r>
                        <a:rPr lang="en-US" altLang="zh-CN" sz="1200" b="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1200" b="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marL="171450" indent="-171450" algn="l">
                        <a:buSzPct val="200000"/>
                        <a:buFont typeface="Wingdings" panose="05000000000000000000" charset="0"/>
                        <a:buBlip>
                          <a:blip r:embed="rId2"/>
                        </a:buBlip>
                      </a:pPr>
                      <a:r>
                        <a:rPr lang="zh-CN" altLang="en-US" sz="1200" b="0">
                          <a:solidFill>
                            <a:schemeClr val="tx1"/>
                          </a:solidFill>
                          <a:latin typeface="微软雅黑" panose="020B0503020204020204" pitchFamily="34" charset="-122"/>
                          <a:ea typeface="微软雅黑" panose="020B0503020204020204" pitchFamily="34" charset="-122"/>
                        </a:rPr>
                        <a:t>直接起效，不增加肝肾负担</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tc>
              </a:tr>
              <a:tr h="731520">
                <a:tc>
                  <a:txBody>
                    <a:bodyPr/>
                    <a:p>
                      <a:pPr algn="l">
                        <a:buNone/>
                      </a:pPr>
                      <a:r>
                        <a:rPr lang="zh-CN" altLang="en-US" sz="1200" b="1">
                          <a:latin typeface="微软雅黑" panose="020B0503020204020204" pitchFamily="34" charset="-122"/>
                          <a:ea typeface="微软雅黑" panose="020B0503020204020204" pitchFamily="34" charset="-122"/>
                        </a:rPr>
                        <a:t>起效更快，有效维持酸碱平衡</a:t>
                      </a:r>
                      <a:endParaRPr lang="zh-CN" altLang="en-US" sz="1200" b="1">
                        <a:latin typeface="微软雅黑" panose="020B0503020204020204" pitchFamily="34" charset="-122"/>
                        <a:ea typeface="微软雅黑" panose="020B0503020204020204" pitchFamily="34" charset="-122"/>
                      </a:endParaRPr>
                    </a:p>
                  </a:txBody>
                  <a:tcPr anchor="ctr" anchorCtr="0"/>
                </a:tc>
                <a:tc>
                  <a:txBody>
                    <a:bodyPr/>
                    <a:p>
                      <a:pPr marL="171450" indent="-171450" algn="l">
                        <a:buFont typeface="Wingdings" panose="05000000000000000000" charset="0"/>
                        <a:buChar char="p"/>
                      </a:pPr>
                      <a:r>
                        <a:rPr lang="zh-CN" altLang="en-US" sz="1200" b="0">
                          <a:solidFill>
                            <a:schemeClr val="tx1"/>
                          </a:solidFill>
                          <a:latin typeface="微软雅黑" panose="020B0503020204020204" pitchFamily="34" charset="-122"/>
                          <a:ea typeface="微软雅黑" panose="020B0503020204020204" pitchFamily="34" charset="-122"/>
                        </a:rPr>
                        <a:t>乳酸代谢缓慢，</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输入后大约需要60min才能代谢产生碳酸氢根发挥作用；</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marL="171450" indent="-171450" algn="l">
                        <a:buSzPct val="200000"/>
                        <a:buFont typeface="Wingdings" panose="05000000000000000000" charset="0"/>
                        <a:buBlip>
                          <a:blip r:embed="rId2"/>
                        </a:buBlip>
                      </a:pPr>
                      <a:r>
                        <a:rPr lang="zh-CN" altLang="en-US" sz="1200" b="0">
                          <a:solidFill>
                            <a:schemeClr val="tx1"/>
                          </a:solidFill>
                          <a:latin typeface="微软雅黑" panose="020B0503020204020204" pitchFamily="34" charset="-122"/>
                          <a:ea typeface="微软雅黑" panose="020B0503020204020204" pitchFamily="34" charset="-122"/>
                        </a:rPr>
                        <a:t>生理性缓冲体系</a:t>
                      </a:r>
                      <a:r>
                        <a:rPr lang="en-US" altLang="zh-CN" sz="1200" b="0">
                          <a:solidFill>
                            <a:schemeClr val="tx1"/>
                          </a:solidFill>
                          <a:latin typeface="微软雅黑" panose="020B0503020204020204" pitchFamily="34" charset="-122"/>
                          <a:ea typeface="微软雅黑" panose="020B0503020204020204" pitchFamily="34" charset="-122"/>
                        </a:rPr>
                        <a:t>HCO</a:t>
                      </a:r>
                      <a:r>
                        <a:rPr lang="en-US" altLang="zh-CN" sz="1200" b="0" baseline="-25000">
                          <a:solidFill>
                            <a:schemeClr val="tx1"/>
                          </a:solidFill>
                          <a:latin typeface="微软雅黑" panose="020B0503020204020204" pitchFamily="34" charset="-122"/>
                          <a:ea typeface="微软雅黑" panose="020B0503020204020204" pitchFamily="34" charset="-122"/>
                        </a:rPr>
                        <a:t>3</a:t>
                      </a:r>
                      <a:r>
                        <a:rPr lang="en-US" altLang="zh-CN" sz="1200" b="0">
                          <a:solidFill>
                            <a:schemeClr val="tx1"/>
                          </a:solidFill>
                          <a:latin typeface="微软雅黑" panose="020B0503020204020204" pitchFamily="34" charset="-122"/>
                          <a:ea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rPr>
                        <a:t>直接起效，更有效维持酸碱平衡</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tc>
              </a:tr>
              <a:tr h="518160">
                <a:tc>
                  <a:txBody>
                    <a:bodyPr/>
                    <a:p>
                      <a:pPr algn="l">
                        <a:buNone/>
                      </a:pPr>
                      <a:r>
                        <a:rPr lang="zh-CN" altLang="en-US" sz="1200" b="1">
                          <a:latin typeface="微软雅黑" panose="020B0503020204020204" pitchFamily="34" charset="-122"/>
                          <a:ea typeface="微软雅黑" panose="020B0503020204020204" pitchFamily="34" charset="-122"/>
                        </a:rPr>
                        <a:t>适用人群更广泛</a:t>
                      </a:r>
                      <a:endParaRPr lang="zh-CN" altLang="en-US" sz="1200" b="1">
                        <a:latin typeface="微软雅黑" panose="020B0503020204020204" pitchFamily="34" charset="-122"/>
                        <a:ea typeface="微软雅黑" panose="020B0503020204020204" pitchFamily="34" charset="-122"/>
                      </a:endParaRPr>
                    </a:p>
                  </a:txBody>
                  <a:tcPr anchor="ctr" anchorCtr="0"/>
                </a:tc>
                <a:tc>
                  <a:txBody>
                    <a:bodyPr/>
                    <a:p>
                      <a:pPr marL="171450" indent="-171450" algn="l">
                        <a:buFont typeface="Wingdings" panose="05000000000000000000" charset="0"/>
                        <a:buChar char="p"/>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有高乳酸血症及肝肾功能不全者不宜选用</a:t>
                      </a:r>
                      <a:r>
                        <a:rPr lang="zh-CN" altLang="en-US" sz="1200" b="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sz="1200" b="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c>
                  <a:txBody>
                    <a:bodyPr/>
                    <a:p>
                      <a:pPr marL="171450" indent="-171450" algn="l">
                        <a:buSzPct val="200000"/>
                        <a:buFont typeface="Wingdings" panose="05000000000000000000" charset="0"/>
                        <a:buBlip>
                          <a:blip r:embed="rId2"/>
                        </a:buBlip>
                      </a:pPr>
                      <a:r>
                        <a:rPr lang="zh-CN" altLang="en-US" sz="1200" b="0">
                          <a:solidFill>
                            <a:schemeClr val="tx1"/>
                          </a:solidFill>
                          <a:latin typeface="微软雅黑" panose="020B0503020204020204" pitchFamily="34" charset="-122"/>
                          <a:ea typeface="微软雅黑" panose="020B0503020204020204" pitchFamily="34" charset="-122"/>
                        </a:rPr>
                        <a:t>用于肝肾功能不全以及乳酸代谢异常患者更安全</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02 </a:t>
            </a:r>
            <a:r>
              <a:rPr lang="zh-CN" altLang="en-US" sz="3200" dirty="0">
                <a:latin typeface="微软雅黑" panose="020B0503020204020204" pitchFamily="34" charset="-122"/>
                <a:ea typeface="微软雅黑" panose="020B0503020204020204" pitchFamily="34" charset="-122"/>
                <a:cs typeface="+mn-cs"/>
                <a:sym typeface="+mn-lt"/>
              </a:rPr>
              <a:t>安全性</a:t>
            </a:r>
            <a:endParaRPr lang="zh-CN" altLang="en-US" sz="3200" dirty="0">
              <a:latin typeface="微软雅黑" panose="020B0503020204020204" pitchFamily="34" charset="-122"/>
              <a:ea typeface="微软雅黑" panose="020B0503020204020204" pitchFamily="34" charset="-122"/>
              <a:cs typeface="+mn-cs"/>
              <a:sym typeface="+mn-lt"/>
            </a:endParaRPr>
          </a:p>
        </p:txBody>
      </p:sp>
      <p:sp>
        <p:nvSpPr>
          <p:cNvPr id="4" name="文本框 3"/>
          <p:cNvSpPr txBox="1"/>
          <p:nvPr/>
        </p:nvSpPr>
        <p:spPr>
          <a:xfrm>
            <a:off x="574040" y="913765"/>
            <a:ext cx="8132445" cy="645160"/>
          </a:xfrm>
          <a:prstGeom prst="rect">
            <a:avLst/>
          </a:prstGeom>
          <a:noFill/>
        </p:spPr>
        <p:txBody>
          <a:bodyPr wrap="square" rtlCol="0">
            <a:spAutoFit/>
          </a:bodyPr>
          <a:p>
            <a:pPr algn="l">
              <a:buClrTx/>
              <a:buSzTx/>
              <a:buFontTx/>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rPr>
              <a:t>与乳酸钠林格林格相比，</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碳酸氢钠林格不增加肝肾负担、减少乳酸酸中毒风险，更适用于</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肝肾功能不全</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以及</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乳酸代谢异常</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的患者 </a:t>
            </a:r>
            <a:endPar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201795" y="1779270"/>
            <a:ext cx="4506595" cy="2861310"/>
          </a:xfrm>
          <a:prstGeom prst="rect">
            <a:avLst/>
          </a:prstGeom>
          <a:noFill/>
        </p:spPr>
        <p:txBody>
          <a:bodyPr wrap="square" rtlCol="0">
            <a:spAutoFit/>
          </a:bodyPr>
          <a:p>
            <a:pPr>
              <a:lnSpc>
                <a:spcPct val="150000"/>
              </a:lnSpc>
            </a:pPr>
            <a:r>
              <a:rPr lang="zh-CN" altLang="en-US" sz="1000" b="1" dirty="0" smtClean="0">
                <a:solidFill>
                  <a:srgbClr val="0070C0"/>
                </a:solidFill>
                <a:latin typeface="微软雅黑" panose="020B0503020204020204" pitchFamily="34" charset="-122"/>
                <a:ea typeface="微软雅黑" panose="020B0503020204020204" pitchFamily="34" charset="-122"/>
                <a:sym typeface="+mn-ea"/>
              </a:rPr>
              <a:t>乳酸钠林格</a:t>
            </a:r>
            <a:endParaRPr lang="zh-CN" altLang="en-US" sz="1000" b="1" dirty="0" smtClean="0">
              <a:solidFill>
                <a:srgbClr val="0070C0"/>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Arial" panose="020B0604020202020204" pitchFamily="34" charset="0"/>
              <a:buChar char="•"/>
            </a:pPr>
            <a:r>
              <a:rPr lang="zh-CN" altLang="en-US" sz="1000" dirty="0" smtClean="0">
                <a:latin typeface="微软雅黑" panose="020B0503020204020204" pitchFamily="34" charset="-122"/>
                <a:ea typeface="微软雅黑" panose="020B0503020204020204" pitchFamily="34" charset="-122"/>
                <a:sym typeface="+mn-ea"/>
              </a:rPr>
              <a:t>乳酸根依赖于肝肾代谢，经三羧酸循环代谢为碳酸氢根，</a:t>
            </a:r>
            <a:r>
              <a:rPr lang="zh-CN" altLang="en-US" sz="1000" b="1" dirty="0" smtClean="0">
                <a:latin typeface="微软雅黑" panose="020B0503020204020204" pitchFamily="34" charset="-122"/>
                <a:ea typeface="微软雅黑" panose="020B0503020204020204" pitchFamily="34" charset="-122"/>
                <a:sym typeface="+mn-ea"/>
              </a:rPr>
              <a:t>代谢</a:t>
            </a:r>
            <a:r>
              <a:rPr lang="zh-CN" altLang="en-US" sz="1000" b="1" dirty="0">
                <a:latin typeface="微软雅黑" panose="020B0503020204020204" pitchFamily="34" charset="-122"/>
                <a:ea typeface="微软雅黑" panose="020B0503020204020204" pitchFamily="34" charset="-122"/>
                <a:sym typeface="+mn-ea"/>
              </a:rPr>
              <a:t>缓慢，且加重肝肾负担。</a:t>
            </a:r>
            <a:endParaRPr lang="zh-CN" altLang="en-US" sz="1000" b="1" dirty="0">
              <a:latin typeface="微软雅黑" panose="020B0503020204020204" pitchFamily="34" charset="-122"/>
              <a:ea typeface="微软雅黑" panose="020B0503020204020204" pitchFamily="34" charset="-122"/>
              <a:sym typeface="+mn-ea"/>
            </a:endParaRPr>
          </a:p>
          <a:p>
            <a:pPr marL="285750" indent="-285750">
              <a:lnSpc>
                <a:spcPct val="150000"/>
              </a:lnSpc>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sym typeface="+mn-ea"/>
              </a:rPr>
              <a:t>大量输入有高乳酸血症的风险</a:t>
            </a:r>
            <a:r>
              <a:rPr lang="zh-CN" altLang="en-US" sz="1000" dirty="0">
                <a:latin typeface="微软雅黑" panose="020B0503020204020204" pitchFamily="34" charset="-122"/>
                <a:ea typeface="微软雅黑" panose="020B0503020204020204" pitchFamily="34" charset="-122"/>
                <a:sym typeface="+mn-ea"/>
              </a:rPr>
              <a:t>。</a:t>
            </a:r>
            <a:endParaRPr lang="zh-CN" altLang="en-US" sz="1000" dirty="0">
              <a:latin typeface="微软雅黑" panose="020B0503020204020204" pitchFamily="34" charset="-122"/>
              <a:ea typeface="微软雅黑" panose="020B0503020204020204" pitchFamily="34" charset="-122"/>
              <a:sym typeface="+mn-ea"/>
            </a:endParaRPr>
          </a:p>
          <a:p>
            <a:pPr marL="285750" indent="-285750">
              <a:lnSpc>
                <a:spcPct val="150000"/>
              </a:lnSpc>
              <a:buFont typeface="Arial" panose="020B0604020202020204" pitchFamily="34" charset="0"/>
              <a:buChar char="•"/>
            </a:pPr>
            <a:endParaRPr lang="zh-CN" altLang="en-US" sz="1000"/>
          </a:p>
          <a:p>
            <a:pPr>
              <a:lnSpc>
                <a:spcPct val="150000"/>
              </a:lnSpc>
            </a:pPr>
            <a:r>
              <a:rPr lang="zh-CN" altLang="en-US" sz="1000" b="1" dirty="0" smtClean="0">
                <a:solidFill>
                  <a:srgbClr val="0070C0"/>
                </a:solidFill>
                <a:latin typeface="微软雅黑" panose="020B0503020204020204" pitchFamily="34" charset="-122"/>
                <a:ea typeface="微软雅黑" panose="020B0503020204020204" pitchFamily="34" charset="-122"/>
                <a:sym typeface="+mn-ea"/>
              </a:rPr>
              <a:t>碳酸氢钠林格</a:t>
            </a:r>
            <a:endParaRPr lang="zh-CN" altLang="en-US" sz="1000" dirty="0" smtClean="0">
              <a:latin typeface="微软雅黑" panose="020B0503020204020204" pitchFamily="34" charset="-122"/>
              <a:ea typeface="微软雅黑" panose="020B0503020204020204" pitchFamily="34" charset="-122"/>
              <a:sym typeface="+mn-ea"/>
            </a:endParaRPr>
          </a:p>
          <a:p>
            <a:pPr marL="285750" indent="-2857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sym typeface="+mn-ea"/>
              </a:rPr>
              <a:t>人体血浆中最重要的缓冲体系</a:t>
            </a:r>
            <a:r>
              <a:rPr lang="zh-CN" altLang="en-US" sz="1000" dirty="0" smtClean="0">
                <a:latin typeface="微软雅黑" panose="020B0503020204020204" pitchFamily="34" charset="-122"/>
                <a:ea typeface="微软雅黑" panose="020B0503020204020204" pitchFamily="34" charset="-122"/>
                <a:sym typeface="+mn-ea"/>
              </a:rPr>
              <a:t>是碳酸氢盐</a:t>
            </a:r>
            <a:r>
              <a:rPr lang="zh-CN" altLang="en-US" sz="1000" dirty="0">
                <a:latin typeface="微软雅黑" panose="020B0503020204020204" pitchFamily="34" charset="-122"/>
                <a:ea typeface="微软雅黑" panose="020B0503020204020204" pitchFamily="34" charset="-122"/>
                <a:sym typeface="+mn-ea"/>
              </a:rPr>
              <a:t>缓冲体系，</a:t>
            </a:r>
            <a:r>
              <a:rPr lang="zh-CN" altLang="en-US" sz="1000" dirty="0">
                <a:solidFill>
                  <a:srgbClr val="FF0000"/>
                </a:solidFill>
                <a:latin typeface="微软雅黑" panose="020B0503020204020204" pitchFamily="34" charset="-122"/>
                <a:ea typeface="微软雅黑" panose="020B0503020204020204" pitchFamily="34" charset="-122"/>
                <a:sym typeface="+mn-ea"/>
              </a:rPr>
              <a:t>固有</a:t>
            </a:r>
            <a:r>
              <a:rPr lang="zh-CN" altLang="en-US" sz="1000" dirty="0" smtClean="0">
                <a:solidFill>
                  <a:srgbClr val="FF0000"/>
                </a:solidFill>
                <a:latin typeface="微软雅黑" panose="020B0503020204020204" pitchFamily="34" charset="-122"/>
                <a:ea typeface="微软雅黑" panose="020B0503020204020204" pitchFamily="34" charset="-122"/>
                <a:sym typeface="+mn-ea"/>
              </a:rPr>
              <a:t>阴离子是 </a:t>
            </a:r>
            <a:r>
              <a:rPr lang="en-US" altLang="zh-CN" sz="1000" dirty="0" smtClean="0">
                <a:solidFill>
                  <a:srgbClr val="FF0000"/>
                </a:solidFill>
                <a:latin typeface="微软雅黑" panose="020B0503020204020204" pitchFamily="34" charset="-122"/>
                <a:ea typeface="微软雅黑" panose="020B0503020204020204" pitchFamily="34" charset="-122"/>
                <a:sym typeface="+mn-ea"/>
              </a:rPr>
              <a:t>HCO3</a:t>
            </a:r>
            <a:r>
              <a:rPr lang="en-US" altLang="zh-CN" sz="1000" baseline="30000" dirty="0" smtClean="0">
                <a:solidFill>
                  <a:srgbClr val="FF0000"/>
                </a:solidFill>
                <a:latin typeface="微软雅黑" panose="020B0503020204020204" pitchFamily="34" charset="-122"/>
                <a:ea typeface="微软雅黑" panose="020B0503020204020204" pitchFamily="34" charset="-122"/>
                <a:sym typeface="+mn-ea"/>
              </a:rPr>
              <a:t>-</a:t>
            </a:r>
            <a:endParaRPr lang="en-US" altLang="zh-CN" sz="1000" baseline="30000" dirty="0" smtClean="0">
              <a:solidFill>
                <a:srgbClr val="FF0000"/>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rPr>
              <a:t>碳酸氢钠林格中的</a:t>
            </a:r>
            <a:r>
              <a:rPr lang="zh-CN" altLang="en-US" sz="1000" dirty="0" smtClean="0">
                <a:solidFill>
                  <a:srgbClr val="C00000"/>
                </a:solidFill>
                <a:latin typeface="微软雅黑" panose="020B0503020204020204" pitchFamily="34" charset="-122"/>
                <a:ea typeface="微软雅黑" panose="020B0503020204020204" pitchFamily="34" charset="-122"/>
                <a:sym typeface="+mn-ea"/>
              </a:rPr>
              <a:t> </a:t>
            </a:r>
            <a:r>
              <a:rPr lang="en-US" altLang="zh-CN" sz="1000" dirty="0" smtClean="0">
                <a:solidFill>
                  <a:srgbClr val="FF0000"/>
                </a:solidFill>
                <a:latin typeface="微软雅黑" panose="020B0503020204020204" pitchFamily="34" charset="-122"/>
                <a:ea typeface="微软雅黑" panose="020B0503020204020204" pitchFamily="34" charset="-122"/>
                <a:sym typeface="+mn-ea"/>
              </a:rPr>
              <a:t>HCO3</a:t>
            </a:r>
            <a:r>
              <a:rPr lang="en-US" altLang="zh-CN" sz="1000" baseline="3000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000" dirty="0" smtClean="0">
                <a:solidFill>
                  <a:schemeClr val="tx1"/>
                </a:solidFill>
                <a:latin typeface="微软雅黑" panose="020B0503020204020204" pitchFamily="34" charset="-122"/>
                <a:ea typeface="微软雅黑" panose="020B0503020204020204" pitchFamily="34" charset="-122"/>
                <a:sym typeface="+mn-ea"/>
              </a:rPr>
              <a:t>无需代谢，直接起效，起效快，且</a:t>
            </a:r>
            <a:r>
              <a:rPr lang="zh-CN" altLang="en-US" sz="1000" b="1" dirty="0" smtClean="0">
                <a:solidFill>
                  <a:schemeClr val="tx1"/>
                </a:solidFill>
                <a:latin typeface="微软雅黑" panose="020B0503020204020204" pitchFamily="34" charset="-122"/>
                <a:ea typeface="微软雅黑" panose="020B0503020204020204" pitchFamily="34" charset="-122"/>
                <a:sym typeface="+mn-ea"/>
              </a:rPr>
              <a:t>不增加肝肾负担，更适用于肝肾功能不全患者</a:t>
            </a:r>
            <a:endParaRPr lang="zh-CN" altLang="en-US" sz="1000" dirty="0" smtClean="0">
              <a:solidFill>
                <a:schemeClr val="tx1"/>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sym typeface="+mn-ea"/>
              </a:rPr>
              <a:t>不含乳酸，</a:t>
            </a:r>
            <a:r>
              <a:rPr lang="zh-CN" altLang="en-US" sz="1000" b="1" dirty="0" smtClean="0">
                <a:solidFill>
                  <a:schemeClr val="tx1"/>
                </a:solidFill>
                <a:latin typeface="微软雅黑" panose="020B0503020204020204" pitchFamily="34" charset="-122"/>
                <a:ea typeface="微软雅黑" panose="020B0503020204020204" pitchFamily="34" charset="-122"/>
                <a:sym typeface="+mn-ea"/>
              </a:rPr>
              <a:t>减少乳酸酸中毒风险，更适用于合并有高乳酸血症患者的液体复苏</a:t>
            </a:r>
            <a:endParaRPr lang="zh-CN" altLang="en-US" sz="1000" b="1" dirty="0" smtClean="0">
              <a:solidFill>
                <a:schemeClr val="tx1"/>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611505" y="1779270"/>
            <a:ext cx="3378835" cy="28016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02 </a:t>
            </a:r>
            <a:r>
              <a:rPr lang="zh-CN" altLang="en-US" sz="3200" dirty="0">
                <a:latin typeface="微软雅黑" panose="020B0503020204020204" pitchFamily="34" charset="-122"/>
                <a:ea typeface="微软雅黑" panose="020B0503020204020204" pitchFamily="34" charset="-122"/>
                <a:cs typeface="+mn-cs"/>
                <a:sym typeface="+mn-lt"/>
              </a:rPr>
              <a:t>安全性</a:t>
            </a:r>
            <a:endParaRPr lang="zh-CN" altLang="en-US" sz="3200" dirty="0">
              <a:latin typeface="微软雅黑" panose="020B0503020204020204" pitchFamily="34" charset="-122"/>
              <a:ea typeface="微软雅黑" panose="020B0503020204020204" pitchFamily="34" charset="-122"/>
              <a:cs typeface="+mn-cs"/>
              <a:sym typeface="+mn-lt"/>
            </a:endParaRPr>
          </a:p>
        </p:txBody>
      </p:sp>
      <p:sp>
        <p:nvSpPr>
          <p:cNvPr id="4" name="文本框 3"/>
          <p:cNvSpPr txBox="1"/>
          <p:nvPr/>
        </p:nvSpPr>
        <p:spPr>
          <a:xfrm>
            <a:off x="219075" y="987425"/>
            <a:ext cx="8558530" cy="645160"/>
          </a:xfrm>
          <a:prstGeom prst="rect">
            <a:avLst/>
          </a:prstGeom>
          <a:noFill/>
        </p:spPr>
        <p:txBody>
          <a:bodyPr wrap="square" rtlCol="0">
            <a:spAutoFit/>
          </a:bodyPr>
          <a:p>
            <a:pPr algn="l"/>
            <a:r>
              <a:rPr lang="zh-CN" altLang="en-US" sz="1800" b="1" dirty="0" smtClean="0">
                <a:latin typeface="微软雅黑" panose="020B0503020204020204" pitchFamily="34" charset="-122"/>
                <a:ea typeface="微软雅黑" panose="020B0503020204020204" pitchFamily="34" charset="-122"/>
                <a:cs typeface="微软雅黑" panose="020B0503020204020204" pitchFamily="34" charset="-122"/>
              </a:rPr>
              <a:t>临床研究显示，相比乳酸钠林格，</a:t>
            </a:r>
            <a:r>
              <a:rPr lang="zh-CN" altLang="en-US" sz="1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碳酸氢钠林格降低凝血功能及乳酸代谢异常相关并发症的风险，具有更高的安全性。</a:t>
            </a:r>
            <a:endParaRPr lang="zh-CN" altLang="en-US" sz="1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211955" y="1562735"/>
            <a:ext cx="4796155" cy="3415030"/>
          </a:xfrm>
          <a:prstGeom prst="rect">
            <a:avLst/>
          </a:prstGeom>
          <a:noFill/>
        </p:spPr>
        <p:txBody>
          <a:bodyPr wrap="square" rtlCol="0">
            <a:spAutoFit/>
          </a:bodyPr>
          <a:p>
            <a:pPr>
              <a:lnSpc>
                <a:spcPct val="150000"/>
              </a:lnSpc>
            </a:pPr>
            <a:r>
              <a:rPr lang="zh-CN" altLang="en-US" sz="1200" b="1" dirty="0" smtClean="0">
                <a:solidFill>
                  <a:schemeClr val="tx1"/>
                </a:solidFill>
                <a:latin typeface="微软雅黑" panose="020B0503020204020204" pitchFamily="34" charset="-122"/>
                <a:ea typeface="微软雅黑" panose="020B0503020204020204" pitchFamily="34" charset="-122"/>
                <a:sym typeface="+mn-ea"/>
              </a:rPr>
              <a:t>方法:</a:t>
            </a:r>
            <a:r>
              <a:rPr lang="zh-CN" altLang="en-US" sz="1200" dirty="0" smtClean="0">
                <a:solidFill>
                  <a:schemeClr val="tx1"/>
                </a:solidFill>
                <a:latin typeface="微软雅黑" panose="020B0503020204020204" pitchFamily="34" charset="-122"/>
                <a:ea typeface="微软雅黑" panose="020B0503020204020204" pitchFamily="34" charset="-122"/>
                <a:sym typeface="+mn-ea"/>
              </a:rPr>
              <a:t>采用前瞻性随机对照研究方法，对50例严重多发伤合并外伤性休克患者进行研究。随机分为试验组(n=25)和对照组(n=25)，分别接受碳酸氢钠林格液和乳酸钠林格液限制性液体复苏。</a:t>
            </a:r>
            <a:endParaRPr lang="zh-CN" altLang="en-US" sz="12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2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pPr>
            <a:r>
              <a:rPr lang="zh-CN" altLang="en-US" sz="1200" b="1" dirty="0" smtClean="0">
                <a:solidFill>
                  <a:schemeClr val="tx1"/>
                </a:solidFill>
                <a:latin typeface="微软雅黑" panose="020B0503020204020204" pitchFamily="34" charset="-122"/>
                <a:ea typeface="微软雅黑" panose="020B0503020204020204" pitchFamily="34" charset="-122"/>
                <a:sym typeface="+mn-ea"/>
              </a:rPr>
              <a:t>结果:</a:t>
            </a:r>
            <a:r>
              <a:rPr lang="zh-CN" altLang="en-US" sz="1200" dirty="0" smtClean="0">
                <a:solidFill>
                  <a:schemeClr val="tx1"/>
                </a:solidFill>
                <a:latin typeface="微软雅黑" panose="020B0503020204020204" pitchFamily="34" charset="-122"/>
                <a:ea typeface="微软雅黑" panose="020B0503020204020204" pitchFamily="34" charset="-122"/>
                <a:sym typeface="+mn-ea"/>
              </a:rPr>
              <a:t>复苏后，碳酸氢钠林格组</a:t>
            </a:r>
            <a:r>
              <a:rPr lang="zh-CN" altLang="en-US" sz="1200" b="1" dirty="0" smtClean="0">
                <a:solidFill>
                  <a:srgbClr val="0070C0"/>
                </a:solidFill>
                <a:latin typeface="微软雅黑" panose="020B0503020204020204" pitchFamily="34" charset="-122"/>
                <a:ea typeface="微软雅黑" panose="020B0503020204020204" pitchFamily="34" charset="-122"/>
                <a:sym typeface="+mn-ea"/>
              </a:rPr>
              <a:t>乳酸水平</a:t>
            </a:r>
            <a:r>
              <a:rPr lang="zh-CN" altLang="en-US" sz="1200" dirty="0" smtClean="0">
                <a:solidFill>
                  <a:schemeClr val="tx1"/>
                </a:solidFill>
                <a:latin typeface="微软雅黑" panose="020B0503020204020204" pitchFamily="34" charset="-122"/>
                <a:ea typeface="微软雅黑" panose="020B0503020204020204" pitchFamily="34" charset="-122"/>
                <a:sym typeface="+mn-ea"/>
              </a:rPr>
              <a:t>显著低于乳酸钠林格组(P&lt;0.05)。复苏后碳酸氢钠林格组</a:t>
            </a:r>
            <a:r>
              <a:rPr lang="zh-CN" altLang="en-US" sz="1200" b="1" dirty="0" smtClean="0">
                <a:solidFill>
                  <a:srgbClr val="0070C0"/>
                </a:solidFill>
                <a:latin typeface="微软雅黑" panose="020B0503020204020204" pitchFamily="34" charset="-122"/>
                <a:ea typeface="微软雅黑" panose="020B0503020204020204" pitchFamily="34" charset="-122"/>
                <a:sym typeface="+mn-ea"/>
              </a:rPr>
              <a:t>血液流变学指标</a:t>
            </a:r>
            <a:r>
              <a:rPr lang="zh-CN" altLang="en-US" sz="1200" dirty="0" smtClean="0">
                <a:solidFill>
                  <a:schemeClr val="tx1"/>
                </a:solidFill>
                <a:latin typeface="微软雅黑" panose="020B0503020204020204" pitchFamily="34" charset="-122"/>
                <a:ea typeface="微软雅黑" panose="020B0503020204020204" pitchFamily="34" charset="-122"/>
                <a:sym typeface="+mn-ea"/>
              </a:rPr>
              <a:t>较改善更明显(P&lt;0.05)。</a:t>
            </a:r>
            <a:r>
              <a:rPr lang="zh-CN" altLang="en-US" sz="1200" dirty="0" smtClean="0">
                <a:latin typeface="微软雅黑" panose="020B0503020204020204" pitchFamily="34" charset="-122"/>
                <a:ea typeface="微软雅黑" panose="020B0503020204020204" pitchFamily="34" charset="-122"/>
                <a:sym typeface="+mn-ea"/>
              </a:rPr>
              <a:t>碳酸氢钠林格组</a:t>
            </a:r>
            <a:r>
              <a:rPr lang="zh-CN" altLang="en-US" sz="1200" dirty="0" smtClean="0">
                <a:solidFill>
                  <a:schemeClr val="tx1"/>
                </a:solidFill>
                <a:latin typeface="微软雅黑" panose="020B0503020204020204" pitchFamily="34" charset="-122"/>
                <a:ea typeface="微软雅黑" panose="020B0503020204020204" pitchFamily="34" charset="-122"/>
                <a:sym typeface="+mn-ea"/>
              </a:rPr>
              <a:t>总</a:t>
            </a:r>
            <a:r>
              <a:rPr lang="zh-CN" altLang="en-US" sz="1200" b="1" dirty="0" smtClean="0">
                <a:solidFill>
                  <a:srgbClr val="0070C0"/>
                </a:solidFill>
                <a:latin typeface="微软雅黑" panose="020B0503020204020204" pitchFamily="34" charset="-122"/>
                <a:ea typeface="微软雅黑" panose="020B0503020204020204" pitchFamily="34" charset="-122"/>
                <a:sym typeface="+mn-ea"/>
              </a:rPr>
              <a:t>并发症发生率</a:t>
            </a:r>
            <a:r>
              <a:rPr lang="zh-CN" altLang="en-US" sz="1200" dirty="0" smtClean="0">
                <a:solidFill>
                  <a:schemeClr val="tx1"/>
                </a:solidFill>
                <a:latin typeface="微软雅黑" panose="020B0503020204020204" pitchFamily="34" charset="-122"/>
                <a:ea typeface="微软雅黑" panose="020B0503020204020204" pitchFamily="34" charset="-122"/>
                <a:sym typeface="+mn-ea"/>
              </a:rPr>
              <a:t>明显低于乳酸钠林格组(16.0% vs. 56.0%;P &lt; 0.01)。</a:t>
            </a:r>
            <a:endParaRPr lang="zh-CN" altLang="en-US" sz="12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2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pPr>
            <a:r>
              <a:rPr lang="zh-CN" altLang="en-US" sz="1200" b="1" dirty="0" smtClean="0">
                <a:solidFill>
                  <a:srgbClr val="0070C0"/>
                </a:solidFill>
                <a:latin typeface="微软雅黑" panose="020B0503020204020204" pitchFamily="34" charset="-122"/>
                <a:ea typeface="微软雅黑" panose="020B0503020204020204" pitchFamily="34" charset="-122"/>
                <a:sym typeface="+mn-ea"/>
              </a:rPr>
              <a:t>结论:碳酸氢钠林格液通过改善凝血功能和乳酸代谢，降低相关并发症的发生风险，改善患者的临床转归，对严重多发伤及创伤性休克患者的早期复苏有效。</a:t>
            </a:r>
            <a:endParaRPr lang="zh-CN" altLang="en-US" sz="1200" b="1" dirty="0" smtClean="0">
              <a:solidFill>
                <a:srgbClr val="0070C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07315" y="1922780"/>
            <a:ext cx="4027170" cy="2765425"/>
          </a:xfrm>
          <a:prstGeom prst="rect">
            <a:avLst/>
          </a:prstGeom>
        </p:spPr>
      </p:pic>
      <p:sp>
        <p:nvSpPr>
          <p:cNvPr id="5" name="文本框 4"/>
          <p:cNvSpPr txBox="1"/>
          <p:nvPr/>
        </p:nvSpPr>
        <p:spPr>
          <a:xfrm>
            <a:off x="58420" y="4844415"/>
            <a:ext cx="9054465" cy="306705"/>
          </a:xfrm>
          <a:prstGeom prst="rect">
            <a:avLst/>
          </a:prstGeom>
          <a:noFill/>
        </p:spPr>
        <p:txBody>
          <a:bodyPr wrap="square" rtlCol="0">
            <a:spAutoFit/>
          </a:bodyPr>
          <a:p>
            <a:r>
              <a:rPr lang="zh-CN" altLang="en-US" sz="700"/>
              <a:t>Ma Jianzhong,Han Shengjin,Liu Xiaolin,Zhou Zhengwu. Sodium bicarbonated Ringer's solution effectively improves coagulation function and lactic acid metabolism in patients with severe multiple injuries and traumatic shock.[J]. American journal of translational research,2021,13（5）:.5043-5050</a:t>
            </a:r>
            <a:endParaRPr lang="zh-CN" altLang="en-US" sz="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03 </a:t>
            </a:r>
            <a:r>
              <a:rPr lang="zh-CN" altLang="en-US" sz="3200" dirty="0">
                <a:latin typeface="微软雅黑" panose="020B0503020204020204" pitchFamily="34" charset="-122"/>
                <a:ea typeface="微软雅黑" panose="020B0503020204020204" pitchFamily="34" charset="-122"/>
                <a:cs typeface="+mn-cs"/>
                <a:sym typeface="+mn-lt"/>
              </a:rPr>
              <a:t>有效</a:t>
            </a:r>
            <a:r>
              <a:rPr lang="zh-CN" altLang="en-US" sz="3200" dirty="0">
                <a:latin typeface="微软雅黑" panose="020B0503020204020204" pitchFamily="34" charset="-122"/>
                <a:ea typeface="微软雅黑" panose="020B0503020204020204" pitchFamily="34" charset="-122"/>
                <a:cs typeface="+mn-cs"/>
                <a:sym typeface="+mn-lt"/>
              </a:rPr>
              <a:t>性</a:t>
            </a:r>
            <a:endParaRPr lang="zh-CN" altLang="en-US" sz="3200" dirty="0">
              <a:latin typeface="微软雅黑" panose="020B0503020204020204" pitchFamily="34" charset="-122"/>
              <a:ea typeface="微软雅黑" panose="020B0503020204020204" pitchFamily="34" charset="-122"/>
              <a:cs typeface="+mn-cs"/>
              <a:sym typeface="+mn-lt"/>
            </a:endParaRPr>
          </a:p>
        </p:txBody>
      </p:sp>
      <p:sp>
        <p:nvSpPr>
          <p:cNvPr id="6" name="矩形 5"/>
          <p:cNvSpPr/>
          <p:nvPr/>
        </p:nvSpPr>
        <p:spPr>
          <a:xfrm>
            <a:off x="452482" y="4138937"/>
            <a:ext cx="8238281" cy="814705"/>
          </a:xfrm>
          <a:prstGeom prst="rect">
            <a:avLst/>
          </a:prstGeom>
        </p:spPr>
        <p:txBody>
          <a:bodyPr wrap="square">
            <a:spAutoFit/>
          </a:bodyPr>
          <a:p>
            <a:pPr>
              <a:lnSpc>
                <a:spcPct val="100000"/>
              </a:lnSpc>
              <a:spcBef>
                <a:spcPts val="600"/>
              </a:spcBef>
            </a:pPr>
            <a:r>
              <a:rPr lang="zh-CN" altLang="en-US" sz="1050" dirty="0">
                <a:latin typeface="微软雅黑" panose="020B0503020204020204" pitchFamily="34" charset="-122"/>
                <a:ea typeface="微软雅黑" panose="020B0503020204020204" pitchFamily="34" charset="-122"/>
              </a:rPr>
              <a:t>在日本 </a:t>
            </a:r>
            <a:r>
              <a:rPr lang="en-US" altLang="zh-CN" sz="1050" dirty="0">
                <a:latin typeface="微软雅黑" panose="020B0503020204020204" pitchFamily="34" charset="-122"/>
                <a:ea typeface="微软雅黑" panose="020B0503020204020204" pitchFamily="34" charset="-122"/>
              </a:rPr>
              <a:t>5 </a:t>
            </a:r>
            <a:r>
              <a:rPr lang="zh-CN" altLang="en-US" sz="1050" dirty="0">
                <a:latin typeface="微软雅黑" panose="020B0503020204020204" pitchFamily="34" charset="-122"/>
                <a:ea typeface="微软雅黑" panose="020B0503020204020204" pitchFamily="34" charset="-122"/>
              </a:rPr>
              <a:t>个临床试验中心，纳入</a:t>
            </a:r>
            <a:r>
              <a:rPr lang="en-US" altLang="zh-CN" sz="1050" dirty="0">
                <a:latin typeface="微软雅黑" panose="020B0503020204020204" pitchFamily="34" charset="-122"/>
                <a:ea typeface="微软雅黑" panose="020B0503020204020204" pitchFamily="34" charset="-122"/>
              </a:rPr>
              <a:t>40</a:t>
            </a:r>
            <a:r>
              <a:rPr lang="zh-CN" altLang="en-US" sz="1050" dirty="0">
                <a:latin typeface="微软雅黑" panose="020B0503020204020204" pitchFamily="34" charset="-122"/>
                <a:ea typeface="微软雅黑" panose="020B0503020204020204" pitchFamily="34" charset="-122"/>
              </a:rPr>
              <a:t>例开腹手术患者进行了临床试验</a:t>
            </a:r>
            <a:r>
              <a:rPr lang="zh-CN" altLang="en-US" sz="1050" dirty="0" smtClean="0">
                <a:latin typeface="微软雅黑" panose="020B0503020204020204" pitchFamily="34" charset="-122"/>
                <a:ea typeface="微软雅黑" panose="020B0503020204020204" pitchFamily="34" charset="-122"/>
              </a:rPr>
              <a:t>。有效性</a:t>
            </a:r>
            <a:r>
              <a:rPr lang="zh-CN" altLang="en-US" sz="1050" dirty="0">
                <a:latin typeface="微软雅黑" panose="020B0503020204020204" pitchFamily="34" charset="-122"/>
                <a:ea typeface="微软雅黑" panose="020B0503020204020204" pitchFamily="34" charset="-122"/>
              </a:rPr>
              <a:t>评估中，</a:t>
            </a:r>
            <a:r>
              <a:rPr lang="zh-CN" altLang="en-US" sz="1050" dirty="0" smtClean="0">
                <a:latin typeface="微软雅黑" panose="020B0503020204020204" pitchFamily="34" charset="-122"/>
                <a:ea typeface="微软雅黑" panose="020B0503020204020204" pitchFamily="34" charset="-122"/>
              </a:rPr>
              <a:t>评价碳酸氢钠</a:t>
            </a:r>
            <a:r>
              <a:rPr lang="zh-CN" altLang="en-US" sz="1050" dirty="0">
                <a:latin typeface="微软雅黑" panose="020B0503020204020204" pitchFamily="34" charset="-122"/>
                <a:ea typeface="微软雅黑" panose="020B0503020204020204" pitchFamily="34" charset="-122"/>
              </a:rPr>
              <a:t>林格注射液对酸碱平衡的维持和纠正效果、血压的维持效果、血中电解质维持纠正效果、尿量的维持</a:t>
            </a:r>
            <a:r>
              <a:rPr lang="zh-CN" altLang="en-US" sz="1050" dirty="0" smtClean="0">
                <a:latin typeface="微软雅黑" panose="020B0503020204020204" pitchFamily="34" charset="-122"/>
                <a:ea typeface="微软雅黑" panose="020B0503020204020204" pitchFamily="34" charset="-122"/>
              </a:rPr>
              <a:t>效果。</a:t>
            </a:r>
            <a:endParaRPr lang="zh-CN" altLang="en-US" sz="1050" dirty="0" smtClean="0">
              <a:latin typeface="微软雅黑" panose="020B0503020204020204" pitchFamily="34" charset="-122"/>
              <a:ea typeface="微软雅黑" panose="020B0503020204020204" pitchFamily="34" charset="-122"/>
            </a:endParaRPr>
          </a:p>
          <a:p>
            <a:pPr>
              <a:lnSpc>
                <a:spcPct val="100000"/>
              </a:lnSpc>
              <a:spcBef>
                <a:spcPts val="600"/>
              </a:spcBef>
            </a:pPr>
            <a:r>
              <a:rPr lang="zh-CN" altLang="en-US" sz="1050" b="1" dirty="0">
                <a:solidFill>
                  <a:srgbClr val="0070C0"/>
                </a:solidFill>
                <a:latin typeface="微软雅黑" panose="020B0503020204020204" pitchFamily="34" charset="-122"/>
                <a:ea typeface="微软雅黑" panose="020B0503020204020204" pitchFamily="34" charset="-122"/>
                <a:sym typeface="+mn-ea"/>
              </a:rPr>
              <a:t>二期临床数据表明：碳酸氢钠林格注射液对酸碱平衡的维持和纠正效果、血压的维持效果、血中电解质维持纠正效果、尿量的维持效果均得到满意</a:t>
            </a:r>
            <a:r>
              <a:rPr lang="zh-CN" altLang="en-US" sz="1050" b="1" dirty="0" smtClean="0">
                <a:solidFill>
                  <a:srgbClr val="0070C0"/>
                </a:solidFill>
                <a:latin typeface="微软雅黑" panose="020B0503020204020204" pitchFamily="34" charset="-122"/>
                <a:ea typeface="微软雅黑" panose="020B0503020204020204" pitchFamily="34" charset="-122"/>
                <a:sym typeface="+mn-ea"/>
              </a:rPr>
              <a:t>结果</a:t>
            </a:r>
            <a:r>
              <a:rPr lang="zh-CN" altLang="en-US" sz="1050" dirty="0" smtClean="0">
                <a:solidFill>
                  <a:srgbClr val="0070C0"/>
                </a:solidFill>
                <a:latin typeface="微软雅黑" panose="020B0503020204020204" pitchFamily="34" charset="-122"/>
                <a:ea typeface="微软雅黑" panose="020B0503020204020204" pitchFamily="34" charset="-122"/>
                <a:sym typeface="+mn-ea"/>
              </a:rPr>
              <a:t>。</a:t>
            </a:r>
            <a:r>
              <a:rPr lang="zh-CN" altLang="en-US" sz="1050" b="1" dirty="0">
                <a:solidFill>
                  <a:srgbClr val="0070C0"/>
                </a:solidFill>
                <a:latin typeface="微软雅黑" panose="020B0503020204020204" pitchFamily="34" charset="-122"/>
                <a:ea typeface="微软雅黑" panose="020B0503020204020204" pitchFamily="34" charset="-122"/>
                <a:sym typeface="+mn-ea"/>
              </a:rPr>
              <a:t>碳酸氢钠林格液作为开腹手术时使用的细胞外液补充液是有效且安全</a:t>
            </a:r>
            <a:r>
              <a:rPr lang="zh-CN" altLang="en-US" sz="1050" b="1" dirty="0" smtClean="0">
                <a:solidFill>
                  <a:srgbClr val="0070C0"/>
                </a:solidFill>
                <a:latin typeface="微软雅黑" panose="020B0503020204020204" pitchFamily="34" charset="-122"/>
                <a:ea typeface="微软雅黑" panose="020B0503020204020204" pitchFamily="34" charset="-122"/>
                <a:sym typeface="+mn-ea"/>
              </a:rPr>
              <a:t>的。</a:t>
            </a:r>
            <a:endParaRPr lang="en-US" altLang="zh-CN" sz="1050" dirty="0" smtClean="0">
              <a:latin typeface="微软雅黑" panose="020B0503020204020204" pitchFamily="34" charset="-122"/>
              <a:ea typeface="微软雅黑" panose="020B0503020204020204" pitchFamily="34" charset="-122"/>
            </a:endParaRPr>
          </a:p>
        </p:txBody>
      </p:sp>
      <p:sp>
        <p:nvSpPr>
          <p:cNvPr id="28" name="矩形 27"/>
          <p:cNvSpPr/>
          <p:nvPr/>
        </p:nvSpPr>
        <p:spPr>
          <a:xfrm>
            <a:off x="5749925" y="4947920"/>
            <a:ext cx="3246120" cy="212090"/>
          </a:xfrm>
          <a:prstGeom prst="rect">
            <a:avLst/>
          </a:prstGeom>
        </p:spPr>
        <p:txBody>
          <a:bodyPr wrap="square">
            <a:spAutoFit/>
          </a:bodyPr>
          <a:p>
            <a:r>
              <a:rPr lang="zh-CN" altLang="en-US" sz="790" dirty="0">
                <a:latin typeface="微软雅黑" panose="020B0503020204020204" pitchFamily="34" charset="-122"/>
                <a:ea typeface="微软雅黑" panose="020B0503020204020204" pitchFamily="34" charset="-122"/>
              </a:rPr>
              <a:t>碳酸氢钠林格液二期临床研究（开放试验，日本原研数据）</a:t>
            </a:r>
            <a:endParaRPr lang="zh-CN" altLang="en-US" sz="790" dirty="0">
              <a:latin typeface="微软雅黑" panose="020B0503020204020204" pitchFamily="34" charset="-122"/>
              <a:ea typeface="微软雅黑" panose="020B0503020204020204" pitchFamily="34" charset="-122"/>
            </a:endParaRPr>
          </a:p>
        </p:txBody>
      </p:sp>
      <p:sp>
        <p:nvSpPr>
          <p:cNvPr id="17" name="矩形 16"/>
          <p:cNvSpPr/>
          <p:nvPr/>
        </p:nvSpPr>
        <p:spPr>
          <a:xfrm>
            <a:off x="683902" y="1563951"/>
            <a:ext cx="3609230" cy="28194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p>
            <a:pPr>
              <a:lnSpc>
                <a:spcPct val="150000"/>
              </a:lnSpc>
              <a:spcBef>
                <a:spcPts val="600"/>
              </a:spcBef>
            </a:pPr>
            <a:r>
              <a:rPr lang="en-US" altLang="zh-CN" sz="825" dirty="0">
                <a:latin typeface="微软雅黑" panose="020B0503020204020204" pitchFamily="34" charset="-122"/>
                <a:ea typeface="微软雅黑" panose="020B0503020204020204" pitchFamily="34" charset="-122"/>
              </a:rPr>
              <a:t>BE </a:t>
            </a:r>
            <a:r>
              <a:rPr lang="zh-CN" altLang="en-US" sz="825" dirty="0">
                <a:latin typeface="微软雅黑" panose="020B0503020204020204" pitchFamily="34" charset="-122"/>
                <a:ea typeface="微软雅黑" panose="020B0503020204020204" pitchFamily="34" charset="-122"/>
              </a:rPr>
              <a:t>值呈现下降趋势，但持续位于基准值（</a:t>
            </a:r>
            <a:r>
              <a:rPr lang="en-US" altLang="zh-CN" sz="825" dirty="0">
                <a:latin typeface="微软雅黑" panose="020B0503020204020204" pitchFamily="34" charset="-122"/>
                <a:ea typeface="微软雅黑" panose="020B0503020204020204" pitchFamily="34" charset="-122"/>
              </a:rPr>
              <a:t>-2mEq/L</a:t>
            </a:r>
            <a:r>
              <a:rPr lang="zh-CN" altLang="en-US" sz="825" dirty="0">
                <a:latin typeface="微软雅黑" panose="020B0503020204020204" pitchFamily="34" charset="-122"/>
                <a:ea typeface="微软雅黑" panose="020B0503020204020204" pitchFamily="34" charset="-122"/>
              </a:rPr>
              <a:t>～</a:t>
            </a:r>
            <a:r>
              <a:rPr lang="en-US" altLang="zh-CN" sz="825" dirty="0">
                <a:latin typeface="微软雅黑" panose="020B0503020204020204" pitchFamily="34" charset="-122"/>
                <a:ea typeface="微软雅黑" panose="020B0503020204020204" pitchFamily="34" charset="-122"/>
              </a:rPr>
              <a:t>2mEq/L</a:t>
            </a:r>
            <a:r>
              <a:rPr lang="zh-CN" altLang="en-US" sz="825" dirty="0">
                <a:latin typeface="微软雅黑" panose="020B0503020204020204" pitchFamily="34" charset="-122"/>
                <a:ea typeface="微软雅黑" panose="020B0503020204020204" pitchFamily="34" charset="-122"/>
              </a:rPr>
              <a:t>）范围内</a:t>
            </a:r>
            <a:endParaRPr lang="zh-CN" altLang="en-US" sz="825" dirty="0">
              <a:latin typeface="微软雅黑" panose="020B0503020204020204" pitchFamily="34" charset="-122"/>
              <a:ea typeface="微软雅黑" panose="020B0503020204020204" pitchFamily="34" charset="-122"/>
            </a:endParaRPr>
          </a:p>
        </p:txBody>
      </p:sp>
      <p:sp>
        <p:nvSpPr>
          <p:cNvPr id="18" name="矩形 17"/>
          <p:cNvSpPr/>
          <p:nvPr/>
        </p:nvSpPr>
        <p:spPr>
          <a:xfrm>
            <a:off x="4499445" y="1571571"/>
            <a:ext cx="3312389" cy="28194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p>
            <a:pPr>
              <a:lnSpc>
                <a:spcPct val="150000"/>
              </a:lnSpc>
              <a:spcBef>
                <a:spcPts val="600"/>
              </a:spcBef>
            </a:pPr>
            <a:r>
              <a:rPr lang="zh-CN" altLang="en-US" sz="825" dirty="0">
                <a:latin typeface="微软雅黑" panose="020B0503020204020204" pitchFamily="34" charset="-122"/>
                <a:ea typeface="微软雅黑" panose="020B0503020204020204" pitchFamily="34" charset="-122"/>
              </a:rPr>
              <a:t>使用药物时的 </a:t>
            </a:r>
            <a:r>
              <a:rPr lang="en-US" altLang="zh-CN" sz="825" dirty="0">
                <a:latin typeface="微软雅黑" panose="020B0503020204020204" pitchFamily="34" charset="-122"/>
                <a:ea typeface="微软雅黑" panose="020B0503020204020204" pitchFamily="34" charset="-122"/>
              </a:rPr>
              <a:t>Na+</a:t>
            </a:r>
            <a:r>
              <a:rPr lang="zh-CN" altLang="en-US" sz="825" dirty="0">
                <a:latin typeface="微软雅黑" panose="020B0503020204020204" pitchFamily="34" charset="-122"/>
                <a:ea typeface="微软雅黑" panose="020B0503020204020204" pitchFamily="34" charset="-122"/>
              </a:rPr>
              <a:t>，</a:t>
            </a:r>
            <a:r>
              <a:rPr lang="en-US" altLang="zh-CN" sz="825" dirty="0">
                <a:latin typeface="微软雅黑" panose="020B0503020204020204" pitchFamily="34" charset="-122"/>
                <a:ea typeface="微软雅黑" panose="020B0503020204020204" pitchFamily="34" charset="-122"/>
              </a:rPr>
              <a:t>K+</a:t>
            </a:r>
            <a:r>
              <a:rPr lang="zh-CN" altLang="en-US" sz="825" dirty="0">
                <a:latin typeface="微软雅黑" panose="020B0503020204020204" pitchFamily="34" charset="-122"/>
                <a:ea typeface="微软雅黑" panose="020B0503020204020204" pitchFamily="34" charset="-122"/>
              </a:rPr>
              <a:t>，</a:t>
            </a:r>
            <a:r>
              <a:rPr lang="en-US" altLang="zh-CN" sz="825" dirty="0">
                <a:latin typeface="微软雅黑" panose="020B0503020204020204" pitchFamily="34" charset="-122"/>
                <a:ea typeface="微软雅黑" panose="020B0503020204020204" pitchFamily="34" charset="-122"/>
              </a:rPr>
              <a:t>Cl-</a:t>
            </a:r>
            <a:r>
              <a:rPr lang="zh-CN" altLang="en-US" sz="825" dirty="0">
                <a:latin typeface="微软雅黑" panose="020B0503020204020204" pitchFamily="34" charset="-122"/>
                <a:ea typeface="微软雅黑" panose="020B0503020204020204" pitchFamily="34" charset="-122"/>
              </a:rPr>
              <a:t>，</a:t>
            </a:r>
            <a:r>
              <a:rPr lang="en-US" altLang="zh-CN" sz="825" dirty="0">
                <a:latin typeface="微软雅黑" panose="020B0503020204020204" pitchFamily="34" charset="-122"/>
                <a:ea typeface="微软雅黑" panose="020B0503020204020204" pitchFamily="34" charset="-122"/>
              </a:rPr>
              <a:t>Mg2+</a:t>
            </a:r>
            <a:r>
              <a:rPr lang="zh-CN" altLang="en-US" sz="825" dirty="0">
                <a:latin typeface="微软雅黑" panose="020B0503020204020204" pitchFamily="34" charset="-122"/>
                <a:ea typeface="微软雅黑" panose="020B0503020204020204" pitchFamily="34" charset="-122"/>
              </a:rPr>
              <a:t> 浓度在正常范围内</a:t>
            </a:r>
            <a:r>
              <a:rPr lang="zh-CN" altLang="en-US" sz="825" dirty="0" smtClean="0">
                <a:latin typeface="微软雅黑" panose="020B0503020204020204" pitchFamily="34" charset="-122"/>
                <a:ea typeface="微软雅黑" panose="020B0503020204020204" pitchFamily="34" charset="-122"/>
              </a:rPr>
              <a:t>变化</a:t>
            </a:r>
            <a:endParaRPr lang="en-US" altLang="zh-CN" sz="825" dirty="0">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4213" y="1947234"/>
            <a:ext cx="2656391" cy="1975460"/>
          </a:xfrm>
          <a:prstGeom prst="rect">
            <a:avLst/>
          </a:prstGeom>
        </p:spPr>
      </p:pic>
      <p:grpSp>
        <p:nvGrpSpPr>
          <p:cNvPr id="4" name="组合 3"/>
          <p:cNvGrpSpPr>
            <a:grpSpLocks noChangeAspect="1"/>
          </p:cNvGrpSpPr>
          <p:nvPr/>
        </p:nvGrpSpPr>
        <p:grpSpPr>
          <a:xfrm>
            <a:off x="4427855" y="1962785"/>
            <a:ext cx="3240000" cy="2227711"/>
            <a:chOff x="6828" y="2274"/>
            <a:chExt cx="5774" cy="397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8" y="2274"/>
              <a:ext cx="2701" cy="2009"/>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 y="2274"/>
              <a:ext cx="2752" cy="2047"/>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 y="4174"/>
              <a:ext cx="2713" cy="2018"/>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8" y="4174"/>
              <a:ext cx="2785" cy="2071"/>
            </a:xfrm>
            <a:prstGeom prst="rect">
              <a:avLst/>
            </a:prstGeom>
          </p:spPr>
        </p:pic>
      </p:grpSp>
      <p:sp>
        <p:nvSpPr>
          <p:cNvPr id="2" name="文本框 1"/>
          <p:cNvSpPr txBox="1"/>
          <p:nvPr/>
        </p:nvSpPr>
        <p:spPr>
          <a:xfrm>
            <a:off x="434340" y="915670"/>
            <a:ext cx="8558530" cy="645160"/>
          </a:xfrm>
          <a:prstGeom prst="rect">
            <a:avLst/>
          </a:prstGeom>
          <a:noFill/>
        </p:spPr>
        <p:txBody>
          <a:bodyPr wrap="square" rtlCol="0">
            <a:spAutoFit/>
          </a:bodyPr>
          <a:p>
            <a:pPr algn="l"/>
            <a:r>
              <a:rPr lang="zh-CN" altLang="en-US" sz="1800" b="1" dirty="0" smtClean="0">
                <a:latin typeface="微软雅黑" panose="020B0503020204020204" pitchFamily="34" charset="-122"/>
                <a:ea typeface="微软雅黑" panose="020B0503020204020204" pitchFamily="34" charset="-122"/>
                <a:cs typeface="微软雅黑" panose="020B0503020204020204" pitchFamily="34" charset="-122"/>
              </a:rPr>
              <a:t>碳酸氢钠林格液</a:t>
            </a:r>
            <a:r>
              <a:rPr lang="zh-CN" altLang="en-US" sz="1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有效维持电解质、酸碱平衡以及血流动力学的稳定</a:t>
            </a:r>
            <a:r>
              <a:rPr lang="zh-CN" altLang="en-US" sz="1800" b="1" dirty="0" smtClean="0">
                <a:latin typeface="微软雅黑" panose="020B0503020204020204" pitchFamily="34" charset="-122"/>
                <a:ea typeface="微软雅黑" panose="020B0503020204020204" pitchFamily="34" charset="-122"/>
                <a:cs typeface="微软雅黑" panose="020B0503020204020204" pitchFamily="34" charset="-122"/>
              </a:rPr>
              <a:t>，是一种</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有效且安全的细胞外液补充液。</a:t>
            </a:r>
            <a:endParaRPr lang="zh-CN" altLang="en-US" sz="1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03 </a:t>
            </a:r>
            <a:r>
              <a:rPr lang="zh-CN" altLang="en-US" sz="3200" dirty="0">
                <a:latin typeface="微软雅黑" panose="020B0503020204020204" pitchFamily="34" charset="-122"/>
                <a:ea typeface="微软雅黑" panose="020B0503020204020204" pitchFamily="34" charset="-122"/>
                <a:cs typeface="+mn-cs"/>
                <a:sym typeface="+mn-lt"/>
              </a:rPr>
              <a:t>有效</a:t>
            </a:r>
            <a:r>
              <a:rPr lang="zh-CN" altLang="en-US" sz="3200" dirty="0">
                <a:latin typeface="微软雅黑" panose="020B0503020204020204" pitchFamily="34" charset="-122"/>
                <a:ea typeface="微软雅黑" panose="020B0503020204020204" pitchFamily="34" charset="-122"/>
                <a:cs typeface="+mn-cs"/>
                <a:sym typeface="+mn-lt"/>
              </a:rPr>
              <a:t>性</a:t>
            </a:r>
            <a:endParaRPr lang="zh-CN" altLang="en-US" sz="3200" dirty="0">
              <a:latin typeface="微软雅黑" panose="020B0503020204020204" pitchFamily="34" charset="-122"/>
              <a:ea typeface="微软雅黑" panose="020B0503020204020204" pitchFamily="34" charset="-122"/>
              <a:cs typeface="+mn-cs"/>
              <a:sym typeface="+mn-lt"/>
            </a:endParaRPr>
          </a:p>
        </p:txBody>
      </p:sp>
      <p:sp>
        <p:nvSpPr>
          <p:cNvPr id="28" name="矩形 27"/>
          <p:cNvSpPr/>
          <p:nvPr/>
        </p:nvSpPr>
        <p:spPr>
          <a:xfrm>
            <a:off x="4283710" y="4806315"/>
            <a:ext cx="4778375" cy="337185"/>
          </a:xfrm>
          <a:prstGeom prst="rect">
            <a:avLst/>
          </a:prstGeom>
        </p:spPr>
        <p:txBody>
          <a:bodyPr wrap="square">
            <a:spAutoFit/>
          </a:bodyPr>
          <a:p>
            <a:r>
              <a:rPr lang="zh-CN" altLang="en-US" sz="800" dirty="0">
                <a:latin typeface="微软雅黑" panose="020B0503020204020204" pitchFamily="34" charset="-122"/>
                <a:ea typeface="微软雅黑" panose="020B0503020204020204" pitchFamily="34" charset="-122"/>
              </a:rPr>
              <a:t>韩圣瑾等. 碳酸氢钠林格液在创伤性肝脾破裂伴失血性休克早期复苏中对炎症因子及乳酸水平的影响, 中华灾害救援医学,2022,10(03):139-142.</a:t>
            </a:r>
            <a:endParaRPr lang="zh-CN" altLang="en-US" sz="800" dirty="0">
              <a:latin typeface="微软雅黑" panose="020B0503020204020204" pitchFamily="34" charset="-122"/>
              <a:ea typeface="微软雅黑" panose="020B0503020204020204" pitchFamily="34" charset="-122"/>
            </a:endParaRPr>
          </a:p>
        </p:txBody>
      </p:sp>
      <p:graphicFrame>
        <p:nvGraphicFramePr>
          <p:cNvPr id="9" name="图表 8"/>
          <p:cNvGraphicFramePr/>
          <p:nvPr/>
        </p:nvGraphicFramePr>
        <p:xfrm>
          <a:off x="34925" y="1630045"/>
          <a:ext cx="2198370" cy="16662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图表 7"/>
          <p:cNvGraphicFramePr/>
          <p:nvPr/>
        </p:nvGraphicFramePr>
        <p:xfrm>
          <a:off x="179070" y="3154045"/>
          <a:ext cx="2331085" cy="2023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nvGraphicFramePr>
        <p:xfrm>
          <a:off x="4499610" y="1633855"/>
          <a:ext cx="2267585" cy="1661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p:cNvGraphicFramePr/>
          <p:nvPr/>
        </p:nvGraphicFramePr>
        <p:xfrm>
          <a:off x="2233295" y="1633855"/>
          <a:ext cx="2153285" cy="16624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图表 13"/>
          <p:cNvGraphicFramePr/>
          <p:nvPr/>
        </p:nvGraphicFramePr>
        <p:xfrm>
          <a:off x="6804025" y="1633855"/>
          <a:ext cx="2267585" cy="1661160"/>
        </p:xfrm>
        <a:graphic>
          <a:graphicData uri="http://schemas.openxmlformats.org/drawingml/2006/chart">
            <c:chart xmlns:c="http://schemas.openxmlformats.org/drawingml/2006/chart" xmlns:r="http://schemas.openxmlformats.org/officeDocument/2006/relationships" r:id="rId5"/>
          </a:graphicData>
        </a:graphic>
      </p:graphicFrame>
      <p:sp>
        <p:nvSpPr>
          <p:cNvPr id="16" name="文本框 15"/>
          <p:cNvSpPr txBox="1"/>
          <p:nvPr/>
        </p:nvSpPr>
        <p:spPr>
          <a:xfrm>
            <a:off x="2843530" y="3289935"/>
            <a:ext cx="6073775" cy="1383665"/>
          </a:xfrm>
          <a:prstGeom prst="rect">
            <a:avLst/>
          </a:prstGeom>
          <a:noFill/>
        </p:spPr>
        <p:txBody>
          <a:bodyPr wrap="square" rtlCol="0">
            <a:spAutoFit/>
          </a:bodyPr>
          <a:p>
            <a:pPr indent="0">
              <a:lnSpc>
                <a:spcPct val="100000"/>
              </a:lnSpc>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方法</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：60 例创伤性肝脾破裂伴失血性休克病人，随机分为对照组和观察组，分别用</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乳酸钠林格液</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碳酸氢钠林格液</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对两组进行复苏。在复苏前、复苏1 h后检测患者静脉血清中 </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 IL-4 、IL-10、</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IL-6、TNF-α水平以及动脉血的乳酸值。</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Font typeface="Arial" panose="020B0604020202020204" pitchFamily="34" charset="0"/>
              <a:buNone/>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结果</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①碳酸氢钠林格组</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抑炎因子</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 IL-4 和 IL-10 水平高于乳酸钠林格组</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促炎因子</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IL-6、 TNF-α、动脉血乳酸值显著低于碳酸氢钠林格组</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34340" y="915670"/>
            <a:ext cx="8558530" cy="645160"/>
          </a:xfrm>
          <a:prstGeom prst="rect">
            <a:avLst/>
          </a:prstGeom>
          <a:noFill/>
        </p:spPr>
        <p:txBody>
          <a:bodyPr wrap="square" rtlCol="0">
            <a:spAutoFit/>
          </a:bodyPr>
          <a:p>
            <a:pPr algn="l"/>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rPr>
              <a:t>碳酸氢钠林格液能更好地抑制外周血中炎症因子的表达，更好地降低血乳酸值，相比乳酸钠林格液复苏更有优势。</a:t>
            </a:r>
            <a:endPar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1"/>
          <p:cNvSpPr txBox="1"/>
          <p:nvPr/>
        </p:nvSpPr>
        <p:spPr>
          <a:xfrm>
            <a:off x="311785" y="195580"/>
            <a:ext cx="8905240" cy="431800"/>
          </a:xfrm>
          <a:prstGeom prst="rect">
            <a:avLst/>
          </a:prstGeom>
        </p:spPr>
        <p:txBody>
          <a:bodyPr vert="horz" lIns="68571" tIns="34285" rIns="68571" bIns="34285"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algn="l" defTabSz="1219200" fontAlgn="base">
              <a:buFont typeface="Arial" panose="020B0604020202020204" pitchFamily="34" charset="0"/>
            </a:pPr>
            <a:r>
              <a:rPr lang="en-US" altLang="zh-CN" sz="3200" dirty="0">
                <a:latin typeface="微软雅黑" panose="020B0503020204020204" pitchFamily="34" charset="-122"/>
                <a:ea typeface="微软雅黑" panose="020B0503020204020204" pitchFamily="34" charset="-122"/>
                <a:cs typeface="+mn-cs"/>
                <a:sym typeface="+mn-lt"/>
              </a:rPr>
              <a:t>05 </a:t>
            </a:r>
            <a:r>
              <a:rPr lang="zh-CN" altLang="en-US" sz="3200" dirty="0">
                <a:latin typeface="微软雅黑" panose="020B0503020204020204" pitchFamily="34" charset="-122"/>
                <a:ea typeface="微软雅黑" panose="020B0503020204020204" pitchFamily="34" charset="-122"/>
                <a:cs typeface="+mn-cs"/>
                <a:sym typeface="+mn-lt"/>
              </a:rPr>
              <a:t>创新</a:t>
            </a:r>
            <a:r>
              <a:rPr lang="zh-CN" altLang="en-US" sz="3200" dirty="0">
                <a:latin typeface="微软雅黑" panose="020B0503020204020204" pitchFamily="34" charset="-122"/>
                <a:ea typeface="微软雅黑" panose="020B0503020204020204" pitchFamily="34" charset="-122"/>
                <a:cs typeface="+mn-cs"/>
                <a:sym typeface="+mn-lt"/>
              </a:rPr>
              <a:t>性</a:t>
            </a:r>
            <a:endParaRPr lang="zh-CN" altLang="en-US" sz="3200" dirty="0">
              <a:latin typeface="微软雅黑" panose="020B0503020204020204" pitchFamily="34" charset="-122"/>
              <a:ea typeface="微软雅黑" panose="020B0503020204020204" pitchFamily="34" charset="-122"/>
              <a:cs typeface="+mn-cs"/>
              <a:sym typeface="+mn-lt"/>
            </a:endParaRPr>
          </a:p>
        </p:txBody>
      </p:sp>
      <p:graphicFrame>
        <p:nvGraphicFramePr>
          <p:cNvPr id="13" name="表格 12"/>
          <p:cNvGraphicFramePr>
            <a:graphicFrameLocks noGrp="1"/>
          </p:cNvGraphicFramePr>
          <p:nvPr>
            <p:custDataLst>
              <p:tags r:id="rId1"/>
            </p:custDataLst>
          </p:nvPr>
        </p:nvGraphicFramePr>
        <p:xfrm>
          <a:off x="440055" y="1778635"/>
          <a:ext cx="8292465" cy="1054100"/>
        </p:xfrm>
        <a:graphic>
          <a:graphicData uri="http://schemas.openxmlformats.org/drawingml/2006/table">
            <a:tbl>
              <a:tblPr firstRow="1" bandRow="1">
                <a:tableStyleId>{F2DE63D5-997A-4646-A377-4702673A728D}</a:tableStyleId>
              </a:tblPr>
              <a:tblGrid>
                <a:gridCol w="1254760"/>
                <a:gridCol w="906145"/>
                <a:gridCol w="765810"/>
                <a:gridCol w="488315"/>
                <a:gridCol w="557530"/>
                <a:gridCol w="556895"/>
                <a:gridCol w="627380"/>
                <a:gridCol w="1254760"/>
                <a:gridCol w="974090"/>
                <a:gridCol w="906780"/>
              </a:tblGrid>
              <a:tr h="245110">
                <a:tc rowSpan="2">
                  <a:txBody>
                    <a:bodyPr/>
                    <a:p>
                      <a:pPr algn="ctr" fontAlgn="ctr"/>
                      <a:r>
                        <a:rPr lang="zh-CN" altLang="en-US" sz="1000" b="1" u="none" strike="noStrike" dirty="0">
                          <a:solidFill>
                            <a:schemeClr val="tx1"/>
                          </a:solidFill>
                          <a:latin typeface="微软雅黑" panose="020B0503020204020204" pitchFamily="34" charset="-122"/>
                          <a:ea typeface="微软雅黑" panose="020B0503020204020204" pitchFamily="34" charset="-122"/>
                        </a:rPr>
                        <a:t>名称</a:t>
                      </a:r>
                      <a:endParaRPr lang="zh-CN" altLang="en-US" sz="1000" b="1" i="0" u="none" strike="noStrike" dirty="0">
                        <a:solidFill>
                          <a:schemeClr val="tx1"/>
                        </a:solidFill>
                        <a:latin typeface="微软雅黑" panose="020B0503020204020204" pitchFamily="34" charset="-122"/>
                        <a:ea typeface="微软雅黑" panose="020B0503020204020204" pitchFamily="34" charset="-122"/>
                      </a:endParaRPr>
                    </a:p>
                  </a:txBody>
                  <a:tcPr marL="87527" marR="87527" marT="43764" marB="43764"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5">
                  <a:txBody>
                    <a:bodyPr/>
                    <a:p>
                      <a:pPr algn="ctr" fontAlgn="ctr"/>
                      <a:r>
                        <a:rPr lang="zh-CN" altLang="en-US" sz="1000" b="1" u="none" strike="noStrike" dirty="0">
                          <a:solidFill>
                            <a:schemeClr val="tx1"/>
                          </a:solidFill>
                          <a:latin typeface="微软雅黑" panose="020B0503020204020204" pitchFamily="34" charset="-122"/>
                          <a:ea typeface="微软雅黑" panose="020B0503020204020204" pitchFamily="34" charset="-122"/>
                        </a:rPr>
                        <a:t>电解质浓度</a:t>
                      </a:r>
                      <a:r>
                        <a:rPr lang="en-US" altLang="zh-CN" sz="1000" b="1" u="none" strike="noStrike" dirty="0">
                          <a:solidFill>
                            <a:schemeClr val="tx1"/>
                          </a:solidFill>
                          <a:latin typeface="微软雅黑" panose="020B0503020204020204" pitchFamily="34" charset="-122"/>
                          <a:ea typeface="微软雅黑" panose="020B0503020204020204" pitchFamily="34" charset="-122"/>
                        </a:rPr>
                        <a:t>(</a:t>
                      </a:r>
                      <a:r>
                        <a:rPr lang="en-US" altLang="zh-CN" sz="1000" b="1" u="none" strike="noStrike" dirty="0" err="1">
                          <a:solidFill>
                            <a:schemeClr val="tx1"/>
                          </a:solidFill>
                          <a:latin typeface="微软雅黑" panose="020B0503020204020204" pitchFamily="34" charset="-122"/>
                          <a:ea typeface="微软雅黑" panose="020B0503020204020204" pitchFamily="34" charset="-122"/>
                        </a:rPr>
                        <a:t>mmol</a:t>
                      </a:r>
                      <a:r>
                        <a:rPr lang="en-US" altLang="zh-CN" sz="1000" b="1" u="none" strike="noStrike" dirty="0">
                          <a:solidFill>
                            <a:schemeClr val="tx1"/>
                          </a:solidFill>
                          <a:latin typeface="微软雅黑" panose="020B0503020204020204" pitchFamily="34" charset="-122"/>
                          <a:ea typeface="微软雅黑" panose="020B0503020204020204" pitchFamily="34" charset="-122"/>
                        </a:rPr>
                        <a:t>/L)</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7527" marR="87527" marT="43764" marB="43764"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T w="12700">
                      <a:solidFill>
                        <a:schemeClr val="tx1"/>
                      </a:solidFill>
                      <a:prstDash val="solid"/>
                    </a:lnT>
                    <a:lnB w="12700">
                      <a:solidFill>
                        <a:schemeClr val="tx1"/>
                      </a:solidFill>
                      <a:prstDash val="solid"/>
                    </a:lnB>
                  </a:tcPr>
                </a:tc>
                <a:tc hMerge="1">
                  <a:tcPr>
                    <a:lnR w="12700">
                      <a:solidFill>
                        <a:schemeClr val="tx1"/>
                      </a:solidFill>
                      <a:prstDash val="solid"/>
                    </a:lnR>
                    <a:lnT w="12700">
                      <a:solidFill>
                        <a:schemeClr val="tx1"/>
                      </a:solidFill>
                      <a:prstDash val="solid"/>
                    </a:lnT>
                    <a:lnB w="12700">
                      <a:solidFill>
                        <a:schemeClr val="tx1"/>
                      </a:solidFill>
                      <a:prstDash val="solid"/>
                    </a:lnB>
                  </a:tcPr>
                </a:tc>
                <a:tc rowSpan="2">
                  <a:txBody>
                    <a:bodyPr/>
                    <a:p>
                      <a:pPr algn="ctr" fontAlgn="ctr"/>
                      <a:r>
                        <a:rPr lang="zh-CN" altLang="en-US" sz="1000" b="1" u="none" strike="noStrike" kern="1200" dirty="0">
                          <a:solidFill>
                            <a:schemeClr val="tx1"/>
                          </a:solidFill>
                          <a:latin typeface="微软雅黑" panose="020B0503020204020204" pitchFamily="34" charset="-122"/>
                          <a:ea typeface="微软雅黑" panose="020B0503020204020204" pitchFamily="34" charset="-122"/>
                        </a:rPr>
                        <a:t>糖</a:t>
                      </a:r>
                      <a:endParaRPr lang="en-US" altLang="zh-CN" sz="1000" b="1" u="none" strike="noStrike" kern="1200" dirty="0">
                        <a:solidFill>
                          <a:schemeClr val="tx1"/>
                        </a:solidFill>
                        <a:latin typeface="微软雅黑" panose="020B0503020204020204" pitchFamily="34" charset="-122"/>
                        <a:ea typeface="微软雅黑" panose="020B0503020204020204" pitchFamily="34" charset="-122"/>
                      </a:endParaRPr>
                    </a:p>
                    <a:p>
                      <a:pPr algn="ctr" fontAlgn="ctr"/>
                      <a:r>
                        <a:rPr lang="en-US" altLang="en-US" sz="1000" b="1" u="none" strike="noStrike" kern="1200" dirty="0">
                          <a:solidFill>
                            <a:schemeClr val="tx1"/>
                          </a:solidFill>
                          <a:latin typeface="微软雅黑" panose="020B0503020204020204" pitchFamily="34" charset="-122"/>
                          <a:ea typeface="微软雅黑" panose="020B0503020204020204" pitchFamily="34" charset="-122"/>
                        </a:rPr>
                        <a:t>(g/L)</a:t>
                      </a:r>
                      <a:endParaRPr lang="en-US" altLang="en-US" sz="1000" b="1" u="none" strike="noStrike" kern="1200" dirty="0">
                        <a:solidFill>
                          <a:schemeClr val="tx1"/>
                        </a:solidFill>
                        <a:latin typeface="微软雅黑" panose="020B0503020204020204" pitchFamily="34" charset="-122"/>
                        <a:ea typeface="微软雅黑" panose="020B0503020204020204" pitchFamily="34" charset="-122"/>
                        <a:cs typeface="+mn-cs"/>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p>
                      <a:pPr algn="ctr" fontAlgn="ctr"/>
                      <a:r>
                        <a:rPr lang="zh-CN" altLang="en-US" sz="1000" b="1" u="none" strike="noStrike" kern="1200" dirty="0">
                          <a:solidFill>
                            <a:schemeClr val="tx1"/>
                          </a:solidFill>
                          <a:latin typeface="微软雅黑" panose="020B0503020204020204" pitchFamily="34" charset="-122"/>
                          <a:ea typeface="微软雅黑" panose="020B0503020204020204" pitchFamily="34" charset="-122"/>
                          <a:cs typeface="+mn-cs"/>
                        </a:rPr>
                        <a:t>缓冲体系</a:t>
                      </a:r>
                      <a:endParaRPr lang="en-US" altLang="zh-CN" sz="1000" b="1" u="none" strike="noStrike" kern="1200" dirty="0">
                        <a:solidFill>
                          <a:schemeClr val="tx1"/>
                        </a:solidFill>
                        <a:latin typeface="微软雅黑" panose="020B0503020204020204" pitchFamily="34" charset="-122"/>
                        <a:ea typeface="微软雅黑" panose="020B0503020204020204" pitchFamily="34" charset="-122"/>
                        <a:cs typeface="+mn-cs"/>
                      </a:endParaRPr>
                    </a:p>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a:t>
                      </a:r>
                      <a:r>
                        <a:rPr lang="en-US" altLang="zh-CN" sz="1000" b="1" u="none" strike="noStrike" dirty="0" err="1">
                          <a:solidFill>
                            <a:schemeClr val="tx1"/>
                          </a:solidFill>
                          <a:latin typeface="微软雅黑" panose="020B0503020204020204" pitchFamily="34" charset="-122"/>
                          <a:ea typeface="微软雅黑" panose="020B0503020204020204" pitchFamily="34" charset="-122"/>
                        </a:rPr>
                        <a:t>mmol</a:t>
                      </a:r>
                      <a:r>
                        <a:rPr lang="en-US" altLang="zh-CN" sz="1000" b="1" u="none" strike="noStrike" dirty="0">
                          <a:solidFill>
                            <a:schemeClr val="tx1"/>
                          </a:solidFill>
                          <a:latin typeface="微软雅黑" panose="020B0503020204020204" pitchFamily="34" charset="-122"/>
                          <a:ea typeface="微软雅黑" panose="020B0503020204020204" pitchFamily="34" charset="-122"/>
                        </a:rPr>
                        <a:t>/L)</a:t>
                      </a:r>
                      <a:endParaRPr lang="en-US" altLang="zh-CN" sz="1000" b="1" u="none" strike="noStrike" kern="1200" dirty="0">
                        <a:solidFill>
                          <a:schemeClr val="tx1"/>
                        </a:solidFill>
                        <a:latin typeface="微软雅黑" panose="020B0503020204020204" pitchFamily="34" charset="-122"/>
                        <a:ea typeface="微软雅黑" panose="020B0503020204020204" pitchFamily="34" charset="-122"/>
                        <a:cs typeface="+mn-cs"/>
                      </a:endParaRPr>
                    </a:p>
                  </a:txBody>
                  <a:tcPr marL="87527" marR="87527" marT="43764" marB="43764"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p>
                      <a:pPr algn="ctr" fontAlgn="ctr"/>
                      <a:r>
                        <a:rPr lang="zh-CN" altLang="en-US" sz="1000" b="1" u="none" strike="noStrike" kern="1200" dirty="0">
                          <a:solidFill>
                            <a:schemeClr val="tx1"/>
                          </a:solidFill>
                          <a:latin typeface="微软雅黑" panose="020B0503020204020204" pitchFamily="34" charset="-122"/>
                          <a:ea typeface="微软雅黑" panose="020B0503020204020204" pitchFamily="34" charset="-122"/>
                        </a:rPr>
                        <a:t>渗透浓度</a:t>
                      </a:r>
                      <a:r>
                        <a:rPr lang="en-US" altLang="zh-CN" sz="1000" b="1" u="none" strike="noStrike" kern="1200" dirty="0">
                          <a:solidFill>
                            <a:schemeClr val="tx1"/>
                          </a:solidFill>
                          <a:latin typeface="微软雅黑" panose="020B0503020204020204" pitchFamily="34" charset="-122"/>
                          <a:ea typeface="微软雅黑" panose="020B0503020204020204" pitchFamily="34" charset="-122"/>
                        </a:rPr>
                        <a:t>(</a:t>
                      </a:r>
                      <a:r>
                        <a:rPr lang="en-US" altLang="zh-CN" sz="1000" b="1" u="none" strike="noStrike" kern="1200" dirty="0" err="1">
                          <a:solidFill>
                            <a:schemeClr val="tx1"/>
                          </a:solidFill>
                          <a:latin typeface="微软雅黑" panose="020B0503020204020204" pitchFamily="34" charset="-122"/>
                          <a:ea typeface="微软雅黑" panose="020B0503020204020204" pitchFamily="34" charset="-122"/>
                        </a:rPr>
                        <a:t>mOsm</a:t>
                      </a:r>
                      <a:r>
                        <a:rPr lang="en-US" altLang="zh-CN" sz="1000" b="1" u="none" strike="noStrike" kern="1200" dirty="0">
                          <a:solidFill>
                            <a:schemeClr val="tx1"/>
                          </a:solidFill>
                          <a:latin typeface="微软雅黑" panose="020B0503020204020204" pitchFamily="34" charset="-122"/>
                          <a:ea typeface="微软雅黑" panose="020B0503020204020204" pitchFamily="34" charset="-122"/>
                        </a:rPr>
                        <a:t>/L)</a:t>
                      </a:r>
                      <a:endParaRPr lang="en-US" altLang="zh-CN" sz="1000" b="1" u="none" strike="noStrike" kern="1200" dirty="0">
                        <a:solidFill>
                          <a:schemeClr val="tx1"/>
                        </a:solidFill>
                        <a:latin typeface="微软雅黑" panose="020B0503020204020204" pitchFamily="34" charset="-122"/>
                        <a:ea typeface="微软雅黑" panose="020B0503020204020204" pitchFamily="34" charset="-122"/>
                        <a:cs typeface="+mn-cs"/>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p>
                      <a:pPr algn="ctr" fontAlgn="ctr"/>
                      <a:r>
                        <a:rPr lang="en-US" altLang="zh-CN" sz="1000" b="1" u="none" strike="noStrike" kern="1200" dirty="0">
                          <a:solidFill>
                            <a:schemeClr val="tx1"/>
                          </a:solidFill>
                          <a:latin typeface="微软雅黑" panose="020B0503020204020204" pitchFamily="34" charset="-122"/>
                          <a:ea typeface="微软雅黑" panose="020B0503020204020204" pitchFamily="34" charset="-122"/>
                          <a:cs typeface="+mn-cs"/>
                        </a:rPr>
                        <a:t>pH</a:t>
                      </a:r>
                      <a:endParaRPr lang="en-US" altLang="zh-CN" sz="1000" b="1" u="none" strike="noStrike" kern="1200" dirty="0">
                        <a:solidFill>
                          <a:schemeClr val="tx1"/>
                        </a:solidFill>
                        <a:latin typeface="微软雅黑" panose="020B0503020204020204" pitchFamily="34" charset="-122"/>
                        <a:ea typeface="微软雅黑" panose="020B0503020204020204" pitchFamily="34" charset="-122"/>
                        <a:cs typeface="+mn-cs"/>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64465">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algn="ctr" fontAlgn="ctr"/>
                      <a:r>
                        <a:rPr lang="en-US" altLang="en-US" sz="1000" b="1" u="none" strike="noStrike" kern="1200" dirty="0">
                          <a:solidFill>
                            <a:schemeClr val="tx1"/>
                          </a:solidFill>
                          <a:latin typeface="微软雅黑" panose="020B0503020204020204" pitchFamily="34" charset="-122"/>
                          <a:ea typeface="微软雅黑" panose="020B0503020204020204" pitchFamily="34" charset="-122"/>
                        </a:rPr>
                        <a:t>Na</a:t>
                      </a:r>
                      <a:r>
                        <a:rPr lang="en-US" altLang="en-US" sz="1000" b="1" u="none" strike="noStrike" kern="1200" baseline="30000" dirty="0">
                          <a:solidFill>
                            <a:schemeClr val="tx1"/>
                          </a:solidFill>
                          <a:latin typeface="微软雅黑" panose="020B0503020204020204" pitchFamily="34" charset="-122"/>
                          <a:ea typeface="微软雅黑" panose="020B0503020204020204" pitchFamily="34" charset="-122"/>
                        </a:rPr>
                        <a:t>+</a:t>
                      </a:r>
                      <a:endParaRPr lang="en-US" altLang="en-US" sz="1000" b="1" u="none" strike="noStrike" kern="1200" baseline="30000" dirty="0">
                        <a:solidFill>
                          <a:schemeClr val="tx1"/>
                        </a:solidFill>
                        <a:latin typeface="微软雅黑" panose="020B0503020204020204" pitchFamily="34" charset="-122"/>
                        <a:ea typeface="微软雅黑" panose="020B0503020204020204" pitchFamily="34" charset="-122"/>
                        <a:cs typeface="+mn-cs"/>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lang="en-US" altLang="en-US" sz="1000" b="1" u="none" strike="noStrike" kern="1200" dirty="0">
                          <a:solidFill>
                            <a:schemeClr val="tx1"/>
                          </a:solidFill>
                          <a:latin typeface="微软雅黑" panose="020B0503020204020204" pitchFamily="34" charset="-122"/>
                          <a:ea typeface="微软雅黑" panose="020B0503020204020204" pitchFamily="34" charset="-122"/>
                        </a:rPr>
                        <a:t>C</a:t>
                      </a:r>
                      <a:r>
                        <a:rPr lang="en-US" altLang="zh-CN" sz="1000" b="1" u="none" strike="noStrike" kern="1200" dirty="0">
                          <a:solidFill>
                            <a:schemeClr val="tx1"/>
                          </a:solidFill>
                          <a:latin typeface="微软雅黑" panose="020B0503020204020204" pitchFamily="34" charset="-122"/>
                          <a:ea typeface="微软雅黑" panose="020B0503020204020204" pitchFamily="34" charset="-122"/>
                        </a:rPr>
                        <a:t>l</a:t>
                      </a:r>
                      <a:r>
                        <a:rPr lang="en-US" altLang="zh-CN" sz="1000" b="1" u="none" strike="noStrike" kern="1200" baseline="30000" dirty="0">
                          <a:solidFill>
                            <a:schemeClr val="tx1"/>
                          </a:solidFill>
                          <a:latin typeface="微软雅黑" panose="020B0503020204020204" pitchFamily="34" charset="-122"/>
                          <a:ea typeface="微软雅黑" panose="020B0503020204020204" pitchFamily="34" charset="-122"/>
                        </a:rPr>
                        <a:t>-</a:t>
                      </a:r>
                      <a:endParaRPr lang="en-US" altLang="zh-CN" sz="1000" b="1" u="none" strike="noStrike" kern="1200" baseline="30000" dirty="0">
                        <a:solidFill>
                          <a:schemeClr val="tx1"/>
                        </a:solidFill>
                        <a:latin typeface="微软雅黑" panose="020B0503020204020204" pitchFamily="34" charset="-122"/>
                        <a:ea typeface="微软雅黑" panose="020B0503020204020204" pitchFamily="34" charset="-122"/>
                        <a:cs typeface="+mn-cs"/>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en-US" altLang="en-US" sz="1000" b="1" u="none" strike="noStrike" kern="1200" dirty="0">
                          <a:solidFill>
                            <a:schemeClr val="tx1"/>
                          </a:solidFill>
                          <a:latin typeface="微软雅黑" panose="020B0503020204020204" pitchFamily="34" charset="-122"/>
                          <a:ea typeface="微软雅黑" panose="020B0503020204020204" pitchFamily="34" charset="-122"/>
                        </a:rPr>
                        <a:t>K</a:t>
                      </a:r>
                      <a:r>
                        <a:rPr lang="en-US" altLang="en-US" sz="1000" b="1" u="none" strike="noStrike" kern="1200" baseline="30000" dirty="0">
                          <a:solidFill>
                            <a:schemeClr val="tx1"/>
                          </a:solidFill>
                          <a:latin typeface="微软雅黑" panose="020B0503020204020204" pitchFamily="34" charset="-122"/>
                          <a:ea typeface="微软雅黑" panose="020B0503020204020204" pitchFamily="34" charset="-122"/>
                        </a:rPr>
                        <a:t>+</a:t>
                      </a:r>
                      <a:endParaRPr lang="en-US" altLang="en-US" sz="1000" b="1" u="none" strike="noStrike" kern="1200" baseline="30000"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en-US" sz="1000" b="1" u="none" strike="noStrike" kern="1200" dirty="0">
                          <a:solidFill>
                            <a:schemeClr val="tx1"/>
                          </a:solidFill>
                          <a:latin typeface="微软雅黑" panose="020B0503020204020204" pitchFamily="34" charset="-122"/>
                          <a:ea typeface="微软雅黑" panose="020B0503020204020204" pitchFamily="34" charset="-122"/>
                        </a:rPr>
                        <a:t>Ca</a:t>
                      </a:r>
                      <a:r>
                        <a:rPr lang="en-US" altLang="en-US" sz="1000" b="1" u="none" strike="noStrike" kern="1200" baseline="30000" dirty="0">
                          <a:solidFill>
                            <a:schemeClr val="tx1"/>
                          </a:solidFill>
                          <a:latin typeface="微软雅黑" panose="020B0503020204020204" pitchFamily="34" charset="-122"/>
                          <a:ea typeface="微软雅黑" panose="020B0503020204020204" pitchFamily="34" charset="-122"/>
                        </a:rPr>
                        <a:t>2</a:t>
                      </a:r>
                      <a:r>
                        <a:rPr lang="en-US" altLang="zh-CN" sz="1000" b="1" u="none" strike="noStrike" kern="1200" baseline="30000" dirty="0">
                          <a:solidFill>
                            <a:schemeClr val="tx1"/>
                          </a:solidFill>
                          <a:latin typeface="微软雅黑" panose="020B0503020204020204" pitchFamily="34" charset="-122"/>
                          <a:ea typeface="微软雅黑" panose="020B0503020204020204" pitchFamily="34" charset="-122"/>
                        </a:rPr>
                        <a:t>+</a:t>
                      </a:r>
                      <a:endParaRPr lang="en-US" altLang="zh-CN" sz="1000" b="1" u="none" strike="noStrike" kern="1200" baseline="30000" dirty="0">
                        <a:solidFill>
                          <a:schemeClr val="tx1"/>
                        </a:solidFill>
                        <a:latin typeface="微软雅黑" panose="020B0503020204020204" pitchFamily="34" charset="-122"/>
                        <a:ea typeface="微软雅黑" panose="020B0503020204020204" pitchFamily="34" charset="-122"/>
                        <a:cs typeface="+mn-cs"/>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en-US" sz="1000" b="1" u="none" strike="noStrike" kern="1200" dirty="0">
                          <a:solidFill>
                            <a:schemeClr val="tx1"/>
                          </a:solidFill>
                          <a:latin typeface="微软雅黑" panose="020B0503020204020204" pitchFamily="34" charset="-122"/>
                          <a:ea typeface="微软雅黑" panose="020B0503020204020204" pitchFamily="34" charset="-122"/>
                        </a:rPr>
                        <a:t>Mg</a:t>
                      </a:r>
                      <a:r>
                        <a:rPr lang="en-US" altLang="en-US" sz="1000" b="1" u="none" strike="noStrike" kern="1200" baseline="30000" dirty="0">
                          <a:solidFill>
                            <a:schemeClr val="tx1"/>
                          </a:solidFill>
                          <a:latin typeface="微软雅黑" panose="020B0503020204020204" pitchFamily="34" charset="-122"/>
                          <a:ea typeface="微软雅黑" panose="020B0503020204020204" pitchFamily="34" charset="-122"/>
                        </a:rPr>
                        <a:t>2</a:t>
                      </a:r>
                      <a:r>
                        <a:rPr lang="en-US" altLang="zh-CN" sz="1000" b="1" u="none" strike="noStrike" kern="1200" baseline="30000" dirty="0">
                          <a:solidFill>
                            <a:schemeClr val="tx1"/>
                          </a:solidFill>
                          <a:latin typeface="微软雅黑" panose="020B0503020204020204" pitchFamily="34" charset="-122"/>
                          <a:ea typeface="微软雅黑" panose="020B0503020204020204" pitchFamily="34" charset="-122"/>
                        </a:rPr>
                        <a:t>+</a:t>
                      </a:r>
                      <a:endParaRPr lang="en-US" altLang="zh-CN" sz="1000" b="1" u="none" strike="noStrike" kern="1200" baseline="30000" dirty="0">
                        <a:solidFill>
                          <a:schemeClr val="tx1"/>
                        </a:solidFill>
                        <a:latin typeface="微软雅黑" panose="020B0503020204020204" pitchFamily="34" charset="-122"/>
                        <a:ea typeface="微软雅黑" panose="020B0503020204020204" pitchFamily="34" charset="-122"/>
                        <a:cs typeface="+mn-cs"/>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marL="8404" marR="8404" marT="8404" marB="0" anchor="ct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vMerge="1">
                  <a:tcPr marL="8404" marR="8404" marT="8404" marB="0" anchor="ct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r>
              <a:tr h="163830">
                <a:tc>
                  <a:txBody>
                    <a:bodyPr/>
                    <a:p>
                      <a:pPr algn="ctr" fontAlgn="ctr"/>
                      <a:r>
                        <a:rPr lang="zh-CN" altLang="en-US" sz="1000" b="1" u="none" strike="noStrike" dirty="0">
                          <a:solidFill>
                            <a:schemeClr val="tx1"/>
                          </a:solidFill>
                          <a:latin typeface="微软雅黑" panose="020B0503020204020204" pitchFamily="34" charset="-122"/>
                          <a:ea typeface="微软雅黑" panose="020B0503020204020204" pitchFamily="34" charset="-122"/>
                        </a:rPr>
                        <a:t>细胞外液</a:t>
                      </a:r>
                      <a:endParaRPr lang="zh-CN" altLang="en-US"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142</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i="0" u="none" strike="noStrike" dirty="0">
                          <a:solidFill>
                            <a:schemeClr val="tx1"/>
                          </a:solidFill>
                          <a:latin typeface="微软雅黑" panose="020B0503020204020204" pitchFamily="34" charset="-122"/>
                          <a:ea typeface="微软雅黑" panose="020B0503020204020204" pitchFamily="34" charset="-122"/>
                        </a:rPr>
                        <a:t>117</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4</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2.5</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1</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i="0" u="none" strike="noStrike" dirty="0">
                          <a:solidFill>
                            <a:schemeClr val="tx1"/>
                          </a:solidFill>
                          <a:latin typeface="微软雅黑" panose="020B0503020204020204" pitchFamily="34" charset="-122"/>
                          <a:ea typeface="微软雅黑" panose="020B0503020204020204" pitchFamily="34" charset="-122"/>
                        </a:rPr>
                        <a:t>+</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marR="0" indent="0" algn="ctr" defTabSz="914400" rtl="0" eaLnBrk="1" fontAlgn="ctr" latinLnBrk="0" hangingPunct="1">
                        <a:lnSpc>
                          <a:spcPct val="100000"/>
                        </a:lnSpc>
                        <a:spcBef>
                          <a:spcPts val="0"/>
                        </a:spcBef>
                        <a:spcAft>
                          <a:spcPts val="0"/>
                        </a:spcAft>
                        <a:buClrTx/>
                        <a:buSzTx/>
                        <a:buFontTx/>
                        <a:buNone/>
                        <a:defRPr/>
                      </a:pPr>
                      <a:r>
                        <a:rPr lang="en-US" altLang="zh-CN" sz="1000" b="1" i="0" u="none" strike="noStrike" dirty="0">
                          <a:solidFill>
                            <a:srgbClr val="FF0000"/>
                          </a:solidFill>
                          <a:latin typeface="微软雅黑" panose="020B0503020204020204" pitchFamily="34" charset="-122"/>
                          <a:ea typeface="微软雅黑" panose="020B0503020204020204" pitchFamily="34" charset="-122"/>
                        </a:rPr>
                        <a:t>23-27</a:t>
                      </a:r>
                      <a:r>
                        <a:rPr lang="zh-CN" altLang="en-US" sz="1000" b="1" i="0" u="none" strike="noStrike" dirty="0">
                          <a:solidFill>
                            <a:srgbClr val="FF0000"/>
                          </a:solidFill>
                          <a:latin typeface="微软雅黑" panose="020B0503020204020204" pitchFamily="34" charset="-122"/>
                          <a:ea typeface="微软雅黑" panose="020B0503020204020204" pitchFamily="34" charset="-122"/>
                        </a:rPr>
                        <a:t>（碳酸）</a:t>
                      </a:r>
                      <a:endParaRPr lang="zh-CN" altLang="en-US" sz="1000" b="1" i="0" u="none" strike="noStrike" dirty="0">
                        <a:solidFill>
                          <a:srgbClr val="FF0000"/>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310</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i="0" u="none" strike="noStrike" dirty="0">
                          <a:solidFill>
                            <a:schemeClr val="tx1"/>
                          </a:solidFill>
                          <a:latin typeface="微软雅黑" panose="020B0503020204020204" pitchFamily="34" charset="-122"/>
                          <a:ea typeface="微软雅黑" panose="020B0503020204020204" pitchFamily="34" charset="-122"/>
                        </a:rPr>
                        <a:t>7.35-7.45</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316230">
                <a:tc>
                  <a:txBody>
                    <a:bodyPr/>
                    <a:p>
                      <a:pPr marL="0" algn="ctr" defTabSz="914400" rtl="0" eaLnBrk="1" fontAlgn="ctr" latinLnBrk="0" hangingPunct="1"/>
                      <a:r>
                        <a:rPr lang="zh-CN" altLang="en-US" sz="1000" b="1" i="0" u="none" strike="noStrike" kern="1200" dirty="0">
                          <a:solidFill>
                            <a:schemeClr val="tx1"/>
                          </a:solidFill>
                          <a:latin typeface="微软雅黑" panose="020B0503020204020204" pitchFamily="34" charset="-122"/>
                          <a:ea typeface="微软雅黑" panose="020B0503020204020204" pitchFamily="34" charset="-122"/>
                          <a:cs typeface="+mn-cs"/>
                        </a:rPr>
                        <a:t>碳酸氢钠林</a:t>
                      </a:r>
                      <a:r>
                        <a:rPr lang="zh-CN" altLang="en-US" sz="1000" b="1" i="0" u="none" strike="noStrike" kern="1200" dirty="0" smtClean="0">
                          <a:solidFill>
                            <a:schemeClr val="tx1"/>
                          </a:solidFill>
                          <a:latin typeface="微软雅黑" panose="020B0503020204020204" pitchFamily="34" charset="-122"/>
                          <a:ea typeface="微软雅黑" panose="020B0503020204020204" pitchFamily="34" charset="-122"/>
                          <a:cs typeface="+mn-cs"/>
                        </a:rPr>
                        <a:t>格</a:t>
                      </a:r>
                      <a:endParaRPr lang="zh-CN" altLang="en-US" sz="10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rPr>
                        <a:t>130</a:t>
                      </a:r>
                      <a:endPar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rPr>
                        <a:t>109</a:t>
                      </a:r>
                      <a:endPar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rPr>
                        <a:t>4</a:t>
                      </a:r>
                      <a:endPar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en-US" altLang="zh-CN" sz="1000" b="1" i="0" u="none" strike="noStrike" kern="1200" dirty="0" smtClean="0">
                          <a:solidFill>
                            <a:schemeClr val="tx1"/>
                          </a:solidFill>
                          <a:latin typeface="微软雅黑" panose="020B0503020204020204" pitchFamily="34" charset="-122"/>
                          <a:ea typeface="微软雅黑" panose="020B0503020204020204" pitchFamily="34" charset="-122"/>
                          <a:cs typeface="+mn-cs"/>
                        </a:rPr>
                        <a:t>1.5</a:t>
                      </a:r>
                      <a:endParaRPr lang="en-US" altLang="zh-CN" sz="10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en-US" altLang="zh-CN" sz="1000" b="1" i="0" u="none" strike="noStrike" kern="1200" dirty="0" smtClean="0">
                          <a:solidFill>
                            <a:schemeClr val="tx1"/>
                          </a:solidFill>
                          <a:latin typeface="微软雅黑" panose="020B0503020204020204" pitchFamily="34" charset="-122"/>
                          <a:ea typeface="微软雅黑" panose="020B0503020204020204" pitchFamily="34" charset="-122"/>
                          <a:cs typeface="+mn-cs"/>
                        </a:rPr>
                        <a:t>1</a:t>
                      </a:r>
                      <a:endParaRPr lang="en-US" altLang="zh-CN" sz="10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marR="0" indent="0" algn="ctr" defTabSz="914400" rtl="0" eaLnBrk="1" fontAlgn="ctr" latinLnBrk="0" hangingPunct="1">
                        <a:lnSpc>
                          <a:spcPct val="100000"/>
                        </a:lnSpc>
                        <a:spcBef>
                          <a:spcPts val="0"/>
                        </a:spcBef>
                        <a:spcAft>
                          <a:spcPts val="0"/>
                        </a:spcAft>
                        <a:buClrTx/>
                        <a:buSzTx/>
                        <a:buFontTx/>
                        <a:buNone/>
                        <a:defRPr/>
                      </a:pPr>
                      <a:r>
                        <a:rPr lang="en-US" altLang="zh-CN" sz="1000" b="1" i="0" u="none" strike="noStrike" kern="1200" dirty="0" smtClean="0">
                          <a:solidFill>
                            <a:schemeClr val="tx1"/>
                          </a:solidFill>
                          <a:latin typeface="微软雅黑" panose="020B0503020204020204" pitchFamily="34" charset="-122"/>
                          <a:ea typeface="微软雅黑" panose="020B0503020204020204" pitchFamily="34" charset="-122"/>
                          <a:cs typeface="+mn-cs"/>
                        </a:rPr>
                        <a:t>-</a:t>
                      </a:r>
                      <a:endParaRPr lang="en-US" altLang="zh-CN" sz="10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en-US" altLang="zh-CN" sz="1000" b="1" i="0" u="none" strike="noStrike" kern="1200" dirty="0">
                          <a:solidFill>
                            <a:srgbClr val="FF0000"/>
                          </a:solidFill>
                          <a:latin typeface="微软雅黑" panose="020B0503020204020204" pitchFamily="34" charset="-122"/>
                          <a:ea typeface="微软雅黑" panose="020B0503020204020204" pitchFamily="34" charset="-122"/>
                          <a:cs typeface="+mn-cs"/>
                        </a:rPr>
                        <a:t>28</a:t>
                      </a:r>
                      <a:r>
                        <a:rPr lang="zh-CN" altLang="en-US" sz="1000" b="1" i="0" u="none" strike="noStrike" kern="1200" dirty="0">
                          <a:solidFill>
                            <a:srgbClr val="FF0000"/>
                          </a:solidFill>
                          <a:latin typeface="微软雅黑" panose="020B0503020204020204" pitchFamily="34" charset="-122"/>
                          <a:ea typeface="微软雅黑" panose="020B0503020204020204" pitchFamily="34" charset="-122"/>
                          <a:cs typeface="+mn-cs"/>
                        </a:rPr>
                        <a:t>（碳酸）</a:t>
                      </a:r>
                      <a:r>
                        <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rPr>
                        <a:t>/4</a:t>
                      </a:r>
                      <a:r>
                        <a:rPr lang="zh-CN" altLang="en-US" sz="1000" b="1" i="0" u="none" strike="noStrike" kern="1200" dirty="0" smtClean="0">
                          <a:solidFill>
                            <a:schemeClr val="tx1"/>
                          </a:solidFill>
                          <a:latin typeface="微软雅黑" panose="020B0503020204020204" pitchFamily="34" charset="-122"/>
                          <a:ea typeface="微软雅黑" panose="020B0503020204020204" pitchFamily="34" charset="-122"/>
                          <a:cs typeface="+mn-cs"/>
                        </a:rPr>
                        <a:t>（</a:t>
                      </a:r>
                      <a:r>
                        <a:rPr lang="zh-CN" altLang="en-US" sz="1000" b="1" i="0" u="none" strike="noStrike" kern="1200" dirty="0" smtClean="0">
                          <a:solidFill>
                            <a:schemeClr val="tx1"/>
                          </a:solidFill>
                          <a:latin typeface="微软雅黑" panose="020B0503020204020204" pitchFamily="34" charset="-122"/>
                          <a:ea typeface="微软雅黑" panose="020B0503020204020204" pitchFamily="34" charset="-122"/>
                          <a:cs typeface="+mn-cs"/>
                        </a:rPr>
                        <a:t>枸橼酸）</a:t>
                      </a:r>
                      <a:endParaRPr lang="zh-CN" altLang="en-US" sz="10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rPr>
                        <a:t>240~275</a:t>
                      </a:r>
                      <a:endParaRPr lang="en-US" altLang="zh-CN" sz="1000" b="1" i="0" u="none" strike="noStrike" kern="1200" dirty="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0" algn="ctr" defTabSz="914400" rtl="0" eaLnBrk="1" fontAlgn="ctr" latinLnBrk="0" hangingPunct="1"/>
                      <a:r>
                        <a:rPr lang="zh-CN" altLang="en-US" sz="1000" b="1" i="0" u="none" strike="noStrike" kern="1200" dirty="0" smtClean="0">
                          <a:solidFill>
                            <a:schemeClr val="tx1"/>
                          </a:solidFill>
                          <a:latin typeface="微软雅黑" panose="020B0503020204020204" pitchFamily="34" charset="-122"/>
                          <a:ea typeface="微软雅黑" panose="020B0503020204020204" pitchFamily="34" charset="-122"/>
                          <a:cs typeface="+mn-cs"/>
                        </a:rPr>
                        <a:t>生理</a:t>
                      </a:r>
                      <a:endParaRPr lang="zh-CN" altLang="en-US" sz="1000" b="1" i="0" u="none" strike="noStrike" kern="1200" dirty="0" smtClean="0">
                        <a:solidFill>
                          <a:schemeClr val="tx1"/>
                        </a:solidFill>
                        <a:latin typeface="微软雅黑" panose="020B0503020204020204" pitchFamily="34" charset="-122"/>
                        <a:ea typeface="微软雅黑" panose="020B0503020204020204" pitchFamily="34" charset="-122"/>
                        <a:cs typeface="+mn-cs"/>
                      </a:endParaRPr>
                    </a:p>
                  </a:txBody>
                  <a:tcPr marL="4439" marR="4439" marT="4439"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64465">
                <a:tc>
                  <a:txBody>
                    <a:bodyPr/>
                    <a:p>
                      <a:pPr algn="ctr" fontAlgn="ctr"/>
                      <a:r>
                        <a:rPr lang="zh-CN" altLang="en-US" sz="1000" b="1" u="none" strike="noStrike" dirty="0">
                          <a:solidFill>
                            <a:schemeClr val="tx1"/>
                          </a:solidFill>
                          <a:latin typeface="微软雅黑" panose="020B0503020204020204" pitchFamily="34" charset="-122"/>
                          <a:ea typeface="微软雅黑" panose="020B0503020204020204" pitchFamily="34" charset="-122"/>
                        </a:rPr>
                        <a:t>乳酸钠林格液</a:t>
                      </a:r>
                      <a:endParaRPr lang="zh-CN" altLang="en-US"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130</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lgn="ctr" fontAlgn="ctr"/>
                      <a:r>
                        <a:rPr lang="en-US" altLang="zh-CN" sz="1000" b="1" i="0" u="none" strike="noStrike" dirty="0">
                          <a:solidFill>
                            <a:schemeClr val="tx1"/>
                          </a:solidFill>
                          <a:latin typeface="微软雅黑" panose="020B0503020204020204" pitchFamily="34" charset="-122"/>
                          <a:ea typeface="微软雅黑" panose="020B0503020204020204" pitchFamily="34" charset="-122"/>
                        </a:rPr>
                        <a:t>109</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4</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1.4</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a:t>
                      </a:r>
                      <a:r>
                        <a:rPr lang="zh-CN" altLang="en-US" sz="1000" b="1" u="none" strike="noStrike" dirty="0">
                          <a:solidFill>
                            <a:schemeClr val="tx1"/>
                          </a:solidFill>
                          <a:latin typeface="微软雅黑" panose="020B0503020204020204" pitchFamily="34" charset="-122"/>
                          <a:ea typeface="微软雅黑" panose="020B0503020204020204" pitchFamily="34" charset="-122"/>
                        </a:rPr>
                        <a:t>　</a:t>
                      </a:r>
                      <a:endParaRPr lang="zh-CN" altLang="en-US"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a:t>
                      </a:r>
                      <a:r>
                        <a:rPr lang="zh-CN" altLang="en-US" sz="1000" b="1" u="none" strike="noStrike" dirty="0">
                          <a:solidFill>
                            <a:schemeClr val="tx1"/>
                          </a:solidFill>
                          <a:latin typeface="微软雅黑" panose="020B0503020204020204" pitchFamily="34" charset="-122"/>
                          <a:ea typeface="微软雅黑" panose="020B0503020204020204" pitchFamily="34" charset="-122"/>
                        </a:rPr>
                        <a:t>　</a:t>
                      </a:r>
                      <a:endParaRPr lang="zh-CN" altLang="en-US"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lgn="ctr" fontAlgn="ctr"/>
                      <a:r>
                        <a:rPr lang="en-US" altLang="zh-CN" sz="1000" b="1" i="0" u="none" strike="noStrike" dirty="0">
                          <a:solidFill>
                            <a:schemeClr val="tx1"/>
                          </a:solidFill>
                          <a:latin typeface="微软雅黑" panose="020B0503020204020204" pitchFamily="34" charset="-122"/>
                          <a:ea typeface="微软雅黑" panose="020B0503020204020204" pitchFamily="34" charset="-122"/>
                        </a:rPr>
                        <a:t>28</a:t>
                      </a:r>
                      <a:r>
                        <a:rPr lang="zh-CN" altLang="en-US" sz="1000" b="1" i="0" u="none" strike="noStrike" dirty="0">
                          <a:solidFill>
                            <a:schemeClr val="tx1"/>
                          </a:solidFill>
                          <a:latin typeface="微软雅黑" panose="020B0503020204020204" pitchFamily="34" charset="-122"/>
                          <a:ea typeface="微软雅黑" panose="020B0503020204020204" pitchFamily="34" charset="-122"/>
                        </a:rPr>
                        <a:t>（乳酸）</a:t>
                      </a:r>
                      <a:endParaRPr lang="zh-CN" altLang="en-US"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lgn="ctr" fontAlgn="ctr"/>
                      <a:r>
                        <a:rPr lang="en-US" altLang="zh-CN" sz="1000" b="1" u="none" strike="noStrike" dirty="0">
                          <a:solidFill>
                            <a:schemeClr val="tx1"/>
                          </a:solidFill>
                          <a:latin typeface="微软雅黑" panose="020B0503020204020204" pitchFamily="34" charset="-122"/>
                          <a:ea typeface="微软雅黑" panose="020B0503020204020204" pitchFamily="34" charset="-122"/>
                        </a:rPr>
                        <a:t>272.5</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p>
                      <a:pPr algn="ctr" fontAlgn="ctr"/>
                      <a:r>
                        <a:rPr lang="en-US" altLang="zh-CN" sz="1000" b="1" i="0" u="none" strike="noStrike" dirty="0">
                          <a:solidFill>
                            <a:schemeClr val="tx1"/>
                          </a:solidFill>
                          <a:latin typeface="微软雅黑" panose="020B0503020204020204" pitchFamily="34" charset="-122"/>
                          <a:ea typeface="微软雅黑" panose="020B0503020204020204" pitchFamily="34" charset="-122"/>
                        </a:rPr>
                        <a:t>6.5</a:t>
                      </a:r>
                      <a:endParaRPr lang="en-US" altLang="zh-CN" sz="1000" b="1" i="0" u="none" strike="noStrike" dirty="0">
                        <a:solidFill>
                          <a:schemeClr val="tx1"/>
                        </a:solidFill>
                        <a:latin typeface="微软雅黑" panose="020B0503020204020204" pitchFamily="34" charset="-122"/>
                        <a:ea typeface="微软雅黑" panose="020B0503020204020204" pitchFamily="34" charset="-122"/>
                      </a:endParaRPr>
                    </a:p>
                  </a:txBody>
                  <a:tcPr marL="8043" marR="8043" marT="8043"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bl>
          </a:graphicData>
        </a:graphic>
      </p:graphicFrame>
      <p:sp>
        <p:nvSpPr>
          <p:cNvPr id="4" name="文本框 3"/>
          <p:cNvSpPr txBox="1"/>
          <p:nvPr/>
        </p:nvSpPr>
        <p:spPr>
          <a:xfrm>
            <a:off x="392430" y="987425"/>
            <a:ext cx="8331200" cy="645160"/>
          </a:xfrm>
          <a:prstGeom prst="rect">
            <a:avLst/>
          </a:prstGeom>
          <a:noFill/>
        </p:spPr>
        <p:txBody>
          <a:bodyPr wrap="square" rtlCol="0">
            <a:spAutoFit/>
          </a:bodyPr>
          <a:p>
            <a:pPr lvl="0" algn="l">
              <a:buClrTx/>
              <a:buSzTx/>
              <a:buFontTx/>
            </a:pP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碳酸氢钠林格注射液是唯一拥有生理性缓冲体系</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HCO3-</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的理想晶体平衡液，相比</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乳酸钠林格</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起效更快速、补液更安全</a:t>
            </a:r>
            <a:r>
              <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393065" y="2930525"/>
            <a:ext cx="8357870" cy="1630045"/>
          </a:xfrm>
          <a:prstGeom prst="rect">
            <a:avLst/>
          </a:prstGeom>
          <a:solidFill>
            <a:schemeClr val="accent1">
              <a:lumMod val="60000"/>
              <a:lumOff val="40000"/>
              <a:alpha val="47000"/>
            </a:schemeClr>
          </a:solidFill>
        </p:spPr>
        <p:txBody>
          <a:bodyPr wrap="square" rtlCol="0">
            <a:spAutoFit/>
          </a:bodyPr>
          <a:p>
            <a:pPr marL="342900" lvl="0" indent="-342900">
              <a:lnSpc>
                <a:spcPct val="100000"/>
              </a:lnSpc>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sym typeface="+mn-ea"/>
              </a:rPr>
              <a:t>背景</a:t>
            </a:r>
            <a:r>
              <a:rPr lang="zh-CN" altLang="en-US" sz="1000" dirty="0">
                <a:latin typeface="微软雅黑" panose="020B0503020204020204" pitchFamily="34" charset="-122"/>
                <a:ea typeface="微软雅黑" panose="020B0503020204020204" pitchFamily="34" charset="-122"/>
                <a:sym typeface="+mn-ea"/>
              </a:rPr>
              <a:t>：人体血浆中最重要的缓冲体系</a:t>
            </a:r>
            <a:r>
              <a:rPr lang="zh-CN" altLang="en-US" sz="1000" dirty="0" smtClean="0">
                <a:latin typeface="微软雅黑" panose="020B0503020204020204" pitchFamily="34" charset="-122"/>
                <a:ea typeface="微软雅黑" panose="020B0503020204020204" pitchFamily="34" charset="-122"/>
                <a:sym typeface="+mn-ea"/>
              </a:rPr>
              <a:t>是碳酸氢盐</a:t>
            </a:r>
            <a:r>
              <a:rPr lang="zh-CN" altLang="en-US" sz="1000" dirty="0">
                <a:latin typeface="微软雅黑" panose="020B0503020204020204" pitchFamily="34" charset="-122"/>
                <a:ea typeface="微软雅黑" panose="020B0503020204020204" pitchFamily="34" charset="-122"/>
                <a:sym typeface="+mn-ea"/>
              </a:rPr>
              <a:t>缓冲体系，</a:t>
            </a:r>
            <a:r>
              <a:rPr lang="zh-CN" altLang="en-US" sz="1000" b="1" dirty="0">
                <a:solidFill>
                  <a:srgbClr val="FF0000"/>
                </a:solidFill>
                <a:latin typeface="微软雅黑" panose="020B0503020204020204" pitchFamily="34" charset="-122"/>
                <a:ea typeface="微软雅黑" panose="020B0503020204020204" pitchFamily="34" charset="-122"/>
                <a:sym typeface="+mn-ea"/>
              </a:rPr>
              <a:t>固有</a:t>
            </a:r>
            <a:r>
              <a:rPr lang="zh-CN" altLang="en-US" sz="1000" b="1" dirty="0" smtClean="0">
                <a:solidFill>
                  <a:srgbClr val="FF0000"/>
                </a:solidFill>
                <a:latin typeface="微软雅黑" panose="020B0503020204020204" pitchFamily="34" charset="-122"/>
                <a:ea typeface="微软雅黑" panose="020B0503020204020204" pitchFamily="34" charset="-122"/>
                <a:sym typeface="+mn-ea"/>
              </a:rPr>
              <a:t>阴离子是 </a:t>
            </a:r>
            <a:r>
              <a:rPr lang="en-US" altLang="zh-CN" sz="1000" b="1" dirty="0" smtClean="0">
                <a:solidFill>
                  <a:srgbClr val="FF0000"/>
                </a:solidFill>
                <a:latin typeface="微软雅黑" panose="020B0503020204020204" pitchFamily="34" charset="-122"/>
                <a:ea typeface="微软雅黑" panose="020B0503020204020204" pitchFamily="34" charset="-122"/>
                <a:sym typeface="+mn-ea"/>
              </a:rPr>
              <a:t>HCO3</a:t>
            </a:r>
            <a:r>
              <a:rPr lang="en-US" altLang="zh-CN" sz="1000" b="1" baseline="30000" dirty="0" smtClean="0">
                <a:solidFill>
                  <a:srgbClr val="FF0000"/>
                </a:solidFill>
                <a:latin typeface="微软雅黑" panose="020B0503020204020204" pitchFamily="34" charset="-122"/>
                <a:ea typeface="微软雅黑" panose="020B0503020204020204" pitchFamily="34" charset="-122"/>
                <a:sym typeface="+mn-ea"/>
              </a:rPr>
              <a:t>-</a:t>
            </a:r>
            <a:r>
              <a:rPr lang="zh-CN" altLang="en-US" sz="1000" dirty="0" smtClean="0">
                <a:latin typeface="微软雅黑" panose="020B0503020204020204" pitchFamily="34" charset="-122"/>
                <a:ea typeface="微软雅黑" panose="020B0503020204020204" pitchFamily="34" charset="-122"/>
                <a:sym typeface="+mn-ea"/>
              </a:rPr>
              <a:t>；与人体缓冲体系一致的晶体平衡液，是最安全、最有效的液体治疗选择；</a:t>
            </a:r>
            <a:r>
              <a:rPr lang="zh-CN" altLang="en-US" sz="1000" b="1" dirty="0" smtClean="0">
                <a:solidFill>
                  <a:srgbClr val="FF0000"/>
                </a:solidFill>
                <a:latin typeface="微软雅黑" panose="020B0503020204020204" pitchFamily="34" charset="-122"/>
                <a:ea typeface="微软雅黑" panose="020B0503020204020204" pitchFamily="34" charset="-122"/>
                <a:sym typeface="+mn-ea"/>
              </a:rPr>
              <a:t>溶液中</a:t>
            </a:r>
            <a:r>
              <a:rPr lang="en-US" altLang="zh-CN" sz="1000" b="1" dirty="0">
                <a:solidFill>
                  <a:srgbClr val="FF0000"/>
                </a:solidFill>
                <a:latin typeface="微软雅黑" panose="020B0503020204020204" pitchFamily="34" charset="-122"/>
                <a:ea typeface="微软雅黑" panose="020B0503020204020204" pitchFamily="34" charset="-122"/>
                <a:sym typeface="+mn-ea"/>
              </a:rPr>
              <a:t>HCO3</a:t>
            </a:r>
            <a:r>
              <a:rPr lang="en-US" altLang="zh-CN" sz="1000" b="1" baseline="30000" dirty="0">
                <a:solidFill>
                  <a:srgbClr val="FF0000"/>
                </a:solidFill>
                <a:latin typeface="微软雅黑" panose="020B0503020204020204" pitchFamily="34" charset="-122"/>
                <a:ea typeface="微软雅黑" panose="020B0503020204020204" pitchFamily="34" charset="-122"/>
                <a:sym typeface="+mn-ea"/>
              </a:rPr>
              <a:t>-</a:t>
            </a:r>
            <a:r>
              <a:rPr lang="zh-CN" altLang="en-US" sz="1000" b="1" dirty="0" smtClean="0">
                <a:solidFill>
                  <a:srgbClr val="FF0000"/>
                </a:solidFill>
                <a:latin typeface="微软雅黑" panose="020B0503020204020204" pitchFamily="34" charset="-122"/>
                <a:ea typeface="微软雅黑" panose="020B0503020204020204" pitchFamily="34" charset="-122"/>
                <a:sym typeface="+mn-ea"/>
              </a:rPr>
              <a:t>的</a:t>
            </a:r>
            <a:r>
              <a:rPr lang="zh-CN" altLang="en-US" sz="1000" b="1" dirty="0">
                <a:solidFill>
                  <a:srgbClr val="FF0000"/>
                </a:solidFill>
                <a:latin typeface="微软雅黑" panose="020B0503020204020204" pitchFamily="34" charset="-122"/>
                <a:ea typeface="微软雅黑" panose="020B0503020204020204" pitchFamily="34" charset="-122"/>
                <a:sym typeface="+mn-ea"/>
              </a:rPr>
              <a:t>稳定性不佳，难以产业化</a:t>
            </a:r>
            <a:r>
              <a:rPr lang="zh-CN" altLang="en-US" sz="1000" b="1" dirty="0" smtClean="0">
                <a:solidFill>
                  <a:srgbClr val="FF0000"/>
                </a:solidFill>
                <a:latin typeface="微软雅黑" panose="020B0503020204020204" pitchFamily="34" charset="-122"/>
                <a:ea typeface="微软雅黑" panose="020B0503020204020204" pitchFamily="34" charset="-122"/>
                <a:sym typeface="+mn-ea"/>
              </a:rPr>
              <a:t>，因此最初的晶体平衡液采用乳酸根、醋酸根</a:t>
            </a:r>
            <a:r>
              <a:rPr lang="zh-CN" altLang="en-US" sz="1000" dirty="0">
                <a:latin typeface="微软雅黑" panose="020B0503020204020204" pitchFamily="34" charset="-122"/>
                <a:ea typeface="微软雅黑" panose="020B0503020204020204" pitchFamily="34" charset="-122"/>
                <a:sym typeface="+mn-ea"/>
              </a:rPr>
              <a:t>作为平衡晶体盐溶液的阴离子，在人体中代谢为</a:t>
            </a:r>
            <a:r>
              <a:rPr lang="en-US" altLang="zh-CN" sz="1000" dirty="0" smtClean="0">
                <a:latin typeface="微软雅黑" panose="020B0503020204020204" pitchFamily="34" charset="-122"/>
                <a:ea typeface="微软雅黑" panose="020B0503020204020204" pitchFamily="34" charset="-122"/>
                <a:sym typeface="+mn-ea"/>
              </a:rPr>
              <a:t>HCO3</a:t>
            </a:r>
            <a:r>
              <a:rPr lang="en-US" altLang="zh-CN" sz="1000" baseline="30000" dirty="0" smtClean="0">
                <a:latin typeface="微软雅黑" panose="020B0503020204020204" pitchFamily="34" charset="-122"/>
                <a:ea typeface="微软雅黑" panose="020B0503020204020204" pitchFamily="34" charset="-122"/>
                <a:sym typeface="+mn-ea"/>
              </a:rPr>
              <a:t>-</a:t>
            </a:r>
            <a:r>
              <a:rPr lang="zh-CN" altLang="en-US" sz="1000" dirty="0" smtClean="0">
                <a:latin typeface="微软雅黑" panose="020B0503020204020204" pitchFamily="34" charset="-122"/>
                <a:ea typeface="微软雅黑" panose="020B0503020204020204" pitchFamily="34" charset="-122"/>
                <a:sym typeface="+mn-ea"/>
              </a:rPr>
              <a:t>发挥平衡酸碱的作用。</a:t>
            </a:r>
            <a:endParaRPr lang="zh-CN" altLang="en-US" sz="1000" dirty="0" smtClean="0">
              <a:latin typeface="微软雅黑" panose="020B0503020204020204" pitchFamily="34" charset="-122"/>
              <a:ea typeface="微软雅黑" panose="020B0503020204020204" pitchFamily="34" charset="-122"/>
              <a:sym typeface="+mn-ea"/>
            </a:endParaRPr>
          </a:p>
          <a:p>
            <a:pPr marL="342900" lvl="0" indent="-342900">
              <a:lnSpc>
                <a:spcPct val="100000"/>
              </a:lnSpc>
              <a:buFont typeface="Arial" panose="020B0604020202020204" pitchFamily="34" charset="0"/>
              <a:buChar char="•"/>
            </a:pPr>
            <a:endParaRPr lang="zh-CN" altLang="en-US" sz="1000" dirty="0" smtClean="0">
              <a:latin typeface="微软雅黑" panose="020B0503020204020204" pitchFamily="34" charset="-122"/>
              <a:ea typeface="微软雅黑" panose="020B0503020204020204" pitchFamily="34" charset="-122"/>
              <a:sym typeface="+mn-ea"/>
            </a:endParaRPr>
          </a:p>
          <a:p>
            <a:pPr marL="342900" lvl="0" indent="-342900">
              <a:lnSpc>
                <a:spcPct val="100000"/>
              </a:lnSpc>
              <a:buFont typeface="Arial" panose="020B0604020202020204" pitchFamily="34" charset="0"/>
              <a:buChar char="•"/>
            </a:pPr>
            <a:r>
              <a:rPr lang="zh-CN" sz="1000" b="1" dirty="0">
                <a:latin typeface="微软雅黑" panose="020B0503020204020204" pitchFamily="34" charset="-122"/>
                <a:ea typeface="微软雅黑" panose="020B0503020204020204" pitchFamily="34" charset="-122"/>
              </a:rPr>
              <a:t>作用机制的创新</a:t>
            </a:r>
            <a:r>
              <a:rPr lang="zh-CN" sz="1000" dirty="0">
                <a:latin typeface="微软雅黑" panose="020B0503020204020204" pitchFamily="34" charset="-122"/>
                <a:ea typeface="微软雅黑" panose="020B0503020204020204" pitchFamily="34" charset="-122"/>
              </a:rPr>
              <a:t>：</a:t>
            </a:r>
            <a:r>
              <a:rPr sz="1000" dirty="0">
                <a:latin typeface="微软雅黑" panose="020B0503020204020204" pitchFamily="34" charset="-122"/>
                <a:ea typeface="微软雅黑" panose="020B0503020204020204" pitchFamily="34" charset="-122"/>
              </a:rPr>
              <a:t>碳酸氢钠林格是唯一拥有生理性缓冲体系</a:t>
            </a:r>
            <a:r>
              <a:rPr sz="1000" b="1" dirty="0">
                <a:solidFill>
                  <a:srgbClr val="FF0000"/>
                </a:solidFill>
                <a:latin typeface="微软雅黑" panose="020B0503020204020204" pitchFamily="34" charset="-122"/>
                <a:ea typeface="微软雅黑" panose="020B0503020204020204" pitchFamily="34" charset="-122"/>
              </a:rPr>
              <a:t>HCO3-</a:t>
            </a:r>
            <a:r>
              <a:rPr sz="1000" dirty="0">
                <a:latin typeface="微软雅黑" panose="020B0503020204020204" pitchFamily="34" charset="-122"/>
                <a:ea typeface="微软雅黑" panose="020B0503020204020204" pitchFamily="34" charset="-122"/>
              </a:rPr>
              <a:t>的晶体平衡液，解决了溶液中HCO3-不稳定难以产业化的问题，不需要采用乳酸根、醋酸根转化为HCO3-发挥平衡酸碱的作用，具有维持酸碱平衡更快速、补充细胞外液更安全的优势。</a:t>
            </a:r>
            <a:endParaRPr sz="1000" dirty="0">
              <a:latin typeface="微软雅黑" panose="020B0503020204020204" pitchFamily="34" charset="-122"/>
              <a:ea typeface="微软雅黑" panose="020B0503020204020204" pitchFamily="34" charset="-122"/>
            </a:endParaRPr>
          </a:p>
          <a:p>
            <a:pPr marL="342900" lvl="0" indent="-342900">
              <a:lnSpc>
                <a:spcPct val="100000"/>
              </a:lnSpc>
              <a:buFont typeface="Arial" panose="020B0604020202020204" pitchFamily="34" charset="0"/>
              <a:buChar char="•"/>
            </a:pPr>
            <a:endParaRPr sz="1000" dirty="0">
              <a:latin typeface="微软雅黑" panose="020B0503020204020204" pitchFamily="34" charset="-122"/>
              <a:ea typeface="微软雅黑" panose="020B0503020204020204" pitchFamily="34" charset="-122"/>
            </a:endParaRPr>
          </a:p>
          <a:p>
            <a:pPr marL="342900" lvl="0" indent="-342900">
              <a:lnSpc>
                <a:spcPct val="100000"/>
              </a:lnSpc>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sym typeface="+mn-ea"/>
              </a:rPr>
              <a:t>应用创新</a:t>
            </a:r>
            <a:r>
              <a:rPr lang="zh-CN" altLang="en-US" sz="1000" dirty="0">
                <a:latin typeface="微软雅黑" panose="020B0503020204020204" pitchFamily="34" charset="-122"/>
                <a:ea typeface="微软雅黑" panose="020B0503020204020204" pitchFamily="34" charset="-122"/>
                <a:sym typeface="+mn-ea"/>
              </a:rPr>
              <a:t>：碳酸氢钠林格中的</a:t>
            </a:r>
            <a:r>
              <a:rPr sz="1000" dirty="0">
                <a:latin typeface="微软雅黑" panose="020B0503020204020204" pitchFamily="34" charset="-122"/>
                <a:ea typeface="微软雅黑" panose="020B0503020204020204" pitchFamily="34" charset="-122"/>
                <a:sym typeface="+mn-ea"/>
              </a:rPr>
              <a:t>HCO3-</a:t>
            </a:r>
            <a:r>
              <a:rPr lang="zh-CN" sz="1000" dirty="0">
                <a:latin typeface="微软雅黑" panose="020B0503020204020204" pitchFamily="34" charset="-122"/>
                <a:ea typeface="微软雅黑" panose="020B0503020204020204" pitchFamily="34" charset="-122"/>
                <a:sym typeface="+mn-ea"/>
              </a:rPr>
              <a:t>不需要经过体内代谢即可迅速起效，而乳酸根离子或醋酸根需要经过体内代谢才能发挥效果。因此，在治疗因肝损伤、线粒体脑肌病等引起乳酸或醋酸代谢障碍的患者时，若给予含乳酸或醋酸离子的细胞外液补充液，有可能无法及时起到碱化效果，且加重肝肾负担。所以</a:t>
            </a:r>
            <a:r>
              <a:rPr lang="zh-CN" sz="1000" b="1" dirty="0">
                <a:solidFill>
                  <a:srgbClr val="FF0000"/>
                </a:solidFill>
                <a:latin typeface="微软雅黑" panose="020B0503020204020204" pitchFamily="34" charset="-122"/>
                <a:ea typeface="微软雅黑" panose="020B0503020204020204" pitchFamily="34" charset="-122"/>
                <a:sym typeface="+mn-ea"/>
              </a:rPr>
              <a:t>相比乳酸钠林格，碳酸氢钠林格更适用于肝肾功能障碍、乳酸代谢延迟性疾病、休克等循环衰竭的患者</a:t>
            </a:r>
            <a:r>
              <a:rPr lang="zh-CN" sz="1000" dirty="0">
                <a:latin typeface="微软雅黑" panose="020B0503020204020204" pitchFamily="34" charset="-122"/>
                <a:ea typeface="微软雅黑" panose="020B0503020204020204" pitchFamily="34" charset="-122"/>
                <a:sym typeface="+mn-ea"/>
              </a:rPr>
              <a:t>。</a:t>
            </a:r>
            <a:endParaRPr lang="zh-CN" sz="1000" dirty="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11505" y="4732020"/>
            <a:ext cx="4679315" cy="306705"/>
          </a:xfrm>
          <a:prstGeom prst="rect">
            <a:avLst/>
          </a:prstGeom>
          <a:noFill/>
        </p:spPr>
        <p:txBody>
          <a:bodyPr wrap="square" rtlCol="0" anchor="t">
            <a:spAutoFit/>
          </a:bodyPr>
          <a:p>
            <a:r>
              <a:rPr lang="en-US" altLang="zh-CN" sz="700">
                <a:latin typeface="宋体" panose="02010600030101010101" pitchFamily="2" charset="-122"/>
                <a:ea typeface="宋体" panose="02010600030101010101" pitchFamily="2" charset="-122"/>
                <a:cs typeface="宋体" panose="02010600030101010101" pitchFamily="2" charset="-122"/>
              </a:rPr>
              <a:t>1.</a:t>
            </a:r>
            <a:r>
              <a:rPr lang="zh-CN" altLang="en-US" sz="700">
                <a:latin typeface="宋体" panose="02010600030101010101" pitchFamily="2" charset="-122"/>
                <a:ea typeface="宋体" panose="02010600030101010101" pitchFamily="2" charset="-122"/>
                <a:cs typeface="宋体" panose="02010600030101010101" pitchFamily="2" charset="-122"/>
              </a:rPr>
              <a:t>江贵军,吕菁君,魏捷. 碳酸氢钠林格液在液体治疗中的应用前景[J]. 临床急诊杂志,2020,11:927-932.</a:t>
            </a:r>
            <a:endParaRPr lang="zh-CN" altLang="en-US" sz="700">
              <a:latin typeface="宋体" panose="02010600030101010101" pitchFamily="2" charset="-122"/>
              <a:ea typeface="宋体" panose="02010600030101010101" pitchFamily="2" charset="-122"/>
              <a:cs typeface="宋体" panose="02010600030101010101" pitchFamily="2" charset="-122"/>
            </a:endParaRPr>
          </a:p>
          <a:p>
            <a:r>
              <a:rPr lang="en-US" altLang="zh-CN" sz="700">
                <a:latin typeface="宋体" panose="02010600030101010101" pitchFamily="2" charset="-122"/>
                <a:ea typeface="宋体" panose="02010600030101010101" pitchFamily="2" charset="-122"/>
                <a:cs typeface="宋体" panose="02010600030101010101" pitchFamily="2" charset="-122"/>
              </a:rPr>
              <a:t>2.</a:t>
            </a:r>
            <a:r>
              <a:rPr lang="zh-CN" altLang="en-US" sz="700">
                <a:latin typeface="宋体" panose="02010600030101010101" pitchFamily="2" charset="-122"/>
                <a:ea typeface="宋体" panose="02010600030101010101" pitchFamily="2" charset="-122"/>
                <a:cs typeface="宋体" panose="02010600030101010101" pitchFamily="2" charset="-122"/>
              </a:rPr>
              <a:t>碳酸氢钠林格注射液上市审评报告</a:t>
            </a:r>
            <a:endParaRPr lang="zh-CN" altLang="en-US" sz="7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MH" val="20190323103525"/>
  <p:tag name="MH_LIBRARY" val="CONTENTS"/>
  <p:tag name="MH_TYPE" val="OTHERS"/>
  <p:tag name="ID" val="626781"/>
</p:tagLst>
</file>

<file path=ppt/tags/tag10.xml><?xml version="1.0" encoding="utf-8"?>
<p:tagLst xmlns:p="http://schemas.openxmlformats.org/presentationml/2006/main">
  <p:tag name="MH" val="20190323103525"/>
  <p:tag name="MH_LIBRARY" val="CONTENTS"/>
  <p:tag name="MH_TYPE" val="NUMBER"/>
  <p:tag name="ID" val="626781"/>
  <p:tag name="MH_ORDER" val="3"/>
</p:tagLst>
</file>

<file path=ppt/tags/tag11.xml><?xml version="1.0" encoding="utf-8"?>
<p:tagLst xmlns:p="http://schemas.openxmlformats.org/presentationml/2006/main">
  <p:tag name="MH" val="20190323103525"/>
  <p:tag name="MH_LIBRARY" val="CONTENTS"/>
  <p:tag name="MH_TYPE" val="OTHERS"/>
  <p:tag name="ID" val="626781"/>
</p:tagLst>
</file>

<file path=ppt/tags/tag12.xml><?xml version="1.0" encoding="utf-8"?>
<p:tagLst xmlns:p="http://schemas.openxmlformats.org/presentationml/2006/main">
  <p:tag name="MH" val="20190323103525"/>
  <p:tag name="MH_LIBRARY" val="CONTENTS"/>
  <p:tag name="MH_TYPE" val="ENTRY"/>
  <p:tag name="ID" val="626781"/>
  <p:tag name="MH_ORDER" val="3"/>
</p:tagLst>
</file>

<file path=ppt/tags/tag13.xml><?xml version="1.0" encoding="utf-8"?>
<p:tagLst xmlns:p="http://schemas.openxmlformats.org/presentationml/2006/main">
  <p:tag name="MH" val="20190323103525"/>
  <p:tag name="MH_LIBRARY" val="CONTENTS"/>
  <p:tag name="MH_TYPE" val="NUMBER"/>
  <p:tag name="ID" val="626781"/>
  <p:tag name="MH_ORDER" val="3"/>
</p:tagLst>
</file>

<file path=ppt/tags/tag14.xml><?xml version="1.0" encoding="utf-8"?>
<p:tagLst xmlns:p="http://schemas.openxmlformats.org/presentationml/2006/main">
  <p:tag name="MH" val="20190323103525"/>
  <p:tag name="MH_LIBRARY" val="CONTENTS"/>
  <p:tag name="MH_TYPE" val="OTHERS"/>
  <p:tag name="ID" val="626781"/>
</p:tagLst>
</file>

<file path=ppt/tags/tag15.xml><?xml version="1.0" encoding="utf-8"?>
<p:tagLst xmlns:p="http://schemas.openxmlformats.org/presentationml/2006/main">
  <p:tag name="MH" val="20190323103525"/>
  <p:tag name="MH_LIBRARY" val="CONTENTS"/>
  <p:tag name="MH_TYPE" val="ENTRY"/>
  <p:tag name="ID" val="626781"/>
  <p:tag name="MH_ORDER" val="3"/>
</p:tagLst>
</file>

<file path=ppt/tags/tag16.xml><?xml version="1.0" encoding="utf-8"?>
<p:tagLst xmlns:p="http://schemas.openxmlformats.org/presentationml/2006/main">
  <p:tag name="MH" val="20190323103525"/>
  <p:tag name="MH_LIBRARY" val="CONTENTS"/>
  <p:tag name="MH_TYPE" val="NUMBER"/>
  <p:tag name="ID" val="626781"/>
  <p:tag name="MH_ORDER" val="3"/>
</p:tagLst>
</file>

<file path=ppt/tags/tag17.xml><?xml version="1.0" encoding="utf-8"?>
<p:tagLst xmlns:p="http://schemas.openxmlformats.org/presentationml/2006/main">
  <p:tag name="KSO_WM_UNIT_TABLE_BEAUTIFY" val="smartTable{2c45717d-d87e-4c84-b13f-bf423574b430}"/>
  <p:tag name="TABLE_ENDDRAG_ORIGIN_RECT" val="694*193"/>
  <p:tag name="TABLE_ENDDRAG_RECT" val="8*117*694*193"/>
</p:tagLst>
</file>

<file path=ppt/tags/tag18.xml><?xml version="1.0" encoding="utf-8"?>
<p:tagLst xmlns:p="http://schemas.openxmlformats.org/presentationml/2006/main">
  <p:tag name="KSO_WM_UNIT_TABLE_BEAUTIFY" val="smartTable{39700b14-8d44-483c-b4bf-7ad4dc14915e}"/>
  <p:tag name="TABLE_ENDDRAG_ORIGIN_RECT" val="652*82"/>
  <p:tag name="TABLE_ENDDRAG_RECT" val="34*140*652*83"/>
</p:tagLst>
</file>

<file path=ppt/tags/tag19.xml><?xml version="1.0" encoding="utf-8"?>
<p:tagLst xmlns:p="http://schemas.openxmlformats.org/presentationml/2006/main">
  <p:tag name="COMMONDATA" val="eyJoZGlkIjoiZDEyMDkxYWNlNzNmOWRiMGNmYjk0ZmUwNTg3N2VmZjUifQ=="/>
  <p:tag name="KSO_WPP_MARK_KEY" val="b62be6ca-efdd-4e73-9134-3473ca2fce5d"/>
</p:tagLst>
</file>

<file path=ppt/tags/tag2.xml><?xml version="1.0" encoding="utf-8"?>
<p:tagLst xmlns:p="http://schemas.openxmlformats.org/presentationml/2006/main">
  <p:tag name="MH" val="20190323103525"/>
  <p:tag name="MH_LIBRARY" val="CONTENTS"/>
  <p:tag name="MH_TYPE" val="OTHERS"/>
  <p:tag name="ID" val="626781"/>
</p:tagLst>
</file>

<file path=ppt/tags/tag3.xml><?xml version="1.0" encoding="utf-8"?>
<p:tagLst xmlns:p="http://schemas.openxmlformats.org/presentationml/2006/main">
  <p:tag name="MH" val="20190323103525"/>
  <p:tag name="MH_LIBRARY" val="CONTENTS"/>
  <p:tag name="MH_TYPE" val="OTHERS"/>
  <p:tag name="ID" val="626781"/>
</p:tagLst>
</file>

<file path=ppt/tags/tag4.xml><?xml version="1.0" encoding="utf-8"?>
<p:tagLst xmlns:p="http://schemas.openxmlformats.org/presentationml/2006/main">
  <p:tag name="MH" val="20190323103525"/>
  <p:tag name="MH_LIBRARY" val="CONTENTS"/>
  <p:tag name="MH_TYPE" val="OTHERS"/>
  <p:tag name="ID" val="626781"/>
</p:tagLst>
</file>

<file path=ppt/tags/tag5.xml><?xml version="1.0" encoding="utf-8"?>
<p:tagLst xmlns:p="http://schemas.openxmlformats.org/presentationml/2006/main">
  <p:tag name="MH" val="20190323103525"/>
  <p:tag name="MH_LIBRARY" val="CONTENTS"/>
  <p:tag name="MH_TYPE" val="ENTRY"/>
  <p:tag name="ID" val="626781"/>
  <p:tag name="MH_ORDER" val="1"/>
</p:tagLst>
</file>

<file path=ppt/tags/tag6.xml><?xml version="1.0" encoding="utf-8"?>
<p:tagLst xmlns:p="http://schemas.openxmlformats.org/presentationml/2006/main">
  <p:tag name="MH" val="20190323103525"/>
  <p:tag name="MH_LIBRARY" val="CONTENTS"/>
  <p:tag name="MH_TYPE" val="NUMBER"/>
  <p:tag name="ID" val="626781"/>
  <p:tag name="MH_ORDER" val="1"/>
</p:tagLst>
</file>

<file path=ppt/tags/tag7.xml><?xml version="1.0" encoding="utf-8"?>
<p:tagLst xmlns:p="http://schemas.openxmlformats.org/presentationml/2006/main">
  <p:tag name="MH" val="20190323103525"/>
  <p:tag name="MH_LIBRARY" val="CONTENTS"/>
  <p:tag name="MH_TYPE" val="ENTRY"/>
  <p:tag name="ID" val="626781"/>
  <p:tag name="MH_ORDER" val="2"/>
</p:tagLst>
</file>

<file path=ppt/tags/tag8.xml><?xml version="1.0" encoding="utf-8"?>
<p:tagLst xmlns:p="http://schemas.openxmlformats.org/presentationml/2006/main">
  <p:tag name="MH" val="20190323103525"/>
  <p:tag name="MH_LIBRARY" val="CONTENTS"/>
  <p:tag name="MH_TYPE" val="NUMBER"/>
  <p:tag name="ID" val="626781"/>
  <p:tag name="MH_ORDER" val="2"/>
</p:tagLst>
</file>

<file path=ppt/tags/tag9.xml><?xml version="1.0" encoding="utf-8"?>
<p:tagLst xmlns:p="http://schemas.openxmlformats.org/presentationml/2006/main">
  <p:tag name="MH" val="20190323103525"/>
  <p:tag name="MH_LIBRARY" val="CONTENTS"/>
  <p:tag name="MH_TYPE" val="ENTRY"/>
  <p:tag name="ID" val="626781"/>
  <p:tag name="MH_ORDER" val="3"/>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3928</Words>
  <Application>WPS 演示</Application>
  <PresentationFormat>全屏显示(16:9)</PresentationFormat>
  <Paragraphs>268</Paragraphs>
  <Slides>11</Slides>
  <Notes>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11</vt:i4>
      </vt:variant>
    </vt:vector>
  </HeadingPairs>
  <TitlesOfParts>
    <vt:vector size="23" baseType="lpstr">
      <vt:lpstr>Arial</vt:lpstr>
      <vt:lpstr>宋体</vt:lpstr>
      <vt:lpstr>Wingdings</vt:lpstr>
      <vt:lpstr>微软雅黑</vt:lpstr>
      <vt:lpstr>思源黑体 CN Heavy</vt:lpstr>
      <vt:lpstr>Times New Roman</vt:lpstr>
      <vt:lpstr>Wingdings</vt:lpstr>
      <vt:lpstr>Arial Unicode MS</vt:lpstr>
      <vt:lpstr>Calibri Light</vt:lpstr>
      <vt:lpstr>Calibri</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aseww</dc:creator>
  <cp:lastModifiedBy>蒋艳</cp:lastModifiedBy>
  <cp:revision>311</cp:revision>
  <dcterms:created xsi:type="dcterms:W3CDTF">2018-07-02T08:04:00Z</dcterms:created>
  <dcterms:modified xsi:type="dcterms:W3CDTF">2022-07-14T01:34:16Z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AA91FBFFD260498E8EE470B963BE35B2</vt:lpwstr>
  </property>
  <property fmtid="{D5CDD505-2E9C-101B-9397-08002B2CF9AE}" pid="3" name="KSOProductBuildVer">
    <vt:lpwstr>2052-11.1.0.11830</vt:lpwstr>
  </property>
</Properties>
</file>