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8" r:id="rId4"/>
  </p:sldMasterIdLst>
  <p:notesMasterIdLst>
    <p:notesMasterId r:id="rId15"/>
  </p:notesMasterIdLst>
  <p:sldIdLst>
    <p:sldId id="493" r:id="rId5"/>
    <p:sldId id="494" r:id="rId6"/>
    <p:sldId id="496" r:id="rId7"/>
    <p:sldId id="497" r:id="rId8"/>
    <p:sldId id="498" r:id="rId9"/>
    <p:sldId id="485" r:id="rId10"/>
    <p:sldId id="486" r:id="rId11"/>
    <p:sldId id="499" r:id="rId12"/>
    <p:sldId id="464" r:id="rId13"/>
    <p:sldId id="466"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596"/>
    <a:srgbClr val="F18870"/>
    <a:srgbClr val="6096E6"/>
    <a:srgbClr val="58B6E5"/>
    <a:srgbClr val="FFBA55"/>
    <a:srgbClr val="F39743"/>
    <a:srgbClr val="5DC2D0"/>
    <a:srgbClr val="DFEAFA"/>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7022" autoAdjust="0"/>
  </p:normalViewPr>
  <p:slideViewPr>
    <p:cSldViewPr snapToGrid="0">
      <p:cViewPr varScale="1">
        <p:scale>
          <a:sx n="136" d="100"/>
          <a:sy n="136" d="100"/>
        </p:scale>
        <p:origin x="189" y="72"/>
      </p:cViewPr>
      <p:guideLst>
        <p:guide orient="horz" pos="2119"/>
        <p:guide pos="3852"/>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6" d="100"/>
          <a:sy n="106" d="100"/>
        </p:scale>
        <p:origin x="4241" y="55"/>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3.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07768-B1BC-4F42-9C8B-51B128BACC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B1844-EEC3-4E81-89E9-3AEA4658262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FFFFF"/>
        </a:solidFill>
        <a:effectLst/>
      </p:bgPr>
    </p:bg>
    <p:spTree>
      <p:nvGrpSpPr>
        <p:cNvPr id="1" name=""/>
        <p:cNvGrpSpPr/>
        <p:nvPr/>
      </p:nvGrpSpPr>
      <p:grpSpPr>
        <a:xfrm>
          <a:off x="0" y="0"/>
          <a:ext cx="0" cy="0"/>
          <a:chOff x="0" y="0"/>
          <a:chExt cx="0" cy="0"/>
        </a:xfrm>
      </p:grpSpPr>
      <p:sp>
        <p:nvSpPr>
          <p:cNvPr id="10" name="椭圆 9"/>
          <p:cNvSpPr/>
          <p:nvPr userDrawn="1"/>
        </p:nvSpPr>
        <p:spPr>
          <a:xfrm>
            <a:off x="9571990" y="3766820"/>
            <a:ext cx="1692843" cy="1692843"/>
          </a:xfrm>
          <a:prstGeom prst="ellipse">
            <a:avLst/>
          </a:prstGeom>
          <a:pattFill prst="pct25">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6971030" y="1459230"/>
            <a:ext cx="2209800" cy="2209800"/>
          </a:xfrm>
          <a:prstGeom prst="ellipse">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
          <a:stretch>
            <a:fillRect/>
          </a:stretch>
        </p:blipFill>
        <p:spPr>
          <a:xfrm>
            <a:off x="715645" y="550053"/>
            <a:ext cx="1378021" cy="330217"/>
          </a:xfrm>
          <a:prstGeom prst="rect">
            <a:avLst/>
          </a:prstGeom>
        </p:spPr>
      </p:pic>
      <p:pic>
        <p:nvPicPr>
          <p:cNvPr id="8" name="图片 7"/>
          <p:cNvPicPr>
            <a:picLocks noChangeAspect="1"/>
          </p:cNvPicPr>
          <p:nvPr userDrawn="1"/>
        </p:nvPicPr>
        <p:blipFill>
          <a:blip r:embed="rId3"/>
          <a:stretch>
            <a:fillRect/>
          </a:stretch>
        </p:blipFill>
        <p:spPr>
          <a:xfrm>
            <a:off x="9639716" y="5837300"/>
            <a:ext cx="1879697" cy="488975"/>
          </a:xfrm>
          <a:prstGeom prst="rect">
            <a:avLst/>
          </a:prstGeom>
        </p:spPr>
      </p:pic>
      <p:sp>
        <p:nvSpPr>
          <p:cNvPr id="14" name="椭圆 13"/>
          <p:cNvSpPr/>
          <p:nvPr userDrawn="1"/>
        </p:nvSpPr>
        <p:spPr>
          <a:xfrm>
            <a:off x="10041790" y="1436376"/>
            <a:ext cx="95250" cy="95250"/>
          </a:xfrm>
          <a:prstGeom prst="ellipse">
            <a:avLst/>
          </a:prstGeom>
          <a:solidFill>
            <a:srgbClr val="00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8798292" y="5178080"/>
            <a:ext cx="382538" cy="382538"/>
            <a:chOff x="10686" y="8717"/>
            <a:chExt cx="778" cy="778"/>
          </a:xfrm>
          <a:solidFill>
            <a:srgbClr val="5DC2D0"/>
          </a:solidFill>
        </p:grpSpPr>
        <p:sp>
          <p:nvSpPr>
            <p:cNvPr id="21" name="椭圆 20"/>
            <p:cNvSpPr/>
            <p:nvPr/>
          </p:nvSpPr>
          <p:spPr>
            <a:xfrm>
              <a:off x="10686" y="8717"/>
              <a:ext cx="779" cy="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292" y="9028"/>
              <a:ext cx="120" cy="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弧形 22"/>
            <p:cNvSpPr/>
            <p:nvPr/>
          </p:nvSpPr>
          <p:spPr>
            <a:xfrm rot="7140000">
              <a:off x="10729" y="8776"/>
              <a:ext cx="624" cy="624"/>
            </a:xfrm>
            <a:prstGeom prst="arc">
              <a:avLst>
                <a:gd name="adj1" fmla="val 16200000"/>
                <a:gd name="adj2" fmla="val 20345903"/>
              </a:avLst>
            </a:prstGeom>
            <a:grpFill/>
            <a:ln w="444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8" name="组合 27"/>
          <p:cNvGrpSpPr/>
          <p:nvPr userDrawn="1"/>
        </p:nvGrpSpPr>
        <p:grpSpPr>
          <a:xfrm rot="15660000">
            <a:off x="6834946" y="1087752"/>
            <a:ext cx="523995" cy="500235"/>
            <a:chOff x="10649" y="8717"/>
            <a:chExt cx="816" cy="779"/>
          </a:xfrm>
        </p:grpSpPr>
        <p:sp>
          <p:nvSpPr>
            <p:cNvPr id="29" name="椭圆 28"/>
            <p:cNvSpPr/>
            <p:nvPr/>
          </p:nvSpPr>
          <p:spPr>
            <a:xfrm>
              <a:off x="10686" y="8717"/>
              <a:ext cx="779" cy="779"/>
            </a:xfrm>
            <a:prstGeom prst="ellipse">
              <a:avLst/>
            </a:prstGeom>
            <a:solidFill>
              <a:srgbClr val="00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1292" y="9028"/>
              <a:ext cx="120" cy="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弧形 30"/>
            <p:cNvSpPr/>
            <p:nvPr/>
          </p:nvSpPr>
          <p:spPr>
            <a:xfrm rot="7140000">
              <a:off x="10708" y="8717"/>
              <a:ext cx="581" cy="699"/>
            </a:xfrm>
            <a:prstGeom prst="arc">
              <a:avLst>
                <a:gd name="adj1" fmla="val 16200000"/>
                <a:gd name="adj2" fmla="val 20345903"/>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2" name="椭圆 31"/>
          <p:cNvSpPr/>
          <p:nvPr userDrawn="1"/>
        </p:nvSpPr>
        <p:spPr>
          <a:xfrm flipV="1">
            <a:off x="7395958" y="4422741"/>
            <a:ext cx="190500" cy="190500"/>
          </a:xfrm>
          <a:prstGeom prst="ellipse">
            <a:avLst/>
          </a:prstGeom>
          <a:solidFill>
            <a:srgbClr val="5D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userDrawn="1"/>
        </p:nvGrpSpPr>
        <p:grpSpPr>
          <a:xfrm>
            <a:off x="5900248" y="4371128"/>
            <a:ext cx="208635" cy="208635"/>
            <a:chOff x="10686" y="8717"/>
            <a:chExt cx="779" cy="779"/>
          </a:xfrm>
          <a:solidFill>
            <a:srgbClr val="5DC2D0"/>
          </a:solidFill>
        </p:grpSpPr>
        <p:sp>
          <p:nvSpPr>
            <p:cNvPr id="35" name="椭圆 34"/>
            <p:cNvSpPr/>
            <p:nvPr/>
          </p:nvSpPr>
          <p:spPr>
            <a:xfrm>
              <a:off x="10686" y="8717"/>
              <a:ext cx="779" cy="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292" y="9028"/>
              <a:ext cx="120" cy="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a:blip r:embed="rId4"/>
          <a:stretch>
            <a:fillRect/>
          </a:stretch>
        </p:blipFill>
        <p:spPr>
          <a:xfrm>
            <a:off x="6206813" y="2025086"/>
            <a:ext cx="5276742" cy="29641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23D57BB-DCEB-4264-B579-8A9C0B9DC25D}"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EED1E79B-510E-41C4-B7DF-8E7D13CA5697}" type="slidenum">
              <a:rPr lang="zh-CN" altLang="en-US" smtClean="0"/>
            </a:fld>
            <a:endParaRPr lang="zh-CN" altLang="en-US"/>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1" y="1043"/>
            <a:ext cx="12191793" cy="6858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7" name="椭圆 6"/>
          <p:cNvSpPr/>
          <p:nvPr userDrawn="1"/>
        </p:nvSpPr>
        <p:spPr>
          <a:xfrm>
            <a:off x="1543050" y="1809750"/>
            <a:ext cx="1161415" cy="1161415"/>
          </a:xfrm>
          <a:prstGeom prst="ellipse">
            <a:avLst/>
          </a:prstGeom>
          <a:solidFill>
            <a:srgbClr val="50A9B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9070975" y="4591050"/>
            <a:ext cx="1503680" cy="1503680"/>
          </a:xfrm>
          <a:prstGeom prst="ellipse">
            <a:avLst/>
          </a:prstGeom>
          <a:solidFill>
            <a:srgbClr val="5DC2D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8500110" y="1121410"/>
            <a:ext cx="437515" cy="437515"/>
          </a:xfrm>
          <a:prstGeom prst="ellipse">
            <a:avLst/>
          </a:prstGeom>
          <a:solidFill>
            <a:srgbClr val="50A9B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2374" y="481265"/>
            <a:ext cx="1049919" cy="5976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2374" y="481265"/>
            <a:ext cx="1049919" cy="5976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lstStyle>
            <a:lvl1pPr>
              <a:defRPr/>
            </a:lvl1pPr>
          </a:lstStyle>
          <a:p>
            <a:r>
              <a:rPr lang="en-US" altLang="zh-CN" dirty="0"/>
              <a:t>Click to edit Master title style</a:t>
            </a:r>
            <a:endParaRPr lang="en-US" dirty="0"/>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nvSpPr>
        <p:spPr>
          <a:xfrm>
            <a:off x="9571990" y="3766820"/>
            <a:ext cx="1692843" cy="1692843"/>
          </a:xfrm>
          <a:prstGeom prst="ellipse">
            <a:avLst/>
          </a:prstGeom>
          <a:pattFill prst="pct25">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6971030" y="1459230"/>
            <a:ext cx="2209800" cy="2209800"/>
          </a:xfrm>
          <a:prstGeom prst="ellipse">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stretch>
            <a:fillRect/>
          </a:stretch>
        </p:blipFill>
        <p:spPr>
          <a:xfrm>
            <a:off x="403030" y="370299"/>
            <a:ext cx="1378021" cy="330217"/>
          </a:xfrm>
          <a:prstGeom prst="rect">
            <a:avLst/>
          </a:prstGeom>
        </p:spPr>
      </p:pic>
      <p:pic>
        <p:nvPicPr>
          <p:cNvPr id="10" name="图片 9"/>
          <p:cNvPicPr>
            <a:picLocks noChangeAspect="1"/>
          </p:cNvPicPr>
          <p:nvPr userDrawn="1"/>
        </p:nvPicPr>
        <p:blipFill>
          <a:blip r:embed="rId3"/>
          <a:stretch>
            <a:fillRect/>
          </a:stretch>
        </p:blipFill>
        <p:spPr>
          <a:xfrm>
            <a:off x="9792116" y="6130377"/>
            <a:ext cx="1879697" cy="488975"/>
          </a:xfrm>
          <a:prstGeom prst="rect">
            <a:avLst/>
          </a:prstGeom>
        </p:spPr>
      </p:pic>
      <p:sp>
        <p:nvSpPr>
          <p:cNvPr id="11" name="椭圆 10"/>
          <p:cNvSpPr/>
          <p:nvPr userDrawn="1"/>
        </p:nvSpPr>
        <p:spPr>
          <a:xfrm>
            <a:off x="10041790" y="1436376"/>
            <a:ext cx="95250" cy="95250"/>
          </a:xfrm>
          <a:prstGeom prst="ellipse">
            <a:avLst/>
          </a:prstGeom>
          <a:solidFill>
            <a:srgbClr val="00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a:off x="8798292" y="5178080"/>
            <a:ext cx="382538" cy="382538"/>
            <a:chOff x="10686" y="8717"/>
            <a:chExt cx="778" cy="778"/>
          </a:xfrm>
          <a:solidFill>
            <a:srgbClr val="5DC2D0"/>
          </a:solidFill>
        </p:grpSpPr>
        <p:sp>
          <p:nvSpPr>
            <p:cNvPr id="13" name="椭圆 12"/>
            <p:cNvSpPr/>
            <p:nvPr/>
          </p:nvSpPr>
          <p:spPr>
            <a:xfrm>
              <a:off x="10686" y="8717"/>
              <a:ext cx="779" cy="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292" y="9028"/>
              <a:ext cx="120" cy="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弧形 14"/>
            <p:cNvSpPr/>
            <p:nvPr/>
          </p:nvSpPr>
          <p:spPr>
            <a:xfrm rot="7140000">
              <a:off x="10729" y="8776"/>
              <a:ext cx="624" cy="624"/>
            </a:xfrm>
            <a:prstGeom prst="arc">
              <a:avLst>
                <a:gd name="adj1" fmla="val 16200000"/>
                <a:gd name="adj2" fmla="val 20345903"/>
              </a:avLst>
            </a:prstGeom>
            <a:grpFill/>
            <a:ln w="444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6" name="组合 15"/>
          <p:cNvGrpSpPr/>
          <p:nvPr userDrawn="1"/>
        </p:nvGrpSpPr>
        <p:grpSpPr>
          <a:xfrm rot="15660000">
            <a:off x="6834946" y="1087752"/>
            <a:ext cx="523995" cy="500235"/>
            <a:chOff x="10649" y="8717"/>
            <a:chExt cx="816" cy="779"/>
          </a:xfrm>
        </p:grpSpPr>
        <p:sp>
          <p:nvSpPr>
            <p:cNvPr id="17" name="椭圆 16"/>
            <p:cNvSpPr/>
            <p:nvPr/>
          </p:nvSpPr>
          <p:spPr>
            <a:xfrm>
              <a:off x="10686" y="8717"/>
              <a:ext cx="779" cy="779"/>
            </a:xfrm>
            <a:prstGeom prst="ellipse">
              <a:avLst/>
            </a:prstGeom>
            <a:solidFill>
              <a:srgbClr val="00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1292" y="9028"/>
              <a:ext cx="120" cy="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弧形 18"/>
            <p:cNvSpPr/>
            <p:nvPr/>
          </p:nvSpPr>
          <p:spPr>
            <a:xfrm rot="7140000">
              <a:off x="10708" y="8717"/>
              <a:ext cx="581" cy="699"/>
            </a:xfrm>
            <a:prstGeom prst="arc">
              <a:avLst>
                <a:gd name="adj1" fmla="val 16200000"/>
                <a:gd name="adj2" fmla="val 20345903"/>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0" name="椭圆 19"/>
          <p:cNvSpPr/>
          <p:nvPr userDrawn="1"/>
        </p:nvSpPr>
        <p:spPr>
          <a:xfrm flipV="1">
            <a:off x="7395958" y="4422741"/>
            <a:ext cx="190500" cy="190500"/>
          </a:xfrm>
          <a:prstGeom prst="ellipse">
            <a:avLst/>
          </a:prstGeom>
          <a:solidFill>
            <a:srgbClr val="5D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userDrawn="1"/>
        </p:nvGrpSpPr>
        <p:grpSpPr>
          <a:xfrm>
            <a:off x="5900248" y="4371128"/>
            <a:ext cx="208635" cy="208635"/>
            <a:chOff x="10686" y="8717"/>
            <a:chExt cx="779" cy="779"/>
          </a:xfrm>
          <a:solidFill>
            <a:srgbClr val="5DC2D0"/>
          </a:solidFill>
        </p:grpSpPr>
        <p:sp>
          <p:nvSpPr>
            <p:cNvPr id="22" name="椭圆 21"/>
            <p:cNvSpPr/>
            <p:nvPr/>
          </p:nvSpPr>
          <p:spPr>
            <a:xfrm>
              <a:off x="10686" y="8717"/>
              <a:ext cx="779" cy="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292" y="9028"/>
              <a:ext cx="120" cy="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p:cNvPicPr>
            <a:picLocks noChangeAspect="1"/>
          </p:cNvPicPr>
          <p:nvPr userDrawn="1"/>
        </p:nvPicPr>
        <p:blipFill>
          <a:blip r:embed="rId4"/>
          <a:stretch>
            <a:fillRect/>
          </a:stretch>
        </p:blipFill>
        <p:spPr>
          <a:xfrm>
            <a:off x="6206813" y="2025086"/>
            <a:ext cx="5276742" cy="29641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5F54CEB8-2147-4962-9D74-F5FB7A3293C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2AFC802-9137-4080-A7B7-D51A04CF1C99}" type="slidenum">
              <a:rPr lang="zh-CN" altLang="en-US" smtClean="0"/>
            </a:fld>
            <a:endParaRPr lang="zh-CN" altLang="en-US"/>
          </a:p>
        </p:txBody>
      </p:sp>
      <p:sp>
        <p:nvSpPr>
          <p:cNvPr id="7" name="椭圆 6"/>
          <p:cNvSpPr/>
          <p:nvPr userDrawn="1"/>
        </p:nvSpPr>
        <p:spPr>
          <a:xfrm>
            <a:off x="1543050" y="1809750"/>
            <a:ext cx="1161415" cy="1161415"/>
          </a:xfrm>
          <a:prstGeom prst="ellipse">
            <a:avLst/>
          </a:prstGeom>
          <a:solidFill>
            <a:srgbClr val="50A9B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9070975" y="4591050"/>
            <a:ext cx="1503680" cy="1503680"/>
          </a:xfrm>
          <a:prstGeom prst="ellipse">
            <a:avLst/>
          </a:prstGeom>
          <a:solidFill>
            <a:srgbClr val="5DC2D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8500110" y="1121410"/>
            <a:ext cx="437515" cy="437515"/>
          </a:xfrm>
          <a:prstGeom prst="ellipse">
            <a:avLst/>
          </a:prstGeom>
          <a:solidFill>
            <a:srgbClr val="50A9B5">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2374" y="481265"/>
            <a:ext cx="1049919" cy="597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5F54CEB8-2147-4962-9D74-F5FB7A3293C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2AFC802-9137-4080-A7B7-D51A04CF1C99}"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2374" y="481265"/>
            <a:ext cx="1049919" cy="59767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 y="0"/>
            <a:ext cx="12191408" cy="6858000"/>
          </a:xfrm>
          <a:prstGeom prst="rect">
            <a:avLst/>
          </a:prstGeom>
        </p:spPr>
      </p:pic>
      <p:sp>
        <p:nvSpPr>
          <p:cNvPr id="8" name="灯片编号占位符 4"/>
          <p:cNvSpPr txBox="1"/>
          <p:nvPr userDrawn="1"/>
        </p:nvSpPr>
        <p:spPr>
          <a:xfrm>
            <a:off x="8484064" y="6575300"/>
            <a:ext cx="3600000" cy="4224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第</a:t>
            </a:r>
            <a:fld id="{49AE70B2-8BF9-45C0-BB95-33D1B9D3A854}" type="slidenum">
              <a:rPr lang="zh-CN" altLang="en-US" sz="1000" smtClean="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fld>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页，共</a:t>
            </a:r>
            <a:r>
              <a:rPr lang="en-US" altLang="zh-CN"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26</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页</a:t>
            </a:r>
            <a:endPar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矩形 1"/>
          <p:cNvSpPr/>
          <p:nvPr userDrawn="1"/>
        </p:nvSpPr>
        <p:spPr>
          <a:xfrm>
            <a:off x="0" y="0"/>
            <a:ext cx="12192000" cy="6858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a:off x="0" y="-3907"/>
            <a:ext cx="12192000" cy="6858000"/>
            <a:chOff x="0" y="0"/>
            <a:chExt cx="12192000" cy="6858000"/>
          </a:xfrm>
        </p:grpSpPr>
        <p:sp>
          <p:nvSpPr>
            <p:cNvPr id="8" name="矩形 7"/>
            <p:cNvSpPr/>
            <p:nvPr userDrawn="1"/>
          </p:nvSpPr>
          <p:spPr>
            <a:xfrm>
              <a:off x="0" y="0"/>
              <a:ext cx="12192000" cy="6858000"/>
            </a:xfrm>
            <a:prstGeom prst="rect">
              <a:avLst/>
            </a:prstGeom>
            <a:solidFill>
              <a:srgbClr val="DFE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244366" y="224659"/>
              <a:ext cx="11670424" cy="64065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灯片编号占位符 4"/>
          <p:cNvSpPr txBox="1"/>
          <p:nvPr userDrawn="1"/>
        </p:nvSpPr>
        <p:spPr>
          <a:xfrm>
            <a:off x="5620366" y="6318307"/>
            <a:ext cx="2700000" cy="3168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 dirty="0" smtClean="0">
                <a:solidFill>
                  <a:schemeClr val="tx1">
                    <a:lumMod val="50000"/>
                    <a:lumOff val="50000"/>
                  </a:schemeClr>
                </a:solidFill>
                <a:latin typeface="+mj-ea"/>
                <a:ea typeface="+mj-ea"/>
              </a:rPr>
              <a:t>第</a:t>
            </a:r>
            <a:fld id="{49AE70B2-8BF9-45C0-BB95-33D1B9D3A854}" type="slidenum">
              <a:rPr lang="zh-CN" altLang="en-US" sz="800" smtClean="0">
                <a:solidFill>
                  <a:schemeClr val="tx1">
                    <a:lumMod val="50000"/>
                    <a:lumOff val="50000"/>
                  </a:schemeClr>
                </a:solidFill>
                <a:latin typeface="+mj-ea"/>
                <a:ea typeface="+mj-ea"/>
              </a:rPr>
            </a:fld>
            <a:r>
              <a:rPr lang="zh-CN" altLang="en-US" sz="800" dirty="0" smtClean="0">
                <a:solidFill>
                  <a:schemeClr val="tx1">
                    <a:lumMod val="50000"/>
                    <a:lumOff val="50000"/>
                  </a:schemeClr>
                </a:solidFill>
                <a:latin typeface="+mj-ea"/>
                <a:ea typeface="+mj-ea"/>
              </a:rPr>
              <a:t>页，共</a:t>
            </a:r>
            <a:r>
              <a:rPr lang="en-US" altLang="zh-CN" sz="800" dirty="0" smtClean="0">
                <a:solidFill>
                  <a:schemeClr val="tx1">
                    <a:lumMod val="50000"/>
                    <a:lumOff val="50000"/>
                  </a:schemeClr>
                </a:solidFill>
                <a:latin typeface="+mj-ea"/>
                <a:ea typeface="+mj-ea"/>
              </a:rPr>
              <a:t>11</a:t>
            </a:r>
            <a:r>
              <a:rPr lang="zh-CN" altLang="en-US" sz="800" dirty="0" smtClean="0">
                <a:solidFill>
                  <a:schemeClr val="tx1">
                    <a:lumMod val="50000"/>
                    <a:lumOff val="50000"/>
                  </a:schemeClr>
                </a:solidFill>
                <a:latin typeface="+mj-ea"/>
                <a:ea typeface="+mj-ea"/>
              </a:rPr>
              <a:t>页</a:t>
            </a:r>
            <a:endParaRPr lang="zh-CN" altLang="en-US" sz="800" dirty="0">
              <a:solidFill>
                <a:schemeClr val="tx1">
                  <a:lumMod val="50000"/>
                  <a:lumOff val="50000"/>
                </a:schemeClr>
              </a:solidFill>
              <a:latin typeface="+mj-ea"/>
              <a:ea typeface="+mj-ea"/>
            </a:endParaRPr>
          </a:p>
        </p:txBody>
      </p:sp>
    </p:spTree>
    <p:custDataLst>
      <p:tags r:id="rId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灯片编号占位符 4"/>
          <p:cNvSpPr txBox="1"/>
          <p:nvPr userDrawn="1"/>
        </p:nvSpPr>
        <p:spPr>
          <a:xfrm>
            <a:off x="9340404" y="6424360"/>
            <a:ext cx="2700000" cy="3168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00" dirty="0" smtClean="0">
                <a:solidFill>
                  <a:schemeClr val="tx1">
                    <a:lumMod val="50000"/>
                    <a:lumOff val="50000"/>
                  </a:schemeClr>
                </a:solidFill>
                <a:latin typeface="+mj-ea"/>
                <a:ea typeface="+mj-ea"/>
                <a:cs typeface="+mj-ea"/>
              </a:rPr>
              <a:t>第</a:t>
            </a:r>
            <a:fld id="{49AE70B2-8BF9-45C0-BB95-33D1B9D3A854}" type="slidenum">
              <a:rPr lang="zh-CN" altLang="en-US" sz="1000" smtClean="0">
                <a:solidFill>
                  <a:schemeClr val="tx1">
                    <a:lumMod val="50000"/>
                    <a:lumOff val="50000"/>
                  </a:schemeClr>
                </a:solidFill>
                <a:latin typeface="+mj-ea"/>
                <a:ea typeface="+mj-ea"/>
                <a:cs typeface="+mj-ea"/>
              </a:rPr>
            </a:fld>
            <a:r>
              <a:rPr lang="zh-CN" altLang="en-US" sz="1000" dirty="0" smtClean="0">
                <a:solidFill>
                  <a:schemeClr val="tx1">
                    <a:lumMod val="50000"/>
                    <a:lumOff val="50000"/>
                  </a:schemeClr>
                </a:solidFill>
                <a:latin typeface="+mj-ea"/>
                <a:ea typeface="+mj-ea"/>
                <a:cs typeface="+mj-ea"/>
              </a:rPr>
              <a:t>页，共</a:t>
            </a:r>
            <a:r>
              <a:rPr lang="en-US" altLang="zh-CN" sz="1000" dirty="0" smtClean="0">
                <a:solidFill>
                  <a:schemeClr val="tx1">
                    <a:lumMod val="50000"/>
                    <a:lumOff val="50000"/>
                  </a:schemeClr>
                </a:solidFill>
                <a:latin typeface="+mj-ea"/>
                <a:ea typeface="+mj-ea"/>
                <a:cs typeface="+mj-ea"/>
              </a:rPr>
              <a:t>X</a:t>
            </a:r>
            <a:r>
              <a:rPr lang="zh-CN" altLang="en-US" sz="1000" dirty="0" smtClean="0">
                <a:solidFill>
                  <a:schemeClr val="tx1">
                    <a:lumMod val="50000"/>
                    <a:lumOff val="50000"/>
                  </a:schemeClr>
                </a:solidFill>
                <a:latin typeface="+mj-ea"/>
                <a:ea typeface="+mj-ea"/>
                <a:cs typeface="+mj-ea"/>
              </a:rPr>
              <a:t>页</a:t>
            </a:r>
            <a:endParaRPr lang="zh-CN" altLang="en-US" sz="1000" dirty="0" smtClean="0">
              <a:solidFill>
                <a:schemeClr val="tx1">
                  <a:lumMod val="50000"/>
                  <a:lumOff val="50000"/>
                </a:schemeClr>
              </a:solidFill>
              <a:latin typeface="+mj-ea"/>
              <a:ea typeface="+mj-ea"/>
              <a:cs typeface="+mj-ea"/>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5181283" y="2048510"/>
            <a:ext cx="5988685" cy="1753235"/>
          </a:xfrm>
          <a:prstGeom prst="rect">
            <a:avLst/>
          </a:prstGeom>
          <a:noFill/>
        </p:spPr>
        <p:txBody>
          <a:bodyPr wrap="square" rtlCol="0">
            <a:spAutoFit/>
          </a:bodyPr>
          <a:lstStyle/>
          <a:p>
            <a:pPr marL="0" marR="0" lvl="0" indent="0" algn="ctr" defTabSz="914400" rtl="0" fontAlgn="auto">
              <a:lnSpc>
                <a:spcPct val="150000"/>
              </a:lnSpc>
              <a:spcBef>
                <a:spcPts val="0"/>
              </a:spcBef>
              <a:spcAft>
                <a:spcPts val="0"/>
              </a:spcAft>
              <a:buClrTx/>
              <a:buSzTx/>
              <a:buFontTx/>
              <a:buNone/>
              <a:defRPr/>
            </a:pPr>
            <a:r>
              <a:rPr lang="zh-CN" sz="36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sym typeface="+mn-ea"/>
              </a:rPr>
              <a:t>舒更葡糖钠注射液</a:t>
            </a:r>
            <a:endParaRPr lang="zh-CN" sz="36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ctr" defTabSz="914400" rtl="0" fontAlgn="auto">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359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（科舒亭）</a:t>
            </a:r>
            <a:endParaRPr kumimoji="0" lang="zh-CN" altLang="en-US" b="1" i="0" u="none" strike="noStrike" kern="1200" cap="none" spc="0" normalizeH="0" baseline="0" noProof="0" dirty="0">
              <a:ln>
                <a:noFill/>
              </a:ln>
              <a:solidFill>
                <a:srgbClr val="00359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圆角矩形 2"/>
          <p:cNvSpPr/>
          <p:nvPr/>
        </p:nvSpPr>
        <p:spPr>
          <a:xfrm>
            <a:off x="6185218" y="4993640"/>
            <a:ext cx="3834765" cy="486410"/>
          </a:xfrm>
          <a:prstGeom prst="roundRect">
            <a:avLst/>
          </a:prstGeom>
          <a:solidFill>
            <a:srgbClr val="00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6868160" y="4983480"/>
            <a:ext cx="2468880" cy="506730"/>
          </a:xfrm>
          <a:prstGeom prst="rect">
            <a:avLst/>
          </a:prstGeom>
          <a:noFill/>
        </p:spPr>
        <p:txBody>
          <a:bodyPr wrap="none" rtlCol="0" anchor="t">
            <a:spAutoFit/>
          </a:bodyPr>
          <a:p>
            <a:pPr marL="0" marR="0" lvl="0" indent="0" algn="ctr" defTabSz="914400" rtl="0" fontAlgn="auto">
              <a:lnSpc>
                <a:spcPct val="150000"/>
              </a:lnSpc>
              <a:spcBef>
                <a:spcPts val="0"/>
              </a:spcBef>
              <a:spcAft>
                <a:spcPts val="0"/>
              </a:spcAft>
              <a:buClrTx/>
              <a:buSzTx/>
              <a:buFontTx/>
              <a:buNone/>
              <a:defRPr/>
            </a:pPr>
            <a:r>
              <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湖南科伦制药有限公司</a:t>
            </a:r>
            <a:endParaRPr lang="zh-CN" altLang="en-US" b="1"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5" name="图片 4" descr="科舒亭"/>
          <p:cNvPicPr>
            <a:picLocks noChangeAspect="1"/>
          </p:cNvPicPr>
          <p:nvPr/>
        </p:nvPicPr>
        <p:blipFill>
          <a:blip r:embed="rId1"/>
          <a:stretch>
            <a:fillRect/>
          </a:stretch>
        </p:blipFill>
        <p:spPr>
          <a:xfrm>
            <a:off x="573405" y="2552700"/>
            <a:ext cx="5160134" cy="2160000"/>
          </a:xfrm>
          <a:prstGeom prst="rect">
            <a:avLst/>
          </a:prstGeom>
        </p:spPr>
      </p:pic>
      <p:sp>
        <p:nvSpPr>
          <p:cNvPr id="48" name="文本框 47"/>
          <p:cNvSpPr txBox="1"/>
          <p:nvPr/>
        </p:nvSpPr>
        <p:spPr>
          <a:xfrm>
            <a:off x="5181600" y="3984625"/>
            <a:ext cx="6047740" cy="645160"/>
          </a:xfrm>
          <a:prstGeom prst="rect">
            <a:avLst/>
          </a:prstGeom>
          <a:noFill/>
        </p:spPr>
        <p:txBody>
          <a:bodyPr wrap="square" rtlCol="0">
            <a:spAutoFit/>
          </a:bodyPr>
          <a:p>
            <a:pPr algn="ctr">
              <a:lnSpc>
                <a:spcPct val="150000"/>
              </a:lnSpc>
            </a:pPr>
            <a:r>
              <a:rPr lang="zh-CN" altLang="en-US" sz="2400" b="1" dirty="0">
                <a:solidFill>
                  <a:srgbClr val="F18870"/>
                </a:solidFill>
              </a:rPr>
              <a:t>逆转肌松</a:t>
            </a:r>
            <a:r>
              <a:rPr lang="en-US" altLang="zh-CN" sz="2400" b="1" dirty="0">
                <a:solidFill>
                  <a:srgbClr val="F18870"/>
                </a:solidFill>
              </a:rPr>
              <a:t> </a:t>
            </a:r>
            <a:r>
              <a:rPr lang="zh-CN" altLang="en-US" sz="2400" b="1" dirty="0">
                <a:solidFill>
                  <a:srgbClr val="F18870"/>
                </a:solidFill>
              </a:rPr>
              <a:t>轻松掌控</a:t>
            </a:r>
            <a:r>
              <a:rPr lang="en-US" altLang="zh-CN" sz="2400" b="1" dirty="0">
                <a:solidFill>
                  <a:srgbClr val="003596"/>
                </a:solidFill>
              </a:rPr>
              <a:t>——</a:t>
            </a:r>
            <a:r>
              <a:rPr lang="zh-CN" altLang="en-US" sz="2400" b="1" dirty="0">
                <a:solidFill>
                  <a:srgbClr val="003596"/>
                </a:solidFill>
              </a:rPr>
              <a:t>新型肌松拮抗剂</a:t>
            </a:r>
            <a:endParaRPr lang="zh-CN" altLang="en-US" sz="2400" b="1" dirty="0">
              <a:solidFill>
                <a:srgbClr val="003596"/>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864235" y="498475"/>
            <a:ext cx="7425055" cy="583565"/>
          </a:xfrm>
          <a:prstGeom prst="rect">
            <a:avLst/>
          </a:prstGeom>
          <a:noFill/>
        </p:spPr>
        <p:txBody>
          <a:bodyPr wrap="square" rtlCol="0">
            <a:spAutoFit/>
          </a:bodyPr>
          <a:lstStyle/>
          <a:p>
            <a:pPr algn="l"/>
            <a:r>
              <a:rPr lang="en-US" altLang="zh-CN" sz="3200" b="1" dirty="0">
                <a:solidFill>
                  <a:srgbClr val="003596"/>
                </a:solidFill>
              </a:rPr>
              <a:t>06  </a:t>
            </a:r>
            <a:r>
              <a:rPr lang="zh-CN" altLang="en-US" sz="3200" b="1" dirty="0">
                <a:solidFill>
                  <a:srgbClr val="003596"/>
                </a:solidFill>
              </a:rPr>
              <a:t>公平性</a:t>
            </a:r>
            <a:endParaRPr lang="zh-CN" altLang="en-US" sz="3200" b="1" dirty="0">
              <a:solidFill>
                <a:srgbClr val="003596"/>
              </a:solidFill>
            </a:endParaRPr>
          </a:p>
        </p:txBody>
      </p:sp>
      <p:sp>
        <p:nvSpPr>
          <p:cNvPr id="8" name="文本框 7"/>
          <p:cNvSpPr txBox="1"/>
          <p:nvPr/>
        </p:nvSpPr>
        <p:spPr>
          <a:xfrm>
            <a:off x="815975" y="1359535"/>
            <a:ext cx="3373755" cy="368300"/>
          </a:xfrm>
          <a:prstGeom prst="rect">
            <a:avLst/>
          </a:prstGeom>
          <a:solidFill>
            <a:srgbClr val="003596"/>
          </a:solidFill>
        </p:spPr>
        <p:txBody>
          <a:bodyPr wrap="square" rtlCol="0" anchor="t">
            <a:spAutoFit/>
          </a:bodyPr>
          <a:p>
            <a:r>
              <a:rPr lang="zh-CN" altLang="en-US" b="1">
                <a:solidFill>
                  <a:schemeClr val="bg1"/>
                </a:solidFill>
              </a:rPr>
              <a:t>所治疗疾病对公共健康的影响</a:t>
            </a:r>
            <a:endParaRPr lang="zh-CN" altLang="en-US" b="1">
              <a:solidFill>
                <a:schemeClr val="bg1"/>
              </a:solidFill>
            </a:endParaRPr>
          </a:p>
        </p:txBody>
      </p:sp>
      <p:sp>
        <p:nvSpPr>
          <p:cNvPr id="9" name="文本框 8"/>
          <p:cNvSpPr txBox="1"/>
          <p:nvPr/>
        </p:nvSpPr>
        <p:spPr>
          <a:xfrm>
            <a:off x="815975" y="1770380"/>
            <a:ext cx="10666730" cy="460375"/>
          </a:xfrm>
          <a:prstGeom prst="rect">
            <a:avLst/>
          </a:prstGeom>
          <a:noFill/>
        </p:spPr>
        <p:txBody>
          <a:bodyPr wrap="square" rtlCol="0" anchor="t">
            <a:spAutoFit/>
          </a:bodyPr>
          <a:p>
            <a:pPr fontAlgn="auto">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全麻术后肌松残余至少发生近1,524万人次。有效逆转肌松可提升手术患者整体健康水平和质量，降低人群疾病负担。</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0" name="文本框 9"/>
          <p:cNvSpPr txBox="1"/>
          <p:nvPr/>
        </p:nvSpPr>
        <p:spPr>
          <a:xfrm>
            <a:off x="815975" y="2256155"/>
            <a:ext cx="2371725" cy="368300"/>
          </a:xfrm>
          <a:prstGeom prst="rect">
            <a:avLst/>
          </a:prstGeom>
          <a:solidFill>
            <a:srgbClr val="003596"/>
          </a:solidFill>
        </p:spPr>
        <p:txBody>
          <a:bodyPr wrap="square" rtlCol="0" anchor="t">
            <a:spAutoFit/>
          </a:bodyPr>
          <a:p>
            <a:r>
              <a:rPr lang="zh-CN" altLang="en-US" b="1">
                <a:solidFill>
                  <a:schemeClr val="bg1"/>
                </a:solidFill>
              </a:rPr>
              <a:t>符合“保基本”原则</a:t>
            </a:r>
            <a:endParaRPr lang="zh-CN" altLang="en-US" b="1">
              <a:solidFill>
                <a:schemeClr val="bg1"/>
              </a:solidFill>
            </a:endParaRPr>
          </a:p>
        </p:txBody>
      </p:sp>
      <p:sp>
        <p:nvSpPr>
          <p:cNvPr id="11" name="文本框 10"/>
          <p:cNvSpPr txBox="1"/>
          <p:nvPr/>
        </p:nvSpPr>
        <p:spPr>
          <a:xfrm>
            <a:off x="815975" y="2710815"/>
            <a:ext cx="10702925" cy="829945"/>
          </a:xfrm>
          <a:prstGeom prst="rect">
            <a:avLst/>
          </a:prstGeom>
          <a:noFill/>
        </p:spPr>
        <p:txBody>
          <a:bodyPr wrap="square" rtlCol="0" anchor="t">
            <a:spAutoFit/>
          </a:bodyPr>
          <a:p>
            <a:pPr fontAlgn="auto">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国内外多项研究显示术后肌松残余发生率高达64%，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舒更葡糖钠可有效避免肌松残余引发的主观不适症状及呼吸系统并发症带来的治疗费用增加，降低综合医疗费用，符合“保基本”原则。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2" name="文本框 11"/>
          <p:cNvSpPr txBox="1"/>
          <p:nvPr/>
        </p:nvSpPr>
        <p:spPr>
          <a:xfrm>
            <a:off x="815975" y="3627120"/>
            <a:ext cx="1807845" cy="368300"/>
          </a:xfrm>
          <a:prstGeom prst="rect">
            <a:avLst/>
          </a:prstGeom>
          <a:solidFill>
            <a:srgbClr val="003596"/>
          </a:solidFill>
        </p:spPr>
        <p:txBody>
          <a:bodyPr wrap="square" rtlCol="0" anchor="t">
            <a:spAutoFit/>
          </a:bodyPr>
          <a:p>
            <a:r>
              <a:rPr lang="zh-CN" altLang="en-US" b="1">
                <a:solidFill>
                  <a:schemeClr val="bg1"/>
                </a:solidFill>
              </a:rPr>
              <a:t>弥补目录短板</a:t>
            </a:r>
            <a:endParaRPr lang="zh-CN" altLang="en-US" b="1">
              <a:solidFill>
                <a:schemeClr val="bg1"/>
              </a:solidFill>
            </a:endParaRPr>
          </a:p>
        </p:txBody>
      </p:sp>
      <p:sp>
        <p:nvSpPr>
          <p:cNvPr id="13" name="文本框 12"/>
          <p:cNvSpPr txBox="1"/>
          <p:nvPr/>
        </p:nvSpPr>
        <p:spPr>
          <a:xfrm>
            <a:off x="815975" y="4145280"/>
            <a:ext cx="10702925" cy="829945"/>
          </a:xfrm>
          <a:prstGeom prst="rect">
            <a:avLst/>
          </a:prstGeom>
          <a:noFill/>
        </p:spPr>
        <p:txBody>
          <a:bodyPr wrap="square" rtlCol="0" anchor="t">
            <a:spAutoFit/>
          </a:bodyPr>
          <a:p>
            <a:pPr algn="l">
              <a:lnSpc>
                <a:spcPct val="150000"/>
              </a:lnSpc>
              <a:buClrTx/>
              <a:buSzTx/>
              <a:buFontTx/>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指南共识表明，用于非去极化肌松药残留作用的拮抗药物仅2个，分别为目录内新斯的明和舒更葡糖钠。与目录内产品相比，</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舒更葡糖钠拮抗肌松起效快时间缩短10余倍，仅需1-3分钟，有效填补目录内快速逆转肌松拮抗药物空白。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4" name="文本框 13"/>
          <p:cNvSpPr txBox="1"/>
          <p:nvPr/>
        </p:nvSpPr>
        <p:spPr>
          <a:xfrm>
            <a:off x="815975" y="5018405"/>
            <a:ext cx="1807845" cy="368300"/>
          </a:xfrm>
          <a:prstGeom prst="rect">
            <a:avLst/>
          </a:prstGeom>
          <a:solidFill>
            <a:srgbClr val="003596"/>
          </a:solidFill>
        </p:spPr>
        <p:txBody>
          <a:bodyPr wrap="square" rtlCol="0" anchor="t">
            <a:spAutoFit/>
          </a:bodyPr>
          <a:p>
            <a:r>
              <a:rPr lang="zh-CN" altLang="en-US" b="1">
                <a:solidFill>
                  <a:schemeClr val="bg1"/>
                </a:solidFill>
              </a:rPr>
              <a:t>弥补目录短板</a:t>
            </a:r>
            <a:endParaRPr lang="zh-CN" altLang="en-US" b="1">
              <a:solidFill>
                <a:schemeClr val="bg1"/>
              </a:solidFill>
            </a:endParaRPr>
          </a:p>
        </p:txBody>
      </p:sp>
      <p:sp>
        <p:nvSpPr>
          <p:cNvPr id="16" name="文本框 15"/>
          <p:cNvSpPr txBox="1"/>
          <p:nvPr/>
        </p:nvSpPr>
        <p:spPr>
          <a:xfrm>
            <a:off x="815975" y="5481955"/>
            <a:ext cx="10702925" cy="829945"/>
          </a:xfrm>
          <a:prstGeom prst="rect">
            <a:avLst/>
          </a:prstGeom>
          <a:noFill/>
        </p:spPr>
        <p:txBody>
          <a:bodyPr wrap="square" rtlCol="0" anchor="t">
            <a:spAutoFit/>
          </a:bodyPr>
          <a:p>
            <a:pPr algn="l">
              <a:lnSpc>
                <a:spcPct val="150000"/>
              </a:lnSpc>
              <a:buClrTx/>
              <a:buSzTx/>
              <a:buFontTx/>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说明书适应症表述清晰规范，不存在超说明书用药风险，易于医保经办审核。本品有明确的临床使用条件和用法用量，</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并且由于舒更葡糖钠不良反应发生率更低、安全性更高，针对不同人群无需调整使用剂量，整体而言临床管理难度小。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5785" y="532456"/>
            <a:ext cx="3439795" cy="923330"/>
          </a:xfrm>
          <a:prstGeom prst="rect">
            <a:avLst/>
          </a:prstGeom>
          <a:noFill/>
        </p:spPr>
        <p:txBody>
          <a:bodyPr wrap="square" rtlCol="0">
            <a:spAutoFit/>
          </a:bodyPr>
          <a:lstStyle/>
          <a:p>
            <a:pPr algn="ctr"/>
            <a:r>
              <a:rPr lang="zh-CN" altLang="en-US" sz="5400" b="1" cap="all" dirty="0">
                <a:solidFill>
                  <a:srgbClr val="003596"/>
                </a:solidFill>
                <a:uFillTx/>
                <a:cs typeface="+mn-ea"/>
                <a:sym typeface="+mn-lt"/>
              </a:rPr>
              <a:t>目 录</a:t>
            </a:r>
            <a:endParaRPr lang="en-US" altLang="zh-CN" sz="5400" b="1" cap="all" dirty="0">
              <a:solidFill>
                <a:srgbClr val="003596"/>
              </a:solidFill>
              <a:uFillTx/>
              <a:cs typeface="+mn-ea"/>
              <a:sym typeface="+mn-lt"/>
            </a:endParaRPr>
          </a:p>
        </p:txBody>
      </p:sp>
      <p:grpSp>
        <p:nvGrpSpPr>
          <p:cNvPr id="66" name="组合 65"/>
          <p:cNvGrpSpPr/>
          <p:nvPr/>
        </p:nvGrpSpPr>
        <p:grpSpPr>
          <a:xfrm>
            <a:off x="1314450" y="2247265"/>
            <a:ext cx="9563100" cy="3181350"/>
            <a:chOff x="1617" y="3539"/>
            <a:chExt cx="15060" cy="5010"/>
          </a:xfrm>
        </p:grpSpPr>
        <p:grpSp>
          <p:nvGrpSpPr>
            <p:cNvPr id="30" name="组合 29"/>
            <p:cNvGrpSpPr/>
            <p:nvPr/>
          </p:nvGrpSpPr>
          <p:grpSpPr>
            <a:xfrm>
              <a:off x="1617" y="3539"/>
              <a:ext cx="4821" cy="1581"/>
              <a:chOff x="2341" y="2679"/>
              <a:chExt cx="4821" cy="1581"/>
            </a:xfrm>
          </p:grpSpPr>
          <p:sp>
            <p:nvSpPr>
              <p:cNvPr id="3" name="圆角矩形 2"/>
              <p:cNvSpPr/>
              <p:nvPr/>
            </p:nvSpPr>
            <p:spPr>
              <a:xfrm>
                <a:off x="2341" y="2679"/>
                <a:ext cx="4550" cy="1581"/>
              </a:xfrm>
              <a:prstGeom prst="round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696" y="2862"/>
                <a:ext cx="3466" cy="1016"/>
              </a:xfrm>
              <a:prstGeom prst="rect">
                <a:avLst/>
              </a:prstGeom>
              <a:noFill/>
            </p:spPr>
            <p:txBody>
              <a:bodyPr wrap="square" rtlCol="0">
                <a:spAutoFit/>
              </a:bodyPr>
              <a:lstStyle/>
              <a:p>
                <a:pPr algn="ctr">
                  <a:lnSpc>
                    <a:spcPct val="150000"/>
                  </a:lnSpc>
                </a:pPr>
                <a:r>
                  <a:rPr lang="zh-CN" altLang="en-US" sz="2400" b="1" dirty="0">
                    <a:solidFill>
                      <a:srgbClr val="003596"/>
                    </a:solidFill>
                  </a:rPr>
                  <a:t>药品基本信息</a:t>
                </a:r>
                <a:endParaRPr lang="zh-CN" altLang="en-US" sz="2400" dirty="0">
                  <a:solidFill>
                    <a:schemeClr val="tx1">
                      <a:lumMod val="65000"/>
                      <a:lumOff val="35000"/>
                    </a:schemeClr>
                  </a:solidFill>
                </a:endParaRPr>
              </a:p>
            </p:txBody>
          </p:sp>
          <p:sp>
            <p:nvSpPr>
              <p:cNvPr id="21" name="椭圆 20"/>
              <p:cNvSpPr/>
              <p:nvPr/>
            </p:nvSpPr>
            <p:spPr>
              <a:xfrm>
                <a:off x="2644" y="2862"/>
                <a:ext cx="1216" cy="1216"/>
              </a:xfrm>
              <a:prstGeom prst="ellipse">
                <a:avLst/>
              </a:prstGeom>
              <a:solidFill>
                <a:srgbClr val="00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587" y="3107"/>
                <a:ext cx="1331" cy="725"/>
              </a:xfrm>
              <a:prstGeom prst="rect">
                <a:avLst/>
              </a:prstGeom>
              <a:noFill/>
            </p:spPr>
            <p:txBody>
              <a:bodyPr wrap="square" rtlCol="0">
                <a:spAutoFit/>
              </a:bodyPr>
              <a:p>
                <a:pPr algn="ctr"/>
                <a:r>
                  <a:rPr lang="en-US" altLang="zh-CN" sz="2400" b="1">
                    <a:solidFill>
                      <a:schemeClr val="bg1"/>
                    </a:solidFill>
                    <a:latin typeface="微软雅黑" panose="020B0503020204020204" pitchFamily="34" charset="-122"/>
                    <a:ea typeface="微软雅黑" panose="020B0503020204020204" pitchFamily="34" charset="-122"/>
                  </a:rPr>
                  <a:t>01</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872" y="3539"/>
              <a:ext cx="4550" cy="1581"/>
              <a:chOff x="2341" y="2679"/>
              <a:chExt cx="4550" cy="1581"/>
            </a:xfrm>
          </p:grpSpPr>
          <p:sp>
            <p:nvSpPr>
              <p:cNvPr id="42" name="圆角矩形 41"/>
              <p:cNvSpPr/>
              <p:nvPr/>
            </p:nvSpPr>
            <p:spPr>
              <a:xfrm>
                <a:off x="2341" y="2679"/>
                <a:ext cx="4550" cy="1581"/>
              </a:xfrm>
              <a:prstGeom prst="round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p:cNvSpPr txBox="1"/>
              <p:nvPr/>
            </p:nvSpPr>
            <p:spPr>
              <a:xfrm>
                <a:off x="3696" y="2862"/>
                <a:ext cx="2889" cy="1016"/>
              </a:xfrm>
              <a:prstGeom prst="rect">
                <a:avLst/>
              </a:prstGeom>
              <a:noFill/>
            </p:spPr>
            <p:txBody>
              <a:bodyPr wrap="square" rtlCol="0">
                <a:spAutoFit/>
              </a:bodyPr>
              <a:p>
                <a:pPr algn="ctr">
                  <a:lnSpc>
                    <a:spcPct val="150000"/>
                  </a:lnSpc>
                </a:pPr>
                <a:r>
                  <a:rPr lang="zh-CN" altLang="en-US" sz="2400" b="1" dirty="0">
                    <a:solidFill>
                      <a:srgbClr val="5DC2D0"/>
                    </a:solidFill>
                  </a:rPr>
                  <a:t>安全性</a:t>
                </a:r>
                <a:endParaRPr lang="zh-CN" altLang="en-US" sz="2400" b="1" dirty="0">
                  <a:solidFill>
                    <a:srgbClr val="5DC2D0"/>
                  </a:solidFill>
                </a:endParaRPr>
              </a:p>
            </p:txBody>
          </p:sp>
          <p:sp>
            <p:nvSpPr>
              <p:cNvPr id="44" name="椭圆 43"/>
              <p:cNvSpPr/>
              <p:nvPr/>
            </p:nvSpPr>
            <p:spPr>
              <a:xfrm>
                <a:off x="2645" y="2862"/>
                <a:ext cx="1216" cy="1216"/>
              </a:xfrm>
              <a:prstGeom prst="ellipse">
                <a:avLst/>
              </a:prstGeom>
              <a:solidFill>
                <a:srgbClr val="5D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nvSpPr>
            <p:spPr>
              <a:xfrm>
                <a:off x="2587" y="3107"/>
                <a:ext cx="1331" cy="725"/>
              </a:xfrm>
              <a:prstGeom prst="rect">
                <a:avLst/>
              </a:prstGeom>
              <a:noFill/>
            </p:spPr>
            <p:txBody>
              <a:bodyPr wrap="square" rtlCol="0">
                <a:spAutoFit/>
              </a:bodyPr>
              <a:p>
                <a:pPr algn="ctr"/>
                <a:r>
                  <a:rPr lang="en-US" altLang="zh-CN" sz="2400" b="1">
                    <a:solidFill>
                      <a:schemeClr val="bg1"/>
                    </a:solidFill>
                    <a:latin typeface="微软雅黑" panose="020B0503020204020204" pitchFamily="34" charset="-122"/>
                    <a:ea typeface="微软雅黑" panose="020B0503020204020204" pitchFamily="34" charset="-122"/>
                  </a:rPr>
                  <a:t>02</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12127" y="3539"/>
              <a:ext cx="4550" cy="1581"/>
              <a:chOff x="2341" y="2679"/>
              <a:chExt cx="4550" cy="1581"/>
            </a:xfrm>
          </p:grpSpPr>
          <p:sp>
            <p:nvSpPr>
              <p:cNvPr id="47" name="圆角矩形 46"/>
              <p:cNvSpPr/>
              <p:nvPr/>
            </p:nvSpPr>
            <p:spPr>
              <a:xfrm>
                <a:off x="2341" y="2679"/>
                <a:ext cx="4550" cy="1581"/>
              </a:xfrm>
              <a:prstGeom prst="round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3696" y="2862"/>
                <a:ext cx="2889" cy="1016"/>
              </a:xfrm>
              <a:prstGeom prst="rect">
                <a:avLst/>
              </a:prstGeom>
              <a:noFill/>
            </p:spPr>
            <p:txBody>
              <a:bodyPr wrap="square" rtlCol="0">
                <a:spAutoFit/>
              </a:bodyPr>
              <a:lstStyle/>
              <a:p>
                <a:pPr algn="ctr">
                  <a:lnSpc>
                    <a:spcPct val="150000"/>
                  </a:lnSpc>
                </a:pPr>
                <a:r>
                  <a:rPr lang="zh-CN" altLang="en-US" sz="2400" b="1" dirty="0">
                    <a:solidFill>
                      <a:srgbClr val="003596"/>
                    </a:solidFill>
                  </a:rPr>
                  <a:t>有效性</a:t>
                </a:r>
                <a:endParaRPr lang="zh-CN" altLang="en-US" sz="2400" dirty="0">
                  <a:solidFill>
                    <a:schemeClr val="tx1">
                      <a:lumMod val="65000"/>
                      <a:lumOff val="35000"/>
                    </a:schemeClr>
                  </a:solidFill>
                </a:endParaRPr>
              </a:p>
            </p:txBody>
          </p:sp>
          <p:sp>
            <p:nvSpPr>
              <p:cNvPr id="49" name="椭圆 48"/>
              <p:cNvSpPr/>
              <p:nvPr/>
            </p:nvSpPr>
            <p:spPr>
              <a:xfrm>
                <a:off x="2644" y="2862"/>
                <a:ext cx="1216" cy="1216"/>
              </a:xfrm>
              <a:prstGeom prst="ellipse">
                <a:avLst/>
              </a:prstGeom>
              <a:solidFill>
                <a:srgbClr val="00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587" y="3107"/>
                <a:ext cx="1331" cy="725"/>
              </a:xfrm>
              <a:prstGeom prst="rect">
                <a:avLst/>
              </a:prstGeom>
              <a:noFill/>
            </p:spPr>
            <p:txBody>
              <a:bodyPr wrap="square" rtlCol="0">
                <a:spAutoFit/>
              </a:bodyPr>
              <a:p>
                <a:pPr algn="ctr"/>
                <a:r>
                  <a:rPr lang="en-US" altLang="zh-CN" sz="2400" b="1">
                    <a:solidFill>
                      <a:schemeClr val="bg1"/>
                    </a:solidFill>
                    <a:latin typeface="微软雅黑" panose="020B0503020204020204" pitchFamily="34" charset="-122"/>
                    <a:ea typeface="微软雅黑" panose="020B0503020204020204" pitchFamily="34" charset="-122"/>
                  </a:rPr>
                  <a:t>03</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
          <p:nvSpPr>
            <p:cNvPr id="55" name="文本框 54"/>
            <p:cNvSpPr txBox="1"/>
            <p:nvPr/>
          </p:nvSpPr>
          <p:spPr>
            <a:xfrm>
              <a:off x="1863" y="7396"/>
              <a:ext cx="1331" cy="725"/>
            </a:xfrm>
            <a:prstGeom prst="rect">
              <a:avLst/>
            </a:prstGeom>
            <a:noFill/>
          </p:spPr>
          <p:txBody>
            <a:bodyPr wrap="square" rtlCol="0">
              <a:spAutoFit/>
            </a:bodyPr>
            <a:p>
              <a:pPr algn="ctr"/>
              <a:r>
                <a:rPr lang="en-US" altLang="zh-CN" sz="2400" b="1">
                  <a:solidFill>
                    <a:schemeClr val="bg1"/>
                  </a:solidFill>
                  <a:latin typeface="微软雅黑" panose="020B0503020204020204" pitchFamily="34" charset="-122"/>
                  <a:ea typeface="微软雅黑" panose="020B0503020204020204" pitchFamily="34" charset="-122"/>
                </a:rPr>
                <a:t>04</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6872" y="6968"/>
              <a:ext cx="4550" cy="1581"/>
              <a:chOff x="2341" y="2679"/>
              <a:chExt cx="4550" cy="1581"/>
            </a:xfrm>
          </p:grpSpPr>
          <p:sp>
            <p:nvSpPr>
              <p:cNvPr id="57" name="圆角矩形 56"/>
              <p:cNvSpPr/>
              <p:nvPr/>
            </p:nvSpPr>
            <p:spPr>
              <a:xfrm>
                <a:off x="2341" y="2679"/>
                <a:ext cx="4550" cy="1581"/>
              </a:xfrm>
              <a:prstGeom prst="round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文本框 57"/>
              <p:cNvSpPr txBox="1"/>
              <p:nvPr/>
            </p:nvSpPr>
            <p:spPr>
              <a:xfrm>
                <a:off x="3696" y="2862"/>
                <a:ext cx="2889" cy="1016"/>
              </a:xfrm>
              <a:prstGeom prst="rect">
                <a:avLst/>
              </a:prstGeom>
              <a:noFill/>
            </p:spPr>
            <p:txBody>
              <a:bodyPr wrap="square" rtlCol="0">
                <a:spAutoFit/>
              </a:bodyPr>
              <a:p>
                <a:pPr algn="ctr">
                  <a:lnSpc>
                    <a:spcPct val="150000"/>
                  </a:lnSpc>
                </a:pPr>
                <a:r>
                  <a:rPr lang="zh-CN" altLang="en-US" sz="2400" b="1" dirty="0">
                    <a:solidFill>
                      <a:srgbClr val="003596"/>
                    </a:solidFill>
                  </a:rPr>
                  <a:t>创新性</a:t>
                </a:r>
                <a:endParaRPr lang="zh-CN" altLang="en-US" sz="2400" dirty="0">
                  <a:solidFill>
                    <a:schemeClr val="tx1">
                      <a:lumMod val="65000"/>
                      <a:lumOff val="35000"/>
                    </a:schemeClr>
                  </a:solidFill>
                </a:endParaRPr>
              </a:p>
            </p:txBody>
          </p:sp>
          <p:sp>
            <p:nvSpPr>
              <p:cNvPr id="59" name="椭圆 58"/>
              <p:cNvSpPr/>
              <p:nvPr/>
            </p:nvSpPr>
            <p:spPr>
              <a:xfrm>
                <a:off x="2644" y="2862"/>
                <a:ext cx="1216" cy="1216"/>
              </a:xfrm>
              <a:prstGeom prst="ellipse">
                <a:avLst/>
              </a:prstGeom>
              <a:solidFill>
                <a:srgbClr val="003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文本框 59"/>
              <p:cNvSpPr txBox="1"/>
              <p:nvPr/>
            </p:nvSpPr>
            <p:spPr>
              <a:xfrm>
                <a:off x="2587" y="3107"/>
                <a:ext cx="1331" cy="725"/>
              </a:xfrm>
              <a:prstGeom prst="rect">
                <a:avLst/>
              </a:prstGeom>
              <a:noFill/>
            </p:spPr>
            <p:txBody>
              <a:bodyPr wrap="square" rtlCol="0">
                <a:spAutoFit/>
              </a:bodyPr>
              <a:p>
                <a:pPr algn="ctr"/>
                <a:r>
                  <a:rPr lang="en-US" altLang="zh-CN" sz="2400" b="1">
                    <a:solidFill>
                      <a:schemeClr val="bg1"/>
                    </a:solidFill>
                    <a:latin typeface="微软雅黑" panose="020B0503020204020204" pitchFamily="34" charset="-122"/>
                    <a:ea typeface="微软雅黑" panose="020B0503020204020204" pitchFamily="34" charset="-122"/>
                  </a:rPr>
                  <a:t>05</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2127" y="6968"/>
              <a:ext cx="4550" cy="1581"/>
              <a:chOff x="2341" y="2679"/>
              <a:chExt cx="4550" cy="1581"/>
            </a:xfrm>
          </p:grpSpPr>
          <p:sp>
            <p:nvSpPr>
              <p:cNvPr id="62" name="圆角矩形 61"/>
              <p:cNvSpPr/>
              <p:nvPr/>
            </p:nvSpPr>
            <p:spPr>
              <a:xfrm>
                <a:off x="2341" y="2679"/>
                <a:ext cx="4550" cy="1581"/>
              </a:xfrm>
              <a:prstGeom prst="round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文本框 62"/>
              <p:cNvSpPr txBox="1"/>
              <p:nvPr/>
            </p:nvSpPr>
            <p:spPr>
              <a:xfrm>
                <a:off x="3696" y="2862"/>
                <a:ext cx="2889" cy="1016"/>
              </a:xfrm>
              <a:prstGeom prst="rect">
                <a:avLst/>
              </a:prstGeom>
              <a:noFill/>
            </p:spPr>
            <p:txBody>
              <a:bodyPr wrap="square" rtlCol="0">
                <a:spAutoFit/>
              </a:bodyPr>
              <a:p>
                <a:pPr algn="ctr">
                  <a:lnSpc>
                    <a:spcPct val="150000"/>
                  </a:lnSpc>
                </a:pPr>
                <a:r>
                  <a:rPr lang="zh-CN" altLang="en-US" sz="2400" b="1" dirty="0">
                    <a:solidFill>
                      <a:srgbClr val="5DC2D0"/>
                    </a:solidFill>
                  </a:rPr>
                  <a:t>公平性</a:t>
                </a:r>
                <a:endParaRPr lang="zh-CN" altLang="en-US" sz="2400" b="1" dirty="0">
                  <a:solidFill>
                    <a:srgbClr val="5DC2D0"/>
                  </a:solidFill>
                </a:endParaRPr>
              </a:p>
            </p:txBody>
          </p:sp>
          <p:sp>
            <p:nvSpPr>
              <p:cNvPr id="64" name="椭圆 63"/>
              <p:cNvSpPr/>
              <p:nvPr/>
            </p:nvSpPr>
            <p:spPr>
              <a:xfrm>
                <a:off x="2645" y="2862"/>
                <a:ext cx="1216" cy="1216"/>
              </a:xfrm>
              <a:prstGeom prst="ellipse">
                <a:avLst/>
              </a:prstGeom>
              <a:solidFill>
                <a:srgbClr val="5DC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文本框 64"/>
              <p:cNvSpPr txBox="1"/>
              <p:nvPr/>
            </p:nvSpPr>
            <p:spPr>
              <a:xfrm>
                <a:off x="2587" y="3107"/>
                <a:ext cx="1331" cy="725"/>
              </a:xfrm>
              <a:prstGeom prst="rect">
                <a:avLst/>
              </a:prstGeom>
              <a:noFill/>
            </p:spPr>
            <p:txBody>
              <a:bodyPr wrap="square" rtlCol="0">
                <a:spAutoFit/>
              </a:bodyPr>
              <a:p>
                <a:pPr algn="ctr"/>
                <a:r>
                  <a:rPr lang="en-US" altLang="zh-CN" sz="2400" b="1">
                    <a:solidFill>
                      <a:schemeClr val="bg1"/>
                    </a:solidFill>
                    <a:latin typeface="微软雅黑" panose="020B0503020204020204" pitchFamily="34" charset="-122"/>
                    <a:ea typeface="微软雅黑" panose="020B0503020204020204" pitchFamily="34" charset="-122"/>
                  </a:rPr>
                  <a:t>06</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535940" y="353060"/>
            <a:ext cx="7425055" cy="583565"/>
          </a:xfrm>
          <a:prstGeom prst="rect">
            <a:avLst/>
          </a:prstGeom>
          <a:noFill/>
        </p:spPr>
        <p:txBody>
          <a:bodyPr wrap="square" rtlCol="0">
            <a:spAutoFit/>
          </a:bodyPr>
          <a:p>
            <a:pPr algn="l"/>
            <a:r>
              <a:rPr lang="en-US" altLang="zh-CN" sz="3200" b="1" dirty="0">
                <a:solidFill>
                  <a:srgbClr val="003596"/>
                </a:solidFill>
              </a:rPr>
              <a:t>01  </a:t>
            </a:r>
            <a:r>
              <a:rPr lang="zh-CN" altLang="en-US" sz="3200" b="1" dirty="0">
                <a:solidFill>
                  <a:srgbClr val="003596"/>
                </a:solidFill>
              </a:rPr>
              <a:t>基本信息</a:t>
            </a:r>
            <a:endParaRPr lang="zh-CN" altLang="en-US" sz="3200" b="1" dirty="0">
              <a:solidFill>
                <a:srgbClr val="003596"/>
              </a:solidFill>
            </a:endParaRPr>
          </a:p>
        </p:txBody>
      </p:sp>
      <p:graphicFrame>
        <p:nvGraphicFramePr>
          <p:cNvPr id="20" name="表格 19"/>
          <p:cNvGraphicFramePr>
            <a:graphicFrameLocks noGrp="1"/>
          </p:cNvGraphicFramePr>
          <p:nvPr>
            <p:custDataLst>
              <p:tags r:id="rId1"/>
            </p:custDataLst>
          </p:nvPr>
        </p:nvGraphicFramePr>
        <p:xfrm>
          <a:off x="655320" y="1410335"/>
          <a:ext cx="4578985" cy="4500245"/>
        </p:xfrm>
        <a:graphic>
          <a:graphicData uri="http://schemas.openxmlformats.org/drawingml/2006/table">
            <a:tbl>
              <a:tblPr firstRow="1" bandRow="1"/>
              <a:tblGrid>
                <a:gridCol w="2102485"/>
                <a:gridCol w="2476500"/>
              </a:tblGrid>
              <a:tr h="546735">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9pPr>
                    </a:lstStyle>
                    <a:p>
                      <a:pPr algn="ctr"/>
                      <a:r>
                        <a:rPr lang="zh-CN" altLang="en-US" sz="1600" dirty="0"/>
                        <a:t>项目</a:t>
                      </a:r>
                      <a:endParaRPr lang="zh-CN"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5327F"/>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Arial" panose="020B0604020202020204"/>
                        </a:defRPr>
                      </a:lvl9pPr>
                    </a:lstStyle>
                    <a:p>
                      <a:pPr algn="ctr"/>
                      <a:r>
                        <a:rPr lang="zh-CN" altLang="en-US" sz="1600" dirty="0">
                          <a:solidFill>
                            <a:schemeClr val="bg1"/>
                          </a:solidFill>
                        </a:rPr>
                        <a:t>详细内容</a:t>
                      </a:r>
                      <a:endParaRPr lang="zh-CN" altLang="en-US" sz="16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5327F"/>
                    </a:solidFill>
                  </a:tcPr>
                </a:tc>
              </a:tr>
              <a:tr h="56705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ctr"/>
                      <a:r>
                        <a:rPr lang="zh-CN" altLang="en-US" sz="1450" b="1">
                          <a:sym typeface="+mn-ea"/>
                        </a:rPr>
                        <a:t>通用名</a:t>
                      </a:r>
                      <a:endParaRPr lang="zh-CN" altLang="en-US" sz="1450" b="1" dirty="0">
                        <a:solidFill>
                          <a:schemeClr val="bg2">
                            <a:lumMod val="25000"/>
                          </a:schemeClr>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l" fontAlgn="auto">
                        <a:lnSpc>
                          <a:spcPct val="130000"/>
                        </a:lnSpc>
                        <a:buClrTx/>
                        <a:buSzTx/>
                        <a:buFontTx/>
                      </a:pPr>
                      <a:r>
                        <a:rPr lang="zh-CN" altLang="en-US" sz="1400" b="0" dirty="0">
                          <a:solidFill>
                            <a:schemeClr val="bg2">
                              <a:lumMod val="25000"/>
                            </a:schemeClr>
                          </a:solidFill>
                          <a:latin typeface="微软雅黑" panose="020B0503020204020204" pitchFamily="34" charset="-122"/>
                          <a:cs typeface="微软雅黑" panose="020B0503020204020204" pitchFamily="34" charset="-122"/>
                        </a:rPr>
                        <a:t>舒更葡糖钠注射液</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r>
              <a:tr h="1243330">
                <a:tc>
                  <a:txBody>
                    <a:bodyPr/>
                    <a:p>
                      <a:pPr algn="ctr">
                        <a:buNone/>
                      </a:pPr>
                      <a:r>
                        <a:rPr lang="zh-CN" altLang="en-US" sz="1450" b="1">
                          <a:sym typeface="+mn-ea"/>
                        </a:rPr>
                        <a:t>注册规格</a:t>
                      </a:r>
                      <a:endParaRPr lang="zh-CN" altLang="en-US" sz="1450" b="1" dirty="0">
                        <a:solidFill>
                          <a:schemeClr val="bg2">
                            <a:lumMod val="25000"/>
                          </a:schemeClr>
                        </a:solidFill>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p>
                      <a:pPr algn="l" fontAlgn="auto">
                        <a:lnSpc>
                          <a:spcPct val="130000"/>
                        </a:lnSpc>
                        <a:buClrTx/>
                        <a:buSzTx/>
                        <a:buFontTx/>
                        <a:buNone/>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按舒更葡糖钠活性实体与单-羟基舒更葡糖钠活性实体的总量计算2ml:200mg</a:t>
                      </a:r>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r>
              <a:tr h="504190">
                <a:tc>
                  <a:txBody>
                    <a:bodyPr/>
                    <a:p>
                      <a:pPr algn="ctr">
                        <a:buNone/>
                      </a:pPr>
                      <a:r>
                        <a:rPr lang="zh-CN" altLang="en-US" sz="145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endParaRPr lang="zh-CN" altLang="en-US" sz="145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p>
                      <a:pPr algn="l">
                        <a:buNone/>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2018年4月</a:t>
                      </a:r>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r>
              <a:tr h="720090">
                <a:tc>
                  <a:txBody>
                    <a:bodyPr/>
                    <a:p>
                      <a:pPr algn="ctr">
                        <a:buNone/>
                      </a:pPr>
                      <a:r>
                        <a:rPr lang="zh-CN" altLang="en-US" sz="145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目前大陆地区同通用名的上市情况</a:t>
                      </a:r>
                      <a:endParaRPr lang="zh-CN" altLang="en-US" sz="145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p>
                      <a:pPr algn="l">
                        <a:buNone/>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共4家</a:t>
                      </a:r>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r>
              <a:tr h="421005">
                <a:tc>
                  <a:txBody>
                    <a:bodyPr/>
                    <a:p>
                      <a:pPr algn="ctr">
                        <a:buNone/>
                      </a:pPr>
                      <a:r>
                        <a:rPr lang="zh-CN" altLang="en-US" sz="145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是否为OTC药品</a:t>
                      </a:r>
                      <a:endParaRPr lang="zh-CN" altLang="en-US" sz="145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p>
                      <a:pPr algn="l">
                        <a:buNone/>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否</a:t>
                      </a:r>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r>
              <a:tr h="497840">
                <a:tc>
                  <a:txBody>
                    <a:bodyPr/>
                    <a:p>
                      <a:pPr algn="ctr">
                        <a:buNone/>
                      </a:pPr>
                      <a:r>
                        <a:rPr lang="zh-CN" altLang="en-US" sz="145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参照药品建议</a:t>
                      </a:r>
                      <a:endParaRPr lang="zh-CN" altLang="en-US" sz="145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p>
                      <a:pPr algn="l">
                        <a:buNone/>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甲硫酸新斯的明注射液</a:t>
                      </a:r>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r>
            </a:tbl>
          </a:graphicData>
        </a:graphic>
      </p:graphicFrame>
      <p:graphicFrame>
        <p:nvGraphicFramePr>
          <p:cNvPr id="5" name="表格 4"/>
          <p:cNvGraphicFramePr>
            <a:graphicFrameLocks noGrp="1"/>
          </p:cNvGraphicFramePr>
          <p:nvPr>
            <p:custDataLst>
              <p:tags r:id="rId2"/>
            </p:custDataLst>
          </p:nvPr>
        </p:nvGraphicFramePr>
        <p:xfrm>
          <a:off x="5554345" y="1410335"/>
          <a:ext cx="10876280" cy="4499610"/>
        </p:xfrm>
        <a:graphic>
          <a:graphicData uri="http://schemas.openxmlformats.org/drawingml/2006/table">
            <a:tbl>
              <a:tblPr firstRow="1" bandRow="1"/>
              <a:tblGrid>
                <a:gridCol w="965835"/>
                <a:gridCol w="4864735"/>
              </a:tblGrid>
              <a:tr h="573405">
                <a:tc>
                  <a:txBody>
                    <a:bodyPr/>
                    <a:p>
                      <a:pPr algn="ctr">
                        <a:buClrTx/>
                        <a:buSzTx/>
                        <a:buFontTx/>
                      </a:pPr>
                      <a:r>
                        <a:rPr lang="zh-CN" altLang="en-US" sz="1600" b="1" dirty="0">
                          <a:solidFill>
                            <a:schemeClr val="bg1"/>
                          </a:solidFill>
                          <a:latin typeface="Arial" panose="020B0604020202020204"/>
                          <a:ea typeface="微软雅黑" panose="020B0503020204020204" pitchFamily="34" charset="-122"/>
                          <a:cs typeface="Arial" panose="020B0604020202020204"/>
                        </a:rPr>
                        <a:t>项目</a:t>
                      </a:r>
                      <a:endParaRPr lang="zh-CN" altLang="en-US" sz="1600" b="1" dirty="0">
                        <a:solidFill>
                          <a:schemeClr val="bg1"/>
                        </a:solidFill>
                        <a:latin typeface="Arial" panose="020B0604020202020204"/>
                        <a:ea typeface="微软雅黑" panose="020B0503020204020204" pitchFamily="34" charset="-122"/>
                        <a:cs typeface="Arial" panose="020B0604020202020204"/>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5327F"/>
                    </a:solidFill>
                  </a:tcPr>
                </a:tc>
                <a:tc>
                  <a:txBody>
                    <a:bodyPr/>
                    <a:p>
                      <a:pPr algn="ctr">
                        <a:buClrTx/>
                        <a:buSzTx/>
                        <a:buFontTx/>
                      </a:pPr>
                      <a:r>
                        <a:rPr lang="zh-CN" altLang="en-US" sz="1600" b="1" dirty="0">
                          <a:solidFill>
                            <a:schemeClr val="bg1"/>
                          </a:solidFill>
                          <a:latin typeface="Arial" panose="020B0604020202020204"/>
                          <a:ea typeface="微软雅黑" panose="020B0503020204020204" pitchFamily="34" charset="-122"/>
                          <a:cs typeface="Arial" panose="020B0604020202020204"/>
                        </a:rPr>
                        <a:t>详细内容</a:t>
                      </a:r>
                      <a:endParaRPr lang="zh-CN" altLang="en-US" sz="1600" b="1" dirty="0">
                        <a:solidFill>
                          <a:schemeClr val="bg1"/>
                        </a:solidFill>
                        <a:latin typeface="Arial" panose="020B0604020202020204"/>
                        <a:ea typeface="微软雅黑" panose="020B0503020204020204" pitchFamily="34" charset="-122"/>
                        <a:cs typeface="Arial" panose="020B0604020202020204"/>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5327F"/>
                    </a:solidFill>
                  </a:tcPr>
                </a:tc>
              </a:tr>
              <a:tr h="1343025">
                <a:tc>
                  <a:txBody>
                    <a:bodyPr/>
                    <a:p>
                      <a:pPr algn="ctr" fontAlgn="auto">
                        <a:lnSpc>
                          <a:spcPct val="130000"/>
                        </a:lnSpc>
                        <a:buClrTx/>
                        <a:buSzTx/>
                        <a:buFontTx/>
                        <a:buNone/>
                      </a:pPr>
                      <a:r>
                        <a:rPr lang="zh-CN" altLang="en-US" sz="1400" b="1" dirty="0">
                          <a:solidFill>
                            <a:schemeClr val="bg2">
                              <a:lumMod val="25000"/>
                            </a:schemeClr>
                          </a:solidFill>
                          <a:sym typeface="+mn-ea"/>
                        </a:rPr>
                        <a:t>适应症</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p>
                      <a:pPr fontAlgn="auto">
                        <a:lnSpc>
                          <a:spcPct val="130000"/>
                        </a:lnSpc>
                      </a:pP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在</a:t>
                      </a:r>
                      <a:r>
                        <a:rPr lang="zh-CN" altLang="en-US" sz="1400" b="0" dirty="0">
                          <a:solidFill>
                            <a:schemeClr val="bg2">
                              <a:lumMod val="25000"/>
                            </a:schemeClr>
                          </a:solidFill>
                          <a:latin typeface="微软雅黑" panose="020B0503020204020204" pitchFamily="34" charset="-122"/>
                          <a:cs typeface="微软雅黑" panose="020B0503020204020204" pitchFamily="34" charset="-122"/>
                          <a:sym typeface="+mn-ea"/>
                        </a:rPr>
                        <a:t>成人中拮抗罗库溴铵或维库溴铵诱导的神经肌肉阻滞。 </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endParaRPr>
                    </a:p>
                    <a:p>
                      <a:pPr fontAlgn="auto">
                        <a:lnSpc>
                          <a:spcPct val="130000"/>
                        </a:lnSpc>
                      </a:pPr>
                      <a:r>
                        <a:rPr lang="zh-CN" altLang="en-US" sz="1400" b="0" dirty="0">
                          <a:solidFill>
                            <a:schemeClr val="bg2">
                              <a:lumMod val="25000"/>
                            </a:schemeClr>
                          </a:solidFill>
                          <a:latin typeface="微软雅黑" panose="020B0503020204020204" pitchFamily="34" charset="-122"/>
                          <a:cs typeface="微软雅黑" panose="020B0503020204020204" pitchFamily="34" charset="-122"/>
                          <a:sym typeface="+mn-ea"/>
                        </a:rPr>
                        <a:t>儿科患者</a:t>
                      </a: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：在儿童和青少年中，仅推荐本品用于常规拮抗罗库溴铵诱导的阻滞（</a:t>
                      </a:r>
                      <a:r>
                        <a:rPr lang="en-US" altLang="zh-CN" sz="1400" dirty="0">
                          <a:solidFill>
                            <a:schemeClr val="bg2">
                              <a:lumMod val="25000"/>
                            </a:schemeClr>
                          </a:solidFill>
                          <a:latin typeface="微软雅黑" panose="020B0503020204020204" pitchFamily="34" charset="-122"/>
                          <a:cs typeface="微软雅黑" panose="020B0503020204020204" pitchFamily="34" charset="-122"/>
                          <a:sym typeface="+mn-ea"/>
                        </a:rPr>
                        <a:t>2</a:t>
                      </a: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a:t>
                      </a:r>
                      <a:r>
                        <a:rPr lang="en-US" altLang="zh-CN" sz="1400" dirty="0">
                          <a:solidFill>
                            <a:schemeClr val="bg2">
                              <a:lumMod val="25000"/>
                            </a:schemeClr>
                          </a:solidFill>
                          <a:latin typeface="微软雅黑" panose="020B0503020204020204" pitchFamily="34" charset="-122"/>
                          <a:cs typeface="微软雅黑" panose="020B0503020204020204" pitchFamily="34" charset="-122"/>
                          <a:sym typeface="+mn-ea"/>
                        </a:rPr>
                        <a:t>17</a:t>
                      </a: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岁）。</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r>
              <a:tr h="1437640">
                <a:tc>
                  <a:txBody>
                    <a:bodyPr/>
                    <a:p>
                      <a:pPr algn="ctr">
                        <a:buNone/>
                      </a:pPr>
                      <a:r>
                        <a:rPr lang="zh-CN" altLang="en-US" sz="1400" b="1" dirty="0">
                          <a:solidFill>
                            <a:schemeClr val="bg2">
                              <a:lumMod val="25000"/>
                            </a:schemeClr>
                          </a:solidFill>
                          <a:sym typeface="+mn-ea"/>
                        </a:rPr>
                        <a:t>用法用量</a:t>
                      </a:r>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p>
                      <a:pPr marL="0" indent="0" fontAlgn="auto">
                        <a:lnSpc>
                          <a:spcPct val="130000"/>
                        </a:lnSpc>
                        <a:buFont typeface="Wingdings" panose="05000000000000000000" pitchFamily="2" charset="2"/>
                        <a:buNone/>
                      </a:pP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用法：本品应单剂量静脉内快速注射给药，需在10秒内注入已有的静脉通路</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endParaRPr>
                    </a:p>
                    <a:p>
                      <a:pPr marL="171450" indent="-171450" fontAlgn="auto">
                        <a:lnSpc>
                          <a:spcPct val="130000"/>
                        </a:lnSpc>
                        <a:buFont typeface="Wingdings" panose="05000000000000000000" pitchFamily="2" charset="2"/>
                        <a:buChar char="ü"/>
                      </a:pP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当罗库溴铵或维库溴铵诱导的神经肌肉阻滞自发恢复到至少至T2重现时，推荐按照2毫克/公斤的剂量进行拮抗，T4/T1恢复到0.9的中位时间约为</a:t>
                      </a:r>
                      <a:r>
                        <a:rPr lang="zh-CN" altLang="en-US" sz="1400" b="0" dirty="0">
                          <a:solidFill>
                            <a:schemeClr val="bg2">
                              <a:lumMod val="25000"/>
                            </a:schemeClr>
                          </a:solidFill>
                          <a:latin typeface="微软雅黑" panose="020B0503020204020204" pitchFamily="34" charset="-122"/>
                          <a:cs typeface="微软雅黑" panose="020B0503020204020204" pitchFamily="34" charset="-122"/>
                          <a:sym typeface="+mn-ea"/>
                        </a:rPr>
                        <a:t>2分钟。</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endParaRPr>
                    </a:p>
                    <a:p>
                      <a:pPr marL="171450" indent="-171450" fontAlgn="auto">
                        <a:lnSpc>
                          <a:spcPct val="130000"/>
                        </a:lnSpc>
                        <a:buFont typeface="Wingdings" panose="05000000000000000000" pitchFamily="2" charset="2"/>
                        <a:buChar char="ü"/>
                      </a:pPr>
                      <a:r>
                        <a:rPr lang="zh-CN" altLang="en-US" sz="1400" b="0" dirty="0">
                          <a:solidFill>
                            <a:schemeClr val="bg2">
                              <a:lumMod val="25000"/>
                            </a:schemeClr>
                          </a:solidFill>
                          <a:latin typeface="微软雅黑" panose="020B0503020204020204" pitchFamily="34" charset="-122"/>
                          <a:cs typeface="微软雅黑" panose="020B0503020204020204" pitchFamily="34" charset="-122"/>
                          <a:sym typeface="+mn-ea"/>
                        </a:rPr>
                        <a:t>当罗库溴铵或维库溴铵诱导的神经肌肉阻滞恢复到至少1～2个强直刺激后计数（PTC）时，推荐按照4毫克/公斤的剂量进行拮抗，T4/T1恢复到0.9的中位时间约为3分钟。</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endParaRPr>
                    </a:p>
                    <a:p>
                      <a:pPr marL="171450" indent="-171450" fontAlgn="auto">
                        <a:lnSpc>
                          <a:spcPct val="130000"/>
                        </a:lnSpc>
                        <a:buFont typeface="Wingdings" panose="05000000000000000000" pitchFamily="2" charset="2"/>
                        <a:buChar char="ü"/>
                      </a:pPr>
                      <a:r>
                        <a:rPr lang="zh-CN" altLang="en-US" sz="1400" b="0" dirty="0">
                          <a:solidFill>
                            <a:schemeClr val="bg2">
                              <a:lumMod val="25000"/>
                            </a:schemeClr>
                          </a:solidFill>
                          <a:latin typeface="微软雅黑" panose="020B0503020204020204" pitchFamily="34" charset="-122"/>
                          <a:cs typeface="微软雅黑" panose="020B0503020204020204" pitchFamily="34" charset="-122"/>
                          <a:sym typeface="+mn-ea"/>
                        </a:rPr>
                        <a:t>使用推荐剂量常规拮抗罗库溴铵快于维库溴铵。</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sym typeface="+mn-ea"/>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 name="表格 19"/>
          <p:cNvGraphicFramePr>
            <a:graphicFrameLocks noGrp="1"/>
          </p:cNvGraphicFramePr>
          <p:nvPr>
            <p:custDataLst>
              <p:tags r:id="rId1"/>
            </p:custDataLst>
          </p:nvPr>
        </p:nvGraphicFramePr>
        <p:xfrm>
          <a:off x="868045" y="1282700"/>
          <a:ext cx="10174605" cy="1226185"/>
        </p:xfrm>
        <a:graphic>
          <a:graphicData uri="http://schemas.openxmlformats.org/drawingml/2006/table">
            <a:tbl>
              <a:tblPr firstRow="1" bandRow="1"/>
              <a:tblGrid>
                <a:gridCol w="2202815"/>
                <a:gridCol w="7971790"/>
              </a:tblGrid>
              <a:tr h="122618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algn="ctr"/>
                      <a:r>
                        <a:rPr lang="zh-CN" altLang="en-US" sz="1600" b="1" dirty="0">
                          <a:solidFill>
                            <a:schemeClr val="bg2">
                              <a:lumMod val="25000"/>
                            </a:schemeClr>
                          </a:solidFill>
                          <a:sym typeface="+mn-ea"/>
                        </a:rPr>
                        <a:t>疾病治疗现状</a:t>
                      </a:r>
                      <a:endParaRPr lang="zh-CN" altLang="en-US" sz="1600" b="1" dirty="0">
                        <a:solidFill>
                          <a:schemeClr val="bg2">
                            <a:lumMod val="25000"/>
                          </a:schemeClr>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B295E">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Arial" panose="020B0604020202020204"/>
                        </a:defRPr>
                      </a:lvl9pPr>
                    </a:lstStyle>
                    <a:p>
                      <a:pPr marL="285750" indent="-285750" algn="l" fontAlgn="auto">
                        <a:lnSpc>
                          <a:spcPct val="130000"/>
                        </a:lnSpc>
                        <a:buClrTx/>
                        <a:buSzTx/>
                        <a:buFont typeface="Arial" panose="020B0604020202020204" pitchFamily="34" charset="0"/>
                        <a:buChar char="•"/>
                      </a:pP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术后肌松药残余发生率</a:t>
                      </a:r>
                      <a:r>
                        <a:rPr lang="zh-CN" altLang="en-US" sz="1400" b="1" dirty="0">
                          <a:solidFill>
                            <a:schemeClr val="bg2">
                              <a:lumMod val="25000"/>
                            </a:schemeClr>
                          </a:solidFill>
                          <a:latin typeface="微软雅黑" panose="020B0503020204020204" pitchFamily="34" charset="-122"/>
                          <a:cs typeface="微软雅黑" panose="020B0503020204020204" pitchFamily="34" charset="-122"/>
                          <a:sym typeface="+mn-ea"/>
                        </a:rPr>
                        <a:t>高达</a:t>
                      </a:r>
                      <a:r>
                        <a:rPr lang="en-US" altLang="zh-CN" sz="1400" b="1" dirty="0">
                          <a:solidFill>
                            <a:schemeClr val="bg2">
                              <a:lumMod val="25000"/>
                            </a:schemeClr>
                          </a:solidFill>
                          <a:latin typeface="微软雅黑" panose="020B0503020204020204" pitchFamily="34" charset="-122"/>
                          <a:cs typeface="微软雅黑" panose="020B0503020204020204" pitchFamily="34" charset="-122"/>
                          <a:sym typeface="+mn-ea"/>
                        </a:rPr>
                        <a:t>64</a:t>
                      </a:r>
                      <a:r>
                        <a:rPr lang="zh-CN" altLang="en-US" sz="1400" b="1" dirty="0">
                          <a:solidFill>
                            <a:schemeClr val="bg2">
                              <a:lumMod val="25000"/>
                            </a:schemeClr>
                          </a:solidFill>
                          <a:latin typeface="微软雅黑" panose="020B0503020204020204" pitchFamily="34" charset="-122"/>
                          <a:cs typeface="微软雅黑" panose="020B0503020204020204" pitchFamily="34" charset="-122"/>
                          <a:sym typeface="+mn-ea"/>
                        </a:rPr>
                        <a:t>%</a:t>
                      </a: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a:t>
                      </a:r>
                      <a:endPar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endParaRPr>
                    </a:p>
                    <a:p>
                      <a:pPr marL="285750" indent="-285750" algn="l" fontAlgn="auto">
                        <a:lnSpc>
                          <a:spcPct val="130000"/>
                        </a:lnSpc>
                        <a:buClrTx/>
                        <a:buSzTx/>
                        <a:buFont typeface="Arial" panose="020B0604020202020204" pitchFamily="34" charset="0"/>
                        <a:buChar char="•"/>
                      </a:pPr>
                      <a:r>
                        <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术后肌松残余导致患者呼吸功能减弱，乏力、复视等不适症状，延长术后恢复时间；</a:t>
                      </a:r>
                      <a:endParaRPr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fontAlgn="auto">
                        <a:lnSpc>
                          <a:spcPct val="130000"/>
                        </a:lnSpc>
                        <a:buClrTx/>
                        <a:buSzTx/>
                        <a:buFont typeface="Arial" panose="020B0604020202020204" pitchFamily="34" charset="0"/>
                        <a:buChar char="•"/>
                      </a:pPr>
                      <a:r>
                        <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rPr>
                        <a:t>术毕应用肌松拮抗药是肌松管理的重要环节；</a:t>
                      </a:r>
                      <a:endParaRPr lang="zh-CN" altLang="en-US" sz="1400" dirty="0">
                        <a:solidFill>
                          <a:schemeClr val="bg2">
                            <a:lumMod val="25000"/>
                          </a:schemeClr>
                        </a:solidFill>
                        <a:latin typeface="微软雅黑" panose="020B0503020204020204" pitchFamily="34" charset="-122"/>
                        <a:cs typeface="微软雅黑" panose="020B0503020204020204" pitchFamily="34" charset="-122"/>
                        <a:sym typeface="+mn-ea"/>
                      </a:endParaRPr>
                    </a:p>
                    <a:p>
                      <a:pPr marL="285750" indent="-285750" algn="l" fontAlgn="auto">
                        <a:lnSpc>
                          <a:spcPct val="130000"/>
                        </a:lnSpc>
                        <a:buClrTx/>
                        <a:buSzTx/>
                        <a:buFont typeface="Arial" panose="020B0604020202020204" pitchFamily="34" charset="0"/>
                        <a:buChar char="•"/>
                      </a:pPr>
                      <a:r>
                        <a:rPr lang="zh-CN" altLang="en-US" sz="1400" b="0" dirty="0">
                          <a:solidFill>
                            <a:schemeClr val="bg2">
                              <a:lumMod val="25000"/>
                            </a:schemeClr>
                          </a:solidFill>
                          <a:latin typeface="微软雅黑" panose="020B0503020204020204" pitchFamily="34" charset="-122"/>
                          <a:cs typeface="微软雅黑" panose="020B0503020204020204" pitchFamily="34" charset="-122"/>
                        </a:rPr>
                        <a:t>肌松拮抗常用药为传统的</a:t>
                      </a:r>
                      <a:r>
                        <a:rPr lang="zh-CN" altLang="en-US" sz="1400" b="1" dirty="0">
                          <a:solidFill>
                            <a:schemeClr val="bg2">
                              <a:lumMod val="25000"/>
                            </a:schemeClr>
                          </a:solidFill>
                          <a:latin typeface="微软雅黑" panose="020B0503020204020204" pitchFamily="34" charset="-122"/>
                          <a:cs typeface="微软雅黑" panose="020B0503020204020204" pitchFamily="34" charset="-122"/>
                        </a:rPr>
                        <a:t>新斯的明</a:t>
                      </a:r>
                      <a:r>
                        <a:rPr lang="zh-CN" altLang="en-US" sz="1400" b="0" dirty="0">
                          <a:solidFill>
                            <a:schemeClr val="bg2">
                              <a:lumMod val="25000"/>
                            </a:schemeClr>
                          </a:solidFill>
                          <a:latin typeface="微软雅黑" panose="020B0503020204020204" pitchFamily="34" charset="-122"/>
                          <a:cs typeface="微软雅黑" panose="020B0503020204020204" pitchFamily="34" charset="-122"/>
                        </a:rPr>
                        <a:t>和新药</a:t>
                      </a:r>
                      <a:r>
                        <a:rPr lang="zh-CN" altLang="en-US" sz="1400" b="1" dirty="0">
                          <a:solidFill>
                            <a:srgbClr val="FF0000"/>
                          </a:solidFill>
                          <a:latin typeface="微软雅黑" panose="020B0503020204020204" pitchFamily="34" charset="-122"/>
                          <a:cs typeface="微软雅黑" panose="020B0503020204020204" pitchFamily="34" charset="-122"/>
                        </a:rPr>
                        <a:t>舒更葡糖钠</a:t>
                      </a:r>
                      <a:r>
                        <a:rPr lang="zh-CN" altLang="en-US" sz="1400" b="0" dirty="0">
                          <a:solidFill>
                            <a:schemeClr val="bg2">
                              <a:lumMod val="25000"/>
                            </a:schemeClr>
                          </a:solidFill>
                          <a:latin typeface="微软雅黑" panose="020B0503020204020204" pitchFamily="34" charset="-122"/>
                          <a:cs typeface="微软雅黑" panose="020B0503020204020204" pitchFamily="34" charset="-122"/>
                        </a:rPr>
                        <a:t>。</a:t>
                      </a:r>
                      <a:endParaRPr lang="zh-CN" altLang="en-US" sz="1400" b="0" dirty="0">
                        <a:solidFill>
                          <a:schemeClr val="bg2">
                            <a:lumMod val="25000"/>
                          </a:schemeClr>
                        </a:solidFill>
                        <a:latin typeface="微软雅黑" panose="020B0503020204020204" pitchFamily="34" charset="-122"/>
                        <a:cs typeface="微软雅黑" panose="020B0503020204020204" pitchFamily="34" charset="-122"/>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bl>
          </a:graphicData>
        </a:graphic>
      </p:graphicFrame>
      <p:graphicFrame>
        <p:nvGraphicFramePr>
          <p:cNvPr id="5" name="Table 1"/>
          <p:cNvGraphicFramePr>
            <a:graphicFrameLocks noGrp="1"/>
          </p:cNvGraphicFramePr>
          <p:nvPr>
            <p:custDataLst>
              <p:tags r:id="rId2"/>
            </p:custDataLst>
          </p:nvPr>
        </p:nvGraphicFramePr>
        <p:xfrm>
          <a:off x="868045" y="2841625"/>
          <a:ext cx="10174605" cy="3229610"/>
        </p:xfrm>
        <a:graphic>
          <a:graphicData uri="http://schemas.openxmlformats.org/drawingml/2006/table">
            <a:tbl>
              <a:tblPr firstRow="1" firstCol="1" bandRow="1"/>
              <a:tblGrid>
                <a:gridCol w="4968875"/>
                <a:gridCol w="5205730"/>
              </a:tblGrid>
              <a:tr h="621030">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algn="ctr">
                        <a:lnSpc>
                          <a:spcPct val="107000"/>
                        </a:lnSpc>
                        <a:spcBef>
                          <a:spcPts val="600"/>
                        </a:spcBef>
                        <a:spcAft>
                          <a:spcPts val="600"/>
                        </a:spcAft>
                      </a:pPr>
                      <a:r>
                        <a:rPr lang="zh-CN" altLang="en-US" sz="16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新斯的明不足</a:t>
                      </a:r>
                      <a:endParaRPr lang="zh-CN" altLang="en-US" sz="16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3552" marR="83552" marT="0" marB="0" anchor="ctr">
                    <a:lnL>
                      <a:noFill/>
                    </a:lnL>
                    <a:lnR w="12700">
                      <a:solidFill>
                        <a:schemeClr val="tx1"/>
                      </a:solidFill>
                      <a:prstDash val="solid"/>
                    </a:lnR>
                    <a:lnT>
                      <a:noFill/>
                    </a:lnT>
                    <a:lnB>
                      <a:noFill/>
                    </a:lnB>
                    <a:lnTlToBr>
                      <a:noFill/>
                    </a:lnTlToBr>
                    <a:lnBlToTr>
                      <a:noFill/>
                    </a:lnBlToTr>
                    <a:solidFill>
                      <a:srgbClr val="003596"/>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marL="0" algn="ctr" defTabSz="914400" rtl="0" eaLnBrk="1" latinLnBrk="0" hangingPunct="1">
                        <a:lnSpc>
                          <a:spcPct val="107000"/>
                        </a:lnSpc>
                        <a:spcBef>
                          <a:spcPts val="600"/>
                        </a:spcBef>
                        <a:spcAft>
                          <a:spcPts val="600"/>
                        </a:spcAft>
                      </a:pPr>
                      <a:r>
                        <a:rPr lang="zh-CN" altLang="en-US" sz="1600" b="1" kern="1200" dirty="0">
                          <a:solidFill>
                            <a:schemeClr val="bg1"/>
                          </a:solidFill>
                          <a:effectLst/>
                          <a:latin typeface="微软雅黑" panose="020B0503020204020204" pitchFamily="34" charset="-122"/>
                          <a:cs typeface="Arial" panose="020B0604020202020204" pitchFamily="34" charset="0"/>
                        </a:rPr>
                        <a:t>舒更葡糖钠优势</a:t>
                      </a:r>
                      <a:endParaRPr lang="zh-CN" altLang="en-US" sz="1600" b="1" kern="1200" dirty="0">
                        <a:solidFill>
                          <a:schemeClr val="bg1"/>
                        </a:solidFill>
                        <a:effectLst/>
                        <a:latin typeface="微软雅黑" panose="020B0503020204020204" pitchFamily="34" charset="-122"/>
                        <a:cs typeface="Arial" panose="020B0604020202020204" pitchFamily="34" charset="0"/>
                      </a:endParaRPr>
                    </a:p>
                  </a:txBody>
                  <a:tcPr marL="83552" marR="83552" marT="0" marB="0" anchor="ctr">
                    <a:lnL w="12700">
                      <a:solidFill>
                        <a:schemeClr val="tx1"/>
                      </a:solidFill>
                      <a:prstDash val="solid"/>
                    </a:lnL>
                    <a:lnR>
                      <a:noFill/>
                    </a:lnR>
                    <a:lnT>
                      <a:noFill/>
                    </a:lnT>
                    <a:lnB>
                      <a:noFill/>
                    </a:lnB>
                    <a:lnTlToBr>
                      <a:noFill/>
                    </a:lnTlToBr>
                    <a:lnBlToTr>
                      <a:noFill/>
                    </a:lnBlToTr>
                    <a:solidFill>
                      <a:srgbClr val="003596"/>
                    </a:solidFill>
                  </a:tcPr>
                </a:tc>
              </a:tr>
              <a:tr h="1232535">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L="457200" marR="0" lvl="1" indent="0" algn="l" defTabSz="914400" rtl="0" fontAlgn="auto">
                        <a:lnSpc>
                          <a:spcPct val="150000"/>
                        </a:lnSpc>
                        <a:spcBef>
                          <a:spcPts val="600"/>
                        </a:spcBef>
                        <a:spcAft>
                          <a:spcPts val="600"/>
                        </a:spcAft>
                        <a:buClrTx/>
                        <a:buSzTx/>
                        <a:buFontTx/>
                        <a:buNone/>
                        <a:defRPr/>
                      </a:pPr>
                      <a:r>
                        <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需要合适的拮抗的时机，不能过早，导致神经肌肉功能的“再箭毒化”，引起通气功能不全。</a:t>
                      </a:r>
                      <a:endParaRPr lang="zh-CN" altLang="en-US" sz="1400" b="0" kern="1200" noProof="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4763" marR="4763" marT="4763" marB="0" anchor="ctr">
                    <a:lnL>
                      <a:noFill/>
                    </a:lnL>
                    <a:lnR w="12700">
                      <a:solidFill>
                        <a:schemeClr val="tx1"/>
                      </a:solidFill>
                      <a:prstDash val="solid"/>
                    </a:lnR>
                    <a:lnT>
                      <a:noFill/>
                    </a:lnT>
                    <a:lnB>
                      <a:noFill/>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pitchFamily="34" charset="-122"/>
                          <a:cs typeface="Arial" panose="020B0604020202020204"/>
                        </a:defRPr>
                      </a:lvl9pPr>
                    </a:lstStyle>
                    <a:p>
                      <a:pPr marL="457200" marR="0" lvl="1" indent="0" algn="l" defTabSz="914400" rtl="0" fontAlgn="auto">
                        <a:lnSpc>
                          <a:spcPct val="150000"/>
                        </a:lnSpc>
                        <a:spcBef>
                          <a:spcPts val="600"/>
                        </a:spcBef>
                        <a:spcAft>
                          <a:spcPts val="600"/>
                        </a:spcAft>
                        <a:buClrTx/>
                        <a:buSzTx/>
                        <a:buFontTx/>
                        <a:buNone/>
                        <a:defRPr/>
                      </a:pPr>
                      <a:r>
                        <a:rPr lang="zh-CN" altLang="en-US" sz="1400" b="0" kern="1200" dirty="0">
                          <a:solidFill>
                            <a:schemeClr val="tx1"/>
                          </a:solidFill>
                          <a:effectLst/>
                          <a:latin typeface="微软雅黑" panose="020B0503020204020204" pitchFamily="34" charset="-122"/>
                          <a:cs typeface="微软雅黑" panose="020B0503020204020204" pitchFamily="34" charset="-122"/>
                        </a:rPr>
                        <a:t>直接作用可拮抗深度阻滞，</a:t>
                      </a:r>
                      <a:r>
                        <a:rPr lang="zh-CN" altLang="en-US" sz="1400" b="1" kern="1200" dirty="0">
                          <a:solidFill>
                            <a:srgbClr val="FF0000"/>
                          </a:solidFill>
                          <a:effectLst/>
                          <a:latin typeface="微软雅黑" panose="020B0503020204020204" pitchFamily="34" charset="-122"/>
                          <a:cs typeface="微软雅黑" panose="020B0503020204020204" pitchFamily="34" charset="-122"/>
                        </a:rPr>
                        <a:t>无再箭毒化</a:t>
                      </a:r>
                      <a:endParaRPr lang="zh-CN" altLang="en-US" sz="1400" b="1" kern="1200" dirty="0">
                        <a:solidFill>
                          <a:srgbClr val="FF0000"/>
                        </a:solidFill>
                        <a:effectLst/>
                        <a:latin typeface="微软雅黑" panose="020B0503020204020204" pitchFamily="34" charset="-122"/>
                        <a:cs typeface="微软雅黑" panose="020B0503020204020204" pitchFamily="34" charset="-122"/>
                      </a:endParaRPr>
                    </a:p>
                  </a:txBody>
                  <a:tcPr marL="83552" marR="83552" marT="0" marB="0" anchor="ctr">
                    <a:lnL w="12700">
                      <a:solidFill>
                        <a:schemeClr val="tx1"/>
                      </a:solidFill>
                      <a:prstDash val="solid"/>
                    </a:lnL>
                    <a:lnR>
                      <a:noFill/>
                    </a:lnR>
                    <a:lnT>
                      <a:noFill/>
                    </a:lnT>
                    <a:lnB>
                      <a:noFill/>
                    </a:lnB>
                    <a:lnTlToBr>
                      <a:noFill/>
                    </a:lnTlToBr>
                    <a:lnBlToTr>
                      <a:noFill/>
                    </a:lnBlToTr>
                    <a:solidFill>
                      <a:schemeClr val="bg1"/>
                    </a:solidFill>
                  </a:tcPr>
                </a:tc>
              </a:tr>
              <a:tr h="518160">
                <a:tc>
                  <a:txBody>
                    <a:bodyPr/>
                    <a:p>
                      <a:pPr marL="457200" marR="0" lvl="1" indent="0" algn="l" defTabSz="914400" rtl="0" fontAlgn="auto">
                        <a:lnSpc>
                          <a:spcPct val="150000"/>
                        </a:lnSpc>
                        <a:spcBef>
                          <a:spcPts val="600"/>
                        </a:spcBef>
                        <a:spcAft>
                          <a:spcPts val="600"/>
                        </a:spcAft>
                        <a:buClrTx/>
                        <a:buSzTx/>
                        <a:buFontTx/>
                        <a:buNone/>
                        <a:defRPr/>
                      </a:pPr>
                      <a:r>
                        <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对深度肌松效果差</a:t>
                      </a:r>
                      <a:endParaRPr lang="zh-CN" altLang="en-US" sz="1400" b="0" kern="1200" noProof="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4763" marR="4763" marT="4763" marB="0" anchor="ctr">
                    <a:lnL>
                      <a:noFill/>
                    </a:lnL>
                    <a:lnR w="12700">
                      <a:solidFill>
                        <a:schemeClr val="tx1"/>
                      </a:solidFill>
                      <a:prstDash val="solid"/>
                    </a:lnR>
                    <a:lnT>
                      <a:noFill/>
                    </a:lnT>
                    <a:lnB>
                      <a:noFill/>
                    </a:lnB>
                    <a:lnTlToBr>
                      <a:noFill/>
                    </a:lnTlToBr>
                    <a:lnBlToTr>
                      <a:noFill/>
                    </a:lnBlToTr>
                    <a:solidFill>
                      <a:schemeClr val="bg1"/>
                    </a:solidFill>
                  </a:tcPr>
                </a:tc>
                <a:tc>
                  <a:txBody>
                    <a:bodyPr/>
                    <a:p>
                      <a:pPr marL="457200" marR="0" lvl="1" indent="0" algn="l" defTabSz="914400" rtl="0" fontAlgn="auto">
                        <a:lnSpc>
                          <a:spcPct val="150000"/>
                        </a:lnSpc>
                        <a:spcBef>
                          <a:spcPts val="600"/>
                        </a:spcBef>
                        <a:spcAft>
                          <a:spcPts val="600"/>
                        </a:spcAft>
                        <a:buClrTx/>
                        <a:buSzTx/>
                        <a:buFontTx/>
                        <a:buNone/>
                        <a:defRPr/>
                      </a:pPr>
                      <a:r>
                        <a:rPr lang="zh-CN" altLang="en-US" sz="14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起效迅速</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，深度肌松到功能恢复平均用时</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分钟</a:t>
                      </a:r>
                      <a:endParaRPr lang="zh-CN" altLang="en-US" sz="1400" b="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83552" marR="83552" marT="0" marB="0" anchor="ctr">
                    <a:lnL w="12700">
                      <a:solidFill>
                        <a:schemeClr val="tx1"/>
                      </a:solidFill>
                      <a:prstDash val="solid"/>
                    </a:lnL>
                    <a:lnR>
                      <a:noFill/>
                    </a:lnR>
                    <a:lnT>
                      <a:noFill/>
                    </a:lnT>
                    <a:lnB>
                      <a:noFill/>
                    </a:lnB>
                    <a:lnTlToBr>
                      <a:noFill/>
                    </a:lnTlToBr>
                    <a:lnBlToTr>
                      <a:noFill/>
                    </a:lnBlToTr>
                    <a:solidFill>
                      <a:schemeClr val="bg1"/>
                    </a:solidFill>
                  </a:tcPr>
                </a:tc>
              </a:tr>
              <a:tr h="857885">
                <a:tc>
                  <a:txBody>
                    <a:bodyPr/>
                    <a:p>
                      <a:pPr marL="457200" marR="0" lvl="1" indent="0" algn="l" defTabSz="914400" rtl="0" fontAlgn="auto">
                        <a:lnSpc>
                          <a:spcPct val="150000"/>
                        </a:lnSpc>
                        <a:spcBef>
                          <a:spcPts val="600"/>
                        </a:spcBef>
                        <a:spcAft>
                          <a:spcPts val="600"/>
                        </a:spcAft>
                        <a:buClrTx/>
                        <a:buSzTx/>
                        <a:buFontTx/>
                        <a:buNone/>
                        <a:defRPr/>
                      </a:pPr>
                      <a:r>
                        <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新斯的明拮抗肌松需联合阿托品或格隆溴铵，不良反应多</a:t>
                      </a:r>
                      <a:endParaRPr lang="zh-CN" altLang="en-US" sz="1400" b="0" kern="1200" noProof="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4763" marR="4763" marT="4763" marB="0" anchor="ctr">
                    <a:lnL>
                      <a:noFill/>
                    </a:lnL>
                    <a:lnR w="12700">
                      <a:solidFill>
                        <a:schemeClr val="tx1"/>
                      </a:solidFill>
                      <a:prstDash val="solid"/>
                    </a:lnR>
                    <a:lnT>
                      <a:noFill/>
                    </a:lnT>
                    <a:lnB>
                      <a:noFill/>
                    </a:lnB>
                    <a:lnTlToBr>
                      <a:noFill/>
                    </a:lnTlToBr>
                    <a:lnBlToTr>
                      <a:noFill/>
                    </a:lnBlToTr>
                    <a:solidFill>
                      <a:schemeClr val="bg1"/>
                    </a:solidFill>
                  </a:tcPr>
                </a:tc>
                <a:tc>
                  <a:txBody>
                    <a:bodyPr/>
                    <a:p>
                      <a:pPr marL="457200" marR="0" lvl="1" indent="0" algn="l" defTabSz="914400" rtl="0" fontAlgn="auto">
                        <a:lnSpc>
                          <a:spcPct val="150000"/>
                        </a:lnSpc>
                        <a:spcBef>
                          <a:spcPts val="600"/>
                        </a:spcBef>
                        <a:spcAft>
                          <a:spcPts val="600"/>
                        </a:spcAft>
                        <a:buClrTx/>
                        <a:buSzTx/>
                        <a:buFontTx/>
                        <a:buNone/>
                        <a:defRPr/>
                      </a:pP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耐受性良好，不良反应少</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不涉及胆碱能神经</a:t>
                      </a:r>
                      <a:r>
                        <a:rPr lang="en-US" altLang="zh-CN"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无需联合使用抗胆碱药</a:t>
                      </a:r>
                      <a:r>
                        <a:rPr lang="zh-CN" altLang="en-US" sz="1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，避免药物不良反应。</a:t>
                      </a:r>
                      <a:endParaRPr lang="zh-CN" altLang="en-US" sz="1400" b="0" kern="12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83552" marR="83552" marT="0" marB="0" anchor="ctr">
                    <a:lnL w="12700">
                      <a:solidFill>
                        <a:schemeClr val="tx1"/>
                      </a:solidFill>
                      <a:prstDash val="solid"/>
                    </a:lnL>
                    <a:lnR>
                      <a:noFill/>
                    </a:lnR>
                    <a:lnT>
                      <a:noFill/>
                    </a:lnT>
                    <a:lnB>
                      <a:noFill/>
                    </a:lnB>
                    <a:lnTlToBr>
                      <a:noFill/>
                    </a:lnTlToBr>
                    <a:lnBlToTr>
                      <a:noFill/>
                    </a:lnBlToTr>
                    <a:solidFill>
                      <a:schemeClr val="bg1"/>
                    </a:solidFill>
                  </a:tcPr>
                </a:tc>
              </a:tr>
            </a:tbl>
          </a:graphicData>
        </a:graphic>
      </p:graphicFrame>
      <p:sp>
        <p:nvSpPr>
          <p:cNvPr id="3" name="文本框 2"/>
          <p:cNvSpPr txBox="1"/>
          <p:nvPr/>
        </p:nvSpPr>
        <p:spPr>
          <a:xfrm>
            <a:off x="868045" y="3830320"/>
            <a:ext cx="356870" cy="368300"/>
          </a:xfrm>
          <a:prstGeom prst="rect">
            <a:avLst/>
          </a:prstGeom>
          <a:noFill/>
        </p:spPr>
        <p:txBody>
          <a:bodyPr wrap="none" rtlCol="0" anchor="t">
            <a:spAutoFit/>
          </a:bodyPr>
          <a:p>
            <a:r>
              <a:rPr lang="zh-CN" altLang="en-US" b="1">
                <a:latin typeface="Arial" panose="020B0604020202020204" pitchFamily="34" charset="0"/>
              </a:rPr>
              <a:t>×</a:t>
            </a:r>
            <a:endParaRPr lang="zh-CN" altLang="en-US" b="1">
              <a:latin typeface="Arial" panose="020B0604020202020204" pitchFamily="34" charset="0"/>
            </a:endParaRPr>
          </a:p>
        </p:txBody>
      </p:sp>
      <p:sp>
        <p:nvSpPr>
          <p:cNvPr id="4" name="文本框 3"/>
          <p:cNvSpPr txBox="1"/>
          <p:nvPr/>
        </p:nvSpPr>
        <p:spPr>
          <a:xfrm>
            <a:off x="868045" y="4804410"/>
            <a:ext cx="356870" cy="368300"/>
          </a:xfrm>
          <a:prstGeom prst="rect">
            <a:avLst/>
          </a:prstGeom>
          <a:noFill/>
        </p:spPr>
        <p:txBody>
          <a:bodyPr wrap="none" rtlCol="0" anchor="t">
            <a:spAutoFit/>
          </a:bodyPr>
          <a:p>
            <a:r>
              <a:rPr lang="zh-CN" altLang="en-US" b="1">
                <a:latin typeface="Arial" panose="020B0604020202020204" pitchFamily="34" charset="0"/>
              </a:rPr>
              <a:t>×</a:t>
            </a:r>
            <a:endParaRPr lang="zh-CN" altLang="en-US" b="1">
              <a:latin typeface="Arial" panose="020B0604020202020204" pitchFamily="34" charset="0"/>
            </a:endParaRPr>
          </a:p>
        </p:txBody>
      </p:sp>
      <p:sp>
        <p:nvSpPr>
          <p:cNvPr id="6" name="文本框 5"/>
          <p:cNvSpPr txBox="1"/>
          <p:nvPr/>
        </p:nvSpPr>
        <p:spPr>
          <a:xfrm>
            <a:off x="868045" y="5450840"/>
            <a:ext cx="356870" cy="368300"/>
          </a:xfrm>
          <a:prstGeom prst="rect">
            <a:avLst/>
          </a:prstGeom>
          <a:noFill/>
        </p:spPr>
        <p:txBody>
          <a:bodyPr wrap="square" rtlCol="0" anchor="t">
            <a:spAutoFit/>
          </a:bodyPr>
          <a:p>
            <a:r>
              <a:rPr lang="zh-CN" altLang="en-US" b="1">
                <a:latin typeface="Arial" panose="020B0604020202020204" pitchFamily="34" charset="0"/>
              </a:rPr>
              <a:t>×</a:t>
            </a:r>
            <a:endParaRPr lang="zh-CN" altLang="en-US" b="1">
              <a:latin typeface="Arial" panose="020B0604020202020204" pitchFamily="34" charset="0"/>
            </a:endParaRPr>
          </a:p>
        </p:txBody>
      </p:sp>
      <p:sp>
        <p:nvSpPr>
          <p:cNvPr id="7" name="文本框 6"/>
          <p:cNvSpPr txBox="1"/>
          <p:nvPr/>
        </p:nvSpPr>
        <p:spPr>
          <a:xfrm>
            <a:off x="5885180" y="3921125"/>
            <a:ext cx="308610" cy="368300"/>
          </a:xfrm>
          <a:prstGeom prst="rect">
            <a:avLst/>
          </a:prstGeom>
          <a:noFill/>
        </p:spPr>
        <p:txBody>
          <a:bodyPr wrap="none" rtlCol="0" anchor="t">
            <a:spAutoFit/>
          </a:bodyPr>
          <a:p>
            <a:r>
              <a:rPr lang="zh-CN" altLang="en-US">
                <a:latin typeface="Arial" panose="020B0604020202020204" pitchFamily="34" charset="0"/>
                <a:cs typeface="Arial" panose="020B0604020202020204" pitchFamily="34" charset="0"/>
              </a:rPr>
              <a:t>√</a:t>
            </a:r>
            <a:endParaRPr lang="zh-CN" altLang="en-US">
              <a:latin typeface="Arial" panose="020B0604020202020204" pitchFamily="34" charset="0"/>
              <a:cs typeface="Arial" panose="020B0604020202020204" pitchFamily="34" charset="0"/>
            </a:endParaRPr>
          </a:p>
        </p:txBody>
      </p:sp>
      <p:sp>
        <p:nvSpPr>
          <p:cNvPr id="9" name="文本框 8"/>
          <p:cNvSpPr txBox="1"/>
          <p:nvPr/>
        </p:nvSpPr>
        <p:spPr>
          <a:xfrm>
            <a:off x="5885180" y="4804410"/>
            <a:ext cx="308610" cy="368300"/>
          </a:xfrm>
          <a:prstGeom prst="rect">
            <a:avLst/>
          </a:prstGeom>
          <a:noFill/>
        </p:spPr>
        <p:txBody>
          <a:bodyPr wrap="none" rtlCol="0" anchor="t">
            <a:spAutoFit/>
          </a:bodyPr>
          <a:p>
            <a:r>
              <a:rPr lang="zh-CN" altLang="en-US">
                <a:latin typeface="Arial" panose="020B0604020202020204" pitchFamily="34" charset="0"/>
                <a:cs typeface="Arial" panose="020B0604020202020204" pitchFamily="34" charset="0"/>
              </a:rPr>
              <a:t>√</a:t>
            </a:r>
            <a:endParaRPr lang="zh-CN" altLang="en-US">
              <a:latin typeface="Arial" panose="020B0604020202020204" pitchFamily="34" charset="0"/>
              <a:cs typeface="Arial" panose="020B0604020202020204" pitchFamily="34" charset="0"/>
            </a:endParaRPr>
          </a:p>
        </p:txBody>
      </p:sp>
      <p:sp>
        <p:nvSpPr>
          <p:cNvPr id="10" name="文本框 9"/>
          <p:cNvSpPr txBox="1"/>
          <p:nvPr/>
        </p:nvSpPr>
        <p:spPr>
          <a:xfrm>
            <a:off x="5885180" y="5505450"/>
            <a:ext cx="308610" cy="368300"/>
          </a:xfrm>
          <a:prstGeom prst="rect">
            <a:avLst/>
          </a:prstGeom>
          <a:noFill/>
        </p:spPr>
        <p:txBody>
          <a:bodyPr wrap="none" rtlCol="0" anchor="t">
            <a:spAutoFit/>
          </a:bodyPr>
          <a:p>
            <a:r>
              <a:rPr lang="zh-CN" altLang="en-US">
                <a:latin typeface="Arial" panose="020B0604020202020204" pitchFamily="34" charset="0"/>
                <a:cs typeface="Arial" panose="020B0604020202020204" pitchFamily="34" charset="0"/>
              </a:rPr>
              <a:t>√</a:t>
            </a:r>
            <a:endParaRPr lang="zh-CN" altLang="en-US">
              <a:latin typeface="Arial" panose="020B0604020202020204" pitchFamily="34" charset="0"/>
              <a:cs typeface="Arial" panose="020B0604020202020204" pitchFamily="34" charset="0"/>
            </a:endParaRPr>
          </a:p>
        </p:txBody>
      </p:sp>
      <p:sp>
        <p:nvSpPr>
          <p:cNvPr id="11" name="标题 1"/>
          <p:cNvSpPr txBox="1"/>
          <p:nvPr/>
        </p:nvSpPr>
        <p:spPr>
          <a:xfrm>
            <a:off x="741045" y="516255"/>
            <a:ext cx="9043035" cy="58547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舒更葡糖钠</a:t>
            </a:r>
            <a:r>
              <a:rPr lang="en-US" altLang="zh-CN"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肌松拮抗理想之选</a:t>
            </a:r>
            <a:endParaRPr lang="zh-CN" altLang="en-US"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457200" y="344805"/>
            <a:ext cx="7425055" cy="583565"/>
          </a:xfrm>
          <a:prstGeom prst="rect">
            <a:avLst/>
          </a:prstGeom>
          <a:noFill/>
        </p:spPr>
        <p:txBody>
          <a:bodyPr wrap="square" rtlCol="0">
            <a:spAutoFit/>
          </a:bodyPr>
          <a:p>
            <a:pPr algn="l"/>
            <a:r>
              <a:rPr lang="en-US" altLang="zh-CN" sz="3200" b="1" dirty="0">
                <a:solidFill>
                  <a:srgbClr val="003596"/>
                </a:solidFill>
              </a:rPr>
              <a:t>02  </a:t>
            </a:r>
            <a:r>
              <a:rPr lang="zh-CN" altLang="en-US" sz="3200" b="1" dirty="0">
                <a:solidFill>
                  <a:srgbClr val="003596"/>
                </a:solidFill>
              </a:rPr>
              <a:t>安全性</a:t>
            </a:r>
            <a:endParaRPr lang="zh-CN" altLang="en-US" sz="3200" b="1" dirty="0">
              <a:solidFill>
                <a:srgbClr val="003596"/>
              </a:solidFill>
            </a:endParaRPr>
          </a:p>
        </p:txBody>
      </p:sp>
      <p:graphicFrame>
        <p:nvGraphicFramePr>
          <p:cNvPr id="5" name="Table 1"/>
          <p:cNvGraphicFramePr>
            <a:graphicFrameLocks noGrp="1"/>
          </p:cNvGraphicFramePr>
          <p:nvPr>
            <p:custDataLst>
              <p:tags r:id="rId1"/>
            </p:custDataLst>
          </p:nvPr>
        </p:nvGraphicFramePr>
        <p:xfrm>
          <a:off x="758825" y="1430020"/>
          <a:ext cx="10174605" cy="3229610"/>
        </p:xfrm>
        <a:graphic>
          <a:graphicData uri="http://schemas.openxmlformats.org/drawingml/2006/table">
            <a:tbl>
              <a:tblPr firstRow="1" firstCol="1" bandRow="1"/>
              <a:tblGrid>
                <a:gridCol w="4968875"/>
              </a:tblGrid>
              <a:tr h="621030">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algn="ctr">
                        <a:lnSpc>
                          <a:spcPct val="107000"/>
                        </a:lnSpc>
                        <a:spcBef>
                          <a:spcPts val="600"/>
                        </a:spcBef>
                        <a:spcAft>
                          <a:spcPts val="600"/>
                        </a:spcAft>
                      </a:pPr>
                      <a:r>
                        <a:rPr lang="zh-CN" altLang="en-US" sz="16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说明书收载的安全性信息</a:t>
                      </a:r>
                      <a:endParaRPr lang="zh-CN" altLang="en-US" sz="16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3552" marR="83552" marT="0" marB="0" anchor="ctr">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solidFill>
                      <a:srgbClr val="003596"/>
                    </a:solidFill>
                  </a:tcPr>
                </a:tc>
              </a:tr>
              <a:tr h="1232535">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R="0" lvl="1" indent="0" algn="l" defTabSz="914400" rtl="0" fontAlgn="auto">
                        <a:lnSpc>
                          <a:spcPct val="150000"/>
                        </a:lnSpc>
                        <a:spcBef>
                          <a:spcPts val="0"/>
                        </a:spcBef>
                        <a:spcAft>
                          <a:spcPts val="0"/>
                        </a:spcAft>
                        <a:buClrTx/>
                        <a:buSzTx/>
                        <a:buFontTx/>
                        <a:buNone/>
                        <a:defRPr/>
                      </a:pPr>
                      <a:r>
                        <a:rPr lang="zh-CN" altLang="en-US" sz="1400" b="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【不良反应】</a:t>
                      </a:r>
                      <a:endParaRPr lang="zh-CN" altLang="en-US" sz="1400" b="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r>
                        <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本品发生最常见药物相关临床不良事件分别为切口部位疼痛、头晕、发热、恶心、呕吐、以及低血压。</a:t>
                      </a: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r>
                        <a:rPr lang="zh-CN" altLang="en-US" sz="1400" b="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【禁忌】</a:t>
                      </a:r>
                      <a:endParaRPr lang="zh-CN" altLang="en-US" sz="1400" b="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r>
                        <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对本品活性成分或其中任何辅料过敏者禁用。</a:t>
                      </a: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r>
                        <a:rPr lang="zh-CN" altLang="en-US" sz="1400" b="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【注意事项】</a:t>
                      </a:r>
                      <a:endParaRPr lang="zh-CN" altLang="en-US" sz="1400" b="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r>
                        <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对于接受神经肌肉阻滞药物麻醉的患者，建议术后即刻进行监测，以及时发现非预期事件。</a:t>
                      </a: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r>
                        <a:rPr lang="zh-CN" altLang="en-US" sz="1400" b="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【药物相互作用】</a:t>
                      </a:r>
                      <a:endParaRPr lang="zh-CN" altLang="en-US" sz="1400" b="1"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r>
                        <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本品预期与其他药物无显著临床药效学相互作用，不能排除托瑞米芬和夫西地酸置换相互作用，不能排除激素避孕药的临床相关捕获相互作用。</a:t>
                      </a: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4763" marR="4763" marT="4763" marB="0" anchor="ctr">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solidFill>
                      <a:schemeClr val="bg1"/>
                    </a:solidFill>
                  </a:tcPr>
                </a:tc>
              </a:tr>
            </a:tbl>
          </a:graphicData>
        </a:graphic>
      </p:graphicFrame>
      <p:graphicFrame>
        <p:nvGraphicFramePr>
          <p:cNvPr id="2" name="Table 1"/>
          <p:cNvGraphicFramePr>
            <a:graphicFrameLocks noGrp="1"/>
          </p:cNvGraphicFramePr>
          <p:nvPr>
            <p:custDataLst>
              <p:tags r:id="rId2"/>
            </p:custDataLst>
          </p:nvPr>
        </p:nvGraphicFramePr>
        <p:xfrm>
          <a:off x="5986145" y="1430020"/>
          <a:ext cx="4968875" cy="3601720"/>
        </p:xfrm>
        <a:graphic>
          <a:graphicData uri="http://schemas.openxmlformats.org/drawingml/2006/table">
            <a:tbl>
              <a:tblPr firstRow="1" firstCol="1" bandRow="1"/>
              <a:tblGrid>
                <a:gridCol w="4968875"/>
              </a:tblGrid>
              <a:tr h="631825">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algn="ctr">
                        <a:lnSpc>
                          <a:spcPct val="107000"/>
                        </a:lnSpc>
                        <a:spcBef>
                          <a:spcPts val="600"/>
                        </a:spcBef>
                        <a:spcAft>
                          <a:spcPts val="600"/>
                        </a:spcAft>
                      </a:pPr>
                      <a:r>
                        <a:rPr lang="zh-CN" altLang="en-US" sz="16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与目录内同类产品药品安全性比较</a:t>
                      </a:r>
                      <a:endParaRPr lang="zh-CN" altLang="en-US" sz="1600" b="1"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83552" marR="83552" marT="0" marB="0" anchor="ctr">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solidFill>
                      <a:srgbClr val="003596"/>
                    </a:solidFill>
                  </a:tcPr>
                </a:tc>
              </a:tr>
              <a:tr h="2969895">
                <a:tc>
                  <a:txBody>
                    <a:bodyPr/>
                    <a:lstStyle>
                      <a:lvl1pPr marL="0" algn="l" defTabSz="914400" rtl="0" eaLnBrk="1" latinLnBrk="0" hangingPunct="1">
                        <a:defRPr sz="1800" kern="1200">
                          <a:solidFill>
                            <a:schemeClr val="tx1"/>
                          </a:solidFill>
                          <a:latin typeface="Arial" panose="020B0604020202020204"/>
                          <a:cs typeface="Arial" panose="020B0604020202020204"/>
                        </a:defRPr>
                      </a:lvl1pPr>
                      <a:lvl2pPr marL="457200" algn="l" defTabSz="914400" rtl="0" eaLnBrk="1" latinLnBrk="0" hangingPunct="1">
                        <a:defRPr sz="1800" kern="1200">
                          <a:solidFill>
                            <a:schemeClr val="tx1"/>
                          </a:solidFill>
                          <a:latin typeface="Arial" panose="020B0604020202020204"/>
                          <a:cs typeface="Arial" panose="020B0604020202020204"/>
                        </a:defRPr>
                      </a:lvl2pPr>
                      <a:lvl3pPr marL="914400" algn="l" defTabSz="914400" rtl="0" eaLnBrk="1" latinLnBrk="0" hangingPunct="1">
                        <a:defRPr sz="1800" kern="1200">
                          <a:solidFill>
                            <a:schemeClr val="tx1"/>
                          </a:solidFill>
                          <a:latin typeface="Arial" panose="020B0604020202020204"/>
                          <a:cs typeface="Arial" panose="020B0604020202020204"/>
                        </a:defRPr>
                      </a:lvl3pPr>
                      <a:lvl4pPr marL="1371600" algn="l" defTabSz="914400" rtl="0" eaLnBrk="1" latinLnBrk="0" hangingPunct="1">
                        <a:defRPr sz="1800" kern="1200">
                          <a:solidFill>
                            <a:schemeClr val="tx1"/>
                          </a:solidFill>
                          <a:latin typeface="Arial" panose="020B0604020202020204"/>
                          <a:cs typeface="Arial" panose="020B0604020202020204"/>
                        </a:defRPr>
                      </a:lvl4pPr>
                      <a:lvl5pPr marL="1828800" algn="l" defTabSz="914400" rtl="0" eaLnBrk="1" latinLnBrk="0" hangingPunct="1">
                        <a:defRPr sz="1800" kern="1200">
                          <a:solidFill>
                            <a:schemeClr val="tx1"/>
                          </a:solidFill>
                          <a:latin typeface="Arial" panose="020B0604020202020204"/>
                          <a:cs typeface="Arial" panose="020B0604020202020204"/>
                        </a:defRPr>
                      </a:lvl5pPr>
                      <a:lvl6pPr marL="2286000" algn="l" defTabSz="914400" rtl="0" eaLnBrk="1" latinLnBrk="0" hangingPunct="1">
                        <a:defRPr sz="1800" kern="1200">
                          <a:solidFill>
                            <a:schemeClr val="tx1"/>
                          </a:solidFill>
                          <a:latin typeface="Arial" panose="020B0604020202020204"/>
                          <a:cs typeface="Arial" panose="020B0604020202020204"/>
                        </a:defRPr>
                      </a:lvl6pPr>
                      <a:lvl7pPr marL="2743200" algn="l" defTabSz="914400" rtl="0" eaLnBrk="1" latinLnBrk="0" hangingPunct="1">
                        <a:defRPr sz="1800" kern="1200">
                          <a:solidFill>
                            <a:schemeClr val="tx1"/>
                          </a:solidFill>
                          <a:latin typeface="Arial" panose="020B0604020202020204"/>
                          <a:cs typeface="Arial" panose="020B0604020202020204"/>
                        </a:defRPr>
                      </a:lvl7pPr>
                      <a:lvl8pPr marL="3200400" algn="l" defTabSz="914400" rtl="0" eaLnBrk="1" latinLnBrk="0" hangingPunct="1">
                        <a:defRPr sz="1800" kern="1200">
                          <a:solidFill>
                            <a:schemeClr val="tx1"/>
                          </a:solidFill>
                          <a:latin typeface="Arial" panose="020B0604020202020204"/>
                          <a:cs typeface="Arial" panose="020B0604020202020204"/>
                        </a:defRPr>
                      </a:lvl8pPr>
                      <a:lvl9pPr marL="3657600" algn="l" defTabSz="914400" rtl="0" eaLnBrk="1" latinLnBrk="0" hangingPunct="1">
                        <a:defRPr sz="1800" kern="1200">
                          <a:solidFill>
                            <a:schemeClr val="tx1"/>
                          </a:solidFill>
                          <a:latin typeface="Arial" panose="020B0604020202020204"/>
                          <a:cs typeface="Arial" panose="020B0604020202020204"/>
                        </a:defRPr>
                      </a:lvl9pPr>
                    </a:lstStyle>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1" indent="0" algn="l" defTabSz="914400" rtl="0" fontAlgn="auto">
                        <a:lnSpc>
                          <a:spcPct val="150000"/>
                        </a:lnSpc>
                        <a:spcBef>
                          <a:spcPts val="0"/>
                        </a:spcBef>
                        <a:spcAft>
                          <a:spcPts val="0"/>
                        </a:spcAft>
                        <a:buClrTx/>
                        <a:buSzTx/>
                        <a:buFontTx/>
                        <a:buNone/>
                        <a:defRPr/>
                      </a:pPr>
                      <a:endParaRPr lang="zh-CN" altLang="en-US" sz="14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4763" marR="4763" marT="4763" marB="0" anchor="ctr">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solidFill>
                      <a:schemeClr val="bg1"/>
                    </a:solidFill>
                  </a:tcPr>
                </a:tc>
              </a:tr>
            </a:tbl>
          </a:graphicData>
        </a:graphic>
      </p:graphicFrame>
      <p:pic>
        <p:nvPicPr>
          <p:cNvPr id="3" name="图片 2"/>
          <p:cNvPicPr>
            <a:picLocks noChangeAspect="1"/>
          </p:cNvPicPr>
          <p:nvPr/>
        </p:nvPicPr>
        <p:blipFill>
          <a:blip r:embed="rId3"/>
          <a:stretch>
            <a:fillRect/>
          </a:stretch>
        </p:blipFill>
        <p:spPr>
          <a:xfrm>
            <a:off x="6522720" y="3294380"/>
            <a:ext cx="3896360" cy="1962785"/>
          </a:xfrm>
          <a:prstGeom prst="rect">
            <a:avLst/>
          </a:prstGeom>
        </p:spPr>
      </p:pic>
      <p:sp>
        <p:nvSpPr>
          <p:cNvPr id="4" name="文本框 3"/>
          <p:cNvSpPr txBox="1"/>
          <p:nvPr/>
        </p:nvSpPr>
        <p:spPr>
          <a:xfrm>
            <a:off x="5986145" y="2317115"/>
            <a:ext cx="5078095" cy="671830"/>
          </a:xfrm>
          <a:prstGeom prst="rect">
            <a:avLst/>
          </a:prstGeom>
          <a:noFill/>
        </p:spPr>
        <p:txBody>
          <a:bodyPr wrap="square" rtlCol="0" anchor="t">
            <a:spAutoFit/>
          </a:bodyPr>
          <a:p>
            <a:pPr marL="285750" indent="-285750" algn="l">
              <a:lnSpc>
                <a:spcPct val="135000"/>
              </a:lnSpc>
              <a:buClrTx/>
              <a:buSzTx/>
              <a:buFont typeface="Wingdings" panose="05000000000000000000" pitchFamily="2" charset="2"/>
              <a:buChar char="ü"/>
            </a:pPr>
            <a:r>
              <a:rPr lang="zh-CN" altLang="en-US" sz="1400" kern="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舒更葡糖钠组的不良反应发生率是</a:t>
            </a:r>
            <a:r>
              <a:rPr lang="zh-CN" altLang="en-US" sz="1400" kern="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新斯的明组</a:t>
            </a:r>
            <a:r>
              <a:rPr lang="zh-CN" altLang="en-US" sz="1400" kern="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400" b="1" kern="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kern="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1400" kern="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l">
              <a:lnSpc>
                <a:spcPct val="135000"/>
              </a:lnSpc>
              <a:buClrTx/>
              <a:buSzTx/>
              <a:buFont typeface="Wingdings" panose="05000000000000000000" pitchFamily="2" charset="2"/>
              <a:buChar char="ü"/>
            </a:pPr>
            <a:r>
              <a:rPr lang="zh-CN" altLang="en-US" sz="1400" kern="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舒更葡糖钠组</a:t>
            </a:r>
            <a:r>
              <a:rPr lang="zh-CN" altLang="en-US" sz="1400" kern="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的严重不良反应发生率是</a:t>
            </a:r>
            <a:r>
              <a:rPr lang="zh-CN" altLang="en-US" sz="1400" kern="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新斯的明组</a:t>
            </a:r>
            <a:r>
              <a:rPr lang="zh-CN" altLang="en-US" sz="1400" kern="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400" b="1" kern="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kern="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a:t>
            </a:r>
            <a:endParaRPr lang="zh-CN" altLang="en-US" sz="1400" b="1" kern="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5986145" y="5262245"/>
            <a:ext cx="4769485" cy="645160"/>
          </a:xfrm>
          <a:prstGeom prst="rect">
            <a:avLst/>
          </a:prstGeom>
          <a:noFill/>
        </p:spPr>
        <p:txBody>
          <a:bodyPr wrap="square" rtlCol="0" anchor="t">
            <a:spAutoFit/>
          </a:bodyPr>
          <a:p>
            <a:pPr fontAlgn="auto">
              <a:lnSpc>
                <a:spcPct val="150000"/>
              </a:lnSpc>
            </a:pP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一项荟萃分析纳入13项随机对照研究(n=1384)，分析舒更葡糖钠和新斯的明逆转肌松后的疗效与安全性。几乎所有不良反应均为轻中度，严重不良反应包括：焦虑，抑郁和明显的疲劳，急性肺衰竭，严重低氧血症，心动过缓和术后上腹部疼痛。</a:t>
            </a:r>
            <a:endParaRPr lang="zh-CN" altLang="en-US" sz="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281940" y="6261735"/>
            <a:ext cx="11627485" cy="368300"/>
          </a:xfrm>
          <a:prstGeom prst="rect">
            <a:avLst/>
          </a:prstGeom>
          <a:noFill/>
        </p:spPr>
        <p:txBody>
          <a:bodyPr wrap="square" rtlCol="0" anchor="t">
            <a:spAutoFit/>
          </a:bodyPr>
          <a:p>
            <a:pPr algn="l">
              <a:buClrTx/>
              <a:buSzTx/>
              <a:buFontTx/>
            </a:pPr>
            <a:r>
              <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产品说明书</a:t>
            </a:r>
            <a:r>
              <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    2.Carron M,et al. Efficacy and safety of sugammadex compared to neostigmine for reversal of neuromuscular blockade: a meta-analysis of randomized controlled trials[J]. Journal of  Clinical Anesthesia, 2016, 35:1-12.</a:t>
            </a:r>
            <a:endPar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1"/>
          <p:cNvSpPr txBox="1"/>
          <p:nvPr/>
        </p:nvSpPr>
        <p:spPr>
          <a:xfrm>
            <a:off x="758825" y="928370"/>
            <a:ext cx="9660255" cy="58547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舒更葡糖钠不良反应轻微，严重不良反应发生率仅为同类药品</a:t>
            </a:r>
            <a:r>
              <a:rPr lang="en-US" altLang="zh-CN" sz="2400"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1/8</a:t>
            </a:r>
            <a:endParaRPr lang="en-US" altLang="zh-CN" sz="2400"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36600" y="1134745"/>
            <a:ext cx="10909300" cy="423545"/>
          </a:xfrm>
          <a:prstGeom prst="rect">
            <a:avLst/>
          </a:prstGeom>
          <a:noFill/>
        </p:spPr>
        <p:txBody>
          <a:bodyPr wrap="square" rtlCol="0" anchor="t">
            <a:spAutoFit/>
          </a:bodyPr>
          <a:p>
            <a:pPr algn="l">
              <a:lnSpc>
                <a:spcPct val="90000"/>
              </a:lnSpc>
              <a:spcAft>
                <a:spcPts val="0"/>
              </a:spcAft>
              <a:buClrTx/>
              <a:buSzTx/>
              <a:buFontTx/>
              <a:defRPr/>
            </a:pPr>
            <a:r>
              <a:rPr lang="zh-CN" altLang="en-US"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舒更葡糖钠</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1.5min</a:t>
            </a:r>
            <a:r>
              <a:rPr lang="zh-CN" altLang="en-US"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快速拮抗中度肌松，用药5</a:t>
            </a:r>
            <a:r>
              <a:rPr lang="en-US" altLang="zh-CN"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min</a:t>
            </a:r>
            <a:r>
              <a:rPr lang="zh-CN" altLang="en-US"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，TOFr＜0.9发生率高达</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98%</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827405" y="2064385"/>
            <a:ext cx="5395069" cy="1440000"/>
          </a:xfrm>
          <a:prstGeom prst="rect">
            <a:avLst/>
          </a:prstGeom>
        </p:spPr>
      </p:pic>
      <p:pic>
        <p:nvPicPr>
          <p:cNvPr id="6" name="图片 5"/>
          <p:cNvPicPr>
            <a:picLocks noChangeAspect="1"/>
          </p:cNvPicPr>
          <p:nvPr/>
        </p:nvPicPr>
        <p:blipFill>
          <a:blip r:embed="rId2"/>
          <a:stretch>
            <a:fillRect/>
          </a:stretch>
        </p:blipFill>
        <p:spPr>
          <a:xfrm>
            <a:off x="6420485" y="2064385"/>
            <a:ext cx="5097602" cy="3600000"/>
          </a:xfrm>
          <a:prstGeom prst="rect">
            <a:avLst/>
          </a:prstGeom>
        </p:spPr>
      </p:pic>
      <p:sp>
        <p:nvSpPr>
          <p:cNvPr id="7" name="文本框 6"/>
          <p:cNvSpPr txBox="1"/>
          <p:nvPr/>
        </p:nvSpPr>
        <p:spPr>
          <a:xfrm>
            <a:off x="897890" y="3811905"/>
            <a:ext cx="5175885" cy="2327910"/>
          </a:xfrm>
          <a:prstGeom prst="rect">
            <a:avLst/>
          </a:prstGeom>
          <a:noFill/>
        </p:spPr>
        <p:txBody>
          <a:bodyPr wrap="square" rtlCol="0" anchor="t">
            <a:spAutoFit/>
          </a:bodyPr>
          <a:p>
            <a:pPr fontAlgn="auto">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rPr>
              <a:t>一项随机、多中心、平行对照研究，共纳入98例全麻成人患者，麻醉方式以静脉丙泊酚诱导和七氟烷维持，使用加速度肌松监测仪检测肌松。在罗库溴铵末次计量后，肌松恢复到T2重现时，随机使用舒更葡糖钠2.0mg/kg或新斯的明50μg/kg（+格隆溴铵10μg/kg）进行肌松拮抗，旨在比较舒更葡糖钠与新斯的明对择期手术（使用罗库溴铵）肌松拮抗有效性。主要终点为：使用拮抗剂到TOFr恢复至0.9的时间；次要终点为：使用拮抗剂到TOFr恢复至0.8和0.7的时间。</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324485" y="6232525"/>
            <a:ext cx="9731375" cy="368300"/>
          </a:xfrm>
          <a:prstGeom prst="rect">
            <a:avLst/>
          </a:prstGeom>
          <a:noFill/>
        </p:spPr>
        <p:txBody>
          <a:bodyPr wrap="square" rtlCol="0" anchor="t">
            <a:spAutoFit/>
          </a:bodyPr>
          <a:p>
            <a:pPr algn="l">
              <a:buClrTx/>
              <a:buSzTx/>
              <a:buFontTx/>
            </a:pPr>
            <a:r>
              <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1.Blobner M,et al. Reversal of rocuronium-induced neuromuscular blockade with sugammadex compared with neostigmine during sevoflurane anaesthesia: results of a randomised, controlled trial.[J]. European Journal of Anaesthesiology, 2010, 27(10):874-881.</a:t>
            </a:r>
            <a:endPar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324485" y="217170"/>
            <a:ext cx="7425055" cy="583565"/>
          </a:xfrm>
          <a:prstGeom prst="rect">
            <a:avLst/>
          </a:prstGeom>
          <a:noFill/>
        </p:spPr>
        <p:txBody>
          <a:bodyPr wrap="square" rtlCol="0">
            <a:spAutoFit/>
          </a:bodyPr>
          <a:p>
            <a:r>
              <a:rPr lang="en-US" altLang="zh-CN" sz="3200" b="1" dirty="0">
                <a:solidFill>
                  <a:srgbClr val="003596"/>
                </a:solidFill>
              </a:rPr>
              <a:t>03  </a:t>
            </a:r>
            <a:r>
              <a:rPr lang="zh-CN" altLang="en-US" sz="3200" b="1" dirty="0">
                <a:solidFill>
                  <a:srgbClr val="003596"/>
                </a:solidFill>
              </a:rPr>
              <a:t>有效性</a:t>
            </a:r>
            <a:endParaRPr lang="zh-CN" altLang="en-US" sz="3200" b="1" dirty="0">
              <a:solidFill>
                <a:srgbClr val="00359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342900" y="6068695"/>
            <a:ext cx="9731375" cy="506730"/>
          </a:xfrm>
          <a:prstGeom prst="rect">
            <a:avLst/>
          </a:prstGeom>
          <a:noFill/>
        </p:spPr>
        <p:txBody>
          <a:bodyPr wrap="square" rtlCol="0" anchor="t">
            <a:spAutoFit/>
          </a:bodyPr>
          <a:p>
            <a:pPr algn="l">
              <a:buClrTx/>
              <a:buSzTx/>
              <a:buFontTx/>
            </a:pPr>
            <a:r>
              <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1.Jones RK, et al. Reveral of profound rocuronium-induced blockade with sugammadex: a randomized comparison with neostigmine. Anesthesiology. 2008; 109: 816-24</a:t>
            </a:r>
            <a:endPar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FontTx/>
            </a:pPr>
            <a:r>
              <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rPr>
              <a:t>2.Lemmens H J ,, et al. Reversal of profound vecuronium-induced neuromuscular block under sevoflurane anesthesia: sugammadex versus neostigmine.[J]. BMC Anesthesiology, 2010, 10(1):15.</a:t>
            </a:r>
            <a:endParaRPr kumimoji="1" lang="en-US" altLang="zh-CN" sz="900" dirty="0">
              <a:solidFill>
                <a:srgbClr val="000000">
                  <a:lumMod val="75000"/>
                  <a:lumOff val="25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673735" y="1750695"/>
            <a:ext cx="10844530" cy="4204335"/>
            <a:chOff x="1303" y="2757"/>
            <a:chExt cx="17078" cy="6621"/>
          </a:xfrm>
        </p:grpSpPr>
        <p:sp>
          <p:nvSpPr>
            <p:cNvPr id="7" name="文本框 6"/>
            <p:cNvSpPr txBox="1"/>
            <p:nvPr/>
          </p:nvSpPr>
          <p:spPr>
            <a:xfrm>
              <a:off x="1567" y="5583"/>
              <a:ext cx="8461" cy="3795"/>
            </a:xfrm>
            <a:prstGeom prst="rect">
              <a:avLst/>
            </a:prstGeom>
            <a:noFill/>
          </p:spPr>
          <p:txBody>
            <a:bodyPr wrap="square" rtlCol="0" anchor="t">
              <a:spAutoFit/>
            </a:bodyPr>
            <a:p>
              <a:pPr fontAlgn="auto">
                <a:lnSpc>
                  <a:spcPct val="13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两项旨在比较舒更葡糖钠与新斯的明对深度肌松（使用罗库溴铵或维库溴铵）拮抗有效性和安全性的随机性III期研究，随机使用罗库溴铵或维库溴铵的全麻成人患者，ASA分级 I-IV。随机使用舒更葡糖钠4.0mg/kg或新斯的明70μg/kg（+格隆溴铵14μg/kg）进行肌松拮抗。用加速度肌松监测仪检测肌松，在出现PTC1-2时使用舒更葡糖钠和新斯的明。主要终点为：使用拮抗剂到TOFr恢复至0.9的时间；次要终点为：使用拮抗剂到TOFr恢复至0.8和0.7的时间。</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30000"/>
                </a:lnSpc>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300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罗库溴铵研究纳入88例患者，舒更葡糖钠组（n=37)，新斯的明组(n=37)；</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300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维库溴铵研究纳入83例患者，舒更葡糖钠组（n=47)，新斯的明组(n=36)。</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03" y="2757"/>
              <a:ext cx="8831" cy="2835"/>
            </a:xfrm>
            <a:prstGeom prst="rect">
              <a:avLst/>
            </a:prstGeom>
          </p:spPr>
        </p:pic>
        <p:pic>
          <p:nvPicPr>
            <p:cNvPr id="9" name="图片 8"/>
            <p:cNvPicPr>
              <a:picLocks noChangeAspect="1"/>
            </p:cNvPicPr>
            <p:nvPr/>
          </p:nvPicPr>
          <p:blipFill>
            <a:blip r:embed="rId2"/>
            <a:stretch>
              <a:fillRect/>
            </a:stretch>
          </p:blipFill>
          <p:spPr>
            <a:xfrm>
              <a:off x="10507" y="2911"/>
              <a:ext cx="7874" cy="5669"/>
            </a:xfrm>
            <a:prstGeom prst="rect">
              <a:avLst/>
            </a:prstGeom>
          </p:spPr>
        </p:pic>
      </p:grpSp>
      <p:sp>
        <p:nvSpPr>
          <p:cNvPr id="3" name="文本框 2"/>
          <p:cNvSpPr txBox="1"/>
          <p:nvPr/>
        </p:nvSpPr>
        <p:spPr>
          <a:xfrm>
            <a:off x="736600" y="1134745"/>
            <a:ext cx="10909300" cy="423545"/>
          </a:xfrm>
          <a:prstGeom prst="rect">
            <a:avLst/>
          </a:prstGeom>
          <a:noFill/>
        </p:spPr>
        <p:txBody>
          <a:bodyPr wrap="square" rtlCol="0" anchor="t">
            <a:spAutoFit/>
          </a:bodyPr>
          <a:p>
            <a:pPr algn="l">
              <a:lnSpc>
                <a:spcPct val="90000"/>
              </a:lnSpc>
              <a:spcAft>
                <a:spcPts val="0"/>
              </a:spcAft>
              <a:buClrTx/>
              <a:buSzTx/>
              <a:buFontTx/>
              <a:defRPr/>
            </a:pPr>
            <a:r>
              <a:rPr lang="zh-CN" altLang="en-US"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舒更葡糖钠</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2.9min</a:t>
            </a:r>
            <a:r>
              <a:rPr lang="zh-CN" altLang="en-US"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快速拮抗深度肌松，用药5</a:t>
            </a:r>
            <a:r>
              <a:rPr lang="en-US" altLang="zh-CN"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min</a:t>
            </a:r>
            <a:r>
              <a:rPr lang="zh-CN" altLang="en-US"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，TOFr＜0.9发生率高达</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97%</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324485" y="217170"/>
            <a:ext cx="7425055" cy="583565"/>
          </a:xfrm>
          <a:prstGeom prst="rect">
            <a:avLst/>
          </a:prstGeom>
          <a:noFill/>
        </p:spPr>
        <p:txBody>
          <a:bodyPr wrap="square" rtlCol="0">
            <a:spAutoFit/>
          </a:bodyPr>
          <a:p>
            <a:r>
              <a:rPr lang="en-US" altLang="zh-CN" sz="3200" b="1" dirty="0">
                <a:solidFill>
                  <a:srgbClr val="003596"/>
                </a:solidFill>
              </a:rPr>
              <a:t>03  </a:t>
            </a:r>
            <a:r>
              <a:rPr lang="zh-CN" altLang="en-US" sz="3200" b="1" dirty="0">
                <a:solidFill>
                  <a:srgbClr val="003596"/>
                </a:solidFill>
              </a:rPr>
              <a:t>有效性</a:t>
            </a:r>
            <a:endParaRPr lang="zh-CN" altLang="en-US" sz="3200" b="1" dirty="0">
              <a:solidFill>
                <a:srgbClr val="00359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24485" y="217170"/>
            <a:ext cx="7425055" cy="583565"/>
          </a:xfrm>
          <a:prstGeom prst="rect">
            <a:avLst/>
          </a:prstGeom>
          <a:noFill/>
        </p:spPr>
        <p:txBody>
          <a:bodyPr wrap="square" rtlCol="0">
            <a:spAutoFit/>
          </a:bodyPr>
          <a:p>
            <a:r>
              <a:rPr lang="en-US" altLang="zh-CN" sz="3200" b="1" dirty="0">
                <a:solidFill>
                  <a:srgbClr val="003596"/>
                </a:solidFill>
              </a:rPr>
              <a:t>03  </a:t>
            </a:r>
            <a:r>
              <a:rPr lang="zh-CN" altLang="en-US" sz="3200" b="1" dirty="0">
                <a:solidFill>
                  <a:srgbClr val="003596"/>
                </a:solidFill>
              </a:rPr>
              <a:t>有效性</a:t>
            </a:r>
            <a:endParaRPr lang="zh-CN" altLang="en-US" sz="3200" b="1" dirty="0">
              <a:solidFill>
                <a:srgbClr val="003596"/>
              </a:solidFill>
            </a:endParaRPr>
          </a:p>
        </p:txBody>
      </p:sp>
      <p:graphicFrame>
        <p:nvGraphicFramePr>
          <p:cNvPr id="4" name="表格 3"/>
          <p:cNvGraphicFramePr/>
          <p:nvPr>
            <p:custDataLst>
              <p:tags r:id="rId1"/>
            </p:custDataLst>
          </p:nvPr>
        </p:nvGraphicFramePr>
        <p:xfrm>
          <a:off x="970915" y="1763395"/>
          <a:ext cx="10090785" cy="4337050"/>
        </p:xfrm>
        <a:graphic>
          <a:graphicData uri="http://schemas.openxmlformats.org/drawingml/2006/table">
            <a:tbl>
              <a:tblPr firstRow="1" bandRow="1">
                <a:tableStyleId>{5C22544A-7EE6-4342-B048-85BDC9FD1C3A}</a:tableStyleId>
              </a:tblPr>
              <a:tblGrid>
                <a:gridCol w="1069340"/>
                <a:gridCol w="2869565"/>
                <a:gridCol w="2198370"/>
                <a:gridCol w="3953510"/>
              </a:tblGrid>
              <a:tr h="632460">
                <a:tc>
                  <a:txBody>
                    <a:bodyPr/>
                    <a:p>
                      <a:pPr algn="ctr">
                        <a:buNone/>
                      </a:pPr>
                      <a:r>
                        <a:rPr lang="zh-CN" altLang="en-US" sz="1600">
                          <a:solidFill>
                            <a:schemeClr val="bg1"/>
                          </a:solidFill>
                          <a:latin typeface="微软雅黑" panose="020B0503020204020204" pitchFamily="34" charset="-122"/>
                          <a:ea typeface="微软雅黑" panose="020B0503020204020204" pitchFamily="34" charset="-122"/>
                        </a:rPr>
                        <a:t>年份</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nchorCtr="0">
                    <a:solidFill>
                      <a:srgbClr val="003596"/>
                    </a:solidFill>
                  </a:tcPr>
                </a:tc>
                <a:tc>
                  <a:txBody>
                    <a:bodyPr/>
                    <a:p>
                      <a:pPr algn="ctr">
                        <a:buNone/>
                      </a:pPr>
                      <a:r>
                        <a:rPr lang="zh-CN" altLang="en-US" sz="1600">
                          <a:solidFill>
                            <a:schemeClr val="bg1"/>
                          </a:solidFill>
                          <a:latin typeface="微软雅黑" panose="020B0503020204020204" pitchFamily="34" charset="-122"/>
                          <a:ea typeface="微软雅黑" panose="020B0503020204020204" pitchFamily="34" charset="-122"/>
                        </a:rPr>
                        <a:t>指南</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nchorCtr="0">
                    <a:solidFill>
                      <a:srgbClr val="003596"/>
                    </a:solidFill>
                  </a:tcPr>
                </a:tc>
                <a:tc>
                  <a:txBody>
                    <a:bodyPr/>
                    <a:p>
                      <a:pPr algn="ctr">
                        <a:buNone/>
                      </a:pPr>
                      <a:r>
                        <a:rPr lang="zh-CN" altLang="en-US" sz="1600">
                          <a:solidFill>
                            <a:schemeClr val="bg1"/>
                          </a:solidFill>
                          <a:latin typeface="微软雅黑" panose="020B0503020204020204" pitchFamily="34" charset="-122"/>
                          <a:ea typeface="微软雅黑" panose="020B0503020204020204" pitchFamily="34" charset="-122"/>
                        </a:rPr>
                        <a:t>发表单位</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nchorCtr="0">
                    <a:solidFill>
                      <a:srgbClr val="003596"/>
                    </a:solidFill>
                  </a:tcPr>
                </a:tc>
                <a:tc>
                  <a:txBody>
                    <a:bodyPr/>
                    <a:p>
                      <a:pPr algn="ctr">
                        <a:buNone/>
                      </a:pPr>
                      <a:r>
                        <a:rPr lang="zh-CN" altLang="en-US" sz="1600">
                          <a:solidFill>
                            <a:schemeClr val="bg1"/>
                          </a:solidFill>
                          <a:latin typeface="微软雅黑" panose="020B0503020204020204" pitchFamily="34" charset="-122"/>
                          <a:ea typeface="微软雅黑" panose="020B0503020204020204" pitchFamily="34" charset="-122"/>
                        </a:rPr>
                        <a:t>推荐内容</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nchorCtr="0">
                    <a:solidFill>
                      <a:srgbClr val="003596"/>
                    </a:solidFill>
                  </a:tcPr>
                </a:tc>
              </a:tr>
              <a:tr h="631825">
                <a:tc>
                  <a:txBody>
                    <a:bodyPr/>
                    <a:p>
                      <a:pPr algn="ctr">
                        <a:buNone/>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2017</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no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rPr>
                        <a:t>《肌肉松弛药合用应用的专家共识》</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noFill/>
                  </a:tcPr>
                </a:tc>
                <a:tc>
                  <a:txBody>
                    <a:bodyPr/>
                    <a:p>
                      <a:pPr algn="ctr">
                        <a:buNone/>
                      </a:pPr>
                      <a:r>
                        <a:rPr lang="en-US" altLang="zh-CN" sz="1200" b="0">
                          <a:solidFill>
                            <a:schemeClr val="tx1"/>
                          </a:solidFill>
                          <a:latin typeface="微软雅黑" panose="020B0503020204020204" pitchFamily="34" charset="-122"/>
                          <a:ea typeface="微软雅黑" panose="020B0503020204020204" pitchFamily="34" charset="-122"/>
                          <a:sym typeface="+mn-ea"/>
                        </a:rPr>
                        <a:t>中华医学会麻醉学分会</a:t>
                      </a:r>
                      <a:endParaRPr lang="en-US" altLang="zh-CN" sz="1200" b="0">
                        <a:solidFill>
                          <a:schemeClr val="tx1"/>
                        </a:solidFill>
                        <a:latin typeface="微软雅黑" panose="020B0503020204020204" pitchFamily="34" charset="-122"/>
                        <a:ea typeface="微软雅黑" panose="020B0503020204020204" pitchFamily="34" charset="-122"/>
                        <a:sym typeface="+mn-ea"/>
                      </a:endParaRPr>
                    </a:p>
                  </a:txBody>
                  <a:tcPr anchor="ctr" anchorCtr="0">
                    <a:noFill/>
                  </a:tcPr>
                </a:tc>
                <a:tc>
                  <a:txBody>
                    <a:bodyPr/>
                    <a:p>
                      <a:pPr algn="ctr">
                        <a:buNone/>
                      </a:pPr>
                      <a:r>
                        <a:rPr lang="en-US" altLang="zh-CN"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舒更葡糖钠</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能够立即逆转罗库溴铵的轻度/深度阻滞作用</a:t>
                      </a:r>
                      <a:endPar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noFill/>
                  </a:tcPr>
                </a:tc>
              </a:tr>
              <a:tr h="593725">
                <a:tc>
                  <a:txBody>
                    <a:bodyPr/>
                    <a:p>
                      <a:pPr algn="ctr">
                        <a:buNone/>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solidFill>
                      <a:schemeClr val="bg1">
                        <a:lumMod val="95000"/>
                      </a:schemeClr>
                    </a:solid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rPr>
                        <a:t>《</a:t>
                      </a:r>
                      <a:r>
                        <a:rPr lang="en-US" altLang="zh-CN" sz="1200" b="0">
                          <a:solidFill>
                            <a:schemeClr val="tx1"/>
                          </a:solidFill>
                          <a:latin typeface="微软雅黑" panose="020B0503020204020204" pitchFamily="34" charset="-122"/>
                          <a:ea typeface="微软雅黑" panose="020B0503020204020204" pitchFamily="34" charset="-122"/>
                        </a:rPr>
                        <a:t>加速康复外科中国</a:t>
                      </a:r>
                      <a:endParaRPr lang="en-US" altLang="zh-CN" sz="1200" b="0">
                        <a:solidFill>
                          <a:schemeClr val="tx1"/>
                        </a:solidFill>
                        <a:latin typeface="微软雅黑" panose="020B0503020204020204" pitchFamily="34" charset="-122"/>
                        <a:ea typeface="微软雅黑" panose="020B0503020204020204" pitchFamily="34" charset="-122"/>
                      </a:endParaRPr>
                    </a:p>
                    <a:p>
                      <a:pPr algn="ctr">
                        <a:buNone/>
                      </a:pPr>
                      <a:r>
                        <a:rPr lang="en-US" altLang="zh-CN" sz="1200" b="0">
                          <a:solidFill>
                            <a:schemeClr val="tx1"/>
                          </a:solidFill>
                          <a:latin typeface="微软雅黑" panose="020B0503020204020204" pitchFamily="34" charset="-122"/>
                          <a:ea typeface="微软雅黑" panose="020B0503020204020204" pitchFamily="34" charset="-122"/>
                        </a:rPr>
                        <a:t>专家共识及路径管理指南</a:t>
                      </a:r>
                      <a:r>
                        <a:rPr lang="zh-CN" altLang="en-US" sz="1200" b="0">
                          <a:solidFill>
                            <a:schemeClr val="tx1"/>
                          </a:solidFill>
                          <a:latin typeface="微软雅黑" panose="020B0503020204020204" pitchFamily="34" charset="-122"/>
                          <a:ea typeface="微软雅黑" panose="020B0503020204020204" pitchFamily="34" charset="-122"/>
                        </a:rPr>
                        <a:t>》</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solidFill>
                      <a:schemeClr val="bg1">
                        <a:lumMod val="95000"/>
                      </a:schemeClr>
                    </a:solidFill>
                  </a:tcPr>
                </a:tc>
                <a:tc>
                  <a:txBody>
                    <a:bodyPr/>
                    <a:p>
                      <a:pPr algn="ctr">
                        <a:buNone/>
                      </a:pP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中华医学会外科学分会</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a:p>
                      <a:pPr algn="ctr">
                        <a:buNone/>
                      </a:pP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中华医学会麻醉学分会</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a:txBody>
                  <a:tcPr anchor="ctr" anchorCtr="0">
                    <a:solidFill>
                      <a:schemeClr val="bg1">
                        <a:lumMod val="95000"/>
                      </a:schemeClr>
                    </a:solid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rPr>
                        <a:t>新型肌松拮抗剂</a:t>
                      </a:r>
                      <a:r>
                        <a:rPr lang="zh-CN" altLang="en-US" sz="1200" b="1">
                          <a:solidFill>
                            <a:schemeClr val="tx1"/>
                          </a:solidFill>
                          <a:latin typeface="微软雅黑" panose="020B0503020204020204" pitchFamily="34" charset="-122"/>
                          <a:ea typeface="微软雅黑" panose="020B0503020204020204" pitchFamily="34" charset="-122"/>
                        </a:rPr>
                        <a:t>舒更葡糖钠</a:t>
                      </a:r>
                      <a:r>
                        <a:rPr lang="zh-CN" altLang="en-US" sz="1200" b="0">
                          <a:solidFill>
                            <a:schemeClr val="tx1"/>
                          </a:solidFill>
                          <a:latin typeface="微软雅黑" panose="020B0503020204020204" pitchFamily="34" charset="-122"/>
                          <a:ea typeface="微软雅黑" panose="020B0503020204020204" pitchFamily="34" charset="-122"/>
                        </a:rPr>
                        <a:t>，能够快速特异性拮抗罗库溴铵的肌松作用</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solidFill>
                      <a:schemeClr val="bg1">
                        <a:lumMod val="95000"/>
                      </a:schemeClr>
                    </a:solidFill>
                  </a:tcPr>
                </a:tc>
              </a:tr>
              <a:tr h="593725">
                <a:tc>
                  <a:txBody>
                    <a:bodyPr/>
                    <a:p>
                      <a:pPr algn="ctr">
                        <a:buNone/>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no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rPr>
                        <a:t>《</a:t>
                      </a:r>
                      <a:r>
                        <a:rPr lang="en-US" altLang="zh-CN" sz="1200" b="0">
                          <a:solidFill>
                            <a:schemeClr val="tx1"/>
                          </a:solidFill>
                          <a:latin typeface="微软雅黑" panose="020B0503020204020204" pitchFamily="34" charset="-122"/>
                          <a:ea typeface="微软雅黑" panose="020B0503020204020204" pitchFamily="34" charset="-122"/>
                        </a:rPr>
                        <a:t>加速康复外科围手术期药物治疗管理医药专家共识</a:t>
                      </a:r>
                      <a:r>
                        <a:rPr lang="zh-CN" altLang="en-US" sz="1200" b="0">
                          <a:solidFill>
                            <a:schemeClr val="tx1"/>
                          </a:solidFill>
                          <a:latin typeface="微软雅黑" panose="020B0503020204020204" pitchFamily="34" charset="-122"/>
                          <a:ea typeface="微软雅黑" panose="020B0503020204020204" pitchFamily="34" charset="-122"/>
                        </a:rPr>
                        <a:t>》</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noFill/>
                  </a:tcPr>
                </a:tc>
                <a:tc>
                  <a:txBody>
                    <a:bodyPr/>
                    <a:p>
                      <a:pPr algn="ctr">
                        <a:buNone/>
                      </a:pP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广东省药学会</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a:txBody>
                  <a:tcPr anchor="ctr" anchorCtr="0">
                    <a:no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rPr>
                        <a:t>减少术后肌肉松弛作用残留，常用</a:t>
                      </a:r>
                      <a:r>
                        <a:rPr lang="zh-CN" altLang="en-US" sz="1200" b="1">
                          <a:solidFill>
                            <a:schemeClr val="tx1"/>
                          </a:solidFill>
                          <a:latin typeface="微软雅黑" panose="020B0503020204020204" pitchFamily="34" charset="-122"/>
                          <a:ea typeface="微软雅黑" panose="020B0503020204020204" pitchFamily="34" charset="-122"/>
                        </a:rPr>
                        <a:t>舒更葡糖钠</a:t>
                      </a:r>
                      <a:endParaRPr lang="zh-CN" altLang="en-US" sz="1200" b="1">
                        <a:solidFill>
                          <a:schemeClr val="tx1"/>
                        </a:solidFill>
                        <a:latin typeface="微软雅黑" panose="020B0503020204020204" pitchFamily="34" charset="-122"/>
                        <a:ea typeface="微软雅黑" panose="020B0503020204020204" pitchFamily="34" charset="-122"/>
                      </a:endParaRPr>
                    </a:p>
                  </a:txBody>
                  <a:tcPr anchor="ctr" anchorCtr="0">
                    <a:noFill/>
                  </a:tcPr>
                </a:tc>
              </a:tr>
              <a:tr h="593090">
                <a:tc>
                  <a:txBody>
                    <a:bodyPr/>
                    <a:p>
                      <a:pPr algn="ctr">
                        <a:buNone/>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solidFill>
                      <a:schemeClr val="bg1">
                        <a:lumMod val="95000"/>
                      </a:schemeClr>
                    </a:solid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SFAR指南：肌松药和麻醉逆转</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solidFill>
                      <a:schemeClr val="bg1">
                        <a:lumMod val="95000"/>
                      </a:schemeClr>
                    </a:solidFill>
                  </a:tcPr>
                </a:tc>
                <a:tc>
                  <a:txBody>
                    <a:bodyPr/>
                    <a:p>
                      <a:pPr algn="ctr">
                        <a:buNone/>
                      </a:pP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法国麻醉和重症医学学会</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a:txBody>
                  <a:tcPr anchor="ctr" anchorCtr="0">
                    <a:solidFill>
                      <a:schemeClr val="bg1">
                        <a:lumMod val="95000"/>
                      </a:schemeClr>
                    </a:solid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rPr>
                        <a:t>建议</a:t>
                      </a:r>
                      <a:r>
                        <a:rPr lang="zh-CN" altLang="en-US" sz="1200" b="1">
                          <a:solidFill>
                            <a:schemeClr val="tx1"/>
                          </a:solidFill>
                          <a:latin typeface="微软雅黑" panose="020B0503020204020204" pitchFamily="34" charset="-122"/>
                          <a:ea typeface="微软雅黑" panose="020B0503020204020204" pitchFamily="34" charset="-122"/>
                        </a:rPr>
                        <a:t>舒更葡糖钠</a:t>
                      </a:r>
                      <a:r>
                        <a:rPr lang="zh-CN" altLang="en-US" sz="1200" b="0">
                          <a:solidFill>
                            <a:schemeClr val="tx1"/>
                          </a:solidFill>
                          <a:latin typeface="微软雅黑" panose="020B0503020204020204" pitchFamily="34" charset="-122"/>
                          <a:ea typeface="微软雅黑" panose="020B0503020204020204" pitchFamily="34" charset="-122"/>
                        </a:rPr>
                        <a:t>用于逆转神经肌肉阻滞</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solidFill>
                      <a:schemeClr val="bg1">
                        <a:lumMod val="95000"/>
                      </a:schemeClr>
                    </a:solidFill>
                  </a:tcPr>
                </a:tc>
              </a:tr>
              <a:tr h="698500">
                <a:tc>
                  <a:txBody>
                    <a:bodyPr/>
                    <a:p>
                      <a:pPr algn="ctr">
                        <a:buNone/>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no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rPr>
                        <a:t>《</a:t>
                      </a:r>
                      <a:r>
                        <a:rPr lang="en-US" altLang="zh-CN" sz="1200" b="0">
                          <a:solidFill>
                            <a:schemeClr val="tx1"/>
                          </a:solidFill>
                          <a:latin typeface="微软雅黑" panose="020B0503020204020204" pitchFamily="34" charset="-122"/>
                          <a:ea typeface="微软雅黑" panose="020B0503020204020204" pitchFamily="34" charset="-122"/>
                        </a:rPr>
                        <a:t>中国加速康复外科临床实践指南</a:t>
                      </a:r>
                      <a:r>
                        <a:rPr lang="zh-CN" altLang="en-US" sz="1200" b="0">
                          <a:solidFill>
                            <a:schemeClr val="tx1"/>
                          </a:solidFill>
                          <a:latin typeface="微软雅黑" panose="020B0503020204020204" pitchFamily="34" charset="-122"/>
                          <a:ea typeface="微软雅黑" panose="020B0503020204020204" pitchFamily="34" charset="-122"/>
                        </a:rPr>
                        <a:t>》</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noFill/>
                  </a:tcPr>
                </a:tc>
                <a:tc>
                  <a:txBody>
                    <a:bodyPr/>
                    <a:p>
                      <a:pPr algn="ctr">
                        <a:buNone/>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中华医学会麻醉学分会</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a:txBody>
                  <a:tcPr anchor="ctr" anchorCtr="0">
                    <a:noFill/>
                  </a:tcPr>
                </a:tc>
                <a:tc>
                  <a:txBody>
                    <a:bodyPr/>
                    <a:p>
                      <a:pPr algn="ctr">
                        <a:buNone/>
                      </a:pPr>
                      <a:r>
                        <a:rPr lang="zh-CN" altLang="en-US" sz="1200">
                          <a:latin typeface="微软雅黑" panose="020B0503020204020204" pitchFamily="34" charset="-122"/>
                          <a:ea typeface="微软雅黑" panose="020B0503020204020204" pitchFamily="34" charset="-122"/>
                          <a:sym typeface="+mn-ea"/>
                        </a:rPr>
                        <a:t>术毕采用</a:t>
                      </a:r>
                      <a:r>
                        <a:rPr lang="zh-CN" altLang="en-US" sz="1200" b="1">
                          <a:latin typeface="微软雅黑" panose="020B0503020204020204" pitchFamily="34" charset="-122"/>
                          <a:ea typeface="微软雅黑" panose="020B0503020204020204" pitchFamily="34" charset="-122"/>
                          <a:sym typeface="+mn-ea"/>
                        </a:rPr>
                        <a:t>舒更葡糖钠</a:t>
                      </a:r>
                      <a:r>
                        <a:rPr lang="zh-CN" altLang="en-US" sz="1200">
                          <a:latin typeface="微软雅黑" panose="020B0503020204020204" pitchFamily="34" charset="-122"/>
                          <a:ea typeface="微软雅黑" panose="020B0503020204020204" pitchFamily="34" charset="-122"/>
                          <a:sym typeface="+mn-ea"/>
                        </a:rPr>
                        <a:t>可以快速拮抗罗库溴胺的残余肌松效应，并降低术后肺部并发症发生率</a:t>
                      </a:r>
                      <a:endParaRPr lang="zh-CN" altLang="en-US" sz="1200" b="0">
                        <a:solidFill>
                          <a:schemeClr val="tx1"/>
                        </a:solidFill>
                        <a:latin typeface="微软雅黑" panose="020B0503020204020204" pitchFamily="34" charset="-122"/>
                        <a:ea typeface="微软雅黑" panose="020B0503020204020204" pitchFamily="34" charset="-122"/>
                        <a:sym typeface="+mn-ea"/>
                      </a:endParaRPr>
                    </a:p>
                  </a:txBody>
                  <a:tcPr anchor="ctr" anchorCtr="0">
                    <a:noFill/>
                  </a:tcPr>
                </a:tc>
              </a:tr>
              <a:tr h="593725">
                <a:tc>
                  <a:txBody>
                    <a:bodyPr/>
                    <a:p>
                      <a:pPr algn="ctr">
                        <a:buNone/>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solidFill>
                      <a:schemeClr val="bg1">
                        <a:lumMod val="95000"/>
                      </a:schemeClr>
                    </a:solid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ASA 实践指南：困难气道的管理</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solidFill>
                      <a:schemeClr val="bg1">
                        <a:lumMod val="95000"/>
                      </a:schemeClr>
                    </a:solidFill>
                  </a:tcPr>
                </a:tc>
                <a:tc>
                  <a:txBody>
                    <a:bodyPr/>
                    <a:p>
                      <a:pPr algn="ctr">
                        <a:buNone/>
                      </a:pP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美国麻醉医师协会</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a:txBody>
                  <a:tcPr anchor="ctr" anchorCtr="0">
                    <a:solidFill>
                      <a:schemeClr val="bg1">
                        <a:lumMod val="95000"/>
                      </a:schemeClr>
                    </a:solidFill>
                  </a:tcPr>
                </a:tc>
                <a:tc>
                  <a:txBody>
                    <a:bodyPr/>
                    <a:p>
                      <a:pPr algn="ctr">
                        <a:buNone/>
                      </a:pPr>
                      <a:r>
                        <a:rPr lang="zh-CN" altLang="en-US" sz="1200" b="0">
                          <a:solidFill>
                            <a:schemeClr val="tx1"/>
                          </a:solidFill>
                          <a:latin typeface="微软雅黑" panose="020B0503020204020204" pitchFamily="34" charset="-122"/>
                          <a:ea typeface="微软雅黑" panose="020B0503020204020204" pitchFamily="34" charset="-122"/>
                        </a:rPr>
                        <a:t>罗库溴铵联合</a:t>
                      </a:r>
                      <a:r>
                        <a:rPr lang="zh-CN" altLang="en-US" sz="1200" b="1">
                          <a:solidFill>
                            <a:schemeClr val="tx1"/>
                          </a:solidFill>
                          <a:latin typeface="微软雅黑" panose="020B0503020204020204" pitchFamily="34" charset="-122"/>
                          <a:ea typeface="微软雅黑" panose="020B0503020204020204" pitchFamily="34" charset="-122"/>
                        </a:rPr>
                        <a:t>舒更葡糖钠</a:t>
                      </a:r>
                      <a:r>
                        <a:rPr lang="zh-CN" altLang="en-US" sz="1200" b="0">
                          <a:solidFill>
                            <a:schemeClr val="tx1"/>
                          </a:solidFill>
                          <a:latin typeface="微软雅黑" panose="020B0503020204020204" pitchFamily="34" charset="-122"/>
                          <a:ea typeface="微软雅黑" panose="020B0503020204020204" pitchFamily="34" charset="-122"/>
                        </a:rPr>
                        <a:t>用于气道困难患者的气道管理</a:t>
                      </a:r>
                      <a:endParaRPr lang="zh-CN" altLang="en-US" sz="1200" b="0">
                        <a:solidFill>
                          <a:schemeClr val="tx1"/>
                        </a:solidFill>
                        <a:latin typeface="微软雅黑" panose="020B0503020204020204" pitchFamily="34" charset="-122"/>
                        <a:ea typeface="微软雅黑" panose="020B0503020204020204" pitchFamily="34" charset="-122"/>
                      </a:endParaRPr>
                    </a:p>
                  </a:txBody>
                  <a:tcPr anchor="ctr" anchorCtr="0">
                    <a:solidFill>
                      <a:schemeClr val="bg1">
                        <a:lumMod val="95000"/>
                      </a:schemeClr>
                    </a:solidFill>
                  </a:tcPr>
                </a:tc>
              </a:tr>
            </a:tbl>
          </a:graphicData>
        </a:graphic>
      </p:graphicFrame>
      <p:sp>
        <p:nvSpPr>
          <p:cNvPr id="6" name="文本框 5"/>
          <p:cNvSpPr txBox="1"/>
          <p:nvPr/>
        </p:nvSpPr>
        <p:spPr>
          <a:xfrm>
            <a:off x="763905" y="880110"/>
            <a:ext cx="10909300" cy="423545"/>
          </a:xfrm>
          <a:prstGeom prst="rect">
            <a:avLst/>
          </a:prstGeom>
          <a:noFill/>
        </p:spPr>
        <p:txBody>
          <a:bodyPr wrap="square" rtlCol="0" anchor="t">
            <a:spAutoFit/>
          </a:bodyPr>
          <a:p>
            <a:pPr algn="l">
              <a:lnSpc>
                <a:spcPct val="90000"/>
              </a:lnSpc>
              <a:spcAft>
                <a:spcPts val="0"/>
              </a:spcAft>
              <a:buClrTx/>
              <a:buSzTx/>
              <a:buFontTx/>
              <a:defRPr/>
            </a:pPr>
            <a:r>
              <a:rPr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权威指南指出：舒更葡糖钠显著降低术后肌松残余</a:t>
            </a:r>
            <a:endParaRPr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864235" y="498475"/>
            <a:ext cx="7425055" cy="583565"/>
          </a:xfrm>
          <a:prstGeom prst="rect">
            <a:avLst/>
          </a:prstGeom>
          <a:noFill/>
        </p:spPr>
        <p:txBody>
          <a:bodyPr wrap="square" rtlCol="0">
            <a:spAutoFit/>
          </a:bodyPr>
          <a:lstStyle/>
          <a:p>
            <a:pPr algn="l"/>
            <a:r>
              <a:rPr lang="en-US" altLang="zh-CN" sz="3200" b="1" dirty="0">
                <a:solidFill>
                  <a:srgbClr val="003596"/>
                </a:solidFill>
              </a:rPr>
              <a:t>05  </a:t>
            </a:r>
            <a:r>
              <a:rPr lang="zh-CN" altLang="en-US" sz="3200" b="1" dirty="0">
                <a:solidFill>
                  <a:srgbClr val="003596"/>
                </a:solidFill>
              </a:rPr>
              <a:t>创新</a:t>
            </a:r>
            <a:r>
              <a:rPr lang="zh-CN" altLang="en-US" sz="3200" b="1" dirty="0">
                <a:solidFill>
                  <a:srgbClr val="003596"/>
                </a:solidFill>
              </a:rPr>
              <a:t>性</a:t>
            </a:r>
            <a:endParaRPr lang="zh-CN" altLang="en-US" sz="3200" b="1" dirty="0">
              <a:solidFill>
                <a:srgbClr val="003596"/>
              </a:solidFill>
            </a:endParaRPr>
          </a:p>
        </p:txBody>
      </p:sp>
      <p:sp>
        <p:nvSpPr>
          <p:cNvPr id="36" name="文本框 35"/>
          <p:cNvSpPr txBox="1"/>
          <p:nvPr/>
        </p:nvSpPr>
        <p:spPr>
          <a:xfrm>
            <a:off x="864235" y="1209675"/>
            <a:ext cx="9500235" cy="423545"/>
          </a:xfrm>
          <a:prstGeom prst="rect">
            <a:avLst/>
          </a:prstGeom>
          <a:noFill/>
        </p:spPr>
        <p:txBody>
          <a:bodyPr wrap="square" rtlCol="0">
            <a:spAutoFit/>
          </a:bodyPr>
          <a:p>
            <a:pPr algn="l" fontAlgn="auto">
              <a:lnSpc>
                <a:spcPct val="90000"/>
              </a:lnSpc>
              <a:spcAft>
                <a:spcPts val="0"/>
              </a:spcAft>
              <a:buClrTx/>
              <a:buSzTx/>
              <a:buFontTx/>
              <a:defRPr/>
            </a:pPr>
            <a:r>
              <a:rPr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rPr>
              <a:t>舒更葡糖钠：</a:t>
            </a:r>
            <a:r>
              <a:rPr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sym typeface="+mn-ea"/>
              </a:rPr>
              <a:t>选择性肌松拮抗剂，结合更稳定，起效更迅速</a:t>
            </a:r>
            <a:endParaRPr sz="2400" b="1" dirty="0">
              <a:solidFill>
                <a:srgbClr val="00359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4" name="图片 13"/>
          <p:cNvPicPr>
            <a:picLocks noChangeAspect="1"/>
          </p:cNvPicPr>
          <p:nvPr/>
        </p:nvPicPr>
        <p:blipFill>
          <a:blip r:embed="rId1"/>
          <a:stretch>
            <a:fillRect/>
          </a:stretch>
        </p:blipFill>
        <p:spPr>
          <a:xfrm>
            <a:off x="7263057" y="1990403"/>
            <a:ext cx="4126121" cy="3600000"/>
          </a:xfrm>
          <a:prstGeom prst="rect">
            <a:avLst/>
          </a:prstGeom>
        </p:spPr>
      </p:pic>
      <p:sp>
        <p:nvSpPr>
          <p:cNvPr id="2" name="文本框 1"/>
          <p:cNvSpPr txBox="1"/>
          <p:nvPr/>
        </p:nvSpPr>
        <p:spPr>
          <a:xfrm>
            <a:off x="483235" y="6266180"/>
            <a:ext cx="6096000" cy="229870"/>
          </a:xfrm>
          <a:prstGeom prst="rect">
            <a:avLst/>
          </a:prstGeom>
          <a:noFill/>
        </p:spPr>
        <p:txBody>
          <a:bodyPr wrap="square" rtlCol="0" anchor="t">
            <a:spAutoFit/>
          </a:bodyPr>
          <a:p>
            <a:pPr marL="228600" indent="-228600" algn="l" fontAlgn="ctr">
              <a:spcBef>
                <a:spcPts val="0"/>
              </a:spcBef>
              <a:spcAft>
                <a:spcPts val="0"/>
              </a:spcAft>
              <a:buClrTx/>
              <a:buSzTx/>
              <a:buFontTx/>
              <a:buAutoNum type="arabicPeriod"/>
              <a:defRPr/>
            </a:pPr>
            <a:r>
              <a:rPr kumimoji="1" lang="zh-CN" altLang="en-US" sz="900" noProof="0" dirty="0">
                <a:ln>
                  <a:noFill/>
                </a:ln>
                <a:solidFill>
                  <a:srgbClr val="000000">
                    <a:lumMod val="75000"/>
                    <a:lumOff val="25000"/>
                  </a:srgbClr>
                </a:solidFill>
                <a:effectLst/>
                <a:uLnTx/>
                <a:uFillTx/>
                <a:latin typeface="Arial" panose="020B0604020202020204"/>
                <a:ea typeface="微软雅黑" panose="020B0503020204020204" pitchFamily="34" charset="-122"/>
                <a:cs typeface="Arial Unicode MS" panose="020B0604020202020204" charset="-122"/>
              </a:rPr>
              <a:t>邓碧, 何亚, 郑晓铸. 舒更葡糖钠的临床应用进展[J]. 检验医学与临床, 2021, 18(18):4.</a:t>
            </a:r>
            <a:endParaRPr kumimoji="1" lang="zh-CN" altLang="en-US" sz="900" noProof="0" dirty="0">
              <a:ln>
                <a:noFill/>
              </a:ln>
              <a:solidFill>
                <a:srgbClr val="000000">
                  <a:lumMod val="75000"/>
                  <a:lumOff val="25000"/>
                </a:srgbClr>
              </a:solidFill>
              <a:effectLst/>
              <a:uLnTx/>
              <a:uFillTx/>
              <a:latin typeface="Arial" panose="020B0604020202020204"/>
              <a:ea typeface="微软雅黑" panose="020B0503020204020204" pitchFamily="34" charset="-122"/>
              <a:cs typeface="Arial Unicode MS" panose="020B0604020202020204" charset="-122"/>
            </a:endParaRPr>
          </a:p>
        </p:txBody>
      </p:sp>
      <p:sp>
        <p:nvSpPr>
          <p:cNvPr id="3" name="文本框 2"/>
          <p:cNvSpPr txBox="1"/>
          <p:nvPr/>
        </p:nvSpPr>
        <p:spPr>
          <a:xfrm>
            <a:off x="788670" y="1927860"/>
            <a:ext cx="6320155" cy="3491865"/>
          </a:xfrm>
          <a:prstGeom prst="rect">
            <a:avLst/>
          </a:prstGeom>
          <a:noFill/>
        </p:spPr>
        <p:txBody>
          <a:bodyPr wrap="square" rtlCol="0">
            <a:spAutoFit/>
          </a:bodyPr>
          <a:p>
            <a:pPr marL="285750" indent="-285750" algn="l" fontAlgn="auto">
              <a:lnSpc>
                <a:spcPct val="150000"/>
              </a:lnSpc>
              <a:buFont typeface="Arial" panose="020B0604020202020204" pitchFamily="34"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首个选择性肌松拮抗剂：</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舒更葡糖钠是一</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种γ-环糊精衍生物，由8个葡萄糖分子组成,具有亲脂性的核心和亲水性的外腔。</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a:p>
            <a:pPr marL="285750" indent="-285750" algn="l" fontAlgn="auto">
              <a:lnSpc>
                <a:spcPct val="150000"/>
              </a:lnSpc>
              <a:buFont typeface="Arial" panose="020B0604020202020204" pitchFamily="34" charset="0"/>
              <a:buChar cha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结合非去极化肌松药更稳定：</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1分子舒更葡糖钠能够特异性非共价结合1分子氨基甾体类非去极化肌松药（1:1）。新形成的复合物非常稳定，包裹后的肌松药会立即失去活性，从而起到拮抗肌松作用。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a:p>
            <a:pPr marL="285750" marR="0" lvl="0" indent="-285750" algn="l" defTabSz="914400" rtl="0" fontAlgn="auto">
              <a:lnSpc>
                <a:spcPct val="150000"/>
              </a:lnSpc>
              <a:spcBef>
                <a:spcPts val="600"/>
              </a:spcBef>
              <a:spcAft>
                <a:spcPts val="600"/>
              </a:spcAft>
              <a:buClrTx/>
              <a:buSzTx/>
              <a:buFont typeface="Arial" panose="020B0604020202020204" pitchFamily="34" charset="0"/>
              <a:buChar cha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起效更快，</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无再箭毒化，</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不良反应少：</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起效迅速，深度肌松到功能恢复平均用时2-3分钟；</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直接作用可拮抗深度阻滞，无再箭毒化；</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耐受性良好，不良反应少。</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TABLE_BEAUTIFY" val="smartTable{85626c21-452d-426b-8b6f-69fa4e85ead2}"/>
  <p:tag name="TABLE_ENDDRAG_ORIGIN_RECT" val="801*254"/>
  <p:tag name="TABLE_ENDDRAG_RECT" val="68*223*801*254"/>
</p:tagLst>
</file>

<file path=ppt/tags/tag11.xml><?xml version="1.0" encoding="utf-8"?>
<p:tagLst xmlns:p="http://schemas.openxmlformats.org/presentationml/2006/main">
  <p:tag name="KSO_WM_UNIT_TABLE_BEAUTIFY" val="smartTable{85626c21-452d-426b-8b6f-69fa4e85ead2}"/>
  <p:tag name="TABLE_ENDDRAG_ORIGIN_RECT" val="391*351"/>
  <p:tag name="TABLE_ENDDRAG_RECT" val="471*112*391*351"/>
</p:tagLst>
</file>

<file path=ppt/tags/tag12.xml><?xml version="1.0" encoding="utf-8"?>
<p:tagLst xmlns:p="http://schemas.openxmlformats.org/presentationml/2006/main">
  <p:tag name="KSO_WM_UNIT_TABLE_BEAUTIFY" val="smartTable{77f66992-4d0c-400d-a4b1-106dfe5cd934}"/>
  <p:tag name="TABLE_ENDDRAG_ORIGIN_RECT" val="794*341"/>
  <p:tag name="TABLE_ENDDRAG_RECT" val="76*138*794*341"/>
</p:tagLst>
</file>

<file path=ppt/tags/tag13.xml><?xml version="1.0" encoding="utf-8"?>
<p:tagLst xmlns:p="http://schemas.openxmlformats.org/presentationml/2006/main">
  <p:tag name="COMMONDATA" val="eyJoZGlkIjoiZDEyMDkxYWNlNzNmOWRiMGNmYjk0ZmUwNTg3N2VmZjUifQ=="/>
  <p:tag name="KSO_WPP_MARK_KEY" val="12caa78d-0dfb-46ff-b173-b4cadc83001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p="http://schemas.openxmlformats.org/presentationml/2006/main">
  <p:tag name="KSO_WM_UNIT_TABLE_BEAUTIFY" val="smartTable{e29f68e3-9ca1-4489-90ee-903b2e9ecca3}"/>
  <p:tag name="TABLE_ENDDRAG_ORIGIN_RECT" val="360*354"/>
  <p:tag name="TABLE_ENDDRAG_RECT" val="51*111*360*354"/>
</p:tagLst>
</file>

<file path=ppt/tags/tag7.xml><?xml version="1.0" encoding="utf-8"?>
<p:tagLst xmlns:p="http://schemas.openxmlformats.org/presentationml/2006/main">
  <p:tag name="KSO_WM_UNIT_TABLE_BEAUTIFY" val="smartTable{517bfc4f-827b-4950-aba1-832d34daa846}"/>
</p:tagLst>
</file>

<file path=ppt/tags/tag8.xml><?xml version="1.0" encoding="utf-8"?>
<p:tagLst xmlns:p="http://schemas.openxmlformats.org/presentationml/2006/main">
  <p:tag name="KSO_WM_UNIT_TABLE_BEAUTIFY" val="smartTable{e29f68e3-9ca1-4489-90ee-903b2e9ecca3}"/>
  <p:tag name="TABLE_ENDDRAG_ORIGIN_RECT" val="801*96"/>
  <p:tag name="TABLE_ENDDRAG_RECT" val="68*101*801*96"/>
</p:tagLst>
</file>

<file path=ppt/tags/tag9.xml><?xml version="1.0" encoding="utf-8"?>
<p:tagLst xmlns:p="http://schemas.openxmlformats.org/presentationml/2006/main">
  <p:tag name="KSO_WM_UNIT_TABLE_BEAUTIFY" val="smartTable{85626c21-452d-426b-8b6f-69fa4e85ead2}"/>
  <p:tag name="TABLE_ENDDRAG_ORIGIN_RECT" val="801*254"/>
  <p:tag name="TABLE_ENDDRAG_RECT" val="68*223*801*254"/>
</p:tagLst>
</file>

<file path=ppt/theme/_rels/theme1.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rotWithShape="1">
          <a:blip xmlns:r="http://schemas.openxmlformats.org/officeDocument/2006/relationships" r:embed="rId1"/>
          <a:stretch>
            <a:fillRect l="-14000" r="-38000"/>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3754</Words>
  <Application>WPS 演示</Application>
  <PresentationFormat>宽屏</PresentationFormat>
  <Paragraphs>260</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10</vt:i4>
      </vt:variant>
    </vt:vector>
  </HeadingPairs>
  <TitlesOfParts>
    <vt:vector size="22" baseType="lpstr">
      <vt:lpstr>Arial</vt:lpstr>
      <vt:lpstr>宋体</vt:lpstr>
      <vt:lpstr>Wingdings</vt:lpstr>
      <vt:lpstr>微软雅黑</vt:lpstr>
      <vt:lpstr>Wingdings</vt:lpstr>
      <vt:lpstr>Arial</vt:lpstr>
      <vt:lpstr>Arial Unicode MS</vt:lpstr>
      <vt:lpstr>Arial Unicode MS</vt:lpstr>
      <vt:lpstr>Calibri</vt:lpstr>
      <vt:lpstr>Office 主题​​</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aseww</dc:creator>
  <cp:lastModifiedBy>蒋艳</cp:lastModifiedBy>
  <cp:revision>87</cp:revision>
  <dcterms:created xsi:type="dcterms:W3CDTF">2019-06-19T02:08:00Z</dcterms:created>
  <dcterms:modified xsi:type="dcterms:W3CDTF">2022-07-14T01:34:45Z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D28D24E5F75A4FE9B91A4AC6067864F0</vt:lpwstr>
  </property>
</Properties>
</file>