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73" r:id="rId3"/>
    <p:sldId id="262" r:id="rId4"/>
    <p:sldId id="257" r:id="rId5"/>
    <p:sldId id="265" r:id="rId6"/>
    <p:sldId id="266" r:id="rId8"/>
    <p:sldId id="267" r:id="rId9"/>
    <p:sldId id="272" r:id="rId10"/>
    <p:sldId id="270" r:id="rId11"/>
    <p:sldId id="271" r:id="rId12"/>
    <p:sldId id="278" r:id="rId13"/>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2957" autoAdjust="0"/>
  </p:normalViewPr>
  <p:slideViewPr>
    <p:cSldViewPr snapToGrid="0">
      <p:cViewPr varScale="1">
        <p:scale>
          <a:sx n="81" d="100"/>
          <a:sy n="81" d="100"/>
        </p:scale>
        <p:origin x="166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4C8C7B-B2FB-4679-80E4-59A5E3DD7ADE}"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F1255E-6E96-472F-9401-D5A241749827}"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2F1255E-6E96-472F-9401-D5A24174982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2F1255E-6E96-472F-9401-D5A241749827}"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just">
              <a:lnSpc>
                <a:spcPct val="150000"/>
              </a:lnSpc>
            </a:pPr>
            <a:r>
              <a:rPr lang="zh-CN" altLang="zh-CN" sz="1200" kern="100">
                <a:effectLst/>
                <a:latin typeface="楷体" panose="02010609060101010101" pitchFamily="49" charset="-122"/>
                <a:ea typeface="楷体" panose="02010609060101010101" pitchFamily="49" charset="-122"/>
                <a:cs typeface="Times New Roman" panose="02020603050405020304" pitchFamily="18" charset="0"/>
              </a:rPr>
              <a:t>乳酸钠林格</a:t>
            </a:r>
            <a:r>
              <a:rPr lang="zh-CN" altLang="en-US" sz="1200" kern="100">
                <a:effectLst/>
                <a:latin typeface="楷体" panose="02010609060101010101" pitchFamily="49" charset="-122"/>
                <a:ea typeface="楷体" panose="02010609060101010101" pitchFamily="49" charset="-122"/>
                <a:cs typeface="Times New Roman" panose="02020603050405020304" pitchFamily="18" charset="0"/>
              </a:rPr>
              <a:t>注射液</a:t>
            </a:r>
            <a:r>
              <a:rPr lang="zh-CN" altLang="zh-CN" sz="1200" kern="100">
                <a:effectLst/>
                <a:latin typeface="楷体" panose="02010609060101010101" pitchFamily="49" charset="-122"/>
                <a:ea typeface="楷体" panose="02010609060101010101" pitchFamily="49" charset="-122"/>
                <a:cs typeface="Times New Roman" panose="02020603050405020304" pitchFamily="18" charset="0"/>
              </a:rPr>
              <a:t>：</a:t>
            </a:r>
            <a:r>
              <a:rPr lang="en-US" altLang="zh-CN" sz="1200" kern="100">
                <a:effectLst/>
                <a:latin typeface="楷体" panose="02010609060101010101" pitchFamily="49" charset="-122"/>
                <a:ea typeface="楷体" panose="02010609060101010101" pitchFamily="49" charset="-122"/>
                <a:cs typeface="Times New Roman" panose="02020603050405020304" pitchFamily="18" charset="0"/>
              </a:rPr>
              <a:t>500ml</a:t>
            </a:r>
            <a:r>
              <a:rPr lang="zh-CN" altLang="zh-CN" sz="1200" kern="100">
                <a:effectLst/>
                <a:latin typeface="楷体" panose="02010609060101010101" pitchFamily="49" charset="-122"/>
                <a:ea typeface="楷体" panose="02010609060101010101" pitchFamily="49" charset="-122"/>
                <a:cs typeface="Times New Roman" panose="02020603050405020304" pitchFamily="18" charset="0"/>
              </a:rPr>
              <a:t>含量：乳酸钠 </a:t>
            </a:r>
            <a:r>
              <a:rPr lang="en-US" altLang="zh-CN" sz="1200" kern="100">
                <a:effectLst/>
                <a:latin typeface="楷体" panose="02010609060101010101" pitchFamily="49" charset="-122"/>
                <a:ea typeface="楷体" panose="02010609060101010101" pitchFamily="49" charset="-122"/>
                <a:cs typeface="Times New Roman" panose="02020603050405020304" pitchFamily="18" charset="0"/>
              </a:rPr>
              <a:t>1.05g,</a:t>
            </a:r>
            <a:r>
              <a:rPr lang="zh-CN" altLang="zh-CN" sz="1200" kern="100">
                <a:effectLst/>
                <a:latin typeface="楷体" panose="02010609060101010101" pitchFamily="49" charset="-122"/>
                <a:ea typeface="楷体" panose="02010609060101010101" pitchFamily="49" charset="-122"/>
                <a:cs typeface="Times New Roman" panose="02020603050405020304" pitchFamily="18" charset="0"/>
              </a:rPr>
              <a:t>氯化钠 </a:t>
            </a:r>
            <a:r>
              <a:rPr lang="en-US" altLang="zh-CN" sz="1200" kern="100">
                <a:effectLst/>
                <a:latin typeface="楷体" panose="02010609060101010101" pitchFamily="49" charset="-122"/>
                <a:ea typeface="楷体" panose="02010609060101010101" pitchFamily="49" charset="-122"/>
                <a:cs typeface="Times New Roman" panose="02020603050405020304" pitchFamily="18" charset="0"/>
              </a:rPr>
              <a:t>3.00g,</a:t>
            </a:r>
            <a:r>
              <a:rPr lang="zh-CN" altLang="zh-CN" sz="1200" kern="100">
                <a:effectLst/>
                <a:latin typeface="楷体" panose="02010609060101010101" pitchFamily="49" charset="-122"/>
                <a:ea typeface="楷体" panose="02010609060101010101" pitchFamily="49" charset="-122"/>
                <a:cs typeface="Times New Roman" panose="02020603050405020304" pitchFamily="18" charset="0"/>
              </a:rPr>
              <a:t>氯化钾</a:t>
            </a:r>
            <a:r>
              <a:rPr lang="en-US" altLang="zh-CN" sz="1200" kern="100">
                <a:effectLst/>
                <a:latin typeface="楷体" panose="02010609060101010101" pitchFamily="49" charset="-122"/>
                <a:ea typeface="楷体" panose="02010609060101010101" pitchFamily="49" charset="-122"/>
                <a:cs typeface="Times New Roman" panose="02020603050405020304" pitchFamily="18" charset="0"/>
              </a:rPr>
              <a:t> 0.15g,</a:t>
            </a:r>
            <a:r>
              <a:rPr lang="zh-CN" altLang="zh-CN" sz="1200" kern="100">
                <a:effectLst/>
                <a:latin typeface="楷体" panose="02010609060101010101" pitchFamily="49" charset="-122"/>
                <a:ea typeface="楷体" panose="02010609060101010101" pitchFamily="49" charset="-122"/>
                <a:cs typeface="Times New Roman" panose="02020603050405020304" pitchFamily="18" charset="0"/>
              </a:rPr>
              <a:t>氯化钙</a:t>
            </a:r>
            <a:r>
              <a:rPr lang="en-US" altLang="zh-CN" sz="1200" kern="100">
                <a:effectLst/>
                <a:latin typeface="楷体" panose="02010609060101010101" pitchFamily="49" charset="-122"/>
                <a:ea typeface="楷体" panose="02010609060101010101" pitchFamily="49" charset="-122"/>
                <a:cs typeface="Times New Roman" panose="02020603050405020304" pitchFamily="18" charset="0"/>
              </a:rPr>
              <a:t>0.10g</a:t>
            </a:r>
            <a:r>
              <a:rPr lang="zh-CN" altLang="zh-CN" sz="1200" kern="100">
                <a:effectLst/>
                <a:latin typeface="楷体" panose="02010609060101010101" pitchFamily="49" charset="-122"/>
                <a:ea typeface="楷体" panose="02010609060101010101" pitchFamily="49" charset="-122"/>
                <a:cs typeface="Times New Roman" panose="02020603050405020304" pitchFamily="18" charset="0"/>
              </a:rPr>
              <a:t>。</a:t>
            </a:r>
            <a:endParaRPr lang="zh-CN" altLang="zh-CN" sz="1200" kern="100">
              <a:effectLst/>
              <a:latin typeface="楷体" panose="02010609060101010101" pitchFamily="49" charset="-122"/>
              <a:ea typeface="楷体" panose="02010609060101010101" pitchFamily="49" charset="-122"/>
              <a:cs typeface="Times New Roman" panose="02020603050405020304" pitchFamily="18" charset="0"/>
            </a:endParaRPr>
          </a:p>
          <a:p>
            <a:endParaRPr lang="zh-CN" altLang="en-US"/>
          </a:p>
        </p:txBody>
      </p:sp>
      <p:sp>
        <p:nvSpPr>
          <p:cNvPr id="4" name="灯片编号占位符 3"/>
          <p:cNvSpPr>
            <a:spLocks noGrp="1"/>
          </p:cNvSpPr>
          <p:nvPr>
            <p:ph type="sldNum" sz="quarter" idx="5"/>
          </p:nvPr>
        </p:nvSpPr>
        <p:spPr/>
        <p:txBody>
          <a:bodyPr/>
          <a:lstStyle/>
          <a:p>
            <a:fld id="{B2F1255E-6E96-472F-9401-D5A241749827}"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indent="269240" algn="just">
              <a:lnSpc>
                <a:spcPct val="150000"/>
              </a:lnSpc>
            </a:pPr>
            <a:r>
              <a:rPr lang="zh-CN" altLang="en-US" sz="1800" kern="100">
                <a:effectLst/>
                <a:latin typeface="楷体" panose="02010609060101010101" pitchFamily="49" charset="-122"/>
                <a:ea typeface="等线" panose="02010600030101010101" pitchFamily="2" charset="-122"/>
                <a:cs typeface="Times New Roman" panose="02020603050405020304" pitchFamily="18" charset="0"/>
              </a:rPr>
              <a:t>参考文献：</a:t>
            </a:r>
            <a:endParaRPr lang="en-US" altLang="zh-CN" sz="1800" kern="100">
              <a:effectLst/>
              <a:latin typeface="楷体" panose="02010609060101010101" pitchFamily="49" charset="-122"/>
              <a:ea typeface="等线" panose="02010600030101010101" pitchFamily="2" charset="-122"/>
              <a:cs typeface="Times New Roman" panose="02020603050405020304" pitchFamily="18" charset="0"/>
            </a:endParaRPr>
          </a:p>
          <a:p>
            <a:pPr indent="269240" algn="just">
              <a:lnSpc>
                <a:spcPct val="150000"/>
              </a:lnSpc>
            </a:pPr>
            <a:r>
              <a:rPr lang="en-US" altLang="zh-CN" sz="1800" kern="100">
                <a:effectLst/>
                <a:latin typeface="楷体" panose="02010609060101010101" pitchFamily="49" charset="-122"/>
                <a:ea typeface="等线" panose="02010600030101010101" pitchFamily="2" charset="-122"/>
                <a:cs typeface="Times New Roman" panose="02020603050405020304" pitchFamily="18" charset="0"/>
              </a:rPr>
              <a:t>[1]</a:t>
            </a:r>
            <a:r>
              <a:rPr lang="en-US" altLang="zh-CN" sz="1800" kern="100">
                <a:effectLst/>
                <a:latin typeface="等线" panose="02010600030101010101" pitchFamily="2" charset="-122"/>
                <a:ea typeface="楷体" panose="02010609060101010101" pitchFamily="49" charset="-122"/>
                <a:cs typeface="Times New Roman" panose="02020603050405020304" pitchFamily="18" charset="0"/>
              </a:rPr>
              <a:t>.</a:t>
            </a:r>
            <a:r>
              <a:rPr lang="zh-CN" altLang="en-US" sz="1800" kern="100">
                <a:effectLst/>
                <a:latin typeface="等线" panose="02010600030101010101" pitchFamily="2" charset="-122"/>
                <a:ea typeface="楷体" panose="02010609060101010101" pitchFamily="49" charset="-122"/>
                <a:cs typeface="Times New Roman" panose="02020603050405020304" pitchFamily="18" charset="0"/>
              </a:rPr>
              <a:t> 中华医学会外科学分会</a:t>
            </a:r>
            <a:r>
              <a:rPr lang="en-US" altLang="zh-CN" sz="1800" kern="100">
                <a:effectLst/>
                <a:latin typeface="等线" panose="02010600030101010101" pitchFamily="2" charset="-122"/>
                <a:ea typeface="楷体" panose="02010609060101010101" pitchFamily="49" charset="-122"/>
                <a:cs typeface="Times New Roman" panose="02020603050405020304" pitchFamily="18" charset="0"/>
              </a:rPr>
              <a:t>, </a:t>
            </a:r>
            <a:r>
              <a:rPr lang="zh-CN" altLang="en-US" sz="1800" kern="100">
                <a:effectLst/>
                <a:latin typeface="等线" panose="02010600030101010101" pitchFamily="2" charset="-122"/>
                <a:ea typeface="楷体" panose="02010609060101010101" pitchFamily="49" charset="-122"/>
                <a:cs typeface="Times New Roman" panose="02020603050405020304" pitchFamily="18" charset="0"/>
              </a:rPr>
              <a:t>中华医学会麻醉学分会</a:t>
            </a:r>
            <a:r>
              <a:rPr lang="en-US" altLang="zh-CN" sz="1800" kern="100">
                <a:effectLst/>
                <a:latin typeface="等线" panose="02010600030101010101" pitchFamily="2" charset="-122"/>
                <a:ea typeface="楷体" panose="02010609060101010101" pitchFamily="49" charset="-122"/>
                <a:cs typeface="Times New Roman" panose="02020603050405020304" pitchFamily="18" charset="0"/>
              </a:rPr>
              <a:t>. </a:t>
            </a:r>
            <a:r>
              <a:rPr lang="zh-CN" altLang="en-US" sz="1800" kern="100">
                <a:effectLst/>
                <a:latin typeface="等线" panose="02010600030101010101" pitchFamily="2" charset="-122"/>
                <a:ea typeface="楷体" panose="02010609060101010101" pitchFamily="49" charset="-122"/>
                <a:cs typeface="Times New Roman" panose="02020603050405020304" pitchFamily="18" charset="0"/>
              </a:rPr>
              <a:t>中国加速康复外科临床实践指南</a:t>
            </a:r>
            <a:r>
              <a:rPr lang="en-US" altLang="zh-CN" sz="1800" kern="100">
                <a:effectLst/>
                <a:latin typeface="等线" panose="02010600030101010101" pitchFamily="2" charset="-122"/>
                <a:ea typeface="楷体" panose="02010609060101010101" pitchFamily="49" charset="-122"/>
                <a:cs typeface="Times New Roman" panose="02020603050405020304" pitchFamily="18" charset="0"/>
              </a:rPr>
              <a:t>(2021</a:t>
            </a:r>
            <a:r>
              <a:rPr lang="zh-CN" altLang="en-US" sz="1800" kern="100">
                <a:effectLst/>
                <a:latin typeface="等线" panose="02010600030101010101" pitchFamily="2" charset="-122"/>
                <a:ea typeface="楷体" panose="02010609060101010101" pitchFamily="49" charset="-122"/>
                <a:cs typeface="Times New Roman" panose="02020603050405020304" pitchFamily="18" charset="0"/>
              </a:rPr>
              <a:t>版</a:t>
            </a:r>
            <a:r>
              <a:rPr lang="en-US" altLang="zh-CN" sz="1800" kern="100">
                <a:effectLst/>
                <a:latin typeface="等线" panose="02010600030101010101" pitchFamily="2" charset="-122"/>
                <a:ea typeface="楷体" panose="02010609060101010101" pitchFamily="49" charset="-122"/>
                <a:cs typeface="Times New Roman" panose="02020603050405020304" pitchFamily="18" charset="0"/>
              </a:rPr>
              <a:t>)[J]. </a:t>
            </a:r>
            <a:r>
              <a:rPr lang="zh-CN" altLang="en-US" sz="1800" kern="100">
                <a:effectLst/>
                <a:latin typeface="等线" panose="02010600030101010101" pitchFamily="2" charset="-122"/>
                <a:ea typeface="楷体" panose="02010609060101010101" pitchFamily="49" charset="-122"/>
                <a:cs typeface="Times New Roman" panose="02020603050405020304" pitchFamily="18" charset="0"/>
              </a:rPr>
              <a:t>中国实用外科杂志</a:t>
            </a:r>
            <a:r>
              <a:rPr lang="en-US" altLang="zh-CN" sz="1800" kern="100">
                <a:effectLst/>
                <a:latin typeface="等线" panose="02010600030101010101" pitchFamily="2" charset="-122"/>
                <a:ea typeface="楷体" panose="02010609060101010101" pitchFamily="49" charset="-122"/>
                <a:cs typeface="Times New Roman" panose="02020603050405020304" pitchFamily="18" charset="0"/>
              </a:rPr>
              <a:t>, 2021, 41(09):961-992.</a:t>
            </a:r>
            <a:endParaRPr lang="zh-CN" altLang="zh-CN" sz="1800" kern="100">
              <a:effectLst/>
              <a:latin typeface="等线" panose="02010600030101010101" pitchFamily="2" charset="-122"/>
              <a:ea typeface="等线" panose="02010600030101010101" pitchFamily="2" charset="-122"/>
              <a:cs typeface="Times New Roman" panose="02020603050405020304" pitchFamily="18" charset="0"/>
            </a:endParaRPr>
          </a:p>
          <a:p>
            <a:pPr indent="269240" algn="just">
              <a:lnSpc>
                <a:spcPct val="150000"/>
              </a:lnSpc>
            </a:pPr>
            <a:r>
              <a:rPr lang="en-US" altLang="zh-CN" sz="1800" kern="100">
                <a:effectLst/>
                <a:latin typeface="楷体" panose="02010609060101010101" pitchFamily="49" charset="-122"/>
                <a:ea typeface="等线" panose="02010600030101010101" pitchFamily="2" charset="-122"/>
                <a:cs typeface="Times New Roman" panose="02020603050405020304" pitchFamily="18" charset="0"/>
              </a:rPr>
              <a:t>[2]</a:t>
            </a:r>
            <a:r>
              <a:rPr lang="zh-CN" altLang="zh-CN" sz="1800" kern="100">
                <a:effectLst/>
                <a:latin typeface="等线" panose="02010600030101010101" pitchFamily="2" charset="-122"/>
                <a:ea typeface="楷体" panose="02010609060101010101" pitchFamily="49" charset="-122"/>
                <a:cs typeface="Times New Roman" panose="02020603050405020304" pitchFamily="18" charset="0"/>
              </a:rPr>
              <a:t>佚名</a:t>
            </a:r>
            <a:r>
              <a:rPr lang="en-US" altLang="zh-CN" sz="1800" kern="100">
                <a:effectLst/>
                <a:latin typeface="等线" panose="02010600030101010101" pitchFamily="2" charset="-122"/>
                <a:ea typeface="楷体" panose="02010609060101010101" pitchFamily="49" charset="-122"/>
                <a:cs typeface="Times New Roman" panose="02020603050405020304" pitchFamily="18" charset="0"/>
              </a:rPr>
              <a:t>. </a:t>
            </a:r>
            <a:r>
              <a:rPr lang="zh-CN" altLang="zh-CN" sz="1800" kern="100">
                <a:effectLst/>
                <a:latin typeface="等线" panose="02010600030101010101" pitchFamily="2" charset="-122"/>
                <a:ea typeface="楷体" panose="02010609060101010101" pitchFamily="49" charset="-122"/>
                <a:cs typeface="Times New Roman" panose="02020603050405020304" pitchFamily="18" charset="0"/>
              </a:rPr>
              <a:t>外科病人围手术期液体治疗专家共识</a:t>
            </a:r>
            <a:r>
              <a:rPr lang="en-US" altLang="zh-CN" sz="1800" kern="100">
                <a:effectLst/>
                <a:latin typeface="等线" panose="02010600030101010101" pitchFamily="2" charset="-122"/>
                <a:ea typeface="楷体" panose="02010609060101010101" pitchFamily="49" charset="-122"/>
                <a:cs typeface="Times New Roman" panose="02020603050405020304" pitchFamily="18" charset="0"/>
              </a:rPr>
              <a:t>(2015)[J]. </a:t>
            </a:r>
            <a:r>
              <a:rPr lang="zh-CN" altLang="zh-CN" sz="1800" kern="100">
                <a:effectLst/>
                <a:latin typeface="等线" panose="02010600030101010101" pitchFamily="2" charset="-122"/>
                <a:ea typeface="楷体" panose="02010609060101010101" pitchFamily="49" charset="-122"/>
                <a:cs typeface="Times New Roman" panose="02020603050405020304" pitchFamily="18" charset="0"/>
              </a:rPr>
              <a:t>中国实用外科杂志</a:t>
            </a:r>
            <a:r>
              <a:rPr lang="en-US" altLang="zh-CN" sz="1800" kern="100">
                <a:effectLst/>
                <a:latin typeface="等线" panose="02010600030101010101" pitchFamily="2" charset="-122"/>
                <a:ea typeface="楷体" panose="02010609060101010101" pitchFamily="49" charset="-122"/>
                <a:cs typeface="Times New Roman" panose="02020603050405020304" pitchFamily="18" charset="0"/>
              </a:rPr>
              <a:t>, 2015, 35(009):960-966.</a:t>
            </a:r>
            <a:endParaRPr lang="zh-CN" altLang="zh-CN" sz="1800" kern="100">
              <a:effectLst/>
              <a:latin typeface="等线" panose="02010600030101010101" pitchFamily="2" charset="-122"/>
              <a:ea typeface="等线" panose="02010600030101010101" pitchFamily="2" charset="-122"/>
              <a:cs typeface="Times New Roman" panose="02020603050405020304" pitchFamily="18" charset="0"/>
            </a:endParaRPr>
          </a:p>
          <a:p>
            <a:pPr indent="269240" algn="just">
              <a:lnSpc>
                <a:spcPct val="150000"/>
              </a:lnSpc>
            </a:pPr>
            <a:r>
              <a:rPr lang="en-US" altLang="zh-CN" sz="1800" kern="100">
                <a:effectLst/>
                <a:latin typeface="楷体" panose="02010609060101010101" pitchFamily="49" charset="-122"/>
                <a:ea typeface="等线" panose="02010600030101010101" pitchFamily="2" charset="-122"/>
                <a:cs typeface="Times New Roman" panose="02020603050405020304" pitchFamily="18" charset="0"/>
              </a:rPr>
              <a:t>[3] </a:t>
            </a:r>
            <a:r>
              <a:rPr lang="zh-CN" altLang="zh-CN" sz="1800" kern="100">
                <a:effectLst/>
                <a:latin typeface="等线" panose="02010600030101010101" pitchFamily="2" charset="-122"/>
                <a:ea typeface="楷体" panose="02010609060101010101" pitchFamily="49" charset="-122"/>
                <a:cs typeface="Times New Roman" panose="02020603050405020304" pitchFamily="18" charset="0"/>
              </a:rPr>
              <a:t>吴新民</a:t>
            </a:r>
            <a:r>
              <a:rPr lang="en-US" altLang="zh-CN" sz="1800" kern="100">
                <a:effectLst/>
                <a:latin typeface="等线" panose="02010600030101010101" pitchFamily="2" charset="-122"/>
                <a:ea typeface="楷体" panose="02010609060101010101" pitchFamily="49" charset="-122"/>
                <a:cs typeface="Times New Roman" panose="02020603050405020304" pitchFamily="18" charset="0"/>
              </a:rPr>
              <a:t>,</a:t>
            </a:r>
            <a:r>
              <a:rPr lang="zh-CN" altLang="zh-CN" sz="1800" kern="100">
                <a:effectLst/>
                <a:latin typeface="等线" panose="02010600030101010101" pitchFamily="2" charset="-122"/>
                <a:ea typeface="楷体" panose="02010609060101010101" pitchFamily="49" charset="-122"/>
                <a:cs typeface="Times New Roman" panose="02020603050405020304" pitchFamily="18" charset="0"/>
              </a:rPr>
              <a:t>于布为等</a:t>
            </a:r>
            <a:r>
              <a:rPr lang="en-US" altLang="zh-CN" sz="1800" kern="100">
                <a:effectLst/>
                <a:latin typeface="等线" panose="02010600030101010101" pitchFamily="2" charset="-122"/>
                <a:ea typeface="楷体" panose="02010609060101010101" pitchFamily="49" charset="-122"/>
                <a:cs typeface="Times New Roman" panose="02020603050405020304" pitchFamily="18" charset="0"/>
              </a:rPr>
              <a:t>.</a:t>
            </a:r>
            <a:r>
              <a:rPr lang="zh-CN" altLang="zh-CN" sz="1800" kern="100">
                <a:effectLst/>
                <a:latin typeface="等线" panose="02010600030101010101" pitchFamily="2" charset="-122"/>
                <a:ea typeface="楷体" panose="02010609060101010101" pitchFamily="49" charset="-122"/>
                <a:cs typeface="Times New Roman" panose="02020603050405020304" pitchFamily="18" charset="0"/>
              </a:rPr>
              <a:t>麻醉手术期间液体治疗专家共识</a:t>
            </a:r>
            <a:r>
              <a:rPr lang="en-US" altLang="zh-CN" sz="1800" kern="100">
                <a:effectLst/>
                <a:latin typeface="等线" panose="02010600030101010101" pitchFamily="2" charset="-122"/>
                <a:ea typeface="楷体" panose="02010609060101010101" pitchFamily="49" charset="-122"/>
                <a:cs typeface="Times New Roman" panose="02020603050405020304" pitchFamily="18" charset="0"/>
              </a:rPr>
              <a:t>(2014</a:t>
            </a:r>
            <a:r>
              <a:rPr lang="zh-CN" altLang="zh-CN" sz="1800" kern="100">
                <a:effectLst/>
                <a:latin typeface="等线" panose="02010600030101010101" pitchFamily="2" charset="-122"/>
                <a:ea typeface="楷体" panose="02010609060101010101" pitchFamily="49" charset="-122"/>
                <a:cs typeface="Times New Roman" panose="02020603050405020304" pitchFamily="18" charset="0"/>
              </a:rPr>
              <a:t>版</a:t>
            </a:r>
            <a:r>
              <a:rPr lang="en-US" altLang="zh-CN" sz="1800" kern="100">
                <a:effectLst/>
                <a:latin typeface="等线" panose="02010600030101010101" pitchFamily="2" charset="-122"/>
                <a:ea typeface="楷体" panose="02010609060101010101" pitchFamily="49" charset="-122"/>
                <a:cs typeface="Times New Roman" panose="02020603050405020304" pitchFamily="18" charset="0"/>
              </a:rPr>
              <a:t>)</a:t>
            </a:r>
            <a:r>
              <a:rPr lang="zh-CN" altLang="zh-CN" sz="1800" kern="100">
                <a:effectLst/>
                <a:latin typeface="等线" panose="02010600030101010101" pitchFamily="2" charset="-122"/>
                <a:ea typeface="楷体" panose="02010609060101010101" pitchFamily="49" charset="-122"/>
                <a:cs typeface="Times New Roman" panose="02020603050405020304" pitchFamily="18" charset="0"/>
              </a:rPr>
              <a:t>等</a:t>
            </a:r>
            <a:r>
              <a:rPr lang="en-US" altLang="zh-CN" sz="1800" kern="100">
                <a:effectLst/>
                <a:latin typeface="等线" panose="02010600030101010101" pitchFamily="2" charset="-122"/>
                <a:ea typeface="楷体" panose="02010609060101010101" pitchFamily="49" charset="-122"/>
                <a:cs typeface="Times New Roman" panose="02020603050405020304" pitchFamily="18" charset="0"/>
              </a:rPr>
              <a:t>. 2014</a:t>
            </a:r>
            <a:r>
              <a:rPr lang="zh-CN" altLang="zh-CN" sz="1800" kern="100">
                <a:effectLst/>
                <a:latin typeface="等线" panose="02010600030101010101" pitchFamily="2" charset="-122"/>
                <a:ea typeface="楷体" panose="02010609060101010101" pitchFamily="49" charset="-122"/>
                <a:cs typeface="Times New Roman" panose="02020603050405020304" pitchFamily="18" charset="0"/>
              </a:rPr>
              <a:t>北京医学会麻醉学分会学术年会</a:t>
            </a:r>
            <a:r>
              <a:rPr lang="en-US" altLang="zh-CN" sz="1800" kern="100">
                <a:effectLst/>
                <a:latin typeface="等线" panose="02010600030101010101" pitchFamily="2" charset="-122"/>
                <a:ea typeface="楷体" panose="02010609060101010101" pitchFamily="49" charset="-122"/>
                <a:cs typeface="Times New Roman" panose="02020603050405020304" pitchFamily="18" charset="0"/>
              </a:rPr>
              <a:t>,2014.</a:t>
            </a:r>
            <a:endParaRPr lang="zh-CN" altLang="zh-CN" sz="1800" kern="100">
              <a:effectLst/>
              <a:latin typeface="等线" panose="02010600030101010101" pitchFamily="2" charset="-122"/>
              <a:ea typeface="等线" panose="02010600030101010101" pitchFamily="2" charset="-122"/>
              <a:cs typeface="Times New Roman" panose="02020603050405020304" pitchFamily="18" charset="0"/>
            </a:endParaRPr>
          </a:p>
          <a:p>
            <a:pPr indent="269240" algn="just">
              <a:lnSpc>
                <a:spcPct val="150000"/>
              </a:lnSpc>
            </a:pPr>
            <a:r>
              <a:rPr lang="en-US" altLang="zh-CN" sz="1800" kern="100">
                <a:effectLst/>
                <a:latin typeface="楷体" panose="02010609060101010101" pitchFamily="49" charset="-122"/>
                <a:ea typeface="等线" panose="02010600030101010101" pitchFamily="2" charset="-122"/>
                <a:cs typeface="Times New Roman" panose="02020603050405020304" pitchFamily="18" charset="0"/>
              </a:rPr>
              <a:t> </a:t>
            </a:r>
            <a:endParaRPr lang="zh-CN" altLang="zh-CN" sz="1800" kern="100">
              <a:effectLst/>
              <a:latin typeface="等线" panose="02010600030101010101" pitchFamily="2" charset="-122"/>
              <a:ea typeface="等线" panose="02010600030101010101" pitchFamily="2" charset="-122"/>
              <a:cs typeface="Times New Roman" panose="02020603050405020304" pitchFamily="18" charset="0"/>
            </a:endParaRPr>
          </a:p>
          <a:p>
            <a:endParaRPr lang="zh-CN" altLang="en-US"/>
          </a:p>
        </p:txBody>
      </p:sp>
      <p:sp>
        <p:nvSpPr>
          <p:cNvPr id="4" name="灯片编号占位符 3"/>
          <p:cNvSpPr>
            <a:spLocks noGrp="1"/>
          </p:cNvSpPr>
          <p:nvPr>
            <p:ph type="sldNum" sz="quarter" idx="5"/>
          </p:nvPr>
        </p:nvSpPr>
        <p:spPr/>
        <p:txBody>
          <a:bodyPr/>
          <a:lstStyle/>
          <a:p>
            <a:fld id="{B2F1255E-6E96-472F-9401-D5A241749827}"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zh-CN" altLang="en-US" sz="1200" kern="100">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B2F1255E-6E96-472F-9401-D5A241749827}"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lang="zh-CN" altLang="en-US" sz="1200" kern="100">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4" name="灯片编号占位符 3"/>
          <p:cNvSpPr>
            <a:spLocks noGrp="1"/>
          </p:cNvSpPr>
          <p:nvPr>
            <p:ph type="sldNum" sz="quarter" idx="5"/>
          </p:nvPr>
        </p:nvSpPr>
        <p:spPr/>
        <p:txBody>
          <a:bodyPr/>
          <a:lstStyle/>
          <a:p>
            <a:fld id="{B2F1255E-6E96-472F-9401-D5A24174982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BFA083A8-17C7-4D18-83A6-0262872FAC0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B284AB-22AD-449F-9752-DBFCB7C1726A}"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A083A8-17C7-4D18-83A6-0262872FAC0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B284AB-22AD-449F-9752-DBFCB7C1726A}"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A083A8-17C7-4D18-83A6-0262872FAC0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B284AB-22AD-449F-9752-DBFCB7C1726A}"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BFA083A8-17C7-4D18-83A6-0262872FAC0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B284AB-22AD-449F-9752-DBFCB7C1726A}"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BFA083A8-17C7-4D18-83A6-0262872FAC03}"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B284AB-22AD-449F-9752-DBFCB7C1726A}"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BFA083A8-17C7-4D18-83A6-0262872FAC0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EB284AB-22AD-449F-9752-DBFCB7C1726A}"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BFA083A8-17C7-4D18-83A6-0262872FAC03}"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EB284AB-22AD-449F-9752-DBFCB7C1726A}"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BFA083A8-17C7-4D18-83A6-0262872FAC03}"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EB284AB-22AD-449F-9752-DBFCB7C1726A}"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BFA083A8-17C7-4D18-83A6-0262872FAC03}"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EB284AB-22AD-449F-9752-DBFCB7C1726A}"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FA083A8-17C7-4D18-83A6-0262872FAC0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EB284AB-22AD-449F-9752-DBFCB7C1726A}"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BFA083A8-17C7-4D18-83A6-0262872FAC03}"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EB284AB-22AD-449F-9752-DBFCB7C1726A}"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A083A8-17C7-4D18-83A6-0262872FAC03}"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B284AB-22AD-449F-9752-DBFCB7C1726A}"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814583" y="345439"/>
            <a:ext cx="9144000" cy="2387600"/>
          </a:xfrm>
        </p:spPr>
        <p:txBody>
          <a:bodyPr/>
          <a:lstStyle/>
          <a:p>
            <a:r>
              <a:rPr lang="zh-CN" altLang="en-US" sz="4400">
                <a:latin typeface="微软雅黑" panose="020B0503020204020204" charset="-122"/>
                <a:ea typeface="微软雅黑" panose="020B0503020204020204" charset="-122"/>
                <a:cs typeface="微软雅黑" panose="020B0503020204020204" charset="-122"/>
              </a:rPr>
              <a:t>复方电解质注射液（</a:t>
            </a:r>
            <a:r>
              <a:rPr lang="en-US" altLang="zh-CN" sz="4400">
                <a:latin typeface="微软雅黑" panose="020B0503020204020204" charset="-122"/>
                <a:ea typeface="微软雅黑" panose="020B0503020204020204" charset="-122"/>
                <a:cs typeface="微软雅黑" panose="020B0503020204020204" charset="-122"/>
              </a:rPr>
              <a:t>Ⅴ</a:t>
            </a:r>
            <a:r>
              <a:rPr lang="zh-CN" altLang="en-US" sz="4400">
                <a:latin typeface="微软雅黑" panose="020B0503020204020204" charset="-122"/>
                <a:ea typeface="微软雅黑" panose="020B0503020204020204" charset="-122"/>
                <a:cs typeface="微软雅黑" panose="020B0503020204020204" charset="-122"/>
              </a:rPr>
              <a:t>）</a:t>
            </a:r>
            <a:endParaRPr lang="zh-CN" altLang="en-US" sz="4400">
              <a:latin typeface="微软雅黑" panose="020B0503020204020204" charset="-122"/>
              <a:ea typeface="微软雅黑" panose="020B0503020204020204" charset="-122"/>
              <a:cs typeface="微软雅黑" panose="020B0503020204020204" charset="-122"/>
            </a:endParaRPr>
          </a:p>
        </p:txBody>
      </p:sp>
      <p:pic>
        <p:nvPicPr>
          <p:cNvPr id="4" name="picture 3"/>
          <p:cNvPicPr>
            <a:picLocks noChangeAspect="1"/>
          </p:cNvPicPr>
          <p:nvPr/>
        </p:nvPicPr>
        <p:blipFill>
          <a:blip r:embed="rId1"/>
          <a:stretch>
            <a:fillRect/>
          </a:stretch>
        </p:blipFill>
        <p:spPr>
          <a:xfrm rot="21600000">
            <a:off x="4683760" y="4036695"/>
            <a:ext cx="2474595" cy="2475865"/>
          </a:xfrm>
          <a:prstGeom prst="rect">
            <a:avLst/>
          </a:prstGeom>
        </p:spPr>
      </p:pic>
      <p:sp>
        <p:nvSpPr>
          <p:cNvPr id="7" name="副标题 2"/>
          <p:cNvSpPr>
            <a:spLocks noGrp="1"/>
          </p:cNvSpPr>
          <p:nvPr/>
        </p:nvSpPr>
        <p:spPr>
          <a:xfrm>
            <a:off x="1118235" y="3039428"/>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zh-CN" altLang="en-US" sz="2000" cap="all" dirty="0">
                <a:latin typeface="微软雅黑" panose="020B0503020204020204" charset="-122"/>
                <a:ea typeface="微软雅黑" panose="020B0503020204020204" charset="-122"/>
                <a:cs typeface="Arial" panose="020B0604020202020204" pitchFamily="34" charset="0"/>
                <a:sym typeface="+mn-ea"/>
              </a:rPr>
              <a:t>内蒙古白医制药股份有限公司</a:t>
            </a:r>
            <a:endParaRPr lang="zh-CN" altLang="en-US" sz="2000" cap="all" dirty="0">
              <a:latin typeface="微软雅黑" panose="020B0503020204020204" charset="-122"/>
              <a:ea typeface="微软雅黑" panose="020B0503020204020204" charset="-122"/>
              <a:cs typeface="Arial" panose="020B0604020202020204" pitchFamily="34" charset="0"/>
              <a:sym typeface="+mn-ea"/>
            </a:endParaRPr>
          </a:p>
          <a:p>
            <a:endParaRPr lang="zh-CN" altLang="en-US" sz="2000">
              <a:latin typeface="微软雅黑" panose="020B0503020204020204" charset="-122"/>
              <a:ea typeface="微软雅黑" panose="020B050302020402020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sz="5400">
                <a:latin typeface="微软雅黑" panose="020B0503020204020204" charset="-122"/>
                <a:ea typeface="微软雅黑" panose="020B0503020204020204" charset="-122"/>
                <a:cs typeface="微软雅黑" panose="020B0503020204020204" charset="-122"/>
              </a:rPr>
              <a:t>谢谢</a:t>
            </a:r>
            <a:endParaRPr lang="zh-CN" altLang="en-US" sz="5400">
              <a:latin typeface="微软雅黑" panose="020B0503020204020204" charset="-122"/>
              <a:ea typeface="微软雅黑" panose="020B0503020204020204" charset="-122"/>
              <a:cs typeface="微软雅黑" panose="020B0503020204020204" charset="-122"/>
            </a:endParaRPr>
          </a:p>
        </p:txBody>
      </p:sp>
      <p:pic>
        <p:nvPicPr>
          <p:cNvPr id="4" name="picture 3"/>
          <p:cNvPicPr>
            <a:picLocks noChangeAspect="1"/>
          </p:cNvPicPr>
          <p:nvPr/>
        </p:nvPicPr>
        <p:blipFill>
          <a:blip r:embed="rId1"/>
          <a:stretch>
            <a:fillRect/>
          </a:stretch>
        </p:blipFill>
        <p:spPr>
          <a:xfrm rot="21600000">
            <a:off x="5163820" y="4194810"/>
            <a:ext cx="2474595" cy="247586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1"/>
          <a:stretch>
            <a:fillRect/>
          </a:stretch>
        </p:blipFill>
        <p:spPr>
          <a:xfrm rot="21600000">
            <a:off x="206375" y="3337560"/>
            <a:ext cx="2044700" cy="2045335"/>
          </a:xfrm>
          <a:prstGeom prst="rect">
            <a:avLst/>
          </a:prstGeom>
        </p:spPr>
      </p:pic>
      <p:sp>
        <p:nvSpPr>
          <p:cNvPr id="2" name="圆角矩形 1"/>
          <p:cNvSpPr/>
          <p:nvPr/>
        </p:nvSpPr>
        <p:spPr>
          <a:xfrm>
            <a:off x="3077845" y="1424305"/>
            <a:ext cx="3599815" cy="12350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solidFill>
                  <a:schemeClr val="accent1"/>
                </a:solidFill>
                <a:latin typeface="微软雅黑" panose="020B0503020204020204" charset="-122"/>
                <a:ea typeface="微软雅黑" panose="020B0503020204020204" charset="-122"/>
                <a:cs typeface="微软雅黑" panose="020B0503020204020204" charset="-122"/>
              </a:rPr>
              <a:t>01 </a:t>
            </a:r>
            <a:r>
              <a:rPr lang="zh-CN" altLang="en-US" sz="3200">
                <a:solidFill>
                  <a:schemeClr val="accent1"/>
                </a:solidFill>
                <a:latin typeface="微软雅黑" panose="020B0503020204020204" charset="-122"/>
                <a:ea typeface="微软雅黑" panose="020B0503020204020204" charset="-122"/>
                <a:cs typeface="微软雅黑" panose="020B0503020204020204" charset="-122"/>
              </a:rPr>
              <a:t>药品基本信息</a:t>
            </a:r>
            <a:endParaRPr lang="zh-CN" altLang="en-US" sz="3200">
              <a:solidFill>
                <a:schemeClr val="accent1"/>
              </a:solidFill>
              <a:latin typeface="微软雅黑" panose="020B0503020204020204" charset="-122"/>
              <a:ea typeface="微软雅黑" panose="020B0503020204020204" charset="-122"/>
              <a:cs typeface="微软雅黑" panose="020B0503020204020204" charset="-122"/>
            </a:endParaRPr>
          </a:p>
        </p:txBody>
      </p:sp>
      <p:sp>
        <p:nvSpPr>
          <p:cNvPr id="3" name="圆角矩形 2"/>
          <p:cNvSpPr/>
          <p:nvPr/>
        </p:nvSpPr>
        <p:spPr>
          <a:xfrm>
            <a:off x="7365365" y="3050532"/>
            <a:ext cx="3599815" cy="12350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solidFill>
                  <a:schemeClr val="accent1"/>
                </a:solidFill>
                <a:latin typeface="微软雅黑" panose="020B0503020204020204" charset="-122"/>
                <a:ea typeface="微软雅黑" panose="020B0503020204020204" charset="-122"/>
                <a:cs typeface="微软雅黑" panose="020B0503020204020204" charset="-122"/>
              </a:rPr>
              <a:t>04 </a:t>
            </a:r>
            <a:r>
              <a:rPr lang="zh-CN" altLang="en-US" sz="3200">
                <a:solidFill>
                  <a:schemeClr val="accent1"/>
                </a:solidFill>
                <a:latin typeface="微软雅黑" panose="020B0503020204020204" charset="-122"/>
                <a:ea typeface="微软雅黑" panose="020B0503020204020204" charset="-122"/>
                <a:cs typeface="微软雅黑" panose="020B0503020204020204" charset="-122"/>
              </a:rPr>
              <a:t>创新性</a:t>
            </a:r>
            <a:endParaRPr lang="zh-CN" altLang="en-US" sz="3200">
              <a:solidFill>
                <a:schemeClr val="accent1"/>
              </a:solidFill>
              <a:latin typeface="微软雅黑" panose="020B0503020204020204" charset="-122"/>
              <a:ea typeface="微软雅黑" panose="020B0503020204020204" charset="-122"/>
              <a:cs typeface="微软雅黑" panose="020B0503020204020204" charset="-122"/>
            </a:endParaRPr>
          </a:p>
        </p:txBody>
      </p:sp>
      <p:sp>
        <p:nvSpPr>
          <p:cNvPr id="5" name="圆角矩形 4"/>
          <p:cNvSpPr/>
          <p:nvPr/>
        </p:nvSpPr>
        <p:spPr>
          <a:xfrm>
            <a:off x="2496185" y="3050532"/>
            <a:ext cx="3599815" cy="12350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solidFill>
                  <a:schemeClr val="accent1"/>
                </a:solidFill>
                <a:latin typeface="微软雅黑" panose="020B0503020204020204" charset="-122"/>
                <a:ea typeface="微软雅黑" panose="020B0503020204020204" charset="-122"/>
                <a:cs typeface="微软雅黑" panose="020B0503020204020204" charset="-122"/>
              </a:rPr>
              <a:t>03 </a:t>
            </a:r>
            <a:r>
              <a:rPr lang="zh-CN" altLang="en-US" sz="3200">
                <a:solidFill>
                  <a:schemeClr val="accent1"/>
                </a:solidFill>
                <a:latin typeface="微软雅黑" panose="020B0503020204020204" charset="-122"/>
                <a:ea typeface="微软雅黑" panose="020B0503020204020204" charset="-122"/>
                <a:cs typeface="微软雅黑" panose="020B0503020204020204" charset="-122"/>
              </a:rPr>
              <a:t>有效性</a:t>
            </a:r>
            <a:endParaRPr lang="zh-CN" altLang="en-US" sz="3200">
              <a:solidFill>
                <a:schemeClr val="accent1"/>
              </a:solidFill>
              <a:latin typeface="微软雅黑" panose="020B0503020204020204" charset="-122"/>
              <a:ea typeface="微软雅黑" panose="020B0503020204020204" charset="-122"/>
              <a:cs typeface="微软雅黑" panose="020B0503020204020204" charset="-122"/>
            </a:endParaRPr>
          </a:p>
        </p:txBody>
      </p:sp>
      <p:sp>
        <p:nvSpPr>
          <p:cNvPr id="6" name="圆角矩形 5"/>
          <p:cNvSpPr/>
          <p:nvPr/>
        </p:nvSpPr>
        <p:spPr>
          <a:xfrm>
            <a:off x="2496185" y="4360227"/>
            <a:ext cx="3599815" cy="12350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solidFill>
                  <a:schemeClr val="accent1"/>
                </a:solidFill>
                <a:latin typeface="微软雅黑" panose="020B0503020204020204" charset="-122"/>
                <a:ea typeface="微软雅黑" panose="020B0503020204020204" charset="-122"/>
                <a:cs typeface="微软雅黑" panose="020B0503020204020204" charset="-122"/>
              </a:rPr>
              <a:t>05</a:t>
            </a:r>
            <a:r>
              <a:rPr lang="zh-CN" altLang="en-US" sz="3200">
                <a:solidFill>
                  <a:schemeClr val="accent1"/>
                </a:solidFill>
                <a:latin typeface="微软雅黑" panose="020B0503020204020204" charset="-122"/>
                <a:ea typeface="微软雅黑" panose="020B0503020204020204" charset="-122"/>
                <a:cs typeface="微软雅黑" panose="020B0503020204020204" charset="-122"/>
              </a:rPr>
              <a:t>公平性</a:t>
            </a:r>
            <a:endParaRPr lang="zh-CN" altLang="en-US" sz="3200">
              <a:solidFill>
                <a:schemeClr val="accent1"/>
              </a:solidFill>
              <a:latin typeface="微软雅黑" panose="020B0503020204020204" charset="-122"/>
              <a:ea typeface="微软雅黑" panose="020B0503020204020204" charset="-122"/>
              <a:cs typeface="微软雅黑" panose="020B0503020204020204" charset="-122"/>
            </a:endParaRPr>
          </a:p>
        </p:txBody>
      </p:sp>
      <p:sp>
        <p:nvSpPr>
          <p:cNvPr id="13" name="圆角矩形 12"/>
          <p:cNvSpPr/>
          <p:nvPr/>
        </p:nvSpPr>
        <p:spPr>
          <a:xfrm>
            <a:off x="7365365" y="1424305"/>
            <a:ext cx="3599815" cy="12350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200">
                <a:solidFill>
                  <a:schemeClr val="accent1"/>
                </a:solidFill>
                <a:latin typeface="微软雅黑" panose="020B0503020204020204" charset="-122"/>
                <a:ea typeface="微软雅黑" panose="020B0503020204020204" charset="-122"/>
                <a:cs typeface="微软雅黑" panose="020B0503020204020204" charset="-122"/>
              </a:rPr>
              <a:t>02 </a:t>
            </a:r>
            <a:r>
              <a:rPr lang="zh-CN" altLang="en-US" sz="3200">
                <a:solidFill>
                  <a:schemeClr val="accent1"/>
                </a:solidFill>
                <a:latin typeface="微软雅黑" panose="020B0503020204020204" charset="-122"/>
                <a:ea typeface="微软雅黑" panose="020B0503020204020204" charset="-122"/>
                <a:cs typeface="微软雅黑" panose="020B0503020204020204" charset="-122"/>
              </a:rPr>
              <a:t>安全性</a:t>
            </a:r>
            <a:endParaRPr lang="zh-CN" altLang="en-US" sz="3200">
              <a:solidFill>
                <a:schemeClr val="accent1"/>
              </a:solidFill>
              <a:latin typeface="微软雅黑" panose="020B0503020204020204" charset="-122"/>
              <a:ea typeface="微软雅黑" panose="020B0503020204020204" charset="-122"/>
              <a:cs typeface="微软雅黑" panose="020B0503020204020204" charset="-122"/>
            </a:endParaRPr>
          </a:p>
        </p:txBody>
      </p:sp>
      <p:sp>
        <p:nvSpPr>
          <p:cNvPr id="14" name="圆角矩形 13"/>
          <p:cNvSpPr/>
          <p:nvPr/>
        </p:nvSpPr>
        <p:spPr>
          <a:xfrm>
            <a:off x="138430" y="445770"/>
            <a:ext cx="2156460" cy="939165"/>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4000" b="1">
                <a:latin typeface="微软雅黑" panose="020B0503020204020204" charset="-122"/>
                <a:ea typeface="微软雅黑" panose="020B0503020204020204" charset="-122"/>
              </a:rPr>
              <a:t>目录</a:t>
            </a:r>
            <a:endParaRPr lang="zh-CN" altLang="en-US" sz="4000" b="1">
              <a:latin typeface="微软雅黑" panose="020B0503020204020204" charset="-122"/>
              <a:ea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28918" y="89646"/>
            <a:ext cx="645458" cy="14343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01</a:t>
            </a:r>
            <a:endParaRPr lang="zh-CN" altLang="en-US"/>
          </a:p>
        </p:txBody>
      </p:sp>
      <p:sp>
        <p:nvSpPr>
          <p:cNvPr id="5" name="文本框 4"/>
          <p:cNvSpPr txBox="1"/>
          <p:nvPr/>
        </p:nvSpPr>
        <p:spPr>
          <a:xfrm>
            <a:off x="498249" y="1836636"/>
            <a:ext cx="1855694" cy="400110"/>
          </a:xfrm>
          <a:prstGeom prst="rect">
            <a:avLst/>
          </a:prstGeom>
          <a:noFill/>
          <a:ln w="28575">
            <a:solidFill>
              <a:schemeClr val="tx1"/>
            </a:solidFill>
          </a:ln>
        </p:spPr>
        <p:txBody>
          <a:bodyPr wrap="square">
            <a:spAutoFit/>
          </a:bodyPr>
          <a:lstStyle/>
          <a:p>
            <a:r>
              <a:rPr lang="zh-CN" altLang="en-US" sz="2000" b="1" kern="100">
                <a:effectLst/>
                <a:latin typeface="楷体" panose="02010609060101010101" pitchFamily="49" charset="-122"/>
                <a:ea typeface="楷体" panose="02010609060101010101" pitchFamily="49" charset="-122"/>
                <a:cs typeface="Times New Roman" panose="02020603050405020304" pitchFamily="18" charset="0"/>
              </a:rPr>
              <a:t>药品基本信息</a:t>
            </a:r>
            <a:endParaRPr lang="zh-CN" altLang="en-US" sz="2000" b="1">
              <a:latin typeface="楷体" panose="02010609060101010101" pitchFamily="49" charset="-122"/>
              <a:ea typeface="楷体" panose="02010609060101010101" pitchFamily="49" charset="-122"/>
            </a:endParaRPr>
          </a:p>
        </p:txBody>
      </p:sp>
      <p:sp>
        <p:nvSpPr>
          <p:cNvPr id="9" name="文本框 8"/>
          <p:cNvSpPr txBox="1"/>
          <p:nvPr/>
        </p:nvSpPr>
        <p:spPr>
          <a:xfrm>
            <a:off x="498249" y="2480120"/>
            <a:ext cx="3625516" cy="3358612"/>
          </a:xfrm>
          <a:prstGeom prst="rect">
            <a:avLst/>
          </a:prstGeom>
          <a:noFill/>
        </p:spPr>
        <p:txBody>
          <a:bodyPr wrap="square">
            <a:spAutoFit/>
          </a:bodyPr>
          <a:lstStyle/>
          <a:p>
            <a:pPr>
              <a:lnSpc>
                <a:spcPct val="150000"/>
              </a:lnSpc>
            </a:pPr>
            <a:r>
              <a:rPr lang="zh-CN" altLang="en-US" sz="1600">
                <a:latin typeface="楷体" panose="02010609060101010101" pitchFamily="49" charset="-122"/>
                <a:ea typeface="楷体" panose="02010609060101010101" pitchFamily="49" charset="-122"/>
              </a:rPr>
              <a:t>包括但不限于药品通用名称；注册规格；说明书适应症</a:t>
            </a:r>
            <a:r>
              <a:rPr lang="en-US" altLang="zh-CN" sz="1600">
                <a:latin typeface="楷体" panose="02010609060101010101" pitchFamily="49" charset="-122"/>
                <a:ea typeface="楷体" panose="02010609060101010101" pitchFamily="49" charset="-122"/>
              </a:rPr>
              <a:t>/</a:t>
            </a:r>
            <a:r>
              <a:rPr lang="zh-CN" altLang="en-US" sz="1600">
                <a:latin typeface="楷体" panose="02010609060101010101" pitchFamily="49" charset="-122"/>
                <a:ea typeface="楷体" panose="02010609060101010101" pitchFamily="49" charset="-122"/>
              </a:rPr>
              <a:t>功能主治（概述）；用法用量；中国大陆首次上市时间；目前大陆地区同通用名药品的上市情况；全球首个上市国家</a:t>
            </a:r>
            <a:r>
              <a:rPr lang="en-US" altLang="zh-CN" sz="1600">
                <a:latin typeface="楷体" panose="02010609060101010101" pitchFamily="49" charset="-122"/>
                <a:ea typeface="楷体" panose="02010609060101010101" pitchFamily="49" charset="-122"/>
              </a:rPr>
              <a:t>/</a:t>
            </a:r>
            <a:r>
              <a:rPr lang="zh-CN" altLang="en-US" sz="1600">
                <a:latin typeface="楷体" panose="02010609060101010101" pitchFamily="49" charset="-122"/>
                <a:ea typeface="楷体" panose="02010609060101010101" pitchFamily="49" charset="-122"/>
              </a:rPr>
              <a:t>地区及上市时间；是否为</a:t>
            </a:r>
            <a:r>
              <a:rPr lang="en-US" altLang="zh-CN" sz="1600">
                <a:latin typeface="楷体" panose="02010609060101010101" pitchFamily="49" charset="-122"/>
                <a:ea typeface="楷体" panose="02010609060101010101" pitchFamily="49" charset="-122"/>
              </a:rPr>
              <a:t>OTC </a:t>
            </a:r>
            <a:r>
              <a:rPr lang="zh-CN" altLang="en-US" sz="1600">
                <a:latin typeface="楷体" panose="02010609060101010101" pitchFamily="49" charset="-122"/>
                <a:ea typeface="楷体" panose="02010609060101010101" pitchFamily="49" charset="-122"/>
              </a:rPr>
              <a:t>药品；参照药品建议；所治疗疾病基本情况、未满足的治疗需求、大陆地区发病率、年发病患者总数等。</a:t>
            </a:r>
            <a:endParaRPr lang="zh-CN" altLang="en-US" sz="1600">
              <a:latin typeface="楷体" panose="02010609060101010101" pitchFamily="49" charset="-122"/>
              <a:ea typeface="楷体" panose="02010609060101010101" pitchFamily="49" charset="-122"/>
            </a:endParaRPr>
          </a:p>
        </p:txBody>
      </p:sp>
      <p:sp>
        <p:nvSpPr>
          <p:cNvPr id="11" name="文本框 10"/>
          <p:cNvSpPr txBox="1"/>
          <p:nvPr/>
        </p:nvSpPr>
        <p:spPr>
          <a:xfrm>
            <a:off x="4607858" y="428527"/>
            <a:ext cx="7279342" cy="5943935"/>
          </a:xfrm>
          <a:prstGeom prst="rect">
            <a:avLst/>
          </a:prstGeom>
          <a:noFill/>
        </p:spPr>
        <p:txBody>
          <a:bodyPr wrap="square">
            <a:spAutoFit/>
          </a:bodyPr>
          <a:lstStyle/>
          <a:p>
            <a:pPr marL="285750" indent="-285750" algn="just">
              <a:lnSpc>
                <a:spcPct val="150000"/>
              </a:lnSpc>
              <a:buFont typeface="Wingdings" panose="05000000000000000000" pitchFamily="2" charset="2"/>
              <a:buChar char="Ø"/>
            </a:pP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药品通用名称：</a:t>
            </a:r>
            <a:r>
              <a:rPr lang="zh-CN" altLang="zh-CN" sz="1600" kern="0">
                <a:solidFill>
                  <a:srgbClr val="333333"/>
                </a:solidFill>
                <a:effectLst/>
                <a:latin typeface="楷体" panose="02010609060101010101" pitchFamily="49" charset="-122"/>
                <a:ea typeface="楷体" panose="02010609060101010101" pitchFamily="49" charset="-122"/>
                <a:cs typeface="CIDFont+F2"/>
              </a:rPr>
              <a:t>复方电解质注射液（Ⅴ）</a:t>
            </a:r>
            <a:endParaRPr lang="zh-CN"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285750" indent="-285750" algn="just">
              <a:lnSpc>
                <a:spcPct val="150000"/>
              </a:lnSpc>
              <a:buFont typeface="Wingdings" panose="05000000000000000000" pitchFamily="2" charset="2"/>
              <a:buChar char="Ø"/>
            </a:pP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注册规格：</a:t>
            </a:r>
            <a:r>
              <a:rPr lang="en-US" altLang="zh-CN" sz="1600" kern="0">
                <a:effectLst/>
                <a:latin typeface="楷体" panose="02010609060101010101" pitchFamily="49" charset="-122"/>
                <a:ea typeface="楷体" panose="02010609060101010101" pitchFamily="49" charset="-122"/>
                <a:cs typeface="TimesNewRomanPSMT"/>
              </a:rPr>
              <a:t>500ml/</a:t>
            </a:r>
            <a:r>
              <a:rPr lang="zh-CN" altLang="zh-CN" sz="1600" kern="0">
                <a:effectLst/>
                <a:latin typeface="楷体" panose="02010609060101010101" pitchFamily="49" charset="-122"/>
                <a:ea typeface="楷体" panose="02010609060101010101" pitchFamily="49" charset="-122"/>
                <a:cs typeface="TimesNewRomanPSMT"/>
              </a:rPr>
              <a:t>瓶</a:t>
            </a:r>
            <a:endParaRPr lang="zh-CN"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285750" indent="-285750" algn="just">
              <a:lnSpc>
                <a:spcPct val="150000"/>
              </a:lnSpc>
              <a:buFont typeface="Wingdings" panose="05000000000000000000" pitchFamily="2" charset="2"/>
              <a:buChar char="Ø"/>
            </a:pPr>
            <a:r>
              <a:rPr lang="zh-CN" altLang="zh-CN" sz="1600" kern="0">
                <a:effectLst/>
                <a:latin typeface="楷体" panose="02010609060101010101" pitchFamily="49" charset="-122"/>
                <a:ea typeface="楷体" panose="02010609060101010101" pitchFamily="49" charset="-122"/>
                <a:cs typeface="TimesNewRomanPSMT"/>
              </a:rPr>
              <a:t>说明书适应症：</a:t>
            </a:r>
            <a:endParaRPr lang="zh-CN"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algn="just">
              <a:lnSpc>
                <a:spcPct val="150000"/>
              </a:lnSpc>
            </a:pPr>
            <a:r>
              <a:rPr lang="en-US" altLang="zh-CN" sz="1600" kern="0">
                <a:effectLst/>
                <a:latin typeface="楷体" panose="02010609060101010101" pitchFamily="49" charset="-122"/>
                <a:ea typeface="楷体" panose="02010609060101010101" pitchFamily="49" charset="-122"/>
                <a:cs typeface="TimesNewRomanPSMT"/>
              </a:rPr>
              <a:t>    </a:t>
            </a:r>
            <a:r>
              <a:rPr lang="zh-CN" altLang="zh-CN" sz="1600" kern="0">
                <a:effectLst/>
                <a:latin typeface="楷体" panose="02010609060101010101" pitchFamily="49" charset="-122"/>
                <a:ea typeface="楷体" panose="02010609060101010101" pitchFamily="49" charset="-122"/>
                <a:cs typeface="TimesNewRomanPSMT"/>
              </a:rPr>
              <a:t>本品适用于成人，可作为水、电解质的补充源和碱化剂</a:t>
            </a:r>
            <a:endParaRPr lang="zh-CN"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285750" indent="-285750" algn="just">
              <a:lnSpc>
                <a:spcPct val="150000"/>
              </a:lnSpc>
              <a:buFont typeface="Wingdings" panose="05000000000000000000" pitchFamily="2" charset="2"/>
              <a:buChar char="Ø"/>
            </a:pPr>
            <a:r>
              <a:rPr lang="zh-CN" altLang="zh-CN" sz="1600" kern="0">
                <a:effectLst/>
                <a:latin typeface="楷体" panose="02010609060101010101" pitchFamily="49" charset="-122"/>
                <a:ea typeface="楷体" panose="02010609060101010101" pitchFamily="49" charset="-122"/>
                <a:cs typeface="TimesNewRomanPSMT"/>
              </a:rPr>
              <a:t>用法用量：</a:t>
            </a:r>
            <a:endParaRPr lang="zh-CN"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indent="273050" algn="just">
              <a:lnSpc>
                <a:spcPct val="150000"/>
              </a:lnSpc>
            </a:pPr>
            <a:r>
              <a:rPr lang="zh-CN" altLang="zh-CN" sz="1600" kern="0">
                <a:effectLst/>
                <a:latin typeface="楷体" panose="02010609060101010101" pitchFamily="49" charset="-122"/>
                <a:ea typeface="楷体" panose="02010609060101010101" pitchFamily="49" charset="-122"/>
                <a:cs typeface="TimesNewRomanPSMT"/>
              </a:rPr>
              <a:t>本品仅可用于静脉注射给药</a:t>
            </a:r>
            <a:r>
              <a:rPr lang="zh-CN" altLang="en-US" sz="1600" kern="0">
                <a:effectLst/>
                <a:latin typeface="楷体" panose="02010609060101010101" pitchFamily="49" charset="-122"/>
                <a:ea typeface="楷体" panose="02010609060101010101" pitchFamily="49" charset="-122"/>
                <a:cs typeface="TimesNewRomanPSMT"/>
              </a:rPr>
              <a:t>。</a:t>
            </a:r>
            <a:endParaRPr lang="zh-CN"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indent="273050" algn="just">
              <a:lnSpc>
                <a:spcPct val="150000"/>
              </a:lnSpc>
            </a:pPr>
            <a:r>
              <a:rPr lang="zh-CN" altLang="zh-CN" sz="1600" kern="0">
                <a:effectLst/>
                <a:latin typeface="楷体" panose="02010609060101010101" pitchFamily="49" charset="-122"/>
                <a:ea typeface="楷体" panose="02010609060101010101" pitchFamily="49" charset="-122"/>
                <a:cs typeface="TimesNewRomanPSMT"/>
              </a:rPr>
              <a:t>剂量视患者年龄、体重、临床症状和实验室检查结果而定。有必要频繁进</a:t>
            </a:r>
            <a:endParaRPr lang="en-US" altLang="zh-CN" sz="1600" kern="0">
              <a:effectLst/>
              <a:latin typeface="楷体" panose="02010609060101010101" pitchFamily="49" charset="-122"/>
              <a:ea typeface="楷体" panose="02010609060101010101" pitchFamily="49" charset="-122"/>
              <a:cs typeface="TimesNewRomanPSMT"/>
            </a:endParaRPr>
          </a:p>
          <a:p>
            <a:pPr indent="273050" algn="just">
              <a:lnSpc>
                <a:spcPct val="150000"/>
              </a:lnSpc>
            </a:pPr>
            <a:r>
              <a:rPr lang="zh-CN" altLang="zh-CN" sz="1600" kern="0">
                <a:effectLst/>
                <a:latin typeface="楷体" panose="02010609060101010101" pitchFamily="49" charset="-122"/>
                <a:ea typeface="楷体" panose="02010609060101010101" pitchFamily="49" charset="-122"/>
                <a:cs typeface="TimesNewRomanPSMT"/>
              </a:rPr>
              <a:t>行实验室检查和临床评估，以监测血糖和电解质的浓度变化以及长期肠胃</a:t>
            </a:r>
            <a:endParaRPr lang="en-US" altLang="zh-CN" sz="1600" kern="0">
              <a:effectLst/>
              <a:latin typeface="楷体" panose="02010609060101010101" pitchFamily="49" charset="-122"/>
              <a:ea typeface="楷体" panose="02010609060101010101" pitchFamily="49" charset="-122"/>
              <a:cs typeface="TimesNewRomanPSMT"/>
            </a:endParaRPr>
          </a:p>
          <a:p>
            <a:pPr indent="273050" algn="just">
              <a:lnSpc>
                <a:spcPct val="150000"/>
              </a:lnSpc>
            </a:pPr>
            <a:r>
              <a:rPr lang="zh-CN" altLang="zh-CN" sz="1600" kern="0">
                <a:effectLst/>
                <a:latin typeface="楷体" panose="02010609060101010101" pitchFamily="49" charset="-122"/>
                <a:ea typeface="楷体" panose="02010609060101010101" pitchFamily="49" charset="-122"/>
                <a:cs typeface="TimesNewRomanPSMT"/>
              </a:rPr>
              <a:t>外给药过程中体液和电解质的平衡。液体管理应以计算得到的个体患者的</a:t>
            </a:r>
            <a:endParaRPr lang="en-US" altLang="zh-CN" sz="1600" kern="0">
              <a:effectLst/>
              <a:latin typeface="楷体" panose="02010609060101010101" pitchFamily="49" charset="-122"/>
              <a:ea typeface="楷体" panose="02010609060101010101" pitchFamily="49" charset="-122"/>
              <a:cs typeface="TimesNewRomanPSMT"/>
            </a:endParaRPr>
          </a:p>
          <a:p>
            <a:pPr indent="273050" algn="just">
              <a:lnSpc>
                <a:spcPct val="150000"/>
              </a:lnSpc>
            </a:pPr>
            <a:r>
              <a:rPr lang="zh-CN" altLang="zh-CN" sz="1600" kern="0">
                <a:effectLst/>
                <a:latin typeface="楷体" panose="02010609060101010101" pitchFamily="49" charset="-122"/>
                <a:ea typeface="楷体" panose="02010609060101010101" pitchFamily="49" charset="-122"/>
                <a:cs typeface="TimesNewRomanPSMT"/>
              </a:rPr>
              <a:t>维持或替代液体需求为依据。本品可与含有磷酸盐或已加入磷酸盐的药液</a:t>
            </a:r>
            <a:endParaRPr lang="en-US" altLang="zh-CN" sz="1600" kern="0">
              <a:effectLst/>
              <a:latin typeface="楷体" panose="02010609060101010101" pitchFamily="49" charset="-122"/>
              <a:ea typeface="楷体" panose="02010609060101010101" pitchFamily="49" charset="-122"/>
              <a:cs typeface="TimesNewRomanPSMT"/>
            </a:endParaRPr>
          </a:p>
          <a:p>
            <a:pPr indent="273050" algn="just">
              <a:lnSpc>
                <a:spcPct val="150000"/>
              </a:lnSpc>
            </a:pPr>
            <a:r>
              <a:rPr lang="zh-CN" altLang="zh-CN" sz="1600" kern="0">
                <a:effectLst/>
                <a:latin typeface="楷体" panose="02010609060101010101" pitchFamily="49" charset="-122"/>
                <a:ea typeface="楷体" panose="02010609060101010101" pitchFamily="49" charset="-122"/>
                <a:cs typeface="TimesNewRomanPSMT"/>
              </a:rPr>
              <a:t>混合使用。当添加药物中含有磷酸盐时，应考虑到本品中含有镁离子和磷</a:t>
            </a:r>
            <a:endParaRPr lang="en-US" altLang="zh-CN" sz="1600" kern="0">
              <a:effectLst/>
              <a:latin typeface="楷体" panose="02010609060101010101" pitchFamily="49" charset="-122"/>
              <a:ea typeface="楷体" panose="02010609060101010101" pitchFamily="49" charset="-122"/>
              <a:cs typeface="TimesNewRomanPSMT"/>
            </a:endParaRPr>
          </a:p>
          <a:p>
            <a:pPr indent="273050" algn="just">
              <a:lnSpc>
                <a:spcPct val="150000"/>
              </a:lnSpc>
            </a:pPr>
            <a:r>
              <a:rPr lang="zh-CN" altLang="zh-CN" sz="1600" kern="0">
                <a:effectLst/>
                <a:latin typeface="楷体" panose="02010609060101010101" pitchFamily="49" charset="-122"/>
                <a:ea typeface="楷体" panose="02010609060101010101" pitchFamily="49" charset="-122"/>
                <a:cs typeface="TimesNewRomanPSMT"/>
              </a:rPr>
              <a:t>酸根离子，以免形成沉淀。一些添加药物可能不相容。请咨询药师。当引</a:t>
            </a:r>
            <a:endParaRPr lang="en-US" altLang="zh-CN" sz="1600" kern="0">
              <a:effectLst/>
              <a:latin typeface="楷体" panose="02010609060101010101" pitchFamily="49" charset="-122"/>
              <a:ea typeface="楷体" panose="02010609060101010101" pitchFamily="49" charset="-122"/>
              <a:cs typeface="TimesNewRomanPSMT"/>
            </a:endParaRPr>
          </a:p>
          <a:p>
            <a:pPr indent="273050" algn="just">
              <a:lnSpc>
                <a:spcPct val="150000"/>
              </a:lnSpc>
            </a:pPr>
            <a:r>
              <a:rPr lang="zh-CN" altLang="zh-CN" sz="1600" kern="0">
                <a:effectLst/>
                <a:latin typeface="楷体" panose="02010609060101010101" pitchFamily="49" charset="-122"/>
                <a:ea typeface="楷体" panose="02010609060101010101" pitchFamily="49" charset="-122"/>
                <a:cs typeface="TimesNewRomanPSMT"/>
              </a:rPr>
              <a:t>入添加药物时，请采用无菌操作。彻底混匀。不得存放。在溶液和容</a:t>
            </a:r>
            <a:endParaRPr lang="en-US" altLang="zh-CN" sz="1600" kern="0">
              <a:effectLst/>
              <a:latin typeface="楷体" panose="02010609060101010101" pitchFamily="49" charset="-122"/>
              <a:ea typeface="楷体" panose="02010609060101010101" pitchFamily="49" charset="-122"/>
              <a:cs typeface="TimesNewRomanPSMT"/>
            </a:endParaRPr>
          </a:p>
          <a:p>
            <a:pPr indent="273050" algn="just">
              <a:lnSpc>
                <a:spcPct val="150000"/>
              </a:lnSpc>
            </a:pPr>
            <a:r>
              <a:rPr lang="zh-CN" altLang="zh-CN" sz="1600" kern="0">
                <a:effectLst/>
                <a:latin typeface="楷体" panose="02010609060101010101" pitchFamily="49" charset="-122"/>
                <a:ea typeface="楷体" panose="02010609060101010101" pitchFamily="49" charset="-122"/>
                <a:cs typeface="TimesNewRomanPSMT"/>
              </a:rPr>
              <a:t>器允许的条件下，应在给药前肉眼检查注射用药物有无颗粒物和变色</a:t>
            </a:r>
            <a:endParaRPr lang="zh-CN"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285750" indent="-285750" algn="just">
              <a:lnSpc>
                <a:spcPct val="150000"/>
              </a:lnSpc>
              <a:buFont typeface="Wingdings" panose="05000000000000000000" pitchFamily="2" charset="2"/>
              <a:buChar char="Ø"/>
            </a:pP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中国大陆首次上市时间：</a:t>
            </a:r>
            <a:endParaRPr lang="zh-CN"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indent="355600" algn="just">
              <a:lnSpc>
                <a:spcPct val="150000"/>
              </a:lnSpc>
            </a:pPr>
            <a:r>
              <a:rPr lang="en-US" altLang="zh-CN" sz="1600" kern="100">
                <a:effectLst/>
                <a:latin typeface="楷体" panose="02010609060101010101" pitchFamily="49" charset="-122"/>
                <a:ea typeface="楷体" panose="02010609060101010101" pitchFamily="49" charset="-122"/>
                <a:cs typeface="Times New Roman" panose="02020603050405020304" pitchFamily="18" charset="0"/>
              </a:rPr>
              <a:t>2019</a:t>
            </a: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年</a:t>
            </a:r>
            <a:r>
              <a:rPr lang="en-US" altLang="zh-CN" sz="1600" kern="100">
                <a:effectLst/>
                <a:latin typeface="楷体" panose="02010609060101010101" pitchFamily="49" charset="-122"/>
                <a:ea typeface="楷体" panose="02010609060101010101" pitchFamily="49" charset="-122"/>
                <a:cs typeface="Times New Roman" panose="02020603050405020304" pitchFamily="18" charset="0"/>
              </a:rPr>
              <a:t>4</a:t>
            </a: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月</a:t>
            </a:r>
            <a:endParaRPr lang="zh-CN" altLang="zh-CN" sz="1600" kern="100">
              <a:effectLst/>
              <a:latin typeface="楷体" panose="02010609060101010101" pitchFamily="49" charset="-122"/>
              <a:ea typeface="楷体" panose="02010609060101010101" pitchFamily="49" charset="-122"/>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28918" y="89646"/>
            <a:ext cx="645458" cy="14343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01</a:t>
            </a:r>
            <a:endParaRPr lang="zh-CN" altLang="en-US"/>
          </a:p>
        </p:txBody>
      </p:sp>
      <p:sp>
        <p:nvSpPr>
          <p:cNvPr id="5" name="文本框 4"/>
          <p:cNvSpPr txBox="1"/>
          <p:nvPr/>
        </p:nvSpPr>
        <p:spPr>
          <a:xfrm>
            <a:off x="498249" y="1836636"/>
            <a:ext cx="1855694" cy="400110"/>
          </a:xfrm>
          <a:prstGeom prst="rect">
            <a:avLst/>
          </a:prstGeom>
          <a:noFill/>
          <a:ln w="28575">
            <a:solidFill>
              <a:schemeClr val="tx1"/>
            </a:solidFill>
          </a:ln>
        </p:spPr>
        <p:txBody>
          <a:bodyPr wrap="square">
            <a:spAutoFit/>
          </a:bodyPr>
          <a:lstStyle/>
          <a:p>
            <a:r>
              <a:rPr lang="zh-CN" altLang="en-US" sz="2000" b="1" kern="100">
                <a:effectLst/>
                <a:latin typeface="楷体" panose="02010609060101010101" pitchFamily="49" charset="-122"/>
                <a:ea typeface="楷体" panose="02010609060101010101" pitchFamily="49" charset="-122"/>
                <a:cs typeface="Times New Roman" panose="02020603050405020304" pitchFamily="18" charset="0"/>
              </a:rPr>
              <a:t>药品基本信息</a:t>
            </a:r>
            <a:endParaRPr lang="zh-CN" altLang="en-US" sz="2000" b="1">
              <a:latin typeface="楷体" panose="02010609060101010101" pitchFamily="49" charset="-122"/>
              <a:ea typeface="楷体" panose="02010609060101010101" pitchFamily="49" charset="-122"/>
            </a:endParaRPr>
          </a:p>
        </p:txBody>
      </p:sp>
      <p:sp>
        <p:nvSpPr>
          <p:cNvPr id="9" name="文本框 8"/>
          <p:cNvSpPr txBox="1"/>
          <p:nvPr/>
        </p:nvSpPr>
        <p:spPr>
          <a:xfrm>
            <a:off x="498249" y="2480120"/>
            <a:ext cx="3625516" cy="3358612"/>
          </a:xfrm>
          <a:prstGeom prst="rect">
            <a:avLst/>
          </a:prstGeom>
          <a:noFill/>
        </p:spPr>
        <p:txBody>
          <a:bodyPr wrap="square">
            <a:spAutoFit/>
          </a:bodyPr>
          <a:lstStyle/>
          <a:p>
            <a:pPr>
              <a:lnSpc>
                <a:spcPct val="150000"/>
              </a:lnSpc>
            </a:pPr>
            <a:r>
              <a:rPr lang="zh-CN" altLang="en-US" sz="1600">
                <a:latin typeface="楷体" panose="02010609060101010101" pitchFamily="49" charset="-122"/>
                <a:ea typeface="楷体" panose="02010609060101010101" pitchFamily="49" charset="-122"/>
              </a:rPr>
              <a:t>包括但不限于药品通用名称；注册规格；说明书适应症</a:t>
            </a:r>
            <a:r>
              <a:rPr lang="en-US" altLang="zh-CN" sz="1600">
                <a:latin typeface="楷体" panose="02010609060101010101" pitchFamily="49" charset="-122"/>
                <a:ea typeface="楷体" panose="02010609060101010101" pitchFamily="49" charset="-122"/>
              </a:rPr>
              <a:t>/</a:t>
            </a:r>
            <a:r>
              <a:rPr lang="zh-CN" altLang="en-US" sz="1600">
                <a:latin typeface="楷体" panose="02010609060101010101" pitchFamily="49" charset="-122"/>
                <a:ea typeface="楷体" panose="02010609060101010101" pitchFamily="49" charset="-122"/>
              </a:rPr>
              <a:t>功能主治（概述）；用法用量；中国大陆首次上市时间；目前大陆地区同通用名药品的上市情况；全球首个上市国家</a:t>
            </a:r>
            <a:r>
              <a:rPr lang="en-US" altLang="zh-CN" sz="1600">
                <a:latin typeface="楷体" panose="02010609060101010101" pitchFamily="49" charset="-122"/>
                <a:ea typeface="楷体" panose="02010609060101010101" pitchFamily="49" charset="-122"/>
              </a:rPr>
              <a:t>/</a:t>
            </a:r>
            <a:r>
              <a:rPr lang="zh-CN" altLang="en-US" sz="1600">
                <a:latin typeface="楷体" panose="02010609060101010101" pitchFamily="49" charset="-122"/>
                <a:ea typeface="楷体" panose="02010609060101010101" pitchFamily="49" charset="-122"/>
              </a:rPr>
              <a:t>地区及上市时间；是否为</a:t>
            </a:r>
            <a:r>
              <a:rPr lang="en-US" altLang="zh-CN" sz="1600">
                <a:latin typeface="楷体" panose="02010609060101010101" pitchFamily="49" charset="-122"/>
                <a:ea typeface="楷体" panose="02010609060101010101" pitchFamily="49" charset="-122"/>
              </a:rPr>
              <a:t>OTC </a:t>
            </a:r>
            <a:r>
              <a:rPr lang="zh-CN" altLang="en-US" sz="1600">
                <a:latin typeface="楷体" panose="02010609060101010101" pitchFamily="49" charset="-122"/>
                <a:ea typeface="楷体" panose="02010609060101010101" pitchFamily="49" charset="-122"/>
              </a:rPr>
              <a:t>药品；参照药品建议；所治疗疾病基本情况、未满足的治疗需求、大陆地区发病率、年发病患者总数等。</a:t>
            </a:r>
            <a:endParaRPr lang="zh-CN" altLang="en-US" sz="1600">
              <a:latin typeface="楷体" panose="02010609060101010101" pitchFamily="49" charset="-122"/>
              <a:ea typeface="楷体" panose="02010609060101010101" pitchFamily="49" charset="-122"/>
            </a:endParaRPr>
          </a:p>
        </p:txBody>
      </p:sp>
      <p:sp>
        <p:nvSpPr>
          <p:cNvPr id="11" name="文本框 10"/>
          <p:cNvSpPr txBox="1"/>
          <p:nvPr/>
        </p:nvSpPr>
        <p:spPr>
          <a:xfrm>
            <a:off x="4428566" y="1186766"/>
            <a:ext cx="7279342" cy="4466607"/>
          </a:xfrm>
          <a:prstGeom prst="rect">
            <a:avLst/>
          </a:prstGeom>
          <a:noFill/>
        </p:spPr>
        <p:txBody>
          <a:bodyPr wrap="square">
            <a:spAutoFit/>
          </a:bodyPr>
          <a:lstStyle/>
          <a:p>
            <a:pPr marL="285750" marR="0" lvl="0" indent="-285750" algn="just" defTabSz="914400" rtl="0" eaLnBrk="1" fontAlgn="auto" latinLnBrk="0" hangingPunct="1">
              <a:lnSpc>
                <a:spcPct val="150000"/>
              </a:lnSpc>
              <a:spcBef>
                <a:spcPts val="0"/>
              </a:spcBef>
              <a:spcAft>
                <a:spcPts val="0"/>
              </a:spcAft>
              <a:buClrTx/>
              <a:buSzTx/>
              <a:buFont typeface="Wingdings" panose="05000000000000000000" pitchFamily="2" charset="2"/>
              <a:buChar char="Ø"/>
              <a:defRPr/>
            </a:pPr>
            <a:r>
              <a:rPr kumimoji="0" lang="zh-CN" altLang="zh-CN" sz="1600" b="0" i="0" u="none" strike="noStrike" kern="100" cap="none" spc="0" normalizeH="0" baseline="0" noProof="0">
                <a:ln>
                  <a:noFill/>
                </a:ln>
                <a:solidFill>
                  <a:prstClr val="black"/>
                </a:solidFill>
                <a:effectLst/>
                <a:uLnTx/>
                <a:uFillTx/>
                <a:latin typeface="楷体" panose="02010609060101010101" pitchFamily="49" charset="-122"/>
                <a:ea typeface="楷体" panose="02010609060101010101" pitchFamily="49" charset="-122"/>
                <a:cs typeface="Times New Roman" panose="02020603050405020304" pitchFamily="18" charset="0"/>
              </a:rPr>
              <a:t>目前大陆地区同通用名药品的上市情况：无</a:t>
            </a:r>
            <a:endParaRPr kumimoji="0" lang="zh-CN" altLang="zh-CN" sz="1600" b="0" i="0" u="none" strike="noStrike" kern="100" cap="none" spc="0" normalizeH="0" baseline="0" noProof="0">
              <a:ln>
                <a:noFill/>
              </a:ln>
              <a:solidFill>
                <a:prstClr val="black"/>
              </a:solidFill>
              <a:effectLst/>
              <a:uLnTx/>
              <a:uFillTx/>
              <a:latin typeface="楷体" panose="02010609060101010101" pitchFamily="49" charset="-122"/>
              <a:ea typeface="楷体" panose="02010609060101010101" pitchFamily="49" charset="-122"/>
              <a:cs typeface="Times New Roman" panose="02020603050405020304" pitchFamily="18" charset="0"/>
            </a:endParaRPr>
          </a:p>
          <a:p>
            <a:pPr marL="285750" indent="-285750" algn="just">
              <a:lnSpc>
                <a:spcPct val="150000"/>
              </a:lnSpc>
              <a:buFont typeface="Wingdings" panose="05000000000000000000" pitchFamily="2" charset="2"/>
              <a:buChar char="Ø"/>
            </a:pP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全球首个上市国家</a:t>
            </a:r>
            <a:r>
              <a:rPr lang="en-US" altLang="zh-CN" sz="1600" kern="100">
                <a:effectLst/>
                <a:latin typeface="楷体" panose="02010609060101010101" pitchFamily="49" charset="-122"/>
                <a:ea typeface="楷体" panose="02010609060101010101" pitchFamily="49" charset="-122"/>
                <a:cs typeface="Times New Roman" panose="02020603050405020304" pitchFamily="18" charset="0"/>
              </a:rPr>
              <a:t>/</a:t>
            </a: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地区及上市时间：</a:t>
            </a:r>
            <a:r>
              <a:rPr lang="zh-CN" altLang="en-US" sz="1600" kern="100">
                <a:latin typeface="楷体" panose="02010609060101010101" pitchFamily="49" charset="-122"/>
                <a:ea typeface="楷体" panose="02010609060101010101" pitchFamily="49" charset="-122"/>
                <a:cs typeface="Times New Roman" panose="02020603050405020304" pitchFamily="18" charset="0"/>
              </a:rPr>
              <a:t>中国  </a:t>
            </a:r>
            <a:r>
              <a:rPr lang="en-US" altLang="zh-CN" sz="1600" kern="100">
                <a:latin typeface="楷体" panose="02010609060101010101" pitchFamily="49" charset="-122"/>
                <a:ea typeface="楷体" panose="02010609060101010101" pitchFamily="49" charset="-122"/>
                <a:cs typeface="Times New Roman" panose="02020603050405020304" pitchFamily="18" charset="0"/>
              </a:rPr>
              <a:t>2019</a:t>
            </a:r>
            <a:r>
              <a:rPr lang="zh-CN" altLang="en-US" sz="1600" kern="100">
                <a:latin typeface="楷体" panose="02010609060101010101" pitchFamily="49" charset="-122"/>
                <a:ea typeface="楷体" panose="02010609060101010101" pitchFamily="49" charset="-122"/>
                <a:cs typeface="Times New Roman" panose="02020603050405020304" pitchFamily="18" charset="0"/>
              </a:rPr>
              <a:t>年</a:t>
            </a:r>
            <a:r>
              <a:rPr lang="en-US" altLang="zh-CN" sz="1600" kern="100">
                <a:latin typeface="楷体" panose="02010609060101010101" pitchFamily="49" charset="-122"/>
                <a:ea typeface="楷体" panose="02010609060101010101" pitchFamily="49" charset="-122"/>
                <a:cs typeface="Times New Roman" panose="02020603050405020304" pitchFamily="18" charset="0"/>
              </a:rPr>
              <a:t>4</a:t>
            </a:r>
            <a:r>
              <a:rPr lang="zh-CN" altLang="en-US" sz="1600" kern="100">
                <a:latin typeface="楷体" panose="02010609060101010101" pitchFamily="49" charset="-122"/>
                <a:ea typeface="楷体" panose="02010609060101010101" pitchFamily="49" charset="-122"/>
                <a:cs typeface="Times New Roman" panose="02020603050405020304" pitchFamily="18" charset="0"/>
              </a:rPr>
              <a:t>月</a:t>
            </a:r>
            <a:endParaRPr lang="en-US" altLang="zh-CN" sz="1600" kern="100">
              <a:latin typeface="楷体" panose="02010609060101010101" pitchFamily="49" charset="-122"/>
              <a:ea typeface="楷体" panose="02010609060101010101" pitchFamily="49" charset="-122"/>
              <a:cs typeface="Times New Roman" panose="02020603050405020304" pitchFamily="18" charset="0"/>
            </a:endParaRPr>
          </a:p>
          <a:p>
            <a:pPr marL="285750" indent="-285750" algn="just">
              <a:lnSpc>
                <a:spcPct val="150000"/>
              </a:lnSpc>
              <a:buFont typeface="Wingdings" panose="05000000000000000000" pitchFamily="2" charset="2"/>
              <a:buChar char="Ø"/>
            </a:pPr>
            <a:r>
              <a:rPr lang="zh-CN" altLang="zh-CN" sz="1600" kern="100">
                <a:latin typeface="楷体" panose="02010609060101010101" pitchFamily="49" charset="-122"/>
                <a:ea typeface="楷体" panose="02010609060101010101" pitchFamily="49" charset="-122"/>
                <a:cs typeface="Times New Roman" panose="02020603050405020304" pitchFamily="18" charset="0"/>
              </a:rPr>
              <a:t>是否为</a:t>
            </a:r>
            <a:r>
              <a:rPr lang="en-US" altLang="zh-CN" sz="1600" kern="100">
                <a:latin typeface="楷体" panose="02010609060101010101" pitchFamily="49" charset="-122"/>
                <a:ea typeface="楷体" panose="02010609060101010101" pitchFamily="49" charset="-122"/>
                <a:cs typeface="Times New Roman" panose="02020603050405020304" pitchFamily="18" charset="0"/>
              </a:rPr>
              <a:t>OTC </a:t>
            </a:r>
            <a:r>
              <a:rPr lang="zh-CN" altLang="zh-CN" sz="1600" kern="100">
                <a:latin typeface="楷体" panose="02010609060101010101" pitchFamily="49" charset="-122"/>
                <a:ea typeface="楷体" panose="02010609060101010101" pitchFamily="49" charset="-122"/>
                <a:cs typeface="Times New Roman" panose="02020603050405020304" pitchFamily="18" charset="0"/>
              </a:rPr>
              <a:t>药品：否</a:t>
            </a:r>
            <a:endParaRPr lang="zh-CN" altLang="zh-CN" sz="1600" kern="100">
              <a:latin typeface="楷体" panose="02010609060101010101" pitchFamily="49" charset="-122"/>
              <a:ea typeface="楷体" panose="02010609060101010101" pitchFamily="49" charset="-122"/>
              <a:cs typeface="Times New Roman" panose="02020603050405020304" pitchFamily="18" charset="0"/>
            </a:endParaRPr>
          </a:p>
          <a:p>
            <a:pPr indent="355600" algn="just">
              <a:lnSpc>
                <a:spcPct val="150000"/>
              </a:lnSpc>
              <a:buFont typeface="Wingdings" panose="05000000000000000000" pitchFamily="2" charset="2"/>
              <a:buChar char="Ø"/>
            </a:pPr>
            <a:r>
              <a:rPr lang="zh-CN" altLang="zh-CN" sz="1600" kern="100">
                <a:latin typeface="楷体" panose="02010609060101010101" pitchFamily="49" charset="-122"/>
                <a:ea typeface="楷体" panose="02010609060101010101" pitchFamily="49" charset="-122"/>
                <a:cs typeface="Times New Roman" panose="02020603050405020304" pitchFamily="18" charset="0"/>
              </a:rPr>
              <a:t>所治疗疾病基本情况：</a:t>
            </a:r>
            <a:endParaRPr lang="zh-CN" altLang="zh-CN" sz="1600" kern="100">
              <a:latin typeface="楷体" panose="02010609060101010101" pitchFamily="49" charset="-122"/>
              <a:ea typeface="楷体" panose="02010609060101010101" pitchFamily="49" charset="-122"/>
              <a:cs typeface="Times New Roman" panose="02020603050405020304" pitchFamily="18" charset="0"/>
            </a:endParaRPr>
          </a:p>
          <a:p>
            <a:pPr marL="355600" algn="just">
              <a:lnSpc>
                <a:spcPct val="150000"/>
              </a:lnSpc>
            </a:pPr>
            <a:r>
              <a:rPr lang="zh-CN" altLang="en-US" sz="1600" kern="100">
                <a:latin typeface="楷体" panose="02010609060101010101" pitchFamily="49" charset="-122"/>
                <a:ea typeface="楷体" panose="02010609060101010101" pitchFamily="49" charset="-122"/>
                <a:cs typeface="Times New Roman" panose="02020603050405020304" pitchFamily="18" charset="0"/>
              </a:rPr>
              <a:t>本品适用于成人，可作为水、电解质的补充源和碱化剂</a:t>
            </a: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，常见的</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适应症</a:t>
            </a: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有：各种外科手术围手术期、禁食期</a:t>
            </a:r>
            <a:r>
              <a:rPr lang="zh-CN" altLang="en-US" sz="1600" kern="100">
                <a:latin typeface="楷体" panose="02010609060101010101" pitchFamily="49" charset="-122"/>
                <a:ea typeface="楷体" panose="02010609060101010101" pitchFamily="49" charset="-122"/>
                <a:cs typeface="Times New Roman" panose="02020603050405020304" pitchFamily="18" charset="0"/>
              </a:rPr>
              <a:t>、</a:t>
            </a: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严重创伤</a:t>
            </a:r>
            <a:r>
              <a:rPr lang="zh-CN" altLang="en-US" sz="1600" kern="100">
                <a:latin typeface="楷体" panose="02010609060101010101" pitchFamily="49" charset="-122"/>
                <a:ea typeface="楷体" panose="02010609060101010101" pitchFamily="49" charset="-122"/>
                <a:cs typeface="Times New Roman" panose="02020603050405020304" pitchFamily="18" charset="0"/>
              </a:rPr>
              <a:t>等</a:t>
            </a:r>
            <a:endParaRPr lang="zh-CN"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285750" indent="-285750" algn="just">
              <a:lnSpc>
                <a:spcPct val="150000"/>
              </a:lnSpc>
              <a:buFont typeface="Wingdings" panose="05000000000000000000" pitchFamily="2" charset="2"/>
              <a:buChar char="Ø"/>
            </a:pPr>
            <a:r>
              <a:rPr lang="en-US" altLang="zh-CN" sz="1600" kern="100">
                <a:effectLst/>
                <a:latin typeface="楷体" panose="02010609060101010101" pitchFamily="49" charset="-122"/>
                <a:ea typeface="楷体" panose="02010609060101010101" pitchFamily="49" charset="-122"/>
                <a:cs typeface="Times New Roman" panose="02020603050405020304" pitchFamily="18" charset="0"/>
              </a:rPr>
              <a:t> </a:t>
            </a: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未满足的治疗需求：</a:t>
            </a:r>
            <a:endParaRPr lang="zh-CN"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742950" lvl="1" indent="-285750" algn="just">
              <a:lnSpc>
                <a:spcPct val="150000"/>
              </a:lnSpc>
              <a:buFont typeface="Arial" panose="020B0604020202020204" pitchFamily="34" charset="0"/>
              <a:buChar char="•"/>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大量输注乳酸钠林格液导致的乳酸中毒</a:t>
            </a:r>
            <a:endParaRPr lang="en-US"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742950" lvl="1" indent="-285750" algn="just">
              <a:lnSpc>
                <a:spcPct val="150000"/>
              </a:lnSpc>
              <a:buFont typeface="Arial" panose="020B0604020202020204" pitchFamily="34" charset="0"/>
              <a:buChar char="•"/>
            </a:pPr>
            <a:r>
              <a:rPr lang="zh-CN" altLang="en-US" sz="1600" kern="100">
                <a:latin typeface="楷体" panose="02010609060101010101" pitchFamily="49" charset="-122"/>
                <a:ea typeface="楷体" panose="02010609060101010101" pitchFamily="49" charset="-122"/>
                <a:cs typeface="Times New Roman" panose="02020603050405020304" pitchFamily="18" charset="0"/>
              </a:rPr>
              <a:t>糖尿病患者输注复方电解质液体受限</a:t>
            </a:r>
            <a:endParaRPr lang="en-US" altLang="zh-CN" sz="1600" kern="100">
              <a:latin typeface="楷体" panose="02010609060101010101" pitchFamily="49" charset="-122"/>
              <a:ea typeface="楷体" panose="02010609060101010101" pitchFamily="49" charset="-122"/>
              <a:cs typeface="Times New Roman" panose="02020603050405020304" pitchFamily="18" charset="0"/>
            </a:endParaRPr>
          </a:p>
          <a:p>
            <a:pPr marL="742950" lvl="1" indent="-285750" algn="just">
              <a:lnSpc>
                <a:spcPct val="150000"/>
              </a:lnSpc>
              <a:buFont typeface="Arial" panose="020B0604020202020204" pitchFamily="34" charset="0"/>
              <a:buChar char="•"/>
            </a:pPr>
            <a:r>
              <a:rPr lang="zh-CN" altLang="en-US" sz="1600" kern="100">
                <a:latin typeface="楷体" panose="02010609060101010101" pitchFamily="49" charset="-122"/>
                <a:ea typeface="楷体" panose="02010609060101010101" pitchFamily="49" charset="-122"/>
                <a:cs typeface="Times New Roman" panose="02020603050405020304" pitchFamily="18" charset="0"/>
              </a:rPr>
              <a:t>心功能不全者输注复方电解质液体受限</a:t>
            </a:r>
            <a:endParaRPr lang="en-US" altLang="zh-CN" sz="1600" kern="100">
              <a:latin typeface="楷体" panose="02010609060101010101" pitchFamily="49" charset="-122"/>
              <a:ea typeface="楷体" panose="02010609060101010101" pitchFamily="49" charset="-122"/>
              <a:cs typeface="Times New Roman" panose="02020603050405020304" pitchFamily="18" charset="0"/>
            </a:endParaRPr>
          </a:p>
          <a:p>
            <a:pPr marL="742950" lvl="1" indent="-285750" algn="just">
              <a:lnSpc>
                <a:spcPct val="150000"/>
              </a:lnSpc>
              <a:buFont typeface="Arial" panose="020B0604020202020204" pitchFamily="34" charset="0"/>
              <a:buChar char="•"/>
            </a:pPr>
            <a:r>
              <a:rPr lang="zh-CN" altLang="en-US" sz="1600" kern="100">
                <a:latin typeface="楷体" panose="02010609060101010101" pitchFamily="49" charset="-122"/>
                <a:ea typeface="楷体" panose="02010609060101010101" pitchFamily="49" charset="-122"/>
                <a:cs typeface="Times New Roman" panose="02020603050405020304" pitchFamily="18" charset="0"/>
              </a:rPr>
              <a:t>含钙的电解质注射液导致较多配伍禁忌，影响治疗方案选择</a:t>
            </a:r>
            <a:endParaRPr lang="en-US" altLang="zh-CN" sz="1600" kern="100">
              <a:latin typeface="楷体" panose="02010609060101010101" pitchFamily="49" charset="-122"/>
              <a:ea typeface="楷体" panose="02010609060101010101" pitchFamily="49" charset="-122"/>
              <a:cs typeface="Times New Roman" panose="02020603050405020304" pitchFamily="18" charset="0"/>
            </a:endParaRPr>
          </a:p>
          <a:p>
            <a:pPr marL="742950" lvl="1" indent="-285750" algn="just">
              <a:lnSpc>
                <a:spcPct val="150000"/>
              </a:lnSpc>
              <a:buFont typeface="Arial" panose="020B0604020202020204" pitchFamily="34" charset="0"/>
              <a:buChar char="•"/>
            </a:pPr>
            <a:r>
              <a:rPr lang="zh-CN" altLang="en-US" sz="1600" kern="100">
                <a:latin typeface="楷体" panose="02010609060101010101" pitchFamily="49" charset="-122"/>
                <a:ea typeface="楷体" panose="02010609060101010101" pitchFamily="49" charset="-122"/>
                <a:cs typeface="Times New Roman" panose="02020603050405020304" pitchFamily="18" charset="0"/>
              </a:rPr>
              <a:t>输注电解质液体时有低磷血症的风险</a:t>
            </a:r>
            <a:endParaRPr lang="zh-CN" altLang="zh-CN" sz="1600" kern="100">
              <a:latin typeface="楷体" panose="02010609060101010101" pitchFamily="49" charset="-122"/>
              <a:ea typeface="楷体" panose="02010609060101010101" pitchFamily="49" charset="-122"/>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28918" y="89646"/>
            <a:ext cx="645458" cy="14343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01</a:t>
            </a:r>
            <a:endParaRPr lang="zh-CN" altLang="en-US"/>
          </a:p>
        </p:txBody>
      </p:sp>
      <p:sp>
        <p:nvSpPr>
          <p:cNvPr id="5" name="文本框 4"/>
          <p:cNvSpPr txBox="1"/>
          <p:nvPr/>
        </p:nvSpPr>
        <p:spPr>
          <a:xfrm>
            <a:off x="498249" y="1836636"/>
            <a:ext cx="1855694" cy="400110"/>
          </a:xfrm>
          <a:prstGeom prst="rect">
            <a:avLst/>
          </a:prstGeom>
          <a:noFill/>
          <a:ln w="28575">
            <a:solidFill>
              <a:schemeClr val="tx1"/>
            </a:solidFill>
          </a:ln>
        </p:spPr>
        <p:txBody>
          <a:bodyPr wrap="square">
            <a:spAutoFit/>
          </a:bodyPr>
          <a:lstStyle/>
          <a:p>
            <a:r>
              <a:rPr lang="zh-CN" altLang="en-US" sz="2000" b="1" kern="100">
                <a:effectLst/>
                <a:latin typeface="楷体" panose="02010609060101010101" pitchFamily="49" charset="-122"/>
                <a:ea typeface="楷体" panose="02010609060101010101" pitchFamily="49" charset="-122"/>
                <a:cs typeface="Times New Roman" panose="02020603050405020304" pitchFamily="18" charset="0"/>
              </a:rPr>
              <a:t>药品基本信息</a:t>
            </a:r>
            <a:endParaRPr lang="zh-CN" altLang="en-US" sz="2000" b="1">
              <a:latin typeface="楷体" panose="02010609060101010101" pitchFamily="49" charset="-122"/>
              <a:ea typeface="楷体" panose="02010609060101010101" pitchFamily="49" charset="-122"/>
            </a:endParaRPr>
          </a:p>
        </p:txBody>
      </p:sp>
      <p:sp>
        <p:nvSpPr>
          <p:cNvPr id="9" name="文本框 8"/>
          <p:cNvSpPr txBox="1"/>
          <p:nvPr/>
        </p:nvSpPr>
        <p:spPr>
          <a:xfrm>
            <a:off x="182971" y="2549383"/>
            <a:ext cx="3625516" cy="3358612"/>
          </a:xfrm>
          <a:prstGeom prst="rect">
            <a:avLst/>
          </a:prstGeom>
          <a:noFill/>
        </p:spPr>
        <p:txBody>
          <a:bodyPr wrap="square">
            <a:spAutoFit/>
          </a:bodyPr>
          <a:lstStyle/>
          <a:p>
            <a:pPr>
              <a:lnSpc>
                <a:spcPct val="150000"/>
              </a:lnSpc>
            </a:pPr>
            <a:r>
              <a:rPr lang="zh-CN" altLang="en-US" sz="1600">
                <a:latin typeface="楷体" panose="02010609060101010101" pitchFamily="49" charset="-122"/>
                <a:ea typeface="楷体" panose="02010609060101010101" pitchFamily="49" charset="-122"/>
              </a:rPr>
              <a:t>包括但不限于药品通用名称；注册规格；说明书适应症</a:t>
            </a:r>
            <a:r>
              <a:rPr lang="en-US" altLang="zh-CN" sz="1600">
                <a:latin typeface="楷体" panose="02010609060101010101" pitchFamily="49" charset="-122"/>
                <a:ea typeface="楷体" panose="02010609060101010101" pitchFamily="49" charset="-122"/>
              </a:rPr>
              <a:t>/</a:t>
            </a:r>
            <a:r>
              <a:rPr lang="zh-CN" altLang="en-US" sz="1600">
                <a:latin typeface="楷体" panose="02010609060101010101" pitchFamily="49" charset="-122"/>
                <a:ea typeface="楷体" panose="02010609060101010101" pitchFamily="49" charset="-122"/>
              </a:rPr>
              <a:t>功能主治（概述）；用法用量；中国大陆首次上市时间；目前大陆地区同通用名药品的上市情况；全球首个上市国家</a:t>
            </a:r>
            <a:r>
              <a:rPr lang="en-US" altLang="zh-CN" sz="1600">
                <a:latin typeface="楷体" panose="02010609060101010101" pitchFamily="49" charset="-122"/>
                <a:ea typeface="楷体" panose="02010609060101010101" pitchFamily="49" charset="-122"/>
              </a:rPr>
              <a:t>/</a:t>
            </a:r>
            <a:r>
              <a:rPr lang="zh-CN" altLang="en-US" sz="1600">
                <a:latin typeface="楷体" panose="02010609060101010101" pitchFamily="49" charset="-122"/>
                <a:ea typeface="楷体" panose="02010609060101010101" pitchFamily="49" charset="-122"/>
              </a:rPr>
              <a:t>地区及上市时间；是否为</a:t>
            </a:r>
            <a:r>
              <a:rPr lang="en-US" altLang="zh-CN" sz="1600">
                <a:latin typeface="楷体" panose="02010609060101010101" pitchFamily="49" charset="-122"/>
                <a:ea typeface="楷体" panose="02010609060101010101" pitchFamily="49" charset="-122"/>
              </a:rPr>
              <a:t>OTC </a:t>
            </a:r>
            <a:r>
              <a:rPr lang="zh-CN" altLang="en-US" sz="1600">
                <a:latin typeface="楷体" panose="02010609060101010101" pitchFamily="49" charset="-122"/>
                <a:ea typeface="楷体" panose="02010609060101010101" pitchFamily="49" charset="-122"/>
              </a:rPr>
              <a:t>药品；参照药品建议；所治疗疾病基本情况、未满足的治疗需求、大陆地区发病率、年发病患者总数等。</a:t>
            </a:r>
            <a:endParaRPr lang="zh-CN" altLang="en-US" sz="1600">
              <a:latin typeface="楷体" panose="02010609060101010101" pitchFamily="49" charset="-122"/>
              <a:ea typeface="楷体" panose="02010609060101010101" pitchFamily="49" charset="-122"/>
            </a:endParaRPr>
          </a:p>
        </p:txBody>
      </p:sp>
      <p:sp>
        <p:nvSpPr>
          <p:cNvPr id="11" name="文本框 10"/>
          <p:cNvSpPr txBox="1"/>
          <p:nvPr/>
        </p:nvSpPr>
        <p:spPr>
          <a:xfrm>
            <a:off x="3606607" y="1155865"/>
            <a:ext cx="8316219" cy="4058355"/>
          </a:xfrm>
          <a:prstGeom prst="rect">
            <a:avLst/>
          </a:prstGeom>
          <a:noFill/>
        </p:spPr>
        <p:txBody>
          <a:bodyPr wrap="square">
            <a:spAutoFit/>
          </a:bodyPr>
          <a:lstStyle/>
          <a:p>
            <a:pPr marL="355600" indent="-395605" algn="just">
              <a:lnSpc>
                <a:spcPct val="150000"/>
              </a:lnSpc>
              <a:buFont typeface="Wingdings" panose="05000000000000000000" pitchFamily="2" charset="2"/>
              <a:buChar char="Ø"/>
            </a:pPr>
            <a:r>
              <a:rPr lang="zh-CN" altLang="en-US" sz="1600" kern="100">
                <a:latin typeface="楷体" panose="02010609060101010101" pitchFamily="49" charset="-122"/>
                <a:ea typeface="楷体" panose="02010609060101010101" pitchFamily="49" charset="-122"/>
                <a:cs typeface="Times New Roman" panose="02020603050405020304" pitchFamily="18" charset="0"/>
              </a:rPr>
              <a:t>复方电解质注射液（</a:t>
            </a:r>
            <a:r>
              <a:rPr lang="en-US" altLang="zh-CN" sz="1600" kern="100">
                <a:latin typeface="楷体" panose="02010609060101010101" pitchFamily="49" charset="-122"/>
                <a:ea typeface="楷体" panose="02010609060101010101" pitchFamily="49" charset="-122"/>
                <a:cs typeface="Times New Roman" panose="02020603050405020304" pitchFamily="18" charset="0"/>
              </a:rPr>
              <a:t>Ⅴ</a:t>
            </a:r>
            <a:r>
              <a:rPr lang="zh-CN" altLang="en-US" sz="1600" kern="100">
                <a:latin typeface="楷体" panose="02010609060101010101" pitchFamily="49" charset="-122"/>
                <a:ea typeface="楷体" panose="02010609060101010101" pitchFamily="49" charset="-122"/>
                <a:cs typeface="Times New Roman" panose="02020603050405020304" pitchFamily="18" charset="0"/>
              </a:rPr>
              <a:t>）具有以下的特点：</a:t>
            </a:r>
            <a:endParaRPr lang="en-US" altLang="zh-CN" sz="1600" kern="100">
              <a:latin typeface="楷体" panose="02010609060101010101" pitchFamily="49" charset="-122"/>
              <a:ea typeface="楷体" panose="02010609060101010101" pitchFamily="49" charset="-122"/>
              <a:cs typeface="Times New Roman" panose="02020603050405020304" pitchFamily="18" charset="0"/>
            </a:endParaRPr>
          </a:p>
          <a:p>
            <a:pPr marL="355600" lvl="1" algn="just">
              <a:lnSpc>
                <a:spcPct val="150000"/>
              </a:lnSpc>
              <a:buFont typeface="Arial" panose="020B0604020202020204" pitchFamily="34" charset="0"/>
              <a:buChar char="•"/>
            </a:pPr>
            <a:r>
              <a:rPr lang="zh-CN" altLang="en-US" sz="1600" kern="100">
                <a:latin typeface="楷体" panose="02010609060101010101" pitchFamily="49" charset="-122"/>
                <a:ea typeface="楷体" panose="02010609060101010101" pitchFamily="49" charset="-122"/>
                <a:cs typeface="Times New Roman" panose="02020603050405020304" pitchFamily="18" charset="0"/>
              </a:rPr>
              <a:t> 双缓冲系统，多倍缓冲能力，更快更高效的调节酸碱平衡</a:t>
            </a:r>
            <a:endParaRPr lang="en-US" altLang="zh-CN" sz="1600" kern="100">
              <a:latin typeface="楷体" panose="02010609060101010101" pitchFamily="49" charset="-122"/>
              <a:ea typeface="楷体" panose="02010609060101010101" pitchFamily="49" charset="-122"/>
              <a:cs typeface="Times New Roman" panose="02020603050405020304" pitchFamily="18" charset="0"/>
            </a:endParaRPr>
          </a:p>
          <a:p>
            <a:pPr marL="355600" lvl="1" algn="just">
              <a:lnSpc>
                <a:spcPct val="150000"/>
              </a:lnSpc>
              <a:buFont typeface="Arial" panose="020B0604020202020204" pitchFamily="34" charset="0"/>
              <a:buChar char="•"/>
            </a:pPr>
            <a:r>
              <a:rPr lang="zh-CN" altLang="en-US" sz="1600" kern="100">
                <a:latin typeface="楷体" panose="02010609060101010101" pitchFamily="49" charset="-122"/>
                <a:ea typeface="楷体" panose="02010609060101010101" pitchFamily="49" charset="-122"/>
                <a:cs typeface="Times New Roman" panose="02020603050405020304" pitchFamily="18" charset="0"/>
              </a:rPr>
              <a:t> 不含乳酸，不会乳酸中毒，对糖尿病患者服用其它药物无影响</a:t>
            </a:r>
            <a:endParaRPr lang="en-US" altLang="zh-CN" sz="1600" kern="100">
              <a:latin typeface="楷体" panose="02010609060101010101" pitchFamily="49" charset="-122"/>
              <a:ea typeface="楷体" panose="02010609060101010101" pitchFamily="49" charset="-122"/>
              <a:cs typeface="Times New Roman" panose="02020603050405020304" pitchFamily="18" charset="0"/>
            </a:endParaRPr>
          </a:p>
          <a:p>
            <a:pPr marL="355600" lvl="1" algn="just">
              <a:lnSpc>
                <a:spcPct val="150000"/>
              </a:lnSpc>
              <a:buFont typeface="Arial" panose="020B0604020202020204" pitchFamily="34" charset="0"/>
              <a:buChar char="•"/>
            </a:pPr>
            <a:r>
              <a:rPr lang="zh-CN" altLang="en-US" sz="1600" kern="100">
                <a:latin typeface="楷体" panose="02010609060101010101" pitchFamily="49" charset="-122"/>
                <a:ea typeface="楷体" panose="02010609060101010101" pitchFamily="49" charset="-122"/>
                <a:cs typeface="Times New Roman" panose="02020603050405020304" pitchFamily="18" charset="0"/>
              </a:rPr>
              <a:t> 添加镁离子，有利于围手术期心肌保护，添加</a:t>
            </a:r>
            <a:r>
              <a:rPr lang="en-US" altLang="zh-CN" sz="1600" kern="100">
                <a:latin typeface="楷体" panose="02010609060101010101" pitchFamily="49" charset="-122"/>
                <a:ea typeface="楷体" panose="02010609060101010101" pitchFamily="49" charset="-122"/>
                <a:cs typeface="Times New Roman" panose="02020603050405020304" pitchFamily="18" charset="0"/>
              </a:rPr>
              <a:t>K</a:t>
            </a:r>
            <a:r>
              <a:rPr lang="zh-CN" altLang="en-US" sz="1600" kern="100">
                <a:latin typeface="楷体" panose="02010609060101010101" pitchFamily="49" charset="-122"/>
                <a:ea typeface="楷体" panose="02010609060101010101" pitchFamily="49" charset="-122"/>
                <a:cs typeface="Times New Roman" panose="02020603050405020304" pitchFamily="18" charset="0"/>
              </a:rPr>
              <a:t>，围手术期补钾需求</a:t>
            </a:r>
            <a:endParaRPr lang="en-US" altLang="zh-CN" sz="1600" kern="100">
              <a:latin typeface="楷体" panose="02010609060101010101" pitchFamily="49" charset="-122"/>
              <a:ea typeface="楷体" panose="02010609060101010101" pitchFamily="49" charset="-122"/>
              <a:cs typeface="Times New Roman" panose="02020603050405020304" pitchFamily="18" charset="0"/>
            </a:endParaRPr>
          </a:p>
          <a:p>
            <a:pPr marL="355600" lvl="1" algn="just">
              <a:lnSpc>
                <a:spcPct val="150000"/>
              </a:lnSpc>
              <a:buFont typeface="Arial" panose="020B0604020202020204" pitchFamily="34" charset="0"/>
              <a:buChar char="•"/>
            </a:pPr>
            <a:r>
              <a:rPr lang="zh-CN" altLang="en-US" sz="1600" kern="100">
                <a:latin typeface="楷体" panose="02010609060101010101" pitchFamily="49" charset="-122"/>
                <a:ea typeface="楷体" panose="02010609060101010101" pitchFamily="49" charset="-122"/>
                <a:cs typeface="Times New Roman" panose="02020603050405020304" pitchFamily="18" charset="0"/>
              </a:rPr>
              <a:t> 不含钙离子，避免钙配伍禁忌（输血、头孢类抗生素等），减少药物不良反应的发生</a:t>
            </a:r>
            <a:endParaRPr lang="en-US" altLang="zh-CN" sz="1600" kern="100">
              <a:latin typeface="楷体" panose="02010609060101010101" pitchFamily="49" charset="-122"/>
              <a:ea typeface="楷体" panose="02010609060101010101" pitchFamily="49" charset="-122"/>
              <a:cs typeface="Times New Roman" panose="02020603050405020304" pitchFamily="18" charset="0"/>
            </a:endParaRPr>
          </a:p>
          <a:p>
            <a:pPr marL="535305" lvl="1" indent="-179705" algn="just">
              <a:lnSpc>
                <a:spcPct val="150000"/>
              </a:lnSpc>
              <a:buFont typeface="Arial" panose="020B0604020202020204" pitchFamily="34" charset="0"/>
              <a:buChar char="•"/>
            </a:pPr>
            <a:r>
              <a:rPr lang="zh-CN" altLang="en-US" sz="1600" kern="100">
                <a:latin typeface="楷体" panose="02010609060101010101" pitchFamily="49" charset="-122"/>
                <a:ea typeface="楷体" panose="02010609060101010101" pitchFamily="49" charset="-122"/>
                <a:cs typeface="Times New Roman" panose="02020603050405020304" pitchFamily="18" charset="0"/>
              </a:rPr>
              <a:t>添加磷，有效预防创伤等并发症低磷血症的发生，减少代谢性脑病、横纹肌溶解症等重大疾病的发生风险</a:t>
            </a:r>
            <a:endParaRPr lang="en-US" altLang="zh-CN" sz="1600" kern="100">
              <a:latin typeface="楷体" panose="02010609060101010101" pitchFamily="49" charset="-122"/>
              <a:ea typeface="楷体" panose="02010609060101010101" pitchFamily="49" charset="-122"/>
              <a:cs typeface="Times New Roman" panose="02020603050405020304" pitchFamily="18" charset="0"/>
            </a:endParaRPr>
          </a:p>
          <a:p>
            <a:pPr marL="355600" lvl="1" algn="just">
              <a:lnSpc>
                <a:spcPct val="150000"/>
              </a:lnSpc>
            </a:pPr>
            <a:r>
              <a:rPr lang="zh-CN" altLang="en-US" sz="1600" kern="100">
                <a:latin typeface="楷体" panose="02010609060101010101" pitchFamily="49" charset="-122"/>
                <a:ea typeface="楷体" panose="02010609060101010101" pitchFamily="49" charset="-122"/>
                <a:cs typeface="Times New Roman" panose="02020603050405020304" pitchFamily="18" charset="0"/>
              </a:rPr>
              <a:t>综上所述，针对在适应症内心功能不全患者、糖尿病患者、正在使用其它药物患者、低磷风险患者，复方电解质注射液（</a:t>
            </a:r>
            <a:r>
              <a:rPr lang="en-US" altLang="zh-CN" sz="1600" kern="100">
                <a:latin typeface="楷体" panose="02010609060101010101" pitchFamily="49" charset="-122"/>
                <a:ea typeface="楷体" panose="02010609060101010101" pitchFamily="49" charset="-122"/>
                <a:cs typeface="Times New Roman" panose="02020603050405020304" pitchFamily="18" charset="0"/>
              </a:rPr>
              <a:t>Ⅴ</a:t>
            </a:r>
            <a:r>
              <a:rPr lang="zh-CN" altLang="en-US" sz="1600" kern="100">
                <a:latin typeface="楷体" panose="02010609060101010101" pitchFamily="49" charset="-122"/>
                <a:ea typeface="楷体" panose="02010609060101010101" pitchFamily="49" charset="-122"/>
                <a:cs typeface="Times New Roman" panose="02020603050405020304" pitchFamily="18" charset="0"/>
              </a:rPr>
              <a:t>）能很好的解决目前临床复方电解质注射液产品未满足的临床治疗需求，是对目前临床方案的有益补充</a:t>
            </a:r>
            <a:endParaRPr lang="en-US" altLang="zh-CN" sz="1600" kern="100">
              <a:latin typeface="楷体" panose="02010609060101010101" pitchFamily="49" charset="-122"/>
              <a:ea typeface="楷体" panose="02010609060101010101" pitchFamily="49" charset="-122"/>
              <a:cs typeface="Times New Roman" panose="02020603050405020304" pitchFamily="18" charset="0"/>
            </a:endParaRPr>
          </a:p>
          <a:p>
            <a:pPr marL="1200150" lvl="2" indent="-285750" algn="just">
              <a:lnSpc>
                <a:spcPct val="150000"/>
              </a:lnSpc>
              <a:buFont typeface="Arial" panose="020B0604020202020204" pitchFamily="34" charset="0"/>
              <a:buChar char="•"/>
            </a:pPr>
            <a:endParaRPr lang="zh-CN" altLang="zh-CN" sz="1400" kern="100">
              <a:effectLst/>
              <a:latin typeface="楷体" panose="02010609060101010101" pitchFamily="49" charset="-122"/>
              <a:ea typeface="楷体" panose="02010609060101010101" pitchFamily="49" charset="-122"/>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28918" y="89646"/>
            <a:ext cx="645458" cy="14343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02</a:t>
            </a:r>
            <a:endParaRPr lang="zh-CN" altLang="en-US"/>
          </a:p>
        </p:txBody>
      </p:sp>
      <p:sp>
        <p:nvSpPr>
          <p:cNvPr id="5" name="文本框 4"/>
          <p:cNvSpPr txBox="1"/>
          <p:nvPr/>
        </p:nvSpPr>
        <p:spPr>
          <a:xfrm>
            <a:off x="498249" y="1836636"/>
            <a:ext cx="1041793" cy="400110"/>
          </a:xfrm>
          <a:prstGeom prst="rect">
            <a:avLst/>
          </a:prstGeom>
          <a:noFill/>
          <a:ln w="28575">
            <a:solidFill>
              <a:schemeClr val="tx1"/>
            </a:solidFill>
          </a:ln>
        </p:spPr>
        <p:txBody>
          <a:bodyPr wrap="square">
            <a:spAutoFit/>
          </a:bodyPr>
          <a:lstStyle/>
          <a:p>
            <a:r>
              <a:rPr lang="zh-CN" altLang="en-US" sz="2000" b="1" kern="100">
                <a:latin typeface="楷体" panose="02010609060101010101" pitchFamily="49" charset="-122"/>
                <a:ea typeface="楷体" panose="02010609060101010101" pitchFamily="49" charset="-122"/>
                <a:cs typeface="Times New Roman" panose="02020603050405020304" pitchFamily="18" charset="0"/>
              </a:rPr>
              <a:t>安全性</a:t>
            </a:r>
            <a:endParaRPr lang="zh-CN" altLang="en-US" sz="2000" b="1">
              <a:latin typeface="楷体" panose="02010609060101010101" pitchFamily="49" charset="-122"/>
              <a:ea typeface="楷体" panose="02010609060101010101" pitchFamily="49" charset="-122"/>
            </a:endParaRPr>
          </a:p>
        </p:txBody>
      </p:sp>
      <p:sp>
        <p:nvSpPr>
          <p:cNvPr id="11" name="文本框 10"/>
          <p:cNvSpPr txBox="1"/>
          <p:nvPr/>
        </p:nvSpPr>
        <p:spPr>
          <a:xfrm>
            <a:off x="3298371" y="268860"/>
            <a:ext cx="8784772" cy="5858848"/>
          </a:xfrm>
          <a:prstGeom prst="rect">
            <a:avLst/>
          </a:prstGeom>
          <a:noFill/>
        </p:spPr>
        <p:txBody>
          <a:bodyPr wrap="square">
            <a:spAutoFit/>
          </a:bodyPr>
          <a:lstStyle/>
          <a:p>
            <a:pPr marL="342900" lvl="0" indent="-342900" algn="just">
              <a:lnSpc>
                <a:spcPct val="150000"/>
              </a:lnSpc>
              <a:buFont typeface="Wingdings" panose="05000000000000000000" pitchFamily="2" charset="2"/>
              <a:buChar char="Ø"/>
            </a:pP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该药品在国内外不良反应发生情况：</a:t>
            </a:r>
            <a:endParaRPr lang="zh-CN" altLang="zh-CN" sz="1400" kern="100">
              <a:effectLst/>
              <a:latin typeface="楷体" panose="02010609060101010101" pitchFamily="49" charset="-122"/>
              <a:ea typeface="楷体" panose="02010609060101010101" pitchFamily="49" charset="-122"/>
              <a:cs typeface="Times New Roman" panose="02020603050405020304" pitchFamily="18" charset="0"/>
            </a:endParaRPr>
          </a:p>
          <a:p>
            <a:pPr indent="355600" algn="just">
              <a:lnSpc>
                <a:spcPct val="150000"/>
              </a:lnSpc>
            </a:pP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该品种批准上市后至今，我公司按要求对本品进行不良反应监测，</a:t>
            </a:r>
            <a:r>
              <a:rPr lang="en-US" altLang="zh-CN" sz="1400" kern="100">
                <a:effectLst/>
                <a:latin typeface="楷体" panose="02010609060101010101" pitchFamily="49" charset="-122"/>
                <a:ea typeface="楷体" panose="02010609060101010101" pitchFamily="49" charset="-122"/>
                <a:cs typeface="Times New Roman" panose="02020603050405020304" pitchFamily="18" charset="0"/>
              </a:rPr>
              <a:t> </a:t>
            </a: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未收到相关不良反应信</a:t>
            </a:r>
            <a:endParaRPr lang="en-US" altLang="zh-CN" sz="1400" kern="100">
              <a:effectLst/>
              <a:latin typeface="楷体" panose="02010609060101010101" pitchFamily="49" charset="-122"/>
              <a:ea typeface="楷体" panose="02010609060101010101" pitchFamily="49" charset="-122"/>
              <a:cs typeface="Times New Roman" panose="02020603050405020304" pitchFamily="18" charset="0"/>
            </a:endParaRPr>
          </a:p>
          <a:p>
            <a:pPr indent="355600" algn="just">
              <a:lnSpc>
                <a:spcPct val="150000"/>
              </a:lnSpc>
            </a:pP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息，也未见相关不良反应报道</a:t>
            </a:r>
            <a:endParaRPr lang="zh-CN" altLang="zh-CN" sz="1400" kern="100">
              <a:effectLst/>
              <a:latin typeface="楷体" panose="02010609060101010101" pitchFamily="49" charset="-122"/>
              <a:ea typeface="楷体" panose="02010609060101010101" pitchFamily="49" charset="-122"/>
              <a:cs typeface="Times New Roman" panose="02020603050405020304" pitchFamily="18" charset="0"/>
            </a:endParaRPr>
          </a:p>
          <a:p>
            <a:pPr marL="285750" indent="-285750" algn="just">
              <a:lnSpc>
                <a:spcPct val="150000"/>
              </a:lnSpc>
              <a:buFont typeface="Wingdings" panose="05000000000000000000" pitchFamily="2" charset="2"/>
              <a:buChar char="Ø"/>
            </a:pP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药品说明书收载安全性信息：</a:t>
            </a:r>
            <a:endParaRPr lang="zh-CN" altLang="zh-CN" sz="1400" kern="100">
              <a:effectLst/>
              <a:latin typeface="楷体" panose="02010609060101010101" pitchFamily="49" charset="-122"/>
              <a:ea typeface="楷体" panose="02010609060101010101" pitchFamily="49" charset="-122"/>
              <a:cs typeface="Times New Roman" panose="02020603050405020304" pitchFamily="18" charset="0"/>
            </a:endParaRPr>
          </a:p>
          <a:p>
            <a:pPr marL="742950" lvl="1" indent="-285750" algn="just">
              <a:lnSpc>
                <a:spcPct val="150000"/>
              </a:lnSpc>
              <a:buFont typeface="Arial" panose="020B0604020202020204" pitchFamily="34" charset="0"/>
              <a:buChar char="•"/>
            </a:pP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不良反应：输液时由于溶液或操作可能产生发热反应、注射部位局部感染、静脉栓塞、静脉炎、液体外渗和循环血容量过多</a:t>
            </a:r>
            <a:endParaRPr lang="zh-CN" altLang="zh-CN" sz="1400" kern="100">
              <a:effectLst/>
              <a:latin typeface="楷体" panose="02010609060101010101" pitchFamily="49" charset="-122"/>
              <a:ea typeface="楷体" panose="02010609060101010101" pitchFamily="49" charset="-122"/>
              <a:cs typeface="Times New Roman" panose="02020603050405020304" pitchFamily="18" charset="0"/>
            </a:endParaRPr>
          </a:p>
          <a:p>
            <a:pPr marL="742950" lvl="1" indent="-285750" algn="just">
              <a:lnSpc>
                <a:spcPct val="150000"/>
              </a:lnSpc>
              <a:buFont typeface="Arial" panose="020B0604020202020204" pitchFamily="34" charset="0"/>
              <a:buChar char="•"/>
            </a:pP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用药禁忌：对本品中任何成份过敏者禁用</a:t>
            </a:r>
            <a:endParaRPr lang="zh-CN" altLang="zh-CN" sz="1400" kern="100">
              <a:effectLst/>
              <a:latin typeface="楷体" panose="02010609060101010101" pitchFamily="49" charset="-122"/>
              <a:ea typeface="楷体" panose="02010609060101010101" pitchFamily="49" charset="-122"/>
              <a:cs typeface="Times New Roman" panose="02020603050405020304" pitchFamily="18" charset="0"/>
            </a:endParaRPr>
          </a:p>
          <a:p>
            <a:pPr marL="742950" lvl="1" indent="-285750" algn="just">
              <a:lnSpc>
                <a:spcPct val="150000"/>
              </a:lnSpc>
              <a:buFont typeface="Arial" panose="020B0604020202020204" pitchFamily="34" charset="0"/>
              <a:buChar char="•"/>
            </a:pP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药物相互作用：接受皮质类固醇或促肾上腺皮质激素给药的患者、或是其它水钠潴留患者，慎用含钠溶液。对于同时还接受含镁溶液的患者，因中枢抑制效应增加，因此应谨慎调整巴比妥类药物、麻醉品、安眠药或全身性麻醉剂的给药。接受洋地黄制剂给药的患者慎用肠外镁制剂</a:t>
            </a:r>
            <a:endParaRPr lang="zh-CN" altLang="zh-CN" sz="1400" kern="100">
              <a:effectLst/>
              <a:latin typeface="楷体" panose="02010609060101010101" pitchFamily="49" charset="-122"/>
              <a:ea typeface="楷体" panose="02010609060101010101" pitchFamily="49" charset="-122"/>
              <a:cs typeface="Times New Roman" panose="02020603050405020304" pitchFamily="18" charset="0"/>
            </a:endParaRPr>
          </a:p>
          <a:p>
            <a:pPr marL="285750" indent="-285750" algn="just">
              <a:lnSpc>
                <a:spcPct val="150000"/>
              </a:lnSpc>
              <a:buFont typeface="Wingdings" panose="05000000000000000000" pitchFamily="2" charset="2"/>
              <a:buChar char="Ø"/>
            </a:pP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与目录内同类药品安全性方面的主要优势和不足：</a:t>
            </a:r>
            <a:endParaRPr lang="zh-CN" altLang="zh-CN" sz="1400" kern="100">
              <a:effectLst/>
              <a:latin typeface="楷体" panose="02010609060101010101" pitchFamily="49" charset="-122"/>
              <a:ea typeface="楷体" panose="02010609060101010101" pitchFamily="49" charset="-122"/>
              <a:cs typeface="Times New Roman" panose="02020603050405020304" pitchFamily="18" charset="0"/>
            </a:endParaRPr>
          </a:p>
          <a:p>
            <a:pPr indent="273050" algn="just">
              <a:lnSpc>
                <a:spcPct val="150000"/>
              </a:lnSpc>
            </a:pPr>
            <a:r>
              <a:rPr lang="en-US" altLang="zh-CN" sz="1400" kern="100">
                <a:effectLst/>
                <a:latin typeface="楷体" panose="02010609060101010101" pitchFamily="49" charset="-122"/>
                <a:ea typeface="楷体" panose="02010609060101010101" pitchFamily="49" charset="-122"/>
                <a:cs typeface="Times New Roman" panose="02020603050405020304" pitchFamily="18" charset="0"/>
              </a:rPr>
              <a:t> 2021</a:t>
            </a: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版国家医保目录内</a:t>
            </a:r>
            <a:r>
              <a:rPr lang="zh-CN" altLang="en-US" sz="1400" kern="100">
                <a:effectLst/>
                <a:latin typeface="楷体" panose="02010609060101010101" pitchFamily="49" charset="-122"/>
                <a:ea typeface="楷体" panose="02010609060101010101" pitchFamily="49" charset="-122"/>
                <a:cs typeface="Times New Roman" panose="02020603050405020304" pitchFamily="18" charset="0"/>
              </a:rPr>
              <a:t>，与</a:t>
            </a: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复方电解质注射液（Ⅴ）</a:t>
            </a:r>
            <a:r>
              <a:rPr lang="zh-CN" altLang="en-US" sz="1400" kern="100">
                <a:effectLst/>
                <a:latin typeface="楷体" panose="02010609060101010101" pitchFamily="49" charset="-122"/>
                <a:ea typeface="楷体" panose="02010609060101010101" pitchFamily="49" charset="-122"/>
                <a:cs typeface="Times New Roman" panose="02020603050405020304" pitchFamily="18" charset="0"/>
              </a:rPr>
              <a:t>同类药</a:t>
            </a: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品</a:t>
            </a:r>
            <a:r>
              <a:rPr lang="zh-CN" altLang="en-US" sz="1400" kern="100">
                <a:effectLst/>
                <a:latin typeface="楷体" panose="02010609060101010101" pitchFamily="49" charset="-122"/>
                <a:ea typeface="楷体" panose="02010609060101010101" pitchFamily="49" charset="-122"/>
                <a:cs typeface="Times New Roman" panose="02020603050405020304" pitchFamily="18" charset="0"/>
              </a:rPr>
              <a:t>是</a:t>
            </a: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乳酸钠林格</a:t>
            </a:r>
            <a:r>
              <a:rPr lang="zh-CN" altLang="en-US" sz="1400" kern="100">
                <a:effectLst/>
                <a:latin typeface="楷体" panose="02010609060101010101" pitchFamily="49" charset="-122"/>
                <a:ea typeface="楷体" panose="02010609060101010101" pitchFamily="49" charset="-122"/>
                <a:cs typeface="Times New Roman" panose="02020603050405020304" pitchFamily="18" charset="0"/>
              </a:rPr>
              <a:t>注射液</a:t>
            </a:r>
            <a:r>
              <a:rPr lang="en-US" altLang="zh-CN" sz="1400" kern="100">
                <a:latin typeface="楷体" panose="02010609060101010101" pitchFamily="49" charset="-122"/>
                <a:ea typeface="楷体" panose="02010609060101010101" pitchFamily="49" charset="-122"/>
                <a:cs typeface="Times New Roman" panose="02020603050405020304" pitchFamily="18" charset="0"/>
              </a:rPr>
              <a:t>  </a:t>
            </a:r>
            <a:endParaRPr lang="en-US" altLang="zh-CN" sz="1400" kern="100">
              <a:latin typeface="楷体" panose="02010609060101010101" pitchFamily="49" charset="-122"/>
              <a:ea typeface="楷体" panose="02010609060101010101" pitchFamily="49" charset="-122"/>
              <a:cs typeface="Times New Roman" panose="02020603050405020304" pitchFamily="18" charset="0"/>
            </a:endParaRPr>
          </a:p>
          <a:p>
            <a:pPr marL="742950" lvl="1" indent="-285750" algn="just">
              <a:lnSpc>
                <a:spcPct val="150000"/>
              </a:lnSpc>
              <a:buFont typeface="Arial" panose="020B0604020202020204" pitchFamily="34" charset="0"/>
              <a:buChar char="•"/>
            </a:pP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复方电解质注射液（Ⅴ）与乳酸钠林格注射液在安全性方面的优势：</a:t>
            </a:r>
            <a:endParaRPr lang="en-US" altLang="zh-CN" sz="1400" kern="100">
              <a:effectLst/>
              <a:latin typeface="楷体" panose="02010609060101010101" pitchFamily="49" charset="-122"/>
              <a:ea typeface="楷体" panose="02010609060101010101" pitchFamily="49" charset="-122"/>
              <a:cs typeface="Times New Roman" panose="02020603050405020304" pitchFamily="18" charset="0"/>
            </a:endParaRPr>
          </a:p>
          <a:p>
            <a:pPr lvl="1" algn="just">
              <a:lnSpc>
                <a:spcPct val="150000"/>
              </a:lnSpc>
            </a:pPr>
            <a:r>
              <a:rPr lang="en-US" altLang="zh-CN" sz="1400" kern="100">
                <a:latin typeface="楷体" panose="02010609060101010101" pitchFamily="49" charset="-122"/>
                <a:ea typeface="楷体" panose="02010609060101010101" pitchFamily="49" charset="-122"/>
                <a:cs typeface="Times New Roman" panose="02020603050405020304" pitchFamily="18" charset="0"/>
              </a:rPr>
              <a:t>   </a:t>
            </a: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乳酸钠林格注射液含有乳酸，在糖尿病患者服用双胍类药物</a:t>
            </a:r>
            <a:r>
              <a:rPr lang="en-US" altLang="zh-CN" sz="1400" kern="100">
                <a:effectLst/>
                <a:latin typeface="楷体" panose="02010609060101010101" pitchFamily="49" charset="-122"/>
                <a:ea typeface="楷体" panose="02010609060101010101" pitchFamily="49" charset="-122"/>
                <a:cs typeface="Times New Roman" panose="02020603050405020304" pitchFamily="18" charset="0"/>
              </a:rPr>
              <a:t>(</a:t>
            </a: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尤其是降糖灵</a:t>
            </a:r>
            <a:r>
              <a:rPr lang="en-US" altLang="zh-CN" sz="1400" kern="100">
                <a:effectLst/>
                <a:latin typeface="楷体" panose="02010609060101010101" pitchFamily="49" charset="-122"/>
                <a:ea typeface="楷体" panose="02010609060101010101" pitchFamily="49" charset="-122"/>
                <a:cs typeface="Times New Roman" panose="02020603050405020304" pitchFamily="18" charset="0"/>
              </a:rPr>
              <a:t>)</a:t>
            </a: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，阻碍着肝</a:t>
            </a:r>
            <a:endParaRPr lang="en-US" altLang="zh-CN" sz="1400" kern="100">
              <a:effectLst/>
              <a:latin typeface="楷体" panose="02010609060101010101" pitchFamily="49" charset="-122"/>
              <a:ea typeface="楷体" panose="02010609060101010101" pitchFamily="49" charset="-122"/>
              <a:cs typeface="Times New Roman" panose="02020603050405020304" pitchFamily="18" charset="0"/>
            </a:endParaRPr>
          </a:p>
          <a:p>
            <a:pPr lvl="1" algn="just">
              <a:lnSpc>
                <a:spcPct val="150000"/>
              </a:lnSpc>
            </a:pPr>
            <a:r>
              <a:rPr lang="en-US" altLang="zh-CN" sz="1400" kern="100">
                <a:latin typeface="楷体" panose="02010609060101010101" pitchFamily="49" charset="-122"/>
                <a:ea typeface="楷体" panose="02010609060101010101" pitchFamily="49" charset="-122"/>
                <a:cs typeface="Times New Roman" panose="02020603050405020304" pitchFamily="18" charset="0"/>
              </a:rPr>
              <a:t>   </a:t>
            </a: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脏对乳酸的利用，易引起乳酸中毒</a:t>
            </a:r>
            <a:r>
              <a:rPr lang="en-US" altLang="zh-CN" sz="1400" kern="100">
                <a:effectLst/>
                <a:latin typeface="楷体" panose="02010609060101010101" pitchFamily="49" charset="-122"/>
                <a:ea typeface="楷体" panose="02010609060101010101" pitchFamily="49" charset="-122"/>
                <a:cs typeface="Times New Roman" panose="02020603050405020304" pitchFamily="18" charset="0"/>
              </a:rPr>
              <a:t>;</a:t>
            </a: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而复方电解质注射液（Ⅴ）不含乳酸，</a:t>
            </a:r>
            <a:r>
              <a:rPr lang="zh-CN" altLang="en-US" sz="1400" kern="100">
                <a:effectLst/>
                <a:latin typeface="楷体" panose="02010609060101010101" pitchFamily="49" charset="-122"/>
                <a:ea typeface="楷体" panose="02010609060101010101" pitchFamily="49" charset="-122"/>
                <a:cs typeface="Times New Roman" panose="02020603050405020304" pitchFamily="18" charset="0"/>
              </a:rPr>
              <a:t>不</a:t>
            </a: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存在乳酸中</a:t>
            </a:r>
            <a:endParaRPr lang="en-US" altLang="zh-CN" sz="1400" kern="100">
              <a:effectLst/>
              <a:latin typeface="楷体" panose="02010609060101010101" pitchFamily="49" charset="-122"/>
              <a:ea typeface="楷体" panose="02010609060101010101" pitchFamily="49" charset="-122"/>
              <a:cs typeface="Times New Roman" panose="02020603050405020304" pitchFamily="18" charset="0"/>
            </a:endParaRPr>
          </a:p>
          <a:p>
            <a:pPr lvl="1" algn="just">
              <a:lnSpc>
                <a:spcPct val="150000"/>
              </a:lnSpc>
            </a:pPr>
            <a:r>
              <a:rPr lang="en-US" altLang="zh-CN" sz="1400" kern="100">
                <a:latin typeface="楷体" panose="02010609060101010101" pitchFamily="49" charset="-122"/>
                <a:ea typeface="楷体" panose="02010609060101010101" pitchFamily="49" charset="-122"/>
                <a:cs typeface="Times New Roman" panose="02020603050405020304" pitchFamily="18" charset="0"/>
              </a:rPr>
              <a:t>   </a:t>
            </a: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毒隐患</a:t>
            </a:r>
            <a:endParaRPr lang="zh-CN" altLang="zh-CN" sz="1400" kern="100">
              <a:effectLst/>
              <a:latin typeface="楷体" panose="02010609060101010101" pitchFamily="49" charset="-122"/>
              <a:ea typeface="楷体" panose="02010609060101010101" pitchFamily="49" charset="-122"/>
              <a:cs typeface="Times New Roman" panose="02020603050405020304" pitchFamily="18" charset="0"/>
            </a:endParaRPr>
          </a:p>
          <a:p>
            <a:pPr marL="742950" lvl="1" indent="-285750" algn="just">
              <a:lnSpc>
                <a:spcPct val="150000"/>
              </a:lnSpc>
              <a:buFont typeface="Arial" panose="020B0604020202020204" pitchFamily="34" charset="0"/>
              <a:buChar char="•"/>
            </a:pP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复方电解质注射液（Ⅴ）与乳酸钠林格注射液在安全性方面的不足：</a:t>
            </a:r>
            <a:endParaRPr lang="en-US" altLang="zh-CN" sz="1400" kern="100">
              <a:latin typeface="楷体" panose="02010609060101010101" pitchFamily="49" charset="-122"/>
              <a:ea typeface="楷体" panose="02010609060101010101" pitchFamily="49" charset="-122"/>
              <a:cs typeface="Times New Roman" panose="02020603050405020304" pitchFamily="18" charset="0"/>
            </a:endParaRPr>
          </a:p>
          <a:p>
            <a:pPr lvl="1" algn="just">
              <a:lnSpc>
                <a:spcPct val="150000"/>
              </a:lnSpc>
            </a:pPr>
            <a:r>
              <a:rPr lang="en-US" altLang="zh-CN" sz="1400" kern="100">
                <a:effectLst/>
                <a:latin typeface="楷体" panose="02010609060101010101" pitchFamily="49" charset="-122"/>
                <a:ea typeface="楷体" panose="02010609060101010101" pitchFamily="49" charset="-122"/>
                <a:cs typeface="Times New Roman" panose="02020603050405020304" pitchFamily="18" charset="0"/>
              </a:rPr>
              <a:t>   </a:t>
            </a: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无</a:t>
            </a:r>
            <a:r>
              <a:rPr lang="zh-CN" altLang="en-US" sz="1400" kern="100">
                <a:latin typeface="楷体" panose="02010609060101010101" pitchFamily="49" charset="-122"/>
                <a:ea typeface="楷体" panose="02010609060101010101" pitchFamily="49" charset="-122"/>
                <a:cs typeface="Times New Roman" panose="02020603050405020304" pitchFamily="18" charset="0"/>
              </a:rPr>
              <a:t>资料显示</a:t>
            </a:r>
            <a:r>
              <a:rPr lang="zh-CN" altLang="zh-CN" sz="1400" kern="100">
                <a:effectLst/>
                <a:latin typeface="楷体" panose="02010609060101010101" pitchFamily="49" charset="-122"/>
                <a:ea typeface="楷体" panose="02010609060101010101" pitchFamily="49" charset="-122"/>
                <a:cs typeface="Times New Roman" panose="02020603050405020304" pitchFamily="18" charset="0"/>
              </a:rPr>
              <a:t>复方电解质注射液（Ⅴ）与乳酸钠林格注射液在安全性方面的不足</a:t>
            </a:r>
            <a:endParaRPr lang="zh-CN" altLang="zh-CN" sz="1400" kern="100">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10" name="文本框 9"/>
          <p:cNvSpPr txBox="1"/>
          <p:nvPr/>
        </p:nvSpPr>
        <p:spPr>
          <a:xfrm>
            <a:off x="498249" y="2549383"/>
            <a:ext cx="2800122" cy="1881284"/>
          </a:xfrm>
          <a:prstGeom prst="rect">
            <a:avLst/>
          </a:prstGeom>
          <a:noFill/>
        </p:spPr>
        <p:txBody>
          <a:bodyPr wrap="square">
            <a:spAutoFit/>
          </a:bodyPr>
          <a:lstStyle/>
          <a:p>
            <a:pPr algn="just">
              <a:lnSpc>
                <a:spcPct val="150000"/>
              </a:lnSpc>
            </a:pPr>
            <a:r>
              <a:rPr lang="zh-CN" altLang="en-US" sz="1600">
                <a:latin typeface="楷体" panose="02010609060101010101" pitchFamily="49" charset="-122"/>
                <a:ea typeface="楷体" panose="02010609060101010101" pitchFamily="49" charset="-122"/>
              </a:rPr>
              <a:t>包括但不限于：该药品在国内外不良反应发生情况；药品说明书收载的安全性信息；与目录内同类药品安全性方面的主要优势和不足。</a:t>
            </a:r>
            <a:endParaRPr lang="zh-CN" altLang="en-US" sz="1600">
              <a:latin typeface="楷体" panose="02010609060101010101" pitchFamily="49" charset="-122"/>
              <a:ea typeface="楷体" panose="02010609060101010101" pitchFamily="49"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28918" y="89646"/>
            <a:ext cx="645458" cy="14343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03</a:t>
            </a:r>
            <a:endParaRPr lang="zh-CN" altLang="en-US"/>
          </a:p>
        </p:txBody>
      </p:sp>
      <p:sp>
        <p:nvSpPr>
          <p:cNvPr id="5" name="文本框 4"/>
          <p:cNvSpPr txBox="1"/>
          <p:nvPr/>
        </p:nvSpPr>
        <p:spPr>
          <a:xfrm>
            <a:off x="498249" y="1836636"/>
            <a:ext cx="1041793" cy="400110"/>
          </a:xfrm>
          <a:prstGeom prst="rect">
            <a:avLst/>
          </a:prstGeom>
          <a:noFill/>
          <a:ln w="28575">
            <a:solidFill>
              <a:schemeClr val="tx1"/>
            </a:solidFill>
          </a:ln>
        </p:spPr>
        <p:txBody>
          <a:bodyPr wrap="square">
            <a:spAutoFit/>
          </a:bodyPr>
          <a:lstStyle/>
          <a:p>
            <a:r>
              <a:rPr lang="zh-CN" altLang="en-US" sz="2000" b="1" kern="100">
                <a:latin typeface="楷体" panose="02010609060101010101" pitchFamily="49" charset="-122"/>
                <a:ea typeface="楷体" panose="02010609060101010101" pitchFamily="49" charset="-122"/>
                <a:cs typeface="Times New Roman" panose="02020603050405020304" pitchFamily="18" charset="0"/>
              </a:rPr>
              <a:t>有效性</a:t>
            </a:r>
            <a:endParaRPr lang="zh-CN" altLang="en-US" sz="2000" b="1">
              <a:latin typeface="楷体" panose="02010609060101010101" pitchFamily="49" charset="-122"/>
              <a:ea typeface="楷体" panose="02010609060101010101" pitchFamily="49" charset="-122"/>
            </a:endParaRPr>
          </a:p>
        </p:txBody>
      </p:sp>
      <p:sp>
        <p:nvSpPr>
          <p:cNvPr id="11" name="文本框 10"/>
          <p:cNvSpPr txBox="1"/>
          <p:nvPr/>
        </p:nvSpPr>
        <p:spPr>
          <a:xfrm>
            <a:off x="3480226" y="966735"/>
            <a:ext cx="8182856" cy="4835939"/>
          </a:xfrm>
          <a:prstGeom prst="rect">
            <a:avLst/>
          </a:prstGeom>
          <a:noFill/>
        </p:spPr>
        <p:txBody>
          <a:bodyPr wrap="square">
            <a:spAutoFit/>
          </a:bodyPr>
          <a:lstStyle/>
          <a:p>
            <a:pPr marL="285750" lvl="0" indent="-285750" algn="just">
              <a:lnSpc>
                <a:spcPct val="150000"/>
              </a:lnSpc>
              <a:buFont typeface="Wingdings" panose="05000000000000000000" pitchFamily="2" charset="2"/>
              <a:buChar char="Ø"/>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复方电解质注射液（</a:t>
            </a:r>
            <a:r>
              <a:rPr lang="en-US" altLang="zh-CN" sz="1600" kern="100">
                <a:effectLst/>
                <a:latin typeface="楷体" panose="02010609060101010101" pitchFamily="49" charset="-122"/>
                <a:ea typeface="楷体" panose="02010609060101010101" pitchFamily="49" charset="-122"/>
                <a:cs typeface="Times New Roman" panose="02020603050405020304" pitchFamily="18" charset="0"/>
              </a:rPr>
              <a:t>Ⅴ</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）符合国家药品监督局技术审评意见，并且得到了国内外相关的指南共识的推荐，证明了其临床的有效性</a:t>
            </a:r>
            <a:endParaRPr lang="en-US"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285750" lvl="0" indent="-285750" algn="just">
              <a:lnSpc>
                <a:spcPct val="150000"/>
              </a:lnSpc>
              <a:buFont typeface="Wingdings" panose="05000000000000000000" pitchFamily="2" charset="2"/>
              <a:buChar char="Ø"/>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临床指南</a:t>
            </a:r>
            <a:r>
              <a:rPr lang="en-US" altLang="zh-CN" sz="1600" kern="100">
                <a:effectLst/>
                <a:latin typeface="楷体" panose="02010609060101010101" pitchFamily="49" charset="-122"/>
                <a:ea typeface="楷体" panose="02010609060101010101" pitchFamily="49" charset="-122"/>
                <a:cs typeface="Times New Roman" panose="02020603050405020304" pitchFamily="18" charset="0"/>
              </a:rPr>
              <a:t>/</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诊疗规范推荐情况：</a:t>
            </a:r>
            <a:endParaRPr lang="zh-CN" altLang="en-US" sz="1600" kern="100">
              <a:effectLst/>
              <a:latin typeface="楷体" panose="02010609060101010101" pitchFamily="49" charset="-122"/>
              <a:ea typeface="楷体" panose="02010609060101010101" pitchFamily="49" charset="-122"/>
              <a:cs typeface="Times New Roman" panose="02020603050405020304" pitchFamily="18" charset="0"/>
            </a:endParaRPr>
          </a:p>
          <a:p>
            <a:pPr marL="800100" lvl="1" indent="-342900" algn="just">
              <a:lnSpc>
                <a:spcPct val="150000"/>
              </a:lnSpc>
              <a:buFont typeface="Arial" panose="020B0604020202020204" pitchFamily="34" charset="0"/>
              <a:buChar char="•"/>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合并肠梗阻、恶心呕吐及长时间禁饮禁食的病人，可能存在低血容量、电解质紊乱风险，建议使用复方电解质溶液扩容</a:t>
            </a:r>
            <a:endParaRPr lang="en-US"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lvl="1" indent="2773680" algn="just">
              <a:lnSpc>
                <a:spcPct val="150000"/>
              </a:lnSpc>
            </a:pPr>
            <a:r>
              <a:rPr lang="en-US" altLang="zh-CN" sz="1600" kern="100">
                <a:effectLst/>
                <a:latin typeface="楷体" panose="02010609060101010101" pitchFamily="49" charset="-122"/>
                <a:ea typeface="楷体" panose="02010609060101010101" pitchFamily="49" charset="-122"/>
                <a:cs typeface="Times New Roman" panose="02020603050405020304" pitchFamily="18" charset="0"/>
              </a:rPr>
              <a:t>——</a:t>
            </a:r>
            <a:r>
              <a:rPr lang="zh-CN" altLang="en-US" sz="1600" kern="100">
                <a:effectLst/>
                <a:latin typeface="等线" panose="02010600030101010101" pitchFamily="2" charset="-122"/>
                <a:ea typeface="楷体" panose="02010609060101010101" pitchFamily="49" charset="-122"/>
                <a:cs typeface="Times New Roman" panose="02020603050405020304" pitchFamily="18" charset="0"/>
              </a:rPr>
              <a:t>中国加速康复外科临床实践指南</a:t>
            </a:r>
            <a:r>
              <a:rPr lang="en-US" altLang="zh-CN" sz="1600" kern="100">
                <a:effectLst/>
                <a:latin typeface="等线" panose="02010600030101010101" pitchFamily="2" charset="-122"/>
                <a:ea typeface="楷体" panose="02010609060101010101" pitchFamily="49" charset="-122"/>
                <a:cs typeface="Times New Roman" panose="02020603050405020304" pitchFamily="18" charset="0"/>
              </a:rPr>
              <a:t>(2021</a:t>
            </a:r>
            <a:r>
              <a:rPr lang="zh-CN" altLang="en-US" sz="1600" kern="100">
                <a:effectLst/>
                <a:latin typeface="等线" panose="02010600030101010101" pitchFamily="2" charset="-122"/>
                <a:ea typeface="楷体" panose="02010609060101010101" pitchFamily="49" charset="-122"/>
                <a:cs typeface="Times New Roman" panose="02020603050405020304" pitchFamily="18" charset="0"/>
              </a:rPr>
              <a:t>版</a:t>
            </a:r>
            <a:r>
              <a:rPr lang="en-US" altLang="zh-CN" sz="1600" kern="100">
                <a:effectLst/>
                <a:latin typeface="等线" panose="02010600030101010101" pitchFamily="2" charset="-122"/>
                <a:ea typeface="楷体" panose="02010609060101010101" pitchFamily="49" charset="-122"/>
                <a:cs typeface="Times New Roman" panose="02020603050405020304" pitchFamily="18" charset="0"/>
              </a:rPr>
              <a:t>)</a:t>
            </a:r>
            <a:r>
              <a:rPr lang="en-US" altLang="zh-CN" sz="1600" kern="100" baseline="30000">
                <a:effectLst/>
                <a:latin typeface="楷体" panose="02010609060101010101" pitchFamily="49" charset="-122"/>
                <a:ea typeface="楷体" panose="02010609060101010101" pitchFamily="49" charset="-122"/>
                <a:cs typeface="Times New Roman" panose="02020603050405020304" pitchFamily="18" charset="0"/>
              </a:rPr>
              <a:t>[</a:t>
            </a:r>
            <a:r>
              <a:rPr lang="en-US" altLang="zh-CN" sz="1600" kern="100" baseline="30000">
                <a:latin typeface="楷体" panose="02010609060101010101" pitchFamily="49" charset="-122"/>
                <a:ea typeface="楷体" panose="02010609060101010101" pitchFamily="49" charset="-122"/>
                <a:cs typeface="Times New Roman" panose="02020603050405020304" pitchFamily="18" charset="0"/>
              </a:rPr>
              <a:t>1</a:t>
            </a:r>
            <a:r>
              <a:rPr lang="en-US" altLang="zh-CN" sz="1600" kern="100" baseline="30000">
                <a:effectLst/>
                <a:latin typeface="楷体" panose="02010609060101010101" pitchFamily="49" charset="-122"/>
                <a:ea typeface="楷体" panose="02010609060101010101" pitchFamily="49" charset="-122"/>
                <a:cs typeface="Times New Roman" panose="02020603050405020304" pitchFamily="18" charset="0"/>
              </a:rPr>
              <a:t>]</a:t>
            </a:r>
            <a:endParaRPr lang="en-US" altLang="zh-CN" sz="1600" kern="100" baseline="30000">
              <a:effectLst/>
              <a:latin typeface="楷体" panose="02010609060101010101" pitchFamily="49" charset="-122"/>
              <a:ea typeface="楷体" panose="02010609060101010101" pitchFamily="49" charset="-122"/>
              <a:cs typeface="Times New Roman" panose="02020603050405020304" pitchFamily="18" charset="0"/>
            </a:endParaRPr>
          </a:p>
          <a:p>
            <a:pPr marL="800100" lvl="1" indent="-342900" algn="just">
              <a:lnSpc>
                <a:spcPct val="150000"/>
              </a:lnSpc>
              <a:buFont typeface="Arial" panose="020B0604020202020204" pitchFamily="34" charset="0"/>
              <a:buChar char="•"/>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醋酸在肌肉和外周组织代谢为碳酸氢根，最后转化为二氧化碳和水，具有较强的抗酸缓冲能力</a:t>
            </a:r>
            <a:endParaRPr lang="zh-CN" altLang="en-US" sz="1600" kern="100">
              <a:effectLst/>
              <a:latin typeface="楷体" panose="02010609060101010101" pitchFamily="49" charset="-122"/>
              <a:ea typeface="楷体" panose="02010609060101010101" pitchFamily="49" charset="-122"/>
              <a:cs typeface="Times New Roman" panose="02020603050405020304" pitchFamily="18" charset="0"/>
            </a:endParaRPr>
          </a:p>
          <a:p>
            <a:pPr lvl="0" algn="just">
              <a:lnSpc>
                <a:spcPct val="150000"/>
              </a:lnSpc>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                          </a:t>
            </a:r>
            <a:r>
              <a:rPr lang="en-US" altLang="zh-CN" sz="1600" kern="100">
                <a:effectLst/>
                <a:latin typeface="楷体" panose="02010609060101010101" pitchFamily="49" charset="-122"/>
                <a:ea typeface="楷体" panose="02010609060101010101" pitchFamily="49" charset="-122"/>
                <a:cs typeface="Times New Roman" panose="02020603050405020304" pitchFamily="18" charset="0"/>
              </a:rPr>
              <a:t>——</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外科病人围手术期液体治疗专家共识（</a:t>
            </a:r>
            <a:r>
              <a:rPr lang="en-US" altLang="zh-CN" sz="1600" kern="100">
                <a:effectLst/>
                <a:latin typeface="楷体" panose="02010609060101010101" pitchFamily="49" charset="-122"/>
                <a:ea typeface="楷体" panose="02010609060101010101" pitchFamily="49" charset="-122"/>
                <a:cs typeface="Times New Roman" panose="02020603050405020304" pitchFamily="18" charset="0"/>
              </a:rPr>
              <a:t>2015</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a:t>
            </a:r>
            <a:r>
              <a:rPr lang="en-US" altLang="zh-CN" sz="1600" kern="100" baseline="30000">
                <a:effectLst/>
                <a:latin typeface="楷体" panose="02010609060101010101" pitchFamily="49" charset="-122"/>
                <a:ea typeface="楷体" panose="02010609060101010101" pitchFamily="49" charset="-122"/>
                <a:cs typeface="Times New Roman" panose="02020603050405020304" pitchFamily="18" charset="0"/>
              </a:rPr>
              <a:t>[</a:t>
            </a:r>
            <a:r>
              <a:rPr lang="en-US" altLang="zh-CN" sz="1600" kern="100" baseline="30000">
                <a:latin typeface="楷体" panose="02010609060101010101" pitchFamily="49" charset="-122"/>
                <a:ea typeface="楷体" panose="02010609060101010101" pitchFamily="49" charset="-122"/>
                <a:cs typeface="Times New Roman" panose="02020603050405020304" pitchFamily="18" charset="0"/>
              </a:rPr>
              <a:t>2</a:t>
            </a:r>
            <a:r>
              <a:rPr lang="en-US" altLang="zh-CN" sz="1600" kern="100" baseline="30000">
                <a:effectLst/>
                <a:latin typeface="楷体" panose="02010609060101010101" pitchFamily="49" charset="-122"/>
                <a:ea typeface="楷体" panose="02010609060101010101" pitchFamily="49" charset="-122"/>
                <a:cs typeface="Times New Roman" panose="02020603050405020304" pitchFamily="18" charset="0"/>
              </a:rPr>
              <a:t>]</a:t>
            </a:r>
            <a:endParaRPr lang="en-US" altLang="zh-CN" sz="1600" kern="100" baseline="30000">
              <a:effectLst/>
              <a:latin typeface="楷体" panose="02010609060101010101" pitchFamily="49" charset="-122"/>
              <a:ea typeface="楷体" panose="02010609060101010101" pitchFamily="49" charset="-122"/>
              <a:cs typeface="Times New Roman" panose="02020603050405020304" pitchFamily="18" charset="0"/>
            </a:endParaRPr>
          </a:p>
          <a:p>
            <a:pPr marL="800100" lvl="1" indent="-342900" algn="just">
              <a:lnSpc>
                <a:spcPct val="150000"/>
              </a:lnSpc>
              <a:buFont typeface="Arial" panose="020B0604020202020204" pitchFamily="34" charset="0"/>
              <a:buChar char="•"/>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理论上麻醉手术前的体液丢失量都应在麻 醉前或麻醉开始初期给予补充，并</a:t>
            </a:r>
            <a:endParaRPr lang="zh-CN" altLang="en-US" sz="1600" kern="100">
              <a:effectLst/>
              <a:latin typeface="楷体" panose="02010609060101010101" pitchFamily="49" charset="-122"/>
              <a:ea typeface="楷体" panose="02010609060101010101" pitchFamily="49" charset="-122"/>
              <a:cs typeface="Times New Roman" panose="02020603050405020304" pitchFamily="18" charset="0"/>
            </a:endParaRPr>
          </a:p>
          <a:p>
            <a:pPr marL="713105" lvl="0" algn="just">
              <a:lnSpc>
                <a:spcPct val="150000"/>
              </a:lnSpc>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采用与丢失的体液成分 相近的液体，故主要选择晶体液（醋酸林格氏液或乳酸林格氏液）</a:t>
            </a:r>
            <a:endParaRPr lang="zh-CN" altLang="en-US" sz="1600" kern="100">
              <a:effectLst/>
              <a:latin typeface="楷体" panose="02010609060101010101" pitchFamily="49" charset="-122"/>
              <a:ea typeface="楷体" panose="02010609060101010101" pitchFamily="49" charset="-122"/>
              <a:cs typeface="Times New Roman" panose="02020603050405020304" pitchFamily="18" charset="0"/>
            </a:endParaRPr>
          </a:p>
          <a:p>
            <a:pPr lvl="0" algn="just">
              <a:lnSpc>
                <a:spcPct val="150000"/>
              </a:lnSpc>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                               </a:t>
            </a:r>
            <a:r>
              <a:rPr lang="en-US" altLang="zh-CN" sz="1600" kern="100">
                <a:effectLst/>
                <a:latin typeface="楷体" panose="02010609060101010101" pitchFamily="49" charset="-122"/>
                <a:ea typeface="楷体" panose="02010609060101010101" pitchFamily="49" charset="-122"/>
                <a:cs typeface="Times New Roman" panose="02020603050405020304" pitchFamily="18" charset="0"/>
              </a:rPr>
              <a:t>——</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麻醉手术期间液体治疗专家共识</a:t>
            </a:r>
            <a:r>
              <a:rPr lang="en-US" altLang="zh-CN" sz="1600" kern="100">
                <a:effectLst/>
                <a:latin typeface="楷体" panose="02010609060101010101" pitchFamily="49" charset="-122"/>
                <a:ea typeface="楷体" panose="02010609060101010101" pitchFamily="49" charset="-122"/>
                <a:cs typeface="Times New Roman" panose="02020603050405020304" pitchFamily="18" charset="0"/>
              </a:rPr>
              <a:t>(2014</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版</a:t>
            </a:r>
            <a:r>
              <a:rPr lang="en-US" altLang="zh-CN" sz="1600" kern="100">
                <a:effectLst/>
                <a:latin typeface="楷体" panose="02010609060101010101" pitchFamily="49" charset="-122"/>
                <a:ea typeface="楷体" panose="02010609060101010101" pitchFamily="49" charset="-122"/>
                <a:cs typeface="Times New Roman" panose="02020603050405020304" pitchFamily="18" charset="0"/>
              </a:rPr>
              <a:t>)</a:t>
            </a:r>
            <a:r>
              <a:rPr lang="en-US" altLang="zh-CN" sz="1600" kern="100" baseline="30000">
                <a:effectLst/>
                <a:latin typeface="楷体" panose="02010609060101010101" pitchFamily="49" charset="-122"/>
                <a:ea typeface="楷体" panose="02010609060101010101" pitchFamily="49" charset="-122"/>
                <a:cs typeface="Times New Roman" panose="02020603050405020304" pitchFamily="18" charset="0"/>
              </a:rPr>
              <a:t>[3]</a:t>
            </a:r>
            <a:endParaRPr lang="en-US" altLang="zh-CN" sz="1600" kern="100" baseline="30000">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10" name="文本框 9"/>
          <p:cNvSpPr txBox="1"/>
          <p:nvPr/>
        </p:nvSpPr>
        <p:spPr>
          <a:xfrm>
            <a:off x="498249" y="2549383"/>
            <a:ext cx="2800122" cy="2619948"/>
          </a:xfrm>
          <a:prstGeom prst="rect">
            <a:avLst/>
          </a:prstGeom>
          <a:noFill/>
        </p:spPr>
        <p:txBody>
          <a:bodyPr wrap="square">
            <a:spAutoFit/>
          </a:bodyPr>
          <a:lstStyle/>
          <a:p>
            <a:pPr algn="just">
              <a:lnSpc>
                <a:spcPct val="150000"/>
              </a:lnSpc>
            </a:pPr>
            <a:r>
              <a:rPr lang="zh-CN" altLang="en-US" sz="1600">
                <a:latin typeface="楷体" panose="02010609060101010101" pitchFamily="49" charset="-122"/>
                <a:ea typeface="楷体" panose="02010609060101010101" pitchFamily="49" charset="-122"/>
              </a:rPr>
              <a:t>包括但不限于：临床试验和真实世界中与对照药品疗效方面的主要优势和不足；临床指南</a:t>
            </a:r>
            <a:r>
              <a:rPr lang="en-US" altLang="zh-CN" sz="1600">
                <a:latin typeface="楷体" panose="02010609060101010101" pitchFamily="49" charset="-122"/>
                <a:ea typeface="楷体" panose="02010609060101010101" pitchFamily="49" charset="-122"/>
              </a:rPr>
              <a:t>/</a:t>
            </a:r>
            <a:r>
              <a:rPr lang="zh-CN" altLang="en-US" sz="1600">
                <a:latin typeface="楷体" panose="02010609060101010101" pitchFamily="49" charset="-122"/>
                <a:ea typeface="楷体" panose="02010609060101010101" pitchFamily="49" charset="-122"/>
              </a:rPr>
              <a:t>诊疗规范推荐情况；国家药监局药品审评中心出具的</a:t>
            </a:r>
            <a:r>
              <a:rPr lang="en-US" altLang="zh-CN" sz="1600">
                <a:latin typeface="楷体" panose="02010609060101010101" pitchFamily="49" charset="-122"/>
                <a:ea typeface="楷体" panose="02010609060101010101" pitchFamily="49" charset="-122"/>
              </a:rPr>
              <a:t>《</a:t>
            </a:r>
            <a:r>
              <a:rPr lang="zh-CN" altLang="en-US" sz="1600">
                <a:latin typeface="楷体" panose="02010609060101010101" pitchFamily="49" charset="-122"/>
                <a:ea typeface="楷体" panose="02010609060101010101" pitchFamily="49" charset="-122"/>
              </a:rPr>
              <a:t>技术评审报告</a:t>
            </a:r>
            <a:r>
              <a:rPr lang="en-US" altLang="zh-CN" sz="1600">
                <a:latin typeface="楷体" panose="02010609060101010101" pitchFamily="49" charset="-122"/>
                <a:ea typeface="楷体" panose="02010609060101010101" pitchFamily="49" charset="-122"/>
              </a:rPr>
              <a:t>》</a:t>
            </a:r>
            <a:r>
              <a:rPr lang="zh-CN" altLang="en-US" sz="1600">
                <a:latin typeface="楷体" panose="02010609060101010101" pitchFamily="49" charset="-122"/>
                <a:ea typeface="楷体" panose="02010609060101010101" pitchFamily="49" charset="-122"/>
              </a:rPr>
              <a:t>中关于本药品有效性的描述。</a:t>
            </a:r>
            <a:endParaRPr lang="zh-CN" altLang="en-US" sz="1600">
              <a:latin typeface="楷体" panose="02010609060101010101" pitchFamily="49" charset="-122"/>
              <a:ea typeface="楷体" panose="02010609060101010101" pitchFamily="49"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28918" y="89646"/>
            <a:ext cx="645458" cy="14343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04</a:t>
            </a:r>
            <a:endParaRPr lang="zh-CN" altLang="en-US"/>
          </a:p>
        </p:txBody>
      </p:sp>
      <p:sp>
        <p:nvSpPr>
          <p:cNvPr id="5" name="文本框 4"/>
          <p:cNvSpPr txBox="1"/>
          <p:nvPr/>
        </p:nvSpPr>
        <p:spPr>
          <a:xfrm>
            <a:off x="498249" y="1836636"/>
            <a:ext cx="1041793" cy="369332"/>
          </a:xfrm>
          <a:prstGeom prst="rect">
            <a:avLst/>
          </a:prstGeom>
          <a:noFill/>
          <a:ln w="28575">
            <a:solidFill>
              <a:schemeClr val="tx1"/>
            </a:solidFill>
          </a:ln>
        </p:spPr>
        <p:txBody>
          <a:bodyPr wrap="square">
            <a:spAutoFit/>
          </a:bodyPr>
          <a:lstStyle/>
          <a:p>
            <a:r>
              <a:rPr lang="zh-CN" altLang="zh-CN" sz="1800" b="1" kern="100">
                <a:effectLst/>
                <a:ea typeface="楷体" panose="02010609060101010101" pitchFamily="49" charset="-122"/>
                <a:cs typeface="Times New Roman" panose="02020603050405020304" pitchFamily="18" charset="0"/>
              </a:rPr>
              <a:t>创新性</a:t>
            </a:r>
            <a:endParaRPr lang="zh-CN" altLang="en-US" sz="2000">
              <a:latin typeface="楷体" panose="02010609060101010101" pitchFamily="49" charset="-122"/>
              <a:ea typeface="楷体" panose="02010609060101010101" pitchFamily="49" charset="-122"/>
            </a:endParaRPr>
          </a:p>
        </p:txBody>
      </p:sp>
      <p:sp>
        <p:nvSpPr>
          <p:cNvPr id="11" name="文本框 10"/>
          <p:cNvSpPr txBox="1"/>
          <p:nvPr/>
        </p:nvSpPr>
        <p:spPr>
          <a:xfrm>
            <a:off x="3454961" y="1032387"/>
            <a:ext cx="7510436" cy="4835939"/>
          </a:xfrm>
          <a:prstGeom prst="rect">
            <a:avLst/>
          </a:prstGeom>
          <a:noFill/>
        </p:spPr>
        <p:txBody>
          <a:bodyPr wrap="square">
            <a:spAutoFit/>
          </a:bodyPr>
          <a:lstStyle/>
          <a:p>
            <a:pPr marL="342900" lvl="0" indent="-342900" algn="just">
              <a:lnSpc>
                <a:spcPct val="150000"/>
              </a:lnSpc>
              <a:buFont typeface="Wingdings" panose="05000000000000000000" pitchFamily="2" charset="2"/>
              <a:buChar char="Ø"/>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主要创新点：</a:t>
            </a:r>
            <a:endParaRPr lang="zh-CN" altLang="en-US" sz="1600" kern="100">
              <a:effectLst/>
              <a:latin typeface="楷体" panose="02010609060101010101" pitchFamily="49" charset="-122"/>
              <a:ea typeface="楷体" panose="02010609060101010101" pitchFamily="49" charset="-122"/>
              <a:cs typeface="Times New Roman" panose="02020603050405020304" pitchFamily="18" charset="0"/>
            </a:endParaRPr>
          </a:p>
          <a:p>
            <a:pPr lvl="0" indent="355600" algn="just">
              <a:lnSpc>
                <a:spcPct val="150000"/>
              </a:lnSpc>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本品含有钠离子、镁离子、钾离子、氯离子、醋酸根、葡萄糖酸根、磷酸根，</a:t>
            </a:r>
            <a:endParaRPr lang="en-US"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lvl="0" indent="355600" algn="just">
              <a:lnSpc>
                <a:spcPct val="150000"/>
              </a:lnSpc>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不含有钙离子，不含乳酸，</a:t>
            </a:r>
            <a:r>
              <a:rPr lang="en-US" altLang="zh-CN" sz="1600" kern="100">
                <a:effectLst/>
                <a:latin typeface="楷体" panose="02010609060101010101" pitchFamily="49" charset="-122"/>
                <a:ea typeface="楷体" panose="02010609060101010101" pitchFamily="49" charset="-122"/>
                <a:cs typeface="Times New Roman" panose="02020603050405020304" pitchFamily="18" charset="0"/>
              </a:rPr>
              <a:t>pH</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值为：</a:t>
            </a:r>
            <a:r>
              <a:rPr lang="en-US" altLang="zh-CN" sz="1600" kern="100">
                <a:effectLst/>
                <a:latin typeface="楷体" panose="02010609060101010101" pitchFamily="49" charset="-122"/>
                <a:ea typeface="楷体" panose="02010609060101010101" pitchFamily="49" charset="-122"/>
                <a:cs typeface="Times New Roman" panose="02020603050405020304" pitchFamily="18" charset="0"/>
              </a:rPr>
              <a:t>7.0-7.8</a:t>
            </a:r>
            <a:endParaRPr lang="zh-CN" altLang="en-US" sz="1600" kern="100">
              <a:effectLst/>
              <a:latin typeface="楷体" panose="02010609060101010101" pitchFamily="49" charset="-122"/>
              <a:ea typeface="楷体" panose="02010609060101010101" pitchFamily="49" charset="-122"/>
              <a:cs typeface="Times New Roman" panose="02020603050405020304" pitchFamily="18" charset="0"/>
            </a:endParaRPr>
          </a:p>
          <a:p>
            <a:pPr marL="342900" lvl="0" indent="-342900" algn="just">
              <a:lnSpc>
                <a:spcPct val="150000"/>
              </a:lnSpc>
              <a:buFont typeface="Wingdings" panose="05000000000000000000" pitchFamily="2" charset="2"/>
              <a:buChar char="Ø"/>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该创新带来的疗效或安全性方面的优势</a:t>
            </a:r>
            <a:r>
              <a:rPr lang="en-US" altLang="zh-CN" sz="1600" kern="100">
                <a:effectLst/>
                <a:latin typeface="楷体" panose="02010609060101010101" pitchFamily="49" charset="-122"/>
                <a:ea typeface="楷体" panose="02010609060101010101" pitchFamily="49" charset="-122"/>
                <a:cs typeface="Times New Roman" panose="02020603050405020304" pitchFamily="18" charset="0"/>
              </a:rPr>
              <a:t>:</a:t>
            </a:r>
            <a:endParaRPr lang="en-US"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lvl="0" algn="just">
              <a:lnSpc>
                <a:spcPct val="150000"/>
              </a:lnSpc>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    本品与已上市品种</a:t>
            </a:r>
            <a:r>
              <a:rPr lang="zh-CN" altLang="en-US" sz="1600" kern="100">
                <a:latin typeface="楷体" panose="02010609060101010101" pitchFamily="49" charset="-122"/>
                <a:ea typeface="楷体" panose="02010609060101010101" pitchFamily="49" charset="-122"/>
                <a:cs typeface="Times New Roman" panose="02020603050405020304" pitchFamily="18" charset="0"/>
              </a:rPr>
              <a:t>相</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比：</a:t>
            </a:r>
            <a:endParaRPr lang="en-US"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641350" lvl="1" indent="-190500" algn="just">
              <a:lnSpc>
                <a:spcPct val="150000"/>
              </a:lnSpc>
              <a:buFont typeface="Arial" panose="020B0604020202020204" pitchFamily="34" charset="0"/>
              <a:buChar char="•"/>
              <a:tabLst>
                <a:tab pos="534670" algn="l"/>
              </a:tabLst>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含有碳酸氢盐和磷酸盐双缓冲系统，抗酸缓冲性好，且葡萄糖酸钠和醋酸钠在体内代谢较快，几乎无蓄积，因此不会引起酸中毒，且不含乳酸，无乳酸中</a:t>
            </a:r>
            <a:endParaRPr lang="en-US"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535305" lvl="0" algn="just">
              <a:lnSpc>
                <a:spcPct val="150000"/>
              </a:lnSpc>
              <a:tabLst>
                <a:tab pos="534670" algn="l"/>
              </a:tabLst>
            </a:pPr>
            <a:r>
              <a:rPr lang="en-US" altLang="zh-CN" sz="1600" kern="100">
                <a:latin typeface="楷体" panose="02010609060101010101" pitchFamily="49" charset="-122"/>
                <a:ea typeface="楷体" panose="02010609060101010101" pitchFamily="49" charset="-122"/>
                <a:cs typeface="Times New Roman" panose="02020603050405020304" pitchFamily="18" charset="0"/>
              </a:rPr>
              <a:t> </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毒的风险</a:t>
            </a:r>
            <a:endParaRPr lang="zh-CN" altLang="en-US" sz="1600" kern="100">
              <a:effectLst/>
              <a:latin typeface="楷体" panose="02010609060101010101" pitchFamily="49" charset="-122"/>
              <a:ea typeface="楷体" panose="02010609060101010101" pitchFamily="49" charset="-122"/>
              <a:cs typeface="Times New Roman" panose="02020603050405020304" pitchFamily="18" charset="0"/>
            </a:endParaRPr>
          </a:p>
          <a:p>
            <a:pPr marL="355600" lvl="0" indent="95250" algn="just">
              <a:lnSpc>
                <a:spcPct val="150000"/>
              </a:lnSpc>
              <a:buFont typeface="Arial" panose="020B0604020202020204" pitchFamily="34" charset="0"/>
              <a:buChar char="•"/>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 以醋酸根和葡萄糖酸根取代乳酸根，可避免乳酸在肝脏内转变为葡萄糖而引</a:t>
            </a:r>
            <a:endParaRPr lang="en-US"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355600" lvl="0" algn="just">
              <a:lnSpc>
                <a:spcPct val="150000"/>
              </a:lnSpc>
            </a:pPr>
            <a:r>
              <a:rPr lang="en-US" altLang="zh-CN" sz="1600" kern="100">
                <a:latin typeface="楷体" panose="02010609060101010101" pitchFamily="49" charset="-122"/>
                <a:ea typeface="楷体" panose="02010609060101010101" pitchFamily="49" charset="-122"/>
                <a:cs typeface="Times New Roman" panose="02020603050405020304" pitchFamily="18" charset="0"/>
              </a:rPr>
              <a:t>  </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起的血糖升高，从而提高了糖尿病患者用药的安全性</a:t>
            </a:r>
            <a:endParaRPr lang="zh-CN" altLang="en-US" sz="1600" kern="100">
              <a:effectLst/>
              <a:latin typeface="楷体" panose="02010609060101010101" pitchFamily="49" charset="-122"/>
              <a:ea typeface="楷体" panose="02010609060101010101" pitchFamily="49" charset="-122"/>
              <a:cs typeface="Times New Roman" panose="02020603050405020304" pitchFamily="18" charset="0"/>
            </a:endParaRPr>
          </a:p>
          <a:p>
            <a:pPr marL="355600" lvl="1" indent="101600" algn="just">
              <a:lnSpc>
                <a:spcPct val="150000"/>
              </a:lnSpc>
              <a:buFont typeface="Arial" panose="020B0604020202020204" pitchFamily="34" charset="0"/>
              <a:buChar char="•"/>
            </a:pP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 所含离子种类和浓度与血浆相似，血液相容性高</a:t>
            </a:r>
            <a:endParaRPr lang="en-US"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355600" lvl="1" indent="101600" algn="just">
              <a:lnSpc>
                <a:spcPct val="150000"/>
              </a:lnSpc>
              <a:buFont typeface="Arial" panose="020B0604020202020204" pitchFamily="34" charset="0"/>
              <a:buChar char="•"/>
            </a:pPr>
            <a:r>
              <a:rPr lang="en-US" altLang="zh-CN" sz="1600" kern="100">
                <a:latin typeface="楷体" panose="02010609060101010101" pitchFamily="49" charset="-122"/>
                <a:ea typeface="楷体" panose="02010609060101010101" pitchFamily="49" charset="-122"/>
                <a:cs typeface="Times New Roman" panose="02020603050405020304" pitchFamily="18" charset="0"/>
              </a:rPr>
              <a:t> </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与血浆</a:t>
            </a:r>
            <a:r>
              <a:rPr lang="en-US" altLang="zh-CN" sz="1600" kern="100">
                <a:effectLst/>
                <a:latin typeface="楷体" panose="02010609060101010101" pitchFamily="49" charset="-122"/>
                <a:ea typeface="楷体" panose="02010609060101010101" pitchFamily="49" charset="-122"/>
                <a:cs typeface="Times New Roman" panose="02020603050405020304" pitchFamily="18" charset="0"/>
              </a:rPr>
              <a:t>pH</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值相近，且不含钙，可提高与其它药物配伍的安全性</a:t>
            </a:r>
            <a:endParaRPr lang="zh-CN" altLang="en-US" sz="1600" kern="100">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7" name="文本框 6"/>
          <p:cNvSpPr txBox="1"/>
          <p:nvPr/>
        </p:nvSpPr>
        <p:spPr>
          <a:xfrm>
            <a:off x="498249" y="2676435"/>
            <a:ext cx="2551739" cy="2585323"/>
          </a:xfrm>
          <a:prstGeom prst="rect">
            <a:avLst/>
          </a:prstGeom>
          <a:noFill/>
        </p:spPr>
        <p:txBody>
          <a:bodyPr wrap="square">
            <a:spAutoFit/>
          </a:bodyPr>
          <a:lstStyle/>
          <a:p>
            <a:r>
              <a:rPr lang="zh-CN" altLang="en-US" kern="100">
                <a:ea typeface="楷体" panose="02010609060101010101" pitchFamily="49" charset="-122"/>
                <a:cs typeface="Times New Roman" panose="02020603050405020304" pitchFamily="18" charset="0"/>
              </a:rPr>
              <a:t>包括但不限于：主要创新点；该创新带来的疗效或安全性方面的优势；是否为国家“重大新药创制”科技重大专项支持上市药品；是否为自主知识产权的创新药；传承性（限中成药）情况。</a:t>
            </a:r>
            <a:endParaRPr lang="zh-CN" altLang="en-US" kern="100">
              <a:ea typeface="楷体" panose="02010609060101010101" pitchFamily="49" charset="-122"/>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528918" y="89646"/>
            <a:ext cx="645458" cy="14343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05</a:t>
            </a:r>
            <a:endParaRPr lang="zh-CN" altLang="en-US"/>
          </a:p>
        </p:txBody>
      </p:sp>
      <p:sp>
        <p:nvSpPr>
          <p:cNvPr id="5" name="文本框 4"/>
          <p:cNvSpPr txBox="1"/>
          <p:nvPr/>
        </p:nvSpPr>
        <p:spPr>
          <a:xfrm>
            <a:off x="498249" y="1836636"/>
            <a:ext cx="1041793" cy="369332"/>
          </a:xfrm>
          <a:prstGeom prst="rect">
            <a:avLst/>
          </a:prstGeom>
          <a:noFill/>
          <a:ln w="28575">
            <a:solidFill>
              <a:schemeClr val="tx1"/>
            </a:solidFill>
          </a:ln>
        </p:spPr>
        <p:txBody>
          <a:bodyPr wrap="square">
            <a:spAutoFit/>
          </a:bodyPr>
          <a:lstStyle/>
          <a:p>
            <a:r>
              <a:rPr lang="zh-CN" altLang="en-US" sz="1800" b="1" kern="100">
                <a:effectLst/>
                <a:ea typeface="楷体" panose="02010609060101010101" pitchFamily="49" charset="-122"/>
                <a:cs typeface="Times New Roman" panose="02020603050405020304" pitchFamily="18" charset="0"/>
              </a:rPr>
              <a:t>公平性</a:t>
            </a:r>
            <a:endParaRPr lang="zh-CN" altLang="en-US" sz="2000">
              <a:latin typeface="楷体" panose="02010609060101010101" pitchFamily="49" charset="-122"/>
              <a:ea typeface="楷体" panose="02010609060101010101" pitchFamily="49" charset="-122"/>
            </a:endParaRPr>
          </a:p>
        </p:txBody>
      </p:sp>
      <p:sp>
        <p:nvSpPr>
          <p:cNvPr id="11" name="文本框 10"/>
          <p:cNvSpPr txBox="1"/>
          <p:nvPr/>
        </p:nvSpPr>
        <p:spPr>
          <a:xfrm>
            <a:off x="3414912" y="304631"/>
            <a:ext cx="8248170" cy="5943935"/>
          </a:xfrm>
          <a:prstGeom prst="rect">
            <a:avLst/>
          </a:prstGeom>
          <a:noFill/>
        </p:spPr>
        <p:txBody>
          <a:bodyPr wrap="square">
            <a:spAutoFit/>
          </a:bodyPr>
          <a:lstStyle/>
          <a:p>
            <a:pPr marL="285750" indent="-285750" algn="just">
              <a:lnSpc>
                <a:spcPct val="150000"/>
              </a:lnSpc>
              <a:buFont typeface="Wingdings" panose="05000000000000000000" pitchFamily="2" charset="2"/>
              <a:buChar char="Ø"/>
            </a:pP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是否能够弥补药品目录保障短板</a:t>
            </a:r>
            <a:endParaRPr lang="zh-CN"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indent="355600" algn="just">
              <a:lnSpc>
                <a:spcPct val="150000"/>
              </a:lnSpc>
            </a:pPr>
            <a:r>
              <a:rPr lang="zh-CN" altLang="en-US" sz="1600" kern="100">
                <a:latin typeface="楷体" panose="02010609060101010101" pitchFamily="49" charset="-122"/>
                <a:ea typeface="楷体" panose="02010609060101010101" pitchFamily="49" charset="-122"/>
                <a:cs typeface="Times New Roman" panose="02020603050405020304" pitchFamily="18" charset="0"/>
              </a:rPr>
              <a:t>能弥补短板。</a:t>
            </a:r>
            <a:endParaRPr lang="en-US" altLang="zh-CN" sz="1600" kern="100">
              <a:latin typeface="楷体" panose="02010609060101010101" pitchFamily="49" charset="-122"/>
              <a:ea typeface="楷体" panose="02010609060101010101" pitchFamily="49" charset="-122"/>
              <a:cs typeface="Times New Roman" panose="02020603050405020304" pitchFamily="18" charset="0"/>
            </a:endParaRPr>
          </a:p>
          <a:p>
            <a:pPr marL="355600" algn="just">
              <a:lnSpc>
                <a:spcPct val="150000"/>
              </a:lnSpc>
            </a:pP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目前医保目录内类似品种为乳酸钠林格液，大量输入乳酸钠林格注射液</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有可能</a:t>
            </a: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引起血乳酸水平升高，</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或</a:t>
            </a: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导致患者乳酸中毒，且乳酸会转化为葡萄糖，糖尿病患者使用有局限。复方电解质注射液（Ⅴ）同时包含碳酸</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氢盐</a:t>
            </a: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和磷酸</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盐</a:t>
            </a: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双缓冲系统，其酸碱缓冲能力较乳酸钠林</a:t>
            </a:r>
            <a:r>
              <a:rPr lang="zh-CN" altLang="en-US" sz="1600" kern="100">
                <a:latin typeface="楷体" panose="02010609060101010101" pitchFamily="49" charset="-122"/>
                <a:ea typeface="楷体" panose="02010609060101010101" pitchFamily="49" charset="-122"/>
                <a:cs typeface="Times New Roman" panose="02020603050405020304" pitchFamily="18" charset="0"/>
              </a:rPr>
              <a:t>格</a:t>
            </a: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注射液的乳酸缓冲体系具有更强的抗酸作用，且不含乳酸，无乳酸中毒的风险，糖尿病患者使用无局限，弥补了乳酸钠林格注射液的不足</a:t>
            </a:r>
            <a:endParaRPr lang="zh-CN"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285750" indent="-285750" algn="just">
              <a:lnSpc>
                <a:spcPct val="150000"/>
              </a:lnSpc>
              <a:buFont typeface="Wingdings" panose="05000000000000000000" pitchFamily="2" charset="2"/>
              <a:buChar char="Ø"/>
            </a:pP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临床管理难度及其他相关情况</a:t>
            </a:r>
            <a:endParaRPr lang="zh-CN"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742950" lvl="1" indent="-285750" algn="just">
              <a:lnSpc>
                <a:spcPct val="150000"/>
              </a:lnSpc>
              <a:buFont typeface="Arial" panose="020B0604020202020204" pitchFamily="34" charset="0"/>
              <a:buChar char="•"/>
            </a:pP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临床管理难度：</a:t>
            </a:r>
            <a:endParaRPr lang="en-US" altLang="zh-CN" sz="1600" kern="100">
              <a:latin typeface="楷体" panose="02010609060101010101" pitchFamily="49" charset="-122"/>
              <a:ea typeface="楷体" panose="02010609060101010101" pitchFamily="49" charset="-122"/>
              <a:cs typeface="Times New Roman" panose="02020603050405020304" pitchFamily="18" charset="0"/>
            </a:endParaRPr>
          </a:p>
          <a:p>
            <a:pPr marL="535305" lvl="1" indent="177800" algn="just">
              <a:lnSpc>
                <a:spcPct val="150000"/>
              </a:lnSpc>
            </a:pP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本品说明书适应症明确，经办审核难度较小，潜在超说明书用药</a:t>
            </a:r>
            <a:r>
              <a:rPr lang="zh-CN" altLang="en-US" sz="1600" kern="100">
                <a:effectLst/>
                <a:latin typeface="楷体" panose="02010609060101010101" pitchFamily="49" charset="-122"/>
                <a:ea typeface="楷体" panose="02010609060101010101" pitchFamily="49" charset="-122"/>
                <a:cs typeface="Times New Roman" panose="02020603050405020304" pitchFamily="18" charset="0"/>
              </a:rPr>
              <a:t>可</a:t>
            </a: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能性也较小；</a:t>
            </a:r>
            <a:endParaRPr lang="en-US"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535305" lvl="1" indent="177800" algn="just">
              <a:lnSpc>
                <a:spcPct val="150000"/>
              </a:lnSpc>
            </a:pP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临床使用需根据患者年龄、体重、临床症状和实验室检查结果严格计算，临床滥</a:t>
            </a:r>
            <a:endParaRPr lang="en-US"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535305" lvl="1" indent="177800" algn="just">
              <a:lnSpc>
                <a:spcPct val="150000"/>
              </a:lnSpc>
            </a:pP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用的风险很低</a:t>
            </a:r>
            <a:endParaRPr lang="zh-CN" altLang="zh-CN" sz="1600" kern="100">
              <a:effectLst/>
              <a:latin typeface="楷体" panose="02010609060101010101" pitchFamily="49" charset="-122"/>
              <a:ea typeface="楷体" panose="02010609060101010101" pitchFamily="49" charset="-122"/>
              <a:cs typeface="Times New Roman" panose="02020603050405020304" pitchFamily="18" charset="0"/>
            </a:endParaRPr>
          </a:p>
          <a:p>
            <a:pPr marL="742950" lvl="1" indent="-285750" algn="just">
              <a:lnSpc>
                <a:spcPct val="150000"/>
              </a:lnSpc>
              <a:buFont typeface="Arial" panose="020B0604020202020204" pitchFamily="34" charset="0"/>
              <a:buChar char="•"/>
            </a:pPr>
            <a:r>
              <a:rPr lang="zh-CN" altLang="zh-CN" sz="1600" kern="100">
                <a:effectLst/>
                <a:latin typeface="楷体" panose="02010609060101010101" pitchFamily="49" charset="-122"/>
                <a:ea typeface="楷体" panose="02010609060101010101" pitchFamily="49" charset="-122"/>
                <a:cs typeface="Times New Roman" panose="02020603050405020304" pitchFamily="18" charset="0"/>
              </a:rPr>
              <a:t>其他相关情况</a:t>
            </a:r>
            <a:r>
              <a:rPr lang="zh-CN" altLang="en-US" sz="1600" kern="0">
                <a:solidFill>
                  <a:srgbClr val="333333"/>
                </a:solidFill>
                <a:latin typeface="楷体" panose="02010609060101010101" pitchFamily="49" charset="-122"/>
                <a:ea typeface="楷体" panose="02010609060101010101" pitchFamily="49" charset="-122"/>
                <a:cs typeface="Times New Roman" panose="02020603050405020304" pitchFamily="18" charset="0"/>
              </a:rPr>
              <a:t>：</a:t>
            </a:r>
            <a:endParaRPr lang="en-US" altLang="zh-CN" sz="1600" kern="0">
              <a:solidFill>
                <a:srgbClr val="333333"/>
              </a:solidFill>
              <a:latin typeface="楷体" panose="02010609060101010101" pitchFamily="49" charset="-122"/>
              <a:ea typeface="楷体" panose="02010609060101010101" pitchFamily="49" charset="-122"/>
              <a:cs typeface="Times New Roman" panose="02020603050405020304" pitchFamily="18" charset="0"/>
            </a:endParaRPr>
          </a:p>
          <a:p>
            <a:pPr marL="713105" lvl="1" algn="just">
              <a:lnSpc>
                <a:spcPct val="150000"/>
              </a:lnSpc>
            </a:pPr>
            <a:r>
              <a:rPr lang="zh-CN" altLang="en-US" sz="1600" kern="0">
                <a:solidFill>
                  <a:srgbClr val="333333"/>
                </a:solidFill>
                <a:latin typeface="楷体" panose="02010609060101010101" pitchFamily="49" charset="-122"/>
                <a:ea typeface="楷体" panose="02010609060101010101" pitchFamily="49" charset="-122"/>
                <a:cs typeface="Times New Roman" panose="02020603050405020304" pitchFamily="18" charset="0"/>
              </a:rPr>
              <a:t>复方电解质注射液（</a:t>
            </a:r>
            <a:r>
              <a:rPr lang="en-US" altLang="zh-CN" sz="1600" kern="0">
                <a:solidFill>
                  <a:srgbClr val="333333"/>
                </a:solidFill>
                <a:latin typeface="楷体" panose="02010609060101010101" pitchFamily="49" charset="-122"/>
                <a:ea typeface="楷体" panose="02010609060101010101" pitchFamily="49" charset="-122"/>
                <a:cs typeface="Times New Roman" panose="02020603050405020304" pitchFamily="18" charset="0"/>
              </a:rPr>
              <a:t>Ⅴ</a:t>
            </a:r>
            <a:r>
              <a:rPr lang="zh-CN" altLang="en-US" sz="1600" kern="0">
                <a:solidFill>
                  <a:srgbClr val="333333"/>
                </a:solidFill>
                <a:latin typeface="楷体" panose="02010609060101010101" pitchFamily="49" charset="-122"/>
                <a:ea typeface="楷体" panose="02010609060101010101" pitchFamily="49" charset="-122"/>
                <a:cs typeface="Times New Roman" panose="02020603050405020304" pitchFamily="18" charset="0"/>
              </a:rPr>
              <a:t>）是目前市场上唯一具有双缓冲系统、更快更高效调节酸碱平衡；并且含有镁离子，有利于心脏保护；不含钙，能避免钙配伍禁忌，更有利于临床使用</a:t>
            </a:r>
            <a:endParaRPr lang="zh-CN" altLang="zh-CN" sz="1600" kern="100">
              <a:effectLst/>
              <a:latin typeface="楷体" panose="02010609060101010101" pitchFamily="49" charset="-122"/>
              <a:ea typeface="楷体" panose="02010609060101010101" pitchFamily="49" charset="-122"/>
              <a:cs typeface="Times New Roman" panose="02020603050405020304" pitchFamily="18" charset="0"/>
            </a:endParaRPr>
          </a:p>
        </p:txBody>
      </p:sp>
      <p:sp>
        <p:nvSpPr>
          <p:cNvPr id="7" name="文本框 6"/>
          <p:cNvSpPr txBox="1"/>
          <p:nvPr/>
        </p:nvSpPr>
        <p:spPr>
          <a:xfrm>
            <a:off x="498249" y="2676435"/>
            <a:ext cx="2551739" cy="1200329"/>
          </a:xfrm>
          <a:prstGeom prst="rect">
            <a:avLst/>
          </a:prstGeom>
          <a:noFill/>
        </p:spPr>
        <p:txBody>
          <a:bodyPr wrap="square">
            <a:spAutoFit/>
          </a:bodyPr>
          <a:lstStyle/>
          <a:p>
            <a:r>
              <a:rPr lang="zh-CN" altLang="zh-CN" sz="1800" kern="100">
                <a:effectLst/>
                <a:ea typeface="楷体" panose="02010609060101010101" pitchFamily="49" charset="-122"/>
                <a:cs typeface="Times New Roman" panose="02020603050405020304" pitchFamily="18" charset="0"/>
              </a:rPr>
              <a:t>包括但不限于：是否能够弥补药品目录保障短板；临床管理难度及其他相关情况</a:t>
            </a:r>
            <a:r>
              <a:rPr lang="zh-CN" altLang="en-US" kern="100">
                <a:ea typeface="楷体" panose="02010609060101010101" pitchFamily="49" charset="-122"/>
                <a:cs typeface="Times New Roman" panose="02020603050405020304" pitchFamily="18" charset="0"/>
              </a:rPr>
              <a:t>。</a:t>
            </a:r>
            <a:endParaRPr lang="zh-CN" altLang="en-US" kern="100">
              <a:ea typeface="楷体" panose="02010609060101010101" pitchFamily="49" charset="-122"/>
              <a:cs typeface="Times New Roman" panose="02020603050405020304" pitchFamily="18" charset="0"/>
            </a:endParaRPr>
          </a:p>
        </p:txBody>
      </p:sp>
    </p:spTree>
  </p:cSld>
  <p:clrMapOvr>
    <a:masterClrMapping/>
  </p:clrMapOvr>
</p:sld>
</file>

<file path=ppt/tags/tag1.xml><?xml version="1.0" encoding="utf-8"?>
<p:tagLst xmlns:p="http://schemas.openxmlformats.org/presentationml/2006/main">
  <p:tag name="COMMONDATA" val="eyJoZGlkIjoiNDBhNzkyNmM2YWFhNjAwNjk2MjY5Zjk5NjhkNTUzNTc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3199</Words>
  <Application>WPS 演示</Application>
  <PresentationFormat>宽屏</PresentationFormat>
  <Paragraphs>148</Paragraphs>
  <Slides>10</Slides>
  <Notes>6</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10</vt:i4>
      </vt:variant>
    </vt:vector>
  </HeadingPairs>
  <TitlesOfParts>
    <vt:vector size="24" baseType="lpstr">
      <vt:lpstr>Arial</vt:lpstr>
      <vt:lpstr>宋体</vt:lpstr>
      <vt:lpstr>Wingdings</vt:lpstr>
      <vt:lpstr>微软雅黑</vt:lpstr>
      <vt:lpstr>楷体</vt:lpstr>
      <vt:lpstr>Times New Roman</vt:lpstr>
      <vt:lpstr>CIDFont+F2</vt:lpstr>
      <vt:lpstr>Segoe Print</vt:lpstr>
      <vt:lpstr>TimesNewRomanPSMT</vt:lpstr>
      <vt:lpstr>等线</vt:lpstr>
      <vt:lpstr>Arial Unicode MS</vt:lpstr>
      <vt:lpstr>等线 Light</vt:lpstr>
      <vt:lpstr>Calibri</vt:lpstr>
      <vt:lpstr>Office 主题​​</vt:lpstr>
      <vt:lpstr>复方电解质注射液（Ⅴ）</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谢谢</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陈 建</dc:creator>
  <cp:lastModifiedBy>刘晓菲</cp:lastModifiedBy>
  <cp:revision>84</cp:revision>
  <dcterms:created xsi:type="dcterms:W3CDTF">2021-06-02T07:07:00Z</dcterms:created>
  <dcterms:modified xsi:type="dcterms:W3CDTF">2022-07-14T01:14:49Z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1F8A9B160A1D440DBCA4EB2F384CE0C4</vt:lpwstr>
  </property>
  <property fmtid="{D5CDD505-2E9C-101B-9397-08002B2CF9AE}" pid="3" name="KSOProductBuildVer">
    <vt:lpwstr>2052-11.1.0.11830</vt:lpwstr>
  </property>
</Properties>
</file>