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3" r:id="rId2"/>
  </p:sldMasterIdLst>
  <p:notesMasterIdLst>
    <p:notesMasterId r:id="rId12"/>
  </p:notesMasterIdLst>
  <p:sldIdLst>
    <p:sldId id="256" r:id="rId3"/>
    <p:sldId id="279" r:id="rId4"/>
    <p:sldId id="258" r:id="rId5"/>
    <p:sldId id="259" r:id="rId6"/>
    <p:sldId id="272" r:id="rId7"/>
    <p:sldId id="260" r:id="rId8"/>
    <p:sldId id="266" r:id="rId9"/>
    <p:sldId id="263" r:id="rId10"/>
    <p:sldId id="264" r:id="rId11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FFFFFF"/>
    <a:srgbClr val="E6E6E6"/>
    <a:srgbClr val="CEE5F6"/>
    <a:srgbClr val="DB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3" autoAdjust="0"/>
    <p:restoredTop sz="94660"/>
  </p:normalViewPr>
  <p:slideViewPr>
    <p:cSldViewPr snapToGrid="0">
      <p:cViewPr varScale="1">
        <p:scale>
          <a:sx n="84" d="100"/>
          <a:sy n="84" d="100"/>
        </p:scale>
        <p:origin x="-318" y="-90"/>
      </p:cViewPr>
      <p:guideLst>
        <p:guide orient="horz" pos="218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6A161-4074-4E72-B2A9-838FEF49B503}" type="datetimeFigureOut">
              <a:rPr lang="zh-CN" altLang="en-US" smtClean="0"/>
              <a:t>2022-7-13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FBC0D-8E69-4645-A10A-66F2DA5039B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1406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0FBC0D-8E69-4645-A10A-66F2DA5039B3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rgbClr val="CEE5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3090041" y="818094"/>
            <a:ext cx="5591504" cy="5719338"/>
          </a:xfrm>
          <a:prstGeom prst="rect">
            <a:avLst/>
          </a:prstGeom>
          <a:solidFill>
            <a:srgbClr val="DB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3426372" y="1083540"/>
            <a:ext cx="4960883" cy="5219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内容占位符 14"/>
          <p:cNvSpPr>
            <a:spLocks noGrp="1"/>
          </p:cNvSpPr>
          <p:nvPr>
            <p:ph sz="quarter" idx="10" hasCustomPrompt="1"/>
          </p:nvPr>
        </p:nvSpPr>
        <p:spPr>
          <a:xfrm>
            <a:off x="4802733" y="4787757"/>
            <a:ext cx="2546350" cy="509587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/>
              <a:t>磷酸钠盐散</a:t>
            </a:r>
          </a:p>
        </p:txBody>
      </p:sp>
      <p:sp>
        <p:nvSpPr>
          <p:cNvPr id="17" name="流程图: 终止 16"/>
          <p:cNvSpPr/>
          <p:nvPr userDrawn="1"/>
        </p:nvSpPr>
        <p:spPr>
          <a:xfrm>
            <a:off x="4679543" y="5635639"/>
            <a:ext cx="2546351" cy="392682"/>
          </a:xfrm>
          <a:prstGeom prst="flowChartTerminator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1" name="直接连接符 20"/>
          <p:cNvCxnSpPr/>
          <p:nvPr userDrawn="1"/>
        </p:nvCxnSpPr>
        <p:spPr>
          <a:xfrm>
            <a:off x="10741572" y="893379"/>
            <a:ext cx="145042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 descr="健可诺- 磷酸钠盐散（组合）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192905" y="1572895"/>
            <a:ext cx="3385185" cy="29591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225A0C-C83C-437E-8555-B1DCF8EAC0B5}" type="datetimeFigureOut">
              <a:rPr lang="zh-CN" altLang="en-US" smtClean="0"/>
              <a:t>2022-7-13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34FC1B-18E8-4690-9ED1-211A9F4BB34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E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流程图: 终止 7"/>
          <p:cNvSpPr/>
          <p:nvPr userDrawn="1"/>
        </p:nvSpPr>
        <p:spPr>
          <a:xfrm>
            <a:off x="-704538" y="494675"/>
            <a:ext cx="3387777" cy="1151563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33268" y="2970691"/>
            <a:ext cx="3059243" cy="3059243"/>
          </a:xfrm>
          <a:prstGeom prst="rect">
            <a:avLst/>
          </a:prstGeom>
        </p:spPr>
      </p:pic>
      <p:sp>
        <p:nvSpPr>
          <p:cNvPr id="13" name="矩形 12"/>
          <p:cNvSpPr/>
          <p:nvPr userDrawn="1"/>
        </p:nvSpPr>
        <p:spPr>
          <a:xfrm>
            <a:off x="3942415" y="494683"/>
            <a:ext cx="3146685" cy="1428055"/>
          </a:xfrm>
          <a:prstGeom prst="rect">
            <a:avLst/>
          </a:prstGeom>
          <a:solidFill>
            <a:srgbClr val="DB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 userDrawn="1"/>
        </p:nvSpPr>
        <p:spPr>
          <a:xfrm>
            <a:off x="4122540" y="656442"/>
            <a:ext cx="2791795" cy="107762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 userDrawn="1"/>
        </p:nvSpPr>
        <p:spPr>
          <a:xfrm>
            <a:off x="3989885" y="2370948"/>
            <a:ext cx="3146685" cy="1428055"/>
          </a:xfrm>
          <a:prstGeom prst="rect">
            <a:avLst/>
          </a:prstGeom>
          <a:solidFill>
            <a:srgbClr val="DB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 userDrawn="1"/>
        </p:nvSpPr>
        <p:spPr>
          <a:xfrm>
            <a:off x="4170010" y="2532707"/>
            <a:ext cx="2791795" cy="107762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 userDrawn="1"/>
        </p:nvSpPr>
        <p:spPr>
          <a:xfrm>
            <a:off x="3974895" y="4229727"/>
            <a:ext cx="3146685" cy="1428055"/>
          </a:xfrm>
          <a:prstGeom prst="rect">
            <a:avLst/>
          </a:prstGeom>
          <a:solidFill>
            <a:srgbClr val="DB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 userDrawn="1"/>
        </p:nvSpPr>
        <p:spPr>
          <a:xfrm>
            <a:off x="4155020" y="4391486"/>
            <a:ext cx="2791795" cy="107762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 userDrawn="1"/>
        </p:nvSpPr>
        <p:spPr>
          <a:xfrm>
            <a:off x="7722439" y="497183"/>
            <a:ext cx="3146685" cy="1428055"/>
          </a:xfrm>
          <a:prstGeom prst="rect">
            <a:avLst/>
          </a:prstGeom>
          <a:solidFill>
            <a:srgbClr val="DB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 userDrawn="1"/>
        </p:nvSpPr>
        <p:spPr>
          <a:xfrm>
            <a:off x="7902564" y="658942"/>
            <a:ext cx="2791795" cy="107762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 userDrawn="1"/>
        </p:nvSpPr>
        <p:spPr>
          <a:xfrm>
            <a:off x="7769909" y="2373448"/>
            <a:ext cx="3146685" cy="1428055"/>
          </a:xfrm>
          <a:prstGeom prst="rect">
            <a:avLst/>
          </a:prstGeom>
          <a:solidFill>
            <a:srgbClr val="DB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 userDrawn="1"/>
        </p:nvSpPr>
        <p:spPr>
          <a:xfrm>
            <a:off x="7950034" y="2535207"/>
            <a:ext cx="2791795" cy="107762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 userDrawn="1"/>
        </p:nvSpPr>
        <p:spPr>
          <a:xfrm>
            <a:off x="7754919" y="4232227"/>
            <a:ext cx="3146685" cy="1428055"/>
          </a:xfrm>
          <a:prstGeom prst="rect">
            <a:avLst/>
          </a:prstGeom>
          <a:solidFill>
            <a:srgbClr val="DB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 userDrawn="1"/>
        </p:nvSpPr>
        <p:spPr>
          <a:xfrm>
            <a:off x="7935044" y="4393986"/>
            <a:ext cx="2791795" cy="107762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E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0" y="871871"/>
            <a:ext cx="12192000" cy="5082362"/>
          </a:xfrm>
          <a:prstGeom prst="rect">
            <a:avLst/>
          </a:prstGeom>
          <a:solidFill>
            <a:srgbClr val="DB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-13447" y="1169581"/>
            <a:ext cx="12192000" cy="44018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流程图: 终止 5"/>
          <p:cNvSpPr/>
          <p:nvPr userDrawn="1"/>
        </p:nvSpPr>
        <p:spPr>
          <a:xfrm rot="5400000">
            <a:off x="85999" y="116959"/>
            <a:ext cx="3721396" cy="1509823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1258709" y="4120115"/>
            <a:ext cx="8506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225A0C-C83C-437E-8555-B1DCF8EAC0B5}" type="datetimeFigureOut">
              <a:rPr lang="zh-CN" altLang="en-US" smtClean="0"/>
              <a:t>2022-7-13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34FC1B-18E8-4690-9ED1-211A9F4BB34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E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 userDrawn="1"/>
        </p:nvSpPr>
        <p:spPr>
          <a:xfrm>
            <a:off x="246530" y="0"/>
            <a:ext cx="11698941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流程图: 终止 7"/>
          <p:cNvSpPr/>
          <p:nvPr userDrawn="1"/>
        </p:nvSpPr>
        <p:spPr>
          <a:xfrm>
            <a:off x="-441771" y="520546"/>
            <a:ext cx="2001629" cy="645457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rgbClr val="CEE5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3090041" y="818094"/>
            <a:ext cx="5591504" cy="5719338"/>
          </a:xfrm>
          <a:prstGeom prst="rect">
            <a:avLst/>
          </a:prstGeom>
          <a:solidFill>
            <a:srgbClr val="DB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3426372" y="1083540"/>
            <a:ext cx="4960883" cy="5219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内容占位符 14"/>
          <p:cNvSpPr>
            <a:spLocks noGrp="1"/>
          </p:cNvSpPr>
          <p:nvPr>
            <p:ph sz="quarter" idx="10" hasCustomPrompt="1"/>
          </p:nvPr>
        </p:nvSpPr>
        <p:spPr>
          <a:xfrm>
            <a:off x="4802733" y="4787757"/>
            <a:ext cx="2546350" cy="509587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/>
              <a:t>单击此处</a:t>
            </a:r>
          </a:p>
        </p:txBody>
      </p:sp>
      <p:sp>
        <p:nvSpPr>
          <p:cNvPr id="17" name="流程图: 终止 16"/>
          <p:cNvSpPr/>
          <p:nvPr userDrawn="1"/>
        </p:nvSpPr>
        <p:spPr>
          <a:xfrm>
            <a:off x="4679543" y="5635639"/>
            <a:ext cx="2546351" cy="392682"/>
          </a:xfrm>
          <a:prstGeom prst="flowChartTerminator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1" name="直接连接符 20"/>
          <p:cNvCxnSpPr/>
          <p:nvPr userDrawn="1"/>
        </p:nvCxnSpPr>
        <p:spPr>
          <a:xfrm>
            <a:off x="10741572" y="893379"/>
            <a:ext cx="145042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58682" y="1360855"/>
            <a:ext cx="2604601" cy="295948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906813" y="2070242"/>
            <a:ext cx="1960497" cy="19604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225A0C-C83C-437E-8555-B1DCF8EAC0B5}" type="datetimeFigureOut">
              <a:rPr lang="zh-CN" altLang="en-US" smtClean="0"/>
              <a:t>2022-7-13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34FC1B-18E8-4690-9ED1-211A9F4BB34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E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流程图: 终止 7"/>
          <p:cNvSpPr/>
          <p:nvPr userDrawn="1"/>
        </p:nvSpPr>
        <p:spPr>
          <a:xfrm>
            <a:off x="-704538" y="494675"/>
            <a:ext cx="3387777" cy="1151563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3268" y="2970691"/>
            <a:ext cx="3059243" cy="3059243"/>
          </a:xfrm>
          <a:prstGeom prst="rect">
            <a:avLst/>
          </a:prstGeom>
        </p:spPr>
      </p:pic>
      <p:sp>
        <p:nvSpPr>
          <p:cNvPr id="13" name="矩形 12"/>
          <p:cNvSpPr/>
          <p:nvPr userDrawn="1"/>
        </p:nvSpPr>
        <p:spPr>
          <a:xfrm>
            <a:off x="3942415" y="494683"/>
            <a:ext cx="3146685" cy="1428055"/>
          </a:xfrm>
          <a:prstGeom prst="rect">
            <a:avLst/>
          </a:prstGeom>
          <a:solidFill>
            <a:srgbClr val="DB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 userDrawn="1"/>
        </p:nvSpPr>
        <p:spPr>
          <a:xfrm>
            <a:off x="4122540" y="656442"/>
            <a:ext cx="2791795" cy="107762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 userDrawn="1"/>
        </p:nvSpPr>
        <p:spPr>
          <a:xfrm>
            <a:off x="3989885" y="2370948"/>
            <a:ext cx="3146685" cy="1428055"/>
          </a:xfrm>
          <a:prstGeom prst="rect">
            <a:avLst/>
          </a:prstGeom>
          <a:solidFill>
            <a:srgbClr val="DB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 userDrawn="1"/>
        </p:nvSpPr>
        <p:spPr>
          <a:xfrm>
            <a:off x="4170010" y="2532707"/>
            <a:ext cx="2791795" cy="107762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 userDrawn="1"/>
        </p:nvSpPr>
        <p:spPr>
          <a:xfrm>
            <a:off x="3974895" y="4229727"/>
            <a:ext cx="3146685" cy="1428055"/>
          </a:xfrm>
          <a:prstGeom prst="rect">
            <a:avLst/>
          </a:prstGeom>
          <a:solidFill>
            <a:srgbClr val="DB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 userDrawn="1"/>
        </p:nvSpPr>
        <p:spPr>
          <a:xfrm>
            <a:off x="4155020" y="4391486"/>
            <a:ext cx="2791795" cy="107762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 userDrawn="1"/>
        </p:nvSpPr>
        <p:spPr>
          <a:xfrm>
            <a:off x="7722439" y="497183"/>
            <a:ext cx="3146685" cy="1428055"/>
          </a:xfrm>
          <a:prstGeom prst="rect">
            <a:avLst/>
          </a:prstGeom>
          <a:solidFill>
            <a:srgbClr val="DB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 userDrawn="1"/>
        </p:nvSpPr>
        <p:spPr>
          <a:xfrm>
            <a:off x="7902564" y="658942"/>
            <a:ext cx="2791795" cy="107762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 userDrawn="1"/>
        </p:nvSpPr>
        <p:spPr>
          <a:xfrm>
            <a:off x="7769909" y="2373448"/>
            <a:ext cx="3146685" cy="1428055"/>
          </a:xfrm>
          <a:prstGeom prst="rect">
            <a:avLst/>
          </a:prstGeom>
          <a:solidFill>
            <a:srgbClr val="DB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 userDrawn="1"/>
        </p:nvSpPr>
        <p:spPr>
          <a:xfrm>
            <a:off x="7950034" y="2535207"/>
            <a:ext cx="2791795" cy="107762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E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0" y="871871"/>
            <a:ext cx="12192000" cy="5082362"/>
          </a:xfrm>
          <a:prstGeom prst="rect">
            <a:avLst/>
          </a:prstGeom>
          <a:solidFill>
            <a:srgbClr val="DB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-13447" y="1169581"/>
            <a:ext cx="12192000" cy="44018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流程图: 终止 5"/>
          <p:cNvSpPr/>
          <p:nvPr userDrawn="1"/>
        </p:nvSpPr>
        <p:spPr>
          <a:xfrm rot="5400000">
            <a:off x="85999" y="116959"/>
            <a:ext cx="3721396" cy="1509823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1258709" y="4120115"/>
            <a:ext cx="85060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225A0C-C83C-437E-8555-B1DCF8EAC0B5}" type="datetimeFigureOut">
              <a:rPr lang="zh-CN" altLang="en-US" smtClean="0"/>
              <a:t>2022-7-13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34FC1B-18E8-4690-9ED1-211A9F4BB34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E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 userDrawn="1"/>
        </p:nvSpPr>
        <p:spPr>
          <a:xfrm>
            <a:off x="246530" y="0"/>
            <a:ext cx="11698941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流程图: 终止 7"/>
          <p:cNvSpPr/>
          <p:nvPr userDrawn="1"/>
        </p:nvSpPr>
        <p:spPr>
          <a:xfrm>
            <a:off x="-441771" y="520546"/>
            <a:ext cx="2001629" cy="645457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407108" y="4811843"/>
            <a:ext cx="2923082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磷酸钠盐散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842008" y="5621497"/>
            <a:ext cx="23384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四川健能制药有限公司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04733" y="629589"/>
            <a:ext cx="1753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目录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64693" y="1262525"/>
            <a:ext cx="1482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CONTENTS</a:t>
            </a:r>
            <a:endParaRPr lang="zh-CN" altLang="en-US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242217" y="914399"/>
            <a:ext cx="2503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rgbClr val="4472C4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01 </a:t>
            </a:r>
            <a:r>
              <a:rPr lang="zh-CN" altLang="en-US" sz="2400" b="1">
                <a:solidFill>
                  <a:srgbClr val="4472C4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药品基本信息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157143" y="931889"/>
            <a:ext cx="2503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rgbClr val="4472C4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02   </a:t>
            </a:r>
            <a:r>
              <a:rPr lang="zh-CN" altLang="en-US" sz="2400" b="1">
                <a:solidFill>
                  <a:srgbClr val="4472C4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安全性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397110" y="2763187"/>
            <a:ext cx="2503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rgbClr val="4472C4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03   </a:t>
            </a:r>
            <a:r>
              <a:rPr lang="zh-CN" altLang="en-US" sz="2400" b="1">
                <a:solidFill>
                  <a:srgbClr val="4472C4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有效性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157143" y="2763186"/>
            <a:ext cx="2503357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rgbClr val="4472C4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04   </a:t>
            </a:r>
            <a:r>
              <a:rPr lang="zh-CN" altLang="en-US" sz="2400" b="1">
                <a:solidFill>
                  <a:srgbClr val="4472C4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创新性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397109" y="4662924"/>
            <a:ext cx="2503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rgbClr val="4472C4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05   </a:t>
            </a:r>
            <a:r>
              <a:rPr lang="zh-CN" altLang="en-US" sz="2400" b="1">
                <a:solidFill>
                  <a:srgbClr val="4472C4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公平性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0086" y="1415846"/>
            <a:ext cx="12978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01</a:t>
            </a:r>
            <a:endParaRPr lang="zh-CN" altLang="en-US" sz="660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3111" y="2905432"/>
            <a:ext cx="53684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rgbClr val="4472C4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药品基本信息</a:t>
            </a:r>
            <a:endParaRPr lang="en-US" altLang="zh-CN" sz="4000" b="1">
              <a:solidFill>
                <a:srgbClr val="4472C4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000" b="1">
                <a:solidFill>
                  <a:srgbClr val="E6E6E6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Basic Information</a:t>
            </a:r>
            <a:endParaRPr lang="zh-CN" altLang="en-US" sz="2000" b="1">
              <a:solidFill>
                <a:srgbClr val="E6E6E6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32926" y="1278255"/>
            <a:ext cx="10096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文本框 3"/>
          <p:cNvSpPr txBox="1"/>
          <p:nvPr/>
        </p:nvSpPr>
        <p:spPr>
          <a:xfrm>
            <a:off x="5712107" y="1497354"/>
            <a:ext cx="601704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通用名：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磷酸钠盐散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注册规格：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2袋/盒</a:t>
            </a:r>
            <a:r>
              <a:rPr lang="zh-CN" dirty="0">
                <a:latin typeface="黑体" panose="02010609060101010101" pitchFamily="49" charset="-122"/>
                <a:ea typeface="黑体" panose="02010609060101010101" pitchFamily="49" charset="-122"/>
              </a:rPr>
              <a:t>，每袋含磷酸二氢钠（NaH</a:t>
            </a:r>
            <a:r>
              <a:rPr lang="zh-CN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dirty="0">
                <a:latin typeface="黑体" panose="02010609060101010101" pitchFamily="49" charset="-122"/>
                <a:ea typeface="黑体" panose="02010609060101010101" pitchFamily="49" charset="-122"/>
              </a:rPr>
              <a:t>PO</a:t>
            </a:r>
            <a:r>
              <a:rPr lang="zh-CN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dirty="0">
                <a:latin typeface="黑体" panose="02010609060101010101" pitchFamily="49" charset="-122"/>
                <a:ea typeface="黑体" panose="02010609060101010101" pitchFamily="49" charset="-122"/>
              </a:rPr>
              <a:t>·H</a:t>
            </a:r>
            <a:r>
              <a:rPr lang="zh-CN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dirty="0">
                <a:latin typeface="黑体" panose="02010609060101010101" pitchFamily="49" charset="-122"/>
                <a:ea typeface="黑体" panose="02010609060101010101" pitchFamily="49" charset="-122"/>
              </a:rPr>
              <a:t>O） 21.6g与磷酸氢二钠（ Na</a:t>
            </a:r>
            <a:r>
              <a:rPr lang="zh-CN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dirty="0">
                <a:latin typeface="黑体" panose="02010609060101010101" pitchFamily="49" charset="-122"/>
                <a:ea typeface="黑体" panose="02010609060101010101" pitchFamily="49" charset="-122"/>
              </a:rPr>
              <a:t>HPO</a:t>
            </a:r>
            <a:r>
              <a:rPr lang="zh-CN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dirty="0">
                <a:latin typeface="黑体" panose="02010609060101010101" pitchFamily="49" charset="-122"/>
                <a:ea typeface="黑体" panose="02010609060101010101" pitchFamily="49" charset="-122"/>
              </a:rPr>
              <a:t>）4.3g。</a:t>
            </a:r>
          </a:p>
          <a:p>
            <a:pPr fontAlgn="auto">
              <a:lnSpc>
                <a:spcPct val="150000"/>
              </a:lnSpc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中国大陆首次上市时间：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2021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目前大陆地区同通用名药品的上市情况</a:t>
            </a:r>
            <a:r>
              <a:rPr lang="zh-CN" altLang="en-US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家</a:t>
            </a:r>
            <a:endParaRPr lang="en-US" altLang="zh-CN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全球首个上市国家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/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地区及上市时间：</a:t>
            </a:r>
            <a:r>
              <a:rPr lang="zh-CN" altLang="en-US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中国，</a:t>
            </a:r>
            <a:r>
              <a:rPr lang="en-US" altLang="zh-CN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2021</a:t>
            </a:r>
            <a:r>
              <a:rPr lang="zh-CN" altLang="en-US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r>
              <a:rPr lang="zh-CN" altLang="en-US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endParaRPr lang="en-US" altLang="zh-CN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是否为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OTC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药品：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否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参照药品建议：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复方聚乙二醇电解质散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1902523" y="2494589"/>
            <a:ext cx="706391" cy="30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89929" y="470805"/>
            <a:ext cx="8701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01</a:t>
            </a:r>
            <a:endParaRPr lang="zh-CN" altLang="en-US" sz="400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40310" y="508921"/>
            <a:ext cx="59288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rgbClr val="4472C4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药品基本信息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40295" y="2009955"/>
            <a:ext cx="14216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b="1">
                <a:solidFill>
                  <a:srgbClr val="4472C4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适应症</a:t>
            </a:r>
          </a:p>
        </p:txBody>
      </p:sp>
      <p:cxnSp>
        <p:nvCxnSpPr>
          <p:cNvPr id="9" name="直接连接符 8"/>
          <p:cNvCxnSpPr/>
          <p:nvPr/>
        </p:nvCxnSpPr>
        <p:spPr>
          <a:xfrm>
            <a:off x="1902523" y="4194920"/>
            <a:ext cx="674198" cy="205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740295" y="3680790"/>
            <a:ext cx="21630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b="1">
                <a:solidFill>
                  <a:srgbClr val="4472C4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疾病基本情况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3007" y="2553911"/>
            <a:ext cx="63870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3007" y="441578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文本框 1"/>
          <p:cNvSpPr txBox="1"/>
          <p:nvPr/>
        </p:nvSpPr>
        <p:spPr>
          <a:xfrm>
            <a:off x="1844467" y="2567668"/>
            <a:ext cx="9120152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用于患者结肠X-光线及肠道内窥镜检查前或手术前清理肠道。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869273" y="4268019"/>
            <a:ext cx="9120152" cy="1689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2020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年中国癌症新发病例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457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万例，其中结直肠癌排第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位，占比为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12.2%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肠镜是目前公认的最有效的结直肠癌筛查和诊疗方法，其中极重要的一个环节为肠道准备，舒适方便的肠道准备药物能够保证肠道准备的质量，肠道准备的质量与检查结果准确度密切相关。结直肠癌的早诊断、早发现、早治疗，可以大大提高患者生存率和生存质量。</a:t>
            </a:r>
            <a:endParaRPr lang="en-US" altLang="zh-CN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1902523" y="1638258"/>
            <a:ext cx="674198" cy="205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89929" y="470805"/>
            <a:ext cx="8701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01</a:t>
            </a:r>
            <a:endParaRPr lang="zh-CN" altLang="en-US" sz="400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40310" y="390171"/>
            <a:ext cx="59288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rgbClr val="4472C4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药品基本信息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40295" y="1153624"/>
            <a:ext cx="25324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b="1" dirty="0">
                <a:solidFill>
                  <a:srgbClr val="4472C4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未</a:t>
            </a:r>
            <a:r>
              <a:rPr lang="zh-CN" altLang="en-US" sz="2200" b="1" dirty="0" smtClean="0">
                <a:solidFill>
                  <a:srgbClr val="4472C4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满足</a:t>
            </a:r>
            <a:r>
              <a:rPr lang="zh-CN" altLang="en-US" sz="2200" b="1" dirty="0">
                <a:solidFill>
                  <a:srgbClr val="4472C4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的治疗需求</a:t>
            </a:r>
          </a:p>
        </p:txBody>
      </p:sp>
      <p:cxnSp>
        <p:nvCxnSpPr>
          <p:cNvPr id="11" name="直接连接符 10"/>
          <p:cNvCxnSpPr/>
          <p:nvPr/>
        </p:nvCxnSpPr>
        <p:spPr>
          <a:xfrm>
            <a:off x="1902638" y="4465353"/>
            <a:ext cx="674198" cy="205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40410" y="3951140"/>
            <a:ext cx="23990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b="1" dirty="0">
                <a:solidFill>
                  <a:srgbClr val="4472C4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用法用量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3007" y="1900782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9632" y="4481859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文本框 1"/>
          <p:cNvSpPr txBox="1"/>
          <p:nvPr/>
        </p:nvSpPr>
        <p:spPr>
          <a:xfrm>
            <a:off x="1756805" y="1756982"/>
            <a:ext cx="9448636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未满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足不能耐受过大服水量、肠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道狭窄、重度便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秘、肠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道憩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室的患者肠道准备需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求。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据《中国消化内镜诊疗相关肠道准备指南（2019，上海）》指出，</a:t>
            </a:r>
            <a:r>
              <a:rPr 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复</a:t>
            </a:r>
            <a:r>
              <a:rPr lang="zh-CN" dirty="0">
                <a:latin typeface="黑体" panose="02010609060101010101" pitchFamily="49" charset="-122"/>
                <a:ea typeface="黑体" panose="02010609060101010101" pitchFamily="49" charset="-122"/>
              </a:rPr>
              <a:t>方聚乙二醇电解质</a:t>
            </a:r>
            <a:r>
              <a:rPr 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散服</a:t>
            </a:r>
            <a:r>
              <a:rPr lang="zh-CN" dirty="0">
                <a:latin typeface="黑体" panose="02010609060101010101" pitchFamily="49" charset="-122"/>
                <a:ea typeface="黑体" panose="02010609060101010101" pitchFamily="49" charset="-122"/>
              </a:rPr>
              <a:t>水量约2-4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L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，约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有5%～15%的患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者因其服水量过大而无法完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成肠道准备。</a:t>
            </a:r>
          </a:p>
          <a:p>
            <a:pPr>
              <a:lnSpc>
                <a:spcPct val="150000"/>
              </a:lnSpc>
            </a:pPr>
            <a:r>
              <a:rPr 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复</a:t>
            </a:r>
            <a:r>
              <a:rPr lang="zh-CN" dirty="0">
                <a:latin typeface="黑体" panose="02010609060101010101" pitchFamily="49" charset="-122"/>
                <a:ea typeface="黑体" panose="02010609060101010101" pitchFamily="49" charset="-122"/>
              </a:rPr>
              <a:t>方聚乙二醇电解质散Ⅱ说明书</a:t>
            </a:r>
            <a:r>
              <a:rPr 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中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的</a:t>
            </a:r>
            <a:r>
              <a:rPr 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黑</a:t>
            </a:r>
            <a:r>
              <a:rPr lang="zh-CN" dirty="0">
                <a:latin typeface="黑体" panose="02010609060101010101" pitchFamily="49" charset="-122"/>
                <a:ea typeface="黑体" panose="02010609060101010101" pitchFamily="49" charset="-122"/>
              </a:rPr>
              <a:t>框警</a:t>
            </a:r>
            <a:r>
              <a:rPr 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告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指出，其</a:t>
            </a:r>
            <a:r>
              <a:rPr 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对</a:t>
            </a:r>
            <a:r>
              <a:rPr lang="zh-CN" dirty="0">
                <a:latin typeface="黑体" panose="02010609060101010101" pitchFamily="49" charset="-122"/>
                <a:ea typeface="黑体" panose="02010609060101010101" pitchFamily="49" charset="-122"/>
              </a:rPr>
              <a:t>于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肠道狭窄</a:t>
            </a:r>
            <a:r>
              <a:rPr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、重度便秘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dirty="0" smtClean="0">
                <a:latin typeface="黑体" panose="02010609060101010101" pitchFamily="49" charset="-122"/>
                <a:ea typeface="黑体" panose="02010609060101010101" pitchFamily="49" charset="-122"/>
              </a:rPr>
              <a:t>有肠道憩室患者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服用，可能</a:t>
            </a:r>
            <a:r>
              <a:rPr dirty="0" smtClean="0">
                <a:latin typeface="黑体" panose="02010609060101010101" pitchFamily="49" charset="-122"/>
                <a:ea typeface="黑体" panose="02010609060101010101" pitchFamily="49" charset="-122"/>
              </a:rPr>
              <a:t>造成肠道内压力上升，引起肠穿孔的可能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779383" y="4555297"/>
            <a:ext cx="9520796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本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品用于肠道准备时服药一般分两次，每次服药1袋。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第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一次服药时间在手术或检查前一天晚上7点，用法为用800ml以上温凉水溶解后服用。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第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二次服药时间在手术或检查当天早上7点(或在操作或检查前至少3个小时)，或遵医嘱，用法同第一次。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为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获得良好肠道准备效果，建议患者在可承受范围内多饮用水。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5338" y="1415846"/>
            <a:ext cx="12978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02</a:t>
            </a:r>
            <a:endParaRPr lang="zh-CN" altLang="en-US" sz="660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3111" y="2905432"/>
            <a:ext cx="53684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rgbClr val="4472C4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安全性</a:t>
            </a:r>
            <a:endParaRPr lang="en-US" altLang="zh-CN" sz="4000" b="1">
              <a:solidFill>
                <a:srgbClr val="4472C4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000" b="1">
                <a:solidFill>
                  <a:srgbClr val="E6E6E6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Safety</a:t>
            </a:r>
            <a:endParaRPr lang="zh-CN" altLang="en-US" sz="2000" b="1">
              <a:solidFill>
                <a:srgbClr val="E6E6E6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253808" y="1290886"/>
            <a:ext cx="831730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不良反应情况：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常见的不良反应（≥2%）为腹胀、恶心、腹痛、呕吐，</a:t>
            </a:r>
            <a:r>
              <a:rPr dirty="0" smtClean="0">
                <a:latin typeface="黑体" panose="02010609060101010101" pitchFamily="49" charset="-122"/>
                <a:ea typeface="黑体" panose="02010609060101010101" pitchFamily="49" charset="-122"/>
              </a:rPr>
              <a:t>还可能会出现用药期间和用药后的短暂的电解质紊乱、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乏力、眩晕、过敏反应、肝功能检查ALT，AST升高、肛门刺激症状、偶见流涎。</a:t>
            </a:r>
          </a:p>
          <a:p>
            <a:pPr>
              <a:lnSpc>
                <a:spcPct val="150000"/>
              </a:lnSpc>
            </a:pPr>
            <a:r>
              <a:rPr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上市后报告可发生变态反应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（皮疹、紫癜、水肿和口唇感觉异常等）、急性磷酸盐肾病、肾功能衰竭、惊厥、心律失常。</a:t>
            </a:r>
          </a:p>
          <a:p>
            <a:pPr>
              <a:lnSpc>
                <a:spcPct val="150000"/>
              </a:lnSpc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安全性方面优势和不足：</a:t>
            </a:r>
            <a:endParaRPr lang="en-US" altLang="zh-CN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优势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服水量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少，腹胀、恶心和呕吐等胃肠道不良反应少；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对于可能引起肠道狭窄的患者，安全性更高；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3.</a:t>
            </a:r>
            <a:r>
              <a:rPr dirty="0" smtClean="0">
                <a:latin typeface="黑体" panose="02010609060101010101" pitchFamily="49" charset="-122"/>
                <a:ea typeface="黑体" panose="02010609060101010101" pitchFamily="49" charset="-122"/>
              </a:rPr>
              <a:t>配备专用溶解瓶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，指导患者按说明书正确稀释服用</a:t>
            </a:r>
            <a:r>
              <a:rPr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最大限度地避免因服用方法错误而导致的不</a:t>
            </a:r>
            <a:r>
              <a:rPr dirty="0" smtClean="0">
                <a:latin typeface="黑体" panose="02010609060101010101" pitchFamily="49" charset="-122"/>
                <a:ea typeface="黑体" panose="02010609060101010101" pitchFamily="49" charset="-122"/>
              </a:rPr>
              <a:t>良反应的发生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不足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可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能会出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现短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暂的电解质紊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乱和罕见的急性磷酸盐肾病。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5338" y="1415846"/>
            <a:ext cx="12978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03</a:t>
            </a:r>
            <a:endParaRPr lang="zh-CN" altLang="en-US" sz="660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3111" y="2905432"/>
            <a:ext cx="53684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4472C4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有效性</a:t>
            </a:r>
            <a:endParaRPr lang="en-US" altLang="zh-CN" sz="4000" b="1" dirty="0">
              <a:solidFill>
                <a:srgbClr val="4472C4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000" b="1" dirty="0">
                <a:solidFill>
                  <a:srgbClr val="E6E6E6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Validity</a:t>
            </a:r>
            <a:endParaRPr lang="zh-CN" altLang="en-US" sz="2000" b="1" dirty="0">
              <a:solidFill>
                <a:srgbClr val="E6E6E6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055549" y="1289896"/>
            <a:ext cx="8605874" cy="4246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临床指南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/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诊疗规范推荐：</a:t>
            </a:r>
            <a:endParaRPr lang="en-US" altLang="zh-CN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中华医学会消化内镜学分会消化系早癌内镜诊断与治疗协作组、中华医学会消化病学分会消化道肿瘤协作组等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2015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中国早期结直肠癌及癌前病变筛查与诊治共识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治疗药物推荐使用；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中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华医学会消化内镜学分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会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2014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中国胶囊内镜临床应用指南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推荐检查过程中使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用；</a:t>
            </a:r>
            <a:endParaRPr lang="en-US" altLang="zh-CN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中国中西医结合学会大肠肛门病专业委员会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2020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年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《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肛门良性疾病围手术期排粪管理中国专家共识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》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治疗药物推荐使用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中华医学会消化内镜学分会201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3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年《中国消化内镜诊疗相关肠道准备共识意见》治疗药物推荐使用。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5338" y="1415846"/>
            <a:ext cx="1297858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en-US" sz="660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58933" y="2905432"/>
            <a:ext cx="53684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4472C4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创新性</a:t>
            </a:r>
            <a:endParaRPr lang="en-US" altLang="zh-CN" sz="4000" b="1" dirty="0">
              <a:solidFill>
                <a:srgbClr val="4472C4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000" b="1" dirty="0">
                <a:solidFill>
                  <a:srgbClr val="E6E6E6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Innovativeness</a:t>
            </a:r>
            <a:endParaRPr lang="zh-CN" altLang="en-US" sz="2000" b="1" dirty="0">
              <a:solidFill>
                <a:srgbClr val="E6E6E6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52659" y="1338579"/>
            <a:ext cx="8489385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创新点：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全球独家剂型，符合新注册分类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2.2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类改良型新药要求，为国内外均未上市的具有明显临床优势的药品；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独特包装，唯一配备了溶解瓶的肠道准备药物。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优势：</a:t>
            </a:r>
            <a:endParaRPr lang="en-US" altLang="zh-CN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方便临床使用：专用溶解瓶，配置方法明晰，减少医护工作量，减少医患纠纷。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安全性高：散剂剂型，极大避免患者不稀释直接服用；专用溶解瓶，基本杜绝不按说明书要求足量加水稀释服用；有效期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48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个月，质量稳定性好。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依从性好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：服用液体剂量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少，单次仅为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800ml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耐受性好；柠檬口味，口感好；配备专用溶解瓶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，明确配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制方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法，方便正确服用。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科技重大专项支持：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获得国家科技部“科技助力经济2020”重点专项立项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5338" y="1415846"/>
            <a:ext cx="1297858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05</a:t>
            </a:r>
            <a:endParaRPr lang="zh-CN" altLang="en-US" sz="660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3111" y="2905432"/>
            <a:ext cx="53684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rgbClr val="4472C4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公平性</a:t>
            </a:r>
            <a:endParaRPr lang="en-US" altLang="zh-CN" sz="4000" b="1">
              <a:solidFill>
                <a:srgbClr val="4472C4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000" b="1">
                <a:solidFill>
                  <a:srgbClr val="E6E6E6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Fairness</a:t>
            </a:r>
            <a:endParaRPr lang="zh-CN" altLang="en-US" sz="2000" b="1">
              <a:solidFill>
                <a:srgbClr val="E6E6E6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568065" y="1927225"/>
            <a:ext cx="77787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年发病患者总数：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5700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万人。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弥补药品目录短板：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弥补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了目录内无服水量少的肠道准备药物的短板。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临床管理难度：</a:t>
            </a:r>
            <a:endParaRPr lang="en-US" altLang="zh-CN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便于临床使用：专用溶解瓶上明确配置方法，减少医护医嘱工作量。</a:t>
            </a:r>
            <a:endParaRPr lang="en-US" altLang="zh-CN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临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床使用便利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：独特包装，无需另外准备配置服用器具，方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便临床使用。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患者服用依从性高：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服用液体剂量少，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口感佳，服用方便。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N2E4ZjMwOGVhMDY1NTYwMTliYmMzYTM1ZmY3MGRhZGM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933</Words>
  <Application>Microsoft Office PowerPoint</Application>
  <PresentationFormat>自定义</PresentationFormat>
  <Paragraphs>71</Paragraphs>
  <Slides>9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1" baseType="lpstr"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姜来</cp:lastModifiedBy>
  <cp:revision>114</cp:revision>
  <dcterms:created xsi:type="dcterms:W3CDTF">2022-07-01T02:15:00Z</dcterms:created>
  <dcterms:modified xsi:type="dcterms:W3CDTF">2022-07-13T08:55:57Z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97FAD1836E4D443DBE09513C774F05A1</vt:lpwstr>
  </property>
  <property fmtid="{D5CDD505-2E9C-101B-9397-08002B2CF9AE}" pid="3" name="KSOProductBuildVer">
    <vt:lpwstr>2052-11.1.0.11830</vt:lpwstr>
  </property>
</Properties>
</file>