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791722" r:id="rId2"/>
    <p:sldId id="2791707" r:id="rId3"/>
    <p:sldId id="2791708" r:id="rId4"/>
    <p:sldId id="2791723" r:id="rId5"/>
    <p:sldId id="2791710" r:id="rId6"/>
    <p:sldId id="2791711" r:id="rId7"/>
    <p:sldId id="2791712" r:id="rId8"/>
    <p:sldId id="2791714" r:id="rId9"/>
    <p:sldId id="2791720" r:id="rId10"/>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9B8"/>
    <a:srgbClr val="02478C"/>
    <a:srgbClr val="CDE5F6"/>
    <a:srgbClr val="998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5" autoAdjust="0"/>
    <p:restoredTop sz="93826" autoAdjust="0"/>
  </p:normalViewPr>
  <p:slideViewPr>
    <p:cSldViewPr snapToGrid="0">
      <p:cViewPr varScale="1">
        <p:scale>
          <a:sx n="64" d="100"/>
          <a:sy n="64" d="100"/>
        </p:scale>
        <p:origin x="244" y="40"/>
      </p:cViewPr>
      <p:guideLst/>
    </p:cSldViewPr>
  </p:slideViewPr>
  <p:notesTextViewPr>
    <p:cViewPr>
      <p:scale>
        <a:sx n="400" d="100"/>
        <a:sy n="400" d="100"/>
      </p:scale>
      <p:origin x="0" y="0"/>
    </p:cViewPr>
  </p:notesTextViewPr>
  <p:notesViewPr>
    <p:cSldViewPr snapToGrid="0">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6652668416448E-2"/>
          <c:y val="3.2407407407407399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ea"/>
              <a:ea typeface="+mn-ea"/>
              <a:cs typeface="+mn-ea"/>
              <a:sym typeface="+mn-lt"/>
            </a:defRPr>
          </a:pPr>
          <a:endParaRPr lang="zh-CN"/>
        </a:p>
      </c:txPr>
    </c:title>
    <c:autoTitleDeleted val="0"/>
    <c:plotArea>
      <c:layout/>
      <c:barChart>
        <c:barDir val="col"/>
        <c:grouping val="clustered"/>
        <c:varyColors val="0"/>
        <c:ser>
          <c:idx val="0"/>
          <c:order val="0"/>
          <c:tx>
            <c:strRef>
              <c:f>Sheet1!$A$7</c:f>
              <c:strCache>
                <c:ptCount val="1"/>
                <c:pt idx="0">
                  <c:v>累计氮储留（%）</c:v>
                </c:pt>
              </c:strCache>
            </c:strRef>
          </c:tx>
          <c:spPr>
            <a:solidFill>
              <a:schemeClr val="accent1"/>
            </a:solidFill>
            <a:ln>
              <a:noFill/>
            </a:ln>
            <a:effectLst/>
          </c:spPr>
          <c:invertIfNegative val="0"/>
          <c:dPt>
            <c:idx val="0"/>
            <c:invertIfNegative val="0"/>
            <c:bubble3D val="0"/>
            <c:spPr>
              <a:solidFill>
                <a:srgbClr val="CDE5F6"/>
              </a:solidFill>
              <a:ln>
                <a:noFill/>
              </a:ln>
              <a:effectLst/>
            </c:spPr>
            <c:extLst>
              <c:ext xmlns:c16="http://schemas.microsoft.com/office/drawing/2014/chart" uri="{C3380CC4-5D6E-409C-BE32-E72D297353CC}">
                <c16:uniqueId val="{00000001-12AD-4FFC-AD30-C7E878199F5D}"/>
              </c:ext>
            </c:extLst>
          </c:dPt>
          <c:dPt>
            <c:idx val="1"/>
            <c:invertIfNegative val="0"/>
            <c:bubble3D val="0"/>
            <c:spPr>
              <a:solidFill>
                <a:srgbClr val="02478C"/>
              </a:solidFill>
              <a:ln>
                <a:noFill/>
              </a:ln>
              <a:effectLst/>
            </c:spPr>
            <c:extLst>
              <c:ext xmlns:c16="http://schemas.microsoft.com/office/drawing/2014/chart" uri="{C3380CC4-5D6E-409C-BE32-E72D297353CC}">
                <c16:uniqueId val="{00000003-12AD-4FFC-AD30-C7E878199F5D}"/>
              </c:ext>
            </c:extLst>
          </c:dPt>
          <c:cat>
            <c:strRef>
              <c:f>Sheet1!$B$6:$C$6</c:f>
              <c:strCache>
                <c:ptCount val="2"/>
                <c:pt idx="0">
                  <c:v>长链脂肪乳</c:v>
                </c:pt>
                <c:pt idx="1">
                  <c:v>中/长链脂肪乳</c:v>
                </c:pt>
              </c:strCache>
            </c:strRef>
          </c:cat>
          <c:val>
            <c:numRef>
              <c:f>Sheet1!$B$7:$C$7</c:f>
              <c:numCache>
                <c:formatCode>0%</c:formatCode>
                <c:ptCount val="2"/>
                <c:pt idx="0">
                  <c:v>0.80100000000000005</c:v>
                </c:pt>
                <c:pt idx="1">
                  <c:v>0.96799999999999997</c:v>
                </c:pt>
              </c:numCache>
            </c:numRef>
          </c:val>
          <c:extLst>
            <c:ext xmlns:c16="http://schemas.microsoft.com/office/drawing/2014/chart" uri="{C3380CC4-5D6E-409C-BE32-E72D297353CC}">
              <c16:uniqueId val="{00000004-12AD-4FFC-AD30-C7E878199F5D}"/>
            </c:ext>
          </c:extLst>
        </c:ser>
        <c:dLbls>
          <c:showLegendKey val="0"/>
          <c:showVal val="0"/>
          <c:showCatName val="0"/>
          <c:showSerName val="0"/>
          <c:showPercent val="0"/>
          <c:showBubbleSize val="0"/>
        </c:dLbls>
        <c:gapWidth val="219"/>
        <c:overlap val="-27"/>
        <c:axId val="1142772528"/>
        <c:axId val="1142772944"/>
      </c:barChart>
      <c:catAx>
        <c:axId val="114277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1142772944"/>
        <c:crosses val="autoZero"/>
        <c:auto val="1"/>
        <c:lblAlgn val="ctr"/>
        <c:lblOffset val="100"/>
        <c:noMultiLvlLbl val="0"/>
      </c:catAx>
      <c:valAx>
        <c:axId val="1142772944"/>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11427725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ea"/>
                <a:sym typeface="+mn-lt"/>
              </a:defRPr>
            </a:pPr>
            <a:r>
              <a:rPr lang="zh-CN"/>
              <a:t>氮平衡（</a:t>
            </a:r>
            <a:r>
              <a:rPr lang="en-US"/>
              <a:t>g</a:t>
            </a:r>
            <a:r>
              <a:rPr lang="zh-CN"/>
              <a:t>）</a:t>
            </a:r>
          </a:p>
        </c:rich>
      </c:tx>
      <c:layout>
        <c:manualLayout>
          <c:xMode val="edge"/>
          <c:yMode val="edge"/>
          <c:x val="1.9582239720035001E-3"/>
          <c:y val="3.2407407407407399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Sheet1!$A$11</c:f>
              <c:strCache>
                <c:ptCount val="1"/>
                <c:pt idx="0">
                  <c:v>氮平衡（g氮）</c:v>
                </c:pt>
              </c:strCache>
            </c:strRef>
          </c:tx>
          <c:spPr>
            <a:solidFill>
              <a:schemeClr val="accent1"/>
            </a:solidFill>
            <a:ln>
              <a:noFill/>
            </a:ln>
            <a:effectLst/>
          </c:spPr>
          <c:invertIfNegative val="0"/>
          <c:dPt>
            <c:idx val="0"/>
            <c:invertIfNegative val="0"/>
            <c:bubble3D val="0"/>
            <c:spPr>
              <a:solidFill>
                <a:srgbClr val="CDE5F6"/>
              </a:solidFill>
              <a:ln>
                <a:noFill/>
              </a:ln>
              <a:effectLst/>
            </c:spPr>
            <c:extLst>
              <c:ext xmlns:c16="http://schemas.microsoft.com/office/drawing/2014/chart" uri="{C3380CC4-5D6E-409C-BE32-E72D297353CC}">
                <c16:uniqueId val="{00000001-EB11-45B8-8462-5569799E418B}"/>
              </c:ext>
            </c:extLst>
          </c:dPt>
          <c:dPt>
            <c:idx val="1"/>
            <c:invertIfNegative val="0"/>
            <c:bubble3D val="0"/>
            <c:spPr>
              <a:solidFill>
                <a:srgbClr val="02478C"/>
              </a:solidFill>
              <a:ln>
                <a:noFill/>
              </a:ln>
              <a:effectLst/>
            </c:spPr>
            <c:extLst>
              <c:ext xmlns:c16="http://schemas.microsoft.com/office/drawing/2014/chart" uri="{C3380CC4-5D6E-409C-BE32-E72D297353CC}">
                <c16:uniqueId val="{00000003-EB11-45B8-8462-5569799E418B}"/>
              </c:ext>
            </c:extLst>
          </c:dPt>
          <c:cat>
            <c:strRef>
              <c:f>Sheet1!$B$10:$C$10</c:f>
              <c:strCache>
                <c:ptCount val="2"/>
                <c:pt idx="0">
                  <c:v>长链脂肪乳</c:v>
                </c:pt>
                <c:pt idx="1">
                  <c:v>中/长链脂肪乳</c:v>
                </c:pt>
              </c:strCache>
            </c:strRef>
          </c:cat>
          <c:val>
            <c:numRef>
              <c:f>Sheet1!$B$11:$C$11</c:f>
              <c:numCache>
                <c:formatCode>General</c:formatCode>
                <c:ptCount val="2"/>
                <c:pt idx="0">
                  <c:v>1.2</c:v>
                </c:pt>
                <c:pt idx="1">
                  <c:v>4</c:v>
                </c:pt>
              </c:numCache>
            </c:numRef>
          </c:val>
          <c:extLst>
            <c:ext xmlns:c16="http://schemas.microsoft.com/office/drawing/2014/chart" uri="{C3380CC4-5D6E-409C-BE32-E72D297353CC}">
              <c16:uniqueId val="{00000004-EB11-45B8-8462-5569799E418B}"/>
            </c:ext>
          </c:extLst>
        </c:ser>
        <c:dLbls>
          <c:showLegendKey val="0"/>
          <c:showVal val="0"/>
          <c:showCatName val="0"/>
          <c:showSerName val="0"/>
          <c:showPercent val="0"/>
          <c:showBubbleSize val="0"/>
        </c:dLbls>
        <c:gapWidth val="219"/>
        <c:overlap val="-27"/>
        <c:axId val="1141316336"/>
        <c:axId val="1141315920"/>
      </c:barChart>
      <c:catAx>
        <c:axId val="114131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1141315920"/>
        <c:crosses val="autoZero"/>
        <c:auto val="1"/>
        <c:lblAlgn val="ctr"/>
        <c:lblOffset val="100"/>
        <c:noMultiLvlLbl val="0"/>
      </c:catAx>
      <c:valAx>
        <c:axId val="114131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114131633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CC6D8EB-B1B5-BED9-6FE6-841D58EF90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65A36AB-BB1C-395F-FB42-7ABD2FB47B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1F8419-1E47-4185-BE43-74DA95C559E0}" type="datetimeFigureOut">
              <a:rPr lang="zh-CN" altLang="en-US" smtClean="0"/>
              <a:t>2022/7/14</a:t>
            </a:fld>
            <a:endParaRPr lang="zh-CN" altLang="en-US"/>
          </a:p>
        </p:txBody>
      </p:sp>
      <p:sp>
        <p:nvSpPr>
          <p:cNvPr id="4" name="页脚占位符 3">
            <a:extLst>
              <a:ext uri="{FF2B5EF4-FFF2-40B4-BE49-F238E27FC236}">
                <a16:creationId xmlns:a16="http://schemas.microsoft.com/office/drawing/2014/main" id="{235D2E9B-AF3F-6C22-3161-6E81A78E92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5D2128B-C09F-ABDD-1C7C-C670CF20F8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1CDFCF-E5F5-427A-B815-F05E03776F1F}" type="slidenum">
              <a:rPr lang="zh-CN" altLang="en-US" smtClean="0"/>
              <a:t>‹#›</a:t>
            </a:fld>
            <a:endParaRPr lang="zh-CN" altLang="en-US"/>
          </a:p>
        </p:txBody>
      </p:sp>
    </p:spTree>
    <p:extLst>
      <p:ext uri="{BB962C8B-B14F-4D97-AF65-F5344CB8AC3E}">
        <p14:creationId xmlns:p14="http://schemas.microsoft.com/office/powerpoint/2010/main" val="415469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024D0-0328-49FA-BB4E-9F890E26105E}" type="datetimeFigureOut">
              <a:rPr lang="zh-CN" altLang="en-US" smtClean="0"/>
              <a:t>2022/7/14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E0D74-26F3-4F24-87E1-983BA3F69C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45A54564-A0B4-F45A-1E2B-D12E5F7FC2A2}"/>
              </a:ext>
            </a:extLst>
          </p:cNvPr>
          <p:cNvGraphicFramePr>
            <a:graphicFrameLocks noChangeAspect="1"/>
          </p:cNvGraphicFramePr>
          <p:nvPr userDrawn="1">
            <p:custDataLst>
              <p:tags r:id="rId1"/>
            </p:custDataLst>
            <p:extLst>
              <p:ext uri="{D42A27DB-BD31-4B8C-83A1-F6EECF244321}">
                <p14:modId xmlns:p14="http://schemas.microsoft.com/office/powerpoint/2010/main" val="3459813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4" progId="TCLayout.ActiveDocument.1">
                  <p:embed/>
                </p:oleObj>
              </mc:Choice>
              <mc:Fallback>
                <p:oleObj name="think-cell 幻灯片"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0489C557-0C9C-834F-2EAE-10AC102E461A}"/>
              </a:ext>
            </a:extLst>
          </p:cNvPr>
          <p:cNvSpPr/>
          <p:nvPr userDrawn="1"/>
        </p:nvSpPr>
        <p:spPr>
          <a:xfrm>
            <a:off x="0" y="0"/>
            <a:ext cx="12192000" cy="2891371"/>
          </a:xfrm>
          <a:prstGeom prst="rect">
            <a:avLst/>
          </a:prstGeom>
          <a:solidFill>
            <a:srgbClr val="CDE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灯片编号占位符 5">
            <a:extLst>
              <a:ext uri="{FF2B5EF4-FFF2-40B4-BE49-F238E27FC236}">
                <a16:creationId xmlns:a16="http://schemas.microsoft.com/office/drawing/2014/main" id="{38C32DAE-52CC-8202-17F0-01A63781149F}"/>
              </a:ext>
            </a:extLst>
          </p:cNvPr>
          <p:cNvSpPr>
            <a:spLocks noGrp="1"/>
          </p:cNvSpPr>
          <p:nvPr>
            <p:ph type="sldNum" sz="quarter" idx="4"/>
          </p:nvPr>
        </p:nvSpPr>
        <p:spPr>
          <a:xfrm>
            <a:off x="10814583" y="6466717"/>
            <a:ext cx="1212619" cy="365125"/>
          </a:xfrm>
          <a:prstGeom prst="rect">
            <a:avLst/>
          </a:prstGeom>
        </p:spPr>
        <p:txBody>
          <a:bodyPr vert="horz" lIns="91440" tIns="45720" rIns="91440" bIns="45720" rtlCol="0" anchor="ctr"/>
          <a:lstStyle>
            <a:lvl1pPr algn="r">
              <a:defRPr sz="1065">
                <a:solidFill>
                  <a:srgbClr val="595757"/>
                </a:solidFill>
                <a:latin typeface="思源黑体 CN Regular" panose="020B0800000000000000" pitchFamily="34" charset="-122"/>
                <a:ea typeface="思源黑体 CN Regular" panose="020B0800000000000000" pitchFamily="34" charset="-122"/>
              </a:defRPr>
            </a:lvl1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12</a:t>
            </a:r>
            <a:r>
              <a:rPr lang="zh-CN" altLang="en-US" dirty="0"/>
              <a:t>页</a:t>
            </a:r>
          </a:p>
        </p:txBody>
      </p:sp>
      <p:sp>
        <p:nvSpPr>
          <p:cNvPr id="8" name="矩形 7">
            <a:extLst>
              <a:ext uri="{FF2B5EF4-FFF2-40B4-BE49-F238E27FC236}">
                <a16:creationId xmlns:a16="http://schemas.microsoft.com/office/drawing/2014/main" id="{B7953517-F7C0-8ADF-CAF3-298A3BD01740}"/>
              </a:ext>
            </a:extLst>
          </p:cNvPr>
          <p:cNvSpPr/>
          <p:nvPr userDrawn="1"/>
        </p:nvSpPr>
        <p:spPr>
          <a:xfrm>
            <a:off x="0" y="5080000"/>
            <a:ext cx="12192000" cy="1778000"/>
          </a:xfrm>
          <a:prstGeom prst="rect">
            <a:avLst/>
          </a:prstGeom>
          <a:solidFill>
            <a:srgbClr val="CDE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灯片编号占位符 5">
            <a:extLst>
              <a:ext uri="{FF2B5EF4-FFF2-40B4-BE49-F238E27FC236}">
                <a16:creationId xmlns:a16="http://schemas.microsoft.com/office/drawing/2014/main" id="{2454414B-09F8-3A90-1B0A-1FFF1F0EB386}"/>
              </a:ext>
            </a:extLst>
          </p:cNvPr>
          <p:cNvSpPr txBox="1">
            <a:spLocks/>
          </p:cNvSpPr>
          <p:nvPr userDrawn="1"/>
        </p:nvSpPr>
        <p:spPr>
          <a:xfrm>
            <a:off x="10804644" y="6436900"/>
            <a:ext cx="1212619" cy="365125"/>
          </a:xfrm>
          <a:prstGeom prst="rect">
            <a:avLst/>
          </a:prstGeom>
        </p:spPr>
        <p:txBody>
          <a:bodyPr vert="horz" lIns="91440" tIns="45720" rIns="91440" bIns="45720" rtlCol="0" anchor="ctr"/>
          <a:lstStyle>
            <a:defPPr>
              <a:defRPr lang="zh-CN"/>
            </a:defPPr>
            <a:lvl1pPr marL="0" algn="r" defTabSz="914400" rtl="0" eaLnBrk="1" latinLnBrk="0" hangingPunct="1">
              <a:defRPr sz="1065"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9</a:t>
            </a:r>
            <a:r>
              <a:rPr lang="zh-CN" altLang="en-US" dirty="0"/>
              <a:t>页</a:t>
            </a:r>
          </a:p>
        </p:txBody>
      </p:sp>
    </p:spTree>
    <p:extLst>
      <p:ext uri="{BB962C8B-B14F-4D97-AF65-F5344CB8AC3E}">
        <p14:creationId xmlns:p14="http://schemas.microsoft.com/office/powerpoint/2010/main" val="142818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FEAA5DDE-1028-0A19-CA4A-3C6976BF2BD0}"/>
              </a:ext>
            </a:extLst>
          </p:cNvPr>
          <p:cNvGraphicFramePr>
            <a:graphicFrameLocks noChangeAspect="1"/>
          </p:cNvGraphicFramePr>
          <p:nvPr userDrawn="1">
            <p:custDataLst>
              <p:tags r:id="rId1"/>
            </p:custDataLst>
            <p:extLst>
              <p:ext uri="{D42A27DB-BD31-4B8C-83A1-F6EECF244321}">
                <p14:modId xmlns:p14="http://schemas.microsoft.com/office/powerpoint/2010/main" val="3585328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4" progId="TCLayout.ActiveDocument.1">
                  <p:embed/>
                </p:oleObj>
              </mc:Choice>
              <mc:Fallback>
                <p:oleObj name="think-cell 幻灯片"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1025A07C-BA68-E176-DFC9-FC96A8457384}"/>
              </a:ext>
            </a:extLst>
          </p:cNvPr>
          <p:cNvSpPr/>
          <p:nvPr userDrawn="1"/>
        </p:nvSpPr>
        <p:spPr>
          <a:xfrm>
            <a:off x="0" y="0"/>
            <a:ext cx="12192000" cy="6858000"/>
          </a:xfrm>
          <a:prstGeom prst="rect">
            <a:avLst/>
          </a:prstGeom>
          <a:solidFill>
            <a:srgbClr val="CDE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灯片编号占位符 5">
            <a:extLst>
              <a:ext uri="{FF2B5EF4-FFF2-40B4-BE49-F238E27FC236}">
                <a16:creationId xmlns:a16="http://schemas.microsoft.com/office/drawing/2014/main" id="{0A7C6EC7-177C-07B4-040D-3478B597043E}"/>
              </a:ext>
            </a:extLst>
          </p:cNvPr>
          <p:cNvSpPr txBox="1">
            <a:spLocks/>
          </p:cNvSpPr>
          <p:nvPr userDrawn="1"/>
        </p:nvSpPr>
        <p:spPr>
          <a:xfrm>
            <a:off x="10804644" y="6436900"/>
            <a:ext cx="1212619" cy="365125"/>
          </a:xfrm>
          <a:prstGeom prst="rect">
            <a:avLst/>
          </a:prstGeom>
        </p:spPr>
        <p:txBody>
          <a:bodyPr vert="horz" lIns="91440" tIns="45720" rIns="91440" bIns="45720" rtlCol="0" anchor="ctr"/>
          <a:lstStyle>
            <a:defPPr>
              <a:defRPr lang="zh-CN"/>
            </a:defPPr>
            <a:lvl1pPr marL="0" algn="r" defTabSz="914400" rtl="0" eaLnBrk="1" latinLnBrk="0" hangingPunct="1">
              <a:defRPr sz="1065"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9</a:t>
            </a:r>
            <a:r>
              <a:rPr lang="zh-CN" altLang="en-US" dirty="0"/>
              <a:t>页</a:t>
            </a:r>
          </a:p>
        </p:txBody>
      </p:sp>
    </p:spTree>
    <p:extLst>
      <p:ext uri="{BB962C8B-B14F-4D97-AF65-F5344CB8AC3E}">
        <p14:creationId xmlns:p14="http://schemas.microsoft.com/office/powerpoint/2010/main" val="15296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AC0E86FC-0646-FDDD-BF40-65FFF26F471F}"/>
              </a:ext>
            </a:extLst>
          </p:cNvPr>
          <p:cNvSpPr>
            <a:spLocks noGrp="1"/>
          </p:cNvSpPr>
          <p:nvPr>
            <p:ph type="sldNum" sz="quarter" idx="4"/>
          </p:nvPr>
        </p:nvSpPr>
        <p:spPr>
          <a:xfrm>
            <a:off x="10827283" y="6410395"/>
            <a:ext cx="1212619" cy="365125"/>
          </a:xfrm>
          <a:prstGeom prst="rect">
            <a:avLst/>
          </a:prstGeom>
        </p:spPr>
        <p:txBody>
          <a:bodyPr vert="horz" lIns="91440" tIns="45720" rIns="91440" bIns="45720" rtlCol="0" anchor="ctr"/>
          <a:lstStyle>
            <a:lvl1pPr algn="r">
              <a:defRPr sz="1065">
                <a:solidFill>
                  <a:srgbClr val="595757"/>
                </a:solidFill>
                <a:latin typeface="思源黑体 CN Regular" panose="020B0800000000000000" pitchFamily="34" charset="-122"/>
                <a:ea typeface="思源黑体 CN Regular" panose="020B0800000000000000" pitchFamily="34" charset="-122"/>
              </a:defRPr>
            </a:lvl1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12</a:t>
            </a:r>
            <a:r>
              <a:rPr lang="zh-CN" altLang="en-US" dirty="0"/>
              <a:t>页</a:t>
            </a:r>
          </a:p>
        </p:txBody>
      </p:sp>
      <p:sp>
        <p:nvSpPr>
          <p:cNvPr id="3" name="矩形 2">
            <a:extLst>
              <a:ext uri="{FF2B5EF4-FFF2-40B4-BE49-F238E27FC236}">
                <a16:creationId xmlns:a16="http://schemas.microsoft.com/office/drawing/2014/main" id="{4BEED754-E499-1D12-6FEC-53369946C394}"/>
              </a:ext>
            </a:extLst>
          </p:cNvPr>
          <p:cNvSpPr/>
          <p:nvPr userDrawn="1"/>
        </p:nvSpPr>
        <p:spPr>
          <a:xfrm>
            <a:off x="0" y="150962"/>
            <a:ext cx="12192000"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FA9AB31D-2C04-55EA-6CC1-62A420E8B0AD}"/>
              </a:ext>
            </a:extLst>
          </p:cNvPr>
          <p:cNvPicPr>
            <a:picLocks noChangeAspect="1"/>
          </p:cNvPicPr>
          <p:nvPr userDrawn="1"/>
        </p:nvPicPr>
        <p:blipFill>
          <a:blip r:embed="rId2"/>
          <a:stretch>
            <a:fillRect/>
          </a:stretch>
        </p:blipFill>
        <p:spPr>
          <a:xfrm>
            <a:off x="0" y="-31467"/>
            <a:ext cx="12192000" cy="914400"/>
          </a:xfrm>
          <a:prstGeom prst="rect">
            <a:avLst/>
          </a:prstGeom>
        </p:spPr>
      </p:pic>
      <p:sp>
        <p:nvSpPr>
          <p:cNvPr id="5" name="矩形 4">
            <a:extLst>
              <a:ext uri="{FF2B5EF4-FFF2-40B4-BE49-F238E27FC236}">
                <a16:creationId xmlns:a16="http://schemas.microsoft.com/office/drawing/2014/main" id="{C5E61817-B49F-E1A5-3BEB-2610CC890355}"/>
              </a:ext>
            </a:extLst>
          </p:cNvPr>
          <p:cNvSpPr/>
          <p:nvPr userDrawn="1"/>
        </p:nvSpPr>
        <p:spPr>
          <a:xfrm>
            <a:off x="0" y="6084122"/>
            <a:ext cx="12192000"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B2E9B079-1DD6-2C3F-24DA-BD9DFE29ED7A}"/>
              </a:ext>
            </a:extLst>
          </p:cNvPr>
          <p:cNvPicPr>
            <a:picLocks noChangeAspect="1"/>
          </p:cNvPicPr>
          <p:nvPr userDrawn="1"/>
        </p:nvPicPr>
        <p:blipFill>
          <a:blip r:embed="rId2"/>
          <a:stretch>
            <a:fillRect/>
          </a:stretch>
        </p:blipFill>
        <p:spPr>
          <a:xfrm>
            <a:off x="0" y="6300966"/>
            <a:ext cx="12192000" cy="663034"/>
          </a:xfrm>
          <a:prstGeom prst="rect">
            <a:avLst/>
          </a:prstGeom>
        </p:spPr>
      </p:pic>
      <p:sp>
        <p:nvSpPr>
          <p:cNvPr id="7" name="矩形: 圆角 6">
            <a:extLst>
              <a:ext uri="{FF2B5EF4-FFF2-40B4-BE49-F238E27FC236}">
                <a16:creationId xmlns:a16="http://schemas.microsoft.com/office/drawing/2014/main" id="{850C8D46-D23F-C44E-2209-F8C5F7ADC9CB}"/>
              </a:ext>
            </a:extLst>
          </p:cNvPr>
          <p:cNvSpPr/>
          <p:nvPr userDrawn="1"/>
        </p:nvSpPr>
        <p:spPr>
          <a:xfrm>
            <a:off x="630240" y="-735648"/>
            <a:ext cx="1487298" cy="3399329"/>
          </a:xfrm>
          <a:prstGeom prst="roundRect">
            <a:avLst/>
          </a:prstGeom>
          <a:solidFill>
            <a:srgbClr val="395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cxnSp>
        <p:nvCxnSpPr>
          <p:cNvPr id="10" name="直接连接符 9">
            <a:extLst>
              <a:ext uri="{FF2B5EF4-FFF2-40B4-BE49-F238E27FC236}">
                <a16:creationId xmlns:a16="http://schemas.microsoft.com/office/drawing/2014/main" id="{A29A93B1-BE88-6576-B5BB-C68D8FA7175F}"/>
              </a:ext>
            </a:extLst>
          </p:cNvPr>
          <p:cNvCxnSpPr/>
          <p:nvPr userDrawn="1"/>
        </p:nvCxnSpPr>
        <p:spPr>
          <a:xfrm>
            <a:off x="2815389" y="1309986"/>
            <a:ext cx="0" cy="4430183"/>
          </a:xfrm>
          <a:prstGeom prst="line">
            <a:avLst/>
          </a:prstGeom>
          <a:ln w="12700">
            <a:solidFill>
              <a:srgbClr val="3959B8"/>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DDF17175-1914-3EF3-8D15-DC2FD2FE6482}"/>
              </a:ext>
            </a:extLst>
          </p:cNvPr>
          <p:cNvCxnSpPr/>
          <p:nvPr userDrawn="1"/>
        </p:nvCxnSpPr>
        <p:spPr>
          <a:xfrm>
            <a:off x="414571" y="4014438"/>
            <a:ext cx="2090420" cy="0"/>
          </a:xfrm>
          <a:prstGeom prst="line">
            <a:avLst/>
          </a:prstGeom>
          <a:ln w="57150">
            <a:solidFill>
              <a:srgbClr val="3959B8"/>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灯片编号占位符 5">
            <a:extLst>
              <a:ext uri="{FF2B5EF4-FFF2-40B4-BE49-F238E27FC236}">
                <a16:creationId xmlns:a16="http://schemas.microsoft.com/office/drawing/2014/main" id="{96F1BE3D-9893-C3C0-B885-8323AB961472}"/>
              </a:ext>
            </a:extLst>
          </p:cNvPr>
          <p:cNvSpPr txBox="1">
            <a:spLocks/>
          </p:cNvSpPr>
          <p:nvPr userDrawn="1"/>
        </p:nvSpPr>
        <p:spPr>
          <a:xfrm>
            <a:off x="10804644" y="6436900"/>
            <a:ext cx="1212619" cy="365125"/>
          </a:xfrm>
          <a:prstGeom prst="rect">
            <a:avLst/>
          </a:prstGeom>
        </p:spPr>
        <p:txBody>
          <a:bodyPr vert="horz" lIns="91440" tIns="45720" rIns="91440" bIns="45720" rtlCol="0" anchor="ctr"/>
          <a:lstStyle>
            <a:defPPr>
              <a:defRPr lang="zh-CN"/>
            </a:defPPr>
            <a:lvl1pPr marL="0" algn="r" defTabSz="914400" rtl="0" eaLnBrk="1" latinLnBrk="0" hangingPunct="1">
              <a:defRPr sz="1065"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9</a:t>
            </a:r>
            <a:r>
              <a:rPr lang="zh-CN" altLang="en-US" dirty="0"/>
              <a:t>页</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AC0E86FC-0646-FDDD-BF40-65FFF26F471F}"/>
              </a:ext>
            </a:extLst>
          </p:cNvPr>
          <p:cNvSpPr>
            <a:spLocks noGrp="1"/>
          </p:cNvSpPr>
          <p:nvPr>
            <p:ph type="sldNum" sz="quarter" idx="4"/>
          </p:nvPr>
        </p:nvSpPr>
        <p:spPr>
          <a:xfrm>
            <a:off x="10827283" y="6410395"/>
            <a:ext cx="1212619" cy="365125"/>
          </a:xfrm>
          <a:prstGeom prst="rect">
            <a:avLst/>
          </a:prstGeom>
        </p:spPr>
        <p:txBody>
          <a:bodyPr vert="horz" lIns="91440" tIns="45720" rIns="91440" bIns="45720" rtlCol="0" anchor="ctr"/>
          <a:lstStyle>
            <a:lvl1pPr algn="r">
              <a:defRPr sz="1065">
                <a:solidFill>
                  <a:srgbClr val="595757"/>
                </a:solidFill>
                <a:latin typeface="思源黑体 CN Regular" panose="020B0800000000000000" pitchFamily="34" charset="-122"/>
                <a:ea typeface="思源黑体 CN Regular" panose="020B0800000000000000" pitchFamily="34" charset="-122"/>
              </a:defRPr>
            </a:lvl1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12</a:t>
            </a:r>
            <a:r>
              <a:rPr lang="zh-CN" altLang="en-US" dirty="0"/>
              <a:t>页</a:t>
            </a:r>
          </a:p>
        </p:txBody>
      </p:sp>
      <p:sp>
        <p:nvSpPr>
          <p:cNvPr id="3" name="矩形 2">
            <a:extLst>
              <a:ext uri="{FF2B5EF4-FFF2-40B4-BE49-F238E27FC236}">
                <a16:creationId xmlns:a16="http://schemas.microsoft.com/office/drawing/2014/main" id="{4BEED754-E499-1D12-6FEC-53369946C394}"/>
              </a:ext>
            </a:extLst>
          </p:cNvPr>
          <p:cNvSpPr/>
          <p:nvPr userDrawn="1"/>
        </p:nvSpPr>
        <p:spPr>
          <a:xfrm>
            <a:off x="0" y="150962"/>
            <a:ext cx="12192000"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FA9AB31D-2C04-55EA-6CC1-62A420E8B0AD}"/>
              </a:ext>
            </a:extLst>
          </p:cNvPr>
          <p:cNvPicPr>
            <a:picLocks noChangeAspect="1"/>
          </p:cNvPicPr>
          <p:nvPr userDrawn="1"/>
        </p:nvPicPr>
        <p:blipFill>
          <a:blip r:embed="rId2"/>
          <a:stretch>
            <a:fillRect/>
          </a:stretch>
        </p:blipFill>
        <p:spPr>
          <a:xfrm>
            <a:off x="0" y="-31467"/>
            <a:ext cx="12192000" cy="914400"/>
          </a:xfrm>
          <a:prstGeom prst="rect">
            <a:avLst/>
          </a:prstGeom>
        </p:spPr>
      </p:pic>
      <p:sp>
        <p:nvSpPr>
          <p:cNvPr id="5" name="矩形 4">
            <a:extLst>
              <a:ext uri="{FF2B5EF4-FFF2-40B4-BE49-F238E27FC236}">
                <a16:creationId xmlns:a16="http://schemas.microsoft.com/office/drawing/2014/main" id="{C5E61817-B49F-E1A5-3BEB-2610CC890355}"/>
              </a:ext>
            </a:extLst>
          </p:cNvPr>
          <p:cNvSpPr/>
          <p:nvPr userDrawn="1"/>
        </p:nvSpPr>
        <p:spPr>
          <a:xfrm>
            <a:off x="0" y="6084122"/>
            <a:ext cx="12192000"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B2E9B079-1DD6-2C3F-24DA-BD9DFE29ED7A}"/>
              </a:ext>
            </a:extLst>
          </p:cNvPr>
          <p:cNvPicPr>
            <a:picLocks noChangeAspect="1"/>
          </p:cNvPicPr>
          <p:nvPr userDrawn="1"/>
        </p:nvPicPr>
        <p:blipFill>
          <a:blip r:embed="rId2"/>
          <a:stretch>
            <a:fillRect/>
          </a:stretch>
        </p:blipFill>
        <p:spPr>
          <a:xfrm>
            <a:off x="0" y="6300966"/>
            <a:ext cx="12192000" cy="663034"/>
          </a:xfrm>
          <a:prstGeom prst="rect">
            <a:avLst/>
          </a:prstGeom>
        </p:spPr>
      </p:pic>
      <p:sp>
        <p:nvSpPr>
          <p:cNvPr id="8" name="灯片编号占位符 5">
            <a:extLst>
              <a:ext uri="{FF2B5EF4-FFF2-40B4-BE49-F238E27FC236}">
                <a16:creationId xmlns:a16="http://schemas.microsoft.com/office/drawing/2014/main" id="{DA63E49E-766F-51EA-31A0-B53ECA5E5B42}"/>
              </a:ext>
            </a:extLst>
          </p:cNvPr>
          <p:cNvSpPr txBox="1">
            <a:spLocks/>
          </p:cNvSpPr>
          <p:nvPr userDrawn="1"/>
        </p:nvSpPr>
        <p:spPr>
          <a:xfrm>
            <a:off x="10804644" y="6436900"/>
            <a:ext cx="1212619" cy="365125"/>
          </a:xfrm>
          <a:prstGeom prst="rect">
            <a:avLst/>
          </a:prstGeom>
        </p:spPr>
        <p:txBody>
          <a:bodyPr vert="horz" lIns="91440" tIns="45720" rIns="91440" bIns="45720" rtlCol="0" anchor="ctr"/>
          <a:lstStyle>
            <a:defPPr>
              <a:defRPr lang="zh-CN"/>
            </a:defPPr>
            <a:lvl1pPr marL="0" algn="r" defTabSz="914400" rtl="0" eaLnBrk="1" latinLnBrk="0" hangingPunct="1">
              <a:defRPr sz="1065"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9</a:t>
            </a:r>
            <a:r>
              <a:rPr lang="zh-CN" altLang="en-US" dirty="0"/>
              <a:t>页</a:t>
            </a:r>
          </a:p>
        </p:txBody>
      </p:sp>
    </p:spTree>
    <p:extLst>
      <p:ext uri="{BB962C8B-B14F-4D97-AF65-F5344CB8AC3E}">
        <p14:creationId xmlns:p14="http://schemas.microsoft.com/office/powerpoint/2010/main" val="206895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F935F23-47FF-B014-8562-B37D73CA6AC7}"/>
              </a:ext>
            </a:extLst>
          </p:cNvPr>
          <p:cNvGraphicFramePr>
            <a:graphicFrameLocks noChangeAspect="1"/>
          </p:cNvGraphicFramePr>
          <p:nvPr userDrawn="1">
            <p:custDataLst>
              <p:tags r:id="rId1"/>
            </p:custDataLst>
            <p:extLst>
              <p:ext uri="{D42A27DB-BD31-4B8C-83A1-F6EECF244321}">
                <p14:modId xmlns:p14="http://schemas.microsoft.com/office/powerpoint/2010/main" val="4151251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4" progId="TCLayout.ActiveDocument.1">
                  <p:embed/>
                </p:oleObj>
              </mc:Choice>
              <mc:Fallback>
                <p:oleObj name="think-cell 幻灯片"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3" name="图片 42">
            <a:extLst>
              <a:ext uri="{FF2B5EF4-FFF2-40B4-BE49-F238E27FC236}">
                <a16:creationId xmlns:a16="http://schemas.microsoft.com/office/drawing/2014/main" id="{00908DC2-8614-F0C0-C97F-8C59342BAB69}"/>
              </a:ext>
            </a:extLst>
          </p:cNvPr>
          <p:cNvPicPr>
            <a:picLocks noChangeAspect="1"/>
          </p:cNvPicPr>
          <p:nvPr userDrawn="1"/>
        </p:nvPicPr>
        <p:blipFill>
          <a:blip r:embed="rId5"/>
          <a:stretch>
            <a:fillRect/>
          </a:stretch>
        </p:blipFill>
        <p:spPr>
          <a:xfrm>
            <a:off x="11791863" y="-61504"/>
            <a:ext cx="419098" cy="6977205"/>
          </a:xfrm>
          <a:prstGeom prst="rect">
            <a:avLst/>
          </a:prstGeom>
        </p:spPr>
      </p:pic>
      <p:sp>
        <p:nvSpPr>
          <p:cNvPr id="44" name="矩形 43">
            <a:extLst>
              <a:ext uri="{FF2B5EF4-FFF2-40B4-BE49-F238E27FC236}">
                <a16:creationId xmlns:a16="http://schemas.microsoft.com/office/drawing/2014/main" id="{5F615749-F53B-270A-6A19-67DF5F9486BA}"/>
              </a:ext>
            </a:extLst>
          </p:cNvPr>
          <p:cNvSpPr/>
          <p:nvPr userDrawn="1"/>
        </p:nvSpPr>
        <p:spPr>
          <a:xfrm>
            <a:off x="11578159" y="3315"/>
            <a:ext cx="209085" cy="685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E9C94EA3-0C9F-694C-97BE-14F3AAB82C14}"/>
              </a:ext>
            </a:extLst>
          </p:cNvPr>
          <p:cNvSpPr/>
          <p:nvPr userDrawn="1"/>
        </p:nvSpPr>
        <p:spPr>
          <a:xfrm>
            <a:off x="326010" y="3315"/>
            <a:ext cx="209085" cy="685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38826E31-816C-2865-B148-F603C237C2B8}"/>
              </a:ext>
            </a:extLst>
          </p:cNvPr>
          <p:cNvPicPr>
            <a:picLocks noChangeAspect="1"/>
          </p:cNvPicPr>
          <p:nvPr userDrawn="1"/>
        </p:nvPicPr>
        <p:blipFill>
          <a:blip r:embed="rId5"/>
          <a:stretch>
            <a:fillRect/>
          </a:stretch>
        </p:blipFill>
        <p:spPr>
          <a:xfrm>
            <a:off x="-11296" y="-61504"/>
            <a:ext cx="419098" cy="6977205"/>
          </a:xfrm>
          <a:prstGeom prst="rect">
            <a:avLst/>
          </a:prstGeom>
        </p:spPr>
      </p:pic>
      <p:cxnSp>
        <p:nvCxnSpPr>
          <p:cNvPr id="45" name="直接连接符 44">
            <a:extLst>
              <a:ext uri="{FF2B5EF4-FFF2-40B4-BE49-F238E27FC236}">
                <a16:creationId xmlns:a16="http://schemas.microsoft.com/office/drawing/2014/main" id="{628263F7-6D34-41E9-AD81-6A3642ACFB7A}"/>
              </a:ext>
            </a:extLst>
          </p:cNvPr>
          <p:cNvCxnSpPr/>
          <p:nvPr userDrawn="1"/>
        </p:nvCxnSpPr>
        <p:spPr>
          <a:xfrm>
            <a:off x="620293" y="1184718"/>
            <a:ext cx="10876852" cy="0"/>
          </a:xfrm>
          <a:prstGeom prst="line">
            <a:avLst/>
          </a:prstGeom>
          <a:ln w="12700">
            <a:solidFill>
              <a:srgbClr val="3959B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灯片编号占位符 5">
            <a:extLst>
              <a:ext uri="{FF2B5EF4-FFF2-40B4-BE49-F238E27FC236}">
                <a16:creationId xmlns:a16="http://schemas.microsoft.com/office/drawing/2014/main" id="{7FEFF36A-7030-61D5-1B7A-1A1466EF23FE}"/>
              </a:ext>
            </a:extLst>
          </p:cNvPr>
          <p:cNvSpPr txBox="1">
            <a:spLocks/>
          </p:cNvSpPr>
          <p:nvPr userDrawn="1"/>
        </p:nvSpPr>
        <p:spPr>
          <a:xfrm>
            <a:off x="10804644" y="6436900"/>
            <a:ext cx="1212619" cy="365125"/>
          </a:xfrm>
          <a:prstGeom prst="rect">
            <a:avLst/>
          </a:prstGeom>
        </p:spPr>
        <p:txBody>
          <a:bodyPr vert="horz" lIns="91440" tIns="45720" rIns="91440" bIns="45720" rtlCol="0" anchor="ctr"/>
          <a:lstStyle>
            <a:defPPr>
              <a:defRPr lang="zh-CN"/>
            </a:defPPr>
            <a:lvl1pPr marL="0" algn="r" defTabSz="914400" rtl="0" eaLnBrk="1" latinLnBrk="0" hangingPunct="1">
              <a:defRPr sz="1065"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9</a:t>
            </a:r>
            <a:r>
              <a:rPr lang="zh-CN" altLang="en-US" dirty="0"/>
              <a:t>页</a:t>
            </a:r>
          </a:p>
        </p:txBody>
      </p:sp>
    </p:spTree>
    <p:extLst>
      <p:ext uri="{BB962C8B-B14F-4D97-AF65-F5344CB8AC3E}">
        <p14:creationId xmlns:p14="http://schemas.microsoft.com/office/powerpoint/2010/main" val="370931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F935F23-47FF-B014-8562-B37D73CA6AC7}"/>
              </a:ext>
            </a:extLst>
          </p:cNvPr>
          <p:cNvGraphicFramePr>
            <a:graphicFrameLocks noChangeAspect="1"/>
          </p:cNvGraphicFramePr>
          <p:nvPr userDrawn="1">
            <p:custDataLst>
              <p:tags r:id="rId1"/>
            </p:custDataLst>
            <p:extLst>
              <p:ext uri="{D42A27DB-BD31-4B8C-83A1-F6EECF244321}">
                <p14:modId xmlns:p14="http://schemas.microsoft.com/office/powerpoint/2010/main" val="4151251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4" progId="TCLayout.ActiveDocument.1">
                  <p:embed/>
                </p:oleObj>
              </mc:Choice>
              <mc:Fallback>
                <p:oleObj name="think-cell 幻灯片" r:id="rId3" imgW="395" imgH="394" progId="TCLayout.ActiveDocument.1">
                  <p:embed/>
                  <p:pic>
                    <p:nvPicPr>
                      <p:cNvPr id="6" name="对象 5" hidden="1">
                        <a:extLst>
                          <a:ext uri="{FF2B5EF4-FFF2-40B4-BE49-F238E27FC236}">
                            <a16:creationId xmlns:a16="http://schemas.microsoft.com/office/drawing/2014/main" id="{AF935F23-47FF-B014-8562-B37D73CA6A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3" name="图片 42">
            <a:extLst>
              <a:ext uri="{FF2B5EF4-FFF2-40B4-BE49-F238E27FC236}">
                <a16:creationId xmlns:a16="http://schemas.microsoft.com/office/drawing/2014/main" id="{00908DC2-8614-F0C0-C97F-8C59342BAB69}"/>
              </a:ext>
            </a:extLst>
          </p:cNvPr>
          <p:cNvPicPr>
            <a:picLocks noChangeAspect="1"/>
          </p:cNvPicPr>
          <p:nvPr userDrawn="1"/>
        </p:nvPicPr>
        <p:blipFill>
          <a:blip r:embed="rId5"/>
          <a:stretch>
            <a:fillRect/>
          </a:stretch>
        </p:blipFill>
        <p:spPr>
          <a:xfrm>
            <a:off x="11791863" y="-61504"/>
            <a:ext cx="419098" cy="6977205"/>
          </a:xfrm>
          <a:prstGeom prst="rect">
            <a:avLst/>
          </a:prstGeom>
        </p:spPr>
      </p:pic>
      <p:sp>
        <p:nvSpPr>
          <p:cNvPr id="44" name="矩形 43">
            <a:extLst>
              <a:ext uri="{FF2B5EF4-FFF2-40B4-BE49-F238E27FC236}">
                <a16:creationId xmlns:a16="http://schemas.microsoft.com/office/drawing/2014/main" id="{5F615749-F53B-270A-6A19-67DF5F9486BA}"/>
              </a:ext>
            </a:extLst>
          </p:cNvPr>
          <p:cNvSpPr/>
          <p:nvPr userDrawn="1"/>
        </p:nvSpPr>
        <p:spPr>
          <a:xfrm>
            <a:off x="11578159" y="3315"/>
            <a:ext cx="209085" cy="685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E9C94EA3-0C9F-694C-97BE-14F3AAB82C14}"/>
              </a:ext>
            </a:extLst>
          </p:cNvPr>
          <p:cNvSpPr/>
          <p:nvPr userDrawn="1"/>
        </p:nvSpPr>
        <p:spPr>
          <a:xfrm>
            <a:off x="326010" y="3315"/>
            <a:ext cx="209085" cy="685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38826E31-816C-2865-B148-F603C237C2B8}"/>
              </a:ext>
            </a:extLst>
          </p:cNvPr>
          <p:cNvPicPr>
            <a:picLocks noChangeAspect="1"/>
          </p:cNvPicPr>
          <p:nvPr userDrawn="1"/>
        </p:nvPicPr>
        <p:blipFill>
          <a:blip r:embed="rId5"/>
          <a:stretch>
            <a:fillRect/>
          </a:stretch>
        </p:blipFill>
        <p:spPr>
          <a:xfrm>
            <a:off x="-11296" y="-61504"/>
            <a:ext cx="419098" cy="6977205"/>
          </a:xfrm>
          <a:prstGeom prst="rect">
            <a:avLst/>
          </a:prstGeom>
        </p:spPr>
      </p:pic>
      <p:sp>
        <p:nvSpPr>
          <p:cNvPr id="10" name="灯片编号占位符 5">
            <a:extLst>
              <a:ext uri="{FF2B5EF4-FFF2-40B4-BE49-F238E27FC236}">
                <a16:creationId xmlns:a16="http://schemas.microsoft.com/office/drawing/2014/main" id="{16B153EC-FD8E-CBEF-F2DB-F4C2D4E9862E}"/>
              </a:ext>
            </a:extLst>
          </p:cNvPr>
          <p:cNvSpPr txBox="1">
            <a:spLocks/>
          </p:cNvSpPr>
          <p:nvPr userDrawn="1"/>
        </p:nvSpPr>
        <p:spPr>
          <a:xfrm>
            <a:off x="10804644" y="6436900"/>
            <a:ext cx="1212619" cy="365125"/>
          </a:xfrm>
          <a:prstGeom prst="rect">
            <a:avLst/>
          </a:prstGeom>
        </p:spPr>
        <p:txBody>
          <a:bodyPr vert="horz" lIns="91440" tIns="45720" rIns="91440" bIns="45720" rtlCol="0" anchor="ctr"/>
          <a:lstStyle>
            <a:defPPr>
              <a:defRPr lang="zh-CN"/>
            </a:defPPr>
            <a:lvl1pPr marL="0" algn="r" defTabSz="914400" rtl="0" eaLnBrk="1" latinLnBrk="0" hangingPunct="1">
              <a:defRPr sz="1065"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9</a:t>
            </a:r>
            <a:r>
              <a:rPr lang="zh-CN" altLang="en-US" dirty="0"/>
              <a:t>页</a:t>
            </a:r>
          </a:p>
        </p:txBody>
      </p:sp>
    </p:spTree>
    <p:extLst>
      <p:ext uri="{BB962C8B-B14F-4D97-AF65-F5344CB8AC3E}">
        <p14:creationId xmlns:p14="http://schemas.microsoft.com/office/powerpoint/2010/main" val="206391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7A937BB2-5CF2-FBC0-53DE-02F7C32691F1}"/>
              </a:ext>
            </a:extLst>
          </p:cNvPr>
          <p:cNvGraphicFramePr>
            <a:graphicFrameLocks noChangeAspect="1"/>
          </p:cNvGraphicFramePr>
          <p:nvPr userDrawn="1">
            <p:custDataLst>
              <p:tags r:id="rId1"/>
            </p:custDataLst>
            <p:extLst>
              <p:ext uri="{D42A27DB-BD31-4B8C-83A1-F6EECF244321}">
                <p14:modId xmlns:p14="http://schemas.microsoft.com/office/powerpoint/2010/main" val="3219006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4" progId="TCLayout.ActiveDocument.1">
                  <p:embed/>
                </p:oleObj>
              </mc:Choice>
              <mc:Fallback>
                <p:oleObj name="think-cell 幻灯片"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灯片编号占位符 5">
            <a:extLst>
              <a:ext uri="{FF2B5EF4-FFF2-40B4-BE49-F238E27FC236}">
                <a16:creationId xmlns:a16="http://schemas.microsoft.com/office/drawing/2014/main" id="{DAFA0665-D52F-34C8-F6B6-E24B7FF95672}"/>
              </a:ext>
            </a:extLst>
          </p:cNvPr>
          <p:cNvSpPr txBox="1">
            <a:spLocks/>
          </p:cNvSpPr>
          <p:nvPr userDrawn="1"/>
        </p:nvSpPr>
        <p:spPr>
          <a:xfrm>
            <a:off x="10804644" y="6436900"/>
            <a:ext cx="1212619" cy="365125"/>
          </a:xfrm>
          <a:prstGeom prst="rect">
            <a:avLst/>
          </a:prstGeom>
        </p:spPr>
        <p:txBody>
          <a:bodyPr vert="horz" lIns="91440" tIns="45720" rIns="91440" bIns="45720" rtlCol="0" anchor="ctr"/>
          <a:lstStyle>
            <a:defPPr>
              <a:defRPr lang="zh-CN"/>
            </a:defPPr>
            <a:lvl1pPr marL="0" algn="r" defTabSz="914400" rtl="0" eaLnBrk="1" latinLnBrk="0" hangingPunct="1">
              <a:defRPr sz="1065"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a:t>
            </a:r>
            <a:fld id="{B16EB9E1-F6F5-4F4B-BE5E-17C6BF3473E2}" type="slidenum">
              <a:rPr lang="zh-CN" altLang="en-US" smtClean="0"/>
              <a:pPr/>
              <a:t>‹#›</a:t>
            </a:fld>
            <a:r>
              <a:rPr lang="zh-CN" altLang="en-US" dirty="0"/>
              <a:t>页</a:t>
            </a:r>
            <a:r>
              <a:rPr lang="en-US" altLang="zh-CN" dirty="0"/>
              <a:t>/</a:t>
            </a:r>
            <a:r>
              <a:rPr lang="zh-CN" altLang="en-US" dirty="0"/>
              <a:t>共</a:t>
            </a:r>
            <a:r>
              <a:rPr lang="en-US" altLang="zh-CN" dirty="0"/>
              <a:t>9</a:t>
            </a:r>
            <a:r>
              <a:rPr lang="zh-CN" altLang="en-US" dirty="0"/>
              <a:t>页</a:t>
            </a:r>
          </a:p>
        </p:txBody>
      </p:sp>
    </p:spTree>
    <p:extLst>
      <p:ext uri="{BB962C8B-B14F-4D97-AF65-F5344CB8AC3E}">
        <p14:creationId xmlns:p14="http://schemas.microsoft.com/office/powerpoint/2010/main" val="169007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对象 7" hidden="1">
            <a:extLst>
              <a:ext uri="{FF2B5EF4-FFF2-40B4-BE49-F238E27FC236}">
                <a16:creationId xmlns:a16="http://schemas.microsoft.com/office/drawing/2014/main" id="{AC39996F-A698-A703-B080-D69273366010}"/>
              </a:ext>
            </a:extLst>
          </p:cNvPr>
          <p:cNvGraphicFramePr>
            <a:graphicFrameLocks noChangeAspect="1"/>
          </p:cNvGraphicFramePr>
          <p:nvPr userDrawn="1">
            <p:custDataLst>
              <p:tags r:id="rId9"/>
            </p:custDataLst>
            <p:extLst>
              <p:ext uri="{D42A27DB-BD31-4B8C-83A1-F6EECF244321}">
                <p14:modId xmlns:p14="http://schemas.microsoft.com/office/powerpoint/2010/main" val="939455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0" imgW="395" imgH="394" progId="TCLayout.ActiveDocument.1">
                  <p:embed/>
                </p:oleObj>
              </mc:Choice>
              <mc:Fallback>
                <p:oleObj name="think-cell 幻灯片" r:id="rId10" imgW="395" imgH="39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6" r:id="rId2"/>
    <p:sldLayoutId id="2147483652" r:id="rId3"/>
    <p:sldLayoutId id="2147483660" r:id="rId4"/>
    <p:sldLayoutId id="2147483657" r:id="rId5"/>
    <p:sldLayoutId id="2147483661" r:id="rId6"/>
    <p:sldLayoutId id="2147483655" r:id="rId7"/>
  </p:sldLayoutIdLst>
  <p:hf sldNum="0"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B5375F-69B1-4C27-8FE5-ED240E92799C}"/>
              </a:ext>
            </a:extLst>
          </p:cNvPr>
          <p:cNvSpPr txBox="1"/>
          <p:nvPr/>
        </p:nvSpPr>
        <p:spPr>
          <a:xfrm>
            <a:off x="950492" y="3293980"/>
            <a:ext cx="10291180" cy="1308884"/>
          </a:xfrm>
          <a:prstGeom prst="rect">
            <a:avLst/>
          </a:prstGeom>
          <a:noFill/>
        </p:spPr>
        <p:txBody>
          <a:bodyPr wrap="square" rtlCol="0">
            <a:spAutoFit/>
          </a:bodyPr>
          <a:lstStyle/>
          <a:p>
            <a:pPr algn="ctr">
              <a:lnSpc>
                <a:spcPct val="150000"/>
              </a:lnSpc>
            </a:pPr>
            <a:r>
              <a:rPr lang="zh-CN" altLang="en-US" sz="2800" b="1" dirty="0">
                <a:cs typeface="+mn-ea"/>
                <a:sym typeface="+mn-lt"/>
              </a:rPr>
              <a:t>中长链脂肪乳</a:t>
            </a:r>
            <a:r>
              <a:rPr lang="en-US" altLang="zh-CN" sz="2800" b="1" dirty="0">
                <a:cs typeface="+mn-ea"/>
                <a:sym typeface="+mn-lt"/>
              </a:rPr>
              <a:t>/</a:t>
            </a:r>
            <a:r>
              <a:rPr lang="zh-CN" altLang="en-US" sz="2800" b="1" dirty="0">
                <a:cs typeface="+mn-ea"/>
                <a:sym typeface="+mn-lt"/>
              </a:rPr>
              <a:t>氨基酸</a:t>
            </a:r>
            <a:r>
              <a:rPr lang="en-US" altLang="zh-CN" sz="2800" b="1" dirty="0">
                <a:cs typeface="+mn-ea"/>
                <a:sym typeface="+mn-lt"/>
              </a:rPr>
              <a:t>(16)/</a:t>
            </a:r>
            <a:r>
              <a:rPr lang="zh-CN" altLang="en-US" sz="2800" b="1" dirty="0">
                <a:cs typeface="+mn-ea"/>
                <a:sym typeface="+mn-lt"/>
              </a:rPr>
              <a:t>葡萄糖</a:t>
            </a:r>
            <a:r>
              <a:rPr lang="en-US" altLang="zh-CN" sz="2800" b="1" dirty="0">
                <a:cs typeface="+mn-ea"/>
                <a:sym typeface="+mn-lt"/>
              </a:rPr>
              <a:t>(36%)</a:t>
            </a:r>
            <a:r>
              <a:rPr lang="zh-CN" altLang="en-US" sz="2800" b="1" dirty="0">
                <a:cs typeface="+mn-ea"/>
                <a:sym typeface="+mn-lt"/>
              </a:rPr>
              <a:t>注射液</a:t>
            </a:r>
          </a:p>
          <a:p>
            <a:pPr algn="ctr">
              <a:lnSpc>
                <a:spcPct val="150000"/>
              </a:lnSpc>
            </a:pPr>
            <a:r>
              <a:rPr lang="zh-CN" altLang="en-US" sz="2800" b="1" dirty="0">
                <a:cs typeface="+mn-ea"/>
                <a:sym typeface="+mn-lt"/>
              </a:rPr>
              <a:t>（多臻</a:t>
            </a:r>
            <a:r>
              <a:rPr lang="en-US" altLang="zh-CN" sz="2800" b="1" baseline="30000" dirty="0">
                <a:cs typeface="+mn-ea"/>
                <a:sym typeface="+mn-lt"/>
              </a:rPr>
              <a:t>® </a:t>
            </a:r>
            <a:r>
              <a:rPr lang="zh-CN" altLang="en-US" sz="2800" b="1" dirty="0">
                <a:cs typeface="+mn-ea"/>
                <a:sym typeface="+mn-lt"/>
              </a:rPr>
              <a:t>）</a:t>
            </a:r>
            <a:endParaRPr lang="en-US" altLang="zh-CN" sz="2800" b="1" dirty="0">
              <a:cs typeface="+mn-ea"/>
              <a:sym typeface="+mn-lt"/>
            </a:endParaRPr>
          </a:p>
        </p:txBody>
      </p:sp>
      <p:sp>
        <p:nvSpPr>
          <p:cNvPr id="3" name="文本框 2">
            <a:extLst>
              <a:ext uri="{FF2B5EF4-FFF2-40B4-BE49-F238E27FC236}">
                <a16:creationId xmlns:a16="http://schemas.microsoft.com/office/drawing/2014/main" id="{C88B07D1-D16E-5705-61AB-77A1C11D55DC}"/>
              </a:ext>
            </a:extLst>
          </p:cNvPr>
          <p:cNvSpPr txBox="1"/>
          <p:nvPr/>
        </p:nvSpPr>
        <p:spPr>
          <a:xfrm>
            <a:off x="2679266" y="5564008"/>
            <a:ext cx="7457552" cy="587340"/>
          </a:xfrm>
          <a:prstGeom prst="rect">
            <a:avLst/>
          </a:prstGeom>
          <a:noFill/>
        </p:spPr>
        <p:txBody>
          <a:bodyPr wrap="square" rtlCol="0">
            <a:spAutoFit/>
          </a:bodyPr>
          <a:lstStyle/>
          <a:p>
            <a:pPr algn="ctr">
              <a:lnSpc>
                <a:spcPct val="150000"/>
              </a:lnSpc>
            </a:pPr>
            <a:r>
              <a:rPr lang="zh-CN" altLang="en-US" sz="2400" dirty="0">
                <a:cs typeface="+mn-ea"/>
                <a:sym typeface="+mn-lt"/>
              </a:rPr>
              <a:t>四川科伦药业股份有限公司</a:t>
            </a:r>
          </a:p>
        </p:txBody>
      </p:sp>
      <p:pic>
        <p:nvPicPr>
          <p:cNvPr id="4" name="图片 3">
            <a:extLst>
              <a:ext uri="{FF2B5EF4-FFF2-40B4-BE49-F238E27FC236}">
                <a16:creationId xmlns:a16="http://schemas.microsoft.com/office/drawing/2014/main" id="{141C52BA-8B18-84AC-DA1F-D51FD3467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1770" y="513080"/>
            <a:ext cx="1648460" cy="2049145"/>
          </a:xfrm>
          <a:prstGeom prst="rect">
            <a:avLst/>
          </a:prstGeom>
        </p:spPr>
      </p:pic>
    </p:spTree>
    <p:extLst>
      <p:ext uri="{BB962C8B-B14F-4D97-AF65-F5344CB8AC3E}">
        <p14:creationId xmlns:p14="http://schemas.microsoft.com/office/powerpoint/2010/main" val="88724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E50417F0-2A14-300E-5B99-60BB2973AF6B}"/>
              </a:ext>
            </a:extLst>
          </p:cNvPr>
          <p:cNvSpPr/>
          <p:nvPr/>
        </p:nvSpPr>
        <p:spPr>
          <a:xfrm>
            <a:off x="-344298" y="818538"/>
            <a:ext cx="2844800" cy="1259840"/>
          </a:xfrm>
          <a:prstGeom prst="roundRect">
            <a:avLst/>
          </a:prstGeom>
          <a:solidFill>
            <a:srgbClr val="395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cs typeface="+mn-ea"/>
                <a:sym typeface="+mn-lt"/>
              </a:rPr>
              <a:t>目   录</a:t>
            </a:r>
            <a:endParaRPr lang="en-US" altLang="zh-CN" sz="3600" b="1" dirty="0">
              <a:cs typeface="+mn-ea"/>
              <a:sym typeface="+mn-lt"/>
            </a:endParaRPr>
          </a:p>
          <a:p>
            <a:pPr algn="ctr"/>
            <a:r>
              <a:rPr lang="en-US" altLang="zh-CN" sz="2000" dirty="0">
                <a:cs typeface="+mn-ea"/>
                <a:sym typeface="+mn-lt"/>
              </a:rPr>
              <a:t>contents</a:t>
            </a:r>
            <a:endParaRPr lang="zh-CN" altLang="en-US" sz="2800" dirty="0">
              <a:cs typeface="+mn-ea"/>
              <a:sym typeface="+mn-lt"/>
            </a:endParaRPr>
          </a:p>
        </p:txBody>
      </p:sp>
      <p:sp>
        <p:nvSpPr>
          <p:cNvPr id="4" name="矩形 3">
            <a:extLst>
              <a:ext uri="{FF2B5EF4-FFF2-40B4-BE49-F238E27FC236}">
                <a16:creationId xmlns:a16="http://schemas.microsoft.com/office/drawing/2014/main" id="{72EB1A84-6B54-5523-E707-4C40BB8891E6}"/>
              </a:ext>
            </a:extLst>
          </p:cNvPr>
          <p:cNvSpPr/>
          <p:nvPr/>
        </p:nvSpPr>
        <p:spPr>
          <a:xfrm>
            <a:off x="4029015" y="825592"/>
            <a:ext cx="3536830" cy="1259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F5CE3D7-5248-8CF0-F5BE-21AEF17339FC}"/>
              </a:ext>
            </a:extLst>
          </p:cNvPr>
          <p:cNvPicPr>
            <a:picLocks noChangeAspect="1"/>
          </p:cNvPicPr>
          <p:nvPr/>
        </p:nvPicPr>
        <p:blipFill>
          <a:blip r:embed="rId2"/>
          <a:stretch>
            <a:fillRect/>
          </a:stretch>
        </p:blipFill>
        <p:spPr>
          <a:xfrm>
            <a:off x="4195233" y="983072"/>
            <a:ext cx="3200399" cy="944880"/>
          </a:xfrm>
          <a:prstGeom prst="rect">
            <a:avLst/>
          </a:prstGeom>
        </p:spPr>
      </p:pic>
      <p:sp>
        <p:nvSpPr>
          <p:cNvPr id="6" name="矩形 5">
            <a:extLst>
              <a:ext uri="{FF2B5EF4-FFF2-40B4-BE49-F238E27FC236}">
                <a16:creationId xmlns:a16="http://schemas.microsoft.com/office/drawing/2014/main" id="{D4A8062D-9A53-00B7-7913-2E0E04E01346}"/>
              </a:ext>
            </a:extLst>
          </p:cNvPr>
          <p:cNvSpPr/>
          <p:nvPr/>
        </p:nvSpPr>
        <p:spPr>
          <a:xfrm>
            <a:off x="8110507" y="825592"/>
            <a:ext cx="3536830" cy="1259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67980F1F-BB16-FA3D-2B56-9BFD54A8B759}"/>
              </a:ext>
            </a:extLst>
          </p:cNvPr>
          <p:cNvPicPr>
            <a:picLocks noChangeAspect="1"/>
          </p:cNvPicPr>
          <p:nvPr/>
        </p:nvPicPr>
        <p:blipFill>
          <a:blip r:embed="rId2"/>
          <a:stretch>
            <a:fillRect/>
          </a:stretch>
        </p:blipFill>
        <p:spPr>
          <a:xfrm>
            <a:off x="8276725" y="983072"/>
            <a:ext cx="3200399" cy="944880"/>
          </a:xfrm>
          <a:prstGeom prst="rect">
            <a:avLst/>
          </a:prstGeom>
        </p:spPr>
      </p:pic>
      <p:sp>
        <p:nvSpPr>
          <p:cNvPr id="8" name="矩形 7">
            <a:extLst>
              <a:ext uri="{FF2B5EF4-FFF2-40B4-BE49-F238E27FC236}">
                <a16:creationId xmlns:a16="http://schemas.microsoft.com/office/drawing/2014/main" id="{5BBCF7ED-5170-4F70-7D39-5374F89157EF}"/>
              </a:ext>
            </a:extLst>
          </p:cNvPr>
          <p:cNvSpPr/>
          <p:nvPr/>
        </p:nvSpPr>
        <p:spPr>
          <a:xfrm>
            <a:off x="4029015" y="2739436"/>
            <a:ext cx="3536830" cy="1259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AA33AC3C-0E4E-56A7-345A-3B5CC61BBC54}"/>
              </a:ext>
            </a:extLst>
          </p:cNvPr>
          <p:cNvPicPr>
            <a:picLocks noChangeAspect="1"/>
          </p:cNvPicPr>
          <p:nvPr/>
        </p:nvPicPr>
        <p:blipFill>
          <a:blip r:embed="rId2"/>
          <a:stretch>
            <a:fillRect/>
          </a:stretch>
        </p:blipFill>
        <p:spPr>
          <a:xfrm>
            <a:off x="4195233" y="2896916"/>
            <a:ext cx="3200399" cy="944880"/>
          </a:xfrm>
          <a:prstGeom prst="rect">
            <a:avLst/>
          </a:prstGeom>
        </p:spPr>
      </p:pic>
      <p:sp>
        <p:nvSpPr>
          <p:cNvPr id="10" name="矩形 9">
            <a:extLst>
              <a:ext uri="{FF2B5EF4-FFF2-40B4-BE49-F238E27FC236}">
                <a16:creationId xmlns:a16="http://schemas.microsoft.com/office/drawing/2014/main" id="{190A844F-1C96-9E80-4C1D-F9B3D3C47945}"/>
              </a:ext>
            </a:extLst>
          </p:cNvPr>
          <p:cNvSpPr/>
          <p:nvPr/>
        </p:nvSpPr>
        <p:spPr>
          <a:xfrm>
            <a:off x="8110507" y="2739436"/>
            <a:ext cx="3536830" cy="1259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AE4F74CC-C2D4-B49E-7DFE-672310DB89E2}"/>
              </a:ext>
            </a:extLst>
          </p:cNvPr>
          <p:cNvPicPr>
            <a:picLocks noChangeAspect="1"/>
          </p:cNvPicPr>
          <p:nvPr/>
        </p:nvPicPr>
        <p:blipFill>
          <a:blip r:embed="rId2"/>
          <a:stretch>
            <a:fillRect/>
          </a:stretch>
        </p:blipFill>
        <p:spPr>
          <a:xfrm>
            <a:off x="8276725" y="2896916"/>
            <a:ext cx="3200399" cy="944880"/>
          </a:xfrm>
          <a:prstGeom prst="rect">
            <a:avLst/>
          </a:prstGeom>
        </p:spPr>
      </p:pic>
      <p:sp>
        <p:nvSpPr>
          <p:cNvPr id="12" name="矩形 11">
            <a:extLst>
              <a:ext uri="{FF2B5EF4-FFF2-40B4-BE49-F238E27FC236}">
                <a16:creationId xmlns:a16="http://schemas.microsoft.com/office/drawing/2014/main" id="{28D22C09-6649-1B63-89D1-17C9D2327A2B}"/>
              </a:ext>
            </a:extLst>
          </p:cNvPr>
          <p:cNvSpPr/>
          <p:nvPr/>
        </p:nvSpPr>
        <p:spPr>
          <a:xfrm>
            <a:off x="4055429" y="4672220"/>
            <a:ext cx="3536830" cy="1259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a:extLst>
              <a:ext uri="{FF2B5EF4-FFF2-40B4-BE49-F238E27FC236}">
                <a16:creationId xmlns:a16="http://schemas.microsoft.com/office/drawing/2014/main" id="{61781C30-5916-DA19-A6B3-D41EC613C72E}"/>
              </a:ext>
            </a:extLst>
          </p:cNvPr>
          <p:cNvPicPr>
            <a:picLocks noChangeAspect="1"/>
          </p:cNvPicPr>
          <p:nvPr/>
        </p:nvPicPr>
        <p:blipFill>
          <a:blip r:embed="rId2"/>
          <a:stretch>
            <a:fillRect/>
          </a:stretch>
        </p:blipFill>
        <p:spPr>
          <a:xfrm>
            <a:off x="4221647" y="4829700"/>
            <a:ext cx="3200399" cy="944880"/>
          </a:xfrm>
          <a:prstGeom prst="rect">
            <a:avLst/>
          </a:prstGeom>
        </p:spPr>
      </p:pic>
      <p:sp>
        <p:nvSpPr>
          <p:cNvPr id="14" name="矩形 13">
            <a:extLst>
              <a:ext uri="{FF2B5EF4-FFF2-40B4-BE49-F238E27FC236}">
                <a16:creationId xmlns:a16="http://schemas.microsoft.com/office/drawing/2014/main" id="{0DBA0EC1-5B56-E8F4-919A-899C5977B9FB}"/>
              </a:ext>
            </a:extLst>
          </p:cNvPr>
          <p:cNvSpPr/>
          <p:nvPr/>
        </p:nvSpPr>
        <p:spPr>
          <a:xfrm>
            <a:off x="8108509" y="4672220"/>
            <a:ext cx="3536830" cy="1259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C42873D3-7921-8661-E786-07EF03329708}"/>
              </a:ext>
            </a:extLst>
          </p:cNvPr>
          <p:cNvPicPr>
            <a:picLocks noChangeAspect="1"/>
          </p:cNvPicPr>
          <p:nvPr/>
        </p:nvPicPr>
        <p:blipFill>
          <a:blip r:embed="rId2"/>
          <a:stretch>
            <a:fillRect/>
          </a:stretch>
        </p:blipFill>
        <p:spPr>
          <a:xfrm>
            <a:off x="8274727" y="4829700"/>
            <a:ext cx="3200399" cy="944880"/>
          </a:xfrm>
          <a:prstGeom prst="rect">
            <a:avLst/>
          </a:prstGeom>
        </p:spPr>
      </p:pic>
      <p:sp>
        <p:nvSpPr>
          <p:cNvPr id="16" name="文本框 15">
            <a:extLst>
              <a:ext uri="{FF2B5EF4-FFF2-40B4-BE49-F238E27FC236}">
                <a16:creationId xmlns:a16="http://schemas.microsoft.com/office/drawing/2014/main" id="{BC856570-C4C0-0D3B-F2A1-BAD78ABE8CD6}"/>
              </a:ext>
            </a:extLst>
          </p:cNvPr>
          <p:cNvSpPr txBox="1"/>
          <p:nvPr/>
        </p:nvSpPr>
        <p:spPr>
          <a:xfrm>
            <a:off x="4357370" y="1212850"/>
            <a:ext cx="3208655" cy="521970"/>
          </a:xfrm>
          <a:prstGeom prst="rect">
            <a:avLst/>
          </a:prstGeom>
          <a:noFill/>
        </p:spPr>
        <p:txBody>
          <a:bodyPr wrap="square">
            <a:spAutoFit/>
          </a:bodyPr>
          <a:lstStyle/>
          <a:p>
            <a:r>
              <a:rPr lang="en-US" altLang="zh-CN" sz="2800" dirty="0">
                <a:cs typeface="+mn-ea"/>
                <a:sym typeface="+mn-lt"/>
              </a:rPr>
              <a:t>01  </a:t>
            </a:r>
            <a:r>
              <a:rPr lang="zh-CN" altLang="en-US" sz="2800" dirty="0">
                <a:cs typeface="+mn-ea"/>
                <a:sym typeface="+mn-lt"/>
              </a:rPr>
              <a:t>药品基本信息</a:t>
            </a:r>
          </a:p>
        </p:txBody>
      </p:sp>
      <p:sp>
        <p:nvSpPr>
          <p:cNvPr id="17" name="文本框 16">
            <a:extLst>
              <a:ext uri="{FF2B5EF4-FFF2-40B4-BE49-F238E27FC236}">
                <a16:creationId xmlns:a16="http://schemas.microsoft.com/office/drawing/2014/main" id="{010BAD77-EFFA-06E2-FA0A-6378A0500C58}"/>
              </a:ext>
            </a:extLst>
          </p:cNvPr>
          <p:cNvSpPr txBox="1"/>
          <p:nvPr/>
        </p:nvSpPr>
        <p:spPr>
          <a:xfrm>
            <a:off x="8863330" y="1212850"/>
            <a:ext cx="2421890" cy="521970"/>
          </a:xfrm>
          <a:prstGeom prst="rect">
            <a:avLst/>
          </a:prstGeom>
          <a:noFill/>
        </p:spPr>
        <p:txBody>
          <a:bodyPr wrap="square">
            <a:spAutoFit/>
          </a:bodyPr>
          <a:lstStyle/>
          <a:p>
            <a:r>
              <a:rPr lang="en-US" altLang="zh-CN" sz="2800" dirty="0">
                <a:cs typeface="+mn-ea"/>
                <a:sym typeface="+mn-lt"/>
              </a:rPr>
              <a:t>02   </a:t>
            </a:r>
            <a:r>
              <a:rPr lang="zh-CN" altLang="en-US" sz="2800" dirty="0">
                <a:cs typeface="+mn-ea"/>
                <a:sym typeface="+mn-lt"/>
              </a:rPr>
              <a:t>安全性</a:t>
            </a:r>
          </a:p>
        </p:txBody>
      </p:sp>
      <p:sp>
        <p:nvSpPr>
          <p:cNvPr id="18" name="文本框 17">
            <a:extLst>
              <a:ext uri="{FF2B5EF4-FFF2-40B4-BE49-F238E27FC236}">
                <a16:creationId xmlns:a16="http://schemas.microsoft.com/office/drawing/2014/main" id="{8799B69C-676F-99F7-9734-5F87CA539C75}"/>
              </a:ext>
            </a:extLst>
          </p:cNvPr>
          <p:cNvSpPr txBox="1"/>
          <p:nvPr/>
        </p:nvSpPr>
        <p:spPr>
          <a:xfrm>
            <a:off x="4693920" y="3107690"/>
            <a:ext cx="2642870" cy="521970"/>
          </a:xfrm>
          <a:prstGeom prst="rect">
            <a:avLst/>
          </a:prstGeom>
          <a:noFill/>
        </p:spPr>
        <p:txBody>
          <a:bodyPr wrap="square">
            <a:spAutoFit/>
          </a:bodyPr>
          <a:lstStyle/>
          <a:p>
            <a:r>
              <a:rPr lang="en-US" altLang="zh-CN" sz="2800" dirty="0">
                <a:cs typeface="+mn-ea"/>
                <a:sym typeface="+mn-lt"/>
              </a:rPr>
              <a:t>03   </a:t>
            </a:r>
            <a:r>
              <a:rPr lang="zh-CN" altLang="en-US" sz="2800" dirty="0">
                <a:cs typeface="+mn-ea"/>
                <a:sym typeface="+mn-lt"/>
              </a:rPr>
              <a:t>有效性</a:t>
            </a:r>
          </a:p>
        </p:txBody>
      </p:sp>
      <p:sp>
        <p:nvSpPr>
          <p:cNvPr id="19" name="文本框 18">
            <a:extLst>
              <a:ext uri="{FF2B5EF4-FFF2-40B4-BE49-F238E27FC236}">
                <a16:creationId xmlns:a16="http://schemas.microsoft.com/office/drawing/2014/main" id="{485D8B01-EDEC-E390-55CC-E5B2275382C5}"/>
              </a:ext>
            </a:extLst>
          </p:cNvPr>
          <p:cNvSpPr txBox="1"/>
          <p:nvPr/>
        </p:nvSpPr>
        <p:spPr>
          <a:xfrm>
            <a:off x="8907780" y="3117215"/>
            <a:ext cx="2421890" cy="521970"/>
          </a:xfrm>
          <a:prstGeom prst="rect">
            <a:avLst/>
          </a:prstGeom>
          <a:noFill/>
        </p:spPr>
        <p:txBody>
          <a:bodyPr wrap="square">
            <a:spAutoFit/>
          </a:bodyPr>
          <a:lstStyle/>
          <a:p>
            <a:r>
              <a:rPr lang="en-US" altLang="zh-CN" sz="2800" dirty="0">
                <a:cs typeface="+mn-ea"/>
                <a:sym typeface="+mn-lt"/>
              </a:rPr>
              <a:t>04   </a:t>
            </a:r>
            <a:r>
              <a:rPr lang="zh-CN" altLang="en-US" sz="2800" dirty="0">
                <a:cs typeface="+mn-ea"/>
                <a:sym typeface="+mn-lt"/>
              </a:rPr>
              <a:t>经济性</a:t>
            </a:r>
          </a:p>
        </p:txBody>
      </p:sp>
      <p:sp>
        <p:nvSpPr>
          <p:cNvPr id="20" name="文本框 19">
            <a:extLst>
              <a:ext uri="{FF2B5EF4-FFF2-40B4-BE49-F238E27FC236}">
                <a16:creationId xmlns:a16="http://schemas.microsoft.com/office/drawing/2014/main" id="{EF7DC31D-97AC-4CD7-0CDB-A4F332362C07}"/>
              </a:ext>
            </a:extLst>
          </p:cNvPr>
          <p:cNvSpPr txBox="1"/>
          <p:nvPr/>
        </p:nvSpPr>
        <p:spPr>
          <a:xfrm>
            <a:off x="4733290" y="5068570"/>
            <a:ext cx="2688590" cy="521970"/>
          </a:xfrm>
          <a:prstGeom prst="rect">
            <a:avLst/>
          </a:prstGeom>
          <a:noFill/>
        </p:spPr>
        <p:txBody>
          <a:bodyPr wrap="square">
            <a:spAutoFit/>
          </a:bodyPr>
          <a:lstStyle/>
          <a:p>
            <a:r>
              <a:rPr lang="en-US" altLang="zh-CN" sz="2800" dirty="0">
                <a:cs typeface="+mn-ea"/>
                <a:sym typeface="+mn-lt"/>
              </a:rPr>
              <a:t>05   </a:t>
            </a:r>
            <a:r>
              <a:rPr lang="zh-CN" altLang="en-US" sz="2800" dirty="0">
                <a:cs typeface="+mn-ea"/>
                <a:sym typeface="+mn-lt"/>
              </a:rPr>
              <a:t>创新性</a:t>
            </a:r>
          </a:p>
        </p:txBody>
      </p:sp>
      <p:sp>
        <p:nvSpPr>
          <p:cNvPr id="21" name="文本框 20">
            <a:extLst>
              <a:ext uri="{FF2B5EF4-FFF2-40B4-BE49-F238E27FC236}">
                <a16:creationId xmlns:a16="http://schemas.microsoft.com/office/drawing/2014/main" id="{F07CF424-8CCF-91DB-38FC-8AC7684D1637}"/>
              </a:ext>
            </a:extLst>
          </p:cNvPr>
          <p:cNvSpPr txBox="1"/>
          <p:nvPr/>
        </p:nvSpPr>
        <p:spPr>
          <a:xfrm>
            <a:off x="8931910" y="5040630"/>
            <a:ext cx="2406650" cy="521970"/>
          </a:xfrm>
          <a:prstGeom prst="rect">
            <a:avLst/>
          </a:prstGeom>
          <a:noFill/>
        </p:spPr>
        <p:txBody>
          <a:bodyPr wrap="square">
            <a:spAutoFit/>
          </a:bodyPr>
          <a:lstStyle/>
          <a:p>
            <a:r>
              <a:rPr lang="en-US" altLang="zh-CN" sz="2800" dirty="0">
                <a:cs typeface="+mn-ea"/>
                <a:sym typeface="+mn-lt"/>
              </a:rPr>
              <a:t>06   </a:t>
            </a:r>
            <a:r>
              <a:rPr lang="zh-CN" altLang="en-US" sz="2800" dirty="0">
                <a:cs typeface="+mn-ea"/>
                <a:sym typeface="+mn-lt"/>
              </a:rPr>
              <a:t>公平性</a:t>
            </a:r>
          </a:p>
        </p:txBody>
      </p:sp>
      <p:pic>
        <p:nvPicPr>
          <p:cNvPr id="22" name="图片 21">
            <a:extLst>
              <a:ext uri="{FF2B5EF4-FFF2-40B4-BE49-F238E27FC236}">
                <a16:creationId xmlns:a16="http://schemas.microsoft.com/office/drawing/2014/main" id="{83EFD01A-ED9C-3F22-569C-B92068632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174" y="2961175"/>
            <a:ext cx="1976666" cy="2457344"/>
          </a:xfrm>
          <a:prstGeom prst="rect">
            <a:avLst/>
          </a:prstGeom>
        </p:spPr>
      </p:pic>
    </p:spTree>
    <p:extLst>
      <p:ext uri="{BB962C8B-B14F-4D97-AF65-F5344CB8AC3E}">
        <p14:creationId xmlns:p14="http://schemas.microsoft.com/office/powerpoint/2010/main" val="399989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EB000AB-5F78-40B0-95C5-A32EA8A25BF1}"/>
              </a:ext>
            </a:extLst>
          </p:cNvPr>
          <p:cNvSpPr txBox="1"/>
          <p:nvPr/>
        </p:nvSpPr>
        <p:spPr>
          <a:xfrm>
            <a:off x="636105" y="1443176"/>
            <a:ext cx="1470992" cy="707886"/>
          </a:xfrm>
          <a:prstGeom prst="rect">
            <a:avLst/>
          </a:prstGeom>
          <a:noFill/>
        </p:spPr>
        <p:txBody>
          <a:bodyPr wrap="square">
            <a:spAutoFit/>
          </a:bodyPr>
          <a:lstStyle/>
          <a:p>
            <a:pPr algn="ctr"/>
            <a:r>
              <a:rPr lang="en-US" altLang="zh-CN" sz="4000" b="1" dirty="0">
                <a:solidFill>
                  <a:schemeClr val="bg1"/>
                </a:solidFill>
                <a:cs typeface="+mn-ea"/>
                <a:sym typeface="+mn-lt"/>
              </a:rPr>
              <a:t>01</a:t>
            </a:r>
            <a:endParaRPr lang="zh-CN" altLang="en-US" sz="4000" b="1" dirty="0">
              <a:solidFill>
                <a:schemeClr val="bg1"/>
              </a:solidFill>
              <a:cs typeface="+mn-ea"/>
              <a:sym typeface="+mn-lt"/>
            </a:endParaRPr>
          </a:p>
        </p:txBody>
      </p:sp>
      <p:sp>
        <p:nvSpPr>
          <p:cNvPr id="4" name="文本框 3">
            <a:extLst>
              <a:ext uri="{FF2B5EF4-FFF2-40B4-BE49-F238E27FC236}">
                <a16:creationId xmlns:a16="http://schemas.microsoft.com/office/drawing/2014/main" id="{24BC46B8-E8B8-3695-5258-5C7FCCC7A8E1}"/>
              </a:ext>
            </a:extLst>
          </p:cNvPr>
          <p:cNvSpPr txBox="1"/>
          <p:nvPr/>
        </p:nvSpPr>
        <p:spPr>
          <a:xfrm>
            <a:off x="407504" y="3272828"/>
            <a:ext cx="2087218" cy="523220"/>
          </a:xfrm>
          <a:prstGeom prst="rect">
            <a:avLst/>
          </a:prstGeom>
          <a:noFill/>
        </p:spPr>
        <p:txBody>
          <a:bodyPr wrap="square">
            <a:spAutoFit/>
          </a:bodyPr>
          <a:lstStyle/>
          <a:p>
            <a:pPr algn="ctr"/>
            <a:r>
              <a:rPr lang="zh-CN" altLang="en-US" sz="2800" dirty="0">
                <a:cs typeface="+mn-ea"/>
                <a:sym typeface="+mn-lt"/>
              </a:rPr>
              <a:t>基本信息</a:t>
            </a:r>
          </a:p>
        </p:txBody>
      </p:sp>
      <p:sp>
        <p:nvSpPr>
          <p:cNvPr id="5" name="文本框 4">
            <a:extLst>
              <a:ext uri="{FF2B5EF4-FFF2-40B4-BE49-F238E27FC236}">
                <a16:creationId xmlns:a16="http://schemas.microsoft.com/office/drawing/2014/main" id="{F74080D7-55D7-5F2A-2BFA-4ED0884A5974}"/>
              </a:ext>
            </a:extLst>
          </p:cNvPr>
          <p:cNvSpPr txBox="1"/>
          <p:nvPr/>
        </p:nvSpPr>
        <p:spPr>
          <a:xfrm>
            <a:off x="2815556" y="1203366"/>
            <a:ext cx="9046456" cy="4523105"/>
          </a:xfrm>
          <a:prstGeom prst="rect">
            <a:avLst/>
          </a:prstGeom>
          <a:noFill/>
        </p:spPr>
        <p:txBody>
          <a:bodyPr wrap="square">
            <a:spAutoFit/>
          </a:bodyPr>
          <a:lstStyle/>
          <a:p>
            <a:pPr marL="285750" indent="-285750">
              <a:lnSpc>
                <a:spcPct val="150000"/>
              </a:lnSpc>
              <a:buFont typeface="Arial" panose="020B0604020202020204" pitchFamily="34" charset="0"/>
              <a:buChar char="•"/>
              <a:defRPr/>
            </a:pPr>
            <a:r>
              <a:rPr kumimoji="0" lang="zh-CN" altLang="en-US" sz="1600" b="1" i="0" u="none" strike="noStrike" kern="1200" cap="none" spc="0" normalizeH="0" baseline="0" noProof="0" dirty="0">
                <a:ln>
                  <a:noFill/>
                </a:ln>
                <a:effectLst/>
                <a:uLnTx/>
                <a:uFillTx/>
                <a:cs typeface="+mn-ea"/>
                <a:sym typeface="+mn-lt"/>
              </a:rPr>
              <a:t>通用名：</a:t>
            </a:r>
            <a:r>
              <a:rPr lang="zh-CN" altLang="en-US" sz="1600" b="1" dirty="0">
                <a:solidFill>
                  <a:srgbClr val="FF0000"/>
                </a:solidFill>
                <a:cs typeface="+mn-ea"/>
                <a:sym typeface="+mn-lt"/>
              </a:rPr>
              <a:t>中长链脂肪乳</a:t>
            </a:r>
            <a:r>
              <a:rPr lang="en-US" altLang="zh-CN" sz="1600" b="1" dirty="0">
                <a:solidFill>
                  <a:srgbClr val="FF0000"/>
                </a:solidFill>
                <a:cs typeface="+mn-ea"/>
                <a:sym typeface="+mn-lt"/>
              </a:rPr>
              <a:t>/</a:t>
            </a:r>
            <a:r>
              <a:rPr lang="zh-CN" altLang="en-US" sz="1600" b="1" dirty="0">
                <a:solidFill>
                  <a:srgbClr val="FF0000"/>
                </a:solidFill>
                <a:cs typeface="+mn-ea"/>
                <a:sym typeface="+mn-lt"/>
              </a:rPr>
              <a:t>氨基酸</a:t>
            </a:r>
            <a:r>
              <a:rPr lang="en-US" altLang="zh-CN" sz="1600" b="1" dirty="0">
                <a:solidFill>
                  <a:srgbClr val="FF0000"/>
                </a:solidFill>
                <a:cs typeface="+mn-ea"/>
                <a:sym typeface="+mn-lt"/>
              </a:rPr>
              <a:t>(16)/</a:t>
            </a:r>
            <a:r>
              <a:rPr lang="zh-CN" altLang="en-US" sz="1600" b="1" dirty="0">
                <a:solidFill>
                  <a:srgbClr val="FF0000"/>
                </a:solidFill>
                <a:cs typeface="+mn-ea"/>
                <a:sym typeface="+mn-lt"/>
              </a:rPr>
              <a:t>葡萄糖</a:t>
            </a:r>
            <a:r>
              <a:rPr lang="en-US" altLang="zh-CN" sz="1600" b="1" dirty="0">
                <a:solidFill>
                  <a:srgbClr val="FF0000"/>
                </a:solidFill>
                <a:cs typeface="+mn-ea"/>
                <a:sym typeface="+mn-lt"/>
              </a:rPr>
              <a:t>(36%)</a:t>
            </a:r>
            <a:r>
              <a:rPr lang="zh-CN" altLang="en-US" sz="1600" b="1" dirty="0">
                <a:solidFill>
                  <a:srgbClr val="FF0000"/>
                </a:solidFill>
                <a:cs typeface="+mn-ea"/>
                <a:sym typeface="+mn-lt"/>
              </a:rPr>
              <a:t>注射液</a:t>
            </a:r>
            <a:endParaRPr kumimoji="0" lang="en-US" altLang="zh-CN" sz="1600" i="0" u="none" strike="noStrike" kern="1200" cap="none" spc="0" normalizeH="0" baseline="0" noProof="0" dirty="0">
              <a:ln>
                <a:noFill/>
              </a:ln>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effectLst/>
                <a:uLnTx/>
                <a:uFillTx/>
                <a:cs typeface="+mn-ea"/>
                <a:sym typeface="+mn-lt"/>
              </a:rPr>
              <a:t>注册规格：</a:t>
            </a:r>
            <a:r>
              <a:rPr kumimoji="0" lang="en-US" altLang="zh-CN" sz="1600" b="1" i="0" u="none" strike="noStrike" kern="1200" cap="none" spc="0" normalizeH="0" baseline="0" noProof="0" dirty="0">
                <a:ln>
                  <a:noFill/>
                </a:ln>
                <a:solidFill>
                  <a:srgbClr val="FF0000"/>
                </a:solidFill>
                <a:effectLst/>
                <a:uLnTx/>
                <a:uFillTx/>
                <a:cs typeface="+mn-ea"/>
                <a:sym typeface="+mn-lt"/>
              </a:rPr>
              <a:t>625ml/</a:t>
            </a:r>
            <a:r>
              <a:rPr kumimoji="0" lang="zh-CN" altLang="en-US" sz="1600" b="1" i="0" u="none" strike="noStrike" kern="1200" cap="none" spc="0" normalizeH="0" baseline="0" noProof="0" dirty="0">
                <a:ln>
                  <a:noFill/>
                </a:ln>
                <a:solidFill>
                  <a:srgbClr val="FF0000"/>
                </a:solidFill>
                <a:effectLst/>
                <a:uLnTx/>
                <a:uFillTx/>
                <a:cs typeface="+mn-ea"/>
                <a:sym typeface="+mn-lt"/>
              </a:rPr>
              <a:t>袋（主规格）</a:t>
            </a:r>
            <a:r>
              <a:rPr kumimoji="0" lang="en-US" altLang="zh-CN" sz="1600" b="1" i="0" u="none" strike="noStrike" kern="1200" cap="none" spc="0" normalizeH="0" baseline="0" noProof="0" dirty="0">
                <a:ln>
                  <a:noFill/>
                </a:ln>
                <a:solidFill>
                  <a:schemeClr val="tx1"/>
                </a:solidFill>
                <a:effectLst/>
                <a:uLnTx/>
                <a:uFillTx/>
                <a:cs typeface="+mn-ea"/>
                <a:sym typeface="+mn-lt"/>
              </a:rPr>
              <a:t> ; 1250ml/</a:t>
            </a:r>
            <a:r>
              <a:rPr kumimoji="0" lang="zh-CN" altLang="en-US" sz="1600" b="1" i="0" u="none" strike="noStrike" kern="1200" cap="none" spc="0" normalizeH="0" baseline="0" noProof="0" dirty="0">
                <a:ln>
                  <a:noFill/>
                </a:ln>
                <a:solidFill>
                  <a:schemeClr val="tx1"/>
                </a:solidFill>
                <a:effectLst/>
                <a:uLnTx/>
                <a:uFillTx/>
                <a:cs typeface="+mn-ea"/>
                <a:sym typeface="+mn-lt"/>
              </a:rPr>
              <a:t>袋</a:t>
            </a:r>
            <a:endParaRPr kumimoji="0" lang="en-US" altLang="zh-CN" sz="1600" i="0" u="none" strike="noStrike" kern="1200" cap="none" spc="0" normalizeH="0" baseline="0" noProof="0" dirty="0">
              <a:ln>
                <a:noFill/>
              </a:ln>
              <a:solidFill>
                <a:schemeClr val="tx1"/>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600" b="1" dirty="0">
                <a:solidFill>
                  <a:schemeClr val="tx1"/>
                </a:solidFill>
                <a:cs typeface="+mn-ea"/>
                <a:sym typeface="+mn-lt"/>
              </a:rPr>
              <a:t>中国大陆首次上市时间：</a:t>
            </a:r>
            <a:r>
              <a:rPr lang="en-US" altLang="zh-CN" sz="1600" dirty="0">
                <a:solidFill>
                  <a:schemeClr val="tx1"/>
                </a:solidFill>
                <a:cs typeface="+mn-ea"/>
                <a:sym typeface="+mn-lt"/>
              </a:rPr>
              <a:t>2022</a:t>
            </a:r>
            <a:r>
              <a:rPr lang="zh-CN" altLang="en-US" sz="1600" dirty="0">
                <a:solidFill>
                  <a:schemeClr val="tx1"/>
                </a:solidFill>
                <a:cs typeface="+mn-ea"/>
                <a:sym typeface="+mn-lt"/>
              </a:rPr>
              <a:t>年</a:t>
            </a:r>
            <a:r>
              <a:rPr lang="en-US" altLang="zh-CN" sz="1600" dirty="0">
                <a:solidFill>
                  <a:schemeClr val="tx1"/>
                </a:solidFill>
                <a:cs typeface="+mn-ea"/>
                <a:sym typeface="+mn-lt"/>
              </a:rPr>
              <a:t>4</a:t>
            </a:r>
            <a:r>
              <a:rPr lang="zh-CN" altLang="en-US" sz="1600" dirty="0">
                <a:solidFill>
                  <a:schemeClr val="tx1"/>
                </a:solidFill>
                <a:cs typeface="+mn-ea"/>
                <a:sym typeface="+mn-lt"/>
              </a:rPr>
              <a:t>月</a:t>
            </a:r>
            <a:endParaRPr lang="en-US" altLang="zh-CN" sz="1600" dirty="0">
              <a:solidFill>
                <a:schemeClr val="tx1"/>
              </a:solidFill>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schemeClr val="tx1"/>
                </a:solidFill>
                <a:effectLst/>
                <a:uLnTx/>
                <a:uFillTx/>
                <a:cs typeface="+mn-ea"/>
                <a:sym typeface="+mn-lt"/>
              </a:rPr>
              <a:t>目前大陆地区同通用名药品的上市情况：</a:t>
            </a:r>
            <a:r>
              <a:rPr kumimoji="0" lang="zh-CN" altLang="en-US" sz="1600" i="0" u="none" strike="noStrike" kern="1200" cap="none" spc="0" normalizeH="0" baseline="0" noProof="0" dirty="0">
                <a:ln>
                  <a:noFill/>
                </a:ln>
                <a:solidFill>
                  <a:schemeClr val="tx1"/>
                </a:solidFill>
                <a:effectLst/>
                <a:uLnTx/>
                <a:uFillTx/>
                <a:cs typeface="+mn-ea"/>
                <a:sym typeface="+mn-lt"/>
              </a:rPr>
              <a:t>独家上市</a:t>
            </a:r>
            <a:endParaRPr kumimoji="0" lang="en-US" altLang="zh-CN" sz="1600" i="0" u="none" strike="noStrike" kern="1200" cap="none" spc="0" normalizeH="0" baseline="0" noProof="0" dirty="0">
              <a:ln>
                <a:noFill/>
              </a:ln>
              <a:solidFill>
                <a:schemeClr val="tx1"/>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schemeClr val="tx1"/>
                </a:solidFill>
                <a:effectLst/>
                <a:uLnTx/>
                <a:uFillTx/>
                <a:cs typeface="+mn-ea"/>
                <a:sym typeface="+mn-lt"/>
              </a:rPr>
              <a:t>全球首个上市国家</a:t>
            </a:r>
            <a:r>
              <a:rPr kumimoji="0" lang="en-US" altLang="zh-CN" sz="1600" b="1" i="0" u="none" strike="noStrike" kern="1200" cap="none" spc="0" normalizeH="0" baseline="0" noProof="0" dirty="0">
                <a:ln>
                  <a:noFill/>
                </a:ln>
                <a:solidFill>
                  <a:schemeClr val="tx1"/>
                </a:solidFill>
                <a:effectLst/>
                <a:uLnTx/>
                <a:uFillTx/>
                <a:cs typeface="+mn-ea"/>
                <a:sym typeface="+mn-lt"/>
              </a:rPr>
              <a:t>/</a:t>
            </a:r>
            <a:r>
              <a:rPr kumimoji="0" lang="zh-CN" altLang="en-US" sz="1600" b="1" i="0" u="none" strike="noStrike" kern="1200" cap="none" spc="0" normalizeH="0" baseline="0" noProof="0" dirty="0">
                <a:ln>
                  <a:noFill/>
                </a:ln>
                <a:solidFill>
                  <a:schemeClr val="tx1"/>
                </a:solidFill>
                <a:effectLst/>
                <a:uLnTx/>
                <a:uFillTx/>
                <a:cs typeface="+mn-ea"/>
                <a:sym typeface="+mn-lt"/>
              </a:rPr>
              <a:t>地区及上市时间：</a:t>
            </a:r>
            <a:r>
              <a:rPr kumimoji="0" lang="zh-CN" altLang="en-US" sz="1600" i="0" u="none" strike="noStrike" kern="1200" cap="none" spc="0" normalizeH="0" baseline="0" noProof="0" dirty="0">
                <a:ln>
                  <a:noFill/>
                </a:ln>
                <a:solidFill>
                  <a:schemeClr val="tx1"/>
                </a:solidFill>
                <a:effectLst/>
                <a:uLnTx/>
                <a:uFillTx/>
                <a:cs typeface="+mn-ea"/>
                <a:sym typeface="+mn-lt"/>
              </a:rPr>
              <a:t>瑞典</a:t>
            </a:r>
            <a:r>
              <a:rPr lang="zh-CN" altLang="en-US" sz="1600" dirty="0">
                <a:solidFill>
                  <a:schemeClr val="tx1"/>
                </a:solidFill>
                <a:cs typeface="+mn-ea"/>
                <a:sym typeface="+mn-lt"/>
              </a:rPr>
              <a:t>，</a:t>
            </a:r>
            <a:r>
              <a:rPr kumimoji="0" lang="en-US" altLang="zh-CN" sz="1600" i="0" u="none" strike="noStrike" kern="1200" cap="none" spc="0" normalizeH="0" baseline="0" noProof="0" dirty="0">
                <a:ln>
                  <a:noFill/>
                </a:ln>
                <a:solidFill>
                  <a:schemeClr val="tx1"/>
                </a:solidFill>
                <a:effectLst/>
                <a:uLnTx/>
                <a:uFillTx/>
                <a:cs typeface="+mn-ea"/>
                <a:sym typeface="+mn-lt"/>
              </a:rPr>
              <a:t>1999</a:t>
            </a:r>
            <a:r>
              <a:rPr kumimoji="0" lang="zh-CN" altLang="en-US" sz="1600" i="0" u="none" strike="noStrike" kern="1200" cap="none" spc="0" normalizeH="0" baseline="0" noProof="0" dirty="0">
                <a:ln>
                  <a:noFill/>
                </a:ln>
                <a:solidFill>
                  <a:schemeClr val="tx1"/>
                </a:solidFill>
                <a:effectLst/>
                <a:uLnTx/>
                <a:uFillTx/>
                <a:cs typeface="+mn-ea"/>
                <a:sym typeface="+mn-lt"/>
              </a:rPr>
              <a:t>年</a:t>
            </a:r>
            <a:r>
              <a:rPr kumimoji="0" lang="en-US" altLang="zh-CN" sz="1600" i="0" u="none" strike="noStrike" kern="1200" cap="none" spc="0" normalizeH="0" baseline="0" noProof="0" dirty="0">
                <a:ln>
                  <a:noFill/>
                </a:ln>
                <a:solidFill>
                  <a:schemeClr val="tx1"/>
                </a:solidFill>
                <a:effectLst/>
                <a:uLnTx/>
                <a:uFillTx/>
                <a:cs typeface="+mn-ea"/>
                <a:sym typeface="+mn-lt"/>
              </a:rPr>
              <a:t>2</a:t>
            </a:r>
            <a:r>
              <a:rPr kumimoji="0" lang="zh-CN" altLang="en-US" sz="1600" i="0" u="none" strike="noStrike" kern="1200" cap="none" spc="0" normalizeH="0" baseline="0" noProof="0" dirty="0">
                <a:ln>
                  <a:noFill/>
                </a:ln>
                <a:solidFill>
                  <a:schemeClr val="tx1"/>
                </a:solidFill>
                <a:effectLst/>
                <a:uLnTx/>
                <a:uFillTx/>
                <a:cs typeface="+mn-ea"/>
                <a:sym typeface="+mn-lt"/>
              </a:rPr>
              <a:t>月</a:t>
            </a:r>
            <a:endParaRPr kumimoji="0" lang="en-US" altLang="zh-CN" sz="1600" i="0" u="none" strike="noStrike" kern="1200" cap="none" spc="0" normalizeH="0" baseline="0" noProof="0" dirty="0">
              <a:ln>
                <a:noFill/>
              </a:ln>
              <a:solidFill>
                <a:schemeClr val="tx1"/>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effectLst/>
                <a:uLnTx/>
                <a:uFillTx/>
                <a:cs typeface="+mn-ea"/>
                <a:sym typeface="+mn-lt"/>
              </a:rPr>
              <a:t>是否为</a:t>
            </a:r>
            <a:r>
              <a:rPr kumimoji="0" lang="en-US" altLang="zh-CN" sz="1600" b="1" i="0" u="none" strike="noStrike" kern="1200" cap="none" spc="0" normalizeH="0" baseline="0" noProof="0" dirty="0">
                <a:ln>
                  <a:noFill/>
                </a:ln>
                <a:effectLst/>
                <a:uLnTx/>
                <a:uFillTx/>
                <a:cs typeface="+mn-ea"/>
                <a:sym typeface="+mn-lt"/>
              </a:rPr>
              <a:t>OTC</a:t>
            </a:r>
            <a:r>
              <a:rPr kumimoji="0" lang="zh-CN" altLang="en-US" sz="1600" b="1" i="0" u="none" strike="noStrike" kern="1200" cap="none" spc="0" normalizeH="0" baseline="0" noProof="0" dirty="0">
                <a:ln>
                  <a:noFill/>
                </a:ln>
                <a:solidFill>
                  <a:schemeClr val="tx1"/>
                </a:solidFill>
                <a:effectLst/>
                <a:uLnTx/>
                <a:uFillTx/>
                <a:cs typeface="+mn-ea"/>
                <a:sym typeface="+mn-lt"/>
              </a:rPr>
              <a:t>药品：</a:t>
            </a:r>
            <a:r>
              <a:rPr kumimoji="0" lang="zh-CN" altLang="en-US" sz="1600" i="0" u="none" strike="noStrike" kern="1200" cap="none" spc="0" normalizeH="0" baseline="0" noProof="0" dirty="0">
                <a:ln>
                  <a:noFill/>
                </a:ln>
                <a:solidFill>
                  <a:schemeClr val="tx1"/>
                </a:solidFill>
                <a:effectLst/>
                <a:uLnTx/>
                <a:uFillTx/>
                <a:cs typeface="+mn-ea"/>
                <a:sym typeface="+mn-lt"/>
              </a:rPr>
              <a:t>否</a:t>
            </a:r>
            <a:endParaRPr kumimoji="0" lang="en-US" altLang="zh-CN" sz="1600" i="0" u="none" strike="noStrike" kern="1200" cap="none" spc="0" normalizeH="0" baseline="0" noProof="0" dirty="0">
              <a:ln>
                <a:noFill/>
              </a:ln>
              <a:solidFill>
                <a:schemeClr val="tx1"/>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effectLst/>
                <a:uLnTx/>
                <a:uFillTx/>
                <a:cs typeface="+mn-ea"/>
                <a:sym typeface="+mn-lt"/>
              </a:rPr>
              <a:t>参照药品建议</a:t>
            </a:r>
            <a:r>
              <a:rPr lang="zh-CN" altLang="en-US" sz="1600" b="1" dirty="0">
                <a:cs typeface="+mn-ea"/>
                <a:sym typeface="+mn-lt"/>
              </a:rPr>
              <a:t>：</a:t>
            </a:r>
            <a:r>
              <a:rPr lang="zh-CN" altLang="en-US" sz="1600" b="1" dirty="0">
                <a:solidFill>
                  <a:srgbClr val="FF0000"/>
                </a:solidFill>
                <a:cs typeface="+mn-ea"/>
                <a:sym typeface="+mn-lt"/>
              </a:rPr>
              <a:t>脂肪乳</a:t>
            </a:r>
            <a:r>
              <a:rPr lang="en-US" altLang="zh-CN" sz="1600" b="1" dirty="0">
                <a:solidFill>
                  <a:srgbClr val="FF0000"/>
                </a:solidFill>
                <a:cs typeface="+mn-ea"/>
                <a:sym typeface="+mn-lt"/>
              </a:rPr>
              <a:t>(10%)/</a:t>
            </a:r>
            <a:r>
              <a:rPr lang="zh-CN" altLang="en-US" sz="1600" b="1" dirty="0">
                <a:solidFill>
                  <a:srgbClr val="FF0000"/>
                </a:solidFill>
                <a:cs typeface="+mn-ea"/>
                <a:sym typeface="+mn-lt"/>
              </a:rPr>
              <a:t>氨基酸</a:t>
            </a:r>
            <a:r>
              <a:rPr lang="en-US" altLang="zh-CN" sz="1600" b="1" dirty="0">
                <a:solidFill>
                  <a:srgbClr val="FF0000"/>
                </a:solidFill>
                <a:cs typeface="+mn-ea"/>
                <a:sym typeface="+mn-lt"/>
              </a:rPr>
              <a:t>(15)/</a:t>
            </a:r>
            <a:r>
              <a:rPr lang="zh-CN" altLang="en-US" sz="1600" b="1" dirty="0">
                <a:solidFill>
                  <a:srgbClr val="FF0000"/>
                </a:solidFill>
                <a:cs typeface="+mn-ea"/>
                <a:sym typeface="+mn-lt"/>
              </a:rPr>
              <a:t>葡萄糖</a:t>
            </a:r>
            <a:r>
              <a:rPr lang="en-US" altLang="zh-CN" sz="1600" b="1" dirty="0">
                <a:solidFill>
                  <a:srgbClr val="FF0000"/>
                </a:solidFill>
                <a:cs typeface="+mn-ea"/>
                <a:sym typeface="+mn-lt"/>
              </a:rPr>
              <a:t>(20%)</a:t>
            </a:r>
            <a:r>
              <a:rPr lang="zh-CN" altLang="en-US" sz="1600" b="1" dirty="0">
                <a:solidFill>
                  <a:srgbClr val="FF0000"/>
                </a:solidFill>
                <a:cs typeface="+mn-ea"/>
                <a:sym typeface="+mn-lt"/>
              </a:rPr>
              <a:t>注射液 （医保乙类）</a:t>
            </a:r>
            <a:endParaRPr kumimoji="0" lang="en-US" altLang="zh-CN" sz="1600" i="0" u="none" strike="noStrike" kern="1200" cap="none" spc="0" normalizeH="0" baseline="0" noProof="0" dirty="0">
              <a:ln>
                <a:noFill/>
              </a:ln>
              <a:solidFill>
                <a:srgbClr val="3959B8"/>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600" b="1" dirty="0">
                <a:cs typeface="+mn-ea"/>
                <a:sym typeface="+mn-lt"/>
              </a:rPr>
              <a:t>适应症：</a:t>
            </a:r>
            <a:r>
              <a:rPr lang="zh-CN" altLang="en-US" sz="1600" dirty="0">
                <a:cs typeface="+mn-ea"/>
                <a:sym typeface="+mn-lt"/>
              </a:rPr>
              <a:t>当口服或肠内营养无法进行、不足或有禁忌时，本品为中度至重度分解代谢的患者提供所需的能量、必需脂肪酸、氨基酸、电解质和液体。</a:t>
            </a:r>
            <a:r>
              <a:rPr lang="zh-CN" altLang="en-US" sz="1600" b="1" dirty="0">
                <a:solidFill>
                  <a:srgbClr val="FF0000"/>
                </a:solidFill>
                <a:cs typeface="+mn-ea"/>
                <a:sym typeface="+mn-lt"/>
              </a:rPr>
              <a:t>本品适用于成人、青少年及</a:t>
            </a:r>
            <a:r>
              <a:rPr lang="en-US" altLang="zh-CN" sz="1600" b="1" dirty="0">
                <a:solidFill>
                  <a:srgbClr val="FF0000"/>
                </a:solidFill>
                <a:cs typeface="+mn-ea"/>
                <a:sym typeface="+mn-lt"/>
              </a:rPr>
              <a:t>2</a:t>
            </a:r>
            <a:r>
              <a:rPr lang="zh-CN" altLang="en-US" sz="1600" b="1" dirty="0">
                <a:solidFill>
                  <a:srgbClr val="FF0000"/>
                </a:solidFill>
                <a:cs typeface="+mn-ea"/>
                <a:sym typeface="+mn-lt"/>
              </a:rPr>
              <a:t>岁以上的儿童</a:t>
            </a:r>
            <a:r>
              <a:rPr lang="zh-CN" altLang="en-US" sz="1600" b="1" dirty="0">
                <a:cs typeface="+mn-ea"/>
                <a:sym typeface="+mn-lt"/>
              </a:rPr>
              <a:t>。</a:t>
            </a:r>
            <a:endParaRPr lang="en-US" altLang="zh-CN" sz="1600" b="1" dirty="0">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effectLst/>
                <a:uLnTx/>
                <a:uFillTx/>
                <a:cs typeface="+mn-ea"/>
                <a:sym typeface="+mn-lt"/>
              </a:rPr>
              <a:t>用法用量概述：</a:t>
            </a:r>
            <a:r>
              <a:rPr kumimoji="0" lang="zh-CN" altLang="en-US" sz="1600" i="0" u="none" strike="noStrike" kern="1200" cap="none" spc="0" normalizeH="0" baseline="0" noProof="0" dirty="0">
                <a:ln>
                  <a:noFill/>
                </a:ln>
                <a:effectLst/>
                <a:uLnTx/>
                <a:uFillTx/>
                <a:cs typeface="+mn-ea"/>
                <a:sym typeface="+mn-lt"/>
              </a:rPr>
              <a:t>以满足患者单日全部能量需求为依据，使用剂量如下：</a:t>
            </a:r>
            <a:endParaRPr kumimoji="0" lang="en-US" altLang="zh-CN" sz="1600" i="0" u="none" strike="noStrike" kern="1200" cap="none" spc="0" normalizeH="0" baseline="0" noProof="0" dirty="0">
              <a:ln>
                <a:noFill/>
              </a:ln>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lang="en-US" altLang="zh-CN" sz="1600" dirty="0">
                <a:solidFill>
                  <a:srgbClr val="3959B8"/>
                </a:solidFill>
                <a:cs typeface="+mn-ea"/>
                <a:sym typeface="+mn-lt"/>
              </a:rPr>
              <a:t>   </a:t>
            </a:r>
            <a:r>
              <a:rPr lang="zh-CN" altLang="en-US" sz="1600" b="1" u="sng" dirty="0">
                <a:solidFill>
                  <a:schemeClr val="tx1"/>
                </a:solidFill>
                <a:cs typeface="+mn-ea"/>
                <a:sym typeface="+mn-lt"/>
              </a:rPr>
              <a:t>儿童</a:t>
            </a:r>
            <a:r>
              <a:rPr lang="zh-CN" altLang="en-US" sz="1600" dirty="0">
                <a:solidFill>
                  <a:schemeClr val="tx1"/>
                </a:solidFill>
                <a:cs typeface="+mn-ea"/>
                <a:sym typeface="+mn-lt"/>
              </a:rPr>
              <a:t>：</a:t>
            </a:r>
            <a:r>
              <a:rPr lang="zh-CN" altLang="en-US" sz="1600" dirty="0">
                <a:cs typeface="+mn-ea"/>
                <a:sym typeface="+mn-lt"/>
              </a:rPr>
              <a:t>以</a:t>
            </a:r>
            <a:r>
              <a:rPr lang="en-US" altLang="zh-CN" sz="1600" dirty="0">
                <a:cs typeface="+mn-ea"/>
                <a:sym typeface="+mn-lt"/>
              </a:rPr>
              <a:t>20kg</a:t>
            </a:r>
            <a:r>
              <a:rPr lang="zh-CN" altLang="en-US" sz="1600" dirty="0">
                <a:cs typeface="+mn-ea"/>
                <a:sym typeface="+mn-lt"/>
              </a:rPr>
              <a:t>、平均能量需求为</a:t>
            </a:r>
            <a:r>
              <a:rPr lang="en-US" altLang="zh-CN" sz="1600" dirty="0">
                <a:cs typeface="+mn-ea"/>
                <a:sym typeface="+mn-lt"/>
              </a:rPr>
              <a:t>40kcal/kg/d</a:t>
            </a:r>
            <a:r>
              <a:rPr lang="zh-CN" altLang="en-US" sz="1600" dirty="0">
                <a:cs typeface="+mn-ea"/>
                <a:sym typeface="+mn-lt"/>
              </a:rPr>
              <a:t>患者为例，日均用量为</a:t>
            </a:r>
            <a:r>
              <a:rPr lang="en-US" altLang="zh-CN" sz="1600" dirty="0">
                <a:cs typeface="+mn-ea"/>
                <a:sym typeface="+mn-lt"/>
              </a:rPr>
              <a:t>1</a:t>
            </a:r>
            <a:r>
              <a:rPr lang="zh-CN" altLang="en-US" sz="1600" dirty="0">
                <a:cs typeface="+mn-ea"/>
                <a:sym typeface="+mn-lt"/>
              </a:rPr>
              <a:t>袋</a:t>
            </a:r>
            <a:r>
              <a:rPr lang="zh-CN" altLang="en-US" sz="1600" dirty="0">
                <a:solidFill>
                  <a:srgbClr val="3959B8"/>
                </a:solidFill>
                <a:cs typeface="+mn-ea"/>
                <a:sym typeface="+mn-lt"/>
              </a:rPr>
              <a:t>（</a:t>
            </a:r>
            <a:r>
              <a:rPr lang="en-US" altLang="zh-CN" sz="1600" dirty="0">
                <a:solidFill>
                  <a:srgbClr val="3959B8"/>
                </a:solidFill>
                <a:cs typeface="+mn-ea"/>
                <a:sym typeface="+mn-lt"/>
              </a:rPr>
              <a:t>625ml/</a:t>
            </a:r>
            <a:r>
              <a:rPr lang="zh-CN" altLang="en-US" sz="1600" dirty="0">
                <a:solidFill>
                  <a:srgbClr val="3959B8"/>
                </a:solidFill>
                <a:cs typeface="+mn-ea"/>
                <a:sym typeface="+mn-lt"/>
              </a:rPr>
              <a:t>袋</a:t>
            </a:r>
            <a:r>
              <a:rPr lang="en-US" altLang="zh-CN" sz="1600" dirty="0">
                <a:solidFill>
                  <a:srgbClr val="3959B8"/>
                </a:solidFill>
                <a:cs typeface="+mn-ea"/>
                <a:sym typeface="+mn-lt"/>
              </a:rPr>
              <a:t>/</a:t>
            </a:r>
            <a:r>
              <a:rPr lang="zh-CN" altLang="en-US" sz="1600" dirty="0">
                <a:solidFill>
                  <a:srgbClr val="3959B8"/>
                </a:solidFill>
                <a:cs typeface="+mn-ea"/>
                <a:sym typeface="+mn-lt"/>
              </a:rPr>
              <a:t>日）</a:t>
            </a:r>
            <a:endParaRPr lang="en-US" altLang="zh-CN" sz="1600" dirty="0">
              <a:solidFill>
                <a:srgbClr val="3959B8"/>
              </a:solidFill>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kumimoji="0" lang="en-US" altLang="zh-CN" sz="1600" i="0" u="none" strike="noStrike" kern="1200" cap="none" spc="0" normalizeH="0" baseline="0" noProof="0" dirty="0">
                <a:ln>
                  <a:noFill/>
                </a:ln>
                <a:effectLst/>
                <a:uLnTx/>
                <a:uFillTx/>
                <a:cs typeface="+mn-ea"/>
                <a:sym typeface="+mn-lt"/>
              </a:rPr>
              <a:t>   </a:t>
            </a:r>
            <a:r>
              <a:rPr lang="zh-CN" altLang="en-US" sz="1600" u="sng" dirty="0">
                <a:solidFill>
                  <a:schemeClr val="tx1"/>
                </a:solidFill>
                <a:cs typeface="+mn-ea"/>
                <a:sym typeface="+mn-lt"/>
              </a:rPr>
              <a:t>成人</a:t>
            </a:r>
            <a:r>
              <a:rPr lang="zh-CN" altLang="en-US" sz="1600" dirty="0">
                <a:solidFill>
                  <a:schemeClr val="tx1"/>
                </a:solidFill>
                <a:cs typeface="+mn-ea"/>
                <a:sym typeface="+mn-lt"/>
              </a:rPr>
              <a:t>：</a:t>
            </a:r>
            <a:r>
              <a:rPr lang="zh-CN" altLang="en-US" sz="1600" dirty="0">
                <a:cs typeface="+mn-ea"/>
                <a:sym typeface="+mn-lt"/>
              </a:rPr>
              <a:t>以</a:t>
            </a:r>
            <a:r>
              <a:rPr lang="en-US" altLang="zh-CN" sz="1600" dirty="0">
                <a:cs typeface="+mn-ea"/>
                <a:sym typeface="+mn-lt"/>
              </a:rPr>
              <a:t>60kg</a:t>
            </a:r>
            <a:r>
              <a:rPr lang="zh-CN" altLang="en-US" sz="1600" dirty="0">
                <a:cs typeface="+mn-ea"/>
                <a:sym typeface="+mn-lt"/>
              </a:rPr>
              <a:t>、平均能量需求为</a:t>
            </a:r>
            <a:r>
              <a:rPr lang="en-US" altLang="zh-CN" sz="1600" dirty="0">
                <a:cs typeface="+mn-ea"/>
                <a:sym typeface="+mn-lt"/>
              </a:rPr>
              <a:t>25kcal/kg/d</a:t>
            </a:r>
            <a:r>
              <a:rPr lang="zh-CN" altLang="en-US" sz="1600" dirty="0">
                <a:cs typeface="+mn-ea"/>
                <a:sym typeface="+mn-lt"/>
              </a:rPr>
              <a:t>患者为例，日均用量为</a:t>
            </a:r>
            <a:r>
              <a:rPr lang="en-US" altLang="zh-CN" sz="1600" dirty="0">
                <a:cs typeface="+mn-ea"/>
                <a:sym typeface="+mn-lt"/>
              </a:rPr>
              <a:t>1</a:t>
            </a:r>
            <a:r>
              <a:rPr lang="zh-CN" altLang="en-US" sz="1600" dirty="0">
                <a:cs typeface="+mn-ea"/>
                <a:sym typeface="+mn-lt"/>
              </a:rPr>
              <a:t>袋</a:t>
            </a:r>
            <a:r>
              <a:rPr lang="zh-CN" altLang="en-US" sz="1600" dirty="0">
                <a:solidFill>
                  <a:srgbClr val="3959B8"/>
                </a:solidFill>
                <a:cs typeface="+mn-ea"/>
                <a:sym typeface="+mn-lt"/>
              </a:rPr>
              <a:t>（</a:t>
            </a:r>
            <a:r>
              <a:rPr lang="en-US" altLang="zh-CN" sz="1600" dirty="0">
                <a:solidFill>
                  <a:srgbClr val="3959B8"/>
                </a:solidFill>
                <a:cs typeface="+mn-ea"/>
                <a:sym typeface="+mn-lt"/>
              </a:rPr>
              <a:t>1250ml/</a:t>
            </a:r>
            <a:r>
              <a:rPr lang="zh-CN" altLang="en-US" sz="1600" dirty="0">
                <a:solidFill>
                  <a:srgbClr val="3959B8"/>
                </a:solidFill>
                <a:cs typeface="+mn-ea"/>
                <a:sym typeface="+mn-lt"/>
              </a:rPr>
              <a:t>袋</a:t>
            </a:r>
            <a:r>
              <a:rPr lang="en-US" altLang="zh-CN" sz="1600" dirty="0">
                <a:solidFill>
                  <a:srgbClr val="3959B8"/>
                </a:solidFill>
                <a:cs typeface="+mn-ea"/>
                <a:sym typeface="+mn-lt"/>
              </a:rPr>
              <a:t>/</a:t>
            </a:r>
            <a:r>
              <a:rPr lang="zh-CN" altLang="en-US" sz="1600" dirty="0">
                <a:solidFill>
                  <a:srgbClr val="3959B8"/>
                </a:solidFill>
                <a:cs typeface="+mn-ea"/>
                <a:sym typeface="+mn-lt"/>
              </a:rPr>
              <a:t>日）</a:t>
            </a:r>
            <a:endParaRPr kumimoji="0" lang="en-US" altLang="zh-CN" sz="1600" i="0" u="none" strike="noStrike" kern="1200" cap="none" spc="0" normalizeH="0" baseline="0" noProof="0" dirty="0">
              <a:ln>
                <a:noFill/>
              </a:ln>
              <a:solidFill>
                <a:srgbClr val="3959B8"/>
              </a:solidFill>
              <a:effectLst/>
              <a:uLnTx/>
              <a:uFillTx/>
              <a:cs typeface="+mn-ea"/>
              <a:sym typeface="+mn-lt"/>
            </a:endParaRPr>
          </a:p>
        </p:txBody>
      </p:sp>
      <p:sp>
        <p:nvSpPr>
          <p:cNvPr id="7" name="灯片编号占位符 5">
            <a:extLst>
              <a:ext uri="{FF2B5EF4-FFF2-40B4-BE49-F238E27FC236}">
                <a16:creationId xmlns:a16="http://schemas.microsoft.com/office/drawing/2014/main" id="{15340FDD-8221-501E-A1FB-25F72E85B8B3}"/>
              </a:ext>
            </a:extLst>
          </p:cNvPr>
          <p:cNvSpPr txBox="1"/>
          <p:nvPr/>
        </p:nvSpPr>
        <p:spPr>
          <a:xfrm>
            <a:off x="254379" y="6308945"/>
            <a:ext cx="4993896" cy="560004"/>
          </a:xfrm>
          <a:prstGeom prst="rect">
            <a:avLst/>
          </a:prstGeom>
        </p:spPr>
        <p:txBody>
          <a:bodyPr vert="horz" lIns="121920" tIns="60960" rIns="121920" bIns="60960" rtlCol="0" anchor="ctr"/>
          <a:lstStyle>
            <a:defPPr>
              <a:defRPr lang="zh-CN"/>
            </a:defPPr>
            <a:lvl1pPr marL="0" algn="r" defTabSz="914400" rtl="0" eaLnBrk="1" latinLnBrk="0" hangingPunct="1">
              <a:defRPr sz="800"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latin typeface="+mn-lt"/>
                <a:ea typeface="+mn-ea"/>
                <a:cs typeface="+mn-ea"/>
                <a:sym typeface="+mn-lt"/>
              </a:rPr>
              <a:t>参考文献：</a:t>
            </a:r>
            <a:endParaRPr lang="en-US" altLang="zh-CN" dirty="0">
              <a:latin typeface="+mn-lt"/>
              <a:ea typeface="+mn-ea"/>
              <a:cs typeface="+mn-ea"/>
              <a:sym typeface="+mn-lt"/>
            </a:endParaRPr>
          </a:p>
          <a:p>
            <a:pPr algn="l"/>
            <a:r>
              <a:rPr lang="zh-CN" altLang="en-US" dirty="0">
                <a:latin typeface="+mn-lt"/>
                <a:ea typeface="+mn-ea"/>
                <a:cs typeface="+mn-ea"/>
                <a:sym typeface="+mn-lt"/>
              </a:rPr>
              <a:t>中</a:t>
            </a:r>
            <a:r>
              <a:rPr lang="en-US" altLang="zh-CN" dirty="0">
                <a:latin typeface="+mn-lt"/>
                <a:ea typeface="+mn-ea"/>
                <a:cs typeface="+mn-ea"/>
                <a:sym typeface="+mn-lt"/>
              </a:rPr>
              <a:t>/</a:t>
            </a:r>
            <a:r>
              <a:rPr lang="zh-CN" altLang="en-US" dirty="0">
                <a:latin typeface="+mn-lt"/>
                <a:ea typeface="+mn-ea"/>
                <a:cs typeface="+mn-ea"/>
                <a:sym typeface="+mn-lt"/>
              </a:rPr>
              <a:t>长链脂肪乳氨基酸（</a:t>
            </a:r>
            <a:r>
              <a:rPr lang="en-US" altLang="zh-CN" dirty="0">
                <a:latin typeface="+mn-lt"/>
                <a:ea typeface="+mn-ea"/>
                <a:cs typeface="+mn-ea"/>
                <a:sym typeface="+mn-lt"/>
              </a:rPr>
              <a:t>16</a:t>
            </a:r>
            <a:r>
              <a:rPr lang="zh-CN" altLang="en-US" dirty="0">
                <a:latin typeface="+mn-lt"/>
                <a:ea typeface="+mn-ea"/>
                <a:cs typeface="+mn-ea"/>
                <a:sym typeface="+mn-lt"/>
              </a:rPr>
              <a:t>）葡萄糖（</a:t>
            </a:r>
            <a:r>
              <a:rPr lang="en-US" altLang="zh-CN" dirty="0">
                <a:latin typeface="+mn-lt"/>
                <a:ea typeface="+mn-ea"/>
                <a:cs typeface="+mn-ea"/>
                <a:sym typeface="+mn-lt"/>
              </a:rPr>
              <a:t>36%</a:t>
            </a:r>
            <a:r>
              <a:rPr lang="zh-CN" altLang="en-US" dirty="0">
                <a:latin typeface="+mn-lt"/>
                <a:ea typeface="+mn-ea"/>
                <a:cs typeface="+mn-ea"/>
                <a:sym typeface="+mn-lt"/>
              </a:rPr>
              <a:t>）注射液 说明书</a:t>
            </a:r>
            <a:endParaRPr lang="en-US" altLang="zh-CN" dirty="0">
              <a:latin typeface="+mn-lt"/>
              <a:ea typeface="+mn-ea"/>
              <a:cs typeface="+mn-ea"/>
              <a:sym typeface="+mn-lt"/>
            </a:endParaRPr>
          </a:p>
          <a:p>
            <a:pPr algn="l"/>
            <a:r>
              <a:rPr lang="zh-CN" altLang="en-US" dirty="0">
                <a:latin typeface="+mn-lt"/>
                <a:ea typeface="+mn-ea"/>
                <a:cs typeface="+mn-ea"/>
                <a:sym typeface="+mn-lt"/>
              </a:rPr>
              <a:t>肠外营养临床药学共识（第二版）</a:t>
            </a:r>
          </a:p>
        </p:txBody>
      </p:sp>
    </p:spTree>
    <p:extLst>
      <p:ext uri="{BB962C8B-B14F-4D97-AF65-F5344CB8AC3E}">
        <p14:creationId xmlns:p14="http://schemas.microsoft.com/office/powerpoint/2010/main" val="19524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1AE5A03-4DC3-376D-A392-951F6C9D701D}"/>
              </a:ext>
            </a:extLst>
          </p:cNvPr>
          <p:cNvSpPr txBox="1"/>
          <p:nvPr/>
        </p:nvSpPr>
        <p:spPr>
          <a:xfrm>
            <a:off x="792206" y="581875"/>
            <a:ext cx="10396855" cy="523220"/>
          </a:xfrm>
          <a:prstGeom prst="rect">
            <a:avLst/>
          </a:prstGeom>
          <a:noFill/>
        </p:spPr>
        <p:txBody>
          <a:bodyPr wrap="square">
            <a:spAutoFit/>
          </a:bodyPr>
          <a:lstStyle/>
          <a:p>
            <a:pPr algn="just"/>
            <a:r>
              <a:rPr lang="zh-CN" altLang="en-US" sz="2800" b="1" dirty="0">
                <a:cs typeface="+mn-ea"/>
                <a:sym typeface="+mn-lt"/>
              </a:rPr>
              <a:t>满足医保目录产品未满足的临床需求</a:t>
            </a:r>
          </a:p>
        </p:txBody>
      </p:sp>
      <p:sp>
        <p:nvSpPr>
          <p:cNvPr id="5" name="六边形 29">
            <a:extLst>
              <a:ext uri="{FF2B5EF4-FFF2-40B4-BE49-F238E27FC236}">
                <a16:creationId xmlns:a16="http://schemas.microsoft.com/office/drawing/2014/main" id="{3560EE56-D309-0C74-F308-3EB0DA573D10}"/>
              </a:ext>
            </a:extLst>
          </p:cNvPr>
          <p:cNvSpPr/>
          <p:nvPr/>
        </p:nvSpPr>
        <p:spPr>
          <a:xfrm>
            <a:off x="7932420" y="2066290"/>
            <a:ext cx="3373120" cy="3304540"/>
          </a:xfrm>
          <a:prstGeom prst="rect">
            <a:avLst/>
          </a:prstGeom>
          <a:solidFill>
            <a:srgbClr val="02478C"/>
          </a:solidFill>
          <a:ln w="12700" cap="flat" cmpd="sng" algn="ctr">
            <a:noFill/>
            <a:prstDash val="solid"/>
            <a:miter lim="800000"/>
          </a:ln>
          <a:effectLst/>
        </p:spPr>
        <p:txBody>
          <a:bodyPr lIns="68584" tIns="34291" rIns="68584" bIns="34291" rtlCol="0" anchor="ctr"/>
          <a:lstStyle/>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cs typeface="+mn-ea"/>
                <a:sym typeface="+mn-lt"/>
              </a:rPr>
              <a:t> </a:t>
            </a:r>
            <a:endParaRPr kumimoji="0" lang="en-US" altLang="zh-CN" sz="2000" i="0" u="none" strike="noStrike" kern="0" cap="none" spc="0" normalizeH="0" baseline="0" noProof="0" dirty="0">
              <a:ln>
                <a:noFill/>
              </a:ln>
              <a:solidFill>
                <a:prstClr val="white"/>
              </a:solidFill>
              <a:effectLst/>
              <a:uLnTx/>
              <a:uFillTx/>
              <a:cs typeface="+mn-ea"/>
              <a:sym typeface="+mn-lt"/>
            </a:endParaRPr>
          </a:p>
        </p:txBody>
      </p:sp>
      <p:sp>
        <p:nvSpPr>
          <p:cNvPr id="6" name="六边形 29">
            <a:extLst>
              <a:ext uri="{FF2B5EF4-FFF2-40B4-BE49-F238E27FC236}">
                <a16:creationId xmlns:a16="http://schemas.microsoft.com/office/drawing/2014/main" id="{80009395-D99A-8448-FD23-A82E1320F73D}"/>
              </a:ext>
            </a:extLst>
          </p:cNvPr>
          <p:cNvSpPr/>
          <p:nvPr/>
        </p:nvSpPr>
        <p:spPr>
          <a:xfrm>
            <a:off x="927735" y="2066290"/>
            <a:ext cx="3390265" cy="3295015"/>
          </a:xfrm>
          <a:prstGeom prst="rect">
            <a:avLst/>
          </a:prstGeom>
          <a:solidFill>
            <a:srgbClr val="02478C"/>
          </a:solidFill>
          <a:ln w="12700" cap="flat" cmpd="sng" algn="ctr">
            <a:noFill/>
            <a:prstDash val="solid"/>
            <a:miter lim="800000"/>
          </a:ln>
          <a:effectLst/>
        </p:spPr>
        <p:txBody>
          <a:bodyPr lIns="68584" tIns="34291" rIns="68584" bIns="34291" rtlCol="0" anchor="ctr"/>
          <a:lstStyle/>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p:txBody>
      </p:sp>
      <p:pic>
        <p:nvPicPr>
          <p:cNvPr id="7" name="图片 6">
            <a:extLst>
              <a:ext uri="{FF2B5EF4-FFF2-40B4-BE49-F238E27FC236}">
                <a16:creationId xmlns:a16="http://schemas.microsoft.com/office/drawing/2014/main" id="{D475E5F0-3E4E-E2DC-814B-C63594354E03}"/>
              </a:ext>
            </a:extLst>
          </p:cNvPr>
          <p:cNvPicPr>
            <a:picLocks noChangeAspect="1"/>
          </p:cNvPicPr>
          <p:nvPr/>
        </p:nvPicPr>
        <p:blipFill>
          <a:blip r:embed="rId2"/>
          <a:stretch>
            <a:fillRect/>
          </a:stretch>
        </p:blipFill>
        <p:spPr>
          <a:xfrm>
            <a:off x="1365250" y="1910715"/>
            <a:ext cx="582295" cy="800735"/>
          </a:xfrm>
          <a:prstGeom prst="rect">
            <a:avLst/>
          </a:prstGeom>
          <a:ln>
            <a:noFill/>
          </a:ln>
          <a:effectLst>
            <a:outerShdw blurRad="292100" dist="139700" dir="2700000" algn="tl" rotWithShape="0">
              <a:srgbClr val="333333">
                <a:alpha val="65000"/>
              </a:srgbClr>
            </a:outerShdw>
          </a:effectLst>
        </p:spPr>
      </p:pic>
      <p:pic>
        <p:nvPicPr>
          <p:cNvPr id="8" name="Picture 4">
            <a:extLst>
              <a:ext uri="{FF2B5EF4-FFF2-40B4-BE49-F238E27FC236}">
                <a16:creationId xmlns:a16="http://schemas.microsoft.com/office/drawing/2014/main" id="{462FCE43-C46B-185B-E6B3-E6B8DD42FE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3565" y="1859915"/>
            <a:ext cx="616585" cy="967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六边形 29">
            <a:extLst>
              <a:ext uri="{FF2B5EF4-FFF2-40B4-BE49-F238E27FC236}">
                <a16:creationId xmlns:a16="http://schemas.microsoft.com/office/drawing/2014/main" id="{F393DF72-594C-F6E0-7D2E-B49AB414723A}"/>
              </a:ext>
            </a:extLst>
          </p:cNvPr>
          <p:cNvSpPr/>
          <p:nvPr/>
        </p:nvSpPr>
        <p:spPr>
          <a:xfrm>
            <a:off x="4467860" y="2066290"/>
            <a:ext cx="3322955" cy="3296285"/>
          </a:xfrm>
          <a:prstGeom prst="rect">
            <a:avLst/>
          </a:prstGeom>
          <a:solidFill>
            <a:srgbClr val="02478C"/>
          </a:solidFill>
          <a:ln w="12700" cap="flat" cmpd="sng" algn="ctr">
            <a:noFill/>
            <a:prstDash val="solid"/>
            <a:miter lim="800000"/>
          </a:ln>
          <a:effectLst/>
        </p:spPr>
        <p:txBody>
          <a:bodyPr lIns="68584" tIns="34291" rIns="68584" bIns="34291" rtlCol="0" anchor="ctr"/>
          <a:lstStyle/>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000" kern="0" dirty="0">
              <a:solidFill>
                <a:prstClr val="white"/>
              </a:solidFill>
              <a:cs typeface="+mn-ea"/>
              <a:sym typeface="+mn-lt"/>
            </a:endParaRPr>
          </a:p>
        </p:txBody>
      </p:sp>
      <p:pic>
        <p:nvPicPr>
          <p:cNvPr id="10" name="图片 9">
            <a:extLst>
              <a:ext uri="{FF2B5EF4-FFF2-40B4-BE49-F238E27FC236}">
                <a16:creationId xmlns:a16="http://schemas.microsoft.com/office/drawing/2014/main" id="{6665AEAC-CB49-2B0B-9E5D-7E4A6C57E041}"/>
              </a:ext>
            </a:extLst>
          </p:cNvPr>
          <p:cNvPicPr>
            <a:picLocks noChangeAspect="1"/>
          </p:cNvPicPr>
          <p:nvPr/>
        </p:nvPicPr>
        <p:blipFill>
          <a:blip r:embed="rId4"/>
          <a:stretch>
            <a:fillRect/>
          </a:stretch>
        </p:blipFill>
        <p:spPr>
          <a:xfrm>
            <a:off x="4795520" y="1959610"/>
            <a:ext cx="560070" cy="768350"/>
          </a:xfrm>
          <a:prstGeom prst="rect">
            <a:avLst/>
          </a:prstGeom>
          <a:ln>
            <a:noFill/>
          </a:ln>
          <a:effectLst>
            <a:outerShdw blurRad="292100" dist="139700" dir="2700000" algn="tl" rotWithShape="0">
              <a:srgbClr val="333333">
                <a:alpha val="65000"/>
              </a:srgbClr>
            </a:outerShdw>
          </a:effectLst>
        </p:spPr>
      </p:pic>
      <p:sp>
        <p:nvSpPr>
          <p:cNvPr id="11" name="文本框 10">
            <a:extLst>
              <a:ext uri="{FF2B5EF4-FFF2-40B4-BE49-F238E27FC236}">
                <a16:creationId xmlns:a16="http://schemas.microsoft.com/office/drawing/2014/main" id="{4C925403-AAF1-22ED-EFA0-D85AB2B3F027}"/>
              </a:ext>
            </a:extLst>
          </p:cNvPr>
          <p:cNvSpPr txBox="1"/>
          <p:nvPr/>
        </p:nvSpPr>
        <p:spPr>
          <a:xfrm>
            <a:off x="1167130" y="3041650"/>
            <a:ext cx="2886075" cy="1476375"/>
          </a:xfrm>
          <a:prstGeom prst="rect">
            <a:avLst/>
          </a:prstGeom>
          <a:noFill/>
        </p:spPr>
        <p:txBody>
          <a:bodyPr wrap="square">
            <a:spAutoFit/>
          </a:bodyPr>
          <a:lstStyle/>
          <a:p>
            <a:pPr algn="just"/>
            <a:r>
              <a:rPr lang="en-US" altLang="zh-CN" sz="1800" kern="0" dirty="0">
                <a:solidFill>
                  <a:prstClr val="white"/>
                </a:solidFill>
                <a:cs typeface="+mn-ea"/>
                <a:sym typeface="+mn-lt"/>
              </a:rPr>
              <a:t>“</a:t>
            </a:r>
            <a:r>
              <a:rPr lang="zh-CN" altLang="en-US" sz="1800" kern="0" dirty="0">
                <a:solidFill>
                  <a:prstClr val="white"/>
                </a:solidFill>
                <a:cs typeface="+mn-ea"/>
                <a:sym typeface="+mn-lt"/>
              </a:rPr>
              <a:t>全合一</a:t>
            </a:r>
            <a:r>
              <a:rPr lang="en-US" altLang="zh-CN" sz="1800" kern="0" dirty="0">
                <a:solidFill>
                  <a:prstClr val="white"/>
                </a:solidFill>
                <a:cs typeface="+mn-ea"/>
                <a:sym typeface="+mn-lt"/>
              </a:rPr>
              <a:t>”</a:t>
            </a:r>
            <a:r>
              <a:rPr lang="zh-CN" altLang="en-US" sz="1800" kern="0" dirty="0">
                <a:solidFill>
                  <a:prstClr val="white"/>
                </a:solidFill>
                <a:cs typeface="+mn-ea"/>
                <a:sym typeface="+mn-lt"/>
              </a:rPr>
              <a:t>营养治疗普及率低，单独输注脂肪乳或氨基酸的不合理用药行为广泛存在，增加代谢并发症和感染风险。</a:t>
            </a:r>
            <a:endParaRPr lang="zh-CN" altLang="en-US" dirty="0">
              <a:cs typeface="+mn-ea"/>
              <a:sym typeface="+mn-lt"/>
            </a:endParaRPr>
          </a:p>
        </p:txBody>
      </p:sp>
      <p:sp>
        <p:nvSpPr>
          <p:cNvPr id="12" name="文本框 11">
            <a:extLst>
              <a:ext uri="{FF2B5EF4-FFF2-40B4-BE49-F238E27FC236}">
                <a16:creationId xmlns:a16="http://schemas.microsoft.com/office/drawing/2014/main" id="{71FF5957-11EB-741A-F234-942627D42A0D}"/>
              </a:ext>
            </a:extLst>
          </p:cNvPr>
          <p:cNvSpPr txBox="1"/>
          <p:nvPr/>
        </p:nvSpPr>
        <p:spPr>
          <a:xfrm>
            <a:off x="4678045" y="3041650"/>
            <a:ext cx="2959100" cy="922020"/>
          </a:xfrm>
          <a:prstGeom prst="rect">
            <a:avLst/>
          </a:prstGeom>
          <a:noFill/>
        </p:spPr>
        <p:txBody>
          <a:bodyPr wrap="square">
            <a:spAutoFit/>
          </a:bodyPr>
          <a:lstStyle/>
          <a:p>
            <a:pPr algn="just"/>
            <a:r>
              <a:rPr lang="zh-CN" altLang="en-US" kern="0" dirty="0">
                <a:solidFill>
                  <a:prstClr val="white"/>
                </a:solidFill>
                <a:cs typeface="+mn-ea"/>
                <a:sym typeface="+mn-lt"/>
              </a:rPr>
              <a:t>目前说明书涵盖儿童的多腔袋规格均超过</a:t>
            </a:r>
            <a:r>
              <a:rPr lang="en-US" altLang="zh-CN" kern="0" dirty="0">
                <a:solidFill>
                  <a:prstClr val="white"/>
                </a:solidFill>
                <a:cs typeface="+mn-ea"/>
                <a:sym typeface="+mn-lt"/>
              </a:rPr>
              <a:t>1000ml</a:t>
            </a:r>
            <a:r>
              <a:rPr lang="zh-CN" altLang="en-US" kern="0" dirty="0">
                <a:solidFill>
                  <a:prstClr val="white"/>
                </a:solidFill>
                <a:cs typeface="+mn-ea"/>
                <a:sym typeface="+mn-lt"/>
              </a:rPr>
              <a:t>，液体量过大，不适合儿童使用。</a:t>
            </a:r>
            <a:endParaRPr lang="en-US" altLang="zh-CN" kern="0" dirty="0">
              <a:solidFill>
                <a:prstClr val="white"/>
              </a:solidFill>
              <a:cs typeface="+mn-ea"/>
              <a:sym typeface="+mn-lt"/>
            </a:endParaRPr>
          </a:p>
        </p:txBody>
      </p:sp>
      <p:sp>
        <p:nvSpPr>
          <p:cNvPr id="13" name="文本框 12">
            <a:extLst>
              <a:ext uri="{FF2B5EF4-FFF2-40B4-BE49-F238E27FC236}">
                <a16:creationId xmlns:a16="http://schemas.microsoft.com/office/drawing/2014/main" id="{742EF832-4838-60F3-DDBF-3A4E854D9352}"/>
              </a:ext>
            </a:extLst>
          </p:cNvPr>
          <p:cNvSpPr txBox="1"/>
          <p:nvPr/>
        </p:nvSpPr>
        <p:spPr>
          <a:xfrm>
            <a:off x="8206740" y="3041650"/>
            <a:ext cx="2873375" cy="922020"/>
          </a:xfrm>
          <a:prstGeom prst="rect">
            <a:avLst/>
          </a:prstGeom>
          <a:noFill/>
        </p:spPr>
        <p:txBody>
          <a:bodyPr wrap="square">
            <a:spAutoFit/>
          </a:bodyPr>
          <a:lstStyle/>
          <a:p>
            <a:pPr algn="just"/>
            <a:r>
              <a:rPr lang="zh-CN" altLang="en-US" kern="0" dirty="0">
                <a:solidFill>
                  <a:prstClr val="white"/>
                </a:solidFill>
                <a:cs typeface="+mn-ea"/>
                <a:sym typeface="+mn-lt"/>
              </a:rPr>
              <a:t>老年、重症等限液患者广泛存在使用大容量多腔袋</a:t>
            </a:r>
            <a:r>
              <a:rPr lang="zh-CN" altLang="en-US" kern="0" dirty="0">
                <a:solidFill>
                  <a:srgbClr val="FFFF00"/>
                </a:solidFill>
                <a:cs typeface="+mn-ea"/>
                <a:sym typeface="+mn-lt"/>
              </a:rPr>
              <a:t>“输一半倒一半”</a:t>
            </a:r>
            <a:r>
              <a:rPr lang="zh-CN" altLang="en-US" kern="0" dirty="0">
                <a:solidFill>
                  <a:prstClr val="white"/>
                </a:solidFill>
                <a:cs typeface="+mn-ea"/>
                <a:sym typeface="+mn-lt"/>
              </a:rPr>
              <a:t>现象。</a:t>
            </a:r>
            <a:endParaRPr lang="en-US" altLang="zh-CN" kern="0" dirty="0">
              <a:solidFill>
                <a:prstClr val="white"/>
              </a:solidFill>
              <a:cs typeface="+mn-ea"/>
              <a:sym typeface="+mn-lt"/>
            </a:endParaRPr>
          </a:p>
        </p:txBody>
      </p:sp>
      <p:sp>
        <p:nvSpPr>
          <p:cNvPr id="14" name="文本框 13">
            <a:extLst>
              <a:ext uri="{FF2B5EF4-FFF2-40B4-BE49-F238E27FC236}">
                <a16:creationId xmlns:a16="http://schemas.microsoft.com/office/drawing/2014/main" id="{C3C853F6-0A0C-CC08-22F8-D93668F624D4}"/>
              </a:ext>
            </a:extLst>
          </p:cNvPr>
          <p:cNvSpPr txBox="1"/>
          <p:nvPr/>
        </p:nvSpPr>
        <p:spPr>
          <a:xfrm>
            <a:off x="2135355" y="2211536"/>
            <a:ext cx="1232615" cy="461665"/>
          </a:xfrm>
          <a:prstGeom prst="rect">
            <a:avLst/>
          </a:prstGeom>
          <a:noFill/>
        </p:spPr>
        <p:txBody>
          <a:bodyPr wrap="square">
            <a:spAutoFit/>
          </a:bodyPr>
          <a:lstStyle/>
          <a:p>
            <a:r>
              <a:rPr lang="zh-CN" altLang="en-US" sz="2400" b="1" kern="0" dirty="0">
                <a:solidFill>
                  <a:srgbClr val="FFFF00"/>
                </a:solidFill>
                <a:cs typeface="+mn-ea"/>
                <a:sym typeface="+mn-lt"/>
              </a:rPr>
              <a:t>不合理</a:t>
            </a:r>
            <a:endParaRPr lang="zh-CN" altLang="en-US" sz="2400" b="1" dirty="0">
              <a:solidFill>
                <a:srgbClr val="FFFF00"/>
              </a:solidFill>
              <a:cs typeface="+mn-ea"/>
              <a:sym typeface="+mn-lt"/>
            </a:endParaRPr>
          </a:p>
        </p:txBody>
      </p:sp>
      <p:sp>
        <p:nvSpPr>
          <p:cNvPr id="15" name="文本框 14">
            <a:extLst>
              <a:ext uri="{FF2B5EF4-FFF2-40B4-BE49-F238E27FC236}">
                <a16:creationId xmlns:a16="http://schemas.microsoft.com/office/drawing/2014/main" id="{237E175B-9D06-7D80-A5BE-EA1A57E15F9E}"/>
              </a:ext>
            </a:extLst>
          </p:cNvPr>
          <p:cNvSpPr txBox="1"/>
          <p:nvPr/>
        </p:nvSpPr>
        <p:spPr>
          <a:xfrm>
            <a:off x="5656915" y="2211667"/>
            <a:ext cx="1232615" cy="461665"/>
          </a:xfrm>
          <a:prstGeom prst="rect">
            <a:avLst/>
          </a:prstGeom>
          <a:noFill/>
        </p:spPr>
        <p:txBody>
          <a:bodyPr wrap="square">
            <a:spAutoFit/>
          </a:bodyPr>
          <a:lstStyle/>
          <a:p>
            <a:r>
              <a:rPr lang="zh-CN" altLang="en-US" sz="2400" b="1" kern="0" dirty="0">
                <a:solidFill>
                  <a:srgbClr val="FFFF00"/>
                </a:solidFill>
                <a:cs typeface="+mn-ea"/>
                <a:sym typeface="+mn-lt"/>
              </a:rPr>
              <a:t>不适宜</a:t>
            </a:r>
            <a:endParaRPr lang="zh-CN" altLang="en-US" sz="2400" b="1" dirty="0">
              <a:solidFill>
                <a:srgbClr val="FFFF00"/>
              </a:solidFill>
              <a:cs typeface="+mn-ea"/>
              <a:sym typeface="+mn-lt"/>
            </a:endParaRPr>
          </a:p>
        </p:txBody>
      </p:sp>
      <p:sp>
        <p:nvSpPr>
          <p:cNvPr id="16" name="文本框 15">
            <a:extLst>
              <a:ext uri="{FF2B5EF4-FFF2-40B4-BE49-F238E27FC236}">
                <a16:creationId xmlns:a16="http://schemas.microsoft.com/office/drawing/2014/main" id="{58D199DC-8A20-3180-4B1A-54797CD74C79}"/>
              </a:ext>
            </a:extLst>
          </p:cNvPr>
          <p:cNvSpPr txBox="1"/>
          <p:nvPr/>
        </p:nvSpPr>
        <p:spPr>
          <a:xfrm>
            <a:off x="9041130" y="2223135"/>
            <a:ext cx="1780540" cy="460375"/>
          </a:xfrm>
          <a:prstGeom prst="rect">
            <a:avLst/>
          </a:prstGeom>
          <a:noFill/>
        </p:spPr>
        <p:txBody>
          <a:bodyPr wrap="square">
            <a:spAutoFit/>
          </a:bodyPr>
          <a:lstStyle/>
          <a:p>
            <a:r>
              <a:rPr lang="zh-CN" altLang="en-US" sz="2400" b="1" kern="0" dirty="0">
                <a:solidFill>
                  <a:srgbClr val="FFFF00"/>
                </a:solidFill>
                <a:cs typeface="+mn-ea"/>
                <a:sym typeface="+mn-lt"/>
              </a:rPr>
              <a:t>不经济</a:t>
            </a:r>
            <a:endParaRPr lang="zh-CN" altLang="en-US" sz="2400" b="1" dirty="0">
              <a:solidFill>
                <a:srgbClr val="FFFF00"/>
              </a:solidFill>
              <a:cs typeface="+mn-ea"/>
              <a:sym typeface="+mn-lt"/>
            </a:endParaRPr>
          </a:p>
        </p:txBody>
      </p:sp>
    </p:spTree>
    <p:extLst>
      <p:ext uri="{BB962C8B-B14F-4D97-AF65-F5344CB8AC3E}">
        <p14:creationId xmlns:p14="http://schemas.microsoft.com/office/powerpoint/2010/main" val="94180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DFFB3A7-7BCB-D7A3-8A3B-0CF912E82F2E}"/>
              </a:ext>
            </a:extLst>
          </p:cNvPr>
          <p:cNvSpPr txBox="1"/>
          <p:nvPr/>
        </p:nvSpPr>
        <p:spPr>
          <a:xfrm>
            <a:off x="636105" y="1443176"/>
            <a:ext cx="1470992" cy="707886"/>
          </a:xfrm>
          <a:prstGeom prst="rect">
            <a:avLst/>
          </a:prstGeom>
          <a:noFill/>
        </p:spPr>
        <p:txBody>
          <a:bodyPr wrap="square">
            <a:spAutoFit/>
          </a:bodyPr>
          <a:lstStyle/>
          <a:p>
            <a:pPr algn="ctr"/>
            <a:r>
              <a:rPr lang="en-US" altLang="zh-CN" sz="4000" b="1" dirty="0">
                <a:solidFill>
                  <a:schemeClr val="bg1"/>
                </a:solidFill>
                <a:cs typeface="+mn-ea"/>
                <a:sym typeface="+mn-lt"/>
              </a:rPr>
              <a:t>02</a:t>
            </a:r>
            <a:endParaRPr lang="zh-CN" altLang="en-US" sz="4000" b="1" dirty="0">
              <a:solidFill>
                <a:schemeClr val="bg1"/>
              </a:solidFill>
              <a:cs typeface="+mn-ea"/>
              <a:sym typeface="+mn-lt"/>
            </a:endParaRPr>
          </a:p>
        </p:txBody>
      </p:sp>
      <p:sp>
        <p:nvSpPr>
          <p:cNvPr id="4" name="文本框 3">
            <a:extLst>
              <a:ext uri="{FF2B5EF4-FFF2-40B4-BE49-F238E27FC236}">
                <a16:creationId xmlns:a16="http://schemas.microsoft.com/office/drawing/2014/main" id="{4D7530B6-8C81-88F4-726F-02C84661E8DB}"/>
              </a:ext>
            </a:extLst>
          </p:cNvPr>
          <p:cNvSpPr txBox="1"/>
          <p:nvPr/>
        </p:nvSpPr>
        <p:spPr>
          <a:xfrm>
            <a:off x="407504" y="3272828"/>
            <a:ext cx="2087218" cy="523220"/>
          </a:xfrm>
          <a:prstGeom prst="rect">
            <a:avLst/>
          </a:prstGeom>
          <a:noFill/>
        </p:spPr>
        <p:txBody>
          <a:bodyPr wrap="square">
            <a:spAutoFit/>
          </a:bodyPr>
          <a:lstStyle/>
          <a:p>
            <a:pPr algn="ctr"/>
            <a:r>
              <a:rPr lang="zh-CN" altLang="en-US" sz="2800" dirty="0">
                <a:cs typeface="+mn-ea"/>
                <a:sym typeface="+mn-lt"/>
              </a:rPr>
              <a:t>安全性</a:t>
            </a:r>
          </a:p>
        </p:txBody>
      </p:sp>
      <p:sp>
        <p:nvSpPr>
          <p:cNvPr id="11" name="Rectangle 27">
            <a:extLst>
              <a:ext uri="{FF2B5EF4-FFF2-40B4-BE49-F238E27FC236}">
                <a16:creationId xmlns:a16="http://schemas.microsoft.com/office/drawing/2014/main" id="{278F2071-E2EB-DB70-522D-E403F9B88708}"/>
              </a:ext>
            </a:extLst>
          </p:cNvPr>
          <p:cNvSpPr/>
          <p:nvPr/>
        </p:nvSpPr>
        <p:spPr>
          <a:xfrm>
            <a:off x="3121660" y="1804035"/>
            <a:ext cx="2702645" cy="394081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2" name="六边形 29">
            <a:extLst>
              <a:ext uri="{FF2B5EF4-FFF2-40B4-BE49-F238E27FC236}">
                <a16:creationId xmlns:a16="http://schemas.microsoft.com/office/drawing/2014/main" id="{D41D9D74-6846-B16C-DEE4-FE33AD2FBE2C}"/>
              </a:ext>
            </a:extLst>
          </p:cNvPr>
          <p:cNvSpPr/>
          <p:nvPr/>
        </p:nvSpPr>
        <p:spPr>
          <a:xfrm>
            <a:off x="3121660" y="1271905"/>
            <a:ext cx="2702645" cy="634365"/>
          </a:xfrm>
          <a:prstGeom prst="rect">
            <a:avLst/>
          </a:prstGeom>
          <a:solidFill>
            <a:srgbClr val="024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不良反应情况</a:t>
            </a:r>
          </a:p>
        </p:txBody>
      </p:sp>
      <p:sp>
        <p:nvSpPr>
          <p:cNvPr id="14" name="Rectangle 27">
            <a:extLst>
              <a:ext uri="{FF2B5EF4-FFF2-40B4-BE49-F238E27FC236}">
                <a16:creationId xmlns:a16="http://schemas.microsoft.com/office/drawing/2014/main" id="{A87AF5E4-AAD9-907F-2B05-E80FCFFA4B89}"/>
              </a:ext>
            </a:extLst>
          </p:cNvPr>
          <p:cNvSpPr/>
          <p:nvPr/>
        </p:nvSpPr>
        <p:spPr>
          <a:xfrm>
            <a:off x="9240793" y="1758796"/>
            <a:ext cx="2703600" cy="3940646"/>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5" name="六边形 29">
            <a:extLst>
              <a:ext uri="{FF2B5EF4-FFF2-40B4-BE49-F238E27FC236}">
                <a16:creationId xmlns:a16="http://schemas.microsoft.com/office/drawing/2014/main" id="{8C29A7B3-00B9-0E4F-DAC5-16EA00F7D9C5}"/>
              </a:ext>
            </a:extLst>
          </p:cNvPr>
          <p:cNvSpPr/>
          <p:nvPr/>
        </p:nvSpPr>
        <p:spPr>
          <a:xfrm>
            <a:off x="9240793" y="1235757"/>
            <a:ext cx="2703600" cy="634080"/>
          </a:xfrm>
          <a:prstGeom prst="rect">
            <a:avLst/>
          </a:prstGeom>
          <a:solidFill>
            <a:srgbClr val="024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white"/>
                </a:solidFill>
                <a:effectLst/>
                <a:uLnTx/>
                <a:uFillTx/>
                <a:cs typeface="+mn-ea"/>
                <a:sym typeface="+mn-lt"/>
              </a:rPr>
              <a:t>安全性优势</a:t>
            </a:r>
            <a:endParaRPr kumimoji="0" lang="zh-CN" altLang="en-US"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white"/>
                </a:solidFill>
                <a:effectLst/>
                <a:uLnTx/>
                <a:uFillTx/>
                <a:cs typeface="+mn-ea"/>
                <a:sym typeface="+mn-lt"/>
              </a:rPr>
              <a:t>（与医院自配制剂比较）</a:t>
            </a: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sp>
        <p:nvSpPr>
          <p:cNvPr id="17" name="Rectangle 27">
            <a:extLst>
              <a:ext uri="{FF2B5EF4-FFF2-40B4-BE49-F238E27FC236}">
                <a16:creationId xmlns:a16="http://schemas.microsoft.com/office/drawing/2014/main" id="{3FD03806-1DFA-1B5D-60E0-804BDB6E2F53}"/>
              </a:ext>
            </a:extLst>
          </p:cNvPr>
          <p:cNvSpPr/>
          <p:nvPr/>
        </p:nvSpPr>
        <p:spPr>
          <a:xfrm>
            <a:off x="6180749" y="1794991"/>
            <a:ext cx="2703600" cy="3940646"/>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8" name="六边形 29">
            <a:extLst>
              <a:ext uri="{FF2B5EF4-FFF2-40B4-BE49-F238E27FC236}">
                <a16:creationId xmlns:a16="http://schemas.microsoft.com/office/drawing/2014/main" id="{F88097B6-405A-1F8A-F336-0D057F9B1B25}"/>
              </a:ext>
            </a:extLst>
          </p:cNvPr>
          <p:cNvSpPr/>
          <p:nvPr/>
        </p:nvSpPr>
        <p:spPr>
          <a:xfrm>
            <a:off x="6180749" y="1271952"/>
            <a:ext cx="2703600" cy="634080"/>
          </a:xfrm>
          <a:prstGeom prst="rect">
            <a:avLst/>
          </a:prstGeom>
          <a:solidFill>
            <a:srgbClr val="024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安全性优势</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（与目录内</a:t>
            </a:r>
            <a:r>
              <a:rPr lang="zh-CN" altLang="en-US" b="1" dirty="0">
                <a:solidFill>
                  <a:prstClr val="white"/>
                </a:solidFill>
                <a:cs typeface="+mn-ea"/>
                <a:sym typeface="+mn-lt"/>
              </a:rPr>
              <a:t>产品</a:t>
            </a:r>
            <a:r>
              <a:rPr kumimoji="0" lang="zh-CN" altLang="en-US" sz="1800" b="1" i="0" u="none" strike="noStrike" kern="1200" cap="none" spc="0" normalizeH="0" baseline="0" noProof="0" dirty="0">
                <a:ln>
                  <a:noFill/>
                </a:ln>
                <a:solidFill>
                  <a:prstClr val="white"/>
                </a:solidFill>
                <a:effectLst/>
                <a:uLnTx/>
                <a:uFillTx/>
                <a:cs typeface="+mn-ea"/>
                <a:sym typeface="+mn-lt"/>
              </a:rPr>
              <a:t>比较）</a:t>
            </a:r>
          </a:p>
        </p:txBody>
      </p:sp>
      <p:sp>
        <p:nvSpPr>
          <p:cNvPr id="20" name="灯片编号占位符 5">
            <a:extLst>
              <a:ext uri="{FF2B5EF4-FFF2-40B4-BE49-F238E27FC236}">
                <a16:creationId xmlns:a16="http://schemas.microsoft.com/office/drawing/2014/main" id="{3FD85AEF-EFF7-6A92-6E5A-7DABD7251C96}"/>
              </a:ext>
            </a:extLst>
          </p:cNvPr>
          <p:cNvSpPr txBox="1"/>
          <p:nvPr/>
        </p:nvSpPr>
        <p:spPr>
          <a:xfrm>
            <a:off x="292416" y="5834196"/>
            <a:ext cx="7441821" cy="1543569"/>
          </a:xfrm>
          <a:prstGeom prst="rect">
            <a:avLst/>
          </a:prstGeom>
        </p:spPr>
        <p:txBody>
          <a:bodyPr vert="horz" lIns="121920" tIns="60960" rIns="121920" bIns="60960" rtlCol="0" anchor="ctr"/>
          <a:lstStyle>
            <a:defPPr>
              <a:defRPr lang="zh-CN"/>
            </a:defPPr>
            <a:lvl1pPr marL="0" algn="r" defTabSz="914400" rtl="0" eaLnBrk="1" latinLnBrk="0" hangingPunct="1">
              <a:defRPr sz="800"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latin typeface="+mn-lt"/>
                <a:ea typeface="+mn-ea"/>
                <a:cs typeface="+mn-ea"/>
                <a:sym typeface="+mn-lt"/>
              </a:rPr>
              <a:t>参考文献：</a:t>
            </a:r>
            <a:endParaRPr lang="en-US" altLang="zh-CN" dirty="0">
              <a:latin typeface="+mn-lt"/>
              <a:ea typeface="+mn-ea"/>
              <a:cs typeface="+mn-ea"/>
              <a:sym typeface="+mn-lt"/>
            </a:endParaRPr>
          </a:p>
          <a:p>
            <a:pPr algn="l"/>
            <a:r>
              <a:rPr lang="zh-CN" altLang="en-US" dirty="0">
                <a:latin typeface="+mn-lt"/>
                <a:ea typeface="+mn-ea"/>
                <a:cs typeface="+mn-ea"/>
                <a:sym typeface="+mn-lt"/>
              </a:rPr>
              <a:t>中</a:t>
            </a:r>
            <a:r>
              <a:rPr lang="en-US" altLang="zh-CN" dirty="0">
                <a:latin typeface="+mn-lt"/>
                <a:ea typeface="+mn-ea"/>
                <a:cs typeface="+mn-ea"/>
                <a:sym typeface="+mn-lt"/>
              </a:rPr>
              <a:t>/</a:t>
            </a:r>
            <a:r>
              <a:rPr lang="zh-CN" altLang="en-US" dirty="0">
                <a:latin typeface="+mn-lt"/>
                <a:ea typeface="+mn-ea"/>
                <a:cs typeface="+mn-ea"/>
                <a:sym typeface="+mn-lt"/>
              </a:rPr>
              <a:t>长链脂肪乳氨基酸（</a:t>
            </a:r>
            <a:r>
              <a:rPr lang="en-US" altLang="zh-CN" dirty="0">
                <a:latin typeface="+mn-lt"/>
                <a:ea typeface="+mn-ea"/>
                <a:cs typeface="+mn-ea"/>
                <a:sym typeface="+mn-lt"/>
              </a:rPr>
              <a:t>16</a:t>
            </a:r>
            <a:r>
              <a:rPr lang="zh-CN" altLang="en-US" dirty="0">
                <a:latin typeface="+mn-lt"/>
                <a:ea typeface="+mn-ea"/>
                <a:cs typeface="+mn-ea"/>
                <a:sym typeface="+mn-lt"/>
              </a:rPr>
              <a:t>）葡萄糖（</a:t>
            </a:r>
            <a:r>
              <a:rPr lang="en-US" altLang="zh-CN" dirty="0">
                <a:latin typeface="+mn-lt"/>
                <a:ea typeface="+mn-ea"/>
                <a:cs typeface="+mn-ea"/>
                <a:sym typeface="+mn-lt"/>
              </a:rPr>
              <a:t>36%</a:t>
            </a:r>
            <a:r>
              <a:rPr lang="zh-CN" altLang="en-US" dirty="0">
                <a:latin typeface="+mn-lt"/>
                <a:ea typeface="+mn-ea"/>
                <a:cs typeface="+mn-ea"/>
                <a:sym typeface="+mn-lt"/>
              </a:rPr>
              <a:t>）注射液 说明书</a:t>
            </a:r>
            <a:endParaRPr lang="en-US" altLang="zh-CN" dirty="0">
              <a:latin typeface="+mn-lt"/>
              <a:ea typeface="+mn-ea"/>
              <a:cs typeface="+mn-ea"/>
              <a:sym typeface="+mn-lt"/>
            </a:endParaRPr>
          </a:p>
          <a:p>
            <a:pPr algn="l"/>
            <a:r>
              <a:rPr lang="zh-CN" altLang="en-US" dirty="0">
                <a:latin typeface="+mn-lt"/>
                <a:ea typeface="+mn-ea"/>
                <a:cs typeface="+mn-ea"/>
                <a:sym typeface="+mn-lt"/>
              </a:rPr>
              <a:t>翁琰</a:t>
            </a:r>
            <a:r>
              <a:rPr lang="en-US" altLang="zh-CN" dirty="0">
                <a:latin typeface="+mn-lt"/>
                <a:ea typeface="+mn-ea"/>
                <a:cs typeface="+mn-ea"/>
                <a:sym typeface="+mn-lt"/>
              </a:rPr>
              <a:t>, </a:t>
            </a:r>
            <a:r>
              <a:rPr lang="zh-CN" altLang="en-US" dirty="0">
                <a:latin typeface="+mn-lt"/>
                <a:ea typeface="+mn-ea"/>
                <a:cs typeface="+mn-ea"/>
                <a:sym typeface="+mn-lt"/>
              </a:rPr>
              <a:t>潘澄</a:t>
            </a:r>
            <a:r>
              <a:rPr lang="en-US" altLang="zh-CN" dirty="0">
                <a:latin typeface="+mn-lt"/>
                <a:ea typeface="+mn-ea"/>
                <a:cs typeface="+mn-ea"/>
                <a:sym typeface="+mn-lt"/>
              </a:rPr>
              <a:t>, </a:t>
            </a:r>
            <a:r>
              <a:rPr lang="zh-CN" altLang="en-US" dirty="0">
                <a:latin typeface="+mn-lt"/>
                <a:ea typeface="+mn-ea"/>
                <a:cs typeface="+mn-ea"/>
                <a:sym typeface="+mn-lt"/>
              </a:rPr>
              <a:t>曹瑞</a:t>
            </a:r>
            <a:r>
              <a:rPr lang="en-US" altLang="zh-CN" dirty="0">
                <a:latin typeface="+mn-lt"/>
                <a:ea typeface="+mn-ea"/>
                <a:cs typeface="+mn-ea"/>
                <a:sym typeface="+mn-lt"/>
              </a:rPr>
              <a:t>,</a:t>
            </a:r>
            <a:r>
              <a:rPr lang="zh-CN" altLang="en-US" dirty="0">
                <a:latin typeface="+mn-lt"/>
                <a:ea typeface="+mn-ea"/>
                <a:cs typeface="+mn-ea"/>
                <a:sym typeface="+mn-lt"/>
              </a:rPr>
              <a:t>等</a:t>
            </a:r>
            <a:r>
              <a:rPr lang="en-US" altLang="zh-CN" dirty="0">
                <a:latin typeface="+mn-lt"/>
                <a:ea typeface="+mn-ea"/>
                <a:cs typeface="+mn-ea"/>
                <a:sym typeface="+mn-lt"/>
              </a:rPr>
              <a:t>. . </a:t>
            </a:r>
            <a:r>
              <a:rPr lang="zh-CN" altLang="en-US" dirty="0">
                <a:latin typeface="+mn-lt"/>
                <a:ea typeface="+mn-ea"/>
                <a:cs typeface="+mn-ea"/>
                <a:sym typeface="+mn-lt"/>
              </a:rPr>
              <a:t>肠外与肠内营养</a:t>
            </a:r>
            <a:r>
              <a:rPr lang="en-US" altLang="zh-CN" dirty="0">
                <a:latin typeface="+mn-lt"/>
                <a:ea typeface="+mn-ea"/>
                <a:cs typeface="+mn-ea"/>
                <a:sym typeface="+mn-lt"/>
              </a:rPr>
              <a:t>, 2015, 22(2):4</a:t>
            </a:r>
          </a:p>
          <a:p>
            <a:pPr algn="l"/>
            <a:r>
              <a:rPr lang="zh-CN" altLang="en-US" dirty="0">
                <a:latin typeface="+mn-lt"/>
                <a:ea typeface="+mn-ea"/>
                <a:cs typeface="+mn-ea"/>
                <a:sym typeface="+mn-lt"/>
              </a:rPr>
              <a:t>肠外营养多腔袋临床应用专家共识</a:t>
            </a:r>
            <a:r>
              <a:rPr lang="en-US" altLang="zh-CN" dirty="0">
                <a:latin typeface="+mn-lt"/>
                <a:ea typeface="+mn-ea"/>
                <a:cs typeface="+mn-ea"/>
                <a:sym typeface="+mn-lt"/>
              </a:rPr>
              <a:t>(2022)[J]. </a:t>
            </a:r>
            <a:r>
              <a:rPr lang="zh-CN" altLang="en-US" dirty="0">
                <a:latin typeface="+mn-lt"/>
                <a:ea typeface="+mn-ea"/>
                <a:cs typeface="+mn-ea"/>
                <a:sym typeface="+mn-lt"/>
              </a:rPr>
              <a:t>中华外科杂志</a:t>
            </a:r>
            <a:r>
              <a:rPr lang="en-US" altLang="zh-CN" dirty="0">
                <a:latin typeface="+mn-lt"/>
                <a:ea typeface="+mn-ea"/>
                <a:cs typeface="+mn-ea"/>
                <a:sym typeface="+mn-lt"/>
              </a:rPr>
              <a:t>, 2022, 60(4):8.</a:t>
            </a:r>
          </a:p>
          <a:p>
            <a:pPr algn="l"/>
            <a:r>
              <a:rPr lang="zh-CN" altLang="en-US" dirty="0">
                <a:latin typeface="+mn-lt"/>
                <a:ea typeface="+mn-ea"/>
                <a:cs typeface="+mn-ea"/>
                <a:sym typeface="+mn-lt"/>
              </a:rPr>
              <a:t>复方氨基酸注射液临床应用专家共识</a:t>
            </a:r>
            <a:r>
              <a:rPr lang="en-US" altLang="zh-CN" dirty="0">
                <a:latin typeface="+mn-lt"/>
                <a:ea typeface="+mn-ea"/>
                <a:cs typeface="+mn-ea"/>
                <a:sym typeface="+mn-lt"/>
              </a:rPr>
              <a:t>[C].</a:t>
            </a:r>
            <a:r>
              <a:rPr lang="zh-CN" altLang="en-US" dirty="0">
                <a:latin typeface="+mn-lt"/>
                <a:ea typeface="+mn-ea"/>
                <a:cs typeface="+mn-ea"/>
                <a:sym typeface="+mn-lt"/>
              </a:rPr>
              <a:t>肿瘤代谢与营养电子杂志</a:t>
            </a:r>
            <a:r>
              <a:rPr lang="en-US" altLang="zh-CN" dirty="0">
                <a:latin typeface="+mn-lt"/>
                <a:ea typeface="+mn-ea"/>
                <a:cs typeface="+mn-ea"/>
                <a:sym typeface="+mn-lt"/>
              </a:rPr>
              <a:t>,2019,2019,06(2):15</a:t>
            </a:r>
          </a:p>
          <a:p>
            <a:pPr algn="l"/>
            <a:endParaRPr lang="zh-CN" altLang="en-US" sz="700" dirty="0">
              <a:latin typeface="+mn-lt"/>
              <a:ea typeface="+mn-ea"/>
              <a:cs typeface="+mn-ea"/>
              <a:sym typeface="+mn-lt"/>
            </a:endParaRPr>
          </a:p>
        </p:txBody>
      </p:sp>
      <p:sp>
        <p:nvSpPr>
          <p:cNvPr id="21" name="文本框 20">
            <a:extLst>
              <a:ext uri="{FF2B5EF4-FFF2-40B4-BE49-F238E27FC236}">
                <a16:creationId xmlns:a16="http://schemas.microsoft.com/office/drawing/2014/main" id="{BEDC4751-9D72-75F4-5965-1863A7EFF66A}"/>
              </a:ext>
            </a:extLst>
          </p:cNvPr>
          <p:cNvSpPr txBox="1"/>
          <p:nvPr/>
        </p:nvSpPr>
        <p:spPr>
          <a:xfrm>
            <a:off x="3218816" y="2192655"/>
            <a:ext cx="2436550" cy="3553460"/>
          </a:xfrm>
          <a:prstGeom prst="rect">
            <a:avLst/>
          </a:prstGeom>
          <a:noFill/>
          <a:ln>
            <a:noFill/>
          </a:ln>
        </p:spPr>
        <p:txBody>
          <a:bodyPr wrap="square">
            <a:spAutoFit/>
          </a:bodyPr>
          <a:lstStyle/>
          <a:p>
            <a:pPr marL="285750" marR="0" lvl="0" indent="-285750"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cs typeface="+mn-ea"/>
                <a:sym typeface="+mn-lt"/>
              </a:rPr>
              <a:t>相比于同类品种，说明书中无黑框警告提示内容</a:t>
            </a:r>
            <a:r>
              <a:rPr kumimoji="0" lang="zh-CN" altLang="en-US" sz="1400" b="0" i="0" u="none" strike="noStrike" kern="1200" cap="none" spc="0" normalizeH="0" noProof="0" dirty="0">
                <a:ln>
                  <a:noFill/>
                </a:ln>
                <a:solidFill>
                  <a:prstClr val="black"/>
                </a:solidFill>
                <a:effectLst/>
                <a:uLnTx/>
                <a:uFillTx/>
                <a:cs typeface="+mn-ea"/>
                <a:sym typeface="+mn-lt"/>
              </a:rPr>
              <a:t>。</a:t>
            </a:r>
            <a:endParaRPr kumimoji="0" lang="en-US" altLang="zh-CN" sz="1400" b="0" i="0" u="none" strike="noStrike" kern="1200" cap="none" spc="0" normalizeH="0" baseline="30000" noProof="0" dirty="0">
              <a:ln>
                <a:noFill/>
              </a:ln>
              <a:solidFill>
                <a:prstClr val="black"/>
              </a:solidFill>
              <a:effectLst/>
              <a:uLnTx/>
              <a:uFillTx/>
              <a:cs typeface="+mn-ea"/>
              <a:sym typeface="+mn-lt"/>
            </a:endParaRPr>
          </a:p>
          <a:p>
            <a:pPr marL="285750" marR="0" lvl="0" indent="-285750"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cs typeface="+mn-ea"/>
                <a:sym typeface="+mn-lt"/>
              </a:rPr>
              <a:t>发热、食欲减退、恶心、呕吐的发生率为</a:t>
            </a:r>
            <a:r>
              <a:rPr kumimoji="0" lang="en-US" altLang="zh-CN" sz="1400" b="0" i="0" u="none" strike="noStrike" kern="1200" cap="none" spc="0" normalizeH="0" baseline="0" noProof="0" dirty="0">
                <a:ln>
                  <a:noFill/>
                </a:ln>
                <a:solidFill>
                  <a:prstClr val="black"/>
                </a:solidFill>
                <a:effectLst/>
                <a:uLnTx/>
                <a:uFillTx/>
                <a:cs typeface="+mn-ea"/>
                <a:sym typeface="+mn-lt"/>
              </a:rPr>
              <a:t>1‰-1</a:t>
            </a:r>
            <a:r>
              <a:rPr kumimoji="0" lang="zh-CN" altLang="en-US" sz="1400" b="0" i="0" u="none" strike="noStrike" kern="1200" cap="none" spc="0" normalizeH="0" baseline="0" noProof="0" dirty="0">
                <a:ln>
                  <a:noFill/>
                </a:ln>
                <a:solidFill>
                  <a:prstClr val="black"/>
                </a:solidFill>
                <a:effectLst/>
                <a:uLnTx/>
                <a:uFillTx/>
                <a:cs typeface="+mn-ea"/>
                <a:sym typeface="+mn-lt"/>
              </a:rPr>
              <a:t>％，其余均为</a:t>
            </a:r>
            <a:r>
              <a:rPr kumimoji="0" lang="zh-CN" altLang="en-US" sz="1400" i="0" u="none" strike="noStrike" kern="1200" cap="none" spc="0" normalizeH="0" baseline="0" noProof="0" dirty="0">
                <a:ln>
                  <a:noFill/>
                </a:ln>
                <a:solidFill>
                  <a:schemeClr val="tx1"/>
                </a:solidFill>
                <a:effectLst/>
                <a:uLnTx/>
                <a:uFillTx/>
                <a:cs typeface="+mn-ea"/>
                <a:sym typeface="+mn-lt"/>
              </a:rPr>
              <a:t>罕见</a:t>
            </a:r>
            <a:r>
              <a:rPr kumimoji="0" lang="en-US" altLang="zh-CN" sz="1400" i="0" u="none" strike="noStrike" kern="1200" cap="none" spc="0" normalizeH="0" baseline="0" noProof="0" dirty="0">
                <a:ln>
                  <a:noFill/>
                </a:ln>
                <a:solidFill>
                  <a:schemeClr val="tx1"/>
                </a:solidFill>
                <a:effectLst/>
                <a:uLnTx/>
                <a:uFillTx/>
                <a:cs typeface="+mn-ea"/>
                <a:sym typeface="+mn-lt"/>
              </a:rPr>
              <a:t>/</a:t>
            </a:r>
            <a:r>
              <a:rPr kumimoji="0" lang="zh-CN" altLang="en-US" sz="1400" i="0" u="none" strike="noStrike" kern="1200" cap="none" spc="0" normalizeH="0" baseline="0" noProof="0" dirty="0">
                <a:ln>
                  <a:noFill/>
                </a:ln>
                <a:solidFill>
                  <a:schemeClr val="tx1"/>
                </a:solidFill>
                <a:effectLst/>
                <a:uLnTx/>
                <a:uFillTx/>
                <a:cs typeface="+mn-ea"/>
                <a:sym typeface="+mn-lt"/>
              </a:rPr>
              <a:t>十分罕见</a:t>
            </a:r>
            <a:r>
              <a:rPr kumimoji="0" lang="zh-CN" altLang="en-US" sz="1400" b="0" i="0" u="none" strike="noStrike" kern="1200" cap="none" spc="0" normalizeH="0" noProof="0" dirty="0">
                <a:ln>
                  <a:noFill/>
                </a:ln>
                <a:solidFill>
                  <a:prstClr val="black"/>
                </a:solidFill>
                <a:effectLst/>
                <a:uLnTx/>
                <a:uFillTx/>
                <a:cs typeface="+mn-ea"/>
                <a:sym typeface="+mn-lt"/>
              </a:rPr>
              <a:t>；</a:t>
            </a:r>
            <a:r>
              <a:rPr kumimoji="0" lang="zh-CN" altLang="en-US" sz="1400" i="0" u="none" strike="noStrike" kern="1200" cap="none" spc="0" normalizeH="0" baseline="0" noProof="0" dirty="0">
                <a:ln>
                  <a:noFill/>
                </a:ln>
                <a:solidFill>
                  <a:prstClr val="black"/>
                </a:solidFill>
                <a:effectLst/>
                <a:uLnTx/>
                <a:uFillTx/>
                <a:cs typeface="+mn-ea"/>
                <a:sym typeface="+mn-lt"/>
              </a:rPr>
              <a:t>通常</a:t>
            </a:r>
            <a:r>
              <a:rPr kumimoji="0" lang="zh-CN" altLang="en-US" sz="1400" b="1" i="0" u="none" strike="noStrike" kern="1200" cap="none" spc="0" normalizeH="0" baseline="0" noProof="0" dirty="0">
                <a:ln>
                  <a:noFill/>
                </a:ln>
                <a:solidFill>
                  <a:srgbClr val="FF0000"/>
                </a:solidFill>
                <a:effectLst/>
                <a:uLnTx/>
                <a:uFillTx/>
                <a:cs typeface="+mn-ea"/>
                <a:sym typeface="+mn-lt"/>
              </a:rPr>
              <a:t>停药后可自行缓解</a:t>
            </a:r>
            <a:r>
              <a:rPr lang="zh-CN" altLang="en-US" sz="1400" noProof="0" dirty="0">
                <a:ln>
                  <a:noFill/>
                </a:ln>
                <a:solidFill>
                  <a:prstClr val="black"/>
                </a:solidFill>
                <a:effectLst/>
                <a:uLnTx/>
                <a:uFillTx/>
                <a:cs typeface="+mn-ea"/>
                <a:sym typeface="+mn-lt"/>
              </a:rPr>
              <a:t>。</a:t>
            </a:r>
            <a:endParaRPr kumimoji="0" lang="en-US" altLang="zh-CN" sz="1400" b="0" i="0" u="none" strike="noStrike" kern="1200" cap="none" spc="0" normalizeH="0" baseline="30000" noProof="0" dirty="0">
              <a:ln>
                <a:noFill/>
              </a:ln>
              <a:solidFill>
                <a:prstClr val="black"/>
              </a:solidFill>
              <a:effectLst/>
              <a:uLnTx/>
              <a:uFillTx/>
              <a:cs typeface="+mn-ea"/>
              <a:sym typeface="+mn-lt"/>
            </a:endParaRPr>
          </a:p>
          <a:p>
            <a:pPr marL="285750" marR="0" lvl="0" indent="-285750"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lang="zh-CN" altLang="en-US" sz="1400" noProof="0" dirty="0">
                <a:ln>
                  <a:noFill/>
                </a:ln>
                <a:solidFill>
                  <a:prstClr val="black"/>
                </a:solidFill>
                <a:effectLst/>
                <a:uLnTx/>
                <a:uFillTx/>
                <a:cs typeface="+mn-ea"/>
                <a:sym typeface="+mn-lt"/>
              </a:rPr>
              <a:t>三期临床数据结果显示，本品的</a:t>
            </a:r>
            <a:r>
              <a:rPr lang="zh-CN" altLang="en-US" sz="1400" b="1" noProof="0" dirty="0">
                <a:ln>
                  <a:noFill/>
                </a:ln>
                <a:solidFill>
                  <a:srgbClr val="FF0000"/>
                </a:solidFill>
                <a:effectLst/>
                <a:uLnTx/>
                <a:uFillTx/>
                <a:cs typeface="+mn-ea"/>
                <a:sym typeface="+mn-lt"/>
              </a:rPr>
              <a:t>不良反应发生率略低于医院自配肠外营养液</a:t>
            </a:r>
            <a:r>
              <a:rPr lang="zh-CN" altLang="en-US" sz="1400" noProof="0" dirty="0">
                <a:ln>
                  <a:noFill/>
                </a:ln>
                <a:solidFill>
                  <a:schemeClr val="tx1"/>
                </a:solidFill>
                <a:effectLst/>
                <a:uLnTx/>
                <a:uFillTx/>
                <a:cs typeface="+mn-ea"/>
                <a:sym typeface="+mn-lt"/>
              </a:rPr>
              <a:t>。</a:t>
            </a:r>
            <a:endParaRPr kumimoji="0" lang="en-US" altLang="zh-CN" sz="1400" b="0" i="0" u="none" strike="noStrike" kern="1200" cap="none" spc="0" normalizeH="0" baseline="0" noProof="0" dirty="0">
              <a:ln>
                <a:noFill/>
              </a:ln>
              <a:solidFill>
                <a:prstClr val="black"/>
              </a:solidFill>
              <a:effectLst/>
              <a:uLnTx/>
              <a:uFillTx/>
              <a:cs typeface="+mn-ea"/>
              <a:sym typeface="+mn-lt"/>
            </a:endParaRPr>
          </a:p>
          <a:p>
            <a:pPr marL="285750" marR="0" lvl="0" indent="-285750" algn="just" defTabSz="914400" rtl="0" eaLnBrk="1" fontAlgn="auto" latinLnBrk="0" hangingPunct="1">
              <a:lnSpc>
                <a:spcPct val="150000"/>
              </a:lnSpc>
              <a:spcBef>
                <a:spcPts val="600"/>
              </a:spcBef>
              <a:spcAft>
                <a:spcPts val="0"/>
              </a:spcAft>
              <a:buClrTx/>
              <a:buSzTx/>
              <a:buFont typeface="Arial" panose="020B0604020202020204" pitchFamily="34" charset="0"/>
              <a:buChar char="•"/>
              <a:defRPr/>
            </a:pP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sp>
        <p:nvSpPr>
          <p:cNvPr id="22" name="文本框 21">
            <a:extLst>
              <a:ext uri="{FF2B5EF4-FFF2-40B4-BE49-F238E27FC236}">
                <a16:creationId xmlns:a16="http://schemas.microsoft.com/office/drawing/2014/main" id="{99F2964C-4A8C-130D-9D1C-2210E09781F5}"/>
              </a:ext>
            </a:extLst>
          </p:cNvPr>
          <p:cNvSpPr txBox="1"/>
          <p:nvPr/>
        </p:nvSpPr>
        <p:spPr>
          <a:xfrm>
            <a:off x="9300430" y="2235761"/>
            <a:ext cx="2602323" cy="2338070"/>
          </a:xfrm>
          <a:prstGeom prst="rect">
            <a:avLst/>
          </a:prstGeom>
          <a:noFill/>
        </p:spPr>
        <p:txBody>
          <a:bodyPr wrap="square">
            <a:spAutoFit/>
          </a:bodyPr>
          <a:lstStyle/>
          <a:p>
            <a:pPr marL="179705" marR="0" lvl="0" indent="-179705"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lang="zh-CN" altLang="en-US" sz="1400" noProof="0" dirty="0">
                <a:ln>
                  <a:noFill/>
                </a:ln>
                <a:solidFill>
                  <a:schemeClr val="tx1"/>
                </a:solidFill>
                <a:effectLst/>
                <a:uLnTx/>
                <a:uFillTx/>
                <a:cs typeface="+mn-ea"/>
                <a:sym typeface="+mn-lt"/>
              </a:rPr>
              <a:t>质量标准严格、</a:t>
            </a:r>
            <a:r>
              <a:rPr lang="zh-CN" altLang="en-US" sz="1400" b="1" noProof="0" dirty="0">
                <a:ln>
                  <a:noFill/>
                </a:ln>
                <a:solidFill>
                  <a:schemeClr val="tx1"/>
                </a:solidFill>
                <a:effectLst/>
                <a:uLnTx/>
                <a:uFillTx/>
                <a:cs typeface="+mn-ea"/>
                <a:sym typeface="+mn-lt"/>
              </a:rPr>
              <a:t>即开即用</a:t>
            </a:r>
            <a:r>
              <a:rPr lang="zh-CN" altLang="en-US" sz="1400" noProof="0" dirty="0">
                <a:ln>
                  <a:noFill/>
                </a:ln>
                <a:solidFill>
                  <a:schemeClr val="tx1"/>
                </a:solidFill>
                <a:effectLst/>
                <a:uLnTx/>
                <a:uFillTx/>
                <a:cs typeface="+mn-ea"/>
                <a:sym typeface="+mn-lt"/>
              </a:rPr>
              <a:t>。</a:t>
            </a:r>
          </a:p>
          <a:p>
            <a:pPr marL="179705" marR="0" lvl="0" indent="-179705"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cs typeface="+mn-ea"/>
                <a:sym typeface="+mn-lt"/>
              </a:rPr>
              <a:t>减少微粒和微生物污染</a:t>
            </a:r>
            <a:r>
              <a:rPr kumimoji="0" lang="zh-CN" altLang="en-US" sz="1400" i="0" u="none" strike="noStrike" kern="1200" cap="none" spc="0" normalizeH="0" baseline="0" noProof="0" dirty="0">
                <a:ln>
                  <a:noFill/>
                </a:ln>
                <a:solidFill>
                  <a:schemeClr val="tx1"/>
                </a:solidFill>
                <a:effectLst/>
                <a:uLnTx/>
                <a:uFillTx/>
                <a:cs typeface="+mn-ea"/>
                <a:sym typeface="+mn-lt"/>
              </a:rPr>
              <a:t>。</a:t>
            </a:r>
          </a:p>
          <a:p>
            <a:pPr marL="179705" marR="0" lvl="0" indent="-179705"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en-US" altLang="zh-CN" sz="1400" b="1" i="0" u="none" strike="noStrike" kern="1200" cap="none" spc="0" normalizeH="0" baseline="0" noProof="0" dirty="0">
                <a:ln>
                  <a:noFill/>
                </a:ln>
                <a:solidFill>
                  <a:schemeClr val="tx1"/>
                </a:solidFill>
                <a:effectLst/>
                <a:uLnTx/>
                <a:uFillTx/>
                <a:cs typeface="+mn-ea"/>
                <a:sym typeface="+mn-lt"/>
              </a:rPr>
              <a:t>减少血流感染风险</a:t>
            </a:r>
            <a:r>
              <a:rPr kumimoji="0" lang="en-US" altLang="zh-CN" sz="1400" i="0" u="none" strike="noStrike" kern="1200" cap="none" spc="0" normalizeH="0" baseline="0" noProof="0" dirty="0">
                <a:ln>
                  <a:noFill/>
                </a:ln>
                <a:solidFill>
                  <a:schemeClr val="tx1"/>
                </a:solidFill>
                <a:effectLst/>
                <a:uLnTx/>
                <a:uFillTx/>
                <a:cs typeface="+mn-ea"/>
                <a:sym typeface="+mn-lt"/>
              </a:rPr>
              <a:t>。</a:t>
            </a:r>
          </a:p>
          <a:p>
            <a:pPr marL="179705" marR="0" lvl="0" indent="-179705"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cs typeface="+mn-ea"/>
                <a:sym typeface="+mn-lt"/>
              </a:rPr>
              <a:t>适用于</a:t>
            </a:r>
            <a:r>
              <a:rPr kumimoji="0" lang="en-US" altLang="zh-CN" sz="1400" b="1" i="0" u="none" strike="noStrike" kern="1200" cap="none" spc="0" normalizeH="0" baseline="0" noProof="0" dirty="0">
                <a:ln>
                  <a:noFill/>
                </a:ln>
                <a:solidFill>
                  <a:schemeClr val="tx1"/>
                </a:solidFill>
                <a:effectLst/>
                <a:uLnTx/>
                <a:uFillTx/>
                <a:cs typeface="+mn-ea"/>
                <a:sym typeface="+mn-lt"/>
              </a:rPr>
              <a:t>紧急情况</a:t>
            </a:r>
            <a:r>
              <a:rPr kumimoji="0" lang="en-US" altLang="zh-CN" sz="1400" i="0" u="none" strike="noStrike" kern="1200" cap="none" spc="0" normalizeH="0" baseline="0" noProof="0" dirty="0">
                <a:ln>
                  <a:noFill/>
                </a:ln>
                <a:solidFill>
                  <a:schemeClr val="tx1"/>
                </a:solidFill>
                <a:effectLst/>
                <a:uLnTx/>
                <a:uFillTx/>
                <a:cs typeface="+mn-ea"/>
                <a:sym typeface="+mn-lt"/>
              </a:rPr>
              <a:t>，避免因处方和配制繁琐而延误治疗</a:t>
            </a:r>
            <a:r>
              <a:rPr kumimoji="0" lang="zh-CN" altLang="en-US" sz="1400" i="0" u="none" strike="noStrike" kern="1200" cap="none" spc="0" normalizeH="0" baseline="0" noProof="0" dirty="0">
                <a:ln>
                  <a:noFill/>
                </a:ln>
                <a:solidFill>
                  <a:schemeClr val="tx1"/>
                </a:solidFill>
                <a:effectLst/>
                <a:uLnTx/>
                <a:uFillTx/>
                <a:cs typeface="+mn-ea"/>
                <a:sym typeface="+mn-lt"/>
              </a:rPr>
              <a:t>。</a:t>
            </a:r>
            <a:endParaRPr kumimoji="0" lang="en-US" altLang="zh-CN" sz="1400" i="0" u="none" strike="noStrike" kern="1200" cap="none" spc="0" normalizeH="0" baseline="0" noProof="0" dirty="0">
              <a:ln>
                <a:noFill/>
              </a:ln>
              <a:solidFill>
                <a:schemeClr val="tx1"/>
              </a:solidFill>
              <a:effectLst/>
              <a:uLnTx/>
              <a:uFillTx/>
              <a:cs typeface="+mn-ea"/>
              <a:sym typeface="+mn-lt"/>
            </a:endParaRPr>
          </a:p>
          <a:p>
            <a:pPr marL="179705" marR="0" lvl="0" indent="-179705" algn="just" defTabSz="914400" rtl="0" eaLnBrk="1" fontAlgn="auto" latinLnBrk="0" hangingPunct="1">
              <a:lnSpc>
                <a:spcPct val="150000"/>
              </a:lnSpc>
              <a:spcBef>
                <a:spcPts val="600"/>
              </a:spcBef>
              <a:spcAft>
                <a:spcPts val="0"/>
              </a:spcAft>
              <a:buClrTx/>
              <a:buSzTx/>
              <a:buFont typeface="Arial" panose="020B0604020202020204" pitchFamily="34" charset="0"/>
              <a:buChar char="•"/>
              <a:defRPr/>
            </a:pPr>
            <a:endParaRPr kumimoji="0" lang="en-US" altLang="zh-CN" sz="1400" i="0" u="none" strike="noStrike" kern="1200" cap="none" spc="0" normalizeH="0" baseline="0" noProof="0" dirty="0">
              <a:ln>
                <a:noFill/>
              </a:ln>
              <a:solidFill>
                <a:schemeClr val="tx1"/>
              </a:solidFill>
              <a:effectLst/>
              <a:uLnTx/>
              <a:uFillTx/>
              <a:cs typeface="+mn-ea"/>
              <a:sym typeface="+mn-lt"/>
            </a:endParaRPr>
          </a:p>
        </p:txBody>
      </p:sp>
      <p:sp>
        <p:nvSpPr>
          <p:cNvPr id="23" name="文本框 22">
            <a:extLst>
              <a:ext uri="{FF2B5EF4-FFF2-40B4-BE49-F238E27FC236}">
                <a16:creationId xmlns:a16="http://schemas.microsoft.com/office/drawing/2014/main" id="{40BF2A61-5293-CC7E-E25A-7EECB98DB28C}"/>
              </a:ext>
            </a:extLst>
          </p:cNvPr>
          <p:cNvSpPr txBox="1"/>
          <p:nvPr/>
        </p:nvSpPr>
        <p:spPr>
          <a:xfrm>
            <a:off x="6228552" y="2271956"/>
            <a:ext cx="2602323" cy="2753360"/>
          </a:xfrm>
          <a:prstGeom prst="rect">
            <a:avLst/>
          </a:prstGeom>
          <a:noFill/>
        </p:spPr>
        <p:txBody>
          <a:bodyPr wrap="square">
            <a:spAutoFit/>
          </a:bodyPr>
          <a:lstStyle/>
          <a:p>
            <a:pPr marL="179705" indent="-179705">
              <a:lnSpc>
                <a:spcPct val="150000"/>
              </a:lnSpc>
              <a:spcBef>
                <a:spcPts val="600"/>
              </a:spcBef>
              <a:buFont typeface="Arial" panose="020B0604020202020204" pitchFamily="34" charset="0"/>
              <a:buChar char="•"/>
              <a:defRPr/>
            </a:pPr>
            <a:r>
              <a:rPr kumimoji="0" lang="zh-CN" altLang="en-US" sz="1400" i="0" u="none" strike="noStrike" kern="1200" cap="none" spc="0" normalizeH="0" baseline="0" noProof="0" dirty="0">
                <a:ln>
                  <a:noFill/>
                </a:ln>
                <a:solidFill>
                  <a:prstClr val="black"/>
                </a:solidFill>
                <a:effectLst/>
                <a:uLnTx/>
                <a:uFillTx/>
                <a:cs typeface="+mn-ea"/>
                <a:sym typeface="+mn-lt"/>
              </a:rPr>
              <a:t>与</a:t>
            </a:r>
            <a:r>
              <a:rPr lang="zh-CN" altLang="en-US" sz="1400" dirty="0">
                <a:solidFill>
                  <a:prstClr val="black"/>
                </a:solidFill>
                <a:cs typeface="+mn-ea"/>
                <a:sym typeface="+mn-lt"/>
              </a:rPr>
              <a:t>目录内“脂肪乳氨基酸葡萄糖”</a:t>
            </a:r>
            <a:r>
              <a:rPr kumimoji="0" lang="zh-CN" altLang="en-US" sz="1400" i="0" u="none" strike="noStrike" kern="1200" cap="none" spc="0" normalizeH="0" baseline="0" noProof="0" dirty="0">
                <a:ln>
                  <a:noFill/>
                </a:ln>
                <a:solidFill>
                  <a:prstClr val="black"/>
                </a:solidFill>
                <a:effectLst/>
                <a:uLnTx/>
                <a:uFillTx/>
                <a:cs typeface="+mn-ea"/>
                <a:sym typeface="+mn-lt"/>
              </a:rPr>
              <a:t>相比，中/长链脂肪乳可</a:t>
            </a:r>
            <a:r>
              <a:rPr kumimoji="0" lang="zh-CN" altLang="en-US" sz="1400" b="1" i="0" u="none" strike="noStrike" kern="1200" cap="none" spc="0" normalizeH="0" baseline="0" noProof="0" dirty="0">
                <a:ln>
                  <a:noFill/>
                </a:ln>
                <a:solidFill>
                  <a:srgbClr val="FF0000"/>
                </a:solidFill>
                <a:effectLst/>
                <a:uLnTx/>
                <a:uFillTx/>
                <a:cs typeface="+mn-ea"/>
                <a:sym typeface="+mn-lt"/>
              </a:rPr>
              <a:t>减轻对免疫功能和肝功能的不良影响</a:t>
            </a:r>
            <a:r>
              <a:rPr kumimoji="0" lang="zh-CN" altLang="en-US" sz="1400" i="0" u="none" strike="noStrike" kern="1200" cap="none" spc="0" normalizeH="0" baseline="0" noProof="0" dirty="0">
                <a:ln>
                  <a:noFill/>
                </a:ln>
                <a:solidFill>
                  <a:schemeClr val="tx1"/>
                </a:solidFill>
                <a:effectLst/>
                <a:uLnTx/>
                <a:uFillTx/>
                <a:cs typeface="+mn-ea"/>
                <a:sym typeface="+mn-lt"/>
              </a:rPr>
              <a:t>。</a:t>
            </a:r>
            <a:endParaRPr kumimoji="0" lang="en-US" altLang="zh-CN" sz="1400" i="0" u="none" strike="noStrike" kern="1200" cap="none" spc="0" normalizeH="0" baseline="0" noProof="0" dirty="0">
              <a:ln>
                <a:noFill/>
              </a:ln>
              <a:solidFill>
                <a:prstClr val="black"/>
              </a:solidFill>
              <a:effectLst/>
              <a:uLnTx/>
              <a:uFillTx/>
              <a:cs typeface="+mn-ea"/>
              <a:sym typeface="+mn-lt"/>
            </a:endParaRPr>
          </a:p>
          <a:p>
            <a:pPr marL="179705" marR="0" lvl="0" indent="-179705"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lang="zh-CN" altLang="en-US" sz="1400" dirty="0">
                <a:solidFill>
                  <a:prstClr val="black"/>
                </a:solidFill>
                <a:cs typeface="+mn-ea"/>
                <a:sym typeface="+mn-lt"/>
              </a:rPr>
              <a:t>氨基酸腔室</a:t>
            </a:r>
            <a:r>
              <a:rPr kumimoji="0" lang="zh-CN" altLang="en-US" sz="1400" i="0" u="none" strike="noStrike" kern="1200" cap="none" spc="0" normalizeH="0" baseline="0" noProof="0" dirty="0">
                <a:ln>
                  <a:noFill/>
                </a:ln>
                <a:solidFill>
                  <a:prstClr val="black"/>
                </a:solidFill>
                <a:effectLst/>
                <a:uLnTx/>
                <a:uFillTx/>
                <a:cs typeface="+mn-ea"/>
                <a:sym typeface="+mn-lt"/>
              </a:rPr>
              <a:t>不含抗氧化剂（亚硫酸盐），可</a:t>
            </a:r>
            <a:r>
              <a:rPr kumimoji="0" lang="zh-CN" altLang="en-US" sz="1400" b="1" i="0" u="none" strike="noStrike" kern="1200" cap="none" spc="0" normalizeH="0" baseline="0" noProof="0" dirty="0">
                <a:ln>
                  <a:noFill/>
                </a:ln>
                <a:solidFill>
                  <a:srgbClr val="FF0000"/>
                </a:solidFill>
                <a:effectLst/>
                <a:uLnTx/>
                <a:uFillTx/>
                <a:cs typeface="+mn-ea"/>
                <a:sym typeface="+mn-lt"/>
              </a:rPr>
              <a:t>减少亚硫酸盐引起的超敏反应和组织</a:t>
            </a:r>
            <a:r>
              <a:rPr kumimoji="0" lang="en-US" altLang="zh-CN" sz="1400" b="1" i="0" u="none" strike="noStrike" kern="1200" cap="none" spc="0" normalizeH="0" baseline="0" noProof="0" dirty="0">
                <a:ln>
                  <a:noFill/>
                </a:ln>
                <a:solidFill>
                  <a:srgbClr val="FF0000"/>
                </a:solidFill>
                <a:effectLst/>
                <a:uLnTx/>
                <a:uFillTx/>
                <a:cs typeface="+mn-ea"/>
                <a:sym typeface="+mn-lt"/>
              </a:rPr>
              <a:t>/</a:t>
            </a:r>
            <a:r>
              <a:rPr kumimoji="0" lang="zh-CN" altLang="en-US" sz="1400" b="1" i="0" u="none" strike="noStrike" kern="1200" cap="none" spc="0" normalizeH="0" baseline="0" noProof="0" dirty="0">
                <a:ln>
                  <a:noFill/>
                </a:ln>
                <a:solidFill>
                  <a:srgbClr val="FF0000"/>
                </a:solidFill>
                <a:effectLst/>
                <a:uLnTx/>
                <a:uFillTx/>
                <a:cs typeface="+mn-ea"/>
                <a:sym typeface="+mn-lt"/>
              </a:rPr>
              <a:t>器官的损伤</a:t>
            </a:r>
            <a:r>
              <a:rPr kumimoji="0" lang="zh-CN" altLang="en-US" sz="1400" i="0" u="none" strike="noStrike" kern="1200" cap="none" spc="0" normalizeH="0" baseline="0" noProof="0" dirty="0">
                <a:ln>
                  <a:noFill/>
                </a:ln>
                <a:solidFill>
                  <a:schemeClr val="tx1"/>
                </a:solidFill>
                <a:effectLst/>
                <a:uLnTx/>
                <a:uFillTx/>
                <a:cs typeface="+mn-ea"/>
                <a:sym typeface="+mn-lt"/>
              </a:rPr>
              <a:t>。</a:t>
            </a:r>
          </a:p>
        </p:txBody>
      </p:sp>
    </p:spTree>
    <p:extLst>
      <p:ext uri="{BB962C8B-B14F-4D97-AF65-F5344CB8AC3E}">
        <p14:creationId xmlns:p14="http://schemas.microsoft.com/office/powerpoint/2010/main" val="72200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E7FD531-A29C-8FE6-2C65-26DFEF191788}"/>
              </a:ext>
            </a:extLst>
          </p:cNvPr>
          <p:cNvSpPr txBox="1"/>
          <p:nvPr/>
        </p:nvSpPr>
        <p:spPr>
          <a:xfrm>
            <a:off x="636105" y="1443176"/>
            <a:ext cx="1470992" cy="707886"/>
          </a:xfrm>
          <a:prstGeom prst="rect">
            <a:avLst/>
          </a:prstGeom>
          <a:noFill/>
        </p:spPr>
        <p:txBody>
          <a:bodyPr wrap="square">
            <a:spAutoFit/>
          </a:bodyPr>
          <a:lstStyle/>
          <a:p>
            <a:pPr algn="ctr"/>
            <a:r>
              <a:rPr lang="en-US" altLang="zh-CN" sz="4000" b="1" dirty="0">
                <a:solidFill>
                  <a:schemeClr val="bg1"/>
                </a:solidFill>
                <a:cs typeface="+mn-ea"/>
                <a:sym typeface="+mn-lt"/>
              </a:rPr>
              <a:t>03</a:t>
            </a:r>
            <a:endParaRPr lang="zh-CN" altLang="en-US" sz="4000" b="1" dirty="0">
              <a:solidFill>
                <a:schemeClr val="bg1"/>
              </a:solidFill>
              <a:cs typeface="+mn-ea"/>
              <a:sym typeface="+mn-lt"/>
            </a:endParaRPr>
          </a:p>
        </p:txBody>
      </p:sp>
      <p:sp>
        <p:nvSpPr>
          <p:cNvPr id="4" name="文本框 3">
            <a:extLst>
              <a:ext uri="{FF2B5EF4-FFF2-40B4-BE49-F238E27FC236}">
                <a16:creationId xmlns:a16="http://schemas.microsoft.com/office/drawing/2014/main" id="{D2F09D32-CEB9-573F-698E-44F403C9A398}"/>
              </a:ext>
            </a:extLst>
          </p:cNvPr>
          <p:cNvSpPr txBox="1"/>
          <p:nvPr/>
        </p:nvSpPr>
        <p:spPr>
          <a:xfrm>
            <a:off x="407504" y="3272828"/>
            <a:ext cx="2087218" cy="523220"/>
          </a:xfrm>
          <a:prstGeom prst="rect">
            <a:avLst/>
          </a:prstGeom>
          <a:noFill/>
        </p:spPr>
        <p:txBody>
          <a:bodyPr wrap="square">
            <a:spAutoFit/>
          </a:bodyPr>
          <a:lstStyle/>
          <a:p>
            <a:pPr algn="ctr"/>
            <a:r>
              <a:rPr lang="zh-CN" altLang="en-US" sz="2800" dirty="0">
                <a:cs typeface="+mn-ea"/>
                <a:sym typeface="+mn-lt"/>
              </a:rPr>
              <a:t>有效性</a:t>
            </a:r>
          </a:p>
        </p:txBody>
      </p:sp>
      <p:sp>
        <p:nvSpPr>
          <p:cNvPr id="6" name="矩形 5">
            <a:extLst>
              <a:ext uri="{FF2B5EF4-FFF2-40B4-BE49-F238E27FC236}">
                <a16:creationId xmlns:a16="http://schemas.microsoft.com/office/drawing/2014/main" id="{D29160ED-C802-6F1C-5582-475E8C08354A}"/>
              </a:ext>
            </a:extLst>
          </p:cNvPr>
          <p:cNvSpPr/>
          <p:nvPr/>
        </p:nvSpPr>
        <p:spPr>
          <a:xfrm>
            <a:off x="2928543" y="3205321"/>
            <a:ext cx="9068713" cy="1488120"/>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graphicFrame>
        <p:nvGraphicFramePr>
          <p:cNvPr id="7" name="图表 6">
            <a:extLst>
              <a:ext uri="{FF2B5EF4-FFF2-40B4-BE49-F238E27FC236}">
                <a16:creationId xmlns:a16="http://schemas.microsoft.com/office/drawing/2014/main" id="{8AA1FBCA-0162-CEE4-354A-A0A930507D4C}"/>
              </a:ext>
            </a:extLst>
          </p:cNvPr>
          <p:cNvGraphicFramePr/>
          <p:nvPr>
            <p:extLst>
              <p:ext uri="{D42A27DB-BD31-4B8C-83A1-F6EECF244321}">
                <p14:modId xmlns:p14="http://schemas.microsoft.com/office/powerpoint/2010/main" val="1912768462"/>
              </p:ext>
            </p:extLst>
          </p:nvPr>
        </p:nvGraphicFramePr>
        <p:xfrm>
          <a:off x="3101009" y="3155625"/>
          <a:ext cx="5307495" cy="1488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a:extLst>
              <a:ext uri="{FF2B5EF4-FFF2-40B4-BE49-F238E27FC236}">
                <a16:creationId xmlns:a16="http://schemas.microsoft.com/office/drawing/2014/main" id="{033C31DA-20ED-8718-45CB-E62021EF2218}"/>
              </a:ext>
            </a:extLst>
          </p:cNvPr>
          <p:cNvGraphicFramePr/>
          <p:nvPr>
            <p:extLst>
              <p:ext uri="{D42A27DB-BD31-4B8C-83A1-F6EECF244321}">
                <p14:modId xmlns:p14="http://schemas.microsoft.com/office/powerpoint/2010/main" val="1302316795"/>
              </p:ext>
            </p:extLst>
          </p:nvPr>
        </p:nvGraphicFramePr>
        <p:xfrm>
          <a:off x="3101009" y="4643747"/>
          <a:ext cx="5387008" cy="11423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内容占位符 4">
            <a:extLst>
              <a:ext uri="{FF2B5EF4-FFF2-40B4-BE49-F238E27FC236}">
                <a16:creationId xmlns:a16="http://schemas.microsoft.com/office/drawing/2014/main" id="{AEC73D6E-C38F-1310-8CC8-9A213FAE1BB4}"/>
              </a:ext>
            </a:extLst>
          </p:cNvPr>
          <p:cNvGraphicFramePr/>
          <p:nvPr>
            <p:custDataLst>
              <p:tags r:id="rId1"/>
            </p:custDataLst>
            <p:extLst>
              <p:ext uri="{D42A27DB-BD31-4B8C-83A1-F6EECF244321}">
                <p14:modId xmlns:p14="http://schemas.microsoft.com/office/powerpoint/2010/main" val="1076568992"/>
              </p:ext>
            </p:extLst>
          </p:nvPr>
        </p:nvGraphicFramePr>
        <p:xfrm>
          <a:off x="2958426" y="1202775"/>
          <a:ext cx="9038842" cy="1759085"/>
        </p:xfrm>
        <a:graphic>
          <a:graphicData uri="http://schemas.openxmlformats.org/drawingml/2006/table">
            <a:tbl>
              <a:tblPr firstRow="1" bandRow="1"/>
              <a:tblGrid>
                <a:gridCol w="1775895">
                  <a:extLst>
                    <a:ext uri="{9D8B030D-6E8A-4147-A177-3AD203B41FA5}">
                      <a16:colId xmlns:a16="http://schemas.microsoft.com/office/drawing/2014/main" val="20000"/>
                    </a:ext>
                  </a:extLst>
                </a:gridCol>
                <a:gridCol w="2016740">
                  <a:extLst>
                    <a:ext uri="{9D8B030D-6E8A-4147-A177-3AD203B41FA5}">
                      <a16:colId xmlns:a16="http://schemas.microsoft.com/office/drawing/2014/main" val="20001"/>
                    </a:ext>
                  </a:extLst>
                </a:gridCol>
                <a:gridCol w="2220080">
                  <a:extLst>
                    <a:ext uri="{9D8B030D-6E8A-4147-A177-3AD203B41FA5}">
                      <a16:colId xmlns:a16="http://schemas.microsoft.com/office/drawing/2014/main" val="20002"/>
                    </a:ext>
                  </a:extLst>
                </a:gridCol>
                <a:gridCol w="3026127">
                  <a:extLst>
                    <a:ext uri="{9D8B030D-6E8A-4147-A177-3AD203B41FA5}">
                      <a16:colId xmlns:a16="http://schemas.microsoft.com/office/drawing/2014/main" val="20003"/>
                    </a:ext>
                  </a:extLst>
                </a:gridCol>
              </a:tblGrid>
              <a:tr h="362305">
                <a:tc>
                  <a:txBody>
                    <a:bodyPr/>
                    <a:lstStyle>
                      <a:lvl1pPr marL="0" algn="l" defTabSz="1219200" rtl="0" eaLnBrk="1" latinLnBrk="0" hangingPunct="1">
                        <a:defRPr sz="2400" b="1" kern="1200">
                          <a:solidFill>
                            <a:schemeClr val="lt1"/>
                          </a:solidFill>
                          <a:latin typeface="Calibri" panose="020F0502020204030204"/>
                        </a:defRPr>
                      </a:lvl1pPr>
                      <a:lvl2pPr marL="609600" algn="l" defTabSz="1219200" rtl="0" eaLnBrk="1" latinLnBrk="0" hangingPunct="1">
                        <a:defRPr sz="2400" b="1" kern="1200">
                          <a:solidFill>
                            <a:schemeClr val="lt1"/>
                          </a:solidFill>
                          <a:latin typeface="Calibri" panose="020F0502020204030204"/>
                        </a:defRPr>
                      </a:lvl2pPr>
                      <a:lvl3pPr marL="1219200" algn="l" defTabSz="1219200" rtl="0" eaLnBrk="1" latinLnBrk="0" hangingPunct="1">
                        <a:defRPr sz="2400" b="1" kern="1200">
                          <a:solidFill>
                            <a:schemeClr val="lt1"/>
                          </a:solidFill>
                          <a:latin typeface="Calibri" panose="020F0502020204030204"/>
                        </a:defRPr>
                      </a:lvl3pPr>
                      <a:lvl4pPr marL="1828800" algn="l" defTabSz="1219200" rtl="0" eaLnBrk="1" latinLnBrk="0" hangingPunct="1">
                        <a:defRPr sz="2400" b="1" kern="1200">
                          <a:solidFill>
                            <a:schemeClr val="lt1"/>
                          </a:solidFill>
                          <a:latin typeface="Calibri" panose="020F0502020204030204"/>
                        </a:defRPr>
                      </a:lvl4pPr>
                      <a:lvl5pPr marL="2438400" algn="l" defTabSz="1219200" rtl="0" eaLnBrk="1" latinLnBrk="0" hangingPunct="1">
                        <a:defRPr sz="2400" b="1" kern="1200">
                          <a:solidFill>
                            <a:schemeClr val="lt1"/>
                          </a:solidFill>
                          <a:latin typeface="Calibri" panose="020F0502020204030204"/>
                        </a:defRPr>
                      </a:lvl5pPr>
                      <a:lvl6pPr marL="3048000" algn="l" defTabSz="1219200" rtl="0" eaLnBrk="1" latinLnBrk="0" hangingPunct="1">
                        <a:defRPr sz="2400" b="1" kern="1200">
                          <a:solidFill>
                            <a:schemeClr val="lt1"/>
                          </a:solidFill>
                          <a:latin typeface="Calibri" panose="020F0502020204030204"/>
                        </a:defRPr>
                      </a:lvl6pPr>
                      <a:lvl7pPr marL="3657600" algn="l" defTabSz="1219200" rtl="0" eaLnBrk="1" latinLnBrk="0" hangingPunct="1">
                        <a:defRPr sz="2400" b="1" kern="1200">
                          <a:solidFill>
                            <a:schemeClr val="lt1"/>
                          </a:solidFill>
                          <a:latin typeface="Calibri" panose="020F0502020204030204"/>
                        </a:defRPr>
                      </a:lvl7pPr>
                      <a:lvl8pPr marL="4267200" algn="l" defTabSz="1219200" rtl="0" eaLnBrk="1" latinLnBrk="0" hangingPunct="1">
                        <a:defRPr sz="2400" b="1" kern="1200">
                          <a:solidFill>
                            <a:schemeClr val="lt1"/>
                          </a:solidFill>
                          <a:latin typeface="Calibri" panose="020F0502020204030204"/>
                        </a:defRPr>
                      </a:lvl8pPr>
                      <a:lvl9pPr marL="4876800" algn="l" defTabSz="1219200" rtl="0" eaLnBrk="1" latinLnBrk="0" hangingPunct="1">
                        <a:defRPr sz="2400" b="1" kern="1200">
                          <a:solidFill>
                            <a:schemeClr val="lt1"/>
                          </a:solidFill>
                          <a:latin typeface="Calibri" panose="020F0502020204030204"/>
                        </a:defRPr>
                      </a:lvl9pPr>
                    </a:lstStyle>
                    <a:p>
                      <a:pPr marL="0" algn="ctr">
                        <a:lnSpc>
                          <a:spcPct val="100000"/>
                        </a:lnSpc>
                        <a:spcBef>
                          <a:spcPts val="0"/>
                        </a:spcBef>
                        <a:spcAft>
                          <a:spcPts val="0"/>
                        </a:spcAft>
                      </a:pPr>
                      <a:r>
                        <a:rPr lang="zh-CN" altLang="en-US" sz="1400" b="1" dirty="0">
                          <a:solidFill>
                            <a:schemeClr val="tx1"/>
                          </a:solidFill>
                          <a:latin typeface="+mn-lt"/>
                          <a:ea typeface="+mn-ea"/>
                          <a:cs typeface="+mn-ea"/>
                          <a:sym typeface="+mn-lt"/>
                        </a:rPr>
                        <a:t>项目</a:t>
                      </a:r>
                    </a:p>
                  </a:txBody>
                  <a:tcPr marL="68580" marR="68580" marT="34306" marB="34306" anchor="ctr">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b="1" kern="1200">
                          <a:solidFill>
                            <a:schemeClr val="lt1"/>
                          </a:solidFill>
                          <a:latin typeface="Calibri" panose="020F0502020204030204"/>
                        </a:defRPr>
                      </a:lvl1pPr>
                      <a:lvl2pPr marL="609600" algn="l" defTabSz="1219200" rtl="0" eaLnBrk="1" latinLnBrk="0" hangingPunct="1">
                        <a:defRPr sz="2400" b="1" kern="1200">
                          <a:solidFill>
                            <a:schemeClr val="lt1"/>
                          </a:solidFill>
                          <a:latin typeface="Calibri" panose="020F0502020204030204"/>
                        </a:defRPr>
                      </a:lvl2pPr>
                      <a:lvl3pPr marL="1219200" algn="l" defTabSz="1219200" rtl="0" eaLnBrk="1" latinLnBrk="0" hangingPunct="1">
                        <a:defRPr sz="2400" b="1" kern="1200">
                          <a:solidFill>
                            <a:schemeClr val="lt1"/>
                          </a:solidFill>
                          <a:latin typeface="Calibri" panose="020F0502020204030204"/>
                        </a:defRPr>
                      </a:lvl3pPr>
                      <a:lvl4pPr marL="1828800" algn="l" defTabSz="1219200" rtl="0" eaLnBrk="1" latinLnBrk="0" hangingPunct="1">
                        <a:defRPr sz="2400" b="1" kern="1200">
                          <a:solidFill>
                            <a:schemeClr val="lt1"/>
                          </a:solidFill>
                          <a:latin typeface="Calibri" panose="020F0502020204030204"/>
                        </a:defRPr>
                      </a:lvl4pPr>
                      <a:lvl5pPr marL="2438400" algn="l" defTabSz="1219200" rtl="0" eaLnBrk="1" latinLnBrk="0" hangingPunct="1">
                        <a:defRPr sz="2400" b="1" kern="1200">
                          <a:solidFill>
                            <a:schemeClr val="lt1"/>
                          </a:solidFill>
                          <a:latin typeface="Calibri" panose="020F0502020204030204"/>
                        </a:defRPr>
                      </a:lvl5pPr>
                      <a:lvl6pPr marL="3048000" algn="l" defTabSz="1219200" rtl="0" eaLnBrk="1" latinLnBrk="0" hangingPunct="1">
                        <a:defRPr sz="2400" b="1" kern="1200">
                          <a:solidFill>
                            <a:schemeClr val="lt1"/>
                          </a:solidFill>
                          <a:latin typeface="Calibri" panose="020F0502020204030204"/>
                        </a:defRPr>
                      </a:lvl6pPr>
                      <a:lvl7pPr marL="3657600" algn="l" defTabSz="1219200" rtl="0" eaLnBrk="1" latinLnBrk="0" hangingPunct="1">
                        <a:defRPr sz="2400" b="1" kern="1200">
                          <a:solidFill>
                            <a:schemeClr val="lt1"/>
                          </a:solidFill>
                          <a:latin typeface="Calibri" panose="020F0502020204030204"/>
                        </a:defRPr>
                      </a:lvl7pPr>
                      <a:lvl8pPr marL="4267200" algn="l" defTabSz="1219200" rtl="0" eaLnBrk="1" latinLnBrk="0" hangingPunct="1">
                        <a:defRPr sz="2400" b="1" kern="1200">
                          <a:solidFill>
                            <a:schemeClr val="lt1"/>
                          </a:solidFill>
                          <a:latin typeface="Calibri" panose="020F0502020204030204"/>
                        </a:defRPr>
                      </a:lvl8pPr>
                      <a:lvl9pPr marL="4876800" algn="l" defTabSz="1219200" rtl="0" eaLnBrk="1" latinLnBrk="0" hangingPunct="1">
                        <a:defRPr sz="2400" b="1" kern="1200">
                          <a:solidFill>
                            <a:schemeClr val="lt1"/>
                          </a:solidFill>
                          <a:latin typeface="Calibri" panose="020F0502020204030204"/>
                        </a:defRPr>
                      </a:lvl9pPr>
                    </a:lstStyle>
                    <a:p>
                      <a:pPr marL="0" algn="ctr">
                        <a:lnSpc>
                          <a:spcPct val="100000"/>
                        </a:lnSpc>
                        <a:spcBef>
                          <a:spcPts val="0"/>
                        </a:spcBef>
                        <a:spcAft>
                          <a:spcPts val="0"/>
                        </a:spcAft>
                      </a:pPr>
                      <a:r>
                        <a:rPr lang="zh-CN" altLang="en-US" sz="1400" dirty="0">
                          <a:solidFill>
                            <a:schemeClr val="tx1"/>
                          </a:solidFill>
                          <a:latin typeface="+mn-lt"/>
                          <a:ea typeface="+mn-ea"/>
                          <a:cs typeface="+mn-ea"/>
                          <a:sym typeface="+mn-lt"/>
                        </a:rPr>
                        <a:t>长链脂肪乳注射液</a:t>
                      </a:r>
                      <a:endParaRPr lang="zh-CN" altLang="en-US" sz="1400" b="1" dirty="0">
                        <a:solidFill>
                          <a:schemeClr val="tx1"/>
                        </a:solidFill>
                        <a:latin typeface="+mn-lt"/>
                        <a:ea typeface="+mn-ea"/>
                        <a:cs typeface="+mn-ea"/>
                        <a:sym typeface="+mn-lt"/>
                      </a:endParaRPr>
                    </a:p>
                  </a:txBody>
                  <a:tcPr marL="68580" marR="68580" marT="34306" marB="34306" anchor="ctr">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b="1" kern="1200">
                          <a:solidFill>
                            <a:schemeClr val="lt1"/>
                          </a:solidFill>
                          <a:latin typeface="Calibri" panose="020F0502020204030204"/>
                        </a:defRPr>
                      </a:lvl1pPr>
                      <a:lvl2pPr marL="609600" algn="l" defTabSz="1219200" rtl="0" eaLnBrk="1" latinLnBrk="0" hangingPunct="1">
                        <a:defRPr sz="2400" b="1" kern="1200">
                          <a:solidFill>
                            <a:schemeClr val="lt1"/>
                          </a:solidFill>
                          <a:latin typeface="Calibri" panose="020F0502020204030204"/>
                        </a:defRPr>
                      </a:lvl2pPr>
                      <a:lvl3pPr marL="1219200" algn="l" defTabSz="1219200" rtl="0" eaLnBrk="1" latinLnBrk="0" hangingPunct="1">
                        <a:defRPr sz="2400" b="1" kern="1200">
                          <a:solidFill>
                            <a:schemeClr val="lt1"/>
                          </a:solidFill>
                          <a:latin typeface="Calibri" panose="020F0502020204030204"/>
                        </a:defRPr>
                      </a:lvl3pPr>
                      <a:lvl4pPr marL="1828800" algn="l" defTabSz="1219200" rtl="0" eaLnBrk="1" latinLnBrk="0" hangingPunct="1">
                        <a:defRPr sz="2400" b="1" kern="1200">
                          <a:solidFill>
                            <a:schemeClr val="lt1"/>
                          </a:solidFill>
                          <a:latin typeface="Calibri" panose="020F0502020204030204"/>
                        </a:defRPr>
                      </a:lvl4pPr>
                      <a:lvl5pPr marL="2438400" algn="l" defTabSz="1219200" rtl="0" eaLnBrk="1" latinLnBrk="0" hangingPunct="1">
                        <a:defRPr sz="2400" b="1" kern="1200">
                          <a:solidFill>
                            <a:schemeClr val="lt1"/>
                          </a:solidFill>
                          <a:latin typeface="Calibri" panose="020F0502020204030204"/>
                        </a:defRPr>
                      </a:lvl5pPr>
                      <a:lvl6pPr marL="3048000" algn="l" defTabSz="1219200" rtl="0" eaLnBrk="1" latinLnBrk="0" hangingPunct="1">
                        <a:defRPr sz="2400" b="1" kern="1200">
                          <a:solidFill>
                            <a:schemeClr val="lt1"/>
                          </a:solidFill>
                          <a:latin typeface="Calibri" panose="020F0502020204030204"/>
                        </a:defRPr>
                      </a:lvl6pPr>
                      <a:lvl7pPr marL="3657600" algn="l" defTabSz="1219200" rtl="0" eaLnBrk="1" latinLnBrk="0" hangingPunct="1">
                        <a:defRPr sz="2400" b="1" kern="1200">
                          <a:solidFill>
                            <a:schemeClr val="lt1"/>
                          </a:solidFill>
                          <a:latin typeface="Calibri" panose="020F0502020204030204"/>
                        </a:defRPr>
                      </a:lvl7pPr>
                      <a:lvl8pPr marL="4267200" algn="l" defTabSz="1219200" rtl="0" eaLnBrk="1" latinLnBrk="0" hangingPunct="1">
                        <a:defRPr sz="2400" b="1" kern="1200">
                          <a:solidFill>
                            <a:schemeClr val="lt1"/>
                          </a:solidFill>
                          <a:latin typeface="Calibri" panose="020F0502020204030204"/>
                        </a:defRPr>
                      </a:lvl8pPr>
                      <a:lvl9pPr marL="4876800" algn="l" defTabSz="1219200" rtl="0" eaLnBrk="1" latinLnBrk="0" hangingPunct="1">
                        <a:defRPr sz="2400" b="1" kern="1200">
                          <a:solidFill>
                            <a:schemeClr val="lt1"/>
                          </a:solidFill>
                          <a:latin typeface="Calibri" panose="020F0502020204030204"/>
                        </a:defRPr>
                      </a:lvl9pPr>
                    </a:lstStyle>
                    <a:p>
                      <a:pPr marL="0" lvl="2" algn="ctr">
                        <a:lnSpc>
                          <a:spcPct val="100000"/>
                        </a:lnSpc>
                        <a:spcBef>
                          <a:spcPts val="0"/>
                        </a:spcBef>
                        <a:spcAft>
                          <a:spcPts val="0"/>
                        </a:spcAft>
                        <a:buClrTx/>
                        <a:buSzTx/>
                        <a:buFontTx/>
                      </a:pPr>
                      <a:r>
                        <a:rPr lang="en-US" altLang="zh-CN" sz="1400" b="1" dirty="0">
                          <a:solidFill>
                            <a:srgbClr val="FF0000"/>
                          </a:solidFill>
                          <a:latin typeface="+mn-lt"/>
                          <a:ea typeface="+mn-ea"/>
                          <a:cs typeface="+mn-ea"/>
                          <a:sym typeface="+mn-lt"/>
                        </a:rPr>
                        <a:t>中/长链脂肪乳注射液</a:t>
                      </a:r>
                    </a:p>
                  </a:txBody>
                  <a:tcPr marL="68580" marR="68580" marT="34306" marB="34306" anchor="ctr">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b="1" kern="1200">
                          <a:solidFill>
                            <a:schemeClr val="lt1"/>
                          </a:solidFill>
                          <a:latin typeface="Calibri" panose="020F0502020204030204"/>
                        </a:defRPr>
                      </a:lvl1pPr>
                      <a:lvl2pPr marL="609600" algn="l" defTabSz="1219200" rtl="0" eaLnBrk="1" latinLnBrk="0" hangingPunct="1">
                        <a:defRPr sz="2400" b="1" kern="1200">
                          <a:solidFill>
                            <a:schemeClr val="lt1"/>
                          </a:solidFill>
                          <a:latin typeface="Calibri" panose="020F0502020204030204"/>
                        </a:defRPr>
                      </a:lvl2pPr>
                      <a:lvl3pPr marL="1219200" algn="l" defTabSz="1219200" rtl="0" eaLnBrk="1" latinLnBrk="0" hangingPunct="1">
                        <a:defRPr sz="2400" b="1" kern="1200">
                          <a:solidFill>
                            <a:schemeClr val="lt1"/>
                          </a:solidFill>
                          <a:latin typeface="Calibri" panose="020F0502020204030204"/>
                        </a:defRPr>
                      </a:lvl3pPr>
                      <a:lvl4pPr marL="1828800" algn="l" defTabSz="1219200" rtl="0" eaLnBrk="1" latinLnBrk="0" hangingPunct="1">
                        <a:defRPr sz="2400" b="1" kern="1200">
                          <a:solidFill>
                            <a:schemeClr val="lt1"/>
                          </a:solidFill>
                          <a:latin typeface="Calibri" panose="020F0502020204030204"/>
                        </a:defRPr>
                      </a:lvl4pPr>
                      <a:lvl5pPr marL="2438400" algn="l" defTabSz="1219200" rtl="0" eaLnBrk="1" latinLnBrk="0" hangingPunct="1">
                        <a:defRPr sz="2400" b="1" kern="1200">
                          <a:solidFill>
                            <a:schemeClr val="lt1"/>
                          </a:solidFill>
                          <a:latin typeface="Calibri" panose="020F0502020204030204"/>
                        </a:defRPr>
                      </a:lvl5pPr>
                      <a:lvl6pPr marL="3048000" algn="l" defTabSz="1219200" rtl="0" eaLnBrk="1" latinLnBrk="0" hangingPunct="1">
                        <a:defRPr sz="2400" b="1" kern="1200">
                          <a:solidFill>
                            <a:schemeClr val="lt1"/>
                          </a:solidFill>
                          <a:latin typeface="Calibri" panose="020F0502020204030204"/>
                        </a:defRPr>
                      </a:lvl6pPr>
                      <a:lvl7pPr marL="3657600" algn="l" defTabSz="1219200" rtl="0" eaLnBrk="1" latinLnBrk="0" hangingPunct="1">
                        <a:defRPr sz="2400" b="1" kern="1200">
                          <a:solidFill>
                            <a:schemeClr val="lt1"/>
                          </a:solidFill>
                          <a:latin typeface="Calibri" panose="020F0502020204030204"/>
                        </a:defRPr>
                      </a:lvl7pPr>
                      <a:lvl8pPr marL="4267200" algn="l" defTabSz="1219200" rtl="0" eaLnBrk="1" latinLnBrk="0" hangingPunct="1">
                        <a:defRPr sz="2400" b="1" kern="1200">
                          <a:solidFill>
                            <a:schemeClr val="lt1"/>
                          </a:solidFill>
                          <a:latin typeface="Calibri" panose="020F0502020204030204"/>
                        </a:defRPr>
                      </a:lvl8pPr>
                      <a:lvl9pPr marL="4876800" algn="l" defTabSz="1219200" rtl="0" eaLnBrk="1" latinLnBrk="0" hangingPunct="1">
                        <a:defRPr sz="2400" b="1" kern="1200">
                          <a:solidFill>
                            <a:schemeClr val="lt1"/>
                          </a:solidFill>
                          <a:latin typeface="Calibri" panose="020F0502020204030204"/>
                        </a:defRPr>
                      </a:lvl9pPr>
                    </a:lstStyle>
                    <a:p>
                      <a:pPr marL="0" algn="ctr">
                        <a:lnSpc>
                          <a:spcPct val="100000"/>
                        </a:lnSpc>
                        <a:spcBef>
                          <a:spcPts val="0"/>
                        </a:spcBef>
                        <a:spcAft>
                          <a:spcPts val="0"/>
                        </a:spcAft>
                      </a:pPr>
                      <a:r>
                        <a:rPr lang="zh-CN" altLang="en-US" sz="1400" b="1" dirty="0">
                          <a:solidFill>
                            <a:srgbClr val="02478C"/>
                          </a:solidFill>
                          <a:latin typeface="+mn-lt"/>
                          <a:ea typeface="+mn-ea"/>
                          <a:cs typeface="+mn-ea"/>
                          <a:sym typeface="+mn-lt"/>
                        </a:rPr>
                        <a:t>临床获益</a:t>
                      </a:r>
                    </a:p>
                  </a:txBody>
                  <a:tcPr marL="68580" marR="68580" marT="34306" marB="34306" anchor="ctr">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9195">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lvl="2" indent="0" algn="ctr">
                        <a:lnSpc>
                          <a:spcPct val="100000"/>
                        </a:lnSpc>
                        <a:spcBef>
                          <a:spcPts val="0"/>
                        </a:spcBef>
                        <a:spcAft>
                          <a:spcPts val="0"/>
                        </a:spcAft>
                        <a:buFontTx/>
                        <a:buNone/>
                      </a:pPr>
                      <a:r>
                        <a:rPr lang="zh-CN" altLang="en-US" sz="1400" b="0" dirty="0">
                          <a:solidFill>
                            <a:schemeClr val="tx1"/>
                          </a:solidFill>
                          <a:latin typeface="+mn-lt"/>
                          <a:ea typeface="+mn-ea"/>
                          <a:cs typeface="+mn-ea"/>
                          <a:sym typeface="+mn-lt"/>
                        </a:rPr>
                        <a:t>氧化速率</a:t>
                      </a:r>
                    </a:p>
                  </a:txBody>
                  <a:tcPr marL="68580" marR="68580" marT="34306" marB="3430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marR="0" lvl="1" indent="0" algn="ctr" defTabSz="1219200" rtl="0" eaLnBrk="1" fontAlgn="auto" latinLnBrk="0" hangingPunct="1">
                        <a:lnSpc>
                          <a:spcPct val="100000"/>
                        </a:lnSpc>
                        <a:spcBef>
                          <a:spcPts val="0"/>
                        </a:spcBef>
                        <a:spcAft>
                          <a:spcPts val="0"/>
                        </a:spcAft>
                        <a:buClrTx/>
                        <a:buSzTx/>
                        <a:buFontTx/>
                        <a:buNone/>
                        <a:defRPr/>
                      </a:pPr>
                      <a:r>
                        <a:rPr kumimoji="0" lang="zh-CN" altLang="en-US" sz="1400" b="0" u="none" strike="noStrike" kern="1200" cap="none" spc="0" normalizeH="0" baseline="0" noProof="0" dirty="0">
                          <a:ln>
                            <a:noFill/>
                          </a:ln>
                          <a:solidFill>
                            <a:schemeClr val="tx1"/>
                          </a:solidFill>
                          <a:effectLst/>
                          <a:uLnTx/>
                          <a:uFillTx/>
                          <a:latin typeface="+mn-lt"/>
                          <a:ea typeface="+mn-ea"/>
                          <a:cs typeface="+mn-ea"/>
                          <a:sym typeface="+mn-lt"/>
                        </a:rPr>
                        <a:t>慢</a:t>
                      </a:r>
                      <a:endParaRPr kumimoji="0" lang="en-US" altLang="zh-CN" sz="1400" b="0" u="none" strike="noStrike" kern="1200" cap="none" spc="0" normalizeH="0" baseline="0" noProof="0" dirty="0">
                        <a:ln>
                          <a:noFill/>
                        </a:ln>
                        <a:solidFill>
                          <a:schemeClr val="tx1"/>
                        </a:solidFill>
                        <a:effectLst/>
                        <a:uLnTx/>
                        <a:uFillTx/>
                        <a:latin typeface="+mn-lt"/>
                        <a:ea typeface="+mn-ea"/>
                        <a:cs typeface="+mn-ea"/>
                        <a:sym typeface="+mn-lt"/>
                      </a:endParaRPr>
                    </a:p>
                  </a:txBody>
                  <a:tcPr marL="68580" marR="68580" marT="34306" marB="3430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marR="0" lvl="2" algn="ctr" defTabSz="1219200" rtl="0" eaLnBrk="1" fontAlgn="auto" latinLnBrk="0" hangingPunct="1">
                        <a:lnSpc>
                          <a:spcPct val="100000"/>
                        </a:lnSpc>
                        <a:spcBef>
                          <a:spcPts val="0"/>
                        </a:spcBef>
                        <a:spcAft>
                          <a:spcPts val="0"/>
                        </a:spcAft>
                        <a:buClrTx/>
                        <a:buSzTx/>
                        <a:buFontTx/>
                        <a:buNone/>
                      </a:pPr>
                      <a:r>
                        <a:rPr lang="en-US" altLang="zh-CN" sz="1400" b="1" dirty="0">
                          <a:solidFill>
                            <a:srgbClr val="FF0000"/>
                          </a:solidFill>
                          <a:latin typeface="+mn-lt"/>
                          <a:ea typeface="+mn-ea"/>
                          <a:cs typeface="+mn-ea"/>
                          <a:sym typeface="+mn-lt"/>
                        </a:rPr>
                        <a:t>快</a:t>
                      </a:r>
                    </a:p>
                  </a:txBody>
                  <a:tcPr marL="68580" marR="68580" marT="34306" marB="3430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rowSpan="2">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171450" marR="0" lvl="1" indent="-171450" algn="l" defTabSz="12192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b="0" dirty="0">
                          <a:solidFill>
                            <a:srgbClr val="02478C"/>
                          </a:solidFill>
                          <a:latin typeface="+mn-lt"/>
                          <a:ea typeface="+mn-ea"/>
                          <a:cs typeface="+mn-ea"/>
                          <a:sym typeface="+mn-lt"/>
                        </a:rPr>
                        <a:t>高效供能，快速代谢</a:t>
                      </a:r>
                    </a:p>
                  </a:txBody>
                  <a:tcPr marL="68580" marR="68580" marT="34306" marB="3430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195">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lvl="2" indent="0" algn="ctr">
                        <a:lnSpc>
                          <a:spcPct val="100000"/>
                        </a:lnSpc>
                        <a:spcBef>
                          <a:spcPts val="0"/>
                        </a:spcBef>
                        <a:spcAft>
                          <a:spcPts val="0"/>
                        </a:spcAft>
                        <a:buFontTx/>
                        <a:buNone/>
                      </a:pPr>
                      <a:r>
                        <a:rPr lang="zh-CN" altLang="en-US" sz="1400" b="0" dirty="0">
                          <a:solidFill>
                            <a:schemeClr val="tx1"/>
                          </a:solidFill>
                          <a:latin typeface="+mn-lt"/>
                          <a:ea typeface="+mn-ea"/>
                          <a:cs typeface="+mn-ea"/>
                          <a:sym typeface="+mn-lt"/>
                        </a:rPr>
                        <a:t>血浆廓清率</a:t>
                      </a:r>
                      <a:endParaRPr lang="en-US" altLang="zh-CN" sz="1400" b="0" dirty="0">
                        <a:solidFill>
                          <a:schemeClr val="tx1"/>
                        </a:solidFill>
                        <a:latin typeface="+mn-lt"/>
                        <a:ea typeface="+mn-ea"/>
                        <a:cs typeface="+mn-ea"/>
                        <a:sym typeface="+mn-lt"/>
                      </a:endParaRPr>
                    </a:p>
                  </a:txBody>
                  <a:tcPr marL="68580" marR="68580" marT="34306" marB="3430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lvl="2" indent="0" algn="ctr">
                        <a:lnSpc>
                          <a:spcPct val="100000"/>
                        </a:lnSpc>
                        <a:spcBef>
                          <a:spcPts val="0"/>
                        </a:spcBef>
                        <a:spcAft>
                          <a:spcPts val="0"/>
                        </a:spcAft>
                        <a:buFontTx/>
                        <a:buNone/>
                      </a:pPr>
                      <a:r>
                        <a:rPr lang="zh-CN" altLang="en-US" sz="1400" b="0" dirty="0">
                          <a:solidFill>
                            <a:schemeClr val="tx1"/>
                          </a:solidFill>
                          <a:latin typeface="+mn-lt"/>
                          <a:ea typeface="+mn-ea"/>
                          <a:cs typeface="+mn-ea"/>
                          <a:sym typeface="+mn-lt"/>
                        </a:rPr>
                        <a:t>慢</a:t>
                      </a:r>
                    </a:p>
                  </a:txBody>
                  <a:tcPr marL="68580" marR="68580" marT="34306" marB="3430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marR="0" lvl="2" algn="ctr" defTabSz="1219200" rtl="0" eaLnBrk="1" fontAlgn="auto" latinLnBrk="0" hangingPunct="1">
                        <a:lnSpc>
                          <a:spcPct val="100000"/>
                        </a:lnSpc>
                        <a:spcBef>
                          <a:spcPts val="0"/>
                        </a:spcBef>
                        <a:spcAft>
                          <a:spcPts val="0"/>
                        </a:spcAft>
                        <a:buClrTx/>
                        <a:buSzTx/>
                        <a:buFontTx/>
                        <a:buNone/>
                      </a:pPr>
                      <a:r>
                        <a:rPr lang="en-US" altLang="zh-CN" sz="1400" b="1" dirty="0">
                          <a:solidFill>
                            <a:srgbClr val="FF0000"/>
                          </a:solidFill>
                          <a:latin typeface="+mn-lt"/>
                          <a:ea typeface="+mn-ea"/>
                          <a:cs typeface="+mn-ea"/>
                          <a:sym typeface="+mn-lt"/>
                        </a:rPr>
                        <a:t>快</a:t>
                      </a:r>
                    </a:p>
                  </a:txBody>
                  <a:tcPr marL="68580" marR="68580" marT="34306" marB="3430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vMerge="1">
                  <a:txBody>
                    <a:bodyPr/>
                    <a:lstStyle/>
                    <a:p>
                      <a:endParaRPr lang="zh-CN"/>
                    </a:p>
                  </a:txBody>
                  <a:tcPr marL="68580" marR="68580" marT="34306" marB="34306" anchor="ctr"/>
                </a:tc>
                <a:extLst>
                  <a:ext uri="{0D108BD9-81ED-4DB2-BD59-A6C34878D82A}">
                    <a16:rowId xmlns:a16="http://schemas.microsoft.com/office/drawing/2014/main" val="10002"/>
                  </a:ext>
                </a:extLst>
              </a:tr>
              <a:tr h="349195">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lvl="2" indent="0" algn="ctr">
                        <a:lnSpc>
                          <a:spcPct val="100000"/>
                        </a:lnSpc>
                        <a:spcBef>
                          <a:spcPts val="0"/>
                        </a:spcBef>
                        <a:spcAft>
                          <a:spcPts val="0"/>
                        </a:spcAft>
                        <a:buFontTx/>
                        <a:buNone/>
                      </a:pPr>
                      <a:r>
                        <a:rPr lang="zh-CN" altLang="en-US" sz="1400" b="0" dirty="0">
                          <a:solidFill>
                            <a:schemeClr val="tx1"/>
                          </a:solidFill>
                          <a:latin typeface="+mn-lt"/>
                          <a:ea typeface="+mn-ea"/>
                          <a:cs typeface="+mn-ea"/>
                          <a:sym typeface="+mn-lt"/>
                        </a:rPr>
                        <a:t>节氮作用</a:t>
                      </a:r>
                    </a:p>
                  </a:txBody>
                  <a:tcPr marL="68580" marR="68580" marT="34306" marB="3430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lvl="2" indent="0" algn="ctr">
                        <a:lnSpc>
                          <a:spcPct val="100000"/>
                        </a:lnSpc>
                        <a:spcBef>
                          <a:spcPts val="0"/>
                        </a:spcBef>
                        <a:spcAft>
                          <a:spcPts val="0"/>
                        </a:spcAft>
                        <a:buFontTx/>
                        <a:buNone/>
                      </a:pPr>
                      <a:r>
                        <a:rPr lang="en-US" altLang="zh-CN" sz="1400" b="0" dirty="0">
                          <a:solidFill>
                            <a:schemeClr val="tx1"/>
                          </a:solidFill>
                          <a:latin typeface="+mn-lt"/>
                          <a:ea typeface="+mn-ea"/>
                          <a:cs typeface="+mn-ea"/>
                          <a:sym typeface="+mn-lt"/>
                        </a:rPr>
                        <a:t>+</a:t>
                      </a:r>
                      <a:endParaRPr lang="zh-CN" altLang="en-US" sz="1400" b="0" dirty="0">
                        <a:solidFill>
                          <a:schemeClr val="tx1"/>
                        </a:solidFill>
                        <a:latin typeface="+mn-lt"/>
                        <a:ea typeface="+mn-ea"/>
                        <a:cs typeface="+mn-ea"/>
                        <a:sym typeface="+mn-lt"/>
                      </a:endParaRPr>
                    </a:p>
                  </a:txBody>
                  <a:tcPr marL="68580" marR="68580" marT="34306" marB="3430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marR="0" lvl="2" algn="ctr" defTabSz="1219200" rtl="0" eaLnBrk="1" fontAlgn="auto" latinLnBrk="0" hangingPunct="1">
                        <a:lnSpc>
                          <a:spcPct val="100000"/>
                        </a:lnSpc>
                        <a:spcBef>
                          <a:spcPts val="0"/>
                        </a:spcBef>
                        <a:spcAft>
                          <a:spcPts val="0"/>
                        </a:spcAft>
                        <a:buClrTx/>
                        <a:buSzTx/>
                        <a:buFontTx/>
                        <a:buNone/>
                      </a:pPr>
                      <a:r>
                        <a:rPr lang="en-US" altLang="zh-CN" sz="1400" b="1" dirty="0">
                          <a:solidFill>
                            <a:srgbClr val="FF0000"/>
                          </a:solidFill>
                          <a:latin typeface="+mn-lt"/>
                          <a:ea typeface="+mn-ea"/>
                          <a:cs typeface="+mn-ea"/>
                          <a:sym typeface="+mn-lt"/>
                        </a:rPr>
                        <a:t>+++</a:t>
                      </a:r>
                    </a:p>
                  </a:txBody>
                  <a:tcPr marL="68580" marR="68580" marT="34306" marB="3430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rowSpan="2">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171450" marR="0" lvl="1" indent="-171450" algn="l" defTabSz="12192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b="0" dirty="0">
                          <a:solidFill>
                            <a:srgbClr val="02478C"/>
                          </a:solidFill>
                          <a:latin typeface="+mn-lt"/>
                          <a:ea typeface="+mn-ea"/>
                          <a:cs typeface="+mn-ea"/>
                          <a:sym typeface="+mn-lt"/>
                        </a:rPr>
                        <a:t>促进正氮平衡，提供多种形式能源</a:t>
                      </a:r>
                    </a:p>
                  </a:txBody>
                  <a:tcPr marL="68580" marR="68580" marT="34306" marB="3430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9195">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lvl="2" indent="0" algn="ctr">
                        <a:lnSpc>
                          <a:spcPct val="100000"/>
                        </a:lnSpc>
                        <a:spcBef>
                          <a:spcPts val="0"/>
                        </a:spcBef>
                        <a:spcAft>
                          <a:spcPts val="0"/>
                        </a:spcAft>
                        <a:buFontTx/>
                        <a:buNone/>
                      </a:pPr>
                      <a:r>
                        <a:rPr lang="zh-CN" altLang="en-US" sz="1400" b="0" dirty="0">
                          <a:solidFill>
                            <a:schemeClr val="tx1"/>
                          </a:solidFill>
                          <a:latin typeface="+mn-lt"/>
                          <a:ea typeface="+mn-ea"/>
                          <a:cs typeface="+mn-ea"/>
                          <a:sym typeface="+mn-lt"/>
                        </a:rPr>
                        <a:t>生酮作用</a:t>
                      </a:r>
                    </a:p>
                  </a:txBody>
                  <a:tcPr marL="68580" marR="68580" marT="34306" marB="34306"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lvl="2" indent="0" algn="ctr">
                        <a:lnSpc>
                          <a:spcPct val="100000"/>
                        </a:lnSpc>
                        <a:spcBef>
                          <a:spcPts val="0"/>
                        </a:spcBef>
                        <a:spcAft>
                          <a:spcPts val="0"/>
                        </a:spcAft>
                        <a:buFontTx/>
                        <a:buNone/>
                      </a:pPr>
                      <a:r>
                        <a:rPr lang="en-US" altLang="zh-CN" sz="1400" b="0" dirty="0">
                          <a:solidFill>
                            <a:schemeClr val="tx1"/>
                          </a:solidFill>
                          <a:latin typeface="+mn-lt"/>
                          <a:ea typeface="+mn-ea"/>
                          <a:cs typeface="+mn-ea"/>
                          <a:sym typeface="+mn-lt"/>
                        </a:rPr>
                        <a:t>+</a:t>
                      </a:r>
                      <a:endParaRPr lang="zh-CN" altLang="en-US" sz="1400" b="0" dirty="0">
                        <a:solidFill>
                          <a:schemeClr val="tx1"/>
                        </a:solidFill>
                        <a:latin typeface="+mn-lt"/>
                        <a:ea typeface="+mn-ea"/>
                        <a:cs typeface="+mn-ea"/>
                        <a:sym typeface="+mn-lt"/>
                      </a:endParaRPr>
                    </a:p>
                  </a:txBody>
                  <a:tcPr marL="68580" marR="68580" marT="34306" marB="34306"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dk1"/>
                          </a:solidFill>
                          <a:latin typeface="Calibri" panose="020F0502020204030204"/>
                        </a:defRPr>
                      </a:lvl1pPr>
                      <a:lvl2pPr marL="609600" algn="l" defTabSz="1219200" rtl="0" eaLnBrk="1" latinLnBrk="0" hangingPunct="1">
                        <a:defRPr sz="2400" kern="1200">
                          <a:solidFill>
                            <a:schemeClr val="dk1"/>
                          </a:solidFill>
                          <a:latin typeface="Calibri" panose="020F0502020204030204"/>
                        </a:defRPr>
                      </a:lvl2pPr>
                      <a:lvl3pPr marL="1219200" algn="l" defTabSz="1219200" rtl="0" eaLnBrk="1" latinLnBrk="0" hangingPunct="1">
                        <a:defRPr sz="2400" kern="1200">
                          <a:solidFill>
                            <a:schemeClr val="dk1"/>
                          </a:solidFill>
                          <a:latin typeface="Calibri" panose="020F0502020204030204"/>
                        </a:defRPr>
                      </a:lvl3pPr>
                      <a:lvl4pPr marL="1828800" algn="l" defTabSz="1219200" rtl="0" eaLnBrk="1" latinLnBrk="0" hangingPunct="1">
                        <a:defRPr sz="2400" kern="1200">
                          <a:solidFill>
                            <a:schemeClr val="dk1"/>
                          </a:solidFill>
                          <a:latin typeface="Calibri" panose="020F0502020204030204"/>
                        </a:defRPr>
                      </a:lvl4pPr>
                      <a:lvl5pPr marL="2438400" algn="l" defTabSz="1219200" rtl="0" eaLnBrk="1" latinLnBrk="0" hangingPunct="1">
                        <a:defRPr sz="2400" kern="1200">
                          <a:solidFill>
                            <a:schemeClr val="dk1"/>
                          </a:solidFill>
                          <a:latin typeface="Calibri" panose="020F0502020204030204"/>
                        </a:defRPr>
                      </a:lvl5pPr>
                      <a:lvl6pPr marL="3048000" algn="l" defTabSz="1219200" rtl="0" eaLnBrk="1" latinLnBrk="0" hangingPunct="1">
                        <a:defRPr sz="2400" kern="1200">
                          <a:solidFill>
                            <a:schemeClr val="dk1"/>
                          </a:solidFill>
                          <a:latin typeface="Calibri" panose="020F0502020204030204"/>
                        </a:defRPr>
                      </a:lvl6pPr>
                      <a:lvl7pPr marL="3657600" algn="l" defTabSz="1219200" rtl="0" eaLnBrk="1" latinLnBrk="0" hangingPunct="1">
                        <a:defRPr sz="2400" kern="1200">
                          <a:solidFill>
                            <a:schemeClr val="dk1"/>
                          </a:solidFill>
                          <a:latin typeface="Calibri" panose="020F0502020204030204"/>
                        </a:defRPr>
                      </a:lvl7pPr>
                      <a:lvl8pPr marL="4267200" algn="l" defTabSz="1219200" rtl="0" eaLnBrk="1" latinLnBrk="0" hangingPunct="1">
                        <a:defRPr sz="2400" kern="1200">
                          <a:solidFill>
                            <a:schemeClr val="dk1"/>
                          </a:solidFill>
                          <a:latin typeface="Calibri" panose="020F0502020204030204"/>
                        </a:defRPr>
                      </a:lvl8pPr>
                      <a:lvl9pPr marL="4876800" algn="l" defTabSz="1219200" rtl="0" eaLnBrk="1" latinLnBrk="0" hangingPunct="1">
                        <a:defRPr sz="2400" kern="1200">
                          <a:solidFill>
                            <a:schemeClr val="dk1"/>
                          </a:solidFill>
                          <a:latin typeface="Calibri" panose="020F0502020204030204"/>
                        </a:defRPr>
                      </a:lvl9pPr>
                    </a:lstStyle>
                    <a:p>
                      <a:pPr marL="0" marR="0" lvl="2" algn="ctr" defTabSz="1219200" rtl="0" eaLnBrk="1" fontAlgn="auto" latinLnBrk="0" hangingPunct="1">
                        <a:lnSpc>
                          <a:spcPct val="100000"/>
                        </a:lnSpc>
                        <a:spcBef>
                          <a:spcPts val="0"/>
                        </a:spcBef>
                        <a:spcAft>
                          <a:spcPts val="0"/>
                        </a:spcAft>
                        <a:buClrTx/>
                        <a:buSzTx/>
                        <a:buFontTx/>
                        <a:buNone/>
                      </a:pPr>
                      <a:r>
                        <a:rPr lang="en-US" altLang="zh-CN" sz="1400" b="1" dirty="0">
                          <a:solidFill>
                            <a:srgbClr val="FF0000"/>
                          </a:solidFill>
                          <a:latin typeface="+mn-lt"/>
                          <a:ea typeface="+mn-ea"/>
                          <a:cs typeface="+mn-ea"/>
                          <a:sym typeface="+mn-lt"/>
                        </a:rPr>
                        <a:t>+++</a:t>
                      </a:r>
                    </a:p>
                  </a:txBody>
                  <a:tcPr marL="68580" marR="68580" marT="34306" marB="34306"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marL="68580" marR="68580" marT="34306" marB="34306" anchor="ctr"/>
                </a:tc>
                <a:extLst>
                  <a:ext uri="{0D108BD9-81ED-4DB2-BD59-A6C34878D82A}">
                    <a16:rowId xmlns:a16="http://schemas.microsoft.com/office/drawing/2014/main" val="10004"/>
                  </a:ext>
                </a:extLst>
              </a:tr>
            </a:tbl>
          </a:graphicData>
        </a:graphic>
      </p:graphicFrame>
      <p:sp>
        <p:nvSpPr>
          <p:cNvPr id="10" name="文本框 9">
            <a:extLst>
              <a:ext uri="{FF2B5EF4-FFF2-40B4-BE49-F238E27FC236}">
                <a16:creationId xmlns:a16="http://schemas.microsoft.com/office/drawing/2014/main" id="{C349DA6B-03DB-AC8C-11E4-15949BE229E2}"/>
              </a:ext>
            </a:extLst>
          </p:cNvPr>
          <p:cNvSpPr txBox="1"/>
          <p:nvPr/>
        </p:nvSpPr>
        <p:spPr>
          <a:xfrm>
            <a:off x="8845827" y="3177810"/>
            <a:ext cx="3052038" cy="2720168"/>
          </a:xfrm>
          <a:prstGeom prst="rect">
            <a:avLst/>
          </a:prstGeom>
          <a:noFill/>
        </p:spPr>
        <p:txBody>
          <a:bodyPr wrap="square">
            <a:spAutoFit/>
          </a:bodyPr>
          <a:lstStyle/>
          <a:p>
            <a:pPr marL="171450" indent="-171450" algn="just">
              <a:lnSpc>
                <a:spcPct val="150000"/>
              </a:lnSpc>
              <a:spcBef>
                <a:spcPts val="600"/>
              </a:spcBef>
              <a:buFont typeface="Arial" panose="020B0604020202020204" pitchFamily="34" charset="0"/>
              <a:buChar char="•"/>
            </a:pPr>
            <a:r>
              <a:rPr lang="zh-CN" altLang="en-US" sz="1400" dirty="0">
                <a:cs typeface="+mn-ea"/>
                <a:sym typeface="+mn-lt"/>
              </a:rPr>
              <a:t>两项随机对照研究：左图为纳入胃切除术后的病人，右图是纳入腹部手术后的患者。两个研究中，两组患者均给与热量和含氮量相等的全肠外营养支持。</a:t>
            </a:r>
            <a:endParaRPr lang="en-US" altLang="zh-CN" sz="1400" dirty="0">
              <a:cs typeface="+mn-ea"/>
              <a:sym typeface="+mn-lt"/>
            </a:endParaRPr>
          </a:p>
          <a:p>
            <a:pPr marL="171450" indent="-171450" algn="just">
              <a:lnSpc>
                <a:spcPct val="150000"/>
              </a:lnSpc>
              <a:spcBef>
                <a:spcPts val="600"/>
              </a:spcBef>
              <a:buFont typeface="Arial" panose="020B0604020202020204" pitchFamily="34" charset="0"/>
              <a:buChar char="•"/>
            </a:pPr>
            <a:r>
              <a:rPr lang="zh-CN" altLang="en-US" sz="1400" dirty="0">
                <a:cs typeface="+mn-ea"/>
                <a:sym typeface="+mn-lt"/>
              </a:rPr>
              <a:t>结果显示：与长链脂肪乳对比，中</a:t>
            </a:r>
            <a:r>
              <a:rPr lang="en-US" altLang="zh-CN" sz="1400" dirty="0">
                <a:cs typeface="+mn-ea"/>
                <a:sym typeface="+mn-lt"/>
              </a:rPr>
              <a:t>/</a:t>
            </a:r>
            <a:r>
              <a:rPr lang="zh-CN" altLang="en-US" sz="1400" dirty="0">
                <a:cs typeface="+mn-ea"/>
                <a:sym typeface="+mn-lt"/>
              </a:rPr>
              <a:t>长链脂肪乳组的患者有较好的氮储留和氮平衡。</a:t>
            </a:r>
          </a:p>
        </p:txBody>
      </p:sp>
      <p:sp>
        <p:nvSpPr>
          <p:cNvPr id="13" name="灯片编号占位符 5">
            <a:extLst>
              <a:ext uri="{FF2B5EF4-FFF2-40B4-BE49-F238E27FC236}">
                <a16:creationId xmlns:a16="http://schemas.microsoft.com/office/drawing/2014/main" id="{AAA56AC2-4C97-90E5-E267-7DC4A885CB18}"/>
              </a:ext>
            </a:extLst>
          </p:cNvPr>
          <p:cNvSpPr txBox="1"/>
          <p:nvPr/>
        </p:nvSpPr>
        <p:spPr>
          <a:xfrm>
            <a:off x="288172" y="6131270"/>
            <a:ext cx="10261221" cy="507779"/>
          </a:xfrm>
          <a:prstGeom prst="rect">
            <a:avLst/>
          </a:prstGeom>
        </p:spPr>
        <p:txBody>
          <a:bodyPr vert="horz" lIns="121920" tIns="60960" rIns="121920" bIns="60960" rtlCol="0" anchor="ctr"/>
          <a:lstStyle>
            <a:defPPr>
              <a:defRPr lang="zh-CN"/>
            </a:defPPr>
            <a:lvl1pPr marL="0" algn="r" defTabSz="914400" rtl="0" eaLnBrk="1" latinLnBrk="0" hangingPunct="1">
              <a:defRPr sz="800"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latin typeface="+mn-lt"/>
                <a:ea typeface="+mn-ea"/>
                <a:cs typeface="+mn-ea"/>
                <a:sym typeface="+mn-lt"/>
              </a:rPr>
              <a:t>参考文献：</a:t>
            </a:r>
            <a:endParaRPr lang="en-US" altLang="zh-CN" dirty="0">
              <a:latin typeface="+mn-lt"/>
              <a:ea typeface="+mn-ea"/>
              <a:cs typeface="+mn-ea"/>
              <a:sym typeface="+mn-lt"/>
            </a:endParaRPr>
          </a:p>
          <a:p>
            <a:pPr algn="l"/>
            <a:r>
              <a:rPr lang="zh-CN" altLang="en-US" dirty="0">
                <a:latin typeface="+mn-lt"/>
                <a:ea typeface="+mn-ea"/>
                <a:cs typeface="+mn-ea"/>
                <a:sym typeface="+mn-lt"/>
              </a:rPr>
              <a:t>秦环龙，吴肇汉．不同碳链脂肪乳剂对肝脏外科患者脂肪及肝脏能量代谢的影响</a:t>
            </a:r>
            <a:r>
              <a:rPr lang="en-US" altLang="zh-CN" dirty="0">
                <a:latin typeface="+mn-lt"/>
                <a:ea typeface="+mn-ea"/>
                <a:cs typeface="+mn-ea"/>
                <a:sym typeface="+mn-lt"/>
              </a:rPr>
              <a:t>[J]</a:t>
            </a:r>
            <a:r>
              <a:rPr lang="zh-CN" altLang="en-US" dirty="0">
                <a:latin typeface="+mn-lt"/>
                <a:ea typeface="+mn-ea"/>
                <a:cs typeface="+mn-ea"/>
                <a:sym typeface="+mn-lt"/>
              </a:rPr>
              <a:t>．中华普通外科杂志，</a:t>
            </a:r>
            <a:r>
              <a:rPr lang="en-US" altLang="zh-CN" dirty="0">
                <a:latin typeface="+mn-lt"/>
                <a:ea typeface="+mn-ea"/>
                <a:cs typeface="+mn-ea"/>
                <a:sym typeface="+mn-lt"/>
              </a:rPr>
              <a:t>2001</a:t>
            </a:r>
            <a:r>
              <a:rPr lang="zh-CN" altLang="en-US" dirty="0">
                <a:latin typeface="+mn-lt"/>
                <a:ea typeface="+mn-ea"/>
                <a:cs typeface="+mn-ea"/>
                <a:sym typeface="+mn-lt"/>
              </a:rPr>
              <a:t>，</a:t>
            </a:r>
            <a:r>
              <a:rPr lang="en-US" altLang="zh-CN" dirty="0">
                <a:latin typeface="+mn-lt"/>
                <a:ea typeface="+mn-ea"/>
                <a:cs typeface="+mn-ea"/>
                <a:sym typeface="+mn-lt"/>
              </a:rPr>
              <a:t>16(4)</a:t>
            </a:r>
            <a:r>
              <a:rPr lang="zh-CN" altLang="en-US" dirty="0">
                <a:latin typeface="+mn-lt"/>
                <a:ea typeface="+mn-ea"/>
                <a:cs typeface="+mn-ea"/>
                <a:sym typeface="+mn-lt"/>
              </a:rPr>
              <a:t>：</a:t>
            </a:r>
            <a:r>
              <a:rPr lang="en-US" altLang="zh-CN" dirty="0">
                <a:latin typeface="+mn-lt"/>
                <a:ea typeface="+mn-ea"/>
                <a:cs typeface="+mn-ea"/>
                <a:sym typeface="+mn-lt"/>
              </a:rPr>
              <a:t>240-242</a:t>
            </a:r>
            <a:r>
              <a:rPr lang="zh-CN" altLang="en-US" dirty="0">
                <a:latin typeface="+mn-lt"/>
                <a:ea typeface="+mn-ea"/>
                <a:cs typeface="+mn-ea"/>
                <a:sym typeface="+mn-lt"/>
              </a:rPr>
              <a:t>．</a:t>
            </a:r>
            <a:endParaRPr lang="en-US" altLang="zh-CN" dirty="0">
              <a:latin typeface="+mn-lt"/>
              <a:ea typeface="+mn-ea"/>
              <a:cs typeface="+mn-ea"/>
              <a:sym typeface="+mn-lt"/>
            </a:endParaRPr>
          </a:p>
          <a:p>
            <a:pPr algn="l"/>
            <a:r>
              <a:rPr lang="zh-CN" altLang="en-US" dirty="0">
                <a:latin typeface="+mn-lt"/>
                <a:ea typeface="+mn-ea"/>
                <a:cs typeface="+mn-ea"/>
                <a:sym typeface="+mn-lt"/>
              </a:rPr>
              <a:t>许媛，郁正亚，候静，等．中长链混合脂肪乳剂对梗阻性黄疸患者肝脏及脂代谢的影响</a:t>
            </a:r>
            <a:r>
              <a:rPr lang="en-US" altLang="zh-CN" dirty="0">
                <a:latin typeface="+mn-lt"/>
                <a:ea typeface="+mn-ea"/>
                <a:cs typeface="+mn-ea"/>
                <a:sym typeface="+mn-lt"/>
              </a:rPr>
              <a:t>[J]</a:t>
            </a:r>
            <a:r>
              <a:rPr lang="zh-CN" altLang="en-US" dirty="0">
                <a:latin typeface="+mn-lt"/>
                <a:ea typeface="+mn-ea"/>
                <a:cs typeface="+mn-ea"/>
                <a:sym typeface="+mn-lt"/>
              </a:rPr>
              <a:t>．普外临床，</a:t>
            </a:r>
            <a:r>
              <a:rPr lang="en-US" altLang="zh-CN" dirty="0">
                <a:latin typeface="+mn-lt"/>
                <a:ea typeface="+mn-ea"/>
                <a:cs typeface="+mn-ea"/>
                <a:sym typeface="+mn-lt"/>
              </a:rPr>
              <a:t>1996</a:t>
            </a:r>
            <a:r>
              <a:rPr lang="zh-CN" altLang="en-US" dirty="0">
                <a:latin typeface="+mn-lt"/>
                <a:ea typeface="+mn-ea"/>
                <a:cs typeface="+mn-ea"/>
                <a:sym typeface="+mn-lt"/>
              </a:rPr>
              <a:t>，</a:t>
            </a:r>
            <a:r>
              <a:rPr lang="en-US" altLang="zh-CN" dirty="0">
                <a:latin typeface="+mn-lt"/>
                <a:ea typeface="+mn-ea"/>
                <a:cs typeface="+mn-ea"/>
                <a:sym typeface="+mn-lt"/>
              </a:rPr>
              <a:t>11(4)</a:t>
            </a:r>
            <a:r>
              <a:rPr lang="zh-CN" altLang="en-US" dirty="0">
                <a:latin typeface="+mn-lt"/>
                <a:ea typeface="+mn-ea"/>
                <a:cs typeface="+mn-ea"/>
                <a:sym typeface="+mn-lt"/>
              </a:rPr>
              <a:t>：</a:t>
            </a:r>
            <a:r>
              <a:rPr lang="en-US" altLang="zh-CN" dirty="0">
                <a:latin typeface="+mn-lt"/>
                <a:ea typeface="+mn-ea"/>
                <a:cs typeface="+mn-ea"/>
                <a:sym typeface="+mn-lt"/>
              </a:rPr>
              <a:t>226-229</a:t>
            </a:r>
            <a:r>
              <a:rPr lang="zh-CN" altLang="en-US" dirty="0">
                <a:latin typeface="+mn-lt"/>
                <a:ea typeface="+mn-ea"/>
                <a:cs typeface="+mn-ea"/>
                <a:sym typeface="+mn-lt"/>
              </a:rPr>
              <a:t>．</a:t>
            </a:r>
            <a:endParaRPr lang="en-US" altLang="zh-CN" dirty="0">
              <a:latin typeface="+mn-lt"/>
              <a:ea typeface="+mn-ea"/>
              <a:cs typeface="+mn-ea"/>
              <a:sym typeface="+mn-lt"/>
            </a:endParaRPr>
          </a:p>
          <a:p>
            <a:pPr algn="l"/>
            <a:r>
              <a:rPr lang="zh-CN" altLang="en-US" dirty="0">
                <a:latin typeface="+mn-lt"/>
                <a:ea typeface="+mn-ea"/>
                <a:cs typeface="+mn-ea"/>
                <a:sym typeface="+mn-lt"/>
              </a:rPr>
              <a:t>朱明炜，韦军民，曹金铎，等．两种脂肪乳对老年胃肠肿瘤患者术后营养疗效的比较</a:t>
            </a:r>
            <a:r>
              <a:rPr lang="en-US" altLang="zh-CN" dirty="0">
                <a:latin typeface="+mn-lt"/>
                <a:ea typeface="+mn-ea"/>
                <a:cs typeface="+mn-ea"/>
                <a:sym typeface="+mn-lt"/>
              </a:rPr>
              <a:t>[J]</a:t>
            </a:r>
            <a:r>
              <a:rPr lang="zh-CN" altLang="en-US" dirty="0">
                <a:latin typeface="+mn-lt"/>
                <a:ea typeface="+mn-ea"/>
                <a:cs typeface="+mn-ea"/>
                <a:sym typeface="+mn-lt"/>
              </a:rPr>
              <a:t>．中华胃肠外科杂志，</a:t>
            </a:r>
            <a:r>
              <a:rPr lang="en-US" altLang="zh-CN" dirty="0">
                <a:latin typeface="+mn-lt"/>
                <a:ea typeface="+mn-ea"/>
                <a:cs typeface="+mn-ea"/>
                <a:sym typeface="+mn-lt"/>
              </a:rPr>
              <a:t>2002</a:t>
            </a:r>
            <a:r>
              <a:rPr lang="zh-CN" altLang="en-US" dirty="0">
                <a:latin typeface="+mn-lt"/>
                <a:ea typeface="+mn-ea"/>
                <a:cs typeface="+mn-ea"/>
                <a:sym typeface="+mn-lt"/>
              </a:rPr>
              <a:t>，</a:t>
            </a:r>
            <a:r>
              <a:rPr lang="en-US" altLang="zh-CN" dirty="0">
                <a:latin typeface="+mn-lt"/>
                <a:ea typeface="+mn-ea"/>
                <a:cs typeface="+mn-ea"/>
                <a:sym typeface="+mn-lt"/>
              </a:rPr>
              <a:t>5(3)</a:t>
            </a:r>
            <a:r>
              <a:rPr lang="zh-CN" altLang="en-US" dirty="0">
                <a:latin typeface="+mn-lt"/>
                <a:ea typeface="+mn-ea"/>
                <a:cs typeface="+mn-ea"/>
                <a:sym typeface="+mn-lt"/>
              </a:rPr>
              <a:t>：</a:t>
            </a:r>
            <a:r>
              <a:rPr lang="en-US" altLang="zh-CN" dirty="0">
                <a:latin typeface="+mn-lt"/>
                <a:ea typeface="+mn-ea"/>
                <a:cs typeface="+mn-ea"/>
                <a:sym typeface="+mn-lt"/>
              </a:rPr>
              <a:t>180-182.</a:t>
            </a:r>
          </a:p>
          <a:p>
            <a:pPr algn="l"/>
            <a:r>
              <a:rPr lang="zh-CN" altLang="en-US" dirty="0">
                <a:latin typeface="+mn-lt"/>
                <a:ea typeface="+mn-ea"/>
                <a:cs typeface="+mn-ea"/>
                <a:sym typeface="+mn-lt"/>
              </a:rPr>
              <a:t>吴肇汉，秦环龙．中链及长链脂肪乳剂的代谢特点及其临床应用</a:t>
            </a:r>
            <a:r>
              <a:rPr lang="en-US" altLang="zh-CN" dirty="0">
                <a:latin typeface="+mn-lt"/>
                <a:ea typeface="+mn-ea"/>
                <a:cs typeface="+mn-ea"/>
                <a:sym typeface="+mn-lt"/>
              </a:rPr>
              <a:t>[J]</a:t>
            </a:r>
            <a:r>
              <a:rPr lang="zh-CN" altLang="en-US" dirty="0">
                <a:latin typeface="+mn-lt"/>
                <a:ea typeface="+mn-ea"/>
                <a:cs typeface="+mn-ea"/>
                <a:sym typeface="+mn-lt"/>
              </a:rPr>
              <a:t>．外科理论与实践．</a:t>
            </a:r>
            <a:r>
              <a:rPr lang="en-US" altLang="zh-CN" dirty="0">
                <a:latin typeface="+mn-lt"/>
                <a:ea typeface="+mn-ea"/>
                <a:cs typeface="+mn-ea"/>
                <a:sym typeface="+mn-lt"/>
              </a:rPr>
              <a:t>2000</a:t>
            </a:r>
            <a:r>
              <a:rPr lang="zh-CN" altLang="en-US" dirty="0">
                <a:latin typeface="+mn-lt"/>
                <a:ea typeface="+mn-ea"/>
                <a:cs typeface="+mn-ea"/>
                <a:sym typeface="+mn-lt"/>
              </a:rPr>
              <a:t>，</a:t>
            </a:r>
            <a:r>
              <a:rPr lang="en-US" altLang="zh-CN" dirty="0">
                <a:latin typeface="+mn-lt"/>
                <a:ea typeface="+mn-ea"/>
                <a:cs typeface="+mn-ea"/>
                <a:sym typeface="+mn-lt"/>
              </a:rPr>
              <a:t>5(1)</a:t>
            </a:r>
            <a:r>
              <a:rPr lang="zh-CN" altLang="en-US" dirty="0">
                <a:latin typeface="+mn-lt"/>
                <a:ea typeface="+mn-ea"/>
                <a:cs typeface="+mn-ea"/>
                <a:sym typeface="+mn-lt"/>
              </a:rPr>
              <a:t>：</a:t>
            </a:r>
            <a:r>
              <a:rPr lang="en-US" altLang="zh-CN" dirty="0">
                <a:latin typeface="+mn-lt"/>
                <a:ea typeface="+mn-ea"/>
                <a:cs typeface="+mn-ea"/>
                <a:sym typeface="+mn-lt"/>
              </a:rPr>
              <a:t>5-7</a:t>
            </a:r>
            <a:r>
              <a:rPr lang="zh-CN" altLang="en-US" dirty="0">
                <a:latin typeface="+mn-lt"/>
                <a:ea typeface="+mn-ea"/>
                <a:cs typeface="+mn-ea"/>
                <a:sym typeface="+mn-lt"/>
              </a:rPr>
              <a:t>．</a:t>
            </a:r>
            <a:endParaRPr lang="en-US" altLang="zh-CN" dirty="0">
              <a:latin typeface="+mn-lt"/>
              <a:ea typeface="+mn-ea"/>
              <a:cs typeface="+mn-ea"/>
              <a:sym typeface="+mn-lt"/>
            </a:endParaRPr>
          </a:p>
          <a:p>
            <a:pPr algn="l"/>
            <a:r>
              <a:rPr lang="zh-CN" altLang="en-US" dirty="0">
                <a:latin typeface="+mn-lt"/>
                <a:ea typeface="+mn-ea"/>
                <a:cs typeface="+mn-ea"/>
                <a:sym typeface="+mn-lt"/>
              </a:rPr>
              <a:t>宋竹涛，张海燕，吴书杭．中</a:t>
            </a:r>
            <a:r>
              <a:rPr lang="en-US" altLang="zh-CN" dirty="0">
                <a:latin typeface="+mn-lt"/>
                <a:ea typeface="+mn-ea"/>
                <a:cs typeface="+mn-ea"/>
                <a:sym typeface="+mn-lt"/>
              </a:rPr>
              <a:t>/</a:t>
            </a:r>
            <a:r>
              <a:rPr lang="zh-CN" altLang="en-US" dirty="0">
                <a:latin typeface="+mn-lt"/>
                <a:ea typeface="+mn-ea"/>
                <a:cs typeface="+mn-ea"/>
                <a:sym typeface="+mn-lt"/>
              </a:rPr>
              <a:t>长链甘油三酯在儿科</a:t>
            </a:r>
            <a:r>
              <a:rPr lang="en-US" altLang="zh-CN" dirty="0">
                <a:latin typeface="+mn-lt"/>
                <a:ea typeface="+mn-ea"/>
                <a:cs typeface="+mn-ea"/>
                <a:sym typeface="+mn-lt"/>
              </a:rPr>
              <a:t>ICU </a:t>
            </a:r>
            <a:r>
              <a:rPr lang="zh-CN" altLang="en-US" dirty="0">
                <a:latin typeface="+mn-lt"/>
                <a:ea typeface="+mn-ea"/>
                <a:cs typeface="+mn-ea"/>
                <a:sym typeface="+mn-lt"/>
              </a:rPr>
              <a:t>的临床应用研究</a:t>
            </a:r>
            <a:r>
              <a:rPr lang="en-US" altLang="zh-CN" dirty="0">
                <a:latin typeface="+mn-lt"/>
                <a:ea typeface="+mn-ea"/>
                <a:cs typeface="+mn-ea"/>
                <a:sym typeface="+mn-lt"/>
              </a:rPr>
              <a:t>[J]</a:t>
            </a:r>
            <a:r>
              <a:rPr lang="zh-CN" altLang="en-US" dirty="0">
                <a:latin typeface="+mn-lt"/>
                <a:ea typeface="+mn-ea"/>
                <a:cs typeface="+mn-ea"/>
                <a:sym typeface="+mn-lt"/>
              </a:rPr>
              <a:t>．国际医药卫生导报．</a:t>
            </a:r>
            <a:r>
              <a:rPr lang="en-US" altLang="zh-CN" dirty="0">
                <a:latin typeface="+mn-lt"/>
                <a:ea typeface="+mn-ea"/>
                <a:cs typeface="+mn-ea"/>
                <a:sym typeface="+mn-lt"/>
              </a:rPr>
              <a:t>2004</a:t>
            </a:r>
            <a:r>
              <a:rPr lang="zh-CN" altLang="en-US" dirty="0">
                <a:latin typeface="+mn-lt"/>
                <a:ea typeface="+mn-ea"/>
                <a:cs typeface="+mn-ea"/>
                <a:sym typeface="+mn-lt"/>
              </a:rPr>
              <a:t>，</a:t>
            </a:r>
            <a:r>
              <a:rPr lang="en-US" altLang="zh-CN" dirty="0">
                <a:latin typeface="+mn-lt"/>
                <a:ea typeface="+mn-ea"/>
                <a:cs typeface="+mn-ea"/>
                <a:sym typeface="+mn-lt"/>
              </a:rPr>
              <a:t>10(20)</a:t>
            </a:r>
            <a:r>
              <a:rPr lang="zh-CN" altLang="en-US" dirty="0">
                <a:latin typeface="+mn-lt"/>
                <a:ea typeface="+mn-ea"/>
                <a:cs typeface="+mn-ea"/>
                <a:sym typeface="+mn-lt"/>
              </a:rPr>
              <a:t>：</a:t>
            </a:r>
            <a:r>
              <a:rPr lang="en-US" altLang="zh-CN" dirty="0">
                <a:latin typeface="+mn-lt"/>
                <a:ea typeface="+mn-ea"/>
                <a:cs typeface="+mn-ea"/>
                <a:sym typeface="+mn-lt"/>
              </a:rPr>
              <a:t>58-59</a:t>
            </a:r>
            <a:r>
              <a:rPr lang="zh-CN" altLang="en-US" dirty="0">
                <a:latin typeface="+mn-lt"/>
                <a:ea typeface="+mn-ea"/>
                <a:cs typeface="+mn-ea"/>
                <a:sym typeface="+mn-lt"/>
              </a:rPr>
              <a:t>．</a:t>
            </a:r>
            <a:endParaRPr lang="en-US" altLang="zh-CN" dirty="0">
              <a:latin typeface="+mn-lt"/>
              <a:ea typeface="+mn-ea"/>
              <a:cs typeface="+mn-ea"/>
              <a:sym typeface="+mn-lt"/>
            </a:endParaRPr>
          </a:p>
          <a:p>
            <a:pPr algn="l"/>
            <a:r>
              <a:rPr lang="zh-CN" altLang="en-US" dirty="0">
                <a:latin typeface="+mn-lt"/>
                <a:ea typeface="+mn-ea"/>
                <a:cs typeface="+mn-ea"/>
                <a:sym typeface="+mn-lt"/>
              </a:rPr>
              <a:t>奚秋磊</a:t>
            </a:r>
            <a:r>
              <a:rPr lang="en-US" altLang="zh-CN" dirty="0">
                <a:latin typeface="+mn-lt"/>
                <a:ea typeface="+mn-ea"/>
                <a:cs typeface="+mn-ea"/>
                <a:sym typeface="+mn-lt"/>
              </a:rPr>
              <a:t>,</a:t>
            </a:r>
            <a:r>
              <a:rPr lang="zh-CN" altLang="en-US" dirty="0">
                <a:latin typeface="+mn-lt"/>
                <a:ea typeface="+mn-ea"/>
                <a:cs typeface="+mn-ea"/>
                <a:sym typeface="+mn-lt"/>
              </a:rPr>
              <a:t>钦伦秀</a:t>
            </a:r>
            <a:r>
              <a:rPr lang="en-US" altLang="zh-CN" dirty="0">
                <a:latin typeface="+mn-lt"/>
                <a:ea typeface="+mn-ea"/>
                <a:cs typeface="+mn-ea"/>
                <a:sym typeface="+mn-lt"/>
              </a:rPr>
              <a:t>,</a:t>
            </a:r>
            <a:r>
              <a:rPr lang="zh-CN" altLang="en-US" dirty="0">
                <a:latin typeface="+mn-lt"/>
                <a:ea typeface="+mn-ea"/>
                <a:cs typeface="+mn-ea"/>
                <a:sym typeface="+mn-lt"/>
              </a:rPr>
              <a:t>陶国清</a:t>
            </a:r>
            <a:r>
              <a:rPr lang="en-US" altLang="zh-CN" dirty="0">
                <a:latin typeface="+mn-lt"/>
                <a:ea typeface="+mn-ea"/>
                <a:cs typeface="+mn-ea"/>
                <a:sym typeface="+mn-lt"/>
              </a:rPr>
              <a:t>,</a:t>
            </a:r>
            <a:r>
              <a:rPr lang="zh-CN" altLang="en-US" dirty="0">
                <a:latin typeface="+mn-lt"/>
                <a:ea typeface="+mn-ea"/>
                <a:cs typeface="+mn-ea"/>
                <a:sym typeface="+mn-lt"/>
              </a:rPr>
              <a:t>等</a:t>
            </a:r>
            <a:r>
              <a:rPr lang="en-US" altLang="zh-CN" dirty="0">
                <a:latin typeface="+mn-lt"/>
                <a:ea typeface="+mn-ea"/>
                <a:cs typeface="+mn-ea"/>
                <a:sym typeface="+mn-lt"/>
              </a:rPr>
              <a:t>. </a:t>
            </a:r>
            <a:r>
              <a:rPr lang="zh-CN" altLang="en-US" dirty="0">
                <a:latin typeface="+mn-lt"/>
                <a:ea typeface="+mn-ea"/>
                <a:cs typeface="+mn-ea"/>
                <a:sym typeface="+mn-lt"/>
              </a:rPr>
              <a:t>中长链脂肪乳氨基酸葡萄糖三腔袋与院内配制全合一肠外营养液临床应用比较</a:t>
            </a:r>
            <a:r>
              <a:rPr lang="en-US" altLang="zh-CN" dirty="0">
                <a:latin typeface="+mn-lt"/>
                <a:ea typeface="+mn-ea"/>
                <a:cs typeface="+mn-ea"/>
                <a:sym typeface="+mn-lt"/>
              </a:rPr>
              <a:t>[J]. </a:t>
            </a:r>
            <a:r>
              <a:rPr lang="zh-CN" altLang="en-US" dirty="0">
                <a:latin typeface="+mn-lt"/>
                <a:ea typeface="+mn-ea"/>
                <a:cs typeface="+mn-ea"/>
                <a:sym typeface="+mn-lt"/>
              </a:rPr>
              <a:t>中国新药杂志</a:t>
            </a:r>
            <a:r>
              <a:rPr lang="en-US" altLang="zh-CN" dirty="0">
                <a:latin typeface="+mn-lt"/>
                <a:ea typeface="+mn-ea"/>
                <a:cs typeface="+mn-ea"/>
                <a:sym typeface="+mn-lt"/>
              </a:rPr>
              <a:t>,2021,30(18):1692-1697..</a:t>
            </a:r>
            <a:endParaRPr lang="zh-CN" altLang="en-US" dirty="0">
              <a:latin typeface="+mn-lt"/>
              <a:ea typeface="+mn-ea"/>
              <a:cs typeface="+mn-ea"/>
              <a:sym typeface="+mn-lt"/>
            </a:endParaRPr>
          </a:p>
        </p:txBody>
      </p:sp>
    </p:spTree>
    <p:extLst>
      <p:ext uri="{BB962C8B-B14F-4D97-AF65-F5344CB8AC3E}">
        <p14:creationId xmlns:p14="http://schemas.microsoft.com/office/powerpoint/2010/main" val="149791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FF5D18E-8C38-0372-2ACE-64534375B453}"/>
              </a:ext>
            </a:extLst>
          </p:cNvPr>
          <p:cNvSpPr txBox="1"/>
          <p:nvPr/>
        </p:nvSpPr>
        <p:spPr>
          <a:xfrm>
            <a:off x="677755" y="545494"/>
            <a:ext cx="10396855" cy="523220"/>
          </a:xfrm>
          <a:prstGeom prst="rect">
            <a:avLst/>
          </a:prstGeom>
          <a:noFill/>
        </p:spPr>
        <p:txBody>
          <a:bodyPr wrap="square">
            <a:spAutoFit/>
          </a:bodyPr>
          <a:lstStyle/>
          <a:p>
            <a:pPr algn="just"/>
            <a:r>
              <a:rPr lang="zh-CN" altLang="en-US" sz="2800" b="1" dirty="0">
                <a:cs typeface="+mn-ea"/>
                <a:sym typeface="+mn-lt"/>
              </a:rPr>
              <a:t>指南</a:t>
            </a:r>
            <a:r>
              <a:rPr lang="en-US" altLang="zh-CN" sz="2800" b="1" dirty="0">
                <a:cs typeface="+mn-ea"/>
                <a:sym typeface="+mn-lt"/>
              </a:rPr>
              <a:t>/</a:t>
            </a:r>
            <a:r>
              <a:rPr lang="zh-CN" altLang="en-US" sz="2800" b="1" dirty="0">
                <a:cs typeface="+mn-ea"/>
                <a:sym typeface="+mn-lt"/>
              </a:rPr>
              <a:t>共识推荐</a:t>
            </a:r>
          </a:p>
        </p:txBody>
      </p:sp>
      <p:graphicFrame>
        <p:nvGraphicFramePr>
          <p:cNvPr id="4" name="表格 3">
            <a:extLst>
              <a:ext uri="{FF2B5EF4-FFF2-40B4-BE49-F238E27FC236}">
                <a16:creationId xmlns:a16="http://schemas.microsoft.com/office/drawing/2014/main" id="{A261A1DC-9330-7801-8611-5F15F0688A6F}"/>
              </a:ext>
            </a:extLst>
          </p:cNvPr>
          <p:cNvGraphicFramePr/>
          <p:nvPr>
            <p:custDataLst>
              <p:tags r:id="rId1"/>
            </p:custDataLst>
            <p:extLst>
              <p:ext uri="{D42A27DB-BD31-4B8C-83A1-F6EECF244321}">
                <p14:modId xmlns:p14="http://schemas.microsoft.com/office/powerpoint/2010/main" val="1699684482"/>
              </p:ext>
            </p:extLst>
          </p:nvPr>
        </p:nvGraphicFramePr>
        <p:xfrm>
          <a:off x="1483051" y="1247957"/>
          <a:ext cx="10007378" cy="5285961"/>
        </p:xfrm>
        <a:graphic>
          <a:graphicData uri="http://schemas.openxmlformats.org/drawingml/2006/table">
            <a:tbl>
              <a:tblPr firstRow="1" bandRow="1"/>
              <a:tblGrid>
                <a:gridCol w="774462">
                  <a:extLst>
                    <a:ext uri="{9D8B030D-6E8A-4147-A177-3AD203B41FA5}">
                      <a16:colId xmlns:a16="http://schemas.microsoft.com/office/drawing/2014/main" val="20000"/>
                    </a:ext>
                  </a:extLst>
                </a:gridCol>
                <a:gridCol w="1909876">
                  <a:extLst>
                    <a:ext uri="{9D8B030D-6E8A-4147-A177-3AD203B41FA5}">
                      <a16:colId xmlns:a16="http://schemas.microsoft.com/office/drawing/2014/main" val="20001"/>
                    </a:ext>
                  </a:extLst>
                </a:gridCol>
                <a:gridCol w="2031107">
                  <a:extLst>
                    <a:ext uri="{9D8B030D-6E8A-4147-A177-3AD203B41FA5}">
                      <a16:colId xmlns:a16="http://schemas.microsoft.com/office/drawing/2014/main" val="20002"/>
                    </a:ext>
                  </a:extLst>
                </a:gridCol>
                <a:gridCol w="3688372">
                  <a:extLst>
                    <a:ext uri="{9D8B030D-6E8A-4147-A177-3AD203B41FA5}">
                      <a16:colId xmlns:a16="http://schemas.microsoft.com/office/drawing/2014/main" val="20003"/>
                    </a:ext>
                  </a:extLst>
                </a:gridCol>
                <a:gridCol w="1603561">
                  <a:extLst>
                    <a:ext uri="{9D8B030D-6E8A-4147-A177-3AD203B41FA5}">
                      <a16:colId xmlns:a16="http://schemas.microsoft.com/office/drawing/2014/main" val="20004"/>
                    </a:ext>
                  </a:extLst>
                </a:gridCol>
              </a:tblGrid>
              <a:tr h="421565">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300" b="1" spc="120" baseline="0" dirty="0">
                          <a:solidFill>
                            <a:schemeClr val="bg1"/>
                          </a:solidFill>
                          <a:latin typeface="+mn-lt"/>
                          <a:ea typeface="+mn-ea"/>
                          <a:cs typeface="+mn-ea"/>
                          <a:sym typeface="+mn-lt"/>
                        </a:rPr>
                        <a:t>年份</a:t>
                      </a: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2478C"/>
                    </a:solid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300" b="1" spc="120" baseline="0" dirty="0" err="1">
                          <a:solidFill>
                            <a:schemeClr val="bg1"/>
                          </a:solidFill>
                          <a:latin typeface="+mn-lt"/>
                          <a:ea typeface="+mn-ea"/>
                          <a:cs typeface="+mn-ea"/>
                          <a:sym typeface="+mn-lt"/>
                        </a:rPr>
                        <a:t>指南</a:t>
                      </a:r>
                      <a:r>
                        <a:rPr lang="en-US" sz="1300" b="1" spc="120" baseline="0" dirty="0">
                          <a:solidFill>
                            <a:schemeClr val="bg1"/>
                          </a:solidFill>
                          <a:latin typeface="+mn-lt"/>
                          <a:ea typeface="+mn-ea"/>
                          <a:cs typeface="+mn-ea"/>
                          <a:sym typeface="+mn-lt"/>
                        </a:rPr>
                        <a:t>/</a:t>
                      </a:r>
                      <a:r>
                        <a:rPr lang="zh-CN" altLang="en-US" sz="1300" b="1" spc="120" baseline="0" dirty="0">
                          <a:solidFill>
                            <a:schemeClr val="bg1"/>
                          </a:solidFill>
                          <a:latin typeface="+mn-lt"/>
                          <a:ea typeface="+mn-ea"/>
                          <a:cs typeface="+mn-ea"/>
                          <a:sym typeface="+mn-lt"/>
                        </a:rPr>
                        <a:t>共识名称</a:t>
                      </a:r>
                      <a:endParaRPr lang="en-US" sz="1300" b="1" spc="120" baseline="0" dirty="0">
                        <a:solidFill>
                          <a:schemeClr val="bg1"/>
                        </a:solidFill>
                        <a:latin typeface="+mn-lt"/>
                        <a:ea typeface="+mn-ea"/>
                        <a:cs typeface="+mn-ea"/>
                        <a:sym typeface="+mn-lt"/>
                      </a:endParaRP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2478C"/>
                    </a:solid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zh-CN" altLang="en-US" sz="1300" b="1" spc="120" baseline="0" dirty="0">
                          <a:solidFill>
                            <a:schemeClr val="bg1"/>
                          </a:solidFill>
                          <a:latin typeface="+mn-lt"/>
                          <a:ea typeface="+mn-ea"/>
                          <a:cs typeface="+mn-ea"/>
                          <a:sym typeface="+mn-lt"/>
                        </a:rPr>
                        <a:t>编写</a:t>
                      </a:r>
                      <a:r>
                        <a:rPr lang="en-US" sz="1300" b="1" spc="120" baseline="0" dirty="0" err="1">
                          <a:solidFill>
                            <a:schemeClr val="bg1"/>
                          </a:solidFill>
                          <a:latin typeface="+mn-lt"/>
                          <a:ea typeface="+mn-ea"/>
                          <a:cs typeface="+mn-ea"/>
                          <a:sym typeface="+mn-lt"/>
                        </a:rPr>
                        <a:t>单位</a:t>
                      </a:r>
                      <a:endParaRPr lang="en-US" sz="1300" b="1" spc="120" baseline="0" dirty="0">
                        <a:solidFill>
                          <a:schemeClr val="bg1"/>
                        </a:solidFill>
                        <a:latin typeface="+mn-lt"/>
                        <a:ea typeface="+mn-ea"/>
                        <a:cs typeface="+mn-ea"/>
                        <a:sym typeface="+mn-lt"/>
                      </a:endParaRP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2478C"/>
                    </a:solid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300" b="1" spc="120" baseline="0" dirty="0">
                          <a:solidFill>
                            <a:schemeClr val="bg1"/>
                          </a:solidFill>
                          <a:latin typeface="+mn-lt"/>
                          <a:ea typeface="+mn-ea"/>
                          <a:cs typeface="+mn-ea"/>
                          <a:sym typeface="+mn-lt"/>
                        </a:rPr>
                        <a:t>推荐内容</a:t>
                      </a: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2478C"/>
                    </a:solid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300" b="1" spc="120" baseline="0" dirty="0">
                          <a:solidFill>
                            <a:schemeClr val="bg1"/>
                          </a:solidFill>
                          <a:latin typeface="+mn-lt"/>
                          <a:ea typeface="+mn-ea"/>
                          <a:cs typeface="+mn-ea"/>
                          <a:sym typeface="+mn-lt"/>
                        </a:rPr>
                        <a:t>证据/推荐级别</a:t>
                      </a: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2478C"/>
                    </a:solidFill>
                  </a:tcPr>
                </a:tc>
                <a:extLst>
                  <a:ext uri="{0D108BD9-81ED-4DB2-BD59-A6C34878D82A}">
                    <a16:rowId xmlns:a16="http://schemas.microsoft.com/office/drawing/2014/main" val="10000"/>
                  </a:ext>
                </a:extLst>
              </a:tr>
              <a:tr h="610870">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2017年</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a:t>
                      </a:r>
                      <a:r>
                        <a:rPr lang="en-US" sz="1200" b="1" spc="60" baseline="0" dirty="0" err="1">
                          <a:solidFill>
                            <a:srgbClr val="FF0000"/>
                          </a:solidFill>
                          <a:latin typeface="+mn-lt"/>
                          <a:ea typeface="+mn-ea"/>
                          <a:cs typeface="+mn-ea"/>
                          <a:sym typeface="+mn-lt"/>
                        </a:rPr>
                        <a:t>ESPEN外科手术中的临床营养指南</a:t>
                      </a:r>
                      <a:r>
                        <a:rPr lang="en-US" sz="1200" spc="60" baseline="0" dirty="0">
                          <a:latin typeface="+mn-lt"/>
                          <a:ea typeface="+mn-ea"/>
                          <a:cs typeface="+mn-ea"/>
                          <a:sym typeface="+mn-lt"/>
                        </a:rPr>
                        <a:t>》</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欧洲临床营养和代谢学会</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marL="171450" indent="-171450" algn="l">
                        <a:lnSpc>
                          <a:spcPct val="120000"/>
                        </a:lnSpc>
                        <a:spcBef>
                          <a:spcPts val="0"/>
                        </a:spcBef>
                        <a:spcAft>
                          <a:spcPts val="0"/>
                        </a:spcAft>
                        <a:buFont typeface="Arial" panose="020B0604020202020204" pitchFamily="34" charset="0"/>
                        <a:buChar char="•"/>
                      </a:pPr>
                      <a:r>
                        <a:rPr lang="en-US" sz="1200" spc="60" baseline="0" dirty="0">
                          <a:latin typeface="+mn-lt"/>
                          <a:ea typeface="+mn-ea"/>
                          <a:cs typeface="+mn-ea"/>
                          <a:sym typeface="+mn-lt"/>
                        </a:rPr>
                        <a:t>对于肠外营养给药，应</a:t>
                      </a:r>
                      <a:r>
                        <a:rPr lang="en-US" sz="1200" b="1" spc="60" baseline="0" dirty="0">
                          <a:solidFill>
                            <a:srgbClr val="FF0000"/>
                          </a:solidFill>
                          <a:latin typeface="+mn-lt"/>
                          <a:ea typeface="+mn-ea"/>
                          <a:cs typeface="+mn-ea"/>
                          <a:sym typeface="+mn-lt"/>
                        </a:rPr>
                        <a:t>首选全合一(三腔袋</a:t>
                      </a:r>
                      <a:r>
                        <a:rPr lang="en-US" sz="1200" spc="60" baseline="0" dirty="0">
                          <a:latin typeface="+mn-lt"/>
                          <a:ea typeface="+mn-ea"/>
                          <a:cs typeface="+mn-ea"/>
                          <a:sym typeface="+mn-lt"/>
                        </a:rPr>
                        <a:t>或药房制备)而不是多瓶系统(BM、HE)</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zh-CN" altLang="en-US" sz="1200" spc="60" baseline="0" dirty="0">
                          <a:latin typeface="+mn-lt"/>
                          <a:ea typeface="+mn-ea"/>
                          <a:cs typeface="+mn-ea"/>
                          <a:sym typeface="+mn-lt"/>
                        </a:rPr>
                        <a:t>证据</a:t>
                      </a:r>
                      <a:r>
                        <a:rPr lang="en-US" altLang="zh-CN" sz="1200" spc="60" baseline="0" dirty="0">
                          <a:latin typeface="+mn-lt"/>
                          <a:ea typeface="+mn-ea"/>
                          <a:cs typeface="+mn-ea"/>
                          <a:sym typeface="+mn-lt"/>
                        </a:rPr>
                        <a:t>B</a:t>
                      </a:r>
                      <a:r>
                        <a:rPr lang="zh-CN" altLang="en-US" sz="1200" spc="60" baseline="0" dirty="0">
                          <a:latin typeface="+mn-lt"/>
                          <a:ea typeface="+mn-ea"/>
                          <a:cs typeface="+mn-ea"/>
                          <a:sym typeface="+mn-lt"/>
                        </a:rPr>
                        <a:t>，</a:t>
                      </a:r>
                      <a:r>
                        <a:rPr lang="en-US" sz="1200" spc="60" baseline="0" dirty="0">
                          <a:latin typeface="+mn-lt"/>
                          <a:ea typeface="+mn-ea"/>
                          <a:cs typeface="+mn-ea"/>
                          <a:sym typeface="+mn-lt"/>
                        </a:rPr>
                        <a:t>强烈共识(100%同意)</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0838">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2021年</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a:t>
                      </a:r>
                      <a:r>
                        <a:rPr lang="en-US" sz="1200" b="1" spc="60" baseline="0" dirty="0" err="1">
                          <a:solidFill>
                            <a:srgbClr val="FF0000"/>
                          </a:solidFill>
                          <a:latin typeface="+mn-lt"/>
                          <a:ea typeface="+mn-ea"/>
                          <a:cs typeface="+mn-ea"/>
                          <a:sym typeface="+mn-lt"/>
                        </a:rPr>
                        <a:t>中国老年患者肠外肠内营养应用指南</a:t>
                      </a:r>
                      <a:r>
                        <a:rPr lang="en-US" sz="1200" spc="60" baseline="0" dirty="0">
                          <a:latin typeface="+mn-lt"/>
                          <a:ea typeface="+mn-ea"/>
                          <a:cs typeface="+mn-ea"/>
                          <a:sym typeface="+mn-lt"/>
                        </a:rPr>
                        <a:t>》</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err="1">
                          <a:latin typeface="+mn-lt"/>
                          <a:ea typeface="+mn-ea"/>
                          <a:cs typeface="+mn-ea"/>
                          <a:sym typeface="+mn-lt"/>
                        </a:rPr>
                        <a:t>中华医学会</a:t>
                      </a:r>
                      <a:endParaRPr lang="en-US" sz="1200" spc="60" baseline="0" dirty="0">
                        <a:latin typeface="+mn-lt"/>
                        <a:ea typeface="+mn-ea"/>
                        <a:cs typeface="+mn-ea"/>
                        <a:sym typeface="+mn-lt"/>
                      </a:endParaRPr>
                    </a:p>
                    <a:p>
                      <a:pPr indent="0" algn="ctr">
                        <a:lnSpc>
                          <a:spcPct val="120000"/>
                        </a:lnSpc>
                        <a:spcBef>
                          <a:spcPts val="0"/>
                        </a:spcBef>
                        <a:spcAft>
                          <a:spcPts val="0"/>
                        </a:spcAft>
                        <a:buNone/>
                      </a:pPr>
                      <a:r>
                        <a:rPr lang="en-US" sz="1200" spc="60" baseline="0" dirty="0" err="1">
                          <a:latin typeface="+mn-lt"/>
                          <a:ea typeface="+mn-ea"/>
                          <a:cs typeface="+mn-ea"/>
                          <a:sym typeface="+mn-lt"/>
                        </a:rPr>
                        <a:t>肠外肠内营养学分会</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marL="171450" indent="-171450" algn="l">
                        <a:lnSpc>
                          <a:spcPct val="120000"/>
                        </a:lnSpc>
                        <a:spcBef>
                          <a:spcPts val="0"/>
                        </a:spcBef>
                        <a:spcAft>
                          <a:spcPts val="0"/>
                        </a:spcAft>
                        <a:buFont typeface="Arial" panose="020B0604020202020204" pitchFamily="34" charset="0"/>
                        <a:buChar char="•"/>
                      </a:pPr>
                      <a:r>
                        <a:rPr lang="en-US" sz="1200" spc="60" baseline="0" dirty="0">
                          <a:latin typeface="+mn-lt"/>
                          <a:ea typeface="+mn-ea"/>
                          <a:cs typeface="+mn-ea"/>
                          <a:sym typeface="+mn-lt"/>
                        </a:rPr>
                        <a:t>多种规格</a:t>
                      </a:r>
                      <a:r>
                        <a:rPr lang="en-US" sz="1200" b="1" spc="60" baseline="0" dirty="0">
                          <a:solidFill>
                            <a:schemeClr val="tx1"/>
                          </a:solidFill>
                          <a:latin typeface="+mn-lt"/>
                          <a:ea typeface="+mn-ea"/>
                          <a:cs typeface="+mn-ea"/>
                          <a:sym typeface="+mn-lt"/>
                        </a:rPr>
                        <a:t>工业化多腔袋</a:t>
                      </a:r>
                      <a:r>
                        <a:rPr lang="en-US" sz="1200" spc="60" baseline="0" dirty="0">
                          <a:latin typeface="+mn-lt"/>
                          <a:ea typeface="+mn-ea"/>
                          <a:cs typeface="+mn-ea"/>
                          <a:sym typeface="+mn-lt"/>
                        </a:rPr>
                        <a:t>可</a:t>
                      </a:r>
                      <a:r>
                        <a:rPr lang="en-US" sz="1200" b="1" spc="60" baseline="0" dirty="0">
                          <a:solidFill>
                            <a:srgbClr val="FF0000"/>
                          </a:solidFill>
                          <a:latin typeface="+mn-lt"/>
                          <a:ea typeface="+mn-ea"/>
                          <a:cs typeface="+mn-ea"/>
                          <a:sym typeface="+mn-lt"/>
                        </a:rPr>
                        <a:t>减少血流感染</a:t>
                      </a:r>
                      <a:r>
                        <a:rPr lang="en-US" sz="1200" spc="60" baseline="0" dirty="0">
                          <a:latin typeface="+mn-lt"/>
                          <a:ea typeface="+mn-ea"/>
                          <a:cs typeface="+mn-ea"/>
                          <a:sym typeface="+mn-lt"/>
                        </a:rPr>
                        <a:t>,适合病情稳定和短期应用的患者</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err="1">
                          <a:latin typeface="+mn-lt"/>
                          <a:ea typeface="+mn-ea"/>
                          <a:cs typeface="+mn-ea"/>
                          <a:sym typeface="+mn-lt"/>
                        </a:rPr>
                        <a:t>证据A</a:t>
                      </a:r>
                      <a:r>
                        <a:rPr lang="zh-CN" altLang="en-US" sz="1200" spc="60" baseline="0" dirty="0">
                          <a:latin typeface="+mn-lt"/>
                          <a:ea typeface="+mn-ea"/>
                          <a:cs typeface="+mn-ea"/>
                          <a:sym typeface="+mn-lt"/>
                        </a:rPr>
                        <a:t>，</a:t>
                      </a:r>
                      <a:r>
                        <a:rPr lang="en-US" sz="1200" spc="60" baseline="0" dirty="0">
                          <a:latin typeface="+mn-lt"/>
                          <a:ea typeface="+mn-ea"/>
                          <a:cs typeface="+mn-ea"/>
                          <a:sym typeface="+mn-lt"/>
                        </a:rPr>
                        <a:t>强推荐</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02362">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2022年</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《肠外营养多腔袋临床应用专家共识》</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err="1">
                          <a:latin typeface="+mn-lt"/>
                          <a:ea typeface="+mn-ea"/>
                          <a:cs typeface="+mn-ea"/>
                          <a:sym typeface="+mn-lt"/>
                        </a:rPr>
                        <a:t>中华医学会</a:t>
                      </a:r>
                      <a:endParaRPr lang="en-US" sz="1200" spc="60" baseline="0" dirty="0">
                        <a:latin typeface="+mn-lt"/>
                        <a:ea typeface="+mn-ea"/>
                        <a:cs typeface="+mn-ea"/>
                        <a:sym typeface="+mn-lt"/>
                      </a:endParaRPr>
                    </a:p>
                    <a:p>
                      <a:pPr indent="0" algn="ctr">
                        <a:lnSpc>
                          <a:spcPct val="120000"/>
                        </a:lnSpc>
                        <a:spcBef>
                          <a:spcPts val="0"/>
                        </a:spcBef>
                        <a:spcAft>
                          <a:spcPts val="0"/>
                        </a:spcAft>
                        <a:buNone/>
                      </a:pPr>
                      <a:r>
                        <a:rPr lang="en-US" sz="1200" spc="60" baseline="0" dirty="0" err="1">
                          <a:latin typeface="+mn-lt"/>
                          <a:ea typeface="+mn-ea"/>
                          <a:cs typeface="+mn-ea"/>
                          <a:sym typeface="+mn-lt"/>
                        </a:rPr>
                        <a:t>肠外肠内营养学分会</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marL="171450" indent="-171450" algn="l">
                        <a:lnSpc>
                          <a:spcPct val="120000"/>
                        </a:lnSpc>
                        <a:spcBef>
                          <a:spcPts val="0"/>
                        </a:spcBef>
                        <a:spcAft>
                          <a:spcPts val="0"/>
                        </a:spcAft>
                        <a:buFont typeface="Arial" panose="020B0604020202020204" pitchFamily="34" charset="0"/>
                        <a:buChar char="•"/>
                      </a:pPr>
                      <a:r>
                        <a:rPr lang="en-US" sz="1200" b="1" spc="60" baseline="0" dirty="0">
                          <a:solidFill>
                            <a:srgbClr val="FF0000"/>
                          </a:solidFill>
                          <a:latin typeface="+mn-lt"/>
                          <a:ea typeface="+mn-ea"/>
                          <a:cs typeface="+mn-ea"/>
                          <a:sym typeface="+mn-lt"/>
                        </a:rPr>
                        <a:t>多腔袋制剂</a:t>
                      </a:r>
                      <a:r>
                        <a:rPr lang="en-US" sz="1200" spc="60" baseline="0" dirty="0">
                          <a:latin typeface="+mn-lt"/>
                          <a:ea typeface="+mn-ea"/>
                          <a:cs typeface="+mn-ea"/>
                          <a:sym typeface="+mn-lt"/>
                        </a:rPr>
                        <a:t>有多种规格，具有处方较合理、质量标准严格、即开即用等特点，可减少处方和配制差错，满足大多数患者的临床营养需求</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err="1">
                          <a:latin typeface="+mn-lt"/>
                          <a:ea typeface="+mn-ea"/>
                          <a:cs typeface="+mn-ea"/>
                          <a:sym typeface="+mn-lt"/>
                        </a:rPr>
                        <a:t>证据C</a:t>
                      </a:r>
                      <a:r>
                        <a:rPr lang="zh-CN" altLang="en-US" sz="1200" spc="60" baseline="0" dirty="0">
                          <a:latin typeface="+mn-lt"/>
                          <a:ea typeface="+mn-ea"/>
                          <a:cs typeface="+mn-ea"/>
                          <a:sym typeface="+mn-lt"/>
                        </a:rPr>
                        <a:t>，</a:t>
                      </a:r>
                      <a:r>
                        <a:rPr lang="en-US" sz="1200" spc="60" baseline="0" dirty="0">
                          <a:latin typeface="+mn-lt"/>
                          <a:ea typeface="+mn-ea"/>
                          <a:cs typeface="+mn-ea"/>
                          <a:sym typeface="+mn-lt"/>
                        </a:rPr>
                        <a:t>强推荐</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19917">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2010年</a:t>
                      </a: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a:t>
                      </a:r>
                      <a:r>
                        <a:rPr lang="en-US" sz="1200" b="1" spc="60" baseline="0" dirty="0" err="1">
                          <a:solidFill>
                            <a:srgbClr val="FF0000"/>
                          </a:solidFill>
                          <a:latin typeface="+mn-lt"/>
                          <a:ea typeface="+mn-ea"/>
                          <a:cs typeface="+mn-ea"/>
                          <a:sym typeface="+mn-lt"/>
                        </a:rPr>
                        <a:t>中国儿科肠内肠外营养支持临床应用指南</a:t>
                      </a:r>
                      <a:r>
                        <a:rPr lang="en-US" sz="1200" spc="60" baseline="0" dirty="0">
                          <a:latin typeface="+mn-lt"/>
                          <a:ea typeface="+mn-ea"/>
                          <a:cs typeface="+mn-ea"/>
                          <a:sym typeface="+mn-lt"/>
                        </a:rPr>
                        <a:t>》</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中华医学会肠外肠内营养学分会儿科协作组</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marL="171450" indent="-171450" algn="l">
                        <a:lnSpc>
                          <a:spcPct val="120000"/>
                        </a:lnSpc>
                        <a:spcBef>
                          <a:spcPts val="0"/>
                        </a:spcBef>
                        <a:spcAft>
                          <a:spcPts val="0"/>
                        </a:spcAft>
                        <a:buFont typeface="Arial" panose="020B0604020202020204" pitchFamily="34" charset="0"/>
                        <a:buChar char="•"/>
                      </a:pPr>
                      <a:r>
                        <a:rPr lang="en-US" sz="1200" b="1" spc="60" baseline="0" dirty="0">
                          <a:solidFill>
                            <a:srgbClr val="FF0000"/>
                          </a:solidFill>
                          <a:latin typeface="+mn-lt"/>
                          <a:ea typeface="+mn-ea"/>
                          <a:cs typeface="+mn-ea"/>
                          <a:sym typeface="+mn-lt"/>
                        </a:rPr>
                        <a:t>肝功能异常</a:t>
                      </a:r>
                      <a:r>
                        <a:rPr lang="en-US" sz="1200" spc="60" baseline="0" dirty="0">
                          <a:latin typeface="+mn-lt"/>
                          <a:ea typeface="+mn-ea"/>
                          <a:cs typeface="+mn-ea"/>
                          <a:sym typeface="+mn-lt"/>
                        </a:rPr>
                        <a:t>以及需长期使用脂肪乳剂的</a:t>
                      </a:r>
                      <a:r>
                        <a:rPr lang="en-US" sz="1200" b="1" spc="60" baseline="0" dirty="0">
                          <a:solidFill>
                            <a:srgbClr val="FF0000"/>
                          </a:solidFill>
                          <a:latin typeface="+mn-lt"/>
                          <a:ea typeface="+mn-ea"/>
                          <a:cs typeface="+mn-ea"/>
                          <a:sym typeface="+mn-lt"/>
                        </a:rPr>
                        <a:t>患儿</a:t>
                      </a:r>
                      <a:r>
                        <a:rPr lang="en-US" sz="1200" spc="60" baseline="0" dirty="0">
                          <a:latin typeface="+mn-lt"/>
                          <a:ea typeface="+mn-ea"/>
                          <a:cs typeface="+mn-ea"/>
                          <a:sym typeface="+mn-lt"/>
                        </a:rPr>
                        <a:t>，建议选择</a:t>
                      </a:r>
                      <a:r>
                        <a:rPr lang="en-US" sz="1200" b="1" spc="60" baseline="0" dirty="0">
                          <a:solidFill>
                            <a:srgbClr val="FF0000"/>
                          </a:solidFill>
                          <a:latin typeface="+mn-lt"/>
                          <a:ea typeface="+mn-ea"/>
                          <a:cs typeface="+mn-ea"/>
                          <a:sym typeface="+mn-lt"/>
                        </a:rPr>
                        <a:t>中长链脂肪乳剂</a:t>
                      </a:r>
                      <a:r>
                        <a:rPr lang="en-US" sz="1200" spc="60" baseline="0" dirty="0">
                          <a:latin typeface="+mn-lt"/>
                          <a:ea typeface="+mn-ea"/>
                          <a:cs typeface="+mn-ea"/>
                          <a:sym typeface="+mn-lt"/>
                        </a:rPr>
                        <a:t>，如有条件，也可选择橄榄油/大豆油混合制剂</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zh-CN" altLang="en-US" sz="1200" baseline="0" dirty="0">
                          <a:latin typeface="+mn-lt"/>
                          <a:ea typeface="+mn-ea"/>
                          <a:cs typeface="+mn-ea"/>
                          <a:sym typeface="+mn-lt"/>
                        </a:rPr>
                        <a:t>证据</a:t>
                      </a:r>
                      <a:r>
                        <a:rPr lang="en-US" altLang="zh-CN" sz="1200" baseline="0" dirty="0">
                          <a:latin typeface="+mn-lt"/>
                          <a:ea typeface="+mn-ea"/>
                          <a:cs typeface="+mn-ea"/>
                          <a:sym typeface="+mn-lt"/>
                        </a:rPr>
                        <a:t>D</a:t>
                      </a:r>
                      <a:r>
                        <a:rPr lang="zh-CN" altLang="en-US" sz="1200" baseline="0" dirty="0">
                          <a:latin typeface="+mn-lt"/>
                          <a:ea typeface="+mn-ea"/>
                          <a:cs typeface="+mn-ea"/>
                          <a:sym typeface="+mn-lt"/>
                        </a:rPr>
                        <a:t>，专家意见</a:t>
                      </a:r>
                      <a:endParaRPr lang="en-US" altLang="zh-CN" sz="1200" baseline="0" dirty="0">
                        <a:latin typeface="+mn-lt"/>
                        <a:ea typeface="+mn-ea"/>
                        <a:cs typeface="+mn-ea"/>
                        <a:sym typeface="+mn-lt"/>
                      </a:endParaRPr>
                    </a:p>
                    <a:p>
                      <a:pPr indent="0" algn="ctr">
                        <a:lnSpc>
                          <a:spcPct val="120000"/>
                        </a:lnSpc>
                        <a:spcBef>
                          <a:spcPts val="0"/>
                        </a:spcBef>
                        <a:spcAft>
                          <a:spcPts val="0"/>
                        </a:spcAft>
                        <a:buNone/>
                      </a:pPr>
                      <a:r>
                        <a:rPr lang="zh-CN" altLang="en-US" sz="1200" baseline="0" dirty="0">
                          <a:latin typeface="+mn-lt"/>
                          <a:ea typeface="+mn-ea"/>
                          <a:cs typeface="+mn-ea"/>
                          <a:sym typeface="+mn-lt"/>
                        </a:rPr>
                        <a:t>或评论</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31079">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2018年</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a:t>
                      </a:r>
                      <a:r>
                        <a:rPr lang="en-US" sz="1200" spc="60" baseline="0" dirty="0" err="1">
                          <a:latin typeface="+mn-lt"/>
                          <a:ea typeface="+mn-ea"/>
                          <a:cs typeface="+mn-ea"/>
                          <a:sym typeface="+mn-lt"/>
                        </a:rPr>
                        <a:t>炎症性肠病营养支持治疗专家共识</a:t>
                      </a:r>
                      <a:r>
                        <a:rPr lang="en-US" sz="1200" spc="60" baseline="0" dirty="0">
                          <a:latin typeface="+mn-lt"/>
                          <a:ea typeface="+mn-ea"/>
                          <a:cs typeface="+mn-ea"/>
                          <a:sym typeface="+mn-lt"/>
                        </a:rPr>
                        <a:t>》</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err="1">
                          <a:latin typeface="+mn-lt"/>
                          <a:ea typeface="+mn-ea"/>
                          <a:cs typeface="+mn-ea"/>
                          <a:sym typeface="+mn-lt"/>
                        </a:rPr>
                        <a:t>中华医学会消化病学分会</a:t>
                      </a:r>
                      <a:endParaRPr lang="en-US" sz="1200" spc="60" baseline="0" dirty="0">
                        <a:latin typeface="+mn-lt"/>
                        <a:ea typeface="+mn-ea"/>
                        <a:cs typeface="+mn-ea"/>
                        <a:sym typeface="+mn-lt"/>
                      </a:endParaRPr>
                    </a:p>
                    <a:p>
                      <a:pPr indent="0" algn="ctr">
                        <a:lnSpc>
                          <a:spcPct val="120000"/>
                        </a:lnSpc>
                        <a:spcBef>
                          <a:spcPts val="0"/>
                        </a:spcBef>
                        <a:spcAft>
                          <a:spcPts val="0"/>
                        </a:spcAft>
                        <a:buNone/>
                      </a:pPr>
                      <a:r>
                        <a:rPr lang="en-US" sz="1200" spc="60" baseline="0" dirty="0" err="1">
                          <a:latin typeface="+mn-lt"/>
                          <a:ea typeface="+mn-ea"/>
                          <a:cs typeface="+mn-ea"/>
                          <a:sym typeface="+mn-lt"/>
                        </a:rPr>
                        <a:t>炎症性肠病学组</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marL="171450" indent="-171450" algn="l">
                        <a:lnSpc>
                          <a:spcPct val="120000"/>
                        </a:lnSpc>
                        <a:spcBef>
                          <a:spcPts val="0"/>
                        </a:spcBef>
                        <a:spcAft>
                          <a:spcPts val="0"/>
                        </a:spcAft>
                        <a:buFont typeface="Arial" panose="020B0604020202020204" pitchFamily="34" charset="0"/>
                        <a:buChar char="•"/>
                      </a:pPr>
                      <a:r>
                        <a:rPr lang="en-US" sz="1200" spc="60" baseline="0" dirty="0">
                          <a:latin typeface="+mn-lt"/>
                          <a:ea typeface="+mn-ea"/>
                          <a:cs typeface="+mn-ea"/>
                          <a:sym typeface="+mn-lt"/>
                        </a:rPr>
                        <a:t>不同成分脂肪酸具有不同免疫调节功能。n-6PUFA代谢产物具有加剧炎症反应的作用，不宜做为脂肪酸的唯一来源，而应添加鱼油脂肪乳剂、橄榄油脂肪乳剂、或</a:t>
                      </a:r>
                      <a:r>
                        <a:rPr lang="en-US" sz="1200" b="1" spc="60" baseline="0" dirty="0">
                          <a:solidFill>
                            <a:srgbClr val="FF0000"/>
                          </a:solidFill>
                          <a:latin typeface="+mn-lt"/>
                          <a:ea typeface="+mn-ea"/>
                          <a:cs typeface="+mn-ea"/>
                          <a:sym typeface="+mn-lt"/>
                        </a:rPr>
                        <a:t>中链甘油三酯</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sz="1200" spc="60" baseline="0" dirty="0">
                          <a:latin typeface="+mn-lt"/>
                          <a:ea typeface="+mn-ea"/>
                          <a:cs typeface="+mn-ea"/>
                          <a:sym typeface="+mn-lt"/>
                        </a:rPr>
                        <a:t>强烈推荐</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12700" cmpd="sng">
                      <a:noFill/>
                      <a:prstDash val="soli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0838">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en-US" altLang="en-US" sz="1200" spc="60" baseline="0" dirty="0">
                          <a:latin typeface="+mn-lt"/>
                          <a:ea typeface="+mn-ea"/>
                          <a:cs typeface="+mn-ea"/>
                          <a:sym typeface="+mn-lt"/>
                        </a:rPr>
                        <a:t>2019</a:t>
                      </a:r>
                      <a:r>
                        <a:rPr lang="zh-CN" altLang="en-US" sz="1200" spc="60" baseline="0">
                          <a:latin typeface="+mn-lt"/>
                          <a:ea typeface="+mn-ea"/>
                          <a:cs typeface="+mn-ea"/>
                          <a:sym typeface="+mn-lt"/>
                        </a:rPr>
                        <a:t>年</a:t>
                      </a: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zh-CN" altLang="en-US" sz="1200" spc="60" baseline="0" dirty="0">
                          <a:latin typeface="+mn-lt"/>
                          <a:ea typeface="+mn-ea"/>
                          <a:cs typeface="+mn-ea"/>
                          <a:sym typeface="+mn-lt"/>
                        </a:rPr>
                        <a:t>《</a:t>
                      </a:r>
                      <a:r>
                        <a:rPr lang="en-US" altLang="en-US" sz="1200" spc="60" baseline="0" dirty="0">
                          <a:latin typeface="+mn-lt"/>
                          <a:ea typeface="+mn-ea"/>
                          <a:cs typeface="+mn-ea"/>
                          <a:sym typeface="+mn-lt"/>
                        </a:rPr>
                        <a:t>复方氨基酸注射液临床应用专家共识</a:t>
                      </a:r>
                      <a:r>
                        <a:rPr lang="zh-CN" altLang="en-US" sz="1200" spc="60" baseline="0" dirty="0">
                          <a:latin typeface="+mn-lt"/>
                          <a:ea typeface="+mn-ea"/>
                          <a:cs typeface="+mn-ea"/>
                          <a:sym typeface="+mn-lt"/>
                        </a:rPr>
                        <a:t>》</a:t>
                      </a: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zh-CN" altLang="en-US" sz="1200" spc="60" baseline="0" dirty="0">
                          <a:latin typeface="+mn-lt"/>
                          <a:ea typeface="+mn-ea"/>
                          <a:cs typeface="+mn-ea"/>
                          <a:sym typeface="+mn-lt"/>
                        </a:rPr>
                        <a:t>中国抗癌协会</a:t>
                      </a:r>
                      <a:endParaRPr lang="en-US" altLang="zh-CN" sz="1200" spc="60" baseline="0" dirty="0">
                        <a:latin typeface="+mn-lt"/>
                        <a:ea typeface="+mn-ea"/>
                        <a:cs typeface="+mn-ea"/>
                        <a:sym typeface="+mn-lt"/>
                      </a:endParaRPr>
                    </a:p>
                    <a:p>
                      <a:pPr indent="0" algn="ctr">
                        <a:lnSpc>
                          <a:spcPct val="120000"/>
                        </a:lnSpc>
                        <a:spcBef>
                          <a:spcPts val="0"/>
                        </a:spcBef>
                        <a:spcAft>
                          <a:spcPts val="0"/>
                        </a:spcAft>
                        <a:buNone/>
                      </a:pPr>
                      <a:r>
                        <a:rPr lang="zh-CN" altLang="en-US" sz="1200" spc="60" baseline="0" dirty="0">
                          <a:latin typeface="+mn-lt"/>
                          <a:ea typeface="+mn-ea"/>
                          <a:cs typeface="+mn-ea"/>
                          <a:sym typeface="+mn-lt"/>
                        </a:rPr>
                        <a:t>肿瘤营养专委会</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marL="171450" indent="-171450" algn="l">
                        <a:lnSpc>
                          <a:spcPct val="120000"/>
                        </a:lnSpc>
                        <a:spcBef>
                          <a:spcPts val="0"/>
                        </a:spcBef>
                        <a:spcAft>
                          <a:spcPts val="0"/>
                        </a:spcAft>
                        <a:buFont typeface="Arial" panose="020B0604020202020204" pitchFamily="34" charset="0"/>
                        <a:buChar char="•"/>
                      </a:pPr>
                      <a:r>
                        <a:rPr lang="zh-CN" altLang="en-US" sz="1200" spc="60" baseline="0" dirty="0">
                          <a:latin typeface="+mn-lt"/>
                          <a:ea typeface="+mn-ea"/>
                          <a:cs typeface="+mn-ea"/>
                          <a:sym typeface="+mn-lt"/>
                        </a:rPr>
                        <a:t>长期使用肠外营养、重要脏器功能障碍、危重症、儿童、老年人、有高危过敏史的患者</a:t>
                      </a:r>
                      <a:r>
                        <a:rPr lang="zh-CN" altLang="en-US" sz="1200" b="1" spc="60" baseline="0" dirty="0">
                          <a:solidFill>
                            <a:srgbClr val="FF0000"/>
                          </a:solidFill>
                          <a:latin typeface="+mn-lt"/>
                          <a:ea typeface="+mn-ea"/>
                          <a:cs typeface="+mn-ea"/>
                          <a:sym typeface="+mn-lt"/>
                        </a:rPr>
                        <a:t>优先推荐不含亚硫酸盐</a:t>
                      </a:r>
                      <a:r>
                        <a:rPr lang="zh-CN" altLang="en-US" sz="1200" spc="60" baseline="0" dirty="0">
                          <a:latin typeface="+mn-lt"/>
                          <a:ea typeface="+mn-ea"/>
                          <a:cs typeface="+mn-ea"/>
                          <a:sym typeface="+mn-lt"/>
                        </a:rPr>
                        <a:t>或亚硫酸盐含量更低的复方氨基酸注射液</a:t>
                      </a: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Calibri" panose="020F0502020204030204"/>
                          <a:ea typeface="微软雅黑" panose="020B0503020204020204" charset="-122"/>
                        </a:defRPr>
                      </a:lvl1pPr>
                      <a:lvl2pPr marL="609600" algn="l" defTabSz="1219200" rtl="0" eaLnBrk="1" latinLnBrk="0" hangingPunct="1">
                        <a:defRPr sz="2400" kern="1200">
                          <a:solidFill>
                            <a:schemeClr val="tx1"/>
                          </a:solidFill>
                          <a:latin typeface="Calibri" panose="020F0502020204030204"/>
                          <a:ea typeface="微软雅黑" panose="020B0503020204020204" charset="-122"/>
                        </a:defRPr>
                      </a:lvl2pPr>
                      <a:lvl3pPr marL="1219200" algn="l" defTabSz="1219200" rtl="0" eaLnBrk="1" latinLnBrk="0" hangingPunct="1">
                        <a:defRPr sz="2400" kern="1200">
                          <a:solidFill>
                            <a:schemeClr val="tx1"/>
                          </a:solidFill>
                          <a:latin typeface="Calibri" panose="020F0502020204030204"/>
                          <a:ea typeface="微软雅黑" panose="020B0503020204020204" charset="-122"/>
                        </a:defRPr>
                      </a:lvl3pPr>
                      <a:lvl4pPr marL="1828800" algn="l" defTabSz="1219200" rtl="0" eaLnBrk="1" latinLnBrk="0" hangingPunct="1">
                        <a:defRPr sz="2400" kern="1200">
                          <a:solidFill>
                            <a:schemeClr val="tx1"/>
                          </a:solidFill>
                          <a:latin typeface="Calibri" panose="020F0502020204030204"/>
                          <a:ea typeface="微软雅黑" panose="020B0503020204020204" charset="-122"/>
                        </a:defRPr>
                      </a:lvl4pPr>
                      <a:lvl5pPr marL="2438400" algn="l" defTabSz="1219200" rtl="0" eaLnBrk="1" latinLnBrk="0" hangingPunct="1">
                        <a:defRPr sz="2400" kern="1200">
                          <a:solidFill>
                            <a:schemeClr val="tx1"/>
                          </a:solidFill>
                          <a:latin typeface="Calibri" panose="020F0502020204030204"/>
                          <a:ea typeface="微软雅黑" panose="020B0503020204020204" charset="-122"/>
                        </a:defRPr>
                      </a:lvl5pPr>
                      <a:lvl6pPr marL="3048000" algn="l" defTabSz="1219200" rtl="0" eaLnBrk="1" latinLnBrk="0" hangingPunct="1">
                        <a:defRPr sz="2400" kern="1200">
                          <a:solidFill>
                            <a:schemeClr val="tx1"/>
                          </a:solidFill>
                          <a:latin typeface="Calibri" panose="020F0502020204030204"/>
                          <a:ea typeface="微软雅黑" panose="020B0503020204020204" charset="-122"/>
                        </a:defRPr>
                      </a:lvl6pPr>
                      <a:lvl7pPr marL="3657600" algn="l" defTabSz="1219200" rtl="0" eaLnBrk="1" latinLnBrk="0" hangingPunct="1">
                        <a:defRPr sz="2400" kern="1200">
                          <a:solidFill>
                            <a:schemeClr val="tx1"/>
                          </a:solidFill>
                          <a:latin typeface="Calibri" panose="020F0502020204030204"/>
                          <a:ea typeface="微软雅黑" panose="020B0503020204020204" charset="-122"/>
                        </a:defRPr>
                      </a:lvl7pPr>
                      <a:lvl8pPr marL="4267200" algn="l" defTabSz="1219200" rtl="0" eaLnBrk="1" latinLnBrk="0" hangingPunct="1">
                        <a:defRPr sz="2400" kern="1200">
                          <a:solidFill>
                            <a:schemeClr val="tx1"/>
                          </a:solidFill>
                          <a:latin typeface="Calibri" panose="020F0502020204030204"/>
                          <a:ea typeface="微软雅黑" panose="020B0503020204020204" charset="-122"/>
                        </a:defRPr>
                      </a:lvl8pPr>
                      <a:lvl9pPr marL="4876800" algn="l" defTabSz="1219200" rtl="0" eaLnBrk="1" latinLnBrk="0" hangingPunct="1">
                        <a:defRPr sz="2400" kern="1200">
                          <a:solidFill>
                            <a:schemeClr val="tx1"/>
                          </a:solidFill>
                          <a:latin typeface="Calibri" panose="020F0502020204030204"/>
                          <a:ea typeface="微软雅黑" panose="020B0503020204020204" charset="-122"/>
                        </a:defRPr>
                      </a:lvl9pPr>
                    </a:lstStyle>
                    <a:p>
                      <a:pPr indent="0" algn="ctr">
                        <a:lnSpc>
                          <a:spcPct val="120000"/>
                        </a:lnSpc>
                        <a:spcBef>
                          <a:spcPts val="0"/>
                        </a:spcBef>
                        <a:spcAft>
                          <a:spcPts val="0"/>
                        </a:spcAft>
                        <a:buNone/>
                      </a:pPr>
                      <a:r>
                        <a:rPr lang="zh-CN" altLang="en-US" sz="1200" spc="60" baseline="0" dirty="0">
                          <a:latin typeface="+mn-lt"/>
                          <a:ea typeface="+mn-ea"/>
                          <a:cs typeface="+mn-ea"/>
                          <a:sym typeface="+mn-lt"/>
                        </a:rPr>
                        <a:t>未指出</a:t>
                      </a:r>
                      <a:endParaRPr lang="en-US" altLang="en-US" sz="1200" spc="60" baseline="0" dirty="0">
                        <a:latin typeface="+mn-lt"/>
                        <a:ea typeface="+mn-ea"/>
                        <a:cs typeface="+mn-ea"/>
                        <a:sym typeface="+mn-lt"/>
                      </a:endParaRPr>
                    </a:p>
                  </a:txBody>
                  <a:tcPr marL="107950" marR="107950" marT="63500" marB="63500" anchor="ctr">
                    <a:lnL w="12700" cmpd="sng">
                      <a:noFill/>
                      <a:prstDash val="solid"/>
                    </a:lnL>
                    <a:lnR w="12700" cmpd="sng">
                      <a:noFill/>
                      <a:prstDash val="soli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六边形 29">
            <a:extLst>
              <a:ext uri="{FF2B5EF4-FFF2-40B4-BE49-F238E27FC236}">
                <a16:creationId xmlns:a16="http://schemas.microsoft.com/office/drawing/2014/main" id="{4BC4143A-B5C6-CBCA-CA8A-179D58C76947}"/>
              </a:ext>
            </a:extLst>
          </p:cNvPr>
          <p:cNvSpPr/>
          <p:nvPr/>
        </p:nvSpPr>
        <p:spPr>
          <a:xfrm>
            <a:off x="565307" y="1719958"/>
            <a:ext cx="920632" cy="1935453"/>
          </a:xfrm>
          <a:prstGeom prst="rect">
            <a:avLst/>
          </a:prstGeom>
          <a:solidFill>
            <a:srgbClr val="024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多腔袋</a:t>
            </a:r>
            <a:endParaRPr kumimoji="0" lang="en-US" altLang="zh-CN" sz="18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相关</a:t>
            </a:r>
            <a:endParaRPr kumimoji="0" lang="en-US" altLang="zh-CN" sz="1800" b="1" i="0" u="none" strike="noStrike" kern="1200" cap="none" spc="0" normalizeH="0" baseline="0" noProof="0" dirty="0">
              <a:ln>
                <a:noFill/>
              </a:ln>
              <a:solidFill>
                <a:prstClr val="white"/>
              </a:solidFill>
              <a:effectLst/>
              <a:uLnTx/>
              <a:uFillTx/>
              <a:cs typeface="+mn-ea"/>
              <a:sym typeface="+mn-lt"/>
            </a:endParaRPr>
          </a:p>
        </p:txBody>
      </p:sp>
      <p:sp>
        <p:nvSpPr>
          <p:cNvPr id="6" name="六边形 29">
            <a:extLst>
              <a:ext uri="{FF2B5EF4-FFF2-40B4-BE49-F238E27FC236}">
                <a16:creationId xmlns:a16="http://schemas.microsoft.com/office/drawing/2014/main" id="{360B43F2-51A3-353A-E603-F6A160A255A1}"/>
              </a:ext>
            </a:extLst>
          </p:cNvPr>
          <p:cNvSpPr/>
          <p:nvPr/>
        </p:nvSpPr>
        <p:spPr>
          <a:xfrm>
            <a:off x="566234" y="3712370"/>
            <a:ext cx="920632" cy="1795468"/>
          </a:xfrm>
          <a:prstGeom prst="rect">
            <a:avLst/>
          </a:prstGeom>
          <a:solidFill>
            <a:srgbClr val="024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prstClr val="white"/>
                </a:solidFill>
                <a:cs typeface="+mn-ea"/>
                <a:sym typeface="+mn-lt"/>
              </a:rPr>
              <a:t>中长链脂肪乳</a:t>
            </a:r>
            <a:endParaRPr kumimoji="0" lang="en-US" altLang="zh-CN" sz="18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相关</a:t>
            </a:r>
            <a:endParaRPr kumimoji="0" lang="en-US" altLang="zh-CN" sz="1800" b="1" i="0" u="none" strike="noStrike" kern="1200" cap="none" spc="0" normalizeH="0" baseline="0" noProof="0" dirty="0">
              <a:ln>
                <a:noFill/>
              </a:ln>
              <a:solidFill>
                <a:prstClr val="white"/>
              </a:solidFill>
              <a:effectLst/>
              <a:uLnTx/>
              <a:uFillTx/>
              <a:cs typeface="+mn-ea"/>
              <a:sym typeface="+mn-lt"/>
            </a:endParaRPr>
          </a:p>
        </p:txBody>
      </p:sp>
      <p:sp>
        <p:nvSpPr>
          <p:cNvPr id="7" name="六边形 29">
            <a:extLst>
              <a:ext uri="{FF2B5EF4-FFF2-40B4-BE49-F238E27FC236}">
                <a16:creationId xmlns:a16="http://schemas.microsoft.com/office/drawing/2014/main" id="{3E4CF9CC-58E9-FF8E-DDCC-5E47FF994D43}"/>
              </a:ext>
            </a:extLst>
          </p:cNvPr>
          <p:cNvSpPr/>
          <p:nvPr/>
        </p:nvSpPr>
        <p:spPr>
          <a:xfrm>
            <a:off x="565307" y="5567813"/>
            <a:ext cx="920632" cy="958772"/>
          </a:xfrm>
          <a:prstGeom prst="rect">
            <a:avLst/>
          </a:prstGeom>
          <a:solidFill>
            <a:srgbClr val="024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氨基酸相关</a:t>
            </a:r>
          </a:p>
        </p:txBody>
      </p:sp>
    </p:spTree>
    <p:extLst>
      <p:ext uri="{BB962C8B-B14F-4D97-AF65-F5344CB8AC3E}">
        <p14:creationId xmlns:p14="http://schemas.microsoft.com/office/powerpoint/2010/main" val="317891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687739F-C87E-00F0-B2FC-877E22DD3BF7}"/>
              </a:ext>
            </a:extLst>
          </p:cNvPr>
          <p:cNvSpPr txBox="1"/>
          <p:nvPr/>
        </p:nvSpPr>
        <p:spPr>
          <a:xfrm>
            <a:off x="636105" y="1443176"/>
            <a:ext cx="1470992" cy="707886"/>
          </a:xfrm>
          <a:prstGeom prst="rect">
            <a:avLst/>
          </a:prstGeom>
          <a:noFill/>
        </p:spPr>
        <p:txBody>
          <a:bodyPr wrap="square">
            <a:spAutoFit/>
          </a:bodyPr>
          <a:lstStyle/>
          <a:p>
            <a:pPr algn="ctr"/>
            <a:r>
              <a:rPr lang="en-US" altLang="zh-CN" sz="4000" b="1" dirty="0">
                <a:solidFill>
                  <a:schemeClr val="bg1"/>
                </a:solidFill>
                <a:cs typeface="+mn-ea"/>
                <a:sym typeface="+mn-lt"/>
              </a:rPr>
              <a:t>05</a:t>
            </a:r>
            <a:endParaRPr lang="zh-CN" altLang="en-US" sz="4000" b="1" dirty="0">
              <a:solidFill>
                <a:schemeClr val="bg1"/>
              </a:solidFill>
              <a:cs typeface="+mn-ea"/>
              <a:sym typeface="+mn-lt"/>
            </a:endParaRPr>
          </a:p>
        </p:txBody>
      </p:sp>
      <p:sp>
        <p:nvSpPr>
          <p:cNvPr id="4" name="文本框 3">
            <a:extLst>
              <a:ext uri="{FF2B5EF4-FFF2-40B4-BE49-F238E27FC236}">
                <a16:creationId xmlns:a16="http://schemas.microsoft.com/office/drawing/2014/main" id="{96469D4C-698B-66A4-CBF1-C94BE6953500}"/>
              </a:ext>
            </a:extLst>
          </p:cNvPr>
          <p:cNvSpPr txBox="1"/>
          <p:nvPr/>
        </p:nvSpPr>
        <p:spPr>
          <a:xfrm>
            <a:off x="407504" y="3272828"/>
            <a:ext cx="2087218" cy="523220"/>
          </a:xfrm>
          <a:prstGeom prst="rect">
            <a:avLst/>
          </a:prstGeom>
          <a:noFill/>
        </p:spPr>
        <p:txBody>
          <a:bodyPr wrap="square">
            <a:spAutoFit/>
          </a:bodyPr>
          <a:lstStyle/>
          <a:p>
            <a:pPr algn="ctr"/>
            <a:r>
              <a:rPr lang="zh-CN" altLang="en-US" sz="2800" dirty="0">
                <a:cs typeface="+mn-ea"/>
                <a:sym typeface="+mn-lt"/>
              </a:rPr>
              <a:t>创新性</a:t>
            </a:r>
          </a:p>
        </p:txBody>
      </p:sp>
      <p:sp>
        <p:nvSpPr>
          <p:cNvPr id="20" name="文本框 19">
            <a:extLst>
              <a:ext uri="{FF2B5EF4-FFF2-40B4-BE49-F238E27FC236}">
                <a16:creationId xmlns:a16="http://schemas.microsoft.com/office/drawing/2014/main" id="{9DDB07A2-262F-1C18-FEAB-77BA8B701602}"/>
              </a:ext>
            </a:extLst>
          </p:cNvPr>
          <p:cNvSpPr txBox="1"/>
          <p:nvPr/>
        </p:nvSpPr>
        <p:spPr>
          <a:xfrm>
            <a:off x="2945130" y="2327275"/>
            <a:ext cx="8524875" cy="255333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cs typeface="+mn-ea"/>
                <a:sym typeface="+mn-lt"/>
              </a:rPr>
              <a:t>“</a:t>
            </a:r>
            <a:r>
              <a:rPr lang="zh-CN" altLang="en-US" sz="2000" dirty="0">
                <a:cs typeface="+mn-ea"/>
                <a:sym typeface="+mn-lt"/>
              </a:rPr>
              <a:t>高能低容型</a:t>
            </a:r>
            <a:r>
              <a:rPr lang="en-US" altLang="zh-CN" sz="2000" dirty="0">
                <a:cs typeface="+mn-ea"/>
                <a:sym typeface="+mn-lt"/>
              </a:rPr>
              <a:t>”的625ml多腔袋</a:t>
            </a:r>
            <a:r>
              <a:rPr lang="zh-CN" altLang="en-US" sz="2000" dirty="0">
                <a:cs typeface="+mn-ea"/>
                <a:sym typeface="+mn-lt"/>
              </a:rPr>
              <a:t>，满足儿童和老年限液患者需求。</a:t>
            </a:r>
          </a:p>
          <a:p>
            <a:pPr marL="342900" indent="-342900">
              <a:lnSpc>
                <a:spcPct val="200000"/>
              </a:lnSpc>
              <a:buFont typeface="Arial" panose="020B0604020202020204" pitchFamily="34" charset="0"/>
              <a:buChar char="•"/>
            </a:pPr>
            <a:r>
              <a:rPr lang="en-US" altLang="zh-CN" sz="2000" dirty="0">
                <a:cs typeface="+mn-ea"/>
                <a:sym typeface="+mn-lt"/>
              </a:rPr>
              <a:t>   </a:t>
            </a:r>
            <a:r>
              <a:rPr lang="zh-CN" altLang="en-US" sz="2000" dirty="0">
                <a:cs typeface="+mn-ea"/>
                <a:sym typeface="+mn-lt"/>
              </a:rPr>
              <a:t>攻克“弱焊接”等多项关键技术壁垒、自主开发膜材。</a:t>
            </a:r>
          </a:p>
          <a:p>
            <a:pPr marL="342900" indent="-342900">
              <a:lnSpc>
                <a:spcPct val="200000"/>
              </a:lnSpc>
              <a:buFont typeface="Arial" panose="020B0604020202020204" pitchFamily="34" charset="0"/>
              <a:buChar char="•"/>
            </a:pPr>
            <a:r>
              <a:rPr lang="zh-CN" altLang="en-US" sz="2000" dirty="0">
                <a:cs typeface="+mn-ea"/>
                <a:sym typeface="+mn-lt"/>
              </a:rPr>
              <a:t>“抗氧化剂零添加”，优化工艺，提高用药安全 。</a:t>
            </a:r>
          </a:p>
          <a:p>
            <a:pPr marL="342900" indent="-342900">
              <a:lnSpc>
                <a:spcPct val="200000"/>
              </a:lnSpc>
              <a:buFont typeface="Arial" panose="020B0604020202020204" pitchFamily="34" charset="0"/>
              <a:buChar char="•"/>
            </a:pPr>
            <a:r>
              <a:rPr lang="en-US" altLang="zh-CN" sz="2000" dirty="0">
                <a:cs typeface="+mn-ea"/>
                <a:sym typeface="+mn-lt"/>
              </a:rPr>
              <a:t>  </a:t>
            </a:r>
            <a:r>
              <a:rPr lang="zh-CN" altLang="en-US" sz="2000" dirty="0">
                <a:cs typeface="+mn-ea"/>
                <a:sym typeface="+mn-lt"/>
              </a:rPr>
              <a:t>掌握多腔袋国产化自主知识产权，避免</a:t>
            </a:r>
            <a:r>
              <a:rPr lang="en-US" altLang="zh-CN" sz="2000" dirty="0">
                <a:cs typeface="+mn-ea"/>
                <a:sym typeface="+mn-lt"/>
              </a:rPr>
              <a:t>“</a:t>
            </a:r>
            <a:r>
              <a:rPr lang="zh-CN" altLang="en-US" sz="2000" dirty="0">
                <a:cs typeface="+mn-ea"/>
                <a:sym typeface="+mn-lt"/>
              </a:rPr>
              <a:t>卡脖子</a:t>
            </a:r>
            <a:r>
              <a:rPr lang="en-US" altLang="zh-CN" sz="2000" dirty="0">
                <a:cs typeface="+mn-ea"/>
                <a:sym typeface="+mn-lt"/>
              </a:rPr>
              <a:t>”</a:t>
            </a:r>
            <a:r>
              <a:rPr lang="zh-CN" altLang="en-US" sz="2000" dirty="0">
                <a:cs typeface="+mn-ea"/>
                <a:sym typeface="+mn-lt"/>
              </a:rPr>
              <a:t>现象。</a:t>
            </a:r>
          </a:p>
        </p:txBody>
      </p:sp>
    </p:spTree>
    <p:extLst>
      <p:ext uri="{BB962C8B-B14F-4D97-AF65-F5344CB8AC3E}">
        <p14:creationId xmlns:p14="http://schemas.microsoft.com/office/powerpoint/2010/main" val="53732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对象 31" hidden="1">
            <a:extLst>
              <a:ext uri="{FF2B5EF4-FFF2-40B4-BE49-F238E27FC236}">
                <a16:creationId xmlns:a16="http://schemas.microsoft.com/office/drawing/2014/main" id="{38971D19-CD20-1625-EE7A-56E8CCBF9988}"/>
              </a:ext>
            </a:extLst>
          </p:cNvPr>
          <p:cNvGraphicFramePr>
            <a:graphicFrameLocks noChangeAspect="1"/>
          </p:cNvGraphicFramePr>
          <p:nvPr>
            <p:custDataLst>
              <p:tags r:id="rId1"/>
            </p:custDataLst>
            <p:extLst>
              <p:ext uri="{D42A27DB-BD31-4B8C-83A1-F6EECF244321}">
                <p14:modId xmlns:p14="http://schemas.microsoft.com/office/powerpoint/2010/main" val="1272669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4" progId="TCLayout.ActiveDocument.1">
                  <p:embed/>
                </p:oleObj>
              </mc:Choice>
              <mc:Fallback>
                <p:oleObj name="think-cell 幻灯片"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矩形: 圆角 30">
            <a:extLst>
              <a:ext uri="{FF2B5EF4-FFF2-40B4-BE49-F238E27FC236}">
                <a16:creationId xmlns:a16="http://schemas.microsoft.com/office/drawing/2014/main" id="{E34B2AB3-589D-4C6B-9ADE-AE435A175B95}"/>
              </a:ext>
            </a:extLst>
          </p:cNvPr>
          <p:cNvSpPr/>
          <p:nvPr/>
        </p:nvSpPr>
        <p:spPr>
          <a:xfrm>
            <a:off x="630240" y="-735648"/>
            <a:ext cx="1487298" cy="3399329"/>
          </a:xfrm>
          <a:prstGeom prst="roundRect">
            <a:avLst/>
          </a:prstGeom>
          <a:solidFill>
            <a:srgbClr val="395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16" name="灯片编号占位符 5">
            <a:extLst>
              <a:ext uri="{FF2B5EF4-FFF2-40B4-BE49-F238E27FC236}">
                <a16:creationId xmlns:a16="http://schemas.microsoft.com/office/drawing/2014/main" id="{2EFA39D0-4F51-7165-5AFD-FE054A2AA13A}"/>
              </a:ext>
            </a:extLst>
          </p:cNvPr>
          <p:cNvSpPr txBox="1"/>
          <p:nvPr/>
        </p:nvSpPr>
        <p:spPr>
          <a:xfrm>
            <a:off x="497658" y="6389877"/>
            <a:ext cx="8231796" cy="312083"/>
          </a:xfrm>
          <a:prstGeom prst="rect">
            <a:avLst/>
          </a:prstGeom>
        </p:spPr>
        <p:txBody>
          <a:bodyPr vert="horz" lIns="121920" tIns="60960" rIns="121920" bIns="60960" rtlCol="0" anchor="ctr"/>
          <a:lstStyle>
            <a:defPPr>
              <a:defRPr lang="zh-CN"/>
            </a:defPPr>
            <a:lvl1pPr marL="0" algn="r" defTabSz="914400" rtl="0" eaLnBrk="1" latinLnBrk="0" hangingPunct="1">
              <a:defRPr sz="800" kern="1200">
                <a:solidFill>
                  <a:srgbClr val="595757"/>
                </a:solidFill>
                <a:latin typeface="思源黑体 CN Regular" panose="020B0800000000000000" pitchFamily="34" charset="-122"/>
                <a:ea typeface="思源黑体 CN Regular" panose="020B08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latin typeface="+mn-lt"/>
                <a:ea typeface="+mn-ea"/>
                <a:cs typeface="+mn-ea"/>
                <a:sym typeface="+mn-lt"/>
              </a:rPr>
              <a:t>参考文献：</a:t>
            </a:r>
            <a:endParaRPr lang="en-US" altLang="zh-CN" dirty="0">
              <a:latin typeface="+mn-lt"/>
              <a:ea typeface="+mn-ea"/>
              <a:cs typeface="+mn-ea"/>
              <a:sym typeface="+mn-lt"/>
            </a:endParaRPr>
          </a:p>
          <a:p>
            <a:pPr algn="l"/>
            <a:r>
              <a:rPr lang="zh-CN" altLang="en-US" dirty="0">
                <a:latin typeface="+mn-lt"/>
                <a:ea typeface="+mn-ea"/>
                <a:cs typeface="+mn-ea"/>
                <a:sym typeface="+mn-lt"/>
              </a:rPr>
              <a:t>肠外营养多腔袋临床应用专家共识</a:t>
            </a:r>
            <a:r>
              <a:rPr lang="en-US" altLang="zh-CN" dirty="0">
                <a:latin typeface="+mn-lt"/>
                <a:ea typeface="+mn-ea"/>
                <a:cs typeface="+mn-ea"/>
                <a:sym typeface="+mn-lt"/>
              </a:rPr>
              <a:t>(2022)[J]. </a:t>
            </a:r>
            <a:r>
              <a:rPr lang="zh-CN" altLang="en-US" dirty="0">
                <a:latin typeface="+mn-lt"/>
                <a:ea typeface="+mn-ea"/>
                <a:cs typeface="+mn-ea"/>
                <a:sym typeface="+mn-lt"/>
              </a:rPr>
              <a:t>中华外科杂志</a:t>
            </a:r>
            <a:r>
              <a:rPr lang="en-US" altLang="zh-CN" dirty="0">
                <a:latin typeface="+mn-lt"/>
                <a:ea typeface="+mn-ea"/>
                <a:cs typeface="+mn-ea"/>
                <a:sym typeface="+mn-lt"/>
              </a:rPr>
              <a:t>, 2022, 60(4):8.</a:t>
            </a:r>
          </a:p>
          <a:p>
            <a:pPr algn="l"/>
            <a:r>
              <a:rPr lang="en-US" altLang="zh-CN" dirty="0">
                <a:latin typeface="+mn-lt"/>
                <a:ea typeface="+mn-ea"/>
                <a:cs typeface="+mn-ea"/>
                <a:sym typeface="+mn-lt"/>
              </a:rPr>
              <a:t> </a:t>
            </a:r>
            <a:r>
              <a:rPr lang="zh-CN" altLang="en-US" dirty="0">
                <a:latin typeface="+mn-lt"/>
                <a:ea typeface="+mn-ea"/>
                <a:cs typeface="+mn-ea"/>
                <a:sym typeface="+mn-lt"/>
              </a:rPr>
              <a:t>赵彬</a:t>
            </a:r>
            <a:r>
              <a:rPr lang="en-US" altLang="zh-CN" dirty="0">
                <a:latin typeface="+mn-lt"/>
                <a:ea typeface="+mn-ea"/>
                <a:cs typeface="+mn-ea"/>
                <a:sym typeface="+mn-lt"/>
              </a:rPr>
              <a:t>, </a:t>
            </a:r>
            <a:r>
              <a:rPr lang="zh-CN" altLang="en-US" dirty="0">
                <a:latin typeface="+mn-lt"/>
                <a:ea typeface="+mn-ea"/>
                <a:cs typeface="+mn-ea"/>
                <a:sym typeface="+mn-lt"/>
              </a:rPr>
              <a:t>老东辉</a:t>
            </a:r>
            <a:r>
              <a:rPr lang="en-US" altLang="zh-CN" dirty="0">
                <a:latin typeface="+mn-lt"/>
                <a:ea typeface="+mn-ea"/>
                <a:cs typeface="+mn-ea"/>
                <a:sym typeface="+mn-lt"/>
              </a:rPr>
              <a:t>, </a:t>
            </a:r>
            <a:r>
              <a:rPr lang="zh-CN" altLang="en-US" dirty="0">
                <a:latin typeface="+mn-lt"/>
                <a:ea typeface="+mn-ea"/>
                <a:cs typeface="+mn-ea"/>
                <a:sym typeface="+mn-lt"/>
              </a:rPr>
              <a:t>商永光</a:t>
            </a:r>
            <a:r>
              <a:rPr lang="en-US" altLang="zh-CN" dirty="0">
                <a:latin typeface="+mn-lt"/>
                <a:ea typeface="+mn-ea"/>
                <a:cs typeface="+mn-ea"/>
                <a:sym typeface="+mn-lt"/>
              </a:rPr>
              <a:t>. </a:t>
            </a:r>
            <a:r>
              <a:rPr lang="zh-CN" altLang="en-US" dirty="0">
                <a:latin typeface="+mn-lt"/>
                <a:ea typeface="+mn-ea"/>
                <a:cs typeface="+mn-ea"/>
                <a:sym typeface="+mn-lt"/>
              </a:rPr>
              <a:t>规范肠外营养液配制</a:t>
            </a:r>
            <a:r>
              <a:rPr lang="en-US" altLang="zh-CN" dirty="0">
                <a:latin typeface="+mn-lt"/>
                <a:ea typeface="+mn-ea"/>
                <a:cs typeface="+mn-ea"/>
                <a:sym typeface="+mn-lt"/>
              </a:rPr>
              <a:t>[J]. </a:t>
            </a:r>
            <a:r>
              <a:rPr lang="zh-CN" altLang="en-US" dirty="0">
                <a:latin typeface="+mn-lt"/>
                <a:ea typeface="+mn-ea"/>
                <a:cs typeface="+mn-ea"/>
                <a:sym typeface="+mn-lt"/>
              </a:rPr>
              <a:t>协和医学杂志</a:t>
            </a:r>
            <a:r>
              <a:rPr lang="en-US" altLang="zh-CN" dirty="0">
                <a:latin typeface="+mn-lt"/>
                <a:ea typeface="+mn-ea"/>
                <a:cs typeface="+mn-ea"/>
                <a:sym typeface="+mn-lt"/>
              </a:rPr>
              <a:t>, 2018, 9(4):12.</a:t>
            </a:r>
          </a:p>
          <a:p>
            <a:pPr algn="l"/>
            <a:endParaRPr lang="en-US" altLang="zh-CN" dirty="0">
              <a:latin typeface="+mn-lt"/>
              <a:ea typeface="+mn-ea"/>
              <a:cs typeface="+mn-ea"/>
              <a:sym typeface="+mn-lt"/>
            </a:endParaRPr>
          </a:p>
        </p:txBody>
      </p:sp>
      <p:sp>
        <p:nvSpPr>
          <p:cNvPr id="17" name="Freeform: Shape 65">
            <a:extLst>
              <a:ext uri="{FF2B5EF4-FFF2-40B4-BE49-F238E27FC236}">
                <a16:creationId xmlns:a16="http://schemas.microsoft.com/office/drawing/2014/main" id="{70D46334-C96E-770D-E233-89AB06AC8EC2}"/>
              </a:ext>
            </a:extLst>
          </p:cNvPr>
          <p:cNvSpPr/>
          <p:nvPr/>
        </p:nvSpPr>
        <p:spPr>
          <a:xfrm>
            <a:off x="6191894" y="1288307"/>
            <a:ext cx="5371455" cy="2236788"/>
          </a:xfrm>
          <a:custGeom>
            <a:avLst/>
            <a:gdLst>
              <a:gd name="connsiteX0" fmla="*/ 0 w 5371455"/>
              <a:gd name="connsiteY0" fmla="*/ 0 h 2237087"/>
              <a:gd name="connsiteX1" fmla="*/ 5371455 w 5371455"/>
              <a:gd name="connsiteY1" fmla="*/ 0 h 2237087"/>
              <a:gd name="connsiteX2" fmla="*/ 5371455 w 5371455"/>
              <a:gd name="connsiteY2" fmla="*/ 2237087 h 2237087"/>
              <a:gd name="connsiteX3" fmla="*/ 1235531 w 5371455"/>
              <a:gd name="connsiteY3" fmla="*/ 2237087 h 2237087"/>
              <a:gd name="connsiteX4" fmla="*/ 1234932 w 5371455"/>
              <a:gd name="connsiteY4" fmla="*/ 2225774 h 2237087"/>
              <a:gd name="connsiteX5" fmla="*/ 1230789 w 5371455"/>
              <a:gd name="connsiteY5" fmla="*/ 2178831 h 2237087"/>
              <a:gd name="connsiteX6" fmla="*/ 1225038 w 5371455"/>
              <a:gd name="connsiteY6" fmla="*/ 2132368 h 2237087"/>
              <a:gd name="connsiteX7" fmla="*/ 1217707 w 5371455"/>
              <a:gd name="connsiteY7" fmla="*/ 2086412 h 2237087"/>
              <a:gd name="connsiteX8" fmla="*/ 1208824 w 5371455"/>
              <a:gd name="connsiteY8" fmla="*/ 2040993 h 2237087"/>
              <a:gd name="connsiteX9" fmla="*/ 1198417 w 5371455"/>
              <a:gd name="connsiteY9" fmla="*/ 1996139 h 2237087"/>
              <a:gd name="connsiteX10" fmla="*/ 1186515 w 5371455"/>
              <a:gd name="connsiteY10" fmla="*/ 1951878 h 2237087"/>
              <a:gd name="connsiteX11" fmla="*/ 1173145 w 5371455"/>
              <a:gd name="connsiteY11" fmla="*/ 1908237 h 2237087"/>
              <a:gd name="connsiteX12" fmla="*/ 1158337 w 5371455"/>
              <a:gd name="connsiteY12" fmla="*/ 1865245 h 2237087"/>
              <a:gd name="connsiteX13" fmla="*/ 1142118 w 5371455"/>
              <a:gd name="connsiteY13" fmla="*/ 1822930 h 2237087"/>
              <a:gd name="connsiteX14" fmla="*/ 1124516 w 5371455"/>
              <a:gd name="connsiteY14" fmla="*/ 1781322 h 2237087"/>
              <a:gd name="connsiteX15" fmla="*/ 1105559 w 5371455"/>
              <a:gd name="connsiteY15" fmla="*/ 1740446 h 2237087"/>
              <a:gd name="connsiteX16" fmla="*/ 1085277 w 5371455"/>
              <a:gd name="connsiteY16" fmla="*/ 1700334 h 2237087"/>
              <a:gd name="connsiteX17" fmla="*/ 1063696 w 5371455"/>
              <a:gd name="connsiteY17" fmla="*/ 1661011 h 2237087"/>
              <a:gd name="connsiteX18" fmla="*/ 1040846 w 5371455"/>
              <a:gd name="connsiteY18" fmla="*/ 1622506 h 2237087"/>
              <a:gd name="connsiteX19" fmla="*/ 1016754 w 5371455"/>
              <a:gd name="connsiteY19" fmla="*/ 1584847 h 2237087"/>
              <a:gd name="connsiteX20" fmla="*/ 991448 w 5371455"/>
              <a:gd name="connsiteY20" fmla="*/ 1548064 h 2237087"/>
              <a:gd name="connsiteX21" fmla="*/ 964958 w 5371455"/>
              <a:gd name="connsiteY21" fmla="*/ 1512183 h 2237087"/>
              <a:gd name="connsiteX22" fmla="*/ 937310 w 5371455"/>
              <a:gd name="connsiteY22" fmla="*/ 1477234 h 2237087"/>
              <a:gd name="connsiteX23" fmla="*/ 908534 w 5371455"/>
              <a:gd name="connsiteY23" fmla="*/ 1443244 h 2237087"/>
              <a:gd name="connsiteX24" fmla="*/ 878657 w 5371455"/>
              <a:gd name="connsiteY24" fmla="*/ 1410241 h 2237087"/>
              <a:gd name="connsiteX25" fmla="*/ 847708 w 5371455"/>
              <a:gd name="connsiteY25" fmla="*/ 1378255 h 2237087"/>
              <a:gd name="connsiteX26" fmla="*/ 815715 w 5371455"/>
              <a:gd name="connsiteY26" fmla="*/ 1347312 h 2237087"/>
              <a:gd name="connsiteX27" fmla="*/ 782705 w 5371455"/>
              <a:gd name="connsiteY27" fmla="*/ 1317441 h 2237087"/>
              <a:gd name="connsiteX28" fmla="*/ 748708 w 5371455"/>
              <a:gd name="connsiteY28" fmla="*/ 1288671 h 2237087"/>
              <a:gd name="connsiteX29" fmla="*/ 713752 w 5371455"/>
              <a:gd name="connsiteY29" fmla="*/ 1261029 h 2237087"/>
              <a:gd name="connsiteX30" fmla="*/ 677864 w 5371455"/>
              <a:gd name="connsiteY30" fmla="*/ 1234544 h 2237087"/>
              <a:gd name="connsiteX31" fmla="*/ 641073 w 5371455"/>
              <a:gd name="connsiteY31" fmla="*/ 1209244 h 2237087"/>
              <a:gd name="connsiteX32" fmla="*/ 603407 w 5371455"/>
              <a:gd name="connsiteY32" fmla="*/ 1185156 h 2237087"/>
              <a:gd name="connsiteX33" fmla="*/ 564894 w 5371455"/>
              <a:gd name="connsiteY33" fmla="*/ 1162311 h 2237087"/>
              <a:gd name="connsiteX34" fmla="*/ 525563 w 5371455"/>
              <a:gd name="connsiteY34" fmla="*/ 1140735 h 2237087"/>
              <a:gd name="connsiteX35" fmla="*/ 485442 w 5371455"/>
              <a:gd name="connsiteY35" fmla="*/ 1120457 h 2237087"/>
              <a:gd name="connsiteX36" fmla="*/ 444558 w 5371455"/>
              <a:gd name="connsiteY36" fmla="*/ 1101504 h 2237087"/>
              <a:gd name="connsiteX37" fmla="*/ 402941 w 5371455"/>
              <a:gd name="connsiteY37" fmla="*/ 1083905 h 2237087"/>
              <a:gd name="connsiteX38" fmla="*/ 360618 w 5371455"/>
              <a:gd name="connsiteY38" fmla="*/ 1067690 h 2237087"/>
              <a:gd name="connsiteX39" fmla="*/ 317617 w 5371455"/>
              <a:gd name="connsiteY39" fmla="*/ 1052885 h 2237087"/>
              <a:gd name="connsiteX40" fmla="*/ 273967 w 5371455"/>
              <a:gd name="connsiteY40" fmla="*/ 1039517 h 2237087"/>
              <a:gd name="connsiteX41" fmla="*/ 229697 w 5371455"/>
              <a:gd name="connsiteY41" fmla="*/ 1027618 h 2237087"/>
              <a:gd name="connsiteX42" fmla="*/ 184833 w 5371455"/>
              <a:gd name="connsiteY42" fmla="*/ 1017213 h 2237087"/>
              <a:gd name="connsiteX43" fmla="*/ 139405 w 5371455"/>
              <a:gd name="connsiteY43" fmla="*/ 1008332 h 2237087"/>
              <a:gd name="connsiteX44" fmla="*/ 93440 w 5371455"/>
              <a:gd name="connsiteY44" fmla="*/ 1001002 h 2237087"/>
              <a:gd name="connsiteX45" fmla="*/ 46967 w 5371455"/>
              <a:gd name="connsiteY45" fmla="*/ 995253 h 2237087"/>
              <a:gd name="connsiteX46" fmla="*/ 14 w 5371455"/>
              <a:gd name="connsiteY46" fmla="*/ 991110 h 2237087"/>
              <a:gd name="connsiteX47" fmla="*/ 0 w 5371455"/>
              <a:gd name="connsiteY47" fmla="*/ 991109 h 2237087"/>
              <a:gd name="connsiteX48" fmla="*/ 0 w 5371455"/>
              <a:gd name="connsiteY48" fmla="*/ 0 h 223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71455" h="2237087">
                <a:moveTo>
                  <a:pt x="0" y="0"/>
                </a:moveTo>
                <a:lnTo>
                  <a:pt x="5371455" y="0"/>
                </a:lnTo>
                <a:lnTo>
                  <a:pt x="5371455" y="2237087"/>
                </a:lnTo>
                <a:lnTo>
                  <a:pt x="1235531" y="2237087"/>
                </a:lnTo>
                <a:lnTo>
                  <a:pt x="1234932" y="2225774"/>
                </a:lnTo>
                <a:lnTo>
                  <a:pt x="1230789" y="2178831"/>
                </a:lnTo>
                <a:lnTo>
                  <a:pt x="1225038" y="2132368"/>
                </a:lnTo>
                <a:lnTo>
                  <a:pt x="1217707" y="2086412"/>
                </a:lnTo>
                <a:lnTo>
                  <a:pt x="1208824" y="2040993"/>
                </a:lnTo>
                <a:lnTo>
                  <a:pt x="1198417" y="1996139"/>
                </a:lnTo>
                <a:lnTo>
                  <a:pt x="1186515" y="1951878"/>
                </a:lnTo>
                <a:lnTo>
                  <a:pt x="1173145" y="1908237"/>
                </a:lnTo>
                <a:lnTo>
                  <a:pt x="1158337" y="1865245"/>
                </a:lnTo>
                <a:lnTo>
                  <a:pt x="1142118" y="1822930"/>
                </a:lnTo>
                <a:lnTo>
                  <a:pt x="1124516" y="1781322"/>
                </a:lnTo>
                <a:lnTo>
                  <a:pt x="1105559" y="1740446"/>
                </a:lnTo>
                <a:lnTo>
                  <a:pt x="1085277" y="1700334"/>
                </a:lnTo>
                <a:lnTo>
                  <a:pt x="1063696" y="1661011"/>
                </a:lnTo>
                <a:lnTo>
                  <a:pt x="1040846" y="1622506"/>
                </a:lnTo>
                <a:lnTo>
                  <a:pt x="1016754" y="1584847"/>
                </a:lnTo>
                <a:lnTo>
                  <a:pt x="991448" y="1548064"/>
                </a:lnTo>
                <a:lnTo>
                  <a:pt x="964958" y="1512183"/>
                </a:lnTo>
                <a:lnTo>
                  <a:pt x="937310" y="1477234"/>
                </a:lnTo>
                <a:lnTo>
                  <a:pt x="908534" y="1443244"/>
                </a:lnTo>
                <a:lnTo>
                  <a:pt x="878657" y="1410241"/>
                </a:lnTo>
                <a:lnTo>
                  <a:pt x="847708" y="1378255"/>
                </a:lnTo>
                <a:lnTo>
                  <a:pt x="815715" y="1347312"/>
                </a:lnTo>
                <a:lnTo>
                  <a:pt x="782705" y="1317441"/>
                </a:lnTo>
                <a:lnTo>
                  <a:pt x="748708" y="1288671"/>
                </a:lnTo>
                <a:lnTo>
                  <a:pt x="713752" y="1261029"/>
                </a:lnTo>
                <a:lnTo>
                  <a:pt x="677864" y="1234544"/>
                </a:lnTo>
                <a:lnTo>
                  <a:pt x="641073" y="1209244"/>
                </a:lnTo>
                <a:lnTo>
                  <a:pt x="603407" y="1185156"/>
                </a:lnTo>
                <a:lnTo>
                  <a:pt x="564894" y="1162311"/>
                </a:lnTo>
                <a:lnTo>
                  <a:pt x="525563" y="1140735"/>
                </a:lnTo>
                <a:lnTo>
                  <a:pt x="485442" y="1120457"/>
                </a:lnTo>
                <a:lnTo>
                  <a:pt x="444558" y="1101504"/>
                </a:lnTo>
                <a:lnTo>
                  <a:pt x="402941" y="1083905"/>
                </a:lnTo>
                <a:lnTo>
                  <a:pt x="360618" y="1067690"/>
                </a:lnTo>
                <a:lnTo>
                  <a:pt x="317617" y="1052885"/>
                </a:lnTo>
                <a:lnTo>
                  <a:pt x="273967" y="1039517"/>
                </a:lnTo>
                <a:lnTo>
                  <a:pt x="229697" y="1027618"/>
                </a:lnTo>
                <a:lnTo>
                  <a:pt x="184833" y="1017213"/>
                </a:lnTo>
                <a:lnTo>
                  <a:pt x="139405" y="1008332"/>
                </a:lnTo>
                <a:lnTo>
                  <a:pt x="93440" y="1001002"/>
                </a:lnTo>
                <a:lnTo>
                  <a:pt x="46967" y="995253"/>
                </a:lnTo>
                <a:lnTo>
                  <a:pt x="14" y="991110"/>
                </a:lnTo>
                <a:lnTo>
                  <a:pt x="0" y="991109"/>
                </a:lnTo>
                <a:lnTo>
                  <a:pt x="0" y="0"/>
                </a:lnTo>
                <a:close/>
              </a:path>
            </a:pathLst>
          </a:custGeom>
          <a:solidFill>
            <a:schemeClr val="bg1"/>
          </a:solidFill>
          <a:ln w="9525" cap="rnd" cmpd="sng" algn="ctr">
            <a:solidFill>
              <a:schemeClr val="bg1">
                <a:lumMod val="85000"/>
              </a:schemeClr>
            </a:solidFill>
            <a:prstDash val="solid"/>
            <a:round/>
            <a:headEnd type="none" w="med" len="med"/>
            <a:tailEnd type="none"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err="1">
              <a:ln>
                <a:noFill/>
              </a:ln>
              <a:solidFill>
                <a:srgbClr val="FFFFFF"/>
              </a:solidFill>
              <a:effectLst/>
              <a:uLnTx/>
              <a:uFillTx/>
              <a:cs typeface="+mn-ea"/>
              <a:sym typeface="+mn-lt"/>
            </a:endParaRPr>
          </a:p>
        </p:txBody>
      </p:sp>
      <p:sp>
        <p:nvSpPr>
          <p:cNvPr id="18" name="Freeform: Shape 64">
            <a:extLst>
              <a:ext uri="{FF2B5EF4-FFF2-40B4-BE49-F238E27FC236}">
                <a16:creationId xmlns:a16="http://schemas.microsoft.com/office/drawing/2014/main" id="{CB09270C-6A7D-4CAE-CCFB-F03B88E4E06E}"/>
              </a:ext>
            </a:extLst>
          </p:cNvPr>
          <p:cNvSpPr/>
          <p:nvPr/>
        </p:nvSpPr>
        <p:spPr>
          <a:xfrm>
            <a:off x="628651" y="1288307"/>
            <a:ext cx="5371455" cy="2236788"/>
          </a:xfrm>
          <a:custGeom>
            <a:avLst/>
            <a:gdLst>
              <a:gd name="connsiteX0" fmla="*/ 0 w 5371455"/>
              <a:gd name="connsiteY0" fmla="*/ 0 h 2237087"/>
              <a:gd name="connsiteX1" fmla="*/ 5371455 w 5371455"/>
              <a:gd name="connsiteY1" fmla="*/ 0 h 2237087"/>
              <a:gd name="connsiteX2" fmla="*/ 5371455 w 5371455"/>
              <a:gd name="connsiteY2" fmla="*/ 991109 h 2237087"/>
              <a:gd name="connsiteX3" fmla="*/ 5371441 w 5371455"/>
              <a:gd name="connsiteY3" fmla="*/ 991110 h 2237087"/>
              <a:gd name="connsiteX4" fmla="*/ 5324488 w 5371455"/>
              <a:gd name="connsiteY4" fmla="*/ 995253 h 2237087"/>
              <a:gd name="connsiteX5" fmla="*/ 5278015 w 5371455"/>
              <a:gd name="connsiteY5" fmla="*/ 1001002 h 2237087"/>
              <a:gd name="connsiteX6" fmla="*/ 5232050 w 5371455"/>
              <a:gd name="connsiteY6" fmla="*/ 1008332 h 2237087"/>
              <a:gd name="connsiteX7" fmla="*/ 5186622 w 5371455"/>
              <a:gd name="connsiteY7" fmla="*/ 1017213 h 2237087"/>
              <a:gd name="connsiteX8" fmla="*/ 5141758 w 5371455"/>
              <a:gd name="connsiteY8" fmla="*/ 1027618 h 2237087"/>
              <a:gd name="connsiteX9" fmla="*/ 5097488 w 5371455"/>
              <a:gd name="connsiteY9" fmla="*/ 1039517 h 2237087"/>
              <a:gd name="connsiteX10" fmla="*/ 5053838 w 5371455"/>
              <a:gd name="connsiteY10" fmla="*/ 1052885 h 2237087"/>
              <a:gd name="connsiteX11" fmla="*/ 5010837 w 5371455"/>
              <a:gd name="connsiteY11" fmla="*/ 1067690 h 2237087"/>
              <a:gd name="connsiteX12" fmla="*/ 4968514 w 5371455"/>
              <a:gd name="connsiteY12" fmla="*/ 1083905 h 2237087"/>
              <a:gd name="connsiteX13" fmla="*/ 4926897 w 5371455"/>
              <a:gd name="connsiteY13" fmla="*/ 1101504 h 2237087"/>
              <a:gd name="connsiteX14" fmla="*/ 4886013 w 5371455"/>
              <a:gd name="connsiteY14" fmla="*/ 1120457 h 2237087"/>
              <a:gd name="connsiteX15" fmla="*/ 4845892 w 5371455"/>
              <a:gd name="connsiteY15" fmla="*/ 1140735 h 2237087"/>
              <a:gd name="connsiteX16" fmla="*/ 4806561 w 5371455"/>
              <a:gd name="connsiteY16" fmla="*/ 1162311 h 2237087"/>
              <a:gd name="connsiteX17" fmla="*/ 4768048 w 5371455"/>
              <a:gd name="connsiteY17" fmla="*/ 1185156 h 2237087"/>
              <a:gd name="connsiteX18" fmla="*/ 4730382 w 5371455"/>
              <a:gd name="connsiteY18" fmla="*/ 1209244 h 2237087"/>
              <a:gd name="connsiteX19" fmla="*/ 4693591 w 5371455"/>
              <a:gd name="connsiteY19" fmla="*/ 1234544 h 2237087"/>
              <a:gd name="connsiteX20" fmla="*/ 4657703 w 5371455"/>
              <a:gd name="connsiteY20" fmla="*/ 1261029 h 2237087"/>
              <a:gd name="connsiteX21" fmla="*/ 4622747 w 5371455"/>
              <a:gd name="connsiteY21" fmla="*/ 1288671 h 2237087"/>
              <a:gd name="connsiteX22" fmla="*/ 4588750 w 5371455"/>
              <a:gd name="connsiteY22" fmla="*/ 1317441 h 2237087"/>
              <a:gd name="connsiteX23" fmla="*/ 4555740 w 5371455"/>
              <a:gd name="connsiteY23" fmla="*/ 1347312 h 2237087"/>
              <a:gd name="connsiteX24" fmla="*/ 4523747 w 5371455"/>
              <a:gd name="connsiteY24" fmla="*/ 1378255 h 2237087"/>
              <a:gd name="connsiteX25" fmla="*/ 4492798 w 5371455"/>
              <a:gd name="connsiteY25" fmla="*/ 1410241 h 2237087"/>
              <a:gd name="connsiteX26" fmla="*/ 4462921 w 5371455"/>
              <a:gd name="connsiteY26" fmla="*/ 1443244 h 2237087"/>
              <a:gd name="connsiteX27" fmla="*/ 4434145 w 5371455"/>
              <a:gd name="connsiteY27" fmla="*/ 1477234 h 2237087"/>
              <a:gd name="connsiteX28" fmla="*/ 4406497 w 5371455"/>
              <a:gd name="connsiteY28" fmla="*/ 1512183 h 2237087"/>
              <a:gd name="connsiteX29" fmla="*/ 4380007 w 5371455"/>
              <a:gd name="connsiteY29" fmla="*/ 1548064 h 2237087"/>
              <a:gd name="connsiteX30" fmla="*/ 4354701 w 5371455"/>
              <a:gd name="connsiteY30" fmla="*/ 1584847 h 2237087"/>
              <a:gd name="connsiteX31" fmla="*/ 4330609 w 5371455"/>
              <a:gd name="connsiteY31" fmla="*/ 1622506 h 2237087"/>
              <a:gd name="connsiteX32" fmla="*/ 4307759 w 5371455"/>
              <a:gd name="connsiteY32" fmla="*/ 1661011 h 2237087"/>
              <a:gd name="connsiteX33" fmla="*/ 4286178 w 5371455"/>
              <a:gd name="connsiteY33" fmla="*/ 1700334 h 2237087"/>
              <a:gd name="connsiteX34" fmla="*/ 4265896 w 5371455"/>
              <a:gd name="connsiteY34" fmla="*/ 1740446 h 2237087"/>
              <a:gd name="connsiteX35" fmla="*/ 4246939 w 5371455"/>
              <a:gd name="connsiteY35" fmla="*/ 1781322 h 2237087"/>
              <a:gd name="connsiteX36" fmla="*/ 4229337 w 5371455"/>
              <a:gd name="connsiteY36" fmla="*/ 1822930 h 2237087"/>
              <a:gd name="connsiteX37" fmla="*/ 4213118 w 5371455"/>
              <a:gd name="connsiteY37" fmla="*/ 1865245 h 2237087"/>
              <a:gd name="connsiteX38" fmla="*/ 4198310 w 5371455"/>
              <a:gd name="connsiteY38" fmla="*/ 1908237 h 2237087"/>
              <a:gd name="connsiteX39" fmla="*/ 4184940 w 5371455"/>
              <a:gd name="connsiteY39" fmla="*/ 1951878 h 2237087"/>
              <a:gd name="connsiteX40" fmla="*/ 4173038 w 5371455"/>
              <a:gd name="connsiteY40" fmla="*/ 1996139 h 2237087"/>
              <a:gd name="connsiteX41" fmla="*/ 4162631 w 5371455"/>
              <a:gd name="connsiteY41" fmla="*/ 2040993 h 2237087"/>
              <a:gd name="connsiteX42" fmla="*/ 4153748 w 5371455"/>
              <a:gd name="connsiteY42" fmla="*/ 2086412 h 2237087"/>
              <a:gd name="connsiteX43" fmla="*/ 4146417 w 5371455"/>
              <a:gd name="connsiteY43" fmla="*/ 2132368 h 2237087"/>
              <a:gd name="connsiteX44" fmla="*/ 4140666 w 5371455"/>
              <a:gd name="connsiteY44" fmla="*/ 2178831 h 2237087"/>
              <a:gd name="connsiteX45" fmla="*/ 4136523 w 5371455"/>
              <a:gd name="connsiteY45" fmla="*/ 2225774 h 2237087"/>
              <a:gd name="connsiteX46" fmla="*/ 4135925 w 5371455"/>
              <a:gd name="connsiteY46" fmla="*/ 2237087 h 2237087"/>
              <a:gd name="connsiteX47" fmla="*/ 0 w 5371455"/>
              <a:gd name="connsiteY47" fmla="*/ 2237087 h 2237087"/>
              <a:gd name="connsiteX48" fmla="*/ 0 w 5371455"/>
              <a:gd name="connsiteY48" fmla="*/ 0 h 223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71455" h="2237087">
                <a:moveTo>
                  <a:pt x="0" y="0"/>
                </a:moveTo>
                <a:lnTo>
                  <a:pt x="5371455" y="0"/>
                </a:lnTo>
                <a:lnTo>
                  <a:pt x="5371455" y="991109"/>
                </a:lnTo>
                <a:lnTo>
                  <a:pt x="5371441" y="991110"/>
                </a:lnTo>
                <a:lnTo>
                  <a:pt x="5324488" y="995253"/>
                </a:lnTo>
                <a:lnTo>
                  <a:pt x="5278015" y="1001002"/>
                </a:lnTo>
                <a:lnTo>
                  <a:pt x="5232050" y="1008332"/>
                </a:lnTo>
                <a:lnTo>
                  <a:pt x="5186622" y="1017213"/>
                </a:lnTo>
                <a:lnTo>
                  <a:pt x="5141758" y="1027618"/>
                </a:lnTo>
                <a:lnTo>
                  <a:pt x="5097488" y="1039517"/>
                </a:lnTo>
                <a:lnTo>
                  <a:pt x="5053838" y="1052885"/>
                </a:lnTo>
                <a:lnTo>
                  <a:pt x="5010837" y="1067690"/>
                </a:lnTo>
                <a:lnTo>
                  <a:pt x="4968514" y="1083905"/>
                </a:lnTo>
                <a:lnTo>
                  <a:pt x="4926897" y="1101504"/>
                </a:lnTo>
                <a:lnTo>
                  <a:pt x="4886013" y="1120457"/>
                </a:lnTo>
                <a:lnTo>
                  <a:pt x="4845892" y="1140735"/>
                </a:lnTo>
                <a:lnTo>
                  <a:pt x="4806561" y="1162311"/>
                </a:lnTo>
                <a:lnTo>
                  <a:pt x="4768048" y="1185156"/>
                </a:lnTo>
                <a:lnTo>
                  <a:pt x="4730382" y="1209244"/>
                </a:lnTo>
                <a:lnTo>
                  <a:pt x="4693591" y="1234544"/>
                </a:lnTo>
                <a:lnTo>
                  <a:pt x="4657703" y="1261029"/>
                </a:lnTo>
                <a:lnTo>
                  <a:pt x="4622747" y="1288671"/>
                </a:lnTo>
                <a:lnTo>
                  <a:pt x="4588750" y="1317441"/>
                </a:lnTo>
                <a:lnTo>
                  <a:pt x="4555740" y="1347312"/>
                </a:lnTo>
                <a:lnTo>
                  <a:pt x="4523747" y="1378255"/>
                </a:lnTo>
                <a:lnTo>
                  <a:pt x="4492798" y="1410241"/>
                </a:lnTo>
                <a:lnTo>
                  <a:pt x="4462921" y="1443244"/>
                </a:lnTo>
                <a:lnTo>
                  <a:pt x="4434145" y="1477234"/>
                </a:lnTo>
                <a:lnTo>
                  <a:pt x="4406497" y="1512183"/>
                </a:lnTo>
                <a:lnTo>
                  <a:pt x="4380007" y="1548064"/>
                </a:lnTo>
                <a:lnTo>
                  <a:pt x="4354701" y="1584847"/>
                </a:lnTo>
                <a:lnTo>
                  <a:pt x="4330609" y="1622506"/>
                </a:lnTo>
                <a:lnTo>
                  <a:pt x="4307759" y="1661011"/>
                </a:lnTo>
                <a:lnTo>
                  <a:pt x="4286178" y="1700334"/>
                </a:lnTo>
                <a:lnTo>
                  <a:pt x="4265896" y="1740446"/>
                </a:lnTo>
                <a:lnTo>
                  <a:pt x="4246939" y="1781322"/>
                </a:lnTo>
                <a:lnTo>
                  <a:pt x="4229337" y="1822930"/>
                </a:lnTo>
                <a:lnTo>
                  <a:pt x="4213118" y="1865245"/>
                </a:lnTo>
                <a:lnTo>
                  <a:pt x="4198310" y="1908237"/>
                </a:lnTo>
                <a:lnTo>
                  <a:pt x="4184940" y="1951878"/>
                </a:lnTo>
                <a:lnTo>
                  <a:pt x="4173038" y="1996139"/>
                </a:lnTo>
                <a:lnTo>
                  <a:pt x="4162631" y="2040993"/>
                </a:lnTo>
                <a:lnTo>
                  <a:pt x="4153748" y="2086412"/>
                </a:lnTo>
                <a:lnTo>
                  <a:pt x="4146417" y="2132368"/>
                </a:lnTo>
                <a:lnTo>
                  <a:pt x="4140666" y="2178831"/>
                </a:lnTo>
                <a:lnTo>
                  <a:pt x="4136523" y="2225774"/>
                </a:lnTo>
                <a:lnTo>
                  <a:pt x="4135925" y="2237087"/>
                </a:lnTo>
                <a:lnTo>
                  <a:pt x="0" y="2237087"/>
                </a:lnTo>
                <a:lnTo>
                  <a:pt x="0" y="0"/>
                </a:lnTo>
                <a:close/>
              </a:path>
            </a:pathLst>
          </a:custGeom>
          <a:solidFill>
            <a:schemeClr val="bg1"/>
          </a:solidFill>
          <a:ln w="9525" cap="rnd" cmpd="sng" algn="ctr">
            <a:solidFill>
              <a:srgbClr val="C2C2C2"/>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Arial" panose="020B0604020202020204" pitchFamily="34" charset="0"/>
              <a:buChar char="•"/>
              <a:defRPr/>
            </a:pPr>
            <a:endParaRPr lang="en-US" sz="1400" dirty="0" err="1">
              <a:solidFill>
                <a:prstClr val="black"/>
              </a:solidFill>
              <a:cs typeface="+mn-ea"/>
              <a:sym typeface="+mn-lt"/>
            </a:endParaRPr>
          </a:p>
        </p:txBody>
      </p:sp>
      <p:sp>
        <p:nvSpPr>
          <p:cNvPr id="19" name="Freeform: Shape 66">
            <a:extLst>
              <a:ext uri="{FF2B5EF4-FFF2-40B4-BE49-F238E27FC236}">
                <a16:creationId xmlns:a16="http://schemas.microsoft.com/office/drawing/2014/main" id="{3E8DB247-4B73-793C-8D80-E06031C1B72C}"/>
              </a:ext>
            </a:extLst>
          </p:cNvPr>
          <p:cNvSpPr/>
          <p:nvPr/>
        </p:nvSpPr>
        <p:spPr>
          <a:xfrm>
            <a:off x="630000" y="3693369"/>
            <a:ext cx="5371455" cy="2236788"/>
          </a:xfrm>
          <a:custGeom>
            <a:avLst/>
            <a:gdLst>
              <a:gd name="connsiteX0" fmla="*/ 0 w 5371455"/>
              <a:gd name="connsiteY0" fmla="*/ 0 h 2237087"/>
              <a:gd name="connsiteX1" fmla="*/ 4135925 w 5371455"/>
              <a:gd name="connsiteY1" fmla="*/ 0 h 2237087"/>
              <a:gd name="connsiteX2" fmla="*/ 4136523 w 5371455"/>
              <a:gd name="connsiteY2" fmla="*/ 11313 h 2237087"/>
              <a:gd name="connsiteX3" fmla="*/ 4140666 w 5371455"/>
              <a:gd name="connsiteY3" fmla="*/ 58256 h 2237087"/>
              <a:gd name="connsiteX4" fmla="*/ 4146417 w 5371455"/>
              <a:gd name="connsiteY4" fmla="*/ 104720 h 2237087"/>
              <a:gd name="connsiteX5" fmla="*/ 4153748 w 5371455"/>
              <a:gd name="connsiteY5" fmla="*/ 150675 h 2237087"/>
              <a:gd name="connsiteX6" fmla="*/ 4162631 w 5371455"/>
              <a:gd name="connsiteY6" fmla="*/ 196094 h 2237087"/>
              <a:gd name="connsiteX7" fmla="*/ 4173038 w 5371455"/>
              <a:gd name="connsiteY7" fmla="*/ 240949 h 2237087"/>
              <a:gd name="connsiteX8" fmla="*/ 4184940 w 5371455"/>
              <a:gd name="connsiteY8" fmla="*/ 285209 h 2237087"/>
              <a:gd name="connsiteX9" fmla="*/ 4198310 w 5371455"/>
              <a:gd name="connsiteY9" fmla="*/ 328851 h 2237087"/>
              <a:gd name="connsiteX10" fmla="*/ 4213118 w 5371455"/>
              <a:gd name="connsiteY10" fmla="*/ 371843 h 2237087"/>
              <a:gd name="connsiteX11" fmla="*/ 4229337 w 5371455"/>
              <a:gd name="connsiteY11" fmla="*/ 414157 h 2237087"/>
              <a:gd name="connsiteX12" fmla="*/ 4246939 w 5371455"/>
              <a:gd name="connsiteY12" fmla="*/ 455765 h 2237087"/>
              <a:gd name="connsiteX13" fmla="*/ 4265896 w 5371455"/>
              <a:gd name="connsiteY13" fmla="*/ 496641 h 2237087"/>
              <a:gd name="connsiteX14" fmla="*/ 4286178 w 5371455"/>
              <a:gd name="connsiteY14" fmla="*/ 536754 h 2237087"/>
              <a:gd name="connsiteX15" fmla="*/ 4307759 w 5371455"/>
              <a:gd name="connsiteY15" fmla="*/ 576077 h 2237087"/>
              <a:gd name="connsiteX16" fmla="*/ 4330609 w 5371455"/>
              <a:gd name="connsiteY16" fmla="*/ 614582 h 2237087"/>
              <a:gd name="connsiteX17" fmla="*/ 4354701 w 5371455"/>
              <a:gd name="connsiteY17" fmla="*/ 652240 h 2237087"/>
              <a:gd name="connsiteX18" fmla="*/ 4380007 w 5371455"/>
              <a:gd name="connsiteY18" fmla="*/ 689024 h 2237087"/>
              <a:gd name="connsiteX19" fmla="*/ 4406497 w 5371455"/>
              <a:gd name="connsiteY19" fmla="*/ 724904 h 2237087"/>
              <a:gd name="connsiteX20" fmla="*/ 4434145 w 5371455"/>
              <a:gd name="connsiteY20" fmla="*/ 759853 h 2237087"/>
              <a:gd name="connsiteX21" fmla="*/ 4462921 w 5371455"/>
              <a:gd name="connsiteY21" fmla="*/ 793843 h 2237087"/>
              <a:gd name="connsiteX22" fmla="*/ 4492798 w 5371455"/>
              <a:gd name="connsiteY22" fmla="*/ 826846 h 2237087"/>
              <a:gd name="connsiteX23" fmla="*/ 4523747 w 5371455"/>
              <a:gd name="connsiteY23" fmla="*/ 858833 h 2237087"/>
              <a:gd name="connsiteX24" fmla="*/ 4555740 w 5371455"/>
              <a:gd name="connsiteY24" fmla="*/ 889775 h 2237087"/>
              <a:gd name="connsiteX25" fmla="*/ 4588750 w 5371455"/>
              <a:gd name="connsiteY25" fmla="*/ 919646 h 2237087"/>
              <a:gd name="connsiteX26" fmla="*/ 4622747 w 5371455"/>
              <a:gd name="connsiteY26" fmla="*/ 948416 h 2237087"/>
              <a:gd name="connsiteX27" fmla="*/ 4657703 w 5371455"/>
              <a:gd name="connsiteY27" fmla="*/ 976059 h 2237087"/>
              <a:gd name="connsiteX28" fmla="*/ 4693591 w 5371455"/>
              <a:gd name="connsiteY28" fmla="*/ 1002543 h 2237087"/>
              <a:gd name="connsiteX29" fmla="*/ 4730382 w 5371455"/>
              <a:gd name="connsiteY29" fmla="*/ 1027844 h 2237087"/>
              <a:gd name="connsiteX30" fmla="*/ 4768048 w 5371455"/>
              <a:gd name="connsiteY30" fmla="*/ 1051931 h 2237087"/>
              <a:gd name="connsiteX31" fmla="*/ 4806561 w 5371455"/>
              <a:gd name="connsiteY31" fmla="*/ 1074776 h 2237087"/>
              <a:gd name="connsiteX32" fmla="*/ 4845892 w 5371455"/>
              <a:gd name="connsiteY32" fmla="*/ 1096353 h 2237087"/>
              <a:gd name="connsiteX33" fmla="*/ 4886013 w 5371455"/>
              <a:gd name="connsiteY33" fmla="*/ 1116631 h 2237087"/>
              <a:gd name="connsiteX34" fmla="*/ 4926897 w 5371455"/>
              <a:gd name="connsiteY34" fmla="*/ 1135584 h 2237087"/>
              <a:gd name="connsiteX35" fmla="*/ 4968514 w 5371455"/>
              <a:gd name="connsiteY35" fmla="*/ 1153182 h 2237087"/>
              <a:gd name="connsiteX36" fmla="*/ 5010837 w 5371455"/>
              <a:gd name="connsiteY36" fmla="*/ 1169398 h 2237087"/>
              <a:gd name="connsiteX37" fmla="*/ 5053838 w 5371455"/>
              <a:gd name="connsiteY37" fmla="*/ 1184203 h 2237087"/>
              <a:gd name="connsiteX38" fmla="*/ 5097488 w 5371455"/>
              <a:gd name="connsiteY38" fmla="*/ 1197570 h 2237087"/>
              <a:gd name="connsiteX39" fmla="*/ 5141758 w 5371455"/>
              <a:gd name="connsiteY39" fmla="*/ 1209470 h 2237087"/>
              <a:gd name="connsiteX40" fmla="*/ 5186622 w 5371455"/>
              <a:gd name="connsiteY40" fmla="*/ 1219874 h 2237087"/>
              <a:gd name="connsiteX41" fmla="*/ 5232050 w 5371455"/>
              <a:gd name="connsiteY41" fmla="*/ 1228756 h 2237087"/>
              <a:gd name="connsiteX42" fmla="*/ 5278015 w 5371455"/>
              <a:gd name="connsiteY42" fmla="*/ 1236085 h 2237087"/>
              <a:gd name="connsiteX43" fmla="*/ 5324488 w 5371455"/>
              <a:gd name="connsiteY43" fmla="*/ 1241835 h 2237087"/>
              <a:gd name="connsiteX44" fmla="*/ 5371441 w 5371455"/>
              <a:gd name="connsiteY44" fmla="*/ 1245977 h 2237087"/>
              <a:gd name="connsiteX45" fmla="*/ 5371455 w 5371455"/>
              <a:gd name="connsiteY45" fmla="*/ 1245978 h 2237087"/>
              <a:gd name="connsiteX46" fmla="*/ 5371455 w 5371455"/>
              <a:gd name="connsiteY46" fmla="*/ 2237087 h 2237087"/>
              <a:gd name="connsiteX47" fmla="*/ 0 w 5371455"/>
              <a:gd name="connsiteY47" fmla="*/ 2237087 h 2237087"/>
              <a:gd name="connsiteX48" fmla="*/ 0 w 5371455"/>
              <a:gd name="connsiteY48" fmla="*/ 0 h 223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71455" h="2237087">
                <a:moveTo>
                  <a:pt x="0" y="0"/>
                </a:moveTo>
                <a:lnTo>
                  <a:pt x="4135925" y="0"/>
                </a:lnTo>
                <a:lnTo>
                  <a:pt x="4136523" y="11313"/>
                </a:lnTo>
                <a:lnTo>
                  <a:pt x="4140666" y="58256"/>
                </a:lnTo>
                <a:lnTo>
                  <a:pt x="4146417" y="104720"/>
                </a:lnTo>
                <a:lnTo>
                  <a:pt x="4153748" y="150675"/>
                </a:lnTo>
                <a:lnTo>
                  <a:pt x="4162631" y="196094"/>
                </a:lnTo>
                <a:lnTo>
                  <a:pt x="4173038" y="240949"/>
                </a:lnTo>
                <a:lnTo>
                  <a:pt x="4184940" y="285209"/>
                </a:lnTo>
                <a:lnTo>
                  <a:pt x="4198310" y="328851"/>
                </a:lnTo>
                <a:lnTo>
                  <a:pt x="4213118" y="371843"/>
                </a:lnTo>
                <a:lnTo>
                  <a:pt x="4229337" y="414157"/>
                </a:lnTo>
                <a:lnTo>
                  <a:pt x="4246939" y="455765"/>
                </a:lnTo>
                <a:lnTo>
                  <a:pt x="4265896" y="496641"/>
                </a:lnTo>
                <a:lnTo>
                  <a:pt x="4286178" y="536754"/>
                </a:lnTo>
                <a:lnTo>
                  <a:pt x="4307759" y="576077"/>
                </a:lnTo>
                <a:lnTo>
                  <a:pt x="4330609" y="614582"/>
                </a:lnTo>
                <a:lnTo>
                  <a:pt x="4354701" y="652240"/>
                </a:lnTo>
                <a:lnTo>
                  <a:pt x="4380007" y="689024"/>
                </a:lnTo>
                <a:lnTo>
                  <a:pt x="4406497" y="724904"/>
                </a:lnTo>
                <a:lnTo>
                  <a:pt x="4434145" y="759853"/>
                </a:lnTo>
                <a:lnTo>
                  <a:pt x="4462921" y="793843"/>
                </a:lnTo>
                <a:lnTo>
                  <a:pt x="4492798" y="826846"/>
                </a:lnTo>
                <a:lnTo>
                  <a:pt x="4523747" y="858833"/>
                </a:lnTo>
                <a:lnTo>
                  <a:pt x="4555740" y="889775"/>
                </a:lnTo>
                <a:lnTo>
                  <a:pt x="4588750" y="919646"/>
                </a:lnTo>
                <a:lnTo>
                  <a:pt x="4622747" y="948416"/>
                </a:lnTo>
                <a:lnTo>
                  <a:pt x="4657703" y="976059"/>
                </a:lnTo>
                <a:lnTo>
                  <a:pt x="4693591" y="1002543"/>
                </a:lnTo>
                <a:lnTo>
                  <a:pt x="4730382" y="1027844"/>
                </a:lnTo>
                <a:lnTo>
                  <a:pt x="4768048" y="1051931"/>
                </a:lnTo>
                <a:lnTo>
                  <a:pt x="4806561" y="1074776"/>
                </a:lnTo>
                <a:lnTo>
                  <a:pt x="4845892" y="1096353"/>
                </a:lnTo>
                <a:lnTo>
                  <a:pt x="4886013" y="1116631"/>
                </a:lnTo>
                <a:lnTo>
                  <a:pt x="4926897" y="1135584"/>
                </a:lnTo>
                <a:lnTo>
                  <a:pt x="4968514" y="1153182"/>
                </a:lnTo>
                <a:lnTo>
                  <a:pt x="5010837" y="1169398"/>
                </a:lnTo>
                <a:lnTo>
                  <a:pt x="5053838" y="1184203"/>
                </a:lnTo>
                <a:lnTo>
                  <a:pt x="5097488" y="1197570"/>
                </a:lnTo>
                <a:lnTo>
                  <a:pt x="5141758" y="1209470"/>
                </a:lnTo>
                <a:lnTo>
                  <a:pt x="5186622" y="1219874"/>
                </a:lnTo>
                <a:lnTo>
                  <a:pt x="5232050" y="1228756"/>
                </a:lnTo>
                <a:lnTo>
                  <a:pt x="5278015" y="1236085"/>
                </a:lnTo>
                <a:lnTo>
                  <a:pt x="5324488" y="1241835"/>
                </a:lnTo>
                <a:lnTo>
                  <a:pt x="5371441" y="1245977"/>
                </a:lnTo>
                <a:lnTo>
                  <a:pt x="5371455" y="1245978"/>
                </a:lnTo>
                <a:lnTo>
                  <a:pt x="5371455" y="2237087"/>
                </a:lnTo>
                <a:lnTo>
                  <a:pt x="0" y="2237087"/>
                </a:lnTo>
                <a:lnTo>
                  <a:pt x="0" y="0"/>
                </a:lnTo>
                <a:close/>
              </a:path>
            </a:pathLst>
          </a:custGeom>
          <a:solidFill>
            <a:schemeClr val="bg1"/>
          </a:solidFill>
          <a:ln w="9525" cap="rnd" cmpd="sng" algn="ctr">
            <a:solidFill>
              <a:srgbClr val="C2C2C2"/>
            </a:solidFill>
            <a:prstDash val="solid"/>
            <a:round/>
            <a:headEnd type="none" w="med" len="med"/>
            <a:tailEnd type="none" w="med" len="med"/>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err="1">
              <a:ln>
                <a:noFill/>
              </a:ln>
              <a:solidFill>
                <a:srgbClr val="FFFFFF"/>
              </a:solidFill>
              <a:effectLst/>
              <a:uLnTx/>
              <a:uFillTx/>
              <a:cs typeface="+mn-ea"/>
              <a:sym typeface="+mn-lt"/>
            </a:endParaRPr>
          </a:p>
        </p:txBody>
      </p:sp>
      <p:sp>
        <p:nvSpPr>
          <p:cNvPr id="20" name="Freeform: Shape 67">
            <a:extLst>
              <a:ext uri="{FF2B5EF4-FFF2-40B4-BE49-F238E27FC236}">
                <a16:creationId xmlns:a16="http://schemas.microsoft.com/office/drawing/2014/main" id="{92348A8F-29EC-C5FF-C2FC-B00BB755724F}"/>
              </a:ext>
            </a:extLst>
          </p:cNvPr>
          <p:cNvSpPr/>
          <p:nvPr/>
        </p:nvSpPr>
        <p:spPr>
          <a:xfrm>
            <a:off x="6191894" y="3693369"/>
            <a:ext cx="5371455" cy="2236788"/>
          </a:xfrm>
          <a:custGeom>
            <a:avLst/>
            <a:gdLst>
              <a:gd name="connsiteX0" fmla="*/ 1235531 w 5371455"/>
              <a:gd name="connsiteY0" fmla="*/ 0 h 2237087"/>
              <a:gd name="connsiteX1" fmla="*/ 5371455 w 5371455"/>
              <a:gd name="connsiteY1" fmla="*/ 0 h 2237087"/>
              <a:gd name="connsiteX2" fmla="*/ 5371455 w 5371455"/>
              <a:gd name="connsiteY2" fmla="*/ 2237087 h 2237087"/>
              <a:gd name="connsiteX3" fmla="*/ 0 w 5371455"/>
              <a:gd name="connsiteY3" fmla="*/ 2237087 h 2237087"/>
              <a:gd name="connsiteX4" fmla="*/ 0 w 5371455"/>
              <a:gd name="connsiteY4" fmla="*/ 1245978 h 2237087"/>
              <a:gd name="connsiteX5" fmla="*/ 14 w 5371455"/>
              <a:gd name="connsiteY5" fmla="*/ 1245977 h 2237087"/>
              <a:gd name="connsiteX6" fmla="*/ 46967 w 5371455"/>
              <a:gd name="connsiteY6" fmla="*/ 1241835 h 2237087"/>
              <a:gd name="connsiteX7" fmla="*/ 93440 w 5371455"/>
              <a:gd name="connsiteY7" fmla="*/ 1236085 h 2237087"/>
              <a:gd name="connsiteX8" fmla="*/ 139405 w 5371455"/>
              <a:gd name="connsiteY8" fmla="*/ 1228756 h 2237087"/>
              <a:gd name="connsiteX9" fmla="*/ 184833 w 5371455"/>
              <a:gd name="connsiteY9" fmla="*/ 1219874 h 2237087"/>
              <a:gd name="connsiteX10" fmla="*/ 229697 w 5371455"/>
              <a:gd name="connsiteY10" fmla="*/ 1209470 h 2237087"/>
              <a:gd name="connsiteX11" fmla="*/ 273967 w 5371455"/>
              <a:gd name="connsiteY11" fmla="*/ 1197570 h 2237087"/>
              <a:gd name="connsiteX12" fmla="*/ 317617 w 5371455"/>
              <a:gd name="connsiteY12" fmla="*/ 1184203 h 2237087"/>
              <a:gd name="connsiteX13" fmla="*/ 360618 w 5371455"/>
              <a:gd name="connsiteY13" fmla="*/ 1169398 h 2237087"/>
              <a:gd name="connsiteX14" fmla="*/ 402941 w 5371455"/>
              <a:gd name="connsiteY14" fmla="*/ 1153182 h 2237087"/>
              <a:gd name="connsiteX15" fmla="*/ 444558 w 5371455"/>
              <a:gd name="connsiteY15" fmla="*/ 1135584 h 2237087"/>
              <a:gd name="connsiteX16" fmla="*/ 485442 w 5371455"/>
              <a:gd name="connsiteY16" fmla="*/ 1116631 h 2237087"/>
              <a:gd name="connsiteX17" fmla="*/ 525563 w 5371455"/>
              <a:gd name="connsiteY17" fmla="*/ 1096353 h 2237087"/>
              <a:gd name="connsiteX18" fmla="*/ 564894 w 5371455"/>
              <a:gd name="connsiteY18" fmla="*/ 1074776 h 2237087"/>
              <a:gd name="connsiteX19" fmla="*/ 603407 w 5371455"/>
              <a:gd name="connsiteY19" fmla="*/ 1051931 h 2237087"/>
              <a:gd name="connsiteX20" fmla="*/ 641073 w 5371455"/>
              <a:gd name="connsiteY20" fmla="*/ 1027844 h 2237087"/>
              <a:gd name="connsiteX21" fmla="*/ 677864 w 5371455"/>
              <a:gd name="connsiteY21" fmla="*/ 1002543 h 2237087"/>
              <a:gd name="connsiteX22" fmla="*/ 713752 w 5371455"/>
              <a:gd name="connsiteY22" fmla="*/ 976059 h 2237087"/>
              <a:gd name="connsiteX23" fmla="*/ 748708 w 5371455"/>
              <a:gd name="connsiteY23" fmla="*/ 948416 h 2237087"/>
              <a:gd name="connsiteX24" fmla="*/ 782705 w 5371455"/>
              <a:gd name="connsiteY24" fmla="*/ 919646 h 2237087"/>
              <a:gd name="connsiteX25" fmla="*/ 815715 w 5371455"/>
              <a:gd name="connsiteY25" fmla="*/ 889775 h 2237087"/>
              <a:gd name="connsiteX26" fmla="*/ 847708 w 5371455"/>
              <a:gd name="connsiteY26" fmla="*/ 858833 h 2237087"/>
              <a:gd name="connsiteX27" fmla="*/ 878657 w 5371455"/>
              <a:gd name="connsiteY27" fmla="*/ 826846 h 2237087"/>
              <a:gd name="connsiteX28" fmla="*/ 908534 w 5371455"/>
              <a:gd name="connsiteY28" fmla="*/ 793843 h 2237087"/>
              <a:gd name="connsiteX29" fmla="*/ 937310 w 5371455"/>
              <a:gd name="connsiteY29" fmla="*/ 759853 h 2237087"/>
              <a:gd name="connsiteX30" fmla="*/ 964958 w 5371455"/>
              <a:gd name="connsiteY30" fmla="*/ 724904 h 2237087"/>
              <a:gd name="connsiteX31" fmla="*/ 991448 w 5371455"/>
              <a:gd name="connsiteY31" fmla="*/ 689024 h 2237087"/>
              <a:gd name="connsiteX32" fmla="*/ 1016754 w 5371455"/>
              <a:gd name="connsiteY32" fmla="*/ 652240 h 2237087"/>
              <a:gd name="connsiteX33" fmla="*/ 1040846 w 5371455"/>
              <a:gd name="connsiteY33" fmla="*/ 614582 h 2237087"/>
              <a:gd name="connsiteX34" fmla="*/ 1063696 w 5371455"/>
              <a:gd name="connsiteY34" fmla="*/ 576077 h 2237087"/>
              <a:gd name="connsiteX35" fmla="*/ 1085277 w 5371455"/>
              <a:gd name="connsiteY35" fmla="*/ 536754 h 2237087"/>
              <a:gd name="connsiteX36" fmla="*/ 1105559 w 5371455"/>
              <a:gd name="connsiteY36" fmla="*/ 496641 h 2237087"/>
              <a:gd name="connsiteX37" fmla="*/ 1124516 w 5371455"/>
              <a:gd name="connsiteY37" fmla="*/ 455765 h 2237087"/>
              <a:gd name="connsiteX38" fmla="*/ 1142118 w 5371455"/>
              <a:gd name="connsiteY38" fmla="*/ 414157 h 2237087"/>
              <a:gd name="connsiteX39" fmla="*/ 1158337 w 5371455"/>
              <a:gd name="connsiteY39" fmla="*/ 371843 h 2237087"/>
              <a:gd name="connsiteX40" fmla="*/ 1173145 w 5371455"/>
              <a:gd name="connsiteY40" fmla="*/ 328851 h 2237087"/>
              <a:gd name="connsiteX41" fmla="*/ 1186515 w 5371455"/>
              <a:gd name="connsiteY41" fmla="*/ 285209 h 2237087"/>
              <a:gd name="connsiteX42" fmla="*/ 1198417 w 5371455"/>
              <a:gd name="connsiteY42" fmla="*/ 240949 h 2237087"/>
              <a:gd name="connsiteX43" fmla="*/ 1208824 w 5371455"/>
              <a:gd name="connsiteY43" fmla="*/ 196094 h 2237087"/>
              <a:gd name="connsiteX44" fmla="*/ 1217707 w 5371455"/>
              <a:gd name="connsiteY44" fmla="*/ 150675 h 2237087"/>
              <a:gd name="connsiteX45" fmla="*/ 1225038 w 5371455"/>
              <a:gd name="connsiteY45" fmla="*/ 104720 h 2237087"/>
              <a:gd name="connsiteX46" fmla="*/ 1230789 w 5371455"/>
              <a:gd name="connsiteY46" fmla="*/ 58256 h 2237087"/>
              <a:gd name="connsiteX47" fmla="*/ 1234932 w 5371455"/>
              <a:gd name="connsiteY47" fmla="*/ 11313 h 2237087"/>
              <a:gd name="connsiteX48" fmla="*/ 1235531 w 5371455"/>
              <a:gd name="connsiteY48" fmla="*/ 0 h 223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71455" h="2237087">
                <a:moveTo>
                  <a:pt x="1235531" y="0"/>
                </a:moveTo>
                <a:lnTo>
                  <a:pt x="5371455" y="0"/>
                </a:lnTo>
                <a:lnTo>
                  <a:pt x="5371455" y="2237087"/>
                </a:lnTo>
                <a:lnTo>
                  <a:pt x="0" y="2237087"/>
                </a:lnTo>
                <a:lnTo>
                  <a:pt x="0" y="1245978"/>
                </a:lnTo>
                <a:lnTo>
                  <a:pt x="14" y="1245977"/>
                </a:lnTo>
                <a:lnTo>
                  <a:pt x="46967" y="1241835"/>
                </a:lnTo>
                <a:lnTo>
                  <a:pt x="93440" y="1236085"/>
                </a:lnTo>
                <a:lnTo>
                  <a:pt x="139405" y="1228756"/>
                </a:lnTo>
                <a:lnTo>
                  <a:pt x="184833" y="1219874"/>
                </a:lnTo>
                <a:lnTo>
                  <a:pt x="229697" y="1209470"/>
                </a:lnTo>
                <a:lnTo>
                  <a:pt x="273967" y="1197570"/>
                </a:lnTo>
                <a:lnTo>
                  <a:pt x="317617" y="1184203"/>
                </a:lnTo>
                <a:lnTo>
                  <a:pt x="360618" y="1169398"/>
                </a:lnTo>
                <a:lnTo>
                  <a:pt x="402941" y="1153182"/>
                </a:lnTo>
                <a:lnTo>
                  <a:pt x="444558" y="1135584"/>
                </a:lnTo>
                <a:lnTo>
                  <a:pt x="485442" y="1116631"/>
                </a:lnTo>
                <a:lnTo>
                  <a:pt x="525563" y="1096353"/>
                </a:lnTo>
                <a:lnTo>
                  <a:pt x="564894" y="1074776"/>
                </a:lnTo>
                <a:lnTo>
                  <a:pt x="603407" y="1051931"/>
                </a:lnTo>
                <a:lnTo>
                  <a:pt x="641073" y="1027844"/>
                </a:lnTo>
                <a:lnTo>
                  <a:pt x="677864" y="1002543"/>
                </a:lnTo>
                <a:lnTo>
                  <a:pt x="713752" y="976059"/>
                </a:lnTo>
                <a:lnTo>
                  <a:pt x="748708" y="948416"/>
                </a:lnTo>
                <a:lnTo>
                  <a:pt x="782705" y="919646"/>
                </a:lnTo>
                <a:lnTo>
                  <a:pt x="815715" y="889775"/>
                </a:lnTo>
                <a:lnTo>
                  <a:pt x="847708" y="858833"/>
                </a:lnTo>
                <a:lnTo>
                  <a:pt x="878657" y="826846"/>
                </a:lnTo>
                <a:lnTo>
                  <a:pt x="908534" y="793843"/>
                </a:lnTo>
                <a:lnTo>
                  <a:pt x="937310" y="759853"/>
                </a:lnTo>
                <a:lnTo>
                  <a:pt x="964958" y="724904"/>
                </a:lnTo>
                <a:lnTo>
                  <a:pt x="991448" y="689024"/>
                </a:lnTo>
                <a:lnTo>
                  <a:pt x="1016754" y="652240"/>
                </a:lnTo>
                <a:lnTo>
                  <a:pt x="1040846" y="614582"/>
                </a:lnTo>
                <a:lnTo>
                  <a:pt x="1063696" y="576077"/>
                </a:lnTo>
                <a:lnTo>
                  <a:pt x="1085277" y="536754"/>
                </a:lnTo>
                <a:lnTo>
                  <a:pt x="1105559" y="496641"/>
                </a:lnTo>
                <a:lnTo>
                  <a:pt x="1124516" y="455765"/>
                </a:lnTo>
                <a:lnTo>
                  <a:pt x="1142118" y="414157"/>
                </a:lnTo>
                <a:lnTo>
                  <a:pt x="1158337" y="371843"/>
                </a:lnTo>
                <a:lnTo>
                  <a:pt x="1173145" y="328851"/>
                </a:lnTo>
                <a:lnTo>
                  <a:pt x="1186515" y="285209"/>
                </a:lnTo>
                <a:lnTo>
                  <a:pt x="1198417" y="240949"/>
                </a:lnTo>
                <a:lnTo>
                  <a:pt x="1208824" y="196094"/>
                </a:lnTo>
                <a:lnTo>
                  <a:pt x="1217707" y="150675"/>
                </a:lnTo>
                <a:lnTo>
                  <a:pt x="1225038" y="104720"/>
                </a:lnTo>
                <a:lnTo>
                  <a:pt x="1230789" y="58256"/>
                </a:lnTo>
                <a:lnTo>
                  <a:pt x="1234932" y="11313"/>
                </a:lnTo>
                <a:lnTo>
                  <a:pt x="1235531" y="0"/>
                </a:lnTo>
                <a:close/>
              </a:path>
            </a:pathLst>
          </a:custGeom>
          <a:solidFill>
            <a:schemeClr val="bg1"/>
          </a:solidFill>
          <a:ln w="9525" cap="rnd" cmpd="sng" algn="ctr">
            <a:solidFill>
              <a:srgbClr val="C2C2C2"/>
            </a:solidFill>
            <a:prstDash val="solid"/>
            <a:round/>
            <a:headEnd type="none" w="med" len="med"/>
            <a:tailEnd type="none" w="med" len="med"/>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err="1">
              <a:ln>
                <a:noFill/>
              </a:ln>
              <a:solidFill>
                <a:srgbClr val="FFFFFF"/>
              </a:solidFill>
              <a:effectLst/>
              <a:uLnTx/>
              <a:uFillTx/>
              <a:cs typeface="+mn-ea"/>
              <a:sym typeface="+mn-lt"/>
            </a:endParaRPr>
          </a:p>
        </p:txBody>
      </p:sp>
      <p:sp>
        <p:nvSpPr>
          <p:cNvPr id="21" name="文本框 20">
            <a:extLst>
              <a:ext uri="{FF2B5EF4-FFF2-40B4-BE49-F238E27FC236}">
                <a16:creationId xmlns:a16="http://schemas.microsoft.com/office/drawing/2014/main" id="{1AF7025B-4DFC-2286-0966-46EACB31148F}"/>
              </a:ext>
            </a:extLst>
          </p:cNvPr>
          <p:cNvSpPr txBox="1"/>
          <p:nvPr/>
        </p:nvSpPr>
        <p:spPr>
          <a:xfrm>
            <a:off x="628732" y="3735913"/>
            <a:ext cx="2636727" cy="338554"/>
          </a:xfrm>
          <a:prstGeom prst="rect">
            <a:avLst/>
          </a:prstGeom>
          <a:noFill/>
          <a:ln>
            <a:noFill/>
          </a:ln>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cs typeface="+mn-ea"/>
                <a:sym typeface="+mn-lt"/>
              </a:rPr>
              <a:t>符合“保基本”原则</a:t>
            </a:r>
          </a:p>
        </p:txBody>
      </p:sp>
      <p:sp>
        <p:nvSpPr>
          <p:cNvPr id="22" name="文本框 21">
            <a:extLst>
              <a:ext uri="{FF2B5EF4-FFF2-40B4-BE49-F238E27FC236}">
                <a16:creationId xmlns:a16="http://schemas.microsoft.com/office/drawing/2014/main" id="{282D23C3-E2B1-4064-EBB5-32FE0932DF52}"/>
              </a:ext>
            </a:extLst>
          </p:cNvPr>
          <p:cNvSpPr txBox="1"/>
          <p:nvPr/>
        </p:nvSpPr>
        <p:spPr>
          <a:xfrm>
            <a:off x="689702" y="4243107"/>
            <a:ext cx="4708953" cy="1124585"/>
          </a:xfrm>
          <a:prstGeom prst="rect">
            <a:avLst/>
          </a:prstGeom>
          <a:noFill/>
          <a:ln>
            <a:noFill/>
          </a:ln>
        </p:spPr>
        <p:txBody>
          <a:bodyPr wrap="square">
            <a:spAutoFit/>
          </a:bodyPr>
          <a:lstStyle/>
          <a:p>
            <a:pPr marL="285750" marR="0" lvl="0" indent="-285750" fontAlgn="auto">
              <a:lnSpc>
                <a:spcPct val="150000"/>
              </a:lnSpc>
              <a:spcBef>
                <a:spcPts val="500"/>
              </a:spcBef>
              <a:spcAft>
                <a:spcPts val="0"/>
              </a:spcAft>
              <a:buClrTx/>
              <a:buSzTx/>
              <a:buFont typeface="Arial" panose="020B0604020202020204" pitchFamily="34" charset="0"/>
              <a:buChar char="•"/>
              <a:defRPr/>
            </a:pPr>
            <a:r>
              <a:rPr lang="zh-CN" altLang="en-US" sz="1400" dirty="0">
                <a:solidFill>
                  <a:prstClr val="black"/>
                </a:solidFill>
                <a:cs typeface="+mn-ea"/>
                <a:sym typeface="+mn-lt"/>
              </a:rPr>
              <a:t>对比目录内单瓶脂肪乳，可降低并发症相关费用。</a:t>
            </a:r>
          </a:p>
          <a:p>
            <a:pPr marL="285750" marR="0" lvl="0" indent="-285750" fontAlgn="auto">
              <a:lnSpc>
                <a:spcPct val="150000"/>
              </a:lnSpc>
              <a:spcBef>
                <a:spcPts val="500"/>
              </a:spcBef>
              <a:spcAft>
                <a:spcPts val="0"/>
              </a:spcAft>
              <a:buClrTx/>
              <a:buSzTx/>
              <a:buFont typeface="Arial" panose="020B0604020202020204" pitchFamily="34" charset="0"/>
              <a:buChar char="•"/>
              <a:defRPr/>
            </a:pPr>
            <a:r>
              <a:rPr lang="zh-CN" altLang="en-US" sz="1400" dirty="0">
                <a:solidFill>
                  <a:prstClr val="black"/>
                </a:solidFill>
                <a:cs typeface="+mn-ea"/>
                <a:sym typeface="+mn-lt"/>
              </a:rPr>
              <a:t>对比目录内“脂肪乳氨基酸葡萄糖”，该品种属于升级迭代药品，临床效果更优，用药安全性更高。</a:t>
            </a:r>
          </a:p>
        </p:txBody>
      </p:sp>
      <p:sp>
        <p:nvSpPr>
          <p:cNvPr id="23" name="文本框 22">
            <a:extLst>
              <a:ext uri="{FF2B5EF4-FFF2-40B4-BE49-F238E27FC236}">
                <a16:creationId xmlns:a16="http://schemas.microsoft.com/office/drawing/2014/main" id="{9D465B1F-5932-A8CF-CD16-AA7C1C3652F0}"/>
              </a:ext>
            </a:extLst>
          </p:cNvPr>
          <p:cNvSpPr txBox="1"/>
          <p:nvPr/>
        </p:nvSpPr>
        <p:spPr>
          <a:xfrm>
            <a:off x="9135485" y="1348371"/>
            <a:ext cx="2427620" cy="338554"/>
          </a:xfrm>
          <a:prstGeom prst="rect">
            <a:avLst/>
          </a:prstGeom>
          <a:noFill/>
          <a:ln>
            <a:noFill/>
          </a:ln>
        </p:spPr>
        <p:txBody>
          <a:bodyPr wrap="square"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cs typeface="+mn-ea"/>
                <a:sym typeface="+mn-lt"/>
              </a:rPr>
              <a:t>弥补目录短板</a:t>
            </a:r>
          </a:p>
        </p:txBody>
      </p:sp>
      <p:sp>
        <p:nvSpPr>
          <p:cNvPr id="24" name="文本框 23">
            <a:extLst>
              <a:ext uri="{FF2B5EF4-FFF2-40B4-BE49-F238E27FC236}">
                <a16:creationId xmlns:a16="http://schemas.microsoft.com/office/drawing/2014/main" id="{8686A1D0-8F61-AACD-0EF3-A05BB43B59DF}"/>
              </a:ext>
            </a:extLst>
          </p:cNvPr>
          <p:cNvSpPr txBox="1"/>
          <p:nvPr/>
        </p:nvSpPr>
        <p:spPr>
          <a:xfrm>
            <a:off x="8921706" y="3755656"/>
            <a:ext cx="2636727" cy="337185"/>
          </a:xfrm>
          <a:prstGeom prst="rect">
            <a:avLst/>
          </a:prstGeom>
          <a:noFill/>
          <a:ln>
            <a:noFill/>
          </a:ln>
        </p:spPr>
        <p:txBody>
          <a:bodyPr wrap="square"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cs typeface="+mn-ea"/>
                <a:sym typeface="+mn-lt"/>
              </a:rPr>
              <a:t>临床管理路径清晰</a:t>
            </a:r>
          </a:p>
        </p:txBody>
      </p:sp>
      <p:sp>
        <p:nvSpPr>
          <p:cNvPr id="25" name="文本框 24">
            <a:extLst>
              <a:ext uri="{FF2B5EF4-FFF2-40B4-BE49-F238E27FC236}">
                <a16:creationId xmlns:a16="http://schemas.microsoft.com/office/drawing/2014/main" id="{FDE1999A-427C-F5A5-B272-4D83FC6E48EA}"/>
              </a:ext>
            </a:extLst>
          </p:cNvPr>
          <p:cNvSpPr txBox="1"/>
          <p:nvPr/>
        </p:nvSpPr>
        <p:spPr>
          <a:xfrm>
            <a:off x="7408028" y="1706245"/>
            <a:ext cx="4094362" cy="704232"/>
          </a:xfrm>
          <a:prstGeom prst="rect">
            <a:avLst/>
          </a:prstGeom>
          <a:noFill/>
          <a:ln>
            <a:noFill/>
          </a:ln>
        </p:spPr>
        <p:txBody>
          <a:bodyPr wrap="square" rtlCol="0">
            <a:spAutoFit/>
          </a:bodyPr>
          <a:lstStyle/>
          <a:p>
            <a:pPr marL="285750" marR="0" lvl="0" indent="-285750" algn="l" fontAlgn="auto">
              <a:lnSpc>
                <a:spcPct val="150000"/>
              </a:lnSpc>
              <a:spcBef>
                <a:spcPts val="500"/>
              </a:spcBef>
              <a:spcAft>
                <a:spcPts val="0"/>
              </a:spcAft>
              <a:buClrTx/>
              <a:buSzTx/>
              <a:buFont typeface="Arial" panose="020B0604020202020204" pitchFamily="34" charset="0"/>
              <a:buChar char="•"/>
              <a:defRPr/>
            </a:pPr>
            <a:r>
              <a:rPr lang="zh-CN" altLang="en-US" sz="1400" dirty="0">
                <a:solidFill>
                  <a:prstClr val="black"/>
                </a:solidFill>
                <a:cs typeface="+mn-ea"/>
                <a:sym typeface="+mn-lt"/>
              </a:rPr>
              <a:t>“高能低容”多腔袋，弥补国内长期缺乏适宜于儿童/限液患者的小容量多腔袋的短板。</a:t>
            </a:r>
          </a:p>
        </p:txBody>
      </p:sp>
      <p:sp>
        <p:nvSpPr>
          <p:cNvPr id="26" name="文本框 25">
            <a:extLst>
              <a:ext uri="{FF2B5EF4-FFF2-40B4-BE49-F238E27FC236}">
                <a16:creationId xmlns:a16="http://schemas.microsoft.com/office/drawing/2014/main" id="{50B7BCA3-DF2B-BC29-458D-45FB90028C56}"/>
              </a:ext>
            </a:extLst>
          </p:cNvPr>
          <p:cNvSpPr txBox="1"/>
          <p:nvPr/>
        </p:nvSpPr>
        <p:spPr>
          <a:xfrm>
            <a:off x="7408028" y="4243008"/>
            <a:ext cx="4094481" cy="1383665"/>
          </a:xfrm>
          <a:prstGeom prst="rect">
            <a:avLst/>
          </a:prstGeom>
          <a:noFill/>
          <a:ln>
            <a:noFill/>
          </a:ln>
        </p:spPr>
        <p:txBody>
          <a:bodyPr wrap="square">
            <a:spAutoFit/>
          </a:bodyPr>
          <a:lstStyle/>
          <a:p>
            <a:pPr marL="285750" marR="0" lvl="0" indent="-285750" fontAlgn="auto">
              <a:lnSpc>
                <a:spcPct val="150000"/>
              </a:lnSpc>
              <a:spcBef>
                <a:spcPts val="500"/>
              </a:spcBef>
              <a:spcAft>
                <a:spcPts val="0"/>
              </a:spcAft>
              <a:buClrTx/>
              <a:buSzTx/>
              <a:buFont typeface="Arial" panose="020B0604020202020204" pitchFamily="34" charset="0"/>
              <a:buChar char="•"/>
              <a:defRPr/>
            </a:pPr>
            <a:r>
              <a:rPr lang="zh-CN" altLang="en-US" sz="1400" dirty="0">
                <a:solidFill>
                  <a:prstClr val="black"/>
                </a:solidFill>
                <a:cs typeface="+mn-ea"/>
                <a:sym typeface="+mn-lt"/>
              </a:rPr>
              <a:t>经营养筛查评估，确认肠内营养不可行、不足或禁忌时，由专业医护人员使用该品，不存在临床滥用风险或超说明书用药，易于医保经办审核。</a:t>
            </a:r>
          </a:p>
        </p:txBody>
      </p:sp>
      <p:sp>
        <p:nvSpPr>
          <p:cNvPr id="27" name="文本框 26">
            <a:extLst>
              <a:ext uri="{FF2B5EF4-FFF2-40B4-BE49-F238E27FC236}">
                <a16:creationId xmlns:a16="http://schemas.microsoft.com/office/drawing/2014/main" id="{CBA99F60-8E78-78BE-F1ED-AC44CFC562C4}"/>
              </a:ext>
            </a:extLst>
          </p:cNvPr>
          <p:cNvSpPr txBox="1"/>
          <p:nvPr/>
        </p:nvSpPr>
        <p:spPr>
          <a:xfrm>
            <a:off x="5367115" y="2888593"/>
            <a:ext cx="1527344" cy="660052"/>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公平性</a:t>
            </a:r>
          </a:p>
        </p:txBody>
      </p:sp>
      <p:pic>
        <p:nvPicPr>
          <p:cNvPr id="28" name="图片 27">
            <a:extLst>
              <a:ext uri="{FF2B5EF4-FFF2-40B4-BE49-F238E27FC236}">
                <a16:creationId xmlns:a16="http://schemas.microsoft.com/office/drawing/2014/main" id="{4AB5F37D-964F-7E6C-6CFD-BE2DC3483F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678" y="3584870"/>
            <a:ext cx="903110" cy="914399"/>
          </a:xfrm>
          <a:prstGeom prst="rect">
            <a:avLst/>
          </a:prstGeom>
        </p:spPr>
      </p:pic>
      <p:sp>
        <p:nvSpPr>
          <p:cNvPr id="29" name="文本框 28">
            <a:extLst>
              <a:ext uri="{FF2B5EF4-FFF2-40B4-BE49-F238E27FC236}">
                <a16:creationId xmlns:a16="http://schemas.microsoft.com/office/drawing/2014/main" id="{5B21D79E-A776-635B-17C4-21A3EBA47C8C}"/>
              </a:ext>
            </a:extLst>
          </p:cNvPr>
          <p:cNvSpPr txBox="1"/>
          <p:nvPr/>
        </p:nvSpPr>
        <p:spPr>
          <a:xfrm>
            <a:off x="689610" y="1706245"/>
            <a:ext cx="4583430" cy="1511935"/>
          </a:xfrm>
          <a:prstGeom prst="rect">
            <a:avLst/>
          </a:prstGeom>
          <a:noFill/>
          <a:ln>
            <a:noFill/>
          </a:ln>
        </p:spPr>
        <p:txBody>
          <a:bodyPr wrap="square" rtlCol="0">
            <a:spAutoFit/>
          </a:bodyPr>
          <a:lstStyle/>
          <a:p>
            <a:pPr marL="285750" indent="-285750">
              <a:lnSpc>
                <a:spcPct val="150000"/>
              </a:lnSpc>
              <a:spcBef>
                <a:spcPts val="500"/>
              </a:spcBef>
              <a:buFont typeface="Arial" panose="020B0604020202020204" pitchFamily="34" charset="0"/>
              <a:buChar char="•"/>
              <a:defRPr/>
            </a:pPr>
            <a:r>
              <a:rPr lang="zh-CN" altLang="en-US" sz="1400" dirty="0">
                <a:solidFill>
                  <a:prstClr val="black"/>
                </a:solidFill>
                <a:cs typeface="+mn-ea"/>
                <a:sym typeface="+mn-lt"/>
              </a:rPr>
              <a:t>住院患者营养不良风险给医疗系统造成了重大负担。</a:t>
            </a:r>
            <a:endParaRPr lang="en-US" altLang="zh-CN" sz="1400" dirty="0">
              <a:solidFill>
                <a:prstClr val="black"/>
              </a:solidFill>
              <a:cs typeface="+mn-ea"/>
              <a:sym typeface="+mn-lt"/>
            </a:endParaRPr>
          </a:p>
          <a:p>
            <a:pPr marL="285750" indent="-285750">
              <a:lnSpc>
                <a:spcPct val="150000"/>
              </a:lnSpc>
              <a:spcBef>
                <a:spcPts val="500"/>
              </a:spcBef>
              <a:buFont typeface="Arial" panose="020B0604020202020204" pitchFamily="34" charset="0"/>
              <a:buChar char="•"/>
              <a:defRPr/>
            </a:pPr>
            <a:r>
              <a:rPr lang="zh-CN" altLang="en-US" sz="1400" dirty="0">
                <a:solidFill>
                  <a:prstClr val="black"/>
                </a:solidFill>
                <a:cs typeface="+mn-ea"/>
                <a:sym typeface="+mn-lt"/>
              </a:rPr>
              <a:t>多腔袋可简化静脉药物配制、减少微粒和微生物污染、减少血流感染。</a:t>
            </a:r>
            <a:endParaRPr lang="en-US" altLang="zh-CN" sz="1400" dirty="0">
              <a:solidFill>
                <a:prstClr val="black"/>
              </a:solidFill>
              <a:cs typeface="+mn-ea"/>
              <a:sym typeface="+mn-lt"/>
            </a:endParaRPr>
          </a:p>
          <a:p>
            <a:pPr marL="285750" indent="-285750">
              <a:lnSpc>
                <a:spcPct val="150000"/>
              </a:lnSpc>
              <a:spcBef>
                <a:spcPts val="500"/>
              </a:spcBef>
              <a:buFont typeface="Arial" panose="020B0604020202020204" pitchFamily="34" charset="0"/>
              <a:buChar char="•"/>
              <a:defRPr/>
            </a:pPr>
            <a:r>
              <a:rPr lang="zh-CN" altLang="en-US" sz="1400" dirty="0">
                <a:solidFill>
                  <a:prstClr val="black"/>
                </a:solidFill>
                <a:cs typeface="+mn-ea"/>
                <a:sym typeface="+mn-lt"/>
              </a:rPr>
              <a:t>在疫情、救灾等紧急情况下，可节省医疗资源。</a:t>
            </a:r>
            <a:endParaRPr lang="en-US" altLang="zh-CN" sz="1400" dirty="0">
              <a:solidFill>
                <a:prstClr val="black"/>
              </a:solidFill>
              <a:cs typeface="+mn-ea"/>
              <a:sym typeface="+mn-lt"/>
            </a:endParaRPr>
          </a:p>
        </p:txBody>
      </p:sp>
      <p:sp>
        <p:nvSpPr>
          <p:cNvPr id="30" name="文本框 29">
            <a:extLst>
              <a:ext uri="{FF2B5EF4-FFF2-40B4-BE49-F238E27FC236}">
                <a16:creationId xmlns:a16="http://schemas.microsoft.com/office/drawing/2014/main" id="{39AA48E3-60C2-ACAA-2936-4E07EA83763D}"/>
              </a:ext>
            </a:extLst>
          </p:cNvPr>
          <p:cNvSpPr txBox="1"/>
          <p:nvPr/>
        </p:nvSpPr>
        <p:spPr>
          <a:xfrm>
            <a:off x="629921" y="1348313"/>
            <a:ext cx="4777442" cy="337185"/>
          </a:xfrm>
          <a:prstGeom prst="rect">
            <a:avLst/>
          </a:prstGeom>
          <a:noFill/>
          <a:ln>
            <a:noFill/>
          </a:ln>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prstClr val="black"/>
                </a:solidFill>
                <a:cs typeface="+mn-ea"/>
                <a:sym typeface="+mn-lt"/>
              </a:rPr>
              <a:t>所治疗疾病对公共健康的影响</a:t>
            </a:r>
          </a:p>
        </p:txBody>
      </p:sp>
      <p:sp>
        <p:nvSpPr>
          <p:cNvPr id="33" name="文本框 32">
            <a:extLst>
              <a:ext uri="{FF2B5EF4-FFF2-40B4-BE49-F238E27FC236}">
                <a16:creationId xmlns:a16="http://schemas.microsoft.com/office/drawing/2014/main" id="{08B141F6-3832-8246-E599-48EFFD92BFE6}"/>
              </a:ext>
            </a:extLst>
          </p:cNvPr>
          <p:cNvSpPr txBox="1"/>
          <p:nvPr/>
        </p:nvSpPr>
        <p:spPr>
          <a:xfrm>
            <a:off x="638393" y="321895"/>
            <a:ext cx="1470992" cy="707886"/>
          </a:xfrm>
          <a:prstGeom prst="rect">
            <a:avLst/>
          </a:prstGeom>
          <a:noFill/>
        </p:spPr>
        <p:txBody>
          <a:bodyPr wrap="square">
            <a:spAutoFit/>
          </a:bodyPr>
          <a:lstStyle/>
          <a:p>
            <a:pPr algn="ctr"/>
            <a:r>
              <a:rPr lang="en-US" altLang="zh-CN" sz="4000" b="1">
                <a:solidFill>
                  <a:schemeClr val="bg1"/>
                </a:solidFill>
                <a:cs typeface="+mn-ea"/>
                <a:sym typeface="+mn-lt"/>
              </a:rPr>
              <a:t>06</a:t>
            </a:r>
            <a:endParaRPr lang="zh-CN" altLang="en-US" sz="4000" b="1" dirty="0">
              <a:solidFill>
                <a:schemeClr val="bg1"/>
              </a:solidFill>
              <a:cs typeface="+mn-ea"/>
              <a:sym typeface="+mn-lt"/>
            </a:endParaRPr>
          </a:p>
        </p:txBody>
      </p:sp>
    </p:spTree>
    <p:extLst>
      <p:ext uri="{BB962C8B-B14F-4D97-AF65-F5344CB8AC3E}">
        <p14:creationId xmlns:p14="http://schemas.microsoft.com/office/powerpoint/2010/main" val="2842181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YzNjBkOTgyNWQ1YTMxYzM3MzMwNWFiODNmOWIzYWMifQ=="/>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c3fbf476-0b19-4c2e-a768-f09093922cd4}"/>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60703c18-5196-4b23-b84b-be2c71d9bfcc}"/>
  <p:tag name="TABLE_ENDDRAG_ORIGIN_RECT" val="885*421"/>
  <p:tag name="TABLE_ENDDRAG_RECT" val="44*87*885*421"/>
  <p:tag name="TABLE_RECT" val="17*95.3913*926*407.5"/>
  <p:tag name="TABLE_ONEKEY_SKIN_IDX" val="0"/>
  <p:tag name="TABLE_SKINIDX" val="-1"/>
  <p:tag name="TABLE_COLORIDX" val="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gdzodi">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120</TotalTime>
  <Words>1479</Words>
  <Application>Microsoft Office PowerPoint</Application>
  <PresentationFormat>宽屏</PresentationFormat>
  <Paragraphs>159</Paragraphs>
  <Slides>9</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6" baseType="lpstr">
      <vt:lpstr>等线</vt:lpstr>
      <vt:lpstr>思源黑体 CN Regular</vt:lpstr>
      <vt:lpstr>Arial</vt:lpstr>
      <vt:lpstr>Calibri</vt:lpstr>
      <vt:lpstr>Wingdings</vt:lpstr>
      <vt:lpstr>1_Office 主题​​</vt:lpstr>
      <vt:lpstr>think-cell 幻灯片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 shuai</dc:creator>
  <cp:lastModifiedBy>ZHANG Yu</cp:lastModifiedBy>
  <cp:revision>115</cp:revision>
  <dcterms:created xsi:type="dcterms:W3CDTF">2022-07-07T04:37:00Z</dcterms:created>
  <dcterms:modified xsi:type="dcterms:W3CDTF">2022-07-14T05:45:39Z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18537162AE6D4721B952F98C2620E1BF</vt:lpwstr>
  </property>
  <property fmtid="{D5CDD505-2E9C-101B-9397-08002B2CF9AE}" pid="3" name="KSOProductBuildVer">
    <vt:lpwstr>2052-11.1.0.11830</vt:lpwstr>
  </property>
</Properties>
</file>