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66" r:id="rId4"/>
    <p:sldId id="268" r:id="rId5"/>
    <p:sldId id="267" r:id="rId7"/>
    <p:sldId id="269" r:id="rId8"/>
    <p:sldId id="279" r:id="rId9"/>
    <p:sldId id="270" r:id="rId10"/>
    <p:sldId id="280" r:id="rId11"/>
    <p:sldId id="271" r:id="rId12"/>
    <p:sldId id="273" r:id="rId13"/>
    <p:sldId id="281" r:id="rId14"/>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HAN" initials="L" lastIdx="1" clrIdx="0"/>
  <p:cmAuthor id="2" name="作者" initials="A" lastIdx="0" clrIdx="1"/>
  <p:cmAuthor id="3" name="赵静"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8CC4"/>
    <a:srgbClr val="0E5AA3"/>
    <a:srgbClr val="1296DB"/>
    <a:srgbClr val="1297DC"/>
    <a:srgbClr val="A376F9"/>
    <a:srgbClr val="5494CA"/>
    <a:srgbClr val="F5596B"/>
    <a:srgbClr val="FBD170"/>
    <a:srgbClr val="E65100"/>
    <a:srgbClr val="689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20" y="24"/>
      </p:cViewPr>
      <p:guideLst>
        <p:guide orient="horz" pos="1774"/>
        <p:guide pos="29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0.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BD79D04-C3DE-4915-9FC1-82A44FC0EB36}" type="datetime1">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16EB9E1-F6F5-4F4B-BE5E-17C6BF3473E2}" type="slidenum">
              <a:rPr lang="zh-CN" altLang="en-US" smtClean="0"/>
            </a:fld>
            <a:endParaRPr lang="zh-CN" altLang="en-US"/>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641" y="0"/>
            <a:ext cx="9179098" cy="5163243"/>
          </a:xfrm>
          <a:prstGeom prst="rect">
            <a:avLst/>
          </a:prstGeom>
          <a:noFill/>
          <a:extLst>
            <a:ext uri="{909E8E84-426E-40DD-AFC4-6F175D3DCCD1}">
              <a14:hiddenFill xmlns:a14="http://schemas.microsoft.com/office/drawing/2010/main">
                <a:solidFill>
                  <a:srgbClr val="FFFFFF"/>
                </a:solidFill>
              </a14:hiddenFill>
            </a:ext>
          </a:extLst>
        </p:spPr>
      </p:pic>
      <p:sp>
        <p:nvSpPr>
          <p:cNvPr id="8" name="灯片编号占位符 5"/>
          <p:cNvSpPr txBox="1"/>
          <p:nvPr userDrawn="1"/>
        </p:nvSpPr>
        <p:spPr>
          <a:xfrm>
            <a:off x="6660232" y="4889941"/>
            <a:ext cx="2133600" cy="273844"/>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6EB9E1-F6F5-4F4B-BE5E-17C6BF3473E2}" type="slidenum">
              <a:rPr lang="zh-CN" altLang="en-US" b="1" smtClean="0"/>
            </a:fld>
            <a:r>
              <a:rPr lang="en-US" altLang="zh-CN" b="1" dirty="0" smtClean="0"/>
              <a:t>/12</a:t>
            </a:r>
            <a:endParaRPr lang="zh-CN" altLang="en-US" b="1"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4A3DF1-7178-4EFB-AB56-A7B2894F5642}" type="datetime1">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B16EB9E1-F6F5-4F4B-BE5E-17C6BF3473E2}" type="slidenum">
              <a:rPr lang="zh-CN" altLang="en-US" smtClean="0"/>
            </a:fld>
            <a:endParaRPr lang="zh-CN" altLang="en-US"/>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 y="-665"/>
            <a:ext cx="9143851" cy="514309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userDrawn="1"/>
        </p:nvGrpSpPr>
        <p:grpSpPr>
          <a:xfrm>
            <a:off x="7812360" y="123478"/>
            <a:ext cx="1239820" cy="504056"/>
            <a:chOff x="7812360" y="123478"/>
            <a:chExt cx="1239820" cy="504056"/>
          </a:xfrm>
        </p:grpSpPr>
        <p:sp>
          <p:nvSpPr>
            <p:cNvPr id="5" name="矩形 4"/>
            <p:cNvSpPr/>
            <p:nvPr userDrawn="1"/>
          </p:nvSpPr>
          <p:spPr>
            <a:xfrm>
              <a:off x="7812360" y="123478"/>
              <a:ext cx="122413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8353" y="123478"/>
              <a:ext cx="1203827" cy="432048"/>
            </a:xfrm>
            <a:prstGeom prst="rect">
              <a:avLst/>
            </a:prstGeom>
          </p:spPr>
        </p:pic>
      </p:grpSp>
      <p:sp>
        <p:nvSpPr>
          <p:cNvPr id="9" name="灯片编号占位符 5"/>
          <p:cNvSpPr txBox="1"/>
          <p:nvPr userDrawn="1"/>
        </p:nvSpPr>
        <p:spPr>
          <a:xfrm>
            <a:off x="6660232" y="4875753"/>
            <a:ext cx="2133600" cy="273844"/>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6EB9E1-F6F5-4F4B-BE5E-17C6BF3473E2}" type="slidenum">
              <a:rPr lang="zh-CN" altLang="en-US" b="1" smtClean="0"/>
            </a:fld>
            <a:r>
              <a:rPr lang="en-US" altLang="zh-CN" b="1" dirty="0" smtClean="0"/>
              <a:t>/12</a:t>
            </a:r>
            <a:endParaRPr lang="zh-CN" altLang="en-US" b="1"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8C6A6F-0728-4844-A8EB-508A683AFA26}" type="datetime1">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EED1E79B-510E-41C4-B7DF-8E7D13CA5697}" type="slidenum">
              <a:rPr lang="zh-CN" altLang="en-US" smtClean="0"/>
            </a:fld>
            <a:endParaRPr lang="zh-CN" altLang="en-US"/>
          </a:p>
        </p:txBody>
      </p:sp>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 y="621"/>
            <a:ext cx="9140775" cy="5142257"/>
          </a:xfrm>
          <a:prstGeom prst="rect">
            <a:avLst/>
          </a:prstGeom>
          <a:noFill/>
          <a:extLst>
            <a:ext uri="{909E8E84-426E-40DD-AFC4-6F175D3DCCD1}">
              <a14:hiddenFill xmlns:a14="http://schemas.microsoft.com/office/drawing/2010/main">
                <a:solidFill>
                  <a:srgbClr val="FFFFFF"/>
                </a:solidFill>
              </a14:hiddenFill>
            </a:ext>
          </a:extLst>
        </p:spPr>
      </p:pic>
      <p:sp>
        <p:nvSpPr>
          <p:cNvPr id="7" name="灯片编号占位符 5"/>
          <p:cNvSpPr txBox="1"/>
          <p:nvPr userDrawn="1"/>
        </p:nvSpPr>
        <p:spPr>
          <a:xfrm>
            <a:off x="6660232" y="4875753"/>
            <a:ext cx="2133600" cy="273844"/>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6EB9E1-F6F5-4F4B-BE5E-17C6BF3473E2}" type="slidenum">
              <a:rPr lang="zh-CN" altLang="en-US" b="1" smtClean="0"/>
            </a:fld>
            <a:r>
              <a:rPr lang="en-US" altLang="zh-CN" b="1" dirty="0" smtClean="0"/>
              <a:t>/12</a:t>
            </a:r>
            <a:endParaRPr lang="zh-CN" altLang="en-US" b="1"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AD7986-CD9E-450A-8FBC-A0F7ECB06187}" type="datetime1">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EED1E79B-510E-41C4-B7DF-8E7D13CA5697}" type="slidenum">
              <a:rPr lang="zh-CN" altLang="en-US" smtClean="0"/>
            </a:fld>
            <a:endParaRPr lang="zh-CN" altLang="en-US"/>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 y="782"/>
            <a:ext cx="9143850" cy="5143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7534007-966B-4494-98EB-72EF48BE3716}" type="datetime1">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281" y="360949"/>
            <a:ext cx="787439" cy="448253"/>
          </a:xfrm>
          <a:prstGeom prst="rect">
            <a:avLst/>
          </a:prstGeom>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B6C4FD-8D20-477D-BFE7-528989CC2621}" type="datetime1">
              <a:rPr lang="zh-CN" altLang="en-US" smtClean="0"/>
            </a:fld>
            <a:endParaRPr lang="zh-CN" altLang="en-US"/>
          </a:p>
        </p:txBody>
      </p:sp>
      <p:sp>
        <p:nvSpPr>
          <p:cNvPr id="6" name="灯片编号占位符 5"/>
          <p:cNvSpPr>
            <a:spLocks noGrp="1"/>
          </p:cNvSpPr>
          <p:nvPr>
            <p:ph type="sldNum" sz="quarter" idx="4"/>
          </p:nvPr>
        </p:nvSpPr>
        <p:spPr>
          <a:xfrm>
            <a:off x="6660232" y="4839018"/>
            <a:ext cx="2133600" cy="273844"/>
          </a:xfrm>
          <a:prstGeom prst="rect">
            <a:avLst/>
          </a:prstGeom>
        </p:spPr>
        <p:txBody>
          <a:bodyPr vert="horz" lIns="91440" tIns="45720" rIns="91440" bIns="45720" rtlCol="0" anchor="ctr"/>
          <a:lstStyle>
            <a:lvl1pPr algn="r">
              <a:defRPr sz="1200" b="1">
                <a:solidFill>
                  <a:schemeClr val="tx1">
                    <a:tint val="75000"/>
                  </a:schemeClr>
                </a:solidFill>
              </a:defRPr>
            </a:lvl1pPr>
          </a:lstStyle>
          <a:p>
            <a:fld id="{B16EB9E1-F6F5-4F4B-BE5E-17C6BF3473E2}" type="slidenum">
              <a:rPr lang="zh-CN" altLang="en-US" smtClean="0"/>
            </a:fld>
            <a:r>
              <a:rPr lang="en-US" altLang="zh-CN" smtClean="0"/>
              <a:t>/12</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0.png"/><Relationship Id="rId14" Type="http://schemas.openxmlformats.org/officeDocument/2006/relationships/slideLayout" Target="../slideLayouts/slideLayout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png"/><Relationship Id="rId2" Type="http://schemas.openxmlformats.org/officeDocument/2006/relationships/image" Target="../media/image12.png"/><Relationship Id="rId10" Type="http://schemas.openxmlformats.org/officeDocument/2006/relationships/notesSlide" Target="../notesSlides/notesSlide4.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image" Target="../media/image22.jpeg"/><Relationship Id="rId6" Type="http://schemas.openxmlformats.org/officeDocument/2006/relationships/tags" Target="../tags/tag18.xml"/><Relationship Id="rId5" Type="http://schemas.openxmlformats.org/officeDocument/2006/relationships/image" Target="../media/image21.jpeg"/><Relationship Id="rId4" Type="http://schemas.openxmlformats.org/officeDocument/2006/relationships/tags" Target="../tags/tag17.xml"/><Relationship Id="rId3" Type="http://schemas.openxmlformats.org/officeDocument/2006/relationships/image" Target="../media/image20.jpeg"/><Relationship Id="rId2" Type="http://schemas.openxmlformats.org/officeDocument/2006/relationships/tags" Target="../tags/tag16.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tags" Target="../tags/tag19.xml"/><Relationship Id="rId5" Type="http://schemas.openxmlformats.org/officeDocument/2006/relationships/image" Target="../media/image25.jpeg"/><Relationship Id="rId4" Type="http://schemas.openxmlformats.org/officeDocument/2006/relationships/image" Target="../media/image16.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52320" y="161894"/>
            <a:ext cx="1478380" cy="20682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5485"/>
            <a:ext cx="1152149" cy="413501"/>
          </a:xfrm>
          <a:prstGeom prst="rect">
            <a:avLst/>
          </a:prstGeom>
        </p:spPr>
      </p:pic>
      <p:sp>
        <p:nvSpPr>
          <p:cNvPr id="14" name="文本框 13"/>
          <p:cNvSpPr txBox="1"/>
          <p:nvPr/>
        </p:nvSpPr>
        <p:spPr>
          <a:xfrm>
            <a:off x="36195" y="1951846"/>
            <a:ext cx="5664835" cy="2369820"/>
          </a:xfrm>
          <a:prstGeom prst="rect">
            <a:avLst/>
          </a:prstGeom>
          <a:noFill/>
        </p:spPr>
        <p:txBody>
          <a:bodyPr wrap="square" rtlCol="0" anchor="t">
            <a:spAutoFit/>
          </a:bodyPr>
          <a:lstStyle/>
          <a:p>
            <a:pPr algn="ctr">
              <a:lnSpc>
                <a:spcPct val="190000"/>
              </a:lnSpc>
            </a:pPr>
            <a:r>
              <a:rPr lang="zh-CN" altLang="en-US" sz="2800" b="1" u="sng" dirty="0">
                <a:solidFill>
                  <a:srgbClr val="246BAC"/>
                </a:solidFill>
                <a:latin typeface="微软雅黑" panose="020B0503020204020204" charset="-122"/>
                <a:ea typeface="微软雅黑" panose="020B0503020204020204" charset="-122"/>
                <a:cs typeface="微软雅黑" panose="020B0503020204020204" charset="-122"/>
                <a:sym typeface="+mn-ea"/>
              </a:rPr>
              <a:t>注射用头孢他啶</a:t>
            </a:r>
            <a:r>
              <a:rPr lang="en-US" altLang="zh-CN" sz="2800" b="1" u="sng" dirty="0">
                <a:solidFill>
                  <a:srgbClr val="246BAC"/>
                </a:solidFill>
                <a:latin typeface="微软雅黑" panose="020B0503020204020204" charset="-122"/>
                <a:ea typeface="微软雅黑" panose="020B0503020204020204" charset="-122"/>
                <a:cs typeface="微软雅黑" panose="020B0503020204020204" charset="-122"/>
                <a:sym typeface="+mn-ea"/>
              </a:rPr>
              <a:t>/5%</a:t>
            </a:r>
            <a:r>
              <a:rPr lang="zh-CN" altLang="en-US" sz="2800" b="1" u="sng" dirty="0">
                <a:solidFill>
                  <a:srgbClr val="246BAC"/>
                </a:solidFill>
                <a:latin typeface="微软雅黑" panose="020B0503020204020204" charset="-122"/>
                <a:ea typeface="微软雅黑" panose="020B0503020204020204" charset="-122"/>
                <a:cs typeface="微软雅黑" panose="020B0503020204020204" charset="-122"/>
                <a:sym typeface="+mn-ea"/>
              </a:rPr>
              <a:t>葡萄糖注射液</a:t>
            </a:r>
            <a:endParaRPr lang="zh-CN" altLang="en-US" sz="2400" b="1" u="sng" dirty="0">
              <a:solidFill>
                <a:srgbClr val="246BAC"/>
              </a:solidFill>
              <a:latin typeface="微软雅黑" panose="020B0503020204020204" charset="-122"/>
              <a:ea typeface="微软雅黑" panose="020B0503020204020204" charset="-122"/>
              <a:cs typeface="微软雅黑" panose="020B0503020204020204" charset="-122"/>
              <a:sym typeface="+mn-ea"/>
            </a:endParaRPr>
          </a:p>
          <a:p>
            <a:pPr algn="ctr">
              <a:lnSpc>
                <a:spcPct val="190000"/>
              </a:lnSpc>
            </a:pP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粉液合一</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即</a:t>
            </a:r>
            <a:r>
              <a:rPr lang="zh-CN" altLang="en-US" b="1" dirty="0" smtClean="0">
                <a:solidFill>
                  <a:srgbClr val="FF0000"/>
                </a:solidFill>
                <a:latin typeface="微软雅黑" panose="020B0503020204020204" charset="-122"/>
                <a:ea typeface="微软雅黑" panose="020B0503020204020204" charset="-122"/>
                <a:cs typeface="微软雅黑" panose="020B0503020204020204" charset="-122"/>
                <a:sym typeface="+mn-ea"/>
              </a:rPr>
              <a:t>配即用</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安全有效</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1600" b="1" dirty="0">
              <a:solidFill>
                <a:srgbClr val="246BAC"/>
              </a:solidFill>
              <a:latin typeface="微软雅黑" panose="020B0503020204020204" charset="-122"/>
              <a:ea typeface="微软雅黑" panose="020B0503020204020204" charset="-122"/>
              <a:cs typeface="微软雅黑" panose="020B0503020204020204" charset="-122"/>
              <a:sym typeface="+mn-ea"/>
            </a:endParaRPr>
          </a:p>
          <a:p>
            <a:pPr algn="ctr">
              <a:lnSpc>
                <a:spcPct val="190000"/>
              </a:lnSpc>
            </a:pPr>
            <a:r>
              <a:rPr lang="zh-CN" altLang="en-US" sz="1600" b="1" dirty="0">
                <a:solidFill>
                  <a:srgbClr val="246BAC"/>
                </a:solidFill>
                <a:latin typeface="微软雅黑" panose="020B0503020204020204" charset="-122"/>
                <a:ea typeface="微软雅黑" panose="020B0503020204020204" charset="-122"/>
                <a:cs typeface="微软雅黑" panose="020B0503020204020204" charset="-122"/>
                <a:sym typeface="+mn-ea"/>
              </a:rPr>
              <a:t>合益定</a:t>
            </a:r>
            <a:r>
              <a:rPr lang="en-US" altLang="zh-CN" sz="1600" b="1" baseline="30000" dirty="0">
                <a:solidFill>
                  <a:srgbClr val="246BAC"/>
                </a:solidFill>
                <a:latin typeface="微软雅黑" panose="020B0503020204020204" charset="-122"/>
                <a:ea typeface="微软雅黑" panose="020B0503020204020204" charset="-122"/>
                <a:cs typeface="微软雅黑" panose="020B0503020204020204" charset="-122"/>
                <a:sym typeface="+mn-ea"/>
              </a:rPr>
              <a:t>®</a:t>
            </a:r>
            <a:endParaRPr lang="en-US" altLang="zh-CN" sz="1600" baseline="30000" dirty="0">
              <a:solidFill>
                <a:srgbClr val="246BAC"/>
              </a:solidFill>
              <a:latin typeface="微软雅黑" panose="020B0503020204020204" charset="-122"/>
              <a:ea typeface="微软雅黑" panose="020B0503020204020204" charset="-122"/>
              <a:cs typeface="微软雅黑" panose="020B0503020204020204" charset="-122"/>
              <a:sym typeface="+mn-ea"/>
            </a:endParaRPr>
          </a:p>
          <a:p>
            <a:pPr algn="ctr">
              <a:lnSpc>
                <a:spcPct val="190000"/>
              </a:lnSpc>
            </a:pPr>
            <a:r>
              <a:rPr lang="zh-CN" altLang="en-US" sz="1600" dirty="0" smtClean="0">
                <a:latin typeface="微软雅黑" panose="020B0503020204020204" charset="-122"/>
                <a:ea typeface="微软雅黑" panose="020B0503020204020204" charset="-122"/>
                <a:sym typeface="+mn-ea"/>
              </a:rPr>
              <a:t>四川科伦药业股份有限公司</a:t>
            </a:r>
            <a:endParaRPr lang="zh-CN" altLang="en-US" sz="1600" baseline="30000" dirty="0" smtClean="0">
              <a:solidFill>
                <a:srgbClr val="246BAC"/>
              </a:solidFill>
              <a:latin typeface="微软雅黑" panose="020B0503020204020204" charset="-122"/>
              <a:ea typeface="微软雅黑" panose="020B0503020204020204" charset="-122"/>
              <a:cs typeface="微软雅黑" panose="020B0503020204020204" charset="-122"/>
              <a:sym typeface="+mn-ea"/>
            </a:endParaRPr>
          </a:p>
        </p:txBody>
      </p:sp>
      <p:grpSp>
        <p:nvGrpSpPr>
          <p:cNvPr id="6" name="组合 5"/>
          <p:cNvGrpSpPr/>
          <p:nvPr/>
        </p:nvGrpSpPr>
        <p:grpSpPr>
          <a:xfrm>
            <a:off x="798201" y="1047884"/>
            <a:ext cx="3956050" cy="1019810"/>
            <a:chOff x="1001" y="2009"/>
            <a:chExt cx="6230" cy="1606"/>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 y="2009"/>
              <a:ext cx="6230" cy="1121"/>
            </a:xfrm>
            <a:prstGeom prst="rect">
              <a:avLst/>
            </a:prstGeom>
          </p:spPr>
        </p:pic>
        <p:sp>
          <p:nvSpPr>
            <p:cNvPr id="8" name="文本框 7"/>
            <p:cNvSpPr txBox="1"/>
            <p:nvPr/>
          </p:nvSpPr>
          <p:spPr>
            <a:xfrm>
              <a:off x="1002" y="3029"/>
              <a:ext cx="6229" cy="586"/>
            </a:xfrm>
            <a:prstGeom prst="rect">
              <a:avLst/>
            </a:prstGeom>
            <a:noFill/>
          </p:spPr>
          <p:txBody>
            <a:bodyPr wrap="square" rtlCol="0" anchor="t">
              <a:spAutoFit/>
              <a:scene3d>
                <a:camera prst="orthographicFront"/>
                <a:lightRig rig="threePt" dir="t"/>
              </a:scene3d>
            </a:bodyPr>
            <a:lstStyle/>
            <a:p>
              <a:pPr algn="dist">
                <a:lnSpc>
                  <a:spcPct val="130000"/>
                </a:lnSpc>
              </a:pPr>
              <a:r>
                <a:rPr lang="zh-CN" altLang="en-US" sz="1400" dirty="0" smtClean="0">
                  <a:solidFill>
                    <a:srgbClr val="246BA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即</a:t>
              </a:r>
              <a:r>
                <a:rPr lang="zh-CN" altLang="en-US" sz="1400" dirty="0">
                  <a:solidFill>
                    <a:srgbClr val="246BA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配型粉</a:t>
              </a:r>
              <a:r>
                <a:rPr lang="zh-CN" altLang="en-US" sz="1400" dirty="0" smtClean="0">
                  <a:solidFill>
                    <a:srgbClr val="246BA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液</a:t>
              </a:r>
              <a:r>
                <a:rPr lang="zh-CN" altLang="en-US" sz="1400" dirty="0">
                  <a:solidFill>
                    <a:srgbClr val="246BA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双室</a:t>
              </a:r>
              <a:r>
                <a:rPr lang="zh-CN" altLang="en-US" sz="1400" dirty="0" smtClean="0">
                  <a:solidFill>
                    <a:srgbClr val="246BA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袋输液</a:t>
              </a:r>
              <a:r>
                <a:rPr lang="zh-CN" altLang="en-US" sz="1400" dirty="0">
                  <a:solidFill>
                    <a:srgbClr val="246BA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系统</a:t>
              </a:r>
              <a:endParaRPr lang="zh-CN" altLang="en-US" sz="1400" dirty="0">
                <a:solidFill>
                  <a:srgbClr val="246BA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lum bright="-10001" contrast="10000"/>
          </a:blip>
          <a:stretch>
            <a:fillRect/>
          </a:stretch>
        </p:blipFill>
        <p:spPr bwMode="auto">
          <a:xfrm>
            <a:off x="1144905" y="2216785"/>
            <a:ext cx="1390650" cy="2047240"/>
          </a:xfrm>
          <a:prstGeom prst="rect">
            <a:avLst/>
          </a:prstGeom>
          <a:ln>
            <a:noFill/>
          </a:ln>
          <a:effectLst>
            <a:outerShdw blurRad="292100" dist="139700" dir="2700000" algn="tl" rotWithShape="0">
              <a:srgbClr val="333333">
                <a:alpha val="65000"/>
              </a:srgbClr>
            </a:outerShdw>
          </a:effectLst>
        </p:spPr>
      </p:pic>
      <p:sp>
        <p:nvSpPr>
          <p:cNvPr id="9" name="文本框 8"/>
          <p:cNvSpPr txBox="1"/>
          <p:nvPr/>
        </p:nvSpPr>
        <p:spPr>
          <a:xfrm>
            <a:off x="755576" y="131445"/>
            <a:ext cx="6440244" cy="39878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charset="-122"/>
                <a:ea typeface="微软雅黑" panose="020B0503020204020204" charset="-122"/>
                <a:sym typeface="+mn-ea"/>
              </a:rPr>
              <a:t>创新性（</a:t>
            </a:r>
            <a:r>
              <a:rPr lang="en-US" altLang="zh-CN" sz="2000" b="1" dirty="0" smtClean="0">
                <a:solidFill>
                  <a:schemeClr val="bg1"/>
                </a:solidFill>
                <a:latin typeface="微软雅黑" panose="020B0503020204020204" charset="-122"/>
                <a:ea typeface="微软雅黑" panose="020B0503020204020204" charset="-122"/>
                <a:sym typeface="+mn-ea"/>
              </a:rPr>
              <a:t>2</a:t>
            </a:r>
            <a:r>
              <a:rPr lang="zh-CN" altLang="en-US" sz="2000" b="1" dirty="0" smtClean="0">
                <a:solidFill>
                  <a:schemeClr val="bg1"/>
                </a:solidFill>
                <a:latin typeface="微软雅黑" panose="020B0503020204020204" charset="-122"/>
                <a:ea typeface="微软雅黑" panose="020B0503020204020204" charset="-122"/>
                <a:sym typeface="+mn-ea"/>
              </a:rPr>
              <a:t>）</a:t>
            </a:r>
            <a:endParaRPr lang="zh-CN" altLang="en-US" sz="2000" b="1" dirty="0" smtClean="0">
              <a:solidFill>
                <a:schemeClr val="bg1"/>
              </a:solidFill>
              <a:latin typeface="微软雅黑" panose="020B0503020204020204" charset="-122"/>
              <a:ea typeface="微软雅黑" panose="020B0503020204020204" charset="-122"/>
              <a:sym typeface="+mn-ea"/>
            </a:endParaRPr>
          </a:p>
        </p:txBody>
      </p:sp>
      <p:sp>
        <p:nvSpPr>
          <p:cNvPr id="13" name="文本框 12" descr="7b0a20202020227461726765744964223a202270726f636573734f6e6c696e6542756c6c6574220a7d0a"/>
          <p:cNvSpPr txBox="1"/>
          <p:nvPr/>
        </p:nvSpPr>
        <p:spPr>
          <a:xfrm>
            <a:off x="395605" y="771525"/>
            <a:ext cx="8447405" cy="423545"/>
          </a:xfrm>
          <a:prstGeom prst="rect">
            <a:avLst/>
          </a:prstGeom>
          <a:noFill/>
        </p:spPr>
        <p:txBody>
          <a:bodyPr wrap="square">
            <a:spAutoFit/>
          </a:bodyPr>
          <a:lstStyle/>
          <a:p>
            <a:pPr marR="0" indent="0" algn="ctr" defTabSz="914400" fontAlgn="auto">
              <a:lnSpc>
                <a:spcPct val="120000"/>
              </a:lnSpc>
              <a:spcBef>
                <a:spcPts val="0"/>
              </a:spcBef>
              <a:spcAft>
                <a:spcPts val="0"/>
              </a:spcAft>
              <a:buClrTx/>
              <a:buSzTx/>
              <a:buFontTx/>
              <a:buNone/>
              <a:defRPr/>
            </a:pPr>
            <a:r>
              <a:rPr lang="zh-CN" b="1" kern="0" noProof="0" dirty="0">
                <a:solidFill>
                  <a:srgbClr val="1166B0"/>
                </a:solidFill>
                <a:latin typeface="Arial" panose="020B0604020202020204"/>
                <a:ea typeface="微软雅黑" panose="020B0503020204020204" charset="-122"/>
                <a:cs typeface="Tahoma" panose="020B0604030504040204" pitchFamily="34" charset="0"/>
                <a:sym typeface="+mn-ea"/>
              </a:rPr>
              <a:t>多年攻关，</a:t>
            </a:r>
            <a:r>
              <a:rPr lang="zh-CN" b="1" kern="0" noProof="0" dirty="0">
                <a:solidFill>
                  <a:srgbClr val="FF0000"/>
                </a:solidFill>
                <a:latin typeface="Arial" panose="020B0604020202020204"/>
                <a:ea typeface="微软雅黑" panose="020B0503020204020204" charset="-122"/>
                <a:cs typeface="Tahoma" panose="020B0604030504040204" pitchFamily="34" charset="0"/>
                <a:sym typeface="+mn-ea"/>
              </a:rPr>
              <a:t>解决了关键核心技术</a:t>
            </a:r>
            <a:r>
              <a:rPr lang="en-US" altLang="zh-CN" b="1" kern="0" noProof="0" dirty="0">
                <a:solidFill>
                  <a:srgbClr val="FF0000"/>
                </a:solidFill>
                <a:latin typeface="Arial" panose="020B0604020202020204"/>
                <a:ea typeface="微软雅黑" panose="020B0503020204020204" charset="-122"/>
                <a:cs typeface="Tahoma" panose="020B0604030504040204" pitchFamily="34" charset="0"/>
                <a:sym typeface="+mn-ea"/>
              </a:rPr>
              <a:t>“</a:t>
            </a:r>
            <a:r>
              <a:rPr lang="zh-CN" b="1" kern="0" noProof="0" dirty="0">
                <a:solidFill>
                  <a:srgbClr val="FF0000"/>
                </a:solidFill>
                <a:latin typeface="Arial" panose="020B0604020202020204"/>
                <a:ea typeface="微软雅黑" panose="020B0503020204020204" charset="-122"/>
                <a:cs typeface="Tahoma" panose="020B0604030504040204" pitchFamily="34" charset="0"/>
                <a:sym typeface="+mn-ea"/>
              </a:rPr>
              <a:t>卡脖子</a:t>
            </a:r>
            <a:r>
              <a:rPr lang="en-US" altLang="zh-CN" b="1" kern="0" noProof="0" dirty="0">
                <a:solidFill>
                  <a:srgbClr val="FF0000"/>
                </a:solidFill>
                <a:latin typeface="Arial" panose="020B0604020202020204"/>
                <a:ea typeface="微软雅黑" panose="020B0503020204020204" charset="-122"/>
                <a:cs typeface="Tahoma" panose="020B0604030504040204" pitchFamily="34" charset="0"/>
                <a:sym typeface="+mn-ea"/>
              </a:rPr>
              <a:t>”</a:t>
            </a:r>
            <a:r>
              <a:rPr lang="zh-CN" b="1" kern="0" noProof="0" dirty="0">
                <a:solidFill>
                  <a:srgbClr val="1166B0"/>
                </a:solidFill>
                <a:latin typeface="Arial" panose="020B0604020202020204"/>
                <a:ea typeface="微软雅黑" panose="020B0503020204020204" charset="-122"/>
                <a:cs typeface="Tahoma" panose="020B0604030504040204" pitchFamily="34" charset="0"/>
                <a:sym typeface="+mn-ea"/>
              </a:rPr>
              <a:t>问题</a:t>
            </a:r>
            <a:endPar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endParaRPr>
          </a:p>
        </p:txBody>
      </p:sp>
      <p:sp>
        <p:nvSpPr>
          <p:cNvPr id="2" name="文本框 1"/>
          <p:cNvSpPr txBox="1"/>
          <p:nvPr/>
        </p:nvSpPr>
        <p:spPr>
          <a:xfrm>
            <a:off x="561340" y="1275715"/>
            <a:ext cx="7948295" cy="578444"/>
          </a:xfrm>
          <a:prstGeom prst="roundRect">
            <a:avLst/>
          </a:prstGeom>
          <a:solidFill>
            <a:schemeClr val="bg1">
              <a:lumMod val="85000"/>
            </a:schemeClr>
          </a:solidFill>
          <a:ln w="9525">
            <a:noFill/>
          </a:ln>
        </p:spPr>
        <p:txBody>
          <a:bodyPr wrap="square">
            <a:spAutoFit/>
          </a:bodyPr>
          <a:lstStyle/>
          <a:p>
            <a:pPr indent="0">
              <a:buFont typeface="Wingdings" panose="05000000000000000000" charset="0"/>
              <a:buNone/>
            </a:pPr>
            <a:r>
              <a:rPr lang="zh-CN" sz="1400" b="0">
                <a:solidFill>
                  <a:srgbClr val="000000"/>
                </a:solidFill>
                <a:latin typeface="微软雅黑" panose="020B0503020204020204" charset="-122"/>
                <a:ea typeface="微软雅黑" panose="020B0503020204020204" charset="-122"/>
                <a:cs typeface="微软雅黑" panose="020B0503020204020204" charset="-122"/>
              </a:rPr>
              <a:t>背景：即配型的粉液双室袋产品代表大容量注射剂的技术前沿，长期以来依赖进口，关键技术</a:t>
            </a:r>
            <a:r>
              <a:rPr lang="zh-CN" sz="1400">
                <a:solidFill>
                  <a:srgbClr val="000000"/>
                </a:solidFill>
                <a:latin typeface="微软雅黑" panose="020B0503020204020204" charset="-122"/>
                <a:ea typeface="微软雅黑" panose="020B0503020204020204" charset="-122"/>
                <a:cs typeface="微软雅黑" panose="020B0503020204020204" charset="-122"/>
                <a:sym typeface="+mn-ea"/>
              </a:rPr>
              <a:t>“膜材技术、生产设备、生产工艺”</a:t>
            </a:r>
            <a:r>
              <a:rPr lang="zh-CN" sz="1400" b="0">
                <a:solidFill>
                  <a:srgbClr val="000000"/>
                </a:solidFill>
                <a:latin typeface="微软雅黑" panose="020B0503020204020204" charset="-122"/>
                <a:ea typeface="微软雅黑" panose="020B0503020204020204" charset="-122"/>
                <a:cs typeface="微软雅黑" panose="020B0503020204020204" charset="-122"/>
              </a:rPr>
              <a:t>受制于人，美、日对华已采取了多年全面技术封锁。</a:t>
            </a:r>
            <a:endParaRPr lang="zh-CN" altLang="en-US" sz="1400" b="0">
              <a:solidFill>
                <a:srgbClr val="000000"/>
              </a:solidFill>
              <a:latin typeface="微软雅黑" panose="020B0503020204020204" charset="-122"/>
              <a:ea typeface="微软雅黑" panose="020B0503020204020204" charset="-122"/>
              <a:cs typeface="微软雅黑" panose="020B0503020204020204" charset="-122"/>
            </a:endParaRPr>
          </a:p>
        </p:txBody>
      </p:sp>
      <p:grpSp>
        <p:nvGrpSpPr>
          <p:cNvPr id="11" name="组合 3"/>
          <p:cNvGrpSpPr/>
          <p:nvPr/>
        </p:nvGrpSpPr>
        <p:grpSpPr>
          <a:xfrm>
            <a:off x="3536950" y="2143760"/>
            <a:ext cx="4266565" cy="2289175"/>
            <a:chOff x="4667300" y="2497875"/>
            <a:chExt cx="7090143" cy="3701140"/>
          </a:xfrm>
        </p:grpSpPr>
        <p:pic>
          <p:nvPicPr>
            <p:cNvPr id="20" name="Picture 15" descr="图片1"/>
            <p:cNvPicPr>
              <a:picLocks noChangeAspect="1" noChangeArrowheads="1"/>
            </p:cNvPicPr>
            <p:nvPr/>
          </p:nvPicPr>
          <p:blipFill>
            <a:blip r:embed="rId2">
              <a:lum bright="-10001" contrast="10000"/>
            </a:blip>
            <a:srcRect/>
            <a:stretch>
              <a:fillRect/>
            </a:stretch>
          </p:blipFill>
          <p:spPr bwMode="auto">
            <a:xfrm>
              <a:off x="8784811" y="2497875"/>
              <a:ext cx="2972632" cy="3701140"/>
            </a:xfrm>
            <a:prstGeom prst="rect">
              <a:avLst/>
            </a:prstGeom>
            <a:ln>
              <a:noFill/>
            </a:ln>
            <a:effectLst>
              <a:outerShdw blurRad="292100" dist="139700" dir="2700000" algn="tl" rotWithShape="0">
                <a:srgbClr val="333333">
                  <a:alpha val="65000"/>
                </a:srgbClr>
              </a:outerShdw>
            </a:effectLst>
          </p:spPr>
        </p:pic>
        <p:pic>
          <p:nvPicPr>
            <p:cNvPr id="21" name="Picture 5" descr="13年授权发明专利（粉-液双腔室输液袋产品生产工艺）"/>
            <p:cNvPicPr>
              <a:picLocks noChangeAspect="1" noChangeArrowheads="1"/>
            </p:cNvPicPr>
            <p:nvPr/>
          </p:nvPicPr>
          <p:blipFill>
            <a:blip r:embed="rId3">
              <a:lum bright="-10001" contrast="10000"/>
            </a:blip>
            <a:srcRect/>
            <a:stretch>
              <a:fillRect/>
            </a:stretch>
          </p:blipFill>
          <p:spPr bwMode="auto">
            <a:xfrm>
              <a:off x="4667300" y="2710214"/>
              <a:ext cx="2282508" cy="3182517"/>
            </a:xfrm>
            <a:prstGeom prst="rect">
              <a:avLst/>
            </a:prstGeom>
            <a:ln>
              <a:noFill/>
            </a:ln>
            <a:effectLst>
              <a:outerShdw blurRad="292100" dist="139700" dir="2700000" algn="tl" rotWithShape="0">
                <a:srgbClr val="333333">
                  <a:alpha val="65000"/>
                </a:srgbClr>
              </a:outerShdw>
            </a:effectLst>
          </p:spPr>
        </p:pic>
      </p:grpSp>
      <p:sp>
        <p:nvSpPr>
          <p:cNvPr id="23" name="文本框 22"/>
          <p:cNvSpPr txBox="1"/>
          <p:nvPr/>
        </p:nvSpPr>
        <p:spPr>
          <a:xfrm>
            <a:off x="1339850" y="4404360"/>
            <a:ext cx="5041265" cy="460375"/>
          </a:xfrm>
          <a:prstGeom prst="rect">
            <a:avLst/>
          </a:prstGeom>
          <a:noFill/>
          <a:ln w="9525">
            <a:noFill/>
          </a:ln>
        </p:spPr>
        <p:txBody>
          <a:bodyPr wrap="square">
            <a:spAutoFit/>
          </a:bodyPr>
          <a:lstStyle/>
          <a:p>
            <a:pPr marL="171450" indent="-171450" algn="ctr">
              <a:buFont typeface="Arial" panose="020B0604020202020204" pitchFamily="34" charset="0"/>
              <a:buChar char="•"/>
            </a:pPr>
            <a:r>
              <a:rPr lang="zh-CN" sz="1200" b="1">
                <a:solidFill>
                  <a:srgbClr val="000000"/>
                </a:solidFill>
                <a:latin typeface="微软雅黑" panose="020B0503020204020204" charset="-122"/>
                <a:ea typeface="微软雅黑" panose="020B0503020204020204" charset="-122"/>
                <a:cs typeface="微软雅黑" panose="020B0503020204020204" charset="-122"/>
              </a:rPr>
              <a:t>获授权专利63项（其中发明专利7项）、软件著作权7项</a:t>
            </a:r>
            <a:endParaRPr lang="zh-CN" sz="1200" b="1">
              <a:solidFill>
                <a:srgbClr val="000000"/>
              </a:solidFill>
              <a:latin typeface="微软雅黑" panose="020B0503020204020204" charset="-122"/>
              <a:ea typeface="微软雅黑" panose="020B0503020204020204" charset="-122"/>
              <a:cs typeface="微软雅黑" panose="020B0503020204020204" charset="-122"/>
            </a:endParaRPr>
          </a:p>
          <a:p>
            <a:pPr marL="171450" indent="-171450" algn="ctr">
              <a:buFont typeface="Arial" panose="020B0604020202020204" pitchFamily="34" charset="0"/>
              <a:buChar char="•"/>
            </a:pPr>
            <a:r>
              <a:rPr lang="zh-CN" altLang="en-US" sz="1200" b="1">
                <a:solidFill>
                  <a:srgbClr val="000000"/>
                </a:solidFill>
                <a:latin typeface="微软雅黑" panose="020B0503020204020204" charset="-122"/>
                <a:ea typeface="微软雅黑" panose="020B0503020204020204" charset="-122"/>
                <a:cs typeface="微软雅黑" panose="020B0503020204020204" charset="-122"/>
              </a:rPr>
              <a:t>湖南省技术发明二等奖、岳阳市科技进步一等奖</a:t>
            </a:r>
            <a:endParaRPr lang="zh-CN" altLang="en-US" sz="1200" b="1">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251520" y="699541"/>
            <a:ext cx="8640960" cy="4133439"/>
          </a:xfrm>
          <a:prstGeom prst="roundRect">
            <a:avLst>
              <a:gd name="adj" fmla="val 6307"/>
            </a:avLst>
          </a:prstGeom>
          <a:solidFill>
            <a:schemeClr val="bg1">
              <a:lumMod val="95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9" name="文本框 8"/>
          <p:cNvSpPr txBox="1"/>
          <p:nvPr/>
        </p:nvSpPr>
        <p:spPr>
          <a:xfrm>
            <a:off x="755576" y="131445"/>
            <a:ext cx="6440244" cy="39878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charset="-122"/>
                <a:ea typeface="微软雅黑" panose="020B0503020204020204" charset="-122"/>
                <a:sym typeface="+mn-ea"/>
              </a:rPr>
              <a:t>公平性</a:t>
            </a:r>
            <a:endParaRPr lang="zh-CN" sz="2000" b="1" dirty="0" smtClean="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228600" y="986562"/>
            <a:ext cx="8735888" cy="3190240"/>
          </a:xfrm>
          <a:prstGeom prst="rect">
            <a:avLst/>
          </a:prstGeom>
          <a:noFill/>
        </p:spPr>
        <p:txBody>
          <a:bodyPr wrap="square" rtlCol="0">
            <a:spAutoFit/>
          </a:bodyPr>
          <a:lstStyle/>
          <a:p>
            <a:pPr marL="285750" indent="-285750" algn="l" fontAlgn="auto">
              <a:lnSpc>
                <a:spcPct val="100000"/>
              </a:lnSpc>
              <a:spcBef>
                <a:spcPts val="1200"/>
              </a:spcBef>
              <a:spcAft>
                <a:spcPts val="0"/>
              </a:spcAft>
              <a:buClrTx/>
              <a:buSzTx/>
              <a:buFont typeface="Wingdings" panose="05000000000000000000" charset="0"/>
              <a:buChar char="n"/>
            </a:pPr>
            <a:r>
              <a:rPr lang="en-US" altLang="zh-CN" sz="1400" b="1" dirty="0" err="1" smtClean="0">
                <a:solidFill>
                  <a:srgbClr val="0E5AA3"/>
                </a:solidFill>
                <a:latin typeface="微软雅黑" panose="020B0503020204020204" charset="-122"/>
                <a:ea typeface="微软雅黑" panose="020B0503020204020204" charset="-122"/>
                <a:cs typeface="微软雅黑" panose="020B0503020204020204" charset="-122"/>
              </a:rPr>
              <a:t>弥补</a:t>
            </a:r>
            <a:r>
              <a:rPr lang="zh-CN" altLang="en-US" sz="1400" b="1" dirty="0" err="1">
                <a:solidFill>
                  <a:srgbClr val="0E5AA3"/>
                </a:solidFill>
                <a:latin typeface="微软雅黑" panose="020B0503020204020204" charset="-122"/>
                <a:ea typeface="微软雅黑" panose="020B0503020204020204" charset="-122"/>
                <a:cs typeface="微软雅黑" panose="020B0503020204020204" charset="-122"/>
              </a:rPr>
              <a:t>药品</a:t>
            </a:r>
            <a:r>
              <a:rPr lang="en-US" altLang="zh-CN" sz="1400" b="1" dirty="0" err="1">
                <a:solidFill>
                  <a:srgbClr val="0E5AA3"/>
                </a:solidFill>
                <a:latin typeface="微软雅黑" panose="020B0503020204020204" charset="-122"/>
                <a:ea typeface="微软雅黑" panose="020B0503020204020204" charset="-122"/>
                <a:cs typeface="微软雅黑" panose="020B0503020204020204" charset="-122"/>
              </a:rPr>
              <a:t>目录短板</a:t>
            </a:r>
            <a:endParaRPr lang="en-US" altLang="zh-CN" sz="1400" b="1" dirty="0">
              <a:solidFill>
                <a:srgbClr val="0E5AA3"/>
              </a:solidFill>
              <a:latin typeface="微软雅黑" panose="020B0503020204020204" charset="-122"/>
              <a:ea typeface="微软雅黑" panose="020B0503020204020204" charset="-122"/>
              <a:cs typeface="微软雅黑" panose="020B0503020204020204" charset="-122"/>
            </a:endParaRPr>
          </a:p>
          <a:p>
            <a:pPr marL="241300" lvl="1" indent="0" fontAlgn="auto">
              <a:lnSpc>
                <a:spcPct val="110000"/>
              </a:lnSpc>
              <a:spcBef>
                <a:spcPts val="600"/>
              </a:spcBef>
              <a:buFont typeface="Arial" panose="020B0604020202020204" pitchFamily="34" charset="0"/>
              <a:buNone/>
            </a:pPr>
            <a:r>
              <a:rPr lang="zh-CN" altLang="en-US" sz="1200" dirty="0" smtClean="0">
                <a:latin typeface="微软雅黑" panose="020B0503020204020204" charset="-122"/>
                <a:ea typeface="微软雅黑" panose="020B0503020204020204" charset="-122"/>
                <a:cs typeface="微软雅黑" panose="020B0503020204020204" charset="-122"/>
              </a:rPr>
              <a:t>弥补了目录内无粉液双室袋创新包装的短板，粉液双室袋包装与目录内注射用头孢他啶传统西林瓶包装相比，实现了简易配制、即配即用，提升了整体输液质量。</a:t>
            </a:r>
            <a:endParaRPr lang="zh-CN" altLang="en-US" sz="1200" dirty="0" smtClean="0">
              <a:latin typeface="微软雅黑" panose="020B0503020204020204" charset="-122"/>
              <a:ea typeface="微软雅黑" panose="020B0503020204020204" charset="-122"/>
              <a:cs typeface="微软雅黑" panose="020B0503020204020204" charset="-122"/>
            </a:endParaRPr>
          </a:p>
          <a:p>
            <a:pPr marL="0" lvl="1" indent="0" fontAlgn="auto">
              <a:lnSpc>
                <a:spcPct val="110000"/>
              </a:lnSpc>
              <a:spcBef>
                <a:spcPts val="1800"/>
              </a:spcBef>
              <a:buFont typeface="Wingdings" panose="05000000000000000000" charset="0"/>
              <a:buChar char="n"/>
            </a:pPr>
            <a:r>
              <a:rPr lang="en-US" altLang="zh-CN" sz="1400" b="1" dirty="0" err="1" smtClean="0">
                <a:solidFill>
                  <a:srgbClr val="0E5AA3"/>
                </a:solidFill>
                <a:latin typeface="微软雅黑" panose="020B0503020204020204" charset="-122"/>
                <a:ea typeface="微软雅黑" panose="020B0503020204020204" charset="-122"/>
                <a:cs typeface="微软雅黑" panose="020B0503020204020204" charset="-122"/>
              </a:rPr>
              <a:t>降低临床管理难度</a:t>
            </a:r>
            <a:endParaRPr lang="en-US" altLang="zh-CN" sz="1400" b="1" dirty="0" err="1" smtClean="0">
              <a:solidFill>
                <a:srgbClr val="0E5AA3"/>
              </a:solidFill>
              <a:latin typeface="微软雅黑" panose="020B0503020204020204" charset="-122"/>
              <a:ea typeface="微软雅黑" panose="020B0503020204020204" charset="-122"/>
              <a:cs typeface="微软雅黑" panose="020B0503020204020204" charset="-122"/>
            </a:endParaRPr>
          </a:p>
          <a:p>
            <a:pPr marL="241300" lvl="1" indent="0" algn="l" fontAlgn="auto">
              <a:lnSpc>
                <a:spcPct val="110000"/>
              </a:lnSpc>
              <a:spcBef>
                <a:spcPts val="600"/>
              </a:spcBef>
              <a:spcAft>
                <a:spcPts val="0"/>
              </a:spcAft>
              <a:buClrTx/>
              <a:buSzTx/>
              <a:buFont typeface="Arial" panose="020B0604020202020204" pitchFamily="34" charset="0"/>
              <a:buNone/>
            </a:pPr>
            <a:r>
              <a:rPr lang="zh-CN" altLang="en-US" sz="1200" dirty="0">
                <a:latin typeface="微软雅黑" panose="020B0503020204020204" charset="-122"/>
                <a:ea typeface="微软雅黑" panose="020B0503020204020204" charset="-122"/>
                <a:cs typeface="微软雅黑" panose="020B0503020204020204" charset="-122"/>
              </a:rPr>
              <a:t>本品说明书适应症明确，医保经办审核难度较小</a:t>
            </a:r>
            <a:r>
              <a:rPr lang="zh-CN" altLang="en-US" sz="1200" dirty="0" smtClean="0">
                <a:latin typeface="微软雅黑" panose="020B0503020204020204" charset="-122"/>
                <a:ea typeface="微软雅黑" panose="020B0503020204020204" charset="-122"/>
                <a:cs typeface="微软雅黑" panose="020B0503020204020204" charset="-122"/>
              </a:rPr>
              <a:t>，</a:t>
            </a:r>
            <a:r>
              <a:rPr lang="zh-CN" altLang="en-US" sz="1200" dirty="0" smtClean="0">
                <a:latin typeface="微软雅黑" panose="020B0503020204020204" charset="-122"/>
                <a:ea typeface="微软雅黑" panose="020B0503020204020204" charset="-122"/>
                <a:cs typeface="微软雅黑" panose="020B0503020204020204" charset="-122"/>
                <a:sym typeface="+mn-ea"/>
              </a:rPr>
              <a:t>其粉液双室袋剂型更便捷、更安全、更精确</a:t>
            </a:r>
            <a:r>
              <a:rPr lang="zh-CN" altLang="en-US" sz="1200" dirty="0" smtClean="0">
                <a:latin typeface="微软雅黑" panose="020B0503020204020204" charset="-122"/>
                <a:ea typeface="微软雅黑" panose="020B0503020204020204" charset="-122"/>
                <a:cs typeface="微软雅黑" panose="020B0503020204020204" charset="-122"/>
              </a:rPr>
              <a:t>。</a:t>
            </a:r>
            <a:endParaRPr lang="zh-CN" altLang="en-US" sz="1200" dirty="0">
              <a:latin typeface="微软雅黑" panose="020B0503020204020204" charset="-122"/>
              <a:ea typeface="微软雅黑" panose="020B0503020204020204" charset="-122"/>
              <a:cs typeface="微软雅黑" panose="020B0503020204020204" charset="-122"/>
            </a:endParaRPr>
          </a:p>
          <a:p>
            <a:pPr marL="285750" lvl="1" indent="-285750" algn="l" fontAlgn="auto">
              <a:lnSpc>
                <a:spcPct val="100000"/>
              </a:lnSpc>
              <a:spcBef>
                <a:spcPts val="1800"/>
              </a:spcBef>
              <a:spcAft>
                <a:spcPts val="0"/>
              </a:spcAft>
              <a:buClrTx/>
              <a:buSzTx/>
              <a:buFont typeface="Wingdings" panose="05000000000000000000" charset="0"/>
              <a:buChar char="n"/>
            </a:pPr>
            <a:r>
              <a:rPr lang="en-US" altLang="zh-CN" sz="1400" b="1" dirty="0" err="1" smtClean="0">
                <a:solidFill>
                  <a:srgbClr val="0E5AA3"/>
                </a:solidFill>
                <a:latin typeface="微软雅黑" panose="020B0503020204020204" charset="-122"/>
                <a:ea typeface="微软雅黑" panose="020B0503020204020204" charset="-122"/>
                <a:cs typeface="微软雅黑" panose="020B0503020204020204" charset="-122"/>
                <a:sym typeface="+mn-ea"/>
              </a:rPr>
              <a:t>所治疗疾病对公共健康</a:t>
            </a:r>
            <a:r>
              <a:rPr lang="zh-CN" altLang="en-US" sz="1400" b="1" dirty="0" smtClean="0">
                <a:solidFill>
                  <a:srgbClr val="0E5AA3"/>
                </a:solidFill>
                <a:latin typeface="微软雅黑" panose="020B0503020204020204" charset="-122"/>
                <a:ea typeface="微软雅黑" panose="020B0503020204020204" charset="-122"/>
                <a:cs typeface="微软雅黑" panose="020B0503020204020204" charset="-122"/>
                <a:sym typeface="+mn-ea"/>
              </a:rPr>
              <a:t>保障有重要意义</a:t>
            </a:r>
            <a:endParaRPr lang="en-US" altLang="zh-CN" sz="1400" b="1" dirty="0" err="1">
              <a:solidFill>
                <a:srgbClr val="0E5AA3"/>
              </a:solidFill>
              <a:latin typeface="微软雅黑" panose="020B0503020204020204" charset="-122"/>
              <a:ea typeface="微软雅黑" panose="020B0503020204020204" charset="-122"/>
              <a:cs typeface="微软雅黑" panose="020B0503020204020204" charset="-122"/>
              <a:sym typeface="+mn-ea"/>
            </a:endParaRPr>
          </a:p>
          <a:p>
            <a:pPr marL="241300" lvl="1" indent="0" fontAlgn="auto">
              <a:lnSpc>
                <a:spcPct val="110000"/>
              </a:lnSpc>
              <a:spcBef>
                <a:spcPts val="600"/>
              </a:spcBef>
              <a:buFont typeface="Arial" panose="020B0604020202020204" pitchFamily="34" charset="0"/>
              <a:buNone/>
            </a:pPr>
            <a:r>
              <a:rPr lang="zh-CN" altLang="en-US" sz="1200" dirty="0">
                <a:latin typeface="微软雅黑" panose="020B0503020204020204" charset="-122"/>
                <a:ea typeface="微软雅黑" panose="020B0503020204020204" charset="-122"/>
                <a:cs typeface="微软雅黑" panose="020B0503020204020204" charset="-122"/>
                <a:sym typeface="+mn-ea"/>
              </a:rPr>
              <a:t>粉液双室袋不受配制场景限制，兼具日常输液安全和特殊救治保障双重应用价值，提高救治效率。</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marL="285750" lvl="1" indent="-285750" algn="l" fontAlgn="auto">
              <a:lnSpc>
                <a:spcPct val="100000"/>
              </a:lnSpc>
              <a:spcBef>
                <a:spcPts val="1800"/>
              </a:spcBef>
              <a:spcAft>
                <a:spcPts val="0"/>
              </a:spcAft>
              <a:buClrTx/>
              <a:buSzTx/>
              <a:buFont typeface="Wingdings" panose="05000000000000000000" charset="0"/>
              <a:buChar char="n"/>
            </a:pPr>
            <a:r>
              <a:rPr lang="en-US" altLang="zh-CN" sz="1400" b="1" dirty="0" err="1">
                <a:solidFill>
                  <a:srgbClr val="0E5AA3"/>
                </a:solidFill>
                <a:latin typeface="微软雅黑" panose="020B0503020204020204" charset="-122"/>
                <a:ea typeface="微软雅黑" panose="020B0503020204020204" charset="-122"/>
                <a:cs typeface="微软雅黑" panose="020B0503020204020204" charset="-122"/>
                <a:sym typeface="+mn-ea"/>
              </a:rPr>
              <a:t>符合保基本原则</a:t>
            </a:r>
            <a:endParaRPr lang="en-US" altLang="zh-CN" sz="1400" b="1" dirty="0" err="1">
              <a:solidFill>
                <a:srgbClr val="0E5AA3"/>
              </a:solidFill>
              <a:latin typeface="微软雅黑" panose="020B0503020204020204" charset="-122"/>
              <a:ea typeface="微软雅黑" panose="020B0503020204020204" charset="-122"/>
              <a:cs typeface="微软雅黑" panose="020B0503020204020204" charset="-122"/>
              <a:sym typeface="+mn-ea"/>
            </a:endParaRPr>
          </a:p>
          <a:p>
            <a:pPr marL="241300" lvl="1" indent="0" fontAlgn="auto">
              <a:lnSpc>
                <a:spcPct val="110000"/>
              </a:lnSpc>
              <a:spcBef>
                <a:spcPts val="600"/>
              </a:spcBef>
              <a:buFont typeface="Arial" panose="020B0604020202020204" pitchFamily="34" charset="0"/>
              <a:buNone/>
            </a:pPr>
            <a:r>
              <a:rPr lang="zh-CN" altLang="en-US" sz="1200" dirty="0">
                <a:latin typeface="微软雅黑" panose="020B0503020204020204" charset="-122"/>
                <a:ea typeface="微软雅黑" panose="020B0503020204020204" charset="-122"/>
                <a:cs typeface="微软雅黑" panose="020B0503020204020204" charset="-122"/>
                <a:sym typeface="+mn-ea"/>
              </a:rPr>
              <a:t>粉液双室袋创新的包装结构实现了“粉液合一”，有效避免了医务人员因配制导致的职业暴露风险，一定程度的减少配液室建设费用，减少配液过程中人工费用及配制注射器等耗材费用，综合费用与现有产品基本持平，与参保人承受能力相适应。</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7524328" y="201053"/>
            <a:ext cx="1369951" cy="246461"/>
          </a:xfrm>
          <a:prstGeom prst="rect">
            <a:avLst/>
          </a:prstGeom>
        </p:spPr>
      </p:pic>
      <p:sp>
        <p:nvSpPr>
          <p:cNvPr id="66" name="矩形 65"/>
          <p:cNvSpPr/>
          <p:nvPr>
            <p:custDataLst>
              <p:tags r:id="rId3"/>
            </p:custDataLst>
          </p:nvPr>
        </p:nvSpPr>
        <p:spPr>
          <a:xfrm>
            <a:off x="1525270" y="1892300"/>
            <a:ext cx="1762125" cy="518160"/>
          </a:xfrm>
          <a:prstGeom prst="rect">
            <a:avLst/>
          </a:prstGeom>
          <a:noFill/>
          <a:ln w="12700" cap="flat" cmpd="sng" algn="ctr">
            <a:solidFill>
              <a:schemeClr val="accent1"/>
            </a:solidFill>
            <a:prstDash val="solid"/>
            <a:miter lim="800000"/>
          </a:ln>
          <a:effectLst/>
          <a:extLst>
            <a:ext uri="{909E8E84-426E-40DD-AFC4-6F175D3DCCD1}">
              <a14:hiddenFill xmlns:a14="http://schemas.microsoft.com/office/drawing/2010/main">
                <a:solidFill>
                  <a:srgbClr val="1166B0"/>
                </a:solidFill>
              </a14:hiddenFill>
            </a:ext>
          </a:extLst>
        </p:spPr>
        <p:txBody>
          <a:bodyPr rtlCol="0" anchor="ctr"/>
          <a:lstStyle/>
          <a:p>
            <a:pPr algn="ctr">
              <a:lnSpc>
                <a:spcPct val="120000"/>
              </a:lnSpc>
            </a:pPr>
            <a:r>
              <a:rPr lang="zh-CN" altLang="en-US" sz="1600" b="1" spc="300">
                <a:solidFill>
                  <a:srgbClr val="1166B0"/>
                </a:solidFill>
                <a:latin typeface="Arial" panose="020B0604020202020204" pitchFamily="34" charset="0"/>
                <a:ea typeface="微软雅黑" panose="020B0503020204020204" charset="-122"/>
                <a:cs typeface="+mn-ea"/>
                <a:sym typeface="Arial" panose="020B0604020202020204" pitchFamily="34" charset="0"/>
              </a:rPr>
              <a:t>药品基本信息</a:t>
            </a:r>
            <a:endParaRPr lang="zh-CN" altLang="en-US" sz="1600" b="1" spc="300">
              <a:solidFill>
                <a:srgbClr val="1166B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7" name="文本框 66"/>
          <p:cNvSpPr txBox="1"/>
          <p:nvPr>
            <p:custDataLst>
              <p:tags r:id="rId4"/>
            </p:custDataLst>
          </p:nvPr>
        </p:nvSpPr>
        <p:spPr>
          <a:xfrm>
            <a:off x="744784" y="1769601"/>
            <a:ext cx="821068" cy="764154"/>
          </a:xfrm>
          <a:prstGeom prst="rect">
            <a:avLst/>
          </a:prstGeom>
          <a:noFill/>
        </p:spPr>
        <p:txBody>
          <a:bodyPr wrap="square" lIns="68580" tIns="34290" rIns="68580" bIns="34290" rtlCol="0" anchor="ctr" anchorCtr="1"/>
          <a:lstStyle/>
          <a:p>
            <a:pPr algn="ctr">
              <a:lnSpc>
                <a:spcPct val="140000"/>
              </a:lnSpc>
            </a:pPr>
            <a:r>
              <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rPr>
              <a:t>01</a:t>
            </a:r>
            <a:endPar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endParaRPr>
          </a:p>
        </p:txBody>
      </p:sp>
      <p:sp>
        <p:nvSpPr>
          <p:cNvPr id="69" name="矩形 68"/>
          <p:cNvSpPr/>
          <p:nvPr>
            <p:custDataLst>
              <p:tags r:id="rId5"/>
            </p:custDataLst>
          </p:nvPr>
        </p:nvSpPr>
        <p:spPr>
          <a:xfrm>
            <a:off x="4140200" y="1892300"/>
            <a:ext cx="1762125" cy="518160"/>
          </a:xfrm>
          <a:prstGeom prst="rect">
            <a:avLst/>
          </a:prstGeom>
          <a:noFill/>
          <a:ln w="12700" cap="flat" cmpd="sng" algn="ctr">
            <a:solidFill>
              <a:srgbClr val="1166B0"/>
            </a:solidFill>
            <a:prstDash val="solid"/>
            <a:miter lim="800000"/>
          </a:ln>
          <a:effectLst/>
          <a:extLst>
            <a:ext uri="{909E8E84-426E-40DD-AFC4-6F175D3DCCD1}">
              <a14:hiddenFill xmlns:a14="http://schemas.microsoft.com/office/drawing/2010/main">
                <a:solidFill>
                  <a:srgbClr val="1166B0"/>
                </a:solidFill>
              </a14:hiddenFill>
            </a:ext>
          </a:extLst>
        </p:spPr>
        <p:txBody>
          <a:bodyPr rtlCol="0" anchor="ctr">
            <a:normAutofit/>
          </a:bodyPr>
          <a:lstStyle/>
          <a:p>
            <a:pPr algn="ctr">
              <a:lnSpc>
                <a:spcPct val="120000"/>
              </a:lnSpc>
            </a:pPr>
            <a:r>
              <a:rPr lang="zh-CN" altLang="en-US" sz="1600" b="1" spc="300">
                <a:solidFill>
                  <a:srgbClr val="1166B0"/>
                </a:solidFill>
                <a:latin typeface="Arial" panose="020B0604020202020204" pitchFamily="34" charset="0"/>
                <a:ea typeface="微软雅黑" panose="020B0503020204020204" charset="-122"/>
                <a:cs typeface="+mn-ea"/>
                <a:sym typeface="Arial" panose="020B0604020202020204" pitchFamily="34" charset="0"/>
              </a:rPr>
              <a:t>安全性</a:t>
            </a:r>
            <a:endParaRPr lang="zh-CN" altLang="en-US" sz="1600" b="1" spc="300">
              <a:solidFill>
                <a:srgbClr val="1166B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0" name="文本框 69"/>
          <p:cNvSpPr txBox="1"/>
          <p:nvPr>
            <p:custDataLst>
              <p:tags r:id="rId6"/>
            </p:custDataLst>
          </p:nvPr>
        </p:nvSpPr>
        <p:spPr>
          <a:xfrm>
            <a:off x="3359949" y="1769601"/>
            <a:ext cx="821068" cy="764154"/>
          </a:xfrm>
          <a:prstGeom prst="rect">
            <a:avLst/>
          </a:prstGeom>
          <a:noFill/>
        </p:spPr>
        <p:txBody>
          <a:bodyPr wrap="square" lIns="68580" tIns="34290" rIns="68580" bIns="34290" rtlCol="0" anchor="ctr" anchorCtr="1"/>
          <a:lstStyle/>
          <a:p>
            <a:pPr algn="ctr">
              <a:lnSpc>
                <a:spcPct val="140000"/>
              </a:lnSpc>
            </a:pPr>
            <a:r>
              <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rPr>
              <a:t>02</a:t>
            </a:r>
            <a:endPar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endParaRPr>
          </a:p>
        </p:txBody>
      </p:sp>
      <p:sp>
        <p:nvSpPr>
          <p:cNvPr id="72" name="矩形 71"/>
          <p:cNvSpPr/>
          <p:nvPr>
            <p:custDataLst>
              <p:tags r:id="rId7"/>
            </p:custDataLst>
          </p:nvPr>
        </p:nvSpPr>
        <p:spPr>
          <a:xfrm>
            <a:off x="6755130" y="1892300"/>
            <a:ext cx="1762125" cy="518160"/>
          </a:xfrm>
          <a:prstGeom prst="rect">
            <a:avLst/>
          </a:prstGeom>
          <a:noFill/>
          <a:ln w="12700" cap="flat" cmpd="sng" algn="ctr">
            <a:solidFill>
              <a:srgbClr val="1166B0"/>
            </a:solidFill>
            <a:prstDash val="solid"/>
            <a:miter lim="800000"/>
          </a:ln>
          <a:effectLst/>
          <a:extLst>
            <a:ext uri="{909E8E84-426E-40DD-AFC4-6F175D3DCCD1}">
              <a14:hiddenFill xmlns:a14="http://schemas.microsoft.com/office/drawing/2010/main">
                <a:solidFill>
                  <a:srgbClr val="1166B0"/>
                </a:solidFill>
              </a14:hiddenFill>
            </a:ext>
          </a:extLst>
        </p:spPr>
        <p:txBody>
          <a:bodyPr rtlCol="0" anchor="ctr">
            <a:normAutofit/>
          </a:bodyPr>
          <a:lstStyle/>
          <a:p>
            <a:pPr algn="ctr">
              <a:lnSpc>
                <a:spcPct val="120000"/>
              </a:lnSpc>
            </a:pPr>
            <a:r>
              <a:rPr lang="zh-CN" altLang="en-US" sz="1600" b="1" spc="300">
                <a:solidFill>
                  <a:srgbClr val="1166B0"/>
                </a:solidFill>
                <a:latin typeface="Arial" panose="020B0604020202020204" pitchFamily="34" charset="0"/>
                <a:ea typeface="微软雅黑" panose="020B0503020204020204" charset="-122"/>
                <a:cs typeface="+mn-ea"/>
                <a:sym typeface="Arial" panose="020B0604020202020204" pitchFamily="34" charset="0"/>
              </a:rPr>
              <a:t>有效性</a:t>
            </a:r>
            <a:endParaRPr lang="zh-CN" altLang="en-US" sz="1600" b="1" spc="300">
              <a:solidFill>
                <a:srgbClr val="1166B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3" name="文本框 72"/>
          <p:cNvSpPr txBox="1"/>
          <p:nvPr>
            <p:custDataLst>
              <p:tags r:id="rId8"/>
            </p:custDataLst>
          </p:nvPr>
        </p:nvSpPr>
        <p:spPr>
          <a:xfrm>
            <a:off x="5975113" y="1769601"/>
            <a:ext cx="821068" cy="764154"/>
          </a:xfrm>
          <a:prstGeom prst="rect">
            <a:avLst/>
          </a:prstGeom>
          <a:noFill/>
        </p:spPr>
        <p:txBody>
          <a:bodyPr wrap="square" lIns="68580" tIns="34290" rIns="68580" bIns="34290" rtlCol="0" anchor="ctr" anchorCtr="1"/>
          <a:lstStyle/>
          <a:p>
            <a:pPr algn="ctr">
              <a:lnSpc>
                <a:spcPct val="140000"/>
              </a:lnSpc>
            </a:pPr>
            <a:r>
              <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rPr>
              <a:t>03</a:t>
            </a:r>
            <a:endPar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endParaRPr>
          </a:p>
        </p:txBody>
      </p:sp>
      <p:sp>
        <p:nvSpPr>
          <p:cNvPr id="78" name="矩形 77"/>
          <p:cNvSpPr/>
          <p:nvPr>
            <p:custDataLst>
              <p:tags r:id="rId9"/>
            </p:custDataLst>
          </p:nvPr>
        </p:nvSpPr>
        <p:spPr>
          <a:xfrm>
            <a:off x="4140200" y="3133090"/>
            <a:ext cx="1762125" cy="518160"/>
          </a:xfrm>
          <a:prstGeom prst="rect">
            <a:avLst/>
          </a:prstGeom>
          <a:noFill/>
          <a:ln w="12700" cap="flat" cmpd="sng" algn="ctr">
            <a:solidFill>
              <a:srgbClr val="1166B0"/>
            </a:solidFill>
            <a:prstDash val="solid"/>
            <a:miter lim="800000"/>
          </a:ln>
          <a:effectLst/>
          <a:extLst>
            <a:ext uri="{909E8E84-426E-40DD-AFC4-6F175D3DCCD1}">
              <a14:hiddenFill xmlns:a14="http://schemas.microsoft.com/office/drawing/2010/main">
                <a:solidFill>
                  <a:srgbClr val="1166B0"/>
                </a:solidFill>
              </a14:hiddenFill>
            </a:ext>
          </a:extLst>
        </p:spPr>
        <p:txBody>
          <a:bodyPr rtlCol="0" anchor="ctr">
            <a:normAutofit/>
          </a:bodyPr>
          <a:lstStyle/>
          <a:p>
            <a:pPr algn="ctr">
              <a:lnSpc>
                <a:spcPct val="120000"/>
              </a:lnSpc>
            </a:pPr>
            <a:r>
              <a:rPr lang="zh-CN" altLang="en-US" sz="1600" b="1" spc="300" dirty="0" smtClean="0">
                <a:solidFill>
                  <a:srgbClr val="1166B0"/>
                </a:solidFill>
                <a:latin typeface="Arial" panose="020B0604020202020204" pitchFamily="34" charset="0"/>
                <a:ea typeface="微软雅黑" panose="020B0503020204020204" charset="-122"/>
                <a:cs typeface="+mn-ea"/>
                <a:sym typeface="Arial" panose="020B0604020202020204" pitchFamily="34" charset="0"/>
              </a:rPr>
              <a:t>创新性</a:t>
            </a:r>
            <a:endParaRPr lang="zh-CN" altLang="en-US" sz="1600" b="1" spc="300" dirty="0">
              <a:solidFill>
                <a:srgbClr val="1166B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9" name="文本框 78"/>
          <p:cNvSpPr txBox="1"/>
          <p:nvPr>
            <p:custDataLst>
              <p:tags r:id="rId10"/>
            </p:custDataLst>
          </p:nvPr>
        </p:nvSpPr>
        <p:spPr>
          <a:xfrm>
            <a:off x="3359949" y="3009988"/>
            <a:ext cx="821068" cy="764154"/>
          </a:xfrm>
          <a:prstGeom prst="rect">
            <a:avLst/>
          </a:prstGeom>
          <a:noFill/>
        </p:spPr>
        <p:txBody>
          <a:bodyPr wrap="square" lIns="68580" tIns="34290" rIns="68580" bIns="34290" rtlCol="0" anchor="ctr" anchorCtr="1"/>
          <a:lstStyle/>
          <a:p>
            <a:pPr algn="ctr">
              <a:lnSpc>
                <a:spcPct val="140000"/>
              </a:lnSpc>
            </a:pPr>
            <a:r>
              <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rPr>
              <a:t>05</a:t>
            </a:r>
            <a:endPar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endParaRPr>
          </a:p>
        </p:txBody>
      </p:sp>
      <p:sp>
        <p:nvSpPr>
          <p:cNvPr id="81" name="矩形 80"/>
          <p:cNvSpPr/>
          <p:nvPr>
            <p:custDataLst>
              <p:tags r:id="rId11"/>
            </p:custDataLst>
          </p:nvPr>
        </p:nvSpPr>
        <p:spPr>
          <a:xfrm>
            <a:off x="6755130" y="3133090"/>
            <a:ext cx="1762125" cy="518160"/>
          </a:xfrm>
          <a:prstGeom prst="rect">
            <a:avLst/>
          </a:prstGeom>
          <a:noFill/>
          <a:ln w="12700" cap="flat" cmpd="sng" algn="ctr">
            <a:solidFill>
              <a:srgbClr val="1166B0"/>
            </a:solidFill>
            <a:prstDash val="solid"/>
            <a:miter lim="800000"/>
          </a:ln>
          <a:effectLst/>
          <a:extLst>
            <a:ext uri="{909E8E84-426E-40DD-AFC4-6F175D3DCCD1}">
              <a14:hiddenFill xmlns:a14="http://schemas.microsoft.com/office/drawing/2010/main">
                <a:solidFill>
                  <a:srgbClr val="1166B0"/>
                </a:solidFill>
              </a14:hiddenFill>
            </a:ext>
          </a:extLst>
        </p:spPr>
        <p:txBody>
          <a:bodyPr rtlCol="0" anchor="ctr">
            <a:normAutofit/>
          </a:bodyPr>
          <a:lstStyle/>
          <a:p>
            <a:pPr algn="ctr">
              <a:lnSpc>
                <a:spcPct val="120000"/>
              </a:lnSpc>
            </a:pPr>
            <a:r>
              <a:rPr lang="zh-CN" altLang="en-US" sz="1600" b="1" spc="300" dirty="0" smtClean="0">
                <a:solidFill>
                  <a:srgbClr val="1166B0"/>
                </a:solidFill>
                <a:latin typeface="Arial" panose="020B0604020202020204" pitchFamily="34" charset="0"/>
                <a:ea typeface="微软雅黑" panose="020B0503020204020204" charset="-122"/>
                <a:cs typeface="+mn-ea"/>
                <a:sym typeface="Arial" panose="020B0604020202020204" pitchFamily="34" charset="0"/>
              </a:rPr>
              <a:t>公平性</a:t>
            </a:r>
            <a:endParaRPr lang="zh-CN" altLang="en-US" sz="1600" b="1" spc="300" dirty="0">
              <a:solidFill>
                <a:srgbClr val="1166B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2" name="文本框 81"/>
          <p:cNvSpPr txBox="1"/>
          <p:nvPr>
            <p:custDataLst>
              <p:tags r:id="rId12"/>
            </p:custDataLst>
          </p:nvPr>
        </p:nvSpPr>
        <p:spPr>
          <a:xfrm>
            <a:off x="5975113" y="3009988"/>
            <a:ext cx="821068" cy="764154"/>
          </a:xfrm>
          <a:prstGeom prst="rect">
            <a:avLst/>
          </a:prstGeom>
          <a:noFill/>
        </p:spPr>
        <p:txBody>
          <a:bodyPr wrap="square" lIns="68580" tIns="34290" rIns="68580" bIns="34290" rtlCol="0" anchor="ctr" anchorCtr="1"/>
          <a:lstStyle/>
          <a:p>
            <a:pPr algn="ctr">
              <a:lnSpc>
                <a:spcPct val="140000"/>
              </a:lnSpc>
            </a:pPr>
            <a:r>
              <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rPr>
              <a:t>06</a:t>
            </a:r>
            <a:endParaRPr lang="en-US" altLang="zh-CN" sz="3200" b="1" spc="300" dirty="0">
              <a:solidFill>
                <a:srgbClr val="A9AAAA"/>
              </a:solidFill>
              <a:latin typeface="Arial" panose="020B0604020202020204" pitchFamily="34" charset="0"/>
              <a:ea typeface="微软雅黑" panose="020B0503020204020204" charset="-122"/>
              <a:sym typeface="Arial" panose="020B0604020202020204" pitchFamily="34" charset="0"/>
            </a:endParaRPr>
          </a:p>
        </p:txBody>
      </p:sp>
      <p:sp>
        <p:nvSpPr>
          <p:cNvPr id="85" name="文本框 13"/>
          <p:cNvSpPr txBox="1"/>
          <p:nvPr/>
        </p:nvSpPr>
        <p:spPr>
          <a:xfrm>
            <a:off x="3715330" y="699135"/>
            <a:ext cx="1521570" cy="954107"/>
          </a:xfrm>
          <a:prstGeom prst="rect">
            <a:avLst/>
          </a:prstGeom>
          <a:noFill/>
        </p:spPr>
        <p:txBody>
          <a:bodyPr wrap="none" rtlCol="0">
            <a:spAutoFit/>
          </a:bodyPr>
          <a:lstStyle/>
          <a:p>
            <a:pPr lvl="0" algn="dist">
              <a:lnSpc>
                <a:spcPct val="100000"/>
              </a:lnSpc>
              <a:buClrTx/>
              <a:buSzTx/>
              <a:buFontTx/>
            </a:pPr>
            <a:r>
              <a:rPr lang="zh-CN" altLang="en-US" sz="3600" b="1" dirty="0">
                <a:solidFill>
                  <a:srgbClr val="1166B0"/>
                </a:solidFill>
                <a:latin typeface="微软雅黑" panose="020B0503020204020204" charset="-122"/>
                <a:ea typeface="微软雅黑" panose="020B0503020204020204" charset="-122"/>
                <a:cs typeface="微软雅黑" panose="020B0503020204020204" charset="-122"/>
                <a:sym typeface="+mn-ea"/>
              </a:rPr>
              <a:t>目</a:t>
            </a:r>
            <a:r>
              <a:rPr lang="en-US" altLang="zh-CN" sz="3600" b="1" dirty="0">
                <a:solidFill>
                  <a:srgbClr val="1166B0"/>
                </a:solidFill>
                <a:latin typeface="微软雅黑" panose="020B0503020204020204" charset="-122"/>
                <a:ea typeface="微软雅黑" panose="020B0503020204020204" charset="-122"/>
                <a:cs typeface="微软雅黑" panose="020B0503020204020204" charset="-122"/>
                <a:sym typeface="+mn-ea"/>
              </a:rPr>
              <a:t>   </a:t>
            </a:r>
            <a:r>
              <a:rPr lang="zh-CN" altLang="en-US" sz="3600" b="1" dirty="0">
                <a:solidFill>
                  <a:srgbClr val="1166B0"/>
                </a:solidFill>
                <a:latin typeface="微软雅黑" panose="020B0503020204020204" charset="-122"/>
                <a:ea typeface="微软雅黑" panose="020B0503020204020204" charset="-122"/>
                <a:cs typeface="微软雅黑" panose="020B0503020204020204" charset="-122"/>
                <a:sym typeface="+mn-ea"/>
              </a:rPr>
              <a:t>录</a:t>
            </a:r>
            <a:endParaRPr lang="zh-CN" altLang="en-US" sz="3200" b="1" dirty="0">
              <a:latin typeface="思源黑体 Regular" panose="020B0500000000000000" charset="-122"/>
              <a:ea typeface="思源黑体 Regular" panose="020B0500000000000000" charset="-122"/>
              <a:cs typeface="思源黑体 Regular" panose="020B0500000000000000" charset="-122"/>
              <a:sym typeface="+mn-ea"/>
            </a:endParaRPr>
          </a:p>
          <a:p>
            <a:pPr lvl="0" algn="just" fontAlgn="auto">
              <a:lnSpc>
                <a:spcPct val="100000"/>
              </a:lnSpc>
              <a:buClrTx/>
              <a:buSzTx/>
              <a:buFontTx/>
            </a:pPr>
            <a:r>
              <a:rPr lang="en-US" sz="2000" b="1" dirty="0">
                <a:latin typeface="思源黑体 Regular" panose="020B0500000000000000" charset="-122"/>
                <a:ea typeface="思源黑体 Regular" panose="020B0500000000000000" charset="-122"/>
                <a:cs typeface="思源黑体 Regular" panose="020B0500000000000000" charset="-122"/>
                <a:sym typeface="+mn-ea"/>
              </a:rPr>
              <a:t> </a:t>
            </a:r>
            <a:r>
              <a:rPr lang="en-US" sz="2000" b="1" dirty="0">
                <a:solidFill>
                  <a:srgbClr val="1166B0"/>
                </a:solidFill>
                <a:latin typeface="思源黑体 Regular" panose="020B0500000000000000" charset="-122"/>
                <a:ea typeface="思源黑体 Regular" panose="020B0500000000000000" charset="-122"/>
                <a:cs typeface="思源黑体 Regular" panose="020B0500000000000000" charset="-122"/>
                <a:sym typeface="+mn-ea"/>
              </a:rPr>
              <a:t>CONTENT</a:t>
            </a:r>
            <a:endParaRPr lang="en-US" sz="2000" b="1" dirty="0">
              <a:solidFill>
                <a:srgbClr val="1166B0"/>
              </a:solidFill>
              <a:latin typeface="思源黑体 Regular" panose="020B0500000000000000" charset="-122"/>
              <a:ea typeface="思源黑体 Regular" panose="020B0500000000000000" charset="-122"/>
              <a:cs typeface="思源黑体 Regular" panose="020B0500000000000000" charset="-122"/>
              <a:sym typeface="+mn-ea"/>
            </a:endParaRPr>
          </a:p>
        </p:txBody>
      </p:sp>
    </p:spTree>
    <p:custDataLst>
      <p:tags r:id="rId1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83260" y="131445"/>
            <a:ext cx="6512560" cy="398780"/>
          </a:xfrm>
          <a:prstGeom prst="rect">
            <a:avLst/>
          </a:prstGeom>
          <a:noFill/>
        </p:spPr>
        <p:txBody>
          <a:bodyPr wrap="square" rtlCol="0" anchor="t">
            <a:spAutoFit/>
          </a:bodyPr>
          <a:lstStyle/>
          <a:p>
            <a:r>
              <a:rPr lang="zh-CN" sz="2000" b="1" dirty="0" smtClean="0">
                <a:solidFill>
                  <a:schemeClr val="bg1"/>
                </a:solidFill>
                <a:latin typeface="微软雅黑" panose="020B0503020204020204" charset="-122"/>
                <a:ea typeface="微软雅黑" panose="020B0503020204020204" charset="-122"/>
                <a:sym typeface="+mn-ea"/>
              </a:rPr>
              <a:t>药品基本信息（</a:t>
            </a:r>
            <a:r>
              <a:rPr lang="en-US" altLang="zh-CN" sz="2000" b="1" dirty="0" smtClean="0">
                <a:solidFill>
                  <a:schemeClr val="bg1"/>
                </a:solidFill>
                <a:latin typeface="微软雅黑" panose="020B0503020204020204" charset="-122"/>
                <a:ea typeface="微软雅黑" panose="020B0503020204020204" charset="-122"/>
                <a:sym typeface="+mn-ea"/>
              </a:rPr>
              <a:t>1</a:t>
            </a:r>
            <a:r>
              <a:rPr lang="zh-CN" altLang="en-US" sz="2000" b="1" dirty="0" smtClean="0">
                <a:solidFill>
                  <a:schemeClr val="bg1"/>
                </a:solidFill>
                <a:latin typeface="微软雅黑" panose="020B0503020204020204" charset="-122"/>
                <a:ea typeface="微软雅黑" panose="020B0503020204020204" charset="-122"/>
                <a:sym typeface="+mn-ea"/>
              </a:rPr>
              <a:t>）</a:t>
            </a:r>
            <a:endParaRPr lang="zh-CN" altLang="en-US" sz="2000" b="1" dirty="0" smtClean="0">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3083269" y="859507"/>
            <a:ext cx="5881219" cy="3800475"/>
          </a:xfrm>
          <a:prstGeom prst="roundRect">
            <a:avLst>
              <a:gd name="adj" fmla="val 5117"/>
            </a:avLst>
          </a:prstGeom>
          <a:solidFill>
            <a:schemeClr val="bg1">
              <a:lumMod val="95000"/>
            </a:schemeClr>
          </a:solidFill>
        </p:spPr>
        <p:txBody>
          <a:bodyPr wrap="square" rtlCol="0" anchor="t">
            <a:spAutoFit/>
          </a:bodyPr>
          <a:lstStyle/>
          <a:p>
            <a:pPr>
              <a:lnSpc>
                <a:spcPct val="150000"/>
              </a:lnSpc>
            </a:pPr>
            <a:r>
              <a:rPr lang="zh-CN" altLang="en-US" sz="1200" b="1" dirty="0">
                <a:latin typeface="微软雅黑" panose="020B0503020204020204" charset="-122"/>
                <a:ea typeface="微软雅黑" panose="020B0503020204020204" charset="-122"/>
                <a:cs typeface="微软雅黑" panose="020B0503020204020204" charset="-122"/>
                <a:sym typeface="+mn-ea"/>
              </a:rPr>
              <a:t>通用名称：</a:t>
            </a:r>
            <a:r>
              <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rPr>
              <a:t>注射用头孢他啶/5%葡萄糖注射液</a:t>
            </a:r>
            <a:endPar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sz="1200" b="1" dirty="0">
                <a:latin typeface="微软雅黑" panose="020B0503020204020204" charset="-122"/>
                <a:ea typeface="微软雅黑" panose="020B0503020204020204" charset="-122"/>
                <a:cs typeface="微软雅黑" panose="020B0503020204020204" charset="-122"/>
                <a:sym typeface="+mn-ea"/>
              </a:rPr>
              <a:t>注册规格：</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粉体室：1.0g；液体室：50ml∶</a:t>
            </a:r>
            <a:r>
              <a:rPr lang="en-US" altLang="zh-CN" sz="1200" b="1" dirty="0" smtClean="0">
                <a:solidFill>
                  <a:srgbClr val="1166B0"/>
                </a:solidFill>
                <a:latin typeface="微软雅黑" panose="020B0503020204020204" charset="-122"/>
                <a:ea typeface="微软雅黑" panose="020B0503020204020204" charset="-122"/>
                <a:cs typeface="微软雅黑" panose="020B0503020204020204" charset="-122"/>
                <a:sym typeface="+mn-ea"/>
              </a:rPr>
              <a:t>2.5g</a:t>
            </a:r>
            <a:endParaRPr lang="en-US" altLang="zh-CN" sz="1200" b="1" dirty="0" smtClean="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b="1" dirty="0" smtClean="0">
                <a:latin typeface="微软雅黑" panose="020B0503020204020204" charset="-122"/>
                <a:ea typeface="微软雅黑" panose="020B0503020204020204" charset="-122"/>
                <a:cs typeface="微软雅黑" panose="020B0503020204020204" charset="-122"/>
                <a:sym typeface="+mn-ea"/>
              </a:rPr>
              <a:t>中国</a:t>
            </a:r>
            <a:r>
              <a:rPr lang="zh-CN" altLang="en-US" sz="1200" b="1" dirty="0">
                <a:latin typeface="微软雅黑" panose="020B0503020204020204" charset="-122"/>
                <a:ea typeface="微软雅黑" panose="020B0503020204020204" charset="-122"/>
                <a:cs typeface="微软雅黑" panose="020B0503020204020204" charset="-122"/>
                <a:sym typeface="+mn-ea"/>
              </a:rPr>
              <a:t>大陆首次上市时间：</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2021</a:t>
            </a:r>
            <a:r>
              <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rPr>
              <a:t>年</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b="1" dirty="0">
                <a:latin typeface="微软雅黑" panose="020B0503020204020204" charset="-122"/>
                <a:ea typeface="微软雅黑" panose="020B0503020204020204" charset="-122"/>
                <a:cs typeface="微软雅黑" panose="020B0503020204020204" charset="-122"/>
                <a:sym typeface="+mn-ea"/>
              </a:rPr>
              <a:t>目前大陆地区同通用名药品的上市情况：</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1</a:t>
            </a:r>
            <a:r>
              <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rPr>
              <a:t>家（科伦）</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b="1" dirty="0">
                <a:latin typeface="微软雅黑" panose="020B0503020204020204" charset="-122"/>
                <a:ea typeface="微软雅黑" panose="020B0503020204020204" charset="-122"/>
                <a:cs typeface="微软雅黑" panose="020B0503020204020204" charset="-122"/>
                <a:sym typeface="+mn-ea"/>
              </a:rPr>
              <a:t>全球首个上市国家/地区：</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2011</a:t>
            </a:r>
            <a:r>
              <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rPr>
              <a:t>年，美国</a:t>
            </a:r>
            <a:endPar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b="1" dirty="0">
                <a:latin typeface="微软雅黑" panose="020B0503020204020204" charset="-122"/>
                <a:ea typeface="微软雅黑" panose="020B0503020204020204" charset="-122"/>
                <a:cs typeface="微软雅黑" panose="020B0503020204020204" charset="-122"/>
                <a:sym typeface="+mn-ea"/>
              </a:rPr>
              <a:t>是否为</a:t>
            </a:r>
            <a:r>
              <a:rPr lang="en-US" altLang="zh-CN" sz="1200" b="1" dirty="0">
                <a:latin typeface="微软雅黑" panose="020B0503020204020204" charset="-122"/>
                <a:ea typeface="微软雅黑" panose="020B0503020204020204" charset="-122"/>
                <a:cs typeface="微软雅黑" panose="020B0503020204020204" charset="-122"/>
                <a:sym typeface="+mn-ea"/>
              </a:rPr>
              <a:t>OTC</a:t>
            </a:r>
            <a:r>
              <a:rPr lang="zh-CN" altLang="en-US" sz="1200" b="1" dirty="0">
                <a:latin typeface="微软雅黑" panose="020B0503020204020204" charset="-122"/>
                <a:ea typeface="微软雅黑" panose="020B0503020204020204" charset="-122"/>
                <a:cs typeface="微软雅黑" panose="020B0503020204020204" charset="-122"/>
                <a:sym typeface="+mn-ea"/>
              </a:rPr>
              <a:t>药品：</a:t>
            </a:r>
            <a:r>
              <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rPr>
              <a:t>否</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b="1" dirty="0">
                <a:latin typeface="微软雅黑" panose="020B0503020204020204" charset="-122"/>
                <a:ea typeface="微软雅黑" panose="020B0503020204020204" charset="-122"/>
                <a:cs typeface="微软雅黑" panose="020B0503020204020204" charset="-122"/>
                <a:sym typeface="+mn-ea"/>
              </a:rPr>
              <a:t>参照药品建议：</a:t>
            </a:r>
            <a:r>
              <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rPr>
              <a:t>注射用头孢他啶</a:t>
            </a:r>
            <a:endPar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b="1" dirty="0">
                <a:latin typeface="微软雅黑" panose="020B0503020204020204" charset="-122"/>
                <a:ea typeface="微软雅黑" panose="020B0503020204020204" charset="-122"/>
                <a:cs typeface="微软雅黑" panose="020B0503020204020204" charset="-122"/>
                <a:sym typeface="+mn-ea"/>
              </a:rPr>
              <a:t>适应症：</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本品适用于治疗敏感微生物引起的单一或多重感染。</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1. </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全身性重度感染；</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2.</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下呼吸道感染（包括肺炎）；</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3.</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耳鼻喉感染；</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4. </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尿路感染；</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5.</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皮肤和软组织感染；</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6.</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骨和关节感染；</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7.</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妇科感染；</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8. </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胃肠道、胆道和腹部感染；</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9.</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中枢神经系统感染（包括脑膜炎）；</a:t>
            </a:r>
            <a:r>
              <a:rPr lang="en-US"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10. </a:t>
            </a:r>
            <a:r>
              <a:rPr lang="zh-CN" altLang="zh-CN" sz="1200" b="1" dirty="0">
                <a:solidFill>
                  <a:srgbClr val="1166B0"/>
                </a:solidFill>
                <a:latin typeface="微软雅黑" panose="020B0503020204020204" charset="-122"/>
                <a:ea typeface="微软雅黑" panose="020B0503020204020204" charset="-122"/>
                <a:cs typeface="微软雅黑" panose="020B0503020204020204" charset="-122"/>
                <a:sym typeface="+mn-ea"/>
              </a:rPr>
              <a:t>预防围手术期尿路感染等。其他详见说明书</a:t>
            </a:r>
            <a:r>
              <a:rPr lang="zh-CN" altLang="zh-CN" sz="1200" b="1" dirty="0" smtClean="0">
                <a:solidFill>
                  <a:srgbClr val="1166B0"/>
                </a:solidFill>
                <a:latin typeface="微软雅黑" panose="020B0503020204020204" charset="-122"/>
                <a:ea typeface="微软雅黑" panose="020B0503020204020204" charset="-122"/>
                <a:cs typeface="微软雅黑" panose="020B0503020204020204" charset="-122"/>
                <a:sym typeface="+mn-ea"/>
              </a:rPr>
              <a:t>。</a:t>
            </a:r>
            <a:endParaRPr lang="en-US" altLang="zh-CN" sz="1200" b="1" dirty="0" smtClean="0">
              <a:solidFill>
                <a:srgbClr val="1166B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b="1" dirty="0">
                <a:latin typeface="微软雅黑" panose="020B0503020204020204" charset="-122"/>
                <a:ea typeface="微软雅黑" panose="020B0503020204020204" charset="-122"/>
                <a:cs typeface="微软雅黑" panose="020B0503020204020204" charset="-122"/>
                <a:sym typeface="+mn-ea"/>
              </a:rPr>
              <a:t>用法用量：</a:t>
            </a:r>
            <a:r>
              <a:rPr lang="zh-CN" altLang="en-US" sz="1200" b="1" dirty="0">
                <a:solidFill>
                  <a:srgbClr val="1166B0"/>
                </a:solidFill>
                <a:latin typeface="微软雅黑" panose="020B0503020204020204" charset="-122"/>
                <a:ea typeface="微软雅黑" panose="020B0503020204020204" charset="-122"/>
                <a:cs typeface="微软雅黑" panose="020B0503020204020204" charset="-122"/>
                <a:sym typeface="+mn-ea"/>
              </a:rPr>
              <a:t>成人：剂量范围是每天1g至6g，每8小时或每12小时给予静脉注射。节选部分，详见说明书</a:t>
            </a:r>
            <a:r>
              <a:rPr lang="zh-CN" altLang="en-US" sz="1200" b="1" dirty="0" smtClean="0">
                <a:solidFill>
                  <a:srgbClr val="1166B0"/>
                </a:solidFill>
                <a:latin typeface="微软雅黑" panose="020B0503020204020204" charset="-122"/>
                <a:ea typeface="微软雅黑" panose="020B0503020204020204" charset="-122"/>
                <a:cs typeface="微软雅黑" panose="020B0503020204020204" charset="-122"/>
                <a:sym typeface="+mn-ea"/>
              </a:rPr>
              <a:t>。本品为粉液双室袋包装，开启用法示意见</a:t>
            </a:r>
            <a:r>
              <a:rPr lang="en-US" altLang="zh-CN" sz="1200" b="1" dirty="0" smtClean="0">
                <a:solidFill>
                  <a:srgbClr val="1166B0"/>
                </a:solidFill>
                <a:latin typeface="微软雅黑" panose="020B0503020204020204" charset="-122"/>
                <a:ea typeface="微软雅黑" panose="020B0503020204020204" charset="-122"/>
                <a:cs typeface="微软雅黑" panose="020B0503020204020204" charset="-122"/>
                <a:sym typeface="+mn-ea"/>
              </a:rPr>
              <a:t>Page9</a:t>
            </a:r>
            <a:r>
              <a:rPr lang="zh-CN" altLang="en-US" sz="1200" b="1" dirty="0" smtClean="0">
                <a:solidFill>
                  <a:srgbClr val="1166B0"/>
                </a:solidFill>
                <a:latin typeface="微软雅黑" panose="020B0503020204020204" charset="-122"/>
                <a:ea typeface="微软雅黑" panose="020B0503020204020204" charset="-122"/>
                <a:cs typeface="微软雅黑" panose="020B0503020204020204" charset="-122"/>
                <a:sym typeface="+mn-ea"/>
              </a:rPr>
              <a:t>详细展示。</a:t>
            </a:r>
            <a:endParaRPr lang="zh-CN" altLang="en-US" sz="1200" dirty="0"/>
          </a:p>
        </p:txBody>
      </p:sp>
      <p:pic>
        <p:nvPicPr>
          <p:cNvPr id="7" name="图片 6" descr="注射液头孢他啶注射液效果图 "/>
          <p:cNvPicPr>
            <a:picLocks noChangeAspect="1"/>
          </p:cNvPicPr>
          <p:nvPr/>
        </p:nvPicPr>
        <p:blipFill>
          <a:blip r:embed="rId1"/>
          <a:srcRect r="1162" b="20625"/>
          <a:stretch>
            <a:fillRect/>
          </a:stretch>
        </p:blipFill>
        <p:spPr>
          <a:xfrm>
            <a:off x="395536" y="1131570"/>
            <a:ext cx="1512570" cy="2664460"/>
          </a:xfrm>
          <a:prstGeom prst="rect">
            <a:avLst/>
          </a:prstGeom>
        </p:spPr>
      </p:pic>
      <p:sp>
        <p:nvSpPr>
          <p:cNvPr id="26627" name="标题 1"/>
          <p:cNvSpPr>
            <a:spLocks noGrp="1" noChangeArrowheads="1"/>
          </p:cNvSpPr>
          <p:nvPr/>
        </p:nvSpPr>
        <p:spPr>
          <a:xfrm>
            <a:off x="467291" y="4011295"/>
            <a:ext cx="1624330" cy="273685"/>
          </a:xfrm>
          <a:prstGeom prst="rect">
            <a:avLst/>
          </a:prstGeom>
        </p:spPr>
        <p:txBody>
          <a:bodyPr vert="horz" wrap="square" lIns="91440" tIns="45720" rIns="91440" bIns="45720" numCol="1" rtlCol="0" anchor="ctr" anchorCtr="0" compatLnSpc="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lvl="0" indent="-914400" algn="ctr" fontAlgn="base">
              <a:buClrTx/>
              <a:buSzTx/>
              <a:buFontTx/>
              <a:defRPr/>
            </a:pPr>
            <a:r>
              <a:rPr lang="zh-CN" altLang="en-US" sz="1100" kern="0" noProof="0" dirty="0">
                <a:ln>
                  <a:noFill/>
                </a:ln>
                <a:effectLst/>
                <a:uLnTx/>
                <a:uFillTx/>
                <a:latin typeface="微软雅黑" panose="020B0503020204020204" charset="-122"/>
                <a:ea typeface="微软雅黑" panose="020B0503020204020204" charset="-122"/>
                <a:sym typeface="微软雅黑" panose="020B0503020204020204" charset="-122"/>
              </a:rPr>
              <a:t>粉液</a:t>
            </a:r>
            <a:r>
              <a:rPr lang="zh-CN" altLang="en-US" sz="1100" kern="0" noProof="0" dirty="0">
                <a:ln>
                  <a:noFill/>
                </a:ln>
                <a:effectLst/>
                <a:uLnTx/>
                <a:uFillTx/>
                <a:latin typeface="微软雅黑" panose="020B0503020204020204" charset="-122"/>
                <a:ea typeface="微软雅黑" panose="020B0503020204020204" charset="-122"/>
                <a:sym typeface="Times New Roman" panose="02020603050405020304" pitchFamily="18" charset="0"/>
              </a:rPr>
              <a:t>双室袋产品结构</a:t>
            </a:r>
            <a:endParaRPr lang="zh-CN" altLang="en-US" sz="1100" kern="0" noProof="0" dirty="0">
              <a:ln>
                <a:noFill/>
              </a:ln>
              <a:effectLst/>
              <a:uLnTx/>
              <a:uFillTx/>
              <a:latin typeface="微软雅黑" panose="020B0503020204020204" charset="-122"/>
              <a:ea typeface="微软雅黑" panose="020B0503020204020204" charset="-122"/>
              <a:sym typeface="Times New Roman" panose="02020603050405020304" pitchFamily="18" charset="0"/>
            </a:endParaRPr>
          </a:p>
        </p:txBody>
      </p:sp>
      <p:sp>
        <p:nvSpPr>
          <p:cNvPr id="25604" name="TextBox 16"/>
          <p:cNvSpPr txBox="1"/>
          <p:nvPr/>
        </p:nvSpPr>
        <p:spPr>
          <a:xfrm>
            <a:off x="2123728" y="1581150"/>
            <a:ext cx="1041400" cy="276999"/>
          </a:xfrm>
          <a:prstGeom prst="rect">
            <a:avLst/>
          </a:prstGeom>
          <a:noFill/>
          <a:ln w="9525">
            <a:noFill/>
          </a:ln>
        </p:spPr>
        <p:txBody>
          <a:bodyPr wrap="square">
            <a:spAutoFit/>
          </a:bodyPr>
          <a:lstStyle/>
          <a:p>
            <a:pPr fontAlgn="auto">
              <a:spcBef>
                <a:spcPts val="0"/>
              </a:spcBef>
              <a:spcAft>
                <a:spcPts val="0"/>
              </a:spcAft>
              <a:buFontTx/>
              <a:buNone/>
            </a:pPr>
            <a:r>
              <a:rPr lang="zh-CN" altLang="en-US" sz="1200" dirty="0" smtClean="0">
                <a:solidFill>
                  <a:srgbClr val="0070C0"/>
                </a:solidFill>
                <a:latin typeface="微软雅黑" panose="020B0503020204020204" charset="-122"/>
                <a:ea typeface="微软雅黑" panose="020B0503020204020204" charset="-122"/>
              </a:rPr>
              <a:t>无菌</a:t>
            </a:r>
            <a:r>
              <a:rPr lang="zh-CN" altLang="en-US" sz="1200" dirty="0">
                <a:solidFill>
                  <a:srgbClr val="0070C0"/>
                </a:solidFill>
                <a:latin typeface="微软雅黑" panose="020B0503020204020204" charset="-122"/>
                <a:ea typeface="微软雅黑" panose="020B0503020204020204" charset="-122"/>
              </a:rPr>
              <a:t>药粉</a:t>
            </a:r>
            <a:endParaRPr lang="zh-CN" altLang="en-US" sz="1200" dirty="0">
              <a:solidFill>
                <a:srgbClr val="0070C0"/>
              </a:solidFill>
              <a:latin typeface="微软雅黑" panose="020B0503020204020204" charset="-122"/>
              <a:ea typeface="微软雅黑" panose="020B0503020204020204" charset="-122"/>
            </a:endParaRPr>
          </a:p>
        </p:txBody>
      </p:sp>
      <p:sp>
        <p:nvSpPr>
          <p:cNvPr id="25605" name="TextBox 17"/>
          <p:cNvSpPr txBox="1"/>
          <p:nvPr/>
        </p:nvSpPr>
        <p:spPr>
          <a:xfrm>
            <a:off x="2123728" y="2201545"/>
            <a:ext cx="1301750" cy="276999"/>
          </a:xfrm>
          <a:prstGeom prst="rect">
            <a:avLst/>
          </a:prstGeom>
          <a:noFill/>
          <a:ln w="9525">
            <a:noFill/>
          </a:ln>
        </p:spPr>
        <p:txBody>
          <a:bodyPr wrap="square">
            <a:spAutoFit/>
          </a:bodyPr>
          <a:lstStyle/>
          <a:p>
            <a:pPr fontAlgn="auto">
              <a:spcBef>
                <a:spcPts val="0"/>
              </a:spcBef>
              <a:spcAft>
                <a:spcPts val="0"/>
              </a:spcAft>
              <a:buFontTx/>
              <a:buNone/>
            </a:pPr>
            <a:r>
              <a:rPr lang="zh-CN" altLang="en-US" sz="1200" dirty="0" smtClean="0">
                <a:solidFill>
                  <a:srgbClr val="0070C0"/>
                </a:solidFill>
                <a:latin typeface="微软雅黑" panose="020B0503020204020204" charset="-122"/>
                <a:ea typeface="微软雅黑" panose="020B0503020204020204" charset="-122"/>
              </a:rPr>
              <a:t>弱</a:t>
            </a:r>
            <a:r>
              <a:rPr lang="zh-CN" altLang="en-US" sz="1200" dirty="0">
                <a:solidFill>
                  <a:srgbClr val="0070C0"/>
                </a:solidFill>
                <a:latin typeface="微软雅黑" panose="020B0503020204020204" charset="-122"/>
                <a:ea typeface="微软雅黑" panose="020B0503020204020204" charset="-122"/>
              </a:rPr>
              <a:t>焊隔离条</a:t>
            </a:r>
            <a:endParaRPr lang="zh-CN" altLang="en-US" sz="1200" dirty="0">
              <a:solidFill>
                <a:srgbClr val="0070C0"/>
              </a:solidFill>
              <a:latin typeface="微软雅黑" panose="020B0503020204020204" charset="-122"/>
              <a:ea typeface="微软雅黑" panose="020B0503020204020204" charset="-122"/>
            </a:endParaRPr>
          </a:p>
        </p:txBody>
      </p:sp>
      <p:sp>
        <p:nvSpPr>
          <p:cNvPr id="25606" name="TextBox 18"/>
          <p:cNvSpPr txBox="1"/>
          <p:nvPr/>
        </p:nvSpPr>
        <p:spPr>
          <a:xfrm>
            <a:off x="2149128" y="2816225"/>
            <a:ext cx="1212215" cy="276999"/>
          </a:xfrm>
          <a:prstGeom prst="rect">
            <a:avLst/>
          </a:prstGeom>
          <a:noFill/>
          <a:ln w="9525">
            <a:noFill/>
          </a:ln>
        </p:spPr>
        <p:txBody>
          <a:bodyPr wrap="square">
            <a:spAutoFit/>
          </a:bodyPr>
          <a:lstStyle/>
          <a:p>
            <a:pPr fontAlgn="auto">
              <a:spcBef>
                <a:spcPts val="0"/>
              </a:spcBef>
              <a:spcAft>
                <a:spcPts val="0"/>
              </a:spcAft>
              <a:buFontTx/>
              <a:buNone/>
            </a:pPr>
            <a:r>
              <a:rPr lang="zh-CN" altLang="en-US" sz="1200" dirty="0" smtClean="0">
                <a:solidFill>
                  <a:srgbClr val="0070C0"/>
                </a:solidFill>
                <a:latin typeface="微软雅黑" panose="020B0503020204020204" charset="-122"/>
                <a:ea typeface="微软雅黑" panose="020B0503020204020204" charset="-122"/>
              </a:rPr>
              <a:t>注射</a:t>
            </a:r>
            <a:r>
              <a:rPr lang="zh-CN" altLang="en-US" sz="1200" dirty="0">
                <a:solidFill>
                  <a:srgbClr val="0070C0"/>
                </a:solidFill>
                <a:latin typeface="微软雅黑" panose="020B0503020204020204" charset="-122"/>
                <a:ea typeface="微软雅黑" panose="020B0503020204020204" charset="-122"/>
              </a:rPr>
              <a:t>用溶剂</a:t>
            </a:r>
            <a:endParaRPr lang="zh-CN" altLang="en-US" sz="1200" dirty="0">
              <a:solidFill>
                <a:srgbClr val="0070C0"/>
              </a:solidFill>
              <a:latin typeface="微软雅黑" panose="020B0503020204020204" charset="-122"/>
              <a:ea typeface="微软雅黑" panose="020B0503020204020204" charset="-122"/>
            </a:endParaRPr>
          </a:p>
        </p:txBody>
      </p:sp>
      <p:cxnSp>
        <p:nvCxnSpPr>
          <p:cNvPr id="25607" name="直接箭头连接符 20"/>
          <p:cNvCxnSpPr/>
          <p:nvPr/>
        </p:nvCxnSpPr>
        <p:spPr>
          <a:xfrm>
            <a:off x="1586652" y="1734122"/>
            <a:ext cx="566751" cy="7152"/>
          </a:xfrm>
          <a:prstGeom prst="straightConnector1">
            <a:avLst/>
          </a:prstGeom>
          <a:ln w="15875" cap="flat" cmpd="sng">
            <a:solidFill>
              <a:srgbClr val="C00000"/>
            </a:solidFill>
            <a:prstDash val="solid"/>
            <a:headEnd type="none" w="med" len="med"/>
            <a:tailEnd type="oval" w="med" len="med"/>
          </a:ln>
        </p:spPr>
      </p:cxnSp>
      <p:cxnSp>
        <p:nvCxnSpPr>
          <p:cNvPr id="25608" name="直接箭头连接符 21"/>
          <p:cNvCxnSpPr/>
          <p:nvPr/>
        </p:nvCxnSpPr>
        <p:spPr>
          <a:xfrm>
            <a:off x="1597659" y="2967838"/>
            <a:ext cx="565876" cy="1650"/>
          </a:xfrm>
          <a:prstGeom prst="straightConnector1">
            <a:avLst/>
          </a:prstGeom>
          <a:ln w="15875" cap="flat" cmpd="sng">
            <a:solidFill>
              <a:srgbClr val="C00000"/>
            </a:solidFill>
            <a:prstDash val="solid"/>
            <a:headEnd type="none" w="med" len="med"/>
            <a:tailEnd type="oval" w="med" len="med"/>
          </a:ln>
        </p:spPr>
      </p:cxnSp>
      <p:cxnSp>
        <p:nvCxnSpPr>
          <p:cNvPr id="25609" name="直接箭头连接符 22"/>
          <p:cNvCxnSpPr/>
          <p:nvPr/>
        </p:nvCxnSpPr>
        <p:spPr>
          <a:xfrm>
            <a:off x="1570699" y="2355481"/>
            <a:ext cx="582704" cy="0"/>
          </a:xfrm>
          <a:prstGeom prst="straightConnector1">
            <a:avLst/>
          </a:prstGeom>
          <a:ln w="15875" cap="flat" cmpd="sng">
            <a:solidFill>
              <a:srgbClr val="C00000"/>
            </a:solidFill>
            <a:prstDash val="solid"/>
            <a:headEnd type="none" w="med" len="med"/>
            <a:tailEnd type="oval" w="med" len="med"/>
          </a:ln>
        </p:spPr>
      </p:cxnSp>
      <p:sp>
        <p:nvSpPr>
          <p:cNvPr id="2" name="矩形 1"/>
          <p:cNvSpPr/>
          <p:nvPr/>
        </p:nvSpPr>
        <p:spPr>
          <a:xfrm>
            <a:off x="594717" y="4834583"/>
            <a:ext cx="2241319" cy="200055"/>
          </a:xfrm>
          <a:prstGeom prst="rect">
            <a:avLst/>
          </a:prstGeom>
        </p:spPr>
        <p:txBody>
          <a:bodyPr wrap="none">
            <a:spAutoFit/>
          </a:bodyPr>
          <a:lstStyle/>
          <a:p>
            <a:r>
              <a:rPr lang="zh-CN" altLang="en-US" sz="700" dirty="0">
                <a:latin typeface="微软雅黑" panose="020B0503020204020204" charset="-122"/>
                <a:ea typeface="微软雅黑" panose="020B0503020204020204" charset="-122"/>
                <a:sym typeface="+mn-ea"/>
              </a:rPr>
              <a:t>湖南科伦，注射用头孢他啶</a:t>
            </a:r>
            <a:r>
              <a:rPr lang="en-US" altLang="zh-CN" sz="700" dirty="0">
                <a:latin typeface="微软雅黑" panose="020B0503020204020204" charset="-122"/>
                <a:ea typeface="微软雅黑" panose="020B0503020204020204" charset="-122"/>
                <a:sym typeface="+mn-ea"/>
              </a:rPr>
              <a:t>/5%</a:t>
            </a:r>
            <a:r>
              <a:rPr lang="zh-CN" altLang="en-US" sz="700" dirty="0">
                <a:latin typeface="微软雅黑" panose="020B0503020204020204" charset="-122"/>
                <a:ea typeface="微软雅黑" panose="020B0503020204020204" charset="-122"/>
                <a:sym typeface="+mn-ea"/>
              </a:rPr>
              <a:t>葡萄糖</a:t>
            </a:r>
            <a:r>
              <a:rPr lang="zh-CN" altLang="en-US" sz="700" dirty="0" smtClean="0">
                <a:latin typeface="微软雅黑" panose="020B0503020204020204" charset="-122"/>
                <a:ea typeface="微软雅黑" panose="020B0503020204020204" charset="-122"/>
                <a:sym typeface="+mn-ea"/>
              </a:rPr>
              <a:t>注射液说明书</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83260" y="131445"/>
            <a:ext cx="6512560" cy="398780"/>
          </a:xfrm>
          <a:prstGeom prst="rect">
            <a:avLst/>
          </a:prstGeom>
          <a:noFill/>
        </p:spPr>
        <p:txBody>
          <a:bodyPr wrap="square" rtlCol="0" anchor="t">
            <a:spAutoFit/>
          </a:bodyPr>
          <a:lstStyle/>
          <a:p>
            <a:r>
              <a:rPr lang="zh-CN" sz="2000" b="1" dirty="0" smtClean="0">
                <a:solidFill>
                  <a:schemeClr val="bg1"/>
                </a:solidFill>
                <a:latin typeface="微软雅黑" panose="020B0503020204020204" charset="-122"/>
                <a:ea typeface="微软雅黑" panose="020B0503020204020204" charset="-122"/>
                <a:sym typeface="+mn-ea"/>
              </a:rPr>
              <a:t>药品基本信息（</a:t>
            </a:r>
            <a:r>
              <a:rPr lang="en-US" altLang="zh-CN" sz="2000" b="1" dirty="0" smtClean="0">
                <a:solidFill>
                  <a:schemeClr val="bg1"/>
                </a:solidFill>
                <a:latin typeface="微软雅黑" panose="020B0503020204020204" charset="-122"/>
                <a:ea typeface="微软雅黑" panose="020B0503020204020204" charset="-122"/>
                <a:sym typeface="+mn-ea"/>
              </a:rPr>
              <a:t>2</a:t>
            </a:r>
            <a:r>
              <a:rPr lang="zh-CN" altLang="en-US" sz="2000" b="1" dirty="0" smtClean="0">
                <a:solidFill>
                  <a:schemeClr val="bg1"/>
                </a:solidFill>
                <a:latin typeface="微软雅黑" panose="020B0503020204020204" charset="-122"/>
                <a:ea typeface="微软雅黑" panose="020B0503020204020204" charset="-122"/>
                <a:sym typeface="+mn-ea"/>
              </a:rPr>
              <a:t>）</a:t>
            </a:r>
            <a:endParaRPr lang="zh-CN" altLang="en-US" sz="2000" b="1" dirty="0" smtClean="0">
              <a:solidFill>
                <a:schemeClr val="bg1"/>
              </a:solidFill>
              <a:latin typeface="微软雅黑" panose="020B0503020204020204" charset="-122"/>
              <a:ea typeface="微软雅黑" panose="020B0503020204020204" charset="-122"/>
              <a:sym typeface="+mn-ea"/>
            </a:endParaRPr>
          </a:p>
        </p:txBody>
      </p:sp>
      <p:graphicFrame>
        <p:nvGraphicFramePr>
          <p:cNvPr id="6" name="表格 5"/>
          <p:cNvGraphicFramePr>
            <a:graphicFrameLocks noGrp="1"/>
          </p:cNvGraphicFramePr>
          <p:nvPr>
            <p:custDataLst>
              <p:tags r:id="rId1"/>
            </p:custDataLst>
          </p:nvPr>
        </p:nvGraphicFramePr>
        <p:xfrm>
          <a:off x="467544" y="771525"/>
          <a:ext cx="8280920" cy="4004096"/>
        </p:xfrm>
        <a:graphic>
          <a:graphicData uri="http://schemas.openxmlformats.org/drawingml/2006/table">
            <a:tbl>
              <a:tblPr firstRow="1" bandRow="1"/>
              <a:tblGrid>
                <a:gridCol w="964239"/>
                <a:gridCol w="7316681"/>
              </a:tblGrid>
              <a:tr h="427776">
                <a:tc gridSpan="2">
                  <a:txBody>
                    <a:bodyPr/>
                    <a:lstStyle>
                      <a:lvl1pPr marL="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微软雅黑" panose="020B0503020204020204" charset="-122"/>
                          <a:cs typeface="Arial" panose="020B0604020202020204"/>
                        </a:defRPr>
                      </a:lvl9pPr>
                    </a:lstStyle>
                    <a:p>
                      <a:pPr indent="0" algn="ctr">
                        <a:lnSpc>
                          <a:spcPct val="120000"/>
                        </a:lnSpc>
                        <a:spcBef>
                          <a:spcPts val="0"/>
                        </a:spcBef>
                        <a:spcAft>
                          <a:spcPts val="0"/>
                        </a:spcAft>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临床急需更安全、更便捷、可满足特殊应用场景的抗感染治疗产品</a:t>
                      </a:r>
                      <a:endParaRPr lang="zh-CN" altLang="en-US" sz="1600" b="1" dirty="0" smtClean="0">
                        <a:solidFill>
                          <a:schemeClr val="bg1"/>
                        </a:solidFill>
                        <a:latin typeface="微软雅黑" panose="020B0503020204020204" charset="-122"/>
                        <a:ea typeface="微软雅黑" panose="020B0503020204020204" charset="-122"/>
                        <a:sym typeface="微软雅黑" panose="020B0503020204020204" charset="-122"/>
                      </a:endParaRPr>
                    </a:p>
                  </a:txBody>
                  <a:tcPr marL="107950" marR="107950" marT="63500" marB="63500" anchor="ctr">
                    <a:lnL w="19050" cap="rnd">
                      <a:solidFill>
                        <a:srgbClr val="2F4A8F"/>
                      </a:solidFill>
                      <a:prstDash val="solid"/>
                    </a:lnL>
                    <a:lnR w="19050" cap="rnd">
                      <a:solidFill>
                        <a:srgbClr val="2F4A8F"/>
                      </a:solidFill>
                      <a:prstDash val="solid"/>
                    </a:lnR>
                    <a:lnT w="19050" cap="rnd">
                      <a:solidFill>
                        <a:srgbClr val="2F4A8F"/>
                      </a:solidFill>
                      <a:prstDash val="solid"/>
                    </a:lnT>
                    <a:lnB w="19050">
                      <a:solidFill>
                        <a:srgbClr val="2F4A8F"/>
                      </a:solidFill>
                      <a:prstDash val="solid"/>
                    </a:lnB>
                    <a:solidFill>
                      <a:srgbClr val="2F4A8F"/>
                    </a:solidFill>
                  </a:tcPr>
                </a:tc>
                <a:tc hMerge="1">
                  <a:tcPr marL="107950" marR="107950" marT="63500" marB="63500" anchor="ctr">
                    <a:lnL w="3175">
                      <a:solidFill>
                        <a:srgbClr val="FFFFFF"/>
                      </a:solidFill>
                      <a:prstDash val="dot"/>
                    </a:lnL>
                    <a:lnR w="19050" cap="rnd">
                      <a:solidFill>
                        <a:srgbClr val="2F4A8F"/>
                      </a:solidFill>
                      <a:prstDash val="solid"/>
                    </a:lnR>
                    <a:lnT w="19050" cap="rnd">
                      <a:solidFill>
                        <a:srgbClr val="2F4A8F"/>
                      </a:solidFill>
                      <a:prstDash val="solid"/>
                    </a:lnT>
                    <a:lnB w="19050">
                      <a:solidFill>
                        <a:srgbClr val="2F4A8F"/>
                      </a:solidFill>
                      <a:prstDash val="solid"/>
                    </a:lnB>
                    <a:solidFill>
                      <a:srgbClr val="2F4A8F"/>
                    </a:solidFill>
                  </a:tcPr>
                </a:tc>
              </a:tr>
              <a:tr h="1089653">
                <a:tc>
                  <a:txBody>
                    <a:bodyPr/>
                    <a:lstStyle>
                      <a:lvl1pPr marL="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9pPr>
                    </a:lstStyle>
                    <a:p>
                      <a:pPr indent="0" algn="ctr">
                        <a:lnSpc>
                          <a:spcPct val="120000"/>
                        </a:lnSpc>
                        <a:spcBef>
                          <a:spcPts val="0"/>
                        </a:spcBef>
                        <a:spcAft>
                          <a:spcPts val="0"/>
                        </a:spcAft>
                      </a:pPr>
                      <a:r>
                        <a:rPr lang="zh-CN" altLang="en-US" sz="1100" b="1" dirty="0" smtClean="0">
                          <a:solidFill>
                            <a:srgbClr val="404040"/>
                          </a:solidFill>
                          <a:latin typeface="微软雅黑" panose="020B0503020204020204" charset="-122"/>
                          <a:cs typeface="微软雅黑" panose="020B0503020204020204" charset="-122"/>
                          <a:sym typeface="+mn-ea"/>
                        </a:rPr>
                        <a:t>所治疗疾病基本情况及</a:t>
                      </a:r>
                      <a:endParaRPr lang="zh-CN" altLang="en-US" sz="1100" b="1" dirty="0" smtClean="0">
                        <a:solidFill>
                          <a:srgbClr val="404040"/>
                        </a:solidFill>
                        <a:latin typeface="微软雅黑" panose="020B0503020204020204" charset="-122"/>
                        <a:cs typeface="微软雅黑" panose="020B0503020204020204" charset="-122"/>
                        <a:sym typeface="+mn-ea"/>
                      </a:endParaRPr>
                    </a:p>
                    <a:p>
                      <a:pPr indent="0" algn="ctr">
                        <a:lnSpc>
                          <a:spcPct val="120000"/>
                        </a:lnSpc>
                        <a:spcBef>
                          <a:spcPts val="0"/>
                        </a:spcBef>
                        <a:spcAft>
                          <a:spcPts val="0"/>
                        </a:spcAft>
                      </a:pPr>
                      <a:r>
                        <a:rPr lang="zh-CN" altLang="en-US" sz="1100" b="1" dirty="0" smtClean="0">
                          <a:solidFill>
                            <a:srgbClr val="404040"/>
                          </a:solidFill>
                          <a:latin typeface="微软雅黑" panose="020B0503020204020204" charset="-122"/>
                          <a:cs typeface="微软雅黑" panose="020B0503020204020204" charset="-122"/>
                          <a:sym typeface="+mn-ea"/>
                        </a:rPr>
                        <a:t>我国现状</a:t>
                      </a:r>
                      <a:endParaRPr lang="zh-CN" altLang="en-US" sz="1100" b="1" dirty="0" smtClean="0">
                        <a:solidFill>
                          <a:srgbClr val="404040"/>
                        </a:solidFill>
                        <a:latin typeface="微软雅黑" panose="020B0503020204020204" charset="-122"/>
                        <a:cs typeface="微软雅黑" panose="020B0503020204020204" charset="-122"/>
                        <a:sym typeface="+mn-ea"/>
                      </a:endParaRPr>
                    </a:p>
                  </a:txBody>
                  <a:tcPr marL="107950" marR="107950" marT="63500" marB="63500" anchor="ctr">
                    <a:lnL w="19050" cap="rnd">
                      <a:solidFill>
                        <a:srgbClr val="2F4A8F"/>
                      </a:solidFill>
                      <a:prstDash val="solid"/>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charset="-122"/>
                          <a:cs typeface="Arial" panose="020B0604020202020204"/>
                        </a:defRPr>
                      </a:lvl9pPr>
                    </a:lstStyle>
                    <a:p>
                      <a:pPr marL="0" indent="0" algn="l" defTabSz="914400" rtl="0" eaLnBrk="1" fontAlgn="auto" latinLnBrk="0" hangingPunct="1">
                        <a:lnSpc>
                          <a:spcPct val="130000"/>
                        </a:lnSpc>
                        <a:spcBef>
                          <a:spcPts val="0"/>
                        </a:spcBef>
                        <a:spcAft>
                          <a:spcPts val="0"/>
                        </a:spcAft>
                        <a:buFont typeface="Wingdings" panose="05000000000000000000" pitchFamily="2" charset="2"/>
                        <a:buNone/>
                      </a:pPr>
                      <a:r>
                        <a:rPr lang="en-US" altLang="zh-CN"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1. </a:t>
                      </a:r>
                      <a:r>
                        <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由各种微生物导致的</a:t>
                      </a:r>
                      <a:r>
                        <a:rPr lang="zh-CN" altLang="en-US" sz="1000" b="1" kern="1200" dirty="0" smtClean="0">
                          <a:solidFill>
                            <a:schemeClr val="tx1"/>
                          </a:solidFill>
                          <a:latin typeface="微软雅黑" panose="020B0503020204020204" charset="-122"/>
                          <a:ea typeface="微软雅黑" panose="020B0503020204020204" charset="-122"/>
                          <a:cs typeface="微软雅黑" panose="020B0503020204020204" charset="-122"/>
                          <a:sym typeface="+mn-ea"/>
                        </a:rPr>
                        <a:t>感染性疾病</a:t>
                      </a:r>
                      <a:r>
                        <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，是临床常见病与多发病，长期以来威胁着人类健康。</a:t>
                      </a:r>
                      <a:endPar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a:p>
                      <a:pPr marL="0" indent="0" algn="l" defTabSz="914400" rtl="0" eaLnBrk="1" fontAlgn="auto" latinLnBrk="0" hangingPunct="1">
                        <a:lnSpc>
                          <a:spcPct val="130000"/>
                        </a:lnSpc>
                        <a:spcBef>
                          <a:spcPts val="0"/>
                        </a:spcBef>
                        <a:spcAft>
                          <a:spcPts val="0"/>
                        </a:spcAft>
                        <a:buFont typeface="Wingdings" panose="05000000000000000000" pitchFamily="2" charset="2"/>
                        <a:buNone/>
                      </a:pPr>
                      <a:r>
                        <a:rPr 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2. </a:t>
                      </a:r>
                      <a:r>
                        <a:rPr lang="zh-CN" altLang="en-US" sz="1000" b="1" kern="1200" dirty="0" smtClean="0">
                          <a:solidFill>
                            <a:schemeClr val="tx1"/>
                          </a:solidFill>
                          <a:latin typeface="微软雅黑" panose="020B0503020204020204" charset="-122"/>
                          <a:ea typeface="微软雅黑" panose="020B0503020204020204" charset="-122"/>
                          <a:cs typeface="微软雅黑" panose="020B0503020204020204" charset="-122"/>
                          <a:sym typeface="+mn-ea"/>
                        </a:rPr>
                        <a:t>输液安全事件及医院感染发生率高居不下</a:t>
                      </a:r>
                      <a:r>
                        <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t>
                      </a:r>
                      <a:r>
                        <a:rPr sz="1000" kern="1200" dirty="0" err="1"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根据我国卫生部的统计</a:t>
                      </a:r>
                      <a:r>
                        <a:rPr lang="zh-CN" altLang="en-US" sz="1000" kern="1200" baseline="300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[1]</a:t>
                      </a:r>
                      <a:r>
                        <a:rPr lang="en-US" altLang="zh-CN"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 </a:t>
                      </a:r>
                      <a:r>
                        <a:rPr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，我国医院感染率约为8.4％，据此估计我国每年发生医院感染病例约500万，医疗费用增加</a:t>
                      </a:r>
                      <a:r>
                        <a:rPr 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10</a:t>
                      </a:r>
                      <a:r>
                        <a:rPr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亿元</a:t>
                      </a:r>
                      <a:r>
                        <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a:p>
                      <a:pPr marL="0" lvl="0" indent="0" algn="l" defTabSz="914400" rtl="0" eaLnBrk="1" fontAlgn="auto" latinLnBrk="0" hangingPunct="1">
                        <a:lnSpc>
                          <a:spcPct val="130000"/>
                        </a:lnSpc>
                        <a:spcBef>
                          <a:spcPts val="0"/>
                        </a:spcBef>
                        <a:spcAft>
                          <a:spcPts val="0"/>
                        </a:spcAft>
                        <a:buFont typeface="Wingdings" panose="05000000000000000000" pitchFamily="2" charset="2"/>
                        <a:buNone/>
                        <a:defRPr/>
                      </a:pPr>
                      <a:r>
                        <a:rPr lang="en-US" altLang="zh-CN"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rPr>
                        <a:t>3. </a:t>
                      </a:r>
                      <a:r>
                        <a:rPr lang="en-US" altLang="zh-CN" sz="1000" kern="1200" dirty="0" err="1">
                          <a:solidFill>
                            <a:schemeClr val="bg2">
                              <a:lumMod val="25000"/>
                            </a:schemeClr>
                          </a:solidFill>
                          <a:latin typeface="微软雅黑" panose="020B0503020204020204" charset="-122"/>
                          <a:ea typeface="微软雅黑" panose="020B0503020204020204" charset="-122"/>
                          <a:cs typeface="微软雅黑" panose="020B0503020204020204" charset="-122"/>
                        </a:rPr>
                        <a:t>我国注射剂包装</a:t>
                      </a:r>
                      <a:r>
                        <a:rPr lang="zh-CN" altLang="en-US"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rPr>
                        <a:t>历经</a:t>
                      </a:r>
                      <a:r>
                        <a:rPr lang="en-US" altLang="zh-CN" sz="1000" kern="1200" dirty="0" err="1">
                          <a:solidFill>
                            <a:schemeClr val="bg2">
                              <a:lumMod val="25000"/>
                            </a:schemeClr>
                          </a:solidFill>
                          <a:latin typeface="微软雅黑" panose="020B0503020204020204" charset="-122"/>
                          <a:ea typeface="微软雅黑" panose="020B0503020204020204" charset="-122"/>
                          <a:cs typeface="微软雅黑" panose="020B0503020204020204" charset="-122"/>
                        </a:rPr>
                        <a:t>玻璃瓶、塑瓶，到现在的软袋</a:t>
                      </a:r>
                      <a:r>
                        <a:rPr lang="en-US" altLang="zh-CN"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rPr>
                        <a:t>，</a:t>
                      </a:r>
                      <a:r>
                        <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rPr>
                        <a:t>直立式聚丙烯输液袋的</a:t>
                      </a:r>
                      <a:r>
                        <a:rPr lang="zh-CN" altLang="en-US"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rPr>
                        <a:t>发展阶段，</a:t>
                      </a:r>
                      <a:r>
                        <a:rPr lang="zh-CN" altLang="en-US" sz="1000" b="1" kern="1200" dirty="0">
                          <a:solidFill>
                            <a:schemeClr val="tx1"/>
                          </a:solidFill>
                          <a:latin typeface="微软雅黑" panose="020B0503020204020204" charset="-122"/>
                          <a:ea typeface="微软雅黑" panose="020B0503020204020204" charset="-122"/>
                          <a:cs typeface="微软雅黑" panose="020B0503020204020204" charset="-122"/>
                        </a:rPr>
                        <a:t>即配型多室袋包装产品，</a:t>
                      </a:r>
                      <a:r>
                        <a:rPr lang="zh-CN" altLang="en-US" sz="1000" b="1" kern="1200" dirty="0">
                          <a:solidFill>
                            <a:schemeClr val="tx1"/>
                          </a:solidFill>
                          <a:latin typeface="微软雅黑" panose="020B0503020204020204" charset="-122"/>
                          <a:ea typeface="微软雅黑" panose="020B0503020204020204" charset="-122"/>
                          <a:cs typeface="微软雅黑" panose="020B0503020204020204" charset="-122"/>
                          <a:sym typeface="+mn-ea"/>
                        </a:rPr>
                        <a:t>是无菌静脉注射剂产品领域高端</a:t>
                      </a:r>
                      <a:r>
                        <a:rPr lang="zh-CN" altLang="en-US" sz="1000" b="1" kern="1200" dirty="0" smtClean="0">
                          <a:solidFill>
                            <a:schemeClr val="tx1"/>
                          </a:solidFill>
                          <a:latin typeface="微软雅黑" panose="020B0503020204020204" charset="-122"/>
                          <a:ea typeface="微软雅黑" panose="020B0503020204020204" charset="-122"/>
                          <a:cs typeface="微软雅黑" panose="020B0503020204020204" charset="-122"/>
                          <a:sym typeface="+mn-ea"/>
                        </a:rPr>
                        <a:t>产品，</a:t>
                      </a:r>
                      <a:r>
                        <a:rPr lang="zh-CN" altLang="en-US" sz="1000" b="1" kern="1200" dirty="0">
                          <a:solidFill>
                            <a:schemeClr val="tx1"/>
                          </a:solidFill>
                          <a:latin typeface="微软雅黑" panose="020B0503020204020204" charset="-122"/>
                          <a:ea typeface="微软雅黑" panose="020B0503020204020204" charset="-122"/>
                          <a:cs typeface="微软雅黑" panose="020B0503020204020204" charset="-122"/>
                          <a:sym typeface="+mn-ea"/>
                        </a:rPr>
                        <a:t>符合我国安全输液包装发展</a:t>
                      </a:r>
                      <a:r>
                        <a:rPr lang="zh-CN" altLang="en-US" sz="1000" b="1" kern="1200" dirty="0" smtClean="0">
                          <a:solidFill>
                            <a:schemeClr val="tx1"/>
                          </a:solidFill>
                          <a:latin typeface="微软雅黑" panose="020B0503020204020204" charset="-122"/>
                          <a:ea typeface="微软雅黑" panose="020B0503020204020204" charset="-122"/>
                          <a:cs typeface="微软雅黑" panose="020B0503020204020204" charset="-122"/>
                          <a:sym typeface="+mn-ea"/>
                        </a:rPr>
                        <a:t>方向。</a:t>
                      </a:r>
                      <a:endParaRPr lang="zh-CN" altLang="en-US" sz="1000" b="1" kern="12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107950" marR="107950" marT="63500" marB="63500" anchor="ctr">
                    <a:lnL w="3175">
                      <a:solidFill>
                        <a:srgbClr val="2F4A8F"/>
                      </a:solidFill>
                      <a:prstDash val="dot"/>
                    </a:lnL>
                    <a:lnR w="19050" cap="rnd">
                      <a:solidFill>
                        <a:srgbClr val="2F4A8F"/>
                      </a:solidFill>
                      <a:prstDash val="solid"/>
                    </a:lnR>
                    <a:lnT w="19050">
                      <a:solidFill>
                        <a:srgbClr val="2F4A8F"/>
                      </a:solidFill>
                      <a:prstDash val="solid"/>
                    </a:lnT>
                    <a:lnB w="3175">
                      <a:solidFill>
                        <a:srgbClr val="2F4A8F"/>
                      </a:solidFill>
                      <a:prstDash val="dot"/>
                    </a:lnB>
                    <a:solidFill>
                      <a:srgbClr val="F2F2F2"/>
                    </a:solidFill>
                  </a:tcPr>
                </a:tc>
              </a:tr>
              <a:tr h="2443036">
                <a:tc>
                  <a:txBody>
                    <a:bodyPr/>
                    <a:lstStyle/>
                    <a:p>
                      <a:pPr marR="0" algn="ctr" defTabSz="914400" rtl="0" eaLnBrk="1" fontAlgn="auto" latinLnBrk="0" hangingPunct="1">
                        <a:lnSpc>
                          <a:spcPct val="120000"/>
                        </a:lnSpc>
                        <a:spcBef>
                          <a:spcPts val="0"/>
                        </a:spcBef>
                        <a:spcAft>
                          <a:spcPts val="0"/>
                        </a:spcAft>
                        <a:buClrTx/>
                        <a:buSzTx/>
                        <a:buFontTx/>
                        <a:buNone/>
                      </a:pPr>
                      <a:r>
                        <a:rPr lang="zh-CN" altLang="en-US" sz="1100" b="1" dirty="0" smtClean="0">
                          <a:solidFill>
                            <a:srgbClr val="404040"/>
                          </a:solidFill>
                          <a:latin typeface="微软雅黑" panose="020B0503020204020204" charset="-122"/>
                          <a:ea typeface="微软雅黑" panose="020B0503020204020204" charset="-122"/>
                          <a:cs typeface="微软雅黑" panose="020B0503020204020204" charset="-122"/>
                        </a:rPr>
                        <a:t>未满足的治疗需求</a:t>
                      </a:r>
                      <a:endParaRPr lang="zh-CN" altLang="en-US" sz="1100" b="1" dirty="0" smtClean="0">
                        <a:solidFill>
                          <a:srgbClr val="404040"/>
                        </a:solidFill>
                        <a:latin typeface="微软雅黑" panose="020B0503020204020204" charset="-122"/>
                        <a:ea typeface="微软雅黑" panose="020B0503020204020204" charset="-122"/>
                        <a:cs typeface="微软雅黑" panose="020B0503020204020204" charset="-122"/>
                      </a:endParaRPr>
                    </a:p>
                  </a:txBody>
                  <a:tcPr marL="107950" marR="107950" marT="63500" marB="63500" anchor="ctr">
                    <a:lnL w="19050" cap="rnd">
                      <a:solidFill>
                        <a:srgbClr val="2F4A8F"/>
                      </a:solidFill>
                      <a:prstDash val="solid"/>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marL="0" indent="0" fontAlgn="auto">
                        <a:lnSpc>
                          <a:spcPct val="130000"/>
                        </a:lnSpc>
                        <a:buFont typeface="Wingdings" panose="05000000000000000000" pitchFamily="2" charset="2"/>
                        <a:buNone/>
                      </a:pP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1. </a:t>
                      </a:r>
                      <a:r>
                        <a:rPr lang="zh-CN" altLang="en-US" sz="1000" b="1" dirty="0">
                          <a:solidFill>
                            <a:srgbClr val="FF0000"/>
                          </a:solidFill>
                          <a:latin typeface="微软雅黑" panose="020B0503020204020204" charset="-122"/>
                          <a:ea typeface="微软雅黑" panose="020B0503020204020204" charset="-122"/>
                          <a:cs typeface="微软雅黑" panose="020B0503020204020204" charset="-122"/>
                          <a:sym typeface="+mn-ea"/>
                        </a:rPr>
                        <a:t>目前医保目录仅有注射用头孢他啶粉针，无粉液双室袋产品。</a:t>
                      </a:r>
                      <a:endParaRPr lang="zh-CN" altLang="en-US" sz="10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fontAlgn="auto">
                        <a:lnSpc>
                          <a:spcPct val="130000"/>
                        </a:lnSpc>
                        <a:buFont typeface="Wingdings" panose="05000000000000000000" pitchFamily="2" charset="2"/>
                        <a:buNone/>
                      </a:pPr>
                      <a:r>
                        <a:rPr lang="zh-CN" altLang="en-US" sz="10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多室袋包装是工信部在医药工业“十二五”、“十三五”规划中鼓励重点开发和应用的输液包装，需要政策支持，促进新产品新技术的开发应用。</a:t>
                      </a:r>
                      <a:endParaRPr lang="zh-CN" altLang="en-US" sz="10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a:p>
                      <a:pPr marL="0" indent="0" algn="l" defTabSz="914400" rtl="0" eaLnBrk="1" fontAlgn="auto" latinLnBrk="0" hangingPunct="1">
                        <a:lnSpc>
                          <a:spcPct val="130000"/>
                        </a:lnSpc>
                        <a:buFont typeface="Wingdings" panose="05000000000000000000" pitchFamily="2" charset="2"/>
                        <a:buNone/>
                      </a:pPr>
                      <a:r>
                        <a:rPr lang="en-US" altLang="zh-CN" sz="1000" b="1" kern="1200" dirty="0">
                          <a:solidFill>
                            <a:srgbClr val="FF0000"/>
                          </a:solidFill>
                          <a:latin typeface="微软雅黑" panose="020B0503020204020204" charset="-122"/>
                          <a:ea typeface="微软雅黑" panose="020B0503020204020204" charset="-122"/>
                          <a:cs typeface="微软雅黑" panose="020B0503020204020204" charset="-122"/>
                          <a:sym typeface="+mn-ea"/>
                        </a:rPr>
                        <a:t>2. </a:t>
                      </a:r>
                      <a:r>
                        <a:rPr lang="zh-CN" altLang="en-US" sz="1000" b="1" kern="1200" dirty="0" smtClean="0">
                          <a:solidFill>
                            <a:srgbClr val="FF0000"/>
                          </a:solidFill>
                          <a:latin typeface="微软雅黑" panose="020B0503020204020204" charset="-122"/>
                          <a:ea typeface="微软雅黑" panose="020B0503020204020204" charset="-122"/>
                          <a:cs typeface="微软雅黑" panose="020B0503020204020204" charset="-122"/>
                          <a:sym typeface="+mn-ea"/>
                        </a:rPr>
                        <a:t>传统抗生素粉针配制过程微粒污染所致输液安全风险仍有可改善空间。</a:t>
                      </a:r>
                      <a:endParaRPr lang="zh-CN" altLang="en-US" sz="1000" b="1" kern="12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fontAlgn="auto">
                        <a:lnSpc>
                          <a:spcPct val="130000"/>
                        </a:lnSpc>
                        <a:buFont typeface="Wingdings" panose="05000000000000000000" pitchFamily="2" charset="2"/>
                        <a:buNone/>
                      </a:pPr>
                      <a:r>
                        <a:rPr lang="zh-CN" altLang="en-US" sz="1000" dirty="0" smtClean="0">
                          <a:latin typeface="微软雅黑" panose="020B0503020204020204" charset="-122"/>
                          <a:ea typeface="微软雅黑" panose="020B0503020204020204" charset="-122"/>
                          <a:cs typeface="微软雅黑" panose="020B0503020204020204" charset="-122"/>
                          <a:sym typeface="+mn-ea"/>
                        </a:rPr>
                        <a:t>根据</a:t>
                      </a:r>
                      <a:r>
                        <a:rPr lang="en-US" altLang="zh-CN" sz="1000" dirty="0" smtClean="0">
                          <a:latin typeface="微软雅黑" panose="020B0503020204020204" charset="-122"/>
                          <a:ea typeface="微软雅黑" panose="020B0503020204020204" charset="-122"/>
                          <a:cs typeface="微软雅黑" panose="020B0503020204020204" charset="-122"/>
                          <a:sym typeface="+mn-ea"/>
                        </a:rPr>
                        <a:t>2021</a:t>
                      </a:r>
                      <a:r>
                        <a:rPr lang="zh-CN" altLang="en-US" sz="1000" dirty="0" smtClean="0">
                          <a:latin typeface="微软雅黑" panose="020B0503020204020204" charset="-122"/>
                          <a:ea typeface="微软雅黑" panose="020B0503020204020204" charset="-122"/>
                          <a:cs typeface="微软雅黑" panose="020B0503020204020204" charset="-122"/>
                          <a:sym typeface="+mn-ea"/>
                        </a:rPr>
                        <a:t>年国家</a:t>
                      </a:r>
                      <a:r>
                        <a:rPr lang="zh-CN" altLang="en-US" sz="1000" dirty="0">
                          <a:latin typeface="微软雅黑" panose="020B0503020204020204" charset="-122"/>
                          <a:ea typeface="微软雅黑" panose="020B0503020204020204" charset="-122"/>
                          <a:cs typeface="微软雅黑" panose="020B0503020204020204" charset="-122"/>
                          <a:sym typeface="+mn-ea"/>
                        </a:rPr>
                        <a:t>药品不良反应监测</a:t>
                      </a:r>
                      <a:r>
                        <a:rPr lang="zh-CN" altLang="en-US" sz="1000" dirty="0" smtClean="0">
                          <a:latin typeface="微软雅黑" panose="020B0503020204020204" charset="-122"/>
                          <a:ea typeface="微软雅黑" panose="020B0503020204020204" charset="-122"/>
                          <a:cs typeface="微软雅黑" panose="020B0503020204020204" charset="-122"/>
                          <a:sym typeface="+mn-ea"/>
                        </a:rPr>
                        <a:t>报告数据</a:t>
                      </a:r>
                      <a:r>
                        <a:rPr lang="zh-CN" altLang="en-US" sz="1000" dirty="0">
                          <a:latin typeface="微软雅黑" panose="020B0503020204020204" charset="-122"/>
                          <a:ea typeface="微软雅黑" panose="020B0503020204020204" charset="-122"/>
                          <a:cs typeface="微软雅黑" panose="020B0503020204020204" charset="-122"/>
                          <a:sym typeface="+mn-ea"/>
                        </a:rPr>
                        <a:t>，</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sym typeface="+mn-ea"/>
                        </a:rPr>
                        <a:t>静脉注射给药方式引起的药物不良反应率高达</a:t>
                      </a:r>
                      <a:r>
                        <a:rPr lang="en-US" altLang="zh-CN" sz="1000" dirty="0">
                          <a:solidFill>
                            <a:schemeClr val="tx1"/>
                          </a:solidFill>
                          <a:latin typeface="微软雅黑" panose="020B0503020204020204" charset="-122"/>
                          <a:ea typeface="微软雅黑" panose="020B0503020204020204" charset="-122"/>
                          <a:cs typeface="微软雅黑" panose="020B0503020204020204" charset="-122"/>
                          <a:sym typeface="+mn-ea"/>
                        </a:rPr>
                        <a:t>55.3</a:t>
                      </a:r>
                      <a:r>
                        <a:rPr lang="en-US" altLang="zh-CN" sz="10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000" baseline="30000" dirty="0" smtClean="0">
                          <a:latin typeface="微软雅黑" panose="020B0503020204020204" charset="-122"/>
                          <a:ea typeface="微软雅黑" panose="020B0503020204020204" charset="-122"/>
                          <a:cs typeface="微软雅黑" panose="020B0503020204020204" charset="-122"/>
                          <a:sym typeface="+mn-ea"/>
                        </a:rPr>
                        <a:t>[</a:t>
                      </a:r>
                      <a:r>
                        <a:rPr lang="en-US" altLang="zh-CN" sz="1000" baseline="30000" dirty="0" smtClean="0">
                          <a:latin typeface="微软雅黑" panose="020B0503020204020204" charset="-122"/>
                          <a:ea typeface="微软雅黑" panose="020B0503020204020204" charset="-122"/>
                          <a:cs typeface="微软雅黑" panose="020B0503020204020204" charset="-122"/>
                          <a:sym typeface="+mn-ea"/>
                        </a:rPr>
                        <a:t>2</a:t>
                      </a:r>
                      <a:r>
                        <a:rPr lang="zh-CN" altLang="en-US" sz="1000" baseline="30000" dirty="0" smtClean="0">
                          <a:latin typeface="微软雅黑" panose="020B0503020204020204" charset="-122"/>
                          <a:ea typeface="微软雅黑" panose="020B0503020204020204" charset="-122"/>
                          <a:cs typeface="微软雅黑" panose="020B0503020204020204" charset="-122"/>
                          <a:sym typeface="+mn-ea"/>
                        </a:rPr>
                        <a:t>]</a:t>
                      </a:r>
                      <a:r>
                        <a:rPr lang="en-US" altLang="zh-CN" sz="1000" baseline="30000" dirty="0" smtClean="0">
                          <a:latin typeface="微软雅黑" panose="020B0503020204020204" charset="-122"/>
                          <a:ea typeface="微软雅黑" panose="020B0503020204020204" charset="-122"/>
                          <a:cs typeface="微软雅黑" panose="020B0503020204020204" charset="-122"/>
                          <a:sym typeface="+mn-ea"/>
                        </a:rPr>
                        <a:t> </a:t>
                      </a:r>
                      <a:r>
                        <a:rPr lang="zh-CN" altLang="en-US" sz="1000" dirty="0" smtClean="0">
                          <a:latin typeface="微软雅黑" panose="020B0503020204020204" charset="-122"/>
                          <a:ea typeface="微软雅黑" panose="020B0503020204020204" charset="-122"/>
                          <a:cs typeface="微软雅黑" panose="020B0503020204020204" charset="-122"/>
                          <a:sym typeface="+mn-ea"/>
                        </a:rPr>
                        <a:t>。</a:t>
                      </a:r>
                      <a:r>
                        <a:rPr lang="zh-CN" altLang="en-US" sz="1000" dirty="0">
                          <a:latin typeface="微软雅黑" panose="020B0503020204020204" charset="-122"/>
                          <a:ea typeface="微软雅黑" panose="020B0503020204020204" charset="-122"/>
                          <a:cs typeface="微软雅黑" panose="020B0503020204020204" charset="-122"/>
                          <a:sym typeface="+mn-ea"/>
                        </a:rPr>
                        <a:t>并有研究分析</a:t>
                      </a:r>
                      <a:r>
                        <a:rPr lang="zh-CN" altLang="en-US" sz="1000" dirty="0" smtClean="0">
                          <a:latin typeface="微软雅黑" panose="020B0503020204020204" charset="-122"/>
                          <a:ea typeface="微软雅黑" panose="020B0503020204020204" charset="-122"/>
                          <a:cs typeface="微软雅黑" panose="020B0503020204020204" charset="-122"/>
                          <a:sym typeface="+mn-ea"/>
                        </a:rPr>
                        <a:t>指出</a:t>
                      </a:r>
                      <a:r>
                        <a:rPr lang="zh-CN" altLang="en-US" sz="1000" baseline="30000" dirty="0" smtClean="0">
                          <a:latin typeface="微软雅黑" panose="020B0503020204020204" charset="-122"/>
                          <a:ea typeface="微软雅黑" panose="020B0503020204020204" charset="-122"/>
                          <a:cs typeface="微软雅黑" panose="020B0503020204020204" charset="-122"/>
                          <a:sym typeface="+mn-ea"/>
                        </a:rPr>
                        <a:t>[</a:t>
                      </a:r>
                      <a:r>
                        <a:rPr lang="en-US" altLang="zh-CN" sz="1000" baseline="30000" dirty="0" smtClean="0">
                          <a:latin typeface="微软雅黑" panose="020B0503020204020204" charset="-122"/>
                          <a:ea typeface="微软雅黑" panose="020B0503020204020204" charset="-122"/>
                          <a:cs typeface="微软雅黑" panose="020B0503020204020204" charset="-122"/>
                          <a:sym typeface="+mn-ea"/>
                        </a:rPr>
                        <a:t>3</a:t>
                      </a:r>
                      <a:r>
                        <a:rPr lang="zh-CN" altLang="en-US" sz="1000" baseline="30000" dirty="0" smtClean="0">
                          <a:latin typeface="微软雅黑" panose="020B0503020204020204" charset="-122"/>
                          <a:ea typeface="微软雅黑" panose="020B0503020204020204" charset="-122"/>
                          <a:cs typeface="微软雅黑" panose="020B0503020204020204" charset="-122"/>
                          <a:sym typeface="+mn-ea"/>
                        </a:rPr>
                        <a:t>]</a:t>
                      </a:r>
                      <a:r>
                        <a:rPr lang="en-US" altLang="zh-CN" sz="1000" baseline="30000" dirty="0" smtClean="0">
                          <a:latin typeface="微软雅黑" panose="020B0503020204020204" charset="-122"/>
                          <a:ea typeface="微软雅黑" panose="020B0503020204020204" charset="-122"/>
                          <a:cs typeface="微软雅黑" panose="020B0503020204020204" charset="-122"/>
                          <a:sym typeface="+mn-ea"/>
                        </a:rPr>
                        <a:t> </a:t>
                      </a:r>
                      <a:r>
                        <a:rPr lang="zh-CN" altLang="en-US" sz="1000" dirty="0" smtClean="0">
                          <a:latin typeface="微软雅黑" panose="020B0503020204020204" charset="-122"/>
                          <a:ea typeface="微软雅黑" panose="020B0503020204020204" charset="-122"/>
                          <a:cs typeface="微软雅黑" panose="020B0503020204020204" charset="-122"/>
                          <a:sym typeface="+mn-ea"/>
                        </a:rPr>
                        <a:t>，</a:t>
                      </a:r>
                      <a:r>
                        <a:rPr lang="zh-CN" altLang="en-US" sz="1000" dirty="0">
                          <a:latin typeface="微软雅黑" panose="020B0503020204020204" charset="-122"/>
                          <a:ea typeface="微软雅黑" panose="020B0503020204020204" charset="-122"/>
                          <a:cs typeface="微软雅黑" panose="020B0503020204020204" charset="-122"/>
                          <a:sym typeface="+mn-ea"/>
                        </a:rPr>
                        <a:t>引起输液反应的因素，其中</a:t>
                      </a:r>
                      <a:r>
                        <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mn-ea"/>
                        </a:rPr>
                        <a:t>不溶性微粒超标</a:t>
                      </a:r>
                      <a:r>
                        <a:rPr lang="zh-CN" altLang="en-US" sz="1000" dirty="0">
                          <a:solidFill>
                            <a:schemeClr val="tx1"/>
                          </a:solidFill>
                          <a:latin typeface="微软雅黑" panose="020B0503020204020204" charset="-122"/>
                          <a:ea typeface="微软雅黑" panose="020B0503020204020204" charset="-122"/>
                          <a:cs typeface="微软雅黑" panose="020B0503020204020204" charset="-122"/>
                          <a:sym typeface="+mn-ea"/>
                        </a:rPr>
                        <a:t>及</a:t>
                      </a:r>
                      <a:r>
                        <a:rPr lang="zh-CN" altLang="en-US" sz="1000" b="1" dirty="0">
                          <a:solidFill>
                            <a:schemeClr val="tx1"/>
                          </a:solidFill>
                          <a:latin typeface="微软雅黑" panose="020B0503020204020204" charset="-122"/>
                          <a:ea typeface="微软雅黑" panose="020B0503020204020204" charset="-122"/>
                          <a:cs typeface="微软雅黑" panose="020B0503020204020204" charset="-122"/>
                          <a:sym typeface="+mn-ea"/>
                        </a:rPr>
                        <a:t>细菌内毒素检查阳性</a:t>
                      </a:r>
                      <a:r>
                        <a:rPr lang="zh-CN" altLang="en-US" sz="1000" dirty="0">
                          <a:latin typeface="微软雅黑" panose="020B0503020204020204" charset="-122"/>
                          <a:ea typeface="微软雅黑" panose="020B0503020204020204" charset="-122"/>
                          <a:cs typeface="微软雅黑" panose="020B0503020204020204" charset="-122"/>
                          <a:sym typeface="+mn-ea"/>
                        </a:rPr>
                        <a:t>占比超过</a:t>
                      </a:r>
                      <a:r>
                        <a:rPr lang="en-US" altLang="zh-CN" sz="1000" dirty="0">
                          <a:latin typeface="微软雅黑" panose="020B0503020204020204" charset="-122"/>
                          <a:ea typeface="微软雅黑" panose="020B0503020204020204" charset="-122"/>
                          <a:cs typeface="微软雅黑" panose="020B0503020204020204" charset="-122"/>
                          <a:sym typeface="+mn-ea"/>
                        </a:rPr>
                        <a:t>50%</a:t>
                      </a:r>
                      <a:r>
                        <a:rPr lang="zh-CN" altLang="en-US" sz="1000" dirty="0">
                          <a:latin typeface="微软雅黑" panose="020B0503020204020204" charset="-122"/>
                          <a:ea typeface="微软雅黑" panose="020B0503020204020204" charset="-122"/>
                          <a:cs typeface="微软雅黑" panose="020B0503020204020204" charset="-122"/>
                          <a:sym typeface="+mn-ea"/>
                        </a:rPr>
                        <a:t>，是最主要的因素。</a:t>
                      </a:r>
                      <a:endParaRPr lang="zh-CN" altLang="en-US" sz="1000" dirty="0">
                        <a:latin typeface="微软雅黑" panose="020B0503020204020204" charset="-122"/>
                        <a:ea typeface="微软雅黑" panose="020B0503020204020204" charset="-122"/>
                        <a:cs typeface="微软雅黑" panose="020B0503020204020204" charset="-122"/>
                      </a:endParaRPr>
                    </a:p>
                    <a:p>
                      <a:pPr marL="0" lvl="0" indent="0" algn="l" defTabSz="914400" rtl="0" eaLnBrk="1" fontAlgn="auto" latinLnBrk="0" hangingPunct="1">
                        <a:lnSpc>
                          <a:spcPct val="130000"/>
                        </a:lnSpc>
                        <a:buFont typeface="Wingdings" panose="05000000000000000000" pitchFamily="2" charset="2"/>
                        <a:buNone/>
                      </a:pPr>
                      <a:r>
                        <a:rPr lang="en-US" altLang="zh-CN" sz="1000" b="1" kern="1200" dirty="0">
                          <a:solidFill>
                            <a:srgbClr val="FF0000"/>
                          </a:solidFill>
                          <a:latin typeface="微软雅黑" panose="020B0503020204020204" charset="-122"/>
                          <a:ea typeface="微软雅黑" panose="020B0503020204020204" charset="-122"/>
                          <a:cs typeface="微软雅黑" panose="020B0503020204020204" charset="-122"/>
                          <a:sym typeface="+mn-ea"/>
                        </a:rPr>
                        <a:t>3. </a:t>
                      </a:r>
                      <a:r>
                        <a:rPr lang="zh-CN" altLang="en-US" sz="1000" b="1" kern="1200" dirty="0" smtClean="0">
                          <a:solidFill>
                            <a:srgbClr val="FF0000"/>
                          </a:solidFill>
                          <a:latin typeface="微软雅黑" panose="020B0503020204020204" charset="-122"/>
                          <a:ea typeface="微软雅黑" panose="020B0503020204020204" charset="-122"/>
                          <a:cs typeface="微软雅黑" panose="020B0503020204020204" charset="-122"/>
                          <a:sym typeface="+mn-ea"/>
                        </a:rPr>
                        <a:t>配制抗生素</a:t>
                      </a:r>
                      <a:r>
                        <a:rPr lang="zh-CN" altLang="en-US" sz="1000" b="1" kern="1200" dirty="0">
                          <a:solidFill>
                            <a:srgbClr val="FF0000"/>
                          </a:solidFill>
                          <a:latin typeface="微软雅黑" panose="020B0503020204020204" charset="-122"/>
                          <a:ea typeface="微软雅黑" panose="020B0503020204020204" charset="-122"/>
                          <a:cs typeface="微软雅黑" panose="020B0503020204020204" charset="-122"/>
                          <a:sym typeface="+mn-ea"/>
                        </a:rPr>
                        <a:t>粉针等高致敏性药物所带来的医护职业伤害问题未得到解决。</a:t>
                      </a:r>
                      <a:endParaRPr lang="zh-CN" altLang="en-US" sz="1000" b="1" kern="12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lvl="0" indent="0" algn="l" defTabSz="914400" rtl="0" eaLnBrk="1" fontAlgn="auto" latinLnBrk="0" hangingPunct="1">
                        <a:lnSpc>
                          <a:spcPct val="130000"/>
                        </a:lnSpc>
                        <a:buFont typeface="Wingdings" panose="05000000000000000000" pitchFamily="2" charset="2"/>
                        <a:buNone/>
                      </a:pPr>
                      <a:r>
                        <a:rPr lang="en-US" altLang="zh-CN"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《2020年我国卫生健康事业发展统计公报》</a:t>
                      </a:r>
                      <a:r>
                        <a:rPr lang="zh-CN" altLang="en-US"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显示，2020年末，全国医疗卫生机构总数达1022922个，其中医院35394个。而拥有</a:t>
                      </a:r>
                      <a:r>
                        <a:rPr lang="en-US" altLang="zh-CN"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静脉用药调配中心（</a:t>
                      </a:r>
                      <a:r>
                        <a:rPr lang="en-US" altLang="zh-CN"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pivas)”</a:t>
                      </a:r>
                      <a:r>
                        <a:rPr lang="zh-CN" altLang="en-US"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rPr>
                        <a:t>的医院仅两千多家，还有较多的医院因配置环境无法避免高致敏性药物所带来的职业伤害问题。</a:t>
                      </a:r>
                      <a:endParaRPr lang="zh-CN" altLang="en-US" sz="1000" kern="1200" dirty="0">
                        <a:solidFill>
                          <a:schemeClr val="bg2">
                            <a:lumMod val="25000"/>
                          </a:schemeClr>
                        </a:solidFill>
                        <a:latin typeface="微软雅黑" panose="020B0503020204020204" charset="-122"/>
                        <a:ea typeface="微软雅黑" panose="020B0503020204020204" charset="-122"/>
                        <a:cs typeface="微软雅黑" panose="020B0503020204020204" charset="-122"/>
                        <a:sym typeface="+mn-ea"/>
                      </a:endParaRPr>
                    </a:p>
                    <a:p>
                      <a:pPr lvl="0"/>
                      <a:r>
                        <a:rPr lang="en-US" altLang="zh-CN" sz="1000" b="1" spc="60" dirty="0">
                          <a:solidFill>
                            <a:srgbClr val="FF0000"/>
                          </a:solidFill>
                          <a:latin typeface="微软雅黑" panose="020B0503020204020204" charset="-122"/>
                          <a:ea typeface="微软雅黑" panose="020B0503020204020204" charset="-122"/>
                          <a:cs typeface="微软雅黑" panose="020B0503020204020204" charset="-122"/>
                          <a:sym typeface="+mn-ea"/>
                        </a:rPr>
                        <a:t>4. </a:t>
                      </a:r>
                      <a:r>
                        <a:rPr lang="zh-CN" altLang="en-US" sz="1000" b="1" dirty="0" smtClean="0">
                          <a:solidFill>
                            <a:srgbClr val="FF0000"/>
                          </a:solidFill>
                          <a:latin typeface="微软雅黑" panose="020B0503020204020204" charset="-122"/>
                          <a:ea typeface="微软雅黑" panose="020B0503020204020204" charset="-122"/>
                          <a:sym typeface="Times New Roman" panose="02020603050405020304" pitchFamily="18" charset="0"/>
                        </a:rPr>
                        <a:t>传统抗生素粉针无法满足特殊环境下的紧急救治保障。</a:t>
                      </a:r>
                      <a:endParaRPr lang="zh-CN" altLang="en-US" sz="1000" b="1" dirty="0" smtClean="0">
                        <a:solidFill>
                          <a:srgbClr val="FF0000"/>
                        </a:solidFill>
                        <a:latin typeface="微软雅黑" panose="020B0503020204020204" charset="-122"/>
                        <a:ea typeface="微软雅黑" panose="020B0503020204020204" charset="-122"/>
                        <a:sym typeface="Times New Roman" panose="02020603050405020304" pitchFamily="18" charset="0"/>
                      </a:endParaRPr>
                    </a:p>
                    <a:p>
                      <a:pPr marL="0" lvl="0" indent="0" algn="l" defTabSz="914400" rtl="0" eaLnBrk="1" fontAlgn="auto" latinLnBrk="0" hangingPunct="1">
                        <a:lnSpc>
                          <a:spcPct val="130000"/>
                        </a:lnSpc>
                        <a:buFont typeface="Wingdings" panose="05000000000000000000" pitchFamily="2" charset="2"/>
                        <a:buNone/>
                      </a:pPr>
                      <a:r>
                        <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rPr>
                        <a:t>在自然灾害、重大疫情、战争及军事演练等恶劣环境下紧急救治时，传统粉针无法完全满足特殊环境下的救治保障。粉液双室袋产品可满足临床多场景应用，特别在灾害医学、军事医学方面具有重要意义，有效提高院前、战时卫勤保障效能。</a:t>
                      </a:r>
                      <a:endParaRPr lang="zh-CN" altLang="en-US" sz="1000" kern="1200" dirty="0" smtClean="0">
                        <a:solidFill>
                          <a:schemeClr val="bg2">
                            <a:lumMod val="25000"/>
                          </a:schemeClr>
                        </a:solidFill>
                        <a:latin typeface="微软雅黑" panose="020B0503020204020204" charset="-122"/>
                        <a:ea typeface="微软雅黑" panose="020B0503020204020204" charset="-122"/>
                        <a:cs typeface="微软雅黑" panose="020B0503020204020204" charset="-122"/>
                        <a:sym typeface="Times New Roman" panose="02020603050405020304" pitchFamily="18" charset="0"/>
                      </a:endParaRPr>
                    </a:p>
                  </a:txBody>
                  <a:tcPr marL="107950" marR="107950" marT="63500" marB="63500" anchor="ctr">
                    <a:lnL w="3175">
                      <a:solidFill>
                        <a:srgbClr val="2F4A8F"/>
                      </a:solidFill>
                      <a:prstDash val="dot"/>
                    </a:lnL>
                    <a:lnR w="19050" cap="rnd">
                      <a:solidFill>
                        <a:srgbClr val="2F4A8F"/>
                      </a:solidFill>
                      <a:prstDash val="solid"/>
                    </a:lnR>
                    <a:lnT w="3175">
                      <a:solidFill>
                        <a:srgbClr val="2F4A8F"/>
                      </a:solidFill>
                      <a:prstDash val="dot"/>
                    </a:lnT>
                    <a:lnB w="19050" cap="rnd">
                      <a:solidFill>
                        <a:srgbClr val="2F4A8F"/>
                      </a:solidFill>
                      <a:prstDash val="solid"/>
                    </a:lnB>
                    <a:solidFill>
                      <a:srgbClr val="FFFFFF"/>
                    </a:solidFill>
                  </a:tcPr>
                </a:tc>
              </a:tr>
            </a:tbl>
          </a:graphicData>
        </a:graphic>
      </p:graphicFrame>
      <p:sp>
        <p:nvSpPr>
          <p:cNvPr id="3" name="文本框 2"/>
          <p:cNvSpPr txBox="1"/>
          <p:nvPr/>
        </p:nvSpPr>
        <p:spPr>
          <a:xfrm>
            <a:off x="662126" y="4731990"/>
            <a:ext cx="5019675" cy="415498"/>
          </a:xfrm>
          <a:prstGeom prst="rect">
            <a:avLst/>
          </a:prstGeom>
          <a:noFill/>
        </p:spPr>
        <p:txBody>
          <a:bodyPr wrap="square" rtlCol="0" anchor="t">
            <a:spAutoFit/>
          </a:bodyPr>
          <a:lstStyle/>
          <a:p>
            <a:r>
              <a:rPr lang="zh-CN" altLang="en-US" sz="700" dirty="0" smtClean="0">
                <a:latin typeface="微软雅黑" panose="020B0503020204020204" charset="-122"/>
                <a:ea typeface="微软雅黑" panose="020B0503020204020204" charset="-122"/>
                <a:cs typeface="微软雅黑" panose="020B0503020204020204" charset="-122"/>
                <a:sym typeface="+mn-ea"/>
              </a:rPr>
              <a:t>[</a:t>
            </a:r>
            <a:r>
              <a:rPr lang="zh-CN" altLang="en-US" sz="700" dirty="0">
                <a:latin typeface="微软雅黑" panose="020B0503020204020204" charset="-122"/>
                <a:ea typeface="微软雅黑" panose="020B0503020204020204" charset="-122"/>
                <a:cs typeface="微软雅黑" panose="020B0503020204020204" charset="-122"/>
                <a:sym typeface="+mn-ea"/>
              </a:rPr>
              <a:t>1]</a:t>
            </a:r>
            <a:r>
              <a:rPr lang="en-US" altLang="zh-CN" sz="700" dirty="0">
                <a:latin typeface="微软雅黑" panose="020B0503020204020204" charset="-122"/>
                <a:ea typeface="微软雅黑" panose="020B0503020204020204" charset="-122"/>
                <a:cs typeface="微软雅黑" panose="020B0503020204020204" charset="-122"/>
                <a:sym typeface="+mn-ea"/>
              </a:rPr>
              <a:t> </a:t>
            </a:r>
            <a:r>
              <a:rPr lang="zh-CN" altLang="en-US" sz="700" dirty="0">
                <a:latin typeface="微软雅黑" panose="020B0503020204020204" charset="-122"/>
                <a:ea typeface="微软雅黑" panose="020B0503020204020204" charset="-122"/>
                <a:cs typeface="微软雅黑" panose="020B0503020204020204" charset="-122"/>
                <a:sym typeface="+mn-ea"/>
              </a:rPr>
              <a:t>胡晓艳, 姜梁. 加强医院感染管理 提高医疗质量[J]. 吉林医学, 2012, 33(4):2.</a:t>
            </a:r>
            <a:endParaRPr lang="zh-CN" altLang="en-US" sz="700" dirty="0">
              <a:latin typeface="微软雅黑" panose="020B0503020204020204" charset="-122"/>
              <a:ea typeface="微软雅黑" panose="020B0503020204020204" charset="-122"/>
              <a:cs typeface="微软雅黑" panose="020B0503020204020204" charset="-122"/>
              <a:sym typeface="+mn-ea"/>
            </a:endParaRPr>
          </a:p>
          <a:p>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2</a:t>
            </a:r>
            <a:r>
              <a:rPr lang="zh-CN" altLang="en-US" sz="700" dirty="0">
                <a:latin typeface="微软雅黑" panose="020B0503020204020204" charset="-122"/>
                <a:ea typeface="微软雅黑" panose="020B0503020204020204" charset="-122"/>
                <a:cs typeface="微软雅黑" panose="020B0503020204020204" charset="-122"/>
                <a:sym typeface="+mn-ea"/>
              </a:rPr>
              <a:t>]</a:t>
            </a:r>
            <a:r>
              <a:rPr lang="en-US" altLang="zh-CN" sz="700" dirty="0">
                <a:latin typeface="微软雅黑" panose="020B0503020204020204" charset="-122"/>
                <a:ea typeface="微软雅黑" panose="020B0503020204020204" charset="-122"/>
                <a:cs typeface="微软雅黑" panose="020B0503020204020204" charset="-122"/>
                <a:sym typeface="+mn-ea"/>
              </a:rPr>
              <a:t> </a:t>
            </a:r>
            <a:r>
              <a:rPr lang="zh-CN" altLang="en-US" sz="700" dirty="0">
                <a:latin typeface="微软雅黑" panose="020B0503020204020204" charset="-122"/>
                <a:ea typeface="微软雅黑" panose="020B0503020204020204" charset="-122"/>
                <a:cs typeface="微软雅黑" panose="020B0503020204020204" charset="-122"/>
              </a:rPr>
              <a:t>国家药品不良反应监测中心官</a:t>
            </a:r>
            <a:r>
              <a:rPr lang="zh-CN" altLang="en-US" sz="700" dirty="0" smtClean="0">
                <a:latin typeface="微软雅黑" panose="020B0503020204020204" charset="-122"/>
                <a:ea typeface="微软雅黑" panose="020B0503020204020204" charset="-122"/>
                <a:cs typeface="微软雅黑" panose="020B0503020204020204" charset="-122"/>
              </a:rPr>
              <a:t>网</a:t>
            </a:r>
            <a:r>
              <a:rPr lang="en-US" altLang="zh-CN" sz="700" dirty="0" smtClean="0">
                <a:latin typeface="微软雅黑" panose="020B0503020204020204" charset="-122"/>
                <a:ea typeface="微软雅黑" panose="020B0503020204020204" charset="-122"/>
                <a:cs typeface="微软雅黑" panose="020B0503020204020204" charset="-122"/>
              </a:rPr>
              <a:t>.</a:t>
            </a:r>
            <a:r>
              <a:rPr lang="zh-CN" altLang="en-US" sz="700" dirty="0" smtClean="0">
                <a:latin typeface="微软雅黑" panose="020B0503020204020204" charset="-122"/>
                <a:ea typeface="微软雅黑" panose="020B0503020204020204" charset="-122"/>
                <a:cs typeface="微软雅黑" panose="020B0503020204020204" charset="-122"/>
              </a:rPr>
              <a:t>国家</a:t>
            </a:r>
            <a:r>
              <a:rPr lang="zh-CN" altLang="en-US" sz="700" dirty="0">
                <a:latin typeface="微软雅黑" panose="020B0503020204020204" charset="-122"/>
                <a:ea typeface="微软雅黑" panose="020B0503020204020204" charset="-122"/>
                <a:cs typeface="微软雅黑" panose="020B0503020204020204" charset="-122"/>
              </a:rPr>
              <a:t>药品不良反应监测年度报告</a:t>
            </a:r>
            <a:r>
              <a:rPr lang="en-US" altLang="zh-CN" sz="700" dirty="0">
                <a:latin typeface="微软雅黑" panose="020B0503020204020204" charset="-122"/>
                <a:ea typeface="微软雅黑" panose="020B0503020204020204" charset="-122"/>
                <a:cs typeface="微软雅黑" panose="020B0503020204020204" charset="-122"/>
              </a:rPr>
              <a:t>(2021</a:t>
            </a:r>
            <a:r>
              <a:rPr lang="zh-CN" altLang="en-US" sz="700" dirty="0">
                <a:latin typeface="微软雅黑" panose="020B0503020204020204" charset="-122"/>
                <a:ea typeface="微软雅黑" panose="020B0503020204020204" charset="-122"/>
                <a:cs typeface="微软雅黑" panose="020B0503020204020204" charset="-122"/>
              </a:rPr>
              <a:t>年</a:t>
            </a:r>
            <a:r>
              <a:rPr lang="en-US" altLang="zh-CN" sz="700" dirty="0">
                <a:latin typeface="微软雅黑" panose="020B0503020204020204" charset="-122"/>
                <a:ea typeface="微软雅黑" panose="020B0503020204020204" charset="-122"/>
                <a:cs typeface="微软雅黑" panose="020B0503020204020204" charset="-122"/>
              </a:rPr>
              <a:t>)</a:t>
            </a:r>
            <a:endParaRPr lang="en-US" altLang="zh-CN" sz="700" dirty="0">
              <a:latin typeface="微软雅黑" panose="020B0503020204020204" charset="-122"/>
              <a:ea typeface="微软雅黑" panose="020B0503020204020204" charset="-122"/>
              <a:cs typeface="微软雅黑" panose="020B0503020204020204" charset="-122"/>
            </a:endParaRPr>
          </a:p>
          <a:p>
            <a:r>
              <a:rPr lang="zh-CN" altLang="en-US" sz="700" dirty="0" smtClean="0">
                <a:latin typeface="微软雅黑" panose="020B0503020204020204" charset="-122"/>
                <a:ea typeface="微软雅黑" panose="020B0503020204020204" charset="-122"/>
                <a:cs typeface="微软雅黑" panose="020B0503020204020204" charset="-122"/>
                <a:sym typeface="+mn-ea"/>
              </a:rPr>
              <a:t>[</a:t>
            </a:r>
            <a:r>
              <a:rPr lang="en-US" altLang="zh-CN" sz="700" dirty="0" smtClean="0">
                <a:latin typeface="微软雅黑" panose="020B0503020204020204" charset="-122"/>
                <a:ea typeface="微软雅黑" panose="020B0503020204020204" charset="-122"/>
                <a:cs typeface="微软雅黑" panose="020B0503020204020204" charset="-122"/>
                <a:sym typeface="+mn-ea"/>
              </a:rPr>
              <a:t>3</a:t>
            </a:r>
            <a:r>
              <a:rPr lang="zh-CN" altLang="en-US" sz="700" dirty="0" smtClean="0">
                <a:latin typeface="微软雅黑" panose="020B0503020204020204" charset="-122"/>
                <a:ea typeface="微软雅黑" panose="020B0503020204020204" charset="-122"/>
                <a:cs typeface="微软雅黑" panose="020B0503020204020204" charset="-122"/>
                <a:sym typeface="+mn-ea"/>
              </a:rPr>
              <a:t>] </a:t>
            </a:r>
            <a:r>
              <a:rPr lang="zh-CN" altLang="en-US" sz="700" dirty="0" smtClean="0">
                <a:latin typeface="微软雅黑" panose="020B0503020204020204" charset="-122"/>
                <a:ea typeface="微软雅黑" panose="020B0503020204020204" charset="-122"/>
                <a:cs typeface="微软雅黑" panose="020B0503020204020204" charset="-122"/>
              </a:rPr>
              <a:t>简洁</a:t>
            </a:r>
            <a:r>
              <a:rPr lang="en-US" altLang="zh-CN" sz="700" dirty="0">
                <a:latin typeface="微软雅黑" panose="020B0503020204020204" charset="-122"/>
                <a:ea typeface="微软雅黑" panose="020B0503020204020204" charset="-122"/>
                <a:cs typeface="微软雅黑" panose="020B0503020204020204" charset="-122"/>
              </a:rPr>
              <a:t>.</a:t>
            </a:r>
            <a:r>
              <a:rPr lang="zh-CN" altLang="en-US" sz="700" dirty="0">
                <a:latin typeface="微软雅黑" panose="020B0503020204020204" charset="-122"/>
                <a:ea typeface="微软雅黑" panose="020B0503020204020204" charset="-122"/>
                <a:cs typeface="微软雅黑" panose="020B0503020204020204" charset="-122"/>
              </a:rPr>
              <a:t>临床输液反应的分析</a:t>
            </a:r>
            <a:r>
              <a:rPr lang="en-US" altLang="zh-CN" sz="700" dirty="0">
                <a:latin typeface="微软雅黑" panose="020B0503020204020204" charset="-122"/>
                <a:ea typeface="微软雅黑" panose="020B0503020204020204" charset="-122"/>
                <a:cs typeface="微软雅黑" panose="020B0503020204020204" charset="-122"/>
              </a:rPr>
              <a:t>[J].</a:t>
            </a:r>
            <a:r>
              <a:rPr lang="zh-CN" altLang="en-US" sz="700" dirty="0">
                <a:latin typeface="微软雅黑" panose="020B0503020204020204" charset="-122"/>
                <a:ea typeface="微软雅黑" panose="020B0503020204020204" charset="-122"/>
                <a:cs typeface="微软雅黑" panose="020B0503020204020204" charset="-122"/>
              </a:rPr>
              <a:t>中国医院药学杂志，</a:t>
            </a:r>
            <a:r>
              <a:rPr lang="en-US" altLang="zh-CN" sz="700" dirty="0">
                <a:latin typeface="微软雅黑" panose="020B0503020204020204" charset="-122"/>
                <a:ea typeface="微软雅黑" panose="020B0503020204020204" charset="-122"/>
                <a:cs typeface="微软雅黑" panose="020B0503020204020204" charset="-122"/>
              </a:rPr>
              <a:t>2001,21(9):573.</a:t>
            </a:r>
            <a:endParaRPr lang="zh-CN" altLang="en-US" sz="7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55576" y="131445"/>
            <a:ext cx="6440244" cy="39878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charset="-122"/>
                <a:ea typeface="微软雅黑" panose="020B0503020204020204" charset="-122"/>
                <a:sym typeface="+mn-ea"/>
              </a:rPr>
              <a:t>安全性（</a:t>
            </a:r>
            <a:r>
              <a:rPr lang="en-US" altLang="zh-CN" sz="2000" b="1" dirty="0" smtClean="0">
                <a:solidFill>
                  <a:schemeClr val="bg1"/>
                </a:solidFill>
                <a:latin typeface="微软雅黑" panose="020B0503020204020204" charset="-122"/>
                <a:ea typeface="微软雅黑" panose="020B0503020204020204" charset="-122"/>
                <a:sym typeface="+mn-ea"/>
              </a:rPr>
              <a:t>1</a:t>
            </a:r>
            <a:r>
              <a:rPr lang="zh-CN" altLang="en-US" sz="2000" b="1" dirty="0" smtClean="0">
                <a:solidFill>
                  <a:schemeClr val="bg1"/>
                </a:solidFill>
                <a:latin typeface="微软雅黑" panose="020B0503020204020204" charset="-122"/>
                <a:ea typeface="微软雅黑" panose="020B0503020204020204" charset="-122"/>
                <a:sym typeface="+mn-ea"/>
              </a:rPr>
              <a:t>）</a:t>
            </a:r>
            <a:endParaRPr lang="zh-CN" altLang="en-US" sz="2000" b="1" dirty="0" smtClean="0">
              <a:solidFill>
                <a:schemeClr val="bg1"/>
              </a:solidFill>
              <a:latin typeface="微软雅黑" panose="020B0503020204020204" charset="-122"/>
              <a:ea typeface="微软雅黑" panose="020B0503020204020204" charset="-122"/>
              <a:sym typeface="+mn-ea"/>
            </a:endParaRPr>
          </a:p>
        </p:txBody>
      </p:sp>
      <p:sp>
        <p:nvSpPr>
          <p:cNvPr id="17" name="ïṡļiḋê"/>
          <p:cNvSpPr/>
          <p:nvPr/>
        </p:nvSpPr>
        <p:spPr bwMode="gray">
          <a:xfrm>
            <a:off x="394970" y="1346835"/>
            <a:ext cx="8239125" cy="2943860"/>
          </a:xfrm>
          <a:prstGeom prst="roundRect">
            <a:avLst>
              <a:gd name="adj" fmla="val 7137"/>
            </a:avLst>
          </a:prstGeom>
          <a:solidFill>
            <a:srgbClr val="FFFFFF">
              <a:lumMod val="95000"/>
            </a:srgbClr>
          </a:solidFill>
          <a:ln w="6350" cap="flat" cmpd="sng" algn="ctr">
            <a:noFill/>
            <a:prstDash val="solid"/>
            <a:miter lim="8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2100"/>
              </a:lnSpc>
              <a:defRPr/>
            </a:pPr>
            <a:endParaRPr lang="en-US" altLang="zh-CN" sz="1200" dirty="0">
              <a:solidFill>
                <a:srgbClr val="F0F0F0">
                  <a:lumMod val="25000"/>
                </a:srgbClr>
              </a:solidFill>
              <a:latin typeface="微软雅黑" panose="020B0503020204020204" charset="-122"/>
            </a:endParaRPr>
          </a:p>
        </p:txBody>
      </p:sp>
      <p:sp>
        <p:nvSpPr>
          <p:cNvPr id="19" name="文本框 18"/>
          <p:cNvSpPr txBox="1"/>
          <p:nvPr/>
        </p:nvSpPr>
        <p:spPr>
          <a:xfrm>
            <a:off x="561340" y="1419225"/>
            <a:ext cx="7925435" cy="2778196"/>
          </a:xfrm>
          <a:prstGeom prst="rect">
            <a:avLst/>
          </a:prstGeom>
          <a:noFill/>
        </p:spPr>
        <p:txBody>
          <a:bodyPr wrap="square">
            <a:spAutoFit/>
          </a:bodyPr>
          <a:lstStyle/>
          <a:p>
            <a:pPr marL="171450" lvl="0" indent="-171450">
              <a:lnSpc>
                <a:spcPct val="170000"/>
              </a:lnSpc>
              <a:buFont typeface="Wingdings" panose="05000000000000000000" charset="0"/>
              <a:buChar char="l"/>
              <a:defRPr/>
            </a:pPr>
            <a:r>
              <a:rPr lang="zh-CN" altLang="en-US" sz="1200" b="1" dirty="0">
                <a:solidFill>
                  <a:srgbClr val="0070C0"/>
                </a:solidFill>
                <a:latin typeface="微软雅黑" panose="020B0503020204020204" charset="-122"/>
                <a:ea typeface="微软雅黑" panose="020B0503020204020204" charset="-122"/>
                <a:sym typeface="+mn-ea"/>
              </a:rPr>
              <a:t>药品说明书安全性</a:t>
            </a:r>
            <a:r>
              <a:rPr lang="zh-CN" altLang="en-US" sz="1200" b="1" dirty="0" smtClean="0">
                <a:solidFill>
                  <a:srgbClr val="0070C0"/>
                </a:solidFill>
                <a:latin typeface="微软雅黑" panose="020B0503020204020204" charset="-122"/>
                <a:ea typeface="微软雅黑" panose="020B0503020204020204" charset="-122"/>
                <a:sym typeface="+mn-ea"/>
              </a:rPr>
              <a:t>信息</a:t>
            </a:r>
            <a:r>
              <a:rPr lang="zh-CN" altLang="en-US" sz="900" baseline="30000" dirty="0">
                <a:latin typeface="微软雅黑" panose="020B0503020204020204" charset="-122"/>
                <a:ea typeface="微软雅黑" panose="020B0503020204020204" charset="-122"/>
                <a:cs typeface="微软雅黑" panose="020B0503020204020204" charset="-122"/>
                <a:sym typeface="+mn-ea"/>
              </a:rPr>
              <a:t>[1]</a:t>
            </a:r>
            <a:r>
              <a:rPr lang="en-US" altLang="zh-CN" sz="900" baseline="30000" dirty="0">
                <a:latin typeface="微软雅黑" panose="020B0503020204020204" charset="-122"/>
                <a:ea typeface="微软雅黑" panose="020B0503020204020204" charset="-122"/>
                <a:cs typeface="微软雅黑" panose="020B0503020204020204" charset="-122"/>
                <a:sym typeface="+mn-ea"/>
              </a:rPr>
              <a:t> </a:t>
            </a:r>
            <a:r>
              <a:rPr lang="zh-CN" altLang="en-US" sz="900" dirty="0" smtClean="0">
                <a:solidFill>
                  <a:schemeClr val="tx1"/>
                </a:solidFill>
                <a:latin typeface="微软雅黑" panose="020B0503020204020204" charset="-122"/>
                <a:ea typeface="微软雅黑" panose="020B0503020204020204" charset="-122"/>
                <a:sym typeface="+mn-ea"/>
              </a:rPr>
              <a:t>（</a:t>
            </a:r>
            <a:r>
              <a:rPr lang="zh-CN" altLang="en-US" sz="900" dirty="0">
                <a:solidFill>
                  <a:schemeClr val="tx1"/>
                </a:solidFill>
                <a:latin typeface="微软雅黑" panose="020B0503020204020204" charset="-122"/>
                <a:ea typeface="微软雅黑" panose="020B0503020204020204" charset="-122"/>
                <a:sym typeface="+mn-ea"/>
              </a:rPr>
              <a:t>节选说明书主要描述，详见说明书）</a:t>
            </a:r>
            <a:endParaRPr lang="zh-CN" altLang="en-US" sz="1000" dirty="0">
              <a:latin typeface="微软雅黑" panose="020B0503020204020204" charset="-122"/>
              <a:ea typeface="微软雅黑" panose="020B0503020204020204" charset="-122"/>
              <a:sym typeface="+mn-ea"/>
            </a:endParaRPr>
          </a:p>
          <a:p>
            <a:pPr marL="171450" marR="0" lvl="0" indent="-171450" defTabSz="914400" fontAlgn="auto">
              <a:lnSpc>
                <a:spcPct val="170000"/>
              </a:lnSpc>
              <a:spcBef>
                <a:spcPts val="0"/>
              </a:spcBef>
              <a:spcAft>
                <a:spcPts val="0"/>
              </a:spcAft>
              <a:buClrTx/>
              <a:buSzTx/>
              <a:buFont typeface="Wingdings" panose="05000000000000000000" pitchFamily="2" charset="2"/>
              <a:buNone/>
              <a:defRPr/>
            </a:pPr>
            <a:r>
              <a:rPr lang="zh-CN" altLang="en-US" sz="1000" dirty="0">
                <a:latin typeface="微软雅黑" panose="020B0503020204020204" charset="-122"/>
                <a:ea typeface="微软雅黑" panose="020B0503020204020204" charset="-122"/>
                <a:sym typeface="+mn-ea"/>
              </a:rPr>
              <a:t>【不良反应】常见如因静脉给药引起的静脉炎或血栓性静脉炎；腹泻；斑丘疹或荨麻疹等；不常见及罕见部分详见说明书。</a:t>
            </a:r>
            <a:endParaRPr lang="zh-CN" altLang="en-US" sz="1000" dirty="0">
              <a:latin typeface="微软雅黑" panose="020B0503020204020204" charset="-122"/>
              <a:ea typeface="微软雅黑" panose="020B0503020204020204" charset="-122"/>
              <a:sym typeface="+mn-ea"/>
            </a:endParaRPr>
          </a:p>
          <a:p>
            <a:pPr marR="0" lvl="0" indent="0" defTabSz="914400" fontAlgn="auto">
              <a:lnSpc>
                <a:spcPct val="170000"/>
              </a:lnSpc>
              <a:spcBef>
                <a:spcPts val="0"/>
              </a:spcBef>
              <a:spcAft>
                <a:spcPts val="0"/>
              </a:spcAft>
              <a:buClrTx/>
              <a:buSzTx/>
              <a:buFont typeface="Wingdings" panose="05000000000000000000" pitchFamily="2" charset="2"/>
              <a:buNone/>
              <a:defRPr/>
            </a:pPr>
            <a:r>
              <a:rPr lang="zh-CN" altLang="en-US" sz="1000" dirty="0">
                <a:latin typeface="微软雅黑" panose="020B0503020204020204" charset="-122"/>
                <a:ea typeface="微软雅黑" panose="020B0503020204020204" charset="-122"/>
                <a:sym typeface="+mn-ea"/>
              </a:rPr>
              <a:t>【禁忌】头孢他啶禁用于对头孢菌素类抗生素过敏或对头孢他啶五水合物或本注射剂任一辅料过敏的病人。</a:t>
            </a:r>
            <a:endParaRPr lang="zh-CN" altLang="en-US" sz="1000" dirty="0">
              <a:latin typeface="微软雅黑" panose="020B0503020204020204" charset="-122"/>
              <a:ea typeface="微软雅黑" panose="020B0503020204020204" charset="-122"/>
              <a:sym typeface="+mn-ea"/>
            </a:endParaRPr>
          </a:p>
          <a:p>
            <a:pPr marR="0" lvl="0" indent="0" defTabSz="914400" fontAlgn="auto">
              <a:lnSpc>
                <a:spcPct val="170000"/>
              </a:lnSpc>
              <a:spcBef>
                <a:spcPts val="0"/>
              </a:spcBef>
              <a:spcAft>
                <a:spcPts val="0"/>
              </a:spcAft>
              <a:buClrTx/>
              <a:buSzTx/>
              <a:buFont typeface="Wingdings" panose="05000000000000000000" pitchFamily="2" charset="2"/>
              <a:buNone/>
              <a:defRPr/>
            </a:pPr>
            <a:r>
              <a:rPr lang="zh-CN" altLang="en-US" sz="1000" dirty="0" smtClean="0">
                <a:latin typeface="微软雅黑" panose="020B0503020204020204" charset="-122"/>
                <a:ea typeface="微软雅黑" panose="020B0503020204020204" charset="-122"/>
                <a:sym typeface="+mn-ea"/>
              </a:rPr>
              <a:t>【注意事项】在</a:t>
            </a:r>
            <a:r>
              <a:rPr lang="zh-CN" altLang="en-US" sz="1000" dirty="0">
                <a:latin typeface="微软雅黑" panose="020B0503020204020204" charset="-122"/>
                <a:ea typeface="微软雅黑" panose="020B0503020204020204" charset="-122"/>
                <a:sym typeface="+mn-ea"/>
              </a:rPr>
              <a:t>使用本品进行治疗之前，应仔细询问病人是否有头孢他啶、头孢菌素、青霉素或其它药物的过敏史</a:t>
            </a:r>
            <a:r>
              <a:rPr lang="zh-CN" altLang="en-US" sz="1000" dirty="0" smtClean="0">
                <a:latin typeface="微软雅黑" panose="020B0503020204020204" charset="-122"/>
                <a:ea typeface="微软雅黑" panose="020B0503020204020204" charset="-122"/>
                <a:sym typeface="+mn-ea"/>
              </a:rPr>
              <a:t>。肾</a:t>
            </a:r>
            <a:r>
              <a:rPr lang="zh-CN" altLang="en-US" sz="1000" dirty="0">
                <a:latin typeface="微软雅黑" panose="020B0503020204020204" charset="-122"/>
                <a:ea typeface="微软雅黑" panose="020B0503020204020204" charset="-122"/>
                <a:sym typeface="+mn-ea"/>
              </a:rPr>
              <a:t>功能不全患者中头孢他啶水平升高可能会导致癫痫发作、非惊厥性癫痫持续状态（NCSE）脑病、昏迷、扑翼样震颤、神经肌肉兴奋和肌阵挛。</a:t>
            </a:r>
            <a:endParaRPr lang="zh-CN" altLang="en-US" sz="1000" dirty="0">
              <a:latin typeface="微软雅黑" panose="020B0503020204020204" charset="-122"/>
              <a:ea typeface="微软雅黑" panose="020B0503020204020204" charset="-122"/>
              <a:sym typeface="+mn-ea"/>
            </a:endParaRPr>
          </a:p>
          <a:p>
            <a:pPr marR="0" lvl="0" indent="0" defTabSz="914400" fontAlgn="auto">
              <a:lnSpc>
                <a:spcPct val="170000"/>
              </a:lnSpc>
              <a:spcBef>
                <a:spcPts val="0"/>
              </a:spcBef>
              <a:spcAft>
                <a:spcPts val="0"/>
              </a:spcAft>
              <a:buClrTx/>
              <a:buSzTx/>
              <a:buFont typeface="Wingdings" panose="05000000000000000000" pitchFamily="2" charset="2"/>
              <a:buNone/>
              <a:defRPr/>
            </a:pPr>
            <a:r>
              <a:rPr lang="zh-CN" altLang="en-US" sz="1000" dirty="0">
                <a:latin typeface="微软雅黑" panose="020B0503020204020204" charset="-122"/>
                <a:ea typeface="微软雅黑" panose="020B0503020204020204" charset="-122"/>
                <a:sym typeface="+mn-ea"/>
              </a:rPr>
              <a:t>【药物相互作用】 已有报道头孢菌素类与氨基糖苷类抗菌药物或强利尿剂如呋塞米联用出现肾毒性。</a:t>
            </a:r>
            <a:endParaRPr lang="zh-CN" altLang="en-US" sz="1000" dirty="0">
              <a:latin typeface="微软雅黑" panose="020B0503020204020204" charset="-122"/>
              <a:ea typeface="微软雅黑" panose="020B0503020204020204" charset="-122"/>
              <a:sym typeface="+mn-ea"/>
            </a:endParaRPr>
          </a:p>
          <a:p>
            <a:pPr marL="171450" marR="0" lvl="0" indent="-171450" algn="l" defTabSz="914400" fontAlgn="auto">
              <a:lnSpc>
                <a:spcPct val="170000"/>
              </a:lnSpc>
              <a:spcBef>
                <a:spcPts val="0"/>
              </a:spcBef>
              <a:spcAft>
                <a:spcPts val="0"/>
              </a:spcAft>
              <a:buClrTx/>
              <a:buSzTx/>
              <a:buFont typeface="Wingdings" panose="05000000000000000000" charset="0"/>
              <a:buChar char="l"/>
              <a:defRPr/>
            </a:pPr>
            <a:r>
              <a:rPr lang="zh-CN" altLang="en-US" sz="1200" b="1" dirty="0">
                <a:solidFill>
                  <a:srgbClr val="0070C0"/>
                </a:solidFill>
                <a:latin typeface="微软雅黑" panose="020B0503020204020204" charset="-122"/>
                <a:ea typeface="微软雅黑" panose="020B0503020204020204" charset="-122"/>
                <a:sym typeface="+mn-ea"/>
              </a:rPr>
              <a:t>原研企业葛兰素史克日本上市</a:t>
            </a:r>
            <a:r>
              <a:rPr lang="en-US" altLang="zh-CN" sz="1200" b="1" dirty="0">
                <a:solidFill>
                  <a:srgbClr val="0070C0"/>
                </a:solidFill>
                <a:latin typeface="微软雅黑" panose="020B0503020204020204" charset="-122"/>
                <a:ea typeface="微软雅黑" panose="020B0503020204020204" charset="-122"/>
                <a:sym typeface="+mn-ea"/>
              </a:rPr>
              <a:t>IF</a:t>
            </a:r>
            <a:r>
              <a:rPr lang="zh-CN" altLang="en-US" sz="1200" b="1" dirty="0">
                <a:solidFill>
                  <a:srgbClr val="0070C0"/>
                </a:solidFill>
                <a:latin typeface="微软雅黑" panose="020B0503020204020204" charset="-122"/>
                <a:ea typeface="微软雅黑" panose="020B0503020204020204" charset="-122"/>
                <a:sym typeface="+mn-ea"/>
              </a:rPr>
              <a:t>文件安全性信息</a:t>
            </a:r>
            <a:r>
              <a:rPr lang="zh-CN" altLang="en-US" sz="900" dirty="0">
                <a:latin typeface="微软雅黑" panose="020B0503020204020204" charset="-122"/>
                <a:ea typeface="微软雅黑" panose="020B0503020204020204" charset="-122"/>
                <a:sym typeface="+mn-ea"/>
              </a:rPr>
              <a:t>（节选主要描述，详见附件）</a:t>
            </a:r>
            <a:endParaRPr lang="zh-CN" altLang="en-US" sz="900" dirty="0">
              <a:latin typeface="微软雅黑" panose="020B0503020204020204" charset="-122"/>
              <a:ea typeface="微软雅黑" panose="020B0503020204020204" charset="-122"/>
              <a:sym typeface="+mn-ea"/>
            </a:endParaRPr>
          </a:p>
          <a:p>
            <a:pPr lvl="0">
              <a:lnSpc>
                <a:spcPct val="170000"/>
              </a:lnSpc>
              <a:defRPr/>
            </a:pPr>
            <a:r>
              <a:rPr lang="zh-CN" altLang="en-US" sz="1000" dirty="0">
                <a:latin typeface="微软雅黑" panose="020B0503020204020204" charset="-122"/>
                <a:ea typeface="微软雅黑" panose="020B0503020204020204" charset="-122"/>
                <a:sym typeface="+mn-ea"/>
              </a:rPr>
              <a:t>【不良反应】在总病例25005例中，有869例（3.5%）报告了包括临床检验值异常在内的</a:t>
            </a:r>
            <a:r>
              <a:rPr lang="zh-CN" altLang="en-US" sz="1000" dirty="0" smtClean="0">
                <a:latin typeface="微软雅黑" panose="020B0503020204020204" charset="-122"/>
                <a:ea typeface="微软雅黑" panose="020B0503020204020204" charset="-122"/>
                <a:sym typeface="+mn-ea"/>
              </a:rPr>
              <a:t>不良反应</a:t>
            </a:r>
            <a:r>
              <a:rPr lang="zh-CN" altLang="en-US" sz="1000" baseline="30000" dirty="0" smtClean="0">
                <a:latin typeface="微软雅黑" panose="020B0503020204020204" charset="-122"/>
                <a:ea typeface="微软雅黑" panose="020B0503020204020204" charset="-122"/>
                <a:cs typeface="微软雅黑" panose="020B0503020204020204" charset="-122"/>
                <a:sym typeface="+mn-ea"/>
              </a:rPr>
              <a:t>[</a:t>
            </a:r>
            <a:r>
              <a:rPr lang="en-US" altLang="zh-CN" sz="1000" baseline="30000" dirty="0" smtClean="0">
                <a:latin typeface="微软雅黑" panose="020B0503020204020204" charset="-122"/>
                <a:ea typeface="微软雅黑" panose="020B0503020204020204" charset="-122"/>
                <a:cs typeface="微软雅黑" panose="020B0503020204020204" charset="-122"/>
                <a:sym typeface="+mn-ea"/>
              </a:rPr>
              <a:t>2</a:t>
            </a:r>
            <a:r>
              <a:rPr lang="zh-CN" altLang="en-US" sz="1000" baseline="30000" dirty="0" smtClean="0">
                <a:latin typeface="微软雅黑" panose="020B0503020204020204" charset="-122"/>
                <a:ea typeface="微软雅黑" panose="020B0503020204020204" charset="-122"/>
                <a:cs typeface="微软雅黑" panose="020B0503020204020204" charset="-122"/>
                <a:sym typeface="+mn-ea"/>
              </a:rPr>
              <a:t>]</a:t>
            </a:r>
            <a:r>
              <a:rPr lang="en-US" altLang="zh-CN" sz="1000" baseline="30000" dirty="0" smtClean="0">
                <a:latin typeface="微软雅黑" panose="020B0503020204020204" charset="-122"/>
                <a:ea typeface="微软雅黑" panose="020B0503020204020204" charset="-122"/>
                <a:cs typeface="微软雅黑" panose="020B0503020204020204" charset="-122"/>
                <a:sym typeface="+mn-ea"/>
              </a:rPr>
              <a:t> </a:t>
            </a:r>
            <a:r>
              <a:rPr lang="zh-CN" altLang="en-US" sz="1000" dirty="0" smtClean="0">
                <a:latin typeface="微软雅黑" panose="020B0503020204020204" charset="-122"/>
                <a:ea typeface="微软雅黑" panose="020B0503020204020204" charset="-122"/>
                <a:sym typeface="+mn-ea"/>
              </a:rPr>
              <a:t>。</a:t>
            </a:r>
            <a:r>
              <a:rPr lang="zh-CN" altLang="en-US" sz="1000" dirty="0">
                <a:latin typeface="微软雅黑" panose="020B0503020204020204" charset="-122"/>
                <a:ea typeface="微软雅黑" panose="020B0503020204020204" charset="-122"/>
                <a:sym typeface="+mn-ea"/>
              </a:rPr>
              <a:t>主要病例包括AST（GOT），ALT（GPT）升高等肝功能异常460例（1.8%），嗜酸性粒细胞增多，白细胞减少等血象异常172例（0.7%），皮疹，瘙痒等皮肤症状117例（0.5%）（复查结束时）。</a:t>
            </a:r>
            <a:endParaRPr lang="zh-CN" altLang="en-US" sz="1000" dirty="0">
              <a:latin typeface="微软雅黑" panose="020B0503020204020204" charset="-122"/>
              <a:ea typeface="微软雅黑" panose="020B0503020204020204" charset="-122"/>
              <a:sym typeface="+mn-ea"/>
            </a:endParaRPr>
          </a:p>
        </p:txBody>
      </p:sp>
      <p:sp>
        <p:nvSpPr>
          <p:cNvPr id="13" name="文本框 12" descr="7b0a20202020227461726765744964223a202270726f636573734f6e6c696e6542756c6c6574220a7d0a"/>
          <p:cNvSpPr txBox="1"/>
          <p:nvPr/>
        </p:nvSpPr>
        <p:spPr>
          <a:xfrm>
            <a:off x="395605" y="771525"/>
            <a:ext cx="8447405" cy="42354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srgbClr val="1166B0"/>
                </a:solidFill>
                <a:effectLst/>
                <a:uLnTx/>
                <a:uFillTx/>
                <a:latin typeface="Arial" panose="020B0604020202020204"/>
                <a:ea typeface="微软雅黑" panose="020B0503020204020204" charset="-122"/>
                <a:cs typeface="Tahoma" panose="020B0604030504040204" pitchFamily="34" charset="0"/>
              </a:rPr>
              <a:t>主要</a:t>
            </a:r>
            <a:r>
              <a:rPr kumimoji="0" lang="zh-CN" altLang="en-US" b="1" i="0" u="none" strike="noStrike" kern="0" cap="none" spc="0" normalizeH="0" baseline="0" noProof="0" dirty="0" smtClean="0">
                <a:ln>
                  <a:noFill/>
                </a:ln>
                <a:solidFill>
                  <a:srgbClr val="1166B0"/>
                </a:solidFill>
                <a:effectLst/>
                <a:uLnTx/>
                <a:uFillTx/>
                <a:latin typeface="Arial" panose="020B0604020202020204"/>
                <a:ea typeface="微软雅黑" panose="020B0503020204020204" charset="-122"/>
                <a:cs typeface="Tahoma" panose="020B0604030504040204" pitchFamily="34" charset="0"/>
              </a:rPr>
              <a:t>成份头</a:t>
            </a:r>
            <a:r>
              <a:rPr kumimoji="0" lang="zh-CN" altLang="en-US" b="1" i="0" u="none" strike="noStrike" kern="0" cap="none" spc="0" normalizeH="0" baseline="0" noProof="0" dirty="0">
                <a:ln>
                  <a:noFill/>
                </a:ln>
                <a:solidFill>
                  <a:srgbClr val="1166B0"/>
                </a:solidFill>
                <a:effectLst/>
                <a:uLnTx/>
                <a:uFillTx/>
                <a:latin typeface="Arial" panose="020B0604020202020204"/>
                <a:ea typeface="微软雅黑" panose="020B0503020204020204" charset="-122"/>
                <a:cs typeface="Tahoma" panose="020B0604030504040204" pitchFamily="34" charset="0"/>
              </a:rPr>
              <a:t>孢他啶已累积</a:t>
            </a:r>
            <a:r>
              <a:rPr kumimoji="0" lang="zh-CN" altLang="en-US" b="1" i="0" u="none" strike="noStrike" kern="0" cap="none" spc="0" normalizeH="0" baseline="0" noProof="0" dirty="0">
                <a:ln>
                  <a:noFill/>
                </a:ln>
                <a:solidFill>
                  <a:srgbClr val="FF0000"/>
                </a:solidFill>
                <a:effectLst/>
                <a:uLnTx/>
                <a:uFillTx/>
                <a:latin typeface="Arial" panose="020B0604020202020204"/>
                <a:ea typeface="微软雅黑" panose="020B0503020204020204" charset="-122"/>
                <a:cs typeface="Tahoma" panose="020B0604030504040204" pitchFamily="34" charset="0"/>
              </a:rPr>
              <a:t>近</a:t>
            </a:r>
            <a:r>
              <a:rPr kumimoji="0" lang="en-US" altLang="zh-CN" b="1" i="0" u="none" strike="noStrike" kern="0" cap="none" spc="0" normalizeH="0" baseline="0" noProof="0" dirty="0">
                <a:ln>
                  <a:noFill/>
                </a:ln>
                <a:solidFill>
                  <a:srgbClr val="FF0000"/>
                </a:solidFill>
                <a:effectLst/>
                <a:uLnTx/>
                <a:uFillTx/>
                <a:latin typeface="Arial" panose="020B0604020202020204"/>
                <a:ea typeface="微软雅黑" panose="020B0503020204020204" charset="-122"/>
                <a:cs typeface="Tahoma" panose="020B0604030504040204" pitchFamily="34" charset="0"/>
              </a:rPr>
              <a:t>40</a:t>
            </a:r>
            <a:r>
              <a:rPr kumimoji="0" lang="zh-CN" altLang="en-US" b="1" i="0" u="none" strike="noStrike" kern="0" cap="none" spc="0" normalizeH="0" baseline="0" noProof="0" dirty="0">
                <a:ln>
                  <a:noFill/>
                </a:ln>
                <a:solidFill>
                  <a:srgbClr val="FF0000"/>
                </a:solidFill>
                <a:effectLst/>
                <a:uLnTx/>
                <a:uFillTx/>
                <a:latin typeface="Arial" panose="020B0604020202020204"/>
                <a:ea typeface="微软雅黑" panose="020B0503020204020204" charset="-122"/>
                <a:cs typeface="Tahoma" panose="020B0604030504040204" pitchFamily="34" charset="0"/>
              </a:rPr>
              <a:t>年的全球安全用药经验</a:t>
            </a:r>
            <a:r>
              <a:rPr kumimoji="0" lang="zh-CN" altLang="en-US" b="1" i="0" u="none" strike="noStrike" kern="0" cap="none" spc="0" normalizeH="0" baseline="0" noProof="0" dirty="0">
                <a:ln>
                  <a:noFill/>
                </a:ln>
                <a:solidFill>
                  <a:srgbClr val="1166B0"/>
                </a:solidFill>
                <a:effectLst/>
                <a:uLnTx/>
                <a:uFillTx/>
                <a:latin typeface="Arial" panose="020B0604020202020204"/>
                <a:ea typeface="微软雅黑" panose="020B0503020204020204" charset="-122"/>
                <a:cs typeface="Tahoma" panose="020B0604030504040204" pitchFamily="34" charset="0"/>
              </a:rPr>
              <a:t>，临床应用成熟</a:t>
            </a:r>
            <a:endParaRPr kumimoji="0" lang="zh-CN" altLang="en-US" b="1" i="0" u="none" strike="noStrike" kern="0" cap="none" spc="0" normalizeH="0" baseline="0" noProof="0" dirty="0">
              <a:ln>
                <a:noFill/>
              </a:ln>
              <a:solidFill>
                <a:srgbClr val="1166B0"/>
              </a:solidFill>
              <a:effectLst/>
              <a:uLnTx/>
              <a:uFillTx/>
              <a:latin typeface="Arial" panose="020B0604020202020204"/>
              <a:ea typeface="微软雅黑" panose="020B0503020204020204" charset="-122"/>
              <a:cs typeface="Tahoma" panose="020B0604030504040204" pitchFamily="34" charset="0"/>
            </a:endParaRPr>
          </a:p>
        </p:txBody>
      </p:sp>
      <p:sp>
        <p:nvSpPr>
          <p:cNvPr id="5" name="文本框 4"/>
          <p:cNvSpPr txBox="1"/>
          <p:nvPr/>
        </p:nvSpPr>
        <p:spPr>
          <a:xfrm>
            <a:off x="587658" y="4515966"/>
            <a:ext cx="4184159" cy="415498"/>
          </a:xfrm>
          <a:prstGeom prst="rect">
            <a:avLst/>
          </a:prstGeom>
        </p:spPr>
        <p:txBody>
          <a:bodyPr wrap="none">
            <a:spAutoFit/>
          </a:bodyPr>
          <a:lstStyle>
            <a:defPPr>
              <a:defRPr lang="zh-CN"/>
            </a:defPPr>
            <a:lvl1pPr>
              <a:defRPr sz="700">
                <a:latin typeface="微软雅黑" panose="020B0503020204020204" charset="-122"/>
                <a:ea typeface="微软雅黑" panose="020B0503020204020204" charset="-122"/>
              </a:defRPr>
            </a:lvl1pPr>
          </a:lstStyle>
          <a:p>
            <a:endParaRPr lang="en-US" altLang="zh-CN" dirty="0">
              <a:sym typeface="+mn-ea"/>
            </a:endParaRPr>
          </a:p>
          <a:p>
            <a:r>
              <a:rPr lang="zh-CN" altLang="en-US" dirty="0">
                <a:sym typeface="+mn-ea"/>
              </a:rPr>
              <a:t>[1] 湖南科伦，注射用头孢他啶</a:t>
            </a:r>
            <a:r>
              <a:rPr lang="en-US" altLang="zh-CN" dirty="0">
                <a:sym typeface="+mn-ea"/>
              </a:rPr>
              <a:t>/5%</a:t>
            </a:r>
            <a:r>
              <a:rPr lang="zh-CN" altLang="en-US" dirty="0">
                <a:sym typeface="+mn-ea"/>
              </a:rPr>
              <a:t>葡萄糖注射液说明书</a:t>
            </a:r>
            <a:endParaRPr lang="en-US" altLang="zh-CN" dirty="0">
              <a:sym typeface="+mn-ea"/>
            </a:endParaRPr>
          </a:p>
          <a:p>
            <a:r>
              <a:rPr lang="zh-CN" altLang="en-US" dirty="0">
                <a:sym typeface="+mn-ea"/>
              </a:rPr>
              <a:t>[</a:t>
            </a:r>
            <a:r>
              <a:rPr lang="en-US" altLang="zh-CN" dirty="0">
                <a:sym typeface="+mn-ea"/>
              </a:rPr>
              <a:t>2</a:t>
            </a:r>
            <a:r>
              <a:rPr lang="zh-CN" altLang="en-US" dirty="0">
                <a:sym typeface="+mn-ea"/>
              </a:rPr>
              <a:t>]</a:t>
            </a:r>
            <a:r>
              <a:rPr lang="en-US" altLang="zh-CN" dirty="0"/>
              <a:t> </a:t>
            </a:r>
            <a:r>
              <a:rPr lang="zh-CN" dirty="0"/>
              <a:t>葛兰素史克制药有限公司，</a:t>
            </a:r>
            <a:r>
              <a:rPr lang="en-US" dirty="0"/>
              <a:t>PMDA</a:t>
            </a:r>
            <a:r>
              <a:rPr lang="zh-CN" dirty="0"/>
              <a:t>批准生产注射用头孢他啶</a:t>
            </a:r>
            <a:r>
              <a:rPr lang="en-US" dirty="0"/>
              <a:t>IF</a:t>
            </a:r>
            <a:r>
              <a:rPr lang="zh-CN" dirty="0"/>
              <a:t>文件</a:t>
            </a:r>
            <a:r>
              <a:rPr lang="en-US" dirty="0"/>
              <a:t>, </a:t>
            </a:r>
            <a:r>
              <a:rPr lang="zh-CN" dirty="0"/>
              <a:t>修改日期</a:t>
            </a:r>
            <a:r>
              <a:rPr lang="en-US" dirty="0"/>
              <a:t>: 2020</a:t>
            </a:r>
            <a:r>
              <a:rPr lang="zh-CN" dirty="0"/>
              <a:t>年</a:t>
            </a:r>
            <a:r>
              <a:rPr lang="en-US" dirty="0"/>
              <a:t>11</a:t>
            </a:r>
            <a:r>
              <a:rPr lang="zh-CN" dirty="0"/>
              <a:t>月</a:t>
            </a:r>
            <a:r>
              <a:rPr lang="en-US" dirty="0"/>
              <a:t>(</a:t>
            </a:r>
            <a:r>
              <a:rPr lang="zh-CN" dirty="0"/>
              <a:t>第</a:t>
            </a:r>
            <a:r>
              <a:rPr lang="en-US" dirty="0"/>
              <a:t>9</a:t>
            </a:r>
            <a:r>
              <a:rPr lang="zh-CN" dirty="0"/>
              <a:t>版</a:t>
            </a:r>
            <a:r>
              <a:rPr lang="en-US" dirty="0"/>
              <a:t>).</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55576" y="131445"/>
            <a:ext cx="6440244" cy="39878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charset="-122"/>
                <a:ea typeface="微软雅黑" panose="020B0503020204020204" charset="-122"/>
                <a:sym typeface="+mn-ea"/>
              </a:rPr>
              <a:t>安全性（</a:t>
            </a:r>
            <a:r>
              <a:rPr lang="en-US" altLang="zh-CN" sz="2000" b="1" dirty="0" smtClean="0">
                <a:solidFill>
                  <a:schemeClr val="bg1"/>
                </a:solidFill>
                <a:latin typeface="微软雅黑" panose="020B0503020204020204" charset="-122"/>
                <a:ea typeface="微软雅黑" panose="020B0503020204020204" charset="-122"/>
                <a:sym typeface="+mn-ea"/>
              </a:rPr>
              <a:t>2</a:t>
            </a:r>
            <a:r>
              <a:rPr lang="zh-CN" altLang="en-US" sz="2000" b="1" dirty="0" smtClean="0">
                <a:solidFill>
                  <a:schemeClr val="bg1"/>
                </a:solidFill>
                <a:latin typeface="微软雅黑" panose="020B0503020204020204" charset="-122"/>
                <a:ea typeface="微软雅黑" panose="020B0503020204020204" charset="-122"/>
                <a:sym typeface="+mn-ea"/>
              </a:rPr>
              <a:t>）</a:t>
            </a:r>
            <a:endParaRPr lang="zh-CN" altLang="en-US" sz="2000" b="1" dirty="0" smtClean="0">
              <a:solidFill>
                <a:schemeClr val="bg1"/>
              </a:solidFill>
              <a:latin typeface="微软雅黑" panose="020B0503020204020204" charset="-122"/>
              <a:ea typeface="微软雅黑" panose="020B0503020204020204" charset="-122"/>
              <a:sym typeface="+mn-ea"/>
            </a:endParaRPr>
          </a:p>
        </p:txBody>
      </p:sp>
      <p:sp>
        <p:nvSpPr>
          <p:cNvPr id="13" name="文本框 12" descr="7b0a20202020227461726765744964223a202270726f636573734f6e6c696e6542756c6c6574220a7d0a"/>
          <p:cNvSpPr txBox="1"/>
          <p:nvPr/>
        </p:nvSpPr>
        <p:spPr>
          <a:xfrm>
            <a:off x="395605" y="771525"/>
            <a:ext cx="8447405" cy="423545"/>
          </a:xfrm>
          <a:prstGeom prst="rect">
            <a:avLst/>
          </a:prstGeom>
          <a:noFill/>
        </p:spPr>
        <p:txBody>
          <a:bodyPr wrap="square">
            <a:spAutoFit/>
          </a:bodyPr>
          <a:lstStyle/>
          <a:p>
            <a:pPr marR="0" indent="0" algn="ctr" defTabSz="914400" fontAlgn="auto">
              <a:lnSpc>
                <a:spcPct val="120000"/>
              </a:lnSpc>
              <a:spcBef>
                <a:spcPts val="0"/>
              </a:spcBef>
              <a:spcAft>
                <a:spcPts val="0"/>
              </a:spcAft>
              <a:buClrTx/>
              <a:buSzTx/>
              <a:buFontTx/>
              <a:buNone/>
              <a:defRPr/>
            </a:pPr>
            <a:r>
              <a:rPr kumimoji="0" lang="zh-CN" b="1" i="0" kern="0" cap="none" spc="0" normalizeH="0" baseline="0" noProof="0" dirty="0">
                <a:solidFill>
                  <a:srgbClr val="FF0000"/>
                </a:solidFill>
                <a:latin typeface="Arial" panose="020B0604020202020204"/>
                <a:ea typeface="微软雅黑" panose="020B0503020204020204" charset="-122"/>
                <a:cs typeface="Tahoma" panose="020B0604030504040204" pitchFamily="34" charset="0"/>
              </a:rPr>
              <a:t>多重安全保障</a:t>
            </a:r>
            <a:r>
              <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rPr>
              <a:t>，全密闭式输液、不引入外部微粒，避免锐器伤、拒绝职业暴露</a:t>
            </a:r>
            <a:endPar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endParaRPr>
          </a:p>
        </p:txBody>
      </p:sp>
      <p:graphicFrame>
        <p:nvGraphicFramePr>
          <p:cNvPr id="3" name="表格 2"/>
          <p:cNvGraphicFramePr/>
          <p:nvPr>
            <p:custDataLst>
              <p:tags r:id="rId1"/>
            </p:custDataLst>
          </p:nvPr>
        </p:nvGraphicFramePr>
        <p:xfrm>
          <a:off x="467358" y="1639968"/>
          <a:ext cx="3816609" cy="1593759"/>
        </p:xfrm>
        <a:graphic>
          <a:graphicData uri="http://schemas.openxmlformats.org/drawingml/2006/table">
            <a:tbl>
              <a:tblPr firstRow="1" bandRow="1"/>
              <a:tblGrid>
                <a:gridCol w="1018341"/>
                <a:gridCol w="699460"/>
                <a:gridCol w="699674"/>
                <a:gridCol w="699567"/>
                <a:gridCol w="699567"/>
              </a:tblGrid>
              <a:tr h="675934">
                <a:tc>
                  <a:txBody>
                    <a:bodyPr/>
                    <a:lstStyle/>
                    <a:p>
                      <a:pPr indent="0" algn="ctr">
                        <a:lnSpc>
                          <a:spcPct val="120000"/>
                        </a:lnSpc>
                        <a:spcBef>
                          <a:spcPts val="0"/>
                        </a:spcBef>
                        <a:spcAft>
                          <a:spcPts val="0"/>
                        </a:spcAft>
                        <a:buNone/>
                      </a:pPr>
                      <a:r>
                        <a:rPr lang="zh-CN" sz="1000" b="1" spc="120" dirty="0">
                          <a:solidFill>
                            <a:srgbClr val="FFFFFF"/>
                          </a:solidFill>
                          <a:latin typeface="微软雅黑" panose="020B0503020204020204" charset="-122"/>
                          <a:ea typeface="微软雅黑" panose="020B0503020204020204" charset="-122"/>
                        </a:rPr>
                        <a:t>方法</a:t>
                      </a:r>
                      <a:endParaRPr lang="zh-CN" altLang="en-US" sz="1000" b="1" spc="120" dirty="0">
                        <a:solidFill>
                          <a:srgbClr val="FFFFFF"/>
                        </a:solidFill>
                        <a:latin typeface="微软雅黑" panose="020B0503020204020204" charset="-122"/>
                        <a:ea typeface="微软雅黑" panose="020B0503020204020204" charset="-122"/>
                      </a:endParaRPr>
                    </a:p>
                  </a:txBody>
                  <a:tcPr marL="177800" marR="177800" marT="107950" marB="107950" anchor="ctr">
                    <a:lnL w="19050" cap="rnd">
                      <a:solidFill>
                        <a:srgbClr val="2F4A8F"/>
                      </a:solidFill>
                      <a:prstDash val="solid"/>
                    </a:lnL>
                    <a:lnR w="3175">
                      <a:solidFill>
                        <a:srgbClr val="FFFFFF"/>
                      </a:solidFill>
                      <a:prstDash val="dot"/>
                    </a:lnR>
                    <a:lnT w="19050" cap="rnd">
                      <a:solidFill>
                        <a:srgbClr val="2F4A8F"/>
                      </a:solidFill>
                      <a:prstDash val="solid"/>
                    </a:lnT>
                    <a:lnB w="19050">
                      <a:solidFill>
                        <a:srgbClr val="2F4A8F"/>
                      </a:solidFill>
                      <a:prstDash val="solid"/>
                    </a:lnB>
                    <a:solidFill>
                      <a:srgbClr val="2F4A8F"/>
                    </a:solidFill>
                  </a:tcPr>
                </a:tc>
                <a:tc>
                  <a:txBody>
                    <a:bodyPr/>
                    <a:lstStyle/>
                    <a:p>
                      <a:pPr indent="0" algn="ctr">
                        <a:lnSpc>
                          <a:spcPct val="120000"/>
                        </a:lnSpc>
                        <a:spcBef>
                          <a:spcPts val="0"/>
                        </a:spcBef>
                        <a:spcAft>
                          <a:spcPts val="0"/>
                        </a:spcAft>
                        <a:buNone/>
                      </a:pPr>
                      <a:r>
                        <a:rPr lang="en-US" sz="1000" b="1" spc="130">
                          <a:solidFill>
                            <a:srgbClr val="FFFFFF"/>
                          </a:solidFill>
                          <a:latin typeface="微软雅黑" panose="020B0503020204020204" charset="-122"/>
                          <a:ea typeface="微软雅黑" panose="020B0503020204020204" charset="-122"/>
                        </a:rPr>
                        <a:t>≥12</a:t>
                      </a:r>
                      <a:endParaRPr lang="en-US" sz="1000" b="1" spc="130">
                        <a:solidFill>
                          <a:srgbClr val="FFFFFF"/>
                        </a:solidFill>
                        <a:latin typeface="微软雅黑" panose="020B0503020204020204" charset="-122"/>
                        <a:ea typeface="微软雅黑" panose="020B0503020204020204" charset="-122"/>
                      </a:endParaRPr>
                    </a:p>
                    <a:p>
                      <a:pPr indent="0" algn="ctr">
                        <a:lnSpc>
                          <a:spcPct val="120000"/>
                        </a:lnSpc>
                        <a:spcBef>
                          <a:spcPts val="0"/>
                        </a:spcBef>
                        <a:spcAft>
                          <a:spcPts val="0"/>
                        </a:spcAft>
                        <a:buNone/>
                      </a:pPr>
                      <a:r>
                        <a:rPr lang="en-US" sz="1000" b="1" spc="130">
                          <a:solidFill>
                            <a:srgbClr val="FFFFFF"/>
                          </a:solidFill>
                          <a:latin typeface="微软雅黑" panose="020B0503020204020204" charset="-122"/>
                          <a:ea typeface="微软雅黑" panose="020B0503020204020204" charset="-122"/>
                        </a:rPr>
                        <a:t>μm</a:t>
                      </a:r>
                      <a:endParaRPr lang="en-US" sz="1000" b="1" spc="130">
                        <a:solidFill>
                          <a:srgbClr val="FFFFFF"/>
                        </a:solidFill>
                        <a:latin typeface="微软雅黑" panose="020B0503020204020204" charset="-122"/>
                        <a:ea typeface="微软雅黑" panose="020B0503020204020204" charset="-122"/>
                      </a:endParaRPr>
                    </a:p>
                  </a:txBody>
                  <a:tcPr marL="177800" marR="177800" marT="107950" marB="107950" anchor="ctr">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solidFill>
                      <a:srgbClr val="2F4A8F"/>
                    </a:solidFill>
                  </a:tcPr>
                </a:tc>
                <a:tc>
                  <a:txBody>
                    <a:bodyPr/>
                    <a:lstStyle/>
                    <a:p>
                      <a:pPr indent="0" algn="ctr">
                        <a:lnSpc>
                          <a:spcPct val="120000"/>
                        </a:lnSpc>
                        <a:spcBef>
                          <a:spcPts val="0"/>
                        </a:spcBef>
                        <a:spcAft>
                          <a:spcPts val="0"/>
                        </a:spcAft>
                        <a:buNone/>
                      </a:pPr>
                      <a:r>
                        <a:rPr lang="en-US" sz="1000" b="1" spc="130">
                          <a:solidFill>
                            <a:srgbClr val="FFFFFF"/>
                          </a:solidFill>
                          <a:latin typeface="微软雅黑" panose="020B0503020204020204" charset="-122"/>
                          <a:ea typeface="微软雅黑" panose="020B0503020204020204" charset="-122"/>
                        </a:rPr>
                        <a:t>≥10</a:t>
                      </a:r>
                      <a:endParaRPr lang="en-US" sz="1000" b="1" spc="130">
                        <a:solidFill>
                          <a:srgbClr val="FFFFFF"/>
                        </a:solidFill>
                        <a:latin typeface="微软雅黑" panose="020B0503020204020204" charset="-122"/>
                        <a:ea typeface="微软雅黑" panose="020B0503020204020204" charset="-122"/>
                      </a:endParaRPr>
                    </a:p>
                    <a:p>
                      <a:pPr indent="0" algn="ctr">
                        <a:lnSpc>
                          <a:spcPct val="120000"/>
                        </a:lnSpc>
                        <a:spcBef>
                          <a:spcPts val="0"/>
                        </a:spcBef>
                        <a:spcAft>
                          <a:spcPts val="0"/>
                        </a:spcAft>
                        <a:buNone/>
                      </a:pPr>
                      <a:r>
                        <a:rPr lang="en-US" sz="1000" b="1" spc="130">
                          <a:solidFill>
                            <a:srgbClr val="FFFFFF"/>
                          </a:solidFill>
                          <a:latin typeface="微软雅黑" panose="020B0503020204020204" charset="-122"/>
                          <a:ea typeface="微软雅黑" panose="020B0503020204020204" charset="-122"/>
                        </a:rPr>
                        <a:t>μm</a:t>
                      </a:r>
                      <a:endParaRPr lang="en-US" sz="1000" b="1" spc="130">
                        <a:solidFill>
                          <a:srgbClr val="FFFFFF"/>
                        </a:solidFill>
                        <a:latin typeface="微软雅黑" panose="020B0503020204020204" charset="-122"/>
                        <a:ea typeface="微软雅黑" panose="020B0503020204020204" charset="-122"/>
                      </a:endParaRPr>
                    </a:p>
                  </a:txBody>
                  <a:tcPr marL="177800" marR="177800" marT="107950" marB="107950" anchor="ctr">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solidFill>
                      <a:srgbClr val="2F4A8F"/>
                    </a:solidFill>
                  </a:tcPr>
                </a:tc>
                <a:tc>
                  <a:txBody>
                    <a:bodyPr/>
                    <a:lstStyle/>
                    <a:p>
                      <a:pPr indent="0" algn="ctr">
                        <a:lnSpc>
                          <a:spcPct val="120000"/>
                        </a:lnSpc>
                        <a:spcBef>
                          <a:spcPts val="0"/>
                        </a:spcBef>
                        <a:spcAft>
                          <a:spcPts val="0"/>
                        </a:spcAft>
                        <a:buNone/>
                      </a:pPr>
                      <a:r>
                        <a:rPr lang="en-US" sz="1000" b="1" spc="130">
                          <a:solidFill>
                            <a:srgbClr val="FFFFFF"/>
                          </a:solidFill>
                          <a:latin typeface="微软雅黑" panose="020B0503020204020204" charset="-122"/>
                          <a:ea typeface="微软雅黑" panose="020B0503020204020204" charset="-122"/>
                        </a:rPr>
                        <a:t>≥8 μm</a:t>
                      </a:r>
                      <a:endParaRPr lang="en-US" sz="1000" b="1" spc="130">
                        <a:solidFill>
                          <a:srgbClr val="FFFFFF"/>
                        </a:solidFill>
                        <a:latin typeface="微软雅黑" panose="020B0503020204020204" charset="-122"/>
                        <a:ea typeface="微软雅黑" panose="020B0503020204020204" charset="-122"/>
                      </a:endParaRPr>
                    </a:p>
                  </a:txBody>
                  <a:tcPr marL="177800" marR="177800" marT="107950" marB="107950" anchor="ctr">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solidFill>
                      <a:srgbClr val="2F4A8F"/>
                    </a:solidFill>
                  </a:tcPr>
                </a:tc>
                <a:tc>
                  <a:txBody>
                    <a:bodyPr/>
                    <a:lstStyle/>
                    <a:p>
                      <a:pPr indent="0" algn="ctr">
                        <a:lnSpc>
                          <a:spcPct val="120000"/>
                        </a:lnSpc>
                        <a:spcBef>
                          <a:spcPts val="0"/>
                        </a:spcBef>
                        <a:spcAft>
                          <a:spcPts val="0"/>
                        </a:spcAft>
                        <a:buNone/>
                      </a:pPr>
                      <a:r>
                        <a:rPr lang="en-US" sz="1000" b="1" spc="130">
                          <a:solidFill>
                            <a:srgbClr val="FFFFFF"/>
                          </a:solidFill>
                          <a:latin typeface="微软雅黑" panose="020B0503020204020204" charset="-122"/>
                          <a:ea typeface="微软雅黑" panose="020B0503020204020204" charset="-122"/>
                        </a:rPr>
                        <a:t>≥5 μm</a:t>
                      </a:r>
                      <a:endParaRPr lang="en-US" sz="1000" b="1" spc="130">
                        <a:solidFill>
                          <a:srgbClr val="FFFFFF"/>
                        </a:solidFill>
                        <a:latin typeface="微软雅黑" panose="020B0503020204020204" charset="-122"/>
                        <a:ea typeface="微软雅黑" panose="020B0503020204020204" charset="-122"/>
                      </a:endParaRPr>
                    </a:p>
                  </a:txBody>
                  <a:tcPr marL="177800" marR="177800" marT="107950" marB="107950" anchor="ctr">
                    <a:lnL w="3175">
                      <a:solidFill>
                        <a:srgbClr val="FFFFFF"/>
                      </a:solidFill>
                      <a:prstDash val="dot"/>
                    </a:lnL>
                    <a:lnR w="19050" cap="rnd">
                      <a:solidFill>
                        <a:srgbClr val="2F4A8F"/>
                      </a:solidFill>
                      <a:prstDash val="solid"/>
                    </a:lnR>
                    <a:lnT w="19050" cap="rnd">
                      <a:solidFill>
                        <a:srgbClr val="2F4A8F"/>
                      </a:solidFill>
                      <a:prstDash val="solid"/>
                    </a:lnT>
                    <a:lnB w="19050">
                      <a:solidFill>
                        <a:srgbClr val="2F4A8F"/>
                      </a:solidFill>
                      <a:prstDash val="solid"/>
                    </a:lnB>
                    <a:solidFill>
                      <a:srgbClr val="2F4A8F"/>
                    </a:solidFill>
                  </a:tcPr>
                </a:tc>
              </a:tr>
              <a:tr h="519045">
                <a:tc>
                  <a:txBody>
                    <a:bodyPr/>
                    <a:lstStyle/>
                    <a:p>
                      <a:pPr indent="0" algn="ctr">
                        <a:lnSpc>
                          <a:spcPct val="120000"/>
                        </a:lnSpc>
                        <a:spcBef>
                          <a:spcPts val="0"/>
                        </a:spcBef>
                        <a:spcAft>
                          <a:spcPts val="0"/>
                        </a:spcAft>
                        <a:buNone/>
                      </a:pPr>
                      <a:r>
                        <a:rPr lang="zh-CN" altLang="en-US" sz="900" spc="120" dirty="0" smtClean="0">
                          <a:solidFill>
                            <a:srgbClr val="404040"/>
                          </a:solidFill>
                          <a:latin typeface="微软雅黑" panose="020B0503020204020204" charset="-122"/>
                          <a:ea typeface="微软雅黑" panose="020B0503020204020204" charset="-122"/>
                        </a:rPr>
                        <a:t>传统粉针</a:t>
                      </a:r>
                      <a:r>
                        <a:rPr lang="zh-CN" sz="900" spc="120" dirty="0" smtClean="0">
                          <a:solidFill>
                            <a:srgbClr val="404040"/>
                          </a:solidFill>
                          <a:latin typeface="微软雅黑" panose="020B0503020204020204" charset="-122"/>
                          <a:ea typeface="微软雅黑" panose="020B0503020204020204" charset="-122"/>
                        </a:rPr>
                        <a:t>法</a:t>
                      </a:r>
                      <a:endParaRPr lang="zh-CN" altLang="zh-CN" sz="900" spc="120" dirty="0">
                        <a:solidFill>
                          <a:srgbClr val="404040"/>
                        </a:solidFill>
                        <a:latin typeface="微软雅黑" panose="020B0503020204020204" charset="-122"/>
                        <a:ea typeface="微软雅黑" panose="020B0503020204020204" charset="-122"/>
                      </a:endParaRPr>
                    </a:p>
                  </a:txBody>
                  <a:tcPr marL="177800" marR="177800" marT="107950" marB="107950" anchor="ctr">
                    <a:lnL w="19050" cap="rnd">
                      <a:solidFill>
                        <a:srgbClr val="2F4A8F"/>
                      </a:solidFill>
                      <a:prstDash val="solid"/>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p>
                      <a:pPr indent="0" algn="ctr">
                        <a:lnSpc>
                          <a:spcPct val="120000"/>
                        </a:lnSpc>
                        <a:spcBef>
                          <a:spcPts val="0"/>
                        </a:spcBef>
                        <a:spcAft>
                          <a:spcPts val="0"/>
                        </a:spcAft>
                        <a:buNone/>
                      </a:pPr>
                      <a:r>
                        <a:rPr lang="en-US" sz="900" spc="120">
                          <a:solidFill>
                            <a:srgbClr val="404040"/>
                          </a:solidFill>
                          <a:latin typeface="微软雅黑" panose="020B0503020204020204" charset="-122"/>
                          <a:ea typeface="微软雅黑" panose="020B0503020204020204" charset="-122"/>
                        </a:rPr>
                        <a:t>3</a:t>
                      </a:r>
                      <a:endParaRPr lang="en-US" altLang="en-US" sz="90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p>
                      <a:pPr indent="0" algn="ctr">
                        <a:lnSpc>
                          <a:spcPct val="120000"/>
                        </a:lnSpc>
                        <a:spcBef>
                          <a:spcPts val="0"/>
                        </a:spcBef>
                        <a:spcAft>
                          <a:spcPts val="0"/>
                        </a:spcAft>
                        <a:buNone/>
                      </a:pPr>
                      <a:r>
                        <a:rPr lang="en-US" sz="900" spc="120">
                          <a:solidFill>
                            <a:srgbClr val="404040"/>
                          </a:solidFill>
                          <a:latin typeface="微软雅黑" panose="020B0503020204020204" charset="-122"/>
                          <a:ea typeface="微软雅黑" panose="020B0503020204020204" charset="-122"/>
                        </a:rPr>
                        <a:t>15</a:t>
                      </a:r>
                      <a:endParaRPr lang="en-US" altLang="en-US" sz="90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p>
                      <a:pPr indent="0" algn="ctr">
                        <a:lnSpc>
                          <a:spcPct val="120000"/>
                        </a:lnSpc>
                        <a:spcBef>
                          <a:spcPts val="0"/>
                        </a:spcBef>
                        <a:spcAft>
                          <a:spcPts val="0"/>
                        </a:spcAft>
                        <a:buNone/>
                      </a:pPr>
                      <a:r>
                        <a:rPr lang="en-US" sz="900" spc="120">
                          <a:solidFill>
                            <a:srgbClr val="404040"/>
                          </a:solidFill>
                          <a:latin typeface="微软雅黑" panose="020B0503020204020204" charset="-122"/>
                          <a:ea typeface="微软雅黑" panose="020B0503020204020204" charset="-122"/>
                        </a:rPr>
                        <a:t>55</a:t>
                      </a:r>
                      <a:endParaRPr lang="en-US" altLang="en-US" sz="90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p>
                      <a:pPr indent="0" algn="ctr">
                        <a:lnSpc>
                          <a:spcPct val="120000"/>
                        </a:lnSpc>
                        <a:spcBef>
                          <a:spcPts val="0"/>
                        </a:spcBef>
                        <a:spcAft>
                          <a:spcPts val="0"/>
                        </a:spcAft>
                        <a:buNone/>
                      </a:pPr>
                      <a:r>
                        <a:rPr lang="en-US" sz="900" spc="120">
                          <a:solidFill>
                            <a:srgbClr val="404040"/>
                          </a:solidFill>
                          <a:latin typeface="微软雅黑" panose="020B0503020204020204" charset="-122"/>
                          <a:ea typeface="微软雅黑" panose="020B0503020204020204" charset="-122"/>
                        </a:rPr>
                        <a:t>285</a:t>
                      </a:r>
                      <a:endParaRPr lang="en-US" altLang="en-US" sz="900" spc="120">
                        <a:solidFill>
                          <a:srgbClr val="404040"/>
                        </a:solidFill>
                        <a:latin typeface="微软雅黑" panose="020B0503020204020204" charset="-122"/>
                        <a:ea typeface="微软雅黑" panose="020B0503020204020204" charset="-122"/>
                      </a:endParaRPr>
                    </a:p>
                  </a:txBody>
                  <a:tcPr marL="177800" marR="177800" marT="107950" marB="107950" anchor="ctr">
                    <a:lnL w="3175">
                      <a:solidFill>
                        <a:srgbClr val="2F4A8F"/>
                      </a:solidFill>
                      <a:prstDash val="dot"/>
                    </a:lnL>
                    <a:lnR w="19050" cap="rnd">
                      <a:solidFill>
                        <a:srgbClr val="2F4A8F"/>
                      </a:solidFill>
                      <a:prstDash val="solid"/>
                    </a:lnR>
                    <a:lnT w="19050">
                      <a:solidFill>
                        <a:srgbClr val="2F4A8F"/>
                      </a:solidFill>
                      <a:prstDash val="solid"/>
                    </a:lnT>
                    <a:lnB w="3175">
                      <a:solidFill>
                        <a:srgbClr val="2F4A8F"/>
                      </a:solidFill>
                      <a:prstDash val="dot"/>
                    </a:lnB>
                    <a:solidFill>
                      <a:srgbClr val="F2F2F2"/>
                    </a:solidFill>
                  </a:tcPr>
                </a:tc>
              </a:tr>
              <a:tr h="384875">
                <a:tc>
                  <a:txBody>
                    <a:bodyPr/>
                    <a:lstStyle/>
                    <a:p>
                      <a:pPr indent="0" algn="ctr">
                        <a:lnSpc>
                          <a:spcPct val="120000"/>
                        </a:lnSpc>
                        <a:spcBef>
                          <a:spcPts val="0"/>
                        </a:spcBef>
                        <a:spcAft>
                          <a:spcPts val="0"/>
                        </a:spcAft>
                        <a:buNone/>
                      </a:pPr>
                      <a:r>
                        <a:rPr lang="zh-CN" sz="1000" spc="120" dirty="0">
                          <a:solidFill>
                            <a:srgbClr val="FF0000"/>
                          </a:solidFill>
                          <a:latin typeface="微软雅黑" panose="020B0503020204020204" charset="-122"/>
                          <a:ea typeface="微软雅黑" panose="020B0503020204020204" charset="-122"/>
                        </a:rPr>
                        <a:t>双室袋法</a:t>
                      </a:r>
                      <a:endParaRPr lang="zh-CN" altLang="en-US" sz="1000" spc="120" dirty="0">
                        <a:solidFill>
                          <a:srgbClr val="FF0000"/>
                        </a:solidFill>
                        <a:latin typeface="微软雅黑" panose="020B0503020204020204" charset="-122"/>
                        <a:ea typeface="微软雅黑" panose="020B0503020204020204" charset="-122"/>
                      </a:endParaRPr>
                    </a:p>
                  </a:txBody>
                  <a:tcPr marL="177800" marR="177800" marT="107950" marB="107950" anchor="ctr">
                    <a:lnL w="19050" cap="rnd">
                      <a:solidFill>
                        <a:srgbClr val="2F4A8F"/>
                      </a:solidFill>
                      <a:prstDash val="solid"/>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indent="0" algn="ctr">
                        <a:lnSpc>
                          <a:spcPct val="120000"/>
                        </a:lnSpc>
                        <a:spcBef>
                          <a:spcPts val="0"/>
                        </a:spcBef>
                        <a:spcAft>
                          <a:spcPts val="0"/>
                        </a:spcAft>
                        <a:buNone/>
                      </a:pPr>
                      <a:r>
                        <a:rPr lang="en-US" sz="1000" spc="120" dirty="0">
                          <a:solidFill>
                            <a:srgbClr val="FF0000"/>
                          </a:solidFill>
                          <a:latin typeface="微软雅黑" panose="020B0503020204020204" charset="-122"/>
                          <a:ea typeface="微软雅黑" panose="020B0503020204020204" charset="-122"/>
                        </a:rPr>
                        <a:t>0</a:t>
                      </a:r>
                      <a:endParaRPr lang="en-US" altLang="en-US" sz="1000" spc="120" dirty="0">
                        <a:solidFill>
                          <a:srgbClr val="FF0000"/>
                        </a:solidFill>
                        <a:latin typeface="微软雅黑" panose="020B0503020204020204" charset="-122"/>
                        <a:ea typeface="微软雅黑" panose="020B0503020204020204" charset="-122"/>
                      </a:endParaRPr>
                    </a:p>
                  </a:txBody>
                  <a:tcPr marL="177800" marR="177800" marT="107950" marB="107950" anchor="ctr">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indent="0" algn="ctr">
                        <a:lnSpc>
                          <a:spcPct val="120000"/>
                        </a:lnSpc>
                        <a:spcBef>
                          <a:spcPts val="0"/>
                        </a:spcBef>
                        <a:spcAft>
                          <a:spcPts val="0"/>
                        </a:spcAft>
                        <a:buNone/>
                      </a:pPr>
                      <a:r>
                        <a:rPr lang="en-US" sz="1000" spc="120" dirty="0">
                          <a:solidFill>
                            <a:srgbClr val="FF0000"/>
                          </a:solidFill>
                          <a:latin typeface="微软雅黑" panose="020B0503020204020204" charset="-122"/>
                          <a:ea typeface="微软雅黑" panose="020B0503020204020204" charset="-122"/>
                        </a:rPr>
                        <a:t>0</a:t>
                      </a:r>
                      <a:endParaRPr lang="en-US" altLang="en-US" sz="1000" spc="120" dirty="0">
                        <a:solidFill>
                          <a:srgbClr val="FF0000"/>
                        </a:solidFill>
                        <a:latin typeface="微软雅黑" panose="020B0503020204020204" charset="-122"/>
                        <a:ea typeface="微软雅黑" panose="020B0503020204020204" charset="-122"/>
                      </a:endParaRPr>
                    </a:p>
                  </a:txBody>
                  <a:tcPr marL="177800" marR="177800" marT="107950" marB="107950" anchor="ctr">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indent="0" algn="ctr">
                        <a:lnSpc>
                          <a:spcPct val="120000"/>
                        </a:lnSpc>
                        <a:spcBef>
                          <a:spcPts val="0"/>
                        </a:spcBef>
                        <a:spcAft>
                          <a:spcPts val="0"/>
                        </a:spcAft>
                        <a:buNone/>
                      </a:pPr>
                      <a:r>
                        <a:rPr lang="en-US" sz="1000" spc="120" dirty="0">
                          <a:solidFill>
                            <a:srgbClr val="FF0000"/>
                          </a:solidFill>
                          <a:latin typeface="微软雅黑" panose="020B0503020204020204" charset="-122"/>
                          <a:ea typeface="微软雅黑" panose="020B0503020204020204" charset="-122"/>
                        </a:rPr>
                        <a:t>0</a:t>
                      </a:r>
                      <a:endParaRPr lang="en-US" altLang="en-US" sz="1000" spc="120" dirty="0">
                        <a:solidFill>
                          <a:srgbClr val="FF0000"/>
                        </a:solidFill>
                        <a:latin typeface="微软雅黑" panose="020B0503020204020204" charset="-122"/>
                        <a:ea typeface="微软雅黑" panose="020B0503020204020204" charset="-122"/>
                      </a:endParaRPr>
                    </a:p>
                  </a:txBody>
                  <a:tcPr marL="177800" marR="177800" marT="107950" marB="107950" anchor="ctr">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indent="0" algn="ctr">
                        <a:lnSpc>
                          <a:spcPct val="120000"/>
                        </a:lnSpc>
                        <a:spcBef>
                          <a:spcPts val="0"/>
                        </a:spcBef>
                        <a:spcAft>
                          <a:spcPts val="0"/>
                        </a:spcAft>
                        <a:buNone/>
                      </a:pPr>
                      <a:r>
                        <a:rPr lang="en-US" sz="1000" spc="120" dirty="0">
                          <a:solidFill>
                            <a:srgbClr val="FF0000"/>
                          </a:solidFill>
                          <a:latin typeface="微软雅黑" panose="020B0503020204020204" charset="-122"/>
                          <a:ea typeface="微软雅黑" panose="020B0503020204020204" charset="-122"/>
                        </a:rPr>
                        <a:t>0</a:t>
                      </a:r>
                      <a:endParaRPr lang="en-US" altLang="en-US" sz="1000" spc="120" dirty="0">
                        <a:solidFill>
                          <a:srgbClr val="FF0000"/>
                        </a:solidFill>
                        <a:latin typeface="微软雅黑" panose="020B0503020204020204" charset="-122"/>
                        <a:ea typeface="微软雅黑" panose="020B0503020204020204" charset="-122"/>
                      </a:endParaRPr>
                    </a:p>
                  </a:txBody>
                  <a:tcPr marL="177800" marR="177800" marT="107950" marB="107950" anchor="ctr">
                    <a:lnL w="3175">
                      <a:solidFill>
                        <a:srgbClr val="2F4A8F"/>
                      </a:solidFill>
                      <a:prstDash val="dot"/>
                    </a:lnL>
                    <a:lnR w="19050" cap="rnd">
                      <a:solidFill>
                        <a:srgbClr val="2F4A8F"/>
                      </a:solidFill>
                      <a:prstDash val="solid"/>
                    </a:lnR>
                    <a:lnT w="3175">
                      <a:solidFill>
                        <a:srgbClr val="2F4A8F"/>
                      </a:solidFill>
                      <a:prstDash val="dot"/>
                    </a:lnT>
                    <a:lnB w="19050" cap="rnd">
                      <a:solidFill>
                        <a:srgbClr val="2F4A8F"/>
                      </a:solidFill>
                      <a:prstDash val="solid"/>
                    </a:lnB>
                    <a:solidFill>
                      <a:srgbClr val="FFFFFF"/>
                    </a:solidFill>
                  </a:tcPr>
                </a:tc>
              </a:tr>
            </a:tbl>
          </a:graphicData>
        </a:graphic>
      </p:graphicFrame>
      <p:sp>
        <p:nvSpPr>
          <p:cNvPr id="5" name="文本框 4"/>
          <p:cNvSpPr txBox="1"/>
          <p:nvPr/>
        </p:nvSpPr>
        <p:spPr>
          <a:xfrm>
            <a:off x="544005" y="4647256"/>
            <a:ext cx="6272530" cy="461665"/>
          </a:xfrm>
          <a:prstGeom prst="rect">
            <a:avLst/>
          </a:prstGeom>
          <a:noFill/>
        </p:spPr>
        <p:txBody>
          <a:bodyPr wrap="square" rtlCol="0" anchor="t">
            <a:spAutoFit/>
          </a:bodyPr>
          <a:lstStyle/>
          <a:p>
            <a:r>
              <a:rPr lang="zh-CN" altLang="en-US" sz="600" dirty="0">
                <a:latin typeface="微软雅黑" panose="020B0503020204020204" charset="-122"/>
                <a:ea typeface="微软雅黑" panose="020B0503020204020204" charset="-122"/>
                <a:cs typeface="微软雅黑" panose="020B0503020204020204" charset="-122"/>
                <a:sym typeface="+mn-ea"/>
              </a:rPr>
              <a:t>[1]</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李英,王宇航,赵立波,冯婉玉.双室袋法与注射器法配制静脉输液的不溶性微粒比较[J].中国药学杂志,2013,48(22):1969-1971.</a:t>
            </a:r>
            <a:endParaRPr lang="zh-CN" altLang="en-US" sz="600" dirty="0">
              <a:latin typeface="微软雅黑" panose="020B0503020204020204" charset="-122"/>
              <a:ea typeface="微软雅黑" panose="020B0503020204020204" charset="-122"/>
              <a:cs typeface="微软雅黑" panose="020B0503020204020204" charset="-122"/>
            </a:endParaRPr>
          </a:p>
          <a:p>
            <a:r>
              <a:rPr lang="zh-CN" altLang="en-US" sz="600" dirty="0">
                <a:latin typeface="微软雅黑" panose="020B0503020204020204" charset="-122"/>
                <a:ea typeface="微软雅黑" panose="020B0503020204020204" charset="-122"/>
                <a:cs typeface="微软雅黑" panose="020B0503020204020204" charset="-122"/>
                <a:sym typeface="+mn-ea"/>
              </a:rPr>
              <a:t>[</a:t>
            </a:r>
            <a:r>
              <a:rPr lang="en-US" altLang="zh-CN" sz="600" dirty="0">
                <a:latin typeface="微软雅黑" panose="020B0503020204020204" charset="-122"/>
                <a:ea typeface="微软雅黑" panose="020B0503020204020204" charset="-122"/>
                <a:cs typeface="微软雅黑" panose="020B0503020204020204" charset="-122"/>
                <a:sym typeface="+mn-ea"/>
              </a:rPr>
              <a:t>2</a:t>
            </a:r>
            <a:r>
              <a:rPr lang="zh-CN" altLang="en-US" sz="600" dirty="0">
                <a:latin typeface="微软雅黑" panose="020B0503020204020204" charset="-122"/>
                <a:ea typeface="微软雅黑" panose="020B0503020204020204" charset="-122"/>
                <a:cs typeface="微软雅黑" panose="020B0503020204020204" charset="-122"/>
                <a:sym typeface="+mn-ea"/>
              </a:rPr>
              <a:t>]</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付文焕,王斌,施孝金.注射剂中不溶性微粒相关研究现状及思考[J].上海医药,2012,33(21):29-32</a:t>
            </a:r>
            <a:r>
              <a:rPr lang="zh-CN" altLang="en-US" sz="600" dirty="0" smtClean="0">
                <a:latin typeface="微软雅黑" panose="020B0503020204020204" charset="-122"/>
                <a:ea typeface="微软雅黑" panose="020B0503020204020204" charset="-122"/>
                <a:cs typeface="微软雅黑" panose="020B0503020204020204" charset="-122"/>
                <a:sym typeface="+mn-ea"/>
              </a:rPr>
              <a:t>.</a:t>
            </a:r>
            <a:endParaRPr lang="en-US" altLang="zh-CN" sz="600" dirty="0" smtClean="0">
              <a:latin typeface="微软雅黑" panose="020B0503020204020204" charset="-122"/>
              <a:ea typeface="微软雅黑" panose="020B0503020204020204" charset="-122"/>
              <a:cs typeface="微软雅黑" panose="020B0503020204020204" charset="-122"/>
              <a:sym typeface="+mn-ea"/>
            </a:endParaRPr>
          </a:p>
          <a:p>
            <a:r>
              <a:rPr lang="zh-CN" altLang="en-US" sz="600" dirty="0" smtClean="0">
                <a:latin typeface="微软雅黑" panose="020B0503020204020204" charset="-122"/>
                <a:ea typeface="微软雅黑" panose="020B0503020204020204" charset="-122"/>
                <a:cs typeface="微软雅黑" panose="020B0503020204020204" charset="-122"/>
                <a:sym typeface="+mn-ea"/>
              </a:rPr>
              <a:t>[</a:t>
            </a:r>
            <a:r>
              <a:rPr lang="en-US" altLang="zh-CN" sz="600" dirty="0" smtClean="0">
                <a:latin typeface="微软雅黑" panose="020B0503020204020204" charset="-122"/>
                <a:ea typeface="微软雅黑" panose="020B0503020204020204" charset="-122"/>
                <a:cs typeface="微软雅黑" panose="020B0503020204020204" charset="-122"/>
                <a:sym typeface="+mn-ea"/>
              </a:rPr>
              <a:t>3</a:t>
            </a:r>
            <a:r>
              <a:rPr lang="zh-CN" altLang="en-US"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smtClean="0">
                <a:latin typeface="微软雅黑" panose="020B0503020204020204" charset="-122"/>
                <a:ea typeface="微软雅黑" panose="020B0503020204020204" charset="-122"/>
                <a:cs typeface="微软雅黑" panose="020B0503020204020204" charset="-122"/>
                <a:sym typeface="+mn-ea"/>
              </a:rPr>
              <a:t>罗莉</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孙宇</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夏晚秋</a:t>
            </a:r>
            <a:r>
              <a:rPr lang="en-US" altLang="zh-CN" sz="600" dirty="0">
                <a:latin typeface="微软雅黑" panose="020B0503020204020204" charset="-122"/>
                <a:ea typeface="微软雅黑" panose="020B0503020204020204" charset="-122"/>
                <a:cs typeface="微软雅黑" panose="020B0503020204020204" charset="-122"/>
                <a:sym typeface="+mn-ea"/>
              </a:rPr>
              <a:t>,</a:t>
            </a:r>
            <a:r>
              <a:rPr lang="zh-CN" altLang="en-US" sz="600" dirty="0">
                <a:latin typeface="微软雅黑" panose="020B0503020204020204" charset="-122"/>
                <a:ea typeface="微软雅黑" panose="020B0503020204020204" charset="-122"/>
                <a:cs typeface="微软雅黑" panose="020B0503020204020204" charset="-122"/>
                <a:sym typeface="+mn-ea"/>
              </a:rPr>
              <a:t>等</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阿奇霉素粉</a:t>
            </a:r>
            <a:r>
              <a:rPr lang="en-US" altLang="zh-CN" sz="600" dirty="0">
                <a:latin typeface="微软雅黑" panose="020B0503020204020204" charset="-122"/>
                <a:ea typeface="微软雅黑" panose="020B0503020204020204" charset="-122"/>
                <a:cs typeface="微软雅黑" panose="020B0503020204020204" charset="-122"/>
                <a:sym typeface="+mn-ea"/>
              </a:rPr>
              <a:t>-</a:t>
            </a:r>
            <a:r>
              <a:rPr lang="zh-CN" altLang="en-US" sz="600" dirty="0">
                <a:latin typeface="微软雅黑" panose="020B0503020204020204" charset="-122"/>
                <a:ea typeface="微软雅黑" panose="020B0503020204020204" charset="-122"/>
                <a:cs typeface="微软雅黑" panose="020B0503020204020204" charset="-122"/>
                <a:sym typeface="+mn-ea"/>
              </a:rPr>
              <a:t>液双室袋与传统粉针配制的比较研究</a:t>
            </a:r>
            <a:r>
              <a:rPr lang="en-US" altLang="zh-CN" sz="600" dirty="0">
                <a:latin typeface="微软雅黑" panose="020B0503020204020204" charset="-122"/>
                <a:ea typeface="微软雅黑" panose="020B0503020204020204" charset="-122"/>
                <a:cs typeface="微软雅黑" panose="020B0503020204020204" charset="-122"/>
                <a:sym typeface="+mn-ea"/>
              </a:rPr>
              <a:t>[J]. </a:t>
            </a:r>
            <a:r>
              <a:rPr lang="zh-CN" altLang="en-US" sz="600" dirty="0">
                <a:latin typeface="微软雅黑" panose="020B0503020204020204" charset="-122"/>
                <a:ea typeface="微软雅黑" panose="020B0503020204020204" charset="-122"/>
                <a:cs typeface="微软雅黑" panose="020B0503020204020204" charset="-122"/>
                <a:sym typeface="+mn-ea"/>
              </a:rPr>
              <a:t>中国抗生素杂志</a:t>
            </a:r>
            <a:r>
              <a:rPr lang="en-US" altLang="zh-CN" sz="600" dirty="0">
                <a:latin typeface="微软雅黑" panose="020B0503020204020204" charset="-122"/>
                <a:ea typeface="微软雅黑" panose="020B0503020204020204" charset="-122"/>
                <a:cs typeface="微软雅黑" panose="020B0503020204020204" charset="-122"/>
                <a:sym typeface="+mn-ea"/>
              </a:rPr>
              <a:t>, 2017, 42(8):4</a:t>
            </a:r>
            <a:r>
              <a:rPr lang="en-US" altLang="zh-CN" sz="600" dirty="0" smtClean="0">
                <a:latin typeface="微软雅黑" panose="020B0503020204020204" charset="-122"/>
                <a:ea typeface="微软雅黑" panose="020B0503020204020204" charset="-122"/>
                <a:cs typeface="微软雅黑" panose="020B0503020204020204" charset="-122"/>
                <a:sym typeface="+mn-ea"/>
              </a:rPr>
              <a:t>.</a:t>
            </a:r>
            <a:endParaRPr lang="en-US" altLang="zh-CN" sz="600" dirty="0" smtClean="0">
              <a:latin typeface="微软雅黑" panose="020B0503020204020204" charset="-122"/>
              <a:ea typeface="微软雅黑" panose="020B0503020204020204" charset="-122"/>
              <a:cs typeface="微软雅黑" panose="020B0503020204020204" charset="-122"/>
              <a:sym typeface="+mn-ea"/>
            </a:endParaRPr>
          </a:p>
          <a:p>
            <a:r>
              <a:rPr lang="zh-CN" altLang="en-US" sz="600" dirty="0" smtClean="0">
                <a:latin typeface="微软雅黑" panose="020B0503020204020204" charset="-122"/>
                <a:ea typeface="微软雅黑" panose="020B0503020204020204" charset="-122"/>
                <a:cs typeface="微软雅黑" panose="020B0503020204020204" charset="-122"/>
                <a:sym typeface="+mn-ea"/>
              </a:rPr>
              <a:t>[</a:t>
            </a:r>
            <a:r>
              <a:rPr lang="en-US" altLang="zh-CN" sz="600" dirty="0" smtClean="0">
                <a:latin typeface="微软雅黑" panose="020B0503020204020204" charset="-122"/>
                <a:ea typeface="微软雅黑" panose="020B0503020204020204" charset="-122"/>
                <a:cs typeface="微软雅黑" panose="020B0503020204020204" charset="-122"/>
                <a:sym typeface="+mn-ea"/>
              </a:rPr>
              <a:t>4</a:t>
            </a:r>
            <a:r>
              <a:rPr lang="zh-CN" altLang="en-US" sz="600" dirty="0" smtClean="0">
                <a:latin typeface="微软雅黑" panose="020B0503020204020204" charset="-122"/>
                <a:ea typeface="微软雅黑" panose="020B0503020204020204" charset="-122"/>
                <a:cs typeface="微软雅黑" panose="020B0503020204020204" charset="-122"/>
                <a:sym typeface="+mn-ea"/>
              </a:rPr>
              <a:t>] 颜耀东</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冉良骥</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陈晓民</a:t>
            </a:r>
            <a:r>
              <a:rPr lang="en-US" altLang="zh-CN" sz="600" dirty="0">
                <a:latin typeface="微软雅黑" panose="020B0503020204020204" charset="-122"/>
                <a:ea typeface="微软雅黑" panose="020B0503020204020204" charset="-122"/>
                <a:cs typeface="微软雅黑" panose="020B0503020204020204" charset="-122"/>
                <a:sym typeface="+mn-ea"/>
              </a:rPr>
              <a:t>,</a:t>
            </a:r>
            <a:r>
              <a:rPr lang="zh-CN" altLang="en-US" sz="600" dirty="0">
                <a:latin typeface="微软雅黑" panose="020B0503020204020204" charset="-122"/>
                <a:ea typeface="微软雅黑" panose="020B0503020204020204" charset="-122"/>
                <a:cs typeface="微软雅黑" panose="020B0503020204020204" charset="-122"/>
                <a:sym typeface="+mn-ea"/>
              </a:rPr>
              <a:t>等</a:t>
            </a:r>
            <a:r>
              <a:rPr lang="en-US" altLang="zh-CN" sz="600" dirty="0">
                <a:latin typeface="微软雅黑" panose="020B0503020204020204" charset="-122"/>
                <a:ea typeface="微软雅黑" panose="020B0503020204020204" charset="-122"/>
                <a:cs typeface="微软雅黑" panose="020B0503020204020204" charset="-122"/>
                <a:sym typeface="+mn-ea"/>
              </a:rPr>
              <a:t>. </a:t>
            </a:r>
            <a:r>
              <a:rPr lang="zh-CN" altLang="en-US" sz="600" dirty="0">
                <a:latin typeface="微软雅黑" panose="020B0503020204020204" charset="-122"/>
                <a:ea typeface="微软雅黑" panose="020B0503020204020204" charset="-122"/>
                <a:cs typeface="微软雅黑" panose="020B0503020204020204" charset="-122"/>
                <a:sym typeface="+mn-ea"/>
              </a:rPr>
              <a:t>粉</a:t>
            </a:r>
            <a:r>
              <a:rPr lang="en-US" altLang="zh-CN" sz="600" dirty="0">
                <a:latin typeface="微软雅黑" panose="020B0503020204020204" charset="-122"/>
                <a:ea typeface="微软雅黑" panose="020B0503020204020204" charset="-122"/>
                <a:cs typeface="微软雅黑" panose="020B0503020204020204" charset="-122"/>
                <a:sym typeface="+mn-ea"/>
              </a:rPr>
              <a:t>-</a:t>
            </a:r>
            <a:r>
              <a:rPr lang="zh-CN" altLang="en-US" sz="600" dirty="0">
                <a:latin typeface="微软雅黑" panose="020B0503020204020204" charset="-122"/>
                <a:ea typeface="微软雅黑" panose="020B0503020204020204" charset="-122"/>
                <a:cs typeface="微软雅黑" panose="020B0503020204020204" charset="-122"/>
                <a:sym typeface="+mn-ea"/>
              </a:rPr>
              <a:t>液双室袋用静脉输液膜材热封性能的研究</a:t>
            </a:r>
            <a:r>
              <a:rPr lang="en-US" altLang="zh-CN" sz="600" dirty="0">
                <a:latin typeface="微软雅黑" panose="020B0503020204020204" charset="-122"/>
                <a:ea typeface="微软雅黑" panose="020B0503020204020204" charset="-122"/>
                <a:cs typeface="微软雅黑" panose="020B0503020204020204" charset="-122"/>
                <a:sym typeface="+mn-ea"/>
              </a:rPr>
              <a:t>[J]. </a:t>
            </a:r>
            <a:r>
              <a:rPr lang="zh-CN" altLang="en-US" sz="600" dirty="0">
                <a:latin typeface="微软雅黑" panose="020B0503020204020204" charset="-122"/>
                <a:ea typeface="微软雅黑" panose="020B0503020204020204" charset="-122"/>
                <a:cs typeface="微软雅黑" panose="020B0503020204020204" charset="-122"/>
                <a:sym typeface="+mn-ea"/>
              </a:rPr>
              <a:t>中国药学杂志</a:t>
            </a:r>
            <a:r>
              <a:rPr lang="en-US" altLang="zh-CN" sz="600" dirty="0">
                <a:latin typeface="微软雅黑" panose="020B0503020204020204" charset="-122"/>
                <a:ea typeface="微软雅黑" panose="020B0503020204020204" charset="-122"/>
                <a:cs typeface="微软雅黑" panose="020B0503020204020204" charset="-122"/>
                <a:sym typeface="+mn-ea"/>
              </a:rPr>
              <a:t>, 2013(21).</a:t>
            </a:r>
            <a:endParaRPr lang="zh-CN" altLang="en-US" sz="600" dirty="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467360" y="1203960"/>
            <a:ext cx="3435556" cy="369332"/>
          </a:xfrm>
          <a:prstGeom prst="rect">
            <a:avLst/>
          </a:prstGeom>
          <a:noFill/>
        </p:spPr>
        <p:txBody>
          <a:bodyPr wrap="none" rtlCol="0" anchor="t">
            <a:spAutoFit/>
          </a:bodyPr>
          <a:lstStyle/>
          <a:p>
            <a:pPr marL="171450" indent="-171450">
              <a:lnSpc>
                <a:spcPct val="150000"/>
              </a:lnSpc>
              <a:buFont typeface="Wingdings" panose="05000000000000000000" charset="0"/>
              <a:buChar char="ü"/>
            </a:pPr>
            <a:r>
              <a:rPr lang="zh-CN" altLang="en-US" sz="1200" b="1" dirty="0">
                <a:solidFill>
                  <a:srgbClr val="0E5AA3"/>
                </a:solidFill>
                <a:latin typeface="微软雅黑" panose="020B0503020204020204" charset="-122"/>
                <a:ea typeface="微软雅黑" panose="020B0503020204020204" charset="-122"/>
                <a:sym typeface="Times New Roman" panose="02020603050405020304" pitchFamily="18" charset="0"/>
              </a:rPr>
              <a:t>双室袋法相</a:t>
            </a:r>
            <a:r>
              <a:rPr lang="zh-CN" altLang="en-US" sz="1200" b="1" dirty="0" smtClean="0">
                <a:solidFill>
                  <a:srgbClr val="0E5AA3"/>
                </a:solidFill>
                <a:latin typeface="微软雅黑" panose="020B0503020204020204" charset="-122"/>
                <a:ea typeface="微软雅黑" panose="020B0503020204020204" charset="-122"/>
                <a:sym typeface="Times New Roman" panose="02020603050405020304" pitchFamily="18" charset="0"/>
              </a:rPr>
              <a:t>比传统粉针法</a:t>
            </a:r>
            <a:r>
              <a:rPr lang="zh-CN" sz="1200" b="1" dirty="0">
                <a:solidFill>
                  <a:srgbClr val="0E5AA3"/>
                </a:solidFill>
                <a:latin typeface="微软雅黑" panose="020B0503020204020204" charset="-122"/>
                <a:ea typeface="微软雅黑" panose="020B0503020204020204" charset="-122"/>
                <a:sym typeface="Times New Roman" panose="02020603050405020304" pitchFamily="18" charset="0"/>
              </a:rPr>
              <a:t>，不引入不溶性微粒</a:t>
            </a:r>
            <a:endParaRPr lang="zh-CN" altLang="en-US" sz="1200" b="1" dirty="0">
              <a:solidFill>
                <a:srgbClr val="0E5AA3"/>
              </a:solidFill>
              <a:latin typeface="微软雅黑" panose="020B0503020204020204" charset="-122"/>
              <a:ea typeface="微软雅黑" panose="020B0503020204020204" charset="-122"/>
              <a:sym typeface="Times New Roman" panose="02020603050405020304" pitchFamily="18" charset="0"/>
            </a:endParaRPr>
          </a:p>
        </p:txBody>
      </p:sp>
      <p:sp>
        <p:nvSpPr>
          <p:cNvPr id="7" name="文本框 6"/>
          <p:cNvSpPr txBox="1"/>
          <p:nvPr/>
        </p:nvSpPr>
        <p:spPr>
          <a:xfrm>
            <a:off x="395605" y="3291840"/>
            <a:ext cx="3909695" cy="1129665"/>
          </a:xfrm>
          <a:prstGeom prst="rect">
            <a:avLst/>
          </a:prstGeom>
          <a:noFill/>
        </p:spPr>
        <p:txBody>
          <a:bodyPr wrap="square" rtlCol="0" anchor="t">
            <a:spAutoFit/>
          </a:bodyPr>
          <a:lstStyle/>
          <a:p>
            <a:pPr marL="171450" indent="-171450">
              <a:lnSpc>
                <a:spcPct val="150000"/>
              </a:lnSpc>
              <a:buFont typeface="Arial" panose="020B0604020202020204" pitchFamily="34" charset="0"/>
              <a:buChar char="•"/>
            </a:pPr>
            <a:r>
              <a:rPr lang="zh-CN" altLang="en-US" sz="900" dirty="0">
                <a:latin typeface="微软雅黑" panose="020B0503020204020204" charset="-122"/>
                <a:ea typeface="微软雅黑" panose="020B0503020204020204" charset="-122"/>
                <a:cs typeface="微软雅黑" panose="020B0503020204020204" charset="-122"/>
                <a:sym typeface="+mn-ea"/>
              </a:rPr>
              <a:t>双室袋法</a:t>
            </a:r>
            <a:r>
              <a:rPr lang="zh-CN" altLang="en-US" sz="900" dirty="0" smtClean="0">
                <a:latin typeface="微软雅黑" panose="020B0503020204020204" charset="-122"/>
                <a:ea typeface="微软雅黑" panose="020B0503020204020204" charset="-122"/>
                <a:cs typeface="微软雅黑" panose="020B0503020204020204" charset="-122"/>
                <a:sym typeface="+mn-ea"/>
              </a:rPr>
              <a:t>较传统粉针法</a:t>
            </a:r>
            <a:r>
              <a:rPr lang="zh-CN" altLang="en-US" sz="900" dirty="0">
                <a:latin typeface="微软雅黑" panose="020B0503020204020204" charset="-122"/>
                <a:ea typeface="微软雅黑" panose="020B0503020204020204" charset="-122"/>
                <a:cs typeface="微软雅黑" panose="020B0503020204020204" charset="-122"/>
                <a:sym typeface="+mn-ea"/>
              </a:rPr>
              <a:t>可明显避免在配制转移过程中由于反复针头穿刺，容易导致胶塞脱屑产生大量不溶性微粒，也可避免配液环境不洁对溶液造成污染，从而提高静脉输注药物使用的安全性</a:t>
            </a:r>
            <a:r>
              <a:rPr lang="en-US" altLang="zh-CN" sz="900" baseline="30000" dirty="0">
                <a:latin typeface="微软雅黑" panose="020B0503020204020204" charset="-122"/>
                <a:ea typeface="微软雅黑" panose="020B0503020204020204" charset="-122"/>
                <a:cs typeface="微软雅黑" panose="020B0503020204020204" charset="-122"/>
                <a:sym typeface="+mn-ea"/>
              </a:rPr>
              <a:t>[1]</a:t>
            </a:r>
            <a:r>
              <a:rPr lang="zh-CN" altLang="en-US" sz="900" dirty="0">
                <a:latin typeface="微软雅黑" panose="020B0503020204020204" charset="-122"/>
                <a:ea typeface="微软雅黑" panose="020B0503020204020204" charset="-122"/>
                <a:cs typeface="微软雅黑" panose="020B0503020204020204" charset="-122"/>
                <a:sym typeface="+mn-ea"/>
              </a:rPr>
              <a:t>。</a:t>
            </a:r>
            <a:endParaRPr lang="zh-CN" altLang="en-US" sz="900" dirty="0">
              <a:latin typeface="微软雅黑" panose="020B0503020204020204" charset="-122"/>
              <a:ea typeface="微软雅黑" panose="020B0503020204020204" charset="-122"/>
              <a:cs typeface="微软雅黑" panose="020B0503020204020204" charset="-122"/>
            </a:endParaRPr>
          </a:p>
          <a:p>
            <a:pPr marL="171450" indent="-171450">
              <a:lnSpc>
                <a:spcPct val="150000"/>
              </a:lnSpc>
              <a:buFont typeface="Arial" panose="020B0604020202020204" pitchFamily="34" charset="0"/>
              <a:buChar char="•"/>
            </a:pPr>
            <a:r>
              <a:rPr lang="en-US" altLang="zh-CN" sz="900" dirty="0">
                <a:latin typeface="微软雅黑" panose="020B0503020204020204" charset="-122"/>
                <a:ea typeface="微软雅黑" panose="020B0503020204020204" charset="-122"/>
                <a:cs typeface="微软雅黑" panose="020B0503020204020204" charset="-122"/>
                <a:sym typeface="+mn-ea"/>
              </a:rPr>
              <a:t>已有多项研究表明，粒径1～10μm微粒占注射剂总微粒数的98.11%，而粒径为1～10μm的微粒对人体会造成更大危害</a:t>
            </a:r>
            <a:r>
              <a:rPr lang="en-US" altLang="zh-CN" sz="900" baseline="30000" dirty="0">
                <a:latin typeface="微软雅黑" panose="020B0503020204020204" charset="-122"/>
                <a:ea typeface="微软雅黑" panose="020B0503020204020204" charset="-122"/>
                <a:cs typeface="微软雅黑" panose="020B0503020204020204" charset="-122"/>
                <a:sym typeface="+mn-ea"/>
              </a:rPr>
              <a:t>[2]</a:t>
            </a:r>
            <a:r>
              <a:rPr lang="en-US" altLang="zh-CN" sz="900" dirty="0">
                <a:latin typeface="微软雅黑" panose="020B0503020204020204" charset="-122"/>
                <a:ea typeface="微软雅黑" panose="020B0503020204020204" charset="-122"/>
                <a:cs typeface="微软雅黑" panose="020B0503020204020204" charset="-122"/>
                <a:sym typeface="+mn-ea"/>
              </a:rPr>
              <a:t>。</a:t>
            </a:r>
            <a:endParaRPr lang="en-US" altLang="zh-CN" sz="900" dirty="0">
              <a:latin typeface="微软雅黑" panose="020B0503020204020204" charset="-122"/>
              <a:ea typeface="微软雅黑" panose="020B0503020204020204" charset="-122"/>
              <a:cs typeface="微软雅黑" panose="020B0503020204020204" charset="-122"/>
              <a:sym typeface="+mn-ea"/>
            </a:endParaRPr>
          </a:p>
        </p:txBody>
      </p:sp>
      <p:cxnSp>
        <p:nvCxnSpPr>
          <p:cNvPr id="10" name="直接连接符 9"/>
          <p:cNvCxnSpPr/>
          <p:nvPr/>
        </p:nvCxnSpPr>
        <p:spPr>
          <a:xfrm rot="16200000" flipV="1">
            <a:off x="2904490" y="2943225"/>
            <a:ext cx="3197860" cy="6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787900" y="1203960"/>
            <a:ext cx="4301177" cy="646331"/>
          </a:xfrm>
          <a:prstGeom prst="rect">
            <a:avLst/>
          </a:prstGeom>
          <a:noFill/>
        </p:spPr>
        <p:txBody>
          <a:bodyPr wrap="none" rtlCol="0" anchor="t">
            <a:spAutoFit/>
          </a:bodyPr>
          <a:lstStyle/>
          <a:p>
            <a:pPr marL="171450" indent="-171450">
              <a:lnSpc>
                <a:spcPct val="150000"/>
              </a:lnSpc>
              <a:buClrTx/>
              <a:buSzTx/>
              <a:buFont typeface="Wingdings" panose="05000000000000000000" charset="0"/>
              <a:buChar char="ü"/>
            </a:pPr>
            <a:r>
              <a:rPr lang="zh-CN" altLang="en-US" sz="1200" b="1" dirty="0">
                <a:solidFill>
                  <a:srgbClr val="0E5AA3"/>
                </a:solidFill>
                <a:latin typeface="微软雅黑" panose="020B0503020204020204" charset="-122"/>
                <a:ea typeface="微软雅黑" panose="020B0503020204020204" charset="-122"/>
                <a:sym typeface="Times New Roman" panose="02020603050405020304" pitchFamily="18" charset="0"/>
              </a:rPr>
              <a:t>无针化操作，避免锐器伤，拒绝职业</a:t>
            </a:r>
            <a:r>
              <a:rPr lang="zh-CN" altLang="en-US" sz="1200" b="1" dirty="0" smtClean="0">
                <a:solidFill>
                  <a:srgbClr val="0E5AA3"/>
                </a:solidFill>
                <a:latin typeface="微软雅黑" panose="020B0503020204020204" charset="-122"/>
                <a:ea typeface="微软雅黑" panose="020B0503020204020204" charset="-122"/>
                <a:sym typeface="Times New Roman" panose="02020603050405020304" pitchFamily="18" charset="0"/>
              </a:rPr>
              <a:t>暴露</a:t>
            </a:r>
            <a:r>
              <a:rPr lang="en-US" altLang="zh-CN" sz="1200" baseline="30000" dirty="0" smtClean="0">
                <a:latin typeface="微软雅黑" panose="020B0503020204020204" charset="-122"/>
                <a:ea typeface="微软雅黑" panose="020B0503020204020204" charset="-122"/>
                <a:cs typeface="微软雅黑" panose="020B0503020204020204" charset="-122"/>
                <a:sym typeface="+mn-ea"/>
              </a:rPr>
              <a:t>[3]</a:t>
            </a:r>
            <a:endParaRPr lang="zh-CN" altLang="en-US" sz="1200" b="1" dirty="0">
              <a:solidFill>
                <a:srgbClr val="0E5AA3"/>
              </a:solidFill>
              <a:latin typeface="微软雅黑" panose="020B0503020204020204" charset="-122"/>
              <a:ea typeface="微软雅黑" panose="020B0503020204020204" charset="-122"/>
              <a:sym typeface="Times New Roman" panose="02020603050405020304" pitchFamily="18" charset="0"/>
            </a:endParaRPr>
          </a:p>
          <a:p>
            <a:pPr marL="171450" indent="-171450">
              <a:lnSpc>
                <a:spcPct val="150000"/>
              </a:lnSpc>
              <a:buClrTx/>
              <a:buSzTx/>
              <a:buFont typeface="Wingdings" panose="05000000000000000000" charset="0"/>
              <a:buChar char="ü"/>
            </a:pPr>
            <a:r>
              <a:rPr lang="zh-CN" altLang="en-US" sz="1200" b="1" dirty="0">
                <a:solidFill>
                  <a:srgbClr val="0E5AA3"/>
                </a:solidFill>
                <a:latin typeface="微软雅黑" panose="020B0503020204020204" charset="-122"/>
                <a:ea typeface="微软雅黑" panose="020B0503020204020204" charset="-122"/>
                <a:sym typeface="Calibri" panose="020F0502020204030204" charset="0"/>
              </a:rPr>
              <a:t>避免</a:t>
            </a:r>
            <a:r>
              <a:rPr lang="zh-CN" altLang="en-US" sz="1200" b="1" dirty="0">
                <a:solidFill>
                  <a:srgbClr val="FF0000"/>
                </a:solidFill>
                <a:latin typeface="微软雅黑" panose="020B0503020204020204" charset="-122"/>
                <a:ea typeface="微软雅黑" panose="020B0503020204020204" charset="-122"/>
                <a:sym typeface="Calibri" panose="020F0502020204030204" charset="0"/>
              </a:rPr>
              <a:t>高致敏性药物</a:t>
            </a:r>
            <a:r>
              <a:rPr lang="zh-CN" altLang="en-US" sz="1200" b="1" dirty="0">
                <a:solidFill>
                  <a:srgbClr val="0E5AA3"/>
                </a:solidFill>
                <a:latin typeface="微软雅黑" panose="020B0503020204020204" charset="-122"/>
                <a:ea typeface="微软雅黑" panose="020B0503020204020204" charset="-122"/>
                <a:sym typeface="Calibri" panose="020F0502020204030204" charset="0"/>
              </a:rPr>
              <a:t>配制时吸入或接触有毒物质的潜在</a:t>
            </a:r>
            <a:r>
              <a:rPr lang="zh-CN" altLang="en-US" sz="1200" b="1" dirty="0" smtClean="0">
                <a:solidFill>
                  <a:srgbClr val="0E5AA3"/>
                </a:solidFill>
                <a:latin typeface="微软雅黑" panose="020B0503020204020204" charset="-122"/>
                <a:ea typeface="微软雅黑" panose="020B0503020204020204" charset="-122"/>
                <a:sym typeface="Calibri" panose="020F0502020204030204" charset="0"/>
              </a:rPr>
              <a:t>危害</a:t>
            </a:r>
            <a:r>
              <a:rPr lang="en-US" altLang="zh-CN" sz="1200" baseline="30000" dirty="0" smtClean="0">
                <a:latin typeface="微软雅黑" panose="020B0503020204020204" charset="-122"/>
                <a:ea typeface="微软雅黑" panose="020B0503020204020204" charset="-122"/>
                <a:cs typeface="微软雅黑" panose="020B0503020204020204" charset="-122"/>
                <a:sym typeface="+mn-ea"/>
              </a:rPr>
              <a:t>[4]</a:t>
            </a:r>
            <a:endParaRPr lang="zh-CN" altLang="en-US" sz="1200" b="1" dirty="0">
              <a:solidFill>
                <a:srgbClr val="0E5AA3"/>
              </a:solidFill>
              <a:latin typeface="微软雅黑" panose="020B0503020204020204" charset="-122"/>
              <a:ea typeface="微软雅黑" panose="020B0503020204020204" charset="-122"/>
              <a:sym typeface="Calibri" panose="020F0502020204030204" charset="0"/>
            </a:endParaRPr>
          </a:p>
        </p:txBody>
      </p:sp>
      <p:pic>
        <p:nvPicPr>
          <p:cNvPr id="12" name="Picture 3"/>
          <p:cNvPicPr>
            <a:picLocks noChangeAspect="1" noChangeArrowheads="1"/>
          </p:cNvPicPr>
          <p:nvPr/>
        </p:nvPicPr>
        <p:blipFill>
          <a:blip r:embed="rId2" cstate="print"/>
          <a:srcRect/>
          <a:stretch>
            <a:fillRect/>
          </a:stretch>
        </p:blipFill>
        <p:spPr bwMode="auto">
          <a:xfrm>
            <a:off x="6156828" y="3291840"/>
            <a:ext cx="1375969" cy="918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8"/>
          <p:cNvPicPr>
            <a:picLocks noChangeAspect="1" noChangeArrowheads="1"/>
          </p:cNvPicPr>
          <p:nvPr/>
        </p:nvPicPr>
        <p:blipFill>
          <a:blip r:embed="rId3" cstate="print"/>
          <a:srcRect/>
          <a:stretch>
            <a:fillRect/>
          </a:stretch>
        </p:blipFill>
        <p:spPr bwMode="auto">
          <a:xfrm>
            <a:off x="4783322" y="1995463"/>
            <a:ext cx="1296302" cy="934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9" descr="Dox_vial_asl_cu"/>
          <p:cNvPicPr>
            <a:picLocks noChangeAspect="1" noChangeArrowheads="1"/>
          </p:cNvPicPr>
          <p:nvPr/>
        </p:nvPicPr>
        <p:blipFill>
          <a:blip r:embed="rId4" cstate="print"/>
          <a:srcRect l="18605"/>
          <a:stretch>
            <a:fillRect/>
          </a:stretch>
        </p:blipFill>
        <p:spPr bwMode="auto">
          <a:xfrm>
            <a:off x="6177152" y="1995463"/>
            <a:ext cx="1335321" cy="97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0" name="图片 99"/>
          <p:cNvPicPr/>
          <p:nvPr/>
        </p:nvPicPr>
        <p:blipFill>
          <a:blip r:embed="rId5" cstate="print"/>
          <a:srcRect l="6459" t="14960" b="21897"/>
          <a:stretch>
            <a:fillRect/>
          </a:stretch>
        </p:blipFill>
        <p:spPr bwMode="auto">
          <a:xfrm>
            <a:off x="4787900" y="3291840"/>
            <a:ext cx="1332865" cy="940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图片 10" descr="压_副本.jpg"/>
          <p:cNvPicPr>
            <a:picLocks noChangeAspect="1"/>
          </p:cNvPicPr>
          <p:nvPr/>
        </p:nvPicPr>
        <p:blipFill>
          <a:blip r:embed="rId6"/>
          <a:stretch>
            <a:fillRect/>
          </a:stretch>
        </p:blipFill>
        <p:spPr>
          <a:xfrm flipH="1">
            <a:off x="7596505" y="1995805"/>
            <a:ext cx="1236345" cy="2144395"/>
          </a:xfrm>
          <a:prstGeom prst="rect">
            <a:avLst/>
          </a:prstGeom>
          <a:noFill/>
          <a:ln w="9525">
            <a:noFill/>
          </a:ln>
        </p:spPr>
      </p:pic>
      <p:pic>
        <p:nvPicPr>
          <p:cNvPr id="20" name="图片 19" descr="拒绝"/>
          <p:cNvPicPr>
            <a:picLocks noChangeAspect="1"/>
          </p:cNvPicPr>
          <p:nvPr/>
        </p:nvPicPr>
        <p:blipFill>
          <a:blip r:embed="rId7"/>
          <a:stretch>
            <a:fillRect/>
          </a:stretch>
        </p:blipFill>
        <p:spPr>
          <a:xfrm>
            <a:off x="5579745" y="2571750"/>
            <a:ext cx="1126490" cy="1126490"/>
          </a:xfrm>
          <a:prstGeom prst="rect">
            <a:avLst/>
          </a:prstGeom>
        </p:spPr>
      </p:pic>
      <p:pic>
        <p:nvPicPr>
          <p:cNvPr id="24" name="图片 23" descr="正确"/>
          <p:cNvPicPr>
            <a:picLocks noChangeAspect="1"/>
          </p:cNvPicPr>
          <p:nvPr/>
        </p:nvPicPr>
        <p:blipFill>
          <a:blip r:embed="rId8"/>
          <a:stretch>
            <a:fillRect/>
          </a:stretch>
        </p:blipFill>
        <p:spPr>
          <a:xfrm>
            <a:off x="7740015" y="2499995"/>
            <a:ext cx="1163955" cy="116395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55576" y="131445"/>
            <a:ext cx="6440244" cy="39878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charset="-122"/>
                <a:ea typeface="微软雅黑" panose="020B0503020204020204" charset="-122"/>
                <a:sym typeface="+mn-ea"/>
              </a:rPr>
              <a:t>有效性（</a:t>
            </a:r>
            <a:r>
              <a:rPr lang="en-US" altLang="zh-CN" sz="2000" b="1" dirty="0" smtClean="0">
                <a:solidFill>
                  <a:schemeClr val="bg1"/>
                </a:solidFill>
                <a:latin typeface="微软雅黑" panose="020B0503020204020204" charset="-122"/>
                <a:ea typeface="微软雅黑" panose="020B0503020204020204" charset="-122"/>
                <a:sym typeface="+mn-ea"/>
              </a:rPr>
              <a:t>1</a:t>
            </a:r>
            <a:r>
              <a:rPr lang="zh-CN" altLang="en-US" sz="2000" b="1" dirty="0" smtClean="0">
                <a:solidFill>
                  <a:schemeClr val="bg1"/>
                </a:solidFill>
                <a:latin typeface="微软雅黑" panose="020B0503020204020204" charset="-122"/>
                <a:ea typeface="微软雅黑" panose="020B0503020204020204" charset="-122"/>
                <a:sym typeface="+mn-ea"/>
              </a:rPr>
              <a:t>）</a:t>
            </a:r>
            <a:endParaRPr lang="zh-CN" altLang="en-US" sz="2000" b="1" dirty="0" smtClean="0">
              <a:solidFill>
                <a:schemeClr val="bg1"/>
              </a:solidFill>
              <a:latin typeface="微软雅黑" panose="020B0503020204020204" charset="-122"/>
              <a:ea typeface="微软雅黑" panose="020B0503020204020204" charset="-122"/>
              <a:sym typeface="+mn-ea"/>
            </a:endParaRPr>
          </a:p>
        </p:txBody>
      </p:sp>
      <p:sp>
        <p:nvSpPr>
          <p:cNvPr id="13" name="文本框 12" descr="7b0a20202020227461726765744964223a202270726f636573734f6e6c696e6542756c6c6574220a7d0a"/>
          <p:cNvSpPr txBox="1"/>
          <p:nvPr/>
        </p:nvSpPr>
        <p:spPr>
          <a:xfrm>
            <a:off x="395605" y="771525"/>
            <a:ext cx="8447405" cy="424732"/>
          </a:xfrm>
          <a:prstGeom prst="rect">
            <a:avLst/>
          </a:prstGeom>
          <a:noFill/>
        </p:spPr>
        <p:txBody>
          <a:bodyPr wrap="square">
            <a:spAutoFit/>
          </a:bodyPr>
          <a:lstStyle/>
          <a:p>
            <a:pPr marR="0" indent="0" algn="ctr" defTabSz="914400" fontAlgn="auto">
              <a:lnSpc>
                <a:spcPct val="120000"/>
              </a:lnSpc>
              <a:spcBef>
                <a:spcPts val="0"/>
              </a:spcBef>
              <a:spcAft>
                <a:spcPts val="0"/>
              </a:spcAft>
              <a:buClrTx/>
              <a:buSzTx/>
              <a:buFontTx/>
              <a:buNone/>
              <a:defRPr/>
            </a:pPr>
            <a:r>
              <a:rPr kumimoji="0" lang="zh-CN" altLang="en-US" b="1" i="0" kern="0" cap="none" spc="0" normalizeH="0" baseline="0" noProof="0" dirty="0" smtClean="0">
                <a:solidFill>
                  <a:srgbClr val="1166B0"/>
                </a:solidFill>
                <a:latin typeface="Arial" panose="020B0604020202020204"/>
                <a:ea typeface="微软雅黑" panose="020B0503020204020204" charset="-122"/>
                <a:cs typeface="Tahoma" panose="020B0604030504040204" pitchFamily="34" charset="0"/>
              </a:rPr>
              <a:t>主要成份</a:t>
            </a:r>
            <a:r>
              <a:rPr kumimoji="0" lang="zh-CN" b="1" i="0" kern="0" cap="none" spc="0" normalizeH="0" baseline="0" noProof="0" dirty="0" smtClean="0">
                <a:solidFill>
                  <a:srgbClr val="1166B0"/>
                </a:solidFill>
                <a:latin typeface="Arial" panose="020B0604020202020204"/>
                <a:ea typeface="微软雅黑" panose="020B0503020204020204" charset="-122"/>
                <a:cs typeface="Tahoma" panose="020B0604030504040204" pitchFamily="34" charset="0"/>
              </a:rPr>
              <a:t>头</a:t>
            </a:r>
            <a:r>
              <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rPr>
              <a:t>孢他啶在全球广泛应用多年</a:t>
            </a:r>
            <a:r>
              <a:rPr kumimoji="0" lang="zh-CN" altLang="en-US" b="1" i="0" kern="0" cap="none" spc="0" normalizeH="0" baseline="0" noProof="0" dirty="0" smtClean="0">
                <a:solidFill>
                  <a:srgbClr val="1166B0"/>
                </a:solidFill>
                <a:latin typeface="Arial" panose="020B0604020202020204"/>
                <a:ea typeface="微软雅黑" panose="020B0503020204020204" charset="-122"/>
                <a:cs typeface="Tahoma" panose="020B0604030504040204" pitchFamily="34" charset="0"/>
              </a:rPr>
              <a:t>，</a:t>
            </a:r>
            <a:r>
              <a:rPr kumimoji="0" lang="zh-CN" altLang="en-US" b="1" i="0" kern="0" cap="none" spc="0" normalizeH="0" baseline="0" noProof="0" dirty="0" smtClean="0">
                <a:solidFill>
                  <a:srgbClr val="FF0000"/>
                </a:solidFill>
                <a:latin typeface="Arial" panose="020B0604020202020204"/>
                <a:ea typeface="微软雅黑" panose="020B0503020204020204" charset="-122"/>
                <a:cs typeface="Tahoma" panose="020B0604030504040204" pitchFamily="34" charset="0"/>
              </a:rPr>
              <a:t>多指南推荐，临床</a:t>
            </a:r>
            <a:r>
              <a:rPr kumimoji="0" lang="zh-CN" altLang="en-US" b="1" i="0" kern="0" cap="none" spc="0" normalizeH="0" baseline="0" noProof="0" dirty="0">
                <a:solidFill>
                  <a:srgbClr val="FF0000"/>
                </a:solidFill>
                <a:latin typeface="Arial" panose="020B0604020202020204"/>
                <a:ea typeface="微软雅黑" panose="020B0503020204020204" charset="-122"/>
                <a:cs typeface="Tahoma" panose="020B0604030504040204" pitchFamily="34" charset="0"/>
              </a:rPr>
              <a:t>认可度高</a:t>
            </a:r>
            <a:endParaRPr kumimoji="0" lang="zh-CN" altLang="en-US" b="1" i="0" kern="0" cap="none" spc="0" normalizeH="0" baseline="0" noProof="0" dirty="0">
              <a:solidFill>
                <a:srgbClr val="FF0000"/>
              </a:solidFill>
              <a:latin typeface="Arial" panose="020B0604020202020204"/>
              <a:ea typeface="微软雅黑" panose="020B0503020204020204" charset="-122"/>
              <a:cs typeface="Tahoma" panose="020B0604030504040204" pitchFamily="34" charset="0"/>
            </a:endParaRPr>
          </a:p>
        </p:txBody>
      </p:sp>
      <p:sp>
        <p:nvSpPr>
          <p:cNvPr id="101" name="文本框 100"/>
          <p:cNvSpPr txBox="1"/>
          <p:nvPr/>
        </p:nvSpPr>
        <p:spPr>
          <a:xfrm>
            <a:off x="539552" y="1131570"/>
            <a:ext cx="7776864" cy="1363450"/>
          </a:xfrm>
          <a:prstGeom prst="rect">
            <a:avLst/>
          </a:prstGeom>
          <a:noFill/>
          <a:ln w="9525">
            <a:noFill/>
          </a:ln>
        </p:spPr>
        <p:txBody>
          <a:bodyPr wrap="square">
            <a:spAutoFit/>
          </a:bodyPr>
          <a:lstStyle/>
          <a:p>
            <a:pPr marL="171450" indent="-171450" fontAlgn="auto">
              <a:lnSpc>
                <a:spcPct val="110000"/>
              </a:lnSpc>
              <a:spcBef>
                <a:spcPts val="600"/>
              </a:spcBef>
              <a:buFont typeface="Wingdings" panose="05000000000000000000" pitchFamily="2" charset="2"/>
              <a:buChar char="n"/>
            </a:pP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国家抗微生物治疗指南（第</a:t>
            </a:r>
            <a:r>
              <a:rPr lang="en-US" altLang="zh-CN" sz="1200" b="1" dirty="0">
                <a:latin typeface="微软雅黑" panose="020B0503020204020204" charset="-122"/>
                <a:ea typeface="微软雅黑" panose="020B0503020204020204" charset="-122"/>
                <a:cs typeface="微软雅黑" panose="020B0503020204020204" charset="-122"/>
              </a:rPr>
              <a:t>2</a:t>
            </a:r>
            <a:r>
              <a:rPr lang="zh-CN" altLang="en-US" sz="1200" b="1" dirty="0">
                <a:latin typeface="微软雅黑" panose="020B0503020204020204" charset="-122"/>
                <a:ea typeface="微软雅黑" panose="020B0503020204020204" charset="-122"/>
                <a:cs typeface="微软雅黑" panose="020B0503020204020204" charset="-122"/>
              </a:rPr>
              <a:t>版）</a:t>
            </a:r>
            <a:r>
              <a:rPr lang="en-US" altLang="zh-CN" sz="1200" b="1" dirty="0">
                <a:latin typeface="微软雅黑" panose="020B0503020204020204" charset="-122"/>
                <a:ea typeface="微软雅黑" panose="020B0503020204020204" charset="-122"/>
                <a:cs typeface="微软雅黑" panose="020B0503020204020204" charset="-122"/>
              </a:rPr>
              <a:t>》(2017</a:t>
            </a:r>
            <a:r>
              <a:rPr lang="zh-CN" altLang="en-US" sz="1200" b="1" dirty="0">
                <a:latin typeface="微软雅黑" panose="020B0503020204020204" charset="-122"/>
                <a:ea typeface="微软雅黑" panose="020B0503020204020204" charset="-122"/>
                <a:cs typeface="微软雅黑" panose="020B0503020204020204" charset="-122"/>
              </a:rPr>
              <a:t>年</a:t>
            </a:r>
            <a:r>
              <a:rPr lang="en-US" altLang="zh-CN" sz="1200" b="1" dirty="0" smtClean="0">
                <a:latin typeface="微软雅黑" panose="020B0503020204020204" charset="-122"/>
                <a:ea typeface="微软雅黑" panose="020B0503020204020204" charset="-122"/>
                <a:cs typeface="微软雅黑" panose="020B0503020204020204" charset="-122"/>
              </a:rPr>
              <a:t>)</a:t>
            </a:r>
            <a:r>
              <a:rPr lang="zh-CN" altLang="en-US" sz="1200" b="1" dirty="0" smtClean="0">
                <a:latin typeface="微软雅黑" panose="020B0503020204020204" charset="-122"/>
                <a:ea typeface="微软雅黑" panose="020B0503020204020204" charset="-122"/>
                <a:cs typeface="微软雅黑" panose="020B0503020204020204" charset="-122"/>
              </a:rPr>
              <a:t>、</a:t>
            </a: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慢性阻塞性肺疾病急性加重抗感染治疗中国专家共识</a:t>
            </a:r>
            <a:r>
              <a:rPr lang="en-US" altLang="zh-CN" sz="1200" b="1" dirty="0">
                <a:latin typeface="微软雅黑" panose="020B0503020204020204" charset="-122"/>
                <a:ea typeface="微软雅黑" panose="020B0503020204020204" charset="-122"/>
                <a:cs typeface="微软雅黑" panose="020B0503020204020204" charset="-122"/>
              </a:rPr>
              <a:t>》(2019</a:t>
            </a:r>
            <a:r>
              <a:rPr lang="en-US" altLang="zh-CN" sz="1200" b="1" dirty="0" smtClean="0">
                <a:latin typeface="微软雅黑" panose="020B0503020204020204" charset="-122"/>
                <a:ea typeface="微软雅黑" panose="020B0503020204020204" charset="-122"/>
                <a:cs typeface="微软雅黑" panose="020B0503020204020204" charset="-122"/>
              </a:rPr>
              <a:t>)</a:t>
            </a:r>
            <a:r>
              <a:rPr lang="zh-CN" altLang="en-US" sz="1200" b="1" dirty="0" smtClean="0">
                <a:latin typeface="微软雅黑" panose="020B0503020204020204" charset="-122"/>
                <a:ea typeface="微软雅黑" panose="020B0503020204020204" charset="-122"/>
                <a:cs typeface="微软雅黑" panose="020B0503020204020204" charset="-122"/>
              </a:rPr>
              <a:t>、</a:t>
            </a: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神经外科中枢神经系统感染诊治中国专家共识</a:t>
            </a:r>
            <a:r>
              <a:rPr lang="en-US" altLang="zh-CN" sz="1200" b="1" dirty="0">
                <a:latin typeface="微软雅黑" panose="020B0503020204020204" charset="-122"/>
                <a:ea typeface="微软雅黑" panose="020B0503020204020204" charset="-122"/>
                <a:cs typeface="微软雅黑" panose="020B0503020204020204" charset="-122"/>
              </a:rPr>
              <a:t>》(</a:t>
            </a:r>
            <a:r>
              <a:rPr lang="en-US" altLang="zh-CN" sz="1200" b="1" dirty="0" smtClean="0">
                <a:latin typeface="微软雅黑" panose="020B0503020204020204" charset="-122"/>
                <a:ea typeface="微软雅黑" panose="020B0503020204020204" charset="-122"/>
                <a:cs typeface="微软雅黑" panose="020B0503020204020204" charset="-122"/>
              </a:rPr>
              <a:t>2021)</a:t>
            </a:r>
            <a:r>
              <a:rPr lang="zh-CN" altLang="en-US" sz="1200" b="1" dirty="0" smtClean="0">
                <a:latin typeface="微软雅黑" panose="020B0503020204020204" charset="-122"/>
                <a:ea typeface="微软雅黑" panose="020B0503020204020204" charset="-122"/>
                <a:cs typeface="微软雅黑" panose="020B0503020204020204" charset="-122"/>
              </a:rPr>
              <a:t>等多指南推荐作为革兰阴性菌感染治疗用药</a:t>
            </a:r>
            <a:endParaRPr lang="en-US" altLang="zh-CN" sz="1200" b="1" dirty="0" smtClean="0">
              <a:latin typeface="微软雅黑" panose="020B0503020204020204" charset="-122"/>
              <a:ea typeface="微软雅黑" panose="020B0503020204020204" charset="-122"/>
              <a:cs typeface="微软雅黑" panose="020B0503020204020204" charset="-122"/>
            </a:endParaRPr>
          </a:p>
          <a:p>
            <a:pPr marL="171450" indent="-171450" fontAlgn="auto">
              <a:lnSpc>
                <a:spcPct val="110000"/>
              </a:lnSpc>
              <a:spcBef>
                <a:spcPts val="600"/>
              </a:spcBef>
              <a:buFont typeface="Wingdings" panose="05000000000000000000" pitchFamily="2" charset="2"/>
              <a:buChar char="n"/>
            </a:pPr>
            <a:r>
              <a:rPr lang="zh-CN" sz="1200" b="1" dirty="0" smtClean="0">
                <a:latin typeface="微软雅黑" panose="020B0503020204020204" charset="-122"/>
                <a:ea typeface="微软雅黑" panose="020B0503020204020204" charset="-122"/>
                <a:cs typeface="微软雅黑" panose="020B0503020204020204" charset="-122"/>
              </a:rPr>
              <a:t>注射</a:t>
            </a:r>
            <a:r>
              <a:rPr lang="zh-CN" sz="1200" b="1" dirty="0">
                <a:latin typeface="微软雅黑" panose="020B0503020204020204" charset="-122"/>
                <a:ea typeface="微软雅黑" panose="020B0503020204020204" charset="-122"/>
                <a:cs typeface="微软雅黑" panose="020B0503020204020204" charset="-122"/>
              </a:rPr>
              <a:t>用头孢他啶原研日本临床试验疗效结果</a:t>
            </a:r>
            <a:r>
              <a:rPr lang="zh-CN" sz="1200" b="0" dirty="0">
                <a:latin typeface="微软雅黑" panose="020B0503020204020204" charset="-122"/>
                <a:ea typeface="微软雅黑" panose="020B0503020204020204" charset="-122"/>
                <a:cs typeface="微软雅黑" panose="020B0503020204020204" charset="-122"/>
              </a:rPr>
              <a:t>（</a:t>
            </a:r>
            <a:r>
              <a:rPr lang="zh-CN" sz="1000" b="0" dirty="0">
                <a:solidFill>
                  <a:srgbClr val="1166B0"/>
                </a:solidFill>
                <a:latin typeface="微软雅黑" panose="020B0503020204020204" charset="-122"/>
                <a:ea typeface="微软雅黑" panose="020B0503020204020204" charset="-122"/>
                <a:cs typeface="微软雅黑" panose="020B0503020204020204" charset="-122"/>
              </a:rPr>
              <a:t>葛兰素史克</a:t>
            </a:r>
            <a:r>
              <a:rPr lang="en-US" sz="1000" b="0" dirty="0">
                <a:solidFill>
                  <a:srgbClr val="1166B0"/>
                </a:solidFill>
                <a:latin typeface="微软雅黑" panose="020B0503020204020204" charset="-122"/>
                <a:ea typeface="微软雅黑" panose="020B0503020204020204" charset="-122"/>
                <a:cs typeface="微软雅黑" panose="020B0503020204020204" charset="-122"/>
              </a:rPr>
              <a:t> 2020</a:t>
            </a:r>
            <a:r>
              <a:rPr lang="zh-CN" sz="1200" b="0" dirty="0">
                <a:latin typeface="微软雅黑" panose="020B0503020204020204" charset="-122"/>
                <a:ea typeface="微软雅黑" panose="020B0503020204020204" charset="-122"/>
                <a:cs typeface="微软雅黑" panose="020B0503020204020204" charset="-122"/>
              </a:rPr>
              <a:t>）</a:t>
            </a:r>
            <a:endParaRPr lang="zh-CN" sz="1200" b="0" dirty="0">
              <a:latin typeface="微软雅黑" panose="020B0503020204020204" charset="-122"/>
              <a:ea typeface="微软雅黑" panose="020B0503020204020204" charset="-122"/>
              <a:cs typeface="微软雅黑" panose="020B0503020204020204" charset="-122"/>
            </a:endParaRPr>
          </a:p>
          <a:p>
            <a:pPr marL="171450" indent="-171450" fontAlgn="auto">
              <a:lnSpc>
                <a:spcPct val="110000"/>
              </a:lnSpc>
              <a:spcBef>
                <a:spcPts val="600"/>
              </a:spcBef>
              <a:buFont typeface="Arial" panose="020B0604020202020204" pitchFamily="34" charset="0"/>
              <a:buChar char="•"/>
            </a:pPr>
            <a:r>
              <a:rPr lang="zh-CN" sz="1000" b="0" dirty="0">
                <a:latin typeface="微软雅黑" panose="020B0503020204020204" charset="-122"/>
                <a:ea typeface="微软雅黑" panose="020B0503020204020204" charset="-122"/>
                <a:cs typeface="微软雅黑" panose="020B0503020204020204" charset="-122"/>
              </a:rPr>
              <a:t>葛兰素史克公司（</a:t>
            </a:r>
            <a:r>
              <a:rPr lang="en-US" sz="1000" b="0" dirty="0">
                <a:latin typeface="微软雅黑" panose="020B0503020204020204" charset="-122"/>
                <a:ea typeface="微软雅黑" panose="020B0503020204020204" charset="-122"/>
                <a:cs typeface="微软雅黑" panose="020B0503020204020204" charset="-122"/>
              </a:rPr>
              <a:t>GSK</a:t>
            </a:r>
            <a:r>
              <a:rPr lang="zh-CN" sz="1000" b="0" dirty="0">
                <a:latin typeface="微软雅黑" panose="020B0503020204020204" charset="-122"/>
                <a:ea typeface="微软雅黑" panose="020B0503020204020204" charset="-122"/>
                <a:cs typeface="微软雅黑" panose="020B0503020204020204" charset="-122"/>
              </a:rPr>
              <a:t>）在日本</a:t>
            </a:r>
            <a:r>
              <a:rPr lang="en-US" sz="1000" b="0" dirty="0">
                <a:latin typeface="微软雅黑" panose="020B0503020204020204" charset="-122"/>
                <a:ea typeface="微软雅黑" panose="020B0503020204020204" charset="-122"/>
                <a:cs typeface="微软雅黑" panose="020B0503020204020204" charset="-122"/>
              </a:rPr>
              <a:t>331</a:t>
            </a:r>
            <a:r>
              <a:rPr lang="zh-CN" sz="1000" b="0" dirty="0">
                <a:latin typeface="微软雅黑" panose="020B0503020204020204" charset="-122"/>
                <a:ea typeface="微软雅黑" panose="020B0503020204020204" charset="-122"/>
                <a:cs typeface="微软雅黑" panose="020B0503020204020204" charset="-122"/>
              </a:rPr>
              <a:t>家临床研究机构中进行了注射用头孢他啶的</a:t>
            </a:r>
            <a:r>
              <a:rPr lang="zh-CN" sz="1000" b="0" dirty="0" smtClean="0">
                <a:latin typeface="微软雅黑" panose="020B0503020204020204" charset="-122"/>
                <a:ea typeface="微软雅黑" panose="020B0503020204020204" charset="-122"/>
                <a:cs typeface="微软雅黑" panose="020B0503020204020204" charset="-122"/>
              </a:rPr>
              <a:t>临床试验</a:t>
            </a:r>
            <a:r>
              <a:rPr lang="zh-CN" altLang="en-US" sz="1000" baseline="30000" dirty="0">
                <a:latin typeface="微软雅黑" panose="020B0503020204020204" charset="-122"/>
                <a:ea typeface="微软雅黑" panose="020B0503020204020204" charset="-122"/>
                <a:cs typeface="微软雅黑" panose="020B0503020204020204" charset="-122"/>
                <a:sym typeface="+mn-ea"/>
              </a:rPr>
              <a:t>[1]</a:t>
            </a:r>
            <a:r>
              <a:rPr lang="en-US" altLang="zh-CN" sz="1000" baseline="30000" dirty="0">
                <a:latin typeface="微软雅黑" panose="020B0503020204020204" charset="-122"/>
                <a:ea typeface="微软雅黑" panose="020B0503020204020204" charset="-122"/>
                <a:cs typeface="微软雅黑" panose="020B0503020204020204" charset="-122"/>
                <a:sym typeface="+mn-ea"/>
              </a:rPr>
              <a:t> </a:t>
            </a:r>
            <a:r>
              <a:rPr lang="zh-CN" sz="1000" b="0" dirty="0" smtClean="0">
                <a:latin typeface="微软雅黑" panose="020B0503020204020204" charset="-122"/>
                <a:ea typeface="微软雅黑" panose="020B0503020204020204" charset="-122"/>
                <a:cs typeface="微软雅黑" panose="020B0503020204020204" charset="-122"/>
              </a:rPr>
              <a:t>，</a:t>
            </a:r>
            <a:r>
              <a:rPr lang="zh-CN" sz="1000" b="0" dirty="0">
                <a:latin typeface="微软雅黑" panose="020B0503020204020204" charset="-122"/>
                <a:ea typeface="微软雅黑" panose="020B0503020204020204" charset="-122"/>
                <a:cs typeface="微软雅黑" panose="020B0503020204020204" charset="-122"/>
              </a:rPr>
              <a:t>试验共纳入</a:t>
            </a:r>
            <a:r>
              <a:rPr lang="en-US" sz="1000" b="0" dirty="0">
                <a:latin typeface="微软雅黑" panose="020B0503020204020204" charset="-122"/>
                <a:ea typeface="微软雅黑" panose="020B0503020204020204" charset="-122"/>
                <a:cs typeface="微软雅黑" panose="020B0503020204020204" charset="-122"/>
              </a:rPr>
              <a:t>3242</a:t>
            </a:r>
            <a:r>
              <a:rPr lang="zh-CN" sz="1000" b="0" dirty="0">
                <a:latin typeface="微软雅黑" panose="020B0503020204020204" charset="-122"/>
                <a:ea typeface="微软雅黑" panose="020B0503020204020204" charset="-122"/>
                <a:cs typeface="微软雅黑" panose="020B0503020204020204" charset="-122"/>
              </a:rPr>
              <a:t>例受试者，其中</a:t>
            </a:r>
            <a:r>
              <a:rPr lang="en-US" sz="1000" b="0" dirty="0">
                <a:latin typeface="微软雅黑" panose="020B0503020204020204" charset="-122"/>
                <a:ea typeface="微软雅黑" panose="020B0503020204020204" charset="-122"/>
                <a:cs typeface="微软雅黑" panose="020B0503020204020204" charset="-122"/>
              </a:rPr>
              <a:t>2640</a:t>
            </a:r>
            <a:r>
              <a:rPr lang="zh-CN" sz="1000" b="0" dirty="0">
                <a:latin typeface="微软雅黑" panose="020B0503020204020204" charset="-122"/>
                <a:ea typeface="微软雅黑" panose="020B0503020204020204" charset="-122"/>
                <a:cs typeface="微软雅黑" panose="020B0503020204020204" charset="-122"/>
              </a:rPr>
              <a:t>例受试者的临床治疗结果用于试验药物的适应症批准。包含以下4种疾病感染（呼吸道感染、尿路感染、术后感染、耳鼻科领域感染）的双盲对照临床试验，具体疗效评价结果如下：</a:t>
            </a:r>
            <a:endParaRPr lang="zh-CN" sz="1000" b="0" dirty="0">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custDataLst>
              <p:tags r:id="rId1"/>
            </p:custDataLst>
          </p:nvPr>
        </p:nvGraphicFramePr>
        <p:xfrm>
          <a:off x="827584" y="2515980"/>
          <a:ext cx="7344817" cy="2075691"/>
        </p:xfrm>
        <a:graphic>
          <a:graphicData uri="http://schemas.openxmlformats.org/drawingml/2006/table">
            <a:tbl>
              <a:tblPr firstRow="1" bandRow="1"/>
              <a:tblGrid>
                <a:gridCol w="1003401"/>
                <a:gridCol w="1497855"/>
                <a:gridCol w="1026139"/>
                <a:gridCol w="1126747"/>
                <a:gridCol w="2690675"/>
              </a:tblGrid>
              <a:tr h="319126">
                <a:tc>
                  <a:txBody>
                    <a:bodyPr/>
                    <a:lstStyle/>
                    <a:p>
                      <a:pPr algn="ctr">
                        <a:buNone/>
                      </a:pPr>
                      <a:r>
                        <a:rPr lang="zh-CN" altLang="en-US" sz="1100" b="1" dirty="0">
                          <a:solidFill>
                            <a:srgbClr val="FFFFFF"/>
                          </a:solidFill>
                          <a:latin typeface="微软雅黑" panose="020B0503020204020204" charset="-122"/>
                          <a:ea typeface="微软雅黑" panose="020B0503020204020204" charset="-122"/>
                        </a:rPr>
                        <a:t>疾病类型</a:t>
                      </a:r>
                      <a:endParaRPr lang="zh-CN" altLang="en-US" sz="1100" b="1" dirty="0">
                        <a:solidFill>
                          <a:srgbClr val="FFFFFF"/>
                        </a:solidFill>
                        <a:latin typeface="微软雅黑" panose="020B0503020204020204" charset="-122"/>
                        <a:ea typeface="微软雅黑" panose="020B0503020204020204" charset="-122"/>
                      </a:endParaRPr>
                    </a:p>
                  </a:txBody>
                  <a:tcPr anchor="ctr">
                    <a:lnL w="19050" cap="rnd">
                      <a:solidFill>
                        <a:srgbClr val="2F4A8F"/>
                      </a:solidFill>
                      <a:prstDash val="solid"/>
                    </a:lnL>
                    <a:lnR w="3175">
                      <a:solidFill>
                        <a:srgbClr val="FFFFFF"/>
                      </a:solidFill>
                      <a:prstDash val="dot"/>
                    </a:lnR>
                    <a:lnT w="19050" cap="rnd">
                      <a:solidFill>
                        <a:srgbClr val="2F4A8F"/>
                      </a:solidFill>
                      <a:prstDash val="solid"/>
                    </a:lnT>
                    <a:lnB w="19050">
                      <a:solidFill>
                        <a:srgbClr val="2F4A8F"/>
                      </a:solidFill>
                      <a:prstDash val="solid"/>
                    </a:lnB>
                    <a:solidFill>
                      <a:srgbClr val="2F4A8F"/>
                    </a:solidFill>
                  </a:tcPr>
                </a:tc>
                <a:tc>
                  <a:txBody>
                    <a:bodyPr/>
                    <a:lstStyle/>
                    <a:p>
                      <a:pPr algn="ctr">
                        <a:buNone/>
                      </a:pPr>
                      <a:r>
                        <a:rPr lang="zh-CN" altLang="en-US" sz="1100" b="1">
                          <a:solidFill>
                            <a:srgbClr val="FFFFFF"/>
                          </a:solidFill>
                          <a:latin typeface="微软雅黑" panose="020B0503020204020204" charset="-122"/>
                          <a:ea typeface="微软雅黑" panose="020B0503020204020204" charset="-122"/>
                        </a:rPr>
                        <a:t>给药方法</a:t>
                      </a:r>
                      <a:endParaRPr lang="zh-CN" altLang="en-US" sz="1100" b="1">
                        <a:solidFill>
                          <a:srgbClr val="FFFFFF"/>
                        </a:solidFill>
                        <a:latin typeface="微软雅黑" panose="020B0503020204020204" charset="-122"/>
                        <a:ea typeface="微软雅黑" panose="020B0503020204020204" charset="-122"/>
                      </a:endParaRPr>
                    </a:p>
                  </a:txBody>
                  <a:tcPr anchor="ctr">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solidFill>
                      <a:srgbClr val="2F4A8F"/>
                    </a:solidFill>
                  </a:tcPr>
                </a:tc>
                <a:tc>
                  <a:txBody>
                    <a:bodyPr/>
                    <a:lstStyle/>
                    <a:p>
                      <a:pPr algn="ctr">
                        <a:buNone/>
                      </a:pPr>
                      <a:r>
                        <a:rPr lang="zh-CN" altLang="en-US" sz="1100" b="1">
                          <a:solidFill>
                            <a:srgbClr val="FFFFFF"/>
                          </a:solidFill>
                          <a:latin typeface="微软雅黑" panose="020B0503020204020204" charset="-122"/>
                          <a:ea typeface="微软雅黑" panose="020B0503020204020204" charset="-122"/>
                          <a:cs typeface="微软雅黑" panose="020B0503020204020204" charset="-122"/>
                        </a:rPr>
                        <a:t>试验周期（</a:t>
                      </a:r>
                      <a:r>
                        <a:rPr lang="en-US" altLang="zh-CN" sz="1100" b="1">
                          <a:solidFill>
                            <a:srgbClr val="FFFFFF"/>
                          </a:solidFill>
                          <a:latin typeface="微软雅黑" panose="020B0503020204020204" charset="-122"/>
                          <a:ea typeface="微软雅黑" panose="020B0503020204020204" charset="-122"/>
                          <a:cs typeface="微软雅黑" panose="020B0503020204020204" charset="-122"/>
                        </a:rPr>
                        <a:t>d</a:t>
                      </a:r>
                      <a:r>
                        <a:rPr lang="zh-CN" altLang="en-US" sz="1100" b="1">
                          <a:solidFill>
                            <a:srgbClr val="FFFFFF"/>
                          </a:solidFill>
                          <a:latin typeface="微软雅黑" panose="020B0503020204020204" charset="-122"/>
                          <a:ea typeface="微软雅黑" panose="020B0503020204020204" charset="-122"/>
                          <a:cs typeface="微软雅黑" panose="020B0503020204020204" charset="-122"/>
                        </a:rPr>
                        <a:t>）</a:t>
                      </a:r>
                      <a:endParaRPr lang="zh-CN" altLang="en-US" sz="1100" b="1">
                        <a:solidFill>
                          <a:srgbClr val="FFFFFF"/>
                        </a:solidFill>
                        <a:latin typeface="微软雅黑" panose="020B0503020204020204" charset="-122"/>
                        <a:ea typeface="微软雅黑" panose="020B0503020204020204" charset="-122"/>
                        <a:cs typeface="微软雅黑" panose="020B0503020204020204" charset="-122"/>
                      </a:endParaRPr>
                    </a:p>
                  </a:txBody>
                  <a:tcPr anchor="ctr">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solidFill>
                      <a:srgbClr val="2F4A8F"/>
                    </a:solidFill>
                  </a:tcPr>
                </a:tc>
                <a:tc>
                  <a:txBody>
                    <a:bodyPr/>
                    <a:lstStyle/>
                    <a:p>
                      <a:pPr algn="ctr">
                        <a:buNone/>
                      </a:pPr>
                      <a:r>
                        <a:rPr lang="zh-CN" altLang="en-US" sz="1100" b="1">
                          <a:solidFill>
                            <a:srgbClr val="FFFFFF"/>
                          </a:solidFill>
                          <a:latin typeface="微软雅黑" panose="020B0503020204020204" charset="-122"/>
                          <a:ea typeface="微软雅黑" panose="020B0503020204020204" charset="-122"/>
                        </a:rPr>
                        <a:t>对照药品</a:t>
                      </a:r>
                      <a:endParaRPr lang="zh-CN" altLang="en-US" sz="1100" b="1">
                        <a:solidFill>
                          <a:srgbClr val="FFFFFF"/>
                        </a:solidFill>
                        <a:latin typeface="微软雅黑" panose="020B0503020204020204" charset="-122"/>
                        <a:ea typeface="微软雅黑" panose="020B0503020204020204" charset="-122"/>
                      </a:endParaRPr>
                    </a:p>
                  </a:txBody>
                  <a:tcPr anchor="ctr">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solidFill>
                      <a:srgbClr val="2F4A8F"/>
                    </a:solidFill>
                  </a:tcPr>
                </a:tc>
                <a:tc>
                  <a:txBody>
                    <a:bodyPr/>
                    <a:lstStyle/>
                    <a:p>
                      <a:pPr algn="ctr">
                        <a:buNone/>
                      </a:pPr>
                      <a:r>
                        <a:rPr lang="zh-CN" altLang="en-US" sz="1100" b="1" dirty="0">
                          <a:solidFill>
                            <a:srgbClr val="FFFFFF"/>
                          </a:solidFill>
                          <a:latin typeface="微软雅黑" panose="020B0503020204020204" charset="-122"/>
                          <a:ea typeface="微软雅黑" panose="020B0503020204020204" charset="-122"/>
                        </a:rPr>
                        <a:t>有效性结果</a:t>
                      </a:r>
                      <a:endParaRPr lang="zh-CN" altLang="en-US" sz="1100" b="1" dirty="0">
                        <a:solidFill>
                          <a:srgbClr val="FFFFFF"/>
                        </a:solidFill>
                        <a:latin typeface="微软雅黑" panose="020B0503020204020204" charset="-122"/>
                        <a:ea typeface="微软雅黑" panose="020B0503020204020204" charset="-122"/>
                      </a:endParaRPr>
                    </a:p>
                  </a:txBody>
                  <a:tcPr anchor="ctr">
                    <a:lnL w="3175">
                      <a:solidFill>
                        <a:srgbClr val="FFFFFF"/>
                      </a:solidFill>
                      <a:prstDash val="dot"/>
                    </a:lnL>
                    <a:lnR w="19050" cap="rnd">
                      <a:solidFill>
                        <a:srgbClr val="2F4A8F"/>
                      </a:solidFill>
                      <a:prstDash val="solid"/>
                    </a:lnR>
                    <a:lnT w="19050" cap="rnd">
                      <a:solidFill>
                        <a:srgbClr val="2F4A8F"/>
                      </a:solidFill>
                      <a:prstDash val="solid"/>
                    </a:lnT>
                    <a:lnB w="19050">
                      <a:solidFill>
                        <a:srgbClr val="2F4A8F"/>
                      </a:solidFill>
                      <a:prstDash val="solid"/>
                    </a:lnB>
                    <a:solidFill>
                      <a:srgbClr val="2F4A8F"/>
                    </a:solidFill>
                  </a:tcPr>
                </a:tc>
              </a:tr>
              <a:tr h="501564">
                <a:tc>
                  <a:txBody>
                    <a:bodyPr/>
                    <a:lstStyle/>
                    <a:p>
                      <a:pPr algn="ctr">
                        <a:buNone/>
                      </a:pPr>
                      <a:r>
                        <a:rPr lang="zh-CN" altLang="en-US" sz="900">
                          <a:solidFill>
                            <a:srgbClr val="404040"/>
                          </a:solidFill>
                          <a:latin typeface="微软雅黑" panose="020B0503020204020204" charset="-122"/>
                          <a:ea typeface="微软雅黑" panose="020B0503020204020204" charset="-122"/>
                        </a:rPr>
                        <a:t>呼吸道感染</a:t>
                      </a:r>
                      <a:endParaRPr lang="zh-CN" altLang="en-US" sz="900">
                        <a:solidFill>
                          <a:srgbClr val="404040"/>
                        </a:solidFill>
                        <a:latin typeface="微软雅黑" panose="020B0503020204020204" charset="-122"/>
                        <a:ea typeface="微软雅黑" panose="020B0503020204020204" charset="-122"/>
                      </a:endParaRPr>
                    </a:p>
                  </a:txBody>
                  <a:tcPr anchor="ctr">
                    <a:lnL w="19050" cap="rnd">
                      <a:solidFill>
                        <a:srgbClr val="2F4A8F"/>
                      </a:solidFill>
                      <a:prstDash val="solid"/>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p>
                      <a:pPr algn="ctr">
                        <a:buNone/>
                      </a:pPr>
                      <a:r>
                        <a:rPr lang="zh-CN" altLang="en-US" sz="900" dirty="0">
                          <a:solidFill>
                            <a:srgbClr val="404040"/>
                          </a:solidFill>
                          <a:latin typeface="微软雅黑" panose="020B0503020204020204" charset="-122"/>
                          <a:ea typeface="微软雅黑" panose="020B0503020204020204" charset="-122"/>
                          <a:cs typeface="微软雅黑" panose="020B0503020204020204" charset="-122"/>
                        </a:rPr>
                        <a:t>每日1g×2次，滴注静注约30分钟</a:t>
                      </a:r>
                      <a:endParaRPr lang="zh-CN" altLang="en-US" sz="900" dirty="0">
                        <a:solidFill>
                          <a:srgbClr val="404040"/>
                        </a:solidFill>
                        <a:latin typeface="微软雅黑" panose="020B0503020204020204" charset="-122"/>
                        <a:ea typeface="微软雅黑" panose="020B0503020204020204" charset="-122"/>
                        <a:cs typeface="微软雅黑" panose="020B0503020204020204" charset="-122"/>
                      </a:endParaRPr>
                    </a:p>
                  </a:txBody>
                  <a:tcPr anchor="ctr">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p>
                      <a:pPr algn="ctr">
                        <a:buNone/>
                      </a:pPr>
                      <a:r>
                        <a:rPr lang="en-US" altLang="zh-CN" sz="900">
                          <a:solidFill>
                            <a:srgbClr val="404040"/>
                          </a:solidFill>
                          <a:latin typeface="微软雅黑" panose="020B0503020204020204" charset="-122"/>
                          <a:ea typeface="微软雅黑" panose="020B0503020204020204" charset="-122"/>
                        </a:rPr>
                        <a:t>14</a:t>
                      </a:r>
                      <a:endParaRPr lang="en-US" altLang="zh-CN" sz="900">
                        <a:solidFill>
                          <a:srgbClr val="404040"/>
                        </a:solidFill>
                        <a:latin typeface="微软雅黑" panose="020B0503020204020204" charset="-122"/>
                        <a:ea typeface="微软雅黑" panose="020B0503020204020204" charset="-122"/>
                      </a:endParaRPr>
                    </a:p>
                  </a:txBody>
                  <a:tcPr anchor="ctr">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cs typeface="微软雅黑" panose="020B0503020204020204" charset="-122"/>
                        </a:rPr>
                        <a:t>CTM（头孢替安）</a:t>
                      </a:r>
                      <a:endParaRPr lang="zh-CN" altLang="en-US" sz="900">
                        <a:solidFill>
                          <a:srgbClr val="404040"/>
                        </a:solidFill>
                        <a:latin typeface="微软雅黑" panose="020B0503020204020204" charset="-122"/>
                        <a:ea typeface="微软雅黑" panose="020B0503020204020204" charset="-122"/>
                        <a:cs typeface="微软雅黑" panose="020B0503020204020204" charset="-122"/>
                      </a:endParaRPr>
                    </a:p>
                  </a:txBody>
                  <a:tcPr anchor="ctr">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solidFill>
                      <a:srgbClr val="F2F2F2"/>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cs typeface="微软雅黑" panose="020B0503020204020204" charset="-122"/>
                        </a:rPr>
                        <a:t>细菌性肺炎/肺脓肿，</a:t>
                      </a:r>
                      <a:r>
                        <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rPr>
                        <a:t>60.6％（40/66）</a:t>
                      </a:r>
                      <a:endPar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endParaRPr>
                    </a:p>
                    <a:p>
                      <a:pPr algn="ctr">
                        <a:buNone/>
                      </a:pPr>
                      <a:r>
                        <a:rPr lang="zh-CN" altLang="en-US" sz="900">
                          <a:solidFill>
                            <a:srgbClr val="404040"/>
                          </a:solidFill>
                          <a:latin typeface="微软雅黑" panose="020B0503020204020204" charset="-122"/>
                          <a:ea typeface="微软雅黑" panose="020B0503020204020204" charset="-122"/>
                          <a:cs typeface="微软雅黑" panose="020B0503020204020204" charset="-122"/>
                        </a:rPr>
                        <a:t>MP肺炎/PAP，</a:t>
                      </a:r>
                      <a:r>
                        <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rPr>
                        <a:t>100％（7/7）</a:t>
                      </a:r>
                      <a:endPar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endParaRPr>
                    </a:p>
                    <a:p>
                      <a:pPr algn="ctr">
                        <a:buNone/>
                      </a:pPr>
                      <a:r>
                        <a:rPr lang="zh-CN" altLang="en-US" sz="900">
                          <a:solidFill>
                            <a:srgbClr val="404040"/>
                          </a:solidFill>
                          <a:latin typeface="微软雅黑" panose="020B0503020204020204" charset="-122"/>
                          <a:ea typeface="微软雅黑" panose="020B0503020204020204" charset="-122"/>
                          <a:cs typeface="微软雅黑" panose="020B0503020204020204" charset="-122"/>
                        </a:rPr>
                        <a:t>慢性呼吸道感染，86.0％（43/50）</a:t>
                      </a:r>
                      <a:endParaRPr lang="zh-CN" altLang="en-US" sz="900">
                        <a:solidFill>
                          <a:srgbClr val="404040"/>
                        </a:solidFill>
                        <a:latin typeface="微软雅黑" panose="020B0503020204020204" charset="-122"/>
                        <a:ea typeface="微软雅黑" panose="020B0503020204020204" charset="-122"/>
                        <a:cs typeface="微软雅黑" panose="020B0503020204020204" charset="-122"/>
                      </a:endParaRPr>
                    </a:p>
                  </a:txBody>
                  <a:tcPr anchor="ctr">
                    <a:lnL w="3175">
                      <a:solidFill>
                        <a:srgbClr val="2F4A8F"/>
                      </a:solidFill>
                      <a:prstDash val="dot"/>
                    </a:lnL>
                    <a:lnR w="19050" cap="rnd">
                      <a:solidFill>
                        <a:srgbClr val="2F4A8F"/>
                      </a:solidFill>
                      <a:prstDash val="solid"/>
                    </a:lnR>
                    <a:lnT w="19050">
                      <a:solidFill>
                        <a:srgbClr val="2F4A8F"/>
                      </a:solidFill>
                      <a:prstDash val="solid"/>
                    </a:lnT>
                    <a:lnB w="3175">
                      <a:solidFill>
                        <a:srgbClr val="2F4A8F"/>
                      </a:solidFill>
                      <a:prstDash val="dot"/>
                    </a:lnB>
                    <a:solidFill>
                      <a:srgbClr val="F2F2F2"/>
                    </a:solidFill>
                  </a:tcPr>
                </a:tc>
              </a:tr>
              <a:tr h="501564">
                <a:tc>
                  <a:txBody>
                    <a:bodyPr/>
                    <a:lstStyle/>
                    <a:p>
                      <a:pPr algn="ctr">
                        <a:buNone/>
                      </a:pPr>
                      <a:r>
                        <a:rPr lang="zh-CN" altLang="en-US" sz="900">
                          <a:solidFill>
                            <a:srgbClr val="404040"/>
                          </a:solidFill>
                          <a:latin typeface="微软雅黑" panose="020B0503020204020204" charset="-122"/>
                          <a:ea typeface="微软雅黑" panose="020B0503020204020204" charset="-122"/>
                        </a:rPr>
                        <a:t>尿路感染</a:t>
                      </a:r>
                      <a:endParaRPr lang="zh-CN" altLang="en-US" sz="900">
                        <a:solidFill>
                          <a:srgbClr val="404040"/>
                        </a:solidFill>
                        <a:latin typeface="微软雅黑" panose="020B0503020204020204" charset="-122"/>
                        <a:ea typeface="微软雅黑" panose="020B0503020204020204" charset="-122"/>
                      </a:endParaRPr>
                    </a:p>
                  </a:txBody>
                  <a:tcPr anchor="ctr">
                    <a:lnL w="19050" cap="rnd">
                      <a:solidFill>
                        <a:srgbClr val="2F4A8F"/>
                      </a:solidFill>
                      <a:prstDash val="solid"/>
                    </a:lnL>
                    <a:lnR w="3175">
                      <a:solidFill>
                        <a:srgbClr val="2F4A8F"/>
                      </a:solidFill>
                      <a:prstDash val="dot"/>
                    </a:lnR>
                    <a:lnT w="3175">
                      <a:solidFill>
                        <a:srgbClr val="2F4A8F"/>
                      </a:solidFill>
                      <a:prstDash val="dot"/>
                    </a:lnT>
                    <a:lnB w="3175">
                      <a:solidFill>
                        <a:srgbClr val="2F4A8F"/>
                      </a:solidFill>
                      <a:prstDash val="dot"/>
                    </a:lnB>
                    <a:solidFill>
                      <a:srgbClr val="FFFFFF"/>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rPr>
                        <a:t>每天0.5 g×2次或每天1g×2次，</a:t>
                      </a:r>
                      <a:r>
                        <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rPr>
                        <a:t>滴注静注约30分钟</a:t>
                      </a:r>
                      <a:endPar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endParaRPr>
                    </a:p>
                  </a:txBody>
                  <a:tcPr anchor="ctr">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solidFill>
                      <a:srgbClr val="FFFFFF"/>
                    </a:solidFill>
                  </a:tcPr>
                </a:tc>
                <a:tc>
                  <a:txBody>
                    <a:bodyPr/>
                    <a:lstStyle/>
                    <a:p>
                      <a:pPr algn="ctr">
                        <a:buNone/>
                      </a:pPr>
                      <a:r>
                        <a:rPr lang="en-US" altLang="zh-CN" sz="900">
                          <a:solidFill>
                            <a:srgbClr val="404040"/>
                          </a:solidFill>
                          <a:latin typeface="微软雅黑" panose="020B0503020204020204" charset="-122"/>
                          <a:ea typeface="微软雅黑" panose="020B0503020204020204" charset="-122"/>
                        </a:rPr>
                        <a:t>5</a:t>
                      </a:r>
                      <a:endParaRPr lang="en-US" altLang="zh-CN" sz="900">
                        <a:solidFill>
                          <a:srgbClr val="404040"/>
                        </a:solidFill>
                        <a:latin typeface="微软雅黑" panose="020B0503020204020204" charset="-122"/>
                        <a:ea typeface="微软雅黑" panose="020B0503020204020204" charset="-122"/>
                      </a:endParaRPr>
                    </a:p>
                  </a:txBody>
                  <a:tcPr anchor="ctr">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solidFill>
                      <a:srgbClr val="FFFFFF"/>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rPr>
                        <a:t>CPZ（头孢哌酮）</a:t>
                      </a:r>
                      <a:endParaRPr lang="zh-CN" altLang="en-US" sz="900">
                        <a:solidFill>
                          <a:srgbClr val="404040"/>
                        </a:solidFill>
                        <a:latin typeface="微软雅黑" panose="020B0503020204020204" charset="-122"/>
                        <a:ea typeface="微软雅黑" panose="020B0503020204020204" charset="-122"/>
                      </a:endParaRPr>
                    </a:p>
                  </a:txBody>
                  <a:tcPr anchor="ctr">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solidFill>
                      <a:srgbClr val="FFFFFF"/>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rPr>
                        <a:t>CAZ 1g：63％（79/125） </a:t>
                      </a:r>
                      <a:endParaRPr lang="zh-CN" altLang="en-US" sz="900">
                        <a:solidFill>
                          <a:srgbClr val="404040"/>
                        </a:solidFill>
                        <a:latin typeface="微软雅黑" panose="020B0503020204020204" charset="-122"/>
                        <a:ea typeface="微软雅黑" panose="020B0503020204020204" charset="-122"/>
                      </a:endParaRPr>
                    </a:p>
                    <a:p>
                      <a:pPr algn="ctr">
                        <a:buNone/>
                      </a:pPr>
                      <a:r>
                        <a:rPr lang="zh-CN" altLang="en-US" sz="900">
                          <a:solidFill>
                            <a:srgbClr val="404040"/>
                          </a:solidFill>
                          <a:latin typeface="微软雅黑" panose="020B0503020204020204" charset="-122"/>
                          <a:ea typeface="微软雅黑" panose="020B0503020204020204" charset="-122"/>
                        </a:rPr>
                        <a:t>CAZ 2g：68％（81/119）</a:t>
                      </a:r>
                      <a:endParaRPr lang="zh-CN" altLang="en-US" sz="900">
                        <a:solidFill>
                          <a:srgbClr val="404040"/>
                        </a:solidFill>
                        <a:latin typeface="微软雅黑" panose="020B0503020204020204" charset="-122"/>
                        <a:ea typeface="微软雅黑" panose="020B0503020204020204" charset="-122"/>
                      </a:endParaRPr>
                    </a:p>
                  </a:txBody>
                  <a:tcPr anchor="ctr">
                    <a:lnL w="3175">
                      <a:solidFill>
                        <a:srgbClr val="2F4A8F"/>
                      </a:solidFill>
                      <a:prstDash val="dot"/>
                    </a:lnL>
                    <a:lnR w="19050" cap="rnd">
                      <a:solidFill>
                        <a:srgbClr val="2F4A8F"/>
                      </a:solidFill>
                      <a:prstDash val="solid"/>
                    </a:lnR>
                    <a:lnT w="3175">
                      <a:solidFill>
                        <a:srgbClr val="2F4A8F"/>
                      </a:solidFill>
                      <a:prstDash val="dot"/>
                    </a:lnT>
                    <a:lnB w="3175">
                      <a:solidFill>
                        <a:srgbClr val="2F4A8F"/>
                      </a:solidFill>
                      <a:prstDash val="dot"/>
                    </a:lnB>
                    <a:solidFill>
                      <a:srgbClr val="FFFFFF"/>
                    </a:solidFill>
                  </a:tcPr>
                </a:tc>
              </a:tr>
              <a:tr h="364774">
                <a:tc>
                  <a:txBody>
                    <a:bodyPr/>
                    <a:lstStyle/>
                    <a:p>
                      <a:pPr algn="ctr">
                        <a:buNone/>
                      </a:pPr>
                      <a:r>
                        <a:rPr lang="zh-CN" altLang="en-US" sz="900">
                          <a:solidFill>
                            <a:srgbClr val="404040"/>
                          </a:solidFill>
                          <a:latin typeface="微软雅黑" panose="020B0503020204020204" charset="-122"/>
                          <a:ea typeface="微软雅黑" panose="020B0503020204020204" charset="-122"/>
                        </a:rPr>
                        <a:t>术后感染</a:t>
                      </a:r>
                      <a:endParaRPr lang="zh-CN" altLang="en-US" sz="900">
                        <a:solidFill>
                          <a:srgbClr val="404040"/>
                        </a:solidFill>
                        <a:latin typeface="微软雅黑" panose="020B0503020204020204" charset="-122"/>
                        <a:ea typeface="微软雅黑" panose="020B0503020204020204" charset="-122"/>
                      </a:endParaRPr>
                    </a:p>
                  </a:txBody>
                  <a:tcPr anchor="ctr">
                    <a:lnL w="19050" cap="rnd">
                      <a:solidFill>
                        <a:srgbClr val="2F4A8F"/>
                      </a:solidFill>
                      <a:prstDash val="solid"/>
                    </a:lnL>
                    <a:lnR w="3175">
                      <a:solidFill>
                        <a:srgbClr val="2F4A8F"/>
                      </a:solidFill>
                      <a:prstDash val="dot"/>
                    </a:lnR>
                    <a:lnT w="3175">
                      <a:solidFill>
                        <a:srgbClr val="2F4A8F"/>
                      </a:solidFill>
                      <a:prstDash val="dot"/>
                    </a:lnT>
                    <a:lnB w="3175">
                      <a:solidFill>
                        <a:srgbClr val="2F4A8F"/>
                      </a:solidFill>
                      <a:prstDash val="dot"/>
                    </a:lnB>
                    <a:solidFill>
                      <a:srgbClr val="F2F2F2"/>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sym typeface="+mn-ea"/>
                        </a:rPr>
                        <a:t>每天1g×2次，</a:t>
                      </a:r>
                      <a:r>
                        <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rPr>
                        <a:t>滴注静注约30分钟</a:t>
                      </a:r>
                      <a:endPar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endParaRPr>
                    </a:p>
                  </a:txBody>
                  <a:tcPr anchor="ctr">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solidFill>
                      <a:srgbClr val="F2F2F2"/>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rPr>
                        <a:t>A级：</a:t>
                      </a:r>
                      <a:r>
                        <a:rPr lang="zh-CN" altLang="en-US" sz="900">
                          <a:solidFill>
                            <a:srgbClr val="404040"/>
                          </a:solidFill>
                          <a:latin typeface="微软雅黑" panose="020B0503020204020204" charset="-122"/>
                          <a:ea typeface="微软雅黑" panose="020B0503020204020204" charset="-122"/>
                          <a:sym typeface="+mn-ea"/>
                        </a:rPr>
                        <a:t>7</a:t>
                      </a:r>
                      <a:endParaRPr lang="zh-CN" altLang="en-US" sz="900">
                        <a:solidFill>
                          <a:srgbClr val="404040"/>
                        </a:solidFill>
                        <a:latin typeface="微软雅黑" panose="020B0503020204020204" charset="-122"/>
                        <a:ea typeface="微软雅黑" panose="020B0503020204020204" charset="-122"/>
                      </a:endParaRPr>
                    </a:p>
                    <a:p>
                      <a:pPr algn="ctr">
                        <a:buNone/>
                      </a:pPr>
                      <a:r>
                        <a:rPr lang="zh-CN" altLang="en-US" sz="900">
                          <a:solidFill>
                            <a:srgbClr val="404040"/>
                          </a:solidFill>
                          <a:latin typeface="微软雅黑" panose="020B0503020204020204" charset="-122"/>
                          <a:ea typeface="微软雅黑" panose="020B0503020204020204" charset="-122"/>
                        </a:rPr>
                        <a:t>B级：14</a:t>
                      </a:r>
                      <a:endParaRPr lang="zh-CN" altLang="en-US" sz="900">
                        <a:solidFill>
                          <a:srgbClr val="404040"/>
                        </a:solidFill>
                        <a:latin typeface="微软雅黑" panose="020B0503020204020204" charset="-122"/>
                        <a:ea typeface="微软雅黑" panose="020B0503020204020204" charset="-122"/>
                      </a:endParaRPr>
                    </a:p>
                  </a:txBody>
                  <a:tcPr anchor="ctr">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solidFill>
                      <a:srgbClr val="F2F2F2"/>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rPr>
                        <a:t>CTM（头孢替安）</a:t>
                      </a:r>
                      <a:endPar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endParaRPr>
                    </a:p>
                  </a:txBody>
                  <a:tcPr anchor="ctr">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solidFill>
                      <a:srgbClr val="F2F2F2"/>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rPr>
                        <a:t>A 级：85.7％（54/63） </a:t>
                      </a:r>
                      <a:endParaRPr lang="zh-CN" altLang="en-US" sz="900">
                        <a:solidFill>
                          <a:srgbClr val="404040"/>
                        </a:solidFill>
                        <a:latin typeface="微软雅黑" panose="020B0503020204020204" charset="-122"/>
                        <a:ea typeface="微软雅黑" panose="020B0503020204020204" charset="-122"/>
                      </a:endParaRPr>
                    </a:p>
                    <a:p>
                      <a:pPr algn="ctr">
                        <a:buNone/>
                      </a:pPr>
                      <a:r>
                        <a:rPr lang="zh-CN" altLang="en-US" sz="900">
                          <a:solidFill>
                            <a:srgbClr val="404040"/>
                          </a:solidFill>
                          <a:latin typeface="微软雅黑" panose="020B0503020204020204" charset="-122"/>
                          <a:ea typeface="微软雅黑" panose="020B0503020204020204" charset="-122"/>
                        </a:rPr>
                        <a:t>B 级：66.1％（37/56）</a:t>
                      </a:r>
                      <a:endParaRPr lang="zh-CN" altLang="en-US" sz="900">
                        <a:solidFill>
                          <a:srgbClr val="404040"/>
                        </a:solidFill>
                        <a:latin typeface="微软雅黑" panose="020B0503020204020204" charset="-122"/>
                        <a:ea typeface="微软雅黑" panose="020B0503020204020204" charset="-122"/>
                      </a:endParaRPr>
                    </a:p>
                  </a:txBody>
                  <a:tcPr anchor="ctr">
                    <a:lnL w="3175">
                      <a:solidFill>
                        <a:srgbClr val="2F4A8F"/>
                      </a:solidFill>
                      <a:prstDash val="dot"/>
                    </a:lnL>
                    <a:lnR w="19050" cap="rnd">
                      <a:solidFill>
                        <a:srgbClr val="2F4A8F"/>
                      </a:solidFill>
                      <a:prstDash val="solid"/>
                    </a:lnR>
                    <a:lnT w="3175">
                      <a:solidFill>
                        <a:srgbClr val="2F4A8F"/>
                      </a:solidFill>
                      <a:prstDash val="dot"/>
                    </a:lnT>
                    <a:lnB w="3175">
                      <a:solidFill>
                        <a:srgbClr val="2F4A8F"/>
                      </a:solidFill>
                      <a:prstDash val="dot"/>
                    </a:lnB>
                    <a:solidFill>
                      <a:srgbClr val="F2F2F2"/>
                    </a:solidFill>
                  </a:tcPr>
                </a:tc>
              </a:tr>
              <a:tr h="384965">
                <a:tc>
                  <a:txBody>
                    <a:bodyPr/>
                    <a:lstStyle/>
                    <a:p>
                      <a:pPr algn="ctr">
                        <a:buNone/>
                      </a:pPr>
                      <a:r>
                        <a:rPr lang="zh-CN" altLang="en-US" sz="900">
                          <a:solidFill>
                            <a:srgbClr val="404040"/>
                          </a:solidFill>
                          <a:latin typeface="微软雅黑" panose="020B0503020204020204" charset="-122"/>
                          <a:ea typeface="微软雅黑" panose="020B0503020204020204" charset="-122"/>
                        </a:rPr>
                        <a:t>耳鼻科领域感染</a:t>
                      </a:r>
                      <a:endParaRPr lang="zh-CN" altLang="en-US" sz="900">
                        <a:solidFill>
                          <a:srgbClr val="404040"/>
                        </a:solidFill>
                        <a:latin typeface="微软雅黑" panose="020B0503020204020204" charset="-122"/>
                        <a:ea typeface="微软雅黑" panose="020B0503020204020204" charset="-122"/>
                      </a:endParaRPr>
                    </a:p>
                  </a:txBody>
                  <a:tcPr anchor="ctr">
                    <a:lnL w="19050" cap="rnd">
                      <a:solidFill>
                        <a:srgbClr val="2F4A8F"/>
                      </a:solidFill>
                      <a:prstDash val="solid"/>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sym typeface="+mn-ea"/>
                        </a:rPr>
                        <a:t>每天1g×2次，静注</a:t>
                      </a:r>
                      <a:endParaRPr lang="zh-CN" altLang="en-US" sz="900">
                        <a:solidFill>
                          <a:srgbClr val="404040"/>
                        </a:solidFill>
                        <a:latin typeface="微软雅黑" panose="020B0503020204020204" charset="-122"/>
                        <a:ea typeface="微软雅黑" panose="020B0503020204020204" charset="-122"/>
                        <a:sym typeface="+mn-ea"/>
                      </a:endParaRPr>
                    </a:p>
                  </a:txBody>
                  <a:tcPr anchor="ctr">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algn="ctr">
                        <a:buNone/>
                      </a:pPr>
                      <a:r>
                        <a:rPr lang="en-US" altLang="zh-CN" sz="900">
                          <a:solidFill>
                            <a:srgbClr val="404040"/>
                          </a:solidFill>
                          <a:latin typeface="微软雅黑" panose="020B0503020204020204" charset="-122"/>
                          <a:ea typeface="微软雅黑" panose="020B0503020204020204" charset="-122"/>
                        </a:rPr>
                        <a:t>7</a:t>
                      </a:r>
                      <a:endParaRPr lang="en-US" altLang="zh-CN" sz="900">
                        <a:solidFill>
                          <a:srgbClr val="404040"/>
                        </a:solidFill>
                        <a:latin typeface="微软雅黑" panose="020B0503020204020204" charset="-122"/>
                        <a:ea typeface="微软雅黑" panose="020B0503020204020204" charset="-122"/>
                      </a:endParaRPr>
                    </a:p>
                  </a:txBody>
                  <a:tcPr anchor="ctr">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algn="ctr">
                        <a:buNone/>
                      </a:pPr>
                      <a:r>
                        <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rPr>
                        <a:t>CTM（头孢替安）</a:t>
                      </a:r>
                      <a:endParaRPr lang="zh-CN" altLang="en-US" sz="900">
                        <a:solidFill>
                          <a:srgbClr val="404040"/>
                        </a:solidFill>
                        <a:latin typeface="微软雅黑" panose="020B0503020204020204" charset="-122"/>
                        <a:ea typeface="微软雅黑" panose="020B0503020204020204" charset="-122"/>
                        <a:cs typeface="微软雅黑" panose="020B0503020204020204" charset="-122"/>
                        <a:sym typeface="+mn-ea"/>
                      </a:endParaRPr>
                    </a:p>
                  </a:txBody>
                  <a:tcPr anchor="ctr">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solidFill>
                      <a:srgbClr val="FFFFFF"/>
                    </a:solidFill>
                  </a:tcPr>
                </a:tc>
                <a:tc>
                  <a:txBody>
                    <a:bodyPr/>
                    <a:lstStyle/>
                    <a:p>
                      <a:pPr algn="ctr">
                        <a:buNone/>
                      </a:pPr>
                      <a:r>
                        <a:rPr lang="zh-CN" altLang="en-US" sz="900" dirty="0">
                          <a:solidFill>
                            <a:srgbClr val="404040"/>
                          </a:solidFill>
                          <a:latin typeface="微软雅黑" panose="020B0503020204020204" charset="-122"/>
                          <a:ea typeface="微软雅黑" panose="020B0503020204020204" charset="-122"/>
                        </a:rPr>
                        <a:t>急性化脓性中耳炎： 73.7％（14/19）</a:t>
                      </a:r>
                      <a:endParaRPr lang="zh-CN" altLang="en-US" sz="900" dirty="0">
                        <a:solidFill>
                          <a:srgbClr val="404040"/>
                        </a:solidFill>
                        <a:latin typeface="微软雅黑" panose="020B0503020204020204" charset="-122"/>
                        <a:ea typeface="微软雅黑" panose="020B0503020204020204" charset="-122"/>
                      </a:endParaRPr>
                    </a:p>
                    <a:p>
                      <a:pPr algn="ctr">
                        <a:buNone/>
                      </a:pPr>
                      <a:r>
                        <a:rPr lang="zh-CN" altLang="en-US" sz="900" dirty="0">
                          <a:solidFill>
                            <a:srgbClr val="404040"/>
                          </a:solidFill>
                          <a:latin typeface="微软雅黑" panose="020B0503020204020204" charset="-122"/>
                          <a:ea typeface="微软雅黑" panose="020B0503020204020204" charset="-122"/>
                        </a:rPr>
                        <a:t>慢性化脓性中耳炎急性恶化： 64.7％（44/68）</a:t>
                      </a:r>
                      <a:endParaRPr lang="zh-CN" altLang="en-US" sz="900" dirty="0">
                        <a:solidFill>
                          <a:srgbClr val="404040"/>
                        </a:solidFill>
                        <a:latin typeface="微软雅黑" panose="020B0503020204020204" charset="-122"/>
                        <a:ea typeface="微软雅黑" panose="020B0503020204020204" charset="-122"/>
                      </a:endParaRPr>
                    </a:p>
                  </a:txBody>
                  <a:tcPr anchor="ctr">
                    <a:lnL w="3175">
                      <a:solidFill>
                        <a:srgbClr val="2F4A8F"/>
                      </a:solidFill>
                      <a:prstDash val="dot"/>
                    </a:lnL>
                    <a:lnR w="19050" cap="rnd">
                      <a:solidFill>
                        <a:srgbClr val="2F4A8F"/>
                      </a:solidFill>
                      <a:prstDash val="solid"/>
                    </a:lnR>
                    <a:lnT w="3175">
                      <a:solidFill>
                        <a:srgbClr val="2F4A8F"/>
                      </a:solidFill>
                      <a:prstDash val="dot"/>
                    </a:lnT>
                    <a:lnB w="19050" cap="rnd">
                      <a:solidFill>
                        <a:srgbClr val="2F4A8F"/>
                      </a:solidFill>
                      <a:prstDash val="solid"/>
                    </a:lnB>
                    <a:solidFill>
                      <a:srgbClr val="FFFFFF"/>
                    </a:solidFill>
                  </a:tcPr>
                </a:tc>
              </a:tr>
            </a:tbl>
          </a:graphicData>
        </a:graphic>
      </p:graphicFrame>
      <p:sp>
        <p:nvSpPr>
          <p:cNvPr id="3" name="文本框 2"/>
          <p:cNvSpPr txBox="1"/>
          <p:nvPr/>
        </p:nvSpPr>
        <p:spPr>
          <a:xfrm>
            <a:off x="755576" y="4659982"/>
            <a:ext cx="5850255" cy="200055"/>
          </a:xfrm>
          <a:prstGeom prst="rect">
            <a:avLst/>
          </a:prstGeom>
          <a:noFill/>
          <a:ln w="9525">
            <a:noFill/>
          </a:ln>
        </p:spPr>
        <p:txBody>
          <a:bodyPr wrap="square">
            <a:spAutoFit/>
          </a:bodyPr>
          <a:lstStyle/>
          <a:p>
            <a:pPr indent="0">
              <a:buNone/>
            </a:pPr>
            <a:r>
              <a:rPr lang="zh-CN" altLang="en-US" sz="700" dirty="0">
                <a:latin typeface="微软雅黑" panose="020B0503020204020204" charset="-122"/>
                <a:ea typeface="微软雅黑" panose="020B0503020204020204" charset="-122"/>
                <a:cs typeface="微软雅黑" panose="020B0503020204020204" charset="-122"/>
                <a:sym typeface="+mn-ea"/>
              </a:rPr>
              <a:t>[1]</a:t>
            </a:r>
            <a:r>
              <a:rPr lang="en-US" altLang="zh-CN" sz="700" dirty="0">
                <a:latin typeface="微软雅黑" panose="020B0503020204020204" charset="-122"/>
                <a:ea typeface="微软雅黑" panose="020B0503020204020204" charset="-122"/>
                <a:cs typeface="微软雅黑" panose="020B0503020204020204" charset="-122"/>
                <a:sym typeface="+mn-ea"/>
              </a:rPr>
              <a:t> </a:t>
            </a:r>
            <a:r>
              <a:rPr lang="zh-CN" sz="700" b="0" dirty="0">
                <a:latin typeface="微软雅黑" panose="020B0503020204020204" charset="-122"/>
                <a:ea typeface="微软雅黑" panose="020B0503020204020204" charset="-122"/>
                <a:cs typeface="微软雅黑" panose="020B0503020204020204" charset="-122"/>
              </a:rPr>
              <a:t>葛兰素史克制药有限公司，</a:t>
            </a:r>
            <a:r>
              <a:rPr lang="en-US" sz="700" b="0" dirty="0">
                <a:latin typeface="微软雅黑" panose="020B0503020204020204" charset="-122"/>
                <a:ea typeface="微软雅黑" panose="020B0503020204020204" charset="-122"/>
                <a:cs typeface="微软雅黑" panose="020B0503020204020204" charset="-122"/>
              </a:rPr>
              <a:t>PMDA</a:t>
            </a:r>
            <a:r>
              <a:rPr lang="zh-CN" sz="700" b="0" dirty="0">
                <a:latin typeface="微软雅黑" panose="020B0503020204020204" charset="-122"/>
                <a:ea typeface="微软雅黑" panose="020B0503020204020204" charset="-122"/>
                <a:cs typeface="微软雅黑" panose="020B0503020204020204" charset="-122"/>
              </a:rPr>
              <a:t>批准生产注射用头孢他啶</a:t>
            </a:r>
            <a:r>
              <a:rPr lang="en-US" sz="700" b="0" dirty="0">
                <a:latin typeface="微软雅黑" panose="020B0503020204020204" charset="-122"/>
                <a:ea typeface="微软雅黑" panose="020B0503020204020204" charset="-122"/>
                <a:cs typeface="微软雅黑" panose="020B0503020204020204" charset="-122"/>
              </a:rPr>
              <a:t>IF</a:t>
            </a:r>
            <a:r>
              <a:rPr lang="zh-CN" sz="700" b="0" dirty="0">
                <a:latin typeface="微软雅黑" panose="020B0503020204020204" charset="-122"/>
                <a:ea typeface="微软雅黑" panose="020B0503020204020204" charset="-122"/>
                <a:cs typeface="微软雅黑" panose="020B0503020204020204" charset="-122"/>
              </a:rPr>
              <a:t>文件</a:t>
            </a:r>
            <a:r>
              <a:rPr lang="en-US" sz="700" b="0" dirty="0">
                <a:latin typeface="微软雅黑" panose="020B0503020204020204" charset="-122"/>
                <a:ea typeface="微软雅黑" panose="020B0503020204020204" charset="-122"/>
                <a:cs typeface="微软雅黑" panose="020B0503020204020204" charset="-122"/>
              </a:rPr>
              <a:t>, </a:t>
            </a:r>
            <a:r>
              <a:rPr lang="zh-CN" sz="700" b="0" dirty="0">
                <a:latin typeface="微软雅黑" panose="020B0503020204020204" charset="-122"/>
                <a:ea typeface="微软雅黑" panose="020B0503020204020204" charset="-122"/>
                <a:cs typeface="微软雅黑" panose="020B0503020204020204" charset="-122"/>
              </a:rPr>
              <a:t>修改日期</a:t>
            </a:r>
            <a:r>
              <a:rPr lang="en-US" sz="700" b="0" dirty="0">
                <a:latin typeface="微软雅黑" panose="020B0503020204020204" charset="-122"/>
                <a:ea typeface="微软雅黑" panose="020B0503020204020204" charset="-122"/>
                <a:cs typeface="微软雅黑" panose="020B0503020204020204" charset="-122"/>
              </a:rPr>
              <a:t>: 2020</a:t>
            </a:r>
            <a:r>
              <a:rPr lang="zh-CN" sz="700" b="0" dirty="0">
                <a:latin typeface="微软雅黑" panose="020B0503020204020204" charset="-122"/>
                <a:ea typeface="微软雅黑" panose="020B0503020204020204" charset="-122"/>
                <a:cs typeface="微软雅黑" panose="020B0503020204020204" charset="-122"/>
              </a:rPr>
              <a:t>年</a:t>
            </a:r>
            <a:r>
              <a:rPr lang="en-US" sz="700" b="0" dirty="0">
                <a:latin typeface="微软雅黑" panose="020B0503020204020204" charset="-122"/>
                <a:ea typeface="微软雅黑" panose="020B0503020204020204" charset="-122"/>
                <a:cs typeface="微软雅黑" panose="020B0503020204020204" charset="-122"/>
              </a:rPr>
              <a:t>11</a:t>
            </a:r>
            <a:r>
              <a:rPr lang="zh-CN" sz="700" b="0" dirty="0">
                <a:latin typeface="微软雅黑" panose="020B0503020204020204" charset="-122"/>
                <a:ea typeface="微软雅黑" panose="020B0503020204020204" charset="-122"/>
                <a:cs typeface="微软雅黑" panose="020B0503020204020204" charset="-122"/>
              </a:rPr>
              <a:t>月</a:t>
            </a:r>
            <a:r>
              <a:rPr lang="en-US" sz="700" b="0" dirty="0">
                <a:latin typeface="微软雅黑" panose="020B0503020204020204" charset="-122"/>
                <a:ea typeface="微软雅黑" panose="020B0503020204020204" charset="-122"/>
                <a:cs typeface="微软雅黑" panose="020B0503020204020204" charset="-122"/>
              </a:rPr>
              <a:t>(</a:t>
            </a:r>
            <a:r>
              <a:rPr lang="zh-CN" sz="700" b="0" dirty="0">
                <a:latin typeface="微软雅黑" panose="020B0503020204020204" charset="-122"/>
                <a:ea typeface="微软雅黑" panose="020B0503020204020204" charset="-122"/>
                <a:cs typeface="微软雅黑" panose="020B0503020204020204" charset="-122"/>
              </a:rPr>
              <a:t>第</a:t>
            </a:r>
            <a:r>
              <a:rPr lang="en-US" sz="700" b="0" dirty="0">
                <a:latin typeface="微软雅黑" panose="020B0503020204020204" charset="-122"/>
                <a:ea typeface="微软雅黑" panose="020B0503020204020204" charset="-122"/>
                <a:cs typeface="微软雅黑" panose="020B0503020204020204" charset="-122"/>
              </a:rPr>
              <a:t>9</a:t>
            </a:r>
            <a:r>
              <a:rPr lang="zh-CN" sz="700" b="0" dirty="0">
                <a:latin typeface="微软雅黑" panose="020B0503020204020204" charset="-122"/>
                <a:ea typeface="微软雅黑" panose="020B0503020204020204" charset="-122"/>
                <a:cs typeface="微软雅黑" panose="020B0503020204020204" charset="-122"/>
              </a:rPr>
              <a:t>版</a:t>
            </a:r>
            <a:r>
              <a:rPr lang="en-US" sz="700" b="0" dirty="0">
                <a:latin typeface="微软雅黑" panose="020B0503020204020204" charset="-122"/>
                <a:ea typeface="微软雅黑" panose="020B0503020204020204" charset="-122"/>
                <a:cs typeface="微软雅黑" panose="020B0503020204020204" charset="-122"/>
              </a:rPr>
              <a:t>).</a:t>
            </a:r>
            <a:endParaRPr lang="en-US" altLang="en-US" sz="700" b="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55576" y="131445"/>
            <a:ext cx="6440244" cy="39878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charset="-122"/>
                <a:ea typeface="微软雅黑" panose="020B0503020204020204" charset="-122"/>
                <a:sym typeface="+mn-ea"/>
              </a:rPr>
              <a:t>有效性（</a:t>
            </a:r>
            <a:r>
              <a:rPr lang="en-US" altLang="zh-CN" sz="2000" b="1" dirty="0" smtClean="0">
                <a:solidFill>
                  <a:schemeClr val="bg1"/>
                </a:solidFill>
                <a:latin typeface="微软雅黑" panose="020B0503020204020204" charset="-122"/>
                <a:ea typeface="微软雅黑" panose="020B0503020204020204" charset="-122"/>
                <a:sym typeface="+mn-ea"/>
              </a:rPr>
              <a:t>2</a:t>
            </a:r>
            <a:r>
              <a:rPr lang="zh-CN" altLang="en-US" sz="2000" b="1" dirty="0" smtClean="0">
                <a:solidFill>
                  <a:schemeClr val="bg1"/>
                </a:solidFill>
                <a:latin typeface="微软雅黑" panose="020B0503020204020204" charset="-122"/>
                <a:ea typeface="微软雅黑" panose="020B0503020204020204" charset="-122"/>
                <a:sym typeface="+mn-ea"/>
              </a:rPr>
              <a:t>）</a:t>
            </a:r>
            <a:endParaRPr lang="zh-CN" altLang="en-US" sz="2000" b="1" dirty="0" smtClean="0">
              <a:solidFill>
                <a:schemeClr val="bg1"/>
              </a:solidFill>
              <a:latin typeface="微软雅黑" panose="020B0503020204020204" charset="-122"/>
              <a:ea typeface="微软雅黑" panose="020B0503020204020204" charset="-122"/>
              <a:sym typeface="+mn-ea"/>
            </a:endParaRPr>
          </a:p>
        </p:txBody>
      </p:sp>
      <p:sp>
        <p:nvSpPr>
          <p:cNvPr id="13" name="文本框 12" descr="7b0a20202020227461726765744964223a202270726f636573734f6e6c696e6542756c6c6574220a7d0a"/>
          <p:cNvSpPr txBox="1"/>
          <p:nvPr/>
        </p:nvSpPr>
        <p:spPr>
          <a:xfrm>
            <a:off x="395605" y="771525"/>
            <a:ext cx="8447405" cy="423545"/>
          </a:xfrm>
          <a:prstGeom prst="rect">
            <a:avLst/>
          </a:prstGeom>
          <a:noFill/>
        </p:spPr>
        <p:txBody>
          <a:bodyPr wrap="square">
            <a:spAutoFit/>
          </a:bodyPr>
          <a:lstStyle/>
          <a:p>
            <a:pPr marR="0" indent="0" algn="ctr" defTabSz="914400" fontAlgn="auto">
              <a:lnSpc>
                <a:spcPct val="120000"/>
              </a:lnSpc>
              <a:spcBef>
                <a:spcPts val="0"/>
              </a:spcBef>
              <a:spcAft>
                <a:spcPts val="0"/>
              </a:spcAft>
              <a:buClrTx/>
              <a:buSzTx/>
              <a:buFontTx/>
              <a:buNone/>
              <a:defRPr/>
            </a:pPr>
            <a:r>
              <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rPr>
              <a:t>临床使用</a:t>
            </a:r>
            <a:r>
              <a:rPr kumimoji="0" lang="zh-CN" b="1" i="0" kern="0" cap="none" spc="0" normalizeH="0" baseline="0" noProof="0" dirty="0">
                <a:solidFill>
                  <a:srgbClr val="FF0000"/>
                </a:solidFill>
                <a:latin typeface="Arial" panose="020B0604020202020204"/>
                <a:ea typeface="微软雅黑" panose="020B0503020204020204" charset="-122"/>
                <a:cs typeface="Tahoma" panose="020B0604030504040204" pitchFamily="34" charset="0"/>
              </a:rPr>
              <a:t>便捷性突出</a:t>
            </a:r>
            <a:r>
              <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rPr>
              <a:t>，满足更多</a:t>
            </a:r>
            <a:r>
              <a:rPr kumimoji="0" lang="zh-CN" b="1" i="0" kern="0" cap="none" spc="0" normalizeH="0" baseline="0" noProof="0" dirty="0">
                <a:solidFill>
                  <a:srgbClr val="FF0000"/>
                </a:solidFill>
                <a:latin typeface="Arial" panose="020B0604020202020204"/>
                <a:ea typeface="微软雅黑" panose="020B0503020204020204" charset="-122"/>
                <a:cs typeface="Tahoma" panose="020B0604030504040204" pitchFamily="34" charset="0"/>
              </a:rPr>
              <a:t>特殊场景抗感染治疗</a:t>
            </a:r>
            <a:r>
              <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rPr>
              <a:t>需求</a:t>
            </a:r>
            <a:endPar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endParaRPr>
          </a:p>
        </p:txBody>
      </p:sp>
      <p:grpSp>
        <p:nvGrpSpPr>
          <p:cNvPr id="7" name="组合 6"/>
          <p:cNvGrpSpPr/>
          <p:nvPr/>
        </p:nvGrpSpPr>
        <p:grpSpPr>
          <a:xfrm>
            <a:off x="539115" y="1771650"/>
            <a:ext cx="4613910" cy="368141"/>
            <a:chOff x="1645" y="2684"/>
            <a:chExt cx="10771" cy="509"/>
          </a:xfrm>
        </p:grpSpPr>
        <p:sp>
          <p:nvSpPr>
            <p:cNvPr id="14" name="矩形 13"/>
            <p:cNvSpPr/>
            <p:nvPr/>
          </p:nvSpPr>
          <p:spPr>
            <a:xfrm>
              <a:off x="1645" y="2684"/>
              <a:ext cx="1509" cy="509"/>
            </a:xfrm>
            <a:prstGeom prst="rect">
              <a:avLst/>
            </a:prstGeom>
            <a:ln>
              <a:solidFill>
                <a:srgbClr val="2C88C9"/>
              </a:solidFill>
            </a:ln>
          </p:spPr>
          <p:style>
            <a:lnRef idx="2">
              <a:schemeClr val="accent6"/>
            </a:lnRef>
            <a:fillRef idx="1">
              <a:schemeClr val="lt1"/>
            </a:fillRef>
            <a:effectRef idx="0">
              <a:schemeClr val="accent6"/>
            </a:effectRef>
            <a:fontRef idx="minor">
              <a:schemeClr val="dk1"/>
            </a:fontRef>
          </p:style>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抽吸</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溶媒</a:t>
              </a:r>
              <a:endPar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5" name="矩形 14"/>
            <p:cNvSpPr/>
            <p:nvPr/>
          </p:nvSpPr>
          <p:spPr>
            <a:xfrm>
              <a:off x="4041" y="2684"/>
              <a:ext cx="1832" cy="509"/>
            </a:xfrm>
            <a:prstGeom prst="rect">
              <a:avLst/>
            </a:prstGeom>
            <a:ln>
              <a:solidFill>
                <a:srgbClr val="2C88C9"/>
              </a:solidFill>
            </a:ln>
          </p:spPr>
          <p:style>
            <a:lnRef idx="2">
              <a:schemeClr val="accent6"/>
            </a:lnRef>
            <a:fillRef idx="1">
              <a:schemeClr val="lt1"/>
            </a:fillRef>
            <a:effectRef idx="0">
              <a:schemeClr val="accent6"/>
            </a:effectRef>
            <a:fontRef idx="minor">
              <a:schemeClr val="dk1"/>
            </a:fontRef>
          </p:style>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注入</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粉针瓶</a:t>
              </a:r>
              <a:endPar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6" name="矩形 15"/>
            <p:cNvSpPr/>
            <p:nvPr/>
          </p:nvSpPr>
          <p:spPr>
            <a:xfrm>
              <a:off x="6761" y="2684"/>
              <a:ext cx="1292" cy="509"/>
            </a:xfrm>
            <a:prstGeom prst="rect">
              <a:avLst/>
            </a:prstGeom>
            <a:ln>
              <a:solidFill>
                <a:srgbClr val="2C88C9"/>
              </a:solidFill>
            </a:ln>
          </p:spPr>
          <p:style>
            <a:lnRef idx="2">
              <a:schemeClr val="accent6"/>
            </a:lnRef>
            <a:fillRef idx="1">
              <a:schemeClr val="lt1"/>
            </a:fillRef>
            <a:effectRef idx="0">
              <a:schemeClr val="accent6"/>
            </a:effectRef>
            <a:fontRef idx="minor">
              <a:schemeClr val="dk1"/>
            </a:fontRef>
          </p:style>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振摇</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溶解</a:t>
              </a:r>
              <a:endPar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7" name="矩形 16"/>
            <p:cNvSpPr/>
            <p:nvPr/>
          </p:nvSpPr>
          <p:spPr>
            <a:xfrm>
              <a:off x="8941" y="2684"/>
              <a:ext cx="1292" cy="509"/>
            </a:xfrm>
            <a:prstGeom prst="rect">
              <a:avLst/>
            </a:prstGeom>
            <a:ln>
              <a:solidFill>
                <a:srgbClr val="2C88C9"/>
              </a:solidFill>
            </a:ln>
          </p:spPr>
          <p:style>
            <a:lnRef idx="2">
              <a:schemeClr val="accent6"/>
            </a:lnRef>
            <a:fillRef idx="1">
              <a:schemeClr val="lt1"/>
            </a:fillRef>
            <a:effectRef idx="0">
              <a:schemeClr val="accent6"/>
            </a:effectRef>
            <a:fontRef idx="minor">
              <a:schemeClr val="dk1"/>
            </a:fontRef>
          </p:style>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抽吸</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药液</a:t>
              </a:r>
              <a:endPar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8" name="矩形 17"/>
            <p:cNvSpPr/>
            <p:nvPr/>
          </p:nvSpPr>
          <p:spPr>
            <a:xfrm>
              <a:off x="11121" y="2684"/>
              <a:ext cx="1295" cy="509"/>
            </a:xfrm>
            <a:prstGeom prst="rect">
              <a:avLst/>
            </a:prstGeom>
            <a:ln>
              <a:solidFill>
                <a:srgbClr val="2C88C9"/>
              </a:solidFill>
            </a:ln>
          </p:spPr>
          <p:style>
            <a:lnRef idx="2">
              <a:schemeClr val="accent6"/>
            </a:lnRef>
            <a:fillRef idx="1">
              <a:schemeClr val="lt1"/>
            </a:fillRef>
            <a:effectRef idx="0">
              <a:schemeClr val="accent6"/>
            </a:effectRef>
            <a:fontRef idx="minor">
              <a:schemeClr val="dk1"/>
            </a:fontRef>
          </p:style>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推注</a:t>
              </a:r>
              <a:endParaRPr kumimoji="0" lang="en-US" altLang="zh-CN"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转移</a:t>
              </a:r>
              <a:endParaRPr kumimoji="0" lang="zh-CN" altLang="en-US" sz="9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右箭头 18"/>
            <p:cNvSpPr/>
            <p:nvPr/>
          </p:nvSpPr>
          <p:spPr>
            <a:xfrm>
              <a:off x="10318" y="2838"/>
              <a:ext cx="646" cy="315"/>
            </a:xfrm>
            <a:prstGeom prst="rightArrow">
              <a:avLst>
                <a:gd name="adj1" fmla="val 50000"/>
                <a:gd name="adj2" fmla="val 50000"/>
              </a:avLst>
            </a:prstGeom>
            <a:solidFill>
              <a:srgbClr val="B3B3B3"/>
            </a:solidFill>
            <a:ln w="25400" cap="flat" cmpd="sng">
              <a:solidFill>
                <a:srgbClr val="B3B3B3"/>
              </a:solidFill>
              <a:prstDash val="solid"/>
              <a:miter/>
              <a:headEnd type="none" w="med" len="med"/>
              <a:tailEnd type="none" w="med" len="med"/>
            </a:ln>
          </p:spPr>
          <p:txBody>
            <a:bodyPr lIns="90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en-US" sz="900" b="1" dirty="0">
                <a:latin typeface="微软雅黑" panose="020B0503020204020204" charset="-122"/>
                <a:ea typeface="微软雅黑" panose="020B0503020204020204" charset="-122"/>
                <a:sym typeface="微软雅黑" panose="020B0503020204020204" charset="-122"/>
              </a:endParaRPr>
            </a:p>
          </p:txBody>
        </p:sp>
        <p:sp>
          <p:nvSpPr>
            <p:cNvPr id="20" name="右箭头 19"/>
            <p:cNvSpPr/>
            <p:nvPr/>
          </p:nvSpPr>
          <p:spPr>
            <a:xfrm>
              <a:off x="8167" y="2838"/>
              <a:ext cx="646" cy="315"/>
            </a:xfrm>
            <a:prstGeom prst="rightArrow">
              <a:avLst>
                <a:gd name="adj1" fmla="val 50000"/>
                <a:gd name="adj2" fmla="val 50000"/>
              </a:avLst>
            </a:prstGeom>
            <a:solidFill>
              <a:srgbClr val="B3B3B3"/>
            </a:solidFill>
            <a:ln w="25400" cap="flat" cmpd="sng">
              <a:solidFill>
                <a:srgbClr val="B3B3B3"/>
              </a:solidFill>
              <a:prstDash val="solid"/>
              <a:miter/>
              <a:headEnd type="none" w="med" len="med"/>
              <a:tailEnd type="none" w="med" len="med"/>
            </a:ln>
          </p:spPr>
          <p:txBody>
            <a:bodyPr lIns="90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en-US" sz="900" b="1" dirty="0">
                <a:latin typeface="微软雅黑" panose="020B0503020204020204" charset="-122"/>
                <a:ea typeface="微软雅黑" panose="020B0503020204020204" charset="-122"/>
                <a:sym typeface="微软雅黑" panose="020B0503020204020204" charset="-122"/>
              </a:endParaRPr>
            </a:p>
          </p:txBody>
        </p:sp>
        <p:sp>
          <p:nvSpPr>
            <p:cNvPr id="21" name="右箭头 20"/>
            <p:cNvSpPr/>
            <p:nvPr/>
          </p:nvSpPr>
          <p:spPr>
            <a:xfrm>
              <a:off x="5954" y="2838"/>
              <a:ext cx="760" cy="315"/>
            </a:xfrm>
            <a:prstGeom prst="rightArrow">
              <a:avLst>
                <a:gd name="adj1" fmla="val 50000"/>
                <a:gd name="adj2" fmla="val 50000"/>
              </a:avLst>
            </a:prstGeom>
            <a:solidFill>
              <a:srgbClr val="B3B3B3"/>
            </a:solidFill>
            <a:ln w="25400" cap="flat" cmpd="sng">
              <a:solidFill>
                <a:srgbClr val="B3B3B3"/>
              </a:solidFill>
              <a:prstDash val="solid"/>
              <a:miter/>
              <a:headEnd type="none" w="med" len="med"/>
              <a:tailEnd type="none" w="med" len="med"/>
            </a:ln>
          </p:spPr>
          <p:txBody>
            <a:bodyPr lIns="90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en-US" sz="900" b="1" dirty="0">
                <a:latin typeface="微软雅黑" panose="020B0503020204020204" charset="-122"/>
                <a:ea typeface="微软雅黑" panose="020B0503020204020204" charset="-122"/>
                <a:sym typeface="微软雅黑" panose="020B0503020204020204" charset="-122"/>
              </a:endParaRPr>
            </a:p>
          </p:txBody>
        </p:sp>
        <p:sp>
          <p:nvSpPr>
            <p:cNvPr id="22" name="右箭头 21"/>
            <p:cNvSpPr/>
            <p:nvPr/>
          </p:nvSpPr>
          <p:spPr>
            <a:xfrm>
              <a:off x="3207" y="2838"/>
              <a:ext cx="781" cy="315"/>
            </a:xfrm>
            <a:prstGeom prst="rightArrow">
              <a:avLst>
                <a:gd name="adj1" fmla="val 50000"/>
                <a:gd name="adj2" fmla="val 50000"/>
              </a:avLst>
            </a:prstGeom>
            <a:solidFill>
              <a:srgbClr val="B3B3B3"/>
            </a:solidFill>
            <a:ln w="25400" cap="flat" cmpd="sng">
              <a:solidFill>
                <a:srgbClr val="B3B3B3"/>
              </a:solidFill>
              <a:prstDash val="solid"/>
              <a:miter/>
              <a:headEnd type="none" w="med" len="med"/>
              <a:tailEnd type="none" w="med" len="med"/>
            </a:ln>
          </p:spPr>
          <p:txBody>
            <a:bodyPr lIns="90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en-US" sz="900" b="1" dirty="0">
                <a:latin typeface="微软雅黑" panose="020B0503020204020204" charset="-122"/>
                <a:ea typeface="微软雅黑" panose="020B0503020204020204" charset="-122"/>
                <a:sym typeface="微软雅黑" panose="020B0503020204020204" charset="-122"/>
              </a:endParaRPr>
            </a:p>
          </p:txBody>
        </p:sp>
      </p:grpSp>
      <p:sp>
        <p:nvSpPr>
          <p:cNvPr id="24595" name="TextBox 32"/>
          <p:cNvSpPr txBox="1"/>
          <p:nvPr/>
        </p:nvSpPr>
        <p:spPr>
          <a:xfrm>
            <a:off x="251460" y="1347470"/>
            <a:ext cx="7194550" cy="275590"/>
          </a:xfrm>
          <a:prstGeom prst="rect">
            <a:avLst/>
          </a:prstGeom>
          <a:noFill/>
        </p:spPr>
        <p:txBody>
          <a:bodyPr wrap="square" rtlCol="0" anchor="t">
            <a:spAutoFit/>
          </a:bodyPr>
          <a:lstStyle/>
          <a:p>
            <a:pPr marL="171450" indent="-171450">
              <a:lnSpc>
                <a:spcPct val="100000"/>
              </a:lnSpc>
              <a:buClrTx/>
              <a:buSzTx/>
              <a:buFont typeface="Wingdings" panose="05000000000000000000" charset="0"/>
              <a:buChar char="ü"/>
            </a:pPr>
            <a:r>
              <a:rPr lang="zh-CN" altLang="en-US" sz="1200" b="1" dirty="0">
                <a:solidFill>
                  <a:schemeClr val="tx1"/>
                </a:solidFill>
                <a:latin typeface="微软雅黑" panose="020B0503020204020204" charset="-122"/>
                <a:ea typeface="微软雅黑" panose="020B0503020204020204" charset="-122"/>
                <a:sym typeface="+mn-ea"/>
              </a:rPr>
              <a:t>模拟临床配药操作，</a:t>
            </a:r>
            <a:r>
              <a:rPr lang="zh-CN" altLang="en-US" sz="1200" b="1" dirty="0">
                <a:solidFill>
                  <a:schemeClr val="tx1"/>
                </a:solidFill>
                <a:latin typeface="微软雅黑" panose="020B0503020204020204" charset="-122"/>
                <a:ea typeface="微软雅黑" panose="020B0503020204020204" charset="-122"/>
                <a:sym typeface="微软雅黑" panose="020B0503020204020204" charset="-122"/>
              </a:rPr>
              <a:t>粉液双室袋配制所需平均时间较传统粉针操作时间降低</a:t>
            </a:r>
            <a:r>
              <a:rPr lang="zh-CN" altLang="en-US" sz="1200" b="1" dirty="0" smtClean="0">
                <a:solidFill>
                  <a:schemeClr val="tx1"/>
                </a:solidFill>
                <a:latin typeface="微软雅黑" panose="020B0503020204020204" charset="-122"/>
                <a:ea typeface="微软雅黑" panose="020B0503020204020204" charset="-122"/>
                <a:sym typeface="微软雅黑" panose="020B0503020204020204" charset="-122"/>
              </a:rPr>
              <a:t>9</a:t>
            </a:r>
            <a:r>
              <a:rPr lang="en-US" altLang="zh-CN" sz="1200" b="1" dirty="0" smtClean="0">
                <a:solidFill>
                  <a:schemeClr val="tx1"/>
                </a:solidFill>
                <a:latin typeface="微软雅黑" panose="020B0503020204020204" charset="-122"/>
                <a:ea typeface="微软雅黑" panose="020B0503020204020204" charset="-122"/>
                <a:sym typeface="微软雅黑" panose="020B0503020204020204" charset="-122"/>
              </a:rPr>
              <a:t>0</a:t>
            </a:r>
            <a:r>
              <a:rPr lang="zh-CN" altLang="en-US" sz="1200" b="1" dirty="0" smtClean="0">
                <a:solidFill>
                  <a:schemeClr val="tx1"/>
                </a:solidFill>
                <a:latin typeface="微软雅黑" panose="020B0503020204020204" charset="-122"/>
                <a:ea typeface="微软雅黑" panose="020B0503020204020204" charset="-122"/>
                <a:sym typeface="微软雅黑" panose="020B0503020204020204" charset="-122"/>
              </a:rPr>
              <a:t>%以上</a:t>
            </a:r>
            <a:endParaRPr lang="zh-CN" altLang="en-US" sz="1200" b="1" dirty="0" smtClean="0">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4" name="组合 3"/>
          <p:cNvGrpSpPr/>
          <p:nvPr/>
        </p:nvGrpSpPr>
        <p:grpSpPr>
          <a:xfrm>
            <a:off x="437515" y="3075305"/>
            <a:ext cx="8156575" cy="1484630"/>
            <a:chOff x="737" y="5065"/>
            <a:chExt cx="12845" cy="2338"/>
          </a:xfrm>
        </p:grpSpPr>
        <p:pic>
          <p:nvPicPr>
            <p:cNvPr id="11" name="图片 10"/>
            <p:cNvPicPr/>
            <p:nvPr/>
          </p:nvPicPr>
          <p:blipFill>
            <a:blip r:embed="rId1"/>
            <a:stretch>
              <a:fillRect/>
            </a:stretch>
          </p:blipFill>
          <p:spPr>
            <a:xfrm>
              <a:off x="10488" y="5071"/>
              <a:ext cx="3094" cy="2168"/>
            </a:xfrm>
            <a:prstGeom prst="rect">
              <a:avLst/>
            </a:prstGeom>
            <a:noFill/>
            <a:ln w="9525">
              <a:noFill/>
            </a:ln>
          </p:spPr>
        </p:pic>
        <p:pic>
          <p:nvPicPr>
            <p:cNvPr id="24" name="Picture 2" descr="http://hiphotos.baidu.com/yanyirensheng/pic/item/6929b11ff38db4e6e1fe0be4.jpg"/>
            <p:cNvPicPr>
              <a:picLocks noChangeAspect="1"/>
            </p:cNvPicPr>
            <p:nvPr>
              <p:custDataLst>
                <p:tags r:id="rId2"/>
              </p:custDataLst>
            </p:nvPr>
          </p:nvPicPr>
          <p:blipFill>
            <a:blip r:embed="rId3"/>
            <a:srcRect l="21594" r="21594"/>
            <a:stretch>
              <a:fillRect/>
            </a:stretch>
          </p:blipFill>
          <p:spPr>
            <a:xfrm>
              <a:off x="737" y="5065"/>
              <a:ext cx="2057" cy="2177"/>
            </a:xfrm>
            <a:prstGeom prst="rect">
              <a:avLst/>
            </a:prstGeom>
            <a:noFill/>
            <a:ln w="9525">
              <a:noFill/>
            </a:ln>
          </p:spPr>
        </p:pic>
        <p:pic>
          <p:nvPicPr>
            <p:cNvPr id="25" name="图片 24"/>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l="2813" t="13436" r="50560" b="15063"/>
            <a:stretch>
              <a:fillRect/>
            </a:stretch>
          </p:blipFill>
          <p:spPr>
            <a:xfrm>
              <a:off x="3005" y="5065"/>
              <a:ext cx="3743" cy="2339"/>
            </a:xfrm>
            <a:prstGeom prst="rect">
              <a:avLst/>
            </a:prstGeom>
          </p:spPr>
        </p:pic>
        <p:pic>
          <p:nvPicPr>
            <p:cNvPr id="32" name="Picture 8" descr="http://news.cnhubei.com/ctjb/ctjbsgk/ctjb31/200905/W020090509228132149661.jpg"/>
            <p:cNvPicPr>
              <a:picLocks noChangeAspect="1"/>
            </p:cNvPicPr>
            <p:nvPr>
              <p:custDataLst>
                <p:tags r:id="rId6"/>
              </p:custDataLst>
            </p:nvPr>
          </p:nvPicPr>
          <p:blipFill>
            <a:blip r:embed="rId7"/>
            <a:srcRect t="19392" b="19392"/>
            <a:stretch>
              <a:fillRect/>
            </a:stretch>
          </p:blipFill>
          <p:spPr>
            <a:xfrm>
              <a:off x="6974" y="5066"/>
              <a:ext cx="3284" cy="2201"/>
            </a:xfrm>
            <a:prstGeom prst="rect">
              <a:avLst/>
            </a:prstGeom>
            <a:noFill/>
            <a:ln w="9525">
              <a:noFill/>
            </a:ln>
          </p:spPr>
        </p:pic>
      </p:grpSp>
      <p:sp>
        <p:nvSpPr>
          <p:cNvPr id="103" name="文本框 102"/>
          <p:cNvSpPr txBox="1"/>
          <p:nvPr/>
        </p:nvSpPr>
        <p:spPr>
          <a:xfrm>
            <a:off x="206375" y="2500630"/>
            <a:ext cx="8602980" cy="460375"/>
          </a:xfrm>
          <a:prstGeom prst="rect">
            <a:avLst/>
          </a:prstGeom>
          <a:noFill/>
        </p:spPr>
        <p:txBody>
          <a:bodyPr wrap="square" rtlCol="0" anchor="t">
            <a:spAutoFit/>
          </a:bodyPr>
          <a:lstStyle/>
          <a:p>
            <a:pPr marL="171450" lvl="0" indent="-171450">
              <a:buFont typeface="Wingdings" panose="05000000000000000000" charset="0"/>
              <a:buChar char="ü"/>
            </a:pPr>
            <a:r>
              <a:rPr lang="zh-CN" altLang="en-US" sz="1200" b="1" dirty="0" smtClean="0">
                <a:solidFill>
                  <a:schemeClr val="tx1"/>
                </a:solidFill>
                <a:latin typeface="微软雅黑" panose="020B0503020204020204" charset="-122"/>
                <a:ea typeface="微软雅黑" panose="020B0503020204020204" charset="-122"/>
                <a:sym typeface="+mn-ea"/>
              </a:rPr>
              <a:t>相比参照药品粉针剂型可满足临床</a:t>
            </a:r>
            <a:r>
              <a:rPr lang="zh-CN" altLang="en-US" sz="1200" b="1" dirty="0">
                <a:solidFill>
                  <a:schemeClr val="tx1"/>
                </a:solidFill>
                <a:latin typeface="微软雅黑" panose="020B0503020204020204" charset="-122"/>
                <a:ea typeface="微软雅黑" panose="020B0503020204020204" charset="-122"/>
                <a:sym typeface="+mn-ea"/>
              </a:rPr>
              <a:t>多场景应用，特别在灾害医学、军事医学方面具有重要</a:t>
            </a:r>
            <a:r>
              <a:rPr lang="zh-CN" altLang="en-US" sz="1200" b="1" dirty="0" smtClean="0">
                <a:solidFill>
                  <a:schemeClr val="tx1"/>
                </a:solidFill>
                <a:latin typeface="微软雅黑" panose="020B0503020204020204" charset="-122"/>
                <a:ea typeface="微软雅黑" panose="020B0503020204020204" charset="-122"/>
                <a:sym typeface="+mn-ea"/>
              </a:rPr>
              <a:t>意义</a:t>
            </a:r>
            <a:r>
              <a:rPr lang="zh-CN" altLang="en-US" sz="900" b="1" baseline="300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900" b="1" baseline="3000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900" b="1" baseline="300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200" b="1" dirty="0" smtClean="0">
                <a:solidFill>
                  <a:schemeClr val="tx1"/>
                </a:solidFill>
                <a:latin typeface="微软雅黑" panose="020B0503020204020204" charset="-122"/>
                <a:ea typeface="微软雅黑" panose="020B0503020204020204" charset="-122"/>
                <a:sym typeface="+mn-ea"/>
              </a:rPr>
              <a:t>，</a:t>
            </a:r>
            <a:r>
              <a:rPr lang="zh-CN" altLang="en-US" sz="1200" b="1" dirty="0">
                <a:solidFill>
                  <a:schemeClr val="tx1"/>
                </a:solidFill>
                <a:latin typeface="微软雅黑" panose="020B0503020204020204" charset="-122"/>
                <a:ea typeface="微软雅黑" panose="020B0503020204020204" charset="-122"/>
                <a:sym typeface="+mn-ea"/>
              </a:rPr>
              <a:t>有效提高院前、战时卫勤保障</a:t>
            </a:r>
            <a:r>
              <a:rPr lang="zh-CN" altLang="en-US" sz="1200" b="1" dirty="0" smtClean="0">
                <a:solidFill>
                  <a:schemeClr val="tx1"/>
                </a:solidFill>
                <a:latin typeface="微软雅黑" panose="020B0503020204020204" charset="-122"/>
                <a:ea typeface="微软雅黑" panose="020B0503020204020204" charset="-122"/>
                <a:sym typeface="+mn-ea"/>
              </a:rPr>
              <a:t>效能</a:t>
            </a:r>
            <a:r>
              <a:rPr lang="zh-CN" altLang="en-US" sz="900" b="1" baseline="300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900" b="1" baseline="3000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900" b="1" baseline="300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1" baseline="30000" dirty="0" smtClean="0">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1200" b="1" baseline="30000" dirty="0" smtClean="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323213" y="4822145"/>
            <a:ext cx="6976002" cy="307777"/>
          </a:xfrm>
          <a:prstGeom prst="rect">
            <a:avLst/>
          </a:prstGeom>
        </p:spPr>
        <p:txBody>
          <a:bodyPr wrap="square">
            <a:spAutoFit/>
          </a:bodyPr>
          <a:lstStyle/>
          <a:p>
            <a:pPr marR="0" lvl="0" algn="just">
              <a:spcBef>
                <a:spcPts val="0"/>
              </a:spcBef>
              <a:spcAft>
                <a:spcPts val="0"/>
              </a:spcAft>
            </a:pPr>
            <a:r>
              <a:rPr lang="zh-CN" altLang="en-US" sz="700" dirty="0">
                <a:latin typeface="微软雅黑" panose="020B0503020204020204" charset="-122"/>
                <a:ea typeface="微软雅黑" panose="020B0503020204020204" charset="-122"/>
                <a:cs typeface="微软雅黑" panose="020B0503020204020204" charset="-122"/>
              </a:rPr>
              <a:t>[</a:t>
            </a:r>
            <a:r>
              <a:rPr lang="en-US" altLang="zh-CN" sz="700" dirty="0">
                <a:latin typeface="微软雅黑" panose="020B0503020204020204" charset="-122"/>
                <a:ea typeface="微软雅黑" panose="020B0503020204020204" charset="-122"/>
                <a:cs typeface="微软雅黑" panose="020B0503020204020204" charset="-122"/>
              </a:rPr>
              <a:t>1</a:t>
            </a:r>
            <a:r>
              <a:rPr lang="zh-CN" altLang="en-US" sz="700" dirty="0" smtClean="0">
                <a:latin typeface="微软雅黑" panose="020B0503020204020204" charset="-122"/>
                <a:ea typeface="微软雅黑" panose="020B0503020204020204" charset="-122"/>
                <a:cs typeface="微软雅黑" panose="020B0503020204020204" charset="-122"/>
              </a:rPr>
              <a:t>] </a:t>
            </a:r>
            <a:r>
              <a:rPr lang="zh-CN" altLang="en-US" sz="700" kern="100" dirty="0" smtClean="0">
                <a:latin typeface="微软雅黑" panose="020B0503020204020204" charset="-122"/>
                <a:ea typeface="微软雅黑" panose="020B0503020204020204" charset="-122"/>
                <a:cs typeface="Times New Roman" panose="02020603050405020304" pitchFamily="18" charset="0"/>
              </a:rPr>
              <a:t>李</a:t>
            </a:r>
            <a:r>
              <a:rPr lang="zh-CN" altLang="en-US" sz="700" kern="100" dirty="0">
                <a:latin typeface="微软雅黑" panose="020B0503020204020204" charset="-122"/>
                <a:ea typeface="微软雅黑" panose="020B0503020204020204" charset="-122"/>
                <a:cs typeface="Times New Roman" panose="02020603050405020304" pitchFamily="18" charset="0"/>
              </a:rPr>
              <a:t>珺</a:t>
            </a:r>
            <a:r>
              <a:rPr lang="en-US" altLang="zh-CN" sz="700" kern="100" dirty="0">
                <a:latin typeface="微软雅黑" panose="020B0503020204020204" charset="-122"/>
                <a:ea typeface="微软雅黑" panose="020B0503020204020204" charset="-122"/>
                <a:cs typeface="Times New Roman" panose="02020603050405020304" pitchFamily="18" charset="0"/>
              </a:rPr>
              <a:t>, </a:t>
            </a:r>
            <a:r>
              <a:rPr lang="zh-CN" altLang="en-US" sz="700" kern="100" dirty="0">
                <a:latin typeface="微软雅黑" panose="020B0503020204020204" charset="-122"/>
                <a:ea typeface="微软雅黑" panose="020B0503020204020204" charset="-122"/>
                <a:cs typeface="Times New Roman" panose="02020603050405020304" pitchFamily="18" charset="0"/>
              </a:rPr>
              <a:t>刘守玉</a:t>
            </a:r>
            <a:r>
              <a:rPr lang="en-US" altLang="zh-CN" sz="700" kern="100" dirty="0">
                <a:latin typeface="微软雅黑" panose="020B0503020204020204" charset="-122"/>
                <a:ea typeface="微软雅黑" panose="020B0503020204020204" charset="-122"/>
                <a:cs typeface="Times New Roman" panose="02020603050405020304" pitchFamily="18" charset="0"/>
              </a:rPr>
              <a:t>, </a:t>
            </a:r>
            <a:r>
              <a:rPr lang="zh-CN" altLang="en-US" sz="700" kern="100" dirty="0">
                <a:latin typeface="微软雅黑" panose="020B0503020204020204" charset="-122"/>
                <a:ea typeface="微软雅黑" panose="020B0503020204020204" charset="-122"/>
                <a:cs typeface="Times New Roman" panose="02020603050405020304" pitchFamily="18" charset="0"/>
              </a:rPr>
              <a:t>马洪滨</a:t>
            </a:r>
            <a:r>
              <a:rPr lang="en-US" altLang="zh-CN" sz="700" kern="100" dirty="0">
                <a:latin typeface="微软雅黑" panose="020B0503020204020204" charset="-122"/>
                <a:ea typeface="微软雅黑" panose="020B0503020204020204" charset="-122"/>
                <a:cs typeface="Times New Roman" panose="02020603050405020304" pitchFamily="18" charset="0"/>
              </a:rPr>
              <a:t>. </a:t>
            </a:r>
            <a:r>
              <a:rPr lang="zh-CN" altLang="en-US" sz="700" kern="100" dirty="0">
                <a:latin typeface="微软雅黑" panose="020B0503020204020204" charset="-122"/>
                <a:ea typeface="微软雅黑" panose="020B0503020204020204" charset="-122"/>
                <a:cs typeface="Times New Roman" panose="02020603050405020304" pitchFamily="18" charset="0"/>
              </a:rPr>
              <a:t>概述新型双室袋生产设备的发展</a:t>
            </a:r>
            <a:r>
              <a:rPr lang="en-US" altLang="zh-CN" sz="700" kern="100" dirty="0">
                <a:latin typeface="微软雅黑" panose="020B0503020204020204" charset="-122"/>
                <a:ea typeface="微软雅黑" panose="020B0503020204020204" charset="-122"/>
                <a:cs typeface="Times New Roman" panose="02020603050405020304" pitchFamily="18" charset="0"/>
              </a:rPr>
              <a:t>[J]. </a:t>
            </a:r>
            <a:r>
              <a:rPr lang="zh-CN" altLang="en-US" sz="700" kern="100" dirty="0">
                <a:latin typeface="微软雅黑" panose="020B0503020204020204" charset="-122"/>
                <a:ea typeface="微软雅黑" panose="020B0503020204020204" charset="-122"/>
                <a:cs typeface="Times New Roman" panose="02020603050405020304" pitchFamily="18" charset="0"/>
              </a:rPr>
              <a:t>中国医学装备</a:t>
            </a:r>
            <a:r>
              <a:rPr lang="en-US" altLang="zh-CN" sz="700" kern="100" dirty="0">
                <a:latin typeface="微软雅黑" panose="020B0503020204020204" charset="-122"/>
                <a:ea typeface="微软雅黑" panose="020B0503020204020204" charset="-122"/>
                <a:cs typeface="Times New Roman" panose="02020603050405020304" pitchFamily="18" charset="0"/>
              </a:rPr>
              <a:t>, 2012(11):67-70.</a:t>
            </a:r>
            <a:endParaRPr lang="zh-CN" altLang="en-US" sz="700" kern="100" dirty="0">
              <a:latin typeface="Calibri" panose="020F0502020204030204" charset="0"/>
              <a:cs typeface="Times New Roman" panose="02020603050405020304" pitchFamily="18" charset="0"/>
            </a:endParaRPr>
          </a:p>
          <a:p>
            <a:pPr marR="0" lvl="0" algn="just">
              <a:spcBef>
                <a:spcPts val="0"/>
              </a:spcBef>
              <a:spcAft>
                <a:spcPts val="0"/>
              </a:spcAft>
            </a:pPr>
            <a:r>
              <a:rPr lang="zh-CN" altLang="en-US" sz="700" dirty="0" smtClean="0">
                <a:latin typeface="微软雅黑" panose="020B0503020204020204" charset="-122"/>
                <a:ea typeface="微软雅黑" panose="020B0503020204020204" charset="-122"/>
                <a:cs typeface="微软雅黑" panose="020B0503020204020204" charset="-122"/>
              </a:rPr>
              <a:t>[</a:t>
            </a:r>
            <a:r>
              <a:rPr lang="en-US" altLang="zh-CN" sz="700" dirty="0" smtClean="0">
                <a:latin typeface="微软雅黑" panose="020B0503020204020204" charset="-122"/>
                <a:ea typeface="微软雅黑" panose="020B0503020204020204" charset="-122"/>
                <a:cs typeface="微软雅黑" panose="020B0503020204020204" charset="-122"/>
              </a:rPr>
              <a:t>2</a:t>
            </a:r>
            <a:r>
              <a:rPr lang="zh-CN" altLang="en-US" sz="700" dirty="0" smtClean="0">
                <a:latin typeface="微软雅黑" panose="020B0503020204020204" charset="-122"/>
                <a:ea typeface="微软雅黑" panose="020B0503020204020204" charset="-122"/>
                <a:cs typeface="微软雅黑" panose="020B0503020204020204" charset="-122"/>
              </a:rPr>
              <a:t>] </a:t>
            </a:r>
            <a:r>
              <a:rPr lang="zh-CN" altLang="en-US" sz="700" kern="100" dirty="0" smtClean="0">
                <a:latin typeface="微软雅黑" panose="020B0503020204020204" charset="-122"/>
                <a:ea typeface="微软雅黑" panose="020B0503020204020204" charset="-122"/>
                <a:cs typeface="Times New Roman" panose="02020603050405020304" pitchFamily="18" charset="0"/>
              </a:rPr>
              <a:t>伍</a:t>
            </a:r>
            <a:r>
              <a:rPr lang="zh-CN" altLang="en-US" sz="700" kern="100" dirty="0">
                <a:latin typeface="微软雅黑" panose="020B0503020204020204" charset="-122"/>
                <a:ea typeface="微软雅黑" panose="020B0503020204020204" charset="-122"/>
                <a:cs typeface="Times New Roman" panose="02020603050405020304" pitchFamily="18" charset="0"/>
              </a:rPr>
              <a:t>红艳</a:t>
            </a:r>
            <a:r>
              <a:rPr lang="en-US" altLang="zh-CN" sz="700" kern="100" dirty="0">
                <a:latin typeface="微软雅黑" panose="020B0503020204020204" charset="-122"/>
                <a:ea typeface="微软雅黑" panose="020B0503020204020204" charset="-122"/>
                <a:cs typeface="Times New Roman" panose="02020603050405020304" pitchFamily="18" charset="0"/>
              </a:rPr>
              <a:t>, </a:t>
            </a:r>
            <a:r>
              <a:rPr lang="zh-CN" altLang="en-US" sz="700" kern="100" dirty="0">
                <a:latin typeface="微软雅黑" panose="020B0503020204020204" charset="-122"/>
                <a:ea typeface="微软雅黑" panose="020B0503020204020204" charset="-122"/>
                <a:cs typeface="Times New Roman" panose="02020603050405020304" pitchFamily="18" charset="0"/>
              </a:rPr>
              <a:t>吴述敏</a:t>
            </a:r>
            <a:r>
              <a:rPr lang="en-US" altLang="zh-CN" sz="700" kern="100" dirty="0">
                <a:latin typeface="微软雅黑" panose="020B0503020204020204" charset="-122"/>
                <a:ea typeface="微软雅黑" panose="020B0503020204020204" charset="-122"/>
                <a:cs typeface="Times New Roman" panose="02020603050405020304" pitchFamily="18" charset="0"/>
              </a:rPr>
              <a:t>, </a:t>
            </a:r>
            <a:r>
              <a:rPr lang="zh-CN" altLang="en-US" sz="700" kern="100" dirty="0">
                <a:latin typeface="微软雅黑" panose="020B0503020204020204" charset="-122"/>
                <a:ea typeface="微软雅黑" panose="020B0503020204020204" charset="-122"/>
                <a:cs typeface="Times New Roman" panose="02020603050405020304" pitchFamily="18" charset="0"/>
              </a:rPr>
              <a:t>崔夏子</a:t>
            </a:r>
            <a:r>
              <a:rPr lang="en-US" altLang="zh-CN" sz="700" kern="100" dirty="0">
                <a:latin typeface="微软雅黑" panose="020B0503020204020204" charset="-122"/>
                <a:ea typeface="微软雅黑" panose="020B0503020204020204" charset="-122"/>
                <a:cs typeface="Times New Roman" panose="02020603050405020304" pitchFamily="18" charset="0"/>
              </a:rPr>
              <a:t>,</a:t>
            </a:r>
            <a:r>
              <a:rPr lang="zh-CN" altLang="en-US" sz="700" kern="100" dirty="0">
                <a:latin typeface="微软雅黑" panose="020B0503020204020204" charset="-122"/>
                <a:ea typeface="微软雅黑" panose="020B0503020204020204" charset="-122"/>
                <a:cs typeface="Times New Roman" panose="02020603050405020304" pitchFamily="18" charset="0"/>
              </a:rPr>
              <a:t>等</a:t>
            </a:r>
            <a:r>
              <a:rPr lang="en-US" altLang="zh-CN" sz="700" kern="100" dirty="0">
                <a:latin typeface="微软雅黑" panose="020B0503020204020204" charset="-122"/>
                <a:ea typeface="微软雅黑" panose="020B0503020204020204" charset="-122"/>
                <a:cs typeface="Times New Roman" panose="02020603050405020304" pitchFamily="18" charset="0"/>
              </a:rPr>
              <a:t>. </a:t>
            </a:r>
            <a:r>
              <a:rPr lang="zh-CN" altLang="en-US" sz="700" kern="100" dirty="0">
                <a:latin typeface="微软雅黑" panose="020B0503020204020204" charset="-122"/>
                <a:ea typeface="微软雅黑" panose="020B0503020204020204" charset="-122"/>
                <a:cs typeface="Times New Roman" panose="02020603050405020304" pitchFamily="18" charset="0"/>
              </a:rPr>
              <a:t>非</a:t>
            </a:r>
            <a:r>
              <a:rPr lang="en-US" altLang="zh-CN" sz="700" kern="100" dirty="0">
                <a:latin typeface="微软雅黑" panose="020B0503020204020204" charset="-122"/>
                <a:ea typeface="微软雅黑" panose="020B0503020204020204" charset="-122"/>
                <a:cs typeface="Times New Roman" panose="02020603050405020304" pitchFamily="18" charset="0"/>
              </a:rPr>
              <a:t>PVC</a:t>
            </a:r>
            <a:r>
              <a:rPr lang="zh-CN" altLang="en-US" sz="700" kern="100" dirty="0">
                <a:latin typeface="微软雅黑" panose="020B0503020204020204" charset="-122"/>
                <a:ea typeface="微软雅黑" panose="020B0503020204020204" charset="-122"/>
                <a:cs typeface="Times New Roman" panose="02020603050405020304" pitchFamily="18" charset="0"/>
              </a:rPr>
              <a:t>粉</a:t>
            </a:r>
            <a:r>
              <a:rPr lang="en-US" altLang="zh-CN" sz="700" kern="100" dirty="0">
                <a:latin typeface="微软雅黑" panose="020B0503020204020204" charset="-122"/>
                <a:ea typeface="微软雅黑" panose="020B0503020204020204" charset="-122"/>
                <a:cs typeface="Times New Roman" panose="02020603050405020304" pitchFamily="18" charset="0"/>
              </a:rPr>
              <a:t>-</a:t>
            </a:r>
            <a:r>
              <a:rPr lang="zh-CN" altLang="en-US" sz="700" kern="100" dirty="0">
                <a:latin typeface="微软雅黑" panose="020B0503020204020204" charset="-122"/>
                <a:ea typeface="微软雅黑" panose="020B0503020204020204" charset="-122"/>
                <a:cs typeface="Times New Roman" panose="02020603050405020304" pitchFamily="18" charset="0"/>
              </a:rPr>
              <a:t>液双室输液软袋与传统型输液包装的功能比较</a:t>
            </a:r>
            <a:r>
              <a:rPr lang="en-US" altLang="zh-CN" sz="700" kern="100" dirty="0">
                <a:latin typeface="微软雅黑" panose="020B0503020204020204" charset="-122"/>
                <a:ea typeface="微软雅黑" panose="020B0503020204020204" charset="-122"/>
                <a:cs typeface="Times New Roman" panose="02020603050405020304" pitchFamily="18" charset="0"/>
              </a:rPr>
              <a:t>[J]. </a:t>
            </a:r>
            <a:r>
              <a:rPr lang="zh-CN" altLang="en-US" sz="700" kern="100" dirty="0">
                <a:latin typeface="微软雅黑" panose="020B0503020204020204" charset="-122"/>
                <a:ea typeface="微软雅黑" panose="020B0503020204020204" charset="-122"/>
                <a:cs typeface="Times New Roman" panose="02020603050405020304" pitchFamily="18" charset="0"/>
              </a:rPr>
              <a:t>中国药学杂志</a:t>
            </a:r>
            <a:r>
              <a:rPr lang="en-US" altLang="zh-CN" sz="700" kern="100" dirty="0">
                <a:latin typeface="微软雅黑" panose="020B0503020204020204" charset="-122"/>
                <a:ea typeface="微软雅黑" panose="020B0503020204020204" charset="-122"/>
                <a:cs typeface="Times New Roman" panose="02020603050405020304" pitchFamily="18" charset="0"/>
              </a:rPr>
              <a:t>, 2011, 046(006):474-476.</a:t>
            </a:r>
            <a:endParaRPr lang="zh-CN" altLang="en-US" sz="700" kern="100" dirty="0">
              <a:latin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239395" y="1491615"/>
            <a:ext cx="2178685" cy="2719705"/>
          </a:xfrm>
          <a:prstGeom prst="round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5576" y="131445"/>
            <a:ext cx="6440244" cy="398780"/>
          </a:xfrm>
          <a:prstGeom prst="rect">
            <a:avLst/>
          </a:prstGeom>
          <a:noFill/>
        </p:spPr>
        <p:txBody>
          <a:bodyPr wrap="square" rtlCol="0" anchor="t">
            <a:spAutoFit/>
          </a:bodyPr>
          <a:lstStyle/>
          <a:p>
            <a:r>
              <a:rPr lang="zh-CN" altLang="en-US" sz="2000" b="1" dirty="0" smtClean="0">
                <a:solidFill>
                  <a:schemeClr val="bg1"/>
                </a:solidFill>
                <a:latin typeface="微软雅黑" panose="020B0503020204020204" charset="-122"/>
                <a:ea typeface="微软雅黑" panose="020B0503020204020204" charset="-122"/>
                <a:sym typeface="+mn-ea"/>
              </a:rPr>
              <a:t>创新性（</a:t>
            </a:r>
            <a:r>
              <a:rPr lang="en-US" altLang="zh-CN" sz="2000" b="1" dirty="0" smtClean="0">
                <a:solidFill>
                  <a:schemeClr val="bg1"/>
                </a:solidFill>
                <a:latin typeface="微软雅黑" panose="020B0503020204020204" charset="-122"/>
                <a:ea typeface="微软雅黑" panose="020B0503020204020204" charset="-122"/>
                <a:sym typeface="+mn-ea"/>
              </a:rPr>
              <a:t>1</a:t>
            </a:r>
            <a:r>
              <a:rPr lang="zh-CN" altLang="en-US" sz="2000" b="1" dirty="0" smtClean="0">
                <a:solidFill>
                  <a:schemeClr val="bg1"/>
                </a:solidFill>
                <a:latin typeface="微软雅黑" panose="020B0503020204020204" charset="-122"/>
                <a:ea typeface="微软雅黑" panose="020B0503020204020204" charset="-122"/>
                <a:sym typeface="+mn-ea"/>
              </a:rPr>
              <a:t>）</a:t>
            </a:r>
            <a:endParaRPr lang="zh-CN" altLang="en-US" sz="2000" b="1" dirty="0" smtClean="0">
              <a:solidFill>
                <a:schemeClr val="bg1"/>
              </a:solidFill>
              <a:latin typeface="微软雅黑" panose="020B0503020204020204" charset="-122"/>
              <a:ea typeface="微软雅黑" panose="020B0503020204020204" charset="-122"/>
              <a:sym typeface="+mn-ea"/>
            </a:endParaRPr>
          </a:p>
        </p:txBody>
      </p:sp>
      <p:pic>
        <p:nvPicPr>
          <p:cNvPr id="2" name="图片 1" descr="注射液头孢他啶注射液效果图 "/>
          <p:cNvPicPr>
            <a:picLocks noChangeAspect="1"/>
          </p:cNvPicPr>
          <p:nvPr/>
        </p:nvPicPr>
        <p:blipFill>
          <a:blip r:embed="rId1"/>
          <a:srcRect r="1162" b="20625"/>
          <a:stretch>
            <a:fillRect/>
          </a:stretch>
        </p:blipFill>
        <p:spPr>
          <a:xfrm>
            <a:off x="107504" y="1635646"/>
            <a:ext cx="1390717" cy="2449810"/>
          </a:xfrm>
          <a:prstGeom prst="rect">
            <a:avLst/>
          </a:prstGeom>
        </p:spPr>
      </p:pic>
      <p:sp>
        <p:nvSpPr>
          <p:cNvPr id="26627" name="标题 1"/>
          <p:cNvSpPr>
            <a:spLocks noGrp="1" noChangeArrowheads="1"/>
          </p:cNvSpPr>
          <p:nvPr/>
        </p:nvSpPr>
        <p:spPr>
          <a:xfrm>
            <a:off x="516739" y="1159146"/>
            <a:ext cx="1624330" cy="276999"/>
          </a:xfrm>
          <a:prstGeom prst="rect">
            <a:avLst/>
          </a:prstGeom>
          <a:noFill/>
        </p:spPr>
        <p:txBody>
          <a:bodyPr wrap="square" rtlCol="0">
            <a:spAutoFit/>
          </a:bodyPr>
          <a:lstStyle/>
          <a:p>
            <a:pPr algn="ctr"/>
            <a:r>
              <a:rPr lang="zh-CN" altLang="en-US" sz="1200" b="1" dirty="0">
                <a:latin typeface="微软雅黑" panose="020B0503020204020204" charset="-122"/>
                <a:ea typeface="微软雅黑" panose="020B0503020204020204" charset="-122"/>
                <a:sym typeface="微软雅黑" panose="020B0503020204020204" charset="-122"/>
              </a:rPr>
              <a:t>创新型</a:t>
            </a:r>
            <a:r>
              <a:rPr lang="zh-CN" altLang="en-US" sz="1200" b="1" dirty="0">
                <a:latin typeface="微软雅黑" panose="020B0503020204020204" charset="-122"/>
                <a:ea typeface="微软雅黑" panose="020B0503020204020204" charset="-122"/>
                <a:sym typeface="Times New Roman" panose="02020603050405020304" pitchFamily="18" charset="0"/>
              </a:rPr>
              <a:t>产品结构</a:t>
            </a:r>
            <a:endParaRPr lang="zh-CN" altLang="en-US" sz="1200" b="1" dirty="0">
              <a:latin typeface="微软雅黑" panose="020B0503020204020204" charset="-122"/>
              <a:ea typeface="微软雅黑" panose="020B0503020204020204" charset="-122"/>
              <a:sym typeface="Times New Roman" panose="02020603050405020304" pitchFamily="18" charset="0"/>
            </a:endParaRPr>
          </a:p>
        </p:txBody>
      </p:sp>
      <p:sp>
        <p:nvSpPr>
          <p:cNvPr id="25604" name="TextBox 16"/>
          <p:cNvSpPr txBox="1"/>
          <p:nvPr/>
        </p:nvSpPr>
        <p:spPr>
          <a:xfrm>
            <a:off x="1589814" y="2067560"/>
            <a:ext cx="1041400" cy="245110"/>
          </a:xfrm>
          <a:prstGeom prst="rect">
            <a:avLst/>
          </a:prstGeom>
          <a:noFill/>
          <a:ln w="9525">
            <a:noFill/>
          </a:ln>
        </p:spPr>
        <p:txBody>
          <a:bodyPr wrap="square">
            <a:spAutoFit/>
          </a:bodyPr>
          <a:lstStyle/>
          <a:p>
            <a:pPr fontAlgn="auto">
              <a:spcBef>
                <a:spcPts val="0"/>
              </a:spcBef>
              <a:spcAft>
                <a:spcPts val="0"/>
              </a:spcAft>
              <a:buFontTx/>
              <a:buNone/>
            </a:pPr>
            <a:r>
              <a:rPr lang="zh-CN" altLang="en-US" sz="1000" dirty="0" smtClean="0">
                <a:solidFill>
                  <a:srgbClr val="0070C0"/>
                </a:solidFill>
                <a:latin typeface="微软雅黑" panose="020B0503020204020204" charset="-122"/>
                <a:ea typeface="微软雅黑" panose="020B0503020204020204" charset="-122"/>
              </a:rPr>
              <a:t>无菌</a:t>
            </a:r>
            <a:r>
              <a:rPr lang="zh-CN" altLang="en-US" sz="1000" dirty="0">
                <a:solidFill>
                  <a:srgbClr val="0070C0"/>
                </a:solidFill>
                <a:latin typeface="微软雅黑" panose="020B0503020204020204" charset="-122"/>
                <a:ea typeface="微软雅黑" panose="020B0503020204020204" charset="-122"/>
              </a:rPr>
              <a:t>药粉</a:t>
            </a:r>
            <a:endParaRPr lang="zh-CN" altLang="en-US" sz="1000" dirty="0">
              <a:solidFill>
                <a:srgbClr val="0070C0"/>
              </a:solidFill>
              <a:latin typeface="微软雅黑" panose="020B0503020204020204" charset="-122"/>
              <a:ea typeface="微软雅黑" panose="020B0503020204020204" charset="-122"/>
            </a:endParaRPr>
          </a:p>
        </p:txBody>
      </p:sp>
      <p:sp>
        <p:nvSpPr>
          <p:cNvPr id="25605" name="TextBox 17"/>
          <p:cNvSpPr txBox="1"/>
          <p:nvPr/>
        </p:nvSpPr>
        <p:spPr>
          <a:xfrm>
            <a:off x="1589814" y="2687955"/>
            <a:ext cx="1301750" cy="245110"/>
          </a:xfrm>
          <a:prstGeom prst="rect">
            <a:avLst/>
          </a:prstGeom>
          <a:noFill/>
          <a:ln w="9525">
            <a:noFill/>
          </a:ln>
        </p:spPr>
        <p:txBody>
          <a:bodyPr wrap="square">
            <a:spAutoFit/>
          </a:bodyPr>
          <a:lstStyle/>
          <a:p>
            <a:pPr fontAlgn="auto">
              <a:spcBef>
                <a:spcPts val="0"/>
              </a:spcBef>
              <a:spcAft>
                <a:spcPts val="0"/>
              </a:spcAft>
              <a:buFontTx/>
              <a:buNone/>
            </a:pPr>
            <a:r>
              <a:rPr lang="zh-CN" altLang="en-US" sz="1000" dirty="0" smtClean="0">
                <a:solidFill>
                  <a:srgbClr val="0070C0"/>
                </a:solidFill>
                <a:latin typeface="微软雅黑" panose="020B0503020204020204" charset="-122"/>
                <a:ea typeface="微软雅黑" panose="020B0503020204020204" charset="-122"/>
              </a:rPr>
              <a:t>弱</a:t>
            </a:r>
            <a:r>
              <a:rPr lang="zh-CN" altLang="en-US" sz="1000" dirty="0">
                <a:solidFill>
                  <a:srgbClr val="0070C0"/>
                </a:solidFill>
                <a:latin typeface="微软雅黑" panose="020B0503020204020204" charset="-122"/>
                <a:ea typeface="微软雅黑" panose="020B0503020204020204" charset="-122"/>
              </a:rPr>
              <a:t>焊隔离条</a:t>
            </a:r>
            <a:endParaRPr lang="zh-CN" altLang="en-US" sz="1000" dirty="0">
              <a:solidFill>
                <a:srgbClr val="0070C0"/>
              </a:solidFill>
              <a:latin typeface="微软雅黑" panose="020B0503020204020204" charset="-122"/>
              <a:ea typeface="微软雅黑" panose="020B0503020204020204" charset="-122"/>
            </a:endParaRPr>
          </a:p>
        </p:txBody>
      </p:sp>
      <p:sp>
        <p:nvSpPr>
          <p:cNvPr id="25606" name="TextBox 18"/>
          <p:cNvSpPr txBox="1"/>
          <p:nvPr/>
        </p:nvSpPr>
        <p:spPr>
          <a:xfrm>
            <a:off x="1615214" y="3302635"/>
            <a:ext cx="1212215" cy="245110"/>
          </a:xfrm>
          <a:prstGeom prst="rect">
            <a:avLst/>
          </a:prstGeom>
          <a:noFill/>
          <a:ln w="9525">
            <a:noFill/>
          </a:ln>
        </p:spPr>
        <p:txBody>
          <a:bodyPr wrap="square">
            <a:spAutoFit/>
          </a:bodyPr>
          <a:lstStyle/>
          <a:p>
            <a:pPr fontAlgn="auto">
              <a:spcBef>
                <a:spcPts val="0"/>
              </a:spcBef>
              <a:spcAft>
                <a:spcPts val="0"/>
              </a:spcAft>
              <a:buFontTx/>
              <a:buNone/>
            </a:pPr>
            <a:r>
              <a:rPr lang="zh-CN" altLang="en-US" sz="1000" dirty="0" smtClean="0">
                <a:solidFill>
                  <a:srgbClr val="0070C0"/>
                </a:solidFill>
                <a:latin typeface="微软雅黑" panose="020B0503020204020204" charset="-122"/>
                <a:ea typeface="微软雅黑" panose="020B0503020204020204" charset="-122"/>
              </a:rPr>
              <a:t>注射</a:t>
            </a:r>
            <a:r>
              <a:rPr lang="zh-CN" altLang="en-US" sz="1000" dirty="0">
                <a:solidFill>
                  <a:srgbClr val="0070C0"/>
                </a:solidFill>
                <a:latin typeface="微软雅黑" panose="020B0503020204020204" charset="-122"/>
                <a:ea typeface="微软雅黑" panose="020B0503020204020204" charset="-122"/>
              </a:rPr>
              <a:t>用溶剂</a:t>
            </a:r>
            <a:endParaRPr lang="zh-CN" altLang="en-US" sz="1000" dirty="0">
              <a:solidFill>
                <a:srgbClr val="0070C0"/>
              </a:solidFill>
              <a:latin typeface="微软雅黑" panose="020B0503020204020204" charset="-122"/>
              <a:ea typeface="微软雅黑" panose="020B0503020204020204" charset="-122"/>
            </a:endParaRPr>
          </a:p>
        </p:txBody>
      </p:sp>
      <p:cxnSp>
        <p:nvCxnSpPr>
          <p:cNvPr id="25607" name="直接箭头连接符 20"/>
          <p:cNvCxnSpPr/>
          <p:nvPr/>
        </p:nvCxnSpPr>
        <p:spPr>
          <a:xfrm>
            <a:off x="1196883" y="2164652"/>
            <a:ext cx="396000" cy="7152"/>
          </a:xfrm>
          <a:prstGeom prst="straightConnector1">
            <a:avLst/>
          </a:prstGeom>
          <a:ln w="15875" cap="flat" cmpd="sng">
            <a:solidFill>
              <a:srgbClr val="C00000"/>
            </a:solidFill>
            <a:prstDash val="solid"/>
            <a:headEnd type="none" w="med" len="med"/>
            <a:tailEnd type="oval" w="med" len="med"/>
          </a:ln>
        </p:spPr>
      </p:cxnSp>
      <p:cxnSp>
        <p:nvCxnSpPr>
          <p:cNvPr id="25608" name="直接箭头连接符 21"/>
          <p:cNvCxnSpPr/>
          <p:nvPr/>
        </p:nvCxnSpPr>
        <p:spPr>
          <a:xfrm>
            <a:off x="1207890" y="3398368"/>
            <a:ext cx="396000" cy="1650"/>
          </a:xfrm>
          <a:prstGeom prst="straightConnector1">
            <a:avLst/>
          </a:prstGeom>
          <a:ln w="15875" cap="flat" cmpd="sng">
            <a:solidFill>
              <a:srgbClr val="C00000"/>
            </a:solidFill>
            <a:prstDash val="solid"/>
            <a:headEnd type="none" w="med" len="med"/>
            <a:tailEnd type="oval" w="med" len="med"/>
          </a:ln>
        </p:spPr>
      </p:cxnSp>
      <p:cxnSp>
        <p:nvCxnSpPr>
          <p:cNvPr id="25609" name="直接箭头连接符 22"/>
          <p:cNvCxnSpPr/>
          <p:nvPr/>
        </p:nvCxnSpPr>
        <p:spPr>
          <a:xfrm>
            <a:off x="1180930" y="2786011"/>
            <a:ext cx="396000" cy="0"/>
          </a:xfrm>
          <a:prstGeom prst="straightConnector1">
            <a:avLst/>
          </a:prstGeom>
          <a:ln w="15875" cap="flat" cmpd="sng">
            <a:solidFill>
              <a:srgbClr val="C00000"/>
            </a:solidFill>
            <a:prstDash val="solid"/>
            <a:headEnd type="none" w="med" len="med"/>
            <a:tailEnd type="oval" w="med" len="med"/>
          </a:ln>
        </p:spPr>
      </p:cxnSp>
      <p:sp>
        <p:nvSpPr>
          <p:cNvPr id="26" name="文本框 25" descr="7b0a20202020227461726765744964223a202270726f636573734f6e6c696e6542756c6c6574220a7d0a"/>
          <p:cNvSpPr txBox="1"/>
          <p:nvPr/>
        </p:nvSpPr>
        <p:spPr>
          <a:xfrm>
            <a:off x="395605" y="771525"/>
            <a:ext cx="8447405" cy="423545"/>
          </a:xfrm>
          <a:prstGeom prst="rect">
            <a:avLst/>
          </a:prstGeom>
          <a:noFill/>
        </p:spPr>
        <p:txBody>
          <a:bodyPr wrap="square">
            <a:spAutoFit/>
          </a:bodyPr>
          <a:lstStyle/>
          <a:p>
            <a:pPr marR="0" indent="0" algn="ctr" defTabSz="914400" fontAlgn="auto">
              <a:lnSpc>
                <a:spcPct val="120000"/>
              </a:lnSpc>
              <a:spcBef>
                <a:spcPts val="0"/>
              </a:spcBef>
              <a:spcAft>
                <a:spcPts val="0"/>
              </a:spcAft>
              <a:buClrTx/>
              <a:buSzTx/>
              <a:buFontTx/>
              <a:buNone/>
              <a:defRPr/>
            </a:pPr>
            <a:r>
              <a:rPr kumimoji="0" lang="zh-CN" b="1" i="0" kern="0" cap="none" spc="0" normalizeH="0" baseline="0" noProof="0" dirty="0">
                <a:solidFill>
                  <a:srgbClr val="1166B0"/>
                </a:solidFill>
                <a:latin typeface="Arial" panose="020B0604020202020204"/>
                <a:ea typeface="微软雅黑" panose="020B0503020204020204" charset="-122"/>
                <a:cs typeface="Tahoma" panose="020B0604030504040204" pitchFamily="34" charset="0"/>
              </a:rPr>
              <a:t>创新结构设计，从而实现</a:t>
            </a:r>
            <a:r>
              <a:rPr kumimoji="0" lang="zh-CN" b="1" i="0" kern="0" cap="none" spc="0" normalizeH="0" baseline="0" noProof="0" dirty="0">
                <a:solidFill>
                  <a:srgbClr val="FF0000"/>
                </a:solidFill>
                <a:latin typeface="Arial" panose="020B0604020202020204"/>
                <a:ea typeface="微软雅黑" panose="020B0503020204020204" charset="-122"/>
                <a:cs typeface="Tahoma" panose="020B0604030504040204" pitchFamily="34" charset="0"/>
              </a:rPr>
              <a:t>即配即用、精确给药</a:t>
            </a:r>
            <a:endParaRPr kumimoji="0" lang="zh-CN" b="1" i="0" kern="0" cap="none" spc="0" normalizeH="0" baseline="0" noProof="0" dirty="0">
              <a:solidFill>
                <a:srgbClr val="FF0000"/>
              </a:solidFill>
              <a:latin typeface="Arial" panose="020B0604020202020204"/>
              <a:ea typeface="微软雅黑" panose="020B0503020204020204" charset="-122"/>
              <a:cs typeface="Tahoma" panose="020B0604030504040204" pitchFamily="34" charset="0"/>
            </a:endParaRPr>
          </a:p>
        </p:txBody>
      </p:sp>
      <p:pic>
        <p:nvPicPr>
          <p:cNvPr id="28" name="图片 8" descr="挂_副本.jpg"/>
          <p:cNvPicPr>
            <a:picLocks noChangeAspect="1"/>
          </p:cNvPicPr>
          <p:nvPr/>
        </p:nvPicPr>
        <p:blipFill>
          <a:blip r:embed="rId2"/>
          <a:stretch>
            <a:fillRect/>
          </a:stretch>
        </p:blipFill>
        <p:spPr>
          <a:xfrm flipH="1">
            <a:off x="4369800" y="2931790"/>
            <a:ext cx="880064" cy="1127252"/>
          </a:xfrm>
          <a:prstGeom prst="rect">
            <a:avLst/>
          </a:prstGeom>
          <a:noFill/>
          <a:ln w="9525">
            <a:noFill/>
          </a:ln>
        </p:spPr>
      </p:pic>
      <p:pic>
        <p:nvPicPr>
          <p:cNvPr id="29" name="图片 9" descr="撕_副本.jpg"/>
          <p:cNvPicPr>
            <a:picLocks noChangeAspect="1"/>
          </p:cNvPicPr>
          <p:nvPr/>
        </p:nvPicPr>
        <p:blipFill>
          <a:blip r:embed="rId3"/>
          <a:stretch>
            <a:fillRect/>
          </a:stretch>
        </p:blipFill>
        <p:spPr>
          <a:xfrm flipH="1">
            <a:off x="2964420" y="1491615"/>
            <a:ext cx="814711" cy="1247921"/>
          </a:xfrm>
          <a:prstGeom prst="rect">
            <a:avLst/>
          </a:prstGeom>
          <a:noFill/>
          <a:ln w="9525">
            <a:noFill/>
          </a:ln>
        </p:spPr>
      </p:pic>
      <p:pic>
        <p:nvPicPr>
          <p:cNvPr id="30" name="图片 10" descr="压_副本.jpg"/>
          <p:cNvPicPr>
            <a:picLocks noChangeAspect="1"/>
          </p:cNvPicPr>
          <p:nvPr/>
        </p:nvPicPr>
        <p:blipFill>
          <a:blip r:embed="rId4"/>
          <a:stretch>
            <a:fillRect/>
          </a:stretch>
        </p:blipFill>
        <p:spPr>
          <a:xfrm flipH="1">
            <a:off x="4285620" y="1491615"/>
            <a:ext cx="764381" cy="1247921"/>
          </a:xfrm>
          <a:prstGeom prst="rect">
            <a:avLst/>
          </a:prstGeom>
          <a:noFill/>
          <a:ln w="9525">
            <a:noFill/>
          </a:ln>
        </p:spPr>
      </p:pic>
      <p:pic>
        <p:nvPicPr>
          <p:cNvPr id="31" name="图片 11" descr="摇_副本.jpg"/>
          <p:cNvPicPr>
            <a:picLocks noChangeAspect="1"/>
          </p:cNvPicPr>
          <p:nvPr/>
        </p:nvPicPr>
        <p:blipFill>
          <a:blip r:embed="rId5"/>
          <a:stretch>
            <a:fillRect/>
          </a:stretch>
        </p:blipFill>
        <p:spPr>
          <a:xfrm>
            <a:off x="2910891" y="2965806"/>
            <a:ext cx="918793" cy="1173900"/>
          </a:xfrm>
          <a:prstGeom prst="rect">
            <a:avLst/>
          </a:prstGeom>
          <a:noFill/>
          <a:ln w="9525">
            <a:noFill/>
          </a:ln>
        </p:spPr>
      </p:pic>
      <p:sp>
        <p:nvSpPr>
          <p:cNvPr id="32" name="文本框 31"/>
          <p:cNvSpPr txBox="1"/>
          <p:nvPr/>
        </p:nvSpPr>
        <p:spPr>
          <a:xfrm>
            <a:off x="2773288" y="2715752"/>
            <a:ext cx="1196975" cy="245110"/>
          </a:xfrm>
          <a:prstGeom prst="rect">
            <a:avLst/>
          </a:prstGeom>
          <a:noFill/>
        </p:spPr>
        <p:txBody>
          <a:bodyPr wrap="square" rtlCol="0">
            <a:spAutoFit/>
          </a:bodyPr>
          <a:lstStyle/>
          <a:p>
            <a:pPr algn="ctr"/>
            <a:r>
              <a:rPr lang="en-US" altLang="zh-CN" sz="1000" dirty="0">
                <a:latin typeface="微软雅黑" panose="020B0503020204020204" charset="-122"/>
                <a:ea typeface="微软雅黑" panose="020B0503020204020204" charset="-122"/>
              </a:rPr>
              <a:t>1. </a:t>
            </a:r>
            <a:r>
              <a:rPr lang="zh-CN" altLang="en-US" sz="1000" dirty="0">
                <a:latin typeface="微软雅黑" panose="020B0503020204020204" charset="-122"/>
                <a:ea typeface="微软雅黑" panose="020B0503020204020204" charset="-122"/>
              </a:rPr>
              <a:t>撕下外膜</a:t>
            </a:r>
            <a:endParaRPr lang="zh-CN" altLang="en-US" sz="1000" dirty="0">
              <a:latin typeface="微软雅黑" panose="020B0503020204020204" charset="-122"/>
              <a:ea typeface="微软雅黑" panose="020B0503020204020204" charset="-122"/>
            </a:endParaRPr>
          </a:p>
        </p:txBody>
      </p:sp>
      <p:sp>
        <p:nvSpPr>
          <p:cNvPr id="33" name="文本框 32"/>
          <p:cNvSpPr txBox="1"/>
          <p:nvPr/>
        </p:nvSpPr>
        <p:spPr>
          <a:xfrm>
            <a:off x="4069323" y="2715752"/>
            <a:ext cx="1196975" cy="245110"/>
          </a:xfrm>
          <a:prstGeom prst="rect">
            <a:avLst/>
          </a:prstGeom>
          <a:noFill/>
        </p:spPr>
        <p:txBody>
          <a:bodyPr wrap="square" rtlCol="0">
            <a:spAutoFit/>
          </a:bodyPr>
          <a:lstStyle/>
          <a:p>
            <a:pPr algn="ctr"/>
            <a:r>
              <a:rPr lang="en-US" altLang="zh-CN" sz="1000" dirty="0">
                <a:latin typeface="微软雅黑" panose="020B0503020204020204" charset="-122"/>
                <a:ea typeface="微软雅黑" panose="020B0503020204020204" charset="-122"/>
              </a:rPr>
              <a:t>2. </a:t>
            </a:r>
            <a:r>
              <a:rPr lang="zh-CN" altLang="en-US" sz="1000" dirty="0">
                <a:latin typeface="微软雅黑" panose="020B0503020204020204" charset="-122"/>
                <a:ea typeface="微软雅黑" panose="020B0503020204020204" charset="-122"/>
              </a:rPr>
              <a:t>挤压混合</a:t>
            </a:r>
            <a:endParaRPr lang="zh-CN" altLang="en-US" sz="1000" dirty="0">
              <a:latin typeface="微软雅黑" panose="020B0503020204020204" charset="-122"/>
              <a:ea typeface="微软雅黑" panose="020B0503020204020204" charset="-122"/>
            </a:endParaRPr>
          </a:p>
        </p:txBody>
      </p:sp>
      <p:sp>
        <p:nvSpPr>
          <p:cNvPr id="34" name="文本框 33"/>
          <p:cNvSpPr txBox="1"/>
          <p:nvPr/>
        </p:nvSpPr>
        <p:spPr>
          <a:xfrm>
            <a:off x="2771800" y="4083918"/>
            <a:ext cx="1196975" cy="245110"/>
          </a:xfrm>
          <a:prstGeom prst="rect">
            <a:avLst/>
          </a:prstGeom>
          <a:noFill/>
        </p:spPr>
        <p:txBody>
          <a:bodyPr wrap="square" rtlCol="0">
            <a:spAutoFit/>
          </a:bodyPr>
          <a:lstStyle/>
          <a:p>
            <a:pPr algn="ctr"/>
            <a:r>
              <a:rPr lang="en-US" altLang="zh-CN" sz="1000" dirty="0">
                <a:latin typeface="微软雅黑" panose="020B0503020204020204" charset="-122"/>
                <a:ea typeface="微软雅黑" panose="020B0503020204020204" charset="-122"/>
              </a:rPr>
              <a:t>3. </a:t>
            </a:r>
            <a:r>
              <a:rPr lang="zh-CN" altLang="en-US" sz="1000" dirty="0">
                <a:latin typeface="微软雅黑" panose="020B0503020204020204" charset="-122"/>
                <a:ea typeface="微软雅黑" panose="020B0503020204020204" charset="-122"/>
              </a:rPr>
              <a:t>振摇溶解</a:t>
            </a:r>
            <a:endParaRPr lang="zh-CN" altLang="en-US" sz="1000" dirty="0">
              <a:latin typeface="微软雅黑" panose="020B0503020204020204" charset="-122"/>
              <a:ea typeface="微软雅黑" panose="020B0503020204020204" charset="-122"/>
            </a:endParaRPr>
          </a:p>
        </p:txBody>
      </p:sp>
      <p:sp>
        <p:nvSpPr>
          <p:cNvPr id="35" name="文本框 34"/>
          <p:cNvSpPr txBox="1"/>
          <p:nvPr/>
        </p:nvSpPr>
        <p:spPr>
          <a:xfrm>
            <a:off x="4211345" y="4083918"/>
            <a:ext cx="1196975" cy="245110"/>
          </a:xfrm>
          <a:prstGeom prst="rect">
            <a:avLst/>
          </a:prstGeom>
          <a:noFill/>
        </p:spPr>
        <p:txBody>
          <a:bodyPr wrap="square" rtlCol="0">
            <a:spAutoFit/>
          </a:bodyPr>
          <a:lstStyle/>
          <a:p>
            <a:pPr algn="ctr"/>
            <a:r>
              <a:rPr lang="en-US" altLang="zh-CN" sz="1000" dirty="0">
                <a:latin typeface="微软雅黑" panose="020B0503020204020204" charset="-122"/>
                <a:ea typeface="微软雅黑" panose="020B0503020204020204" charset="-122"/>
              </a:rPr>
              <a:t>4. </a:t>
            </a:r>
            <a:r>
              <a:rPr lang="zh-CN" altLang="en-US" sz="1000" dirty="0">
                <a:latin typeface="微软雅黑" panose="020B0503020204020204" charset="-122"/>
                <a:ea typeface="微软雅黑" panose="020B0503020204020204" charset="-122"/>
              </a:rPr>
              <a:t>直接使用</a:t>
            </a:r>
            <a:endParaRPr lang="zh-CN" altLang="en-US" sz="1000" dirty="0">
              <a:latin typeface="微软雅黑" panose="020B0503020204020204" charset="-122"/>
              <a:ea typeface="微软雅黑" panose="020B0503020204020204" charset="-122"/>
            </a:endParaRPr>
          </a:p>
        </p:txBody>
      </p:sp>
      <p:sp>
        <p:nvSpPr>
          <p:cNvPr id="40" name="文本框 39"/>
          <p:cNvSpPr txBox="1"/>
          <p:nvPr/>
        </p:nvSpPr>
        <p:spPr>
          <a:xfrm>
            <a:off x="3242454" y="1159146"/>
            <a:ext cx="1541145" cy="275590"/>
          </a:xfrm>
          <a:prstGeom prst="rect">
            <a:avLst/>
          </a:prstGeom>
          <a:noFill/>
        </p:spPr>
        <p:txBody>
          <a:bodyPr wrap="square" rtlCol="0">
            <a:spAutoFit/>
          </a:bodyPr>
          <a:lstStyle/>
          <a:p>
            <a:pPr algn="ctr"/>
            <a:r>
              <a:rPr lang="zh-CN" altLang="en-US" sz="1200" b="1" dirty="0">
                <a:solidFill>
                  <a:schemeClr val="tx1"/>
                </a:solidFill>
                <a:latin typeface="微软雅黑" panose="020B0503020204020204" charset="-122"/>
                <a:ea typeface="微软雅黑" panose="020B0503020204020204" charset="-122"/>
              </a:rPr>
              <a:t>操作简易示意图</a:t>
            </a:r>
            <a:endParaRPr lang="zh-CN" altLang="en-US" sz="1200" b="1" dirty="0">
              <a:solidFill>
                <a:schemeClr val="tx1"/>
              </a:solidFill>
              <a:latin typeface="微软雅黑" panose="020B0503020204020204" charset="-122"/>
              <a:ea typeface="微软雅黑" panose="020B0503020204020204" charset="-122"/>
            </a:endParaRPr>
          </a:p>
        </p:txBody>
      </p:sp>
      <p:sp>
        <p:nvSpPr>
          <p:cNvPr id="3" name="右箭头 2"/>
          <p:cNvSpPr/>
          <p:nvPr/>
        </p:nvSpPr>
        <p:spPr>
          <a:xfrm>
            <a:off x="2439670" y="2355215"/>
            <a:ext cx="509270" cy="841375"/>
          </a:xfrm>
          <a:prstGeom prst="rightArrow">
            <a:avLst>
              <a:gd name="adj1" fmla="val 64432"/>
              <a:gd name="adj2" fmla="val 465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5605" y="4744808"/>
            <a:ext cx="7840428" cy="307777"/>
          </a:xfrm>
          <a:prstGeom prst="rect">
            <a:avLst/>
          </a:prstGeom>
        </p:spPr>
        <p:txBody>
          <a:bodyPr wrap="square">
            <a:spAutoFit/>
          </a:bodyPr>
          <a:lstStyle/>
          <a:p>
            <a:r>
              <a:rPr lang="zh-CN" altLang="en-US" sz="700" dirty="0">
                <a:latin typeface="微软雅黑" panose="020B0503020204020204" charset="-122"/>
                <a:ea typeface="微软雅黑" panose="020B0503020204020204" charset="-122"/>
              </a:rPr>
              <a:t>[1</a:t>
            </a:r>
            <a:r>
              <a:rPr lang="zh-CN" altLang="en-US" sz="700" dirty="0" smtClean="0">
                <a:latin typeface="微软雅黑" panose="020B0503020204020204" charset="-122"/>
                <a:ea typeface="微软雅黑" panose="020B0503020204020204" charset="-122"/>
              </a:rPr>
              <a:t>]</a:t>
            </a:r>
            <a:r>
              <a:rPr lang="en-US" altLang="zh-CN" sz="700" dirty="0">
                <a:latin typeface="微软雅黑" panose="020B0503020204020204" charset="-122"/>
                <a:ea typeface="微软雅黑" panose="020B0503020204020204" charset="-122"/>
              </a:rPr>
              <a:t> </a:t>
            </a:r>
            <a:r>
              <a:rPr lang="zh-CN" altLang="en-US" sz="700" dirty="0" smtClean="0">
                <a:latin typeface="微软雅黑" panose="020B0503020204020204" charset="-122"/>
                <a:ea typeface="微软雅黑" panose="020B0503020204020204" charset="-122"/>
              </a:rPr>
              <a:t>刘文生</a:t>
            </a:r>
            <a:r>
              <a:rPr lang="en-US" altLang="zh-CN" sz="700" dirty="0">
                <a:latin typeface="微软雅黑" panose="020B0503020204020204" charset="-122"/>
                <a:ea typeface="微软雅黑" panose="020B0503020204020204" charset="-122"/>
              </a:rPr>
              <a:t>. β-</a:t>
            </a:r>
            <a:r>
              <a:rPr lang="zh-CN" altLang="en-US" sz="700" dirty="0">
                <a:latin typeface="微软雅黑" panose="020B0503020204020204" charset="-122"/>
                <a:ea typeface="微软雅黑" panose="020B0503020204020204" charset="-122"/>
              </a:rPr>
              <a:t>内酰胺类抗生素集中配置配伍稳定性探讨</a:t>
            </a:r>
            <a:r>
              <a:rPr lang="en-US" altLang="zh-CN" sz="700" dirty="0">
                <a:latin typeface="微软雅黑" panose="020B0503020204020204" charset="-122"/>
                <a:ea typeface="微软雅黑" panose="020B0503020204020204" charset="-122"/>
              </a:rPr>
              <a:t>[J]. </a:t>
            </a:r>
            <a:r>
              <a:rPr lang="zh-CN" altLang="en-US" sz="700" dirty="0">
                <a:latin typeface="微软雅黑" panose="020B0503020204020204" charset="-122"/>
                <a:ea typeface="微软雅黑" panose="020B0503020204020204" charset="-122"/>
              </a:rPr>
              <a:t>中国新药杂志</a:t>
            </a:r>
            <a:r>
              <a:rPr lang="en-US" altLang="zh-CN" sz="700" dirty="0">
                <a:latin typeface="微软雅黑" panose="020B0503020204020204" charset="-122"/>
                <a:ea typeface="微软雅黑" panose="020B0503020204020204" charset="-122"/>
              </a:rPr>
              <a:t>, 2010(4):3</a:t>
            </a:r>
            <a:r>
              <a:rPr lang="en-US" altLang="zh-CN" sz="700" dirty="0" smtClean="0">
                <a:latin typeface="微软雅黑" panose="020B0503020204020204" charset="-122"/>
                <a:ea typeface="微软雅黑" panose="020B0503020204020204" charset="-122"/>
              </a:rPr>
              <a:t>.</a:t>
            </a:r>
            <a:endParaRPr lang="en-US" altLang="zh-CN" sz="700" dirty="0" smtClean="0">
              <a:latin typeface="微软雅黑" panose="020B0503020204020204" charset="-122"/>
              <a:ea typeface="微软雅黑" panose="020B0503020204020204" charset="-122"/>
            </a:endParaRPr>
          </a:p>
          <a:p>
            <a:r>
              <a:rPr lang="zh-CN" altLang="en-US" sz="700" dirty="0" smtClean="0">
                <a:latin typeface="微软雅黑" panose="020B0503020204020204" charset="-122"/>
                <a:ea typeface="微软雅黑" panose="020B0503020204020204" charset="-122"/>
              </a:rPr>
              <a:t>[</a:t>
            </a:r>
            <a:r>
              <a:rPr lang="en-US" altLang="zh-CN" sz="700" dirty="0" smtClean="0">
                <a:latin typeface="微软雅黑" panose="020B0503020204020204" charset="-122"/>
                <a:ea typeface="微软雅黑" panose="020B0503020204020204" charset="-122"/>
              </a:rPr>
              <a:t>2</a:t>
            </a:r>
            <a:r>
              <a:rPr lang="zh-CN" altLang="en-US" sz="700" dirty="0" smtClean="0">
                <a:latin typeface="微软雅黑" panose="020B0503020204020204" charset="-122"/>
                <a:ea typeface="微软雅黑" panose="020B0503020204020204" charset="-122"/>
              </a:rPr>
              <a:t>] 康敏等</a:t>
            </a:r>
            <a:r>
              <a:rPr lang="zh-CN" altLang="en-US" sz="700" dirty="0">
                <a:latin typeface="微软雅黑" panose="020B0503020204020204" charset="-122"/>
                <a:ea typeface="微软雅黑" panose="020B0503020204020204" charset="-122"/>
              </a:rPr>
              <a:t>. 我院11种静脉用药成品输液放置时间分析[J]. 临床合理用药杂志, 2019(1):3.</a:t>
            </a:r>
            <a:endParaRPr lang="zh-CN" altLang="en-US" sz="700" dirty="0">
              <a:latin typeface="微软雅黑" panose="020B0503020204020204" charset="-122"/>
              <a:ea typeface="微软雅黑" panose="020B0503020204020204" charset="-122"/>
            </a:endParaRPr>
          </a:p>
        </p:txBody>
      </p:sp>
      <p:graphicFrame>
        <p:nvGraphicFramePr>
          <p:cNvPr id="5" name="表格 4"/>
          <p:cNvGraphicFramePr/>
          <p:nvPr>
            <p:custDataLst>
              <p:tags r:id="rId6"/>
            </p:custDataLst>
          </p:nvPr>
        </p:nvGraphicFramePr>
        <p:xfrm>
          <a:off x="5914809" y="1491615"/>
          <a:ext cx="3063220" cy="2724912"/>
        </p:xfrm>
        <a:graphic>
          <a:graphicData uri="http://schemas.openxmlformats.org/drawingml/2006/table">
            <a:tbl>
              <a:tblPr firstRow="1" bandRow="1">
                <a:tableStyleId>{5C22544A-7EE6-4342-B048-85BDC9FD1C3A}</a:tableStyleId>
              </a:tblPr>
              <a:tblGrid>
                <a:gridCol w="3063220"/>
              </a:tblGrid>
              <a:tr h="347345">
                <a:tc>
                  <a:txBody>
                    <a:bodyPr/>
                    <a:lstStyle/>
                    <a:p>
                      <a:pPr algn="l" fontAlgn="ctr">
                        <a:lnSpc>
                          <a:spcPct val="120000"/>
                        </a:lnSpc>
                      </a:pPr>
                      <a:r>
                        <a:rPr lang="zh-CN" altLang="en-US" sz="1400" dirty="0" smtClean="0">
                          <a:solidFill>
                            <a:schemeClr val="bg1"/>
                          </a:solidFill>
                          <a:latin typeface="微软雅黑" panose="020B0503020204020204" charset="-122"/>
                          <a:ea typeface="微软雅黑" panose="020B0503020204020204" charset="-122"/>
                          <a:sym typeface="+mn-ea"/>
                        </a:rPr>
                        <a:t>   实现“粉液合一”，简易配制</a:t>
                      </a:r>
                      <a:endParaRPr lang="zh-CN" altLang="en-US" sz="1400" dirty="0" smtClean="0">
                        <a:solidFill>
                          <a:schemeClr val="bg1"/>
                        </a:solidFill>
                        <a:latin typeface="微软雅黑" panose="020B0503020204020204" charset="-122"/>
                        <a:ea typeface="微软雅黑" panose="020B0503020204020204" charset="-122"/>
                        <a:sym typeface="+mn-ea"/>
                      </a:endParaRPr>
                    </a:p>
                  </a:txBody>
                  <a:tcPr anchor="ctr">
                    <a:solidFill>
                      <a:srgbClr val="0E5AA3"/>
                    </a:solidFill>
                  </a:tcPr>
                </a:tc>
              </a:tr>
              <a:tr h="701040">
                <a:tc>
                  <a:txBody>
                    <a:bodyPr/>
                    <a:lstStyle/>
                    <a:p>
                      <a:pPr marL="171450" indent="-171450" algn="l" fontAlgn="ctr">
                        <a:buFont typeface="Wingdings" panose="05000000000000000000" charset="0"/>
                        <a:buChar char="n"/>
                      </a:pPr>
                      <a:r>
                        <a:rPr lang="zh-CN" altLang="zh-CN" sz="1000" dirty="0">
                          <a:latin typeface="微软雅黑" panose="020B0503020204020204" charset="-122"/>
                          <a:ea typeface="微软雅黑" panose="020B0503020204020204" charset="-122"/>
                          <a:sym typeface="+mn-ea"/>
                        </a:rPr>
                        <a:t>通过其特定的生产工艺将药物粉末和注射用溶剂分装于同一包装的两个腔室内，袋体中间的弱焊隔离条保证了粉剂和液剂从生产，运输到使用前都处于隔离状态</a:t>
                      </a:r>
                      <a:r>
                        <a:rPr lang="zh-CN" altLang="zh-CN" sz="1000" dirty="0" smtClean="0">
                          <a:latin typeface="微软雅黑" panose="020B0503020204020204" charset="-122"/>
                          <a:ea typeface="微软雅黑" panose="020B0503020204020204" charset="-122"/>
                          <a:sym typeface="+mn-ea"/>
                        </a:rPr>
                        <a:t>。</a:t>
                      </a:r>
                      <a:endParaRPr lang="zh-CN" altLang="zh-CN" sz="1000" dirty="0" smtClean="0">
                        <a:latin typeface="微软雅黑" panose="020B0503020204020204" charset="-122"/>
                        <a:ea typeface="微软雅黑" panose="020B0503020204020204" charset="-122"/>
                        <a:sym typeface="+mn-ea"/>
                      </a:endParaRPr>
                    </a:p>
                  </a:txBody>
                  <a:tcPr anchor="ctr">
                    <a:solidFill>
                      <a:schemeClr val="bg1">
                        <a:lumMod val="95000"/>
                      </a:schemeClr>
                    </a:solidFill>
                  </a:tcPr>
                </a:tc>
              </a:tr>
              <a:tr h="304800">
                <a:tc>
                  <a:txBody>
                    <a:bodyPr/>
                    <a:lstStyle/>
                    <a:p>
                      <a:pPr algn="l" fontAlgn="ctr">
                        <a:buNone/>
                      </a:pPr>
                      <a:r>
                        <a:rPr lang="zh-CN" altLang="en-US" sz="1400" b="1" dirty="0" smtClean="0">
                          <a:solidFill>
                            <a:schemeClr val="bg1"/>
                          </a:solidFill>
                          <a:latin typeface="微软雅黑" panose="020B0503020204020204" charset="-122"/>
                          <a:ea typeface="微软雅黑" panose="020B0503020204020204" charset="-122"/>
                          <a:sym typeface="+mn-ea"/>
                        </a:rPr>
                        <a:t>   实现</a:t>
                      </a:r>
                      <a:r>
                        <a:rPr lang="zh-CN" altLang="en-US" sz="1400" b="1" dirty="0">
                          <a:solidFill>
                            <a:schemeClr val="bg1"/>
                          </a:solidFill>
                          <a:latin typeface="微软雅黑" panose="020B0503020204020204" charset="-122"/>
                          <a:ea typeface="微软雅黑" panose="020B0503020204020204" charset="-122"/>
                          <a:sym typeface="+mn-ea"/>
                        </a:rPr>
                        <a:t>“即配即用</a:t>
                      </a:r>
                      <a:r>
                        <a:rPr lang="zh-CN" altLang="en-US" sz="1400" b="1" dirty="0" smtClean="0">
                          <a:solidFill>
                            <a:schemeClr val="bg1"/>
                          </a:solidFill>
                          <a:latin typeface="微软雅黑" panose="020B0503020204020204" charset="-122"/>
                          <a:ea typeface="微软雅黑" panose="020B0503020204020204" charset="-122"/>
                          <a:sym typeface="+mn-ea"/>
                        </a:rPr>
                        <a:t>”，输液质量提升</a:t>
                      </a:r>
                      <a:endParaRPr lang="zh-CN" altLang="en-US" sz="1400" b="1" dirty="0" smtClean="0">
                        <a:solidFill>
                          <a:schemeClr val="bg1"/>
                        </a:solidFill>
                        <a:latin typeface="微软雅黑" panose="020B0503020204020204" charset="-122"/>
                        <a:ea typeface="微软雅黑" panose="020B0503020204020204" charset="-122"/>
                        <a:sym typeface="+mn-ea"/>
                      </a:endParaRPr>
                    </a:p>
                  </a:txBody>
                  <a:tcPr anchor="ctr">
                    <a:solidFill>
                      <a:srgbClr val="0E5AA3"/>
                    </a:solidFill>
                  </a:tcPr>
                </a:tc>
              </a:tr>
              <a:tr h="1371600">
                <a:tc>
                  <a:txBody>
                    <a:bodyPr/>
                    <a:lstStyle/>
                    <a:p>
                      <a:pPr marL="171450" indent="-171450" algn="l" fontAlgn="ctr">
                        <a:lnSpc>
                          <a:spcPct val="120000"/>
                        </a:lnSpc>
                        <a:buFont typeface="Wingdings" panose="05000000000000000000" pitchFamily="2" charset="2"/>
                        <a:buChar char="n"/>
                      </a:pPr>
                      <a:r>
                        <a:rPr lang="zh-CN" altLang="en-US" sz="1000" dirty="0" smtClean="0">
                          <a:latin typeface="微软雅黑" panose="020B0503020204020204" charset="-122"/>
                          <a:ea typeface="微软雅黑" panose="020B0503020204020204" charset="-122"/>
                          <a:sym typeface="+mn-ea"/>
                        </a:rPr>
                        <a:t>解决</a:t>
                      </a:r>
                      <a:r>
                        <a:rPr lang="zh-CN" altLang="en-US" sz="1000" dirty="0">
                          <a:latin typeface="微软雅黑" panose="020B0503020204020204" charset="-122"/>
                          <a:ea typeface="微软雅黑" panose="020B0503020204020204" charset="-122"/>
                          <a:sym typeface="+mn-ea"/>
                        </a:rPr>
                        <a:t>了长期被忽视</a:t>
                      </a:r>
                      <a:r>
                        <a:rPr lang="zh-CN" altLang="en-US" sz="1000" dirty="0" smtClean="0">
                          <a:latin typeface="微软雅黑" panose="020B0503020204020204" charset="-122"/>
                          <a:ea typeface="微软雅黑" panose="020B0503020204020204" charset="-122"/>
                          <a:sym typeface="+mn-ea"/>
                        </a:rPr>
                        <a:t>的</a:t>
                      </a:r>
                      <a:r>
                        <a:rPr lang="en-US" altLang="zh-CN" sz="1000" dirty="0" smtClean="0">
                          <a:latin typeface="微软雅黑" panose="020B0503020204020204" charset="-122"/>
                          <a:ea typeface="微软雅黑" panose="020B0503020204020204" charset="-122"/>
                          <a:sym typeface="+mn-ea"/>
                        </a:rPr>
                        <a:t>β-</a:t>
                      </a:r>
                      <a:r>
                        <a:rPr lang="zh-CN" altLang="en-US" sz="1000" dirty="0" smtClean="0">
                          <a:latin typeface="微软雅黑" panose="020B0503020204020204" charset="-122"/>
                          <a:ea typeface="微软雅黑" panose="020B0503020204020204" charset="-122"/>
                          <a:sym typeface="+mn-ea"/>
                        </a:rPr>
                        <a:t>内酰胺类抗生素</a:t>
                      </a:r>
                      <a:r>
                        <a:rPr lang="zh-CN" altLang="en-US" sz="1000" dirty="0">
                          <a:latin typeface="微软雅黑" panose="020B0503020204020204" charset="-122"/>
                          <a:ea typeface="微软雅黑" panose="020B0503020204020204" charset="-122"/>
                          <a:sym typeface="+mn-ea"/>
                        </a:rPr>
                        <a:t>粉针配制后成品放置</a:t>
                      </a:r>
                      <a:r>
                        <a:rPr lang="zh-CN" altLang="en-US" sz="1000" dirty="0" smtClean="0">
                          <a:latin typeface="微软雅黑" panose="020B0503020204020204" charset="-122"/>
                          <a:ea typeface="微软雅黑" panose="020B0503020204020204" charset="-122"/>
                          <a:sym typeface="+mn-ea"/>
                        </a:rPr>
                        <a:t>时间而影响药物效价的问题。</a:t>
                      </a:r>
                      <a:r>
                        <a:rPr lang="zh-CN" altLang="en-US" sz="1000" dirty="0" smtClean="0">
                          <a:solidFill>
                            <a:srgbClr val="FF0000"/>
                          </a:solidFill>
                          <a:latin typeface="微软雅黑" panose="020B0503020204020204" charset="-122"/>
                          <a:ea typeface="微软雅黑" panose="020B0503020204020204" charset="-122"/>
                          <a:sym typeface="+mn-ea"/>
                        </a:rPr>
                        <a:t>大部分</a:t>
                      </a:r>
                      <a:r>
                        <a:rPr lang="en-US" altLang="zh-CN" sz="1000" dirty="0" smtClean="0">
                          <a:solidFill>
                            <a:srgbClr val="FF0000"/>
                          </a:solidFill>
                          <a:latin typeface="微软雅黑" panose="020B0503020204020204" charset="-122"/>
                          <a:ea typeface="微软雅黑" panose="020B0503020204020204" charset="-122"/>
                          <a:sym typeface="+mn-ea"/>
                        </a:rPr>
                        <a:t>β-</a:t>
                      </a:r>
                      <a:r>
                        <a:rPr lang="zh-CN" altLang="en-US" sz="1000" dirty="0" smtClean="0">
                          <a:solidFill>
                            <a:srgbClr val="FF0000"/>
                          </a:solidFill>
                          <a:latin typeface="微软雅黑" panose="020B0503020204020204" charset="-122"/>
                          <a:ea typeface="微软雅黑" panose="020B0503020204020204" charset="-122"/>
                          <a:sym typeface="+mn-ea"/>
                        </a:rPr>
                        <a:t>内酰胺类抗生素应随配随用</a:t>
                      </a:r>
                      <a:r>
                        <a:rPr lang="zh-CN" altLang="en-US" sz="1000" baseline="30000" dirty="0" smtClean="0">
                          <a:latin typeface="微软雅黑" panose="020B0503020204020204" charset="-122"/>
                          <a:ea typeface="微软雅黑" panose="020B0503020204020204" charset="-122"/>
                          <a:sym typeface="+mn-ea"/>
                        </a:rPr>
                        <a:t>[</a:t>
                      </a:r>
                      <a:r>
                        <a:rPr lang="en-US" altLang="zh-CN" sz="1000" baseline="30000" dirty="0" smtClean="0">
                          <a:latin typeface="微软雅黑" panose="020B0503020204020204" charset="-122"/>
                          <a:ea typeface="微软雅黑" panose="020B0503020204020204" charset="-122"/>
                          <a:sym typeface="+mn-ea"/>
                        </a:rPr>
                        <a:t>1</a:t>
                      </a:r>
                      <a:r>
                        <a:rPr lang="zh-CN" altLang="en-US" sz="1000" baseline="30000" dirty="0" smtClean="0">
                          <a:latin typeface="微软雅黑" panose="020B0503020204020204" charset="-122"/>
                          <a:ea typeface="微软雅黑" panose="020B0503020204020204" charset="-122"/>
                          <a:sym typeface="+mn-ea"/>
                        </a:rPr>
                        <a:t>] </a:t>
                      </a:r>
                      <a:r>
                        <a:rPr lang="zh-CN" altLang="en-US" sz="1000" dirty="0" smtClean="0">
                          <a:latin typeface="微软雅黑" panose="020B0503020204020204" charset="-122"/>
                          <a:ea typeface="微软雅黑" panose="020B0503020204020204" charset="-122"/>
                          <a:sym typeface="+mn-ea"/>
                        </a:rPr>
                        <a:t>。</a:t>
                      </a:r>
                      <a:endParaRPr lang="en-US" altLang="zh-CN" sz="1000" dirty="0" smtClean="0">
                        <a:latin typeface="微软雅黑" panose="020B0503020204020204" charset="-122"/>
                        <a:ea typeface="微软雅黑" panose="020B0503020204020204" charset="-122"/>
                      </a:endParaRPr>
                    </a:p>
                    <a:p>
                      <a:pPr marL="171450" indent="-171450" algn="l" fontAlgn="ctr">
                        <a:lnSpc>
                          <a:spcPct val="120000"/>
                        </a:lnSpc>
                        <a:buFont typeface="Wingdings" panose="05000000000000000000" pitchFamily="2" charset="2"/>
                        <a:buChar char="n"/>
                      </a:pPr>
                      <a:r>
                        <a:rPr lang="zh-CN" altLang="en-US" sz="1000" dirty="0" smtClean="0">
                          <a:latin typeface="微软雅黑" panose="020B0503020204020204" charset="-122"/>
                          <a:ea typeface="微软雅黑" panose="020B0503020204020204" charset="-122"/>
                          <a:sym typeface="+mn-ea"/>
                        </a:rPr>
                        <a:t>解决了</a:t>
                      </a:r>
                      <a:r>
                        <a:rPr lang="en-US" altLang="zh-CN" sz="1000" dirty="0" smtClean="0">
                          <a:latin typeface="微软雅黑" panose="020B0503020204020204" charset="-122"/>
                          <a:ea typeface="微软雅黑" panose="020B0503020204020204" charset="-122"/>
                          <a:sym typeface="+mn-ea"/>
                        </a:rPr>
                        <a:t>PIVAS</a:t>
                      </a:r>
                      <a:r>
                        <a:rPr lang="zh-CN" altLang="en-US" sz="1000" dirty="0" smtClean="0">
                          <a:latin typeface="微软雅黑" panose="020B0503020204020204" charset="-122"/>
                          <a:ea typeface="微软雅黑" panose="020B0503020204020204" charset="-122"/>
                          <a:sym typeface="+mn-ea"/>
                        </a:rPr>
                        <a:t>配制至使用放置时间长，影响用药安全性及有效性的问题。</a:t>
                      </a:r>
                      <a:r>
                        <a:rPr lang="zh-CN" altLang="en-US" sz="1000" dirty="0" smtClean="0">
                          <a:solidFill>
                            <a:srgbClr val="FF0000"/>
                          </a:solidFill>
                          <a:latin typeface="微软雅黑" panose="020B0503020204020204" charset="-122"/>
                          <a:ea typeface="微软雅黑" panose="020B0503020204020204" charset="-122"/>
                          <a:sym typeface="+mn-ea"/>
                        </a:rPr>
                        <a:t>成品输液放置时间的不合理直接影响输液质量及患者用药安全性、有效性</a:t>
                      </a:r>
                      <a:r>
                        <a:rPr lang="zh-CN" altLang="en-US" sz="1000" baseline="30000" dirty="0" smtClean="0">
                          <a:latin typeface="微软雅黑" panose="020B0503020204020204" charset="-122"/>
                          <a:ea typeface="微软雅黑" panose="020B0503020204020204" charset="-122"/>
                          <a:sym typeface="+mn-ea"/>
                        </a:rPr>
                        <a:t>[</a:t>
                      </a:r>
                      <a:r>
                        <a:rPr lang="en-US" altLang="zh-CN" sz="1000" baseline="30000" dirty="0" smtClean="0">
                          <a:latin typeface="微软雅黑" panose="020B0503020204020204" charset="-122"/>
                          <a:ea typeface="微软雅黑" panose="020B0503020204020204" charset="-122"/>
                          <a:sym typeface="+mn-ea"/>
                        </a:rPr>
                        <a:t>2</a:t>
                      </a:r>
                      <a:r>
                        <a:rPr lang="zh-CN" altLang="en-US" sz="1000" baseline="30000" dirty="0" smtClean="0">
                          <a:latin typeface="微软雅黑" panose="020B0503020204020204" charset="-122"/>
                          <a:ea typeface="微软雅黑" panose="020B0503020204020204" charset="-122"/>
                          <a:sym typeface="+mn-ea"/>
                        </a:rPr>
                        <a:t>] </a:t>
                      </a:r>
                      <a:r>
                        <a:rPr lang="zh-CN" altLang="en-US" sz="1000" dirty="0" smtClean="0">
                          <a:latin typeface="微软雅黑" panose="020B0503020204020204" charset="-122"/>
                          <a:ea typeface="微软雅黑" panose="020B0503020204020204" charset="-122"/>
                          <a:sym typeface="+mn-ea"/>
                        </a:rPr>
                        <a:t>。</a:t>
                      </a:r>
                      <a:endParaRPr lang="zh-CN" altLang="en-US" sz="1000" dirty="0">
                        <a:latin typeface="微软雅黑" panose="020B0503020204020204" charset="-122"/>
                        <a:ea typeface="微软雅黑" panose="020B0503020204020204" charset="-122"/>
                      </a:endParaRPr>
                    </a:p>
                  </a:txBody>
                  <a:tcPr anchor="ctr">
                    <a:solidFill>
                      <a:schemeClr val="bg1">
                        <a:lumMod val="95000"/>
                      </a:schemeClr>
                    </a:solidFill>
                  </a:tcPr>
                </a:tc>
              </a:tr>
            </a:tbl>
          </a:graphicData>
        </a:graphic>
      </p:graphicFrame>
      <p:sp>
        <p:nvSpPr>
          <p:cNvPr id="7" name="右箭头 6"/>
          <p:cNvSpPr/>
          <p:nvPr/>
        </p:nvSpPr>
        <p:spPr>
          <a:xfrm>
            <a:off x="5292080" y="2439863"/>
            <a:ext cx="497900" cy="841375"/>
          </a:xfrm>
          <a:prstGeom prst="rightArrow">
            <a:avLst>
              <a:gd name="adj1" fmla="val 64432"/>
              <a:gd name="adj2" fmla="val 465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五角星 3"/>
          <p:cNvSpPr/>
          <p:nvPr/>
        </p:nvSpPr>
        <p:spPr>
          <a:xfrm>
            <a:off x="7302403" y="1159145"/>
            <a:ext cx="282304" cy="28464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88.1275590551181,&quot;width&quot;:2157.4031496062994}"/>
</p:tagLst>
</file>

<file path=ppt/tags/tag10.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634_6*l_h_a*1_6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 val="10"/>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634_6*l_h_i*1_6_1"/>
  <p:tag name="KSO_WM_TEMPLATE_CATEGORY" val="diagram"/>
  <p:tag name="KSO_WM_TEMPLATE_INDEX" val="634"/>
  <p:tag name="KSO_WM_UNIT_LAYERLEVEL" val="1_1_1"/>
  <p:tag name="KSO_WM_TAG_VERSION" val="1.0"/>
  <p:tag name="KSO_WM_BEAUTIFY_FLAG" val="#wm#"/>
  <p:tag name="KSO_WM_UNIT_TEXT_FILL_FORE_SCHEMECOLOR_INDEX" val="10"/>
  <p:tag name="KSO_WM_UNIT_TEXT_FILL_TYPE" val="1"/>
</p:tagLst>
</file>

<file path=ppt/tags/tag12.xml><?xml version="1.0" encoding="utf-8"?>
<p:tagLst xmlns:p="http://schemas.openxmlformats.org/presentationml/2006/main">
  <p:tag name="KSO_WM_SLIDE_ITEM_CNT" val="5"/>
</p:tagLst>
</file>

<file path=ppt/tags/tag13.xml><?xml version="1.0" encoding="utf-8"?>
<p:tagLst xmlns:p="http://schemas.openxmlformats.org/presentationml/2006/main">
  <p:tag name="KSO_WM_UNIT_TABLE_BEAUTIFY" val="smartTable{e29f68e3-9ca1-4489-90ee-903b2e9ecca3}"/>
  <p:tag name="TABLE_ENDDRAG_ORIGIN_RECT" val="613*299"/>
  <p:tag name="TABLE_ENDDRAG_RECT" val="59*60*613*299"/>
  <p:tag name="TABLE_RECT" val="17*60.825*686*264.1"/>
  <p:tag name="TABLE_ONEKEY_SKIN_IDX" val="0"/>
  <p:tag name="TABLE_SKINIDX" val="0"/>
  <p:tag name="TABLE_COLORIDX" val="18"/>
  <p:tag name="TABLE_EMPHASIZE_COLOR" val="3099279"/>
  <p:tag name="TABLE_COLOR_RGB" val="0x000000*0xFFFFFF*0x212121*0xFFFFFF*0x2F4A8F*0x834D5E*0x857B94*0x99A58D*0xC7AF93*0x6C8EA9"/>
</p:tagLst>
</file>

<file path=ppt/tags/tag14.xml><?xml version="1.0" encoding="utf-8"?>
<p:tagLst xmlns:p="http://schemas.openxmlformats.org/presentationml/2006/main">
  <p:tag name="KSO_WM_UNIT_TABLE_BEAUTIFY" val="smartTable{7adb7ada-1417-4912-a373-4e9a4f301d9b}"/>
  <p:tag name="TABLE_ENDDRAG_ORIGIN_RECT" val="284*122"/>
  <p:tag name="TABLE_ENDDRAG_RECT" val="78*151*284*122"/>
  <p:tag name="TABLE_RECT" val="535.017*312.167*389*186.3"/>
  <p:tag name="TABLE_ONEKEY_SKIN_IDX" val="0"/>
  <p:tag name="TABLE_SKINIDX" val="0"/>
  <p:tag name="TABLE_COLORIDX" val="18"/>
  <p:tag name="TABLE_EMPHASIZE_COLOR" val="3099279"/>
  <p:tag name="TABLE_COLOR_RGB" val="0x000000*0xFFFFFF*0x212121*0xFFFFFF*0x2F4A8F*0x834D5E*0x857B94*0x99A58D*0xC7AF93*0x6C8EA9"/>
</p:tagLst>
</file>

<file path=ppt/tags/tag15.xml><?xml version="1.0" encoding="utf-8"?>
<p:tagLst xmlns:p="http://schemas.openxmlformats.org/presentationml/2006/main">
  <p:tag name="KSO_WM_UNIT_TABLE_BEAUTIFY" val="smartTable{58f5a4b8-21d3-4360-a113-9dfc145a5e9e}"/>
  <p:tag name="TABLE_ENDDRAG_ORIGIN_RECT" val="561*200"/>
  <p:tag name="TABLE_ENDDRAG_RECT" val="76*156*561*200"/>
  <p:tag name="TABLE_EMPHASIZE_COLOR" val="3099279"/>
  <p:tag name="TABLE_SKINIDX" val="0"/>
  <p:tag name="TABLE_COLORIDX" val="18"/>
  <p:tag name="TABLE_COLOR_RGB" val="0x000000*0xFFFFFF*0x212121*0xFFFFFF*0x2F4A8F*0x834D5E*0x857B94*0x99A58D*0xC7AF93*0x6C8EA9"/>
</p:tagLst>
</file>

<file path=ppt/tags/tag16.xml><?xml version="1.0" encoding="utf-8"?>
<p:tagLst xmlns:p="http://schemas.openxmlformats.org/presentationml/2006/main">
  <p:tag name="KSO_WM_UNIT_PLACING_PICTURE_USER_VIEWPORT" val="{&quot;height&quot;:2416,&quot;width&quot;:3909}"/>
  <p:tag name="KSO_WM_UNIT_PLACING_PICTURE_USER_RELATIVERECTANGLE" val="{&quot;bottom&quot;:0,&quot;left&quot;:0,&quot;right&quot;:0,&quot;top&quot;:0}"/>
  <p:tag name="KSO_WM_UNIT_PLACING_PICTURE_COLLAGE_RELATIVERECTANGLE" val="{&quot;bottom&quot;:0,&quot;left&quot;:0.21594045114511062,&quot;right&quot;:0.21594045114511062,&quot;top&quot;:0}"/>
  <p:tag name="KSO_WM_UNIT_PLACING_PICTURE_COLLAGE_VIEWPORT" val="{&quot;height&quot;:2471,&quot;width&quot;:2271.333333333334}"/>
  <p:tag name="KSO_WM_UNIT_PLACING_PICTURE_INFO" val="{&quot;code&quot;:&quot;bAb[4]&quot;,&quot;full_picture&quot;:false,&quot;last_crop_picture&quot;:&quot;bAb[4]&quot;,&quot;scheme&quot;:&quot;4-4&quot;,&quot;spacing&quot;:5}"/>
  <p:tag name="KSO_WM_UNIT_PLACING_PICTURE" val="81523.934"/>
  <p:tag name="KSO_WM_BEAUTIFY_FLAG" val=""/>
  <p:tag name="KSO_WM_UNIT_TYPE" val=""/>
  <p:tag name="KSO_WM_UNIT_INDEX" val=""/>
  <p:tag name="KSO_WM_UNIT_ID" val=""/>
</p:tagLst>
</file>

<file path=ppt/tags/tag17.xml><?xml version="1.0" encoding="utf-8"?>
<p:tagLst xmlns:p="http://schemas.openxmlformats.org/presentationml/2006/main">
  <p:tag name="KSO_WM_UNIT_PLACING_PICTURE_USER_VIEWPORT" val="{&quot;height&quot;:2406,&quot;width&quot;:4354.000000000001}"/>
  <p:tag name="KSO_WM_UNIT_PLACING_PICTURE_USER_RELATIVERECTANGLE" val="{&quot;bottom&quot;:0.1506331326281532,&quot;left&quot;:0.03672093243721184,&quot;right&quot;:0.5141889062654583,&quot;top&quot;:0.13436180634662334}"/>
  <p:tag name="KSO_WM_UNIT_PLACING_PICTURE_COLLAGE_RELATIVERECTANGLE" val="{&quot;bottom&quot;:0.1506331326281532,&quot;left&quot;:0.028132074242678946,&quot;right&quot;:0.5056000480709254,&quot;top&quot;:0.13436180634662334}"/>
  <p:tag name="KSO_WM_UNIT_PLACING_PICTURE_COLLAGE_VIEWPORT" val="{&quot;height&quot;:2471,&quot;width&quot;:4642.666666666668}"/>
  <p:tag name="KSO_WM_UNIT_PLACING_PICTURE_INFO" val="{&quot;code&quot;:&quot;bAb[4]&quot;,&quot;full_picture&quot;:false,&quot;last_crop_picture&quot;:&quot;bAb[4]&quot;,&quot;scheme&quot;:&quot;4-4&quot;,&quot;spacing&quot;:5}"/>
  <p:tag name="KSO_WM_UNIT_PLACING_PICTURE" val="81523.934"/>
  <p:tag name="KSO_WM_BEAUTIFY_FLAG" val=""/>
  <p:tag name="KSO_WM_UNIT_TYPE" val=""/>
  <p:tag name="KSO_WM_UNIT_INDEX" val=""/>
  <p:tag name="KSO_WM_UNIT_ID" val=""/>
</p:tagLst>
</file>

<file path=ppt/tags/tag18.xml><?xml version="1.0" encoding="utf-8"?>
<p:tagLst xmlns:p="http://schemas.openxmlformats.org/presentationml/2006/main">
  <p:tag name="KSO_WM_UNIT_PLACING_PICTURE_USER_VIEWPORT" val="{&quot;height&quot;:2344,&quot;width&quot;:2696}"/>
  <p:tag name="KSO_WM_UNIT_PLACING_PICTURE_USER_RELATIVERECTANGLE" val="{&quot;bottom&quot;:0,&quot;left&quot;:0,&quot;right&quot;:0,&quot;top&quot;:0}"/>
  <p:tag name="KSO_WM_UNIT_PLACING_PICTURE_COLLAGE_RELATIVERECTANGLE" val="{&quot;bottom&quot;:0.19391818577452452,&quot;left&quot;:0,&quot;right&quot;:0,&quot;top&quot;:0.19391818577452452}"/>
  <p:tag name="KSO_WM_UNIT_PLACING_PICTURE_COLLAGE_VIEWPORT" val="{&quot;height&quot;:2471,&quot;width&quot;:4642.666666666668}"/>
  <p:tag name="KSO_WM_UNIT_PLACING_PICTURE_INFO" val="{&quot;code&quot;:&quot;bAb[4]&quot;,&quot;full_picture&quot;:false,&quot;last_crop_picture&quot;:&quot;bAb[4]&quot;,&quot;scheme&quot;:&quot;4-4&quot;,&quot;spacing&quot;:5}"/>
  <p:tag name="KSO_WM_UNIT_PLACING_PICTURE" val="81523.934"/>
  <p:tag name="KSO_WM_BEAUTIFY_FLAG" val=""/>
  <p:tag name="KSO_WM_UNIT_TYPE" val=""/>
  <p:tag name="KSO_WM_UNIT_INDEX" val=""/>
  <p:tag name="KSO_WM_UNIT_ID" val=""/>
</p:tagLst>
</file>

<file path=ppt/tags/tag19.xml><?xml version="1.0" encoding="utf-8"?>
<p:tagLst xmlns:p="http://schemas.openxmlformats.org/presentationml/2006/main">
  <p:tag name="TABLE_ENDDRAG_ORIGIN_RECT" val="226*211"/>
  <p:tag name="TABLE_ENDDRAG_RECT" val="235*117*226*211"/>
</p:tagLst>
</file>

<file path=ppt/tags/tag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634_6*l_h_a*1_1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20.xml><?xml version="1.0" encoding="utf-8"?>
<p:tagLst xmlns:p="http://schemas.openxmlformats.org/presentationml/2006/main">
  <p:tag name="KSO_WPP_MARK_KEY" val="53fe4dc0-f3b5-4414-85c4-36d403f67c36"/>
  <p:tag name="COMMONDATA" val="eyJoZGlkIjoiZDEyMDkxYWNlNzNmOWRiMGNmYjk0ZmUwNTg3N2VmZ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634_6*l_h_i*1_1_1"/>
  <p:tag name="KSO_WM_TEMPLATE_CATEGORY" val="diagram"/>
  <p:tag name="KSO_WM_TEMPLATE_INDEX" val="634"/>
  <p:tag name="KSO_WM_UNIT_LAYERLEVEL" val="1_1_1"/>
  <p:tag name="KSO_WM_TAG_VERSION" val="1.0"/>
  <p:tag name="KSO_WM_BEAUTIFY_FLAG" val="#wm#"/>
  <p:tag name="KSO_WM_UNIT_TEXT_FILL_FORE_SCHEMECOLOR_INDEX" val="5"/>
  <p:tag name="KSO_WM_UNIT_TEXT_FILL_TYPE" val="1"/>
</p:tagLst>
</file>

<file path=ppt/tags/tag4.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4_6*l_h_a*1_2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 val="6"/>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634_6*l_h_i*1_2_1"/>
  <p:tag name="KSO_WM_TEMPLATE_CATEGORY" val="diagram"/>
  <p:tag name="KSO_WM_TEMPLATE_INDEX" val="634"/>
  <p:tag name="KSO_WM_UNIT_LAYERLEVEL" val="1_1_1"/>
  <p:tag name="KSO_WM_TAG_VERSION" val="1.0"/>
  <p:tag name="KSO_WM_BEAUTIFY_FLAG" val="#wm#"/>
  <p:tag name="KSO_WM_UNIT_TEXT_FILL_FORE_SCHEMECOLOR_INDEX" val="6"/>
  <p:tag name="KSO_WM_UNIT_TEXT_FILL_TYPE" val="1"/>
</p:tagLst>
</file>

<file path=ppt/tags/tag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634_6*l_h_a*1_3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 val="7"/>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634_6*l_h_i*1_3_1"/>
  <p:tag name="KSO_WM_TEMPLATE_CATEGORY" val="diagram"/>
  <p:tag name="KSO_WM_TEMPLATE_INDEX" val="634"/>
  <p:tag name="KSO_WM_UNIT_LAYERLEVEL" val="1_1_1"/>
  <p:tag name="KSO_WM_TAG_VERSION" val="1.0"/>
  <p:tag name="KSO_WM_BEAUTIFY_FLAG" val="#wm#"/>
  <p:tag name="KSO_WM_UNIT_TEXT_FILL_FORE_SCHEMECOLOR_INDEX" val="7"/>
  <p:tag name="KSO_WM_UNIT_TEXT_FILL_TYPE" val="1"/>
</p:tagLst>
</file>

<file path=ppt/tags/tag8.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634_6*l_h_a*1_5_1"/>
  <p:tag name="KSO_WM_TEMPLATE_CATEGORY" val="diagram"/>
  <p:tag name="KSO_WM_TEMPLATE_INDEX" val="634"/>
  <p:tag name="KSO_WM_UNIT_LAYERLEVEL" val="1_1_1"/>
  <p:tag name="KSO_WM_TAG_VERSION" val="1.0"/>
  <p:tag name="KSO_WM_BEAUTIFY_FLAG" val="#wm#"/>
  <p:tag name="KSO_WM_UNIT_PRESET_TEXT" val="添加标题"/>
  <p:tag name="KSO_WM_UNIT_FILL_FORE_SCHEMECOLOR_INDEX" val="9"/>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634_6*l_h_i*1_5_1"/>
  <p:tag name="KSO_WM_TEMPLATE_CATEGORY" val="diagram"/>
  <p:tag name="KSO_WM_TEMPLATE_INDEX" val="634"/>
  <p:tag name="KSO_WM_UNIT_LAYERLEVEL" val="1_1_1"/>
  <p:tag name="KSO_WM_TAG_VERSION" val="1.0"/>
  <p:tag name="KSO_WM_BEAUTIFY_FLAG" val="#wm#"/>
  <p:tag name="KSO_WM_UNIT_TEXT_FILL_FORE_SCHEMECOLOR_INDEX" val="9"/>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4562</Words>
  <Application>WPS 演示</Application>
  <PresentationFormat>全屏显示(16:9)</PresentationFormat>
  <Paragraphs>290</Paragraphs>
  <Slides>11</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微软雅黑</vt:lpstr>
      <vt:lpstr>思源黑体 Regular</vt:lpstr>
      <vt:lpstr>黑体</vt:lpstr>
      <vt:lpstr>Times New Roman</vt:lpstr>
      <vt:lpstr>Arial</vt:lpstr>
      <vt:lpstr>Wingdings</vt:lpstr>
      <vt:lpstr>Tahoma</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此处添加标题思源黑体粗体</dc:title>
  <dc:creator>aseww</dc:creator>
  <cp:lastModifiedBy>蒋艳</cp:lastModifiedBy>
  <cp:revision>121</cp:revision>
  <dcterms:created xsi:type="dcterms:W3CDTF">2020-06-19T00:01:00Z</dcterms:created>
  <dcterms:modified xsi:type="dcterms:W3CDTF">2022-07-14T01:51:08Z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117847E890DF4198B9A9122677613D03</vt:lpwstr>
  </property>
  <property fmtid="{D5CDD505-2E9C-101B-9397-08002B2CF9AE}" pid="3" name="KSOProductBuildVer">
    <vt:lpwstr>2052-11.1.0.11830</vt:lpwstr>
  </property>
</Properties>
</file>