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4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06.xml" ContentType="application/vnd.openxmlformats-officedocument.presentationml.tags+xml"/>
  <Override PartName="/ppt/notesSlides/notesSlide9.xml" ContentType="application/vnd.openxmlformats-officedocument.presentationml.notesSlide+xml"/>
  <Override PartName="/ppt/tags/tag107.xml" ContentType="application/vnd.openxmlformats-officedocument.presentationml.tags+xml"/>
  <Override PartName="/ppt/notesSlides/notesSlide10.xml" ContentType="application/vnd.openxmlformats-officedocument.presentationml.notesSlide+xml"/>
  <Override PartName="/ppt/tags/tag108.xml" ContentType="application/vnd.openxmlformats-officedocument.presentationml.tags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  <p:sldMasterId id="2147483682" r:id="rId2"/>
    <p:sldMasterId id="2147483696" r:id="rId3"/>
  </p:sldMasterIdLst>
  <p:notesMasterIdLst>
    <p:notesMasterId r:id="rId15"/>
  </p:notesMasterIdLst>
  <p:sldIdLst>
    <p:sldId id="266" r:id="rId4"/>
    <p:sldId id="279" r:id="rId5"/>
    <p:sldId id="2145707431" r:id="rId6"/>
    <p:sldId id="2145707406" r:id="rId7"/>
    <p:sldId id="2145707428" r:id="rId8"/>
    <p:sldId id="2145707434" r:id="rId9"/>
    <p:sldId id="2145707435" r:id="rId10"/>
    <p:sldId id="2145707436" r:id="rId11"/>
    <p:sldId id="274" r:id="rId12"/>
    <p:sldId id="2145707433" r:id="rId13"/>
    <p:sldId id="2145707427" r:id="rId14"/>
  </p:sldIdLst>
  <p:sldSz cx="12192000" cy="6858000"/>
  <p:notesSz cx="6807200" cy="9939338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" userDrawn="1">
          <p15:clr>
            <a:srgbClr val="A4A3A4"/>
          </p15:clr>
        </p15:guide>
        <p15:guide id="2" pos="360" userDrawn="1">
          <p15:clr>
            <a:srgbClr val="A4A3A4"/>
          </p15:clr>
        </p15:guide>
        <p15:guide id="4" orient="horz" pos="480" userDrawn="1">
          <p15:clr>
            <a:srgbClr val="A4A3A4"/>
          </p15:clr>
        </p15:guide>
        <p15:guide id="7" pos="7333" userDrawn="1">
          <p15:clr>
            <a:srgbClr val="A4A3A4"/>
          </p15:clr>
        </p15:guide>
        <p15:guide id="9" orient="horz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C00000"/>
    <a:srgbClr val="FCE7E7"/>
    <a:srgbClr val="F1D1CF"/>
    <a:srgbClr val="D16E66"/>
    <a:srgbClr val="F0CFCC"/>
    <a:srgbClr val="BFBFBF"/>
    <a:srgbClr val="B30D00"/>
    <a:srgbClr val="C23D33"/>
    <a:srgbClr val="E22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9951A-4256-4DD3-B5AA-8A9AD87A2ADD}" v="81" dt="2022-07-14T05:46:15.746"/>
    <p1510:client id="{591FE111-98A6-4F1B-ABB2-5C71D360F53B}" v="43" dt="2022-07-14T04:27:51.966"/>
    <p1510:client id="{E4B099BE-1BC9-4A11-A619-F1C7233B3527}" v="4" dt="2022-07-14T06:03:25.2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3775" autoAdjust="0"/>
  </p:normalViewPr>
  <p:slideViewPr>
    <p:cSldViewPr snapToGrid="0">
      <p:cViewPr>
        <p:scale>
          <a:sx n="50" d="100"/>
          <a:sy n="50" d="100"/>
        </p:scale>
        <p:origin x="29" y="509"/>
      </p:cViewPr>
      <p:guideLst>
        <p:guide orient="horz" pos="48"/>
        <p:guide pos="360"/>
        <p:guide orient="horz" pos="480"/>
        <p:guide pos="7333"/>
        <p:guide orient="horz" pos="432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ong, Manni" userId="4214ba18-bfe8-4d8a-ae9b-9a54aaf267f7" providerId="ADAL" clId="{E4B099BE-1BC9-4A11-A619-F1C7233B3527}"/>
    <pc:docChg chg="undo custSel modSld">
      <pc:chgData name="Zhong, Manni" userId="4214ba18-bfe8-4d8a-ae9b-9a54aaf267f7" providerId="ADAL" clId="{E4B099BE-1BC9-4A11-A619-F1C7233B3527}" dt="2022-07-14T06:43:11.511" v="78"/>
      <pc:docMkLst>
        <pc:docMk/>
      </pc:docMkLst>
      <pc:sldChg chg="modSp mod">
        <pc:chgData name="Zhong, Manni" userId="4214ba18-bfe8-4d8a-ae9b-9a54aaf267f7" providerId="ADAL" clId="{E4B099BE-1BC9-4A11-A619-F1C7233B3527}" dt="2022-07-14T06:09:17.547" v="38" actId="6549"/>
        <pc:sldMkLst>
          <pc:docMk/>
          <pc:sldMk cId="2850395338" sldId="2145707406"/>
        </pc:sldMkLst>
        <pc:spChg chg="mod">
          <ac:chgData name="Zhong, Manni" userId="4214ba18-bfe8-4d8a-ae9b-9a54aaf267f7" providerId="ADAL" clId="{E4B099BE-1BC9-4A11-A619-F1C7233B3527}" dt="2022-07-14T06:08:34.644" v="35" actId="6549"/>
          <ac:spMkLst>
            <pc:docMk/>
            <pc:sldMk cId="2850395338" sldId="2145707406"/>
            <ac:spMk id="22" creationId="{BE1DAE2D-43E4-F004-F646-AE78CFB20CC8}"/>
          </ac:spMkLst>
        </pc:spChg>
        <pc:spChg chg="mod">
          <ac:chgData name="Zhong, Manni" userId="4214ba18-bfe8-4d8a-ae9b-9a54aaf267f7" providerId="ADAL" clId="{E4B099BE-1BC9-4A11-A619-F1C7233B3527}" dt="2022-07-14T06:09:17.547" v="38" actId="6549"/>
          <ac:spMkLst>
            <pc:docMk/>
            <pc:sldMk cId="2850395338" sldId="2145707406"/>
            <ac:spMk id="44" creationId="{1496815E-0DCB-4524-A65F-25610ACD47A1}"/>
          </ac:spMkLst>
        </pc:spChg>
      </pc:sldChg>
      <pc:sldChg chg="modSp mod">
        <pc:chgData name="Zhong, Manni" userId="4214ba18-bfe8-4d8a-ae9b-9a54aaf267f7" providerId="ADAL" clId="{E4B099BE-1BC9-4A11-A619-F1C7233B3527}" dt="2022-07-14T06:42:30.612" v="66"/>
        <pc:sldMkLst>
          <pc:docMk/>
          <pc:sldMk cId="756009593" sldId="2145707428"/>
        </pc:sldMkLst>
        <pc:spChg chg="mod">
          <ac:chgData name="Zhong, Manni" userId="4214ba18-bfe8-4d8a-ae9b-9a54aaf267f7" providerId="ADAL" clId="{E4B099BE-1BC9-4A11-A619-F1C7233B3527}" dt="2022-07-14T06:42:13.600" v="64" actId="20577"/>
          <ac:spMkLst>
            <pc:docMk/>
            <pc:sldMk cId="756009593" sldId="2145707428"/>
            <ac:spMk id="74" creationId="{FD7D08BD-06E7-4BBA-952A-AC9DEE07F2C0}"/>
          </ac:spMkLst>
        </pc:spChg>
        <pc:spChg chg="mod">
          <ac:chgData name="Zhong, Manni" userId="4214ba18-bfe8-4d8a-ae9b-9a54aaf267f7" providerId="ADAL" clId="{E4B099BE-1BC9-4A11-A619-F1C7233B3527}" dt="2022-07-14T06:42:21.282" v="65"/>
          <ac:spMkLst>
            <pc:docMk/>
            <pc:sldMk cId="756009593" sldId="2145707428"/>
            <ac:spMk id="290" creationId="{5AF7FED1-5FD7-4BC5-863F-23781969E283}"/>
          </ac:spMkLst>
        </pc:spChg>
        <pc:spChg chg="mod">
          <ac:chgData name="Zhong, Manni" userId="4214ba18-bfe8-4d8a-ae9b-9a54aaf267f7" providerId="ADAL" clId="{E4B099BE-1BC9-4A11-A619-F1C7233B3527}" dt="2022-07-14T06:42:30.612" v="66"/>
          <ac:spMkLst>
            <pc:docMk/>
            <pc:sldMk cId="756009593" sldId="2145707428"/>
            <ac:spMk id="292" creationId="{BF93970E-57CD-44B0-B112-DEEC5C45C57B}"/>
          </ac:spMkLst>
        </pc:spChg>
      </pc:sldChg>
      <pc:sldChg chg="modSp mod">
        <pc:chgData name="Zhong, Manni" userId="4214ba18-bfe8-4d8a-ae9b-9a54aaf267f7" providerId="ADAL" clId="{E4B099BE-1BC9-4A11-A619-F1C7233B3527}" dt="2022-07-14T06:41:55.589" v="51" actId="6549"/>
        <pc:sldMkLst>
          <pc:docMk/>
          <pc:sldMk cId="3284457515" sldId="2145707431"/>
        </pc:sldMkLst>
        <pc:spChg chg="mod">
          <ac:chgData name="Zhong, Manni" userId="4214ba18-bfe8-4d8a-ae9b-9a54aaf267f7" providerId="ADAL" clId="{E4B099BE-1BC9-4A11-A619-F1C7233B3527}" dt="2022-07-14T06:07:51.087" v="33" actId="20577"/>
          <ac:spMkLst>
            <pc:docMk/>
            <pc:sldMk cId="3284457515" sldId="2145707431"/>
            <ac:spMk id="3" creationId="{B297CFB0-C5DB-4BBD-B166-0CE71DD88BA1}"/>
          </ac:spMkLst>
        </pc:spChg>
        <pc:graphicFrameChg chg="mod modGraphic">
          <ac:chgData name="Zhong, Manni" userId="4214ba18-bfe8-4d8a-ae9b-9a54aaf267f7" providerId="ADAL" clId="{E4B099BE-1BC9-4A11-A619-F1C7233B3527}" dt="2022-07-14T06:41:55.589" v="51" actId="6549"/>
          <ac:graphicFrameMkLst>
            <pc:docMk/>
            <pc:sldMk cId="3284457515" sldId="2145707431"/>
            <ac:graphicFrameMk id="10" creationId="{34FE1A35-609D-49FD-BF70-1FAE9803D6B5}"/>
          </ac:graphicFrameMkLst>
        </pc:graphicFrameChg>
      </pc:sldChg>
      <pc:sldChg chg="modSp mod">
        <pc:chgData name="Zhong, Manni" userId="4214ba18-bfe8-4d8a-ae9b-9a54aaf267f7" providerId="ADAL" clId="{E4B099BE-1BC9-4A11-A619-F1C7233B3527}" dt="2022-07-14T06:43:11.511" v="78"/>
        <pc:sldMkLst>
          <pc:docMk/>
          <pc:sldMk cId="2795651731" sldId="2145707435"/>
        </pc:sldMkLst>
        <pc:spChg chg="mod">
          <ac:chgData name="Zhong, Manni" userId="4214ba18-bfe8-4d8a-ae9b-9a54aaf267f7" providerId="ADAL" clId="{E4B099BE-1BC9-4A11-A619-F1C7233B3527}" dt="2022-07-14T06:42:59.958" v="76"/>
          <ac:spMkLst>
            <pc:docMk/>
            <pc:sldMk cId="2795651731" sldId="2145707435"/>
            <ac:spMk id="227" creationId="{5961050C-6330-40FA-A7E5-A60E521349B4}"/>
          </ac:spMkLst>
        </pc:spChg>
        <pc:spChg chg="mod">
          <ac:chgData name="Zhong, Manni" userId="4214ba18-bfe8-4d8a-ae9b-9a54aaf267f7" providerId="ADAL" clId="{E4B099BE-1BC9-4A11-A619-F1C7233B3527}" dt="2022-07-14T06:43:11.511" v="78"/>
          <ac:spMkLst>
            <pc:docMk/>
            <pc:sldMk cId="2795651731" sldId="2145707435"/>
            <ac:spMk id="486" creationId="{7DD1DF6E-AF0B-495C-A5AF-862C25939D2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824710894704809E-2"/>
          <c:y val="0.11304347826086956"/>
          <c:w val="0.96835057821059034"/>
          <c:h val="0.7739130434782608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738-4887-8D71-6848E833C722}"/>
              </c:ext>
            </c:extLst>
          </c:dPt>
          <c:val>
            <c:numRef>
              <c:f>Sheet1!$A$1:$F$1</c:f>
              <c:numCache>
                <c:formatCode>General</c:formatCode>
                <c:ptCount val="6"/>
                <c:pt idx="0">
                  <c:v>4.5693684210526442</c:v>
                </c:pt>
                <c:pt idx="1">
                  <c:v>6.0393684210526573</c:v>
                </c:pt>
                <c:pt idx="2">
                  <c:v>8.0693684210526442</c:v>
                </c:pt>
                <c:pt idx="3">
                  <c:v>9.249368421052651</c:v>
                </c:pt>
                <c:pt idx="4">
                  <c:v>8.7993684210526482</c:v>
                </c:pt>
                <c:pt idx="5">
                  <c:v>9.7993684210526482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8-4887-8D71-6848E833C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03932064"/>
        <c:axId val="1"/>
      </c:barChart>
      <c:catAx>
        <c:axId val="7039320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.799368421052648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039320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931372549019607E-2"/>
          <c:y val="0.11453744493392071"/>
          <c:w val="0.96813725490196079"/>
          <c:h val="0.7709251101321585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30D00"/>
            </a:solidFill>
            <a:ln>
              <a:noFill/>
            </a:ln>
          </c:spPr>
          <c:invertIfNegative val="0"/>
          <c:val>
            <c:numRef>
              <c:f>Sheet1!$A$1:$B$1</c:f>
              <c:numCache>
                <c:formatCode>General</c:formatCode>
                <c:ptCount val="2"/>
                <c:pt idx="0">
                  <c:v>56.999999999999993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0-4F2C-8BAC-CA6B8E643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100"/>
        <c:axId val="507167936"/>
        <c:axId val="1"/>
      </c:barChart>
      <c:catAx>
        <c:axId val="5071679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5071679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1090387374462E-2"/>
          <c:y val="0.11231101511879049"/>
          <c:w val="0.97015781922525113"/>
          <c:h val="0.7753779697624190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0D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A51-4364-80EB-B68A12BA529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A51-4364-80EB-B68A12BA5297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-0.75</c:v>
                </c:pt>
                <c:pt idx="1">
                  <c:v>0</c:v>
                </c:pt>
                <c:pt idx="2">
                  <c:v>-0.3</c:v>
                </c:pt>
                <c:pt idx="3">
                  <c:v>-0.45</c:v>
                </c:pt>
                <c:pt idx="4">
                  <c:v>-0.79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51-4364-80EB-B68A12BA5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00565104"/>
        <c:axId val="1"/>
      </c:barChart>
      <c:catAx>
        <c:axId val="800565104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C0C0C0"/>
            </a:solidFill>
            <a:prstDash val="solid"/>
          </a:ln>
        </c:spPr>
        <c:crossAx val="1"/>
        <c:crosses val="max"/>
        <c:auto val="0"/>
        <c:lblAlgn val="ctr"/>
        <c:lblOffset val="100"/>
        <c:noMultiLvlLbl val="0"/>
      </c:catAx>
      <c:valAx>
        <c:axId val="1"/>
        <c:scaling>
          <c:orientation val="minMax"/>
          <c:max val="0"/>
          <c:min val="-0.79"/>
        </c:scaling>
        <c:delete val="1"/>
        <c:axPos val="l"/>
        <c:numFmt formatCode="General" sourceLinked="1"/>
        <c:majorTickMark val="out"/>
        <c:minorTickMark val="none"/>
        <c:tickLblPos val="nextTo"/>
        <c:crossAx val="8005651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924853498793518E-2"/>
          <c:y val="7.7961019490254871E-2"/>
          <c:w val="0.96415029300241295"/>
          <c:h val="0.8440779610194902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0D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1F9-4D15-8DB7-8E1AAE11B87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1F9-4D15-8DB7-8E1AAE11B87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E1F9-4D15-8DB7-8E1AAE11B879}"/>
              </c:ext>
            </c:extLst>
          </c:dPt>
          <c:dLbls>
            <c:dLbl>
              <c:idx val="1"/>
              <c:layout>
                <c:manualLayout>
                  <c:x val="0"/>
                  <c:y val="-0.3733133433283358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accent2"/>
                      </a:solidFill>
                      <a:latin typeface="+mn-lt"/>
                      <a:ea typeface="メイリオ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1F9-4D15-8DB7-8E1AAE11B879}"/>
                </c:ext>
              </c:extLst>
            </c:dLbl>
            <c:dLbl>
              <c:idx val="2"/>
              <c:layout>
                <c:manualLayout>
                  <c:x val="0"/>
                  <c:y val="-0.3628185907046476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accent2"/>
                      </a:solidFill>
                      <a:latin typeface="+mn-lt"/>
                      <a:ea typeface="メイリオ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1F9-4D15-8DB7-8E1AAE11B879}"/>
                </c:ext>
              </c:extLst>
            </c:dLbl>
            <c:dLbl>
              <c:idx val="3"/>
              <c:layout>
                <c:manualLayout>
                  <c:x val="0"/>
                  <c:y val="-0.2488755622188905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200" kern="1200">
                      <a:solidFill>
                        <a:schemeClr val="accent2"/>
                      </a:solidFill>
                      <a:latin typeface="+mn-lt"/>
                      <a:ea typeface="メイリオ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E1F9-4D15-8DB7-8E1AAE11B8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Sheet1!$A$1:$F$1</c:f>
              <c:numCache>
                <c:formatCode>General</c:formatCode>
                <c:ptCount val="6"/>
                <c:pt idx="0">
                  <c:v>27.9</c:v>
                </c:pt>
                <c:pt idx="1">
                  <c:v>17.3</c:v>
                </c:pt>
                <c:pt idx="2">
                  <c:v>16.600000000000001</c:v>
                </c:pt>
                <c:pt idx="3">
                  <c:v>9.1999999999999993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F9-4D15-8DB7-8E1AAE11B8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38296864"/>
        <c:axId val="1"/>
      </c:barChart>
      <c:catAx>
        <c:axId val="7382968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C0C0C0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7.9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3829686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600849256900213E-2"/>
          <c:y val="4.0310077519379844E-2"/>
          <c:w val="0.94479830148619959"/>
          <c:h val="0.91937984496124026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0D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F7F-45DC-BFBD-15E2AC37CB38}"/>
              </c:ext>
            </c:extLst>
          </c:dPt>
          <c:dLbls>
            <c:dLbl>
              <c:idx val="0"/>
              <c:layout>
                <c:manualLayout>
                  <c:x val="0.28450106157112526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800" b="1" kern="1200">
                      <a:solidFill>
                        <a:srgbClr val="B30D00"/>
                      </a:solidFill>
                      <a:latin typeface="+mn-lt"/>
                      <a:ea typeface="メイリオ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F7F-45DC-BFBD-15E2AC37CB38}"/>
                </c:ext>
              </c:extLst>
            </c:dLbl>
            <c:dLbl>
              <c:idx val="1"/>
              <c:layout>
                <c:manualLayout>
                  <c:x val="0.15233545647558386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rgbClr val="000000"/>
                      </a:solidFill>
                      <a:latin typeface="+mn-lt"/>
                      <a:ea typeface="メイリオ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F7F-45DC-BFBD-15E2AC37CB38}"/>
                </c:ext>
              </c:extLst>
            </c:dLbl>
            <c:dLbl>
              <c:idx val="2"/>
              <c:layout>
                <c:manualLayout>
                  <c:x val="0.1183651804670913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rgbClr val="000000"/>
                      </a:solidFill>
                      <a:latin typeface="+mn-lt"/>
                      <a:ea typeface="メイリオ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F7F-45DC-BFBD-15E2AC37CB38}"/>
                </c:ext>
              </c:extLst>
            </c:dLbl>
            <c:dLbl>
              <c:idx val="3"/>
              <c:layout>
                <c:manualLayout>
                  <c:x val="0.16772823779193205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rgbClr val="000000"/>
                      </a:solidFill>
                      <a:latin typeface="+mn-lt"/>
                      <a:ea typeface="メイリオ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9F7F-45DC-BFBD-15E2AC37CB38}"/>
                </c:ext>
              </c:extLst>
            </c:dLbl>
            <c:dLbl>
              <c:idx val="4"/>
              <c:layout>
                <c:manualLayout>
                  <c:x val="0.20063694267515925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rgbClr val="000000"/>
                      </a:solidFill>
                      <a:latin typeface="+mn-lt"/>
                      <a:ea typeface="メイリオ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9F7F-45DC-BFBD-15E2AC37CB3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16.7</c:v>
                </c:pt>
                <c:pt idx="1">
                  <c:v>8.3000000000000007</c:v>
                </c:pt>
                <c:pt idx="2">
                  <c:v>5.4</c:v>
                </c:pt>
                <c:pt idx="3">
                  <c:v>9.6</c:v>
                </c:pt>
                <c:pt idx="4">
                  <c:v>11.1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7F-45DC-BFBD-15E2AC37C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17429880"/>
        <c:axId val="1"/>
      </c:barChart>
      <c:catAx>
        <c:axId val="1017429880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01742988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129930394431554E-2"/>
          <c:y val="3.5278154681139755E-2"/>
          <c:w val="0.82598607888631093"/>
          <c:h val="0.9294436906377204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30D0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768-4620-A658-33369F76D293}"/>
              </c:ext>
            </c:extLst>
          </c:dPt>
          <c:dLbls>
            <c:dLbl>
              <c:idx val="0"/>
              <c:layout>
                <c:manualLayout>
                  <c:x val="0.48955916473317868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800" b="1" kern="1200">
                      <a:solidFill>
                        <a:srgbClr val="B30D00"/>
                      </a:solidFill>
                      <a:latin typeface="+mn-lt"/>
                      <a:ea typeface="メイリオ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768-4620-A658-33369F76D293}"/>
                </c:ext>
              </c:extLst>
            </c:dLbl>
            <c:dLbl>
              <c:idx val="1"/>
              <c:layout>
                <c:manualLayout>
                  <c:x val="0.29141531322505798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rgbClr val="000000"/>
                      </a:solidFill>
                      <a:latin typeface="+mn-lt"/>
                      <a:ea typeface="メイリオ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768-4620-A658-33369F76D293}"/>
                </c:ext>
              </c:extLst>
            </c:dLbl>
            <c:dLbl>
              <c:idx val="3"/>
              <c:layout>
                <c:manualLayout>
                  <c:x val="0.20324825986078887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400" kern="1200">
                      <a:solidFill>
                        <a:srgbClr val="000000"/>
                      </a:solidFill>
                      <a:latin typeface="+mn-lt"/>
                      <a:ea typeface="メイリオ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768-4620-A658-33369F76D2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40.6</c:v>
                </c:pt>
                <c:pt idx="1">
                  <c:v>22.7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68-4620-A658-33369F76D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68873984"/>
        <c:axId val="1"/>
      </c:barChart>
      <c:catAx>
        <c:axId val="116887398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0.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1688739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077496891835889E-2"/>
          <c:y val="4.2003231017770599E-2"/>
          <c:w val="0.97845006216328223"/>
          <c:h val="0.9159935379644588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B30D00"/>
            </a:solidFill>
            <a:ln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80808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FD2-4A56-980C-1ECD2E0BFCC4}"/>
              </c:ext>
            </c:extLst>
          </c:dPt>
          <c:val>
            <c:numRef>
              <c:f>Sheet1!$A$1:$E$1</c:f>
              <c:numCache>
                <c:formatCode>General</c:formatCode>
                <c:ptCount val="5"/>
                <c:pt idx="0">
                  <c:v>2.7073027602695054</c:v>
                </c:pt>
                <c:pt idx="4">
                  <c:v>0.90730276026950563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D2-4A56-980C-1ECD2E0BF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77357832"/>
        <c:axId val="1"/>
      </c:barChart>
      <c:catAx>
        <c:axId val="87735783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5.407302760269502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8773578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571428571428565E-2"/>
          <c:y val="3.6211699164345405E-2"/>
          <c:w val="0.66800000000000004"/>
          <c:h val="0.92757660167130918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B30D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.42799999999999999"/>
                  <c:y val="0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kumimoji="1" sz="1800" b="1" kern="1200">
                      <a:solidFill>
                        <a:srgbClr val="B30D00"/>
                      </a:solidFill>
                      <a:latin typeface="+mn-lt"/>
                      <a:ea typeface="メイリオ"/>
                      <a:cs typeface="Calibri"/>
                    </a:defRPr>
                  </a:pPr>
                  <a:endParaRPr lang="zh-CN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CA9-487B-85EA-293BB782736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A9-487B-85EA-293BB7827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95277552"/>
        <c:axId val="1"/>
      </c:barChart>
      <c:catAx>
        <c:axId val="99527755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D6D7D9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28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952775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E1611-2ABF-45CC-9054-4F1F34E68923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D6B05-CFB8-4B21-9472-F0F8BCC54C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96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D6B05-CFB8-4B21-9472-F0F8BCC54C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317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 b="0" i="0" u="none" strike="noStrike" baseline="0" dirty="0">
                <a:latin typeface="AdvOTce3d9a73"/>
              </a:rPr>
              <a:t>Wei-Sheng </a:t>
            </a:r>
            <a:r>
              <a:rPr lang="en-US" altLang="zh-CN" sz="1200" b="0" i="0" u="none" strike="noStrike" baseline="0" dirty="0" err="1">
                <a:latin typeface="AdvOTce3d9a73"/>
              </a:rPr>
              <a:t>Huang,et</a:t>
            </a:r>
            <a:r>
              <a:rPr lang="en-US" altLang="zh-CN" sz="1200" b="0" i="0" u="none" strike="noStrike" baseline="0" dirty="0">
                <a:latin typeface="AdvOTce3d9a73"/>
              </a:rPr>
              <a:t> al. Journal of Medical Chemistry, 2016. Discovery of </a:t>
            </a:r>
            <a:r>
              <a:rPr lang="en-US" altLang="zh-CN" sz="1200" b="0" i="0" u="none" strike="noStrike" baseline="0" dirty="0" err="1">
                <a:latin typeface="AdvOTce3d9a73"/>
              </a:rPr>
              <a:t>Brigatinib</a:t>
            </a:r>
            <a:r>
              <a:rPr lang="en-US" altLang="zh-CN" sz="1200" b="0" i="0" u="none" strike="noStrike" baseline="0" dirty="0">
                <a:latin typeface="AdvOTce3d9a73"/>
              </a:rPr>
              <a:t> (AP26113), a Phosphine Oxide-Containing, Potent, Orally Active Inhibitor of Anaplastic Lymphoma Kinase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800" kern="0" spc="40" dirty="0" err="1">
                <a:solidFill>
                  <a:srgbClr val="7F7F7F"/>
                </a:solidFill>
                <a:effectLst/>
                <a:latin typeface="Microsoft YaHei UI" panose="020B0503020204020204" pitchFamily="34" charset="-122"/>
                <a:ea typeface="等线" panose="02010600030101010101" pitchFamily="2" charset="-122"/>
                <a:cs typeface="宋体" panose="02010600030101010101" pitchFamily="2" charset="-122"/>
              </a:rPr>
              <a:t>Bedi</a:t>
            </a:r>
            <a:r>
              <a:rPr lang="en-US" altLang="zh-CN" sz="1800" kern="0" spc="40" dirty="0">
                <a:solidFill>
                  <a:srgbClr val="7F7F7F"/>
                </a:solidFill>
                <a:effectLst/>
                <a:latin typeface="Microsoft YaHei UI" panose="020B0503020204020204" pitchFamily="34" charset="-122"/>
                <a:ea typeface="等线" panose="02010600030101010101" pitchFamily="2" charset="-122"/>
                <a:cs typeface="宋体" panose="02010600030101010101" pitchFamily="2" charset="-122"/>
              </a:rPr>
              <a:t> S, et al. Saudi Pharm J. 2018;26(6):755-763.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800" kern="0" spc="40" dirty="0">
                <a:solidFill>
                  <a:srgbClr val="7F7F7F"/>
                </a:solidFill>
                <a:effectLst/>
                <a:latin typeface="Microsoft YaHei UI" panose="020B0503020204020204" pitchFamily="34" charset="-122"/>
                <a:ea typeface="等线" panose="02010600030101010101" pitchFamily="2" charset="-122"/>
                <a:cs typeface="Times New Roman" panose="02020603050405020304" pitchFamily="18" charset="0"/>
              </a:rPr>
              <a:t>盐酸阿来替尼胶囊说明书</a:t>
            </a:r>
            <a:endParaRPr lang="en-US" altLang="zh-CN" sz="1200" b="0" i="0" u="none" strike="noStrike" baseline="0" dirty="0">
              <a:latin typeface="AdvOTce3d9a73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D6B05-CFB8-4B21-9472-F0F8BCC54CE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322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D6B05-CFB8-4B21-9472-F0F8BCC54C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51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D6B05-CFB8-4B21-9472-F0F8BCC54C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968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布格替尼片说明书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D6B05-CFB8-4B21-9472-F0F8BCC54C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48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+mj-lt"/>
              <a:buNone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0" i="0" u="none" strike="noStrike" baseline="0" dirty="0">
                <a:solidFill>
                  <a:srgbClr val="FFFFFF"/>
                </a:solidFill>
                <a:latin typeface="NotoSans"/>
              </a:rPr>
              <a:t>Globocan 2020</a:t>
            </a:r>
          </a:p>
          <a:p>
            <a:pPr marL="0" lvl="0" indent="0">
              <a:buFont typeface="+mj-lt"/>
              <a:buNone/>
            </a:pPr>
            <a:r>
              <a:rPr lang="en-US" altLang="zh-CN" sz="1800" b="0" i="0" u="none" strike="noStrike" kern="100" baseline="0" dirty="0">
                <a:solidFill>
                  <a:srgbClr val="FFFFFF"/>
                </a:solidFill>
                <a:effectLst/>
                <a:latin typeface="NotoSans"/>
                <a:ea typeface="等线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Genotype Driven Therapy for Non-Small Cell Lung Cancer: Resistance, </a:t>
            </a:r>
            <a:r>
              <a:rPr lang="en-US" altLang="zh-CN" b="0" i="0" dirty="0" err="1">
                <a:effectLst/>
                <a:latin typeface="Arial" panose="020B0604020202020204" pitchFamily="34" charset="0"/>
              </a:rPr>
              <a:t>PanInhibitors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 and Immunotherapy</a:t>
            </a:r>
            <a:endParaRPr lang="en-US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buFont typeface="+mj-lt"/>
              <a:buNone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3.Chang Liu, et al. Fronters in Oncology, 2019. Real World Experience of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Crizotinib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in 104 Patients With ALK Rearrangement Non-small- cell Lung Cancer in a Single Chinese Cancer Center.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buFont typeface="+mj-lt"/>
              <a:buNone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4.Priscila H et al. Cancer 2016. Risk of Brain Metastases in Patients with Non-metastatic Lung Cancer: Analysis of the Metropolitan Detroit Surveillance, Epidemiology, and End Results (SEER) Data.</a:t>
            </a:r>
          </a:p>
          <a:p>
            <a:pPr marL="0" lvl="0" indent="0">
              <a:buFont typeface="+mj-lt"/>
              <a:buNone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5.Alice T Shaw, et al. Lancet Oncology, 2017.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Ceritinib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versus chemotherapy in patients with ALK-rearranged non-small-cell lung cancer previously given chemotherapy and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crizotinib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(ASCEND-5): a randomized controlled, open-label, phase 3 trial.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buFont typeface="+mj-lt"/>
              <a:buNone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6.Yunpeng Yang, et al. Lancet Respir Med, 2020. Efficacy, safety, and biomarker analysis of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ensartinib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in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crizotinib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-resistant, ALK-positive non-small-cell lung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cancer:a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multicentre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phase 2 trial.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buFont typeface="+mj-lt"/>
              <a:buNone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7.S.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Novello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et al. Annals of Oncology 2018.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Alectinib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versus chemotherapy in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crizotinib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-pretreated anaplastic lymphoma kinase (ALK)- positive non-small-cell lung cancer: results from the phase III ALUR study.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buFont typeface="+mj-lt"/>
              <a:buNone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8.Sai-Hong Ignatius Ou, et al. Lung Cancer 2020. Pooled overall survival and safety data from the pivotal phase II studies (NP28673 and NP28761) of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alectinib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in ALK-positive non-small-cell lung cancer.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9.Makoto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Nishio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et al. Journal of Thoracic Oncology,2021.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Brigatinib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in Japanese Patients With ALK-Positive NSCLC Previously Treated With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Alectinib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and Other Tyrosine Kinase Inhibitors_ Outcomes of the Phase 2 J-ALTA Trial.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10.Shun Lu, et al. 2021 </a:t>
            </a:r>
            <a:r>
              <a:rPr lang="en-US" altLang="zh-CN" sz="12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WCLC.Abstract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P45.08.</a:t>
            </a:r>
            <a:endParaRPr lang="zh-CN" altLang="zh-CN" sz="12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D6B05-CFB8-4B21-9472-F0F8BCC54C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73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45" indent="-182545">
              <a:buFont typeface="+mj-lt"/>
              <a:buAutoNum type="arabicPeriod"/>
            </a:pPr>
            <a:r>
              <a:rPr lang="zh-CN" altLang="en-US" sz="1200" dirty="0"/>
              <a:t>布格替尼片说明书</a:t>
            </a:r>
            <a:endParaRPr lang="en-US" altLang="zh-CN" sz="1200" dirty="0"/>
          </a:p>
          <a:p>
            <a:pPr marL="182545" indent="-182545">
              <a:buFont typeface="+mj-lt"/>
              <a:buAutoNum type="arabicPeriod"/>
            </a:pPr>
            <a:r>
              <a:rPr lang="en-US" altLang="zh-CN" sz="1200" dirty="0" err="1"/>
              <a:t>Camidge</a:t>
            </a:r>
            <a:r>
              <a:rPr lang="en-US" altLang="zh-CN" sz="1200" dirty="0"/>
              <a:t> DR, et al. J Clin Oncol. 2020 Nov 1;38(31):3592-3603</a:t>
            </a:r>
            <a:endParaRPr lang="fr-FR" altLang="zh-CN" sz="1200" dirty="0"/>
          </a:p>
          <a:p>
            <a:pPr marL="182545" indent="-182545">
              <a:buFont typeface="+mj-lt"/>
              <a:buAutoNum type="arabicPeriod"/>
            </a:pPr>
            <a:r>
              <a:rPr lang="fr-FR" altLang="zh-CN" sz="1200" dirty="0"/>
              <a:t>Mok T, et al. Ann </a:t>
            </a:r>
            <a:r>
              <a:rPr lang="fr-FR" altLang="zh-CN" sz="1200" dirty="0" err="1"/>
              <a:t>Oncol</a:t>
            </a:r>
            <a:r>
              <a:rPr lang="fr-FR" altLang="zh-CN" sz="1200" dirty="0"/>
              <a:t>. 2020 Aug;31(8)1056-1064.</a:t>
            </a:r>
          </a:p>
          <a:p>
            <a:pPr marL="182545" indent="-182545">
              <a:buFont typeface="+mj-lt"/>
              <a:buAutoNum type="arabicPeriod"/>
            </a:pPr>
            <a:r>
              <a:rPr lang="fr-FR" altLang="zh-CN" sz="1200" dirty="0"/>
              <a:t>Soria JC, et al. Lancet. 2017;389(10072)917-929.</a:t>
            </a:r>
            <a:endParaRPr lang="en-US" altLang="zh-CN" sz="1200" dirty="0"/>
          </a:p>
          <a:p>
            <a:pPr marL="228577" indent="-228577">
              <a:buFont typeface="+mj-lt"/>
              <a:buAutoNum type="arabicPeriod" startAt="4"/>
            </a:pPr>
            <a:r>
              <a:rPr lang="da-DK" altLang="zh-CN" sz="1200" dirty="0"/>
              <a:t>Shaw AT, et al. N Engl J Med. 2020 Nov 19;383(21):2018-2029.</a:t>
            </a:r>
          </a:p>
          <a:p>
            <a:pPr marL="228577" indent="-228577">
              <a:buFont typeface="+mj-lt"/>
              <a:buAutoNum type="arabicPeriod" startAt="4"/>
            </a:pPr>
            <a:r>
              <a:rPr lang="da-DK" altLang="zh-CN" sz="1200" dirty="0"/>
              <a:t>Horn L, et al. JAMA Oncol. 2021 Nov 1;7(11)1617-1625</a:t>
            </a:r>
          </a:p>
          <a:p>
            <a:pPr marL="228577" indent="-228577">
              <a:buFont typeface="+mj-lt"/>
              <a:buAutoNum type="arabicPeriod" startAt="4"/>
            </a:pPr>
            <a:r>
              <a:rPr lang="da-DK" altLang="zh-CN" sz="1200" dirty="0"/>
              <a:t>D Ross Camidge, et al. J Thorac Oncol, 2021</a:t>
            </a:r>
          </a:p>
          <a:p>
            <a:pPr marL="228577" indent="-228577">
              <a:buFont typeface="+mj-lt"/>
              <a:buAutoNum type="arabicPeriod" startAt="4"/>
            </a:pPr>
            <a:r>
              <a:rPr lang="da-DK" altLang="zh-CN" sz="1200" dirty="0"/>
              <a:t>Maria Rosario, et al. Lung Cancer. 2021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D6B05-CFB8-4B21-9472-F0F8BCC54C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630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fr-FR" altLang="zh-CN" sz="1200" dirty="0" err="1">
                <a:solidFill>
                  <a:srgbClr val="000000"/>
                </a:solidFill>
                <a:sym typeface="Arial" panose="020B0604020202020204" pitchFamily="34" charset="0"/>
              </a:rPr>
              <a:t>Camidge</a:t>
            </a:r>
            <a:r>
              <a:rPr lang="fr-FR" altLang="zh-CN" sz="1200" dirty="0">
                <a:solidFill>
                  <a:srgbClr val="000000"/>
                </a:solidFill>
                <a:sym typeface="Arial" panose="020B0604020202020204" pitchFamily="34" charset="0"/>
              </a:rPr>
              <a:t> DR, et al. J </a:t>
            </a:r>
            <a:r>
              <a:rPr lang="fr-FR" altLang="zh-CN" sz="1200" dirty="0" err="1">
                <a:solidFill>
                  <a:srgbClr val="000000"/>
                </a:solidFill>
                <a:sym typeface="Arial" panose="020B0604020202020204" pitchFamily="34" charset="0"/>
              </a:rPr>
              <a:t>Thorac</a:t>
            </a:r>
            <a:r>
              <a:rPr lang="fr-FR" altLang="zh-CN" sz="1200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fr-FR" altLang="zh-CN" sz="1200" dirty="0" err="1">
                <a:solidFill>
                  <a:srgbClr val="000000"/>
                </a:solidFill>
                <a:sym typeface="Arial" panose="020B0604020202020204" pitchFamily="34" charset="0"/>
              </a:rPr>
              <a:t>Oncol</a:t>
            </a:r>
            <a:r>
              <a:rPr lang="fr-FR" altLang="zh-CN" sz="1200" dirty="0">
                <a:solidFill>
                  <a:srgbClr val="000000"/>
                </a:solidFill>
                <a:sym typeface="Arial" panose="020B0604020202020204" pitchFamily="34" charset="0"/>
              </a:rPr>
              <a:t> . 2021 Dec;16(12):2091-2108. 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fr-FR" altLang="zh-CN" sz="3600" b="0" i="0" u="none" strike="noStrike" baseline="0" dirty="0">
                <a:solidFill>
                  <a:srgbClr val="7F7F7F"/>
                </a:solidFill>
                <a:latin typeface="MicrosoftYaHei"/>
              </a:rPr>
              <a:t>D. Ross </a:t>
            </a:r>
            <a:r>
              <a:rPr lang="fr-FR" altLang="zh-CN" sz="3600" b="0" i="0" u="none" strike="noStrike" baseline="0" dirty="0" err="1">
                <a:solidFill>
                  <a:srgbClr val="7F7F7F"/>
                </a:solidFill>
                <a:latin typeface="MicrosoftYaHei"/>
              </a:rPr>
              <a:t>Camidge</a:t>
            </a:r>
            <a:r>
              <a:rPr lang="fr-FR" altLang="zh-CN" sz="3600" b="0" i="0" u="none" strike="noStrike" baseline="0" dirty="0">
                <a:solidFill>
                  <a:srgbClr val="7F7F7F"/>
                </a:solidFill>
                <a:latin typeface="MicrosoftYaHei"/>
              </a:rPr>
              <a:t>, et al. J Clin </a:t>
            </a:r>
            <a:r>
              <a:rPr lang="fr-FR" altLang="zh-CN" sz="3600" b="0" i="0" u="none" strike="noStrike" baseline="0" dirty="0" err="1">
                <a:solidFill>
                  <a:srgbClr val="7F7F7F"/>
                </a:solidFill>
                <a:latin typeface="MicrosoftYaHei"/>
              </a:rPr>
              <a:t>Oncol</a:t>
            </a:r>
            <a:r>
              <a:rPr lang="fr-FR" altLang="zh-CN" sz="3600" b="0" i="0" u="none" strike="noStrike" baseline="0" dirty="0">
                <a:solidFill>
                  <a:srgbClr val="7F7F7F"/>
                </a:solidFill>
                <a:latin typeface="MicrosoftYaHei"/>
              </a:rPr>
              <a:t>, 2020</a:t>
            </a:r>
            <a:endParaRPr lang="fr-FR" altLang="zh-CN" sz="1200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en-US" altLang="zh-CN" sz="1200" dirty="0">
                <a:solidFill>
                  <a:srgbClr val="000000"/>
                </a:solidFill>
                <a:sym typeface="Arial" panose="020B0604020202020204" pitchFamily="34" charset="0"/>
              </a:rPr>
              <a:t>Peters S, et al. N </a:t>
            </a:r>
            <a:r>
              <a:rPr lang="en-US" altLang="zh-CN" sz="1200" dirty="0" err="1">
                <a:solidFill>
                  <a:srgbClr val="000000"/>
                </a:solidFill>
                <a:sym typeface="Arial" panose="020B0604020202020204" pitchFamily="34" charset="0"/>
              </a:rPr>
              <a:t>Engl</a:t>
            </a:r>
            <a:r>
              <a:rPr lang="en-US" altLang="zh-CN" sz="1200" dirty="0">
                <a:solidFill>
                  <a:srgbClr val="000000"/>
                </a:solidFill>
                <a:sym typeface="Arial" panose="020B0604020202020204" pitchFamily="34" charset="0"/>
              </a:rPr>
              <a:t> J Med . 2017 Aug 31;377(9)829-838.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fr-FR" altLang="zh-CN" sz="1200" dirty="0">
                <a:solidFill>
                  <a:srgbClr val="000000"/>
                </a:solidFill>
                <a:sym typeface="Arial" panose="020B0604020202020204" pitchFamily="34" charset="0"/>
              </a:rPr>
              <a:t>Soria </a:t>
            </a:r>
            <a:r>
              <a:rPr lang="fr-FR" altLang="zh-CN" sz="1200" dirty="0" err="1">
                <a:solidFill>
                  <a:srgbClr val="000000"/>
                </a:solidFill>
                <a:sym typeface="Arial" panose="020B0604020202020204" pitchFamily="34" charset="0"/>
              </a:rPr>
              <a:t>JC,et</a:t>
            </a:r>
            <a:r>
              <a:rPr lang="fr-FR" altLang="zh-CN" sz="1200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fr-FR" altLang="zh-CN" sz="1200" dirty="0" err="1">
                <a:solidFill>
                  <a:srgbClr val="000000"/>
                </a:solidFill>
                <a:sym typeface="Arial" panose="020B0604020202020204" pitchFamily="34" charset="0"/>
              </a:rPr>
              <a:t>al.Lancet</a:t>
            </a:r>
            <a:r>
              <a:rPr lang="fr-FR" altLang="zh-CN" sz="1200" dirty="0">
                <a:solidFill>
                  <a:srgbClr val="000000"/>
                </a:solidFill>
                <a:sym typeface="Arial" panose="020B0604020202020204" pitchFamily="34" charset="0"/>
              </a:rPr>
              <a:t>. 2017 Mar 4;389(10072)917-929.</a:t>
            </a:r>
            <a:endParaRPr lang="en-US" altLang="zh-CN" sz="1200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da-DK" altLang="zh-CN" sz="1200" dirty="0">
                <a:solidFill>
                  <a:srgbClr val="000000"/>
                </a:solidFill>
                <a:sym typeface="Arial" panose="020B0604020202020204" pitchFamily="34" charset="0"/>
              </a:rPr>
              <a:t>Dagogo-Jack I, et al. JAMA Oncol . 2021 Nov 1;7(11):1615-1616.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en-US" altLang="zh-CN" sz="1200" dirty="0">
                <a:solidFill>
                  <a:srgbClr val="000000"/>
                </a:solidFill>
                <a:sym typeface="Arial" panose="020B0604020202020204" pitchFamily="34" charset="0"/>
              </a:rPr>
              <a:t>Benjamin J Solomon. et al.  2022.AACR Abstract #CT223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D6B05-CFB8-4B21-9472-F0F8BCC54C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679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Camidge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DR, et al. J </a:t>
            </a: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Thorac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Oncol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. 2021 Dec;16(12):2091-2108. 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en-US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Peters S, et al. N </a:t>
            </a:r>
            <a:r>
              <a:rPr lang="en-US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Engl</a:t>
            </a:r>
            <a:r>
              <a:rPr lang="en-US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J Med . 2017 Aug 31;377(9)829-838.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Soria </a:t>
            </a: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JC,et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al.Lancet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. 2017 Mar 4;389(10072)917-929.</a:t>
            </a:r>
            <a:endParaRPr lang="en-US" altLang="zh-CN" sz="800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da-DK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Dagogo</a:t>
            </a:r>
            <a:r>
              <a:rPr lang="da-DK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-Jack I, et al. JAMA </a:t>
            </a:r>
            <a:r>
              <a:rPr lang="da-DK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Oncol</a:t>
            </a:r>
            <a:r>
              <a:rPr lang="da-DK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. 2021 </a:t>
            </a:r>
            <a:r>
              <a:rPr lang="da-DK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Nov</a:t>
            </a:r>
            <a:r>
              <a:rPr lang="da-DK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1;7(11):1615-1616.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en-US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Benjamin J Solomon. et al.  2022.AACR Abstract #CT223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en-US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Ando K, et al. Cancers (Basel) . 2020 Apr 10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Camidge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DR, et al. J Clin </a:t>
            </a: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Oncol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. 2020 </a:t>
            </a: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Nov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1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en-US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Mok</a:t>
            </a:r>
            <a:r>
              <a:rPr lang="en-US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T, et al. Ann Oncol . 2020 Aug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Soria </a:t>
            </a: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JC,et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al.Lancet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. 2017 Mar 4</a:t>
            </a:r>
            <a:endParaRPr lang="en-US" altLang="zh-CN" sz="800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en-US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Horn L, et al. JAMA Oncol . 2021 Nov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D6B05-CFB8-4B21-9472-F0F8BCC54C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99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Camidge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DR, et al. J </a:t>
            </a: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Thorac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Oncol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. 2021 Dec;16(12):2091-2108. 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en-US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Peters S, et al. N </a:t>
            </a:r>
            <a:r>
              <a:rPr lang="en-US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Engl</a:t>
            </a:r>
            <a:r>
              <a:rPr lang="en-US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J Med . 2017 Aug 31;377(9)829-838.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Soria </a:t>
            </a: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JC,et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</a:t>
            </a:r>
            <a:r>
              <a:rPr lang="fr-FR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al.Lancet</a:t>
            </a:r>
            <a:r>
              <a:rPr lang="fr-FR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. 2017 Mar 4;389(10072)917-929.</a:t>
            </a:r>
            <a:endParaRPr lang="en-US" altLang="zh-CN" sz="800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da-DK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Dagogo</a:t>
            </a:r>
            <a:r>
              <a:rPr lang="da-DK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-Jack I, et al. JAMA </a:t>
            </a:r>
            <a:r>
              <a:rPr lang="da-DK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Oncol</a:t>
            </a:r>
            <a:r>
              <a:rPr lang="da-DK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. 2021 </a:t>
            </a:r>
            <a:r>
              <a:rPr lang="da-DK" altLang="zh-CN" sz="800" dirty="0" err="1">
                <a:solidFill>
                  <a:srgbClr val="000000"/>
                </a:solidFill>
                <a:sym typeface="Arial" panose="020B0604020202020204" pitchFamily="34" charset="0"/>
              </a:rPr>
              <a:t>Nov</a:t>
            </a:r>
            <a:r>
              <a:rPr lang="da-DK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 1;7(11):1615-1616.</a:t>
            </a:r>
          </a:p>
          <a:p>
            <a:pPr eaLnBrk="1" hangingPunct="1">
              <a:lnSpc>
                <a:spcPct val="90000"/>
              </a:lnSpc>
              <a:buFont typeface="宋体" panose="02010600030101010101" pitchFamily="2" charset="-122"/>
              <a:buAutoNum type="arabicPeriod"/>
            </a:pPr>
            <a:r>
              <a:rPr lang="en-US" altLang="zh-CN" sz="800" dirty="0">
                <a:solidFill>
                  <a:srgbClr val="000000"/>
                </a:solidFill>
                <a:sym typeface="Arial" panose="020B0604020202020204" pitchFamily="34" charset="0"/>
              </a:rPr>
              <a:t>Benjamin J Solomon. et al.  2022.AACR Abstract #CT223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D6B05-CFB8-4B21-9472-F0F8BCC54C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34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00" dirty="0">
                <a:effectLst/>
              </a:rPr>
              <a:t>4. </a:t>
            </a:r>
            <a:r>
              <a:rPr lang="zh-CN" altLang="zh-CN" sz="1200" kern="100" dirty="0">
                <a:effectLst/>
              </a:rPr>
              <a:t>《美国国立综合癌症网络</a:t>
            </a:r>
            <a:r>
              <a:rPr lang="en-US" altLang="zh-CN" sz="1200" kern="100" dirty="0">
                <a:effectLst/>
              </a:rPr>
              <a:t>(NCCN)</a:t>
            </a:r>
            <a:r>
              <a:rPr lang="zh-CN" altLang="zh-CN" sz="1200" kern="100" dirty="0">
                <a:effectLst/>
              </a:rPr>
              <a:t>非小细胞肺癌指南</a:t>
            </a:r>
            <a:r>
              <a:rPr lang="en-US" altLang="zh-CN" sz="1200" kern="100" dirty="0">
                <a:effectLst/>
              </a:rPr>
              <a:t>2022</a:t>
            </a:r>
            <a:r>
              <a:rPr lang="zh-CN" altLang="zh-CN" sz="1200" kern="100" dirty="0">
                <a:effectLst/>
              </a:rPr>
              <a:t>版》</a:t>
            </a:r>
            <a:endParaRPr lang="en-US" altLang="zh-CN" sz="1200" kern="100" dirty="0">
              <a:effectLst/>
            </a:endParaRPr>
          </a:p>
          <a:p>
            <a:r>
              <a:rPr lang="en-US" altLang="zh-CN" sz="1200" kern="100" dirty="0">
                <a:effectLst/>
              </a:rPr>
              <a:t>5. </a:t>
            </a:r>
            <a:r>
              <a:rPr lang="zh-CN" altLang="zh-CN" sz="1200" kern="100" dirty="0">
                <a:effectLst/>
              </a:rPr>
              <a:t>《美国国立综合癌症网络</a:t>
            </a:r>
            <a:r>
              <a:rPr lang="en-US" altLang="zh-CN" sz="1200" kern="100" dirty="0">
                <a:effectLst/>
              </a:rPr>
              <a:t>(NCCN)</a:t>
            </a:r>
            <a:r>
              <a:rPr lang="zh-CN" altLang="zh-CN" sz="1200" kern="100" dirty="0">
                <a:effectLst/>
              </a:rPr>
              <a:t>中枢神经系统肿瘤指南</a:t>
            </a:r>
            <a:r>
              <a:rPr lang="en-US" altLang="zh-CN" sz="1200" kern="100" dirty="0">
                <a:effectLst/>
              </a:rPr>
              <a:t>2022</a:t>
            </a:r>
            <a:r>
              <a:rPr lang="zh-CN" altLang="zh-CN" sz="1200" kern="100" dirty="0">
                <a:effectLst/>
              </a:rPr>
              <a:t>版》</a:t>
            </a:r>
            <a:endParaRPr lang="en-US" altLang="zh-CN" sz="1200" kern="100" dirty="0">
              <a:effectLst/>
            </a:endParaRPr>
          </a:p>
          <a:p>
            <a:r>
              <a:rPr lang="en-US" altLang="zh-CN" sz="1200" kern="100" dirty="0">
                <a:effectLst/>
              </a:rPr>
              <a:t>6.</a:t>
            </a:r>
            <a:r>
              <a:rPr lang="zh-CN" altLang="zh-CN" sz="1200" kern="100" dirty="0">
                <a:effectLst/>
              </a:rPr>
              <a:t>《中国临床肿瘤学会</a:t>
            </a:r>
            <a:r>
              <a:rPr lang="en-US" altLang="zh-CN" sz="1200" kern="100" dirty="0">
                <a:effectLst/>
              </a:rPr>
              <a:t>(CSCO)</a:t>
            </a:r>
            <a:r>
              <a:rPr lang="zh-CN" altLang="zh-CN" sz="1200" kern="100" dirty="0">
                <a:effectLst/>
              </a:rPr>
              <a:t>非小细胞肺癌指南</a:t>
            </a:r>
            <a:r>
              <a:rPr lang="en-US" altLang="zh-CN" sz="1200" kern="100" dirty="0">
                <a:effectLst/>
              </a:rPr>
              <a:t>2022</a:t>
            </a:r>
            <a:r>
              <a:rPr lang="zh-CN" altLang="zh-CN" sz="1200" kern="100" dirty="0">
                <a:effectLst/>
              </a:rPr>
              <a:t>版》</a:t>
            </a:r>
            <a:endParaRPr lang="en-US" altLang="zh-CN" sz="1200" kern="100" dirty="0">
              <a:effectLst/>
            </a:endParaRPr>
          </a:p>
          <a:p>
            <a:r>
              <a:rPr lang="en-US" altLang="zh-CN" sz="1200" kern="100" dirty="0">
                <a:effectLst/>
              </a:rPr>
              <a:t>7.《</a:t>
            </a:r>
            <a:r>
              <a:rPr lang="zh-CN" altLang="zh-CN" sz="1200" kern="100" dirty="0">
                <a:effectLst/>
              </a:rPr>
              <a:t>中华医学会肺癌临床诊疗指南（</a:t>
            </a:r>
            <a:r>
              <a:rPr lang="en-US" altLang="zh-CN" sz="1200" kern="100" dirty="0">
                <a:effectLst/>
              </a:rPr>
              <a:t>2022</a:t>
            </a:r>
            <a:r>
              <a:rPr lang="zh-CN" altLang="zh-CN" sz="1200" kern="100" dirty="0">
                <a:effectLst/>
              </a:rPr>
              <a:t>版）</a:t>
            </a:r>
            <a:r>
              <a:rPr lang="en-US" altLang="zh-CN" sz="1200" kern="100" dirty="0">
                <a:effectLst/>
              </a:rPr>
              <a:t>》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D6B05-CFB8-4B21-9472-F0F8BCC54CE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72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Imag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4140000"/>
            <a:ext cx="143339" cy="1980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B8651D-A822-B447-BA6F-5B2ACD54E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8230" y="4045913"/>
            <a:ext cx="7518037" cy="895256"/>
          </a:xfrm>
        </p:spPr>
        <p:txBody>
          <a:bodyPr wrap="square" tIns="0" rIns="0" bIns="0" anchor="t" anchorCtr="0">
            <a:noAutofit/>
          </a:bodyPr>
          <a:lstStyle>
            <a:lvl1pPr>
              <a:lnSpc>
                <a:spcPts val="3780"/>
              </a:lnSpc>
              <a:defRPr sz="2800" b="0" i="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/>
              <a:t>Click to enter Presentation Title</a:t>
            </a:r>
          </a:p>
        </p:txBody>
      </p:sp>
      <p:pic>
        <p:nvPicPr>
          <p:cNvPr id="11" name="Picture 12" descr="Takeda_Logo_Pos_RGB.emf">
            <a:extLst>
              <a:ext uri="{FF2B5EF4-FFF2-40B4-BE49-F238E27FC236}">
                <a16:creationId xmlns:a16="http://schemas.microsoft.com/office/drawing/2014/main" id="{287FB422-2240-1A4C-BD02-01CE8911C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71457" y="4143895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5">
            <a:extLst>
              <a:ext uri="{FF2B5EF4-FFF2-40B4-BE49-F238E27FC236}">
                <a16:creationId xmlns:a16="http://schemas.microsoft.com/office/drawing/2014/main" id="{211B8A58-0EB0-6348-B49B-AE3B0CAC2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03762" y="6048585"/>
            <a:ext cx="1880804" cy="1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6B0C8-EB17-EC48-8410-BE88116D3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228" y="4997893"/>
            <a:ext cx="5636331" cy="2889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36B06DC-7895-8244-8724-6CDF07B1B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228" y="5597286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BDF6E0C-07EA-D14B-9328-D8C625F57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228" y="5308702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Name, Job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BFEAA57-D4CD-4347-85B4-8B2085F33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8228" y="5885871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Takeda Pharmaceutical Company Limited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6350"/>
            <a:ext cx="12192000" cy="3429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566519-5BD4-474D-8621-1163859E51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1111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426B7-93F1-4BE9-9F89-6951CEF9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8F69ACE-038D-4451-9B8B-AA8D5961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B03C-DDBC-443C-B085-67CD1E23E35A}" type="datetime1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CB9EEE-1597-4C28-962C-556314F3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F63CC8-B574-4BE5-AB44-933C7839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04" y="6623410"/>
            <a:ext cx="589856" cy="196131"/>
          </a:xfrm>
        </p:spPr>
        <p:txBody>
          <a:bodyPr/>
          <a:lstStyle>
            <a:lvl1pPr algn="l">
              <a:defRPr/>
            </a:lvl1pPr>
          </a:lstStyle>
          <a:p>
            <a:fld id="{84174834-AE19-4E6F-B9DB-370160A47D1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Picture 12" descr="Takeda_Logo_Pos_RGB.emf">
            <a:extLst>
              <a:ext uri="{FF2B5EF4-FFF2-40B4-BE49-F238E27FC236}">
                <a16:creationId xmlns:a16="http://schemas.microsoft.com/office/drawing/2014/main" id="{5C9203E0-FECC-48CB-BBA7-6D7F9BDCB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925175" y="132770"/>
            <a:ext cx="739444" cy="24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101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49B7DBB-D418-4245-8897-F7BF24A4C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Imag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4140000"/>
            <a:ext cx="143339" cy="1980000"/>
          </a:xfrm>
          <a:prstGeom prst="rect">
            <a:avLst/>
          </a:prstGeom>
          <a:solidFill>
            <a:srgbClr val="EE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B8651D-A822-B447-BA6F-5B2ACD54E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8230" y="4033213"/>
            <a:ext cx="7518037" cy="895256"/>
          </a:xfrm>
        </p:spPr>
        <p:txBody>
          <a:bodyPr wrap="square" tIns="0" rIns="0" bIns="0" anchor="t" anchorCtr="0">
            <a:noAutofit/>
          </a:bodyPr>
          <a:lstStyle>
            <a:lvl1pPr>
              <a:lnSpc>
                <a:spcPts val="3780"/>
              </a:lnSpc>
              <a:defRPr sz="2800" b="0" i="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/>
              <a:t>Click to enter Presentation Title</a:t>
            </a:r>
          </a:p>
        </p:txBody>
      </p:sp>
      <p:pic>
        <p:nvPicPr>
          <p:cNvPr id="11" name="Picture 12" descr="Takeda_Logo_Pos_RGB.emf">
            <a:extLst>
              <a:ext uri="{FF2B5EF4-FFF2-40B4-BE49-F238E27FC236}">
                <a16:creationId xmlns:a16="http://schemas.microsoft.com/office/drawing/2014/main" id="{287FB422-2240-1A4C-BD02-01CE8911C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71457" y="4143895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5">
            <a:extLst>
              <a:ext uri="{FF2B5EF4-FFF2-40B4-BE49-F238E27FC236}">
                <a16:creationId xmlns:a16="http://schemas.microsoft.com/office/drawing/2014/main" id="{211B8A58-0EB0-6348-B49B-AE3B0CAC2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03762" y="6035885"/>
            <a:ext cx="1880804" cy="1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6B0C8-EB17-EC48-8410-BE88116D3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228" y="4997893"/>
            <a:ext cx="5636331" cy="2889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36B06DC-7895-8244-8724-6CDF07B1B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228" y="5597286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BDF6E0C-07EA-D14B-9328-D8C625F57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228" y="5308702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Name, Job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BFEAA57-D4CD-4347-85B4-8B2085F33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8228" y="5885871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Takeda Pharmaceutical Company Limited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4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1B452C3-6D06-DB47-80B3-1D275D75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729DF11-77EA-7E4D-999C-4E7EA206B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0" y="132770"/>
            <a:ext cx="11137900" cy="70394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D4F24-3AD1-7943-A1A9-EB84047B5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235892"/>
            <a:ext cx="11125199" cy="4929412"/>
          </a:xfrm>
        </p:spPr>
        <p:txBody>
          <a:bodyPr/>
          <a:lstStyle>
            <a:lvl1pPr>
              <a:buClr>
                <a:srgbClr val="4C4948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4C4948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4C4948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4C4948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4C4948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8B4E06-2E87-5B45-BE7C-3F9182284F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94015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 5"/>
          <p:cNvSpPr>
            <a:spLocks noGrp="1"/>
          </p:cNvSpPr>
          <p:nvPr>
            <p:ph type="body" sz="quarter" idx="10" hasCustomPrompt="1"/>
          </p:nvPr>
        </p:nvSpPr>
        <p:spPr>
          <a:xfrm>
            <a:off x="2580181" y="2565400"/>
            <a:ext cx="7008779" cy="1723136"/>
          </a:xfrm>
        </p:spPr>
        <p:txBody>
          <a:bodyPr/>
          <a:lstStyle>
            <a:lvl1pPr algn="ctr">
              <a:buNone/>
              <a:defRPr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kumimoji="1" lang="en-US" altLang="ja-JP"/>
              <a:t>Click to add text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32654" y="5877272"/>
            <a:ext cx="3103832" cy="2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Takeda_Logo_Pos_RGB.emf">
            <a:extLst>
              <a:ext uri="{FF2B5EF4-FFF2-40B4-BE49-F238E27FC236}">
                <a16:creationId xmlns:a16="http://schemas.microsoft.com/office/drawing/2014/main" id="{108D0D25-57F8-7548-82DB-B9A20A90E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5980" y="4841951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488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flipV="1">
            <a:off x="0" y="5473699"/>
            <a:ext cx="12192000" cy="13843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23256" y="219297"/>
            <a:ext cx="10735351" cy="877884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Sample Divider Slide White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23254" y="1411828"/>
            <a:ext cx="5172753" cy="48036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-23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goes here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8601" y="6258868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261DC1A-9F2C-4D83-BFD6-BB6C53BB5F2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55" y="6083025"/>
            <a:ext cx="1980372" cy="4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01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27051" y="172529"/>
            <a:ext cx="10464800" cy="698739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t>Master title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752" y="1228726"/>
            <a:ext cx="11042649" cy="4897439"/>
          </a:xfr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</a:t>
            </a:r>
            <a:r>
              <a:rPr kumimoji="1" lang="ja-JP" altLang="en-US" dirty="0"/>
              <a:t> </a:t>
            </a:r>
            <a:r>
              <a:rPr kumimoji="1" lang="en-US" altLang="ja-JP" dirty="0"/>
              <a:t>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BF97-C91F-4CD1-8545-776946749292}" type="datetime1">
              <a:rPr kumimoji="1" lang="zh-CN" altLang="en-US" smtClean="0"/>
              <a:t>2022/7/14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068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A76296-2E82-471D-A613-C7194FAED18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 err="1">
              <a:solidFill>
                <a:srgbClr val="4C4948"/>
              </a:solidFill>
              <a:sym typeface="Calibri" panose="020F0502020204030204" pitchFamily="34" charset="0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fontAlgn="base">
              <a:spcBef>
                <a:spcPct val="0"/>
              </a:spcBef>
              <a:spcAft>
                <a:spcPct val="0"/>
              </a:spcAft>
            </a:pPr>
            <a:endParaRPr lang="x-none" sz="800" dirty="0">
              <a:solidFill>
                <a:srgbClr val="808080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2D46DFA-B417-462E-9890-07F0FDE4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253" y="6625689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B0140BDB-B2EC-4DCD-BABA-0A219B0D0E39}" type="datetime1">
              <a:rPr lang="zh-CN" altLang="en-US" smtClean="0"/>
              <a:t>2022/7/14</a:t>
            </a:fld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A381A830-CC09-48AF-9FBC-B2D334FBD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8677" y="198650"/>
            <a:ext cx="115787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x-none" noProof="0" dirty="0"/>
          </a:p>
        </p:txBody>
      </p:sp>
    </p:spTree>
    <p:extLst>
      <p:ext uri="{BB962C8B-B14F-4D97-AF65-F5344CB8AC3E}">
        <p14:creationId xmlns:p14="http://schemas.microsoft.com/office/powerpoint/2010/main" val="267369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4628" y="6525345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1F2B54-50AC-4291-9BEF-75E96182F5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4484" y="6525344"/>
            <a:ext cx="8114100" cy="196131"/>
          </a:xfrm>
          <a:prstGeom prst="rect">
            <a:avLst/>
          </a:prstGeom>
        </p:spPr>
        <p:txBody>
          <a:bodyPr/>
          <a:lstStyle/>
          <a:p>
            <a:endParaRPr lang="ja-JP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0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27051" y="172532"/>
            <a:ext cx="10464800" cy="698739"/>
          </a:xfrm>
          <a:prstGeom prst="rect">
            <a:avLst/>
          </a:prstGeom>
        </p:spPr>
        <p:txBody>
          <a:bodyPr/>
          <a:lstStyle>
            <a:lvl1pPr marL="0" marR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900"/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1" lang="en-US" altLang="ja-JP" sz="2900" b="0" i="0" u="none" strike="noStrike" kern="1200" cap="none" spc="0" normalizeH="0" baseline="0" noProof="0" dirty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t>Master title</a:t>
            </a:r>
            <a:endParaRPr kumimoji="1" lang="ja-JP" altLang="en-US" sz="29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359F-3C34-48E3-86A9-A5216FD7795F}" type="datetime1">
              <a:rPr lang="zh-CN" altLang="en-US" smtClean="0"/>
              <a:t>2022/7/14</a:t>
            </a:fld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646196" y="6525365"/>
            <a:ext cx="6144683" cy="196131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388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Imag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4140000"/>
            <a:ext cx="143339" cy="1980000"/>
          </a:xfrm>
          <a:prstGeom prst="rect">
            <a:avLst/>
          </a:prstGeom>
          <a:solidFill>
            <a:srgbClr val="EE1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B8651D-A822-B447-BA6F-5B2ACD54E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8230" y="4033213"/>
            <a:ext cx="7518037" cy="895256"/>
          </a:xfrm>
        </p:spPr>
        <p:txBody>
          <a:bodyPr wrap="square" tIns="0" rIns="0" bIns="0" anchor="t" anchorCtr="0">
            <a:noAutofit/>
          </a:bodyPr>
          <a:lstStyle>
            <a:lvl1pPr>
              <a:lnSpc>
                <a:spcPts val="3780"/>
              </a:lnSpc>
              <a:defRPr sz="2800" b="0" i="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/>
              <a:t>Click to enter Presentation Title</a:t>
            </a:r>
          </a:p>
        </p:txBody>
      </p:sp>
      <p:pic>
        <p:nvPicPr>
          <p:cNvPr id="11" name="Picture 12" descr="Takeda_Logo_Pos_RGB.emf">
            <a:extLst>
              <a:ext uri="{FF2B5EF4-FFF2-40B4-BE49-F238E27FC236}">
                <a16:creationId xmlns:a16="http://schemas.microsoft.com/office/drawing/2014/main" id="{287FB422-2240-1A4C-BD02-01CE8911C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71457" y="4143895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5">
            <a:extLst>
              <a:ext uri="{FF2B5EF4-FFF2-40B4-BE49-F238E27FC236}">
                <a16:creationId xmlns:a16="http://schemas.microsoft.com/office/drawing/2014/main" id="{211B8A58-0EB0-6348-B49B-AE3B0CAC2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03762" y="6035885"/>
            <a:ext cx="1880804" cy="1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6B0C8-EB17-EC48-8410-BE88116D3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228" y="4997893"/>
            <a:ext cx="5636331" cy="2889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36B06DC-7895-8244-8724-6CDF07B1B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228" y="5597286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BDF6E0C-07EA-D14B-9328-D8C625F57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228" y="5308702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Name, Job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BFEAA57-D4CD-4347-85B4-8B2085F33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8228" y="5885871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Takeda Pharmaceutical Company Limited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70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Imag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4140000"/>
            <a:ext cx="143339" cy="19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B8651D-A822-B447-BA6F-5B2ACD54E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8230" y="4045913"/>
            <a:ext cx="7518037" cy="895256"/>
          </a:xfrm>
        </p:spPr>
        <p:txBody>
          <a:bodyPr wrap="square" tIns="0" rIns="0" bIns="0" anchor="t" anchorCtr="0">
            <a:noAutofit/>
          </a:bodyPr>
          <a:lstStyle>
            <a:lvl1pPr>
              <a:lnSpc>
                <a:spcPts val="3780"/>
              </a:lnSpc>
              <a:defRPr sz="2800" b="0" i="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/>
              <a:t>Click to enter Presentation Title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6B0C8-EB17-EC48-8410-BE88116D3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228" y="4997893"/>
            <a:ext cx="5636331" cy="2889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36B06DC-7895-8244-8724-6CDF07B1B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228" y="5597286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BDF6E0C-07EA-D14B-9328-D8C625F57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228" y="5308702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Name, Job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BFEAA57-D4CD-4347-85B4-8B2085F33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8228" y="5885871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Takeda Pharmaceutical Company Limited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6350"/>
            <a:ext cx="12192000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000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Image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4140000"/>
            <a:ext cx="143339" cy="198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BB8651D-A822-B447-BA6F-5B2ACD54E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8230" y="4033213"/>
            <a:ext cx="7518037" cy="895256"/>
          </a:xfrm>
        </p:spPr>
        <p:txBody>
          <a:bodyPr wrap="square" tIns="0" rIns="0" bIns="0" anchor="t" anchorCtr="0">
            <a:noAutofit/>
          </a:bodyPr>
          <a:lstStyle>
            <a:lvl1pPr>
              <a:lnSpc>
                <a:spcPts val="3780"/>
              </a:lnSpc>
              <a:defRPr sz="2800" b="0" i="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r>
              <a:rPr lang="en-GB"/>
              <a:t>Click to enter Presentation Title</a:t>
            </a:r>
          </a:p>
        </p:txBody>
      </p:sp>
      <p:pic>
        <p:nvPicPr>
          <p:cNvPr id="11" name="Picture 12" descr="Takeda_Logo_Pos_RGB.emf">
            <a:extLst>
              <a:ext uri="{FF2B5EF4-FFF2-40B4-BE49-F238E27FC236}">
                <a16:creationId xmlns:a16="http://schemas.microsoft.com/office/drawing/2014/main" id="{287FB422-2240-1A4C-BD02-01CE8911C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71457" y="4143895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5">
            <a:extLst>
              <a:ext uri="{FF2B5EF4-FFF2-40B4-BE49-F238E27FC236}">
                <a16:creationId xmlns:a16="http://schemas.microsoft.com/office/drawing/2014/main" id="{211B8A58-0EB0-6348-B49B-AE3B0CAC21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03762" y="6035885"/>
            <a:ext cx="1880804" cy="1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10C6B0C8-EB17-EC48-8410-BE88116D3A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8228" y="4997893"/>
            <a:ext cx="5636331" cy="2889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Date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F36B06DC-7895-8244-8724-6CDF07B1B8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8228" y="5597286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/>
              <a:t>Department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6BDF6E0C-07EA-D14B-9328-D8C625F573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228" y="5308702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Name, Job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BFEAA57-D4CD-4347-85B4-8B2085F33A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8228" y="5885871"/>
            <a:ext cx="5636331" cy="2667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en-US">
                <a:solidFill>
                  <a:schemeClr val="accent2"/>
                </a:solidFill>
              </a:rPr>
              <a:t>Takeda Pharmaceutical Company Limited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902F3095-EA6E-F94A-AF04-18ED691DEB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19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1B452C3-6D06-DB47-80B3-1D275D75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729DF11-77EA-7E4D-999C-4E7EA206B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0" y="132770"/>
            <a:ext cx="11137900" cy="70394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D4F24-3AD1-7943-A1A9-EB84047B5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235892"/>
            <a:ext cx="11125199" cy="4929412"/>
          </a:xfrm>
        </p:spPr>
        <p:txBody>
          <a:bodyPr/>
          <a:lstStyle>
            <a:lvl1pPr>
              <a:buClr>
                <a:srgbClr val="4C4948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4C4948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4C4948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4C4948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4C4948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8B4E06-2E87-5B45-BE7C-3F9182284F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1815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 5"/>
          <p:cNvSpPr>
            <a:spLocks noGrp="1"/>
          </p:cNvSpPr>
          <p:nvPr>
            <p:ph type="body" sz="quarter" idx="10" hasCustomPrompt="1"/>
          </p:nvPr>
        </p:nvSpPr>
        <p:spPr>
          <a:xfrm>
            <a:off x="2580181" y="2565400"/>
            <a:ext cx="7008779" cy="1723136"/>
          </a:xfrm>
        </p:spPr>
        <p:txBody>
          <a:bodyPr/>
          <a:lstStyle>
            <a:lvl1pPr algn="ctr">
              <a:buNone/>
              <a:defRPr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kumimoji="1" lang="en-US" altLang="ja-JP"/>
              <a:t>Click to add text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32654" y="5877272"/>
            <a:ext cx="3103832" cy="2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Takeda_Logo_Pos_RGB.emf">
            <a:extLst>
              <a:ext uri="{FF2B5EF4-FFF2-40B4-BE49-F238E27FC236}">
                <a16:creationId xmlns:a16="http://schemas.microsoft.com/office/drawing/2014/main" id="{108D0D25-57F8-7548-82DB-B9A20A90E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5980" y="4841951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999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flipV="1">
            <a:off x="0" y="5473699"/>
            <a:ext cx="12192000" cy="13843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23256" y="219297"/>
            <a:ext cx="10735351" cy="877884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Sample Divider Slide White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23254" y="1411828"/>
            <a:ext cx="5172753" cy="48036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-23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goes here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8601" y="6258868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261DC1A-9F2C-4D83-BFD6-BB6C53BB5F2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55" y="6083025"/>
            <a:ext cx="1980372" cy="4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7817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27051" y="172529"/>
            <a:ext cx="10464800" cy="698739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t>Master title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752" y="1228726"/>
            <a:ext cx="11042649" cy="4897439"/>
          </a:xfr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</a:t>
            </a:r>
            <a:r>
              <a:rPr kumimoji="1" lang="ja-JP" altLang="en-US" dirty="0"/>
              <a:t> </a:t>
            </a:r>
            <a:r>
              <a:rPr kumimoji="1" lang="en-US" altLang="ja-JP" dirty="0"/>
              <a:t>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0365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469979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A76296-2E82-471D-A613-C7194FAED18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 err="1">
              <a:solidFill>
                <a:srgbClr val="4C4948"/>
              </a:solidFill>
              <a:sym typeface="Calibri" panose="020F0502020204030204" pitchFamily="34" charset="0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fontAlgn="base">
              <a:spcBef>
                <a:spcPct val="0"/>
              </a:spcBef>
              <a:spcAft>
                <a:spcPct val="0"/>
              </a:spcAft>
            </a:pPr>
            <a:endParaRPr lang="x-none" sz="800" dirty="0">
              <a:solidFill>
                <a:srgbClr val="808080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2D46DFA-B417-462E-9890-07F0FDE4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253" y="6625689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52CC1DF4-52CB-4859-8620-C04CC29CB794}" type="datetimeFigureOut">
              <a:rPr lang="en-US" smtClean="0"/>
              <a:pPr/>
              <a:t>96.24%</a:t>
            </a:fld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A381A830-CC09-48AF-9FBC-B2D334FBD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8677" y="198650"/>
            <a:ext cx="1157879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x-none" noProof="0" dirty="0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F9EE2615-A085-42EC-B86B-6E3BF23D4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144" y="6658503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1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63630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4628" y="6525345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1F2B54-50AC-4291-9BEF-75E96182F5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4484" y="6525344"/>
            <a:ext cx="8114100" cy="196131"/>
          </a:xfrm>
          <a:prstGeom prst="rect">
            <a:avLst/>
          </a:prstGeom>
        </p:spPr>
        <p:txBody>
          <a:bodyPr/>
          <a:lstStyle/>
          <a:p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</a:rPr>
              <a:t>    | Takeda China Aspiration Report | 12/13/2019 | Confidential for Internal Use Only</a:t>
            </a:r>
            <a:endParaRPr lang="ja-JP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07C607F5-7741-4A0F-A526-9A33A1F5045A}"/>
              </a:ext>
            </a:extLst>
          </p:cNvPr>
          <p:cNvSpPr txBox="1">
            <a:spLocks/>
          </p:cNvSpPr>
          <p:nvPr userDrawn="1"/>
        </p:nvSpPr>
        <p:spPr>
          <a:xfrm>
            <a:off x="11602144" y="6658503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643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27051" y="172532"/>
            <a:ext cx="10464800" cy="698739"/>
          </a:xfrm>
          <a:prstGeom prst="rect">
            <a:avLst/>
          </a:prstGeom>
        </p:spPr>
        <p:txBody>
          <a:bodyPr/>
          <a:lstStyle>
            <a:lvl1pPr marL="0" marR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900"/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1" lang="en-US" altLang="ja-JP" sz="2900" b="0" i="0" u="none" strike="noStrike" kern="1200" cap="none" spc="0" normalizeH="0" baseline="0" noProof="0" dirty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t>Master title</a:t>
            </a:r>
            <a:endParaRPr kumimoji="1" lang="ja-JP" altLang="en-US" sz="29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8E221-2E7A-48BA-8424-2A55A4736B68}" type="datetime1">
              <a:rPr lang="ja-JP" altLang="en-US" smtClean="0"/>
              <a:pPr/>
              <a:t>2022/7/14</a:t>
            </a:fld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646196" y="6525365"/>
            <a:ext cx="6144683" cy="196131"/>
          </a:xfrm>
        </p:spPr>
        <p:txBody>
          <a:bodyPr/>
          <a:lstStyle/>
          <a:p>
            <a:r>
              <a:rPr lang="ja-JP" altLang="en-US" dirty="0"/>
              <a:t>｜</a:t>
            </a:r>
            <a:r>
              <a:rPr lang="en-US" altLang="ja-JP" dirty="0"/>
              <a:t>Source:</a:t>
            </a:r>
            <a:endParaRPr lang="ja-JP" altLang="en-US" dirty="0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C9B03A70-3796-4212-B99A-AB20B8C12BAE}"/>
              </a:ext>
            </a:extLst>
          </p:cNvPr>
          <p:cNvSpPr txBox="1">
            <a:spLocks/>
          </p:cNvSpPr>
          <p:nvPr userDrawn="1"/>
        </p:nvSpPr>
        <p:spPr>
          <a:xfrm>
            <a:off x="11754544" y="6810903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000" b="1" kern="1200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107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1B452C3-6D06-DB47-80B3-1D275D75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729DF11-77EA-7E4D-999C-4E7EA206B8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0" y="132770"/>
            <a:ext cx="11137900" cy="703942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D4F24-3AD1-7943-A1A9-EB84047B5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1" y="1235892"/>
            <a:ext cx="11125199" cy="4929412"/>
          </a:xfrm>
        </p:spPr>
        <p:txBody>
          <a:bodyPr/>
          <a:lstStyle>
            <a:lvl1pPr>
              <a:buClr>
                <a:srgbClr val="4C4948"/>
              </a:buClr>
              <a:defRPr>
                <a:solidFill>
                  <a:schemeClr val="accent2"/>
                </a:solidFill>
              </a:defRPr>
            </a:lvl1pPr>
            <a:lvl2pPr>
              <a:buClr>
                <a:srgbClr val="4C4948"/>
              </a:buClr>
              <a:defRPr>
                <a:solidFill>
                  <a:schemeClr val="accent2"/>
                </a:solidFill>
              </a:defRPr>
            </a:lvl2pPr>
            <a:lvl3pPr>
              <a:buClr>
                <a:srgbClr val="4C4948"/>
              </a:buClr>
              <a:defRPr>
                <a:solidFill>
                  <a:schemeClr val="accent2"/>
                </a:solidFill>
              </a:defRPr>
            </a:lvl3pPr>
            <a:lvl4pPr>
              <a:buClr>
                <a:srgbClr val="4C4948"/>
              </a:buClr>
              <a:defRPr>
                <a:solidFill>
                  <a:schemeClr val="accent2"/>
                </a:solidFill>
              </a:defRPr>
            </a:lvl4pPr>
            <a:lvl5pPr>
              <a:buClr>
                <a:srgbClr val="4C4948"/>
              </a:buCl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8B4E06-2E87-5B45-BE7C-3F9182284F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27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 5"/>
          <p:cNvSpPr>
            <a:spLocks noGrp="1"/>
          </p:cNvSpPr>
          <p:nvPr>
            <p:ph type="body" sz="quarter" idx="10" hasCustomPrompt="1"/>
          </p:nvPr>
        </p:nvSpPr>
        <p:spPr>
          <a:xfrm>
            <a:off x="2580181" y="2565400"/>
            <a:ext cx="7008779" cy="1723136"/>
          </a:xfrm>
        </p:spPr>
        <p:txBody>
          <a:bodyPr/>
          <a:lstStyle>
            <a:lvl1pPr algn="ctr">
              <a:buNone/>
              <a:defRPr>
                <a:solidFill>
                  <a:schemeClr val="accent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pPr lvl="0"/>
            <a:r>
              <a:rPr kumimoji="1" lang="en-US" altLang="ja-JP"/>
              <a:t>Click to add text</a:t>
            </a:r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32654" y="5877272"/>
            <a:ext cx="3103832" cy="27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 descr="Takeda_Logo_Pos_RGB.emf">
            <a:extLst>
              <a:ext uri="{FF2B5EF4-FFF2-40B4-BE49-F238E27FC236}">
                <a16:creationId xmlns:a16="http://schemas.microsoft.com/office/drawing/2014/main" id="{108D0D25-57F8-7548-82DB-B9A20A90EB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75980" y="4841951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531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flipV="1">
            <a:off x="0" y="5473699"/>
            <a:ext cx="12192000" cy="13843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2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923256" y="219297"/>
            <a:ext cx="10735351" cy="877884"/>
          </a:xfrm>
        </p:spPr>
        <p:txBody>
          <a:bodyPr anchor="b"/>
          <a:lstStyle>
            <a:lvl1pPr algn="l">
              <a:lnSpc>
                <a:spcPct val="100000"/>
              </a:lnSpc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Sample Divider Slide White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923254" y="1411828"/>
            <a:ext cx="5172753" cy="48036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spc="-23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goes here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8601" y="6258868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261DC1A-9F2C-4D83-BFD6-BB6C53BB5F2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55" y="6083025"/>
            <a:ext cx="1980372" cy="4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5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27051" y="172529"/>
            <a:ext cx="10464800" cy="698739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t>Master title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 hasCustomPrompt="1"/>
          </p:nvPr>
        </p:nvSpPr>
        <p:spPr>
          <a:xfrm>
            <a:off x="539752" y="1228726"/>
            <a:ext cx="11042649" cy="4897439"/>
          </a:xfrm>
        </p:spPr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  <a:p>
            <a:pPr lvl="1"/>
            <a:r>
              <a:rPr kumimoji="1" lang="en-US" altLang="ja-JP" dirty="0"/>
              <a:t>Second level</a:t>
            </a:r>
            <a:endParaRPr kumimoji="1" lang="ja-JP" altLang="en-US" dirty="0"/>
          </a:p>
          <a:p>
            <a:pPr lvl="2"/>
            <a:r>
              <a:rPr kumimoji="1" lang="en-US" altLang="ja-JP" dirty="0"/>
              <a:t>Third</a:t>
            </a:r>
            <a:r>
              <a:rPr kumimoji="1" lang="ja-JP" altLang="en-US" dirty="0"/>
              <a:t> </a:t>
            </a:r>
            <a:r>
              <a:rPr kumimoji="1" lang="en-US" altLang="ja-JP" dirty="0"/>
              <a:t>level</a:t>
            </a:r>
            <a:endParaRPr kumimoji="1" lang="ja-JP" altLang="en-US" dirty="0"/>
          </a:p>
          <a:p>
            <a:pPr lvl="3"/>
            <a:r>
              <a:rPr kumimoji="1" lang="en-US" altLang="ja-JP" dirty="0"/>
              <a:t>Fourth level</a:t>
            </a:r>
            <a:endParaRPr kumimoji="1" lang="ja-JP" altLang="en-US" dirty="0"/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327D-0644-43AF-8A6E-5CB5B39E8C31}" type="datetime1">
              <a:rPr kumimoji="1" lang="zh-CN" altLang="en-US" smtClean="0"/>
              <a:t>2022/7/14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9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6" progId="TCLayout.ActiveDocument.1">
                  <p:embed/>
                </p:oleObj>
              </mc:Choice>
              <mc:Fallback>
                <p:oleObj name="think-cell Slide" r:id="rId4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1A76296-2E82-471D-A613-C7194FAED18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600" dirty="0" err="1">
              <a:solidFill>
                <a:srgbClr val="4C4948"/>
              </a:solidFill>
              <a:sym typeface="Calibri" panose="020F0502020204030204" pitchFamily="34" charset="0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10995479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fontAlgn="base">
              <a:spcBef>
                <a:spcPct val="0"/>
              </a:spcBef>
              <a:spcAft>
                <a:spcPct val="0"/>
              </a:spcAft>
            </a:pPr>
            <a:endParaRPr lang="x-none" sz="800" dirty="0">
              <a:solidFill>
                <a:srgbClr val="808080"/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2D46DFA-B417-462E-9890-07F0FDE4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3253" y="6625689"/>
            <a:ext cx="2743200" cy="13849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90B415CF-71C6-446B-A8F6-B2518FCD947D}" type="datetime1">
              <a:rPr lang="zh-CN" altLang="en-US" smtClean="0"/>
              <a:t>2022/7/14</a:t>
            </a:fld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A381A830-CC09-48AF-9FBC-B2D334FBD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308677" y="198650"/>
            <a:ext cx="115787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x-none" noProof="0" dirty="0"/>
          </a:p>
        </p:txBody>
      </p:sp>
    </p:spTree>
    <p:extLst>
      <p:ext uri="{BB962C8B-B14F-4D97-AF65-F5344CB8AC3E}">
        <p14:creationId xmlns:p14="http://schemas.microsoft.com/office/powerpoint/2010/main" val="1115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12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4628" y="6525345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21F2B54-50AC-4291-9BEF-75E96182F5C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24484" y="6525344"/>
            <a:ext cx="8114100" cy="196131"/>
          </a:xfrm>
          <a:prstGeom prst="rect">
            <a:avLst/>
          </a:prstGeom>
        </p:spPr>
        <p:txBody>
          <a:bodyPr/>
          <a:lstStyle/>
          <a:p>
            <a:endParaRPr lang="ja-JP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2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527051" y="172532"/>
            <a:ext cx="10464800" cy="698739"/>
          </a:xfrm>
          <a:prstGeom prst="rect">
            <a:avLst/>
          </a:prstGeom>
        </p:spPr>
        <p:txBody>
          <a:bodyPr/>
          <a:lstStyle>
            <a:lvl1pPr marL="0" marR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900"/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1" lang="en-US" altLang="ja-JP" sz="2900" b="0" i="0" u="none" strike="noStrike" kern="1200" cap="none" spc="0" normalizeH="0" baseline="0" noProof="0" dirty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t>Master title</a:t>
            </a:r>
            <a:endParaRPr kumimoji="1" lang="ja-JP" altLang="en-US" sz="29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21154-6AAD-41DA-878D-87142B9CF0EF}" type="datetime1">
              <a:rPr lang="zh-CN" altLang="en-US" smtClean="0"/>
              <a:t>2022/7/14</a:t>
            </a:fld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646196" y="6525365"/>
            <a:ext cx="6144683" cy="196131"/>
          </a:xfrm>
        </p:spPr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959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ags" Target="../tags/tag7.xml"/><Relationship Id="rId5" Type="http://schemas.openxmlformats.org/officeDocument/2006/relationships/slideLayout" Target="../slideLayouts/slideLayout16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ags" Target="../tags/tag1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>
            <a:extLst>
              <a:ext uri="{FF2B5EF4-FFF2-40B4-BE49-F238E27FC236}">
                <a16:creationId xmlns:a16="http://schemas.microsoft.com/office/drawing/2014/main" id="{E06D6FAB-EBFB-49D6-A3A4-193DB05FFC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70" imgH="469" progId="TCLayout.ActiveDocument.1">
                  <p:embed/>
                </p:oleObj>
              </mc:Choice>
              <mc:Fallback>
                <p:oleObj name="think-cell Slide" r:id="rId15" imgW="470" imgH="469" progId="TCLayout.ActiveDocument.1">
                  <p:embed/>
                  <p:pic>
                    <p:nvPicPr>
                      <p:cNvPr id="7" name="对象 6" hidden="1">
                        <a:extLst>
                          <a:ext uri="{FF2B5EF4-FFF2-40B4-BE49-F238E27FC236}">
                            <a16:creationId xmlns:a16="http://schemas.microsoft.com/office/drawing/2014/main" id="{E06D6FAB-EBFB-49D6-A3A4-193DB05FFC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>
            <a:extLst>
              <a:ext uri="{FF2B5EF4-FFF2-40B4-BE49-F238E27FC236}">
                <a16:creationId xmlns:a16="http://schemas.microsoft.com/office/drawing/2014/main" id="{5AC1868F-C0A3-406E-8E10-54932D82664D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altLang="zh-CN" sz="2800" b="0" i="0" baseline="0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9751" y="1236664"/>
            <a:ext cx="11124868" cy="492864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kumimoji="1" lang="en-US" altLang="ja-JP"/>
              <a:t>Master text</a:t>
            </a:r>
            <a:endParaRPr kumimoji="1" lang="ja-JP" altLang="en-US"/>
          </a:p>
          <a:p>
            <a:pPr lvl="1"/>
            <a:r>
              <a:rPr kumimoji="1" lang="en-US" altLang="ja-JP"/>
              <a:t>Second level</a:t>
            </a:r>
            <a:endParaRPr kumimoji="1" lang="ja-JP" altLang="en-US"/>
          </a:p>
          <a:p>
            <a:pPr lvl="2"/>
            <a:r>
              <a:rPr kumimoji="1" lang="en-US" altLang="ja-JP"/>
              <a:t>Third</a:t>
            </a:r>
            <a:r>
              <a:rPr kumimoji="1" lang="ja-JP" altLang="en-US"/>
              <a:t> </a:t>
            </a:r>
            <a:r>
              <a:rPr kumimoji="1" lang="en-US" altLang="ja-JP"/>
              <a:t>level</a:t>
            </a:r>
            <a:endParaRPr kumimoji="1" lang="ja-JP" altLang="en-US"/>
          </a:p>
          <a:p>
            <a:pPr lvl="3"/>
            <a:r>
              <a:rPr kumimoji="1" lang="en-US" altLang="ja-JP"/>
              <a:t>Fourth level</a:t>
            </a:r>
            <a:endParaRPr kumimoji="1" lang="ja-JP" altLang="en-US"/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6196" y="6525345"/>
            <a:ext cx="8114100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1545804" y="6630966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1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タイトル プレースホルダ 1"/>
          <p:cNvSpPr>
            <a:spLocks noGrp="1"/>
          </p:cNvSpPr>
          <p:nvPr>
            <p:ph type="title"/>
          </p:nvPr>
        </p:nvSpPr>
        <p:spPr>
          <a:xfrm>
            <a:off x="527051" y="132770"/>
            <a:ext cx="11137568" cy="70394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kumimoji="1" lang="en-US" altLang="ja-JP"/>
              <a:t>Master title</a:t>
            </a:r>
            <a:endParaRPr kumimoji="1" lang="ja-JP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134939"/>
            <a:ext cx="143339" cy="701675"/>
          </a:xfrm>
          <a:prstGeom prst="rect">
            <a:avLst/>
          </a:prstGeom>
          <a:solidFill>
            <a:srgbClr val="B30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9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8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•"/>
        <a:defRPr kumimoji="1" sz="26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400" kern="120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•"/>
        <a:defRPr kumimoji="1" sz="22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0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»"/>
        <a:defRPr kumimoji="1" sz="20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>
            <a:extLst>
              <a:ext uri="{FF2B5EF4-FFF2-40B4-BE49-F238E27FC236}">
                <a16:creationId xmlns:a16="http://schemas.microsoft.com/office/drawing/2014/main" id="{E06D6FAB-EBFB-49D6-A3A4-193DB05FFC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70" imgH="469" progId="TCLayout.ActiveDocument.1">
                  <p:embed/>
                </p:oleObj>
              </mc:Choice>
              <mc:Fallback>
                <p:oleObj name="think-cell Slide" r:id="rId12" imgW="470" imgH="469" progId="TCLayout.ActiveDocument.1">
                  <p:embed/>
                  <p:pic>
                    <p:nvPicPr>
                      <p:cNvPr id="7" name="对象 6" hidden="1">
                        <a:extLst>
                          <a:ext uri="{FF2B5EF4-FFF2-40B4-BE49-F238E27FC236}">
                            <a16:creationId xmlns:a16="http://schemas.microsoft.com/office/drawing/2014/main" id="{E06D6FAB-EBFB-49D6-A3A4-193DB05FFC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>
            <a:extLst>
              <a:ext uri="{FF2B5EF4-FFF2-40B4-BE49-F238E27FC236}">
                <a16:creationId xmlns:a16="http://schemas.microsoft.com/office/drawing/2014/main" id="{5AC1868F-C0A3-406E-8E10-54932D82664D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altLang="zh-CN" sz="2800" b="0" i="0" baseline="0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14611" y="6537948"/>
            <a:ext cx="2848711" cy="17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9751" y="1236664"/>
            <a:ext cx="11124868" cy="492864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kumimoji="1" lang="en-US" altLang="ja-JP"/>
              <a:t>Master text</a:t>
            </a:r>
            <a:endParaRPr kumimoji="1" lang="ja-JP" altLang="en-US"/>
          </a:p>
          <a:p>
            <a:pPr lvl="1"/>
            <a:r>
              <a:rPr kumimoji="1" lang="en-US" altLang="ja-JP"/>
              <a:t>Second level</a:t>
            </a:r>
            <a:endParaRPr kumimoji="1" lang="ja-JP" altLang="en-US"/>
          </a:p>
          <a:p>
            <a:pPr lvl="2"/>
            <a:r>
              <a:rPr kumimoji="1" lang="en-US" altLang="ja-JP"/>
              <a:t>Third</a:t>
            </a:r>
            <a:r>
              <a:rPr kumimoji="1" lang="ja-JP" altLang="en-US"/>
              <a:t> </a:t>
            </a:r>
            <a:r>
              <a:rPr kumimoji="1" lang="en-US" altLang="ja-JP"/>
              <a:t>level</a:t>
            </a:r>
            <a:endParaRPr kumimoji="1" lang="ja-JP" altLang="en-US"/>
          </a:p>
          <a:p>
            <a:pPr lvl="3"/>
            <a:r>
              <a:rPr kumimoji="1" lang="en-US" altLang="ja-JP"/>
              <a:t>Fourth level</a:t>
            </a:r>
            <a:endParaRPr kumimoji="1" lang="ja-JP" altLang="en-US"/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6196" y="6525345"/>
            <a:ext cx="8114100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4628" y="6525345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タイトル プレースホルダ 1"/>
          <p:cNvSpPr>
            <a:spLocks noGrp="1"/>
          </p:cNvSpPr>
          <p:nvPr>
            <p:ph type="title"/>
          </p:nvPr>
        </p:nvSpPr>
        <p:spPr>
          <a:xfrm>
            <a:off x="527051" y="132770"/>
            <a:ext cx="11137568" cy="70394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kumimoji="1" lang="en-US" altLang="ja-JP"/>
              <a:t>Master title</a:t>
            </a:r>
            <a:endParaRPr kumimoji="1" lang="ja-JP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134939"/>
            <a:ext cx="143339" cy="701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7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8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•"/>
        <a:defRPr kumimoji="1" sz="26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400" kern="120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•"/>
        <a:defRPr kumimoji="1" sz="22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0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»"/>
        <a:defRPr kumimoji="1" sz="20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 hidden="1">
            <a:extLst>
              <a:ext uri="{FF2B5EF4-FFF2-40B4-BE49-F238E27FC236}">
                <a16:creationId xmlns:a16="http://schemas.microsoft.com/office/drawing/2014/main" id="{E06D6FAB-EBFB-49D6-A3A4-193DB05FFC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470" imgH="469" progId="TCLayout.ActiveDocument.1">
                  <p:embed/>
                </p:oleObj>
              </mc:Choice>
              <mc:Fallback>
                <p:oleObj name="think-cell Slide" r:id="rId13" imgW="470" imgH="469" progId="TCLayout.ActiveDocument.1">
                  <p:embed/>
                  <p:pic>
                    <p:nvPicPr>
                      <p:cNvPr id="7" name="对象 6" hidden="1">
                        <a:extLst>
                          <a:ext uri="{FF2B5EF4-FFF2-40B4-BE49-F238E27FC236}">
                            <a16:creationId xmlns:a16="http://schemas.microsoft.com/office/drawing/2014/main" id="{E06D6FAB-EBFB-49D6-A3A4-193DB05FFC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 hidden="1">
            <a:extLst>
              <a:ext uri="{FF2B5EF4-FFF2-40B4-BE49-F238E27FC236}">
                <a16:creationId xmlns:a16="http://schemas.microsoft.com/office/drawing/2014/main" id="{5AC1868F-C0A3-406E-8E10-54932D82664D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altLang="zh-CN" sz="2800" b="0" i="0" baseline="0" dirty="0">
              <a:latin typeface="Calibri" panose="020F0502020204030204" pitchFamily="34" charset="0"/>
              <a:ea typeface="メイリオ" panose="020B0604030504040204" pitchFamily="34" charset="-128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9751" y="1236664"/>
            <a:ext cx="11124868" cy="492864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kumimoji="1" lang="en-US" altLang="ja-JP"/>
              <a:t>Master text</a:t>
            </a:r>
            <a:endParaRPr kumimoji="1" lang="ja-JP" altLang="en-US"/>
          </a:p>
          <a:p>
            <a:pPr lvl="1"/>
            <a:r>
              <a:rPr kumimoji="1" lang="en-US" altLang="ja-JP"/>
              <a:t>Second level</a:t>
            </a:r>
            <a:endParaRPr kumimoji="1" lang="ja-JP" altLang="en-US"/>
          </a:p>
          <a:p>
            <a:pPr lvl="2"/>
            <a:r>
              <a:rPr kumimoji="1" lang="en-US" altLang="ja-JP"/>
              <a:t>Third</a:t>
            </a:r>
            <a:r>
              <a:rPr kumimoji="1" lang="ja-JP" altLang="en-US"/>
              <a:t> </a:t>
            </a:r>
            <a:r>
              <a:rPr kumimoji="1" lang="en-US" altLang="ja-JP"/>
              <a:t>level</a:t>
            </a:r>
            <a:endParaRPr kumimoji="1" lang="ja-JP" altLang="en-US"/>
          </a:p>
          <a:p>
            <a:pPr lvl="3"/>
            <a:r>
              <a:rPr kumimoji="1" lang="en-US" altLang="ja-JP"/>
              <a:t>Fourth level</a:t>
            </a:r>
            <a:endParaRPr kumimoji="1" lang="ja-JP" altLang="en-US"/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646196" y="6525345"/>
            <a:ext cx="8114100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rgbClr val="898989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11602144" y="6658503"/>
            <a:ext cx="589856" cy="196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1">
                <a:solidFill>
                  <a:schemeClr val="tx1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fld id="{E9B57936-92EF-4126-AE48-1D9D36D15E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5" name="タイトル プレースホルダ 1"/>
          <p:cNvSpPr>
            <a:spLocks noGrp="1"/>
          </p:cNvSpPr>
          <p:nvPr>
            <p:ph type="title"/>
          </p:nvPr>
        </p:nvSpPr>
        <p:spPr>
          <a:xfrm>
            <a:off x="527051" y="132770"/>
            <a:ext cx="11137568" cy="70394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kumimoji="1" lang="en-US" altLang="ja-JP"/>
              <a:t>Master title</a:t>
            </a:r>
            <a:endParaRPr kumimoji="1" lang="ja-JP" alt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8D4B9FA-39D5-DC46-AEE9-0F3C6ECD9555}"/>
              </a:ext>
            </a:extLst>
          </p:cNvPr>
          <p:cNvSpPr/>
          <p:nvPr userDrawn="1"/>
        </p:nvSpPr>
        <p:spPr>
          <a:xfrm>
            <a:off x="0" y="134939"/>
            <a:ext cx="143339" cy="701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3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8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4C4948"/>
        </a:buClr>
        <a:buFont typeface="Arial" panose="020B0604020202020204" pitchFamily="34" charset="0"/>
        <a:buChar char="•"/>
        <a:defRPr kumimoji="1" sz="26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400" kern="120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•"/>
        <a:defRPr kumimoji="1" sz="22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–"/>
        <a:defRPr kumimoji="1" sz="20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C4948"/>
        </a:buClr>
        <a:buFont typeface="Arial" pitchFamily="34" charset="0"/>
        <a:buChar char="»"/>
        <a:defRPr kumimoji="1" sz="2000" kern="1200" baseline="0">
          <a:solidFill>
            <a:schemeClr val="accent2"/>
          </a:solidFill>
          <a:latin typeface="Calibri" pitchFamily="34" charset="0"/>
          <a:ea typeface="メイリオ" pitchFamily="50" charset="-128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em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7.xml"/><Relationship Id="rId6" Type="http://schemas.openxmlformats.org/officeDocument/2006/relationships/hyperlink" Target="#_edn1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8.xml"/><Relationship Id="rId6" Type="http://schemas.openxmlformats.org/officeDocument/2006/relationships/hyperlink" Target="#_edn1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7.xml"/><Relationship Id="rId6" Type="http://schemas.openxmlformats.org/officeDocument/2006/relationships/hyperlink" Target="#_edn1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Relationship Id="rId6" Type="http://schemas.openxmlformats.org/officeDocument/2006/relationships/hyperlink" Target="#_edn1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26" Type="http://schemas.openxmlformats.org/officeDocument/2006/relationships/tags" Target="../tags/tag44.xml"/><Relationship Id="rId3" Type="http://schemas.openxmlformats.org/officeDocument/2006/relationships/tags" Target="../tags/tag21.xml"/><Relationship Id="rId21" Type="http://schemas.openxmlformats.org/officeDocument/2006/relationships/tags" Target="../tags/tag39.xml"/><Relationship Id="rId34" Type="http://schemas.openxmlformats.org/officeDocument/2006/relationships/notesSlide" Target="../notesSlides/notesSlide5.xml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5" Type="http://schemas.openxmlformats.org/officeDocument/2006/relationships/tags" Target="../tags/tag43.xml"/><Relationship Id="rId33" Type="http://schemas.openxmlformats.org/officeDocument/2006/relationships/slideLayout" Target="../slideLayouts/slideLayout10.xml"/><Relationship Id="rId38" Type="http://schemas.openxmlformats.org/officeDocument/2006/relationships/chart" Target="../charts/chart1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tags" Target="../tags/tag38.xml"/><Relationship Id="rId29" Type="http://schemas.openxmlformats.org/officeDocument/2006/relationships/tags" Target="../tags/tag47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tags" Target="../tags/tag42.xml"/><Relationship Id="rId32" Type="http://schemas.openxmlformats.org/officeDocument/2006/relationships/tags" Target="../tags/tag50.xml"/><Relationship Id="rId37" Type="http://schemas.openxmlformats.org/officeDocument/2006/relationships/hyperlink" Target="#_edn1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tags" Target="../tags/tag41.xml"/><Relationship Id="rId28" Type="http://schemas.openxmlformats.org/officeDocument/2006/relationships/tags" Target="../tags/tag46.xml"/><Relationship Id="rId36" Type="http://schemas.openxmlformats.org/officeDocument/2006/relationships/image" Target="../media/image14.emf"/><Relationship Id="rId10" Type="http://schemas.openxmlformats.org/officeDocument/2006/relationships/tags" Target="../tags/tag28.xml"/><Relationship Id="rId19" Type="http://schemas.openxmlformats.org/officeDocument/2006/relationships/tags" Target="../tags/tag37.xml"/><Relationship Id="rId31" Type="http://schemas.openxmlformats.org/officeDocument/2006/relationships/tags" Target="../tags/tag49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tags" Target="../tags/tag40.xml"/><Relationship Id="rId27" Type="http://schemas.openxmlformats.org/officeDocument/2006/relationships/tags" Target="../tags/tag45.xml"/><Relationship Id="rId30" Type="http://schemas.openxmlformats.org/officeDocument/2006/relationships/tags" Target="../tags/tag48.xml"/><Relationship Id="rId35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chart" Target="../charts/chart2.xml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8.xml"/><Relationship Id="rId12" Type="http://schemas.openxmlformats.org/officeDocument/2006/relationships/hyperlink" Target="#_edn1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15.png"/><Relationship Id="rId5" Type="http://schemas.openxmlformats.org/officeDocument/2006/relationships/tags" Target="../tags/tag55.xml"/><Relationship Id="rId10" Type="http://schemas.openxmlformats.org/officeDocument/2006/relationships/image" Target="../media/image14.emf"/><Relationship Id="rId4" Type="http://schemas.openxmlformats.org/officeDocument/2006/relationships/tags" Target="../tags/tag54.xml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image" Target="../media/image13.emf"/><Relationship Id="rId3" Type="http://schemas.openxmlformats.org/officeDocument/2006/relationships/tags" Target="../tags/tag59.xml"/><Relationship Id="rId21" Type="http://schemas.openxmlformats.org/officeDocument/2006/relationships/hyperlink" Target="#_edn1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oleObject" Target="../embeddings/oleObject13.bin"/><Relationship Id="rId2" Type="http://schemas.openxmlformats.org/officeDocument/2006/relationships/tags" Target="../tags/tag58.xml"/><Relationship Id="rId16" Type="http://schemas.openxmlformats.org/officeDocument/2006/relationships/notesSlide" Target="../notesSlides/notesSlide7.xml"/><Relationship Id="rId20" Type="http://schemas.openxmlformats.org/officeDocument/2006/relationships/chart" Target="../charts/chart3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10.xml"/><Relationship Id="rId10" Type="http://schemas.openxmlformats.org/officeDocument/2006/relationships/tags" Target="../tags/tag66.xml"/><Relationship Id="rId19" Type="http://schemas.openxmlformats.org/officeDocument/2006/relationships/image" Target="../media/image16.png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9" Type="http://schemas.openxmlformats.org/officeDocument/2006/relationships/image" Target="../media/image13.emf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34" Type="http://schemas.openxmlformats.org/officeDocument/2006/relationships/tags" Target="../tags/tag104.xml"/><Relationship Id="rId42" Type="http://schemas.openxmlformats.org/officeDocument/2006/relationships/chart" Target="../charts/chart6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tags" Target="../tags/tag103.xml"/><Relationship Id="rId38" Type="http://schemas.openxmlformats.org/officeDocument/2006/relationships/oleObject" Target="../embeddings/oleObject14.bin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tags" Target="../tags/tag99.xml"/><Relationship Id="rId41" Type="http://schemas.openxmlformats.org/officeDocument/2006/relationships/chart" Target="../charts/chart5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tags" Target="../tags/tag102.xml"/><Relationship Id="rId37" Type="http://schemas.openxmlformats.org/officeDocument/2006/relationships/notesSlide" Target="../notesSlides/notesSlide8.xml"/><Relationship Id="rId40" Type="http://schemas.openxmlformats.org/officeDocument/2006/relationships/hyperlink" Target="#_edn1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slideLayout" Target="../slideLayouts/slideLayout10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tags" Target="../tags/tag101.xml"/><Relationship Id="rId44" Type="http://schemas.openxmlformats.org/officeDocument/2006/relationships/chart" Target="../charts/chart8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tags" Target="../tags/tag105.xml"/><Relationship Id="rId43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06.xml"/><Relationship Id="rId6" Type="http://schemas.openxmlformats.org/officeDocument/2006/relationships/image" Target="../media/image17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 hidden="1">
            <a:extLst>
              <a:ext uri="{FF2B5EF4-FFF2-40B4-BE49-F238E27FC236}">
                <a16:creationId xmlns:a16="http://schemas.microsoft.com/office/drawing/2014/main" id="{4809DAB9-874C-4E3F-8727-97687F665B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8" name="对象 7" hidden="1">
                        <a:extLst>
                          <a:ext uri="{FF2B5EF4-FFF2-40B4-BE49-F238E27FC236}">
                            <a16:creationId xmlns:a16="http://schemas.microsoft.com/office/drawing/2014/main" id="{4809DAB9-874C-4E3F-8727-97687F665B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 hidden="1">
            <a:extLst>
              <a:ext uri="{FF2B5EF4-FFF2-40B4-BE49-F238E27FC236}">
                <a16:creationId xmlns:a16="http://schemas.microsoft.com/office/drawing/2014/main" id="{FC67C9E7-9FE8-48AB-AFB5-6EEE19E4480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AF22095-3E2C-4C2B-9E22-8BCBFA99B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1522" y="866305"/>
            <a:ext cx="4556771" cy="1231106"/>
          </a:xfrm>
        </p:spPr>
        <p:txBody>
          <a:bodyPr vert="horz"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000" b="1" kern="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布格替尼片</a:t>
            </a:r>
            <a:br>
              <a:rPr lang="zh-CN" altLang="en-US" sz="4000" b="1" kern="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zh-CN" altLang="en-US" sz="4000" b="1" kern="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（安伯瑞）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DEBA2A-75E8-4162-B4D4-62B95BACC5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81743" y="5156891"/>
            <a:ext cx="5636331" cy="338554"/>
          </a:xfrm>
        </p:spPr>
        <p:txBody>
          <a:bodyPr>
            <a:spAutoFit/>
          </a:bodyPr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武田（中国）国际贸易有限公司</a:t>
            </a:r>
          </a:p>
        </p:txBody>
      </p:sp>
      <p:pic>
        <p:nvPicPr>
          <p:cNvPr id="12" name="Picture 12" descr="Takeda_Logo_Pos_RGB.emf">
            <a:extLst>
              <a:ext uri="{FF2B5EF4-FFF2-40B4-BE49-F238E27FC236}">
                <a16:creationId xmlns:a16="http://schemas.microsoft.com/office/drawing/2014/main" id="{AE514EEE-0B11-4B7E-9471-12806DCBA98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330257" y="171335"/>
            <a:ext cx="1417179" cy="47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F0F8576-1964-47F4-A673-FB158D1DFB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7582" y="1859667"/>
            <a:ext cx="3181556" cy="29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2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B2DBF93-CB92-4F2B-ACB5-C9FE31B500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7196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B2DBF93-CB92-4F2B-ACB5-C9FE31B500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矩形 49">
            <a:extLst>
              <a:ext uri="{FF2B5EF4-FFF2-40B4-BE49-F238E27FC236}">
                <a16:creationId xmlns:a16="http://schemas.microsoft.com/office/drawing/2014/main" id="{C6A31865-EF28-CCBB-C676-6E83765EF12C}"/>
              </a:ext>
            </a:extLst>
          </p:cNvPr>
          <p:cNvSpPr/>
          <p:nvPr/>
        </p:nvSpPr>
        <p:spPr>
          <a:xfrm>
            <a:off x="592494" y="1280256"/>
            <a:ext cx="7456156" cy="497646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99805B1-86EE-E7B3-2058-B8148B652649}"/>
              </a:ext>
            </a:extLst>
          </p:cNvPr>
          <p:cNvSpPr/>
          <p:nvPr/>
        </p:nvSpPr>
        <p:spPr>
          <a:xfrm>
            <a:off x="148046" y="111374"/>
            <a:ext cx="11493092" cy="7034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1CC4F204-E8A8-F0C6-B5FC-EF1493204877}"/>
              </a:ext>
            </a:extLst>
          </p:cNvPr>
          <p:cNvSpPr/>
          <p:nvPr/>
        </p:nvSpPr>
        <p:spPr>
          <a:xfrm>
            <a:off x="8140966" y="1280256"/>
            <a:ext cx="3458540" cy="4976465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076EA5A-FAA2-20E4-8DA3-223681B27952}"/>
              </a:ext>
            </a:extLst>
          </p:cNvPr>
          <p:cNvGrpSpPr/>
          <p:nvPr/>
        </p:nvGrpSpPr>
        <p:grpSpPr>
          <a:xfrm>
            <a:off x="8147871" y="1283375"/>
            <a:ext cx="1897061" cy="293687"/>
            <a:chOff x="3571394" y="3482112"/>
            <a:chExt cx="4003868" cy="555160"/>
          </a:xfrm>
        </p:grpSpPr>
        <p:sp>
          <p:nvSpPr>
            <p:cNvPr id="37" name="任意多边形 43">
              <a:extLst>
                <a:ext uri="{FF2B5EF4-FFF2-40B4-BE49-F238E27FC236}">
                  <a16:creationId xmlns:a16="http://schemas.microsoft.com/office/drawing/2014/main" id="{9C7FD170-CEF1-F55F-3128-A0C89E5AACC3}"/>
                </a:ext>
              </a:extLst>
            </p:cNvPr>
            <p:cNvSpPr/>
            <p:nvPr/>
          </p:nvSpPr>
          <p:spPr>
            <a:xfrm>
              <a:off x="3571394" y="3482112"/>
              <a:ext cx="3161201" cy="555160"/>
            </a:xfrm>
            <a:custGeom>
              <a:avLst/>
              <a:gdLst>
                <a:gd name="connsiteX0" fmla="*/ 0 w 3161201"/>
                <a:gd name="connsiteY0" fmla="*/ 0 h 768491"/>
                <a:gd name="connsiteX1" fmla="*/ 354694 w 3161201"/>
                <a:gd name="connsiteY1" fmla="*/ 0 h 768491"/>
                <a:gd name="connsiteX2" fmla="*/ 407839 w 3161201"/>
                <a:gd name="connsiteY2" fmla="*/ 0 h 768491"/>
                <a:gd name="connsiteX3" fmla="*/ 3161201 w 3161201"/>
                <a:gd name="connsiteY3" fmla="*/ 0 h 768491"/>
                <a:gd name="connsiteX4" fmla="*/ 2969078 w 3161201"/>
                <a:gd name="connsiteY4" fmla="*/ 768491 h 768491"/>
                <a:gd name="connsiteX5" fmla="*/ 407839 w 3161201"/>
                <a:gd name="connsiteY5" fmla="*/ 768491 h 768491"/>
                <a:gd name="connsiteX6" fmla="*/ 162571 w 3161201"/>
                <a:gd name="connsiteY6" fmla="*/ 768491 h 768491"/>
                <a:gd name="connsiteX7" fmla="*/ 0 w 3161201"/>
                <a:gd name="connsiteY7" fmla="*/ 768491 h 76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201" h="768491">
                  <a:moveTo>
                    <a:pt x="0" y="0"/>
                  </a:moveTo>
                  <a:lnTo>
                    <a:pt x="354694" y="0"/>
                  </a:lnTo>
                  <a:lnTo>
                    <a:pt x="407839" y="0"/>
                  </a:lnTo>
                  <a:lnTo>
                    <a:pt x="3161201" y="0"/>
                  </a:lnTo>
                  <a:lnTo>
                    <a:pt x="2969078" y="768491"/>
                  </a:lnTo>
                  <a:lnTo>
                    <a:pt x="407839" y="768491"/>
                  </a:lnTo>
                  <a:lnTo>
                    <a:pt x="162571" y="768491"/>
                  </a:lnTo>
                  <a:lnTo>
                    <a:pt x="0" y="768491"/>
                  </a:lnTo>
                  <a:close/>
                </a:path>
              </a:pathLst>
            </a:custGeom>
            <a:solidFill>
              <a:srgbClr val="B30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应用创新</a:t>
              </a: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075D4A0E-1AD1-14E6-9698-8E0C64C6B178}"/>
                </a:ext>
              </a:extLst>
            </p:cNvPr>
            <p:cNvSpPr/>
            <p:nvPr/>
          </p:nvSpPr>
          <p:spPr>
            <a:xfrm>
              <a:off x="6631920" y="3482112"/>
              <a:ext cx="374252" cy="555159"/>
            </a:xfrm>
            <a:prstGeom prst="parallelogram">
              <a:avLst>
                <a:gd name="adj" fmla="val 52304"/>
              </a:avLst>
            </a:prstGeom>
            <a:solidFill>
              <a:srgbClr val="B30D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:a16="http://schemas.microsoft.com/office/drawing/2014/main" id="{07F4F0F2-6945-2379-6E48-E8A295D7B389}"/>
                </a:ext>
              </a:extLst>
            </p:cNvPr>
            <p:cNvSpPr/>
            <p:nvPr/>
          </p:nvSpPr>
          <p:spPr>
            <a:xfrm>
              <a:off x="6926927" y="3482112"/>
              <a:ext cx="374252" cy="555159"/>
            </a:xfrm>
            <a:prstGeom prst="parallelogram">
              <a:avLst>
                <a:gd name="adj" fmla="val 52304"/>
              </a:avLst>
            </a:prstGeom>
            <a:solidFill>
              <a:srgbClr val="B30D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平行四边形 46">
              <a:extLst>
                <a:ext uri="{FF2B5EF4-FFF2-40B4-BE49-F238E27FC236}">
                  <a16:creationId xmlns:a16="http://schemas.microsoft.com/office/drawing/2014/main" id="{7ECD7763-F7DF-2FEC-5E47-FACE9F8B2649}"/>
                </a:ext>
              </a:extLst>
            </p:cNvPr>
            <p:cNvSpPr/>
            <p:nvPr/>
          </p:nvSpPr>
          <p:spPr>
            <a:xfrm>
              <a:off x="7201010" y="3482112"/>
              <a:ext cx="374252" cy="555159"/>
            </a:xfrm>
            <a:prstGeom prst="parallelogram">
              <a:avLst>
                <a:gd name="adj" fmla="val 52304"/>
              </a:avLst>
            </a:prstGeom>
            <a:solidFill>
              <a:srgbClr val="B30D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2FFB30E5-F3E3-D5E4-793C-799D37D95D71}"/>
              </a:ext>
            </a:extLst>
          </p:cNvPr>
          <p:cNvSpPr txBox="1"/>
          <p:nvPr/>
        </p:nvSpPr>
        <p:spPr>
          <a:xfrm>
            <a:off x="8262299" y="2141891"/>
            <a:ext cx="3169407" cy="2357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经过药代动力学验证，布格替尼的半衰期长达</a:t>
            </a:r>
            <a:r>
              <a: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[2]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一天一片，不受餐食限制</a:t>
            </a:r>
            <a:endParaRPr lang="en-US" altLang="zh-CN" b="1" dirty="0"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提高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给药便利性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（阿来替尼一天</a:t>
            </a:r>
            <a:r>
              <a: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次，共服用</a:t>
            </a:r>
            <a:r>
              <a:rPr lang="en-US" altLang="zh-CN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粒，且需要随餐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服用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/>
              </a:rPr>
              <a:t>[3]</a:t>
            </a:r>
            <a:r>
              <a:rPr lang="zh-CN" altLang="en-US" sz="16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F6A586F-C44A-0508-EB8D-65CF38D3042A}"/>
              </a:ext>
            </a:extLst>
          </p:cNvPr>
          <p:cNvSpPr txBox="1"/>
          <p:nvPr/>
        </p:nvSpPr>
        <p:spPr>
          <a:xfrm>
            <a:off x="2306871" y="1491905"/>
            <a:ext cx="36801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独特</a:t>
            </a:r>
            <a:r>
              <a:rPr lang="en-US" altLang="zh-CN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DMPO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分子结构</a:t>
            </a:r>
            <a:r>
              <a:rPr lang="en-US" altLang="zh-CN" sz="1400" baseline="300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/>
              </a:rPr>
              <a:t>[1]</a:t>
            </a:r>
            <a:endParaRPr lang="en-US" altLang="zh-CN" sz="1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" name="图片 16">
            <a:extLst>
              <a:ext uri="{FF2B5EF4-FFF2-40B4-BE49-F238E27FC236}">
                <a16:creationId xmlns:a16="http://schemas.microsoft.com/office/drawing/2014/main" id="{0D739C1E-AECC-BF67-E2F8-DEE01123D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73"/>
          <a:stretch>
            <a:fillRect/>
          </a:stretch>
        </p:blipFill>
        <p:spPr bwMode="auto">
          <a:xfrm>
            <a:off x="5304195" y="3435281"/>
            <a:ext cx="2680644" cy="240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id="{18DF1FB2-ED89-E63F-A0BB-2DD4261D22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417" b="8475"/>
          <a:stretch/>
        </p:blipFill>
        <p:spPr>
          <a:xfrm>
            <a:off x="824230" y="3435281"/>
            <a:ext cx="4312960" cy="2409929"/>
          </a:xfrm>
          <a:prstGeom prst="rect">
            <a:avLst/>
          </a:prstGeom>
          <a:ln>
            <a:noFill/>
          </a:ln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A7BF3111-2311-1236-4379-0FBA29953F46}"/>
              </a:ext>
            </a:extLst>
          </p:cNvPr>
          <p:cNvSpPr txBox="1"/>
          <p:nvPr/>
        </p:nvSpPr>
        <p:spPr>
          <a:xfrm>
            <a:off x="5352940" y="5874686"/>
            <a:ext cx="2583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布格替尼空间结构与</a:t>
            </a:r>
            <a:r>
              <a:rPr lang="en-US" altLang="zh-CN" sz="1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ALK 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蛋白的链接点</a:t>
            </a:r>
            <a:endParaRPr lang="zh-CN" altLang="en-US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213FE64-95D7-4535-9C59-E7B3510F8D12}"/>
              </a:ext>
            </a:extLst>
          </p:cNvPr>
          <p:cNvGrpSpPr/>
          <p:nvPr/>
        </p:nvGrpSpPr>
        <p:grpSpPr>
          <a:xfrm>
            <a:off x="587375" y="1292168"/>
            <a:ext cx="1897060" cy="293687"/>
            <a:chOff x="3571394" y="3482112"/>
            <a:chExt cx="4003868" cy="555160"/>
          </a:xfrm>
        </p:grpSpPr>
        <p:sp>
          <p:nvSpPr>
            <p:cNvPr id="40" name="任意多边形 43">
              <a:extLst>
                <a:ext uri="{FF2B5EF4-FFF2-40B4-BE49-F238E27FC236}">
                  <a16:creationId xmlns:a16="http://schemas.microsoft.com/office/drawing/2014/main" id="{3AAE84B7-0F53-47A8-A0A1-5A087E7C7FD4}"/>
                </a:ext>
              </a:extLst>
            </p:cNvPr>
            <p:cNvSpPr/>
            <p:nvPr/>
          </p:nvSpPr>
          <p:spPr>
            <a:xfrm>
              <a:off x="3571394" y="3482112"/>
              <a:ext cx="3161201" cy="555160"/>
            </a:xfrm>
            <a:custGeom>
              <a:avLst/>
              <a:gdLst>
                <a:gd name="connsiteX0" fmla="*/ 0 w 3161201"/>
                <a:gd name="connsiteY0" fmla="*/ 0 h 768491"/>
                <a:gd name="connsiteX1" fmla="*/ 354694 w 3161201"/>
                <a:gd name="connsiteY1" fmla="*/ 0 h 768491"/>
                <a:gd name="connsiteX2" fmla="*/ 407839 w 3161201"/>
                <a:gd name="connsiteY2" fmla="*/ 0 h 768491"/>
                <a:gd name="connsiteX3" fmla="*/ 3161201 w 3161201"/>
                <a:gd name="connsiteY3" fmla="*/ 0 h 768491"/>
                <a:gd name="connsiteX4" fmla="*/ 2969078 w 3161201"/>
                <a:gd name="connsiteY4" fmla="*/ 768491 h 768491"/>
                <a:gd name="connsiteX5" fmla="*/ 407839 w 3161201"/>
                <a:gd name="connsiteY5" fmla="*/ 768491 h 768491"/>
                <a:gd name="connsiteX6" fmla="*/ 162571 w 3161201"/>
                <a:gd name="connsiteY6" fmla="*/ 768491 h 768491"/>
                <a:gd name="connsiteX7" fmla="*/ 0 w 3161201"/>
                <a:gd name="connsiteY7" fmla="*/ 768491 h 76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201" h="768491">
                  <a:moveTo>
                    <a:pt x="0" y="0"/>
                  </a:moveTo>
                  <a:lnTo>
                    <a:pt x="354694" y="0"/>
                  </a:lnTo>
                  <a:lnTo>
                    <a:pt x="407839" y="0"/>
                  </a:lnTo>
                  <a:lnTo>
                    <a:pt x="3161201" y="0"/>
                  </a:lnTo>
                  <a:lnTo>
                    <a:pt x="2969078" y="768491"/>
                  </a:lnTo>
                  <a:lnTo>
                    <a:pt x="407839" y="768491"/>
                  </a:lnTo>
                  <a:lnTo>
                    <a:pt x="162571" y="768491"/>
                  </a:lnTo>
                  <a:lnTo>
                    <a:pt x="0" y="768491"/>
                  </a:lnTo>
                  <a:close/>
                </a:path>
              </a:pathLst>
            </a:custGeom>
            <a:solidFill>
              <a:srgbClr val="B30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机制创新</a:t>
              </a:r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:a16="http://schemas.microsoft.com/office/drawing/2014/main" id="{C7BB9645-6B67-4D18-A174-28332647EBC8}"/>
                </a:ext>
              </a:extLst>
            </p:cNvPr>
            <p:cNvSpPr/>
            <p:nvPr/>
          </p:nvSpPr>
          <p:spPr>
            <a:xfrm>
              <a:off x="6631920" y="3482112"/>
              <a:ext cx="374252" cy="555159"/>
            </a:xfrm>
            <a:prstGeom prst="parallelogram">
              <a:avLst>
                <a:gd name="adj" fmla="val 52304"/>
              </a:avLst>
            </a:prstGeom>
            <a:solidFill>
              <a:srgbClr val="B30D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:a16="http://schemas.microsoft.com/office/drawing/2014/main" id="{BDFC3E2C-F891-4BC5-840C-340D1F66CA8E}"/>
                </a:ext>
              </a:extLst>
            </p:cNvPr>
            <p:cNvSpPr/>
            <p:nvPr/>
          </p:nvSpPr>
          <p:spPr>
            <a:xfrm>
              <a:off x="6926927" y="3482112"/>
              <a:ext cx="374252" cy="555159"/>
            </a:xfrm>
            <a:prstGeom prst="parallelogram">
              <a:avLst>
                <a:gd name="adj" fmla="val 52304"/>
              </a:avLst>
            </a:prstGeom>
            <a:solidFill>
              <a:srgbClr val="B30D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:a16="http://schemas.microsoft.com/office/drawing/2014/main" id="{48EA851E-8891-4820-A5CF-F5F03849FB2F}"/>
                </a:ext>
              </a:extLst>
            </p:cNvPr>
            <p:cNvSpPr/>
            <p:nvPr/>
          </p:nvSpPr>
          <p:spPr>
            <a:xfrm>
              <a:off x="7201010" y="3482112"/>
              <a:ext cx="374252" cy="555159"/>
            </a:xfrm>
            <a:prstGeom prst="parallelogram">
              <a:avLst>
                <a:gd name="adj" fmla="val 52304"/>
              </a:avLst>
            </a:prstGeom>
            <a:solidFill>
              <a:srgbClr val="B30D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29713E6D-1E6A-49DD-B7E3-95ABEF06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06" y="221098"/>
            <a:ext cx="11291277" cy="703942"/>
          </a:xfrm>
        </p:spPr>
        <p:txBody>
          <a:bodyPr vert="horz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布格替尼首创二甲基氧化磷结构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(DMPO)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：</a:t>
            </a:r>
            <a:b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药物活性强、透脑性高、抗耐药谱广</a:t>
            </a:r>
            <a:r>
              <a:rPr kumimoji="0"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；半衰期长、一天一片</a:t>
            </a:r>
            <a:endParaRPr lang="zh-CN" altLang="en-US" sz="44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34E39D7-F03A-4FB7-B357-9ACC766B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4834-AE19-4E6F-B9DB-370160A47D1E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1C428D3-0F6B-47D1-8601-92F4B67BB78A}"/>
              </a:ext>
            </a:extLst>
          </p:cNvPr>
          <p:cNvSpPr/>
          <p:nvPr/>
        </p:nvSpPr>
        <p:spPr>
          <a:xfrm>
            <a:off x="5248552" y="2266213"/>
            <a:ext cx="2724402" cy="1023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与</a:t>
            </a:r>
            <a:r>
              <a:rPr lang="en-US" altLang="zh-CN" sz="1400" kern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ALK </a:t>
            </a:r>
            <a:r>
              <a:rPr lang="zh-CN" altLang="en-US" sz="1400" kern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蛋白</a:t>
            </a:r>
            <a:r>
              <a:rPr lang="zh-CN" altLang="en-US" sz="1400" kern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多个较易产生突变的位点</a:t>
            </a:r>
            <a:r>
              <a:rPr lang="zh-CN" altLang="en-US" sz="1400" kern="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形成链接，</a:t>
            </a:r>
            <a:r>
              <a:rPr lang="zh-CN" altLang="en-US" sz="1400" b="1" kern="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对多种</a:t>
            </a:r>
            <a:r>
              <a:rPr lang="en-US" altLang="zh-CN" sz="1400" b="1" kern="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ALK </a:t>
            </a:r>
            <a:r>
              <a:rPr lang="zh-CN" altLang="en-US" sz="1400" b="1" kern="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耐药突变强抑制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B961C9C-4264-44B8-BE6F-98A396E628A2}"/>
              </a:ext>
            </a:extLst>
          </p:cNvPr>
          <p:cNvSpPr/>
          <p:nvPr/>
        </p:nvSpPr>
        <p:spPr>
          <a:xfrm>
            <a:off x="676551" y="2266213"/>
            <a:ext cx="2189742" cy="1023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处在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ALK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结构最深处，形成稳固的结合</a:t>
            </a:r>
            <a:r>
              <a:rPr lang="zh-CN" altLang="en-US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400" b="1" kern="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提高药物活性达</a:t>
            </a:r>
            <a:r>
              <a:rPr lang="en-US" altLang="zh-CN" sz="1400" b="1" kern="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7</a:t>
            </a:r>
            <a:r>
              <a:rPr lang="zh-CN" altLang="en-US" sz="1400" b="1" kern="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倍</a:t>
            </a:r>
            <a:r>
              <a:rPr lang="en-US" altLang="zh-CN" sz="1400" b="1" kern="0" baseline="3000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1F58B3E-8D9D-4A35-AF96-EA5E3A061B1F}"/>
              </a:ext>
            </a:extLst>
          </p:cNvPr>
          <p:cNvSpPr/>
          <p:nvPr/>
        </p:nvSpPr>
        <p:spPr>
          <a:xfrm>
            <a:off x="2899422" y="2266213"/>
            <a:ext cx="2316001" cy="10237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平衡的脂溶性和水溶性，</a:t>
            </a:r>
            <a:r>
              <a:rPr lang="zh-CN" altLang="en-US" sz="14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高效透过血脑屏障</a:t>
            </a:r>
            <a:r>
              <a:rPr lang="zh-CN" altLang="en-US" sz="1400" b="1" kern="0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并保持脑部药物浓度</a:t>
            </a:r>
            <a:endParaRPr lang="en-US" altLang="zh-CN" sz="14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1A2615D0-BB8F-D1A5-AB12-900B90F0BA19}"/>
              </a:ext>
            </a:extLst>
          </p:cNvPr>
          <p:cNvSpPr txBox="1"/>
          <p:nvPr/>
        </p:nvSpPr>
        <p:spPr>
          <a:xfrm>
            <a:off x="1895581" y="5874686"/>
            <a:ext cx="21702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布格替尼的</a:t>
            </a:r>
            <a:r>
              <a:rPr lang="en-US" altLang="zh-CN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·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分子结构和特性</a:t>
            </a:r>
          </a:p>
        </p:txBody>
      </p:sp>
      <p:sp>
        <p:nvSpPr>
          <p:cNvPr id="51" name="Rectangle 7">
            <a:extLst>
              <a:ext uri="{FF2B5EF4-FFF2-40B4-BE49-F238E27FC236}">
                <a16:creationId xmlns:a16="http://schemas.microsoft.com/office/drawing/2014/main" id="{C0B420E5-3409-4A64-AC93-7F71846DA0FF}"/>
              </a:ext>
            </a:extLst>
          </p:cNvPr>
          <p:cNvSpPr/>
          <p:nvPr/>
        </p:nvSpPr>
        <p:spPr>
          <a:xfrm>
            <a:off x="0" y="134939"/>
            <a:ext cx="359228" cy="781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创新性</a:t>
            </a:r>
          </a:p>
        </p:txBody>
      </p:sp>
      <p:sp>
        <p:nvSpPr>
          <p:cNvPr id="23" name="左中括号 22">
            <a:extLst>
              <a:ext uri="{FF2B5EF4-FFF2-40B4-BE49-F238E27FC236}">
                <a16:creationId xmlns:a16="http://schemas.microsoft.com/office/drawing/2014/main" id="{76B20141-E3BB-4483-A1EF-803BE19EFCAE}"/>
              </a:ext>
            </a:extLst>
          </p:cNvPr>
          <p:cNvSpPr/>
          <p:nvPr/>
        </p:nvSpPr>
        <p:spPr>
          <a:xfrm rot="5400000">
            <a:off x="4190979" y="-542942"/>
            <a:ext cx="183489" cy="5369667"/>
          </a:xfrm>
          <a:prstGeom prst="leftBracket">
            <a:avLst>
              <a:gd name="adj" fmla="val 0"/>
            </a:avLst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7E7E0F1-0AE2-4507-BA0E-C5D3E3EF0970}"/>
              </a:ext>
            </a:extLst>
          </p:cNvPr>
          <p:cNvCxnSpPr>
            <a:cxnSpLocks/>
          </p:cNvCxnSpPr>
          <p:nvPr/>
        </p:nvCxnSpPr>
        <p:spPr>
          <a:xfrm>
            <a:off x="4146926" y="1919958"/>
            <a:ext cx="0" cy="313678"/>
          </a:xfrm>
          <a:prstGeom prst="line">
            <a:avLst/>
          </a:prstGeom>
          <a:ln w="19050">
            <a:solidFill>
              <a:schemeClr val="accent6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EC42F5FE-EA36-4410-B225-C27529C2E723}"/>
              </a:ext>
            </a:extLst>
          </p:cNvPr>
          <p:cNvSpPr txBox="1"/>
          <p:nvPr/>
        </p:nvSpPr>
        <p:spPr>
          <a:xfrm>
            <a:off x="587374" y="6518210"/>
            <a:ext cx="10994941" cy="200055"/>
          </a:xfrm>
          <a:prstGeom prst="rect">
            <a:avLst/>
          </a:prstGeom>
          <a:noFill/>
        </p:spPr>
        <p:txBody>
          <a:bodyPr wrap="square" lIns="0" tIns="45720" rIns="91440" bIns="45720" rtlCol="0" anchor="b">
            <a:spAutoFit/>
          </a:bodyPr>
          <a:lstStyle/>
          <a:p>
            <a:pPr marL="180000" indent="-180000">
              <a:buFont typeface="+mj-lt"/>
              <a:buAutoNum type="arabicPeriod"/>
            </a:pP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Wei-Sheng Huang, et al. J Med Chem. 2016 May 26;59(10):4948-64  2.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布格替尼片说明书</a:t>
            </a:r>
            <a:r>
              <a:rPr lang="en-US" altLang="zh-CN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  3. </a:t>
            </a:r>
            <a:r>
              <a: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盐酸阿来替尼胶囊说明书</a:t>
            </a:r>
          </a:p>
        </p:txBody>
      </p:sp>
    </p:spTree>
    <p:extLst>
      <p:ext uri="{BB962C8B-B14F-4D97-AF65-F5344CB8AC3E}">
        <p14:creationId xmlns:p14="http://schemas.microsoft.com/office/powerpoint/2010/main" val="1503584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963CADA-A3C9-455B-9E81-4C625F4C96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70845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963CADA-A3C9-455B-9E81-4C625F4C96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4D192AD1-ADF9-40D2-7AF6-73119BF55B0B}"/>
              </a:ext>
            </a:extLst>
          </p:cNvPr>
          <p:cNvSpPr/>
          <p:nvPr/>
        </p:nvSpPr>
        <p:spPr>
          <a:xfrm>
            <a:off x="148046" y="147289"/>
            <a:ext cx="11493092" cy="7034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9E0BAD9-1D4D-35CF-5A2C-0C0C1CB33DA0}"/>
              </a:ext>
            </a:extLst>
          </p:cNvPr>
          <p:cNvGrpSpPr/>
          <p:nvPr/>
        </p:nvGrpSpPr>
        <p:grpSpPr>
          <a:xfrm>
            <a:off x="601151" y="1370004"/>
            <a:ext cx="11090274" cy="1711744"/>
            <a:chOff x="523876" y="1094956"/>
            <a:chExt cx="11090274" cy="171174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45EFFE2-D2FE-A1C8-7253-F7960E8D84E3}"/>
                </a:ext>
              </a:extLst>
            </p:cNvPr>
            <p:cNvSpPr/>
            <p:nvPr/>
          </p:nvSpPr>
          <p:spPr>
            <a:xfrm>
              <a:off x="523876" y="1094956"/>
              <a:ext cx="11090274" cy="17117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任意多边形 43">
              <a:extLst>
                <a:ext uri="{FF2B5EF4-FFF2-40B4-BE49-F238E27FC236}">
                  <a16:creationId xmlns:a16="http://schemas.microsoft.com/office/drawing/2014/main" id="{2ABF88AB-0ACA-A4F5-2EEE-B302F9AE0FBA}"/>
                </a:ext>
              </a:extLst>
            </p:cNvPr>
            <p:cNvSpPr/>
            <p:nvPr/>
          </p:nvSpPr>
          <p:spPr>
            <a:xfrm>
              <a:off x="544196" y="1102905"/>
              <a:ext cx="3120688" cy="281129"/>
            </a:xfrm>
            <a:custGeom>
              <a:avLst/>
              <a:gdLst>
                <a:gd name="connsiteX0" fmla="*/ 0 w 3161201"/>
                <a:gd name="connsiteY0" fmla="*/ 0 h 768491"/>
                <a:gd name="connsiteX1" fmla="*/ 354694 w 3161201"/>
                <a:gd name="connsiteY1" fmla="*/ 0 h 768491"/>
                <a:gd name="connsiteX2" fmla="*/ 407839 w 3161201"/>
                <a:gd name="connsiteY2" fmla="*/ 0 h 768491"/>
                <a:gd name="connsiteX3" fmla="*/ 3161201 w 3161201"/>
                <a:gd name="connsiteY3" fmla="*/ 0 h 768491"/>
                <a:gd name="connsiteX4" fmla="*/ 2969078 w 3161201"/>
                <a:gd name="connsiteY4" fmla="*/ 768491 h 768491"/>
                <a:gd name="connsiteX5" fmla="*/ 407839 w 3161201"/>
                <a:gd name="connsiteY5" fmla="*/ 768491 h 768491"/>
                <a:gd name="connsiteX6" fmla="*/ 162571 w 3161201"/>
                <a:gd name="connsiteY6" fmla="*/ 768491 h 768491"/>
                <a:gd name="connsiteX7" fmla="*/ 0 w 3161201"/>
                <a:gd name="connsiteY7" fmla="*/ 768491 h 76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201" h="768491">
                  <a:moveTo>
                    <a:pt x="0" y="0"/>
                  </a:moveTo>
                  <a:lnTo>
                    <a:pt x="354694" y="0"/>
                  </a:lnTo>
                  <a:lnTo>
                    <a:pt x="407839" y="0"/>
                  </a:lnTo>
                  <a:lnTo>
                    <a:pt x="3161201" y="0"/>
                  </a:lnTo>
                  <a:lnTo>
                    <a:pt x="2969078" y="768491"/>
                  </a:lnTo>
                  <a:lnTo>
                    <a:pt x="407839" y="768491"/>
                  </a:lnTo>
                  <a:lnTo>
                    <a:pt x="162571" y="768491"/>
                  </a:lnTo>
                  <a:lnTo>
                    <a:pt x="0" y="768491"/>
                  </a:lnTo>
                  <a:close/>
                </a:path>
              </a:pathLst>
            </a:custGeom>
            <a:solidFill>
              <a:srgbClr val="FC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弥补目录短板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9093015-A187-A413-D66C-0556C037A3E2}"/>
                </a:ext>
              </a:extLst>
            </p:cNvPr>
            <p:cNvSpPr txBox="1"/>
            <p:nvPr/>
          </p:nvSpPr>
          <p:spPr>
            <a:xfrm>
              <a:off x="527051" y="1410350"/>
              <a:ext cx="11018753" cy="11337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目录内</a:t>
              </a:r>
              <a:r>
                <a:rPr lang="en-US" altLang="zh-CN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TKI</a:t>
              </a: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药物对</a:t>
              </a:r>
              <a:r>
                <a:rPr lang="zh-CN" altLang="en-US" sz="16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脑转移疗效</a:t>
              </a: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仍不足，生活质量差。布格替尼实现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脑转移患者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生存（</a:t>
              </a:r>
              <a:r>
                <a:rPr lang="en-US" altLang="zh-CN" sz="1600" b="1" dirty="0">
                  <a:solidFill>
                    <a:schemeClr val="accent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lt"/>
                </a:rPr>
                <a:t>4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lt"/>
                </a:rPr>
                <a:t>年</a:t>
              </a:r>
              <a:r>
                <a:rPr lang="en-US" altLang="zh-CN" sz="1600" b="1" dirty="0">
                  <a:solidFill>
                    <a:schemeClr val="accent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lt"/>
                </a:rPr>
                <a:t>OS 71%) </a:t>
              </a:r>
              <a:r>
                <a:rPr lang="zh-CN" alt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与生活质量同时显著获益</a:t>
              </a:r>
              <a:endPara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28600" indent="-228600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解决目录内</a:t>
              </a:r>
              <a:r>
                <a:rPr lang="en-US" altLang="zh-CN" sz="16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TKI</a:t>
              </a:r>
              <a:r>
                <a:rPr lang="zh-CN" altLang="en-US" sz="16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药物耐药后</a:t>
              </a: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治疗获益有限问题。</a:t>
              </a:r>
              <a:r>
                <a:rPr lang="en-US" altLang="zh-CN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ALK TKI </a:t>
              </a: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耐药后使用</a:t>
              </a:r>
              <a:r>
                <a:rPr lang="zh-CN" alt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布格替尼</a:t>
              </a:r>
              <a:r>
                <a:rPr lang="en-US" altLang="zh-CN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PFS</a:t>
              </a:r>
              <a:r>
                <a:rPr lang="zh-CN" alt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可达</a:t>
              </a:r>
              <a:r>
                <a:rPr lang="en-US" altLang="zh-CN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16.7</a:t>
              </a:r>
              <a:r>
                <a:rPr lang="zh-CN" alt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月</a:t>
              </a:r>
              <a:r>
                <a:rPr lang="en-US" altLang="zh-CN" sz="1600" b="1" baseline="30000" dirty="0">
                  <a:solidFill>
                    <a:schemeClr val="accent1">
                      <a:lumMod val="7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[1]</a:t>
              </a:r>
              <a:endParaRPr lang="en-US" altLang="zh-CN" sz="1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228600" indent="-228600">
                <a:lnSpc>
                  <a:spcPct val="150000"/>
                </a:lnSpc>
                <a:buFont typeface="+mj-ea"/>
                <a:buAutoNum type="circleNumDbPlain"/>
              </a:pP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相对目录内</a:t>
              </a:r>
              <a:r>
                <a:rPr lang="en-US" altLang="zh-CN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ALK</a:t>
              </a: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en-US" altLang="zh-CN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TKI</a:t>
              </a: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，布格替尼肝脏不良反应较低，</a:t>
              </a:r>
              <a:r>
                <a:rPr lang="zh-CN" alt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是肝功能损伤患者的更优选择</a:t>
              </a:r>
              <a:endPara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78BFF6F-075F-3F02-2D91-DE5DC4D95156}"/>
              </a:ext>
            </a:extLst>
          </p:cNvPr>
          <p:cNvGrpSpPr/>
          <p:nvPr/>
        </p:nvGrpSpPr>
        <p:grpSpPr>
          <a:xfrm>
            <a:off x="604326" y="5489393"/>
            <a:ext cx="11113755" cy="947556"/>
            <a:chOff x="550864" y="2999538"/>
            <a:chExt cx="11113755" cy="94755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8973760-82A4-2695-CD5A-5BDDEEAD04D2}"/>
                </a:ext>
              </a:extLst>
            </p:cNvPr>
            <p:cNvSpPr/>
            <p:nvPr/>
          </p:nvSpPr>
          <p:spPr>
            <a:xfrm>
              <a:off x="550864" y="2999538"/>
              <a:ext cx="11090274" cy="9475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 43">
              <a:extLst>
                <a:ext uri="{FF2B5EF4-FFF2-40B4-BE49-F238E27FC236}">
                  <a16:creationId xmlns:a16="http://schemas.microsoft.com/office/drawing/2014/main" id="{921DB586-F1B5-2876-DC7A-46746BB7DE38}"/>
                </a:ext>
              </a:extLst>
            </p:cNvPr>
            <p:cNvSpPr/>
            <p:nvPr/>
          </p:nvSpPr>
          <p:spPr>
            <a:xfrm>
              <a:off x="566766" y="3007487"/>
              <a:ext cx="3120688" cy="294585"/>
            </a:xfrm>
            <a:custGeom>
              <a:avLst/>
              <a:gdLst>
                <a:gd name="connsiteX0" fmla="*/ 0 w 3161201"/>
                <a:gd name="connsiteY0" fmla="*/ 0 h 768491"/>
                <a:gd name="connsiteX1" fmla="*/ 354694 w 3161201"/>
                <a:gd name="connsiteY1" fmla="*/ 0 h 768491"/>
                <a:gd name="connsiteX2" fmla="*/ 407839 w 3161201"/>
                <a:gd name="connsiteY2" fmla="*/ 0 h 768491"/>
                <a:gd name="connsiteX3" fmla="*/ 3161201 w 3161201"/>
                <a:gd name="connsiteY3" fmla="*/ 0 h 768491"/>
                <a:gd name="connsiteX4" fmla="*/ 2969078 w 3161201"/>
                <a:gd name="connsiteY4" fmla="*/ 768491 h 768491"/>
                <a:gd name="connsiteX5" fmla="*/ 407839 w 3161201"/>
                <a:gd name="connsiteY5" fmla="*/ 768491 h 768491"/>
                <a:gd name="connsiteX6" fmla="*/ 162571 w 3161201"/>
                <a:gd name="connsiteY6" fmla="*/ 768491 h 768491"/>
                <a:gd name="connsiteX7" fmla="*/ 0 w 3161201"/>
                <a:gd name="connsiteY7" fmla="*/ 768491 h 76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201" h="768491">
                  <a:moveTo>
                    <a:pt x="0" y="0"/>
                  </a:moveTo>
                  <a:lnTo>
                    <a:pt x="354694" y="0"/>
                  </a:lnTo>
                  <a:lnTo>
                    <a:pt x="407839" y="0"/>
                  </a:lnTo>
                  <a:lnTo>
                    <a:pt x="3161201" y="0"/>
                  </a:lnTo>
                  <a:lnTo>
                    <a:pt x="2969078" y="768491"/>
                  </a:lnTo>
                  <a:lnTo>
                    <a:pt x="407839" y="768491"/>
                  </a:lnTo>
                  <a:lnTo>
                    <a:pt x="162571" y="768491"/>
                  </a:lnTo>
                  <a:lnTo>
                    <a:pt x="0" y="768491"/>
                  </a:lnTo>
                  <a:close/>
                </a:path>
              </a:pathLst>
            </a:custGeom>
            <a:solidFill>
              <a:srgbClr val="FC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临床管理难度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51DB294-0EFE-594F-67E1-26AD2ECA9591}"/>
                </a:ext>
              </a:extLst>
            </p:cNvPr>
            <p:cNvSpPr txBox="1"/>
            <p:nvPr/>
          </p:nvSpPr>
          <p:spPr>
            <a:xfrm>
              <a:off x="574344" y="3312162"/>
              <a:ext cx="11090275" cy="397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布格替尼适应症</a:t>
              </a:r>
              <a:r>
                <a:rPr lang="zh-CN" alt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有明确的</a:t>
              </a:r>
              <a:r>
                <a:rPr lang="en-US" altLang="zh-CN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ALK</a:t>
              </a:r>
              <a:r>
                <a:rPr lang="zh-CN" alt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靶点</a:t>
              </a: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；每天</a:t>
              </a:r>
              <a:r>
                <a:rPr lang="zh-CN" alt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仅需服用一片</a:t>
              </a: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，方便规范管理并改善患者治疗依从性</a:t>
              </a:r>
              <a:endParaRPr lang="zh-CN" altLang="en-US" sz="15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A0897F75-FC6C-FE5A-671C-8B0EE6F041E6}"/>
              </a:ext>
            </a:extLst>
          </p:cNvPr>
          <p:cNvGrpSpPr/>
          <p:nvPr/>
        </p:nvGrpSpPr>
        <p:grpSpPr>
          <a:xfrm>
            <a:off x="604326" y="4440595"/>
            <a:ext cx="11113754" cy="902628"/>
            <a:chOff x="550864" y="2999538"/>
            <a:chExt cx="11113754" cy="902628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94F6AC1E-DB2A-FA0A-9A40-884C24B6BA66}"/>
                </a:ext>
              </a:extLst>
            </p:cNvPr>
            <p:cNvSpPr/>
            <p:nvPr/>
          </p:nvSpPr>
          <p:spPr>
            <a:xfrm>
              <a:off x="550864" y="2999538"/>
              <a:ext cx="11090274" cy="9026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任意多边形 43">
              <a:extLst>
                <a:ext uri="{FF2B5EF4-FFF2-40B4-BE49-F238E27FC236}">
                  <a16:creationId xmlns:a16="http://schemas.microsoft.com/office/drawing/2014/main" id="{460FF838-F708-4E7D-0FAC-DFE245FDFC2E}"/>
                </a:ext>
              </a:extLst>
            </p:cNvPr>
            <p:cNvSpPr/>
            <p:nvPr/>
          </p:nvSpPr>
          <p:spPr>
            <a:xfrm>
              <a:off x="558815" y="3015437"/>
              <a:ext cx="3120689" cy="310079"/>
            </a:xfrm>
            <a:custGeom>
              <a:avLst/>
              <a:gdLst>
                <a:gd name="connsiteX0" fmla="*/ 0 w 3161201"/>
                <a:gd name="connsiteY0" fmla="*/ 0 h 768491"/>
                <a:gd name="connsiteX1" fmla="*/ 354694 w 3161201"/>
                <a:gd name="connsiteY1" fmla="*/ 0 h 768491"/>
                <a:gd name="connsiteX2" fmla="*/ 407839 w 3161201"/>
                <a:gd name="connsiteY2" fmla="*/ 0 h 768491"/>
                <a:gd name="connsiteX3" fmla="*/ 3161201 w 3161201"/>
                <a:gd name="connsiteY3" fmla="*/ 0 h 768491"/>
                <a:gd name="connsiteX4" fmla="*/ 2969078 w 3161201"/>
                <a:gd name="connsiteY4" fmla="*/ 768491 h 768491"/>
                <a:gd name="connsiteX5" fmla="*/ 407839 w 3161201"/>
                <a:gd name="connsiteY5" fmla="*/ 768491 h 768491"/>
                <a:gd name="connsiteX6" fmla="*/ 162571 w 3161201"/>
                <a:gd name="connsiteY6" fmla="*/ 768491 h 768491"/>
                <a:gd name="connsiteX7" fmla="*/ 0 w 3161201"/>
                <a:gd name="connsiteY7" fmla="*/ 768491 h 76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201" h="768491">
                  <a:moveTo>
                    <a:pt x="0" y="0"/>
                  </a:moveTo>
                  <a:lnTo>
                    <a:pt x="354694" y="0"/>
                  </a:lnTo>
                  <a:lnTo>
                    <a:pt x="407839" y="0"/>
                  </a:lnTo>
                  <a:lnTo>
                    <a:pt x="3161201" y="0"/>
                  </a:lnTo>
                  <a:lnTo>
                    <a:pt x="2969078" y="768491"/>
                  </a:lnTo>
                  <a:lnTo>
                    <a:pt x="407839" y="768491"/>
                  </a:lnTo>
                  <a:lnTo>
                    <a:pt x="162571" y="768491"/>
                  </a:lnTo>
                  <a:lnTo>
                    <a:pt x="0" y="768491"/>
                  </a:lnTo>
                  <a:close/>
                </a:path>
              </a:pathLst>
            </a:custGeom>
            <a:solidFill>
              <a:srgbClr val="FC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符合“保基本”原则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356B9ADB-2D71-1A87-B4E8-9F35DF54059B}"/>
                </a:ext>
              </a:extLst>
            </p:cNvPr>
            <p:cNvSpPr txBox="1"/>
            <p:nvPr/>
          </p:nvSpPr>
          <p:spPr>
            <a:xfrm>
              <a:off x="574343" y="3311066"/>
              <a:ext cx="11090275" cy="4181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ALK</a:t>
              </a: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阳性非小细胞肺癌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新发患者数较少</a:t>
              </a: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，且布格替尼被纳入医保将</a:t>
              </a:r>
              <a:r>
                <a:rPr lang="zh-CN" altLang="en-US" sz="1600" b="1" dirty="0">
                  <a:solidFill>
                    <a:schemeClr val="accent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替代目录内</a:t>
              </a:r>
              <a:r>
                <a:rPr lang="en-US" altLang="zh-CN" sz="1600" b="1" dirty="0">
                  <a:solidFill>
                    <a:schemeClr val="accent1">
                      <a:lumMod val="7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ALK TKI</a:t>
              </a:r>
              <a:r>
                <a:rPr lang="en-US" altLang="zh-CN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,</a:t>
              </a:r>
              <a:r>
                <a:rPr lang="zh-CN" alt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因此预计</a:t>
              </a:r>
              <a:r>
                <a:rPr lang="zh-CN" alt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医保基金支出的影响小</a:t>
              </a:r>
              <a:endPara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77719C29-32B1-464D-A661-CBCAFECA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906" y="116242"/>
            <a:ext cx="10395794" cy="1184885"/>
          </a:xfrm>
        </p:spPr>
        <p:txBody>
          <a:bodyPr vert="horz"/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布格替尼弥补目录内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ALK TKI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脑转移和耐药短板、提高患者生存和生活质量、且有利于医保基金管理</a:t>
            </a:r>
            <a:endParaRPr lang="zh-CN" altLang="en-US" sz="48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05A0ED9-F1C6-4DA0-8641-CD748B298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4834-AE19-4E6F-B9DB-370160A47D1E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86079C0-F4E1-49D2-A77B-04995DD3E99E}"/>
              </a:ext>
            </a:extLst>
          </p:cNvPr>
          <p:cNvGrpSpPr/>
          <p:nvPr/>
        </p:nvGrpSpPr>
        <p:grpSpPr>
          <a:xfrm>
            <a:off x="604326" y="3227916"/>
            <a:ext cx="11090275" cy="1066511"/>
            <a:chOff x="550863" y="2999537"/>
            <a:chExt cx="11090275" cy="1066511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AFA68A4-0E3B-4B1E-ABFA-3B631865BDFD}"/>
                </a:ext>
              </a:extLst>
            </p:cNvPr>
            <p:cNvSpPr/>
            <p:nvPr/>
          </p:nvSpPr>
          <p:spPr>
            <a:xfrm>
              <a:off x="550864" y="2999537"/>
              <a:ext cx="11090274" cy="106651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43">
              <a:extLst>
                <a:ext uri="{FF2B5EF4-FFF2-40B4-BE49-F238E27FC236}">
                  <a16:creationId xmlns:a16="http://schemas.microsoft.com/office/drawing/2014/main" id="{B39B7CB2-2F7B-484D-AA3F-8BC887904C97}"/>
                </a:ext>
              </a:extLst>
            </p:cNvPr>
            <p:cNvSpPr/>
            <p:nvPr/>
          </p:nvSpPr>
          <p:spPr>
            <a:xfrm>
              <a:off x="558815" y="3027807"/>
              <a:ext cx="3120688" cy="281131"/>
            </a:xfrm>
            <a:custGeom>
              <a:avLst/>
              <a:gdLst>
                <a:gd name="connsiteX0" fmla="*/ 0 w 3161201"/>
                <a:gd name="connsiteY0" fmla="*/ 0 h 768491"/>
                <a:gd name="connsiteX1" fmla="*/ 354694 w 3161201"/>
                <a:gd name="connsiteY1" fmla="*/ 0 h 768491"/>
                <a:gd name="connsiteX2" fmla="*/ 407839 w 3161201"/>
                <a:gd name="connsiteY2" fmla="*/ 0 h 768491"/>
                <a:gd name="connsiteX3" fmla="*/ 3161201 w 3161201"/>
                <a:gd name="connsiteY3" fmla="*/ 0 h 768491"/>
                <a:gd name="connsiteX4" fmla="*/ 2969078 w 3161201"/>
                <a:gd name="connsiteY4" fmla="*/ 768491 h 768491"/>
                <a:gd name="connsiteX5" fmla="*/ 407839 w 3161201"/>
                <a:gd name="connsiteY5" fmla="*/ 768491 h 768491"/>
                <a:gd name="connsiteX6" fmla="*/ 162571 w 3161201"/>
                <a:gd name="connsiteY6" fmla="*/ 768491 h 768491"/>
                <a:gd name="connsiteX7" fmla="*/ 0 w 3161201"/>
                <a:gd name="connsiteY7" fmla="*/ 768491 h 76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201" h="768491">
                  <a:moveTo>
                    <a:pt x="0" y="0"/>
                  </a:moveTo>
                  <a:lnTo>
                    <a:pt x="354694" y="0"/>
                  </a:lnTo>
                  <a:lnTo>
                    <a:pt x="407839" y="0"/>
                  </a:lnTo>
                  <a:lnTo>
                    <a:pt x="3161201" y="0"/>
                  </a:lnTo>
                  <a:lnTo>
                    <a:pt x="2969078" y="768491"/>
                  </a:lnTo>
                  <a:lnTo>
                    <a:pt x="407839" y="768491"/>
                  </a:lnTo>
                  <a:lnTo>
                    <a:pt x="162571" y="768491"/>
                  </a:lnTo>
                  <a:lnTo>
                    <a:pt x="0" y="768491"/>
                  </a:lnTo>
                  <a:close/>
                </a:path>
              </a:pathLst>
            </a:custGeom>
            <a:solidFill>
              <a:srgbClr val="FC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所治疗疾病对公共健康的影响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1E1C54EE-B2C3-4346-980F-24BACD1233BF}"/>
                </a:ext>
              </a:extLst>
            </p:cNvPr>
            <p:cNvSpPr txBox="1"/>
            <p:nvPr/>
          </p:nvSpPr>
          <p:spPr>
            <a:xfrm>
              <a:off x="550863" y="3323069"/>
              <a:ext cx="11090275" cy="397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布格替尼有效地</a:t>
              </a:r>
              <a:r>
                <a:rPr lang="zh-CN" alt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降低颅内进展和死亡风险 </a:t>
              </a:r>
              <a:r>
                <a:rPr lang="en-US" altLang="zh-CN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(</a:t>
              </a:r>
              <a:r>
                <a:rPr lang="zh-CN" altLang="en-US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达</a:t>
              </a:r>
              <a:r>
                <a:rPr lang="en-US" altLang="zh-CN" sz="15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75%)</a:t>
              </a:r>
              <a:r>
                <a:rPr lang="en-US" altLang="zh-CN" sz="1400" b="1" baseline="30000" dirty="0">
                  <a:solidFill>
                    <a:schemeClr val="accent1">
                      <a:lumMod val="75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[2] </a:t>
              </a:r>
              <a:r>
                <a:rPr lang="zh-CN" altLang="en-US" sz="14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，提高患者生存率，社会获益显著</a:t>
              </a:r>
            </a:p>
          </p:txBody>
        </p:sp>
      </p:grpSp>
      <p:sp>
        <p:nvSpPr>
          <p:cNvPr id="24" name="Rectangle 7">
            <a:extLst>
              <a:ext uri="{FF2B5EF4-FFF2-40B4-BE49-F238E27FC236}">
                <a16:creationId xmlns:a16="http://schemas.microsoft.com/office/drawing/2014/main" id="{7C735351-5D3F-468C-9A6E-DD59F390E356}"/>
              </a:ext>
            </a:extLst>
          </p:cNvPr>
          <p:cNvSpPr/>
          <p:nvPr/>
        </p:nvSpPr>
        <p:spPr>
          <a:xfrm>
            <a:off x="0" y="134939"/>
            <a:ext cx="359228" cy="781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公平性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A76A510E-C302-4285-AF06-D99F12D6B3B6}"/>
              </a:ext>
            </a:extLst>
          </p:cNvPr>
          <p:cNvSpPr txBox="1"/>
          <p:nvPr/>
        </p:nvSpPr>
        <p:spPr>
          <a:xfrm>
            <a:off x="587374" y="6518210"/>
            <a:ext cx="10994941" cy="200055"/>
          </a:xfrm>
          <a:prstGeom prst="rect">
            <a:avLst/>
          </a:prstGeom>
          <a:noFill/>
        </p:spPr>
        <p:txBody>
          <a:bodyPr wrap="square" lIns="0" tIns="45720" rIns="91440" bIns="45720" rtlCol="0" anchor="b">
            <a:spAutoFit/>
          </a:bodyPr>
          <a:lstStyle/>
          <a:p>
            <a:r>
              <a:rPr lang="en-US" altLang="zh-CN" sz="7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1.Scott N. </a:t>
            </a:r>
            <a:r>
              <a:rPr lang="en-US" altLang="zh-CN" sz="7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Gettinger</a:t>
            </a:r>
            <a:r>
              <a:rPr lang="en-US" altLang="zh-CN" sz="7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et al. the 57th Annual Meeting (Virtual) of ASC 2. </a:t>
            </a:r>
            <a:r>
              <a:rPr lang="en-US" altLang="zh-CN" sz="7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Camidge</a:t>
            </a:r>
            <a:r>
              <a:rPr lang="en-US" altLang="zh-CN" sz="7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DR, et al. J </a:t>
            </a:r>
            <a:r>
              <a:rPr lang="en-US" altLang="zh-CN" sz="7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Thorac</a:t>
            </a:r>
            <a:r>
              <a:rPr lang="en-US" altLang="zh-CN" sz="7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Oncol . 2021 Dec;16(12):2091-2108</a:t>
            </a:r>
            <a:endParaRPr lang="zh-CN" altLang="en-US" sz="7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041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BEEE037B-34EC-4DB8-8EA6-6D81E0EF756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71219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6" imgH="416" progId="TCLayout.ActiveDocument.1">
                  <p:embed/>
                </p:oleObj>
              </mc:Choice>
              <mc:Fallback>
                <p:oleObj name="think-cell Slide" r:id="rId4" imgW="416" imgH="416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BEEE037B-34EC-4DB8-8EA6-6D81E0EF7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AB2294B2-AB0F-40C5-8439-2DAD2AEB3A5B}"/>
              </a:ext>
            </a:extLst>
          </p:cNvPr>
          <p:cNvSpPr/>
          <p:nvPr/>
        </p:nvSpPr>
        <p:spPr>
          <a:xfrm>
            <a:off x="550863" y="158257"/>
            <a:ext cx="11173051" cy="7034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目 录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7CC96710-2E71-40ED-84D1-CBA8EB856549}"/>
              </a:ext>
            </a:extLst>
          </p:cNvPr>
          <p:cNvSpPr/>
          <p:nvPr/>
        </p:nvSpPr>
        <p:spPr>
          <a:xfrm>
            <a:off x="3204483" y="1612644"/>
            <a:ext cx="2051958" cy="49145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药品基本信息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D6B36F4-8730-29CF-ECC7-FC93805DB5F2}"/>
              </a:ext>
            </a:extLst>
          </p:cNvPr>
          <p:cNvGrpSpPr/>
          <p:nvPr/>
        </p:nvGrpSpPr>
        <p:grpSpPr>
          <a:xfrm>
            <a:off x="2309145" y="1596762"/>
            <a:ext cx="627095" cy="523220"/>
            <a:chOff x="1884737" y="1587543"/>
            <a:chExt cx="627095" cy="523220"/>
          </a:xfrm>
        </p:grpSpPr>
        <p:sp>
          <p:nvSpPr>
            <p:cNvPr id="20" name="等腰三角形 76">
              <a:extLst>
                <a:ext uri="{FF2B5EF4-FFF2-40B4-BE49-F238E27FC236}">
                  <a16:creationId xmlns:a16="http://schemas.microsoft.com/office/drawing/2014/main" id="{8FEDAA81-69E3-9BD5-A7C7-53F33A5B165C}"/>
                </a:ext>
              </a:extLst>
            </p:cNvPr>
            <p:cNvSpPr/>
            <p:nvPr/>
          </p:nvSpPr>
          <p:spPr>
            <a:xfrm rot="6271357" flipV="1">
              <a:off x="2171456" y="1752148"/>
              <a:ext cx="321900" cy="287310"/>
            </a:xfrm>
            <a:custGeom>
              <a:avLst/>
              <a:gdLst>
                <a:gd name="connsiteX0" fmla="*/ 0 w 2564441"/>
                <a:gd name="connsiteY0" fmla="*/ 2210725 h 2210725"/>
                <a:gd name="connsiteX1" fmla="*/ 1282221 w 2564441"/>
                <a:gd name="connsiteY1" fmla="*/ 0 h 2210725"/>
                <a:gd name="connsiteX2" fmla="*/ 2564441 w 2564441"/>
                <a:gd name="connsiteY2" fmla="*/ 2210725 h 2210725"/>
                <a:gd name="connsiteX3" fmla="*/ 0 w 2564441"/>
                <a:gd name="connsiteY3" fmla="*/ 2210725 h 2210725"/>
                <a:gd name="connsiteX0" fmla="*/ 0 w 2564441"/>
                <a:gd name="connsiteY0" fmla="*/ 2246165 h 2246165"/>
                <a:gd name="connsiteX1" fmla="*/ 1282221 w 2564441"/>
                <a:gd name="connsiteY1" fmla="*/ 35440 h 2246165"/>
                <a:gd name="connsiteX2" fmla="*/ 2564441 w 2564441"/>
                <a:gd name="connsiteY2" fmla="*/ 2246165 h 2246165"/>
                <a:gd name="connsiteX3" fmla="*/ 0 w 2564441"/>
                <a:gd name="connsiteY3" fmla="*/ 2246165 h 2246165"/>
                <a:gd name="connsiteX0" fmla="*/ 0 w 2564441"/>
                <a:gd name="connsiteY0" fmla="*/ 2246165 h 2246165"/>
                <a:gd name="connsiteX1" fmla="*/ 1282221 w 2564441"/>
                <a:gd name="connsiteY1" fmla="*/ 35440 h 2246165"/>
                <a:gd name="connsiteX2" fmla="*/ 2564441 w 2564441"/>
                <a:gd name="connsiteY2" fmla="*/ 2246165 h 2246165"/>
                <a:gd name="connsiteX3" fmla="*/ 0 w 2564441"/>
                <a:gd name="connsiteY3" fmla="*/ 2246165 h 2246165"/>
                <a:gd name="connsiteX0" fmla="*/ 0 w 2564441"/>
                <a:gd name="connsiteY0" fmla="*/ 2246165 h 2517098"/>
                <a:gd name="connsiteX1" fmla="*/ 1282221 w 2564441"/>
                <a:gd name="connsiteY1" fmla="*/ 35440 h 2517098"/>
                <a:gd name="connsiteX2" fmla="*/ 2564441 w 2564441"/>
                <a:gd name="connsiteY2" fmla="*/ 2246165 h 2517098"/>
                <a:gd name="connsiteX3" fmla="*/ 0 w 2564441"/>
                <a:gd name="connsiteY3" fmla="*/ 2246165 h 2517098"/>
                <a:gd name="connsiteX0" fmla="*/ 41119 w 2605560"/>
                <a:gd name="connsiteY0" fmla="*/ 2246165 h 2517098"/>
                <a:gd name="connsiteX1" fmla="*/ 1323340 w 2605560"/>
                <a:gd name="connsiteY1" fmla="*/ 35440 h 2517098"/>
                <a:gd name="connsiteX2" fmla="*/ 2605560 w 2605560"/>
                <a:gd name="connsiteY2" fmla="*/ 2246165 h 2517098"/>
                <a:gd name="connsiteX3" fmla="*/ 41119 w 2605560"/>
                <a:gd name="connsiteY3" fmla="*/ 2246165 h 2517098"/>
                <a:gd name="connsiteX0" fmla="*/ 41119 w 2698397"/>
                <a:gd name="connsiteY0" fmla="*/ 2246165 h 2517098"/>
                <a:gd name="connsiteX1" fmla="*/ 1323340 w 2698397"/>
                <a:gd name="connsiteY1" fmla="*/ 35440 h 2517098"/>
                <a:gd name="connsiteX2" fmla="*/ 2605560 w 2698397"/>
                <a:gd name="connsiteY2" fmla="*/ 2246165 h 2517098"/>
                <a:gd name="connsiteX3" fmla="*/ 41119 w 2698397"/>
                <a:gd name="connsiteY3" fmla="*/ 2246165 h 2517098"/>
                <a:gd name="connsiteX0" fmla="*/ 41119 w 2698397"/>
                <a:gd name="connsiteY0" fmla="*/ 2246165 h 2687187"/>
                <a:gd name="connsiteX1" fmla="*/ 1323340 w 2698397"/>
                <a:gd name="connsiteY1" fmla="*/ 35440 h 2687187"/>
                <a:gd name="connsiteX2" fmla="*/ 2605560 w 2698397"/>
                <a:gd name="connsiteY2" fmla="*/ 2246165 h 2687187"/>
                <a:gd name="connsiteX3" fmla="*/ 41119 w 2698397"/>
                <a:gd name="connsiteY3" fmla="*/ 2246165 h 2687187"/>
                <a:gd name="connsiteX0" fmla="*/ 0 w 2657278"/>
                <a:gd name="connsiteY0" fmla="*/ 2246165 h 2687187"/>
                <a:gd name="connsiteX1" fmla="*/ 1282221 w 2657278"/>
                <a:gd name="connsiteY1" fmla="*/ 35440 h 2687187"/>
                <a:gd name="connsiteX2" fmla="*/ 2564441 w 2657278"/>
                <a:gd name="connsiteY2" fmla="*/ 2246165 h 2687187"/>
                <a:gd name="connsiteX3" fmla="*/ 0 w 2657278"/>
                <a:gd name="connsiteY3" fmla="*/ 2246165 h 2687187"/>
                <a:gd name="connsiteX0" fmla="*/ 0 w 2657278"/>
                <a:gd name="connsiteY0" fmla="*/ 2246165 h 2654542"/>
                <a:gd name="connsiteX1" fmla="*/ 1282221 w 2657278"/>
                <a:gd name="connsiteY1" fmla="*/ 35440 h 2654542"/>
                <a:gd name="connsiteX2" fmla="*/ 2564441 w 2657278"/>
                <a:gd name="connsiteY2" fmla="*/ 2246165 h 2654542"/>
                <a:gd name="connsiteX3" fmla="*/ 0 w 2657278"/>
                <a:gd name="connsiteY3" fmla="*/ 2246165 h 2654542"/>
                <a:gd name="connsiteX0" fmla="*/ 57808 w 2715086"/>
                <a:gd name="connsiteY0" fmla="*/ 2246165 h 2654542"/>
                <a:gd name="connsiteX1" fmla="*/ 1340029 w 2715086"/>
                <a:gd name="connsiteY1" fmla="*/ 35440 h 2654542"/>
                <a:gd name="connsiteX2" fmla="*/ 2622249 w 2715086"/>
                <a:gd name="connsiteY2" fmla="*/ 2246165 h 2654542"/>
                <a:gd name="connsiteX3" fmla="*/ 57808 w 2715086"/>
                <a:gd name="connsiteY3" fmla="*/ 2246165 h 2654542"/>
                <a:gd name="connsiteX0" fmla="*/ 57808 w 2653271"/>
                <a:gd name="connsiteY0" fmla="*/ 2240363 h 2648740"/>
                <a:gd name="connsiteX1" fmla="*/ 1340029 w 2653271"/>
                <a:gd name="connsiteY1" fmla="*/ 29638 h 2648740"/>
                <a:gd name="connsiteX2" fmla="*/ 2622249 w 2653271"/>
                <a:gd name="connsiteY2" fmla="*/ 2240363 h 2648740"/>
                <a:gd name="connsiteX3" fmla="*/ 57808 w 2653271"/>
                <a:gd name="connsiteY3" fmla="*/ 2240363 h 2648740"/>
                <a:gd name="connsiteX0" fmla="*/ 57808 w 2653271"/>
                <a:gd name="connsiteY0" fmla="*/ 2240363 h 2570137"/>
                <a:gd name="connsiteX1" fmla="*/ 1340029 w 2653271"/>
                <a:gd name="connsiteY1" fmla="*/ 29638 h 2570137"/>
                <a:gd name="connsiteX2" fmla="*/ 2622249 w 2653271"/>
                <a:gd name="connsiteY2" fmla="*/ 2240363 h 2570137"/>
                <a:gd name="connsiteX3" fmla="*/ 57808 w 2653271"/>
                <a:gd name="connsiteY3" fmla="*/ 2240363 h 257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3271" h="2570137">
                  <a:moveTo>
                    <a:pt x="57808" y="2240363"/>
                  </a:moveTo>
                  <a:cubicBezTo>
                    <a:pt x="-240499" y="1866312"/>
                    <a:pt x="680394" y="142432"/>
                    <a:pt x="1340029" y="29638"/>
                  </a:cubicBezTo>
                  <a:cubicBezTo>
                    <a:pt x="2043207" y="-278482"/>
                    <a:pt x="2818956" y="1909855"/>
                    <a:pt x="2622249" y="2240363"/>
                  </a:cubicBezTo>
                  <a:cubicBezTo>
                    <a:pt x="2362520" y="2588705"/>
                    <a:pt x="404622" y="2762878"/>
                    <a:pt x="57808" y="224036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9DD16CA-77F9-B6F6-F94B-C481A9ACEFE4}"/>
                </a:ext>
              </a:extLst>
            </p:cNvPr>
            <p:cNvSpPr txBox="1"/>
            <p:nvPr/>
          </p:nvSpPr>
          <p:spPr>
            <a:xfrm>
              <a:off x="1884737" y="1587543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01</a:t>
              </a:r>
              <a:endParaRPr kumimoji="0" lang="zh-CN" altLang="en-US" sz="2800" b="1" i="1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397E69A-6586-4D93-F79A-AD4E39343875}"/>
              </a:ext>
            </a:extLst>
          </p:cNvPr>
          <p:cNvSpPr/>
          <p:nvPr/>
        </p:nvSpPr>
        <p:spPr>
          <a:xfrm>
            <a:off x="7830898" y="1612644"/>
            <a:ext cx="2051958" cy="49145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安全性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98C5A07-C8A9-ED27-0D93-8B7D3782B071}"/>
              </a:ext>
            </a:extLst>
          </p:cNvPr>
          <p:cNvGrpSpPr/>
          <p:nvPr/>
        </p:nvGrpSpPr>
        <p:grpSpPr>
          <a:xfrm>
            <a:off x="6935560" y="1596762"/>
            <a:ext cx="627095" cy="523220"/>
            <a:chOff x="1884737" y="1587543"/>
            <a:chExt cx="627095" cy="523220"/>
          </a:xfrm>
        </p:grpSpPr>
        <p:sp>
          <p:nvSpPr>
            <p:cNvPr id="28" name="等腰三角形 76">
              <a:extLst>
                <a:ext uri="{FF2B5EF4-FFF2-40B4-BE49-F238E27FC236}">
                  <a16:creationId xmlns:a16="http://schemas.microsoft.com/office/drawing/2014/main" id="{991C3FE4-CD93-3378-BD48-807C8EBB8369}"/>
                </a:ext>
              </a:extLst>
            </p:cNvPr>
            <p:cNvSpPr/>
            <p:nvPr/>
          </p:nvSpPr>
          <p:spPr>
            <a:xfrm rot="6271357" flipV="1">
              <a:off x="2171456" y="1752148"/>
              <a:ext cx="321900" cy="287310"/>
            </a:xfrm>
            <a:custGeom>
              <a:avLst/>
              <a:gdLst>
                <a:gd name="connsiteX0" fmla="*/ 0 w 2564441"/>
                <a:gd name="connsiteY0" fmla="*/ 2210725 h 2210725"/>
                <a:gd name="connsiteX1" fmla="*/ 1282221 w 2564441"/>
                <a:gd name="connsiteY1" fmla="*/ 0 h 2210725"/>
                <a:gd name="connsiteX2" fmla="*/ 2564441 w 2564441"/>
                <a:gd name="connsiteY2" fmla="*/ 2210725 h 2210725"/>
                <a:gd name="connsiteX3" fmla="*/ 0 w 2564441"/>
                <a:gd name="connsiteY3" fmla="*/ 2210725 h 2210725"/>
                <a:gd name="connsiteX0" fmla="*/ 0 w 2564441"/>
                <a:gd name="connsiteY0" fmla="*/ 2246165 h 2246165"/>
                <a:gd name="connsiteX1" fmla="*/ 1282221 w 2564441"/>
                <a:gd name="connsiteY1" fmla="*/ 35440 h 2246165"/>
                <a:gd name="connsiteX2" fmla="*/ 2564441 w 2564441"/>
                <a:gd name="connsiteY2" fmla="*/ 2246165 h 2246165"/>
                <a:gd name="connsiteX3" fmla="*/ 0 w 2564441"/>
                <a:gd name="connsiteY3" fmla="*/ 2246165 h 2246165"/>
                <a:gd name="connsiteX0" fmla="*/ 0 w 2564441"/>
                <a:gd name="connsiteY0" fmla="*/ 2246165 h 2246165"/>
                <a:gd name="connsiteX1" fmla="*/ 1282221 w 2564441"/>
                <a:gd name="connsiteY1" fmla="*/ 35440 h 2246165"/>
                <a:gd name="connsiteX2" fmla="*/ 2564441 w 2564441"/>
                <a:gd name="connsiteY2" fmla="*/ 2246165 h 2246165"/>
                <a:gd name="connsiteX3" fmla="*/ 0 w 2564441"/>
                <a:gd name="connsiteY3" fmla="*/ 2246165 h 2246165"/>
                <a:gd name="connsiteX0" fmla="*/ 0 w 2564441"/>
                <a:gd name="connsiteY0" fmla="*/ 2246165 h 2517098"/>
                <a:gd name="connsiteX1" fmla="*/ 1282221 w 2564441"/>
                <a:gd name="connsiteY1" fmla="*/ 35440 h 2517098"/>
                <a:gd name="connsiteX2" fmla="*/ 2564441 w 2564441"/>
                <a:gd name="connsiteY2" fmla="*/ 2246165 h 2517098"/>
                <a:gd name="connsiteX3" fmla="*/ 0 w 2564441"/>
                <a:gd name="connsiteY3" fmla="*/ 2246165 h 2517098"/>
                <a:gd name="connsiteX0" fmla="*/ 41119 w 2605560"/>
                <a:gd name="connsiteY0" fmla="*/ 2246165 h 2517098"/>
                <a:gd name="connsiteX1" fmla="*/ 1323340 w 2605560"/>
                <a:gd name="connsiteY1" fmla="*/ 35440 h 2517098"/>
                <a:gd name="connsiteX2" fmla="*/ 2605560 w 2605560"/>
                <a:gd name="connsiteY2" fmla="*/ 2246165 h 2517098"/>
                <a:gd name="connsiteX3" fmla="*/ 41119 w 2605560"/>
                <a:gd name="connsiteY3" fmla="*/ 2246165 h 2517098"/>
                <a:gd name="connsiteX0" fmla="*/ 41119 w 2698397"/>
                <a:gd name="connsiteY0" fmla="*/ 2246165 h 2517098"/>
                <a:gd name="connsiteX1" fmla="*/ 1323340 w 2698397"/>
                <a:gd name="connsiteY1" fmla="*/ 35440 h 2517098"/>
                <a:gd name="connsiteX2" fmla="*/ 2605560 w 2698397"/>
                <a:gd name="connsiteY2" fmla="*/ 2246165 h 2517098"/>
                <a:gd name="connsiteX3" fmla="*/ 41119 w 2698397"/>
                <a:gd name="connsiteY3" fmla="*/ 2246165 h 2517098"/>
                <a:gd name="connsiteX0" fmla="*/ 41119 w 2698397"/>
                <a:gd name="connsiteY0" fmla="*/ 2246165 h 2687187"/>
                <a:gd name="connsiteX1" fmla="*/ 1323340 w 2698397"/>
                <a:gd name="connsiteY1" fmla="*/ 35440 h 2687187"/>
                <a:gd name="connsiteX2" fmla="*/ 2605560 w 2698397"/>
                <a:gd name="connsiteY2" fmla="*/ 2246165 h 2687187"/>
                <a:gd name="connsiteX3" fmla="*/ 41119 w 2698397"/>
                <a:gd name="connsiteY3" fmla="*/ 2246165 h 2687187"/>
                <a:gd name="connsiteX0" fmla="*/ 0 w 2657278"/>
                <a:gd name="connsiteY0" fmla="*/ 2246165 h 2687187"/>
                <a:gd name="connsiteX1" fmla="*/ 1282221 w 2657278"/>
                <a:gd name="connsiteY1" fmla="*/ 35440 h 2687187"/>
                <a:gd name="connsiteX2" fmla="*/ 2564441 w 2657278"/>
                <a:gd name="connsiteY2" fmla="*/ 2246165 h 2687187"/>
                <a:gd name="connsiteX3" fmla="*/ 0 w 2657278"/>
                <a:gd name="connsiteY3" fmla="*/ 2246165 h 2687187"/>
                <a:gd name="connsiteX0" fmla="*/ 0 w 2657278"/>
                <a:gd name="connsiteY0" fmla="*/ 2246165 h 2654542"/>
                <a:gd name="connsiteX1" fmla="*/ 1282221 w 2657278"/>
                <a:gd name="connsiteY1" fmla="*/ 35440 h 2654542"/>
                <a:gd name="connsiteX2" fmla="*/ 2564441 w 2657278"/>
                <a:gd name="connsiteY2" fmla="*/ 2246165 h 2654542"/>
                <a:gd name="connsiteX3" fmla="*/ 0 w 2657278"/>
                <a:gd name="connsiteY3" fmla="*/ 2246165 h 2654542"/>
                <a:gd name="connsiteX0" fmla="*/ 57808 w 2715086"/>
                <a:gd name="connsiteY0" fmla="*/ 2246165 h 2654542"/>
                <a:gd name="connsiteX1" fmla="*/ 1340029 w 2715086"/>
                <a:gd name="connsiteY1" fmla="*/ 35440 h 2654542"/>
                <a:gd name="connsiteX2" fmla="*/ 2622249 w 2715086"/>
                <a:gd name="connsiteY2" fmla="*/ 2246165 h 2654542"/>
                <a:gd name="connsiteX3" fmla="*/ 57808 w 2715086"/>
                <a:gd name="connsiteY3" fmla="*/ 2246165 h 2654542"/>
                <a:gd name="connsiteX0" fmla="*/ 57808 w 2653271"/>
                <a:gd name="connsiteY0" fmla="*/ 2240363 h 2648740"/>
                <a:gd name="connsiteX1" fmla="*/ 1340029 w 2653271"/>
                <a:gd name="connsiteY1" fmla="*/ 29638 h 2648740"/>
                <a:gd name="connsiteX2" fmla="*/ 2622249 w 2653271"/>
                <a:gd name="connsiteY2" fmla="*/ 2240363 h 2648740"/>
                <a:gd name="connsiteX3" fmla="*/ 57808 w 2653271"/>
                <a:gd name="connsiteY3" fmla="*/ 2240363 h 2648740"/>
                <a:gd name="connsiteX0" fmla="*/ 57808 w 2653271"/>
                <a:gd name="connsiteY0" fmla="*/ 2240363 h 2570137"/>
                <a:gd name="connsiteX1" fmla="*/ 1340029 w 2653271"/>
                <a:gd name="connsiteY1" fmla="*/ 29638 h 2570137"/>
                <a:gd name="connsiteX2" fmla="*/ 2622249 w 2653271"/>
                <a:gd name="connsiteY2" fmla="*/ 2240363 h 2570137"/>
                <a:gd name="connsiteX3" fmla="*/ 57808 w 2653271"/>
                <a:gd name="connsiteY3" fmla="*/ 2240363 h 257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3271" h="2570137">
                  <a:moveTo>
                    <a:pt x="57808" y="2240363"/>
                  </a:moveTo>
                  <a:cubicBezTo>
                    <a:pt x="-240499" y="1866312"/>
                    <a:pt x="680394" y="142432"/>
                    <a:pt x="1340029" y="29638"/>
                  </a:cubicBezTo>
                  <a:cubicBezTo>
                    <a:pt x="2043207" y="-278482"/>
                    <a:pt x="2818956" y="1909855"/>
                    <a:pt x="2622249" y="2240363"/>
                  </a:cubicBezTo>
                  <a:cubicBezTo>
                    <a:pt x="2362520" y="2588705"/>
                    <a:pt x="404622" y="2762878"/>
                    <a:pt x="57808" y="224036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A382689-215F-588A-347E-BEAF68109079}"/>
                </a:ext>
              </a:extLst>
            </p:cNvPr>
            <p:cNvSpPr txBox="1"/>
            <p:nvPr/>
          </p:nvSpPr>
          <p:spPr>
            <a:xfrm>
              <a:off x="1884737" y="1587543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02</a:t>
              </a:r>
              <a:endParaRPr kumimoji="0" lang="zh-CN" altLang="en-US" sz="2800" b="1" i="1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A606D979-3D3E-E318-E98C-A50BF1512979}"/>
              </a:ext>
            </a:extLst>
          </p:cNvPr>
          <p:cNvSpPr/>
          <p:nvPr/>
        </p:nvSpPr>
        <p:spPr>
          <a:xfrm>
            <a:off x="3204483" y="2967470"/>
            <a:ext cx="2051958" cy="49145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有效性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9EAC617-EBAF-CD6E-39FD-E284B469DCE9}"/>
              </a:ext>
            </a:extLst>
          </p:cNvPr>
          <p:cNvGrpSpPr/>
          <p:nvPr/>
        </p:nvGrpSpPr>
        <p:grpSpPr>
          <a:xfrm>
            <a:off x="2309145" y="2951588"/>
            <a:ext cx="627095" cy="523220"/>
            <a:chOff x="1884737" y="1587543"/>
            <a:chExt cx="627095" cy="523220"/>
          </a:xfrm>
        </p:grpSpPr>
        <p:sp>
          <p:nvSpPr>
            <p:cNvPr id="34" name="等腰三角形 76">
              <a:extLst>
                <a:ext uri="{FF2B5EF4-FFF2-40B4-BE49-F238E27FC236}">
                  <a16:creationId xmlns:a16="http://schemas.microsoft.com/office/drawing/2014/main" id="{D7E029EE-E991-028B-AB3A-9903746AF36B}"/>
                </a:ext>
              </a:extLst>
            </p:cNvPr>
            <p:cNvSpPr/>
            <p:nvPr/>
          </p:nvSpPr>
          <p:spPr>
            <a:xfrm rot="6271357" flipV="1">
              <a:off x="2171456" y="1752148"/>
              <a:ext cx="321900" cy="287310"/>
            </a:xfrm>
            <a:custGeom>
              <a:avLst/>
              <a:gdLst>
                <a:gd name="connsiteX0" fmla="*/ 0 w 2564441"/>
                <a:gd name="connsiteY0" fmla="*/ 2210725 h 2210725"/>
                <a:gd name="connsiteX1" fmla="*/ 1282221 w 2564441"/>
                <a:gd name="connsiteY1" fmla="*/ 0 h 2210725"/>
                <a:gd name="connsiteX2" fmla="*/ 2564441 w 2564441"/>
                <a:gd name="connsiteY2" fmla="*/ 2210725 h 2210725"/>
                <a:gd name="connsiteX3" fmla="*/ 0 w 2564441"/>
                <a:gd name="connsiteY3" fmla="*/ 2210725 h 2210725"/>
                <a:gd name="connsiteX0" fmla="*/ 0 w 2564441"/>
                <a:gd name="connsiteY0" fmla="*/ 2246165 h 2246165"/>
                <a:gd name="connsiteX1" fmla="*/ 1282221 w 2564441"/>
                <a:gd name="connsiteY1" fmla="*/ 35440 h 2246165"/>
                <a:gd name="connsiteX2" fmla="*/ 2564441 w 2564441"/>
                <a:gd name="connsiteY2" fmla="*/ 2246165 h 2246165"/>
                <a:gd name="connsiteX3" fmla="*/ 0 w 2564441"/>
                <a:gd name="connsiteY3" fmla="*/ 2246165 h 2246165"/>
                <a:gd name="connsiteX0" fmla="*/ 0 w 2564441"/>
                <a:gd name="connsiteY0" fmla="*/ 2246165 h 2246165"/>
                <a:gd name="connsiteX1" fmla="*/ 1282221 w 2564441"/>
                <a:gd name="connsiteY1" fmla="*/ 35440 h 2246165"/>
                <a:gd name="connsiteX2" fmla="*/ 2564441 w 2564441"/>
                <a:gd name="connsiteY2" fmla="*/ 2246165 h 2246165"/>
                <a:gd name="connsiteX3" fmla="*/ 0 w 2564441"/>
                <a:gd name="connsiteY3" fmla="*/ 2246165 h 2246165"/>
                <a:gd name="connsiteX0" fmla="*/ 0 w 2564441"/>
                <a:gd name="connsiteY0" fmla="*/ 2246165 h 2517098"/>
                <a:gd name="connsiteX1" fmla="*/ 1282221 w 2564441"/>
                <a:gd name="connsiteY1" fmla="*/ 35440 h 2517098"/>
                <a:gd name="connsiteX2" fmla="*/ 2564441 w 2564441"/>
                <a:gd name="connsiteY2" fmla="*/ 2246165 h 2517098"/>
                <a:gd name="connsiteX3" fmla="*/ 0 w 2564441"/>
                <a:gd name="connsiteY3" fmla="*/ 2246165 h 2517098"/>
                <a:gd name="connsiteX0" fmla="*/ 41119 w 2605560"/>
                <a:gd name="connsiteY0" fmla="*/ 2246165 h 2517098"/>
                <a:gd name="connsiteX1" fmla="*/ 1323340 w 2605560"/>
                <a:gd name="connsiteY1" fmla="*/ 35440 h 2517098"/>
                <a:gd name="connsiteX2" fmla="*/ 2605560 w 2605560"/>
                <a:gd name="connsiteY2" fmla="*/ 2246165 h 2517098"/>
                <a:gd name="connsiteX3" fmla="*/ 41119 w 2605560"/>
                <a:gd name="connsiteY3" fmla="*/ 2246165 h 2517098"/>
                <a:gd name="connsiteX0" fmla="*/ 41119 w 2698397"/>
                <a:gd name="connsiteY0" fmla="*/ 2246165 h 2517098"/>
                <a:gd name="connsiteX1" fmla="*/ 1323340 w 2698397"/>
                <a:gd name="connsiteY1" fmla="*/ 35440 h 2517098"/>
                <a:gd name="connsiteX2" fmla="*/ 2605560 w 2698397"/>
                <a:gd name="connsiteY2" fmla="*/ 2246165 h 2517098"/>
                <a:gd name="connsiteX3" fmla="*/ 41119 w 2698397"/>
                <a:gd name="connsiteY3" fmla="*/ 2246165 h 2517098"/>
                <a:gd name="connsiteX0" fmla="*/ 41119 w 2698397"/>
                <a:gd name="connsiteY0" fmla="*/ 2246165 h 2687187"/>
                <a:gd name="connsiteX1" fmla="*/ 1323340 w 2698397"/>
                <a:gd name="connsiteY1" fmla="*/ 35440 h 2687187"/>
                <a:gd name="connsiteX2" fmla="*/ 2605560 w 2698397"/>
                <a:gd name="connsiteY2" fmla="*/ 2246165 h 2687187"/>
                <a:gd name="connsiteX3" fmla="*/ 41119 w 2698397"/>
                <a:gd name="connsiteY3" fmla="*/ 2246165 h 2687187"/>
                <a:gd name="connsiteX0" fmla="*/ 0 w 2657278"/>
                <a:gd name="connsiteY0" fmla="*/ 2246165 h 2687187"/>
                <a:gd name="connsiteX1" fmla="*/ 1282221 w 2657278"/>
                <a:gd name="connsiteY1" fmla="*/ 35440 h 2687187"/>
                <a:gd name="connsiteX2" fmla="*/ 2564441 w 2657278"/>
                <a:gd name="connsiteY2" fmla="*/ 2246165 h 2687187"/>
                <a:gd name="connsiteX3" fmla="*/ 0 w 2657278"/>
                <a:gd name="connsiteY3" fmla="*/ 2246165 h 2687187"/>
                <a:gd name="connsiteX0" fmla="*/ 0 w 2657278"/>
                <a:gd name="connsiteY0" fmla="*/ 2246165 h 2654542"/>
                <a:gd name="connsiteX1" fmla="*/ 1282221 w 2657278"/>
                <a:gd name="connsiteY1" fmla="*/ 35440 h 2654542"/>
                <a:gd name="connsiteX2" fmla="*/ 2564441 w 2657278"/>
                <a:gd name="connsiteY2" fmla="*/ 2246165 h 2654542"/>
                <a:gd name="connsiteX3" fmla="*/ 0 w 2657278"/>
                <a:gd name="connsiteY3" fmla="*/ 2246165 h 2654542"/>
                <a:gd name="connsiteX0" fmla="*/ 57808 w 2715086"/>
                <a:gd name="connsiteY0" fmla="*/ 2246165 h 2654542"/>
                <a:gd name="connsiteX1" fmla="*/ 1340029 w 2715086"/>
                <a:gd name="connsiteY1" fmla="*/ 35440 h 2654542"/>
                <a:gd name="connsiteX2" fmla="*/ 2622249 w 2715086"/>
                <a:gd name="connsiteY2" fmla="*/ 2246165 h 2654542"/>
                <a:gd name="connsiteX3" fmla="*/ 57808 w 2715086"/>
                <a:gd name="connsiteY3" fmla="*/ 2246165 h 2654542"/>
                <a:gd name="connsiteX0" fmla="*/ 57808 w 2653271"/>
                <a:gd name="connsiteY0" fmla="*/ 2240363 h 2648740"/>
                <a:gd name="connsiteX1" fmla="*/ 1340029 w 2653271"/>
                <a:gd name="connsiteY1" fmla="*/ 29638 h 2648740"/>
                <a:gd name="connsiteX2" fmla="*/ 2622249 w 2653271"/>
                <a:gd name="connsiteY2" fmla="*/ 2240363 h 2648740"/>
                <a:gd name="connsiteX3" fmla="*/ 57808 w 2653271"/>
                <a:gd name="connsiteY3" fmla="*/ 2240363 h 2648740"/>
                <a:gd name="connsiteX0" fmla="*/ 57808 w 2653271"/>
                <a:gd name="connsiteY0" fmla="*/ 2240363 h 2570137"/>
                <a:gd name="connsiteX1" fmla="*/ 1340029 w 2653271"/>
                <a:gd name="connsiteY1" fmla="*/ 29638 h 2570137"/>
                <a:gd name="connsiteX2" fmla="*/ 2622249 w 2653271"/>
                <a:gd name="connsiteY2" fmla="*/ 2240363 h 2570137"/>
                <a:gd name="connsiteX3" fmla="*/ 57808 w 2653271"/>
                <a:gd name="connsiteY3" fmla="*/ 2240363 h 257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3271" h="2570137">
                  <a:moveTo>
                    <a:pt x="57808" y="2240363"/>
                  </a:moveTo>
                  <a:cubicBezTo>
                    <a:pt x="-240499" y="1866312"/>
                    <a:pt x="680394" y="142432"/>
                    <a:pt x="1340029" y="29638"/>
                  </a:cubicBezTo>
                  <a:cubicBezTo>
                    <a:pt x="2043207" y="-278482"/>
                    <a:pt x="2818956" y="1909855"/>
                    <a:pt x="2622249" y="2240363"/>
                  </a:cubicBezTo>
                  <a:cubicBezTo>
                    <a:pt x="2362520" y="2588705"/>
                    <a:pt x="404622" y="2762878"/>
                    <a:pt x="57808" y="224036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829A506-154F-E0CA-AA9F-A34A9659B93D}"/>
                </a:ext>
              </a:extLst>
            </p:cNvPr>
            <p:cNvSpPr txBox="1"/>
            <p:nvPr/>
          </p:nvSpPr>
          <p:spPr>
            <a:xfrm>
              <a:off x="1884737" y="1587543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03</a:t>
              </a:r>
              <a:endParaRPr kumimoji="0" lang="zh-CN" altLang="en-US" sz="2800" b="1" i="1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679C66C8-6D79-A78B-5D99-ECD7E289E2DB}"/>
              </a:ext>
            </a:extLst>
          </p:cNvPr>
          <p:cNvSpPr/>
          <p:nvPr/>
        </p:nvSpPr>
        <p:spPr>
          <a:xfrm>
            <a:off x="7830898" y="2967470"/>
            <a:ext cx="2051958" cy="49145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创新性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E8D812F-2DE8-BE5E-B65A-9C43FBC76C0D}"/>
              </a:ext>
            </a:extLst>
          </p:cNvPr>
          <p:cNvGrpSpPr/>
          <p:nvPr/>
        </p:nvGrpSpPr>
        <p:grpSpPr>
          <a:xfrm>
            <a:off x="6935560" y="2951588"/>
            <a:ext cx="627095" cy="523220"/>
            <a:chOff x="1884737" y="1587543"/>
            <a:chExt cx="627095" cy="523220"/>
          </a:xfrm>
        </p:grpSpPr>
        <p:sp>
          <p:nvSpPr>
            <p:cNvPr id="39" name="等腰三角形 76">
              <a:extLst>
                <a:ext uri="{FF2B5EF4-FFF2-40B4-BE49-F238E27FC236}">
                  <a16:creationId xmlns:a16="http://schemas.microsoft.com/office/drawing/2014/main" id="{7526702F-C78A-AF81-9A9A-FA6B7D069F39}"/>
                </a:ext>
              </a:extLst>
            </p:cNvPr>
            <p:cNvSpPr/>
            <p:nvPr/>
          </p:nvSpPr>
          <p:spPr>
            <a:xfrm rot="6271357" flipV="1">
              <a:off x="2171456" y="1752148"/>
              <a:ext cx="321900" cy="287310"/>
            </a:xfrm>
            <a:custGeom>
              <a:avLst/>
              <a:gdLst>
                <a:gd name="connsiteX0" fmla="*/ 0 w 2564441"/>
                <a:gd name="connsiteY0" fmla="*/ 2210725 h 2210725"/>
                <a:gd name="connsiteX1" fmla="*/ 1282221 w 2564441"/>
                <a:gd name="connsiteY1" fmla="*/ 0 h 2210725"/>
                <a:gd name="connsiteX2" fmla="*/ 2564441 w 2564441"/>
                <a:gd name="connsiteY2" fmla="*/ 2210725 h 2210725"/>
                <a:gd name="connsiteX3" fmla="*/ 0 w 2564441"/>
                <a:gd name="connsiteY3" fmla="*/ 2210725 h 2210725"/>
                <a:gd name="connsiteX0" fmla="*/ 0 w 2564441"/>
                <a:gd name="connsiteY0" fmla="*/ 2246165 h 2246165"/>
                <a:gd name="connsiteX1" fmla="*/ 1282221 w 2564441"/>
                <a:gd name="connsiteY1" fmla="*/ 35440 h 2246165"/>
                <a:gd name="connsiteX2" fmla="*/ 2564441 w 2564441"/>
                <a:gd name="connsiteY2" fmla="*/ 2246165 h 2246165"/>
                <a:gd name="connsiteX3" fmla="*/ 0 w 2564441"/>
                <a:gd name="connsiteY3" fmla="*/ 2246165 h 2246165"/>
                <a:gd name="connsiteX0" fmla="*/ 0 w 2564441"/>
                <a:gd name="connsiteY0" fmla="*/ 2246165 h 2246165"/>
                <a:gd name="connsiteX1" fmla="*/ 1282221 w 2564441"/>
                <a:gd name="connsiteY1" fmla="*/ 35440 h 2246165"/>
                <a:gd name="connsiteX2" fmla="*/ 2564441 w 2564441"/>
                <a:gd name="connsiteY2" fmla="*/ 2246165 h 2246165"/>
                <a:gd name="connsiteX3" fmla="*/ 0 w 2564441"/>
                <a:gd name="connsiteY3" fmla="*/ 2246165 h 2246165"/>
                <a:gd name="connsiteX0" fmla="*/ 0 w 2564441"/>
                <a:gd name="connsiteY0" fmla="*/ 2246165 h 2517098"/>
                <a:gd name="connsiteX1" fmla="*/ 1282221 w 2564441"/>
                <a:gd name="connsiteY1" fmla="*/ 35440 h 2517098"/>
                <a:gd name="connsiteX2" fmla="*/ 2564441 w 2564441"/>
                <a:gd name="connsiteY2" fmla="*/ 2246165 h 2517098"/>
                <a:gd name="connsiteX3" fmla="*/ 0 w 2564441"/>
                <a:gd name="connsiteY3" fmla="*/ 2246165 h 2517098"/>
                <a:gd name="connsiteX0" fmla="*/ 41119 w 2605560"/>
                <a:gd name="connsiteY0" fmla="*/ 2246165 h 2517098"/>
                <a:gd name="connsiteX1" fmla="*/ 1323340 w 2605560"/>
                <a:gd name="connsiteY1" fmla="*/ 35440 h 2517098"/>
                <a:gd name="connsiteX2" fmla="*/ 2605560 w 2605560"/>
                <a:gd name="connsiteY2" fmla="*/ 2246165 h 2517098"/>
                <a:gd name="connsiteX3" fmla="*/ 41119 w 2605560"/>
                <a:gd name="connsiteY3" fmla="*/ 2246165 h 2517098"/>
                <a:gd name="connsiteX0" fmla="*/ 41119 w 2698397"/>
                <a:gd name="connsiteY0" fmla="*/ 2246165 h 2517098"/>
                <a:gd name="connsiteX1" fmla="*/ 1323340 w 2698397"/>
                <a:gd name="connsiteY1" fmla="*/ 35440 h 2517098"/>
                <a:gd name="connsiteX2" fmla="*/ 2605560 w 2698397"/>
                <a:gd name="connsiteY2" fmla="*/ 2246165 h 2517098"/>
                <a:gd name="connsiteX3" fmla="*/ 41119 w 2698397"/>
                <a:gd name="connsiteY3" fmla="*/ 2246165 h 2517098"/>
                <a:gd name="connsiteX0" fmla="*/ 41119 w 2698397"/>
                <a:gd name="connsiteY0" fmla="*/ 2246165 h 2687187"/>
                <a:gd name="connsiteX1" fmla="*/ 1323340 w 2698397"/>
                <a:gd name="connsiteY1" fmla="*/ 35440 h 2687187"/>
                <a:gd name="connsiteX2" fmla="*/ 2605560 w 2698397"/>
                <a:gd name="connsiteY2" fmla="*/ 2246165 h 2687187"/>
                <a:gd name="connsiteX3" fmla="*/ 41119 w 2698397"/>
                <a:gd name="connsiteY3" fmla="*/ 2246165 h 2687187"/>
                <a:gd name="connsiteX0" fmla="*/ 0 w 2657278"/>
                <a:gd name="connsiteY0" fmla="*/ 2246165 h 2687187"/>
                <a:gd name="connsiteX1" fmla="*/ 1282221 w 2657278"/>
                <a:gd name="connsiteY1" fmla="*/ 35440 h 2687187"/>
                <a:gd name="connsiteX2" fmla="*/ 2564441 w 2657278"/>
                <a:gd name="connsiteY2" fmla="*/ 2246165 h 2687187"/>
                <a:gd name="connsiteX3" fmla="*/ 0 w 2657278"/>
                <a:gd name="connsiteY3" fmla="*/ 2246165 h 2687187"/>
                <a:gd name="connsiteX0" fmla="*/ 0 w 2657278"/>
                <a:gd name="connsiteY0" fmla="*/ 2246165 h 2654542"/>
                <a:gd name="connsiteX1" fmla="*/ 1282221 w 2657278"/>
                <a:gd name="connsiteY1" fmla="*/ 35440 h 2654542"/>
                <a:gd name="connsiteX2" fmla="*/ 2564441 w 2657278"/>
                <a:gd name="connsiteY2" fmla="*/ 2246165 h 2654542"/>
                <a:gd name="connsiteX3" fmla="*/ 0 w 2657278"/>
                <a:gd name="connsiteY3" fmla="*/ 2246165 h 2654542"/>
                <a:gd name="connsiteX0" fmla="*/ 57808 w 2715086"/>
                <a:gd name="connsiteY0" fmla="*/ 2246165 h 2654542"/>
                <a:gd name="connsiteX1" fmla="*/ 1340029 w 2715086"/>
                <a:gd name="connsiteY1" fmla="*/ 35440 h 2654542"/>
                <a:gd name="connsiteX2" fmla="*/ 2622249 w 2715086"/>
                <a:gd name="connsiteY2" fmla="*/ 2246165 h 2654542"/>
                <a:gd name="connsiteX3" fmla="*/ 57808 w 2715086"/>
                <a:gd name="connsiteY3" fmla="*/ 2246165 h 2654542"/>
                <a:gd name="connsiteX0" fmla="*/ 57808 w 2653271"/>
                <a:gd name="connsiteY0" fmla="*/ 2240363 h 2648740"/>
                <a:gd name="connsiteX1" fmla="*/ 1340029 w 2653271"/>
                <a:gd name="connsiteY1" fmla="*/ 29638 h 2648740"/>
                <a:gd name="connsiteX2" fmla="*/ 2622249 w 2653271"/>
                <a:gd name="connsiteY2" fmla="*/ 2240363 h 2648740"/>
                <a:gd name="connsiteX3" fmla="*/ 57808 w 2653271"/>
                <a:gd name="connsiteY3" fmla="*/ 2240363 h 2648740"/>
                <a:gd name="connsiteX0" fmla="*/ 57808 w 2653271"/>
                <a:gd name="connsiteY0" fmla="*/ 2240363 h 2570137"/>
                <a:gd name="connsiteX1" fmla="*/ 1340029 w 2653271"/>
                <a:gd name="connsiteY1" fmla="*/ 29638 h 2570137"/>
                <a:gd name="connsiteX2" fmla="*/ 2622249 w 2653271"/>
                <a:gd name="connsiteY2" fmla="*/ 2240363 h 2570137"/>
                <a:gd name="connsiteX3" fmla="*/ 57808 w 2653271"/>
                <a:gd name="connsiteY3" fmla="*/ 2240363 h 257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3271" h="2570137">
                  <a:moveTo>
                    <a:pt x="57808" y="2240363"/>
                  </a:moveTo>
                  <a:cubicBezTo>
                    <a:pt x="-240499" y="1866312"/>
                    <a:pt x="680394" y="142432"/>
                    <a:pt x="1340029" y="29638"/>
                  </a:cubicBezTo>
                  <a:cubicBezTo>
                    <a:pt x="2043207" y="-278482"/>
                    <a:pt x="2818956" y="1909855"/>
                    <a:pt x="2622249" y="2240363"/>
                  </a:cubicBezTo>
                  <a:cubicBezTo>
                    <a:pt x="2362520" y="2588705"/>
                    <a:pt x="404622" y="2762878"/>
                    <a:pt x="57808" y="224036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FAF7F109-DAAD-57E3-2E02-02BE45EBB360}"/>
                </a:ext>
              </a:extLst>
            </p:cNvPr>
            <p:cNvSpPr txBox="1"/>
            <p:nvPr/>
          </p:nvSpPr>
          <p:spPr>
            <a:xfrm>
              <a:off x="1884737" y="1587543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04</a:t>
              </a:r>
              <a:endParaRPr kumimoji="0" lang="zh-CN" altLang="en-US" sz="2800" b="1" i="1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3C34309A-D2B9-C1F6-5B4B-2D5EE1EB4C50}"/>
              </a:ext>
            </a:extLst>
          </p:cNvPr>
          <p:cNvSpPr/>
          <p:nvPr/>
        </p:nvSpPr>
        <p:spPr>
          <a:xfrm>
            <a:off x="3204483" y="4322296"/>
            <a:ext cx="2051958" cy="491456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公平性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650D356-1C11-9B0F-8EFB-8C3CBDBF2D78}"/>
              </a:ext>
            </a:extLst>
          </p:cNvPr>
          <p:cNvGrpSpPr/>
          <p:nvPr/>
        </p:nvGrpSpPr>
        <p:grpSpPr>
          <a:xfrm>
            <a:off x="2309145" y="4306414"/>
            <a:ext cx="627095" cy="523220"/>
            <a:chOff x="1884737" y="1587543"/>
            <a:chExt cx="627095" cy="523220"/>
          </a:xfrm>
        </p:grpSpPr>
        <p:sp>
          <p:nvSpPr>
            <p:cNvPr id="44" name="等腰三角形 76">
              <a:extLst>
                <a:ext uri="{FF2B5EF4-FFF2-40B4-BE49-F238E27FC236}">
                  <a16:creationId xmlns:a16="http://schemas.microsoft.com/office/drawing/2014/main" id="{8E5CE1D7-3D47-EE1A-002C-8E7A93A04661}"/>
                </a:ext>
              </a:extLst>
            </p:cNvPr>
            <p:cNvSpPr/>
            <p:nvPr/>
          </p:nvSpPr>
          <p:spPr>
            <a:xfrm rot="6271357" flipV="1">
              <a:off x="2171456" y="1752148"/>
              <a:ext cx="321900" cy="287310"/>
            </a:xfrm>
            <a:custGeom>
              <a:avLst/>
              <a:gdLst>
                <a:gd name="connsiteX0" fmla="*/ 0 w 2564441"/>
                <a:gd name="connsiteY0" fmla="*/ 2210725 h 2210725"/>
                <a:gd name="connsiteX1" fmla="*/ 1282221 w 2564441"/>
                <a:gd name="connsiteY1" fmla="*/ 0 h 2210725"/>
                <a:gd name="connsiteX2" fmla="*/ 2564441 w 2564441"/>
                <a:gd name="connsiteY2" fmla="*/ 2210725 h 2210725"/>
                <a:gd name="connsiteX3" fmla="*/ 0 w 2564441"/>
                <a:gd name="connsiteY3" fmla="*/ 2210725 h 2210725"/>
                <a:gd name="connsiteX0" fmla="*/ 0 w 2564441"/>
                <a:gd name="connsiteY0" fmla="*/ 2246165 h 2246165"/>
                <a:gd name="connsiteX1" fmla="*/ 1282221 w 2564441"/>
                <a:gd name="connsiteY1" fmla="*/ 35440 h 2246165"/>
                <a:gd name="connsiteX2" fmla="*/ 2564441 w 2564441"/>
                <a:gd name="connsiteY2" fmla="*/ 2246165 h 2246165"/>
                <a:gd name="connsiteX3" fmla="*/ 0 w 2564441"/>
                <a:gd name="connsiteY3" fmla="*/ 2246165 h 2246165"/>
                <a:gd name="connsiteX0" fmla="*/ 0 w 2564441"/>
                <a:gd name="connsiteY0" fmla="*/ 2246165 h 2246165"/>
                <a:gd name="connsiteX1" fmla="*/ 1282221 w 2564441"/>
                <a:gd name="connsiteY1" fmla="*/ 35440 h 2246165"/>
                <a:gd name="connsiteX2" fmla="*/ 2564441 w 2564441"/>
                <a:gd name="connsiteY2" fmla="*/ 2246165 h 2246165"/>
                <a:gd name="connsiteX3" fmla="*/ 0 w 2564441"/>
                <a:gd name="connsiteY3" fmla="*/ 2246165 h 2246165"/>
                <a:gd name="connsiteX0" fmla="*/ 0 w 2564441"/>
                <a:gd name="connsiteY0" fmla="*/ 2246165 h 2517098"/>
                <a:gd name="connsiteX1" fmla="*/ 1282221 w 2564441"/>
                <a:gd name="connsiteY1" fmla="*/ 35440 h 2517098"/>
                <a:gd name="connsiteX2" fmla="*/ 2564441 w 2564441"/>
                <a:gd name="connsiteY2" fmla="*/ 2246165 h 2517098"/>
                <a:gd name="connsiteX3" fmla="*/ 0 w 2564441"/>
                <a:gd name="connsiteY3" fmla="*/ 2246165 h 2517098"/>
                <a:gd name="connsiteX0" fmla="*/ 41119 w 2605560"/>
                <a:gd name="connsiteY0" fmla="*/ 2246165 h 2517098"/>
                <a:gd name="connsiteX1" fmla="*/ 1323340 w 2605560"/>
                <a:gd name="connsiteY1" fmla="*/ 35440 h 2517098"/>
                <a:gd name="connsiteX2" fmla="*/ 2605560 w 2605560"/>
                <a:gd name="connsiteY2" fmla="*/ 2246165 h 2517098"/>
                <a:gd name="connsiteX3" fmla="*/ 41119 w 2605560"/>
                <a:gd name="connsiteY3" fmla="*/ 2246165 h 2517098"/>
                <a:gd name="connsiteX0" fmla="*/ 41119 w 2698397"/>
                <a:gd name="connsiteY0" fmla="*/ 2246165 h 2517098"/>
                <a:gd name="connsiteX1" fmla="*/ 1323340 w 2698397"/>
                <a:gd name="connsiteY1" fmla="*/ 35440 h 2517098"/>
                <a:gd name="connsiteX2" fmla="*/ 2605560 w 2698397"/>
                <a:gd name="connsiteY2" fmla="*/ 2246165 h 2517098"/>
                <a:gd name="connsiteX3" fmla="*/ 41119 w 2698397"/>
                <a:gd name="connsiteY3" fmla="*/ 2246165 h 2517098"/>
                <a:gd name="connsiteX0" fmla="*/ 41119 w 2698397"/>
                <a:gd name="connsiteY0" fmla="*/ 2246165 h 2687187"/>
                <a:gd name="connsiteX1" fmla="*/ 1323340 w 2698397"/>
                <a:gd name="connsiteY1" fmla="*/ 35440 h 2687187"/>
                <a:gd name="connsiteX2" fmla="*/ 2605560 w 2698397"/>
                <a:gd name="connsiteY2" fmla="*/ 2246165 h 2687187"/>
                <a:gd name="connsiteX3" fmla="*/ 41119 w 2698397"/>
                <a:gd name="connsiteY3" fmla="*/ 2246165 h 2687187"/>
                <a:gd name="connsiteX0" fmla="*/ 0 w 2657278"/>
                <a:gd name="connsiteY0" fmla="*/ 2246165 h 2687187"/>
                <a:gd name="connsiteX1" fmla="*/ 1282221 w 2657278"/>
                <a:gd name="connsiteY1" fmla="*/ 35440 h 2687187"/>
                <a:gd name="connsiteX2" fmla="*/ 2564441 w 2657278"/>
                <a:gd name="connsiteY2" fmla="*/ 2246165 h 2687187"/>
                <a:gd name="connsiteX3" fmla="*/ 0 w 2657278"/>
                <a:gd name="connsiteY3" fmla="*/ 2246165 h 2687187"/>
                <a:gd name="connsiteX0" fmla="*/ 0 w 2657278"/>
                <a:gd name="connsiteY0" fmla="*/ 2246165 h 2654542"/>
                <a:gd name="connsiteX1" fmla="*/ 1282221 w 2657278"/>
                <a:gd name="connsiteY1" fmla="*/ 35440 h 2654542"/>
                <a:gd name="connsiteX2" fmla="*/ 2564441 w 2657278"/>
                <a:gd name="connsiteY2" fmla="*/ 2246165 h 2654542"/>
                <a:gd name="connsiteX3" fmla="*/ 0 w 2657278"/>
                <a:gd name="connsiteY3" fmla="*/ 2246165 h 2654542"/>
                <a:gd name="connsiteX0" fmla="*/ 57808 w 2715086"/>
                <a:gd name="connsiteY0" fmla="*/ 2246165 h 2654542"/>
                <a:gd name="connsiteX1" fmla="*/ 1340029 w 2715086"/>
                <a:gd name="connsiteY1" fmla="*/ 35440 h 2654542"/>
                <a:gd name="connsiteX2" fmla="*/ 2622249 w 2715086"/>
                <a:gd name="connsiteY2" fmla="*/ 2246165 h 2654542"/>
                <a:gd name="connsiteX3" fmla="*/ 57808 w 2715086"/>
                <a:gd name="connsiteY3" fmla="*/ 2246165 h 2654542"/>
                <a:gd name="connsiteX0" fmla="*/ 57808 w 2653271"/>
                <a:gd name="connsiteY0" fmla="*/ 2240363 h 2648740"/>
                <a:gd name="connsiteX1" fmla="*/ 1340029 w 2653271"/>
                <a:gd name="connsiteY1" fmla="*/ 29638 h 2648740"/>
                <a:gd name="connsiteX2" fmla="*/ 2622249 w 2653271"/>
                <a:gd name="connsiteY2" fmla="*/ 2240363 h 2648740"/>
                <a:gd name="connsiteX3" fmla="*/ 57808 w 2653271"/>
                <a:gd name="connsiteY3" fmla="*/ 2240363 h 2648740"/>
                <a:gd name="connsiteX0" fmla="*/ 57808 w 2653271"/>
                <a:gd name="connsiteY0" fmla="*/ 2240363 h 2570137"/>
                <a:gd name="connsiteX1" fmla="*/ 1340029 w 2653271"/>
                <a:gd name="connsiteY1" fmla="*/ 29638 h 2570137"/>
                <a:gd name="connsiteX2" fmla="*/ 2622249 w 2653271"/>
                <a:gd name="connsiteY2" fmla="*/ 2240363 h 2570137"/>
                <a:gd name="connsiteX3" fmla="*/ 57808 w 2653271"/>
                <a:gd name="connsiteY3" fmla="*/ 2240363 h 2570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53271" h="2570137">
                  <a:moveTo>
                    <a:pt x="57808" y="2240363"/>
                  </a:moveTo>
                  <a:cubicBezTo>
                    <a:pt x="-240499" y="1866312"/>
                    <a:pt x="680394" y="142432"/>
                    <a:pt x="1340029" y="29638"/>
                  </a:cubicBezTo>
                  <a:cubicBezTo>
                    <a:pt x="2043207" y="-278482"/>
                    <a:pt x="2818956" y="1909855"/>
                    <a:pt x="2622249" y="2240363"/>
                  </a:cubicBezTo>
                  <a:cubicBezTo>
                    <a:pt x="2362520" y="2588705"/>
                    <a:pt x="404622" y="2762878"/>
                    <a:pt x="57808" y="224036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1B529DB-FFB3-84E2-95E4-8B77C44A7902}"/>
                </a:ext>
              </a:extLst>
            </p:cNvPr>
            <p:cNvSpPr txBox="1"/>
            <p:nvPr/>
          </p:nvSpPr>
          <p:spPr>
            <a:xfrm>
              <a:off x="1884737" y="1587543"/>
              <a:ext cx="6270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1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05</a:t>
              </a:r>
              <a:endParaRPr kumimoji="0" lang="zh-CN" altLang="en-US" sz="2800" b="1" i="1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30" name="灯片编号占位符 4">
            <a:extLst>
              <a:ext uri="{FF2B5EF4-FFF2-40B4-BE49-F238E27FC236}">
                <a16:creationId xmlns:a16="http://schemas.microsoft.com/office/drawing/2014/main" id="{079576CD-42FB-43D4-BFEC-3DDA3610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04" y="6623410"/>
            <a:ext cx="589856" cy="196131"/>
          </a:xfrm>
        </p:spPr>
        <p:txBody>
          <a:bodyPr/>
          <a:lstStyle/>
          <a:p>
            <a:fld id="{84174834-AE19-4E6F-B9DB-370160A47D1E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831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7D726BC-3BA7-416D-B55B-F8D617C6E2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7D726BC-3BA7-416D-B55B-F8D617C6E2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B297CFB0-C5DB-4BBD-B166-0CE71DD88BA1}"/>
              </a:ext>
            </a:extLst>
          </p:cNvPr>
          <p:cNvSpPr txBox="1"/>
          <p:nvPr/>
        </p:nvSpPr>
        <p:spPr>
          <a:xfrm>
            <a:off x="587374" y="6533599"/>
            <a:ext cx="10994941" cy="184666"/>
          </a:xfrm>
          <a:prstGeom prst="rect">
            <a:avLst/>
          </a:prstGeom>
          <a:noFill/>
        </p:spPr>
        <p:txBody>
          <a:bodyPr wrap="square" lIns="0" tIns="45720" rIns="91440" bIns="45720" rtlCol="0" anchor="b">
            <a:spAutoFit/>
          </a:bodyPr>
          <a:lstStyle/>
          <a:p>
            <a:pPr>
              <a:spcBef>
                <a:spcPct val="0"/>
              </a:spcBef>
              <a:buFont typeface="宋体" panose="02010600030101010101" pitchFamily="2" charset="-122"/>
              <a:buAutoNum type="arabicPeriod"/>
            </a:pP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布格替尼片说明书</a:t>
            </a:r>
            <a:r>
              <a:rPr lang="en-US" altLang="zh-CN" sz="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2. National Institute for Health and Care Excellence, Technology appraisal guidance 27 January 2021</a:t>
            </a:r>
            <a:r>
              <a:rPr lang="en-US" altLang="zh-CN" sz="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; 3. CADTH DRUG REIMBURSEMENT REVIEW Pharmacoeconomic Report BRIGATINIB (ALUNBRIG)  ; 4. Public Summary Document – November 2019 PBAC Meeting; 5.</a:t>
            </a:r>
            <a:r>
              <a:rPr lang="zh-CN" altLang="en-US" sz="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韩国</a:t>
            </a:r>
            <a:r>
              <a:rPr lang="en-US" altLang="zh-CN" sz="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HTA</a:t>
            </a:r>
            <a:r>
              <a:rPr lang="zh-CN" altLang="en-US" sz="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报告</a:t>
            </a:r>
            <a:endParaRPr lang="en-US" altLang="zh-CN" sz="6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B52C771-E895-1960-CAFF-6D89642C8351}"/>
              </a:ext>
            </a:extLst>
          </p:cNvPr>
          <p:cNvSpPr/>
          <p:nvPr/>
        </p:nvSpPr>
        <p:spPr>
          <a:xfrm>
            <a:off x="148047" y="134939"/>
            <a:ext cx="11493092" cy="7034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DF6D2CA-933D-588B-BACB-A1FDE838FA9D}"/>
              </a:ext>
            </a:extLst>
          </p:cNvPr>
          <p:cNvSpPr/>
          <p:nvPr/>
        </p:nvSpPr>
        <p:spPr>
          <a:xfrm>
            <a:off x="587375" y="954088"/>
            <a:ext cx="5508625" cy="5265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5FBCDF4-EF73-EADE-B647-3DA57B523442}"/>
              </a:ext>
            </a:extLst>
          </p:cNvPr>
          <p:cNvSpPr/>
          <p:nvPr/>
        </p:nvSpPr>
        <p:spPr>
          <a:xfrm>
            <a:off x="6576969" y="954088"/>
            <a:ext cx="5027656" cy="52658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007DA37-14F5-2882-D965-0B8AB5422342}"/>
              </a:ext>
            </a:extLst>
          </p:cNvPr>
          <p:cNvSpPr txBox="1"/>
          <p:nvPr/>
        </p:nvSpPr>
        <p:spPr>
          <a:xfrm>
            <a:off x="7416293" y="1117134"/>
            <a:ext cx="34342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参照药品建议：</a:t>
            </a:r>
            <a:r>
              <a:rPr kumimoji="0" lang="zh-CN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宋体" panose="02010600030101010101" pitchFamily="2" charset="-122"/>
              </a:rPr>
              <a:t>盐酸阿来替尼胶囊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A7250B7-5362-6976-2C14-1A65905329D8}"/>
              </a:ext>
            </a:extLst>
          </p:cNvPr>
          <p:cNvSpPr txBox="1"/>
          <p:nvPr/>
        </p:nvSpPr>
        <p:spPr>
          <a:xfrm>
            <a:off x="6648945" y="1390103"/>
            <a:ext cx="4903179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参照药品选择理由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适应症完全一致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，均适用于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ALK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阳性的局部晚期或转移性非小细胞肺癌患者的全线治疗</a:t>
            </a: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阿来替尼是</a:t>
            </a:r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当前</a:t>
            </a: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临床应用最广泛</a:t>
            </a:r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TKI</a:t>
            </a:r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，使用占比超</a:t>
            </a:r>
            <a:r>
              <a:rPr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60%</a:t>
            </a:r>
            <a:endParaRPr lang="zh-CN" alt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ea"/>
              <a:buAutoNum type="circleNumDbPlain"/>
              <a:defRPr/>
            </a:pPr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目录中</a:t>
            </a:r>
            <a:r>
              <a:rPr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ALK TKI </a:t>
            </a:r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阿来替尼与布格替尼疗效最可比</a:t>
            </a:r>
            <a:endParaRPr lang="en-US" altLang="zh-CN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均是</a:t>
            </a:r>
            <a:r>
              <a:rPr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NCCN</a:t>
            </a:r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指南优选推荐</a:t>
            </a:r>
            <a:r>
              <a:rPr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(I</a:t>
            </a:r>
            <a:r>
              <a:rPr lang="zh-CN" altLang="en-US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类建议</a:t>
            </a:r>
            <a:r>
              <a:rPr lang="en-US" altLang="zh-CN" sz="1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12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ea"/>
              <a:buAutoNum type="circleNumDbPlain"/>
              <a:defRPr/>
            </a:pP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国际典型</a:t>
            </a:r>
            <a:r>
              <a:rPr lang="en-US" altLang="zh-CN" sz="1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HTA</a:t>
            </a:r>
            <a:r>
              <a:rPr lang="zh-CN" altLang="en-US" sz="1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指定参照药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34FE1A35-609D-49FD-BF70-1FAE9803D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345947"/>
              </p:ext>
            </p:extLst>
          </p:nvPr>
        </p:nvGraphicFramePr>
        <p:xfrm>
          <a:off x="6648945" y="3587020"/>
          <a:ext cx="4903180" cy="25155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43750">
                  <a:extLst>
                    <a:ext uri="{9D8B030D-6E8A-4147-A177-3AD203B41FA5}">
                      <a16:colId xmlns:a16="http://schemas.microsoft.com/office/drawing/2014/main" val="883055760"/>
                    </a:ext>
                  </a:extLst>
                </a:gridCol>
                <a:gridCol w="727745">
                  <a:extLst>
                    <a:ext uri="{9D8B030D-6E8A-4147-A177-3AD203B41FA5}">
                      <a16:colId xmlns:a16="http://schemas.microsoft.com/office/drawing/2014/main" val="3237578624"/>
                    </a:ext>
                  </a:extLst>
                </a:gridCol>
                <a:gridCol w="3431685">
                  <a:extLst>
                    <a:ext uri="{9D8B030D-6E8A-4147-A177-3AD203B41FA5}">
                      <a16:colId xmlns:a16="http://schemas.microsoft.com/office/drawing/2014/main" val="482389571"/>
                    </a:ext>
                  </a:extLst>
                </a:gridCol>
              </a:tblGrid>
              <a:tr h="42851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权威</a:t>
                      </a:r>
                      <a:r>
                        <a:rPr lang="en-US" altLang="zh-CN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HTA</a:t>
                      </a:r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评估机构</a:t>
                      </a:r>
                    </a:p>
                  </a:txBody>
                  <a:tcPr marL="56157" marR="56157" marT="28078" marB="28078" anchor="ctr">
                    <a:lnB w="38100" cmpd="sng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指定</a:t>
                      </a:r>
                      <a:endParaRPr lang="en-US" altLang="zh-CN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参照品</a:t>
                      </a:r>
                    </a:p>
                  </a:txBody>
                  <a:tcPr marL="56157" marR="56157" marT="28078" marB="28078" anchor="ctr">
                    <a:lnB w="38100" cmpd="sng"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对参照品的评估建议或结论</a:t>
                      </a:r>
                      <a:endParaRPr lang="zh-CN" altLang="en-US" sz="100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157" marR="56157" marT="28078" marB="28078" anchor="ctr">
                    <a:lnB w="38100" cmpd="sng">
                      <a:noFill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085717"/>
                  </a:ext>
                </a:extLst>
              </a:tr>
              <a:tr h="53043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韩国</a:t>
                      </a:r>
                      <a:r>
                        <a:rPr kumimoji="0" lang="en-US" altLang="zh-CN" sz="1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[5]</a:t>
                      </a:r>
                      <a:r>
                        <a:rPr kumimoji="0" lang="zh-CN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56157" marR="56157" marT="28078" marB="2807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阿来替尼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（一线）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157" marR="56157" marT="28078" marB="2807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由于阿来替尼在韩国市场有着主导使用地位，阿来替尼被认为是首选的参照药物。”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157" marR="56157" marT="28078" marB="28078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33154"/>
                  </a:ext>
                </a:extLst>
              </a:tr>
              <a:tr h="42851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NICE</a:t>
                      </a:r>
                      <a:r>
                        <a:rPr kumimoji="0" lang="en-US" altLang="zh-CN" sz="1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[2]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56157" marR="56157" marT="28078" marB="28078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阿来替尼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（一线）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157" marR="56157" marT="28078" marB="28078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kumimoji="1" lang="zh-CN" altLang="zh-CN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非头对头的药物疗效对比，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阿来替尼作为参照药品是最合适的</a:t>
                      </a:r>
                      <a:r>
                        <a:rPr lang="zh-CN" altLang="en-US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endParaRPr lang="zh-CN" altLang="en-US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157" marR="56157" marT="28078" marB="28078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074313"/>
                  </a:ext>
                </a:extLst>
              </a:tr>
              <a:tr h="6996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加拿大</a:t>
                      </a:r>
                      <a:r>
                        <a:rPr kumimoji="0" lang="en-US" altLang="zh-CN" sz="1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[3]</a:t>
                      </a:r>
                      <a:endParaRPr lang="en-US" altLang="zh-CN" sz="1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2021</a:t>
                      </a:r>
                      <a:r>
                        <a:rPr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zh-CN" sz="1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157" marR="56157" marT="28078" marB="28078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阿来替尼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（一线）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157" marR="56157" marT="28078" marB="28078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“虽然 </a:t>
                      </a:r>
                      <a:r>
                        <a:rPr kumimoji="1" lang="en-US" altLang="zh-CN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ALTA-1L </a:t>
                      </a:r>
                      <a:r>
                        <a:rPr kumimoji="1" lang="zh-CN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试验比较了布格替尼和克唑替尼，但阿来替尼目前是加拿大临床实践中的标准治疗和首选的一线 </a:t>
                      </a:r>
                      <a:r>
                        <a:rPr kumimoji="1" lang="en-US" altLang="zh-CN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ALK TKI</a:t>
                      </a:r>
                      <a:r>
                        <a:rPr kumimoji="1" lang="zh-CN" altLang="en-US" sz="10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“</a:t>
                      </a:r>
                      <a:endParaRPr kumimoji="1" lang="en-US" altLang="zh-CN" sz="10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56157" marR="56157" marT="28078" marB="28078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7380"/>
                  </a:ext>
                </a:extLst>
              </a:tr>
              <a:tr h="428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澳大利亚</a:t>
                      </a:r>
                      <a:r>
                        <a:rPr kumimoji="0" lang="en-US" altLang="zh-CN" sz="10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[4]</a:t>
                      </a:r>
                      <a:r>
                        <a:rPr kumimoji="1"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kumimoji="1" lang="en-US" altLang="zh-CN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kumimoji="1" lang="zh-CN" altLang="en-US" sz="1000" kern="1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1" lang="zh-CN" altLang="en-US" sz="1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6157" marR="56157" marT="28078" marB="28078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阿来替尼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（全线）</a:t>
                      </a:r>
                      <a:endParaRPr lang="en-US" altLang="zh-CN" sz="10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157" marR="56157" marT="28078" marB="28078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阿来替尼是适当的主要参照药物，因为如果布格替尼在</a:t>
                      </a:r>
                      <a:r>
                        <a:rPr lang="en-US" altLang="zh-CN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PBS</a:t>
                      </a:r>
                      <a:r>
                        <a:rPr lang="zh-CN" altLang="en-US" sz="10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中可用于一线和二线治疗，则可能替代阿来替尼</a:t>
                      </a:r>
                      <a:r>
                        <a:rPr lang="zh-CN" altLang="en-US" sz="10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”</a:t>
                      </a:r>
                      <a:endParaRPr lang="en-US" altLang="zh-CN" sz="10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6157" marR="56157" marT="28078" marB="28078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2181"/>
                  </a:ext>
                </a:extLst>
              </a:tr>
            </a:tbl>
          </a:graphicData>
        </a:graphic>
      </p:graphicFrame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979932C-29FD-472F-9FD0-79CDF4638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355154"/>
              </p:ext>
            </p:extLst>
          </p:nvPr>
        </p:nvGraphicFramePr>
        <p:xfrm>
          <a:off x="740865" y="1071419"/>
          <a:ext cx="5265061" cy="503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519">
                  <a:extLst>
                    <a:ext uri="{9D8B030D-6E8A-4147-A177-3AD203B41FA5}">
                      <a16:colId xmlns:a16="http://schemas.microsoft.com/office/drawing/2014/main" val="862097189"/>
                    </a:ext>
                  </a:extLst>
                </a:gridCol>
                <a:gridCol w="1592624">
                  <a:extLst>
                    <a:ext uri="{9D8B030D-6E8A-4147-A177-3AD203B41FA5}">
                      <a16:colId xmlns:a16="http://schemas.microsoft.com/office/drawing/2014/main" val="2917624535"/>
                    </a:ext>
                  </a:extLst>
                </a:gridCol>
                <a:gridCol w="1277577">
                  <a:extLst>
                    <a:ext uri="{9D8B030D-6E8A-4147-A177-3AD203B41FA5}">
                      <a16:colId xmlns:a16="http://schemas.microsoft.com/office/drawing/2014/main" val="3016533972"/>
                    </a:ext>
                  </a:extLst>
                </a:gridCol>
                <a:gridCol w="622341">
                  <a:extLst>
                    <a:ext uri="{9D8B030D-6E8A-4147-A177-3AD203B41FA5}">
                      <a16:colId xmlns:a16="http://schemas.microsoft.com/office/drawing/2014/main" val="2447556840"/>
                    </a:ext>
                  </a:extLst>
                </a:gridCol>
              </a:tblGrid>
              <a:tr h="465852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通用名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布格替尼片</a:t>
                      </a:r>
                      <a:r>
                        <a:rPr kumimoji="0" lang="en-US" altLang="zh-CN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[1]</a:t>
                      </a:r>
                      <a:r>
                        <a:rPr kumimoji="0" lang="zh-CN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US" altLang="zh-CN" sz="12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altLang="en-US" sz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126211"/>
                  </a:ext>
                </a:extLst>
              </a:tr>
              <a:tr h="465852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注册规格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180mg</a:t>
                      </a:r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；</a:t>
                      </a:r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90mg</a:t>
                      </a:r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；</a:t>
                      </a:r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30mg 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5443"/>
                  </a:ext>
                </a:extLst>
              </a:tr>
              <a:tr h="465852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治疗主规格</a:t>
                      </a:r>
                      <a:endParaRPr lang="zh-CN" alt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180mg</a:t>
                      </a:r>
                      <a:r>
                        <a:rPr kumimoji="0" lang="zh-CN" altLang="en-US" sz="1200" b="1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此规格为说明书的主要治疗剂量</a:t>
                      </a:r>
                      <a:endParaRPr kumimoji="0" lang="en-US" altLang="zh-CN" sz="1200" b="0" i="0" u="none" strike="noStrike" kern="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180000" marR="18000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715870"/>
                  </a:ext>
                </a:extLst>
              </a:tr>
              <a:tr h="698777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适应症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本品单药适用于</a:t>
                      </a:r>
                      <a:r>
                        <a:rPr kumimoji="0" lang="zh-CN" altLang="zh-C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间变性淋巴瘤激酶（</a:t>
                      </a:r>
                      <a:r>
                        <a:rPr kumimoji="0" lang="en-US" altLang="zh-C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ALK</a:t>
                      </a:r>
                      <a:r>
                        <a:rPr kumimoji="0" lang="zh-CN" altLang="zh-C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）阳性的局部晚期或转移性的非小细胞肺癌（</a:t>
                      </a:r>
                      <a:r>
                        <a:rPr kumimoji="0" lang="en-US" altLang="zh-C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NSCLC</a:t>
                      </a:r>
                      <a:r>
                        <a:rPr kumimoji="0" lang="zh-CN" altLang="zh-CN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）</a:t>
                      </a:r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患者的治疗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658534"/>
                  </a:ext>
                </a:extLst>
              </a:tr>
              <a:tr h="978289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用法用量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前</a:t>
                      </a:r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7 </a:t>
                      </a:r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天口服</a:t>
                      </a:r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90 mg</a:t>
                      </a:r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，每日</a:t>
                      </a:r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1 </a:t>
                      </a:r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次；然后增加剂量至</a:t>
                      </a:r>
                      <a:r>
                        <a:rPr kumimoji="0" lang="zh-CN" altLang="zh-CN" sz="1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口服</a:t>
                      </a:r>
                      <a:r>
                        <a:rPr kumimoji="0" lang="en-US" altLang="zh-CN" sz="1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180 mg</a:t>
                      </a:r>
                      <a:r>
                        <a:rPr kumimoji="0" lang="zh-CN" altLang="zh-CN" sz="1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，每日</a:t>
                      </a:r>
                      <a:r>
                        <a:rPr kumimoji="0" lang="en-US" altLang="zh-CN" sz="1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1 </a:t>
                      </a:r>
                      <a:r>
                        <a:rPr kumimoji="0" lang="zh-CN" altLang="zh-CN" sz="1200" b="1" i="0" u="sng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次</a:t>
                      </a:r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。本品给药直至疾病进展或出现不可接受的毒性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447681"/>
                  </a:ext>
                </a:extLst>
              </a:tr>
              <a:tr h="4658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专利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solidFill>
                      <a:srgbClr val="FCE7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2029</a:t>
                      </a:r>
                      <a:endParaRPr lang="zh-CN" altLang="en-US" sz="1200" strike="sngStrike" dirty="0">
                        <a:highlight>
                          <a:srgbClr val="FFFF00"/>
                        </a:highlight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279510"/>
                  </a:ext>
                </a:extLst>
              </a:tr>
              <a:tr h="698777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zh-CN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</a:t>
                      </a:r>
                      <a:r>
                        <a:rPr kumimoji="0" lang="zh-CN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获批时间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solidFill>
                      <a:srgbClr val="FCE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2022</a:t>
                      </a:r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22</a:t>
                      </a:r>
                      <a:r>
                        <a:rPr kumimoji="0" lang="zh-CN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日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目前大陆地区同通用名药品的上市情况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无</a:t>
                      </a:r>
                    </a:p>
                  </a:txBody>
                  <a:tcPr marL="180000" marR="180000" anchor="ctr"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348426"/>
                  </a:ext>
                </a:extLst>
              </a:tr>
              <a:tr h="791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1" i="0" u="none" strike="noStrike" kern="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全球首次上市时间及国家</a:t>
                      </a:r>
                      <a:r>
                        <a:rPr kumimoji="0" lang="en-US" altLang="zh-CN" sz="1400" b="1" i="0" u="none" strike="noStrike" kern="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1" i="0" u="none" strike="noStrike" kern="0" cap="none" spc="0" normalizeH="0" baseline="0" noProof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地区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80000" marR="180000" anchor="ctr">
                    <a:solidFill>
                      <a:srgbClr val="F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2017</a:t>
                      </a:r>
                      <a:r>
                        <a: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年</a:t>
                      </a:r>
                      <a:r>
                        <a:rPr kumimoji="0" lang="en-US" altLang="zh-CN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200" b="0" i="0" u="none" strike="noStrike" kern="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月，美国</a:t>
                      </a:r>
                      <a:endParaRPr kumimoji="0" lang="en-US" altLang="zh-CN" sz="1200" b="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80000" marR="18000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是否为</a:t>
                      </a:r>
                      <a:r>
                        <a:rPr kumimoji="0" lang="en-US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kumimoji="0" lang="zh-CN" altLang="zh-CN" sz="1200" b="1" i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药品</a:t>
                      </a:r>
                      <a:endParaRPr lang="zh-CN" altLang="en-US" dirty="0"/>
                    </a:p>
                  </a:txBody>
                  <a:tcPr marL="180000" marR="18000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否</a:t>
                      </a:r>
                    </a:p>
                  </a:txBody>
                  <a:tcPr marL="180000" marR="180000" anchor="ctr"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934731"/>
                  </a:ext>
                </a:extLst>
              </a:tr>
            </a:tbl>
          </a:graphicData>
        </a:graphic>
      </p:graphicFrame>
      <p:sp>
        <p:nvSpPr>
          <p:cNvPr id="6" name="标题 5">
            <a:extLst>
              <a:ext uri="{FF2B5EF4-FFF2-40B4-BE49-F238E27FC236}">
                <a16:creationId xmlns:a16="http://schemas.microsoft.com/office/drawing/2014/main" id="{8C3ABD79-1DE3-4E60-9BD8-00992F82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布格替尼基本信息</a:t>
            </a:r>
            <a:endParaRPr lang="zh-CN" altLang="en-US" sz="36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560713-E0EF-47F5-8559-DC2C9D9B9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4834-AE19-4E6F-B9DB-370160A47D1E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02CCD983-0E34-44E4-A246-8975BE1CEB11}"/>
              </a:ext>
            </a:extLst>
          </p:cNvPr>
          <p:cNvSpPr/>
          <p:nvPr/>
        </p:nvSpPr>
        <p:spPr>
          <a:xfrm>
            <a:off x="0" y="134939"/>
            <a:ext cx="359228" cy="781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基本信息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40700A-CF1C-4052-91F6-36C98AD14F32}"/>
              </a:ext>
            </a:extLst>
          </p:cNvPr>
          <p:cNvSpPr txBox="1"/>
          <p:nvPr/>
        </p:nvSpPr>
        <p:spPr>
          <a:xfrm>
            <a:off x="587374" y="6281295"/>
            <a:ext cx="10440000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HTA: Health Technology Assessment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卫生经济评估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TKI: Tyrosine Kinase Inhibitor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酪氨酸激酶抑制剂</a:t>
            </a: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 NICE: National Institute for Health &amp; Clinical Excellence 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英国国家健康与临床卓越研究所</a:t>
            </a:r>
          </a:p>
        </p:txBody>
      </p:sp>
    </p:spTree>
    <p:extLst>
      <p:ext uri="{BB962C8B-B14F-4D97-AF65-F5344CB8AC3E}">
        <p14:creationId xmlns:p14="http://schemas.microsoft.com/office/powerpoint/2010/main" val="328445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B9D04C6-16C6-4611-B236-DDF58C92308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670824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B9D04C6-16C6-4611-B236-DDF58C9230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7659ECAF-9C88-C0C5-AC36-19E2B87C72C5}"/>
              </a:ext>
            </a:extLst>
          </p:cNvPr>
          <p:cNvSpPr/>
          <p:nvPr/>
        </p:nvSpPr>
        <p:spPr>
          <a:xfrm>
            <a:off x="148047" y="134939"/>
            <a:ext cx="11493092" cy="7034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0D0EF57-BCCF-068B-5C9A-33E5FD3B4B2C}"/>
              </a:ext>
            </a:extLst>
          </p:cNvPr>
          <p:cNvSpPr/>
          <p:nvPr/>
        </p:nvSpPr>
        <p:spPr>
          <a:xfrm>
            <a:off x="581409" y="2125500"/>
            <a:ext cx="5369693" cy="4010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E1DAE2D-43E4-F004-F646-AE78CFB20CC8}"/>
              </a:ext>
            </a:extLst>
          </p:cNvPr>
          <p:cNvSpPr txBox="1"/>
          <p:nvPr/>
        </p:nvSpPr>
        <p:spPr>
          <a:xfrm>
            <a:off x="611384" y="2163638"/>
            <a:ext cx="530974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在中国，肺癌高居中国发病率和死亡率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第一位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的癌症，严重威胁我国人民健康</a:t>
            </a:r>
          </a:p>
          <a:p>
            <a:pPr marL="171450" marR="0" lvl="0" indent="-1714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ALK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阳性晚期非小细胞肺癌（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ALK+ NSCLC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）是一种比较少见而凶险的亚型，约占非小细胞肺癌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5%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7%(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占肺癌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85%)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我国大陆地区每年新发病例数在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万例左右</a:t>
            </a:r>
            <a:r>
              <a:rPr kumimoji="0" lang="en-US" altLang="zh-CN" sz="1400" b="0" i="0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[1,2</a:t>
            </a:r>
            <a:r>
              <a:rPr kumimoji="0" lang="en-US" altLang="zh-CN" sz="1200" b="0" i="0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CN" sz="1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55% </a:t>
            </a: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kumimoji="0" lang="en-US" altLang="zh-CN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ALK</a:t>
            </a: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阳性晚期</a:t>
            </a:r>
            <a:r>
              <a:rPr kumimoji="0" lang="en-US" altLang="zh-CN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NSCLC </a:t>
            </a: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患者在治疗两年内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发生脑转移</a:t>
            </a: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，患者生存时间显著降低，</a:t>
            </a:r>
            <a:r>
              <a: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中位生存期</a:t>
            </a:r>
            <a:r>
              <a:rPr kumimoji="0" lang="en-US" altLang="zh-CN" sz="1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中位</a:t>
            </a:r>
            <a:r>
              <a:rPr kumimoji="0" lang="en-US" altLang="zh-CN" sz="1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OS)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仅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16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r>
              <a:rPr kumimoji="0" lang="en-US" altLang="zh-CN" sz="1400" b="1" i="0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[3</a:t>
            </a:r>
            <a:r>
              <a:rPr lang="en-US" altLang="zh-CN" sz="1400" b="1" baseline="300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</a:t>
            </a:r>
            <a:r>
              <a:rPr kumimoji="0" lang="en-US" altLang="zh-CN" sz="1400" b="1" i="0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kumimoji="0" lang="en-US" altLang="zh-CN" sz="1200" b="1" i="0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</a:t>
            </a:r>
            <a:endParaRPr lang="en-US" altLang="zh-CN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CN" sz="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针对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ALK TKI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耐药</a:t>
            </a: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患者，</a:t>
            </a:r>
            <a:r>
              <a:rPr kumimoji="0" lang="zh-CN" altLang="en-US" sz="1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现有目录内药物</a:t>
            </a:r>
            <a:r>
              <a:rPr kumimoji="0" lang="en-US" altLang="zh-CN" sz="14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PFS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均未超过</a:t>
            </a:r>
            <a:r>
              <a:rPr lang="en-US" altLang="zh-CN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r>
              <a:rPr kumimoji="0" lang="en-US" altLang="zh-CN" sz="1400" b="1" i="0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[5-8</a:t>
            </a:r>
            <a:r>
              <a:rPr kumimoji="0" lang="en-US" altLang="zh-CN" sz="1200" b="1" i="0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 </a:t>
            </a:r>
            <a:r>
              <a:rPr kumimoji="0" lang="zh-CN" alt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，获益有限，亟待突破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CN" sz="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ALK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发病人群年龄较轻，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受多种症状和治疗副作用困扰，生活质量大幅降低，脑转移加剧生活质量恶化。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提升生活质量成为关键治疗目标之一</a:t>
            </a:r>
            <a:endParaRPr kumimoji="0" lang="zh-CN" altLang="en-US" sz="14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marR="0" lvl="0" indent="-1714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任意多边形 43">
            <a:extLst>
              <a:ext uri="{FF2B5EF4-FFF2-40B4-BE49-F238E27FC236}">
                <a16:creationId xmlns:a16="http://schemas.microsoft.com/office/drawing/2014/main" id="{0CFC706F-BCAA-4011-9298-EBB2C6C776C3}"/>
              </a:ext>
            </a:extLst>
          </p:cNvPr>
          <p:cNvSpPr/>
          <p:nvPr/>
        </p:nvSpPr>
        <p:spPr>
          <a:xfrm>
            <a:off x="578525" y="1503375"/>
            <a:ext cx="4247026" cy="623081"/>
          </a:xfrm>
          <a:custGeom>
            <a:avLst/>
            <a:gdLst>
              <a:gd name="connsiteX0" fmla="*/ 0 w 3161201"/>
              <a:gd name="connsiteY0" fmla="*/ 0 h 768491"/>
              <a:gd name="connsiteX1" fmla="*/ 354694 w 3161201"/>
              <a:gd name="connsiteY1" fmla="*/ 0 h 768491"/>
              <a:gd name="connsiteX2" fmla="*/ 407839 w 3161201"/>
              <a:gd name="connsiteY2" fmla="*/ 0 h 768491"/>
              <a:gd name="connsiteX3" fmla="*/ 3161201 w 3161201"/>
              <a:gd name="connsiteY3" fmla="*/ 0 h 768491"/>
              <a:gd name="connsiteX4" fmla="*/ 2969078 w 3161201"/>
              <a:gd name="connsiteY4" fmla="*/ 768491 h 768491"/>
              <a:gd name="connsiteX5" fmla="*/ 407839 w 3161201"/>
              <a:gd name="connsiteY5" fmla="*/ 768491 h 768491"/>
              <a:gd name="connsiteX6" fmla="*/ 162571 w 3161201"/>
              <a:gd name="connsiteY6" fmla="*/ 768491 h 768491"/>
              <a:gd name="connsiteX7" fmla="*/ 0 w 3161201"/>
              <a:gd name="connsiteY7" fmla="*/ 768491 h 76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1201" h="768491">
                <a:moveTo>
                  <a:pt x="0" y="0"/>
                </a:moveTo>
                <a:lnTo>
                  <a:pt x="354694" y="0"/>
                </a:lnTo>
                <a:lnTo>
                  <a:pt x="407839" y="0"/>
                </a:lnTo>
                <a:lnTo>
                  <a:pt x="3161201" y="0"/>
                </a:lnTo>
                <a:lnTo>
                  <a:pt x="2969078" y="768491"/>
                </a:lnTo>
                <a:lnTo>
                  <a:pt x="407839" y="768491"/>
                </a:lnTo>
                <a:lnTo>
                  <a:pt x="162571" y="768491"/>
                </a:lnTo>
                <a:lnTo>
                  <a:pt x="0" y="76849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疾病基本情况及未满足需求</a:t>
            </a:r>
            <a:endParaRPr kumimoji="0" lang="en-US" altLang="zh-CN" sz="1600" b="1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AE9537B-E5A8-4CCA-A645-0EFD54506326}"/>
              </a:ext>
            </a:extLst>
          </p:cNvPr>
          <p:cNvSpPr/>
          <p:nvPr/>
        </p:nvSpPr>
        <p:spPr>
          <a:xfrm>
            <a:off x="6239579" y="2095019"/>
            <a:ext cx="5425040" cy="401867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8" name="任意多边形 43">
            <a:extLst>
              <a:ext uri="{FF2B5EF4-FFF2-40B4-BE49-F238E27FC236}">
                <a16:creationId xmlns:a16="http://schemas.microsoft.com/office/drawing/2014/main" id="{DD50AEE4-3E3C-4568-8118-0D755147FFD8}"/>
              </a:ext>
            </a:extLst>
          </p:cNvPr>
          <p:cNvSpPr/>
          <p:nvPr/>
        </p:nvSpPr>
        <p:spPr>
          <a:xfrm>
            <a:off x="6239579" y="1479981"/>
            <a:ext cx="4247026" cy="612737"/>
          </a:xfrm>
          <a:custGeom>
            <a:avLst/>
            <a:gdLst>
              <a:gd name="connsiteX0" fmla="*/ 0 w 3161201"/>
              <a:gd name="connsiteY0" fmla="*/ 0 h 768491"/>
              <a:gd name="connsiteX1" fmla="*/ 354694 w 3161201"/>
              <a:gd name="connsiteY1" fmla="*/ 0 h 768491"/>
              <a:gd name="connsiteX2" fmla="*/ 407839 w 3161201"/>
              <a:gd name="connsiteY2" fmla="*/ 0 h 768491"/>
              <a:gd name="connsiteX3" fmla="*/ 3161201 w 3161201"/>
              <a:gd name="connsiteY3" fmla="*/ 0 h 768491"/>
              <a:gd name="connsiteX4" fmla="*/ 2969078 w 3161201"/>
              <a:gd name="connsiteY4" fmla="*/ 768491 h 768491"/>
              <a:gd name="connsiteX5" fmla="*/ 407839 w 3161201"/>
              <a:gd name="connsiteY5" fmla="*/ 768491 h 768491"/>
              <a:gd name="connsiteX6" fmla="*/ 162571 w 3161201"/>
              <a:gd name="connsiteY6" fmla="*/ 768491 h 768491"/>
              <a:gd name="connsiteX7" fmla="*/ 0 w 3161201"/>
              <a:gd name="connsiteY7" fmla="*/ 768491 h 76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1201" h="768491">
                <a:moveTo>
                  <a:pt x="0" y="0"/>
                </a:moveTo>
                <a:lnTo>
                  <a:pt x="354694" y="0"/>
                </a:lnTo>
                <a:lnTo>
                  <a:pt x="407839" y="0"/>
                </a:lnTo>
                <a:lnTo>
                  <a:pt x="3161201" y="0"/>
                </a:lnTo>
                <a:lnTo>
                  <a:pt x="2969078" y="768491"/>
                </a:lnTo>
                <a:lnTo>
                  <a:pt x="407839" y="768491"/>
                </a:lnTo>
                <a:lnTo>
                  <a:pt x="162571" y="768491"/>
                </a:lnTo>
                <a:lnTo>
                  <a:pt x="0" y="76849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布格替尼优势</a:t>
            </a:r>
            <a:endParaRPr lang="en-US" altLang="zh-CN" b="1" baseline="30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B142A8-4B63-468F-B354-4A3DC354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4834-AE19-4E6F-B9DB-370160A47D1E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496815E-0DCB-4524-A65F-25610ACD47A1}"/>
              </a:ext>
            </a:extLst>
          </p:cNvPr>
          <p:cNvSpPr txBox="1"/>
          <p:nvPr/>
        </p:nvSpPr>
        <p:spPr>
          <a:xfrm>
            <a:off x="6239579" y="2180901"/>
            <a:ext cx="5401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布格替尼</a:t>
            </a:r>
            <a:r>
              <a:rPr kumimoji="0"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一线治疗</a:t>
            </a:r>
            <a:r>
              <a:rPr kumimoji="0"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全人群研究者评估中位</a:t>
            </a:r>
            <a:r>
              <a:rPr kumimoji="0"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kumimoji="0"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超越</a:t>
            </a:r>
            <a:r>
              <a:rPr kumimoji="0"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kumimoji="0"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个月，</a:t>
            </a:r>
            <a:r>
              <a:rPr kumimoji="0"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kumimoji="0"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</a:t>
            </a:r>
            <a:r>
              <a:rPr kumimoji="0"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66%</a:t>
            </a:r>
            <a:r>
              <a:rPr kumimoji="0"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间接比较分析显示</a:t>
            </a:r>
            <a:r>
              <a:rPr kumimoji="0" lang="en-US" altLang="zh-CN" sz="15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kumimoji="0" lang="zh-CN" altLang="en-US" sz="15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获益优于目录内及其他</a:t>
            </a:r>
            <a:r>
              <a:rPr kumimoji="0" lang="en-US" altLang="zh-CN" sz="15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ALK TKI</a:t>
            </a:r>
            <a:r>
              <a:rPr kumimoji="0" lang="zh-CN" altLang="en-US" sz="15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的趋势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[9]</a:t>
            </a:r>
            <a:endParaRPr kumimoji="0" lang="en-US" altLang="zh-CN" sz="15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布格替尼透脑性高，强效抑制脑转移，突破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治疗难点，</a:t>
            </a:r>
            <a:r>
              <a:rPr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降低基线脑转移人群疾病进展或死亡风险</a:t>
            </a: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r>
              <a:rPr lang="zh-CN" altLang="en-US" sz="15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实现</a:t>
            </a: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率</a:t>
            </a: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71%</a:t>
            </a:r>
            <a:r>
              <a:rPr lang="en-US" altLang="zh-CN" sz="14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[9]</a:t>
            </a:r>
            <a:endParaRPr kumimoji="0" lang="en-US" altLang="zh-CN" sz="140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布格替尼强效</a:t>
            </a:r>
            <a:r>
              <a:rPr kumimoji="0"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解决耐药问题</a:t>
            </a:r>
            <a:r>
              <a:rPr kumimoji="0"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，实现患者</a:t>
            </a:r>
            <a:r>
              <a:rPr kumimoji="0"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最长</a:t>
            </a:r>
            <a:r>
              <a:rPr kumimoji="0"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PFS</a:t>
            </a:r>
            <a:r>
              <a:rPr kumimoji="0"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kumimoji="0"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endParaRPr kumimoji="0" lang="en-US" altLang="zh-CN" sz="1500" strike="sngStrike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布格替尼安全性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好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长期可耐受，是</a:t>
            </a:r>
            <a:r>
              <a:rPr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首个且唯一显著改善患者生活质量的</a:t>
            </a: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ALK TKI </a:t>
            </a:r>
            <a:r>
              <a:rPr lang="en-US" altLang="zh-CN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中位生存质量恶化时间</a:t>
            </a: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26.7</a:t>
            </a:r>
            <a:r>
              <a:rPr lang="zh-CN" altLang="en-US" sz="15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个月</a:t>
            </a:r>
            <a:r>
              <a:rPr lang="en-US" altLang="zh-CN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[9]</a:t>
            </a:r>
            <a:endParaRPr lang="en-US" altLang="zh-CN" sz="1600" baseline="30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zh-CN" sz="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布格替尼纳入医保后替代目录内</a:t>
            </a:r>
            <a:r>
              <a:rPr kumimoji="0" lang="en-US" altLang="zh-CN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ALK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治疗，对医保基金影响较小，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却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显著延长患者生存；其经济性受到多国</a:t>
            </a:r>
            <a:r>
              <a:rPr kumimoji="0" lang="en-US" altLang="zh-CN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地区</a:t>
            </a:r>
            <a:r>
              <a:rPr kumimoji="0" lang="en-US" altLang="zh-CN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HTA</a:t>
            </a:r>
            <a:r>
              <a:rPr kumimoji="0" lang="zh-CN" altLang="en-US" sz="15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机构肯定</a:t>
            </a:r>
            <a:endParaRPr kumimoji="0" lang="zh-CN" altLang="en-US" sz="1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22E85A59-2696-49E5-B0D4-37EBF82A1B28}"/>
              </a:ext>
            </a:extLst>
          </p:cNvPr>
          <p:cNvSpPr/>
          <p:nvPr/>
        </p:nvSpPr>
        <p:spPr>
          <a:xfrm>
            <a:off x="0" y="134939"/>
            <a:ext cx="359228" cy="781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基本信息</a:t>
            </a:r>
          </a:p>
        </p:txBody>
      </p:sp>
      <p:sp>
        <p:nvSpPr>
          <p:cNvPr id="25" name="标题 5">
            <a:extLst>
              <a:ext uri="{FF2B5EF4-FFF2-40B4-BE49-F238E27FC236}">
                <a16:creationId xmlns:a16="http://schemas.microsoft.com/office/drawing/2014/main" id="{2556DB44-F58A-4304-866B-05EC6FADC145}"/>
              </a:ext>
            </a:extLst>
          </p:cNvPr>
          <p:cNvSpPr txBox="1">
            <a:spLocks/>
          </p:cNvSpPr>
          <p:nvPr/>
        </p:nvSpPr>
        <p:spPr>
          <a:xfrm>
            <a:off x="527051" y="327325"/>
            <a:ext cx="11137568" cy="703942"/>
          </a:xfrm>
          <a:prstGeom prst="rect">
            <a:avLst/>
          </a:prstGeom>
          <a:ln w="12700"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目录内</a:t>
            </a:r>
            <a:r>
              <a:rPr kumimoji="0" lang="en-US" altLang="zh-CN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ALK TKI </a:t>
            </a:r>
            <a:r>
              <a:rPr kumimoji="0"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脑转移疗效待提升、耐药待突破、患者生</a:t>
            </a:r>
            <a:endParaRPr kumimoji="0" lang="en-US" altLang="zh-CN" sz="32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zh-CN" altLang="en-US" sz="32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活质量待改善，布格替尼显著改善患者生存时间和质量</a:t>
            </a:r>
            <a:endParaRPr lang="zh-CN" altLang="en-US" sz="32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2222AE0-5D8B-41D6-935B-ADAC8D96066A}"/>
              </a:ext>
            </a:extLst>
          </p:cNvPr>
          <p:cNvSpPr txBox="1"/>
          <p:nvPr/>
        </p:nvSpPr>
        <p:spPr>
          <a:xfrm>
            <a:off x="587374" y="6441266"/>
            <a:ext cx="10994941" cy="276999"/>
          </a:xfrm>
          <a:prstGeom prst="rect">
            <a:avLst/>
          </a:prstGeom>
          <a:noFill/>
        </p:spPr>
        <p:txBody>
          <a:bodyPr wrap="square" lIns="0" tIns="45720" rIns="91440" bIns="45720" rtlCol="0" anchor="b">
            <a:spAutoFit/>
          </a:bodyPr>
          <a:lstStyle/>
          <a:p>
            <a:pPr>
              <a:spcBef>
                <a:spcPct val="0"/>
              </a:spcBef>
              <a:buFont typeface="宋体" panose="02010600030101010101" pitchFamily="2" charset="-122"/>
              <a:buAutoNum type="arabicPeriod"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GLOBOCAN 2020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 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Genotype Driven Therapy for Non-Small Cell Lung Cancer: Resistance,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PanInhibitors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and Immunotherapy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 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Liu C, et al.  Front Oncol. 2019 Oct 22;9:1116. 4. Goncalves PH  et al. Cancer. 2016 Jun 15;122(12):1921-7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 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 Shaw AT et al. . Lancet Oncol. 2017 Jul;18(7):874-886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 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6. Yang Y et al. Lancet Respir Med. 2020 Jan;8(1):45-53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 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7.Novello S et al. Ann Oncol. 2018 Jun 1;29(6):1409-1416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 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8.Ou SI, et al. Lung Cancer. 2020 Jan;139:22-27; 9. D. Ross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Camidge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et al. J Clin Oncol, 2020 </a:t>
            </a:r>
          </a:p>
        </p:txBody>
      </p:sp>
    </p:spTree>
    <p:extLst>
      <p:ext uri="{BB962C8B-B14F-4D97-AF65-F5344CB8AC3E}">
        <p14:creationId xmlns:p14="http://schemas.microsoft.com/office/powerpoint/2010/main" val="285039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 hidden="1">
            <a:extLst>
              <a:ext uri="{FF2B5EF4-FFF2-40B4-BE49-F238E27FC236}">
                <a16:creationId xmlns:a16="http://schemas.microsoft.com/office/drawing/2014/main" id="{57FD273A-4532-4454-86EF-2CA2D2460F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815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395" imgH="396" progId="TCLayout.ActiveDocument.1">
                  <p:embed/>
                </p:oleObj>
              </mc:Choice>
              <mc:Fallback>
                <p:oleObj name="think-cell Slide" r:id="rId35" imgW="395" imgH="396" progId="TCLayout.ActiveDocument.1">
                  <p:embed/>
                  <p:pic>
                    <p:nvPicPr>
                      <p:cNvPr id="4" name="对象 3" hidden="1">
                        <a:extLst>
                          <a:ext uri="{FF2B5EF4-FFF2-40B4-BE49-F238E27FC236}">
                            <a16:creationId xmlns:a16="http://schemas.microsoft.com/office/drawing/2014/main" id="{57FD273A-4532-4454-86EF-2CA2D2460F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矩形 47">
            <a:extLst>
              <a:ext uri="{FF2B5EF4-FFF2-40B4-BE49-F238E27FC236}">
                <a16:creationId xmlns:a16="http://schemas.microsoft.com/office/drawing/2014/main" id="{530D6EF4-C98E-4A48-8DBD-8A225D853916}"/>
              </a:ext>
            </a:extLst>
          </p:cNvPr>
          <p:cNvSpPr/>
          <p:nvPr/>
        </p:nvSpPr>
        <p:spPr>
          <a:xfrm>
            <a:off x="588355" y="1537371"/>
            <a:ext cx="11052783" cy="166391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885FC6D-1788-480C-863A-8446D9D6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74834-AE19-4E6F-B9DB-370160A47D1E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7D41B69-8D3F-4597-8DF4-628D479ED753}"/>
              </a:ext>
            </a:extLst>
          </p:cNvPr>
          <p:cNvSpPr txBox="1"/>
          <p:nvPr/>
        </p:nvSpPr>
        <p:spPr>
          <a:xfrm>
            <a:off x="5915024" y="1875382"/>
            <a:ext cx="5432057" cy="1036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布格替尼最常见的大于等于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级不良反应为血液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CPK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升高、脂肪酶升高、高血压等。大多是无症状的血液生化指标升高，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可通过剂量调整、药物等有效缓解</a:t>
            </a:r>
            <a:r>
              <a:rPr lang="en-US" altLang="zh-CN" sz="12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r>
              <a:rPr lang="zh-CN" altLang="zh-CN" sz="12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已在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全球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87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个国家</a:t>
            </a:r>
            <a:r>
              <a:rPr lang="en-US" altLang="zh-CN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地区上市，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良好安全性在真实世界中得到充分验证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FD7D08BD-06E7-4BBA-952A-AC9DEE07F2C0}"/>
              </a:ext>
            </a:extLst>
          </p:cNvPr>
          <p:cNvSpPr/>
          <p:nvPr/>
        </p:nvSpPr>
        <p:spPr>
          <a:xfrm>
            <a:off x="1674426" y="1549182"/>
            <a:ext cx="3324611" cy="3556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zh-CN" altLang="en-US" sz="1200" b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不同</a:t>
            </a:r>
            <a:r>
              <a:rPr kumimoji="0" lang="en-US" altLang="zh-CN" sz="1200" b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ALK TKI </a:t>
            </a:r>
            <a:r>
              <a:rPr kumimoji="0" lang="zh-CN" altLang="en-US" sz="1200" b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所有级别</a:t>
            </a:r>
            <a:r>
              <a:rPr kumimoji="0" lang="en-US" altLang="zh-CN" sz="1200" b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AEs </a:t>
            </a:r>
            <a:r>
              <a:rPr kumimoji="0" lang="zh-CN" altLang="en-US" sz="1200" b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发生率（</a:t>
            </a:r>
            <a:r>
              <a:rPr kumimoji="0" lang="en-US" altLang="zh-CN" sz="1200" b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r>
              <a:rPr kumimoji="0" lang="zh-CN" altLang="en-US" sz="1200" b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lang="zh-CN" altLang="zh-CN" sz="1200" u="sng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200" u="sng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90" name="Chart 3">
            <a:extLst>
              <a:ext uri="{FF2B5EF4-FFF2-40B4-BE49-F238E27FC236}">
                <a16:creationId xmlns:a16="http://schemas.microsoft.com/office/drawing/2014/main" id="{B94D5830-BDB6-4551-B3D0-A4CEAF78849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8625542"/>
              </p:ext>
            </p:extLst>
          </p:nvPr>
        </p:nvGraphicFramePr>
        <p:xfrm>
          <a:off x="577850" y="1984375"/>
          <a:ext cx="5216525" cy="73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 useBgFill="1">
        <p:nvSpPr>
          <p:cNvPr id="45" name="任意多边形: 形状 44">
            <a:extLst>
              <a:ext uri="{FF2B5EF4-FFF2-40B4-BE49-F238E27FC236}">
                <a16:creationId xmlns:a16="http://schemas.microsoft.com/office/drawing/2014/main" id="{B046A3BA-9549-4EF4-AC03-A607508B240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92163" y="2393950"/>
            <a:ext cx="576263" cy="212726"/>
          </a:xfrm>
          <a:custGeom>
            <a:avLst/>
            <a:gdLst/>
            <a:ahLst/>
            <a:cxnLst/>
            <a:rect l="0" t="0" r="0" b="0"/>
            <a:pathLst>
              <a:path w="576263" h="212726">
                <a:moveTo>
                  <a:pt x="0" y="155575"/>
                </a:moveTo>
                <a:lnTo>
                  <a:pt x="576262" y="0"/>
                </a:lnTo>
                <a:lnTo>
                  <a:pt x="576262" y="57150"/>
                </a:lnTo>
                <a:lnTo>
                  <a:pt x="0" y="212725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9" name="任意多边形: 形状 48">
            <a:extLst>
              <a:ext uri="{FF2B5EF4-FFF2-40B4-BE49-F238E27FC236}">
                <a16:creationId xmlns:a16="http://schemas.microsoft.com/office/drawing/2014/main" id="{B9FFCC2D-74C9-4ECE-AD4F-34B804943599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1635125" y="2393950"/>
            <a:ext cx="576264" cy="212726"/>
          </a:xfrm>
          <a:custGeom>
            <a:avLst/>
            <a:gdLst/>
            <a:ahLst/>
            <a:cxnLst/>
            <a:rect l="0" t="0" r="0" b="0"/>
            <a:pathLst>
              <a:path w="576264" h="212726">
                <a:moveTo>
                  <a:pt x="0" y="155575"/>
                </a:moveTo>
                <a:lnTo>
                  <a:pt x="576263" y="0"/>
                </a:lnTo>
                <a:lnTo>
                  <a:pt x="576263" y="57150"/>
                </a:lnTo>
                <a:lnTo>
                  <a:pt x="0" y="212725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9" name="任意多边形: 形状 58">
            <a:extLst>
              <a:ext uri="{FF2B5EF4-FFF2-40B4-BE49-F238E27FC236}">
                <a16:creationId xmlns:a16="http://schemas.microsoft.com/office/drawing/2014/main" id="{9B5A8E67-2B45-4483-B963-1CF41B2420C1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2476500" y="2393950"/>
            <a:ext cx="576264" cy="212726"/>
          </a:xfrm>
          <a:custGeom>
            <a:avLst/>
            <a:gdLst/>
            <a:ahLst/>
            <a:cxnLst/>
            <a:rect l="0" t="0" r="0" b="0"/>
            <a:pathLst>
              <a:path w="576264" h="212726">
                <a:moveTo>
                  <a:pt x="0" y="155575"/>
                </a:moveTo>
                <a:lnTo>
                  <a:pt x="576263" y="0"/>
                </a:lnTo>
                <a:lnTo>
                  <a:pt x="576263" y="57150"/>
                </a:lnTo>
                <a:lnTo>
                  <a:pt x="0" y="212725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2" name="任意多边形: 形状 61">
            <a:extLst>
              <a:ext uri="{FF2B5EF4-FFF2-40B4-BE49-F238E27FC236}">
                <a16:creationId xmlns:a16="http://schemas.microsoft.com/office/drawing/2014/main" id="{5F750F5E-1211-42DB-B572-78F3D063E386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3317875" y="2393950"/>
            <a:ext cx="576264" cy="212726"/>
          </a:xfrm>
          <a:custGeom>
            <a:avLst/>
            <a:gdLst/>
            <a:ahLst/>
            <a:cxnLst/>
            <a:rect l="0" t="0" r="0" b="0"/>
            <a:pathLst>
              <a:path w="576264" h="212726">
                <a:moveTo>
                  <a:pt x="0" y="155575"/>
                </a:moveTo>
                <a:lnTo>
                  <a:pt x="576263" y="0"/>
                </a:lnTo>
                <a:lnTo>
                  <a:pt x="576263" y="57150"/>
                </a:lnTo>
                <a:lnTo>
                  <a:pt x="0" y="212725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5" name="任意多边形: 形状 64">
            <a:extLst>
              <a:ext uri="{FF2B5EF4-FFF2-40B4-BE49-F238E27FC236}">
                <a16:creationId xmlns:a16="http://schemas.microsoft.com/office/drawing/2014/main" id="{E104DA15-BE6C-4E32-9469-BEEED76E9FA9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4160838" y="2393950"/>
            <a:ext cx="576263" cy="212726"/>
          </a:xfrm>
          <a:custGeom>
            <a:avLst/>
            <a:gdLst/>
            <a:ahLst/>
            <a:cxnLst/>
            <a:rect l="0" t="0" r="0" b="0"/>
            <a:pathLst>
              <a:path w="576263" h="212726">
                <a:moveTo>
                  <a:pt x="0" y="155575"/>
                </a:moveTo>
                <a:lnTo>
                  <a:pt x="576262" y="0"/>
                </a:lnTo>
                <a:lnTo>
                  <a:pt x="576262" y="57150"/>
                </a:lnTo>
                <a:lnTo>
                  <a:pt x="0" y="212725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8" name="任意多边形: 形状 67">
            <a:extLst>
              <a:ext uri="{FF2B5EF4-FFF2-40B4-BE49-F238E27FC236}">
                <a16:creationId xmlns:a16="http://schemas.microsoft.com/office/drawing/2014/main" id="{18BD7580-1162-4B14-B921-D21C2655CB43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5002213" y="2393950"/>
            <a:ext cx="576263" cy="212726"/>
          </a:xfrm>
          <a:custGeom>
            <a:avLst/>
            <a:gdLst/>
            <a:ahLst/>
            <a:cxnLst/>
            <a:rect l="0" t="0" r="0" b="0"/>
            <a:pathLst>
              <a:path w="576263" h="212726">
                <a:moveTo>
                  <a:pt x="0" y="155575"/>
                </a:moveTo>
                <a:lnTo>
                  <a:pt x="576262" y="0"/>
                </a:lnTo>
                <a:lnTo>
                  <a:pt x="576262" y="57150"/>
                </a:lnTo>
                <a:lnTo>
                  <a:pt x="0" y="212725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0ED5F015-69D5-48F4-870F-E46189DBB279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3317875" y="2393950"/>
            <a:ext cx="576264" cy="155576"/>
          </a:xfrm>
          <a:custGeom>
            <a:avLst/>
            <a:gdLst/>
            <a:ahLst/>
            <a:cxnLst/>
            <a:rect l="0" t="0" r="0" b="0"/>
            <a:pathLst>
              <a:path w="576264" h="155576">
                <a:moveTo>
                  <a:pt x="0" y="155575"/>
                </a:moveTo>
                <a:lnTo>
                  <a:pt x="576263" y="0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9F4A55C7-5E95-4319-8D50-C087C278E8F8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92163" y="2451100"/>
            <a:ext cx="576263" cy="155576"/>
          </a:xfrm>
          <a:custGeom>
            <a:avLst/>
            <a:gdLst/>
            <a:ahLst/>
            <a:cxnLst/>
            <a:rect l="0" t="0" r="0" b="0"/>
            <a:pathLst>
              <a:path w="576263" h="155576">
                <a:moveTo>
                  <a:pt x="0" y="155575"/>
                </a:moveTo>
                <a:lnTo>
                  <a:pt x="576262" y="0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AC7E2E9A-8D00-42F2-AF0E-61D552E788AD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3317875" y="2451100"/>
            <a:ext cx="576264" cy="155576"/>
          </a:xfrm>
          <a:custGeom>
            <a:avLst/>
            <a:gdLst/>
            <a:ahLst/>
            <a:cxnLst/>
            <a:rect l="0" t="0" r="0" b="0"/>
            <a:pathLst>
              <a:path w="576264" h="155576">
                <a:moveTo>
                  <a:pt x="0" y="155575"/>
                </a:moveTo>
                <a:lnTo>
                  <a:pt x="576263" y="0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BB564CC0-0514-46CA-BB6E-981325B15FA4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>
            <a:off x="792163" y="2393950"/>
            <a:ext cx="576263" cy="155576"/>
          </a:xfrm>
          <a:custGeom>
            <a:avLst/>
            <a:gdLst/>
            <a:ahLst/>
            <a:cxnLst/>
            <a:rect l="0" t="0" r="0" b="0"/>
            <a:pathLst>
              <a:path w="576263" h="155576">
                <a:moveTo>
                  <a:pt x="0" y="155575"/>
                </a:moveTo>
                <a:lnTo>
                  <a:pt x="576262" y="0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C0475462-9875-4EE2-B963-C1EB0DC3A398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635125" y="2393950"/>
            <a:ext cx="576264" cy="155576"/>
          </a:xfrm>
          <a:custGeom>
            <a:avLst/>
            <a:gdLst/>
            <a:ahLst/>
            <a:cxnLst/>
            <a:rect l="0" t="0" r="0" b="0"/>
            <a:pathLst>
              <a:path w="576264" h="155576">
                <a:moveTo>
                  <a:pt x="0" y="155575"/>
                </a:moveTo>
                <a:lnTo>
                  <a:pt x="576263" y="0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: 形状 46">
            <a:extLst>
              <a:ext uri="{FF2B5EF4-FFF2-40B4-BE49-F238E27FC236}">
                <a16:creationId xmlns:a16="http://schemas.microsoft.com/office/drawing/2014/main" id="{E5C42ACC-F6BA-46D4-A623-BB4675F113F4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635125" y="2451100"/>
            <a:ext cx="576264" cy="155576"/>
          </a:xfrm>
          <a:custGeom>
            <a:avLst/>
            <a:gdLst/>
            <a:ahLst/>
            <a:cxnLst/>
            <a:rect l="0" t="0" r="0" b="0"/>
            <a:pathLst>
              <a:path w="576264" h="155576">
                <a:moveTo>
                  <a:pt x="0" y="155575"/>
                </a:moveTo>
                <a:lnTo>
                  <a:pt x="576263" y="0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8F716C1E-FBD2-4028-BD96-DAE2D4D1B1B6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2476500" y="2393950"/>
            <a:ext cx="576264" cy="155576"/>
          </a:xfrm>
          <a:custGeom>
            <a:avLst/>
            <a:gdLst/>
            <a:ahLst/>
            <a:cxnLst/>
            <a:rect l="0" t="0" r="0" b="0"/>
            <a:pathLst>
              <a:path w="576264" h="155576">
                <a:moveTo>
                  <a:pt x="0" y="155575"/>
                </a:moveTo>
                <a:lnTo>
                  <a:pt x="576263" y="0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5B679C6F-DAAC-426D-BABF-356218B85CDB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2476500" y="2451100"/>
            <a:ext cx="576264" cy="155576"/>
          </a:xfrm>
          <a:custGeom>
            <a:avLst/>
            <a:gdLst/>
            <a:ahLst/>
            <a:cxnLst/>
            <a:rect l="0" t="0" r="0" b="0"/>
            <a:pathLst>
              <a:path w="576264" h="155576">
                <a:moveTo>
                  <a:pt x="0" y="155575"/>
                </a:moveTo>
                <a:lnTo>
                  <a:pt x="576263" y="0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任意多边形: 形状 62">
            <a:extLst>
              <a:ext uri="{FF2B5EF4-FFF2-40B4-BE49-F238E27FC236}">
                <a16:creationId xmlns:a16="http://schemas.microsoft.com/office/drawing/2014/main" id="{69EEF287-C44C-4790-915E-E5C45F00CA67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4160838" y="2393950"/>
            <a:ext cx="576263" cy="155576"/>
          </a:xfrm>
          <a:custGeom>
            <a:avLst/>
            <a:gdLst/>
            <a:ahLst/>
            <a:cxnLst/>
            <a:rect l="0" t="0" r="0" b="0"/>
            <a:pathLst>
              <a:path w="576263" h="155576">
                <a:moveTo>
                  <a:pt x="0" y="155575"/>
                </a:moveTo>
                <a:lnTo>
                  <a:pt x="576262" y="0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CF72730B-C58D-4253-B3D5-380E6A6FC166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4160838" y="2451100"/>
            <a:ext cx="576263" cy="155576"/>
          </a:xfrm>
          <a:custGeom>
            <a:avLst/>
            <a:gdLst/>
            <a:ahLst/>
            <a:cxnLst/>
            <a:rect l="0" t="0" r="0" b="0"/>
            <a:pathLst>
              <a:path w="576263" h="155576">
                <a:moveTo>
                  <a:pt x="0" y="155575"/>
                </a:moveTo>
                <a:lnTo>
                  <a:pt x="576262" y="0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DFB564C4-20F0-4E11-BEDD-92397947881C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5002213" y="2393950"/>
            <a:ext cx="576263" cy="155576"/>
          </a:xfrm>
          <a:custGeom>
            <a:avLst/>
            <a:gdLst/>
            <a:ahLst/>
            <a:cxnLst/>
            <a:rect l="0" t="0" r="0" b="0"/>
            <a:pathLst>
              <a:path w="576263" h="155576">
                <a:moveTo>
                  <a:pt x="0" y="155575"/>
                </a:moveTo>
                <a:lnTo>
                  <a:pt x="576262" y="0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9A9048B3-4D52-4E05-8AB2-5B90FF22037C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5002213" y="2451100"/>
            <a:ext cx="576263" cy="155576"/>
          </a:xfrm>
          <a:custGeom>
            <a:avLst/>
            <a:gdLst/>
            <a:ahLst/>
            <a:cxnLst/>
            <a:rect l="0" t="0" r="0" b="0"/>
            <a:pathLst>
              <a:path w="576263" h="155576">
                <a:moveTo>
                  <a:pt x="0" y="155575"/>
                </a:moveTo>
                <a:lnTo>
                  <a:pt x="576262" y="0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テキスト プレースホルダ 2">
            <a:extLst>
              <a:ext uri="{FF2B5EF4-FFF2-40B4-BE49-F238E27FC236}">
                <a16:creationId xmlns:a16="http://schemas.microsoft.com/office/drawing/2014/main" id="{26E53F00-1B04-421D-B6B8-160C0C452F3A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671638" y="2076450"/>
            <a:ext cx="503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3ADE9A8-19FB-4D46-8FFA-531C9E8A4A88}" type="datetime'9''''''''''''6.''''''''''''2''''4''''''%'''''''''''''''''">
              <a:rPr lang="en-US" altLang="en-US" sz="1200" smtClean="0">
                <a:latin typeface="+mn-lt"/>
                <a:ea typeface="メイリオ" panose="020B0604030504040204" pitchFamily="34" charset="-128"/>
              </a:rPr>
              <a:pPr/>
              <a:t>96.24%</a:t>
            </a:fld>
            <a:endParaRPr lang="zh-CN" altLang="en-US" sz="1200" dirty="0"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128" name="テキスト プレースホルダ 2">
            <a:extLst>
              <a:ext uri="{FF2B5EF4-FFF2-40B4-BE49-F238E27FC236}">
                <a16:creationId xmlns:a16="http://schemas.microsoft.com/office/drawing/2014/main" id="{3396D5BA-5B93-4BBE-9371-FC0C7549F7BE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513013" y="1958975"/>
            <a:ext cx="503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D8A0E21-F3E8-4017-99AC-2F2407B8FF22}" type="datetime'''''''''''''98''''''''''''.2''''''7''''''''%'''''''''''">
              <a:rPr lang="en-US" altLang="en-US" sz="1200" smtClean="0">
                <a:latin typeface="+mn-lt"/>
                <a:ea typeface="メイリオ" panose="020B0604030504040204" pitchFamily="34" charset="-128"/>
              </a:rPr>
              <a:pPr/>
              <a:t>98.27%</a:t>
            </a:fld>
            <a:endParaRPr lang="zh-CN" altLang="en-US" sz="1200" dirty="0"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82" name="テキスト プレースホルダ 2">
            <a:extLst>
              <a:ext uri="{FF2B5EF4-FFF2-40B4-BE49-F238E27FC236}">
                <a16:creationId xmlns:a16="http://schemas.microsoft.com/office/drawing/2014/main" id="{EDD3B161-B223-48DB-B43E-9DFD403352A9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93750" y="2678113"/>
            <a:ext cx="5715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FA3634B-D1C8-4653-B13F-90E671ACC033}" type="datetime'''''布''''''''''格''''''替''''''''''''尼'">
              <a:rPr lang="zh-CN" altLang="en-US" sz="1100" smtClean="0">
                <a:latin typeface="+mn-lt"/>
              </a:rPr>
              <a:pPr/>
              <a:t>布格替尼</a:t>
            </a:fld>
            <a:endParaRPr lang="zh-CN" altLang="en-US" sz="1100" dirty="0"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122" name="テキスト プレースホルダ 2">
            <a:extLst>
              <a:ext uri="{FF2B5EF4-FFF2-40B4-BE49-F238E27FC236}">
                <a16:creationId xmlns:a16="http://schemas.microsoft.com/office/drawing/2014/main" id="{FEC80981-9E2D-4C4A-8357-74AEAB03A027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1636713" y="2678113"/>
            <a:ext cx="5715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D072F8-93D9-44CB-85D8-6045CC9AF0BF}" type="datetime'阿''''''''''''''''''''来替''''尼'''''''''''">
              <a:rPr lang="zh-CN" altLang="en-US" sz="1100" smtClean="0">
                <a:latin typeface="+mn-lt"/>
              </a:rPr>
              <a:pPr/>
              <a:t>阿来替尼</a:t>
            </a:fld>
            <a:endParaRPr lang="zh-CN" altLang="en-US" sz="1100" dirty="0"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126" name="テキスト プレースホルダ 2">
            <a:extLst>
              <a:ext uri="{FF2B5EF4-FFF2-40B4-BE49-F238E27FC236}">
                <a16:creationId xmlns:a16="http://schemas.microsoft.com/office/drawing/2014/main" id="{15C4C841-036F-4E7F-97BD-0341DBBEEDE1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478088" y="2678113"/>
            <a:ext cx="5715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D39650A-FFF4-4B34-95DF-73F8753CF651}" type="datetime'''''''''''''''''''''''克''唑''替''''''''尼'">
              <a:rPr lang="zh-CN" altLang="en-US" sz="1100" smtClean="0">
                <a:latin typeface="+mn-lt"/>
              </a:rPr>
              <a:pPr/>
              <a:t>克唑替尼</a:t>
            </a:fld>
            <a:endParaRPr lang="zh-CN" altLang="en-US" sz="1100" dirty="0"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127" name="テキスト プレースホルダ 2">
            <a:extLst>
              <a:ext uri="{FF2B5EF4-FFF2-40B4-BE49-F238E27FC236}">
                <a16:creationId xmlns:a16="http://schemas.microsoft.com/office/drawing/2014/main" id="{04BF1470-F935-4F8C-A0E0-147176CC4FD3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3319463" y="2678113"/>
            <a:ext cx="5715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9ACB600-50B4-4716-BB69-2D0F2B3B41A4}" type="datetime'塞''''瑞''''''''''''''替''''''尼'''''">
              <a:rPr lang="zh-CN" altLang="en-US" sz="1100" smtClean="0">
                <a:latin typeface="+mn-lt"/>
              </a:rPr>
              <a:pPr/>
              <a:t>塞瑞替尼</a:t>
            </a:fld>
            <a:endParaRPr lang="zh-CN" altLang="en-US" sz="1100" dirty="0"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148" name="テキスト プレースホルダ 2">
            <a:extLst>
              <a:ext uri="{FF2B5EF4-FFF2-40B4-BE49-F238E27FC236}">
                <a16:creationId xmlns:a16="http://schemas.microsoft.com/office/drawing/2014/main" id="{6640FA0C-7EBB-42D9-840E-9BD184F0D855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4162425" y="2678113"/>
            <a:ext cx="5715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B1E7E9A-1E17-456F-A102-9F52F3726BF8}" type="datetime'恩''''''''沙''''''''''''''''''''''替''''''''''''''尼'">
              <a:rPr lang="zh-CN" altLang="en-US" sz="1100" smtClean="0">
                <a:latin typeface="+mn-lt"/>
              </a:rPr>
              <a:pPr/>
              <a:t>恩沙替尼</a:t>
            </a:fld>
            <a:endParaRPr lang="zh-CN" altLang="en-US" sz="1100" dirty="0"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153" name="テキスト プレースホルダ 2">
            <a:extLst>
              <a:ext uri="{FF2B5EF4-FFF2-40B4-BE49-F238E27FC236}">
                <a16:creationId xmlns:a16="http://schemas.microsoft.com/office/drawing/2014/main" id="{DBB4CF30-BD03-4A4C-918F-FC064138E547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5003800" y="2678113"/>
            <a:ext cx="5715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974F709-A5A6-43D3-B9DB-D848FFAABAE7}" type="datetime'''''''''''''''''''''''洛''''拉''''''''''''''''''替''''''''''尼'">
              <a:rPr lang="zh-CN" altLang="en-US" sz="1100" smtClean="0">
                <a:latin typeface="+mn-lt"/>
              </a:rPr>
              <a:pPr/>
              <a:t>洛拉替尼</a:t>
            </a:fld>
            <a:endParaRPr lang="zh-CN" altLang="en-US" sz="1100" dirty="0"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187" name="テキスト プレースホルダ 2">
            <a:extLst>
              <a:ext uri="{FF2B5EF4-FFF2-40B4-BE49-F238E27FC236}">
                <a16:creationId xmlns:a16="http://schemas.microsoft.com/office/drawing/2014/main" id="{1AE869D6-D780-4070-8C74-12DD57E466BB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828675" y="2160588"/>
            <a:ext cx="503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7C24525-9541-4561-8703-E65C004CD370}" type="datetime'9''4''''''''''''''''.''''7''''''7''''''''''''%'''''''''">
              <a:rPr lang="en-US" altLang="en-US" sz="1200" smtClean="0">
                <a:latin typeface="+mn-lt"/>
              </a:rPr>
              <a:pPr/>
              <a:t>94.77%</a:t>
            </a:fld>
            <a:endParaRPr lang="zh-CN" altLang="en-US" sz="1200" dirty="0"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129" name="テキスト プレースホルダ 2">
            <a:extLst>
              <a:ext uri="{FF2B5EF4-FFF2-40B4-BE49-F238E27FC236}">
                <a16:creationId xmlns:a16="http://schemas.microsoft.com/office/drawing/2014/main" id="{FC2D3777-286E-4D18-8BB2-6008CC9E55E3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3354388" y="1890713"/>
            <a:ext cx="503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3E2C51B-BDBF-4FDF-B88E-1FCCF9DABD13}" type="datetime'''9''''''''9''''''''''''''''''''''''''.''4''''''5''''''''%'">
              <a:rPr lang="en-US" altLang="en-US" sz="1200" smtClean="0">
                <a:latin typeface="+mn-lt"/>
                <a:ea typeface="メイリオ" panose="020B0604030504040204" pitchFamily="34" charset="-128"/>
              </a:rPr>
              <a:pPr/>
              <a:t>99.45%</a:t>
            </a:fld>
            <a:endParaRPr lang="zh-CN" altLang="en-US" sz="1200" dirty="0"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191" name="テキスト プレースホルダ 2">
            <a:extLst>
              <a:ext uri="{FF2B5EF4-FFF2-40B4-BE49-F238E27FC236}">
                <a16:creationId xmlns:a16="http://schemas.microsoft.com/office/drawing/2014/main" id="{61A288F4-B2C6-4600-96CC-6ECC082CF480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4197350" y="1916113"/>
            <a:ext cx="503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4F0C166-9805-41B2-9BD1-E974D4F0E872}" type="datetime'99.''''''''''''''''''''''''''''''''''''0''''''''0''''%'">
              <a:rPr lang="en-US" altLang="en-US" sz="1200" smtClean="0">
                <a:latin typeface="+mn-lt"/>
              </a:rPr>
              <a:pPr/>
              <a:t>99.00%</a:t>
            </a:fld>
            <a:endParaRPr lang="zh-CN" altLang="en-US" sz="1200" dirty="0"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192" name="テキスト プレースホルダ 2">
            <a:extLst>
              <a:ext uri="{FF2B5EF4-FFF2-40B4-BE49-F238E27FC236}">
                <a16:creationId xmlns:a16="http://schemas.microsoft.com/office/drawing/2014/main" id="{67747308-7656-40A3-8149-2430DCB1E227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4999038" y="1858963"/>
            <a:ext cx="5810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2225" tIns="0" rIns="22225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9707C20-63BD-429F-8E8B-444C38FD8107}" type="datetime'''''''''''''''''''1''''''00''''''.0''''''''''0''''%'''''''''''">
              <a:rPr lang="en-US" altLang="en-US" sz="1200" smtClean="0">
                <a:latin typeface="+mn-lt"/>
              </a:rPr>
              <a:pPr/>
              <a:t>100.00%</a:t>
            </a:fld>
            <a:endParaRPr lang="zh-CN" altLang="en-US" sz="1200" dirty="0"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290" name="矩形 289">
            <a:extLst>
              <a:ext uri="{FF2B5EF4-FFF2-40B4-BE49-F238E27FC236}">
                <a16:creationId xmlns:a16="http://schemas.microsoft.com/office/drawing/2014/main" id="{5AF7FED1-5FD7-4BC5-863F-23781969E283}"/>
              </a:ext>
            </a:extLst>
          </p:cNvPr>
          <p:cNvSpPr/>
          <p:nvPr/>
        </p:nvSpPr>
        <p:spPr>
          <a:xfrm>
            <a:off x="781715" y="2908544"/>
            <a:ext cx="3214054" cy="23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Meta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分析</a:t>
            </a:r>
            <a:r>
              <a:rPr lang="en-US" altLang="zh-CN" sz="900" u="sng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[6]</a:t>
            </a:r>
            <a:r>
              <a:rPr lang="zh-CN" altLang="zh-CN" sz="900" u="sng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900" u="sng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kumimoji="0" lang="zh-CN" altLang="en-US" sz="9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矩形 290">
            <a:extLst>
              <a:ext uri="{FF2B5EF4-FFF2-40B4-BE49-F238E27FC236}">
                <a16:creationId xmlns:a16="http://schemas.microsoft.com/office/drawing/2014/main" id="{2A2999AA-EB43-4C53-B6A0-9CFFCAF5BD41}"/>
              </a:ext>
            </a:extLst>
          </p:cNvPr>
          <p:cNvSpPr/>
          <p:nvPr/>
        </p:nvSpPr>
        <p:spPr>
          <a:xfrm>
            <a:off x="4037812" y="2908544"/>
            <a:ext cx="735419" cy="23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eXalt3 </a:t>
            </a:r>
          </a:p>
        </p:txBody>
      </p:sp>
      <p:sp>
        <p:nvSpPr>
          <p:cNvPr id="292" name="矩形 291">
            <a:extLst>
              <a:ext uri="{FF2B5EF4-FFF2-40B4-BE49-F238E27FC236}">
                <a16:creationId xmlns:a16="http://schemas.microsoft.com/office/drawing/2014/main" id="{BF93970E-57CD-44B0-B112-DEEC5C45C57B}"/>
              </a:ext>
            </a:extLst>
          </p:cNvPr>
          <p:cNvSpPr/>
          <p:nvPr/>
        </p:nvSpPr>
        <p:spPr>
          <a:xfrm>
            <a:off x="4815273" y="2908544"/>
            <a:ext cx="835816" cy="238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CROWN 2</a:t>
            </a:r>
            <a:r>
              <a:rPr lang="en-US" altLang="zh-CN" sz="900" u="sng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[8]</a:t>
            </a:r>
            <a:endParaRPr lang="en-US" altLang="zh-CN" sz="9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0" name="Table 8">
            <a:extLst>
              <a:ext uri="{FF2B5EF4-FFF2-40B4-BE49-F238E27FC236}">
                <a16:creationId xmlns:a16="http://schemas.microsoft.com/office/drawing/2014/main" id="{0321158C-0F76-45D3-8C46-DAE1BCC58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642170"/>
              </p:ext>
            </p:extLst>
          </p:nvPr>
        </p:nvGraphicFramePr>
        <p:xfrm>
          <a:off x="577850" y="3909042"/>
          <a:ext cx="11015999" cy="2590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464">
                  <a:extLst>
                    <a:ext uri="{9D8B030D-6E8A-4147-A177-3AD203B41FA5}">
                      <a16:colId xmlns:a16="http://schemas.microsoft.com/office/drawing/2014/main" val="894803355"/>
                    </a:ext>
                  </a:extLst>
                </a:gridCol>
                <a:gridCol w="1392286">
                  <a:extLst>
                    <a:ext uri="{9D8B030D-6E8A-4147-A177-3AD203B41FA5}">
                      <a16:colId xmlns:a16="http://schemas.microsoft.com/office/drawing/2014/main" val="2193026186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2802539442"/>
                    </a:ext>
                  </a:extLst>
                </a:gridCol>
                <a:gridCol w="2637692">
                  <a:extLst>
                    <a:ext uri="{9D8B030D-6E8A-4147-A177-3AD203B41FA5}">
                      <a16:colId xmlns:a16="http://schemas.microsoft.com/office/drawing/2014/main" val="2889089970"/>
                    </a:ext>
                  </a:extLst>
                </a:gridCol>
                <a:gridCol w="1811216">
                  <a:extLst>
                    <a:ext uri="{9D8B030D-6E8A-4147-A177-3AD203B41FA5}">
                      <a16:colId xmlns:a16="http://schemas.microsoft.com/office/drawing/2014/main" val="3969926660"/>
                    </a:ext>
                  </a:extLst>
                </a:gridCol>
                <a:gridCol w="1975064">
                  <a:extLst>
                    <a:ext uri="{9D8B030D-6E8A-4147-A177-3AD203B41FA5}">
                      <a16:colId xmlns:a16="http://schemas.microsoft.com/office/drawing/2014/main" val="2159219539"/>
                    </a:ext>
                  </a:extLst>
                </a:gridCol>
              </a:tblGrid>
              <a:tr h="5402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通用名 </a:t>
                      </a:r>
                      <a:r>
                        <a:rPr kumimoji="1" lang="zh-CN" altLang="en-US" sz="1050" b="0" i="1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（临床试验）</a:t>
                      </a:r>
                    </a:p>
                  </a:txBody>
                  <a:tcPr marL="80728" marR="80728" marT="40363" marB="4036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i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水肿</a:t>
                      </a:r>
                    </a:p>
                  </a:txBody>
                  <a:tcPr marL="80728" marR="80728" marT="40363" marB="4036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肝脏不良反应</a:t>
                      </a:r>
                      <a:endParaRPr lang="en-US" altLang="zh-CN" sz="12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kumimoji="1" lang="en-US" altLang="zh-CN" sz="1050" b="0" i="1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ALT</a:t>
                      </a:r>
                      <a:r>
                        <a:rPr kumimoji="1" lang="zh-CN" altLang="en-US" sz="1050" b="0" i="1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升高</a:t>
                      </a:r>
                      <a:r>
                        <a:rPr kumimoji="1" lang="en-US" altLang="zh-CN" sz="1050" b="0" i="1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/AST</a:t>
                      </a:r>
                      <a:r>
                        <a:rPr kumimoji="1" lang="zh-CN" altLang="en-US" sz="1050" b="0" i="1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升高</a:t>
                      </a:r>
                    </a:p>
                  </a:txBody>
                  <a:tcPr marL="80728" marR="80728" marT="40363" marB="4036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12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血脂异常</a:t>
                      </a:r>
                      <a:endParaRPr lang="en-US" altLang="zh-CN" sz="12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i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体重增加</a:t>
                      </a:r>
                      <a:r>
                        <a:rPr lang="en-US" altLang="zh-CN" sz="1050" b="0" i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50" b="0" i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高胆固醇血症</a:t>
                      </a:r>
                      <a:r>
                        <a:rPr lang="en-US" altLang="zh-CN" sz="1050" b="0" i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050" b="0" i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高甘油三酯血症</a:t>
                      </a:r>
                    </a:p>
                  </a:txBody>
                  <a:tcPr marL="80728" marR="80728" marT="40363" marB="4036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b="1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神经系统不良反应</a:t>
                      </a:r>
                      <a:endParaRPr lang="en-US" altLang="zh-CN" sz="1200" b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50" b="0" i="1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周围神经病变</a:t>
                      </a:r>
                      <a:r>
                        <a:rPr kumimoji="1" lang="en-US" altLang="zh-CN" sz="1050" b="0" i="1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/</a:t>
                      </a:r>
                      <a:r>
                        <a:rPr kumimoji="1" lang="zh-CN" altLang="en-US" sz="1050" b="0" i="1" kern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认知障碍</a:t>
                      </a:r>
                    </a:p>
                  </a:txBody>
                  <a:tcPr marL="80728" marR="80728" marT="40363" marB="4036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b="0" i="1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28" marR="80728" marT="40363" marB="4036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984519"/>
                  </a:ext>
                </a:extLst>
              </a:tr>
              <a:tr h="27647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布格替尼  </a:t>
                      </a:r>
                      <a:r>
                        <a:rPr lang="en-US" altLang="zh-CN" sz="1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ALTA-1L</a:t>
                      </a:r>
                      <a:endParaRPr lang="en-US" altLang="zh-CN" sz="11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0728" marR="80728" marT="40363" marB="40363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CN" sz="1200" b="1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  <a:cs typeface="+mn-cs"/>
                        </a:rPr>
                        <a:t>0.7%</a:t>
                      </a:r>
                      <a:endParaRPr kumimoji="1" lang="zh-CN" altLang="en-US" sz="1200" b="1" kern="12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8%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未报道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0.7%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CN" sz="1200" b="1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  <a:cs typeface="+mn-cs"/>
                        </a:rPr>
                        <a:t>26.7</a:t>
                      </a:r>
                      <a:r>
                        <a:rPr kumimoji="1" lang="zh-CN" altLang="en-US" sz="1200" b="1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  <a:cs typeface="+mn-cs"/>
                        </a:rPr>
                        <a:t>个月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2460726"/>
                  </a:ext>
                </a:extLst>
              </a:tr>
              <a:tr h="3731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阿来替尼</a:t>
                      </a:r>
                      <a:r>
                        <a:rPr kumimoji="1"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zh-CN" sz="9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ALEX</a:t>
                      </a:r>
                      <a:endParaRPr kumimoji="1" lang="zh-CN" altLang="en-US" sz="9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17" marR="80717" marT="40358" marB="40358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未报道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10%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未报道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未报道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微软雅黑" panose="020B0503020204020204" pitchFamily="34" charset="-122"/>
                          <a:cs typeface="+mn-cs"/>
                        </a:rPr>
                        <a:t>相比克唑替尼无</a:t>
                      </a:r>
                      <a:r>
                        <a:rPr lang="zh-CN" altLang="en-US" sz="1100" dirty="0">
                          <a:solidFill>
                            <a:schemeClr val="accent3"/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显著</a:t>
                      </a:r>
                      <a:r>
                        <a:rPr kumimoji="1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差异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47536"/>
                  </a:ext>
                </a:extLst>
              </a:tr>
              <a:tr h="2604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克唑替尼</a:t>
                      </a:r>
                      <a:r>
                        <a:rPr kumimoji="1"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 </a:t>
                      </a:r>
                      <a:r>
                        <a:rPr kumimoji="1" lang="en-US" altLang="zh-CN" sz="9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ALTA-1L</a:t>
                      </a:r>
                      <a:endParaRPr kumimoji="1" lang="zh-CN" altLang="en-US" sz="9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17" marR="80717" marT="40358" marB="40358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en-US" altLang="zh-CN" sz="1200" b="1" kern="120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  <a:cs typeface="+mn-cs"/>
                        </a:rPr>
                        <a:t>1%</a:t>
                      </a:r>
                      <a:endParaRPr kumimoji="1" lang="zh-CN" altLang="en-US" sz="1200" b="1" kern="120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17%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未报道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未报道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8.3</a:t>
                      </a:r>
                      <a:r>
                        <a:rPr lang="zh-CN" altLang="en-US" sz="11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个月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648786"/>
                  </a:ext>
                </a:extLst>
              </a:tr>
              <a:tr h="3731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塞瑞替尼</a:t>
                      </a:r>
                      <a:r>
                        <a:rPr kumimoji="1"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zh-CN" sz="9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ASCEND-4</a:t>
                      </a:r>
                      <a:endParaRPr kumimoji="1" lang="zh-CN" altLang="en-US" sz="9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17" marR="80717" marT="40358" marB="40358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未报道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48%</a:t>
                      </a:r>
                      <a:endParaRPr lang="zh-CN" alt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未报道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未报道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98989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微软雅黑" panose="020B0503020204020204" pitchFamily="34" charset="-122"/>
                          <a:cs typeface="+mn-cs"/>
                        </a:rPr>
                        <a:t>相比克唑替尼无显著差异</a:t>
                      </a:r>
                      <a:endParaRPr kumimoji="1" lang="zh-CN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989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4993709"/>
                  </a:ext>
                </a:extLst>
              </a:tr>
              <a:tr h="3731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恩沙替尼</a:t>
                      </a:r>
                      <a:r>
                        <a:rPr kumimoji="1"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fr-FR" altLang="zh-CN" sz="9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eXalt3</a:t>
                      </a:r>
                      <a:r>
                        <a:rPr kumimoji="1" lang="fr-FR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</a:p>
                  </a:txBody>
                  <a:tcPr marL="80717" marR="80717" marT="40358" marB="40358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200" b="1" kern="1200" noProof="0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  <a:cs typeface="+mn-cs"/>
                        </a:rPr>
                        <a:t>2.1%</a:t>
                      </a:r>
                      <a:endParaRPr kumimoji="1" lang="zh-CN" altLang="en-US" sz="1200" b="1" kern="1200" noProof="0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5%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未报道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未报道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898989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微软雅黑" panose="020B0503020204020204" pitchFamily="34" charset="-122"/>
                          <a:cs typeface="+mn-cs"/>
                        </a:rPr>
                        <a:t>相比克唑替尼无显著差异</a:t>
                      </a:r>
                      <a:endParaRPr kumimoji="1" lang="zh-CN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98989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856656"/>
                  </a:ext>
                </a:extLst>
              </a:tr>
              <a:tr h="37317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1" lang="zh-CN" altLang="en-US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洛拉替尼</a:t>
                      </a:r>
                      <a:r>
                        <a:rPr kumimoji="1" lang="en-US" altLang="zh-CN" sz="12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1" lang="en-US" altLang="zh-CN" sz="900" kern="1200" dirty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CROWN</a:t>
                      </a:r>
                      <a:endParaRPr kumimoji="1" lang="zh-CN" altLang="en-US" sz="900" kern="1200" dirty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0717" marR="80717" marT="40358" marB="40358" anchor="ctr">
                    <a:lnL w="12700" cmpd="sng">
                      <a:noFill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4%</a:t>
                      </a:r>
                      <a:endParaRPr lang="zh-CN" alt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5%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42%</a:t>
                      </a:r>
                      <a:endParaRPr lang="zh-CN" alt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gency FB" panose="020B0503020202020204" pitchFamily="34" charset="0"/>
                          <a:ea typeface="微软雅黑" panose="020B0503020204020204" pitchFamily="34" charset="-122"/>
                        </a:rPr>
                        <a:t>4%</a:t>
                      </a:r>
                      <a:endParaRPr lang="zh-CN" altLang="en-US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gency FB" panose="020B0503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898989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微软雅黑" panose="020B0503020204020204" pitchFamily="34" charset="-122"/>
                          <a:cs typeface="+mn-cs"/>
                        </a:rPr>
                        <a:t>相比克唑替尼无显著差异</a:t>
                      </a:r>
                    </a:p>
                  </a:txBody>
                  <a:tcPr marL="80728" marR="80728" marT="40363" marB="40363" anchor="ctr">
                    <a:lnL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560340"/>
                  </a:ext>
                </a:extLst>
              </a:tr>
            </a:tbl>
          </a:graphicData>
        </a:graphic>
      </p:graphicFrame>
      <p:sp>
        <p:nvSpPr>
          <p:cNvPr id="52" name="矩形 51">
            <a:extLst>
              <a:ext uri="{FF2B5EF4-FFF2-40B4-BE49-F238E27FC236}">
                <a16:creationId xmlns:a16="http://schemas.microsoft.com/office/drawing/2014/main" id="{01432DF6-A9BD-4A8D-ADBB-861D00B12368}"/>
              </a:ext>
            </a:extLst>
          </p:cNvPr>
          <p:cNvSpPr/>
          <p:nvPr/>
        </p:nvSpPr>
        <p:spPr>
          <a:xfrm>
            <a:off x="587375" y="3435519"/>
            <a:ext cx="11090345" cy="2987724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0042469-D11B-44C8-A431-1CDB9143CA1A}"/>
              </a:ext>
            </a:extLst>
          </p:cNvPr>
          <p:cNvSpPr/>
          <p:nvPr/>
        </p:nvSpPr>
        <p:spPr>
          <a:xfrm>
            <a:off x="2347547" y="3728880"/>
            <a:ext cx="7297616" cy="226896"/>
          </a:xfrm>
          <a:prstGeom prst="rect">
            <a:avLst/>
          </a:prstGeom>
          <a:solidFill>
            <a:srgbClr val="FC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不同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ALK TKI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一线治疗≥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级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AEs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发生率</a:t>
            </a:r>
            <a:r>
              <a:rPr lang="en-US" altLang="zh-CN" sz="1200" b="1" u="sng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[2-5]  </a:t>
            </a:r>
            <a:endParaRPr lang="zh-CN" altLang="en-US" sz="1200" b="1" u="sng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1AE0C31-E999-4BD8-AD32-752A5DC7F118}"/>
              </a:ext>
            </a:extLst>
          </p:cNvPr>
          <p:cNvSpPr/>
          <p:nvPr/>
        </p:nvSpPr>
        <p:spPr>
          <a:xfrm>
            <a:off x="9680331" y="3724093"/>
            <a:ext cx="1971745" cy="234718"/>
          </a:xfrm>
          <a:prstGeom prst="rect">
            <a:avLst/>
          </a:prstGeom>
          <a:solidFill>
            <a:srgbClr val="FC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中位生存质量恶化时间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8EBA9930-F9A9-41C6-8BA3-C75DD1CB377B}"/>
              </a:ext>
            </a:extLst>
          </p:cNvPr>
          <p:cNvSpPr/>
          <p:nvPr/>
        </p:nvSpPr>
        <p:spPr>
          <a:xfrm>
            <a:off x="626281" y="4436641"/>
            <a:ext cx="10967568" cy="27341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7">
            <a:extLst>
              <a:ext uri="{FF2B5EF4-FFF2-40B4-BE49-F238E27FC236}">
                <a16:creationId xmlns:a16="http://schemas.microsoft.com/office/drawing/2014/main" id="{FF43550A-D0C1-41EA-8A28-AE1BA4D72581}"/>
              </a:ext>
            </a:extLst>
          </p:cNvPr>
          <p:cNvSpPr/>
          <p:nvPr/>
        </p:nvSpPr>
        <p:spPr>
          <a:xfrm>
            <a:off x="0" y="134939"/>
            <a:ext cx="359228" cy="781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</a:t>
            </a:r>
          </a:p>
        </p:txBody>
      </p:sp>
      <p:sp>
        <p:nvSpPr>
          <p:cNvPr id="43" name="箭头: 五边形 42">
            <a:extLst>
              <a:ext uri="{FF2B5EF4-FFF2-40B4-BE49-F238E27FC236}">
                <a16:creationId xmlns:a16="http://schemas.microsoft.com/office/drawing/2014/main" id="{35861752-B7A4-44DA-9FC0-AA17664786AD}"/>
              </a:ext>
            </a:extLst>
          </p:cNvPr>
          <p:cNvSpPr/>
          <p:nvPr/>
        </p:nvSpPr>
        <p:spPr>
          <a:xfrm>
            <a:off x="587374" y="3263386"/>
            <a:ext cx="9705975" cy="393334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较少出现其他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ALK 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在水肿，肝毒性，血脂异常，神经毒性等方面的常见不良反应，显著改善患者生存质量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标题 5">
            <a:extLst>
              <a:ext uri="{FF2B5EF4-FFF2-40B4-BE49-F238E27FC236}">
                <a16:creationId xmlns:a16="http://schemas.microsoft.com/office/drawing/2014/main" id="{5B44A440-C883-4DB6-9A17-42A622A278B8}"/>
              </a:ext>
            </a:extLst>
          </p:cNvPr>
          <p:cNvSpPr txBox="1">
            <a:spLocks/>
          </p:cNvSpPr>
          <p:nvPr/>
        </p:nvSpPr>
        <p:spPr>
          <a:xfrm>
            <a:off x="527051" y="392829"/>
            <a:ext cx="11137568" cy="70394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zh-CN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布格替尼安全性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好</a:t>
            </a:r>
            <a:r>
              <a:rPr lang="zh-CN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长期可耐受，是目前唯一显著</a:t>
            </a:r>
            <a:endParaRPr lang="en-US" altLang="zh-CN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改善患者生活质量的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ALK TKI</a:t>
            </a:r>
            <a:endParaRPr lang="zh-CN" altLang="en-US" sz="3600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9C1FBE1C-19B5-432D-9A00-B8B996C0AD94}"/>
              </a:ext>
            </a:extLst>
          </p:cNvPr>
          <p:cNvSpPr txBox="1"/>
          <p:nvPr/>
        </p:nvSpPr>
        <p:spPr>
          <a:xfrm>
            <a:off x="587374" y="6441266"/>
            <a:ext cx="10994941" cy="276999"/>
          </a:xfrm>
          <a:prstGeom prst="rect">
            <a:avLst/>
          </a:prstGeom>
          <a:noFill/>
        </p:spPr>
        <p:txBody>
          <a:bodyPr wrap="square" lIns="0" tIns="45720" rIns="91440" bIns="45720" rtlCol="0" anchor="b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布格替尼片说明书； 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Camidge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DR, et al. J Clin Oncol. 2020 Nov 1;38(31):3592-3603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 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Mok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T, et al. Ann Oncol. 2020 Aug;31(8)1056-1064.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 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 Soria JC, et al. Lancet. 2017;389(10072)917-929; 5. Shaw AT, et al. N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Engl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J Med. 2020 Nov 19;383(21):2018-2029; 6.Hou H, et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al.Cancer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Manag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Res. 2019 May 7; 7.4109-4118. 8. Benjamin J Solomon. et al.  2022.AACR Abstract #CT223; 9. 29P_Tiseo_2022 ELCC.  ALTA-1L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Poster_Final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600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 hidden="1">
            <a:extLst>
              <a:ext uri="{FF2B5EF4-FFF2-40B4-BE49-F238E27FC236}">
                <a16:creationId xmlns:a16="http://schemas.microsoft.com/office/drawing/2014/main" id="{C02F8C80-9481-4FA3-8886-91919960B9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21048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95" imgH="396" progId="TCLayout.ActiveDocument.1">
                  <p:embed/>
                </p:oleObj>
              </mc:Choice>
              <mc:Fallback>
                <p:oleObj name="think-cell Slide" r:id="rId9" imgW="395" imgH="396" progId="TCLayout.ActiveDocument.1">
                  <p:embed/>
                  <p:pic>
                    <p:nvPicPr>
                      <p:cNvPr id="5" name="对象 4" hidden="1">
                        <a:extLst>
                          <a:ext uri="{FF2B5EF4-FFF2-40B4-BE49-F238E27FC236}">
                            <a16:creationId xmlns:a16="http://schemas.microsoft.com/office/drawing/2014/main" id="{C02F8C80-9481-4FA3-8886-91919960B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" name="矩形 502">
            <a:extLst>
              <a:ext uri="{FF2B5EF4-FFF2-40B4-BE49-F238E27FC236}">
                <a16:creationId xmlns:a16="http://schemas.microsoft.com/office/drawing/2014/main" id="{38800A3E-CF1F-42BD-B844-8D713746AF35}"/>
              </a:ext>
            </a:extLst>
          </p:cNvPr>
          <p:cNvSpPr/>
          <p:nvPr/>
        </p:nvSpPr>
        <p:spPr>
          <a:xfrm>
            <a:off x="561764" y="1353577"/>
            <a:ext cx="5521259" cy="470143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8" name="矩形 987">
            <a:extLst>
              <a:ext uri="{FF2B5EF4-FFF2-40B4-BE49-F238E27FC236}">
                <a16:creationId xmlns:a16="http://schemas.microsoft.com/office/drawing/2014/main" id="{8A2B7DED-DA27-4331-915E-2AF18A36D5FA}"/>
              </a:ext>
            </a:extLst>
          </p:cNvPr>
          <p:cNvSpPr/>
          <p:nvPr/>
        </p:nvSpPr>
        <p:spPr>
          <a:xfrm>
            <a:off x="6159868" y="1340528"/>
            <a:ext cx="5495031" cy="47014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86" name="组合 1085">
            <a:extLst>
              <a:ext uri="{FF2B5EF4-FFF2-40B4-BE49-F238E27FC236}">
                <a16:creationId xmlns:a16="http://schemas.microsoft.com/office/drawing/2014/main" id="{D10A149F-4DB5-494A-B432-8DD56723136E}"/>
              </a:ext>
            </a:extLst>
          </p:cNvPr>
          <p:cNvGrpSpPr/>
          <p:nvPr/>
        </p:nvGrpSpPr>
        <p:grpSpPr>
          <a:xfrm>
            <a:off x="6269662" y="3804082"/>
            <a:ext cx="5325549" cy="2143878"/>
            <a:chOff x="8304645" y="1447737"/>
            <a:chExt cx="2520742" cy="1373062"/>
          </a:xfrm>
        </p:grpSpPr>
        <p:pic>
          <p:nvPicPr>
            <p:cNvPr id="1087" name="Picture 19">
              <a:extLst>
                <a:ext uri="{FF2B5EF4-FFF2-40B4-BE49-F238E27FC236}">
                  <a16:creationId xmlns:a16="http://schemas.microsoft.com/office/drawing/2014/main" id="{DBE0EC1C-78F6-45CC-BD46-8CB9EEEE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EAF2F3"/>
                </a:clrFrom>
                <a:clrTo>
                  <a:srgbClr val="EAF2F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04645" y="1447737"/>
              <a:ext cx="2520742" cy="1373062"/>
            </a:xfrm>
            <a:prstGeom prst="rect">
              <a:avLst/>
            </a:prstGeom>
          </p:spPr>
        </p:pic>
        <p:sp>
          <p:nvSpPr>
            <p:cNvPr id="1088" name="矩形 1087">
              <a:extLst>
                <a:ext uri="{FF2B5EF4-FFF2-40B4-BE49-F238E27FC236}">
                  <a16:creationId xmlns:a16="http://schemas.microsoft.com/office/drawing/2014/main" id="{4C294E25-1BE9-4B36-916B-51B6240F2B12}"/>
                </a:ext>
              </a:extLst>
            </p:cNvPr>
            <p:cNvSpPr/>
            <p:nvPr/>
          </p:nvSpPr>
          <p:spPr>
            <a:xfrm>
              <a:off x="8946426" y="1803167"/>
              <a:ext cx="677071" cy="1001185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853A86BD-0028-4F96-8D4F-FDF3154D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28" y="246358"/>
            <a:ext cx="11349989" cy="703942"/>
          </a:xfrm>
        </p:spPr>
        <p:txBody>
          <a:bodyPr vert="horz"/>
          <a:lstStyle/>
          <a:p>
            <a:r>
              <a:rPr kumimoji="0" lang="zh-CN" altLang="en-US" sz="36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布格替尼</a:t>
            </a:r>
            <a:r>
              <a:rPr kumimoji="0" lang="zh-CN" altLang="en-US" sz="36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一线治疗中位</a:t>
            </a:r>
            <a:r>
              <a:rPr kumimoji="0" lang="en-US" altLang="zh-CN" sz="36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PFS</a:t>
            </a:r>
            <a:r>
              <a:rPr kumimoji="0" lang="zh-CN" altLang="en-US" sz="36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超越</a:t>
            </a:r>
            <a:r>
              <a:rPr kumimoji="0" lang="en-US" altLang="zh-CN" sz="36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30</a:t>
            </a:r>
            <a:r>
              <a:rPr kumimoji="0" lang="zh-CN" altLang="en-US" sz="36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个月，</a:t>
            </a:r>
            <a:r>
              <a:rPr kumimoji="0" lang="en-US" altLang="zh-CN" sz="36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</a:t>
            </a:r>
            <a:r>
              <a:rPr kumimoji="0" lang="zh-CN" altLang="en-US" sz="36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</a:t>
            </a:r>
            <a:r>
              <a:rPr kumimoji="0" lang="en-US" altLang="zh-CN" sz="36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OS</a:t>
            </a:r>
            <a:r>
              <a:rPr kumimoji="0" lang="zh-CN" altLang="en-US" sz="36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率</a:t>
            </a:r>
            <a:r>
              <a:rPr kumimoji="0" lang="en-US" altLang="zh-CN" sz="36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66%</a:t>
            </a:r>
            <a:endParaRPr lang="zh-CN" altLang="en-US" sz="3600" dirty="0"/>
          </a:p>
        </p:txBody>
      </p:sp>
      <p:grpSp>
        <p:nvGrpSpPr>
          <p:cNvPr id="213" name="组合 212">
            <a:extLst>
              <a:ext uri="{FF2B5EF4-FFF2-40B4-BE49-F238E27FC236}">
                <a16:creationId xmlns:a16="http://schemas.microsoft.com/office/drawing/2014/main" id="{559A4F1E-2121-4947-AC66-67B8951514AC}"/>
              </a:ext>
            </a:extLst>
          </p:cNvPr>
          <p:cNvGrpSpPr/>
          <p:nvPr/>
        </p:nvGrpSpPr>
        <p:grpSpPr>
          <a:xfrm>
            <a:off x="4095523" y="2029221"/>
            <a:ext cx="2056777" cy="989923"/>
            <a:chOff x="3966175" y="4829374"/>
            <a:chExt cx="2369257" cy="1289122"/>
          </a:xfrm>
        </p:grpSpPr>
        <p:sp>
          <p:nvSpPr>
            <p:cNvPr id="214" name="矩形 213">
              <a:extLst>
                <a:ext uri="{FF2B5EF4-FFF2-40B4-BE49-F238E27FC236}">
                  <a16:creationId xmlns:a16="http://schemas.microsoft.com/office/drawing/2014/main" id="{1A697BB4-1399-4E93-B956-5DFDC64E15FF}"/>
                </a:ext>
              </a:extLst>
            </p:cNvPr>
            <p:cNvSpPr/>
            <p:nvPr/>
          </p:nvSpPr>
          <p:spPr>
            <a:xfrm>
              <a:off x="4207545" y="5157848"/>
              <a:ext cx="1818405" cy="956527"/>
            </a:xfrm>
            <a:prstGeom prst="rect">
              <a:avLst/>
            </a:prstGeom>
            <a:solidFill>
              <a:schemeClr val="bg2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文本框 214">
              <a:extLst>
                <a:ext uri="{FF2B5EF4-FFF2-40B4-BE49-F238E27FC236}">
                  <a16:creationId xmlns:a16="http://schemas.microsoft.com/office/drawing/2014/main" id="{2ACFE4C9-7025-4716-BBDE-BAA6454308C4}"/>
                </a:ext>
              </a:extLst>
            </p:cNvPr>
            <p:cNvSpPr txBox="1"/>
            <p:nvPr/>
          </p:nvSpPr>
          <p:spPr>
            <a:xfrm>
              <a:off x="3966175" y="4829374"/>
              <a:ext cx="236925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ALTA-1L </a:t>
              </a:r>
              <a:r>
                <a:rPr kumimoji="0" lang="zh-CN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的其他关键临床结局</a:t>
              </a:r>
              <a:endPara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6" name="文本框 215">
              <a:extLst>
                <a:ext uri="{FF2B5EF4-FFF2-40B4-BE49-F238E27FC236}">
                  <a16:creationId xmlns:a16="http://schemas.microsoft.com/office/drawing/2014/main" id="{300CB7D5-7375-40AE-BB6E-E130CD5DF32A}"/>
                </a:ext>
              </a:extLst>
            </p:cNvPr>
            <p:cNvSpPr txBox="1"/>
            <p:nvPr/>
          </p:nvSpPr>
          <p:spPr>
            <a:xfrm>
              <a:off x="4098034" y="5116495"/>
              <a:ext cx="1194766" cy="1002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ORR(%)</a:t>
              </a:r>
              <a:r>
                <a:rPr kumimoji="0" lang="en-US" altLang="zh-CN" sz="1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[2]</a:t>
              </a:r>
              <a:r>
                <a:rPr kumimoji="0" lang="zh-CN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1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 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cs"/>
                </a:rPr>
                <a:t>74%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vs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克唑替尼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62%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7" name="文本框 216">
              <a:extLst>
                <a:ext uri="{FF2B5EF4-FFF2-40B4-BE49-F238E27FC236}">
                  <a16:creationId xmlns:a16="http://schemas.microsoft.com/office/drawing/2014/main" id="{BFDD6A78-829E-468D-981F-1E2F74022880}"/>
                </a:ext>
              </a:extLst>
            </p:cNvPr>
            <p:cNvSpPr txBox="1"/>
            <p:nvPr/>
          </p:nvSpPr>
          <p:spPr>
            <a:xfrm>
              <a:off x="4980624" y="5112374"/>
              <a:ext cx="1194766" cy="1002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mDOR</a:t>
              </a:r>
              <a:r>
                <a:rPr kumimoji="0" lang="en-US" altLang="zh-CN" sz="1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hlinkClick r:id="rId12"/>
                </a:rPr>
                <a:t>[1]</a:t>
              </a:r>
              <a:r>
                <a:rPr kumimoji="0" lang="zh-CN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</a:t>
              </a:r>
              <a:r>
                <a:rPr kumimoji="0" lang="en-US" altLang="zh-CN" sz="10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 </a:t>
              </a:r>
              <a:endPara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gency FB" panose="020B0503020202020204" pitchFamily="34" charset="0"/>
                  <a:ea typeface="微软雅黑" panose="020B0503020204020204" pitchFamily="34" charset="-122"/>
                  <a:cs typeface="+mn-cs"/>
                </a:rPr>
                <a:t>33.2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0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s </a:t>
              </a: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克唑替尼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13.8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22" name="文本框 221">
            <a:extLst>
              <a:ext uri="{FF2B5EF4-FFF2-40B4-BE49-F238E27FC236}">
                <a16:creationId xmlns:a16="http://schemas.microsoft.com/office/drawing/2014/main" id="{5CF45DF9-483B-4331-8A32-23B4AE58762C}"/>
              </a:ext>
            </a:extLst>
          </p:cNvPr>
          <p:cNvSpPr txBox="1"/>
          <p:nvPr/>
        </p:nvSpPr>
        <p:spPr>
          <a:xfrm>
            <a:off x="6082006" y="3369614"/>
            <a:ext cx="5510300" cy="194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*</a:t>
            </a:r>
            <a:r>
              <a:rPr kumimoji="0" lang="zh-CN" altLang="en-US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校正交叉设计效应的</a:t>
            </a:r>
            <a:r>
              <a:rPr kumimoji="0" lang="en-US" altLang="zh-CN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OS</a:t>
            </a:r>
            <a:r>
              <a:rPr kumimoji="0" lang="zh-CN" altLang="en-US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数据。已上市的</a:t>
            </a:r>
            <a:r>
              <a:rPr kumimoji="0" lang="en-US" altLang="zh-CN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ALK TKI</a:t>
            </a:r>
            <a:r>
              <a:rPr kumimoji="0" lang="zh-CN" altLang="en-US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当中，只有布格替尼的关键三期临床研究允许对照组</a:t>
            </a:r>
            <a:r>
              <a:rPr kumimoji="0" lang="en-US" altLang="zh-CN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TKI</a:t>
            </a:r>
            <a:r>
              <a:rPr kumimoji="0" lang="zh-CN" altLang="en-US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耐药后交叉至布格替尼组治疗（</a:t>
            </a:r>
            <a:r>
              <a:rPr kumimoji="0" lang="en-US" altLang="zh-CN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47%</a:t>
            </a:r>
            <a:r>
              <a:rPr kumimoji="0" lang="zh-CN" altLang="en-US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患者）。因此分析数据时需校正交叉设计效应</a:t>
            </a:r>
          </a:p>
        </p:txBody>
      </p:sp>
      <p:sp>
        <p:nvSpPr>
          <p:cNvPr id="405" name="TextBox 18">
            <a:extLst>
              <a:ext uri="{FF2B5EF4-FFF2-40B4-BE49-F238E27FC236}">
                <a16:creationId xmlns:a16="http://schemas.microsoft.com/office/drawing/2014/main" id="{158B2DFB-0CD6-4540-AA0F-CD069CD14950}"/>
              </a:ext>
            </a:extLst>
          </p:cNvPr>
          <p:cNvSpPr txBox="1"/>
          <p:nvPr/>
        </p:nvSpPr>
        <p:spPr>
          <a:xfrm>
            <a:off x="8895192" y="4249404"/>
            <a:ext cx="313085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布格替尼基于</a:t>
            </a:r>
            <a:r>
              <a:rPr kumimoji="0" lang="en-US" altLang="zh-CN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ITT</a:t>
            </a:r>
            <a:r>
              <a:rPr kumimoji="0" lang="zh-CN" alt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人群应用校正交叉设计效应的</a:t>
            </a:r>
            <a:r>
              <a:rPr kumimoji="0" lang="en-US" altLang="zh-CN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OS</a:t>
            </a:r>
            <a:r>
              <a:rPr kumimoji="0" lang="zh-CN" alt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数据</a:t>
            </a:r>
            <a:r>
              <a:rPr kumimoji="0" lang="en-US" altLang="zh-CN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*</a:t>
            </a:r>
            <a:endParaRPr kumimoji="0" lang="zh-CN" altLang="en-US" sz="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407" name="组合 406">
            <a:extLst>
              <a:ext uri="{FF2B5EF4-FFF2-40B4-BE49-F238E27FC236}">
                <a16:creationId xmlns:a16="http://schemas.microsoft.com/office/drawing/2014/main" id="{60072245-C0F5-40D5-B3F3-E3BD4D93581A}"/>
              </a:ext>
            </a:extLst>
          </p:cNvPr>
          <p:cNvGrpSpPr/>
          <p:nvPr/>
        </p:nvGrpSpPr>
        <p:grpSpPr>
          <a:xfrm>
            <a:off x="1002730" y="1727333"/>
            <a:ext cx="2987487" cy="1454973"/>
            <a:chOff x="900208" y="1913465"/>
            <a:chExt cx="2797405" cy="805758"/>
          </a:xfrm>
        </p:grpSpPr>
        <p:sp>
          <p:nvSpPr>
            <p:cNvPr id="408" name="任意多边形: 形状 407">
              <a:extLst>
                <a:ext uri="{FF2B5EF4-FFF2-40B4-BE49-F238E27FC236}">
                  <a16:creationId xmlns:a16="http://schemas.microsoft.com/office/drawing/2014/main" id="{EF233067-3B27-444A-A582-46510302DBB2}"/>
                </a:ext>
              </a:extLst>
            </p:cNvPr>
            <p:cNvSpPr/>
            <p:nvPr/>
          </p:nvSpPr>
          <p:spPr>
            <a:xfrm>
              <a:off x="925904" y="1913465"/>
              <a:ext cx="8425" cy="805758"/>
            </a:xfrm>
            <a:custGeom>
              <a:avLst/>
              <a:gdLst>
                <a:gd name="connsiteX0" fmla="*/ 0 w 9525"/>
                <a:gd name="connsiteY0" fmla="*/ 0 h 910971"/>
                <a:gd name="connsiteX1" fmla="*/ 0 w 9525"/>
                <a:gd name="connsiteY1" fmla="*/ 910971 h 91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10971">
                  <a:moveTo>
                    <a:pt x="0" y="0"/>
                  </a:moveTo>
                  <a:lnTo>
                    <a:pt x="0" y="910971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9" name="任意多边形: 形状 408">
              <a:extLst>
                <a:ext uri="{FF2B5EF4-FFF2-40B4-BE49-F238E27FC236}">
                  <a16:creationId xmlns:a16="http://schemas.microsoft.com/office/drawing/2014/main" id="{330837F2-3D14-420D-8C9F-A38974BE62C3}"/>
                </a:ext>
              </a:extLst>
            </p:cNvPr>
            <p:cNvSpPr/>
            <p:nvPr/>
          </p:nvSpPr>
          <p:spPr>
            <a:xfrm>
              <a:off x="900208" y="2703383"/>
              <a:ext cx="2797405" cy="15838"/>
            </a:xfrm>
            <a:custGeom>
              <a:avLst/>
              <a:gdLst>
                <a:gd name="connsiteX0" fmla="*/ 0 w 3162680"/>
                <a:gd name="connsiteY0" fmla="*/ 0 h 17906"/>
                <a:gd name="connsiteX1" fmla="*/ 3162681 w 3162680"/>
                <a:gd name="connsiteY1" fmla="*/ 0 h 17906"/>
                <a:gd name="connsiteX2" fmla="*/ 3162681 w 3162680"/>
                <a:gd name="connsiteY2" fmla="*/ 17907 h 1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2680" h="17906">
                  <a:moveTo>
                    <a:pt x="0" y="0"/>
                  </a:moveTo>
                  <a:lnTo>
                    <a:pt x="3162681" y="0"/>
                  </a:lnTo>
                  <a:lnTo>
                    <a:pt x="3162681" y="17907"/>
                  </a:lnTo>
                </a:path>
              </a:pathLst>
            </a:custGeom>
            <a:noFill/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0" name="任意多边形: 形状 409">
              <a:extLst>
                <a:ext uri="{FF2B5EF4-FFF2-40B4-BE49-F238E27FC236}">
                  <a16:creationId xmlns:a16="http://schemas.microsoft.com/office/drawing/2014/main" id="{C399F6DC-2678-4677-880A-28CF3ECDBB3F}"/>
                </a:ext>
              </a:extLst>
            </p:cNvPr>
            <p:cNvSpPr/>
            <p:nvPr/>
          </p:nvSpPr>
          <p:spPr>
            <a:xfrm>
              <a:off x="913098" y="2626380"/>
              <a:ext cx="12805" cy="8425"/>
            </a:xfrm>
            <a:custGeom>
              <a:avLst/>
              <a:gdLst>
                <a:gd name="connsiteX0" fmla="*/ 0 w 14477"/>
                <a:gd name="connsiteY0" fmla="*/ 0 h 9525"/>
                <a:gd name="connsiteX1" fmla="*/ 14478 w 1447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7" h="9525">
                  <a:moveTo>
                    <a:pt x="0" y="0"/>
                  </a:moveTo>
                  <a:lnTo>
                    <a:pt x="14478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1" name="任意多边形: 形状 410">
              <a:extLst>
                <a:ext uri="{FF2B5EF4-FFF2-40B4-BE49-F238E27FC236}">
                  <a16:creationId xmlns:a16="http://schemas.microsoft.com/office/drawing/2014/main" id="{08ACC8E6-B729-45B1-ACD8-AE323D52EAC4}"/>
                </a:ext>
              </a:extLst>
            </p:cNvPr>
            <p:cNvSpPr/>
            <p:nvPr/>
          </p:nvSpPr>
          <p:spPr>
            <a:xfrm>
              <a:off x="900208" y="2545248"/>
              <a:ext cx="25696" cy="8425"/>
            </a:xfrm>
            <a:custGeom>
              <a:avLst/>
              <a:gdLst>
                <a:gd name="connsiteX0" fmla="*/ 0 w 29051"/>
                <a:gd name="connsiteY0" fmla="*/ 0 h 9525"/>
                <a:gd name="connsiteX1" fmla="*/ 29051 w 290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" h="9525">
                  <a:moveTo>
                    <a:pt x="0" y="0"/>
                  </a:moveTo>
                  <a:lnTo>
                    <a:pt x="29051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2" name="任意多边形: 形状 411">
              <a:extLst>
                <a:ext uri="{FF2B5EF4-FFF2-40B4-BE49-F238E27FC236}">
                  <a16:creationId xmlns:a16="http://schemas.microsoft.com/office/drawing/2014/main" id="{E6E9782A-8774-4635-BA31-92F765785F07}"/>
                </a:ext>
              </a:extLst>
            </p:cNvPr>
            <p:cNvSpPr/>
            <p:nvPr/>
          </p:nvSpPr>
          <p:spPr>
            <a:xfrm>
              <a:off x="900208" y="2392421"/>
              <a:ext cx="25696" cy="8425"/>
            </a:xfrm>
            <a:custGeom>
              <a:avLst/>
              <a:gdLst>
                <a:gd name="connsiteX0" fmla="*/ 0 w 29051"/>
                <a:gd name="connsiteY0" fmla="*/ 0 h 9525"/>
                <a:gd name="connsiteX1" fmla="*/ 29051 w 290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" h="9525">
                  <a:moveTo>
                    <a:pt x="0" y="0"/>
                  </a:moveTo>
                  <a:lnTo>
                    <a:pt x="29051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3" name="任意多边形: 形状 412">
              <a:extLst>
                <a:ext uri="{FF2B5EF4-FFF2-40B4-BE49-F238E27FC236}">
                  <a16:creationId xmlns:a16="http://schemas.microsoft.com/office/drawing/2014/main" id="{D2FD3029-D68C-4393-9A85-6F5EA7A09098}"/>
                </a:ext>
              </a:extLst>
            </p:cNvPr>
            <p:cNvSpPr/>
            <p:nvPr/>
          </p:nvSpPr>
          <p:spPr>
            <a:xfrm>
              <a:off x="913098" y="2468835"/>
              <a:ext cx="12805" cy="8425"/>
            </a:xfrm>
            <a:custGeom>
              <a:avLst/>
              <a:gdLst>
                <a:gd name="connsiteX0" fmla="*/ 0 w 14477"/>
                <a:gd name="connsiteY0" fmla="*/ 0 h 9525"/>
                <a:gd name="connsiteX1" fmla="*/ 14478 w 1447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7" h="9525">
                  <a:moveTo>
                    <a:pt x="0" y="0"/>
                  </a:moveTo>
                  <a:lnTo>
                    <a:pt x="14478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4" name="任意多边形: 形状 413">
              <a:extLst>
                <a:ext uri="{FF2B5EF4-FFF2-40B4-BE49-F238E27FC236}">
                  <a16:creationId xmlns:a16="http://schemas.microsoft.com/office/drawing/2014/main" id="{5229F209-0119-48A8-8375-C621B22ED1AD}"/>
                </a:ext>
              </a:extLst>
            </p:cNvPr>
            <p:cNvSpPr/>
            <p:nvPr/>
          </p:nvSpPr>
          <p:spPr>
            <a:xfrm>
              <a:off x="900208" y="2237992"/>
              <a:ext cx="25696" cy="8425"/>
            </a:xfrm>
            <a:custGeom>
              <a:avLst/>
              <a:gdLst>
                <a:gd name="connsiteX0" fmla="*/ 0 w 29051"/>
                <a:gd name="connsiteY0" fmla="*/ 0 h 9525"/>
                <a:gd name="connsiteX1" fmla="*/ 29051 w 290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" h="9525">
                  <a:moveTo>
                    <a:pt x="0" y="0"/>
                  </a:moveTo>
                  <a:lnTo>
                    <a:pt x="29051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5" name="任意多边形: 形状 414">
              <a:extLst>
                <a:ext uri="{FF2B5EF4-FFF2-40B4-BE49-F238E27FC236}">
                  <a16:creationId xmlns:a16="http://schemas.microsoft.com/office/drawing/2014/main" id="{25EC042A-EB93-4DB0-A559-20955A7493F4}"/>
                </a:ext>
              </a:extLst>
            </p:cNvPr>
            <p:cNvSpPr/>
            <p:nvPr/>
          </p:nvSpPr>
          <p:spPr>
            <a:xfrm>
              <a:off x="913098" y="2314406"/>
              <a:ext cx="12805" cy="8425"/>
            </a:xfrm>
            <a:custGeom>
              <a:avLst/>
              <a:gdLst>
                <a:gd name="connsiteX0" fmla="*/ 0 w 14477"/>
                <a:gd name="connsiteY0" fmla="*/ 0 h 9525"/>
                <a:gd name="connsiteX1" fmla="*/ 14478 w 1447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7" h="9525">
                  <a:moveTo>
                    <a:pt x="0" y="0"/>
                  </a:moveTo>
                  <a:lnTo>
                    <a:pt x="14478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6" name="任意多边形: 形状 415">
              <a:extLst>
                <a:ext uri="{FF2B5EF4-FFF2-40B4-BE49-F238E27FC236}">
                  <a16:creationId xmlns:a16="http://schemas.microsoft.com/office/drawing/2014/main" id="{C32FFD70-145B-4AC1-999F-34CA669E02A5}"/>
                </a:ext>
              </a:extLst>
            </p:cNvPr>
            <p:cNvSpPr/>
            <p:nvPr/>
          </p:nvSpPr>
          <p:spPr>
            <a:xfrm>
              <a:off x="900208" y="2080362"/>
              <a:ext cx="25696" cy="8425"/>
            </a:xfrm>
            <a:custGeom>
              <a:avLst/>
              <a:gdLst>
                <a:gd name="connsiteX0" fmla="*/ 0 w 29051"/>
                <a:gd name="connsiteY0" fmla="*/ 0 h 9525"/>
                <a:gd name="connsiteX1" fmla="*/ 29051 w 290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" h="9525">
                  <a:moveTo>
                    <a:pt x="0" y="0"/>
                  </a:moveTo>
                  <a:lnTo>
                    <a:pt x="29051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7" name="任意多边形: 形状 416">
              <a:extLst>
                <a:ext uri="{FF2B5EF4-FFF2-40B4-BE49-F238E27FC236}">
                  <a16:creationId xmlns:a16="http://schemas.microsoft.com/office/drawing/2014/main" id="{A80EF44A-CEDF-49A3-922E-6EA545B115CE}"/>
                </a:ext>
              </a:extLst>
            </p:cNvPr>
            <p:cNvSpPr/>
            <p:nvPr/>
          </p:nvSpPr>
          <p:spPr>
            <a:xfrm>
              <a:off x="913098" y="2159135"/>
              <a:ext cx="12805" cy="8425"/>
            </a:xfrm>
            <a:custGeom>
              <a:avLst/>
              <a:gdLst>
                <a:gd name="connsiteX0" fmla="*/ 0 w 14477"/>
                <a:gd name="connsiteY0" fmla="*/ 0 h 9525"/>
                <a:gd name="connsiteX1" fmla="*/ 14478 w 1447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7" h="9525">
                  <a:moveTo>
                    <a:pt x="0" y="0"/>
                  </a:moveTo>
                  <a:lnTo>
                    <a:pt x="14478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8" name="任意多边形: 形状 417">
              <a:extLst>
                <a:ext uri="{FF2B5EF4-FFF2-40B4-BE49-F238E27FC236}">
                  <a16:creationId xmlns:a16="http://schemas.microsoft.com/office/drawing/2014/main" id="{E938A3E3-983F-47D8-8285-50E10DD34900}"/>
                </a:ext>
              </a:extLst>
            </p:cNvPr>
            <p:cNvSpPr/>
            <p:nvPr/>
          </p:nvSpPr>
          <p:spPr>
            <a:xfrm>
              <a:off x="900208" y="1924417"/>
              <a:ext cx="25696" cy="8425"/>
            </a:xfrm>
            <a:custGeom>
              <a:avLst/>
              <a:gdLst>
                <a:gd name="connsiteX0" fmla="*/ 0 w 29051"/>
                <a:gd name="connsiteY0" fmla="*/ 0 h 9525"/>
                <a:gd name="connsiteX1" fmla="*/ 29051 w 2905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51" h="9525">
                  <a:moveTo>
                    <a:pt x="0" y="0"/>
                  </a:moveTo>
                  <a:lnTo>
                    <a:pt x="29051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9" name="任意多边形: 形状 418">
              <a:extLst>
                <a:ext uri="{FF2B5EF4-FFF2-40B4-BE49-F238E27FC236}">
                  <a16:creationId xmlns:a16="http://schemas.microsoft.com/office/drawing/2014/main" id="{C4BDC3A0-EE5A-4931-A258-C7C800585B9B}"/>
                </a:ext>
              </a:extLst>
            </p:cNvPr>
            <p:cNvSpPr/>
            <p:nvPr/>
          </p:nvSpPr>
          <p:spPr>
            <a:xfrm>
              <a:off x="913098" y="2004032"/>
              <a:ext cx="12805" cy="8425"/>
            </a:xfrm>
            <a:custGeom>
              <a:avLst/>
              <a:gdLst>
                <a:gd name="connsiteX0" fmla="*/ 0 w 14477"/>
                <a:gd name="connsiteY0" fmla="*/ 0 h 9525"/>
                <a:gd name="connsiteX1" fmla="*/ 14478 w 14477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7" h="9525">
                  <a:moveTo>
                    <a:pt x="0" y="0"/>
                  </a:moveTo>
                  <a:lnTo>
                    <a:pt x="14478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2" name="任意多边形: 形状 421">
              <a:extLst>
                <a:ext uri="{FF2B5EF4-FFF2-40B4-BE49-F238E27FC236}">
                  <a16:creationId xmlns:a16="http://schemas.microsoft.com/office/drawing/2014/main" id="{1BCF7B11-D284-4DCF-8B5B-B2A81AE739CB}"/>
                </a:ext>
              </a:extLst>
            </p:cNvPr>
            <p:cNvSpPr/>
            <p:nvPr/>
          </p:nvSpPr>
          <p:spPr>
            <a:xfrm>
              <a:off x="3084534" y="2703384"/>
              <a:ext cx="8425" cy="15839"/>
            </a:xfrm>
            <a:custGeom>
              <a:avLst/>
              <a:gdLst>
                <a:gd name="connsiteX0" fmla="*/ 0 w 9525"/>
                <a:gd name="connsiteY0" fmla="*/ 17907 h 17907"/>
                <a:gd name="connsiteX1" fmla="*/ 0 w 9525"/>
                <a:gd name="connsiteY1" fmla="*/ 0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907">
                  <a:moveTo>
                    <a:pt x="0" y="17907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3" name="任意多边形: 形状 422">
              <a:extLst>
                <a:ext uri="{FF2B5EF4-FFF2-40B4-BE49-F238E27FC236}">
                  <a16:creationId xmlns:a16="http://schemas.microsoft.com/office/drawing/2014/main" id="{D9A7436F-A8F0-4AD9-9DB5-FD782EDE32D6}"/>
                </a:ext>
              </a:extLst>
            </p:cNvPr>
            <p:cNvSpPr/>
            <p:nvPr/>
          </p:nvSpPr>
          <p:spPr>
            <a:xfrm>
              <a:off x="2463618" y="2703384"/>
              <a:ext cx="8425" cy="15839"/>
            </a:xfrm>
            <a:custGeom>
              <a:avLst/>
              <a:gdLst>
                <a:gd name="connsiteX0" fmla="*/ 0 w 9525"/>
                <a:gd name="connsiteY0" fmla="*/ 17907 h 17907"/>
                <a:gd name="connsiteX1" fmla="*/ 0 w 9525"/>
                <a:gd name="connsiteY1" fmla="*/ 0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907">
                  <a:moveTo>
                    <a:pt x="0" y="17907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4" name="任意多边形: 形状 423">
              <a:extLst>
                <a:ext uri="{FF2B5EF4-FFF2-40B4-BE49-F238E27FC236}">
                  <a16:creationId xmlns:a16="http://schemas.microsoft.com/office/drawing/2014/main" id="{984CFC21-45BC-4541-9FCC-E4F044D2ECAB}"/>
                </a:ext>
              </a:extLst>
            </p:cNvPr>
            <p:cNvSpPr/>
            <p:nvPr/>
          </p:nvSpPr>
          <p:spPr>
            <a:xfrm>
              <a:off x="1852139" y="2703384"/>
              <a:ext cx="8425" cy="15839"/>
            </a:xfrm>
            <a:custGeom>
              <a:avLst/>
              <a:gdLst>
                <a:gd name="connsiteX0" fmla="*/ 0 w 9525"/>
                <a:gd name="connsiteY0" fmla="*/ 17907 h 17907"/>
                <a:gd name="connsiteX1" fmla="*/ 0 w 9525"/>
                <a:gd name="connsiteY1" fmla="*/ 0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907">
                  <a:moveTo>
                    <a:pt x="0" y="17907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5" name="任意多边形: 形状 424">
              <a:extLst>
                <a:ext uri="{FF2B5EF4-FFF2-40B4-BE49-F238E27FC236}">
                  <a16:creationId xmlns:a16="http://schemas.microsoft.com/office/drawing/2014/main" id="{6E62DBA7-2E5A-4375-90D0-C2D7D004F6AE}"/>
                </a:ext>
              </a:extLst>
            </p:cNvPr>
            <p:cNvSpPr/>
            <p:nvPr/>
          </p:nvSpPr>
          <p:spPr>
            <a:xfrm>
              <a:off x="1232824" y="2703384"/>
              <a:ext cx="8425" cy="15839"/>
            </a:xfrm>
            <a:custGeom>
              <a:avLst/>
              <a:gdLst>
                <a:gd name="connsiteX0" fmla="*/ 0 w 9525"/>
                <a:gd name="connsiteY0" fmla="*/ 17907 h 17907"/>
                <a:gd name="connsiteX1" fmla="*/ 0 w 9525"/>
                <a:gd name="connsiteY1" fmla="*/ 0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907">
                  <a:moveTo>
                    <a:pt x="0" y="17907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6" name="任意多边形: 形状 425">
              <a:extLst>
                <a:ext uri="{FF2B5EF4-FFF2-40B4-BE49-F238E27FC236}">
                  <a16:creationId xmlns:a16="http://schemas.microsoft.com/office/drawing/2014/main" id="{66C46B7B-944D-49E0-BBA5-E5060203CF79}"/>
                </a:ext>
              </a:extLst>
            </p:cNvPr>
            <p:cNvSpPr/>
            <p:nvPr/>
          </p:nvSpPr>
          <p:spPr>
            <a:xfrm>
              <a:off x="1543618" y="2703384"/>
              <a:ext cx="8425" cy="15839"/>
            </a:xfrm>
            <a:custGeom>
              <a:avLst/>
              <a:gdLst>
                <a:gd name="connsiteX0" fmla="*/ 0 w 9525"/>
                <a:gd name="connsiteY0" fmla="*/ 17907 h 17907"/>
                <a:gd name="connsiteX1" fmla="*/ 0 w 9525"/>
                <a:gd name="connsiteY1" fmla="*/ 0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907">
                  <a:moveTo>
                    <a:pt x="0" y="17907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7" name="任意多边形: 形状 426">
              <a:extLst>
                <a:ext uri="{FF2B5EF4-FFF2-40B4-BE49-F238E27FC236}">
                  <a16:creationId xmlns:a16="http://schemas.microsoft.com/office/drawing/2014/main" id="{97298B6F-FDA1-47E6-AA5D-3A3E8DA7D0B2}"/>
                </a:ext>
              </a:extLst>
            </p:cNvPr>
            <p:cNvSpPr/>
            <p:nvPr/>
          </p:nvSpPr>
          <p:spPr>
            <a:xfrm>
              <a:off x="2158299" y="2703384"/>
              <a:ext cx="8425" cy="15839"/>
            </a:xfrm>
            <a:custGeom>
              <a:avLst/>
              <a:gdLst>
                <a:gd name="connsiteX0" fmla="*/ 0 w 9525"/>
                <a:gd name="connsiteY0" fmla="*/ 17907 h 17907"/>
                <a:gd name="connsiteX1" fmla="*/ 0 w 9525"/>
                <a:gd name="connsiteY1" fmla="*/ 0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907">
                  <a:moveTo>
                    <a:pt x="0" y="17907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8" name="任意多边形: 形状 427">
              <a:extLst>
                <a:ext uri="{FF2B5EF4-FFF2-40B4-BE49-F238E27FC236}">
                  <a16:creationId xmlns:a16="http://schemas.microsoft.com/office/drawing/2014/main" id="{96314B14-1BEB-4358-A421-7C9378A9E02E}"/>
                </a:ext>
              </a:extLst>
            </p:cNvPr>
            <p:cNvSpPr/>
            <p:nvPr/>
          </p:nvSpPr>
          <p:spPr>
            <a:xfrm>
              <a:off x="2776013" y="2703384"/>
              <a:ext cx="8425" cy="15839"/>
            </a:xfrm>
            <a:custGeom>
              <a:avLst/>
              <a:gdLst>
                <a:gd name="connsiteX0" fmla="*/ 0 w 9525"/>
                <a:gd name="connsiteY0" fmla="*/ 17907 h 17907"/>
                <a:gd name="connsiteX1" fmla="*/ 0 w 9525"/>
                <a:gd name="connsiteY1" fmla="*/ 0 h 1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7907">
                  <a:moveTo>
                    <a:pt x="0" y="17907"/>
                  </a:moveTo>
                  <a:lnTo>
                    <a:pt x="0" y="0"/>
                  </a:lnTo>
                </a:path>
              </a:pathLst>
            </a:custGeom>
            <a:ln w="4763" cap="rnd">
              <a:solidFill>
                <a:srgbClr val="8A8A8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30" name="图形 102">
              <a:extLst>
                <a:ext uri="{FF2B5EF4-FFF2-40B4-BE49-F238E27FC236}">
                  <a16:creationId xmlns:a16="http://schemas.microsoft.com/office/drawing/2014/main" id="{85F7237A-6224-459B-9EE8-F581F92204C3}"/>
                </a:ext>
              </a:extLst>
            </p:cNvPr>
            <p:cNvGrpSpPr/>
            <p:nvPr/>
          </p:nvGrpSpPr>
          <p:grpSpPr>
            <a:xfrm>
              <a:off x="922871" y="1955673"/>
              <a:ext cx="2694453" cy="478113"/>
              <a:chOff x="2624232" y="1602200"/>
              <a:chExt cx="3046285" cy="540543"/>
            </a:xfrm>
            <a:noFill/>
          </p:grpSpPr>
          <p:sp>
            <p:nvSpPr>
              <p:cNvPr id="453" name="任意多边形: 形状 452">
                <a:extLst>
                  <a:ext uri="{FF2B5EF4-FFF2-40B4-BE49-F238E27FC236}">
                    <a16:creationId xmlns:a16="http://schemas.microsoft.com/office/drawing/2014/main" id="{9A5C46F6-2A29-419F-B1EB-B37385AB9215}"/>
                  </a:ext>
                </a:extLst>
              </p:cNvPr>
              <p:cNvSpPr/>
              <p:nvPr/>
            </p:nvSpPr>
            <p:spPr>
              <a:xfrm>
                <a:off x="2624232" y="1602200"/>
                <a:ext cx="3046285" cy="540543"/>
              </a:xfrm>
              <a:custGeom>
                <a:avLst/>
                <a:gdLst>
                  <a:gd name="connsiteX0" fmla="*/ 3046286 w 3046285"/>
                  <a:gd name="connsiteY0" fmla="*/ 527876 h 540543"/>
                  <a:gd name="connsiteX1" fmla="*/ 3046286 w 3046285"/>
                  <a:gd name="connsiteY1" fmla="*/ 540544 h 540543"/>
                  <a:gd name="connsiteX2" fmla="*/ 2656237 w 3046285"/>
                  <a:gd name="connsiteY2" fmla="*/ 540544 h 540543"/>
                  <a:gd name="connsiteX3" fmla="*/ 2656237 w 3046285"/>
                  <a:gd name="connsiteY3" fmla="*/ 519303 h 540543"/>
                  <a:gd name="connsiteX4" fmla="*/ 2589467 w 3046285"/>
                  <a:gd name="connsiteY4" fmla="*/ 519303 h 540543"/>
                  <a:gd name="connsiteX5" fmla="*/ 2589467 w 3046285"/>
                  <a:gd name="connsiteY5" fmla="*/ 501968 h 540543"/>
                  <a:gd name="connsiteX6" fmla="*/ 2354866 w 3046285"/>
                  <a:gd name="connsiteY6" fmla="*/ 501968 h 540543"/>
                  <a:gd name="connsiteX7" fmla="*/ 2354866 w 3046285"/>
                  <a:gd name="connsiteY7" fmla="*/ 479393 h 540543"/>
                  <a:gd name="connsiteX8" fmla="*/ 2296859 w 3046285"/>
                  <a:gd name="connsiteY8" fmla="*/ 479393 h 540543"/>
                  <a:gd name="connsiteX9" fmla="*/ 2296859 w 3046285"/>
                  <a:gd name="connsiteY9" fmla="*/ 472059 h 540543"/>
                  <a:gd name="connsiteX10" fmla="*/ 2111502 w 3046285"/>
                  <a:gd name="connsiteY10" fmla="*/ 472059 h 540543"/>
                  <a:gd name="connsiteX11" fmla="*/ 2111502 w 3046285"/>
                  <a:gd name="connsiteY11" fmla="*/ 465487 h 540543"/>
                  <a:gd name="connsiteX12" fmla="*/ 2034254 w 3046285"/>
                  <a:gd name="connsiteY12" fmla="*/ 465487 h 540543"/>
                  <a:gd name="connsiteX13" fmla="*/ 2034254 w 3046285"/>
                  <a:gd name="connsiteY13" fmla="*/ 453485 h 540543"/>
                  <a:gd name="connsiteX14" fmla="*/ 2026349 w 3046285"/>
                  <a:gd name="connsiteY14" fmla="*/ 444151 h 540543"/>
                  <a:gd name="connsiteX15" fmla="*/ 1990344 w 3046285"/>
                  <a:gd name="connsiteY15" fmla="*/ 444151 h 540543"/>
                  <a:gd name="connsiteX16" fmla="*/ 1967484 w 3046285"/>
                  <a:gd name="connsiteY16" fmla="*/ 428244 h 540543"/>
                  <a:gd name="connsiteX17" fmla="*/ 1790891 w 3046285"/>
                  <a:gd name="connsiteY17" fmla="*/ 428244 h 540543"/>
                  <a:gd name="connsiteX18" fmla="*/ 1790891 w 3046285"/>
                  <a:gd name="connsiteY18" fmla="*/ 421577 h 540543"/>
                  <a:gd name="connsiteX19" fmla="*/ 1711833 w 3046285"/>
                  <a:gd name="connsiteY19" fmla="*/ 421577 h 540543"/>
                  <a:gd name="connsiteX20" fmla="*/ 1711833 w 3046285"/>
                  <a:gd name="connsiteY20" fmla="*/ 409670 h 540543"/>
                  <a:gd name="connsiteX21" fmla="*/ 1669637 w 3046285"/>
                  <a:gd name="connsiteY21" fmla="*/ 409670 h 540543"/>
                  <a:gd name="connsiteX22" fmla="*/ 1669637 w 3046285"/>
                  <a:gd name="connsiteY22" fmla="*/ 401003 h 540543"/>
                  <a:gd name="connsiteX23" fmla="*/ 1557147 w 3046285"/>
                  <a:gd name="connsiteY23" fmla="*/ 401003 h 540543"/>
                  <a:gd name="connsiteX24" fmla="*/ 1540478 w 3046285"/>
                  <a:gd name="connsiteY24" fmla="*/ 382715 h 540543"/>
                  <a:gd name="connsiteX25" fmla="*/ 1445609 w 3046285"/>
                  <a:gd name="connsiteY25" fmla="*/ 382715 h 540543"/>
                  <a:gd name="connsiteX26" fmla="*/ 1445609 w 3046285"/>
                  <a:gd name="connsiteY26" fmla="*/ 369761 h 540543"/>
                  <a:gd name="connsiteX27" fmla="*/ 1393793 w 3046285"/>
                  <a:gd name="connsiteY27" fmla="*/ 369761 h 540543"/>
                  <a:gd name="connsiteX28" fmla="*/ 1385888 w 3046285"/>
                  <a:gd name="connsiteY28" fmla="*/ 350520 h 540543"/>
                  <a:gd name="connsiteX29" fmla="*/ 1229487 w 3046285"/>
                  <a:gd name="connsiteY29" fmla="*/ 350520 h 540543"/>
                  <a:gd name="connsiteX30" fmla="*/ 1229487 w 3046285"/>
                  <a:gd name="connsiteY30" fmla="*/ 330518 h 540543"/>
                  <a:gd name="connsiteX31" fmla="*/ 1074039 w 3046285"/>
                  <a:gd name="connsiteY31" fmla="*/ 330518 h 540543"/>
                  <a:gd name="connsiteX32" fmla="*/ 1074039 w 3046285"/>
                  <a:gd name="connsiteY32" fmla="*/ 311944 h 540543"/>
                  <a:gd name="connsiteX33" fmla="*/ 1033558 w 3046285"/>
                  <a:gd name="connsiteY33" fmla="*/ 311944 h 540543"/>
                  <a:gd name="connsiteX34" fmla="*/ 1033558 w 3046285"/>
                  <a:gd name="connsiteY34" fmla="*/ 304610 h 540543"/>
                  <a:gd name="connsiteX35" fmla="*/ 908018 w 3046285"/>
                  <a:gd name="connsiteY35" fmla="*/ 304610 h 540543"/>
                  <a:gd name="connsiteX36" fmla="*/ 908018 w 3046285"/>
                  <a:gd name="connsiteY36" fmla="*/ 285369 h 540543"/>
                  <a:gd name="connsiteX37" fmla="*/ 857060 w 3046285"/>
                  <a:gd name="connsiteY37" fmla="*/ 285369 h 540543"/>
                  <a:gd name="connsiteX38" fmla="*/ 857060 w 3046285"/>
                  <a:gd name="connsiteY38" fmla="*/ 278702 h 540543"/>
                  <a:gd name="connsiteX39" fmla="*/ 806101 w 3046285"/>
                  <a:gd name="connsiteY39" fmla="*/ 278702 h 540543"/>
                  <a:gd name="connsiteX40" fmla="*/ 806101 w 3046285"/>
                  <a:gd name="connsiteY40" fmla="*/ 268796 h 540543"/>
                  <a:gd name="connsiteX41" fmla="*/ 744569 w 3046285"/>
                  <a:gd name="connsiteY41" fmla="*/ 268796 h 540543"/>
                  <a:gd name="connsiteX42" fmla="*/ 744569 w 3046285"/>
                  <a:gd name="connsiteY42" fmla="*/ 255270 h 540543"/>
                  <a:gd name="connsiteX43" fmla="*/ 652367 w 3046285"/>
                  <a:gd name="connsiteY43" fmla="*/ 255270 h 540543"/>
                  <a:gd name="connsiteX44" fmla="*/ 631222 w 3046285"/>
                  <a:gd name="connsiteY44" fmla="*/ 228600 h 540543"/>
                  <a:gd name="connsiteX45" fmla="*/ 537686 w 3046285"/>
                  <a:gd name="connsiteY45" fmla="*/ 228600 h 540543"/>
                  <a:gd name="connsiteX46" fmla="*/ 509969 w 3046285"/>
                  <a:gd name="connsiteY46" fmla="*/ 206597 h 540543"/>
                  <a:gd name="connsiteX47" fmla="*/ 442817 w 3046285"/>
                  <a:gd name="connsiteY47" fmla="*/ 206597 h 540543"/>
                  <a:gd name="connsiteX48" fmla="*/ 424339 w 3046285"/>
                  <a:gd name="connsiteY48" fmla="*/ 176689 h 540543"/>
                  <a:gd name="connsiteX49" fmla="*/ 364141 w 3046285"/>
                  <a:gd name="connsiteY49" fmla="*/ 176689 h 540543"/>
                  <a:gd name="connsiteX50" fmla="*/ 357188 w 3046285"/>
                  <a:gd name="connsiteY50" fmla="*/ 162782 h 540543"/>
                  <a:gd name="connsiteX51" fmla="*/ 322898 w 3046285"/>
                  <a:gd name="connsiteY51" fmla="*/ 162782 h 540543"/>
                  <a:gd name="connsiteX52" fmla="*/ 312325 w 3046285"/>
                  <a:gd name="connsiteY52" fmla="*/ 139827 h 540543"/>
                  <a:gd name="connsiteX53" fmla="*/ 276797 w 3046285"/>
                  <a:gd name="connsiteY53" fmla="*/ 129921 h 540543"/>
                  <a:gd name="connsiteX54" fmla="*/ 210884 w 3046285"/>
                  <a:gd name="connsiteY54" fmla="*/ 129921 h 540543"/>
                  <a:gd name="connsiteX55" fmla="*/ 210884 w 3046285"/>
                  <a:gd name="connsiteY55" fmla="*/ 98965 h 540543"/>
                  <a:gd name="connsiteX56" fmla="*/ 192405 w 3046285"/>
                  <a:gd name="connsiteY56" fmla="*/ 75057 h 540543"/>
                  <a:gd name="connsiteX57" fmla="*/ 171355 w 3046285"/>
                  <a:gd name="connsiteY57" fmla="*/ 75057 h 540543"/>
                  <a:gd name="connsiteX58" fmla="*/ 171355 w 3046285"/>
                  <a:gd name="connsiteY58" fmla="*/ 62103 h 540543"/>
                  <a:gd name="connsiteX59" fmla="*/ 109442 w 3046285"/>
                  <a:gd name="connsiteY59" fmla="*/ 62103 h 540543"/>
                  <a:gd name="connsiteX60" fmla="*/ 51435 w 3046285"/>
                  <a:gd name="connsiteY60" fmla="*/ 5334 h 540543"/>
                  <a:gd name="connsiteX61" fmla="*/ 0 w 3046285"/>
                  <a:gd name="connsiteY61" fmla="*/ 0 h 54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046285" h="540543">
                    <a:moveTo>
                      <a:pt x="3046286" y="527876"/>
                    </a:moveTo>
                    <a:lnTo>
                      <a:pt x="3046286" y="540544"/>
                    </a:lnTo>
                    <a:lnTo>
                      <a:pt x="2656237" y="540544"/>
                    </a:lnTo>
                    <a:lnTo>
                      <a:pt x="2656237" y="519303"/>
                    </a:lnTo>
                    <a:lnTo>
                      <a:pt x="2589467" y="519303"/>
                    </a:lnTo>
                    <a:lnTo>
                      <a:pt x="2589467" y="501968"/>
                    </a:lnTo>
                    <a:lnTo>
                      <a:pt x="2354866" y="501968"/>
                    </a:lnTo>
                    <a:lnTo>
                      <a:pt x="2354866" y="479393"/>
                    </a:lnTo>
                    <a:lnTo>
                      <a:pt x="2296859" y="479393"/>
                    </a:lnTo>
                    <a:lnTo>
                      <a:pt x="2296859" y="472059"/>
                    </a:lnTo>
                    <a:lnTo>
                      <a:pt x="2111502" y="472059"/>
                    </a:lnTo>
                    <a:lnTo>
                      <a:pt x="2111502" y="465487"/>
                    </a:lnTo>
                    <a:lnTo>
                      <a:pt x="2034254" y="465487"/>
                    </a:lnTo>
                    <a:lnTo>
                      <a:pt x="2034254" y="453485"/>
                    </a:lnTo>
                    <a:lnTo>
                      <a:pt x="2026349" y="444151"/>
                    </a:lnTo>
                    <a:lnTo>
                      <a:pt x="1990344" y="444151"/>
                    </a:lnTo>
                    <a:lnTo>
                      <a:pt x="1967484" y="428244"/>
                    </a:lnTo>
                    <a:lnTo>
                      <a:pt x="1790891" y="428244"/>
                    </a:lnTo>
                    <a:lnTo>
                      <a:pt x="1790891" y="421577"/>
                    </a:lnTo>
                    <a:lnTo>
                      <a:pt x="1711833" y="421577"/>
                    </a:lnTo>
                    <a:lnTo>
                      <a:pt x="1711833" y="409670"/>
                    </a:lnTo>
                    <a:lnTo>
                      <a:pt x="1669637" y="409670"/>
                    </a:lnTo>
                    <a:lnTo>
                      <a:pt x="1669637" y="401003"/>
                    </a:lnTo>
                    <a:lnTo>
                      <a:pt x="1557147" y="401003"/>
                    </a:lnTo>
                    <a:lnTo>
                      <a:pt x="1540478" y="382715"/>
                    </a:lnTo>
                    <a:lnTo>
                      <a:pt x="1445609" y="382715"/>
                    </a:lnTo>
                    <a:lnTo>
                      <a:pt x="1445609" y="369761"/>
                    </a:lnTo>
                    <a:lnTo>
                      <a:pt x="1393793" y="369761"/>
                    </a:lnTo>
                    <a:lnTo>
                      <a:pt x="1385888" y="350520"/>
                    </a:lnTo>
                    <a:lnTo>
                      <a:pt x="1229487" y="350520"/>
                    </a:lnTo>
                    <a:lnTo>
                      <a:pt x="1229487" y="330518"/>
                    </a:lnTo>
                    <a:lnTo>
                      <a:pt x="1074039" y="330518"/>
                    </a:lnTo>
                    <a:lnTo>
                      <a:pt x="1074039" y="311944"/>
                    </a:lnTo>
                    <a:lnTo>
                      <a:pt x="1033558" y="311944"/>
                    </a:lnTo>
                    <a:lnTo>
                      <a:pt x="1033558" y="304610"/>
                    </a:lnTo>
                    <a:lnTo>
                      <a:pt x="908018" y="304610"/>
                    </a:lnTo>
                    <a:lnTo>
                      <a:pt x="908018" y="285369"/>
                    </a:lnTo>
                    <a:lnTo>
                      <a:pt x="857060" y="285369"/>
                    </a:lnTo>
                    <a:lnTo>
                      <a:pt x="857060" y="278702"/>
                    </a:lnTo>
                    <a:lnTo>
                      <a:pt x="806101" y="278702"/>
                    </a:lnTo>
                    <a:lnTo>
                      <a:pt x="806101" y="268796"/>
                    </a:lnTo>
                    <a:lnTo>
                      <a:pt x="744569" y="268796"/>
                    </a:lnTo>
                    <a:lnTo>
                      <a:pt x="744569" y="255270"/>
                    </a:lnTo>
                    <a:lnTo>
                      <a:pt x="652367" y="255270"/>
                    </a:lnTo>
                    <a:lnTo>
                      <a:pt x="631222" y="228600"/>
                    </a:lnTo>
                    <a:lnTo>
                      <a:pt x="537686" y="228600"/>
                    </a:lnTo>
                    <a:lnTo>
                      <a:pt x="509969" y="206597"/>
                    </a:lnTo>
                    <a:lnTo>
                      <a:pt x="442817" y="206597"/>
                    </a:lnTo>
                    <a:lnTo>
                      <a:pt x="424339" y="176689"/>
                    </a:lnTo>
                    <a:lnTo>
                      <a:pt x="364141" y="176689"/>
                    </a:lnTo>
                    <a:lnTo>
                      <a:pt x="357188" y="162782"/>
                    </a:lnTo>
                    <a:lnTo>
                      <a:pt x="322898" y="162782"/>
                    </a:lnTo>
                    <a:lnTo>
                      <a:pt x="312325" y="139827"/>
                    </a:lnTo>
                    <a:lnTo>
                      <a:pt x="276797" y="129921"/>
                    </a:lnTo>
                    <a:lnTo>
                      <a:pt x="210884" y="129921"/>
                    </a:lnTo>
                    <a:lnTo>
                      <a:pt x="210884" y="98965"/>
                    </a:lnTo>
                    <a:lnTo>
                      <a:pt x="192405" y="75057"/>
                    </a:lnTo>
                    <a:lnTo>
                      <a:pt x="171355" y="75057"/>
                    </a:lnTo>
                    <a:lnTo>
                      <a:pt x="171355" y="62103"/>
                    </a:lnTo>
                    <a:lnTo>
                      <a:pt x="109442" y="62103"/>
                    </a:lnTo>
                    <a:lnTo>
                      <a:pt x="51435" y="5334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4" name="任意多边形: 形状 453">
                <a:extLst>
                  <a:ext uri="{FF2B5EF4-FFF2-40B4-BE49-F238E27FC236}">
                    <a16:creationId xmlns:a16="http://schemas.microsoft.com/office/drawing/2014/main" id="{C0A61954-4998-41C9-B3FB-CAF6E171F743}"/>
                  </a:ext>
                </a:extLst>
              </p:cNvPr>
              <p:cNvSpPr/>
              <p:nvPr/>
            </p:nvSpPr>
            <p:spPr>
              <a:xfrm>
                <a:off x="5577363" y="2130075"/>
                <a:ext cx="9525" cy="12668"/>
              </a:xfrm>
              <a:custGeom>
                <a:avLst/>
                <a:gdLst>
                  <a:gd name="connsiteX0" fmla="*/ 0 w 9525"/>
                  <a:gd name="connsiteY0" fmla="*/ 0 h 12668"/>
                  <a:gd name="connsiteX1" fmla="*/ 0 w 9525"/>
                  <a:gd name="connsiteY1" fmla="*/ 12668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668">
                    <a:moveTo>
                      <a:pt x="0" y="0"/>
                    </a:moveTo>
                    <a:lnTo>
                      <a:pt x="0" y="12668"/>
                    </a:lnTo>
                  </a:path>
                </a:pathLst>
              </a:custGeom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5" name="任意多边形: 形状 454">
                <a:extLst>
                  <a:ext uri="{FF2B5EF4-FFF2-40B4-BE49-F238E27FC236}">
                    <a16:creationId xmlns:a16="http://schemas.microsoft.com/office/drawing/2014/main" id="{5E961674-303D-41A7-B2B1-AEB853505564}"/>
                  </a:ext>
                </a:extLst>
              </p:cNvPr>
              <p:cNvSpPr/>
              <p:nvPr/>
            </p:nvSpPr>
            <p:spPr>
              <a:xfrm>
                <a:off x="5341048" y="2130075"/>
                <a:ext cx="9525" cy="12668"/>
              </a:xfrm>
              <a:custGeom>
                <a:avLst/>
                <a:gdLst>
                  <a:gd name="connsiteX0" fmla="*/ 0 w 9525"/>
                  <a:gd name="connsiteY0" fmla="*/ 0 h 12668"/>
                  <a:gd name="connsiteX1" fmla="*/ 0 w 9525"/>
                  <a:gd name="connsiteY1" fmla="*/ 12668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668">
                    <a:moveTo>
                      <a:pt x="0" y="0"/>
                    </a:moveTo>
                    <a:lnTo>
                      <a:pt x="0" y="12668"/>
                    </a:lnTo>
                  </a:path>
                </a:pathLst>
              </a:custGeom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6" name="任意多边形: 形状 455">
                <a:extLst>
                  <a:ext uri="{FF2B5EF4-FFF2-40B4-BE49-F238E27FC236}">
                    <a16:creationId xmlns:a16="http://schemas.microsoft.com/office/drawing/2014/main" id="{2CFC5559-F2C9-4F54-B02A-69B1396DA830}"/>
                  </a:ext>
                </a:extLst>
              </p:cNvPr>
              <p:cNvSpPr/>
              <p:nvPr/>
            </p:nvSpPr>
            <p:spPr>
              <a:xfrm>
                <a:off x="5262848" y="2107501"/>
                <a:ext cx="9525" cy="12668"/>
              </a:xfrm>
              <a:custGeom>
                <a:avLst/>
                <a:gdLst>
                  <a:gd name="connsiteX0" fmla="*/ 0 w 9525"/>
                  <a:gd name="connsiteY0" fmla="*/ 0 h 12668"/>
                  <a:gd name="connsiteX1" fmla="*/ 0 w 9525"/>
                  <a:gd name="connsiteY1" fmla="*/ 12668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668">
                    <a:moveTo>
                      <a:pt x="0" y="0"/>
                    </a:moveTo>
                    <a:lnTo>
                      <a:pt x="0" y="12668"/>
                    </a:lnTo>
                  </a:path>
                </a:pathLst>
              </a:custGeom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7" name="任意多边形: 形状 456">
                <a:extLst>
                  <a:ext uri="{FF2B5EF4-FFF2-40B4-BE49-F238E27FC236}">
                    <a16:creationId xmlns:a16="http://schemas.microsoft.com/office/drawing/2014/main" id="{DF055CF7-8037-4D10-9E0B-D06965FFBF22}"/>
                  </a:ext>
                </a:extLst>
              </p:cNvPr>
              <p:cNvSpPr/>
              <p:nvPr/>
            </p:nvSpPr>
            <p:spPr>
              <a:xfrm>
                <a:off x="5397246" y="2130075"/>
                <a:ext cx="9525" cy="12668"/>
              </a:xfrm>
              <a:custGeom>
                <a:avLst/>
                <a:gdLst>
                  <a:gd name="connsiteX0" fmla="*/ 0 w 9525"/>
                  <a:gd name="connsiteY0" fmla="*/ 0 h 12668"/>
                  <a:gd name="connsiteX1" fmla="*/ 0 w 9525"/>
                  <a:gd name="connsiteY1" fmla="*/ 12668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668">
                    <a:moveTo>
                      <a:pt x="0" y="0"/>
                    </a:moveTo>
                    <a:lnTo>
                      <a:pt x="0" y="12668"/>
                    </a:lnTo>
                  </a:path>
                </a:pathLst>
              </a:custGeom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8" name="任意多边形: 形状 457">
                <a:extLst>
                  <a:ext uri="{FF2B5EF4-FFF2-40B4-BE49-F238E27FC236}">
                    <a16:creationId xmlns:a16="http://schemas.microsoft.com/office/drawing/2014/main" id="{95BC63D5-3AE8-41BF-8C63-7F45DC969FC4}"/>
                  </a:ext>
                </a:extLst>
              </p:cNvPr>
              <p:cNvSpPr/>
              <p:nvPr/>
            </p:nvSpPr>
            <p:spPr>
              <a:xfrm>
                <a:off x="5445633" y="2130075"/>
                <a:ext cx="9525" cy="12668"/>
              </a:xfrm>
              <a:custGeom>
                <a:avLst/>
                <a:gdLst>
                  <a:gd name="connsiteX0" fmla="*/ 0 w 9525"/>
                  <a:gd name="connsiteY0" fmla="*/ 0 h 12668"/>
                  <a:gd name="connsiteX1" fmla="*/ 0 w 9525"/>
                  <a:gd name="connsiteY1" fmla="*/ 12668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668">
                    <a:moveTo>
                      <a:pt x="0" y="0"/>
                    </a:moveTo>
                    <a:lnTo>
                      <a:pt x="0" y="12668"/>
                    </a:lnTo>
                  </a:path>
                </a:pathLst>
              </a:custGeom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9" name="任意多边形: 形状 458">
                <a:extLst>
                  <a:ext uri="{FF2B5EF4-FFF2-40B4-BE49-F238E27FC236}">
                    <a16:creationId xmlns:a16="http://schemas.microsoft.com/office/drawing/2014/main" id="{C866E292-D2BF-46A5-A056-98C74163BB9D}"/>
                  </a:ext>
                </a:extLst>
              </p:cNvPr>
              <p:cNvSpPr/>
              <p:nvPr/>
            </p:nvSpPr>
            <p:spPr>
              <a:xfrm>
                <a:off x="5142547" y="2090928"/>
                <a:ext cx="9525" cy="12573"/>
              </a:xfrm>
              <a:custGeom>
                <a:avLst/>
                <a:gdLst>
                  <a:gd name="connsiteX0" fmla="*/ 0 w 9525"/>
                  <a:gd name="connsiteY0" fmla="*/ 0 h 12573"/>
                  <a:gd name="connsiteX1" fmla="*/ 0 w 9525"/>
                  <a:gd name="connsiteY1" fmla="*/ 12573 h 1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573">
                    <a:moveTo>
                      <a:pt x="0" y="0"/>
                    </a:moveTo>
                    <a:lnTo>
                      <a:pt x="0" y="12573"/>
                    </a:lnTo>
                  </a:path>
                </a:pathLst>
              </a:custGeom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0" name="任意多边形: 形状 459">
                <a:extLst>
                  <a:ext uri="{FF2B5EF4-FFF2-40B4-BE49-F238E27FC236}">
                    <a16:creationId xmlns:a16="http://schemas.microsoft.com/office/drawing/2014/main" id="{23DA70FC-E7F4-4390-9274-9097B0159DB8}"/>
                  </a:ext>
                </a:extLst>
              </p:cNvPr>
              <p:cNvSpPr/>
              <p:nvPr/>
            </p:nvSpPr>
            <p:spPr>
              <a:xfrm>
                <a:off x="5235606" y="2107501"/>
                <a:ext cx="9525" cy="12668"/>
              </a:xfrm>
              <a:custGeom>
                <a:avLst/>
                <a:gdLst>
                  <a:gd name="connsiteX0" fmla="*/ 0 w 9525"/>
                  <a:gd name="connsiteY0" fmla="*/ 0 h 12668"/>
                  <a:gd name="connsiteX1" fmla="*/ 0 w 9525"/>
                  <a:gd name="connsiteY1" fmla="*/ 12668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668">
                    <a:moveTo>
                      <a:pt x="0" y="0"/>
                    </a:moveTo>
                    <a:lnTo>
                      <a:pt x="0" y="12668"/>
                    </a:lnTo>
                  </a:path>
                </a:pathLst>
              </a:custGeom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1" name="任意多边形: 形状 460">
                <a:extLst>
                  <a:ext uri="{FF2B5EF4-FFF2-40B4-BE49-F238E27FC236}">
                    <a16:creationId xmlns:a16="http://schemas.microsoft.com/office/drawing/2014/main" id="{A14591B5-E549-4DB8-BA82-232FBA72EDC8}"/>
                  </a:ext>
                </a:extLst>
              </p:cNvPr>
              <p:cNvSpPr/>
              <p:nvPr/>
            </p:nvSpPr>
            <p:spPr>
              <a:xfrm>
                <a:off x="5022151" y="2090928"/>
                <a:ext cx="9525" cy="12573"/>
              </a:xfrm>
              <a:custGeom>
                <a:avLst/>
                <a:gdLst>
                  <a:gd name="connsiteX0" fmla="*/ 0 w 9525"/>
                  <a:gd name="connsiteY0" fmla="*/ 0 h 12573"/>
                  <a:gd name="connsiteX1" fmla="*/ 0 w 9525"/>
                  <a:gd name="connsiteY1" fmla="*/ 12573 h 1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573">
                    <a:moveTo>
                      <a:pt x="0" y="0"/>
                    </a:moveTo>
                    <a:lnTo>
                      <a:pt x="0" y="12573"/>
                    </a:lnTo>
                  </a:path>
                </a:pathLst>
              </a:custGeom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2" name="任意多边形: 形状 461">
                <a:extLst>
                  <a:ext uri="{FF2B5EF4-FFF2-40B4-BE49-F238E27FC236}">
                    <a16:creationId xmlns:a16="http://schemas.microsoft.com/office/drawing/2014/main" id="{8141D717-2C5D-4F1A-ADB3-CAA2A9741AFE}"/>
                  </a:ext>
                </a:extLst>
              </p:cNvPr>
              <p:cNvSpPr/>
              <p:nvPr/>
            </p:nvSpPr>
            <p:spPr>
              <a:xfrm>
                <a:off x="5082730" y="2090928"/>
                <a:ext cx="9525" cy="12573"/>
              </a:xfrm>
              <a:custGeom>
                <a:avLst/>
                <a:gdLst>
                  <a:gd name="connsiteX0" fmla="*/ 0 w 9525"/>
                  <a:gd name="connsiteY0" fmla="*/ 0 h 12573"/>
                  <a:gd name="connsiteX1" fmla="*/ 0 w 9525"/>
                  <a:gd name="connsiteY1" fmla="*/ 12573 h 12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573">
                    <a:moveTo>
                      <a:pt x="0" y="0"/>
                    </a:moveTo>
                    <a:lnTo>
                      <a:pt x="0" y="12573"/>
                    </a:lnTo>
                  </a:path>
                </a:pathLst>
              </a:custGeom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3" name="任意多边形: 形状 462">
                <a:extLst>
                  <a:ext uri="{FF2B5EF4-FFF2-40B4-BE49-F238E27FC236}">
                    <a16:creationId xmlns:a16="http://schemas.microsoft.com/office/drawing/2014/main" id="{D1005A74-AC72-4B47-83E8-9FDA72D686A6}"/>
                  </a:ext>
                </a:extLst>
              </p:cNvPr>
              <p:cNvSpPr/>
              <p:nvPr/>
            </p:nvSpPr>
            <p:spPr>
              <a:xfrm>
                <a:off x="4969478" y="2069306"/>
                <a:ext cx="9525" cy="12668"/>
              </a:xfrm>
              <a:custGeom>
                <a:avLst/>
                <a:gdLst>
                  <a:gd name="connsiteX0" fmla="*/ 0 w 9525"/>
                  <a:gd name="connsiteY0" fmla="*/ 0 h 12668"/>
                  <a:gd name="connsiteX1" fmla="*/ 0 w 9525"/>
                  <a:gd name="connsiteY1" fmla="*/ 12668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668">
                    <a:moveTo>
                      <a:pt x="0" y="0"/>
                    </a:moveTo>
                    <a:lnTo>
                      <a:pt x="0" y="12668"/>
                    </a:lnTo>
                  </a:path>
                </a:pathLst>
              </a:custGeom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4" name="任意多边形: 形状 463">
                <a:extLst>
                  <a:ext uri="{FF2B5EF4-FFF2-40B4-BE49-F238E27FC236}">
                    <a16:creationId xmlns:a16="http://schemas.microsoft.com/office/drawing/2014/main" id="{391434F3-63B3-4655-A439-062A6C57767A}"/>
                  </a:ext>
                </a:extLst>
              </p:cNvPr>
              <p:cNvSpPr/>
              <p:nvPr/>
            </p:nvSpPr>
            <p:spPr>
              <a:xfrm>
                <a:off x="4821840" y="2059971"/>
                <a:ext cx="9525" cy="12668"/>
              </a:xfrm>
              <a:custGeom>
                <a:avLst/>
                <a:gdLst>
                  <a:gd name="connsiteX0" fmla="*/ 0 w 9525"/>
                  <a:gd name="connsiteY0" fmla="*/ 0 h 12668"/>
                  <a:gd name="connsiteX1" fmla="*/ 0 w 9525"/>
                  <a:gd name="connsiteY1" fmla="*/ 12668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668">
                    <a:moveTo>
                      <a:pt x="0" y="0"/>
                    </a:moveTo>
                    <a:lnTo>
                      <a:pt x="0" y="12668"/>
                    </a:lnTo>
                  </a:path>
                </a:pathLst>
              </a:custGeom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5" name="任意多边形: 形状 464">
                <a:extLst>
                  <a:ext uri="{FF2B5EF4-FFF2-40B4-BE49-F238E27FC236}">
                    <a16:creationId xmlns:a16="http://schemas.microsoft.com/office/drawing/2014/main" id="{7012239D-79E3-4F99-A943-805598F728C5}"/>
                  </a:ext>
                </a:extLst>
              </p:cNvPr>
              <p:cNvSpPr/>
              <p:nvPr/>
            </p:nvSpPr>
            <p:spPr>
              <a:xfrm>
                <a:off x="4493323" y="2014347"/>
                <a:ext cx="9525" cy="12668"/>
              </a:xfrm>
              <a:custGeom>
                <a:avLst/>
                <a:gdLst>
                  <a:gd name="connsiteX0" fmla="*/ 0 w 9525"/>
                  <a:gd name="connsiteY0" fmla="*/ 0 h 12668"/>
                  <a:gd name="connsiteX1" fmla="*/ 0 w 9525"/>
                  <a:gd name="connsiteY1" fmla="*/ 12668 h 12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2668">
                    <a:moveTo>
                      <a:pt x="0" y="0"/>
                    </a:moveTo>
                    <a:lnTo>
                      <a:pt x="0" y="12668"/>
                    </a:lnTo>
                  </a:path>
                </a:pathLst>
              </a:custGeom>
              <a:ln w="95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32" name="图形 102">
              <a:extLst>
                <a:ext uri="{FF2B5EF4-FFF2-40B4-BE49-F238E27FC236}">
                  <a16:creationId xmlns:a16="http://schemas.microsoft.com/office/drawing/2014/main" id="{43EED235-31D2-4717-B51A-0982C4455881}"/>
                </a:ext>
              </a:extLst>
            </p:cNvPr>
            <p:cNvGrpSpPr/>
            <p:nvPr/>
          </p:nvGrpSpPr>
          <p:grpSpPr>
            <a:xfrm>
              <a:off x="922871" y="2015153"/>
              <a:ext cx="2513570" cy="634648"/>
              <a:chOff x="2624232" y="1669446"/>
              <a:chExt cx="2841783" cy="717518"/>
            </a:xfrm>
            <a:noFill/>
          </p:grpSpPr>
          <p:sp>
            <p:nvSpPr>
              <p:cNvPr id="433" name="任意多边形: 形状 432">
                <a:extLst>
                  <a:ext uri="{FF2B5EF4-FFF2-40B4-BE49-F238E27FC236}">
                    <a16:creationId xmlns:a16="http://schemas.microsoft.com/office/drawing/2014/main" id="{7FD84F51-0E76-4482-A69B-41FB2F5F38BE}"/>
                  </a:ext>
                </a:extLst>
              </p:cNvPr>
              <p:cNvSpPr/>
              <p:nvPr/>
            </p:nvSpPr>
            <p:spPr>
              <a:xfrm>
                <a:off x="2624232" y="1669446"/>
                <a:ext cx="2841783" cy="717518"/>
              </a:xfrm>
              <a:custGeom>
                <a:avLst/>
                <a:gdLst>
                  <a:gd name="connsiteX0" fmla="*/ 2841784 w 2841783"/>
                  <a:gd name="connsiteY0" fmla="*/ 701612 h 717518"/>
                  <a:gd name="connsiteX1" fmla="*/ 2841784 w 2841783"/>
                  <a:gd name="connsiteY1" fmla="*/ 717518 h 717518"/>
                  <a:gd name="connsiteX2" fmla="*/ 2200085 w 2841783"/>
                  <a:gd name="connsiteY2" fmla="*/ 717518 h 717518"/>
                  <a:gd name="connsiteX3" fmla="*/ 2188845 w 2841783"/>
                  <a:gd name="connsiteY3" fmla="*/ 696563 h 717518"/>
                  <a:gd name="connsiteX4" fmla="*/ 1852136 w 2841783"/>
                  <a:gd name="connsiteY4" fmla="*/ 696563 h 717518"/>
                  <a:gd name="connsiteX5" fmla="*/ 1852136 w 2841783"/>
                  <a:gd name="connsiteY5" fmla="*/ 690086 h 717518"/>
                  <a:gd name="connsiteX6" fmla="*/ 1603724 w 2841783"/>
                  <a:gd name="connsiteY6" fmla="*/ 690086 h 717518"/>
                  <a:gd name="connsiteX7" fmla="*/ 1603724 w 2841783"/>
                  <a:gd name="connsiteY7" fmla="*/ 680180 h 717518"/>
                  <a:gd name="connsiteX8" fmla="*/ 1554385 w 2841783"/>
                  <a:gd name="connsiteY8" fmla="*/ 680180 h 717518"/>
                  <a:gd name="connsiteX9" fmla="*/ 1554385 w 2841783"/>
                  <a:gd name="connsiteY9" fmla="*/ 662178 h 717518"/>
                  <a:gd name="connsiteX10" fmla="*/ 1479233 w 2841783"/>
                  <a:gd name="connsiteY10" fmla="*/ 662178 h 717518"/>
                  <a:gd name="connsiteX11" fmla="*/ 1479233 w 2841783"/>
                  <a:gd name="connsiteY11" fmla="*/ 652272 h 717518"/>
                  <a:gd name="connsiteX12" fmla="*/ 1393317 w 2841783"/>
                  <a:gd name="connsiteY12" fmla="*/ 652272 h 717518"/>
                  <a:gd name="connsiteX13" fmla="*/ 1393317 w 2841783"/>
                  <a:gd name="connsiteY13" fmla="*/ 636270 h 717518"/>
                  <a:gd name="connsiteX14" fmla="*/ 1372457 w 2841783"/>
                  <a:gd name="connsiteY14" fmla="*/ 608743 h 717518"/>
                  <a:gd name="connsiteX15" fmla="*/ 1229106 w 2841783"/>
                  <a:gd name="connsiteY15" fmla="*/ 608743 h 717518"/>
                  <a:gd name="connsiteX16" fmla="*/ 1229106 w 2841783"/>
                  <a:gd name="connsiteY16" fmla="*/ 575024 h 717518"/>
                  <a:gd name="connsiteX17" fmla="*/ 1081945 w 2841783"/>
                  <a:gd name="connsiteY17" fmla="*/ 575024 h 717518"/>
                  <a:gd name="connsiteX18" fmla="*/ 1081945 w 2841783"/>
                  <a:gd name="connsiteY18" fmla="*/ 568547 h 717518"/>
                  <a:gd name="connsiteX19" fmla="*/ 920687 w 2841783"/>
                  <a:gd name="connsiteY19" fmla="*/ 568547 h 717518"/>
                  <a:gd name="connsiteX20" fmla="*/ 908399 w 2841783"/>
                  <a:gd name="connsiteY20" fmla="*/ 558165 h 717518"/>
                  <a:gd name="connsiteX21" fmla="*/ 908399 w 2841783"/>
                  <a:gd name="connsiteY21" fmla="*/ 543973 h 717518"/>
                  <a:gd name="connsiteX22" fmla="*/ 829818 w 2841783"/>
                  <a:gd name="connsiteY22" fmla="*/ 543973 h 717518"/>
                  <a:gd name="connsiteX23" fmla="*/ 829818 w 2841783"/>
                  <a:gd name="connsiteY23" fmla="*/ 538639 h 717518"/>
                  <a:gd name="connsiteX24" fmla="*/ 747236 w 2841783"/>
                  <a:gd name="connsiteY24" fmla="*/ 538639 h 717518"/>
                  <a:gd name="connsiteX25" fmla="*/ 747236 w 2841783"/>
                  <a:gd name="connsiteY25" fmla="*/ 509778 h 717518"/>
                  <a:gd name="connsiteX26" fmla="*/ 734949 w 2841783"/>
                  <a:gd name="connsiteY26" fmla="*/ 492062 h 717518"/>
                  <a:gd name="connsiteX27" fmla="*/ 639985 w 2841783"/>
                  <a:gd name="connsiteY27" fmla="*/ 492062 h 717518"/>
                  <a:gd name="connsiteX28" fmla="*/ 639985 w 2841783"/>
                  <a:gd name="connsiteY28" fmla="*/ 476155 h 717518"/>
                  <a:gd name="connsiteX29" fmla="*/ 625983 w 2841783"/>
                  <a:gd name="connsiteY29" fmla="*/ 448056 h 717518"/>
                  <a:gd name="connsiteX30" fmla="*/ 539877 w 2841783"/>
                  <a:gd name="connsiteY30" fmla="*/ 448056 h 717518"/>
                  <a:gd name="connsiteX31" fmla="*/ 525780 w 2841783"/>
                  <a:gd name="connsiteY31" fmla="*/ 391097 h 717518"/>
                  <a:gd name="connsiteX32" fmla="*/ 427387 w 2841783"/>
                  <a:gd name="connsiteY32" fmla="*/ 391097 h 717518"/>
                  <a:gd name="connsiteX33" fmla="*/ 427387 w 2841783"/>
                  <a:gd name="connsiteY33" fmla="*/ 341281 h 717518"/>
                  <a:gd name="connsiteX34" fmla="*/ 416909 w 2841783"/>
                  <a:gd name="connsiteY34" fmla="*/ 316706 h 717518"/>
                  <a:gd name="connsiteX35" fmla="*/ 347091 w 2841783"/>
                  <a:gd name="connsiteY35" fmla="*/ 316706 h 717518"/>
                  <a:gd name="connsiteX36" fmla="*/ 320231 w 2841783"/>
                  <a:gd name="connsiteY36" fmla="*/ 283464 h 717518"/>
                  <a:gd name="connsiteX37" fmla="*/ 320231 w 2841783"/>
                  <a:gd name="connsiteY37" fmla="*/ 248888 h 717518"/>
                  <a:gd name="connsiteX38" fmla="*/ 285083 w 2841783"/>
                  <a:gd name="connsiteY38" fmla="*/ 248888 h 717518"/>
                  <a:gd name="connsiteX39" fmla="*/ 211360 w 2841783"/>
                  <a:gd name="connsiteY39" fmla="*/ 204978 h 717518"/>
                  <a:gd name="connsiteX40" fmla="*/ 211360 w 2841783"/>
                  <a:gd name="connsiteY40" fmla="*/ 137255 h 717518"/>
                  <a:gd name="connsiteX41" fmla="*/ 109442 w 2841783"/>
                  <a:gd name="connsiteY41" fmla="*/ 86011 h 717518"/>
                  <a:gd name="connsiteX42" fmla="*/ 109442 w 2841783"/>
                  <a:gd name="connsiteY42" fmla="*/ 68104 h 717518"/>
                  <a:gd name="connsiteX43" fmla="*/ 68961 w 2841783"/>
                  <a:gd name="connsiteY43" fmla="*/ 22955 h 717518"/>
                  <a:gd name="connsiteX44" fmla="*/ 23336 w 2841783"/>
                  <a:gd name="connsiteY44" fmla="*/ 22955 h 717518"/>
                  <a:gd name="connsiteX45" fmla="*/ 23336 w 2841783"/>
                  <a:gd name="connsiteY45" fmla="*/ 0 h 717518"/>
                  <a:gd name="connsiteX46" fmla="*/ 0 w 2841783"/>
                  <a:gd name="connsiteY46" fmla="*/ 0 h 717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841783" h="717518">
                    <a:moveTo>
                      <a:pt x="2841784" y="701612"/>
                    </a:moveTo>
                    <a:lnTo>
                      <a:pt x="2841784" y="717518"/>
                    </a:lnTo>
                    <a:lnTo>
                      <a:pt x="2200085" y="717518"/>
                    </a:lnTo>
                    <a:lnTo>
                      <a:pt x="2188845" y="696563"/>
                    </a:lnTo>
                    <a:lnTo>
                      <a:pt x="1852136" y="696563"/>
                    </a:lnTo>
                    <a:lnTo>
                      <a:pt x="1852136" y="690086"/>
                    </a:lnTo>
                    <a:lnTo>
                      <a:pt x="1603724" y="690086"/>
                    </a:lnTo>
                    <a:lnTo>
                      <a:pt x="1603724" y="680180"/>
                    </a:lnTo>
                    <a:lnTo>
                      <a:pt x="1554385" y="680180"/>
                    </a:lnTo>
                    <a:lnTo>
                      <a:pt x="1554385" y="662178"/>
                    </a:lnTo>
                    <a:lnTo>
                      <a:pt x="1479233" y="662178"/>
                    </a:lnTo>
                    <a:lnTo>
                      <a:pt x="1479233" y="652272"/>
                    </a:lnTo>
                    <a:lnTo>
                      <a:pt x="1393317" y="652272"/>
                    </a:lnTo>
                    <a:lnTo>
                      <a:pt x="1393317" y="636270"/>
                    </a:lnTo>
                    <a:lnTo>
                      <a:pt x="1372457" y="608743"/>
                    </a:lnTo>
                    <a:lnTo>
                      <a:pt x="1229106" y="608743"/>
                    </a:lnTo>
                    <a:lnTo>
                      <a:pt x="1229106" y="575024"/>
                    </a:lnTo>
                    <a:lnTo>
                      <a:pt x="1081945" y="575024"/>
                    </a:lnTo>
                    <a:lnTo>
                      <a:pt x="1081945" y="568547"/>
                    </a:lnTo>
                    <a:lnTo>
                      <a:pt x="920687" y="568547"/>
                    </a:lnTo>
                    <a:lnTo>
                      <a:pt x="908399" y="558165"/>
                    </a:lnTo>
                    <a:lnTo>
                      <a:pt x="908399" y="543973"/>
                    </a:lnTo>
                    <a:lnTo>
                      <a:pt x="829818" y="543973"/>
                    </a:lnTo>
                    <a:lnTo>
                      <a:pt x="829818" y="538639"/>
                    </a:lnTo>
                    <a:lnTo>
                      <a:pt x="747236" y="538639"/>
                    </a:lnTo>
                    <a:lnTo>
                      <a:pt x="747236" y="509778"/>
                    </a:lnTo>
                    <a:lnTo>
                      <a:pt x="734949" y="492062"/>
                    </a:lnTo>
                    <a:lnTo>
                      <a:pt x="639985" y="492062"/>
                    </a:lnTo>
                    <a:lnTo>
                      <a:pt x="639985" y="476155"/>
                    </a:lnTo>
                    <a:lnTo>
                      <a:pt x="625983" y="448056"/>
                    </a:lnTo>
                    <a:lnTo>
                      <a:pt x="539877" y="448056"/>
                    </a:lnTo>
                    <a:lnTo>
                      <a:pt x="525780" y="391097"/>
                    </a:lnTo>
                    <a:lnTo>
                      <a:pt x="427387" y="391097"/>
                    </a:lnTo>
                    <a:lnTo>
                      <a:pt x="427387" y="341281"/>
                    </a:lnTo>
                    <a:lnTo>
                      <a:pt x="416909" y="316706"/>
                    </a:lnTo>
                    <a:lnTo>
                      <a:pt x="347091" y="316706"/>
                    </a:lnTo>
                    <a:lnTo>
                      <a:pt x="320231" y="283464"/>
                    </a:lnTo>
                    <a:lnTo>
                      <a:pt x="320231" y="248888"/>
                    </a:lnTo>
                    <a:lnTo>
                      <a:pt x="285083" y="248888"/>
                    </a:lnTo>
                    <a:lnTo>
                      <a:pt x="211360" y="204978"/>
                    </a:lnTo>
                    <a:lnTo>
                      <a:pt x="211360" y="137255"/>
                    </a:lnTo>
                    <a:lnTo>
                      <a:pt x="109442" y="86011"/>
                    </a:lnTo>
                    <a:lnTo>
                      <a:pt x="109442" y="68104"/>
                    </a:lnTo>
                    <a:lnTo>
                      <a:pt x="68961" y="22955"/>
                    </a:lnTo>
                    <a:lnTo>
                      <a:pt x="23336" y="22955"/>
                    </a:lnTo>
                    <a:lnTo>
                      <a:pt x="23336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4" name="任意多边形: 形状 433">
                <a:extLst>
                  <a:ext uri="{FF2B5EF4-FFF2-40B4-BE49-F238E27FC236}">
                    <a16:creationId xmlns:a16="http://schemas.microsoft.com/office/drawing/2014/main" id="{C3BEAF34-A882-4F84-90E8-098D37239325}"/>
                  </a:ext>
                </a:extLst>
              </p:cNvPr>
              <p:cNvSpPr/>
              <p:nvPr/>
            </p:nvSpPr>
            <p:spPr>
              <a:xfrm>
                <a:off x="5299995" y="2371058"/>
                <a:ext cx="9525" cy="15906"/>
              </a:xfrm>
              <a:custGeom>
                <a:avLst/>
                <a:gdLst>
                  <a:gd name="connsiteX0" fmla="*/ 0 w 9525"/>
                  <a:gd name="connsiteY0" fmla="*/ 0 h 15906"/>
                  <a:gd name="connsiteX1" fmla="*/ 0 w 9525"/>
                  <a:gd name="connsiteY1" fmla="*/ 15907 h 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906">
                    <a:moveTo>
                      <a:pt x="0" y="0"/>
                    </a:moveTo>
                    <a:lnTo>
                      <a:pt x="0" y="15907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5" name="任意多边形: 形状 434">
                <a:extLst>
                  <a:ext uri="{FF2B5EF4-FFF2-40B4-BE49-F238E27FC236}">
                    <a16:creationId xmlns:a16="http://schemas.microsoft.com/office/drawing/2014/main" id="{E8F561AA-8BC9-44FF-B7F3-D94FD792B57D}"/>
                  </a:ext>
                </a:extLst>
              </p:cNvPr>
              <p:cNvSpPr/>
              <p:nvPr/>
            </p:nvSpPr>
            <p:spPr>
              <a:xfrm>
                <a:off x="4978431" y="2371058"/>
                <a:ext cx="9525" cy="15906"/>
              </a:xfrm>
              <a:custGeom>
                <a:avLst/>
                <a:gdLst>
                  <a:gd name="connsiteX0" fmla="*/ 0 w 9525"/>
                  <a:gd name="connsiteY0" fmla="*/ 0 h 15906"/>
                  <a:gd name="connsiteX1" fmla="*/ 0 w 9525"/>
                  <a:gd name="connsiteY1" fmla="*/ 15907 h 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906">
                    <a:moveTo>
                      <a:pt x="0" y="0"/>
                    </a:moveTo>
                    <a:lnTo>
                      <a:pt x="0" y="15907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6" name="任意多边形: 形状 435">
                <a:extLst>
                  <a:ext uri="{FF2B5EF4-FFF2-40B4-BE49-F238E27FC236}">
                    <a16:creationId xmlns:a16="http://schemas.microsoft.com/office/drawing/2014/main" id="{A8D0BFF0-6892-4594-A620-68974073C4D3}"/>
                  </a:ext>
                </a:extLst>
              </p:cNvPr>
              <p:cNvSpPr/>
              <p:nvPr/>
            </p:nvSpPr>
            <p:spPr>
              <a:xfrm>
                <a:off x="4890801" y="2371058"/>
                <a:ext cx="9525" cy="15906"/>
              </a:xfrm>
              <a:custGeom>
                <a:avLst/>
                <a:gdLst>
                  <a:gd name="connsiteX0" fmla="*/ 0 w 9525"/>
                  <a:gd name="connsiteY0" fmla="*/ 0 h 15906"/>
                  <a:gd name="connsiteX1" fmla="*/ 0 w 9525"/>
                  <a:gd name="connsiteY1" fmla="*/ 15907 h 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906">
                    <a:moveTo>
                      <a:pt x="0" y="0"/>
                    </a:moveTo>
                    <a:lnTo>
                      <a:pt x="0" y="15907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7" name="任意多边形: 形状 436">
                <a:extLst>
                  <a:ext uri="{FF2B5EF4-FFF2-40B4-BE49-F238E27FC236}">
                    <a16:creationId xmlns:a16="http://schemas.microsoft.com/office/drawing/2014/main" id="{4654715F-8123-4ACC-A731-7CB1BC40544D}"/>
                  </a:ext>
                </a:extLst>
              </p:cNvPr>
              <p:cNvSpPr/>
              <p:nvPr/>
            </p:nvSpPr>
            <p:spPr>
              <a:xfrm>
                <a:off x="5018627" y="2371058"/>
                <a:ext cx="9525" cy="15906"/>
              </a:xfrm>
              <a:custGeom>
                <a:avLst/>
                <a:gdLst>
                  <a:gd name="connsiteX0" fmla="*/ 0 w 9525"/>
                  <a:gd name="connsiteY0" fmla="*/ 0 h 15906"/>
                  <a:gd name="connsiteX1" fmla="*/ 0 w 9525"/>
                  <a:gd name="connsiteY1" fmla="*/ 15907 h 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906">
                    <a:moveTo>
                      <a:pt x="0" y="0"/>
                    </a:moveTo>
                    <a:lnTo>
                      <a:pt x="0" y="15907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8" name="任意多边形: 形状 437">
                <a:extLst>
                  <a:ext uri="{FF2B5EF4-FFF2-40B4-BE49-F238E27FC236}">
                    <a16:creationId xmlns:a16="http://schemas.microsoft.com/office/drawing/2014/main" id="{DF9972EF-3921-43CC-A1E2-DB304EFDBAB6}"/>
                  </a:ext>
                </a:extLst>
              </p:cNvPr>
              <p:cNvSpPr/>
              <p:nvPr/>
            </p:nvSpPr>
            <p:spPr>
              <a:xfrm>
                <a:off x="5099685" y="2371058"/>
                <a:ext cx="9525" cy="15906"/>
              </a:xfrm>
              <a:custGeom>
                <a:avLst/>
                <a:gdLst>
                  <a:gd name="connsiteX0" fmla="*/ 0 w 9525"/>
                  <a:gd name="connsiteY0" fmla="*/ 0 h 15906"/>
                  <a:gd name="connsiteX1" fmla="*/ 0 w 9525"/>
                  <a:gd name="connsiteY1" fmla="*/ 15907 h 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906">
                    <a:moveTo>
                      <a:pt x="0" y="0"/>
                    </a:moveTo>
                    <a:lnTo>
                      <a:pt x="0" y="15907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39" name="任意多边形: 形状 438">
                <a:extLst>
                  <a:ext uri="{FF2B5EF4-FFF2-40B4-BE49-F238E27FC236}">
                    <a16:creationId xmlns:a16="http://schemas.microsoft.com/office/drawing/2014/main" id="{0720038F-2AF8-450C-98AE-3CDA38F4D36E}"/>
                  </a:ext>
                </a:extLst>
              </p:cNvPr>
              <p:cNvSpPr/>
              <p:nvPr/>
            </p:nvSpPr>
            <p:spPr>
              <a:xfrm>
                <a:off x="5139213" y="2371058"/>
                <a:ext cx="9525" cy="15906"/>
              </a:xfrm>
              <a:custGeom>
                <a:avLst/>
                <a:gdLst>
                  <a:gd name="connsiteX0" fmla="*/ 0 w 9525"/>
                  <a:gd name="connsiteY0" fmla="*/ 0 h 15906"/>
                  <a:gd name="connsiteX1" fmla="*/ 0 w 9525"/>
                  <a:gd name="connsiteY1" fmla="*/ 15907 h 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906">
                    <a:moveTo>
                      <a:pt x="0" y="0"/>
                    </a:moveTo>
                    <a:lnTo>
                      <a:pt x="0" y="15907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0" name="任意多边形: 形状 439">
                <a:extLst>
                  <a:ext uri="{FF2B5EF4-FFF2-40B4-BE49-F238E27FC236}">
                    <a16:creationId xmlns:a16="http://schemas.microsoft.com/office/drawing/2014/main" id="{3A30A13E-0918-4477-851B-70CC4EE4D17D}"/>
                  </a:ext>
                </a:extLst>
              </p:cNvPr>
              <p:cNvSpPr/>
              <p:nvPr/>
            </p:nvSpPr>
            <p:spPr>
              <a:xfrm>
                <a:off x="4476369" y="2347341"/>
                <a:ext cx="9525" cy="16002"/>
              </a:xfrm>
              <a:custGeom>
                <a:avLst/>
                <a:gdLst>
                  <a:gd name="connsiteX0" fmla="*/ 0 w 9525"/>
                  <a:gd name="connsiteY0" fmla="*/ 0 h 16002"/>
                  <a:gd name="connsiteX1" fmla="*/ 0 w 9525"/>
                  <a:gd name="connsiteY1" fmla="*/ 16002 h 1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6002">
                    <a:moveTo>
                      <a:pt x="0" y="0"/>
                    </a:moveTo>
                    <a:lnTo>
                      <a:pt x="0" y="1600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1" name="任意多边形: 形状 440">
                <a:extLst>
                  <a:ext uri="{FF2B5EF4-FFF2-40B4-BE49-F238E27FC236}">
                    <a16:creationId xmlns:a16="http://schemas.microsoft.com/office/drawing/2014/main" id="{8DCB4830-9FEE-4181-B4D0-D8E2ACCC341B}"/>
                  </a:ext>
                </a:extLst>
              </p:cNvPr>
              <p:cNvSpPr/>
              <p:nvPr/>
            </p:nvSpPr>
            <p:spPr>
              <a:xfrm>
                <a:off x="3982212" y="2262473"/>
                <a:ext cx="9525" cy="16001"/>
              </a:xfrm>
              <a:custGeom>
                <a:avLst/>
                <a:gdLst>
                  <a:gd name="connsiteX0" fmla="*/ 0 w 9525"/>
                  <a:gd name="connsiteY0" fmla="*/ 0 h 16001"/>
                  <a:gd name="connsiteX1" fmla="*/ 0 w 9525"/>
                  <a:gd name="connsiteY1" fmla="*/ 16002 h 1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6001">
                    <a:moveTo>
                      <a:pt x="0" y="0"/>
                    </a:moveTo>
                    <a:lnTo>
                      <a:pt x="0" y="1600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2" name="任意多边形: 形状 441">
                <a:extLst>
                  <a:ext uri="{FF2B5EF4-FFF2-40B4-BE49-F238E27FC236}">
                    <a16:creationId xmlns:a16="http://schemas.microsoft.com/office/drawing/2014/main" id="{6D9506AD-4DF4-44FF-979A-4A8305FFC946}"/>
                  </a:ext>
                </a:extLst>
              </p:cNvPr>
              <p:cNvSpPr/>
              <p:nvPr/>
            </p:nvSpPr>
            <p:spPr>
              <a:xfrm>
                <a:off x="3909726" y="2262473"/>
                <a:ext cx="9525" cy="16001"/>
              </a:xfrm>
              <a:custGeom>
                <a:avLst/>
                <a:gdLst>
                  <a:gd name="connsiteX0" fmla="*/ 0 w 9525"/>
                  <a:gd name="connsiteY0" fmla="*/ 0 h 16001"/>
                  <a:gd name="connsiteX1" fmla="*/ 0 w 9525"/>
                  <a:gd name="connsiteY1" fmla="*/ 16002 h 1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6001">
                    <a:moveTo>
                      <a:pt x="0" y="0"/>
                    </a:moveTo>
                    <a:lnTo>
                      <a:pt x="0" y="1600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3" name="任意多边形: 形状 442">
                <a:extLst>
                  <a:ext uri="{FF2B5EF4-FFF2-40B4-BE49-F238E27FC236}">
                    <a16:creationId xmlns:a16="http://schemas.microsoft.com/office/drawing/2014/main" id="{BD622E8B-EF6E-4FD7-BDF7-7EC2F40DC88E}"/>
                  </a:ext>
                </a:extLst>
              </p:cNvPr>
              <p:cNvSpPr/>
              <p:nvPr/>
            </p:nvSpPr>
            <p:spPr>
              <a:xfrm>
                <a:off x="3947350" y="2262473"/>
                <a:ext cx="9525" cy="16001"/>
              </a:xfrm>
              <a:custGeom>
                <a:avLst/>
                <a:gdLst>
                  <a:gd name="connsiteX0" fmla="*/ 0 w 9525"/>
                  <a:gd name="connsiteY0" fmla="*/ 0 h 16001"/>
                  <a:gd name="connsiteX1" fmla="*/ 0 w 9525"/>
                  <a:gd name="connsiteY1" fmla="*/ 16002 h 1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6001">
                    <a:moveTo>
                      <a:pt x="0" y="0"/>
                    </a:moveTo>
                    <a:lnTo>
                      <a:pt x="0" y="1600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4" name="任意多边形: 形状 443">
                <a:extLst>
                  <a:ext uri="{FF2B5EF4-FFF2-40B4-BE49-F238E27FC236}">
                    <a16:creationId xmlns:a16="http://schemas.microsoft.com/office/drawing/2014/main" id="{7A94062C-5F21-4FBE-9D88-58B5CFF46062}"/>
                  </a:ext>
                </a:extLst>
              </p:cNvPr>
              <p:cNvSpPr/>
              <p:nvPr/>
            </p:nvSpPr>
            <p:spPr>
              <a:xfrm>
                <a:off x="3609975" y="2223516"/>
                <a:ext cx="9525" cy="15906"/>
              </a:xfrm>
              <a:custGeom>
                <a:avLst/>
                <a:gdLst>
                  <a:gd name="connsiteX0" fmla="*/ 0 w 9525"/>
                  <a:gd name="connsiteY0" fmla="*/ 0 h 15906"/>
                  <a:gd name="connsiteX1" fmla="*/ 0 w 9525"/>
                  <a:gd name="connsiteY1" fmla="*/ 15907 h 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906">
                    <a:moveTo>
                      <a:pt x="0" y="0"/>
                    </a:moveTo>
                    <a:lnTo>
                      <a:pt x="0" y="15907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5" name="任意多边形: 形状 444">
                <a:extLst>
                  <a:ext uri="{FF2B5EF4-FFF2-40B4-BE49-F238E27FC236}">
                    <a16:creationId xmlns:a16="http://schemas.microsoft.com/office/drawing/2014/main" id="{5AD29E88-A27B-4021-967B-4E94C08F09D2}"/>
                  </a:ext>
                </a:extLst>
              </p:cNvPr>
              <p:cNvSpPr/>
              <p:nvPr/>
            </p:nvSpPr>
            <p:spPr>
              <a:xfrm>
                <a:off x="3454050" y="2198084"/>
                <a:ext cx="9525" cy="15906"/>
              </a:xfrm>
              <a:custGeom>
                <a:avLst/>
                <a:gdLst>
                  <a:gd name="connsiteX0" fmla="*/ 0 w 9525"/>
                  <a:gd name="connsiteY0" fmla="*/ 0 h 15906"/>
                  <a:gd name="connsiteX1" fmla="*/ 0 w 9525"/>
                  <a:gd name="connsiteY1" fmla="*/ 15907 h 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906">
                    <a:moveTo>
                      <a:pt x="0" y="0"/>
                    </a:moveTo>
                    <a:lnTo>
                      <a:pt x="0" y="15907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6" name="任意多边形: 形状 445">
                <a:extLst>
                  <a:ext uri="{FF2B5EF4-FFF2-40B4-BE49-F238E27FC236}">
                    <a16:creationId xmlns:a16="http://schemas.microsoft.com/office/drawing/2014/main" id="{3143D9F7-13EC-485B-8FC7-0268B1C42EA8}"/>
                  </a:ext>
                </a:extLst>
              </p:cNvPr>
              <p:cNvSpPr/>
              <p:nvPr/>
            </p:nvSpPr>
            <p:spPr>
              <a:xfrm>
                <a:off x="3358896" y="2148744"/>
                <a:ext cx="9525" cy="15906"/>
              </a:xfrm>
              <a:custGeom>
                <a:avLst/>
                <a:gdLst>
                  <a:gd name="connsiteX0" fmla="*/ 0 w 9525"/>
                  <a:gd name="connsiteY0" fmla="*/ 0 h 15906"/>
                  <a:gd name="connsiteX1" fmla="*/ 0 w 9525"/>
                  <a:gd name="connsiteY1" fmla="*/ 15907 h 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906">
                    <a:moveTo>
                      <a:pt x="0" y="0"/>
                    </a:moveTo>
                    <a:lnTo>
                      <a:pt x="0" y="15907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7" name="任意多边形: 形状 446">
                <a:extLst>
                  <a:ext uri="{FF2B5EF4-FFF2-40B4-BE49-F238E27FC236}">
                    <a16:creationId xmlns:a16="http://schemas.microsoft.com/office/drawing/2014/main" id="{DA52C131-D289-4730-A39E-B47F6FFC7759}"/>
                  </a:ext>
                </a:extLst>
              </p:cNvPr>
              <p:cNvSpPr/>
              <p:nvPr/>
            </p:nvSpPr>
            <p:spPr>
              <a:xfrm>
                <a:off x="3294316" y="2148744"/>
                <a:ext cx="9525" cy="15906"/>
              </a:xfrm>
              <a:custGeom>
                <a:avLst/>
                <a:gdLst>
                  <a:gd name="connsiteX0" fmla="*/ 0 w 9525"/>
                  <a:gd name="connsiteY0" fmla="*/ 0 h 15906"/>
                  <a:gd name="connsiteX1" fmla="*/ 0 w 9525"/>
                  <a:gd name="connsiteY1" fmla="*/ 15907 h 1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906">
                    <a:moveTo>
                      <a:pt x="0" y="0"/>
                    </a:moveTo>
                    <a:lnTo>
                      <a:pt x="0" y="15907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509" name="文本框 508">
            <a:extLst>
              <a:ext uri="{FF2B5EF4-FFF2-40B4-BE49-F238E27FC236}">
                <a16:creationId xmlns:a16="http://schemas.microsoft.com/office/drawing/2014/main" id="{2D41F8FD-15A6-450F-A29C-7FF57EC551A0}"/>
              </a:ext>
            </a:extLst>
          </p:cNvPr>
          <p:cNvSpPr txBox="1"/>
          <p:nvPr/>
        </p:nvSpPr>
        <p:spPr>
          <a:xfrm>
            <a:off x="2166436" y="2734416"/>
            <a:ext cx="124709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9.2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个月中位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PFS</a:t>
            </a:r>
          </a:p>
        </p:txBody>
      </p:sp>
      <p:sp>
        <p:nvSpPr>
          <p:cNvPr id="505" name="文本框 504">
            <a:extLst>
              <a:ext uri="{FF2B5EF4-FFF2-40B4-BE49-F238E27FC236}">
                <a16:creationId xmlns:a16="http://schemas.microsoft.com/office/drawing/2014/main" id="{8A07A3CC-E5C1-429F-88D7-7EC869D3AF68}"/>
              </a:ext>
            </a:extLst>
          </p:cNvPr>
          <p:cNvSpPr txBox="1"/>
          <p:nvPr/>
        </p:nvSpPr>
        <p:spPr>
          <a:xfrm>
            <a:off x="3445801" y="2403215"/>
            <a:ext cx="83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布格替尼</a:t>
            </a:r>
            <a:endParaRPr kumimoji="0" lang="en-US" altLang="zh-CN" sz="1200" b="1" i="0" u="none" strike="noStrike" kern="1200" cap="none" spc="0" normalizeH="0" baseline="3000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322" name="文本框 321">
            <a:extLst>
              <a:ext uri="{FF2B5EF4-FFF2-40B4-BE49-F238E27FC236}">
                <a16:creationId xmlns:a16="http://schemas.microsoft.com/office/drawing/2014/main" id="{FA4D0CB4-FED2-47D7-B53D-E173E726FC0A}"/>
              </a:ext>
            </a:extLst>
          </p:cNvPr>
          <p:cNvSpPr txBox="1"/>
          <p:nvPr/>
        </p:nvSpPr>
        <p:spPr>
          <a:xfrm>
            <a:off x="3263475" y="2810771"/>
            <a:ext cx="855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克唑替尼</a:t>
            </a:r>
            <a:endParaRPr kumimoji="0" lang="en-US" altLang="zh-CN" sz="105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32" name="文本框 508">
            <a:extLst>
              <a:ext uri="{FF2B5EF4-FFF2-40B4-BE49-F238E27FC236}">
                <a16:creationId xmlns:a16="http://schemas.microsoft.com/office/drawing/2014/main" id="{259EE42D-E931-484B-8AB7-68D5DE24CE66}"/>
              </a:ext>
            </a:extLst>
          </p:cNvPr>
          <p:cNvSpPr txBox="1"/>
          <p:nvPr/>
        </p:nvSpPr>
        <p:spPr>
          <a:xfrm>
            <a:off x="2462644" y="1926595"/>
            <a:ext cx="131268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中位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PFS 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r>
              <a:rPr kumimoji="0" lang="zh-CN" altLang="zh-CN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30.8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个月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37" name="任意多边形: 形状 236">
            <a:extLst>
              <a:ext uri="{FF2B5EF4-FFF2-40B4-BE49-F238E27FC236}">
                <a16:creationId xmlns:a16="http://schemas.microsoft.com/office/drawing/2014/main" id="{014146BF-743E-4391-A2BF-38F8A55F5903}"/>
              </a:ext>
            </a:extLst>
          </p:cNvPr>
          <p:cNvSpPr/>
          <p:nvPr/>
        </p:nvSpPr>
        <p:spPr>
          <a:xfrm rot="5400000" flipV="1">
            <a:off x="2959886" y="1475593"/>
            <a:ext cx="314837" cy="778388"/>
          </a:xfrm>
          <a:custGeom>
            <a:avLst/>
            <a:gdLst>
              <a:gd name="connsiteX0" fmla="*/ 327965 w 805906"/>
              <a:gd name="connsiteY0" fmla="*/ 0 h 527897"/>
              <a:gd name="connsiteX1" fmla="*/ 0 w 805906"/>
              <a:gd name="connsiteY1" fmla="*/ 263948 h 527897"/>
              <a:gd name="connsiteX2" fmla="*/ 327965 w 805906"/>
              <a:gd name="connsiteY2" fmla="*/ 527897 h 527897"/>
              <a:gd name="connsiteX3" fmla="*/ 327965 w 805906"/>
              <a:gd name="connsiteY3" fmla="*/ 395922 h 527897"/>
              <a:gd name="connsiteX4" fmla="*/ 683252 w 805906"/>
              <a:gd name="connsiteY4" fmla="*/ 457626 h 527897"/>
              <a:gd name="connsiteX5" fmla="*/ 805906 w 805906"/>
              <a:gd name="connsiteY5" fmla="*/ 493337 h 527897"/>
              <a:gd name="connsiteX6" fmla="*/ 805906 w 805906"/>
              <a:gd name="connsiteY6" fmla="*/ 33457 h 527897"/>
              <a:gd name="connsiteX7" fmla="*/ 685643 w 805906"/>
              <a:gd name="connsiteY7" fmla="*/ 68592 h 527897"/>
              <a:gd name="connsiteX8" fmla="*/ 327965 w 805906"/>
              <a:gd name="connsiteY8" fmla="*/ 131974 h 52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906" h="527897">
                <a:moveTo>
                  <a:pt x="327965" y="0"/>
                </a:moveTo>
                <a:lnTo>
                  <a:pt x="0" y="263948"/>
                </a:lnTo>
                <a:lnTo>
                  <a:pt x="327965" y="527897"/>
                </a:lnTo>
                <a:lnTo>
                  <a:pt x="327965" y="395922"/>
                </a:lnTo>
                <a:cubicBezTo>
                  <a:pt x="428079" y="411208"/>
                  <a:pt x="552003" y="425512"/>
                  <a:pt x="683252" y="457626"/>
                </a:cubicBezTo>
                <a:lnTo>
                  <a:pt x="805906" y="493337"/>
                </a:lnTo>
                <a:lnTo>
                  <a:pt x="805906" y="33457"/>
                </a:lnTo>
                <a:lnTo>
                  <a:pt x="685643" y="68592"/>
                </a:lnTo>
                <a:cubicBezTo>
                  <a:pt x="554513" y="101020"/>
                  <a:pt x="430250" y="116251"/>
                  <a:pt x="327965" y="131974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alpha val="0"/>
                </a:schemeClr>
              </a:gs>
              <a:gs pos="99000">
                <a:schemeClr val="accent1">
                  <a:lumMod val="75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5" name="文本框 234">
            <a:extLst>
              <a:ext uri="{FF2B5EF4-FFF2-40B4-BE49-F238E27FC236}">
                <a16:creationId xmlns:a16="http://schemas.microsoft.com/office/drawing/2014/main" id="{95C0489B-1FDA-4D51-91BF-FF348AAFB3C3}"/>
              </a:ext>
            </a:extLst>
          </p:cNvPr>
          <p:cNvSpPr txBox="1"/>
          <p:nvPr/>
        </p:nvSpPr>
        <p:spPr>
          <a:xfrm>
            <a:off x="1026880" y="2867151"/>
            <a:ext cx="917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HR=0.43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(95%Cl:0.31-0.58)</a:t>
            </a:r>
            <a:endParaRPr kumimoji="0" lang="zh-CN" altLang="en-US" sz="400" b="0" i="0" u="none" strike="noStrike" kern="1200" cap="none" spc="0" normalizeH="0" baseline="3000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A30CE05-755B-4426-99A8-DEC4007D4BED}"/>
              </a:ext>
            </a:extLst>
          </p:cNvPr>
          <p:cNvGrpSpPr/>
          <p:nvPr/>
        </p:nvGrpSpPr>
        <p:grpSpPr>
          <a:xfrm>
            <a:off x="6248323" y="1419659"/>
            <a:ext cx="4668128" cy="2225423"/>
            <a:chOff x="9368868" y="937631"/>
            <a:chExt cx="5101554" cy="2530650"/>
          </a:xfrm>
        </p:grpSpPr>
        <p:grpSp>
          <p:nvGrpSpPr>
            <p:cNvPr id="1079" name="组合 1078">
              <a:extLst>
                <a:ext uri="{FF2B5EF4-FFF2-40B4-BE49-F238E27FC236}">
                  <a16:creationId xmlns:a16="http://schemas.microsoft.com/office/drawing/2014/main" id="{243A541E-E021-4F50-AE5B-8B76822B5BFE}"/>
                </a:ext>
              </a:extLst>
            </p:cNvPr>
            <p:cNvGrpSpPr/>
            <p:nvPr/>
          </p:nvGrpSpPr>
          <p:grpSpPr>
            <a:xfrm>
              <a:off x="12906625" y="937631"/>
              <a:ext cx="1098967" cy="1000887"/>
              <a:chOff x="6230102" y="1878196"/>
              <a:chExt cx="1098967" cy="1000887"/>
            </a:xfrm>
          </p:grpSpPr>
          <p:sp>
            <p:nvSpPr>
              <p:cNvPr id="1080" name="任意多边形: 形状 1079">
                <a:extLst>
                  <a:ext uri="{FF2B5EF4-FFF2-40B4-BE49-F238E27FC236}">
                    <a16:creationId xmlns:a16="http://schemas.microsoft.com/office/drawing/2014/main" id="{AFA51B1B-571D-4CF3-9542-E1A13356C9EE}"/>
                  </a:ext>
                </a:extLst>
              </p:cNvPr>
              <p:cNvSpPr/>
              <p:nvPr/>
            </p:nvSpPr>
            <p:spPr>
              <a:xfrm rot="5400000" flipV="1">
                <a:off x="6622167" y="1646421"/>
                <a:ext cx="314837" cy="778388"/>
              </a:xfrm>
              <a:custGeom>
                <a:avLst/>
                <a:gdLst>
                  <a:gd name="connsiteX0" fmla="*/ 327965 w 805906"/>
                  <a:gd name="connsiteY0" fmla="*/ 0 h 527897"/>
                  <a:gd name="connsiteX1" fmla="*/ 0 w 805906"/>
                  <a:gd name="connsiteY1" fmla="*/ 263948 h 527897"/>
                  <a:gd name="connsiteX2" fmla="*/ 327965 w 805906"/>
                  <a:gd name="connsiteY2" fmla="*/ 527897 h 527897"/>
                  <a:gd name="connsiteX3" fmla="*/ 327965 w 805906"/>
                  <a:gd name="connsiteY3" fmla="*/ 395922 h 527897"/>
                  <a:gd name="connsiteX4" fmla="*/ 683252 w 805906"/>
                  <a:gd name="connsiteY4" fmla="*/ 457626 h 527897"/>
                  <a:gd name="connsiteX5" fmla="*/ 805906 w 805906"/>
                  <a:gd name="connsiteY5" fmla="*/ 493337 h 527897"/>
                  <a:gd name="connsiteX6" fmla="*/ 805906 w 805906"/>
                  <a:gd name="connsiteY6" fmla="*/ 33457 h 527897"/>
                  <a:gd name="connsiteX7" fmla="*/ 685643 w 805906"/>
                  <a:gd name="connsiteY7" fmla="*/ 68592 h 527897"/>
                  <a:gd name="connsiteX8" fmla="*/ 327965 w 805906"/>
                  <a:gd name="connsiteY8" fmla="*/ 131974 h 527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05906" h="527897">
                    <a:moveTo>
                      <a:pt x="327965" y="0"/>
                    </a:moveTo>
                    <a:lnTo>
                      <a:pt x="0" y="263948"/>
                    </a:lnTo>
                    <a:lnTo>
                      <a:pt x="327965" y="527897"/>
                    </a:lnTo>
                    <a:lnTo>
                      <a:pt x="327965" y="395922"/>
                    </a:lnTo>
                    <a:cubicBezTo>
                      <a:pt x="428079" y="411208"/>
                      <a:pt x="552003" y="425512"/>
                      <a:pt x="683252" y="457626"/>
                    </a:cubicBezTo>
                    <a:lnTo>
                      <a:pt x="805906" y="493337"/>
                    </a:lnTo>
                    <a:lnTo>
                      <a:pt x="805906" y="33457"/>
                    </a:lnTo>
                    <a:lnTo>
                      <a:pt x="685643" y="68592"/>
                    </a:lnTo>
                    <a:cubicBezTo>
                      <a:pt x="554513" y="101020"/>
                      <a:pt x="430250" y="116251"/>
                      <a:pt x="327965" y="131974"/>
                    </a:cubicBezTo>
                    <a:close/>
                  </a:path>
                </a:pathLst>
              </a:custGeom>
              <a:gradFill flip="none" rotWithShape="1">
                <a:gsLst>
                  <a:gs pos="18000">
                    <a:schemeClr val="accent1">
                      <a:alpha val="0"/>
                    </a:schemeClr>
                  </a:gs>
                  <a:gs pos="99000">
                    <a:schemeClr val="accent1">
                      <a:lumMod val="75000"/>
                    </a:schemeClr>
                  </a:gs>
                </a:gsLst>
                <a:lin ang="1080000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EE1100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081" name="TextBox 3">
                <a:extLst>
                  <a:ext uri="{FF2B5EF4-FFF2-40B4-BE49-F238E27FC236}">
                    <a16:creationId xmlns:a16="http://schemas.microsoft.com/office/drawing/2014/main" id="{B881543C-167C-4BE0-B51F-D98B4E86AFAC}"/>
                  </a:ext>
                </a:extLst>
              </p:cNvPr>
              <p:cNvSpPr txBox="1"/>
              <p:nvPr/>
            </p:nvSpPr>
            <p:spPr>
              <a:xfrm>
                <a:off x="6230102" y="2214103"/>
                <a:ext cx="1098967" cy="664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E1100">
                        <a:lumMod val="7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4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E1100">
                        <a:lumMod val="7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年</a:t>
                </a: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E1100">
                        <a:lumMod val="7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OS</a:t>
                </a:r>
                <a:r>
                  <a:rPr kumimoji="0" lang="zh-CN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E1100">
                        <a:lumMod val="7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率 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E1100">
                        <a:lumMod val="7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66%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E1100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90" name="组合 989">
              <a:extLst>
                <a:ext uri="{FF2B5EF4-FFF2-40B4-BE49-F238E27FC236}">
                  <a16:creationId xmlns:a16="http://schemas.microsoft.com/office/drawing/2014/main" id="{B5095014-6AB1-493A-B3E8-4FC8D2F7040F}"/>
                </a:ext>
              </a:extLst>
            </p:cNvPr>
            <p:cNvGrpSpPr/>
            <p:nvPr/>
          </p:nvGrpSpPr>
          <p:grpSpPr>
            <a:xfrm>
              <a:off x="9517923" y="1452577"/>
              <a:ext cx="4550005" cy="2015704"/>
              <a:chOff x="5859726" y="1483398"/>
              <a:chExt cx="2648370" cy="1799078"/>
            </a:xfrm>
          </p:grpSpPr>
          <p:sp>
            <p:nvSpPr>
              <p:cNvPr id="995" name="TextBox 303">
                <a:extLst>
                  <a:ext uri="{FF2B5EF4-FFF2-40B4-BE49-F238E27FC236}">
                    <a16:creationId xmlns:a16="http://schemas.microsoft.com/office/drawing/2014/main" id="{40C1775C-6620-47B8-AD31-B8297FC30953}"/>
                  </a:ext>
                </a:extLst>
              </p:cNvPr>
              <p:cNvSpPr txBox="1"/>
              <p:nvPr/>
            </p:nvSpPr>
            <p:spPr>
              <a:xfrm>
                <a:off x="5859726" y="1483398"/>
                <a:ext cx="104938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100</a:t>
                </a:r>
              </a:p>
            </p:txBody>
          </p:sp>
          <p:sp>
            <p:nvSpPr>
              <p:cNvPr id="996" name="TextBox 304">
                <a:extLst>
                  <a:ext uri="{FF2B5EF4-FFF2-40B4-BE49-F238E27FC236}">
                    <a16:creationId xmlns:a16="http://schemas.microsoft.com/office/drawing/2014/main" id="{D77D209B-DCD7-4506-8678-119FFAEA9473}"/>
                  </a:ext>
                </a:extLst>
              </p:cNvPr>
              <p:cNvSpPr txBox="1"/>
              <p:nvPr/>
            </p:nvSpPr>
            <p:spPr>
              <a:xfrm>
                <a:off x="5894705" y="1744656"/>
                <a:ext cx="69958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80</a:t>
                </a:r>
              </a:p>
            </p:txBody>
          </p:sp>
          <p:sp>
            <p:nvSpPr>
              <p:cNvPr id="997" name="TextBox 305">
                <a:extLst>
                  <a:ext uri="{FF2B5EF4-FFF2-40B4-BE49-F238E27FC236}">
                    <a16:creationId xmlns:a16="http://schemas.microsoft.com/office/drawing/2014/main" id="{188A1483-7A46-446C-BC8F-ED5FEEF81EE0}"/>
                  </a:ext>
                </a:extLst>
              </p:cNvPr>
              <p:cNvSpPr txBox="1"/>
              <p:nvPr/>
            </p:nvSpPr>
            <p:spPr>
              <a:xfrm>
                <a:off x="5894705" y="2005915"/>
                <a:ext cx="69958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60</a:t>
                </a:r>
              </a:p>
            </p:txBody>
          </p:sp>
          <p:sp>
            <p:nvSpPr>
              <p:cNvPr id="998" name="TextBox 306">
                <a:extLst>
                  <a:ext uri="{FF2B5EF4-FFF2-40B4-BE49-F238E27FC236}">
                    <a16:creationId xmlns:a16="http://schemas.microsoft.com/office/drawing/2014/main" id="{59B19E98-EA07-4D81-9FDE-2193451B7DF4}"/>
                  </a:ext>
                </a:extLst>
              </p:cNvPr>
              <p:cNvSpPr txBox="1"/>
              <p:nvPr/>
            </p:nvSpPr>
            <p:spPr>
              <a:xfrm>
                <a:off x="5894705" y="2267173"/>
                <a:ext cx="69958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40</a:t>
                </a:r>
              </a:p>
            </p:txBody>
          </p:sp>
          <p:sp>
            <p:nvSpPr>
              <p:cNvPr id="999" name="TextBox 307">
                <a:extLst>
                  <a:ext uri="{FF2B5EF4-FFF2-40B4-BE49-F238E27FC236}">
                    <a16:creationId xmlns:a16="http://schemas.microsoft.com/office/drawing/2014/main" id="{0A33390D-4877-4DBD-8526-4EA29D5EAF04}"/>
                  </a:ext>
                </a:extLst>
              </p:cNvPr>
              <p:cNvSpPr txBox="1"/>
              <p:nvPr/>
            </p:nvSpPr>
            <p:spPr>
              <a:xfrm>
                <a:off x="5894705" y="2528432"/>
                <a:ext cx="69958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20</a:t>
                </a:r>
              </a:p>
            </p:txBody>
          </p:sp>
          <p:sp>
            <p:nvSpPr>
              <p:cNvPr id="1000" name="TextBox 308">
                <a:extLst>
                  <a:ext uri="{FF2B5EF4-FFF2-40B4-BE49-F238E27FC236}">
                    <a16:creationId xmlns:a16="http://schemas.microsoft.com/office/drawing/2014/main" id="{04CB2611-A52C-478C-B571-473E5C0B4CF6}"/>
                  </a:ext>
                </a:extLst>
              </p:cNvPr>
              <p:cNvSpPr txBox="1"/>
              <p:nvPr/>
            </p:nvSpPr>
            <p:spPr>
              <a:xfrm>
                <a:off x="5882482" y="2789691"/>
                <a:ext cx="82181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0</a:t>
                </a:r>
              </a:p>
            </p:txBody>
          </p:sp>
          <p:sp>
            <p:nvSpPr>
              <p:cNvPr id="1001" name="TextBox 309">
                <a:extLst>
                  <a:ext uri="{FF2B5EF4-FFF2-40B4-BE49-F238E27FC236}">
                    <a16:creationId xmlns:a16="http://schemas.microsoft.com/office/drawing/2014/main" id="{AC56AF64-D160-4698-9699-3073D6FD01DF}"/>
                  </a:ext>
                </a:extLst>
              </p:cNvPr>
              <p:cNvSpPr txBox="1"/>
              <p:nvPr/>
            </p:nvSpPr>
            <p:spPr>
              <a:xfrm>
                <a:off x="5945480" y="2866931"/>
                <a:ext cx="141943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0</a:t>
                </a:r>
              </a:p>
            </p:txBody>
          </p:sp>
          <p:sp>
            <p:nvSpPr>
              <p:cNvPr id="1002" name="TextBox 310">
                <a:extLst>
                  <a:ext uri="{FF2B5EF4-FFF2-40B4-BE49-F238E27FC236}">
                    <a16:creationId xmlns:a16="http://schemas.microsoft.com/office/drawing/2014/main" id="{E7EEF60D-6A1A-46AF-B4F5-3DC27F7B1A1F}"/>
                  </a:ext>
                </a:extLst>
              </p:cNvPr>
              <p:cNvSpPr txBox="1"/>
              <p:nvPr/>
            </p:nvSpPr>
            <p:spPr>
              <a:xfrm>
                <a:off x="6213775" y="2866931"/>
                <a:ext cx="141943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6</a:t>
                </a:r>
              </a:p>
            </p:txBody>
          </p:sp>
          <p:sp>
            <p:nvSpPr>
              <p:cNvPr id="1003" name="TextBox 311">
                <a:extLst>
                  <a:ext uri="{FF2B5EF4-FFF2-40B4-BE49-F238E27FC236}">
                    <a16:creationId xmlns:a16="http://schemas.microsoft.com/office/drawing/2014/main" id="{C26F2824-03BB-4933-91C6-88E1813A8F4B}"/>
                  </a:ext>
                </a:extLst>
              </p:cNvPr>
              <p:cNvSpPr txBox="1"/>
              <p:nvPr/>
            </p:nvSpPr>
            <p:spPr>
              <a:xfrm>
                <a:off x="6482618" y="2866931"/>
                <a:ext cx="141943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12</a:t>
                </a:r>
              </a:p>
            </p:txBody>
          </p:sp>
          <p:sp>
            <p:nvSpPr>
              <p:cNvPr id="1004" name="TextBox 312">
                <a:extLst>
                  <a:ext uri="{FF2B5EF4-FFF2-40B4-BE49-F238E27FC236}">
                    <a16:creationId xmlns:a16="http://schemas.microsoft.com/office/drawing/2014/main" id="{00CD313E-0767-4FCA-9E8E-E18D65D33E35}"/>
                  </a:ext>
                </a:extLst>
              </p:cNvPr>
              <p:cNvSpPr txBox="1"/>
              <p:nvPr/>
            </p:nvSpPr>
            <p:spPr>
              <a:xfrm>
                <a:off x="6752160" y="2866931"/>
                <a:ext cx="141943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18</a:t>
                </a:r>
              </a:p>
            </p:txBody>
          </p:sp>
          <p:sp>
            <p:nvSpPr>
              <p:cNvPr id="1005" name="TextBox 313">
                <a:extLst>
                  <a:ext uri="{FF2B5EF4-FFF2-40B4-BE49-F238E27FC236}">
                    <a16:creationId xmlns:a16="http://schemas.microsoft.com/office/drawing/2014/main" id="{42248EAE-7838-43F4-8C4E-2A86419FE2FC}"/>
                  </a:ext>
                </a:extLst>
              </p:cNvPr>
              <p:cNvSpPr txBox="1"/>
              <p:nvPr/>
            </p:nvSpPr>
            <p:spPr>
              <a:xfrm>
                <a:off x="7021843" y="2866931"/>
                <a:ext cx="141943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24</a:t>
                </a:r>
              </a:p>
            </p:txBody>
          </p:sp>
          <p:sp>
            <p:nvSpPr>
              <p:cNvPr id="1006" name="TextBox 314">
                <a:extLst>
                  <a:ext uri="{FF2B5EF4-FFF2-40B4-BE49-F238E27FC236}">
                    <a16:creationId xmlns:a16="http://schemas.microsoft.com/office/drawing/2014/main" id="{4041D324-E662-4B96-B1A2-29E3C1C5C0B2}"/>
                  </a:ext>
                </a:extLst>
              </p:cNvPr>
              <p:cNvSpPr txBox="1"/>
              <p:nvPr/>
            </p:nvSpPr>
            <p:spPr>
              <a:xfrm>
                <a:off x="7293004" y="2866931"/>
                <a:ext cx="141943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30</a:t>
                </a:r>
              </a:p>
            </p:txBody>
          </p:sp>
          <p:sp>
            <p:nvSpPr>
              <p:cNvPr id="1007" name="TextBox 315">
                <a:extLst>
                  <a:ext uri="{FF2B5EF4-FFF2-40B4-BE49-F238E27FC236}">
                    <a16:creationId xmlns:a16="http://schemas.microsoft.com/office/drawing/2014/main" id="{A280EFB9-984D-463B-A2C9-57E4BF1C7A01}"/>
                  </a:ext>
                </a:extLst>
              </p:cNvPr>
              <p:cNvSpPr txBox="1"/>
              <p:nvPr/>
            </p:nvSpPr>
            <p:spPr>
              <a:xfrm>
                <a:off x="7558928" y="2866931"/>
                <a:ext cx="141943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36</a:t>
                </a:r>
              </a:p>
            </p:txBody>
          </p:sp>
          <p:sp>
            <p:nvSpPr>
              <p:cNvPr id="1009" name="TextBox 317">
                <a:extLst>
                  <a:ext uri="{FF2B5EF4-FFF2-40B4-BE49-F238E27FC236}">
                    <a16:creationId xmlns:a16="http://schemas.microsoft.com/office/drawing/2014/main" id="{32E5A871-7A07-4C97-8BBD-1C022145B940}"/>
                  </a:ext>
                </a:extLst>
              </p:cNvPr>
              <p:cNvSpPr txBox="1"/>
              <p:nvPr/>
            </p:nvSpPr>
            <p:spPr>
              <a:xfrm>
                <a:off x="7828003" y="2866931"/>
                <a:ext cx="141943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42</a:t>
                </a:r>
              </a:p>
            </p:txBody>
          </p:sp>
          <p:sp>
            <p:nvSpPr>
              <p:cNvPr id="1010" name="TextBox 318">
                <a:extLst>
                  <a:ext uri="{FF2B5EF4-FFF2-40B4-BE49-F238E27FC236}">
                    <a16:creationId xmlns:a16="http://schemas.microsoft.com/office/drawing/2014/main" id="{3F8110EF-0CF6-4AA5-B27D-FEE25F30A6A8}"/>
                  </a:ext>
                </a:extLst>
              </p:cNvPr>
              <p:cNvSpPr txBox="1"/>
              <p:nvPr/>
            </p:nvSpPr>
            <p:spPr>
              <a:xfrm>
                <a:off x="8097078" y="2866931"/>
                <a:ext cx="141943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48</a:t>
                </a:r>
              </a:p>
            </p:txBody>
          </p:sp>
          <p:sp>
            <p:nvSpPr>
              <p:cNvPr id="1011" name="TextBox 319">
                <a:extLst>
                  <a:ext uri="{FF2B5EF4-FFF2-40B4-BE49-F238E27FC236}">
                    <a16:creationId xmlns:a16="http://schemas.microsoft.com/office/drawing/2014/main" id="{18D24B92-3AF6-4871-A15A-3639E52C3D4D}"/>
                  </a:ext>
                </a:extLst>
              </p:cNvPr>
              <p:cNvSpPr txBox="1"/>
              <p:nvPr/>
            </p:nvSpPr>
            <p:spPr>
              <a:xfrm>
                <a:off x="8366153" y="2866931"/>
                <a:ext cx="141943" cy="78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rPr>
                  <a:t>54</a:t>
                </a:r>
              </a:p>
            </p:txBody>
          </p:sp>
          <p:grpSp>
            <p:nvGrpSpPr>
              <p:cNvPr id="1012" name="Group 355">
                <a:extLst>
                  <a:ext uri="{FF2B5EF4-FFF2-40B4-BE49-F238E27FC236}">
                    <a16:creationId xmlns:a16="http://schemas.microsoft.com/office/drawing/2014/main" id="{9699EE9E-7FB6-49EE-83C6-81DB1575AFB6}"/>
                  </a:ext>
                </a:extLst>
              </p:cNvPr>
              <p:cNvGrpSpPr/>
              <p:nvPr/>
            </p:nvGrpSpPr>
            <p:grpSpPr>
              <a:xfrm>
                <a:off x="5977917" y="1517200"/>
                <a:ext cx="2460744" cy="1765276"/>
                <a:chOff x="1014413" y="2109788"/>
                <a:chExt cx="4840287" cy="3786982"/>
              </a:xfrm>
            </p:grpSpPr>
            <p:sp>
              <p:nvSpPr>
                <p:cNvPr id="1060" name="Line 338">
                  <a:extLst>
                    <a:ext uri="{FF2B5EF4-FFF2-40B4-BE49-F238E27FC236}">
                      <a16:creationId xmlns:a16="http://schemas.microsoft.com/office/drawing/2014/main" id="{03518C6D-DA21-4643-B448-8C2402308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7438" y="2109788"/>
                  <a:ext cx="0" cy="2811462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61" name="Line 339">
                  <a:extLst>
                    <a:ext uri="{FF2B5EF4-FFF2-40B4-BE49-F238E27FC236}">
                      <a16:creationId xmlns:a16="http://schemas.microsoft.com/office/drawing/2014/main" id="{9ED28BDE-3875-4330-A4C2-9644666BDE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7438" y="4921250"/>
                  <a:ext cx="4767262" cy="0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62" name="Line 340">
                  <a:extLst>
                    <a:ext uri="{FF2B5EF4-FFF2-40B4-BE49-F238E27FC236}">
                      <a16:creationId xmlns:a16="http://schemas.microsoft.com/office/drawing/2014/main" id="{248F958B-5313-4394-B906-8AB35BF20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14413" y="4921250"/>
                  <a:ext cx="73025" cy="0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63" name="Line 341">
                  <a:extLst>
                    <a:ext uri="{FF2B5EF4-FFF2-40B4-BE49-F238E27FC236}">
                      <a16:creationId xmlns:a16="http://schemas.microsoft.com/office/drawing/2014/main" id="{8393626F-F61A-4788-901B-AC6CFB994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14413" y="4359275"/>
                  <a:ext cx="73025" cy="0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64" name="Line 342">
                  <a:extLst>
                    <a:ext uri="{FF2B5EF4-FFF2-40B4-BE49-F238E27FC236}">
                      <a16:creationId xmlns:a16="http://schemas.microsoft.com/office/drawing/2014/main" id="{6926E717-453D-482C-9857-54DBB39858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14413" y="3794125"/>
                  <a:ext cx="73025" cy="0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65" name="Line 343">
                  <a:extLst>
                    <a:ext uri="{FF2B5EF4-FFF2-40B4-BE49-F238E27FC236}">
                      <a16:creationId xmlns:a16="http://schemas.microsoft.com/office/drawing/2014/main" id="{ED2767DA-4CF3-4D10-8A11-ECBC958D44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14413" y="3233738"/>
                  <a:ext cx="73025" cy="0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66" name="Line 344">
                  <a:extLst>
                    <a:ext uri="{FF2B5EF4-FFF2-40B4-BE49-F238E27FC236}">
                      <a16:creationId xmlns:a16="http://schemas.microsoft.com/office/drawing/2014/main" id="{D40EA580-915A-4B47-B94E-EFE9D60B6E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14413" y="2671763"/>
                  <a:ext cx="73025" cy="0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67" name="Line 345">
                  <a:extLst>
                    <a:ext uri="{FF2B5EF4-FFF2-40B4-BE49-F238E27FC236}">
                      <a16:creationId xmlns:a16="http://schemas.microsoft.com/office/drawing/2014/main" id="{9ACDA738-BC97-4303-BA59-931DC3A887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14413" y="2109788"/>
                  <a:ext cx="73025" cy="0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68" name="Line 346">
                  <a:extLst>
                    <a:ext uri="{FF2B5EF4-FFF2-40B4-BE49-F238E27FC236}">
                      <a16:creationId xmlns:a16="http://schemas.microsoft.com/office/drawing/2014/main" id="{363B69AD-31B6-4F90-8279-5DAC50A670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87438" y="4921250"/>
                  <a:ext cx="0" cy="73025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69" name="Line 347">
                  <a:extLst>
                    <a:ext uri="{FF2B5EF4-FFF2-40B4-BE49-F238E27FC236}">
                      <a16:creationId xmlns:a16="http://schemas.microsoft.com/office/drawing/2014/main" id="{82CED9EF-347F-4F1B-9BB5-6223B0805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146300" y="4921250"/>
                  <a:ext cx="0" cy="73025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70" name="Line 348">
                  <a:extLst>
                    <a:ext uri="{FF2B5EF4-FFF2-40B4-BE49-F238E27FC236}">
                      <a16:creationId xmlns:a16="http://schemas.microsoft.com/office/drawing/2014/main" id="{9B1F4752-B7FC-4EDC-9D03-7CAAF51031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7663" y="4921250"/>
                  <a:ext cx="0" cy="73025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71" name="Line 349">
                  <a:extLst>
                    <a:ext uri="{FF2B5EF4-FFF2-40B4-BE49-F238E27FC236}">
                      <a16:creationId xmlns:a16="http://schemas.microsoft.com/office/drawing/2014/main" id="{FFDE4FB6-94DE-48A8-BD41-2553A43551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778648" y="5823745"/>
                  <a:ext cx="0" cy="73025"/>
                </a:xfrm>
                <a:prstGeom prst="line">
                  <a:avLst/>
                </a:prstGeom>
                <a:noFill/>
                <a:ln w="15875" cap="flat">
                  <a:solidFill>
                    <a:srgbClr val="231F20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72" name="Line 350">
                  <a:extLst>
                    <a:ext uri="{FF2B5EF4-FFF2-40B4-BE49-F238E27FC236}">
                      <a16:creationId xmlns:a16="http://schemas.microsoft.com/office/drawing/2014/main" id="{F766E31D-99DD-4646-A189-4755AB5350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35388" y="4921250"/>
                  <a:ext cx="0" cy="73025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73" name="Line 351">
                  <a:extLst>
                    <a:ext uri="{FF2B5EF4-FFF2-40B4-BE49-F238E27FC236}">
                      <a16:creationId xmlns:a16="http://schemas.microsoft.com/office/drawing/2014/main" id="{AEFFEF94-1F7D-4412-94B5-22FD6C88FC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06750" y="4921250"/>
                  <a:ext cx="0" cy="73025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74" name="Line 352">
                  <a:extLst>
                    <a:ext uri="{FF2B5EF4-FFF2-40B4-BE49-F238E27FC236}">
                      <a16:creationId xmlns:a16="http://schemas.microsoft.com/office/drawing/2014/main" id="{AD72428D-5976-47BE-920E-BF1C492823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64025" y="4921250"/>
                  <a:ext cx="0" cy="73025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75" name="Line 353">
                  <a:extLst>
                    <a:ext uri="{FF2B5EF4-FFF2-40B4-BE49-F238E27FC236}">
                      <a16:creationId xmlns:a16="http://schemas.microsoft.com/office/drawing/2014/main" id="{5F972412-5AE9-4ED9-954A-D425B913D3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322888" y="4921250"/>
                  <a:ext cx="0" cy="73025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76" name="Line 354">
                  <a:extLst>
                    <a:ext uri="{FF2B5EF4-FFF2-40B4-BE49-F238E27FC236}">
                      <a16:creationId xmlns:a16="http://schemas.microsoft.com/office/drawing/2014/main" id="{43229052-D7D4-4431-9BFE-1F7594F56A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794250" y="4921250"/>
                  <a:ext cx="0" cy="73025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  <p:sp>
              <p:nvSpPr>
                <p:cNvPr id="1077" name="Line 355">
                  <a:extLst>
                    <a:ext uri="{FF2B5EF4-FFF2-40B4-BE49-F238E27FC236}">
                      <a16:creationId xmlns:a16="http://schemas.microsoft.com/office/drawing/2014/main" id="{B15790A0-6489-424C-811E-8FB0F3CA88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851525" y="4921250"/>
                  <a:ext cx="0" cy="73025"/>
                </a:xfrm>
                <a:prstGeom prst="line">
                  <a:avLst/>
                </a:prstGeom>
                <a:noFill/>
                <a:ln w="12700" cap="sq">
                  <a:solidFill>
                    <a:schemeClr val="bg1">
                      <a:lumMod val="7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+mn-lt"/>
                  </a:endParaRPr>
                </a:p>
              </p:txBody>
            </p:sp>
          </p:grpSp>
          <p:sp>
            <p:nvSpPr>
              <p:cNvPr id="1013" name="Line 356">
                <a:extLst>
                  <a:ext uri="{FF2B5EF4-FFF2-40B4-BE49-F238E27FC236}">
                    <a16:creationId xmlns:a16="http://schemas.microsoft.com/office/drawing/2014/main" id="{17B988E4-0BF1-4CB3-9C54-B262AEC0D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65066" y="223352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14" name="Line 357">
                <a:extLst>
                  <a:ext uri="{FF2B5EF4-FFF2-40B4-BE49-F238E27FC236}">
                    <a16:creationId xmlns:a16="http://schemas.microsoft.com/office/drawing/2014/main" id="{FE4B6B27-1ED7-4CFE-BAFE-DF1D41BB5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42392" y="223352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15" name="Line 358">
                <a:extLst>
                  <a:ext uri="{FF2B5EF4-FFF2-40B4-BE49-F238E27FC236}">
                    <a16:creationId xmlns:a16="http://schemas.microsoft.com/office/drawing/2014/main" id="{4474D790-234B-4FBD-86FD-9C739C1639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35935" y="223352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16" name="Line 359">
                <a:extLst>
                  <a:ext uri="{FF2B5EF4-FFF2-40B4-BE49-F238E27FC236}">
                    <a16:creationId xmlns:a16="http://schemas.microsoft.com/office/drawing/2014/main" id="{B300CA32-4F9E-4C78-86D9-47EDA8CDF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00424" y="223352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17" name="Line 360">
                <a:extLst>
                  <a:ext uri="{FF2B5EF4-FFF2-40B4-BE49-F238E27FC236}">
                    <a16:creationId xmlns:a16="http://schemas.microsoft.com/office/drawing/2014/main" id="{936AE96F-F6C0-4810-A194-45CB032DD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56036" y="223352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18" name="Line 361">
                <a:extLst>
                  <a:ext uri="{FF2B5EF4-FFF2-40B4-BE49-F238E27FC236}">
                    <a16:creationId xmlns:a16="http://schemas.microsoft.com/office/drawing/2014/main" id="{235B3740-2AFC-4EF7-A3A4-DE531314C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49579" y="223352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19" name="Line 362">
                <a:extLst>
                  <a:ext uri="{FF2B5EF4-FFF2-40B4-BE49-F238E27FC236}">
                    <a16:creationId xmlns:a16="http://schemas.microsoft.com/office/drawing/2014/main" id="{89701BB2-E16C-4701-8C96-1AF510C0C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44737" y="223352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20" name="Line 363">
                <a:extLst>
                  <a:ext uri="{FF2B5EF4-FFF2-40B4-BE49-F238E27FC236}">
                    <a16:creationId xmlns:a16="http://schemas.microsoft.com/office/drawing/2014/main" id="{B99AC43B-33AB-4AFC-BB22-265BF6AA14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14068" y="223352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21" name="Line 364">
                <a:extLst>
                  <a:ext uri="{FF2B5EF4-FFF2-40B4-BE49-F238E27FC236}">
                    <a16:creationId xmlns:a16="http://schemas.microsoft.com/office/drawing/2014/main" id="{1C1907A1-BA7C-4B37-A4D8-A66775A22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9857" y="223352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22" name="Line 365">
                <a:extLst>
                  <a:ext uri="{FF2B5EF4-FFF2-40B4-BE49-F238E27FC236}">
                    <a16:creationId xmlns:a16="http://schemas.microsoft.com/office/drawing/2014/main" id="{36BD459F-D7DF-4D7C-A8CD-6FB5DA441A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3538" y="223352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23" name="Line 366">
                <a:extLst>
                  <a:ext uri="{FF2B5EF4-FFF2-40B4-BE49-F238E27FC236}">
                    <a16:creationId xmlns:a16="http://schemas.microsoft.com/office/drawing/2014/main" id="{3108A644-92D4-4618-9BEF-BA78354CF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7397" y="223352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24" name="Line 367">
                <a:extLst>
                  <a:ext uri="{FF2B5EF4-FFF2-40B4-BE49-F238E27FC236}">
                    <a16:creationId xmlns:a16="http://schemas.microsoft.com/office/drawing/2014/main" id="{7A505D05-BE80-4B57-BE72-FF56DC27EE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36514" y="219356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25" name="Line 368">
                <a:extLst>
                  <a:ext uri="{FF2B5EF4-FFF2-40B4-BE49-F238E27FC236}">
                    <a16:creationId xmlns:a16="http://schemas.microsoft.com/office/drawing/2014/main" id="{4AF95F72-0407-4576-AFB9-EC2CD52D9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18758" y="219356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26" name="Line 369">
                <a:extLst>
                  <a:ext uri="{FF2B5EF4-FFF2-40B4-BE49-F238E27FC236}">
                    <a16:creationId xmlns:a16="http://schemas.microsoft.com/office/drawing/2014/main" id="{E3354CEE-C046-4446-B016-1A7B17529C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01810" y="219356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27" name="Line 370">
                <a:extLst>
                  <a:ext uri="{FF2B5EF4-FFF2-40B4-BE49-F238E27FC236}">
                    <a16:creationId xmlns:a16="http://schemas.microsoft.com/office/drawing/2014/main" id="{BA1397BE-B7EA-4430-8D7F-B48C5F4AA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1256" y="2233523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28" name="Freeform 371">
                <a:extLst>
                  <a:ext uri="{FF2B5EF4-FFF2-40B4-BE49-F238E27FC236}">
                    <a16:creationId xmlns:a16="http://schemas.microsoft.com/office/drawing/2014/main" id="{D57BA21D-DE95-40E4-8385-DF0F3DC5741C}"/>
                  </a:ext>
                </a:extLst>
              </p:cNvPr>
              <p:cNvSpPr/>
              <p:nvPr/>
            </p:nvSpPr>
            <p:spPr bwMode="auto">
              <a:xfrm>
                <a:off x="6015042" y="1517200"/>
                <a:ext cx="2154866" cy="732602"/>
              </a:xfrm>
              <a:custGeom>
                <a:avLst/>
                <a:gdLst>
                  <a:gd name="T0" fmla="*/ 0 w 2670"/>
                  <a:gd name="T1" fmla="*/ 0 h 990"/>
                  <a:gd name="T2" fmla="*/ 21 w 2670"/>
                  <a:gd name="T3" fmla="*/ 0 h 990"/>
                  <a:gd name="T4" fmla="*/ 21 w 2670"/>
                  <a:gd name="T5" fmla="*/ 45 h 990"/>
                  <a:gd name="T6" fmla="*/ 140 w 2670"/>
                  <a:gd name="T7" fmla="*/ 45 h 990"/>
                  <a:gd name="T8" fmla="*/ 140 w 2670"/>
                  <a:gd name="T9" fmla="*/ 97 h 990"/>
                  <a:gd name="T10" fmla="*/ 150 w 2670"/>
                  <a:gd name="T11" fmla="*/ 97 h 990"/>
                  <a:gd name="T12" fmla="*/ 150 w 2670"/>
                  <a:gd name="T13" fmla="*/ 130 h 990"/>
                  <a:gd name="T14" fmla="*/ 182 w 2670"/>
                  <a:gd name="T15" fmla="*/ 130 h 990"/>
                  <a:gd name="T16" fmla="*/ 182 w 2670"/>
                  <a:gd name="T17" fmla="*/ 174 h 990"/>
                  <a:gd name="T18" fmla="*/ 186 w 2670"/>
                  <a:gd name="T19" fmla="*/ 174 h 990"/>
                  <a:gd name="T20" fmla="*/ 186 w 2670"/>
                  <a:gd name="T21" fmla="*/ 216 h 990"/>
                  <a:gd name="T22" fmla="*/ 241 w 2670"/>
                  <a:gd name="T23" fmla="*/ 216 h 990"/>
                  <a:gd name="T24" fmla="*/ 241 w 2670"/>
                  <a:gd name="T25" fmla="*/ 261 h 990"/>
                  <a:gd name="T26" fmla="*/ 263 w 2670"/>
                  <a:gd name="T27" fmla="*/ 261 h 990"/>
                  <a:gd name="T28" fmla="*/ 263 w 2670"/>
                  <a:gd name="T29" fmla="*/ 303 h 990"/>
                  <a:gd name="T30" fmla="*/ 326 w 2670"/>
                  <a:gd name="T31" fmla="*/ 303 h 990"/>
                  <a:gd name="T32" fmla="*/ 326 w 2670"/>
                  <a:gd name="T33" fmla="*/ 346 h 990"/>
                  <a:gd name="T34" fmla="*/ 445 w 2670"/>
                  <a:gd name="T35" fmla="*/ 346 h 990"/>
                  <a:gd name="T36" fmla="*/ 445 w 2670"/>
                  <a:gd name="T37" fmla="*/ 392 h 990"/>
                  <a:gd name="T38" fmla="*/ 509 w 2670"/>
                  <a:gd name="T39" fmla="*/ 392 h 990"/>
                  <a:gd name="T40" fmla="*/ 509 w 2670"/>
                  <a:gd name="T41" fmla="*/ 435 h 990"/>
                  <a:gd name="T42" fmla="*/ 651 w 2670"/>
                  <a:gd name="T43" fmla="*/ 435 h 990"/>
                  <a:gd name="T44" fmla="*/ 651 w 2670"/>
                  <a:gd name="T45" fmla="*/ 479 h 990"/>
                  <a:gd name="T46" fmla="*/ 758 w 2670"/>
                  <a:gd name="T47" fmla="*/ 479 h 990"/>
                  <a:gd name="T48" fmla="*/ 758 w 2670"/>
                  <a:gd name="T49" fmla="*/ 524 h 990"/>
                  <a:gd name="T50" fmla="*/ 881 w 2670"/>
                  <a:gd name="T51" fmla="*/ 524 h 990"/>
                  <a:gd name="T52" fmla="*/ 881 w 2670"/>
                  <a:gd name="T53" fmla="*/ 568 h 990"/>
                  <a:gd name="T54" fmla="*/ 1024 w 2670"/>
                  <a:gd name="T55" fmla="*/ 568 h 990"/>
                  <a:gd name="T56" fmla="*/ 1024 w 2670"/>
                  <a:gd name="T57" fmla="*/ 613 h 990"/>
                  <a:gd name="T58" fmla="*/ 1101 w 2670"/>
                  <a:gd name="T59" fmla="*/ 613 h 990"/>
                  <a:gd name="T60" fmla="*/ 1101 w 2670"/>
                  <a:gd name="T61" fmla="*/ 657 h 990"/>
                  <a:gd name="T62" fmla="*/ 1256 w 2670"/>
                  <a:gd name="T63" fmla="*/ 657 h 990"/>
                  <a:gd name="T64" fmla="*/ 1256 w 2670"/>
                  <a:gd name="T65" fmla="*/ 704 h 990"/>
                  <a:gd name="T66" fmla="*/ 1291 w 2670"/>
                  <a:gd name="T67" fmla="*/ 704 h 990"/>
                  <a:gd name="T68" fmla="*/ 1291 w 2670"/>
                  <a:gd name="T69" fmla="*/ 750 h 990"/>
                  <a:gd name="T70" fmla="*/ 1438 w 2670"/>
                  <a:gd name="T71" fmla="*/ 750 h 990"/>
                  <a:gd name="T72" fmla="*/ 1438 w 2670"/>
                  <a:gd name="T73" fmla="*/ 796 h 990"/>
                  <a:gd name="T74" fmla="*/ 2030 w 2670"/>
                  <a:gd name="T75" fmla="*/ 796 h 990"/>
                  <a:gd name="T76" fmla="*/ 2030 w 2670"/>
                  <a:gd name="T77" fmla="*/ 843 h 990"/>
                  <a:gd name="T78" fmla="*/ 2036 w 2670"/>
                  <a:gd name="T79" fmla="*/ 843 h 990"/>
                  <a:gd name="T80" fmla="*/ 2036 w 2670"/>
                  <a:gd name="T81" fmla="*/ 889 h 990"/>
                  <a:gd name="T82" fmla="*/ 2042 w 2670"/>
                  <a:gd name="T83" fmla="*/ 889 h 990"/>
                  <a:gd name="T84" fmla="*/ 2042 w 2670"/>
                  <a:gd name="T85" fmla="*/ 936 h 990"/>
                  <a:gd name="T86" fmla="*/ 2234 w 2670"/>
                  <a:gd name="T87" fmla="*/ 936 h 990"/>
                  <a:gd name="T88" fmla="*/ 2234 w 2670"/>
                  <a:gd name="T89" fmla="*/ 990 h 990"/>
                  <a:gd name="T90" fmla="*/ 2670 w 2670"/>
                  <a:gd name="T91" fmla="*/ 99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70" h="990">
                    <a:moveTo>
                      <a:pt x="0" y="0"/>
                    </a:moveTo>
                    <a:lnTo>
                      <a:pt x="21" y="0"/>
                    </a:lnTo>
                    <a:lnTo>
                      <a:pt x="21" y="45"/>
                    </a:lnTo>
                    <a:lnTo>
                      <a:pt x="140" y="45"/>
                    </a:lnTo>
                    <a:lnTo>
                      <a:pt x="140" y="97"/>
                    </a:lnTo>
                    <a:lnTo>
                      <a:pt x="150" y="97"/>
                    </a:lnTo>
                    <a:lnTo>
                      <a:pt x="150" y="130"/>
                    </a:lnTo>
                    <a:lnTo>
                      <a:pt x="182" y="130"/>
                    </a:lnTo>
                    <a:lnTo>
                      <a:pt x="182" y="174"/>
                    </a:lnTo>
                    <a:lnTo>
                      <a:pt x="186" y="174"/>
                    </a:lnTo>
                    <a:lnTo>
                      <a:pt x="186" y="216"/>
                    </a:lnTo>
                    <a:lnTo>
                      <a:pt x="241" y="216"/>
                    </a:lnTo>
                    <a:lnTo>
                      <a:pt x="241" y="261"/>
                    </a:lnTo>
                    <a:lnTo>
                      <a:pt x="263" y="261"/>
                    </a:lnTo>
                    <a:lnTo>
                      <a:pt x="263" y="303"/>
                    </a:lnTo>
                    <a:lnTo>
                      <a:pt x="326" y="303"/>
                    </a:lnTo>
                    <a:lnTo>
                      <a:pt x="326" y="346"/>
                    </a:lnTo>
                    <a:lnTo>
                      <a:pt x="445" y="346"/>
                    </a:lnTo>
                    <a:lnTo>
                      <a:pt x="445" y="392"/>
                    </a:lnTo>
                    <a:lnTo>
                      <a:pt x="509" y="392"/>
                    </a:lnTo>
                    <a:lnTo>
                      <a:pt x="509" y="435"/>
                    </a:lnTo>
                    <a:lnTo>
                      <a:pt x="651" y="435"/>
                    </a:lnTo>
                    <a:lnTo>
                      <a:pt x="651" y="479"/>
                    </a:lnTo>
                    <a:lnTo>
                      <a:pt x="758" y="479"/>
                    </a:lnTo>
                    <a:lnTo>
                      <a:pt x="758" y="524"/>
                    </a:lnTo>
                    <a:lnTo>
                      <a:pt x="881" y="524"/>
                    </a:lnTo>
                    <a:lnTo>
                      <a:pt x="881" y="568"/>
                    </a:lnTo>
                    <a:lnTo>
                      <a:pt x="1024" y="568"/>
                    </a:lnTo>
                    <a:lnTo>
                      <a:pt x="1024" y="613"/>
                    </a:lnTo>
                    <a:lnTo>
                      <a:pt x="1101" y="613"/>
                    </a:lnTo>
                    <a:lnTo>
                      <a:pt x="1101" y="657"/>
                    </a:lnTo>
                    <a:lnTo>
                      <a:pt x="1256" y="657"/>
                    </a:lnTo>
                    <a:lnTo>
                      <a:pt x="1256" y="704"/>
                    </a:lnTo>
                    <a:lnTo>
                      <a:pt x="1291" y="704"/>
                    </a:lnTo>
                    <a:lnTo>
                      <a:pt x="1291" y="750"/>
                    </a:lnTo>
                    <a:lnTo>
                      <a:pt x="1438" y="750"/>
                    </a:lnTo>
                    <a:lnTo>
                      <a:pt x="1438" y="796"/>
                    </a:lnTo>
                    <a:lnTo>
                      <a:pt x="2030" y="796"/>
                    </a:lnTo>
                    <a:lnTo>
                      <a:pt x="2030" y="843"/>
                    </a:lnTo>
                    <a:lnTo>
                      <a:pt x="2036" y="843"/>
                    </a:lnTo>
                    <a:lnTo>
                      <a:pt x="2036" y="889"/>
                    </a:lnTo>
                    <a:lnTo>
                      <a:pt x="2042" y="889"/>
                    </a:lnTo>
                    <a:lnTo>
                      <a:pt x="2042" y="936"/>
                    </a:lnTo>
                    <a:lnTo>
                      <a:pt x="2234" y="936"/>
                    </a:lnTo>
                    <a:lnTo>
                      <a:pt x="2234" y="990"/>
                    </a:lnTo>
                    <a:lnTo>
                      <a:pt x="2670" y="99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chemeClr val="tx1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29" name="Line 372">
                <a:extLst>
                  <a:ext uri="{FF2B5EF4-FFF2-40B4-BE49-F238E27FC236}">
                    <a16:creationId xmlns:a16="http://schemas.microsoft.com/office/drawing/2014/main" id="{8DD90B5C-59A9-41D6-98DC-CFDB3ED1E3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77065" y="1987102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30" name="Line 373">
                <a:extLst>
                  <a:ext uri="{FF2B5EF4-FFF2-40B4-BE49-F238E27FC236}">
                    <a16:creationId xmlns:a16="http://schemas.microsoft.com/office/drawing/2014/main" id="{86DA0A6A-2E61-41B2-B47D-037D29941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28184" y="1756962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31" name="Line 374">
                <a:extLst>
                  <a:ext uri="{FF2B5EF4-FFF2-40B4-BE49-F238E27FC236}">
                    <a16:creationId xmlns:a16="http://schemas.microsoft.com/office/drawing/2014/main" id="{D66711D6-CD03-4506-9F4B-FD6CA21F7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93389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32" name="Line 375">
                <a:extLst>
                  <a:ext uri="{FF2B5EF4-FFF2-40B4-BE49-F238E27FC236}">
                    <a16:creationId xmlns:a16="http://schemas.microsoft.com/office/drawing/2014/main" id="{061250AF-F501-48FB-BC43-EC13E27220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19946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33" name="Line 376">
                <a:extLst>
                  <a:ext uri="{FF2B5EF4-FFF2-40B4-BE49-F238E27FC236}">
                    <a16:creationId xmlns:a16="http://schemas.microsoft.com/office/drawing/2014/main" id="{950F2AA2-FEA1-4BEA-9018-CC766F98A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02191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34" name="Line 377">
                <a:extLst>
                  <a:ext uri="{FF2B5EF4-FFF2-40B4-BE49-F238E27FC236}">
                    <a16:creationId xmlns:a16="http://schemas.microsoft.com/office/drawing/2014/main" id="{18DCB8C8-D0BC-45DC-A979-F31C11DFB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90892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35" name="Line 378">
                <a:extLst>
                  <a:ext uri="{FF2B5EF4-FFF2-40B4-BE49-F238E27FC236}">
                    <a16:creationId xmlns:a16="http://schemas.microsoft.com/office/drawing/2014/main" id="{00CA2F0E-DD6F-4868-B6AB-E921CC804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58609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36" name="Line 379">
                <a:extLst>
                  <a:ext uri="{FF2B5EF4-FFF2-40B4-BE49-F238E27FC236}">
                    <a16:creationId xmlns:a16="http://schemas.microsoft.com/office/drawing/2014/main" id="{246A4B85-CDD0-4E7B-9015-522F24D88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22291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37" name="Line 380">
                <a:extLst>
                  <a:ext uri="{FF2B5EF4-FFF2-40B4-BE49-F238E27FC236}">
                    <a16:creationId xmlns:a16="http://schemas.microsoft.com/office/drawing/2014/main" id="{526C8932-48DD-4B8D-B932-B3314A13D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32707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38" name="Line 381">
                <a:extLst>
                  <a:ext uri="{FF2B5EF4-FFF2-40B4-BE49-F238E27FC236}">
                    <a16:creationId xmlns:a16="http://schemas.microsoft.com/office/drawing/2014/main" id="{BBB14D61-ED9F-4FEB-AFEF-8D8AEB174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26251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39" name="Line 382">
                <a:extLst>
                  <a:ext uri="{FF2B5EF4-FFF2-40B4-BE49-F238E27FC236}">
                    <a16:creationId xmlns:a16="http://schemas.microsoft.com/office/drawing/2014/main" id="{6D878A9F-5D40-45B3-A715-035D7756F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8180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40" name="Line 383">
                <a:extLst>
                  <a:ext uri="{FF2B5EF4-FFF2-40B4-BE49-F238E27FC236}">
                    <a16:creationId xmlns:a16="http://schemas.microsoft.com/office/drawing/2014/main" id="{AD4C033A-16A7-465E-B7CA-1069AF894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06881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41" name="Line 384">
                <a:extLst>
                  <a:ext uri="{FF2B5EF4-FFF2-40B4-BE49-F238E27FC236}">
                    <a16:creationId xmlns:a16="http://schemas.microsoft.com/office/drawing/2014/main" id="{0F60405E-8B87-4693-8FC4-4C7D0FA85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02039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42" name="Line 385">
                <a:extLst>
                  <a:ext uri="{FF2B5EF4-FFF2-40B4-BE49-F238E27FC236}">
                    <a16:creationId xmlns:a16="http://schemas.microsoft.com/office/drawing/2014/main" id="{2564EF3E-40AC-41E7-8DF7-4BA37C90EC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93968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43" name="Line 386">
                <a:extLst>
                  <a:ext uri="{FF2B5EF4-FFF2-40B4-BE49-F238E27FC236}">
                    <a16:creationId xmlns:a16="http://schemas.microsoft.com/office/drawing/2014/main" id="{5F291731-624B-40A5-82D4-EAC16D0EC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5898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44" name="Line 387">
                <a:extLst>
                  <a:ext uri="{FF2B5EF4-FFF2-40B4-BE49-F238E27FC236}">
                    <a16:creationId xmlns:a16="http://schemas.microsoft.com/office/drawing/2014/main" id="{B192AA61-A685-4832-8E27-992F09C4E7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56036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45" name="Line 388">
                <a:extLst>
                  <a:ext uri="{FF2B5EF4-FFF2-40B4-BE49-F238E27FC236}">
                    <a16:creationId xmlns:a16="http://schemas.microsoft.com/office/drawing/2014/main" id="{62ED65CF-6936-4DD5-A45F-DA9322193F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35052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46" name="Line 389">
                <a:extLst>
                  <a:ext uri="{FF2B5EF4-FFF2-40B4-BE49-F238E27FC236}">
                    <a16:creationId xmlns:a16="http://schemas.microsoft.com/office/drawing/2014/main" id="{819F6524-F381-41BA-A705-D49AB04EB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99541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47" name="Line 390">
                <a:extLst>
                  <a:ext uri="{FF2B5EF4-FFF2-40B4-BE49-F238E27FC236}">
                    <a16:creationId xmlns:a16="http://schemas.microsoft.com/office/drawing/2014/main" id="{333731C2-8EE0-4E9C-86AA-39D0E4F13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91471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48" name="Line 391">
                <a:extLst>
                  <a:ext uri="{FF2B5EF4-FFF2-40B4-BE49-F238E27FC236}">
                    <a16:creationId xmlns:a16="http://schemas.microsoft.com/office/drawing/2014/main" id="{743198B0-D4CB-444D-8437-AF92D7E1F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69680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49" name="Line 392">
                <a:extLst>
                  <a:ext uri="{FF2B5EF4-FFF2-40B4-BE49-F238E27FC236}">
                    <a16:creationId xmlns:a16="http://schemas.microsoft.com/office/drawing/2014/main" id="{24D5B468-AB4B-4AFA-9A7B-35C611D4F6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43854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50" name="Line 393">
                <a:extLst>
                  <a:ext uri="{FF2B5EF4-FFF2-40B4-BE49-F238E27FC236}">
                    <a16:creationId xmlns:a16="http://schemas.microsoft.com/office/drawing/2014/main" id="{ED66EAD1-76BB-428F-95CF-15DF48C33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42240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51" name="Line 394">
                <a:extLst>
                  <a:ext uri="{FF2B5EF4-FFF2-40B4-BE49-F238E27FC236}">
                    <a16:creationId xmlns:a16="http://schemas.microsoft.com/office/drawing/2014/main" id="{BAF45DAD-65CB-467D-A75C-D74748EE1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1256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52" name="Line 395">
                <a:extLst>
                  <a:ext uri="{FF2B5EF4-FFF2-40B4-BE49-F238E27FC236}">
                    <a16:creationId xmlns:a16="http://schemas.microsoft.com/office/drawing/2014/main" id="{85AAABDD-4FCB-4C33-98C4-61EFEBF173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86552" y="18849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53" name="Line 396">
                <a:extLst>
                  <a:ext uri="{FF2B5EF4-FFF2-40B4-BE49-F238E27FC236}">
                    <a16:creationId xmlns:a16="http://schemas.microsoft.com/office/drawing/2014/main" id="{5AFF825F-32C3-4970-800D-D556667968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26829" y="1843542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54" name="Line 397">
                <a:extLst>
                  <a:ext uri="{FF2B5EF4-FFF2-40B4-BE49-F238E27FC236}">
                    <a16:creationId xmlns:a16="http://schemas.microsoft.com/office/drawing/2014/main" id="{3C5785B8-8205-4568-9494-DE528F9620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05038" y="1843542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55" name="Freeform 398">
                <a:extLst>
                  <a:ext uri="{FF2B5EF4-FFF2-40B4-BE49-F238E27FC236}">
                    <a16:creationId xmlns:a16="http://schemas.microsoft.com/office/drawing/2014/main" id="{B5D18BCB-FEE7-4907-BDDD-7668AD8DEE4C}"/>
                  </a:ext>
                </a:extLst>
              </p:cNvPr>
              <p:cNvSpPr/>
              <p:nvPr/>
            </p:nvSpPr>
            <p:spPr bwMode="auto">
              <a:xfrm>
                <a:off x="6015042" y="1517200"/>
                <a:ext cx="2281576" cy="384802"/>
              </a:xfrm>
              <a:custGeom>
                <a:avLst/>
                <a:gdLst>
                  <a:gd name="T0" fmla="*/ 0 w 2827"/>
                  <a:gd name="T1" fmla="*/ 0 h 520"/>
                  <a:gd name="T2" fmla="*/ 71 w 2827"/>
                  <a:gd name="T3" fmla="*/ 0 h 520"/>
                  <a:gd name="T4" fmla="*/ 71 w 2827"/>
                  <a:gd name="T5" fmla="*/ 47 h 520"/>
                  <a:gd name="T6" fmla="*/ 447 w 2827"/>
                  <a:gd name="T7" fmla="*/ 47 h 520"/>
                  <a:gd name="T8" fmla="*/ 447 w 2827"/>
                  <a:gd name="T9" fmla="*/ 91 h 520"/>
                  <a:gd name="T10" fmla="*/ 455 w 2827"/>
                  <a:gd name="T11" fmla="*/ 91 h 520"/>
                  <a:gd name="T12" fmla="*/ 455 w 2827"/>
                  <a:gd name="T13" fmla="*/ 138 h 520"/>
                  <a:gd name="T14" fmla="*/ 639 w 2827"/>
                  <a:gd name="T15" fmla="*/ 138 h 520"/>
                  <a:gd name="T16" fmla="*/ 639 w 2827"/>
                  <a:gd name="T17" fmla="*/ 182 h 520"/>
                  <a:gd name="T18" fmla="*/ 742 w 2827"/>
                  <a:gd name="T19" fmla="*/ 182 h 520"/>
                  <a:gd name="T20" fmla="*/ 742 w 2827"/>
                  <a:gd name="T21" fmla="*/ 229 h 520"/>
                  <a:gd name="T22" fmla="*/ 780 w 2827"/>
                  <a:gd name="T23" fmla="*/ 229 h 520"/>
                  <a:gd name="T24" fmla="*/ 780 w 2827"/>
                  <a:gd name="T25" fmla="*/ 273 h 520"/>
                  <a:gd name="T26" fmla="*/ 1069 w 2827"/>
                  <a:gd name="T27" fmla="*/ 273 h 520"/>
                  <a:gd name="T28" fmla="*/ 1069 w 2827"/>
                  <a:gd name="T29" fmla="*/ 322 h 520"/>
                  <a:gd name="T30" fmla="*/ 1077 w 2827"/>
                  <a:gd name="T31" fmla="*/ 322 h 520"/>
                  <a:gd name="T32" fmla="*/ 1077 w 2827"/>
                  <a:gd name="T33" fmla="*/ 368 h 520"/>
                  <a:gd name="T34" fmla="*/ 1396 w 2827"/>
                  <a:gd name="T35" fmla="*/ 368 h 520"/>
                  <a:gd name="T36" fmla="*/ 1396 w 2827"/>
                  <a:gd name="T37" fmla="*/ 415 h 520"/>
                  <a:gd name="T38" fmla="*/ 1664 w 2827"/>
                  <a:gd name="T39" fmla="*/ 415 h 520"/>
                  <a:gd name="T40" fmla="*/ 1664 w 2827"/>
                  <a:gd name="T41" fmla="*/ 465 h 520"/>
                  <a:gd name="T42" fmla="*/ 2143 w 2827"/>
                  <a:gd name="T43" fmla="*/ 465 h 520"/>
                  <a:gd name="T44" fmla="*/ 2143 w 2827"/>
                  <a:gd name="T45" fmla="*/ 520 h 520"/>
                  <a:gd name="T46" fmla="*/ 2827 w 2827"/>
                  <a:gd name="T47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27" h="520">
                    <a:moveTo>
                      <a:pt x="0" y="0"/>
                    </a:moveTo>
                    <a:lnTo>
                      <a:pt x="71" y="0"/>
                    </a:lnTo>
                    <a:lnTo>
                      <a:pt x="71" y="47"/>
                    </a:lnTo>
                    <a:lnTo>
                      <a:pt x="447" y="47"/>
                    </a:lnTo>
                    <a:lnTo>
                      <a:pt x="447" y="91"/>
                    </a:lnTo>
                    <a:lnTo>
                      <a:pt x="455" y="91"/>
                    </a:lnTo>
                    <a:lnTo>
                      <a:pt x="455" y="138"/>
                    </a:lnTo>
                    <a:lnTo>
                      <a:pt x="639" y="138"/>
                    </a:lnTo>
                    <a:lnTo>
                      <a:pt x="639" y="182"/>
                    </a:lnTo>
                    <a:lnTo>
                      <a:pt x="742" y="182"/>
                    </a:lnTo>
                    <a:lnTo>
                      <a:pt x="742" y="229"/>
                    </a:lnTo>
                    <a:lnTo>
                      <a:pt x="780" y="229"/>
                    </a:lnTo>
                    <a:lnTo>
                      <a:pt x="780" y="273"/>
                    </a:lnTo>
                    <a:lnTo>
                      <a:pt x="1069" y="273"/>
                    </a:lnTo>
                    <a:lnTo>
                      <a:pt x="1069" y="322"/>
                    </a:lnTo>
                    <a:lnTo>
                      <a:pt x="1077" y="322"/>
                    </a:lnTo>
                    <a:lnTo>
                      <a:pt x="1077" y="368"/>
                    </a:lnTo>
                    <a:lnTo>
                      <a:pt x="1396" y="368"/>
                    </a:lnTo>
                    <a:lnTo>
                      <a:pt x="1396" y="415"/>
                    </a:lnTo>
                    <a:lnTo>
                      <a:pt x="1664" y="415"/>
                    </a:lnTo>
                    <a:lnTo>
                      <a:pt x="1664" y="465"/>
                    </a:lnTo>
                    <a:lnTo>
                      <a:pt x="2143" y="465"/>
                    </a:lnTo>
                    <a:lnTo>
                      <a:pt x="2143" y="520"/>
                    </a:lnTo>
                    <a:lnTo>
                      <a:pt x="2827" y="520"/>
                    </a:ln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C00000"/>
                </a:solidFill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56" name="Line 399">
                <a:extLst>
                  <a:ext uri="{FF2B5EF4-FFF2-40B4-BE49-F238E27FC236}">
                    <a16:creationId xmlns:a16="http://schemas.microsoft.com/office/drawing/2014/main" id="{D8FD524D-B665-4944-BF0D-254F5EFA8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3535" y="1807282"/>
                <a:ext cx="0" cy="1702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57" name="Line 400">
                <a:extLst>
                  <a:ext uri="{FF2B5EF4-FFF2-40B4-BE49-F238E27FC236}">
                    <a16:creationId xmlns:a16="http://schemas.microsoft.com/office/drawing/2014/main" id="{A5ACAE3C-A38E-421B-995D-4EC2900A0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06120" y="1771761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58" name="Line 401">
                <a:extLst>
                  <a:ext uri="{FF2B5EF4-FFF2-40B4-BE49-F238E27FC236}">
                    <a16:creationId xmlns:a16="http://schemas.microsoft.com/office/drawing/2014/main" id="{4AF3644C-5945-40D0-AAC7-33B1B56C3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20494" y="1702941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rgbClr val="30ADBA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  <p:sp>
            <p:nvSpPr>
              <p:cNvPr id="1059" name="Line 402">
                <a:extLst>
                  <a:ext uri="{FF2B5EF4-FFF2-40B4-BE49-F238E27FC236}">
                    <a16:creationId xmlns:a16="http://schemas.microsoft.com/office/drawing/2014/main" id="{0C7B4976-F074-4834-A72B-523590110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046517" y="1500921"/>
                <a:ext cx="0" cy="16280"/>
              </a:xfrm>
              <a:prstGeom prst="line">
                <a:avLst/>
              </a:pr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DFE80B6-461C-4F9B-97A7-60E8DBDE9975}"/>
                </a:ext>
              </a:extLst>
            </p:cNvPr>
            <p:cNvSpPr txBox="1"/>
            <p:nvPr/>
          </p:nvSpPr>
          <p:spPr>
            <a:xfrm>
              <a:off x="13839999" y="2777018"/>
              <a:ext cx="630423" cy="22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时间（月）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F892976-ACBE-4164-9011-1135A2123272}"/>
                </a:ext>
              </a:extLst>
            </p:cNvPr>
            <p:cNvSpPr txBox="1"/>
            <p:nvPr/>
          </p:nvSpPr>
          <p:spPr>
            <a:xfrm rot="16200000">
              <a:off x="9152699" y="1878548"/>
              <a:ext cx="669924" cy="237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OS %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5" name="文本框 334">
              <a:extLst>
                <a:ext uri="{FF2B5EF4-FFF2-40B4-BE49-F238E27FC236}">
                  <a16:creationId xmlns:a16="http://schemas.microsoft.com/office/drawing/2014/main" id="{EBCDC446-D24F-40A5-B4A7-AD91C33035CA}"/>
                </a:ext>
              </a:extLst>
            </p:cNvPr>
            <p:cNvSpPr txBox="1"/>
            <p:nvPr/>
          </p:nvSpPr>
          <p:spPr>
            <a:xfrm>
              <a:off x="12942537" y="1917847"/>
              <a:ext cx="1006099" cy="314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E1100">
                      <a:lumMod val="7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布格替尼</a:t>
              </a:r>
              <a:endParaRPr kumimoji="0" lang="en-US" altLang="zh-CN" sz="1200" b="1" i="0" u="none" strike="noStrike" kern="1200" cap="none" spc="0" normalizeH="0" baseline="3000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336" name="文本框 335">
              <a:extLst>
                <a:ext uri="{FF2B5EF4-FFF2-40B4-BE49-F238E27FC236}">
                  <a16:creationId xmlns:a16="http://schemas.microsoft.com/office/drawing/2014/main" id="{7AC64AC2-9F83-4858-9E9B-C1597125B14D}"/>
                </a:ext>
              </a:extLst>
            </p:cNvPr>
            <p:cNvSpPr txBox="1"/>
            <p:nvPr/>
          </p:nvSpPr>
          <p:spPr>
            <a:xfrm>
              <a:off x="12852642" y="2256663"/>
              <a:ext cx="825567" cy="279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克唑替尼</a:t>
              </a:r>
              <a:endParaRPr kumimoji="0" lang="en-US" altLang="zh-CN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  <p:sp>
          <p:nvSpPr>
            <p:cNvPr id="236" name="TextBox 301">
              <a:extLst>
                <a:ext uri="{FF2B5EF4-FFF2-40B4-BE49-F238E27FC236}">
                  <a16:creationId xmlns:a16="http://schemas.microsoft.com/office/drawing/2014/main" id="{A053F79A-091D-4547-8761-5C02D0B1C5E4}"/>
                </a:ext>
              </a:extLst>
            </p:cNvPr>
            <p:cNvSpPr txBox="1"/>
            <p:nvPr/>
          </p:nvSpPr>
          <p:spPr>
            <a:xfrm>
              <a:off x="9777439" y="2568312"/>
              <a:ext cx="1053496" cy="344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rtlCol="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HR, 0.54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lt"/>
                </a:rPr>
                <a:t>(95% Cl, 0.31–0.92)</a:t>
              </a:r>
              <a:endPara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endParaRPr>
            </a:p>
          </p:txBody>
        </p:sp>
      </p:grpSp>
      <p:sp>
        <p:nvSpPr>
          <p:cNvPr id="239" name="Rectangle 7">
            <a:extLst>
              <a:ext uri="{FF2B5EF4-FFF2-40B4-BE49-F238E27FC236}">
                <a16:creationId xmlns:a16="http://schemas.microsoft.com/office/drawing/2014/main" id="{24D5F6C9-15E6-43B4-944F-AFF750099FD6}"/>
              </a:ext>
            </a:extLst>
          </p:cNvPr>
          <p:cNvSpPr/>
          <p:nvPr/>
        </p:nvSpPr>
        <p:spPr>
          <a:xfrm>
            <a:off x="0" y="134939"/>
            <a:ext cx="359228" cy="781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</a:p>
        </p:txBody>
      </p:sp>
      <p:sp>
        <p:nvSpPr>
          <p:cNvPr id="247" name="文本框 246">
            <a:extLst>
              <a:ext uri="{FF2B5EF4-FFF2-40B4-BE49-F238E27FC236}">
                <a16:creationId xmlns:a16="http://schemas.microsoft.com/office/drawing/2014/main" id="{DE03A86B-C61F-4F57-9482-E6B331DA77F2}"/>
              </a:ext>
            </a:extLst>
          </p:cNvPr>
          <p:cNvSpPr txBox="1"/>
          <p:nvPr/>
        </p:nvSpPr>
        <p:spPr>
          <a:xfrm>
            <a:off x="596789" y="5824181"/>
            <a:ext cx="922389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ALTA-1L: 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布格替尼在晚期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ALK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阳性晚期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NSCLC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患者国际、多中心、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III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期研究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7" name="箭头: 五边形 226">
            <a:extLst>
              <a:ext uri="{FF2B5EF4-FFF2-40B4-BE49-F238E27FC236}">
                <a16:creationId xmlns:a16="http://schemas.microsoft.com/office/drawing/2014/main" id="{EEDFEA2A-C383-47E9-8FCD-F62893C6B8D6}"/>
              </a:ext>
            </a:extLst>
          </p:cNvPr>
          <p:cNvSpPr/>
          <p:nvPr/>
        </p:nvSpPr>
        <p:spPr>
          <a:xfrm>
            <a:off x="634985" y="3604202"/>
            <a:ext cx="3796494" cy="531875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布格替尼显著降低患者疾病进展或死亡风险，亚洲人群获益更佳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[1-2]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8" name="箭头: 五边形 227">
            <a:extLst>
              <a:ext uri="{FF2B5EF4-FFF2-40B4-BE49-F238E27FC236}">
                <a16:creationId xmlns:a16="http://schemas.microsoft.com/office/drawing/2014/main" id="{13B91958-08BE-4154-8EE2-6A140576C971}"/>
              </a:ext>
            </a:extLst>
          </p:cNvPr>
          <p:cNvSpPr/>
          <p:nvPr/>
        </p:nvSpPr>
        <p:spPr>
          <a:xfrm>
            <a:off x="6186024" y="3615163"/>
            <a:ext cx="3910461" cy="526390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布格替尼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vs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其他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ALK TKI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的间接比较（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ITC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显示布格替尼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OS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更优</a:t>
            </a:r>
            <a:r>
              <a:rPr lang="zh-CN" altLang="en-US" sz="1400" b="1" dirty="0">
                <a:solidFill>
                  <a:srgbClr val="EE1100">
                    <a:lumMod val="75000"/>
                  </a:srgb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的趋势</a:t>
            </a:r>
            <a:r>
              <a:rPr kumimoji="0" lang="en-US" altLang="zh-CN" sz="1400" b="1" i="0" u="sng" strike="noStrike" kern="1200" cap="none" spc="0" normalizeH="0" baseline="3000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[3-5,6]</a:t>
            </a:r>
            <a:endParaRPr kumimoji="0" lang="zh-CN" altLang="en-US" sz="1400" b="1" i="0" u="sng" strike="noStrike" kern="1200" cap="none" spc="0" normalizeH="0" baseline="3000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highlight>
                <a:srgbClr val="FFFF00"/>
              </a:highligh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aphicFrame>
        <p:nvGraphicFramePr>
          <p:cNvPr id="206" name="Chart 3">
            <a:extLst>
              <a:ext uri="{FF2B5EF4-FFF2-40B4-BE49-F238E27FC236}">
                <a16:creationId xmlns:a16="http://schemas.microsoft.com/office/drawing/2014/main" id="{BB27A60C-4FBD-4F29-98F8-E6E8436C0359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944563" y="4814888"/>
          <a:ext cx="5181600" cy="72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60" name="テキスト プレースホルダ 2">
            <a:extLst>
              <a:ext uri="{FF2B5EF4-FFF2-40B4-BE49-F238E27FC236}">
                <a16:creationId xmlns:a16="http://schemas.microsoft.com/office/drawing/2014/main" id="{3C527B0A-7D5E-4717-B764-F88DA81A92B8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4425950" y="5511800"/>
            <a:ext cx="723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6193E44C-8196-4063-825D-88C7B4E8E3FE}" type="datetime'''''''''''''''''''''''''亚''洲人''''''''''''群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亚洲人群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29" name="テキスト プレースホルダ 2">
            <a:extLst>
              <a:ext uri="{FF2B5EF4-FFF2-40B4-BE49-F238E27FC236}">
                <a16:creationId xmlns:a16="http://schemas.microsoft.com/office/drawing/2014/main" id="{AC076883-E467-448E-9A50-5944EE275D1E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006600" y="5511800"/>
            <a:ext cx="546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B7A19123-4588-492A-8DB9-00A324B7C30B}" type="datetime'''''''全''''''''''''''''''''''''''''''''''人群''''''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全人群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71" name="テキスト プレースホルダ 2">
            <a:extLst>
              <a:ext uri="{FF2B5EF4-FFF2-40B4-BE49-F238E27FC236}">
                <a16:creationId xmlns:a16="http://schemas.microsoft.com/office/drawing/2014/main" id="{983D3B71-7EE2-4155-AD8D-DB9FAE79BF30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971675" y="4575175"/>
            <a:ext cx="615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42863" tIns="0" rIns="42863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7911ED93-0258-4D7C-AE69-CEFF372D1609}" type="datetime'''''''''''''''5''''7''''''''''''''''''''%'''''''''''''''">
              <a:rPr kumimoji="1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30C3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57%</a:t>
            </a:fld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30C3E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72" name="テキスト プレースホルダ 2">
            <a:extLst>
              <a:ext uri="{FF2B5EF4-FFF2-40B4-BE49-F238E27FC236}">
                <a16:creationId xmlns:a16="http://schemas.microsoft.com/office/drawing/2014/main" id="{4C2F20FF-9A24-4D3E-9FB5-A133D32D82D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479925" y="4506913"/>
            <a:ext cx="615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42863" tIns="0" rIns="42863" bIns="0" numCol="1" spcCol="0" rtlCol="0" anchor="b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1A6FC9D9-1863-4659-AFAD-981B957EC3D3}" type="datetime'''''6''5%'''''''''''''''''''''''''''">
              <a:rPr kumimoji="1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30C3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65%</a:t>
            </a:fld>
            <a:endParaRPr kumimoji="1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30C3E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91" name="文本框 290">
            <a:extLst>
              <a:ext uri="{FF2B5EF4-FFF2-40B4-BE49-F238E27FC236}">
                <a16:creationId xmlns:a16="http://schemas.microsoft.com/office/drawing/2014/main" id="{B91C8B2C-EBF3-4A0A-A059-9363D2EB6F68}"/>
              </a:ext>
            </a:extLst>
          </p:cNvPr>
          <p:cNvSpPr txBox="1"/>
          <p:nvPr/>
        </p:nvSpPr>
        <p:spPr>
          <a:xfrm>
            <a:off x="1057431" y="4209439"/>
            <a:ext cx="46004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降低疾病进展或死亡风险比例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文本框 290">
            <a:extLst>
              <a:ext uri="{FF2B5EF4-FFF2-40B4-BE49-F238E27FC236}">
                <a16:creationId xmlns:a16="http://schemas.microsoft.com/office/drawing/2014/main" id="{403EE30F-A1D4-4504-A339-8BC59702EC08}"/>
              </a:ext>
            </a:extLst>
          </p:cNvPr>
          <p:cNvSpPr txBox="1"/>
          <p:nvPr/>
        </p:nvSpPr>
        <p:spPr>
          <a:xfrm>
            <a:off x="557616" y="1345760"/>
            <a:ext cx="1352922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一线全人群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PFS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文本框 290">
            <a:extLst>
              <a:ext uri="{FF2B5EF4-FFF2-40B4-BE49-F238E27FC236}">
                <a16:creationId xmlns:a16="http://schemas.microsoft.com/office/drawing/2014/main" id="{5FC91D6B-C8A3-44DC-882E-385A0F661F2B}"/>
              </a:ext>
            </a:extLst>
          </p:cNvPr>
          <p:cNvSpPr txBox="1"/>
          <p:nvPr/>
        </p:nvSpPr>
        <p:spPr>
          <a:xfrm>
            <a:off x="6152300" y="1340854"/>
            <a:ext cx="169452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一线全人群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OS</a:t>
            </a:r>
            <a:r>
              <a:rPr kumimoji="0" lang="en-US" altLang="zh-CN" sz="12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[1]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*</a:t>
            </a:r>
          </a:p>
        </p:txBody>
      </p:sp>
      <p:sp>
        <p:nvSpPr>
          <p:cNvPr id="252" name="TextBox 303">
            <a:extLst>
              <a:ext uri="{FF2B5EF4-FFF2-40B4-BE49-F238E27FC236}">
                <a16:creationId xmlns:a16="http://schemas.microsoft.com/office/drawing/2014/main" id="{55FF7A1F-0DC1-4DFA-ACA5-43134A316143}"/>
              </a:ext>
            </a:extLst>
          </p:cNvPr>
          <p:cNvSpPr txBox="1"/>
          <p:nvPr/>
        </p:nvSpPr>
        <p:spPr>
          <a:xfrm>
            <a:off x="789146" y="1712238"/>
            <a:ext cx="175162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100</a:t>
            </a:r>
          </a:p>
        </p:txBody>
      </p:sp>
      <p:sp>
        <p:nvSpPr>
          <p:cNvPr id="253" name="TextBox 304">
            <a:extLst>
              <a:ext uri="{FF2B5EF4-FFF2-40B4-BE49-F238E27FC236}">
                <a16:creationId xmlns:a16="http://schemas.microsoft.com/office/drawing/2014/main" id="{3EE6CC5E-8169-4636-98FA-E46BEE1E23ED}"/>
              </a:ext>
            </a:extLst>
          </p:cNvPr>
          <p:cNvSpPr txBox="1"/>
          <p:nvPr/>
        </p:nvSpPr>
        <p:spPr>
          <a:xfrm>
            <a:off x="848526" y="1981692"/>
            <a:ext cx="91568" cy="13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80</a:t>
            </a:r>
          </a:p>
        </p:txBody>
      </p:sp>
      <p:sp>
        <p:nvSpPr>
          <p:cNvPr id="254" name="TextBox 307">
            <a:extLst>
              <a:ext uri="{FF2B5EF4-FFF2-40B4-BE49-F238E27FC236}">
                <a16:creationId xmlns:a16="http://schemas.microsoft.com/office/drawing/2014/main" id="{01F690C0-A31D-46AC-BF7D-4E2134EC1482}"/>
              </a:ext>
            </a:extLst>
          </p:cNvPr>
          <p:cNvSpPr txBox="1"/>
          <p:nvPr/>
        </p:nvSpPr>
        <p:spPr>
          <a:xfrm>
            <a:off x="848569" y="2827010"/>
            <a:ext cx="116774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20</a:t>
            </a:r>
          </a:p>
        </p:txBody>
      </p:sp>
      <p:sp>
        <p:nvSpPr>
          <p:cNvPr id="255" name="TextBox 308">
            <a:extLst>
              <a:ext uri="{FF2B5EF4-FFF2-40B4-BE49-F238E27FC236}">
                <a16:creationId xmlns:a16="http://schemas.microsoft.com/office/drawing/2014/main" id="{AF888841-836A-4313-8B08-A57C0BB1B431}"/>
              </a:ext>
            </a:extLst>
          </p:cNvPr>
          <p:cNvSpPr txBox="1"/>
          <p:nvPr/>
        </p:nvSpPr>
        <p:spPr>
          <a:xfrm>
            <a:off x="828166" y="3084421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0</a:t>
            </a:r>
          </a:p>
        </p:txBody>
      </p:sp>
      <p:sp>
        <p:nvSpPr>
          <p:cNvPr id="256" name="TextBox 303">
            <a:extLst>
              <a:ext uri="{FF2B5EF4-FFF2-40B4-BE49-F238E27FC236}">
                <a16:creationId xmlns:a16="http://schemas.microsoft.com/office/drawing/2014/main" id="{8E4BF8FD-DC7B-4460-9741-0847B7B5FCBA}"/>
              </a:ext>
            </a:extLst>
          </p:cNvPr>
          <p:cNvSpPr txBox="1"/>
          <p:nvPr/>
        </p:nvSpPr>
        <p:spPr>
          <a:xfrm rot="16200000">
            <a:off x="561495" y="2204736"/>
            <a:ext cx="175162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PFS%</a:t>
            </a:r>
          </a:p>
        </p:txBody>
      </p:sp>
      <p:sp>
        <p:nvSpPr>
          <p:cNvPr id="257" name="TextBox 305">
            <a:extLst>
              <a:ext uri="{FF2B5EF4-FFF2-40B4-BE49-F238E27FC236}">
                <a16:creationId xmlns:a16="http://schemas.microsoft.com/office/drawing/2014/main" id="{B82E24F0-C871-4AA5-9D60-880DD020EF95}"/>
              </a:ext>
            </a:extLst>
          </p:cNvPr>
          <p:cNvSpPr txBox="1"/>
          <p:nvPr/>
        </p:nvSpPr>
        <p:spPr>
          <a:xfrm>
            <a:off x="833079" y="2254158"/>
            <a:ext cx="116774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60</a:t>
            </a:r>
          </a:p>
        </p:txBody>
      </p:sp>
      <p:sp>
        <p:nvSpPr>
          <p:cNvPr id="258" name="TextBox 306">
            <a:extLst>
              <a:ext uri="{FF2B5EF4-FFF2-40B4-BE49-F238E27FC236}">
                <a16:creationId xmlns:a16="http://schemas.microsoft.com/office/drawing/2014/main" id="{984311F2-C261-46BF-A97A-E13DE8036E46}"/>
              </a:ext>
            </a:extLst>
          </p:cNvPr>
          <p:cNvSpPr txBox="1"/>
          <p:nvPr/>
        </p:nvSpPr>
        <p:spPr>
          <a:xfrm>
            <a:off x="833079" y="2511569"/>
            <a:ext cx="116774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40</a:t>
            </a:r>
          </a:p>
        </p:txBody>
      </p:sp>
      <p:sp>
        <p:nvSpPr>
          <p:cNvPr id="259" name="文本框 258">
            <a:extLst>
              <a:ext uri="{FF2B5EF4-FFF2-40B4-BE49-F238E27FC236}">
                <a16:creationId xmlns:a16="http://schemas.microsoft.com/office/drawing/2014/main" id="{7E4DA94E-F313-4869-9585-CA7CFDF8DE72}"/>
              </a:ext>
            </a:extLst>
          </p:cNvPr>
          <p:cNvSpPr txBox="1"/>
          <p:nvPr/>
        </p:nvSpPr>
        <p:spPr>
          <a:xfrm>
            <a:off x="3970496" y="3030943"/>
            <a:ext cx="130951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时间（月）</a:t>
            </a:r>
          </a:p>
        </p:txBody>
      </p:sp>
      <p:sp>
        <p:nvSpPr>
          <p:cNvPr id="261" name="TextBox 308">
            <a:extLst>
              <a:ext uri="{FF2B5EF4-FFF2-40B4-BE49-F238E27FC236}">
                <a16:creationId xmlns:a16="http://schemas.microsoft.com/office/drawing/2014/main" id="{3ECE5D6A-F963-4001-B227-462E2A0C856B}"/>
              </a:ext>
            </a:extLst>
          </p:cNvPr>
          <p:cNvSpPr txBox="1"/>
          <p:nvPr/>
        </p:nvSpPr>
        <p:spPr>
          <a:xfrm>
            <a:off x="949853" y="3243469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0</a:t>
            </a:r>
          </a:p>
        </p:txBody>
      </p:sp>
      <p:sp>
        <p:nvSpPr>
          <p:cNvPr id="262" name="TextBox 308">
            <a:extLst>
              <a:ext uri="{FF2B5EF4-FFF2-40B4-BE49-F238E27FC236}">
                <a16:creationId xmlns:a16="http://schemas.microsoft.com/office/drawing/2014/main" id="{B8D565EB-95A3-42FD-8BD5-1C085766CCCF}"/>
              </a:ext>
            </a:extLst>
          </p:cNvPr>
          <p:cNvSpPr txBox="1"/>
          <p:nvPr/>
        </p:nvSpPr>
        <p:spPr>
          <a:xfrm>
            <a:off x="1258715" y="3240567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6</a:t>
            </a:r>
          </a:p>
        </p:txBody>
      </p:sp>
      <p:sp>
        <p:nvSpPr>
          <p:cNvPr id="263" name="TextBox 308">
            <a:extLst>
              <a:ext uri="{FF2B5EF4-FFF2-40B4-BE49-F238E27FC236}">
                <a16:creationId xmlns:a16="http://schemas.microsoft.com/office/drawing/2014/main" id="{C5F8FB43-8B3A-44EC-B57A-665B2BB59AA5}"/>
              </a:ext>
            </a:extLst>
          </p:cNvPr>
          <p:cNvSpPr txBox="1"/>
          <p:nvPr/>
        </p:nvSpPr>
        <p:spPr>
          <a:xfrm>
            <a:off x="1580602" y="3245396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12</a:t>
            </a:r>
          </a:p>
        </p:txBody>
      </p:sp>
      <p:sp>
        <p:nvSpPr>
          <p:cNvPr id="264" name="TextBox 308">
            <a:extLst>
              <a:ext uri="{FF2B5EF4-FFF2-40B4-BE49-F238E27FC236}">
                <a16:creationId xmlns:a16="http://schemas.microsoft.com/office/drawing/2014/main" id="{4B4CF4AB-EEF3-4C32-9D99-2E253860C6F9}"/>
              </a:ext>
            </a:extLst>
          </p:cNvPr>
          <p:cNvSpPr txBox="1"/>
          <p:nvPr/>
        </p:nvSpPr>
        <p:spPr>
          <a:xfrm>
            <a:off x="1910537" y="3240567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18</a:t>
            </a:r>
          </a:p>
        </p:txBody>
      </p:sp>
      <p:sp>
        <p:nvSpPr>
          <p:cNvPr id="265" name="TextBox 308">
            <a:extLst>
              <a:ext uri="{FF2B5EF4-FFF2-40B4-BE49-F238E27FC236}">
                <a16:creationId xmlns:a16="http://schemas.microsoft.com/office/drawing/2014/main" id="{FAD88962-A2BF-4583-B71C-2FB4D9DC82DD}"/>
              </a:ext>
            </a:extLst>
          </p:cNvPr>
          <p:cNvSpPr txBox="1"/>
          <p:nvPr/>
        </p:nvSpPr>
        <p:spPr>
          <a:xfrm>
            <a:off x="2258974" y="3235322"/>
            <a:ext cx="137176" cy="6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24</a:t>
            </a:r>
          </a:p>
        </p:txBody>
      </p:sp>
      <p:sp>
        <p:nvSpPr>
          <p:cNvPr id="266" name="TextBox 308">
            <a:extLst>
              <a:ext uri="{FF2B5EF4-FFF2-40B4-BE49-F238E27FC236}">
                <a16:creationId xmlns:a16="http://schemas.microsoft.com/office/drawing/2014/main" id="{DEFF02E4-C78F-42B6-8405-5C0B13B08BE7}"/>
              </a:ext>
            </a:extLst>
          </p:cNvPr>
          <p:cNvSpPr txBox="1"/>
          <p:nvPr/>
        </p:nvSpPr>
        <p:spPr>
          <a:xfrm>
            <a:off x="2596080" y="3236680"/>
            <a:ext cx="137176" cy="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30</a:t>
            </a:r>
          </a:p>
        </p:txBody>
      </p:sp>
      <p:sp>
        <p:nvSpPr>
          <p:cNvPr id="267" name="TextBox 308">
            <a:extLst>
              <a:ext uri="{FF2B5EF4-FFF2-40B4-BE49-F238E27FC236}">
                <a16:creationId xmlns:a16="http://schemas.microsoft.com/office/drawing/2014/main" id="{5F0F249D-588C-4B1B-B706-0637C1AD4F26}"/>
              </a:ext>
            </a:extLst>
          </p:cNvPr>
          <p:cNvSpPr txBox="1"/>
          <p:nvPr/>
        </p:nvSpPr>
        <p:spPr>
          <a:xfrm>
            <a:off x="2933932" y="3239671"/>
            <a:ext cx="137176" cy="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36</a:t>
            </a:r>
          </a:p>
        </p:txBody>
      </p:sp>
      <p:sp>
        <p:nvSpPr>
          <p:cNvPr id="268" name="TextBox 308">
            <a:extLst>
              <a:ext uri="{FF2B5EF4-FFF2-40B4-BE49-F238E27FC236}">
                <a16:creationId xmlns:a16="http://schemas.microsoft.com/office/drawing/2014/main" id="{64C81F0A-56B7-4339-8CFC-EBD1CB9241AC}"/>
              </a:ext>
            </a:extLst>
          </p:cNvPr>
          <p:cNvSpPr txBox="1"/>
          <p:nvPr/>
        </p:nvSpPr>
        <p:spPr>
          <a:xfrm>
            <a:off x="3263867" y="3235753"/>
            <a:ext cx="137176" cy="1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42</a:t>
            </a:r>
          </a:p>
        </p:txBody>
      </p:sp>
      <p:sp>
        <p:nvSpPr>
          <p:cNvPr id="269" name="TextBox 308">
            <a:extLst>
              <a:ext uri="{FF2B5EF4-FFF2-40B4-BE49-F238E27FC236}">
                <a16:creationId xmlns:a16="http://schemas.microsoft.com/office/drawing/2014/main" id="{BADC31F4-83E1-42D6-BAE6-89B140C71BD2}"/>
              </a:ext>
            </a:extLst>
          </p:cNvPr>
          <p:cNvSpPr txBox="1"/>
          <p:nvPr/>
        </p:nvSpPr>
        <p:spPr>
          <a:xfrm>
            <a:off x="3579300" y="3238781"/>
            <a:ext cx="137176" cy="1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48</a:t>
            </a:r>
          </a:p>
        </p:txBody>
      </p:sp>
      <p:sp>
        <p:nvSpPr>
          <p:cNvPr id="270" name="TextBox 308">
            <a:extLst>
              <a:ext uri="{FF2B5EF4-FFF2-40B4-BE49-F238E27FC236}">
                <a16:creationId xmlns:a16="http://schemas.microsoft.com/office/drawing/2014/main" id="{372E7D69-69CC-476B-BDA9-D9C719492F86}"/>
              </a:ext>
            </a:extLst>
          </p:cNvPr>
          <p:cNvSpPr txBox="1"/>
          <p:nvPr/>
        </p:nvSpPr>
        <p:spPr>
          <a:xfrm>
            <a:off x="3895620" y="3246029"/>
            <a:ext cx="137176" cy="1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54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1DBFA-61A4-4135-A58F-912ECAFC7D8D}"/>
              </a:ext>
            </a:extLst>
          </p:cNvPr>
          <p:cNvSpPr txBox="1"/>
          <p:nvPr/>
        </p:nvSpPr>
        <p:spPr>
          <a:xfrm>
            <a:off x="10339588" y="1728534"/>
            <a:ext cx="140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死亡风险降低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46%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01" name="任意多边形: 形状 1079">
            <a:extLst>
              <a:ext uri="{FF2B5EF4-FFF2-40B4-BE49-F238E27FC236}">
                <a16:creationId xmlns:a16="http://schemas.microsoft.com/office/drawing/2014/main" id="{9DA02C2B-F7FA-4BF8-BBD5-9726F956AFD3}"/>
              </a:ext>
            </a:extLst>
          </p:cNvPr>
          <p:cNvSpPr/>
          <p:nvPr/>
        </p:nvSpPr>
        <p:spPr>
          <a:xfrm rot="16200000" flipV="1">
            <a:off x="10803229" y="1146436"/>
            <a:ext cx="276864" cy="756259"/>
          </a:xfrm>
          <a:custGeom>
            <a:avLst/>
            <a:gdLst>
              <a:gd name="connsiteX0" fmla="*/ 327965 w 805906"/>
              <a:gd name="connsiteY0" fmla="*/ 0 h 527897"/>
              <a:gd name="connsiteX1" fmla="*/ 0 w 805906"/>
              <a:gd name="connsiteY1" fmla="*/ 263948 h 527897"/>
              <a:gd name="connsiteX2" fmla="*/ 327965 w 805906"/>
              <a:gd name="connsiteY2" fmla="*/ 527897 h 527897"/>
              <a:gd name="connsiteX3" fmla="*/ 327965 w 805906"/>
              <a:gd name="connsiteY3" fmla="*/ 395922 h 527897"/>
              <a:gd name="connsiteX4" fmla="*/ 683252 w 805906"/>
              <a:gd name="connsiteY4" fmla="*/ 457626 h 527897"/>
              <a:gd name="connsiteX5" fmla="*/ 805906 w 805906"/>
              <a:gd name="connsiteY5" fmla="*/ 493337 h 527897"/>
              <a:gd name="connsiteX6" fmla="*/ 805906 w 805906"/>
              <a:gd name="connsiteY6" fmla="*/ 33457 h 527897"/>
              <a:gd name="connsiteX7" fmla="*/ 685643 w 805906"/>
              <a:gd name="connsiteY7" fmla="*/ 68592 h 527897"/>
              <a:gd name="connsiteX8" fmla="*/ 327965 w 805906"/>
              <a:gd name="connsiteY8" fmla="*/ 131974 h 52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906" h="527897">
                <a:moveTo>
                  <a:pt x="327965" y="0"/>
                </a:moveTo>
                <a:lnTo>
                  <a:pt x="0" y="263948"/>
                </a:lnTo>
                <a:lnTo>
                  <a:pt x="327965" y="527897"/>
                </a:lnTo>
                <a:lnTo>
                  <a:pt x="327965" y="395922"/>
                </a:lnTo>
                <a:cubicBezTo>
                  <a:pt x="428079" y="411208"/>
                  <a:pt x="552003" y="425512"/>
                  <a:pt x="683252" y="457626"/>
                </a:cubicBezTo>
                <a:lnTo>
                  <a:pt x="805906" y="493337"/>
                </a:lnTo>
                <a:lnTo>
                  <a:pt x="805906" y="33457"/>
                </a:lnTo>
                <a:lnTo>
                  <a:pt x="685643" y="68592"/>
                </a:lnTo>
                <a:cubicBezTo>
                  <a:pt x="554513" y="101020"/>
                  <a:pt x="430250" y="116251"/>
                  <a:pt x="327965" y="131974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alpha val="0"/>
                </a:schemeClr>
              </a:gs>
              <a:gs pos="99000">
                <a:schemeClr val="accent1">
                  <a:lumMod val="75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9F7B84-50D0-40B5-9FEA-DB618E371CCB}"/>
              </a:ext>
            </a:extLst>
          </p:cNvPr>
          <p:cNvCxnSpPr>
            <a:cxnSpLocks/>
          </p:cNvCxnSpPr>
          <p:nvPr/>
        </p:nvCxnSpPr>
        <p:spPr>
          <a:xfrm flipV="1">
            <a:off x="610587" y="3537183"/>
            <a:ext cx="5387305" cy="327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8850506D-18B3-44E8-80A1-738D82DF929E}"/>
              </a:ext>
            </a:extLst>
          </p:cNvPr>
          <p:cNvCxnSpPr>
            <a:cxnSpLocks/>
          </p:cNvCxnSpPr>
          <p:nvPr/>
        </p:nvCxnSpPr>
        <p:spPr>
          <a:xfrm flipV="1">
            <a:off x="6167429" y="3537183"/>
            <a:ext cx="5387305" cy="3279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文本框 199">
            <a:extLst>
              <a:ext uri="{FF2B5EF4-FFF2-40B4-BE49-F238E27FC236}">
                <a16:creationId xmlns:a16="http://schemas.microsoft.com/office/drawing/2014/main" id="{C6E3D494-A14D-49F7-B3CA-AF054475FB50}"/>
              </a:ext>
            </a:extLst>
          </p:cNvPr>
          <p:cNvSpPr txBox="1"/>
          <p:nvPr/>
        </p:nvSpPr>
        <p:spPr>
          <a:xfrm>
            <a:off x="587374" y="6441266"/>
            <a:ext cx="10994941" cy="276999"/>
          </a:xfrm>
          <a:prstGeom prst="rect">
            <a:avLst/>
          </a:prstGeom>
          <a:noFill/>
        </p:spPr>
        <p:txBody>
          <a:bodyPr wrap="square" lIns="0" tIns="45720" rIns="91440" bIns="4572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Camidge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DR, et al. J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Thorac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Oncol . 2021 Dec;16(12):2091-2108. 2. D. Ross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Camidge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et al. J Clin Oncol, 2020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 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 Peters S, et al. N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Engl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J Med . 2017 Aug 31;377(9)829-838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4. Soria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JC,et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al.Lancet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2017 Mar 4;389(10072)917-929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5.Dagogo-Jack I, et al. JAMA Oncol . 2021 Nov 1;7(11):1615-1616</a:t>
            </a:r>
            <a:r>
              <a:rPr kumimoji="0" lang="zh-CN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6. 2022 </a:t>
            </a:r>
            <a:r>
              <a:rPr lang="en-US" altLang="zh-CN" sz="6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Ispor</a:t>
            </a:r>
            <a:r>
              <a:rPr lang="en-US" altLang="zh-CN" sz="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摘要节选，基于各药物关键注册临床研究数据进行</a:t>
            </a:r>
            <a:r>
              <a:rPr lang="en-US" altLang="zh-CN" sz="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ITC</a:t>
            </a:r>
            <a:r>
              <a:rPr lang="zh-CN" altLang="en-US" sz="6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en-US" altLang="zh-CN" sz="60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灯片编号占位符 2">
            <a:extLst>
              <a:ext uri="{FF2B5EF4-FFF2-40B4-BE49-F238E27FC236}">
                <a16:creationId xmlns:a16="http://schemas.microsoft.com/office/drawing/2014/main" id="{C3AAFB4E-B974-4D70-8D3A-D3DD697FA91E}"/>
              </a:ext>
            </a:extLst>
          </p:cNvPr>
          <p:cNvSpPr txBox="1">
            <a:spLocks/>
          </p:cNvSpPr>
          <p:nvPr/>
        </p:nvSpPr>
        <p:spPr>
          <a:xfrm>
            <a:off x="11464524" y="6603090"/>
            <a:ext cx="589856" cy="196131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4174834-AE19-4E6F-B9DB-370160A47D1E}" type="slidenum">
              <a:rPr lang="zh-CN" altLang="en-US" sz="1000" b="1" smtClean="0">
                <a:solidFill>
                  <a:srgbClr val="000000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rPr>
              <a:pPr>
                <a:defRPr/>
              </a:pPr>
              <a:t>6</a:t>
            </a:fld>
            <a:endParaRPr lang="zh-CN" altLang="en-US" sz="1000" b="1" dirty="0">
              <a:solidFill>
                <a:srgbClr val="000000"/>
              </a:solidFill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1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597AC39-3B69-4895-8E73-712B516A57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876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98" imgH="499" progId="TCLayout.ActiveDocument.1">
                  <p:embed/>
                </p:oleObj>
              </mc:Choice>
              <mc:Fallback>
                <p:oleObj name="think-cell Slide" r:id="rId17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597AC39-3B69-4895-8E73-712B516A57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B48208D-666F-4EF3-8ADE-5659E23D8F12}"/>
              </a:ext>
            </a:extLst>
          </p:cNvPr>
          <p:cNvSpPr txBox="1"/>
          <p:nvPr/>
        </p:nvSpPr>
        <p:spPr>
          <a:xfrm>
            <a:off x="836182" y="4347603"/>
            <a:ext cx="1374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进展或死亡风险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-75%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8F6FA1A-750B-4D25-84FA-E65ECCAE88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49884" y="1523305"/>
            <a:ext cx="4443498" cy="2212567"/>
          </a:xfrm>
          <a:prstGeom prst="rect">
            <a:avLst/>
          </a:prstGeom>
        </p:spPr>
      </p:pic>
      <p:sp>
        <p:nvSpPr>
          <p:cNvPr id="94" name="矩形 93">
            <a:extLst>
              <a:ext uri="{FF2B5EF4-FFF2-40B4-BE49-F238E27FC236}">
                <a16:creationId xmlns:a16="http://schemas.microsoft.com/office/drawing/2014/main" id="{C572C923-DD4E-0373-0063-AD2647C3E84B}"/>
              </a:ext>
            </a:extLst>
          </p:cNvPr>
          <p:cNvSpPr/>
          <p:nvPr/>
        </p:nvSpPr>
        <p:spPr>
          <a:xfrm>
            <a:off x="614044" y="1394901"/>
            <a:ext cx="11053763" cy="468549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D1CC1BB3-E904-9A8B-4DA8-6A32E961FF92}"/>
              </a:ext>
            </a:extLst>
          </p:cNvPr>
          <p:cNvSpPr/>
          <p:nvPr/>
        </p:nvSpPr>
        <p:spPr>
          <a:xfrm>
            <a:off x="397340" y="65927"/>
            <a:ext cx="11053763" cy="13610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布格替尼透脑性高，强效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抑制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脑转移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，突破治疗难点：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降低疾病进展或死亡风险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75%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，实现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4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年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OS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率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71%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6" name="TextBox 76">
            <a:extLst>
              <a:ext uri="{FF2B5EF4-FFF2-40B4-BE49-F238E27FC236}">
                <a16:creationId xmlns:a16="http://schemas.microsoft.com/office/drawing/2014/main" id="{90681A1A-BC24-C7EE-0BD9-E831B8FE728B}"/>
              </a:ext>
            </a:extLst>
          </p:cNvPr>
          <p:cNvSpPr txBox="1"/>
          <p:nvPr/>
        </p:nvSpPr>
        <p:spPr>
          <a:xfrm>
            <a:off x="483445" y="6160301"/>
            <a:ext cx="594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布格替尼脑转移患者的临床数据来自 </a:t>
            </a:r>
            <a:r>
              <a: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ALTA-1L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**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非直接比较</a:t>
            </a:r>
          </a:p>
        </p:txBody>
      </p:sp>
      <p:sp>
        <p:nvSpPr>
          <p:cNvPr id="227" name="TextBox 225">
            <a:extLst>
              <a:ext uri="{FF2B5EF4-FFF2-40B4-BE49-F238E27FC236}">
                <a16:creationId xmlns:a16="http://schemas.microsoft.com/office/drawing/2014/main" id="{5961050C-6330-40FA-A7E5-A60E521349B4}"/>
              </a:ext>
            </a:extLst>
          </p:cNvPr>
          <p:cNvSpPr txBox="1"/>
          <p:nvPr/>
        </p:nvSpPr>
        <p:spPr>
          <a:xfrm>
            <a:off x="1168179" y="4071194"/>
            <a:ext cx="48277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基线脑转移人群疾病进展或死亡风险降低（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(IRC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评估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lang="en-US" altLang="zh-CN" sz="1200" b="1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[6-10]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**</a:t>
            </a:r>
            <a:endParaRPr kumimoji="0" lang="zh-CN" altLang="en-US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45" name="Chart 144">
            <a:extLst>
              <a:ext uri="{FF2B5EF4-FFF2-40B4-BE49-F238E27FC236}">
                <a16:creationId xmlns:a16="http://schemas.microsoft.com/office/drawing/2014/main" id="{3C092C9F-BD2E-4B61-ABD9-B8D6C8D9FAB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9251763"/>
              </p:ext>
            </p:extLst>
          </p:nvPr>
        </p:nvGraphicFramePr>
        <p:xfrm>
          <a:off x="874713" y="4999038"/>
          <a:ext cx="5532437" cy="73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68" name="テキスト プレースホルダ 2">
            <a:extLst>
              <a:ext uri="{FF2B5EF4-FFF2-40B4-BE49-F238E27FC236}">
                <a16:creationId xmlns:a16="http://schemas.microsoft.com/office/drawing/2014/main" id="{5A339E46-D6DC-4058-9AEB-D89407887E07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4352925" y="5702300"/>
            <a:ext cx="725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FA506E92-B7A0-425D-80C7-EDB3A33D1C4C}" type="datetime'''恩''''''''''沙''''''替''尼''（eXalt''''3'' '''''')'''''''''''''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itchFamily="50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恩沙替尼（eXalt3 )</a:t>
            </a:fld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64" name="テキスト プレースホルダ 2">
            <a:extLst>
              <a:ext uri="{FF2B5EF4-FFF2-40B4-BE49-F238E27FC236}">
                <a16:creationId xmlns:a16="http://schemas.microsoft.com/office/drawing/2014/main" id="{8013FA0A-2FD8-4774-8D9D-520193A8FDA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281238" y="5702300"/>
            <a:ext cx="5715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EBEDD9B1-2BC0-4449-97AD-5BD19FE644ED}" type="datetime'''''''''''''阿''''''''''''来''替尼'''''''''''''''''''''''''''''''">
              <a:rPr lang="zh-CN" altLang="en-US" sz="1100" smtClean="0">
                <a:solidFill>
                  <a:srgbClr val="4C4948"/>
                </a:solidFill>
                <a:latin typeface="+mn-lt"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阿来替尼</a:t>
            </a:fld>
            <a:endParaRPr kumimoji="1" lang="zh-CN" altLang="en-US" sz="1100" b="0" i="0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+mn-lt"/>
              <a:ea typeface="メイリオ" panose="020B0604030504040204" pitchFamily="34" charset="-128"/>
            </a:endParaRPr>
          </a:p>
        </p:txBody>
      </p:sp>
      <p:sp>
        <p:nvSpPr>
          <p:cNvPr id="231" name="テキスト プレースホルダ 2">
            <a:extLst>
              <a:ext uri="{FF2B5EF4-FFF2-40B4-BE49-F238E27FC236}">
                <a16:creationId xmlns:a16="http://schemas.microsoft.com/office/drawing/2014/main" id="{33761AE9-5691-4AB5-87AD-798794F02CCC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177925" y="5702300"/>
            <a:ext cx="633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18652EEC-4090-4047-942D-5D41E9188E26}" type="datetime'''布''格''''''''''''替''''''''''尼''''(ALT''''A-''1''L )'">
              <a:rPr kumimoji="1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メイリオ" pitchFamily="50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布格替尼(ALTA-1L )</a:t>
            </a:fld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66" name="テキスト プレースホルダ 2">
            <a:extLst>
              <a:ext uri="{FF2B5EF4-FFF2-40B4-BE49-F238E27FC236}">
                <a16:creationId xmlns:a16="http://schemas.microsoft.com/office/drawing/2014/main" id="{0D8B7617-58B4-42AD-9CA1-3DADE35EEF5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168650" y="5702300"/>
            <a:ext cx="944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135A32DB-D6FE-4B83-982D-D79A692EB706}" type="datetime'塞瑞''替尼''（AS''''CEND''''''''-''''''''''4'''' '''''''')'''''''''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itchFamily="50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塞瑞替尼（ASCEND-4 )</a:t>
            </a:fld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70" name="テキスト プレースホルダ 2">
            <a:extLst>
              <a:ext uri="{FF2B5EF4-FFF2-40B4-BE49-F238E27FC236}">
                <a16:creationId xmlns:a16="http://schemas.microsoft.com/office/drawing/2014/main" id="{FE0002BC-0D71-407C-A365-6A4F2ACC09D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435600" y="5702300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CD62B649-37E7-48E6-8184-C0198552C146}" type="datetime'''''洛''''拉''替''''''''''''''尼''（''''C''''''''row''n)'''''''''''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itchFamily="50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洛拉替尼（Crown)</a:t>
            </a:fld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94" name="Rectangle 252">
            <a:extLst>
              <a:ext uri="{FF2B5EF4-FFF2-40B4-BE49-F238E27FC236}">
                <a16:creationId xmlns:a16="http://schemas.microsoft.com/office/drawing/2014/main" id="{8F686C81-46CD-457F-9C34-A5ABF4B3D0DA}"/>
              </a:ext>
            </a:extLst>
          </p:cNvPr>
          <p:cNvSpPr/>
          <p:nvPr/>
        </p:nvSpPr>
        <p:spPr>
          <a:xfrm>
            <a:off x="2082011" y="4852193"/>
            <a:ext cx="933450" cy="230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IRC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BC2421D-9A7E-4280-A884-77B4CF84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74834-AE19-4E6F-B9DB-370160A47D1E}" type="slidenum">
              <a:rPr kumimoji="0" lang="zh-CN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397" name="Rectangle 7">
            <a:extLst>
              <a:ext uri="{FF2B5EF4-FFF2-40B4-BE49-F238E27FC236}">
                <a16:creationId xmlns:a16="http://schemas.microsoft.com/office/drawing/2014/main" id="{C8576A6F-4F5F-4982-BFE9-DEF6A05406F9}"/>
              </a:ext>
            </a:extLst>
          </p:cNvPr>
          <p:cNvSpPr/>
          <p:nvPr/>
        </p:nvSpPr>
        <p:spPr>
          <a:xfrm>
            <a:off x="0" y="134939"/>
            <a:ext cx="359228" cy="781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</a:p>
        </p:txBody>
      </p:sp>
      <p:sp>
        <p:nvSpPr>
          <p:cNvPr id="396" name="任意多边形: 形状 395">
            <a:extLst>
              <a:ext uri="{FF2B5EF4-FFF2-40B4-BE49-F238E27FC236}">
                <a16:creationId xmlns:a16="http://schemas.microsoft.com/office/drawing/2014/main" id="{BDDE2FC2-3EC1-42A9-9527-2C9ECC6A356D}"/>
              </a:ext>
            </a:extLst>
          </p:cNvPr>
          <p:cNvSpPr/>
          <p:nvPr/>
        </p:nvSpPr>
        <p:spPr>
          <a:xfrm rot="16200000" flipV="1">
            <a:off x="1336674" y="4505029"/>
            <a:ext cx="315913" cy="777875"/>
          </a:xfrm>
          <a:custGeom>
            <a:avLst/>
            <a:gdLst>
              <a:gd name="connsiteX0" fmla="*/ 327965 w 805906"/>
              <a:gd name="connsiteY0" fmla="*/ 0 h 527897"/>
              <a:gd name="connsiteX1" fmla="*/ 0 w 805906"/>
              <a:gd name="connsiteY1" fmla="*/ 263948 h 527897"/>
              <a:gd name="connsiteX2" fmla="*/ 327965 w 805906"/>
              <a:gd name="connsiteY2" fmla="*/ 527897 h 527897"/>
              <a:gd name="connsiteX3" fmla="*/ 327965 w 805906"/>
              <a:gd name="connsiteY3" fmla="*/ 395922 h 527897"/>
              <a:gd name="connsiteX4" fmla="*/ 683252 w 805906"/>
              <a:gd name="connsiteY4" fmla="*/ 457626 h 527897"/>
              <a:gd name="connsiteX5" fmla="*/ 805906 w 805906"/>
              <a:gd name="connsiteY5" fmla="*/ 493337 h 527897"/>
              <a:gd name="connsiteX6" fmla="*/ 805906 w 805906"/>
              <a:gd name="connsiteY6" fmla="*/ 33457 h 527897"/>
              <a:gd name="connsiteX7" fmla="*/ 685643 w 805906"/>
              <a:gd name="connsiteY7" fmla="*/ 68592 h 527897"/>
              <a:gd name="connsiteX8" fmla="*/ 327965 w 805906"/>
              <a:gd name="connsiteY8" fmla="*/ 131974 h 52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906" h="527897">
                <a:moveTo>
                  <a:pt x="327965" y="0"/>
                </a:moveTo>
                <a:lnTo>
                  <a:pt x="0" y="263948"/>
                </a:lnTo>
                <a:lnTo>
                  <a:pt x="327965" y="527897"/>
                </a:lnTo>
                <a:lnTo>
                  <a:pt x="327965" y="395922"/>
                </a:lnTo>
                <a:cubicBezTo>
                  <a:pt x="428079" y="411208"/>
                  <a:pt x="552003" y="425512"/>
                  <a:pt x="683252" y="457626"/>
                </a:cubicBezTo>
                <a:lnTo>
                  <a:pt x="805906" y="493337"/>
                </a:lnTo>
                <a:lnTo>
                  <a:pt x="805906" y="33457"/>
                </a:lnTo>
                <a:lnTo>
                  <a:pt x="685643" y="68592"/>
                </a:lnTo>
                <a:cubicBezTo>
                  <a:pt x="554513" y="101020"/>
                  <a:pt x="430250" y="116251"/>
                  <a:pt x="327965" y="131974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alpha val="0"/>
                </a:schemeClr>
              </a:gs>
              <a:gs pos="99000">
                <a:schemeClr val="accent1">
                  <a:lumMod val="75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6" name="TextBox 228">
            <a:extLst>
              <a:ext uri="{FF2B5EF4-FFF2-40B4-BE49-F238E27FC236}">
                <a16:creationId xmlns:a16="http://schemas.microsoft.com/office/drawing/2014/main" id="{7DD1DF6E-AF0B-495C-A5AF-862C25939D29}"/>
              </a:ext>
            </a:extLst>
          </p:cNvPr>
          <p:cNvSpPr txBox="1"/>
          <p:nvPr/>
        </p:nvSpPr>
        <p:spPr>
          <a:xfrm>
            <a:off x="7726724" y="4018311"/>
            <a:ext cx="2890838" cy="27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基线可测量脑转移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DOR(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en-US" altLang="zh-CN" sz="12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[2-5] </a:t>
            </a: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**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87" name="Rectangle 216">
            <a:extLst>
              <a:ext uri="{FF2B5EF4-FFF2-40B4-BE49-F238E27FC236}">
                <a16:creationId xmlns:a16="http://schemas.microsoft.com/office/drawing/2014/main" id="{ED4464D0-1B0D-4E2A-8B0B-5F13E27F4403}"/>
              </a:ext>
            </a:extLst>
          </p:cNvPr>
          <p:cNvSpPr/>
          <p:nvPr/>
        </p:nvSpPr>
        <p:spPr>
          <a:xfrm>
            <a:off x="10076498" y="4906963"/>
            <a:ext cx="4159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未报道</a:t>
            </a:r>
          </a:p>
        </p:txBody>
      </p:sp>
      <p:graphicFrame>
        <p:nvGraphicFramePr>
          <p:cNvPr id="143" name="Chart 3">
            <a:extLst>
              <a:ext uri="{FF2B5EF4-FFF2-40B4-BE49-F238E27FC236}">
                <a16:creationId xmlns:a16="http://schemas.microsoft.com/office/drawing/2014/main" id="{9F9FE7F6-BEC7-4C6B-B1BB-9754E172D8A5}"/>
              </a:ext>
            </a:extLst>
          </p:cNvPr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75255096"/>
              </p:ext>
            </p:extLst>
          </p:nvPr>
        </p:nvGraphicFramePr>
        <p:xfrm>
          <a:off x="6927850" y="4651375"/>
          <a:ext cx="4605338" cy="105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491" name="テキスト プレースホルダ 2">
            <a:extLst>
              <a:ext uri="{FF2B5EF4-FFF2-40B4-BE49-F238E27FC236}">
                <a16:creationId xmlns:a16="http://schemas.microsoft.com/office/drawing/2014/main" id="{20E572FD-A97F-48F4-B571-2C4A12C36DF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766050" y="5678488"/>
            <a:ext cx="704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B8AEF99-B469-4AD9-8E19-A817D5AEC669}" type="datetime'''''''''阿来''替''''''''尼''''''''（A''''L''E''X'' '''''')'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itchFamily="50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阿来替尼（ALEX )</a:t>
            </a:fld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489" name="テキスト プレースホルダ 2">
            <a:extLst>
              <a:ext uri="{FF2B5EF4-FFF2-40B4-BE49-F238E27FC236}">
                <a16:creationId xmlns:a16="http://schemas.microsoft.com/office/drawing/2014/main" id="{DB3FDCA6-72C1-455F-8C50-AF8736E2A6D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062788" y="5678488"/>
            <a:ext cx="633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64D26C02-D3FD-48E5-9737-F8CCA9F55545}" type="datetime'''''''布''''''格替''尼''(A''''''''L''''T''''A''''''''-''''1L '')'">
              <a:rPr kumimoji="1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メイリオ" pitchFamily="50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布格替尼(ALTA-1L )</a:t>
            </a:fld>
            <a:endParaRPr kumimoji="1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492" name="テキスト プレースホルダ 2">
            <a:extLst>
              <a:ext uri="{FF2B5EF4-FFF2-40B4-BE49-F238E27FC236}">
                <a16:creationId xmlns:a16="http://schemas.microsoft.com/office/drawing/2014/main" id="{FF14A384-05AD-4989-8E2E-E97F5AB399F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461375" y="5678488"/>
            <a:ext cx="7985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B38EAADF-74DF-4D33-B696-F7204EE69E2F}" type="datetime'''''塞瑞''''替''尼''''''''''''（''ASC''''EN''D''''-4 )'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itchFamily="50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塞瑞替尼（ASCEND-4 )</a:t>
            </a:fld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494" name="テキスト プレースホルダ 2">
            <a:extLst>
              <a:ext uri="{FF2B5EF4-FFF2-40B4-BE49-F238E27FC236}">
                <a16:creationId xmlns:a16="http://schemas.microsoft.com/office/drawing/2014/main" id="{E566C1D4-69E5-42C1-BF09-BE090CE4CFB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977438" y="5678488"/>
            <a:ext cx="725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E9A38BA-0EDD-4CCC-ACB2-902530FBAE9E}" type="datetime'恩''''沙''替''''尼''''''''（''''e''X''''''''''a''l''t3'''' '')'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itchFamily="50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恩沙替尼（eXalt3 )</a:t>
            </a:fld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493" name="テキスト プレースホルダ 2">
            <a:extLst>
              <a:ext uri="{FF2B5EF4-FFF2-40B4-BE49-F238E27FC236}">
                <a16:creationId xmlns:a16="http://schemas.microsoft.com/office/drawing/2014/main" id="{D4EC8A23-0CCB-41B0-8ECD-45D80CDACD2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313863" y="5678488"/>
            <a:ext cx="571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D2801AF9-C80D-4308-9CF0-49F8863943E1}" type="datetime'''''''''克''唑''替''''''''尼''''(A''''''LTA-1''''L'''''')'''''''''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itchFamily="50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克唑替尼(ALTA-1L)</a:t>
            </a:fld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490" name="テキスト プレースホルダ 2">
            <a:extLst>
              <a:ext uri="{FF2B5EF4-FFF2-40B4-BE49-F238E27FC236}">
                <a16:creationId xmlns:a16="http://schemas.microsoft.com/office/drawing/2014/main" id="{E5DB5EE8-A7FF-4BB4-B96F-4D43C73E7AB3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0726738" y="5678488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lIns="0" tIns="0" rIns="0" bIns="0" numCol="1" spcCol="0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A74E4510-F355-438D-B8F7-642E2042EE21}" type="datetime'''''洛拉替''''''尼''''（''C''''''''''ro''''''''w''''''n'''')'''''">
              <a:rPr kumimoji="1" lang="zh-CN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itchFamily="50" charset="-128"/>
                <a:cs typeface="Calibri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洛拉替尼（Crown)</a:t>
            </a:fld>
            <a:endParaRPr kumimoji="1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496" name="Rectangle 216">
            <a:extLst>
              <a:ext uri="{FF2B5EF4-FFF2-40B4-BE49-F238E27FC236}">
                <a16:creationId xmlns:a16="http://schemas.microsoft.com/office/drawing/2014/main" id="{E8564904-9E5F-4214-9A6C-81BB3C034E0E}"/>
              </a:ext>
            </a:extLst>
          </p:cNvPr>
          <p:cNvSpPr/>
          <p:nvPr/>
        </p:nvSpPr>
        <p:spPr>
          <a:xfrm>
            <a:off x="10818813" y="4914900"/>
            <a:ext cx="415925" cy="573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未报道</a:t>
            </a:r>
          </a:p>
        </p:txBody>
      </p:sp>
      <p:grpSp>
        <p:nvGrpSpPr>
          <p:cNvPr id="571" name="组合 570">
            <a:extLst>
              <a:ext uri="{FF2B5EF4-FFF2-40B4-BE49-F238E27FC236}">
                <a16:creationId xmlns:a16="http://schemas.microsoft.com/office/drawing/2014/main" id="{94899582-B664-45E5-A725-D4D8FAD3A5C5}"/>
              </a:ext>
            </a:extLst>
          </p:cNvPr>
          <p:cNvGrpSpPr/>
          <p:nvPr/>
        </p:nvGrpSpPr>
        <p:grpSpPr>
          <a:xfrm>
            <a:off x="6804580" y="1928199"/>
            <a:ext cx="4205610" cy="1738903"/>
            <a:chOff x="895889" y="1669575"/>
            <a:chExt cx="2305373" cy="1101140"/>
          </a:xfrm>
        </p:grpSpPr>
        <p:grpSp>
          <p:nvGrpSpPr>
            <p:cNvPr id="572" name="图形 104">
              <a:extLst>
                <a:ext uri="{FF2B5EF4-FFF2-40B4-BE49-F238E27FC236}">
                  <a16:creationId xmlns:a16="http://schemas.microsoft.com/office/drawing/2014/main" id="{E2B5E572-2BEC-4E85-BDB0-552F21CA9722}"/>
                </a:ext>
              </a:extLst>
            </p:cNvPr>
            <p:cNvGrpSpPr/>
            <p:nvPr/>
          </p:nvGrpSpPr>
          <p:grpSpPr>
            <a:xfrm>
              <a:off x="895889" y="1687776"/>
              <a:ext cx="23506" cy="1082939"/>
              <a:chOff x="2582133" y="3302508"/>
              <a:chExt cx="30384" cy="1399793"/>
            </a:xfrm>
            <a:noFill/>
          </p:grpSpPr>
          <p:sp>
            <p:nvSpPr>
              <p:cNvPr id="629" name="任意多边形: 形状 628">
                <a:extLst>
                  <a:ext uri="{FF2B5EF4-FFF2-40B4-BE49-F238E27FC236}">
                    <a16:creationId xmlns:a16="http://schemas.microsoft.com/office/drawing/2014/main" id="{BB8ACBF3-2B75-431D-8E13-3BF5B1FD9108}"/>
                  </a:ext>
                </a:extLst>
              </p:cNvPr>
              <p:cNvSpPr/>
              <p:nvPr/>
            </p:nvSpPr>
            <p:spPr>
              <a:xfrm>
                <a:off x="2582133" y="4394549"/>
                <a:ext cx="30384" cy="9525"/>
              </a:xfrm>
              <a:custGeom>
                <a:avLst/>
                <a:gdLst>
                  <a:gd name="connsiteX0" fmla="*/ 0 w 30384"/>
                  <a:gd name="connsiteY0" fmla="*/ 0 h 9525"/>
                  <a:gd name="connsiteX1" fmla="*/ 30385 w 3038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384" h="9525">
                    <a:moveTo>
                      <a:pt x="0" y="0"/>
                    </a:moveTo>
                    <a:lnTo>
                      <a:pt x="30385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0" name="任意多边形: 形状 629">
                <a:extLst>
                  <a:ext uri="{FF2B5EF4-FFF2-40B4-BE49-F238E27FC236}">
                    <a16:creationId xmlns:a16="http://schemas.microsoft.com/office/drawing/2014/main" id="{FB0AC982-B7FE-4EC4-AFB1-5DF669B2F684}"/>
                  </a:ext>
                </a:extLst>
              </p:cNvPr>
              <p:cNvSpPr/>
              <p:nvPr/>
            </p:nvSpPr>
            <p:spPr>
              <a:xfrm>
                <a:off x="2597373" y="4531137"/>
                <a:ext cx="15144" cy="9525"/>
              </a:xfrm>
              <a:custGeom>
                <a:avLst/>
                <a:gdLst>
                  <a:gd name="connsiteX0" fmla="*/ 0 w 15144"/>
                  <a:gd name="connsiteY0" fmla="*/ 0 h 9525"/>
                  <a:gd name="connsiteX1" fmla="*/ 15145 w 1514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44" h="9525">
                    <a:moveTo>
                      <a:pt x="0" y="0"/>
                    </a:moveTo>
                    <a:lnTo>
                      <a:pt x="15145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1" name="任意多边形: 形状 630">
                <a:extLst>
                  <a:ext uri="{FF2B5EF4-FFF2-40B4-BE49-F238E27FC236}">
                    <a16:creationId xmlns:a16="http://schemas.microsoft.com/office/drawing/2014/main" id="{FE7A528C-E093-4D30-AC9D-066D2EED2EFF}"/>
                  </a:ext>
                </a:extLst>
              </p:cNvPr>
              <p:cNvSpPr/>
              <p:nvPr/>
            </p:nvSpPr>
            <p:spPr>
              <a:xfrm>
                <a:off x="2582133" y="4121372"/>
                <a:ext cx="30384" cy="9525"/>
              </a:xfrm>
              <a:custGeom>
                <a:avLst/>
                <a:gdLst>
                  <a:gd name="connsiteX0" fmla="*/ 0 w 30384"/>
                  <a:gd name="connsiteY0" fmla="*/ 0 h 9525"/>
                  <a:gd name="connsiteX1" fmla="*/ 30385 w 3038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384" h="9525">
                    <a:moveTo>
                      <a:pt x="0" y="0"/>
                    </a:moveTo>
                    <a:lnTo>
                      <a:pt x="30385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2" name="任意多边形: 形状 631">
                <a:extLst>
                  <a:ext uri="{FF2B5EF4-FFF2-40B4-BE49-F238E27FC236}">
                    <a16:creationId xmlns:a16="http://schemas.microsoft.com/office/drawing/2014/main" id="{01AA8488-1DAF-45C3-837C-596B1DF155E4}"/>
                  </a:ext>
                </a:extLst>
              </p:cNvPr>
              <p:cNvSpPr/>
              <p:nvPr/>
            </p:nvSpPr>
            <p:spPr>
              <a:xfrm>
                <a:off x="2597373" y="4257960"/>
                <a:ext cx="15144" cy="9525"/>
              </a:xfrm>
              <a:custGeom>
                <a:avLst/>
                <a:gdLst>
                  <a:gd name="connsiteX0" fmla="*/ 0 w 15144"/>
                  <a:gd name="connsiteY0" fmla="*/ 0 h 9525"/>
                  <a:gd name="connsiteX1" fmla="*/ 15145 w 1514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44" h="9525">
                    <a:moveTo>
                      <a:pt x="0" y="0"/>
                    </a:moveTo>
                    <a:lnTo>
                      <a:pt x="15145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3" name="任意多边形: 形状 632">
                <a:extLst>
                  <a:ext uri="{FF2B5EF4-FFF2-40B4-BE49-F238E27FC236}">
                    <a16:creationId xmlns:a16="http://schemas.microsoft.com/office/drawing/2014/main" id="{EDE58128-A3B1-45C7-99CD-2733546D5055}"/>
                  </a:ext>
                </a:extLst>
              </p:cNvPr>
              <p:cNvSpPr/>
              <p:nvPr/>
            </p:nvSpPr>
            <p:spPr>
              <a:xfrm>
                <a:off x="2582133" y="3848100"/>
                <a:ext cx="30384" cy="9525"/>
              </a:xfrm>
              <a:custGeom>
                <a:avLst/>
                <a:gdLst>
                  <a:gd name="connsiteX0" fmla="*/ 0 w 30384"/>
                  <a:gd name="connsiteY0" fmla="*/ 0 h 9525"/>
                  <a:gd name="connsiteX1" fmla="*/ 30385 w 3038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384" h="9525">
                    <a:moveTo>
                      <a:pt x="0" y="0"/>
                    </a:moveTo>
                    <a:lnTo>
                      <a:pt x="30385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4" name="任意多边形: 形状 633">
                <a:extLst>
                  <a:ext uri="{FF2B5EF4-FFF2-40B4-BE49-F238E27FC236}">
                    <a16:creationId xmlns:a16="http://schemas.microsoft.com/office/drawing/2014/main" id="{C6B8E91B-972A-4F59-B74D-8B8C4CBE2490}"/>
                  </a:ext>
                </a:extLst>
              </p:cNvPr>
              <p:cNvSpPr/>
              <p:nvPr/>
            </p:nvSpPr>
            <p:spPr>
              <a:xfrm>
                <a:off x="2597373" y="3984688"/>
                <a:ext cx="15144" cy="9525"/>
              </a:xfrm>
              <a:custGeom>
                <a:avLst/>
                <a:gdLst>
                  <a:gd name="connsiteX0" fmla="*/ 0 w 15144"/>
                  <a:gd name="connsiteY0" fmla="*/ 0 h 9525"/>
                  <a:gd name="connsiteX1" fmla="*/ 15145 w 1514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44" h="9525">
                    <a:moveTo>
                      <a:pt x="0" y="0"/>
                    </a:moveTo>
                    <a:lnTo>
                      <a:pt x="15145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5" name="任意多边形: 形状 634">
                <a:extLst>
                  <a:ext uri="{FF2B5EF4-FFF2-40B4-BE49-F238E27FC236}">
                    <a16:creationId xmlns:a16="http://schemas.microsoft.com/office/drawing/2014/main" id="{7BD9DAB7-F25B-4EA2-9FFE-DAC596F681AE}"/>
                  </a:ext>
                </a:extLst>
              </p:cNvPr>
              <p:cNvSpPr/>
              <p:nvPr/>
            </p:nvSpPr>
            <p:spPr>
              <a:xfrm>
                <a:off x="2582133" y="3574923"/>
                <a:ext cx="30384" cy="9525"/>
              </a:xfrm>
              <a:custGeom>
                <a:avLst/>
                <a:gdLst>
                  <a:gd name="connsiteX0" fmla="*/ 0 w 30384"/>
                  <a:gd name="connsiteY0" fmla="*/ 0 h 9525"/>
                  <a:gd name="connsiteX1" fmla="*/ 30385 w 3038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384" h="9525">
                    <a:moveTo>
                      <a:pt x="0" y="0"/>
                    </a:moveTo>
                    <a:lnTo>
                      <a:pt x="30385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6" name="任意多边形: 形状 635">
                <a:extLst>
                  <a:ext uri="{FF2B5EF4-FFF2-40B4-BE49-F238E27FC236}">
                    <a16:creationId xmlns:a16="http://schemas.microsoft.com/office/drawing/2014/main" id="{A46E18B6-1BC1-4D51-AFDD-5425249A670B}"/>
                  </a:ext>
                </a:extLst>
              </p:cNvPr>
              <p:cNvSpPr/>
              <p:nvPr/>
            </p:nvSpPr>
            <p:spPr>
              <a:xfrm>
                <a:off x="2597373" y="3711511"/>
                <a:ext cx="15144" cy="9525"/>
              </a:xfrm>
              <a:custGeom>
                <a:avLst/>
                <a:gdLst>
                  <a:gd name="connsiteX0" fmla="*/ 0 w 15144"/>
                  <a:gd name="connsiteY0" fmla="*/ 0 h 9525"/>
                  <a:gd name="connsiteX1" fmla="*/ 15145 w 1514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44" h="9525">
                    <a:moveTo>
                      <a:pt x="0" y="0"/>
                    </a:moveTo>
                    <a:lnTo>
                      <a:pt x="15145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7" name="任意多边形: 形状 636">
                <a:extLst>
                  <a:ext uri="{FF2B5EF4-FFF2-40B4-BE49-F238E27FC236}">
                    <a16:creationId xmlns:a16="http://schemas.microsoft.com/office/drawing/2014/main" id="{1ECD6723-8153-4A23-8EBD-34C548A3F8CF}"/>
                  </a:ext>
                </a:extLst>
              </p:cNvPr>
              <p:cNvSpPr/>
              <p:nvPr/>
            </p:nvSpPr>
            <p:spPr>
              <a:xfrm>
                <a:off x="2582133" y="3302508"/>
                <a:ext cx="30384" cy="1399793"/>
              </a:xfrm>
              <a:custGeom>
                <a:avLst/>
                <a:gdLst>
                  <a:gd name="connsiteX0" fmla="*/ 0 w 30384"/>
                  <a:gd name="connsiteY0" fmla="*/ 0 h 1399793"/>
                  <a:gd name="connsiteX1" fmla="*/ 30385 w 30384"/>
                  <a:gd name="connsiteY1" fmla="*/ 0 h 1399793"/>
                  <a:gd name="connsiteX2" fmla="*/ 30385 w 30384"/>
                  <a:gd name="connsiteY2" fmla="*/ 1399794 h 139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384" h="1399793">
                    <a:moveTo>
                      <a:pt x="0" y="0"/>
                    </a:moveTo>
                    <a:lnTo>
                      <a:pt x="30385" y="0"/>
                    </a:lnTo>
                    <a:lnTo>
                      <a:pt x="30385" y="1399794"/>
                    </a:lnTo>
                  </a:path>
                </a:pathLst>
              </a:custGeom>
              <a:noFill/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8" name="任意多边形: 形状 637">
                <a:extLst>
                  <a:ext uri="{FF2B5EF4-FFF2-40B4-BE49-F238E27FC236}">
                    <a16:creationId xmlns:a16="http://schemas.microsoft.com/office/drawing/2014/main" id="{4DBB74B6-0726-415C-BD60-3A8D65593340}"/>
                  </a:ext>
                </a:extLst>
              </p:cNvPr>
              <p:cNvSpPr/>
              <p:nvPr/>
            </p:nvSpPr>
            <p:spPr>
              <a:xfrm>
                <a:off x="2597373" y="3438334"/>
                <a:ext cx="15144" cy="9525"/>
              </a:xfrm>
              <a:custGeom>
                <a:avLst/>
                <a:gdLst>
                  <a:gd name="connsiteX0" fmla="*/ 0 w 15144"/>
                  <a:gd name="connsiteY0" fmla="*/ 0 h 9525"/>
                  <a:gd name="connsiteX1" fmla="*/ 15145 w 15144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44" h="9525">
                    <a:moveTo>
                      <a:pt x="0" y="0"/>
                    </a:moveTo>
                    <a:lnTo>
                      <a:pt x="15145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73" name="图形 104">
              <a:extLst>
                <a:ext uri="{FF2B5EF4-FFF2-40B4-BE49-F238E27FC236}">
                  <a16:creationId xmlns:a16="http://schemas.microsoft.com/office/drawing/2014/main" id="{9F224BE5-32B9-480C-8D1B-A12C45C6DB6F}"/>
                </a:ext>
              </a:extLst>
            </p:cNvPr>
            <p:cNvGrpSpPr/>
            <p:nvPr/>
          </p:nvGrpSpPr>
          <p:grpSpPr>
            <a:xfrm>
              <a:off x="895889" y="2748461"/>
              <a:ext cx="2305373" cy="22254"/>
              <a:chOff x="2582133" y="4673536"/>
              <a:chExt cx="2979896" cy="28765"/>
            </a:xfrm>
            <a:noFill/>
          </p:grpSpPr>
          <p:sp>
            <p:nvSpPr>
              <p:cNvPr id="620" name="任意多边形: 形状 619">
                <a:extLst>
                  <a:ext uri="{FF2B5EF4-FFF2-40B4-BE49-F238E27FC236}">
                    <a16:creationId xmlns:a16="http://schemas.microsoft.com/office/drawing/2014/main" id="{58FCA1DE-8641-4AF7-A524-3785C32D966D}"/>
                  </a:ext>
                </a:extLst>
              </p:cNvPr>
              <p:cNvSpPr/>
              <p:nvPr/>
            </p:nvSpPr>
            <p:spPr>
              <a:xfrm>
                <a:off x="2582133" y="4673536"/>
                <a:ext cx="2979896" cy="28765"/>
              </a:xfrm>
              <a:custGeom>
                <a:avLst/>
                <a:gdLst>
                  <a:gd name="connsiteX0" fmla="*/ 0 w 2979896"/>
                  <a:gd name="connsiteY0" fmla="*/ 0 h 28765"/>
                  <a:gd name="connsiteX1" fmla="*/ 2979896 w 2979896"/>
                  <a:gd name="connsiteY1" fmla="*/ 0 h 28765"/>
                  <a:gd name="connsiteX2" fmla="*/ 2979896 w 2979896"/>
                  <a:gd name="connsiteY2" fmla="*/ 28765 h 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79896" h="28765">
                    <a:moveTo>
                      <a:pt x="0" y="0"/>
                    </a:moveTo>
                    <a:lnTo>
                      <a:pt x="2979896" y="0"/>
                    </a:lnTo>
                    <a:lnTo>
                      <a:pt x="2979896" y="28765"/>
                    </a:lnTo>
                  </a:path>
                </a:pathLst>
              </a:custGeom>
              <a:noFill/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1" name="任意多边形: 形状 620">
                <a:extLst>
                  <a:ext uri="{FF2B5EF4-FFF2-40B4-BE49-F238E27FC236}">
                    <a16:creationId xmlns:a16="http://schemas.microsoft.com/office/drawing/2014/main" id="{8D8D3AB3-D945-44A5-98F3-098CF64E366D}"/>
                  </a:ext>
                </a:extLst>
              </p:cNvPr>
              <p:cNvSpPr/>
              <p:nvPr/>
            </p:nvSpPr>
            <p:spPr>
              <a:xfrm>
                <a:off x="2938273" y="4673536"/>
                <a:ext cx="9525" cy="28765"/>
              </a:xfrm>
              <a:custGeom>
                <a:avLst/>
                <a:gdLst>
                  <a:gd name="connsiteX0" fmla="*/ 0 w 9525"/>
                  <a:gd name="connsiteY0" fmla="*/ 28765 h 28765"/>
                  <a:gd name="connsiteX1" fmla="*/ 0 w 9525"/>
                  <a:gd name="connsiteY1" fmla="*/ 0 h 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765">
                    <a:moveTo>
                      <a:pt x="0" y="28765"/>
                    </a:moveTo>
                    <a:lnTo>
                      <a:pt x="0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2" name="任意多边形: 形状 621">
                <a:extLst>
                  <a:ext uri="{FF2B5EF4-FFF2-40B4-BE49-F238E27FC236}">
                    <a16:creationId xmlns:a16="http://schemas.microsoft.com/office/drawing/2014/main" id="{B2B1B69B-8589-4895-A881-41CBE70F7869}"/>
                  </a:ext>
                </a:extLst>
              </p:cNvPr>
              <p:cNvSpPr/>
              <p:nvPr/>
            </p:nvSpPr>
            <p:spPr>
              <a:xfrm>
                <a:off x="5234084" y="4673536"/>
                <a:ext cx="9525" cy="28765"/>
              </a:xfrm>
              <a:custGeom>
                <a:avLst/>
                <a:gdLst>
                  <a:gd name="connsiteX0" fmla="*/ 0 w 9525"/>
                  <a:gd name="connsiteY0" fmla="*/ 28765 h 28765"/>
                  <a:gd name="connsiteX1" fmla="*/ 0 w 9525"/>
                  <a:gd name="connsiteY1" fmla="*/ 0 h 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765">
                    <a:moveTo>
                      <a:pt x="0" y="28765"/>
                    </a:moveTo>
                    <a:lnTo>
                      <a:pt x="0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3" name="任意多边形: 形状 622">
                <a:extLst>
                  <a:ext uri="{FF2B5EF4-FFF2-40B4-BE49-F238E27FC236}">
                    <a16:creationId xmlns:a16="http://schemas.microsoft.com/office/drawing/2014/main" id="{E6EAAF70-2335-4F87-991D-25E28D39580D}"/>
                  </a:ext>
                </a:extLst>
              </p:cNvPr>
              <p:cNvSpPr/>
              <p:nvPr/>
            </p:nvSpPr>
            <p:spPr>
              <a:xfrm>
                <a:off x="4906043" y="4673536"/>
                <a:ext cx="9525" cy="28765"/>
              </a:xfrm>
              <a:custGeom>
                <a:avLst/>
                <a:gdLst>
                  <a:gd name="connsiteX0" fmla="*/ 0 w 9525"/>
                  <a:gd name="connsiteY0" fmla="*/ 28765 h 28765"/>
                  <a:gd name="connsiteX1" fmla="*/ 0 w 9525"/>
                  <a:gd name="connsiteY1" fmla="*/ 0 h 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765">
                    <a:moveTo>
                      <a:pt x="0" y="28765"/>
                    </a:moveTo>
                    <a:lnTo>
                      <a:pt x="0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4" name="任意多边形: 形状 623">
                <a:extLst>
                  <a:ext uri="{FF2B5EF4-FFF2-40B4-BE49-F238E27FC236}">
                    <a16:creationId xmlns:a16="http://schemas.microsoft.com/office/drawing/2014/main" id="{B7130A75-698D-4CEF-A9BF-9199F5214659}"/>
                  </a:ext>
                </a:extLst>
              </p:cNvPr>
              <p:cNvSpPr/>
              <p:nvPr/>
            </p:nvSpPr>
            <p:spPr>
              <a:xfrm>
                <a:off x="4578097" y="4673536"/>
                <a:ext cx="9525" cy="28765"/>
              </a:xfrm>
              <a:custGeom>
                <a:avLst/>
                <a:gdLst>
                  <a:gd name="connsiteX0" fmla="*/ 0 w 9525"/>
                  <a:gd name="connsiteY0" fmla="*/ 28765 h 28765"/>
                  <a:gd name="connsiteX1" fmla="*/ 0 w 9525"/>
                  <a:gd name="connsiteY1" fmla="*/ 0 h 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765">
                    <a:moveTo>
                      <a:pt x="0" y="28765"/>
                    </a:moveTo>
                    <a:lnTo>
                      <a:pt x="0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5" name="任意多边形: 形状 624">
                <a:extLst>
                  <a:ext uri="{FF2B5EF4-FFF2-40B4-BE49-F238E27FC236}">
                    <a16:creationId xmlns:a16="http://schemas.microsoft.com/office/drawing/2014/main" id="{D299F78F-D728-4179-BEF7-BE39F0CDFEE7}"/>
                  </a:ext>
                </a:extLst>
              </p:cNvPr>
              <p:cNvSpPr/>
              <p:nvPr/>
            </p:nvSpPr>
            <p:spPr>
              <a:xfrm>
                <a:off x="4250151" y="4673536"/>
                <a:ext cx="9525" cy="28765"/>
              </a:xfrm>
              <a:custGeom>
                <a:avLst/>
                <a:gdLst>
                  <a:gd name="connsiteX0" fmla="*/ 0 w 9525"/>
                  <a:gd name="connsiteY0" fmla="*/ 28765 h 28765"/>
                  <a:gd name="connsiteX1" fmla="*/ 0 w 9525"/>
                  <a:gd name="connsiteY1" fmla="*/ 0 h 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765">
                    <a:moveTo>
                      <a:pt x="0" y="28765"/>
                    </a:moveTo>
                    <a:lnTo>
                      <a:pt x="0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6" name="任意多边形: 形状 625">
                <a:extLst>
                  <a:ext uri="{FF2B5EF4-FFF2-40B4-BE49-F238E27FC236}">
                    <a16:creationId xmlns:a16="http://schemas.microsoft.com/office/drawing/2014/main" id="{085D396D-91DF-4D1C-84DD-1E306C1246A7}"/>
                  </a:ext>
                </a:extLst>
              </p:cNvPr>
              <p:cNvSpPr/>
              <p:nvPr/>
            </p:nvSpPr>
            <p:spPr>
              <a:xfrm>
                <a:off x="3922206" y="4673536"/>
                <a:ext cx="9525" cy="28765"/>
              </a:xfrm>
              <a:custGeom>
                <a:avLst/>
                <a:gdLst>
                  <a:gd name="connsiteX0" fmla="*/ 0 w 9525"/>
                  <a:gd name="connsiteY0" fmla="*/ 28765 h 28765"/>
                  <a:gd name="connsiteX1" fmla="*/ 0 w 9525"/>
                  <a:gd name="connsiteY1" fmla="*/ 0 h 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765">
                    <a:moveTo>
                      <a:pt x="0" y="28765"/>
                    </a:moveTo>
                    <a:lnTo>
                      <a:pt x="0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7" name="任意多边形: 形状 626">
                <a:extLst>
                  <a:ext uri="{FF2B5EF4-FFF2-40B4-BE49-F238E27FC236}">
                    <a16:creationId xmlns:a16="http://schemas.microsoft.com/office/drawing/2014/main" id="{DEAC8646-91BE-4363-96BF-B25D1E03026D}"/>
                  </a:ext>
                </a:extLst>
              </p:cNvPr>
              <p:cNvSpPr/>
              <p:nvPr/>
            </p:nvSpPr>
            <p:spPr>
              <a:xfrm>
                <a:off x="3594165" y="4673536"/>
                <a:ext cx="9525" cy="28765"/>
              </a:xfrm>
              <a:custGeom>
                <a:avLst/>
                <a:gdLst>
                  <a:gd name="connsiteX0" fmla="*/ 0 w 9525"/>
                  <a:gd name="connsiteY0" fmla="*/ 28765 h 28765"/>
                  <a:gd name="connsiteX1" fmla="*/ 0 w 9525"/>
                  <a:gd name="connsiteY1" fmla="*/ 0 h 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765">
                    <a:moveTo>
                      <a:pt x="0" y="28765"/>
                    </a:moveTo>
                    <a:lnTo>
                      <a:pt x="0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8" name="任意多边形: 形状 627">
                <a:extLst>
                  <a:ext uri="{FF2B5EF4-FFF2-40B4-BE49-F238E27FC236}">
                    <a16:creationId xmlns:a16="http://schemas.microsoft.com/office/drawing/2014/main" id="{9C13F101-F234-4E1E-BC50-603FEB939691}"/>
                  </a:ext>
                </a:extLst>
              </p:cNvPr>
              <p:cNvSpPr/>
              <p:nvPr/>
            </p:nvSpPr>
            <p:spPr>
              <a:xfrm>
                <a:off x="3266219" y="4673536"/>
                <a:ext cx="9525" cy="28765"/>
              </a:xfrm>
              <a:custGeom>
                <a:avLst/>
                <a:gdLst>
                  <a:gd name="connsiteX0" fmla="*/ 0 w 9525"/>
                  <a:gd name="connsiteY0" fmla="*/ 28765 h 28765"/>
                  <a:gd name="connsiteX1" fmla="*/ 0 w 9525"/>
                  <a:gd name="connsiteY1" fmla="*/ 0 h 2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765">
                    <a:moveTo>
                      <a:pt x="0" y="28765"/>
                    </a:moveTo>
                    <a:lnTo>
                      <a:pt x="0" y="0"/>
                    </a:lnTo>
                  </a:path>
                </a:pathLst>
              </a:custGeom>
              <a:ln w="4763" cap="rnd">
                <a:solidFill>
                  <a:srgbClr val="8A8A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74" name="图形 104">
              <a:extLst>
                <a:ext uri="{FF2B5EF4-FFF2-40B4-BE49-F238E27FC236}">
                  <a16:creationId xmlns:a16="http://schemas.microsoft.com/office/drawing/2014/main" id="{0C228BC8-3BE4-45E6-BE2B-A892C6E2EBC7}"/>
                </a:ext>
              </a:extLst>
            </p:cNvPr>
            <p:cNvGrpSpPr/>
            <p:nvPr/>
          </p:nvGrpSpPr>
          <p:grpSpPr>
            <a:xfrm>
              <a:off x="917701" y="1669575"/>
              <a:ext cx="2152468" cy="328580"/>
              <a:chOff x="2610327" y="3278981"/>
              <a:chExt cx="2782252" cy="424719"/>
            </a:xfrm>
            <a:noFill/>
          </p:grpSpPr>
          <p:sp>
            <p:nvSpPr>
              <p:cNvPr id="594" name="任意多边形: 形状 593">
                <a:extLst>
                  <a:ext uri="{FF2B5EF4-FFF2-40B4-BE49-F238E27FC236}">
                    <a16:creationId xmlns:a16="http://schemas.microsoft.com/office/drawing/2014/main" id="{1E9D0981-A47C-4EE5-AF67-BFA5678DCE6B}"/>
                  </a:ext>
                </a:extLst>
              </p:cNvPr>
              <p:cNvSpPr/>
              <p:nvPr/>
            </p:nvSpPr>
            <p:spPr>
              <a:xfrm>
                <a:off x="2610327" y="3302508"/>
                <a:ext cx="2782252" cy="401193"/>
              </a:xfrm>
              <a:custGeom>
                <a:avLst/>
                <a:gdLst>
                  <a:gd name="connsiteX0" fmla="*/ 2782253 w 2782252"/>
                  <a:gd name="connsiteY0" fmla="*/ 375476 h 401193"/>
                  <a:gd name="connsiteX1" fmla="*/ 2782253 w 2782252"/>
                  <a:gd name="connsiteY1" fmla="*/ 401193 h 401193"/>
                  <a:gd name="connsiteX2" fmla="*/ 2111312 w 2782252"/>
                  <a:gd name="connsiteY2" fmla="*/ 401193 h 401193"/>
                  <a:gd name="connsiteX3" fmla="*/ 2111312 w 2782252"/>
                  <a:gd name="connsiteY3" fmla="*/ 357188 h 401193"/>
                  <a:gd name="connsiteX4" fmla="*/ 1639824 w 2782252"/>
                  <a:gd name="connsiteY4" fmla="*/ 357188 h 401193"/>
                  <a:gd name="connsiteX5" fmla="*/ 1639824 w 2782252"/>
                  <a:gd name="connsiteY5" fmla="*/ 319945 h 401193"/>
                  <a:gd name="connsiteX6" fmla="*/ 1372838 w 2782252"/>
                  <a:gd name="connsiteY6" fmla="*/ 319945 h 401193"/>
                  <a:gd name="connsiteX7" fmla="*/ 1372838 w 2782252"/>
                  <a:gd name="connsiteY7" fmla="*/ 281368 h 401193"/>
                  <a:gd name="connsiteX8" fmla="*/ 1054894 w 2782252"/>
                  <a:gd name="connsiteY8" fmla="*/ 281368 h 401193"/>
                  <a:gd name="connsiteX9" fmla="*/ 1054894 w 2782252"/>
                  <a:gd name="connsiteY9" fmla="*/ 243745 h 401193"/>
                  <a:gd name="connsiteX10" fmla="*/ 1050131 w 2782252"/>
                  <a:gd name="connsiteY10" fmla="*/ 243745 h 401193"/>
                  <a:gd name="connsiteX11" fmla="*/ 1050131 w 2782252"/>
                  <a:gd name="connsiteY11" fmla="*/ 212503 h 401193"/>
                  <a:gd name="connsiteX12" fmla="*/ 764858 w 2782252"/>
                  <a:gd name="connsiteY12" fmla="*/ 212503 h 401193"/>
                  <a:gd name="connsiteX13" fmla="*/ 764858 w 2782252"/>
                  <a:gd name="connsiteY13" fmla="*/ 179832 h 401193"/>
                  <a:gd name="connsiteX14" fmla="*/ 728758 w 2782252"/>
                  <a:gd name="connsiteY14" fmla="*/ 179832 h 401193"/>
                  <a:gd name="connsiteX15" fmla="*/ 728758 w 2782252"/>
                  <a:gd name="connsiteY15" fmla="*/ 142208 h 401193"/>
                  <a:gd name="connsiteX16" fmla="*/ 628841 w 2782252"/>
                  <a:gd name="connsiteY16" fmla="*/ 142208 h 401193"/>
                  <a:gd name="connsiteX17" fmla="*/ 628841 w 2782252"/>
                  <a:gd name="connsiteY17" fmla="*/ 102299 h 401193"/>
                  <a:gd name="connsiteX18" fmla="*/ 448151 w 2782252"/>
                  <a:gd name="connsiteY18" fmla="*/ 102299 h 401193"/>
                  <a:gd name="connsiteX19" fmla="*/ 448151 w 2782252"/>
                  <a:gd name="connsiteY19" fmla="*/ 70580 h 401193"/>
                  <a:gd name="connsiteX20" fmla="*/ 442627 w 2782252"/>
                  <a:gd name="connsiteY20" fmla="*/ 70580 h 401193"/>
                  <a:gd name="connsiteX21" fmla="*/ 442627 w 2782252"/>
                  <a:gd name="connsiteY21" fmla="*/ 37052 h 401193"/>
                  <a:gd name="connsiteX22" fmla="*/ 71247 w 2782252"/>
                  <a:gd name="connsiteY22" fmla="*/ 37052 h 401193"/>
                  <a:gd name="connsiteX23" fmla="*/ 71247 w 2782252"/>
                  <a:gd name="connsiteY23" fmla="*/ 0 h 401193"/>
                  <a:gd name="connsiteX24" fmla="*/ 0 w 2782252"/>
                  <a:gd name="connsiteY24" fmla="*/ 0 h 40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782252" h="401193">
                    <a:moveTo>
                      <a:pt x="2782253" y="375476"/>
                    </a:moveTo>
                    <a:lnTo>
                      <a:pt x="2782253" y="401193"/>
                    </a:lnTo>
                    <a:lnTo>
                      <a:pt x="2111312" y="401193"/>
                    </a:lnTo>
                    <a:lnTo>
                      <a:pt x="2111312" y="357188"/>
                    </a:lnTo>
                    <a:lnTo>
                      <a:pt x="1639824" y="357188"/>
                    </a:lnTo>
                    <a:lnTo>
                      <a:pt x="1639824" y="319945"/>
                    </a:lnTo>
                    <a:lnTo>
                      <a:pt x="1372838" y="319945"/>
                    </a:lnTo>
                    <a:lnTo>
                      <a:pt x="1372838" y="281368"/>
                    </a:lnTo>
                    <a:lnTo>
                      <a:pt x="1054894" y="281368"/>
                    </a:lnTo>
                    <a:lnTo>
                      <a:pt x="1054894" y="243745"/>
                    </a:lnTo>
                    <a:lnTo>
                      <a:pt x="1050131" y="243745"/>
                    </a:lnTo>
                    <a:lnTo>
                      <a:pt x="1050131" y="212503"/>
                    </a:lnTo>
                    <a:lnTo>
                      <a:pt x="764858" y="212503"/>
                    </a:lnTo>
                    <a:lnTo>
                      <a:pt x="764858" y="179832"/>
                    </a:lnTo>
                    <a:lnTo>
                      <a:pt x="728758" y="179832"/>
                    </a:lnTo>
                    <a:lnTo>
                      <a:pt x="728758" y="142208"/>
                    </a:lnTo>
                    <a:lnTo>
                      <a:pt x="628841" y="142208"/>
                    </a:lnTo>
                    <a:lnTo>
                      <a:pt x="628841" y="102299"/>
                    </a:lnTo>
                    <a:lnTo>
                      <a:pt x="448151" y="102299"/>
                    </a:lnTo>
                    <a:lnTo>
                      <a:pt x="448151" y="70580"/>
                    </a:lnTo>
                    <a:lnTo>
                      <a:pt x="442627" y="70580"/>
                    </a:lnTo>
                    <a:lnTo>
                      <a:pt x="442627" y="37052"/>
                    </a:lnTo>
                    <a:lnTo>
                      <a:pt x="71247" y="37052"/>
                    </a:lnTo>
                    <a:lnTo>
                      <a:pt x="71247" y="0"/>
                    </a:lnTo>
                    <a:lnTo>
                      <a:pt x="0" y="0"/>
                    </a:lnTo>
                  </a:path>
                </a:pathLst>
              </a:custGeom>
              <a:noFill/>
              <a:ln w="14288" cap="rnd">
                <a:solidFill>
                  <a:schemeClr val="accent1">
                    <a:lumMod val="7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5" name="任意多边形: 形状 594">
                <a:extLst>
                  <a:ext uri="{FF2B5EF4-FFF2-40B4-BE49-F238E27FC236}">
                    <a16:creationId xmlns:a16="http://schemas.microsoft.com/office/drawing/2014/main" id="{E624296D-CFAD-4CA2-A220-8C43ABDC4E27}"/>
                  </a:ext>
                </a:extLst>
              </p:cNvPr>
              <p:cNvSpPr/>
              <p:nvPr/>
            </p:nvSpPr>
            <p:spPr>
              <a:xfrm>
                <a:off x="5298568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6" name="任意多边形: 形状 595">
                <a:extLst>
                  <a:ext uri="{FF2B5EF4-FFF2-40B4-BE49-F238E27FC236}">
                    <a16:creationId xmlns:a16="http://schemas.microsoft.com/office/drawing/2014/main" id="{775F4A75-E695-4F3D-AE9C-C1FE6402D873}"/>
                  </a:ext>
                </a:extLst>
              </p:cNvPr>
              <p:cNvSpPr/>
              <p:nvPr/>
            </p:nvSpPr>
            <p:spPr>
              <a:xfrm>
                <a:off x="5279518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7" name="任意多边形: 形状 596">
                <a:extLst>
                  <a:ext uri="{FF2B5EF4-FFF2-40B4-BE49-F238E27FC236}">
                    <a16:creationId xmlns:a16="http://schemas.microsoft.com/office/drawing/2014/main" id="{719060A1-7712-453A-8181-EEA67ADDE371}"/>
                  </a:ext>
                </a:extLst>
              </p:cNvPr>
              <p:cNvSpPr/>
              <p:nvPr/>
            </p:nvSpPr>
            <p:spPr>
              <a:xfrm>
                <a:off x="5265040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8" name="任意多边形: 形状 597">
                <a:extLst>
                  <a:ext uri="{FF2B5EF4-FFF2-40B4-BE49-F238E27FC236}">
                    <a16:creationId xmlns:a16="http://schemas.microsoft.com/office/drawing/2014/main" id="{72191B6C-AA5F-42A3-B450-F090D21F0FD5}"/>
                  </a:ext>
                </a:extLst>
              </p:cNvPr>
              <p:cNvSpPr/>
              <p:nvPr/>
            </p:nvSpPr>
            <p:spPr>
              <a:xfrm>
                <a:off x="5223797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9" name="任意多边形: 形状 598">
                <a:extLst>
                  <a:ext uri="{FF2B5EF4-FFF2-40B4-BE49-F238E27FC236}">
                    <a16:creationId xmlns:a16="http://schemas.microsoft.com/office/drawing/2014/main" id="{B8696856-6D0A-409F-B2E4-3952583B6304}"/>
                  </a:ext>
                </a:extLst>
              </p:cNvPr>
              <p:cNvSpPr/>
              <p:nvPr/>
            </p:nvSpPr>
            <p:spPr>
              <a:xfrm>
                <a:off x="5178267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0" name="任意多边形: 形状 599">
                <a:extLst>
                  <a:ext uri="{FF2B5EF4-FFF2-40B4-BE49-F238E27FC236}">
                    <a16:creationId xmlns:a16="http://schemas.microsoft.com/office/drawing/2014/main" id="{32EBEB26-2AA6-4237-8A59-6DE965D2516E}"/>
                  </a:ext>
                </a:extLst>
              </p:cNvPr>
              <p:cNvSpPr/>
              <p:nvPr/>
            </p:nvSpPr>
            <p:spPr>
              <a:xfrm>
                <a:off x="5071587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1" name="任意多边形: 形状 600">
                <a:extLst>
                  <a:ext uri="{FF2B5EF4-FFF2-40B4-BE49-F238E27FC236}">
                    <a16:creationId xmlns:a16="http://schemas.microsoft.com/office/drawing/2014/main" id="{2F0773E4-46F0-4C08-AC36-932D1C12DC90}"/>
                  </a:ext>
                </a:extLst>
              </p:cNvPr>
              <p:cNvSpPr/>
              <p:nvPr/>
            </p:nvSpPr>
            <p:spPr>
              <a:xfrm>
                <a:off x="5060538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2" name="任意多边形: 形状 601">
                <a:extLst>
                  <a:ext uri="{FF2B5EF4-FFF2-40B4-BE49-F238E27FC236}">
                    <a16:creationId xmlns:a16="http://schemas.microsoft.com/office/drawing/2014/main" id="{CDCE342F-5FD2-4880-A4B0-30252C1D539D}"/>
                  </a:ext>
                </a:extLst>
              </p:cNvPr>
              <p:cNvSpPr/>
              <p:nvPr/>
            </p:nvSpPr>
            <p:spPr>
              <a:xfrm>
                <a:off x="5051204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3" name="任意多边形: 形状 602">
                <a:extLst>
                  <a:ext uri="{FF2B5EF4-FFF2-40B4-BE49-F238E27FC236}">
                    <a16:creationId xmlns:a16="http://schemas.microsoft.com/office/drawing/2014/main" id="{EAD34670-A9A9-415B-9B4A-411D401AEFE0}"/>
                  </a:ext>
                </a:extLst>
              </p:cNvPr>
              <p:cNvSpPr/>
              <p:nvPr/>
            </p:nvSpPr>
            <p:spPr>
              <a:xfrm>
                <a:off x="5034630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4" name="任意多边形: 形状 603">
                <a:extLst>
                  <a:ext uri="{FF2B5EF4-FFF2-40B4-BE49-F238E27FC236}">
                    <a16:creationId xmlns:a16="http://schemas.microsoft.com/office/drawing/2014/main" id="{BCE068DC-B0A4-4D05-A359-09255B50D293}"/>
                  </a:ext>
                </a:extLst>
              </p:cNvPr>
              <p:cNvSpPr/>
              <p:nvPr/>
            </p:nvSpPr>
            <p:spPr>
              <a:xfrm>
                <a:off x="5022724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5" name="任意多边形: 形状 604">
                <a:extLst>
                  <a:ext uri="{FF2B5EF4-FFF2-40B4-BE49-F238E27FC236}">
                    <a16:creationId xmlns:a16="http://schemas.microsoft.com/office/drawing/2014/main" id="{CB49DEA8-2812-4E72-8F90-56A4E6C85D99}"/>
                  </a:ext>
                </a:extLst>
              </p:cNvPr>
              <p:cNvSpPr/>
              <p:nvPr/>
            </p:nvSpPr>
            <p:spPr>
              <a:xfrm>
                <a:off x="5012532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6" name="任意多边形: 形状 605">
                <a:extLst>
                  <a:ext uri="{FF2B5EF4-FFF2-40B4-BE49-F238E27FC236}">
                    <a16:creationId xmlns:a16="http://schemas.microsoft.com/office/drawing/2014/main" id="{019C541F-206A-4D83-8D56-C5589A9FACCF}"/>
                  </a:ext>
                </a:extLst>
              </p:cNvPr>
              <p:cNvSpPr/>
              <p:nvPr/>
            </p:nvSpPr>
            <p:spPr>
              <a:xfrm>
                <a:off x="4978433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7" name="任意多边形: 形状 606">
                <a:extLst>
                  <a:ext uri="{FF2B5EF4-FFF2-40B4-BE49-F238E27FC236}">
                    <a16:creationId xmlns:a16="http://schemas.microsoft.com/office/drawing/2014/main" id="{9605A87D-4B5C-4859-A1C4-3829E4C33EEC}"/>
                  </a:ext>
                </a:extLst>
              </p:cNvPr>
              <p:cNvSpPr/>
              <p:nvPr/>
            </p:nvSpPr>
            <p:spPr>
              <a:xfrm>
                <a:off x="4953858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8" name="任意多边形: 形状 607">
                <a:extLst>
                  <a:ext uri="{FF2B5EF4-FFF2-40B4-BE49-F238E27FC236}">
                    <a16:creationId xmlns:a16="http://schemas.microsoft.com/office/drawing/2014/main" id="{35889D1D-1DB7-4DA2-9F6F-28ED3B4DF9AF}"/>
                  </a:ext>
                </a:extLst>
              </p:cNvPr>
              <p:cNvSpPr/>
              <p:nvPr/>
            </p:nvSpPr>
            <p:spPr>
              <a:xfrm>
                <a:off x="4906233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9" name="任意多边形: 形状 608">
                <a:extLst>
                  <a:ext uri="{FF2B5EF4-FFF2-40B4-BE49-F238E27FC236}">
                    <a16:creationId xmlns:a16="http://schemas.microsoft.com/office/drawing/2014/main" id="{4C43627C-DB35-46E1-8F57-1E04179227F0}"/>
                  </a:ext>
                </a:extLst>
              </p:cNvPr>
              <p:cNvSpPr/>
              <p:nvPr/>
            </p:nvSpPr>
            <p:spPr>
              <a:xfrm>
                <a:off x="4895565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0" name="任意多边形: 形状 609">
                <a:extLst>
                  <a:ext uri="{FF2B5EF4-FFF2-40B4-BE49-F238E27FC236}">
                    <a16:creationId xmlns:a16="http://schemas.microsoft.com/office/drawing/2014/main" id="{7043C003-9A79-48EC-B2FB-AFEFE391969E}"/>
                  </a:ext>
                </a:extLst>
              </p:cNvPr>
              <p:cNvSpPr/>
              <p:nvPr/>
            </p:nvSpPr>
            <p:spPr>
              <a:xfrm>
                <a:off x="4871753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1" name="任意多边形: 形状 610">
                <a:extLst>
                  <a:ext uri="{FF2B5EF4-FFF2-40B4-BE49-F238E27FC236}">
                    <a16:creationId xmlns:a16="http://schemas.microsoft.com/office/drawing/2014/main" id="{C160CB5C-1812-461A-8D2A-E49AA58EE415}"/>
                  </a:ext>
                </a:extLst>
              </p:cNvPr>
              <p:cNvSpPr/>
              <p:nvPr/>
            </p:nvSpPr>
            <p:spPr>
              <a:xfrm>
                <a:off x="4840320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2" name="任意多边形: 形状 611">
                <a:extLst>
                  <a:ext uri="{FF2B5EF4-FFF2-40B4-BE49-F238E27FC236}">
                    <a16:creationId xmlns:a16="http://schemas.microsoft.com/office/drawing/2014/main" id="{C4513FA9-B7F8-49E7-B256-9E6D7DBCE4DE}"/>
                  </a:ext>
                </a:extLst>
              </p:cNvPr>
              <p:cNvSpPr/>
              <p:nvPr/>
            </p:nvSpPr>
            <p:spPr>
              <a:xfrm>
                <a:off x="4813079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3" name="任意多边形: 形状 612">
                <a:extLst>
                  <a:ext uri="{FF2B5EF4-FFF2-40B4-BE49-F238E27FC236}">
                    <a16:creationId xmlns:a16="http://schemas.microsoft.com/office/drawing/2014/main" id="{ECE81ABC-5DC2-4C4E-8D0A-C56636DD342D}"/>
                  </a:ext>
                </a:extLst>
              </p:cNvPr>
              <p:cNvSpPr/>
              <p:nvPr/>
            </p:nvSpPr>
            <p:spPr>
              <a:xfrm>
                <a:off x="4771836" y="3677602"/>
                <a:ext cx="9525" cy="26098"/>
              </a:xfrm>
              <a:custGeom>
                <a:avLst/>
                <a:gdLst>
                  <a:gd name="connsiteX0" fmla="*/ 0 w 9525"/>
                  <a:gd name="connsiteY0" fmla="*/ 0 h 26098"/>
                  <a:gd name="connsiteX1" fmla="*/ 0 w 9525"/>
                  <a:gd name="connsiteY1" fmla="*/ 26099 h 2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098">
                    <a:moveTo>
                      <a:pt x="0" y="0"/>
                    </a:moveTo>
                    <a:lnTo>
                      <a:pt x="0" y="26099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4" name="任意多边形: 形状 613">
                <a:extLst>
                  <a:ext uri="{FF2B5EF4-FFF2-40B4-BE49-F238E27FC236}">
                    <a16:creationId xmlns:a16="http://schemas.microsoft.com/office/drawing/2014/main" id="{CA4498F8-5BFE-46EF-9B9F-C3F84A780D99}"/>
                  </a:ext>
                </a:extLst>
              </p:cNvPr>
              <p:cNvSpPr/>
              <p:nvPr/>
            </p:nvSpPr>
            <p:spPr>
              <a:xfrm>
                <a:off x="4697064" y="3635787"/>
                <a:ext cx="9525" cy="23907"/>
              </a:xfrm>
              <a:custGeom>
                <a:avLst/>
                <a:gdLst>
                  <a:gd name="connsiteX0" fmla="*/ 0 w 9525"/>
                  <a:gd name="connsiteY0" fmla="*/ 0 h 23907"/>
                  <a:gd name="connsiteX1" fmla="*/ 0 w 9525"/>
                  <a:gd name="connsiteY1" fmla="*/ 23908 h 2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3907">
                    <a:moveTo>
                      <a:pt x="0" y="0"/>
                    </a:moveTo>
                    <a:lnTo>
                      <a:pt x="0" y="23908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5" name="任意多边形: 形状 614">
                <a:extLst>
                  <a:ext uri="{FF2B5EF4-FFF2-40B4-BE49-F238E27FC236}">
                    <a16:creationId xmlns:a16="http://schemas.microsoft.com/office/drawing/2014/main" id="{A2B66B7A-BBF2-4D97-AA94-F532FCBA3F24}"/>
                  </a:ext>
                </a:extLst>
              </p:cNvPr>
              <p:cNvSpPr/>
              <p:nvPr/>
            </p:nvSpPr>
            <p:spPr>
              <a:xfrm>
                <a:off x="4671918" y="3635787"/>
                <a:ext cx="9525" cy="23907"/>
              </a:xfrm>
              <a:custGeom>
                <a:avLst/>
                <a:gdLst>
                  <a:gd name="connsiteX0" fmla="*/ 0 w 9525"/>
                  <a:gd name="connsiteY0" fmla="*/ 0 h 23907"/>
                  <a:gd name="connsiteX1" fmla="*/ 0 w 9525"/>
                  <a:gd name="connsiteY1" fmla="*/ 23908 h 2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3907">
                    <a:moveTo>
                      <a:pt x="0" y="0"/>
                    </a:moveTo>
                    <a:lnTo>
                      <a:pt x="0" y="23908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6" name="任意多边形: 形状 615">
                <a:extLst>
                  <a:ext uri="{FF2B5EF4-FFF2-40B4-BE49-F238E27FC236}">
                    <a16:creationId xmlns:a16="http://schemas.microsoft.com/office/drawing/2014/main" id="{7F2BF2C2-B9D9-4763-85BA-59C30BBB9895}"/>
                  </a:ext>
                </a:extLst>
              </p:cNvPr>
              <p:cNvSpPr/>
              <p:nvPr/>
            </p:nvSpPr>
            <p:spPr>
              <a:xfrm>
                <a:off x="4073748" y="3598545"/>
                <a:ext cx="9525" cy="23907"/>
              </a:xfrm>
              <a:custGeom>
                <a:avLst/>
                <a:gdLst>
                  <a:gd name="connsiteX0" fmla="*/ 0 w 9525"/>
                  <a:gd name="connsiteY0" fmla="*/ 0 h 23907"/>
                  <a:gd name="connsiteX1" fmla="*/ 0 w 9525"/>
                  <a:gd name="connsiteY1" fmla="*/ 23908 h 23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3907">
                    <a:moveTo>
                      <a:pt x="0" y="0"/>
                    </a:moveTo>
                    <a:lnTo>
                      <a:pt x="0" y="23908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7" name="任意多边形: 形状 616">
                <a:extLst>
                  <a:ext uri="{FF2B5EF4-FFF2-40B4-BE49-F238E27FC236}">
                    <a16:creationId xmlns:a16="http://schemas.microsoft.com/office/drawing/2014/main" id="{728C6531-0413-4F68-AAD1-9F6C23EF20A5}"/>
                  </a:ext>
                </a:extLst>
              </p:cNvPr>
              <p:cNvSpPr/>
              <p:nvPr/>
            </p:nvSpPr>
            <p:spPr>
              <a:xfrm>
                <a:off x="3816954" y="3557682"/>
                <a:ext cx="9525" cy="26193"/>
              </a:xfrm>
              <a:custGeom>
                <a:avLst/>
                <a:gdLst>
                  <a:gd name="connsiteX0" fmla="*/ 0 w 9525"/>
                  <a:gd name="connsiteY0" fmla="*/ 0 h 26193"/>
                  <a:gd name="connsiteX1" fmla="*/ 0 w 9525"/>
                  <a:gd name="connsiteY1" fmla="*/ 26194 h 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193">
                    <a:moveTo>
                      <a:pt x="0" y="0"/>
                    </a:moveTo>
                    <a:lnTo>
                      <a:pt x="0" y="26194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8" name="任意多边形: 形状 617">
                <a:extLst>
                  <a:ext uri="{FF2B5EF4-FFF2-40B4-BE49-F238E27FC236}">
                    <a16:creationId xmlns:a16="http://schemas.microsoft.com/office/drawing/2014/main" id="{45F2EB75-8B64-4130-9D79-CE8EF7E38846}"/>
                  </a:ext>
                </a:extLst>
              </p:cNvPr>
              <p:cNvSpPr/>
              <p:nvPr/>
            </p:nvSpPr>
            <p:spPr>
              <a:xfrm>
                <a:off x="3589497" y="3488817"/>
                <a:ext cx="9525" cy="26193"/>
              </a:xfrm>
              <a:custGeom>
                <a:avLst/>
                <a:gdLst>
                  <a:gd name="connsiteX0" fmla="*/ 0 w 9525"/>
                  <a:gd name="connsiteY0" fmla="*/ 0 h 26193"/>
                  <a:gd name="connsiteX1" fmla="*/ 0 w 9525"/>
                  <a:gd name="connsiteY1" fmla="*/ 26194 h 2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6193">
                    <a:moveTo>
                      <a:pt x="0" y="0"/>
                    </a:moveTo>
                    <a:lnTo>
                      <a:pt x="0" y="26194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9" name="任意多边形: 形状 618">
                <a:extLst>
                  <a:ext uri="{FF2B5EF4-FFF2-40B4-BE49-F238E27FC236}">
                    <a16:creationId xmlns:a16="http://schemas.microsoft.com/office/drawing/2014/main" id="{DE06005C-0960-4DC1-90F0-AB176B2F6CD2}"/>
                  </a:ext>
                </a:extLst>
              </p:cNvPr>
              <p:cNvSpPr/>
              <p:nvPr/>
            </p:nvSpPr>
            <p:spPr>
              <a:xfrm>
                <a:off x="2649951" y="3278981"/>
                <a:ext cx="9525" cy="23526"/>
              </a:xfrm>
              <a:custGeom>
                <a:avLst/>
                <a:gdLst>
                  <a:gd name="connsiteX0" fmla="*/ 0 w 9525"/>
                  <a:gd name="connsiteY0" fmla="*/ 0 h 23526"/>
                  <a:gd name="connsiteX1" fmla="*/ 0 w 9525"/>
                  <a:gd name="connsiteY1" fmla="*/ 23527 h 23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3526">
                    <a:moveTo>
                      <a:pt x="0" y="0"/>
                    </a:moveTo>
                    <a:lnTo>
                      <a:pt x="0" y="23527"/>
                    </a:lnTo>
                  </a:path>
                </a:pathLst>
              </a:custGeom>
              <a:ln w="14288" cap="rnd">
                <a:solidFill>
                  <a:srgbClr val="C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75" name="图形 104">
              <a:extLst>
                <a:ext uri="{FF2B5EF4-FFF2-40B4-BE49-F238E27FC236}">
                  <a16:creationId xmlns:a16="http://schemas.microsoft.com/office/drawing/2014/main" id="{CA7F8763-EE0E-4D87-B998-73A68B62514F}"/>
                </a:ext>
              </a:extLst>
            </p:cNvPr>
            <p:cNvGrpSpPr/>
            <p:nvPr/>
          </p:nvGrpSpPr>
          <p:grpSpPr>
            <a:xfrm>
              <a:off x="917701" y="1687776"/>
              <a:ext cx="2029407" cy="592094"/>
              <a:chOff x="2610327" y="3302508"/>
              <a:chExt cx="2623185" cy="765333"/>
            </a:xfrm>
            <a:noFill/>
          </p:grpSpPr>
          <p:sp>
            <p:nvSpPr>
              <p:cNvPr id="580" name="任意多边形: 形状 579">
                <a:extLst>
                  <a:ext uri="{FF2B5EF4-FFF2-40B4-BE49-F238E27FC236}">
                    <a16:creationId xmlns:a16="http://schemas.microsoft.com/office/drawing/2014/main" id="{72CB0717-B2A0-476A-B004-E0F1A87AA924}"/>
                  </a:ext>
                </a:extLst>
              </p:cNvPr>
              <p:cNvSpPr/>
              <p:nvPr/>
            </p:nvSpPr>
            <p:spPr>
              <a:xfrm>
                <a:off x="2610327" y="3302508"/>
                <a:ext cx="2623185" cy="765333"/>
              </a:xfrm>
              <a:custGeom>
                <a:avLst/>
                <a:gdLst>
                  <a:gd name="connsiteX0" fmla="*/ 0 w 2623185"/>
                  <a:gd name="connsiteY0" fmla="*/ 0 h 765333"/>
                  <a:gd name="connsiteX1" fmla="*/ 20383 w 2623185"/>
                  <a:gd name="connsiteY1" fmla="*/ 0 h 765333"/>
                  <a:gd name="connsiteX2" fmla="*/ 20383 w 2623185"/>
                  <a:gd name="connsiteY2" fmla="*/ 31718 h 765333"/>
                  <a:gd name="connsiteX3" fmla="*/ 137065 w 2623185"/>
                  <a:gd name="connsiteY3" fmla="*/ 31718 h 765333"/>
                  <a:gd name="connsiteX4" fmla="*/ 137065 w 2623185"/>
                  <a:gd name="connsiteY4" fmla="*/ 64770 h 765333"/>
                  <a:gd name="connsiteX5" fmla="*/ 145828 w 2623185"/>
                  <a:gd name="connsiteY5" fmla="*/ 64770 h 765333"/>
                  <a:gd name="connsiteX6" fmla="*/ 145828 w 2623185"/>
                  <a:gd name="connsiteY6" fmla="*/ 102680 h 765333"/>
                  <a:gd name="connsiteX7" fmla="*/ 181547 w 2623185"/>
                  <a:gd name="connsiteY7" fmla="*/ 102680 h 765333"/>
                  <a:gd name="connsiteX8" fmla="*/ 181547 w 2623185"/>
                  <a:gd name="connsiteY8" fmla="*/ 166783 h 765333"/>
                  <a:gd name="connsiteX9" fmla="*/ 236125 w 2623185"/>
                  <a:gd name="connsiteY9" fmla="*/ 166783 h 765333"/>
                  <a:gd name="connsiteX10" fmla="*/ 236125 w 2623185"/>
                  <a:gd name="connsiteY10" fmla="*/ 200978 h 765333"/>
                  <a:gd name="connsiteX11" fmla="*/ 258413 w 2623185"/>
                  <a:gd name="connsiteY11" fmla="*/ 200978 h 765333"/>
                  <a:gd name="connsiteX12" fmla="*/ 258413 w 2623185"/>
                  <a:gd name="connsiteY12" fmla="*/ 232315 h 765333"/>
                  <a:gd name="connsiteX13" fmla="*/ 321088 w 2623185"/>
                  <a:gd name="connsiteY13" fmla="*/ 232315 h 765333"/>
                  <a:gd name="connsiteX14" fmla="*/ 321088 w 2623185"/>
                  <a:gd name="connsiteY14" fmla="*/ 265748 h 765333"/>
                  <a:gd name="connsiteX15" fmla="*/ 436340 w 2623185"/>
                  <a:gd name="connsiteY15" fmla="*/ 265748 h 765333"/>
                  <a:gd name="connsiteX16" fmla="*/ 436340 w 2623185"/>
                  <a:gd name="connsiteY16" fmla="*/ 302895 h 765333"/>
                  <a:gd name="connsiteX17" fmla="*/ 504444 w 2623185"/>
                  <a:gd name="connsiteY17" fmla="*/ 302895 h 765333"/>
                  <a:gd name="connsiteX18" fmla="*/ 504444 w 2623185"/>
                  <a:gd name="connsiteY18" fmla="*/ 332804 h 765333"/>
                  <a:gd name="connsiteX19" fmla="*/ 640556 w 2623185"/>
                  <a:gd name="connsiteY19" fmla="*/ 332804 h 765333"/>
                  <a:gd name="connsiteX20" fmla="*/ 640556 w 2623185"/>
                  <a:gd name="connsiteY20" fmla="*/ 369189 h 765333"/>
                  <a:gd name="connsiteX21" fmla="*/ 743045 w 2623185"/>
                  <a:gd name="connsiteY21" fmla="*/ 369189 h 765333"/>
                  <a:gd name="connsiteX22" fmla="*/ 743045 w 2623185"/>
                  <a:gd name="connsiteY22" fmla="*/ 406337 h 765333"/>
                  <a:gd name="connsiteX23" fmla="*/ 865727 w 2623185"/>
                  <a:gd name="connsiteY23" fmla="*/ 406337 h 765333"/>
                  <a:gd name="connsiteX24" fmla="*/ 865727 w 2623185"/>
                  <a:gd name="connsiteY24" fmla="*/ 438341 h 765333"/>
                  <a:gd name="connsiteX25" fmla="*/ 1010698 w 2623185"/>
                  <a:gd name="connsiteY25" fmla="*/ 438341 h 765333"/>
                  <a:gd name="connsiteX26" fmla="*/ 1010698 w 2623185"/>
                  <a:gd name="connsiteY26" fmla="*/ 470440 h 765333"/>
                  <a:gd name="connsiteX27" fmla="*/ 1086898 w 2623185"/>
                  <a:gd name="connsiteY27" fmla="*/ 470440 h 765333"/>
                  <a:gd name="connsiteX28" fmla="*/ 1086898 w 2623185"/>
                  <a:gd name="connsiteY28" fmla="*/ 503206 h 765333"/>
                  <a:gd name="connsiteX29" fmla="*/ 1235869 w 2623185"/>
                  <a:gd name="connsiteY29" fmla="*/ 503206 h 765333"/>
                  <a:gd name="connsiteX30" fmla="*/ 1235869 w 2623185"/>
                  <a:gd name="connsiteY30" fmla="*/ 542449 h 765333"/>
                  <a:gd name="connsiteX31" fmla="*/ 1272254 w 2623185"/>
                  <a:gd name="connsiteY31" fmla="*/ 542449 h 765333"/>
                  <a:gd name="connsiteX32" fmla="*/ 1272254 w 2623185"/>
                  <a:gd name="connsiteY32" fmla="*/ 580358 h 765333"/>
                  <a:gd name="connsiteX33" fmla="*/ 1419225 w 2623185"/>
                  <a:gd name="connsiteY33" fmla="*/ 580358 h 765333"/>
                  <a:gd name="connsiteX34" fmla="*/ 1419225 w 2623185"/>
                  <a:gd name="connsiteY34" fmla="*/ 614553 h 765333"/>
                  <a:gd name="connsiteX35" fmla="*/ 1994154 w 2623185"/>
                  <a:gd name="connsiteY35" fmla="*/ 614553 h 765333"/>
                  <a:gd name="connsiteX36" fmla="*/ 1994154 w 2623185"/>
                  <a:gd name="connsiteY36" fmla="*/ 651034 h 765333"/>
                  <a:gd name="connsiteX37" fmla="*/ 2005679 w 2623185"/>
                  <a:gd name="connsiteY37" fmla="*/ 651034 h 765333"/>
                  <a:gd name="connsiteX38" fmla="*/ 2005679 w 2623185"/>
                  <a:gd name="connsiteY38" fmla="*/ 689610 h 765333"/>
                  <a:gd name="connsiteX39" fmla="*/ 2011680 w 2623185"/>
                  <a:gd name="connsiteY39" fmla="*/ 689610 h 765333"/>
                  <a:gd name="connsiteX40" fmla="*/ 2011680 w 2623185"/>
                  <a:gd name="connsiteY40" fmla="*/ 720947 h 765333"/>
                  <a:gd name="connsiteX41" fmla="*/ 2201799 w 2623185"/>
                  <a:gd name="connsiteY41" fmla="*/ 720947 h 765333"/>
                  <a:gd name="connsiteX42" fmla="*/ 2201799 w 2623185"/>
                  <a:gd name="connsiteY42" fmla="*/ 765334 h 765333"/>
                  <a:gd name="connsiteX43" fmla="*/ 2623185 w 2623185"/>
                  <a:gd name="connsiteY43" fmla="*/ 765334 h 765333"/>
                  <a:gd name="connsiteX44" fmla="*/ 2623185 w 2623185"/>
                  <a:gd name="connsiteY44" fmla="*/ 743522 h 76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623185" h="765333">
                    <a:moveTo>
                      <a:pt x="0" y="0"/>
                    </a:moveTo>
                    <a:lnTo>
                      <a:pt x="20383" y="0"/>
                    </a:lnTo>
                    <a:lnTo>
                      <a:pt x="20383" y="31718"/>
                    </a:lnTo>
                    <a:lnTo>
                      <a:pt x="137065" y="31718"/>
                    </a:lnTo>
                    <a:lnTo>
                      <a:pt x="137065" y="64770"/>
                    </a:lnTo>
                    <a:lnTo>
                      <a:pt x="145828" y="64770"/>
                    </a:lnTo>
                    <a:lnTo>
                      <a:pt x="145828" y="102680"/>
                    </a:lnTo>
                    <a:lnTo>
                      <a:pt x="181547" y="102680"/>
                    </a:lnTo>
                    <a:lnTo>
                      <a:pt x="181547" y="166783"/>
                    </a:lnTo>
                    <a:lnTo>
                      <a:pt x="236125" y="166783"/>
                    </a:lnTo>
                    <a:lnTo>
                      <a:pt x="236125" y="200978"/>
                    </a:lnTo>
                    <a:lnTo>
                      <a:pt x="258413" y="200978"/>
                    </a:lnTo>
                    <a:lnTo>
                      <a:pt x="258413" y="232315"/>
                    </a:lnTo>
                    <a:lnTo>
                      <a:pt x="321088" y="232315"/>
                    </a:lnTo>
                    <a:lnTo>
                      <a:pt x="321088" y="265748"/>
                    </a:lnTo>
                    <a:lnTo>
                      <a:pt x="436340" y="265748"/>
                    </a:lnTo>
                    <a:lnTo>
                      <a:pt x="436340" y="302895"/>
                    </a:lnTo>
                    <a:lnTo>
                      <a:pt x="504444" y="302895"/>
                    </a:lnTo>
                    <a:lnTo>
                      <a:pt x="504444" y="332804"/>
                    </a:lnTo>
                    <a:lnTo>
                      <a:pt x="640556" y="332804"/>
                    </a:lnTo>
                    <a:lnTo>
                      <a:pt x="640556" y="369189"/>
                    </a:lnTo>
                    <a:lnTo>
                      <a:pt x="743045" y="369189"/>
                    </a:lnTo>
                    <a:lnTo>
                      <a:pt x="743045" y="406337"/>
                    </a:lnTo>
                    <a:lnTo>
                      <a:pt x="865727" y="406337"/>
                    </a:lnTo>
                    <a:lnTo>
                      <a:pt x="865727" y="438341"/>
                    </a:lnTo>
                    <a:lnTo>
                      <a:pt x="1010698" y="438341"/>
                    </a:lnTo>
                    <a:lnTo>
                      <a:pt x="1010698" y="470440"/>
                    </a:lnTo>
                    <a:lnTo>
                      <a:pt x="1086898" y="470440"/>
                    </a:lnTo>
                    <a:lnTo>
                      <a:pt x="1086898" y="503206"/>
                    </a:lnTo>
                    <a:lnTo>
                      <a:pt x="1235869" y="503206"/>
                    </a:lnTo>
                    <a:lnTo>
                      <a:pt x="1235869" y="542449"/>
                    </a:lnTo>
                    <a:lnTo>
                      <a:pt x="1272254" y="542449"/>
                    </a:lnTo>
                    <a:lnTo>
                      <a:pt x="1272254" y="580358"/>
                    </a:lnTo>
                    <a:lnTo>
                      <a:pt x="1419225" y="580358"/>
                    </a:lnTo>
                    <a:lnTo>
                      <a:pt x="1419225" y="614553"/>
                    </a:lnTo>
                    <a:lnTo>
                      <a:pt x="1994154" y="614553"/>
                    </a:lnTo>
                    <a:lnTo>
                      <a:pt x="1994154" y="651034"/>
                    </a:lnTo>
                    <a:lnTo>
                      <a:pt x="2005679" y="651034"/>
                    </a:lnTo>
                    <a:lnTo>
                      <a:pt x="2005679" y="689610"/>
                    </a:lnTo>
                    <a:lnTo>
                      <a:pt x="2011680" y="689610"/>
                    </a:lnTo>
                    <a:lnTo>
                      <a:pt x="2011680" y="720947"/>
                    </a:lnTo>
                    <a:lnTo>
                      <a:pt x="2201799" y="720947"/>
                    </a:lnTo>
                    <a:lnTo>
                      <a:pt x="2201799" y="765334"/>
                    </a:lnTo>
                    <a:lnTo>
                      <a:pt x="2623185" y="765334"/>
                    </a:lnTo>
                    <a:lnTo>
                      <a:pt x="2623185" y="743522"/>
                    </a:lnTo>
                  </a:path>
                </a:pathLst>
              </a:custGeom>
              <a:noFill/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1" name="任意多边形: 形状 580">
                <a:extLst>
                  <a:ext uri="{FF2B5EF4-FFF2-40B4-BE49-F238E27FC236}">
                    <a16:creationId xmlns:a16="http://schemas.microsoft.com/office/drawing/2014/main" id="{E724E1B2-6FBF-453A-B1AB-1F0AF405B369}"/>
                  </a:ext>
                </a:extLst>
              </p:cNvPr>
              <p:cNvSpPr/>
              <p:nvPr/>
            </p:nvSpPr>
            <p:spPr>
              <a:xfrm>
                <a:off x="5077969" y="4046029"/>
                <a:ext cx="9525" cy="21812"/>
              </a:xfrm>
              <a:custGeom>
                <a:avLst/>
                <a:gdLst>
                  <a:gd name="connsiteX0" fmla="*/ 0 w 9525"/>
                  <a:gd name="connsiteY0" fmla="*/ 0 h 21812"/>
                  <a:gd name="connsiteX1" fmla="*/ 0 w 9525"/>
                  <a:gd name="connsiteY1" fmla="*/ 21812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1812">
                    <a:moveTo>
                      <a:pt x="0" y="0"/>
                    </a:moveTo>
                    <a:lnTo>
                      <a:pt x="0" y="2181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2" name="任意多边形: 形状 581">
                <a:extLst>
                  <a:ext uri="{FF2B5EF4-FFF2-40B4-BE49-F238E27FC236}">
                    <a16:creationId xmlns:a16="http://schemas.microsoft.com/office/drawing/2014/main" id="{9AF4B2EF-6D71-4A12-B9B4-64E759A4C7FC}"/>
                  </a:ext>
                </a:extLst>
              </p:cNvPr>
              <p:cNvSpPr/>
              <p:nvPr/>
            </p:nvSpPr>
            <p:spPr>
              <a:xfrm>
                <a:off x="5032249" y="4046029"/>
                <a:ext cx="9525" cy="21812"/>
              </a:xfrm>
              <a:custGeom>
                <a:avLst/>
                <a:gdLst>
                  <a:gd name="connsiteX0" fmla="*/ 0 w 9525"/>
                  <a:gd name="connsiteY0" fmla="*/ 0 h 21812"/>
                  <a:gd name="connsiteX1" fmla="*/ 0 w 9525"/>
                  <a:gd name="connsiteY1" fmla="*/ 21812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1812">
                    <a:moveTo>
                      <a:pt x="0" y="0"/>
                    </a:moveTo>
                    <a:lnTo>
                      <a:pt x="0" y="2181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3" name="任意多边形: 形状 582">
                <a:extLst>
                  <a:ext uri="{FF2B5EF4-FFF2-40B4-BE49-F238E27FC236}">
                    <a16:creationId xmlns:a16="http://schemas.microsoft.com/office/drawing/2014/main" id="{529AB8D0-A277-459A-A47E-5B4D00995B72}"/>
                  </a:ext>
                </a:extLst>
              </p:cNvPr>
              <p:cNvSpPr/>
              <p:nvPr/>
            </p:nvSpPr>
            <p:spPr>
              <a:xfrm>
                <a:off x="4978719" y="4046029"/>
                <a:ext cx="9525" cy="21812"/>
              </a:xfrm>
              <a:custGeom>
                <a:avLst/>
                <a:gdLst>
                  <a:gd name="connsiteX0" fmla="*/ 0 w 9525"/>
                  <a:gd name="connsiteY0" fmla="*/ 0 h 21812"/>
                  <a:gd name="connsiteX1" fmla="*/ 0 w 9525"/>
                  <a:gd name="connsiteY1" fmla="*/ 21812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1812">
                    <a:moveTo>
                      <a:pt x="0" y="0"/>
                    </a:moveTo>
                    <a:lnTo>
                      <a:pt x="0" y="2181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4" name="任意多边形: 形状 583">
                <a:extLst>
                  <a:ext uri="{FF2B5EF4-FFF2-40B4-BE49-F238E27FC236}">
                    <a16:creationId xmlns:a16="http://schemas.microsoft.com/office/drawing/2014/main" id="{99A872C3-B5D3-4AB1-BA09-A26DEBAD5A05}"/>
                  </a:ext>
                </a:extLst>
              </p:cNvPr>
              <p:cNvSpPr/>
              <p:nvPr/>
            </p:nvSpPr>
            <p:spPr>
              <a:xfrm>
                <a:off x="4966622" y="4046029"/>
                <a:ext cx="9525" cy="21812"/>
              </a:xfrm>
              <a:custGeom>
                <a:avLst/>
                <a:gdLst>
                  <a:gd name="connsiteX0" fmla="*/ 0 w 9525"/>
                  <a:gd name="connsiteY0" fmla="*/ 0 h 21812"/>
                  <a:gd name="connsiteX1" fmla="*/ 0 w 9525"/>
                  <a:gd name="connsiteY1" fmla="*/ 21812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1812">
                    <a:moveTo>
                      <a:pt x="0" y="0"/>
                    </a:moveTo>
                    <a:lnTo>
                      <a:pt x="0" y="2181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5" name="任意多边形: 形状 584">
                <a:extLst>
                  <a:ext uri="{FF2B5EF4-FFF2-40B4-BE49-F238E27FC236}">
                    <a16:creationId xmlns:a16="http://schemas.microsoft.com/office/drawing/2014/main" id="{A74176B0-B3AF-49A6-9164-6BD809059D2D}"/>
                  </a:ext>
                </a:extLst>
              </p:cNvPr>
              <p:cNvSpPr/>
              <p:nvPr/>
            </p:nvSpPr>
            <p:spPr>
              <a:xfrm>
                <a:off x="4927665" y="4046029"/>
                <a:ext cx="9525" cy="21812"/>
              </a:xfrm>
              <a:custGeom>
                <a:avLst/>
                <a:gdLst>
                  <a:gd name="connsiteX0" fmla="*/ 0 w 9525"/>
                  <a:gd name="connsiteY0" fmla="*/ 0 h 21812"/>
                  <a:gd name="connsiteX1" fmla="*/ 0 w 9525"/>
                  <a:gd name="connsiteY1" fmla="*/ 21812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1812">
                    <a:moveTo>
                      <a:pt x="0" y="0"/>
                    </a:moveTo>
                    <a:lnTo>
                      <a:pt x="0" y="2181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6" name="任意多边形: 形状 585">
                <a:extLst>
                  <a:ext uri="{FF2B5EF4-FFF2-40B4-BE49-F238E27FC236}">
                    <a16:creationId xmlns:a16="http://schemas.microsoft.com/office/drawing/2014/main" id="{A126E871-0E2B-4C43-AB07-D33A44AB3CF3}"/>
                  </a:ext>
                </a:extLst>
              </p:cNvPr>
              <p:cNvSpPr/>
              <p:nvPr/>
            </p:nvSpPr>
            <p:spPr>
              <a:xfrm>
                <a:off x="4896232" y="4046029"/>
                <a:ext cx="9525" cy="21812"/>
              </a:xfrm>
              <a:custGeom>
                <a:avLst/>
                <a:gdLst>
                  <a:gd name="connsiteX0" fmla="*/ 0 w 9525"/>
                  <a:gd name="connsiteY0" fmla="*/ 0 h 21812"/>
                  <a:gd name="connsiteX1" fmla="*/ 0 w 9525"/>
                  <a:gd name="connsiteY1" fmla="*/ 21812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1812">
                    <a:moveTo>
                      <a:pt x="0" y="0"/>
                    </a:moveTo>
                    <a:lnTo>
                      <a:pt x="0" y="2181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7" name="任意多边形: 形状 586">
                <a:extLst>
                  <a:ext uri="{FF2B5EF4-FFF2-40B4-BE49-F238E27FC236}">
                    <a16:creationId xmlns:a16="http://schemas.microsoft.com/office/drawing/2014/main" id="{CAA2FED8-9641-47DA-9D0B-E078598FF394}"/>
                  </a:ext>
                </a:extLst>
              </p:cNvPr>
              <p:cNvSpPr/>
              <p:nvPr/>
            </p:nvSpPr>
            <p:spPr>
              <a:xfrm>
                <a:off x="4852703" y="4046029"/>
                <a:ext cx="9525" cy="21812"/>
              </a:xfrm>
              <a:custGeom>
                <a:avLst/>
                <a:gdLst>
                  <a:gd name="connsiteX0" fmla="*/ 0 w 9525"/>
                  <a:gd name="connsiteY0" fmla="*/ 0 h 21812"/>
                  <a:gd name="connsiteX1" fmla="*/ 0 w 9525"/>
                  <a:gd name="connsiteY1" fmla="*/ 21812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1812">
                    <a:moveTo>
                      <a:pt x="0" y="0"/>
                    </a:moveTo>
                    <a:lnTo>
                      <a:pt x="0" y="2181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8" name="任意多边形: 形状 587">
                <a:extLst>
                  <a:ext uri="{FF2B5EF4-FFF2-40B4-BE49-F238E27FC236}">
                    <a16:creationId xmlns:a16="http://schemas.microsoft.com/office/drawing/2014/main" id="{4FF31B0F-A03B-4BA8-931F-2BAC37FC1CA4}"/>
                  </a:ext>
                </a:extLst>
              </p:cNvPr>
              <p:cNvSpPr/>
              <p:nvPr/>
            </p:nvSpPr>
            <p:spPr>
              <a:xfrm>
                <a:off x="4833081" y="4046029"/>
                <a:ext cx="9525" cy="21812"/>
              </a:xfrm>
              <a:custGeom>
                <a:avLst/>
                <a:gdLst>
                  <a:gd name="connsiteX0" fmla="*/ 0 w 9525"/>
                  <a:gd name="connsiteY0" fmla="*/ 0 h 21812"/>
                  <a:gd name="connsiteX1" fmla="*/ 0 w 9525"/>
                  <a:gd name="connsiteY1" fmla="*/ 21812 h 21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1812">
                    <a:moveTo>
                      <a:pt x="0" y="0"/>
                    </a:moveTo>
                    <a:lnTo>
                      <a:pt x="0" y="2181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9" name="任意多边形: 形状 588">
                <a:extLst>
                  <a:ext uri="{FF2B5EF4-FFF2-40B4-BE49-F238E27FC236}">
                    <a16:creationId xmlns:a16="http://schemas.microsoft.com/office/drawing/2014/main" id="{7C6300EB-8F50-4AE7-BC65-E11B13AECE42}"/>
                  </a:ext>
                </a:extLst>
              </p:cNvPr>
              <p:cNvSpPr/>
              <p:nvPr/>
            </p:nvSpPr>
            <p:spPr>
              <a:xfrm>
                <a:off x="4711352" y="3997833"/>
                <a:ext cx="9525" cy="25622"/>
              </a:xfrm>
              <a:custGeom>
                <a:avLst/>
                <a:gdLst>
                  <a:gd name="connsiteX0" fmla="*/ 0 w 9525"/>
                  <a:gd name="connsiteY0" fmla="*/ 0 h 25622"/>
                  <a:gd name="connsiteX1" fmla="*/ 0 w 9525"/>
                  <a:gd name="connsiteY1" fmla="*/ 25622 h 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5622">
                    <a:moveTo>
                      <a:pt x="0" y="0"/>
                    </a:moveTo>
                    <a:lnTo>
                      <a:pt x="0" y="2562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0" name="任意多边形: 形状 589">
                <a:extLst>
                  <a:ext uri="{FF2B5EF4-FFF2-40B4-BE49-F238E27FC236}">
                    <a16:creationId xmlns:a16="http://schemas.microsoft.com/office/drawing/2014/main" id="{41270CC6-05BB-46CE-B52E-BAE640694C3F}"/>
                  </a:ext>
                </a:extLst>
              </p:cNvPr>
              <p:cNvSpPr/>
              <p:nvPr/>
            </p:nvSpPr>
            <p:spPr>
              <a:xfrm>
                <a:off x="4686492" y="3997833"/>
                <a:ext cx="9525" cy="25622"/>
              </a:xfrm>
              <a:custGeom>
                <a:avLst/>
                <a:gdLst>
                  <a:gd name="connsiteX0" fmla="*/ 0 w 9525"/>
                  <a:gd name="connsiteY0" fmla="*/ 0 h 25622"/>
                  <a:gd name="connsiteX1" fmla="*/ 0 w 9525"/>
                  <a:gd name="connsiteY1" fmla="*/ 25622 h 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5622">
                    <a:moveTo>
                      <a:pt x="0" y="0"/>
                    </a:moveTo>
                    <a:lnTo>
                      <a:pt x="0" y="2562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1" name="任意多边形: 形状 590">
                <a:extLst>
                  <a:ext uri="{FF2B5EF4-FFF2-40B4-BE49-F238E27FC236}">
                    <a16:creationId xmlns:a16="http://schemas.microsoft.com/office/drawing/2014/main" id="{819AB908-AD31-4D9B-AEF5-9497258D1B1C}"/>
                  </a:ext>
                </a:extLst>
              </p:cNvPr>
              <p:cNvSpPr/>
              <p:nvPr/>
            </p:nvSpPr>
            <p:spPr>
              <a:xfrm>
                <a:off x="4667537" y="3997833"/>
                <a:ext cx="9525" cy="25622"/>
              </a:xfrm>
              <a:custGeom>
                <a:avLst/>
                <a:gdLst>
                  <a:gd name="connsiteX0" fmla="*/ 0 w 9525"/>
                  <a:gd name="connsiteY0" fmla="*/ 0 h 25622"/>
                  <a:gd name="connsiteX1" fmla="*/ 0 w 9525"/>
                  <a:gd name="connsiteY1" fmla="*/ 25622 h 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5622">
                    <a:moveTo>
                      <a:pt x="0" y="0"/>
                    </a:moveTo>
                    <a:lnTo>
                      <a:pt x="0" y="25622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2" name="任意多边形: 形状 591">
                <a:extLst>
                  <a:ext uri="{FF2B5EF4-FFF2-40B4-BE49-F238E27FC236}">
                    <a16:creationId xmlns:a16="http://schemas.microsoft.com/office/drawing/2014/main" id="{59FCE9CC-1F03-436A-ADE7-6CB68C965F08}"/>
                  </a:ext>
                </a:extLst>
              </p:cNvPr>
              <p:cNvSpPr/>
              <p:nvPr/>
            </p:nvSpPr>
            <p:spPr>
              <a:xfrm>
                <a:off x="3781426" y="3787425"/>
                <a:ext cx="9525" cy="18287"/>
              </a:xfrm>
              <a:custGeom>
                <a:avLst/>
                <a:gdLst>
                  <a:gd name="connsiteX0" fmla="*/ 0 w 9525"/>
                  <a:gd name="connsiteY0" fmla="*/ 0 h 18287"/>
                  <a:gd name="connsiteX1" fmla="*/ 0 w 9525"/>
                  <a:gd name="connsiteY1" fmla="*/ 18288 h 18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8287">
                    <a:moveTo>
                      <a:pt x="0" y="0"/>
                    </a:moveTo>
                    <a:lnTo>
                      <a:pt x="0" y="18288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3" name="任意多边形: 形状 592">
                <a:extLst>
                  <a:ext uri="{FF2B5EF4-FFF2-40B4-BE49-F238E27FC236}">
                    <a16:creationId xmlns:a16="http://schemas.microsoft.com/office/drawing/2014/main" id="{F419259E-1062-4006-BAF9-F0C80DE4B304}"/>
                  </a:ext>
                </a:extLst>
              </p:cNvPr>
              <p:cNvSpPr/>
              <p:nvPr/>
            </p:nvSpPr>
            <p:spPr>
              <a:xfrm>
                <a:off x="2991518" y="3543300"/>
                <a:ext cx="9525" cy="24955"/>
              </a:xfrm>
              <a:custGeom>
                <a:avLst/>
                <a:gdLst>
                  <a:gd name="connsiteX0" fmla="*/ 0 w 9525"/>
                  <a:gd name="connsiteY0" fmla="*/ 0 h 24955"/>
                  <a:gd name="connsiteX1" fmla="*/ 0 w 9525"/>
                  <a:gd name="connsiteY1" fmla="*/ 24956 h 2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4955">
                    <a:moveTo>
                      <a:pt x="0" y="0"/>
                    </a:moveTo>
                    <a:lnTo>
                      <a:pt x="0" y="24956"/>
                    </a:lnTo>
                  </a:path>
                </a:pathLst>
              </a:custGeom>
              <a:ln w="14288" cap="rnd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76" name="任意多边形: 形状 575">
              <a:extLst>
                <a:ext uri="{FF2B5EF4-FFF2-40B4-BE49-F238E27FC236}">
                  <a16:creationId xmlns:a16="http://schemas.microsoft.com/office/drawing/2014/main" id="{FA52772D-C318-484D-A1A9-86E1A3654FFE}"/>
                </a:ext>
              </a:extLst>
            </p:cNvPr>
            <p:cNvSpPr/>
            <p:nvPr/>
          </p:nvSpPr>
          <p:spPr>
            <a:xfrm>
              <a:off x="2931265" y="2255258"/>
              <a:ext cx="36107" cy="36107"/>
            </a:xfrm>
            <a:custGeom>
              <a:avLst/>
              <a:gdLst>
                <a:gd name="connsiteX0" fmla="*/ 46673 w 46672"/>
                <a:gd name="connsiteY0" fmla="*/ 23336 h 46672"/>
                <a:gd name="connsiteX1" fmla="*/ 23336 w 46672"/>
                <a:gd name="connsiteY1" fmla="*/ 46672 h 46672"/>
                <a:gd name="connsiteX2" fmla="*/ 0 w 46672"/>
                <a:gd name="connsiteY2" fmla="*/ 23336 h 46672"/>
                <a:gd name="connsiteX3" fmla="*/ 23336 w 46672"/>
                <a:gd name="connsiteY3" fmla="*/ 0 h 46672"/>
                <a:gd name="connsiteX4" fmla="*/ 46673 w 46672"/>
                <a:gd name="connsiteY4" fmla="*/ 23336 h 4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2" h="46672">
                  <a:moveTo>
                    <a:pt x="46673" y="23336"/>
                  </a:moveTo>
                  <a:cubicBezTo>
                    <a:pt x="46673" y="36195"/>
                    <a:pt x="36195" y="46672"/>
                    <a:pt x="23336" y="46672"/>
                  </a:cubicBezTo>
                  <a:cubicBezTo>
                    <a:pt x="10478" y="46672"/>
                    <a:pt x="0" y="36195"/>
                    <a:pt x="0" y="23336"/>
                  </a:cubicBezTo>
                  <a:cubicBezTo>
                    <a:pt x="0" y="10477"/>
                    <a:pt x="10478" y="0"/>
                    <a:pt x="23336" y="0"/>
                  </a:cubicBezTo>
                  <a:cubicBezTo>
                    <a:pt x="36290" y="0"/>
                    <a:pt x="46673" y="10477"/>
                    <a:pt x="46673" y="23336"/>
                  </a:cubicBezTo>
                  <a:close/>
                </a:path>
              </a:pathLst>
            </a:custGeom>
            <a:solidFill>
              <a:srgbClr val="80808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577" name="图形 104">
              <a:extLst>
                <a:ext uri="{FF2B5EF4-FFF2-40B4-BE49-F238E27FC236}">
                  <a16:creationId xmlns:a16="http://schemas.microsoft.com/office/drawing/2014/main" id="{EE570A9B-7C65-46AF-ADF8-43705C3F6E2D}"/>
                </a:ext>
              </a:extLst>
            </p:cNvPr>
            <p:cNvGrpSpPr/>
            <p:nvPr/>
          </p:nvGrpSpPr>
          <p:grpSpPr>
            <a:xfrm>
              <a:off x="2924560" y="1964701"/>
              <a:ext cx="48487" cy="48340"/>
              <a:chOff x="5204366" y="3660457"/>
              <a:chExt cx="62674" cy="62484"/>
            </a:xfrm>
            <a:solidFill>
              <a:srgbClr val="AB1F24"/>
            </a:solidFill>
          </p:grpSpPr>
          <p:sp>
            <p:nvSpPr>
              <p:cNvPr id="578" name="任意多边形: 形状 577">
                <a:extLst>
                  <a:ext uri="{FF2B5EF4-FFF2-40B4-BE49-F238E27FC236}">
                    <a16:creationId xmlns:a16="http://schemas.microsoft.com/office/drawing/2014/main" id="{1615D3AF-B55E-41D5-A801-ECBF964D9390}"/>
                  </a:ext>
                </a:extLst>
              </p:cNvPr>
              <p:cNvSpPr/>
              <p:nvPr/>
            </p:nvSpPr>
            <p:spPr>
              <a:xfrm>
                <a:off x="5204366" y="3660457"/>
                <a:ext cx="62674" cy="62484"/>
              </a:xfrm>
              <a:custGeom>
                <a:avLst/>
                <a:gdLst>
                  <a:gd name="connsiteX0" fmla="*/ 62674 w 62674"/>
                  <a:gd name="connsiteY0" fmla="*/ 31242 h 62484"/>
                  <a:gd name="connsiteX1" fmla="*/ 31337 w 62674"/>
                  <a:gd name="connsiteY1" fmla="*/ 62484 h 62484"/>
                  <a:gd name="connsiteX2" fmla="*/ 0 w 62674"/>
                  <a:gd name="connsiteY2" fmla="*/ 31242 h 62484"/>
                  <a:gd name="connsiteX3" fmla="*/ 31337 w 62674"/>
                  <a:gd name="connsiteY3" fmla="*/ 0 h 62484"/>
                  <a:gd name="connsiteX4" fmla="*/ 62674 w 62674"/>
                  <a:gd name="connsiteY4" fmla="*/ 31242 h 6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674" h="62484">
                    <a:moveTo>
                      <a:pt x="62674" y="31242"/>
                    </a:moveTo>
                    <a:cubicBezTo>
                      <a:pt x="62674" y="48482"/>
                      <a:pt x="48673" y="62484"/>
                      <a:pt x="31337" y="62484"/>
                    </a:cubicBezTo>
                    <a:cubicBezTo>
                      <a:pt x="14097" y="62484"/>
                      <a:pt x="0" y="48482"/>
                      <a:pt x="0" y="31242"/>
                    </a:cubicBezTo>
                    <a:cubicBezTo>
                      <a:pt x="0" y="14002"/>
                      <a:pt x="14001" y="0"/>
                      <a:pt x="31337" y="0"/>
                    </a:cubicBezTo>
                    <a:cubicBezTo>
                      <a:pt x="48673" y="0"/>
                      <a:pt x="62674" y="14002"/>
                      <a:pt x="62674" y="31242"/>
                    </a:cubicBezTo>
                    <a:close/>
                  </a:path>
                </a:pathLst>
              </a:custGeom>
              <a:solidFill>
                <a:srgbClr val="AB1F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9" name="任意多边形: 形状 578">
                <a:extLst>
                  <a:ext uri="{FF2B5EF4-FFF2-40B4-BE49-F238E27FC236}">
                    <a16:creationId xmlns:a16="http://schemas.microsoft.com/office/drawing/2014/main" id="{62F5FD80-4985-45F8-A662-8C9932D19DB3}"/>
                  </a:ext>
                </a:extLst>
              </p:cNvPr>
              <p:cNvSpPr/>
              <p:nvPr/>
            </p:nvSpPr>
            <p:spPr>
              <a:xfrm>
                <a:off x="5211224" y="3666839"/>
                <a:ext cx="50292" cy="50291"/>
              </a:xfrm>
              <a:custGeom>
                <a:avLst/>
                <a:gdLst>
                  <a:gd name="connsiteX0" fmla="*/ 50292 w 50292"/>
                  <a:gd name="connsiteY0" fmla="*/ 25146 h 50291"/>
                  <a:gd name="connsiteX1" fmla="*/ 25146 w 50292"/>
                  <a:gd name="connsiteY1" fmla="*/ 50292 h 50291"/>
                  <a:gd name="connsiteX2" fmla="*/ 0 w 50292"/>
                  <a:gd name="connsiteY2" fmla="*/ 25146 h 50291"/>
                  <a:gd name="connsiteX3" fmla="*/ 25146 w 50292"/>
                  <a:gd name="connsiteY3" fmla="*/ 0 h 50291"/>
                  <a:gd name="connsiteX4" fmla="*/ 50292 w 50292"/>
                  <a:gd name="connsiteY4" fmla="*/ 25146 h 50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292" h="50291">
                    <a:moveTo>
                      <a:pt x="50292" y="25146"/>
                    </a:moveTo>
                    <a:cubicBezTo>
                      <a:pt x="50292" y="39052"/>
                      <a:pt x="39053" y="50292"/>
                      <a:pt x="25146" y="50292"/>
                    </a:cubicBezTo>
                    <a:cubicBezTo>
                      <a:pt x="11240" y="50292"/>
                      <a:pt x="0" y="39052"/>
                      <a:pt x="0" y="25146"/>
                    </a:cubicBezTo>
                    <a:cubicBezTo>
                      <a:pt x="0" y="11240"/>
                      <a:pt x="11240" y="0"/>
                      <a:pt x="25146" y="0"/>
                    </a:cubicBezTo>
                    <a:cubicBezTo>
                      <a:pt x="39053" y="0"/>
                      <a:pt x="50292" y="11240"/>
                      <a:pt x="50292" y="25146"/>
                    </a:cubicBezTo>
                    <a:close/>
                  </a:path>
                </a:pathLst>
              </a:custGeom>
              <a:solidFill>
                <a:srgbClr val="AB1F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639" name="文本框 638">
            <a:extLst>
              <a:ext uri="{FF2B5EF4-FFF2-40B4-BE49-F238E27FC236}">
                <a16:creationId xmlns:a16="http://schemas.microsoft.com/office/drawing/2014/main" id="{47344E9B-5346-4EA9-ADAB-7AED399C71CC}"/>
              </a:ext>
            </a:extLst>
          </p:cNvPr>
          <p:cNvSpPr txBox="1"/>
          <p:nvPr/>
        </p:nvSpPr>
        <p:spPr>
          <a:xfrm>
            <a:off x="8208671" y="2734275"/>
            <a:ext cx="104863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4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年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0S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率 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44%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640" name="文本框 639">
            <a:extLst>
              <a:ext uri="{FF2B5EF4-FFF2-40B4-BE49-F238E27FC236}">
                <a16:creationId xmlns:a16="http://schemas.microsoft.com/office/drawing/2014/main" id="{36D18CAC-DB16-4AA7-923C-AB87C3E88E43}"/>
              </a:ext>
            </a:extLst>
          </p:cNvPr>
          <p:cNvSpPr txBox="1"/>
          <p:nvPr/>
        </p:nvSpPr>
        <p:spPr>
          <a:xfrm>
            <a:off x="10024944" y="2426315"/>
            <a:ext cx="846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布格替尼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641" name="文本框 640">
            <a:extLst>
              <a:ext uri="{FF2B5EF4-FFF2-40B4-BE49-F238E27FC236}">
                <a16:creationId xmlns:a16="http://schemas.microsoft.com/office/drawing/2014/main" id="{F407F693-17F6-4723-8212-D4949CAD7B26}"/>
              </a:ext>
            </a:extLst>
          </p:cNvPr>
          <p:cNvSpPr txBox="1"/>
          <p:nvPr/>
        </p:nvSpPr>
        <p:spPr>
          <a:xfrm>
            <a:off x="9852756" y="2871660"/>
            <a:ext cx="886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克唑替尼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642" name="文本框 641">
            <a:extLst>
              <a:ext uri="{FF2B5EF4-FFF2-40B4-BE49-F238E27FC236}">
                <a16:creationId xmlns:a16="http://schemas.microsoft.com/office/drawing/2014/main" id="{E5BBF05E-639A-435A-80AC-F56959DCD262}"/>
              </a:ext>
            </a:extLst>
          </p:cNvPr>
          <p:cNvSpPr txBox="1"/>
          <p:nvPr/>
        </p:nvSpPr>
        <p:spPr>
          <a:xfrm>
            <a:off x="10562636" y="1980630"/>
            <a:ext cx="1101603" cy="63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4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年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0S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率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  <a:sym typeface="+mn-lt"/>
              </a:rPr>
              <a:t>71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1" i="0" u="none" strike="noStrike" kern="1200" cap="none" spc="0" normalizeH="0" baseline="3000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3" name="TextBox 62">
            <a:extLst>
              <a:ext uri="{FF2B5EF4-FFF2-40B4-BE49-F238E27FC236}">
                <a16:creationId xmlns:a16="http://schemas.microsoft.com/office/drawing/2014/main" id="{853D9ED1-5BBC-4E47-8108-E9E9C196C5F9}"/>
              </a:ext>
            </a:extLst>
          </p:cNvPr>
          <p:cNvSpPr txBox="1"/>
          <p:nvPr/>
        </p:nvSpPr>
        <p:spPr>
          <a:xfrm>
            <a:off x="7869152" y="1426992"/>
            <a:ext cx="260598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基线脑转移人群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BIRC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评估）</a:t>
            </a:r>
            <a:r>
              <a:rPr kumimoji="0" lang="en-US" altLang="zh-CN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[1]</a:t>
            </a:r>
            <a:endParaRPr kumimoji="0" lang="zh-CN" altLang="en-US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4" name="任意多边形: 形状 643">
            <a:extLst>
              <a:ext uri="{FF2B5EF4-FFF2-40B4-BE49-F238E27FC236}">
                <a16:creationId xmlns:a16="http://schemas.microsoft.com/office/drawing/2014/main" id="{04D57E6D-AFC1-468B-8803-E05CD6094C26}"/>
              </a:ext>
            </a:extLst>
          </p:cNvPr>
          <p:cNvSpPr/>
          <p:nvPr/>
        </p:nvSpPr>
        <p:spPr>
          <a:xfrm rot="5400000" flipV="1">
            <a:off x="10906438" y="1501454"/>
            <a:ext cx="314837" cy="778388"/>
          </a:xfrm>
          <a:custGeom>
            <a:avLst/>
            <a:gdLst>
              <a:gd name="connsiteX0" fmla="*/ 327965 w 805906"/>
              <a:gd name="connsiteY0" fmla="*/ 0 h 527897"/>
              <a:gd name="connsiteX1" fmla="*/ 0 w 805906"/>
              <a:gd name="connsiteY1" fmla="*/ 263948 h 527897"/>
              <a:gd name="connsiteX2" fmla="*/ 327965 w 805906"/>
              <a:gd name="connsiteY2" fmla="*/ 527897 h 527897"/>
              <a:gd name="connsiteX3" fmla="*/ 327965 w 805906"/>
              <a:gd name="connsiteY3" fmla="*/ 395922 h 527897"/>
              <a:gd name="connsiteX4" fmla="*/ 683252 w 805906"/>
              <a:gd name="connsiteY4" fmla="*/ 457626 h 527897"/>
              <a:gd name="connsiteX5" fmla="*/ 805906 w 805906"/>
              <a:gd name="connsiteY5" fmla="*/ 493337 h 527897"/>
              <a:gd name="connsiteX6" fmla="*/ 805906 w 805906"/>
              <a:gd name="connsiteY6" fmla="*/ 33457 h 527897"/>
              <a:gd name="connsiteX7" fmla="*/ 685643 w 805906"/>
              <a:gd name="connsiteY7" fmla="*/ 68592 h 527897"/>
              <a:gd name="connsiteX8" fmla="*/ 327965 w 805906"/>
              <a:gd name="connsiteY8" fmla="*/ 131974 h 52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906" h="527897">
                <a:moveTo>
                  <a:pt x="327965" y="0"/>
                </a:moveTo>
                <a:lnTo>
                  <a:pt x="0" y="263948"/>
                </a:lnTo>
                <a:lnTo>
                  <a:pt x="327965" y="527897"/>
                </a:lnTo>
                <a:lnTo>
                  <a:pt x="327965" y="395922"/>
                </a:lnTo>
                <a:cubicBezTo>
                  <a:pt x="428079" y="411208"/>
                  <a:pt x="552003" y="425512"/>
                  <a:pt x="683252" y="457626"/>
                </a:cubicBezTo>
                <a:lnTo>
                  <a:pt x="805906" y="493337"/>
                </a:lnTo>
                <a:lnTo>
                  <a:pt x="805906" y="33457"/>
                </a:lnTo>
                <a:lnTo>
                  <a:pt x="685643" y="68592"/>
                </a:lnTo>
                <a:cubicBezTo>
                  <a:pt x="554513" y="101020"/>
                  <a:pt x="430250" y="116251"/>
                  <a:pt x="327965" y="131974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alpha val="0"/>
                </a:schemeClr>
              </a:gs>
              <a:gs pos="99000">
                <a:schemeClr val="accent1">
                  <a:lumMod val="75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5" name="文本框 644">
            <a:extLst>
              <a:ext uri="{FF2B5EF4-FFF2-40B4-BE49-F238E27FC236}">
                <a16:creationId xmlns:a16="http://schemas.microsoft.com/office/drawing/2014/main" id="{3BEBEC74-2190-412F-8633-E994B7FF3342}"/>
              </a:ext>
            </a:extLst>
          </p:cNvPr>
          <p:cNvSpPr txBox="1"/>
          <p:nvPr/>
        </p:nvSpPr>
        <p:spPr>
          <a:xfrm>
            <a:off x="6903985" y="3203135"/>
            <a:ext cx="111014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HR=0.43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95%Cl:0.21-0.89</a:t>
            </a: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46" name="文本框 645">
            <a:extLst>
              <a:ext uri="{FF2B5EF4-FFF2-40B4-BE49-F238E27FC236}">
                <a16:creationId xmlns:a16="http://schemas.microsoft.com/office/drawing/2014/main" id="{06F9986B-4C2C-464D-A0C6-C558B92CC7DC}"/>
              </a:ext>
            </a:extLst>
          </p:cNvPr>
          <p:cNvSpPr txBox="1"/>
          <p:nvPr/>
        </p:nvSpPr>
        <p:spPr>
          <a:xfrm rot="16200000">
            <a:off x="6253904" y="2570577"/>
            <a:ext cx="5891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OS %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47" name="TextBox 303">
            <a:extLst>
              <a:ext uri="{FF2B5EF4-FFF2-40B4-BE49-F238E27FC236}">
                <a16:creationId xmlns:a16="http://schemas.microsoft.com/office/drawing/2014/main" id="{34B6829E-EB6C-4350-9E07-FEAB33AC8CC4}"/>
              </a:ext>
            </a:extLst>
          </p:cNvPr>
          <p:cNvSpPr txBox="1"/>
          <p:nvPr/>
        </p:nvSpPr>
        <p:spPr>
          <a:xfrm>
            <a:off x="6600500" y="1928196"/>
            <a:ext cx="175162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100</a:t>
            </a:r>
          </a:p>
        </p:txBody>
      </p:sp>
      <p:sp>
        <p:nvSpPr>
          <p:cNvPr id="648" name="TextBox 304">
            <a:extLst>
              <a:ext uri="{FF2B5EF4-FFF2-40B4-BE49-F238E27FC236}">
                <a16:creationId xmlns:a16="http://schemas.microsoft.com/office/drawing/2014/main" id="{D0D5FF3B-60A6-4821-A0B7-D016F4D09D39}"/>
              </a:ext>
            </a:extLst>
          </p:cNvPr>
          <p:cNvSpPr txBox="1"/>
          <p:nvPr/>
        </p:nvSpPr>
        <p:spPr>
          <a:xfrm>
            <a:off x="6662638" y="2238264"/>
            <a:ext cx="91568" cy="13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80</a:t>
            </a:r>
          </a:p>
        </p:txBody>
      </p:sp>
      <p:sp>
        <p:nvSpPr>
          <p:cNvPr id="649" name="TextBox 307">
            <a:extLst>
              <a:ext uri="{FF2B5EF4-FFF2-40B4-BE49-F238E27FC236}">
                <a16:creationId xmlns:a16="http://schemas.microsoft.com/office/drawing/2014/main" id="{BD8E76FB-EA70-4A5C-A3DD-2BD37395C0B8}"/>
              </a:ext>
            </a:extLst>
          </p:cNvPr>
          <p:cNvSpPr txBox="1"/>
          <p:nvPr/>
        </p:nvSpPr>
        <p:spPr>
          <a:xfrm>
            <a:off x="6652217" y="3237134"/>
            <a:ext cx="116774" cy="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20</a:t>
            </a:r>
          </a:p>
        </p:txBody>
      </p:sp>
      <p:sp>
        <p:nvSpPr>
          <p:cNvPr id="650" name="TextBox 308">
            <a:extLst>
              <a:ext uri="{FF2B5EF4-FFF2-40B4-BE49-F238E27FC236}">
                <a16:creationId xmlns:a16="http://schemas.microsoft.com/office/drawing/2014/main" id="{CD0C844C-6D9A-4A49-A842-F5FBA7A8FC94}"/>
              </a:ext>
            </a:extLst>
          </p:cNvPr>
          <p:cNvSpPr txBox="1"/>
          <p:nvPr/>
        </p:nvSpPr>
        <p:spPr>
          <a:xfrm>
            <a:off x="6631857" y="3510407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0</a:t>
            </a:r>
          </a:p>
        </p:txBody>
      </p:sp>
      <p:sp>
        <p:nvSpPr>
          <p:cNvPr id="651" name="TextBox 305">
            <a:extLst>
              <a:ext uri="{FF2B5EF4-FFF2-40B4-BE49-F238E27FC236}">
                <a16:creationId xmlns:a16="http://schemas.microsoft.com/office/drawing/2014/main" id="{09B25D59-D68C-4A34-9260-8EC2532547F7}"/>
              </a:ext>
            </a:extLst>
          </p:cNvPr>
          <p:cNvSpPr txBox="1"/>
          <p:nvPr/>
        </p:nvSpPr>
        <p:spPr>
          <a:xfrm>
            <a:off x="6636770" y="2579167"/>
            <a:ext cx="116774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60</a:t>
            </a:r>
          </a:p>
        </p:txBody>
      </p:sp>
      <p:sp>
        <p:nvSpPr>
          <p:cNvPr id="652" name="TextBox 306">
            <a:extLst>
              <a:ext uri="{FF2B5EF4-FFF2-40B4-BE49-F238E27FC236}">
                <a16:creationId xmlns:a16="http://schemas.microsoft.com/office/drawing/2014/main" id="{406E03CD-5E1F-4061-9C60-F220266D94D2}"/>
              </a:ext>
            </a:extLst>
          </p:cNvPr>
          <p:cNvSpPr txBox="1"/>
          <p:nvPr/>
        </p:nvSpPr>
        <p:spPr>
          <a:xfrm>
            <a:off x="6636770" y="2911055"/>
            <a:ext cx="116774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40</a:t>
            </a:r>
          </a:p>
        </p:txBody>
      </p:sp>
      <p:sp>
        <p:nvSpPr>
          <p:cNvPr id="653" name="TextBox 308">
            <a:extLst>
              <a:ext uri="{FF2B5EF4-FFF2-40B4-BE49-F238E27FC236}">
                <a16:creationId xmlns:a16="http://schemas.microsoft.com/office/drawing/2014/main" id="{A1E8D243-D535-47EA-8BF1-5E82A3C06F7C}"/>
              </a:ext>
            </a:extLst>
          </p:cNvPr>
          <p:cNvSpPr txBox="1"/>
          <p:nvPr/>
        </p:nvSpPr>
        <p:spPr>
          <a:xfrm>
            <a:off x="6754613" y="3662394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0</a:t>
            </a:r>
          </a:p>
        </p:txBody>
      </p:sp>
      <p:sp>
        <p:nvSpPr>
          <p:cNvPr id="654" name="TextBox 308">
            <a:extLst>
              <a:ext uri="{FF2B5EF4-FFF2-40B4-BE49-F238E27FC236}">
                <a16:creationId xmlns:a16="http://schemas.microsoft.com/office/drawing/2014/main" id="{81C673E6-BD29-4B86-AEA1-C2682D65A23D}"/>
              </a:ext>
            </a:extLst>
          </p:cNvPr>
          <p:cNvSpPr txBox="1"/>
          <p:nvPr/>
        </p:nvSpPr>
        <p:spPr>
          <a:xfrm>
            <a:off x="7200258" y="3660424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6</a:t>
            </a:r>
          </a:p>
        </p:txBody>
      </p:sp>
      <p:sp>
        <p:nvSpPr>
          <p:cNvPr id="655" name="TextBox 308">
            <a:extLst>
              <a:ext uri="{FF2B5EF4-FFF2-40B4-BE49-F238E27FC236}">
                <a16:creationId xmlns:a16="http://schemas.microsoft.com/office/drawing/2014/main" id="{D04A4A99-C32E-4A76-B09B-BD72E552C1D1}"/>
              </a:ext>
            </a:extLst>
          </p:cNvPr>
          <p:cNvSpPr txBox="1"/>
          <p:nvPr/>
        </p:nvSpPr>
        <p:spPr>
          <a:xfrm>
            <a:off x="7685734" y="3664596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12</a:t>
            </a:r>
          </a:p>
        </p:txBody>
      </p:sp>
      <p:sp>
        <p:nvSpPr>
          <p:cNvPr id="656" name="TextBox 308">
            <a:extLst>
              <a:ext uri="{FF2B5EF4-FFF2-40B4-BE49-F238E27FC236}">
                <a16:creationId xmlns:a16="http://schemas.microsoft.com/office/drawing/2014/main" id="{34FF5D54-9672-46BB-A225-E161F6B54DAA}"/>
              </a:ext>
            </a:extLst>
          </p:cNvPr>
          <p:cNvSpPr txBox="1"/>
          <p:nvPr/>
        </p:nvSpPr>
        <p:spPr>
          <a:xfrm>
            <a:off x="8164211" y="3658894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18</a:t>
            </a:r>
          </a:p>
        </p:txBody>
      </p:sp>
      <p:sp>
        <p:nvSpPr>
          <p:cNvPr id="657" name="TextBox 308">
            <a:extLst>
              <a:ext uri="{FF2B5EF4-FFF2-40B4-BE49-F238E27FC236}">
                <a16:creationId xmlns:a16="http://schemas.microsoft.com/office/drawing/2014/main" id="{C5E259FE-3CA4-4FC8-B296-AF38EB3FC478}"/>
              </a:ext>
            </a:extLst>
          </p:cNvPr>
          <p:cNvSpPr txBox="1"/>
          <p:nvPr/>
        </p:nvSpPr>
        <p:spPr>
          <a:xfrm>
            <a:off x="8612171" y="3665507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24</a:t>
            </a:r>
          </a:p>
        </p:txBody>
      </p:sp>
      <p:sp>
        <p:nvSpPr>
          <p:cNvPr id="658" name="TextBox 308">
            <a:extLst>
              <a:ext uri="{FF2B5EF4-FFF2-40B4-BE49-F238E27FC236}">
                <a16:creationId xmlns:a16="http://schemas.microsoft.com/office/drawing/2014/main" id="{52047986-6912-47E6-9789-36B9C8970EB9}"/>
              </a:ext>
            </a:extLst>
          </p:cNvPr>
          <p:cNvSpPr txBox="1"/>
          <p:nvPr/>
        </p:nvSpPr>
        <p:spPr>
          <a:xfrm>
            <a:off x="9073510" y="3665057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30</a:t>
            </a:r>
          </a:p>
        </p:txBody>
      </p:sp>
      <p:sp>
        <p:nvSpPr>
          <p:cNvPr id="659" name="TextBox 308">
            <a:extLst>
              <a:ext uri="{FF2B5EF4-FFF2-40B4-BE49-F238E27FC236}">
                <a16:creationId xmlns:a16="http://schemas.microsoft.com/office/drawing/2014/main" id="{46727600-35A3-4BB3-9D58-119723E2CFA4}"/>
              </a:ext>
            </a:extLst>
          </p:cNvPr>
          <p:cNvSpPr txBox="1"/>
          <p:nvPr/>
        </p:nvSpPr>
        <p:spPr>
          <a:xfrm>
            <a:off x="9525157" y="3665507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36</a:t>
            </a:r>
          </a:p>
        </p:txBody>
      </p:sp>
      <p:sp>
        <p:nvSpPr>
          <p:cNvPr id="660" name="TextBox 308">
            <a:extLst>
              <a:ext uri="{FF2B5EF4-FFF2-40B4-BE49-F238E27FC236}">
                <a16:creationId xmlns:a16="http://schemas.microsoft.com/office/drawing/2014/main" id="{55B13B47-F15D-4821-9EBA-DFA4386BB105}"/>
              </a:ext>
            </a:extLst>
          </p:cNvPr>
          <p:cNvSpPr txBox="1"/>
          <p:nvPr/>
        </p:nvSpPr>
        <p:spPr>
          <a:xfrm>
            <a:off x="9989557" y="3667231"/>
            <a:ext cx="137176" cy="5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42</a:t>
            </a:r>
          </a:p>
        </p:txBody>
      </p:sp>
      <p:sp>
        <p:nvSpPr>
          <p:cNvPr id="661" name="TextBox 308">
            <a:extLst>
              <a:ext uri="{FF2B5EF4-FFF2-40B4-BE49-F238E27FC236}">
                <a16:creationId xmlns:a16="http://schemas.microsoft.com/office/drawing/2014/main" id="{1125993D-719C-4E48-907D-B66F99838CB6}"/>
              </a:ext>
            </a:extLst>
          </p:cNvPr>
          <p:cNvSpPr txBox="1"/>
          <p:nvPr/>
        </p:nvSpPr>
        <p:spPr>
          <a:xfrm>
            <a:off x="10462289" y="3670478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48</a:t>
            </a:r>
          </a:p>
        </p:txBody>
      </p:sp>
      <p:sp>
        <p:nvSpPr>
          <p:cNvPr id="662" name="TextBox 308">
            <a:extLst>
              <a:ext uri="{FF2B5EF4-FFF2-40B4-BE49-F238E27FC236}">
                <a16:creationId xmlns:a16="http://schemas.microsoft.com/office/drawing/2014/main" id="{5E8A9093-4BA5-4C19-8657-DCFA35CE1360}"/>
              </a:ext>
            </a:extLst>
          </p:cNvPr>
          <p:cNvSpPr txBox="1"/>
          <p:nvPr/>
        </p:nvSpPr>
        <p:spPr>
          <a:xfrm>
            <a:off x="10916540" y="3671030"/>
            <a:ext cx="137176" cy="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54</a:t>
            </a:r>
          </a:p>
        </p:txBody>
      </p:sp>
      <p:sp>
        <p:nvSpPr>
          <p:cNvPr id="663" name="文本框 662">
            <a:extLst>
              <a:ext uri="{FF2B5EF4-FFF2-40B4-BE49-F238E27FC236}">
                <a16:creationId xmlns:a16="http://schemas.microsoft.com/office/drawing/2014/main" id="{35F44557-E5C9-48BA-B96C-876351FE760A}"/>
              </a:ext>
            </a:extLst>
          </p:cNvPr>
          <p:cNvSpPr txBox="1"/>
          <p:nvPr/>
        </p:nvSpPr>
        <p:spPr>
          <a:xfrm>
            <a:off x="10981187" y="3493886"/>
            <a:ext cx="6125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时间（月）</a:t>
            </a:r>
          </a:p>
        </p:txBody>
      </p:sp>
      <p:cxnSp>
        <p:nvCxnSpPr>
          <p:cNvPr id="682" name="直接连接符 681">
            <a:extLst>
              <a:ext uri="{FF2B5EF4-FFF2-40B4-BE49-F238E27FC236}">
                <a16:creationId xmlns:a16="http://schemas.microsoft.com/office/drawing/2014/main" id="{F915C622-945A-44A7-8E7D-D116928D39F1}"/>
              </a:ext>
            </a:extLst>
          </p:cNvPr>
          <p:cNvCxnSpPr>
            <a:cxnSpLocks/>
          </p:cNvCxnSpPr>
          <p:nvPr/>
        </p:nvCxnSpPr>
        <p:spPr>
          <a:xfrm>
            <a:off x="6469694" y="1632725"/>
            <a:ext cx="0" cy="422515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文本框 432">
            <a:extLst>
              <a:ext uri="{FF2B5EF4-FFF2-40B4-BE49-F238E27FC236}">
                <a16:creationId xmlns:a16="http://schemas.microsoft.com/office/drawing/2014/main" id="{90D2801F-541F-4BBE-BD5D-6D9CD05220DA}"/>
              </a:ext>
            </a:extLst>
          </p:cNvPr>
          <p:cNvSpPr txBox="1"/>
          <p:nvPr/>
        </p:nvSpPr>
        <p:spPr>
          <a:xfrm>
            <a:off x="2207416" y="1449447"/>
            <a:ext cx="29485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BIRC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评估的任意基线脑转移人群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PFS</a:t>
            </a:r>
            <a:r>
              <a:rPr kumimoji="0" lang="en-US" altLang="zh-CN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[1]</a:t>
            </a:r>
            <a:endParaRPr kumimoji="0" lang="zh-CN" altLang="en-US" sz="12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7" name="文本框 436">
            <a:extLst>
              <a:ext uri="{FF2B5EF4-FFF2-40B4-BE49-F238E27FC236}">
                <a16:creationId xmlns:a16="http://schemas.microsoft.com/office/drawing/2014/main" id="{F258E519-7F77-4EF4-AD4D-9DA2119DE8F3}"/>
              </a:ext>
            </a:extLst>
          </p:cNvPr>
          <p:cNvSpPr txBox="1"/>
          <p:nvPr/>
        </p:nvSpPr>
        <p:spPr>
          <a:xfrm>
            <a:off x="1947755" y="2732108"/>
            <a:ext cx="12941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5.6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个月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中位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PFS</a:t>
            </a:r>
          </a:p>
        </p:txBody>
      </p:sp>
      <p:sp>
        <p:nvSpPr>
          <p:cNvPr id="438" name="文本框 437">
            <a:extLst>
              <a:ext uri="{FF2B5EF4-FFF2-40B4-BE49-F238E27FC236}">
                <a16:creationId xmlns:a16="http://schemas.microsoft.com/office/drawing/2014/main" id="{23A35FAE-A455-4D8C-83B1-20B38C0E5786}"/>
              </a:ext>
            </a:extLst>
          </p:cNvPr>
          <p:cNvSpPr txBox="1"/>
          <p:nvPr/>
        </p:nvSpPr>
        <p:spPr>
          <a:xfrm>
            <a:off x="2065125" y="1896279"/>
            <a:ext cx="14533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24.0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个月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中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位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PFS</a:t>
            </a:r>
          </a:p>
        </p:txBody>
      </p:sp>
      <p:sp>
        <p:nvSpPr>
          <p:cNvPr id="439" name="文本框 438">
            <a:extLst>
              <a:ext uri="{FF2B5EF4-FFF2-40B4-BE49-F238E27FC236}">
                <a16:creationId xmlns:a16="http://schemas.microsoft.com/office/drawing/2014/main" id="{76C8DF20-A5D3-482A-A65D-8411FCF7E337}"/>
              </a:ext>
            </a:extLst>
          </p:cNvPr>
          <p:cNvSpPr txBox="1"/>
          <p:nvPr/>
        </p:nvSpPr>
        <p:spPr>
          <a:xfrm>
            <a:off x="3675541" y="2664914"/>
            <a:ext cx="846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布格替尼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440" name="文本框 439">
            <a:extLst>
              <a:ext uri="{FF2B5EF4-FFF2-40B4-BE49-F238E27FC236}">
                <a16:creationId xmlns:a16="http://schemas.microsoft.com/office/drawing/2014/main" id="{B5CBC7E0-DC1C-48DE-900C-85A281D7280F}"/>
              </a:ext>
            </a:extLst>
          </p:cNvPr>
          <p:cNvSpPr txBox="1"/>
          <p:nvPr/>
        </p:nvSpPr>
        <p:spPr>
          <a:xfrm>
            <a:off x="3529200" y="3137390"/>
            <a:ext cx="886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克唑替尼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FF018-CD9B-4E46-8A95-3AEE08116513}"/>
              </a:ext>
            </a:extLst>
          </p:cNvPr>
          <p:cNvSpPr txBox="1"/>
          <p:nvPr/>
        </p:nvSpPr>
        <p:spPr>
          <a:xfrm>
            <a:off x="3254590" y="4787116"/>
            <a:ext cx="75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-30%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0765B1F-EA8B-4897-B2F9-5F17EF5ED1B2}"/>
              </a:ext>
            </a:extLst>
          </p:cNvPr>
          <p:cNvSpPr txBox="1"/>
          <p:nvPr/>
        </p:nvSpPr>
        <p:spPr>
          <a:xfrm>
            <a:off x="4347642" y="4787116"/>
            <a:ext cx="75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-45%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F214866-7D59-4E4B-B086-73140F46E808}"/>
              </a:ext>
            </a:extLst>
          </p:cNvPr>
          <p:cNvSpPr txBox="1"/>
          <p:nvPr/>
        </p:nvSpPr>
        <p:spPr>
          <a:xfrm>
            <a:off x="5423780" y="4787116"/>
            <a:ext cx="75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-79%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4" name="矩形 678">
            <a:extLst>
              <a:ext uri="{FF2B5EF4-FFF2-40B4-BE49-F238E27FC236}">
                <a16:creationId xmlns:a16="http://schemas.microsoft.com/office/drawing/2014/main" id="{608C2533-748E-4A83-92D6-353B2AA1D004}"/>
              </a:ext>
            </a:extLst>
          </p:cNvPr>
          <p:cNvSpPr/>
          <p:nvPr/>
        </p:nvSpPr>
        <p:spPr>
          <a:xfrm>
            <a:off x="5001615" y="1932050"/>
            <a:ext cx="1399034" cy="16001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5" name="文本框 679">
            <a:extLst>
              <a:ext uri="{FF2B5EF4-FFF2-40B4-BE49-F238E27FC236}">
                <a16:creationId xmlns:a16="http://schemas.microsoft.com/office/drawing/2014/main" id="{7AE8751A-AAE3-4AD7-B7E5-5A23BA248A99}"/>
              </a:ext>
            </a:extLst>
          </p:cNvPr>
          <p:cNvSpPr txBox="1"/>
          <p:nvPr/>
        </p:nvSpPr>
        <p:spPr>
          <a:xfrm>
            <a:off x="4824862" y="2004117"/>
            <a:ext cx="171269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ITT</a:t>
            </a: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人群中位颅内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PFS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44.1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月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ency FB" panose="020B0503020202020204" pitchFamily="34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vs.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克唑替尼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21.2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</a:t>
            </a:r>
          </a:p>
        </p:txBody>
      </p:sp>
      <p:sp>
        <p:nvSpPr>
          <p:cNvPr id="166" name="文本框 680">
            <a:extLst>
              <a:ext uri="{FF2B5EF4-FFF2-40B4-BE49-F238E27FC236}">
                <a16:creationId xmlns:a16="http://schemas.microsoft.com/office/drawing/2014/main" id="{352546C7-97E3-495F-9F8F-110C907B597E}"/>
              </a:ext>
            </a:extLst>
          </p:cNvPr>
          <p:cNvSpPr txBox="1"/>
          <p:nvPr/>
        </p:nvSpPr>
        <p:spPr>
          <a:xfrm>
            <a:off x="4803181" y="2826608"/>
            <a:ext cx="17839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基线脑转移人群</a:t>
            </a:r>
            <a:r>
              <a:rPr kumimoji="0" lang="en-US" altLang="zh-CN" sz="10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ORR</a:t>
            </a:r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66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 %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vs.</a:t>
            </a:r>
            <a:r>
              <a: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克唑替尼</a:t>
            </a: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14%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75" name="文本框 641">
            <a:extLst>
              <a:ext uri="{FF2B5EF4-FFF2-40B4-BE49-F238E27FC236}">
                <a16:creationId xmlns:a16="http://schemas.microsoft.com/office/drawing/2014/main" id="{5B21C00E-1D0E-42AA-B824-5C0C7260A304}"/>
              </a:ext>
            </a:extLst>
          </p:cNvPr>
          <p:cNvSpPr txBox="1"/>
          <p:nvPr/>
        </p:nvSpPr>
        <p:spPr>
          <a:xfrm>
            <a:off x="6888885" y="4178321"/>
            <a:ext cx="1101603" cy="636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lt"/>
              </a:rPr>
              <a:t>持续缓解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E1100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微软雅黑" panose="020B0503020204020204" pitchFamily="34" charset="-122"/>
                <a:cs typeface="+mn-cs"/>
                <a:sym typeface="+mn-lt"/>
              </a:rPr>
              <a:t>27.9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1" i="0" u="none" strike="noStrike" kern="1200" cap="none" spc="0" normalizeH="0" baseline="3000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6" name="任意多边形: 形状 643">
            <a:extLst>
              <a:ext uri="{FF2B5EF4-FFF2-40B4-BE49-F238E27FC236}">
                <a16:creationId xmlns:a16="http://schemas.microsoft.com/office/drawing/2014/main" id="{6A903D4F-171D-44E3-9E9D-0A2615343C54}"/>
              </a:ext>
            </a:extLst>
          </p:cNvPr>
          <p:cNvSpPr/>
          <p:nvPr/>
        </p:nvSpPr>
        <p:spPr>
          <a:xfrm rot="5400000" flipV="1">
            <a:off x="7232687" y="3699145"/>
            <a:ext cx="314837" cy="778388"/>
          </a:xfrm>
          <a:custGeom>
            <a:avLst/>
            <a:gdLst>
              <a:gd name="connsiteX0" fmla="*/ 327965 w 805906"/>
              <a:gd name="connsiteY0" fmla="*/ 0 h 527897"/>
              <a:gd name="connsiteX1" fmla="*/ 0 w 805906"/>
              <a:gd name="connsiteY1" fmla="*/ 263948 h 527897"/>
              <a:gd name="connsiteX2" fmla="*/ 327965 w 805906"/>
              <a:gd name="connsiteY2" fmla="*/ 527897 h 527897"/>
              <a:gd name="connsiteX3" fmla="*/ 327965 w 805906"/>
              <a:gd name="connsiteY3" fmla="*/ 395922 h 527897"/>
              <a:gd name="connsiteX4" fmla="*/ 683252 w 805906"/>
              <a:gd name="connsiteY4" fmla="*/ 457626 h 527897"/>
              <a:gd name="connsiteX5" fmla="*/ 805906 w 805906"/>
              <a:gd name="connsiteY5" fmla="*/ 493337 h 527897"/>
              <a:gd name="connsiteX6" fmla="*/ 805906 w 805906"/>
              <a:gd name="connsiteY6" fmla="*/ 33457 h 527897"/>
              <a:gd name="connsiteX7" fmla="*/ 685643 w 805906"/>
              <a:gd name="connsiteY7" fmla="*/ 68592 h 527897"/>
              <a:gd name="connsiteX8" fmla="*/ 327965 w 805906"/>
              <a:gd name="connsiteY8" fmla="*/ 131974 h 52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5906" h="527897">
                <a:moveTo>
                  <a:pt x="327965" y="0"/>
                </a:moveTo>
                <a:lnTo>
                  <a:pt x="0" y="263948"/>
                </a:lnTo>
                <a:lnTo>
                  <a:pt x="327965" y="527897"/>
                </a:lnTo>
                <a:lnTo>
                  <a:pt x="327965" y="395922"/>
                </a:lnTo>
                <a:cubicBezTo>
                  <a:pt x="428079" y="411208"/>
                  <a:pt x="552003" y="425512"/>
                  <a:pt x="683252" y="457626"/>
                </a:cubicBezTo>
                <a:lnTo>
                  <a:pt x="805906" y="493337"/>
                </a:lnTo>
                <a:lnTo>
                  <a:pt x="805906" y="33457"/>
                </a:lnTo>
                <a:lnTo>
                  <a:pt x="685643" y="68592"/>
                </a:lnTo>
                <a:cubicBezTo>
                  <a:pt x="554513" y="101020"/>
                  <a:pt x="430250" y="116251"/>
                  <a:pt x="327965" y="131974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alpha val="0"/>
                </a:schemeClr>
              </a:gs>
              <a:gs pos="99000">
                <a:schemeClr val="accent1">
                  <a:lumMod val="75000"/>
                </a:schemeClr>
              </a:gs>
            </a:gsLst>
            <a:lin ang="10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1100">
                  <a:lumMod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2077C-674F-431E-80C9-3A910BB308F0}"/>
              </a:ext>
            </a:extLst>
          </p:cNvPr>
          <p:cNvSpPr txBox="1"/>
          <p:nvPr/>
        </p:nvSpPr>
        <p:spPr>
          <a:xfrm>
            <a:off x="2274251" y="5825100"/>
            <a:ext cx="767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(ALEX)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8" name="文本框 137">
            <a:extLst>
              <a:ext uri="{FF2B5EF4-FFF2-40B4-BE49-F238E27FC236}">
                <a16:creationId xmlns:a16="http://schemas.microsoft.com/office/drawing/2014/main" id="{7C96CDAF-8DF5-4A9E-9044-8A25E6578CFE}"/>
              </a:ext>
            </a:extLst>
          </p:cNvPr>
          <p:cNvSpPr txBox="1"/>
          <p:nvPr/>
        </p:nvSpPr>
        <p:spPr>
          <a:xfrm>
            <a:off x="587374" y="6441266"/>
            <a:ext cx="10994941" cy="276999"/>
          </a:xfrm>
          <a:prstGeom prst="rect">
            <a:avLst/>
          </a:prstGeom>
          <a:noFill/>
        </p:spPr>
        <p:txBody>
          <a:bodyPr wrap="square" lIns="0" tIns="45720" rIns="91440" bIns="4572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Camidge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DR, et al. J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Thorac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Oncol . 2021 Dec;16(12):2091-2108. 2. Peters S, et al. N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Engl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J Med . 2017 Aug 31;377(9)829-838.;3, Soria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JC,et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al.Lancet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2017 Mar 4;389(10072)917-929.; 4.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Dagogo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-Jack I, et al. JAMA Oncol . 2021 Nov 1;7(11):1615-1616. 5. Benjamin J Solomon. et al.  2022.AACR Abstract #CT223; 6. Ando K, et al. Cancers (Basel) . 2020 Apr 10; 7.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Camidge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DR, et al. J Clin Oncol . 2020 Nov 1; 8.Mok T, et al. Ann Oncol . 2020 Aug; 9. Soria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JC,et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al.Lancet</a:t>
            </a: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 2017 Mar 4; 10. Horn L, et al. JAMA Oncol . 2021 Nov 1</a:t>
            </a:r>
          </a:p>
        </p:txBody>
      </p:sp>
    </p:spTree>
    <p:extLst>
      <p:ext uri="{BB962C8B-B14F-4D97-AF65-F5344CB8AC3E}">
        <p14:creationId xmlns:p14="http://schemas.microsoft.com/office/powerpoint/2010/main" val="279565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F597AC39-3B69-4895-8E73-712B516A570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498" imgH="499" progId="TCLayout.ActiveDocument.1">
                  <p:embed/>
                </p:oleObj>
              </mc:Choice>
              <mc:Fallback>
                <p:oleObj name="think-cell Slide" r:id="rId38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F597AC39-3B69-4895-8E73-712B516A57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矩形 60">
            <a:extLst>
              <a:ext uri="{FF2B5EF4-FFF2-40B4-BE49-F238E27FC236}">
                <a16:creationId xmlns:a16="http://schemas.microsoft.com/office/drawing/2014/main" id="{A5EE138F-ADAC-4A2A-A994-FE0B3E715B7F}"/>
              </a:ext>
            </a:extLst>
          </p:cNvPr>
          <p:cNvSpPr/>
          <p:nvPr/>
        </p:nvSpPr>
        <p:spPr>
          <a:xfrm>
            <a:off x="626205" y="1199423"/>
            <a:ext cx="5526946" cy="519185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0C48443-5449-49E3-83EF-5C95F2BCE717}"/>
              </a:ext>
            </a:extLst>
          </p:cNvPr>
          <p:cNvSpPr txBox="1"/>
          <p:nvPr/>
        </p:nvSpPr>
        <p:spPr>
          <a:xfrm>
            <a:off x="637178" y="1220237"/>
            <a:ext cx="213298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克唑替尼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耐药后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0"/>
              </a:rPr>
              <a:t>[1,2,4]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2" name="文本框 4">
            <a:extLst>
              <a:ext uri="{FF2B5EF4-FFF2-40B4-BE49-F238E27FC236}">
                <a16:creationId xmlns:a16="http://schemas.microsoft.com/office/drawing/2014/main" id="{ACED17F7-1FD0-48AD-823F-4F0DE4B200E4}"/>
              </a:ext>
            </a:extLst>
          </p:cNvPr>
          <p:cNvSpPr txBox="1"/>
          <p:nvPr/>
        </p:nvSpPr>
        <p:spPr>
          <a:xfrm>
            <a:off x="2867005" y="3782839"/>
            <a:ext cx="1998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中位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OS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（月）*</a:t>
            </a:r>
            <a:r>
              <a:rPr lang="en-US" altLang="zh-CN" sz="1200" b="1" baseline="30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9EAEA014-AF37-48E2-BA22-13CF0F57F85D}"/>
              </a:ext>
            </a:extLst>
          </p:cNvPr>
          <p:cNvSpPr/>
          <p:nvPr/>
        </p:nvSpPr>
        <p:spPr>
          <a:xfrm>
            <a:off x="1007871" y="1872113"/>
            <a:ext cx="5011474" cy="752207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9" name="文本框 4">
            <a:extLst>
              <a:ext uri="{FF2B5EF4-FFF2-40B4-BE49-F238E27FC236}">
                <a16:creationId xmlns:a16="http://schemas.microsoft.com/office/drawing/2014/main" id="{953EF87B-3453-40DC-A7E1-6A2ABF6A7180}"/>
              </a:ext>
            </a:extLst>
          </p:cNvPr>
          <p:cNvSpPr txBox="1"/>
          <p:nvPr/>
        </p:nvSpPr>
        <p:spPr>
          <a:xfrm>
            <a:off x="8074025" y="3790187"/>
            <a:ext cx="1997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中位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OS(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月）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473B5DD-E4C1-42D8-B591-BBFB964E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74834-AE19-4E6F-B9DB-370160A47D1E}" type="slidenum">
              <a:rPr kumimoji="0" lang="zh-CN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5810501A-4FCA-40D7-AB20-A9CC4DFE1DFA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2603500" y="1798638"/>
          <a:ext cx="2990850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57" name="テキスト プレースホルダ 2">
            <a:extLst>
              <a:ext uri="{FF2B5EF4-FFF2-40B4-BE49-F238E27FC236}">
                <a16:creationId xmlns:a16="http://schemas.microsoft.com/office/drawing/2014/main" id="{ABF9767A-6CAD-4569-956A-BA6430B1CA83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817688" y="1962151"/>
            <a:ext cx="750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8CBBC081-B76E-4D15-A69B-7EC03AA087E2}" type="datetime'''''''''''布''''''''格''替''''''''''尼 ''''''''''''''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30D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布格替尼 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B30D00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159" name="テキスト プレースホルダ 2">
            <a:extLst>
              <a:ext uri="{FF2B5EF4-FFF2-40B4-BE49-F238E27FC236}">
                <a16:creationId xmlns:a16="http://schemas.microsoft.com/office/drawing/2014/main" id="{78B1F6CA-CF96-4F24-83B5-E37EDD25002E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857375" y="2338389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4DFCD447-E073-4AA6-91BB-3B92BF85C721}" type="datetime'''''''''''阿''''来''''''''''''替''''''''''''''''''尼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阿来替尼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172" name="テキスト プレースホルダ 2">
            <a:extLst>
              <a:ext uri="{FF2B5EF4-FFF2-40B4-BE49-F238E27FC236}">
                <a16:creationId xmlns:a16="http://schemas.microsoft.com/office/drawing/2014/main" id="{2B72EA6A-44F8-4467-8B0C-797E708BF996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857375" y="3468689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CC768123-D7B5-453C-BC5B-F2B114A69C99}" type="datetime'''''''''''洛''''''''''''拉''替''''''''''''''''''''尼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洛拉替尼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160" name="テキスト プレースホルダ 2">
            <a:extLst>
              <a:ext uri="{FF2B5EF4-FFF2-40B4-BE49-F238E27FC236}">
                <a16:creationId xmlns:a16="http://schemas.microsoft.com/office/drawing/2014/main" id="{170927A9-002E-4E4E-8B05-65803331EE09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857375" y="2714626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12705AE6-0592-4F69-A03D-DE3B8E50F5D9}" type="datetime'''''塞''''瑞替''尼''''''''''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塞瑞替尼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161" name="テキスト プレースホルダ 2">
            <a:extLst>
              <a:ext uri="{FF2B5EF4-FFF2-40B4-BE49-F238E27FC236}">
                <a16:creationId xmlns:a16="http://schemas.microsoft.com/office/drawing/2014/main" id="{B2117898-2026-4903-BAB3-5F8D3F76F15F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857375" y="3092451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D87BAB4B-71DB-44CC-B45B-0B1358DB74BA}" type="datetime'''''''恩''''沙''''''''''''''''替''''''''''''尼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恩沙替尼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graphicFrame>
        <p:nvGraphicFramePr>
          <p:cNvPr id="92" name="Chart 91">
            <a:extLst>
              <a:ext uri="{FF2B5EF4-FFF2-40B4-BE49-F238E27FC236}">
                <a16:creationId xmlns:a16="http://schemas.microsoft.com/office/drawing/2014/main" id="{10E990BE-66A0-49B1-9155-59C962254E3E}"/>
              </a:ext>
            </a:extLst>
          </p:cNvPr>
          <p:cNvGraphicFramePr/>
          <p:nvPr>
            <p:custDataLst>
              <p:tags r:id="rId8"/>
            </p:custDataLst>
          </p:nvPr>
        </p:nvGraphicFramePr>
        <p:xfrm>
          <a:off x="2603500" y="4051300"/>
          <a:ext cx="3421063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258" name="テキスト プレースホルダ 2">
            <a:extLst>
              <a:ext uri="{FF2B5EF4-FFF2-40B4-BE49-F238E27FC236}">
                <a16:creationId xmlns:a16="http://schemas.microsoft.com/office/drawing/2014/main" id="{C2B89BDB-85E1-479E-823A-E671CE523F6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1817688" y="4181476"/>
            <a:ext cx="750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9FD66573-B1FC-4402-B8CD-C2156A216C13}" type="datetime'布''格''''''''''''''''''''替''''''''尼 ''''''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30D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布格替尼 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B30D00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61" name="テキスト プレースホルダ 2">
            <a:extLst>
              <a:ext uri="{FF2B5EF4-FFF2-40B4-BE49-F238E27FC236}">
                <a16:creationId xmlns:a16="http://schemas.microsoft.com/office/drawing/2014/main" id="{17E485E6-E6F4-475A-A750-F61D5FADD271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857375" y="5113339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C2CD7778-3D51-48E3-8FC8-2C3CCC748761}" type="datetime'''''塞''''''瑞''''''替''''''''''''尼''''''''''''''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塞瑞替尼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59" name="テキスト プレースホルダ 2">
            <a:extLst>
              <a:ext uri="{FF2B5EF4-FFF2-40B4-BE49-F238E27FC236}">
                <a16:creationId xmlns:a16="http://schemas.microsoft.com/office/drawing/2014/main" id="{8A2192FF-6F1F-427D-A448-E11803FAF8A5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857375" y="4492626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919158B0-4674-4224-A444-FF49E2332B7A}" type="datetime'''''''阿''''来替''''尼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阿来替尼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60" name="テキスト プレースホルダ 2">
            <a:extLst>
              <a:ext uri="{FF2B5EF4-FFF2-40B4-BE49-F238E27FC236}">
                <a16:creationId xmlns:a16="http://schemas.microsoft.com/office/drawing/2014/main" id="{FD75F9FF-3777-4C4E-8631-C20A8610ADC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857375" y="4802189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841B94F6-7786-4075-90E0-BDABFB107BE1}" type="datetime'''''''''''''''''阿来''''''替''尼''''''''''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阿来替尼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64" name="テキスト プレースホルダ 2">
            <a:extLst>
              <a:ext uri="{FF2B5EF4-FFF2-40B4-BE49-F238E27FC236}">
                <a16:creationId xmlns:a16="http://schemas.microsoft.com/office/drawing/2014/main" id="{B1ADAF8D-0247-4A72-AEA7-631CC8415597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857375" y="6045201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4605FB19-3049-4336-8AEA-60CB17B7D295}" type="datetime'''''''''''''''''''''''''洛''''''''拉''''替''''''''''尼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洛拉替尼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62" name="テキスト プレースホルダ 2">
            <a:extLst>
              <a:ext uri="{FF2B5EF4-FFF2-40B4-BE49-F238E27FC236}">
                <a16:creationId xmlns:a16="http://schemas.microsoft.com/office/drawing/2014/main" id="{942B2545-660E-4865-9167-A41C4ED7941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857375" y="5424489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B208B427-E513-46FB-BDDC-9E0A82E7343B}" type="datetime'''''''''''''''''''''塞''''''''''''瑞''替''尼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塞瑞替尼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63" name="テキスト プレースホルダ 2">
            <a:extLst>
              <a:ext uri="{FF2B5EF4-FFF2-40B4-BE49-F238E27FC236}">
                <a16:creationId xmlns:a16="http://schemas.microsoft.com/office/drawing/2014/main" id="{039B2153-23A0-4AC0-BFB7-62376D700B63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857375" y="5735639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8B27FD5A-CBB2-4196-98F5-C56AEAC78F4A}" type="datetime'''''''恩''沙''''''''''''''''''''替''尼''''''''''''''''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恩沙替尼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33B56C59-D960-42B6-A06E-6A311FE3A99E}"/>
              </a:ext>
            </a:extLst>
          </p:cNvPr>
          <p:cNvSpPr/>
          <p:nvPr/>
        </p:nvSpPr>
        <p:spPr>
          <a:xfrm>
            <a:off x="960921" y="4154609"/>
            <a:ext cx="5089842" cy="925063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3" name="文本框 272">
            <a:extLst>
              <a:ext uri="{FF2B5EF4-FFF2-40B4-BE49-F238E27FC236}">
                <a16:creationId xmlns:a16="http://schemas.microsoft.com/office/drawing/2014/main" id="{A8D5D5FF-CD58-47D3-9B7E-2DB439CB8535}"/>
              </a:ext>
            </a:extLst>
          </p:cNvPr>
          <p:cNvSpPr txBox="1"/>
          <p:nvPr/>
        </p:nvSpPr>
        <p:spPr>
          <a:xfrm>
            <a:off x="8817487" y="2768600"/>
            <a:ext cx="669414" cy="306388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未报道</a:t>
            </a:r>
          </a:p>
        </p:txBody>
      </p:sp>
      <p:sp>
        <p:nvSpPr>
          <p:cNvPr id="274" name="文本框 273">
            <a:extLst>
              <a:ext uri="{FF2B5EF4-FFF2-40B4-BE49-F238E27FC236}">
                <a16:creationId xmlns:a16="http://schemas.microsoft.com/office/drawing/2014/main" id="{4B764698-6C7D-4B25-BAC5-9C66269AA028}"/>
              </a:ext>
            </a:extLst>
          </p:cNvPr>
          <p:cNvSpPr txBox="1"/>
          <p:nvPr/>
        </p:nvSpPr>
        <p:spPr>
          <a:xfrm>
            <a:off x="8812724" y="2365375"/>
            <a:ext cx="669414" cy="306388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未报道</a:t>
            </a:r>
          </a:p>
        </p:txBody>
      </p:sp>
      <p:sp>
        <p:nvSpPr>
          <p:cNvPr id="275" name="文本框 274">
            <a:extLst>
              <a:ext uri="{FF2B5EF4-FFF2-40B4-BE49-F238E27FC236}">
                <a16:creationId xmlns:a16="http://schemas.microsoft.com/office/drawing/2014/main" id="{3F0260F5-5B86-48ED-BC4F-128CF0150C8D}"/>
              </a:ext>
            </a:extLst>
          </p:cNvPr>
          <p:cNvSpPr txBox="1"/>
          <p:nvPr/>
        </p:nvSpPr>
        <p:spPr>
          <a:xfrm>
            <a:off x="8817487" y="3138488"/>
            <a:ext cx="669414" cy="306388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未报道</a:t>
            </a:r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6407AC84-B754-4E9D-9309-992C42C0FAED}"/>
              </a:ext>
            </a:extLst>
          </p:cNvPr>
          <p:cNvSpPr/>
          <p:nvPr/>
        </p:nvSpPr>
        <p:spPr>
          <a:xfrm>
            <a:off x="6654800" y="1930536"/>
            <a:ext cx="4910994" cy="739739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" name="矩形 347">
            <a:extLst>
              <a:ext uri="{FF2B5EF4-FFF2-40B4-BE49-F238E27FC236}">
                <a16:creationId xmlns:a16="http://schemas.microsoft.com/office/drawing/2014/main" id="{7A5AA2DD-437C-4012-9107-1B2853C41446}"/>
              </a:ext>
            </a:extLst>
          </p:cNvPr>
          <p:cNvSpPr/>
          <p:nvPr/>
        </p:nvSpPr>
        <p:spPr>
          <a:xfrm>
            <a:off x="6654800" y="4146223"/>
            <a:ext cx="4910995" cy="909963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9" name="文本框 348">
            <a:extLst>
              <a:ext uri="{FF2B5EF4-FFF2-40B4-BE49-F238E27FC236}">
                <a16:creationId xmlns:a16="http://schemas.microsoft.com/office/drawing/2014/main" id="{218E26B9-85CE-46CD-B9D2-3AE01D68EA8F}"/>
              </a:ext>
            </a:extLst>
          </p:cNvPr>
          <p:cNvSpPr txBox="1"/>
          <p:nvPr/>
        </p:nvSpPr>
        <p:spPr>
          <a:xfrm>
            <a:off x="8820661" y="4625807"/>
            <a:ext cx="669414" cy="306617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未报道</a:t>
            </a:r>
          </a:p>
        </p:txBody>
      </p:sp>
      <p:sp>
        <p:nvSpPr>
          <p:cNvPr id="72" name="文本框 4">
            <a:extLst>
              <a:ext uri="{FF2B5EF4-FFF2-40B4-BE49-F238E27FC236}">
                <a16:creationId xmlns:a16="http://schemas.microsoft.com/office/drawing/2014/main" id="{661AD1BB-38F3-4220-BE76-6A37507BF04E}"/>
              </a:ext>
            </a:extLst>
          </p:cNvPr>
          <p:cNvSpPr txBox="1"/>
          <p:nvPr/>
        </p:nvSpPr>
        <p:spPr>
          <a:xfrm>
            <a:off x="2917805" y="1458652"/>
            <a:ext cx="1947863" cy="277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中位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PFS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（月）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447A5-6C96-44F7-9050-0187B890F990}"/>
              </a:ext>
            </a:extLst>
          </p:cNvPr>
          <p:cNvSpPr txBox="1"/>
          <p:nvPr/>
        </p:nvSpPr>
        <p:spPr>
          <a:xfrm>
            <a:off x="10119063" y="6199337"/>
            <a:ext cx="1653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以上数据均为非直接比较</a:t>
            </a:r>
          </a:p>
        </p:txBody>
      </p:sp>
      <p:grpSp>
        <p:nvGrpSpPr>
          <p:cNvPr id="251" name="组合 250">
            <a:extLst>
              <a:ext uri="{FF2B5EF4-FFF2-40B4-BE49-F238E27FC236}">
                <a16:creationId xmlns:a16="http://schemas.microsoft.com/office/drawing/2014/main" id="{4E76ABDD-1693-45EA-BB4E-D5864B1F7498}"/>
              </a:ext>
            </a:extLst>
          </p:cNvPr>
          <p:cNvGrpSpPr/>
          <p:nvPr/>
        </p:nvGrpSpPr>
        <p:grpSpPr>
          <a:xfrm>
            <a:off x="2744788" y="4749569"/>
            <a:ext cx="676275" cy="1557121"/>
            <a:chOff x="3164399" y="4675863"/>
            <a:chExt cx="675764" cy="1557121"/>
          </a:xfrm>
        </p:grpSpPr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57F28EB9-DB41-44D9-BF92-D6678B6DCFAA}"/>
                </a:ext>
              </a:extLst>
            </p:cNvPr>
            <p:cNvSpPr txBox="1"/>
            <p:nvPr/>
          </p:nvSpPr>
          <p:spPr>
            <a:xfrm>
              <a:off x="3170749" y="4675863"/>
              <a:ext cx="669414" cy="306617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未报道</a:t>
              </a:r>
            </a:p>
          </p:txBody>
        </p:sp>
        <p:sp>
          <p:nvSpPr>
            <p:cNvPr id="213" name="文本框 212">
              <a:extLst>
                <a:ext uri="{FF2B5EF4-FFF2-40B4-BE49-F238E27FC236}">
                  <a16:creationId xmlns:a16="http://schemas.microsoft.com/office/drawing/2014/main" id="{BE399BBB-39A2-42DC-85D4-280FA1346593}"/>
                </a:ext>
              </a:extLst>
            </p:cNvPr>
            <p:cNvSpPr txBox="1"/>
            <p:nvPr/>
          </p:nvSpPr>
          <p:spPr>
            <a:xfrm>
              <a:off x="3164399" y="5334729"/>
              <a:ext cx="669414" cy="306617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未报道</a:t>
              </a:r>
            </a:p>
          </p:txBody>
        </p:sp>
        <p:sp>
          <p:nvSpPr>
            <p:cNvPr id="214" name="文本框 213">
              <a:extLst>
                <a:ext uri="{FF2B5EF4-FFF2-40B4-BE49-F238E27FC236}">
                  <a16:creationId xmlns:a16="http://schemas.microsoft.com/office/drawing/2014/main" id="{53E694F2-7CA4-489D-871B-F733F313AFF1}"/>
                </a:ext>
              </a:extLst>
            </p:cNvPr>
            <p:cNvSpPr txBox="1"/>
            <p:nvPr/>
          </p:nvSpPr>
          <p:spPr>
            <a:xfrm>
              <a:off x="3170749" y="5630548"/>
              <a:ext cx="669414" cy="306617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未报道</a:t>
              </a:r>
            </a:p>
          </p:txBody>
        </p:sp>
        <p:sp>
          <p:nvSpPr>
            <p:cNvPr id="196" name="文本框 195">
              <a:extLst>
                <a:ext uri="{FF2B5EF4-FFF2-40B4-BE49-F238E27FC236}">
                  <a16:creationId xmlns:a16="http://schemas.microsoft.com/office/drawing/2014/main" id="{788AC191-0867-4552-8286-899700493E6C}"/>
                </a:ext>
              </a:extLst>
            </p:cNvPr>
            <p:cNvSpPr txBox="1"/>
            <p:nvPr/>
          </p:nvSpPr>
          <p:spPr>
            <a:xfrm>
              <a:off x="3170749" y="5926367"/>
              <a:ext cx="669414" cy="306617"/>
            </a:xfrm>
            <a:prstGeom prst="rect">
              <a:avLst/>
            </a:prstGeom>
            <a:noFill/>
          </p:spPr>
          <p:txBody>
            <a:bodyPr vert="vert"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未报道</a:t>
              </a:r>
            </a:p>
          </p:txBody>
        </p:sp>
      </p:grpSp>
      <p:sp>
        <p:nvSpPr>
          <p:cNvPr id="197" name="文本框 196">
            <a:extLst>
              <a:ext uri="{FF2B5EF4-FFF2-40B4-BE49-F238E27FC236}">
                <a16:creationId xmlns:a16="http://schemas.microsoft.com/office/drawing/2014/main" id="{970DA947-E6A3-488E-875C-6DBB2C36C6F4}"/>
              </a:ext>
            </a:extLst>
          </p:cNvPr>
          <p:cNvSpPr txBox="1"/>
          <p:nvPr/>
        </p:nvSpPr>
        <p:spPr>
          <a:xfrm>
            <a:off x="8820661" y="5051000"/>
            <a:ext cx="669414" cy="306617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未报道</a:t>
            </a:r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54A24921-473B-480D-9B1F-57807B2641D6}"/>
              </a:ext>
            </a:extLst>
          </p:cNvPr>
          <p:cNvSpPr txBox="1"/>
          <p:nvPr/>
        </p:nvSpPr>
        <p:spPr>
          <a:xfrm>
            <a:off x="8820661" y="5452677"/>
            <a:ext cx="669414" cy="306617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未报道</a:t>
            </a: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5707CAD8-686A-4768-AE8E-4AEE7D115EB4}"/>
              </a:ext>
            </a:extLst>
          </p:cNvPr>
          <p:cNvSpPr txBox="1"/>
          <p:nvPr/>
        </p:nvSpPr>
        <p:spPr>
          <a:xfrm>
            <a:off x="8820661" y="5876406"/>
            <a:ext cx="669414" cy="306617"/>
          </a:xfrm>
          <a:prstGeom prst="rect">
            <a:avLst/>
          </a:prstGeom>
          <a:noFill/>
        </p:spPr>
        <p:txBody>
          <a:bodyPr vert="vert"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未报道</a:t>
            </a: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7F77838B-0E7C-4DC9-8F24-EC048D9C5220}"/>
              </a:ext>
            </a:extLst>
          </p:cNvPr>
          <p:cNvSpPr txBox="1"/>
          <p:nvPr/>
        </p:nvSpPr>
        <p:spPr>
          <a:xfrm>
            <a:off x="6315650" y="1188210"/>
            <a:ext cx="1944688" cy="3381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阿来替尼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耐药后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[3]</a:t>
            </a:r>
            <a:endParaRPr kumimoji="0" lang="zh-CN" altLang="en-US" sz="16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3" name="文本框 202">
            <a:extLst>
              <a:ext uri="{FF2B5EF4-FFF2-40B4-BE49-F238E27FC236}">
                <a16:creationId xmlns:a16="http://schemas.microsoft.com/office/drawing/2014/main" id="{B606E626-330F-4014-8359-B4090C1FEECA}"/>
              </a:ext>
            </a:extLst>
          </p:cNvPr>
          <p:cNvSpPr txBox="1"/>
          <p:nvPr/>
        </p:nvSpPr>
        <p:spPr>
          <a:xfrm>
            <a:off x="8332788" y="1457728"/>
            <a:ext cx="1482725" cy="277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中位</a:t>
            </a:r>
            <a:r>
              <a: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PFS</a:t>
            </a: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（月）</a:t>
            </a:r>
          </a:p>
        </p:txBody>
      </p:sp>
      <p:graphicFrame>
        <p:nvGraphicFramePr>
          <p:cNvPr id="100" name="Chart 99">
            <a:extLst>
              <a:ext uri="{FF2B5EF4-FFF2-40B4-BE49-F238E27FC236}">
                <a16:creationId xmlns:a16="http://schemas.microsoft.com/office/drawing/2014/main" id="{5B99F6A1-E939-4FDE-84EE-555E016DABA9}"/>
              </a:ext>
            </a:extLst>
          </p:cNvPr>
          <p:cNvGraphicFramePr/>
          <p:nvPr>
            <p:custDataLst>
              <p:tags r:id="rId16"/>
            </p:custDataLst>
          </p:nvPr>
        </p:nvGraphicFramePr>
        <p:xfrm>
          <a:off x="8737600" y="1881188"/>
          <a:ext cx="7661275" cy="196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4DFC78E-1494-4A08-8BC2-70FA088ABF57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8847138" y="1989138"/>
            <a:ext cx="141288" cy="309563"/>
          </a:xfrm>
          <a:custGeom>
            <a:avLst/>
            <a:gdLst/>
            <a:ahLst/>
            <a:cxnLst/>
            <a:rect l="0" t="0" r="0" b="0"/>
            <a:pathLst>
              <a:path w="141288" h="309563">
                <a:moveTo>
                  <a:pt x="141287" y="0"/>
                </a:moveTo>
                <a:lnTo>
                  <a:pt x="57150" y="309562"/>
                </a:lnTo>
                <a:lnTo>
                  <a:pt x="0" y="309562"/>
                </a:lnTo>
                <a:lnTo>
                  <a:pt x="84137" y="0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BDB8CD05-7E14-47BC-A9FE-4498F777D957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8847138" y="3429000"/>
            <a:ext cx="141288" cy="309564"/>
          </a:xfrm>
          <a:custGeom>
            <a:avLst/>
            <a:gdLst/>
            <a:ahLst/>
            <a:cxnLst/>
            <a:rect l="0" t="0" r="0" b="0"/>
            <a:pathLst>
              <a:path w="141288" h="309564">
                <a:moveTo>
                  <a:pt x="141287" y="0"/>
                </a:moveTo>
                <a:lnTo>
                  <a:pt x="57150" y="309563"/>
                </a:lnTo>
                <a:lnTo>
                  <a:pt x="0" y="309563"/>
                </a:lnTo>
                <a:lnTo>
                  <a:pt x="84137" y="0"/>
                </a:lnTo>
                <a:close/>
              </a:path>
            </a:pathLst>
          </a:custGeom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4BCA359-A52D-43F4-8722-E6CD4D906B4B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8847138" y="1989138"/>
            <a:ext cx="84138" cy="309563"/>
          </a:xfrm>
          <a:custGeom>
            <a:avLst/>
            <a:gdLst/>
            <a:ahLst/>
            <a:cxnLst/>
            <a:rect l="0" t="0" r="0" b="0"/>
            <a:pathLst>
              <a:path w="84138" h="309563">
                <a:moveTo>
                  <a:pt x="84137" y="0"/>
                </a:moveTo>
                <a:lnTo>
                  <a:pt x="0" y="309562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4827D3-8189-4F45-8316-36DE333E3681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8904288" y="1989138"/>
            <a:ext cx="84138" cy="309563"/>
          </a:xfrm>
          <a:custGeom>
            <a:avLst/>
            <a:gdLst/>
            <a:ahLst/>
            <a:cxnLst/>
            <a:rect l="0" t="0" r="0" b="0"/>
            <a:pathLst>
              <a:path w="84138" h="309563">
                <a:moveTo>
                  <a:pt x="84137" y="0"/>
                </a:moveTo>
                <a:lnTo>
                  <a:pt x="0" y="309562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CCE045F-CDD2-4913-A56D-720B8800DE9D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8847138" y="3429000"/>
            <a:ext cx="84138" cy="309564"/>
          </a:xfrm>
          <a:custGeom>
            <a:avLst/>
            <a:gdLst/>
            <a:ahLst/>
            <a:cxnLst/>
            <a:rect l="0" t="0" r="0" b="0"/>
            <a:pathLst>
              <a:path w="84138" h="309564">
                <a:moveTo>
                  <a:pt x="84137" y="0"/>
                </a:moveTo>
                <a:lnTo>
                  <a:pt x="0" y="309563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E5132E7-F5E5-4AE8-A664-21CF3C686018}"/>
              </a:ext>
            </a:extLst>
          </p:cNvPr>
          <p:cNvSpPr/>
          <p:nvPr>
            <p:custDataLst>
              <p:tags r:id="rId22"/>
            </p:custDataLst>
          </p:nvPr>
        </p:nvSpPr>
        <p:spPr bwMode="auto">
          <a:xfrm>
            <a:off x="8904288" y="3429000"/>
            <a:ext cx="84138" cy="309564"/>
          </a:xfrm>
          <a:custGeom>
            <a:avLst/>
            <a:gdLst/>
            <a:ahLst/>
            <a:cxnLst/>
            <a:rect l="0" t="0" r="0" b="0"/>
            <a:pathLst>
              <a:path w="84138" h="309564">
                <a:moveTo>
                  <a:pt x="84137" y="0"/>
                </a:moveTo>
                <a:lnTo>
                  <a:pt x="0" y="309563"/>
                </a:ln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6" name="テキスト プレースホルダ 2">
            <a:extLst>
              <a:ext uri="{FF2B5EF4-FFF2-40B4-BE49-F238E27FC236}">
                <a16:creationId xmlns:a16="http://schemas.microsoft.com/office/drawing/2014/main" id="{570AD9BB-B2C0-4AD3-9FC2-6994F421A40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7951788" y="2036764"/>
            <a:ext cx="750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2096B47E-528E-4CED-98F4-82D5C5CFD3C7}" type="datetime'布''''''''''''''''''格替尼'''''''' ''''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30D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布格替尼 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B30D00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177" name="テキスト プレースホルダ 2">
            <a:extLst>
              <a:ext uri="{FF2B5EF4-FFF2-40B4-BE49-F238E27FC236}">
                <a16:creationId xmlns:a16="http://schemas.microsoft.com/office/drawing/2014/main" id="{055B851E-ACCA-44C2-AD90-494D4532609D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7991475" y="2290763"/>
            <a:ext cx="7112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FD23456-9834-468B-879D-CFD65B8EFC70}" type="datetime'''''''阿''''''''来''''''''''''''替''尼&#10;'''''''''''''''''''''''' 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阿来替尼
 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178" name="テキスト プレースホルダ 2">
            <a:extLst>
              <a:ext uri="{FF2B5EF4-FFF2-40B4-BE49-F238E27FC236}">
                <a16:creationId xmlns:a16="http://schemas.microsoft.com/office/drawing/2014/main" id="{0D16ADDE-8BBD-4144-8F19-4D60F228A794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7991475" y="2757489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B0E449B7-27B3-4B47-8BE1-B4EEB1EF3641}" type="datetime'''''塞''''瑞''''''''''''''''''''''''''''''替''''''尼''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塞瑞替尼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179" name="テキスト プレースホルダ 2">
            <a:extLst>
              <a:ext uri="{FF2B5EF4-FFF2-40B4-BE49-F238E27FC236}">
                <a16:creationId xmlns:a16="http://schemas.microsoft.com/office/drawing/2014/main" id="{3FAFA7C0-5D4F-40F8-A61C-0A5A9CE39643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7991475" y="3116264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0B9E979B-FBCC-4C81-8F1E-E3A0B97F205E}" type="datetime'''''''''''''''''''恩''''''''沙''''''替''''''''''''''''尼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恩沙替尼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180" name="テキスト プレースホルダ 2">
            <a:extLst>
              <a:ext uri="{FF2B5EF4-FFF2-40B4-BE49-F238E27FC236}">
                <a16:creationId xmlns:a16="http://schemas.microsoft.com/office/drawing/2014/main" id="{DB937877-F5B0-4336-A72C-BA57549F606A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7991475" y="3476626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D2B5593B-EE5B-4261-8169-18551733EBAD}" type="datetime'''''''''''''''''''''''''洛''''''''''''拉''''''''替''''''尼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洛拉替尼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94" name="テキスト プレースホルダ 2">
            <a:extLst>
              <a:ext uri="{FF2B5EF4-FFF2-40B4-BE49-F238E27FC236}">
                <a16:creationId xmlns:a16="http://schemas.microsoft.com/office/drawing/2014/main" id="{C5D0F6A5-C3AA-4C22-8BDC-ACA3D9F61BDC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9418638" y="2006600"/>
            <a:ext cx="358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33338" tIns="0" rIns="33338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2C35D9C7-633B-41A4-BF33-A9937D881793}" type="datetime'''''''''''''7''''''''''''''''''''''''''''.''''''''''''''3'''">
              <a:rPr kumimoji="1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B30D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7.3</a:t>
            </a:fld>
            <a:endParaRPr kumimoji="1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B30D00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95" name="テキスト プレースホルダ 2">
            <a:extLst>
              <a:ext uri="{FF2B5EF4-FFF2-40B4-BE49-F238E27FC236}">
                <a16:creationId xmlns:a16="http://schemas.microsoft.com/office/drawing/2014/main" id="{2D2139F6-C022-4697-9D9F-6F1AA141B4C8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9037638" y="3476626"/>
            <a:ext cx="2762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0460574E-FC16-41F7-96B6-F75748CA3DFD}" type="datetime'''''''''''''''''''''''''''''''''''5''.''5''''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5.5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91042939-9E77-4ED8-B6B2-11C93BB0F2BD}"/>
              </a:ext>
            </a:extLst>
          </p:cNvPr>
          <p:cNvGraphicFramePr/>
          <p:nvPr>
            <p:custDataLst>
              <p:tags r:id="rId30"/>
            </p:custDataLst>
          </p:nvPr>
        </p:nvGraphicFramePr>
        <p:xfrm>
          <a:off x="8559800" y="4059238"/>
          <a:ext cx="2778125" cy="227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4"/>
          </a:graphicData>
        </a:graphic>
      </p:graphicFrame>
      <p:sp>
        <p:nvSpPr>
          <p:cNvPr id="193" name="テキスト プレースホルダ 2">
            <a:extLst>
              <a:ext uri="{FF2B5EF4-FFF2-40B4-BE49-F238E27FC236}">
                <a16:creationId xmlns:a16="http://schemas.microsoft.com/office/drawing/2014/main" id="{226384BA-D0BE-4A57-8D99-99BD57AC398A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7977188" y="5938839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E785319B-59F5-4B73-8598-52F64B3BB96C}" type="datetime'''''''''''''''''''''''''''''''''''洛拉''''''''''''''替''尼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洛拉替尼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189" name="テキスト プレースホルダ 2">
            <a:extLst>
              <a:ext uri="{FF2B5EF4-FFF2-40B4-BE49-F238E27FC236}">
                <a16:creationId xmlns:a16="http://schemas.microsoft.com/office/drawing/2014/main" id="{081CEFB3-0C08-4CC3-BA7F-BE3B204E4A61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7937500" y="4246564"/>
            <a:ext cx="750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9608D6E3-F48C-43FE-AA6E-F1C42D036923}" type="datetime'''''''''布''格''''''''''''''''''''替''尼'''''''''''''''''''' 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B30D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布格替尼 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B30D00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192" name="テキスト プレースホルダ 2">
            <a:extLst>
              <a:ext uri="{FF2B5EF4-FFF2-40B4-BE49-F238E27FC236}">
                <a16:creationId xmlns:a16="http://schemas.microsoft.com/office/drawing/2014/main" id="{9FAE85B0-8B16-478D-912A-989618749ED6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7977188" y="5514976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6F5F01A0-BB3D-4F59-8375-2D2F65316B97}" type="datetime'''''''''''''''''恩''沙''''''''''''''替''''''''''尼''''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恩沙替尼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191" name="テキスト プレースホルダ 2">
            <a:extLst>
              <a:ext uri="{FF2B5EF4-FFF2-40B4-BE49-F238E27FC236}">
                <a16:creationId xmlns:a16="http://schemas.microsoft.com/office/drawing/2014/main" id="{32B095FC-4E40-4889-8054-0E93A3AB9146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7977188" y="5092701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FAA38B29-E5BE-480D-BF10-D597FE323757}" type="datetime'塞瑞''''''''''''''''''替''''''''''''''''''''''''''''''''''''尼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塞瑞替尼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190" name="テキスト プレースホルダ 2">
            <a:extLst>
              <a:ext uri="{FF2B5EF4-FFF2-40B4-BE49-F238E27FC236}">
                <a16:creationId xmlns:a16="http://schemas.microsoft.com/office/drawing/2014/main" id="{AC203A7C-8181-427B-8004-EB9A1A1BABF9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977188" y="4668839"/>
            <a:ext cx="711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anose="020B0604020202020204" pitchFamily="34" charset="0"/>
              <a:buChar char="•"/>
              <a:defRPr kumimoji="1" sz="26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400" kern="120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•"/>
              <a:defRPr kumimoji="1" sz="22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–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4C4948"/>
              </a:buClr>
              <a:buFont typeface="Arial" pitchFamily="34" charset="0"/>
              <a:buChar char="»"/>
              <a:defRPr kumimoji="1" sz="20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4C4948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018AEA1-8A7C-4F0D-A1BD-55C316A552D0}" type="datetime'''''''阿来''''''''''''''''''''''''''''替尼'''''''''''''''''">
              <a:rPr kumimoji="1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4C4948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34" charset="-128"/>
                <a:cs typeface="Calibri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C49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阿来替尼</a:t>
            </a:fld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C4948"/>
              </a:solidFill>
              <a:effectLst/>
              <a:uLnTx/>
              <a:uFillTx/>
              <a:latin typeface="Calibri" panose="020F0502020204030204"/>
              <a:ea typeface="メイリオ" panose="020B0604030504040204" pitchFamily="34" charset="-128"/>
              <a:cs typeface="Calibri" pitchFamily="34" charset="0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06ED15C1-A3D1-43D7-A9DA-5FBFC7F66919}"/>
              </a:ext>
            </a:extLst>
          </p:cNvPr>
          <p:cNvSpPr/>
          <p:nvPr/>
        </p:nvSpPr>
        <p:spPr>
          <a:xfrm>
            <a:off x="0" y="134939"/>
            <a:ext cx="359228" cy="781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</a:p>
        </p:txBody>
      </p:sp>
      <p:sp>
        <p:nvSpPr>
          <p:cNvPr id="79" name="标题 5">
            <a:extLst>
              <a:ext uri="{FF2B5EF4-FFF2-40B4-BE49-F238E27FC236}">
                <a16:creationId xmlns:a16="http://schemas.microsoft.com/office/drawing/2014/main" id="{530C0685-262E-4A26-ACDE-AB95FCF2B8B1}"/>
              </a:ext>
            </a:extLst>
          </p:cNvPr>
          <p:cNvSpPr txBox="1">
            <a:spLocks/>
          </p:cNvSpPr>
          <p:nvPr/>
        </p:nvSpPr>
        <p:spPr>
          <a:xfrm>
            <a:off x="527051" y="132770"/>
            <a:ext cx="11137568" cy="70394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Calibri" pitchFamily="34" charset="0"/>
              </a:rPr>
              <a:t>布格替尼强效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Calibri" pitchFamily="34" charset="0"/>
              </a:rPr>
              <a:t>解决耐药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Calibri" pitchFamily="34" charset="0"/>
              </a:rPr>
              <a:t>问题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Calibri" pitchFamily="34" charset="0"/>
              </a:rPr>
              <a:t>，实现患者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Calibri" pitchFamily="34" charset="0"/>
              </a:rPr>
              <a:t>更长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Calibri" pitchFamily="34" charset="0"/>
              </a:rPr>
              <a:t>PFS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Calibri" pitchFamily="34" charset="0"/>
              </a:rPr>
              <a:t>及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Calibri" pitchFamily="34" charset="0"/>
              </a:rPr>
              <a:t>OS</a:t>
            </a:r>
            <a:endParaRPr kumimoji="1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  <p:sp>
        <p:nvSpPr>
          <p:cNvPr id="78" name="矩形 60">
            <a:extLst>
              <a:ext uri="{FF2B5EF4-FFF2-40B4-BE49-F238E27FC236}">
                <a16:creationId xmlns:a16="http://schemas.microsoft.com/office/drawing/2014/main" id="{81576C1A-521D-4AC9-BA95-93A7F3B51839}"/>
              </a:ext>
            </a:extLst>
          </p:cNvPr>
          <p:cNvSpPr/>
          <p:nvPr/>
        </p:nvSpPr>
        <p:spPr>
          <a:xfrm>
            <a:off x="6300794" y="1199423"/>
            <a:ext cx="5526946" cy="5191852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D9D20EC1-42B9-47B2-9A86-C48B50D14996}"/>
              </a:ext>
            </a:extLst>
          </p:cNvPr>
          <p:cNvSpPr txBox="1"/>
          <p:nvPr/>
        </p:nvSpPr>
        <p:spPr>
          <a:xfrm>
            <a:off x="1948523" y="2087389"/>
            <a:ext cx="170206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ALTA (IRC)</a:t>
            </a:r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9D7581A3-0332-4EE9-AE8E-B0E16A2E5DCC}"/>
              </a:ext>
            </a:extLst>
          </p:cNvPr>
          <p:cNvSpPr txBox="1"/>
          <p:nvPr/>
        </p:nvSpPr>
        <p:spPr>
          <a:xfrm>
            <a:off x="1389633" y="2462917"/>
            <a:ext cx="186483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NP28673 和NP28761(IRC)</a:t>
            </a: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F5F45971-443E-4E31-8B9A-085773C46A14}"/>
              </a:ext>
            </a:extLst>
          </p:cNvPr>
          <p:cNvSpPr txBox="1"/>
          <p:nvPr/>
        </p:nvSpPr>
        <p:spPr>
          <a:xfrm>
            <a:off x="1806082" y="2837645"/>
            <a:ext cx="179803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ASCEND-5(IRC)</a:t>
            </a:r>
          </a:p>
        </p:txBody>
      </p:sp>
      <p:sp>
        <p:nvSpPr>
          <p:cNvPr id="136" name="文本框 135">
            <a:extLst>
              <a:ext uri="{FF2B5EF4-FFF2-40B4-BE49-F238E27FC236}">
                <a16:creationId xmlns:a16="http://schemas.microsoft.com/office/drawing/2014/main" id="{0AD6AB14-7822-4209-ADA0-C8D3B05DEB80}"/>
              </a:ext>
            </a:extLst>
          </p:cNvPr>
          <p:cNvSpPr txBox="1"/>
          <p:nvPr/>
        </p:nvSpPr>
        <p:spPr>
          <a:xfrm>
            <a:off x="1305775" y="3213097"/>
            <a:ext cx="179803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中国Ⅱ期 NCT03215693 (INV)</a:t>
            </a:r>
          </a:p>
        </p:txBody>
      </p:sp>
      <p:sp>
        <p:nvSpPr>
          <p:cNvPr id="140" name="文本框 139">
            <a:extLst>
              <a:ext uri="{FF2B5EF4-FFF2-40B4-BE49-F238E27FC236}">
                <a16:creationId xmlns:a16="http://schemas.microsoft.com/office/drawing/2014/main" id="{8043ED9A-C63B-46EE-A795-B0842EB9B937}"/>
              </a:ext>
            </a:extLst>
          </p:cNvPr>
          <p:cNvSpPr txBox="1"/>
          <p:nvPr/>
        </p:nvSpPr>
        <p:spPr>
          <a:xfrm>
            <a:off x="1725614" y="3609859"/>
            <a:ext cx="93936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EXP2&amp;EXP3A(IRC)</a:t>
            </a: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C284D8BC-08F3-4CB4-9DDD-D326E0B7B656}"/>
              </a:ext>
            </a:extLst>
          </p:cNvPr>
          <p:cNvSpPr txBox="1"/>
          <p:nvPr/>
        </p:nvSpPr>
        <p:spPr>
          <a:xfrm>
            <a:off x="8023612" y="2160777"/>
            <a:ext cx="87873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J-ALTA (IRC)</a:t>
            </a:r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2BDA46FC-AFD1-4EF6-883F-8B49777D1E78}"/>
              </a:ext>
            </a:extLst>
          </p:cNvPr>
          <p:cNvSpPr txBox="1"/>
          <p:nvPr/>
        </p:nvSpPr>
        <p:spPr>
          <a:xfrm>
            <a:off x="7472485" y="2478879"/>
            <a:ext cx="186483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NP28673 和NP28761(IRC)</a:t>
            </a: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8E1D65EC-0171-4FDD-BE1F-B076C3CEF303}"/>
              </a:ext>
            </a:extLst>
          </p:cNvPr>
          <p:cNvSpPr txBox="1"/>
          <p:nvPr/>
        </p:nvSpPr>
        <p:spPr>
          <a:xfrm>
            <a:off x="7979380" y="2899248"/>
            <a:ext cx="179803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ASCEND-5(IRC)</a:t>
            </a: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501DAC82-9F5B-4497-815C-8577AA4B993C}"/>
              </a:ext>
            </a:extLst>
          </p:cNvPr>
          <p:cNvSpPr txBox="1"/>
          <p:nvPr/>
        </p:nvSpPr>
        <p:spPr>
          <a:xfrm>
            <a:off x="7433771" y="3265625"/>
            <a:ext cx="179803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中国Ⅱ期 NCT03215693 (INV)</a:t>
            </a: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114A5B59-27A8-4B1E-9F74-7B9E0756C709}"/>
              </a:ext>
            </a:extLst>
          </p:cNvPr>
          <p:cNvSpPr txBox="1"/>
          <p:nvPr/>
        </p:nvSpPr>
        <p:spPr>
          <a:xfrm>
            <a:off x="7853233" y="3616676"/>
            <a:ext cx="93675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EXP2&amp;EXP3A(IRC)</a:t>
            </a:r>
          </a:p>
        </p:txBody>
      </p:sp>
      <p:sp>
        <p:nvSpPr>
          <p:cNvPr id="182" name="文本框 181">
            <a:extLst>
              <a:ext uri="{FF2B5EF4-FFF2-40B4-BE49-F238E27FC236}">
                <a16:creationId xmlns:a16="http://schemas.microsoft.com/office/drawing/2014/main" id="{829BD0D4-02CD-402B-8E2E-A1969F40CF16}"/>
              </a:ext>
            </a:extLst>
          </p:cNvPr>
          <p:cNvSpPr txBox="1"/>
          <p:nvPr/>
        </p:nvSpPr>
        <p:spPr>
          <a:xfrm>
            <a:off x="6932731" y="4850273"/>
            <a:ext cx="186483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NP28673 和NP28761</a:t>
            </a:r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1B63224D-5620-479B-B51A-D31AEC611F8D}"/>
              </a:ext>
            </a:extLst>
          </p:cNvPr>
          <p:cNvSpPr txBox="1"/>
          <p:nvPr/>
        </p:nvSpPr>
        <p:spPr>
          <a:xfrm>
            <a:off x="6999534" y="5280802"/>
            <a:ext cx="179803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ASCEND-5</a:t>
            </a: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4B96D595-7107-487B-9EB5-1AD3B31B61E4}"/>
              </a:ext>
            </a:extLst>
          </p:cNvPr>
          <p:cNvSpPr txBox="1"/>
          <p:nvPr/>
        </p:nvSpPr>
        <p:spPr>
          <a:xfrm>
            <a:off x="6999534" y="5672359"/>
            <a:ext cx="179803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中国Ⅱ期 NCT03215693</a:t>
            </a:r>
          </a:p>
        </p:txBody>
      </p:sp>
      <p:sp>
        <p:nvSpPr>
          <p:cNvPr id="185" name="文本框 184">
            <a:extLst>
              <a:ext uri="{FF2B5EF4-FFF2-40B4-BE49-F238E27FC236}">
                <a16:creationId xmlns:a16="http://schemas.microsoft.com/office/drawing/2014/main" id="{36EA50B4-855D-45DF-AEA2-AEBFE6129E3F}"/>
              </a:ext>
            </a:extLst>
          </p:cNvPr>
          <p:cNvSpPr txBox="1"/>
          <p:nvPr/>
        </p:nvSpPr>
        <p:spPr>
          <a:xfrm>
            <a:off x="7855698" y="6067578"/>
            <a:ext cx="94186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EXP2&amp;EXP3A</a:t>
            </a:r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1270470D-BFF8-4CC3-8A70-64994A63CE93}"/>
              </a:ext>
            </a:extLst>
          </p:cNvPr>
          <p:cNvSpPr txBox="1"/>
          <p:nvPr/>
        </p:nvSpPr>
        <p:spPr>
          <a:xfrm>
            <a:off x="7800096" y="4435423"/>
            <a:ext cx="87873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J-ALTA</a:t>
            </a:r>
          </a:p>
        </p:txBody>
      </p:sp>
      <p:sp>
        <p:nvSpPr>
          <p:cNvPr id="204" name="文本框 203">
            <a:extLst>
              <a:ext uri="{FF2B5EF4-FFF2-40B4-BE49-F238E27FC236}">
                <a16:creationId xmlns:a16="http://schemas.microsoft.com/office/drawing/2014/main" id="{8EA86D43-9701-40D0-893C-087A4353A46E}"/>
              </a:ext>
            </a:extLst>
          </p:cNvPr>
          <p:cNvSpPr txBox="1"/>
          <p:nvPr/>
        </p:nvSpPr>
        <p:spPr>
          <a:xfrm>
            <a:off x="930307" y="4325745"/>
            <a:ext cx="170206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ALTA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210" name="文本框 209">
            <a:extLst>
              <a:ext uri="{FF2B5EF4-FFF2-40B4-BE49-F238E27FC236}">
                <a16:creationId xmlns:a16="http://schemas.microsoft.com/office/drawing/2014/main" id="{82E6EEAE-860D-488F-9953-D345207CF291}"/>
              </a:ext>
            </a:extLst>
          </p:cNvPr>
          <p:cNvSpPr txBox="1"/>
          <p:nvPr/>
        </p:nvSpPr>
        <p:spPr>
          <a:xfrm>
            <a:off x="1705434" y="6214725"/>
            <a:ext cx="92467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7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EXP2&amp;EXP3A</a:t>
            </a:r>
          </a:p>
        </p:txBody>
      </p:sp>
      <p:sp>
        <p:nvSpPr>
          <p:cNvPr id="220" name="文本框 219">
            <a:extLst>
              <a:ext uri="{FF2B5EF4-FFF2-40B4-BE49-F238E27FC236}">
                <a16:creationId xmlns:a16="http://schemas.microsoft.com/office/drawing/2014/main" id="{28BFACD7-D0F2-4579-890E-8BB59F9C9273}"/>
              </a:ext>
            </a:extLst>
          </p:cNvPr>
          <p:cNvSpPr txBox="1"/>
          <p:nvPr/>
        </p:nvSpPr>
        <p:spPr>
          <a:xfrm>
            <a:off x="832071" y="5559560"/>
            <a:ext cx="179803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ASCEND-5</a:t>
            </a:r>
          </a:p>
        </p:txBody>
      </p:sp>
      <p:sp>
        <p:nvSpPr>
          <p:cNvPr id="221" name="文本框 220">
            <a:extLst>
              <a:ext uri="{FF2B5EF4-FFF2-40B4-BE49-F238E27FC236}">
                <a16:creationId xmlns:a16="http://schemas.microsoft.com/office/drawing/2014/main" id="{D599218F-941D-4AC5-9F6B-EC48DED11E21}"/>
              </a:ext>
            </a:extLst>
          </p:cNvPr>
          <p:cNvSpPr txBox="1"/>
          <p:nvPr/>
        </p:nvSpPr>
        <p:spPr>
          <a:xfrm>
            <a:off x="832071" y="5895655"/>
            <a:ext cx="179803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中国Ⅱ期 NCT03215693 </a:t>
            </a:r>
          </a:p>
        </p:txBody>
      </p:sp>
      <p:sp>
        <p:nvSpPr>
          <p:cNvPr id="222" name="文本框 221">
            <a:extLst>
              <a:ext uri="{FF2B5EF4-FFF2-40B4-BE49-F238E27FC236}">
                <a16:creationId xmlns:a16="http://schemas.microsoft.com/office/drawing/2014/main" id="{EAA516A1-5F54-4221-BBCD-353832EC3747}"/>
              </a:ext>
            </a:extLst>
          </p:cNvPr>
          <p:cNvSpPr txBox="1"/>
          <p:nvPr/>
        </p:nvSpPr>
        <p:spPr>
          <a:xfrm>
            <a:off x="832071" y="5254656"/>
            <a:ext cx="179803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ASCEND-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solidFill>
                <a:srgbClr val="EFEFEF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3" name="文本框 222">
            <a:extLst>
              <a:ext uri="{FF2B5EF4-FFF2-40B4-BE49-F238E27FC236}">
                <a16:creationId xmlns:a16="http://schemas.microsoft.com/office/drawing/2014/main" id="{D4227C83-6D45-4A67-AFD5-23527F00366F}"/>
              </a:ext>
            </a:extLst>
          </p:cNvPr>
          <p:cNvSpPr txBox="1"/>
          <p:nvPr/>
        </p:nvSpPr>
        <p:spPr>
          <a:xfrm>
            <a:off x="765268" y="4626846"/>
            <a:ext cx="186483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NP28673</a:t>
            </a:r>
          </a:p>
        </p:txBody>
      </p:sp>
      <p:sp>
        <p:nvSpPr>
          <p:cNvPr id="256" name="文本框 255">
            <a:extLst>
              <a:ext uri="{FF2B5EF4-FFF2-40B4-BE49-F238E27FC236}">
                <a16:creationId xmlns:a16="http://schemas.microsoft.com/office/drawing/2014/main" id="{C3A2CFC0-0593-4338-B914-6A0CCFB8EA36}"/>
              </a:ext>
            </a:extLst>
          </p:cNvPr>
          <p:cNvSpPr txBox="1"/>
          <p:nvPr/>
        </p:nvSpPr>
        <p:spPr>
          <a:xfrm>
            <a:off x="1077402" y="4925844"/>
            <a:ext cx="15527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FEFEF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NP28761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A8584E02-A87C-4D97-B5BD-2AAC01D1C275}"/>
              </a:ext>
            </a:extLst>
          </p:cNvPr>
          <p:cNvSpPr txBox="1"/>
          <p:nvPr/>
        </p:nvSpPr>
        <p:spPr>
          <a:xfrm>
            <a:off x="587374" y="6518210"/>
            <a:ext cx="10994941" cy="200055"/>
          </a:xfrm>
          <a:prstGeom prst="rect">
            <a:avLst/>
          </a:prstGeom>
          <a:noFill/>
        </p:spPr>
        <p:txBody>
          <a:bodyPr wrap="square" lIns="0" tIns="45720" rIns="91440" bIns="4572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1. </a:t>
            </a:r>
            <a:r>
              <a:rPr kumimoji="0" lang="fr-FR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Camidge</a:t>
            </a:r>
            <a:r>
              <a:rPr kumimoji="0" lang="fr-FR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DR, et al. J </a:t>
            </a:r>
            <a:r>
              <a:rPr kumimoji="0" lang="fr-FR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Thorac</a:t>
            </a:r>
            <a:r>
              <a:rPr kumimoji="0" lang="fr-FR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</a:t>
            </a:r>
            <a:r>
              <a:rPr kumimoji="0" lang="fr-FR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Oncol</a:t>
            </a:r>
            <a:r>
              <a:rPr kumimoji="0" lang="fr-FR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. 2021 Dec;16(12):2091-2108. ; 2. 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Peters S, et al. N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Engl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J Med . 2017 Aug 31;377(9)829-838; </a:t>
            </a:r>
            <a:r>
              <a:rPr lang="en-US" altLang="zh-CN" sz="7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sz="7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Nishio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M et al.  J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Thorac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Oncol. 2021 Mar;16(3):452-463. ; 4.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Reckamp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K, et al.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Curr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Med Res 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Opin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29731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1E5FE8F-45A2-4D40-9A88-9C32614149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21628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1E5FE8F-45A2-4D40-9A88-9C32614149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表格 6">
            <a:extLst>
              <a:ext uri="{FF2B5EF4-FFF2-40B4-BE49-F238E27FC236}">
                <a16:creationId xmlns:a16="http://schemas.microsoft.com/office/drawing/2014/main" id="{CC7A1482-B0BC-49FF-A98F-BA939A385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333050"/>
              </p:ext>
            </p:extLst>
          </p:nvPr>
        </p:nvGraphicFramePr>
        <p:xfrm>
          <a:off x="6454015" y="3700434"/>
          <a:ext cx="5218691" cy="18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8691">
                  <a:extLst>
                    <a:ext uri="{9D8B030D-6E8A-4147-A177-3AD203B41FA5}">
                      <a16:colId xmlns:a16="http://schemas.microsoft.com/office/drawing/2014/main" val="2655694255"/>
                    </a:ext>
                  </a:extLst>
                </a:gridCol>
              </a:tblGrid>
              <a:tr h="9396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35095"/>
                  </a:ext>
                </a:extLst>
              </a:tr>
              <a:tr h="9396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67307"/>
                  </a:ext>
                </a:extLst>
              </a:tr>
            </a:tbl>
          </a:graphicData>
        </a:graphic>
      </p:graphicFrame>
      <p:graphicFrame>
        <p:nvGraphicFramePr>
          <p:cNvPr id="28" name="表格 6">
            <a:extLst>
              <a:ext uri="{FF2B5EF4-FFF2-40B4-BE49-F238E27FC236}">
                <a16:creationId xmlns:a16="http://schemas.microsoft.com/office/drawing/2014/main" id="{DF5FC1CE-530F-4692-842E-1BC3AD154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27913"/>
              </p:ext>
            </p:extLst>
          </p:nvPr>
        </p:nvGraphicFramePr>
        <p:xfrm>
          <a:off x="639833" y="1701937"/>
          <a:ext cx="5538164" cy="18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8164">
                  <a:extLst>
                    <a:ext uri="{9D8B030D-6E8A-4147-A177-3AD203B41FA5}">
                      <a16:colId xmlns:a16="http://schemas.microsoft.com/office/drawing/2014/main" val="2655694255"/>
                    </a:ext>
                  </a:extLst>
                </a:gridCol>
              </a:tblGrid>
              <a:tr h="9396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35095"/>
                  </a:ext>
                </a:extLst>
              </a:tr>
              <a:tr h="9396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67307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A90D4C6C-8424-42C0-9A90-32269DDF5A82}"/>
              </a:ext>
            </a:extLst>
          </p:cNvPr>
          <p:cNvSpPr txBox="1"/>
          <p:nvPr/>
        </p:nvSpPr>
        <p:spPr>
          <a:xfrm>
            <a:off x="587375" y="6038533"/>
            <a:ext cx="3777351" cy="307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备注：</a:t>
            </a:r>
            <a:r>
              <a:rPr lang="en-US" altLang="zh-CN" sz="1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CDE</a:t>
            </a:r>
            <a:r>
              <a:rPr lang="zh-CN" altLang="en-US" sz="1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尚未公布布格替尼的技术评审报告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55591FE-45BC-7626-EE1B-D6DC9CCF536F}"/>
              </a:ext>
            </a:extLst>
          </p:cNvPr>
          <p:cNvSpPr/>
          <p:nvPr/>
        </p:nvSpPr>
        <p:spPr>
          <a:xfrm>
            <a:off x="179614" y="61766"/>
            <a:ext cx="11493092" cy="7034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6A6AA4DB-8270-4294-8499-77B7467916D5}"/>
              </a:ext>
            </a:extLst>
          </p:cNvPr>
          <p:cNvSpPr/>
          <p:nvPr/>
        </p:nvSpPr>
        <p:spPr>
          <a:xfrm>
            <a:off x="0" y="134939"/>
            <a:ext cx="359228" cy="781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有效性</a:t>
            </a:r>
          </a:p>
        </p:txBody>
      </p:sp>
      <p:sp>
        <p:nvSpPr>
          <p:cNvPr id="22" name="标题 5">
            <a:extLst>
              <a:ext uri="{FF2B5EF4-FFF2-40B4-BE49-F238E27FC236}">
                <a16:creationId xmlns:a16="http://schemas.microsoft.com/office/drawing/2014/main" id="{19B88326-B65D-4633-A6BB-5A36C48CC291}"/>
              </a:ext>
            </a:extLst>
          </p:cNvPr>
          <p:cNvSpPr txBox="1">
            <a:spLocks/>
          </p:cNvSpPr>
          <p:nvPr/>
        </p:nvSpPr>
        <p:spPr>
          <a:xfrm>
            <a:off x="527051" y="132770"/>
            <a:ext cx="11137568" cy="70394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2800" kern="1200" baseline="0">
                <a:solidFill>
                  <a:schemeClr val="accent2"/>
                </a:solidFill>
                <a:latin typeface="Calibri" pitchFamily="34" charset="0"/>
                <a:ea typeface="メイリオ" pitchFamily="50" charset="-128"/>
                <a:cs typeface="Calibri" pitchFamily="34" charset="0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布格替尼获得</a:t>
            </a:r>
            <a:r>
              <a:rPr lang="zh-CN" altLang="en-US" sz="36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国内外权威指南一致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推荐</a:t>
            </a:r>
            <a:endParaRPr lang="zh-CN" altLang="en-US" sz="3600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A915582-0C45-4537-ADC5-E3780A709D5F}"/>
              </a:ext>
            </a:extLst>
          </p:cNvPr>
          <p:cNvSpPr txBox="1"/>
          <p:nvPr/>
        </p:nvSpPr>
        <p:spPr>
          <a:xfrm>
            <a:off x="167039" y="2741112"/>
            <a:ext cx="6105684" cy="2623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非小细胞肺癌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zh-CN" b="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推荐布格替尼作为</a:t>
            </a:r>
            <a:r>
              <a:rPr lang="en-US" altLang="zh-CN" b="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ALK</a:t>
            </a:r>
            <a:r>
              <a:rPr lang="zh-CN" altLang="zh-CN" b="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阳性</a:t>
            </a:r>
            <a:r>
              <a:rPr lang="en-US" altLang="zh-CN" b="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zh-CN" b="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患者一线治疗</a:t>
            </a:r>
            <a:r>
              <a:rPr lang="en-US" altLang="zh-CN" b="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0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优</a:t>
            </a:r>
            <a:r>
              <a:rPr lang="zh-CN" altLang="en-US" sz="20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先</a:t>
            </a:r>
            <a:r>
              <a:rPr lang="zh-CN" altLang="zh-CN" sz="20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en-US" altLang="zh-CN" sz="20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(I</a:t>
            </a:r>
            <a:r>
              <a:rPr lang="zh-CN" altLang="zh-CN" sz="20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类建议</a:t>
            </a:r>
            <a:r>
              <a:rPr lang="en-US" altLang="zh-CN" sz="2000" b="1" kern="100" dirty="0"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，以及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ALK</a:t>
            </a:r>
            <a:r>
              <a:rPr lang="zh-CN" alt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融合阳性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在一线</a:t>
            </a:r>
            <a:r>
              <a:rPr lang="en-US" alt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TKI</a:t>
            </a:r>
            <a:r>
              <a:rPr lang="zh-CN" altLang="zh-CN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治疗后进展的后续治疗</a:t>
            </a:r>
            <a:endParaRPr lang="en-US" altLang="zh-CN" kern="100" dirty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中枢神经系统肿瘤 （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推荐</a:t>
            </a:r>
            <a:r>
              <a:rPr lang="zh-CN" altLang="en-US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布格替尼用于有脑转移的</a:t>
            </a:r>
            <a:r>
              <a:rPr lang="en-US" altLang="zh-CN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ALK</a:t>
            </a:r>
            <a:r>
              <a:rPr lang="zh-CN" altLang="en-US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阳性非小细胞肺癌的治疗</a:t>
            </a:r>
            <a:endParaRPr lang="en-US" altLang="zh-CN" sz="2000" b="1" kern="1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2F798D11-6AA4-4C10-A211-C7D3DFF78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5566" y="1811387"/>
            <a:ext cx="993363" cy="716367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31152F1F-F711-4E64-886C-5E0DC69ACBF4}"/>
              </a:ext>
            </a:extLst>
          </p:cNvPr>
          <p:cNvSpPr txBox="1"/>
          <p:nvPr/>
        </p:nvSpPr>
        <p:spPr>
          <a:xfrm>
            <a:off x="2916423" y="2043714"/>
            <a:ext cx="2463142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zh-CN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《 </a:t>
            </a:r>
            <a:r>
              <a:rPr lang="en-US" altLang="zh-CN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NCCN</a:t>
            </a:r>
            <a:r>
              <a:rPr lang="zh-CN" altLang="zh-CN" sz="1600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指南</a:t>
            </a:r>
            <a:r>
              <a:rPr lang="zh-CN" altLang="zh-CN" sz="1600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en-US" altLang="zh-CN" sz="1600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4" name="表格 6">
            <a:extLst>
              <a:ext uri="{FF2B5EF4-FFF2-40B4-BE49-F238E27FC236}">
                <a16:creationId xmlns:a16="http://schemas.microsoft.com/office/drawing/2014/main" id="{61419EBD-96B9-41E7-99DC-A4FF31F97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10850"/>
              </p:ext>
            </p:extLst>
          </p:nvPr>
        </p:nvGraphicFramePr>
        <p:xfrm>
          <a:off x="6454015" y="1701937"/>
          <a:ext cx="5218691" cy="18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8691">
                  <a:extLst>
                    <a:ext uri="{9D8B030D-6E8A-4147-A177-3AD203B41FA5}">
                      <a16:colId xmlns:a16="http://schemas.microsoft.com/office/drawing/2014/main" val="2655694255"/>
                    </a:ext>
                  </a:extLst>
                </a:gridCol>
              </a:tblGrid>
              <a:tr h="9396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935095"/>
                  </a:ext>
                </a:extLst>
              </a:tr>
              <a:tr h="9396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67307"/>
                  </a:ext>
                </a:extLst>
              </a:tr>
            </a:tbl>
          </a:graphicData>
        </a:graphic>
      </p:graphicFrame>
      <p:pic>
        <p:nvPicPr>
          <p:cNvPr id="35" name="图片 34">
            <a:extLst>
              <a:ext uri="{FF2B5EF4-FFF2-40B4-BE49-F238E27FC236}">
                <a16:creationId xmlns:a16="http://schemas.microsoft.com/office/drawing/2014/main" id="{031AA3C6-5526-42C0-8210-06CA58840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7990" y="3782255"/>
            <a:ext cx="775667" cy="783235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7647E038-9274-417C-8366-65F26508C670}"/>
              </a:ext>
            </a:extLst>
          </p:cNvPr>
          <p:cNvSpPr txBox="1"/>
          <p:nvPr/>
        </p:nvSpPr>
        <p:spPr>
          <a:xfrm>
            <a:off x="6506654" y="4757575"/>
            <a:ext cx="5113415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推荐布格替尼用于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ALK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融合基因阳性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的治疗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0A862AF-E5FF-41D9-ADDE-7B8E14A9445F}"/>
              </a:ext>
            </a:extLst>
          </p:cNvPr>
          <p:cNvSpPr txBox="1"/>
          <p:nvPr/>
        </p:nvSpPr>
        <p:spPr>
          <a:xfrm>
            <a:off x="7693015" y="2074175"/>
            <a:ext cx="3438383" cy="31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《CSCO </a:t>
            </a:r>
            <a:r>
              <a:rPr lang="zh-CN" altLang="en-US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非小细胞肺癌指南</a:t>
            </a:r>
            <a:r>
              <a:rPr lang="en-US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</a:t>
            </a:r>
            <a:r>
              <a:rPr lang="en-US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5F4F1E7-7163-48E5-ACCF-F06253485A78}"/>
              </a:ext>
            </a:extLst>
          </p:cNvPr>
          <p:cNvSpPr txBox="1"/>
          <p:nvPr/>
        </p:nvSpPr>
        <p:spPr>
          <a:xfrm>
            <a:off x="6506655" y="2752691"/>
            <a:ext cx="4890033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推荐布格替尼</a:t>
            </a:r>
            <a:r>
              <a:rPr lang="zh-CN" altLang="en-US" sz="1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en-US" altLang="zh-CN" sz="1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sz="1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1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ALK</a:t>
            </a:r>
            <a:r>
              <a:rPr lang="zh-CN" altLang="en-US" sz="1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融合阳性</a:t>
            </a:r>
            <a:r>
              <a:rPr lang="en-US" altLang="zh-CN" sz="1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400" b="1" kern="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一线治疗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，及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IV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转移性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)ALK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融合阳性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NSCLC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在一代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TKI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治疗失败后治疗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5845EE6-DD6E-4226-8438-0E3B415CF902}"/>
              </a:ext>
            </a:extLst>
          </p:cNvPr>
          <p:cNvSpPr txBox="1"/>
          <p:nvPr/>
        </p:nvSpPr>
        <p:spPr>
          <a:xfrm>
            <a:off x="7587416" y="4049931"/>
            <a:ext cx="3880648" cy="312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中华医学会肺癌临床诊疗指南（</a:t>
            </a:r>
            <a:r>
              <a:rPr lang="en-US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版）</a:t>
            </a:r>
            <a:r>
              <a:rPr lang="en-US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65D94208-B258-411F-BC73-7BFCA0E653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r="56247" b="6542"/>
          <a:stretch/>
        </p:blipFill>
        <p:spPr>
          <a:xfrm>
            <a:off x="6807322" y="1814804"/>
            <a:ext cx="995336" cy="40107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95DE4E4E-47EA-40BE-ABFD-CCA7DFEDC2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2527" t="17926"/>
          <a:stretch/>
        </p:blipFill>
        <p:spPr>
          <a:xfrm>
            <a:off x="6657990" y="2167001"/>
            <a:ext cx="1307458" cy="352221"/>
          </a:xfrm>
          <a:prstGeom prst="rect">
            <a:avLst/>
          </a:prstGeom>
        </p:spPr>
      </p:pic>
      <p:sp>
        <p:nvSpPr>
          <p:cNvPr id="21" name="灯片编号占位符 2">
            <a:extLst>
              <a:ext uri="{FF2B5EF4-FFF2-40B4-BE49-F238E27FC236}">
                <a16:creationId xmlns:a16="http://schemas.microsoft.com/office/drawing/2014/main" id="{D672EE3A-C50B-49CC-93C2-80F0C22B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804" y="6623410"/>
            <a:ext cx="589856" cy="19613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74834-AE19-4E6F-B9DB-370160A47D1E}" type="slidenum">
              <a:rPr kumimoji="0" lang="zh-CN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メイリオ" pitchFamily="50" charset="-128"/>
                <a:cs typeface="Calibri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メイリオ" pitchFamily="50" charset="-128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8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91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/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89999999999999991118E+00&quot;&gt;&lt;m_msothmcolidx val=&quot;0&quot;/&gt;&lt;m_rgb r=&quot;FF&quot; g=&quot;67&quot; b=&quot;5C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GR8VAu8RfSWNFSVvSW0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cxj6wM3jiqYPlNq5e26w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GG_Zm29QSzejsiwuZxu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9Z61OfaanM0k85G0LGq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cpYPtNGk4ygMLOQPNjs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AUpjZoweuNCueqhGWhr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k1u7a_DOEnvW0M442cf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I8ikCbRM6swtQIOQoY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iAKk.Rxx2JLgo7ne.Bb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4DHiAIKAyLon4l8.nZyS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a_ShSt8lyFH9AgTxJ70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YtHWdJQsglGagK_HMR3U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g0JDxfKz8UZmsMvsgWr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Fv1dQ2jI_zEh5pbau3lN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2dt5bVLYgTVy9E5Zowm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kCSgxDTQmuSsdUrMNYAu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VxieJwUqdbDyE797Un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FGdR7dAz4jWNCMZtHvG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WFLpm2Z.KxjrFroddA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k1u7a_DOEnvW0M442cf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Jn982AFd9tw5.CdfkB4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98PqeEwtxMYjEbyCKVbL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uRQqu2dRPfTYKs2YezO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fMZTByjlM5gw6rb2Nd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o6cbrVBszyF8X8qnRZv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e_d85OuOu15Q6JUjFAp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rhB5vOpxk1HpYo4u9tp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KBsnAcHm3.UmPGWxReQ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Oy5C4TSA9jKkg43GTbk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UyrYYA3oqADXnr_.Z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GdGRz.pbdxwww5fL2b3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k7eoUpbIC4rXoYiHh1f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juu6Ale5yvsf.DkCgVV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lIR.Dui4vOVEsD0JIVPt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0Ro10XWerMhgSKczQSX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UC6p_fUSbzA9MlrlB9j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Ij0YLq96Az5dFlLj39e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v_YNpJQKIzUIhlerMIG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dLgAePluxBYkqBCuNla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hdgYZLXrfWS3GeX9vn3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I8ikCbRM6swtQIOQoYd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Y6I6YbiHZ56Ju3woNyKo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YL9TYTOJkEz2Abqm67e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fIjni3KXJfcQbdOJNGU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wMBoRCKWk1Qc86_bVR6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VsxP57TrMAkdvEhyySh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PsxzG2SPDuLhPhiT1ZVK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IOm2pB_aqz1aqfkGvf4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3xNW.t0HCWrTKSlAo.N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WDLMrGEQWO9uVHYrROs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.qK0xoEkzkoxqYc4dl0r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OhOc5LxgRhklBCvbAfC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dX1YsQuTkv9aZ3C7c36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o9y27XjolkDk4WRrjLH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HWLTrgvYmF5Vavb7OhU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Jxc3Lh66ZrZGXZQ39ot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DIDGZ1jNR3Uez6nBaDs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ttsYhMg5JUAVOfWsful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sOXctH_9XOEPUboQch6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k1u7a_DOEnvW0M442cf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DdkZeFVHTAseCHfui5z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s0QoCtbPOBlOR3.imro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y.Bz1jdR3wehRiVB.yK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DUvqT1tkbbPdHnM1VhtV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bd0MjR_KkvS5jnIjC5z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rqLfjwOnTBIG.24gZCE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eOASTGUnQ6w1B5JbpjV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kJxD6BVHg3WGELE5sxm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7WoK.HaHtTWEfkzlSw6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iDMjMWfm9QDw4GbAz56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Zp5W_jDLqNpgbDqYpuu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HdBkCjkkzgLFgGJr_DL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CujL5B0OHlmvPGfY6z.h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y4sml_oU0ez7lnnrXHC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9DItqnN6gNLZ.Yuhzlr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d0.3PqJdDJ5DDUyT0wCp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_ovTF2YQzq5l7Zpty0t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35c2ZSMzmlz9gulxj86v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njMmFIKtBkuk1JsREr0K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I8ikCbRM6swtQIOQoYd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DQA6RwUUnT6thfJxvEB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Kv127QfH0.GBHb34q4M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gx5BJxckrkRAC4d2MSsD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QCw8JuhBU9QkLnjW4Am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qF282SGtNlFD12xBD5D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0JbH5ZnYYwUe_GBkITqu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WS8FqzNRa6ohr9svTGI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FoPiAuRdtsC80jYCIZS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5_oji9PQE6i4zBXJObFt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AnS23yqSQrSSng7RgdPeQ"/>
</p:tagLst>
</file>

<file path=ppt/theme/theme1.xml><?xml version="1.0" encoding="utf-8"?>
<a:theme xmlns:a="http://schemas.openxmlformats.org/drawingml/2006/main" name="1_Takeda_ppt_uroko_tpc_akanered">
  <a:themeElements>
    <a:clrScheme name="Takeda Digita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E1100"/>
      </a:accent1>
      <a:accent2>
        <a:srgbClr val="4C4948"/>
      </a:accent2>
      <a:accent3>
        <a:srgbClr val="898989"/>
      </a:accent3>
      <a:accent4>
        <a:srgbClr val="C0C0C0"/>
      </a:accent4>
      <a:accent5>
        <a:srgbClr val="DDDDDD"/>
      </a:accent5>
      <a:accent6>
        <a:srgbClr val="EFEFEF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akeda_ppt_uroko_tpc_akanered">
  <a:themeElements>
    <a:clrScheme name="Takeda Digita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E1100"/>
      </a:accent1>
      <a:accent2>
        <a:srgbClr val="4C4948"/>
      </a:accent2>
      <a:accent3>
        <a:srgbClr val="898989"/>
      </a:accent3>
      <a:accent4>
        <a:srgbClr val="C0C0C0"/>
      </a:accent4>
      <a:accent5>
        <a:srgbClr val="DDDDDD"/>
      </a:accent5>
      <a:accent6>
        <a:srgbClr val="EFEFEF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akeda_ppt_uroko_tpc_akanered">
  <a:themeElements>
    <a:clrScheme name="Takeda Digita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E1100"/>
      </a:accent1>
      <a:accent2>
        <a:srgbClr val="4C4948"/>
      </a:accent2>
      <a:accent3>
        <a:srgbClr val="898989"/>
      </a:accent3>
      <a:accent4>
        <a:srgbClr val="C0C0C0"/>
      </a:accent4>
      <a:accent5>
        <a:srgbClr val="DDDDDD"/>
      </a:accent5>
      <a:accent6>
        <a:srgbClr val="EFEFEF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4102</Words>
  <Application>Microsoft Office PowerPoint</Application>
  <PresentationFormat>宽屏</PresentationFormat>
  <Paragraphs>473</Paragraphs>
  <Slides>11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AdvOTce3d9a73</vt:lpstr>
      <vt:lpstr>Microsoft YaHei UI</vt:lpstr>
      <vt:lpstr>MicrosoftYaHei</vt:lpstr>
      <vt:lpstr>NotoSans</vt:lpstr>
      <vt:lpstr>等线</vt:lpstr>
      <vt:lpstr>宋体</vt:lpstr>
      <vt:lpstr>微软雅黑</vt:lpstr>
      <vt:lpstr>微软雅黑</vt:lpstr>
      <vt:lpstr>Agency FB</vt:lpstr>
      <vt:lpstr>Arial</vt:lpstr>
      <vt:lpstr>Arial Narrow</vt:lpstr>
      <vt:lpstr>Calibri</vt:lpstr>
      <vt:lpstr>1_Takeda_ppt_uroko_tpc_akanered</vt:lpstr>
      <vt:lpstr>2_Takeda_ppt_uroko_tpc_akanered</vt:lpstr>
      <vt:lpstr>3_Takeda_ppt_uroko_tpc_akanered</vt:lpstr>
      <vt:lpstr>think-cell Slide</vt:lpstr>
      <vt:lpstr>布格替尼片 （安伯瑞）</vt:lpstr>
      <vt:lpstr>PowerPoint 演示文稿</vt:lpstr>
      <vt:lpstr>布格替尼基本信息</vt:lpstr>
      <vt:lpstr>PowerPoint 演示文稿</vt:lpstr>
      <vt:lpstr>PowerPoint 演示文稿</vt:lpstr>
      <vt:lpstr>布格替尼一线治疗中位PFS超越30个月，4年OS率66%</vt:lpstr>
      <vt:lpstr>PowerPoint 演示文稿</vt:lpstr>
      <vt:lpstr>PowerPoint 演示文稿</vt:lpstr>
      <vt:lpstr>PowerPoint 演示文稿</vt:lpstr>
      <vt:lpstr>布格替尼首创二甲基氧化磷结构(DMPO)： 药物活性强、透脑性高、抗耐药谱广；半衰期长、一天一片</vt:lpstr>
      <vt:lpstr>布格替尼弥补目录内ALK TKI脑转移和耐药短板、提高患者生存和生活质量、且有利于医保基金管理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布格替尼 申报药品摘要</dc:title>
  <dc:creator>Lim, Wah Seng</dc:creator>
  <cp:lastModifiedBy>Zhong, Manni</cp:lastModifiedBy>
  <cp:revision>829</cp:revision>
  <cp:lastPrinted>2022-07-12T05:17:26Z</cp:lastPrinted>
  <dcterms:created xsi:type="dcterms:W3CDTF">2022-06-15T03:24:28Z</dcterms:created>
  <dcterms:modified xsi:type="dcterms:W3CDTF">2022-07-14T06:43:17Z</dcterms:modified>
</cp:coreProperties>
</file>