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9" r:id="rId5"/>
    <p:sldId id="263" r:id="rId6"/>
    <p:sldId id="264" r:id="rId7"/>
    <p:sldId id="270" r:id="rId8"/>
    <p:sldId id="266" r:id="rId9"/>
    <p:sldId id="26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DD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9290957" y="81643"/>
            <a:ext cx="2743200" cy="808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54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97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1462" y="323086"/>
            <a:ext cx="8852338" cy="75948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E13718E8-6FE2-9962-0C2F-24B873B7C790}"/>
              </a:ext>
            </a:extLst>
          </p:cNvPr>
          <p:cNvGrpSpPr/>
          <p:nvPr userDrawn="1"/>
        </p:nvGrpSpPr>
        <p:grpSpPr>
          <a:xfrm>
            <a:off x="1" y="235114"/>
            <a:ext cx="2133600" cy="935423"/>
            <a:chOff x="2543502" y="1786756"/>
            <a:chExt cx="2217683" cy="935423"/>
          </a:xfrm>
        </p:grpSpPr>
        <p:sp>
          <p:nvSpPr>
            <p:cNvPr id="7" name="流程图: 存储数据 6">
              <a:extLst>
                <a:ext uri="{FF2B5EF4-FFF2-40B4-BE49-F238E27FC236}">
                  <a16:creationId xmlns:a16="http://schemas.microsoft.com/office/drawing/2014/main" xmlns="" id="{E9363F9E-F037-2351-2616-AD9391A577CF}"/>
                </a:ext>
              </a:extLst>
            </p:cNvPr>
            <p:cNvSpPr/>
            <p:nvPr userDrawn="1"/>
          </p:nvSpPr>
          <p:spPr>
            <a:xfrm rot="10800000">
              <a:off x="2543502" y="1786757"/>
              <a:ext cx="2217683" cy="935422"/>
            </a:xfrm>
            <a:prstGeom prst="flowChartOnlineStorage">
              <a:avLst/>
            </a:prstGeom>
            <a:solidFill>
              <a:srgbClr val="5BDD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4D91F46F-EEE3-DAEE-EF53-CF8CCB38D5C0}"/>
                </a:ext>
              </a:extLst>
            </p:cNvPr>
            <p:cNvSpPr/>
            <p:nvPr userDrawn="1"/>
          </p:nvSpPr>
          <p:spPr>
            <a:xfrm>
              <a:off x="2543502" y="1786756"/>
              <a:ext cx="1006366" cy="935423"/>
            </a:xfrm>
            <a:prstGeom prst="rect">
              <a:avLst/>
            </a:prstGeom>
            <a:solidFill>
              <a:srgbClr val="5BDD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805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40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82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3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755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7CE10BDD-0214-CD64-B2CE-F06F945726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81228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23086"/>
            <a:ext cx="10515600" cy="7594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65745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B33C-2A01-446F-A675-4F5D4E507402}" type="datetimeFigureOut">
              <a:rPr lang="zh-CN" altLang="en-US" smtClean="0"/>
              <a:t>2022/7/14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42EA-1ACB-4628-880A-CFDA8118C2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9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3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4EC6D7E1-B343-19DF-0D1A-5463F86E5879}"/>
              </a:ext>
            </a:extLst>
          </p:cNvPr>
          <p:cNvSpPr txBox="1"/>
          <p:nvPr/>
        </p:nvSpPr>
        <p:spPr>
          <a:xfrm>
            <a:off x="2071576" y="1573617"/>
            <a:ext cx="7432158" cy="3513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0070C0"/>
                </a:solidFill>
              </a:rPr>
              <a:t>注射用多黏菌素</a:t>
            </a:r>
            <a:r>
              <a:rPr lang="en-US" altLang="zh-CN" sz="4000" b="1" dirty="0">
                <a:solidFill>
                  <a:srgbClr val="0070C0"/>
                </a:solidFill>
              </a:rPr>
              <a:t>E</a:t>
            </a:r>
            <a:r>
              <a:rPr lang="zh-CN" altLang="en-US" sz="4000" b="1" dirty="0">
                <a:solidFill>
                  <a:srgbClr val="0070C0"/>
                </a:solidFill>
              </a:rPr>
              <a:t>甲磺酸钠</a:t>
            </a:r>
            <a:endParaRPr lang="en-US" altLang="zh-CN" sz="4000" b="1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0070C0"/>
                </a:solidFill>
              </a:rPr>
              <a:t>（奥佳泽</a:t>
            </a:r>
            <a:r>
              <a:rPr lang="en-US" altLang="zh-CN" sz="4000" b="1" baseline="30000" dirty="0">
                <a:solidFill>
                  <a:srgbClr val="0070C0"/>
                </a:solidFill>
              </a:rPr>
              <a:t>®</a:t>
            </a:r>
            <a:r>
              <a:rPr lang="zh-CN" altLang="en-US" sz="4000" b="1" dirty="0">
                <a:solidFill>
                  <a:srgbClr val="0070C0"/>
                </a:solidFill>
              </a:rPr>
              <a:t>）</a:t>
            </a:r>
            <a:endParaRPr lang="en-US" altLang="zh-CN" sz="4000" b="1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zh-CN" sz="4000" b="1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江苏奥赛康药业有限公司</a:t>
            </a:r>
          </a:p>
        </p:txBody>
      </p:sp>
    </p:spTree>
    <p:extLst>
      <p:ext uri="{BB962C8B-B14F-4D97-AF65-F5344CB8AC3E}">
        <p14:creationId xmlns:p14="http://schemas.microsoft.com/office/powerpoint/2010/main" val="41141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88A8C62C-3D73-410C-2DC2-5FFC877E06AA}"/>
              </a:ext>
            </a:extLst>
          </p:cNvPr>
          <p:cNvSpPr txBox="1"/>
          <p:nvPr/>
        </p:nvSpPr>
        <p:spPr>
          <a:xfrm>
            <a:off x="467832" y="389173"/>
            <a:ext cx="3108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目 录</a:t>
            </a:r>
          </a:p>
        </p:txBody>
      </p:sp>
      <p:sp>
        <p:nvSpPr>
          <p:cNvPr id="4" name="MH_Number_1">
            <a:extLst>
              <a:ext uri="{FF2B5EF4-FFF2-40B4-BE49-F238E27FC236}">
                <a16:creationId xmlns:a16="http://schemas.microsoft.com/office/drawing/2014/main" xmlns="" id="{261F808E-3FBB-06B1-D09A-08BD8968638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530550" y="1977079"/>
            <a:ext cx="464216" cy="464216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01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MH_Entry_1">
            <a:extLst>
              <a:ext uri="{FF2B5EF4-FFF2-40B4-BE49-F238E27FC236}">
                <a16:creationId xmlns:a16="http://schemas.microsoft.com/office/drawing/2014/main" xmlns="" id="{A585CEB4-AB2C-5AAF-948E-9A6A6F96661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341360" y="1998015"/>
            <a:ext cx="2466542" cy="430887"/>
          </a:xfrm>
          <a:custGeom>
            <a:avLst/>
            <a:gdLst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  <a:gd name="connsiteX6" fmla="*/ 0 w 2520280"/>
              <a:gd name="connsiteY6" fmla="*/ 0 h 1872208"/>
              <a:gd name="connsiteX7" fmla="*/ 0 w 2520280"/>
              <a:gd name="connsiteY7" fmla="*/ 0 h 1872208"/>
              <a:gd name="connsiteX8" fmla="*/ 0 w 2520280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药品基本信息</a:t>
            </a:r>
          </a:p>
        </p:txBody>
      </p:sp>
      <p:sp>
        <p:nvSpPr>
          <p:cNvPr id="12" name="MH_Number_1">
            <a:extLst>
              <a:ext uri="{FF2B5EF4-FFF2-40B4-BE49-F238E27FC236}">
                <a16:creationId xmlns:a16="http://schemas.microsoft.com/office/drawing/2014/main" xmlns="" id="{B0417848-4800-24B9-0AE7-ABD7F24AFB8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176978" y="1947237"/>
            <a:ext cx="464216" cy="4642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09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02</a:t>
            </a:r>
            <a:endParaRPr lang="zh-CN" altLang="en-US" sz="2109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3" name="MH_Entry_1">
            <a:extLst>
              <a:ext uri="{FF2B5EF4-FFF2-40B4-BE49-F238E27FC236}">
                <a16:creationId xmlns:a16="http://schemas.microsoft.com/office/drawing/2014/main" xmlns="" id="{82062D5C-BA59-28E7-E724-0DD89F59967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987788" y="1998015"/>
            <a:ext cx="2466542" cy="430887"/>
          </a:xfrm>
          <a:custGeom>
            <a:avLst/>
            <a:gdLst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  <a:gd name="connsiteX6" fmla="*/ 0 w 2520280"/>
              <a:gd name="connsiteY6" fmla="*/ 0 h 1872208"/>
              <a:gd name="connsiteX7" fmla="*/ 0 w 2520280"/>
              <a:gd name="connsiteY7" fmla="*/ 0 h 1872208"/>
              <a:gd name="connsiteX8" fmla="*/ 0 w 2520280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安全性</a:t>
            </a:r>
          </a:p>
        </p:txBody>
      </p:sp>
      <p:sp>
        <p:nvSpPr>
          <p:cNvPr id="14" name="MH_Number_1">
            <a:extLst>
              <a:ext uri="{FF2B5EF4-FFF2-40B4-BE49-F238E27FC236}">
                <a16:creationId xmlns:a16="http://schemas.microsoft.com/office/drawing/2014/main" xmlns="" id="{51C52739-71BA-ACCA-EEFD-E36336141F7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30550" y="3230080"/>
            <a:ext cx="464216" cy="4642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03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5" name="MH_Entry_1">
            <a:extLst>
              <a:ext uri="{FF2B5EF4-FFF2-40B4-BE49-F238E27FC236}">
                <a16:creationId xmlns:a16="http://schemas.microsoft.com/office/drawing/2014/main" xmlns="" id="{EAF66E6A-79E0-A58D-EFB2-E208E0DC9B1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341360" y="3213556"/>
            <a:ext cx="2466542" cy="430887"/>
          </a:xfrm>
          <a:custGeom>
            <a:avLst/>
            <a:gdLst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  <a:gd name="connsiteX6" fmla="*/ 0 w 2520280"/>
              <a:gd name="connsiteY6" fmla="*/ 0 h 1872208"/>
              <a:gd name="connsiteX7" fmla="*/ 0 w 2520280"/>
              <a:gd name="connsiteY7" fmla="*/ 0 h 1872208"/>
              <a:gd name="connsiteX8" fmla="*/ 0 w 2520280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有效性</a:t>
            </a:r>
          </a:p>
        </p:txBody>
      </p:sp>
      <p:sp>
        <p:nvSpPr>
          <p:cNvPr id="16" name="MH_Number_1">
            <a:extLst>
              <a:ext uri="{FF2B5EF4-FFF2-40B4-BE49-F238E27FC236}">
                <a16:creationId xmlns:a16="http://schemas.microsoft.com/office/drawing/2014/main" xmlns="" id="{E959EB45-101C-2759-C4D8-7DA8A2E8D7B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76978" y="3162778"/>
            <a:ext cx="464216" cy="464216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09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04</a:t>
            </a:r>
            <a:endParaRPr lang="zh-CN" altLang="en-US" sz="2109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7" name="MH_Entry_1">
            <a:extLst>
              <a:ext uri="{FF2B5EF4-FFF2-40B4-BE49-F238E27FC236}">
                <a16:creationId xmlns:a16="http://schemas.microsoft.com/office/drawing/2014/main" xmlns="" id="{E4AF00B5-9516-8636-EC30-A0A6D304165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987788" y="3213556"/>
            <a:ext cx="2466542" cy="430887"/>
          </a:xfrm>
          <a:custGeom>
            <a:avLst/>
            <a:gdLst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  <a:gd name="connsiteX6" fmla="*/ 0 w 2520280"/>
              <a:gd name="connsiteY6" fmla="*/ 0 h 1872208"/>
              <a:gd name="connsiteX7" fmla="*/ 0 w 2520280"/>
              <a:gd name="connsiteY7" fmla="*/ 0 h 1872208"/>
              <a:gd name="connsiteX8" fmla="*/ 0 w 2520280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创新性</a:t>
            </a:r>
          </a:p>
        </p:txBody>
      </p:sp>
      <p:sp>
        <p:nvSpPr>
          <p:cNvPr id="18" name="MH_Number_1">
            <a:extLst>
              <a:ext uri="{FF2B5EF4-FFF2-40B4-BE49-F238E27FC236}">
                <a16:creationId xmlns:a16="http://schemas.microsoft.com/office/drawing/2014/main" xmlns="" id="{29C883BF-F839-CBF5-A19D-EC6EC7F076B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530550" y="4478950"/>
            <a:ext cx="464216" cy="464216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05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9" name="MH_Entry_1">
            <a:extLst>
              <a:ext uri="{FF2B5EF4-FFF2-40B4-BE49-F238E27FC236}">
                <a16:creationId xmlns:a16="http://schemas.microsoft.com/office/drawing/2014/main" xmlns="" id="{53AF6A78-2980-FD06-68AE-E00288CB427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341360" y="4462426"/>
            <a:ext cx="2466542" cy="430887"/>
          </a:xfrm>
          <a:custGeom>
            <a:avLst/>
            <a:gdLst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916 w 2520280"/>
              <a:gd name="connsiteY4" fmla="*/ 0 h 1872208"/>
              <a:gd name="connsiteX5" fmla="*/ 0 w 2520280"/>
              <a:gd name="connsiteY5" fmla="*/ 0 h 1872208"/>
              <a:gd name="connsiteX6" fmla="*/ 0 w 2520280"/>
              <a:gd name="connsiteY6" fmla="*/ 0 h 1872208"/>
              <a:gd name="connsiteX7" fmla="*/ 0 w 2520280"/>
              <a:gd name="connsiteY7" fmla="*/ 0 h 1872208"/>
              <a:gd name="connsiteX8" fmla="*/ 0 w 2520280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公平性</a:t>
            </a:r>
          </a:p>
        </p:txBody>
      </p:sp>
    </p:spTree>
    <p:extLst>
      <p:ext uri="{BB962C8B-B14F-4D97-AF65-F5344CB8AC3E}">
        <p14:creationId xmlns:p14="http://schemas.microsoft.com/office/powerpoint/2010/main" val="23664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71D13BF-266F-613B-7DB4-0E717BF36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药品基本信息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6E6000D5-46A8-F091-0E9F-1BE739D69F67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01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44DA2510-BD2A-2DA3-B7A3-6A9E6A5AD0C9}"/>
              </a:ext>
            </a:extLst>
          </p:cNvPr>
          <p:cNvSpPr txBox="1"/>
          <p:nvPr/>
        </p:nvSpPr>
        <p:spPr>
          <a:xfrm>
            <a:off x="2721935" y="1485840"/>
            <a:ext cx="8250865" cy="388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/>
              <a:t>通用名：</a:t>
            </a:r>
            <a:r>
              <a:rPr lang="zh-CN" altLang="en-US" dirty="0"/>
              <a:t>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dirty="0"/>
              <a:t>注册规格：</a:t>
            </a:r>
            <a:r>
              <a:rPr lang="en-US" altLang="zh-CN" dirty="0"/>
              <a:t>200</a:t>
            </a:r>
            <a:r>
              <a:rPr lang="zh-CN" altLang="en-US" dirty="0"/>
              <a:t>万单位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dirty="0"/>
              <a:t>中国大陆首次上市时间：</a:t>
            </a:r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11</a:t>
            </a:r>
            <a:r>
              <a:rPr lang="zh-CN" altLang="en-US" dirty="0"/>
              <a:t>日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dirty="0"/>
              <a:t>目前大陆地区通用名药品的上市情况：</a:t>
            </a:r>
            <a:r>
              <a:rPr lang="en-US" altLang="zh-CN" dirty="0"/>
              <a:t>2</a:t>
            </a:r>
            <a:r>
              <a:rPr lang="zh-CN" altLang="en-US" dirty="0"/>
              <a:t>家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dirty="0"/>
              <a:t>全球首个上市国家</a:t>
            </a:r>
            <a:r>
              <a:rPr lang="en-US" altLang="zh-CN" b="1" dirty="0"/>
              <a:t>/</a:t>
            </a:r>
            <a:r>
              <a:rPr lang="zh-CN" altLang="en-US" b="1" dirty="0"/>
              <a:t>地区及上市时间</a:t>
            </a:r>
            <a:r>
              <a:rPr lang="zh-CN" altLang="en-US" dirty="0"/>
              <a:t>：美国，</a:t>
            </a:r>
            <a:r>
              <a:rPr lang="en-US" altLang="zh-CN" dirty="0"/>
              <a:t>1970</a:t>
            </a:r>
            <a:r>
              <a:rPr lang="zh-CN" altLang="en-US" dirty="0"/>
              <a:t>年</a:t>
            </a:r>
            <a:r>
              <a:rPr lang="en-US" altLang="zh-CN" dirty="0"/>
              <a:t>6</a:t>
            </a:r>
            <a:r>
              <a:rPr lang="zh-CN" altLang="en-US" dirty="0"/>
              <a:t>月</a:t>
            </a:r>
            <a:r>
              <a:rPr lang="en-US" altLang="zh-CN" dirty="0"/>
              <a:t>4</a:t>
            </a:r>
            <a:r>
              <a:rPr lang="zh-CN" altLang="en-US" dirty="0"/>
              <a:t>日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dirty="0"/>
              <a:t>是否为</a:t>
            </a:r>
            <a:r>
              <a:rPr lang="en-US" altLang="zh-CN" b="1" dirty="0"/>
              <a:t>OTC</a:t>
            </a:r>
            <a:r>
              <a:rPr lang="zh-CN" altLang="en-US" b="1" dirty="0"/>
              <a:t>药品：</a:t>
            </a:r>
            <a:r>
              <a:rPr lang="zh-CN" altLang="en-US" dirty="0"/>
              <a:t>否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dirty="0"/>
              <a:t>参照药品建议：</a:t>
            </a:r>
            <a:r>
              <a:rPr lang="zh-CN" altLang="en-US" dirty="0"/>
              <a:t>注射用硫酸多黏菌素</a:t>
            </a:r>
            <a:r>
              <a:rPr lang="en-US" altLang="zh-CN" dirty="0"/>
              <a:t>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71D13BF-266F-613B-7DB4-0E717BF36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药品基本信息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6E6000D5-46A8-F091-0E9F-1BE739D69F67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01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44DA2510-BD2A-2DA3-B7A3-6A9E6A5AD0C9}"/>
              </a:ext>
            </a:extLst>
          </p:cNvPr>
          <p:cNvSpPr txBox="1"/>
          <p:nvPr/>
        </p:nvSpPr>
        <p:spPr>
          <a:xfrm>
            <a:off x="1212111" y="1309686"/>
            <a:ext cx="9930810" cy="4738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b="1" u="sng" dirty="0"/>
              <a:t>适应症</a:t>
            </a:r>
            <a:endParaRPr lang="en-US" altLang="zh-CN" b="1" u="sng" dirty="0"/>
          </a:p>
          <a:p>
            <a:pPr>
              <a:lnSpc>
                <a:spcPct val="170000"/>
              </a:lnSpc>
            </a:pPr>
            <a:r>
              <a:rPr lang="zh-CN" altLang="en-US" dirty="0"/>
              <a:t>用于治疗成人和</a:t>
            </a:r>
            <a:r>
              <a:rPr lang="zh-CN" altLang="en-US" b="1" dirty="0">
                <a:solidFill>
                  <a:srgbClr val="FF0000"/>
                </a:solidFill>
              </a:rPr>
              <a:t>儿童（包括新生儿）</a:t>
            </a:r>
            <a:r>
              <a:rPr lang="zh-CN" altLang="en-US" dirty="0"/>
              <a:t>中由需氧型革兰阴性菌敏感性菌株引起的、可治疗手段有限的严重感染。</a:t>
            </a:r>
            <a:endParaRPr lang="en-US" altLang="zh-CN" dirty="0"/>
          </a:p>
          <a:p>
            <a:pPr>
              <a:lnSpc>
                <a:spcPct val="170000"/>
              </a:lnSpc>
            </a:pPr>
            <a:r>
              <a:rPr lang="zh-CN" altLang="en-US" b="1" u="sng" dirty="0"/>
              <a:t>疾病基本情况</a:t>
            </a:r>
            <a:endParaRPr lang="en-US" altLang="zh-CN" b="1" u="sng" dirty="0"/>
          </a:p>
          <a:p>
            <a:pPr>
              <a:lnSpc>
                <a:spcPct val="170000"/>
              </a:lnSpc>
            </a:pPr>
            <a:r>
              <a:rPr lang="zh-CN" altLang="en-US" dirty="0"/>
              <a:t>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甲磺酸钠主要用于碳青霉烯耐药革兰阴性菌引起的感染。</a:t>
            </a:r>
            <a:r>
              <a:rPr lang="en-US" altLang="zh-CN" dirty="0"/>
              <a:t>2021</a:t>
            </a:r>
            <a:r>
              <a:rPr lang="zh-CN" altLang="en-US" dirty="0"/>
              <a:t>年</a:t>
            </a:r>
            <a:r>
              <a:rPr lang="en-US" altLang="zh-CN" dirty="0"/>
              <a:t>CHINET</a:t>
            </a:r>
            <a:r>
              <a:rPr lang="zh-CN" altLang="en-US" dirty="0"/>
              <a:t>耐药监测数据显示，革兰阴性菌和阳性菌的检出率分别为</a:t>
            </a:r>
            <a:r>
              <a:rPr lang="en-US" altLang="zh-CN" dirty="0"/>
              <a:t>71.4%</a:t>
            </a:r>
            <a:r>
              <a:rPr lang="zh-CN" altLang="en-US" dirty="0"/>
              <a:t>和</a:t>
            </a:r>
            <a:r>
              <a:rPr lang="en-US" altLang="zh-CN" dirty="0"/>
              <a:t>28.6%</a:t>
            </a:r>
            <a:r>
              <a:rPr lang="zh-CN" altLang="en-US" dirty="0"/>
              <a:t>。阴性菌中肺炎克雷伯菌、铜绿假单胞菌和鲍曼不动杆菌对碳青霉烯的耐药率分别为为</a:t>
            </a:r>
            <a:r>
              <a:rPr lang="en-US" altLang="zh-CN" dirty="0"/>
              <a:t>24.4%</a:t>
            </a:r>
            <a:r>
              <a:rPr lang="zh-CN" altLang="en-US" dirty="0"/>
              <a:t>、</a:t>
            </a:r>
            <a:r>
              <a:rPr lang="en-US" altLang="zh-CN" dirty="0"/>
              <a:t>23%</a:t>
            </a:r>
            <a:r>
              <a:rPr lang="zh-CN" altLang="en-US" dirty="0"/>
              <a:t>和</a:t>
            </a:r>
            <a:r>
              <a:rPr lang="en-US" altLang="zh-CN" dirty="0"/>
              <a:t>66.5%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70000"/>
              </a:lnSpc>
            </a:pPr>
            <a:r>
              <a:rPr lang="zh-CN" altLang="en-US" b="1" u="sng" dirty="0"/>
              <a:t>用法用量</a:t>
            </a:r>
            <a:endParaRPr lang="en-US" altLang="zh-CN" b="1" u="sng" dirty="0"/>
          </a:p>
          <a:p>
            <a:pPr>
              <a:lnSpc>
                <a:spcPct val="170000"/>
              </a:lnSpc>
            </a:pPr>
            <a:r>
              <a:rPr lang="zh-CN" altLang="en-US" dirty="0"/>
              <a:t>成年人和体重</a:t>
            </a:r>
            <a:r>
              <a:rPr lang="en-US" altLang="zh-CN" dirty="0"/>
              <a:t>&gt;40kg</a:t>
            </a:r>
            <a:r>
              <a:rPr lang="zh-CN" altLang="en-US" dirty="0"/>
              <a:t>儿童：维持剂量</a:t>
            </a:r>
            <a:r>
              <a:rPr lang="en-US" altLang="zh-CN" dirty="0"/>
              <a:t>900</a:t>
            </a:r>
            <a:r>
              <a:rPr lang="zh-CN" altLang="en-US" dirty="0"/>
              <a:t>万</a:t>
            </a:r>
            <a:r>
              <a:rPr lang="en-US" altLang="zh-CN" dirty="0"/>
              <a:t>IU/</a:t>
            </a:r>
            <a:r>
              <a:rPr lang="zh-CN" altLang="en-US" dirty="0"/>
              <a:t>天，分</a:t>
            </a:r>
            <a:r>
              <a:rPr lang="en-US" altLang="zh-CN" dirty="0"/>
              <a:t>2-3</a:t>
            </a:r>
            <a:r>
              <a:rPr lang="zh-CN" altLang="en-US" dirty="0"/>
              <a:t>次给药。</a:t>
            </a:r>
          </a:p>
          <a:p>
            <a:pPr>
              <a:lnSpc>
                <a:spcPct val="170000"/>
              </a:lnSpc>
            </a:pPr>
            <a:r>
              <a:rPr lang="zh-CN" altLang="en-US" dirty="0"/>
              <a:t>体重≤</a:t>
            </a:r>
            <a:r>
              <a:rPr lang="en-US" altLang="zh-CN" dirty="0"/>
              <a:t>40kg</a:t>
            </a:r>
            <a:r>
              <a:rPr lang="zh-CN" altLang="en-US" dirty="0"/>
              <a:t>儿童：</a:t>
            </a:r>
            <a:r>
              <a:rPr lang="en-US" altLang="zh-CN" dirty="0"/>
              <a:t>7.5-15</a:t>
            </a:r>
            <a:r>
              <a:rPr lang="zh-CN" altLang="en-US" dirty="0"/>
              <a:t>万</a:t>
            </a:r>
            <a:r>
              <a:rPr lang="en-US" altLang="zh-CN" dirty="0"/>
              <a:t>IU/kg/</a:t>
            </a:r>
            <a:r>
              <a:rPr lang="zh-CN" altLang="en-US" dirty="0"/>
              <a:t>天，分</a:t>
            </a:r>
            <a:r>
              <a:rPr lang="en-US" altLang="zh-CN" dirty="0"/>
              <a:t>3</a:t>
            </a:r>
            <a:r>
              <a:rPr lang="zh-CN" altLang="en-US" dirty="0"/>
              <a:t>次给药。</a:t>
            </a:r>
          </a:p>
        </p:txBody>
      </p:sp>
    </p:spTree>
    <p:extLst>
      <p:ext uri="{BB962C8B-B14F-4D97-AF65-F5344CB8AC3E}">
        <p14:creationId xmlns:p14="http://schemas.microsoft.com/office/powerpoint/2010/main" val="231483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574AADB-E435-84A1-4AEC-3CD005DC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安全性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7A7C3DD6-8D4A-9B11-C719-FE4CD8081CBC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02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E6BB1EDA-EF17-9160-6BC3-3E6964F8AAD5}"/>
              </a:ext>
            </a:extLst>
          </p:cNvPr>
          <p:cNvSpPr txBox="1"/>
          <p:nvPr/>
        </p:nvSpPr>
        <p:spPr>
          <a:xfrm>
            <a:off x="1116418" y="1424763"/>
            <a:ext cx="9750055" cy="444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u="sng" dirty="0"/>
              <a:t>不良反应情况：</a:t>
            </a:r>
            <a:endParaRPr lang="en-US" altLang="zh-CN" b="1" u="sng" dirty="0"/>
          </a:p>
          <a:p>
            <a:pPr>
              <a:lnSpc>
                <a:spcPct val="200000"/>
              </a:lnSpc>
            </a:pPr>
            <a:r>
              <a:rPr lang="zh-CN" altLang="en-US" dirty="0"/>
              <a:t>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甲磺酸钠可能出现的不良事件与年龄、肾功能和身体状况有关，主要包括神经毒性、肾毒性和过敏反应。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u="sng" dirty="0"/>
              <a:t>安全性方面优势和不足：</a:t>
            </a:r>
            <a:endParaRPr lang="en-US" altLang="zh-CN" b="1" u="sng" dirty="0"/>
          </a:p>
          <a:p>
            <a:pPr>
              <a:lnSpc>
                <a:spcPct val="200000"/>
              </a:lnSpc>
            </a:pPr>
            <a:r>
              <a:rPr lang="zh-CN" altLang="en-US" dirty="0"/>
              <a:t>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</a:t>
            </a:r>
            <a:r>
              <a:rPr lang="zh-CN" altLang="en-US" b="1" dirty="0">
                <a:solidFill>
                  <a:srgbClr val="FF0000"/>
                </a:solidFill>
              </a:rPr>
              <a:t>肾毒性和神经毒性的发生率与多黏菌素</a:t>
            </a:r>
            <a:r>
              <a:rPr lang="en-US" altLang="zh-CN" b="1" dirty="0">
                <a:solidFill>
                  <a:srgbClr val="FF0000"/>
                </a:solidFill>
              </a:rPr>
              <a:t>B</a:t>
            </a:r>
            <a:r>
              <a:rPr lang="zh-CN" altLang="en-US" b="1" dirty="0">
                <a:solidFill>
                  <a:srgbClr val="FF0000"/>
                </a:solidFill>
              </a:rPr>
              <a:t>相当</a:t>
            </a:r>
            <a:r>
              <a:rPr lang="zh-CN" altLang="en-US" dirty="0"/>
              <a:t>。</a:t>
            </a:r>
            <a:r>
              <a:rPr lang="en-US" altLang="zh-CN" dirty="0"/>
              <a:t>Meta</a:t>
            </a:r>
            <a:r>
              <a:rPr lang="zh-CN" altLang="en-US" dirty="0"/>
              <a:t>分析显示，多黏菌素</a:t>
            </a:r>
            <a:r>
              <a:rPr lang="en-US" altLang="zh-CN" dirty="0"/>
              <a:t>E</a:t>
            </a:r>
            <a:r>
              <a:rPr lang="zh-CN" altLang="en-US" dirty="0"/>
              <a:t>和多黏菌素</a:t>
            </a:r>
            <a:r>
              <a:rPr lang="en-US" altLang="zh-CN" dirty="0"/>
              <a:t>B</a:t>
            </a:r>
            <a:r>
              <a:rPr lang="zh-CN" altLang="en-US" dirty="0"/>
              <a:t>的肾毒性发生率分别为</a:t>
            </a:r>
            <a:r>
              <a:rPr lang="en-US" altLang="zh-CN" dirty="0"/>
              <a:t>26.7%</a:t>
            </a:r>
            <a:r>
              <a:rPr lang="zh-CN" altLang="en-US" dirty="0"/>
              <a:t>和</a:t>
            </a:r>
            <a:r>
              <a:rPr lang="en-US" altLang="zh-CN" dirty="0"/>
              <a:t>29.8%</a:t>
            </a:r>
            <a:r>
              <a:rPr lang="zh-CN" altLang="en-US" dirty="0"/>
              <a:t>（</a:t>
            </a:r>
            <a:r>
              <a:rPr lang="en-US" altLang="zh-CN" dirty="0"/>
              <a:t>P=0.72</a:t>
            </a:r>
            <a:r>
              <a:rPr lang="zh-CN" altLang="en-US" dirty="0"/>
              <a:t>，共纳入</a:t>
            </a:r>
            <a:r>
              <a:rPr lang="en-US" altLang="zh-CN" dirty="0"/>
              <a:t>95</a:t>
            </a:r>
            <a:r>
              <a:rPr lang="zh-CN" altLang="en-US" dirty="0"/>
              <a:t>项研究</a:t>
            </a:r>
            <a:r>
              <a:rPr lang="en-US" altLang="zh-CN" dirty="0"/>
              <a:t>7911</a:t>
            </a:r>
            <a:r>
              <a:rPr lang="zh-CN" altLang="en-US" dirty="0"/>
              <a:t>例患者），神经毒性发生率分别为</a:t>
            </a:r>
            <a:r>
              <a:rPr lang="en-US" altLang="zh-CN" dirty="0"/>
              <a:t>2.8%</a:t>
            </a:r>
            <a:r>
              <a:rPr lang="zh-CN" altLang="en-US" dirty="0"/>
              <a:t>（</a:t>
            </a:r>
            <a:r>
              <a:rPr lang="en-US" altLang="zh-CN" dirty="0"/>
              <a:t>63/4998</a:t>
            </a:r>
            <a:r>
              <a:rPr lang="zh-CN" altLang="en-US" dirty="0"/>
              <a:t>）和</a:t>
            </a:r>
            <a:r>
              <a:rPr lang="en-US" altLang="zh-CN" dirty="0"/>
              <a:t>3.6%</a:t>
            </a:r>
            <a:r>
              <a:rPr lang="zh-CN" altLang="en-US" dirty="0"/>
              <a:t>（</a:t>
            </a:r>
            <a:r>
              <a:rPr lang="en-US" altLang="zh-CN" dirty="0"/>
              <a:t>7/427</a:t>
            </a:r>
            <a:r>
              <a:rPr lang="zh-CN" altLang="en-US" dirty="0"/>
              <a:t>）。另外，</a:t>
            </a:r>
            <a:r>
              <a:rPr lang="zh-CN" altLang="en-US" b="1" dirty="0">
                <a:solidFill>
                  <a:srgbClr val="FF0000"/>
                </a:solidFill>
              </a:rPr>
              <a:t>多黏菌素</a:t>
            </a:r>
            <a:r>
              <a:rPr lang="en-US" altLang="zh-CN" b="1" dirty="0">
                <a:solidFill>
                  <a:srgbClr val="FF0000"/>
                </a:solidFill>
              </a:rPr>
              <a:t>B</a:t>
            </a:r>
            <a:r>
              <a:rPr lang="zh-CN" altLang="en-US" dirty="0"/>
              <a:t>的化学结构中含苯丙氨酸，</a:t>
            </a:r>
            <a:r>
              <a:rPr lang="zh-CN" altLang="en-US" b="1" dirty="0">
                <a:solidFill>
                  <a:srgbClr val="FF0000"/>
                </a:solidFill>
              </a:rPr>
              <a:t>可能引起黑色素沉着</a:t>
            </a:r>
            <a:r>
              <a:rPr lang="zh-CN" altLang="en-US" dirty="0"/>
              <a:t>，多黏菌素</a:t>
            </a:r>
            <a:r>
              <a:rPr lang="en-US" altLang="zh-CN" dirty="0"/>
              <a:t>E</a:t>
            </a:r>
            <a:r>
              <a:rPr lang="zh-CN" altLang="en-US" dirty="0"/>
              <a:t>未见相关报道。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E1AF4924-F002-98F8-8401-C995233CC1D9}"/>
              </a:ext>
            </a:extLst>
          </p:cNvPr>
          <p:cNvSpPr txBox="1"/>
          <p:nvPr/>
        </p:nvSpPr>
        <p:spPr>
          <a:xfrm>
            <a:off x="1344132" y="6350248"/>
            <a:ext cx="7453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1.Oliota </a:t>
            </a:r>
            <a:r>
              <a:rPr lang="en-US" altLang="zh-CN" sz="900" dirty="0" err="1"/>
              <a:t>AF.Diagn</a:t>
            </a:r>
            <a:r>
              <a:rPr lang="zh-CN" altLang="en-US" sz="900" dirty="0"/>
              <a:t> </a:t>
            </a:r>
            <a:r>
              <a:rPr lang="en-US" altLang="zh-CN" sz="900" dirty="0" err="1"/>
              <a:t>Microbiol</a:t>
            </a:r>
            <a:r>
              <a:rPr lang="zh-CN" altLang="en-US" sz="900" dirty="0"/>
              <a:t> </a:t>
            </a:r>
            <a:r>
              <a:rPr lang="en-US" altLang="zh-CN" sz="900" dirty="0"/>
              <a:t>Infect</a:t>
            </a:r>
            <a:r>
              <a:rPr lang="zh-CN" altLang="en-US" sz="900" dirty="0"/>
              <a:t> </a:t>
            </a:r>
            <a:r>
              <a:rPr lang="en-US" altLang="zh-CN" sz="900" dirty="0"/>
              <a:t>Dis. 2019;94(1):41-49.</a:t>
            </a:r>
          </a:p>
          <a:p>
            <a:r>
              <a:rPr lang="en-US" altLang="zh-CN" sz="900" dirty="0"/>
              <a:t>2. </a:t>
            </a:r>
            <a:r>
              <a:rPr lang="en-US" altLang="zh-CN" sz="900" dirty="0" err="1"/>
              <a:t>Wagenlehner</a:t>
            </a:r>
            <a:r>
              <a:rPr lang="en-US" altLang="zh-CN" sz="900" dirty="0"/>
              <a:t> F.et al. Clinical Microbiology and Infection.2021;27:671-686.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152853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95277E5-EFFC-76D0-B7C1-29E3E2E7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有效性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BB91DF7C-974F-293D-F76E-79841815FD4C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03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02093AE-5059-4DF5-90AC-222F6914B9E3}"/>
              </a:ext>
            </a:extLst>
          </p:cNvPr>
          <p:cNvSpPr txBox="1"/>
          <p:nvPr/>
        </p:nvSpPr>
        <p:spPr>
          <a:xfrm>
            <a:off x="978195" y="1210422"/>
            <a:ext cx="10611293" cy="499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u="sng" dirty="0"/>
              <a:t>与对照药品疗效方面优势和不足：</a:t>
            </a:r>
            <a:endParaRPr lang="en-US" altLang="zh-CN" b="1" u="sng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Arial" panose="020B0604020202020204" pitchFamily="34" charset="0"/>
              </a:rPr>
              <a:t>注射用多黏菌素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甲磺酸钠能有效治疗多重耐药革兰阴性菌（</a:t>
            </a:r>
            <a:r>
              <a:rPr lang="en-US" altLang="zh-CN" dirty="0">
                <a:latin typeface="Arial" panose="020B0604020202020204" pitchFamily="34" charset="0"/>
              </a:rPr>
              <a:t>MDR-GNB</a:t>
            </a:r>
            <a:r>
              <a:rPr lang="zh-CN" altLang="en-US" dirty="0">
                <a:latin typeface="Arial" panose="020B0604020202020204" pitchFamily="34" charset="0"/>
              </a:rPr>
              <a:t>）感染，包括碳青霉烯耐药菌感染。对比多黏菌素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和多黏菌素</a:t>
            </a:r>
            <a:r>
              <a:rPr lang="en-US" altLang="zh-CN" dirty="0">
                <a:latin typeface="Arial" panose="020B0604020202020204" pitchFamily="34" charset="0"/>
              </a:rPr>
              <a:t>B</a:t>
            </a:r>
            <a:r>
              <a:rPr lang="zh-CN" altLang="en-US" dirty="0">
                <a:latin typeface="Arial" panose="020B0604020202020204" pitchFamily="34" charset="0"/>
              </a:rPr>
              <a:t>的</a:t>
            </a:r>
            <a:r>
              <a:rPr lang="en-US" altLang="zh-CN" dirty="0">
                <a:latin typeface="Arial" panose="020B0604020202020204" pitchFamily="34" charset="0"/>
              </a:rPr>
              <a:t>Meta</a:t>
            </a:r>
            <a:r>
              <a:rPr lang="zh-CN" altLang="en-US" dirty="0">
                <a:latin typeface="Arial" panose="020B0604020202020204" pitchFamily="34" charset="0"/>
              </a:rPr>
              <a:t>分析显示，注射用多黏菌素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甲磺酸钠治疗的死亡率为</a:t>
            </a:r>
            <a:r>
              <a:rPr lang="en-US" altLang="zh-CN" dirty="0">
                <a:latin typeface="Arial" panose="020B0604020202020204" pitchFamily="34" charset="0"/>
              </a:rPr>
              <a:t>8~56%</a:t>
            </a:r>
            <a:r>
              <a:rPr lang="zh-CN" altLang="en-US" dirty="0">
                <a:latin typeface="Arial" panose="020B0604020202020204" pitchFamily="34" charset="0"/>
              </a:rPr>
              <a:t>，多黏菌素</a:t>
            </a:r>
            <a:r>
              <a:rPr lang="en-US" altLang="zh-CN" dirty="0">
                <a:latin typeface="Arial" panose="020B0604020202020204" pitchFamily="34" charset="0"/>
              </a:rPr>
              <a:t>B</a:t>
            </a:r>
            <a:r>
              <a:rPr lang="zh-CN" altLang="en-US" dirty="0">
                <a:latin typeface="Arial" panose="020B0604020202020204" pitchFamily="34" charset="0"/>
              </a:rPr>
              <a:t>为</a:t>
            </a:r>
            <a:r>
              <a:rPr lang="en-US" altLang="zh-CN" dirty="0">
                <a:latin typeface="Arial" panose="020B0604020202020204" pitchFamily="34" charset="0"/>
              </a:rPr>
              <a:t>31%~61%</a:t>
            </a:r>
            <a:r>
              <a:rPr lang="zh-CN" altLang="en-US" dirty="0">
                <a:latin typeface="Arial" panose="020B0604020202020204" pitchFamily="34" charset="0"/>
              </a:rPr>
              <a:t>，两者死亡率相当（</a:t>
            </a:r>
            <a:r>
              <a:rPr lang="en-US" altLang="zh-CN" dirty="0">
                <a:latin typeface="Arial" panose="020B0604020202020204" pitchFamily="34" charset="0"/>
              </a:rPr>
              <a:t>RR=0.71,95%CI:0.45-1.13</a:t>
            </a:r>
            <a:r>
              <a:rPr lang="zh-CN" altLang="en-US" dirty="0">
                <a:latin typeface="Arial" panose="020B0604020202020204" pitchFamily="34" charset="0"/>
              </a:rPr>
              <a:t>）。</a:t>
            </a:r>
            <a:endParaRPr lang="en-US" altLang="zh-CN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Arial" panose="020B0604020202020204" pitchFamily="34" charset="0"/>
              </a:rPr>
              <a:t>与多黏菌素</a:t>
            </a:r>
            <a:r>
              <a:rPr lang="en-US" altLang="zh-CN" dirty="0">
                <a:latin typeface="Arial" panose="020B0604020202020204" pitchFamily="34" charset="0"/>
              </a:rPr>
              <a:t>B</a:t>
            </a:r>
            <a:r>
              <a:rPr lang="zh-CN" altLang="en-US" dirty="0">
                <a:latin typeface="Arial" panose="020B0604020202020204" pitchFamily="34" charset="0"/>
              </a:rPr>
              <a:t>相比，注射用多黏菌素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甲磺酸钠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具有明确的儿童（包括新生儿）的适应症</a:t>
            </a:r>
            <a:r>
              <a:rPr lang="zh-CN" altLang="en-US" dirty="0">
                <a:latin typeface="Arial" panose="020B0604020202020204" pitchFamily="34" charset="0"/>
              </a:rPr>
              <a:t>，能有效治疗儿童</a:t>
            </a:r>
            <a:r>
              <a:rPr lang="en-US" altLang="zh-CN" dirty="0">
                <a:latin typeface="Arial" panose="020B0604020202020204" pitchFamily="34" charset="0"/>
              </a:rPr>
              <a:t>MDR-GNB</a:t>
            </a:r>
            <a:r>
              <a:rPr lang="zh-CN" altLang="en-US" dirty="0">
                <a:latin typeface="Arial" panose="020B0604020202020204" pitchFamily="34" charset="0"/>
              </a:rPr>
              <a:t>感染，包括</a:t>
            </a:r>
            <a:r>
              <a:rPr lang="zh-CN" altLang="de-DE" sz="1800" dirty="0">
                <a:latin typeface="Arial" panose="020B0604020202020204" pitchFamily="34" charset="0"/>
              </a:rPr>
              <a:t>极低体重早产儿</a:t>
            </a:r>
            <a:r>
              <a:rPr lang="en-US" altLang="zh-CN" dirty="0">
                <a:latin typeface="Arial" panose="020B0604020202020204" pitchFamily="34" charset="0"/>
              </a:rPr>
              <a:t>MDR-GNB</a:t>
            </a:r>
            <a:r>
              <a:rPr lang="zh-CN" altLang="en-US" dirty="0">
                <a:latin typeface="Arial" panose="020B0604020202020204" pitchFamily="34" charset="0"/>
              </a:rPr>
              <a:t>感染（有效率</a:t>
            </a:r>
            <a:r>
              <a:rPr lang="en-US" altLang="zh-CN" dirty="0">
                <a:latin typeface="Arial" panose="020B0604020202020204" pitchFamily="34" charset="0"/>
              </a:rPr>
              <a:t>89%</a:t>
            </a:r>
            <a:r>
              <a:rPr lang="zh-CN" altLang="en-US" dirty="0">
                <a:latin typeface="Arial" panose="020B0604020202020204" pitchFamily="34" charset="0"/>
              </a:rPr>
              <a:t>）。</a:t>
            </a:r>
            <a:endParaRPr lang="en-US" altLang="zh-CN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Arial" panose="020B0604020202020204" pitchFamily="34" charset="0"/>
              </a:rPr>
              <a:t>多黏菌素</a:t>
            </a:r>
            <a:r>
              <a:rPr lang="en-US" altLang="zh-CN" dirty="0">
                <a:latin typeface="Arial" panose="020B0604020202020204" pitchFamily="34" charset="0"/>
              </a:rPr>
              <a:t>B</a:t>
            </a:r>
            <a:r>
              <a:rPr lang="zh-CN" altLang="en-US" dirty="0">
                <a:latin typeface="Arial" panose="020B0604020202020204" pitchFamily="34" charset="0"/>
              </a:rPr>
              <a:t>主要经非肾途径代谢，而注射用多黏菌素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甲磺酸钠经肾脏代谢，尿液浓度高，因此，注射用多黏菌素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甲磺酸钠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更适用于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</a:rPr>
              <a:t>MDR-GNB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导致的尿路感染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r>
              <a:rPr lang="zh-CN" altLang="en-US" dirty="0">
                <a:latin typeface="Arial" panose="020B0604020202020204" pitchFamily="34" charset="0"/>
              </a:rPr>
              <a:t>研究显示，注射用多黏菌素</a:t>
            </a:r>
            <a:r>
              <a:rPr lang="en-US" altLang="zh-CN" dirty="0">
                <a:latin typeface="Arial" panose="020B0604020202020204" pitchFamily="34" charset="0"/>
              </a:rPr>
              <a:t>E</a:t>
            </a:r>
            <a:r>
              <a:rPr lang="zh-CN" altLang="en-US" dirty="0">
                <a:latin typeface="Arial" panose="020B0604020202020204" pitchFamily="34" charset="0"/>
              </a:rPr>
              <a:t>甲磺酸钠治疗</a:t>
            </a:r>
            <a:r>
              <a:rPr lang="zh-CN" altLang="de-DE" sz="1800" dirty="0">
                <a:latin typeface="Arial" panose="020B0604020202020204" pitchFamily="34" charset="0"/>
                <a:ea typeface="微软雅黑" charset="0"/>
                <a:cs typeface="微软雅黑" charset="0"/>
                <a:sym typeface="+mn-ea"/>
              </a:rPr>
              <a:t>泛耐药铜绿假单胞菌</a:t>
            </a:r>
            <a:r>
              <a:rPr lang="zh-CN" altLang="en-US" sz="1800" dirty="0">
                <a:latin typeface="Arial" panose="020B0604020202020204" pitchFamily="34" charset="0"/>
                <a:ea typeface="微软雅黑" charset="0"/>
                <a:cs typeface="微软雅黑" charset="0"/>
                <a:sym typeface="+mn-ea"/>
              </a:rPr>
              <a:t>尿路感染的治愈率高达</a:t>
            </a:r>
            <a:r>
              <a:rPr lang="en-US" altLang="zh-CN" sz="1800" dirty="0">
                <a:latin typeface="Arial" panose="020B0604020202020204" pitchFamily="34" charset="0"/>
                <a:ea typeface="微软雅黑" charset="0"/>
                <a:cs typeface="微软雅黑" charset="0"/>
                <a:sym typeface="+mn-ea"/>
              </a:rPr>
              <a:t>94%</a:t>
            </a:r>
            <a:r>
              <a:rPr lang="zh-CN" altLang="en-US" sz="1800" dirty="0">
                <a:latin typeface="Arial" panose="020B0604020202020204" pitchFamily="34" charset="0"/>
                <a:ea typeface="微软雅黑" charset="0"/>
                <a:cs typeface="微软雅黑" charset="0"/>
                <a:sym typeface="+mn-ea"/>
              </a:rPr>
              <a:t>，细菌清除率达</a:t>
            </a:r>
            <a:r>
              <a:rPr lang="en-US" altLang="zh-CN" sz="1800" dirty="0">
                <a:latin typeface="Arial" panose="020B0604020202020204" pitchFamily="34" charset="0"/>
                <a:ea typeface="微软雅黑" charset="0"/>
                <a:cs typeface="微软雅黑" charset="0"/>
                <a:sym typeface="+mn-ea"/>
              </a:rPr>
              <a:t>82.6%</a:t>
            </a:r>
            <a:r>
              <a:rPr lang="zh-CN" altLang="en-US" sz="1800" dirty="0">
                <a:latin typeface="Arial" panose="020B0604020202020204" pitchFamily="34" charset="0"/>
                <a:ea typeface="微软雅黑" charset="0"/>
                <a:cs typeface="微软雅黑" charset="0"/>
                <a:sym typeface="+mn-ea"/>
              </a:rPr>
              <a:t>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D0D3212D-75E2-0B1D-563D-761639EA5218}"/>
              </a:ext>
            </a:extLst>
          </p:cNvPr>
          <p:cNvSpPr txBox="1"/>
          <p:nvPr/>
        </p:nvSpPr>
        <p:spPr>
          <a:xfrm>
            <a:off x="1344132" y="6285387"/>
            <a:ext cx="6826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900" dirty="0">
                <a:latin typeface="Arial" panose="020B0604020202020204" pitchFamily="34" charset="0"/>
                <a:ea typeface="微软雅黑" charset="0"/>
              </a:rPr>
              <a:t>1.Vardakas KZ. Int J </a:t>
            </a:r>
            <a:r>
              <a:rPr lang="en-US" altLang="zh-CN" sz="900" dirty="0" err="1">
                <a:latin typeface="Arial" panose="020B0604020202020204" pitchFamily="34" charset="0"/>
                <a:ea typeface="微软雅黑" charset="0"/>
              </a:rPr>
              <a:t>Antimicrob</a:t>
            </a:r>
            <a:r>
              <a:rPr lang="en-US" altLang="zh-CN" sz="900" dirty="0">
                <a:latin typeface="Arial" panose="020B0604020202020204" pitchFamily="34" charset="0"/>
                <a:ea typeface="微软雅黑" charset="0"/>
              </a:rPr>
              <a:t> Agents. 2017;49(2):233-238.</a:t>
            </a:r>
          </a:p>
          <a:p>
            <a:pPr algn="l"/>
            <a:r>
              <a:rPr lang="en-US" altLang="zh-CN" sz="900" dirty="0">
                <a:latin typeface="Arial" panose="020B0604020202020204" pitchFamily="34" charset="0"/>
                <a:ea typeface="微软雅黑" charset="0"/>
              </a:rPr>
              <a:t>2. Ilhan O.et al. Pediatric Drugs. 2018;20(5):475-481. </a:t>
            </a:r>
          </a:p>
          <a:p>
            <a:pPr algn="l"/>
            <a:r>
              <a:rPr lang="en-US" altLang="zh-CN" sz="900" dirty="0">
                <a:latin typeface="Arial" panose="020B0604020202020204" pitchFamily="34" charset="0"/>
                <a:ea typeface="微软雅黑" charset="0"/>
              </a:rPr>
              <a:t>3.Sorlí L.et al. J Infect. 2019;79(3): 253–261. </a:t>
            </a:r>
            <a:endParaRPr lang="zh-CN" altLang="en-US" sz="900" dirty="0">
              <a:latin typeface="Arial" panose="020B0604020202020204" pitchFamily="34" charset="0"/>
              <a:ea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45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95277E5-EFFC-76D0-B7C1-29E3E2E7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有效性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BB91DF7C-974F-293D-F76E-79841815FD4C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03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02093AE-5059-4DF5-90AC-222F6914B9E3}"/>
              </a:ext>
            </a:extLst>
          </p:cNvPr>
          <p:cNvSpPr txBox="1"/>
          <p:nvPr/>
        </p:nvSpPr>
        <p:spPr>
          <a:xfrm>
            <a:off x="1095154" y="1179602"/>
            <a:ext cx="102586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u="sng" dirty="0"/>
              <a:t>临床指南</a:t>
            </a:r>
            <a:r>
              <a:rPr lang="en-US" altLang="zh-CN" b="1" u="sng" dirty="0"/>
              <a:t>/</a:t>
            </a:r>
            <a:r>
              <a:rPr lang="zh-CN" altLang="en-US" b="1" u="sng" dirty="0"/>
              <a:t>诊疗规范推荐：</a:t>
            </a:r>
            <a:endParaRPr lang="en-US" altLang="zh-CN" b="1" u="sng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美国感染病学会和美国胸科学会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2016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年</a:t>
            </a:r>
            <a:r>
              <a:rPr lang="zh-CN" altLang="en-US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成人医院获得性肺炎和呼吸机相关性肺炎的处理临床实践指南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》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推荐多黏菌素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用于碳青霉烯耐药菌所致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HAP/VAP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的治疗（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强推荐，中等质量证据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）。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《</a:t>
            </a:r>
            <a:r>
              <a:rPr lang="zh-CN" altLang="en-US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中国成人医院获得性肺炎与呼吸机相关性肺炎诊断和治疗指南（</a:t>
            </a:r>
            <a:r>
              <a:rPr lang="en-US" altLang="zh-CN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2018</a:t>
            </a:r>
            <a:r>
              <a:rPr lang="zh-CN" altLang="en-US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年版）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》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推荐多黏菌素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用于泛耐药阴性菌感染风险患者的初始经验性治疗，及碳青霉烯耐药肠杆菌、多重耐药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/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碳青霉烯耐药鲍曼不动杆菌、铜绿假单胞菌、嗜麦芽窄食单胞菌所致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HAP/VAP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的治疗。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《</a:t>
            </a:r>
            <a:r>
              <a:rPr lang="zh-CN" altLang="en-US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血液肿瘤患者碳青霉烯类耐药的肠杆菌科细菌（</a:t>
            </a:r>
            <a:r>
              <a:rPr lang="en-US" altLang="zh-CN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CRE</a:t>
            </a:r>
            <a:r>
              <a:rPr lang="zh-CN" altLang="en-US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）感染的诊治与防控中国专家共识（</a:t>
            </a:r>
            <a:r>
              <a:rPr lang="en-US" altLang="zh-CN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2020</a:t>
            </a:r>
            <a:r>
              <a:rPr lang="zh-CN" altLang="en-US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年版）</a:t>
            </a:r>
            <a:r>
              <a:rPr lang="en-US" altLang="zh-CN" sz="1800" b="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》</a:t>
            </a:r>
            <a:r>
              <a:rPr lang="zh-CN" altLang="en-US" sz="180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推荐多黏菌素</a:t>
            </a:r>
            <a:r>
              <a:rPr lang="en-US" altLang="zh-CN" sz="180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E</a:t>
            </a:r>
            <a:r>
              <a:rPr lang="zh-CN" altLang="en-US" sz="1800" i="0" u="none" strike="noStrike" baseline="0" dirty="0">
                <a:latin typeface="Arial" panose="020B0604020202020204" pitchFamily="34" charset="0"/>
                <a:ea typeface="微软雅黑" panose="020B0503020204020204" pitchFamily="34" charset="-122"/>
              </a:rPr>
              <a:t>用于治疗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CRE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导致的血流感染、腹腔感染、肺炎、尿路感染和皮肤及软组织感染。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endParaRPr lang="zh-CN" altLang="en-US" b="1" u="sng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51545DFD-47EA-1216-4C95-2475E2E0D254}"/>
              </a:ext>
            </a:extLst>
          </p:cNvPr>
          <p:cNvSpPr txBox="1"/>
          <p:nvPr/>
        </p:nvSpPr>
        <p:spPr>
          <a:xfrm>
            <a:off x="2781339" y="6280998"/>
            <a:ext cx="64539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1.Kalil AC.et al. Clinical Infectious Diseases.2016;63(5):e61–111.</a:t>
            </a:r>
          </a:p>
          <a:p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2.</a:t>
            </a:r>
            <a:r>
              <a:rPr lang="zh-CN" altLang="en-US" sz="900" dirty="0">
                <a:latin typeface="Arial" panose="020B0604020202020204" pitchFamily="34" charset="0"/>
                <a:ea typeface="微软雅黑" panose="020B0503020204020204" pitchFamily="34" charset="-122"/>
              </a:rPr>
              <a:t>中华医学会呼吸病学分会感染学组</a:t>
            </a:r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.</a:t>
            </a:r>
            <a:r>
              <a:rPr lang="zh-CN" altLang="en-US" sz="900" dirty="0">
                <a:latin typeface="Arial" panose="020B0604020202020204" pitchFamily="34" charset="0"/>
                <a:ea typeface="微软雅黑" panose="020B0503020204020204" pitchFamily="34" charset="-122"/>
              </a:rPr>
              <a:t>中华结核和呼吸杂志</a:t>
            </a:r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.2018;41(4):255-265.</a:t>
            </a:r>
          </a:p>
          <a:p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3.</a:t>
            </a:r>
            <a:r>
              <a:rPr lang="zh-CN" altLang="en-US" sz="900" dirty="0">
                <a:latin typeface="Arial" panose="020B0604020202020204" pitchFamily="34" charset="0"/>
                <a:ea typeface="微软雅黑" panose="020B0503020204020204" pitchFamily="34" charset="-122"/>
              </a:rPr>
              <a:t>中华医学会血液学分会</a:t>
            </a:r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,</a:t>
            </a:r>
            <a:r>
              <a:rPr lang="zh-CN" altLang="en-US" sz="900" dirty="0">
                <a:latin typeface="Arial" panose="020B0604020202020204" pitchFamily="34" charset="0"/>
                <a:ea typeface="微软雅黑" panose="020B0503020204020204" pitchFamily="34" charset="-122"/>
              </a:rPr>
              <a:t>中国医师协会血液科医师分会</a:t>
            </a:r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.</a:t>
            </a:r>
            <a:r>
              <a:rPr lang="zh-CN" altLang="en-US" sz="900" dirty="0">
                <a:latin typeface="Arial" panose="020B0604020202020204" pitchFamily="34" charset="0"/>
                <a:ea typeface="微软雅黑" panose="020B0503020204020204" pitchFamily="34" charset="-122"/>
              </a:rPr>
              <a:t>中华血液学杂志</a:t>
            </a:r>
            <a:r>
              <a:rPr lang="en-US" altLang="zh-CN" sz="900" dirty="0">
                <a:latin typeface="Arial" panose="020B0604020202020204" pitchFamily="34" charset="0"/>
                <a:ea typeface="微软雅黑" panose="020B0503020204020204" pitchFamily="34" charset="-122"/>
              </a:rPr>
              <a:t>.2020;41(11):881-886.</a:t>
            </a:r>
            <a:endParaRPr lang="zh-CN" altLang="en-US" sz="9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136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3018B54-5FF9-9A42-4CF3-DB6AC1927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创新性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AE2FEA2E-8AB2-F11D-CD85-9ECFD976951B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04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7B10F0F3-1C32-0CDD-8967-DA92BFF7E590}"/>
              </a:ext>
            </a:extLst>
          </p:cNvPr>
          <p:cNvSpPr txBox="1"/>
          <p:nvPr/>
        </p:nvSpPr>
        <p:spPr>
          <a:xfrm>
            <a:off x="955157" y="1318437"/>
            <a:ext cx="104854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u="sng" dirty="0"/>
              <a:t>创新点：</a:t>
            </a:r>
            <a:endParaRPr lang="en-US" altLang="zh-CN" b="1" u="sng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甲磺酸钠冻干制剂及制备方法</a:t>
            </a:r>
            <a:r>
              <a:rPr lang="zh-CN" altLang="en-US" b="1" dirty="0">
                <a:solidFill>
                  <a:srgbClr val="FF0000"/>
                </a:solidFill>
              </a:rPr>
              <a:t>荣获国家发明专利</a:t>
            </a:r>
            <a:r>
              <a:rPr lang="zh-CN" altLang="en-US" dirty="0"/>
              <a:t>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甲磺酸钠为</a:t>
            </a:r>
            <a:r>
              <a:rPr lang="zh-CN" altLang="en-US" b="1" dirty="0">
                <a:solidFill>
                  <a:srgbClr val="FF0000"/>
                </a:solidFill>
              </a:rPr>
              <a:t>国际通用主流产品</a:t>
            </a:r>
            <a:r>
              <a:rPr lang="zh-CN" altLang="en-US" dirty="0"/>
              <a:t>，我司产品采用与原研厂家一致的</a:t>
            </a:r>
            <a:r>
              <a:rPr lang="zh-CN" altLang="en-US" b="1" dirty="0">
                <a:solidFill>
                  <a:srgbClr val="FF0000"/>
                </a:solidFill>
              </a:rPr>
              <a:t>进口原料</a:t>
            </a:r>
            <a:r>
              <a:rPr lang="zh-CN" altLang="en-US" dirty="0"/>
              <a:t>，此进口原料供应全球近</a:t>
            </a:r>
            <a:r>
              <a:rPr lang="en-US" altLang="zh-CN" dirty="0"/>
              <a:t>40</a:t>
            </a:r>
            <a:r>
              <a:rPr lang="zh-CN" altLang="en-US" dirty="0"/>
              <a:t>个国家，临床应用超过</a:t>
            </a:r>
            <a:r>
              <a:rPr lang="en-US" altLang="zh-CN" dirty="0"/>
              <a:t>20</a:t>
            </a:r>
            <a:r>
              <a:rPr lang="zh-CN" altLang="en-US" dirty="0"/>
              <a:t>年。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u="sng" dirty="0"/>
              <a:t>优势：</a:t>
            </a:r>
            <a:endParaRPr lang="en-US" altLang="zh-CN" b="1" u="sng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目前注射用多黏菌素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甲磺酸钠有两种规格：</a:t>
            </a:r>
            <a:r>
              <a:rPr lang="en-US" altLang="zh-CN" dirty="0"/>
              <a:t>200</a:t>
            </a:r>
            <a:r>
              <a:rPr lang="zh-CN" altLang="en-US" dirty="0"/>
              <a:t>万单位和</a:t>
            </a:r>
            <a:r>
              <a:rPr lang="en-US" altLang="zh-CN" dirty="0"/>
              <a:t>150mg</a:t>
            </a:r>
            <a:r>
              <a:rPr lang="zh-CN" altLang="en-US" dirty="0"/>
              <a:t>（相当于</a:t>
            </a:r>
            <a:r>
              <a:rPr lang="en-US" altLang="zh-CN" dirty="0"/>
              <a:t>450</a:t>
            </a:r>
            <a:r>
              <a:rPr lang="zh-CN" altLang="en-US" dirty="0"/>
              <a:t>万单位），我司产品的</a:t>
            </a:r>
            <a:r>
              <a:rPr lang="zh-CN" altLang="en-US" b="1" dirty="0">
                <a:solidFill>
                  <a:srgbClr val="FF0000"/>
                </a:solidFill>
              </a:rPr>
              <a:t>规格更小</a:t>
            </a:r>
            <a:r>
              <a:rPr lang="zh-CN" altLang="en-US" dirty="0"/>
              <a:t>，减少浪费，</a:t>
            </a:r>
            <a:r>
              <a:rPr lang="zh-CN" altLang="en-US" b="1" dirty="0">
                <a:solidFill>
                  <a:srgbClr val="FF0000"/>
                </a:solidFill>
              </a:rPr>
              <a:t>能更好满足儿童用药需求</a:t>
            </a:r>
            <a:r>
              <a:rPr lang="zh-CN" altLang="en-US" dirty="0"/>
              <a:t>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经肾脏代谢，尿液浓度高，</a:t>
            </a:r>
            <a:r>
              <a:rPr lang="zh-CN" altLang="en-US" b="1" dirty="0">
                <a:solidFill>
                  <a:srgbClr val="FF0000"/>
                </a:solidFill>
              </a:rPr>
              <a:t>更适合泌尿系统感染</a:t>
            </a:r>
            <a:r>
              <a:rPr lang="zh-CN" altLang="en-US" dirty="0"/>
              <a:t>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可脑室内和鞘内注射，</a:t>
            </a:r>
            <a:r>
              <a:rPr lang="zh-CN" altLang="en-US" b="1" dirty="0">
                <a:solidFill>
                  <a:srgbClr val="FF0000"/>
                </a:solidFill>
              </a:rPr>
              <a:t>适用于中枢神经系统感染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44768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FD015C-9412-41F6-F822-DEA60EA3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公平性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D29E9939-8A49-0A71-0A8C-D05A91A85994}"/>
              </a:ext>
            </a:extLst>
          </p:cNvPr>
          <p:cNvSpPr txBox="1"/>
          <p:nvPr/>
        </p:nvSpPr>
        <p:spPr>
          <a:xfrm>
            <a:off x="838200" y="323086"/>
            <a:ext cx="1011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05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E47E8AA5-C50A-8A76-2C3F-35B5BAC01C32}"/>
              </a:ext>
            </a:extLst>
          </p:cNvPr>
          <p:cNvSpPr txBox="1"/>
          <p:nvPr/>
        </p:nvSpPr>
        <p:spPr>
          <a:xfrm>
            <a:off x="1464635" y="1357023"/>
            <a:ext cx="9720816" cy="444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u="sng" dirty="0"/>
              <a:t>年发病患者总数：</a:t>
            </a:r>
            <a:endParaRPr lang="en-US" altLang="zh-CN" b="1" u="sng" dirty="0"/>
          </a:p>
          <a:p>
            <a:pPr>
              <a:lnSpc>
                <a:spcPct val="200000"/>
              </a:lnSpc>
            </a:pPr>
            <a:r>
              <a:rPr lang="zh-CN" altLang="en-US" dirty="0"/>
              <a:t>我国碳青霉烯耐药革兰阴性菌（</a:t>
            </a:r>
            <a:r>
              <a:rPr lang="en-US" altLang="zh-CN" dirty="0"/>
              <a:t>CRO-GNB</a:t>
            </a:r>
            <a:r>
              <a:rPr lang="zh-CN" altLang="en-US" dirty="0"/>
              <a:t>）的检出率约</a:t>
            </a:r>
            <a:r>
              <a:rPr lang="en-US" altLang="zh-CN" dirty="0"/>
              <a:t> 23%~66%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u="sng" dirty="0"/>
              <a:t>弥补药品目录短板：</a:t>
            </a:r>
            <a:endParaRPr lang="en-US" altLang="zh-CN" b="1" u="sng" dirty="0"/>
          </a:p>
          <a:p>
            <a:pPr>
              <a:lnSpc>
                <a:spcPct val="200000"/>
              </a:lnSpc>
            </a:pPr>
            <a:r>
              <a:rPr lang="zh-CN" altLang="en-US" dirty="0"/>
              <a:t>是</a:t>
            </a:r>
            <a:r>
              <a:rPr lang="zh-CN" altLang="en-US" b="1" dirty="0">
                <a:solidFill>
                  <a:srgbClr val="FF0000"/>
                </a:solidFill>
              </a:rPr>
              <a:t>唯一有明确儿童适应症的多黏菌素</a:t>
            </a:r>
            <a:r>
              <a:rPr lang="zh-CN" altLang="en-US" dirty="0"/>
              <a:t>，儿童重症感染中碳青霉烯耐药革兰阴性菌高发，医保目录内尚无有效药物覆盖，将注射用多黏菌素</a:t>
            </a:r>
            <a:r>
              <a:rPr lang="en-US" altLang="zh-CN" dirty="0"/>
              <a:t>E</a:t>
            </a:r>
            <a:r>
              <a:rPr lang="zh-CN" altLang="en-US" dirty="0"/>
              <a:t>甲磺酸钠纳入医保可有效填补原目录空白，保障儿童用药。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b="1" u="sng" dirty="0"/>
              <a:t>临床管理难度：</a:t>
            </a:r>
            <a:endParaRPr lang="en-US" altLang="zh-CN" b="1" u="sng" dirty="0"/>
          </a:p>
          <a:p>
            <a:pPr>
              <a:lnSpc>
                <a:spcPct val="200000"/>
              </a:lnSpc>
            </a:pPr>
            <a:r>
              <a:rPr lang="zh-CN" altLang="en-US" dirty="0"/>
              <a:t>适用人群及适应症明确，使用简单，不会增加临床管理难度。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7C18A960-7777-CD93-23B8-A1052A3F53E5}"/>
              </a:ext>
            </a:extLst>
          </p:cNvPr>
          <p:cNvSpPr txBox="1"/>
          <p:nvPr/>
        </p:nvSpPr>
        <p:spPr>
          <a:xfrm>
            <a:off x="1719470" y="6419498"/>
            <a:ext cx="47509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2021</a:t>
            </a:r>
            <a:r>
              <a:rPr lang="zh-CN" altLang="en-US" sz="900" dirty="0"/>
              <a:t>年</a:t>
            </a:r>
            <a:r>
              <a:rPr lang="en-US" altLang="zh-CN" sz="900" dirty="0"/>
              <a:t>CHINET</a:t>
            </a:r>
            <a:r>
              <a:rPr lang="zh-CN" altLang="en-US" sz="900" dirty="0"/>
              <a:t>中国细菌耐药监测结果</a:t>
            </a:r>
            <a:r>
              <a:rPr lang="en-US" altLang="zh-CN" sz="900" dirty="0"/>
              <a:t>.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850032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NUMBE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NUMB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NUMB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NUMB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ENTR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D" val="553512"/>
  <p:tag name="MH" val="20160830110146"/>
  <p:tag name="MH_LIBRARY" val="CONTENTS"/>
  <p:tag name="MH_ORDER" val="1"/>
  <p:tag name="MH_TYPE" val="NUMB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+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1249</Words>
  <Application>Microsoft Office PowerPoint</Application>
  <PresentationFormat>宽屏</PresentationFormat>
  <Paragraphs>77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Times New Roman</vt:lpstr>
      <vt:lpstr>Office 主题</vt:lpstr>
      <vt:lpstr>PowerPoint 演示文稿</vt:lpstr>
      <vt:lpstr>PowerPoint 演示文稿</vt:lpstr>
      <vt:lpstr>药品基本信息</vt:lpstr>
      <vt:lpstr>药品基本信息</vt:lpstr>
      <vt:lpstr>安全性</vt:lpstr>
      <vt:lpstr>有效性</vt:lpstr>
      <vt:lpstr>有效性</vt:lpstr>
      <vt:lpstr>创新性</vt:lpstr>
      <vt:lpstr>公平性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徐子涵</dc:creator>
  <cp:lastModifiedBy>朱卫</cp:lastModifiedBy>
  <cp:revision>52</cp:revision>
  <dcterms:created xsi:type="dcterms:W3CDTF">2022-01-17T05:29:24Z</dcterms:created>
  <dcterms:modified xsi:type="dcterms:W3CDTF">2022-07-14T07:03:51Z</dcterms:modified>
</cp:coreProperties>
</file>