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69" r:id="rId5"/>
    <p:sldId id="263" r:id="rId6"/>
    <p:sldId id="264" r:id="rId7"/>
    <p:sldId id="270" r:id="rId8"/>
    <p:sldId id="266" r:id="rId9"/>
    <p:sldId id="271"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DD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3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254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1901976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501462" y="323086"/>
            <a:ext cx="8852338" cy="759481"/>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E7842EA-1ACB-4628-880A-CFDA8118C288}" type="slidenum">
              <a:rPr lang="zh-CN" altLang="en-US" smtClean="0"/>
              <a:t>‹#›</a:t>
            </a:fld>
            <a:endParaRPr lang="zh-CN" altLang="en-US"/>
          </a:p>
        </p:txBody>
      </p:sp>
      <p:grpSp>
        <p:nvGrpSpPr>
          <p:cNvPr id="9" name="组合 8">
            <a:extLst>
              <a:ext uri="{FF2B5EF4-FFF2-40B4-BE49-F238E27FC236}">
                <a16:creationId xmlns:a16="http://schemas.microsoft.com/office/drawing/2014/main" id="{E13718E8-6FE2-9962-0C2F-24B873B7C790}"/>
              </a:ext>
            </a:extLst>
          </p:cNvPr>
          <p:cNvGrpSpPr/>
          <p:nvPr userDrawn="1"/>
        </p:nvGrpSpPr>
        <p:grpSpPr>
          <a:xfrm>
            <a:off x="1" y="235114"/>
            <a:ext cx="2133600" cy="935423"/>
            <a:chOff x="2543502" y="1786756"/>
            <a:chExt cx="2217683" cy="935423"/>
          </a:xfrm>
        </p:grpSpPr>
        <p:sp>
          <p:nvSpPr>
            <p:cNvPr id="7" name="流程图: 存储数据 6">
              <a:extLst>
                <a:ext uri="{FF2B5EF4-FFF2-40B4-BE49-F238E27FC236}">
                  <a16:creationId xmlns:a16="http://schemas.microsoft.com/office/drawing/2014/main" id="{E9363F9E-F037-2351-2616-AD9391A577CF}"/>
                </a:ext>
              </a:extLst>
            </p:cNvPr>
            <p:cNvSpPr/>
            <p:nvPr userDrawn="1"/>
          </p:nvSpPr>
          <p:spPr>
            <a:xfrm rot="10800000">
              <a:off x="2543502" y="1786757"/>
              <a:ext cx="2217683" cy="935422"/>
            </a:xfrm>
            <a:prstGeom prst="flowChartOnlineStorage">
              <a:avLst/>
            </a:prstGeom>
            <a:solidFill>
              <a:srgbClr val="5BDD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4D91F46F-EEE3-DAEE-EF53-CF8CCB38D5C0}"/>
                </a:ext>
              </a:extLst>
            </p:cNvPr>
            <p:cNvSpPr/>
            <p:nvPr userDrawn="1"/>
          </p:nvSpPr>
          <p:spPr>
            <a:xfrm>
              <a:off x="2543502" y="1786756"/>
              <a:ext cx="1006366" cy="935423"/>
            </a:xfrm>
            <a:prstGeom prst="rect">
              <a:avLst/>
            </a:prstGeom>
            <a:solidFill>
              <a:srgbClr val="5BDD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grpSp>
    </p:spTree>
    <p:extLst>
      <p:ext uri="{BB962C8B-B14F-4D97-AF65-F5344CB8AC3E}">
        <p14:creationId xmlns:p14="http://schemas.microsoft.com/office/powerpoint/2010/main" val="1078052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40589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201840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117882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24483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2EAB33C-2A01-446F-A675-4F5D4E507402}" type="datetimeFigureOut">
              <a:rPr lang="zh-CN" altLang="en-US" smtClean="0"/>
              <a:t>2022/7/14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2267550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0A10B6FF-CED8-B16C-4943-D754B0ED436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3048"/>
            <a:ext cx="12192000" cy="6854952"/>
          </a:xfrm>
          <a:prstGeom prst="rect">
            <a:avLst/>
          </a:prstGeom>
        </p:spPr>
      </p:pic>
      <p:sp>
        <p:nvSpPr>
          <p:cNvPr id="2" name="标题占位符 1"/>
          <p:cNvSpPr>
            <a:spLocks noGrp="1"/>
          </p:cNvSpPr>
          <p:nvPr>
            <p:ph type="title"/>
          </p:nvPr>
        </p:nvSpPr>
        <p:spPr>
          <a:xfrm>
            <a:off x="838200" y="323086"/>
            <a:ext cx="10515600" cy="759481"/>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657459"/>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B33C-2A01-446F-A675-4F5D4E507402}" type="datetimeFigureOut">
              <a:rPr lang="zh-CN" altLang="en-US" smtClean="0"/>
              <a:t>2022/7/14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842EA-1ACB-4628-880A-CFDA8118C288}" type="slidenum">
              <a:rPr lang="zh-CN" altLang="en-US" smtClean="0"/>
              <a:t>‹#›</a:t>
            </a:fld>
            <a:endParaRPr lang="zh-CN" altLang="en-US"/>
          </a:p>
        </p:txBody>
      </p:sp>
    </p:spTree>
    <p:extLst>
      <p:ext uri="{BB962C8B-B14F-4D97-AF65-F5344CB8AC3E}">
        <p14:creationId xmlns:p14="http://schemas.microsoft.com/office/powerpoint/2010/main" val="117093138"/>
      </p:ext>
    </p:extLst>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Lst>
  <p:txStyles>
    <p:titleStyle>
      <a:lvl1pPr algn="l" defTabSz="914400" rtl="0" eaLnBrk="1" latinLnBrk="0" hangingPunct="1">
        <a:lnSpc>
          <a:spcPct val="90000"/>
        </a:lnSpc>
        <a:spcBef>
          <a:spcPct val="0"/>
        </a:spcBef>
        <a:buNone/>
        <a:defRPr sz="2800" b="1" kern="1200">
          <a:solidFill>
            <a:schemeClr val="accent5"/>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3.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EC6D7E1-B343-19DF-0D1A-5463F86E5879}"/>
              </a:ext>
            </a:extLst>
          </p:cNvPr>
          <p:cNvSpPr txBox="1"/>
          <p:nvPr/>
        </p:nvSpPr>
        <p:spPr>
          <a:xfrm>
            <a:off x="2071576" y="1573617"/>
            <a:ext cx="7432158" cy="3513141"/>
          </a:xfrm>
          <a:prstGeom prst="rect">
            <a:avLst/>
          </a:prstGeom>
          <a:noFill/>
        </p:spPr>
        <p:txBody>
          <a:bodyPr wrap="square" rtlCol="0">
            <a:spAutoFit/>
          </a:bodyPr>
          <a:lstStyle/>
          <a:p>
            <a:pPr algn="ctr">
              <a:lnSpc>
                <a:spcPct val="150000"/>
              </a:lnSpc>
            </a:pPr>
            <a:r>
              <a:rPr lang="zh-CN" altLang="en-US" sz="4000" b="1" dirty="0">
                <a:solidFill>
                  <a:srgbClr val="0070C0"/>
                </a:solidFill>
              </a:rPr>
              <a:t>泊沙康唑注射液</a:t>
            </a:r>
            <a:endParaRPr lang="en-US" altLang="zh-CN" sz="4000" b="1" dirty="0">
              <a:solidFill>
                <a:srgbClr val="0070C0"/>
              </a:solidFill>
            </a:endParaRPr>
          </a:p>
          <a:p>
            <a:pPr algn="ctr">
              <a:lnSpc>
                <a:spcPct val="150000"/>
              </a:lnSpc>
            </a:pPr>
            <a:r>
              <a:rPr lang="zh-CN" altLang="en-US" sz="4000" b="1" dirty="0">
                <a:solidFill>
                  <a:srgbClr val="0070C0"/>
                </a:solidFill>
              </a:rPr>
              <a:t>（爱宣奥</a:t>
            </a:r>
            <a:r>
              <a:rPr lang="en-US" altLang="zh-CN" sz="4000" b="1" baseline="30000" dirty="0">
                <a:solidFill>
                  <a:srgbClr val="0070C0"/>
                </a:solidFill>
              </a:rPr>
              <a:t>®</a:t>
            </a:r>
            <a:r>
              <a:rPr lang="zh-CN" altLang="en-US" sz="4000" b="1" dirty="0">
                <a:solidFill>
                  <a:srgbClr val="0070C0"/>
                </a:solidFill>
              </a:rPr>
              <a:t>）</a:t>
            </a:r>
            <a:endParaRPr lang="en-US" altLang="zh-CN" sz="4000" b="1" dirty="0">
              <a:solidFill>
                <a:srgbClr val="0070C0"/>
              </a:solidFill>
            </a:endParaRPr>
          </a:p>
          <a:p>
            <a:pPr algn="ctr">
              <a:lnSpc>
                <a:spcPct val="150000"/>
              </a:lnSpc>
            </a:pPr>
            <a:endParaRPr lang="en-US" altLang="zh-CN" sz="4000" b="1" dirty="0">
              <a:solidFill>
                <a:srgbClr val="0070C0"/>
              </a:solidFill>
            </a:endParaRPr>
          </a:p>
          <a:p>
            <a:pPr algn="ctr">
              <a:lnSpc>
                <a:spcPct val="150000"/>
              </a:lnSpc>
            </a:pPr>
            <a:r>
              <a:rPr lang="zh-CN" altLang="en-US" sz="3200" b="1" dirty="0">
                <a:solidFill>
                  <a:srgbClr val="0070C0"/>
                </a:solidFill>
              </a:rPr>
              <a:t>江苏奥赛康药业有限公司</a:t>
            </a:r>
          </a:p>
        </p:txBody>
      </p:sp>
    </p:spTree>
    <p:extLst>
      <p:ext uri="{BB962C8B-B14F-4D97-AF65-F5344CB8AC3E}">
        <p14:creationId xmlns:p14="http://schemas.microsoft.com/office/powerpoint/2010/main" val="41141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88A8C62C-3D73-410C-2DC2-5FFC877E06AA}"/>
              </a:ext>
            </a:extLst>
          </p:cNvPr>
          <p:cNvSpPr txBox="1"/>
          <p:nvPr/>
        </p:nvSpPr>
        <p:spPr>
          <a:xfrm>
            <a:off x="467832" y="389173"/>
            <a:ext cx="3108251" cy="584775"/>
          </a:xfrm>
          <a:prstGeom prst="rect">
            <a:avLst/>
          </a:prstGeom>
          <a:noFill/>
        </p:spPr>
        <p:txBody>
          <a:bodyPr wrap="square" rtlCol="0">
            <a:spAutoFit/>
          </a:bodyPr>
          <a:lstStyle/>
          <a:p>
            <a:r>
              <a:rPr lang="zh-CN" altLang="en-US" sz="3200" b="1" dirty="0"/>
              <a:t>目 录</a:t>
            </a:r>
          </a:p>
        </p:txBody>
      </p:sp>
      <p:sp>
        <p:nvSpPr>
          <p:cNvPr id="4" name="MH_Number_1">
            <a:extLst>
              <a:ext uri="{FF2B5EF4-FFF2-40B4-BE49-F238E27FC236}">
                <a16:creationId xmlns:a16="http://schemas.microsoft.com/office/drawing/2014/main" id="{261F808E-3FBB-06B1-D09A-08BD89686387}"/>
              </a:ext>
            </a:extLst>
          </p:cNvPr>
          <p:cNvSpPr/>
          <p:nvPr>
            <p:custDataLst>
              <p:tags r:id="rId1"/>
            </p:custDataLst>
          </p:nvPr>
        </p:nvSpPr>
        <p:spPr>
          <a:xfrm>
            <a:off x="2530550" y="1977079"/>
            <a:ext cx="464216" cy="464216"/>
          </a:xfrm>
          <a:prstGeom prst="ellipse">
            <a:avLst/>
          </a:prstGeom>
          <a:solidFill>
            <a:schemeClr val="accent5"/>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01</a:t>
            </a:r>
            <a:endParaRPr lang="zh-CN" altLang="en-US"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5" name="MH_Entry_1">
            <a:extLst>
              <a:ext uri="{FF2B5EF4-FFF2-40B4-BE49-F238E27FC236}">
                <a16:creationId xmlns:a16="http://schemas.microsoft.com/office/drawing/2014/main" id="{A585CEB4-AB2C-5AAF-948E-9A6A6F96661E}"/>
              </a:ext>
            </a:extLst>
          </p:cNvPr>
          <p:cNvSpPr/>
          <p:nvPr>
            <p:custDataLst>
              <p:tags r:id="rId2"/>
            </p:custDataLst>
          </p:nvPr>
        </p:nvSpPr>
        <p:spPr>
          <a:xfrm>
            <a:off x="3341360" y="1998015"/>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药品基本信息</a:t>
            </a:r>
          </a:p>
        </p:txBody>
      </p:sp>
      <p:sp>
        <p:nvSpPr>
          <p:cNvPr id="12" name="MH_Number_1">
            <a:extLst>
              <a:ext uri="{FF2B5EF4-FFF2-40B4-BE49-F238E27FC236}">
                <a16:creationId xmlns:a16="http://schemas.microsoft.com/office/drawing/2014/main" id="{B0417848-4800-24B9-0AE7-ABD7F24AFB8C}"/>
              </a:ext>
            </a:extLst>
          </p:cNvPr>
          <p:cNvSpPr/>
          <p:nvPr>
            <p:custDataLst>
              <p:tags r:id="rId3"/>
            </p:custDataLst>
          </p:nvPr>
        </p:nvSpPr>
        <p:spPr>
          <a:xfrm>
            <a:off x="7176978" y="1947237"/>
            <a:ext cx="464216" cy="464216"/>
          </a:xfrm>
          <a:prstGeom prst="ellipse">
            <a:avLst/>
          </a:prstGeom>
          <a:solidFill>
            <a:schemeClr val="accent2">
              <a:lumMod val="75000"/>
            </a:schemeClr>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109"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02</a:t>
            </a:r>
            <a:endParaRPr lang="zh-CN" altLang="en-US" sz="2109"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3" name="MH_Entry_1">
            <a:extLst>
              <a:ext uri="{FF2B5EF4-FFF2-40B4-BE49-F238E27FC236}">
                <a16:creationId xmlns:a16="http://schemas.microsoft.com/office/drawing/2014/main" id="{82062D5C-BA59-28E7-E724-0DD89F599677}"/>
              </a:ext>
            </a:extLst>
          </p:cNvPr>
          <p:cNvSpPr/>
          <p:nvPr>
            <p:custDataLst>
              <p:tags r:id="rId4"/>
            </p:custDataLst>
          </p:nvPr>
        </p:nvSpPr>
        <p:spPr>
          <a:xfrm>
            <a:off x="7987788" y="1998015"/>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安全性</a:t>
            </a:r>
          </a:p>
        </p:txBody>
      </p:sp>
      <p:sp>
        <p:nvSpPr>
          <p:cNvPr id="14" name="MH_Number_1">
            <a:extLst>
              <a:ext uri="{FF2B5EF4-FFF2-40B4-BE49-F238E27FC236}">
                <a16:creationId xmlns:a16="http://schemas.microsoft.com/office/drawing/2014/main" id="{51C52739-71BA-ACCA-EEFD-E36336141F7C}"/>
              </a:ext>
            </a:extLst>
          </p:cNvPr>
          <p:cNvSpPr/>
          <p:nvPr>
            <p:custDataLst>
              <p:tags r:id="rId5"/>
            </p:custDataLst>
          </p:nvPr>
        </p:nvSpPr>
        <p:spPr>
          <a:xfrm>
            <a:off x="2530550" y="3230080"/>
            <a:ext cx="464216" cy="464216"/>
          </a:xfrm>
          <a:prstGeom prst="ellipse">
            <a:avLst/>
          </a:prstGeom>
          <a:solidFill>
            <a:schemeClr val="accent2">
              <a:lumMod val="75000"/>
            </a:schemeClr>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03</a:t>
            </a:r>
            <a:endParaRPr lang="zh-CN" altLang="en-US"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5" name="MH_Entry_1">
            <a:extLst>
              <a:ext uri="{FF2B5EF4-FFF2-40B4-BE49-F238E27FC236}">
                <a16:creationId xmlns:a16="http://schemas.microsoft.com/office/drawing/2014/main" id="{EAF66E6A-79E0-A58D-EFB2-E208E0DC9B1C}"/>
              </a:ext>
            </a:extLst>
          </p:cNvPr>
          <p:cNvSpPr/>
          <p:nvPr>
            <p:custDataLst>
              <p:tags r:id="rId6"/>
            </p:custDataLst>
          </p:nvPr>
        </p:nvSpPr>
        <p:spPr>
          <a:xfrm>
            <a:off x="3341360" y="3213556"/>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有效性</a:t>
            </a:r>
          </a:p>
        </p:txBody>
      </p:sp>
      <p:sp>
        <p:nvSpPr>
          <p:cNvPr id="16" name="MH_Number_1">
            <a:extLst>
              <a:ext uri="{FF2B5EF4-FFF2-40B4-BE49-F238E27FC236}">
                <a16:creationId xmlns:a16="http://schemas.microsoft.com/office/drawing/2014/main" id="{E959EB45-101C-2759-C4D8-7DA8A2E8D7B3}"/>
              </a:ext>
            </a:extLst>
          </p:cNvPr>
          <p:cNvSpPr/>
          <p:nvPr>
            <p:custDataLst>
              <p:tags r:id="rId7"/>
            </p:custDataLst>
          </p:nvPr>
        </p:nvSpPr>
        <p:spPr>
          <a:xfrm>
            <a:off x="7176978" y="3162778"/>
            <a:ext cx="464216" cy="464216"/>
          </a:xfrm>
          <a:prstGeom prst="ellipse">
            <a:avLst/>
          </a:prstGeom>
          <a:solidFill>
            <a:schemeClr val="accent5"/>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109"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04</a:t>
            </a:r>
            <a:endParaRPr lang="zh-CN" altLang="en-US" sz="2109"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7" name="MH_Entry_1">
            <a:extLst>
              <a:ext uri="{FF2B5EF4-FFF2-40B4-BE49-F238E27FC236}">
                <a16:creationId xmlns:a16="http://schemas.microsoft.com/office/drawing/2014/main" id="{E4AF00B5-9516-8636-EC30-A0A6D304165E}"/>
              </a:ext>
            </a:extLst>
          </p:cNvPr>
          <p:cNvSpPr/>
          <p:nvPr>
            <p:custDataLst>
              <p:tags r:id="rId8"/>
            </p:custDataLst>
          </p:nvPr>
        </p:nvSpPr>
        <p:spPr>
          <a:xfrm>
            <a:off x="7987788" y="3213556"/>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创新性</a:t>
            </a:r>
          </a:p>
        </p:txBody>
      </p:sp>
      <p:sp>
        <p:nvSpPr>
          <p:cNvPr id="18" name="MH_Number_1">
            <a:extLst>
              <a:ext uri="{FF2B5EF4-FFF2-40B4-BE49-F238E27FC236}">
                <a16:creationId xmlns:a16="http://schemas.microsoft.com/office/drawing/2014/main" id="{29C883BF-F839-CBF5-A19D-EC6EC7F076B8}"/>
              </a:ext>
            </a:extLst>
          </p:cNvPr>
          <p:cNvSpPr/>
          <p:nvPr>
            <p:custDataLst>
              <p:tags r:id="rId9"/>
            </p:custDataLst>
          </p:nvPr>
        </p:nvSpPr>
        <p:spPr>
          <a:xfrm>
            <a:off x="2530550" y="4478950"/>
            <a:ext cx="464216" cy="464216"/>
          </a:xfrm>
          <a:prstGeom prst="ellipse">
            <a:avLst/>
          </a:prstGeom>
          <a:solidFill>
            <a:schemeClr val="accent5"/>
          </a:solidFill>
          <a:ln w="28575">
            <a:solidFill>
              <a:schemeClr val="bg1"/>
            </a:solidFill>
          </a:ln>
          <a:effectLst>
            <a:outerShdw blurRad="2032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rPr>
              <a:t>05</a:t>
            </a:r>
            <a:endParaRPr lang="zh-CN" altLang="en-US" sz="2000" b="1" dirty="0">
              <a:solidFill>
                <a:schemeClr val="bg1"/>
              </a:solidFill>
              <a:latin typeface="Arial" panose="020B0604020202020204" pitchFamily="34"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19" name="MH_Entry_1">
            <a:extLst>
              <a:ext uri="{FF2B5EF4-FFF2-40B4-BE49-F238E27FC236}">
                <a16:creationId xmlns:a16="http://schemas.microsoft.com/office/drawing/2014/main" id="{53AF6A78-2980-FD06-68AE-E00288CB4272}"/>
              </a:ext>
            </a:extLst>
          </p:cNvPr>
          <p:cNvSpPr/>
          <p:nvPr>
            <p:custDataLst>
              <p:tags r:id="rId10"/>
            </p:custDataLst>
          </p:nvPr>
        </p:nvSpPr>
        <p:spPr>
          <a:xfrm>
            <a:off x="3341360" y="4462426"/>
            <a:ext cx="2466542" cy="430887"/>
          </a:xfrm>
          <a:custGeom>
            <a:avLst/>
            <a:gdLst>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916 w 2520280"/>
              <a:gd name="connsiteY4" fmla="*/ 0 h 1872208"/>
              <a:gd name="connsiteX5" fmla="*/ 0 w 2520280"/>
              <a:gd name="connsiteY5" fmla="*/ 0 h 1872208"/>
              <a:gd name="connsiteX6" fmla="*/ 0 w 2520280"/>
              <a:gd name="connsiteY6" fmla="*/ 0 h 1872208"/>
              <a:gd name="connsiteX7" fmla="*/ 0 w 2520280"/>
              <a:gd name="connsiteY7" fmla="*/ 0 h 1872208"/>
              <a:gd name="connsiteX8" fmla="*/ 0 w 2520280"/>
              <a:gd name="connsiteY8"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zh-CN" altLang="en-US" sz="2800"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公平性</a:t>
            </a:r>
          </a:p>
        </p:txBody>
      </p:sp>
    </p:spTree>
    <p:extLst>
      <p:ext uri="{BB962C8B-B14F-4D97-AF65-F5344CB8AC3E}">
        <p14:creationId xmlns:p14="http://schemas.microsoft.com/office/powerpoint/2010/main" val="23664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1D13BF-266F-613B-7DB4-0E717BF363E5}"/>
              </a:ext>
            </a:extLst>
          </p:cNvPr>
          <p:cNvSpPr>
            <a:spLocks noGrp="1"/>
          </p:cNvSpPr>
          <p:nvPr>
            <p:ph type="title"/>
          </p:nvPr>
        </p:nvSpPr>
        <p:spPr/>
        <p:txBody>
          <a:bodyPr>
            <a:normAutofit/>
          </a:bodyPr>
          <a:lstStyle/>
          <a:p>
            <a:r>
              <a:rPr lang="zh-CN" altLang="en-US" sz="3600" dirty="0"/>
              <a:t>药品基本信息</a:t>
            </a:r>
          </a:p>
        </p:txBody>
      </p:sp>
      <p:sp>
        <p:nvSpPr>
          <p:cNvPr id="3" name="文本框 2">
            <a:extLst>
              <a:ext uri="{FF2B5EF4-FFF2-40B4-BE49-F238E27FC236}">
                <a16:creationId xmlns:a16="http://schemas.microsoft.com/office/drawing/2014/main" id="{6E6000D5-46A8-F091-0E9F-1BE739D69F67}"/>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01</a:t>
            </a:r>
            <a:endParaRPr lang="zh-CN" altLang="en-US" sz="4000" b="1" dirty="0"/>
          </a:p>
        </p:txBody>
      </p:sp>
      <p:sp>
        <p:nvSpPr>
          <p:cNvPr id="4" name="文本框 3">
            <a:extLst>
              <a:ext uri="{FF2B5EF4-FFF2-40B4-BE49-F238E27FC236}">
                <a16:creationId xmlns:a16="http://schemas.microsoft.com/office/drawing/2014/main" id="{44DA2510-BD2A-2DA3-B7A3-6A9E6A5AD0C9}"/>
              </a:ext>
            </a:extLst>
          </p:cNvPr>
          <p:cNvSpPr txBox="1"/>
          <p:nvPr/>
        </p:nvSpPr>
        <p:spPr>
          <a:xfrm>
            <a:off x="2678162" y="1485840"/>
            <a:ext cx="8250865" cy="3886320"/>
          </a:xfrm>
          <a:prstGeom prst="rect">
            <a:avLst/>
          </a:prstGeom>
          <a:noFill/>
        </p:spPr>
        <p:txBody>
          <a:bodyPr wrap="square" rtlCol="0">
            <a:spAutoFit/>
          </a:bodyPr>
          <a:lstStyle/>
          <a:p>
            <a:pPr>
              <a:lnSpc>
                <a:spcPct val="200000"/>
              </a:lnSpc>
            </a:pPr>
            <a:r>
              <a:rPr lang="zh-CN" altLang="en-US" b="1" dirty="0"/>
              <a:t>通用名：</a:t>
            </a:r>
            <a:r>
              <a:rPr lang="zh-CN" altLang="en-US" dirty="0"/>
              <a:t>泊沙康唑注射液</a:t>
            </a:r>
            <a:endParaRPr lang="en-US" altLang="zh-CN" dirty="0"/>
          </a:p>
          <a:p>
            <a:pPr>
              <a:lnSpc>
                <a:spcPct val="200000"/>
              </a:lnSpc>
            </a:pPr>
            <a:r>
              <a:rPr lang="zh-CN" altLang="en-US" b="1" dirty="0"/>
              <a:t>注册规格：</a:t>
            </a:r>
            <a:r>
              <a:rPr lang="en-US" altLang="zh-CN" dirty="0"/>
              <a:t>16.7ml:0.3g</a:t>
            </a:r>
          </a:p>
          <a:p>
            <a:pPr>
              <a:lnSpc>
                <a:spcPct val="200000"/>
              </a:lnSpc>
            </a:pPr>
            <a:r>
              <a:rPr lang="zh-CN" altLang="en-US" b="1" dirty="0"/>
              <a:t>中国大陆首次上市时间：</a:t>
            </a:r>
            <a:r>
              <a:rPr lang="en-US" altLang="zh-CN" dirty="0"/>
              <a:t>2021</a:t>
            </a:r>
            <a:r>
              <a:rPr lang="zh-CN" altLang="en-US" dirty="0"/>
              <a:t>年</a:t>
            </a:r>
            <a:r>
              <a:rPr lang="en-US" altLang="zh-CN" dirty="0"/>
              <a:t>1</a:t>
            </a:r>
            <a:r>
              <a:rPr lang="zh-CN" altLang="en-US" dirty="0"/>
              <a:t>月</a:t>
            </a:r>
            <a:r>
              <a:rPr lang="en-US" altLang="zh-CN" dirty="0"/>
              <a:t>30</a:t>
            </a:r>
            <a:r>
              <a:rPr lang="zh-CN" altLang="en-US" dirty="0"/>
              <a:t>日</a:t>
            </a:r>
            <a:endParaRPr lang="en-US" altLang="zh-CN" dirty="0"/>
          </a:p>
          <a:p>
            <a:pPr>
              <a:lnSpc>
                <a:spcPct val="200000"/>
              </a:lnSpc>
            </a:pPr>
            <a:r>
              <a:rPr lang="zh-CN" altLang="en-US" b="1" dirty="0"/>
              <a:t>目前大陆地区通用名药品的上市情况：</a:t>
            </a:r>
            <a:r>
              <a:rPr lang="en-US" altLang="zh-CN" dirty="0"/>
              <a:t>2</a:t>
            </a:r>
            <a:r>
              <a:rPr lang="zh-CN" altLang="en-US" dirty="0"/>
              <a:t>家</a:t>
            </a:r>
            <a:endParaRPr lang="en-US" altLang="zh-CN" dirty="0"/>
          </a:p>
          <a:p>
            <a:pPr>
              <a:lnSpc>
                <a:spcPct val="200000"/>
              </a:lnSpc>
            </a:pPr>
            <a:r>
              <a:rPr lang="zh-CN" altLang="en-US" b="1" dirty="0"/>
              <a:t>全球首个上市国家</a:t>
            </a:r>
            <a:r>
              <a:rPr lang="en-US" altLang="zh-CN" b="1" dirty="0"/>
              <a:t>/</a:t>
            </a:r>
            <a:r>
              <a:rPr lang="zh-CN" altLang="en-US" b="1" dirty="0"/>
              <a:t>地区及上市时间：</a:t>
            </a:r>
            <a:r>
              <a:rPr lang="zh-CN" altLang="en-US" dirty="0"/>
              <a:t>美国，</a:t>
            </a:r>
            <a:r>
              <a:rPr lang="en-US" altLang="zh-CN" dirty="0"/>
              <a:t>2014</a:t>
            </a:r>
            <a:r>
              <a:rPr lang="zh-CN" altLang="en-US" dirty="0"/>
              <a:t>年</a:t>
            </a:r>
            <a:r>
              <a:rPr lang="en-US" altLang="zh-CN" dirty="0"/>
              <a:t>3</a:t>
            </a:r>
            <a:r>
              <a:rPr lang="zh-CN" altLang="en-US" dirty="0"/>
              <a:t>月</a:t>
            </a:r>
            <a:r>
              <a:rPr lang="en-US" altLang="zh-CN" dirty="0"/>
              <a:t>13</a:t>
            </a:r>
            <a:r>
              <a:rPr lang="zh-CN" altLang="en-US" dirty="0"/>
              <a:t>日</a:t>
            </a:r>
            <a:endParaRPr lang="en-US" altLang="zh-CN" dirty="0"/>
          </a:p>
          <a:p>
            <a:pPr>
              <a:lnSpc>
                <a:spcPct val="200000"/>
              </a:lnSpc>
            </a:pPr>
            <a:r>
              <a:rPr lang="zh-CN" altLang="en-US" b="1" dirty="0"/>
              <a:t>是否为</a:t>
            </a:r>
            <a:r>
              <a:rPr lang="en-US" altLang="zh-CN" b="1" dirty="0"/>
              <a:t>OTC</a:t>
            </a:r>
            <a:r>
              <a:rPr lang="zh-CN" altLang="en-US" b="1" dirty="0"/>
              <a:t>药品：</a:t>
            </a:r>
            <a:r>
              <a:rPr lang="zh-CN" altLang="en-US" dirty="0"/>
              <a:t>否</a:t>
            </a:r>
            <a:endParaRPr lang="en-US" altLang="zh-CN" dirty="0"/>
          </a:p>
          <a:p>
            <a:pPr>
              <a:lnSpc>
                <a:spcPct val="200000"/>
              </a:lnSpc>
            </a:pPr>
            <a:r>
              <a:rPr lang="zh-CN" altLang="en-US" b="1" dirty="0"/>
              <a:t>参照药品建议：</a:t>
            </a:r>
            <a:r>
              <a:rPr lang="zh-CN" altLang="en-US" dirty="0"/>
              <a:t>注射用伏立康唑</a:t>
            </a:r>
          </a:p>
        </p:txBody>
      </p:sp>
    </p:spTree>
    <p:extLst>
      <p:ext uri="{BB962C8B-B14F-4D97-AF65-F5344CB8AC3E}">
        <p14:creationId xmlns:p14="http://schemas.microsoft.com/office/powerpoint/2010/main" val="97005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1D13BF-266F-613B-7DB4-0E717BF363E5}"/>
              </a:ext>
            </a:extLst>
          </p:cNvPr>
          <p:cNvSpPr>
            <a:spLocks noGrp="1"/>
          </p:cNvSpPr>
          <p:nvPr>
            <p:ph type="title"/>
          </p:nvPr>
        </p:nvSpPr>
        <p:spPr/>
        <p:txBody>
          <a:bodyPr>
            <a:normAutofit/>
          </a:bodyPr>
          <a:lstStyle/>
          <a:p>
            <a:r>
              <a:rPr lang="zh-CN" altLang="en-US" sz="3600" dirty="0"/>
              <a:t>药品基本信息</a:t>
            </a:r>
          </a:p>
        </p:txBody>
      </p:sp>
      <p:sp>
        <p:nvSpPr>
          <p:cNvPr id="3" name="文本框 2">
            <a:extLst>
              <a:ext uri="{FF2B5EF4-FFF2-40B4-BE49-F238E27FC236}">
                <a16:creationId xmlns:a16="http://schemas.microsoft.com/office/drawing/2014/main" id="{6E6000D5-46A8-F091-0E9F-1BE739D69F67}"/>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01</a:t>
            </a:r>
            <a:endParaRPr lang="zh-CN" altLang="en-US" sz="4000" b="1" dirty="0"/>
          </a:p>
        </p:txBody>
      </p:sp>
      <p:sp>
        <p:nvSpPr>
          <p:cNvPr id="4" name="文本框 3">
            <a:extLst>
              <a:ext uri="{FF2B5EF4-FFF2-40B4-BE49-F238E27FC236}">
                <a16:creationId xmlns:a16="http://schemas.microsoft.com/office/drawing/2014/main" id="{44DA2510-BD2A-2DA3-B7A3-6A9E6A5AD0C9}"/>
              </a:ext>
            </a:extLst>
          </p:cNvPr>
          <p:cNvSpPr txBox="1"/>
          <p:nvPr/>
        </p:nvSpPr>
        <p:spPr>
          <a:xfrm>
            <a:off x="1242238" y="1414131"/>
            <a:ext cx="9826256" cy="4480394"/>
          </a:xfrm>
          <a:prstGeom prst="rect">
            <a:avLst/>
          </a:prstGeom>
          <a:noFill/>
        </p:spPr>
        <p:txBody>
          <a:bodyPr wrap="square" rtlCol="0">
            <a:spAutoFit/>
          </a:bodyPr>
          <a:lstStyle/>
          <a:p>
            <a:pPr>
              <a:lnSpc>
                <a:spcPct val="150000"/>
              </a:lnSpc>
            </a:pPr>
            <a:r>
              <a:rPr lang="zh-CN" altLang="en-US" sz="1600" b="1" u="sng" dirty="0"/>
              <a:t>适应症</a:t>
            </a:r>
            <a:endParaRPr lang="en-US" altLang="zh-CN" sz="1600" b="1" u="sng" dirty="0"/>
          </a:p>
          <a:p>
            <a:pPr>
              <a:lnSpc>
                <a:spcPct val="150000"/>
              </a:lnSpc>
            </a:pPr>
            <a:r>
              <a:rPr lang="zh-CN" altLang="en-US" sz="1600" b="1" dirty="0">
                <a:solidFill>
                  <a:srgbClr val="FF0000"/>
                </a:solidFill>
              </a:rPr>
              <a:t>预防侵袭性曲霉菌和念珠菌感染。</a:t>
            </a:r>
          </a:p>
          <a:p>
            <a:pPr>
              <a:lnSpc>
                <a:spcPct val="150000"/>
              </a:lnSpc>
            </a:pPr>
            <a:r>
              <a:rPr lang="zh-CN" altLang="en-US" sz="1600" dirty="0"/>
              <a:t>本品适用于</a:t>
            </a:r>
            <a:r>
              <a:rPr lang="en-US" altLang="zh-CN" sz="1600" dirty="0"/>
              <a:t>18</a:t>
            </a:r>
            <a:r>
              <a:rPr lang="zh-CN" altLang="en-US" sz="1600" dirty="0"/>
              <a:t>岁和</a:t>
            </a:r>
            <a:r>
              <a:rPr lang="en-US" altLang="zh-CN" sz="1600" dirty="0"/>
              <a:t>18</a:t>
            </a:r>
            <a:r>
              <a:rPr lang="zh-CN" altLang="en-US" sz="1600" dirty="0"/>
              <a:t>岁以上因重度免疫缺陷而导致这些感染风险增加的患者，例如接受造血干细胞移植（</a:t>
            </a:r>
            <a:r>
              <a:rPr lang="en-US" altLang="zh-CN" sz="1600" dirty="0"/>
              <a:t>HSCT</a:t>
            </a:r>
            <a:r>
              <a:rPr lang="zh-CN" altLang="en-US" sz="1600" dirty="0"/>
              <a:t>）后发生移植物抗宿主病（</a:t>
            </a:r>
            <a:r>
              <a:rPr lang="en-US" altLang="zh-CN" sz="1600" dirty="0"/>
              <a:t>GVHD</a:t>
            </a:r>
            <a:r>
              <a:rPr lang="zh-CN" altLang="en-US" sz="1600" dirty="0"/>
              <a:t>）的患者或化疗导致长时间中性粒细胞减少症的血液系统恶性肿瘤患者。</a:t>
            </a:r>
            <a:endParaRPr lang="en-US" altLang="zh-CN" sz="1600" dirty="0"/>
          </a:p>
          <a:p>
            <a:pPr>
              <a:lnSpc>
                <a:spcPct val="150000"/>
              </a:lnSpc>
            </a:pPr>
            <a:r>
              <a:rPr lang="zh-CN" altLang="en-US" sz="1600" b="1" u="sng" dirty="0"/>
              <a:t>疾病基本情况</a:t>
            </a:r>
            <a:endParaRPr lang="en-US" altLang="zh-CN" sz="1600" b="1" u="sng" dirty="0"/>
          </a:p>
          <a:p>
            <a:pPr>
              <a:lnSpc>
                <a:spcPct val="150000"/>
              </a:lnSpc>
            </a:pPr>
            <a:r>
              <a:rPr lang="zh-CN" altLang="zh-CN" sz="1600" dirty="0"/>
              <a:t>血液恶性肿瘤化疗患者确诊</a:t>
            </a:r>
            <a:r>
              <a:rPr lang="en-US" altLang="zh-CN" sz="1600" dirty="0"/>
              <a:t>/</a:t>
            </a:r>
            <a:r>
              <a:rPr lang="zh-CN" altLang="zh-CN" sz="1600" dirty="0"/>
              <a:t>临床诊断</a:t>
            </a:r>
            <a:r>
              <a:rPr lang="en-US" altLang="zh-CN" sz="1600" dirty="0"/>
              <a:t>/</a:t>
            </a:r>
            <a:r>
              <a:rPr lang="zh-CN" altLang="zh-CN" sz="1600" dirty="0"/>
              <a:t>拟诊</a:t>
            </a:r>
            <a:r>
              <a:rPr lang="zh-CN" altLang="en-US" sz="1600" dirty="0"/>
              <a:t>侵袭性真菌病</a:t>
            </a:r>
            <a:r>
              <a:rPr lang="en-US" altLang="zh-CN" sz="1600" dirty="0"/>
              <a:t>(IFD)</a:t>
            </a:r>
            <a:r>
              <a:rPr lang="zh-CN" altLang="zh-CN" sz="1600" dirty="0"/>
              <a:t>发生率为</a:t>
            </a:r>
            <a:r>
              <a:rPr lang="en-US" altLang="zh-CN" sz="1600" dirty="0"/>
              <a:t>8.3%</a:t>
            </a:r>
            <a:r>
              <a:rPr lang="zh-CN" altLang="en-US" sz="1600" dirty="0"/>
              <a:t>，</a:t>
            </a:r>
            <a:r>
              <a:rPr lang="zh-CN" altLang="zh-CN" sz="1600" dirty="0"/>
              <a:t>化疗患者接受抗真菌预防及治疗的比例为</a:t>
            </a:r>
            <a:r>
              <a:rPr lang="en-US" altLang="zh-CN" sz="1600" dirty="0"/>
              <a:t>24.8%</a:t>
            </a:r>
            <a:r>
              <a:rPr lang="zh-CN" altLang="en-US" sz="1600" dirty="0"/>
              <a:t>。</a:t>
            </a:r>
            <a:r>
              <a:rPr lang="zh-CN" altLang="zh-CN" sz="1600" dirty="0"/>
              <a:t>造血干细胞移植患者确诊</a:t>
            </a:r>
            <a:r>
              <a:rPr lang="en-US" altLang="zh-CN" sz="1600" dirty="0"/>
              <a:t>/</a:t>
            </a:r>
            <a:r>
              <a:rPr lang="zh-CN" altLang="zh-CN" sz="1600" dirty="0"/>
              <a:t>临床诊断</a:t>
            </a:r>
            <a:r>
              <a:rPr lang="en-US" altLang="zh-CN" sz="1600" dirty="0"/>
              <a:t>/</a:t>
            </a:r>
            <a:r>
              <a:rPr lang="zh-CN" altLang="zh-CN" sz="1600" dirty="0"/>
              <a:t>拟诊</a:t>
            </a:r>
            <a:r>
              <a:rPr lang="en-US" altLang="zh-CN" sz="1600" dirty="0"/>
              <a:t>IFD</a:t>
            </a:r>
            <a:r>
              <a:rPr lang="zh-CN" altLang="zh-CN" sz="1600" dirty="0"/>
              <a:t>发生率</a:t>
            </a:r>
            <a:r>
              <a:rPr lang="en-US" altLang="zh-CN" sz="1600" dirty="0"/>
              <a:t>26.7%</a:t>
            </a:r>
            <a:r>
              <a:rPr lang="zh-CN" altLang="en-US" sz="1600" dirty="0"/>
              <a:t>，</a:t>
            </a:r>
            <a:r>
              <a:rPr lang="zh-CN" altLang="zh-CN" sz="1600" dirty="0"/>
              <a:t>造血干细胞移植患者接受抗真菌预防的比例为</a:t>
            </a:r>
            <a:r>
              <a:rPr lang="en-US" altLang="zh-CN" sz="1600" dirty="0"/>
              <a:t>83.9%</a:t>
            </a:r>
            <a:r>
              <a:rPr lang="zh-CN" altLang="zh-CN" sz="1600" dirty="0"/>
              <a:t>，接受抗真菌治疗的比例为</a:t>
            </a:r>
            <a:r>
              <a:rPr lang="en-US" altLang="zh-CN" sz="1600" dirty="0"/>
              <a:t>40.6%</a:t>
            </a:r>
            <a:r>
              <a:rPr lang="zh-CN" altLang="en-US" sz="1600" dirty="0"/>
              <a:t>。</a:t>
            </a:r>
            <a:endParaRPr lang="en-US" altLang="zh-CN" sz="1600" dirty="0"/>
          </a:p>
          <a:p>
            <a:pPr>
              <a:lnSpc>
                <a:spcPct val="150000"/>
              </a:lnSpc>
            </a:pPr>
            <a:r>
              <a:rPr lang="zh-CN" altLang="en-US" sz="1600" b="1" u="sng" dirty="0"/>
              <a:t>用法用量</a:t>
            </a:r>
            <a:endParaRPr lang="en-US" altLang="zh-CN" sz="1600" b="1" u="sng" dirty="0"/>
          </a:p>
          <a:p>
            <a:pPr>
              <a:lnSpc>
                <a:spcPct val="150000"/>
              </a:lnSpc>
            </a:pPr>
            <a:r>
              <a:rPr lang="zh-CN" altLang="en-US" sz="1600" dirty="0"/>
              <a:t>预防侵袭性曲霉菌和念珠菌感染：负荷剂量：第一天，每次</a:t>
            </a:r>
            <a:r>
              <a:rPr lang="en-US" altLang="zh-CN" sz="1600" dirty="0"/>
              <a:t>300mg</a:t>
            </a:r>
            <a:r>
              <a:rPr lang="zh-CN" altLang="en-US" sz="1600" dirty="0"/>
              <a:t>，每日</a:t>
            </a:r>
            <a:r>
              <a:rPr lang="en-US" altLang="zh-CN" sz="1600" dirty="0"/>
              <a:t>2</a:t>
            </a:r>
            <a:r>
              <a:rPr lang="zh-CN" altLang="en-US" sz="1600" dirty="0"/>
              <a:t>次。维持剂量：第二天开始，每次</a:t>
            </a:r>
            <a:r>
              <a:rPr lang="en-US" altLang="zh-CN" sz="1600" dirty="0"/>
              <a:t>300mg</a:t>
            </a:r>
            <a:r>
              <a:rPr lang="zh-CN" altLang="en-US" sz="1600" dirty="0"/>
              <a:t>，每日一次。疗程根据中性粒细胞减少或免疫抑制的恢复情况确定。</a:t>
            </a:r>
            <a:endParaRPr lang="en-US" altLang="zh-CN" sz="1600" dirty="0"/>
          </a:p>
        </p:txBody>
      </p:sp>
    </p:spTree>
    <p:extLst>
      <p:ext uri="{BB962C8B-B14F-4D97-AF65-F5344CB8AC3E}">
        <p14:creationId xmlns:p14="http://schemas.microsoft.com/office/powerpoint/2010/main" val="2314836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74AADB-E435-84A1-4AEC-3CD005DC9BA0}"/>
              </a:ext>
            </a:extLst>
          </p:cNvPr>
          <p:cNvSpPr>
            <a:spLocks noGrp="1"/>
          </p:cNvSpPr>
          <p:nvPr>
            <p:ph type="title"/>
          </p:nvPr>
        </p:nvSpPr>
        <p:spPr/>
        <p:txBody>
          <a:bodyPr>
            <a:normAutofit/>
          </a:bodyPr>
          <a:lstStyle/>
          <a:p>
            <a:r>
              <a:rPr lang="zh-CN" altLang="en-US" sz="3600" dirty="0"/>
              <a:t>安全性</a:t>
            </a:r>
          </a:p>
        </p:txBody>
      </p:sp>
      <p:sp>
        <p:nvSpPr>
          <p:cNvPr id="3" name="文本框 2">
            <a:extLst>
              <a:ext uri="{FF2B5EF4-FFF2-40B4-BE49-F238E27FC236}">
                <a16:creationId xmlns:a16="http://schemas.microsoft.com/office/drawing/2014/main" id="{7A7C3DD6-8D4A-9B11-C719-FE4CD8081CBC}"/>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02</a:t>
            </a:r>
            <a:endParaRPr lang="zh-CN" altLang="en-US" sz="4000" b="1" dirty="0"/>
          </a:p>
        </p:txBody>
      </p:sp>
      <p:sp>
        <p:nvSpPr>
          <p:cNvPr id="4" name="文本框 3">
            <a:extLst>
              <a:ext uri="{FF2B5EF4-FFF2-40B4-BE49-F238E27FC236}">
                <a16:creationId xmlns:a16="http://schemas.microsoft.com/office/drawing/2014/main" id="{E6BB1EDA-EF17-9160-6BC3-3E6964F8AAD5}"/>
              </a:ext>
            </a:extLst>
          </p:cNvPr>
          <p:cNvSpPr txBox="1"/>
          <p:nvPr/>
        </p:nvSpPr>
        <p:spPr>
          <a:xfrm>
            <a:off x="1726018" y="1382371"/>
            <a:ext cx="9460538" cy="4888518"/>
          </a:xfrm>
          <a:prstGeom prst="rect">
            <a:avLst/>
          </a:prstGeom>
          <a:noFill/>
        </p:spPr>
        <p:txBody>
          <a:bodyPr wrap="square" rtlCol="0">
            <a:spAutoFit/>
          </a:bodyPr>
          <a:lstStyle/>
          <a:p>
            <a:pPr>
              <a:lnSpc>
                <a:spcPct val="200000"/>
              </a:lnSpc>
            </a:pPr>
            <a:r>
              <a:rPr lang="zh-CN" altLang="en-US" b="1" u="sng" dirty="0"/>
              <a:t>不良反应情况：</a:t>
            </a:r>
            <a:endParaRPr lang="en-US" altLang="zh-CN" b="1" u="sng" dirty="0"/>
          </a:p>
          <a:p>
            <a:pPr>
              <a:lnSpc>
                <a:spcPct val="200000"/>
              </a:lnSpc>
            </a:pPr>
            <a:r>
              <a:rPr lang="zh-CN" altLang="en-US" dirty="0"/>
              <a:t>每日一次</a:t>
            </a:r>
            <a:r>
              <a:rPr lang="en-US" altLang="zh-CN" dirty="0"/>
              <a:t>300mg</a:t>
            </a:r>
            <a:r>
              <a:rPr lang="zh-CN" altLang="en-US" dirty="0"/>
              <a:t>剂量的泊沙康唑静脉注射给药阶段，最常报告的发作一次的不良反应有腹泻（</a:t>
            </a:r>
            <a:r>
              <a:rPr lang="en-US" altLang="zh-CN" dirty="0"/>
              <a:t>32%</a:t>
            </a:r>
            <a:r>
              <a:rPr lang="zh-CN" altLang="en-US" dirty="0"/>
              <a:t>）、低钾血症（</a:t>
            </a:r>
            <a:r>
              <a:rPr lang="en-US" altLang="zh-CN" dirty="0"/>
              <a:t>22%</a:t>
            </a:r>
            <a:r>
              <a:rPr lang="zh-CN" altLang="en-US" dirty="0"/>
              <a:t>）、发热（</a:t>
            </a:r>
            <a:r>
              <a:rPr lang="en-US" altLang="zh-CN" dirty="0"/>
              <a:t>21%</a:t>
            </a:r>
            <a:r>
              <a:rPr lang="zh-CN" altLang="en-US" dirty="0"/>
              <a:t>）和恶心（</a:t>
            </a:r>
            <a:r>
              <a:rPr lang="en-US" altLang="zh-CN" dirty="0"/>
              <a:t>19%</a:t>
            </a:r>
            <a:r>
              <a:rPr lang="zh-CN" altLang="en-US" dirty="0"/>
              <a:t>）。这些不良反应与泊沙康唑口服混悬液研究中所见的不良反应一致。</a:t>
            </a:r>
            <a:endParaRPr lang="en-US" altLang="zh-CN" dirty="0"/>
          </a:p>
          <a:p>
            <a:pPr>
              <a:lnSpc>
                <a:spcPct val="200000"/>
              </a:lnSpc>
            </a:pPr>
            <a:r>
              <a:rPr lang="zh-CN" altLang="en-US" b="1" u="sng" dirty="0"/>
              <a:t>安全性方面优势和不足：</a:t>
            </a:r>
            <a:endParaRPr lang="en-US" altLang="zh-CN" b="1" u="sng" dirty="0"/>
          </a:p>
          <a:p>
            <a:pPr>
              <a:lnSpc>
                <a:spcPct val="200000"/>
              </a:lnSpc>
            </a:pPr>
            <a:r>
              <a:rPr lang="zh-CN" altLang="en-US" dirty="0"/>
              <a:t>泊沙康唑相比伏立康唑耐受性更好，接受泊沙康唑治疗的患者</a:t>
            </a:r>
            <a:r>
              <a:rPr lang="zh-CN" altLang="en-US" b="1" dirty="0">
                <a:solidFill>
                  <a:srgbClr val="FF0000"/>
                </a:solidFill>
              </a:rPr>
              <a:t>因不良事件停药的比例明显低于伏立康唑</a:t>
            </a:r>
            <a:r>
              <a:rPr lang="zh-CN" altLang="en-US" dirty="0"/>
              <a:t>（</a:t>
            </a:r>
            <a:r>
              <a:rPr lang="en-US" altLang="zh-CN" dirty="0"/>
              <a:t>18% vs. 2%</a:t>
            </a:r>
            <a:r>
              <a:rPr lang="zh-CN" altLang="en-US" dirty="0"/>
              <a:t>，</a:t>
            </a:r>
            <a:r>
              <a:rPr lang="en-US" altLang="zh-CN" dirty="0"/>
              <a:t>P=0.04</a:t>
            </a:r>
            <a:r>
              <a:rPr lang="zh-CN" altLang="en-US" dirty="0"/>
              <a:t>），伏立康唑组出现幻觉</a:t>
            </a:r>
            <a:r>
              <a:rPr lang="en-US" altLang="zh-CN" dirty="0"/>
              <a:t>/</a:t>
            </a:r>
            <a:r>
              <a:rPr lang="zh-CN" altLang="en-US" dirty="0"/>
              <a:t>视觉障碍的比例为</a:t>
            </a:r>
            <a:r>
              <a:rPr lang="en-US" altLang="zh-CN" dirty="0"/>
              <a:t>9%</a:t>
            </a:r>
            <a:r>
              <a:rPr lang="zh-CN" altLang="en-US" dirty="0"/>
              <a:t>，肝酶升高的比例也为</a:t>
            </a:r>
            <a:r>
              <a:rPr lang="en-US" altLang="zh-CN" dirty="0"/>
              <a:t>9%</a:t>
            </a:r>
            <a:r>
              <a:rPr lang="zh-CN" altLang="en-US" dirty="0"/>
              <a:t>，泊沙康唑组均未出现。</a:t>
            </a:r>
            <a:endParaRPr lang="en-US" altLang="zh-CN" dirty="0"/>
          </a:p>
          <a:p>
            <a:pPr>
              <a:lnSpc>
                <a:spcPct val="150000"/>
              </a:lnSpc>
            </a:pPr>
            <a:endParaRPr lang="en-US" altLang="zh-CN" b="1" u="sng" dirty="0"/>
          </a:p>
        </p:txBody>
      </p:sp>
      <p:sp>
        <p:nvSpPr>
          <p:cNvPr id="5" name="文本框 4">
            <a:extLst>
              <a:ext uri="{FF2B5EF4-FFF2-40B4-BE49-F238E27FC236}">
                <a16:creationId xmlns:a16="http://schemas.microsoft.com/office/drawing/2014/main" id="{4A8A2F7B-C898-3C83-33A1-E2EA001BC763}"/>
              </a:ext>
            </a:extLst>
          </p:cNvPr>
          <p:cNvSpPr txBox="1"/>
          <p:nvPr/>
        </p:nvSpPr>
        <p:spPr>
          <a:xfrm>
            <a:off x="1850065" y="6514566"/>
            <a:ext cx="5897526" cy="230832"/>
          </a:xfrm>
          <a:prstGeom prst="rect">
            <a:avLst/>
          </a:prstGeom>
          <a:noFill/>
        </p:spPr>
        <p:txBody>
          <a:bodyPr wrap="square" rtlCol="0">
            <a:spAutoFit/>
          </a:bodyPr>
          <a:lstStyle/>
          <a:p>
            <a:pPr algn="l"/>
            <a:r>
              <a:rPr lang="en-US" altLang="zh-CN" sz="900" dirty="0"/>
              <a:t>Phillips K.et al. J Oncol Pharm Practice.2019;25(2) 398-403.</a:t>
            </a:r>
            <a:endParaRPr lang="zh-CN" altLang="en-US" sz="900" dirty="0"/>
          </a:p>
        </p:txBody>
      </p:sp>
    </p:spTree>
    <p:extLst>
      <p:ext uri="{BB962C8B-B14F-4D97-AF65-F5344CB8AC3E}">
        <p14:creationId xmlns:p14="http://schemas.microsoft.com/office/powerpoint/2010/main" val="1528532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5277E5-EFFC-76D0-B7C1-29E3E2E7D282}"/>
              </a:ext>
            </a:extLst>
          </p:cNvPr>
          <p:cNvSpPr>
            <a:spLocks noGrp="1"/>
          </p:cNvSpPr>
          <p:nvPr>
            <p:ph type="title"/>
          </p:nvPr>
        </p:nvSpPr>
        <p:spPr/>
        <p:txBody>
          <a:bodyPr>
            <a:normAutofit/>
          </a:bodyPr>
          <a:lstStyle/>
          <a:p>
            <a:r>
              <a:rPr lang="zh-CN" altLang="en-US" sz="3600" dirty="0"/>
              <a:t>有效性</a:t>
            </a:r>
          </a:p>
        </p:txBody>
      </p:sp>
      <p:sp>
        <p:nvSpPr>
          <p:cNvPr id="3" name="文本框 2">
            <a:extLst>
              <a:ext uri="{FF2B5EF4-FFF2-40B4-BE49-F238E27FC236}">
                <a16:creationId xmlns:a16="http://schemas.microsoft.com/office/drawing/2014/main" id="{BB91DF7C-974F-293D-F76E-79841815FD4C}"/>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03</a:t>
            </a:r>
            <a:endParaRPr lang="zh-CN" altLang="en-US" sz="4000" b="1" dirty="0"/>
          </a:p>
        </p:txBody>
      </p:sp>
      <p:sp>
        <p:nvSpPr>
          <p:cNvPr id="4" name="文本框 3">
            <a:extLst>
              <a:ext uri="{FF2B5EF4-FFF2-40B4-BE49-F238E27FC236}">
                <a16:creationId xmlns:a16="http://schemas.microsoft.com/office/drawing/2014/main" id="{802093AE-5059-4DF5-90AC-222F6914B9E3}"/>
              </a:ext>
            </a:extLst>
          </p:cNvPr>
          <p:cNvSpPr txBox="1"/>
          <p:nvPr/>
        </p:nvSpPr>
        <p:spPr>
          <a:xfrm>
            <a:off x="816934" y="1339702"/>
            <a:ext cx="10675088" cy="4440318"/>
          </a:xfrm>
          <a:prstGeom prst="rect">
            <a:avLst/>
          </a:prstGeom>
          <a:noFill/>
        </p:spPr>
        <p:txBody>
          <a:bodyPr wrap="square" rtlCol="0">
            <a:spAutoFit/>
          </a:bodyPr>
          <a:lstStyle/>
          <a:p>
            <a:pPr>
              <a:lnSpc>
                <a:spcPct val="200000"/>
              </a:lnSpc>
            </a:pPr>
            <a:r>
              <a:rPr lang="zh-CN" altLang="en-US" b="1" u="sng" dirty="0"/>
              <a:t>与对照药品疗效方面优势和不足：</a:t>
            </a:r>
            <a:endParaRPr lang="en-US" altLang="zh-CN" b="1" u="sng" dirty="0"/>
          </a:p>
          <a:p>
            <a:pPr marL="285750" indent="-285750">
              <a:lnSpc>
                <a:spcPct val="200000"/>
              </a:lnSpc>
              <a:buFont typeface="Arial" panose="020B0604020202020204" pitchFamily="34" charset="0"/>
              <a:buChar char="•"/>
            </a:pPr>
            <a:r>
              <a:rPr lang="zh-CN" altLang="en-US" dirty="0"/>
              <a:t>泊沙康唑注射液用于侵袭性真菌病</a:t>
            </a:r>
            <a:r>
              <a:rPr lang="en-US" altLang="zh-CN" dirty="0"/>
              <a:t>(IFD)</a:t>
            </a:r>
            <a:r>
              <a:rPr lang="zh-CN" altLang="en-US" dirty="0"/>
              <a:t>高危患者的上市前临床数据显示，泊沙康唑注射液预防治疗的患者</a:t>
            </a:r>
            <a:r>
              <a:rPr lang="en-US" altLang="zh-CN" b="1" dirty="0">
                <a:solidFill>
                  <a:srgbClr val="FF0000"/>
                </a:solidFill>
              </a:rPr>
              <a:t>IFD</a:t>
            </a:r>
            <a:r>
              <a:rPr lang="zh-CN" altLang="en-US" b="1" dirty="0">
                <a:solidFill>
                  <a:srgbClr val="FF0000"/>
                </a:solidFill>
              </a:rPr>
              <a:t>的发生率低，仅</a:t>
            </a:r>
            <a:r>
              <a:rPr lang="en-US" altLang="zh-CN" b="1" dirty="0">
                <a:solidFill>
                  <a:srgbClr val="FF0000"/>
                </a:solidFill>
              </a:rPr>
              <a:t>1.6%</a:t>
            </a:r>
            <a:r>
              <a:rPr lang="en-US" altLang="zh-CN" dirty="0"/>
              <a:t>(1/62)</a:t>
            </a:r>
            <a:r>
              <a:rPr lang="zh-CN" altLang="en-US" dirty="0"/>
              <a:t>。</a:t>
            </a:r>
            <a:endParaRPr lang="en-US" altLang="zh-CN" dirty="0"/>
          </a:p>
          <a:p>
            <a:pPr marL="285750" indent="-285750">
              <a:lnSpc>
                <a:spcPct val="200000"/>
              </a:lnSpc>
              <a:buFont typeface="Arial" panose="020B0604020202020204" pitchFamily="34" charset="0"/>
              <a:buChar char="•"/>
            </a:pPr>
            <a:r>
              <a:rPr lang="zh-CN" altLang="en-US" dirty="0"/>
              <a:t>对比伏立康唑，泊沙康唑抗真菌预防的疗效与伏立康唑相当，</a:t>
            </a:r>
            <a:r>
              <a:rPr lang="en-US" altLang="zh-CN" dirty="0"/>
              <a:t>AML</a:t>
            </a:r>
            <a:r>
              <a:rPr lang="zh-CN" altLang="en-US" dirty="0"/>
              <a:t>或</a:t>
            </a:r>
            <a:r>
              <a:rPr lang="en-US" altLang="zh-CN" dirty="0"/>
              <a:t>MDS</a:t>
            </a:r>
            <a:r>
              <a:rPr lang="zh-CN" altLang="en-US" dirty="0"/>
              <a:t>患者诱导化疗期间泊沙康唑组与伏立康唑组</a:t>
            </a:r>
            <a:r>
              <a:rPr lang="en-US" altLang="zh-CN" dirty="0"/>
              <a:t>30</a:t>
            </a:r>
            <a:r>
              <a:rPr lang="zh-CN" altLang="en-US" dirty="0"/>
              <a:t>天和</a:t>
            </a:r>
            <a:r>
              <a:rPr lang="en-US" altLang="zh-CN" dirty="0"/>
              <a:t>100</a:t>
            </a:r>
            <a:r>
              <a:rPr lang="zh-CN" altLang="en-US" dirty="0"/>
              <a:t>天死亡率类似，均未发生突破性侵袭性真菌病。</a:t>
            </a:r>
            <a:endParaRPr lang="en-US" altLang="zh-CN" dirty="0"/>
          </a:p>
          <a:p>
            <a:pPr marL="285750" indent="-285750">
              <a:lnSpc>
                <a:spcPct val="200000"/>
              </a:lnSpc>
              <a:buFont typeface="Arial" panose="020B0604020202020204" pitchFamily="34" charset="0"/>
              <a:buChar char="•"/>
            </a:pPr>
            <a:r>
              <a:rPr lang="zh-CN" altLang="en-US" dirty="0"/>
              <a:t>对比氟康唑</a:t>
            </a:r>
            <a:r>
              <a:rPr lang="en-US" altLang="zh-CN" dirty="0"/>
              <a:t>/</a:t>
            </a:r>
            <a:r>
              <a:rPr lang="zh-CN" altLang="en-US" dirty="0"/>
              <a:t>伊曲康唑，泊沙康唑预防粒细胞缺乏的</a:t>
            </a:r>
            <a:r>
              <a:rPr lang="en-US" altLang="zh-CN" dirty="0"/>
              <a:t>AML</a:t>
            </a:r>
            <a:r>
              <a:rPr lang="zh-CN" altLang="en-US" dirty="0"/>
              <a:t>和</a:t>
            </a:r>
            <a:r>
              <a:rPr lang="en-US" altLang="zh-CN" dirty="0"/>
              <a:t>MDS</a:t>
            </a:r>
            <a:r>
              <a:rPr lang="zh-CN" altLang="en-US" dirty="0"/>
              <a:t>患者</a:t>
            </a:r>
            <a:r>
              <a:rPr lang="en-US" altLang="zh-CN" dirty="0"/>
              <a:t>IFD</a:t>
            </a:r>
            <a:r>
              <a:rPr lang="zh-CN" altLang="en-US" dirty="0"/>
              <a:t>的优势明显：预防给药期间</a:t>
            </a:r>
            <a:r>
              <a:rPr lang="zh-CN" altLang="en-US" b="1" dirty="0">
                <a:solidFill>
                  <a:srgbClr val="FF0000"/>
                </a:solidFill>
              </a:rPr>
              <a:t>泊沙康唑组</a:t>
            </a:r>
            <a:r>
              <a:rPr lang="en-US" altLang="zh-CN" b="1" dirty="0">
                <a:solidFill>
                  <a:srgbClr val="FF0000"/>
                </a:solidFill>
              </a:rPr>
              <a:t>IFD</a:t>
            </a:r>
            <a:r>
              <a:rPr lang="zh-CN" altLang="en-US" b="1" dirty="0">
                <a:solidFill>
                  <a:srgbClr val="FF0000"/>
                </a:solidFill>
              </a:rPr>
              <a:t>的发生率为</a:t>
            </a:r>
            <a:r>
              <a:rPr lang="en-US" altLang="zh-CN" b="1" dirty="0">
                <a:solidFill>
                  <a:srgbClr val="FF0000"/>
                </a:solidFill>
              </a:rPr>
              <a:t>2%</a:t>
            </a:r>
            <a:r>
              <a:rPr lang="zh-CN" altLang="en-US" b="1" dirty="0">
                <a:solidFill>
                  <a:srgbClr val="FF0000"/>
                </a:solidFill>
              </a:rPr>
              <a:t>，对照组氟康唑</a:t>
            </a:r>
            <a:r>
              <a:rPr lang="en-US" altLang="zh-CN" b="1" dirty="0">
                <a:solidFill>
                  <a:srgbClr val="FF0000"/>
                </a:solidFill>
              </a:rPr>
              <a:t>/</a:t>
            </a:r>
            <a:r>
              <a:rPr lang="zh-CN" altLang="en-US" b="1" dirty="0">
                <a:solidFill>
                  <a:srgbClr val="FF0000"/>
                </a:solidFill>
              </a:rPr>
              <a:t>伊曲康唑</a:t>
            </a:r>
            <a:r>
              <a:rPr lang="en-US" altLang="zh-CN" b="1" dirty="0">
                <a:solidFill>
                  <a:srgbClr val="FF0000"/>
                </a:solidFill>
              </a:rPr>
              <a:t>8% </a:t>
            </a:r>
            <a:r>
              <a:rPr lang="en-US" altLang="zh-CN" dirty="0"/>
              <a:t>(P&lt;0.001)</a:t>
            </a:r>
            <a:r>
              <a:rPr lang="zh-CN" altLang="en-US" dirty="0"/>
              <a:t>；随访</a:t>
            </a:r>
            <a:r>
              <a:rPr lang="en-US" altLang="zh-CN" dirty="0"/>
              <a:t>100</a:t>
            </a:r>
            <a:r>
              <a:rPr lang="zh-CN" altLang="en-US" dirty="0"/>
              <a:t>天时，泊沙康唑组患者死亡率为</a:t>
            </a:r>
            <a:r>
              <a:rPr lang="en-US" altLang="zh-CN" dirty="0"/>
              <a:t>14%</a:t>
            </a:r>
            <a:r>
              <a:rPr lang="zh-CN" altLang="en-US" dirty="0"/>
              <a:t>，对照组氟康唑</a:t>
            </a:r>
            <a:r>
              <a:rPr lang="en-US" altLang="zh-CN" dirty="0"/>
              <a:t>/</a:t>
            </a:r>
            <a:r>
              <a:rPr lang="zh-CN" altLang="en-US" dirty="0"/>
              <a:t>伊曲康唑</a:t>
            </a:r>
            <a:r>
              <a:rPr lang="en-US" altLang="zh-CN" dirty="0"/>
              <a:t>21%</a:t>
            </a:r>
            <a:r>
              <a:rPr lang="zh-CN" altLang="en-US" dirty="0"/>
              <a:t>，泊沙康唑组患者</a:t>
            </a:r>
            <a:r>
              <a:rPr lang="zh-CN" altLang="en-US" b="1" dirty="0">
                <a:solidFill>
                  <a:srgbClr val="FF0000"/>
                </a:solidFill>
              </a:rPr>
              <a:t>相对死亡风险降低</a:t>
            </a:r>
            <a:r>
              <a:rPr lang="en-US" altLang="zh-CN" b="1" dirty="0">
                <a:solidFill>
                  <a:srgbClr val="FF0000"/>
                </a:solidFill>
              </a:rPr>
              <a:t>33%</a:t>
            </a:r>
            <a:r>
              <a:rPr lang="zh-CN" altLang="en-US" dirty="0"/>
              <a:t>（</a:t>
            </a:r>
            <a:r>
              <a:rPr lang="en-US" altLang="zh-CN" dirty="0"/>
              <a:t>P=0.04</a:t>
            </a:r>
            <a:r>
              <a:rPr lang="zh-CN" altLang="en-US" dirty="0"/>
              <a:t>）。</a:t>
            </a:r>
            <a:endParaRPr lang="en-US" altLang="zh-CN" dirty="0"/>
          </a:p>
        </p:txBody>
      </p:sp>
      <p:sp>
        <p:nvSpPr>
          <p:cNvPr id="5" name="文本框 4">
            <a:extLst>
              <a:ext uri="{FF2B5EF4-FFF2-40B4-BE49-F238E27FC236}">
                <a16:creationId xmlns:a16="http://schemas.microsoft.com/office/drawing/2014/main" id="{A4A94E4F-7B17-1C23-D4F0-CA2A291EDDF0}"/>
              </a:ext>
            </a:extLst>
          </p:cNvPr>
          <p:cNvSpPr txBox="1"/>
          <p:nvPr/>
        </p:nvSpPr>
        <p:spPr>
          <a:xfrm>
            <a:off x="1588680" y="6197755"/>
            <a:ext cx="5897526" cy="507831"/>
          </a:xfrm>
          <a:prstGeom prst="rect">
            <a:avLst/>
          </a:prstGeom>
          <a:noFill/>
        </p:spPr>
        <p:txBody>
          <a:bodyPr wrap="square" rtlCol="0">
            <a:spAutoFit/>
          </a:bodyPr>
          <a:lstStyle/>
          <a:p>
            <a:pPr algn="l"/>
            <a:r>
              <a:rPr lang="en-US" altLang="zh-CN" sz="900" dirty="0"/>
              <a:t>1.</a:t>
            </a:r>
            <a:r>
              <a:rPr lang="zh-CN" altLang="en-US" sz="900" dirty="0"/>
              <a:t>孙爱宁</a:t>
            </a:r>
            <a:r>
              <a:rPr lang="en-US" altLang="zh-CN" sz="900" dirty="0"/>
              <a:t>.</a:t>
            </a:r>
            <a:r>
              <a:rPr lang="zh-CN" altLang="en-US" sz="900" dirty="0"/>
              <a:t>等</a:t>
            </a:r>
            <a:r>
              <a:rPr lang="en-US" altLang="zh-CN" sz="900" dirty="0"/>
              <a:t>.</a:t>
            </a:r>
            <a:r>
              <a:rPr lang="zh-CN" altLang="en-US" sz="900" dirty="0"/>
              <a:t>中国临床药理学杂志</a:t>
            </a:r>
            <a:r>
              <a:rPr lang="en-US" altLang="zh-CN" sz="900" dirty="0"/>
              <a:t>.2022;38(10):1101-1105.</a:t>
            </a:r>
          </a:p>
          <a:p>
            <a:pPr algn="l"/>
            <a:r>
              <a:rPr lang="en-US" altLang="zh-CN" sz="900" dirty="0"/>
              <a:t>2.Phillips K.et al. J Oncol Pharm Practice.2019;25(2) 398-403.</a:t>
            </a:r>
          </a:p>
          <a:p>
            <a:pPr algn="l"/>
            <a:r>
              <a:rPr lang="en-US" altLang="zh-CN" sz="900" dirty="0"/>
              <a:t>3. </a:t>
            </a:r>
            <a:r>
              <a:rPr lang="en-US" altLang="zh-CN" sz="900" dirty="0" err="1"/>
              <a:t>Cornely</a:t>
            </a:r>
            <a:r>
              <a:rPr lang="en-US" altLang="zh-CN" sz="900" dirty="0"/>
              <a:t> OA.et al. N </a:t>
            </a:r>
            <a:r>
              <a:rPr lang="en-US" altLang="zh-CN" sz="900" dirty="0" err="1"/>
              <a:t>Engl</a:t>
            </a:r>
            <a:r>
              <a:rPr lang="en-US" altLang="zh-CN" sz="900" dirty="0"/>
              <a:t> J Med 2007;356:348-59.</a:t>
            </a:r>
            <a:endParaRPr lang="zh-CN" altLang="en-US" sz="900" dirty="0"/>
          </a:p>
        </p:txBody>
      </p:sp>
      <p:sp>
        <p:nvSpPr>
          <p:cNvPr id="6" name="文本框 5">
            <a:extLst>
              <a:ext uri="{FF2B5EF4-FFF2-40B4-BE49-F238E27FC236}">
                <a16:creationId xmlns:a16="http://schemas.microsoft.com/office/drawing/2014/main" id="{5028DAA9-5259-5974-CBD7-43EF97989C75}"/>
              </a:ext>
            </a:extLst>
          </p:cNvPr>
          <p:cNvSpPr txBox="1"/>
          <p:nvPr/>
        </p:nvSpPr>
        <p:spPr>
          <a:xfrm>
            <a:off x="8153398" y="6037155"/>
            <a:ext cx="3200402" cy="230832"/>
          </a:xfrm>
          <a:prstGeom prst="rect">
            <a:avLst/>
          </a:prstGeom>
          <a:noFill/>
        </p:spPr>
        <p:txBody>
          <a:bodyPr wrap="square" rtlCol="0">
            <a:spAutoFit/>
          </a:bodyPr>
          <a:lstStyle/>
          <a:p>
            <a:r>
              <a:rPr lang="en-US" altLang="zh-CN" sz="900" dirty="0"/>
              <a:t>AML:</a:t>
            </a:r>
            <a:r>
              <a:rPr lang="zh-CN" altLang="en-US" sz="900" dirty="0"/>
              <a:t>急性髓系白血病；</a:t>
            </a:r>
            <a:r>
              <a:rPr lang="en-US" altLang="zh-CN" sz="900" dirty="0"/>
              <a:t>MDS</a:t>
            </a:r>
            <a:r>
              <a:rPr lang="zh-CN" altLang="en-US" sz="900" dirty="0"/>
              <a:t>：骨髓增生异常综合征</a:t>
            </a:r>
          </a:p>
        </p:txBody>
      </p:sp>
    </p:spTree>
    <p:extLst>
      <p:ext uri="{BB962C8B-B14F-4D97-AF65-F5344CB8AC3E}">
        <p14:creationId xmlns:p14="http://schemas.microsoft.com/office/powerpoint/2010/main" val="4202457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5277E5-EFFC-76D0-B7C1-29E3E2E7D282}"/>
              </a:ext>
            </a:extLst>
          </p:cNvPr>
          <p:cNvSpPr>
            <a:spLocks noGrp="1"/>
          </p:cNvSpPr>
          <p:nvPr>
            <p:ph type="title"/>
          </p:nvPr>
        </p:nvSpPr>
        <p:spPr/>
        <p:txBody>
          <a:bodyPr>
            <a:normAutofit/>
          </a:bodyPr>
          <a:lstStyle/>
          <a:p>
            <a:r>
              <a:rPr lang="zh-CN" altLang="en-US" sz="3600" dirty="0"/>
              <a:t>有效性</a:t>
            </a:r>
          </a:p>
        </p:txBody>
      </p:sp>
      <p:sp>
        <p:nvSpPr>
          <p:cNvPr id="3" name="文本框 2">
            <a:extLst>
              <a:ext uri="{FF2B5EF4-FFF2-40B4-BE49-F238E27FC236}">
                <a16:creationId xmlns:a16="http://schemas.microsoft.com/office/drawing/2014/main" id="{BB91DF7C-974F-293D-F76E-79841815FD4C}"/>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03</a:t>
            </a:r>
            <a:endParaRPr lang="zh-CN" altLang="en-US" sz="4000" b="1" dirty="0"/>
          </a:p>
        </p:txBody>
      </p:sp>
      <p:sp>
        <p:nvSpPr>
          <p:cNvPr id="4" name="文本框 3">
            <a:extLst>
              <a:ext uri="{FF2B5EF4-FFF2-40B4-BE49-F238E27FC236}">
                <a16:creationId xmlns:a16="http://schemas.microsoft.com/office/drawing/2014/main" id="{802093AE-5059-4DF5-90AC-222F6914B9E3}"/>
              </a:ext>
            </a:extLst>
          </p:cNvPr>
          <p:cNvSpPr txBox="1"/>
          <p:nvPr/>
        </p:nvSpPr>
        <p:spPr>
          <a:xfrm>
            <a:off x="1344132" y="1485840"/>
            <a:ext cx="9758918" cy="3886320"/>
          </a:xfrm>
          <a:prstGeom prst="rect">
            <a:avLst/>
          </a:prstGeom>
          <a:noFill/>
        </p:spPr>
        <p:txBody>
          <a:bodyPr wrap="square" rtlCol="0">
            <a:spAutoFit/>
          </a:bodyPr>
          <a:lstStyle/>
          <a:p>
            <a:pPr>
              <a:lnSpc>
                <a:spcPct val="200000"/>
              </a:lnSpc>
            </a:pPr>
            <a:r>
              <a:rPr lang="zh-CN" altLang="en-US" b="1" u="sng" dirty="0"/>
              <a:t>临床指南</a:t>
            </a:r>
            <a:r>
              <a:rPr lang="en-US" altLang="zh-CN" b="1" u="sng" dirty="0"/>
              <a:t>/</a:t>
            </a:r>
            <a:r>
              <a:rPr lang="zh-CN" altLang="en-US" b="1" u="sng" dirty="0"/>
              <a:t>诊疗规范推荐：</a:t>
            </a:r>
            <a:endParaRPr lang="en-US" altLang="zh-CN" b="1" u="sng" dirty="0"/>
          </a:p>
          <a:p>
            <a:pPr marL="285750" indent="-285750">
              <a:lnSpc>
                <a:spcPct val="200000"/>
              </a:lnSpc>
              <a:buFont typeface="Arial" panose="020B0604020202020204" pitchFamily="34" charset="0"/>
              <a:buChar char="•"/>
            </a:pPr>
            <a:r>
              <a:rPr lang="en-US" altLang="zh-CN" dirty="0"/>
              <a:t>2022</a:t>
            </a:r>
            <a:r>
              <a:rPr lang="zh-CN" altLang="en-US" dirty="0"/>
              <a:t>年</a:t>
            </a:r>
            <a:r>
              <a:rPr lang="en-US" altLang="zh-CN" dirty="0"/>
              <a:t>《NCCN</a:t>
            </a:r>
            <a:r>
              <a:rPr lang="zh-CN" altLang="en-US" dirty="0"/>
              <a:t>癌症相关感染的预防和治疗指南</a:t>
            </a:r>
            <a:r>
              <a:rPr lang="en-US" altLang="zh-CN" dirty="0"/>
              <a:t>》</a:t>
            </a:r>
            <a:r>
              <a:rPr lang="zh-CN" altLang="en-US" dirty="0"/>
              <a:t>推荐泊沙康唑用于</a:t>
            </a:r>
            <a:r>
              <a:rPr lang="en-US" altLang="zh-CN" dirty="0"/>
              <a:t>MDS</a:t>
            </a:r>
            <a:r>
              <a:rPr lang="zh-CN" altLang="en-US" dirty="0"/>
              <a:t>和</a:t>
            </a:r>
            <a:r>
              <a:rPr lang="en-US" altLang="zh-CN" dirty="0"/>
              <a:t>AML</a:t>
            </a:r>
            <a:r>
              <a:rPr lang="zh-CN" altLang="en-US" dirty="0"/>
              <a:t>患者（中性粒细胞减少）及显著</a:t>
            </a:r>
            <a:r>
              <a:rPr lang="en-US" altLang="zh-CN" dirty="0"/>
              <a:t>GVHD</a:t>
            </a:r>
            <a:r>
              <a:rPr lang="zh-CN" altLang="en-US" dirty="0"/>
              <a:t>患者侵袭性真菌病的预防</a:t>
            </a:r>
            <a:r>
              <a:rPr lang="en-US" altLang="zh-CN" dirty="0"/>
              <a:t>(</a:t>
            </a:r>
            <a:r>
              <a:rPr lang="zh-CN" altLang="en-US" b="1" dirty="0">
                <a:solidFill>
                  <a:srgbClr val="FF0000"/>
                </a:solidFill>
              </a:rPr>
              <a:t>最高级别，</a:t>
            </a:r>
            <a:r>
              <a:rPr lang="en-US" altLang="zh-CN" b="1" dirty="0">
                <a:solidFill>
                  <a:srgbClr val="FF0000"/>
                </a:solidFill>
              </a:rPr>
              <a:t>1</a:t>
            </a:r>
            <a:r>
              <a:rPr lang="zh-CN" altLang="en-US" b="1" dirty="0">
                <a:solidFill>
                  <a:srgbClr val="FF0000"/>
                </a:solidFill>
              </a:rPr>
              <a:t>类</a:t>
            </a:r>
            <a:r>
              <a:rPr lang="en-US" altLang="zh-CN" dirty="0"/>
              <a:t>)</a:t>
            </a:r>
            <a:r>
              <a:rPr lang="zh-CN" altLang="en-US" dirty="0"/>
              <a:t>。</a:t>
            </a:r>
            <a:endParaRPr lang="en-US" altLang="zh-CN" dirty="0"/>
          </a:p>
          <a:p>
            <a:pPr marL="285750" indent="-285750">
              <a:lnSpc>
                <a:spcPct val="200000"/>
              </a:lnSpc>
              <a:buFont typeface="Arial" panose="020B0604020202020204" pitchFamily="34" charset="0"/>
              <a:buChar char="•"/>
            </a:pPr>
            <a:r>
              <a:rPr lang="en-US" altLang="zh-CN" dirty="0"/>
              <a:t>2020</a:t>
            </a:r>
            <a:r>
              <a:rPr lang="zh-CN" altLang="en-US" dirty="0"/>
              <a:t>年</a:t>
            </a:r>
            <a:r>
              <a:rPr lang="en-US" altLang="zh-CN" dirty="0"/>
              <a:t>《</a:t>
            </a:r>
            <a:r>
              <a:rPr lang="zh-CN" altLang="en-US" dirty="0"/>
              <a:t>血液病</a:t>
            </a:r>
            <a:r>
              <a:rPr lang="en-US" altLang="zh-CN" dirty="0"/>
              <a:t>/</a:t>
            </a:r>
            <a:r>
              <a:rPr lang="zh-CN" altLang="en-US" dirty="0"/>
              <a:t>恶性肿瘤患者侵袭性真菌病的诊断标准与治疗原则（第六次修订版）</a:t>
            </a:r>
            <a:r>
              <a:rPr lang="en-US" altLang="zh-CN" dirty="0"/>
              <a:t>》</a:t>
            </a:r>
            <a:r>
              <a:rPr lang="zh-CN" altLang="en-US" dirty="0"/>
              <a:t>推荐泊沙康唑为初级预防及再次预防的首选药物。</a:t>
            </a:r>
            <a:endParaRPr lang="en-US" altLang="zh-CN" dirty="0"/>
          </a:p>
          <a:p>
            <a:pPr marL="285750" indent="-285750">
              <a:lnSpc>
                <a:spcPct val="200000"/>
              </a:lnSpc>
              <a:buFont typeface="Arial" panose="020B0604020202020204" pitchFamily="34" charset="0"/>
              <a:buChar char="•"/>
            </a:pPr>
            <a:r>
              <a:rPr lang="en-US" altLang="zh-CN" dirty="0"/>
              <a:t>2016</a:t>
            </a:r>
            <a:r>
              <a:rPr lang="zh-CN" altLang="en-US" dirty="0"/>
              <a:t>年</a:t>
            </a:r>
            <a:r>
              <a:rPr lang="en-US" altLang="zh-CN" dirty="0"/>
              <a:t>IDSA</a:t>
            </a:r>
            <a:r>
              <a:rPr lang="zh-CN" altLang="en-US" dirty="0"/>
              <a:t>曲霉菌病诊断与管理指南推荐泊沙康唑用于中性粒细胞减少患者或异基因造血干细胞移植并发</a:t>
            </a:r>
            <a:r>
              <a:rPr lang="en-US" altLang="zh-CN" dirty="0"/>
              <a:t>GVHD</a:t>
            </a:r>
            <a:r>
              <a:rPr lang="zh-CN" altLang="en-US" dirty="0"/>
              <a:t>患者侵袭性曲霉菌病预防治疗的</a:t>
            </a:r>
            <a:r>
              <a:rPr lang="zh-CN" altLang="en-US" b="1" dirty="0">
                <a:solidFill>
                  <a:srgbClr val="FF0000"/>
                </a:solidFill>
              </a:rPr>
              <a:t>首选药物（强推荐，证据质量高）</a:t>
            </a:r>
            <a:r>
              <a:rPr lang="zh-CN" altLang="en-US" dirty="0"/>
              <a:t>。</a:t>
            </a:r>
          </a:p>
        </p:txBody>
      </p:sp>
      <p:sp>
        <p:nvSpPr>
          <p:cNvPr id="5" name="文本框 4">
            <a:extLst>
              <a:ext uri="{FF2B5EF4-FFF2-40B4-BE49-F238E27FC236}">
                <a16:creationId xmlns:a16="http://schemas.microsoft.com/office/drawing/2014/main" id="{6B405973-8572-F880-142A-204BDA6596FD}"/>
              </a:ext>
            </a:extLst>
          </p:cNvPr>
          <p:cNvSpPr txBox="1"/>
          <p:nvPr/>
        </p:nvSpPr>
        <p:spPr>
          <a:xfrm>
            <a:off x="1722474" y="6165858"/>
            <a:ext cx="6991794" cy="507831"/>
          </a:xfrm>
          <a:prstGeom prst="rect">
            <a:avLst/>
          </a:prstGeom>
          <a:noFill/>
        </p:spPr>
        <p:txBody>
          <a:bodyPr wrap="square" rtlCol="0">
            <a:spAutoFit/>
          </a:bodyPr>
          <a:lstStyle/>
          <a:p>
            <a:pPr algn="l"/>
            <a:r>
              <a:rPr lang="en-US" altLang="zh-CN" sz="900" dirty="0"/>
              <a:t>1.NCCN Clinical Practice Guidelines in Oncology. Prevention and Treatment of Cancer-Related Infections.2022v1.</a:t>
            </a:r>
          </a:p>
          <a:p>
            <a:pPr algn="l"/>
            <a:r>
              <a:rPr lang="en-US" altLang="zh-CN" sz="900" dirty="0"/>
              <a:t>2.</a:t>
            </a:r>
            <a:r>
              <a:rPr lang="zh-CN" altLang="en-US" sz="900" dirty="0"/>
              <a:t>中国医师协会血液科医师分会</a:t>
            </a:r>
            <a:r>
              <a:rPr lang="en-US" altLang="zh-CN" sz="900" dirty="0"/>
              <a:t>.</a:t>
            </a:r>
            <a:r>
              <a:rPr lang="zh-CN" altLang="en-US" sz="900" dirty="0"/>
              <a:t>中华内科杂志</a:t>
            </a:r>
            <a:r>
              <a:rPr lang="en-US" altLang="zh-CN" sz="900" dirty="0"/>
              <a:t>.2020.59(10):754-763.</a:t>
            </a:r>
          </a:p>
          <a:p>
            <a:pPr algn="l"/>
            <a:r>
              <a:rPr lang="en-US" altLang="zh-CN" sz="900" dirty="0"/>
              <a:t>3. Patterson TF.et al. Clinical Infectious Diseases.2016;63(4):e1-60.</a:t>
            </a:r>
            <a:endParaRPr lang="zh-CN" altLang="en-US" sz="900" dirty="0"/>
          </a:p>
        </p:txBody>
      </p:sp>
      <p:sp>
        <p:nvSpPr>
          <p:cNvPr id="6" name="文本框 5">
            <a:extLst>
              <a:ext uri="{FF2B5EF4-FFF2-40B4-BE49-F238E27FC236}">
                <a16:creationId xmlns:a16="http://schemas.microsoft.com/office/drawing/2014/main" id="{61FBF1E9-4AF4-338C-DC08-63ABB8A1DCF6}"/>
              </a:ext>
            </a:extLst>
          </p:cNvPr>
          <p:cNvSpPr txBox="1"/>
          <p:nvPr/>
        </p:nvSpPr>
        <p:spPr>
          <a:xfrm>
            <a:off x="9505507" y="5596196"/>
            <a:ext cx="1690578" cy="230832"/>
          </a:xfrm>
          <a:prstGeom prst="rect">
            <a:avLst/>
          </a:prstGeom>
          <a:noFill/>
        </p:spPr>
        <p:txBody>
          <a:bodyPr wrap="square" rtlCol="0">
            <a:spAutoFit/>
          </a:bodyPr>
          <a:lstStyle/>
          <a:p>
            <a:r>
              <a:rPr lang="en-US" altLang="zh-CN" sz="900" dirty="0"/>
              <a:t>GVHD</a:t>
            </a:r>
            <a:r>
              <a:rPr lang="zh-CN" altLang="en-US" sz="900" dirty="0"/>
              <a:t>：移植物抗宿主病</a:t>
            </a:r>
          </a:p>
        </p:txBody>
      </p:sp>
    </p:spTree>
    <p:extLst>
      <p:ext uri="{BB962C8B-B14F-4D97-AF65-F5344CB8AC3E}">
        <p14:creationId xmlns:p14="http://schemas.microsoft.com/office/powerpoint/2010/main" val="275136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018B54-5FF9-9A42-4CF3-DB6AC1927D5C}"/>
              </a:ext>
            </a:extLst>
          </p:cNvPr>
          <p:cNvSpPr>
            <a:spLocks noGrp="1"/>
          </p:cNvSpPr>
          <p:nvPr>
            <p:ph type="title"/>
          </p:nvPr>
        </p:nvSpPr>
        <p:spPr/>
        <p:txBody>
          <a:bodyPr>
            <a:normAutofit/>
          </a:bodyPr>
          <a:lstStyle/>
          <a:p>
            <a:r>
              <a:rPr lang="zh-CN" altLang="en-US" sz="3600"/>
              <a:t>创新性</a:t>
            </a:r>
            <a:endParaRPr lang="zh-CN" altLang="en-US" sz="3600" dirty="0"/>
          </a:p>
        </p:txBody>
      </p:sp>
      <p:sp>
        <p:nvSpPr>
          <p:cNvPr id="3" name="文本框 2">
            <a:extLst>
              <a:ext uri="{FF2B5EF4-FFF2-40B4-BE49-F238E27FC236}">
                <a16:creationId xmlns:a16="http://schemas.microsoft.com/office/drawing/2014/main" id="{AE2FEA2E-8AB2-F11D-CD85-9ECFD976951B}"/>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04</a:t>
            </a:r>
            <a:endParaRPr lang="zh-CN" altLang="en-US" sz="4000" b="1" dirty="0"/>
          </a:p>
        </p:txBody>
      </p:sp>
      <p:sp>
        <p:nvSpPr>
          <p:cNvPr id="4" name="文本框 3">
            <a:extLst>
              <a:ext uri="{FF2B5EF4-FFF2-40B4-BE49-F238E27FC236}">
                <a16:creationId xmlns:a16="http://schemas.microsoft.com/office/drawing/2014/main" id="{7B10F0F3-1C32-0CDD-8967-DA92BFF7E590}"/>
              </a:ext>
            </a:extLst>
          </p:cNvPr>
          <p:cNvSpPr txBox="1"/>
          <p:nvPr/>
        </p:nvSpPr>
        <p:spPr>
          <a:xfrm>
            <a:off x="1424763" y="1435395"/>
            <a:ext cx="10441172" cy="4197944"/>
          </a:xfrm>
          <a:prstGeom prst="rect">
            <a:avLst/>
          </a:prstGeom>
          <a:noFill/>
        </p:spPr>
        <p:txBody>
          <a:bodyPr wrap="square" rtlCol="0">
            <a:spAutoFit/>
          </a:bodyPr>
          <a:lstStyle/>
          <a:p>
            <a:pPr>
              <a:lnSpc>
                <a:spcPct val="150000"/>
              </a:lnSpc>
            </a:pPr>
            <a:r>
              <a:rPr lang="zh-CN" altLang="en-US" b="1" u="sng" dirty="0"/>
              <a:t>创新点：</a:t>
            </a:r>
            <a:endParaRPr lang="en-US" altLang="zh-CN" b="1" u="sng" dirty="0"/>
          </a:p>
          <a:p>
            <a:pPr marL="285750" indent="-285750">
              <a:lnSpc>
                <a:spcPct val="150000"/>
              </a:lnSpc>
              <a:buFont typeface="Arial" panose="020B0604020202020204" pitchFamily="34" charset="0"/>
              <a:buChar char="•"/>
            </a:pPr>
            <a:r>
              <a:rPr lang="zh-CN" altLang="en-US" b="1" dirty="0">
                <a:solidFill>
                  <a:srgbClr val="FF0000"/>
                </a:solidFill>
              </a:rPr>
              <a:t>荣获国家重大新药创制科技重大专项</a:t>
            </a:r>
            <a:r>
              <a:rPr lang="zh-CN" altLang="en-US" dirty="0"/>
              <a:t>，新型环糊精包合技术的制剂工艺。</a:t>
            </a:r>
          </a:p>
          <a:p>
            <a:pPr marL="285750" indent="-285750">
              <a:lnSpc>
                <a:spcPct val="150000"/>
              </a:lnSpc>
              <a:buFont typeface="Arial" panose="020B0604020202020204" pitchFamily="34" charset="0"/>
              <a:buChar char="•"/>
            </a:pPr>
            <a:r>
              <a:rPr lang="zh-CN" altLang="en-US" dirty="0"/>
              <a:t>化学结构全新升级，与真菌亲和力更强、活性更高、耐药更低，是</a:t>
            </a:r>
            <a:r>
              <a:rPr lang="zh-CN" altLang="en-US" b="1" dirty="0">
                <a:solidFill>
                  <a:srgbClr val="FF0000"/>
                </a:solidFill>
              </a:rPr>
              <a:t>抗菌谱广且可覆盖毛霉、根霉等接合菌的三唑类药物</a:t>
            </a:r>
            <a:r>
              <a:rPr lang="zh-CN" altLang="en-US" dirty="0"/>
              <a:t>（伏立康唑不覆盖）。</a:t>
            </a:r>
            <a:endParaRPr lang="en-US" altLang="zh-CN" dirty="0"/>
          </a:p>
          <a:p>
            <a:pPr marL="285750" indent="-285750">
              <a:lnSpc>
                <a:spcPct val="150000"/>
              </a:lnSpc>
              <a:buFont typeface="Arial" panose="020B0604020202020204" pitchFamily="34" charset="0"/>
              <a:buChar char="•"/>
            </a:pPr>
            <a:r>
              <a:rPr lang="zh-CN" altLang="en-US" b="1" u="sng" dirty="0"/>
              <a:t>优势：</a:t>
            </a:r>
            <a:endParaRPr lang="en-US" altLang="zh-CN" b="1" u="sng" dirty="0"/>
          </a:p>
          <a:p>
            <a:pPr marL="285750" indent="-285750">
              <a:lnSpc>
                <a:spcPct val="150000"/>
              </a:lnSpc>
              <a:buFont typeface="Arial" panose="020B0604020202020204" pitchFamily="34" charset="0"/>
              <a:buChar char="•"/>
            </a:pPr>
            <a:r>
              <a:rPr lang="zh-CN" altLang="en-US" dirty="0"/>
              <a:t>静脉给药，生物利用度</a:t>
            </a:r>
            <a:r>
              <a:rPr lang="en-US" altLang="zh-CN" dirty="0"/>
              <a:t>100%</a:t>
            </a:r>
            <a:r>
              <a:rPr lang="zh-CN" altLang="en-US" dirty="0"/>
              <a:t>（混悬液仅</a:t>
            </a:r>
            <a:r>
              <a:rPr lang="en-US" altLang="zh-CN" dirty="0"/>
              <a:t>8-47%</a:t>
            </a:r>
            <a:r>
              <a:rPr lang="zh-CN" altLang="en-US" dirty="0"/>
              <a:t>）。</a:t>
            </a:r>
            <a:r>
              <a:rPr lang="zh-CN" altLang="en-US" b="1" dirty="0">
                <a:solidFill>
                  <a:srgbClr val="FF0000"/>
                </a:solidFill>
              </a:rPr>
              <a:t>更适合不能口服的患者</a:t>
            </a:r>
            <a:r>
              <a:rPr lang="zh-CN" altLang="en-US" dirty="0"/>
              <a:t>，如儿童、插管、呼吸机支持、胃粘膜受损、吞咽困难等。</a:t>
            </a:r>
            <a:endParaRPr lang="en-US" altLang="zh-CN" dirty="0"/>
          </a:p>
          <a:p>
            <a:pPr marL="285750" indent="-285750">
              <a:lnSpc>
                <a:spcPct val="150000"/>
              </a:lnSpc>
              <a:buFont typeface="Arial" panose="020B0604020202020204" pitchFamily="34" charset="0"/>
              <a:buChar char="•"/>
            </a:pPr>
            <a:r>
              <a:rPr lang="zh-CN" altLang="en-US" b="1" dirty="0">
                <a:solidFill>
                  <a:srgbClr val="FF0000"/>
                </a:solidFill>
              </a:rPr>
              <a:t>更适合肝功能不全患者</a:t>
            </a:r>
            <a:r>
              <a:rPr lang="zh-CN" altLang="en-US" dirty="0"/>
              <a:t>，无需调整剂量（肝毒性发生率伏立康唑</a:t>
            </a:r>
            <a:r>
              <a:rPr lang="en-US" altLang="zh-CN" dirty="0"/>
              <a:t>10-23%</a:t>
            </a:r>
            <a:r>
              <a:rPr lang="zh-CN" altLang="en-US" dirty="0"/>
              <a:t>，泊沙康唑</a:t>
            </a:r>
            <a:r>
              <a:rPr lang="en-US" altLang="zh-CN" dirty="0"/>
              <a:t>2-3%</a:t>
            </a:r>
            <a:r>
              <a:rPr lang="zh-CN" altLang="en-US" dirty="0"/>
              <a:t>）。</a:t>
            </a:r>
          </a:p>
          <a:p>
            <a:pPr marL="285750" indent="-285750">
              <a:lnSpc>
                <a:spcPct val="150000"/>
              </a:lnSpc>
              <a:buFont typeface="Arial" panose="020B0604020202020204" pitchFamily="34" charset="0"/>
              <a:buChar char="•"/>
            </a:pPr>
            <a:r>
              <a:rPr lang="zh-CN" altLang="en-US" dirty="0"/>
              <a:t>每日仅需注射</a:t>
            </a:r>
            <a:r>
              <a:rPr lang="en-US" altLang="zh-CN" dirty="0"/>
              <a:t>1</a:t>
            </a:r>
            <a:r>
              <a:rPr lang="zh-CN" altLang="en-US" dirty="0"/>
              <a:t>次，提高患者依从性（混悬液每日</a:t>
            </a:r>
            <a:r>
              <a:rPr lang="en-US" altLang="zh-CN" dirty="0"/>
              <a:t>3</a:t>
            </a:r>
            <a:r>
              <a:rPr lang="zh-CN" altLang="en-US" dirty="0"/>
              <a:t>次；注射用伏立康唑每日</a:t>
            </a:r>
            <a:r>
              <a:rPr lang="en-US" altLang="zh-CN" dirty="0"/>
              <a:t>2</a:t>
            </a:r>
            <a:r>
              <a:rPr lang="zh-CN" altLang="en-US" dirty="0"/>
              <a:t>次，且须溶解配置）。</a:t>
            </a:r>
          </a:p>
          <a:p>
            <a:pPr marL="285750" indent="-285750">
              <a:lnSpc>
                <a:spcPct val="150000"/>
              </a:lnSpc>
              <a:buFont typeface="Arial" panose="020B0604020202020204" pitchFamily="34" charset="0"/>
              <a:buChar char="•"/>
            </a:pPr>
            <a:r>
              <a:rPr lang="zh-CN" altLang="en-US" dirty="0"/>
              <a:t>无需溶解，简化配置操作，提高配药效率；减少配药及输注次数，降低输注成本和护理成本。</a:t>
            </a:r>
          </a:p>
        </p:txBody>
      </p:sp>
    </p:spTree>
    <p:extLst>
      <p:ext uri="{BB962C8B-B14F-4D97-AF65-F5344CB8AC3E}">
        <p14:creationId xmlns:p14="http://schemas.microsoft.com/office/powerpoint/2010/main" val="2944768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FD015C-9412-41F6-F822-DEA60EA3FC83}"/>
              </a:ext>
            </a:extLst>
          </p:cNvPr>
          <p:cNvSpPr>
            <a:spLocks noGrp="1"/>
          </p:cNvSpPr>
          <p:nvPr>
            <p:ph type="title"/>
          </p:nvPr>
        </p:nvSpPr>
        <p:spPr/>
        <p:txBody>
          <a:bodyPr>
            <a:normAutofit/>
          </a:bodyPr>
          <a:lstStyle/>
          <a:p>
            <a:r>
              <a:rPr lang="zh-CN" altLang="en-US" sz="3600" dirty="0"/>
              <a:t>公平性</a:t>
            </a:r>
          </a:p>
        </p:txBody>
      </p:sp>
      <p:sp>
        <p:nvSpPr>
          <p:cNvPr id="3" name="文本框 2">
            <a:extLst>
              <a:ext uri="{FF2B5EF4-FFF2-40B4-BE49-F238E27FC236}">
                <a16:creationId xmlns:a16="http://schemas.microsoft.com/office/drawing/2014/main" id="{D29E9939-8A49-0A71-0A8C-D05A91A85994}"/>
              </a:ext>
            </a:extLst>
          </p:cNvPr>
          <p:cNvSpPr txBox="1"/>
          <p:nvPr/>
        </p:nvSpPr>
        <p:spPr>
          <a:xfrm>
            <a:off x="838200" y="323086"/>
            <a:ext cx="1011865" cy="707886"/>
          </a:xfrm>
          <a:prstGeom prst="rect">
            <a:avLst/>
          </a:prstGeom>
          <a:noFill/>
        </p:spPr>
        <p:txBody>
          <a:bodyPr wrap="square" rtlCol="0">
            <a:spAutoFit/>
          </a:bodyPr>
          <a:lstStyle/>
          <a:p>
            <a:r>
              <a:rPr lang="en-US" altLang="zh-CN" sz="4000" b="1" dirty="0"/>
              <a:t>05</a:t>
            </a:r>
            <a:endParaRPr lang="zh-CN" altLang="en-US" sz="4000" b="1" dirty="0"/>
          </a:p>
        </p:txBody>
      </p:sp>
      <p:sp>
        <p:nvSpPr>
          <p:cNvPr id="4" name="文本框 3">
            <a:extLst>
              <a:ext uri="{FF2B5EF4-FFF2-40B4-BE49-F238E27FC236}">
                <a16:creationId xmlns:a16="http://schemas.microsoft.com/office/drawing/2014/main" id="{E47E8AA5-C50A-8A76-2C3F-35B5BAC01C32}"/>
              </a:ext>
            </a:extLst>
          </p:cNvPr>
          <p:cNvSpPr txBox="1"/>
          <p:nvPr/>
        </p:nvSpPr>
        <p:spPr>
          <a:xfrm>
            <a:off x="1265274" y="1435484"/>
            <a:ext cx="10249786" cy="4197944"/>
          </a:xfrm>
          <a:prstGeom prst="rect">
            <a:avLst/>
          </a:prstGeom>
          <a:noFill/>
        </p:spPr>
        <p:txBody>
          <a:bodyPr wrap="square" rtlCol="0">
            <a:spAutoFit/>
          </a:bodyPr>
          <a:lstStyle/>
          <a:p>
            <a:pPr>
              <a:lnSpc>
                <a:spcPct val="150000"/>
              </a:lnSpc>
            </a:pPr>
            <a:r>
              <a:rPr lang="zh-CN" altLang="en-US" b="1" u="sng" dirty="0"/>
              <a:t>年发病患者总数：</a:t>
            </a:r>
            <a:endParaRPr lang="en-US" altLang="zh-CN" b="1" u="sng" dirty="0"/>
          </a:p>
          <a:p>
            <a:pPr>
              <a:lnSpc>
                <a:spcPct val="150000"/>
              </a:lnSpc>
            </a:pPr>
            <a:r>
              <a:rPr lang="zh-CN" altLang="zh-CN" dirty="0"/>
              <a:t>血液恶性肿瘤化疗患者确诊</a:t>
            </a:r>
            <a:r>
              <a:rPr lang="en-US" altLang="zh-CN" dirty="0"/>
              <a:t>/</a:t>
            </a:r>
            <a:r>
              <a:rPr lang="zh-CN" altLang="zh-CN" dirty="0"/>
              <a:t>临床诊断</a:t>
            </a:r>
            <a:r>
              <a:rPr lang="en-US" altLang="zh-CN" dirty="0"/>
              <a:t>/</a:t>
            </a:r>
            <a:r>
              <a:rPr lang="zh-CN" altLang="zh-CN" dirty="0"/>
              <a:t>拟诊</a:t>
            </a:r>
            <a:r>
              <a:rPr lang="en-US" altLang="zh-CN" dirty="0"/>
              <a:t>IFD</a:t>
            </a:r>
            <a:r>
              <a:rPr lang="zh-CN" altLang="zh-CN" dirty="0"/>
              <a:t>发生率为</a:t>
            </a:r>
            <a:r>
              <a:rPr lang="en-US" altLang="zh-CN" dirty="0"/>
              <a:t>8.3%</a:t>
            </a:r>
            <a:r>
              <a:rPr lang="zh-CN" altLang="zh-CN" dirty="0"/>
              <a:t>；</a:t>
            </a:r>
            <a:r>
              <a:rPr lang="zh-CN" altLang="en-US" dirty="0"/>
              <a:t>我国每年造血干细胞移植患者约</a:t>
            </a:r>
            <a:r>
              <a:rPr lang="en-US" altLang="zh-CN" dirty="0"/>
              <a:t>1.5~2</a:t>
            </a:r>
            <a:r>
              <a:rPr lang="zh-CN" altLang="en-US" dirty="0"/>
              <a:t>万例，</a:t>
            </a:r>
            <a:r>
              <a:rPr lang="zh-CN" altLang="zh-CN" dirty="0"/>
              <a:t>造血干细胞移植患者确诊</a:t>
            </a:r>
            <a:r>
              <a:rPr lang="en-US" altLang="zh-CN" dirty="0"/>
              <a:t>/</a:t>
            </a:r>
            <a:r>
              <a:rPr lang="zh-CN" altLang="zh-CN" dirty="0"/>
              <a:t>临床诊断</a:t>
            </a:r>
            <a:r>
              <a:rPr lang="en-US" altLang="zh-CN" dirty="0"/>
              <a:t>/</a:t>
            </a:r>
            <a:r>
              <a:rPr lang="zh-CN" altLang="zh-CN" dirty="0"/>
              <a:t>拟诊</a:t>
            </a:r>
            <a:r>
              <a:rPr lang="en-US" altLang="zh-CN" dirty="0"/>
              <a:t>IFD</a:t>
            </a:r>
            <a:r>
              <a:rPr lang="zh-CN" altLang="zh-CN" dirty="0"/>
              <a:t>发生率</a:t>
            </a:r>
            <a:r>
              <a:rPr lang="en-US" altLang="zh-CN" dirty="0"/>
              <a:t>26.7%</a:t>
            </a:r>
            <a:r>
              <a:rPr lang="zh-CN" altLang="en-US" dirty="0"/>
              <a:t>。</a:t>
            </a:r>
            <a:endParaRPr lang="en-US" altLang="zh-CN" dirty="0"/>
          </a:p>
          <a:p>
            <a:pPr>
              <a:lnSpc>
                <a:spcPct val="150000"/>
              </a:lnSpc>
            </a:pPr>
            <a:r>
              <a:rPr lang="zh-CN" altLang="en-US" b="1" u="sng" dirty="0"/>
              <a:t>弥补药品目录短板：</a:t>
            </a:r>
            <a:endParaRPr lang="en-US" altLang="zh-CN" b="1" u="sng" dirty="0"/>
          </a:p>
          <a:p>
            <a:pPr>
              <a:lnSpc>
                <a:spcPct val="150000"/>
              </a:lnSpc>
            </a:pPr>
            <a:r>
              <a:rPr lang="zh-CN" altLang="en-US" b="1" dirty="0">
                <a:solidFill>
                  <a:srgbClr val="FF0000"/>
                </a:solidFill>
              </a:rPr>
              <a:t>国家</a:t>
            </a:r>
            <a:r>
              <a:rPr lang="en-US" altLang="zh-CN" b="1" dirty="0">
                <a:solidFill>
                  <a:srgbClr val="FF0000"/>
                </a:solidFill>
              </a:rPr>
              <a:t>《</a:t>
            </a:r>
            <a:r>
              <a:rPr lang="zh-CN" altLang="en-US" b="1" dirty="0">
                <a:solidFill>
                  <a:srgbClr val="FF0000"/>
                </a:solidFill>
              </a:rPr>
              <a:t>第一批鼓励仿制药品目录</a:t>
            </a:r>
            <a:r>
              <a:rPr lang="en-US" altLang="zh-CN" b="1" dirty="0">
                <a:solidFill>
                  <a:srgbClr val="FF0000"/>
                </a:solidFill>
              </a:rPr>
              <a:t>》</a:t>
            </a:r>
            <a:r>
              <a:rPr lang="zh-CN" altLang="en-US" b="1" dirty="0">
                <a:solidFill>
                  <a:srgbClr val="FF0000"/>
                </a:solidFill>
              </a:rPr>
              <a:t>品种</a:t>
            </a:r>
            <a:r>
              <a:rPr lang="zh-CN" altLang="en-US" dirty="0"/>
              <a:t>，</a:t>
            </a:r>
            <a:r>
              <a:rPr lang="zh-CN" altLang="en-US" b="1" dirty="0">
                <a:solidFill>
                  <a:srgbClr val="FF0000"/>
                </a:solidFill>
              </a:rPr>
              <a:t>弥补唑类不覆盖毛霉、根霉等接合菌的短板</a:t>
            </a:r>
            <a:r>
              <a:rPr lang="zh-CN" altLang="en-US" dirty="0"/>
              <a:t>，弥补混悬液血药浓度低、口服受限患者不能应用的短板。我司是唯一供货的厂家（默沙东已获批件，但不供货）。</a:t>
            </a:r>
            <a:endParaRPr lang="en-US" altLang="zh-CN" dirty="0"/>
          </a:p>
          <a:p>
            <a:pPr>
              <a:lnSpc>
                <a:spcPct val="150000"/>
              </a:lnSpc>
            </a:pPr>
            <a:r>
              <a:rPr lang="zh-CN" altLang="en-US" b="1" u="sng" dirty="0"/>
              <a:t>临床管理难度：</a:t>
            </a:r>
            <a:endParaRPr lang="en-US" altLang="zh-CN" b="1" u="sng" dirty="0"/>
          </a:p>
          <a:p>
            <a:pPr marL="285750" indent="-285750">
              <a:lnSpc>
                <a:spcPct val="150000"/>
              </a:lnSpc>
              <a:buFont typeface="Arial" panose="020B0604020202020204" pitchFamily="34" charset="0"/>
              <a:buChar char="•"/>
            </a:pPr>
            <a:r>
              <a:rPr lang="zh-CN" altLang="en-US" dirty="0"/>
              <a:t>适用人群及适应症明确，使用简单，每日用药一次，不会增加临床管理难度。</a:t>
            </a:r>
          </a:p>
          <a:p>
            <a:pPr marL="285750" indent="-285750">
              <a:lnSpc>
                <a:spcPct val="150000"/>
              </a:lnSpc>
              <a:buFont typeface="Arial" panose="020B0604020202020204" pitchFamily="34" charset="0"/>
              <a:buChar char="•"/>
            </a:pPr>
            <a:r>
              <a:rPr lang="zh-CN" altLang="en-US" dirty="0"/>
              <a:t>美国</a:t>
            </a:r>
            <a:r>
              <a:rPr lang="en-US" altLang="zh-CN" dirty="0"/>
              <a:t>FDA</a:t>
            </a:r>
            <a:r>
              <a:rPr lang="zh-CN" altLang="en-US" dirty="0"/>
              <a:t>已批准</a:t>
            </a:r>
            <a:r>
              <a:rPr lang="en-US" altLang="zh-CN" dirty="0"/>
              <a:t>2</a:t>
            </a:r>
            <a:r>
              <a:rPr lang="zh-CN" altLang="en-US" dirty="0"/>
              <a:t>岁及以上儿童适应症，为了提高我国儿童用药的安全性和可及性，我司正在加紧推进儿童适应症的增补工作，目前</a:t>
            </a:r>
            <a:r>
              <a:rPr lang="en-US" altLang="zh-CN" dirty="0"/>
              <a:t>CDE</a:t>
            </a:r>
            <a:r>
              <a:rPr lang="zh-CN" altLang="en-US" dirty="0"/>
              <a:t>已受理。</a:t>
            </a:r>
          </a:p>
        </p:txBody>
      </p:sp>
      <p:sp>
        <p:nvSpPr>
          <p:cNvPr id="5" name="文本框 4">
            <a:extLst>
              <a:ext uri="{FF2B5EF4-FFF2-40B4-BE49-F238E27FC236}">
                <a16:creationId xmlns:a16="http://schemas.microsoft.com/office/drawing/2014/main" id="{F256FE16-AB3A-C933-CFAB-31D3F81ECDF8}"/>
              </a:ext>
            </a:extLst>
          </p:cNvPr>
          <p:cNvSpPr txBox="1"/>
          <p:nvPr/>
        </p:nvSpPr>
        <p:spPr>
          <a:xfrm>
            <a:off x="1765005" y="6350248"/>
            <a:ext cx="6049925" cy="369332"/>
          </a:xfrm>
          <a:prstGeom prst="rect">
            <a:avLst/>
          </a:prstGeom>
          <a:noFill/>
        </p:spPr>
        <p:txBody>
          <a:bodyPr wrap="square" rtlCol="0">
            <a:spAutoFit/>
          </a:bodyPr>
          <a:lstStyle/>
          <a:p>
            <a:r>
              <a:rPr lang="en-US" altLang="zh-CN" sz="900" dirty="0"/>
              <a:t>1.Sun Y.et al. Tumor Biol. 2015;36(2):757-67.</a:t>
            </a:r>
          </a:p>
          <a:p>
            <a:r>
              <a:rPr lang="en-US" altLang="zh-CN" sz="900" dirty="0"/>
              <a:t>2. Sun Y.et al. Biology of Blood and Marrow Transplantation. 2015;21(6):1117-26.</a:t>
            </a:r>
            <a:endParaRPr lang="zh-CN" altLang="en-US" sz="900" dirty="0"/>
          </a:p>
        </p:txBody>
      </p:sp>
    </p:spTree>
    <p:extLst>
      <p:ext uri="{BB962C8B-B14F-4D97-AF65-F5344CB8AC3E}">
        <p14:creationId xmlns:p14="http://schemas.microsoft.com/office/powerpoint/2010/main" val="28553755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10.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2.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3.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4.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5.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6.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7.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8.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9.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微软雅黑+Arial">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1505</TotalTime>
  <Words>1350</Words>
  <Application>Microsoft Office PowerPoint</Application>
  <PresentationFormat>宽屏</PresentationFormat>
  <Paragraphs>81</Paragraphs>
  <Slides>9</Slides>
  <Notes>0</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9</vt:i4>
      </vt:variant>
    </vt:vector>
  </HeadingPairs>
  <TitlesOfParts>
    <vt:vector size="11" baseType="lpstr">
      <vt:lpstr>Arial</vt:lpstr>
      <vt:lpstr>Office 主题</vt:lpstr>
      <vt:lpstr>PowerPoint 演示文稿</vt:lpstr>
      <vt:lpstr>PowerPoint 演示文稿</vt:lpstr>
      <vt:lpstr>药品基本信息</vt:lpstr>
      <vt:lpstr>药品基本信息</vt:lpstr>
      <vt:lpstr>安全性</vt:lpstr>
      <vt:lpstr>有效性</vt:lpstr>
      <vt:lpstr>有效性</vt:lpstr>
      <vt:lpstr>创新性</vt:lpstr>
      <vt:lpstr>公平性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徐子涵</dc:creator>
  <cp:lastModifiedBy>sarah lin</cp:lastModifiedBy>
  <cp:revision>55</cp:revision>
  <dcterms:created xsi:type="dcterms:W3CDTF">2022-01-17T05:29:24Z</dcterms:created>
  <dcterms:modified xsi:type="dcterms:W3CDTF">2022-07-14T04:31:24Z</dcterms:modified>
</cp:coreProperties>
</file>