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8" r:id="rId2"/>
    <p:sldId id="261" r:id="rId3"/>
    <p:sldId id="262" r:id="rId4"/>
    <p:sldId id="269" r:id="rId5"/>
    <p:sldId id="263" r:id="rId6"/>
    <p:sldId id="284" r:id="rId7"/>
    <p:sldId id="286" r:id="rId8"/>
    <p:sldId id="266" r:id="rId9"/>
    <p:sldId id="267" r:id="rId10"/>
  </p:sldIdLst>
  <p:sldSz cx="12192000" cy="6858000"/>
  <p:notesSz cx="6858000" cy="9144000"/>
  <p:custDataLst>
    <p:tags r:id="rId1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DD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0" d="100"/>
          <a:sy n="60" d="100"/>
        </p:scale>
        <p:origin x="36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2022/7/13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pPr marL="285750" indent="-285750">
              <a:lnSpc>
                <a:spcPct val="150000"/>
              </a:lnSpc>
              <a:buFont typeface="Arial" panose="020B0604020202020204" pitchFamily="34" charset="0"/>
              <a:buChar char="•"/>
            </a:pPr>
            <a:r>
              <a:rPr lang="zh-CN" altLang="en-US" dirty="0">
                <a:solidFill>
                  <a:srgbClr val="000000"/>
                </a:solidFill>
                <a:latin typeface="Arial" panose="020B0604020202020204" pitchFamily="34" charset="0"/>
                <a:ea typeface="微软雅黑" panose="020B0503020204020204" pitchFamily="34" charset="-122"/>
                <a:sym typeface="+mn-ea"/>
              </a:rPr>
              <a:t>最常见的非血液学毒性有：恶心，呕吐，便秘，厌食，头痛和疲劳。</a:t>
            </a:r>
            <a:endParaRPr lang="en-US" altLang="zh-CN" i="0" u="none" strike="noStrike" baseline="0" dirty="0">
              <a:solidFill>
                <a:srgbClr val="000000"/>
              </a:solidFill>
              <a:latin typeface="Arial" panose="020B0604020202020204" pitchFamily="34" charset="0"/>
              <a:ea typeface="微软雅黑" panose="020B0503020204020204" pitchFamily="34" charset="-122"/>
            </a:endParaRPr>
          </a:p>
          <a:p>
            <a:pPr marL="360680" indent="-360680">
              <a:lnSpc>
                <a:spcPct val="150000"/>
              </a:lnSpc>
              <a:buFont typeface="Arial" panose="020B0604020202020204" pitchFamily="34" charset="0"/>
              <a:buChar char="•"/>
            </a:pPr>
            <a:r>
              <a:rPr lang="zh-CN" altLang="en-US" dirty="0">
                <a:solidFill>
                  <a:srgbClr val="000000"/>
                </a:solidFill>
                <a:latin typeface="Arial" panose="020B0604020202020204" pitchFamily="34" charset="0"/>
                <a:ea typeface="微软雅黑" panose="020B0503020204020204" pitchFamily="34" charset="-122"/>
                <a:sym typeface="+mn-ea"/>
              </a:rPr>
              <a:t>最常见的血液学毒性为骨髓抑制，包括中性粒细胞减少和血小板减少。研究显示，</a:t>
            </a:r>
            <a:r>
              <a:rPr lang="en-US" altLang="zh-CN" dirty="0">
                <a:solidFill>
                  <a:srgbClr val="000000"/>
                </a:solidFill>
                <a:latin typeface="Arial" panose="020B0604020202020204" pitchFamily="34" charset="0"/>
                <a:ea typeface="微软雅黑" panose="020B0503020204020204" pitchFamily="34" charset="-122"/>
                <a:sym typeface="+mn-ea"/>
              </a:rPr>
              <a:t>TMZ</a:t>
            </a:r>
            <a:r>
              <a:rPr lang="zh-CN" altLang="en-US" dirty="0">
                <a:solidFill>
                  <a:srgbClr val="000000"/>
                </a:solidFill>
                <a:latin typeface="Arial" panose="020B0604020202020204" pitchFamily="34" charset="0"/>
                <a:ea typeface="微软雅黑" panose="020B0503020204020204" pitchFamily="34" charset="-122"/>
                <a:sym typeface="+mn-ea"/>
              </a:rPr>
              <a:t>同步放化疗和辅助化疗期间，有</a:t>
            </a:r>
            <a:r>
              <a:rPr lang="en-US" altLang="zh-CN" dirty="0">
                <a:solidFill>
                  <a:srgbClr val="000000"/>
                </a:solidFill>
                <a:latin typeface="Arial" panose="020B0604020202020204" pitchFamily="34" charset="0"/>
                <a:ea typeface="微软雅黑" panose="020B0503020204020204" pitchFamily="34" charset="-122"/>
                <a:sym typeface="+mn-ea"/>
              </a:rPr>
              <a:t>7%</a:t>
            </a:r>
            <a:r>
              <a:rPr lang="zh-CN" altLang="en-US" dirty="0">
                <a:solidFill>
                  <a:srgbClr val="000000"/>
                </a:solidFill>
                <a:latin typeface="Arial" panose="020B0604020202020204" pitchFamily="34" charset="0"/>
                <a:ea typeface="微软雅黑" panose="020B0503020204020204" pitchFamily="34" charset="-122"/>
                <a:sym typeface="+mn-ea"/>
              </a:rPr>
              <a:t>的患者出现</a:t>
            </a:r>
            <a:r>
              <a:rPr lang="en-US" altLang="zh-CN" dirty="0">
                <a:solidFill>
                  <a:srgbClr val="000000"/>
                </a:solidFill>
                <a:latin typeface="Arial" panose="020B0604020202020204" pitchFamily="34" charset="0"/>
                <a:ea typeface="微软雅黑" panose="020B0503020204020204" pitchFamily="34" charset="-122"/>
                <a:sym typeface="+mn-ea"/>
              </a:rPr>
              <a:t>3</a:t>
            </a:r>
            <a:r>
              <a:rPr lang="zh-CN" altLang="en-US" dirty="0">
                <a:solidFill>
                  <a:srgbClr val="000000"/>
                </a:solidFill>
                <a:latin typeface="Arial" panose="020B0604020202020204" pitchFamily="34" charset="0"/>
                <a:ea typeface="微软雅黑" panose="020B0503020204020204" pitchFamily="34" charset="-122"/>
                <a:sym typeface="+mn-ea"/>
              </a:rPr>
              <a:t>级或</a:t>
            </a:r>
            <a:r>
              <a:rPr lang="en-US" altLang="zh-CN" dirty="0">
                <a:solidFill>
                  <a:srgbClr val="000000"/>
                </a:solidFill>
                <a:latin typeface="Arial" panose="020B0604020202020204" pitchFamily="34" charset="0"/>
                <a:ea typeface="微软雅黑" panose="020B0503020204020204" pitchFamily="34" charset="-122"/>
                <a:sym typeface="+mn-ea"/>
              </a:rPr>
              <a:t>4</a:t>
            </a:r>
            <a:r>
              <a:rPr lang="zh-CN" altLang="en-US" dirty="0">
                <a:solidFill>
                  <a:srgbClr val="000000"/>
                </a:solidFill>
                <a:latin typeface="Arial" panose="020B0604020202020204" pitchFamily="34" charset="0"/>
                <a:ea typeface="微软雅黑" panose="020B0503020204020204" pitchFamily="34" charset="-122"/>
                <a:sym typeface="+mn-ea"/>
              </a:rPr>
              <a:t>级中性粒细胞减少；</a:t>
            </a:r>
            <a:r>
              <a:rPr lang="en-US" altLang="zh-CN" dirty="0">
                <a:solidFill>
                  <a:srgbClr val="000000"/>
                </a:solidFill>
                <a:latin typeface="Arial" panose="020B0604020202020204" pitchFamily="34" charset="0"/>
                <a:ea typeface="微软雅黑" panose="020B0503020204020204" pitchFamily="34" charset="-122"/>
                <a:sym typeface="+mn-ea"/>
              </a:rPr>
              <a:t>12%</a:t>
            </a:r>
            <a:r>
              <a:rPr lang="zh-CN" altLang="en-US" dirty="0">
                <a:solidFill>
                  <a:srgbClr val="000000"/>
                </a:solidFill>
                <a:latin typeface="Arial" panose="020B0604020202020204" pitchFamily="34" charset="0"/>
                <a:ea typeface="微软雅黑" panose="020B0503020204020204" pitchFamily="34" charset="-122"/>
                <a:sym typeface="+mn-ea"/>
              </a:rPr>
              <a:t>出现</a:t>
            </a:r>
            <a:r>
              <a:rPr lang="en-US" altLang="zh-CN" dirty="0">
                <a:solidFill>
                  <a:srgbClr val="000000"/>
                </a:solidFill>
                <a:latin typeface="Arial" panose="020B0604020202020204" pitchFamily="34" charset="0"/>
                <a:ea typeface="微软雅黑" panose="020B0503020204020204" pitchFamily="34" charset="-122"/>
                <a:sym typeface="+mn-ea"/>
              </a:rPr>
              <a:t>3</a:t>
            </a:r>
            <a:r>
              <a:rPr lang="zh-CN" altLang="en-US" dirty="0">
                <a:solidFill>
                  <a:srgbClr val="000000"/>
                </a:solidFill>
                <a:latin typeface="Arial" panose="020B0604020202020204" pitchFamily="34" charset="0"/>
                <a:ea typeface="微软雅黑" panose="020B0503020204020204" pitchFamily="34" charset="-122"/>
                <a:sym typeface="+mn-ea"/>
              </a:rPr>
              <a:t>级或</a:t>
            </a:r>
            <a:r>
              <a:rPr lang="en-US" altLang="zh-CN" dirty="0">
                <a:solidFill>
                  <a:srgbClr val="000000"/>
                </a:solidFill>
                <a:latin typeface="Arial" panose="020B0604020202020204" pitchFamily="34" charset="0"/>
                <a:ea typeface="微软雅黑" panose="020B0503020204020204" pitchFamily="34" charset="-122"/>
                <a:sym typeface="+mn-ea"/>
              </a:rPr>
              <a:t>4</a:t>
            </a:r>
            <a:r>
              <a:rPr lang="zh-CN" altLang="en-US" dirty="0">
                <a:solidFill>
                  <a:srgbClr val="000000"/>
                </a:solidFill>
                <a:latin typeface="Arial" panose="020B0604020202020204" pitchFamily="34" charset="0"/>
                <a:ea typeface="微软雅黑" panose="020B0503020204020204" pitchFamily="34" charset="-122"/>
                <a:sym typeface="+mn-ea"/>
              </a:rPr>
              <a:t>级血小板减少；</a:t>
            </a:r>
            <a:r>
              <a:rPr lang="en-US" altLang="zh-CN" dirty="0">
                <a:solidFill>
                  <a:srgbClr val="000000"/>
                </a:solidFill>
                <a:latin typeface="Arial" panose="020B0604020202020204" pitchFamily="34" charset="0"/>
                <a:ea typeface="微软雅黑" panose="020B0503020204020204" pitchFamily="34" charset="-122"/>
                <a:sym typeface="+mn-ea"/>
              </a:rPr>
              <a:t>7%</a:t>
            </a:r>
            <a:r>
              <a:rPr lang="zh-CN" altLang="en-US" dirty="0">
                <a:solidFill>
                  <a:srgbClr val="000000"/>
                </a:solidFill>
                <a:latin typeface="Arial" panose="020B0604020202020204" pitchFamily="34" charset="0"/>
                <a:ea typeface="微软雅黑" panose="020B0503020204020204" pitchFamily="34" charset="-122"/>
                <a:sym typeface="+mn-ea"/>
              </a:rPr>
              <a:t>出现白细胞减少。</a:t>
            </a:r>
            <a:endParaRPr lang="zh-CN" altLang="en-US" dirty="0">
              <a:latin typeface="Arial" panose="020B0604020202020204" pitchFamily="34" charset="0"/>
              <a:ea typeface="微软雅黑" panose="020B0503020204020204" pitchFamily="34" charset="-122"/>
            </a:endParaRPr>
          </a:p>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奥锐安在2012年和2014年分别获得了一项国家发明专利。①替莫唑胺冻干制剂的制备方法：制剂性质稳定,使用方便,制备工艺方法快速简便,大量制备和工业化生产时更易控制质量。②替莫唑胺晶型及其用药组合物的制备方法：克服了技术问题，制备所得的替莫唑胺M晶型物稳定性好,适合长期存放，且本发明使用毒性较低的有机溶剂制备晶型物,一定程度上降低了有机残留对人体毒害的潜在影响作用，产品质量得到显著提高。</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A2EAB33C-2A01-446F-A675-4F5D4E507402}" type="datetimeFigureOut">
              <a:rPr lang="zh-CN" altLang="en-US" smtClean="0"/>
              <a:t>2022/7/13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E7842EA-1ACB-4628-880A-CFDA8118C288}"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2501462" y="323086"/>
            <a:ext cx="8852338" cy="759481"/>
          </a:xfr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2EAB33C-2A01-446F-A675-4F5D4E507402}" type="datetimeFigureOut">
              <a:rPr lang="zh-CN" altLang="en-US" smtClean="0"/>
              <a:t>2022/7/13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E7842EA-1ACB-4628-880A-CFDA8118C288}" type="slidenum">
              <a:rPr lang="zh-CN" altLang="en-US" smtClean="0"/>
              <a:t>‹#›</a:t>
            </a:fld>
            <a:endParaRPr lang="zh-CN" altLang="en-US"/>
          </a:p>
        </p:txBody>
      </p:sp>
      <p:grpSp>
        <p:nvGrpSpPr>
          <p:cNvPr id="9" name="组合 8"/>
          <p:cNvGrpSpPr/>
          <p:nvPr userDrawn="1"/>
        </p:nvGrpSpPr>
        <p:grpSpPr>
          <a:xfrm>
            <a:off x="1" y="235114"/>
            <a:ext cx="2133600" cy="935423"/>
            <a:chOff x="2543502" y="1786756"/>
            <a:chExt cx="2217683" cy="935423"/>
          </a:xfrm>
        </p:grpSpPr>
        <p:sp>
          <p:nvSpPr>
            <p:cNvPr id="7" name="流程图: 存储数据 6"/>
            <p:cNvSpPr/>
            <p:nvPr userDrawn="1"/>
          </p:nvSpPr>
          <p:spPr>
            <a:xfrm rot="10800000">
              <a:off x="2543502" y="1786757"/>
              <a:ext cx="2217683" cy="935422"/>
            </a:xfrm>
            <a:prstGeom prst="flowChartOnlineStorage">
              <a:avLst/>
            </a:prstGeom>
            <a:solidFill>
              <a:srgbClr val="5BDD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2543502" y="1786756"/>
              <a:ext cx="1006366" cy="935423"/>
            </a:xfrm>
            <a:prstGeom prst="rect">
              <a:avLst/>
            </a:prstGeom>
            <a:solidFill>
              <a:srgbClr val="5BDD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2EAB33C-2A01-446F-A675-4F5D4E507402}" type="datetimeFigureOut">
              <a:rPr lang="zh-CN" altLang="en-US" smtClean="0"/>
              <a:t>2022/7/13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E7842EA-1ACB-4628-880A-CFDA8118C288}"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2EAB33C-2A01-446F-A675-4F5D4E507402}" type="datetimeFigureOut">
              <a:rPr lang="zh-CN" altLang="en-US" smtClean="0"/>
              <a:t>2022/7/13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E7842EA-1ACB-4628-880A-CFDA8118C288}"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2EAB33C-2A01-446F-A675-4F5D4E507402}" type="datetimeFigureOut">
              <a:rPr lang="zh-CN" altLang="en-US" smtClean="0"/>
              <a:t>2022/7/13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E7842EA-1ACB-4628-880A-CFDA8118C288}"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2EAB33C-2A01-446F-A675-4F5D4E507402}" type="datetimeFigureOut">
              <a:rPr lang="zh-CN" altLang="en-US" smtClean="0"/>
              <a:t>2022/7/13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E7842EA-1ACB-4628-880A-CFDA8118C288}"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2EAB33C-2A01-446F-A675-4F5D4E507402}" type="datetimeFigureOut">
              <a:rPr lang="zh-CN" altLang="en-US" smtClean="0"/>
              <a:t>2022/7/13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E7842EA-1ACB-4628-880A-CFDA8118C288}"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217BF632-1457-C47E-6EDF-4FC2524DF2D4}"/>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3048"/>
            <a:ext cx="12192000" cy="6854952"/>
          </a:xfrm>
          <a:prstGeom prst="rect">
            <a:avLst/>
          </a:prstGeom>
        </p:spPr>
      </p:pic>
      <p:sp>
        <p:nvSpPr>
          <p:cNvPr id="2" name="标题占位符 1"/>
          <p:cNvSpPr>
            <a:spLocks noGrp="1"/>
          </p:cNvSpPr>
          <p:nvPr>
            <p:ph type="title"/>
          </p:nvPr>
        </p:nvSpPr>
        <p:spPr>
          <a:xfrm>
            <a:off x="838200" y="323086"/>
            <a:ext cx="10515600" cy="759481"/>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657459"/>
            <a:ext cx="10515600" cy="4351338"/>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AB33C-2A01-446F-A675-4F5D4E507402}" type="datetimeFigureOut">
              <a:rPr lang="zh-CN" altLang="en-US" smtClean="0"/>
              <a:t>2022/7/13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7842EA-1ACB-4628-880A-CFDA8118C288}"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51" r:id="rId1"/>
    <p:sldLayoutId id="2147483653" r:id="rId2"/>
    <p:sldLayoutId id="2147483654" r:id="rId3"/>
    <p:sldLayoutId id="2147483655" r:id="rId4"/>
    <p:sldLayoutId id="2147483656" r:id="rId5"/>
    <p:sldLayoutId id="2147483657" r:id="rId6"/>
    <p:sldLayoutId id="2147483658" r:id="rId7"/>
    <p:sldLayoutId id="2147483659" r:id="rId8"/>
  </p:sldLayoutIdLst>
  <p:txStyles>
    <p:titleStyle>
      <a:lvl1pPr algn="l" defTabSz="914400" rtl="0" eaLnBrk="1" latinLnBrk="0" hangingPunct="1">
        <a:lnSpc>
          <a:spcPct val="90000"/>
        </a:lnSpc>
        <a:spcBef>
          <a:spcPct val="0"/>
        </a:spcBef>
        <a:buNone/>
        <a:defRPr sz="2800" b="1" kern="1200">
          <a:solidFill>
            <a:schemeClr val="accent5"/>
          </a:solidFill>
          <a:latin typeface="+mj-lt"/>
          <a:ea typeface="+mj-ea"/>
          <a:cs typeface="+mj-cs"/>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slideLayout" Target="../slideLayouts/slideLayout3.xml"/><Relationship Id="rId5" Type="http://schemas.openxmlformats.org/officeDocument/2006/relationships/tags" Target="../tags/tag6.xml"/><Relationship Id="rId10" Type="http://schemas.openxmlformats.org/officeDocument/2006/relationships/tags" Target="../tags/tag11.xml"/><Relationship Id="rId4" Type="http://schemas.openxmlformats.org/officeDocument/2006/relationships/tags" Target="../tags/tag5.xml"/><Relationship Id="rId9" Type="http://schemas.openxmlformats.org/officeDocument/2006/relationships/tags" Target="../tags/tag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071576" y="1573617"/>
            <a:ext cx="7432158" cy="3599815"/>
          </a:xfrm>
          <a:prstGeom prst="rect">
            <a:avLst/>
          </a:prstGeom>
          <a:noFill/>
        </p:spPr>
        <p:txBody>
          <a:bodyPr wrap="square" rtlCol="0">
            <a:spAutoFit/>
          </a:bodyPr>
          <a:lstStyle/>
          <a:p>
            <a:pPr algn="ctr">
              <a:lnSpc>
                <a:spcPct val="150000"/>
              </a:lnSpc>
            </a:pPr>
            <a:r>
              <a:rPr lang="zh-CN" altLang="en-US" sz="4000" b="1" dirty="0">
                <a:solidFill>
                  <a:srgbClr val="0070C0"/>
                </a:solidFill>
              </a:rPr>
              <a:t>注射用替莫唑胺</a:t>
            </a:r>
            <a:endParaRPr lang="en-US" altLang="zh-CN" sz="4000" b="1" dirty="0">
              <a:solidFill>
                <a:srgbClr val="0070C0"/>
              </a:solidFill>
            </a:endParaRPr>
          </a:p>
          <a:p>
            <a:pPr algn="ctr">
              <a:lnSpc>
                <a:spcPct val="150000"/>
              </a:lnSpc>
            </a:pPr>
            <a:r>
              <a:rPr lang="zh-CN" altLang="en-US" sz="4000" b="1" dirty="0">
                <a:solidFill>
                  <a:srgbClr val="0070C0"/>
                </a:solidFill>
              </a:rPr>
              <a:t>（奥锐安</a:t>
            </a:r>
            <a:r>
              <a:rPr lang="en-US" altLang="zh-CN" sz="4000" b="1" baseline="30000" dirty="0">
                <a:solidFill>
                  <a:srgbClr val="0070C0"/>
                </a:solidFill>
                <a:uFillTx/>
              </a:rPr>
              <a:t>®</a:t>
            </a:r>
            <a:r>
              <a:rPr lang="zh-CN" altLang="en-US" sz="4000" b="1" dirty="0">
                <a:solidFill>
                  <a:srgbClr val="0070C0"/>
                </a:solidFill>
              </a:rPr>
              <a:t>）</a:t>
            </a:r>
            <a:endParaRPr lang="en-US" altLang="zh-CN" sz="4000" b="1" dirty="0">
              <a:solidFill>
                <a:srgbClr val="0070C0"/>
              </a:solidFill>
            </a:endParaRPr>
          </a:p>
          <a:p>
            <a:pPr algn="ctr">
              <a:lnSpc>
                <a:spcPct val="150000"/>
              </a:lnSpc>
            </a:pPr>
            <a:endParaRPr lang="en-US" altLang="zh-CN" sz="4000" b="1" dirty="0">
              <a:solidFill>
                <a:srgbClr val="0070C0"/>
              </a:solidFill>
            </a:endParaRPr>
          </a:p>
          <a:p>
            <a:pPr algn="ctr">
              <a:lnSpc>
                <a:spcPct val="150000"/>
              </a:lnSpc>
            </a:pPr>
            <a:r>
              <a:rPr lang="zh-CN" altLang="en-US" sz="3200" b="1" dirty="0">
                <a:solidFill>
                  <a:srgbClr val="0070C0"/>
                </a:solidFill>
              </a:rPr>
              <a:t>江苏奥赛康药业有限公司</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67832" y="389173"/>
            <a:ext cx="3108251" cy="584775"/>
          </a:xfrm>
          <a:prstGeom prst="rect">
            <a:avLst/>
          </a:prstGeom>
          <a:noFill/>
        </p:spPr>
        <p:txBody>
          <a:bodyPr wrap="square" rtlCol="0">
            <a:spAutoFit/>
          </a:bodyPr>
          <a:lstStyle/>
          <a:p>
            <a:r>
              <a:rPr lang="zh-CN" altLang="en-US" sz="3200" b="1" dirty="0"/>
              <a:t>目 录</a:t>
            </a:r>
          </a:p>
        </p:txBody>
      </p:sp>
      <p:sp>
        <p:nvSpPr>
          <p:cNvPr id="4" name="MH_Number_1"/>
          <p:cNvSpPr/>
          <p:nvPr>
            <p:custDataLst>
              <p:tags r:id="rId1"/>
            </p:custDataLst>
          </p:nvPr>
        </p:nvSpPr>
        <p:spPr>
          <a:xfrm>
            <a:off x="2530550" y="1977079"/>
            <a:ext cx="464216" cy="464216"/>
          </a:xfrm>
          <a:prstGeom prst="ellipse">
            <a:avLst/>
          </a:prstGeom>
          <a:solidFill>
            <a:schemeClr val="accent5"/>
          </a:solidFill>
          <a:ln w="28575">
            <a:solidFill>
              <a:schemeClr val="bg1"/>
            </a:solidFill>
          </a:ln>
          <a:effectLst>
            <a:outerShdw blurRad="2032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r>
              <a:rPr lang="en-US" altLang="zh-CN" sz="2000" b="1" dirty="0">
                <a:solidFill>
                  <a:schemeClr val="bg1"/>
                </a:solidFill>
                <a:latin typeface="Arial" panose="020B0604020202020204" pitchFamily="34" charset="0"/>
                <a:ea typeface="微软雅黑" panose="020B0503020204020204" pitchFamily="34" charset="-122"/>
                <a:cs typeface="Times New Roman" panose="02020603050405020304" pitchFamily="18" charset="0"/>
                <a:sym typeface="Arial" panose="020B0604020202020204" pitchFamily="34" charset="0"/>
              </a:rPr>
              <a:t>01</a:t>
            </a:r>
            <a:endParaRPr lang="zh-CN" altLang="en-US" sz="2000" b="1" dirty="0">
              <a:solidFill>
                <a:schemeClr val="bg1"/>
              </a:solidFill>
              <a:latin typeface="Arial" panose="020B0604020202020204" pitchFamily="34" charset="0"/>
              <a:ea typeface="微软雅黑" panose="020B0503020204020204" pitchFamily="34" charset="-122"/>
              <a:cs typeface="Times New Roman" panose="02020603050405020304" pitchFamily="18" charset="0"/>
              <a:sym typeface="Arial" panose="020B0604020202020204" pitchFamily="34" charset="0"/>
            </a:endParaRPr>
          </a:p>
        </p:txBody>
      </p:sp>
      <p:sp>
        <p:nvSpPr>
          <p:cNvPr id="5" name="MH_Entry_1"/>
          <p:cNvSpPr/>
          <p:nvPr>
            <p:custDataLst>
              <p:tags r:id="rId2"/>
            </p:custDataLst>
          </p:nvPr>
        </p:nvSpPr>
        <p:spPr>
          <a:xfrm>
            <a:off x="3341360" y="1998015"/>
            <a:ext cx="2466542" cy="430887"/>
          </a:xfrm>
          <a:custGeom>
            <a:avLst/>
            <a:gdLst>
              <a:gd name="connsiteX0" fmla="*/ 0 w 2520280"/>
              <a:gd name="connsiteY0" fmla="*/ 1872208 h 1872208"/>
              <a:gd name="connsiteX1" fmla="*/ 2520280 w 2520280"/>
              <a:gd name="connsiteY1" fmla="*/ 1872208 h 1872208"/>
              <a:gd name="connsiteX2" fmla="*/ 0 w 2520280"/>
              <a:gd name="connsiteY2" fmla="*/ 1872208 h 1872208"/>
              <a:gd name="connsiteX3" fmla="*/ 0 w 2520280"/>
              <a:gd name="connsiteY3" fmla="*/ 0 h 1872208"/>
              <a:gd name="connsiteX4" fmla="*/ 916 w 2520280"/>
              <a:gd name="connsiteY4" fmla="*/ 0 h 1872208"/>
              <a:gd name="connsiteX5" fmla="*/ 0 w 2520280"/>
              <a:gd name="connsiteY5" fmla="*/ 0 h 1872208"/>
              <a:gd name="connsiteX6" fmla="*/ 0 w 2520280"/>
              <a:gd name="connsiteY6" fmla="*/ 0 h 1872208"/>
              <a:gd name="connsiteX7" fmla="*/ 0 w 2520280"/>
              <a:gd name="connsiteY7" fmla="*/ 0 h 1872208"/>
              <a:gd name="connsiteX8" fmla="*/ 0 w 2520280"/>
              <a:gd name="connsiteY8" fmla="*/ 0 h 1872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r>
              <a:rPr lang="zh-CN" altLang="en-US" sz="2800" b="1" dirty="0">
                <a:solidFill>
                  <a:schemeClr val="accent5"/>
                </a:solidFill>
                <a:latin typeface="Arial" panose="020B0604020202020204" pitchFamily="34" charset="0"/>
                <a:ea typeface="微软雅黑" panose="020B0503020204020204" pitchFamily="34" charset="-122"/>
                <a:sym typeface="Arial" panose="020B0604020202020204" pitchFamily="34" charset="0"/>
              </a:rPr>
              <a:t>药品基本信息</a:t>
            </a:r>
          </a:p>
        </p:txBody>
      </p:sp>
      <p:sp>
        <p:nvSpPr>
          <p:cNvPr id="12" name="MH_Number_1"/>
          <p:cNvSpPr/>
          <p:nvPr>
            <p:custDataLst>
              <p:tags r:id="rId3"/>
            </p:custDataLst>
          </p:nvPr>
        </p:nvSpPr>
        <p:spPr>
          <a:xfrm>
            <a:off x="7176978" y="1947237"/>
            <a:ext cx="464216" cy="464216"/>
          </a:xfrm>
          <a:prstGeom prst="ellipse">
            <a:avLst/>
          </a:prstGeom>
          <a:solidFill>
            <a:schemeClr val="accent2">
              <a:lumMod val="75000"/>
            </a:schemeClr>
          </a:solidFill>
          <a:ln w="28575">
            <a:solidFill>
              <a:schemeClr val="bg1"/>
            </a:solidFill>
          </a:ln>
          <a:effectLst>
            <a:outerShdw blurRad="2032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r>
              <a:rPr lang="en-US" altLang="zh-CN" sz="2110" b="1" dirty="0">
                <a:solidFill>
                  <a:schemeClr val="bg1"/>
                </a:solidFill>
                <a:latin typeface="Arial" panose="020B0604020202020204" pitchFamily="34" charset="0"/>
                <a:ea typeface="微软雅黑" panose="020B0503020204020204" pitchFamily="34" charset="-122"/>
                <a:cs typeface="Times New Roman" panose="02020603050405020304" pitchFamily="18" charset="0"/>
                <a:sym typeface="Arial" panose="020B0604020202020204" pitchFamily="34" charset="0"/>
              </a:rPr>
              <a:t>02</a:t>
            </a:r>
            <a:endParaRPr lang="zh-CN" altLang="en-US" sz="2110" b="1" dirty="0">
              <a:solidFill>
                <a:schemeClr val="bg1"/>
              </a:solidFill>
              <a:latin typeface="Arial" panose="020B0604020202020204" pitchFamily="34" charset="0"/>
              <a:ea typeface="微软雅黑" panose="020B0503020204020204" pitchFamily="34" charset="-122"/>
              <a:cs typeface="Times New Roman" panose="02020603050405020304" pitchFamily="18" charset="0"/>
              <a:sym typeface="Arial" panose="020B0604020202020204" pitchFamily="34" charset="0"/>
            </a:endParaRPr>
          </a:p>
        </p:txBody>
      </p:sp>
      <p:sp>
        <p:nvSpPr>
          <p:cNvPr id="13" name="MH_Entry_1"/>
          <p:cNvSpPr/>
          <p:nvPr>
            <p:custDataLst>
              <p:tags r:id="rId4"/>
            </p:custDataLst>
          </p:nvPr>
        </p:nvSpPr>
        <p:spPr>
          <a:xfrm>
            <a:off x="7987788" y="1998015"/>
            <a:ext cx="2466542" cy="430887"/>
          </a:xfrm>
          <a:custGeom>
            <a:avLst/>
            <a:gdLst>
              <a:gd name="connsiteX0" fmla="*/ 0 w 2520280"/>
              <a:gd name="connsiteY0" fmla="*/ 1872208 h 1872208"/>
              <a:gd name="connsiteX1" fmla="*/ 2520280 w 2520280"/>
              <a:gd name="connsiteY1" fmla="*/ 1872208 h 1872208"/>
              <a:gd name="connsiteX2" fmla="*/ 0 w 2520280"/>
              <a:gd name="connsiteY2" fmla="*/ 1872208 h 1872208"/>
              <a:gd name="connsiteX3" fmla="*/ 0 w 2520280"/>
              <a:gd name="connsiteY3" fmla="*/ 0 h 1872208"/>
              <a:gd name="connsiteX4" fmla="*/ 916 w 2520280"/>
              <a:gd name="connsiteY4" fmla="*/ 0 h 1872208"/>
              <a:gd name="connsiteX5" fmla="*/ 0 w 2520280"/>
              <a:gd name="connsiteY5" fmla="*/ 0 h 1872208"/>
              <a:gd name="connsiteX6" fmla="*/ 0 w 2520280"/>
              <a:gd name="connsiteY6" fmla="*/ 0 h 1872208"/>
              <a:gd name="connsiteX7" fmla="*/ 0 w 2520280"/>
              <a:gd name="connsiteY7" fmla="*/ 0 h 1872208"/>
              <a:gd name="connsiteX8" fmla="*/ 0 w 2520280"/>
              <a:gd name="connsiteY8" fmla="*/ 0 h 1872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r>
              <a:rPr lang="zh-CN" altLang="en-US" sz="2800" b="1" dirty="0">
                <a:solidFill>
                  <a:schemeClr val="accent5"/>
                </a:solidFill>
                <a:latin typeface="Arial" panose="020B0604020202020204" pitchFamily="34" charset="0"/>
                <a:ea typeface="微软雅黑" panose="020B0503020204020204" pitchFamily="34" charset="-122"/>
                <a:sym typeface="Arial" panose="020B0604020202020204" pitchFamily="34" charset="0"/>
              </a:rPr>
              <a:t>安全性</a:t>
            </a:r>
          </a:p>
        </p:txBody>
      </p:sp>
      <p:sp>
        <p:nvSpPr>
          <p:cNvPr id="14" name="MH_Number_1"/>
          <p:cNvSpPr/>
          <p:nvPr>
            <p:custDataLst>
              <p:tags r:id="rId5"/>
            </p:custDataLst>
          </p:nvPr>
        </p:nvSpPr>
        <p:spPr>
          <a:xfrm>
            <a:off x="2530550" y="3230080"/>
            <a:ext cx="464216" cy="464216"/>
          </a:xfrm>
          <a:prstGeom prst="ellipse">
            <a:avLst/>
          </a:prstGeom>
          <a:solidFill>
            <a:schemeClr val="accent2">
              <a:lumMod val="75000"/>
            </a:schemeClr>
          </a:solidFill>
          <a:ln w="28575">
            <a:solidFill>
              <a:schemeClr val="bg1"/>
            </a:solidFill>
          </a:ln>
          <a:effectLst>
            <a:outerShdw blurRad="2032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r>
              <a:rPr lang="en-US" altLang="zh-CN" sz="2000" b="1" dirty="0">
                <a:solidFill>
                  <a:schemeClr val="bg1"/>
                </a:solidFill>
                <a:latin typeface="Arial" panose="020B0604020202020204" pitchFamily="34" charset="0"/>
                <a:ea typeface="微软雅黑" panose="020B0503020204020204" pitchFamily="34" charset="-122"/>
                <a:cs typeface="Times New Roman" panose="02020603050405020304" pitchFamily="18" charset="0"/>
                <a:sym typeface="Arial" panose="020B0604020202020204" pitchFamily="34" charset="0"/>
              </a:rPr>
              <a:t>03</a:t>
            </a:r>
            <a:endParaRPr lang="zh-CN" altLang="en-US" sz="2000" b="1" dirty="0">
              <a:solidFill>
                <a:schemeClr val="bg1"/>
              </a:solidFill>
              <a:latin typeface="Arial" panose="020B0604020202020204" pitchFamily="34" charset="0"/>
              <a:ea typeface="微软雅黑" panose="020B0503020204020204" pitchFamily="34" charset="-122"/>
              <a:cs typeface="Times New Roman" panose="02020603050405020304" pitchFamily="18" charset="0"/>
              <a:sym typeface="Arial" panose="020B0604020202020204" pitchFamily="34" charset="0"/>
            </a:endParaRPr>
          </a:p>
        </p:txBody>
      </p:sp>
      <p:sp>
        <p:nvSpPr>
          <p:cNvPr id="15" name="MH_Entry_1"/>
          <p:cNvSpPr/>
          <p:nvPr>
            <p:custDataLst>
              <p:tags r:id="rId6"/>
            </p:custDataLst>
          </p:nvPr>
        </p:nvSpPr>
        <p:spPr>
          <a:xfrm>
            <a:off x="3341360" y="3213556"/>
            <a:ext cx="2466542" cy="430887"/>
          </a:xfrm>
          <a:custGeom>
            <a:avLst/>
            <a:gdLst>
              <a:gd name="connsiteX0" fmla="*/ 0 w 2520280"/>
              <a:gd name="connsiteY0" fmla="*/ 1872208 h 1872208"/>
              <a:gd name="connsiteX1" fmla="*/ 2520280 w 2520280"/>
              <a:gd name="connsiteY1" fmla="*/ 1872208 h 1872208"/>
              <a:gd name="connsiteX2" fmla="*/ 0 w 2520280"/>
              <a:gd name="connsiteY2" fmla="*/ 1872208 h 1872208"/>
              <a:gd name="connsiteX3" fmla="*/ 0 w 2520280"/>
              <a:gd name="connsiteY3" fmla="*/ 0 h 1872208"/>
              <a:gd name="connsiteX4" fmla="*/ 916 w 2520280"/>
              <a:gd name="connsiteY4" fmla="*/ 0 h 1872208"/>
              <a:gd name="connsiteX5" fmla="*/ 0 w 2520280"/>
              <a:gd name="connsiteY5" fmla="*/ 0 h 1872208"/>
              <a:gd name="connsiteX6" fmla="*/ 0 w 2520280"/>
              <a:gd name="connsiteY6" fmla="*/ 0 h 1872208"/>
              <a:gd name="connsiteX7" fmla="*/ 0 w 2520280"/>
              <a:gd name="connsiteY7" fmla="*/ 0 h 1872208"/>
              <a:gd name="connsiteX8" fmla="*/ 0 w 2520280"/>
              <a:gd name="connsiteY8" fmla="*/ 0 h 1872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r>
              <a:rPr lang="zh-CN" altLang="en-US" sz="2800" b="1" dirty="0">
                <a:solidFill>
                  <a:schemeClr val="accent5"/>
                </a:solidFill>
                <a:latin typeface="Arial" panose="020B0604020202020204" pitchFamily="34" charset="0"/>
                <a:ea typeface="微软雅黑" panose="020B0503020204020204" pitchFamily="34" charset="-122"/>
                <a:sym typeface="Arial" panose="020B0604020202020204" pitchFamily="34" charset="0"/>
              </a:rPr>
              <a:t>有效性</a:t>
            </a:r>
          </a:p>
        </p:txBody>
      </p:sp>
      <p:sp>
        <p:nvSpPr>
          <p:cNvPr id="16" name="MH_Number_1"/>
          <p:cNvSpPr/>
          <p:nvPr>
            <p:custDataLst>
              <p:tags r:id="rId7"/>
            </p:custDataLst>
          </p:nvPr>
        </p:nvSpPr>
        <p:spPr>
          <a:xfrm>
            <a:off x="7176978" y="3162778"/>
            <a:ext cx="464216" cy="464216"/>
          </a:xfrm>
          <a:prstGeom prst="ellipse">
            <a:avLst/>
          </a:prstGeom>
          <a:solidFill>
            <a:schemeClr val="accent5"/>
          </a:solidFill>
          <a:ln w="28575">
            <a:solidFill>
              <a:schemeClr val="bg1"/>
            </a:solidFill>
          </a:ln>
          <a:effectLst>
            <a:outerShdw blurRad="2032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r>
              <a:rPr lang="en-US" altLang="zh-CN" sz="2110" b="1" dirty="0">
                <a:solidFill>
                  <a:schemeClr val="bg1"/>
                </a:solidFill>
                <a:latin typeface="Arial" panose="020B0604020202020204" pitchFamily="34" charset="0"/>
                <a:ea typeface="微软雅黑" panose="020B0503020204020204" pitchFamily="34" charset="-122"/>
                <a:cs typeface="Times New Roman" panose="02020603050405020304" pitchFamily="18" charset="0"/>
                <a:sym typeface="Arial" panose="020B0604020202020204" pitchFamily="34" charset="0"/>
              </a:rPr>
              <a:t>04</a:t>
            </a:r>
            <a:endParaRPr lang="zh-CN" altLang="en-US" sz="2110" b="1" dirty="0">
              <a:solidFill>
                <a:schemeClr val="bg1"/>
              </a:solidFill>
              <a:latin typeface="Arial" panose="020B0604020202020204" pitchFamily="34" charset="0"/>
              <a:ea typeface="微软雅黑" panose="020B0503020204020204" pitchFamily="34" charset="-122"/>
              <a:cs typeface="Times New Roman" panose="02020603050405020304" pitchFamily="18" charset="0"/>
              <a:sym typeface="Arial" panose="020B0604020202020204" pitchFamily="34" charset="0"/>
            </a:endParaRPr>
          </a:p>
        </p:txBody>
      </p:sp>
      <p:sp>
        <p:nvSpPr>
          <p:cNvPr id="17" name="MH_Entry_1"/>
          <p:cNvSpPr/>
          <p:nvPr>
            <p:custDataLst>
              <p:tags r:id="rId8"/>
            </p:custDataLst>
          </p:nvPr>
        </p:nvSpPr>
        <p:spPr>
          <a:xfrm>
            <a:off x="7987788" y="3213556"/>
            <a:ext cx="2466542" cy="430887"/>
          </a:xfrm>
          <a:custGeom>
            <a:avLst/>
            <a:gdLst>
              <a:gd name="connsiteX0" fmla="*/ 0 w 2520280"/>
              <a:gd name="connsiteY0" fmla="*/ 1872208 h 1872208"/>
              <a:gd name="connsiteX1" fmla="*/ 2520280 w 2520280"/>
              <a:gd name="connsiteY1" fmla="*/ 1872208 h 1872208"/>
              <a:gd name="connsiteX2" fmla="*/ 0 w 2520280"/>
              <a:gd name="connsiteY2" fmla="*/ 1872208 h 1872208"/>
              <a:gd name="connsiteX3" fmla="*/ 0 w 2520280"/>
              <a:gd name="connsiteY3" fmla="*/ 0 h 1872208"/>
              <a:gd name="connsiteX4" fmla="*/ 916 w 2520280"/>
              <a:gd name="connsiteY4" fmla="*/ 0 h 1872208"/>
              <a:gd name="connsiteX5" fmla="*/ 0 w 2520280"/>
              <a:gd name="connsiteY5" fmla="*/ 0 h 1872208"/>
              <a:gd name="connsiteX6" fmla="*/ 0 w 2520280"/>
              <a:gd name="connsiteY6" fmla="*/ 0 h 1872208"/>
              <a:gd name="connsiteX7" fmla="*/ 0 w 2520280"/>
              <a:gd name="connsiteY7" fmla="*/ 0 h 1872208"/>
              <a:gd name="connsiteX8" fmla="*/ 0 w 2520280"/>
              <a:gd name="connsiteY8" fmla="*/ 0 h 1872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r>
              <a:rPr lang="zh-CN" altLang="en-US" sz="2800" b="1" dirty="0">
                <a:solidFill>
                  <a:schemeClr val="accent5"/>
                </a:solidFill>
                <a:latin typeface="Arial" panose="020B0604020202020204" pitchFamily="34" charset="0"/>
                <a:ea typeface="微软雅黑" panose="020B0503020204020204" pitchFamily="34" charset="-122"/>
                <a:sym typeface="Arial" panose="020B0604020202020204" pitchFamily="34" charset="0"/>
              </a:rPr>
              <a:t>创新性</a:t>
            </a:r>
          </a:p>
        </p:txBody>
      </p:sp>
      <p:sp>
        <p:nvSpPr>
          <p:cNvPr id="18" name="MH_Number_1"/>
          <p:cNvSpPr/>
          <p:nvPr>
            <p:custDataLst>
              <p:tags r:id="rId9"/>
            </p:custDataLst>
          </p:nvPr>
        </p:nvSpPr>
        <p:spPr>
          <a:xfrm>
            <a:off x="2530550" y="4478950"/>
            <a:ext cx="464216" cy="464216"/>
          </a:xfrm>
          <a:prstGeom prst="ellipse">
            <a:avLst/>
          </a:prstGeom>
          <a:solidFill>
            <a:schemeClr val="accent5"/>
          </a:solidFill>
          <a:ln w="28575">
            <a:solidFill>
              <a:schemeClr val="bg1"/>
            </a:solidFill>
          </a:ln>
          <a:effectLst>
            <a:outerShdw blurRad="2032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r>
              <a:rPr lang="en-US" altLang="zh-CN" sz="2000" b="1" dirty="0">
                <a:solidFill>
                  <a:schemeClr val="bg1"/>
                </a:solidFill>
                <a:latin typeface="Arial" panose="020B0604020202020204" pitchFamily="34" charset="0"/>
                <a:ea typeface="微软雅黑" panose="020B0503020204020204" pitchFamily="34" charset="-122"/>
                <a:cs typeface="Times New Roman" panose="02020603050405020304" pitchFamily="18" charset="0"/>
                <a:sym typeface="Arial" panose="020B0604020202020204" pitchFamily="34" charset="0"/>
              </a:rPr>
              <a:t>05</a:t>
            </a:r>
            <a:endParaRPr lang="zh-CN" altLang="en-US" sz="2000" b="1" dirty="0">
              <a:solidFill>
                <a:schemeClr val="bg1"/>
              </a:solidFill>
              <a:latin typeface="Arial" panose="020B0604020202020204" pitchFamily="34" charset="0"/>
              <a:ea typeface="微软雅黑" panose="020B0503020204020204" pitchFamily="34" charset="-122"/>
              <a:cs typeface="Times New Roman" panose="02020603050405020304" pitchFamily="18" charset="0"/>
              <a:sym typeface="Arial" panose="020B0604020202020204" pitchFamily="34" charset="0"/>
            </a:endParaRPr>
          </a:p>
        </p:txBody>
      </p:sp>
      <p:sp>
        <p:nvSpPr>
          <p:cNvPr id="19" name="MH_Entry_1"/>
          <p:cNvSpPr/>
          <p:nvPr>
            <p:custDataLst>
              <p:tags r:id="rId10"/>
            </p:custDataLst>
          </p:nvPr>
        </p:nvSpPr>
        <p:spPr>
          <a:xfrm>
            <a:off x="3341360" y="4462426"/>
            <a:ext cx="2466542" cy="430887"/>
          </a:xfrm>
          <a:custGeom>
            <a:avLst/>
            <a:gdLst>
              <a:gd name="connsiteX0" fmla="*/ 0 w 2520280"/>
              <a:gd name="connsiteY0" fmla="*/ 1872208 h 1872208"/>
              <a:gd name="connsiteX1" fmla="*/ 2520280 w 2520280"/>
              <a:gd name="connsiteY1" fmla="*/ 1872208 h 1872208"/>
              <a:gd name="connsiteX2" fmla="*/ 0 w 2520280"/>
              <a:gd name="connsiteY2" fmla="*/ 1872208 h 1872208"/>
              <a:gd name="connsiteX3" fmla="*/ 0 w 2520280"/>
              <a:gd name="connsiteY3" fmla="*/ 0 h 1872208"/>
              <a:gd name="connsiteX4" fmla="*/ 916 w 2520280"/>
              <a:gd name="connsiteY4" fmla="*/ 0 h 1872208"/>
              <a:gd name="connsiteX5" fmla="*/ 0 w 2520280"/>
              <a:gd name="connsiteY5" fmla="*/ 0 h 1872208"/>
              <a:gd name="connsiteX6" fmla="*/ 0 w 2520280"/>
              <a:gd name="connsiteY6" fmla="*/ 0 h 1872208"/>
              <a:gd name="connsiteX7" fmla="*/ 0 w 2520280"/>
              <a:gd name="connsiteY7" fmla="*/ 0 h 1872208"/>
              <a:gd name="connsiteX8" fmla="*/ 0 w 2520280"/>
              <a:gd name="connsiteY8" fmla="*/ 0 h 1872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r>
              <a:rPr lang="zh-CN" altLang="en-US" sz="2800" b="1" dirty="0">
                <a:solidFill>
                  <a:schemeClr val="accent5"/>
                </a:solidFill>
                <a:latin typeface="Arial" panose="020B0604020202020204" pitchFamily="34" charset="0"/>
                <a:ea typeface="微软雅黑" panose="020B0503020204020204" pitchFamily="34" charset="-122"/>
                <a:sym typeface="Arial" panose="020B0604020202020204" pitchFamily="34" charset="0"/>
              </a:rPr>
              <a:t>公平性</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a:t>药品基本信息</a:t>
            </a:r>
          </a:p>
        </p:txBody>
      </p:sp>
      <p:sp>
        <p:nvSpPr>
          <p:cNvPr id="3" name="文本框 2"/>
          <p:cNvSpPr txBox="1"/>
          <p:nvPr/>
        </p:nvSpPr>
        <p:spPr>
          <a:xfrm>
            <a:off x="838200" y="323086"/>
            <a:ext cx="1011865" cy="707886"/>
          </a:xfrm>
          <a:prstGeom prst="rect">
            <a:avLst/>
          </a:prstGeom>
          <a:noFill/>
        </p:spPr>
        <p:txBody>
          <a:bodyPr wrap="square" rtlCol="0">
            <a:spAutoFit/>
          </a:bodyPr>
          <a:lstStyle/>
          <a:p>
            <a:r>
              <a:rPr lang="en-US" altLang="zh-CN" sz="4000" b="1" dirty="0"/>
              <a:t>01</a:t>
            </a:r>
            <a:endParaRPr lang="zh-CN" altLang="en-US" sz="4000" b="1" dirty="0"/>
          </a:p>
        </p:txBody>
      </p:sp>
      <p:sp>
        <p:nvSpPr>
          <p:cNvPr id="4" name="文本框 3"/>
          <p:cNvSpPr txBox="1"/>
          <p:nvPr/>
        </p:nvSpPr>
        <p:spPr>
          <a:xfrm>
            <a:off x="2501462" y="1485840"/>
            <a:ext cx="8250865" cy="3886320"/>
          </a:xfrm>
          <a:prstGeom prst="rect">
            <a:avLst/>
          </a:prstGeom>
          <a:noFill/>
        </p:spPr>
        <p:txBody>
          <a:bodyPr wrap="square" rtlCol="0">
            <a:spAutoFit/>
          </a:bodyPr>
          <a:lstStyle/>
          <a:p>
            <a:pPr>
              <a:lnSpc>
                <a:spcPct val="200000"/>
              </a:lnSpc>
            </a:pPr>
            <a:r>
              <a:rPr lang="zh-CN" altLang="en-US" b="1" dirty="0"/>
              <a:t>通用名：</a:t>
            </a:r>
            <a:r>
              <a:rPr lang="zh-CN" altLang="en-US" dirty="0"/>
              <a:t>注射用替莫唑胺</a:t>
            </a:r>
            <a:endParaRPr lang="en-US" altLang="zh-CN" dirty="0"/>
          </a:p>
          <a:p>
            <a:pPr>
              <a:lnSpc>
                <a:spcPct val="200000"/>
              </a:lnSpc>
            </a:pPr>
            <a:r>
              <a:rPr lang="zh-CN" altLang="en-US" b="1" dirty="0"/>
              <a:t>注册规格：</a:t>
            </a:r>
            <a:r>
              <a:rPr lang="en-US" altLang="zh-CN" dirty="0"/>
              <a:t>100 mg</a:t>
            </a:r>
          </a:p>
          <a:p>
            <a:pPr>
              <a:lnSpc>
                <a:spcPct val="200000"/>
              </a:lnSpc>
            </a:pPr>
            <a:r>
              <a:rPr lang="zh-CN" altLang="en-US" b="1" dirty="0"/>
              <a:t>中国大陆首次上市时间：</a:t>
            </a:r>
            <a:r>
              <a:rPr lang="en-US" altLang="zh-CN" dirty="0"/>
              <a:t>2018</a:t>
            </a:r>
            <a:r>
              <a:rPr lang="zh-CN" altLang="en-US" dirty="0"/>
              <a:t>年</a:t>
            </a:r>
            <a:r>
              <a:rPr lang="en-US" altLang="zh-CN" dirty="0"/>
              <a:t>12</a:t>
            </a:r>
            <a:r>
              <a:rPr lang="zh-CN" altLang="en-US" dirty="0"/>
              <a:t>月</a:t>
            </a:r>
            <a:r>
              <a:rPr lang="en-US" altLang="zh-CN" dirty="0"/>
              <a:t>24</a:t>
            </a:r>
            <a:r>
              <a:rPr lang="zh-CN" altLang="en-US" dirty="0"/>
              <a:t>日</a:t>
            </a:r>
            <a:endParaRPr lang="en-US" altLang="zh-CN" dirty="0"/>
          </a:p>
          <a:p>
            <a:pPr>
              <a:lnSpc>
                <a:spcPct val="200000"/>
              </a:lnSpc>
            </a:pPr>
            <a:r>
              <a:rPr lang="zh-CN" altLang="en-US" b="1" dirty="0"/>
              <a:t>目前大陆地区通用名药品的上市情况：</a:t>
            </a:r>
            <a:r>
              <a:rPr lang="en-US" altLang="zh-CN" dirty="0"/>
              <a:t>2</a:t>
            </a:r>
            <a:r>
              <a:rPr lang="zh-CN" altLang="en-US" dirty="0"/>
              <a:t>家</a:t>
            </a:r>
            <a:endParaRPr lang="en-US" altLang="zh-CN" dirty="0"/>
          </a:p>
          <a:p>
            <a:pPr>
              <a:lnSpc>
                <a:spcPct val="200000"/>
              </a:lnSpc>
            </a:pPr>
            <a:r>
              <a:rPr lang="zh-CN" altLang="en-US" b="1" dirty="0"/>
              <a:t>全球首个上市国家</a:t>
            </a:r>
            <a:r>
              <a:rPr lang="en-US" altLang="zh-CN" b="1" dirty="0"/>
              <a:t>/</a:t>
            </a:r>
            <a:r>
              <a:rPr lang="zh-CN" altLang="en-US" b="1" dirty="0"/>
              <a:t>地区及上市时间：</a:t>
            </a:r>
            <a:r>
              <a:rPr lang="zh-CN" altLang="en-US" dirty="0"/>
              <a:t>美国，</a:t>
            </a:r>
            <a:r>
              <a:rPr lang="en-US" altLang="zh-CN" dirty="0"/>
              <a:t>2009</a:t>
            </a:r>
            <a:r>
              <a:rPr lang="zh-CN" altLang="en-US" dirty="0"/>
              <a:t>年</a:t>
            </a:r>
            <a:r>
              <a:rPr lang="en-US" altLang="zh-CN" dirty="0"/>
              <a:t>2</a:t>
            </a:r>
            <a:r>
              <a:rPr lang="zh-CN" altLang="en-US" dirty="0"/>
              <a:t>月</a:t>
            </a:r>
            <a:r>
              <a:rPr lang="en-US" altLang="zh-CN" dirty="0"/>
              <a:t>27</a:t>
            </a:r>
            <a:r>
              <a:rPr lang="zh-CN" altLang="en-US" dirty="0"/>
              <a:t>日</a:t>
            </a:r>
            <a:endParaRPr lang="en-US" altLang="zh-CN" dirty="0"/>
          </a:p>
          <a:p>
            <a:pPr>
              <a:lnSpc>
                <a:spcPct val="200000"/>
              </a:lnSpc>
            </a:pPr>
            <a:r>
              <a:rPr lang="zh-CN" altLang="en-US" b="1" dirty="0"/>
              <a:t>是否为</a:t>
            </a:r>
            <a:r>
              <a:rPr lang="en-US" altLang="zh-CN" b="1" dirty="0"/>
              <a:t>OTC</a:t>
            </a:r>
            <a:r>
              <a:rPr lang="zh-CN" altLang="en-US" b="1" dirty="0"/>
              <a:t>药品：</a:t>
            </a:r>
            <a:r>
              <a:rPr lang="zh-CN" altLang="en-US" dirty="0"/>
              <a:t>否</a:t>
            </a:r>
            <a:endParaRPr lang="en-US" altLang="zh-CN" dirty="0"/>
          </a:p>
          <a:p>
            <a:pPr>
              <a:lnSpc>
                <a:spcPct val="200000"/>
              </a:lnSpc>
            </a:pPr>
            <a:r>
              <a:rPr lang="zh-CN" altLang="en-US" b="1" dirty="0"/>
              <a:t>参照药品建议：</a:t>
            </a:r>
            <a:r>
              <a:rPr lang="zh-CN" altLang="en-US" dirty="0"/>
              <a:t>替莫唑胺胶囊</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a:t>药品基本信息</a:t>
            </a:r>
          </a:p>
        </p:txBody>
      </p:sp>
      <p:sp>
        <p:nvSpPr>
          <p:cNvPr id="3" name="文本框 2"/>
          <p:cNvSpPr txBox="1"/>
          <p:nvPr/>
        </p:nvSpPr>
        <p:spPr>
          <a:xfrm>
            <a:off x="838200" y="323086"/>
            <a:ext cx="1011865" cy="707886"/>
          </a:xfrm>
          <a:prstGeom prst="rect">
            <a:avLst/>
          </a:prstGeom>
          <a:noFill/>
        </p:spPr>
        <p:txBody>
          <a:bodyPr wrap="square" rtlCol="0">
            <a:spAutoFit/>
          </a:bodyPr>
          <a:lstStyle/>
          <a:p>
            <a:r>
              <a:rPr lang="en-US" altLang="zh-CN" sz="4000" b="1" dirty="0"/>
              <a:t>01</a:t>
            </a:r>
            <a:endParaRPr lang="zh-CN" altLang="en-US" sz="4000" b="1" dirty="0"/>
          </a:p>
        </p:txBody>
      </p:sp>
      <p:sp>
        <p:nvSpPr>
          <p:cNvPr id="4" name="文本框 3"/>
          <p:cNvSpPr txBox="1"/>
          <p:nvPr/>
        </p:nvSpPr>
        <p:spPr>
          <a:xfrm>
            <a:off x="1061484" y="1392866"/>
            <a:ext cx="10198395" cy="4640438"/>
          </a:xfrm>
          <a:prstGeom prst="rect">
            <a:avLst/>
          </a:prstGeom>
          <a:noFill/>
        </p:spPr>
        <p:txBody>
          <a:bodyPr wrap="square" rtlCol="0">
            <a:spAutoFit/>
          </a:bodyPr>
          <a:lstStyle/>
          <a:p>
            <a:pPr>
              <a:lnSpc>
                <a:spcPct val="170000"/>
              </a:lnSpc>
            </a:pPr>
            <a:r>
              <a:rPr lang="zh-CN" altLang="en-US" sz="1600" b="1" u="sng" dirty="0">
                <a:latin typeface="Arial" panose="020B0604020202020204" pitchFamily="34" charset="0"/>
                <a:ea typeface="微软雅黑" panose="020B0503020204020204" pitchFamily="34" charset="-122"/>
              </a:rPr>
              <a:t>适应症</a:t>
            </a:r>
            <a:endParaRPr lang="en-US" altLang="zh-CN" sz="1600" b="1" u="sng" dirty="0">
              <a:latin typeface="Arial" panose="020B0604020202020204" pitchFamily="34" charset="0"/>
              <a:ea typeface="微软雅黑" panose="020B0503020204020204" pitchFamily="34" charset="-122"/>
            </a:endParaRPr>
          </a:p>
          <a:p>
            <a:pPr>
              <a:lnSpc>
                <a:spcPct val="170000"/>
              </a:lnSpc>
            </a:pPr>
            <a:r>
              <a:rPr lang="zh-CN" altLang="en-US" sz="1600" dirty="0">
                <a:latin typeface="Arial" panose="020B0604020202020204" pitchFamily="34" charset="0"/>
                <a:ea typeface="微软雅黑" panose="020B0503020204020204" pitchFamily="34" charset="-122"/>
              </a:rPr>
              <a:t>（1)新诊断的多形性胶质母细胞瘤，开始先与放疗联合治疗，随后作为维持治疗。</a:t>
            </a:r>
          </a:p>
          <a:p>
            <a:pPr>
              <a:lnSpc>
                <a:spcPct val="170000"/>
              </a:lnSpc>
            </a:pPr>
            <a:r>
              <a:rPr lang="zh-CN" altLang="en-US" sz="1600" dirty="0">
                <a:latin typeface="Arial" panose="020B0604020202020204" pitchFamily="34" charset="0"/>
                <a:ea typeface="微软雅黑" panose="020B0503020204020204" pitchFamily="34" charset="-122"/>
              </a:rPr>
              <a:t>（2)常规治疗后复发或进展的多形性胶质母细胞瘤或间变性星形细胞瘤。</a:t>
            </a:r>
          </a:p>
          <a:p>
            <a:pPr>
              <a:lnSpc>
                <a:spcPct val="170000"/>
              </a:lnSpc>
            </a:pPr>
            <a:r>
              <a:rPr lang="zh-CN" altLang="en-US" sz="1600" b="1" u="sng" dirty="0">
                <a:latin typeface="Arial" panose="020B0604020202020204" pitchFamily="34" charset="0"/>
                <a:ea typeface="微软雅黑" panose="020B0503020204020204" pitchFamily="34" charset="-122"/>
              </a:rPr>
              <a:t>疾病基本情况</a:t>
            </a:r>
            <a:endParaRPr lang="en-US" altLang="zh-CN" sz="1600" b="1" u="sng" dirty="0">
              <a:latin typeface="Arial" panose="020B0604020202020204" pitchFamily="34" charset="0"/>
              <a:ea typeface="微软雅黑" panose="020B0503020204020204" pitchFamily="34" charset="-122"/>
            </a:endParaRPr>
          </a:p>
          <a:p>
            <a:pPr>
              <a:lnSpc>
                <a:spcPct val="170000"/>
              </a:lnSpc>
            </a:pPr>
            <a:r>
              <a:rPr lang="zh-CN" altLang="en-US" sz="1600" dirty="0">
                <a:latin typeface="Arial" panose="020B0604020202020204" pitchFamily="34" charset="0"/>
                <a:ea typeface="微软雅黑" panose="020B0503020204020204" pitchFamily="34" charset="-122"/>
                <a:sym typeface="+mn-ea"/>
              </a:rPr>
              <a:t>我国胶质瘤的年发病率为</a:t>
            </a:r>
            <a:r>
              <a:rPr lang="en-US" altLang="zh-CN" sz="1600" dirty="0">
                <a:latin typeface="Arial" panose="020B0604020202020204" pitchFamily="34" charset="0"/>
                <a:ea typeface="微软雅黑" panose="020B0503020204020204" pitchFamily="34" charset="-122"/>
                <a:sym typeface="+mn-ea"/>
              </a:rPr>
              <a:t>6.5/10</a:t>
            </a:r>
            <a:r>
              <a:rPr lang="zh-CN" altLang="en-US" sz="1600" dirty="0">
                <a:latin typeface="Arial" panose="020B0604020202020204" pitchFamily="34" charset="0"/>
                <a:ea typeface="微软雅黑" panose="020B0503020204020204" pitchFamily="34" charset="-122"/>
                <a:sym typeface="+mn-ea"/>
              </a:rPr>
              <a:t>万。</a:t>
            </a:r>
            <a:r>
              <a:rPr lang="zh-CN" altLang="en-US" sz="1600" b="1" noProof="0" dirty="0">
                <a:ln>
                  <a:noFill/>
                </a:ln>
                <a:solidFill>
                  <a:prstClr val="black"/>
                </a:solidFill>
                <a:effectLst/>
                <a:uLnTx/>
                <a:uFillTx/>
                <a:latin typeface="Arial" panose="020B0604020202020204" pitchFamily="34" charset="0"/>
                <a:ea typeface="微软雅黑" panose="020B0503020204020204" pitchFamily="34" charset="-122"/>
                <a:sym typeface="+mn-ea"/>
              </a:rPr>
              <a:t> </a:t>
            </a:r>
            <a:r>
              <a:rPr lang="zh-CN" altLang="en-US" sz="1600" noProof="0" dirty="0">
                <a:ln>
                  <a:noFill/>
                </a:ln>
                <a:solidFill>
                  <a:schemeClr val="tx1"/>
                </a:solidFill>
                <a:effectLst/>
                <a:uLnTx/>
                <a:uFillTx/>
                <a:latin typeface="Arial" panose="020B0604020202020204" pitchFamily="34" charset="0"/>
                <a:ea typeface="微软雅黑" panose="020B0503020204020204" pitchFamily="34" charset="-122"/>
                <a:sym typeface="+mn-ea"/>
              </a:rPr>
              <a:t>胶质瘤的治疗以手术为主，结合放疗、化疗，替莫唑胺是指南推荐的一线化疗药物，</a:t>
            </a:r>
            <a:r>
              <a:rPr lang="zh-CN" altLang="en-US" sz="1600" noProof="0" dirty="0">
                <a:ln>
                  <a:noFill/>
                </a:ln>
                <a:solidFill>
                  <a:prstClr val="black"/>
                </a:solidFill>
                <a:effectLst/>
                <a:uLnTx/>
                <a:uFillTx/>
                <a:latin typeface="Arial" panose="020B0604020202020204" pitchFamily="34" charset="0"/>
                <a:ea typeface="微软雅黑" panose="020B0503020204020204" pitchFamily="34" charset="-122"/>
                <a:sym typeface="+mn-ea"/>
              </a:rPr>
              <a:t>采用</a:t>
            </a:r>
            <a:r>
              <a:rPr lang="zh-CN" altLang="en-US" sz="1600" noProof="0" dirty="0">
                <a:ln>
                  <a:noFill/>
                </a:ln>
                <a:effectLst/>
                <a:uLnTx/>
                <a:uFillTx/>
                <a:latin typeface="Arial" panose="020B0604020202020204" pitchFamily="34" charset="0"/>
                <a:ea typeface="微软雅黑" panose="020B0503020204020204" pitchFamily="34" charset="-122"/>
                <a:sym typeface="+mn-ea"/>
              </a:rPr>
              <a:t>替莫唑胺</a:t>
            </a:r>
            <a:r>
              <a:rPr lang="zh-CN" altLang="en-US" sz="1600" noProof="0" dirty="0">
                <a:ln>
                  <a:noFill/>
                </a:ln>
                <a:solidFill>
                  <a:prstClr val="black"/>
                </a:solidFill>
                <a:effectLst/>
                <a:uLnTx/>
                <a:uFillTx/>
                <a:latin typeface="Arial" panose="020B0604020202020204" pitchFamily="34" charset="0"/>
                <a:ea typeface="微软雅黑" panose="020B0503020204020204" pitchFamily="34" charset="-122"/>
                <a:sym typeface="+mn-ea"/>
              </a:rPr>
              <a:t>同步放化疗及</a:t>
            </a:r>
            <a:r>
              <a:rPr lang="zh-CN" altLang="en-US" sz="1600" noProof="0" dirty="0">
                <a:ln>
                  <a:noFill/>
                </a:ln>
                <a:effectLst/>
                <a:uLnTx/>
                <a:uFillTx/>
                <a:latin typeface="Arial" panose="020B0604020202020204" pitchFamily="34" charset="0"/>
                <a:ea typeface="微软雅黑" panose="020B0503020204020204" pitchFamily="34" charset="-122"/>
                <a:sym typeface="+mn-ea"/>
              </a:rPr>
              <a:t>辅助化疗方</a:t>
            </a:r>
            <a:r>
              <a:rPr lang="zh-CN" altLang="en-US" sz="1600" noProof="0" dirty="0">
                <a:ln>
                  <a:noFill/>
                </a:ln>
                <a:solidFill>
                  <a:schemeClr val="tx1"/>
                </a:solidFill>
                <a:effectLst/>
                <a:uLnTx/>
                <a:uFillTx/>
                <a:latin typeface="Arial" panose="020B0604020202020204" pitchFamily="34" charset="0"/>
                <a:ea typeface="微软雅黑" panose="020B0503020204020204" pitchFamily="34" charset="-122"/>
                <a:sym typeface="+mn-ea"/>
              </a:rPr>
              <a:t>案</a:t>
            </a:r>
            <a:r>
              <a:rPr lang="en-US" altLang="zh-CN" sz="1600" noProof="0" dirty="0">
                <a:ln>
                  <a:noFill/>
                </a:ln>
                <a:solidFill>
                  <a:schemeClr val="tx1"/>
                </a:solidFill>
                <a:effectLst/>
                <a:uLnTx/>
                <a:uFillTx/>
                <a:latin typeface="Arial" panose="020B0604020202020204" pitchFamily="34" charset="0"/>
                <a:ea typeface="微软雅黑" panose="020B0503020204020204" pitchFamily="34" charset="-122"/>
                <a:sym typeface="+mn-ea"/>
              </a:rPr>
              <a:t>(STUPP </a:t>
            </a:r>
            <a:r>
              <a:rPr lang="zh-CN" altLang="en-US" sz="1600" noProof="0" dirty="0">
                <a:ln>
                  <a:noFill/>
                </a:ln>
                <a:solidFill>
                  <a:schemeClr val="tx1"/>
                </a:solidFill>
                <a:effectLst/>
                <a:uLnTx/>
                <a:uFillTx/>
                <a:latin typeface="Arial" panose="020B0604020202020204" pitchFamily="34" charset="0"/>
                <a:ea typeface="微软雅黑" panose="020B0503020204020204" pitchFamily="34" charset="-122"/>
                <a:sym typeface="+mn-ea"/>
              </a:rPr>
              <a:t>方案</a:t>
            </a:r>
            <a:r>
              <a:rPr lang="en-US" altLang="zh-CN" sz="1600" noProof="0" dirty="0">
                <a:ln>
                  <a:noFill/>
                </a:ln>
                <a:solidFill>
                  <a:schemeClr val="tx1"/>
                </a:solidFill>
                <a:effectLst/>
                <a:uLnTx/>
                <a:uFillTx/>
                <a:latin typeface="Arial" panose="020B0604020202020204" pitchFamily="34" charset="0"/>
                <a:ea typeface="微软雅黑" panose="020B0503020204020204" pitchFamily="34" charset="-122"/>
                <a:sym typeface="+mn-ea"/>
              </a:rPr>
              <a:t>)(Ⅰ</a:t>
            </a:r>
            <a:r>
              <a:rPr lang="zh-CN" altLang="en-US" sz="1600" noProof="0" dirty="0">
                <a:ln>
                  <a:noFill/>
                </a:ln>
                <a:solidFill>
                  <a:schemeClr val="tx1"/>
                </a:solidFill>
                <a:effectLst/>
                <a:uLnTx/>
                <a:uFillTx/>
                <a:latin typeface="Arial" panose="020B0604020202020204" pitchFamily="34" charset="0"/>
                <a:ea typeface="微软雅黑" panose="020B0503020204020204" pitchFamily="34" charset="-122"/>
                <a:sym typeface="+mn-ea"/>
              </a:rPr>
              <a:t>级证据</a:t>
            </a:r>
            <a:r>
              <a:rPr lang="en-US" altLang="zh-CN" sz="1600" noProof="0" dirty="0">
                <a:ln>
                  <a:noFill/>
                </a:ln>
                <a:solidFill>
                  <a:schemeClr val="tx1"/>
                </a:solidFill>
                <a:effectLst/>
                <a:uLnTx/>
                <a:uFillTx/>
                <a:latin typeface="Arial" panose="020B0604020202020204" pitchFamily="34" charset="0"/>
                <a:ea typeface="微软雅黑" panose="020B0503020204020204" pitchFamily="34" charset="-122"/>
                <a:sym typeface="+mn-ea"/>
              </a:rPr>
              <a:t>)</a:t>
            </a:r>
            <a:r>
              <a:rPr lang="zh-CN" altLang="en-US" sz="1600" noProof="0" dirty="0">
                <a:ln>
                  <a:noFill/>
                </a:ln>
                <a:solidFill>
                  <a:schemeClr val="tx1"/>
                </a:solidFill>
                <a:effectLst/>
                <a:uLnTx/>
                <a:uFillTx/>
                <a:latin typeface="Arial" panose="020B0604020202020204" pitchFamily="34" charset="0"/>
                <a:ea typeface="微软雅黑" panose="020B0503020204020204" pitchFamily="34" charset="-122"/>
                <a:sym typeface="+mn-ea"/>
              </a:rPr>
              <a:t>是国内外公认的标准治疗方案。</a:t>
            </a:r>
            <a:endParaRPr kumimoji="0" lang="en-US" altLang="zh-CN" sz="1600" b="0"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mn-cs"/>
            </a:endParaRPr>
          </a:p>
          <a:p>
            <a:pPr>
              <a:lnSpc>
                <a:spcPct val="170000"/>
              </a:lnSpc>
            </a:pPr>
            <a:r>
              <a:rPr lang="zh-CN" altLang="en-US" sz="1600" b="1" u="sng" dirty="0">
                <a:latin typeface="Arial" panose="020B0604020202020204" pitchFamily="34" charset="0"/>
                <a:ea typeface="微软雅黑" panose="020B0503020204020204" pitchFamily="34" charset="-122"/>
              </a:rPr>
              <a:t>用法用量</a:t>
            </a:r>
            <a:endParaRPr lang="en-US" altLang="zh-CN" sz="1600" b="1" u="sng" dirty="0">
              <a:latin typeface="Arial" panose="020B0604020202020204" pitchFamily="34" charset="0"/>
              <a:ea typeface="微软雅黑" panose="020B0503020204020204" pitchFamily="34" charset="-122"/>
            </a:endParaRPr>
          </a:p>
          <a:p>
            <a:pPr>
              <a:lnSpc>
                <a:spcPct val="170000"/>
              </a:lnSpc>
            </a:pPr>
            <a:r>
              <a:rPr lang="zh-CN" altLang="en-US" sz="1600" b="1" dirty="0">
                <a:latin typeface="Arial" panose="020B0604020202020204" pitchFamily="34" charset="0"/>
                <a:ea typeface="微软雅黑" panose="020B0503020204020204" pitchFamily="34" charset="-122"/>
                <a:sym typeface="+mn-ea"/>
              </a:rPr>
              <a:t>新诊断的多形性胶质母细胞瘤：</a:t>
            </a:r>
            <a:r>
              <a:rPr sz="1600" dirty="0">
                <a:latin typeface="Arial" panose="020B0604020202020204" pitchFamily="34" charset="0"/>
                <a:ea typeface="微软雅黑" panose="020B0503020204020204" pitchFamily="34" charset="-122"/>
              </a:rPr>
              <a:t>同步放化疗期每日剂量为75mg/m</a:t>
            </a:r>
            <a:r>
              <a:rPr sz="1600" baseline="30000" dirty="0">
                <a:solidFill>
                  <a:schemeClr val="tx1"/>
                </a:solidFill>
                <a:uFillTx/>
                <a:latin typeface="Arial" panose="020B0604020202020204" pitchFamily="34" charset="0"/>
                <a:ea typeface="微软雅黑" panose="020B0503020204020204" pitchFamily="34" charset="-122"/>
              </a:rPr>
              <a:t>2</a:t>
            </a:r>
            <a:r>
              <a:rPr sz="1600" dirty="0">
                <a:latin typeface="Arial" panose="020B0604020202020204" pitchFamily="34" charset="0"/>
                <a:ea typeface="微软雅黑" panose="020B0503020204020204" pitchFamily="34" charset="-122"/>
              </a:rPr>
              <a:t>，共42天。</a:t>
            </a:r>
            <a:r>
              <a:rPr lang="zh-CN" sz="1600" dirty="0">
                <a:latin typeface="Arial" panose="020B0604020202020204" pitchFamily="34" charset="0"/>
                <a:ea typeface="微软雅黑" panose="020B0503020204020204" pitchFamily="34" charset="-122"/>
              </a:rPr>
              <a:t>维持治疗每日剂量为</a:t>
            </a:r>
            <a:r>
              <a:rPr sz="1600" dirty="0">
                <a:latin typeface="Arial" panose="020B0604020202020204" pitchFamily="34" charset="0"/>
                <a:ea typeface="微软雅黑" panose="020B0503020204020204" pitchFamily="34" charset="-122"/>
              </a:rPr>
              <a:t>150mg/m</a:t>
            </a:r>
            <a:r>
              <a:rPr sz="1600" baseline="30000" dirty="0">
                <a:solidFill>
                  <a:schemeClr val="tx1"/>
                </a:solidFill>
                <a:uFillTx/>
                <a:latin typeface="Arial" panose="020B0604020202020204" pitchFamily="34" charset="0"/>
                <a:ea typeface="微软雅黑" panose="020B0503020204020204" pitchFamily="34" charset="-122"/>
              </a:rPr>
              <a:t>2</a:t>
            </a:r>
            <a:r>
              <a:rPr sz="1600" dirty="0">
                <a:latin typeface="Arial" panose="020B0604020202020204" pitchFamily="34" charset="0"/>
                <a:ea typeface="微软雅黑" panose="020B0503020204020204" pitchFamily="34" charset="-122"/>
              </a:rPr>
              <a:t>，共5天，停药23天，28天为一个周期，持续6个周期。</a:t>
            </a:r>
          </a:p>
          <a:p>
            <a:pPr>
              <a:lnSpc>
                <a:spcPct val="170000"/>
              </a:lnSpc>
            </a:pPr>
            <a:r>
              <a:rPr lang="zh-CN" altLang="en-US" sz="1600" b="1" dirty="0">
                <a:latin typeface="Arial" panose="020B0604020202020204" pitchFamily="34" charset="0"/>
                <a:ea typeface="微软雅黑" panose="020B0503020204020204" pitchFamily="34" charset="-122"/>
                <a:sym typeface="+mn-ea"/>
              </a:rPr>
              <a:t>复发或进展的多形性胶质母细胞瘤或间变性星形细胞瘤：</a:t>
            </a:r>
            <a:r>
              <a:rPr sz="1600" dirty="0">
                <a:latin typeface="Arial" panose="020B0604020202020204" pitchFamily="34" charset="0"/>
                <a:ea typeface="微软雅黑" panose="020B0503020204020204" pitchFamily="34" charset="-122"/>
              </a:rPr>
              <a:t>每日剂量150mg/m</a:t>
            </a:r>
            <a:r>
              <a:rPr sz="1600" baseline="30000" dirty="0">
                <a:solidFill>
                  <a:schemeClr val="tx1"/>
                </a:solidFill>
                <a:uFillTx/>
                <a:latin typeface="Arial" panose="020B0604020202020204" pitchFamily="34" charset="0"/>
                <a:ea typeface="微软雅黑" panose="020B0503020204020204" pitchFamily="34" charset="-122"/>
              </a:rPr>
              <a:t>2</a:t>
            </a:r>
            <a:r>
              <a:rPr sz="1600" dirty="0">
                <a:latin typeface="Arial" panose="020B0604020202020204" pitchFamily="34" charset="0"/>
                <a:ea typeface="微软雅黑" panose="020B0503020204020204" pitchFamily="34" charset="-122"/>
              </a:rPr>
              <a:t>/日，共5天，然后停药23天，28天为一个周期，持续6个周期。</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a:t>安全性</a:t>
            </a:r>
          </a:p>
        </p:txBody>
      </p:sp>
      <p:sp>
        <p:nvSpPr>
          <p:cNvPr id="3" name="文本框 2"/>
          <p:cNvSpPr txBox="1"/>
          <p:nvPr/>
        </p:nvSpPr>
        <p:spPr>
          <a:xfrm>
            <a:off x="838200" y="323086"/>
            <a:ext cx="1011865" cy="707886"/>
          </a:xfrm>
          <a:prstGeom prst="rect">
            <a:avLst/>
          </a:prstGeom>
          <a:noFill/>
        </p:spPr>
        <p:txBody>
          <a:bodyPr wrap="square" rtlCol="0">
            <a:spAutoFit/>
          </a:bodyPr>
          <a:lstStyle/>
          <a:p>
            <a:r>
              <a:rPr lang="en-US" altLang="zh-CN" sz="4000" b="1" dirty="0"/>
              <a:t>02</a:t>
            </a:r>
            <a:endParaRPr lang="zh-CN" altLang="en-US" sz="4000" b="1" dirty="0"/>
          </a:p>
        </p:txBody>
      </p:sp>
      <p:sp>
        <p:nvSpPr>
          <p:cNvPr id="4" name="文本框 3"/>
          <p:cNvSpPr txBox="1"/>
          <p:nvPr/>
        </p:nvSpPr>
        <p:spPr>
          <a:xfrm>
            <a:off x="1265275" y="1477927"/>
            <a:ext cx="9973340" cy="4334520"/>
          </a:xfrm>
          <a:prstGeom prst="rect">
            <a:avLst/>
          </a:prstGeom>
          <a:noFill/>
        </p:spPr>
        <p:txBody>
          <a:bodyPr wrap="square" rtlCol="0">
            <a:spAutoFit/>
          </a:bodyPr>
          <a:lstStyle/>
          <a:p>
            <a:pPr>
              <a:lnSpc>
                <a:spcPct val="200000"/>
              </a:lnSpc>
            </a:pPr>
            <a:r>
              <a:rPr lang="zh-CN" altLang="en-US" b="1" u="sng" dirty="0"/>
              <a:t>不良反应情况：</a:t>
            </a:r>
            <a:endParaRPr lang="en-US" altLang="zh-CN" b="1" u="sng" dirty="0"/>
          </a:p>
          <a:p>
            <a:pPr>
              <a:lnSpc>
                <a:spcPct val="200000"/>
              </a:lnSpc>
            </a:pPr>
            <a:r>
              <a:rPr lang="zh-CN" altLang="en-US" dirty="0">
                <a:sym typeface="+mn-ea"/>
              </a:rPr>
              <a:t>接受替莫唑胺治疗的患者中有49%报道出现一种或多种严重或危及生命的不良反应，最常见的是疲劳（13%）、抽搐（6%）、头痛（5%）和血小板减少（5%）。</a:t>
            </a:r>
          </a:p>
          <a:p>
            <a:pPr>
              <a:lnSpc>
                <a:spcPct val="200000"/>
              </a:lnSpc>
            </a:pPr>
            <a:r>
              <a:rPr lang="zh-CN" altLang="en-US" b="1" u="sng" dirty="0"/>
              <a:t>安全性方面优势和不足：</a:t>
            </a:r>
            <a:endParaRPr lang="en-US" altLang="zh-CN" b="1" u="sng" dirty="0"/>
          </a:p>
          <a:p>
            <a:pPr indent="0">
              <a:lnSpc>
                <a:spcPct val="200000"/>
              </a:lnSpc>
              <a:spcBef>
                <a:spcPts val="0"/>
              </a:spcBef>
              <a:buSzPct val="100000"/>
              <a:buFont typeface="Arial" panose="020B0604020202020204" pitchFamily="34" charset="0"/>
              <a:buNone/>
              <a:defRPr/>
            </a:pPr>
            <a:r>
              <a:rPr lang="zh-CN" altLang="en-US" dirty="0">
                <a:latin typeface="Arial" panose="020B0604020202020204" pitchFamily="34" charset="0"/>
                <a:ea typeface="微软雅黑" panose="020B0503020204020204" pitchFamily="34" charset="-122"/>
                <a:sym typeface="+mn-ea"/>
              </a:rPr>
              <a:t>非血液学不良反应，常见的是中</a:t>
            </a:r>
            <a:r>
              <a:rPr lang="en-US" altLang="zh-CN" dirty="0">
                <a:latin typeface="Arial" panose="020B0604020202020204" pitchFamily="34" charset="0"/>
                <a:ea typeface="微软雅黑" panose="020B0503020204020204" pitchFamily="34" charset="-122"/>
                <a:sym typeface="+mn-ea"/>
              </a:rPr>
              <a:t>-</a:t>
            </a:r>
            <a:r>
              <a:rPr lang="en-US" altLang="zh-CN" dirty="0" err="1">
                <a:latin typeface="Arial" panose="020B0604020202020204" pitchFamily="34" charset="0"/>
                <a:ea typeface="微软雅黑" panose="020B0503020204020204" pitchFamily="34" charset="-122"/>
                <a:sym typeface="+mn-ea"/>
              </a:rPr>
              <a:t>重度疲乏</a:t>
            </a:r>
            <a:r>
              <a:rPr lang="en-US" altLang="zh-CN" dirty="0">
                <a:latin typeface="Arial" panose="020B0604020202020204" pitchFamily="34" charset="0"/>
                <a:ea typeface="微软雅黑" panose="020B0503020204020204" pitchFamily="34" charset="-122"/>
                <a:sym typeface="+mn-ea"/>
              </a:rPr>
              <a:t> </a:t>
            </a:r>
            <a:r>
              <a:rPr lang="zh-CN" altLang="en-US" dirty="0">
                <a:latin typeface="Arial" panose="020B0604020202020204" pitchFamily="34" charset="0"/>
                <a:ea typeface="微软雅黑" panose="020B0503020204020204" pitchFamily="34" charset="-122"/>
                <a:sym typeface="+mn-ea"/>
              </a:rPr>
              <a:t>，与单独放疗组差异不大（</a:t>
            </a:r>
            <a:r>
              <a:rPr lang="en-US" altLang="zh-CN" dirty="0">
                <a:latin typeface="Arial" panose="020B0604020202020204" pitchFamily="34" charset="0"/>
                <a:ea typeface="微软雅黑" panose="020B0503020204020204" pitchFamily="34" charset="-122"/>
                <a:sym typeface="+mn-ea"/>
              </a:rPr>
              <a:t>TMZ同步放化疗组和单独放疗组发生率分别为33%和26%)</a:t>
            </a:r>
            <a:r>
              <a:rPr lang="zh-CN" altLang="en-US" dirty="0">
                <a:latin typeface="Arial" panose="020B0604020202020204" pitchFamily="34" charset="0"/>
                <a:ea typeface="微软雅黑" panose="020B0503020204020204" pitchFamily="34" charset="-122"/>
                <a:sym typeface="+mn-ea"/>
              </a:rPr>
              <a:t>。血液学不良反应：</a:t>
            </a:r>
            <a:r>
              <a:rPr lang="en-US" altLang="zh-CN" b="1" dirty="0">
                <a:solidFill>
                  <a:srgbClr val="FF0000"/>
                </a:solidFill>
                <a:latin typeface="Arial" panose="020B0604020202020204" pitchFamily="34" charset="0"/>
                <a:ea typeface="微软雅黑" panose="020B0503020204020204" pitchFamily="34" charset="-122"/>
                <a:sym typeface="+mn-ea"/>
              </a:rPr>
              <a:t>TMZ同步放化疗的3或4级血液学毒性反应发生率仅7%</a:t>
            </a:r>
            <a:r>
              <a:rPr lang="zh-CN" altLang="en-US" b="1" dirty="0">
                <a:solidFill>
                  <a:srgbClr val="FF0000"/>
                </a:solidFill>
                <a:latin typeface="Arial" panose="020B0604020202020204" pitchFamily="34" charset="0"/>
                <a:ea typeface="微软雅黑" panose="020B0503020204020204" pitchFamily="34" charset="-122"/>
                <a:sym typeface="+mn-ea"/>
              </a:rPr>
              <a:t>，整体耐受性良好</a:t>
            </a:r>
            <a:r>
              <a:rPr lang="zh-CN" altLang="en-US" dirty="0">
                <a:latin typeface="Arial" panose="020B0604020202020204" pitchFamily="34" charset="0"/>
                <a:ea typeface="微软雅黑" panose="020B0503020204020204" pitchFamily="34" charset="-122"/>
                <a:sym typeface="+mn-ea"/>
              </a:rPr>
              <a:t>。</a:t>
            </a:r>
            <a:endParaRPr lang="en-US" altLang="zh-CN" dirty="0">
              <a:latin typeface="+mj-ea"/>
              <a:ea typeface="+mj-ea"/>
            </a:endParaRPr>
          </a:p>
          <a:p>
            <a:pPr>
              <a:lnSpc>
                <a:spcPct val="150000"/>
              </a:lnSpc>
            </a:pPr>
            <a:endParaRPr lang="en-US" altLang="zh-CN" u="sn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a:t>有效性</a:t>
            </a:r>
          </a:p>
        </p:txBody>
      </p:sp>
      <p:sp>
        <p:nvSpPr>
          <p:cNvPr id="3" name="文本框 2"/>
          <p:cNvSpPr txBox="1"/>
          <p:nvPr/>
        </p:nvSpPr>
        <p:spPr>
          <a:xfrm>
            <a:off x="838200" y="323086"/>
            <a:ext cx="1011865" cy="707886"/>
          </a:xfrm>
          <a:prstGeom prst="rect">
            <a:avLst/>
          </a:prstGeom>
          <a:noFill/>
        </p:spPr>
        <p:txBody>
          <a:bodyPr wrap="square" rtlCol="0">
            <a:spAutoFit/>
          </a:bodyPr>
          <a:lstStyle/>
          <a:p>
            <a:r>
              <a:rPr lang="en-US" altLang="zh-CN" sz="4000" b="1" dirty="0"/>
              <a:t>03</a:t>
            </a:r>
            <a:endParaRPr lang="zh-CN" altLang="en-US" sz="4000" b="1" dirty="0"/>
          </a:p>
        </p:txBody>
      </p:sp>
      <p:sp>
        <p:nvSpPr>
          <p:cNvPr id="4" name="文本框 3"/>
          <p:cNvSpPr txBox="1"/>
          <p:nvPr/>
        </p:nvSpPr>
        <p:spPr>
          <a:xfrm>
            <a:off x="935665" y="1371600"/>
            <a:ext cx="9920175" cy="4888518"/>
          </a:xfrm>
          <a:prstGeom prst="rect">
            <a:avLst/>
          </a:prstGeom>
          <a:noFill/>
        </p:spPr>
        <p:txBody>
          <a:bodyPr wrap="square" rtlCol="0">
            <a:spAutoFit/>
          </a:bodyPr>
          <a:lstStyle/>
          <a:p>
            <a:pPr>
              <a:lnSpc>
                <a:spcPct val="200000"/>
              </a:lnSpc>
            </a:pPr>
            <a:r>
              <a:rPr lang="zh-CN" altLang="en-US" b="1" u="sng" dirty="0"/>
              <a:t>与对照药品疗效方面优势和不足：</a:t>
            </a:r>
            <a:endParaRPr lang="en-US" altLang="zh-CN" b="1" u="sng" dirty="0"/>
          </a:p>
          <a:p>
            <a:pPr marL="285750" indent="-285750">
              <a:lnSpc>
                <a:spcPct val="200000"/>
              </a:lnSpc>
              <a:buFont typeface="Arial" panose="020B0604020202020204" pitchFamily="34" charset="0"/>
              <a:buChar char="•"/>
            </a:pPr>
            <a:r>
              <a:rPr lang="zh-CN" altLang="en-US" dirty="0"/>
              <a:t>上市前研究：受试制剂（注射用替莫唑胺）的平均相对生物利用度F值为99.62±5.41%。受试制剂和参比制剂的AUC0-t、AUC0-∞及Cmax的比值分别为：99.48%，99.47% 和98.84%。对应的90％置信区间分别为：97.54%-101.44%（AUC0-t），97.54%-101.44%（AUC0-∞），91.78%-106.45%（Cmax）。</a:t>
            </a:r>
            <a:r>
              <a:rPr lang="zh-CN" altLang="en-US" b="1" dirty="0">
                <a:solidFill>
                  <a:srgbClr val="FF0000"/>
                </a:solidFill>
              </a:rPr>
              <a:t>两制剂满足生物等效性判定标准</a:t>
            </a:r>
            <a:r>
              <a:rPr lang="zh-CN" altLang="en-US" dirty="0"/>
              <a:t>。</a:t>
            </a:r>
          </a:p>
          <a:p>
            <a:pPr marL="285750" indent="-285750">
              <a:lnSpc>
                <a:spcPct val="200000"/>
              </a:lnSpc>
              <a:buFont typeface="Arial" panose="020B0604020202020204" pitchFamily="34" charset="0"/>
              <a:buChar char="•"/>
            </a:pPr>
            <a:r>
              <a:rPr lang="zh-CN" altLang="en-US" dirty="0"/>
              <a:t>上市后与单纯放疗相比，</a:t>
            </a:r>
            <a:r>
              <a:rPr lang="zh-CN" altLang="en-US" b="1" dirty="0">
                <a:solidFill>
                  <a:srgbClr val="FF0000"/>
                </a:solidFill>
                <a:sym typeface="+mn-ea"/>
              </a:rPr>
              <a:t>总生存期、无进展生存期得到显著延长</a:t>
            </a:r>
            <a:r>
              <a:rPr lang="zh-CN" altLang="en-US" dirty="0"/>
              <a:t>：替莫唑胺联合放疗对比单纯放疗治疗老年新诊断胶质母细胞瘤患者的总生存期分别为9.3个月和7.6个月HR=0.67，95%CI:0.56-0.80(P&lt;0.001)。无进展生存期分别为5.3个月和3.9个月(P&lt;0.001)。</a:t>
            </a:r>
          </a:p>
          <a:p>
            <a:pPr marL="285750" indent="-285750">
              <a:lnSpc>
                <a:spcPct val="150000"/>
              </a:lnSpc>
              <a:buFont typeface="Arial" panose="020B0604020202020204" pitchFamily="34" charset="0"/>
              <a:buChar char="•"/>
            </a:pPr>
            <a:endParaRPr lang="en-US" altLang="zh-C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a:t>有效性</a:t>
            </a:r>
          </a:p>
        </p:txBody>
      </p:sp>
      <p:sp>
        <p:nvSpPr>
          <p:cNvPr id="3" name="文本框 2"/>
          <p:cNvSpPr txBox="1"/>
          <p:nvPr/>
        </p:nvSpPr>
        <p:spPr>
          <a:xfrm>
            <a:off x="838200" y="323086"/>
            <a:ext cx="1011865" cy="707886"/>
          </a:xfrm>
          <a:prstGeom prst="rect">
            <a:avLst/>
          </a:prstGeom>
          <a:noFill/>
        </p:spPr>
        <p:txBody>
          <a:bodyPr wrap="square" rtlCol="0">
            <a:spAutoFit/>
          </a:bodyPr>
          <a:lstStyle/>
          <a:p>
            <a:r>
              <a:rPr lang="en-US" altLang="zh-CN" sz="4000" b="1" dirty="0"/>
              <a:t>03</a:t>
            </a:r>
            <a:endParaRPr lang="zh-CN" altLang="en-US" sz="4000" b="1" dirty="0"/>
          </a:p>
        </p:txBody>
      </p:sp>
      <p:sp>
        <p:nvSpPr>
          <p:cNvPr id="4" name="文本框 3"/>
          <p:cNvSpPr txBox="1"/>
          <p:nvPr/>
        </p:nvSpPr>
        <p:spPr>
          <a:xfrm>
            <a:off x="1344132" y="1414129"/>
            <a:ext cx="9830687" cy="4750018"/>
          </a:xfrm>
          <a:prstGeom prst="rect">
            <a:avLst/>
          </a:prstGeom>
          <a:noFill/>
        </p:spPr>
        <p:txBody>
          <a:bodyPr wrap="square" rtlCol="0">
            <a:spAutoFit/>
          </a:bodyPr>
          <a:lstStyle/>
          <a:p>
            <a:pPr>
              <a:lnSpc>
                <a:spcPct val="200000"/>
              </a:lnSpc>
            </a:pPr>
            <a:r>
              <a:rPr lang="zh-CN" altLang="en-US" b="1" u="sng" dirty="0"/>
              <a:t>临床指南</a:t>
            </a:r>
            <a:r>
              <a:rPr lang="en-US" altLang="zh-CN" b="1" u="sng" dirty="0"/>
              <a:t>/</a:t>
            </a:r>
            <a:r>
              <a:rPr lang="zh-CN" altLang="en-US" b="1" u="sng" dirty="0"/>
              <a:t>诊疗规范推荐：</a:t>
            </a:r>
            <a:endParaRPr lang="en-US" altLang="zh-CN" b="1" u="sng" dirty="0"/>
          </a:p>
          <a:p>
            <a:pPr marL="285750" indent="-285750">
              <a:lnSpc>
                <a:spcPct val="200000"/>
              </a:lnSpc>
              <a:buFont typeface="Arial" panose="020B0604020202020204" pitchFamily="34" charset="0"/>
              <a:buChar char="•"/>
            </a:pPr>
            <a:r>
              <a:rPr dirty="0">
                <a:sym typeface="+mn-ea"/>
              </a:rPr>
              <a:t>《中国中枢神经系统胶质瘤诊断与治疗指南(2015)》:替莫唑胺是胶质瘤化疗的一线药物，对于新诊断的胶质母细胞瘤患者，</a:t>
            </a:r>
            <a:r>
              <a:rPr b="1" dirty="0">
                <a:solidFill>
                  <a:srgbClr val="FF0000"/>
                </a:solidFill>
                <a:sym typeface="+mn-ea"/>
              </a:rPr>
              <a:t>强烈推荐</a:t>
            </a:r>
            <a:r>
              <a:rPr dirty="0">
                <a:sym typeface="+mn-ea"/>
              </a:rPr>
              <a:t>术后替莫唑胺同步放疗联合替莫唑胺辅助化疗至少6个周期(</a:t>
            </a:r>
            <a:r>
              <a:rPr b="1" dirty="0">
                <a:solidFill>
                  <a:srgbClr val="FF0000"/>
                </a:solidFill>
                <a:sym typeface="+mn-ea"/>
              </a:rPr>
              <a:t>I级证据</a:t>
            </a:r>
            <a:r>
              <a:rPr dirty="0">
                <a:sym typeface="+mn-ea"/>
              </a:rPr>
              <a:t>)。</a:t>
            </a:r>
            <a:endParaRPr lang="zh-CN" altLang="en-US" dirty="0"/>
          </a:p>
          <a:p>
            <a:pPr marL="285750" indent="-285750">
              <a:lnSpc>
                <a:spcPct val="200000"/>
              </a:lnSpc>
              <a:buFont typeface="Arial" panose="020B0604020202020204" pitchFamily="34" charset="0"/>
              <a:buChar char="•"/>
            </a:pPr>
            <a:r>
              <a:rPr lang="en-US" altLang="zh-CN" dirty="0"/>
              <a:t>2022</a:t>
            </a:r>
            <a:r>
              <a:rPr lang="zh-CN" altLang="en-US" dirty="0"/>
              <a:t>年</a:t>
            </a:r>
            <a:r>
              <a:rPr lang="en-US" altLang="zh-CN" dirty="0"/>
              <a:t>NCCN</a:t>
            </a:r>
            <a:r>
              <a:rPr lang="zh-CN" altLang="en-US" dirty="0"/>
              <a:t>中枢神经系统肿瘤指南：替莫唑胺同步放化疗</a:t>
            </a:r>
            <a:r>
              <a:rPr lang="en-US" altLang="zh-CN" dirty="0"/>
              <a:t>+</a:t>
            </a:r>
            <a:r>
              <a:rPr lang="zh-CN" altLang="en-US" dirty="0"/>
              <a:t>替莫唑胺辅助化疗是新诊断胶质母细胞瘤、少突胶质细胞瘤和突变型星形细胞瘤患者的</a:t>
            </a:r>
            <a:r>
              <a:rPr lang="zh-CN" altLang="en-US" b="1" dirty="0">
                <a:solidFill>
                  <a:srgbClr val="FF0000"/>
                </a:solidFill>
              </a:rPr>
              <a:t>首选方案</a:t>
            </a:r>
            <a:r>
              <a:rPr lang="zh-CN" altLang="en-US" dirty="0"/>
              <a:t>，对复发的患者替莫唑胺仍为首选方案。</a:t>
            </a:r>
          </a:p>
          <a:p>
            <a:pPr marL="285750" indent="-285750">
              <a:lnSpc>
                <a:spcPct val="150000"/>
              </a:lnSpc>
              <a:buFont typeface="Arial" panose="020B0604020202020204" pitchFamily="34" charset="0"/>
              <a:buChar char="•"/>
            </a:pPr>
            <a:endParaRPr lang="zh-CN" altLang="en-US" dirty="0"/>
          </a:p>
          <a:p>
            <a:pPr marL="285750" indent="-285750">
              <a:lnSpc>
                <a:spcPct val="150000"/>
              </a:lnSpc>
              <a:buFont typeface="Arial" panose="020B0604020202020204" pitchFamily="34" charset="0"/>
              <a:buChar char="•"/>
            </a:pP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a:t>创新性</a:t>
            </a:r>
          </a:p>
        </p:txBody>
      </p:sp>
      <p:sp>
        <p:nvSpPr>
          <p:cNvPr id="3" name="文本框 2"/>
          <p:cNvSpPr txBox="1"/>
          <p:nvPr/>
        </p:nvSpPr>
        <p:spPr>
          <a:xfrm>
            <a:off x="838200" y="323086"/>
            <a:ext cx="1011865" cy="707886"/>
          </a:xfrm>
          <a:prstGeom prst="rect">
            <a:avLst/>
          </a:prstGeom>
          <a:noFill/>
        </p:spPr>
        <p:txBody>
          <a:bodyPr wrap="square" rtlCol="0">
            <a:spAutoFit/>
          </a:bodyPr>
          <a:lstStyle/>
          <a:p>
            <a:r>
              <a:rPr lang="en-US" altLang="zh-CN" sz="4000" b="1" dirty="0"/>
              <a:t>04</a:t>
            </a:r>
            <a:endParaRPr lang="zh-CN" altLang="en-US" sz="4000" b="1" dirty="0"/>
          </a:p>
        </p:txBody>
      </p:sp>
      <p:sp>
        <p:nvSpPr>
          <p:cNvPr id="4" name="文本框 3"/>
          <p:cNvSpPr txBox="1"/>
          <p:nvPr/>
        </p:nvSpPr>
        <p:spPr>
          <a:xfrm>
            <a:off x="914400" y="1329069"/>
            <a:ext cx="10260419" cy="4661535"/>
          </a:xfrm>
          <a:prstGeom prst="rect">
            <a:avLst/>
          </a:prstGeom>
          <a:noFill/>
        </p:spPr>
        <p:txBody>
          <a:bodyPr wrap="square" rtlCol="0">
            <a:spAutoFit/>
          </a:bodyPr>
          <a:lstStyle/>
          <a:p>
            <a:pPr>
              <a:lnSpc>
                <a:spcPct val="150000"/>
              </a:lnSpc>
            </a:pPr>
            <a:r>
              <a:rPr lang="zh-CN" altLang="en-US" b="1" u="sng" dirty="0"/>
              <a:t>创新点：</a:t>
            </a:r>
            <a:endParaRPr lang="en-US" altLang="zh-CN" b="1" u="sng" dirty="0"/>
          </a:p>
          <a:p>
            <a:pPr marL="285750" indent="-285750">
              <a:lnSpc>
                <a:spcPct val="150000"/>
              </a:lnSpc>
              <a:buFont typeface="Arial" panose="020B0604020202020204" pitchFamily="34" charset="0"/>
              <a:buChar char="•"/>
            </a:pPr>
            <a:r>
              <a:rPr lang="zh-CN" altLang="en-US" dirty="0"/>
              <a:t>专利方法1</a:t>
            </a:r>
            <a:r>
              <a:rPr lang="en-US" altLang="zh-CN" dirty="0"/>
              <a:t>(CN201110201186.3)</a:t>
            </a:r>
            <a:r>
              <a:rPr lang="zh-CN" altLang="en-US" dirty="0"/>
              <a:t>所得制剂</a:t>
            </a:r>
            <a:r>
              <a:rPr lang="zh-CN" altLang="en-US" b="1" dirty="0">
                <a:solidFill>
                  <a:srgbClr val="FF0000"/>
                </a:solidFill>
              </a:rPr>
              <a:t>含量高、杂质少</a:t>
            </a:r>
            <a:r>
              <a:rPr lang="zh-CN" altLang="en-US" dirty="0"/>
              <a:t>，有助于提高疗效，降低不良反应发生率。专利方法2</a:t>
            </a:r>
            <a:r>
              <a:rPr lang="en-US" altLang="zh-CN" dirty="0"/>
              <a:t>(CN201010212017.5)</a:t>
            </a:r>
            <a:r>
              <a:rPr lang="zh-CN" altLang="en-US" dirty="0"/>
              <a:t>所得制剂复溶性好，质量更稳定。注射剂改变给药途径，</a:t>
            </a:r>
            <a:r>
              <a:rPr lang="zh-CN" altLang="en-US" b="1" dirty="0">
                <a:solidFill>
                  <a:srgbClr val="FF0000"/>
                </a:solidFill>
              </a:rPr>
              <a:t>降低口服制剂因剂量大产生的毒副反应</a:t>
            </a:r>
            <a:r>
              <a:rPr lang="zh-CN" altLang="en-US" dirty="0"/>
              <a:t>，满足临床用药需求，减轻患者痛苦。</a:t>
            </a:r>
          </a:p>
          <a:p>
            <a:pPr marL="285750" indent="-285750">
              <a:lnSpc>
                <a:spcPct val="150000"/>
              </a:lnSpc>
              <a:buFont typeface="Arial" panose="020B0604020202020204" pitchFamily="34" charset="0"/>
              <a:buChar char="•"/>
            </a:pPr>
            <a:r>
              <a:rPr lang="zh-CN" altLang="en-US" dirty="0"/>
              <a:t>脑胶质瘤患者发生吞咽困难的比例较高，应用口服制剂存在困难。此外，胶质瘤低龄患儿口服替莫唑胺胶囊也存在困难。化疗期间，尽管使用了止吐药，但仍存在部分患者在服药后不久发生呕吐的情况，降低了替莫唑胺口服胶囊的有效摄入剂量。注射用替莫唑胺</a:t>
            </a:r>
            <a:r>
              <a:rPr lang="zh-CN" altLang="en-US" b="1" dirty="0">
                <a:solidFill>
                  <a:srgbClr val="FF0000"/>
                </a:solidFill>
              </a:rPr>
              <a:t>减少了恶心呕吐可能造成的药物浓度不足的问题</a:t>
            </a:r>
            <a:r>
              <a:rPr lang="zh-CN" altLang="en-US" dirty="0"/>
              <a:t>。</a:t>
            </a:r>
          </a:p>
          <a:p>
            <a:pPr indent="0">
              <a:lnSpc>
                <a:spcPct val="150000"/>
              </a:lnSpc>
              <a:buFont typeface="Arial" panose="020B0604020202020204" pitchFamily="34" charset="0"/>
              <a:buNone/>
            </a:pPr>
            <a:r>
              <a:rPr lang="zh-CN" altLang="en-US" b="1" u="sng" dirty="0"/>
              <a:t>优势：</a:t>
            </a:r>
            <a:endParaRPr lang="en-US" altLang="zh-CN" b="1" u="sng" dirty="0"/>
          </a:p>
          <a:p>
            <a:pPr marL="285750" indent="-285750">
              <a:lnSpc>
                <a:spcPct val="150000"/>
              </a:lnSpc>
              <a:buFont typeface="Arial" panose="020B0604020202020204" pitchFamily="34" charset="0"/>
              <a:buChar char="•"/>
            </a:pPr>
            <a:r>
              <a:rPr lang="zh-CN" altLang="en-US" dirty="0">
                <a:sym typeface="+mn-ea"/>
              </a:rPr>
              <a:t>对于术后存在吞咽困难或意识不清，胃肠道功能障碍、吸收不佳或对口服胶囊反应较大的患者，以及低龄患者更适合使用替莫唑胺注射剂，临床优势明显。</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a:t>公平性</a:t>
            </a:r>
          </a:p>
        </p:txBody>
      </p:sp>
      <p:sp>
        <p:nvSpPr>
          <p:cNvPr id="3" name="文本框 2"/>
          <p:cNvSpPr txBox="1"/>
          <p:nvPr/>
        </p:nvSpPr>
        <p:spPr>
          <a:xfrm>
            <a:off x="838200" y="323086"/>
            <a:ext cx="1011865" cy="707886"/>
          </a:xfrm>
          <a:prstGeom prst="rect">
            <a:avLst/>
          </a:prstGeom>
          <a:noFill/>
        </p:spPr>
        <p:txBody>
          <a:bodyPr wrap="square" rtlCol="0">
            <a:spAutoFit/>
          </a:bodyPr>
          <a:lstStyle/>
          <a:p>
            <a:r>
              <a:rPr lang="en-US" altLang="zh-CN" sz="4000" b="1" dirty="0"/>
              <a:t>05</a:t>
            </a:r>
            <a:endParaRPr lang="zh-CN" altLang="en-US" sz="4000" b="1" dirty="0"/>
          </a:p>
        </p:txBody>
      </p:sp>
      <p:sp>
        <p:nvSpPr>
          <p:cNvPr id="4" name="文本框 3"/>
          <p:cNvSpPr txBox="1"/>
          <p:nvPr/>
        </p:nvSpPr>
        <p:spPr>
          <a:xfrm>
            <a:off x="1464634" y="1332721"/>
            <a:ext cx="9889165" cy="4440318"/>
          </a:xfrm>
          <a:prstGeom prst="rect">
            <a:avLst/>
          </a:prstGeom>
          <a:noFill/>
        </p:spPr>
        <p:txBody>
          <a:bodyPr wrap="square" rtlCol="0">
            <a:spAutoFit/>
          </a:bodyPr>
          <a:lstStyle/>
          <a:p>
            <a:pPr>
              <a:lnSpc>
                <a:spcPct val="200000"/>
              </a:lnSpc>
            </a:pPr>
            <a:r>
              <a:rPr lang="zh-CN" altLang="en-US" b="1" u="sng" dirty="0"/>
              <a:t>年发病患者总数：</a:t>
            </a:r>
            <a:endParaRPr lang="en-US" altLang="zh-CN" b="1" u="sng" dirty="0"/>
          </a:p>
          <a:p>
            <a:pPr>
              <a:lnSpc>
                <a:spcPct val="200000"/>
              </a:lnSpc>
            </a:pPr>
            <a:r>
              <a:rPr lang="zh-CN" altLang="en-US" dirty="0">
                <a:latin typeface="Arial" panose="020B0604020202020204" pitchFamily="34" charset="0"/>
                <a:ea typeface="微软雅黑" panose="020B0503020204020204" pitchFamily="34" charset="-122"/>
                <a:sym typeface="+mn-ea"/>
              </a:rPr>
              <a:t>中国</a:t>
            </a:r>
            <a:r>
              <a:rPr lang="zh-CN" altLang="en-US" noProof="0" dirty="0">
                <a:ln>
                  <a:noFill/>
                </a:ln>
                <a:solidFill>
                  <a:prstClr val="black"/>
                </a:solidFill>
                <a:effectLst/>
                <a:uLnTx/>
                <a:uFillTx/>
                <a:latin typeface="Arial" panose="020B0604020202020204" pitchFamily="34" charset="0"/>
                <a:ea typeface="微软雅黑" panose="020B0503020204020204" pitchFamily="34" charset="-122"/>
                <a:sym typeface="+mn-ea"/>
              </a:rPr>
              <a:t>脑胶质瘤患者</a:t>
            </a:r>
            <a:r>
              <a:rPr lang="zh-CN" altLang="en-US" dirty="0">
                <a:latin typeface="Arial" panose="020B0604020202020204" pitchFamily="34" charset="0"/>
                <a:ea typeface="微软雅黑" panose="020B0503020204020204" pitchFamily="34" charset="-122"/>
                <a:sym typeface="+mn-ea"/>
              </a:rPr>
              <a:t>约</a:t>
            </a:r>
            <a:r>
              <a:rPr lang="en-US" altLang="zh-CN" noProof="0" dirty="0">
                <a:ln>
                  <a:noFill/>
                </a:ln>
                <a:solidFill>
                  <a:prstClr val="black"/>
                </a:solidFill>
                <a:effectLst/>
                <a:uLnTx/>
                <a:uFillTx/>
                <a:latin typeface="Arial" panose="020B0604020202020204" pitchFamily="34" charset="0"/>
                <a:ea typeface="微软雅黑" panose="020B0503020204020204" pitchFamily="34" charset="-122"/>
                <a:sym typeface="+mn-ea"/>
              </a:rPr>
              <a:t>9</a:t>
            </a:r>
            <a:r>
              <a:rPr lang="zh-CN" altLang="en-US" noProof="0" dirty="0">
                <a:ln>
                  <a:noFill/>
                </a:ln>
                <a:solidFill>
                  <a:prstClr val="black"/>
                </a:solidFill>
                <a:effectLst/>
                <a:uLnTx/>
                <a:uFillTx/>
                <a:latin typeface="Arial" panose="020B0604020202020204" pitchFamily="34" charset="0"/>
                <a:ea typeface="微软雅黑" panose="020B0503020204020204" pitchFamily="34" charset="-122"/>
                <a:sym typeface="+mn-ea"/>
              </a:rPr>
              <a:t>万例，其中高级别恶性脑胶质瘤占</a:t>
            </a:r>
            <a:r>
              <a:rPr lang="en-US" altLang="zh-CN" noProof="0" dirty="0">
                <a:ln>
                  <a:noFill/>
                </a:ln>
                <a:solidFill>
                  <a:prstClr val="black"/>
                </a:solidFill>
                <a:effectLst/>
                <a:uLnTx/>
                <a:uFillTx/>
                <a:latin typeface="Arial" panose="020B0604020202020204" pitchFamily="34" charset="0"/>
                <a:ea typeface="微软雅黑" panose="020B0503020204020204" pitchFamily="34" charset="-122"/>
                <a:sym typeface="+mn-ea"/>
              </a:rPr>
              <a:t>70%</a:t>
            </a:r>
            <a:r>
              <a:rPr lang="zh-CN" altLang="en-US" noProof="0" dirty="0">
                <a:ln>
                  <a:noFill/>
                </a:ln>
                <a:solidFill>
                  <a:prstClr val="black"/>
                </a:solidFill>
                <a:effectLst/>
                <a:uLnTx/>
                <a:uFillTx/>
                <a:latin typeface="Arial" panose="020B0604020202020204" pitchFamily="34" charset="0"/>
                <a:ea typeface="微软雅黑" panose="020B0503020204020204" pitchFamily="34" charset="-122"/>
                <a:sym typeface="+mn-ea"/>
              </a:rPr>
              <a:t>左右（</a:t>
            </a:r>
            <a:r>
              <a:rPr lang="en-US" altLang="zh-CN" noProof="0" dirty="0">
                <a:ln>
                  <a:noFill/>
                </a:ln>
                <a:solidFill>
                  <a:prstClr val="black"/>
                </a:solidFill>
                <a:effectLst/>
                <a:uLnTx/>
                <a:uFillTx/>
                <a:latin typeface="Arial" panose="020B0604020202020204" pitchFamily="34" charset="0"/>
                <a:ea typeface="微软雅黑" panose="020B0503020204020204" pitchFamily="34" charset="-122"/>
                <a:sym typeface="+mn-ea"/>
              </a:rPr>
              <a:t>6.3</a:t>
            </a:r>
            <a:r>
              <a:rPr lang="zh-CN" altLang="en-US" noProof="0" dirty="0">
                <a:ln>
                  <a:noFill/>
                </a:ln>
                <a:solidFill>
                  <a:prstClr val="black"/>
                </a:solidFill>
                <a:effectLst/>
                <a:uLnTx/>
                <a:uFillTx/>
                <a:latin typeface="Arial" panose="020B0604020202020204" pitchFamily="34" charset="0"/>
                <a:ea typeface="微软雅黑" panose="020B0503020204020204" pitchFamily="34" charset="-122"/>
                <a:sym typeface="+mn-ea"/>
              </a:rPr>
              <a:t>万）、低级别脑胶质瘤</a:t>
            </a:r>
            <a:r>
              <a:rPr lang="en-US" altLang="zh-CN" noProof="0" dirty="0">
                <a:ln>
                  <a:noFill/>
                </a:ln>
                <a:solidFill>
                  <a:prstClr val="black"/>
                </a:solidFill>
                <a:effectLst/>
                <a:uLnTx/>
                <a:uFillTx/>
                <a:latin typeface="Arial" panose="020B0604020202020204" pitchFamily="34" charset="0"/>
                <a:ea typeface="微软雅黑" panose="020B0503020204020204" pitchFamily="34" charset="-122"/>
                <a:sym typeface="+mn-ea"/>
              </a:rPr>
              <a:t>30%</a:t>
            </a:r>
            <a:r>
              <a:rPr lang="zh-CN" altLang="en-US" noProof="0" dirty="0">
                <a:ln>
                  <a:noFill/>
                </a:ln>
                <a:solidFill>
                  <a:prstClr val="black"/>
                </a:solidFill>
                <a:effectLst/>
                <a:uLnTx/>
                <a:uFillTx/>
                <a:latin typeface="Arial" panose="020B0604020202020204" pitchFamily="34" charset="0"/>
                <a:ea typeface="微软雅黑" panose="020B0503020204020204" pitchFamily="34" charset="-122"/>
                <a:sym typeface="+mn-ea"/>
              </a:rPr>
              <a:t>左右（</a:t>
            </a:r>
            <a:r>
              <a:rPr lang="en-US" altLang="zh-CN" noProof="0" dirty="0">
                <a:ln>
                  <a:noFill/>
                </a:ln>
                <a:solidFill>
                  <a:prstClr val="black"/>
                </a:solidFill>
                <a:effectLst/>
                <a:uLnTx/>
                <a:uFillTx/>
                <a:latin typeface="Arial" panose="020B0604020202020204" pitchFamily="34" charset="0"/>
                <a:ea typeface="微软雅黑" panose="020B0503020204020204" pitchFamily="34" charset="-122"/>
                <a:sym typeface="+mn-ea"/>
              </a:rPr>
              <a:t>2.7</a:t>
            </a:r>
            <a:r>
              <a:rPr lang="zh-CN" altLang="en-US" noProof="0" dirty="0">
                <a:ln>
                  <a:noFill/>
                </a:ln>
                <a:solidFill>
                  <a:prstClr val="black"/>
                </a:solidFill>
                <a:effectLst/>
                <a:uLnTx/>
                <a:uFillTx/>
                <a:latin typeface="Arial" panose="020B0604020202020204" pitchFamily="34" charset="0"/>
                <a:ea typeface="微软雅黑" panose="020B0503020204020204" pitchFamily="34" charset="-122"/>
                <a:sym typeface="+mn-ea"/>
              </a:rPr>
              <a:t>万）</a:t>
            </a:r>
            <a:r>
              <a:rPr lang="zh-CN" altLang="en-US" dirty="0">
                <a:latin typeface="Arial" panose="020B0604020202020204" pitchFamily="34" charset="0"/>
                <a:ea typeface="微软雅黑" panose="020B0503020204020204" pitchFamily="34" charset="-122"/>
              </a:rPr>
              <a:t>。</a:t>
            </a:r>
            <a:endParaRPr lang="en-US" altLang="zh-CN" dirty="0">
              <a:latin typeface="Arial" panose="020B0604020202020204" pitchFamily="34" charset="0"/>
              <a:ea typeface="微软雅黑" panose="020B0503020204020204" pitchFamily="34" charset="-122"/>
            </a:endParaRPr>
          </a:p>
          <a:p>
            <a:pPr>
              <a:lnSpc>
                <a:spcPct val="200000"/>
              </a:lnSpc>
            </a:pPr>
            <a:r>
              <a:rPr lang="zh-CN" altLang="en-US" b="1" u="sng" dirty="0">
                <a:latin typeface="Arial" panose="020B0604020202020204" pitchFamily="34" charset="0"/>
                <a:ea typeface="微软雅黑" panose="020B0503020204020204" pitchFamily="34" charset="-122"/>
              </a:rPr>
              <a:t>弥补药品目录短板：</a:t>
            </a:r>
            <a:endParaRPr lang="en-US" altLang="zh-CN" b="1" u="sng" dirty="0">
              <a:latin typeface="Arial" panose="020B0604020202020204" pitchFamily="34" charset="0"/>
              <a:ea typeface="微软雅黑" panose="020B0503020204020204" pitchFamily="34" charset="-122"/>
            </a:endParaRPr>
          </a:p>
          <a:p>
            <a:pPr>
              <a:lnSpc>
                <a:spcPct val="200000"/>
              </a:lnSpc>
            </a:pPr>
            <a:r>
              <a:rPr dirty="0">
                <a:latin typeface="Arial" panose="020B0604020202020204" pitchFamily="34" charset="0"/>
                <a:ea typeface="微软雅黑" panose="020B0503020204020204" pitchFamily="34" charset="-122"/>
              </a:rPr>
              <a:t>替莫唑胺目前仅口服剂型在国家医保目录，注射剂空白。将注射用替莫唑胺纳入国家医保可与口服剂型互补，</a:t>
            </a:r>
            <a:r>
              <a:rPr b="1" dirty="0">
                <a:solidFill>
                  <a:srgbClr val="FF0000"/>
                </a:solidFill>
                <a:latin typeface="Arial" panose="020B0604020202020204" pitchFamily="34" charset="0"/>
                <a:ea typeface="微软雅黑" panose="020B0503020204020204" pitchFamily="34" charset="-122"/>
              </a:rPr>
              <a:t>弥补口服受限患者不能应用的短板</a:t>
            </a:r>
            <a:r>
              <a:rPr dirty="0">
                <a:latin typeface="Arial" panose="020B0604020202020204" pitchFamily="34" charset="0"/>
                <a:ea typeface="微软雅黑" panose="020B0503020204020204" pitchFamily="34" charset="-122"/>
              </a:rPr>
              <a:t>，更好满足临床用药需求。</a:t>
            </a:r>
          </a:p>
          <a:p>
            <a:pPr>
              <a:lnSpc>
                <a:spcPct val="200000"/>
              </a:lnSpc>
            </a:pPr>
            <a:r>
              <a:rPr lang="zh-CN" altLang="en-US" b="1" u="sng" dirty="0">
                <a:latin typeface="Arial" panose="020B0604020202020204" pitchFamily="34" charset="0"/>
                <a:ea typeface="微软雅黑" panose="020B0503020204020204" pitchFamily="34" charset="-122"/>
              </a:rPr>
              <a:t>临床管理难度：</a:t>
            </a:r>
            <a:endParaRPr lang="en-US" altLang="zh-CN" b="1" u="sng" dirty="0">
              <a:latin typeface="Arial" panose="020B0604020202020204" pitchFamily="34" charset="0"/>
              <a:ea typeface="微软雅黑" panose="020B0503020204020204" pitchFamily="34" charset="-122"/>
            </a:endParaRPr>
          </a:p>
          <a:p>
            <a:pPr>
              <a:lnSpc>
                <a:spcPct val="200000"/>
              </a:lnSpc>
            </a:pPr>
            <a:r>
              <a:rPr lang="zh-CN" altLang="en-US" dirty="0">
                <a:latin typeface="Arial" panose="020B0604020202020204" pitchFamily="34" charset="0"/>
                <a:ea typeface="微软雅黑" panose="020B0503020204020204" pitchFamily="34" charset="-122"/>
              </a:rPr>
              <a:t>注射用替莫唑胺的适应症人群明确，给药简单，不会增加临床管理难度。</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bda96394-2927-4eb8-878c-b834acb6e244"/>
  <p:tag name="COMMONDATA" val="eyJoZGlkIjoiZTQ4ODQwNThiYTg4YTBlNDhkZDRmNGNiNWM5NWE1YzAifQ=="/>
</p:tagLst>
</file>

<file path=ppt/tags/tag10.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NUMBER"/>
</p:tagLst>
</file>

<file path=ppt/tags/tag11.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ENTRY"/>
</p:tagLst>
</file>

<file path=ppt/tags/tag2.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NUMBER"/>
</p:tagLst>
</file>

<file path=ppt/tags/tag3.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ENTRY"/>
</p:tagLst>
</file>

<file path=ppt/tags/tag4.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NUMBER"/>
</p:tagLst>
</file>

<file path=ppt/tags/tag5.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ENTRY"/>
</p:tagLst>
</file>

<file path=ppt/tags/tag6.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NUMBER"/>
</p:tagLst>
</file>

<file path=ppt/tags/tag7.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ENTRY"/>
</p:tagLst>
</file>

<file path=ppt/tags/tag8.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NUMBER"/>
</p:tagLst>
</file>

<file path=ppt/tags/tag9.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ENTRY"/>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微软雅黑+Arial">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1172</Words>
  <Application>Microsoft Office PowerPoint</Application>
  <PresentationFormat>宽屏</PresentationFormat>
  <Paragraphs>68</Paragraphs>
  <Slides>9</Slides>
  <Notes>4</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9</vt:i4>
      </vt:variant>
    </vt:vector>
  </HeadingPairs>
  <TitlesOfParts>
    <vt:vector size="13" baseType="lpstr">
      <vt:lpstr>微软雅黑</vt:lpstr>
      <vt:lpstr>Arial</vt:lpstr>
      <vt:lpstr>Calibri</vt:lpstr>
      <vt:lpstr>Office 主题</vt:lpstr>
      <vt:lpstr>PowerPoint 演示文稿</vt:lpstr>
      <vt:lpstr>PowerPoint 演示文稿</vt:lpstr>
      <vt:lpstr>药品基本信息</vt:lpstr>
      <vt:lpstr>药品基本信息</vt:lpstr>
      <vt:lpstr>安全性</vt:lpstr>
      <vt:lpstr>有效性</vt:lpstr>
      <vt:lpstr>有效性</vt:lpstr>
      <vt:lpstr>创新性</vt:lpstr>
      <vt:lpstr>公平性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徐子涵</dc:creator>
  <cp:lastModifiedBy>sarah lin</cp:lastModifiedBy>
  <cp:revision>79</cp:revision>
  <dcterms:created xsi:type="dcterms:W3CDTF">2022-01-17T05:29:00Z</dcterms:created>
  <dcterms:modified xsi:type="dcterms:W3CDTF">2022-07-13T00:54:50Z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B034A6A72EC542E6AE7E86318D462266</vt:lpwstr>
  </property>
  <property fmtid="{D5CDD505-2E9C-101B-9397-08002B2CF9AE}" pid="3" name="KSOProductBuildVer">
    <vt:lpwstr>2052-11.1.0.11830</vt:lpwstr>
  </property>
</Properties>
</file>