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9" r:id="rId3"/>
    <p:sldMasterId id="2147483690" r:id="rId4"/>
  </p:sldMasterIdLst>
  <p:notesMasterIdLst>
    <p:notesMasterId r:id="rId8"/>
  </p:notesMasterIdLst>
  <p:handoutMasterIdLst>
    <p:handoutMasterId r:id="rId17"/>
  </p:handoutMasterIdLst>
  <p:sldIdLst>
    <p:sldId id="11090438" r:id="rId5"/>
    <p:sldId id="11090401" r:id="rId6"/>
    <p:sldId id="11090403" r:id="rId7"/>
    <p:sldId id="11090498" r:id="rId9"/>
    <p:sldId id="11090496" r:id="rId10"/>
    <p:sldId id="11090457" r:id="rId11"/>
    <p:sldId id="11090473" r:id="rId12"/>
    <p:sldId id="11090425" r:id="rId13"/>
    <p:sldId id="11090433" r:id="rId14"/>
    <p:sldId id="11090436" r:id="rId15"/>
    <p:sldId id="11090453" r:id="rId16"/>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2" clrIdx="0"/>
  <p:cmAuthor id="7" name="微软用户" initials="微软用户" lastIdx="1" clrIdx="7"/>
  <p:cmAuthor id="1" name="zhaoting" initials="z" lastIdx="3" clrIdx="0"/>
  <p:cmAuthor id="8" name="crystal_fan1126@126.com" initials="c" lastIdx="11" clrIdx="8"/>
  <p:cmAuthor id="2" name="Sky123.Org" initials="S" lastIdx="1" clrIdx="2"/>
  <p:cmAuthor id="3" name="Meng XiangWen" initials="MX" lastIdx="2" clrIdx="3"/>
  <p:cmAuthor id="4" name="ZCH" initials="Z" lastIdx="9" clrIdx="4"/>
  <p:cmAuthor id="5" name="CVB" initials="C" lastIdx="13" clrIdx="5"/>
  <p:cmAuthor id="6" name="admin" initials="a" lastIdx="1" clrIdx="6"/>
  <p:cmAuthor id="9" name="ey857194" initials="e" lastIdx="11" clrIdx="11"/>
  <p:cmAuthor id="10" name="George Pickering" initials="G" lastIdx="6" clrIdx="2"/>
  <p:cmAuthor id="11" name="Reviewer" initials="R" lastIdx="9" clrIdx="5"/>
  <p:cmAuthor id="12" name="sz564411" initials="s" lastIdx="1" clrIdx="0"/>
  <p:cmAuthor id="13" name="ktmt967" initials="k" lastIdx="1" clrIdx="2"/>
  <p:cmAuthor id="14" name="Dell" initials="D" lastIdx="21" clrIdx="0"/>
  <p:cmAuthor id="15" name="作者" initials="A" lastIdx="0" clrIdx="12"/>
  <p:cmAuthor id="18" name="Liu ying" initials="LY" lastIdx="1" clrIdx="17"/>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95965"/>
    <a:srgbClr val="000000"/>
    <a:srgbClr val="25919E"/>
    <a:srgbClr val="1687A5"/>
    <a:srgbClr val="1F74AD"/>
    <a:srgbClr val="3498DB"/>
    <a:srgbClr val="69A35B"/>
    <a:srgbClr val="1AA3AA"/>
    <a:srgbClr val="37BECC"/>
    <a:srgbClr val="3498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97" autoAdjust="0"/>
    <p:restoredTop sz="93898" autoAdjust="0"/>
  </p:normalViewPr>
  <p:slideViewPr>
    <p:cSldViewPr snapToGrid="0">
      <p:cViewPr varScale="1">
        <p:scale>
          <a:sx n="68" d="100"/>
          <a:sy n="68" d="100"/>
        </p:scale>
        <p:origin x="900" y="6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2" Type="http://schemas.openxmlformats.org/officeDocument/2006/relationships/tags" Target="tags/tag4.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A86038-8B0C-49F9-9B47-F0C98C31762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9594D-33D7-4D86-9EB8-32370CC1C1C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6" name="Rectangle 5"/>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4"/>
          <p:cNvSpPr>
            <a:spLocks noGrp="1"/>
          </p:cNvSpPr>
          <p:nvPr>
            <p:ph type="pic" sz="quarter" idx="10"/>
          </p:nvPr>
        </p:nvSpPr>
        <p:spPr>
          <a:xfrm>
            <a:off x="856342" y="1428591"/>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6" name="Picture Placeholder 15"/>
          <p:cNvSpPr>
            <a:spLocks noGrp="1"/>
          </p:cNvSpPr>
          <p:nvPr>
            <p:ph type="pic" sz="quarter" idx="11"/>
          </p:nvPr>
        </p:nvSpPr>
        <p:spPr>
          <a:xfrm>
            <a:off x="2955440" y="1428591"/>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7" name="Picture Placeholder 16"/>
          <p:cNvSpPr>
            <a:spLocks noGrp="1"/>
          </p:cNvSpPr>
          <p:nvPr>
            <p:ph type="pic" sz="quarter" idx="12"/>
          </p:nvPr>
        </p:nvSpPr>
        <p:spPr>
          <a:xfrm>
            <a:off x="2955440" y="3526624"/>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13"/>
          </p:nvPr>
        </p:nvSpPr>
        <p:spPr>
          <a:xfrm>
            <a:off x="856342" y="3526624"/>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Rectangle 3"/>
          <p:cNvSpPr/>
          <p:nvPr userDrawn="1"/>
        </p:nvSpPr>
        <p:spPr>
          <a:xfrm>
            <a:off x="0" y="685800"/>
            <a:ext cx="6348045"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p:cNvSpPr>
            <a:spLocks noGrp="1"/>
          </p:cNvSpPr>
          <p:nvPr>
            <p:ph type="pic" sz="quarter" idx="10"/>
          </p:nvPr>
        </p:nvSpPr>
        <p:spPr>
          <a:xfrm>
            <a:off x="4466493" y="1438275"/>
            <a:ext cx="3794668" cy="3981450"/>
          </a:xfrm>
          <a:custGeom>
            <a:avLst/>
            <a:gdLst>
              <a:gd name="connsiteX0" fmla="*/ 0 w 3794668"/>
              <a:gd name="connsiteY0" fmla="*/ 0 h 3981450"/>
              <a:gd name="connsiteX1" fmla="*/ 3794668 w 3794668"/>
              <a:gd name="connsiteY1" fmla="*/ 0 h 3981450"/>
              <a:gd name="connsiteX2" fmla="*/ 3794668 w 3794668"/>
              <a:gd name="connsiteY2" fmla="*/ 3981450 h 3981450"/>
              <a:gd name="connsiteX3" fmla="*/ 0 w 3794668"/>
              <a:gd name="connsiteY3" fmla="*/ 3981450 h 3981450"/>
            </a:gdLst>
            <a:ahLst/>
            <a:cxnLst>
              <a:cxn ang="0">
                <a:pos x="connsiteX0" y="connsiteY0"/>
              </a:cxn>
              <a:cxn ang="0">
                <a:pos x="connsiteX1" y="connsiteY1"/>
              </a:cxn>
              <a:cxn ang="0">
                <a:pos x="connsiteX2" y="connsiteY2"/>
              </a:cxn>
              <a:cxn ang="0">
                <a:pos x="connsiteX3" y="connsiteY3"/>
              </a:cxn>
            </a:cxnLst>
            <a:rect l="l" t="t" r="r" b="b"/>
            <a:pathLst>
              <a:path w="3794668" h="3981450">
                <a:moveTo>
                  <a:pt x="0" y="0"/>
                </a:moveTo>
                <a:lnTo>
                  <a:pt x="3794668" y="0"/>
                </a:lnTo>
                <a:lnTo>
                  <a:pt x="3794668" y="3981450"/>
                </a:lnTo>
                <a:lnTo>
                  <a:pt x="0" y="39814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7" name="Picture Placeholder 6"/>
          <p:cNvSpPr>
            <a:spLocks noGrp="1"/>
          </p:cNvSpPr>
          <p:nvPr>
            <p:ph type="pic" sz="quarter" idx="11"/>
          </p:nvPr>
        </p:nvSpPr>
        <p:spPr>
          <a:xfrm>
            <a:off x="8397333" y="1438275"/>
            <a:ext cx="3794668" cy="3981450"/>
          </a:xfrm>
          <a:custGeom>
            <a:avLst/>
            <a:gdLst>
              <a:gd name="connsiteX0" fmla="*/ 0 w 3794668"/>
              <a:gd name="connsiteY0" fmla="*/ 0 h 3981450"/>
              <a:gd name="connsiteX1" fmla="*/ 3794668 w 3794668"/>
              <a:gd name="connsiteY1" fmla="*/ 0 h 3981450"/>
              <a:gd name="connsiteX2" fmla="*/ 3794668 w 3794668"/>
              <a:gd name="connsiteY2" fmla="*/ 3981450 h 3981450"/>
              <a:gd name="connsiteX3" fmla="*/ 0 w 3794668"/>
              <a:gd name="connsiteY3" fmla="*/ 3981450 h 3981450"/>
            </a:gdLst>
            <a:ahLst/>
            <a:cxnLst>
              <a:cxn ang="0">
                <a:pos x="connsiteX0" y="connsiteY0"/>
              </a:cxn>
              <a:cxn ang="0">
                <a:pos x="connsiteX1" y="connsiteY1"/>
              </a:cxn>
              <a:cxn ang="0">
                <a:pos x="connsiteX2" y="connsiteY2"/>
              </a:cxn>
              <a:cxn ang="0">
                <a:pos x="connsiteX3" y="connsiteY3"/>
              </a:cxn>
            </a:cxnLst>
            <a:rect l="l" t="t" r="r" b="b"/>
            <a:pathLst>
              <a:path w="3794668" h="3981450">
                <a:moveTo>
                  <a:pt x="0" y="0"/>
                </a:moveTo>
                <a:lnTo>
                  <a:pt x="3794668" y="0"/>
                </a:lnTo>
                <a:lnTo>
                  <a:pt x="3794668" y="3981450"/>
                </a:lnTo>
                <a:lnTo>
                  <a:pt x="0" y="39814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2" name="组合 1"/>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5" name="Rectangle 4"/>
          <p:cNvSpPr/>
          <p:nvPr userDrawn="1"/>
        </p:nvSpPr>
        <p:spPr>
          <a:xfrm>
            <a:off x="0" y="685800"/>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p:cNvSpPr>
            <a:spLocks noGrp="1"/>
          </p:cNvSpPr>
          <p:nvPr>
            <p:ph type="pic" sz="quarter" idx="10"/>
          </p:nvPr>
        </p:nvSpPr>
        <p:spPr>
          <a:xfrm>
            <a:off x="805218" y="1404786"/>
            <a:ext cx="2114550" cy="4130776"/>
          </a:xfrm>
          <a:custGeom>
            <a:avLst/>
            <a:gdLst>
              <a:gd name="connsiteX0" fmla="*/ 0 w 2114550"/>
              <a:gd name="connsiteY0" fmla="*/ 0 h 4130776"/>
              <a:gd name="connsiteX1" fmla="*/ 2114550 w 2114550"/>
              <a:gd name="connsiteY1" fmla="*/ 0 h 4130776"/>
              <a:gd name="connsiteX2" fmla="*/ 2114550 w 2114550"/>
              <a:gd name="connsiteY2" fmla="*/ 4130776 h 4130776"/>
              <a:gd name="connsiteX3" fmla="*/ 0 w 2114550"/>
              <a:gd name="connsiteY3" fmla="*/ 4130776 h 4130776"/>
            </a:gdLst>
            <a:ahLst/>
            <a:cxnLst>
              <a:cxn ang="0">
                <a:pos x="connsiteX0" y="connsiteY0"/>
              </a:cxn>
              <a:cxn ang="0">
                <a:pos x="connsiteX1" y="connsiteY1"/>
              </a:cxn>
              <a:cxn ang="0">
                <a:pos x="connsiteX2" y="connsiteY2"/>
              </a:cxn>
              <a:cxn ang="0">
                <a:pos x="connsiteX3" y="connsiteY3"/>
              </a:cxn>
            </a:cxnLst>
            <a:rect l="l" t="t" r="r" b="b"/>
            <a:pathLst>
              <a:path w="2114550" h="4130776">
                <a:moveTo>
                  <a:pt x="0" y="0"/>
                </a:moveTo>
                <a:lnTo>
                  <a:pt x="2114550" y="0"/>
                </a:lnTo>
                <a:lnTo>
                  <a:pt x="2114550" y="4130776"/>
                </a:lnTo>
                <a:lnTo>
                  <a:pt x="0" y="413077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1" name="Picture Placeholder 10"/>
          <p:cNvSpPr>
            <a:spLocks noGrp="1"/>
          </p:cNvSpPr>
          <p:nvPr>
            <p:ph type="pic" sz="quarter" idx="11"/>
          </p:nvPr>
        </p:nvSpPr>
        <p:spPr>
          <a:xfrm>
            <a:off x="3088659" y="1404786"/>
            <a:ext cx="2114550" cy="4130776"/>
          </a:xfrm>
          <a:custGeom>
            <a:avLst/>
            <a:gdLst>
              <a:gd name="connsiteX0" fmla="*/ 0 w 2114550"/>
              <a:gd name="connsiteY0" fmla="*/ 0 h 4130776"/>
              <a:gd name="connsiteX1" fmla="*/ 2114550 w 2114550"/>
              <a:gd name="connsiteY1" fmla="*/ 0 h 4130776"/>
              <a:gd name="connsiteX2" fmla="*/ 2114550 w 2114550"/>
              <a:gd name="connsiteY2" fmla="*/ 4130776 h 4130776"/>
              <a:gd name="connsiteX3" fmla="*/ 0 w 2114550"/>
              <a:gd name="connsiteY3" fmla="*/ 4130776 h 4130776"/>
            </a:gdLst>
            <a:ahLst/>
            <a:cxnLst>
              <a:cxn ang="0">
                <a:pos x="connsiteX0" y="connsiteY0"/>
              </a:cxn>
              <a:cxn ang="0">
                <a:pos x="connsiteX1" y="connsiteY1"/>
              </a:cxn>
              <a:cxn ang="0">
                <a:pos x="connsiteX2" y="connsiteY2"/>
              </a:cxn>
              <a:cxn ang="0">
                <a:pos x="connsiteX3" y="connsiteY3"/>
              </a:cxn>
            </a:cxnLst>
            <a:rect l="l" t="t" r="r" b="b"/>
            <a:pathLst>
              <a:path w="2114550" h="4130776">
                <a:moveTo>
                  <a:pt x="0" y="0"/>
                </a:moveTo>
                <a:lnTo>
                  <a:pt x="2114550" y="0"/>
                </a:lnTo>
                <a:lnTo>
                  <a:pt x="2114550" y="4130776"/>
                </a:lnTo>
                <a:lnTo>
                  <a:pt x="0" y="413077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2"/>
          </p:nvPr>
        </p:nvSpPr>
        <p:spPr>
          <a:xfrm>
            <a:off x="5377217" y="1404786"/>
            <a:ext cx="2114550" cy="4130776"/>
          </a:xfrm>
          <a:custGeom>
            <a:avLst/>
            <a:gdLst>
              <a:gd name="connsiteX0" fmla="*/ 0 w 2114550"/>
              <a:gd name="connsiteY0" fmla="*/ 0 h 4130776"/>
              <a:gd name="connsiteX1" fmla="*/ 2114550 w 2114550"/>
              <a:gd name="connsiteY1" fmla="*/ 0 h 4130776"/>
              <a:gd name="connsiteX2" fmla="*/ 2114550 w 2114550"/>
              <a:gd name="connsiteY2" fmla="*/ 4130776 h 4130776"/>
              <a:gd name="connsiteX3" fmla="*/ 0 w 2114550"/>
              <a:gd name="connsiteY3" fmla="*/ 4130776 h 4130776"/>
            </a:gdLst>
            <a:ahLst/>
            <a:cxnLst>
              <a:cxn ang="0">
                <a:pos x="connsiteX0" y="connsiteY0"/>
              </a:cxn>
              <a:cxn ang="0">
                <a:pos x="connsiteX1" y="connsiteY1"/>
              </a:cxn>
              <a:cxn ang="0">
                <a:pos x="connsiteX2" y="connsiteY2"/>
              </a:cxn>
              <a:cxn ang="0">
                <a:pos x="connsiteX3" y="connsiteY3"/>
              </a:cxn>
            </a:cxnLst>
            <a:rect l="l" t="t" r="r" b="b"/>
            <a:pathLst>
              <a:path w="2114550" h="4130776">
                <a:moveTo>
                  <a:pt x="0" y="0"/>
                </a:moveTo>
                <a:lnTo>
                  <a:pt x="2114550" y="0"/>
                </a:lnTo>
                <a:lnTo>
                  <a:pt x="2114550" y="4130776"/>
                </a:lnTo>
                <a:lnTo>
                  <a:pt x="0" y="413077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2" name="直接连接符 1"/>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683135" y="685800"/>
            <a:ext cx="4762500" cy="2621280"/>
          </a:xfrm>
          <a:custGeom>
            <a:avLst/>
            <a:gdLst>
              <a:gd name="connsiteX0" fmla="*/ 0 w 4762500"/>
              <a:gd name="connsiteY0" fmla="*/ 0 h 2621280"/>
              <a:gd name="connsiteX1" fmla="*/ 4762500 w 4762500"/>
              <a:gd name="connsiteY1" fmla="*/ 0 h 2621280"/>
              <a:gd name="connsiteX2" fmla="*/ 4762500 w 4762500"/>
              <a:gd name="connsiteY2" fmla="*/ 2621280 h 2621280"/>
              <a:gd name="connsiteX3" fmla="*/ 0 w 4762500"/>
              <a:gd name="connsiteY3" fmla="*/ 2621280 h 2621280"/>
            </a:gdLst>
            <a:ahLst/>
            <a:cxnLst>
              <a:cxn ang="0">
                <a:pos x="connsiteX0" y="connsiteY0"/>
              </a:cxn>
              <a:cxn ang="0">
                <a:pos x="connsiteX1" y="connsiteY1"/>
              </a:cxn>
              <a:cxn ang="0">
                <a:pos x="connsiteX2" y="connsiteY2"/>
              </a:cxn>
              <a:cxn ang="0">
                <a:pos x="connsiteX3" y="connsiteY3"/>
              </a:cxn>
            </a:cxnLst>
            <a:rect l="l" t="t" r="r" b="b"/>
            <a:pathLst>
              <a:path w="4762500" h="2621280">
                <a:moveTo>
                  <a:pt x="0" y="0"/>
                </a:moveTo>
                <a:lnTo>
                  <a:pt x="4762500" y="0"/>
                </a:lnTo>
                <a:lnTo>
                  <a:pt x="4762500" y="2621280"/>
                </a:lnTo>
                <a:lnTo>
                  <a:pt x="0" y="262128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8" name="Picture Placeholder 7"/>
          <p:cNvSpPr>
            <a:spLocks noGrp="1"/>
          </p:cNvSpPr>
          <p:nvPr>
            <p:ph type="pic" sz="quarter" idx="11"/>
          </p:nvPr>
        </p:nvSpPr>
        <p:spPr>
          <a:xfrm>
            <a:off x="6683135" y="3550921"/>
            <a:ext cx="4762500" cy="2621280"/>
          </a:xfrm>
          <a:custGeom>
            <a:avLst/>
            <a:gdLst>
              <a:gd name="connsiteX0" fmla="*/ 0 w 4762500"/>
              <a:gd name="connsiteY0" fmla="*/ 0 h 2621280"/>
              <a:gd name="connsiteX1" fmla="*/ 4762500 w 4762500"/>
              <a:gd name="connsiteY1" fmla="*/ 0 h 2621280"/>
              <a:gd name="connsiteX2" fmla="*/ 4762500 w 4762500"/>
              <a:gd name="connsiteY2" fmla="*/ 2621280 h 2621280"/>
              <a:gd name="connsiteX3" fmla="*/ 0 w 4762500"/>
              <a:gd name="connsiteY3" fmla="*/ 2621280 h 2621280"/>
            </a:gdLst>
            <a:ahLst/>
            <a:cxnLst>
              <a:cxn ang="0">
                <a:pos x="connsiteX0" y="connsiteY0"/>
              </a:cxn>
              <a:cxn ang="0">
                <a:pos x="connsiteX1" y="connsiteY1"/>
              </a:cxn>
              <a:cxn ang="0">
                <a:pos x="connsiteX2" y="connsiteY2"/>
              </a:cxn>
              <a:cxn ang="0">
                <a:pos x="connsiteX3" y="connsiteY3"/>
              </a:cxn>
            </a:cxnLst>
            <a:rect l="l" t="t" r="r" b="b"/>
            <a:pathLst>
              <a:path w="4762500" h="2621280">
                <a:moveTo>
                  <a:pt x="0" y="0"/>
                </a:moveTo>
                <a:lnTo>
                  <a:pt x="4762500" y="0"/>
                </a:lnTo>
                <a:lnTo>
                  <a:pt x="4762500" y="2621280"/>
                </a:lnTo>
                <a:lnTo>
                  <a:pt x="0" y="262128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2" name="组合 1"/>
          <p:cNvGrpSpPr/>
          <p:nvPr userDrawn="1"/>
        </p:nvGrpSpPr>
        <p:grpSpPr>
          <a:xfrm>
            <a:off x="395605" y="347345"/>
            <a:ext cx="766445" cy="621665"/>
            <a:chOff x="623" y="547"/>
            <a:chExt cx="1183" cy="904"/>
          </a:xfrm>
        </p:grpSpPr>
        <p:pic>
          <p:nvPicPr>
            <p:cNvPr id="3" name="图片 2"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685800"/>
            <a:ext cx="3338286" cy="5486400"/>
          </a:xfrm>
          <a:custGeom>
            <a:avLst/>
            <a:gdLst>
              <a:gd name="connsiteX0" fmla="*/ 0 w 3338286"/>
              <a:gd name="connsiteY0" fmla="*/ 0 h 5486401"/>
              <a:gd name="connsiteX1" fmla="*/ 3338286 w 3338286"/>
              <a:gd name="connsiteY1" fmla="*/ 0 h 5486401"/>
              <a:gd name="connsiteX2" fmla="*/ 3338286 w 3338286"/>
              <a:gd name="connsiteY2" fmla="*/ 5486401 h 5486401"/>
              <a:gd name="connsiteX3" fmla="*/ 0 w 3338286"/>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3338286" h="5486401">
                <a:moveTo>
                  <a:pt x="0" y="0"/>
                </a:moveTo>
                <a:lnTo>
                  <a:pt x="3338286" y="0"/>
                </a:lnTo>
                <a:lnTo>
                  <a:pt x="3338286"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7" name="Picture Placeholder 6"/>
          <p:cNvSpPr>
            <a:spLocks noGrp="1"/>
          </p:cNvSpPr>
          <p:nvPr>
            <p:ph type="pic" sz="quarter" idx="11"/>
          </p:nvPr>
        </p:nvSpPr>
        <p:spPr>
          <a:xfrm>
            <a:off x="8853714" y="685801"/>
            <a:ext cx="3338286" cy="5486400"/>
          </a:xfrm>
          <a:custGeom>
            <a:avLst/>
            <a:gdLst>
              <a:gd name="connsiteX0" fmla="*/ 0 w 3338286"/>
              <a:gd name="connsiteY0" fmla="*/ 0 h 5486401"/>
              <a:gd name="connsiteX1" fmla="*/ 3338286 w 3338286"/>
              <a:gd name="connsiteY1" fmla="*/ 0 h 5486401"/>
              <a:gd name="connsiteX2" fmla="*/ 3338286 w 3338286"/>
              <a:gd name="connsiteY2" fmla="*/ 5486401 h 5486401"/>
              <a:gd name="connsiteX3" fmla="*/ 0 w 3338286"/>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3338286" h="5486401">
                <a:moveTo>
                  <a:pt x="0" y="0"/>
                </a:moveTo>
                <a:lnTo>
                  <a:pt x="3338286" y="0"/>
                </a:lnTo>
                <a:lnTo>
                  <a:pt x="3338286"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2" name="组合 1"/>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6042544" y="1105470"/>
            <a:ext cx="2323534" cy="2323531"/>
          </a:xfrm>
          <a:custGeom>
            <a:avLst/>
            <a:gdLst>
              <a:gd name="connsiteX0" fmla="*/ 0 w 2323534"/>
              <a:gd name="connsiteY0" fmla="*/ 0 h 2323531"/>
              <a:gd name="connsiteX1" fmla="*/ 2323534 w 2323534"/>
              <a:gd name="connsiteY1" fmla="*/ 0 h 2323531"/>
              <a:gd name="connsiteX2" fmla="*/ 2323534 w 2323534"/>
              <a:gd name="connsiteY2" fmla="*/ 2323531 h 2323531"/>
              <a:gd name="connsiteX3" fmla="*/ 0 w 2323534"/>
              <a:gd name="connsiteY3" fmla="*/ 2323531 h 2323531"/>
            </a:gdLst>
            <a:ahLst/>
            <a:cxnLst>
              <a:cxn ang="0">
                <a:pos x="connsiteX0" y="connsiteY0"/>
              </a:cxn>
              <a:cxn ang="0">
                <a:pos x="connsiteX1" y="connsiteY1"/>
              </a:cxn>
              <a:cxn ang="0">
                <a:pos x="connsiteX2" y="connsiteY2"/>
              </a:cxn>
              <a:cxn ang="0">
                <a:pos x="connsiteX3" y="connsiteY3"/>
              </a:cxn>
            </a:cxnLst>
            <a:rect l="l" t="t" r="r" b="b"/>
            <a:pathLst>
              <a:path w="2323534" h="2323531">
                <a:moveTo>
                  <a:pt x="0" y="0"/>
                </a:moveTo>
                <a:lnTo>
                  <a:pt x="2323534" y="0"/>
                </a:lnTo>
                <a:lnTo>
                  <a:pt x="2323534" y="2323531"/>
                </a:lnTo>
                <a:lnTo>
                  <a:pt x="0" y="232353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7" name="Picture Placeholder 6"/>
          <p:cNvSpPr>
            <a:spLocks noGrp="1"/>
          </p:cNvSpPr>
          <p:nvPr>
            <p:ph type="pic" sz="quarter" idx="12"/>
          </p:nvPr>
        </p:nvSpPr>
        <p:spPr>
          <a:xfrm>
            <a:off x="6042544" y="3429001"/>
            <a:ext cx="2323534" cy="2323531"/>
          </a:xfrm>
          <a:custGeom>
            <a:avLst/>
            <a:gdLst>
              <a:gd name="connsiteX0" fmla="*/ 0 w 2323534"/>
              <a:gd name="connsiteY0" fmla="*/ 0 h 2323531"/>
              <a:gd name="connsiteX1" fmla="*/ 2323534 w 2323534"/>
              <a:gd name="connsiteY1" fmla="*/ 0 h 2323531"/>
              <a:gd name="connsiteX2" fmla="*/ 2323534 w 2323534"/>
              <a:gd name="connsiteY2" fmla="*/ 2323531 h 2323531"/>
              <a:gd name="connsiteX3" fmla="*/ 0 w 2323534"/>
              <a:gd name="connsiteY3" fmla="*/ 2323531 h 2323531"/>
            </a:gdLst>
            <a:ahLst/>
            <a:cxnLst>
              <a:cxn ang="0">
                <a:pos x="connsiteX0" y="connsiteY0"/>
              </a:cxn>
              <a:cxn ang="0">
                <a:pos x="connsiteX1" y="connsiteY1"/>
              </a:cxn>
              <a:cxn ang="0">
                <a:pos x="connsiteX2" y="connsiteY2"/>
              </a:cxn>
              <a:cxn ang="0">
                <a:pos x="connsiteX3" y="connsiteY3"/>
              </a:cxn>
            </a:cxnLst>
            <a:rect l="l" t="t" r="r" b="b"/>
            <a:pathLst>
              <a:path w="2323534" h="2323531">
                <a:moveTo>
                  <a:pt x="0" y="0"/>
                </a:moveTo>
                <a:lnTo>
                  <a:pt x="2323534" y="0"/>
                </a:lnTo>
                <a:lnTo>
                  <a:pt x="2323534" y="2323531"/>
                </a:lnTo>
                <a:lnTo>
                  <a:pt x="0" y="232353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2" name="组合 1"/>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826826" y="3098042"/>
            <a:ext cx="2538484" cy="2538484"/>
          </a:xfrm>
          <a:custGeom>
            <a:avLst/>
            <a:gdLst>
              <a:gd name="connsiteX0" fmla="*/ 0 w 2538484"/>
              <a:gd name="connsiteY0" fmla="*/ 0 h 2538484"/>
              <a:gd name="connsiteX1" fmla="*/ 2538484 w 2538484"/>
              <a:gd name="connsiteY1" fmla="*/ 0 h 2538484"/>
              <a:gd name="connsiteX2" fmla="*/ 2538484 w 2538484"/>
              <a:gd name="connsiteY2" fmla="*/ 2538484 h 2538484"/>
              <a:gd name="connsiteX3" fmla="*/ 0 w 2538484"/>
              <a:gd name="connsiteY3" fmla="*/ 2538484 h 2538484"/>
            </a:gdLst>
            <a:ahLst/>
            <a:cxnLst>
              <a:cxn ang="0">
                <a:pos x="connsiteX0" y="connsiteY0"/>
              </a:cxn>
              <a:cxn ang="0">
                <a:pos x="connsiteX1" y="connsiteY1"/>
              </a:cxn>
              <a:cxn ang="0">
                <a:pos x="connsiteX2" y="connsiteY2"/>
              </a:cxn>
              <a:cxn ang="0">
                <a:pos x="connsiteX3" y="connsiteY3"/>
              </a:cxn>
            </a:cxnLst>
            <a:rect l="l" t="t" r="r" b="b"/>
            <a:pathLst>
              <a:path w="2538484" h="2538484">
                <a:moveTo>
                  <a:pt x="0" y="0"/>
                </a:moveTo>
                <a:lnTo>
                  <a:pt x="2538484" y="0"/>
                </a:lnTo>
                <a:lnTo>
                  <a:pt x="2538484" y="2538484"/>
                </a:lnTo>
                <a:lnTo>
                  <a:pt x="0" y="253848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7" name="Picture Placeholder 6"/>
          <p:cNvSpPr>
            <a:spLocks noGrp="1"/>
          </p:cNvSpPr>
          <p:nvPr>
            <p:ph type="pic" sz="quarter" idx="12"/>
          </p:nvPr>
        </p:nvSpPr>
        <p:spPr>
          <a:xfrm>
            <a:off x="6411038" y="3098042"/>
            <a:ext cx="2538484" cy="2538484"/>
          </a:xfrm>
          <a:custGeom>
            <a:avLst/>
            <a:gdLst>
              <a:gd name="connsiteX0" fmla="*/ 0 w 2538484"/>
              <a:gd name="connsiteY0" fmla="*/ 0 h 2538484"/>
              <a:gd name="connsiteX1" fmla="*/ 2538484 w 2538484"/>
              <a:gd name="connsiteY1" fmla="*/ 0 h 2538484"/>
              <a:gd name="connsiteX2" fmla="*/ 2538484 w 2538484"/>
              <a:gd name="connsiteY2" fmla="*/ 2538484 h 2538484"/>
              <a:gd name="connsiteX3" fmla="*/ 0 w 2538484"/>
              <a:gd name="connsiteY3" fmla="*/ 2538484 h 2538484"/>
            </a:gdLst>
            <a:ahLst/>
            <a:cxnLst>
              <a:cxn ang="0">
                <a:pos x="connsiteX0" y="connsiteY0"/>
              </a:cxn>
              <a:cxn ang="0">
                <a:pos x="connsiteX1" y="connsiteY1"/>
              </a:cxn>
              <a:cxn ang="0">
                <a:pos x="connsiteX2" y="connsiteY2"/>
              </a:cxn>
              <a:cxn ang="0">
                <a:pos x="connsiteX3" y="connsiteY3"/>
              </a:cxn>
            </a:cxnLst>
            <a:rect l="l" t="t" r="r" b="b"/>
            <a:pathLst>
              <a:path w="2538484" h="2538484">
                <a:moveTo>
                  <a:pt x="0" y="0"/>
                </a:moveTo>
                <a:lnTo>
                  <a:pt x="2538484" y="0"/>
                </a:lnTo>
                <a:lnTo>
                  <a:pt x="2538484" y="2538484"/>
                </a:lnTo>
                <a:lnTo>
                  <a:pt x="0" y="253848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2" name="组合 1"/>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2" name="Picture Placeholder 11"/>
          <p:cNvSpPr>
            <a:spLocks noGrp="1"/>
          </p:cNvSpPr>
          <p:nvPr>
            <p:ph type="pic" sz="quarter" idx="11"/>
          </p:nvPr>
        </p:nvSpPr>
        <p:spPr>
          <a:xfrm>
            <a:off x="4698082" y="682387"/>
            <a:ext cx="2497973" cy="5486401"/>
          </a:xfrm>
          <a:custGeom>
            <a:avLst/>
            <a:gdLst>
              <a:gd name="connsiteX0" fmla="*/ 0 w 2497973"/>
              <a:gd name="connsiteY0" fmla="*/ 0 h 5486401"/>
              <a:gd name="connsiteX1" fmla="*/ 2497973 w 2497973"/>
              <a:gd name="connsiteY1" fmla="*/ 0 h 5486401"/>
              <a:gd name="connsiteX2" fmla="*/ 2497973 w 2497973"/>
              <a:gd name="connsiteY2" fmla="*/ 5486401 h 5486401"/>
              <a:gd name="connsiteX3" fmla="*/ 0 w 2497973"/>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2497973" h="5486401">
                <a:moveTo>
                  <a:pt x="0" y="0"/>
                </a:moveTo>
                <a:lnTo>
                  <a:pt x="2497973" y="0"/>
                </a:lnTo>
                <a:lnTo>
                  <a:pt x="2497973"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1" name="Picture Placeholder 10"/>
          <p:cNvSpPr>
            <a:spLocks noGrp="1"/>
          </p:cNvSpPr>
          <p:nvPr>
            <p:ph type="pic" sz="quarter" idx="12"/>
          </p:nvPr>
        </p:nvSpPr>
        <p:spPr>
          <a:xfrm>
            <a:off x="7196055" y="682387"/>
            <a:ext cx="2497973" cy="5486401"/>
          </a:xfrm>
          <a:custGeom>
            <a:avLst/>
            <a:gdLst>
              <a:gd name="connsiteX0" fmla="*/ 0 w 2497973"/>
              <a:gd name="connsiteY0" fmla="*/ 0 h 5486401"/>
              <a:gd name="connsiteX1" fmla="*/ 2497973 w 2497973"/>
              <a:gd name="connsiteY1" fmla="*/ 0 h 5486401"/>
              <a:gd name="connsiteX2" fmla="*/ 2497973 w 2497973"/>
              <a:gd name="connsiteY2" fmla="*/ 5486401 h 5486401"/>
              <a:gd name="connsiteX3" fmla="*/ 0 w 2497973"/>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2497973" h="5486401">
                <a:moveTo>
                  <a:pt x="0" y="0"/>
                </a:moveTo>
                <a:lnTo>
                  <a:pt x="2497973" y="0"/>
                </a:lnTo>
                <a:lnTo>
                  <a:pt x="2497973"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3"/>
          </p:nvPr>
        </p:nvSpPr>
        <p:spPr>
          <a:xfrm>
            <a:off x="9694028" y="682388"/>
            <a:ext cx="2497973" cy="5486401"/>
          </a:xfrm>
          <a:custGeom>
            <a:avLst/>
            <a:gdLst>
              <a:gd name="connsiteX0" fmla="*/ 0 w 2497973"/>
              <a:gd name="connsiteY0" fmla="*/ 0 h 5486401"/>
              <a:gd name="connsiteX1" fmla="*/ 2497973 w 2497973"/>
              <a:gd name="connsiteY1" fmla="*/ 0 h 5486401"/>
              <a:gd name="connsiteX2" fmla="*/ 2497973 w 2497973"/>
              <a:gd name="connsiteY2" fmla="*/ 5486401 h 5486401"/>
              <a:gd name="connsiteX3" fmla="*/ 0 w 2497973"/>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2497973" h="5486401">
                <a:moveTo>
                  <a:pt x="0" y="0"/>
                </a:moveTo>
                <a:lnTo>
                  <a:pt x="2497973" y="0"/>
                </a:lnTo>
                <a:lnTo>
                  <a:pt x="2497973"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2" name="直接连接符 1"/>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13" name="Picture Placeholder 12"/>
          <p:cNvSpPr>
            <a:spLocks noGrp="1"/>
          </p:cNvSpPr>
          <p:nvPr>
            <p:ph type="pic" sz="quarter" idx="11"/>
          </p:nvPr>
        </p:nvSpPr>
        <p:spPr>
          <a:xfrm>
            <a:off x="4098471" y="1686005"/>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12"/>
          </p:nvPr>
        </p:nvSpPr>
        <p:spPr>
          <a:xfrm>
            <a:off x="6197569" y="1686005"/>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5" name="Picture Placeholder 14"/>
          <p:cNvSpPr>
            <a:spLocks noGrp="1"/>
          </p:cNvSpPr>
          <p:nvPr>
            <p:ph type="pic" sz="quarter" idx="13"/>
          </p:nvPr>
        </p:nvSpPr>
        <p:spPr>
          <a:xfrm>
            <a:off x="6197569" y="3784038"/>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4"/>
          </p:nvPr>
        </p:nvSpPr>
        <p:spPr>
          <a:xfrm>
            <a:off x="4098471" y="3784038"/>
            <a:ext cx="1895960" cy="1895959"/>
          </a:xfrm>
          <a:custGeom>
            <a:avLst/>
            <a:gdLst>
              <a:gd name="connsiteX0" fmla="*/ 0 w 1895960"/>
              <a:gd name="connsiteY0" fmla="*/ 0 h 1895959"/>
              <a:gd name="connsiteX1" fmla="*/ 1895960 w 1895960"/>
              <a:gd name="connsiteY1" fmla="*/ 0 h 1895959"/>
              <a:gd name="connsiteX2" fmla="*/ 1895960 w 1895960"/>
              <a:gd name="connsiteY2" fmla="*/ 1895959 h 1895959"/>
              <a:gd name="connsiteX3" fmla="*/ 0 w 1895960"/>
              <a:gd name="connsiteY3" fmla="*/ 1895959 h 1895959"/>
            </a:gdLst>
            <a:ahLst/>
            <a:cxnLst>
              <a:cxn ang="0">
                <a:pos x="connsiteX0" y="connsiteY0"/>
              </a:cxn>
              <a:cxn ang="0">
                <a:pos x="connsiteX1" y="connsiteY1"/>
              </a:cxn>
              <a:cxn ang="0">
                <a:pos x="connsiteX2" y="connsiteY2"/>
              </a:cxn>
              <a:cxn ang="0">
                <a:pos x="connsiteX3" y="connsiteY3"/>
              </a:cxn>
            </a:cxnLst>
            <a:rect l="l" t="t" r="r" b="b"/>
            <a:pathLst>
              <a:path w="1895960" h="1895959">
                <a:moveTo>
                  <a:pt x="0" y="0"/>
                </a:moveTo>
                <a:lnTo>
                  <a:pt x="1895960" y="0"/>
                </a:lnTo>
                <a:lnTo>
                  <a:pt x="1895960" y="1895959"/>
                </a:lnTo>
                <a:lnTo>
                  <a:pt x="0" y="189595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p:cNvSpPr>
            <a:spLocks noGrp="1"/>
          </p:cNvSpPr>
          <p:nvPr>
            <p:ph type="pic" sz="quarter" idx="10"/>
          </p:nvPr>
        </p:nvSpPr>
        <p:spPr>
          <a:xfrm>
            <a:off x="1378858" y="1205552"/>
            <a:ext cx="3309257" cy="4441371"/>
          </a:xfrm>
          <a:custGeom>
            <a:avLst/>
            <a:gdLst>
              <a:gd name="connsiteX0" fmla="*/ 0 w 3309257"/>
              <a:gd name="connsiteY0" fmla="*/ 0 h 4441371"/>
              <a:gd name="connsiteX1" fmla="*/ 3309257 w 3309257"/>
              <a:gd name="connsiteY1" fmla="*/ 0 h 4441371"/>
              <a:gd name="connsiteX2" fmla="*/ 3309257 w 3309257"/>
              <a:gd name="connsiteY2" fmla="*/ 4441371 h 4441371"/>
              <a:gd name="connsiteX3" fmla="*/ 0 w 3309257"/>
              <a:gd name="connsiteY3" fmla="*/ 4441371 h 4441371"/>
            </a:gdLst>
            <a:ahLst/>
            <a:cxnLst>
              <a:cxn ang="0">
                <a:pos x="connsiteX0" y="connsiteY0"/>
              </a:cxn>
              <a:cxn ang="0">
                <a:pos x="connsiteX1" y="connsiteY1"/>
              </a:cxn>
              <a:cxn ang="0">
                <a:pos x="connsiteX2" y="connsiteY2"/>
              </a:cxn>
              <a:cxn ang="0">
                <a:pos x="connsiteX3" y="connsiteY3"/>
              </a:cxn>
            </a:cxnLst>
            <a:rect l="l" t="t" r="r" b="b"/>
            <a:pathLst>
              <a:path w="3309257" h="4441371">
                <a:moveTo>
                  <a:pt x="0" y="0"/>
                </a:moveTo>
                <a:lnTo>
                  <a:pt x="3309257" y="0"/>
                </a:lnTo>
                <a:lnTo>
                  <a:pt x="3309257" y="4441371"/>
                </a:lnTo>
                <a:lnTo>
                  <a:pt x="0" y="444137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7612380" y="1584960"/>
            <a:ext cx="2773680" cy="3665220"/>
          </a:xfrm>
          <a:custGeom>
            <a:avLst/>
            <a:gdLst>
              <a:gd name="connsiteX0" fmla="*/ 0 w 2773680"/>
              <a:gd name="connsiteY0" fmla="*/ 0 h 3665220"/>
              <a:gd name="connsiteX1" fmla="*/ 2773680 w 2773680"/>
              <a:gd name="connsiteY1" fmla="*/ 0 h 3665220"/>
              <a:gd name="connsiteX2" fmla="*/ 2773680 w 2773680"/>
              <a:gd name="connsiteY2" fmla="*/ 3665220 h 3665220"/>
              <a:gd name="connsiteX3" fmla="*/ 0 w 2773680"/>
              <a:gd name="connsiteY3" fmla="*/ 3665220 h 3665220"/>
            </a:gdLst>
            <a:ahLst/>
            <a:cxnLst>
              <a:cxn ang="0">
                <a:pos x="connsiteX0" y="connsiteY0"/>
              </a:cxn>
              <a:cxn ang="0">
                <a:pos x="connsiteX1" y="connsiteY1"/>
              </a:cxn>
              <a:cxn ang="0">
                <a:pos x="connsiteX2" y="connsiteY2"/>
              </a:cxn>
              <a:cxn ang="0">
                <a:pos x="connsiteX3" y="connsiteY3"/>
              </a:cxn>
            </a:cxnLst>
            <a:rect l="l" t="t" r="r" b="b"/>
            <a:pathLst>
              <a:path w="2773680" h="3665220">
                <a:moveTo>
                  <a:pt x="0" y="0"/>
                </a:moveTo>
                <a:lnTo>
                  <a:pt x="2773680" y="0"/>
                </a:lnTo>
                <a:lnTo>
                  <a:pt x="2773680" y="3665220"/>
                </a:lnTo>
                <a:lnTo>
                  <a:pt x="0" y="366522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eam No Background">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9367481" y="2533480"/>
            <a:ext cx="1467994" cy="1467577"/>
          </a:xfrm>
          <a:prstGeom prst="ellipse">
            <a:avLst/>
          </a:prstGeom>
        </p:spPr>
        <p:txBody>
          <a:bodyPr>
            <a:normAutofit/>
          </a:bodyPr>
          <a:lstStyle>
            <a:lvl1pPr>
              <a:defRPr sz="1150">
                <a:latin typeface="字魂59号-创粗黑" panose="00000500000000000000" pitchFamily="2" charset="-122"/>
                <a:ea typeface="字魂59号-创粗黑" panose="00000500000000000000" pitchFamily="2" charset="-122"/>
                <a:cs typeface="字魂59号-创粗黑" panose="00000500000000000000" pitchFamily="2" charset="-122"/>
              </a:defRPr>
            </a:lvl1pPr>
          </a:lstStyle>
          <a:p>
            <a:endParaRPr lang="en-US" dirty="0"/>
          </a:p>
        </p:txBody>
      </p:sp>
      <p:sp>
        <p:nvSpPr>
          <p:cNvPr id="15" name="Picture Placeholder 3"/>
          <p:cNvSpPr>
            <a:spLocks noGrp="1"/>
          </p:cNvSpPr>
          <p:nvPr>
            <p:ph type="pic" sz="quarter" idx="12"/>
          </p:nvPr>
        </p:nvSpPr>
        <p:spPr>
          <a:xfrm>
            <a:off x="6703597" y="2533480"/>
            <a:ext cx="1467994" cy="1467577"/>
          </a:xfrm>
          <a:prstGeom prst="ellipse">
            <a:avLst/>
          </a:prstGeom>
        </p:spPr>
        <p:txBody>
          <a:bodyPr>
            <a:normAutofit/>
          </a:bodyPr>
          <a:lstStyle>
            <a:lvl1pPr>
              <a:defRPr sz="1150">
                <a:latin typeface="字魂59号-创粗黑" panose="00000500000000000000" pitchFamily="2" charset="-122"/>
                <a:ea typeface="字魂59号-创粗黑" panose="00000500000000000000" pitchFamily="2" charset="-122"/>
                <a:cs typeface="字魂59号-创粗黑" panose="00000500000000000000" pitchFamily="2" charset="-122"/>
              </a:defRPr>
            </a:lvl1pPr>
          </a:lstStyle>
          <a:p>
            <a:endParaRPr lang="en-US" dirty="0"/>
          </a:p>
        </p:txBody>
      </p:sp>
      <p:sp>
        <p:nvSpPr>
          <p:cNvPr id="25" name="Picture Placeholder 3"/>
          <p:cNvSpPr>
            <a:spLocks noGrp="1"/>
          </p:cNvSpPr>
          <p:nvPr>
            <p:ph type="pic" sz="quarter" idx="13"/>
          </p:nvPr>
        </p:nvSpPr>
        <p:spPr>
          <a:xfrm>
            <a:off x="4005414" y="2533480"/>
            <a:ext cx="1467994" cy="1467577"/>
          </a:xfrm>
          <a:prstGeom prst="ellipse">
            <a:avLst/>
          </a:prstGeom>
        </p:spPr>
        <p:txBody>
          <a:bodyPr>
            <a:normAutofit/>
          </a:bodyPr>
          <a:lstStyle>
            <a:lvl1pPr>
              <a:defRPr sz="1150">
                <a:latin typeface="字魂59号-创粗黑" panose="00000500000000000000" pitchFamily="2" charset="-122"/>
                <a:ea typeface="字魂59号-创粗黑" panose="00000500000000000000" pitchFamily="2" charset="-122"/>
                <a:cs typeface="字魂59号-创粗黑" panose="00000500000000000000" pitchFamily="2" charset="-122"/>
              </a:defRPr>
            </a:lvl1pPr>
          </a:lstStyle>
          <a:p>
            <a:endParaRPr lang="en-US" dirty="0"/>
          </a:p>
        </p:txBody>
      </p:sp>
      <p:sp>
        <p:nvSpPr>
          <p:cNvPr id="34" name="Picture Placeholder 3"/>
          <p:cNvSpPr>
            <a:spLocks noGrp="1"/>
          </p:cNvSpPr>
          <p:nvPr>
            <p:ph type="pic" sz="quarter" idx="14"/>
          </p:nvPr>
        </p:nvSpPr>
        <p:spPr>
          <a:xfrm>
            <a:off x="1341531" y="2533480"/>
            <a:ext cx="1467994" cy="1467577"/>
          </a:xfrm>
          <a:prstGeom prst="ellipse">
            <a:avLst/>
          </a:prstGeom>
        </p:spPr>
        <p:txBody>
          <a:bodyPr>
            <a:normAutofit/>
          </a:bodyPr>
          <a:lstStyle>
            <a:lvl1pPr>
              <a:defRPr sz="1150">
                <a:latin typeface="字魂59号-创粗黑" panose="00000500000000000000" pitchFamily="2" charset="-122"/>
                <a:ea typeface="字魂59号-创粗黑" panose="00000500000000000000" pitchFamily="2" charset="-122"/>
                <a:cs typeface="字魂59号-创粗黑" panose="00000500000000000000" pitchFamily="2" charset="-122"/>
              </a:defRPr>
            </a:lvl1pPr>
          </a:lstStyle>
          <a:p>
            <a:endParaRPr lang="en-US" dirty="0"/>
          </a:p>
        </p:txBody>
      </p:sp>
    </p:spTree>
  </p:cSld>
  <p:clrMapOvr>
    <a:masterClrMapping/>
  </p:clrMapOvr>
  <p:transition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10" name="图片 9"/>
          <p:cNvPicPr>
            <a:picLocks noChangeAspect="1"/>
          </p:cNvPicPr>
          <p:nvPr userDrawn="1"/>
        </p:nvPicPr>
        <p:blipFill rotWithShape="1">
          <a:blip/>
          <a:srcRect/>
          <a:stretch>
            <a:fillRect/>
          </a:stretch>
        </p:blipFill>
        <p:spPr>
          <a:xfrm flipH="1">
            <a:off x="0" y="9"/>
            <a:ext cx="9204441" cy="6857991"/>
          </a:xfrm>
          <a:custGeom>
            <a:avLst/>
            <a:gdLst>
              <a:gd name="connsiteX0" fmla="*/ 6903331 w 6903331"/>
              <a:gd name="connsiteY0" fmla="*/ 0 h 5143493"/>
              <a:gd name="connsiteX1" fmla="*/ 3557394 w 6903331"/>
              <a:gd name="connsiteY1" fmla="*/ 0 h 5143493"/>
              <a:gd name="connsiteX2" fmla="*/ 0 w 6903331"/>
              <a:gd name="connsiteY2" fmla="*/ 5143493 h 5143493"/>
              <a:gd name="connsiteX3" fmla="*/ 6596783 w 6903331"/>
              <a:gd name="connsiteY3" fmla="*/ 5143493 h 5143493"/>
              <a:gd name="connsiteX4" fmla="*/ 6903331 w 6903331"/>
              <a:gd name="connsiteY4" fmla="*/ 4700268 h 5143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3331" h="5143493">
                <a:moveTo>
                  <a:pt x="6903331" y="0"/>
                </a:moveTo>
                <a:lnTo>
                  <a:pt x="3557394" y="0"/>
                </a:lnTo>
                <a:lnTo>
                  <a:pt x="0" y="5143493"/>
                </a:lnTo>
                <a:lnTo>
                  <a:pt x="6596783" y="5143493"/>
                </a:lnTo>
                <a:lnTo>
                  <a:pt x="6903331" y="4700268"/>
                </a:lnTo>
                <a:close/>
              </a:path>
            </a:pathLst>
          </a:custGeom>
        </p:spPr>
      </p:pic>
      <p:sp>
        <p:nvSpPr>
          <p:cNvPr id="8" name="平行四边形 7"/>
          <p:cNvSpPr/>
          <p:nvPr userDrawn="1"/>
        </p:nvSpPr>
        <p:spPr>
          <a:xfrm flipH="1">
            <a:off x="2838772" y="9"/>
            <a:ext cx="6872787" cy="6857991"/>
          </a:xfrm>
          <a:prstGeom prst="parallelogram">
            <a:avLst>
              <a:gd name="adj" fmla="val 720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 name="图片 1" descr="集团LOGO"/>
          <p:cNvPicPr>
            <a:picLocks noChangeAspect="1"/>
          </p:cNvPicPr>
          <p:nvPr userDrawn="1"/>
        </p:nvPicPr>
        <p:blipFill>
          <a:blip/>
          <a:stretch>
            <a:fillRect/>
          </a:stretch>
        </p:blipFill>
        <p:spPr>
          <a:xfrm>
            <a:off x="8152130" y="6168390"/>
            <a:ext cx="3829050" cy="592455"/>
          </a:xfrm>
          <a:prstGeom prst="rect">
            <a:avLst/>
          </a:prstGeom>
        </p:spPr>
      </p:pic>
    </p:spTree>
  </p:cSld>
  <p:clrMapOvr>
    <a:masterClrMapping/>
  </p:clrMapOvr>
  <p:transition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0" y="6715760"/>
            <a:ext cx="12192000" cy="1422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p:transition advClick="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标题和内容">
    <p:spTree>
      <p:nvGrpSpPr>
        <p:cNvPr id="1" name=""/>
        <p:cNvGrpSpPr/>
        <p:nvPr/>
      </p:nvGrpSpPr>
      <p:grpSpPr>
        <a:xfrm>
          <a:off x="0" y="0"/>
          <a:ext cx="0" cy="0"/>
          <a:chOff x="0" y="0"/>
          <a:chExt cx="0" cy="0"/>
        </a:xfrm>
      </p:grpSpPr>
      <p:sp>
        <p:nvSpPr>
          <p:cNvPr id="2" name="矩形 1"/>
          <p:cNvSpPr/>
          <p:nvPr userDrawn="1"/>
        </p:nvSpPr>
        <p:spPr>
          <a:xfrm>
            <a:off x="0" y="6715760"/>
            <a:ext cx="12192000" cy="1422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Picture Placeholder 7"/>
          <p:cNvSpPr>
            <a:spLocks noGrp="1"/>
          </p:cNvSpPr>
          <p:nvPr>
            <p:ph type="pic" sz="quarter" idx="17"/>
          </p:nvPr>
        </p:nvSpPr>
        <p:spPr>
          <a:xfrm>
            <a:off x="8613877" y="1141047"/>
            <a:ext cx="3249876" cy="251990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5" name="Picture Placeholder 7"/>
          <p:cNvSpPr>
            <a:spLocks noGrp="1"/>
          </p:cNvSpPr>
          <p:nvPr>
            <p:ph type="pic" sz="quarter" idx="18"/>
          </p:nvPr>
        </p:nvSpPr>
        <p:spPr>
          <a:xfrm>
            <a:off x="5178320" y="1141047"/>
            <a:ext cx="3249876" cy="251990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6" name="Picture Placeholder 7"/>
          <p:cNvSpPr>
            <a:spLocks noGrp="1"/>
          </p:cNvSpPr>
          <p:nvPr>
            <p:ph type="pic" sz="quarter" idx="19"/>
          </p:nvPr>
        </p:nvSpPr>
        <p:spPr>
          <a:xfrm>
            <a:off x="8613877" y="3866244"/>
            <a:ext cx="3249876" cy="251990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7" name="Picture Placeholder 7"/>
          <p:cNvSpPr>
            <a:spLocks noGrp="1"/>
          </p:cNvSpPr>
          <p:nvPr>
            <p:ph type="pic" sz="quarter" idx="20"/>
          </p:nvPr>
        </p:nvSpPr>
        <p:spPr>
          <a:xfrm>
            <a:off x="5178320" y="3866244"/>
            <a:ext cx="3249876" cy="251990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矩形 1"/>
          <p:cNvSpPr/>
          <p:nvPr userDrawn="1"/>
        </p:nvSpPr>
        <p:spPr>
          <a:xfrm>
            <a:off x="0" y="6715760"/>
            <a:ext cx="12192000" cy="1422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Picture Placeholder 7"/>
          <p:cNvSpPr>
            <a:spLocks noGrp="1"/>
          </p:cNvSpPr>
          <p:nvPr>
            <p:ph type="pic" sz="quarter" idx="17"/>
          </p:nvPr>
        </p:nvSpPr>
        <p:spPr>
          <a:xfrm>
            <a:off x="3153845" y="1809943"/>
            <a:ext cx="2834053" cy="21974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5" name="Picture Placeholder 7"/>
          <p:cNvSpPr>
            <a:spLocks noGrp="1"/>
          </p:cNvSpPr>
          <p:nvPr>
            <p:ph type="pic" sz="quarter" idx="18"/>
          </p:nvPr>
        </p:nvSpPr>
        <p:spPr>
          <a:xfrm>
            <a:off x="163147" y="1809947"/>
            <a:ext cx="2834053" cy="21974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7" name="Picture Placeholder 7"/>
          <p:cNvSpPr>
            <a:spLocks noGrp="1"/>
          </p:cNvSpPr>
          <p:nvPr>
            <p:ph type="pic" sz="quarter" idx="20"/>
          </p:nvPr>
        </p:nvSpPr>
        <p:spPr>
          <a:xfrm>
            <a:off x="6144544" y="1809944"/>
            <a:ext cx="2834053" cy="21974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sp>
        <p:nvSpPr>
          <p:cNvPr id="8" name="Picture Placeholder 7"/>
          <p:cNvSpPr>
            <a:spLocks noGrp="1"/>
          </p:cNvSpPr>
          <p:nvPr>
            <p:ph type="pic" sz="quarter" idx="21"/>
          </p:nvPr>
        </p:nvSpPr>
        <p:spPr>
          <a:xfrm>
            <a:off x="9135243" y="1809941"/>
            <a:ext cx="2834053" cy="21974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mj-lt"/>
              </a:defRPr>
            </a:lvl1pPr>
          </a:lstStyle>
          <a:p>
            <a:pPr marL="0" lvl="0" algn="ctr"/>
            <a:endParaRPr lang="en-US"/>
          </a:p>
        </p:txBody>
      </p:sp>
      <p:grpSp>
        <p:nvGrpSpPr>
          <p:cNvPr id="6" name="组合 5"/>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8" name="平行四边形 7"/>
          <p:cNvSpPr/>
          <p:nvPr userDrawn="1"/>
        </p:nvSpPr>
        <p:spPr>
          <a:xfrm>
            <a:off x="2659607" y="-1"/>
            <a:ext cx="6872787" cy="6857991"/>
          </a:xfrm>
          <a:prstGeom prst="parallelogram">
            <a:avLst>
              <a:gd name="adj" fmla="val 720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6" name="组合 5"/>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4" name="直接连接符 3"/>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1"/>
            <a:ext cx="2743200" cy="365125"/>
          </a:xfrm>
        </p:spPr>
        <p:txBody>
          <a:bodyPr/>
          <a:lstStyle/>
          <a:p>
            <a:fld id="{1A2542D6-DF36-4FFF-9449-A8CBB500CC37}" type="datetimeFigureOut">
              <a:rPr lang="zh-CN" altLang="en-US" smtClean="0"/>
            </a:fld>
            <a:endParaRPr lang="zh-CN" altLang="en-US"/>
          </a:p>
        </p:txBody>
      </p:sp>
      <p:sp>
        <p:nvSpPr>
          <p:cNvPr id="3" name="Footer Placeholder 2"/>
          <p:cNvSpPr>
            <a:spLocks noGrp="1"/>
          </p:cNvSpPr>
          <p:nvPr>
            <p:ph type="ftr" sz="quarter" idx="11"/>
          </p:nvPr>
        </p:nvSpPr>
        <p:spPr>
          <a:xfrm>
            <a:off x="4038600" y="6356351"/>
            <a:ext cx="4114800" cy="365125"/>
          </a:xfrm>
        </p:spPr>
        <p:txBody>
          <a:bodyPr/>
          <a:lstStyle/>
          <a:p>
            <a:endParaRPr lang="zh-CN" altLang="en-US"/>
          </a:p>
        </p:txBody>
      </p:sp>
      <p:sp>
        <p:nvSpPr>
          <p:cNvPr id="4" name="Slide Number Placeholder 3"/>
          <p:cNvSpPr>
            <a:spLocks noGrp="1"/>
          </p:cNvSpPr>
          <p:nvPr>
            <p:ph type="sldNum" sz="quarter" idx="12"/>
          </p:nvPr>
        </p:nvSpPr>
        <p:spPr>
          <a:xfrm>
            <a:off x="8610600" y="6356351"/>
            <a:ext cx="2743200" cy="365125"/>
          </a:xfrm>
        </p:spPr>
        <p:txBody>
          <a:bodyPr/>
          <a:lstStyle/>
          <a:p>
            <a:fld id="{EF57DBD1-4D0D-4464-B15A-849967CA57E6}" type="slidenum">
              <a:rPr lang="zh-CN" altLang="en-US" smtClean="0"/>
            </a:fld>
            <a:endParaRPr lang="zh-CN" altLang="en-US"/>
          </a:p>
        </p:txBody>
      </p:sp>
    </p:spTree>
  </p:cSld>
  <p:clrMapOvr>
    <a:masterClrMapping/>
  </p:clrMapOvr>
  <p:transition advClick="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a:xfrm>
            <a:off x="8610600" y="6356350"/>
            <a:ext cx="27432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BC5A3C17-85CA-4253-A2F8-11012FBCDF33}" type="slidenum">
              <a:rPr kumimoji="0" lang="zh-CN" altLang="en-US" sz="1000" b="0" i="0" u="none" strike="noStrike" kern="1200" cap="none" spc="0" normalizeH="0" baseline="0" noProof="0">
                <a:ln>
                  <a:noFill/>
                </a:ln>
                <a:solidFill>
                  <a:schemeClr val="tx1"/>
                </a:solidFill>
                <a:effectLst/>
                <a:uLnTx/>
                <a:uFillTx/>
                <a:latin typeface="Franklin Gothic Book" panose="020B0503020102020204" pitchFamily="34" charset="0"/>
                <a:ea typeface="宋体" panose="02010600030101010101" pitchFamily="2" charset="-122"/>
                <a:cs typeface="+mn-cs"/>
              </a:rPr>
            </a:fld>
            <a:endParaRPr kumimoji="0" lang="en-US" altLang="zh-CN" sz="1000" b="0" i="0" u="none" strike="noStrike" kern="1200" cap="none" spc="0" normalizeH="0" baseline="0" noProof="0">
              <a:ln>
                <a:noFill/>
              </a:ln>
              <a:solidFill>
                <a:schemeClr val="tx1"/>
              </a:solidFill>
              <a:effectLst/>
              <a:uLnTx/>
              <a:uFillTx/>
              <a:latin typeface="Franklin Gothic Book" panose="020B0503020102020204" pitchFamily="34" charset="0"/>
              <a:ea typeface="宋体" panose="02010600030101010101" pitchFamily="2" charset="-122"/>
              <a:cs typeface="+mn-cs"/>
            </a:endParaRPr>
          </a:p>
        </p:txBody>
      </p:sp>
    </p:spTree>
  </p:cSld>
  <p:clrMapOvr>
    <a:masterClrMapping/>
  </p:clrMapOvr>
  <p:transition advClick="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5401732" y="6240463"/>
            <a:ext cx="1388536" cy="206381"/>
          </a:xfrm>
          <a:prstGeom prst="rect">
            <a:avLst/>
          </a:prstGeom>
        </p:spPr>
        <p:txBody>
          <a:bodyPr/>
          <a:lstStyle/>
          <a:p>
            <a:fld id="{6489D9C7-5DC6-4263-87FF-7C99F6FB63C3}" type="datetime1">
              <a:rPr lang="zh-CN" altLang="en-US" smtClean="0"/>
            </a:fld>
            <a:endParaRPr lang="zh-CN" altLang="en-US"/>
          </a:p>
        </p:txBody>
      </p:sp>
      <p:sp>
        <p:nvSpPr>
          <p:cNvPr id="5" name="灯片编号占位符 4"/>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fld>
            <a:endParaRPr lang="zh-CN" altLang="en-US"/>
          </a:p>
        </p:txBody>
      </p:sp>
      <p:sp>
        <p:nvSpPr>
          <p:cNvPr id="6" name="标题 5"/>
          <p:cNvSpPr>
            <a:spLocks noGrp="1"/>
          </p:cNvSpPr>
          <p:nvPr>
            <p:ph type="title"/>
          </p:nvPr>
        </p:nvSpPr>
        <p:spPr>
          <a:xfrm>
            <a:off x="669924" y="1"/>
            <a:ext cx="10850563" cy="1028699"/>
          </a:xfrm>
          <a:prstGeom prst="rect">
            <a:avLst/>
          </a:prstGeom>
        </p:spPr>
        <p:txBody>
          <a:bodyPr/>
          <a:lstStyle>
            <a:lvl1pPr>
              <a:defRPr/>
            </a:lvl1pPr>
          </a:lstStyle>
          <a:p>
            <a:r>
              <a:rPr lang="en-US" altLang="zh-CN" dirty="0"/>
              <a:t>Click to edit Master title style</a:t>
            </a:r>
            <a:endParaRPr lang="zh-CN" altLang="en-US" dirty="0"/>
          </a:p>
        </p:txBody>
      </p:sp>
      <p:sp>
        <p:nvSpPr>
          <p:cNvPr id="8" name="内容占位符 7"/>
          <p:cNvSpPr>
            <a:spLocks noGrp="1"/>
          </p:cNvSpPr>
          <p:nvPr>
            <p:ph sz="quarter" idx="13"/>
          </p:nvPr>
        </p:nvSpPr>
        <p:spPr>
          <a:xfrm>
            <a:off x="669925" y="1130299"/>
            <a:ext cx="10850563" cy="5006975"/>
          </a:xfrm>
          <a:prstGeom prst="rect">
            <a:avLst/>
          </a:prstGeom>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943725" y="682387"/>
            <a:ext cx="4400550" cy="5486401"/>
          </a:xfrm>
          <a:custGeom>
            <a:avLst/>
            <a:gdLst>
              <a:gd name="connsiteX0" fmla="*/ 0 w 4400550"/>
              <a:gd name="connsiteY0" fmla="*/ 0 h 5486401"/>
              <a:gd name="connsiteX1" fmla="*/ 4400550 w 4400550"/>
              <a:gd name="connsiteY1" fmla="*/ 0 h 5486401"/>
              <a:gd name="connsiteX2" fmla="*/ 4400550 w 4400550"/>
              <a:gd name="connsiteY2" fmla="*/ 5486401 h 5486401"/>
              <a:gd name="connsiteX3" fmla="*/ 0 w 4400550"/>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4400550" h="5486401">
                <a:moveTo>
                  <a:pt x="0" y="0"/>
                </a:moveTo>
                <a:lnTo>
                  <a:pt x="4400550" y="0"/>
                </a:lnTo>
                <a:lnTo>
                  <a:pt x="4400550"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104000" y="258875"/>
            <a:ext cx="10478400" cy="946361"/>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2"/>
            <a:ext cx="2844800" cy="365125"/>
          </a:xfrm>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a:xfrm>
            <a:off x="4165600" y="6356352"/>
            <a:ext cx="3860800" cy="365125"/>
          </a:xfrm>
        </p:spPr>
        <p:txBody>
          <a:bodyPr/>
          <a:lstStyle/>
          <a:p>
            <a:endParaRPr lang="zh-CN" altLang="en-US"/>
          </a:p>
        </p:txBody>
      </p:sp>
      <p:sp>
        <p:nvSpPr>
          <p:cNvPr id="5" name="灯片编号占位符 4"/>
          <p:cNvSpPr>
            <a:spLocks noGrp="1"/>
          </p:cNvSpPr>
          <p:nvPr>
            <p:ph type="sldNum" sz="quarter" idx="12"/>
          </p:nvPr>
        </p:nvSpPr>
        <p:spPr>
          <a:xfrm>
            <a:off x="8737600" y="6356352"/>
            <a:ext cx="2844800" cy="365125"/>
          </a:xfrm>
        </p:spPr>
        <p:txBody>
          <a:bodyPr/>
          <a:lstStyle/>
          <a:p>
            <a:fld id="{0C913308-F349-4B6D-A68A-DD1791B4A57B}" type="slidenum">
              <a:rPr lang="zh-CN" altLang="en-US" smtClean="0"/>
            </a:fld>
            <a:endParaRPr lang="zh-CN" altLang="en-US"/>
          </a:p>
        </p:txBody>
      </p:sp>
    </p:spTree>
  </p:cSld>
  <p:clrMapOvr>
    <a:masterClrMapping/>
  </p:clrMapOvr>
  <p:transition advClick="0"/>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p:nvPr>
        </p:nvSpPr>
        <p:spPr>
          <a:xfrm>
            <a:off x="3854455" y="1181100"/>
            <a:ext cx="3200400" cy="4488974"/>
          </a:xfrm>
          <a:custGeom>
            <a:avLst/>
            <a:gdLst>
              <a:gd name="connsiteX0" fmla="*/ 0 w 3200400"/>
              <a:gd name="connsiteY0" fmla="*/ 0 h 4488974"/>
              <a:gd name="connsiteX1" fmla="*/ 3200400 w 3200400"/>
              <a:gd name="connsiteY1" fmla="*/ 0 h 4488974"/>
              <a:gd name="connsiteX2" fmla="*/ 3200400 w 3200400"/>
              <a:gd name="connsiteY2" fmla="*/ 4488974 h 4488974"/>
              <a:gd name="connsiteX3" fmla="*/ 0 w 3200400"/>
              <a:gd name="connsiteY3" fmla="*/ 4488974 h 4488974"/>
            </a:gdLst>
            <a:ahLst/>
            <a:cxnLst>
              <a:cxn ang="0">
                <a:pos x="connsiteX0" y="connsiteY0"/>
              </a:cxn>
              <a:cxn ang="0">
                <a:pos x="connsiteX1" y="connsiteY1"/>
              </a:cxn>
              <a:cxn ang="0">
                <a:pos x="connsiteX2" y="connsiteY2"/>
              </a:cxn>
              <a:cxn ang="0">
                <a:pos x="connsiteX3" y="connsiteY3"/>
              </a:cxn>
            </a:cxnLst>
            <a:rect l="l" t="t" r="r" b="b"/>
            <a:pathLst>
              <a:path w="3200400" h="4488974">
                <a:moveTo>
                  <a:pt x="0" y="0"/>
                </a:moveTo>
                <a:lnTo>
                  <a:pt x="3200400" y="0"/>
                </a:lnTo>
                <a:lnTo>
                  <a:pt x="3200400" y="4488974"/>
                </a:lnTo>
                <a:lnTo>
                  <a:pt x="0" y="448897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915150" y="682386"/>
            <a:ext cx="5276850" cy="5486401"/>
          </a:xfrm>
          <a:custGeom>
            <a:avLst/>
            <a:gdLst>
              <a:gd name="connsiteX0" fmla="*/ 0 w 5276850"/>
              <a:gd name="connsiteY0" fmla="*/ 0 h 5486401"/>
              <a:gd name="connsiteX1" fmla="*/ 5276850 w 5276850"/>
              <a:gd name="connsiteY1" fmla="*/ 0 h 5486401"/>
              <a:gd name="connsiteX2" fmla="*/ 5276850 w 5276850"/>
              <a:gd name="connsiteY2" fmla="*/ 5486401 h 5486401"/>
              <a:gd name="connsiteX3" fmla="*/ 0 w 5276850"/>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5276850" h="5486401">
                <a:moveTo>
                  <a:pt x="0" y="0"/>
                </a:moveTo>
                <a:lnTo>
                  <a:pt x="5276850" y="0"/>
                </a:lnTo>
                <a:lnTo>
                  <a:pt x="5276850"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p:nvPr>
        </p:nvSpPr>
        <p:spPr>
          <a:xfrm>
            <a:off x="933451" y="682387"/>
            <a:ext cx="6890661" cy="4121842"/>
          </a:xfrm>
          <a:custGeom>
            <a:avLst/>
            <a:gdLst>
              <a:gd name="connsiteX0" fmla="*/ 0 w 6890661"/>
              <a:gd name="connsiteY0" fmla="*/ 0 h 4121842"/>
              <a:gd name="connsiteX1" fmla="*/ 6890661 w 6890661"/>
              <a:gd name="connsiteY1" fmla="*/ 0 h 4121842"/>
              <a:gd name="connsiteX2" fmla="*/ 6890661 w 6890661"/>
              <a:gd name="connsiteY2" fmla="*/ 4121842 h 4121842"/>
              <a:gd name="connsiteX3" fmla="*/ 0 w 6890661"/>
              <a:gd name="connsiteY3" fmla="*/ 4121842 h 4121842"/>
            </a:gdLst>
            <a:ahLst/>
            <a:cxnLst>
              <a:cxn ang="0">
                <a:pos x="connsiteX0" y="connsiteY0"/>
              </a:cxn>
              <a:cxn ang="0">
                <a:pos x="connsiteX1" y="connsiteY1"/>
              </a:cxn>
              <a:cxn ang="0">
                <a:pos x="connsiteX2" y="connsiteY2"/>
              </a:cxn>
              <a:cxn ang="0">
                <a:pos x="connsiteX3" y="connsiteY3"/>
              </a:cxn>
            </a:cxnLst>
            <a:rect l="l" t="t" r="r" b="b"/>
            <a:pathLst>
              <a:path w="6890661" h="4121842">
                <a:moveTo>
                  <a:pt x="0" y="0"/>
                </a:moveTo>
                <a:lnTo>
                  <a:pt x="6890661" y="0"/>
                </a:lnTo>
                <a:lnTo>
                  <a:pt x="6890661" y="4121842"/>
                </a:lnTo>
                <a:lnTo>
                  <a:pt x="0" y="412184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4410501" y="682387"/>
            <a:ext cx="3370997" cy="5486401"/>
          </a:xfrm>
          <a:custGeom>
            <a:avLst/>
            <a:gdLst>
              <a:gd name="connsiteX0" fmla="*/ 0 w 3370997"/>
              <a:gd name="connsiteY0" fmla="*/ 0 h 5486401"/>
              <a:gd name="connsiteX1" fmla="*/ 3370997 w 3370997"/>
              <a:gd name="connsiteY1" fmla="*/ 0 h 5486401"/>
              <a:gd name="connsiteX2" fmla="*/ 3370997 w 3370997"/>
              <a:gd name="connsiteY2" fmla="*/ 5486401 h 5486401"/>
              <a:gd name="connsiteX3" fmla="*/ 0 w 3370997"/>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3370997" h="5486401">
                <a:moveTo>
                  <a:pt x="0" y="0"/>
                </a:moveTo>
                <a:lnTo>
                  <a:pt x="3370997" y="0"/>
                </a:lnTo>
                <a:lnTo>
                  <a:pt x="3370997"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p:nvPr>
        </p:nvSpPr>
        <p:spPr>
          <a:xfrm>
            <a:off x="685800" y="1239420"/>
            <a:ext cx="3448050" cy="4372334"/>
          </a:xfrm>
          <a:custGeom>
            <a:avLst/>
            <a:gdLst>
              <a:gd name="connsiteX0" fmla="*/ 0 w 3448050"/>
              <a:gd name="connsiteY0" fmla="*/ 0 h 4372334"/>
              <a:gd name="connsiteX1" fmla="*/ 3448050 w 3448050"/>
              <a:gd name="connsiteY1" fmla="*/ 0 h 4372334"/>
              <a:gd name="connsiteX2" fmla="*/ 3448050 w 3448050"/>
              <a:gd name="connsiteY2" fmla="*/ 4372334 h 4372334"/>
              <a:gd name="connsiteX3" fmla="*/ 0 w 3448050"/>
              <a:gd name="connsiteY3" fmla="*/ 4372334 h 4372334"/>
            </a:gdLst>
            <a:ahLst/>
            <a:cxnLst>
              <a:cxn ang="0">
                <a:pos x="connsiteX0" y="connsiteY0"/>
              </a:cxn>
              <a:cxn ang="0">
                <a:pos x="connsiteX1" y="connsiteY1"/>
              </a:cxn>
              <a:cxn ang="0">
                <a:pos x="connsiteX2" y="connsiteY2"/>
              </a:cxn>
              <a:cxn ang="0">
                <a:pos x="connsiteX3" y="connsiteY3"/>
              </a:cxn>
            </a:cxnLst>
            <a:rect l="l" t="t" r="r" b="b"/>
            <a:pathLst>
              <a:path w="3448050" h="4372334">
                <a:moveTo>
                  <a:pt x="0" y="0"/>
                </a:moveTo>
                <a:lnTo>
                  <a:pt x="3448050" y="0"/>
                </a:lnTo>
                <a:lnTo>
                  <a:pt x="3448050" y="4372334"/>
                </a:lnTo>
                <a:lnTo>
                  <a:pt x="0" y="437233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682387"/>
            <a:ext cx="12192000" cy="54864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p:nvPr>
        </p:nvSpPr>
        <p:spPr>
          <a:xfrm>
            <a:off x="818196" y="682388"/>
            <a:ext cx="10604770" cy="3059619"/>
          </a:xfrm>
          <a:custGeom>
            <a:avLst/>
            <a:gdLst>
              <a:gd name="connsiteX0" fmla="*/ 0 w 10604770"/>
              <a:gd name="connsiteY0" fmla="*/ 0 h 3059619"/>
              <a:gd name="connsiteX1" fmla="*/ 10604770 w 10604770"/>
              <a:gd name="connsiteY1" fmla="*/ 0 h 3059619"/>
              <a:gd name="connsiteX2" fmla="*/ 10604770 w 10604770"/>
              <a:gd name="connsiteY2" fmla="*/ 3059619 h 3059619"/>
              <a:gd name="connsiteX3" fmla="*/ 0 w 10604770"/>
              <a:gd name="connsiteY3" fmla="*/ 3059619 h 3059619"/>
            </a:gdLst>
            <a:ahLst/>
            <a:cxnLst>
              <a:cxn ang="0">
                <a:pos x="connsiteX0" y="connsiteY0"/>
              </a:cxn>
              <a:cxn ang="0">
                <a:pos x="connsiteX1" y="connsiteY1"/>
              </a:cxn>
              <a:cxn ang="0">
                <a:pos x="connsiteX2" y="connsiteY2"/>
              </a:cxn>
              <a:cxn ang="0">
                <a:pos x="connsiteX3" y="connsiteY3"/>
              </a:cxn>
            </a:cxnLst>
            <a:rect l="l" t="t" r="r" b="b"/>
            <a:pathLst>
              <a:path w="10604770" h="3059619">
                <a:moveTo>
                  <a:pt x="0" y="0"/>
                </a:moveTo>
                <a:lnTo>
                  <a:pt x="10604770" y="0"/>
                </a:lnTo>
                <a:lnTo>
                  <a:pt x="10604770" y="3059619"/>
                </a:lnTo>
                <a:lnTo>
                  <a:pt x="0" y="305961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grpSp>
        <p:nvGrpSpPr>
          <p:cNvPr id="8" name="组合 7"/>
          <p:cNvGrpSpPr/>
          <p:nvPr userDrawn="1"/>
        </p:nvGrpSpPr>
        <p:grpSpPr>
          <a:xfrm>
            <a:off x="395605" y="347345"/>
            <a:ext cx="766445" cy="621665"/>
            <a:chOff x="623" y="547"/>
            <a:chExt cx="1183" cy="904"/>
          </a:xfrm>
        </p:grpSpPr>
        <p:pic>
          <p:nvPicPr>
            <p:cNvPr id="9" name="图片 8" descr="圆球qingfeng青峰医药"/>
            <p:cNvPicPr>
              <a:picLocks noChangeAspect="1"/>
            </p:cNvPicPr>
            <p:nvPr userDrawn="1"/>
          </p:nvPicPr>
          <p:blipFill>
            <a:blip/>
            <a:srcRect b="26295"/>
            <a:stretch>
              <a:fillRect/>
            </a:stretch>
          </p:blipFill>
          <p:spPr>
            <a:xfrm>
              <a:off x="623" y="547"/>
              <a:ext cx="1183" cy="904"/>
            </a:xfrm>
            <a:prstGeom prst="rect">
              <a:avLst/>
            </a:prstGeom>
          </p:spPr>
        </p:pic>
        <p:cxnSp>
          <p:nvCxnSpPr>
            <p:cNvPr id="10" name="直接连接符 9"/>
            <p:cNvCxnSpPr/>
            <p:nvPr/>
          </p:nvCxnSpPr>
          <p:spPr>
            <a:xfrm>
              <a:off x="1806" y="572"/>
              <a:ext cx="0" cy="8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Click="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1" Type="http://schemas.openxmlformats.org/officeDocument/2006/relationships/theme" Target="../theme/theme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39.xml"/><Relationship Id="rId8" Type="http://schemas.openxmlformats.org/officeDocument/2006/relationships/slideLayout" Target="../slideLayouts/slideLayout38.xml"/><Relationship Id="rId7" Type="http://schemas.openxmlformats.org/officeDocument/2006/relationships/slideLayout" Target="../slideLayouts/slideLayout37.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3" Type="http://schemas.openxmlformats.org/officeDocument/2006/relationships/slideLayout" Target="../slideLayouts/slideLayout33.xml"/><Relationship Id="rId2" Type="http://schemas.openxmlformats.org/officeDocument/2006/relationships/slideLayout" Target="../slideLayouts/slideLayout32.xml"/><Relationship Id="rId11" Type="http://schemas.openxmlformats.org/officeDocument/2006/relationships/theme" Target="../theme/theme2.xml"/><Relationship Id="rId10" Type="http://schemas.openxmlformats.org/officeDocument/2006/relationships/slideLayout" Target="../slideLayouts/slideLayout40.xml"/><Relationship Id="rId1"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49.xml"/><Relationship Id="rId8" Type="http://schemas.openxmlformats.org/officeDocument/2006/relationships/slideLayout" Target="../slideLayouts/slideLayout48.xml"/><Relationship Id="rId7" Type="http://schemas.openxmlformats.org/officeDocument/2006/relationships/slideLayout" Target="../slideLayouts/slideLayout47.xml"/><Relationship Id="rId6" Type="http://schemas.openxmlformats.org/officeDocument/2006/relationships/slideLayout" Target="../slideLayouts/slideLayout46.xml"/><Relationship Id="rId5" Type="http://schemas.openxmlformats.org/officeDocument/2006/relationships/slideLayout" Target="../slideLayouts/slideLayout45.xml"/><Relationship Id="rId4" Type="http://schemas.openxmlformats.org/officeDocument/2006/relationships/slideLayout" Target="../slideLayouts/slideLayout44.xml"/><Relationship Id="rId3" Type="http://schemas.openxmlformats.org/officeDocument/2006/relationships/slideLayout" Target="../slideLayouts/slideLayout43.xml"/><Relationship Id="rId2" Type="http://schemas.openxmlformats.org/officeDocument/2006/relationships/slideLayout" Target="../slideLayouts/slideLayout42.xml"/><Relationship Id="rId11" Type="http://schemas.openxmlformats.org/officeDocument/2006/relationships/theme" Target="../theme/theme3.xml"/><Relationship Id="rId10" Type="http://schemas.openxmlformats.org/officeDocument/2006/relationships/slideLayout" Target="../slideLayouts/slideLayout50.xml"/><Relationship Id="rId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ransition advClick="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pic>
        <p:nvPicPr>
          <p:cNvPr id="7" name="图片 6" descr="集团LOGO"/>
          <p:cNvPicPr>
            <a:picLocks noChangeAspect="1"/>
          </p:cNvPicPr>
          <p:nvPr userDrawn="1"/>
        </p:nvPicPr>
        <p:blipFill>
          <a:blip/>
          <a:stretch>
            <a:fillRect/>
          </a:stretch>
        </p:blipFill>
        <p:spPr>
          <a:xfrm>
            <a:off x="200660" y="266700"/>
            <a:ext cx="3380740" cy="523240"/>
          </a:xfrm>
          <a:prstGeom prst="rect">
            <a:avLst/>
          </a:prstGeom>
        </p:spPr>
      </p:pic>
      <p:sp>
        <p:nvSpPr>
          <p:cNvPr id="8" name="矩形 7"/>
          <p:cNvSpPr/>
          <p:nvPr userDrawn="1"/>
        </p:nvSpPr>
        <p:spPr>
          <a:xfrm>
            <a:off x="0" y="6715760"/>
            <a:ext cx="12192000" cy="1422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pic>
        <p:nvPicPr>
          <p:cNvPr id="7" name="图片 6" descr="集团LOGO"/>
          <p:cNvPicPr>
            <a:picLocks noChangeAspect="1"/>
          </p:cNvPicPr>
          <p:nvPr userDrawn="1"/>
        </p:nvPicPr>
        <p:blipFill>
          <a:blip/>
          <a:stretch>
            <a:fillRect/>
          </a:stretch>
        </p:blipFill>
        <p:spPr>
          <a:xfrm>
            <a:off x="200660" y="266700"/>
            <a:ext cx="3380740" cy="523240"/>
          </a:xfrm>
          <a:prstGeom prst="rect">
            <a:avLst/>
          </a:prstGeom>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Lst>
  <p:transition advClick="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27.xml"/><Relationship Id="rId5" Type="http://schemas.openxmlformats.org/officeDocument/2006/relationships/image" Target="../media/image1.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7.xml"/><Relationship Id="rId2" Type="http://schemas.openxmlformats.org/officeDocument/2006/relationships/image" Target="../media/image8.png"/><Relationship Id="rId1"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7.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7.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7.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0" y="1603375"/>
            <a:ext cx="12192000" cy="2453005"/>
          </a:xfrm>
          <a:prstGeom prst="rect">
            <a:avLst/>
          </a:prstGeom>
          <a:solidFill>
            <a:srgbClr val="25919E"/>
          </a:solidFill>
        </p:spPr>
        <p:txBody>
          <a:bodyPr wrap="square" lIns="0" tIns="0" rIns="0" bIns="0" rtlCol="0"/>
          <a:lstStyle/>
          <a:p/>
        </p:txBody>
      </p:sp>
      <p:pic>
        <p:nvPicPr>
          <p:cNvPr id="45" name="图片 44" descr="注射器4"/>
          <p:cNvPicPr>
            <a:picLocks noChangeAspect="1"/>
          </p:cNvPicPr>
          <p:nvPr/>
        </p:nvPicPr>
        <p:blipFill>
          <a:blip r:embed="rId1"/>
          <a:stretch>
            <a:fillRect/>
          </a:stretch>
        </p:blipFill>
        <p:spPr>
          <a:xfrm>
            <a:off x="558800" y="4465955"/>
            <a:ext cx="1813560" cy="2289810"/>
          </a:xfrm>
          <a:prstGeom prst="rect">
            <a:avLst/>
          </a:prstGeom>
        </p:spPr>
      </p:pic>
      <p:sp>
        <p:nvSpPr>
          <p:cNvPr id="2" name="文本框 1"/>
          <p:cNvSpPr txBox="1"/>
          <p:nvPr/>
        </p:nvSpPr>
        <p:spPr>
          <a:xfrm>
            <a:off x="635" y="1830070"/>
            <a:ext cx="12191365" cy="1999615"/>
          </a:xfrm>
          <a:prstGeom prst="rect">
            <a:avLst/>
          </a:prstGeom>
          <a:noFill/>
        </p:spPr>
        <p:txBody>
          <a:bodyPr wrap="square" rtlCol="0">
            <a:spAutoFit/>
          </a:bodyPr>
          <a:lstStyle/>
          <a:p>
            <a:pPr algn="ctr" fontAlgn="auto">
              <a:spcBef>
                <a:spcPts val="600"/>
              </a:spcBef>
              <a:spcAft>
                <a:spcPts val="600"/>
              </a:spcAft>
            </a:pPr>
            <a:r>
              <a:rPr lang="zh-CN" altLang="zh-CN" sz="4800" b="1">
                <a:solidFill>
                  <a:schemeClr val="bg1"/>
                </a:solidFill>
                <a:latin typeface="微软雅黑" panose="020B0503020204020204" pitchFamily="34" charset="-122"/>
                <a:ea typeface="微软雅黑" panose="020B0503020204020204" pitchFamily="34" charset="-122"/>
              </a:rPr>
              <a:t>拉考沙胺注射液</a:t>
            </a:r>
            <a:endParaRPr lang="zh-CN" altLang="zh-CN" sz="4800" b="1">
              <a:solidFill>
                <a:schemeClr val="bg1"/>
              </a:solidFill>
              <a:latin typeface="微软雅黑" panose="020B0503020204020204" pitchFamily="34" charset="-122"/>
              <a:ea typeface="微软雅黑" panose="020B0503020204020204" pitchFamily="34" charset="-122"/>
            </a:endParaRPr>
          </a:p>
          <a:p>
            <a:pPr algn="ctr" fontAlgn="auto">
              <a:spcBef>
                <a:spcPts val="600"/>
              </a:spcBef>
              <a:spcAft>
                <a:spcPts val="600"/>
              </a:spcAft>
            </a:pPr>
            <a:r>
              <a:rPr lang="zh-CN" altLang="zh-CN" sz="2000" b="1">
                <a:solidFill>
                  <a:schemeClr val="bg1"/>
                </a:solidFill>
                <a:latin typeface="微软雅黑" panose="020B0503020204020204" pitchFamily="34" charset="-122"/>
                <a:ea typeface="微软雅黑" panose="020B0503020204020204" pitchFamily="34" charset="-122"/>
              </a:rPr>
              <a:t>Lacosamide Injection</a:t>
            </a:r>
            <a:endParaRPr lang="zh-CN" altLang="zh-CN" sz="4000" b="1">
              <a:solidFill>
                <a:schemeClr val="bg1"/>
              </a:solidFill>
              <a:latin typeface="微软雅黑" panose="020B0503020204020204" pitchFamily="34" charset="-122"/>
              <a:ea typeface="微软雅黑" panose="020B0503020204020204" pitchFamily="34" charset="-122"/>
            </a:endParaRPr>
          </a:p>
          <a:p>
            <a:pPr algn="ctr" fontAlgn="auto">
              <a:spcBef>
                <a:spcPts val="600"/>
              </a:spcBef>
              <a:spcAft>
                <a:spcPts val="600"/>
              </a:spcAft>
            </a:pPr>
            <a:r>
              <a:rPr lang="zh-CN" altLang="zh-CN" sz="3600" b="1">
                <a:solidFill>
                  <a:schemeClr val="bg1"/>
                </a:solidFill>
                <a:latin typeface="微软雅黑" panose="020B0503020204020204" pitchFamily="34" charset="-122"/>
                <a:ea typeface="微软雅黑" panose="020B0503020204020204" pitchFamily="34" charset="-122"/>
              </a:rPr>
              <a:t>（欣抗</a:t>
            </a:r>
            <a:r>
              <a:rPr lang="zh-CN" altLang="zh-CN" sz="3600" b="1" baseline="30000">
                <a:solidFill>
                  <a:schemeClr val="bg1"/>
                </a:solidFill>
                <a:latin typeface="Arial" panose="020B0604020202020204" pitchFamily="34" charset="0"/>
                <a:ea typeface="微软雅黑" panose="020B0503020204020204" pitchFamily="34" charset="-122"/>
                <a:cs typeface="Arial" panose="020B0604020202020204" pitchFamily="34" charset="0"/>
              </a:rPr>
              <a:t>®</a:t>
            </a:r>
            <a:r>
              <a:rPr lang="zh-CN" altLang="zh-CN" sz="3600" b="1">
                <a:solidFill>
                  <a:schemeClr val="bg1"/>
                </a:solidFill>
                <a:latin typeface="微软雅黑" panose="020B0503020204020204" pitchFamily="34" charset="-122"/>
                <a:ea typeface="微软雅黑" panose="020B0503020204020204" pitchFamily="34" charset="-122"/>
              </a:rPr>
              <a:t>）</a:t>
            </a:r>
            <a:endParaRPr lang="zh-CN" altLang="zh-CN" sz="3600" b="1">
              <a:solidFill>
                <a:schemeClr val="bg1"/>
              </a:solidFill>
              <a:latin typeface="微软雅黑" panose="020B0503020204020204" pitchFamily="34" charset="-122"/>
              <a:ea typeface="微软雅黑" panose="020B0503020204020204" pitchFamily="34" charset="-122"/>
            </a:endParaRPr>
          </a:p>
        </p:txBody>
      </p:sp>
      <p:pic>
        <p:nvPicPr>
          <p:cNvPr id="10" name="图片 9" descr="江西青峰药业有限公司（带球）"/>
          <p:cNvPicPr>
            <a:picLocks noChangeAspect="1"/>
          </p:cNvPicPr>
          <p:nvPr/>
        </p:nvPicPr>
        <p:blipFill>
          <a:blip r:embed="rId2"/>
          <a:stretch>
            <a:fillRect/>
          </a:stretch>
        </p:blipFill>
        <p:spPr>
          <a:xfrm>
            <a:off x="4082415" y="5783580"/>
            <a:ext cx="3625215" cy="622300"/>
          </a:xfrm>
          <a:prstGeom prst="rect">
            <a:avLst/>
          </a:prstGeom>
        </p:spPr>
      </p:pic>
      <p:sp>
        <p:nvSpPr>
          <p:cNvPr id="3" name="文本框 2"/>
          <p:cNvSpPr txBox="1"/>
          <p:nvPr/>
        </p:nvSpPr>
        <p:spPr>
          <a:xfrm>
            <a:off x="12750800" y="3624580"/>
            <a:ext cx="309880" cy="368300"/>
          </a:xfrm>
          <a:prstGeom prst="rect">
            <a:avLst/>
          </a:prstGeom>
          <a:noFill/>
        </p:spPr>
        <p:txBody>
          <a:bodyPr wrap="none" rtlCol="0">
            <a:spAutoFit/>
          </a:bodyPr>
          <a:p>
            <a:endParaRPr lang="zh-CN" altLang="en-US"/>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0" y="307975"/>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solidFill>
            <a:srgbClr val="25919E"/>
          </a:solid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05</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22" name="文本框 21"/>
          <p:cNvSpPr txBox="1"/>
          <p:nvPr/>
        </p:nvSpPr>
        <p:spPr>
          <a:xfrm>
            <a:off x="1664335" y="375285"/>
            <a:ext cx="3006725" cy="58356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公平性</a:t>
            </a:r>
            <a:endParaRPr lang="zh-CN" altLang="en-US" sz="3200" b="1">
              <a:solidFill>
                <a:schemeClr val="tx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961390" y="3503930"/>
            <a:ext cx="10478770" cy="1209675"/>
          </a:xfrm>
          <a:prstGeom prst="rect">
            <a:avLst/>
          </a:prstGeom>
          <a:noFill/>
          <a:ln>
            <a:solidFill>
              <a:srgbClr val="0070C0"/>
            </a:solidFill>
            <a:prstDash val="lgDashDot"/>
          </a:ln>
        </p:spPr>
        <p:txBody>
          <a:bodyPr wrap="square" rtlCol="0" anchor="t">
            <a:spAutoFit/>
          </a:bodyPr>
          <a:lstStyle/>
          <a:p>
            <a:pPr marL="285750" indent="-285750" algn="l" fontAlgn="auto">
              <a:lnSpc>
                <a:spcPct val="130000"/>
              </a:lnSpc>
              <a:buClrTx/>
              <a:buSzTx/>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癫痫发病机制复杂，癫痫综合征多达几十种，超过30%患者在现有机制的药品治疗下无法控制发作，需要更多新机制的药物；</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fontAlgn="auto">
              <a:lnSpc>
                <a:spcPct val="130000"/>
              </a:lnSpc>
              <a:buClrTx/>
              <a:buSzTx/>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中国静脉用抗癫痫药物共3种，拉考沙胺注射液是最新一代，唯一未纳入医保的药品；</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fontAlgn="auto">
              <a:lnSpc>
                <a:spcPct val="130000"/>
              </a:lnSpc>
              <a:buClrTx/>
              <a:buSzTx/>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既往20余年，注射用丙戊酸钠是唯一被广泛使用的抗癫痫注射液，帮助了众多患者。近年来，丙戊酸钠说明书上增加了肝毒性、致畸性、急性胰腺炎等黑框警告，临床亟需新机制及更安全的药品补充。</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1" name="文本框 20"/>
          <p:cNvSpPr txBox="1"/>
          <p:nvPr/>
        </p:nvSpPr>
        <p:spPr>
          <a:xfrm>
            <a:off x="960755" y="1932697"/>
            <a:ext cx="10479405" cy="929640"/>
          </a:xfrm>
          <a:prstGeom prst="rect">
            <a:avLst/>
          </a:prstGeom>
          <a:noFill/>
          <a:ln>
            <a:solidFill>
              <a:srgbClr val="0070C0"/>
            </a:solidFill>
            <a:prstDash val="lgDashDot"/>
          </a:ln>
        </p:spPr>
        <p:txBody>
          <a:bodyPr wrap="square" rtlCol="0">
            <a:spAutoFit/>
          </a:bodyPr>
          <a:lstStyle/>
          <a:p>
            <a:pPr marL="285750" indent="-285750" fontAlgn="auto">
              <a:lnSpc>
                <a:spcPct val="13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癫痫急性发作是神经科第二大急症，其中癫痫持续状态发病率为</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10.3~41.0/10</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死亡率高达20%，</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危害性高；</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fontAlgn="auto">
              <a:lnSpc>
                <a:spcPct val="13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癫痫急性发作可直接引起的脑功能损害，会导致更高的意外伤害和致死率，如不能快速控制发作，给患者个人、家庭和社会带来更严重影响，将会占用更多医疗资源。</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2" name="文本框 11"/>
          <p:cNvSpPr txBox="1"/>
          <p:nvPr/>
        </p:nvSpPr>
        <p:spPr>
          <a:xfrm>
            <a:off x="960120" y="5368290"/>
            <a:ext cx="10480040" cy="650240"/>
          </a:xfrm>
          <a:prstGeom prst="rect">
            <a:avLst/>
          </a:prstGeom>
          <a:noFill/>
          <a:ln>
            <a:solidFill>
              <a:srgbClr val="0070C0"/>
            </a:solidFill>
            <a:prstDash val="lgDashDot"/>
          </a:ln>
        </p:spPr>
        <p:txBody>
          <a:bodyPr wrap="square" rtlCol="0">
            <a:spAutoFit/>
          </a:bodyPr>
          <a:lstStyle/>
          <a:p>
            <a:pPr marL="342900" indent="-342900" algn="l" fontAlgn="auto">
              <a:lnSpc>
                <a:spcPct val="13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拉考沙胺注射液每天</a:t>
            </a:r>
            <a:r>
              <a:rPr lang="en-US" altLang="zh-CN" sz="1400" dirty="0">
                <a:latin typeface="微软雅黑" panose="020B0503020204020204" pitchFamily="34" charset="-122"/>
                <a:ea typeface="微软雅黑" panose="020B0503020204020204" pitchFamily="34" charset="-122"/>
                <a:sym typeface="+mn-ea"/>
              </a:rPr>
              <a:t>2</a:t>
            </a:r>
            <a:r>
              <a:rPr lang="zh-CN" altLang="en-US" sz="1400" dirty="0">
                <a:latin typeface="微软雅黑" panose="020B0503020204020204" pitchFamily="34" charset="-122"/>
                <a:ea typeface="微软雅黑" panose="020B0503020204020204" pitchFamily="34" charset="-122"/>
                <a:sym typeface="+mn-ea"/>
              </a:rPr>
              <a:t>次给药，而注射用丙戊酸钠需要</a:t>
            </a:r>
            <a:r>
              <a:rPr lang="en-US" altLang="zh-CN" sz="1400" dirty="0">
                <a:latin typeface="微软雅黑" panose="020B0503020204020204" pitchFamily="34" charset="-122"/>
                <a:ea typeface="微软雅黑" panose="020B0503020204020204" pitchFamily="34" charset="-122"/>
                <a:sym typeface="+mn-ea"/>
              </a:rPr>
              <a:t>24</a:t>
            </a:r>
            <a:r>
              <a:rPr lang="zh-CN" altLang="en-US" sz="1400" dirty="0">
                <a:latin typeface="微软雅黑" panose="020B0503020204020204" pitchFamily="34" charset="-122"/>
                <a:ea typeface="微软雅黑" panose="020B0503020204020204" pitchFamily="34" charset="-122"/>
                <a:sym typeface="+mn-ea"/>
              </a:rPr>
              <a:t>小时持续给药，或者一天</a:t>
            </a:r>
            <a:r>
              <a:rPr lang="en-US" altLang="zh-CN" sz="1400" dirty="0">
                <a:latin typeface="微软雅黑" panose="020B0503020204020204" pitchFamily="34" charset="-122"/>
                <a:ea typeface="微软雅黑" panose="020B0503020204020204" pitchFamily="34" charset="-122"/>
                <a:sym typeface="+mn-ea"/>
              </a:rPr>
              <a:t>4</a:t>
            </a:r>
            <a:r>
              <a:rPr lang="zh-CN" altLang="en-US" sz="1400" dirty="0">
                <a:latin typeface="微软雅黑" panose="020B0503020204020204" pitchFamily="34" charset="-122"/>
                <a:ea typeface="微软雅黑" panose="020B0503020204020204" pitchFamily="34" charset="-122"/>
                <a:sym typeface="+mn-ea"/>
              </a:rPr>
              <a:t>次给药。拉考沙胺使用更加便捷；</a:t>
            </a:r>
            <a:endParaRPr lang="zh-CN" altLang="en-US" sz="1400" dirty="0">
              <a:latin typeface="微软雅黑" panose="020B0503020204020204" pitchFamily="34" charset="-122"/>
              <a:ea typeface="微软雅黑" panose="020B0503020204020204" pitchFamily="34" charset="-122"/>
              <a:sym typeface="+mn-ea"/>
            </a:endParaRPr>
          </a:p>
          <a:p>
            <a:pPr marL="342900" indent="-342900" algn="l" fontAlgn="auto">
              <a:lnSpc>
                <a:spcPct val="130000"/>
              </a:lnSpc>
              <a:buFont typeface="Arial" panose="020B0604020202020204" pitchFamily="34" charset="0"/>
              <a:buChar char="•"/>
            </a:pPr>
            <a:r>
              <a:rPr lang="zh-CN" sz="1400" dirty="0">
                <a:latin typeface="微软雅黑" panose="020B0503020204020204" pitchFamily="34" charset="-122"/>
                <a:ea typeface="微软雅黑" panose="020B0503020204020204" pitchFamily="34" charset="-122"/>
                <a:sym typeface="+mn-ea"/>
              </a:rPr>
              <a:t>拉考沙胺注射液不需要血药浓度及肝功能监测，而注射用丙戊酸钠要求监测血药浓度及肝功能，增加了临床管理难度。</a:t>
            </a:r>
            <a:endParaRPr lang="zh-CN" sz="1400" dirty="0">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960755" y="1508125"/>
            <a:ext cx="7973060" cy="368300"/>
          </a:xfrm>
          <a:prstGeom prst="rect">
            <a:avLst/>
          </a:prstGeom>
          <a:solidFill>
            <a:srgbClr val="25919E"/>
          </a:solidFill>
        </p:spPr>
        <p:txBody>
          <a:bodyPr wrap="square" rtlCol="0">
            <a:spAutoFit/>
          </a:bodyPr>
          <a:lstStyle/>
          <a:p>
            <a:pPr algn="l"/>
            <a:r>
              <a:rPr lang="zh-CN" altLang="en-US" b="1">
                <a:solidFill>
                  <a:schemeClr val="bg1"/>
                </a:solidFill>
                <a:latin typeface="微软雅黑" panose="020B0503020204020204" pitchFamily="34" charset="-122"/>
                <a:ea typeface="微软雅黑" panose="020B0503020204020204" pitchFamily="34" charset="-122"/>
              </a:rPr>
              <a:t>癫痫急性发作对社会影响较大，拉考沙胺注射液为快速控制急性发作提供保证</a:t>
            </a:r>
            <a:endParaRPr lang="zh-CN" altLang="en-US" b="1">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960755" y="3135630"/>
            <a:ext cx="9821545" cy="368300"/>
          </a:xfrm>
          <a:prstGeom prst="rect">
            <a:avLst/>
          </a:prstGeom>
          <a:solidFill>
            <a:srgbClr val="25919E"/>
          </a:solidFill>
        </p:spPr>
        <p:txBody>
          <a:bodyPr wrap="square" rtlCol="0">
            <a:spAutoFit/>
          </a:bodyPr>
          <a:lstStyle/>
          <a:p>
            <a:pPr algn="l">
              <a:buClrTx/>
              <a:buSzTx/>
              <a:buFontTx/>
            </a:pPr>
            <a:r>
              <a:rPr lang="zh-CN" altLang="en-US" b="1">
                <a:solidFill>
                  <a:schemeClr val="bg1"/>
                </a:solidFill>
                <a:latin typeface="微软雅黑" panose="020B0503020204020204" pitchFamily="34" charset="-122"/>
                <a:ea typeface="微软雅黑" panose="020B0503020204020204" pitchFamily="34" charset="-122"/>
                <a:sym typeface="+mn-ea"/>
              </a:rPr>
              <a:t>拉考沙胺机制唯一，可以弥补药品目录空缺，而丙戊酸钠存在</a:t>
            </a:r>
            <a:r>
              <a:rPr lang="en-US" altLang="zh-CN" b="1">
                <a:solidFill>
                  <a:schemeClr val="bg1"/>
                </a:solidFill>
                <a:latin typeface="微软雅黑" panose="020B0503020204020204" pitchFamily="34" charset="-122"/>
                <a:ea typeface="微软雅黑" panose="020B0503020204020204" pitchFamily="34" charset="-122"/>
                <a:sym typeface="+mn-ea"/>
              </a:rPr>
              <a:t>3</a:t>
            </a:r>
            <a:r>
              <a:rPr lang="zh-CN" altLang="en-US" b="1">
                <a:solidFill>
                  <a:schemeClr val="bg1"/>
                </a:solidFill>
                <a:latin typeface="微软雅黑" panose="020B0503020204020204" pitchFamily="34" charset="-122"/>
                <a:ea typeface="微软雅黑" panose="020B0503020204020204" pitchFamily="34" charset="-122"/>
                <a:sym typeface="+mn-ea"/>
              </a:rPr>
              <a:t>项黑框警告，有严重安全性问题</a:t>
            </a:r>
            <a:endParaRPr lang="zh-CN" altLang="en-US" b="1">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960120" y="5033010"/>
            <a:ext cx="8271344" cy="369332"/>
          </a:xfrm>
          <a:prstGeom prst="rect">
            <a:avLst/>
          </a:prstGeom>
          <a:solidFill>
            <a:srgbClr val="25919E"/>
          </a:solidFill>
        </p:spPr>
        <p:txBody>
          <a:bodyPr wrap="square" rtlCol="0">
            <a:spAutoFit/>
          </a:bodyPr>
          <a:lstStyle/>
          <a:p>
            <a:pPr algn="l">
              <a:buClrTx/>
              <a:buSzTx/>
              <a:buFontTx/>
            </a:pPr>
            <a:r>
              <a:rPr lang="zh-CN" altLang="en-US" b="1" dirty="0">
                <a:solidFill>
                  <a:schemeClr val="bg1"/>
                </a:solidFill>
                <a:latin typeface="微软雅黑" panose="020B0503020204020204" pitchFamily="34" charset="-122"/>
                <a:ea typeface="微软雅黑" panose="020B0503020204020204" pitchFamily="34" charset="-122"/>
                <a:sym typeface="+mn-ea"/>
              </a:rPr>
              <a:t>拉考沙胺注射液使用更加便捷，无需生化监测，减少管理难度，提高患者依从性</a:t>
            </a:r>
            <a:endParaRPr lang="zh-CN" altLang="en-US"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0" y="1603375"/>
            <a:ext cx="12192000" cy="2453005"/>
          </a:xfrm>
          <a:prstGeom prst="rect">
            <a:avLst/>
          </a:prstGeom>
          <a:solidFill>
            <a:srgbClr val="25919E"/>
          </a:solidFill>
        </p:spPr>
        <p:txBody>
          <a:bodyPr wrap="square" lIns="0" tIns="0" rIns="0" bIns="0" rtlCol="0"/>
          <a:lstStyle/>
          <a:p/>
        </p:txBody>
      </p:sp>
      <p:sp>
        <p:nvSpPr>
          <p:cNvPr id="2" name="文本框 1"/>
          <p:cNvSpPr txBox="1"/>
          <p:nvPr/>
        </p:nvSpPr>
        <p:spPr>
          <a:xfrm>
            <a:off x="0" y="2106930"/>
            <a:ext cx="12192000" cy="1322070"/>
          </a:xfrm>
          <a:prstGeom prst="rect">
            <a:avLst/>
          </a:prstGeom>
          <a:noFill/>
        </p:spPr>
        <p:txBody>
          <a:bodyPr wrap="square" rtlCol="0">
            <a:spAutoFit/>
          </a:bodyPr>
          <a:lstStyle/>
          <a:p>
            <a:pPr algn="ctr" fontAlgn="auto">
              <a:spcBef>
                <a:spcPts val="600"/>
              </a:spcBef>
              <a:spcAft>
                <a:spcPts val="600"/>
              </a:spcAft>
            </a:pPr>
            <a:r>
              <a:rPr lang="zh-CN" altLang="zh-CN" sz="8000" b="1">
                <a:solidFill>
                  <a:schemeClr val="bg1"/>
                </a:solidFill>
                <a:latin typeface="微软雅黑" panose="020B0503020204020204" pitchFamily="34" charset="-122"/>
                <a:ea typeface="微软雅黑" panose="020B0503020204020204" pitchFamily="34" charset="-122"/>
              </a:rPr>
              <a:t>感谢您的审阅</a:t>
            </a:r>
            <a:endParaRPr lang="zh-CN" altLang="zh-CN" sz="8000" b="1">
              <a:solidFill>
                <a:schemeClr val="bg1"/>
              </a:solidFill>
              <a:latin typeface="微软雅黑" panose="020B0503020204020204" pitchFamily="34" charset="-122"/>
              <a:ea typeface="微软雅黑" panose="020B0503020204020204" pitchFamily="34" charset="-122"/>
            </a:endParaRPr>
          </a:p>
        </p:txBody>
      </p:sp>
      <p:pic>
        <p:nvPicPr>
          <p:cNvPr id="10" name="图片 9" descr="江西青峰药业有限公司（带球）"/>
          <p:cNvPicPr>
            <a:picLocks noChangeAspect="1"/>
          </p:cNvPicPr>
          <p:nvPr/>
        </p:nvPicPr>
        <p:blipFill>
          <a:blip r:embed="rId1"/>
          <a:stretch>
            <a:fillRect/>
          </a:stretch>
        </p:blipFill>
        <p:spPr>
          <a:xfrm>
            <a:off x="4082415" y="5783580"/>
            <a:ext cx="3625215" cy="622300"/>
          </a:xfrm>
          <a:prstGeom prst="rect">
            <a:avLst/>
          </a:prstGeom>
        </p:spPr>
      </p:pic>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0"/>
          <p:cNvSpPr/>
          <p:nvPr/>
        </p:nvSpPr>
        <p:spPr>
          <a:xfrm>
            <a:off x="635" y="0"/>
            <a:ext cx="12191365" cy="6858000"/>
          </a:xfrm>
          <a:prstGeom prst="rect">
            <a:avLst/>
          </a:prstGeom>
          <a:solidFill>
            <a:srgbClr val="E0E3E6"/>
          </a:solidFill>
        </p:spPr>
        <p:txBody>
          <a:bodyPr wrap="square" lIns="0" tIns="0" rIns="0" bIns="0" rtlCol="0"/>
          <a:lstStyle/>
          <a:p/>
        </p:txBody>
      </p:sp>
      <p:sp>
        <p:nvSpPr>
          <p:cNvPr id="11" name="object 11"/>
          <p:cNvSpPr/>
          <p:nvPr/>
        </p:nvSpPr>
        <p:spPr>
          <a:xfrm>
            <a:off x="0" y="530860"/>
            <a:ext cx="2588895" cy="1161415"/>
          </a:xfrm>
          <a:prstGeom prst="rect">
            <a:avLst/>
          </a:prstGeom>
          <a:solidFill>
            <a:srgbClr val="25919E"/>
          </a:solidFill>
        </p:spPr>
        <p:txBody>
          <a:bodyPr wrap="square" lIns="0" tIns="0" rIns="0" bIns="0" rtlCol="0"/>
          <a:lstStyle/>
          <a:p/>
        </p:txBody>
      </p:sp>
      <p:sp>
        <p:nvSpPr>
          <p:cNvPr id="12" name="object 12"/>
          <p:cNvSpPr/>
          <p:nvPr/>
        </p:nvSpPr>
        <p:spPr>
          <a:xfrm>
            <a:off x="3914775" y="1354455"/>
            <a:ext cx="2835275" cy="1207135"/>
          </a:xfrm>
          <a:prstGeom prst="rect">
            <a:avLst/>
          </a:prstGeom>
          <a:blipFill>
            <a:blip r:embed="rId1" cstate="print"/>
            <a:stretch>
              <a:fillRect/>
            </a:stretch>
          </a:blipFill>
        </p:spPr>
        <p:txBody>
          <a:bodyPr wrap="square" lIns="0" tIns="0" rIns="0" bIns="0" rtlCol="0"/>
          <a:lstStyle/>
          <a:p/>
        </p:txBody>
      </p:sp>
      <p:sp>
        <p:nvSpPr>
          <p:cNvPr id="13" name="object 13"/>
          <p:cNvSpPr/>
          <p:nvPr/>
        </p:nvSpPr>
        <p:spPr>
          <a:xfrm>
            <a:off x="4050030" y="1520825"/>
            <a:ext cx="2538095" cy="893445"/>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498475" y="697865"/>
            <a:ext cx="1146810" cy="600075"/>
          </a:xfrm>
          <a:prstGeom prst="rect">
            <a:avLst/>
          </a:prstGeom>
          <a:blipFill>
            <a:blip r:embed="rId3" cstate="print"/>
            <a:stretch>
              <a:fillRect/>
            </a:stretch>
          </a:blipFill>
        </p:spPr>
        <p:txBody>
          <a:bodyPr wrap="square" lIns="0" tIns="0" rIns="0" bIns="0" rtlCol="0"/>
          <a:lstStyle/>
          <a:p/>
        </p:txBody>
      </p:sp>
      <p:sp>
        <p:nvSpPr>
          <p:cNvPr id="17" name="object 17"/>
          <p:cNvSpPr/>
          <p:nvPr/>
        </p:nvSpPr>
        <p:spPr>
          <a:xfrm>
            <a:off x="498475" y="1416685"/>
            <a:ext cx="982345" cy="153035"/>
          </a:xfrm>
          <a:prstGeom prst="rect">
            <a:avLst/>
          </a:prstGeom>
          <a:blipFill>
            <a:blip r:embed="rId4" cstate="print"/>
            <a:stretch>
              <a:fillRect/>
            </a:stretch>
          </a:blipFill>
        </p:spPr>
        <p:txBody>
          <a:bodyPr wrap="square" lIns="0" tIns="0" rIns="0" bIns="0" rtlCol="0"/>
          <a:lstStyle/>
          <a:p/>
        </p:txBody>
      </p:sp>
      <p:sp>
        <p:nvSpPr>
          <p:cNvPr id="18" name="object 18"/>
          <p:cNvSpPr/>
          <p:nvPr/>
        </p:nvSpPr>
        <p:spPr>
          <a:xfrm>
            <a:off x="7536815" y="1330325"/>
            <a:ext cx="2835275" cy="1207135"/>
          </a:xfrm>
          <a:prstGeom prst="rect">
            <a:avLst/>
          </a:prstGeom>
          <a:blipFill>
            <a:blip r:embed="rId1" cstate="print"/>
            <a:stretch>
              <a:fillRect/>
            </a:stretch>
          </a:blipFill>
        </p:spPr>
        <p:txBody>
          <a:bodyPr wrap="square" lIns="0" tIns="0" rIns="0" bIns="0" rtlCol="0"/>
          <a:lstStyle/>
          <a:p/>
        </p:txBody>
      </p:sp>
      <p:sp>
        <p:nvSpPr>
          <p:cNvPr id="19" name="object 19"/>
          <p:cNvSpPr/>
          <p:nvPr/>
        </p:nvSpPr>
        <p:spPr>
          <a:xfrm>
            <a:off x="7672070" y="1489075"/>
            <a:ext cx="2538095" cy="893445"/>
          </a:xfrm>
          <a:prstGeom prst="rect">
            <a:avLst/>
          </a:prstGeom>
          <a:blipFill>
            <a:blip r:embed="rId2" cstate="print"/>
            <a:stretch>
              <a:fillRect/>
            </a:stretch>
          </a:blipFill>
        </p:spPr>
        <p:txBody>
          <a:bodyPr wrap="square" lIns="0" tIns="0" rIns="0" bIns="0" rtlCol="0"/>
          <a:lstStyle/>
          <a:p/>
        </p:txBody>
      </p:sp>
      <p:sp>
        <p:nvSpPr>
          <p:cNvPr id="22" name="object 22"/>
          <p:cNvSpPr/>
          <p:nvPr/>
        </p:nvSpPr>
        <p:spPr>
          <a:xfrm>
            <a:off x="3914775" y="2799715"/>
            <a:ext cx="2835275" cy="1207135"/>
          </a:xfrm>
          <a:prstGeom prst="rect">
            <a:avLst/>
          </a:prstGeom>
          <a:blipFill>
            <a:blip r:embed="rId1" cstate="print"/>
            <a:stretch>
              <a:fillRect/>
            </a:stretch>
          </a:blipFill>
        </p:spPr>
        <p:txBody>
          <a:bodyPr wrap="square" lIns="0" tIns="0" rIns="0" bIns="0" rtlCol="0"/>
          <a:lstStyle/>
          <a:p/>
        </p:txBody>
      </p:sp>
      <p:sp>
        <p:nvSpPr>
          <p:cNvPr id="23" name="object 23"/>
          <p:cNvSpPr/>
          <p:nvPr/>
        </p:nvSpPr>
        <p:spPr>
          <a:xfrm>
            <a:off x="4062730" y="2922270"/>
            <a:ext cx="2538095" cy="893445"/>
          </a:xfrm>
          <a:prstGeom prst="rect">
            <a:avLst/>
          </a:prstGeom>
          <a:blipFill>
            <a:blip r:embed="rId2" cstate="print"/>
            <a:stretch>
              <a:fillRect/>
            </a:stretch>
          </a:blipFill>
        </p:spPr>
        <p:txBody>
          <a:bodyPr wrap="square" lIns="0" tIns="0" rIns="0" bIns="0" rtlCol="0"/>
          <a:lstStyle/>
          <a:p/>
        </p:txBody>
      </p:sp>
      <p:sp>
        <p:nvSpPr>
          <p:cNvPr id="26" name="object 26"/>
          <p:cNvSpPr/>
          <p:nvPr/>
        </p:nvSpPr>
        <p:spPr>
          <a:xfrm>
            <a:off x="7537450" y="2776855"/>
            <a:ext cx="2835275" cy="1207135"/>
          </a:xfrm>
          <a:prstGeom prst="rect">
            <a:avLst/>
          </a:prstGeom>
          <a:blipFill>
            <a:blip r:embed="rId1" cstate="print"/>
            <a:stretch>
              <a:fillRect/>
            </a:stretch>
          </a:blipFill>
        </p:spPr>
        <p:txBody>
          <a:bodyPr wrap="square" lIns="0" tIns="0" rIns="0" bIns="0" rtlCol="0"/>
          <a:lstStyle/>
          <a:p/>
        </p:txBody>
      </p:sp>
      <p:sp>
        <p:nvSpPr>
          <p:cNvPr id="27" name="object 27"/>
          <p:cNvSpPr/>
          <p:nvPr/>
        </p:nvSpPr>
        <p:spPr>
          <a:xfrm>
            <a:off x="7672070" y="2925445"/>
            <a:ext cx="2538095" cy="890905"/>
          </a:xfrm>
          <a:prstGeom prst="rect">
            <a:avLst/>
          </a:prstGeom>
          <a:blipFill>
            <a:blip r:embed="rId2" cstate="print"/>
            <a:stretch>
              <a:fillRect/>
            </a:stretch>
          </a:blipFill>
        </p:spPr>
        <p:txBody>
          <a:bodyPr wrap="square" lIns="0" tIns="0" rIns="0" bIns="0" rtlCol="0"/>
          <a:lstStyle/>
          <a:p/>
        </p:txBody>
      </p:sp>
      <p:sp>
        <p:nvSpPr>
          <p:cNvPr id="30" name="object 30"/>
          <p:cNvSpPr/>
          <p:nvPr/>
        </p:nvSpPr>
        <p:spPr>
          <a:xfrm>
            <a:off x="3928110" y="4287520"/>
            <a:ext cx="2835275" cy="1207135"/>
          </a:xfrm>
          <a:prstGeom prst="rect">
            <a:avLst/>
          </a:prstGeom>
          <a:blipFill>
            <a:blip r:embed="rId1" cstate="print"/>
            <a:stretch>
              <a:fillRect/>
            </a:stretch>
          </a:blipFill>
        </p:spPr>
        <p:txBody>
          <a:bodyPr wrap="square" lIns="0" tIns="0" rIns="0" bIns="0" rtlCol="0"/>
          <a:lstStyle/>
          <a:p/>
        </p:txBody>
      </p:sp>
      <p:sp>
        <p:nvSpPr>
          <p:cNvPr id="31" name="object 31"/>
          <p:cNvSpPr/>
          <p:nvPr/>
        </p:nvSpPr>
        <p:spPr>
          <a:xfrm>
            <a:off x="4045585" y="4419600"/>
            <a:ext cx="2538095" cy="893445"/>
          </a:xfrm>
          <a:prstGeom prst="rect">
            <a:avLst/>
          </a:prstGeom>
          <a:blipFill>
            <a:blip r:embed="rId2" cstate="print"/>
            <a:stretch>
              <a:fillRect/>
            </a:stretch>
          </a:blipFill>
        </p:spPr>
        <p:txBody>
          <a:bodyPr wrap="square" lIns="0" tIns="0" rIns="0" bIns="0" rtlCol="0"/>
          <a:lstStyle/>
          <a:p/>
        </p:txBody>
      </p:sp>
      <p:pic>
        <p:nvPicPr>
          <p:cNvPr id="45" name="图片 44" descr="注射器4"/>
          <p:cNvPicPr>
            <a:picLocks noChangeAspect="1"/>
          </p:cNvPicPr>
          <p:nvPr/>
        </p:nvPicPr>
        <p:blipFill>
          <a:blip r:embed="rId5"/>
          <a:stretch>
            <a:fillRect/>
          </a:stretch>
        </p:blipFill>
        <p:spPr>
          <a:xfrm>
            <a:off x="643255" y="4263390"/>
            <a:ext cx="1813560" cy="2289810"/>
          </a:xfrm>
          <a:prstGeom prst="rect">
            <a:avLst/>
          </a:prstGeom>
        </p:spPr>
      </p:pic>
      <p:sp>
        <p:nvSpPr>
          <p:cNvPr id="2" name="文本框 1"/>
          <p:cNvSpPr txBox="1"/>
          <p:nvPr/>
        </p:nvSpPr>
        <p:spPr>
          <a:xfrm>
            <a:off x="4062730" y="1744980"/>
            <a:ext cx="2820670" cy="460375"/>
          </a:xfrm>
          <a:prstGeom prst="rect">
            <a:avLst/>
          </a:prstGeom>
          <a:noFill/>
        </p:spPr>
        <p:txBody>
          <a:bodyPr wrap="square" rtlCol="0">
            <a:spAutoFit/>
          </a:bodyPr>
          <a:lstStyle/>
          <a:p>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01 </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rPr>
              <a:t>药品基本信息</a:t>
            </a:r>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7672070" y="1721485"/>
            <a:ext cx="2820670" cy="460375"/>
          </a:xfrm>
          <a:prstGeom prst="rect">
            <a:avLst/>
          </a:prstGeom>
          <a:noFill/>
        </p:spPr>
        <p:txBody>
          <a:bodyPr wrap="square" rtlCol="0">
            <a:spAutoFit/>
          </a:bodyPr>
          <a:lstStyle/>
          <a:p>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  02  </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rPr>
              <a:t>安全性</a:t>
            </a:r>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p:cNvSpPr txBox="1"/>
          <p:nvPr/>
        </p:nvSpPr>
        <p:spPr>
          <a:xfrm>
            <a:off x="4045585" y="3186430"/>
            <a:ext cx="2820670" cy="460375"/>
          </a:xfrm>
          <a:prstGeom prst="rect">
            <a:avLst/>
          </a:prstGeom>
          <a:noFill/>
        </p:spPr>
        <p:txBody>
          <a:bodyPr wrap="square" rtlCol="0">
            <a:spAutoFit/>
          </a:bodyPr>
          <a:lstStyle/>
          <a:p>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  03  </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rPr>
              <a:t>有效性</a:t>
            </a:r>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p:cNvSpPr txBox="1"/>
          <p:nvPr/>
        </p:nvSpPr>
        <p:spPr>
          <a:xfrm>
            <a:off x="7672070" y="3124200"/>
            <a:ext cx="2820670" cy="829945"/>
          </a:xfrm>
          <a:prstGeom prst="rect">
            <a:avLst/>
          </a:prstGeom>
          <a:noFill/>
        </p:spPr>
        <p:txBody>
          <a:bodyPr wrap="square" rtlCol="0">
            <a:spAutoFit/>
          </a:bodyPr>
          <a:lstStyle/>
          <a:p>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  04  </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创新</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性</a:t>
            </a:r>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4023360" y="4627880"/>
            <a:ext cx="2820670" cy="829945"/>
          </a:xfrm>
          <a:prstGeom prst="rect">
            <a:avLst/>
          </a:prstGeom>
          <a:noFill/>
        </p:spPr>
        <p:txBody>
          <a:bodyPr wrap="square" rtlCol="0">
            <a:spAutoFit/>
          </a:bodyPr>
          <a:lstStyle/>
          <a:p>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  05  </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公平</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性</a:t>
            </a:r>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zh-CN" sz="2400"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05175" y="1760855"/>
            <a:ext cx="771525" cy="693420"/>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1038860" y="3244215"/>
            <a:ext cx="1927225" cy="23050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038860" y="3055620"/>
            <a:ext cx="1744345" cy="76200"/>
          </a:xfrm>
          <a:prstGeom prst="rect">
            <a:avLst/>
          </a:prstGeom>
          <a:solidFill>
            <a:srgbClr val="A3D4E2"/>
          </a:solidFill>
        </p:spPr>
        <p:txBody>
          <a:bodyPr wrap="square" lIns="0" tIns="0" rIns="0" bIns="0" rtlCol="0"/>
          <a:lstStyle/>
          <a:p/>
        </p:txBody>
      </p:sp>
      <p:sp>
        <p:nvSpPr>
          <p:cNvPr id="17" name="文本框 16"/>
          <p:cNvSpPr txBox="1"/>
          <p:nvPr/>
        </p:nvSpPr>
        <p:spPr>
          <a:xfrm>
            <a:off x="3582670" y="1379855"/>
            <a:ext cx="7823835" cy="4369435"/>
          </a:xfrm>
          <a:prstGeom prst="rect">
            <a:avLst/>
          </a:prstGeom>
          <a:solidFill>
            <a:srgbClr val="F5F7F9"/>
          </a:solidFill>
        </p:spPr>
        <p:txBody>
          <a:bodyPr wrap="square" rtlCol="0" anchor="t">
            <a:spAutoFit/>
          </a:bodyPr>
          <a:lstStyle/>
          <a:p>
            <a:pPr marL="285750" indent="-285750">
              <a:buFont typeface="Wingdings" panose="05000000000000000000" charset="0"/>
              <a:buChar char="u"/>
            </a:pPr>
            <a:endParaRPr lang="zh-CN" altLang="en-US" b="1" dirty="0">
              <a:latin typeface="微软雅黑" panose="020B0503020204020204" pitchFamily="34" charset="-122"/>
              <a:ea typeface="微软雅黑" panose="020B0503020204020204" pitchFamily="34" charset="-122"/>
              <a:sym typeface="+mn-ea"/>
            </a:endParaRPr>
          </a:p>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sym typeface="+mn-ea"/>
              </a:rPr>
              <a:t>药</a:t>
            </a:r>
            <a:r>
              <a:rPr lang="zh-CN" altLang="en-US" sz="2000" b="1" dirty="0">
                <a:latin typeface="微软雅黑" panose="020B0503020204020204" pitchFamily="34" charset="-122"/>
                <a:ea typeface="微软雅黑" panose="020B0503020204020204" pitchFamily="34" charset="-122"/>
                <a:sym typeface="+mn-ea"/>
              </a:rPr>
              <a:t>品通用名称：</a:t>
            </a:r>
            <a:r>
              <a:rPr lang="zh-CN" altLang="zh-CN" sz="2000" dirty="0">
                <a:latin typeface="微软雅黑" panose="020B0503020204020204" pitchFamily="34" charset="-122"/>
                <a:ea typeface="微软雅黑" panose="020B0503020204020204" pitchFamily="34" charset="-122"/>
                <a:sym typeface="+mn-ea"/>
              </a:rPr>
              <a:t>拉考沙胺注射液</a:t>
            </a: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sym typeface="+mn-ea"/>
              </a:rPr>
              <a:t>注册规格</a:t>
            </a:r>
            <a:r>
              <a:rPr lang="zh-CN" sz="2000" b="1" dirty="0">
                <a:latin typeface="微软雅黑" panose="020B0503020204020204" pitchFamily="34" charset="-122"/>
                <a:ea typeface="微软雅黑" panose="020B0503020204020204" pitchFamily="34" charset="-122"/>
                <a:sym typeface="+mn-ea"/>
              </a:rPr>
              <a:t>：</a:t>
            </a:r>
            <a:r>
              <a:rPr lang="en-US" altLang="zh-CN" sz="2000" dirty="0">
                <a:latin typeface="微软雅黑" panose="020B0503020204020204" pitchFamily="34" charset="-122"/>
                <a:ea typeface="微软雅黑" panose="020B0503020204020204" pitchFamily="34" charset="-122"/>
                <a:sym typeface="+mn-ea"/>
              </a:rPr>
              <a:t>20ml:0.2g</a:t>
            </a:r>
            <a:endParaRPr lang="zh-CN"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sym typeface="+mn-ea"/>
              </a:rPr>
              <a:t>全球首个上市国家 </a:t>
            </a:r>
            <a:r>
              <a:rPr lang="en-US" altLang="zh-CN" sz="2000" b="1" dirty="0">
                <a:latin typeface="微软雅黑" panose="020B0503020204020204" pitchFamily="34" charset="-122"/>
                <a:ea typeface="微软雅黑" panose="020B0503020204020204" pitchFamily="34" charset="-122"/>
                <a:sym typeface="+mn-ea"/>
              </a:rPr>
              <a:t>/</a:t>
            </a:r>
            <a:r>
              <a:rPr lang="zh-CN" altLang="en-US" sz="2000" b="1" dirty="0">
                <a:latin typeface="微软雅黑" panose="020B0503020204020204" pitchFamily="34" charset="-122"/>
                <a:ea typeface="微软雅黑" panose="020B0503020204020204" pitchFamily="34" charset="-122"/>
                <a:sym typeface="+mn-ea"/>
              </a:rPr>
              <a:t>地区及上市时间：</a:t>
            </a:r>
            <a:r>
              <a:rPr lang="en-US" altLang="zh-CN" sz="2000" dirty="0">
                <a:latin typeface="微软雅黑" panose="020B0503020204020204" pitchFamily="34" charset="-122"/>
                <a:ea typeface="微软雅黑" panose="020B0503020204020204" pitchFamily="34" charset="-122"/>
                <a:sym typeface="+mn-ea"/>
              </a:rPr>
              <a:t>2008.8.29 </a:t>
            </a:r>
            <a:r>
              <a:rPr lang="zh-CN" altLang="en-US" sz="2000" dirty="0">
                <a:latin typeface="微软雅黑" panose="020B0503020204020204" pitchFamily="34" charset="-122"/>
                <a:ea typeface="微软雅黑" panose="020B0503020204020204" pitchFamily="34" charset="-122"/>
                <a:sym typeface="+mn-ea"/>
              </a:rPr>
              <a:t>首先在欧盟上市</a:t>
            </a: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sym typeface="+mn-ea"/>
              </a:rPr>
              <a:t>目前大陆地区同通用名药品的上市情况：</a:t>
            </a:r>
            <a:r>
              <a:rPr lang="zh-CN" altLang="zh-CN" sz="2000" dirty="0">
                <a:latin typeface="微软雅黑" panose="020B0503020204020204" pitchFamily="34" charset="-122"/>
                <a:ea typeface="微软雅黑" panose="020B0503020204020204" pitchFamily="34" charset="-122"/>
                <a:sym typeface="+mn-ea"/>
              </a:rPr>
              <a:t>中国大陆首次上市时间</a:t>
            </a:r>
            <a:r>
              <a:rPr lang="zh-CN" altLang="en-US" sz="2000" dirty="0">
                <a:latin typeface="微软雅黑" panose="020B0503020204020204" pitchFamily="34" charset="-122"/>
                <a:ea typeface="微软雅黑" panose="020B0503020204020204" pitchFamily="34" charset="-122"/>
                <a:sym typeface="+mn-ea"/>
              </a:rPr>
              <a:t>为 </a:t>
            </a:r>
            <a:r>
              <a:rPr lang="en-US" altLang="zh-CN" sz="2000" dirty="0">
                <a:latin typeface="微软雅黑" panose="020B0503020204020204" pitchFamily="34" charset="-122"/>
                <a:ea typeface="微软雅黑" panose="020B0503020204020204" pitchFamily="34" charset="-122"/>
                <a:sym typeface="+mn-ea"/>
              </a:rPr>
              <a:t>2019</a:t>
            </a:r>
            <a:r>
              <a:rPr lang="zh-CN" altLang="zh-CN" sz="2000" dirty="0">
                <a:latin typeface="微软雅黑" panose="020B0503020204020204" pitchFamily="34" charset="-122"/>
                <a:ea typeface="微软雅黑" panose="020B0503020204020204" pitchFamily="34" charset="-122"/>
                <a:sym typeface="+mn-ea"/>
              </a:rPr>
              <a:t>年</a:t>
            </a:r>
            <a:r>
              <a:rPr lang="en-US" altLang="zh-CN" sz="2000" dirty="0">
                <a:latin typeface="微软雅黑" panose="020B0503020204020204" pitchFamily="34" charset="-122"/>
                <a:ea typeface="微软雅黑" panose="020B0503020204020204" pitchFamily="34" charset="-122"/>
                <a:sym typeface="+mn-ea"/>
              </a:rPr>
              <a:t>12</a:t>
            </a:r>
            <a:r>
              <a:rPr lang="zh-CN" altLang="zh-CN" sz="2000" dirty="0">
                <a:latin typeface="微软雅黑" panose="020B0503020204020204" pitchFamily="34" charset="-122"/>
                <a:ea typeface="微软雅黑" panose="020B0503020204020204" pitchFamily="34" charset="-122"/>
                <a:sym typeface="+mn-ea"/>
              </a:rPr>
              <a:t>月</a:t>
            </a:r>
            <a:r>
              <a:rPr lang="en-US" altLang="zh-CN" sz="2000" dirty="0">
                <a:latin typeface="微软雅黑" panose="020B0503020204020204" pitchFamily="34" charset="-122"/>
                <a:ea typeface="微软雅黑" panose="020B0503020204020204" pitchFamily="34" charset="-122"/>
                <a:sym typeface="+mn-ea"/>
              </a:rPr>
              <a:t>18</a:t>
            </a:r>
            <a:r>
              <a:rPr lang="zh-CN" altLang="zh-CN" sz="2000" dirty="0">
                <a:latin typeface="微软雅黑" panose="020B0503020204020204" pitchFamily="34" charset="-122"/>
                <a:ea typeface="微软雅黑" panose="020B0503020204020204" pitchFamily="34" charset="-122"/>
                <a:sym typeface="+mn-ea"/>
              </a:rPr>
              <a:t>日</a:t>
            </a:r>
            <a:r>
              <a:rPr lang="zh-CN" altLang="en-US" sz="2000" dirty="0">
                <a:latin typeface="微软雅黑" panose="020B0503020204020204" pitchFamily="34" charset="-122"/>
                <a:ea typeface="微软雅黑" panose="020B0503020204020204" pitchFamily="34" charset="-122"/>
                <a:sym typeface="+mn-ea"/>
              </a:rPr>
              <a:t>，目前共有</a:t>
            </a:r>
            <a:r>
              <a:rPr lang="en-US" altLang="zh-CN" sz="2000" dirty="0">
                <a:latin typeface="微软雅黑" panose="020B0503020204020204" pitchFamily="34" charset="-122"/>
                <a:ea typeface="微软雅黑" panose="020B0503020204020204" pitchFamily="34" charset="-122"/>
                <a:sym typeface="+mn-ea"/>
              </a:rPr>
              <a:t>2</a:t>
            </a:r>
            <a:r>
              <a:rPr lang="zh-CN" altLang="en-US" sz="2000" dirty="0">
                <a:latin typeface="微软雅黑" panose="020B0503020204020204" pitchFamily="34" charset="-122"/>
                <a:ea typeface="微软雅黑" panose="020B0503020204020204" pitchFamily="34" charset="-122"/>
                <a:sym typeface="+mn-ea"/>
              </a:rPr>
              <a:t>家获批上市</a:t>
            </a:r>
            <a:endParaRPr lang="zh-CN"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sym typeface="+mn-ea"/>
              </a:rPr>
              <a:t>是否为 </a:t>
            </a:r>
            <a:r>
              <a:rPr lang="en-US" altLang="zh-CN" sz="2000" b="1" dirty="0">
                <a:latin typeface="微软雅黑" panose="020B0503020204020204" pitchFamily="34" charset="-122"/>
                <a:ea typeface="微软雅黑" panose="020B0503020204020204" pitchFamily="34" charset="-122"/>
                <a:sym typeface="+mn-ea"/>
              </a:rPr>
              <a:t>OTC </a:t>
            </a:r>
            <a:r>
              <a:rPr lang="zh-CN" altLang="en-US" sz="2000" b="1" dirty="0">
                <a:latin typeface="微软雅黑" panose="020B0503020204020204" pitchFamily="34" charset="-122"/>
                <a:ea typeface="微软雅黑" panose="020B0503020204020204" pitchFamily="34" charset="-122"/>
                <a:sym typeface="+mn-ea"/>
              </a:rPr>
              <a:t>药品：</a:t>
            </a:r>
            <a:r>
              <a:rPr lang="zh-CN" altLang="en-US" sz="2000" dirty="0">
                <a:latin typeface="微软雅黑" panose="020B0503020204020204" pitchFamily="34" charset="-122"/>
                <a:ea typeface="微软雅黑" panose="020B0503020204020204" pitchFamily="34" charset="-122"/>
                <a:sym typeface="+mn-ea"/>
              </a:rPr>
              <a:t>否</a:t>
            </a: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sym typeface="+mn-ea"/>
              </a:rPr>
              <a:t>参照药品建议：</a:t>
            </a:r>
            <a:r>
              <a:rPr lang="zh-CN" altLang="zh-CN" sz="2000" dirty="0">
                <a:latin typeface="微软雅黑" panose="020B0503020204020204" pitchFamily="34" charset="-122"/>
                <a:ea typeface="微软雅黑" panose="020B0503020204020204" pitchFamily="34" charset="-122"/>
                <a:sym typeface="+mn-ea"/>
              </a:rPr>
              <a:t>注射用丙戊酸钠</a:t>
            </a:r>
            <a:endParaRPr lang="zh-CN" altLang="zh-CN" sz="2000" dirty="0">
              <a:latin typeface="微软雅黑" panose="020B0503020204020204" pitchFamily="34" charset="-122"/>
              <a:ea typeface="微软雅黑" panose="020B0503020204020204" pitchFamily="34" charset="-122"/>
              <a:sym typeface="+mn-ea"/>
            </a:endParaRPr>
          </a:p>
          <a:p>
            <a:pPr marL="285750" indent="-285750"/>
            <a:endParaRPr lang="zh-CN" altLang="zh-CN" sz="2000" dirty="0">
              <a:latin typeface="微软雅黑" panose="020B0503020204020204" pitchFamily="34" charset="-122"/>
              <a:ea typeface="微软雅黑" panose="020B0503020204020204" pitchFamily="34" charset="-122"/>
              <a:sym typeface="+mn-ea"/>
            </a:endParaRPr>
          </a:p>
        </p:txBody>
      </p:sp>
      <p:sp>
        <p:nvSpPr>
          <p:cNvPr id="6"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8" name="文本框 7"/>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01</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904240" y="2359660"/>
            <a:ext cx="3006725" cy="521970"/>
          </a:xfrm>
          <a:prstGeom prst="rect">
            <a:avLst/>
          </a:prstGeom>
          <a:noFill/>
        </p:spPr>
        <p:txBody>
          <a:bodyPr wrap="square" rtlCol="0">
            <a:spAutoFit/>
          </a:bodyPr>
          <a:lstStyle/>
          <a:p>
            <a:r>
              <a:rPr lang="zh-CN" altLang="en-US" sz="2800" b="1">
                <a:solidFill>
                  <a:schemeClr val="tx1"/>
                </a:solidFill>
                <a:latin typeface="微软雅黑" panose="020B0503020204020204" pitchFamily="34" charset="-122"/>
                <a:ea typeface="微软雅黑" panose="020B0503020204020204" pitchFamily="34" charset="-122"/>
              </a:rPr>
              <a:t>药品基本信息</a:t>
            </a:r>
            <a:endParaRPr lang="zh-CN" altLang="en-US" sz="28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01</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215265" y="1214312"/>
            <a:ext cx="1725930" cy="398780"/>
          </a:xfrm>
          <a:prstGeom prst="rect">
            <a:avLst/>
          </a:prstGeom>
          <a:noFill/>
        </p:spPr>
        <p:txBody>
          <a:bodyPr wrap="square" rtlCol="0">
            <a:spAutoFit/>
          </a:bodyPr>
          <a:lstStyle/>
          <a:p>
            <a:pPr marL="342900" indent="-342900">
              <a:buFont typeface="Wingdings" panose="05000000000000000000" charset="0"/>
              <a:buChar char="u"/>
            </a:pPr>
            <a:r>
              <a:rPr lang="zh-CN" altLang="zh-CN" sz="2000" b="1">
                <a:solidFill>
                  <a:srgbClr val="2A566E"/>
                </a:solidFill>
                <a:latin typeface="微软雅黑" panose="020B0503020204020204" pitchFamily="34" charset="-122"/>
                <a:ea typeface="微软雅黑" panose="020B0503020204020204" pitchFamily="34" charset="-122"/>
              </a:rPr>
              <a:t>适应症</a:t>
            </a:r>
            <a:endParaRPr lang="zh-CN" altLang="zh-CN" sz="2000" b="1">
              <a:solidFill>
                <a:srgbClr val="25919E"/>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19" name="文本框 18"/>
          <p:cNvSpPr txBox="1"/>
          <p:nvPr/>
        </p:nvSpPr>
        <p:spPr>
          <a:xfrm>
            <a:off x="215265" y="1907732"/>
            <a:ext cx="2129155" cy="398780"/>
          </a:xfrm>
          <a:prstGeom prst="rect">
            <a:avLst/>
          </a:prstGeom>
          <a:noFill/>
        </p:spPr>
        <p:txBody>
          <a:bodyPr wrap="square" rtlCol="0">
            <a:spAutoFit/>
          </a:bodyPr>
          <a:lstStyle/>
          <a:p>
            <a:pPr marL="342900" indent="-342900" algn="l">
              <a:buClrTx/>
              <a:buSzTx/>
              <a:buFont typeface="Wingdings" panose="05000000000000000000" charset="0"/>
              <a:buChar char="u"/>
            </a:pPr>
            <a:r>
              <a:rPr lang="zh-CN" altLang="zh-CN" sz="2000" b="1">
                <a:solidFill>
                  <a:srgbClr val="2A566E"/>
                </a:solidFill>
                <a:latin typeface="微软雅黑" panose="020B0503020204020204" pitchFamily="34" charset="-122"/>
                <a:ea typeface="微软雅黑" panose="020B0503020204020204" pitchFamily="34" charset="-122"/>
              </a:rPr>
              <a:t>疾病基本情况</a:t>
            </a:r>
            <a:endParaRPr lang="zh-CN" altLang="zh-CN" sz="2000" b="1">
              <a:solidFill>
                <a:srgbClr val="2A566E"/>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54305" y="4140392"/>
            <a:ext cx="1631950" cy="398780"/>
          </a:xfrm>
          <a:prstGeom prst="rect">
            <a:avLst/>
          </a:prstGeom>
          <a:noFill/>
          <a:ln>
            <a:solidFill>
              <a:schemeClr val="bg1"/>
            </a:solidFill>
          </a:ln>
        </p:spPr>
        <p:txBody>
          <a:bodyPr wrap="square" rtlCol="0">
            <a:spAutoFit/>
          </a:bodyPr>
          <a:lstStyle/>
          <a:p>
            <a:pPr marL="342900" indent="-342900" algn="l">
              <a:buClrTx/>
              <a:buSzTx/>
              <a:buFont typeface="Wingdings" panose="05000000000000000000" charset="0"/>
              <a:buChar char="u"/>
            </a:pPr>
            <a:r>
              <a:rPr lang="zh-CN" altLang="zh-CN" sz="2000" b="1">
                <a:solidFill>
                  <a:srgbClr val="2A566E"/>
                </a:solidFill>
                <a:latin typeface="微软雅黑" panose="020B0503020204020204" pitchFamily="34" charset="-122"/>
                <a:ea typeface="微软雅黑" panose="020B0503020204020204" pitchFamily="34" charset="-122"/>
              </a:rPr>
              <a:t>用法用量</a:t>
            </a:r>
            <a:endParaRPr lang="zh-CN" altLang="zh-CN" sz="2000" b="1">
              <a:solidFill>
                <a:srgbClr val="2A566E"/>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941195" y="1199707"/>
            <a:ext cx="9378315" cy="718185"/>
          </a:xfrm>
          <a:prstGeom prst="rect">
            <a:avLst/>
          </a:prstGeom>
          <a:noFill/>
        </p:spPr>
        <p:txBody>
          <a:bodyPr wrap="square" rtlCol="0" anchor="t">
            <a:spAutoFit/>
          </a:bodyPr>
          <a:lstStyle/>
          <a:p>
            <a:pPr>
              <a:lnSpc>
                <a:spcPct val="120000"/>
              </a:lnSpc>
              <a:spcBef>
                <a:spcPts val="0"/>
              </a:spcBef>
              <a:spcAft>
                <a:spcPts val="0"/>
              </a:spcAft>
            </a:pPr>
            <a:r>
              <a:rPr lang="en-US" altLang="zh-CN" dirty="0">
                <a:effectLst/>
                <a:latin typeface="微软雅黑" panose="020B0503020204020204" pitchFamily="34" charset="-122"/>
                <a:ea typeface="微软雅黑" panose="020B0503020204020204" pitchFamily="34" charset="-122"/>
                <a:cs typeface="宋体" panose="02010600030101010101" pitchFamily="2" charset="-122"/>
                <a:sym typeface="+mn-ea"/>
              </a:rPr>
              <a:t>   </a:t>
            </a:r>
            <a:r>
              <a:rPr lang="zh-CN" altLang="zh-CN" b="1" dirty="0">
                <a:effectLst/>
                <a:latin typeface="微软雅黑" panose="020B0503020204020204" pitchFamily="34" charset="-122"/>
                <a:ea typeface="微软雅黑" panose="020B0503020204020204" pitchFamily="34" charset="-122"/>
                <a:cs typeface="宋体" panose="02010600030101010101" pitchFamily="2" charset="-122"/>
                <a:sym typeface="+mn-ea"/>
              </a:rPr>
              <a:t>本品适用于</a:t>
            </a:r>
            <a:r>
              <a:rPr lang="en-US" altLang="zh-CN" b="1" dirty="0">
                <a:effectLst/>
                <a:latin typeface="微软雅黑" panose="020B0503020204020204" pitchFamily="34" charset="-122"/>
                <a:ea typeface="微软雅黑" panose="020B0503020204020204" pitchFamily="34" charset="-122"/>
                <a:cs typeface="宋体" panose="02010600030101010101" pitchFamily="2" charset="-122"/>
                <a:sym typeface="+mn-ea"/>
              </a:rPr>
              <a:t>4</a:t>
            </a:r>
            <a:r>
              <a:rPr lang="zh-CN" altLang="zh-CN" b="1" dirty="0">
                <a:effectLst/>
                <a:latin typeface="微软雅黑" panose="020B0503020204020204" pitchFamily="34" charset="-122"/>
                <a:ea typeface="微软雅黑" panose="020B0503020204020204" pitchFamily="34" charset="-122"/>
                <a:cs typeface="宋体" panose="02010600030101010101" pitchFamily="2" charset="-122"/>
                <a:sym typeface="+mn-ea"/>
              </a:rPr>
              <a:t>岁及以上癫痫患者部分性发作的联合治疗</a:t>
            </a:r>
            <a:endParaRPr lang="zh-CN" altLang="zh-CN" b="1" dirty="0">
              <a:effectLst/>
              <a:latin typeface="微软雅黑" panose="020B0503020204020204" pitchFamily="34" charset="-122"/>
              <a:ea typeface="微软雅黑" panose="020B0503020204020204" pitchFamily="34" charset="-122"/>
              <a:cs typeface="宋体" panose="02010600030101010101" pitchFamily="2" charset="-122"/>
              <a:sym typeface="+mn-ea"/>
            </a:endParaRPr>
          </a:p>
          <a:p>
            <a:pPr>
              <a:lnSpc>
                <a:spcPct val="120000"/>
              </a:lnSpc>
              <a:spcBef>
                <a:spcPts val="0"/>
              </a:spcBef>
              <a:spcAft>
                <a:spcPts val="0"/>
              </a:spcAft>
            </a:pPr>
            <a:r>
              <a:rPr lang="zh-CN" altLang="zh-CN" sz="1600" dirty="0">
                <a:effectLst/>
                <a:latin typeface="微软雅黑" panose="020B0503020204020204" pitchFamily="34" charset="-122"/>
                <a:ea typeface="微软雅黑" panose="020B0503020204020204" pitchFamily="34" charset="-122"/>
                <a:cs typeface="宋体" panose="02010600030101010101" pitchFamily="2" charset="-122"/>
                <a:sym typeface="+mn-ea"/>
              </a:rPr>
              <a:t>（注射剂型主要用于癫痫急性发作控制或者不能口服的癫痫患者的治疗）</a:t>
            </a:r>
            <a:endParaRPr lang="zh-CN" altLang="zh-CN" sz="1600" dirty="0">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 name="文本框 2"/>
          <p:cNvSpPr txBox="1"/>
          <p:nvPr/>
        </p:nvSpPr>
        <p:spPr>
          <a:xfrm>
            <a:off x="1209040" y="2329180"/>
            <a:ext cx="10842625" cy="1742440"/>
          </a:xfrm>
          <a:prstGeom prst="rect">
            <a:avLst/>
          </a:prstGeom>
          <a:noFill/>
          <a:ln w="9525">
            <a:solidFill>
              <a:srgbClr val="2A566E"/>
            </a:solidFill>
            <a:prstDash val="lgDashDot"/>
          </a:ln>
        </p:spPr>
        <p:txBody>
          <a:bodyPr wrap="square" rtlCol="0" anchor="t">
            <a:spAutoFit/>
          </a:bodyPr>
          <a:lstStyle/>
          <a:p>
            <a:pPr marL="285750" indent="-285750" fontAlgn="auto">
              <a:lnSpc>
                <a:spcPct val="130000"/>
              </a:lnSpc>
              <a:spcBef>
                <a:spcPts val="400"/>
              </a:spcBef>
              <a:spcAft>
                <a:spcPts val="0"/>
              </a:spcAft>
              <a:buFont typeface="Arial" panose="020B0604020202020204" pitchFamily="34" charset="0"/>
              <a:buChar char="•"/>
            </a:pPr>
            <a:r>
              <a:rPr lang="zh-CN" altLang="en-US" sz="16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癫痫急性发作危害性和致死率高：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我国癫痫的总体患病率为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7.0‰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，癫痫患者约</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1000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rPr>
              <a:t>并且每年约有</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40</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rPr>
              <a:t>万新发癫痫患者</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是第二大神经系统疾病</a:t>
            </a:r>
            <a:r>
              <a:rPr lang="en-US" altLang="zh-CN" sz="16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；其中丛集性发作和癫痫持续状态是最常见的癫痫急性发作类型，癫痫持续状态年发病率为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10.3-41.0/10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万，每年发病次数约在</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万次，危害大，意外伤害多，</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死亡率高达</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20%</a:t>
            </a:r>
            <a:r>
              <a:rPr lang="en-US" altLang="zh-CN" sz="1600" b="1"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fontAlgn="auto">
              <a:lnSpc>
                <a:spcPct val="130000"/>
              </a:lnSpc>
              <a:spcBef>
                <a:spcPts val="400"/>
              </a:spcBef>
              <a:spcAft>
                <a:spcPts val="0"/>
              </a:spcAft>
              <a:buFont typeface="Arial" panose="020B0604020202020204" pitchFamily="34" charset="0"/>
              <a:buChar char="•"/>
            </a:pPr>
            <a:r>
              <a:rPr lang="zh-CN" altLang="en-US" sz="16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由基础疾病诱发的癫痫急性发作较常见：</a:t>
            </a:r>
            <a:r>
              <a:rPr lang="zh-CN" altLang="en-US" sz="16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如神经内外科和急诊常见的颅脑外伤、脑肿瘤、脑血管病等，基础疾病继发癫痫发作增加对患者的危害，</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如增加颅内出血风险，加重脑水肿等，严重影响功能恢复甚至危及患者生命。</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2" name="文本框 21"/>
          <p:cNvSpPr txBox="1"/>
          <p:nvPr/>
        </p:nvSpPr>
        <p:spPr>
          <a:xfrm>
            <a:off x="1664335" y="375285"/>
            <a:ext cx="9761855" cy="891540"/>
          </a:xfrm>
          <a:prstGeom prst="rect">
            <a:avLst/>
          </a:prstGeom>
          <a:noFill/>
        </p:spPr>
        <p:txBody>
          <a:bodyPr wrap="square" rtlCol="0">
            <a:spAutoFit/>
          </a:bodyPr>
          <a:lstStyle/>
          <a:p>
            <a:r>
              <a:rPr lang="zh-CN" altLang="en-US" sz="2800" b="1">
                <a:solidFill>
                  <a:schemeClr val="tx1"/>
                </a:solidFill>
                <a:latin typeface="微软雅黑" panose="020B0503020204020204" pitchFamily="34" charset="-122"/>
                <a:ea typeface="微软雅黑" panose="020B0503020204020204" pitchFamily="34" charset="-122"/>
              </a:rPr>
              <a:t>药品基本信息</a:t>
            </a:r>
            <a:endParaRPr lang="zh-CN" altLang="en-US" sz="3200" b="1">
              <a:solidFill>
                <a:schemeClr val="tx1"/>
              </a:solidFill>
              <a:latin typeface="微软雅黑" panose="020B0503020204020204" pitchFamily="34" charset="-122"/>
              <a:ea typeface="微软雅黑" panose="020B0503020204020204" pitchFamily="34" charset="-122"/>
            </a:endParaRPr>
          </a:p>
          <a:p>
            <a:r>
              <a:rPr lang="en-US" altLang="zh-CN" sz="2400">
                <a:solidFill>
                  <a:schemeClr val="tx1"/>
                </a:solidFill>
                <a:latin typeface="微软雅黑" panose="020B0503020204020204" pitchFamily="34" charset="-122"/>
                <a:ea typeface="微软雅黑" panose="020B0503020204020204" pitchFamily="34" charset="-122"/>
              </a:rPr>
              <a:t>               </a:t>
            </a:r>
            <a:endParaRPr lang="en-US" altLang="zh-CN" sz="3200" b="1">
              <a:solidFill>
                <a:schemeClr val="tx1"/>
              </a:solidFill>
              <a:latin typeface="微软雅黑" panose="020B0503020204020204" pitchFamily="34" charset="-122"/>
              <a:ea typeface="微软雅黑" panose="020B0503020204020204" pitchFamily="34" charset="-122"/>
            </a:endParaRPr>
          </a:p>
        </p:txBody>
      </p:sp>
      <p:graphicFrame>
        <p:nvGraphicFramePr>
          <p:cNvPr id="17" name="表格 4"/>
          <p:cNvGraphicFramePr>
            <a:graphicFrameLocks noGrp="1"/>
          </p:cNvGraphicFramePr>
          <p:nvPr>
            <p:custDataLst>
              <p:tags r:id="rId1"/>
            </p:custDataLst>
          </p:nvPr>
        </p:nvGraphicFramePr>
        <p:xfrm>
          <a:off x="215900" y="4607705"/>
          <a:ext cx="11760200" cy="1863725"/>
        </p:xfrm>
        <a:graphic>
          <a:graphicData uri="http://schemas.openxmlformats.org/drawingml/2006/table">
            <a:tbl>
              <a:tblPr/>
              <a:tblGrid>
                <a:gridCol w="1765300"/>
                <a:gridCol w="3018155"/>
                <a:gridCol w="2585085"/>
                <a:gridCol w="4391660"/>
              </a:tblGrid>
              <a:tr h="304800">
                <a:tc>
                  <a:txBody>
                    <a:bodyPr/>
                    <a:lstStyle/>
                    <a:p>
                      <a:pPr indent="0" algn="ctr">
                        <a:lnSpc>
                          <a:spcPct val="120000"/>
                        </a:lnSpc>
                        <a:spcBef>
                          <a:spcPts val="0"/>
                        </a:spcBef>
                        <a:spcAft>
                          <a:spcPts val="0"/>
                        </a:spcAft>
                        <a:buClrTx/>
                        <a:buSzTx/>
                        <a:buFontTx/>
                        <a:buNone/>
                      </a:pPr>
                      <a:r>
                        <a:rPr lang="zh-CN" altLang="en-US" sz="1600" b="1" spc="120">
                          <a:solidFill>
                            <a:srgbClr val="FFFFFF"/>
                          </a:solidFill>
                          <a:latin typeface="微软雅黑" panose="020B0503020204020204" pitchFamily="34" charset="-122"/>
                          <a:ea typeface="微软雅黑" panose="020B0503020204020204" pitchFamily="34" charset="-122"/>
                        </a:rPr>
                        <a:t>用药人群</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177800" marR="177800" marT="6350" marB="6350" anchor="ctr">
                    <a:lnL>
                      <a:noFill/>
                    </a:lnL>
                    <a:lnR w="19050">
                      <a:solidFill>
                        <a:srgbClr val="FFFFFF"/>
                      </a:solidFill>
                      <a:prstDash val="solid"/>
                    </a:lnR>
                    <a:lnT>
                      <a:noFill/>
                    </a:lnT>
                    <a:lnB>
                      <a:noFill/>
                    </a:lnB>
                    <a:solidFill>
                      <a:srgbClr val="595965"/>
                    </a:solidFill>
                  </a:tcPr>
                </a:tc>
                <a:tc>
                  <a:txBody>
                    <a:bodyPr/>
                    <a:lstStyle/>
                    <a:p>
                      <a:pPr marR="0" lvl="0" indent="0" algn="ctr" defTabSz="914400" rtl="0" eaLnBrk="1" fontAlgn="auto" latinLnBrk="0" hangingPunct="1">
                        <a:lnSpc>
                          <a:spcPct val="120000"/>
                        </a:lnSpc>
                        <a:spcBef>
                          <a:spcPts val="0"/>
                        </a:spcBef>
                        <a:spcAft>
                          <a:spcPts val="0"/>
                        </a:spcAft>
                        <a:buClrTx/>
                        <a:buSzTx/>
                        <a:buFontTx/>
                        <a:buNone/>
                      </a:pPr>
                      <a:r>
                        <a:rPr lang="zh-CN" altLang="en-US" sz="1600" b="1" spc="120">
                          <a:solidFill>
                            <a:srgbClr val="FFFFFF"/>
                          </a:solidFill>
                          <a:latin typeface="微软雅黑" panose="020B0503020204020204" pitchFamily="34" charset="-122"/>
                          <a:ea typeface="微软雅黑" panose="020B0503020204020204" pitchFamily="34" charset="-122"/>
                        </a:rPr>
                        <a:t>推荐治疗剂量</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177800" marR="177800" marT="6350" marB="6350" anchor="ctr">
                    <a:lnL w="19050">
                      <a:solidFill>
                        <a:srgbClr val="FFFFFF"/>
                      </a:solidFill>
                      <a:prstDash val="solid"/>
                    </a:lnL>
                    <a:lnR w="19050">
                      <a:solidFill>
                        <a:srgbClr val="FFFFFF"/>
                      </a:solidFill>
                      <a:prstDash val="solid"/>
                    </a:lnR>
                    <a:lnT>
                      <a:noFill/>
                    </a:lnT>
                    <a:lnB>
                      <a:noFill/>
                    </a:lnB>
                    <a:solidFill>
                      <a:srgbClr val="25919E"/>
                    </a:solidFill>
                  </a:tcPr>
                </a:tc>
                <a:tc>
                  <a:txBody>
                    <a:bodyPr/>
                    <a:lstStyle/>
                    <a:p>
                      <a:pPr marR="0" lvl="0" indent="0" algn="ctr" defTabSz="914400" rtl="0" eaLnBrk="1" fontAlgn="auto" latinLnBrk="0" hangingPunct="1">
                        <a:lnSpc>
                          <a:spcPct val="120000"/>
                        </a:lnSpc>
                        <a:spcBef>
                          <a:spcPts val="0"/>
                        </a:spcBef>
                        <a:spcAft>
                          <a:spcPts val="0"/>
                        </a:spcAft>
                        <a:buClrTx/>
                        <a:buSzTx/>
                        <a:buFontTx/>
                        <a:buNone/>
                      </a:pPr>
                      <a:r>
                        <a:rPr lang="zh-CN" altLang="en-US" sz="1600" b="1" spc="120">
                          <a:solidFill>
                            <a:srgbClr val="FFFFFF"/>
                          </a:solidFill>
                          <a:latin typeface="微软雅黑" panose="020B0503020204020204" pitchFamily="34" charset="-122"/>
                          <a:ea typeface="微软雅黑" panose="020B0503020204020204" pitchFamily="34" charset="-122"/>
                        </a:rPr>
                        <a:t>单次负荷剂量</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177800" marR="177800" marT="6350" marB="6350" anchor="ctr">
                    <a:lnL w="19050">
                      <a:solidFill>
                        <a:srgbClr val="FFFFFF"/>
                      </a:solidFill>
                      <a:prstDash val="solid"/>
                    </a:lnL>
                    <a:lnR w="19050">
                      <a:solidFill>
                        <a:srgbClr val="FFFFFF"/>
                      </a:solidFill>
                      <a:prstDash val="solid"/>
                    </a:lnR>
                    <a:lnT>
                      <a:noFill/>
                    </a:lnT>
                    <a:lnB>
                      <a:noFill/>
                    </a:lnB>
                    <a:solidFill>
                      <a:srgbClr val="25919E"/>
                    </a:solidFill>
                  </a:tcPr>
                </a:tc>
                <a:tc>
                  <a:txBody>
                    <a:bodyPr/>
                    <a:lstStyle/>
                    <a:p>
                      <a:pPr indent="0" algn="ctr">
                        <a:lnSpc>
                          <a:spcPct val="120000"/>
                        </a:lnSpc>
                        <a:spcBef>
                          <a:spcPts val="0"/>
                        </a:spcBef>
                        <a:spcAft>
                          <a:spcPts val="0"/>
                        </a:spcAft>
                        <a:buNone/>
                      </a:pPr>
                      <a:r>
                        <a:rPr lang="zh-CN" altLang="en-US" sz="1600" b="1" spc="120">
                          <a:solidFill>
                            <a:srgbClr val="FFFFFF"/>
                          </a:solidFill>
                          <a:latin typeface="微软雅黑" panose="020B0503020204020204" pitchFamily="34" charset="-122"/>
                          <a:ea typeface="微软雅黑" panose="020B0503020204020204" pitchFamily="34" charset="-122"/>
                        </a:rPr>
                        <a:t>使用方法</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177800" marR="177800" marT="6350" marB="6350" anchor="ctr">
                    <a:lnL w="19050">
                      <a:solidFill>
                        <a:srgbClr val="FFFFFF"/>
                      </a:solidFill>
                      <a:prstDash val="solid"/>
                    </a:lnL>
                    <a:lnR>
                      <a:noFill/>
                    </a:lnR>
                    <a:lnT>
                      <a:noFill/>
                    </a:lnT>
                    <a:lnB>
                      <a:noFill/>
                    </a:lnB>
                    <a:solidFill>
                      <a:srgbClr val="25919E"/>
                    </a:solidFill>
                  </a:tcPr>
                </a:tc>
              </a:tr>
              <a:tr h="669925">
                <a:tc>
                  <a:txBody>
                    <a:bodyPr/>
                    <a:lstStyle/>
                    <a:p>
                      <a:pPr indent="0" algn="l">
                        <a:lnSpc>
                          <a:spcPct val="120000"/>
                        </a:lnSpc>
                        <a:spcBef>
                          <a:spcPts val="0"/>
                        </a:spcBef>
                        <a:spcAft>
                          <a:spcPts val="0"/>
                        </a:spcAft>
                        <a:buNone/>
                      </a:pPr>
                      <a:r>
                        <a:rPr lang="zh-CN" altLang="en-US" sz="1200" b="1"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成人及体重≥50kg的青少年和儿童</a:t>
                      </a:r>
                      <a:endParaRPr lang="zh-CN" altLang="en-US" sz="1200" b="1"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a:noFill/>
                    </a:lnL>
                    <a:lnR w="6350">
                      <a:solidFill>
                        <a:srgbClr val="D9D9D9"/>
                      </a:solidFill>
                      <a:prstDash val="dash"/>
                    </a:lnR>
                    <a:lnT>
                      <a:noFill/>
                    </a:lnT>
                    <a:lnB w="6350">
                      <a:solidFill>
                        <a:srgbClr val="D9D9D9"/>
                      </a:solidFill>
                      <a:prstDash val="dash"/>
                    </a:lnB>
                    <a:solidFill>
                      <a:srgbClr val="FFFFFF"/>
                    </a:solidFill>
                  </a:tcPr>
                </a:tc>
                <a:tc>
                  <a:txBody>
                    <a:bodyPr/>
                    <a:lstStyle/>
                    <a:p>
                      <a:pPr indent="0" algn="l">
                        <a:lnSpc>
                          <a:spcPct val="120000"/>
                        </a:lnSpc>
                        <a:spcBef>
                          <a:spcPts val="0"/>
                        </a:spcBef>
                        <a:spcAft>
                          <a:spcPts val="0"/>
                        </a:spcAft>
                        <a:buNone/>
                      </a:pP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200-400mg/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日</a:t>
                      </a:r>
                      <a:endPar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w="6350">
                      <a:solidFill>
                        <a:srgbClr val="D9D9D9"/>
                      </a:solidFill>
                      <a:prstDash val="dash"/>
                    </a:lnL>
                    <a:lnR w="6350">
                      <a:solidFill>
                        <a:srgbClr val="D9D9D9"/>
                      </a:solidFill>
                      <a:prstDash val="dash"/>
                    </a:lnR>
                    <a:lnT>
                      <a:noFill/>
                    </a:lnT>
                    <a:lnB w="6350">
                      <a:solidFill>
                        <a:srgbClr val="D9D9D9"/>
                      </a:solidFill>
                      <a:prstDash val="dash"/>
                    </a:lnB>
                    <a:solidFill>
                      <a:srgbClr val="FFFFFF"/>
                    </a:solidFill>
                  </a:tcPr>
                </a:tc>
                <a:tc>
                  <a:txBody>
                    <a:bodyPr/>
                    <a:lstStyle/>
                    <a:p>
                      <a:pPr marR="0" lvl="0" indent="0" algn="l" defTabSz="914400" rtl="0" eaLnBrk="1" fontAlgn="auto" latinLnBrk="0" hangingPunct="1">
                        <a:lnSpc>
                          <a:spcPct val="120000"/>
                        </a:lnSpc>
                        <a:spcBef>
                          <a:spcPts val="0"/>
                        </a:spcBef>
                        <a:spcAft>
                          <a:spcPts val="0"/>
                        </a:spcAft>
                        <a:buClrTx/>
                        <a:buSzTx/>
                        <a:buFontTx/>
                        <a:buNone/>
                        <a:defRPr/>
                      </a:pP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200mg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单次负荷，</a:t>
                      </a:r>
                      <a:r>
                        <a:rPr lang="zh-CN"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约</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小时后采用每次</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100mg</a:t>
                      </a:r>
                      <a:r>
                        <a:rPr lang="zh-CN"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、每日二次（</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200mg/</a:t>
                      </a:r>
                      <a:r>
                        <a:rPr lang="zh-CN"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日）</a:t>
                      </a:r>
                      <a:endParaRPr lang="zh-CN"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w="6350">
                      <a:solidFill>
                        <a:srgbClr val="D9D9D9"/>
                      </a:solidFill>
                      <a:prstDash val="dash"/>
                    </a:lnL>
                    <a:lnR w="6350">
                      <a:solidFill>
                        <a:srgbClr val="D9D9D9"/>
                      </a:solidFill>
                      <a:prstDash val="dash"/>
                    </a:lnR>
                    <a:lnT>
                      <a:noFill/>
                    </a:lnT>
                    <a:lnB w="6350">
                      <a:solidFill>
                        <a:srgbClr val="D9D9D9"/>
                      </a:solidFill>
                      <a:prstDash val="dash"/>
                    </a:lnB>
                    <a:solidFill>
                      <a:srgbClr val="FFFFFF"/>
                    </a:solidFill>
                  </a:tcPr>
                </a:tc>
                <a:tc rowSpan="2">
                  <a:txBody>
                    <a:bodyPr/>
                    <a:lstStyle/>
                    <a:p>
                      <a:pPr indent="0" algn="l">
                        <a:lnSpc>
                          <a:spcPct val="120000"/>
                        </a:lnSpc>
                        <a:spcBef>
                          <a:spcPts val="0"/>
                        </a:spcBef>
                        <a:spcAft>
                          <a:spcPts val="0"/>
                        </a:spcAft>
                        <a:buFont typeface="Arial" panose="020B0604020202020204" pitchFamily="34" charset="0"/>
                        <a:buChar char="•"/>
                      </a:pP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取推荐剂量的拉考沙胺注射液，用</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0.9%</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氯化钠注射液或乳酸林格氏注射液或</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葡萄糖注射液稀释至</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100ml</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l">
                        <a:lnSpc>
                          <a:spcPct val="120000"/>
                        </a:lnSpc>
                        <a:spcBef>
                          <a:spcPts val="0"/>
                        </a:spcBef>
                        <a:spcAft>
                          <a:spcPts val="0"/>
                        </a:spcAft>
                        <a:buFont typeface="Arial" panose="020B0604020202020204" pitchFamily="34" charset="0"/>
                        <a:buChar char="•"/>
                      </a:pP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30-60</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分钟静脉输注完毕，必要时，最快输注时间为</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15</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分钟；每次输注剂量</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&gt;200mg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时，输注时间不宜小于</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30</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分钟；</a:t>
                      </a:r>
                      <a:endPar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l">
                        <a:lnSpc>
                          <a:spcPct val="120000"/>
                        </a:lnSpc>
                        <a:spcBef>
                          <a:spcPts val="0"/>
                        </a:spcBef>
                        <a:spcAft>
                          <a:spcPts val="0"/>
                        </a:spcAft>
                        <a:buFont typeface="Arial" panose="020B0604020202020204" pitchFamily="34" charset="0"/>
                        <a:buChar char="•"/>
                      </a:pP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本品静脉内给药也可以无需进一步稀释</a:t>
                      </a:r>
                      <a:endPar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w="6350">
                      <a:solidFill>
                        <a:srgbClr val="D9D9D9"/>
                      </a:solidFill>
                      <a:prstDash val="dash"/>
                    </a:lnL>
                    <a:lnR>
                      <a:noFill/>
                    </a:lnR>
                    <a:lnT>
                      <a:noFill/>
                    </a:lnT>
                    <a:lnB w="19050">
                      <a:solidFill>
                        <a:srgbClr val="8F9887"/>
                      </a:solidFill>
                      <a:prstDash val="solid"/>
                    </a:lnB>
                    <a:solidFill>
                      <a:srgbClr val="FFFFFF"/>
                    </a:solidFill>
                  </a:tcPr>
                </a:tc>
              </a:tr>
              <a:tr h="889000">
                <a:tc>
                  <a:txBody>
                    <a:bodyPr/>
                    <a:lstStyle/>
                    <a:p>
                      <a:pPr indent="0" algn="l">
                        <a:lnSpc>
                          <a:spcPct val="120000"/>
                        </a:lnSpc>
                        <a:spcBef>
                          <a:spcPts val="0"/>
                        </a:spcBef>
                        <a:spcAft>
                          <a:spcPts val="0"/>
                        </a:spcAft>
                        <a:buNone/>
                      </a:pPr>
                      <a:r>
                        <a:rPr lang="en-US" altLang="zh-CN" sz="1200" b="1"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&lt;50kg</a:t>
                      </a:r>
                      <a:r>
                        <a:rPr lang="zh-CN" altLang="en-US" sz="1200" b="1"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的儿童</a:t>
                      </a:r>
                      <a:endParaRPr lang="zh-CN" altLang="en-US" sz="1200" b="1"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a:noFill/>
                    </a:lnL>
                    <a:lnR w="6350">
                      <a:solidFill>
                        <a:srgbClr val="D9D9D9"/>
                      </a:solidFill>
                      <a:prstDash val="dash"/>
                    </a:lnR>
                    <a:lnT w="6350">
                      <a:solidFill>
                        <a:srgbClr val="D9D9D9"/>
                      </a:solidFill>
                      <a:prstDash val="dash"/>
                    </a:lnT>
                    <a:lnB w="19050">
                      <a:solidFill>
                        <a:srgbClr val="8F9887"/>
                      </a:solidFill>
                      <a:prstDash val="solid"/>
                    </a:lnB>
                    <a:solidFill>
                      <a:srgbClr val="FFFFFF"/>
                    </a:solidFill>
                  </a:tcPr>
                </a:tc>
                <a:tc>
                  <a:txBody>
                    <a:bodyPr/>
                    <a:lstStyle/>
                    <a:p>
                      <a:pPr indent="0" algn="l">
                        <a:lnSpc>
                          <a:spcPct val="120000"/>
                        </a:lnSpc>
                        <a:spcBef>
                          <a:spcPts val="0"/>
                        </a:spcBef>
                        <a:spcAft>
                          <a:spcPts val="0"/>
                        </a:spcAft>
                        <a:buNone/>
                      </a:pP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50kg&gt;</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体重</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≥30kg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4-8mg/kg/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日</a:t>
                      </a:r>
                      <a:endPar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1" fontAlgn="auto" latinLnBrk="0" hangingPunct="1">
                        <a:lnSpc>
                          <a:spcPct val="120000"/>
                        </a:lnSpc>
                        <a:spcBef>
                          <a:spcPts val="0"/>
                        </a:spcBef>
                        <a:spcAft>
                          <a:spcPts val="0"/>
                        </a:spcAft>
                        <a:buClrTx/>
                        <a:buSzTx/>
                        <a:buFontTx/>
                        <a:buNone/>
                        <a:defRPr/>
                      </a:pP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30kg&gt;</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体重</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≥11kg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6-12mg/kg/</a:t>
                      </a:r>
                      <a:r>
                        <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日</a:t>
                      </a:r>
                      <a:endParaRPr lang="zh-CN" altLang="en-US" sz="1200" spc="12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6350" marB="6350" anchor="ctr">
                    <a:lnL w="6350">
                      <a:solidFill>
                        <a:srgbClr val="D9D9D9"/>
                      </a:solidFill>
                      <a:prstDash val="dash"/>
                    </a:lnL>
                    <a:lnR w="6350">
                      <a:solidFill>
                        <a:srgbClr val="D9D9D9"/>
                      </a:solidFill>
                      <a:prstDash val="dash"/>
                    </a:lnR>
                    <a:lnT w="6350">
                      <a:solidFill>
                        <a:srgbClr val="D9D9D9"/>
                      </a:solidFill>
                      <a:prstDash val="dash"/>
                    </a:lnT>
                    <a:lnB w="19050">
                      <a:solidFill>
                        <a:srgbClr val="8F9887"/>
                      </a:solidFill>
                      <a:prstDash val="solid"/>
                    </a:lnB>
                    <a:solidFill>
                      <a:srgbClr val="FFFFFF"/>
                    </a:solidFill>
                  </a:tcPr>
                </a:tc>
                <a:tc>
                  <a:txBody>
                    <a:bodyPr/>
                    <a:lstStyle/>
                    <a:p>
                      <a:pPr indent="0" algn="l">
                        <a:lnSpc>
                          <a:spcPct val="120000"/>
                        </a:lnSpc>
                        <a:spcBef>
                          <a:spcPts val="0"/>
                        </a:spcBef>
                        <a:spcAft>
                          <a:spcPts val="0"/>
                        </a:spcAft>
                        <a:buNone/>
                      </a:pPr>
                      <a:r>
                        <a:rPr lang="zh-CN" altLang="en-US" sz="1200" spc="120">
                          <a:solidFill>
                            <a:schemeClr val="tx1"/>
                          </a:solidFill>
                          <a:latin typeface="微软雅黑" panose="020B0503020204020204" pitchFamily="34" charset="-122"/>
                          <a:ea typeface="微软雅黑" panose="020B0503020204020204" pitchFamily="34" charset="-122"/>
                        </a:rPr>
                        <a:t>不推荐</a:t>
                      </a:r>
                      <a:endParaRPr lang="zh-CN" altLang="en-US" sz="1200" spc="120">
                        <a:solidFill>
                          <a:schemeClr val="tx1"/>
                        </a:solidFill>
                        <a:latin typeface="微软雅黑" panose="020B0503020204020204" pitchFamily="34" charset="-122"/>
                        <a:ea typeface="微软雅黑" panose="020B0503020204020204" pitchFamily="34" charset="-122"/>
                      </a:endParaRPr>
                    </a:p>
                  </a:txBody>
                  <a:tcPr marL="177800" marR="177800" marT="6350" marB="6350" anchor="ctr">
                    <a:lnL w="6350">
                      <a:solidFill>
                        <a:srgbClr val="D9D9D9"/>
                      </a:solidFill>
                      <a:prstDash val="dash"/>
                    </a:lnL>
                    <a:lnR w="6350">
                      <a:solidFill>
                        <a:srgbClr val="D9D9D9"/>
                      </a:solidFill>
                      <a:prstDash val="dash"/>
                    </a:lnR>
                    <a:lnT w="6350">
                      <a:solidFill>
                        <a:srgbClr val="D9D9D9"/>
                      </a:solidFill>
                      <a:prstDash val="dash"/>
                    </a:lnT>
                    <a:lnB w="19050">
                      <a:solidFill>
                        <a:srgbClr val="8F9887"/>
                      </a:solidFill>
                      <a:prstDash val="solid"/>
                    </a:lnB>
                    <a:solidFill>
                      <a:srgbClr val="FFFFFF"/>
                    </a:solidFill>
                  </a:tcPr>
                </a:tc>
                <a:tc vMerge="1">
                  <a:tcPr>
                    <a:lnL w="6350">
                      <a:solidFill>
                        <a:srgbClr val="D9D9D9"/>
                      </a:solidFill>
                      <a:prstDash val="dash"/>
                    </a:lnL>
                    <a:lnR>
                      <a:noFill/>
                    </a:lnR>
                    <a:lnB w="19050">
                      <a:solidFill>
                        <a:srgbClr val="8F9887"/>
                      </a:solidFill>
                      <a:prstDash val="solid"/>
                    </a:lnB>
                  </a:tcPr>
                </a:tc>
              </a:tr>
            </a:tbl>
          </a:graphicData>
        </a:graphic>
      </p:graphicFrame>
      <p:sp>
        <p:nvSpPr>
          <p:cNvPr id="23" name="文本框 22"/>
          <p:cNvSpPr txBox="1"/>
          <p:nvPr/>
        </p:nvSpPr>
        <p:spPr>
          <a:xfrm>
            <a:off x="154403" y="6473922"/>
            <a:ext cx="11882510" cy="400110"/>
          </a:xfrm>
          <a:prstGeom prst="rect">
            <a:avLst/>
          </a:prstGeom>
          <a:noFill/>
        </p:spPr>
        <p:txBody>
          <a:bodyPr wrap="square">
            <a:spAutoFit/>
          </a:bodyPr>
          <a:lstStyle/>
          <a:p>
            <a:pPr marL="228600" lvl="0" indent="-228600">
              <a:buAutoNum type="arabicPeriod"/>
            </a:pPr>
            <a:r>
              <a:rPr lang="zh-CN" altLang="en-US" sz="1000" dirty="0">
                <a:latin typeface="微软雅黑" panose="020B0503020204020204" pitchFamily="34" charset="-122"/>
                <a:ea typeface="微软雅黑" panose="020B0503020204020204" pitchFamily="34" charset="-122"/>
              </a:rPr>
              <a:t>中国抗癫痫协会</a:t>
            </a:r>
            <a:r>
              <a:rPr lang="en-US" altLang="zh-CN" sz="1000" dirty="0">
                <a:latin typeface="微软雅黑" panose="020B0503020204020204" pitchFamily="34" charset="-122"/>
                <a:ea typeface="微软雅黑" panose="020B0503020204020204" pitchFamily="34" charset="-122"/>
              </a:rPr>
              <a:t>. </a:t>
            </a:r>
            <a:r>
              <a:rPr lang="zh-CN" altLang="en-US" sz="1000" dirty="0">
                <a:latin typeface="微软雅黑" panose="020B0503020204020204" pitchFamily="34" charset="-122"/>
                <a:ea typeface="微软雅黑" panose="020B0503020204020204" pitchFamily="34" charset="-122"/>
              </a:rPr>
              <a:t>临床诊疗指南</a:t>
            </a:r>
            <a:r>
              <a:rPr lang="en-US" altLang="zh-CN" sz="1000" dirty="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癫痫病分册</a:t>
            </a:r>
            <a:r>
              <a:rPr lang="en-US" altLang="zh-CN" sz="1000" dirty="0">
                <a:latin typeface="微软雅黑" panose="020B0503020204020204" pitchFamily="34" charset="-122"/>
                <a:ea typeface="微软雅黑" panose="020B0503020204020204" pitchFamily="34" charset="-122"/>
              </a:rPr>
              <a:t>(2015</a:t>
            </a:r>
            <a:r>
              <a:rPr lang="zh-CN" altLang="en-US" sz="1000" dirty="0">
                <a:latin typeface="微软雅黑" panose="020B0503020204020204" pitchFamily="34" charset="-122"/>
                <a:ea typeface="微软雅黑" panose="020B0503020204020204" pitchFamily="34" charset="-122"/>
              </a:rPr>
              <a:t>修订版</a:t>
            </a:r>
            <a:r>
              <a:rPr lang="en-US" altLang="zh-CN" sz="1000" dirty="0">
                <a:latin typeface="微软雅黑" panose="020B0503020204020204" pitchFamily="34" charset="-122"/>
                <a:ea typeface="微软雅黑" panose="020B0503020204020204" pitchFamily="34" charset="-122"/>
              </a:rPr>
              <a:t>). </a:t>
            </a:r>
            <a:r>
              <a:rPr lang="zh-CN" altLang="en-US" sz="1000" dirty="0">
                <a:latin typeface="微软雅黑" panose="020B0503020204020204" pitchFamily="34" charset="-122"/>
                <a:ea typeface="微软雅黑" panose="020B0503020204020204" pitchFamily="34" charset="-122"/>
              </a:rPr>
              <a:t>人民卫生出版社</a:t>
            </a:r>
            <a:r>
              <a:rPr lang="en-US" altLang="zh-CN" sz="1000" dirty="0">
                <a:latin typeface="微软雅黑" panose="020B0503020204020204" pitchFamily="34" charset="-122"/>
                <a:ea typeface="微软雅黑" panose="020B0503020204020204" pitchFamily="34" charset="-122"/>
              </a:rPr>
              <a:t>  </a:t>
            </a:r>
            <a:endParaRPr lang="en-US" altLang="zh-CN" sz="1000" dirty="0">
              <a:latin typeface="微软雅黑" panose="020B0503020204020204" pitchFamily="34" charset="-122"/>
              <a:ea typeface="微软雅黑" panose="020B0503020204020204" pitchFamily="34" charset="-122"/>
            </a:endParaRPr>
          </a:p>
          <a:p>
            <a:pPr marL="228600" lvl="0" indent="-228600">
              <a:buAutoNum type="arabicPeriod"/>
            </a:pPr>
            <a:r>
              <a:rPr lang="zh-CN" altLang="en-US" sz="1000" dirty="0"/>
              <a:t>袁方</a:t>
            </a:r>
            <a:r>
              <a:rPr lang="en-US" altLang="zh-CN" sz="1000" dirty="0"/>
              <a:t>. </a:t>
            </a:r>
            <a:r>
              <a:rPr lang="zh-CN" altLang="en-US" sz="1000" dirty="0"/>
              <a:t>江文，癫痫持续状态预后评分进展，中国卒中杂志 </a:t>
            </a:r>
            <a:r>
              <a:rPr lang="en-US" altLang="zh-CN" sz="1000" dirty="0"/>
              <a:t>2017</a:t>
            </a:r>
            <a:r>
              <a:rPr lang="zh-CN" altLang="en-US" sz="1000" dirty="0"/>
              <a:t>年</a:t>
            </a:r>
            <a:r>
              <a:rPr lang="en-US" altLang="zh-CN" sz="1000" dirty="0"/>
              <a:t>9</a:t>
            </a:r>
            <a:r>
              <a:rPr lang="zh-CN" altLang="en-US" sz="1000" dirty="0"/>
              <a:t>月 第</a:t>
            </a:r>
            <a:r>
              <a:rPr lang="en-US" altLang="zh-CN" sz="1000" dirty="0"/>
              <a:t>12</a:t>
            </a:r>
            <a:r>
              <a:rPr lang="zh-CN" altLang="en-US" sz="1000" dirty="0"/>
              <a:t>卷 第</a:t>
            </a:r>
            <a:r>
              <a:rPr lang="en-US" altLang="zh-CN" sz="1000" dirty="0"/>
              <a:t>9</a:t>
            </a:r>
            <a:r>
              <a:rPr lang="zh-CN" altLang="en-US" sz="1000" dirty="0"/>
              <a:t>期</a:t>
            </a:r>
            <a:endParaRPr lang="en-US" altLang="zh-CN" sz="1000" dirty="0">
              <a:latin typeface="微软雅黑" panose="020B0503020204020204" pitchFamily="34" charset="-122"/>
              <a:ea typeface="微软雅黑" panose="020B0503020204020204" pitchFamily="34" charset="-122"/>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02</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751205" y="1732280"/>
            <a:ext cx="10689590" cy="737235"/>
          </a:xfrm>
          <a:prstGeom prst="rect">
            <a:avLst/>
          </a:prstGeom>
          <a:noFill/>
          <a:ln>
            <a:solidFill>
              <a:srgbClr val="0070C0"/>
            </a:solidFill>
            <a:prstDash val="dash"/>
          </a:ln>
        </p:spPr>
        <p:txBody>
          <a:bodyPr wrap="square" rtlCol="0">
            <a:spAutoFit/>
          </a:bodyPr>
          <a:lstStyle/>
          <a:p>
            <a:pPr>
              <a:lnSpc>
                <a:spcPct val="150000"/>
              </a:lnSpc>
            </a:pPr>
            <a:r>
              <a:rPr lang="en-US" altLang="zh-CN" sz="1400" dirty="0">
                <a:solidFill>
                  <a:srgbClr val="231F20"/>
                </a:solidFill>
                <a:latin typeface="微软雅黑" panose="020B0503020204020204" pitchFamily="34" charset="-122"/>
                <a:ea typeface="微软雅黑" panose="020B0503020204020204" pitchFamily="34" charset="-122"/>
                <a:sym typeface="+mn-ea"/>
              </a:rPr>
              <a:t>       </a:t>
            </a:r>
            <a:r>
              <a:rPr lang="zh-CN" altLang="en-US" sz="1400" dirty="0">
                <a:solidFill>
                  <a:srgbClr val="231F20"/>
                </a:solidFill>
                <a:latin typeface="微软雅黑" panose="020B0503020204020204" pitchFamily="34" charset="-122"/>
                <a:ea typeface="微软雅黑" panose="020B0503020204020204" pitchFamily="34" charset="-122"/>
                <a:sym typeface="+mn-ea"/>
              </a:rPr>
              <a:t> 拉考沙胺注射液治疗总体安全耐受性好，最常报告的不良反应为头晕、头痛、恶心和复视。这些不良反应通常为轻至中度，调整剂量后可缓解，发生率和严重程度随时间延长而下降</a:t>
            </a:r>
            <a:r>
              <a:rPr lang="zh-CN" altLang="zh-CN" sz="1400" dirty="0">
                <a:solidFill>
                  <a:srgbClr val="231F20"/>
                </a:solidFill>
                <a:latin typeface="微软雅黑" panose="020B0503020204020204" pitchFamily="34" charset="-122"/>
                <a:ea typeface="微软雅黑" panose="020B0503020204020204" pitchFamily="34" charset="-122"/>
                <a:sym typeface="+mn-ea"/>
              </a:rPr>
              <a:t>。</a:t>
            </a:r>
            <a:r>
              <a:rPr lang="zh-CN" altLang="zh-CN" sz="1400" b="1"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用于</a:t>
            </a:r>
            <a:r>
              <a:rPr lang="en-US" altLang="zh-CN" sz="1400" b="1"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4</a:t>
            </a:r>
            <a:r>
              <a:rPr lang="zh-CN" altLang="zh-CN" sz="1400" b="1"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岁及以上儿童时，其安全性特征与在成人中观察到的安全性特征一致</a:t>
            </a:r>
            <a:r>
              <a:rPr lang="zh-CN" altLang="zh-CN" sz="1400" b="1"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zh-CN" sz="1400" b="1"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19" name="文本框 18"/>
          <p:cNvSpPr txBox="1"/>
          <p:nvPr/>
        </p:nvSpPr>
        <p:spPr>
          <a:xfrm>
            <a:off x="422275" y="2652395"/>
            <a:ext cx="10838180" cy="398780"/>
          </a:xfrm>
          <a:prstGeom prst="rect">
            <a:avLst/>
          </a:prstGeom>
          <a:noFill/>
        </p:spPr>
        <p:txBody>
          <a:bodyPr wrap="square" rtlCol="0">
            <a:spAutoFit/>
          </a:bodyPr>
          <a:lstStyle/>
          <a:p>
            <a:pPr marL="342900" indent="-342900">
              <a:buFont typeface="Wingdings" panose="05000000000000000000" charset="0"/>
              <a:buChar char="u"/>
            </a:pPr>
            <a:r>
              <a:rPr lang="zh-CN" altLang="zh-CN" sz="2000" b="1" dirty="0">
                <a:solidFill>
                  <a:srgbClr val="2A566E"/>
                </a:solidFill>
                <a:latin typeface="微软雅黑" panose="020B0503020204020204" pitchFamily="34" charset="-122"/>
                <a:ea typeface="微软雅黑" panose="020B0503020204020204" pitchFamily="34" charset="-122"/>
                <a:sym typeface="+mn-ea"/>
              </a:rPr>
              <a:t>优势：注射液用丙戊酸钠的说明书中明确提示多种安全风险，拉考沙胺安全性方面凸显优势</a:t>
            </a:r>
            <a:endParaRPr lang="zh-CN" altLang="zh-CN" sz="2000" b="1" dirty="0">
              <a:solidFill>
                <a:srgbClr val="2A566E"/>
              </a:solidFill>
              <a:latin typeface="微软雅黑" panose="020B0503020204020204" pitchFamily="34" charset="-122"/>
              <a:ea typeface="微软雅黑" panose="020B0503020204020204" pitchFamily="34" charset="-122"/>
              <a:sym typeface="+mn-ea"/>
            </a:endParaRPr>
          </a:p>
        </p:txBody>
      </p:sp>
      <p:sp>
        <p:nvSpPr>
          <p:cNvPr id="22" name="文本框 21"/>
          <p:cNvSpPr txBox="1"/>
          <p:nvPr/>
        </p:nvSpPr>
        <p:spPr>
          <a:xfrm>
            <a:off x="1664335" y="375285"/>
            <a:ext cx="3006725" cy="107632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安全性</a:t>
            </a:r>
            <a:endParaRPr lang="zh-CN" altLang="en-US" sz="3200" b="1">
              <a:solidFill>
                <a:schemeClr val="tx1"/>
              </a:solidFill>
              <a:latin typeface="微软雅黑" panose="020B0503020204020204" pitchFamily="34" charset="-122"/>
              <a:ea typeface="微软雅黑" panose="020B0503020204020204" pitchFamily="34" charset="-122"/>
            </a:endParaRPr>
          </a:p>
          <a:p>
            <a:r>
              <a:rPr lang="en-US" altLang="zh-CN" sz="3200" b="1">
                <a:solidFill>
                  <a:schemeClr val="tx1"/>
                </a:solidFill>
                <a:latin typeface="微软雅黑" panose="020B0503020204020204" pitchFamily="34" charset="-122"/>
                <a:ea typeface="微软雅黑" panose="020B0503020204020204" pitchFamily="34" charset="-122"/>
              </a:rPr>
              <a:t>     </a:t>
            </a:r>
            <a:endParaRPr lang="zh-CN" altLang="en-US" sz="3200" b="1">
              <a:solidFill>
                <a:schemeClr val="tx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364490" y="1210945"/>
            <a:ext cx="5605780" cy="398780"/>
          </a:xfrm>
          <a:prstGeom prst="rect">
            <a:avLst/>
          </a:prstGeom>
          <a:noFill/>
          <a:ln>
            <a:solidFill>
              <a:schemeClr val="bg1"/>
            </a:solidFill>
          </a:ln>
        </p:spPr>
        <p:txBody>
          <a:bodyPr wrap="none" rtlCol="0" anchor="t">
            <a:spAutoFit/>
          </a:bodyPr>
          <a:lstStyle/>
          <a:p>
            <a:pPr marL="342900" indent="-342900">
              <a:buFont typeface="Wingdings" panose="05000000000000000000" charset="0"/>
              <a:buChar char="u"/>
            </a:pPr>
            <a:r>
              <a:rPr lang="zh-CN" altLang="zh-CN" sz="2000" b="1">
                <a:solidFill>
                  <a:srgbClr val="2A566E"/>
                </a:solidFill>
                <a:latin typeface="微软雅黑" panose="020B0503020204020204" pitchFamily="34" charset="-122"/>
                <a:ea typeface="微软雅黑" panose="020B0503020204020204" pitchFamily="34" charset="-122"/>
                <a:sym typeface="+mn-ea"/>
              </a:rPr>
              <a:t>不良反应发生率低，儿童与成人的安全性一致</a:t>
            </a:r>
            <a:endParaRPr lang="zh-CN" altLang="zh-CN" sz="2000" b="1">
              <a:solidFill>
                <a:srgbClr val="2A566E"/>
              </a:solidFill>
              <a:latin typeface="微软雅黑" panose="020B0503020204020204" pitchFamily="34" charset="-122"/>
              <a:ea typeface="微软雅黑" panose="020B0503020204020204" pitchFamily="34" charset="-122"/>
              <a:sym typeface="+mn-ea"/>
            </a:endParaRPr>
          </a:p>
        </p:txBody>
      </p:sp>
      <p:graphicFrame>
        <p:nvGraphicFramePr>
          <p:cNvPr id="2" name="表格 1"/>
          <p:cNvGraphicFramePr/>
          <p:nvPr>
            <p:custDataLst>
              <p:tags r:id="rId1"/>
            </p:custDataLst>
          </p:nvPr>
        </p:nvGraphicFramePr>
        <p:xfrm>
          <a:off x="422275" y="3188335"/>
          <a:ext cx="11346815" cy="2643505"/>
        </p:xfrm>
        <a:graphic>
          <a:graphicData uri="http://schemas.openxmlformats.org/drawingml/2006/table">
            <a:tbl>
              <a:tblPr firstRow="1" bandRow="1"/>
              <a:tblGrid>
                <a:gridCol w="1812290"/>
                <a:gridCol w="4837430"/>
                <a:gridCol w="4697095"/>
              </a:tblGrid>
              <a:tr h="335280">
                <a:tc>
                  <a:txBody>
                    <a:bodyPr/>
                    <a:lstStyle/>
                    <a:p>
                      <a:pPr indent="0" algn="ctr">
                        <a:lnSpc>
                          <a:spcPct val="120000"/>
                        </a:lnSpc>
                        <a:spcBef>
                          <a:spcPts val="0"/>
                        </a:spcBef>
                        <a:spcAft>
                          <a:spcPts val="0"/>
                        </a:spcAft>
                        <a:buNone/>
                      </a:pPr>
                      <a:r>
                        <a:rPr lang="zh-CN" altLang="en-US" sz="1600" b="1" spc="120">
                          <a:solidFill>
                            <a:srgbClr val="FFFFFF"/>
                          </a:solidFill>
                          <a:latin typeface="微软雅黑" panose="020B0503020204020204" pitchFamily="34" charset="-122"/>
                          <a:ea typeface="微软雅黑" panose="020B0503020204020204" pitchFamily="34" charset="-122"/>
                        </a:rPr>
                        <a:t>安全性影响因素</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25400" marR="25400" marT="6350" marB="6350" anchor="ctr">
                    <a:lnL>
                      <a:noFill/>
                    </a:lnL>
                    <a:lnR w="19050">
                      <a:solidFill>
                        <a:srgbClr val="FFFFFF"/>
                      </a:solidFill>
                      <a:prstDash val="solid"/>
                    </a:lnR>
                    <a:lnT>
                      <a:noFill/>
                    </a:lnT>
                    <a:lnB>
                      <a:noFill/>
                    </a:lnB>
                    <a:solidFill>
                      <a:srgbClr val="595965"/>
                    </a:solidFill>
                  </a:tcPr>
                </a:tc>
                <a:tc>
                  <a:txBody>
                    <a:bodyPr/>
                    <a:lstStyle/>
                    <a:p>
                      <a:pPr indent="0" algn="ctr">
                        <a:lnSpc>
                          <a:spcPct val="120000"/>
                        </a:lnSpc>
                        <a:spcBef>
                          <a:spcPts val="0"/>
                        </a:spcBef>
                        <a:spcAft>
                          <a:spcPts val="0"/>
                        </a:spcAft>
                        <a:buNone/>
                      </a:pPr>
                      <a:r>
                        <a:rPr lang="zh-CN" altLang="en-US" sz="1600" b="1" spc="120">
                          <a:solidFill>
                            <a:srgbClr val="FFFFFF"/>
                          </a:solidFill>
                          <a:latin typeface="微软雅黑" panose="020B0503020204020204" pitchFamily="34" charset="-122"/>
                          <a:ea typeface="微软雅黑" panose="020B0503020204020204" pitchFamily="34" charset="-122"/>
                        </a:rPr>
                        <a:t>注射用丙戊酸钠的安全性特点</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37BECC"/>
                    </a:solidFill>
                  </a:tcPr>
                </a:tc>
                <a:tc>
                  <a:txBody>
                    <a:bodyPr/>
                    <a:lstStyle/>
                    <a:p>
                      <a:pPr indent="0" algn="ctr">
                        <a:lnSpc>
                          <a:spcPct val="120000"/>
                        </a:lnSpc>
                        <a:spcBef>
                          <a:spcPts val="0"/>
                        </a:spcBef>
                        <a:spcAft>
                          <a:spcPts val="0"/>
                        </a:spcAft>
                        <a:buNone/>
                      </a:pPr>
                      <a:r>
                        <a:rPr lang="zh-CN" altLang="en-US" sz="1600" b="1" spc="120">
                          <a:solidFill>
                            <a:srgbClr val="FFFFFF"/>
                          </a:solidFill>
                          <a:latin typeface="微软雅黑" panose="020B0503020204020204" pitchFamily="34" charset="-122"/>
                          <a:ea typeface="微软雅黑" panose="020B0503020204020204" pitchFamily="34" charset="-122"/>
                        </a:rPr>
                        <a:t>拉考沙胺注射液安全优势</a:t>
                      </a:r>
                      <a:endParaRPr lang="zh-CN" altLang="en-US" sz="1600" b="1" spc="120">
                        <a:solidFill>
                          <a:srgbClr val="FFFFFF"/>
                        </a:solidFill>
                        <a:latin typeface="微软雅黑" panose="020B0503020204020204" pitchFamily="34" charset="-122"/>
                        <a:ea typeface="微软雅黑" panose="020B0503020204020204" pitchFamily="34" charset="-122"/>
                      </a:endParaRPr>
                    </a:p>
                  </a:txBody>
                  <a:tcPr marL="25400" marR="25400" marT="6350" marB="6350" anchor="ctr">
                    <a:lnL w="19050">
                      <a:solidFill>
                        <a:srgbClr val="FFFFFF"/>
                      </a:solidFill>
                      <a:prstDash val="solid"/>
                    </a:lnL>
                    <a:lnR>
                      <a:noFill/>
                    </a:lnR>
                    <a:lnT>
                      <a:noFill/>
                    </a:lnT>
                    <a:lnB>
                      <a:noFill/>
                    </a:lnB>
                    <a:solidFill>
                      <a:srgbClr val="25919E"/>
                    </a:solidFill>
                  </a:tcPr>
                </a:tc>
              </a:tr>
              <a:tr h="485140">
                <a:tc>
                  <a:txBody>
                    <a:bodyPr/>
                    <a:lstStyle/>
                    <a:p>
                      <a:pPr indent="0" algn="l">
                        <a:lnSpc>
                          <a:spcPct val="120000"/>
                        </a:lnSpc>
                        <a:spcBef>
                          <a:spcPts val="0"/>
                        </a:spcBef>
                        <a:spcAft>
                          <a:spcPts val="0"/>
                        </a:spcAft>
                        <a:buNone/>
                      </a:pPr>
                      <a:r>
                        <a:rPr lang="zh-CN" altLang="en-US" sz="1200" b="1" spc="60">
                          <a:solidFill>
                            <a:schemeClr val="tx1"/>
                          </a:solidFill>
                          <a:latin typeface="微软雅黑" panose="020B0503020204020204" pitchFamily="34" charset="-122"/>
                          <a:ea typeface="微软雅黑" panose="020B0503020204020204" pitchFamily="34" charset="-122"/>
                        </a:rPr>
                        <a:t>黑框警告：肝毒性</a:t>
                      </a:r>
                      <a:endParaRPr lang="zh-CN" altLang="en-US" sz="1200" b="1" spc="6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a:noFill/>
                    </a:lnL>
                    <a:lnR w="19050">
                      <a:solidFill>
                        <a:srgbClr val="FFFFFF"/>
                      </a:solidFill>
                      <a:prstDash val="solid"/>
                    </a:lnR>
                    <a:lnT>
                      <a:noFill/>
                    </a:lnT>
                    <a:lnB>
                      <a:noFill/>
                    </a:lnB>
                    <a:solidFill>
                      <a:srgbClr val="FFFFFF"/>
                    </a:solidFill>
                  </a:tcPr>
                </a:tc>
                <a:tc>
                  <a:txBody>
                    <a:bodyPr/>
                    <a:lstStyle/>
                    <a:p>
                      <a:pPr marL="171450" indent="-171450" algn="l">
                        <a:lnSpc>
                          <a:spcPct val="120000"/>
                        </a:lnSpc>
                        <a:spcBef>
                          <a:spcPts val="0"/>
                        </a:spcBef>
                        <a:spcAft>
                          <a:spcPts val="0"/>
                        </a:spcAft>
                        <a:buFont typeface="Wingdings" panose="05000000000000000000" charset="0"/>
                        <a:buChar char="l"/>
                      </a:pPr>
                      <a:r>
                        <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有肝毒性：包括死亡，</a:t>
                      </a:r>
                      <a:r>
                        <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对 </a:t>
                      </a:r>
                      <a:r>
                        <a:rPr lang="en-US" altLang="zh-CN"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岁以下儿童有更高的致命性</a:t>
                      </a:r>
                      <a:r>
                        <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，不推荐用于癫痫合并肝病患者，需要常规监测肝功能；</a:t>
                      </a:r>
                      <a:endPar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pPr marL="171450" indent="-171450" algn="l">
                        <a:lnSpc>
                          <a:spcPct val="120000"/>
                        </a:lnSpc>
                        <a:spcBef>
                          <a:spcPts val="0"/>
                        </a:spcBef>
                        <a:spcAft>
                          <a:spcPts val="0"/>
                        </a:spcAft>
                        <a:buFont typeface="Wingdings" panose="05000000000000000000" charset="0"/>
                        <a:buChar char="p"/>
                      </a:pPr>
                      <a:r>
                        <a:rPr lang="zh-CN" altLang="en-US" sz="1200" b="0" spc="60" dirty="0">
                          <a:solidFill>
                            <a:schemeClr val="tx1"/>
                          </a:solidFill>
                          <a:latin typeface="微软雅黑" panose="020B0503020204020204" pitchFamily="34" charset="-122"/>
                          <a:ea typeface="微软雅黑" panose="020B0503020204020204" pitchFamily="34" charset="-122"/>
                        </a:rPr>
                        <a:t>不影响肝</a:t>
                      </a:r>
                      <a:r>
                        <a:rPr lang="zh-CN" altLang="zh-CN" sz="1200" b="0" spc="60" dirty="0">
                          <a:solidFill>
                            <a:schemeClr val="tx1"/>
                          </a:solidFill>
                          <a:latin typeface="微软雅黑" panose="020B0503020204020204" pitchFamily="34" charset="-122"/>
                          <a:ea typeface="微软雅黑" panose="020B0503020204020204" pitchFamily="34" charset="-122"/>
                        </a:rPr>
                        <a:t>、</a:t>
                      </a:r>
                      <a:r>
                        <a:rPr lang="zh-CN" altLang="en-US" sz="1200" b="0" spc="60" dirty="0">
                          <a:solidFill>
                            <a:schemeClr val="tx1"/>
                          </a:solidFill>
                          <a:latin typeface="微软雅黑" panose="020B0503020204020204" pitchFamily="34" charset="-122"/>
                          <a:ea typeface="微软雅黑" panose="020B0503020204020204" pitchFamily="34" charset="-122"/>
                        </a:rPr>
                        <a:t>肾</a:t>
                      </a:r>
                      <a:r>
                        <a:rPr lang="zh-CN" altLang="zh-CN" sz="1200" b="0" spc="60" dirty="0">
                          <a:solidFill>
                            <a:schemeClr val="tx1"/>
                          </a:solidFill>
                          <a:latin typeface="微软雅黑" panose="020B0503020204020204" pitchFamily="34" charset="-122"/>
                          <a:ea typeface="微软雅黑" panose="020B0503020204020204" pitchFamily="34" charset="-122"/>
                        </a:rPr>
                        <a:t>、</a:t>
                      </a:r>
                      <a:r>
                        <a:rPr lang="zh-CN" altLang="en-US" sz="1200" b="0" spc="60" dirty="0">
                          <a:solidFill>
                            <a:schemeClr val="tx1"/>
                          </a:solidFill>
                          <a:latin typeface="微软雅黑" panose="020B0503020204020204" pitchFamily="34" charset="-122"/>
                          <a:ea typeface="微软雅黑" panose="020B0503020204020204" pitchFamily="34" charset="-122"/>
                        </a:rPr>
                        <a:t>呼吸功能，</a:t>
                      </a:r>
                      <a:r>
                        <a:rPr lang="zh-CN" altLang="en-US" sz="1200" b="1" spc="60" dirty="0">
                          <a:solidFill>
                            <a:schemeClr val="tx1"/>
                          </a:solidFill>
                          <a:latin typeface="微软雅黑" panose="020B0503020204020204" pitchFamily="34" charset="-122"/>
                          <a:ea typeface="微软雅黑" panose="020B0503020204020204" pitchFamily="34" charset="-122"/>
                        </a:rPr>
                        <a:t>对于癫痫合并肝病患者是一线推荐；</a:t>
                      </a:r>
                      <a:endPar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400" marR="25400" marT="6350" marB="6350" anchor="ctr">
                    <a:lnL w="19050">
                      <a:solidFill>
                        <a:srgbClr val="FFFFFF"/>
                      </a:solidFill>
                      <a:prstDash val="solid"/>
                    </a:lnL>
                    <a:lnR>
                      <a:noFill/>
                    </a:lnR>
                    <a:lnT>
                      <a:noFill/>
                    </a:lnT>
                    <a:lnB>
                      <a:noFill/>
                    </a:lnB>
                    <a:solidFill>
                      <a:srgbClr val="FFFFFF"/>
                    </a:solidFill>
                  </a:tcPr>
                </a:tc>
              </a:tr>
              <a:tr h="640080">
                <a:tc>
                  <a:txBody>
                    <a:bodyPr/>
                    <a:lstStyle/>
                    <a:p>
                      <a:pPr indent="0" algn="l">
                        <a:lnSpc>
                          <a:spcPct val="120000"/>
                        </a:lnSpc>
                        <a:spcBef>
                          <a:spcPts val="0"/>
                        </a:spcBef>
                        <a:spcAft>
                          <a:spcPts val="0"/>
                        </a:spcAft>
                        <a:buNone/>
                      </a:pPr>
                      <a:r>
                        <a:rPr lang="zh-CN" altLang="en-US" sz="1200" b="1" spc="60">
                          <a:solidFill>
                            <a:schemeClr val="tx1"/>
                          </a:solidFill>
                          <a:latin typeface="微软雅黑" panose="020B0503020204020204" pitchFamily="34" charset="-122"/>
                          <a:ea typeface="微软雅黑" panose="020B0503020204020204" pitchFamily="34" charset="-122"/>
                        </a:rPr>
                        <a:t>黑框警告：致畸性</a:t>
                      </a:r>
                      <a:endParaRPr lang="zh-CN" altLang="en-US" sz="1200" b="1" spc="6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a:noFill/>
                    </a:lnL>
                    <a:lnR w="19050">
                      <a:solidFill>
                        <a:srgbClr val="FFFFFF"/>
                      </a:solidFill>
                      <a:prstDash val="solid"/>
                    </a:lnR>
                    <a:lnT>
                      <a:noFill/>
                    </a:lnT>
                    <a:lnB>
                      <a:noFill/>
                    </a:lnB>
                    <a:solidFill>
                      <a:srgbClr val="F2F2F2"/>
                    </a:solidFill>
                  </a:tcPr>
                </a:tc>
                <a:tc>
                  <a:txBody>
                    <a:bodyPr/>
                    <a:lstStyle/>
                    <a:p>
                      <a:pPr marL="171450" indent="-171450" algn="l">
                        <a:lnSpc>
                          <a:spcPct val="120000"/>
                        </a:lnSpc>
                        <a:spcBef>
                          <a:spcPts val="0"/>
                        </a:spcBef>
                        <a:spcAft>
                          <a:spcPts val="0"/>
                        </a:spcAft>
                        <a:buClrTx/>
                        <a:buSzTx/>
                        <a:buFont typeface="Wingdings" panose="05000000000000000000" charset="0"/>
                        <a:buChar char="l"/>
                      </a:pPr>
                      <a:r>
                        <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有致畸性：包括神经管</a:t>
                      </a:r>
                      <a:r>
                        <a:rPr lang="zh-CN" altLang="en-US" sz="120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畸形和智力商数值降低，</a:t>
                      </a:r>
                      <a:r>
                        <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丙戊酸钠不宜处方给女童、女性青少年、育龄期妇女和妊娠妇女</a:t>
                      </a:r>
                      <a:r>
                        <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2F2F2"/>
                    </a:solidFill>
                  </a:tcPr>
                </a:tc>
                <a:tc>
                  <a:txBody>
                    <a:bodyPr/>
                    <a:lstStyle/>
                    <a:p>
                      <a:pPr marL="171450" indent="-171450" algn="l">
                        <a:lnSpc>
                          <a:spcPct val="120000"/>
                        </a:lnSpc>
                        <a:spcBef>
                          <a:spcPts val="0"/>
                        </a:spcBef>
                        <a:spcAft>
                          <a:spcPts val="0"/>
                        </a:spcAft>
                        <a:buFont typeface="Wingdings" panose="05000000000000000000" charset="0"/>
                        <a:buChar char="p"/>
                      </a:pPr>
                      <a:r>
                        <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可以用于</a:t>
                      </a:r>
                      <a:r>
                        <a:rPr lang="en-US" altLang="zh-CN"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200" b="1"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岁以上的全年龄组患者</a:t>
                      </a:r>
                      <a:r>
                        <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，现有数据未显示有致畸风险；</a:t>
                      </a:r>
                      <a:endParaRPr lang="zh-CN" altLang="en-US" sz="1200" b="0" spc="6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400" marR="25400" marT="6350" marB="6350" anchor="ctr">
                    <a:lnL w="19050">
                      <a:solidFill>
                        <a:srgbClr val="FFFFFF"/>
                      </a:solidFill>
                      <a:prstDash val="solid"/>
                    </a:lnL>
                    <a:lnR>
                      <a:noFill/>
                    </a:lnR>
                    <a:lnT>
                      <a:noFill/>
                    </a:lnT>
                    <a:lnB>
                      <a:noFill/>
                    </a:lnB>
                    <a:solidFill>
                      <a:srgbClr val="F2F2F2"/>
                    </a:solidFill>
                  </a:tcPr>
                </a:tc>
              </a:tr>
              <a:tr h="680720">
                <a:tc>
                  <a:txBody>
                    <a:bodyPr/>
                    <a:lstStyle/>
                    <a:p>
                      <a:pPr indent="0" algn="l">
                        <a:lnSpc>
                          <a:spcPct val="120000"/>
                        </a:lnSpc>
                        <a:spcBef>
                          <a:spcPts val="0"/>
                        </a:spcBef>
                        <a:spcAft>
                          <a:spcPts val="0"/>
                        </a:spcAft>
                        <a:buNone/>
                      </a:pPr>
                      <a:r>
                        <a:rPr lang="zh-CN" altLang="en-US" sz="1200" b="1" spc="60" dirty="0">
                          <a:solidFill>
                            <a:schemeClr val="tx1"/>
                          </a:solidFill>
                          <a:latin typeface="微软雅黑" panose="020B0503020204020204" pitchFamily="34" charset="-122"/>
                          <a:ea typeface="微软雅黑" panose="020B0503020204020204" pitchFamily="34" charset="-122"/>
                        </a:rPr>
                        <a:t>肝酶抑制剂，</a:t>
                      </a:r>
                      <a:endParaRPr lang="zh-CN" altLang="en-US" sz="1200" b="1" spc="60" dirty="0">
                        <a:solidFill>
                          <a:schemeClr val="tx1"/>
                        </a:solidFill>
                        <a:latin typeface="微软雅黑" panose="020B0503020204020204" pitchFamily="34" charset="-122"/>
                        <a:ea typeface="微软雅黑" panose="020B0503020204020204" pitchFamily="34" charset="-122"/>
                      </a:endParaRPr>
                    </a:p>
                    <a:p>
                      <a:pPr indent="0" algn="l">
                        <a:lnSpc>
                          <a:spcPct val="120000"/>
                        </a:lnSpc>
                        <a:spcBef>
                          <a:spcPts val="0"/>
                        </a:spcBef>
                        <a:spcAft>
                          <a:spcPts val="0"/>
                        </a:spcAft>
                        <a:buNone/>
                      </a:pPr>
                      <a:r>
                        <a:rPr lang="zh-CN" altLang="en-US" sz="1200" b="1" spc="60" dirty="0">
                          <a:solidFill>
                            <a:schemeClr val="tx1"/>
                          </a:solidFill>
                          <a:latin typeface="微软雅黑" panose="020B0503020204020204" pitchFamily="34" charset="-122"/>
                          <a:ea typeface="微软雅黑" panose="020B0503020204020204" pitchFamily="34" charset="-122"/>
                        </a:rPr>
                        <a:t>药物间相互作用</a:t>
                      </a:r>
                      <a:endParaRPr lang="zh-CN" altLang="en-US" sz="1200" b="1" spc="60" dirty="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a:noFill/>
                    </a:lnL>
                    <a:lnR w="19050">
                      <a:solidFill>
                        <a:srgbClr val="FFFFFF"/>
                      </a:solidFill>
                      <a:prstDash val="solid"/>
                    </a:lnR>
                    <a:lnT>
                      <a:noFill/>
                    </a:lnT>
                    <a:lnB>
                      <a:noFill/>
                    </a:lnB>
                    <a:solidFill>
                      <a:srgbClr val="FFFFFF"/>
                    </a:solidFill>
                  </a:tcPr>
                </a:tc>
                <a:tc>
                  <a:txBody>
                    <a:bodyPr/>
                    <a:lstStyle/>
                    <a:p>
                      <a:pPr marL="171450" indent="-171450" algn="l">
                        <a:lnSpc>
                          <a:spcPct val="120000"/>
                        </a:lnSpc>
                        <a:spcBef>
                          <a:spcPts val="0"/>
                        </a:spcBef>
                        <a:spcAft>
                          <a:spcPts val="0"/>
                        </a:spcAft>
                        <a:buFont typeface="Wingdings" panose="05000000000000000000" charset="0"/>
                        <a:buChar char="l"/>
                      </a:pPr>
                      <a:r>
                        <a:rPr lang="zh-CN" altLang="en-US" sz="1200" b="0" spc="60">
                          <a:solidFill>
                            <a:schemeClr val="tx1"/>
                          </a:solidFill>
                          <a:latin typeface="微软雅黑" panose="020B0503020204020204" pitchFamily="34" charset="-122"/>
                          <a:ea typeface="微软雅黑" panose="020B0503020204020204" pitchFamily="34" charset="-122"/>
                        </a:rPr>
                        <a:t>为肝酶抑制剂，与抗生素、安定、抗凝血药、抗肿瘤药都有相互作用，影响药物浓度和疗效，</a:t>
                      </a:r>
                      <a:r>
                        <a:rPr lang="zh-CN" altLang="en-US" sz="1200" b="1" spc="60">
                          <a:solidFill>
                            <a:schemeClr val="tx1"/>
                          </a:solidFill>
                          <a:latin typeface="微软雅黑" panose="020B0503020204020204" pitchFamily="34" charset="-122"/>
                          <a:ea typeface="微软雅黑" panose="020B0503020204020204" pitchFamily="34" charset="-122"/>
                        </a:rPr>
                        <a:t>故并发其他疾病时选药困难；</a:t>
                      </a:r>
                      <a:endParaRPr lang="zh-CN" altLang="en-US" sz="1200" b="1" spc="6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pPr marL="171450" indent="-171450" algn="l">
                        <a:lnSpc>
                          <a:spcPct val="120000"/>
                        </a:lnSpc>
                        <a:spcBef>
                          <a:spcPts val="0"/>
                        </a:spcBef>
                        <a:spcAft>
                          <a:spcPts val="0"/>
                        </a:spcAft>
                        <a:buFont typeface="Wingdings" panose="05000000000000000000" charset="0"/>
                        <a:buChar char="p"/>
                      </a:pPr>
                      <a:r>
                        <a:rPr lang="zh-CN" altLang="en-US" sz="1200" b="1" spc="60" dirty="0">
                          <a:solidFill>
                            <a:schemeClr val="tx1"/>
                          </a:solidFill>
                          <a:latin typeface="微软雅黑" panose="020B0503020204020204" pitchFamily="34" charset="-122"/>
                          <a:ea typeface="微软雅黑" panose="020B0503020204020204" pitchFamily="34" charset="-122"/>
                        </a:rPr>
                        <a:t>拉考沙胺无肝酶抑制和诱导作用，</a:t>
                      </a:r>
                      <a:r>
                        <a:rPr lang="zh-CN" altLang="en-US" sz="1200" b="0" spc="60" dirty="0">
                          <a:solidFill>
                            <a:schemeClr val="tx1"/>
                          </a:solidFill>
                          <a:latin typeface="微软雅黑" panose="020B0503020204020204" pitchFamily="34" charset="-122"/>
                          <a:ea typeface="微软雅黑" panose="020B0503020204020204" pitchFamily="34" charset="-122"/>
                        </a:rPr>
                        <a:t>当癫痫并发其他疾病时，可以与抗生素、安定、抗凝药和抗肿瘤药等联合使用；</a:t>
                      </a:r>
                      <a:endParaRPr lang="zh-CN" altLang="en-US" sz="1200" b="0" spc="60" dirty="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w="19050">
                      <a:solidFill>
                        <a:srgbClr val="FFFFFF"/>
                      </a:solidFill>
                      <a:prstDash val="solid"/>
                    </a:lnL>
                    <a:lnR>
                      <a:noFill/>
                    </a:lnR>
                    <a:lnT>
                      <a:noFill/>
                    </a:lnT>
                    <a:lnB>
                      <a:noFill/>
                    </a:lnB>
                    <a:solidFill>
                      <a:srgbClr val="FFFFFF"/>
                    </a:solidFill>
                  </a:tcPr>
                </a:tc>
              </a:tr>
              <a:tr h="502285">
                <a:tc>
                  <a:txBody>
                    <a:bodyPr/>
                    <a:lstStyle/>
                    <a:p>
                      <a:pPr indent="0" algn="l">
                        <a:lnSpc>
                          <a:spcPct val="120000"/>
                        </a:lnSpc>
                        <a:spcBef>
                          <a:spcPts val="0"/>
                        </a:spcBef>
                        <a:spcAft>
                          <a:spcPts val="0"/>
                        </a:spcAft>
                        <a:buNone/>
                      </a:pPr>
                      <a:r>
                        <a:rPr lang="zh-CN" altLang="en-US" sz="1200" b="1" spc="60" dirty="0">
                          <a:solidFill>
                            <a:schemeClr val="tx1"/>
                          </a:solidFill>
                          <a:latin typeface="微软雅黑" panose="020B0503020204020204" pitchFamily="34" charset="-122"/>
                          <a:ea typeface="微软雅黑" panose="020B0503020204020204" pitchFamily="34" charset="-122"/>
                        </a:rPr>
                        <a:t>常规血药浓度监测</a:t>
                      </a:r>
                      <a:endParaRPr lang="zh-CN" altLang="en-US" sz="1200" b="1" spc="60" dirty="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a:noFill/>
                    </a:lnL>
                    <a:lnR w="19050">
                      <a:solidFill>
                        <a:srgbClr val="FFFFFF"/>
                      </a:solidFill>
                      <a:prstDash val="solid"/>
                    </a:lnR>
                    <a:lnT>
                      <a:noFill/>
                    </a:lnT>
                    <a:lnB w="19050">
                      <a:solidFill>
                        <a:srgbClr val="8F9887"/>
                      </a:solidFill>
                      <a:prstDash val="solid"/>
                    </a:lnB>
                    <a:solidFill>
                      <a:srgbClr val="F2F2F2"/>
                    </a:solidFill>
                  </a:tcPr>
                </a:tc>
                <a:tc>
                  <a:txBody>
                    <a:bodyPr/>
                    <a:lstStyle/>
                    <a:p>
                      <a:pPr marL="171450" indent="-171450" algn="l">
                        <a:lnSpc>
                          <a:spcPct val="120000"/>
                        </a:lnSpc>
                        <a:spcBef>
                          <a:spcPts val="0"/>
                        </a:spcBef>
                        <a:spcAft>
                          <a:spcPts val="0"/>
                        </a:spcAft>
                        <a:buFont typeface="Wingdings" panose="05000000000000000000" charset="0"/>
                        <a:buChar char="l"/>
                      </a:pPr>
                      <a:r>
                        <a:rPr lang="zh-CN" altLang="en-US" sz="1200" b="0"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丙戊酸钠与血浆蛋白的结合率非常高，个体差异大，安全窗窄，治疗有效血药浓度范围在40-100 mg/</a:t>
                      </a:r>
                      <a:r>
                        <a:rPr lang="en-US" altLang="zh-CN" sz="1200" b="0"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L</a:t>
                      </a:r>
                      <a:r>
                        <a:rPr lang="zh-CN" altLang="en-US" sz="1200" b="0"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b="1"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需要常规监测血药浓度</a:t>
                      </a:r>
                      <a:r>
                        <a:rPr lang="zh-CN" altLang="en-US" sz="1200" b="0"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200" b="0" spc="6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400" marR="25400" marT="6350" marB="6350" anchor="ctr">
                    <a:lnL w="19050">
                      <a:solidFill>
                        <a:srgbClr val="FFFFFF"/>
                      </a:solidFill>
                      <a:prstDash val="solid"/>
                    </a:lnL>
                    <a:lnR w="19050">
                      <a:solidFill>
                        <a:srgbClr val="FFFFFF"/>
                      </a:solidFill>
                      <a:prstDash val="solid"/>
                    </a:lnR>
                    <a:lnT>
                      <a:noFill/>
                    </a:lnT>
                    <a:lnB w="19050">
                      <a:solidFill>
                        <a:srgbClr val="8F9887"/>
                      </a:solidFill>
                      <a:prstDash val="solid"/>
                    </a:lnB>
                    <a:solidFill>
                      <a:srgbClr val="F2F2F2"/>
                    </a:solidFill>
                  </a:tcPr>
                </a:tc>
                <a:tc>
                  <a:txBody>
                    <a:bodyPr/>
                    <a:lstStyle/>
                    <a:p>
                      <a:pPr marL="171450" indent="-171450" algn="l">
                        <a:lnSpc>
                          <a:spcPct val="120000"/>
                        </a:lnSpc>
                        <a:spcBef>
                          <a:spcPts val="0"/>
                        </a:spcBef>
                        <a:spcAft>
                          <a:spcPts val="0"/>
                        </a:spcAft>
                        <a:buFont typeface="Wingdings" panose="05000000000000000000" charset="0"/>
                        <a:buChar char="p"/>
                      </a:pPr>
                      <a:r>
                        <a:rPr lang="zh-CN" altLang="en-US" sz="1200" b="0" spc="60" dirty="0">
                          <a:solidFill>
                            <a:schemeClr val="tx1"/>
                          </a:solidFill>
                          <a:latin typeface="微软雅黑" panose="020B0503020204020204" pitchFamily="34" charset="-122"/>
                          <a:ea typeface="微软雅黑" panose="020B0503020204020204" pitchFamily="34" charset="-122"/>
                        </a:rPr>
                        <a:t>拉考沙胺注射液使用时，</a:t>
                      </a:r>
                      <a:r>
                        <a:rPr lang="zh-CN" altLang="en-US" sz="1200" b="1" spc="60" dirty="0">
                          <a:solidFill>
                            <a:schemeClr val="tx1"/>
                          </a:solidFill>
                          <a:latin typeface="微软雅黑" panose="020B0503020204020204" pitchFamily="34" charset="-122"/>
                          <a:ea typeface="微软雅黑" panose="020B0503020204020204" pitchFamily="34" charset="-122"/>
                        </a:rPr>
                        <a:t>不需要血药浓度监测。</a:t>
                      </a:r>
                      <a:endParaRPr lang="zh-CN" altLang="en-US" sz="1200" b="1" spc="60" dirty="0">
                        <a:solidFill>
                          <a:schemeClr val="tx1"/>
                        </a:solidFill>
                        <a:latin typeface="微软雅黑" panose="020B0503020204020204" pitchFamily="34" charset="-122"/>
                        <a:ea typeface="微软雅黑" panose="020B0503020204020204" pitchFamily="34" charset="-122"/>
                      </a:endParaRPr>
                    </a:p>
                  </a:txBody>
                  <a:tcPr marL="25400" marR="25400" marT="6350" marB="6350" anchor="ctr">
                    <a:lnL w="19050">
                      <a:solidFill>
                        <a:srgbClr val="FFFFFF"/>
                      </a:solidFill>
                      <a:prstDash val="solid"/>
                    </a:lnL>
                    <a:lnR>
                      <a:noFill/>
                    </a:lnR>
                    <a:lnT>
                      <a:noFill/>
                    </a:lnT>
                    <a:lnB w="19050">
                      <a:solidFill>
                        <a:srgbClr val="8F9887"/>
                      </a:solidFill>
                      <a:prstDash val="solid"/>
                    </a:lnB>
                    <a:solidFill>
                      <a:srgbClr val="F2F2F2"/>
                    </a:solidFill>
                  </a:tcPr>
                </a:tc>
              </a:tr>
            </a:tbl>
          </a:graphicData>
        </a:graphic>
      </p:graphicFrame>
      <p:sp>
        <p:nvSpPr>
          <p:cNvPr id="6" name="文本框 5"/>
          <p:cNvSpPr txBox="1"/>
          <p:nvPr/>
        </p:nvSpPr>
        <p:spPr>
          <a:xfrm>
            <a:off x="404495" y="6160770"/>
            <a:ext cx="1259840" cy="398780"/>
          </a:xfrm>
          <a:prstGeom prst="rect">
            <a:avLst/>
          </a:prstGeom>
          <a:noFill/>
        </p:spPr>
        <p:txBody>
          <a:bodyPr wrap="square" rtlCol="0">
            <a:spAutoFit/>
          </a:bodyPr>
          <a:lstStyle/>
          <a:p>
            <a:pPr marL="342900" indent="-342900">
              <a:buFont typeface="Wingdings" panose="05000000000000000000" charset="0"/>
              <a:buChar char="u"/>
            </a:pPr>
            <a:r>
              <a:rPr lang="zh-CN" altLang="zh-CN" sz="2000" b="1">
                <a:solidFill>
                  <a:srgbClr val="2A566E"/>
                </a:solidFill>
                <a:latin typeface="微软雅黑" panose="020B0503020204020204" pitchFamily="34" charset="-122"/>
                <a:ea typeface="微软雅黑" panose="020B0503020204020204" pitchFamily="34" charset="-122"/>
                <a:sym typeface="+mn-ea"/>
              </a:rPr>
              <a:t>不足</a:t>
            </a:r>
            <a:r>
              <a:rPr lang="zh-CN" altLang="zh-CN" sz="20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zh-CN" sz="2000" b="1">
              <a:solidFill>
                <a:srgbClr val="2A566E"/>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664335" y="6141085"/>
            <a:ext cx="5337810" cy="460375"/>
          </a:xfrm>
          <a:prstGeom prst="rect">
            <a:avLst/>
          </a:prstGeom>
          <a:noFill/>
          <a:ln w="12700">
            <a:solidFill>
              <a:schemeClr val="accent1"/>
            </a:solidFill>
            <a:prstDash val="lgDashDot"/>
          </a:ln>
        </p:spPr>
        <p:txBody>
          <a:bodyPr wrap="square" rtlCol="0" anchor="t">
            <a:spAutoFit/>
          </a:bodyPr>
          <a:lstStyle/>
          <a:p>
            <a:pPr indent="0">
              <a:lnSpc>
                <a:spcPct val="150000"/>
              </a:lnSpc>
              <a:buFont typeface="Arial" panose="020B0604020202020204" pitchFamily="34" charset="0"/>
              <a:buNone/>
            </a:pPr>
            <a:r>
              <a:rPr lang="zh-CN"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拉考沙胺注射液对已知有</a:t>
            </a:r>
            <a:r>
              <a:rPr lang="en-US"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II</a:t>
            </a:r>
            <a:r>
              <a:rPr lang="zh-CN"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度或</a:t>
            </a:r>
            <a:r>
              <a:rPr lang="en-US"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III</a:t>
            </a:r>
            <a:r>
              <a:rPr lang="zh-CN"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rPr>
              <a:t>度房室传导阻滞者禁用。</a:t>
            </a:r>
            <a:endParaRPr lang="zh-CN" altLang="zh-CN" sz="1600" dirty="0">
              <a:solidFill>
                <a:srgbClr val="231F20"/>
              </a:solidFill>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03</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22" name="文本框 21"/>
          <p:cNvSpPr txBox="1"/>
          <p:nvPr/>
        </p:nvSpPr>
        <p:spPr>
          <a:xfrm>
            <a:off x="1664335" y="375285"/>
            <a:ext cx="3006725" cy="58356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有效性</a:t>
            </a:r>
            <a:r>
              <a:rPr lang="en-US" altLang="zh-CN" sz="3200" b="1">
                <a:solidFill>
                  <a:schemeClr val="tx1"/>
                </a:solidFill>
                <a:latin typeface="微软雅黑" panose="020B0503020204020204" pitchFamily="34" charset="-122"/>
                <a:ea typeface="微软雅黑" panose="020B0503020204020204" pitchFamily="34" charset="-122"/>
              </a:rPr>
              <a:t>-1</a:t>
            </a:r>
            <a:endParaRPr lang="en-US" altLang="zh-CN" sz="3200" b="1">
              <a:solidFill>
                <a:schemeClr val="tx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4752340" y="2191385"/>
            <a:ext cx="6202045" cy="1691005"/>
          </a:xfrm>
          <a:prstGeom prst="rect">
            <a:avLst/>
          </a:prstGeom>
          <a:noFill/>
          <a:ln>
            <a:solidFill>
              <a:srgbClr val="0070C0"/>
            </a:solidFill>
            <a:prstDash val="lgDashDot"/>
          </a:ln>
        </p:spPr>
        <p:txBody>
          <a:bodyPr wrap="square" rtlCol="0">
            <a:spAutoFit/>
          </a:bodyPr>
          <a:lstStyle/>
          <a:p>
            <a:pPr>
              <a:lnSpc>
                <a:spcPct val="130000"/>
              </a:lnSpc>
              <a:spcBef>
                <a:spcPts val="600"/>
              </a:spcBef>
              <a:spcAft>
                <a:spcPts val="0"/>
              </a:spcAft>
            </a:pPr>
            <a:r>
              <a:rPr lang="en-US" altLang="zh-CN" sz="1600" dirty="0">
                <a:solidFill>
                  <a:srgbClr val="231F20"/>
                </a:solidFill>
                <a:latin typeface="微软雅黑" panose="020B0503020204020204" pitchFamily="34" charset="-122"/>
                <a:ea typeface="微软雅黑" panose="020B0503020204020204" pitchFamily="34" charset="-122"/>
                <a:sym typeface="+mn-ea"/>
              </a:rPr>
              <a:t>       </a:t>
            </a:r>
            <a:r>
              <a:rPr lang="zh-CN" altLang="en-US" sz="1600" dirty="0">
                <a:solidFill>
                  <a:srgbClr val="231F20"/>
                </a:solidFill>
                <a:latin typeface="微软雅黑" panose="020B0503020204020204" pitchFamily="34" charset="-122"/>
                <a:ea typeface="微软雅黑" panose="020B0503020204020204" pitchFamily="34" charset="-122"/>
                <a:sym typeface="+mn-ea"/>
              </a:rPr>
              <a:t>一项</a:t>
            </a:r>
            <a:r>
              <a:rPr lang="zh-CN" altLang="zh-CN" sz="1600" dirty="0">
                <a:solidFill>
                  <a:srgbClr val="231F20"/>
                </a:solidFill>
                <a:latin typeface="微软雅黑" panose="020B0503020204020204" pitchFamily="34" charset="-122"/>
                <a:ea typeface="微软雅黑" panose="020B0503020204020204" pitchFamily="34" charset="-122"/>
                <a:sym typeface="+mn-ea"/>
              </a:rPr>
              <a:t>在中国和日本</a:t>
            </a:r>
            <a:r>
              <a:rPr lang="zh-CN" altLang="en-US" sz="1600" dirty="0">
                <a:solidFill>
                  <a:srgbClr val="231F20"/>
                </a:solidFill>
                <a:latin typeface="微软雅黑" panose="020B0503020204020204" pitchFamily="34" charset="-122"/>
                <a:ea typeface="微软雅黑" panose="020B0503020204020204" pitchFamily="34" charset="-122"/>
                <a:sym typeface="+mn-ea"/>
              </a:rPr>
              <a:t>进行的</a:t>
            </a:r>
            <a:r>
              <a:rPr lang="en-US" altLang="zh-CN" sz="1600" dirty="0">
                <a:solidFill>
                  <a:srgbClr val="231F20"/>
                </a:solidFill>
                <a:latin typeface="微软雅黑" panose="020B0503020204020204" pitchFamily="34" charset="-122"/>
                <a:ea typeface="微软雅黑" panose="020B0503020204020204" pitchFamily="34" charset="-122"/>
                <a:sym typeface="+mn-ea"/>
              </a:rPr>
              <a:t>RCT</a:t>
            </a:r>
            <a:r>
              <a:rPr lang="zh-CN" altLang="en-US" sz="1600" dirty="0">
                <a:solidFill>
                  <a:srgbClr val="231F20"/>
                </a:solidFill>
                <a:latin typeface="微软雅黑" panose="020B0503020204020204" pitchFamily="34" charset="-122"/>
                <a:ea typeface="微软雅黑" panose="020B0503020204020204" pitchFamily="34" charset="-122"/>
                <a:sym typeface="+mn-ea"/>
              </a:rPr>
              <a:t>研究，</a:t>
            </a:r>
            <a:r>
              <a:rPr lang="zh-CN" altLang="zh-CN" sz="1600" dirty="0">
                <a:solidFill>
                  <a:srgbClr val="231F20"/>
                </a:solidFill>
                <a:latin typeface="微软雅黑" panose="020B0503020204020204" pitchFamily="34" charset="-122"/>
                <a:ea typeface="微软雅黑" panose="020B0503020204020204" pitchFamily="34" charset="-122"/>
                <a:sym typeface="+mn-ea"/>
              </a:rPr>
              <a:t>入组的</a:t>
            </a:r>
            <a:r>
              <a:rPr lang="en-US" altLang="zh-CN" sz="1600" dirty="0">
                <a:solidFill>
                  <a:srgbClr val="231F20"/>
                </a:solidFill>
                <a:latin typeface="微软雅黑" panose="020B0503020204020204" pitchFamily="34" charset="-122"/>
                <a:ea typeface="微软雅黑" panose="020B0503020204020204" pitchFamily="34" charset="-122"/>
                <a:sym typeface="+mn-ea"/>
              </a:rPr>
              <a:t>548</a:t>
            </a:r>
            <a:r>
              <a:rPr lang="zh-CN" altLang="zh-CN" sz="1600" dirty="0">
                <a:solidFill>
                  <a:srgbClr val="231F20"/>
                </a:solidFill>
                <a:latin typeface="微软雅黑" panose="020B0503020204020204" pitchFamily="34" charset="-122"/>
                <a:ea typeface="微软雅黑" panose="020B0503020204020204" pitchFamily="34" charset="-122"/>
                <a:sym typeface="+mn-ea"/>
              </a:rPr>
              <a:t>例癫痫患者，随机分为安慰剂组、拉考沙胺</a:t>
            </a:r>
            <a:r>
              <a:rPr lang="en-US" altLang="zh-CN" sz="1600" dirty="0">
                <a:solidFill>
                  <a:srgbClr val="231F20"/>
                </a:solidFill>
                <a:latin typeface="微软雅黑" panose="020B0503020204020204" pitchFamily="34" charset="-122"/>
                <a:ea typeface="微软雅黑" panose="020B0503020204020204" pitchFamily="34" charset="-122"/>
                <a:sym typeface="+mn-ea"/>
              </a:rPr>
              <a:t>200mg/d</a:t>
            </a:r>
            <a:r>
              <a:rPr lang="zh-CN" altLang="en-US" sz="1600" dirty="0">
                <a:solidFill>
                  <a:srgbClr val="231F20"/>
                </a:solidFill>
                <a:latin typeface="微软雅黑" panose="020B0503020204020204" pitchFamily="34" charset="-122"/>
                <a:ea typeface="微软雅黑" panose="020B0503020204020204" pitchFamily="34" charset="-122"/>
                <a:sym typeface="+mn-ea"/>
              </a:rPr>
              <a:t>低剂量组</a:t>
            </a:r>
            <a:r>
              <a:rPr lang="zh-CN" altLang="zh-CN" sz="1600" dirty="0">
                <a:solidFill>
                  <a:srgbClr val="231F20"/>
                </a:solidFill>
                <a:latin typeface="微软雅黑" panose="020B0503020204020204" pitchFamily="34" charset="-122"/>
                <a:ea typeface="微软雅黑" panose="020B0503020204020204" pitchFamily="34" charset="-122"/>
                <a:sym typeface="+mn-ea"/>
              </a:rPr>
              <a:t>、</a:t>
            </a:r>
            <a:r>
              <a:rPr lang="en-US" altLang="zh-CN" sz="1600" dirty="0">
                <a:solidFill>
                  <a:srgbClr val="231F20"/>
                </a:solidFill>
                <a:latin typeface="微软雅黑" panose="020B0503020204020204" pitchFamily="34" charset="-122"/>
                <a:ea typeface="微软雅黑" panose="020B0503020204020204" pitchFamily="34" charset="-122"/>
                <a:sym typeface="+mn-ea"/>
              </a:rPr>
              <a:t>400mg/d</a:t>
            </a:r>
            <a:r>
              <a:rPr lang="zh-CN" altLang="zh-CN" sz="1600" dirty="0">
                <a:solidFill>
                  <a:srgbClr val="231F20"/>
                </a:solidFill>
                <a:latin typeface="微软雅黑" panose="020B0503020204020204" pitchFamily="34" charset="-122"/>
                <a:ea typeface="微软雅黑" panose="020B0503020204020204" pitchFamily="34" charset="-122"/>
                <a:sym typeface="+mn-ea"/>
              </a:rPr>
              <a:t>高剂量组</a:t>
            </a:r>
            <a:r>
              <a:rPr lang="zh-CN" altLang="en-US" sz="1600" dirty="0">
                <a:solidFill>
                  <a:srgbClr val="231F20"/>
                </a:solidFill>
                <a:latin typeface="微软雅黑" panose="020B0503020204020204" pitchFamily="34" charset="-122"/>
                <a:ea typeface="微软雅黑" panose="020B0503020204020204" pitchFamily="34" charset="-122"/>
                <a:sym typeface="+mn-ea"/>
              </a:rPr>
              <a:t>。低剂量组和高剂量组每</a:t>
            </a:r>
            <a:r>
              <a:rPr lang="en-US" altLang="zh-CN" sz="1600" dirty="0">
                <a:solidFill>
                  <a:srgbClr val="231F20"/>
                </a:solidFill>
                <a:latin typeface="微软雅黑" panose="020B0503020204020204" pitchFamily="34" charset="-122"/>
                <a:ea typeface="微软雅黑" panose="020B0503020204020204" pitchFamily="34" charset="-122"/>
                <a:sym typeface="+mn-ea"/>
              </a:rPr>
              <a:t>28</a:t>
            </a:r>
            <a:r>
              <a:rPr lang="zh-CN" altLang="en-US" sz="1600" dirty="0">
                <a:solidFill>
                  <a:srgbClr val="231F20"/>
                </a:solidFill>
                <a:latin typeface="微软雅黑" panose="020B0503020204020204" pitchFamily="34" charset="-122"/>
                <a:ea typeface="微软雅黑" panose="020B0503020204020204" pitchFamily="34" charset="-122"/>
                <a:sym typeface="+mn-ea"/>
              </a:rPr>
              <a:t>天</a:t>
            </a:r>
            <a:r>
              <a:rPr lang="zh-CN" altLang="zh-CN" sz="1600" dirty="0">
                <a:solidFill>
                  <a:srgbClr val="231F20"/>
                </a:solidFill>
                <a:latin typeface="微软雅黑" panose="020B0503020204020204" pitchFamily="34" charset="-122"/>
                <a:ea typeface="微软雅黑" panose="020B0503020204020204" pitchFamily="34" charset="-122"/>
                <a:sym typeface="+mn-ea"/>
              </a:rPr>
              <a:t>癫痫发作频率分别减少</a:t>
            </a:r>
            <a:r>
              <a:rPr lang="en-US" altLang="zh-CN" sz="1600" dirty="0">
                <a:solidFill>
                  <a:srgbClr val="231F20"/>
                </a:solidFill>
                <a:latin typeface="微软雅黑" panose="020B0503020204020204" pitchFamily="34" charset="-122"/>
                <a:ea typeface="微软雅黑" panose="020B0503020204020204" pitchFamily="34" charset="-122"/>
                <a:sym typeface="+mn-ea"/>
              </a:rPr>
              <a:t>3.33</a:t>
            </a:r>
            <a:r>
              <a:rPr lang="zh-CN" altLang="en-US" sz="1600" dirty="0">
                <a:solidFill>
                  <a:srgbClr val="231F20"/>
                </a:solidFill>
                <a:latin typeface="微软雅黑" panose="020B0503020204020204" pitchFamily="34" charset="-122"/>
                <a:ea typeface="微软雅黑" panose="020B0503020204020204" pitchFamily="34" charset="-122"/>
                <a:sym typeface="+mn-ea"/>
              </a:rPr>
              <a:t>次</a:t>
            </a:r>
            <a:r>
              <a:rPr lang="zh-CN" altLang="zh-CN" sz="1600" dirty="0">
                <a:solidFill>
                  <a:srgbClr val="231F20"/>
                </a:solidFill>
                <a:latin typeface="微软雅黑" panose="020B0503020204020204" pitchFamily="34" charset="-122"/>
                <a:ea typeface="微软雅黑" panose="020B0503020204020204" pitchFamily="34" charset="-122"/>
                <a:sym typeface="+mn-ea"/>
              </a:rPr>
              <a:t>、</a:t>
            </a:r>
            <a:r>
              <a:rPr lang="en-US" altLang="zh-CN" sz="1600" dirty="0">
                <a:solidFill>
                  <a:srgbClr val="231F20"/>
                </a:solidFill>
                <a:latin typeface="微软雅黑" panose="020B0503020204020204" pitchFamily="34" charset="-122"/>
                <a:ea typeface="微软雅黑" panose="020B0503020204020204" pitchFamily="34" charset="-122"/>
                <a:sym typeface="+mn-ea"/>
              </a:rPr>
              <a:t>4.50</a:t>
            </a:r>
            <a:r>
              <a:rPr lang="zh-CN" altLang="en-US" sz="1600" dirty="0">
                <a:solidFill>
                  <a:srgbClr val="231F20"/>
                </a:solidFill>
                <a:latin typeface="微软雅黑" panose="020B0503020204020204" pitchFamily="34" charset="-122"/>
                <a:ea typeface="微软雅黑" panose="020B0503020204020204" pitchFamily="34" charset="-122"/>
                <a:sym typeface="+mn-ea"/>
              </a:rPr>
              <a:t>次；</a:t>
            </a:r>
            <a:r>
              <a:rPr lang="zh-CN" altLang="zh-CN" sz="1600" dirty="0">
                <a:solidFill>
                  <a:srgbClr val="231F20"/>
                </a:solidFill>
                <a:latin typeface="微软雅黑" panose="020B0503020204020204" pitchFamily="34" charset="-122"/>
                <a:ea typeface="微软雅黑" panose="020B0503020204020204" pitchFamily="34" charset="-122"/>
                <a:sym typeface="+mn-ea"/>
              </a:rPr>
              <a:t>癫痫发作频率相比安慰剂分别显著降低</a:t>
            </a:r>
            <a:r>
              <a:rPr lang="en-US" altLang="zh-CN" sz="1600" dirty="0">
                <a:solidFill>
                  <a:srgbClr val="231F20"/>
                </a:solidFill>
                <a:latin typeface="微软雅黑" panose="020B0503020204020204" pitchFamily="34" charset="-122"/>
                <a:ea typeface="微软雅黑" panose="020B0503020204020204" pitchFamily="34" charset="-122"/>
                <a:sym typeface="+mn-ea"/>
              </a:rPr>
              <a:t>29.4%</a:t>
            </a:r>
            <a:r>
              <a:rPr lang="zh-CN" altLang="zh-CN" sz="1600" dirty="0">
                <a:solidFill>
                  <a:srgbClr val="231F20"/>
                </a:solidFill>
                <a:latin typeface="微软雅黑" panose="020B0503020204020204" pitchFamily="34" charset="-122"/>
                <a:ea typeface="微软雅黑" panose="020B0503020204020204" pitchFamily="34" charset="-122"/>
                <a:sym typeface="+mn-ea"/>
              </a:rPr>
              <a:t>和</a:t>
            </a:r>
            <a:r>
              <a:rPr lang="en-US" altLang="zh-CN" sz="1600" dirty="0">
                <a:solidFill>
                  <a:srgbClr val="231F20"/>
                </a:solidFill>
                <a:latin typeface="微软雅黑" panose="020B0503020204020204" pitchFamily="34" charset="-122"/>
                <a:ea typeface="微软雅黑" panose="020B0503020204020204" pitchFamily="34" charset="-122"/>
                <a:sym typeface="+mn-ea"/>
              </a:rPr>
              <a:t>39.6%</a:t>
            </a:r>
            <a:r>
              <a:rPr lang="zh-CN" altLang="en-US" sz="1600" dirty="0">
                <a:solidFill>
                  <a:srgbClr val="231F20"/>
                </a:solidFill>
                <a:latin typeface="微软雅黑" panose="020B0503020204020204" pitchFamily="34" charset="-122"/>
                <a:ea typeface="微软雅黑" panose="020B0503020204020204" pitchFamily="34" charset="-122"/>
                <a:sym typeface="+mn-ea"/>
              </a:rPr>
              <a:t>；</a:t>
            </a:r>
            <a:r>
              <a:rPr lang="zh-CN" altLang="zh-CN" sz="1600" dirty="0">
                <a:solidFill>
                  <a:srgbClr val="231F20"/>
                </a:solidFill>
                <a:latin typeface="微软雅黑" panose="020B0503020204020204" pitchFamily="34" charset="-122"/>
                <a:ea typeface="微软雅黑" panose="020B0503020204020204" pitchFamily="34" charset="-122"/>
                <a:sym typeface="+mn-ea"/>
              </a:rPr>
              <a:t>拉考沙胺治疗组患者中观察到更高的应答率和无癫痫发作率。</a:t>
            </a:r>
            <a:endParaRPr lang="zh-CN" altLang="zh-CN" sz="1600" dirty="0">
              <a:solidFill>
                <a:srgbClr val="231F20"/>
              </a:solidFill>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98880" y="2247265"/>
            <a:ext cx="3316605" cy="1346835"/>
          </a:xfrm>
          <a:prstGeom prst="rect">
            <a:avLst/>
          </a:prstGeom>
          <a:solidFill>
            <a:srgbClr val="25919E"/>
          </a:solidFill>
        </p:spPr>
        <p:txBody>
          <a:bodyPr wrap="square" rtlCol="0">
            <a:spAutoFit/>
          </a:bodyPr>
          <a:lstStyle/>
          <a:p>
            <a:pPr algn="l" fontAlgn="auto">
              <a:lnSpc>
                <a:spcPct val="125000"/>
              </a:lnSpc>
              <a:spcBef>
                <a:spcPts val="0"/>
              </a:spcBef>
              <a:spcAft>
                <a:spcPts val="0"/>
              </a:spcAft>
            </a:pPr>
            <a:endParaRPr lang="en-US" altLang="zh-CN" sz="1600" b="1" dirty="0">
              <a:solidFill>
                <a:schemeClr val="bg1"/>
              </a:solidFill>
              <a:latin typeface="微软雅黑" panose="020B0503020204020204" pitchFamily="34" charset="-122"/>
              <a:ea typeface="微软雅黑" panose="020B0503020204020204" pitchFamily="34" charset="-122"/>
            </a:endParaRPr>
          </a:p>
          <a:p>
            <a:pPr algn="l" fontAlgn="auto">
              <a:lnSpc>
                <a:spcPct val="130000"/>
              </a:lnSpc>
              <a:spcBef>
                <a:spcPts val="0"/>
              </a:spcBef>
              <a:spcAft>
                <a:spcPts val="0"/>
              </a:spcAft>
            </a:pPr>
            <a:r>
              <a:rPr lang="en-US" altLang="zh-CN" sz="1600" b="1" dirty="0">
                <a:solidFill>
                  <a:schemeClr val="bg1"/>
                </a:solidFill>
                <a:latin typeface="微软雅黑" panose="020B0503020204020204" pitchFamily="34" charset="-122"/>
                <a:ea typeface="微软雅黑" panose="020B0503020204020204" pitchFamily="34" charset="-122"/>
              </a:rPr>
              <a:t>1</a:t>
            </a:r>
            <a:r>
              <a:rPr lang="zh-CN" altLang="zh-CN" sz="1600" b="1" dirty="0">
                <a:solidFill>
                  <a:schemeClr val="bg1"/>
                </a:solidFill>
                <a:latin typeface="微软雅黑" panose="020B0503020204020204" pitchFamily="34" charset="-122"/>
                <a:ea typeface="微软雅黑" panose="020B0503020204020204" pitchFamily="34" charset="-122"/>
              </a:rPr>
              <a:t>、</a:t>
            </a:r>
            <a:r>
              <a:rPr lang="zh-CN" altLang="en-US" sz="1600" b="1" kern="100" dirty="0">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sym typeface="+mn-ea"/>
              </a:rPr>
              <a:t>拉考沙胺低剂量和高剂量，均有确切疗效和较高的应答率 </a:t>
            </a:r>
            <a:endParaRPr lang="zh-CN" altLang="en-US" sz="1600" b="1" kern="100" dirty="0">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sym typeface="+mn-ea"/>
            </a:endParaRPr>
          </a:p>
          <a:p>
            <a:pPr algn="l" fontAlgn="auto">
              <a:lnSpc>
                <a:spcPct val="125000"/>
              </a:lnSpc>
              <a:spcBef>
                <a:spcPts val="0"/>
              </a:spcBef>
              <a:spcAft>
                <a:spcPts val="0"/>
              </a:spcAft>
            </a:pPr>
            <a:endParaRPr lang="zh-CN" altLang="en-US" sz="1600" b="1" kern="100" dirty="0">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endParaRPr>
          </a:p>
        </p:txBody>
      </p:sp>
      <p:sp>
        <p:nvSpPr>
          <p:cNvPr id="10" name="文本框 9"/>
          <p:cNvSpPr txBox="1"/>
          <p:nvPr/>
        </p:nvSpPr>
        <p:spPr>
          <a:xfrm>
            <a:off x="4752340" y="4208780"/>
            <a:ext cx="6202045" cy="1832610"/>
          </a:xfrm>
          <a:prstGeom prst="rect">
            <a:avLst/>
          </a:prstGeom>
          <a:noFill/>
          <a:ln>
            <a:solidFill>
              <a:srgbClr val="0070C0"/>
            </a:solidFill>
            <a:prstDash val="lgDashDot"/>
          </a:ln>
        </p:spPr>
        <p:txBody>
          <a:bodyPr wrap="square" rtlCol="0">
            <a:spAutoFit/>
          </a:bodyPr>
          <a:lstStyle/>
          <a:p>
            <a:pPr indent="0" fontAlgn="auto">
              <a:lnSpc>
                <a:spcPct val="130000"/>
              </a:lnSpc>
              <a:spcBef>
                <a:spcPts val="400"/>
              </a:spcBef>
              <a:spcAft>
                <a:spcPts val="0"/>
              </a:spcAft>
              <a:buFont typeface="Arial" panose="020B0604020202020204" pitchFamily="34" charset="0"/>
              <a:buNone/>
            </a:pPr>
            <a:r>
              <a:rPr lang="en-US" altLang="zh-CN" sz="1200" dirty="0">
                <a:solidFill>
                  <a:srgbClr val="231F20"/>
                </a:solidFill>
                <a:latin typeface="微软雅黑" panose="020B0503020204020204" pitchFamily="34" charset="-122"/>
                <a:ea typeface="微软雅黑" panose="020B0503020204020204" pitchFamily="34" charset="-122"/>
              </a:rPr>
              <a:t>     </a:t>
            </a:r>
            <a:r>
              <a:rPr lang="en-US" altLang="zh-CN" sz="1600" dirty="0">
                <a:solidFill>
                  <a:srgbClr val="231F20"/>
                </a:solidFill>
                <a:latin typeface="微软雅黑" panose="020B0503020204020204" pitchFamily="34" charset="-122"/>
                <a:ea typeface="微软雅黑" panose="020B0503020204020204" pitchFamily="34" charset="-122"/>
              </a:rPr>
              <a:t>  635</a:t>
            </a:r>
            <a:r>
              <a:rPr lang="zh-CN" altLang="zh-CN" sz="1600" dirty="0">
                <a:solidFill>
                  <a:srgbClr val="231F20"/>
                </a:solidFill>
                <a:latin typeface="微软雅黑" panose="020B0503020204020204" pitchFamily="34" charset="-122"/>
                <a:ea typeface="微软雅黑" panose="020B0503020204020204" pitchFamily="34" charset="-122"/>
              </a:rPr>
              <a:t>例患者随机分为拉考沙胺组和卡马西平组</a:t>
            </a:r>
            <a:r>
              <a:rPr lang="zh-CN" altLang="en-US" sz="1600" dirty="0">
                <a:solidFill>
                  <a:srgbClr val="231F20"/>
                </a:solidFill>
                <a:latin typeface="微软雅黑" panose="020B0503020204020204" pitchFamily="34" charset="-122"/>
                <a:ea typeface="微软雅黑" panose="020B0503020204020204" pitchFamily="34" charset="-122"/>
              </a:rPr>
              <a:t>。研究结果显示：</a:t>
            </a:r>
            <a:endParaRPr lang="zh-CN" altLang="en-US" sz="1600" dirty="0">
              <a:solidFill>
                <a:srgbClr val="231F20"/>
              </a:solidFill>
              <a:latin typeface="微软雅黑" panose="020B0503020204020204" pitchFamily="34" charset="-122"/>
              <a:ea typeface="微软雅黑" panose="020B0503020204020204" pitchFamily="34" charset="-122"/>
            </a:endParaRPr>
          </a:p>
          <a:p>
            <a:pPr marL="171450" indent="-171450" fontAlgn="auto">
              <a:lnSpc>
                <a:spcPct val="130000"/>
              </a:lnSpc>
              <a:spcBef>
                <a:spcPts val="400"/>
              </a:spcBef>
              <a:spcAft>
                <a:spcPts val="0"/>
              </a:spcAft>
              <a:buFont typeface="Arial" panose="020B0604020202020204" pitchFamily="34" charset="0"/>
              <a:buChar char="•"/>
            </a:pPr>
            <a:r>
              <a:rPr lang="en-US" altLang="zh-CN" sz="1600" dirty="0">
                <a:solidFill>
                  <a:srgbClr val="231F20"/>
                </a:solidFill>
                <a:latin typeface="微软雅黑" panose="020B0503020204020204" pitchFamily="34" charset="-122"/>
                <a:ea typeface="微软雅黑" panose="020B0503020204020204" pitchFamily="34" charset="-122"/>
              </a:rPr>
              <a:t>  1</a:t>
            </a:r>
            <a:r>
              <a:rPr lang="zh-CN" altLang="en-US" sz="1600" dirty="0">
                <a:solidFill>
                  <a:srgbClr val="231F20"/>
                </a:solidFill>
                <a:latin typeface="微软雅黑" panose="020B0503020204020204" pitchFamily="34" charset="-122"/>
                <a:ea typeface="微软雅黑" panose="020B0503020204020204" pitchFamily="34" charset="-122"/>
              </a:rPr>
              <a:t>、</a:t>
            </a:r>
            <a:r>
              <a:rPr lang="zh-CN" altLang="zh-CN" sz="1600" dirty="0">
                <a:solidFill>
                  <a:srgbClr val="231F20"/>
                </a:solidFill>
                <a:latin typeface="微软雅黑" panose="020B0503020204020204" pitchFamily="34" charset="-122"/>
                <a:ea typeface="微软雅黑" panose="020B0503020204020204" pitchFamily="34" charset="-122"/>
              </a:rPr>
              <a:t>癫痫</a:t>
            </a:r>
            <a:r>
              <a:rPr lang="zh-CN" altLang="zh-CN" sz="1600" dirty="0">
                <a:solidFill>
                  <a:srgbClr val="231F20"/>
                </a:solidFill>
                <a:latin typeface="微软雅黑" panose="020B0503020204020204" pitchFamily="34" charset="-122"/>
                <a:ea typeface="微软雅黑" panose="020B0503020204020204" pitchFamily="34" charset="-122"/>
                <a:sym typeface="+mn-ea"/>
              </a:rPr>
              <a:t>无</a:t>
            </a:r>
            <a:r>
              <a:rPr lang="zh-CN" altLang="zh-CN" sz="1600" dirty="0">
                <a:solidFill>
                  <a:srgbClr val="231F20"/>
                </a:solidFill>
                <a:latin typeface="微软雅黑" panose="020B0503020204020204" pitchFamily="34" charset="-122"/>
                <a:ea typeface="微软雅黑" panose="020B0503020204020204" pitchFamily="34" charset="-122"/>
              </a:rPr>
              <a:t>发作率：两组</a:t>
            </a:r>
            <a:r>
              <a:rPr lang="zh-CN" altLang="en-US" sz="1600" dirty="0">
                <a:solidFill>
                  <a:srgbClr val="231F20"/>
                </a:solidFill>
                <a:latin typeface="微软雅黑" panose="020B0503020204020204" pitchFamily="34" charset="-122"/>
                <a:ea typeface="微软雅黑" panose="020B0503020204020204" pitchFamily="34" charset="-122"/>
              </a:rPr>
              <a:t>分别</a:t>
            </a:r>
            <a:r>
              <a:rPr lang="zh-CN" altLang="zh-CN" sz="1600" dirty="0">
                <a:solidFill>
                  <a:srgbClr val="231F20"/>
                </a:solidFill>
                <a:latin typeface="微软雅黑" panose="020B0503020204020204" pitchFamily="34" charset="-122"/>
                <a:ea typeface="微软雅黑" panose="020B0503020204020204" pitchFamily="34" charset="-122"/>
              </a:rPr>
              <a:t>为</a:t>
            </a:r>
            <a:r>
              <a:rPr lang="en-US" altLang="zh-CN" sz="1600" dirty="0">
                <a:solidFill>
                  <a:srgbClr val="231F20"/>
                </a:solidFill>
                <a:latin typeface="微软雅黑" panose="020B0503020204020204" pitchFamily="34" charset="-122"/>
                <a:ea typeface="微软雅黑" panose="020B0503020204020204" pitchFamily="34" charset="-122"/>
              </a:rPr>
              <a:t>90%</a:t>
            </a:r>
            <a:r>
              <a:rPr lang="zh-CN" altLang="en-US" sz="1600" dirty="0">
                <a:solidFill>
                  <a:srgbClr val="231F20"/>
                </a:solidFill>
                <a:latin typeface="微软雅黑" panose="020B0503020204020204" pitchFamily="34" charset="-122"/>
                <a:ea typeface="微软雅黑" panose="020B0503020204020204" pitchFamily="34" charset="-122"/>
              </a:rPr>
              <a:t>和</a:t>
            </a:r>
            <a:r>
              <a:rPr lang="en-US" altLang="zh-CN" sz="1600" dirty="0">
                <a:solidFill>
                  <a:srgbClr val="231F20"/>
                </a:solidFill>
                <a:latin typeface="微软雅黑" panose="020B0503020204020204" pitchFamily="34" charset="-122"/>
                <a:ea typeface="微软雅黑" panose="020B0503020204020204" pitchFamily="34" charset="-122"/>
              </a:rPr>
              <a:t>91%</a:t>
            </a:r>
            <a:r>
              <a:rPr lang="zh-CN" altLang="en-US" sz="1600" dirty="0">
                <a:solidFill>
                  <a:srgbClr val="231F20"/>
                </a:solidFill>
                <a:latin typeface="微软雅黑" panose="020B0503020204020204" pitchFamily="34" charset="-122"/>
                <a:ea typeface="微软雅黑" panose="020B0503020204020204" pitchFamily="34" charset="-122"/>
              </a:rPr>
              <a:t>；</a:t>
            </a:r>
            <a:endParaRPr lang="en-US" altLang="zh-CN" sz="1600" dirty="0">
              <a:solidFill>
                <a:srgbClr val="231F20"/>
              </a:solidFill>
              <a:latin typeface="微软雅黑" panose="020B0503020204020204" pitchFamily="34" charset="-122"/>
              <a:ea typeface="微软雅黑" panose="020B0503020204020204" pitchFamily="34" charset="-122"/>
            </a:endParaRPr>
          </a:p>
          <a:p>
            <a:pPr marL="285750" indent="-285750" fontAlgn="auto">
              <a:lnSpc>
                <a:spcPct val="130000"/>
              </a:lnSpc>
              <a:spcBef>
                <a:spcPts val="400"/>
              </a:spcBef>
              <a:spcAft>
                <a:spcPts val="0"/>
              </a:spcAft>
              <a:buFont typeface="Arial" panose="020B0604020202020204" pitchFamily="34" charset="0"/>
              <a:buChar char="•"/>
            </a:pPr>
            <a:r>
              <a:rPr lang="en-US" altLang="zh-CN" sz="1600" dirty="0">
                <a:solidFill>
                  <a:srgbClr val="231F20"/>
                </a:solidFill>
                <a:latin typeface="微软雅黑" panose="020B0503020204020204" pitchFamily="34" charset="-122"/>
                <a:ea typeface="微软雅黑" panose="020B0503020204020204" pitchFamily="34" charset="-122"/>
              </a:rPr>
              <a:t>2</a:t>
            </a:r>
            <a:r>
              <a:rPr lang="zh-CN" altLang="en-US" sz="1600" dirty="0">
                <a:solidFill>
                  <a:srgbClr val="231F20"/>
                </a:solidFill>
                <a:latin typeface="微软雅黑" panose="020B0503020204020204" pitchFamily="34" charset="-122"/>
                <a:ea typeface="微软雅黑" panose="020B0503020204020204" pitchFamily="34" charset="-122"/>
              </a:rPr>
              <a:t>、</a:t>
            </a:r>
            <a:r>
              <a:rPr lang="zh-CN" altLang="zh-CN" sz="1600" dirty="0">
                <a:solidFill>
                  <a:srgbClr val="231F20"/>
                </a:solidFill>
                <a:latin typeface="微软雅黑" panose="020B0503020204020204" pitchFamily="34" charset="-122"/>
                <a:ea typeface="微软雅黑" panose="020B0503020204020204" pitchFamily="34" charset="-122"/>
              </a:rPr>
              <a:t>不良事件的停药率拉考沙胺为</a:t>
            </a:r>
            <a:r>
              <a:rPr lang="en-US" altLang="zh-CN" sz="1600" dirty="0">
                <a:solidFill>
                  <a:srgbClr val="231F20"/>
                </a:solidFill>
                <a:latin typeface="微软雅黑" panose="020B0503020204020204" pitchFamily="34" charset="-122"/>
                <a:ea typeface="微软雅黑" panose="020B0503020204020204" pitchFamily="34" charset="-122"/>
              </a:rPr>
              <a:t>11%</a:t>
            </a:r>
            <a:r>
              <a:rPr lang="zh-CN" altLang="zh-CN" sz="1600" dirty="0">
                <a:solidFill>
                  <a:srgbClr val="231F20"/>
                </a:solidFill>
                <a:latin typeface="微软雅黑" panose="020B0503020204020204" pitchFamily="34" charset="-122"/>
                <a:ea typeface="微软雅黑" panose="020B0503020204020204" pitchFamily="34" charset="-122"/>
              </a:rPr>
              <a:t>，卡马西平则为</a:t>
            </a:r>
            <a:r>
              <a:rPr lang="en-US" altLang="zh-CN" sz="1600" dirty="0">
                <a:solidFill>
                  <a:srgbClr val="231F20"/>
                </a:solidFill>
                <a:latin typeface="微软雅黑" panose="020B0503020204020204" pitchFamily="34" charset="-122"/>
                <a:ea typeface="微软雅黑" panose="020B0503020204020204" pitchFamily="34" charset="-122"/>
              </a:rPr>
              <a:t>16%</a:t>
            </a:r>
            <a:r>
              <a:rPr lang="zh-CN" altLang="en-US" sz="1600" dirty="0">
                <a:solidFill>
                  <a:srgbClr val="231F20"/>
                </a:solidFill>
                <a:latin typeface="微软雅黑" panose="020B0503020204020204" pitchFamily="34" charset="-122"/>
                <a:ea typeface="微软雅黑" panose="020B0503020204020204" pitchFamily="34" charset="-122"/>
              </a:rPr>
              <a:t>。</a:t>
            </a:r>
            <a:endParaRPr lang="en-US" altLang="zh-CN" sz="1600" dirty="0">
              <a:solidFill>
                <a:srgbClr val="231F20"/>
              </a:solidFill>
              <a:latin typeface="微软雅黑" panose="020B0503020204020204" pitchFamily="34" charset="-122"/>
              <a:ea typeface="微软雅黑" panose="020B0503020204020204" pitchFamily="34" charset="-122"/>
            </a:endParaRPr>
          </a:p>
          <a:p>
            <a:pPr marL="285750" indent="-285750" fontAlgn="auto">
              <a:lnSpc>
                <a:spcPct val="130000"/>
              </a:lnSpc>
              <a:spcBef>
                <a:spcPts val="400"/>
              </a:spcBef>
              <a:spcAft>
                <a:spcPts val="0"/>
              </a:spcAft>
              <a:buFont typeface="Arial" panose="020B0604020202020204" pitchFamily="34" charset="0"/>
              <a:buChar char="•"/>
            </a:pPr>
            <a:r>
              <a:rPr lang="zh-CN" altLang="zh-CN" sz="1600" dirty="0">
                <a:solidFill>
                  <a:srgbClr val="231F20"/>
                </a:solidFill>
                <a:latin typeface="微软雅黑" panose="020B0503020204020204" pitchFamily="34" charset="-122"/>
                <a:ea typeface="微软雅黑" panose="020B0503020204020204" pitchFamily="34" charset="-122"/>
              </a:rPr>
              <a:t>结论：疗效方面拉考沙胺不劣于卡马西平，安全性更好。</a:t>
            </a:r>
            <a:endParaRPr lang="zh-CN" altLang="zh-CN" sz="1600" dirty="0">
              <a:solidFill>
                <a:srgbClr val="231F20"/>
              </a:solidFill>
              <a:latin typeface="微软雅黑" panose="020B0503020204020204" pitchFamily="34" charset="-122"/>
              <a:ea typeface="微软雅黑" panose="020B0503020204020204" pitchFamily="34" charset="-122"/>
            </a:endParaRPr>
          </a:p>
          <a:p>
            <a:pPr indent="0" fontAlgn="auto">
              <a:lnSpc>
                <a:spcPct val="125000"/>
              </a:lnSpc>
              <a:buFont typeface="Arial" panose="020B0604020202020204" pitchFamily="34" charset="0"/>
              <a:buNone/>
            </a:pPr>
            <a:endParaRPr lang="zh-CN" altLang="zh-CN" sz="1600" dirty="0">
              <a:solidFill>
                <a:srgbClr val="231F20"/>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1198928" y="4218501"/>
            <a:ext cx="3303905" cy="1666875"/>
          </a:xfrm>
          <a:prstGeom prst="rect">
            <a:avLst/>
          </a:prstGeom>
          <a:solidFill>
            <a:srgbClr val="25919E"/>
          </a:solidFill>
        </p:spPr>
        <p:txBody>
          <a:bodyPr wrap="square" rtlCol="0">
            <a:spAutoFit/>
          </a:bodyPr>
          <a:lstStyle/>
          <a:p>
            <a:pPr>
              <a:lnSpc>
                <a:spcPct val="100000"/>
              </a:lnSpc>
              <a:spcBef>
                <a:spcPts val="900"/>
              </a:spcBef>
              <a:spcAft>
                <a:spcPts val="0"/>
              </a:spcAft>
            </a:pPr>
            <a:endParaRPr lang="en-US" altLang="zh-CN" sz="900" b="1" dirty="0">
              <a:solidFill>
                <a:schemeClr val="bg1"/>
              </a:solidFill>
              <a:latin typeface="微软雅黑" panose="020B0503020204020204" pitchFamily="34" charset="-122"/>
              <a:ea typeface="微软雅黑" panose="020B0503020204020204" pitchFamily="34" charset="-122"/>
            </a:endParaRPr>
          </a:p>
          <a:p>
            <a:pPr>
              <a:lnSpc>
                <a:spcPct val="130000"/>
              </a:lnSpc>
              <a:spcBef>
                <a:spcPts val="900"/>
              </a:spcBef>
              <a:spcAft>
                <a:spcPts val="0"/>
              </a:spcAft>
            </a:pPr>
            <a:r>
              <a:rPr lang="en-US" altLang="zh-CN" sz="1600" b="1" dirty="0">
                <a:solidFill>
                  <a:schemeClr val="bg1"/>
                </a:solidFill>
                <a:latin typeface="微软雅黑" panose="020B0503020204020204" pitchFamily="34" charset="-122"/>
                <a:ea typeface="微软雅黑" panose="020B0503020204020204" pitchFamily="34" charset="-122"/>
              </a:rPr>
              <a:t>2</a:t>
            </a:r>
            <a:r>
              <a:rPr lang="zh-CN" altLang="en-US" sz="1600" b="1" dirty="0">
                <a:solidFill>
                  <a:schemeClr val="bg1"/>
                </a:solidFill>
                <a:latin typeface="微软雅黑" panose="020B0503020204020204" pitchFamily="34" charset="-122"/>
                <a:ea typeface="微软雅黑" panose="020B0503020204020204" pitchFamily="34" charset="-122"/>
              </a:rPr>
              <a:t>、</a:t>
            </a:r>
            <a:r>
              <a:rPr lang="en-US" altLang="zh-CN" sz="1600" b="1" dirty="0">
                <a:solidFill>
                  <a:schemeClr val="bg1"/>
                </a:solidFill>
                <a:latin typeface="微软雅黑" panose="020B0503020204020204" pitchFamily="34" charset="-122"/>
                <a:ea typeface="微软雅黑" panose="020B0503020204020204" pitchFamily="34" charset="-122"/>
              </a:rPr>
              <a:t> </a:t>
            </a:r>
            <a:r>
              <a:rPr lang="zh-CN" altLang="en-US" sz="1600" b="1" dirty="0">
                <a:solidFill>
                  <a:schemeClr val="bg1"/>
                </a:solidFill>
                <a:latin typeface="微软雅黑" panose="020B0503020204020204" pitchFamily="34" charset="-122"/>
                <a:ea typeface="微软雅黑" panose="020B0503020204020204" pitchFamily="34" charset="-122"/>
              </a:rPr>
              <a:t>拉考沙胺注射液与局灶性癫痫治疗金标准卡马西平疗效相当，安全性更好</a:t>
            </a:r>
            <a:endParaRPr lang="zh-CN" altLang="en-US" sz="1600" b="1" dirty="0">
              <a:solidFill>
                <a:schemeClr val="bg1"/>
              </a:solidFill>
              <a:latin typeface="微软雅黑" panose="020B0503020204020204" pitchFamily="34" charset="-122"/>
              <a:ea typeface="微软雅黑" panose="020B0503020204020204" pitchFamily="34" charset="-122"/>
            </a:endParaRPr>
          </a:p>
          <a:p>
            <a:pPr>
              <a:lnSpc>
                <a:spcPct val="100000"/>
              </a:lnSpc>
              <a:spcBef>
                <a:spcPts val="900"/>
              </a:spcBef>
              <a:spcAft>
                <a:spcPts val="0"/>
              </a:spcAft>
            </a:pP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196850" y="6367780"/>
            <a:ext cx="10285730" cy="460375"/>
          </a:xfrm>
          <a:prstGeom prst="rect">
            <a:avLst/>
          </a:prstGeom>
          <a:noFill/>
        </p:spPr>
        <p:txBody>
          <a:bodyPr wrap="square">
            <a:spAutoFit/>
          </a:bodyPr>
          <a:lstStyle/>
          <a:p>
            <a:r>
              <a:rPr lang="en-US" altLang="zh-CN" sz="1200" dirty="0">
                <a:latin typeface="Arial" panose="020B0604020202020204" pitchFamily="34" charset="0"/>
                <a:cs typeface="Arial" panose="020B0604020202020204" pitchFamily="34" charset="0"/>
              </a:rPr>
              <a:t>1.Z. Hong et al. Epilepsy Research 127 (2016) 267–275                      </a:t>
            </a:r>
            <a:endParaRPr lang="en-US" altLang="zh-CN" sz="1200" dirty="0">
              <a:latin typeface="Arial" panose="020B0604020202020204" pitchFamily="34" charset="0"/>
              <a:cs typeface="Arial" panose="020B0604020202020204" pitchFamily="34" charset="0"/>
            </a:endParaRPr>
          </a:p>
          <a:p>
            <a:r>
              <a:rPr lang="en-US" altLang="zh-CN" sz="1200" dirty="0">
                <a:latin typeface="Arial" panose="020B0604020202020204" pitchFamily="34" charset="0"/>
                <a:cs typeface="Arial" panose="020B0604020202020204" pitchFamily="34" charset="0"/>
              </a:rPr>
              <a:t>2.Michel </a:t>
            </a:r>
            <a:r>
              <a:rPr lang="en-US" altLang="zh-CN" sz="1200" dirty="0" err="1">
                <a:latin typeface="Arial" panose="020B0604020202020204" pitchFamily="34" charset="0"/>
                <a:cs typeface="Arial" panose="020B0604020202020204" pitchFamily="34" charset="0"/>
              </a:rPr>
              <a:t>Baulac</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et al, </a:t>
            </a:r>
            <a:r>
              <a:rPr lang="fr-FR" altLang="zh-CN" sz="1200" dirty="0">
                <a:latin typeface="Arial" panose="020B0604020202020204" pitchFamily="34" charset="0"/>
                <a:cs typeface="Arial" panose="020B0604020202020204" pitchFamily="34" charset="0"/>
              </a:rPr>
              <a:t>Lancet Neurol 2017; 16: 43–54</a:t>
            </a:r>
            <a:endParaRPr lang="zh-CN" altLang="en-US" sz="1200" dirty="0">
              <a:latin typeface="Arial" panose="020B0604020202020204" pitchFamily="34" charset="0"/>
              <a:cs typeface="Arial" panose="020B0604020202020204" pitchFamily="34" charset="0"/>
            </a:endParaRPr>
          </a:p>
        </p:txBody>
      </p:sp>
      <p:sp>
        <p:nvSpPr>
          <p:cNvPr id="5" name="文本框 4"/>
          <p:cNvSpPr txBox="1"/>
          <p:nvPr/>
        </p:nvSpPr>
        <p:spPr>
          <a:xfrm>
            <a:off x="1198245" y="1344930"/>
            <a:ext cx="9674860" cy="398780"/>
          </a:xfrm>
          <a:prstGeom prst="rect">
            <a:avLst/>
          </a:prstGeom>
          <a:noFill/>
          <a:ln>
            <a:solidFill>
              <a:srgbClr val="25919E"/>
            </a:solidFill>
            <a:prstDash val="lgDashDot"/>
          </a:ln>
        </p:spPr>
        <p:txBody>
          <a:bodyPr wrap="square" rtlCol="0">
            <a:spAutoFit/>
          </a:bodyPr>
          <a:lstStyle/>
          <a:p>
            <a:pPr algn="ctr"/>
            <a:r>
              <a:rPr lang="zh-CN" altLang="en-US" sz="2000" b="1">
                <a:solidFill>
                  <a:schemeClr val="tx1"/>
                </a:solidFill>
                <a:latin typeface="微软雅黑" panose="020B0503020204020204" pitchFamily="34" charset="-122"/>
                <a:ea typeface="微软雅黑" panose="020B0503020204020204" pitchFamily="34" charset="-122"/>
              </a:rPr>
              <a:t>拉考沙胺治疗的无发作率高，疗效与癫痫治疗金标准卡马西平相当。</a:t>
            </a:r>
            <a:endParaRPr lang="zh-CN" altLang="en-US" sz="20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5060315" y="2521585"/>
            <a:ext cx="5895975" cy="1014730"/>
          </a:xfrm>
          <a:prstGeom prst="rect">
            <a:avLst/>
          </a:prstGeom>
          <a:noFill/>
          <a:ln>
            <a:solidFill>
              <a:srgbClr val="0070C0"/>
            </a:solidFill>
            <a:prstDash val="lgDashDot"/>
          </a:ln>
        </p:spPr>
        <p:txBody>
          <a:bodyPr wrap="square" rtlCol="0">
            <a:spAutoFit/>
          </a:bodyPr>
          <a:lstStyle/>
          <a:p>
            <a:pPr fontAlgn="auto">
              <a:lnSpc>
                <a:spcPct val="125000"/>
              </a:lnSpc>
            </a:pPr>
            <a:r>
              <a:rPr lang="en-US" altLang="zh-CN" sz="1200" dirty="0">
                <a:solidFill>
                  <a:srgbClr val="231F20"/>
                </a:solidFill>
                <a:latin typeface="微软雅黑" panose="020B0503020204020204" pitchFamily="34" charset="-122"/>
                <a:ea typeface="微软雅黑" panose="020B0503020204020204" pitchFamily="34" charset="-122"/>
              </a:rPr>
              <a:t>   </a:t>
            </a:r>
            <a:r>
              <a:rPr lang="en-US" altLang="zh-CN" sz="1600" dirty="0">
                <a:solidFill>
                  <a:srgbClr val="231F20"/>
                </a:solidFill>
                <a:latin typeface="微软雅黑" panose="020B0503020204020204" pitchFamily="34" charset="-122"/>
                <a:ea typeface="微软雅黑" panose="020B0503020204020204" pitchFamily="34" charset="-122"/>
              </a:rPr>
              <a:t>   </a:t>
            </a:r>
            <a:r>
              <a:rPr lang="zh-CN" altLang="zh-CN" sz="1600" dirty="0">
                <a:solidFill>
                  <a:schemeClr val="tx1"/>
                </a:solidFill>
                <a:latin typeface="微软雅黑" panose="020B0503020204020204" pitchFamily="34" charset="-122"/>
                <a:ea typeface="微软雅黑" panose="020B0503020204020204" pitchFamily="34" charset="-122"/>
              </a:rPr>
              <a:t>研究共评估了</a:t>
            </a:r>
            <a:r>
              <a:rPr lang="en-US" altLang="zh-CN" sz="1600" dirty="0">
                <a:solidFill>
                  <a:schemeClr val="tx1"/>
                </a:solidFill>
                <a:latin typeface="微软雅黑" panose="020B0503020204020204" pitchFamily="34" charset="-122"/>
                <a:ea typeface="微软雅黑" panose="020B0503020204020204" pitchFamily="34" charset="-122"/>
              </a:rPr>
              <a:t>522 </a:t>
            </a:r>
            <a:r>
              <a:rPr lang="zh-CN" altLang="zh-CN" sz="1600" dirty="0">
                <a:solidFill>
                  <a:schemeClr val="tx1"/>
                </a:solidFill>
                <a:latin typeface="微软雅黑" panose="020B0503020204020204" pitchFamily="34" charset="-122"/>
                <a:ea typeface="微软雅黑" panose="020B0503020204020204" pitchFamily="34" charset="-122"/>
              </a:rPr>
              <a:t>次癫痫持续状态发作，其中包括</a:t>
            </a:r>
            <a:r>
              <a:rPr lang="en-US" altLang="zh-CN" sz="1600" dirty="0">
                <a:solidFill>
                  <a:schemeClr val="tx1"/>
                </a:solidFill>
                <a:latin typeface="微软雅黑" panose="020B0503020204020204" pitchFamily="34" charset="-122"/>
                <a:ea typeface="微软雅黑" panose="020B0503020204020204" pitchFamily="34" charset="-122"/>
              </a:rPr>
              <a:t>486</a:t>
            </a:r>
            <a:r>
              <a:rPr lang="zh-CN" altLang="zh-CN" sz="1600" dirty="0">
                <a:solidFill>
                  <a:schemeClr val="tx1"/>
                </a:solidFill>
                <a:latin typeface="微软雅黑" panose="020B0503020204020204" pitchFamily="34" charset="-122"/>
                <a:ea typeface="微软雅黑" panose="020B0503020204020204" pitchFamily="34" charset="-122"/>
              </a:rPr>
              <a:t>例成人和</a:t>
            </a:r>
            <a:r>
              <a:rPr lang="en-US" altLang="zh-CN" sz="1600" dirty="0">
                <a:solidFill>
                  <a:schemeClr val="tx1"/>
                </a:solidFill>
                <a:latin typeface="微软雅黑" panose="020B0503020204020204" pitchFamily="34" charset="-122"/>
                <a:ea typeface="微软雅黑" panose="020B0503020204020204" pitchFamily="34" charset="-122"/>
              </a:rPr>
              <a:t>36</a:t>
            </a:r>
            <a:r>
              <a:rPr lang="zh-CN" altLang="zh-CN" sz="1600" dirty="0">
                <a:solidFill>
                  <a:schemeClr val="tx1"/>
                </a:solidFill>
                <a:latin typeface="微软雅黑" panose="020B0503020204020204" pitchFamily="34" charset="-122"/>
                <a:ea typeface="微软雅黑" panose="020B0503020204020204" pitchFamily="34" charset="-122"/>
              </a:rPr>
              <a:t>例儿童及青少年发作，拉考沙胺的总有效率为</a:t>
            </a:r>
            <a:r>
              <a:rPr lang="en-US" altLang="zh-CN" sz="1600" dirty="0">
                <a:solidFill>
                  <a:schemeClr val="tx1"/>
                </a:solidFill>
                <a:latin typeface="微软雅黑" panose="020B0503020204020204" pitchFamily="34" charset="-122"/>
                <a:ea typeface="微软雅黑" panose="020B0503020204020204" pitchFamily="34" charset="-122"/>
              </a:rPr>
              <a:t>57%</a:t>
            </a:r>
            <a:r>
              <a:rPr lang="zh-CN" altLang="zh-CN" sz="1600" dirty="0">
                <a:solidFill>
                  <a:schemeClr val="tx1"/>
                </a:solidFill>
                <a:latin typeface="微软雅黑" panose="020B0503020204020204" pitchFamily="34" charset="-122"/>
                <a:ea typeface="微软雅黑" panose="020B0503020204020204" pitchFamily="34" charset="-122"/>
              </a:rPr>
              <a:t>。对局灶运动性</a:t>
            </a:r>
            <a:r>
              <a:rPr lang="zh-CN" altLang="en-US" sz="1600" dirty="0">
                <a:solidFill>
                  <a:schemeClr val="tx1"/>
                </a:solidFill>
                <a:latin typeface="微软雅黑" panose="020B0503020204020204" pitchFamily="34" charset="-122"/>
                <a:ea typeface="微软雅黑" panose="020B0503020204020204" pitchFamily="34" charset="-122"/>
              </a:rPr>
              <a:t>癫痫持续状态</a:t>
            </a:r>
            <a:r>
              <a:rPr lang="zh-CN" altLang="zh-CN" sz="1600" dirty="0">
                <a:solidFill>
                  <a:schemeClr val="tx1"/>
                </a:solidFill>
                <a:latin typeface="微软雅黑" panose="020B0503020204020204" pitchFamily="34" charset="-122"/>
                <a:ea typeface="微软雅黑" panose="020B0503020204020204" pitchFamily="34" charset="-122"/>
              </a:rPr>
              <a:t>的总体有效率</a:t>
            </a:r>
            <a:r>
              <a:rPr lang="zh-CN" sz="1600" dirty="0">
                <a:solidFill>
                  <a:schemeClr val="tx1"/>
                </a:solidFill>
                <a:latin typeface="微软雅黑" panose="020B0503020204020204" pitchFamily="34" charset="-122"/>
                <a:ea typeface="微软雅黑" panose="020B0503020204020204" pitchFamily="34" charset="-122"/>
              </a:rPr>
              <a:t>高达</a:t>
            </a:r>
            <a:r>
              <a:rPr lang="en-US" altLang="zh-CN" sz="1600" dirty="0">
                <a:solidFill>
                  <a:schemeClr val="tx1"/>
                </a:solidFill>
                <a:latin typeface="微软雅黑" panose="020B0503020204020204" pitchFamily="34" charset="-122"/>
                <a:ea typeface="微软雅黑" panose="020B0503020204020204" pitchFamily="34" charset="-122"/>
                <a:sym typeface="+mn-ea"/>
              </a:rPr>
              <a:t>92%</a:t>
            </a:r>
            <a:r>
              <a:rPr lang="zh-CN" altLang="en-US" sz="1600" dirty="0">
                <a:solidFill>
                  <a:schemeClr val="tx1"/>
                </a:solidFill>
                <a:latin typeface="微软雅黑" panose="020B0503020204020204" pitchFamily="34" charset="-122"/>
                <a:ea typeface="微软雅黑" panose="020B0503020204020204" pitchFamily="34" charset="-122"/>
                <a:sym typeface="+mn-ea"/>
              </a:rPr>
              <a:t>。</a:t>
            </a:r>
            <a:endParaRPr lang="zh-CN" altLang="en-US" sz="1600" dirty="0">
              <a:solidFill>
                <a:schemeClr val="tx1"/>
              </a:solidFill>
              <a:latin typeface="微软雅黑" panose="020B0503020204020204" pitchFamily="34" charset="-122"/>
              <a:ea typeface="微软雅黑" panose="020B0503020204020204" pitchFamily="34" charset="-122"/>
              <a:sym typeface="+mn-ea"/>
            </a:endParaRPr>
          </a:p>
        </p:txBody>
      </p:sp>
      <p:sp>
        <p:nvSpPr>
          <p:cNvPr id="21" name="文本框 20"/>
          <p:cNvSpPr txBox="1"/>
          <p:nvPr/>
        </p:nvSpPr>
        <p:spPr>
          <a:xfrm>
            <a:off x="1327150" y="2402497"/>
            <a:ext cx="3340735" cy="1543685"/>
          </a:xfrm>
          <a:prstGeom prst="rect">
            <a:avLst/>
          </a:prstGeom>
          <a:solidFill>
            <a:srgbClr val="25919E"/>
          </a:solidFill>
        </p:spPr>
        <p:txBody>
          <a:bodyPr wrap="square" rtlCol="0">
            <a:spAutoFit/>
          </a:bodyPr>
          <a:lstStyle/>
          <a:p>
            <a:endParaRPr lang="en-US" altLang="zh-CN" sz="1600" b="1" dirty="0">
              <a:solidFill>
                <a:schemeClr val="bg1"/>
              </a:solidFill>
              <a:latin typeface="微软雅黑" panose="020B0503020204020204" pitchFamily="34" charset="-122"/>
              <a:ea typeface="微软雅黑" panose="020B0503020204020204" pitchFamily="34" charset="-122"/>
            </a:endParaRPr>
          </a:p>
          <a:p>
            <a:pPr fontAlgn="auto">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rPr>
              <a:t>3</a:t>
            </a:r>
            <a:r>
              <a:rPr lang="zh-CN" altLang="en-US" sz="1600" b="1" dirty="0">
                <a:solidFill>
                  <a:schemeClr val="bg1"/>
                </a:solidFill>
                <a:latin typeface="微软雅黑" panose="020B0503020204020204" pitchFamily="34" charset="-122"/>
                <a:ea typeface="微软雅黑" panose="020B0503020204020204" pitchFamily="34" charset="-122"/>
              </a:rPr>
              <a:t>、</a:t>
            </a:r>
            <a:r>
              <a:rPr lang="en-US" altLang="zh-CN" sz="1600" b="1" dirty="0">
                <a:solidFill>
                  <a:schemeClr val="bg1"/>
                </a:solidFill>
                <a:latin typeface="微软雅黑" panose="020B0503020204020204" pitchFamily="34" charset="-122"/>
                <a:ea typeface="微软雅黑" panose="020B0503020204020204" pitchFamily="34" charset="-122"/>
              </a:rPr>
              <a:t> </a:t>
            </a:r>
            <a:r>
              <a:rPr lang="zh-CN" altLang="en-US" sz="1600" b="1" dirty="0">
                <a:solidFill>
                  <a:schemeClr val="bg1"/>
                </a:solidFill>
                <a:latin typeface="微软雅黑" panose="020B0503020204020204" pitchFamily="34" charset="-122"/>
                <a:ea typeface="微软雅黑" panose="020B0503020204020204" pitchFamily="34" charset="-122"/>
              </a:rPr>
              <a:t>拉考沙胺</a:t>
            </a:r>
            <a:r>
              <a:rPr lang="zh-CN" altLang="en-US" sz="1600" b="1" dirty="0">
                <a:solidFill>
                  <a:schemeClr val="bg1"/>
                </a:solidFill>
                <a:latin typeface="微软雅黑" panose="020B0503020204020204" pitchFamily="34" charset="-122"/>
                <a:ea typeface="微软雅黑" panose="020B0503020204020204" pitchFamily="34" charset="-122"/>
                <a:sym typeface="+mn-ea"/>
              </a:rPr>
              <a:t>注射液治疗成人和儿童癫痫持续状态</a:t>
            </a:r>
            <a:r>
              <a:rPr lang="zh-CN" altLang="en-US" sz="1600" b="1" dirty="0">
                <a:solidFill>
                  <a:schemeClr val="bg1"/>
                </a:solidFill>
                <a:latin typeface="微软雅黑" panose="020B0503020204020204" pitchFamily="34" charset="-122"/>
                <a:ea typeface="微软雅黑" panose="020B0503020204020204" pitchFamily="34" charset="-122"/>
              </a:rPr>
              <a:t>的疗效和安全性较好</a:t>
            </a:r>
            <a:endParaRPr lang="zh-CN" altLang="en-US" sz="1600" b="1" dirty="0">
              <a:solidFill>
                <a:schemeClr val="bg1"/>
              </a:solidFill>
              <a:latin typeface="微软雅黑" panose="020B0503020204020204" pitchFamily="34" charset="-122"/>
              <a:ea typeface="微软雅黑" panose="020B0503020204020204" pitchFamily="34" charset="-122"/>
            </a:endParaRPr>
          </a:p>
          <a:p>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03</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1664335" y="375285"/>
            <a:ext cx="3006725" cy="58356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有效性</a:t>
            </a:r>
            <a:r>
              <a:rPr lang="en-US" altLang="zh-CN" sz="3200" b="1">
                <a:solidFill>
                  <a:schemeClr val="tx1"/>
                </a:solidFill>
                <a:latin typeface="微软雅黑" panose="020B0503020204020204" pitchFamily="34" charset="-122"/>
                <a:ea typeface="微软雅黑" panose="020B0503020204020204" pitchFamily="34" charset="-122"/>
              </a:rPr>
              <a:t>-2</a:t>
            </a:r>
            <a:endParaRPr lang="en-US" altLang="zh-CN" sz="3200" b="1">
              <a:solidFill>
                <a:schemeClr val="tx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5035550" y="4182110"/>
            <a:ext cx="5920105" cy="1861185"/>
          </a:xfrm>
          <a:prstGeom prst="rect">
            <a:avLst/>
          </a:prstGeom>
          <a:noFill/>
          <a:ln>
            <a:solidFill>
              <a:srgbClr val="0070C0"/>
            </a:solidFill>
            <a:prstDash val="lgDashDot"/>
          </a:ln>
        </p:spPr>
        <p:txBody>
          <a:bodyPr wrap="square" rtlCol="0" anchor="t">
            <a:spAutoFit/>
          </a:bodyPr>
          <a:lstStyle/>
          <a:p>
            <a:pPr algn="l">
              <a:lnSpc>
                <a:spcPct val="120000"/>
              </a:lnSpc>
              <a:spcBef>
                <a:spcPts val="0"/>
              </a:spcBef>
              <a:spcAft>
                <a:spcPts val="0"/>
              </a:spcAft>
              <a:buClrTx/>
              <a:buSzTx/>
              <a:buFontTx/>
            </a:pPr>
            <a:r>
              <a:rPr lang="en-US" altLang="zh-CN" sz="1200" dirty="0">
                <a:solidFill>
                  <a:srgbClr val="231F20"/>
                </a:solidFill>
                <a:latin typeface="微软雅黑" panose="020B0503020204020204" pitchFamily="34" charset="-122"/>
                <a:ea typeface="微软雅黑" panose="020B0503020204020204" pitchFamily="34" charset="-122"/>
              </a:rPr>
              <a:t> </a:t>
            </a:r>
            <a:r>
              <a:rPr lang="en-US" altLang="zh-CN" sz="1400" dirty="0">
                <a:solidFill>
                  <a:srgbClr val="231F20"/>
                </a:solidFill>
                <a:latin typeface="微软雅黑" panose="020B0503020204020204" pitchFamily="34" charset="-122"/>
                <a:ea typeface="微软雅黑" panose="020B0503020204020204" pitchFamily="34" charset="-122"/>
              </a:rPr>
              <a:t> </a:t>
            </a:r>
            <a:r>
              <a:rPr lang="en-US" altLang="zh-CN" sz="1600" dirty="0">
                <a:solidFill>
                  <a:srgbClr val="231F20"/>
                </a:solidFill>
                <a:latin typeface="微软雅黑" panose="020B0503020204020204" pitchFamily="34" charset="-122"/>
                <a:ea typeface="微软雅黑" panose="020B0503020204020204" pitchFamily="34" charset="-122"/>
              </a:rPr>
              <a:t>     一项开放性多中心研究，入组160名癫痫患者，评估拉考沙胺30、15、10分钟静脉输注安全耐受性。研究结果显示：</a:t>
            </a:r>
            <a:endParaRPr lang="en-US" altLang="zh-CN" sz="1600" dirty="0">
              <a:solidFill>
                <a:srgbClr val="231F20"/>
              </a:solidFill>
              <a:latin typeface="微软雅黑" panose="020B0503020204020204" pitchFamily="34" charset="-122"/>
              <a:ea typeface="微软雅黑" panose="020B0503020204020204" pitchFamily="34" charset="-122"/>
            </a:endParaRPr>
          </a:p>
          <a:p>
            <a:pPr algn="l">
              <a:lnSpc>
                <a:spcPct val="120000"/>
              </a:lnSpc>
              <a:spcBef>
                <a:spcPts val="0"/>
              </a:spcBef>
              <a:spcAft>
                <a:spcPts val="0"/>
              </a:spcAft>
              <a:buClrTx/>
              <a:buSzTx/>
              <a:buFontTx/>
            </a:pPr>
            <a:r>
              <a:rPr lang="en-US" altLang="zh-CN" sz="1600" dirty="0">
                <a:solidFill>
                  <a:srgbClr val="231F20"/>
                </a:solidFill>
                <a:latin typeface="微软雅黑" panose="020B0503020204020204" pitchFamily="34" charset="-122"/>
                <a:ea typeface="微软雅黑" panose="020B0503020204020204" pitchFamily="34" charset="-122"/>
              </a:rPr>
              <a:t>1、生命体征、体格和神经系统检查结果都在正常范围内；</a:t>
            </a:r>
            <a:endParaRPr lang="en-US" altLang="zh-CN" sz="1600" dirty="0">
              <a:solidFill>
                <a:srgbClr val="231F20"/>
              </a:solidFill>
              <a:latin typeface="微软雅黑" panose="020B0503020204020204" pitchFamily="34" charset="-122"/>
              <a:ea typeface="微软雅黑" panose="020B0503020204020204" pitchFamily="34" charset="-122"/>
            </a:endParaRPr>
          </a:p>
          <a:p>
            <a:pPr algn="l">
              <a:lnSpc>
                <a:spcPct val="120000"/>
              </a:lnSpc>
              <a:spcBef>
                <a:spcPts val="0"/>
              </a:spcBef>
              <a:spcAft>
                <a:spcPts val="0"/>
              </a:spcAft>
              <a:buClrTx/>
              <a:buSzTx/>
              <a:buFontTx/>
            </a:pPr>
            <a:r>
              <a:rPr lang="en-US" altLang="zh-CN" sz="1600" dirty="0">
                <a:solidFill>
                  <a:srgbClr val="231F20"/>
                </a:solidFill>
                <a:latin typeface="微软雅黑" panose="020B0503020204020204" pitchFamily="34" charset="-122"/>
                <a:ea typeface="微软雅黑" panose="020B0503020204020204" pitchFamily="34" charset="-122"/>
              </a:rPr>
              <a:t>2、血药浓度与每日给药剂量成正比；</a:t>
            </a:r>
            <a:endParaRPr lang="en-US" altLang="zh-CN" sz="1600" dirty="0">
              <a:solidFill>
                <a:srgbClr val="231F20"/>
              </a:solidFill>
              <a:latin typeface="微软雅黑" panose="020B0503020204020204" pitchFamily="34" charset="-122"/>
              <a:ea typeface="微软雅黑" panose="020B0503020204020204" pitchFamily="34" charset="-122"/>
            </a:endParaRPr>
          </a:p>
          <a:p>
            <a:pPr algn="l">
              <a:lnSpc>
                <a:spcPct val="120000"/>
              </a:lnSpc>
              <a:spcBef>
                <a:spcPts val="0"/>
              </a:spcBef>
              <a:spcAft>
                <a:spcPts val="0"/>
              </a:spcAft>
              <a:buClrTx/>
              <a:buSzTx/>
              <a:buFontTx/>
            </a:pPr>
            <a:r>
              <a:rPr lang="en-US" altLang="zh-CN" sz="1600" dirty="0">
                <a:solidFill>
                  <a:srgbClr val="231F20"/>
                </a:solidFill>
                <a:latin typeface="微软雅黑" panose="020B0503020204020204" pitchFamily="34" charset="-122"/>
                <a:ea typeface="微软雅黑" panose="020B0503020204020204" pitchFamily="34" charset="-122"/>
              </a:rPr>
              <a:t>3、心率和血压的综合评估显示，输注时间对这些参数无影响；</a:t>
            </a:r>
            <a:endParaRPr lang="en-US" altLang="zh-CN" sz="1600" dirty="0">
              <a:solidFill>
                <a:srgbClr val="231F20"/>
              </a:solidFill>
              <a:latin typeface="微软雅黑" panose="020B0503020204020204" pitchFamily="34" charset="-122"/>
              <a:ea typeface="微软雅黑" panose="020B0503020204020204" pitchFamily="34" charset="-122"/>
            </a:endParaRPr>
          </a:p>
          <a:p>
            <a:pPr algn="l">
              <a:lnSpc>
                <a:spcPct val="120000"/>
              </a:lnSpc>
              <a:spcBef>
                <a:spcPts val="0"/>
              </a:spcBef>
              <a:spcAft>
                <a:spcPts val="0"/>
              </a:spcAft>
              <a:buClrTx/>
              <a:buSzTx/>
              <a:buFontTx/>
            </a:pPr>
            <a:r>
              <a:rPr lang="en-US" altLang="zh-CN" sz="1600" dirty="0">
                <a:solidFill>
                  <a:srgbClr val="231F20"/>
                </a:solidFill>
                <a:latin typeface="微软雅黑" panose="020B0503020204020204" pitchFamily="34" charset="-122"/>
                <a:ea typeface="微软雅黑" panose="020B0503020204020204" pitchFamily="34" charset="-122"/>
              </a:rPr>
              <a:t>4、</a:t>
            </a:r>
            <a:r>
              <a:rPr lang="en-US" altLang="zh-CN" sz="1600" dirty="0">
                <a:solidFill>
                  <a:srgbClr val="231F20"/>
                </a:solidFill>
                <a:latin typeface="微软雅黑" panose="020B0503020204020204" pitchFamily="34" charset="-122"/>
                <a:ea typeface="微软雅黑" panose="020B0503020204020204" pitchFamily="34" charset="-122"/>
                <a:sym typeface="+mn-ea"/>
              </a:rPr>
              <a:t>不良事件严重程度和发生率不会随着输注时间的缩短而增加。</a:t>
            </a:r>
            <a:endParaRPr lang="en-US" altLang="zh-CN" sz="1600" dirty="0">
              <a:solidFill>
                <a:srgbClr val="231F20"/>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327193" y="4341152"/>
            <a:ext cx="3338787" cy="1543685"/>
          </a:xfrm>
          <a:prstGeom prst="rect">
            <a:avLst/>
          </a:prstGeom>
          <a:solidFill>
            <a:srgbClr val="25919E"/>
          </a:solidFill>
        </p:spPr>
        <p:txBody>
          <a:bodyPr wrap="square" rtlCol="0">
            <a:spAutoFit/>
          </a:bodyPr>
          <a:lstStyle/>
          <a:p>
            <a:pPr algn="l"/>
            <a:endParaRPr lang="en-US" altLang="zh-CN" sz="1600" b="1" dirty="0">
              <a:solidFill>
                <a:schemeClr val="bg1"/>
              </a:solidFill>
              <a:latin typeface="微软雅黑" panose="020B0503020204020204" pitchFamily="34" charset="-122"/>
              <a:ea typeface="微软雅黑" panose="020B0503020204020204" pitchFamily="34" charset="-122"/>
            </a:endParaRPr>
          </a:p>
          <a:p>
            <a:pPr algn="l" fontAlgn="auto">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rPr>
              <a:t>4</a:t>
            </a:r>
            <a:r>
              <a:rPr lang="zh-CN" altLang="en-US" sz="1600" b="1" dirty="0">
                <a:solidFill>
                  <a:schemeClr val="bg1"/>
                </a:solidFill>
                <a:latin typeface="微软雅黑" panose="020B0503020204020204" pitchFamily="34" charset="-122"/>
                <a:ea typeface="微软雅黑" panose="020B0503020204020204" pitchFamily="34" charset="-122"/>
              </a:rPr>
              <a:t>、</a:t>
            </a:r>
            <a:r>
              <a:rPr lang="zh-CN" altLang="en-US" sz="1600" b="1" dirty="0">
                <a:solidFill>
                  <a:schemeClr val="bg1"/>
                </a:solidFill>
                <a:latin typeface="微软雅黑" panose="020B0503020204020204" pitchFamily="34" charset="-122"/>
                <a:ea typeface="微软雅黑" panose="020B0503020204020204" pitchFamily="34" charset="-122"/>
                <a:sym typeface="+mn-ea"/>
              </a:rPr>
              <a:t>癫痫急性发作需要负荷剂量冲击治疗，拉考沙胺</a:t>
            </a:r>
            <a:r>
              <a:rPr lang="en-US" altLang="zh-CN" sz="1600" b="1" dirty="0">
                <a:solidFill>
                  <a:schemeClr val="bg1"/>
                </a:solidFill>
                <a:latin typeface="微软雅黑" panose="020B0503020204020204" pitchFamily="34" charset="-122"/>
                <a:ea typeface="微软雅黑" panose="020B0503020204020204" pitchFamily="34" charset="-122"/>
                <a:sym typeface="+mn-ea"/>
              </a:rPr>
              <a:t>15</a:t>
            </a:r>
            <a:r>
              <a:rPr lang="zh-CN" altLang="en-US" sz="1600" b="1" dirty="0">
                <a:solidFill>
                  <a:schemeClr val="bg1"/>
                </a:solidFill>
                <a:latin typeface="微软雅黑" panose="020B0503020204020204" pitchFamily="34" charset="-122"/>
                <a:ea typeface="微软雅黑" panose="020B0503020204020204" pitchFamily="34" charset="-122"/>
                <a:sym typeface="+mn-ea"/>
              </a:rPr>
              <a:t>分钟静脉输注，快速安全</a:t>
            </a:r>
            <a:endParaRPr lang="zh-CN" altLang="en-US" sz="1600" b="1" dirty="0">
              <a:solidFill>
                <a:schemeClr val="bg1"/>
              </a:solidFill>
              <a:latin typeface="微软雅黑" panose="020B0503020204020204" pitchFamily="34" charset="-122"/>
              <a:ea typeface="微软雅黑" panose="020B0503020204020204" pitchFamily="34" charset="-122"/>
              <a:sym typeface="+mn-ea"/>
            </a:endParaRPr>
          </a:p>
          <a:p>
            <a:pPr algn="l"/>
            <a:endParaRPr lang="zh-CN" altLang="en-US" sz="1600" b="1" kern="100" dirty="0">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12" name="文本框 11"/>
          <p:cNvSpPr txBox="1"/>
          <p:nvPr/>
        </p:nvSpPr>
        <p:spPr>
          <a:xfrm>
            <a:off x="242618" y="6428069"/>
            <a:ext cx="6105378" cy="429895"/>
          </a:xfrm>
          <a:prstGeom prst="rect">
            <a:avLst/>
          </a:prstGeom>
          <a:noFill/>
        </p:spPr>
        <p:txBody>
          <a:bodyPr wrap="square">
            <a:spAutoFit/>
          </a:bodyPr>
          <a:lstStyle/>
          <a:p>
            <a:r>
              <a:rPr lang="en-US" altLang="zh-CN" sz="1100" dirty="0">
                <a:latin typeface="Arial" panose="020B0604020202020204" pitchFamily="34" charset="0"/>
                <a:cs typeface="Arial" panose="020B0604020202020204" pitchFamily="34" charset="0"/>
              </a:rPr>
              <a:t>3.</a:t>
            </a:r>
            <a:r>
              <a:rPr lang="zh-CN" altLang="en-US" sz="1100" dirty="0">
                <a:latin typeface="Arial" panose="020B0604020202020204" pitchFamily="34" charset="0"/>
                <a:cs typeface="Arial" panose="020B0604020202020204" pitchFamily="34" charset="0"/>
              </a:rPr>
              <a:t>肖英凤译，癫痫杂志 </a:t>
            </a:r>
            <a:r>
              <a:rPr lang="en-US" altLang="zh-CN" sz="1100" dirty="0">
                <a:latin typeface="Arial" panose="020B0604020202020204" pitchFamily="34" charset="0"/>
                <a:cs typeface="Arial" panose="020B0604020202020204" pitchFamily="34" charset="0"/>
              </a:rPr>
              <a:t>2018</a:t>
            </a:r>
            <a:r>
              <a:rPr lang="zh-CN" altLang="en-US" sz="1100" dirty="0">
                <a:latin typeface="Arial" panose="020B0604020202020204" pitchFamily="34" charset="0"/>
                <a:cs typeface="Arial" panose="020B0604020202020204" pitchFamily="34" charset="0"/>
              </a:rPr>
              <a:t>年</a:t>
            </a:r>
            <a:r>
              <a:rPr lang="en-US" altLang="zh-CN" sz="1100" dirty="0">
                <a:latin typeface="Arial" panose="020B0604020202020204" pitchFamily="34" charset="0"/>
                <a:cs typeface="Arial" panose="020B0604020202020204" pitchFamily="34" charset="0"/>
              </a:rPr>
              <a:t>9</a:t>
            </a:r>
            <a:r>
              <a:rPr lang="zh-CN" altLang="en-US" sz="1100" dirty="0">
                <a:latin typeface="Arial" panose="020B0604020202020204" pitchFamily="34" charset="0"/>
                <a:cs typeface="Arial" panose="020B0604020202020204" pitchFamily="34" charset="0"/>
              </a:rPr>
              <a:t>月第</a:t>
            </a:r>
            <a:r>
              <a:rPr lang="en-US" altLang="zh-CN" sz="1100" dirty="0">
                <a:latin typeface="Arial" panose="020B0604020202020204" pitchFamily="34" charset="0"/>
                <a:cs typeface="Arial" panose="020B0604020202020204" pitchFamily="34" charset="0"/>
              </a:rPr>
              <a:t>4</a:t>
            </a:r>
            <a:r>
              <a:rPr lang="zh-CN" altLang="en-US" sz="1100" dirty="0">
                <a:latin typeface="Arial" panose="020B0604020202020204" pitchFamily="34" charset="0"/>
                <a:cs typeface="Arial" panose="020B0604020202020204" pitchFamily="34" charset="0"/>
              </a:rPr>
              <a:t>卷第</a:t>
            </a:r>
            <a:r>
              <a:rPr lang="en-US" altLang="zh-CN" sz="1100" dirty="0">
                <a:latin typeface="Arial" panose="020B0604020202020204" pitchFamily="34" charset="0"/>
                <a:cs typeface="Arial" panose="020B0604020202020204" pitchFamily="34" charset="0"/>
              </a:rPr>
              <a:t>5</a:t>
            </a:r>
            <a:r>
              <a:rPr lang="zh-CN" altLang="en-US" sz="1100" dirty="0">
                <a:latin typeface="Arial" panose="020B0604020202020204" pitchFamily="34" charset="0"/>
                <a:cs typeface="Arial" panose="020B0604020202020204" pitchFamily="34" charset="0"/>
              </a:rPr>
              <a:t>期</a:t>
            </a:r>
            <a:endParaRPr lang="en-US" altLang="zh-CN" sz="1100" dirty="0">
              <a:latin typeface="Arial" panose="020B0604020202020204" pitchFamily="34" charset="0"/>
              <a:cs typeface="Arial" panose="020B0604020202020204" pitchFamily="34" charset="0"/>
            </a:endParaRPr>
          </a:p>
          <a:p>
            <a:r>
              <a:rPr lang="en-US" altLang="zh-CN" sz="1100" dirty="0">
                <a:latin typeface="Arial" panose="020B0604020202020204" pitchFamily="34" charset="0"/>
                <a:cs typeface="Arial" panose="020B0604020202020204" pitchFamily="34" charset="0"/>
              </a:rPr>
              <a:t>4.</a:t>
            </a:r>
            <a:r>
              <a:rPr lang="en-US" altLang="zh-CN" sz="1100" dirty="0">
                <a:latin typeface="Arial" panose="020B0604020202020204" pitchFamily="34" charset="0"/>
                <a:cs typeface="Arial" panose="020B0604020202020204" pitchFamily="34" charset="0"/>
              </a:rPr>
              <a:t>G. Krauss et al,</a:t>
            </a:r>
            <a:r>
              <a:rPr lang="zh-CN" altLang="en-US" sz="1100" dirty="0">
                <a:latin typeface="Arial" panose="020B0604020202020204" pitchFamily="34" charset="0"/>
                <a:cs typeface="Arial" panose="020B0604020202020204" pitchFamily="34" charset="0"/>
              </a:rPr>
              <a:t> </a:t>
            </a:r>
            <a:r>
              <a:rPr lang="en-US" altLang="zh-CN" sz="1100" dirty="0" err="1">
                <a:latin typeface="Arial" panose="020B0604020202020204" pitchFamily="34" charset="0"/>
                <a:cs typeface="Arial" panose="020B0604020202020204" pitchFamily="34" charset="0"/>
              </a:rPr>
              <a:t>Epilepsia</a:t>
            </a:r>
            <a:r>
              <a:rPr lang="en-US" altLang="zh-CN" sz="1100" dirty="0">
                <a:latin typeface="Arial" panose="020B0604020202020204" pitchFamily="34" charset="0"/>
                <a:cs typeface="Arial" panose="020B0604020202020204" pitchFamily="34" charset="0"/>
              </a:rPr>
              <a:t>, 51(6):951–957, 2010</a:t>
            </a:r>
            <a:endParaRPr lang="zh-CN" altLang="en-US" sz="1100" dirty="0">
              <a:latin typeface="Arial" panose="020B0604020202020204" pitchFamily="34" charset="0"/>
              <a:cs typeface="Arial" panose="020B0604020202020204" pitchFamily="34" charset="0"/>
            </a:endParaRPr>
          </a:p>
        </p:txBody>
      </p:sp>
      <p:sp>
        <p:nvSpPr>
          <p:cNvPr id="2" name="文本框 1"/>
          <p:cNvSpPr txBox="1"/>
          <p:nvPr/>
        </p:nvSpPr>
        <p:spPr>
          <a:xfrm>
            <a:off x="1409065" y="1195070"/>
            <a:ext cx="9547860" cy="970915"/>
          </a:xfrm>
          <a:prstGeom prst="rect">
            <a:avLst/>
          </a:prstGeom>
          <a:noFill/>
          <a:ln>
            <a:solidFill>
              <a:srgbClr val="25919E"/>
            </a:solidFill>
            <a:prstDash val="lgDashDot"/>
          </a:ln>
        </p:spPr>
        <p:txBody>
          <a:bodyPr wrap="square" rtlCol="0" anchor="t">
            <a:spAutoFit/>
          </a:bodyPr>
          <a:lstStyle/>
          <a:p>
            <a:pPr>
              <a:lnSpc>
                <a:spcPct val="130000"/>
              </a:lnSpc>
              <a:spcBef>
                <a:spcPts val="0"/>
              </a:spcBef>
              <a:spcAft>
                <a:spcPts val="0"/>
              </a:spcAft>
            </a:pPr>
            <a:r>
              <a:rPr lang="en-US" altLang="zh-CN" sz="2400" b="1">
                <a:latin typeface="微软雅黑" panose="020B0503020204020204" pitchFamily="34" charset="-122"/>
                <a:ea typeface="微软雅黑" panose="020B0503020204020204" pitchFamily="34" charset="-122"/>
                <a:sym typeface="+mn-ea"/>
              </a:rPr>
              <a:t>    </a:t>
            </a:r>
            <a:r>
              <a:rPr lang="zh-CN" altLang="en-US" sz="2000" b="1">
                <a:latin typeface="微软雅黑" panose="020B0503020204020204" pitchFamily="34" charset="-122"/>
                <a:ea typeface="微软雅黑" panose="020B0503020204020204" pitchFamily="34" charset="-122"/>
                <a:sym typeface="+mn-ea"/>
              </a:rPr>
              <a:t>  </a:t>
            </a:r>
            <a:r>
              <a:rPr lang="zh-CN" altLang="en-US" sz="2000" b="1">
                <a:latin typeface="微软雅黑" panose="020B0503020204020204" pitchFamily="34" charset="-122"/>
                <a:ea typeface="微软雅黑" panose="020B0503020204020204" pitchFamily="34" charset="-122"/>
                <a:sym typeface="+mn-ea"/>
              </a:rPr>
              <a:t>拉考沙胺注射液治疗成人和儿童局灶运动性癫痫持续发作有效率高达</a:t>
            </a:r>
            <a:r>
              <a:rPr lang="en-US" altLang="zh-CN" sz="2000" b="1">
                <a:latin typeface="微软雅黑" panose="020B0503020204020204" pitchFamily="34" charset="-122"/>
                <a:ea typeface="微软雅黑" panose="020B0503020204020204" pitchFamily="34" charset="-122"/>
                <a:sym typeface="+mn-ea"/>
              </a:rPr>
              <a:t>92%</a:t>
            </a:r>
            <a:r>
              <a:rPr lang="zh-CN" altLang="en-US" sz="2000" b="1">
                <a:latin typeface="微软雅黑" panose="020B0503020204020204" pitchFamily="34" charset="-122"/>
                <a:ea typeface="微软雅黑" panose="020B0503020204020204" pitchFamily="34" charset="-122"/>
                <a:sym typeface="+mn-ea"/>
              </a:rPr>
              <a:t>；负荷剂量快速输注，有效控制急症。</a:t>
            </a:r>
            <a:endParaRPr lang="zh-CN" altLang="en-US" sz="2000" b="1">
              <a:latin typeface="微软雅黑" panose="020B0503020204020204" pitchFamily="34" charset="-122"/>
              <a:ea typeface="微软雅黑" panose="020B0503020204020204" pitchFamily="34" charset="-122"/>
              <a:sym typeface="+mn-ea"/>
            </a:endParaRPr>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7780" y="308610"/>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03</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22" name="文本框 21"/>
          <p:cNvSpPr txBox="1"/>
          <p:nvPr/>
        </p:nvSpPr>
        <p:spPr>
          <a:xfrm>
            <a:off x="1664335" y="375285"/>
            <a:ext cx="3006725" cy="58356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有效性</a:t>
            </a:r>
            <a:r>
              <a:rPr lang="en-US" altLang="zh-CN" sz="3200" b="1">
                <a:solidFill>
                  <a:schemeClr val="tx1"/>
                </a:solidFill>
                <a:latin typeface="微软雅黑" panose="020B0503020204020204" pitchFamily="34" charset="-122"/>
                <a:ea typeface="微软雅黑" panose="020B0503020204020204" pitchFamily="34" charset="-122"/>
              </a:rPr>
              <a:t>-3</a:t>
            </a:r>
            <a:endParaRPr lang="en-US" altLang="zh-CN" sz="3200" b="1">
              <a:solidFill>
                <a:schemeClr val="tx1"/>
              </a:solidFill>
              <a:latin typeface="微软雅黑" panose="020B0503020204020204" pitchFamily="34" charset="-122"/>
              <a:ea typeface="微软雅黑" panose="020B0503020204020204" pitchFamily="34" charset="-122"/>
            </a:endParaRPr>
          </a:p>
        </p:txBody>
      </p:sp>
      <p:graphicFrame>
        <p:nvGraphicFramePr>
          <p:cNvPr id="9" name="表格 8"/>
          <p:cNvGraphicFramePr>
            <a:graphicFrameLocks noGrp="1"/>
          </p:cNvGraphicFramePr>
          <p:nvPr>
            <p:custDataLst>
              <p:tags r:id="rId1"/>
            </p:custDataLst>
          </p:nvPr>
        </p:nvGraphicFramePr>
        <p:xfrm>
          <a:off x="372745" y="1803009"/>
          <a:ext cx="11553190" cy="4485005"/>
        </p:xfrm>
        <a:graphic>
          <a:graphicData uri="http://schemas.openxmlformats.org/drawingml/2006/table">
            <a:tbl>
              <a:tblPr firstRow="1" bandRow="1"/>
              <a:tblGrid>
                <a:gridCol w="4185920"/>
                <a:gridCol w="1622425"/>
                <a:gridCol w="5744845"/>
              </a:tblGrid>
              <a:tr h="501650">
                <a:tc>
                  <a:txBody>
                    <a:bodyPr/>
                    <a:lstStyle/>
                    <a:p>
                      <a:pPr algn="ctr">
                        <a:lnSpc>
                          <a:spcPct val="115000"/>
                        </a:lnSpc>
                      </a:pPr>
                      <a:r>
                        <a:rPr lang="zh-CN" sz="1800" b="1" kern="0" dirty="0">
                          <a:solidFill>
                            <a:srgbClr val="FFFFFF"/>
                          </a:solidFill>
                          <a:effectLst/>
                          <a:latin typeface="微软雅黑" panose="020B0503020204020204" pitchFamily="34" charset="-122"/>
                          <a:ea typeface="微软雅黑" panose="020B0503020204020204" pitchFamily="34" charset="-122"/>
                        </a:rPr>
                        <a:t>名称</a:t>
                      </a:r>
                      <a:endParaRPr lang="zh-CN" sz="1800" b="1" kern="0" dirty="0">
                        <a:solidFill>
                          <a:srgbClr val="FFFF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a:noFill/>
                    </a:lnL>
                    <a:lnR w="19050">
                      <a:solidFill>
                        <a:srgbClr val="FFFFFF"/>
                      </a:solidFill>
                      <a:prstDash val="solid"/>
                    </a:lnR>
                    <a:lnT>
                      <a:noFill/>
                    </a:lnT>
                    <a:lnB>
                      <a:noFill/>
                    </a:lnB>
                    <a:solidFill>
                      <a:srgbClr val="595965"/>
                    </a:solidFill>
                  </a:tcPr>
                </a:tc>
                <a:tc>
                  <a:txBody>
                    <a:bodyPr/>
                    <a:lstStyle/>
                    <a:p>
                      <a:pPr algn="ctr">
                        <a:lnSpc>
                          <a:spcPct val="115000"/>
                        </a:lnSpc>
                      </a:pPr>
                      <a:r>
                        <a:rPr lang="zh-CN" altLang="en-US" sz="1800" b="1" kern="0" dirty="0">
                          <a:solidFill>
                            <a:srgbClr val="FFFFFF"/>
                          </a:solidFill>
                          <a:effectLst/>
                          <a:latin typeface="微软雅黑" panose="020B0503020204020204" pitchFamily="34" charset="-122"/>
                          <a:ea typeface="微软雅黑" panose="020B0503020204020204" pitchFamily="34" charset="-122"/>
                          <a:cs typeface="Times New Roman" panose="02020603050405020304" pitchFamily="18" charset="0"/>
                        </a:rPr>
                        <a:t>疾病</a:t>
                      </a:r>
                      <a:endParaRPr lang="zh-CN" altLang="en-US" sz="1800" b="1" kern="0" dirty="0">
                        <a:solidFill>
                          <a:srgbClr val="FFFF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25919E"/>
                    </a:solidFill>
                  </a:tcPr>
                </a:tc>
                <a:tc>
                  <a:txBody>
                    <a:bodyPr/>
                    <a:lstStyle/>
                    <a:p>
                      <a:pPr algn="ctr">
                        <a:lnSpc>
                          <a:spcPct val="115000"/>
                        </a:lnSpc>
                      </a:pPr>
                      <a:r>
                        <a:rPr lang="zh-CN" sz="1800" b="1" kern="0" dirty="0">
                          <a:solidFill>
                            <a:srgbClr val="FFFFFF"/>
                          </a:solidFill>
                          <a:effectLst/>
                          <a:latin typeface="微软雅黑" panose="020B0503020204020204" pitchFamily="34" charset="-122"/>
                          <a:ea typeface="微软雅黑" panose="020B0503020204020204" pitchFamily="34" charset="-122"/>
                        </a:rPr>
                        <a:t>推荐情况</a:t>
                      </a:r>
                      <a:endParaRPr lang="zh-CN" sz="1800" b="1" kern="0" dirty="0">
                        <a:solidFill>
                          <a:srgbClr val="FFFF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a:noFill/>
                    </a:lnR>
                    <a:lnT>
                      <a:noFill/>
                    </a:lnT>
                    <a:lnB>
                      <a:noFill/>
                    </a:lnB>
                    <a:solidFill>
                      <a:srgbClr val="25919E"/>
                    </a:solidFill>
                  </a:tcPr>
                </a:tc>
              </a:tr>
              <a:tr h="456565">
                <a:tc>
                  <a:txBody>
                    <a:bodyPr/>
                    <a:lstStyle/>
                    <a:p>
                      <a:pPr marL="228600" indent="-228600" algn="just">
                        <a:buFont typeface="+mj-lt"/>
                        <a:buAutoNum type="arabicPeriod"/>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2020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英国国家卫生与临床优化研究所</a:t>
                      </a:r>
                      <a:r>
                        <a:rPr lang="zh-CN" alt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a:t>
                      </a:r>
                      <a:r>
                        <a:rPr 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NICE</a:t>
                      </a:r>
                      <a:r>
                        <a:rPr lang="zh-CN" alt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FFFFF"/>
                    </a:solidFill>
                  </a:tcPr>
                </a:tc>
                <a:tc>
                  <a:txBody>
                    <a:bodyPr/>
                    <a:lstStyle/>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局灶性癫痫</a:t>
                      </a:r>
                      <a:endPar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pPr algn="just"/>
                      <a:r>
                        <a:rPr lang="zh-CN" altLang="zh-CN" sz="1200" kern="0" dirty="0">
                          <a:solidFill>
                            <a:srgbClr val="404040"/>
                          </a:solidFill>
                          <a:effectLst/>
                          <a:latin typeface="微软雅黑" panose="020B0503020204020204" pitchFamily="34" charset="-122"/>
                          <a:ea typeface="微软雅黑" panose="020B0503020204020204" pitchFamily="34" charset="-122"/>
                        </a:rPr>
                        <a:t>儿童、青少年和成人</a:t>
                      </a:r>
                      <a:r>
                        <a:rPr lang="zh-CN" sz="1200" kern="0" dirty="0">
                          <a:solidFill>
                            <a:srgbClr val="404040"/>
                          </a:solidFill>
                          <a:effectLst/>
                          <a:latin typeface="微软雅黑" panose="020B0503020204020204" pitchFamily="34" charset="-122"/>
                          <a:ea typeface="微软雅黑" panose="020B0503020204020204" pitchFamily="34" charset="-122"/>
                        </a:rPr>
                        <a:t>新诊断局灶性癫痫的单药治疗</a:t>
                      </a:r>
                      <a:r>
                        <a:rPr lang="zh-CN" altLang="en-US" sz="1200" kern="0" dirty="0">
                          <a:solidFill>
                            <a:srgbClr val="404040"/>
                          </a:solidFill>
                          <a:effectLst/>
                          <a:latin typeface="微软雅黑" panose="020B0503020204020204" pitchFamily="34" charset="-122"/>
                          <a:ea typeface="微软雅黑" panose="020B0503020204020204" pitchFamily="34" charset="-122"/>
                        </a:rPr>
                        <a:t>，</a:t>
                      </a:r>
                      <a:r>
                        <a:rPr lang="zh-CN" sz="1200" kern="0" dirty="0">
                          <a:solidFill>
                            <a:srgbClr val="404040"/>
                          </a:solidFill>
                          <a:effectLst/>
                          <a:latin typeface="微软雅黑" panose="020B0503020204020204" pitchFamily="34" charset="-122"/>
                          <a:ea typeface="微软雅黑" panose="020B0503020204020204" pitchFamily="34" charset="-122"/>
                        </a:rPr>
                        <a:t>难治性局灶性癫痫发作的添加治疗；</a:t>
                      </a:r>
                      <a:endParaRPr lang="zh-CN" sz="1200" kern="0" dirty="0">
                        <a:solidFill>
                          <a:srgbClr val="404040"/>
                        </a:solidFill>
                        <a:effectLst/>
                        <a:latin typeface="微软雅黑" panose="020B0503020204020204" pitchFamily="34" charset="-122"/>
                        <a:ea typeface="微软雅黑" panose="020B0503020204020204" pitchFamily="34" charset="-122"/>
                      </a:endParaRPr>
                    </a:p>
                  </a:txBody>
                  <a:tcPr marL="63947" marR="63947" marT="0" marB="0" anchor="ctr">
                    <a:lnL w="19050">
                      <a:solidFill>
                        <a:srgbClr val="FFFFFF"/>
                      </a:solidFill>
                      <a:prstDash val="solid"/>
                    </a:lnL>
                    <a:lnR>
                      <a:noFill/>
                    </a:lnR>
                    <a:lnT>
                      <a:noFill/>
                    </a:lnT>
                    <a:lnB>
                      <a:noFill/>
                    </a:lnB>
                    <a:solidFill>
                      <a:srgbClr val="FFFFFF"/>
                    </a:solidFill>
                  </a:tcPr>
                </a:tc>
              </a:tr>
              <a:tr h="635000">
                <a:tc>
                  <a:txBody>
                    <a:bodyPr/>
                    <a:lstStyle/>
                    <a:p>
                      <a:pPr marL="228600" indent="-228600" algn="just">
                        <a:buFont typeface="+mj-lt"/>
                        <a:buAutoNum type="arabicPeriod" startAt="2"/>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2018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美国神经学学会和美国癫痫学会（</a:t>
                      </a:r>
                      <a:r>
                        <a:rPr 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AAN/AES</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）实践指南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2F2F2"/>
                    </a:solidFill>
                  </a:tcPr>
                </a:tc>
                <a:tc>
                  <a:txBody>
                    <a:bodyPr/>
                    <a:lstStyle/>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局灶性癫痫</a:t>
                      </a:r>
                      <a:endPar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2F2F2"/>
                    </a:solidFill>
                  </a:tcPr>
                </a:tc>
                <a:tc>
                  <a:txBody>
                    <a:bodyPr/>
                    <a:lstStyle/>
                    <a:p>
                      <a:pPr algn="just"/>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在成人耐药性局灶性癫痫治疗中，循证医学证据为</a:t>
                      </a:r>
                      <a:r>
                        <a:rPr 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B</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级；</a:t>
                      </a:r>
                      <a:endParaRPr lang="zh-CN" sz="1200" kern="1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algn="just"/>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在四岁以上儿童新诊断和耐药性局灶性癫痫治疗中，也具有明确疗效；</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w="19050">
                      <a:solidFill>
                        <a:srgbClr val="FFFFFF"/>
                      </a:solidFill>
                      <a:prstDash val="solid"/>
                    </a:lnL>
                    <a:lnR>
                      <a:noFill/>
                    </a:lnR>
                    <a:lnT>
                      <a:noFill/>
                    </a:lnT>
                    <a:lnB>
                      <a:noFill/>
                    </a:lnB>
                    <a:solidFill>
                      <a:srgbClr val="F2F2F2"/>
                    </a:solidFill>
                  </a:tcPr>
                </a:tc>
              </a:tr>
              <a:tr h="561340">
                <a:tc>
                  <a:txBody>
                    <a:bodyPr/>
                    <a:lstStyle/>
                    <a:p>
                      <a:pPr marL="228600" indent="-228600" algn="just">
                        <a:buFont typeface="+mj-lt"/>
                        <a:buAutoNum type="arabicPeriod" startAt="3"/>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2015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苏格兰校际指南网络</a:t>
                      </a:r>
                      <a:r>
                        <a:rPr 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(SIGN)</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FFFFF"/>
                    </a:solidFill>
                  </a:tcPr>
                </a:tc>
                <a:tc>
                  <a:txBody>
                    <a:bodyPr/>
                    <a:lstStyle/>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局灶性癫痫</a:t>
                      </a:r>
                      <a:endParaRPr lang="en-US" altLang="zh-CN"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癫痫持续状态</a:t>
                      </a:r>
                      <a:endPar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pPr algn="just"/>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用于局灶性癫痫的添加治疗，</a:t>
                      </a: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B</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级</a:t>
                      </a:r>
                      <a:r>
                        <a:rPr lang="zh-CN" alt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证据</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推荐静脉用于确定性癫痫持续状态的治疗；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w="19050">
                      <a:solidFill>
                        <a:srgbClr val="FFFFFF"/>
                      </a:solidFill>
                      <a:prstDash val="solid"/>
                    </a:lnL>
                    <a:lnR>
                      <a:noFill/>
                    </a:lnR>
                    <a:lnT>
                      <a:noFill/>
                    </a:lnT>
                    <a:lnB>
                      <a:noFill/>
                    </a:lnB>
                    <a:solidFill>
                      <a:srgbClr val="FFFFFF"/>
                    </a:solidFill>
                  </a:tcPr>
                </a:tc>
              </a:tr>
              <a:tr h="492760">
                <a:tc>
                  <a:txBody>
                    <a:bodyPr/>
                    <a:lstStyle/>
                    <a:p>
                      <a:pPr marL="228600" indent="-228600" algn="just">
                        <a:buFont typeface="+mj-lt"/>
                        <a:buAutoNum type="arabicPeriod" startAt="4"/>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2017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香港癫痫指南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2F2F2"/>
                    </a:solidFill>
                  </a:tcPr>
                </a:tc>
                <a:tc>
                  <a:txBody>
                    <a:bodyPr/>
                    <a:lstStyle/>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局灶性癫痫</a:t>
                      </a:r>
                      <a:endPar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2F2F2"/>
                    </a:solidFill>
                  </a:tcPr>
                </a:tc>
                <a:tc>
                  <a:txBody>
                    <a:bodyPr/>
                    <a:lstStyle/>
                    <a:p>
                      <a:pPr algn="just"/>
                      <a:r>
                        <a:rPr lang="zh-CN" sz="1200" kern="0" dirty="0">
                          <a:solidFill>
                            <a:srgbClr val="404040"/>
                          </a:solidFill>
                          <a:effectLst/>
                          <a:latin typeface="微软雅黑" panose="020B0503020204020204" pitchFamily="34" charset="-122"/>
                          <a:ea typeface="微软雅黑" panose="020B0503020204020204" pitchFamily="34" charset="-122"/>
                        </a:rPr>
                        <a:t>联合用药有效控制癫痫发作，循证医学证据达甲级水平；</a:t>
                      </a:r>
                      <a:endParaRPr lang="zh-CN" sz="1200" kern="100" dirty="0">
                        <a:solidFill>
                          <a:srgbClr val="404040"/>
                        </a:solidFill>
                        <a:effectLst/>
                        <a:latin typeface="微软雅黑" panose="020B0503020204020204" pitchFamily="34" charset="-122"/>
                        <a:ea typeface="微软雅黑" panose="020B0503020204020204" pitchFamily="34" charset="-122"/>
                      </a:endParaRPr>
                    </a:p>
                    <a:p>
                      <a:pPr algn="just"/>
                      <a:r>
                        <a:rPr lang="zh-CN" sz="1200" kern="0" dirty="0">
                          <a:solidFill>
                            <a:srgbClr val="404040"/>
                          </a:solidFill>
                          <a:effectLst/>
                          <a:latin typeface="微软雅黑" panose="020B0503020204020204" pitchFamily="34" charset="-122"/>
                          <a:ea typeface="微软雅黑" panose="020B0503020204020204" pitchFamily="34" charset="-122"/>
                        </a:rPr>
                        <a:t>单药治疗疗效好，安全性高，循证医学证据达乙级水平；</a:t>
                      </a:r>
                      <a:endParaRPr lang="zh-CN"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a:noFill/>
                    </a:lnR>
                    <a:lnT>
                      <a:noFill/>
                    </a:lnT>
                    <a:lnB>
                      <a:noFill/>
                    </a:lnB>
                    <a:solidFill>
                      <a:srgbClr val="F2F2F2"/>
                    </a:solidFill>
                  </a:tcPr>
                </a:tc>
              </a:tr>
              <a:tr h="400050">
                <a:tc>
                  <a:txBody>
                    <a:bodyPr/>
                    <a:lstStyle/>
                    <a:p>
                      <a:pPr marL="228600" indent="-228600" algn="just">
                        <a:buFont typeface="+mj-lt"/>
                        <a:buAutoNum type="arabicPeriod" startAt="5"/>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2012</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美国神经危重症护理协会癫痫持续状态评估和管理指南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FFFFF"/>
                    </a:solidFill>
                  </a:tcPr>
                </a:tc>
                <a:tc>
                  <a:txBody>
                    <a:bodyPr/>
                    <a:lstStyle/>
                    <a:p>
                      <a:pPr algn="just"/>
                      <a:r>
                        <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癫痫持续状态</a:t>
                      </a:r>
                      <a:endParaRPr lang="zh-CN" altLang="en-US" sz="1200" kern="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r>
                        <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难治性癫痫持续状态治疗，</a:t>
                      </a:r>
                      <a:r>
                        <a:rPr lang="en-US"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IIb</a:t>
                      </a:r>
                      <a:r>
                        <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级证据</a:t>
                      </a:r>
                      <a:r>
                        <a:rPr lang="en-US"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 C</a:t>
                      </a:r>
                      <a:r>
                        <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级推荐；</a:t>
                      </a:r>
                      <a:endPar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w="19050">
                      <a:solidFill>
                        <a:srgbClr val="FFFFFF"/>
                      </a:solidFill>
                      <a:prstDash val="solid"/>
                    </a:lnL>
                    <a:lnR>
                      <a:noFill/>
                    </a:lnR>
                    <a:lnT>
                      <a:noFill/>
                    </a:lnT>
                    <a:lnB>
                      <a:noFill/>
                    </a:lnB>
                    <a:solidFill>
                      <a:srgbClr val="FFFFFF"/>
                    </a:solidFill>
                  </a:tcPr>
                </a:tc>
              </a:tr>
              <a:tr h="323850">
                <a:tc>
                  <a:txBody>
                    <a:bodyPr/>
                    <a:lstStyle/>
                    <a:p>
                      <a:pPr marL="228600" indent="-228600" algn="just">
                        <a:buFont typeface="+mj-lt"/>
                        <a:buAutoNum type="arabicPeriod" startAt="6"/>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2020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比利时成人和儿童癫痫治疗推荐</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2F2F2"/>
                    </a:solidFill>
                  </a:tcPr>
                </a:tc>
                <a:tc>
                  <a:txBody>
                    <a:bodyPr/>
                    <a:lstStyle/>
                    <a:p>
                      <a:pPr algn="just"/>
                      <a:r>
                        <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局灶性癫痫</a:t>
                      </a:r>
                      <a:endPar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2F2F2"/>
                    </a:solidFill>
                  </a:tcPr>
                </a:tc>
                <a:tc>
                  <a:txBody>
                    <a:bodyPr/>
                    <a:lstStyle/>
                    <a:p>
                      <a:r>
                        <a:rPr lang="en-US"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4</a:t>
                      </a:r>
                      <a:r>
                        <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岁及以上癫痫患者局灶性发作的添加治疗；</a:t>
                      </a:r>
                      <a:endParaRPr lang="zh-CN" sz="120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w="19050">
                      <a:solidFill>
                        <a:srgbClr val="FFFFFF"/>
                      </a:solidFill>
                      <a:prstDash val="solid"/>
                    </a:lnL>
                    <a:lnR>
                      <a:noFill/>
                    </a:lnR>
                    <a:lnT>
                      <a:noFill/>
                    </a:lnT>
                    <a:lnB>
                      <a:noFill/>
                    </a:lnB>
                    <a:solidFill>
                      <a:srgbClr val="F2F2F2"/>
                    </a:solidFill>
                  </a:tcPr>
                </a:tc>
              </a:tr>
              <a:tr h="594995">
                <a:tc>
                  <a:txBody>
                    <a:bodyPr/>
                    <a:lstStyle/>
                    <a:p>
                      <a:pPr marL="228600" indent="-228600" algn="just">
                        <a:buFont typeface="+mj-lt"/>
                        <a:buAutoNum type="arabicPeriod" startAt="7"/>
                      </a:pPr>
                      <a:r>
                        <a:rPr lang="en-US" alt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2021 </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韩国神经肿瘤学会</a:t>
                      </a:r>
                      <a:r>
                        <a:rPr lang="en-US"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(KSNO)</a:t>
                      </a:r>
                      <a:r>
                        <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rPr>
                        <a:t>脑肿瘤抗癫痫药物使用指南</a:t>
                      </a:r>
                      <a:endParaRPr lang="zh-CN" sz="1200" kern="0" dirty="0">
                        <a:solidFill>
                          <a:srgbClr val="404040"/>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3947" marR="63947" marT="0" marB="0" anchor="ctr">
                    <a:lnL>
                      <a:noFill/>
                    </a:lnL>
                    <a:lnR w="19050">
                      <a:solidFill>
                        <a:srgbClr val="FFFFFF"/>
                      </a:solidFill>
                      <a:prstDash val="solid"/>
                    </a:lnR>
                    <a:lnT>
                      <a:noFill/>
                    </a:lnT>
                    <a:lnB>
                      <a:noFill/>
                    </a:lnB>
                    <a:solidFill>
                      <a:srgbClr val="FFFFFF"/>
                    </a:solidFill>
                  </a:tcPr>
                </a:tc>
                <a:tc>
                  <a:txBody>
                    <a:bodyPr/>
                    <a:lstStyle/>
                    <a:p>
                      <a:pPr algn="just"/>
                      <a:r>
                        <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脑肿瘤相关癫痫</a:t>
                      </a:r>
                      <a:endPar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a:noFill/>
                    </a:lnB>
                    <a:solidFill>
                      <a:srgbClr val="FFFFFF"/>
                    </a:solidFill>
                  </a:tcPr>
                </a:tc>
                <a:tc>
                  <a:txBody>
                    <a:bodyPr/>
                    <a:lstStyle/>
                    <a:p>
                      <a:r>
                        <a:rPr lang="zh-CN" sz="1200" dirty="0">
                          <a:solidFill>
                            <a:srgbClr val="404040"/>
                          </a:solidFill>
                          <a:effectLst/>
                          <a:latin typeface="微软雅黑" panose="020B0503020204020204" pitchFamily="34" charset="-122"/>
                          <a:ea typeface="微软雅黑" panose="020B0503020204020204" pitchFamily="34" charset="-122"/>
                        </a:rPr>
                        <a:t>单药或添加治疗都能有效控制脑肿瘤患者癫痫发作，耐受性好，药物间相互作用少，对接受化疗的脑肿瘤患者更安全；</a:t>
                      </a:r>
                      <a:endParaRPr lang="zh-CN" sz="1200" dirty="0">
                        <a:solidFill>
                          <a:srgbClr val="404040"/>
                        </a:solidFill>
                        <a:effectLst/>
                        <a:latin typeface="微软雅黑" panose="020B0503020204020204" pitchFamily="34" charset="-122"/>
                        <a:ea typeface="微软雅黑" panose="020B0503020204020204" pitchFamily="34" charset="-122"/>
                        <a:cs typeface="黑体" panose="02010609060101010101" charset="-122"/>
                      </a:endParaRPr>
                    </a:p>
                  </a:txBody>
                  <a:tcPr marL="63947" marR="63947" marT="0" marB="0" anchor="ctr">
                    <a:lnL w="19050">
                      <a:solidFill>
                        <a:srgbClr val="FFFFFF"/>
                      </a:solidFill>
                      <a:prstDash val="solid"/>
                    </a:lnL>
                    <a:lnR>
                      <a:noFill/>
                    </a:lnR>
                    <a:lnT>
                      <a:noFill/>
                    </a:lnT>
                    <a:lnB>
                      <a:noFill/>
                    </a:lnB>
                    <a:solidFill>
                      <a:srgbClr val="FFFFFF"/>
                    </a:solidFill>
                  </a:tcPr>
                </a:tc>
              </a:tr>
              <a:tr h="518795">
                <a:tc>
                  <a:txBody>
                    <a:bodyPr/>
                    <a:lstStyle/>
                    <a:p>
                      <a:pPr marL="228600" indent="-228600" algn="just" defTabSz="914400" rtl="0" eaLnBrk="1" latinLnBrk="0" hangingPunct="1">
                        <a:buFont typeface="+mj-lt"/>
                        <a:buAutoNum type="arabicPeriod" startAt="8"/>
                      </a:pPr>
                      <a:r>
                        <a:rPr lang="en-US" altLang="zh-CN" sz="1200" kern="0" dirty="0">
                          <a:solidFill>
                            <a:srgbClr val="404040"/>
                          </a:solidFill>
                          <a:effectLst/>
                          <a:latin typeface="微软雅黑" panose="020B0503020204020204" pitchFamily="34" charset="-122"/>
                          <a:ea typeface="微软雅黑" panose="020B0503020204020204" pitchFamily="34" charset="-122"/>
                          <a:cs typeface="+mn-cs"/>
                        </a:rPr>
                        <a:t>2019 </a:t>
                      </a:r>
                      <a:r>
                        <a:rPr lang="zh-CN" altLang="zh-CN" sz="1200" kern="0" dirty="0">
                          <a:solidFill>
                            <a:srgbClr val="404040"/>
                          </a:solidFill>
                          <a:effectLst/>
                          <a:latin typeface="微软雅黑" panose="020B0503020204020204" pitchFamily="34" charset="-122"/>
                          <a:ea typeface="微软雅黑" panose="020B0503020204020204" pitchFamily="34" charset="-122"/>
                          <a:cs typeface="+mn-cs"/>
                        </a:rPr>
                        <a:t>成人弥漫性胶质瘤相关癫痫诊断与治疗临床指南</a:t>
                      </a:r>
                      <a:endParaRPr lang="zh-CN" altLang="zh-CN" sz="1200" kern="0" dirty="0">
                        <a:solidFill>
                          <a:srgbClr val="404040"/>
                        </a:solidFill>
                        <a:effectLst/>
                        <a:latin typeface="微软雅黑" panose="020B0503020204020204" pitchFamily="34" charset="-122"/>
                        <a:ea typeface="微软雅黑" panose="020B0503020204020204" pitchFamily="34" charset="-122"/>
                        <a:cs typeface="+mn-cs"/>
                      </a:endParaRPr>
                    </a:p>
                  </a:txBody>
                  <a:tcPr marL="63947" marR="63947" marT="0" marB="0" anchor="ctr">
                    <a:lnL>
                      <a:noFill/>
                    </a:lnL>
                    <a:lnR w="19050">
                      <a:solidFill>
                        <a:srgbClr val="FFFFFF"/>
                      </a:solidFill>
                      <a:prstDash val="solid"/>
                    </a:lnR>
                    <a:lnT>
                      <a:noFill/>
                    </a:lnT>
                    <a:lnB w="19050">
                      <a:solidFill>
                        <a:srgbClr val="8F9887"/>
                      </a:solidFill>
                      <a:prstDash val="solid"/>
                    </a:lnB>
                    <a:solidFill>
                      <a:srgbClr val="F2F2F2"/>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rPr>
                        <a:t>脑肿瘤相关癫痫</a:t>
                      </a:r>
                      <a:endParaRPr lang="zh-CN" altLang="en-US" sz="1200" kern="100" dirty="0">
                        <a:solidFill>
                          <a:srgbClr val="40404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947" marR="63947" marT="0" marB="0" anchor="ctr">
                    <a:lnL w="19050">
                      <a:solidFill>
                        <a:srgbClr val="FFFFFF"/>
                      </a:solidFill>
                      <a:prstDash val="solid"/>
                    </a:lnL>
                    <a:lnR w="19050">
                      <a:solidFill>
                        <a:srgbClr val="FFFFFF"/>
                      </a:solidFill>
                      <a:prstDash val="solid"/>
                    </a:lnR>
                    <a:lnT>
                      <a:noFill/>
                    </a:lnT>
                    <a:lnB w="19050">
                      <a:solidFill>
                        <a:srgbClr val="8F9887"/>
                      </a:solidFill>
                      <a:prstDash val="solid"/>
                    </a:lnB>
                    <a:solidFill>
                      <a:srgbClr val="F2F2F2"/>
                    </a:solidFill>
                  </a:tcPr>
                </a:tc>
                <a:tc>
                  <a:txBody>
                    <a:bodyPr/>
                    <a:lstStyle/>
                    <a:p>
                      <a:pPr marL="0" indent="0" algn="just" defTabSz="914400" rtl="0" eaLnBrk="1" latinLnBrk="0" hangingPunct="1">
                        <a:buFont typeface="+mj-lt"/>
                        <a:buNone/>
                      </a:pPr>
                      <a:r>
                        <a:rPr lang="zh-CN" altLang="zh-CN" sz="1200" kern="0" dirty="0">
                          <a:solidFill>
                            <a:srgbClr val="404040"/>
                          </a:solidFill>
                          <a:effectLst/>
                          <a:latin typeface="微软雅黑" panose="020B0503020204020204" pitchFamily="34" charset="-122"/>
                          <a:ea typeface="微软雅黑" panose="020B0503020204020204" pitchFamily="34" charset="-122"/>
                          <a:cs typeface="+mn-cs"/>
                        </a:rPr>
                        <a:t>在胶质瘤相关癫痫治疗中，拉考沙胺具有更强的疗效和更少的副作用，其他抗癫痫药物治疗失败或不能耐受时，可以尝试使用拉考沙胺；</a:t>
                      </a:r>
                      <a:endParaRPr lang="zh-CN" altLang="zh-CN" sz="1200" kern="0" dirty="0">
                        <a:solidFill>
                          <a:srgbClr val="404040"/>
                        </a:solidFill>
                        <a:effectLst/>
                        <a:latin typeface="微软雅黑" panose="020B0503020204020204" pitchFamily="34" charset="-122"/>
                        <a:ea typeface="微软雅黑" panose="020B0503020204020204" pitchFamily="34" charset="-122"/>
                        <a:cs typeface="+mn-cs"/>
                      </a:endParaRPr>
                    </a:p>
                  </a:txBody>
                  <a:tcPr marL="63947" marR="63947" marT="0" marB="0" anchor="ctr">
                    <a:lnL w="19050">
                      <a:solidFill>
                        <a:srgbClr val="FFFFFF"/>
                      </a:solidFill>
                      <a:prstDash val="solid"/>
                    </a:lnL>
                    <a:lnR>
                      <a:noFill/>
                    </a:lnR>
                    <a:lnT>
                      <a:noFill/>
                    </a:lnT>
                    <a:lnB w="19050">
                      <a:solidFill>
                        <a:srgbClr val="8F9887"/>
                      </a:solidFill>
                      <a:prstDash val="solid"/>
                    </a:lnB>
                    <a:solidFill>
                      <a:srgbClr val="F2F2F2"/>
                    </a:solidFill>
                  </a:tcPr>
                </a:tc>
              </a:tr>
            </a:tbl>
          </a:graphicData>
        </a:graphic>
      </p:graphicFrame>
      <p:sp>
        <p:nvSpPr>
          <p:cNvPr id="10" name="文本框 9"/>
          <p:cNvSpPr txBox="1"/>
          <p:nvPr/>
        </p:nvSpPr>
        <p:spPr>
          <a:xfrm>
            <a:off x="1279525" y="1202055"/>
            <a:ext cx="9632315" cy="423545"/>
          </a:xfrm>
          <a:prstGeom prst="rect">
            <a:avLst/>
          </a:prstGeom>
          <a:solidFill>
            <a:srgbClr val="FFFFFF"/>
          </a:solidFill>
          <a:ln w="12700">
            <a:solidFill>
              <a:srgbClr val="25919E"/>
            </a:solidFill>
            <a:prstDash val="lgDashDot"/>
          </a:ln>
        </p:spPr>
        <p:txBody>
          <a:bodyPr wrap="square" rtlCol="0">
            <a:spAutoFit/>
          </a:bodyPr>
          <a:lstStyle/>
          <a:p>
            <a:pPr algn="l">
              <a:lnSpc>
                <a:spcPct val="120000"/>
              </a:lnSpc>
              <a:spcBef>
                <a:spcPts val="0"/>
              </a:spcBef>
              <a:spcAft>
                <a:spcPts val="0"/>
              </a:spcAft>
            </a:pPr>
            <a:r>
              <a:rPr lang="en-US" altLang="zh-CN" b="1" dirty="0">
                <a:latin typeface="微软雅黑" panose="020B0503020204020204" pitchFamily="34" charset="-122"/>
                <a:ea typeface="微软雅黑" panose="020B0503020204020204" pitchFamily="34" charset="-122"/>
              </a:rPr>
              <a:t>     </a:t>
            </a:r>
            <a:r>
              <a:rPr lang="en-US" altLang="zh-CN" sz="1600" b="1" dirty="0">
                <a:latin typeface="微软雅黑" panose="020B0503020204020204" pitchFamily="34" charset="-122"/>
                <a:ea typeface="微软雅黑" panose="020B0503020204020204" pitchFamily="34" charset="-122"/>
              </a:rPr>
              <a:t> </a:t>
            </a:r>
            <a:r>
              <a:rPr lang="zh-CN" altLang="en-US" b="1" dirty="0">
                <a:latin typeface="微软雅黑" panose="020B0503020204020204" pitchFamily="34" charset="-122"/>
                <a:ea typeface="微软雅黑" panose="020B0503020204020204" pitchFamily="34" charset="-122"/>
              </a:rPr>
              <a:t>针对局灶性癫痫和癫痫持续状态，拉考沙胺在国内外多个权威指南中均获得</a:t>
            </a:r>
            <a:r>
              <a:rPr lang="zh-CN" b="1" dirty="0">
                <a:latin typeface="微软雅黑" panose="020B0503020204020204" pitchFamily="34" charset="-122"/>
                <a:ea typeface="微软雅黑" panose="020B0503020204020204" pitchFamily="34" charset="-122"/>
              </a:rPr>
              <a:t>高级别</a:t>
            </a:r>
            <a:r>
              <a:rPr lang="zh-CN" altLang="en-US" b="1" dirty="0">
                <a:latin typeface="微软雅黑" panose="020B0503020204020204" pitchFamily="34" charset="-122"/>
                <a:ea typeface="微软雅黑" panose="020B0503020204020204" pitchFamily="34" charset="-122"/>
              </a:rPr>
              <a:t>推荐。</a:t>
            </a:r>
            <a:endParaRPr lang="zh-CN" altLang="en-US" b="1" dirty="0">
              <a:latin typeface="微软雅黑" panose="020B0503020204020204" pitchFamily="34" charset="-122"/>
              <a:ea typeface="微软雅黑" panose="020B0503020204020204" pitchFamily="34" charset="-122"/>
              <a:sym typeface="+mn-ea"/>
            </a:endParaRPr>
          </a:p>
        </p:txBody>
      </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0" y="307975"/>
            <a:ext cx="1426845" cy="716280"/>
          </a:xfrm>
          <a:prstGeom prst="rect">
            <a:avLst/>
          </a:prstGeom>
          <a:solidFill>
            <a:srgbClr val="25919E"/>
          </a:solidFill>
        </p:spPr>
        <p:txBody>
          <a:bodyPr wrap="square" lIns="0" tIns="0" rIns="0" bIns="0" rtlCol="0"/>
          <a:lstStyle/>
          <a:p/>
        </p:txBody>
      </p:sp>
      <p:sp>
        <p:nvSpPr>
          <p:cNvPr id="11" name="文本框 10"/>
          <p:cNvSpPr txBox="1"/>
          <p:nvPr/>
        </p:nvSpPr>
        <p:spPr>
          <a:xfrm>
            <a:off x="499110" y="374650"/>
            <a:ext cx="699770" cy="583565"/>
          </a:xfrm>
          <a:prstGeom prst="rect">
            <a:avLst/>
          </a:prstGeom>
          <a:noFill/>
        </p:spPr>
        <p:txBody>
          <a:bodyPr wrap="square" rtlCol="0">
            <a:spAutoFit/>
          </a:bodyPr>
          <a:lstStyle/>
          <a:p>
            <a:r>
              <a:rPr lang="en-US" altLang="zh-CN" sz="3200" b="1">
                <a:solidFill>
                  <a:schemeClr val="bg1"/>
                </a:solidFill>
                <a:latin typeface="微软雅黑" panose="020B0503020204020204" pitchFamily="34" charset="-122"/>
                <a:ea typeface="微软雅黑" panose="020B0503020204020204" pitchFamily="34" charset="-122"/>
              </a:rPr>
              <a:t>04</a:t>
            </a:r>
            <a:endParaRPr lang="en-US" altLang="zh-CN" sz="3200" b="1">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61055" y="1905"/>
            <a:ext cx="309880" cy="706755"/>
          </a:xfrm>
          <a:prstGeom prst="rect">
            <a:avLst/>
          </a:prstGeom>
          <a:noFill/>
        </p:spPr>
        <p:txBody>
          <a:bodyPr wrap="none" rtlCol="0">
            <a:spAutoFit/>
          </a:bodyPr>
          <a:lstStyle/>
          <a:p>
            <a:endParaRPr lang="zh-CN" altLang="en-US" sz="4000"/>
          </a:p>
        </p:txBody>
      </p:sp>
      <p:sp>
        <p:nvSpPr>
          <p:cNvPr id="22" name="文本框 21"/>
          <p:cNvSpPr txBox="1"/>
          <p:nvPr/>
        </p:nvSpPr>
        <p:spPr>
          <a:xfrm>
            <a:off x="1664335" y="375285"/>
            <a:ext cx="3006725" cy="583565"/>
          </a:xfrm>
          <a:prstGeom prst="rect">
            <a:avLst/>
          </a:prstGeom>
          <a:noFill/>
        </p:spPr>
        <p:txBody>
          <a:bodyPr wrap="square" rtlCol="0">
            <a:spAutoFit/>
          </a:bodyPr>
          <a:lstStyle/>
          <a:p>
            <a:r>
              <a:rPr lang="zh-CN" altLang="en-US" sz="3200" b="1">
                <a:solidFill>
                  <a:schemeClr val="tx1"/>
                </a:solidFill>
                <a:latin typeface="微软雅黑" panose="020B0503020204020204" pitchFamily="34" charset="-122"/>
                <a:ea typeface="微软雅黑" panose="020B0503020204020204" pitchFamily="34" charset="-122"/>
              </a:rPr>
              <a:t>创新性</a:t>
            </a:r>
            <a:endParaRPr lang="zh-CN" altLang="en-US" sz="3200" b="1">
              <a:solidFill>
                <a:schemeClr val="tx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127125" y="1880870"/>
            <a:ext cx="10283190" cy="1966595"/>
          </a:xfrm>
          <a:prstGeom prst="rect">
            <a:avLst/>
          </a:prstGeom>
          <a:noFill/>
          <a:ln>
            <a:solidFill>
              <a:srgbClr val="0070C0"/>
            </a:solidFill>
            <a:prstDash val="lgDashDot"/>
          </a:ln>
        </p:spPr>
        <p:txBody>
          <a:bodyPr wrap="square" rtlCol="0">
            <a:spAutoFit/>
          </a:bodyPr>
          <a:lstStyle/>
          <a:p>
            <a:pPr marL="285750" indent="-285750" fontAlgn="auto">
              <a:lnSpc>
                <a:spcPct val="130000"/>
              </a:lnSpc>
              <a:spcBef>
                <a:spcPts val="600"/>
              </a:spcBef>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作用机制：拉考沙胺是新一类功能性氨基酸，通过选择性促进电压门控钠通道缓慢失活，从而终止癫痫发作时的长时间、高频率放电。</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拉考沙胺对钠离子通道慢失活的</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选择性比卡马西平高</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40-50</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倍，强效控制癫痫。</a:t>
            </a:r>
            <a:endParaRPr lang="zh-CN" altLang="en-US"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fontAlgn="auto">
              <a:lnSpc>
                <a:spcPct val="130000"/>
              </a:lnSpc>
              <a:spcBef>
                <a:spcPts val="600"/>
              </a:spcBef>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拉考沙胺终止的是癫痫发作期间的长时间高频放电，而对正常状态下脑部的短时间高频放电几乎没有影响，</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对正常脑功能的影响小。</a:t>
            </a:r>
            <a:endParaRPr lang="zh-CN" altLang="en-US"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2" name="文本框 11"/>
          <p:cNvSpPr txBox="1"/>
          <p:nvPr/>
        </p:nvSpPr>
        <p:spPr>
          <a:xfrm>
            <a:off x="1127125" y="4617134"/>
            <a:ext cx="10270490" cy="1247140"/>
          </a:xfrm>
          <a:prstGeom prst="rect">
            <a:avLst/>
          </a:prstGeom>
          <a:noFill/>
          <a:ln>
            <a:solidFill>
              <a:srgbClr val="0070C0"/>
            </a:solidFill>
            <a:prstDash val="lgDashDot"/>
          </a:ln>
        </p:spPr>
        <p:txBody>
          <a:bodyPr wrap="square" rtlCol="0">
            <a:spAutoFit/>
          </a:bodyPr>
          <a:lstStyle/>
          <a:p>
            <a:pPr marL="285750" indent="-285750" algn="l">
              <a:lnSpc>
                <a:spcPct val="130000"/>
              </a:lnSpc>
              <a:spcBef>
                <a:spcPts val="600"/>
              </a:spcBef>
              <a:buClrTx/>
              <a:buSzTx/>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2021年青峰药业《合成拉考沙胺的新方法》专利荣获</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第二十二届中国专利优秀奖！</a:t>
            </a:r>
            <a:endPar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a:lnSpc>
                <a:spcPct val="130000"/>
              </a:lnSpc>
              <a:spcBef>
                <a:spcPts val="600"/>
              </a:spcBef>
              <a:buClrTx/>
              <a:buSzTx/>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本发明技术具有提高产率、降低成本、节能减排、提高纯度质量、减少后处理过程、操作简单，</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利于大规模工业化生产的优势。</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文本框 12"/>
          <p:cNvSpPr txBox="1"/>
          <p:nvPr/>
        </p:nvSpPr>
        <p:spPr>
          <a:xfrm>
            <a:off x="1139825" y="1512570"/>
            <a:ext cx="7515860" cy="398780"/>
          </a:xfrm>
          <a:prstGeom prst="rect">
            <a:avLst/>
          </a:prstGeom>
          <a:solidFill>
            <a:srgbClr val="25919E"/>
          </a:solidFill>
        </p:spPr>
        <p:txBody>
          <a:bodyPr wrap="square" rtlCol="0">
            <a:spAutoFit/>
          </a:bodyPr>
          <a:lstStyle/>
          <a:p>
            <a:pPr algn="l"/>
            <a:r>
              <a:rPr lang="zh-CN" altLang="en-US" sz="2000" b="1">
                <a:solidFill>
                  <a:schemeClr val="bg1"/>
                </a:solidFill>
                <a:latin typeface="微软雅黑" panose="020B0503020204020204" pitchFamily="34" charset="-122"/>
                <a:ea typeface="微软雅黑" panose="020B0503020204020204" pitchFamily="34" charset="-122"/>
              </a:rPr>
              <a:t>拉考沙胺作为第三代抗癫痫药物，拥有唯一的钠离子慢失活机制</a:t>
            </a:r>
            <a:endParaRPr lang="zh-CN" altLang="en-US" sz="2000" b="1">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127125" y="4248785"/>
            <a:ext cx="7677785" cy="398780"/>
          </a:xfrm>
          <a:prstGeom prst="rect">
            <a:avLst/>
          </a:prstGeom>
          <a:solidFill>
            <a:srgbClr val="25919E"/>
          </a:solidFill>
        </p:spPr>
        <p:txBody>
          <a:bodyPr wrap="square" rtlCol="0">
            <a:spAutoFit/>
          </a:bodyPr>
          <a:lstStyle/>
          <a:p>
            <a:pPr algn="l"/>
            <a:r>
              <a:rPr lang="zh-CN" altLang="en-US" sz="2000" b="1">
                <a:solidFill>
                  <a:schemeClr val="bg1"/>
                </a:solidFill>
                <a:latin typeface="微软雅黑" panose="020B0503020204020204" pitchFamily="34" charset="-122"/>
                <a:ea typeface="微软雅黑" panose="020B0503020204020204" pitchFamily="34" charset="-122"/>
              </a:rPr>
              <a:t>企业拥有自主产权的合成专利，为高质量的批量生产提供保证</a:t>
            </a:r>
            <a:endParaRPr lang="zh-CN" altLang="en-US" sz="2000" b="1">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advClick="0"/>
</p:sld>
</file>

<file path=ppt/tags/tag1.xml><?xml version="1.0" encoding="utf-8"?>
<p:tagLst xmlns:p="http://schemas.openxmlformats.org/presentationml/2006/main">
  <p:tag name="KSO_WM_UNIT_TABLE_BEAUTIFY" val="smartTable{b46b02c3-9aac-405a-b162-bfa155190f31}"/>
  <p:tag name="TABLE_ENDDRAG_ORIGIN_RECT" val="822*137"/>
  <p:tag name="TABLE_ENDDRAG_RECT" val="77*389*822*137"/>
  <p:tag name="TABLE_SKINIDX" val="1"/>
  <p:tag name="TABLE_COLORIDX" val="6"/>
  <p:tag name="TABLE_COLOR_RGB" val="0x000000*0xFFFFFF*0x212121*0xFFFFFF*0x8F9887*0xB5BE87*0xB8BACF*0xB7C8D2*0xC3AFB0*0xEFB2C1"/>
  <p:tag name="TABLE_RECT" val="17*362.811*926*143.9"/>
  <p:tag name="TABLE_ONEKEY_SKIN_IDX" val="2"/>
  <p:tag name="TABLE_EMPHASIZE_COLOR" val="9410695"/>
</p:tagLst>
</file>

<file path=ppt/tags/tag2.xml><?xml version="1.0" encoding="utf-8"?>
<p:tagLst xmlns:p="http://schemas.openxmlformats.org/presentationml/2006/main">
  <p:tag name="KSO_WM_UNIT_TABLE_BEAUTIFY" val="smartTable{0b1293bb-d5d3-47b7-80b8-95a277ef8414}"/>
  <p:tag name="TABLE_RECT" val="17*304.713*926*184.6"/>
  <p:tag name="TABLE_EMPHASIZE_COLOR" val="9410695"/>
  <p:tag name="TABLE_ONEKEY_SKIN_IDX" val="0"/>
  <p:tag name="TABLE_SKINIDX" val="1"/>
  <p:tag name="TABLE_COLORIDX" val="6"/>
  <p:tag name="TABLE_ENDDRAG_ORIGIN_RECT" val="893*208"/>
  <p:tag name="TABLE_ENDDRAG_RECT" val="28*257*893*208"/>
  <p:tag name="TABLE_COLOR_RGB" val="0x000000*0xFFFFFF*0x212121*0xFFFFFF*0x8F9887*0xB5BE87*0xB8BACF*0xB7C8D2*0xC3AFB0*0xEFB2C1"/>
</p:tagLst>
</file>

<file path=ppt/tags/tag3.xml><?xml version="1.0" encoding="utf-8"?>
<p:tagLst xmlns:p="http://schemas.openxmlformats.org/presentationml/2006/main">
  <p:tag name="KSO_WM_UNIT_TABLE_BEAUTIFY" val="smartTable{70755684-348c-4253-8a8f-09f78c268fa6}"/>
  <p:tag name="TABLE_EMPHASIZE_COLOR" val="9410695"/>
  <p:tag name="TABLE_SKINIDX" val="1"/>
  <p:tag name="TABLE_COLORIDX" val="6"/>
  <p:tag name="TABLE_COLOR_RGB" val="0x000000*0xFFFFFF*0x212121*0xFFFFFF*0x8F9887*0xB5BE87*0xB8BACF*0xB7C8D2*0xC3AFB0*0xEFB2C1"/>
  <p:tag name="TABLE_ENDDRAG_ORIGIN_RECT" val="909*349"/>
  <p:tag name="TABLE_ENDDRAG_RECT" val="29*173*909*349"/>
</p:tagLst>
</file>

<file path=ppt/tags/tag4.xml><?xml version="1.0" encoding="utf-8"?>
<p:tagLst xmlns:p="http://schemas.openxmlformats.org/presentationml/2006/main">
  <p:tag name="KSO_WPP_MARK_KEY" val="ef7b0c2e-6545-4d3c-84d8-ce2b21899ed4"/>
  <p:tag name="COMMONDATA" val="eyJoZGlkIjoiZTA4NzIyN2MxYTlmMzQ1NGE2MjU5NWRkMjhlOGMxYTA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6">
      <a:majorFont>
        <a:latin typeface="Playfair Display"/>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4150</Words>
  <Application>WPS 演示</Application>
  <PresentationFormat>宽屏</PresentationFormat>
  <Paragraphs>273</Paragraphs>
  <Slides>11</Slides>
  <Notes>9</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11</vt:i4>
      </vt:variant>
    </vt:vector>
  </HeadingPairs>
  <TitlesOfParts>
    <vt:vector size="27" baseType="lpstr">
      <vt:lpstr>Arial</vt:lpstr>
      <vt:lpstr>宋体</vt:lpstr>
      <vt:lpstr>Wingdings</vt:lpstr>
      <vt:lpstr>字魂59号-创粗黑</vt:lpstr>
      <vt:lpstr>黑体</vt:lpstr>
      <vt:lpstr>Franklin Gothic Book</vt:lpstr>
      <vt:lpstr>微软雅黑</vt:lpstr>
      <vt:lpstr>Wingdings</vt:lpstr>
      <vt:lpstr>Times New Roman</vt:lpstr>
      <vt:lpstr>Open Sans</vt:lpstr>
      <vt:lpstr>Segoe Print</vt:lpstr>
      <vt:lpstr>Arial Unicode MS</vt:lpstr>
      <vt:lpstr>Calibri</vt:lpstr>
      <vt:lpstr>Office Theme</vt:lpstr>
      <vt:lpstr>1_自定义设计方案</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dc:creator>
  <cp:lastModifiedBy>刘颖</cp:lastModifiedBy>
  <cp:revision>1033</cp:revision>
  <dcterms:created xsi:type="dcterms:W3CDTF">2020-07-09T02:40:00Z</dcterms:created>
  <dcterms:modified xsi:type="dcterms:W3CDTF">2022-07-14T07:14:23Z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932E4397E5A74225BF0AA995B725878C</vt:lpwstr>
  </property>
</Properties>
</file>