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2"/>
  </p:notesMasterIdLst>
  <p:sldIdLst>
    <p:sldId id="613" r:id="rId2"/>
    <p:sldId id="583" r:id="rId3"/>
    <p:sldId id="584" r:id="rId4"/>
    <p:sldId id="628" r:id="rId5"/>
    <p:sldId id="618" r:id="rId6"/>
    <p:sldId id="621" r:id="rId7"/>
    <p:sldId id="624" r:id="rId8"/>
    <p:sldId id="625" r:id="rId9"/>
    <p:sldId id="619" r:id="rId10"/>
    <p:sldId id="612" r:id="rId11"/>
  </p:sldIdLst>
  <p:sldSz cx="9144000" cy="5143500" type="screen16x9"/>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A95"/>
    <a:srgbClr val="FFFFFF"/>
    <a:srgbClr val="F7FCFF"/>
    <a:srgbClr val="E3EEC6"/>
    <a:srgbClr val="E2F6FF"/>
    <a:srgbClr val="F5EBDC"/>
    <a:srgbClr val="F5ECDE"/>
    <a:srgbClr val="BE945E"/>
    <a:srgbClr val="39F7DB"/>
    <a:srgbClr val="F739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00" autoAdjust="0"/>
  </p:normalViewPr>
  <p:slideViewPr>
    <p:cSldViewPr>
      <p:cViewPr>
        <p:scale>
          <a:sx n="98" d="100"/>
          <a:sy n="98" d="100"/>
        </p:scale>
        <p:origin x="-762" y="-318"/>
      </p:cViewPr>
      <p:guideLst>
        <p:guide orient="horz" pos="164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8" d="100"/>
          <a:sy n="88" d="100"/>
        </p:scale>
        <p:origin x="2778" y="10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pPr/>
              <a:t>7/14/2022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10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accent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接诊参保患者要点</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节标题">
    <p:bg>
      <p:bgPr>
        <a:solidFill>
          <a:schemeClr val="accent1"/>
        </a:solidFill>
        <a:effectLst/>
      </p:bgPr>
    </p:bg>
    <p:spTree>
      <p:nvGrpSpPr>
        <p:cNvPr id="1" name=""/>
        <p:cNvGrpSpPr/>
        <p:nvPr/>
      </p:nvGrpSpPr>
      <p:grpSpPr>
        <a:xfrm>
          <a:off x="0" y="0"/>
          <a:ext cx="0" cy="0"/>
          <a:chOff x="0" y="0"/>
          <a:chExt cx="0" cy="0"/>
        </a:xfrm>
      </p:grpSpPr>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医保工作的重要性</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医保政策的必要性</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现行主要医保种类</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近年医保报销政策</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医保结算付费方式</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医疗保险含义原则</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医保用药主要原则</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dirty="0" smtClean="0">
                <a:solidFill>
                  <a:schemeClr val="bg1"/>
                </a:solidFill>
              </a:rPr>
              <a:t>医保日常督查要点</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pPr/>
              <a:t>2022-7-14</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95365" y="4762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9" name="Google Shape;249;p31"/>
          <p:cNvSpPr txBox="1">
            <a:spLocks noGrp="1"/>
          </p:cNvSpPr>
          <p:nvPr>
            <p:ph type="ctrTitle"/>
          </p:nvPr>
        </p:nvSpPr>
        <p:spPr>
          <a:xfrm>
            <a:off x="990155" y="1123950"/>
            <a:ext cx="7006309" cy="1151113"/>
          </a:xfrm>
          <a:prstGeom prst="rect">
            <a:avLst/>
          </a:prstGeom>
        </p:spPr>
        <p:txBody>
          <a:bodyPr spcFirstLastPara="1" wrap="square" lIns="91425" tIns="91425" rIns="91425" bIns="91425" anchor="b" anchorCtr="0">
            <a:noAutofit/>
          </a:bodyPr>
          <a:lstStyle/>
          <a:p>
            <a:pPr lvl="0" algn="ctr"/>
            <a:r>
              <a:rPr lang="zh-CN" altLang="zh-CN" b="1" dirty="0" smtClean="0">
                <a:solidFill>
                  <a:schemeClr val="tx1"/>
                </a:solidFill>
              </a:rPr>
              <a:t>左奥硝唑分散片</a:t>
            </a:r>
            <a:endParaRPr b="1" dirty="0">
              <a:solidFill>
                <a:schemeClr val="tx1"/>
              </a:solidFill>
            </a:endParaRPr>
          </a:p>
        </p:txBody>
      </p:sp>
      <p:sp>
        <p:nvSpPr>
          <p:cNvPr id="250" name="Google Shape;250;p31"/>
          <p:cNvSpPr txBox="1">
            <a:spLocks noGrp="1"/>
          </p:cNvSpPr>
          <p:nvPr>
            <p:ph type="subTitle" idx="1"/>
          </p:nvPr>
        </p:nvSpPr>
        <p:spPr>
          <a:xfrm>
            <a:off x="1628775" y="3028950"/>
            <a:ext cx="5991225" cy="503555"/>
          </a:xfrm>
          <a:prstGeom prst="rect">
            <a:avLst/>
          </a:prstGeom>
        </p:spPr>
        <p:txBody>
          <a:bodyPr spcFirstLastPara="1" wrap="square" lIns="91425" tIns="91425" rIns="91425" bIns="91425" anchor="t" anchorCtr="0">
            <a:noAutofit/>
          </a:bodyPr>
          <a:lstStyle/>
          <a:p>
            <a:pPr>
              <a:buNone/>
            </a:pPr>
            <a:r>
              <a:rPr lang="zh-CN" altLang="zh-CN" sz="2000" b="1" dirty="0" smtClean="0">
                <a:solidFill>
                  <a:schemeClr val="tx1"/>
                </a:solidFill>
                <a:latin typeface="宋体" panose="02010600030101010101" pitchFamily="2" charset="-122"/>
                <a:ea typeface="宋体" panose="02010600030101010101" pitchFamily="2" charset="-122"/>
                <a:cs typeface="宋体" panose="02010600030101010101" pitchFamily="2" charset="-122"/>
              </a:rPr>
              <a:t>药品上市许可持有人</a:t>
            </a:r>
            <a:r>
              <a:rPr lang="en-US" altLang="zh-CN" sz="2000" b="1" dirty="0" smtClean="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zh-CN" sz="2000" b="1" dirty="0" smtClean="0">
                <a:solidFill>
                  <a:schemeClr val="tx1"/>
                </a:solidFill>
                <a:latin typeface="宋体" panose="02010600030101010101" pitchFamily="2" charset="-122"/>
                <a:ea typeface="宋体" panose="02010600030101010101" pitchFamily="2" charset="-122"/>
                <a:cs typeface="宋体" panose="02010600030101010101" pitchFamily="2" charset="-122"/>
              </a:rPr>
              <a:t>湖南明瑞制药有限公司</a:t>
            </a:r>
            <a:endParaRPr lang="zh-CN" altLang="zh-CN" sz="20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任意多边形 10"/>
          <p:cNvSpPr/>
          <p:nvPr/>
        </p:nvSpPr>
        <p:spPr>
          <a:xfrm flipH="1">
            <a:off x="-3" y="3742"/>
            <a:ext cx="4855251" cy="3766692"/>
          </a:xfrm>
          <a:custGeom>
            <a:avLst/>
            <a:gdLst>
              <a:gd name="connsiteX0" fmla="*/ 1311805 w 1311805"/>
              <a:gd name="connsiteY0" fmla="*/ 0 h 1017695"/>
              <a:gd name="connsiteX1" fmla="*/ 0 w 1311805"/>
              <a:gd name="connsiteY1" fmla="*/ 0 h 1017695"/>
              <a:gd name="connsiteX2" fmla="*/ 4162 w 1311805"/>
              <a:gd name="connsiteY2" fmla="*/ 82417 h 1017695"/>
              <a:gd name="connsiteX3" fmla="*/ 1040580 w 1311805"/>
              <a:gd name="connsiteY3" fmla="*/ 1017695 h 1017695"/>
              <a:gd name="connsiteX4" fmla="*/ 1275856 w 1311805"/>
              <a:gd name="connsiteY4" fmla="*/ 991018 h 1017695"/>
              <a:gd name="connsiteX5" fmla="*/ 1311805 w 1311805"/>
              <a:gd name="connsiteY5" fmla="*/ 980573 h 1017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1805" h="1017695">
                <a:moveTo>
                  <a:pt x="1311805" y="0"/>
                </a:moveTo>
                <a:lnTo>
                  <a:pt x="0" y="0"/>
                </a:lnTo>
                <a:lnTo>
                  <a:pt x="4162" y="82417"/>
                </a:lnTo>
                <a:cubicBezTo>
                  <a:pt x="57512" y="607749"/>
                  <a:pt x="501172" y="1017695"/>
                  <a:pt x="1040580" y="1017695"/>
                </a:cubicBezTo>
                <a:cubicBezTo>
                  <a:pt x="1121491" y="1017695"/>
                  <a:pt x="1200248" y="1008471"/>
                  <a:pt x="1275856" y="991018"/>
                </a:cubicBezTo>
                <a:lnTo>
                  <a:pt x="1311805" y="980573"/>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矩形 6"/>
          <p:cNvSpPr/>
          <p:nvPr/>
        </p:nvSpPr>
        <p:spPr>
          <a:xfrm>
            <a:off x="492825" y="5143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zh-CN" altLang="en-US" dirty="0">
              <a:solidFill>
                <a:srgbClr val="FF0000"/>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TextBox 48"/>
          <p:cNvSpPr txBox="1"/>
          <p:nvPr/>
        </p:nvSpPr>
        <p:spPr>
          <a:xfrm>
            <a:off x="685800" y="895350"/>
            <a:ext cx="7467600" cy="3077766"/>
          </a:xfrm>
          <a:prstGeom prst="rect">
            <a:avLst/>
          </a:prstGeom>
          <a:noFill/>
        </p:spPr>
        <p:txBody>
          <a:bodyPr wrap="square" lIns="0" tIns="0" rIns="0" bIns="0" rtlCol="0">
            <a:spAutoFit/>
          </a:bodyPr>
          <a:lstStyle/>
          <a:p>
            <a:pPr lvl="0">
              <a:lnSpc>
                <a:spcPts val="22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所治疗疾病对公共健康的影响：</a:t>
            </a:r>
            <a:endPar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endParaRPr>
          </a:p>
          <a:p>
            <a:pPr lvl="0">
              <a:lnSpc>
                <a:spcPts val="2000"/>
              </a:lnSpc>
              <a:spcBef>
                <a:spcPts val="600"/>
              </a:spcBef>
            </a:pP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    厌氧菌感染是一种内源性感染，病种遍及临床各科，在菌血症中有</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，在牙源性口面部感染病例中有</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94%</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，在吸入性肺炎及肺脓肿时有</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93%</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，在妇产科各种感染性疾病中有</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100%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，直肠周围脓肿有</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77%</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可检出厌氧菌。目前，临床常用的抗厌氧菌感染药物主要有甲硝唑、替硝唑、奥硝唑等。左奥硝唑为奥硝唑的左旋异构体，药效学研究结果表明左奥硝唑较奥硝唑的作用强，并在一般药理研究中发现本品较奥硝唑的神经毒性有所降低。</a:t>
            </a:r>
            <a:endPar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endParaRPr>
          </a:p>
          <a:p>
            <a:pPr lvl="0">
              <a:lnSpc>
                <a:spcPts val="20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弥补目录短板：</a:t>
            </a:r>
            <a:endPar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endParaRPr>
          </a:p>
          <a:p>
            <a:pPr lvl="0">
              <a:lnSpc>
                <a:spcPts val="2000"/>
              </a:lnSpc>
            </a:pP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    通过一系列的左奥硝唑药效学、药理学、毒理学、药物稳定性等对比研究，发现左奥硝唑较消旋奥硝唑和右旋奥硝唑具有更好的抗菌活性，更优的药动学特性、较少的不良反应和更加稳定的特点。</a:t>
            </a:r>
            <a:endPar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endParaRPr>
          </a:p>
          <a:p>
            <a:pPr lvl="0">
              <a:lnSpc>
                <a:spcPts val="20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临床管理难度：</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暂无</a:t>
            </a:r>
            <a:endParaRPr lang="zh-CN" altLang="en-US" sz="1500" dirty="0" smtClean="0">
              <a:latin typeface="宋体" panose="02010600030101010101" pitchFamily="2" charset="-122"/>
              <a:ea typeface="宋体" panose="02010600030101010101" pitchFamily="2" charset="-122"/>
              <a:cs typeface="宋体" panose="02010600030101010101" pitchFamily="2" charset="-122"/>
              <a:sym typeface="+mn-lt"/>
            </a:endParaRPr>
          </a:p>
        </p:txBody>
      </p:sp>
      <p:sp>
        <p:nvSpPr>
          <p:cNvPr id="20" name="矩形 19"/>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dirty="0" smtClean="0">
                <a:latin typeface="思源黑体" panose="020B0500000000000000" pitchFamily="34" charset="-122"/>
                <a:ea typeface="思源黑体" panose="020B0500000000000000" pitchFamily="34" charset="-122"/>
                <a:sym typeface="思源黑体" panose="020B0500000000000000" pitchFamily="34" charset="-122"/>
              </a:rPr>
              <a:t>05  </a:t>
            </a:r>
            <a:r>
              <a:rPr lang="zh-CN" altLang="en-US" b="1" dirty="0" smtClean="0">
                <a:latin typeface="思源黑体" panose="020B0500000000000000" pitchFamily="34" charset="-122"/>
                <a:ea typeface="思源黑体" panose="020B0500000000000000" pitchFamily="34" charset="-122"/>
                <a:sym typeface="思源黑体" panose="020B0500000000000000" pitchFamily="34" charset="-122"/>
              </a:rPr>
              <a:t>公平性</a:t>
            </a:r>
            <a:endParaRPr lang="zh-CN" altLang="en-US" b="1" dirty="0"/>
          </a:p>
        </p:txBody>
      </p:sp>
    </p:spTree>
  </p:cSld>
  <p:clrMapOvr>
    <a:masterClrMapping/>
  </p:clrMapOvr>
  <mc:AlternateContent xmlns:mc="http://schemas.openxmlformats.org/markup-compatibility/2006">
    <mc:Choice xmlns=""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par>
                          <p:cTn id="18" fill="hold">
                            <p:stCondLst>
                              <p:cond delay="500"/>
                            </p:stCondLst>
                            <p:childTnLst>
                              <p:par>
                                <p:cTn id="19" presetID="53" presetClass="entr" presetSubtype="16"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p:cTn id="26" dur="500" fill="hold"/>
                                        <p:tgtEl>
                                          <p:spTgt spid="20"/>
                                        </p:tgtEl>
                                        <p:attrNameLst>
                                          <p:attrName>ppt_w</p:attrName>
                                        </p:attrNameLst>
                                      </p:cBhvr>
                                      <p:tavLst>
                                        <p:tav tm="0">
                                          <p:val>
                                            <p:fltVal val="0"/>
                                          </p:val>
                                        </p:tav>
                                        <p:tav tm="100000">
                                          <p:val>
                                            <p:strVal val="#ppt_w"/>
                                          </p:val>
                                        </p:tav>
                                      </p:tavLst>
                                    </p:anim>
                                    <p:anim calcmode="lin" valueType="num">
                                      <p:cBhvr>
                                        <p:cTn id="27" dur="500" fill="hold"/>
                                        <p:tgtEl>
                                          <p:spTgt spid="20"/>
                                        </p:tgtEl>
                                        <p:attrNameLst>
                                          <p:attrName>ppt_h</p:attrName>
                                        </p:attrNameLst>
                                      </p:cBhvr>
                                      <p:tavLst>
                                        <p:tav tm="0">
                                          <p:val>
                                            <p:fltVal val="0"/>
                                          </p:val>
                                        </p:tav>
                                        <p:tav tm="100000">
                                          <p:val>
                                            <p:strVal val="#ppt_h"/>
                                          </p:val>
                                        </p:tav>
                                      </p:tavLst>
                                    </p:anim>
                                    <p:animEffect transition="in" filter="fade">
                                      <p:cBhvr>
                                        <p:cTn id="2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7" grpId="0" bldLvl="0" animBg="1"/>
      <p:bldP spid="19" grpId="0"/>
      <p:bldP spid="20"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57200" y="438150"/>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矩形 16"/>
          <p:cNvSpPr/>
          <p:nvPr/>
        </p:nvSpPr>
        <p:spPr>
          <a:xfrm>
            <a:off x="1013192" y="1200150"/>
            <a:ext cx="815608" cy="1752600"/>
          </a:xfrm>
          <a:prstGeom prst="rect">
            <a:avLst/>
          </a:prstGeom>
        </p:spPr>
        <p:txBody>
          <a:bodyPr vert="eaVert" wrap="square" lIns="68580" tIns="34290" rIns="68580" bIns="34290">
            <a:spAutoFit/>
          </a:bodyPr>
          <a:lstStyle/>
          <a:p>
            <a:pPr defTabSz="685800">
              <a:defRPr/>
            </a:pPr>
            <a:r>
              <a:rPr lang="zh-CN" altLang="en-US" sz="4400" b="1" spc="225" dirty="0" smtClean="0">
                <a:solidFill>
                  <a:schemeClr val="accent1"/>
                </a:solidFill>
                <a:latin typeface="+mj-ea"/>
                <a:ea typeface="+mj-ea"/>
                <a:cs typeface="+mn-ea"/>
                <a:sym typeface="+mn-lt"/>
              </a:rPr>
              <a:t>目 录</a:t>
            </a:r>
            <a:endParaRPr sz="4400" b="1" spc="225" dirty="0">
              <a:solidFill>
                <a:schemeClr val="accent1"/>
              </a:solidFill>
              <a:latin typeface="+mj-ea"/>
              <a:ea typeface="+mj-ea"/>
              <a:cs typeface="+mn-ea"/>
              <a:sym typeface="+mn-lt"/>
            </a:endParaRPr>
          </a:p>
        </p:txBody>
      </p:sp>
      <p:grpSp>
        <p:nvGrpSpPr>
          <p:cNvPr id="18" name="组合 17"/>
          <p:cNvGrpSpPr/>
          <p:nvPr/>
        </p:nvGrpSpPr>
        <p:grpSpPr>
          <a:xfrm>
            <a:off x="1962787" y="1276350"/>
            <a:ext cx="2685414" cy="290952"/>
            <a:chOff x="3113365" y="1214277"/>
            <a:chExt cx="3461585" cy="290952"/>
          </a:xfrm>
        </p:grpSpPr>
        <p:sp>
          <p:nvSpPr>
            <p:cNvPr id="19" name="文本框 7"/>
            <p:cNvSpPr txBox="1"/>
            <p:nvPr/>
          </p:nvSpPr>
          <p:spPr>
            <a:xfrm>
              <a:off x="3113365" y="1220536"/>
              <a:ext cx="489752" cy="284693"/>
            </a:xfrm>
            <a:prstGeom prst="rect">
              <a:avLst/>
            </a:prstGeom>
            <a:solidFill>
              <a:schemeClr val="accent1"/>
            </a:solidFill>
            <a:ln>
              <a:noFill/>
            </a:ln>
          </p:spPr>
          <p:txBody>
            <a:bodyPr wrap="square" lIns="68580" tIns="34290" rIns="68580" bIns="34290" rtlCol="0">
              <a:spAutoFit/>
            </a:bodyPr>
            <a:lstStyle/>
            <a:p>
              <a:pPr algn="ctr" defTabSz="685800"/>
              <a:r>
                <a:rPr lang="en-US" altLang="zh-CN" sz="1400" dirty="0" smtClean="0">
                  <a:solidFill>
                    <a:schemeClr val="bg1"/>
                  </a:solidFill>
                  <a:latin typeface="+mn-ea"/>
                  <a:cs typeface="+mn-ea"/>
                  <a:sym typeface="+mn-lt"/>
                </a:rPr>
                <a:t>01</a:t>
              </a:r>
              <a:endParaRPr lang="en-US" altLang="zh-CN" sz="1400" dirty="0">
                <a:solidFill>
                  <a:schemeClr val="bg1"/>
                </a:solidFill>
                <a:latin typeface="+mn-ea"/>
                <a:cs typeface="+mn-ea"/>
                <a:sym typeface="+mn-lt"/>
              </a:endParaRPr>
            </a:p>
          </p:txBody>
        </p:sp>
        <p:sp>
          <p:nvSpPr>
            <p:cNvPr id="20" name="文本框 15"/>
            <p:cNvSpPr txBox="1"/>
            <p:nvPr/>
          </p:nvSpPr>
          <p:spPr>
            <a:xfrm>
              <a:off x="3703052" y="1214277"/>
              <a:ext cx="2871898" cy="283845"/>
            </a:xfrm>
            <a:prstGeom prst="rect">
              <a:avLst/>
            </a:prstGeom>
            <a:noFill/>
            <a:ln>
              <a:solidFill>
                <a:schemeClr val="accent1"/>
              </a:solidFill>
            </a:ln>
          </p:spPr>
          <p:txBody>
            <a:bodyPr wrap="square" lIns="68580" tIns="34290" rIns="68580" bIns="34290" rtlCol="0">
              <a:spAutoFit/>
            </a:bodyPr>
            <a:lstStyle/>
            <a:p>
              <a:pPr algn="ctr" defTabSz="685800"/>
              <a:r>
                <a:rPr lang="zh-CN" altLang="en-US" sz="1400" b="1" dirty="0" smtClean="0">
                  <a:sym typeface="+mn-ea"/>
                </a:rPr>
                <a:t>药品基本信息</a:t>
              </a:r>
              <a:endParaRPr lang="zh-CN" altLang="en-US" sz="1400" dirty="0">
                <a:solidFill>
                  <a:schemeClr val="tx1">
                    <a:lumMod val="85000"/>
                    <a:lumOff val="15000"/>
                  </a:schemeClr>
                </a:solidFill>
                <a:latin typeface="+mn-ea"/>
                <a:cs typeface="+mn-ea"/>
                <a:sym typeface="+mn-lt"/>
              </a:endParaRPr>
            </a:p>
          </p:txBody>
        </p:sp>
      </p:grpSp>
      <p:grpSp>
        <p:nvGrpSpPr>
          <p:cNvPr id="2" name="组合 1"/>
          <p:cNvGrpSpPr/>
          <p:nvPr/>
        </p:nvGrpSpPr>
        <p:grpSpPr>
          <a:xfrm>
            <a:off x="1981202" y="2038350"/>
            <a:ext cx="2666999" cy="290104"/>
            <a:chOff x="3113365" y="1214277"/>
            <a:chExt cx="3437847" cy="290104"/>
          </a:xfrm>
        </p:grpSpPr>
        <p:sp>
          <p:nvSpPr>
            <p:cNvPr id="3" name="文本框 7"/>
            <p:cNvSpPr txBox="1"/>
            <p:nvPr/>
          </p:nvSpPr>
          <p:spPr>
            <a:xfrm>
              <a:off x="3113365" y="1220536"/>
              <a:ext cx="489752" cy="283845"/>
            </a:xfrm>
            <a:prstGeom prst="rect">
              <a:avLst/>
            </a:prstGeom>
            <a:solidFill>
              <a:schemeClr val="accent1"/>
            </a:solidFill>
            <a:ln>
              <a:noFill/>
            </a:ln>
          </p:spPr>
          <p:txBody>
            <a:bodyPr wrap="square" lIns="68580" tIns="34290" rIns="68580" bIns="34290" rtlCol="0">
              <a:spAutoFit/>
            </a:bodyPr>
            <a:lstStyle/>
            <a:p>
              <a:pPr algn="ctr" defTabSz="685800"/>
              <a:r>
                <a:rPr lang="en-US" altLang="zh-CN" sz="1400" dirty="0" smtClean="0">
                  <a:solidFill>
                    <a:schemeClr val="bg1"/>
                  </a:solidFill>
                  <a:latin typeface="+mn-ea"/>
                  <a:cs typeface="+mn-ea"/>
                  <a:sym typeface="+mn-lt"/>
                </a:rPr>
                <a:t>02</a:t>
              </a:r>
              <a:endParaRPr lang="en-US" altLang="zh-CN" sz="1400" dirty="0">
                <a:solidFill>
                  <a:schemeClr val="bg1"/>
                </a:solidFill>
                <a:latin typeface="+mn-ea"/>
                <a:cs typeface="+mn-ea"/>
                <a:sym typeface="+mn-lt"/>
              </a:endParaRPr>
            </a:p>
          </p:txBody>
        </p:sp>
        <p:sp>
          <p:nvSpPr>
            <p:cNvPr id="4" name="文本框 15"/>
            <p:cNvSpPr txBox="1"/>
            <p:nvPr/>
          </p:nvSpPr>
          <p:spPr>
            <a:xfrm>
              <a:off x="3679314" y="1214277"/>
              <a:ext cx="2871898" cy="283845"/>
            </a:xfrm>
            <a:prstGeom prst="rect">
              <a:avLst/>
            </a:prstGeom>
            <a:noFill/>
            <a:ln>
              <a:solidFill>
                <a:schemeClr val="accent1"/>
              </a:solidFill>
            </a:ln>
          </p:spPr>
          <p:txBody>
            <a:bodyPr wrap="square" lIns="68580" tIns="34290" rIns="68580" bIns="34290" rtlCol="0">
              <a:spAutoFit/>
            </a:bodyPr>
            <a:lstStyle/>
            <a:p>
              <a:pPr algn="ctr" defTabSz="685800"/>
              <a:r>
                <a:rPr lang="zh-CN" altLang="en-US" sz="1400" b="1" dirty="0">
                  <a:solidFill>
                    <a:schemeClr val="tx1">
                      <a:lumMod val="85000"/>
                      <a:lumOff val="15000"/>
                    </a:schemeClr>
                  </a:solidFill>
                  <a:latin typeface="+mn-ea"/>
                  <a:cs typeface="+mn-ea"/>
                  <a:sym typeface="+mn-lt"/>
                </a:rPr>
                <a:t>安全性</a:t>
              </a:r>
            </a:p>
          </p:txBody>
        </p:sp>
      </p:grpSp>
      <p:grpSp>
        <p:nvGrpSpPr>
          <p:cNvPr id="12" name="组合 11"/>
          <p:cNvGrpSpPr/>
          <p:nvPr/>
        </p:nvGrpSpPr>
        <p:grpSpPr>
          <a:xfrm>
            <a:off x="1981202" y="2847975"/>
            <a:ext cx="2666999" cy="290104"/>
            <a:chOff x="3113365" y="1214277"/>
            <a:chExt cx="3437847" cy="290104"/>
          </a:xfrm>
        </p:grpSpPr>
        <p:sp>
          <p:nvSpPr>
            <p:cNvPr id="13" name="文本框 7"/>
            <p:cNvSpPr txBox="1"/>
            <p:nvPr/>
          </p:nvSpPr>
          <p:spPr>
            <a:xfrm>
              <a:off x="3113365" y="1220536"/>
              <a:ext cx="489752" cy="283845"/>
            </a:xfrm>
            <a:prstGeom prst="rect">
              <a:avLst/>
            </a:prstGeom>
            <a:solidFill>
              <a:schemeClr val="accent1"/>
            </a:solidFill>
            <a:ln>
              <a:noFill/>
            </a:ln>
          </p:spPr>
          <p:txBody>
            <a:bodyPr wrap="square" lIns="68580" tIns="34290" rIns="68580" bIns="34290" rtlCol="0">
              <a:spAutoFit/>
            </a:bodyPr>
            <a:lstStyle/>
            <a:p>
              <a:pPr algn="ctr" defTabSz="685800"/>
              <a:r>
                <a:rPr lang="en-US" altLang="zh-CN" sz="1400" dirty="0" smtClean="0">
                  <a:solidFill>
                    <a:schemeClr val="bg1"/>
                  </a:solidFill>
                  <a:latin typeface="+mn-ea"/>
                  <a:cs typeface="+mn-ea"/>
                  <a:sym typeface="+mn-lt"/>
                </a:rPr>
                <a:t>03</a:t>
              </a:r>
              <a:endParaRPr lang="en-US" altLang="zh-CN" sz="1400" dirty="0">
                <a:solidFill>
                  <a:schemeClr val="bg1"/>
                </a:solidFill>
                <a:latin typeface="+mn-ea"/>
                <a:cs typeface="+mn-ea"/>
                <a:sym typeface="+mn-lt"/>
              </a:endParaRPr>
            </a:p>
          </p:txBody>
        </p:sp>
        <p:sp>
          <p:nvSpPr>
            <p:cNvPr id="14" name="文本框 15"/>
            <p:cNvSpPr txBox="1"/>
            <p:nvPr/>
          </p:nvSpPr>
          <p:spPr>
            <a:xfrm>
              <a:off x="3679314" y="1214277"/>
              <a:ext cx="2871898" cy="283845"/>
            </a:xfrm>
            <a:prstGeom prst="rect">
              <a:avLst/>
            </a:prstGeom>
            <a:noFill/>
            <a:ln>
              <a:solidFill>
                <a:schemeClr val="accent1"/>
              </a:solidFill>
            </a:ln>
          </p:spPr>
          <p:txBody>
            <a:bodyPr wrap="square" lIns="68580" tIns="34290" rIns="68580" bIns="34290" rtlCol="0">
              <a:spAutoFit/>
            </a:bodyPr>
            <a:lstStyle/>
            <a:p>
              <a:pPr algn="ctr" defTabSz="685800"/>
              <a:r>
                <a:rPr lang="zh-CN" altLang="en-US" sz="1400" b="1" dirty="0">
                  <a:solidFill>
                    <a:schemeClr val="tx1">
                      <a:lumMod val="85000"/>
                      <a:lumOff val="15000"/>
                    </a:schemeClr>
                  </a:solidFill>
                  <a:latin typeface="+mn-ea"/>
                  <a:cs typeface="+mn-ea"/>
                  <a:sym typeface="+mn-lt"/>
                </a:rPr>
                <a:t>有效性</a:t>
              </a:r>
            </a:p>
          </p:txBody>
        </p:sp>
      </p:grpSp>
      <p:grpSp>
        <p:nvGrpSpPr>
          <p:cNvPr id="15" name="组合 14"/>
          <p:cNvGrpSpPr/>
          <p:nvPr/>
        </p:nvGrpSpPr>
        <p:grpSpPr>
          <a:xfrm>
            <a:off x="5033647" y="1269365"/>
            <a:ext cx="2685414" cy="290104"/>
            <a:chOff x="3113365" y="1214277"/>
            <a:chExt cx="3461585" cy="290104"/>
          </a:xfrm>
        </p:grpSpPr>
        <p:sp>
          <p:nvSpPr>
            <p:cNvPr id="16" name="文本框 7"/>
            <p:cNvSpPr txBox="1"/>
            <p:nvPr/>
          </p:nvSpPr>
          <p:spPr>
            <a:xfrm>
              <a:off x="3113365" y="1220536"/>
              <a:ext cx="489752" cy="283845"/>
            </a:xfrm>
            <a:prstGeom prst="rect">
              <a:avLst/>
            </a:prstGeom>
            <a:solidFill>
              <a:schemeClr val="accent1"/>
            </a:solidFill>
            <a:ln>
              <a:noFill/>
            </a:ln>
          </p:spPr>
          <p:txBody>
            <a:bodyPr wrap="square" lIns="68580" tIns="34290" rIns="68580" bIns="34290" rtlCol="0">
              <a:spAutoFit/>
            </a:bodyPr>
            <a:lstStyle/>
            <a:p>
              <a:pPr algn="ctr" defTabSz="685800"/>
              <a:r>
                <a:rPr lang="en-US" altLang="zh-CN" sz="1400" dirty="0" smtClean="0">
                  <a:solidFill>
                    <a:schemeClr val="bg1"/>
                  </a:solidFill>
                  <a:latin typeface="+mn-ea"/>
                  <a:cs typeface="+mn-ea"/>
                  <a:sym typeface="+mn-lt"/>
                </a:rPr>
                <a:t>04</a:t>
              </a:r>
              <a:endParaRPr lang="en-US" altLang="zh-CN" sz="1400" dirty="0">
                <a:solidFill>
                  <a:schemeClr val="bg1"/>
                </a:solidFill>
                <a:latin typeface="+mn-ea"/>
                <a:cs typeface="+mn-ea"/>
                <a:sym typeface="+mn-lt"/>
              </a:endParaRPr>
            </a:p>
          </p:txBody>
        </p:sp>
        <p:sp>
          <p:nvSpPr>
            <p:cNvPr id="27" name="文本框 15"/>
            <p:cNvSpPr txBox="1"/>
            <p:nvPr/>
          </p:nvSpPr>
          <p:spPr>
            <a:xfrm>
              <a:off x="3703052" y="1214277"/>
              <a:ext cx="2871898" cy="283845"/>
            </a:xfrm>
            <a:prstGeom prst="rect">
              <a:avLst/>
            </a:prstGeom>
            <a:noFill/>
            <a:ln>
              <a:solidFill>
                <a:schemeClr val="accent1"/>
              </a:solidFill>
            </a:ln>
          </p:spPr>
          <p:txBody>
            <a:bodyPr wrap="square" lIns="68580" tIns="34290" rIns="68580" bIns="34290" rtlCol="0">
              <a:spAutoFit/>
            </a:bodyPr>
            <a:lstStyle/>
            <a:p>
              <a:pPr algn="ctr" defTabSz="685800"/>
              <a:r>
                <a:rPr lang="zh-CN" altLang="en-US" sz="1400" b="1" dirty="0" smtClean="0">
                  <a:solidFill>
                    <a:schemeClr val="tx1">
                      <a:lumMod val="85000"/>
                      <a:lumOff val="15000"/>
                    </a:schemeClr>
                  </a:solidFill>
                  <a:latin typeface="思源黑体 CN Regular (正文)"/>
                  <a:cs typeface="+mn-ea"/>
                  <a:sym typeface="+mn-lt"/>
                </a:rPr>
                <a:t>创新</a:t>
              </a:r>
              <a:r>
                <a:rPr lang="zh-CN" altLang="en-US" sz="1400" b="1" dirty="0" smtClean="0">
                  <a:solidFill>
                    <a:schemeClr val="tx1">
                      <a:lumMod val="85000"/>
                      <a:lumOff val="15000"/>
                    </a:schemeClr>
                  </a:solidFill>
                  <a:latin typeface="+mn-ea"/>
                  <a:cs typeface="+mn-ea"/>
                  <a:sym typeface="+mn-lt"/>
                </a:rPr>
                <a:t>型</a:t>
              </a:r>
              <a:endParaRPr lang="zh-CN" altLang="en-US" sz="1400" b="1" dirty="0">
                <a:solidFill>
                  <a:schemeClr val="tx1">
                    <a:lumMod val="85000"/>
                    <a:lumOff val="15000"/>
                  </a:schemeClr>
                </a:solidFill>
                <a:latin typeface="+mn-ea"/>
                <a:cs typeface="+mn-ea"/>
                <a:sym typeface="+mn-lt"/>
              </a:endParaRPr>
            </a:p>
          </p:txBody>
        </p:sp>
      </p:grpSp>
      <p:grpSp>
        <p:nvGrpSpPr>
          <p:cNvPr id="28" name="组合 27"/>
          <p:cNvGrpSpPr/>
          <p:nvPr/>
        </p:nvGrpSpPr>
        <p:grpSpPr>
          <a:xfrm>
            <a:off x="5029202" y="2044700"/>
            <a:ext cx="2666999" cy="290104"/>
            <a:chOff x="3113365" y="1214277"/>
            <a:chExt cx="3437847" cy="290104"/>
          </a:xfrm>
        </p:grpSpPr>
        <p:sp>
          <p:nvSpPr>
            <p:cNvPr id="29" name="文本框 7"/>
            <p:cNvSpPr txBox="1"/>
            <p:nvPr/>
          </p:nvSpPr>
          <p:spPr>
            <a:xfrm>
              <a:off x="3113365" y="1220536"/>
              <a:ext cx="489752" cy="283845"/>
            </a:xfrm>
            <a:prstGeom prst="rect">
              <a:avLst/>
            </a:prstGeom>
            <a:solidFill>
              <a:schemeClr val="accent1"/>
            </a:solidFill>
            <a:ln>
              <a:noFill/>
            </a:ln>
          </p:spPr>
          <p:txBody>
            <a:bodyPr wrap="square" lIns="68580" tIns="34290" rIns="68580" bIns="34290" rtlCol="0">
              <a:spAutoFit/>
            </a:bodyPr>
            <a:lstStyle/>
            <a:p>
              <a:pPr algn="ctr" defTabSz="685800"/>
              <a:r>
                <a:rPr lang="en-US" altLang="zh-CN" sz="1400" dirty="0" smtClean="0">
                  <a:solidFill>
                    <a:schemeClr val="bg1"/>
                  </a:solidFill>
                  <a:latin typeface="+mn-ea"/>
                  <a:cs typeface="+mn-ea"/>
                  <a:sym typeface="+mn-lt"/>
                </a:rPr>
                <a:t>05</a:t>
              </a:r>
              <a:endParaRPr lang="en-US" altLang="zh-CN" sz="1400" dirty="0">
                <a:solidFill>
                  <a:schemeClr val="bg1"/>
                </a:solidFill>
                <a:latin typeface="+mn-ea"/>
                <a:cs typeface="+mn-ea"/>
                <a:sym typeface="+mn-lt"/>
              </a:endParaRPr>
            </a:p>
          </p:txBody>
        </p:sp>
        <p:sp>
          <p:nvSpPr>
            <p:cNvPr id="30" name="文本框 15"/>
            <p:cNvSpPr txBox="1"/>
            <p:nvPr/>
          </p:nvSpPr>
          <p:spPr>
            <a:xfrm>
              <a:off x="3679314" y="1214277"/>
              <a:ext cx="2871898" cy="283845"/>
            </a:xfrm>
            <a:prstGeom prst="rect">
              <a:avLst/>
            </a:prstGeom>
            <a:noFill/>
            <a:ln>
              <a:solidFill>
                <a:schemeClr val="accent1"/>
              </a:solidFill>
            </a:ln>
          </p:spPr>
          <p:txBody>
            <a:bodyPr wrap="square" lIns="68580" tIns="34290" rIns="68580" bIns="34290" rtlCol="0">
              <a:spAutoFit/>
            </a:bodyPr>
            <a:lstStyle/>
            <a:p>
              <a:pPr algn="ctr" defTabSz="685800"/>
              <a:r>
                <a:rPr lang="zh-CN" altLang="en-US" sz="1400" b="1" dirty="0" smtClean="0">
                  <a:solidFill>
                    <a:schemeClr val="tx1">
                      <a:lumMod val="85000"/>
                      <a:lumOff val="15000"/>
                    </a:schemeClr>
                  </a:solidFill>
                  <a:latin typeface="+mn-ea"/>
                  <a:cs typeface="+mn-ea"/>
                  <a:sym typeface="+mn-lt"/>
                </a:rPr>
                <a:t>公平性</a:t>
              </a:r>
              <a:endParaRPr lang="zh-CN" altLang="en-US" sz="1400" b="1" dirty="0">
                <a:solidFill>
                  <a:schemeClr val="tx1">
                    <a:lumMod val="85000"/>
                    <a:lumOff val="15000"/>
                  </a:schemeClr>
                </a:solidFill>
                <a:latin typeface="+mn-ea"/>
                <a:cs typeface="+mn-ea"/>
                <a:sym typeface="+mn-lt"/>
              </a:endParaRPr>
            </a:p>
          </p:txBody>
        </p:sp>
      </p:gr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p:cTn id="18" dur="500" fill="hold"/>
                                        <p:tgtEl>
                                          <p:spTgt spid="17"/>
                                        </p:tgtEl>
                                        <p:attrNameLst>
                                          <p:attrName>ppt_w</p:attrName>
                                        </p:attrNameLst>
                                      </p:cBhvr>
                                      <p:tavLst>
                                        <p:tav tm="0">
                                          <p:val>
                                            <p:fltVal val="0"/>
                                          </p:val>
                                        </p:tav>
                                        <p:tav tm="100000">
                                          <p:val>
                                            <p:strVal val="#ppt_w"/>
                                          </p:val>
                                        </p:tav>
                                      </p:tavLst>
                                    </p:anim>
                                    <p:anim calcmode="lin" valueType="num">
                                      <p:cBhvr>
                                        <p:cTn id="19" dur="500" fill="hold"/>
                                        <p:tgtEl>
                                          <p:spTgt spid="17"/>
                                        </p:tgtEl>
                                        <p:attrNameLst>
                                          <p:attrName>ppt_h</p:attrName>
                                        </p:attrNameLst>
                                      </p:cBhvr>
                                      <p:tavLst>
                                        <p:tav tm="0">
                                          <p:val>
                                            <p:fltVal val="0"/>
                                          </p:val>
                                        </p:tav>
                                        <p:tav tm="100000">
                                          <p:val>
                                            <p:strVal val="#ppt_h"/>
                                          </p:val>
                                        </p:tav>
                                      </p:tavLst>
                                    </p:anim>
                                    <p:animEffect transition="in" filter="fade">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left)">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left)">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left)">
                                      <p:cBhvr>
                                        <p:cTn id="4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533465" y="4762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TextBox 48"/>
          <p:cNvSpPr txBox="1"/>
          <p:nvPr/>
        </p:nvSpPr>
        <p:spPr>
          <a:xfrm>
            <a:off x="1371600" y="1123950"/>
            <a:ext cx="5669915" cy="3613810"/>
          </a:xfrm>
          <a:prstGeom prst="rect">
            <a:avLst/>
          </a:prstGeom>
          <a:noFill/>
        </p:spPr>
        <p:txBody>
          <a:bodyPr wrap="square" lIns="0" tIns="0" rIns="0" bIns="0" rtlCol="0">
            <a:spAutoFit/>
          </a:bodyPr>
          <a:lstStyle/>
          <a:p>
            <a:pPr algn="l">
              <a:lnSpc>
                <a:spcPct val="150000"/>
              </a:lnSpc>
            </a:pPr>
            <a:r>
              <a:rPr lang="zh-CN" altLang="zh-CN" sz="1500" b="1" dirty="0" smtClean="0">
                <a:latin typeface="宋体" panose="02010600030101010101" pitchFamily="2" charset="-122"/>
                <a:ea typeface="宋体" panose="02010600030101010101" pitchFamily="2" charset="-122"/>
                <a:cs typeface="宋体" panose="02010600030101010101" pitchFamily="2" charset="-122"/>
                <a:sym typeface="+mn-ea"/>
              </a:rPr>
              <a:t>通用名称：</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左奥硝唑分散片</a:t>
            </a:r>
            <a:endParaRPr lang="en-US"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ct val="1500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剂    型：</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分散片</a:t>
            </a:r>
            <a:endParaRPr lang="en-US"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ct val="1500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规    格</a:t>
            </a:r>
            <a:r>
              <a:rPr lang="zh-CN" altLang="zh-CN" sz="1500" b="1"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0.25g</a:t>
            </a:r>
          </a:p>
          <a:p>
            <a:pPr lvl="0">
              <a:lnSpc>
                <a:spcPct val="1500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中国大陆首次上市时间：</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2022</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年</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月</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30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日 </a:t>
            </a:r>
            <a:endParaRPr lang="en-US" altLang="zh-CN" sz="1500" dirty="0" smtClean="0">
              <a:latin typeface="宋体" panose="02010600030101010101" pitchFamily="2" charset="-122"/>
              <a:ea typeface="宋体" panose="02010600030101010101" pitchFamily="2" charset="-122"/>
              <a:cs typeface="宋体" panose="02010600030101010101" pitchFamily="2" charset="-122"/>
            </a:endParaRPr>
          </a:p>
          <a:p>
            <a:pPr lvl="0">
              <a:lnSpc>
                <a:spcPct val="1500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目前大陆地区同通用名药品的上市情况：</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3</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家</a:t>
            </a:r>
            <a:endParaRPr lang="en-US" altLang="zh-CN" sz="1500" dirty="0" smtClean="0">
              <a:latin typeface="宋体" panose="02010600030101010101" pitchFamily="2" charset="-122"/>
              <a:ea typeface="宋体" panose="02010600030101010101" pitchFamily="2" charset="-122"/>
              <a:cs typeface="宋体" panose="02010600030101010101" pitchFamily="2" charset="-122"/>
            </a:endParaRPr>
          </a:p>
          <a:p>
            <a:pPr lvl="0">
              <a:lnSpc>
                <a:spcPct val="1500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全球首个上市国家</a:t>
            </a:r>
            <a:r>
              <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地区及上市时间：</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中国</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/2022</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年</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月</a:t>
            </a:r>
            <a:endParaRPr lang="en-US" altLang="zh-CN" sz="1500" dirty="0" smtClean="0">
              <a:latin typeface="宋体" panose="02010600030101010101" pitchFamily="2" charset="-122"/>
              <a:ea typeface="宋体" panose="02010600030101010101" pitchFamily="2" charset="-122"/>
              <a:cs typeface="宋体" panose="02010600030101010101" pitchFamily="2" charset="-122"/>
            </a:endParaRPr>
          </a:p>
          <a:p>
            <a:pPr lvl="0">
              <a:lnSpc>
                <a:spcPct val="1500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是否为</a:t>
            </a:r>
            <a:r>
              <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rPr>
              <a:t>OTC</a:t>
            </a: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药品：</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否</a:t>
            </a:r>
            <a:endPar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参照药品建议：</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左奥硝唑氯化钠注射液</a:t>
            </a:r>
            <a:endParaRPr lang="en-US" altLang="zh-CN" sz="1500" dirty="0" smtClean="0">
              <a:latin typeface="宋体" panose="02010600030101010101" pitchFamily="2" charset="-122"/>
              <a:ea typeface="宋体" panose="02010600030101010101" pitchFamily="2" charset="-122"/>
              <a:cs typeface="宋体" panose="02010600030101010101" pitchFamily="2" charset="-122"/>
            </a:endParaRPr>
          </a:p>
          <a:p>
            <a:pPr lvl="0">
              <a:lnSpc>
                <a:spcPct val="150000"/>
              </a:lnSpc>
            </a:pPr>
            <a:endParaRPr lang="en-US"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endParaRPr lang="en-US" altLang="zh-CN" sz="1700" b="1" dirty="0" smtClean="0">
              <a:latin typeface="宋体" panose="02010600030101010101" pitchFamily="2" charset="-122"/>
              <a:ea typeface="宋体" panose="02010600030101010101" pitchFamily="2" charset="-122"/>
              <a:cs typeface="宋体" panose="02010600030101010101" pitchFamily="2" charset="-122"/>
              <a:sym typeface="+mn-ea"/>
            </a:endParaRPr>
          </a:p>
          <a:p>
            <a:pPr algn="l"/>
            <a:endParaRPr lang="zh-CN" altLang="en-US" sz="1700" b="1" spc="600"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lt"/>
            </a:endParaRPr>
          </a:p>
        </p:txBody>
      </p:sp>
      <p:sp>
        <p:nvSpPr>
          <p:cNvPr id="12" name="矩形 11"/>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dirty="0" smtClean="0">
                <a:latin typeface="思源黑体" panose="020B0500000000000000" pitchFamily="34" charset="-122"/>
                <a:ea typeface="思源黑体" panose="020B0500000000000000" pitchFamily="34" charset="-122"/>
                <a:sym typeface="思源黑体" panose="020B0500000000000000" pitchFamily="34" charset="-122"/>
              </a:rPr>
              <a:t>01  </a:t>
            </a:r>
            <a:r>
              <a:rPr lang="zh-CN" altLang="en-US" b="1" dirty="0" smtClean="0">
                <a:latin typeface="思源黑体" panose="020B0500000000000000" pitchFamily="34" charset="-122"/>
                <a:ea typeface="思源黑体" panose="020B0500000000000000" pitchFamily="34" charset="-122"/>
                <a:sym typeface="思源黑体" panose="020B0500000000000000" pitchFamily="34" charset="-122"/>
              </a:rPr>
              <a:t>药品基本信息</a:t>
            </a:r>
            <a:endParaRPr lang="zh-CN" altLang="en-US" b="1" dirty="0"/>
          </a:p>
        </p:txBody>
      </p:sp>
    </p:spTree>
  </p:cSld>
  <p:clrMapOvr>
    <a:masterClrMapping/>
  </p:clrMapOvr>
  <mc:AlternateContent xmlns:mc="http://schemas.openxmlformats.org/markup-compatibility/2006">
    <mc:Choice xmlns=""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8" grpId="0"/>
      <p:bldP spid="12"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533465" y="4762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2"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TextBox 48"/>
          <p:cNvSpPr txBox="1"/>
          <p:nvPr/>
        </p:nvSpPr>
        <p:spPr>
          <a:xfrm>
            <a:off x="762000" y="895350"/>
            <a:ext cx="7391400" cy="2948781"/>
          </a:xfrm>
          <a:prstGeom prst="rect">
            <a:avLst/>
          </a:prstGeom>
          <a:noFill/>
        </p:spPr>
        <p:txBody>
          <a:bodyPr wrap="square" lIns="0" tIns="0" rIns="0" bIns="0" rtlCol="0">
            <a:spAutoFit/>
          </a:bodyPr>
          <a:lstStyle/>
          <a:p>
            <a:pPr marL="0" lvl="0" indent="0" algn="l">
              <a:lnSpc>
                <a:spcPts val="25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弥补未满足的治疗需求情况：</a:t>
            </a:r>
            <a:endPar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endParaRPr>
          </a:p>
          <a:p>
            <a:pPr marL="0" lvl="0" indent="0" algn="l">
              <a:lnSpc>
                <a:spcPts val="2500"/>
              </a:lnSpc>
              <a:spcBef>
                <a:spcPts val="600"/>
              </a:spcBef>
            </a:pP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    厌氧菌感染是临床治疗中常见的细菌感染之一，硝基咪唑类药物是厌氧菌感染治疗领域的主要品种，左奥硝唑与奥硝唑相比，左奥硝唑总不良反应率从</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21.58%</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下降至</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1.47%</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，神经系统不良反应率由</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17.98%</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下降至</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，彻底解决了硝基咪唑类药物的主要毒性。</a:t>
            </a:r>
            <a:endParaRPr lang="en-US" altLang="zh-CN" sz="1500" dirty="0" smtClean="0">
              <a:solidFill>
                <a:srgbClr val="FF0000"/>
              </a:solidFill>
              <a:latin typeface="宋体" panose="02010600030101010101" pitchFamily="2" charset="-122"/>
              <a:ea typeface="宋体" panose="02010600030101010101" pitchFamily="2" charset="-122"/>
              <a:cs typeface="宋体" panose="02010600030101010101" pitchFamily="2" charset="-122"/>
            </a:endParaRPr>
          </a:p>
          <a:p>
            <a:pPr lvl="0">
              <a:lnSpc>
                <a:spcPts val="25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大陆地区发病率：</a:t>
            </a:r>
            <a:endPar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endParaRPr>
          </a:p>
          <a:p>
            <a:pPr lvl="0">
              <a:lnSpc>
                <a:spcPts val="2500"/>
              </a:lnSpc>
              <a:spcBef>
                <a:spcPts val="600"/>
              </a:spcBef>
            </a:pP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    外科感染患者</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50%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以上，腹部感染中患者</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60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以上，阑尾脓肿、阑尾切除术后切口化脓患者</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70%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以上，牙周炎患者</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75%</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以上，女性生殖道感染接近</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100%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，发病率这样</a:t>
            </a:r>
            <a:endPar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endParaRPr>
          </a:p>
          <a:p>
            <a:pPr marL="0" lvl="0" indent="0" algn="l">
              <a:lnSpc>
                <a:spcPts val="25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年发病患者总数：</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2</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亿人以上</a:t>
            </a:r>
            <a:endParaRPr lang="zh-CN" altLang="en-US" sz="1500" dirty="0" smtClean="0">
              <a:latin typeface="宋体" panose="02010600030101010101" pitchFamily="2" charset="-122"/>
              <a:ea typeface="宋体" panose="02010600030101010101" pitchFamily="2" charset="-122"/>
              <a:cs typeface="宋体" panose="02010600030101010101" pitchFamily="2" charset="-122"/>
              <a:sym typeface="+mn-lt"/>
            </a:endParaRPr>
          </a:p>
        </p:txBody>
      </p:sp>
      <p:sp>
        <p:nvSpPr>
          <p:cNvPr id="12" name="矩形 11"/>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dirty="0" smtClean="0">
                <a:latin typeface="思源黑体" panose="020B0500000000000000" pitchFamily="34" charset="-122"/>
                <a:ea typeface="思源黑体" panose="020B0500000000000000" pitchFamily="34" charset="-122"/>
                <a:sym typeface="思源黑体" panose="020B0500000000000000" pitchFamily="34" charset="-122"/>
              </a:rPr>
              <a:t>01  </a:t>
            </a:r>
            <a:r>
              <a:rPr lang="zh-CN" altLang="en-US" b="1" dirty="0" smtClean="0">
                <a:latin typeface="思源黑体" panose="020B0500000000000000" pitchFamily="34" charset="-122"/>
                <a:ea typeface="思源黑体" panose="020B0500000000000000" pitchFamily="34" charset="-122"/>
                <a:sym typeface="思源黑体" panose="020B0500000000000000" pitchFamily="34" charset="-122"/>
              </a:rPr>
              <a:t>药品基本信息</a:t>
            </a:r>
            <a:endParaRPr lang="zh-CN" altLang="en-US" b="1" dirty="0"/>
          </a:p>
        </p:txBody>
      </p:sp>
    </p:spTree>
  </p:cSld>
  <p:clrMapOvr>
    <a:masterClrMapping/>
  </p:clrMapOvr>
  <mc:AlternateContent xmlns:mc="http://schemas.openxmlformats.org/markup-compatibility/2006">
    <mc:Choice xmlns=""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p:bldP spid="1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任意多边形 10"/>
          <p:cNvSpPr/>
          <p:nvPr/>
        </p:nvSpPr>
        <p:spPr>
          <a:xfrm flipH="1">
            <a:off x="-3" y="3742"/>
            <a:ext cx="4855251" cy="3766692"/>
          </a:xfrm>
          <a:custGeom>
            <a:avLst/>
            <a:gdLst>
              <a:gd name="connsiteX0" fmla="*/ 1311805 w 1311805"/>
              <a:gd name="connsiteY0" fmla="*/ 0 h 1017695"/>
              <a:gd name="connsiteX1" fmla="*/ 0 w 1311805"/>
              <a:gd name="connsiteY1" fmla="*/ 0 h 1017695"/>
              <a:gd name="connsiteX2" fmla="*/ 4162 w 1311805"/>
              <a:gd name="connsiteY2" fmla="*/ 82417 h 1017695"/>
              <a:gd name="connsiteX3" fmla="*/ 1040580 w 1311805"/>
              <a:gd name="connsiteY3" fmla="*/ 1017695 h 1017695"/>
              <a:gd name="connsiteX4" fmla="*/ 1275856 w 1311805"/>
              <a:gd name="connsiteY4" fmla="*/ 991018 h 1017695"/>
              <a:gd name="connsiteX5" fmla="*/ 1311805 w 1311805"/>
              <a:gd name="connsiteY5" fmla="*/ 980573 h 1017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1805" h="1017695">
                <a:moveTo>
                  <a:pt x="1311805" y="0"/>
                </a:moveTo>
                <a:lnTo>
                  <a:pt x="0" y="0"/>
                </a:lnTo>
                <a:lnTo>
                  <a:pt x="4162" y="82417"/>
                </a:lnTo>
                <a:cubicBezTo>
                  <a:pt x="57512" y="607749"/>
                  <a:pt x="501172" y="1017695"/>
                  <a:pt x="1040580" y="1017695"/>
                </a:cubicBezTo>
                <a:cubicBezTo>
                  <a:pt x="1121491" y="1017695"/>
                  <a:pt x="1200248" y="1008471"/>
                  <a:pt x="1275856" y="991018"/>
                </a:cubicBezTo>
                <a:lnTo>
                  <a:pt x="1311805" y="980573"/>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矩形 6"/>
          <p:cNvSpPr/>
          <p:nvPr/>
        </p:nvSpPr>
        <p:spPr>
          <a:xfrm>
            <a:off x="492825" y="5143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TextBox 48"/>
          <p:cNvSpPr txBox="1"/>
          <p:nvPr/>
        </p:nvSpPr>
        <p:spPr>
          <a:xfrm>
            <a:off x="685800" y="742950"/>
            <a:ext cx="7811770" cy="3577903"/>
          </a:xfrm>
          <a:prstGeom prst="rect">
            <a:avLst/>
          </a:prstGeom>
          <a:noFill/>
        </p:spPr>
        <p:txBody>
          <a:bodyPr wrap="square" lIns="0" tIns="0" rIns="0" bIns="0" rtlCol="0">
            <a:spAutoFit/>
          </a:bodyPr>
          <a:lstStyle/>
          <a:p>
            <a:pPr algn="l" fontAlgn="auto">
              <a:lnSpc>
                <a:spcPts val="2000"/>
              </a:lnSpc>
            </a:pPr>
            <a:r>
              <a:rPr lang="zh-CN" altLang="zh-CN" sz="1500" b="1" dirty="0" smtClean="0">
                <a:latin typeface="宋体" panose="02010600030101010101" pitchFamily="2" charset="-122"/>
                <a:ea typeface="宋体" panose="02010600030101010101" pitchFamily="2" charset="-122"/>
                <a:cs typeface="宋体" panose="02010600030101010101" pitchFamily="2" charset="-122"/>
                <a:sym typeface="+mn-ea"/>
              </a:rPr>
              <a:t>本品适应症为</a:t>
            </a:r>
            <a:r>
              <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rPr>
              <a:t>:</a:t>
            </a:r>
            <a:endParaRPr lang="zh-CN" altLang="zh-CN" sz="1500"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fontAlgn="auto">
              <a:lnSpc>
                <a:spcPts val="23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1</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、本品适用于治疗阿米巴虫病、泌尿生殖道毛滴虫病及兰氏贾第鞭毛虫病。</a:t>
            </a:r>
            <a:endParaRPr lang="zh-CN" altLang="zh-CN" sz="1500"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fontAlgn="auto">
              <a:lnSpc>
                <a:spcPts val="23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2</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、本品适用于治疗对本品敏感的厌氧菌引起的感染。</a:t>
            </a:r>
            <a:endParaRPr lang="zh-CN" altLang="zh-CN" sz="1500"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fontAlgn="auto">
              <a:lnSpc>
                <a:spcPts val="23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3</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、本品适用于预防外科手术可能引起的敏感厌氧菌感染。</a:t>
            </a:r>
            <a:endParaRPr lang="zh-CN" altLang="zh-CN" sz="1500"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fontAlgn="auto">
              <a:lnSpc>
                <a:spcPts val="23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4</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、本品也可用于左奥硝唑氯化钠注射液治疗后的序贯治疗。</a:t>
            </a:r>
            <a:endParaRPr lang="zh-CN" altLang="zh-CN" sz="1500"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fontAlgn="auto">
              <a:lnSpc>
                <a:spcPts val="23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本品使用过程中</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尚应根据临床需要采取其他辅助治疗措施。</a:t>
            </a:r>
            <a:endParaRPr lang="en-US" altLang="zh-CN" sz="1500"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fontAlgn="auto">
              <a:lnSpc>
                <a:spcPts val="23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疾病基本情况</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1500"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nSpc>
                <a:spcPts val="2300"/>
              </a:lnSpc>
            </a:pP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    厌氧菌是正常菌群的主要组成部分，它可引起人体任何组织和器官的感染。由厌氧梭状芽胞杆菌所致的特殊病症如气性坏疽、破伤风、肉毒中毒等早为临床医生所熟知和重视，而由无芽胞厌氧菌所引起的感染则常被忽视和漏诊。厌氧菌可引起任何部位和脏器的感染，但以胸腔、腹部和盆腔感染为多见，占这些部位感染的</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70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93</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％，但</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3</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2</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3</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为混合感染。目前厌氧菌感染在外科也越来越受到临床医师的重视，在外科感染中厌氧菌的检出率至少在</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50%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以上。</a:t>
            </a:r>
            <a:endParaRPr lang="zh-CN" altLang="en-US" sz="1500" dirty="0" smtClean="0">
              <a:latin typeface="宋体" panose="02010600030101010101" pitchFamily="2" charset="-122"/>
              <a:ea typeface="宋体" panose="02010600030101010101" pitchFamily="2" charset="-122"/>
              <a:cs typeface="宋体" panose="02010600030101010101" pitchFamily="2" charset="-122"/>
              <a:sym typeface="+mn-lt"/>
            </a:endParaRPr>
          </a:p>
        </p:txBody>
      </p:sp>
      <p:sp>
        <p:nvSpPr>
          <p:cNvPr id="12" name="矩形 11"/>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dirty="0" smtClean="0">
                <a:latin typeface="思源黑体" panose="020B0500000000000000" pitchFamily="34" charset="-122"/>
                <a:ea typeface="思源黑体" panose="020B0500000000000000" pitchFamily="34" charset="-122"/>
                <a:sym typeface="思源黑体" panose="020B0500000000000000" pitchFamily="34" charset="-122"/>
              </a:rPr>
              <a:t>01  </a:t>
            </a:r>
            <a:r>
              <a:rPr lang="zh-CN" altLang="en-US" b="1" dirty="0" smtClean="0">
                <a:latin typeface="思源黑体" panose="020B0500000000000000" pitchFamily="34" charset="-122"/>
                <a:ea typeface="思源黑体" panose="020B0500000000000000" pitchFamily="34" charset="-122"/>
                <a:sym typeface="思源黑体" panose="020B0500000000000000" pitchFamily="34" charset="-122"/>
              </a:rPr>
              <a:t>药品基本信息</a:t>
            </a:r>
            <a:endParaRPr lang="zh-CN" altLang="en-US" b="1" dirty="0"/>
          </a:p>
        </p:txBody>
      </p:sp>
    </p:spTree>
  </p:cSld>
  <p:clrMapOvr>
    <a:masterClrMapping/>
  </p:clrMapOvr>
  <mc:AlternateContent xmlns:mc="http://schemas.openxmlformats.org/markup-compatibility/2006">
    <mc:Choice xmlns=""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par>
                          <p:cTn id="18" fill="hold">
                            <p:stCondLst>
                              <p:cond delay="500"/>
                            </p:stCondLst>
                            <p:childTnLst>
                              <p:par>
                                <p:cTn id="19" presetID="53" presetClass="entr" presetSubtype="16"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7" grpId="0" bldLvl="0" animBg="1"/>
      <p:bldP spid="18" grpId="0"/>
      <p:bldP spid="1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任意多边形 10"/>
          <p:cNvSpPr/>
          <p:nvPr/>
        </p:nvSpPr>
        <p:spPr>
          <a:xfrm flipH="1">
            <a:off x="-3" y="3742"/>
            <a:ext cx="4855251" cy="3766692"/>
          </a:xfrm>
          <a:custGeom>
            <a:avLst/>
            <a:gdLst>
              <a:gd name="connsiteX0" fmla="*/ 1311805 w 1311805"/>
              <a:gd name="connsiteY0" fmla="*/ 0 h 1017695"/>
              <a:gd name="connsiteX1" fmla="*/ 0 w 1311805"/>
              <a:gd name="connsiteY1" fmla="*/ 0 h 1017695"/>
              <a:gd name="connsiteX2" fmla="*/ 4162 w 1311805"/>
              <a:gd name="connsiteY2" fmla="*/ 82417 h 1017695"/>
              <a:gd name="connsiteX3" fmla="*/ 1040580 w 1311805"/>
              <a:gd name="connsiteY3" fmla="*/ 1017695 h 1017695"/>
              <a:gd name="connsiteX4" fmla="*/ 1275856 w 1311805"/>
              <a:gd name="connsiteY4" fmla="*/ 991018 h 1017695"/>
              <a:gd name="connsiteX5" fmla="*/ 1311805 w 1311805"/>
              <a:gd name="connsiteY5" fmla="*/ 980573 h 1017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1805" h="1017695">
                <a:moveTo>
                  <a:pt x="1311805" y="0"/>
                </a:moveTo>
                <a:lnTo>
                  <a:pt x="0" y="0"/>
                </a:lnTo>
                <a:lnTo>
                  <a:pt x="4162" y="82417"/>
                </a:lnTo>
                <a:cubicBezTo>
                  <a:pt x="57512" y="607749"/>
                  <a:pt x="501172" y="1017695"/>
                  <a:pt x="1040580" y="1017695"/>
                </a:cubicBezTo>
                <a:cubicBezTo>
                  <a:pt x="1121491" y="1017695"/>
                  <a:pt x="1200248" y="1008471"/>
                  <a:pt x="1275856" y="991018"/>
                </a:cubicBezTo>
                <a:lnTo>
                  <a:pt x="1311805" y="980573"/>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矩形 6"/>
          <p:cNvSpPr/>
          <p:nvPr/>
        </p:nvSpPr>
        <p:spPr>
          <a:xfrm>
            <a:off x="492825" y="5143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TextBox 48"/>
          <p:cNvSpPr txBox="1"/>
          <p:nvPr/>
        </p:nvSpPr>
        <p:spPr>
          <a:xfrm>
            <a:off x="646430" y="590550"/>
            <a:ext cx="7811770" cy="3872855"/>
          </a:xfrm>
          <a:prstGeom prst="rect">
            <a:avLst/>
          </a:prstGeom>
          <a:noFill/>
        </p:spPr>
        <p:txBody>
          <a:bodyPr wrap="square" lIns="0" tIns="0" rIns="0" bIns="0" rtlCol="0">
            <a:spAutoFit/>
          </a:bodyPr>
          <a:lstStyle/>
          <a:p>
            <a:pPr algn="l">
              <a:lnSpc>
                <a:spcPts val="1700"/>
              </a:lnSpc>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用法用量：</a:t>
            </a:r>
            <a:endParaRPr lang="en-US" altLang="zh-CN" sz="1500" b="1" dirty="0" smtClean="0">
              <a:latin typeface="宋体" panose="02010600030101010101" pitchFamily="2" charset="-122"/>
              <a:ea typeface="宋体" panose="02010600030101010101" pitchFamily="2" charset="-122"/>
              <a:cs typeface="宋体" panose="02010600030101010101" pitchFamily="2" charset="-122"/>
              <a:sym typeface="+mn-ea"/>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1</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、阿米巴虫病</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成人</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每日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1.0~1 5g,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口服。儿童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每</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30mg/kg,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针对肝脏阿米巴病，在脓肿阶段</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左奥硝唑治疗时需联合进行脓肿的排出治疗。</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2</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、毛滴虫病</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(1)5</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日疗法</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成人：</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每次</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0.5g,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每日两次</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早晚各服一次</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连续服用</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5</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天。</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(2)</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单次疗法：</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成人：晚餐后单次服用</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1.5g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3</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、兰氏贾第鞭毛虫病</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成人：每日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1.0g,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口服。儿童：每日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30mg/kg,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4</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、治疗厌氧菌感染</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成人：每日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1.0~1.5g,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口服。儿童：每</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20~30mg/kg,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5</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预防厌氧菌感染</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成人：手术前</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12</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小时使用</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0.5g,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手术后三天每</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12</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小时使用</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0.5g,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a:t>
            </a:r>
            <a:endParaRPr lang="zh-CN" altLang="zh-CN" sz="1500" dirty="0" smtClean="0">
              <a:latin typeface="宋体" panose="02010600030101010101" pitchFamily="2" charset="-122"/>
              <a:ea typeface="宋体" panose="02010600030101010101" pitchFamily="2" charset="-122"/>
              <a:cs typeface="宋体" panose="02010600030101010101" pitchFamily="2" charset="-122"/>
            </a:endParaRPr>
          </a:p>
          <a:p>
            <a:pPr algn="l">
              <a:lnSpc>
                <a:spcPts val="1900"/>
              </a:lnSpc>
            </a:pP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儿童：治疗方案同成人</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剂量为每日</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20~30mg/kg,</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口服。</a:t>
            </a:r>
            <a:endParaRPr lang="zh-CN" altLang="en-US" sz="1500" spc="600"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lt"/>
            </a:endParaRPr>
          </a:p>
        </p:txBody>
      </p:sp>
      <p:sp>
        <p:nvSpPr>
          <p:cNvPr id="13" name="矩形 12"/>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dirty="0" smtClean="0">
                <a:latin typeface="思源黑体" panose="020B0500000000000000" pitchFamily="34" charset="-122"/>
                <a:ea typeface="思源黑体" panose="020B0500000000000000" pitchFamily="34" charset="-122"/>
                <a:sym typeface="思源黑体" panose="020B0500000000000000" pitchFamily="34" charset="-122"/>
              </a:rPr>
              <a:t>01  </a:t>
            </a:r>
            <a:r>
              <a:rPr lang="zh-CN" altLang="en-US" b="1" dirty="0" smtClean="0">
                <a:latin typeface="思源黑体" panose="020B0500000000000000" pitchFamily="34" charset="-122"/>
                <a:ea typeface="思源黑体" panose="020B0500000000000000" pitchFamily="34" charset="-122"/>
                <a:sym typeface="思源黑体" panose="020B0500000000000000" pitchFamily="34" charset="-122"/>
              </a:rPr>
              <a:t>药品基本信息</a:t>
            </a:r>
            <a:endParaRPr lang="zh-CN" altLang="en-US" b="1" dirty="0"/>
          </a:p>
        </p:txBody>
      </p:sp>
    </p:spTree>
  </p:cSld>
  <p:clrMapOvr>
    <a:masterClrMapping/>
  </p:clrMapOvr>
  <mc:AlternateContent xmlns:mc="http://schemas.openxmlformats.org/markup-compatibility/2006">
    <mc:Choice xmlns=""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par>
                          <p:cTn id="18" fill="hold">
                            <p:stCondLst>
                              <p:cond delay="500"/>
                            </p:stCondLst>
                            <p:childTnLst>
                              <p:par>
                                <p:cTn id="19" presetID="53" presetClass="entr" presetSubtype="16"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7" grpId="0" bldLvl="0" animBg="1"/>
      <p:bldP spid="18" grpId="0"/>
      <p:bldP spid="13"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533400" y="514350"/>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TextBox 48"/>
          <p:cNvSpPr txBox="1"/>
          <p:nvPr/>
        </p:nvSpPr>
        <p:spPr>
          <a:xfrm>
            <a:off x="762000" y="819150"/>
            <a:ext cx="7583170" cy="3180358"/>
          </a:xfrm>
          <a:prstGeom prst="rect">
            <a:avLst/>
          </a:prstGeom>
          <a:noFill/>
        </p:spPr>
        <p:txBody>
          <a:bodyPr wrap="square" lIns="0" tIns="0" rIns="0" bIns="0" rtlCol="0">
            <a:spAutoFit/>
          </a:bodyPr>
          <a:lstStyle/>
          <a:p>
            <a:pPr algn="l">
              <a:lnSpc>
                <a:spcPts val="22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不良反应</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r>
            <a:b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b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zh-CN" sz="1500" dirty="0" smtClean="0">
                <a:latin typeface="宋体" panose="02010600030101010101" pitchFamily="2" charset="-122"/>
                <a:ea typeface="宋体" panose="02010600030101010101" pitchFamily="2" charset="-122"/>
                <a:cs typeface="宋体" panose="02010600030101010101" pitchFamily="2" charset="-122"/>
                <a:sym typeface="+mn-ea"/>
              </a:rPr>
              <a:t>本品临床试验安全性评价其不良反应主要表现为：嗜睡、头痛、头晕、恶心及困倦等，但所有不良反应均未采取措施，治疗结束时可自行缓解。</a:t>
            </a:r>
            <a:endPar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endParaRPr>
          </a:p>
          <a:p>
            <a:pPr algn="l">
              <a:lnSpc>
                <a:spcPts val="2200"/>
              </a:lnSpc>
              <a:spcBef>
                <a:spcPts val="600"/>
              </a:spcBef>
            </a:pPr>
            <a:r>
              <a:rPr lang="zh-CN" altLang="en-US" sz="1500" b="1" dirty="0" smtClean="0">
                <a:latin typeface="宋体" panose="02010600030101010101" pitchFamily="2" charset="-122"/>
                <a:ea typeface="宋体" panose="02010600030101010101" pitchFamily="2" charset="-122"/>
                <a:cs typeface="宋体" panose="02010600030101010101" pitchFamily="2" charset="-122"/>
                <a:sym typeface="+mn-ea"/>
              </a:rPr>
              <a:t>安全性方面的优势和不足：</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r>
            <a:b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b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左奥硝唑为目前市售药物奥硝唑的单一旋光体，体内和体外的药效学研究结果表明左奥硝唑的抗菌效果强于奥硝唑。小鼠和犬的急性毒性研究结果表明，给药左奥硝唑后的</a:t>
            </a: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LD50</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值并未较消旋体奥硝唑有所降低，且有所增加。</a:t>
            </a:r>
            <a:b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br>
            <a:r>
              <a:rPr lang="en-US" altLang="zh-CN" sz="15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一般药理实验研究结果表明，左奥硝唑对实验动物的中枢神经系统、呼吸系统和心血管系统没有出现较消旋体奥硝唑更为严重的影响。长期毒性试验结果表明本品在动物体内安全性高。</a:t>
            </a:r>
            <a:b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br>
            <a:r>
              <a:rPr lang="zh-CN" altLang="en-US" sz="1500" dirty="0" smtClean="0">
                <a:latin typeface="宋体" panose="02010600030101010101" pitchFamily="2" charset="-122"/>
                <a:ea typeface="宋体" panose="02010600030101010101" pitchFamily="2" charset="-122"/>
                <a:cs typeface="宋体" panose="02010600030101010101" pitchFamily="2" charset="-122"/>
                <a:sym typeface="+mn-ea"/>
              </a:rPr>
              <a:t>    综上，左奥硝唑是一个安全有效的抗厌氧菌感染的药物。</a:t>
            </a:r>
            <a:endParaRPr lang="zh-CN" altLang="en-US" sz="1500" spc="600"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lt"/>
            </a:endParaRPr>
          </a:p>
        </p:txBody>
      </p:sp>
      <p:sp>
        <p:nvSpPr>
          <p:cNvPr id="11" name="矩形 10"/>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spc="300" dirty="0" smtClean="0">
                <a:latin typeface="思源黑体" panose="020B0500000000000000" pitchFamily="34" charset="-122"/>
                <a:ea typeface="思源黑体" panose="020B0500000000000000" pitchFamily="34" charset="-122"/>
                <a:sym typeface="思源黑体" panose="020B0500000000000000" pitchFamily="34" charset="-122"/>
              </a:rPr>
              <a:t>02  </a:t>
            </a:r>
            <a:r>
              <a:rPr lang="zh-CN" altLang="en-US" b="1" spc="300" dirty="0" smtClean="0">
                <a:latin typeface="思源黑体" panose="020B0500000000000000" pitchFamily="34" charset="-122"/>
                <a:ea typeface="思源黑体" panose="020B0500000000000000" pitchFamily="34" charset="-122"/>
                <a:sym typeface="思源黑体" panose="020B0500000000000000" pitchFamily="34" charset="-122"/>
              </a:rPr>
              <a:t>安全性</a:t>
            </a:r>
            <a:endParaRPr lang="zh-CN" altLang="en-US" b="1" spc="300" dirty="0"/>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8" grpId="0"/>
      <p:bldP spid="11"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92825" y="5143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TextBox 48"/>
          <p:cNvSpPr txBox="1"/>
          <p:nvPr/>
        </p:nvSpPr>
        <p:spPr>
          <a:xfrm>
            <a:off x="685800" y="895350"/>
            <a:ext cx="7472045" cy="3436838"/>
          </a:xfrm>
          <a:prstGeom prst="rect">
            <a:avLst/>
          </a:prstGeom>
          <a:noFill/>
        </p:spPr>
        <p:txBody>
          <a:bodyPr wrap="square" lIns="0" tIns="0" rIns="0" bIns="0" rtlCol="0">
            <a:spAutoFit/>
          </a:bodyPr>
          <a:lstStyle/>
          <a:p>
            <a:pPr>
              <a:lnSpc>
                <a:spcPts val="2500"/>
              </a:lnSpc>
              <a:spcBef>
                <a:spcPts val="600"/>
              </a:spcBef>
            </a:pPr>
            <a:r>
              <a:rPr lang="zh-CN" altLang="en-US" sz="1500" b="1" dirty="0" smtClean="0">
                <a:latin typeface="宋体" pitchFamily="2" charset="-122"/>
                <a:ea typeface="宋体" pitchFamily="2" charset="-122"/>
                <a:sym typeface="+mn-ea"/>
              </a:rPr>
              <a:t>与对照药品疗效方面优势和不足：</a:t>
            </a:r>
            <a:endParaRPr lang="en-US" altLang="zh-CN" sz="1500" b="1" dirty="0" smtClean="0">
              <a:latin typeface="宋体" pitchFamily="2" charset="-122"/>
              <a:ea typeface="宋体" pitchFamily="2" charset="-122"/>
              <a:sym typeface="+mn-ea"/>
            </a:endParaRPr>
          </a:p>
          <a:p>
            <a:pPr>
              <a:lnSpc>
                <a:spcPts val="2500"/>
              </a:lnSpc>
              <a:spcBef>
                <a:spcPts val="600"/>
              </a:spcBef>
            </a:pPr>
            <a:r>
              <a:rPr lang="en-US" altLang="zh-CN" sz="1500" dirty="0" smtClean="0">
                <a:latin typeface="宋体" pitchFamily="2" charset="-122"/>
                <a:ea typeface="宋体" pitchFamily="2" charset="-122"/>
                <a:sym typeface="+mn-ea"/>
              </a:rPr>
              <a:t>    </a:t>
            </a:r>
            <a:r>
              <a:rPr lang="zh-CN" altLang="en-US" sz="1500" dirty="0" smtClean="0">
                <a:latin typeface="宋体" pitchFamily="2" charset="-122"/>
                <a:ea typeface="宋体" pitchFamily="2" charset="-122"/>
                <a:sym typeface="+mn-ea"/>
              </a:rPr>
              <a:t>由于分散片具有在水中迅速崩解并均匀分散的特点，因此左奥硝唑分散片相较于左奥硝唑片，溶解更快，吸收速度更快，进而导致达峰时间略微提前，达峰浓度也略微提高。左奥硝唑分散片释放速度较快，在受试者体内吸收普遍较快，浓度普遍较高，但在受试者体内</a:t>
            </a:r>
            <a:r>
              <a:rPr lang="en-US" altLang="zh-CN" sz="1500" dirty="0" err="1" smtClean="0">
                <a:latin typeface="宋体" pitchFamily="2" charset="-122"/>
                <a:ea typeface="宋体" pitchFamily="2" charset="-122"/>
                <a:sym typeface="+mn-ea"/>
              </a:rPr>
              <a:t>Cmax</a:t>
            </a:r>
            <a:r>
              <a:rPr lang="zh-CN" altLang="en-US" sz="1500" dirty="0" smtClean="0">
                <a:latin typeface="宋体" pitchFamily="2" charset="-122"/>
                <a:ea typeface="宋体" pitchFamily="2" charset="-122"/>
                <a:sym typeface="+mn-ea"/>
              </a:rPr>
              <a:t>最高值差异并不大，而且其并未影响其全身暴露量，</a:t>
            </a:r>
            <a:r>
              <a:rPr lang="en-US" altLang="zh-CN" sz="1500" dirty="0" smtClean="0">
                <a:latin typeface="宋体" pitchFamily="2" charset="-122"/>
                <a:ea typeface="宋体" pitchFamily="2" charset="-122"/>
                <a:sym typeface="+mn-ea"/>
              </a:rPr>
              <a:t>AUC0-t</a:t>
            </a:r>
            <a:r>
              <a:rPr lang="zh-CN" altLang="en-US" sz="1500" dirty="0" smtClean="0">
                <a:latin typeface="宋体" pitchFamily="2" charset="-122"/>
                <a:ea typeface="宋体" pitchFamily="2" charset="-122"/>
                <a:sym typeface="+mn-ea"/>
              </a:rPr>
              <a:t>几何均值比为</a:t>
            </a:r>
            <a:r>
              <a:rPr lang="en-US" altLang="zh-CN" sz="1500" dirty="0" smtClean="0">
                <a:latin typeface="宋体" pitchFamily="2" charset="-122"/>
                <a:ea typeface="宋体" pitchFamily="2" charset="-122"/>
                <a:sym typeface="+mn-ea"/>
              </a:rPr>
              <a:t>100.06%</a:t>
            </a:r>
            <a:r>
              <a:rPr lang="zh-CN" altLang="en-US" sz="1500" dirty="0" smtClean="0">
                <a:latin typeface="宋体" pitchFamily="2" charset="-122"/>
                <a:ea typeface="宋体" pitchFamily="2" charset="-122"/>
                <a:sym typeface="+mn-ea"/>
              </a:rPr>
              <a:t>，</a:t>
            </a:r>
            <a:r>
              <a:rPr lang="en-US" altLang="zh-CN" sz="1500" dirty="0" smtClean="0">
                <a:latin typeface="宋体" pitchFamily="2" charset="-122"/>
                <a:ea typeface="宋体" pitchFamily="2" charset="-122"/>
                <a:sym typeface="+mn-ea"/>
              </a:rPr>
              <a:t>90%</a:t>
            </a:r>
            <a:r>
              <a:rPr lang="zh-CN" altLang="en-US" sz="1500" dirty="0" smtClean="0">
                <a:latin typeface="宋体" pitchFamily="2" charset="-122"/>
                <a:ea typeface="宋体" pitchFamily="2" charset="-122"/>
                <a:sym typeface="+mn-ea"/>
              </a:rPr>
              <a:t>置信区间为</a:t>
            </a:r>
            <a:r>
              <a:rPr lang="en-US" altLang="zh-CN" sz="1500" dirty="0" smtClean="0">
                <a:latin typeface="宋体" pitchFamily="2" charset="-122"/>
                <a:ea typeface="宋体" pitchFamily="2" charset="-122"/>
                <a:sym typeface="+mn-ea"/>
              </a:rPr>
              <a:t>97.53%~102.66%</a:t>
            </a:r>
            <a:r>
              <a:rPr lang="zh-CN" altLang="en-US" sz="1500" dirty="0" smtClean="0">
                <a:latin typeface="宋体" pitchFamily="2" charset="-122"/>
                <a:ea typeface="宋体" pitchFamily="2" charset="-122"/>
                <a:sym typeface="+mn-ea"/>
              </a:rPr>
              <a:t>。说明</a:t>
            </a:r>
            <a:r>
              <a:rPr lang="en-US" altLang="zh-CN" sz="1500" dirty="0" err="1" smtClean="0">
                <a:latin typeface="宋体" pitchFamily="2" charset="-122"/>
                <a:ea typeface="宋体" pitchFamily="2" charset="-122"/>
                <a:sym typeface="+mn-ea"/>
              </a:rPr>
              <a:t>Cmax</a:t>
            </a:r>
            <a:r>
              <a:rPr lang="zh-CN" altLang="en-US" sz="1500" dirty="0" smtClean="0">
                <a:latin typeface="宋体" pitchFamily="2" charset="-122"/>
                <a:ea typeface="宋体" pitchFamily="2" charset="-122"/>
                <a:sym typeface="+mn-ea"/>
              </a:rPr>
              <a:t>稍高并未影响药物的吸收程度，而是体现出制剂本身药动学差异的特征。相对于左奥硝唑注射液，患者顺应性更好，相对于奥硝唑片，不良反应更少。</a:t>
            </a:r>
            <a:endParaRPr lang="en-US" altLang="zh-CN" sz="1500" dirty="0" smtClean="0">
              <a:latin typeface="宋体" pitchFamily="2" charset="-122"/>
              <a:ea typeface="宋体" pitchFamily="2" charset="-122"/>
              <a:sym typeface="+mn-ea"/>
            </a:endParaRPr>
          </a:p>
          <a:p>
            <a:pPr>
              <a:lnSpc>
                <a:spcPts val="2500"/>
              </a:lnSpc>
              <a:spcBef>
                <a:spcPts val="600"/>
              </a:spcBef>
            </a:pPr>
            <a:r>
              <a:rPr lang="zh-CN" altLang="en-US" sz="1500" b="1" dirty="0" smtClean="0">
                <a:latin typeface="宋体" pitchFamily="2" charset="-122"/>
                <a:ea typeface="宋体" pitchFamily="2" charset="-122"/>
                <a:sym typeface="+mn-ea"/>
              </a:rPr>
              <a:t>临床指南</a:t>
            </a:r>
            <a:r>
              <a:rPr lang="en-US" altLang="zh-CN" sz="1500" b="1" dirty="0" smtClean="0">
                <a:latin typeface="宋体" pitchFamily="2" charset="-122"/>
                <a:ea typeface="宋体" pitchFamily="2" charset="-122"/>
                <a:sym typeface="+mn-ea"/>
              </a:rPr>
              <a:t>/</a:t>
            </a:r>
            <a:r>
              <a:rPr lang="zh-CN" altLang="en-US" sz="1500" b="1" dirty="0" smtClean="0">
                <a:latin typeface="宋体" pitchFamily="2" charset="-122"/>
                <a:ea typeface="宋体" pitchFamily="2" charset="-122"/>
                <a:sym typeface="+mn-ea"/>
              </a:rPr>
              <a:t>诊疗规范推荐：</a:t>
            </a:r>
            <a:endParaRPr lang="en-US" altLang="zh-CN" sz="1500" b="1" dirty="0" smtClean="0">
              <a:latin typeface="宋体" pitchFamily="2" charset="-122"/>
              <a:ea typeface="宋体" pitchFamily="2" charset="-122"/>
              <a:sym typeface="+mn-ea"/>
            </a:endParaRPr>
          </a:p>
          <a:p>
            <a:pPr>
              <a:lnSpc>
                <a:spcPts val="2500"/>
              </a:lnSpc>
              <a:spcBef>
                <a:spcPts val="600"/>
              </a:spcBef>
            </a:pPr>
            <a:endParaRPr lang="en-US" altLang="zh-CN" sz="1500" b="1" dirty="0" smtClean="0">
              <a:latin typeface="宋体" pitchFamily="2" charset="-122"/>
              <a:ea typeface="宋体" pitchFamily="2" charset="-122"/>
              <a:sym typeface="+mn-ea"/>
            </a:endParaRPr>
          </a:p>
        </p:txBody>
      </p:sp>
      <p:sp>
        <p:nvSpPr>
          <p:cNvPr id="12" name="矩形 11"/>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spc="300" dirty="0" smtClean="0">
                <a:latin typeface="思源黑体" panose="020B0500000000000000" pitchFamily="34" charset="-122"/>
                <a:ea typeface="思源黑体" panose="020B0500000000000000" pitchFamily="34" charset="-122"/>
                <a:sym typeface="思源黑体" panose="020B0500000000000000" pitchFamily="34" charset="-122"/>
              </a:rPr>
              <a:t>03  </a:t>
            </a:r>
            <a:r>
              <a:rPr lang="zh-CN" altLang="en-US" b="1" spc="300" dirty="0" smtClean="0">
                <a:latin typeface="思源黑体" panose="020B0500000000000000" pitchFamily="34" charset="-122"/>
                <a:ea typeface="思源黑体" panose="020B0500000000000000" pitchFamily="34" charset="-122"/>
                <a:sym typeface="思源黑体" panose="020B0500000000000000" pitchFamily="34" charset="-122"/>
              </a:rPr>
              <a:t>有效性</a:t>
            </a:r>
            <a:endParaRPr lang="zh-CN" altLang="en-US" b="1" spc="300" dirty="0"/>
          </a:p>
        </p:txBody>
      </p:sp>
    </p:spTree>
  </p:cSld>
  <p:clrMapOvr>
    <a:masterClrMapping/>
  </p:clrMapOvr>
  <mc:AlternateContent xmlns:mc="http://schemas.openxmlformats.org/markup-compatibility/2006">
    <mc:Choice xmlns=""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8" grpId="0"/>
      <p:bldP spid="12"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任意多边形 10"/>
          <p:cNvSpPr/>
          <p:nvPr/>
        </p:nvSpPr>
        <p:spPr>
          <a:xfrm flipH="1">
            <a:off x="-3" y="3742"/>
            <a:ext cx="4855251" cy="3766692"/>
          </a:xfrm>
          <a:custGeom>
            <a:avLst/>
            <a:gdLst>
              <a:gd name="connsiteX0" fmla="*/ 1311805 w 1311805"/>
              <a:gd name="connsiteY0" fmla="*/ 0 h 1017695"/>
              <a:gd name="connsiteX1" fmla="*/ 0 w 1311805"/>
              <a:gd name="connsiteY1" fmla="*/ 0 h 1017695"/>
              <a:gd name="connsiteX2" fmla="*/ 4162 w 1311805"/>
              <a:gd name="connsiteY2" fmla="*/ 82417 h 1017695"/>
              <a:gd name="connsiteX3" fmla="*/ 1040580 w 1311805"/>
              <a:gd name="connsiteY3" fmla="*/ 1017695 h 1017695"/>
              <a:gd name="connsiteX4" fmla="*/ 1275856 w 1311805"/>
              <a:gd name="connsiteY4" fmla="*/ 991018 h 1017695"/>
              <a:gd name="connsiteX5" fmla="*/ 1311805 w 1311805"/>
              <a:gd name="connsiteY5" fmla="*/ 980573 h 1017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1805" h="1017695">
                <a:moveTo>
                  <a:pt x="1311805" y="0"/>
                </a:moveTo>
                <a:lnTo>
                  <a:pt x="0" y="0"/>
                </a:lnTo>
                <a:lnTo>
                  <a:pt x="4162" y="82417"/>
                </a:lnTo>
                <a:cubicBezTo>
                  <a:pt x="57512" y="607749"/>
                  <a:pt x="501172" y="1017695"/>
                  <a:pt x="1040580" y="1017695"/>
                </a:cubicBezTo>
                <a:cubicBezTo>
                  <a:pt x="1121491" y="1017695"/>
                  <a:pt x="1200248" y="1008471"/>
                  <a:pt x="1275856" y="991018"/>
                </a:cubicBezTo>
                <a:lnTo>
                  <a:pt x="1311805" y="980573"/>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矩形 6"/>
          <p:cNvSpPr/>
          <p:nvPr/>
        </p:nvSpPr>
        <p:spPr>
          <a:xfrm>
            <a:off x="495365" y="476251"/>
            <a:ext cx="8153400"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algn="l" rtl="0">
              <a:spcBef>
                <a:spcPts val="0"/>
              </a:spcBef>
              <a:spcAft>
                <a:spcPts val="0"/>
              </a:spcAft>
              <a:buNone/>
            </a:pPr>
            <a:endParaRPr lang="zh-CN" altLang="en-US">
              <a:solidFill>
                <a:prstClr val="white"/>
              </a:solidFill>
            </a:endParaRPr>
          </a:p>
        </p:txBody>
      </p:sp>
      <p:grpSp>
        <p:nvGrpSpPr>
          <p:cNvPr id="8" name="组合 7"/>
          <p:cNvGrpSpPr/>
          <p:nvPr/>
        </p:nvGrpSpPr>
        <p:grpSpPr>
          <a:xfrm flipH="1">
            <a:off x="0" y="3658475"/>
            <a:ext cx="9144000" cy="1485025"/>
            <a:chOff x="0" y="4526351"/>
            <a:chExt cx="9144000" cy="617148"/>
          </a:xfrm>
        </p:grpSpPr>
        <p:sp>
          <p:nvSpPr>
            <p:cNvPr id="9" name="任意多边形 8"/>
            <p:cNvSpPr/>
            <p:nvPr/>
          </p:nvSpPr>
          <p:spPr>
            <a:xfrm flipH="1">
              <a:off x="0" y="4526351"/>
              <a:ext cx="9144000" cy="61423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0" y="4654716"/>
              <a:ext cx="9144000" cy="488783"/>
            </a:xfrm>
            <a:custGeom>
              <a:avLst/>
              <a:gdLst>
                <a:gd name="connsiteX0" fmla="*/ 8473664 w 9144000"/>
                <a:gd name="connsiteY0" fmla="*/ 366 h 865684"/>
                <a:gd name="connsiteX1" fmla="*/ 8914140 w 9144000"/>
                <a:gd name="connsiteY1" fmla="*/ 10704 h 865684"/>
                <a:gd name="connsiteX2" fmla="*/ 9144000 w 9144000"/>
                <a:gd name="connsiteY2" fmla="*/ 19246 h 865684"/>
                <a:gd name="connsiteX3" fmla="*/ 9144000 w 9144000"/>
                <a:gd name="connsiteY3" fmla="*/ 865684 h 865684"/>
                <a:gd name="connsiteX4" fmla="*/ 0 w 9144000"/>
                <a:gd name="connsiteY4" fmla="*/ 865684 h 865684"/>
                <a:gd name="connsiteX5" fmla="*/ 0 w 9144000"/>
                <a:gd name="connsiteY5" fmla="*/ 27612 h 865684"/>
                <a:gd name="connsiteX6" fmla="*/ 254153 w 9144000"/>
                <a:gd name="connsiteY6" fmla="*/ 107796 h 865684"/>
                <a:gd name="connsiteX7" fmla="*/ 1065007 w 9144000"/>
                <a:gd name="connsiteY7" fmla="*/ 272669 h 865684"/>
                <a:gd name="connsiteX8" fmla="*/ 3356386 w 9144000"/>
                <a:gd name="connsiteY8" fmla="*/ 218880 h 865684"/>
                <a:gd name="connsiteX9" fmla="*/ 5443369 w 9144000"/>
                <a:gd name="connsiteY9" fmla="*/ 498579 h 865684"/>
                <a:gd name="connsiteX10" fmla="*/ 7519595 w 9144000"/>
                <a:gd name="connsiteY10" fmla="*/ 46758 h 865684"/>
                <a:gd name="connsiteX11" fmla="*/ 8473664 w 9144000"/>
                <a:gd name="connsiteY11" fmla="*/ 366 h 86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865684">
                  <a:moveTo>
                    <a:pt x="8473664" y="366"/>
                  </a:moveTo>
                  <a:cubicBezTo>
                    <a:pt x="8626624" y="1599"/>
                    <a:pt x="8774486" y="5801"/>
                    <a:pt x="8914140" y="10704"/>
                  </a:cubicBezTo>
                  <a:lnTo>
                    <a:pt x="9144000" y="19246"/>
                  </a:lnTo>
                  <a:lnTo>
                    <a:pt x="9144000" y="865684"/>
                  </a:lnTo>
                  <a:lnTo>
                    <a:pt x="0" y="865684"/>
                  </a:lnTo>
                  <a:lnTo>
                    <a:pt x="0" y="27612"/>
                  </a:lnTo>
                  <a:lnTo>
                    <a:pt x="254153" y="107796"/>
                  </a:lnTo>
                  <a:cubicBezTo>
                    <a:pt x="503761" y="180599"/>
                    <a:pt x="785757" y="247568"/>
                    <a:pt x="1065007" y="272669"/>
                  </a:cubicBezTo>
                  <a:cubicBezTo>
                    <a:pt x="1703294" y="330043"/>
                    <a:pt x="2626659" y="181228"/>
                    <a:pt x="3356386" y="218880"/>
                  </a:cubicBezTo>
                  <a:cubicBezTo>
                    <a:pt x="4086113" y="256532"/>
                    <a:pt x="4749501" y="527266"/>
                    <a:pt x="5443369" y="498579"/>
                  </a:cubicBezTo>
                  <a:cubicBezTo>
                    <a:pt x="6137237" y="469892"/>
                    <a:pt x="6875929" y="125647"/>
                    <a:pt x="7519595" y="46758"/>
                  </a:cubicBezTo>
                  <a:cubicBezTo>
                    <a:pt x="7841428" y="7314"/>
                    <a:pt x="8167743" y="-2099"/>
                    <a:pt x="8473664" y="36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TextBox 48"/>
          <p:cNvSpPr txBox="1"/>
          <p:nvPr/>
        </p:nvSpPr>
        <p:spPr>
          <a:xfrm>
            <a:off x="762000" y="895350"/>
            <a:ext cx="7395845" cy="3462486"/>
          </a:xfrm>
          <a:prstGeom prst="rect">
            <a:avLst/>
          </a:prstGeom>
          <a:noFill/>
        </p:spPr>
        <p:txBody>
          <a:bodyPr wrap="square" lIns="0" tIns="0" rIns="0" bIns="0" rtlCol="0">
            <a:spAutoFit/>
          </a:bodyPr>
          <a:lstStyle/>
          <a:p>
            <a:pPr>
              <a:lnSpc>
                <a:spcPts val="3000"/>
              </a:lnSpc>
            </a:pPr>
            <a:r>
              <a:rPr lang="zh-CN" altLang="en-US" sz="1500" b="1" kern="0" dirty="0" smtClean="0">
                <a:solidFill>
                  <a:schemeClr val="dk1"/>
                </a:solidFill>
                <a:latin typeface="宋体" pitchFamily="2" charset="-122"/>
                <a:ea typeface="宋体" pitchFamily="2" charset="-122"/>
                <a:cs typeface="DM Serif Display"/>
                <a:sym typeface="DM Serif Display"/>
              </a:rPr>
              <a:t>创新点：</a:t>
            </a:r>
            <a:endParaRPr lang="en-US" altLang="zh-CN" sz="1500" b="1" kern="0" dirty="0" smtClean="0">
              <a:solidFill>
                <a:schemeClr val="dk1"/>
              </a:solidFill>
              <a:latin typeface="宋体" pitchFamily="2" charset="-122"/>
              <a:ea typeface="宋体" pitchFamily="2" charset="-122"/>
              <a:cs typeface="DM Serif Display"/>
              <a:sym typeface="DM Serif Display"/>
            </a:endParaRPr>
          </a:p>
          <a:p>
            <a:pPr>
              <a:lnSpc>
                <a:spcPts val="2200"/>
              </a:lnSpc>
            </a:pPr>
            <a:r>
              <a:rPr lang="zh-CN" altLang="en-US" sz="1500" kern="0" dirty="0" smtClean="0">
                <a:solidFill>
                  <a:schemeClr val="dk1"/>
                </a:solidFill>
                <a:latin typeface="宋体" pitchFamily="2" charset="-122"/>
                <a:ea typeface="宋体" pitchFamily="2" charset="-122"/>
                <a:cs typeface="DM Serif Display"/>
                <a:sym typeface="DM Serif Display"/>
              </a:rPr>
              <a:t>    奥硝唑存在左和右旋两种光学结构，国内外应用的均为消旋奥硝唑。为减少奥硝唑不良反应，减少或延缓耐药菌的产生、提高其临床疗效、改善其药动学特性、增加其稳定性、参于国际竞争，在奥硝唑的基础上，合成了左奥硝唑。通过一系列的左奥硝唑药效学、药理学、毒理学、药物稳定性等对比研究，发现左奥硝唑较消旋奥硝唑和右旋奥硝唑具有更好的抗菌活性，更优的药动学特性、较少的不良反应和更加稳定的特点。</a:t>
            </a:r>
            <a:endParaRPr lang="en-US" altLang="zh-CN" sz="1500" kern="0" dirty="0" smtClean="0">
              <a:solidFill>
                <a:schemeClr val="dk1"/>
              </a:solidFill>
              <a:latin typeface="宋体" pitchFamily="2" charset="-122"/>
              <a:ea typeface="宋体" pitchFamily="2" charset="-122"/>
              <a:cs typeface="DM Serif Display"/>
              <a:sym typeface="DM Serif Display"/>
            </a:endParaRPr>
          </a:p>
          <a:p>
            <a:pPr>
              <a:lnSpc>
                <a:spcPts val="2200"/>
              </a:lnSpc>
              <a:spcBef>
                <a:spcPts val="600"/>
              </a:spcBef>
            </a:pPr>
            <a:r>
              <a:rPr lang="zh-CN" altLang="en-US" sz="1500" b="1" kern="0" dirty="0" smtClean="0">
                <a:solidFill>
                  <a:schemeClr val="dk1"/>
                </a:solidFill>
                <a:latin typeface="宋体" pitchFamily="2" charset="-122"/>
                <a:ea typeface="宋体" pitchFamily="2" charset="-122"/>
                <a:cs typeface="DM Serif Display"/>
                <a:sym typeface="DM Serif Display"/>
              </a:rPr>
              <a:t>优势：</a:t>
            </a:r>
            <a:endParaRPr lang="en-US" altLang="zh-CN" sz="1500" b="1" kern="0" dirty="0" smtClean="0">
              <a:solidFill>
                <a:schemeClr val="dk1"/>
              </a:solidFill>
              <a:latin typeface="宋体" pitchFamily="2" charset="-122"/>
              <a:ea typeface="宋体" pitchFamily="2" charset="-122"/>
              <a:cs typeface="DM Serif Display"/>
              <a:sym typeface="DM Serif Display"/>
            </a:endParaRPr>
          </a:p>
          <a:p>
            <a:pPr>
              <a:lnSpc>
                <a:spcPts val="2200"/>
              </a:lnSpc>
            </a:pPr>
            <a:r>
              <a:rPr lang="zh-CN" altLang="en-US" sz="1500" kern="0" dirty="0" smtClean="0">
                <a:solidFill>
                  <a:schemeClr val="dk1"/>
                </a:solidFill>
                <a:latin typeface="宋体" pitchFamily="2" charset="-122"/>
                <a:ea typeface="宋体" pitchFamily="2" charset="-122"/>
                <a:cs typeface="DM Serif Display"/>
                <a:sym typeface="DM Serif Display"/>
              </a:rPr>
              <a:t>    分散片在临床使用中是有其不可替代的优势的。它溶出速度快、口感好，可以吞服、咀嚼或含吮，也可以用水分散后口服，这对儿童用药、吞咽困难或缺水等特殊人群给药的顺应性和便利性等有诸多有利因素。</a:t>
            </a:r>
          </a:p>
          <a:p>
            <a:pPr marL="0" lvl="0" indent="0" algn="l" rtl="0">
              <a:spcBef>
                <a:spcPts val="0"/>
              </a:spcBef>
              <a:spcAft>
                <a:spcPts val="0"/>
              </a:spcAft>
              <a:buNone/>
            </a:pPr>
            <a:endParaRPr lang="zh-CN" altLang="en-US" sz="1500" b="1" dirty="0" smtClean="0">
              <a:solidFill>
                <a:schemeClr val="bg2">
                  <a:lumMod val="75000"/>
                </a:schemeClr>
              </a:solidFill>
              <a:sym typeface="+mn-ea"/>
            </a:endParaRPr>
          </a:p>
          <a:p>
            <a:pPr marL="0" lvl="0" indent="0" algn="l" rtl="0">
              <a:spcBef>
                <a:spcPts val="0"/>
              </a:spcBef>
              <a:spcAft>
                <a:spcPts val="0"/>
              </a:spcAft>
              <a:buNone/>
            </a:pPr>
            <a:endParaRPr lang="zh-CN" altLang="en-US" sz="1500" spc="600" dirty="0" smtClean="0">
              <a:solidFill>
                <a:schemeClr val="accent1"/>
              </a:solidFill>
              <a:latin typeface="思源黑体 CN Regular (正文)" charset="0"/>
              <a:cs typeface="思源黑体 CN Regular (正文)" charset="0"/>
              <a:sym typeface="+mn-lt"/>
            </a:endParaRPr>
          </a:p>
        </p:txBody>
      </p:sp>
      <p:sp>
        <p:nvSpPr>
          <p:cNvPr id="13" name="矩形 12"/>
          <p:cNvSpPr/>
          <p:nvPr/>
        </p:nvSpPr>
        <p:spPr>
          <a:xfrm>
            <a:off x="3429000" y="0"/>
            <a:ext cx="2368154" cy="536062"/>
          </a:xfrm>
          <a:prstGeom prst="rect">
            <a:avLst/>
          </a:prstGeom>
          <a:solidFill>
            <a:srgbClr val="39B9FA"/>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altLang="zh-CN" b="1" dirty="0" smtClean="0">
                <a:latin typeface="思源黑体" panose="020B0500000000000000" pitchFamily="34" charset="-122"/>
                <a:ea typeface="思源黑体" panose="020B0500000000000000" pitchFamily="34" charset="-122"/>
                <a:sym typeface="思源黑体" panose="020B0500000000000000" pitchFamily="34" charset="-122"/>
              </a:rPr>
              <a:t>04  </a:t>
            </a:r>
            <a:r>
              <a:rPr lang="zh-CN" altLang="en-US" b="1" dirty="0" smtClean="0">
                <a:latin typeface="思源黑体" panose="020B0500000000000000" pitchFamily="34" charset="-122"/>
                <a:ea typeface="思源黑体" panose="020B0500000000000000" pitchFamily="34" charset="-122"/>
                <a:sym typeface="思源黑体" panose="020B0500000000000000" pitchFamily="34" charset="-122"/>
              </a:rPr>
              <a:t>创新性</a:t>
            </a:r>
            <a:endParaRPr lang="zh-CN" altLang="en-US" b="1" dirty="0"/>
          </a:p>
        </p:txBody>
      </p:sp>
    </p:spTree>
  </p:cSld>
  <p:clrMapOvr>
    <a:masterClrMapping/>
  </p:clrMapOvr>
  <mc:AlternateContent xmlns:mc="http://schemas.openxmlformats.org/markup-compatibility/2006">
    <mc:Choice xmlns=""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par>
                          <p:cTn id="18" fill="hold">
                            <p:stCondLst>
                              <p:cond delay="500"/>
                            </p:stCondLst>
                            <p:childTnLst>
                              <p:par>
                                <p:cTn id="19" presetID="53" presetClass="entr" presetSubtype="16"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7" grpId="0" bldLvl="0" animBg="1"/>
      <p:bldP spid="18" grpId="0"/>
      <p:bldP spid="13"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82ADB108-2F67-4B4E-A97E-19ABB6FAC58E"/>
  <p:tag name="ISPRING_SCORM_RATE_SLIDES" val="1"/>
  <p:tag name="ISPRINGONLINEFOLDERID" val="0"/>
  <p:tag name="ISPRINGONLINEFOLDERPATH" val="Content List"/>
  <p:tag name="ISPRINGCLOUDFOLDERID" val="0"/>
  <p:tag name="ISPRINGCLOUDFOLDERPATH" val="Repository"/>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RATE_QUIZZES" val="0"/>
  <p:tag name="ISPRING_SCORM_PASSING_SCORE" val="100.000000"/>
  <p:tag name="ISPRING_SCORM_ENDPOINT" val="&lt;endpoint&gt;&lt;enable&gt;0&lt;/enable&gt;&lt;lrs&gt;http://&lt;/lrs&gt;&lt;auth&gt;0&lt;/auth&gt;&lt;login&gt;&lt;/login&gt;&lt;password&gt;&lt;/password&gt;&lt;key&gt;&lt;/key&gt;&lt;name&gt;&lt;/name&gt;&lt;email&gt;&lt;/email&gt;&lt;/endpoint&gt;&#10;"/>
  <p:tag name="ISPRING_OUTPUT_FOLDER" val="F:\我图VIP设计PPT上传\10月份上传文件\298"/>
  <p:tag name="ISPRING_FIRST_PUBLISH" val="1"/>
  <p:tag name="COMMONDATA" val="eyJoZGlkIjoiNzBmNjE0YjkyMTIwYTA3YWEzOGU1OGVkNWRjYjc3NzkifQ=="/>
</p:tagLst>
</file>

<file path=ppt/theme/theme1.xml><?xml version="1.0" encoding="utf-8"?>
<a:theme xmlns:a="http://schemas.openxmlformats.org/drawingml/2006/main" name="Office 主题">
  <a:themeElements>
    <a:clrScheme name="自定义 21">
      <a:dk1>
        <a:srgbClr val="000000"/>
      </a:dk1>
      <a:lt1>
        <a:srgbClr val="FFFFFF"/>
      </a:lt1>
      <a:dk2>
        <a:srgbClr val="000000"/>
      </a:dk2>
      <a:lt2>
        <a:srgbClr val="FFFFFF"/>
      </a:lt2>
      <a:accent1>
        <a:srgbClr val="0089E6"/>
      </a:accent1>
      <a:accent2>
        <a:srgbClr val="FF6600"/>
      </a:accent2>
      <a:accent3>
        <a:srgbClr val="0089E6"/>
      </a:accent3>
      <a:accent4>
        <a:srgbClr val="FF6600"/>
      </a:accent4>
      <a:accent5>
        <a:srgbClr val="0089E6"/>
      </a:accent5>
      <a:accent6>
        <a:srgbClr val="FF6600"/>
      </a:accent6>
      <a:hlink>
        <a:srgbClr val="0089E6"/>
      </a:hlink>
      <a:folHlink>
        <a:srgbClr val="FF6600"/>
      </a:folHlink>
    </a:clrScheme>
    <a:fontScheme name="自定义 1">
      <a:majorFont>
        <a:latin typeface="Calibri Light"/>
        <a:ea typeface="思源黑体 CN Bold"/>
        <a:cs typeface=""/>
      </a:majorFont>
      <a:minorFont>
        <a:latin typeface="Calibri"/>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1914</Words>
  <Application>Microsoft Office PowerPoint</Application>
  <PresentationFormat>全屏显示(16:9)</PresentationFormat>
  <Paragraphs>83</Paragraphs>
  <Slides>10</Slides>
  <Notes>10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左奥硝唑分散片</vt:lpstr>
      <vt:lpstr>幻灯片 2</vt:lpstr>
      <vt:lpstr>幻灯片 3</vt:lpstr>
      <vt:lpstr>幻灯片 4</vt:lpstr>
      <vt:lpstr>幻灯片 5</vt:lpstr>
      <vt:lpstr>幻灯片 6</vt:lpstr>
      <vt:lpstr>幻灯片 7</vt:lpstr>
      <vt:lpstr>幻灯片 8</vt:lpstr>
      <vt:lpstr>幻灯片 9</vt:lpstr>
      <vt:lpstr>幻灯片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23</cp:revision>
  <dcterms:created xsi:type="dcterms:W3CDTF">2019-05-13T21:35:00Z</dcterms:created>
  <dcterms:modified xsi:type="dcterms:W3CDTF">2022-07-14T07:54:53Z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3E9FD697BAE1411BA6DF96C87F1315DA</vt:lpwstr>
  </property>
  <property fmtid="{D5CDD505-2E9C-101B-9397-08002B2CF9AE}" pid="3" name="KSOProductBuildVer">
    <vt:lpwstr>2052-11.1.0.11875</vt:lpwstr>
  </property>
</Properties>
</file>