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2"/>
  </p:notesMasterIdLst>
  <p:sldIdLst>
    <p:sldId id="613" r:id="rId2"/>
    <p:sldId id="583" r:id="rId3"/>
    <p:sldId id="584" r:id="rId4"/>
    <p:sldId id="628" r:id="rId5"/>
    <p:sldId id="618" r:id="rId6"/>
    <p:sldId id="621" r:id="rId7"/>
    <p:sldId id="624" r:id="rId8"/>
    <p:sldId id="625" r:id="rId9"/>
    <p:sldId id="619" r:id="rId10"/>
    <p:sldId id="612" r:id="rId11"/>
  </p:sldIdLst>
  <p:sldSz cx="9144000" cy="5143500" type="screen16x9"/>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95"/>
    <a:srgbClr val="FFFFFF"/>
    <a:srgbClr val="F7FCFF"/>
    <a:srgbClr val="E3EEC6"/>
    <a:srgbClr val="E2F6FF"/>
    <a:srgbClr val="F5EBDC"/>
    <a:srgbClr val="F5ECDE"/>
    <a:srgbClr val="BE945E"/>
    <a:srgbClr val="39F7DB"/>
    <a:srgbClr val="F739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0" autoAdjust="0"/>
  </p:normalViewPr>
  <p:slideViewPr>
    <p:cSldViewPr>
      <p:cViewPr>
        <p:scale>
          <a:sx n="98" d="100"/>
          <a:sy n="98" d="100"/>
        </p:scale>
        <p:origin x="-762" y="-318"/>
      </p:cViewPr>
      <p:guideLst>
        <p:guide orient="horz" pos="164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8" d="100"/>
          <a:sy n="88" d="100"/>
        </p:scale>
        <p:origin x="2778" y="10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pPr/>
              <a:t>7/14/2022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10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accent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dirty="0" smtClean="0">
                <a:solidFill>
                  <a:schemeClr val="bg1"/>
                </a:solidFill>
              </a:rPr>
              <a:t>接诊参保患者要点</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accent1"/>
        </a:solidFill>
        <a:effectLst/>
      </p:bgPr>
    </p:bg>
    <p:spTree>
      <p:nvGrpSpPr>
        <p:cNvPr id="1" name=""/>
        <p:cNvGrpSpPr/>
        <p:nvPr/>
      </p:nvGrpSpPr>
      <p:grpSpPr>
        <a:xfrm>
          <a:off x="0" y="0"/>
          <a:ext cx="0" cy="0"/>
          <a:chOff x="0" y="0"/>
          <a:chExt cx="0" cy="0"/>
        </a:xfrm>
      </p:grpSpPr>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dirty="0" smtClean="0">
                <a:solidFill>
                  <a:schemeClr val="bg1"/>
                </a:solidFill>
              </a:rPr>
              <a:t>医保工作的重要性</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dirty="0" smtClean="0">
                <a:solidFill>
                  <a:schemeClr val="bg1"/>
                </a:solidFill>
              </a:rPr>
              <a:t>医保政策的必要性</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dirty="0" smtClean="0">
                <a:solidFill>
                  <a:schemeClr val="bg1"/>
                </a:solidFill>
              </a:rPr>
              <a:t>现行主要医保种类</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dirty="0" smtClean="0">
                <a:solidFill>
                  <a:schemeClr val="bg1"/>
                </a:solidFill>
              </a:rPr>
              <a:t>近年医保报销政策</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dirty="0" smtClean="0">
                <a:solidFill>
                  <a:schemeClr val="bg1"/>
                </a:solidFill>
              </a:rPr>
              <a:t>医保结算付费方式</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dirty="0" smtClean="0">
                <a:solidFill>
                  <a:schemeClr val="bg1"/>
                </a:solidFill>
              </a:rPr>
              <a:t>医疗保险含义原则</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dirty="0" smtClean="0">
                <a:solidFill>
                  <a:schemeClr val="bg1"/>
                </a:solidFill>
              </a:rPr>
              <a:t>医保用药主要原则</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dirty="0" smtClean="0">
                <a:solidFill>
                  <a:schemeClr val="bg1"/>
                </a:solidFill>
              </a:rPr>
              <a:t>医保日常督查要点</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pPr/>
              <a:t>2022-7-14</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95365" y="476251"/>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9" name="Google Shape;249;p31"/>
          <p:cNvSpPr txBox="1">
            <a:spLocks noGrp="1"/>
          </p:cNvSpPr>
          <p:nvPr>
            <p:ph type="ctrTitle"/>
          </p:nvPr>
        </p:nvSpPr>
        <p:spPr>
          <a:xfrm>
            <a:off x="990155" y="1123950"/>
            <a:ext cx="7006309" cy="1151113"/>
          </a:xfrm>
          <a:prstGeom prst="rect">
            <a:avLst/>
          </a:prstGeom>
        </p:spPr>
        <p:txBody>
          <a:bodyPr spcFirstLastPara="1" wrap="square" lIns="91425" tIns="91425" rIns="91425" bIns="91425" anchor="b" anchorCtr="0">
            <a:noAutofit/>
          </a:bodyPr>
          <a:lstStyle/>
          <a:p>
            <a:pPr lvl="0" algn="ctr"/>
            <a:r>
              <a:rPr lang="zh-CN" altLang="zh-CN" b="1" dirty="0" smtClean="0">
                <a:solidFill>
                  <a:schemeClr val="tx1"/>
                </a:solidFill>
              </a:rPr>
              <a:t>左奥硝唑分散片</a:t>
            </a:r>
            <a:endParaRPr b="1" dirty="0">
              <a:solidFill>
                <a:schemeClr val="tx1"/>
              </a:solidFill>
            </a:endParaRPr>
          </a:p>
        </p:txBody>
      </p:sp>
      <p:sp>
        <p:nvSpPr>
          <p:cNvPr id="250" name="Google Shape;250;p31"/>
          <p:cNvSpPr txBox="1">
            <a:spLocks noGrp="1"/>
          </p:cNvSpPr>
          <p:nvPr>
            <p:ph type="subTitle" idx="1"/>
          </p:nvPr>
        </p:nvSpPr>
        <p:spPr>
          <a:xfrm>
            <a:off x="1628775" y="3028950"/>
            <a:ext cx="5991225" cy="503555"/>
          </a:xfrm>
          <a:prstGeom prst="rect">
            <a:avLst/>
          </a:prstGeom>
        </p:spPr>
        <p:txBody>
          <a:bodyPr spcFirstLastPara="1" wrap="square" lIns="91425" tIns="91425" rIns="91425" bIns="91425" anchor="t" anchorCtr="0">
            <a:noAutofit/>
          </a:bodyPr>
          <a:lstStyle/>
          <a:p>
            <a:pPr>
              <a:buNone/>
            </a:pPr>
            <a:r>
              <a:rPr lang="zh-CN" altLang="zh-CN" sz="2000" b="1" dirty="0" smtClean="0">
                <a:solidFill>
                  <a:schemeClr val="tx1"/>
                </a:solidFill>
                <a:latin typeface="宋体" panose="02010600030101010101" pitchFamily="2" charset="-122"/>
                <a:ea typeface="宋体" panose="02010600030101010101" pitchFamily="2" charset="-122"/>
                <a:cs typeface="宋体" panose="02010600030101010101" pitchFamily="2" charset="-122"/>
              </a:rPr>
              <a:t>药品上市许可持有人</a:t>
            </a:r>
            <a:r>
              <a:rPr lang="en-US" altLang="zh-CN" sz="2000" b="1" dirty="0" smtClean="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zh-CN" sz="2000" b="1" dirty="0" smtClean="0">
                <a:solidFill>
                  <a:schemeClr val="tx1"/>
                </a:solidFill>
                <a:latin typeface="宋体" panose="02010600030101010101" pitchFamily="2" charset="-122"/>
                <a:ea typeface="宋体" panose="02010600030101010101" pitchFamily="2" charset="-122"/>
                <a:cs typeface="宋体" panose="02010600030101010101" pitchFamily="2" charset="-122"/>
              </a:rPr>
              <a:t>湖南明瑞制药有限公司</a:t>
            </a:r>
            <a:endParaRPr lang="zh-CN" altLang="zh-CN" sz="20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任意多边形 10"/>
          <p:cNvSpPr/>
          <p:nvPr/>
        </p:nvSpPr>
        <p:spPr>
          <a:xfrm flipH="1">
            <a:off x="-3" y="3742"/>
            <a:ext cx="4855251" cy="3766692"/>
          </a:xfrm>
          <a:custGeom>
            <a:avLst/>
            <a:gdLst>
              <a:gd name="connsiteX0" fmla="*/ 1311805 w 1311805"/>
              <a:gd name="connsiteY0" fmla="*/ 0 h 1017695"/>
              <a:gd name="connsiteX1" fmla="*/ 0 w 1311805"/>
              <a:gd name="connsiteY1" fmla="*/ 0 h 1017695"/>
              <a:gd name="connsiteX2" fmla="*/ 4162 w 1311805"/>
              <a:gd name="connsiteY2" fmla="*/ 82417 h 1017695"/>
              <a:gd name="connsiteX3" fmla="*/ 1040580 w 1311805"/>
              <a:gd name="connsiteY3" fmla="*/ 1017695 h 1017695"/>
              <a:gd name="connsiteX4" fmla="*/ 1275856 w 1311805"/>
              <a:gd name="connsiteY4" fmla="*/ 991018 h 1017695"/>
              <a:gd name="connsiteX5" fmla="*/ 1311805 w 1311805"/>
              <a:gd name="connsiteY5" fmla="*/ 980573 h 1017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1805" h="1017695">
                <a:moveTo>
                  <a:pt x="1311805" y="0"/>
                </a:moveTo>
                <a:lnTo>
                  <a:pt x="0" y="0"/>
                </a:lnTo>
                <a:lnTo>
                  <a:pt x="4162" y="82417"/>
                </a:lnTo>
                <a:cubicBezTo>
                  <a:pt x="57512" y="607749"/>
                  <a:pt x="501172" y="1017695"/>
                  <a:pt x="1040580" y="1017695"/>
                </a:cubicBezTo>
                <a:cubicBezTo>
                  <a:pt x="1121491" y="1017695"/>
                  <a:pt x="1200248" y="1008471"/>
                  <a:pt x="1275856" y="991018"/>
                </a:cubicBezTo>
                <a:lnTo>
                  <a:pt x="1311805" y="98057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矩形 6"/>
          <p:cNvSpPr/>
          <p:nvPr/>
        </p:nvSpPr>
        <p:spPr>
          <a:xfrm>
            <a:off x="492825" y="514351"/>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zh-CN" altLang="en-US" dirty="0">
              <a:solidFill>
                <a:srgbClr val="FF0000"/>
              </a:solidFill>
            </a:endParaRPr>
          </a:p>
        </p:txBody>
      </p:sp>
      <p:grpSp>
        <p:nvGrpSpPr>
          <p:cNvPr id="8"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TextBox 48"/>
          <p:cNvSpPr txBox="1"/>
          <p:nvPr/>
        </p:nvSpPr>
        <p:spPr>
          <a:xfrm>
            <a:off x="685800" y="895350"/>
            <a:ext cx="7467600" cy="3077766"/>
          </a:xfrm>
          <a:prstGeom prst="rect">
            <a:avLst/>
          </a:prstGeom>
          <a:noFill/>
        </p:spPr>
        <p:txBody>
          <a:bodyPr wrap="square" lIns="0" tIns="0" rIns="0" bIns="0" rtlCol="0">
            <a:spAutoFit/>
          </a:bodyPr>
          <a:lstStyle/>
          <a:p>
            <a:pPr lvl="0">
              <a:lnSpc>
                <a:spcPts val="2200"/>
              </a:lnSpc>
              <a:spcBef>
                <a:spcPts val="600"/>
              </a:spcBef>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所治疗疾病对公共健康的影响：</a:t>
            </a:r>
            <a:endParaRPr lang="en-US" altLang="zh-CN" sz="1500" b="1" dirty="0" smtClean="0">
              <a:latin typeface="宋体" panose="02010600030101010101" pitchFamily="2" charset="-122"/>
              <a:ea typeface="宋体" panose="02010600030101010101" pitchFamily="2" charset="-122"/>
              <a:cs typeface="宋体" panose="02010600030101010101" pitchFamily="2" charset="-122"/>
              <a:sym typeface="+mn-ea"/>
            </a:endParaRPr>
          </a:p>
          <a:p>
            <a:pPr lvl="0">
              <a:lnSpc>
                <a:spcPts val="2000"/>
              </a:lnSpc>
              <a:spcBef>
                <a:spcPts val="600"/>
              </a:spcBef>
            </a:pP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    厌氧菌感染是一种内源性感染，病种遍及临床各科，在菌血症中有</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，在牙源性口面部感染病例中有</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94%</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，在吸入性肺炎及肺脓肿时有</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93%</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，在妇产科各种感染性疾病中有</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100%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，直肠周围脓肿有</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77%</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可检出厌氧菌。目前，临床常用的抗厌氧菌感染药物主要有甲硝唑、替硝唑、奥硝唑等。左奥硝唑为奥硝唑的左旋异构体，药效学研究结果表明左奥硝唑较奥硝唑的作用强，并在一般药理研究中发现本品较奥硝唑的神经毒性有所降低。</a:t>
            </a:r>
            <a:endPar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endParaRPr>
          </a:p>
          <a:p>
            <a:pPr lvl="0">
              <a:lnSpc>
                <a:spcPts val="2000"/>
              </a:lnSpc>
              <a:spcBef>
                <a:spcPts val="600"/>
              </a:spcBef>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弥补目录短板：</a:t>
            </a:r>
            <a:endParaRPr lang="en-US" altLang="zh-CN" sz="1500" b="1" dirty="0" smtClean="0">
              <a:latin typeface="宋体" panose="02010600030101010101" pitchFamily="2" charset="-122"/>
              <a:ea typeface="宋体" panose="02010600030101010101" pitchFamily="2" charset="-122"/>
              <a:cs typeface="宋体" panose="02010600030101010101" pitchFamily="2" charset="-122"/>
              <a:sym typeface="+mn-ea"/>
            </a:endParaRPr>
          </a:p>
          <a:p>
            <a:pPr lvl="0">
              <a:lnSpc>
                <a:spcPts val="2000"/>
              </a:lnSpc>
            </a:pP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    通过一系列的左奥硝唑药效学、药理学、毒理学、药物稳定性等对比研究，发现左奥硝唑较消旋奥硝唑和右旋奥硝唑具有更好的抗菌活性，更优的药动学特性、较少的不良反应和更加稳定的特点。</a:t>
            </a:r>
            <a:endPar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endParaRPr>
          </a:p>
          <a:p>
            <a:pPr lvl="0">
              <a:lnSpc>
                <a:spcPts val="2000"/>
              </a:lnSpc>
              <a:spcBef>
                <a:spcPts val="600"/>
              </a:spcBef>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临床管理难度：</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暂无</a:t>
            </a:r>
            <a:endParaRPr lang="zh-CN" altLang="en-US" sz="1500" dirty="0" smtClean="0">
              <a:latin typeface="宋体" panose="02010600030101010101" pitchFamily="2" charset="-122"/>
              <a:ea typeface="宋体" panose="02010600030101010101" pitchFamily="2" charset="-122"/>
              <a:cs typeface="宋体" panose="02010600030101010101" pitchFamily="2" charset="-122"/>
              <a:sym typeface="+mn-lt"/>
            </a:endParaRPr>
          </a:p>
        </p:txBody>
      </p:sp>
      <p:sp>
        <p:nvSpPr>
          <p:cNvPr id="20" name="矩形 19"/>
          <p:cNvSpPr/>
          <p:nvPr/>
        </p:nvSpPr>
        <p:spPr>
          <a:xfrm>
            <a:off x="3429000" y="0"/>
            <a:ext cx="2368154" cy="536062"/>
          </a:xfrm>
          <a:prstGeom prst="rect">
            <a:avLst/>
          </a:prstGeom>
          <a:solidFill>
            <a:srgbClr val="39B9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altLang="zh-CN" b="1" dirty="0" smtClean="0">
                <a:latin typeface="思源黑体" panose="020B0500000000000000" pitchFamily="34" charset="-122"/>
                <a:ea typeface="思源黑体" panose="020B0500000000000000" pitchFamily="34" charset="-122"/>
                <a:sym typeface="思源黑体" panose="020B0500000000000000" pitchFamily="34" charset="-122"/>
              </a:rPr>
              <a:t>05  </a:t>
            </a:r>
            <a:r>
              <a:rPr lang="zh-CN" altLang="en-US" b="1" dirty="0" smtClean="0">
                <a:latin typeface="思源黑体" panose="020B0500000000000000" pitchFamily="34" charset="-122"/>
                <a:ea typeface="思源黑体" panose="020B0500000000000000" pitchFamily="34" charset="-122"/>
                <a:sym typeface="思源黑体" panose="020B0500000000000000" pitchFamily="34" charset="-122"/>
              </a:rPr>
              <a:t>公平性</a:t>
            </a:r>
            <a:endParaRPr lang="zh-CN" altLang="en-US" b="1" dirty="0"/>
          </a:p>
        </p:txBody>
      </p:sp>
    </p:spTree>
  </p:cSld>
  <p:clrMapOvr>
    <a:masterClrMapping/>
  </p:clrMapOvr>
  <mc:AlternateContent xmlns:mc="http://schemas.openxmlformats.org/markup-compatibility/2006">
    <mc:Choice xmlns=""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par>
                          <p:cTn id="18" fill="hold">
                            <p:stCondLst>
                              <p:cond delay="500"/>
                            </p:stCondLst>
                            <p:childTnLst>
                              <p:par>
                                <p:cTn id="19" presetID="53" presetClass="entr" presetSubtype="16"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500" fill="hold"/>
                                        <p:tgtEl>
                                          <p:spTgt spid="20"/>
                                        </p:tgtEl>
                                        <p:attrNameLst>
                                          <p:attrName>ppt_w</p:attrName>
                                        </p:attrNameLst>
                                      </p:cBhvr>
                                      <p:tavLst>
                                        <p:tav tm="0">
                                          <p:val>
                                            <p:fltVal val="0"/>
                                          </p:val>
                                        </p:tav>
                                        <p:tav tm="100000">
                                          <p:val>
                                            <p:strVal val="#ppt_w"/>
                                          </p:val>
                                        </p:tav>
                                      </p:tavLst>
                                    </p:anim>
                                    <p:anim calcmode="lin" valueType="num">
                                      <p:cBhvr>
                                        <p:cTn id="27" dur="500" fill="hold"/>
                                        <p:tgtEl>
                                          <p:spTgt spid="20"/>
                                        </p:tgtEl>
                                        <p:attrNameLst>
                                          <p:attrName>ppt_h</p:attrName>
                                        </p:attrNameLst>
                                      </p:cBhvr>
                                      <p:tavLst>
                                        <p:tav tm="0">
                                          <p:val>
                                            <p:fltVal val="0"/>
                                          </p:val>
                                        </p:tav>
                                        <p:tav tm="100000">
                                          <p:val>
                                            <p:strVal val="#ppt_h"/>
                                          </p:val>
                                        </p:tav>
                                      </p:tavLst>
                                    </p:anim>
                                    <p:animEffect transition="in" filter="fade">
                                      <p:cBhvr>
                                        <p:cTn id="2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7" grpId="0" bldLvl="0" animBg="1"/>
      <p:bldP spid="19" grpId="0"/>
      <p:bldP spid="20"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57200" y="438150"/>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矩形 16"/>
          <p:cNvSpPr/>
          <p:nvPr/>
        </p:nvSpPr>
        <p:spPr>
          <a:xfrm>
            <a:off x="1013192" y="1200150"/>
            <a:ext cx="815608" cy="1752600"/>
          </a:xfrm>
          <a:prstGeom prst="rect">
            <a:avLst/>
          </a:prstGeom>
        </p:spPr>
        <p:txBody>
          <a:bodyPr vert="eaVert" wrap="square" lIns="68580" tIns="34290" rIns="68580" bIns="34290">
            <a:spAutoFit/>
          </a:bodyPr>
          <a:lstStyle/>
          <a:p>
            <a:pPr defTabSz="685800">
              <a:defRPr/>
            </a:pPr>
            <a:r>
              <a:rPr lang="zh-CN" altLang="en-US" sz="4400" b="1" spc="225" dirty="0" smtClean="0">
                <a:solidFill>
                  <a:schemeClr val="accent1"/>
                </a:solidFill>
                <a:latin typeface="+mj-ea"/>
                <a:ea typeface="+mj-ea"/>
                <a:cs typeface="+mn-ea"/>
                <a:sym typeface="+mn-lt"/>
              </a:rPr>
              <a:t>目 录</a:t>
            </a:r>
            <a:endParaRPr sz="4400" b="1" spc="225" dirty="0">
              <a:solidFill>
                <a:schemeClr val="accent1"/>
              </a:solidFill>
              <a:latin typeface="+mj-ea"/>
              <a:ea typeface="+mj-ea"/>
              <a:cs typeface="+mn-ea"/>
              <a:sym typeface="+mn-lt"/>
            </a:endParaRPr>
          </a:p>
        </p:txBody>
      </p:sp>
      <p:grpSp>
        <p:nvGrpSpPr>
          <p:cNvPr id="18" name="组合 17"/>
          <p:cNvGrpSpPr/>
          <p:nvPr/>
        </p:nvGrpSpPr>
        <p:grpSpPr>
          <a:xfrm>
            <a:off x="1962787" y="1276350"/>
            <a:ext cx="2685414" cy="290952"/>
            <a:chOff x="3113365" y="1214277"/>
            <a:chExt cx="3461585" cy="290952"/>
          </a:xfrm>
        </p:grpSpPr>
        <p:sp>
          <p:nvSpPr>
            <p:cNvPr id="19" name="文本框 7"/>
            <p:cNvSpPr txBox="1"/>
            <p:nvPr/>
          </p:nvSpPr>
          <p:spPr>
            <a:xfrm>
              <a:off x="3113365" y="1220536"/>
              <a:ext cx="489752" cy="284693"/>
            </a:xfrm>
            <a:prstGeom prst="rect">
              <a:avLst/>
            </a:prstGeom>
            <a:solidFill>
              <a:schemeClr val="accent1"/>
            </a:solidFill>
            <a:ln>
              <a:noFill/>
            </a:ln>
          </p:spPr>
          <p:txBody>
            <a:bodyPr wrap="square" lIns="68580" tIns="34290" rIns="68580" bIns="34290" rtlCol="0">
              <a:spAutoFit/>
            </a:bodyPr>
            <a:lstStyle/>
            <a:p>
              <a:pPr algn="ctr" defTabSz="685800"/>
              <a:r>
                <a:rPr lang="en-US" altLang="zh-CN" sz="1400" dirty="0" smtClean="0">
                  <a:solidFill>
                    <a:schemeClr val="bg1"/>
                  </a:solidFill>
                  <a:latin typeface="+mn-ea"/>
                  <a:cs typeface="+mn-ea"/>
                  <a:sym typeface="+mn-lt"/>
                </a:rPr>
                <a:t>01</a:t>
              </a:r>
              <a:endParaRPr lang="en-US" altLang="zh-CN" sz="1400" dirty="0">
                <a:solidFill>
                  <a:schemeClr val="bg1"/>
                </a:solidFill>
                <a:latin typeface="+mn-ea"/>
                <a:cs typeface="+mn-ea"/>
                <a:sym typeface="+mn-lt"/>
              </a:endParaRPr>
            </a:p>
          </p:txBody>
        </p:sp>
        <p:sp>
          <p:nvSpPr>
            <p:cNvPr id="20" name="文本框 15"/>
            <p:cNvSpPr txBox="1"/>
            <p:nvPr/>
          </p:nvSpPr>
          <p:spPr>
            <a:xfrm>
              <a:off x="3703052" y="1214277"/>
              <a:ext cx="2871898" cy="283845"/>
            </a:xfrm>
            <a:prstGeom prst="rect">
              <a:avLst/>
            </a:prstGeom>
            <a:noFill/>
            <a:ln>
              <a:solidFill>
                <a:schemeClr val="accent1"/>
              </a:solidFill>
            </a:ln>
          </p:spPr>
          <p:txBody>
            <a:bodyPr wrap="square" lIns="68580" tIns="34290" rIns="68580" bIns="34290" rtlCol="0">
              <a:spAutoFit/>
            </a:bodyPr>
            <a:lstStyle/>
            <a:p>
              <a:pPr algn="ctr" defTabSz="685800"/>
              <a:r>
                <a:rPr lang="zh-CN" altLang="en-US" sz="1400" b="1" dirty="0" smtClean="0">
                  <a:sym typeface="+mn-ea"/>
                </a:rPr>
                <a:t>药品基本信息</a:t>
              </a:r>
              <a:endParaRPr lang="zh-CN" altLang="en-US" sz="1400" dirty="0">
                <a:solidFill>
                  <a:schemeClr val="tx1">
                    <a:lumMod val="85000"/>
                    <a:lumOff val="15000"/>
                  </a:schemeClr>
                </a:solidFill>
                <a:latin typeface="+mn-ea"/>
                <a:cs typeface="+mn-ea"/>
                <a:sym typeface="+mn-lt"/>
              </a:endParaRPr>
            </a:p>
          </p:txBody>
        </p:sp>
      </p:grpSp>
      <p:grpSp>
        <p:nvGrpSpPr>
          <p:cNvPr id="2" name="组合 1"/>
          <p:cNvGrpSpPr/>
          <p:nvPr/>
        </p:nvGrpSpPr>
        <p:grpSpPr>
          <a:xfrm>
            <a:off x="1981202" y="2038350"/>
            <a:ext cx="2666999" cy="290104"/>
            <a:chOff x="3113365" y="1214277"/>
            <a:chExt cx="3437847" cy="290104"/>
          </a:xfrm>
        </p:grpSpPr>
        <p:sp>
          <p:nvSpPr>
            <p:cNvPr id="3" name="文本框 7"/>
            <p:cNvSpPr txBox="1"/>
            <p:nvPr/>
          </p:nvSpPr>
          <p:spPr>
            <a:xfrm>
              <a:off x="3113365" y="1220536"/>
              <a:ext cx="489752" cy="283845"/>
            </a:xfrm>
            <a:prstGeom prst="rect">
              <a:avLst/>
            </a:prstGeom>
            <a:solidFill>
              <a:schemeClr val="accent1"/>
            </a:solidFill>
            <a:ln>
              <a:noFill/>
            </a:ln>
          </p:spPr>
          <p:txBody>
            <a:bodyPr wrap="square" lIns="68580" tIns="34290" rIns="68580" bIns="34290" rtlCol="0">
              <a:spAutoFit/>
            </a:bodyPr>
            <a:lstStyle/>
            <a:p>
              <a:pPr algn="ctr" defTabSz="685800"/>
              <a:r>
                <a:rPr lang="en-US" altLang="zh-CN" sz="1400" dirty="0" smtClean="0">
                  <a:solidFill>
                    <a:schemeClr val="bg1"/>
                  </a:solidFill>
                  <a:latin typeface="+mn-ea"/>
                  <a:cs typeface="+mn-ea"/>
                  <a:sym typeface="+mn-lt"/>
                </a:rPr>
                <a:t>02</a:t>
              </a:r>
              <a:endParaRPr lang="en-US" altLang="zh-CN" sz="1400" dirty="0">
                <a:solidFill>
                  <a:schemeClr val="bg1"/>
                </a:solidFill>
                <a:latin typeface="+mn-ea"/>
                <a:cs typeface="+mn-ea"/>
                <a:sym typeface="+mn-lt"/>
              </a:endParaRPr>
            </a:p>
          </p:txBody>
        </p:sp>
        <p:sp>
          <p:nvSpPr>
            <p:cNvPr id="4" name="文本框 15"/>
            <p:cNvSpPr txBox="1"/>
            <p:nvPr/>
          </p:nvSpPr>
          <p:spPr>
            <a:xfrm>
              <a:off x="3679314" y="1214277"/>
              <a:ext cx="2871898" cy="283845"/>
            </a:xfrm>
            <a:prstGeom prst="rect">
              <a:avLst/>
            </a:prstGeom>
            <a:noFill/>
            <a:ln>
              <a:solidFill>
                <a:schemeClr val="accent1"/>
              </a:solidFill>
            </a:ln>
          </p:spPr>
          <p:txBody>
            <a:bodyPr wrap="square" lIns="68580" tIns="34290" rIns="68580" bIns="34290" rtlCol="0">
              <a:spAutoFit/>
            </a:bodyPr>
            <a:lstStyle/>
            <a:p>
              <a:pPr algn="ctr" defTabSz="685800"/>
              <a:r>
                <a:rPr lang="zh-CN" altLang="en-US" sz="1400" b="1" dirty="0">
                  <a:solidFill>
                    <a:schemeClr val="tx1">
                      <a:lumMod val="85000"/>
                      <a:lumOff val="15000"/>
                    </a:schemeClr>
                  </a:solidFill>
                  <a:latin typeface="+mn-ea"/>
                  <a:cs typeface="+mn-ea"/>
                  <a:sym typeface="+mn-lt"/>
                </a:rPr>
                <a:t>安全性</a:t>
              </a:r>
            </a:p>
          </p:txBody>
        </p:sp>
      </p:grpSp>
      <p:grpSp>
        <p:nvGrpSpPr>
          <p:cNvPr id="12" name="组合 11"/>
          <p:cNvGrpSpPr/>
          <p:nvPr/>
        </p:nvGrpSpPr>
        <p:grpSpPr>
          <a:xfrm>
            <a:off x="1981202" y="2847975"/>
            <a:ext cx="2666999" cy="290104"/>
            <a:chOff x="3113365" y="1214277"/>
            <a:chExt cx="3437847" cy="290104"/>
          </a:xfrm>
        </p:grpSpPr>
        <p:sp>
          <p:nvSpPr>
            <p:cNvPr id="13" name="文本框 7"/>
            <p:cNvSpPr txBox="1"/>
            <p:nvPr/>
          </p:nvSpPr>
          <p:spPr>
            <a:xfrm>
              <a:off x="3113365" y="1220536"/>
              <a:ext cx="489752" cy="283845"/>
            </a:xfrm>
            <a:prstGeom prst="rect">
              <a:avLst/>
            </a:prstGeom>
            <a:solidFill>
              <a:schemeClr val="accent1"/>
            </a:solidFill>
            <a:ln>
              <a:noFill/>
            </a:ln>
          </p:spPr>
          <p:txBody>
            <a:bodyPr wrap="square" lIns="68580" tIns="34290" rIns="68580" bIns="34290" rtlCol="0">
              <a:spAutoFit/>
            </a:bodyPr>
            <a:lstStyle/>
            <a:p>
              <a:pPr algn="ctr" defTabSz="685800"/>
              <a:r>
                <a:rPr lang="en-US" altLang="zh-CN" sz="1400" dirty="0" smtClean="0">
                  <a:solidFill>
                    <a:schemeClr val="bg1"/>
                  </a:solidFill>
                  <a:latin typeface="+mn-ea"/>
                  <a:cs typeface="+mn-ea"/>
                  <a:sym typeface="+mn-lt"/>
                </a:rPr>
                <a:t>03</a:t>
              </a:r>
              <a:endParaRPr lang="en-US" altLang="zh-CN" sz="1400" dirty="0">
                <a:solidFill>
                  <a:schemeClr val="bg1"/>
                </a:solidFill>
                <a:latin typeface="+mn-ea"/>
                <a:cs typeface="+mn-ea"/>
                <a:sym typeface="+mn-lt"/>
              </a:endParaRPr>
            </a:p>
          </p:txBody>
        </p:sp>
        <p:sp>
          <p:nvSpPr>
            <p:cNvPr id="14" name="文本框 15"/>
            <p:cNvSpPr txBox="1"/>
            <p:nvPr/>
          </p:nvSpPr>
          <p:spPr>
            <a:xfrm>
              <a:off x="3679314" y="1214277"/>
              <a:ext cx="2871898" cy="283845"/>
            </a:xfrm>
            <a:prstGeom prst="rect">
              <a:avLst/>
            </a:prstGeom>
            <a:noFill/>
            <a:ln>
              <a:solidFill>
                <a:schemeClr val="accent1"/>
              </a:solidFill>
            </a:ln>
          </p:spPr>
          <p:txBody>
            <a:bodyPr wrap="square" lIns="68580" tIns="34290" rIns="68580" bIns="34290" rtlCol="0">
              <a:spAutoFit/>
            </a:bodyPr>
            <a:lstStyle/>
            <a:p>
              <a:pPr algn="ctr" defTabSz="685800"/>
              <a:r>
                <a:rPr lang="zh-CN" altLang="en-US" sz="1400" b="1" dirty="0">
                  <a:solidFill>
                    <a:schemeClr val="tx1">
                      <a:lumMod val="85000"/>
                      <a:lumOff val="15000"/>
                    </a:schemeClr>
                  </a:solidFill>
                  <a:latin typeface="+mn-ea"/>
                  <a:cs typeface="+mn-ea"/>
                  <a:sym typeface="+mn-lt"/>
                </a:rPr>
                <a:t>有效性</a:t>
              </a:r>
            </a:p>
          </p:txBody>
        </p:sp>
      </p:grpSp>
      <p:grpSp>
        <p:nvGrpSpPr>
          <p:cNvPr id="15" name="组合 14"/>
          <p:cNvGrpSpPr/>
          <p:nvPr/>
        </p:nvGrpSpPr>
        <p:grpSpPr>
          <a:xfrm>
            <a:off x="5033647" y="1269365"/>
            <a:ext cx="2685414" cy="290104"/>
            <a:chOff x="3113365" y="1214277"/>
            <a:chExt cx="3461585" cy="290104"/>
          </a:xfrm>
        </p:grpSpPr>
        <p:sp>
          <p:nvSpPr>
            <p:cNvPr id="16" name="文本框 7"/>
            <p:cNvSpPr txBox="1"/>
            <p:nvPr/>
          </p:nvSpPr>
          <p:spPr>
            <a:xfrm>
              <a:off x="3113365" y="1220536"/>
              <a:ext cx="489752" cy="283845"/>
            </a:xfrm>
            <a:prstGeom prst="rect">
              <a:avLst/>
            </a:prstGeom>
            <a:solidFill>
              <a:schemeClr val="accent1"/>
            </a:solidFill>
            <a:ln>
              <a:noFill/>
            </a:ln>
          </p:spPr>
          <p:txBody>
            <a:bodyPr wrap="square" lIns="68580" tIns="34290" rIns="68580" bIns="34290" rtlCol="0">
              <a:spAutoFit/>
            </a:bodyPr>
            <a:lstStyle/>
            <a:p>
              <a:pPr algn="ctr" defTabSz="685800"/>
              <a:r>
                <a:rPr lang="en-US" altLang="zh-CN" sz="1400" dirty="0" smtClean="0">
                  <a:solidFill>
                    <a:schemeClr val="bg1"/>
                  </a:solidFill>
                  <a:latin typeface="+mn-ea"/>
                  <a:cs typeface="+mn-ea"/>
                  <a:sym typeface="+mn-lt"/>
                </a:rPr>
                <a:t>04</a:t>
              </a:r>
              <a:endParaRPr lang="en-US" altLang="zh-CN" sz="1400" dirty="0">
                <a:solidFill>
                  <a:schemeClr val="bg1"/>
                </a:solidFill>
                <a:latin typeface="+mn-ea"/>
                <a:cs typeface="+mn-ea"/>
                <a:sym typeface="+mn-lt"/>
              </a:endParaRPr>
            </a:p>
          </p:txBody>
        </p:sp>
        <p:sp>
          <p:nvSpPr>
            <p:cNvPr id="27" name="文本框 15"/>
            <p:cNvSpPr txBox="1"/>
            <p:nvPr/>
          </p:nvSpPr>
          <p:spPr>
            <a:xfrm>
              <a:off x="3703052" y="1214277"/>
              <a:ext cx="2871898" cy="283845"/>
            </a:xfrm>
            <a:prstGeom prst="rect">
              <a:avLst/>
            </a:prstGeom>
            <a:noFill/>
            <a:ln>
              <a:solidFill>
                <a:schemeClr val="accent1"/>
              </a:solidFill>
            </a:ln>
          </p:spPr>
          <p:txBody>
            <a:bodyPr wrap="square" lIns="68580" tIns="34290" rIns="68580" bIns="34290" rtlCol="0">
              <a:spAutoFit/>
            </a:bodyPr>
            <a:lstStyle/>
            <a:p>
              <a:pPr algn="ctr" defTabSz="685800"/>
              <a:r>
                <a:rPr lang="zh-CN" altLang="en-US" sz="1400" b="1" dirty="0" smtClean="0">
                  <a:solidFill>
                    <a:schemeClr val="tx1">
                      <a:lumMod val="85000"/>
                      <a:lumOff val="15000"/>
                    </a:schemeClr>
                  </a:solidFill>
                  <a:latin typeface="思源黑体 CN Regular (正文)"/>
                  <a:cs typeface="+mn-ea"/>
                  <a:sym typeface="+mn-lt"/>
                </a:rPr>
                <a:t>创新</a:t>
              </a:r>
              <a:r>
                <a:rPr lang="zh-CN" altLang="en-US" sz="1400" b="1" dirty="0" smtClean="0">
                  <a:solidFill>
                    <a:schemeClr val="tx1">
                      <a:lumMod val="85000"/>
                      <a:lumOff val="15000"/>
                    </a:schemeClr>
                  </a:solidFill>
                  <a:latin typeface="+mn-ea"/>
                  <a:cs typeface="+mn-ea"/>
                  <a:sym typeface="+mn-lt"/>
                </a:rPr>
                <a:t>型</a:t>
              </a:r>
              <a:endParaRPr lang="zh-CN" altLang="en-US" sz="1400" b="1" dirty="0">
                <a:solidFill>
                  <a:schemeClr val="tx1">
                    <a:lumMod val="85000"/>
                    <a:lumOff val="15000"/>
                  </a:schemeClr>
                </a:solidFill>
                <a:latin typeface="+mn-ea"/>
                <a:cs typeface="+mn-ea"/>
                <a:sym typeface="+mn-lt"/>
              </a:endParaRPr>
            </a:p>
          </p:txBody>
        </p:sp>
      </p:grpSp>
      <p:grpSp>
        <p:nvGrpSpPr>
          <p:cNvPr id="28" name="组合 27"/>
          <p:cNvGrpSpPr/>
          <p:nvPr/>
        </p:nvGrpSpPr>
        <p:grpSpPr>
          <a:xfrm>
            <a:off x="5029202" y="2044700"/>
            <a:ext cx="2666999" cy="290104"/>
            <a:chOff x="3113365" y="1214277"/>
            <a:chExt cx="3437847" cy="290104"/>
          </a:xfrm>
        </p:grpSpPr>
        <p:sp>
          <p:nvSpPr>
            <p:cNvPr id="29" name="文本框 7"/>
            <p:cNvSpPr txBox="1"/>
            <p:nvPr/>
          </p:nvSpPr>
          <p:spPr>
            <a:xfrm>
              <a:off x="3113365" y="1220536"/>
              <a:ext cx="489752" cy="283845"/>
            </a:xfrm>
            <a:prstGeom prst="rect">
              <a:avLst/>
            </a:prstGeom>
            <a:solidFill>
              <a:schemeClr val="accent1"/>
            </a:solidFill>
            <a:ln>
              <a:noFill/>
            </a:ln>
          </p:spPr>
          <p:txBody>
            <a:bodyPr wrap="square" lIns="68580" tIns="34290" rIns="68580" bIns="34290" rtlCol="0">
              <a:spAutoFit/>
            </a:bodyPr>
            <a:lstStyle/>
            <a:p>
              <a:pPr algn="ctr" defTabSz="685800"/>
              <a:r>
                <a:rPr lang="en-US" altLang="zh-CN" sz="1400" dirty="0" smtClean="0">
                  <a:solidFill>
                    <a:schemeClr val="bg1"/>
                  </a:solidFill>
                  <a:latin typeface="+mn-ea"/>
                  <a:cs typeface="+mn-ea"/>
                  <a:sym typeface="+mn-lt"/>
                </a:rPr>
                <a:t>05</a:t>
              </a:r>
              <a:endParaRPr lang="en-US" altLang="zh-CN" sz="1400" dirty="0">
                <a:solidFill>
                  <a:schemeClr val="bg1"/>
                </a:solidFill>
                <a:latin typeface="+mn-ea"/>
                <a:cs typeface="+mn-ea"/>
                <a:sym typeface="+mn-lt"/>
              </a:endParaRPr>
            </a:p>
          </p:txBody>
        </p:sp>
        <p:sp>
          <p:nvSpPr>
            <p:cNvPr id="30" name="文本框 15"/>
            <p:cNvSpPr txBox="1"/>
            <p:nvPr/>
          </p:nvSpPr>
          <p:spPr>
            <a:xfrm>
              <a:off x="3679314" y="1214277"/>
              <a:ext cx="2871898" cy="283845"/>
            </a:xfrm>
            <a:prstGeom prst="rect">
              <a:avLst/>
            </a:prstGeom>
            <a:noFill/>
            <a:ln>
              <a:solidFill>
                <a:schemeClr val="accent1"/>
              </a:solidFill>
            </a:ln>
          </p:spPr>
          <p:txBody>
            <a:bodyPr wrap="square" lIns="68580" tIns="34290" rIns="68580" bIns="34290" rtlCol="0">
              <a:spAutoFit/>
            </a:bodyPr>
            <a:lstStyle/>
            <a:p>
              <a:pPr algn="ctr" defTabSz="685800"/>
              <a:r>
                <a:rPr lang="zh-CN" altLang="en-US" sz="1400" b="1" dirty="0" smtClean="0">
                  <a:solidFill>
                    <a:schemeClr val="tx1">
                      <a:lumMod val="85000"/>
                      <a:lumOff val="15000"/>
                    </a:schemeClr>
                  </a:solidFill>
                  <a:latin typeface="+mn-ea"/>
                  <a:cs typeface="+mn-ea"/>
                  <a:sym typeface="+mn-lt"/>
                </a:rPr>
                <a:t>公平性</a:t>
              </a:r>
              <a:endParaRPr lang="zh-CN" altLang="en-US" sz="1400" b="1" dirty="0">
                <a:solidFill>
                  <a:schemeClr val="tx1">
                    <a:lumMod val="85000"/>
                    <a:lumOff val="15000"/>
                  </a:schemeClr>
                </a:solidFill>
                <a:latin typeface="+mn-ea"/>
                <a:cs typeface="+mn-ea"/>
                <a:sym typeface="+mn-lt"/>
              </a:endParaRPr>
            </a:p>
          </p:txBody>
        </p:sp>
      </p:gr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500" fill="hold"/>
                                        <p:tgtEl>
                                          <p:spTgt spid="17"/>
                                        </p:tgtEl>
                                        <p:attrNameLst>
                                          <p:attrName>ppt_w</p:attrName>
                                        </p:attrNameLst>
                                      </p:cBhvr>
                                      <p:tavLst>
                                        <p:tav tm="0">
                                          <p:val>
                                            <p:fltVal val="0"/>
                                          </p:val>
                                        </p:tav>
                                        <p:tav tm="100000">
                                          <p:val>
                                            <p:strVal val="#ppt_w"/>
                                          </p:val>
                                        </p:tav>
                                      </p:tavLst>
                                    </p:anim>
                                    <p:anim calcmode="lin" valueType="num">
                                      <p:cBhvr>
                                        <p:cTn id="19" dur="500" fill="hold"/>
                                        <p:tgtEl>
                                          <p:spTgt spid="17"/>
                                        </p:tgtEl>
                                        <p:attrNameLst>
                                          <p:attrName>ppt_h</p:attrName>
                                        </p:attrNameLst>
                                      </p:cBhvr>
                                      <p:tavLst>
                                        <p:tav tm="0">
                                          <p:val>
                                            <p:fltVal val="0"/>
                                          </p:val>
                                        </p:tav>
                                        <p:tav tm="100000">
                                          <p:val>
                                            <p:strVal val="#ppt_h"/>
                                          </p:val>
                                        </p:tav>
                                      </p:tavLst>
                                    </p:anim>
                                    <p:animEffect transition="in" filter="fad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left)">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left)">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33465" y="476251"/>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TextBox 48"/>
          <p:cNvSpPr txBox="1"/>
          <p:nvPr/>
        </p:nvSpPr>
        <p:spPr>
          <a:xfrm>
            <a:off x="1371600" y="1123950"/>
            <a:ext cx="5669915" cy="3613810"/>
          </a:xfrm>
          <a:prstGeom prst="rect">
            <a:avLst/>
          </a:prstGeom>
          <a:noFill/>
        </p:spPr>
        <p:txBody>
          <a:bodyPr wrap="square" lIns="0" tIns="0" rIns="0" bIns="0" rtlCol="0">
            <a:spAutoFit/>
          </a:bodyPr>
          <a:lstStyle/>
          <a:p>
            <a:pPr algn="l">
              <a:lnSpc>
                <a:spcPct val="150000"/>
              </a:lnSpc>
            </a:pPr>
            <a:r>
              <a:rPr lang="zh-CN" altLang="zh-CN" sz="1500" b="1" dirty="0" smtClean="0">
                <a:latin typeface="宋体" panose="02010600030101010101" pitchFamily="2" charset="-122"/>
                <a:ea typeface="宋体" panose="02010600030101010101" pitchFamily="2" charset="-122"/>
                <a:cs typeface="宋体" panose="02010600030101010101" pitchFamily="2" charset="-122"/>
                <a:sym typeface="+mn-ea"/>
              </a:rPr>
              <a:t>通用名称：</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左奥硝唑分散片</a:t>
            </a:r>
            <a:endParaRPr lang="en-US"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ct val="150000"/>
              </a:lnSpc>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剂    型：</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分散片</a:t>
            </a:r>
            <a:endParaRPr lang="en-US"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ct val="150000"/>
              </a:lnSpc>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规    格</a:t>
            </a:r>
            <a:r>
              <a:rPr lang="zh-CN" altLang="zh-CN" sz="1500"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0.25g</a:t>
            </a:r>
          </a:p>
          <a:p>
            <a:pPr lvl="0">
              <a:lnSpc>
                <a:spcPct val="150000"/>
              </a:lnSpc>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中国大陆首次上市时间：</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2022</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年</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月</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30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日 </a:t>
            </a:r>
            <a:endParaRPr lang="en-US" altLang="zh-CN" sz="1500" dirty="0" smtClean="0">
              <a:latin typeface="宋体" panose="02010600030101010101" pitchFamily="2" charset="-122"/>
              <a:ea typeface="宋体" panose="02010600030101010101" pitchFamily="2" charset="-122"/>
              <a:cs typeface="宋体" panose="02010600030101010101" pitchFamily="2" charset="-122"/>
            </a:endParaRPr>
          </a:p>
          <a:p>
            <a:pPr lvl="0">
              <a:lnSpc>
                <a:spcPct val="150000"/>
              </a:lnSpc>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目前大陆地区同通用名药品的上市情况：</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3</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家</a:t>
            </a:r>
            <a:endParaRPr lang="en-US" altLang="zh-CN" sz="1500" dirty="0" smtClean="0">
              <a:latin typeface="宋体" panose="02010600030101010101" pitchFamily="2" charset="-122"/>
              <a:ea typeface="宋体" panose="02010600030101010101" pitchFamily="2" charset="-122"/>
              <a:cs typeface="宋体" panose="02010600030101010101" pitchFamily="2" charset="-122"/>
            </a:endParaRPr>
          </a:p>
          <a:p>
            <a:pPr lvl="0">
              <a:lnSpc>
                <a:spcPct val="150000"/>
              </a:lnSpc>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全球首个上市国家</a:t>
            </a:r>
            <a:r>
              <a:rPr lang="en-US" altLang="zh-CN" sz="1500" b="1"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地区及上市时间：</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中国</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/2022</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年</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月</a:t>
            </a:r>
            <a:endParaRPr lang="en-US" altLang="zh-CN" sz="1500" dirty="0" smtClean="0">
              <a:latin typeface="宋体" panose="02010600030101010101" pitchFamily="2" charset="-122"/>
              <a:ea typeface="宋体" panose="02010600030101010101" pitchFamily="2" charset="-122"/>
              <a:cs typeface="宋体" panose="02010600030101010101" pitchFamily="2" charset="-122"/>
            </a:endParaRPr>
          </a:p>
          <a:p>
            <a:pPr lvl="0">
              <a:lnSpc>
                <a:spcPct val="150000"/>
              </a:lnSpc>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是否为</a:t>
            </a:r>
            <a:r>
              <a:rPr lang="en-US" altLang="zh-CN" sz="1500" b="1" dirty="0" smtClean="0">
                <a:latin typeface="宋体" panose="02010600030101010101" pitchFamily="2" charset="-122"/>
                <a:ea typeface="宋体" panose="02010600030101010101" pitchFamily="2" charset="-122"/>
                <a:cs typeface="宋体" panose="02010600030101010101" pitchFamily="2" charset="-122"/>
                <a:sym typeface="+mn-ea"/>
              </a:rPr>
              <a:t>OTC</a:t>
            </a: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药品：</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否</a:t>
            </a:r>
            <a:endPar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endParaRPr>
          </a:p>
          <a:p>
            <a:pPr>
              <a:lnSpc>
                <a:spcPct val="150000"/>
              </a:lnSpc>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参照药品建议：</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左奥硝唑氯化钠注射液</a:t>
            </a:r>
            <a:endParaRPr lang="en-US" altLang="zh-CN" sz="1500" dirty="0" smtClean="0">
              <a:latin typeface="宋体" panose="02010600030101010101" pitchFamily="2" charset="-122"/>
              <a:ea typeface="宋体" panose="02010600030101010101" pitchFamily="2" charset="-122"/>
              <a:cs typeface="宋体" panose="02010600030101010101" pitchFamily="2" charset="-122"/>
            </a:endParaRPr>
          </a:p>
          <a:p>
            <a:pPr lvl="0">
              <a:lnSpc>
                <a:spcPct val="150000"/>
              </a:lnSpc>
            </a:pPr>
            <a:endParaRPr lang="en-US"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endParaRPr lang="en-US" altLang="zh-CN" sz="1700" b="1" dirty="0" smtClean="0">
              <a:latin typeface="宋体" panose="02010600030101010101" pitchFamily="2" charset="-122"/>
              <a:ea typeface="宋体" panose="02010600030101010101" pitchFamily="2" charset="-122"/>
              <a:cs typeface="宋体" panose="02010600030101010101" pitchFamily="2" charset="-122"/>
              <a:sym typeface="+mn-ea"/>
            </a:endParaRPr>
          </a:p>
          <a:p>
            <a:pPr algn="l"/>
            <a:endParaRPr lang="zh-CN" altLang="en-US" sz="1700" b="1" spc="600"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lt"/>
            </a:endParaRPr>
          </a:p>
        </p:txBody>
      </p:sp>
      <p:sp>
        <p:nvSpPr>
          <p:cNvPr id="12" name="矩形 11"/>
          <p:cNvSpPr/>
          <p:nvPr/>
        </p:nvSpPr>
        <p:spPr>
          <a:xfrm>
            <a:off x="3429000" y="0"/>
            <a:ext cx="2368154" cy="536062"/>
          </a:xfrm>
          <a:prstGeom prst="rect">
            <a:avLst/>
          </a:prstGeom>
          <a:solidFill>
            <a:srgbClr val="39B9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altLang="zh-CN" b="1" dirty="0" smtClean="0">
                <a:latin typeface="思源黑体" panose="020B0500000000000000" pitchFamily="34" charset="-122"/>
                <a:ea typeface="思源黑体" panose="020B0500000000000000" pitchFamily="34" charset="-122"/>
                <a:sym typeface="思源黑体" panose="020B0500000000000000" pitchFamily="34" charset="-122"/>
              </a:rPr>
              <a:t>01  </a:t>
            </a:r>
            <a:r>
              <a:rPr lang="zh-CN" altLang="en-US" b="1" dirty="0" smtClean="0">
                <a:latin typeface="思源黑体" panose="020B0500000000000000" pitchFamily="34" charset="-122"/>
                <a:ea typeface="思源黑体" panose="020B0500000000000000" pitchFamily="34" charset="-122"/>
                <a:sym typeface="思源黑体" panose="020B0500000000000000" pitchFamily="34" charset="-122"/>
              </a:rPr>
              <a:t>药品基本信息</a:t>
            </a:r>
            <a:endParaRPr lang="zh-CN" altLang="en-US" b="1" dirty="0"/>
          </a:p>
        </p:txBody>
      </p:sp>
    </p:spTree>
  </p:cSld>
  <p:clrMapOvr>
    <a:masterClrMapping/>
  </p:clrMapOvr>
  <mc:AlternateContent xmlns:mc="http://schemas.openxmlformats.org/markup-compatibility/2006">
    <mc:Choice xmlns=""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8" grpId="0"/>
      <p:bldP spid="1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33465" y="476251"/>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2"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TextBox 48"/>
          <p:cNvSpPr txBox="1"/>
          <p:nvPr/>
        </p:nvSpPr>
        <p:spPr>
          <a:xfrm>
            <a:off x="762000" y="895350"/>
            <a:ext cx="7391400" cy="2948781"/>
          </a:xfrm>
          <a:prstGeom prst="rect">
            <a:avLst/>
          </a:prstGeom>
          <a:noFill/>
        </p:spPr>
        <p:txBody>
          <a:bodyPr wrap="square" lIns="0" tIns="0" rIns="0" bIns="0" rtlCol="0">
            <a:spAutoFit/>
          </a:bodyPr>
          <a:lstStyle/>
          <a:p>
            <a:pPr marL="0" lvl="0" indent="0" algn="l">
              <a:lnSpc>
                <a:spcPts val="2500"/>
              </a:lnSpc>
              <a:spcBef>
                <a:spcPts val="600"/>
              </a:spcBef>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弥补未满足的治疗需求情况：</a:t>
            </a:r>
            <a:endParaRPr lang="en-US" altLang="zh-CN" sz="1500"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lvl="0" indent="0" algn="l">
              <a:lnSpc>
                <a:spcPts val="2500"/>
              </a:lnSpc>
              <a:spcBef>
                <a:spcPts val="600"/>
              </a:spcBef>
            </a:pP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    厌氧菌感染是临床治疗中常见的细菌感染之一，硝基咪唑类药物是厌氧菌感染治疗领域的主要品种，左奥硝唑与奥硝唑相比，左奥硝唑总不良反应率从</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21.58%</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下降至</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1.47%</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，神经系统不良反应率由</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17.98%</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下降至</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，彻底解决了硝基咪唑类药物的主要毒性。</a:t>
            </a:r>
            <a:endParaRPr lang="en-US" altLang="zh-CN" sz="1500" dirty="0" smtClean="0">
              <a:solidFill>
                <a:srgbClr val="FF0000"/>
              </a:solidFill>
              <a:latin typeface="宋体" panose="02010600030101010101" pitchFamily="2" charset="-122"/>
              <a:ea typeface="宋体" panose="02010600030101010101" pitchFamily="2" charset="-122"/>
              <a:cs typeface="宋体" panose="02010600030101010101" pitchFamily="2" charset="-122"/>
            </a:endParaRPr>
          </a:p>
          <a:p>
            <a:pPr lvl="0">
              <a:lnSpc>
                <a:spcPts val="2500"/>
              </a:lnSpc>
              <a:spcBef>
                <a:spcPts val="600"/>
              </a:spcBef>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大陆地区发病率：</a:t>
            </a:r>
            <a:endParaRPr lang="en-US" altLang="zh-CN" sz="1500" b="1" dirty="0" smtClean="0">
              <a:latin typeface="宋体" panose="02010600030101010101" pitchFamily="2" charset="-122"/>
              <a:ea typeface="宋体" panose="02010600030101010101" pitchFamily="2" charset="-122"/>
              <a:cs typeface="宋体" panose="02010600030101010101" pitchFamily="2" charset="-122"/>
              <a:sym typeface="+mn-ea"/>
            </a:endParaRPr>
          </a:p>
          <a:p>
            <a:pPr lvl="0">
              <a:lnSpc>
                <a:spcPts val="2500"/>
              </a:lnSpc>
              <a:spcBef>
                <a:spcPts val="600"/>
              </a:spcBef>
            </a:pP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    外科感染患者</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50%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以上，腹部感染中患者</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60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以上，阑尾脓肿、阑尾切除术后切口化脓患者</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70%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以上，牙周炎患者</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75%</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以上，女性生殖道感染接近</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100%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，发病率这样</a:t>
            </a:r>
            <a:endPar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endParaRPr>
          </a:p>
          <a:p>
            <a:pPr marL="0" lvl="0" indent="0" algn="l">
              <a:lnSpc>
                <a:spcPts val="2500"/>
              </a:lnSpc>
              <a:spcBef>
                <a:spcPts val="600"/>
              </a:spcBef>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年发病患者总数：</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2</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亿人以上</a:t>
            </a:r>
            <a:endParaRPr lang="zh-CN" altLang="en-US" sz="1500" dirty="0" smtClean="0">
              <a:latin typeface="宋体" panose="02010600030101010101" pitchFamily="2" charset="-122"/>
              <a:ea typeface="宋体" panose="02010600030101010101" pitchFamily="2" charset="-122"/>
              <a:cs typeface="宋体" panose="02010600030101010101" pitchFamily="2" charset="-122"/>
              <a:sym typeface="+mn-lt"/>
            </a:endParaRPr>
          </a:p>
        </p:txBody>
      </p:sp>
      <p:sp>
        <p:nvSpPr>
          <p:cNvPr id="12" name="矩形 11"/>
          <p:cNvSpPr/>
          <p:nvPr/>
        </p:nvSpPr>
        <p:spPr>
          <a:xfrm>
            <a:off x="3429000" y="0"/>
            <a:ext cx="2368154" cy="536062"/>
          </a:xfrm>
          <a:prstGeom prst="rect">
            <a:avLst/>
          </a:prstGeom>
          <a:solidFill>
            <a:srgbClr val="39B9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altLang="zh-CN" b="1" dirty="0" smtClean="0">
                <a:latin typeface="思源黑体" panose="020B0500000000000000" pitchFamily="34" charset="-122"/>
                <a:ea typeface="思源黑体" panose="020B0500000000000000" pitchFamily="34" charset="-122"/>
                <a:sym typeface="思源黑体" panose="020B0500000000000000" pitchFamily="34" charset="-122"/>
              </a:rPr>
              <a:t>01  </a:t>
            </a:r>
            <a:r>
              <a:rPr lang="zh-CN" altLang="en-US" b="1" dirty="0" smtClean="0">
                <a:latin typeface="思源黑体" panose="020B0500000000000000" pitchFamily="34" charset="-122"/>
                <a:ea typeface="思源黑体" panose="020B0500000000000000" pitchFamily="34" charset="-122"/>
                <a:sym typeface="思源黑体" panose="020B0500000000000000" pitchFamily="34" charset="-122"/>
              </a:rPr>
              <a:t>药品基本信息</a:t>
            </a:r>
            <a:endParaRPr lang="zh-CN" altLang="en-US" b="1" dirty="0"/>
          </a:p>
        </p:txBody>
      </p:sp>
    </p:spTree>
  </p:cSld>
  <p:clrMapOvr>
    <a:masterClrMapping/>
  </p:clrMapOvr>
  <mc:AlternateContent xmlns:mc="http://schemas.openxmlformats.org/markup-compatibility/2006">
    <mc:Choice xmlns=""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p:bldP spid="1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任意多边形 10"/>
          <p:cNvSpPr/>
          <p:nvPr/>
        </p:nvSpPr>
        <p:spPr>
          <a:xfrm flipH="1">
            <a:off x="-3" y="3742"/>
            <a:ext cx="4855251" cy="3766692"/>
          </a:xfrm>
          <a:custGeom>
            <a:avLst/>
            <a:gdLst>
              <a:gd name="connsiteX0" fmla="*/ 1311805 w 1311805"/>
              <a:gd name="connsiteY0" fmla="*/ 0 h 1017695"/>
              <a:gd name="connsiteX1" fmla="*/ 0 w 1311805"/>
              <a:gd name="connsiteY1" fmla="*/ 0 h 1017695"/>
              <a:gd name="connsiteX2" fmla="*/ 4162 w 1311805"/>
              <a:gd name="connsiteY2" fmla="*/ 82417 h 1017695"/>
              <a:gd name="connsiteX3" fmla="*/ 1040580 w 1311805"/>
              <a:gd name="connsiteY3" fmla="*/ 1017695 h 1017695"/>
              <a:gd name="connsiteX4" fmla="*/ 1275856 w 1311805"/>
              <a:gd name="connsiteY4" fmla="*/ 991018 h 1017695"/>
              <a:gd name="connsiteX5" fmla="*/ 1311805 w 1311805"/>
              <a:gd name="connsiteY5" fmla="*/ 980573 h 1017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1805" h="1017695">
                <a:moveTo>
                  <a:pt x="1311805" y="0"/>
                </a:moveTo>
                <a:lnTo>
                  <a:pt x="0" y="0"/>
                </a:lnTo>
                <a:lnTo>
                  <a:pt x="4162" y="82417"/>
                </a:lnTo>
                <a:cubicBezTo>
                  <a:pt x="57512" y="607749"/>
                  <a:pt x="501172" y="1017695"/>
                  <a:pt x="1040580" y="1017695"/>
                </a:cubicBezTo>
                <a:cubicBezTo>
                  <a:pt x="1121491" y="1017695"/>
                  <a:pt x="1200248" y="1008471"/>
                  <a:pt x="1275856" y="991018"/>
                </a:cubicBezTo>
                <a:lnTo>
                  <a:pt x="1311805" y="98057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矩形 6"/>
          <p:cNvSpPr/>
          <p:nvPr/>
        </p:nvSpPr>
        <p:spPr>
          <a:xfrm>
            <a:off x="492825" y="514351"/>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TextBox 48"/>
          <p:cNvSpPr txBox="1"/>
          <p:nvPr/>
        </p:nvSpPr>
        <p:spPr>
          <a:xfrm>
            <a:off x="685800" y="742950"/>
            <a:ext cx="7811770" cy="3577903"/>
          </a:xfrm>
          <a:prstGeom prst="rect">
            <a:avLst/>
          </a:prstGeom>
          <a:noFill/>
        </p:spPr>
        <p:txBody>
          <a:bodyPr wrap="square" lIns="0" tIns="0" rIns="0" bIns="0" rtlCol="0">
            <a:spAutoFit/>
          </a:bodyPr>
          <a:lstStyle/>
          <a:p>
            <a:pPr algn="l" fontAlgn="auto">
              <a:lnSpc>
                <a:spcPts val="2000"/>
              </a:lnSpc>
            </a:pPr>
            <a:r>
              <a:rPr lang="zh-CN" altLang="zh-CN" sz="1500" b="1" dirty="0" smtClean="0">
                <a:latin typeface="宋体" panose="02010600030101010101" pitchFamily="2" charset="-122"/>
                <a:ea typeface="宋体" panose="02010600030101010101" pitchFamily="2" charset="-122"/>
                <a:cs typeface="宋体" panose="02010600030101010101" pitchFamily="2" charset="-122"/>
                <a:sym typeface="+mn-ea"/>
              </a:rPr>
              <a:t>本品适应症为</a:t>
            </a:r>
            <a:r>
              <a:rPr lang="en-US" altLang="zh-CN" sz="1500" b="1"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altLang="zh-CN" sz="150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l" fontAlgn="auto">
              <a:lnSpc>
                <a:spcPts val="23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1</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、本品适用于治疗阿米巴虫病、泌尿生殖道毛滴虫病及兰氏贾第鞭毛虫病。</a:t>
            </a:r>
            <a:endParaRPr lang="zh-CN" altLang="zh-CN" sz="150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l" fontAlgn="auto">
              <a:lnSpc>
                <a:spcPts val="23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2</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、本品适用于治疗对本品敏感的厌氧菌引起的感染。</a:t>
            </a:r>
            <a:endParaRPr lang="zh-CN" altLang="zh-CN" sz="150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l" fontAlgn="auto">
              <a:lnSpc>
                <a:spcPts val="23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3</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、本品适用于预防外科手术可能引起的敏感厌氧菌感染。</a:t>
            </a:r>
            <a:endParaRPr lang="zh-CN" altLang="zh-CN" sz="150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l" fontAlgn="auto">
              <a:lnSpc>
                <a:spcPts val="23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4</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、本品也可用于左奥硝唑氯化钠注射液治疗后的序贯治疗。</a:t>
            </a:r>
            <a:endParaRPr lang="zh-CN" altLang="zh-CN" sz="150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l" fontAlgn="auto">
              <a:lnSpc>
                <a:spcPts val="23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本品使用过程中</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尚应根据临床需要采取其他辅助治疗措施。</a:t>
            </a:r>
            <a:endParaRPr lang="en-US" altLang="zh-CN" sz="150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l" fontAlgn="auto">
              <a:lnSpc>
                <a:spcPts val="2300"/>
              </a:lnSpc>
              <a:spcBef>
                <a:spcPts val="600"/>
              </a:spcBef>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疾病基本情况</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1500" dirty="0" smtClean="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nSpc>
                <a:spcPts val="2300"/>
              </a:lnSpc>
            </a:pP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    厌氧菌是正常菌群的主要组成部分，它可引起人体任何组织和器官的感染。由厌氧梭状芽胞杆菌所致的特殊病症如气性坏疽、破伤风、肉毒中毒等早为临床医生所熟知和重视，而由无芽胞厌氧菌所引起的感染则常被忽视和漏诊。厌氧菌可引起任何部位和脏器的感染，但以胸腔、腹部和盆腔感染为多见，占这些部位感染的</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70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93</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％，但</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3</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2</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3</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为混合感染。目前厌氧菌感染在外科也越来越受到临床医师的重视，在外科感染中厌氧菌的检出率至少在</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50%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以上。</a:t>
            </a:r>
            <a:endParaRPr lang="zh-CN" altLang="en-US" sz="1500" dirty="0" smtClean="0">
              <a:latin typeface="宋体" panose="02010600030101010101" pitchFamily="2" charset="-122"/>
              <a:ea typeface="宋体" panose="02010600030101010101" pitchFamily="2" charset="-122"/>
              <a:cs typeface="宋体" panose="02010600030101010101" pitchFamily="2" charset="-122"/>
              <a:sym typeface="+mn-lt"/>
            </a:endParaRPr>
          </a:p>
        </p:txBody>
      </p:sp>
      <p:sp>
        <p:nvSpPr>
          <p:cNvPr id="12" name="矩形 11"/>
          <p:cNvSpPr/>
          <p:nvPr/>
        </p:nvSpPr>
        <p:spPr>
          <a:xfrm>
            <a:off x="3429000" y="0"/>
            <a:ext cx="2368154" cy="536062"/>
          </a:xfrm>
          <a:prstGeom prst="rect">
            <a:avLst/>
          </a:prstGeom>
          <a:solidFill>
            <a:srgbClr val="39B9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altLang="zh-CN" b="1" dirty="0" smtClean="0">
                <a:latin typeface="思源黑体" panose="020B0500000000000000" pitchFamily="34" charset="-122"/>
                <a:ea typeface="思源黑体" panose="020B0500000000000000" pitchFamily="34" charset="-122"/>
                <a:sym typeface="思源黑体" panose="020B0500000000000000" pitchFamily="34" charset="-122"/>
              </a:rPr>
              <a:t>01  </a:t>
            </a:r>
            <a:r>
              <a:rPr lang="zh-CN" altLang="en-US" b="1" dirty="0" smtClean="0">
                <a:latin typeface="思源黑体" panose="020B0500000000000000" pitchFamily="34" charset="-122"/>
                <a:ea typeface="思源黑体" panose="020B0500000000000000" pitchFamily="34" charset="-122"/>
                <a:sym typeface="思源黑体" panose="020B0500000000000000" pitchFamily="34" charset="-122"/>
              </a:rPr>
              <a:t>药品基本信息</a:t>
            </a:r>
            <a:endParaRPr lang="zh-CN" altLang="en-US" b="1" dirty="0"/>
          </a:p>
        </p:txBody>
      </p:sp>
    </p:spTree>
  </p:cSld>
  <p:clrMapOvr>
    <a:masterClrMapping/>
  </p:clrMapOvr>
  <mc:AlternateContent xmlns:mc="http://schemas.openxmlformats.org/markup-compatibility/2006">
    <mc:Choice xmlns=""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par>
                          <p:cTn id="18" fill="hold">
                            <p:stCondLst>
                              <p:cond delay="500"/>
                            </p:stCondLst>
                            <p:childTnLst>
                              <p:par>
                                <p:cTn id="19" presetID="53" presetClass="entr" presetSubtype="16"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7" grpId="0" bldLvl="0" animBg="1"/>
      <p:bldP spid="18" grpId="0"/>
      <p:bldP spid="1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任意多边形 10"/>
          <p:cNvSpPr/>
          <p:nvPr/>
        </p:nvSpPr>
        <p:spPr>
          <a:xfrm flipH="1">
            <a:off x="-3" y="3742"/>
            <a:ext cx="4855251" cy="3766692"/>
          </a:xfrm>
          <a:custGeom>
            <a:avLst/>
            <a:gdLst>
              <a:gd name="connsiteX0" fmla="*/ 1311805 w 1311805"/>
              <a:gd name="connsiteY0" fmla="*/ 0 h 1017695"/>
              <a:gd name="connsiteX1" fmla="*/ 0 w 1311805"/>
              <a:gd name="connsiteY1" fmla="*/ 0 h 1017695"/>
              <a:gd name="connsiteX2" fmla="*/ 4162 w 1311805"/>
              <a:gd name="connsiteY2" fmla="*/ 82417 h 1017695"/>
              <a:gd name="connsiteX3" fmla="*/ 1040580 w 1311805"/>
              <a:gd name="connsiteY3" fmla="*/ 1017695 h 1017695"/>
              <a:gd name="connsiteX4" fmla="*/ 1275856 w 1311805"/>
              <a:gd name="connsiteY4" fmla="*/ 991018 h 1017695"/>
              <a:gd name="connsiteX5" fmla="*/ 1311805 w 1311805"/>
              <a:gd name="connsiteY5" fmla="*/ 980573 h 1017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1805" h="1017695">
                <a:moveTo>
                  <a:pt x="1311805" y="0"/>
                </a:moveTo>
                <a:lnTo>
                  <a:pt x="0" y="0"/>
                </a:lnTo>
                <a:lnTo>
                  <a:pt x="4162" y="82417"/>
                </a:lnTo>
                <a:cubicBezTo>
                  <a:pt x="57512" y="607749"/>
                  <a:pt x="501172" y="1017695"/>
                  <a:pt x="1040580" y="1017695"/>
                </a:cubicBezTo>
                <a:cubicBezTo>
                  <a:pt x="1121491" y="1017695"/>
                  <a:pt x="1200248" y="1008471"/>
                  <a:pt x="1275856" y="991018"/>
                </a:cubicBezTo>
                <a:lnTo>
                  <a:pt x="1311805" y="98057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矩形 6"/>
          <p:cNvSpPr/>
          <p:nvPr/>
        </p:nvSpPr>
        <p:spPr>
          <a:xfrm>
            <a:off x="492825" y="514351"/>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TextBox 48"/>
          <p:cNvSpPr txBox="1"/>
          <p:nvPr/>
        </p:nvSpPr>
        <p:spPr>
          <a:xfrm>
            <a:off x="646430" y="590550"/>
            <a:ext cx="7811770" cy="3872855"/>
          </a:xfrm>
          <a:prstGeom prst="rect">
            <a:avLst/>
          </a:prstGeom>
          <a:noFill/>
        </p:spPr>
        <p:txBody>
          <a:bodyPr wrap="square" lIns="0" tIns="0" rIns="0" bIns="0" rtlCol="0">
            <a:spAutoFit/>
          </a:bodyPr>
          <a:lstStyle/>
          <a:p>
            <a:pPr algn="l">
              <a:lnSpc>
                <a:spcPts val="1700"/>
              </a:lnSpc>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用法用量：</a:t>
            </a:r>
            <a:endParaRPr lang="en-US" altLang="zh-CN" sz="1500" b="1" dirty="0" smtClean="0">
              <a:latin typeface="宋体" panose="02010600030101010101" pitchFamily="2" charset="-122"/>
              <a:ea typeface="宋体" panose="02010600030101010101" pitchFamily="2" charset="-122"/>
              <a:cs typeface="宋体" panose="02010600030101010101" pitchFamily="2" charset="-122"/>
              <a:sym typeface="+mn-ea"/>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1</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、阿米巴虫病</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成人</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每日</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1.0~1 5g,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口服。儿童</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每</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日</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30mg/kg,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口服。</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针对肝脏阿米巴病，在脓肿阶段</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左奥硝唑治疗时需联合进行脓肿的排出治疗。</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2</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、毛滴虫病</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(1)5</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日疗法</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成人：</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每次</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0.5g,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每日两次</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早晚各服一次</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连续服用</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5</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天。</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(2)</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单次疗法：</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成人：晚餐后单次服用</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1.5g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3</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、兰氏贾第鞭毛虫病</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成人：每日</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1.0g,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口服。儿童：每日</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30mg/kg,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口服。</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4</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、治疗厌氧菌感染</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成人：每日</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1.0~1.5g,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口服。儿童：每</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日</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20~30mg/kg,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口服。</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5</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预防厌氧菌感染</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成人：手术前</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12</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小时使用</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0.5g,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手术后三天每</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12</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小时使用</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0.5g,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口服。</a:t>
            </a:r>
            <a:endParaRPr lang="zh-CN" altLang="zh-CN" sz="1500" dirty="0" smtClean="0">
              <a:latin typeface="宋体" panose="02010600030101010101" pitchFamily="2" charset="-122"/>
              <a:ea typeface="宋体" panose="02010600030101010101" pitchFamily="2" charset="-122"/>
              <a:cs typeface="宋体" panose="02010600030101010101" pitchFamily="2" charset="-122"/>
            </a:endParaRPr>
          </a:p>
          <a:p>
            <a:pPr algn="l">
              <a:lnSpc>
                <a:spcPts val="1900"/>
              </a:lnSpc>
            </a:pP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儿童：治疗方案同成人</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剂量为每日</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20~30mg/kg,</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口服。</a:t>
            </a:r>
            <a:endParaRPr lang="zh-CN" altLang="en-US" sz="1500" spc="600"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lt"/>
            </a:endParaRPr>
          </a:p>
        </p:txBody>
      </p:sp>
      <p:sp>
        <p:nvSpPr>
          <p:cNvPr id="13" name="矩形 12"/>
          <p:cNvSpPr/>
          <p:nvPr/>
        </p:nvSpPr>
        <p:spPr>
          <a:xfrm>
            <a:off x="3429000" y="0"/>
            <a:ext cx="2368154" cy="536062"/>
          </a:xfrm>
          <a:prstGeom prst="rect">
            <a:avLst/>
          </a:prstGeom>
          <a:solidFill>
            <a:srgbClr val="39B9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altLang="zh-CN" b="1" dirty="0" smtClean="0">
                <a:latin typeface="思源黑体" panose="020B0500000000000000" pitchFamily="34" charset="-122"/>
                <a:ea typeface="思源黑体" panose="020B0500000000000000" pitchFamily="34" charset="-122"/>
                <a:sym typeface="思源黑体" panose="020B0500000000000000" pitchFamily="34" charset="-122"/>
              </a:rPr>
              <a:t>01  </a:t>
            </a:r>
            <a:r>
              <a:rPr lang="zh-CN" altLang="en-US" b="1" dirty="0" smtClean="0">
                <a:latin typeface="思源黑体" panose="020B0500000000000000" pitchFamily="34" charset="-122"/>
                <a:ea typeface="思源黑体" panose="020B0500000000000000" pitchFamily="34" charset="-122"/>
                <a:sym typeface="思源黑体" panose="020B0500000000000000" pitchFamily="34" charset="-122"/>
              </a:rPr>
              <a:t>药品基本信息</a:t>
            </a:r>
            <a:endParaRPr lang="zh-CN" altLang="en-US" b="1" dirty="0"/>
          </a:p>
        </p:txBody>
      </p:sp>
    </p:spTree>
  </p:cSld>
  <p:clrMapOvr>
    <a:masterClrMapping/>
  </p:clrMapOvr>
  <mc:AlternateContent xmlns:mc="http://schemas.openxmlformats.org/markup-compatibility/2006">
    <mc:Choice xmlns=""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par>
                          <p:cTn id="18" fill="hold">
                            <p:stCondLst>
                              <p:cond delay="500"/>
                            </p:stCondLst>
                            <p:childTnLst>
                              <p:par>
                                <p:cTn id="19" presetID="53" presetClass="entr" presetSubtype="16"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7" grpId="0" bldLvl="0" animBg="1"/>
      <p:bldP spid="18" grpId="0"/>
      <p:bldP spid="13"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33400" y="514350"/>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TextBox 48"/>
          <p:cNvSpPr txBox="1"/>
          <p:nvPr/>
        </p:nvSpPr>
        <p:spPr>
          <a:xfrm>
            <a:off x="762000" y="819150"/>
            <a:ext cx="7583170" cy="3180358"/>
          </a:xfrm>
          <a:prstGeom prst="rect">
            <a:avLst/>
          </a:prstGeom>
          <a:noFill/>
        </p:spPr>
        <p:txBody>
          <a:bodyPr wrap="square" lIns="0" tIns="0" rIns="0" bIns="0" rtlCol="0">
            <a:spAutoFit/>
          </a:bodyPr>
          <a:lstStyle/>
          <a:p>
            <a:pPr algn="l">
              <a:lnSpc>
                <a:spcPts val="2200"/>
              </a:lnSpc>
              <a:spcBef>
                <a:spcPts val="600"/>
              </a:spcBef>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不良反应</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r>
            <a:b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b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zh-CN" sz="1500" dirty="0" smtClean="0">
                <a:latin typeface="宋体" panose="02010600030101010101" pitchFamily="2" charset="-122"/>
                <a:ea typeface="宋体" panose="02010600030101010101" pitchFamily="2" charset="-122"/>
                <a:cs typeface="宋体" panose="02010600030101010101" pitchFamily="2" charset="-122"/>
                <a:sym typeface="+mn-ea"/>
              </a:rPr>
              <a:t>本品临床试验安全性评价其不良反应主要表现为：嗜睡、头痛、头晕、恶心及困倦等，但所有不良反应均未采取措施，治疗结束时可自行缓解。</a:t>
            </a:r>
            <a:endPar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endParaRPr>
          </a:p>
          <a:p>
            <a:pPr algn="l">
              <a:lnSpc>
                <a:spcPts val="2200"/>
              </a:lnSpc>
              <a:spcBef>
                <a:spcPts val="600"/>
              </a:spcBef>
            </a:pPr>
            <a:r>
              <a:rPr lang="zh-CN" altLang="en-US" sz="1500" b="1" dirty="0" smtClean="0">
                <a:latin typeface="宋体" panose="02010600030101010101" pitchFamily="2" charset="-122"/>
                <a:ea typeface="宋体" panose="02010600030101010101" pitchFamily="2" charset="-122"/>
                <a:cs typeface="宋体" panose="02010600030101010101" pitchFamily="2" charset="-122"/>
                <a:sym typeface="+mn-ea"/>
              </a:rPr>
              <a:t>安全性方面的优势和不足：</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r>
            <a:b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b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左奥硝唑为目前市售药物奥硝唑的单一旋光体，体内和体外的药效学研究结果表明左奥硝唑的抗菌效果强于奥硝唑。小鼠和犬的急性毒性研究结果表明，给药左奥硝唑后的</a:t>
            </a: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LD50</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值并未较消旋体奥硝唑有所降低，且有所增加。</a:t>
            </a:r>
            <a:b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br>
            <a:r>
              <a:rPr lang="en-US" altLang="zh-CN" sz="15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一般药理实验研究结果表明，左奥硝唑对实验动物的中枢神经系统、呼吸系统和心血管系统没有出现较消旋体奥硝唑更为严重的影响。长期毒性试验结果表明本品在动物体内安全性高。</a:t>
            </a:r>
            <a:b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br>
            <a:r>
              <a:rPr lang="zh-CN" altLang="en-US" sz="1500" dirty="0" smtClean="0">
                <a:latin typeface="宋体" panose="02010600030101010101" pitchFamily="2" charset="-122"/>
                <a:ea typeface="宋体" panose="02010600030101010101" pitchFamily="2" charset="-122"/>
                <a:cs typeface="宋体" panose="02010600030101010101" pitchFamily="2" charset="-122"/>
                <a:sym typeface="+mn-ea"/>
              </a:rPr>
              <a:t>    综上，左奥硝唑是一个安全有效的抗厌氧菌感染的药物。</a:t>
            </a:r>
            <a:endParaRPr lang="zh-CN" altLang="en-US" sz="1500" spc="600" dirty="0" smtClean="0">
              <a:solidFill>
                <a:schemeClr val="accent1"/>
              </a:solidFill>
              <a:latin typeface="宋体" panose="02010600030101010101" pitchFamily="2" charset="-122"/>
              <a:ea typeface="宋体" panose="02010600030101010101" pitchFamily="2" charset="-122"/>
              <a:cs typeface="宋体" panose="02010600030101010101" pitchFamily="2" charset="-122"/>
              <a:sym typeface="+mn-lt"/>
            </a:endParaRPr>
          </a:p>
        </p:txBody>
      </p:sp>
      <p:sp>
        <p:nvSpPr>
          <p:cNvPr id="11" name="矩形 10"/>
          <p:cNvSpPr/>
          <p:nvPr/>
        </p:nvSpPr>
        <p:spPr>
          <a:xfrm>
            <a:off x="3429000" y="0"/>
            <a:ext cx="2368154" cy="536062"/>
          </a:xfrm>
          <a:prstGeom prst="rect">
            <a:avLst/>
          </a:prstGeom>
          <a:solidFill>
            <a:srgbClr val="39B9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altLang="zh-CN" b="1" spc="300" dirty="0" smtClean="0">
                <a:latin typeface="思源黑体" panose="020B0500000000000000" pitchFamily="34" charset="-122"/>
                <a:ea typeface="思源黑体" panose="020B0500000000000000" pitchFamily="34" charset="-122"/>
                <a:sym typeface="思源黑体" panose="020B0500000000000000" pitchFamily="34" charset="-122"/>
              </a:rPr>
              <a:t>02  </a:t>
            </a:r>
            <a:r>
              <a:rPr lang="zh-CN" altLang="en-US" b="1" spc="300" dirty="0" smtClean="0">
                <a:latin typeface="思源黑体" panose="020B0500000000000000" pitchFamily="34" charset="-122"/>
                <a:ea typeface="思源黑体" panose="020B0500000000000000" pitchFamily="34" charset="-122"/>
                <a:sym typeface="思源黑体" panose="020B0500000000000000" pitchFamily="34" charset="-122"/>
              </a:rPr>
              <a:t>安全性</a:t>
            </a:r>
            <a:endParaRPr lang="zh-CN" altLang="en-US" b="1" spc="300" dirty="0"/>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8" grpId="0"/>
      <p:bldP spid="11"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92825" y="514351"/>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TextBox 48"/>
          <p:cNvSpPr txBox="1"/>
          <p:nvPr/>
        </p:nvSpPr>
        <p:spPr>
          <a:xfrm>
            <a:off x="685800" y="895350"/>
            <a:ext cx="7472045" cy="3436838"/>
          </a:xfrm>
          <a:prstGeom prst="rect">
            <a:avLst/>
          </a:prstGeom>
          <a:noFill/>
        </p:spPr>
        <p:txBody>
          <a:bodyPr wrap="square" lIns="0" tIns="0" rIns="0" bIns="0" rtlCol="0">
            <a:spAutoFit/>
          </a:bodyPr>
          <a:lstStyle/>
          <a:p>
            <a:pPr>
              <a:lnSpc>
                <a:spcPts val="2500"/>
              </a:lnSpc>
              <a:spcBef>
                <a:spcPts val="600"/>
              </a:spcBef>
            </a:pPr>
            <a:r>
              <a:rPr lang="zh-CN" altLang="en-US" sz="1500" b="1" dirty="0" smtClean="0">
                <a:latin typeface="宋体" pitchFamily="2" charset="-122"/>
                <a:ea typeface="宋体" pitchFamily="2" charset="-122"/>
                <a:sym typeface="+mn-ea"/>
              </a:rPr>
              <a:t>与对照药品疗效方面优势和不足：</a:t>
            </a:r>
            <a:endParaRPr lang="en-US" altLang="zh-CN" sz="1500" b="1" dirty="0" smtClean="0">
              <a:latin typeface="宋体" pitchFamily="2" charset="-122"/>
              <a:ea typeface="宋体" pitchFamily="2" charset="-122"/>
              <a:sym typeface="+mn-ea"/>
            </a:endParaRPr>
          </a:p>
          <a:p>
            <a:pPr>
              <a:lnSpc>
                <a:spcPts val="2500"/>
              </a:lnSpc>
              <a:spcBef>
                <a:spcPts val="600"/>
              </a:spcBef>
            </a:pPr>
            <a:r>
              <a:rPr lang="en-US" altLang="zh-CN" sz="1500" dirty="0" smtClean="0">
                <a:latin typeface="宋体" pitchFamily="2" charset="-122"/>
                <a:ea typeface="宋体" pitchFamily="2" charset="-122"/>
                <a:sym typeface="+mn-ea"/>
              </a:rPr>
              <a:t>    </a:t>
            </a:r>
            <a:r>
              <a:rPr lang="zh-CN" altLang="en-US" sz="1500" dirty="0" smtClean="0">
                <a:latin typeface="宋体" pitchFamily="2" charset="-122"/>
                <a:ea typeface="宋体" pitchFamily="2" charset="-122"/>
                <a:sym typeface="+mn-ea"/>
              </a:rPr>
              <a:t>由于分散片具有在水中迅速崩解并均匀分散的特点，因此左奥硝唑分散片相较于左奥硝唑片，溶解更快，吸收速度更快，进而导致达峰时间略微提前，达峰浓度也略微提高。左奥硝唑分散片释放速度较快，在受试者体内吸收普遍较快，浓度普遍较高，但在受试者体内</a:t>
            </a:r>
            <a:r>
              <a:rPr lang="en-US" altLang="zh-CN" sz="1500" dirty="0" err="1" smtClean="0">
                <a:latin typeface="宋体" pitchFamily="2" charset="-122"/>
                <a:ea typeface="宋体" pitchFamily="2" charset="-122"/>
                <a:sym typeface="+mn-ea"/>
              </a:rPr>
              <a:t>Cmax</a:t>
            </a:r>
            <a:r>
              <a:rPr lang="zh-CN" altLang="en-US" sz="1500" dirty="0" smtClean="0">
                <a:latin typeface="宋体" pitchFamily="2" charset="-122"/>
                <a:ea typeface="宋体" pitchFamily="2" charset="-122"/>
                <a:sym typeface="+mn-ea"/>
              </a:rPr>
              <a:t>最高值差异并不大，而且其并未影响其全身暴露量，</a:t>
            </a:r>
            <a:r>
              <a:rPr lang="en-US" altLang="zh-CN" sz="1500" dirty="0" smtClean="0">
                <a:latin typeface="宋体" pitchFamily="2" charset="-122"/>
                <a:ea typeface="宋体" pitchFamily="2" charset="-122"/>
                <a:sym typeface="+mn-ea"/>
              </a:rPr>
              <a:t>AUC0-t</a:t>
            </a:r>
            <a:r>
              <a:rPr lang="zh-CN" altLang="en-US" sz="1500" dirty="0" smtClean="0">
                <a:latin typeface="宋体" pitchFamily="2" charset="-122"/>
                <a:ea typeface="宋体" pitchFamily="2" charset="-122"/>
                <a:sym typeface="+mn-ea"/>
              </a:rPr>
              <a:t>几何均值比为</a:t>
            </a:r>
            <a:r>
              <a:rPr lang="en-US" altLang="zh-CN" sz="1500" dirty="0" smtClean="0">
                <a:latin typeface="宋体" pitchFamily="2" charset="-122"/>
                <a:ea typeface="宋体" pitchFamily="2" charset="-122"/>
                <a:sym typeface="+mn-ea"/>
              </a:rPr>
              <a:t>100.06%</a:t>
            </a:r>
            <a:r>
              <a:rPr lang="zh-CN" altLang="en-US" sz="1500" dirty="0" smtClean="0">
                <a:latin typeface="宋体" pitchFamily="2" charset="-122"/>
                <a:ea typeface="宋体" pitchFamily="2" charset="-122"/>
                <a:sym typeface="+mn-ea"/>
              </a:rPr>
              <a:t>，</a:t>
            </a:r>
            <a:r>
              <a:rPr lang="en-US" altLang="zh-CN" sz="1500" dirty="0" smtClean="0">
                <a:latin typeface="宋体" pitchFamily="2" charset="-122"/>
                <a:ea typeface="宋体" pitchFamily="2" charset="-122"/>
                <a:sym typeface="+mn-ea"/>
              </a:rPr>
              <a:t>90%</a:t>
            </a:r>
            <a:r>
              <a:rPr lang="zh-CN" altLang="en-US" sz="1500" dirty="0" smtClean="0">
                <a:latin typeface="宋体" pitchFamily="2" charset="-122"/>
                <a:ea typeface="宋体" pitchFamily="2" charset="-122"/>
                <a:sym typeface="+mn-ea"/>
              </a:rPr>
              <a:t>置信区间为</a:t>
            </a:r>
            <a:r>
              <a:rPr lang="en-US" altLang="zh-CN" sz="1500" dirty="0" smtClean="0">
                <a:latin typeface="宋体" pitchFamily="2" charset="-122"/>
                <a:ea typeface="宋体" pitchFamily="2" charset="-122"/>
                <a:sym typeface="+mn-ea"/>
              </a:rPr>
              <a:t>97.53%~102.66%</a:t>
            </a:r>
            <a:r>
              <a:rPr lang="zh-CN" altLang="en-US" sz="1500" dirty="0" smtClean="0">
                <a:latin typeface="宋体" pitchFamily="2" charset="-122"/>
                <a:ea typeface="宋体" pitchFamily="2" charset="-122"/>
                <a:sym typeface="+mn-ea"/>
              </a:rPr>
              <a:t>。说明</a:t>
            </a:r>
            <a:r>
              <a:rPr lang="en-US" altLang="zh-CN" sz="1500" dirty="0" err="1" smtClean="0">
                <a:latin typeface="宋体" pitchFamily="2" charset="-122"/>
                <a:ea typeface="宋体" pitchFamily="2" charset="-122"/>
                <a:sym typeface="+mn-ea"/>
              </a:rPr>
              <a:t>Cmax</a:t>
            </a:r>
            <a:r>
              <a:rPr lang="zh-CN" altLang="en-US" sz="1500" dirty="0" smtClean="0">
                <a:latin typeface="宋体" pitchFamily="2" charset="-122"/>
                <a:ea typeface="宋体" pitchFamily="2" charset="-122"/>
                <a:sym typeface="+mn-ea"/>
              </a:rPr>
              <a:t>稍高并未影响药物的吸收程度，而是体现出制剂本身药动学差异的特征。相对于左奥硝唑注射液，患者顺应性更好，相对于奥硝唑片，不良反应更少。</a:t>
            </a:r>
            <a:endParaRPr lang="en-US" altLang="zh-CN" sz="1500" dirty="0" smtClean="0">
              <a:latin typeface="宋体" pitchFamily="2" charset="-122"/>
              <a:ea typeface="宋体" pitchFamily="2" charset="-122"/>
              <a:sym typeface="+mn-ea"/>
            </a:endParaRPr>
          </a:p>
          <a:p>
            <a:pPr>
              <a:lnSpc>
                <a:spcPts val="2500"/>
              </a:lnSpc>
              <a:spcBef>
                <a:spcPts val="600"/>
              </a:spcBef>
            </a:pPr>
            <a:r>
              <a:rPr lang="zh-CN" altLang="en-US" sz="1500" b="1" dirty="0" smtClean="0">
                <a:latin typeface="宋体" pitchFamily="2" charset="-122"/>
                <a:ea typeface="宋体" pitchFamily="2" charset="-122"/>
                <a:sym typeface="+mn-ea"/>
              </a:rPr>
              <a:t>临床指南</a:t>
            </a:r>
            <a:r>
              <a:rPr lang="en-US" altLang="zh-CN" sz="1500" b="1" dirty="0" smtClean="0">
                <a:latin typeface="宋体" pitchFamily="2" charset="-122"/>
                <a:ea typeface="宋体" pitchFamily="2" charset="-122"/>
                <a:sym typeface="+mn-ea"/>
              </a:rPr>
              <a:t>/</a:t>
            </a:r>
            <a:r>
              <a:rPr lang="zh-CN" altLang="en-US" sz="1500" b="1" dirty="0" smtClean="0">
                <a:latin typeface="宋体" pitchFamily="2" charset="-122"/>
                <a:ea typeface="宋体" pitchFamily="2" charset="-122"/>
                <a:sym typeface="+mn-ea"/>
              </a:rPr>
              <a:t>诊疗规范推荐：</a:t>
            </a:r>
            <a:endParaRPr lang="en-US" altLang="zh-CN" sz="1500" b="1" dirty="0" smtClean="0">
              <a:latin typeface="宋体" pitchFamily="2" charset="-122"/>
              <a:ea typeface="宋体" pitchFamily="2" charset="-122"/>
              <a:sym typeface="+mn-ea"/>
            </a:endParaRPr>
          </a:p>
          <a:p>
            <a:pPr>
              <a:lnSpc>
                <a:spcPts val="2500"/>
              </a:lnSpc>
              <a:spcBef>
                <a:spcPts val="600"/>
              </a:spcBef>
            </a:pPr>
            <a:endParaRPr lang="en-US" altLang="zh-CN" sz="1500" b="1" dirty="0" smtClean="0">
              <a:latin typeface="宋体" pitchFamily="2" charset="-122"/>
              <a:ea typeface="宋体" pitchFamily="2" charset="-122"/>
              <a:sym typeface="+mn-ea"/>
            </a:endParaRPr>
          </a:p>
        </p:txBody>
      </p:sp>
      <p:sp>
        <p:nvSpPr>
          <p:cNvPr id="12" name="矩形 11"/>
          <p:cNvSpPr/>
          <p:nvPr/>
        </p:nvSpPr>
        <p:spPr>
          <a:xfrm>
            <a:off x="3429000" y="0"/>
            <a:ext cx="2368154" cy="536062"/>
          </a:xfrm>
          <a:prstGeom prst="rect">
            <a:avLst/>
          </a:prstGeom>
          <a:solidFill>
            <a:srgbClr val="39B9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altLang="zh-CN" b="1" spc="300" dirty="0" smtClean="0">
                <a:latin typeface="思源黑体" panose="020B0500000000000000" pitchFamily="34" charset="-122"/>
                <a:ea typeface="思源黑体" panose="020B0500000000000000" pitchFamily="34" charset="-122"/>
                <a:sym typeface="思源黑体" panose="020B0500000000000000" pitchFamily="34" charset="-122"/>
              </a:rPr>
              <a:t>03  </a:t>
            </a:r>
            <a:r>
              <a:rPr lang="zh-CN" altLang="en-US" b="1" spc="300" dirty="0" smtClean="0">
                <a:latin typeface="思源黑体" panose="020B0500000000000000" pitchFamily="34" charset="-122"/>
                <a:ea typeface="思源黑体" panose="020B0500000000000000" pitchFamily="34" charset="-122"/>
                <a:sym typeface="思源黑体" panose="020B0500000000000000" pitchFamily="34" charset="-122"/>
              </a:rPr>
              <a:t>有效性</a:t>
            </a:r>
            <a:endParaRPr lang="zh-CN" altLang="en-US" b="1" spc="300" dirty="0"/>
          </a:p>
        </p:txBody>
      </p:sp>
    </p:spTree>
  </p:cSld>
  <p:clrMapOvr>
    <a:masterClrMapping/>
  </p:clrMapOvr>
  <mc:AlternateContent xmlns:mc="http://schemas.openxmlformats.org/markup-compatibility/2006">
    <mc:Choice xmlns=""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8" grpId="0"/>
      <p:bldP spid="12"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任意多边形 10"/>
          <p:cNvSpPr/>
          <p:nvPr/>
        </p:nvSpPr>
        <p:spPr>
          <a:xfrm flipH="1">
            <a:off x="-3" y="3742"/>
            <a:ext cx="4855251" cy="3766692"/>
          </a:xfrm>
          <a:custGeom>
            <a:avLst/>
            <a:gdLst>
              <a:gd name="connsiteX0" fmla="*/ 1311805 w 1311805"/>
              <a:gd name="connsiteY0" fmla="*/ 0 h 1017695"/>
              <a:gd name="connsiteX1" fmla="*/ 0 w 1311805"/>
              <a:gd name="connsiteY1" fmla="*/ 0 h 1017695"/>
              <a:gd name="connsiteX2" fmla="*/ 4162 w 1311805"/>
              <a:gd name="connsiteY2" fmla="*/ 82417 h 1017695"/>
              <a:gd name="connsiteX3" fmla="*/ 1040580 w 1311805"/>
              <a:gd name="connsiteY3" fmla="*/ 1017695 h 1017695"/>
              <a:gd name="connsiteX4" fmla="*/ 1275856 w 1311805"/>
              <a:gd name="connsiteY4" fmla="*/ 991018 h 1017695"/>
              <a:gd name="connsiteX5" fmla="*/ 1311805 w 1311805"/>
              <a:gd name="connsiteY5" fmla="*/ 980573 h 1017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1805" h="1017695">
                <a:moveTo>
                  <a:pt x="1311805" y="0"/>
                </a:moveTo>
                <a:lnTo>
                  <a:pt x="0" y="0"/>
                </a:lnTo>
                <a:lnTo>
                  <a:pt x="4162" y="82417"/>
                </a:lnTo>
                <a:cubicBezTo>
                  <a:pt x="57512" y="607749"/>
                  <a:pt x="501172" y="1017695"/>
                  <a:pt x="1040580" y="1017695"/>
                </a:cubicBezTo>
                <a:cubicBezTo>
                  <a:pt x="1121491" y="1017695"/>
                  <a:pt x="1200248" y="1008471"/>
                  <a:pt x="1275856" y="991018"/>
                </a:cubicBezTo>
                <a:lnTo>
                  <a:pt x="1311805" y="98057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矩形 6"/>
          <p:cNvSpPr/>
          <p:nvPr/>
        </p:nvSpPr>
        <p:spPr>
          <a:xfrm>
            <a:off x="495365" y="476251"/>
            <a:ext cx="8153400"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l" rtl="0">
              <a:spcBef>
                <a:spcPts val="0"/>
              </a:spcBef>
              <a:spcAft>
                <a:spcPts val="0"/>
              </a:spcAft>
              <a:buNone/>
            </a:pPr>
            <a:endParaRPr lang="zh-CN" altLang="en-US">
              <a:solidFill>
                <a:prstClr val="white"/>
              </a:solidFill>
            </a:endParaRPr>
          </a:p>
        </p:txBody>
      </p:sp>
      <p:grpSp>
        <p:nvGrpSpPr>
          <p:cNvPr id="8" name="组合 7"/>
          <p:cNvGrpSpPr/>
          <p:nvPr/>
        </p:nvGrpSpPr>
        <p:grpSpPr>
          <a:xfrm flipH="1">
            <a:off x="0" y="3658475"/>
            <a:ext cx="9144000" cy="1485025"/>
            <a:chOff x="0" y="4526351"/>
            <a:chExt cx="9144000" cy="617148"/>
          </a:xfrm>
        </p:grpSpPr>
        <p:sp>
          <p:nvSpPr>
            <p:cNvPr id="9" name="任意多边形 8"/>
            <p:cNvSpPr/>
            <p:nvPr/>
          </p:nvSpPr>
          <p:spPr>
            <a:xfrm flipH="1">
              <a:off x="0" y="4526351"/>
              <a:ext cx="9144000" cy="61423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0" y="4654716"/>
              <a:ext cx="9144000" cy="488783"/>
            </a:xfrm>
            <a:custGeom>
              <a:avLst/>
              <a:gdLst>
                <a:gd name="connsiteX0" fmla="*/ 8473664 w 9144000"/>
                <a:gd name="connsiteY0" fmla="*/ 366 h 865684"/>
                <a:gd name="connsiteX1" fmla="*/ 8914140 w 9144000"/>
                <a:gd name="connsiteY1" fmla="*/ 10704 h 865684"/>
                <a:gd name="connsiteX2" fmla="*/ 9144000 w 9144000"/>
                <a:gd name="connsiteY2" fmla="*/ 19246 h 865684"/>
                <a:gd name="connsiteX3" fmla="*/ 9144000 w 9144000"/>
                <a:gd name="connsiteY3" fmla="*/ 865684 h 865684"/>
                <a:gd name="connsiteX4" fmla="*/ 0 w 9144000"/>
                <a:gd name="connsiteY4" fmla="*/ 865684 h 865684"/>
                <a:gd name="connsiteX5" fmla="*/ 0 w 9144000"/>
                <a:gd name="connsiteY5" fmla="*/ 27612 h 865684"/>
                <a:gd name="connsiteX6" fmla="*/ 254153 w 9144000"/>
                <a:gd name="connsiteY6" fmla="*/ 107796 h 865684"/>
                <a:gd name="connsiteX7" fmla="*/ 1065007 w 9144000"/>
                <a:gd name="connsiteY7" fmla="*/ 272669 h 865684"/>
                <a:gd name="connsiteX8" fmla="*/ 3356386 w 9144000"/>
                <a:gd name="connsiteY8" fmla="*/ 218880 h 865684"/>
                <a:gd name="connsiteX9" fmla="*/ 5443369 w 9144000"/>
                <a:gd name="connsiteY9" fmla="*/ 498579 h 865684"/>
                <a:gd name="connsiteX10" fmla="*/ 7519595 w 9144000"/>
                <a:gd name="connsiteY10" fmla="*/ 46758 h 865684"/>
                <a:gd name="connsiteX11" fmla="*/ 8473664 w 9144000"/>
                <a:gd name="connsiteY11" fmla="*/ 366 h 86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44000" h="865684">
                  <a:moveTo>
                    <a:pt x="8473664" y="366"/>
                  </a:moveTo>
                  <a:cubicBezTo>
                    <a:pt x="8626624" y="1599"/>
                    <a:pt x="8774486" y="5801"/>
                    <a:pt x="8914140" y="10704"/>
                  </a:cubicBezTo>
                  <a:lnTo>
                    <a:pt x="9144000" y="19246"/>
                  </a:lnTo>
                  <a:lnTo>
                    <a:pt x="9144000" y="865684"/>
                  </a:lnTo>
                  <a:lnTo>
                    <a:pt x="0" y="865684"/>
                  </a:lnTo>
                  <a:lnTo>
                    <a:pt x="0" y="27612"/>
                  </a:lnTo>
                  <a:lnTo>
                    <a:pt x="254153" y="107796"/>
                  </a:lnTo>
                  <a:cubicBezTo>
                    <a:pt x="503761" y="180599"/>
                    <a:pt x="785757" y="247568"/>
                    <a:pt x="1065007" y="272669"/>
                  </a:cubicBezTo>
                  <a:cubicBezTo>
                    <a:pt x="1703294" y="330043"/>
                    <a:pt x="2626659" y="181228"/>
                    <a:pt x="3356386" y="218880"/>
                  </a:cubicBezTo>
                  <a:cubicBezTo>
                    <a:pt x="4086113" y="256532"/>
                    <a:pt x="4749501" y="527266"/>
                    <a:pt x="5443369" y="498579"/>
                  </a:cubicBezTo>
                  <a:cubicBezTo>
                    <a:pt x="6137237" y="469892"/>
                    <a:pt x="6875929" y="125647"/>
                    <a:pt x="7519595" y="46758"/>
                  </a:cubicBezTo>
                  <a:cubicBezTo>
                    <a:pt x="7841428" y="7314"/>
                    <a:pt x="8167743" y="-2099"/>
                    <a:pt x="8473664" y="36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TextBox 48"/>
          <p:cNvSpPr txBox="1"/>
          <p:nvPr/>
        </p:nvSpPr>
        <p:spPr>
          <a:xfrm>
            <a:off x="762000" y="895350"/>
            <a:ext cx="7395845" cy="3462486"/>
          </a:xfrm>
          <a:prstGeom prst="rect">
            <a:avLst/>
          </a:prstGeom>
          <a:noFill/>
        </p:spPr>
        <p:txBody>
          <a:bodyPr wrap="square" lIns="0" tIns="0" rIns="0" bIns="0" rtlCol="0">
            <a:spAutoFit/>
          </a:bodyPr>
          <a:lstStyle/>
          <a:p>
            <a:pPr>
              <a:lnSpc>
                <a:spcPts val="3000"/>
              </a:lnSpc>
            </a:pPr>
            <a:r>
              <a:rPr lang="zh-CN" altLang="en-US" sz="1500" b="1" kern="0" dirty="0" smtClean="0">
                <a:solidFill>
                  <a:schemeClr val="dk1"/>
                </a:solidFill>
                <a:latin typeface="宋体" pitchFamily="2" charset="-122"/>
                <a:ea typeface="宋体" pitchFamily="2" charset="-122"/>
                <a:cs typeface="DM Serif Display"/>
                <a:sym typeface="DM Serif Display"/>
              </a:rPr>
              <a:t>创新点：</a:t>
            </a:r>
            <a:endParaRPr lang="en-US" altLang="zh-CN" sz="1500" b="1" kern="0" dirty="0" smtClean="0">
              <a:solidFill>
                <a:schemeClr val="dk1"/>
              </a:solidFill>
              <a:latin typeface="宋体" pitchFamily="2" charset="-122"/>
              <a:ea typeface="宋体" pitchFamily="2" charset="-122"/>
              <a:cs typeface="DM Serif Display"/>
              <a:sym typeface="DM Serif Display"/>
            </a:endParaRPr>
          </a:p>
          <a:p>
            <a:pPr>
              <a:lnSpc>
                <a:spcPts val="2200"/>
              </a:lnSpc>
            </a:pPr>
            <a:r>
              <a:rPr lang="zh-CN" altLang="en-US" sz="1500" kern="0" dirty="0" smtClean="0">
                <a:solidFill>
                  <a:schemeClr val="dk1"/>
                </a:solidFill>
                <a:latin typeface="宋体" pitchFamily="2" charset="-122"/>
                <a:ea typeface="宋体" pitchFamily="2" charset="-122"/>
                <a:cs typeface="DM Serif Display"/>
                <a:sym typeface="DM Serif Display"/>
              </a:rPr>
              <a:t>    奥硝唑存在左和右旋两种光学结构，国内外应用的均为消旋奥硝唑。为减少奥硝唑不良反应，减少或延缓耐药菌的产生、提高其临床疗效、改善其药动学特性、增加其稳定性、参于国际竞争，在奥硝唑的基础上，合成了左奥硝唑。通过一系列的左奥硝唑药效学、药理学、毒理学、药物稳定性等对比研究，发现左奥硝唑较消旋奥硝唑和右旋奥硝唑具有更好的抗菌活性，更优的药动学特性、较少的不良反应和更加稳定的特点。</a:t>
            </a:r>
            <a:endParaRPr lang="en-US" altLang="zh-CN" sz="1500" kern="0" dirty="0" smtClean="0">
              <a:solidFill>
                <a:schemeClr val="dk1"/>
              </a:solidFill>
              <a:latin typeface="宋体" pitchFamily="2" charset="-122"/>
              <a:ea typeface="宋体" pitchFamily="2" charset="-122"/>
              <a:cs typeface="DM Serif Display"/>
              <a:sym typeface="DM Serif Display"/>
            </a:endParaRPr>
          </a:p>
          <a:p>
            <a:pPr>
              <a:lnSpc>
                <a:spcPts val="2200"/>
              </a:lnSpc>
              <a:spcBef>
                <a:spcPts val="600"/>
              </a:spcBef>
            </a:pPr>
            <a:r>
              <a:rPr lang="zh-CN" altLang="en-US" sz="1500" b="1" kern="0" dirty="0" smtClean="0">
                <a:solidFill>
                  <a:schemeClr val="dk1"/>
                </a:solidFill>
                <a:latin typeface="宋体" pitchFamily="2" charset="-122"/>
                <a:ea typeface="宋体" pitchFamily="2" charset="-122"/>
                <a:cs typeface="DM Serif Display"/>
                <a:sym typeface="DM Serif Display"/>
              </a:rPr>
              <a:t>优势：</a:t>
            </a:r>
            <a:endParaRPr lang="en-US" altLang="zh-CN" sz="1500" b="1" kern="0" dirty="0" smtClean="0">
              <a:solidFill>
                <a:schemeClr val="dk1"/>
              </a:solidFill>
              <a:latin typeface="宋体" pitchFamily="2" charset="-122"/>
              <a:ea typeface="宋体" pitchFamily="2" charset="-122"/>
              <a:cs typeface="DM Serif Display"/>
              <a:sym typeface="DM Serif Display"/>
            </a:endParaRPr>
          </a:p>
          <a:p>
            <a:pPr>
              <a:lnSpc>
                <a:spcPts val="2200"/>
              </a:lnSpc>
            </a:pPr>
            <a:r>
              <a:rPr lang="zh-CN" altLang="en-US" sz="1500" kern="0" dirty="0" smtClean="0">
                <a:solidFill>
                  <a:schemeClr val="dk1"/>
                </a:solidFill>
                <a:latin typeface="宋体" pitchFamily="2" charset="-122"/>
                <a:ea typeface="宋体" pitchFamily="2" charset="-122"/>
                <a:cs typeface="DM Serif Display"/>
                <a:sym typeface="DM Serif Display"/>
              </a:rPr>
              <a:t>    分散片在临床使用中是有其不可替代的优势的。它溶出速度快、口感好，可以吞服、咀嚼或含吮，也可以用水分散后口服，这对儿童用药、吞咽困难或缺水等特殊人群给药的顺应性和便利性等有诸多有利因素。</a:t>
            </a:r>
          </a:p>
          <a:p>
            <a:pPr marL="0" lvl="0" indent="0" algn="l" rtl="0">
              <a:spcBef>
                <a:spcPts val="0"/>
              </a:spcBef>
              <a:spcAft>
                <a:spcPts val="0"/>
              </a:spcAft>
              <a:buNone/>
            </a:pPr>
            <a:endParaRPr lang="zh-CN" altLang="en-US" sz="1500" b="1" dirty="0" smtClean="0">
              <a:solidFill>
                <a:schemeClr val="bg2">
                  <a:lumMod val="75000"/>
                </a:schemeClr>
              </a:solidFill>
              <a:sym typeface="+mn-ea"/>
            </a:endParaRPr>
          </a:p>
          <a:p>
            <a:pPr marL="0" lvl="0" indent="0" algn="l" rtl="0">
              <a:spcBef>
                <a:spcPts val="0"/>
              </a:spcBef>
              <a:spcAft>
                <a:spcPts val="0"/>
              </a:spcAft>
              <a:buNone/>
            </a:pPr>
            <a:endParaRPr lang="zh-CN" altLang="en-US" sz="1500" spc="600" dirty="0" smtClean="0">
              <a:solidFill>
                <a:schemeClr val="accent1"/>
              </a:solidFill>
              <a:latin typeface="思源黑体 CN Regular (正文)" charset="0"/>
              <a:cs typeface="思源黑体 CN Regular (正文)" charset="0"/>
              <a:sym typeface="+mn-lt"/>
            </a:endParaRPr>
          </a:p>
        </p:txBody>
      </p:sp>
      <p:sp>
        <p:nvSpPr>
          <p:cNvPr id="13" name="矩形 12"/>
          <p:cNvSpPr/>
          <p:nvPr/>
        </p:nvSpPr>
        <p:spPr>
          <a:xfrm>
            <a:off x="3429000" y="0"/>
            <a:ext cx="2368154" cy="536062"/>
          </a:xfrm>
          <a:prstGeom prst="rect">
            <a:avLst/>
          </a:prstGeom>
          <a:solidFill>
            <a:srgbClr val="39B9FA"/>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altLang="zh-CN" b="1" dirty="0" smtClean="0">
                <a:latin typeface="思源黑体" panose="020B0500000000000000" pitchFamily="34" charset="-122"/>
                <a:ea typeface="思源黑体" panose="020B0500000000000000" pitchFamily="34" charset="-122"/>
                <a:sym typeface="思源黑体" panose="020B0500000000000000" pitchFamily="34" charset="-122"/>
              </a:rPr>
              <a:t>04  </a:t>
            </a:r>
            <a:r>
              <a:rPr lang="zh-CN" altLang="en-US" b="1" dirty="0" smtClean="0">
                <a:latin typeface="思源黑体" panose="020B0500000000000000" pitchFamily="34" charset="-122"/>
                <a:ea typeface="思源黑体" panose="020B0500000000000000" pitchFamily="34" charset="-122"/>
                <a:sym typeface="思源黑体" panose="020B0500000000000000" pitchFamily="34" charset="-122"/>
              </a:rPr>
              <a:t>创新性</a:t>
            </a:r>
            <a:endParaRPr lang="zh-CN" altLang="en-US" b="1" dirty="0"/>
          </a:p>
        </p:txBody>
      </p:sp>
    </p:spTree>
  </p:cSld>
  <p:clrMapOvr>
    <a:masterClrMapping/>
  </p:clrMapOvr>
  <mc:AlternateContent xmlns:mc="http://schemas.openxmlformats.org/markup-compatibility/2006">
    <mc:Choice xmlns=""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par>
                          <p:cTn id="18" fill="hold">
                            <p:stCondLst>
                              <p:cond delay="500"/>
                            </p:stCondLst>
                            <p:childTnLst>
                              <p:par>
                                <p:cTn id="19" presetID="53" presetClass="entr" presetSubtype="16"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7" grpId="0" bldLvl="0" animBg="1"/>
      <p:bldP spid="18" grpId="0"/>
      <p:bldP spid="13"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298"/>
  <p:tag name="ISPRING_FIRST_PUBLISH" val="1"/>
  <p:tag name="COMMONDATA" val="eyJoZGlkIjoiNzBmNjE0YjkyMTIwYTA3YWEzOGU1OGVkNWRjYjc3NzkifQ=="/>
</p:tagLst>
</file>

<file path=ppt/theme/theme1.xml><?xml version="1.0" encoding="utf-8"?>
<a:theme xmlns:a="http://schemas.openxmlformats.org/drawingml/2006/main" name="Office 主题">
  <a:themeElements>
    <a:clrScheme name="自定义 21">
      <a:dk1>
        <a:srgbClr val="000000"/>
      </a:dk1>
      <a:lt1>
        <a:srgbClr val="FFFFFF"/>
      </a:lt1>
      <a:dk2>
        <a:srgbClr val="000000"/>
      </a:dk2>
      <a:lt2>
        <a:srgbClr val="FFFFFF"/>
      </a:lt2>
      <a:accent1>
        <a:srgbClr val="0089E6"/>
      </a:accent1>
      <a:accent2>
        <a:srgbClr val="FF6600"/>
      </a:accent2>
      <a:accent3>
        <a:srgbClr val="0089E6"/>
      </a:accent3>
      <a:accent4>
        <a:srgbClr val="FF6600"/>
      </a:accent4>
      <a:accent5>
        <a:srgbClr val="0089E6"/>
      </a:accent5>
      <a:accent6>
        <a:srgbClr val="FF6600"/>
      </a:accent6>
      <a:hlink>
        <a:srgbClr val="0089E6"/>
      </a:hlink>
      <a:folHlink>
        <a:srgbClr val="FF6600"/>
      </a:folHlink>
    </a:clrScheme>
    <a:fontScheme name="自定义 1">
      <a:majorFont>
        <a:latin typeface="Calibri Light"/>
        <a:ea typeface="思源黑体 CN Bold"/>
        <a:cs typeface=""/>
      </a:majorFont>
      <a:minorFont>
        <a:latin typeface="Calibri"/>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1914</Words>
  <Application>Microsoft Office PowerPoint</Application>
  <PresentationFormat>全屏显示(16:9)</PresentationFormat>
  <Paragraphs>83</Paragraphs>
  <Slides>10</Slides>
  <Notes>10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左奥硝唑分散片</vt:lpstr>
      <vt:lpstr>幻灯片 2</vt:lpstr>
      <vt:lpstr>幻灯片 3</vt:lpstr>
      <vt:lpstr>幻灯片 4</vt:lpstr>
      <vt:lpstr>幻灯片 5</vt:lpstr>
      <vt:lpstr>幻灯片 6</vt:lpstr>
      <vt:lpstr>幻灯片 7</vt:lpstr>
      <vt:lpstr>幻灯片 8</vt:lpstr>
      <vt:lpstr>幻灯片 9</vt:lpstr>
      <vt:lpstr>幻灯片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23</cp:revision>
  <dcterms:created xsi:type="dcterms:W3CDTF">2019-05-13T21:35:00Z</dcterms:created>
  <dcterms:modified xsi:type="dcterms:W3CDTF">2022-07-14T07:54:53Z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3E9FD697BAE1411BA6DF96C87F1315DA</vt:lpwstr>
  </property>
  <property fmtid="{D5CDD505-2E9C-101B-9397-08002B2CF9AE}" pid="3" name="KSOProductBuildVer">
    <vt:lpwstr>2052-11.1.0.11875</vt:lpwstr>
  </property>
</Properties>
</file>