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147471395" r:id="rId3"/>
    <p:sldId id="2147471389" r:id="rId4"/>
    <p:sldId id="2147471382" r:id="rId5"/>
    <p:sldId id="2147471390" r:id="rId6"/>
    <p:sldId id="2147471391" r:id="rId7"/>
    <p:sldId id="2147471392" r:id="rId8"/>
    <p:sldId id="214747139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梅" initials="杨梅" lastIdx="1" clrIdx="0">
    <p:extLst>
      <p:ext uri="{19B8F6BF-5375-455C-9EA6-DF929625EA0E}">
        <p15:presenceInfo xmlns:p15="http://schemas.microsoft.com/office/powerpoint/2012/main" userId="S-1-5-21-4113577884-3455737018-2247793592-3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5193E"/>
    <a:srgbClr val="F6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5093" autoAdjust="0"/>
  </p:normalViewPr>
  <p:slideViewPr>
    <p:cSldViewPr snapToGrid="0" snapToObjects="1">
      <p:cViewPr varScale="1">
        <p:scale>
          <a:sx n="63" d="100"/>
          <a:sy n="63" d="100"/>
        </p:scale>
        <p:origin x="8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25F4-9F5F-454D-B31B-398376492BA6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F36F-51F4-45E6-AECE-FE151E0366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02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25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9639" y="49163"/>
            <a:ext cx="8632722" cy="66859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36000" y="691150"/>
            <a:ext cx="1152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1000">
                  <a:schemeClr val="accent1">
                    <a:lumMod val="20000"/>
                    <a:lumOff val="80000"/>
                  </a:schemeClr>
                </a:gs>
                <a:gs pos="90000">
                  <a:srgbClr val="0070C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单击此处编辑母版文本样式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7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72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E73375-9FE8-2AD1-2BB0-5513CC23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771E33-954C-E6A3-2FBC-A02065FD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552F433-0AC3-CECA-F1B7-A969DE08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D6A1B-E195-A14A-8873-E816280229CA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2A42D80-F9DE-0686-8AE4-41EEE254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A1B192-0819-1D9B-701C-BC58D89E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41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75012" y="80427"/>
            <a:ext cx="8641976" cy="591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89391"/>
            <a:ext cx="1222064" cy="483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99887"/>
            <a:ext cx="1222064" cy="4624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40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3200" b="1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2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4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0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7BC3CAC-E94A-5276-FED7-E4E1F9E21D8C}"/>
              </a:ext>
            </a:extLst>
          </p:cNvPr>
          <p:cNvSpPr txBox="1"/>
          <p:nvPr/>
        </p:nvSpPr>
        <p:spPr>
          <a:xfrm>
            <a:off x="3963160" y="2552882"/>
            <a:ext cx="7630615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225" algn="ctr">
              <a:spcBef>
                <a:spcPts val="930"/>
              </a:spcBef>
            </a:pP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注射用头孢美唑钠</a:t>
            </a:r>
            <a:r>
              <a:rPr lang="en-US" altLang="zh-CN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/</a:t>
            </a: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氯化钠</a:t>
            </a:r>
            <a:r>
              <a:rPr lang="zh-CN" altLang="en-US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注射液</a:t>
            </a:r>
            <a:endParaRPr lang="en-US" altLang="zh-CN" sz="4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  <a:p>
            <a:pPr marL="22225" algn="ctr">
              <a:spcBef>
                <a:spcPts val="930"/>
              </a:spcBef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（即配美</a:t>
            </a:r>
            <a:r>
              <a:rPr lang="en-US" altLang="zh-CN" sz="40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®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）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6130" y="5606106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苏州大冢制药有限公司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993598" y="2082938"/>
            <a:ext cx="356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即配型粉液双室袋注射剂</a:t>
            </a:r>
            <a:endParaRPr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649" r="8801" b="9711"/>
          <a:stretch/>
        </p:blipFill>
        <p:spPr>
          <a:xfrm>
            <a:off x="304800" y="714017"/>
            <a:ext cx="3790950" cy="58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2">
            <a:extLst>
              <a:ext uri="{FF2B5EF4-FFF2-40B4-BE49-F238E27FC236}">
                <a16:creationId xmlns:a16="http://schemas.microsoft.com/office/drawing/2014/main" xmlns="" id="{C7DDE0E5-F250-1BFA-71FD-A1A22180B4BC}"/>
              </a:ext>
            </a:extLst>
          </p:cNvPr>
          <p:cNvGrpSpPr/>
          <p:nvPr/>
        </p:nvGrpSpPr>
        <p:grpSpPr>
          <a:xfrm>
            <a:off x="11432" y="320"/>
            <a:ext cx="12192264" cy="6857680"/>
            <a:chOff x="514350" y="4944186"/>
            <a:chExt cx="5828791" cy="3278987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xmlns="" id="{00C1ABF2-1C52-C5CC-6642-2E933317B52A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4944186"/>
              <a:ext cx="5828538" cy="3278987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xmlns="" id="{FA43A73C-E443-27E5-44D3-0F65FDF9D6A1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5282450"/>
              <a:ext cx="1434680" cy="649224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xmlns="" id="{6478B041-4508-4C70-696E-D5739DB37F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79" y="5289804"/>
              <a:ext cx="1656588" cy="662939"/>
            </a:xfrm>
            <a:prstGeom prst="rect">
              <a:avLst/>
            </a:prstGeom>
          </p:spPr>
        </p:pic>
        <p:pic>
          <p:nvPicPr>
            <p:cNvPr id="8" name="object 16">
              <a:extLst>
                <a:ext uri="{FF2B5EF4-FFF2-40B4-BE49-F238E27FC236}">
                  <a16:creationId xmlns:a16="http://schemas.microsoft.com/office/drawing/2014/main" xmlns="" id="{94AB8171-38C3-22A5-A587-2BE5F414FB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1948" y="5373623"/>
              <a:ext cx="1484376" cy="490727"/>
            </a:xfrm>
            <a:prstGeom prst="rect">
              <a:avLst/>
            </a:prstGeom>
          </p:spPr>
        </p:pic>
        <p:pic>
          <p:nvPicPr>
            <p:cNvPr id="9" name="object 17">
              <a:extLst>
                <a:ext uri="{FF2B5EF4-FFF2-40B4-BE49-F238E27FC236}">
                  <a16:creationId xmlns:a16="http://schemas.microsoft.com/office/drawing/2014/main" xmlns="" id="{59712BE5-9199-7E2D-F453-83BBD6E65923}"/>
                </a:ext>
              </a:extLst>
            </p:cNvPr>
            <p:cNvPicPr/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51760" y="5440680"/>
              <a:ext cx="320039" cy="320039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xmlns="" id="{AD03801D-366D-C2F3-F7A8-68C1921D6E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5289804"/>
              <a:ext cx="1656588" cy="662939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xmlns="" id="{91712D48-4454-308A-D61C-06266057A46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5373623"/>
              <a:ext cx="1484376" cy="490727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xmlns="" id="{757A6071-CF19-BF6A-7213-B1A2514C5E29}"/>
                </a:ext>
              </a:extLst>
            </p:cNvPr>
            <p:cNvPicPr/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5440680"/>
              <a:ext cx="274320" cy="320039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xmlns="" id="{08FA0D8E-3CD1-C88A-FB11-888DC1275F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079236"/>
              <a:ext cx="1656588" cy="662939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xmlns="" id="{511DD259-A709-7BCD-69CD-220295782A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2616" y="6163055"/>
              <a:ext cx="1484376" cy="490727"/>
            </a:xfrm>
            <a:prstGeom prst="rect">
              <a:avLst/>
            </a:prstGeom>
          </p:spPr>
        </p:pic>
        <p:pic>
          <p:nvPicPr>
            <p:cNvPr id="19" name="object 27">
              <a:extLst>
                <a:ext uri="{FF2B5EF4-FFF2-40B4-BE49-F238E27FC236}">
                  <a16:creationId xmlns:a16="http://schemas.microsoft.com/office/drawing/2014/main" xmlns="" id="{3DB39AB0-559A-48BA-CBD2-369D5F706DBE}"/>
                </a:ext>
              </a:extLst>
            </p:cNvPr>
            <p:cNvPicPr/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6263639"/>
              <a:ext cx="320039" cy="274319"/>
            </a:xfrm>
            <a:prstGeom prst="rect">
              <a:avLst/>
            </a:prstGeom>
          </p:spPr>
        </p:pic>
        <p:pic>
          <p:nvPicPr>
            <p:cNvPr id="21" name="object 29">
              <a:extLst>
                <a:ext uri="{FF2B5EF4-FFF2-40B4-BE49-F238E27FC236}">
                  <a16:creationId xmlns:a16="http://schemas.microsoft.com/office/drawing/2014/main" xmlns="" id="{C685B532-534A-9DE1-FBAD-4553BD720E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6124955"/>
              <a:ext cx="1656588" cy="662939"/>
            </a:xfrm>
            <a:prstGeom prst="rect">
              <a:avLst/>
            </a:prstGeom>
          </p:spPr>
        </p:pic>
        <p:pic>
          <p:nvPicPr>
            <p:cNvPr id="22" name="object 30">
              <a:extLst>
                <a:ext uri="{FF2B5EF4-FFF2-40B4-BE49-F238E27FC236}">
                  <a16:creationId xmlns:a16="http://schemas.microsoft.com/office/drawing/2014/main" xmlns="" id="{AB4E51C2-47CA-2E81-D22B-96F476FA4D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6208775"/>
              <a:ext cx="1484376" cy="490727"/>
            </a:xfrm>
            <a:prstGeom prst="rect">
              <a:avLst/>
            </a:prstGeom>
          </p:spPr>
        </p:pic>
        <p:pic>
          <p:nvPicPr>
            <p:cNvPr id="23" name="object 31">
              <a:extLst>
                <a:ext uri="{FF2B5EF4-FFF2-40B4-BE49-F238E27FC236}">
                  <a16:creationId xmlns:a16="http://schemas.microsoft.com/office/drawing/2014/main" xmlns="" id="{DCADA0C8-18FD-74D2-3FD4-071525A762C0}"/>
                </a:ext>
              </a:extLst>
            </p:cNvPr>
            <p:cNvPicPr/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6309360"/>
              <a:ext cx="274320" cy="274319"/>
            </a:xfrm>
            <a:prstGeom prst="rect">
              <a:avLst/>
            </a:prstGeom>
          </p:spPr>
        </p:pic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xmlns="" id="{E81DAF58-9021-2A88-F6E1-B7A29605AC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932676"/>
              <a:ext cx="1656588" cy="662939"/>
            </a:xfrm>
            <a:prstGeom prst="rect">
              <a:avLst/>
            </a:prstGeom>
          </p:spPr>
        </p:pic>
        <p:pic>
          <p:nvPicPr>
            <p:cNvPr id="26" name="object 34">
              <a:extLst>
                <a:ext uri="{FF2B5EF4-FFF2-40B4-BE49-F238E27FC236}">
                  <a16:creationId xmlns:a16="http://schemas.microsoft.com/office/drawing/2014/main" xmlns="" id="{73859457-0547-2B03-3391-B6928F3DD4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139" y="7016495"/>
              <a:ext cx="1484376" cy="490727"/>
            </a:xfrm>
            <a:prstGeom prst="rect">
              <a:avLst/>
            </a:prstGeom>
          </p:spPr>
        </p:pic>
        <p:pic>
          <p:nvPicPr>
            <p:cNvPr id="27" name="object 35">
              <a:extLst>
                <a:ext uri="{FF2B5EF4-FFF2-40B4-BE49-F238E27FC236}">
                  <a16:creationId xmlns:a16="http://schemas.microsoft.com/office/drawing/2014/main" xmlns="" id="{BB5F102D-6C73-30DE-343A-26CD09EF8AFF}"/>
                </a:ext>
              </a:extLst>
            </p:cNvPr>
            <p:cNvPicPr/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7086600"/>
              <a:ext cx="320039" cy="320039"/>
            </a:xfrm>
            <a:prstGeom prst="rect">
              <a:avLst/>
            </a:prstGeom>
          </p:spPr>
        </p:pic>
        <p:sp>
          <p:nvSpPr>
            <p:cNvPr id="34" name="object 42">
              <a:extLst>
                <a:ext uri="{FF2B5EF4-FFF2-40B4-BE49-F238E27FC236}">
                  <a16:creationId xmlns:a16="http://schemas.microsoft.com/office/drawing/2014/main" xmlns="" id="{01DE6292-1EF3-E959-FC88-8254D7B9240F}"/>
                </a:ext>
              </a:extLst>
            </p:cNvPr>
            <p:cNvSpPr/>
            <p:nvPr/>
          </p:nvSpPr>
          <p:spPr>
            <a:xfrm>
              <a:off x="515111" y="4944948"/>
              <a:ext cx="5828030" cy="3277870"/>
            </a:xfrm>
            <a:custGeom>
              <a:avLst/>
              <a:gdLst/>
              <a:ahLst/>
              <a:cxnLst/>
              <a:rect l="l" t="t" r="r" b="b"/>
              <a:pathLst>
                <a:path w="5828030" h="3277870">
                  <a:moveTo>
                    <a:pt x="0" y="0"/>
                  </a:moveTo>
                  <a:lnTo>
                    <a:pt x="5827776" y="0"/>
                  </a:lnTo>
                  <a:lnTo>
                    <a:pt x="5827776" y="3277450"/>
                  </a:lnTo>
                  <a:lnTo>
                    <a:pt x="0" y="32774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0F7674A7-3521-BD57-5C3E-C1E86E34151A}"/>
              </a:ext>
            </a:extLst>
          </p:cNvPr>
          <p:cNvSpPr txBox="1"/>
          <p:nvPr/>
        </p:nvSpPr>
        <p:spPr>
          <a:xfrm>
            <a:off x="765194" y="901470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</a:rPr>
              <a:t>目 录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CF9A81E7-C42B-8FC4-94FA-3BEB1A94E1C5}"/>
              </a:ext>
            </a:extLst>
          </p:cNvPr>
          <p:cNvSpPr txBox="1"/>
          <p:nvPr/>
        </p:nvSpPr>
        <p:spPr>
          <a:xfrm>
            <a:off x="802062" y="156809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CONTENTS</a:t>
            </a:r>
            <a:endParaRPr kumimoji="1" lang="zh-CN" altLang="en-US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210FAEFA-F7A5-EEF6-BA2A-220921E9E2C1}"/>
              </a:ext>
            </a:extLst>
          </p:cNvPr>
          <p:cNvSpPr txBox="1"/>
          <p:nvPr/>
        </p:nvSpPr>
        <p:spPr>
          <a:xfrm>
            <a:off x="5140059" y="11117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63176AD4-C6DC-061C-1FCC-C0FD3C964E97}"/>
              </a:ext>
            </a:extLst>
          </p:cNvPr>
          <p:cNvSpPr txBox="1"/>
          <p:nvPr/>
        </p:nvSpPr>
        <p:spPr>
          <a:xfrm>
            <a:off x="5743105" y="458589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kumimoji="1" lang="zh-CN" altLang="en-US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E573CC98-9FDA-46F1-F0B3-1D43402960AE}"/>
              </a:ext>
            </a:extLst>
          </p:cNvPr>
          <p:cNvSpPr txBox="1"/>
          <p:nvPr/>
        </p:nvSpPr>
        <p:spPr>
          <a:xfrm>
            <a:off x="9539487" y="289896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kumimoji="1" lang="zh-CN" altLang="en-US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87EB9C9C-BE41-1ACF-B892-28B13CCF4C4A}"/>
              </a:ext>
            </a:extLst>
          </p:cNvPr>
          <p:cNvSpPr txBox="1"/>
          <p:nvPr/>
        </p:nvSpPr>
        <p:spPr>
          <a:xfrm>
            <a:off x="5688840" y="28033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226B7A44-E2F5-4E2F-E43C-67BC6E3449E0}"/>
              </a:ext>
            </a:extLst>
          </p:cNvPr>
          <p:cNvSpPr txBox="1"/>
          <p:nvPr/>
        </p:nvSpPr>
        <p:spPr>
          <a:xfrm>
            <a:off x="9552133" y="11710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3" y="2323979"/>
            <a:ext cx="2604195" cy="41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01 </a:t>
            </a:r>
            <a:r>
              <a:rPr lang="zh-CN" altLang="en-US" dirty="0">
                <a:solidFill>
                  <a:srgbClr val="00B050"/>
                </a:solidFill>
              </a:rPr>
              <a:t>即</a:t>
            </a:r>
            <a:r>
              <a:rPr lang="zh-CN" altLang="en-US" dirty="0" smtClean="0">
                <a:solidFill>
                  <a:srgbClr val="00B050"/>
                </a:solidFill>
              </a:rPr>
              <a:t>配美</a:t>
            </a:r>
            <a:r>
              <a:rPr lang="en-US" altLang="zh-CN" dirty="0" smtClean="0">
                <a:solidFill>
                  <a:srgbClr val="00B050"/>
                </a:solidFill>
              </a:rPr>
              <a:t>®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zh-CN" altLang="en-US" dirty="0">
                <a:solidFill>
                  <a:srgbClr val="00B050"/>
                </a:solidFill>
              </a:rPr>
              <a:t>基本信息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1389529" y="717756"/>
            <a:ext cx="10802471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注射用头孢美唑钠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氯化钠注射液</a:t>
            </a:r>
            <a:r>
              <a:rPr kumimoji="1"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（即配美</a:t>
            </a:r>
            <a:r>
              <a:rPr kumimoji="1" lang="en-US" altLang="zh-CN" b="1" baseline="30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kumimoji="1"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，本品为即配型粉液双室袋注射剂）</a:t>
            </a:r>
            <a:endParaRPr kumimoji="1"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8900" lvl="1">
              <a:lnSpc>
                <a:spcPct val="150000"/>
              </a:lnSpc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粉体室：按头孢美唑计</a:t>
            </a:r>
            <a:r>
              <a:rPr kumimoji="1"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1.0g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；液体室：氯化钠注射液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100ml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0.9g</a:t>
            </a:r>
          </a:p>
          <a:p>
            <a:pPr marL="88900" lvl="1" indent="-88900">
              <a:lnSpc>
                <a:spcPct val="150000"/>
              </a:lnSpc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于治疗由敏感菌引起的如下感染：败血症，急性支气管炎，肺炎，肺脓肿，脓胸，慢性呼吸道疾病继发感染，膀胱炎，肾盂肾炎，腹膜炎，胆囊炎，胆管炎，前庭大腺炎、子宫内感染、子宫附件炎、子宫旁组织炎等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成人，</a:t>
            </a:r>
            <a:r>
              <a:rPr kumimoji="1"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</a:t>
            </a:r>
            <a:r>
              <a:rPr kumimoji="1"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kumimoji="1"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克，分</a:t>
            </a:r>
            <a:r>
              <a:rPr kumimoji="1"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次静脉滴注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。小儿，每日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25~100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毫克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公斤体重，分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2~4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次静脉滴注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50757" y="890748"/>
            <a:ext cx="1071973" cy="2742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50757" y="1259977"/>
            <a:ext cx="1071973" cy="27770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规格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50757" y="1632656"/>
            <a:ext cx="1071973" cy="273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50757" y="2921332"/>
            <a:ext cx="1071973" cy="273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用法用量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6" y="3524251"/>
            <a:ext cx="9151031" cy="310812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47831" y="4483608"/>
            <a:ext cx="240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配置方法→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熟练使用后，配置完成仅需</a:t>
            </a:r>
            <a:r>
              <a:rPr lang="en-US" altLang="zh-CN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17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01 </a:t>
            </a:r>
            <a:r>
              <a:rPr kumimoji="1" lang="zh-CN" altLang="en-US" dirty="0" smtClean="0">
                <a:solidFill>
                  <a:srgbClr val="00B050"/>
                </a:solidFill>
              </a:rPr>
              <a:t>即配美</a:t>
            </a:r>
            <a:r>
              <a:rPr kumimoji="1" lang="en-US" altLang="zh-CN" baseline="30000" dirty="0" smtClean="0">
                <a:solidFill>
                  <a:srgbClr val="00B050"/>
                </a:solidFill>
              </a:rPr>
              <a:t>® </a:t>
            </a:r>
            <a:r>
              <a:rPr lang="zh-CN" altLang="en-US" dirty="0" smtClean="0">
                <a:solidFill>
                  <a:srgbClr val="00B050"/>
                </a:solidFill>
              </a:rPr>
              <a:t>基本信息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16563" y="838220"/>
            <a:ext cx="9618237" cy="45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所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治疗疾病基本</a:t>
            </a: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情况及发病率情况：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即配美</a:t>
            </a:r>
            <a:r>
              <a:rPr lang="en-US" altLang="zh-CN" sz="20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具有抗菌谱广、兼顾厌氧菌、耐药率低等特点，指南推荐可有效治疗各系统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感染性疾病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，常用于急诊感染性疾病的治疗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急诊往往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最早收治急性感染患者，国外的流行病学研究显示，急诊科的患者中，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7.3%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在入住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内发生重症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感染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年急诊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19973.4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万计算，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急诊重症感染的人数约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1458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人次。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未满足的治疗需求：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抗感染治疗是重症感染治疗的关键，多项指南均指出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：早期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有效的抗菌药物治疗能够明显降低重症感染的病死率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的头孢菌素产品配置过程复杂、耗时多，急需配置简便的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产品供临床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选择。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1" y="530884"/>
            <a:ext cx="1862991" cy="476311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44271" y="5211687"/>
            <a:ext cx="11903457" cy="13246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9" y="5376305"/>
            <a:ext cx="545168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buClr>
                <a:srgbClr val="00B050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中国大陆首次上市时间：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2020-12</a:t>
            </a:r>
            <a:endParaRPr kumimoji="1" lang="en-US" altLang="zh-CN" sz="1600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 algn="just">
              <a:lnSpc>
                <a:spcPct val="90000"/>
              </a:lnSpc>
              <a:buClr>
                <a:srgbClr val="00B050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目前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大陆地区同通用名药品的上市情况：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90000"/>
              </a:lnSpc>
              <a:buClr>
                <a:srgbClr val="00B050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全球首个上市国家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地区及上市时间：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2020-12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90000"/>
              </a:lnSpc>
              <a:buClr>
                <a:srgbClr val="00B050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是否为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OTC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药品：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68083" y="5293996"/>
            <a:ext cx="619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B050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参照药品建议</a:t>
            </a: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注射用头</a:t>
            </a:r>
            <a:r>
              <a:rPr kumimoji="1"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孢美唑钠</a:t>
            </a: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（西林瓶制剂），理由如下</a:t>
            </a:r>
            <a:r>
              <a:rPr kumimoji="1"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90000"/>
              </a:lnSpc>
              <a:buClr>
                <a:srgbClr val="00B050"/>
              </a:buClr>
              <a:buSzPct val="70000"/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本品为即配型粉液双室袋制剂，能够提升用药安全性，提高预防给药时机的正确率，降低手术部位感染的发生</a:t>
            </a:r>
            <a:r>
              <a:rPr kumimoji="1"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;</a:t>
            </a:r>
          </a:p>
          <a:p>
            <a:pPr marL="285750" indent="-285750">
              <a:lnSpc>
                <a:spcPct val="90000"/>
              </a:lnSpc>
              <a:buClr>
                <a:srgbClr val="00B050"/>
              </a:buClr>
              <a:buSzPct val="70000"/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因目录内尚无同等临床优势的同类产品可供参考，只能选取其对应成分的西林瓶产品，故选用其过评后的中位数价格作为参照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8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02 </a:t>
            </a:r>
            <a:r>
              <a:rPr kumimoji="1" lang="zh-CN" altLang="en-US" dirty="0">
                <a:solidFill>
                  <a:srgbClr val="00B050"/>
                </a:solidFill>
              </a:rPr>
              <a:t>即配美</a:t>
            </a:r>
            <a:r>
              <a:rPr kumimoji="1" lang="en-US" altLang="zh-CN" baseline="30000" dirty="0">
                <a:solidFill>
                  <a:srgbClr val="00B050"/>
                </a:solidFill>
              </a:rPr>
              <a:t>® </a:t>
            </a:r>
            <a:r>
              <a:rPr lang="zh-CN" altLang="en-US" dirty="0">
                <a:solidFill>
                  <a:srgbClr val="00B050"/>
                </a:solidFill>
              </a:rPr>
              <a:t>安全性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30600" y="4742987"/>
            <a:ext cx="11880718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该药品在国内外的不良反应发生情况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国内外：自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月获批上市以来，共接收到不良反应自发报告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例，均为头孢菌素类药品常见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经停药或采取相应措施处理后均好转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痊愈。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药品说明书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收载的安全性信息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1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头孢美唑不良反应轻微，最常见的不良反应主要是皮疹、瘙痒等过敏反应，恶心、呕吐和腹泻等胃   肠道反应，肝功能异常以及维生素缺乏症等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49334FD-351A-8970-6426-3776E7167A37}"/>
              </a:ext>
            </a:extLst>
          </p:cNvPr>
          <p:cNvSpPr txBox="1"/>
          <p:nvPr/>
        </p:nvSpPr>
        <p:spPr>
          <a:xfrm>
            <a:off x="241130" y="717756"/>
            <a:ext cx="7150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与</a:t>
            </a:r>
            <a:r>
              <a:rPr kumimoji="1" lang="zh-CN" altLang="en-US" sz="2000" u="sng" dirty="0">
                <a:latin typeface="仿宋" panose="02010609060101010101" pitchFamily="49" charset="-122"/>
                <a:ea typeface="仿宋" panose="02010609060101010101" pitchFamily="49" charset="-122"/>
              </a:rPr>
              <a:t>目录内同类药品</a:t>
            </a: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比较，具有以下优势：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保证患者用药安全：</a:t>
            </a:r>
            <a:endParaRPr lang="en-US" altLang="zh-CN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配即用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，确保药效、无杂质增加；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配置过程全密闭，无微粒、微生物污染（见右表）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药物及溶媒固定，无溶媒选择错误风险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一般静脉配置差错发生率为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1.57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US" altLang="zh-CN" sz="20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保证医务工作者安全：</a:t>
            </a:r>
            <a:endParaRPr lang="en-US" altLang="zh-CN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注射器操作，无配制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人员针刺损伤的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5274" y="6435331"/>
            <a:ext cx="10829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/>
              <a:t>[1]</a:t>
            </a:r>
            <a:r>
              <a:rPr lang="zh-CN" altLang="en-US" sz="1100" dirty="0" smtClean="0"/>
              <a:t> 某</a:t>
            </a:r>
            <a:r>
              <a:rPr lang="zh-CN" altLang="en-US" sz="1100" dirty="0"/>
              <a:t>三甲医院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静脉</a:t>
            </a:r>
            <a:r>
              <a:rPr lang="zh-CN" altLang="en-US" sz="1100" dirty="0"/>
              <a:t>药物配置中心不合理处方分析 [J]. 海峡药学, 2020, 32(10): 2.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738045" y="949314"/>
            <a:ext cx="5137334" cy="3565535"/>
            <a:chOff x="6738045" y="949314"/>
            <a:chExt cx="5137334" cy="3565535"/>
          </a:xfrm>
        </p:grpSpPr>
        <p:grpSp>
          <p:nvGrpSpPr>
            <p:cNvPr id="27" name="组合 26"/>
            <p:cNvGrpSpPr/>
            <p:nvPr/>
          </p:nvGrpSpPr>
          <p:grpSpPr>
            <a:xfrm>
              <a:off x="6738045" y="949314"/>
              <a:ext cx="5137334" cy="3565535"/>
              <a:chOff x="6738045" y="949314"/>
              <a:chExt cx="5137334" cy="356553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738045" y="949314"/>
                <a:ext cx="5137334" cy="3565535"/>
                <a:chOff x="6775865" y="768951"/>
                <a:chExt cx="5137334" cy="2713578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6811304" y="768951"/>
                  <a:ext cx="5101895" cy="2713578"/>
                </a:xfrm>
                <a:prstGeom prst="roundRect">
                  <a:avLst>
                    <a:gd name="adj" fmla="val 173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6775865" y="835010"/>
                  <a:ext cx="4951080" cy="257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rgbClr val="00B0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国内</a:t>
                  </a:r>
                  <a:r>
                    <a:rPr lang="zh-CN" altLang="en-US" sz="1600" dirty="0" smtClean="0">
                      <a:solidFill>
                        <a:srgbClr val="00B0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四</a:t>
                  </a:r>
                  <a:r>
                    <a:rPr lang="zh-CN" altLang="en-US" sz="1600" dirty="0">
                      <a:solidFill>
                        <a:srgbClr val="00B0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大三甲医院联合</a:t>
                  </a:r>
                  <a:r>
                    <a:rPr lang="zh-CN" altLang="en-US" sz="1600" dirty="0" smtClean="0">
                      <a:solidFill>
                        <a:srgbClr val="00B0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研究结果显示</a:t>
                  </a:r>
                  <a:endParaRPr lang="zh-CN" altLang="en-US" sz="1600" baseline="30000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>
                  <a:off x="6863246" y="1180200"/>
                  <a:ext cx="4535284" cy="2184672"/>
                  <a:chOff x="6870135" y="1342919"/>
                  <a:chExt cx="4454415" cy="2184672"/>
                </a:xfrm>
              </p:grpSpPr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6870135" y="1342919"/>
                    <a:ext cx="428903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1400" dirty="0">
                        <a:solidFill>
                          <a:srgbClr val="4472C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➊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zh-CN" altLang="en-US" sz="1400" dirty="0" smtClean="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粉液双</a:t>
                    </a:r>
                    <a:r>
                      <a:rPr lang="zh-CN" altLang="en-US" sz="1400" dirty="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室袋相比西林瓶，不引入不溶性微粒等污染</a:t>
                    </a:r>
                  </a:p>
                </p:txBody>
              </p:sp>
              <p:pic>
                <p:nvPicPr>
                  <p:cNvPr id="35" name="图片 34"/>
                  <p:cNvPicPr>
                    <a:picLocks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178260" y="1755941"/>
                    <a:ext cx="4146290" cy="177165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0" name="矩形 29"/>
              <p:cNvSpPr/>
              <p:nvPr/>
            </p:nvSpPr>
            <p:spPr>
              <a:xfrm>
                <a:off x="7000512" y="3243241"/>
                <a:ext cx="4498829" cy="56891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7195777" y="1757952"/>
              <a:ext cx="41921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  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配制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前后不溶性微粒的对比</a:t>
              </a:r>
              <a:r>
                <a:rPr lang="zh-CN" altLang="en-US" sz="1100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Ｍｅｄｉａｎ</a:t>
              </a:r>
              <a:r>
                <a:rPr lang="zh-CN" altLang="en-US" sz="1100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（个／ｍＬ）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3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03 </a:t>
            </a:r>
            <a:r>
              <a:rPr kumimoji="1" lang="zh-CN" altLang="en-US" dirty="0">
                <a:solidFill>
                  <a:srgbClr val="00B050"/>
                </a:solidFill>
              </a:rPr>
              <a:t>即</a:t>
            </a:r>
            <a:r>
              <a:rPr kumimoji="1" lang="zh-CN" altLang="en-US" dirty="0" smtClean="0">
                <a:solidFill>
                  <a:srgbClr val="00B050"/>
                </a:solidFill>
              </a:rPr>
              <a:t>配美</a:t>
            </a:r>
            <a:r>
              <a:rPr kumimoji="1" lang="en-US" altLang="zh-CN" dirty="0" smtClean="0">
                <a:solidFill>
                  <a:srgbClr val="00B050"/>
                </a:solidFill>
              </a:rPr>
              <a:t>® </a:t>
            </a:r>
            <a:r>
              <a:rPr kumimoji="1" lang="zh-CN" altLang="en-US" dirty="0">
                <a:solidFill>
                  <a:srgbClr val="00B050"/>
                </a:solidFill>
              </a:rPr>
              <a:t>有效性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D638720-58CF-29BA-39A5-73035A566236}"/>
              </a:ext>
            </a:extLst>
          </p:cNvPr>
          <p:cNvSpPr txBox="1"/>
          <p:nvPr/>
        </p:nvSpPr>
        <p:spPr>
          <a:xfrm>
            <a:off x="228555" y="864314"/>
            <a:ext cx="6806288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与对照药品疗效</a:t>
            </a: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方面的比较，具有以下优势：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可解决西林瓶配制过程中的以下问题：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药物残留（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即配美</a:t>
            </a:r>
            <a:r>
              <a:rPr lang="en-US" altLang="zh-CN" sz="2000" b="1" baseline="30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残留，确保用药浓度）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微粒、微生物（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即配美</a:t>
            </a:r>
            <a:r>
              <a:rPr lang="en-US" altLang="zh-CN" sz="2000" b="1" baseline="30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操作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损伤（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即配美</a:t>
            </a:r>
            <a:r>
              <a:rPr lang="en-US" altLang="zh-CN" sz="2000" b="1" baseline="30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配制过程不使用注射器）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时间放置药效降低、杂质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增加（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即配美</a:t>
            </a:r>
            <a:r>
              <a:rPr lang="en-US" altLang="zh-CN" sz="2000" b="1" baseline="30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7294" y="3836757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临床指南</a:t>
            </a:r>
            <a:r>
              <a:rPr kumimoji="1" lang="en-US" altLang="zh-CN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诊疗规范推荐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7294" y="4206089"/>
            <a:ext cx="5957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多部临床指南推荐一线用药：</a:t>
            </a:r>
            <a:endParaRPr lang="en-US" altLang="zh-CN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中国成人社区获得性肺炎诊断和治疗指南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》2016</a:t>
            </a:r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</a:t>
            </a:r>
            <a:endParaRPr lang="en-US" altLang="zh-CN" sz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——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需入院治疗的患者初始经验性治疗推荐头孢美唑单药或联合治疗（</a:t>
            </a:r>
            <a:r>
              <a:rPr lang="en-US" altLang="zh-CN" sz="12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ⅡB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盆腔炎症性疾病诊治规范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》2019</a:t>
            </a:r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</a:t>
            </a:r>
            <a:endParaRPr lang="en-US" altLang="zh-CN" sz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——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盆腔炎症性疾病患者静脉给药方案以</a:t>
            </a:r>
            <a:r>
              <a:rPr lang="en-US" altLang="zh-CN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β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内酰胺类抗菌药物为主，推荐头孢美唑进行抗感染治疗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急性胆道系统感染的诊断和治疗指南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》2011</a:t>
            </a:r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</a:t>
            </a:r>
            <a:endParaRPr lang="en-US" altLang="zh-CN" sz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——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对中度急性胆囊炎，经验性用药首选头孢美唑。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《2015</a:t>
            </a:r>
            <a:r>
              <a:rPr lang="zh-CN" altLang="en-US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年中国急诊社区获得性肺炎临床实践指南</a:t>
            </a:r>
            <a:r>
              <a: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 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——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及时地给予患者正确的起始治疗十分重要，延迟治疗可造成多种危害。一般推荐尽早给予抗菌治疗，且重症</a:t>
            </a:r>
            <a:r>
              <a:rPr lang="en-US" altLang="zh-CN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患者需在</a:t>
            </a:r>
            <a:r>
              <a:rPr lang="en-US" altLang="zh-CN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内进行抗菌治疗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23432" y="857406"/>
            <a:ext cx="3213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准确性试验：药物残留量对比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9108" y="3684721"/>
            <a:ext cx="36208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便利性试验：药物配制时间对比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72409"/>
            <a:ext cx="4441810" cy="21285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237839"/>
            <a:ext cx="5183612" cy="22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04 </a:t>
            </a:r>
            <a:r>
              <a:rPr kumimoji="1" lang="zh-CN" altLang="en-US" dirty="0">
                <a:solidFill>
                  <a:srgbClr val="00B050"/>
                </a:solidFill>
              </a:rPr>
              <a:t>即</a:t>
            </a:r>
            <a:r>
              <a:rPr kumimoji="1" lang="zh-CN" altLang="en-US" dirty="0" smtClean="0">
                <a:solidFill>
                  <a:srgbClr val="00B050"/>
                </a:solidFill>
              </a:rPr>
              <a:t>配美</a:t>
            </a:r>
            <a:r>
              <a:rPr kumimoji="1" lang="en-US" altLang="zh-CN" baseline="30000" dirty="0" smtClean="0">
                <a:solidFill>
                  <a:srgbClr val="00B050"/>
                </a:solidFill>
              </a:rPr>
              <a:t>® </a:t>
            </a:r>
            <a:r>
              <a:rPr lang="zh-CN" altLang="en-US" dirty="0" smtClean="0">
                <a:solidFill>
                  <a:srgbClr val="00B050"/>
                </a:solidFill>
              </a:rPr>
              <a:t>创新性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126" y="717756"/>
            <a:ext cx="113161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主要创新点：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粉液双室袋制剂为大冢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全球首创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获得五项中国发明专利。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即配即用：</a:t>
            </a:r>
            <a:endParaRPr lang="en-US" altLang="zh-CN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革命性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的改变了粉针剂的传统配制方式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一拍即合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了西林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瓶配制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时易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发生错误，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微粒、微生物污染等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药物混合以后的溶液仍然符合最新版药典标准，实现了将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GMP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严格管理的理念延伸至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一种全新的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“零污染，更安全，更高效”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的全密闭输液配置产品。</a:t>
            </a:r>
          </a:p>
          <a:p>
            <a:pPr lvl="0">
              <a:lnSpc>
                <a:spcPct val="150000"/>
              </a:lnSpc>
              <a:defRPr/>
            </a:pP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创新带来的临床价值：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用药安全：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配制过程全密闭，解决传统配制微粒、微生物污染的问题，减少输液不良反应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简化配置操作：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秒配制完成，且能避免针刺伤和溶媒、剂量选择错误，保障医患安全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优化给药时间：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即配即用，提高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急诊</a:t>
            </a:r>
            <a:r>
              <a:rPr lang="zh-CN" altLang="en-US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抗菌药物给药及时性； 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降低管理成本：</a:t>
            </a:r>
            <a:r>
              <a:rPr lang="zh-CN" altLang="en-US" spc="-1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通过技术创新，实现临床用药标准化、工业化，降低医院综合成本（人力成本，医废处理成本等）</a:t>
            </a:r>
            <a:r>
              <a:rPr lang="zh-CN" altLang="en-US" spc="-15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pc="-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特殊情况使用：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适合在无静脉药物配制中心或其无法覆盖的情况下（如手术预防、急诊等）使用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09" y="860612"/>
            <a:ext cx="1862991" cy="44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05 </a:t>
            </a:r>
            <a:r>
              <a:rPr kumimoji="1" lang="zh-CN" altLang="en-US" dirty="0">
                <a:solidFill>
                  <a:srgbClr val="00B050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00B050"/>
                </a:solidFill>
              </a:rPr>
              <a:t>® </a:t>
            </a:r>
            <a:r>
              <a:rPr lang="zh-CN" altLang="en-US" dirty="0" smtClean="0">
                <a:solidFill>
                  <a:srgbClr val="00B050"/>
                </a:solidFill>
              </a:rPr>
              <a:t>公平性</a:t>
            </a:r>
            <a:endParaRPr lang="zh-CN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67015"/>
              </p:ext>
            </p:extLst>
          </p:nvPr>
        </p:nvGraphicFramePr>
        <p:xfrm>
          <a:off x="268796" y="990597"/>
          <a:ext cx="11313604" cy="562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978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所治疗疾病对公共健康的影响描述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>
                        <a:tabLst/>
                      </a:pP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①</a:t>
                      </a:r>
                      <a:r>
                        <a:rPr lang="zh-CN" altLang="en-US" sz="1600" b="1" kern="1200" dirty="0" smtClean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提高急诊感染患者给药及时性</a:t>
                      </a:r>
                      <a:r>
                        <a:rPr lang="zh-CN" altLang="en-US" sz="1600" b="0" kern="1200" dirty="0" smtClean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有效降低严重感染患者的死亡风险，节约医保费用。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风险，节约医保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</a:t>
                      </a:r>
                      <a:r>
                        <a:rPr lang="zh-CN" altLang="en-US" sz="1600" b="1" dirty="0" smtClean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不受配制环境限制</a:t>
                      </a:r>
                      <a:r>
                        <a:rPr lang="zh-CN" altLang="en-US" sz="1600" b="0" dirty="0" smtClean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且可快速应对各种紧急情况如重大公共卫生事件、自然灾害、急救等，提高救治效率，在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突发公共卫生事件背景下静脉用药集中调配应急模式专家共识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中推荐作为首选药品配备剂型。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36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符合“保基本”原则描述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符合保基本原则：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en-US" sz="1600" b="1" dirty="0" smtClean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意愿支付价格与目前西林瓶产品的价值相当</a:t>
                      </a:r>
                      <a:r>
                        <a:rPr lang="zh-CN" altLang="en-US" sz="1600" dirty="0" smtClean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药品费用水平与基本医疗保险基金和参保人承受能力相适应；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②有利于提升整体医疗卫生水平，可保证任何医疗卫生条件下，患者均能获得稳定优质的输液产品。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82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弥补目录短板描述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b="1" dirty="0" smtClean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增加临床用药剂型：</a:t>
                      </a:r>
                      <a:endParaRPr lang="en-US" altLang="zh-CN" sz="1600" b="1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减少紧急状况下的药物配置时间，提高给药及时性；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增加紧急用药需求下可选择药物的种类；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 可提高目录内头孢类产品的溶液质量，避免在配置过程中造成的微粒和微生物污染。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8725742"/>
                  </a:ext>
                </a:extLst>
              </a:tr>
              <a:tr h="10895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临床管理难度描述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为头霉素类抗菌药物，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各省列入限制级抗菌药物管理</a:t>
                      </a:r>
                      <a:r>
                        <a:rPr lang="zh-CN" altLang="en-US" sz="1600" dirty="0" smtClean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468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suka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suka模板" id="{3545F726-93EC-4C25-B562-1E97B1B0CBFB}" vid="{32241712-68F8-4CE4-B9E4-3918C3584D8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Otsuka模板</Template>
  <TotalTime>1165</TotalTime>
  <Words>1500</Words>
  <Application>Microsoft Office PowerPoint</Application>
  <PresentationFormat>宽屏</PresentationFormat>
  <Paragraphs>104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等线</vt:lpstr>
      <vt:lpstr>仿宋</vt:lpstr>
      <vt:lpstr>宋体</vt:lpstr>
      <vt:lpstr>宋体</vt:lpstr>
      <vt:lpstr>微软雅黑</vt:lpstr>
      <vt:lpstr>Arial</vt:lpstr>
      <vt:lpstr>Calibri</vt:lpstr>
      <vt:lpstr>Palatino Linotype</vt:lpstr>
      <vt:lpstr>Wingdings</vt:lpstr>
      <vt:lpstr>Otsuka模板</vt:lpstr>
      <vt:lpstr>PowerPoint 演示文稿</vt:lpstr>
      <vt:lpstr>PowerPoint 演示文稿</vt:lpstr>
      <vt:lpstr>01 即配美® 基本信息</vt:lpstr>
      <vt:lpstr>01 即配美® 基本信息</vt:lpstr>
      <vt:lpstr>02 即配美® 安全性</vt:lpstr>
      <vt:lpstr>03 即配美® 有效性</vt:lpstr>
      <vt:lpstr>04 即配美® 创新性</vt:lpstr>
      <vt:lpstr>05 即配沃® 公平性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Li, Quanfeng</dc:creator>
  <cp:lastModifiedBy>彭澎</cp:lastModifiedBy>
  <cp:revision>232</cp:revision>
  <dcterms:created xsi:type="dcterms:W3CDTF">2022-06-13T13:37:54Z</dcterms:created>
  <dcterms:modified xsi:type="dcterms:W3CDTF">2022-07-14T08:18:28Z</dcterms:modified>
</cp:coreProperties>
</file>