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147471389" r:id="rId3"/>
    <p:sldId id="2147471375" r:id="rId4"/>
    <p:sldId id="2147471387" r:id="rId5"/>
    <p:sldId id="2147471373" r:id="rId6"/>
    <p:sldId id="2147471374" r:id="rId7"/>
    <p:sldId id="2147471379" r:id="rId8"/>
    <p:sldId id="2147471382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FFF"/>
    <a:srgbClr val="0070C0"/>
    <a:srgbClr val="C9E8FF"/>
    <a:srgbClr val="57B4D2"/>
    <a:srgbClr val="FF0066"/>
    <a:srgbClr val="FF3399"/>
    <a:srgbClr val="F5193E"/>
    <a:srgbClr val="F61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15" d="100"/>
          <a:sy n="115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6494003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400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17AEE51-440F-3B4F-B7DB-28DBC90106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252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9639" y="49163"/>
            <a:ext cx="8632722" cy="66859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336000" y="691150"/>
            <a:ext cx="115200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/>
                </a:gs>
                <a:gs pos="11000">
                  <a:schemeClr val="accent1">
                    <a:lumMod val="20000"/>
                    <a:lumOff val="80000"/>
                  </a:schemeClr>
                </a:gs>
                <a:gs pos="90000">
                  <a:srgbClr val="0070C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6494003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400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17AEE51-440F-3B4F-B7DB-28DBC90106C7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0" name="文本占位符 2"/>
          <p:cNvSpPr>
            <a:spLocks noGrp="1"/>
          </p:cNvSpPr>
          <p:nvPr>
            <p:ph idx="1"/>
          </p:nvPr>
        </p:nvSpPr>
        <p:spPr>
          <a:xfrm>
            <a:off x="838200" y="1242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rgbClr val="0070C0"/>
              </a:buClr>
            </a:pPr>
            <a:r>
              <a:rPr lang="zh-CN" altLang="en-US" smtClean="0"/>
              <a:t>单击此处编辑母版文本样式</a:t>
            </a:r>
          </a:p>
          <a:p>
            <a:pPr lvl="1">
              <a:buClr>
                <a:srgbClr val="0070C0"/>
              </a:buClr>
            </a:pPr>
            <a:r>
              <a:rPr lang="zh-CN" altLang="en-US" smtClean="0"/>
              <a:t>第二级</a:t>
            </a:r>
          </a:p>
          <a:p>
            <a:pPr lvl="2">
              <a:buClr>
                <a:srgbClr val="0070C0"/>
              </a:buClr>
            </a:pPr>
            <a:r>
              <a:rPr lang="zh-CN" altLang="en-US" smtClean="0"/>
              <a:t>第三级</a:t>
            </a:r>
          </a:p>
          <a:p>
            <a:pPr lvl="3">
              <a:buClr>
                <a:srgbClr val="0070C0"/>
              </a:buClr>
            </a:pPr>
            <a:r>
              <a:rPr lang="zh-CN" altLang="en-US" smtClean="0"/>
              <a:t>第四级</a:t>
            </a:r>
          </a:p>
          <a:p>
            <a:pPr lvl="4">
              <a:buClr>
                <a:srgbClr val="0070C0"/>
              </a:buClr>
            </a:pPr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77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6494003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400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17AEE51-440F-3B4F-B7DB-28DBC90106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172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73375-9FE8-2AD1-2BB0-5513CC23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771E33-954C-E6A3-2FBC-A02065FD7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52F433-0AC3-CECA-F1B7-A969DE08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t>2022-07-14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A42D80-F9DE-0686-8AE4-41EEE254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1B192-0819-1D9B-701C-BC58D89E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165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775012" y="80427"/>
            <a:ext cx="8641976" cy="591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242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rgbClr val="0070C0"/>
              </a:buClr>
            </a:pPr>
            <a:r>
              <a:rPr lang="zh-CN" altLang="en-US" smtClean="0"/>
              <a:t>编辑母版文本样式</a:t>
            </a:r>
          </a:p>
          <a:p>
            <a:pPr lvl="1">
              <a:buClr>
                <a:srgbClr val="0070C0"/>
              </a:buClr>
            </a:pPr>
            <a:r>
              <a:rPr lang="zh-CN" altLang="en-US" smtClean="0"/>
              <a:t>第二级</a:t>
            </a:r>
          </a:p>
          <a:p>
            <a:pPr lvl="2">
              <a:buClr>
                <a:srgbClr val="0070C0"/>
              </a:buClr>
            </a:pPr>
            <a:r>
              <a:rPr lang="zh-CN" altLang="en-US" smtClean="0"/>
              <a:t>第三级</a:t>
            </a:r>
          </a:p>
          <a:p>
            <a:pPr lvl="3">
              <a:buClr>
                <a:srgbClr val="0070C0"/>
              </a:buClr>
            </a:pPr>
            <a:r>
              <a:rPr lang="zh-CN" altLang="en-US" smtClean="0"/>
              <a:t>第四级</a:t>
            </a:r>
          </a:p>
          <a:p>
            <a:pPr lvl="4">
              <a:buClr>
                <a:srgbClr val="0070C0"/>
              </a:buClr>
            </a:pPr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078324" y="322123"/>
            <a:ext cx="793807" cy="2308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9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zh-CN" altLang="en-US" sz="9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904" y="89391"/>
            <a:ext cx="1222064" cy="4833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1078324" y="322123"/>
            <a:ext cx="793807" cy="2308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9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zh-CN" altLang="en-US" sz="9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904" y="99887"/>
            <a:ext cx="1222064" cy="4624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页脚占位符 4"/>
          <p:cNvSpPr>
            <a:spLocks noGrp="1"/>
          </p:cNvSpPr>
          <p:nvPr>
            <p:ph type="ftr" sz="quarter" idx="3"/>
          </p:nvPr>
        </p:nvSpPr>
        <p:spPr>
          <a:xfrm>
            <a:off x="0" y="6494003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448800" y="64940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17AEE51-440F-3B4F-B7DB-28DBC90106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40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3200" b="1" kern="1200">
          <a:solidFill>
            <a:srgbClr val="0070C0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zh-CN" altLang="en-US" sz="2800" kern="120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2400" kern="120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2000" kern="120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1800" kern="120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r="12730"/>
          <a:stretch/>
        </p:blipFill>
        <p:spPr>
          <a:xfrm>
            <a:off x="285404" y="1142067"/>
            <a:ext cx="3829396" cy="487866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376161" y="5352559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苏州大冢制药有限公司</a:t>
            </a:r>
            <a:endParaRPr lang="zh-CN" altLang="en-US" sz="2000" dirty="0"/>
          </a:p>
        </p:txBody>
      </p:sp>
      <p:grpSp>
        <p:nvGrpSpPr>
          <p:cNvPr id="3" name="组合 2"/>
          <p:cNvGrpSpPr/>
          <p:nvPr/>
        </p:nvGrpSpPr>
        <p:grpSpPr>
          <a:xfrm>
            <a:off x="3935590" y="1571807"/>
            <a:ext cx="7630615" cy="1908799"/>
            <a:chOff x="4328817" y="1571807"/>
            <a:chExt cx="7227930" cy="1908799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7BC3CAC-E94A-5276-FED7-E4E1F9E21D8C}"/>
                </a:ext>
              </a:extLst>
            </p:cNvPr>
            <p:cNvSpPr txBox="1"/>
            <p:nvPr/>
          </p:nvSpPr>
          <p:spPr>
            <a:xfrm>
              <a:off x="4328817" y="2041751"/>
              <a:ext cx="7227930" cy="1438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225" algn="ctr">
                <a:spcBef>
                  <a:spcPts val="930"/>
                </a:spcBef>
              </a:pPr>
              <a:r>
                <a:rPr lang="zh-CN" altLang="en-US" sz="4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imSun"/>
                </a:rPr>
                <a:t>注射用头孢唑林钠</a:t>
              </a:r>
              <a:r>
                <a:rPr lang="en-US" altLang="zh-CN" sz="4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imSun"/>
                </a:rPr>
                <a:t>/</a:t>
              </a:r>
              <a:r>
                <a:rPr lang="zh-CN" altLang="en-US" sz="4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imSun"/>
                </a:rPr>
                <a:t>氯化钠</a:t>
              </a:r>
              <a:r>
                <a:rPr lang="zh-CN" altLang="en-US" sz="40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imSun"/>
                </a:rPr>
                <a:t>注射液</a:t>
              </a:r>
              <a:endParaRPr lang="en-US" altLang="zh-CN" sz="4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imSun"/>
              </a:endParaRPr>
            </a:p>
            <a:p>
              <a:pPr marL="22225" algn="ctr">
                <a:spcBef>
                  <a:spcPts val="930"/>
                </a:spcBef>
              </a:pPr>
              <a:r>
                <a:rPr lang="zh-CN" altLang="en-US" sz="40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SimSun"/>
                </a:rPr>
                <a:t>（即配林</a:t>
              </a:r>
              <a:r>
                <a:rPr lang="en-US" altLang="zh-CN" sz="4000" b="1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SimSun"/>
                </a:rPr>
                <a:t>®</a:t>
              </a:r>
              <a:r>
                <a:rPr lang="zh-CN" altLang="en-US" sz="40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SimSun"/>
                </a:rPr>
                <a:t>）</a:t>
              </a:r>
              <a:endPara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  <a:cs typeface="SimSun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157678" y="1571807"/>
              <a:ext cx="39162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即配型粉液双室袋注射剂</a:t>
              </a:r>
              <a:endParaRPr lang="zh-CN" altLang="en-US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9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12">
            <a:extLst>
              <a:ext uri="{FF2B5EF4-FFF2-40B4-BE49-F238E27FC236}">
                <a16:creationId xmlns:a16="http://schemas.microsoft.com/office/drawing/2014/main" id="{C7DDE0E5-F250-1BFA-71FD-A1A22180B4BC}"/>
              </a:ext>
            </a:extLst>
          </p:cNvPr>
          <p:cNvGrpSpPr/>
          <p:nvPr/>
        </p:nvGrpSpPr>
        <p:grpSpPr>
          <a:xfrm>
            <a:off x="-264" y="-6651"/>
            <a:ext cx="12192264" cy="6857680"/>
            <a:chOff x="514350" y="4944186"/>
            <a:chExt cx="5828791" cy="3278987"/>
          </a:xfrm>
        </p:grpSpPr>
        <p:pic>
          <p:nvPicPr>
            <p:cNvPr id="5" name="object 13">
              <a:extLst>
                <a:ext uri="{FF2B5EF4-FFF2-40B4-BE49-F238E27FC236}">
                  <a16:creationId xmlns:a16="http://schemas.microsoft.com/office/drawing/2014/main" id="{00C1ABF2-1C52-C5CC-6642-2E933317B52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4350" y="4944186"/>
              <a:ext cx="5828538" cy="3278987"/>
            </a:xfrm>
            <a:prstGeom prst="rect">
              <a:avLst/>
            </a:prstGeom>
          </p:spPr>
        </p:pic>
        <p:pic>
          <p:nvPicPr>
            <p:cNvPr id="6" name="object 14">
              <a:extLst>
                <a:ext uri="{FF2B5EF4-FFF2-40B4-BE49-F238E27FC236}">
                  <a16:creationId xmlns:a16="http://schemas.microsoft.com/office/drawing/2014/main" id="{FA43A73C-E443-27E5-44D3-0F65FDF9D6A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" y="5282450"/>
              <a:ext cx="1434680" cy="649224"/>
            </a:xfrm>
            <a:prstGeom prst="rect">
              <a:avLst/>
            </a:prstGeom>
          </p:spPr>
        </p:pic>
        <p:pic>
          <p:nvPicPr>
            <p:cNvPr id="7" name="object 15">
              <a:extLst>
                <a:ext uri="{FF2B5EF4-FFF2-40B4-BE49-F238E27FC236}">
                  <a16:creationId xmlns:a16="http://schemas.microsoft.com/office/drawing/2014/main" id="{6478B041-4508-4C70-696E-D5739DB37FD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5079" y="5289804"/>
              <a:ext cx="1656588" cy="662939"/>
            </a:xfrm>
            <a:prstGeom prst="rect">
              <a:avLst/>
            </a:prstGeom>
          </p:spPr>
        </p:pic>
        <p:pic>
          <p:nvPicPr>
            <p:cNvPr id="8" name="object 16">
              <a:extLst>
                <a:ext uri="{FF2B5EF4-FFF2-40B4-BE49-F238E27FC236}">
                  <a16:creationId xmlns:a16="http://schemas.microsoft.com/office/drawing/2014/main" id="{94AB8171-38C3-22A5-A587-2BE5F414FBF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1948" y="5373623"/>
              <a:ext cx="1484376" cy="490727"/>
            </a:xfrm>
            <a:prstGeom prst="rect">
              <a:avLst/>
            </a:prstGeom>
          </p:spPr>
        </p:pic>
        <p:pic>
          <p:nvPicPr>
            <p:cNvPr id="9" name="object 17">
              <a:extLst>
                <a:ext uri="{FF2B5EF4-FFF2-40B4-BE49-F238E27FC236}">
                  <a16:creationId xmlns:a16="http://schemas.microsoft.com/office/drawing/2014/main" id="{59712BE5-9199-7E2D-F453-83BBD6E6592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1760" y="5440680"/>
              <a:ext cx="320039" cy="320039"/>
            </a:xfrm>
            <a:prstGeom prst="rect">
              <a:avLst/>
            </a:prstGeom>
          </p:spPr>
        </p:pic>
        <p:pic>
          <p:nvPicPr>
            <p:cNvPr id="13" name="object 21">
              <a:extLst>
                <a:ext uri="{FF2B5EF4-FFF2-40B4-BE49-F238E27FC236}">
                  <a16:creationId xmlns:a16="http://schemas.microsoft.com/office/drawing/2014/main" id="{AD03801D-366D-C2F3-F7A8-68C1921D6E6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2167" y="5289804"/>
              <a:ext cx="1656588" cy="662939"/>
            </a:xfrm>
            <a:prstGeom prst="rect">
              <a:avLst/>
            </a:prstGeom>
          </p:spPr>
        </p:pic>
        <p:pic>
          <p:nvPicPr>
            <p:cNvPr id="14" name="object 22">
              <a:extLst>
                <a:ext uri="{FF2B5EF4-FFF2-40B4-BE49-F238E27FC236}">
                  <a16:creationId xmlns:a16="http://schemas.microsoft.com/office/drawing/2014/main" id="{91712D48-4454-308A-D61C-06266057A46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9035" y="5373623"/>
              <a:ext cx="1484376" cy="490727"/>
            </a:xfrm>
            <a:prstGeom prst="rect">
              <a:avLst/>
            </a:prstGeom>
          </p:spPr>
        </p:pic>
        <p:pic>
          <p:nvPicPr>
            <p:cNvPr id="15" name="object 23">
              <a:extLst>
                <a:ext uri="{FF2B5EF4-FFF2-40B4-BE49-F238E27FC236}">
                  <a16:creationId xmlns:a16="http://schemas.microsoft.com/office/drawing/2014/main" id="{757A6071-CF19-BF6A-7213-B1A2514C5E2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7720" y="5440680"/>
              <a:ext cx="274320" cy="320039"/>
            </a:xfrm>
            <a:prstGeom prst="rect">
              <a:avLst/>
            </a:prstGeom>
          </p:spPr>
        </p:pic>
        <p:pic>
          <p:nvPicPr>
            <p:cNvPr id="17" name="object 25">
              <a:extLst>
                <a:ext uri="{FF2B5EF4-FFF2-40B4-BE49-F238E27FC236}">
                  <a16:creationId xmlns:a16="http://schemas.microsoft.com/office/drawing/2014/main" id="{08FA0D8E-3CD1-C88A-FB11-888DC1275FA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7272" y="6079236"/>
              <a:ext cx="1656588" cy="662939"/>
            </a:xfrm>
            <a:prstGeom prst="rect">
              <a:avLst/>
            </a:prstGeom>
          </p:spPr>
        </p:pic>
        <p:pic>
          <p:nvPicPr>
            <p:cNvPr id="18" name="object 26">
              <a:extLst>
                <a:ext uri="{FF2B5EF4-FFF2-40B4-BE49-F238E27FC236}">
                  <a16:creationId xmlns:a16="http://schemas.microsoft.com/office/drawing/2014/main" id="{511DD259-A709-7BCD-69CD-220295782AB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2616" y="6163055"/>
              <a:ext cx="1484376" cy="490727"/>
            </a:xfrm>
            <a:prstGeom prst="rect">
              <a:avLst/>
            </a:prstGeom>
          </p:spPr>
        </p:pic>
        <p:pic>
          <p:nvPicPr>
            <p:cNvPr id="19" name="object 27">
              <a:extLst>
                <a:ext uri="{FF2B5EF4-FFF2-40B4-BE49-F238E27FC236}">
                  <a16:creationId xmlns:a16="http://schemas.microsoft.com/office/drawing/2014/main" id="{3DB39AB0-559A-48BA-CBD2-369D5F706DB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6263639"/>
              <a:ext cx="320039" cy="274319"/>
            </a:xfrm>
            <a:prstGeom prst="rect">
              <a:avLst/>
            </a:prstGeom>
          </p:spPr>
        </p:pic>
        <p:pic>
          <p:nvPicPr>
            <p:cNvPr id="21" name="object 29">
              <a:extLst>
                <a:ext uri="{FF2B5EF4-FFF2-40B4-BE49-F238E27FC236}">
                  <a16:creationId xmlns:a16="http://schemas.microsoft.com/office/drawing/2014/main" id="{C685B532-534A-9DE1-FBAD-4553BD720E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2167" y="6124955"/>
              <a:ext cx="1656588" cy="662939"/>
            </a:xfrm>
            <a:prstGeom prst="rect">
              <a:avLst/>
            </a:prstGeom>
          </p:spPr>
        </p:pic>
        <p:pic>
          <p:nvPicPr>
            <p:cNvPr id="22" name="object 30">
              <a:extLst>
                <a:ext uri="{FF2B5EF4-FFF2-40B4-BE49-F238E27FC236}">
                  <a16:creationId xmlns:a16="http://schemas.microsoft.com/office/drawing/2014/main" id="{AB4E51C2-47CA-2E81-D22B-96F476FA4D5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9035" y="6208775"/>
              <a:ext cx="1484376" cy="490727"/>
            </a:xfrm>
            <a:prstGeom prst="rect">
              <a:avLst/>
            </a:prstGeom>
          </p:spPr>
        </p:pic>
        <p:pic>
          <p:nvPicPr>
            <p:cNvPr id="23" name="object 31">
              <a:extLst>
                <a:ext uri="{FF2B5EF4-FFF2-40B4-BE49-F238E27FC236}">
                  <a16:creationId xmlns:a16="http://schemas.microsoft.com/office/drawing/2014/main" id="{DCADA0C8-18FD-74D2-3FD4-071525A762C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17720" y="6309360"/>
              <a:ext cx="274320" cy="274319"/>
            </a:xfrm>
            <a:prstGeom prst="rect">
              <a:avLst/>
            </a:prstGeom>
          </p:spPr>
        </p:pic>
        <p:pic>
          <p:nvPicPr>
            <p:cNvPr id="25" name="object 33">
              <a:extLst>
                <a:ext uri="{FF2B5EF4-FFF2-40B4-BE49-F238E27FC236}">
                  <a16:creationId xmlns:a16="http://schemas.microsoft.com/office/drawing/2014/main" id="{E81DAF58-9021-2A88-F6E1-B7A29605ACE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7272" y="6932676"/>
              <a:ext cx="1656588" cy="662939"/>
            </a:xfrm>
            <a:prstGeom prst="rect">
              <a:avLst/>
            </a:prstGeom>
          </p:spPr>
        </p:pic>
        <p:pic>
          <p:nvPicPr>
            <p:cNvPr id="26" name="object 34">
              <a:extLst>
                <a:ext uri="{FF2B5EF4-FFF2-40B4-BE49-F238E27FC236}">
                  <a16:creationId xmlns:a16="http://schemas.microsoft.com/office/drawing/2014/main" id="{73859457-0547-2B03-3391-B6928F3DD4F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4139" y="7016495"/>
              <a:ext cx="1484376" cy="490727"/>
            </a:xfrm>
            <a:prstGeom prst="rect">
              <a:avLst/>
            </a:prstGeom>
          </p:spPr>
        </p:pic>
        <p:pic>
          <p:nvPicPr>
            <p:cNvPr id="27" name="object 35">
              <a:extLst>
                <a:ext uri="{FF2B5EF4-FFF2-40B4-BE49-F238E27FC236}">
                  <a16:creationId xmlns:a16="http://schemas.microsoft.com/office/drawing/2014/main" id="{BB5F102D-6C73-30DE-343A-26CD09EF8AF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43200" y="7086600"/>
              <a:ext cx="320039" cy="320039"/>
            </a:xfrm>
            <a:prstGeom prst="rect">
              <a:avLst/>
            </a:prstGeom>
          </p:spPr>
        </p:pic>
        <p:sp>
          <p:nvSpPr>
            <p:cNvPr id="34" name="object 42">
              <a:extLst>
                <a:ext uri="{FF2B5EF4-FFF2-40B4-BE49-F238E27FC236}">
                  <a16:creationId xmlns:a16="http://schemas.microsoft.com/office/drawing/2014/main" id="{01DE6292-1EF3-E959-FC88-8254D7B9240F}"/>
                </a:ext>
              </a:extLst>
            </p:cNvPr>
            <p:cNvSpPr/>
            <p:nvPr/>
          </p:nvSpPr>
          <p:spPr>
            <a:xfrm>
              <a:off x="515111" y="4944948"/>
              <a:ext cx="5828030" cy="3277870"/>
            </a:xfrm>
            <a:custGeom>
              <a:avLst/>
              <a:gdLst/>
              <a:ahLst/>
              <a:cxnLst/>
              <a:rect l="l" t="t" r="r" b="b"/>
              <a:pathLst>
                <a:path w="5828030" h="3277870">
                  <a:moveTo>
                    <a:pt x="0" y="0"/>
                  </a:moveTo>
                  <a:lnTo>
                    <a:pt x="5827776" y="0"/>
                  </a:lnTo>
                  <a:lnTo>
                    <a:pt x="5827776" y="3277450"/>
                  </a:lnTo>
                  <a:lnTo>
                    <a:pt x="0" y="327745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0F7674A7-3521-BD57-5C3E-C1E86E34151A}"/>
              </a:ext>
            </a:extLst>
          </p:cNvPr>
          <p:cNvSpPr txBox="1"/>
          <p:nvPr/>
        </p:nvSpPr>
        <p:spPr>
          <a:xfrm>
            <a:off x="765194" y="901470"/>
            <a:ext cx="13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>
                <a:solidFill>
                  <a:schemeClr val="bg1"/>
                </a:solidFill>
              </a:rPr>
              <a:t>目 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F9A81E7-C42B-8FC4-94FA-3BEB1A94E1C5}"/>
              </a:ext>
            </a:extLst>
          </p:cNvPr>
          <p:cNvSpPr txBox="1"/>
          <p:nvPr/>
        </p:nvSpPr>
        <p:spPr>
          <a:xfrm>
            <a:off x="802062" y="1568097"/>
            <a:ext cx="13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CONTENTS</a:t>
            </a:r>
            <a:endParaRPr kumimoji="1" lang="zh-CN" altLang="en-US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10FAEFA-F7A5-EEF6-BA2A-220921E9E2C1}"/>
              </a:ext>
            </a:extLst>
          </p:cNvPr>
          <p:cNvSpPr txBox="1"/>
          <p:nvPr/>
        </p:nvSpPr>
        <p:spPr>
          <a:xfrm>
            <a:off x="5140059" y="111174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5">
                    <a:lumMod val="75000"/>
                  </a:schemeClr>
                </a:solidFill>
              </a:rPr>
              <a:t>药品基本信息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3176AD4-C6DC-061C-1FCC-C0FD3C964E97}"/>
              </a:ext>
            </a:extLst>
          </p:cNvPr>
          <p:cNvSpPr txBox="1"/>
          <p:nvPr/>
        </p:nvSpPr>
        <p:spPr>
          <a:xfrm>
            <a:off x="5743105" y="458589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5">
                    <a:lumMod val="75000"/>
                  </a:schemeClr>
                </a:solidFill>
              </a:rPr>
              <a:t>公平性</a:t>
            </a:r>
            <a:endParaRPr kumimoji="1" lang="zh-CN" alt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573CC98-9FDA-46F1-F0B3-1D43402960AE}"/>
              </a:ext>
            </a:extLst>
          </p:cNvPr>
          <p:cNvSpPr txBox="1"/>
          <p:nvPr/>
        </p:nvSpPr>
        <p:spPr>
          <a:xfrm>
            <a:off x="9539487" y="289896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5">
                    <a:lumMod val="75000"/>
                  </a:schemeClr>
                </a:solidFill>
              </a:rPr>
              <a:t>创新性</a:t>
            </a:r>
            <a:endParaRPr kumimoji="1" lang="zh-CN" alt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7EB9C9C-BE41-1ACF-B892-28B13CCF4C4A}"/>
              </a:ext>
            </a:extLst>
          </p:cNvPr>
          <p:cNvSpPr txBox="1"/>
          <p:nvPr/>
        </p:nvSpPr>
        <p:spPr>
          <a:xfrm>
            <a:off x="5688840" y="280335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5">
                    <a:lumMod val="75000"/>
                  </a:schemeClr>
                </a:solidFill>
              </a:rPr>
              <a:t>有效性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26B7A44-E2F5-4E2F-E43C-67BC6E3449E0}"/>
              </a:ext>
            </a:extLst>
          </p:cNvPr>
          <p:cNvSpPr txBox="1"/>
          <p:nvPr/>
        </p:nvSpPr>
        <p:spPr>
          <a:xfrm>
            <a:off x="9552133" y="117104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5">
                    <a:lumMod val="75000"/>
                  </a:schemeClr>
                </a:solidFill>
              </a:rPr>
              <a:t>安全性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32" b="94867" l="16607" r="79415">
                        <a14:foregroundMark x1="40118" y1="19944" x2="31006" y2="67479"/>
                        <a14:foregroundMark x1="66555" y1="23178" x2="64091" y2="61781"/>
                        <a14:foregroundMark x1="41068" y1="64810" x2="37474" y2="79261"/>
                        <a14:foregroundMark x1="67505" y1="66915" x2="67325" y2="79466"/>
                        <a14:foregroundMark x1="69225" y1="65760" x2="67505" y2="77952"/>
                        <a14:backgroundMark x1="49641" y1="44482" x2="49256" y2="81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7" r="12730"/>
          <a:stretch/>
        </p:blipFill>
        <p:spPr>
          <a:xfrm>
            <a:off x="633007" y="2137757"/>
            <a:ext cx="3430998" cy="43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01 </a:t>
            </a:r>
            <a:r>
              <a:rPr kumimoji="1" lang="zh-CN" altLang="en-US" dirty="0" smtClean="0"/>
              <a:t>即配林</a:t>
            </a:r>
            <a:r>
              <a:rPr kumimoji="1" lang="en-US" altLang="zh-CN" baseline="30000" dirty="0" smtClean="0"/>
              <a:t>®</a:t>
            </a:r>
            <a:r>
              <a:rPr lang="zh-CN" altLang="en-US" dirty="0" smtClean="0"/>
              <a:t> 基本信息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308554" y="726229"/>
            <a:ext cx="1082992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3">
              <a:lnSpc>
                <a:spcPct val="150000"/>
              </a:lnSpc>
            </a:pP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注射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用头孢唑林钠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氯化钠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注射液 </a:t>
            </a:r>
            <a:r>
              <a:rPr kumimoji="1"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（即配林</a:t>
            </a:r>
            <a:r>
              <a:rPr kumimoji="1" lang="en-US" altLang="zh-CN" b="1" baseline="30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kumimoji="1"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，本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品为即配型粉液双室袋</a:t>
            </a:r>
            <a:r>
              <a:rPr kumimoji="1"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注射剂）</a:t>
            </a:r>
            <a:endParaRPr kumimoji="1"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5725" lvl="3">
              <a:lnSpc>
                <a:spcPct val="150000"/>
              </a:lnSpc>
            </a:pP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粉体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室：按头孢唑林计</a:t>
            </a:r>
            <a:r>
              <a:rPr kumimoji="1"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1.0g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；液体室：氯化钠注射液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100ml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0.9g</a:t>
            </a:r>
            <a:endParaRPr kumimoji="1"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5725" lvl="3">
              <a:lnSpc>
                <a:spcPct val="150000"/>
              </a:lnSpc>
            </a:pP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适用于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敏感细菌所致</a:t>
            </a:r>
            <a:r>
              <a:rPr kumimoji="1"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感染，多用于</a:t>
            </a:r>
            <a:r>
              <a:rPr kumimoji="1"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外科手术</a:t>
            </a:r>
            <a:r>
              <a:rPr kumimoji="1"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前的预防用药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5725" lvl="3">
              <a:lnSpc>
                <a:spcPct val="150000"/>
              </a:lnSpc>
            </a:pP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预防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外科手术后感染时，一般为术前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0.5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小时静脉给药</a:t>
            </a:r>
            <a:r>
              <a:rPr kumimoji="1"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1g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，手术时间超过</a:t>
            </a:r>
            <a:r>
              <a:rPr kumimoji="1"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小时者术中加用</a:t>
            </a:r>
            <a:r>
              <a:rPr kumimoji="1"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0.5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kumimoji="1"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1g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，术后每</a:t>
            </a:r>
            <a:r>
              <a:rPr kumimoji="1"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kumimoji="1"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 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小时</a:t>
            </a:r>
            <a:r>
              <a:rPr kumimoji="1"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0.5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kumimoji="1"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1g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，至手术后</a:t>
            </a:r>
            <a:r>
              <a:rPr kumimoji="1"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24 </a:t>
            </a:r>
            <a:r>
              <a:rPr kumimoji="1"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小时止。</a:t>
            </a:r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36581" y="841745"/>
            <a:ext cx="1071973" cy="360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通用名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236581" y="1233551"/>
            <a:ext cx="1071973" cy="360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规格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236582" y="1621385"/>
            <a:ext cx="1071972" cy="360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适应症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236581" y="2070412"/>
            <a:ext cx="1071973" cy="360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用法用量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6581" y="3426897"/>
            <a:ext cx="11048621" cy="2347111"/>
            <a:chOff x="236581" y="3426897"/>
            <a:chExt cx="11048621" cy="2347111"/>
          </a:xfrm>
        </p:grpSpPr>
        <p:sp>
          <p:nvSpPr>
            <p:cNvPr id="48" name="文本框 47"/>
            <p:cNvSpPr txBox="1"/>
            <p:nvPr/>
          </p:nvSpPr>
          <p:spPr>
            <a:xfrm>
              <a:off x="236581" y="3819272"/>
              <a:ext cx="19605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配置方法→</a:t>
              </a:r>
              <a:endPara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熟练使用后，配置完成仅需</a:t>
              </a:r>
              <a:r>
                <a:rPr lang="en-US" altLang="zh-CN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秒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2470485" y="3426897"/>
              <a:ext cx="8814717" cy="2347111"/>
              <a:chOff x="2023681" y="3467386"/>
              <a:chExt cx="8701227" cy="265651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2291431" y="5714143"/>
                <a:ext cx="908991" cy="409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b="1" noProof="0" dirty="0" smtClean="0">
                    <a:solidFill>
                      <a:srgbClr val="0070C0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rPr>
                  <a:t>① </a:t>
                </a:r>
                <a:r>
                  <a:rPr kumimoji="0" lang="zh-CN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rPr>
                  <a:t>拆封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4713585" y="5714143"/>
                <a:ext cx="908991" cy="409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rPr>
                  <a:t>② 展开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7042955" y="5714143"/>
                <a:ext cx="1309456" cy="409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rPr>
                  <a:t>③ 按压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627728" y="5714143"/>
                <a:ext cx="908991" cy="409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rPr>
                  <a:t>④ 确认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图片 14"/>
              <p:cNvPicPr>
                <a:picLocks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74" t="17523" r="16242" b="18384"/>
              <a:stretch/>
            </p:blipFill>
            <p:spPr>
              <a:xfrm>
                <a:off x="2023681" y="3514894"/>
                <a:ext cx="1444492" cy="2094948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7" t="10453" r="16858" b="15646"/>
              <a:stretch/>
            </p:blipFill>
            <p:spPr>
              <a:xfrm>
                <a:off x="4484313" y="3521840"/>
                <a:ext cx="1482222" cy="2088000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14" t="17020" r="19321" b="15479"/>
              <a:stretch/>
            </p:blipFill>
            <p:spPr>
              <a:xfrm>
                <a:off x="6993757" y="3514893"/>
                <a:ext cx="1423454" cy="2151743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26" t="5603" r="9529" b="7723"/>
              <a:stretch/>
            </p:blipFill>
            <p:spPr>
              <a:xfrm>
                <a:off x="9337090" y="3467386"/>
                <a:ext cx="1387818" cy="2178200"/>
              </a:xfrm>
              <a:prstGeom prst="rect">
                <a:avLst/>
              </a:prstGeom>
            </p:spPr>
          </p:pic>
        </p:grpSp>
        <p:sp>
          <p:nvSpPr>
            <p:cNvPr id="24" name="燕尾形 23"/>
            <p:cNvSpPr/>
            <p:nvPr/>
          </p:nvSpPr>
          <p:spPr>
            <a:xfrm>
              <a:off x="6887642" y="4272819"/>
              <a:ext cx="328891" cy="314316"/>
            </a:xfrm>
            <a:prstGeom prst="chevron">
              <a:avLst>
                <a:gd name="adj" fmla="val 88239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燕尾形 24"/>
            <p:cNvSpPr/>
            <p:nvPr/>
          </p:nvSpPr>
          <p:spPr>
            <a:xfrm>
              <a:off x="9378875" y="4272819"/>
              <a:ext cx="328891" cy="314316"/>
            </a:xfrm>
            <a:prstGeom prst="chevron">
              <a:avLst>
                <a:gd name="adj" fmla="val 88239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燕尾形 26"/>
            <p:cNvSpPr/>
            <p:nvPr/>
          </p:nvSpPr>
          <p:spPr>
            <a:xfrm>
              <a:off x="4300963" y="4240258"/>
              <a:ext cx="328891" cy="314316"/>
            </a:xfrm>
            <a:prstGeom prst="chevron">
              <a:avLst>
                <a:gd name="adj" fmla="val 88239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01 </a:t>
            </a:r>
            <a:r>
              <a:rPr kumimoji="1" lang="zh-CN" altLang="en-US" dirty="0"/>
              <a:t>即配林</a:t>
            </a:r>
            <a:r>
              <a:rPr kumimoji="1" lang="en-US" altLang="zh-CN" baseline="30000" dirty="0"/>
              <a:t>® </a:t>
            </a:r>
            <a:r>
              <a:rPr lang="zh-CN" altLang="en-US" dirty="0"/>
              <a:t>基本信息</a:t>
            </a:r>
          </a:p>
        </p:txBody>
      </p:sp>
      <p:sp>
        <p:nvSpPr>
          <p:cNvPr id="4" name="矩形 3"/>
          <p:cNvSpPr/>
          <p:nvPr/>
        </p:nvSpPr>
        <p:spPr>
          <a:xfrm>
            <a:off x="2198670" y="791134"/>
            <a:ext cx="961823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u="sng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所</a:t>
            </a:r>
            <a:r>
              <a:rPr kumimoji="1" lang="zh-CN" altLang="en-US" u="sng" dirty="0">
                <a:latin typeface="仿宋" panose="02010609060101010101" pitchFamily="49" charset="-122"/>
                <a:ea typeface="仿宋" panose="02010609060101010101" pitchFamily="49" charset="-122"/>
              </a:rPr>
              <a:t>治疗疾病基本</a:t>
            </a:r>
            <a:r>
              <a:rPr kumimoji="1" lang="zh-CN" altLang="en-US" u="sng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情况及发病率情况：</a:t>
            </a:r>
            <a:endParaRPr kumimoji="1" lang="en-US" altLang="zh-CN" u="sng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部位感染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surgical site infection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SSI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）是手术患者术后最常见的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并发症。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在高收入国家，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SSI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发生率在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1.2%~5.2%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之间，</a:t>
            </a:r>
            <a:r>
              <a:rPr lang="en-US" altLang="zh-CN" baseline="30000" dirty="0" smtClean="0"/>
              <a:t>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中国约为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3.27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aseline="30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年中国公立医院住院病人手术人次为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5672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类切口手术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2652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u="sng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未</a:t>
            </a:r>
            <a:r>
              <a:rPr kumimoji="1" lang="zh-CN" altLang="en-US" u="sng" dirty="0">
                <a:latin typeface="仿宋" panose="02010609060101010101" pitchFamily="49" charset="-122"/>
                <a:ea typeface="仿宋" panose="02010609060101010101" pitchFamily="49" charset="-122"/>
              </a:rPr>
              <a:t>满足的治疗需求：</a:t>
            </a:r>
            <a:endParaRPr kumimoji="1" lang="en-US" altLang="zh-CN" u="sng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SSI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的预防大于治疗，围术期抗菌药物合理使用占据至关重要的一环，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类切口手术患者抗菌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药物预防用药，</a:t>
            </a: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药时机</a:t>
            </a: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符合要求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占比仅为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67.2</a:t>
            </a:r>
            <a:r>
              <a:rPr lang="en-US" altLang="zh-CN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，给药时机不合理主要表现在术前不用术后才用、进手术室前超过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小时用药等情况。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临床缺乏可即配即用的、具有循证医学证据的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Ⅰ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类切口手术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预防用药。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05" y="915292"/>
            <a:ext cx="1609544" cy="455922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3372" y="5466889"/>
            <a:ext cx="11903457" cy="1324609"/>
          </a:xfrm>
          <a:prstGeom prst="roundRect">
            <a:avLst/>
          </a:prstGeom>
          <a:solidFill>
            <a:srgbClr val="D9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9205" y="5664425"/>
            <a:ext cx="558615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u"/>
            </a:pPr>
            <a:r>
              <a:rPr kumimoji="1" lang="zh-CN" altLang="en-US" sz="1600" u="sng" dirty="0">
                <a:latin typeface="仿宋" panose="02010609060101010101" pitchFamily="49" charset="-122"/>
                <a:ea typeface="仿宋" panose="02010609060101010101" pitchFamily="49" charset="-122"/>
              </a:rPr>
              <a:t>中国大陆首次上市时间：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2018-07</a:t>
            </a:r>
          </a:p>
          <a:p>
            <a:pPr marL="285750" indent="-285750" algn="just">
              <a:lnSpc>
                <a:spcPct val="9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u"/>
            </a:pPr>
            <a:r>
              <a:rPr kumimoji="1" lang="zh-CN" altLang="en-US" sz="1600" u="sng" dirty="0">
                <a:latin typeface="仿宋" panose="02010609060101010101" pitchFamily="49" charset="-122"/>
                <a:ea typeface="仿宋" panose="02010609060101010101" pitchFamily="49" charset="-122"/>
              </a:rPr>
              <a:t>目前大陆地区同通用名药品的上市情况：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9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u"/>
            </a:pPr>
            <a:r>
              <a:rPr kumimoji="1" lang="zh-CN" altLang="en-US" sz="1600" u="sng" dirty="0">
                <a:latin typeface="仿宋" panose="02010609060101010101" pitchFamily="49" charset="-122"/>
                <a:ea typeface="仿宋" panose="02010609060101010101" pitchFamily="49" charset="-122"/>
              </a:rPr>
              <a:t>全球首个上市国家</a:t>
            </a:r>
            <a:r>
              <a:rPr kumimoji="1" lang="en-US" altLang="zh-CN" sz="1600" u="sng" dirty="0">
                <a:latin typeface="仿宋" panose="02010609060101010101" pitchFamily="49" charset="-122"/>
                <a:ea typeface="仿宋" panose="02010609060101010101" pitchFamily="49" charset="-122"/>
              </a:rPr>
              <a:t>/</a:t>
            </a:r>
            <a:r>
              <a:rPr kumimoji="1" lang="zh-CN" altLang="en-US" sz="1600" u="sng" dirty="0">
                <a:latin typeface="仿宋" panose="02010609060101010101" pitchFamily="49" charset="-122"/>
                <a:ea typeface="仿宋" panose="02010609060101010101" pitchFamily="49" charset="-122"/>
              </a:rPr>
              <a:t>地区及上市时间：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2018-07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，中国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9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u"/>
            </a:pPr>
            <a:r>
              <a:rPr kumimoji="1" lang="zh-CN" altLang="en-US" sz="1600" u="sng" dirty="0">
                <a:latin typeface="仿宋" panose="02010609060101010101" pitchFamily="49" charset="-122"/>
                <a:ea typeface="仿宋" panose="02010609060101010101" pitchFamily="49" charset="-122"/>
              </a:rPr>
              <a:t>是否为</a:t>
            </a:r>
            <a:r>
              <a:rPr kumimoji="1" lang="en-US" altLang="zh-CN" sz="1600" u="sng" dirty="0">
                <a:latin typeface="仿宋" panose="02010609060101010101" pitchFamily="49" charset="-122"/>
                <a:ea typeface="仿宋" panose="02010609060101010101" pitchFamily="49" charset="-122"/>
              </a:rPr>
              <a:t>OTC</a:t>
            </a:r>
            <a:r>
              <a:rPr kumimoji="1" lang="zh-CN" altLang="en-US" sz="1600" u="sng" dirty="0">
                <a:latin typeface="仿宋" panose="02010609060101010101" pitchFamily="49" charset="-122"/>
                <a:ea typeface="仿宋" panose="02010609060101010101" pitchFamily="49" charset="-122"/>
              </a:rPr>
              <a:t>药品：</a:t>
            </a:r>
            <a:r>
              <a:rPr kumimoji="1"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否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68083" y="5527484"/>
            <a:ext cx="6194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u"/>
            </a:pPr>
            <a:r>
              <a:rPr kumimoji="1" lang="zh-CN" altLang="en-US" sz="1600" u="sng" dirty="0">
                <a:latin typeface="仿宋" panose="02010609060101010101" pitchFamily="49" charset="-122"/>
                <a:ea typeface="仿宋" panose="02010609060101010101" pitchFamily="49" charset="-122"/>
              </a:rPr>
              <a:t>参照药品建议</a:t>
            </a:r>
            <a:r>
              <a:rPr kumimoji="1" lang="zh-CN" altLang="en-US" sz="1600" u="sng" dirty="0" smtClean="0"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r>
              <a:rPr kumimoji="1"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注射用头孢唑林钠（西林瓶制剂），理由如下</a:t>
            </a:r>
            <a:r>
              <a:rPr kumimoji="1" lang="zh-CN" altLang="en-US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endParaRPr kumimoji="1"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>
              <a:lnSpc>
                <a:spcPct val="90000"/>
              </a:lnSpc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本品为即配型粉液双室袋制剂，能够提升用药安全性，提高预防给药时机的正确率，降低手术部位感染的发生</a:t>
            </a:r>
            <a:r>
              <a:rPr kumimoji="1"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;</a:t>
            </a:r>
          </a:p>
          <a:p>
            <a:pPr marL="285750" indent="-285750">
              <a:lnSpc>
                <a:spcPct val="90000"/>
              </a:lnSpc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因目录内尚无同等临床优势的同类产品可供参考，只能选取其对应成分的西林瓶产品，故选用其过评后的中位数价格作为参照</a:t>
            </a:r>
            <a:endParaRPr kumimoji="1"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573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02 </a:t>
            </a:r>
            <a:r>
              <a:rPr kumimoji="1" lang="zh-CN" altLang="en-US" dirty="0" smtClean="0"/>
              <a:t>即配林</a:t>
            </a:r>
            <a:r>
              <a:rPr kumimoji="1" lang="en-US" altLang="zh-CN" baseline="30000" dirty="0" smtClean="0"/>
              <a:t>® </a:t>
            </a:r>
            <a:r>
              <a:rPr lang="zh-CN" altLang="en-US" dirty="0" smtClean="0"/>
              <a:t>安全性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45591" y="6488528"/>
            <a:ext cx="10829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[1]</a:t>
            </a:r>
            <a:r>
              <a:rPr lang="zh-CN" altLang="en-US" sz="1400" dirty="0" smtClean="0"/>
              <a:t> 某</a:t>
            </a:r>
            <a:r>
              <a:rPr lang="zh-CN" altLang="en-US" sz="1400" dirty="0"/>
              <a:t>三甲医院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静脉</a:t>
            </a:r>
            <a:r>
              <a:rPr lang="zh-CN" altLang="en-US" sz="1400" dirty="0"/>
              <a:t>药物配置中心不合理处方分析 [J]. 海峡药学, 2020, 32(10): 2.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3433" y="4770900"/>
            <a:ext cx="11534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zh-CN" altLang="en-US" sz="1400" u="sng" dirty="0">
                <a:latin typeface="仿宋" panose="02010609060101010101" pitchFamily="49" charset="-122"/>
                <a:ea typeface="仿宋" panose="02010609060101010101" pitchFamily="49" charset="-122"/>
              </a:rPr>
              <a:t>该药品在国内外的不良反应发生情况</a:t>
            </a:r>
            <a:endParaRPr kumimoji="1" lang="en-US" altLang="zh-CN" sz="1400" u="sng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 algn="just"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国内：该产品自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月获批上市以来，共接收到不良反应自发报告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例，均为头孢菌素类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不良反应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经停药或采取相应措施处理后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均好转</a:t>
            </a:r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痊愈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algn="just"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国外：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未检索到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年内有发布相关安全性信息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sz="1400" u="sng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kumimoji="1" lang="zh-CN" altLang="en-US" sz="1400" u="sng" dirty="0">
                <a:latin typeface="仿宋" panose="02010609060101010101" pitchFamily="49" charset="-122"/>
                <a:ea typeface="仿宋" panose="02010609060101010101" pitchFamily="49" charset="-122"/>
              </a:rPr>
              <a:t>药品说明书收载的安全性信息</a:t>
            </a:r>
            <a:endParaRPr kumimoji="1" lang="en-US" altLang="zh-CN" sz="1400" u="sng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 algn="just"/>
            <a:r>
              <a:rPr lang="zh-CN" altLang="en-US" sz="14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不良反应发生率低，偶有药物热</a:t>
            </a:r>
            <a:r>
              <a:rPr lang="zh-CN" altLang="en-US" sz="1400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。有过敏史者慎</a:t>
            </a:r>
            <a:r>
              <a:rPr lang="zh-CN" altLang="en-US" sz="14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用。本品与部分抗生素、钙制剂等有配伍禁忌，与华法林合用会增加出血风险，与利尿剂合用有增加肾毒性可能</a:t>
            </a:r>
            <a:r>
              <a:rPr lang="zh-CN" altLang="en-US" sz="1400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49334FD-351A-8970-6426-3776E7167A37}"/>
              </a:ext>
            </a:extLst>
          </p:cNvPr>
          <p:cNvSpPr txBox="1"/>
          <p:nvPr/>
        </p:nvSpPr>
        <p:spPr>
          <a:xfrm>
            <a:off x="241130" y="870536"/>
            <a:ext cx="71502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2000" u="sng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与</a:t>
            </a:r>
            <a:r>
              <a:rPr kumimoji="1" lang="zh-CN" altLang="en-US" sz="2000" u="sng" dirty="0">
                <a:latin typeface="仿宋" panose="02010609060101010101" pitchFamily="49" charset="-122"/>
                <a:ea typeface="仿宋" panose="02010609060101010101" pitchFamily="49" charset="-122"/>
              </a:rPr>
              <a:t>目录内同类药品</a:t>
            </a:r>
            <a:r>
              <a:rPr kumimoji="1" lang="zh-CN" altLang="en-US" sz="2000" u="sng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比较，具有以下优势：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保证患者用药安全：</a:t>
            </a:r>
            <a:endParaRPr lang="en-US" altLang="zh-CN" sz="20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eriod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即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配即用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，确保药效、无杂质增加；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eriod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配置过程全密闭，无微粒、微生物污染（见右表）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eriod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药物及溶媒固定，无溶媒选择错误风险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一般静脉配置差错发生率为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1.57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en-US" altLang="zh-CN" sz="2000" baseline="30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[1]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保证医务工作者安全：</a:t>
            </a:r>
            <a:endParaRPr lang="en-US" altLang="zh-CN" sz="20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无需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注射器操作，无配制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人员针刺损伤的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风险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38045" y="949314"/>
            <a:ext cx="5137334" cy="3565535"/>
            <a:chOff x="6738045" y="949314"/>
            <a:chExt cx="5137334" cy="3565535"/>
          </a:xfrm>
        </p:grpSpPr>
        <p:grpSp>
          <p:nvGrpSpPr>
            <p:cNvPr id="16" name="组合 15"/>
            <p:cNvGrpSpPr/>
            <p:nvPr/>
          </p:nvGrpSpPr>
          <p:grpSpPr>
            <a:xfrm>
              <a:off x="6738045" y="949314"/>
              <a:ext cx="5137334" cy="3565535"/>
              <a:chOff x="6738045" y="949314"/>
              <a:chExt cx="5137334" cy="3565535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6738045" y="949314"/>
                <a:ext cx="5137334" cy="3565535"/>
                <a:chOff x="6775865" y="768951"/>
                <a:chExt cx="5137334" cy="2713578"/>
              </a:xfrm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6811304" y="768951"/>
                  <a:ext cx="5101895" cy="2713578"/>
                </a:xfrm>
                <a:prstGeom prst="roundRect">
                  <a:avLst>
                    <a:gd name="adj" fmla="val 1734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文本框 30"/>
                <p:cNvSpPr txBox="1"/>
                <p:nvPr/>
              </p:nvSpPr>
              <p:spPr>
                <a:xfrm>
                  <a:off x="6775865" y="835010"/>
                  <a:ext cx="4951080" cy="2852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600" dirty="0">
                      <a:solidFill>
                        <a:srgbClr val="4472C4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国内</a:t>
                  </a:r>
                  <a:r>
                    <a:rPr lang="zh-CN" altLang="en-US" sz="1600" dirty="0" smtClean="0">
                      <a:solidFill>
                        <a:srgbClr val="4472C4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四</a:t>
                  </a:r>
                  <a:r>
                    <a:rPr lang="zh-CN" altLang="en-US" sz="1600" dirty="0">
                      <a:solidFill>
                        <a:srgbClr val="4472C4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大三甲医院联合</a:t>
                  </a:r>
                  <a:r>
                    <a:rPr lang="zh-CN" altLang="en-US" sz="1600" dirty="0" smtClean="0">
                      <a:solidFill>
                        <a:srgbClr val="4472C4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研究结果显示</a:t>
                  </a:r>
                  <a:endParaRPr lang="zh-CN" altLang="en-US" sz="1600" baseline="30000" dirty="0">
                    <a:solidFill>
                      <a:srgbClr val="4472C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32" name="组合 31"/>
                <p:cNvGrpSpPr/>
                <p:nvPr/>
              </p:nvGrpSpPr>
              <p:grpSpPr>
                <a:xfrm>
                  <a:off x="6863246" y="1180200"/>
                  <a:ext cx="4535284" cy="2184672"/>
                  <a:chOff x="6870135" y="1342919"/>
                  <a:chExt cx="4454415" cy="2184672"/>
                </a:xfrm>
              </p:grpSpPr>
              <p:sp>
                <p:nvSpPr>
                  <p:cNvPr id="33" name="文本框 32"/>
                  <p:cNvSpPr txBox="1"/>
                  <p:nvPr/>
                </p:nvSpPr>
                <p:spPr>
                  <a:xfrm>
                    <a:off x="6870135" y="1342919"/>
                    <a:ext cx="428903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1400" dirty="0">
                        <a:solidFill>
                          <a:srgbClr val="4472C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➊</a:t>
                    </a:r>
                    <a:r>
                      <a:rPr lang="ja-JP" altLang="en-US" sz="140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 </a:t>
                    </a:r>
                    <a:r>
                      <a:rPr lang="zh-CN" altLang="en-US" sz="1400" dirty="0" smtClean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粉液双</a:t>
                    </a:r>
                    <a:r>
                      <a:rPr lang="zh-CN" altLang="en-US" sz="1400" dirty="0">
                        <a:solidFill>
                          <a:prstClr val="black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室袋相比西林瓶，不引入不溶性微粒等污染</a:t>
                    </a:r>
                  </a:p>
                </p:txBody>
              </p:sp>
              <p:pic>
                <p:nvPicPr>
                  <p:cNvPr id="34" name="图片 33"/>
                  <p:cNvPicPr>
                    <a:picLocks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7178260" y="1755941"/>
                    <a:ext cx="4146290" cy="177165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9" name="矩形 18"/>
              <p:cNvSpPr/>
              <p:nvPr/>
            </p:nvSpPr>
            <p:spPr>
              <a:xfrm>
                <a:off x="7000512" y="3243241"/>
                <a:ext cx="4498829" cy="56891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7195777" y="1757952"/>
              <a:ext cx="41921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表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  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配制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前后不溶性微粒的对比</a:t>
              </a:r>
              <a:r>
                <a:rPr lang="zh-CN" altLang="en-US" sz="1100" spc="-1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Ｍｅｄｉａｎ</a:t>
              </a:r>
              <a:r>
                <a:rPr lang="zh-CN" altLang="en-US" sz="1100" spc="-1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（个／ｍＬ）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317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03 </a:t>
            </a:r>
            <a:r>
              <a:rPr kumimoji="1" lang="zh-CN" altLang="en-US" dirty="0"/>
              <a:t>即</a:t>
            </a:r>
            <a:r>
              <a:rPr kumimoji="1" lang="zh-CN" altLang="en-US" dirty="0" smtClean="0"/>
              <a:t>配林</a:t>
            </a:r>
            <a:r>
              <a:rPr kumimoji="1" lang="en-US" altLang="zh-CN" baseline="30000" dirty="0" smtClean="0"/>
              <a:t>® </a:t>
            </a:r>
            <a:r>
              <a:rPr lang="zh-CN" altLang="en-US" dirty="0" smtClean="0"/>
              <a:t>有效性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638720-58CF-29BA-39A5-73035A566236}"/>
              </a:ext>
            </a:extLst>
          </p:cNvPr>
          <p:cNvSpPr txBox="1"/>
          <p:nvPr/>
        </p:nvSpPr>
        <p:spPr>
          <a:xfrm>
            <a:off x="257350" y="3792864"/>
            <a:ext cx="58386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多部指南均推荐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使用有循证医学证据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的第一代头孢菌素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头孢唑林对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类切口</a:t>
            </a:r>
            <a:r>
              <a:rPr lang="zh-CN" altLang="en-US" sz="1600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手术及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特殊诊疗</a:t>
            </a:r>
            <a:r>
              <a:rPr lang="zh-CN" altLang="en-US" sz="1600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操作进行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预防感染</a:t>
            </a:r>
            <a:r>
              <a:rPr lang="zh-CN" altLang="en-US" sz="1600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抗菌药物临床应用指导原则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年版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围手术期预防应用抗菌药物指南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版） 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骨科择期手术加速康复预防手术部位感染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指南（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年版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301" y="1080053"/>
            <a:ext cx="5078390" cy="24335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文本框 5"/>
          <p:cNvSpPr txBox="1"/>
          <p:nvPr/>
        </p:nvSpPr>
        <p:spPr>
          <a:xfrm>
            <a:off x="7767536" y="702391"/>
            <a:ext cx="3213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准确性试验：药物残留量对比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012" y="4072541"/>
            <a:ext cx="5662679" cy="2485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文本框 7"/>
          <p:cNvSpPr txBox="1"/>
          <p:nvPr/>
        </p:nvSpPr>
        <p:spPr>
          <a:xfrm>
            <a:off x="7767536" y="3608419"/>
            <a:ext cx="3620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便利性试验：药物配制时间对比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D638720-58CF-29BA-39A5-73035A566236}"/>
              </a:ext>
            </a:extLst>
          </p:cNvPr>
          <p:cNvSpPr txBox="1"/>
          <p:nvPr/>
        </p:nvSpPr>
        <p:spPr>
          <a:xfrm>
            <a:off x="228555" y="864314"/>
            <a:ext cx="6806288" cy="283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kumimoji="1" lang="zh-CN" altLang="en-US" u="sng" dirty="0">
                <a:latin typeface="仿宋" panose="02010609060101010101" pitchFamily="49" charset="-122"/>
                <a:ea typeface="仿宋" panose="02010609060101010101" pitchFamily="49" charset="-122"/>
              </a:rPr>
              <a:t>与对照药品疗效</a:t>
            </a:r>
            <a:r>
              <a:rPr kumimoji="1" lang="zh-CN" altLang="en-US" u="sng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方面的比较，具有以下优势：</a:t>
            </a:r>
            <a:endParaRPr kumimoji="1" lang="en-US" altLang="zh-CN" u="sng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即配林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可解决西林瓶配制过程中的以下问题：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① 药物残留（</a:t>
            </a:r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即配林</a:t>
            </a:r>
            <a:r>
              <a:rPr lang="en-US" altLang="zh-CN" sz="2000" b="1" baseline="30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配制无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药物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残留，确保用药浓度）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② 易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引入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微粒、微生物（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即配林</a:t>
            </a:r>
            <a:r>
              <a:rPr lang="en-US" altLang="zh-CN" sz="2000" b="1" baseline="30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配制过程全密闭）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③ 操作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人员针刺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损伤（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即配林</a:t>
            </a:r>
            <a:r>
              <a:rPr lang="en-US" altLang="zh-CN" sz="2000" b="1" baseline="30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配制过程不使用注射器）</a:t>
            </a:r>
            <a:endParaRPr lang="en-US" altLang="zh-CN" sz="2000" b="1" dirty="0" smtClean="0">
              <a:solidFill>
                <a:srgbClr val="FF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④ 长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时间放置药效降低、杂质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增加（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即配林</a:t>
            </a:r>
            <a:r>
              <a:rPr lang="en-US" altLang="zh-CN" sz="2000" b="1" baseline="30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即配即用）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1165" y="3969533"/>
            <a:ext cx="2896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zh-CN" altLang="en-US" u="sng" dirty="0">
                <a:latin typeface="仿宋" panose="02010609060101010101" pitchFamily="49" charset="-122"/>
                <a:ea typeface="仿宋" panose="02010609060101010101" pitchFamily="49" charset="-122"/>
              </a:rPr>
              <a:t>临床指南</a:t>
            </a:r>
            <a:r>
              <a:rPr kumimoji="1" lang="en-US" altLang="zh-CN" u="sng" dirty="0">
                <a:latin typeface="仿宋" panose="02010609060101010101" pitchFamily="49" charset="-122"/>
                <a:ea typeface="仿宋" panose="02010609060101010101" pitchFamily="49" charset="-122"/>
              </a:rPr>
              <a:t>/</a:t>
            </a:r>
            <a:r>
              <a:rPr kumimoji="1" lang="zh-CN" altLang="en-US" u="sng" dirty="0">
                <a:latin typeface="仿宋" panose="02010609060101010101" pitchFamily="49" charset="-122"/>
                <a:ea typeface="仿宋" panose="02010609060101010101" pitchFamily="49" charset="-122"/>
              </a:rPr>
              <a:t>诊疗规范推荐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806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9126" y="717756"/>
            <a:ext cx="1131612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u="sng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主要创新点：</a:t>
            </a:r>
            <a:endParaRPr kumimoji="1" lang="en-US" altLang="zh-CN" u="sng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粉液双室袋制剂为大冢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全球首创，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获得五项中国发明专利。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即配即用：</a:t>
            </a:r>
            <a:endParaRPr lang="en-US" altLang="zh-CN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革命性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的改变了粉针剂的传统配制方式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一拍即合</a:t>
            </a:r>
            <a:endParaRPr lang="en-US" altLang="zh-CN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了西林</a:t>
            </a: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瓶配制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时易</a:t>
            </a: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发生错误，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微粒、微生物污染等</a:t>
            </a: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lang="en-US" altLang="zh-CN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药物混合以后的溶液仍然符合最新版药典标准，实现了将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GMP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严格管理的理念延伸至</a:t>
            </a: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</a:t>
            </a:r>
            <a:endParaRPr lang="en-US" altLang="zh-CN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一种全新的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“零污染，更安全，更高效”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的全密闭输液配置产品。</a:t>
            </a:r>
          </a:p>
          <a:p>
            <a:pPr lvl="0">
              <a:lnSpc>
                <a:spcPct val="150000"/>
              </a:lnSpc>
              <a:defRPr/>
            </a:pPr>
            <a:endParaRPr lang="zh-CN" altLang="en-US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u="sng" dirty="0">
                <a:latin typeface="仿宋" panose="02010609060101010101" pitchFamily="49" charset="-122"/>
                <a:ea typeface="仿宋" panose="02010609060101010101" pitchFamily="49" charset="-122"/>
              </a:rPr>
              <a:t>创新带来的临床价值：</a:t>
            </a:r>
            <a:endParaRPr kumimoji="1" lang="en-US" altLang="zh-CN" u="sng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①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用药安全：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配制过程全密闭，解决传统配制微粒、微生物污染的问题，减少输液不良反应</a:t>
            </a: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② 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简化配置操作：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秒配制完成，且能避免针刺伤和溶媒、剂量选择错误，保障医患安全</a:t>
            </a: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③ 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优化给药时间：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即配即用，提高重症患者抗菌药物给药及时性； </a:t>
            </a:r>
            <a:endParaRPr lang="en-US" altLang="zh-CN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④ 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降低管理成本：</a:t>
            </a:r>
            <a:r>
              <a:rPr lang="zh-CN" altLang="en-US" spc="-15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通过技术创新，实现临床用药标准化、工业化，降低医院综合成本（人力成本，医废处理成本等）</a:t>
            </a:r>
            <a:r>
              <a:rPr lang="zh-CN" altLang="en-US" spc="-150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pc="-150" dirty="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⑤ 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特殊情况使用：</a:t>
            </a: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尤其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适合在无静脉药物配制中心或其无法覆盖的情况下（如手术预防、急诊等）使用</a:t>
            </a:r>
            <a:r>
              <a:rPr lang="zh-CN" altLang="en-US" dirty="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04 </a:t>
            </a:r>
            <a:r>
              <a:rPr kumimoji="1" lang="zh-CN" altLang="en-US" dirty="0"/>
              <a:t>即</a:t>
            </a:r>
            <a:r>
              <a:rPr kumimoji="1" lang="zh-CN" altLang="en-US" dirty="0" smtClean="0"/>
              <a:t>配林</a:t>
            </a:r>
            <a:r>
              <a:rPr kumimoji="1" lang="en-US" altLang="zh-CN" baseline="30000" dirty="0" smtClean="0"/>
              <a:t>® </a:t>
            </a:r>
            <a:r>
              <a:rPr lang="zh-CN" altLang="en-US" dirty="0" smtClean="0"/>
              <a:t>创新性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361" y="857103"/>
            <a:ext cx="1519831" cy="430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05 </a:t>
            </a:r>
            <a:r>
              <a:rPr kumimoji="1" lang="zh-CN" altLang="en-US" dirty="0"/>
              <a:t>即</a:t>
            </a:r>
            <a:r>
              <a:rPr kumimoji="1" lang="zh-CN" altLang="en-US" dirty="0" smtClean="0"/>
              <a:t>配林</a:t>
            </a:r>
            <a:r>
              <a:rPr kumimoji="1" lang="en-US" altLang="zh-CN" baseline="30000" dirty="0" smtClean="0"/>
              <a:t>® </a:t>
            </a:r>
            <a:r>
              <a:rPr lang="zh-CN" altLang="en-US" dirty="0" smtClean="0"/>
              <a:t>公平性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869416"/>
              </p:ext>
            </p:extLst>
          </p:nvPr>
        </p:nvGraphicFramePr>
        <p:xfrm>
          <a:off x="401097" y="836295"/>
          <a:ext cx="11286597" cy="5335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8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73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所治疗疾病对公共健康的影响描述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 </a:t>
                      </a:r>
                      <a:r>
                        <a:rPr lang="zh-CN" altLang="en-US" sz="1600" b="0" dirty="0" smtClean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提高</a:t>
                      </a:r>
                      <a:r>
                        <a:rPr lang="en-US" altLang="zh-CN" sz="1600" b="0" dirty="0" smtClean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</a:t>
                      </a:r>
                      <a:r>
                        <a:rPr lang="zh-CN" altLang="en-US" sz="1600" b="0" dirty="0" smtClean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类切口手术患者预防给药时机的正确率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，降低手术部位感染的发生，减少患者负担，节约医保费用；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② </a:t>
                      </a:r>
                      <a:r>
                        <a:rPr lang="zh-CN" altLang="en-US" sz="1600" b="0" dirty="0" smtClean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不受配制环境限制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，且可快速应对各种紧急情况如重大公共卫生事件、自然灾害、急救等，提高救治效率，在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突发公共卫生事件背景下静脉用药集中调配应急模式专家共识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》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中推荐作为</a:t>
                      </a:r>
                      <a:r>
                        <a:rPr lang="zh-CN" altLang="en-US" sz="1600" b="1" dirty="0" smtClean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首选药品配备剂型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87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符合“保基本”</a:t>
                      </a:r>
                      <a:endParaRPr lang="en-US" altLang="zh-CN" sz="1600" b="0" i="0" u="none" strike="noStrik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原则描述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符合保基本原则：</a:t>
                      </a:r>
                      <a:endParaRPr lang="en-US" altLang="zh-CN" sz="1600" b="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0">
                        <a:defRPr/>
                      </a:pPr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</a:t>
                      </a:r>
                      <a:r>
                        <a:rPr lang="zh-CN" altLang="en-US" sz="1600" b="1" dirty="0" smtClean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意愿支付价格与目前西林瓶产品的价值相当</a:t>
                      </a:r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，药品费用水平与基本医疗保险基金和参保人承受能力相适应；</a:t>
                      </a:r>
                      <a:endParaRPr lang="en-US" altLang="zh-CN" sz="1600" b="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0">
                        <a:defRPr/>
                      </a:pPr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②有利于提升整体医疗卫生水平，可保证任何医疗卫生条件下，患者均能获得稳定优质的输液产品。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95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弥补目录短板描述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 smtClean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增加临床用药剂型：</a:t>
                      </a:r>
                      <a:endParaRPr lang="en-US" altLang="zh-CN" sz="1600" b="1" dirty="0" smtClean="0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 减少紧急状况下的药物配置时间提高给药及时性；</a:t>
                      </a:r>
                      <a:endParaRPr lang="en-US" altLang="zh-CN" sz="1600" b="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② 增加紧急用药需求下可选择药物的种类；</a:t>
                      </a:r>
                      <a:endParaRPr lang="en-US" altLang="zh-CN" sz="1600" b="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③ 可提高目录内头孢类产品的溶液质量，避免在配置过程中造成的微粒和微生物污染。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725742"/>
                  </a:ext>
                </a:extLst>
              </a:tr>
              <a:tr h="9502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临床管理难度描述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为有循证医学证据的一代头孢菌素，</a:t>
                      </a:r>
                      <a:r>
                        <a:rPr lang="zh-CN" altLang="en-US" sz="1600" b="0" dirty="0" smtClean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各省列入非限制级抗菌药物管理</a:t>
                      </a:r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。在临床中多用于预防</a:t>
                      </a:r>
                      <a:r>
                        <a:rPr lang="en-US" altLang="zh-CN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</a:t>
                      </a:r>
                      <a:r>
                        <a:rPr lang="zh-CN" altLang="en-US" sz="16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类切口手术感染，使用量及时长均有明确要求，不会产生滥用或超说明书用药情况。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688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9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tsuka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tsuka模板" id="{3545F726-93EC-4C25-B562-1E97B1B0CBFB}" vid="{32241712-68F8-4CE4-B9E4-3918C3584D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Otsuka模板</Template>
  <TotalTime>1449</TotalTime>
  <Words>1488</Words>
  <Application>Microsoft Office PowerPoint</Application>
  <PresentationFormat>宽屏</PresentationFormat>
  <Paragraphs>106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等线</vt:lpstr>
      <vt:lpstr>仿宋</vt:lpstr>
      <vt:lpstr>SimSun</vt:lpstr>
      <vt:lpstr>微软雅黑</vt:lpstr>
      <vt:lpstr>微软雅黑 Light</vt:lpstr>
      <vt:lpstr>Arial</vt:lpstr>
      <vt:lpstr>Palatino Linotype</vt:lpstr>
      <vt:lpstr>Wingdings</vt:lpstr>
      <vt:lpstr>Otsuka模板</vt:lpstr>
      <vt:lpstr>PowerPoint 演示文稿</vt:lpstr>
      <vt:lpstr>PowerPoint 演示文稿</vt:lpstr>
      <vt:lpstr>01 即配林® 基本信息</vt:lpstr>
      <vt:lpstr>01 即配林® 基本信息</vt:lpstr>
      <vt:lpstr>02 即配林® 安全性</vt:lpstr>
      <vt:lpstr>03 即配林® 有效性</vt:lpstr>
      <vt:lpstr>04 即配林® 创新性</vt:lpstr>
      <vt:lpstr>05 即配林® 公平性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Li, Quanfeng</dc:creator>
  <cp:lastModifiedBy>吴嘉琦</cp:lastModifiedBy>
  <cp:revision>223</cp:revision>
  <dcterms:created xsi:type="dcterms:W3CDTF">2022-06-13T13:37:54Z</dcterms:created>
  <dcterms:modified xsi:type="dcterms:W3CDTF">2022-07-14T07:49:26Z</dcterms:modified>
</cp:coreProperties>
</file>