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63" r:id="rId6"/>
    <p:sldId id="266" r:id="rId7"/>
    <p:sldId id="267" r:id="rId8"/>
    <p:sldId id="268" r:id="rId9"/>
    <p:sldId id="270" r:id="rId10"/>
    <p:sldId id="271" r:id="rId11"/>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gs" Target="tags/tag3.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2.png"/><Relationship Id="rId3" Type="http://schemas.openxmlformats.org/officeDocument/2006/relationships/tags" Target="../tags/tag2.xml"/><Relationship Id="rId2" Type="http://schemas.openxmlformats.org/officeDocument/2006/relationships/image" Target="../media/image1.png"/><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59000"/>
          </a:schemeClr>
        </a:solidFill>
        <a:effectLst/>
      </p:bgPr>
    </p:bg>
    <p:spTree>
      <p:nvGrpSpPr>
        <p:cNvPr id="1" name=""/>
        <p:cNvGrpSpPr/>
        <p:nvPr/>
      </p:nvGrpSpPr>
      <p:grpSpPr/>
      <p:sp>
        <p:nvSpPr>
          <p:cNvPr id="4" name="圆角矩形 3"/>
          <p:cNvSpPr/>
          <p:nvPr/>
        </p:nvSpPr>
        <p:spPr>
          <a:xfrm>
            <a:off x="3199130" y="594995"/>
            <a:ext cx="5840730" cy="5895340"/>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矩形 4"/>
          <p:cNvSpPr/>
          <p:nvPr/>
        </p:nvSpPr>
        <p:spPr>
          <a:xfrm>
            <a:off x="3637915" y="1108075"/>
            <a:ext cx="4916805" cy="50120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6" name="图片 5" descr="益心酮滴丸100合层副本"/>
          <p:cNvPicPr>
            <a:picLocks noChangeAspect="1"/>
          </p:cNvPicPr>
          <p:nvPr/>
        </p:nvPicPr>
        <p:blipFill>
          <a:blip r:embed="rId1"/>
          <a:stretch>
            <a:fillRect/>
          </a:stretch>
        </p:blipFill>
        <p:spPr>
          <a:xfrm>
            <a:off x="5811520" y="1648460"/>
            <a:ext cx="2558415" cy="2183130"/>
          </a:xfrm>
          <a:prstGeom prst="rect">
            <a:avLst/>
          </a:prstGeom>
          <a:effectLst/>
        </p:spPr>
      </p:pic>
      <p:pic>
        <p:nvPicPr>
          <p:cNvPr id="7" name="图片 6" descr="益心酮滴丸150合层副本"/>
          <p:cNvPicPr>
            <a:picLocks noChangeAspect="1"/>
          </p:cNvPicPr>
          <p:nvPr/>
        </p:nvPicPr>
        <p:blipFill>
          <a:blip r:embed="rId2"/>
          <a:stretch>
            <a:fillRect/>
          </a:stretch>
        </p:blipFill>
        <p:spPr>
          <a:xfrm>
            <a:off x="3699510" y="1788160"/>
            <a:ext cx="3625215" cy="2540635"/>
          </a:xfrm>
          <a:prstGeom prst="rect">
            <a:avLst/>
          </a:prstGeom>
        </p:spPr>
      </p:pic>
      <p:sp>
        <p:nvSpPr>
          <p:cNvPr id="8" name="文本框 7"/>
          <p:cNvSpPr txBox="1"/>
          <p:nvPr/>
        </p:nvSpPr>
        <p:spPr>
          <a:xfrm>
            <a:off x="5257800" y="4568825"/>
            <a:ext cx="2066925" cy="521970"/>
          </a:xfrm>
          <a:prstGeom prst="rect">
            <a:avLst/>
          </a:prstGeom>
          <a:noFill/>
        </p:spPr>
        <p:txBody>
          <a:bodyPr wrap="square" rtlCol="0">
            <a:spAutoFit/>
          </a:bodyPr>
          <a:p>
            <a:pPr algn="ctr"/>
            <a:r>
              <a:rPr lang="zh-CN" altLang="zh-CN" sz="2800"/>
              <a:t>益心酮滴丸</a:t>
            </a:r>
            <a:endParaRPr lang="zh-CN" altLang="zh-CN" sz="2800"/>
          </a:p>
        </p:txBody>
      </p:sp>
      <p:sp>
        <p:nvSpPr>
          <p:cNvPr id="10" name="圆角矩形 9"/>
          <p:cNvSpPr/>
          <p:nvPr/>
        </p:nvSpPr>
        <p:spPr>
          <a:xfrm>
            <a:off x="4594225" y="5330825"/>
            <a:ext cx="3394710" cy="380365"/>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文本框 8"/>
          <p:cNvSpPr txBox="1"/>
          <p:nvPr/>
        </p:nvSpPr>
        <p:spPr>
          <a:xfrm>
            <a:off x="4722495" y="5329555"/>
            <a:ext cx="3138170" cy="368300"/>
          </a:xfrm>
          <a:prstGeom prst="rect">
            <a:avLst/>
          </a:prstGeom>
          <a:noFill/>
          <a:effectLst>
            <a:outerShdw blurRad="152400" dist="317500" dir="5400000" sx="90000" sy="-19000" rotWithShape="0">
              <a:prstClr val="black">
                <a:alpha val="15000"/>
              </a:prstClr>
            </a:outerShdw>
          </a:effectLst>
        </p:spPr>
        <p:txBody>
          <a:bodyPr wrap="square" rtlCol="0">
            <a:spAutoFit/>
          </a:bodyPr>
          <a:p>
            <a:pPr algn="ctr"/>
            <a:r>
              <a:rPr lang="zh-CN" altLang="en-US">
                <a:solidFill>
                  <a:schemeClr val="bg1"/>
                </a:solidFill>
              </a:rPr>
              <a:t>长春普华制药股份有限公司</a:t>
            </a:r>
            <a:endParaRPr lang="zh-CN" altLang="en-US">
              <a:solidFill>
                <a:schemeClr val="bg1"/>
              </a:solidFill>
            </a:endParaRPr>
          </a:p>
        </p:txBody>
      </p:sp>
      <p:grpSp>
        <p:nvGrpSpPr>
          <p:cNvPr id="14" name="组合 13"/>
          <p:cNvGrpSpPr/>
          <p:nvPr/>
        </p:nvGrpSpPr>
        <p:grpSpPr>
          <a:xfrm>
            <a:off x="-175260" y="271780"/>
            <a:ext cx="2965450" cy="746760"/>
            <a:chOff x="-276" y="428"/>
            <a:chExt cx="4670" cy="1176"/>
          </a:xfrm>
        </p:grpSpPr>
        <p:sp>
          <p:nvSpPr>
            <p:cNvPr id="81" name="圆角矩形 80"/>
            <p:cNvSpPr/>
            <p:nvPr/>
          </p:nvSpPr>
          <p:spPr bwMode="auto">
            <a:xfrm>
              <a:off x="-276" y="428"/>
              <a:ext cx="4670" cy="360"/>
            </a:xfrm>
            <a:prstGeom prst="roundRect">
              <a:avLst>
                <a:gd name="adj" fmla="val 50000"/>
              </a:avLst>
            </a:prstGeom>
            <a:solidFill>
              <a:schemeClr val="accent1">
                <a:lumMod val="40000"/>
                <a:lumOff val="60000"/>
              </a:schemeClr>
            </a:solidFill>
            <a:ln w="19050" cap="flat" cmpd="sng" algn="ctr">
              <a:noFill/>
              <a:prstDash val="solid"/>
              <a:round/>
              <a:headEnd type="none" w="med" len="med"/>
              <a:tailEnd type="none" w="med" len="med"/>
            </a:ln>
            <a:effectLst/>
          </p:spPr>
          <p:txBody>
            <a:bodyPr vert="horz" wrap="square" lIns="108816" tIns="54408" rIns="108816" bIns="54408" numCol="1" rtlCol="0" anchor="t" anchorCtr="0" compatLnSpc="1"/>
            <a:p>
              <a:pPr defTabSz="1088390"/>
              <a:endParaRPr lang="zh-CN" altLang="en-US" dirty="0">
                <a:solidFill>
                  <a:schemeClr val="bg2">
                    <a:lumMod val="25000"/>
                  </a:schemeClr>
                </a:solidFill>
                <a:ea typeface="微软雅黑" panose="020B0503020204020204" charset="-122"/>
              </a:endParaRPr>
            </a:p>
          </p:txBody>
        </p:sp>
        <p:sp>
          <p:nvSpPr>
            <p:cNvPr id="12" name="圆角矩形 11"/>
            <p:cNvSpPr/>
            <p:nvPr/>
          </p:nvSpPr>
          <p:spPr bwMode="auto">
            <a:xfrm>
              <a:off x="-276" y="979"/>
              <a:ext cx="3384" cy="211"/>
            </a:xfrm>
            <a:prstGeom prst="roundRect">
              <a:avLst>
                <a:gd name="adj" fmla="val 50000"/>
              </a:avLst>
            </a:prstGeom>
            <a:solidFill>
              <a:schemeClr val="accent1">
                <a:lumMod val="20000"/>
                <a:lumOff val="80000"/>
              </a:schemeClr>
            </a:solidFill>
            <a:ln w="19050" cap="flat" cmpd="sng" algn="ctr">
              <a:noFill/>
              <a:prstDash val="solid"/>
              <a:round/>
              <a:headEnd type="none" w="med" len="med"/>
              <a:tailEnd type="none" w="med" len="med"/>
            </a:ln>
            <a:effectLst/>
          </p:spPr>
          <p:txBody>
            <a:bodyPr vert="horz" wrap="square" lIns="108816" tIns="54408" rIns="108816" bIns="54408" numCol="1" rtlCol="0" anchor="t" anchorCtr="0" compatLnSpc="1"/>
            <a:p>
              <a:pPr defTabSz="1088390"/>
              <a:endParaRPr lang="zh-CN" altLang="en-US" dirty="0">
                <a:solidFill>
                  <a:schemeClr val="bg2">
                    <a:lumMod val="25000"/>
                  </a:schemeClr>
                </a:solidFill>
                <a:ea typeface="微软雅黑" panose="020B0503020204020204" charset="-122"/>
              </a:endParaRPr>
            </a:p>
          </p:txBody>
        </p:sp>
        <p:sp>
          <p:nvSpPr>
            <p:cNvPr id="13" name="圆角矩形 12"/>
            <p:cNvSpPr/>
            <p:nvPr/>
          </p:nvSpPr>
          <p:spPr bwMode="auto">
            <a:xfrm>
              <a:off x="-166" y="1394"/>
              <a:ext cx="2561" cy="211"/>
            </a:xfrm>
            <a:prstGeom prst="roundRect">
              <a:avLst>
                <a:gd name="adj" fmla="val 50000"/>
              </a:avLst>
            </a:prstGeom>
            <a:solidFill>
              <a:schemeClr val="bg1">
                <a:lumMod val="85000"/>
              </a:schemeClr>
            </a:solidFill>
            <a:ln w="19050" cap="flat" cmpd="sng" algn="ctr">
              <a:noFill/>
              <a:prstDash val="solid"/>
              <a:round/>
              <a:headEnd type="none" w="med" len="med"/>
              <a:tailEnd type="none" w="med" len="med"/>
            </a:ln>
            <a:effectLst/>
          </p:spPr>
          <p:txBody>
            <a:bodyPr vert="horz" wrap="square" lIns="108816" tIns="54408" rIns="108816" bIns="54408" numCol="1" rtlCol="0" anchor="t" anchorCtr="0" compatLnSpc="1"/>
            <a:p>
              <a:pPr defTabSz="1088390"/>
              <a:endParaRPr lang="zh-CN" altLang="en-US" dirty="0">
                <a:solidFill>
                  <a:schemeClr val="bg2">
                    <a:lumMod val="25000"/>
                  </a:schemeClr>
                </a:solidFill>
                <a:ea typeface="微软雅黑" panose="020B0503020204020204" charset="-122"/>
              </a:endParaRPr>
            </a:p>
          </p:txBody>
        </p:sp>
      </p:grpSp>
      <p:grpSp>
        <p:nvGrpSpPr>
          <p:cNvPr id="15" name="组合 14"/>
          <p:cNvGrpSpPr/>
          <p:nvPr/>
        </p:nvGrpSpPr>
        <p:grpSpPr>
          <a:xfrm rot="10800000">
            <a:off x="9424670" y="5743575"/>
            <a:ext cx="2965450" cy="746760"/>
            <a:chOff x="-276" y="428"/>
            <a:chExt cx="4670" cy="1176"/>
          </a:xfrm>
        </p:grpSpPr>
        <p:sp>
          <p:nvSpPr>
            <p:cNvPr id="16" name="圆角矩形 15"/>
            <p:cNvSpPr/>
            <p:nvPr/>
          </p:nvSpPr>
          <p:spPr bwMode="auto">
            <a:xfrm>
              <a:off x="-276" y="428"/>
              <a:ext cx="4670" cy="360"/>
            </a:xfrm>
            <a:prstGeom prst="roundRect">
              <a:avLst>
                <a:gd name="adj" fmla="val 50000"/>
              </a:avLst>
            </a:prstGeom>
            <a:solidFill>
              <a:schemeClr val="accent1">
                <a:lumMod val="40000"/>
                <a:lumOff val="60000"/>
              </a:schemeClr>
            </a:solidFill>
            <a:ln w="19050" cap="flat" cmpd="sng" algn="ctr">
              <a:noFill/>
              <a:prstDash val="solid"/>
              <a:round/>
              <a:headEnd type="none" w="med" len="med"/>
              <a:tailEnd type="none" w="med" len="med"/>
            </a:ln>
            <a:effectLst/>
          </p:spPr>
          <p:txBody>
            <a:bodyPr vert="horz" wrap="square" lIns="108816" tIns="54408" rIns="108816" bIns="54408" numCol="1" rtlCol="0" anchor="t" anchorCtr="0" compatLnSpc="1"/>
            <a:p>
              <a:pPr defTabSz="1088390"/>
              <a:endParaRPr lang="zh-CN" altLang="en-US" dirty="0">
                <a:solidFill>
                  <a:schemeClr val="bg2">
                    <a:lumMod val="25000"/>
                  </a:schemeClr>
                </a:solidFill>
                <a:ea typeface="微软雅黑" panose="020B0503020204020204" charset="-122"/>
              </a:endParaRPr>
            </a:p>
          </p:txBody>
        </p:sp>
        <p:sp>
          <p:nvSpPr>
            <p:cNvPr id="17" name="圆角矩形 16"/>
            <p:cNvSpPr/>
            <p:nvPr/>
          </p:nvSpPr>
          <p:spPr bwMode="auto">
            <a:xfrm>
              <a:off x="-276" y="979"/>
              <a:ext cx="3384" cy="211"/>
            </a:xfrm>
            <a:prstGeom prst="roundRect">
              <a:avLst>
                <a:gd name="adj" fmla="val 50000"/>
              </a:avLst>
            </a:prstGeom>
            <a:solidFill>
              <a:schemeClr val="accent1">
                <a:lumMod val="20000"/>
                <a:lumOff val="80000"/>
              </a:schemeClr>
            </a:solidFill>
            <a:ln w="19050" cap="flat" cmpd="sng" algn="ctr">
              <a:noFill/>
              <a:prstDash val="solid"/>
              <a:round/>
              <a:headEnd type="none" w="med" len="med"/>
              <a:tailEnd type="none" w="med" len="med"/>
            </a:ln>
            <a:effectLst/>
          </p:spPr>
          <p:txBody>
            <a:bodyPr vert="horz" wrap="square" lIns="108816" tIns="54408" rIns="108816" bIns="54408" numCol="1" rtlCol="0" anchor="t" anchorCtr="0" compatLnSpc="1"/>
            <a:p>
              <a:pPr defTabSz="1088390"/>
              <a:endParaRPr lang="zh-CN" altLang="en-US" dirty="0">
                <a:solidFill>
                  <a:schemeClr val="bg2">
                    <a:lumMod val="25000"/>
                  </a:schemeClr>
                </a:solidFill>
                <a:ea typeface="微软雅黑" panose="020B0503020204020204" charset="-122"/>
              </a:endParaRPr>
            </a:p>
          </p:txBody>
        </p:sp>
        <p:sp>
          <p:nvSpPr>
            <p:cNvPr id="18" name="圆角矩形 17"/>
            <p:cNvSpPr/>
            <p:nvPr/>
          </p:nvSpPr>
          <p:spPr bwMode="auto">
            <a:xfrm>
              <a:off x="-166" y="1394"/>
              <a:ext cx="2561" cy="211"/>
            </a:xfrm>
            <a:prstGeom prst="roundRect">
              <a:avLst>
                <a:gd name="adj" fmla="val 50000"/>
              </a:avLst>
            </a:prstGeom>
            <a:solidFill>
              <a:schemeClr val="bg1">
                <a:lumMod val="85000"/>
              </a:schemeClr>
            </a:solidFill>
            <a:ln w="19050" cap="flat" cmpd="sng" algn="ctr">
              <a:noFill/>
              <a:prstDash val="solid"/>
              <a:round/>
              <a:headEnd type="none" w="med" len="med"/>
              <a:tailEnd type="none" w="med" len="med"/>
            </a:ln>
            <a:effectLst/>
          </p:spPr>
          <p:txBody>
            <a:bodyPr vert="horz" wrap="square" lIns="108816" tIns="54408" rIns="108816" bIns="54408" numCol="1" rtlCol="0" anchor="t" anchorCtr="0" compatLnSpc="1"/>
            <a:p>
              <a:pPr defTabSz="1088390"/>
              <a:endParaRPr lang="zh-CN" altLang="en-US" dirty="0">
                <a:solidFill>
                  <a:schemeClr val="bg2">
                    <a:lumMod val="25000"/>
                  </a:schemeClr>
                </a:solidFill>
                <a:ea typeface="微软雅黑" panose="020B0503020204020204" charset="-122"/>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59000"/>
          </a:schemeClr>
        </a:solidFill>
        <a:effectLst/>
      </p:bgPr>
    </p:bg>
    <p:spTree>
      <p:nvGrpSpPr>
        <p:cNvPr id="1" name=""/>
        <p:cNvGrpSpPr/>
        <p:nvPr/>
      </p:nvGrpSpPr>
      <p:grpSpPr/>
      <p:grpSp>
        <p:nvGrpSpPr>
          <p:cNvPr id="15" name="组合 14"/>
          <p:cNvGrpSpPr/>
          <p:nvPr/>
        </p:nvGrpSpPr>
        <p:grpSpPr>
          <a:xfrm rot="10800000">
            <a:off x="9424670" y="5743575"/>
            <a:ext cx="2965450" cy="746760"/>
            <a:chOff x="-276" y="428"/>
            <a:chExt cx="4670" cy="1176"/>
          </a:xfrm>
        </p:grpSpPr>
        <p:sp>
          <p:nvSpPr>
            <p:cNvPr id="16" name="圆角矩形 15"/>
            <p:cNvSpPr/>
            <p:nvPr/>
          </p:nvSpPr>
          <p:spPr bwMode="auto">
            <a:xfrm>
              <a:off x="-276" y="428"/>
              <a:ext cx="4670" cy="360"/>
            </a:xfrm>
            <a:prstGeom prst="roundRect">
              <a:avLst>
                <a:gd name="adj" fmla="val 50000"/>
              </a:avLst>
            </a:prstGeom>
            <a:solidFill>
              <a:schemeClr val="accent1">
                <a:lumMod val="40000"/>
                <a:lumOff val="60000"/>
              </a:schemeClr>
            </a:solidFill>
            <a:ln w="19050" cap="flat" cmpd="sng" algn="ctr">
              <a:noFill/>
              <a:prstDash val="solid"/>
              <a:round/>
              <a:headEnd type="none" w="med" len="med"/>
              <a:tailEnd type="none" w="med" len="med"/>
            </a:ln>
            <a:effectLst/>
          </p:spPr>
          <p:txBody>
            <a:bodyPr vert="horz" wrap="square" lIns="108816" tIns="54408" rIns="108816" bIns="54408" numCol="1" rtlCol="0" anchor="t" anchorCtr="0" compatLnSpc="1"/>
            <a:p>
              <a:pPr defTabSz="1088390"/>
              <a:endParaRPr lang="zh-CN" altLang="en-US" dirty="0">
                <a:solidFill>
                  <a:schemeClr val="bg2">
                    <a:lumMod val="25000"/>
                  </a:schemeClr>
                </a:solidFill>
                <a:ea typeface="微软雅黑" panose="020B0503020204020204" charset="-122"/>
              </a:endParaRPr>
            </a:p>
          </p:txBody>
        </p:sp>
        <p:sp>
          <p:nvSpPr>
            <p:cNvPr id="17" name="圆角矩形 16"/>
            <p:cNvSpPr/>
            <p:nvPr/>
          </p:nvSpPr>
          <p:spPr bwMode="auto">
            <a:xfrm>
              <a:off x="-276" y="979"/>
              <a:ext cx="3384" cy="211"/>
            </a:xfrm>
            <a:prstGeom prst="roundRect">
              <a:avLst>
                <a:gd name="adj" fmla="val 50000"/>
              </a:avLst>
            </a:prstGeom>
            <a:solidFill>
              <a:schemeClr val="accent1">
                <a:lumMod val="20000"/>
                <a:lumOff val="80000"/>
              </a:schemeClr>
            </a:solidFill>
            <a:ln w="19050" cap="flat" cmpd="sng" algn="ctr">
              <a:noFill/>
              <a:prstDash val="solid"/>
              <a:round/>
              <a:headEnd type="none" w="med" len="med"/>
              <a:tailEnd type="none" w="med" len="med"/>
            </a:ln>
            <a:effectLst/>
          </p:spPr>
          <p:txBody>
            <a:bodyPr vert="horz" wrap="square" lIns="108816" tIns="54408" rIns="108816" bIns="54408" numCol="1" rtlCol="0" anchor="t" anchorCtr="0" compatLnSpc="1"/>
            <a:p>
              <a:pPr defTabSz="1088390"/>
              <a:endParaRPr lang="zh-CN" altLang="en-US" dirty="0">
                <a:solidFill>
                  <a:schemeClr val="bg2">
                    <a:lumMod val="25000"/>
                  </a:schemeClr>
                </a:solidFill>
                <a:ea typeface="微软雅黑" panose="020B0503020204020204" charset="-122"/>
              </a:endParaRPr>
            </a:p>
          </p:txBody>
        </p:sp>
        <p:sp>
          <p:nvSpPr>
            <p:cNvPr id="18" name="圆角矩形 17"/>
            <p:cNvSpPr/>
            <p:nvPr/>
          </p:nvSpPr>
          <p:spPr bwMode="auto">
            <a:xfrm>
              <a:off x="-166" y="1394"/>
              <a:ext cx="2561" cy="211"/>
            </a:xfrm>
            <a:prstGeom prst="roundRect">
              <a:avLst>
                <a:gd name="adj" fmla="val 50000"/>
              </a:avLst>
            </a:prstGeom>
            <a:solidFill>
              <a:schemeClr val="bg1">
                <a:lumMod val="85000"/>
              </a:schemeClr>
            </a:solidFill>
            <a:ln w="19050" cap="flat" cmpd="sng" algn="ctr">
              <a:noFill/>
              <a:prstDash val="solid"/>
              <a:round/>
              <a:headEnd type="none" w="med" len="med"/>
              <a:tailEnd type="none" w="med" len="med"/>
            </a:ln>
            <a:effectLst/>
          </p:spPr>
          <p:txBody>
            <a:bodyPr vert="horz" wrap="square" lIns="108816" tIns="54408" rIns="108816" bIns="54408" numCol="1" rtlCol="0" anchor="t" anchorCtr="0" compatLnSpc="1"/>
            <a:p>
              <a:pPr defTabSz="1088390"/>
              <a:endParaRPr lang="zh-CN" altLang="en-US" dirty="0">
                <a:solidFill>
                  <a:schemeClr val="bg2">
                    <a:lumMod val="25000"/>
                  </a:schemeClr>
                </a:solidFill>
                <a:ea typeface="微软雅黑" panose="020B0503020204020204" charset="-122"/>
              </a:endParaRPr>
            </a:p>
          </p:txBody>
        </p:sp>
      </p:grpSp>
      <p:grpSp>
        <p:nvGrpSpPr>
          <p:cNvPr id="4" name="组合 3"/>
          <p:cNvGrpSpPr/>
          <p:nvPr/>
        </p:nvGrpSpPr>
        <p:grpSpPr>
          <a:xfrm>
            <a:off x="0" y="602615"/>
            <a:ext cx="2921000" cy="1172210"/>
            <a:chOff x="23" y="949"/>
            <a:chExt cx="4600" cy="1846"/>
          </a:xfrm>
        </p:grpSpPr>
        <p:sp>
          <p:nvSpPr>
            <p:cNvPr id="2" name="矩形 1"/>
            <p:cNvSpPr/>
            <p:nvPr/>
          </p:nvSpPr>
          <p:spPr>
            <a:xfrm>
              <a:off x="23" y="949"/>
              <a:ext cx="3747" cy="184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椭圆 2"/>
            <p:cNvSpPr/>
            <p:nvPr/>
          </p:nvSpPr>
          <p:spPr>
            <a:xfrm>
              <a:off x="2705" y="949"/>
              <a:ext cx="1919" cy="184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5" name="文本框 4"/>
          <p:cNvSpPr txBox="1"/>
          <p:nvPr/>
        </p:nvSpPr>
        <p:spPr>
          <a:xfrm>
            <a:off x="554355" y="787400"/>
            <a:ext cx="1504950" cy="768350"/>
          </a:xfrm>
          <a:prstGeom prst="rect">
            <a:avLst/>
          </a:prstGeom>
          <a:noFill/>
        </p:spPr>
        <p:txBody>
          <a:bodyPr wrap="square" rtlCol="0">
            <a:spAutoFit/>
          </a:bodyPr>
          <a:p>
            <a:r>
              <a:rPr lang="zh-CN" altLang="zh-CN" sz="4400">
                <a:solidFill>
                  <a:schemeClr val="bg1">
                    <a:lumMod val="95000"/>
                  </a:schemeClr>
                </a:solidFill>
              </a:rPr>
              <a:t>目</a:t>
            </a:r>
            <a:r>
              <a:rPr lang="en-US" altLang="zh-CN" sz="4400">
                <a:solidFill>
                  <a:schemeClr val="bg1">
                    <a:lumMod val="95000"/>
                  </a:schemeClr>
                </a:solidFill>
              </a:rPr>
              <a:t> </a:t>
            </a:r>
            <a:r>
              <a:rPr lang="zh-CN" altLang="zh-CN" sz="4400">
                <a:solidFill>
                  <a:schemeClr val="bg1">
                    <a:lumMod val="95000"/>
                  </a:schemeClr>
                </a:solidFill>
              </a:rPr>
              <a:t>录</a:t>
            </a:r>
            <a:endParaRPr lang="zh-CN" altLang="zh-CN" sz="4400">
              <a:solidFill>
                <a:schemeClr val="bg1">
                  <a:lumMod val="95000"/>
                </a:schemeClr>
              </a:solidFill>
            </a:endParaRPr>
          </a:p>
        </p:txBody>
      </p:sp>
      <p:pic>
        <p:nvPicPr>
          <p:cNvPr id="6" name="图片 5" descr="益心酮滴丸100合层副本"/>
          <p:cNvPicPr>
            <a:picLocks noChangeAspect="1"/>
          </p:cNvPicPr>
          <p:nvPr>
            <p:custDataLst>
              <p:tags r:id="rId1"/>
            </p:custDataLst>
          </p:nvPr>
        </p:nvPicPr>
        <p:blipFill>
          <a:blip r:embed="rId2"/>
          <a:stretch>
            <a:fillRect/>
          </a:stretch>
        </p:blipFill>
        <p:spPr>
          <a:xfrm>
            <a:off x="1910715" y="4454525"/>
            <a:ext cx="2117725" cy="1807210"/>
          </a:xfrm>
          <a:prstGeom prst="rect">
            <a:avLst/>
          </a:prstGeom>
          <a:effectLst/>
        </p:spPr>
      </p:pic>
      <p:pic>
        <p:nvPicPr>
          <p:cNvPr id="7" name="图片 6" descr="益心酮滴丸150合层副本"/>
          <p:cNvPicPr>
            <a:picLocks noChangeAspect="1"/>
          </p:cNvPicPr>
          <p:nvPr>
            <p:custDataLst>
              <p:tags r:id="rId3"/>
            </p:custDataLst>
          </p:nvPr>
        </p:nvPicPr>
        <p:blipFill>
          <a:blip r:embed="rId4"/>
          <a:stretch>
            <a:fillRect/>
          </a:stretch>
        </p:blipFill>
        <p:spPr>
          <a:xfrm>
            <a:off x="278130" y="4752340"/>
            <a:ext cx="2837180" cy="1988185"/>
          </a:xfrm>
          <a:prstGeom prst="rect">
            <a:avLst/>
          </a:prstGeom>
        </p:spPr>
      </p:pic>
      <p:grpSp>
        <p:nvGrpSpPr>
          <p:cNvPr id="57" name="组合 56"/>
          <p:cNvGrpSpPr/>
          <p:nvPr/>
        </p:nvGrpSpPr>
        <p:grpSpPr>
          <a:xfrm>
            <a:off x="4773930" y="4096385"/>
            <a:ext cx="2884170" cy="1274445"/>
            <a:chOff x="7440" y="2138"/>
            <a:chExt cx="3696" cy="1328"/>
          </a:xfrm>
        </p:grpSpPr>
        <p:sp>
          <p:nvSpPr>
            <p:cNvPr id="58" name="矩形 57"/>
            <p:cNvSpPr/>
            <p:nvPr/>
          </p:nvSpPr>
          <p:spPr>
            <a:xfrm>
              <a:off x="7440" y="2138"/>
              <a:ext cx="3697" cy="132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9" name="矩形 58"/>
            <p:cNvSpPr/>
            <p:nvPr/>
          </p:nvSpPr>
          <p:spPr>
            <a:xfrm>
              <a:off x="7592" y="2275"/>
              <a:ext cx="3395" cy="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60" name="组合 59"/>
          <p:cNvGrpSpPr/>
          <p:nvPr/>
        </p:nvGrpSpPr>
        <p:grpSpPr>
          <a:xfrm>
            <a:off x="4773930" y="824230"/>
            <a:ext cx="2884170" cy="1274445"/>
            <a:chOff x="7440" y="2138"/>
            <a:chExt cx="3696" cy="1328"/>
          </a:xfrm>
        </p:grpSpPr>
        <p:sp>
          <p:nvSpPr>
            <p:cNvPr id="61" name="矩形 60"/>
            <p:cNvSpPr/>
            <p:nvPr/>
          </p:nvSpPr>
          <p:spPr>
            <a:xfrm>
              <a:off x="7440" y="2138"/>
              <a:ext cx="3697" cy="132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2" name="矩形 61"/>
            <p:cNvSpPr/>
            <p:nvPr/>
          </p:nvSpPr>
          <p:spPr>
            <a:xfrm>
              <a:off x="7592" y="2275"/>
              <a:ext cx="3395" cy="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63" name="组合 62"/>
          <p:cNvGrpSpPr/>
          <p:nvPr/>
        </p:nvGrpSpPr>
        <p:grpSpPr>
          <a:xfrm>
            <a:off x="8150225" y="819150"/>
            <a:ext cx="2815590" cy="1280160"/>
            <a:chOff x="7440" y="2138"/>
            <a:chExt cx="3696" cy="1328"/>
          </a:xfrm>
        </p:grpSpPr>
        <p:sp>
          <p:nvSpPr>
            <p:cNvPr id="64" name="矩形 63"/>
            <p:cNvSpPr/>
            <p:nvPr/>
          </p:nvSpPr>
          <p:spPr>
            <a:xfrm>
              <a:off x="7440" y="2138"/>
              <a:ext cx="3697" cy="132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5" name="矩形 64"/>
            <p:cNvSpPr/>
            <p:nvPr/>
          </p:nvSpPr>
          <p:spPr>
            <a:xfrm>
              <a:off x="7592" y="2275"/>
              <a:ext cx="3395" cy="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66" name="组合 65"/>
          <p:cNvGrpSpPr/>
          <p:nvPr/>
        </p:nvGrpSpPr>
        <p:grpSpPr>
          <a:xfrm>
            <a:off x="4773930" y="2453005"/>
            <a:ext cx="2884170" cy="1274445"/>
            <a:chOff x="7440" y="2138"/>
            <a:chExt cx="3696" cy="1328"/>
          </a:xfrm>
        </p:grpSpPr>
        <p:sp>
          <p:nvSpPr>
            <p:cNvPr id="67" name="矩形 66"/>
            <p:cNvSpPr/>
            <p:nvPr/>
          </p:nvSpPr>
          <p:spPr>
            <a:xfrm>
              <a:off x="7440" y="2138"/>
              <a:ext cx="3697" cy="132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8" name="矩形 67"/>
            <p:cNvSpPr/>
            <p:nvPr/>
          </p:nvSpPr>
          <p:spPr>
            <a:xfrm>
              <a:off x="7592" y="2275"/>
              <a:ext cx="3395" cy="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69" name="组合 68"/>
          <p:cNvGrpSpPr/>
          <p:nvPr/>
        </p:nvGrpSpPr>
        <p:grpSpPr>
          <a:xfrm>
            <a:off x="8150225" y="2452370"/>
            <a:ext cx="2815590" cy="1280160"/>
            <a:chOff x="7440" y="2138"/>
            <a:chExt cx="3696" cy="1328"/>
          </a:xfrm>
        </p:grpSpPr>
        <p:sp>
          <p:nvSpPr>
            <p:cNvPr id="70" name="矩形 69"/>
            <p:cNvSpPr/>
            <p:nvPr/>
          </p:nvSpPr>
          <p:spPr>
            <a:xfrm>
              <a:off x="7440" y="2138"/>
              <a:ext cx="3697" cy="132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1" name="矩形 70"/>
            <p:cNvSpPr/>
            <p:nvPr/>
          </p:nvSpPr>
          <p:spPr>
            <a:xfrm>
              <a:off x="7592" y="2275"/>
              <a:ext cx="3395" cy="1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72" name="文本框 71"/>
          <p:cNvSpPr txBox="1"/>
          <p:nvPr/>
        </p:nvSpPr>
        <p:spPr>
          <a:xfrm>
            <a:off x="4986655" y="1222375"/>
            <a:ext cx="2548255" cy="460375"/>
          </a:xfrm>
          <a:prstGeom prst="rect">
            <a:avLst/>
          </a:prstGeom>
          <a:noFill/>
        </p:spPr>
        <p:txBody>
          <a:bodyPr wrap="square" rtlCol="0">
            <a:spAutoFit/>
          </a:bodyPr>
          <a:p>
            <a:r>
              <a:rPr lang="en-US" altLang="zh-CN" sz="2400">
                <a:solidFill>
                  <a:schemeClr val="accent1">
                    <a:lumMod val="75000"/>
                  </a:schemeClr>
                </a:solidFill>
              </a:rPr>
              <a:t>01  </a:t>
            </a:r>
            <a:r>
              <a:rPr lang="zh-CN" altLang="en-US" sz="2400">
                <a:solidFill>
                  <a:schemeClr val="accent1">
                    <a:lumMod val="75000"/>
                  </a:schemeClr>
                </a:solidFill>
              </a:rPr>
              <a:t>药品基本信息</a:t>
            </a:r>
            <a:endParaRPr lang="zh-CN" altLang="en-US" sz="2400">
              <a:solidFill>
                <a:schemeClr val="accent1">
                  <a:lumMod val="75000"/>
                </a:schemeClr>
              </a:solidFill>
            </a:endParaRPr>
          </a:p>
        </p:txBody>
      </p:sp>
      <p:sp>
        <p:nvSpPr>
          <p:cNvPr id="73" name="文本框 72"/>
          <p:cNvSpPr txBox="1"/>
          <p:nvPr/>
        </p:nvSpPr>
        <p:spPr>
          <a:xfrm>
            <a:off x="8509000" y="1231900"/>
            <a:ext cx="2118360" cy="460375"/>
          </a:xfrm>
          <a:prstGeom prst="rect">
            <a:avLst/>
          </a:prstGeom>
          <a:noFill/>
        </p:spPr>
        <p:txBody>
          <a:bodyPr wrap="square" rtlCol="0">
            <a:spAutoFit/>
          </a:bodyPr>
          <a:p>
            <a:r>
              <a:rPr lang="en-US" altLang="zh-CN" sz="2400">
                <a:solidFill>
                  <a:schemeClr val="accent1">
                    <a:lumMod val="75000"/>
                  </a:schemeClr>
                </a:solidFill>
              </a:rPr>
              <a:t>0</a:t>
            </a:r>
            <a:r>
              <a:rPr lang="en-US" sz="2400">
                <a:solidFill>
                  <a:schemeClr val="accent1">
                    <a:lumMod val="75000"/>
                  </a:schemeClr>
                </a:solidFill>
              </a:rPr>
              <a:t>2    </a:t>
            </a:r>
            <a:r>
              <a:rPr lang="zh-CN" altLang="en-US" sz="2400">
                <a:solidFill>
                  <a:schemeClr val="accent1">
                    <a:lumMod val="75000"/>
                  </a:schemeClr>
                </a:solidFill>
              </a:rPr>
              <a:t>安</a:t>
            </a:r>
            <a:r>
              <a:rPr lang="en-US" altLang="zh-CN" sz="2400">
                <a:solidFill>
                  <a:schemeClr val="accent1">
                    <a:lumMod val="75000"/>
                  </a:schemeClr>
                </a:solidFill>
              </a:rPr>
              <a:t>   </a:t>
            </a:r>
            <a:r>
              <a:rPr lang="zh-CN" altLang="en-US" sz="2400">
                <a:solidFill>
                  <a:schemeClr val="accent1">
                    <a:lumMod val="75000"/>
                  </a:schemeClr>
                </a:solidFill>
              </a:rPr>
              <a:t>全</a:t>
            </a:r>
            <a:r>
              <a:rPr lang="en-US" altLang="zh-CN" sz="2400">
                <a:solidFill>
                  <a:schemeClr val="accent1">
                    <a:lumMod val="75000"/>
                  </a:schemeClr>
                </a:solidFill>
              </a:rPr>
              <a:t>   </a:t>
            </a:r>
            <a:r>
              <a:rPr lang="zh-CN" altLang="en-US" sz="2400">
                <a:solidFill>
                  <a:schemeClr val="accent1">
                    <a:lumMod val="75000"/>
                  </a:schemeClr>
                </a:solidFill>
              </a:rPr>
              <a:t>性</a:t>
            </a:r>
            <a:endParaRPr lang="zh-CN" altLang="en-US" sz="2400">
              <a:solidFill>
                <a:schemeClr val="accent1">
                  <a:lumMod val="75000"/>
                </a:schemeClr>
              </a:solidFill>
            </a:endParaRPr>
          </a:p>
        </p:txBody>
      </p:sp>
      <p:sp>
        <p:nvSpPr>
          <p:cNvPr id="76" name="文本框 75"/>
          <p:cNvSpPr txBox="1"/>
          <p:nvPr/>
        </p:nvSpPr>
        <p:spPr>
          <a:xfrm>
            <a:off x="5036820" y="2868295"/>
            <a:ext cx="2118360" cy="460375"/>
          </a:xfrm>
          <a:prstGeom prst="rect">
            <a:avLst/>
          </a:prstGeom>
          <a:noFill/>
        </p:spPr>
        <p:txBody>
          <a:bodyPr wrap="square" rtlCol="0">
            <a:spAutoFit/>
          </a:bodyPr>
          <a:p>
            <a:r>
              <a:rPr lang="en-US" altLang="zh-CN" sz="2400">
                <a:solidFill>
                  <a:schemeClr val="accent1">
                    <a:lumMod val="75000"/>
                  </a:schemeClr>
                </a:solidFill>
              </a:rPr>
              <a:t>0</a:t>
            </a:r>
            <a:r>
              <a:rPr lang="en-US" sz="2400">
                <a:solidFill>
                  <a:schemeClr val="accent1">
                    <a:lumMod val="75000"/>
                  </a:schemeClr>
                </a:solidFill>
              </a:rPr>
              <a:t>3    </a:t>
            </a:r>
            <a:r>
              <a:rPr lang="zh-CN" altLang="en-US" sz="2400">
                <a:solidFill>
                  <a:schemeClr val="accent1">
                    <a:lumMod val="75000"/>
                  </a:schemeClr>
                </a:solidFill>
              </a:rPr>
              <a:t>有</a:t>
            </a:r>
            <a:r>
              <a:rPr lang="en-US" altLang="zh-CN" sz="2400">
                <a:solidFill>
                  <a:schemeClr val="accent1">
                    <a:lumMod val="75000"/>
                  </a:schemeClr>
                </a:solidFill>
              </a:rPr>
              <a:t>   </a:t>
            </a:r>
            <a:r>
              <a:rPr lang="zh-CN" altLang="en-US" sz="2400">
                <a:solidFill>
                  <a:schemeClr val="accent1">
                    <a:lumMod val="75000"/>
                  </a:schemeClr>
                </a:solidFill>
              </a:rPr>
              <a:t>效</a:t>
            </a:r>
            <a:r>
              <a:rPr lang="en-US" altLang="zh-CN" sz="2400">
                <a:solidFill>
                  <a:schemeClr val="accent1">
                    <a:lumMod val="75000"/>
                  </a:schemeClr>
                </a:solidFill>
              </a:rPr>
              <a:t>   </a:t>
            </a:r>
            <a:r>
              <a:rPr lang="zh-CN" altLang="en-US" sz="2400">
                <a:solidFill>
                  <a:schemeClr val="accent1">
                    <a:lumMod val="75000"/>
                  </a:schemeClr>
                </a:solidFill>
              </a:rPr>
              <a:t>性</a:t>
            </a:r>
            <a:endParaRPr lang="zh-CN" altLang="en-US" sz="2400">
              <a:solidFill>
                <a:schemeClr val="accent1">
                  <a:lumMod val="75000"/>
                </a:schemeClr>
              </a:solidFill>
            </a:endParaRPr>
          </a:p>
        </p:txBody>
      </p:sp>
      <p:sp>
        <p:nvSpPr>
          <p:cNvPr id="77" name="文本框 76"/>
          <p:cNvSpPr txBox="1"/>
          <p:nvPr/>
        </p:nvSpPr>
        <p:spPr>
          <a:xfrm>
            <a:off x="8509000" y="2863215"/>
            <a:ext cx="2118360" cy="460375"/>
          </a:xfrm>
          <a:prstGeom prst="rect">
            <a:avLst/>
          </a:prstGeom>
          <a:noFill/>
        </p:spPr>
        <p:txBody>
          <a:bodyPr wrap="square" rtlCol="0">
            <a:spAutoFit/>
          </a:bodyPr>
          <a:p>
            <a:r>
              <a:rPr lang="en-US" altLang="zh-CN" sz="2400">
                <a:solidFill>
                  <a:schemeClr val="accent1">
                    <a:lumMod val="75000"/>
                  </a:schemeClr>
                </a:solidFill>
              </a:rPr>
              <a:t>0</a:t>
            </a:r>
            <a:r>
              <a:rPr lang="en-US" sz="2400">
                <a:solidFill>
                  <a:schemeClr val="accent1">
                    <a:lumMod val="75000"/>
                  </a:schemeClr>
                </a:solidFill>
              </a:rPr>
              <a:t>4</a:t>
            </a:r>
            <a:r>
              <a:rPr lang="en-US" sz="2400">
                <a:solidFill>
                  <a:schemeClr val="accent1">
                    <a:lumMod val="75000"/>
                  </a:schemeClr>
                </a:solidFill>
              </a:rPr>
              <a:t>    </a:t>
            </a:r>
            <a:r>
              <a:rPr lang="zh-CN" sz="2400">
                <a:solidFill>
                  <a:schemeClr val="accent1">
                    <a:lumMod val="75000"/>
                  </a:schemeClr>
                </a:solidFill>
              </a:rPr>
              <a:t>创</a:t>
            </a:r>
            <a:r>
              <a:rPr lang="en-US" altLang="zh-CN" sz="2400">
                <a:solidFill>
                  <a:schemeClr val="accent1">
                    <a:lumMod val="75000"/>
                  </a:schemeClr>
                </a:solidFill>
              </a:rPr>
              <a:t>   </a:t>
            </a:r>
            <a:r>
              <a:rPr lang="zh-CN" sz="2400">
                <a:solidFill>
                  <a:schemeClr val="accent1">
                    <a:lumMod val="75000"/>
                  </a:schemeClr>
                </a:solidFill>
              </a:rPr>
              <a:t>新</a:t>
            </a:r>
            <a:r>
              <a:rPr lang="en-US" altLang="zh-CN" sz="2400">
                <a:solidFill>
                  <a:schemeClr val="accent1">
                    <a:lumMod val="75000"/>
                  </a:schemeClr>
                </a:solidFill>
              </a:rPr>
              <a:t>   </a:t>
            </a:r>
            <a:r>
              <a:rPr lang="zh-CN" altLang="en-US" sz="2400">
                <a:solidFill>
                  <a:schemeClr val="accent1">
                    <a:lumMod val="75000"/>
                  </a:schemeClr>
                </a:solidFill>
              </a:rPr>
              <a:t>性</a:t>
            </a:r>
            <a:endParaRPr lang="zh-CN" altLang="en-US" sz="2400">
              <a:solidFill>
                <a:schemeClr val="accent1">
                  <a:lumMod val="75000"/>
                </a:schemeClr>
              </a:solidFill>
            </a:endParaRPr>
          </a:p>
        </p:txBody>
      </p:sp>
      <p:sp>
        <p:nvSpPr>
          <p:cNvPr id="78" name="文本框 77"/>
          <p:cNvSpPr txBox="1"/>
          <p:nvPr/>
        </p:nvSpPr>
        <p:spPr>
          <a:xfrm>
            <a:off x="5088255" y="4484370"/>
            <a:ext cx="2118360" cy="460375"/>
          </a:xfrm>
          <a:prstGeom prst="rect">
            <a:avLst/>
          </a:prstGeom>
          <a:noFill/>
        </p:spPr>
        <p:txBody>
          <a:bodyPr wrap="square" rtlCol="0">
            <a:spAutoFit/>
          </a:bodyPr>
          <a:p>
            <a:r>
              <a:rPr lang="en-US" altLang="zh-CN" sz="2400">
                <a:solidFill>
                  <a:schemeClr val="accent1">
                    <a:lumMod val="75000"/>
                  </a:schemeClr>
                </a:solidFill>
              </a:rPr>
              <a:t>05</a:t>
            </a:r>
            <a:r>
              <a:rPr lang="en-US" sz="2400">
                <a:solidFill>
                  <a:schemeClr val="accent1">
                    <a:lumMod val="75000"/>
                  </a:schemeClr>
                </a:solidFill>
              </a:rPr>
              <a:t>    </a:t>
            </a:r>
            <a:r>
              <a:rPr lang="zh-CN" altLang="en-US" sz="2400">
                <a:solidFill>
                  <a:schemeClr val="accent1">
                    <a:lumMod val="75000"/>
                  </a:schemeClr>
                </a:solidFill>
              </a:rPr>
              <a:t>公</a:t>
            </a:r>
            <a:r>
              <a:rPr lang="en-US" altLang="zh-CN" sz="2400">
                <a:solidFill>
                  <a:schemeClr val="accent1">
                    <a:lumMod val="75000"/>
                  </a:schemeClr>
                </a:solidFill>
              </a:rPr>
              <a:t>   </a:t>
            </a:r>
            <a:r>
              <a:rPr lang="zh-CN" altLang="en-US" sz="2400">
                <a:solidFill>
                  <a:schemeClr val="accent1">
                    <a:lumMod val="75000"/>
                  </a:schemeClr>
                </a:solidFill>
              </a:rPr>
              <a:t>平</a:t>
            </a:r>
            <a:r>
              <a:rPr lang="en-US" altLang="zh-CN" sz="2400">
                <a:solidFill>
                  <a:schemeClr val="accent1">
                    <a:lumMod val="75000"/>
                  </a:schemeClr>
                </a:solidFill>
              </a:rPr>
              <a:t>   </a:t>
            </a:r>
            <a:r>
              <a:rPr lang="zh-CN" altLang="en-US" sz="2400">
                <a:solidFill>
                  <a:schemeClr val="accent1">
                    <a:lumMod val="75000"/>
                  </a:schemeClr>
                </a:solidFill>
              </a:rPr>
              <a:t>性</a:t>
            </a:r>
            <a:endParaRPr lang="zh-CN" altLang="en-US" sz="2400">
              <a:solidFill>
                <a:schemeClr val="accent1">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7" name="组合 6"/>
          <p:cNvGrpSpPr/>
          <p:nvPr/>
        </p:nvGrpSpPr>
        <p:grpSpPr>
          <a:xfrm>
            <a:off x="-635" y="13970"/>
            <a:ext cx="12201525" cy="989330"/>
            <a:chOff x="-1" y="22"/>
            <a:chExt cx="19215" cy="1558"/>
          </a:xfrm>
        </p:grpSpPr>
        <p:sp>
          <p:nvSpPr>
            <p:cNvPr id="5" name="矩形 4"/>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4" name="组合 3"/>
          <p:cNvGrpSpPr/>
          <p:nvPr/>
        </p:nvGrpSpPr>
        <p:grpSpPr>
          <a:xfrm rot="5400000">
            <a:off x="939800" y="648335"/>
            <a:ext cx="2623820" cy="1373505"/>
            <a:chOff x="23" y="949"/>
            <a:chExt cx="4600" cy="1846"/>
          </a:xfrm>
        </p:grpSpPr>
        <p:sp>
          <p:nvSpPr>
            <p:cNvPr id="2" name="矩形 1"/>
            <p:cNvSpPr/>
            <p:nvPr/>
          </p:nvSpPr>
          <p:spPr>
            <a:xfrm>
              <a:off x="23" y="949"/>
              <a:ext cx="3747" cy="184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椭圆 2"/>
            <p:cNvSpPr/>
            <p:nvPr/>
          </p:nvSpPr>
          <p:spPr>
            <a:xfrm>
              <a:off x="2705" y="949"/>
              <a:ext cx="1919" cy="184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8" name="组合 7"/>
          <p:cNvGrpSpPr/>
          <p:nvPr/>
        </p:nvGrpSpPr>
        <p:grpSpPr>
          <a:xfrm rot="10800000">
            <a:off x="0" y="5895340"/>
            <a:ext cx="12201525" cy="989330"/>
            <a:chOff x="-1" y="22"/>
            <a:chExt cx="19215" cy="1558"/>
          </a:xfrm>
        </p:grpSpPr>
        <p:sp>
          <p:nvSpPr>
            <p:cNvPr id="9" name="矩形 8"/>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72" name="文本框 71"/>
          <p:cNvSpPr txBox="1"/>
          <p:nvPr/>
        </p:nvSpPr>
        <p:spPr>
          <a:xfrm>
            <a:off x="1287780" y="3463925"/>
            <a:ext cx="2069465" cy="460375"/>
          </a:xfrm>
          <a:prstGeom prst="rect">
            <a:avLst/>
          </a:prstGeom>
          <a:noFill/>
        </p:spPr>
        <p:txBody>
          <a:bodyPr wrap="square" rtlCol="0">
            <a:spAutoFit/>
          </a:bodyPr>
          <a:p>
            <a:r>
              <a:rPr lang="zh-CN" altLang="en-US" sz="2400">
                <a:solidFill>
                  <a:schemeClr val="accent1">
                    <a:lumMod val="75000"/>
                  </a:schemeClr>
                </a:solidFill>
              </a:rPr>
              <a:t>药品基本信息</a:t>
            </a:r>
            <a:endParaRPr lang="zh-CN" altLang="en-US" sz="2400">
              <a:solidFill>
                <a:schemeClr val="accent1">
                  <a:lumMod val="75000"/>
                </a:schemeClr>
              </a:solidFill>
            </a:endParaRPr>
          </a:p>
        </p:txBody>
      </p:sp>
      <p:sp>
        <p:nvSpPr>
          <p:cNvPr id="11" name="文本框 10"/>
          <p:cNvSpPr txBox="1"/>
          <p:nvPr/>
        </p:nvSpPr>
        <p:spPr>
          <a:xfrm>
            <a:off x="1710055" y="1808480"/>
            <a:ext cx="1083945" cy="583565"/>
          </a:xfrm>
          <a:prstGeom prst="rect">
            <a:avLst/>
          </a:prstGeom>
          <a:noFill/>
        </p:spPr>
        <p:txBody>
          <a:bodyPr wrap="square" rtlCol="0">
            <a:spAutoFit/>
          </a:bodyPr>
          <a:p>
            <a:pPr algn="ctr"/>
            <a:r>
              <a:rPr lang="en-US" altLang="zh-CN" sz="3200">
                <a:solidFill>
                  <a:schemeClr val="bg1"/>
                </a:solidFill>
              </a:rPr>
              <a:t>01</a:t>
            </a:r>
            <a:endParaRPr lang="en-US" altLang="zh-CN" sz="3200">
              <a:solidFill>
                <a:schemeClr val="bg1"/>
              </a:solidFill>
            </a:endParaRPr>
          </a:p>
        </p:txBody>
      </p:sp>
      <p:sp>
        <p:nvSpPr>
          <p:cNvPr id="13" name="文本框 12"/>
          <p:cNvSpPr txBox="1"/>
          <p:nvPr/>
        </p:nvSpPr>
        <p:spPr>
          <a:xfrm>
            <a:off x="5274310" y="1492885"/>
            <a:ext cx="6361430" cy="3912870"/>
          </a:xfrm>
          <a:prstGeom prst="rect">
            <a:avLst/>
          </a:prstGeom>
          <a:noFill/>
        </p:spPr>
        <p:txBody>
          <a:bodyPr wrap="square" rtlCol="0">
            <a:spAutoFit/>
          </a:bodyPr>
          <a:p>
            <a:pPr>
              <a:lnSpc>
                <a:spcPct val="160000"/>
              </a:lnSpc>
            </a:pPr>
            <a:r>
              <a:rPr lang="zh-CN" altLang="zh-CN"/>
              <a:t>通</a:t>
            </a:r>
            <a:r>
              <a:rPr lang="en-US" altLang="zh-CN"/>
              <a:t>  </a:t>
            </a:r>
            <a:r>
              <a:rPr lang="zh-CN" altLang="zh-CN"/>
              <a:t>用</a:t>
            </a:r>
            <a:r>
              <a:rPr lang="en-US" altLang="zh-CN"/>
              <a:t>  </a:t>
            </a:r>
            <a:r>
              <a:rPr lang="zh-CN" altLang="zh-CN"/>
              <a:t>名：</a:t>
            </a:r>
            <a:r>
              <a:rPr lang="zh-CN" altLang="zh-CN">
                <a:solidFill>
                  <a:schemeClr val="accent5">
                    <a:lumMod val="75000"/>
                  </a:schemeClr>
                </a:solidFill>
              </a:rPr>
              <a:t>益心酮滴丸</a:t>
            </a:r>
            <a:endParaRPr lang="zh-CN" altLang="zh-CN">
              <a:solidFill>
                <a:schemeClr val="accent5">
                  <a:lumMod val="75000"/>
                </a:schemeClr>
              </a:solidFill>
            </a:endParaRPr>
          </a:p>
          <a:p>
            <a:pPr>
              <a:lnSpc>
                <a:spcPct val="160000"/>
              </a:lnSpc>
            </a:pPr>
            <a:r>
              <a:rPr lang="zh-CN" altLang="zh-CN"/>
              <a:t>剂</a:t>
            </a:r>
            <a:r>
              <a:rPr lang="en-US" altLang="zh-CN"/>
              <a:t>         </a:t>
            </a:r>
            <a:r>
              <a:rPr lang="zh-CN" altLang="zh-CN"/>
              <a:t>型：</a:t>
            </a:r>
            <a:r>
              <a:rPr lang="zh-CN" altLang="zh-CN">
                <a:solidFill>
                  <a:schemeClr val="accent5">
                    <a:lumMod val="75000"/>
                  </a:schemeClr>
                </a:solidFill>
              </a:rPr>
              <a:t>滴丸剂</a:t>
            </a:r>
            <a:endParaRPr lang="zh-CN" altLang="zh-CN"/>
          </a:p>
          <a:p>
            <a:pPr>
              <a:lnSpc>
                <a:spcPct val="160000"/>
              </a:lnSpc>
            </a:pPr>
            <a:r>
              <a:rPr lang="zh-CN" altLang="zh-CN"/>
              <a:t>注册规格：</a:t>
            </a:r>
            <a:r>
              <a:rPr lang="zh-CN" altLang="zh-CN">
                <a:solidFill>
                  <a:schemeClr val="accent5">
                    <a:lumMod val="75000"/>
                  </a:schemeClr>
                </a:solidFill>
              </a:rPr>
              <a:t>每丸重</a:t>
            </a:r>
            <a:r>
              <a:rPr lang="en-US" altLang="zh-CN">
                <a:solidFill>
                  <a:schemeClr val="accent5">
                    <a:lumMod val="75000"/>
                  </a:schemeClr>
                </a:solidFill>
              </a:rPr>
              <a:t>36.4mg</a:t>
            </a:r>
            <a:endParaRPr lang="zh-CN" altLang="zh-CN">
              <a:solidFill>
                <a:schemeClr val="accent5">
                  <a:lumMod val="75000"/>
                </a:schemeClr>
              </a:solidFill>
            </a:endParaRPr>
          </a:p>
          <a:p>
            <a:pPr>
              <a:lnSpc>
                <a:spcPct val="160000"/>
              </a:lnSpc>
            </a:pPr>
            <a:r>
              <a:rPr lang="zh-CN" altLang="zh-CN"/>
              <a:t>成</a:t>
            </a:r>
            <a:r>
              <a:rPr lang="en-US" altLang="zh-CN"/>
              <a:t>        </a:t>
            </a:r>
            <a:r>
              <a:rPr lang="zh-CN" altLang="zh-CN"/>
              <a:t>份：</a:t>
            </a:r>
            <a:r>
              <a:rPr lang="zh-CN" altLang="zh-CN">
                <a:solidFill>
                  <a:schemeClr val="accent5">
                    <a:lumMod val="75000"/>
                  </a:schemeClr>
                </a:solidFill>
              </a:rPr>
              <a:t>山楂叶提取物</a:t>
            </a:r>
            <a:endParaRPr lang="zh-CN" altLang="zh-CN">
              <a:solidFill>
                <a:schemeClr val="accent5">
                  <a:lumMod val="75000"/>
                </a:schemeClr>
              </a:solidFill>
            </a:endParaRPr>
          </a:p>
          <a:p>
            <a:pPr>
              <a:lnSpc>
                <a:spcPct val="160000"/>
              </a:lnSpc>
            </a:pPr>
            <a:r>
              <a:rPr lang="zh-CN" altLang="zh-CN"/>
              <a:t>用法用量：</a:t>
            </a:r>
            <a:r>
              <a:rPr lang="zh-CN" altLang="zh-CN">
                <a:solidFill>
                  <a:schemeClr val="accent5">
                    <a:lumMod val="75000"/>
                  </a:schemeClr>
                </a:solidFill>
              </a:rPr>
              <a:t>口服。一次</a:t>
            </a:r>
            <a:r>
              <a:rPr lang="en-US" altLang="zh-CN">
                <a:solidFill>
                  <a:schemeClr val="accent5">
                    <a:lumMod val="75000"/>
                  </a:schemeClr>
                </a:solidFill>
              </a:rPr>
              <a:t>10～15</a:t>
            </a:r>
            <a:r>
              <a:rPr lang="zh-CN" altLang="en-US">
                <a:solidFill>
                  <a:schemeClr val="accent5">
                    <a:lumMod val="75000"/>
                  </a:schemeClr>
                </a:solidFill>
              </a:rPr>
              <a:t>丸，一日</a:t>
            </a:r>
            <a:r>
              <a:rPr lang="en-US" altLang="zh-CN">
                <a:solidFill>
                  <a:schemeClr val="accent5">
                    <a:lumMod val="75000"/>
                  </a:schemeClr>
                </a:solidFill>
              </a:rPr>
              <a:t>3</a:t>
            </a:r>
            <a:r>
              <a:rPr lang="zh-CN" altLang="en-US">
                <a:solidFill>
                  <a:schemeClr val="accent5">
                    <a:lumMod val="75000"/>
                  </a:schemeClr>
                </a:solidFill>
              </a:rPr>
              <a:t>次。</a:t>
            </a:r>
            <a:endParaRPr lang="zh-CN" altLang="en-US">
              <a:solidFill>
                <a:schemeClr val="accent5">
                  <a:lumMod val="75000"/>
                </a:schemeClr>
              </a:solidFill>
            </a:endParaRPr>
          </a:p>
          <a:p>
            <a:pPr>
              <a:lnSpc>
                <a:spcPct val="160000"/>
              </a:lnSpc>
            </a:pPr>
            <a:r>
              <a:rPr lang="zh-CN" altLang="zh-CN">
                <a:sym typeface="+mn-ea"/>
              </a:rPr>
              <a:t>是否为</a:t>
            </a:r>
            <a:r>
              <a:rPr lang="en-US" altLang="zh-CN">
                <a:sym typeface="+mn-ea"/>
              </a:rPr>
              <a:t>OTC</a:t>
            </a:r>
            <a:r>
              <a:rPr lang="zh-CN" altLang="en-US">
                <a:sym typeface="+mn-ea"/>
              </a:rPr>
              <a:t>药品：</a:t>
            </a:r>
            <a:r>
              <a:rPr lang="zh-CN" altLang="en-US">
                <a:solidFill>
                  <a:schemeClr val="accent5">
                    <a:lumMod val="75000"/>
                  </a:schemeClr>
                </a:solidFill>
                <a:sym typeface="+mn-ea"/>
              </a:rPr>
              <a:t>否</a:t>
            </a:r>
            <a:endParaRPr lang="zh-CN" altLang="en-US">
              <a:solidFill>
                <a:schemeClr val="accent5">
                  <a:lumMod val="75000"/>
                </a:schemeClr>
              </a:solidFill>
            </a:endParaRPr>
          </a:p>
          <a:p>
            <a:pPr>
              <a:lnSpc>
                <a:spcPct val="160000"/>
              </a:lnSpc>
            </a:pPr>
            <a:r>
              <a:rPr lang="zh-CN" altLang="zh-CN"/>
              <a:t>中国大陆首次上市时间：</a:t>
            </a:r>
            <a:r>
              <a:rPr lang="en-US" altLang="zh-CN">
                <a:solidFill>
                  <a:schemeClr val="accent5">
                    <a:lumMod val="75000"/>
                  </a:schemeClr>
                </a:solidFill>
              </a:rPr>
              <a:t>2005</a:t>
            </a:r>
            <a:r>
              <a:rPr lang="zh-CN" altLang="en-US">
                <a:solidFill>
                  <a:schemeClr val="accent5">
                    <a:lumMod val="75000"/>
                  </a:schemeClr>
                </a:solidFill>
              </a:rPr>
              <a:t>年</a:t>
            </a:r>
            <a:endParaRPr lang="zh-CN" altLang="zh-CN">
              <a:solidFill>
                <a:schemeClr val="accent5">
                  <a:lumMod val="75000"/>
                </a:schemeClr>
              </a:solidFill>
            </a:endParaRPr>
          </a:p>
          <a:p>
            <a:pPr>
              <a:lnSpc>
                <a:spcPct val="160000"/>
              </a:lnSpc>
            </a:pPr>
            <a:r>
              <a:rPr lang="zh-CN" altLang="en-US"/>
              <a:t>特有两大生物活性物质：</a:t>
            </a:r>
            <a:r>
              <a:rPr lang="zh-CN" altLang="en-US">
                <a:solidFill>
                  <a:schemeClr val="accent5">
                    <a:lumMod val="75000"/>
                  </a:schemeClr>
                </a:solidFill>
              </a:rPr>
              <a:t>牡荆素鼠李糖苷和牡荆素葡萄糖苷</a:t>
            </a:r>
            <a:endParaRPr lang="zh-CN" altLang="en-US">
              <a:solidFill>
                <a:schemeClr val="accent5">
                  <a:lumMod val="75000"/>
                </a:schemeClr>
              </a:solidFill>
            </a:endParaRPr>
          </a:p>
          <a:p>
            <a:endParaRPr lang="zh-CN" altLang="en-US">
              <a:solidFill>
                <a:schemeClr val="accent5">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7" name="组合 6"/>
          <p:cNvGrpSpPr/>
          <p:nvPr/>
        </p:nvGrpSpPr>
        <p:grpSpPr>
          <a:xfrm rot="5400000">
            <a:off x="8577580" y="3181350"/>
            <a:ext cx="6858000" cy="494665"/>
            <a:chOff x="-1" y="22"/>
            <a:chExt cx="19215" cy="1558"/>
          </a:xfrm>
        </p:grpSpPr>
        <p:sp>
          <p:nvSpPr>
            <p:cNvPr id="5" name="矩形 4"/>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11" name="组合 10"/>
          <p:cNvGrpSpPr/>
          <p:nvPr/>
        </p:nvGrpSpPr>
        <p:grpSpPr>
          <a:xfrm rot="16200000">
            <a:off x="-3221355" y="3181985"/>
            <a:ext cx="6858000" cy="494665"/>
            <a:chOff x="-1" y="22"/>
            <a:chExt cx="19215" cy="1558"/>
          </a:xfrm>
        </p:grpSpPr>
        <p:sp>
          <p:nvSpPr>
            <p:cNvPr id="12" name="矩形 11"/>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矩形 12"/>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4" name="组合 3"/>
          <p:cNvGrpSpPr/>
          <p:nvPr/>
        </p:nvGrpSpPr>
        <p:grpSpPr>
          <a:xfrm rot="0">
            <a:off x="-40005" y="335280"/>
            <a:ext cx="1322705" cy="537210"/>
            <a:chOff x="23" y="949"/>
            <a:chExt cx="4600" cy="1846"/>
          </a:xfrm>
        </p:grpSpPr>
        <p:sp>
          <p:nvSpPr>
            <p:cNvPr id="2" name="矩形 1"/>
            <p:cNvSpPr/>
            <p:nvPr/>
          </p:nvSpPr>
          <p:spPr>
            <a:xfrm>
              <a:off x="23" y="949"/>
              <a:ext cx="3747" cy="184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椭圆 2"/>
            <p:cNvSpPr/>
            <p:nvPr/>
          </p:nvSpPr>
          <p:spPr>
            <a:xfrm>
              <a:off x="2705" y="949"/>
              <a:ext cx="1919" cy="184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72" name="文本框 71"/>
          <p:cNvSpPr txBox="1"/>
          <p:nvPr/>
        </p:nvSpPr>
        <p:spPr>
          <a:xfrm>
            <a:off x="1691640" y="412115"/>
            <a:ext cx="2548255" cy="460375"/>
          </a:xfrm>
          <a:prstGeom prst="rect">
            <a:avLst/>
          </a:prstGeom>
          <a:noFill/>
        </p:spPr>
        <p:txBody>
          <a:bodyPr wrap="square" rtlCol="0">
            <a:spAutoFit/>
          </a:bodyPr>
          <a:p>
            <a:r>
              <a:rPr lang="zh-CN" altLang="en-US" sz="2400">
                <a:solidFill>
                  <a:schemeClr val="accent1">
                    <a:lumMod val="75000"/>
                  </a:schemeClr>
                </a:solidFill>
              </a:rPr>
              <a:t>药品基本信息</a:t>
            </a:r>
            <a:endParaRPr lang="zh-CN" altLang="en-US" sz="2400">
              <a:solidFill>
                <a:schemeClr val="accent1">
                  <a:lumMod val="75000"/>
                </a:schemeClr>
              </a:solidFill>
            </a:endParaRPr>
          </a:p>
        </p:txBody>
      </p:sp>
      <p:sp>
        <p:nvSpPr>
          <p:cNvPr id="8" name="文本框 7"/>
          <p:cNvSpPr txBox="1"/>
          <p:nvPr/>
        </p:nvSpPr>
        <p:spPr>
          <a:xfrm>
            <a:off x="1632585" y="1597025"/>
            <a:ext cx="9737725" cy="1476375"/>
          </a:xfrm>
          <a:prstGeom prst="rect">
            <a:avLst/>
          </a:prstGeom>
          <a:noFill/>
        </p:spPr>
        <p:txBody>
          <a:bodyPr wrap="square" rtlCol="0">
            <a:spAutoFit/>
          </a:bodyPr>
          <a:p>
            <a:r>
              <a:rPr lang="zh-CN" altLang="zh-CN">
                <a:sym typeface="+mn-ea"/>
              </a:rPr>
              <a:t>功能主治</a:t>
            </a:r>
            <a:endParaRPr lang="zh-CN" altLang="zh-CN">
              <a:sym typeface="+mn-ea"/>
            </a:endParaRPr>
          </a:p>
          <a:p>
            <a:endParaRPr lang="zh-CN" altLang="zh-CN">
              <a:sym typeface="+mn-ea"/>
            </a:endParaRPr>
          </a:p>
          <a:p>
            <a:r>
              <a:rPr lang="zh-CN" altLang="zh-CN">
                <a:solidFill>
                  <a:schemeClr val="accent5">
                    <a:lumMod val="75000"/>
                  </a:schemeClr>
                </a:solidFill>
                <a:sym typeface="+mn-ea"/>
              </a:rPr>
              <a:t>活血化瘀，宣通血脉。用于淤血阻脉所致的胸痹，症见胸闷憋气、</a:t>
            </a:r>
            <a:r>
              <a:rPr lang="en-US" altLang="zh-CN">
                <a:solidFill>
                  <a:schemeClr val="accent5">
                    <a:lumMod val="75000"/>
                  </a:schemeClr>
                </a:solidFill>
                <a:sym typeface="+mn-ea"/>
              </a:rPr>
              <a:t> </a:t>
            </a:r>
            <a:r>
              <a:rPr lang="zh-CN" altLang="zh-CN">
                <a:solidFill>
                  <a:schemeClr val="accent5">
                    <a:lumMod val="75000"/>
                  </a:schemeClr>
                </a:solidFill>
                <a:sym typeface="+mn-ea"/>
              </a:rPr>
              <a:t>心前区刺痛、心悸健忘、眩晕耳鸣；冠心病心绞痛，高脂血症，脑动脉供血不足见上述证候者。</a:t>
            </a:r>
            <a:endParaRPr lang="zh-CN" altLang="zh-CN">
              <a:solidFill>
                <a:schemeClr val="accent5">
                  <a:lumMod val="75000"/>
                </a:schemeClr>
              </a:solidFill>
            </a:endParaRPr>
          </a:p>
          <a:p>
            <a:endParaRPr lang="zh-CN" altLang="en-US"/>
          </a:p>
        </p:txBody>
      </p:sp>
      <p:sp>
        <p:nvSpPr>
          <p:cNvPr id="9" name="文本框 8"/>
          <p:cNvSpPr txBox="1"/>
          <p:nvPr/>
        </p:nvSpPr>
        <p:spPr>
          <a:xfrm>
            <a:off x="1691640" y="3873500"/>
            <a:ext cx="9678670" cy="2030095"/>
          </a:xfrm>
          <a:prstGeom prst="rect">
            <a:avLst/>
          </a:prstGeom>
          <a:noFill/>
        </p:spPr>
        <p:txBody>
          <a:bodyPr wrap="square" rtlCol="0">
            <a:spAutoFit/>
          </a:bodyPr>
          <a:p>
            <a:pPr algn="l"/>
            <a:r>
              <a:rPr lang="zh-CN" altLang="en-US">
                <a:sym typeface="+mn-ea"/>
              </a:rPr>
              <a:t>所治疗疾病基本情况</a:t>
            </a:r>
            <a:endParaRPr lang="zh-CN" altLang="en-US">
              <a:sym typeface="+mn-ea"/>
            </a:endParaRPr>
          </a:p>
          <a:p>
            <a:pPr algn="l"/>
            <a:endParaRPr lang="zh-CN" altLang="en-US">
              <a:solidFill>
                <a:schemeClr val="accent5">
                  <a:lumMod val="75000"/>
                </a:schemeClr>
              </a:solidFill>
              <a:sym typeface="+mn-ea"/>
            </a:endParaRPr>
          </a:p>
          <a:p>
            <a:pPr algn="l"/>
            <a:r>
              <a:rPr lang="zh-CN" altLang="en-US">
                <a:solidFill>
                  <a:schemeClr val="accent5">
                    <a:lumMod val="75000"/>
                  </a:schemeClr>
                </a:solidFill>
                <a:sym typeface="+mn-ea"/>
              </a:rPr>
              <a:t>心脑血管疾病泛指由于高脂血症、血液黏稠、动脉粥样硬化、高血压等所导致的心脏、大脑及全身组织发生的缺血性或出血性疾病。每年因心脑血管疾病造成死亡的人数约</a:t>
            </a:r>
            <a:r>
              <a:rPr lang="en-US" altLang="zh-CN">
                <a:solidFill>
                  <a:schemeClr val="accent5">
                    <a:lumMod val="75000"/>
                  </a:schemeClr>
                </a:solidFill>
                <a:sym typeface="+mn-ea"/>
              </a:rPr>
              <a:t>260</a:t>
            </a:r>
            <a:r>
              <a:rPr lang="zh-CN" altLang="en-US">
                <a:solidFill>
                  <a:schemeClr val="accent5">
                    <a:lumMod val="75000"/>
                  </a:schemeClr>
                </a:solidFill>
                <a:sym typeface="+mn-ea"/>
              </a:rPr>
              <a:t>万，占我国每年总死亡人数的</a:t>
            </a:r>
            <a:r>
              <a:rPr lang="en-US" altLang="zh-CN">
                <a:solidFill>
                  <a:schemeClr val="accent5">
                    <a:lumMod val="75000"/>
                  </a:schemeClr>
                </a:solidFill>
                <a:sym typeface="+mn-ea"/>
              </a:rPr>
              <a:t>50%</a:t>
            </a:r>
            <a:r>
              <a:rPr lang="zh-CN" altLang="en-US">
                <a:solidFill>
                  <a:schemeClr val="accent5">
                    <a:lumMod val="75000"/>
                  </a:schemeClr>
                </a:solidFill>
                <a:sym typeface="+mn-ea"/>
              </a:rPr>
              <a:t>。</a:t>
            </a:r>
            <a:endParaRPr lang="zh-CN" altLang="en-US">
              <a:solidFill>
                <a:schemeClr val="accent5">
                  <a:lumMod val="75000"/>
                </a:schemeClr>
              </a:solidFill>
              <a:sym typeface="+mn-ea"/>
            </a:endParaRPr>
          </a:p>
          <a:p>
            <a:pPr algn="l"/>
            <a:endParaRPr lang="zh-CN" altLang="en-US"/>
          </a:p>
          <a:p>
            <a:endParaRPr lang="zh-CN"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7" name="组合 6"/>
          <p:cNvGrpSpPr/>
          <p:nvPr/>
        </p:nvGrpSpPr>
        <p:grpSpPr>
          <a:xfrm rot="5400000">
            <a:off x="8577580" y="3181350"/>
            <a:ext cx="6858000" cy="494665"/>
            <a:chOff x="-1" y="22"/>
            <a:chExt cx="19215" cy="1558"/>
          </a:xfrm>
        </p:grpSpPr>
        <p:sp>
          <p:nvSpPr>
            <p:cNvPr id="5" name="矩形 4"/>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11" name="组合 10"/>
          <p:cNvGrpSpPr/>
          <p:nvPr/>
        </p:nvGrpSpPr>
        <p:grpSpPr>
          <a:xfrm rot="16200000">
            <a:off x="-3221355" y="3181985"/>
            <a:ext cx="6858000" cy="494665"/>
            <a:chOff x="-1" y="22"/>
            <a:chExt cx="19215" cy="1558"/>
          </a:xfrm>
        </p:grpSpPr>
        <p:sp>
          <p:nvSpPr>
            <p:cNvPr id="12" name="矩形 11"/>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矩形 12"/>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4" name="组合 3"/>
          <p:cNvGrpSpPr/>
          <p:nvPr/>
        </p:nvGrpSpPr>
        <p:grpSpPr>
          <a:xfrm rot="0">
            <a:off x="-40005" y="335280"/>
            <a:ext cx="1322705" cy="537210"/>
            <a:chOff x="23" y="949"/>
            <a:chExt cx="4600" cy="1846"/>
          </a:xfrm>
        </p:grpSpPr>
        <p:sp>
          <p:nvSpPr>
            <p:cNvPr id="2" name="矩形 1"/>
            <p:cNvSpPr/>
            <p:nvPr/>
          </p:nvSpPr>
          <p:spPr>
            <a:xfrm>
              <a:off x="23" y="949"/>
              <a:ext cx="3747" cy="184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椭圆 2"/>
            <p:cNvSpPr/>
            <p:nvPr/>
          </p:nvSpPr>
          <p:spPr>
            <a:xfrm>
              <a:off x="2705" y="949"/>
              <a:ext cx="1919" cy="184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72" name="文本框 71"/>
          <p:cNvSpPr txBox="1"/>
          <p:nvPr/>
        </p:nvSpPr>
        <p:spPr>
          <a:xfrm>
            <a:off x="1691640" y="412115"/>
            <a:ext cx="2548255" cy="460375"/>
          </a:xfrm>
          <a:prstGeom prst="rect">
            <a:avLst/>
          </a:prstGeom>
          <a:noFill/>
        </p:spPr>
        <p:txBody>
          <a:bodyPr wrap="square" rtlCol="0">
            <a:spAutoFit/>
          </a:bodyPr>
          <a:p>
            <a:r>
              <a:rPr lang="zh-CN" altLang="en-US" sz="2400">
                <a:solidFill>
                  <a:schemeClr val="accent1">
                    <a:lumMod val="75000"/>
                  </a:schemeClr>
                </a:solidFill>
              </a:rPr>
              <a:t>药品基本信息</a:t>
            </a:r>
            <a:endParaRPr lang="zh-CN" altLang="en-US" sz="2400">
              <a:solidFill>
                <a:schemeClr val="accent1">
                  <a:lumMod val="75000"/>
                </a:schemeClr>
              </a:solidFill>
            </a:endParaRPr>
          </a:p>
        </p:txBody>
      </p:sp>
      <p:sp>
        <p:nvSpPr>
          <p:cNvPr id="8" name="文本框 7"/>
          <p:cNvSpPr txBox="1"/>
          <p:nvPr/>
        </p:nvSpPr>
        <p:spPr>
          <a:xfrm>
            <a:off x="1602740" y="1568450"/>
            <a:ext cx="9737725" cy="1198880"/>
          </a:xfrm>
          <a:prstGeom prst="rect">
            <a:avLst/>
          </a:prstGeom>
          <a:noFill/>
        </p:spPr>
        <p:txBody>
          <a:bodyPr wrap="square" rtlCol="0">
            <a:spAutoFit/>
          </a:bodyPr>
          <a:p>
            <a:r>
              <a:rPr lang="zh-CN" altLang="zh-CN">
                <a:solidFill>
                  <a:schemeClr val="accent1">
                    <a:lumMod val="50000"/>
                  </a:schemeClr>
                </a:solidFill>
                <a:sym typeface="+mn-ea"/>
              </a:rPr>
              <a:t>抗心肌缺血作用</a:t>
            </a:r>
            <a:endParaRPr lang="zh-CN" altLang="zh-CN">
              <a:solidFill>
                <a:schemeClr val="accent1">
                  <a:lumMod val="50000"/>
                </a:schemeClr>
              </a:solidFill>
              <a:sym typeface="+mn-ea"/>
            </a:endParaRPr>
          </a:p>
          <a:p>
            <a:endParaRPr lang="zh-CN" altLang="zh-CN">
              <a:solidFill>
                <a:schemeClr val="tx1"/>
              </a:solidFill>
              <a:sym typeface="+mn-ea"/>
            </a:endParaRPr>
          </a:p>
          <a:p>
            <a:r>
              <a:rPr lang="zh-CN" altLang="en-US">
                <a:solidFill>
                  <a:schemeClr val="tx1"/>
                </a:solidFill>
              </a:rPr>
              <a:t>麻醉犬实验表明，舒笑益心酮滴丸通过舒张冠脉血管，从而增加冠脉血流量，降低心肌耗氧量。兔实验表明，舒笑益心酮滴丸可显著缩小实验性心肌梗塞范围，明显减轻心肌损伤程度。</a:t>
            </a:r>
            <a:endParaRPr lang="zh-CN" altLang="en-US">
              <a:solidFill>
                <a:schemeClr val="tx1"/>
              </a:solidFill>
            </a:endParaRPr>
          </a:p>
        </p:txBody>
      </p:sp>
      <p:sp>
        <p:nvSpPr>
          <p:cNvPr id="9" name="文本框 8"/>
          <p:cNvSpPr txBox="1"/>
          <p:nvPr/>
        </p:nvSpPr>
        <p:spPr>
          <a:xfrm>
            <a:off x="1632585" y="3221355"/>
            <a:ext cx="9678670" cy="922020"/>
          </a:xfrm>
          <a:prstGeom prst="rect">
            <a:avLst/>
          </a:prstGeom>
          <a:noFill/>
        </p:spPr>
        <p:txBody>
          <a:bodyPr wrap="square" rtlCol="0">
            <a:spAutoFit/>
          </a:bodyPr>
          <a:p>
            <a:pPr algn="l"/>
            <a:r>
              <a:rPr lang="zh-CN" altLang="en-US">
                <a:solidFill>
                  <a:schemeClr val="accent1">
                    <a:lumMod val="50000"/>
                  </a:schemeClr>
                </a:solidFill>
                <a:sym typeface="+mn-ea"/>
              </a:rPr>
              <a:t>降压作用</a:t>
            </a:r>
            <a:endParaRPr lang="zh-CN" altLang="en-US">
              <a:solidFill>
                <a:schemeClr val="accent1">
                  <a:lumMod val="50000"/>
                </a:schemeClr>
              </a:solidFill>
              <a:sym typeface="+mn-ea"/>
            </a:endParaRPr>
          </a:p>
          <a:p>
            <a:pPr algn="l"/>
            <a:endParaRPr lang="zh-CN" altLang="en-US">
              <a:solidFill>
                <a:schemeClr val="accent1">
                  <a:lumMod val="50000"/>
                </a:schemeClr>
              </a:solidFill>
              <a:sym typeface="+mn-ea"/>
            </a:endParaRPr>
          </a:p>
          <a:p>
            <a:pPr algn="l"/>
            <a:r>
              <a:rPr lang="zh-CN" altLang="en-US">
                <a:solidFill>
                  <a:schemeClr val="tx1"/>
                </a:solidFill>
                <a:sym typeface="+mn-ea"/>
              </a:rPr>
              <a:t>麻醉犬实验表明，舒笑益心酮滴丸显著降低动脉血压和总外周血管阻力，有效地增加心输出量。</a:t>
            </a:r>
            <a:endParaRPr lang="zh-CN" altLang="en-US">
              <a:solidFill>
                <a:schemeClr val="tx1"/>
              </a:solidFill>
              <a:sym typeface="+mn-ea"/>
            </a:endParaRPr>
          </a:p>
        </p:txBody>
      </p:sp>
      <p:sp>
        <p:nvSpPr>
          <p:cNvPr id="10" name="文本框 9"/>
          <p:cNvSpPr txBox="1"/>
          <p:nvPr/>
        </p:nvSpPr>
        <p:spPr>
          <a:xfrm>
            <a:off x="1691640" y="4686300"/>
            <a:ext cx="9737725" cy="1198880"/>
          </a:xfrm>
          <a:prstGeom prst="rect">
            <a:avLst/>
          </a:prstGeom>
          <a:noFill/>
        </p:spPr>
        <p:txBody>
          <a:bodyPr wrap="square" rtlCol="0">
            <a:spAutoFit/>
          </a:bodyPr>
          <a:p>
            <a:r>
              <a:rPr lang="zh-CN" altLang="zh-CN">
                <a:solidFill>
                  <a:schemeClr val="accent1">
                    <a:lumMod val="50000"/>
                  </a:schemeClr>
                </a:solidFill>
                <a:sym typeface="+mn-ea"/>
              </a:rPr>
              <a:t>降脂作用</a:t>
            </a:r>
            <a:endParaRPr lang="zh-CN" altLang="zh-CN">
              <a:solidFill>
                <a:schemeClr val="accent1">
                  <a:lumMod val="50000"/>
                </a:schemeClr>
              </a:solidFill>
              <a:sym typeface="+mn-ea"/>
            </a:endParaRPr>
          </a:p>
          <a:p>
            <a:endParaRPr lang="zh-CN" altLang="zh-CN">
              <a:solidFill>
                <a:schemeClr val="tx1"/>
              </a:solidFill>
              <a:sym typeface="+mn-ea"/>
            </a:endParaRPr>
          </a:p>
          <a:p>
            <a:r>
              <a:rPr lang="zh-CN" altLang="en-US">
                <a:solidFill>
                  <a:schemeClr val="tx1"/>
                </a:solidFill>
              </a:rPr>
              <a:t>大鼠实验表明，舒笑益心酮滴丸可显著降低大鼠血清总胆固醇（</a:t>
            </a:r>
            <a:r>
              <a:rPr lang="en-US" altLang="zh-CN">
                <a:solidFill>
                  <a:schemeClr val="tx1"/>
                </a:solidFill>
              </a:rPr>
              <a:t>TC</a:t>
            </a:r>
            <a:r>
              <a:rPr lang="zh-CN" altLang="en-US">
                <a:solidFill>
                  <a:schemeClr val="tx1"/>
                </a:solidFill>
              </a:rPr>
              <a:t>）和甘油三酯（</a:t>
            </a:r>
            <a:r>
              <a:rPr lang="en-US" altLang="zh-CN">
                <a:solidFill>
                  <a:schemeClr val="tx1"/>
                </a:solidFill>
              </a:rPr>
              <a:t>TG</a:t>
            </a:r>
            <a:r>
              <a:rPr lang="zh-CN" altLang="en-US">
                <a:solidFill>
                  <a:schemeClr val="tx1"/>
                </a:solidFill>
              </a:rPr>
              <a:t>）含量，提高血清中</a:t>
            </a:r>
            <a:r>
              <a:rPr lang="en-US" altLang="zh-CN">
                <a:solidFill>
                  <a:schemeClr val="tx1"/>
                </a:solidFill>
              </a:rPr>
              <a:t>HDL-C</a:t>
            </a:r>
            <a:r>
              <a:rPr lang="zh-CN" altLang="en-US">
                <a:solidFill>
                  <a:schemeClr val="tx1"/>
                </a:solidFill>
              </a:rPr>
              <a:t>和</a:t>
            </a:r>
            <a:r>
              <a:rPr lang="en-US" altLang="zh-CN">
                <a:solidFill>
                  <a:schemeClr val="tx1"/>
                </a:solidFill>
              </a:rPr>
              <a:t>HDL-C/TC</a:t>
            </a:r>
            <a:r>
              <a:rPr lang="zh-CN" altLang="en-US">
                <a:solidFill>
                  <a:schemeClr val="tx1"/>
                </a:solidFill>
              </a:rPr>
              <a:t>的比率。</a:t>
            </a:r>
            <a:endParaRPr lang="zh-CN" altLang="en-US">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7" name="组合 6"/>
          <p:cNvGrpSpPr/>
          <p:nvPr/>
        </p:nvGrpSpPr>
        <p:grpSpPr>
          <a:xfrm>
            <a:off x="-635" y="13970"/>
            <a:ext cx="12201525" cy="989330"/>
            <a:chOff x="-1" y="22"/>
            <a:chExt cx="19215" cy="1558"/>
          </a:xfrm>
        </p:grpSpPr>
        <p:sp>
          <p:nvSpPr>
            <p:cNvPr id="5" name="矩形 4"/>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4" name="组合 3"/>
          <p:cNvGrpSpPr/>
          <p:nvPr/>
        </p:nvGrpSpPr>
        <p:grpSpPr>
          <a:xfrm rot="5400000">
            <a:off x="939800" y="648335"/>
            <a:ext cx="2623820" cy="1373505"/>
            <a:chOff x="23" y="949"/>
            <a:chExt cx="4600" cy="1846"/>
          </a:xfrm>
        </p:grpSpPr>
        <p:sp>
          <p:nvSpPr>
            <p:cNvPr id="2" name="矩形 1"/>
            <p:cNvSpPr/>
            <p:nvPr/>
          </p:nvSpPr>
          <p:spPr>
            <a:xfrm>
              <a:off x="23" y="949"/>
              <a:ext cx="3747" cy="184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椭圆 2"/>
            <p:cNvSpPr/>
            <p:nvPr/>
          </p:nvSpPr>
          <p:spPr>
            <a:xfrm>
              <a:off x="2705" y="949"/>
              <a:ext cx="1919" cy="184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8" name="组合 7"/>
          <p:cNvGrpSpPr/>
          <p:nvPr/>
        </p:nvGrpSpPr>
        <p:grpSpPr>
          <a:xfrm rot="10800000">
            <a:off x="0" y="5895340"/>
            <a:ext cx="12201525" cy="989330"/>
            <a:chOff x="-1" y="22"/>
            <a:chExt cx="19215" cy="1558"/>
          </a:xfrm>
        </p:grpSpPr>
        <p:sp>
          <p:nvSpPr>
            <p:cNvPr id="9" name="矩形 8"/>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72" name="文本框 71"/>
          <p:cNvSpPr txBox="1"/>
          <p:nvPr/>
        </p:nvSpPr>
        <p:spPr>
          <a:xfrm>
            <a:off x="1565275" y="3463925"/>
            <a:ext cx="1226820" cy="460375"/>
          </a:xfrm>
          <a:prstGeom prst="rect">
            <a:avLst/>
          </a:prstGeom>
          <a:noFill/>
        </p:spPr>
        <p:txBody>
          <a:bodyPr wrap="square" rtlCol="0">
            <a:spAutoFit/>
          </a:bodyPr>
          <a:p>
            <a:r>
              <a:rPr lang="zh-CN" altLang="en-US" sz="2400">
                <a:solidFill>
                  <a:schemeClr val="accent1">
                    <a:lumMod val="75000"/>
                  </a:schemeClr>
                </a:solidFill>
              </a:rPr>
              <a:t>安全性</a:t>
            </a:r>
            <a:endParaRPr lang="zh-CN" altLang="en-US" sz="2400">
              <a:solidFill>
                <a:schemeClr val="accent1">
                  <a:lumMod val="75000"/>
                </a:schemeClr>
              </a:solidFill>
            </a:endParaRPr>
          </a:p>
        </p:txBody>
      </p:sp>
      <p:sp>
        <p:nvSpPr>
          <p:cNvPr id="11" name="文本框 10"/>
          <p:cNvSpPr txBox="1"/>
          <p:nvPr/>
        </p:nvSpPr>
        <p:spPr>
          <a:xfrm>
            <a:off x="1710055" y="1808480"/>
            <a:ext cx="1083945" cy="583565"/>
          </a:xfrm>
          <a:prstGeom prst="rect">
            <a:avLst/>
          </a:prstGeom>
          <a:noFill/>
        </p:spPr>
        <p:txBody>
          <a:bodyPr wrap="square" rtlCol="0">
            <a:spAutoFit/>
          </a:bodyPr>
          <a:p>
            <a:pPr algn="ctr"/>
            <a:r>
              <a:rPr lang="en-US" altLang="zh-CN" sz="3200">
                <a:solidFill>
                  <a:schemeClr val="bg1"/>
                </a:solidFill>
              </a:rPr>
              <a:t>02</a:t>
            </a:r>
            <a:endParaRPr lang="en-US" altLang="zh-CN" sz="3200">
              <a:solidFill>
                <a:schemeClr val="bg1"/>
              </a:solidFill>
            </a:endParaRPr>
          </a:p>
        </p:txBody>
      </p:sp>
      <p:sp>
        <p:nvSpPr>
          <p:cNvPr id="13" name="文本框 12"/>
          <p:cNvSpPr txBox="1"/>
          <p:nvPr/>
        </p:nvSpPr>
        <p:spPr>
          <a:xfrm>
            <a:off x="4258310" y="1553210"/>
            <a:ext cx="7185025" cy="3743325"/>
          </a:xfrm>
          <a:prstGeom prst="rect">
            <a:avLst/>
          </a:prstGeom>
          <a:noFill/>
        </p:spPr>
        <p:txBody>
          <a:bodyPr wrap="square" rtlCol="0">
            <a:spAutoFit/>
          </a:bodyPr>
          <a:p>
            <a:r>
              <a:rPr lang="zh-CN" altLang="en-US">
                <a:solidFill>
                  <a:schemeClr val="accent1">
                    <a:lumMod val="50000"/>
                  </a:schemeClr>
                </a:solidFill>
              </a:rPr>
              <a:t>不良反应情况</a:t>
            </a:r>
            <a:endParaRPr lang="zh-CN" altLang="en-US">
              <a:solidFill>
                <a:schemeClr val="accent1">
                  <a:lumMod val="50000"/>
                </a:schemeClr>
              </a:solidFill>
            </a:endParaRPr>
          </a:p>
          <a:p>
            <a:endParaRPr lang="zh-CN" altLang="en-US">
              <a:solidFill>
                <a:schemeClr val="tx1"/>
              </a:solidFill>
            </a:endParaRPr>
          </a:p>
          <a:p>
            <a:pPr>
              <a:lnSpc>
                <a:spcPct val="140000"/>
              </a:lnSpc>
            </a:pPr>
            <a:r>
              <a:rPr>
                <a:solidFill>
                  <a:schemeClr val="tx1"/>
                </a:solidFill>
              </a:rPr>
              <a:t>根据定期安全性更新报告显示，2017年6月-2022年6月五年间累计销售362万盒，用药人次约1.34千万人，通过各种途径收集相关不良反应病例12例，无严重病例，不良反应发生率千万分之八，为十分罕见，可见安全性良好。</a:t>
            </a:r>
            <a:endParaRPr>
              <a:solidFill>
                <a:schemeClr val="tx1"/>
              </a:solidFill>
            </a:endParaRPr>
          </a:p>
          <a:p>
            <a:pPr>
              <a:lnSpc>
                <a:spcPct val="140000"/>
              </a:lnSpc>
            </a:pPr>
            <a:endParaRPr>
              <a:solidFill>
                <a:schemeClr val="tx1"/>
              </a:solidFill>
            </a:endParaRPr>
          </a:p>
          <a:p>
            <a:pPr>
              <a:lnSpc>
                <a:spcPct val="140000"/>
              </a:lnSpc>
            </a:pPr>
            <a:r>
              <a:rPr>
                <a:solidFill>
                  <a:schemeClr val="tx1"/>
                </a:solidFill>
              </a:rPr>
              <a:t>不良反应累及器官均为消化系统，大多表现为腹痛、胃不适等，说明书的不良反应项中已对少数患者服用后胃脘偶有轻微不适感做出了提示，患者在饭后服用，可明显降低不良反应的发生率和强度。</a:t>
            </a:r>
            <a:endParaRPr>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7" name="组合 6"/>
          <p:cNvGrpSpPr/>
          <p:nvPr/>
        </p:nvGrpSpPr>
        <p:grpSpPr>
          <a:xfrm>
            <a:off x="-635" y="13970"/>
            <a:ext cx="12201525" cy="836295"/>
            <a:chOff x="-1" y="22"/>
            <a:chExt cx="19215" cy="1558"/>
          </a:xfrm>
        </p:grpSpPr>
        <p:sp>
          <p:nvSpPr>
            <p:cNvPr id="5" name="矩形 4"/>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4" name="组合 3"/>
          <p:cNvGrpSpPr/>
          <p:nvPr/>
        </p:nvGrpSpPr>
        <p:grpSpPr>
          <a:xfrm rot="5400000">
            <a:off x="700405" y="638810"/>
            <a:ext cx="2623820" cy="1373505"/>
            <a:chOff x="23" y="949"/>
            <a:chExt cx="4600" cy="1846"/>
          </a:xfrm>
        </p:grpSpPr>
        <p:sp>
          <p:nvSpPr>
            <p:cNvPr id="2" name="矩形 1"/>
            <p:cNvSpPr/>
            <p:nvPr/>
          </p:nvSpPr>
          <p:spPr>
            <a:xfrm>
              <a:off x="23" y="949"/>
              <a:ext cx="3747" cy="184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椭圆 2"/>
            <p:cNvSpPr/>
            <p:nvPr/>
          </p:nvSpPr>
          <p:spPr>
            <a:xfrm>
              <a:off x="2705" y="949"/>
              <a:ext cx="1919" cy="184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8" name="组合 7"/>
          <p:cNvGrpSpPr/>
          <p:nvPr/>
        </p:nvGrpSpPr>
        <p:grpSpPr>
          <a:xfrm rot="10800000">
            <a:off x="0" y="6113780"/>
            <a:ext cx="12201525" cy="770890"/>
            <a:chOff x="-1" y="22"/>
            <a:chExt cx="19215" cy="1558"/>
          </a:xfrm>
        </p:grpSpPr>
        <p:sp>
          <p:nvSpPr>
            <p:cNvPr id="9" name="矩形 8"/>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72" name="文本框 71"/>
          <p:cNvSpPr txBox="1"/>
          <p:nvPr/>
        </p:nvSpPr>
        <p:spPr>
          <a:xfrm>
            <a:off x="1399540" y="3463925"/>
            <a:ext cx="1226820" cy="460375"/>
          </a:xfrm>
          <a:prstGeom prst="rect">
            <a:avLst/>
          </a:prstGeom>
          <a:noFill/>
        </p:spPr>
        <p:txBody>
          <a:bodyPr wrap="square" rtlCol="0">
            <a:spAutoFit/>
          </a:bodyPr>
          <a:p>
            <a:r>
              <a:rPr lang="zh-CN" altLang="en-US" sz="2400">
                <a:solidFill>
                  <a:schemeClr val="accent1">
                    <a:lumMod val="75000"/>
                  </a:schemeClr>
                </a:solidFill>
              </a:rPr>
              <a:t>有效性</a:t>
            </a:r>
            <a:endParaRPr lang="zh-CN" altLang="en-US" sz="2400">
              <a:solidFill>
                <a:schemeClr val="accent1">
                  <a:lumMod val="75000"/>
                </a:schemeClr>
              </a:solidFill>
            </a:endParaRPr>
          </a:p>
        </p:txBody>
      </p:sp>
      <p:sp>
        <p:nvSpPr>
          <p:cNvPr id="11" name="文本框 10"/>
          <p:cNvSpPr txBox="1"/>
          <p:nvPr/>
        </p:nvSpPr>
        <p:spPr>
          <a:xfrm>
            <a:off x="1470660" y="1808480"/>
            <a:ext cx="1083945" cy="583565"/>
          </a:xfrm>
          <a:prstGeom prst="rect">
            <a:avLst/>
          </a:prstGeom>
          <a:noFill/>
        </p:spPr>
        <p:txBody>
          <a:bodyPr wrap="square" rtlCol="0">
            <a:spAutoFit/>
          </a:bodyPr>
          <a:p>
            <a:pPr algn="ctr"/>
            <a:r>
              <a:rPr lang="en-US" altLang="zh-CN" sz="3200">
                <a:solidFill>
                  <a:schemeClr val="bg1"/>
                </a:solidFill>
              </a:rPr>
              <a:t>03</a:t>
            </a:r>
            <a:endParaRPr lang="en-US" altLang="zh-CN" sz="3200">
              <a:solidFill>
                <a:schemeClr val="bg1"/>
              </a:solidFill>
            </a:endParaRPr>
          </a:p>
        </p:txBody>
      </p:sp>
      <p:sp>
        <p:nvSpPr>
          <p:cNvPr id="12" name="文本框 11"/>
          <p:cNvSpPr txBox="1"/>
          <p:nvPr/>
        </p:nvSpPr>
        <p:spPr>
          <a:xfrm>
            <a:off x="3394710" y="897890"/>
            <a:ext cx="8507730" cy="5215890"/>
          </a:xfrm>
          <a:prstGeom prst="rect">
            <a:avLst/>
          </a:prstGeom>
          <a:noFill/>
        </p:spPr>
        <p:txBody>
          <a:bodyPr wrap="square" rtlCol="0">
            <a:spAutoFit/>
          </a:bodyPr>
          <a:p>
            <a:r>
              <a:rPr lang="zh-CN" altLang="en-US">
                <a:solidFill>
                  <a:schemeClr val="accent1">
                    <a:lumMod val="50000"/>
                  </a:schemeClr>
                </a:solidFill>
              </a:rPr>
              <a:t>益心酮滴丸治疗冠心病</a:t>
            </a:r>
            <a:r>
              <a:rPr lang="en-US" altLang="zh-CN">
                <a:solidFill>
                  <a:schemeClr val="accent1">
                    <a:lumMod val="50000"/>
                  </a:schemeClr>
                </a:solidFill>
              </a:rPr>
              <a:t>43</a:t>
            </a:r>
            <a:r>
              <a:rPr lang="zh-CN" altLang="en-US">
                <a:solidFill>
                  <a:schemeClr val="accent1">
                    <a:lumMod val="50000"/>
                  </a:schemeClr>
                </a:solidFill>
              </a:rPr>
              <a:t>例疗效观察</a:t>
            </a:r>
            <a:endParaRPr lang="zh-CN" altLang="en-US">
              <a:solidFill>
                <a:schemeClr val="accent1">
                  <a:lumMod val="50000"/>
                </a:schemeClr>
              </a:solidFill>
            </a:endParaRPr>
          </a:p>
          <a:p>
            <a:endParaRPr lang="zh-CN" altLang="en-US">
              <a:solidFill>
                <a:schemeClr val="tx1"/>
              </a:solidFill>
            </a:endParaRPr>
          </a:p>
          <a:p>
            <a:pPr>
              <a:lnSpc>
                <a:spcPct val="150000"/>
              </a:lnSpc>
            </a:pPr>
            <a:r>
              <a:rPr lang="zh-CN" altLang="en-US">
                <a:solidFill>
                  <a:schemeClr val="tx1"/>
                </a:solidFill>
              </a:rPr>
              <a:t>◇病例</a:t>
            </a:r>
            <a:r>
              <a:rPr lang="en-US" altLang="zh-CN">
                <a:solidFill>
                  <a:schemeClr val="tx1"/>
                </a:solidFill>
              </a:rPr>
              <a:t>   </a:t>
            </a:r>
            <a:endParaRPr lang="en-US" altLang="zh-CN">
              <a:solidFill>
                <a:schemeClr val="tx1"/>
              </a:solidFill>
            </a:endParaRPr>
          </a:p>
          <a:p>
            <a:pPr>
              <a:lnSpc>
                <a:spcPct val="150000"/>
              </a:lnSpc>
            </a:pPr>
            <a:r>
              <a:rPr lang="en-US" altLang="zh-CN">
                <a:solidFill>
                  <a:schemeClr val="tx1"/>
                </a:solidFill>
              </a:rPr>
              <a:t>82</a:t>
            </a:r>
            <a:r>
              <a:rPr lang="zh-CN" altLang="en-US">
                <a:solidFill>
                  <a:schemeClr val="tx1"/>
                </a:solidFill>
              </a:rPr>
              <a:t>例患者，其中稳定型心绞痛</a:t>
            </a:r>
            <a:r>
              <a:rPr lang="en-US" altLang="zh-CN">
                <a:solidFill>
                  <a:schemeClr val="tx1"/>
                </a:solidFill>
              </a:rPr>
              <a:t>39</a:t>
            </a:r>
            <a:r>
              <a:rPr lang="zh-CN" altLang="en-US">
                <a:solidFill>
                  <a:schemeClr val="tx1"/>
                </a:solidFill>
              </a:rPr>
              <a:t>例，陈旧性心肌梗死</a:t>
            </a:r>
            <a:r>
              <a:rPr lang="en-US" altLang="zh-CN">
                <a:solidFill>
                  <a:schemeClr val="tx1"/>
                </a:solidFill>
              </a:rPr>
              <a:t>19</a:t>
            </a:r>
            <a:r>
              <a:rPr lang="zh-CN" altLang="en-US">
                <a:solidFill>
                  <a:schemeClr val="tx1"/>
                </a:solidFill>
              </a:rPr>
              <a:t>例；不稳定型心绞痛</a:t>
            </a:r>
            <a:r>
              <a:rPr lang="en-US" altLang="zh-CN">
                <a:solidFill>
                  <a:schemeClr val="tx1"/>
                </a:solidFill>
              </a:rPr>
              <a:t>24</a:t>
            </a:r>
            <a:r>
              <a:rPr lang="zh-CN" altLang="en-US">
                <a:solidFill>
                  <a:schemeClr val="tx1"/>
                </a:solidFill>
              </a:rPr>
              <a:t>例。</a:t>
            </a:r>
            <a:endParaRPr lang="zh-CN" altLang="en-US">
              <a:solidFill>
                <a:schemeClr val="tx1"/>
              </a:solidFill>
            </a:endParaRPr>
          </a:p>
          <a:p>
            <a:pPr>
              <a:lnSpc>
                <a:spcPct val="150000"/>
              </a:lnSpc>
            </a:pPr>
            <a:r>
              <a:rPr lang="zh-CN" altLang="en-US">
                <a:sym typeface="+mn-ea"/>
              </a:rPr>
              <a:t>◇</a:t>
            </a:r>
            <a:r>
              <a:rPr lang="zh-CN" altLang="en-US">
                <a:solidFill>
                  <a:schemeClr val="tx1"/>
                </a:solidFill>
              </a:rPr>
              <a:t>治疗方法</a:t>
            </a:r>
            <a:endParaRPr lang="zh-CN" altLang="en-US">
              <a:solidFill>
                <a:schemeClr val="tx1"/>
              </a:solidFill>
            </a:endParaRPr>
          </a:p>
          <a:p>
            <a:pPr>
              <a:lnSpc>
                <a:spcPct val="150000"/>
              </a:lnSpc>
            </a:pPr>
            <a:r>
              <a:rPr lang="zh-CN" altLang="en-US">
                <a:solidFill>
                  <a:schemeClr val="tx1"/>
                </a:solidFill>
              </a:rPr>
              <a:t>将</a:t>
            </a:r>
            <a:r>
              <a:rPr lang="en-US" altLang="zh-CN">
                <a:solidFill>
                  <a:schemeClr val="tx1"/>
                </a:solidFill>
              </a:rPr>
              <a:t>82</a:t>
            </a:r>
            <a:r>
              <a:rPr lang="zh-CN" altLang="en-US">
                <a:solidFill>
                  <a:schemeClr val="tx1"/>
                </a:solidFill>
              </a:rPr>
              <a:t>例随机分为两组：益心酮治疗组</a:t>
            </a:r>
            <a:r>
              <a:rPr lang="en-US" altLang="zh-CN">
                <a:solidFill>
                  <a:schemeClr val="tx1"/>
                </a:solidFill>
              </a:rPr>
              <a:t>43</a:t>
            </a:r>
            <a:r>
              <a:rPr lang="zh-CN" altLang="en-US">
                <a:solidFill>
                  <a:schemeClr val="tx1"/>
                </a:solidFill>
              </a:rPr>
              <a:t>例，对照组</a:t>
            </a:r>
            <a:r>
              <a:rPr lang="en-US" altLang="zh-CN">
                <a:solidFill>
                  <a:schemeClr val="tx1"/>
                </a:solidFill>
              </a:rPr>
              <a:t>39</a:t>
            </a:r>
            <a:r>
              <a:rPr lang="zh-CN" altLang="en-US">
                <a:solidFill>
                  <a:schemeClr val="tx1"/>
                </a:solidFill>
              </a:rPr>
              <a:t>例。</a:t>
            </a:r>
            <a:endParaRPr lang="zh-CN" altLang="en-US">
              <a:solidFill>
                <a:schemeClr val="tx1"/>
              </a:solidFill>
            </a:endParaRPr>
          </a:p>
          <a:p>
            <a:pPr>
              <a:lnSpc>
                <a:spcPct val="150000"/>
              </a:lnSpc>
            </a:pPr>
            <a:r>
              <a:rPr lang="zh-CN" altLang="en-US">
                <a:solidFill>
                  <a:schemeClr val="tx1"/>
                </a:solidFill>
              </a:rPr>
              <a:t>对照组：给予常规治疗：阿司匹林：</a:t>
            </a:r>
            <a:r>
              <a:rPr lang="en-US" altLang="zh-CN">
                <a:solidFill>
                  <a:schemeClr val="tx1"/>
                </a:solidFill>
              </a:rPr>
              <a:t>β-</a:t>
            </a:r>
            <a:r>
              <a:rPr lang="zh-CN" altLang="en-US">
                <a:solidFill>
                  <a:schemeClr val="tx1"/>
                </a:solidFill>
              </a:rPr>
              <a:t>受体阻滞剂、硝酸酯类。</a:t>
            </a:r>
            <a:endParaRPr lang="zh-CN" altLang="en-US">
              <a:solidFill>
                <a:schemeClr val="tx1"/>
              </a:solidFill>
            </a:endParaRPr>
          </a:p>
          <a:p>
            <a:pPr>
              <a:lnSpc>
                <a:spcPct val="150000"/>
              </a:lnSpc>
            </a:pPr>
            <a:r>
              <a:rPr lang="zh-CN" altLang="en-US">
                <a:solidFill>
                  <a:schemeClr val="tx1"/>
                </a:solidFill>
              </a:rPr>
              <a:t>治疗组：除常规治疗基础上加用益心酮滴丸</a:t>
            </a:r>
            <a:r>
              <a:rPr lang="en-US" altLang="zh-CN">
                <a:solidFill>
                  <a:schemeClr val="tx1"/>
                </a:solidFill>
              </a:rPr>
              <a:t>10</a:t>
            </a:r>
            <a:r>
              <a:rPr lang="zh-CN" altLang="en-US">
                <a:solidFill>
                  <a:schemeClr val="tx1"/>
                </a:solidFill>
              </a:rPr>
              <a:t>粒，</a:t>
            </a:r>
            <a:r>
              <a:rPr lang="en-US" altLang="zh-CN">
                <a:solidFill>
                  <a:schemeClr val="tx1"/>
                </a:solidFill>
              </a:rPr>
              <a:t>3</a:t>
            </a:r>
            <a:r>
              <a:rPr lang="zh-CN" altLang="en-US">
                <a:solidFill>
                  <a:schemeClr val="tx1"/>
                </a:solidFill>
              </a:rPr>
              <a:t>次</a:t>
            </a:r>
            <a:r>
              <a:rPr lang="en-US" altLang="zh-CN">
                <a:solidFill>
                  <a:schemeClr val="tx1"/>
                </a:solidFill>
              </a:rPr>
              <a:t>	d</a:t>
            </a:r>
            <a:r>
              <a:rPr lang="zh-CN" altLang="zh-CN">
                <a:solidFill>
                  <a:schemeClr val="tx1"/>
                </a:solidFill>
              </a:rPr>
              <a:t>。</a:t>
            </a:r>
            <a:r>
              <a:rPr lang="en-US" altLang="zh-CN">
                <a:solidFill>
                  <a:schemeClr val="tx1"/>
                </a:solidFill>
              </a:rPr>
              <a:t>4</a:t>
            </a:r>
            <a:r>
              <a:rPr lang="zh-CN" altLang="en-US">
                <a:solidFill>
                  <a:schemeClr val="tx1"/>
                </a:solidFill>
              </a:rPr>
              <a:t>周为</a:t>
            </a:r>
            <a:r>
              <a:rPr lang="en-US" altLang="zh-CN">
                <a:solidFill>
                  <a:schemeClr val="tx1"/>
                </a:solidFill>
              </a:rPr>
              <a:t>1</a:t>
            </a:r>
            <a:r>
              <a:rPr lang="zh-CN" altLang="en-US">
                <a:solidFill>
                  <a:schemeClr val="tx1"/>
                </a:solidFill>
              </a:rPr>
              <a:t>疗程。</a:t>
            </a:r>
            <a:endParaRPr lang="zh-CN" altLang="en-US">
              <a:solidFill>
                <a:schemeClr val="tx1"/>
              </a:solidFill>
            </a:endParaRPr>
          </a:p>
          <a:p>
            <a:pPr>
              <a:lnSpc>
                <a:spcPct val="150000"/>
              </a:lnSpc>
            </a:pPr>
            <a:r>
              <a:rPr lang="zh-CN" altLang="en-US">
                <a:sym typeface="+mn-ea"/>
              </a:rPr>
              <a:t>◇疗效标准与结果</a:t>
            </a:r>
            <a:endParaRPr lang="zh-CN" altLang="en-US">
              <a:sym typeface="+mn-ea"/>
            </a:endParaRPr>
          </a:p>
          <a:p>
            <a:pPr>
              <a:lnSpc>
                <a:spcPct val="150000"/>
              </a:lnSpc>
            </a:pPr>
            <a:r>
              <a:rPr lang="zh-CN" altLang="en-US">
                <a:solidFill>
                  <a:schemeClr val="tx1"/>
                </a:solidFill>
              </a:rPr>
              <a:t>治疗组心绞痛显效率为</a:t>
            </a:r>
            <a:r>
              <a:rPr lang="en-US" altLang="zh-CN">
                <a:solidFill>
                  <a:schemeClr val="tx1"/>
                </a:solidFill>
              </a:rPr>
              <a:t>18.6%</a:t>
            </a:r>
            <a:r>
              <a:rPr lang="zh-CN" altLang="zh-CN">
                <a:solidFill>
                  <a:schemeClr val="tx1"/>
                </a:solidFill>
              </a:rPr>
              <a:t>（</a:t>
            </a:r>
            <a:r>
              <a:rPr lang="en-US" altLang="zh-CN">
                <a:solidFill>
                  <a:schemeClr val="tx1"/>
                </a:solidFill>
              </a:rPr>
              <a:t>8/43</a:t>
            </a:r>
            <a:r>
              <a:rPr lang="zh-CN" altLang="zh-CN">
                <a:solidFill>
                  <a:schemeClr val="tx1"/>
                </a:solidFill>
              </a:rPr>
              <a:t>）</a:t>
            </a:r>
            <a:r>
              <a:rPr lang="en-US" altLang="zh-CN">
                <a:solidFill>
                  <a:schemeClr val="tx1"/>
                </a:solidFill>
              </a:rPr>
              <a:t>,</a:t>
            </a:r>
            <a:r>
              <a:rPr lang="zh-CN" altLang="zh-CN">
                <a:solidFill>
                  <a:schemeClr val="tx1"/>
                </a:solidFill>
              </a:rPr>
              <a:t>有效率为</a:t>
            </a:r>
            <a:r>
              <a:rPr lang="en-US" altLang="zh-CN">
                <a:solidFill>
                  <a:schemeClr val="tx1"/>
                </a:solidFill>
              </a:rPr>
              <a:t>74.4%</a:t>
            </a:r>
            <a:r>
              <a:rPr lang="zh-CN" altLang="en-US">
                <a:solidFill>
                  <a:schemeClr val="tx1"/>
                </a:solidFill>
              </a:rPr>
              <a:t>（</a:t>
            </a:r>
            <a:r>
              <a:rPr lang="en-US" altLang="zh-CN">
                <a:solidFill>
                  <a:schemeClr val="tx1"/>
                </a:solidFill>
              </a:rPr>
              <a:t>32/43</a:t>
            </a:r>
            <a:r>
              <a:rPr lang="zh-CN" altLang="en-US">
                <a:solidFill>
                  <a:schemeClr val="tx1"/>
                </a:solidFill>
              </a:rPr>
              <a:t>），总有效率</a:t>
            </a:r>
            <a:r>
              <a:rPr lang="en-US" altLang="zh-CN">
                <a:solidFill>
                  <a:schemeClr val="tx1"/>
                </a:solidFill>
              </a:rPr>
              <a:t>93.0%</a:t>
            </a:r>
            <a:r>
              <a:rPr lang="zh-CN" altLang="en-US">
                <a:solidFill>
                  <a:schemeClr val="tx1"/>
                </a:solidFill>
              </a:rPr>
              <a:t>；对照组显效率为</a:t>
            </a:r>
            <a:r>
              <a:rPr lang="en-US" altLang="zh-CN">
                <a:solidFill>
                  <a:schemeClr val="tx1"/>
                </a:solidFill>
              </a:rPr>
              <a:t>5.1%</a:t>
            </a:r>
            <a:r>
              <a:rPr lang="zh-CN" altLang="en-US">
                <a:solidFill>
                  <a:schemeClr val="tx1"/>
                </a:solidFill>
              </a:rPr>
              <a:t>（</a:t>
            </a:r>
            <a:r>
              <a:rPr lang="en-US" altLang="zh-CN">
                <a:solidFill>
                  <a:schemeClr val="tx1"/>
                </a:solidFill>
              </a:rPr>
              <a:t>2/39</a:t>
            </a:r>
            <a:r>
              <a:rPr lang="zh-CN" altLang="en-US">
                <a:solidFill>
                  <a:schemeClr val="tx1"/>
                </a:solidFill>
              </a:rPr>
              <a:t>）</a:t>
            </a:r>
            <a:r>
              <a:rPr lang="en-US" altLang="zh-CN">
                <a:solidFill>
                  <a:schemeClr val="tx1"/>
                </a:solidFill>
              </a:rPr>
              <a:t>,</a:t>
            </a:r>
            <a:r>
              <a:rPr lang="zh-CN" altLang="zh-CN">
                <a:solidFill>
                  <a:schemeClr val="tx1"/>
                </a:solidFill>
              </a:rPr>
              <a:t>有效率为</a:t>
            </a:r>
            <a:r>
              <a:rPr lang="en-US" altLang="zh-CN">
                <a:solidFill>
                  <a:schemeClr val="tx1"/>
                </a:solidFill>
              </a:rPr>
              <a:t>41.0%</a:t>
            </a:r>
            <a:r>
              <a:rPr lang="zh-CN" altLang="en-US">
                <a:solidFill>
                  <a:schemeClr val="tx1"/>
                </a:solidFill>
              </a:rPr>
              <a:t>（</a:t>
            </a:r>
            <a:r>
              <a:rPr lang="en-US" altLang="zh-CN">
                <a:solidFill>
                  <a:schemeClr val="tx1"/>
                </a:solidFill>
              </a:rPr>
              <a:t>16/39</a:t>
            </a:r>
            <a:r>
              <a:rPr lang="zh-CN" altLang="en-US">
                <a:solidFill>
                  <a:schemeClr val="tx1"/>
                </a:solidFill>
              </a:rPr>
              <a:t>），总有效率</a:t>
            </a:r>
            <a:r>
              <a:rPr lang="en-US" altLang="zh-CN">
                <a:solidFill>
                  <a:schemeClr val="tx1"/>
                </a:solidFill>
              </a:rPr>
              <a:t>46.1%</a:t>
            </a:r>
            <a:r>
              <a:rPr lang="zh-CN" altLang="en-US">
                <a:solidFill>
                  <a:schemeClr val="tx1"/>
                </a:solidFill>
              </a:rPr>
              <a:t>。联组对比</a:t>
            </a:r>
            <a:r>
              <a:rPr lang="en-US" altLang="zh-CN">
                <a:solidFill>
                  <a:schemeClr val="tx1"/>
                </a:solidFill>
              </a:rPr>
              <a:t>P</a:t>
            </a:r>
            <a:r>
              <a:rPr lang="zh-CN" altLang="en-US">
                <a:solidFill>
                  <a:schemeClr val="tx1"/>
                </a:solidFill>
              </a:rPr>
              <a:t>＜</a:t>
            </a:r>
            <a:r>
              <a:rPr lang="en-US" altLang="zh-CN">
                <a:solidFill>
                  <a:schemeClr val="tx1"/>
                </a:solidFill>
              </a:rPr>
              <a:t>0.05</a:t>
            </a:r>
            <a:r>
              <a:rPr lang="zh-CN" altLang="zh-CN">
                <a:solidFill>
                  <a:schemeClr val="tx1"/>
                </a:solidFill>
              </a:rPr>
              <a:t>。伴有高血压病者，服用益心酮滴丸后，血压较未服该药前有所下降，对照组未见此变化；伴有血脂异常者治疗后各项血脂指标有所改善。</a:t>
            </a:r>
            <a:endParaRPr lang="zh-CN" altLang="zh-CN">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7" name="组合 6"/>
          <p:cNvGrpSpPr/>
          <p:nvPr/>
        </p:nvGrpSpPr>
        <p:grpSpPr>
          <a:xfrm>
            <a:off x="-635" y="13970"/>
            <a:ext cx="12201525" cy="836295"/>
            <a:chOff x="-1" y="22"/>
            <a:chExt cx="19215" cy="1558"/>
          </a:xfrm>
        </p:grpSpPr>
        <p:sp>
          <p:nvSpPr>
            <p:cNvPr id="5" name="矩形 4"/>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4" name="组合 3"/>
          <p:cNvGrpSpPr/>
          <p:nvPr/>
        </p:nvGrpSpPr>
        <p:grpSpPr>
          <a:xfrm rot="5400000">
            <a:off x="700405" y="638810"/>
            <a:ext cx="2623820" cy="1373505"/>
            <a:chOff x="23" y="949"/>
            <a:chExt cx="4600" cy="1846"/>
          </a:xfrm>
        </p:grpSpPr>
        <p:sp>
          <p:nvSpPr>
            <p:cNvPr id="2" name="矩形 1"/>
            <p:cNvSpPr/>
            <p:nvPr/>
          </p:nvSpPr>
          <p:spPr>
            <a:xfrm>
              <a:off x="23" y="949"/>
              <a:ext cx="3747" cy="184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椭圆 2"/>
            <p:cNvSpPr/>
            <p:nvPr/>
          </p:nvSpPr>
          <p:spPr>
            <a:xfrm>
              <a:off x="2705" y="949"/>
              <a:ext cx="1919" cy="184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8" name="组合 7"/>
          <p:cNvGrpSpPr/>
          <p:nvPr/>
        </p:nvGrpSpPr>
        <p:grpSpPr>
          <a:xfrm rot="10800000">
            <a:off x="0" y="6113780"/>
            <a:ext cx="12201525" cy="770890"/>
            <a:chOff x="-1" y="22"/>
            <a:chExt cx="19215" cy="1558"/>
          </a:xfrm>
        </p:grpSpPr>
        <p:sp>
          <p:nvSpPr>
            <p:cNvPr id="9" name="矩形 8"/>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72" name="文本框 71"/>
          <p:cNvSpPr txBox="1"/>
          <p:nvPr/>
        </p:nvSpPr>
        <p:spPr>
          <a:xfrm>
            <a:off x="1399540" y="3463925"/>
            <a:ext cx="1226820" cy="460375"/>
          </a:xfrm>
          <a:prstGeom prst="rect">
            <a:avLst/>
          </a:prstGeom>
          <a:noFill/>
        </p:spPr>
        <p:txBody>
          <a:bodyPr wrap="square" rtlCol="0">
            <a:spAutoFit/>
          </a:bodyPr>
          <a:p>
            <a:r>
              <a:rPr lang="zh-CN" altLang="en-US" sz="2400">
                <a:solidFill>
                  <a:schemeClr val="accent1">
                    <a:lumMod val="75000"/>
                  </a:schemeClr>
                </a:solidFill>
              </a:rPr>
              <a:t>创新性</a:t>
            </a:r>
            <a:endParaRPr lang="zh-CN" altLang="en-US" sz="2400">
              <a:solidFill>
                <a:schemeClr val="accent1">
                  <a:lumMod val="75000"/>
                </a:schemeClr>
              </a:solidFill>
            </a:endParaRPr>
          </a:p>
        </p:txBody>
      </p:sp>
      <p:sp>
        <p:nvSpPr>
          <p:cNvPr id="11" name="文本框 10"/>
          <p:cNvSpPr txBox="1"/>
          <p:nvPr/>
        </p:nvSpPr>
        <p:spPr>
          <a:xfrm>
            <a:off x="1470660" y="1808480"/>
            <a:ext cx="1083945" cy="583565"/>
          </a:xfrm>
          <a:prstGeom prst="rect">
            <a:avLst/>
          </a:prstGeom>
          <a:noFill/>
        </p:spPr>
        <p:txBody>
          <a:bodyPr wrap="square" rtlCol="0">
            <a:spAutoFit/>
          </a:bodyPr>
          <a:p>
            <a:pPr algn="ctr"/>
            <a:r>
              <a:rPr lang="en-US" altLang="zh-CN" sz="3200">
                <a:solidFill>
                  <a:schemeClr val="bg1"/>
                </a:solidFill>
              </a:rPr>
              <a:t>04</a:t>
            </a:r>
            <a:endParaRPr lang="en-US" altLang="zh-CN" sz="3200">
              <a:solidFill>
                <a:schemeClr val="bg1"/>
              </a:solidFill>
            </a:endParaRPr>
          </a:p>
        </p:txBody>
      </p:sp>
      <p:sp>
        <p:nvSpPr>
          <p:cNvPr id="12" name="文本框 11"/>
          <p:cNvSpPr txBox="1"/>
          <p:nvPr/>
        </p:nvSpPr>
        <p:spPr>
          <a:xfrm>
            <a:off x="4467860" y="1673225"/>
            <a:ext cx="6859270" cy="3599815"/>
          </a:xfrm>
          <a:prstGeom prst="rect">
            <a:avLst/>
          </a:prstGeom>
          <a:noFill/>
        </p:spPr>
        <p:txBody>
          <a:bodyPr wrap="square" rtlCol="0">
            <a:spAutoFit/>
          </a:bodyPr>
          <a:p>
            <a:pPr>
              <a:lnSpc>
                <a:spcPct val="190000"/>
              </a:lnSpc>
            </a:pPr>
            <a:r>
              <a:rPr lang="zh-CN" altLang="zh-CN" sz="2000">
                <a:solidFill>
                  <a:schemeClr val="accent1">
                    <a:lumMod val="50000"/>
                  </a:schemeClr>
                </a:solidFill>
              </a:rPr>
              <a:t>创新点</a:t>
            </a:r>
            <a:endParaRPr lang="zh-CN" altLang="zh-CN" sz="2000">
              <a:solidFill>
                <a:schemeClr val="accent1">
                  <a:lumMod val="50000"/>
                </a:schemeClr>
              </a:solidFill>
            </a:endParaRPr>
          </a:p>
          <a:p>
            <a:pPr>
              <a:lnSpc>
                <a:spcPct val="190000"/>
              </a:lnSpc>
            </a:pPr>
            <a:r>
              <a:rPr lang="zh-CN" altLang="zh-CN" sz="2000">
                <a:solidFill>
                  <a:schemeClr val="tx1"/>
                </a:solidFill>
              </a:rPr>
              <a:t>以山楂叶总黄酮为主要成分，经过科学的加工提取，运用固体分散技术将药物以高分散度分散于球形的丸剂中。</a:t>
            </a:r>
            <a:endParaRPr lang="zh-CN" altLang="zh-CN" sz="2000">
              <a:solidFill>
                <a:schemeClr val="tx1"/>
              </a:solidFill>
            </a:endParaRPr>
          </a:p>
          <a:p>
            <a:pPr>
              <a:lnSpc>
                <a:spcPct val="190000"/>
              </a:lnSpc>
            </a:pPr>
            <a:endParaRPr lang="zh-CN" altLang="zh-CN" sz="2000">
              <a:solidFill>
                <a:schemeClr val="tx1"/>
              </a:solidFill>
            </a:endParaRPr>
          </a:p>
          <a:p>
            <a:pPr>
              <a:lnSpc>
                <a:spcPct val="190000"/>
              </a:lnSpc>
            </a:pPr>
            <a:r>
              <a:rPr lang="zh-CN" altLang="zh-CN" sz="2000">
                <a:solidFill>
                  <a:schemeClr val="accent1">
                    <a:lumMod val="50000"/>
                  </a:schemeClr>
                </a:solidFill>
              </a:rPr>
              <a:t>优</a:t>
            </a:r>
            <a:r>
              <a:rPr lang="en-US" altLang="zh-CN" sz="2000">
                <a:solidFill>
                  <a:schemeClr val="accent1">
                    <a:lumMod val="50000"/>
                  </a:schemeClr>
                </a:solidFill>
              </a:rPr>
              <a:t>    </a:t>
            </a:r>
            <a:r>
              <a:rPr lang="zh-CN" altLang="zh-CN" sz="2000">
                <a:solidFill>
                  <a:schemeClr val="accent1">
                    <a:lumMod val="50000"/>
                  </a:schemeClr>
                </a:solidFill>
              </a:rPr>
              <a:t>势</a:t>
            </a:r>
            <a:endParaRPr lang="zh-CN" altLang="zh-CN" sz="2000">
              <a:solidFill>
                <a:schemeClr val="accent1">
                  <a:lumMod val="50000"/>
                </a:schemeClr>
              </a:solidFill>
            </a:endParaRPr>
          </a:p>
          <a:p>
            <a:pPr>
              <a:lnSpc>
                <a:spcPct val="190000"/>
              </a:lnSpc>
            </a:pPr>
            <a:r>
              <a:rPr lang="zh-CN" altLang="zh-CN" sz="2000">
                <a:solidFill>
                  <a:schemeClr val="tx1"/>
                </a:solidFill>
              </a:rPr>
              <a:t>药效迅速、稳定，利于发挥作用和吸收。</a:t>
            </a:r>
            <a:endParaRPr lang="zh-CN" altLang="zh-CN" sz="200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7" name="组合 6"/>
          <p:cNvGrpSpPr/>
          <p:nvPr/>
        </p:nvGrpSpPr>
        <p:grpSpPr>
          <a:xfrm>
            <a:off x="-635" y="13970"/>
            <a:ext cx="12201525" cy="836295"/>
            <a:chOff x="-1" y="22"/>
            <a:chExt cx="19215" cy="1558"/>
          </a:xfrm>
        </p:grpSpPr>
        <p:sp>
          <p:nvSpPr>
            <p:cNvPr id="5" name="矩形 4"/>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4" name="组合 3"/>
          <p:cNvGrpSpPr/>
          <p:nvPr/>
        </p:nvGrpSpPr>
        <p:grpSpPr>
          <a:xfrm rot="5400000">
            <a:off x="700405" y="638810"/>
            <a:ext cx="2623820" cy="1373505"/>
            <a:chOff x="23" y="949"/>
            <a:chExt cx="4600" cy="1846"/>
          </a:xfrm>
        </p:grpSpPr>
        <p:sp>
          <p:nvSpPr>
            <p:cNvPr id="2" name="矩形 1"/>
            <p:cNvSpPr/>
            <p:nvPr/>
          </p:nvSpPr>
          <p:spPr>
            <a:xfrm>
              <a:off x="23" y="949"/>
              <a:ext cx="3747" cy="184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椭圆 2"/>
            <p:cNvSpPr/>
            <p:nvPr/>
          </p:nvSpPr>
          <p:spPr>
            <a:xfrm>
              <a:off x="2705" y="949"/>
              <a:ext cx="1919" cy="184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8" name="组合 7"/>
          <p:cNvGrpSpPr/>
          <p:nvPr/>
        </p:nvGrpSpPr>
        <p:grpSpPr>
          <a:xfrm rot="10800000">
            <a:off x="0" y="6113780"/>
            <a:ext cx="12201525" cy="770890"/>
            <a:chOff x="-1" y="22"/>
            <a:chExt cx="19215" cy="1558"/>
          </a:xfrm>
        </p:grpSpPr>
        <p:sp>
          <p:nvSpPr>
            <p:cNvPr id="9" name="矩形 8"/>
            <p:cNvSpPr/>
            <p:nvPr/>
          </p:nvSpPr>
          <p:spPr>
            <a:xfrm>
              <a:off x="-1" y="22"/>
              <a:ext cx="19215" cy="11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0" y="1160"/>
              <a:ext cx="19215" cy="4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72" name="文本框 71"/>
          <p:cNvSpPr txBox="1"/>
          <p:nvPr/>
        </p:nvSpPr>
        <p:spPr>
          <a:xfrm>
            <a:off x="1399540" y="3463925"/>
            <a:ext cx="1226820" cy="460375"/>
          </a:xfrm>
          <a:prstGeom prst="rect">
            <a:avLst/>
          </a:prstGeom>
          <a:noFill/>
        </p:spPr>
        <p:txBody>
          <a:bodyPr wrap="square" rtlCol="0">
            <a:spAutoFit/>
          </a:bodyPr>
          <a:p>
            <a:r>
              <a:rPr lang="zh-CN" altLang="en-US" sz="2400">
                <a:solidFill>
                  <a:schemeClr val="accent1">
                    <a:lumMod val="75000"/>
                  </a:schemeClr>
                </a:solidFill>
              </a:rPr>
              <a:t>公平性</a:t>
            </a:r>
            <a:endParaRPr lang="zh-CN" altLang="en-US" sz="2400">
              <a:solidFill>
                <a:schemeClr val="accent1">
                  <a:lumMod val="75000"/>
                </a:schemeClr>
              </a:solidFill>
            </a:endParaRPr>
          </a:p>
        </p:txBody>
      </p:sp>
      <p:sp>
        <p:nvSpPr>
          <p:cNvPr id="11" name="文本框 10"/>
          <p:cNvSpPr txBox="1"/>
          <p:nvPr/>
        </p:nvSpPr>
        <p:spPr>
          <a:xfrm>
            <a:off x="1470660" y="1808480"/>
            <a:ext cx="1083945" cy="583565"/>
          </a:xfrm>
          <a:prstGeom prst="rect">
            <a:avLst/>
          </a:prstGeom>
          <a:noFill/>
        </p:spPr>
        <p:txBody>
          <a:bodyPr wrap="square" rtlCol="0">
            <a:spAutoFit/>
          </a:bodyPr>
          <a:p>
            <a:pPr algn="ctr"/>
            <a:r>
              <a:rPr lang="en-US" altLang="zh-CN" sz="3200">
                <a:solidFill>
                  <a:schemeClr val="bg1"/>
                </a:solidFill>
              </a:rPr>
              <a:t>05</a:t>
            </a:r>
            <a:endParaRPr lang="en-US" altLang="zh-CN" sz="3200">
              <a:solidFill>
                <a:schemeClr val="bg1"/>
              </a:solidFill>
            </a:endParaRPr>
          </a:p>
        </p:txBody>
      </p:sp>
      <p:sp>
        <p:nvSpPr>
          <p:cNvPr id="12" name="文本框 11"/>
          <p:cNvSpPr txBox="1"/>
          <p:nvPr/>
        </p:nvSpPr>
        <p:spPr>
          <a:xfrm>
            <a:off x="4343400" y="1861820"/>
            <a:ext cx="6859270" cy="3014980"/>
          </a:xfrm>
          <a:prstGeom prst="rect">
            <a:avLst/>
          </a:prstGeom>
          <a:noFill/>
        </p:spPr>
        <p:txBody>
          <a:bodyPr wrap="square" rtlCol="0">
            <a:spAutoFit/>
          </a:bodyPr>
          <a:p>
            <a:pPr>
              <a:lnSpc>
                <a:spcPct val="190000"/>
              </a:lnSpc>
            </a:pPr>
            <a:r>
              <a:rPr lang="zh-CN" altLang="zh-CN" sz="2000">
                <a:solidFill>
                  <a:schemeClr val="tx1"/>
                </a:solidFill>
              </a:rPr>
              <a:t>年发病患者总数：</a:t>
            </a:r>
            <a:r>
              <a:rPr lang="zh-CN" altLang="zh-CN" sz="2000">
                <a:solidFill>
                  <a:schemeClr val="accent1">
                    <a:lumMod val="50000"/>
                  </a:schemeClr>
                </a:solidFill>
              </a:rPr>
              <a:t>约</a:t>
            </a:r>
            <a:r>
              <a:rPr lang="en-US" altLang="zh-CN" sz="2000">
                <a:solidFill>
                  <a:schemeClr val="accent1">
                    <a:lumMod val="50000"/>
                  </a:schemeClr>
                </a:solidFill>
              </a:rPr>
              <a:t>3</a:t>
            </a:r>
            <a:r>
              <a:rPr lang="zh-CN" altLang="en-US" sz="2000">
                <a:solidFill>
                  <a:schemeClr val="accent1">
                    <a:lumMod val="50000"/>
                  </a:schemeClr>
                </a:solidFill>
              </a:rPr>
              <a:t>亿</a:t>
            </a:r>
            <a:r>
              <a:rPr lang="en-US" altLang="zh-CN" sz="2000">
                <a:solidFill>
                  <a:schemeClr val="accent1">
                    <a:lumMod val="50000"/>
                  </a:schemeClr>
                </a:solidFill>
              </a:rPr>
              <a:t> 30</a:t>
            </a:r>
            <a:r>
              <a:rPr lang="zh-CN" altLang="en-US" sz="2000">
                <a:solidFill>
                  <a:schemeClr val="accent1">
                    <a:lumMod val="50000"/>
                  </a:schemeClr>
                </a:solidFill>
              </a:rPr>
              <a:t>岁左右发生心肌梗塞，脑梗塞和脑溢血的患者越来越多。</a:t>
            </a:r>
            <a:endParaRPr lang="zh-CN" altLang="en-US" sz="2000">
              <a:solidFill>
                <a:schemeClr val="tx1"/>
              </a:solidFill>
            </a:endParaRPr>
          </a:p>
          <a:p>
            <a:pPr>
              <a:lnSpc>
                <a:spcPct val="190000"/>
              </a:lnSpc>
            </a:pPr>
            <a:r>
              <a:rPr lang="zh-CN" altLang="en-US" sz="2000">
                <a:solidFill>
                  <a:schemeClr val="tx1"/>
                </a:solidFill>
              </a:rPr>
              <a:t>每年因心脑血管疾病造成死亡的人数：</a:t>
            </a:r>
            <a:r>
              <a:rPr lang="zh-CN" altLang="en-US" sz="2000">
                <a:solidFill>
                  <a:schemeClr val="accent1">
                    <a:lumMod val="50000"/>
                  </a:schemeClr>
                </a:solidFill>
              </a:rPr>
              <a:t>约</a:t>
            </a:r>
            <a:r>
              <a:rPr lang="en-US" altLang="zh-CN" sz="2000">
                <a:solidFill>
                  <a:schemeClr val="accent1">
                    <a:lumMod val="50000"/>
                  </a:schemeClr>
                </a:solidFill>
              </a:rPr>
              <a:t>260</a:t>
            </a:r>
            <a:r>
              <a:rPr lang="zh-CN" altLang="en-US" sz="2000">
                <a:solidFill>
                  <a:schemeClr val="accent1">
                    <a:lumMod val="50000"/>
                  </a:schemeClr>
                </a:solidFill>
              </a:rPr>
              <a:t>万</a:t>
            </a:r>
            <a:endParaRPr lang="zh-CN" altLang="en-US" sz="2000">
              <a:solidFill>
                <a:schemeClr val="accent1">
                  <a:lumMod val="50000"/>
                </a:schemeClr>
              </a:solidFill>
            </a:endParaRPr>
          </a:p>
          <a:p>
            <a:pPr>
              <a:lnSpc>
                <a:spcPct val="190000"/>
              </a:lnSpc>
            </a:pPr>
            <a:r>
              <a:rPr lang="zh-CN" altLang="en-US" sz="2000">
                <a:solidFill>
                  <a:schemeClr val="tx1"/>
                </a:solidFill>
              </a:rPr>
              <a:t>临床管理难度：</a:t>
            </a:r>
            <a:r>
              <a:rPr lang="zh-CN" altLang="en-US" sz="2000">
                <a:solidFill>
                  <a:schemeClr val="accent1">
                    <a:lumMod val="50000"/>
                  </a:schemeClr>
                </a:solidFill>
              </a:rPr>
              <a:t>患者服药依从性高，随着近些年中药认可度的提升临床推广便利。</a:t>
            </a:r>
            <a:endParaRPr lang="zh-CN" altLang="en-US" sz="2000">
              <a:solidFill>
                <a:schemeClr val="accent1">
                  <a:lumMod val="50000"/>
                </a:schemeClr>
              </a:solidFill>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PLACING_PICTURE_USER_VIEWPORT" val="{&quot;height&quot;:3438,&quot;width&quot;:4029}"/>
</p:tagLst>
</file>

<file path=ppt/tags/tag2.xml><?xml version="1.0" encoding="utf-8"?>
<p:tagLst xmlns:p="http://schemas.openxmlformats.org/presentationml/2006/main">
  <p:tag name="KSO_WM_UNIT_PLACING_PICTURE_USER_VIEWPORT" val="{&quot;height&quot;:4001,&quot;width&quot;:5709}"/>
</p:tagLst>
</file>

<file path=ppt/tags/tag3.xml><?xml version="1.0" encoding="utf-8"?>
<p:tagLst xmlns:p="http://schemas.openxmlformats.org/presentationml/2006/main">
  <p:tag name="COMMONDATA" val="eyJoZGlkIjoiMDMzMDkwMmFjZjEwOWU2MDgzZTU2ZTEwY2I4NGNmOWQ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1354</Words>
  <Application>WPS 演示</Application>
  <PresentationFormat>宽屏</PresentationFormat>
  <Paragraphs>100</Paragraphs>
  <Slides>9</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9</vt:i4>
      </vt:variant>
    </vt:vector>
  </HeadingPairs>
  <TitlesOfParts>
    <vt:vector size="16" baseType="lpstr">
      <vt:lpstr>Arial</vt:lpstr>
      <vt:lpstr>宋体</vt:lpstr>
      <vt:lpstr>Wingdings</vt:lpstr>
      <vt:lpstr>微软雅黑</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Administrator</cp:lastModifiedBy>
  <cp:revision>11</cp:revision>
  <dcterms:created xsi:type="dcterms:W3CDTF">2022-06-14T07:21:00Z</dcterms:created>
  <dcterms:modified xsi:type="dcterms:W3CDTF">2022-07-14T08:30:14Z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8962CC9A0D664ED78F4E474D57BC7CA5</vt:lpwstr>
  </property>
  <property fmtid="{D5CDD505-2E9C-101B-9397-08002B2CF9AE}" pid="3" name="KSOProductBuildVer">
    <vt:lpwstr>2052-11.1.0.11830</vt:lpwstr>
  </property>
</Properties>
</file>