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2"/>
  </p:handoutMasterIdLst>
  <p:sldIdLst>
    <p:sldId id="420" r:id="rId3"/>
    <p:sldId id="421" r:id="rId5"/>
    <p:sldId id="409" r:id="rId6"/>
    <p:sldId id="431" r:id="rId7"/>
    <p:sldId id="424" r:id="rId8"/>
    <p:sldId id="425" r:id="rId9"/>
    <p:sldId id="427" r:id="rId10"/>
    <p:sldId id="428" r:id="rId11"/>
  </p:sldIdLst>
  <p:sldSz cx="12192000" cy="6858000"/>
  <p:notesSz cx="7103745" cy="10234295"/>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D9CD"/>
    <a:srgbClr val="456AAD"/>
    <a:srgbClr val="5277BA"/>
    <a:srgbClr val="7391C7"/>
    <a:srgbClr val="C0C9DA"/>
    <a:srgbClr val="A8B4CB"/>
    <a:srgbClr val="9DB2D7"/>
    <a:srgbClr val="4B5C7D"/>
    <a:srgbClr val="0808EA"/>
    <a:srgbClr val="0C82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91011" autoAdjust="0"/>
  </p:normalViewPr>
  <p:slideViewPr>
    <p:cSldViewPr snapToGrid="0">
      <p:cViewPr varScale="1">
        <p:scale>
          <a:sx n="78" d="100"/>
          <a:sy n="78" d="100"/>
        </p:scale>
        <p:origin x="211" y="77"/>
      </p:cViewPr>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G:\&#21335;&#26041;&#33647;&#29289;&#32463;&#27982;&#30740;&#31350;&#25152;\&#19968;&#21147;%20&#12304;&#34382;&#36126;&#28165;&#39118;&#33014;&#22218;&#12305;%20&#33647;&#32463;\&#20020;&#24202;&#35797;&#39564;\&#20020;&#24202;&#35797;&#39564;&#25968;&#25454;&#25972;&#297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9989690668773"/>
          <c:y val="0.0406612680610833"/>
          <c:w val="0.501355033789795"/>
          <c:h val="0.816371443157759"/>
        </c:manualLayout>
      </c:layout>
      <c:barChart>
        <c:barDir val="bar"/>
        <c:grouping val="clustered"/>
        <c:varyColors val="0"/>
        <c:dLbls>
          <c:showLegendKey val="0"/>
          <c:showVal val="1"/>
          <c:showCatName val="0"/>
          <c:showSerName val="0"/>
          <c:showPercent val="0"/>
          <c:showBubbleSize val="0"/>
        </c:dLbls>
        <c:gapWidth val="92"/>
        <c:axId val="193695600"/>
        <c:axId val="193696160"/>
      </c:barChart>
      <c:catAx>
        <c:axId val="193695600"/>
        <c:scaling>
          <c:orientation val="minMax"/>
        </c:scaling>
        <c:delete val="1"/>
        <c:axPos val="l"/>
        <c:numFmt formatCode="General" sourceLinked="1"/>
        <c:majorTickMark val="none"/>
        <c:minorTickMark val="none"/>
        <c:tickLblPos val="nextTo"/>
        <c:txPr>
          <a:bodyPr rot="-60000000" spcFirstLastPara="1" vertOverflow="ellipsis" vert="horz" wrap="square" anchor="ctr" anchorCtr="1"/>
          <a:lstStyle/>
          <a:p>
            <a:pPr>
              <a:defRPr lang="zh-CN" sz="1200" b="0" i="0" u="none" strike="noStrike" kern="1200" baseline="0">
                <a:solidFill>
                  <a:srgbClr val="2F3A4F"/>
                </a:solidFill>
                <a:latin typeface="微软雅黑" panose="020B0503020204020204" charset="-122"/>
                <a:ea typeface="微软雅黑" panose="020B0503020204020204" charset="-122"/>
                <a:cs typeface="+mn-cs"/>
              </a:defRPr>
            </a:pPr>
          </a:p>
        </c:txPr>
        <c:crossAx val="193696160"/>
        <c:crosses val="autoZero"/>
        <c:auto val="1"/>
        <c:lblAlgn val="ctr"/>
        <c:lblOffset val="100"/>
        <c:noMultiLvlLbl val="0"/>
      </c:catAx>
      <c:valAx>
        <c:axId val="193696160"/>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txPr>
          <a:bodyPr rot="-60000000" spcFirstLastPara="0" vertOverflow="ellipsis" vert="horz" wrap="square" anchor="ctr" anchorCtr="1"/>
          <a:lstStyle/>
          <a:p>
            <a:pPr>
              <a:defRPr lang="zh-CN" sz="1200" b="0" i="0" u="none" strike="noStrike" kern="1200" baseline="0">
                <a:solidFill>
                  <a:srgbClr val="2F3A4F"/>
                </a:solidFill>
                <a:latin typeface="微软雅黑" panose="020B0503020204020204" charset="-122"/>
                <a:ea typeface="微软雅黑" panose="020B0503020204020204" charset="-122"/>
                <a:cs typeface="+mn-cs"/>
              </a:defRPr>
            </a:pPr>
          </a:p>
        </c:txPr>
        <c:crossAx val="193695600"/>
        <c:crosses val="autoZero"/>
        <c:crossBetween val="between"/>
      </c:valAx>
      <c:spPr>
        <a:noFill/>
        <a:ln>
          <a:noFill/>
        </a:ln>
        <a:effectLst/>
      </c:spPr>
    </c:plotArea>
    <c:legend>
      <c:legendPos val="r"/>
      <c:layout>
        <c:manualLayout>
          <c:xMode val="edge"/>
          <c:yMode val="edge"/>
          <c:x val="0.867517440418128"/>
          <c:y val="0.663149517982913"/>
          <c:w val="0.115987060774873"/>
          <c:h val="0.184562648142443"/>
        </c:manualLayout>
      </c:layout>
      <c:overlay val="0"/>
      <c:spPr>
        <a:noFill/>
        <a:ln>
          <a:noFill/>
        </a:ln>
        <a:effectLst/>
      </c:spPr>
      <c:txPr>
        <a:bodyPr rot="0" spcFirstLastPara="1" vertOverflow="ellipsis" vert="horz" wrap="square" anchor="ctr" anchorCtr="1"/>
        <a:lstStyle/>
        <a:p>
          <a:pPr>
            <a:defRPr lang="zh-CN" sz="1200" b="0" i="0" u="none" strike="noStrike" kern="1200" baseline="0">
              <a:solidFill>
                <a:srgbClr val="2F3A4F"/>
              </a:solidFill>
              <a:latin typeface="微软雅黑" panose="020B0503020204020204" charset="-122"/>
              <a:ea typeface="微软雅黑" panose="020B0503020204020204" charset="-122"/>
              <a:cs typeface="+mn-cs"/>
            </a:defRPr>
          </a:pPr>
        </a:p>
      </c:txPr>
    </c:legend>
    <c:plotVisOnly val="1"/>
    <c:dispBlanksAs val="gap"/>
    <c:showDLblsOverMax val="0"/>
  </c:chart>
  <c:spPr>
    <a:noFill/>
    <a:ln>
      <a:noFill/>
    </a:ln>
    <a:effectLst/>
  </c:spPr>
  <c:txPr>
    <a:bodyPr/>
    <a:lstStyle/>
    <a:p>
      <a:pPr>
        <a:defRPr lang="zh-CN" sz="1200">
          <a:solidFill>
            <a:srgbClr val="2F3A4F"/>
          </a:solidFill>
          <a:latin typeface="微软雅黑" panose="020B0503020204020204" charset="-122"/>
          <a:ea typeface="微软雅黑" panose="020B0503020204020204" charset="-122"/>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jpe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0" Type="http://schemas.openxmlformats.org/officeDocument/2006/relationships/tags" Target="../tags/tag45.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E4BE33-EC1D-4BDB-8015-45DF6AF7B3DB}" type="slidenum">
              <a:rPr lang="en-US" altLang="zh-CN" smtClean="0"/>
            </a:fld>
            <a:endParaRPr lang="en-US" altLang="zh-CN"/>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内容">
    <p:spTree>
      <p:nvGrpSpPr>
        <p:cNvPr id="1" name=""/>
        <p:cNvGrpSpPr/>
        <p:nvPr/>
      </p:nvGrpSpPr>
      <p:grpSpPr>
        <a:xfrm>
          <a:off x="0" y="0"/>
          <a:ext cx="0" cy="0"/>
          <a:chOff x="0" y="0"/>
          <a:chExt cx="0" cy="0"/>
        </a:xfrm>
      </p:grpSpPr>
      <p:pic>
        <p:nvPicPr>
          <p:cNvPr id="8" name="Picture 2" descr="C:\Users\iamisis\Desktop\00.jpg"/>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日期占位符 2"/>
          <p:cNvSpPr>
            <a:spLocks noGrp="1"/>
          </p:cNvSpPr>
          <p:nvPr>
            <p:ph type="dt" sz="half" idx="10"/>
            <p:custDataLst>
              <p:tags r:id="rId4"/>
            </p:custDataLst>
          </p:nvPr>
        </p:nvSpPr>
        <p:spPr/>
        <p:txBody>
          <a:bodyPr/>
          <a:lstStyle/>
          <a:p>
            <a:fld id="{13D0CE79-49FB-443D-BEF8-6B709DE8FD0C}"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EF906490-237C-474C-BA2E-D98840BC1F8F}" type="slidenum">
              <a:rPr lang="zh-CN" altLang="en-US" smtClean="0"/>
            </a:fld>
            <a:endParaRPr lang="zh-CN" altLang="en-US"/>
          </a:p>
        </p:txBody>
      </p:sp>
      <p:sp>
        <p:nvSpPr>
          <p:cNvPr id="7" name="内容占位符 6"/>
          <p:cNvSpPr>
            <a:spLocks noGrp="1"/>
          </p:cNvSpPr>
          <p:nvPr>
            <p:ph sz="quarter" idx="13"/>
            <p:custDataLst>
              <p:tags r:id="rId7"/>
            </p:custDataLst>
          </p:nvPr>
        </p:nvSpPr>
        <p:spPr>
          <a:xfrm>
            <a:off x="261449" y="439616"/>
            <a:ext cx="11669102" cy="5669329"/>
          </a:xfrm>
        </p:spPr>
        <p:txBody>
          <a:bodyPr/>
          <a:lstStyle/>
          <a:p>
            <a:pPr lvl="0"/>
            <a:r>
              <a:rPr lang="zh-CN" altLang="en-US" dirty="0"/>
              <a:t>单击此处编辑母版文本样式</a:t>
            </a:r>
            <a:endParaRPr lang="zh-CN" altLang="en-US" dirty="0"/>
          </a:p>
          <a:p>
            <a:pPr lvl="2"/>
            <a:r>
              <a:rPr lang="zh-CN" altLang="en-US" dirty="0"/>
              <a:t>第二级</a:t>
            </a:r>
            <a:endParaRPr lang="zh-CN" altLang="en-US" dirty="0"/>
          </a:p>
          <a:p>
            <a:pPr lvl="3"/>
            <a:r>
              <a:rPr lang="zh-CN" altLang="en-US" dirty="0"/>
              <a:t>第三级</a:t>
            </a:r>
            <a:endParaRPr lang="zh-CN" altLang="en-US" dirty="0"/>
          </a:p>
          <a:p>
            <a:pPr lvl="4"/>
            <a:r>
              <a:rPr lang="zh-CN" altLang="en-US" dirty="0"/>
              <a:t>第四级</a:t>
            </a:r>
            <a:endParaRPr lang="zh-CN" altLang="en-US" dirty="0"/>
          </a:p>
          <a:p>
            <a:pPr lvl="5"/>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EF906490-237C-474C-BA2E-D98840BC1F8F}"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C9E60F58-3108-4415-857A-6D0360DF626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AE85CE2-CEAD-46BB-861E-7D62265DC96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9EFD9D74-47D9-4702-A33C-335B63B48DBF}"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06490-237C-474C-BA2E-D98840BC1F8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mc:AlternateContent xmlns:mc="http://schemas.openxmlformats.org/markup-compatibility/2006">
    <mc:Choice xmlns:p14="http://schemas.microsoft.com/office/powerpoint/2010/main" Requires="p14">
      <p:transition p14:dur="1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2.png"/><Relationship Id="rId2" Type="http://schemas.openxmlformats.org/officeDocument/2006/relationships/tags" Target="../tags/tag53.xml"/><Relationship Id="rId1" Type="http://schemas.openxmlformats.org/officeDocument/2006/relationships/tags" Target="../tags/tag5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7.xml"/><Relationship Id="rId3" Type="http://schemas.openxmlformats.org/officeDocument/2006/relationships/tags" Target="../tags/tag55.xml"/><Relationship Id="rId2" Type="http://schemas.openxmlformats.org/officeDocument/2006/relationships/image" Target="../media/image3.jpe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7.xml"/><Relationship Id="rId3" Type="http://schemas.openxmlformats.org/officeDocument/2006/relationships/tags" Target="../tags/tag56.xml"/><Relationship Id="rId2" Type="http://schemas.openxmlformats.org/officeDocument/2006/relationships/image" Target="../media/image4.jpe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7.xml"/><Relationship Id="rId2" Type="http://schemas.openxmlformats.org/officeDocument/2006/relationships/tags" Target="../tags/tag5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7.xml"/><Relationship Id="rId3" Type="http://schemas.openxmlformats.org/officeDocument/2006/relationships/tags" Target="../tags/tag58.xml"/><Relationship Id="rId2" Type="http://schemas.openxmlformats.org/officeDocument/2006/relationships/image" Target="../media/image2.png"/><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7.xml"/><Relationship Id="rId3" Type="http://schemas.openxmlformats.org/officeDocument/2006/relationships/tags" Target="../tags/tag59.xml"/><Relationship Id="rId2" Type="http://schemas.openxmlformats.org/officeDocument/2006/relationships/image" Target="../media/image5.jpe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7.xml"/><Relationship Id="rId2" Type="http://schemas.openxmlformats.org/officeDocument/2006/relationships/tags" Target="../tags/tag60.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a:spLocks noGrp="1" noRot="1" noChangeAspect="1" noMove="1" noResize="1" noEditPoints="1" noAdjustHandles="1" noChangeArrowheads="1" noChangeShapeType="1" noTextEdit="1"/>
          </p:cNvSpPr>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矩形 6"/>
          <p:cNvSpPr/>
          <p:nvPr/>
        </p:nvSpPr>
        <p:spPr>
          <a:xfrm>
            <a:off x="2981820" y="2232741"/>
            <a:ext cx="6085840" cy="1294130"/>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bg1"/>
              </a:solidFill>
              <a:effectLst>
                <a:outerShdw blurRad="38100" dist="19050" dir="2700000" algn="tl" rotWithShape="0">
                  <a:schemeClr val="dk1">
                    <a:alpha val="40000"/>
                  </a:schemeClr>
                </a:outerShdw>
              </a:effectLst>
            </a:endParaRPr>
          </a:p>
        </p:txBody>
      </p:sp>
      <p:sp>
        <p:nvSpPr>
          <p:cNvPr id="9" name="标题 1"/>
          <p:cNvSpPr>
            <a:spLocks noGrp="1"/>
          </p:cNvSpPr>
          <p:nvPr>
            <p:ph type="ctrTitle"/>
            <p:custDataLst>
              <p:tags r:id="rId1"/>
            </p:custDataLst>
          </p:nvPr>
        </p:nvSpPr>
        <p:spPr>
          <a:xfrm>
            <a:off x="1125140" y="2330611"/>
            <a:ext cx="9799200" cy="1098389"/>
          </a:xfrm>
          <a:effectLst>
            <a:outerShdw blurRad="50800" dist="38100" dir="2700000" algn="tl" rotWithShape="0">
              <a:prstClr val="black">
                <a:alpha val="40000"/>
              </a:prstClr>
            </a:outerShdw>
          </a:effectLst>
        </p:spPr>
        <p:txBody>
          <a:bodyPr/>
          <a:lstStyle/>
          <a:p>
            <a:r>
              <a:rPr lang="zh-CN" altLang="zh-CN" b="1" dirty="0">
                <a:solidFill>
                  <a:schemeClr val="bg1"/>
                </a:solidFill>
                <a:latin typeface="微软雅黑" panose="020B0503020204020204" charset="-122"/>
                <a:ea typeface="微软雅黑" panose="020B0503020204020204" charset="-122"/>
              </a:rPr>
              <a:t>金莲花泡腾片</a:t>
            </a:r>
            <a:endParaRPr lang="zh-CN" altLang="zh-CN" b="1" dirty="0">
              <a:solidFill>
                <a:schemeClr val="bg1"/>
              </a:solidFill>
              <a:latin typeface="微软雅黑" panose="020B0503020204020204" charset="-122"/>
              <a:ea typeface="微软雅黑" panose="020B0503020204020204" charset="-122"/>
            </a:endParaRPr>
          </a:p>
        </p:txBody>
      </p:sp>
      <p:sp>
        <p:nvSpPr>
          <p:cNvPr id="11" name="副标题 2"/>
          <p:cNvSpPr>
            <a:spLocks noGrp="1"/>
          </p:cNvSpPr>
          <p:nvPr>
            <p:ph type="subTitle" idx="1"/>
            <p:custDataLst>
              <p:tags r:id="rId2"/>
            </p:custDataLst>
          </p:nvPr>
        </p:nvSpPr>
        <p:spPr>
          <a:xfrm>
            <a:off x="1196260" y="3964895"/>
            <a:ext cx="9799200" cy="523978"/>
          </a:xfrm>
        </p:spPr>
        <p:txBody>
          <a:bodyPr/>
          <a:lstStyle/>
          <a:p>
            <a:r>
              <a:rPr lang="zh-CN" altLang="en-US" sz="2800" b="1" dirty="0">
                <a:solidFill>
                  <a:schemeClr val="accent2">
                    <a:lumMod val="75000"/>
                  </a:schemeClr>
                </a:solidFill>
              </a:rPr>
              <a:t>一力制药股份有限公司</a:t>
            </a:r>
            <a:endParaRPr lang="zh-CN" altLang="en-US" sz="2800" b="1" dirty="0">
              <a:solidFill>
                <a:schemeClr val="accent2">
                  <a:lumMod val="75000"/>
                </a:schemeClr>
              </a:solidFill>
            </a:endParaRPr>
          </a:p>
        </p:txBody>
      </p:sp>
      <p:pic>
        <p:nvPicPr>
          <p:cNvPr id="13" name="图片 12" descr="一力制药2020.05.22"/>
          <p:cNvPicPr>
            <a:picLocks noChangeAspect="1"/>
          </p:cNvPicPr>
          <p:nvPr/>
        </p:nvPicPr>
        <p:blipFill>
          <a:blip r:embed="rId3"/>
          <a:stretch>
            <a:fillRect/>
          </a:stretch>
        </p:blipFill>
        <p:spPr>
          <a:xfrm>
            <a:off x="5025378" y="1528286"/>
            <a:ext cx="1998723" cy="48544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图片 27" descr="一力制药2020.05.22"/>
          <p:cNvPicPr>
            <a:picLocks noChangeAspect="1"/>
          </p:cNvPicPr>
          <p:nvPr/>
        </p:nvPicPr>
        <p:blipFill>
          <a:blip r:embed="rId1"/>
          <a:stretch>
            <a:fillRect/>
          </a:stretch>
        </p:blipFill>
        <p:spPr>
          <a:xfrm>
            <a:off x="10673412" y="359978"/>
            <a:ext cx="1379046" cy="334938"/>
          </a:xfrm>
          <a:prstGeom prst="rect">
            <a:avLst/>
          </a:prstGeom>
        </p:spPr>
      </p:pic>
      <p:sp>
        <p:nvSpPr>
          <p:cNvPr id="16" name="文本框 15"/>
          <p:cNvSpPr txBox="1"/>
          <p:nvPr/>
        </p:nvSpPr>
        <p:spPr>
          <a:xfrm>
            <a:off x="5341357" y="2055030"/>
            <a:ext cx="2132141"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药品基本信息</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34" name="文本框 33"/>
          <p:cNvSpPr txBox="1"/>
          <p:nvPr/>
        </p:nvSpPr>
        <p:spPr>
          <a:xfrm>
            <a:off x="5341357" y="2955397"/>
            <a:ext cx="2132141"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安全性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40" name="文本框 39"/>
          <p:cNvSpPr txBox="1"/>
          <p:nvPr/>
        </p:nvSpPr>
        <p:spPr>
          <a:xfrm>
            <a:off x="5341357" y="3854474"/>
            <a:ext cx="2132141"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有效性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52" name="文本框 51"/>
          <p:cNvSpPr txBox="1"/>
          <p:nvPr/>
        </p:nvSpPr>
        <p:spPr>
          <a:xfrm>
            <a:off x="8919378" y="3837558"/>
            <a:ext cx="2132141"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公平性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53" name="矩形: 圆角 52"/>
          <p:cNvSpPr/>
          <p:nvPr/>
        </p:nvSpPr>
        <p:spPr>
          <a:xfrm>
            <a:off x="1268253" y="1886674"/>
            <a:ext cx="2466642" cy="2490021"/>
          </a:xfrm>
          <a:prstGeom prst="roundRect">
            <a:avLst>
              <a:gd name="adj" fmla="val 5269"/>
            </a:avLst>
          </a:prstGeom>
          <a:solidFill>
            <a:schemeClr val="accent2">
              <a:lumMod val="75000"/>
            </a:schemeClr>
          </a:solidFill>
          <a:ln w="19050">
            <a:noFill/>
          </a:ln>
          <a:effectLst>
            <a:outerShdw blurRad="622300" dist="152400" dir="2700000" sx="98000" sy="98000" algn="tl" rotWithShape="0">
              <a:schemeClr val="accent1">
                <a:lumMod val="60000"/>
                <a:lumOff val="4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54" name="文本框 53"/>
          <p:cNvSpPr txBox="1"/>
          <p:nvPr/>
        </p:nvSpPr>
        <p:spPr>
          <a:xfrm>
            <a:off x="1660052" y="2786606"/>
            <a:ext cx="1649046" cy="769441"/>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400" b="1"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charset="-122"/>
                <a:cs typeface="Arial" panose="020B0604020202020204" pitchFamily="34" charset="0"/>
              </a:rPr>
              <a:t>目 录</a:t>
            </a:r>
            <a:endParaRPr kumimoji="0" lang="zh-CN" altLang="en-US" sz="4400" b="1"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55" name="文本框 54"/>
          <p:cNvSpPr txBox="1"/>
          <p:nvPr/>
        </p:nvSpPr>
        <p:spPr>
          <a:xfrm>
            <a:off x="1518757" y="2285863"/>
            <a:ext cx="193163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alpha val="63000"/>
                  </a:prstClr>
                </a:solidFill>
                <a:effectLst/>
                <a:uLnTx/>
                <a:uFillTx/>
                <a:latin typeface="Arial" panose="020B0604020202020204" pitchFamily="34" charset="0"/>
                <a:ea typeface="微软雅黑" panose="020B0503020204020204" charset="-122"/>
                <a:cs typeface="Arial" panose="020B0604020202020204" pitchFamily="34" charset="0"/>
              </a:rPr>
              <a:t>CONTENTS</a:t>
            </a:r>
            <a:endParaRPr kumimoji="0" lang="en-US" altLang="zh-CN" sz="2400" b="1" i="0" u="none" strike="noStrike" kern="1200" cap="none" spc="0" normalizeH="0" baseline="0" noProof="0" dirty="0">
              <a:ln>
                <a:noFill/>
              </a:ln>
              <a:solidFill>
                <a:prstClr val="white">
                  <a:alpha val="63000"/>
                </a:prstClr>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56" name="文本框 55"/>
          <p:cNvSpPr txBox="1"/>
          <p:nvPr/>
        </p:nvSpPr>
        <p:spPr>
          <a:xfrm>
            <a:off x="8919378" y="2039404"/>
            <a:ext cx="2132141"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创新性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57" name="矩形: 圆角 56"/>
          <p:cNvSpPr/>
          <p:nvPr/>
        </p:nvSpPr>
        <p:spPr>
          <a:xfrm>
            <a:off x="4638550" y="1985499"/>
            <a:ext cx="600725" cy="600725"/>
          </a:xfrm>
          <a:prstGeom prst="roundRect">
            <a:avLst/>
          </a:prstGeom>
          <a:solidFill>
            <a:schemeClr val="bg1"/>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1</a:t>
            </a:r>
            <a:endParaRPr lang="zh-CN" altLang="en-US" sz="2800" b="1" dirty="0">
              <a:solidFill>
                <a:schemeClr val="accent3">
                  <a:lumMod val="50000"/>
                </a:schemeClr>
              </a:solidFill>
            </a:endParaRPr>
          </a:p>
        </p:txBody>
      </p:sp>
      <p:sp>
        <p:nvSpPr>
          <p:cNvPr id="58" name="矩形: 圆角 57"/>
          <p:cNvSpPr/>
          <p:nvPr/>
        </p:nvSpPr>
        <p:spPr>
          <a:xfrm>
            <a:off x="4638549" y="2885221"/>
            <a:ext cx="600725" cy="600725"/>
          </a:xfrm>
          <a:prstGeom prst="roundRect">
            <a:avLst/>
          </a:prstGeom>
          <a:solidFill>
            <a:schemeClr val="bg1"/>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2</a:t>
            </a:r>
            <a:endParaRPr lang="zh-CN" altLang="en-US" sz="2800" b="1" dirty="0">
              <a:solidFill>
                <a:schemeClr val="accent3">
                  <a:lumMod val="50000"/>
                </a:schemeClr>
              </a:solidFill>
            </a:endParaRPr>
          </a:p>
        </p:txBody>
      </p:sp>
      <p:sp>
        <p:nvSpPr>
          <p:cNvPr id="61" name="矩形: 圆角 60"/>
          <p:cNvSpPr/>
          <p:nvPr/>
        </p:nvSpPr>
        <p:spPr>
          <a:xfrm>
            <a:off x="4638548" y="3777406"/>
            <a:ext cx="600725" cy="600725"/>
          </a:xfrm>
          <a:prstGeom prst="roundRect">
            <a:avLst/>
          </a:prstGeom>
          <a:solidFill>
            <a:schemeClr val="bg1"/>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3</a:t>
            </a:r>
            <a:endParaRPr lang="zh-CN" altLang="en-US" sz="2800" b="1" dirty="0">
              <a:solidFill>
                <a:schemeClr val="accent3">
                  <a:lumMod val="50000"/>
                </a:schemeClr>
              </a:solidFill>
            </a:endParaRPr>
          </a:p>
        </p:txBody>
      </p:sp>
      <p:sp>
        <p:nvSpPr>
          <p:cNvPr id="62" name="矩形: 圆角 61"/>
          <p:cNvSpPr/>
          <p:nvPr/>
        </p:nvSpPr>
        <p:spPr>
          <a:xfrm>
            <a:off x="8216568" y="1969228"/>
            <a:ext cx="600725" cy="600725"/>
          </a:xfrm>
          <a:prstGeom prst="roundRect">
            <a:avLst/>
          </a:prstGeom>
          <a:solidFill>
            <a:schemeClr val="bg1"/>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5</a:t>
            </a:r>
            <a:endParaRPr lang="zh-CN" altLang="en-US" sz="2800" b="1" dirty="0">
              <a:solidFill>
                <a:schemeClr val="accent3">
                  <a:lumMod val="50000"/>
                </a:schemeClr>
              </a:solidFill>
            </a:endParaRPr>
          </a:p>
        </p:txBody>
      </p:sp>
      <p:sp>
        <p:nvSpPr>
          <p:cNvPr id="64" name="矩形: 圆角 63"/>
          <p:cNvSpPr/>
          <p:nvPr/>
        </p:nvSpPr>
        <p:spPr>
          <a:xfrm>
            <a:off x="8216566" y="3775970"/>
            <a:ext cx="600725" cy="600725"/>
          </a:xfrm>
          <a:prstGeom prst="roundRect">
            <a:avLst/>
          </a:prstGeom>
          <a:solidFill>
            <a:schemeClr val="bg1"/>
          </a:solid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6</a:t>
            </a:r>
            <a:endParaRPr lang="zh-CN" altLang="en-US" sz="2800" b="1" dirty="0">
              <a:solidFill>
                <a:schemeClr val="accent3">
                  <a:lumMod val="50000"/>
                </a:schemeClr>
              </a:solidFill>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208836" y="254622"/>
            <a:ext cx="7275263" cy="521970"/>
          </a:xfrm>
          <a:prstGeom prst="rect">
            <a:avLst/>
          </a:prstGeom>
          <a:noFill/>
        </p:spPr>
        <p:txBody>
          <a:bodyPr wrap="square" rtlCol="0">
            <a:spAutoFit/>
            <a:scene3d>
              <a:camera prst="orthographicFront"/>
              <a:lightRig rig="threePt" dir="t"/>
            </a:scene3d>
            <a:sp3d contourW="12700"/>
          </a:bodyPr>
          <a:lstStyle/>
          <a:p>
            <a:r>
              <a:rPr lang="en-US" altLang="zh-CN" sz="2800" b="1" dirty="0">
                <a:latin typeface="微软雅黑" panose="020B0503020204020204" charset="-122"/>
                <a:ea typeface="微软雅黑" panose="020B0503020204020204" charset="-122"/>
                <a:sym typeface="+mn-ea"/>
              </a:rPr>
              <a:t> </a:t>
            </a:r>
            <a:r>
              <a:rPr lang="zh-CN" altLang="en-US" sz="2800" b="1" dirty="0">
                <a:latin typeface="微软雅黑" panose="020B0503020204020204" charset="-122"/>
                <a:ea typeface="微软雅黑" panose="020B0503020204020204" charset="-122"/>
                <a:sym typeface="+mn-ea"/>
              </a:rPr>
              <a:t>产品基本信息</a:t>
            </a:r>
            <a:endParaRPr lang="zh-CN" altLang="en-US" sz="2800" b="1" dirty="0">
              <a:latin typeface="微软雅黑" panose="020B0503020204020204" charset="-122"/>
              <a:ea typeface="微软雅黑" panose="020B0503020204020204" charset="-122"/>
              <a:sym typeface="+mn-ea"/>
            </a:endParaRPr>
          </a:p>
        </p:txBody>
      </p:sp>
      <p:sp>
        <p:nvSpPr>
          <p:cNvPr id="24" name="矩形 23"/>
          <p:cNvSpPr/>
          <p:nvPr/>
        </p:nvSpPr>
        <p:spPr>
          <a:xfrm flipH="1">
            <a:off x="-996" y="219272"/>
            <a:ext cx="914400" cy="584774"/>
          </a:xfrm>
          <a:prstGeom prst="rect">
            <a:avLst/>
          </a:prstGeom>
          <a:solidFill>
            <a:srgbClr val="91D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5" name="矩形 24"/>
          <p:cNvSpPr/>
          <p:nvPr/>
        </p:nvSpPr>
        <p:spPr>
          <a:xfrm flipH="1">
            <a:off x="964203" y="219272"/>
            <a:ext cx="129627" cy="5847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7" name="矩形 26"/>
          <p:cNvSpPr/>
          <p:nvPr/>
        </p:nvSpPr>
        <p:spPr>
          <a:xfrm flipH="1">
            <a:off x="8460447" y="219272"/>
            <a:ext cx="3730556" cy="584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pic>
        <p:nvPicPr>
          <p:cNvPr id="28" name="图片 27" descr="一力制药2020.05.22"/>
          <p:cNvPicPr>
            <a:picLocks noChangeAspect="1"/>
          </p:cNvPicPr>
          <p:nvPr/>
        </p:nvPicPr>
        <p:blipFill>
          <a:blip r:embed="rId1"/>
          <a:stretch>
            <a:fillRect/>
          </a:stretch>
        </p:blipFill>
        <p:spPr>
          <a:xfrm>
            <a:off x="10673412" y="359978"/>
            <a:ext cx="1379046" cy="334938"/>
          </a:xfrm>
          <a:prstGeom prst="rect">
            <a:avLst/>
          </a:prstGeom>
        </p:spPr>
      </p:pic>
      <p:sp>
        <p:nvSpPr>
          <p:cNvPr id="29" name="矩形 28"/>
          <p:cNvSpPr/>
          <p:nvPr/>
        </p:nvSpPr>
        <p:spPr>
          <a:xfrm>
            <a:off x="1247776" y="1948122"/>
            <a:ext cx="8986325" cy="3424400"/>
          </a:xfrm>
          <a:prstGeom prst="rect">
            <a:avLst/>
          </a:prstGeom>
          <a:noFill/>
          <a:ln>
            <a:noFill/>
          </a:ln>
          <a:extLst>
            <a:ext uri="{909E8E84-426E-40DD-AFC4-6F175D3DCCD1}">
              <a14:hiddenFill xmlns:a14="http://schemas.microsoft.com/office/drawing/2010/main">
                <a:solidFill>
                  <a:srgbClr val="009C6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40000"/>
              </a:lnSpc>
              <a:buClrTx/>
              <a:buSzTx/>
              <a:buFontTx/>
            </a:pPr>
            <a:r>
              <a:rPr lang="zh-CN" altLang="en-US" sz="1600" b="1" dirty="0">
                <a:solidFill>
                  <a:srgbClr val="4B5C7D"/>
                </a:solidFill>
                <a:latin typeface="微软雅黑" panose="020B0503020204020204" charset="-122"/>
                <a:ea typeface="微软雅黑" panose="020B0503020204020204" charset="-122"/>
                <a:sym typeface="+mn-ea"/>
              </a:rPr>
              <a:t>【药品名称】</a:t>
            </a:r>
            <a:r>
              <a:rPr lang="zh-CN" altLang="en-US" sz="1600" dirty="0">
                <a:solidFill>
                  <a:srgbClr val="4B5C7D"/>
                </a:solidFill>
                <a:latin typeface="微软雅黑" panose="020B0503020204020204" charset="-122"/>
                <a:ea typeface="微软雅黑" panose="020B0503020204020204" charset="-122"/>
                <a:sym typeface="+mn-ea"/>
              </a:rPr>
              <a:t>金莲花泡腾片</a:t>
            </a:r>
            <a:endParaRPr lang="zh-CN" altLang="en-US" sz="1600" dirty="0">
              <a:solidFill>
                <a:srgbClr val="4B5C7D"/>
              </a:solidFill>
              <a:latin typeface="微软雅黑" panose="020B0503020204020204" charset="-122"/>
              <a:ea typeface="微软雅黑" panose="020B0503020204020204" charset="-122"/>
            </a:endParaRPr>
          </a:p>
          <a:p>
            <a:pPr algn="l">
              <a:lnSpc>
                <a:spcPct val="140000"/>
              </a:lnSpc>
              <a:buClrTx/>
              <a:buSzTx/>
              <a:buFontTx/>
            </a:pPr>
            <a:r>
              <a:rPr lang="zh-CN" altLang="en-US" sz="1600" b="1" dirty="0">
                <a:solidFill>
                  <a:srgbClr val="4B5C7D"/>
                </a:solidFill>
                <a:latin typeface="微软雅黑" panose="020B0503020204020204" charset="-122"/>
                <a:ea typeface="微软雅黑" panose="020B0503020204020204" charset="-122"/>
                <a:sym typeface="+mn-ea"/>
              </a:rPr>
              <a:t>【成</a:t>
            </a:r>
            <a:r>
              <a:rPr lang="en-US" altLang="zh-CN" sz="1600" b="1" dirty="0">
                <a:solidFill>
                  <a:srgbClr val="4B5C7D"/>
                </a:solidFill>
                <a:latin typeface="微软雅黑" panose="020B0503020204020204" charset="-122"/>
                <a:ea typeface="微软雅黑" panose="020B0503020204020204" charset="-122"/>
                <a:sym typeface="+mn-ea"/>
              </a:rPr>
              <a:t>       </a:t>
            </a:r>
            <a:r>
              <a:rPr lang="zh-CN" altLang="en-US" sz="1600" b="1" dirty="0">
                <a:solidFill>
                  <a:srgbClr val="4B5C7D"/>
                </a:solidFill>
                <a:latin typeface="微软雅黑" panose="020B0503020204020204" charset="-122"/>
                <a:ea typeface="微软雅黑" panose="020B0503020204020204" charset="-122"/>
                <a:sym typeface="+mn-ea"/>
              </a:rPr>
              <a:t>份】</a:t>
            </a:r>
            <a:r>
              <a:rPr lang="zh-CN" altLang="en-US" sz="1600" dirty="0">
                <a:solidFill>
                  <a:srgbClr val="4B5C7D"/>
                </a:solidFill>
                <a:latin typeface="微软雅黑" panose="020B0503020204020204" charset="-122"/>
                <a:ea typeface="微软雅黑" panose="020B0503020204020204" charset="-122"/>
                <a:sym typeface="+mn-ea"/>
              </a:rPr>
              <a:t>金莲花。辅料为酒石酸、碳酸氢钠、阿司帕坦、木糖醇</a:t>
            </a:r>
            <a:endParaRPr lang="zh-CN" altLang="en-US" sz="1600" b="1" dirty="0">
              <a:solidFill>
                <a:srgbClr val="4B5C7D"/>
              </a:solidFill>
              <a:latin typeface="微软雅黑" panose="020B0503020204020204" charset="-122"/>
              <a:ea typeface="微软雅黑" panose="020B0503020204020204" charset="-122"/>
            </a:endParaRPr>
          </a:p>
          <a:p>
            <a:pPr algn="l">
              <a:lnSpc>
                <a:spcPct val="140000"/>
              </a:lnSpc>
              <a:buClrTx/>
              <a:buSzTx/>
              <a:buFontTx/>
            </a:pPr>
            <a:r>
              <a:rPr lang="zh-CN" altLang="en-US" sz="1600" b="1" dirty="0">
                <a:solidFill>
                  <a:srgbClr val="4B5C7D"/>
                </a:solidFill>
                <a:latin typeface="微软雅黑" panose="020B0503020204020204" charset="-122"/>
                <a:ea typeface="微软雅黑" panose="020B0503020204020204" charset="-122"/>
              </a:rPr>
              <a:t>【</a:t>
            </a:r>
            <a:r>
              <a:rPr lang="zh-CN" altLang="en-US" sz="1600" b="1" dirty="0">
                <a:solidFill>
                  <a:srgbClr val="4B5C7D"/>
                </a:solidFill>
                <a:latin typeface="微软雅黑" panose="020B0503020204020204" charset="-122"/>
                <a:ea typeface="微软雅黑" panose="020B0503020204020204" charset="-122"/>
                <a:sym typeface="+mn-ea"/>
              </a:rPr>
              <a:t>功能主治</a:t>
            </a:r>
            <a:r>
              <a:rPr lang="zh-CN" altLang="en-US" sz="1600" b="1" dirty="0">
                <a:solidFill>
                  <a:srgbClr val="4B5C7D"/>
                </a:solidFill>
                <a:latin typeface="微软雅黑" panose="020B0503020204020204" charset="-122"/>
                <a:ea typeface="微软雅黑" panose="020B0503020204020204" charset="-122"/>
              </a:rPr>
              <a:t>】</a:t>
            </a:r>
            <a:r>
              <a:rPr lang="zh-CN" altLang="en-US" sz="1600" dirty="0">
                <a:solidFill>
                  <a:srgbClr val="4B5C7D"/>
                </a:solidFill>
                <a:latin typeface="微软雅黑" panose="020B0503020204020204" charset="-122"/>
                <a:ea typeface="微软雅黑" panose="020B0503020204020204" charset="-122"/>
                <a:sym typeface="+mn-ea"/>
              </a:rPr>
              <a:t>清热解毒。用于咽喉肿痛。</a:t>
            </a:r>
            <a:endParaRPr lang="zh-CN" altLang="en-US" sz="1600" b="1" dirty="0">
              <a:solidFill>
                <a:srgbClr val="4B5C7D"/>
              </a:solidFill>
              <a:latin typeface="微软雅黑" panose="020B0503020204020204" charset="-122"/>
              <a:ea typeface="微软雅黑" panose="020B0503020204020204" charset="-122"/>
              <a:sym typeface="+mn-ea"/>
            </a:endParaRPr>
          </a:p>
          <a:p>
            <a:pPr algn="l">
              <a:lnSpc>
                <a:spcPct val="140000"/>
              </a:lnSpc>
              <a:buClrTx/>
              <a:buSzTx/>
              <a:buFontTx/>
            </a:pPr>
            <a:r>
              <a:rPr lang="zh-CN" altLang="en-US" sz="1600" b="1" dirty="0">
                <a:solidFill>
                  <a:srgbClr val="4B5C7D"/>
                </a:solidFill>
                <a:latin typeface="微软雅黑" panose="020B0503020204020204" charset="-122"/>
                <a:ea typeface="微软雅黑" panose="020B0503020204020204" charset="-122"/>
                <a:sym typeface="+mn-ea"/>
              </a:rPr>
              <a:t>【用法用量】</a:t>
            </a:r>
            <a:r>
              <a:rPr lang="zh-CN" altLang="en-US" sz="1600" dirty="0">
                <a:solidFill>
                  <a:srgbClr val="4B5C7D"/>
                </a:solidFill>
                <a:latin typeface="微软雅黑" panose="020B0503020204020204" charset="-122"/>
                <a:ea typeface="微软雅黑" panose="020B0503020204020204" charset="-122"/>
                <a:sym typeface="+mn-ea"/>
              </a:rPr>
              <a:t>加热水适量，泡腾溶解后口服。一次1片，一日3次。</a:t>
            </a:r>
            <a:endParaRPr lang="zh-CN" altLang="en-US" sz="1600" b="1" dirty="0">
              <a:solidFill>
                <a:srgbClr val="4B5C7D"/>
              </a:solidFill>
              <a:latin typeface="微软雅黑" panose="020B0503020204020204" charset="-122"/>
              <a:ea typeface="微软雅黑" panose="020B0503020204020204" charset="-122"/>
            </a:endParaRPr>
          </a:p>
          <a:p>
            <a:pPr algn="l">
              <a:lnSpc>
                <a:spcPct val="140000"/>
              </a:lnSpc>
              <a:buClrTx/>
              <a:buSzTx/>
              <a:buFontTx/>
            </a:pPr>
            <a:r>
              <a:rPr lang="zh-CN" altLang="en-US" sz="1600" b="1" dirty="0">
                <a:solidFill>
                  <a:srgbClr val="4B5C7D"/>
                </a:solidFill>
                <a:latin typeface="微软雅黑" panose="020B0503020204020204" charset="-122"/>
                <a:ea typeface="微软雅黑" panose="020B0503020204020204" charset="-122"/>
                <a:sym typeface="+mn-ea"/>
              </a:rPr>
              <a:t>【规       格】</a:t>
            </a:r>
            <a:r>
              <a:rPr lang="zh-CN" altLang="en-US" sz="1600" dirty="0">
                <a:solidFill>
                  <a:srgbClr val="4B5C7D"/>
                </a:solidFill>
                <a:latin typeface="微软雅黑" panose="020B0503020204020204" charset="-122"/>
                <a:ea typeface="微软雅黑" panose="020B0503020204020204" charset="-122"/>
                <a:sym typeface="+mn-ea"/>
              </a:rPr>
              <a:t>每片重2.5克（相当于饮片4.5g）</a:t>
            </a:r>
            <a:endParaRPr lang="zh-CN" altLang="en-US" sz="1600" b="1" dirty="0">
              <a:solidFill>
                <a:srgbClr val="4B5C7D"/>
              </a:solidFill>
              <a:latin typeface="微软雅黑" panose="020B0503020204020204" charset="-122"/>
              <a:ea typeface="微软雅黑" panose="020B0503020204020204" charset="-122"/>
            </a:endParaRPr>
          </a:p>
          <a:p>
            <a:pPr algn="l">
              <a:lnSpc>
                <a:spcPct val="140000"/>
              </a:lnSpc>
              <a:buClrTx/>
              <a:buSzTx/>
              <a:buFontTx/>
            </a:pPr>
            <a:r>
              <a:rPr lang="zh-CN" altLang="en-US" sz="1600" b="1" dirty="0">
                <a:solidFill>
                  <a:srgbClr val="4B5C7D"/>
                </a:solidFill>
                <a:latin typeface="微软雅黑" panose="020B0503020204020204" charset="-122"/>
                <a:ea typeface="微软雅黑" panose="020B0503020204020204" charset="-122"/>
                <a:sym typeface="+mn-ea"/>
              </a:rPr>
              <a:t>【批准文号】</a:t>
            </a:r>
            <a:r>
              <a:rPr lang="zh-CN" altLang="en-US" sz="1600" dirty="0">
                <a:solidFill>
                  <a:srgbClr val="4B5C7D"/>
                </a:solidFill>
                <a:latin typeface="微软雅黑" panose="020B0503020204020204" charset="-122"/>
                <a:ea typeface="微软雅黑" panose="020B0503020204020204" charset="-122"/>
                <a:sym typeface="+mn-ea"/>
              </a:rPr>
              <a:t>国药准字Z20188012</a:t>
            </a:r>
            <a:endParaRPr lang="zh-CN" altLang="en-US" sz="1600" dirty="0">
              <a:solidFill>
                <a:srgbClr val="4B5C7D"/>
              </a:solidFill>
              <a:latin typeface="微软雅黑" panose="020B0503020204020204" charset="-122"/>
              <a:ea typeface="微软雅黑" panose="020B0503020204020204" charset="-122"/>
              <a:sym typeface="+mn-ea"/>
            </a:endParaRPr>
          </a:p>
          <a:p>
            <a:pPr algn="l">
              <a:lnSpc>
                <a:spcPct val="140000"/>
              </a:lnSpc>
            </a:pPr>
            <a:r>
              <a:rPr lang="zh-CN" altLang="en-US" sz="1600" b="1" dirty="0">
                <a:solidFill>
                  <a:srgbClr val="4B5C7D"/>
                </a:solidFill>
                <a:latin typeface="微软雅黑" panose="020B0503020204020204" charset="-122"/>
                <a:ea typeface="微软雅黑" panose="020B0503020204020204" charset="-122"/>
                <a:sym typeface="+mn-ea"/>
              </a:rPr>
              <a:t>【药品上市许可持有人】</a:t>
            </a:r>
            <a:r>
              <a:rPr lang="zh-CN" altLang="en-US" sz="1600" dirty="0">
                <a:solidFill>
                  <a:srgbClr val="4B5C7D"/>
                </a:solidFill>
                <a:latin typeface="微软雅黑" panose="020B0503020204020204" charset="-122"/>
                <a:ea typeface="微软雅黑" panose="020B0503020204020204" charset="-122"/>
                <a:sym typeface="+mn-ea"/>
              </a:rPr>
              <a:t>一力制药股份有限公司</a:t>
            </a:r>
            <a:endParaRPr lang="zh-CN" altLang="en-US" sz="1600" dirty="0">
              <a:solidFill>
                <a:srgbClr val="4B5C7D"/>
              </a:solidFill>
              <a:latin typeface="微软雅黑" panose="020B0503020204020204" charset="-122"/>
              <a:ea typeface="微软雅黑" panose="020B0503020204020204" charset="-122"/>
              <a:cs typeface="微软雅黑" panose="020B0503020204020204" charset="-122"/>
              <a:sym typeface="+mn-ea"/>
            </a:endParaRPr>
          </a:p>
        </p:txBody>
      </p:sp>
      <p:pic>
        <p:nvPicPr>
          <p:cNvPr id="31" name="图片 30" descr="C:\Users\Administrator\Desktop\金莲花泡腾片图片.jpg金莲花泡腾片图片"/>
          <p:cNvPicPr>
            <a:picLocks noChangeAspect="1"/>
          </p:cNvPicPr>
          <p:nvPr/>
        </p:nvPicPr>
        <p:blipFill>
          <a:blip r:embed="rId2"/>
          <a:srcRect/>
          <a:stretch>
            <a:fillRect/>
          </a:stretch>
        </p:blipFill>
        <p:spPr>
          <a:xfrm>
            <a:off x="8570189" y="3888287"/>
            <a:ext cx="2653437" cy="1847850"/>
          </a:xfrm>
          <a:prstGeom prst="rect">
            <a:avLst/>
          </a:prstGeom>
        </p:spPr>
      </p:pic>
      <p:sp>
        <p:nvSpPr>
          <p:cNvPr id="2" name="矩形 1"/>
          <p:cNvSpPr/>
          <p:nvPr/>
        </p:nvSpPr>
        <p:spPr>
          <a:xfrm>
            <a:off x="1247549" y="993963"/>
            <a:ext cx="2316480" cy="737235"/>
          </a:xfrm>
          <a:prstGeom prst="rect">
            <a:avLst/>
          </a:prstGeom>
        </p:spPr>
        <p:txBody>
          <a:bodyPr wrap="none">
            <a:spAutoFit/>
          </a:bodyPr>
          <a:lstStyle/>
          <a:p>
            <a:pPr algn="ctr">
              <a:lnSpc>
                <a:spcPct val="150000"/>
              </a:lnSpc>
            </a:pPr>
            <a:r>
              <a:rPr lang="zh-CN" sz="2800" b="1" dirty="0">
                <a:solidFill>
                  <a:srgbClr val="0C827C"/>
                </a:solidFill>
                <a:latin typeface="微软雅黑" panose="020B0503020204020204" charset="-122"/>
                <a:ea typeface="微软雅黑" panose="020B0503020204020204" charset="-122"/>
                <a:sym typeface="+mn-ea"/>
              </a:rPr>
              <a:t>金莲花泡腾片</a:t>
            </a:r>
            <a:endParaRPr lang="zh-CN" sz="2800" b="1" dirty="0">
              <a:solidFill>
                <a:srgbClr val="0C827C"/>
              </a:solidFill>
              <a:latin typeface="微软雅黑" panose="020B0503020204020204" charset="-122"/>
              <a:ea typeface="微软雅黑" panose="020B0503020204020204"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208836" y="254622"/>
            <a:ext cx="7275263" cy="521970"/>
          </a:xfrm>
          <a:prstGeom prst="rect">
            <a:avLst/>
          </a:prstGeom>
          <a:noFill/>
        </p:spPr>
        <p:txBody>
          <a:bodyPr wrap="square" rtlCol="0">
            <a:spAutoFit/>
            <a:scene3d>
              <a:camera prst="orthographicFront"/>
              <a:lightRig rig="threePt" dir="t"/>
            </a:scene3d>
            <a:sp3d contourW="12700"/>
          </a:bodyPr>
          <a:lstStyle/>
          <a:p>
            <a:r>
              <a:rPr lang="en-US" altLang="zh-CN" sz="2800" b="1" dirty="0">
                <a:latin typeface="微软雅黑" panose="020B0503020204020204" charset="-122"/>
                <a:ea typeface="微软雅黑" panose="020B0503020204020204" charset="-122"/>
                <a:sym typeface="+mn-ea"/>
              </a:rPr>
              <a:t> </a:t>
            </a:r>
            <a:r>
              <a:rPr lang="zh-CN" altLang="en-US" sz="2800" b="1" dirty="0">
                <a:latin typeface="微软雅黑" panose="020B0503020204020204" charset="-122"/>
                <a:ea typeface="微软雅黑" panose="020B0503020204020204" charset="-122"/>
                <a:sym typeface="+mn-ea"/>
              </a:rPr>
              <a:t>产品基本信息</a:t>
            </a:r>
            <a:endParaRPr lang="zh-CN" altLang="en-US" sz="2800" b="1" dirty="0">
              <a:latin typeface="微软雅黑" panose="020B0503020204020204" charset="-122"/>
              <a:ea typeface="微软雅黑" panose="020B0503020204020204" charset="-122"/>
              <a:sym typeface="+mn-ea"/>
            </a:endParaRPr>
          </a:p>
        </p:txBody>
      </p:sp>
      <p:sp>
        <p:nvSpPr>
          <p:cNvPr id="24" name="矩形 23"/>
          <p:cNvSpPr/>
          <p:nvPr/>
        </p:nvSpPr>
        <p:spPr>
          <a:xfrm flipH="1">
            <a:off x="-996" y="219272"/>
            <a:ext cx="914400" cy="584774"/>
          </a:xfrm>
          <a:prstGeom prst="rect">
            <a:avLst/>
          </a:prstGeom>
          <a:solidFill>
            <a:srgbClr val="91D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5" name="矩形 24"/>
          <p:cNvSpPr/>
          <p:nvPr/>
        </p:nvSpPr>
        <p:spPr>
          <a:xfrm flipH="1">
            <a:off x="964203" y="219272"/>
            <a:ext cx="129627" cy="5847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7" name="矩形 26"/>
          <p:cNvSpPr/>
          <p:nvPr/>
        </p:nvSpPr>
        <p:spPr>
          <a:xfrm flipH="1">
            <a:off x="8460447" y="219272"/>
            <a:ext cx="3730556" cy="584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pic>
        <p:nvPicPr>
          <p:cNvPr id="28" name="图片 27" descr="一力制药2020.05.22"/>
          <p:cNvPicPr>
            <a:picLocks noChangeAspect="1"/>
          </p:cNvPicPr>
          <p:nvPr/>
        </p:nvPicPr>
        <p:blipFill>
          <a:blip r:embed="rId1"/>
          <a:stretch>
            <a:fillRect/>
          </a:stretch>
        </p:blipFill>
        <p:spPr>
          <a:xfrm>
            <a:off x="10673412" y="359978"/>
            <a:ext cx="1379046" cy="334938"/>
          </a:xfrm>
          <a:prstGeom prst="rect">
            <a:avLst/>
          </a:prstGeom>
        </p:spPr>
      </p:pic>
      <p:sp>
        <p:nvSpPr>
          <p:cNvPr id="7" name="矩形 6"/>
          <p:cNvSpPr/>
          <p:nvPr/>
        </p:nvSpPr>
        <p:spPr>
          <a:xfrm>
            <a:off x="948055" y="1463526"/>
            <a:ext cx="4968875" cy="4670425"/>
          </a:xfrm>
          <a:prstGeom prst="rect">
            <a:avLst/>
          </a:prstGeom>
          <a:noFill/>
          <a:ln>
            <a:noFill/>
          </a:ln>
          <a:extLst>
            <a:ext uri="{909E8E84-426E-40DD-AFC4-6F175D3DCCD1}">
              <a14:hiddenFill xmlns:a14="http://schemas.microsoft.com/office/drawing/2010/main">
                <a:solidFill>
                  <a:srgbClr val="009C6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gn="l">
              <a:lnSpc>
                <a:spcPct val="100000"/>
              </a:lnSpc>
              <a:buFont typeface="Wingdings" panose="05000000000000000000" charset="0"/>
              <a:buNone/>
            </a:pPr>
            <a:endParaRPr lang="zh-CN" altLang="en-US" dirty="0">
              <a:solidFill>
                <a:schemeClr val="tx2"/>
              </a:solidFill>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00000"/>
              </a:lnSpc>
              <a:buFont typeface="Wingdings" panose="05000000000000000000" charset="0"/>
              <a:buChar char="l"/>
            </a:pPr>
            <a:endParaRPr lang="zh-CN" altLang="en-US" dirty="0">
              <a:solidFill>
                <a:schemeClr val="tx2"/>
              </a:solidFill>
              <a:latin typeface="微软雅黑" panose="020B0503020204020204" charset="-122"/>
              <a:ea typeface="微软雅黑" panose="020B0503020204020204" charset="-122"/>
              <a:cs typeface="微软雅黑" panose="020B0503020204020204" charset="-122"/>
              <a:sym typeface="+mn-ea"/>
            </a:endParaRPr>
          </a:p>
        </p:txBody>
      </p:sp>
      <p:sp>
        <p:nvSpPr>
          <p:cNvPr id="9" name="矩形 8"/>
          <p:cNvSpPr/>
          <p:nvPr/>
        </p:nvSpPr>
        <p:spPr>
          <a:xfrm>
            <a:off x="497001" y="1063797"/>
            <a:ext cx="1802765" cy="338455"/>
          </a:xfrm>
          <a:prstGeom prst="rect">
            <a:avLst/>
          </a:prstGeom>
          <a:solidFill>
            <a:srgbClr val="4B5C7D"/>
          </a:solidFill>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b="1">
                <a:solidFill>
                  <a:schemeClr val="bg1"/>
                </a:solidFill>
                <a:latin typeface="微软雅黑" panose="020B0503020204020204" charset="-122"/>
                <a:ea typeface="微软雅黑" panose="020B0503020204020204" charset="-122"/>
              </a:rPr>
              <a:t>疾病基本情况</a:t>
            </a:r>
            <a:endParaRPr lang="zh-CN" altLang="en-US" b="1">
              <a:solidFill>
                <a:schemeClr val="bg1"/>
              </a:solidFill>
              <a:latin typeface="微软雅黑" panose="020B0503020204020204" charset="-122"/>
              <a:ea typeface="微软雅黑" panose="020B0503020204020204" charset="-122"/>
            </a:endParaRPr>
          </a:p>
        </p:txBody>
      </p:sp>
      <p:sp>
        <p:nvSpPr>
          <p:cNvPr id="10" name="矩形 9"/>
          <p:cNvSpPr/>
          <p:nvPr/>
        </p:nvSpPr>
        <p:spPr>
          <a:xfrm>
            <a:off x="6727190" y="1063625"/>
            <a:ext cx="2707005" cy="338455"/>
          </a:xfrm>
          <a:prstGeom prst="rect">
            <a:avLst/>
          </a:prstGeom>
          <a:solidFill>
            <a:srgbClr val="4B5C7D"/>
          </a:solidFill>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b="1">
                <a:solidFill>
                  <a:schemeClr val="bg1"/>
                </a:solidFill>
                <a:latin typeface="微软雅黑" panose="020B0503020204020204" charset="-122"/>
                <a:ea typeface="微软雅黑" panose="020B0503020204020204" charset="-122"/>
                <a:sym typeface="+mn-ea"/>
              </a:rPr>
              <a:t>参照药品选择</a:t>
            </a:r>
            <a:endParaRPr lang="zh-CN" altLang="en-US" b="1">
              <a:solidFill>
                <a:schemeClr val="bg1"/>
              </a:solidFill>
              <a:latin typeface="微软雅黑" panose="020B0503020204020204" charset="-122"/>
              <a:ea typeface="微软雅黑" panose="020B0503020204020204" charset="-122"/>
            </a:endParaRPr>
          </a:p>
        </p:txBody>
      </p:sp>
      <p:pic>
        <p:nvPicPr>
          <p:cNvPr id="11" name="内容占位符 10" descr="C:\Users\Administrator\Desktop\金莲花口服液.jpg金莲花口服液"/>
          <p:cNvPicPr>
            <a:picLocks noChangeAspect="1"/>
          </p:cNvPicPr>
          <p:nvPr/>
        </p:nvPicPr>
        <p:blipFill>
          <a:blip r:embed="rId2"/>
          <a:srcRect/>
          <a:stretch>
            <a:fillRect/>
          </a:stretch>
        </p:blipFill>
        <p:spPr>
          <a:xfrm>
            <a:off x="6801916" y="1586714"/>
            <a:ext cx="1817370" cy="1198245"/>
          </a:xfrm>
          <a:prstGeom prst="rect">
            <a:avLst/>
          </a:prstGeom>
        </p:spPr>
      </p:pic>
      <p:sp>
        <p:nvSpPr>
          <p:cNvPr id="12" name="文本框 11"/>
          <p:cNvSpPr txBox="1"/>
          <p:nvPr/>
        </p:nvSpPr>
        <p:spPr>
          <a:xfrm>
            <a:off x="6645275" y="2915361"/>
            <a:ext cx="4598670" cy="2451100"/>
          </a:xfrm>
          <a:prstGeom prst="rect">
            <a:avLst/>
          </a:prstGeom>
          <a:noFill/>
          <a:ln>
            <a:solidFill>
              <a:schemeClr val="accent2"/>
            </a:solidFill>
          </a:ln>
        </p:spPr>
        <p:txBody>
          <a:bodyPr wrap="square" rtlCol="0">
            <a:spAutoFit/>
          </a:bodyPr>
          <a:lstStyle/>
          <a:p>
            <a:pPr marL="285750" indent="-285750">
              <a:lnSpc>
                <a:spcPct val="120000"/>
              </a:lnSpc>
              <a:buClr>
                <a:srgbClr val="4B5C7D"/>
              </a:buClr>
              <a:buFont typeface="Wingdings" panose="05000000000000000000" pitchFamily="2" charset="2"/>
              <a:buChar char="u"/>
            </a:pPr>
            <a:r>
              <a:rPr sz="1600" dirty="0">
                <a:solidFill>
                  <a:srgbClr val="2F3A4F"/>
                </a:solidFill>
                <a:latin typeface="微软雅黑" panose="020B0503020204020204" charset="-122"/>
                <a:ea typeface="微软雅黑" panose="020B0503020204020204" charset="-122"/>
                <a:sym typeface="+mn-ea"/>
              </a:rPr>
              <a:t>金莲花泡腾片</a:t>
            </a:r>
            <a:r>
              <a:rPr lang="zh-CN" sz="1600" dirty="0">
                <a:solidFill>
                  <a:srgbClr val="2F3A4F"/>
                </a:solidFill>
                <a:latin typeface="微软雅黑" panose="020B0503020204020204" charset="-122"/>
                <a:ea typeface="微软雅黑" panose="020B0503020204020204" charset="-122"/>
                <a:sym typeface="+mn-ea"/>
              </a:rPr>
              <a:t>由金莲花口服液改变剂型而得</a:t>
            </a:r>
            <a:r>
              <a:rPr sz="1600" dirty="0">
                <a:solidFill>
                  <a:srgbClr val="2F3A4F"/>
                </a:solidFill>
                <a:latin typeface="微软雅黑" panose="020B0503020204020204" charset="-122"/>
                <a:ea typeface="微软雅黑" panose="020B0503020204020204" charset="-122"/>
                <a:sym typeface="+mn-ea"/>
              </a:rPr>
              <a:t>，金莲花口服液为目录内药品，同为治疗上呼吸感染药品，因此</a:t>
            </a:r>
            <a:r>
              <a:rPr lang="zh-CN" sz="1600" dirty="0">
                <a:solidFill>
                  <a:srgbClr val="2F3A4F"/>
                </a:solidFill>
                <a:latin typeface="微软雅黑" panose="020B0503020204020204" charset="-122"/>
                <a:ea typeface="微软雅黑" panose="020B0503020204020204" charset="-122"/>
                <a:sym typeface="+mn-ea"/>
              </a:rPr>
              <a:t>原则</a:t>
            </a:r>
            <a:r>
              <a:rPr sz="1600" dirty="0">
                <a:solidFill>
                  <a:srgbClr val="2F3A4F"/>
                </a:solidFill>
                <a:latin typeface="微软雅黑" panose="020B0503020204020204" charset="-122"/>
                <a:ea typeface="微软雅黑" panose="020B0503020204020204" charset="-122"/>
                <a:sym typeface="+mn-ea"/>
              </a:rPr>
              <a:t>金莲花口服液作为参照药品</a:t>
            </a:r>
            <a:endParaRPr lang="zh-CN" altLang="en-US" sz="1600" b="1" dirty="0">
              <a:solidFill>
                <a:srgbClr val="C00000"/>
              </a:solidFill>
              <a:latin typeface="微软雅黑" panose="020B0503020204020204" charset="-122"/>
              <a:ea typeface="微软雅黑" panose="020B0503020204020204" charset="-122"/>
            </a:endParaRPr>
          </a:p>
          <a:p>
            <a:pPr marL="285750" indent="-285750">
              <a:lnSpc>
                <a:spcPct val="120000"/>
              </a:lnSpc>
              <a:buClr>
                <a:srgbClr val="4B5C7D"/>
              </a:buClr>
              <a:buFont typeface="Wingdings" panose="05000000000000000000" pitchFamily="2" charset="2"/>
              <a:buChar char="u"/>
            </a:pPr>
            <a:endParaRPr lang="zh-CN" altLang="en-US" sz="1600" dirty="0">
              <a:solidFill>
                <a:srgbClr val="2F3A4F"/>
              </a:solidFill>
              <a:latin typeface="微软雅黑" panose="020B0503020204020204" charset="-122"/>
              <a:ea typeface="微软雅黑" panose="020B0503020204020204" charset="-122"/>
            </a:endParaRPr>
          </a:p>
          <a:p>
            <a:pPr marL="285750" indent="-285750">
              <a:lnSpc>
                <a:spcPct val="120000"/>
              </a:lnSpc>
              <a:buClr>
                <a:srgbClr val="4B5C7D"/>
              </a:buClr>
              <a:buFont typeface="Wingdings" panose="05000000000000000000" pitchFamily="2" charset="2"/>
              <a:buChar char="u"/>
            </a:pPr>
            <a:r>
              <a:rPr sz="1600" dirty="0">
                <a:solidFill>
                  <a:srgbClr val="2F3A4F"/>
                </a:solidFill>
                <a:latin typeface="微软雅黑" panose="020B0503020204020204" charset="-122"/>
                <a:ea typeface="微软雅黑" panose="020B0503020204020204" charset="-122"/>
                <a:sym typeface="+mn-ea"/>
              </a:rPr>
              <a:t>金莲花口服液主治清热解毒。用于上呼吸道感染、咽炎、扁桃体炎。金莲花泡腾片</a:t>
            </a:r>
            <a:r>
              <a:rPr lang="zh-CN" sz="1600" dirty="0">
                <a:solidFill>
                  <a:srgbClr val="2F3A4F"/>
                </a:solidFill>
                <a:latin typeface="微软雅黑" panose="020B0503020204020204" charset="-122"/>
                <a:ea typeface="微软雅黑" panose="020B0503020204020204" charset="-122"/>
                <a:sym typeface="+mn-ea"/>
              </a:rPr>
              <a:t>疗效</a:t>
            </a:r>
            <a:r>
              <a:rPr sz="1600" dirty="0">
                <a:solidFill>
                  <a:srgbClr val="2F3A4F"/>
                </a:solidFill>
                <a:latin typeface="微软雅黑" panose="020B0503020204020204" charset="-122"/>
                <a:ea typeface="微软雅黑" panose="020B0503020204020204" charset="-122"/>
                <a:sym typeface="+mn-ea"/>
              </a:rPr>
              <a:t>与金莲花口服液一致</a:t>
            </a:r>
            <a:r>
              <a:rPr lang="zh-CN" altLang="en-US" sz="1600">
                <a:sym typeface="+mn-ea"/>
              </a:rPr>
              <a:t>。</a:t>
            </a:r>
            <a:endParaRPr lang="zh-CN" altLang="en-US" sz="1600" b="1" dirty="0">
              <a:solidFill>
                <a:srgbClr val="C00000"/>
              </a:solidFill>
              <a:latin typeface="微软雅黑" panose="020B0503020204020204" charset="-122"/>
              <a:ea typeface="微软雅黑" panose="020B0503020204020204" charset="-122"/>
            </a:endParaRPr>
          </a:p>
        </p:txBody>
      </p:sp>
      <p:sp>
        <p:nvSpPr>
          <p:cNvPr id="13" name="内容占位符 4"/>
          <p:cNvSpPr txBox="1"/>
          <p:nvPr/>
        </p:nvSpPr>
        <p:spPr>
          <a:xfrm>
            <a:off x="237490" y="1598930"/>
            <a:ext cx="5858510" cy="4748530"/>
          </a:xfrm>
          <a:prstGeom prst="rect">
            <a:avLst/>
          </a:prstGeom>
          <a:ln>
            <a:solidFill>
              <a:schemeClr val="accent2"/>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30000"/>
              </a:lnSpc>
              <a:buClr>
                <a:srgbClr val="4B5C7D"/>
              </a:buClr>
              <a:buFont typeface="Wingdings" panose="05000000000000000000" pitchFamily="2" charset="2"/>
              <a:buChar char="u"/>
            </a:pPr>
            <a:r>
              <a:rPr lang="zh-CN" sz="1600">
                <a:solidFill>
                  <a:schemeClr val="tx2"/>
                </a:solidFill>
                <a:sym typeface="+mn-ea"/>
              </a:rPr>
              <a:t>上</a:t>
            </a:r>
            <a:r>
              <a:rPr lang="zh-CN" altLang="en-US" sz="1600" dirty="0">
                <a:solidFill>
                  <a:srgbClr val="4B5C7D"/>
                </a:solidFill>
                <a:latin typeface="微软雅黑" panose="020B0503020204020204" charset="-122"/>
                <a:ea typeface="微软雅黑" panose="020B0503020204020204" charset="-122"/>
                <a:sym typeface="+mn-ea"/>
              </a:rPr>
              <a:t>呼吸道感染主要由病原微生物引起的鼻腔、咽或喉部急性炎症的总称。</a:t>
            </a:r>
            <a:endParaRPr lang="zh-CN" altLang="en-US" sz="1600" dirty="0">
              <a:solidFill>
                <a:srgbClr val="2F3A4F"/>
              </a:solidFill>
              <a:latin typeface="微软雅黑" panose="020B0503020204020204" charset="-122"/>
              <a:ea typeface="微软雅黑" panose="020B0503020204020204" charset="-122"/>
            </a:endParaRPr>
          </a:p>
          <a:p>
            <a:pPr>
              <a:lnSpc>
                <a:spcPct val="130000"/>
              </a:lnSpc>
              <a:buClr>
                <a:srgbClr val="4B5C7D"/>
              </a:buClr>
              <a:buFont typeface="Wingdings" panose="05000000000000000000" pitchFamily="2" charset="2"/>
              <a:buChar char="u"/>
            </a:pPr>
            <a:r>
              <a:rPr sz="1600" dirty="0">
                <a:solidFill>
                  <a:srgbClr val="2F3A4F"/>
                </a:solidFill>
                <a:latin typeface="微软雅黑" panose="020B0503020204020204" charset="-122"/>
                <a:ea typeface="微软雅黑" panose="020B0503020204020204" charset="-122"/>
              </a:rPr>
              <a:t>本病没有明显的地域性，没有明显的人群倾向，男女老幼均可患病。根据我国的 1 项流行病学调查显示，急性咽炎的发病率高达 17.6%。研究显示 3 岁以下的婴幼儿很少感染，5～15岁的青少年发病率最高，其次是青年发病率下降到 5%～23%，而在 50 岁以上的人群中是非常罕见的。</a:t>
            </a:r>
            <a:endParaRPr sz="1600" dirty="0">
              <a:solidFill>
                <a:srgbClr val="2F3A4F"/>
              </a:solidFill>
              <a:latin typeface="微软雅黑" panose="020B0503020204020204" charset="-122"/>
              <a:ea typeface="微软雅黑" panose="020B0503020204020204" charset="-122"/>
            </a:endParaRPr>
          </a:p>
          <a:p>
            <a:pPr>
              <a:lnSpc>
                <a:spcPct val="130000"/>
              </a:lnSpc>
              <a:buClr>
                <a:srgbClr val="4B5C7D"/>
              </a:buClr>
              <a:buFont typeface="Wingdings" panose="05000000000000000000" pitchFamily="2" charset="2"/>
              <a:buChar char="u"/>
            </a:pPr>
            <a:r>
              <a:rPr sz="1600" dirty="0">
                <a:solidFill>
                  <a:srgbClr val="2F3A4F"/>
                </a:solidFill>
                <a:latin typeface="微软雅黑" panose="020B0503020204020204" charset="-122"/>
                <a:ea typeface="微软雅黑" panose="020B0503020204020204" charset="-122"/>
                <a:sym typeface="+mn-ea"/>
              </a:rPr>
              <a:t>目前尚无专门针对上呼吸道感染的特异性抗病毒药物，临床主要采用对症治疗，如解热镇痛剂、鼻充血减轻剂、抗组胺药、镇咳药、祛痰药等</a:t>
            </a:r>
            <a:r>
              <a:rPr lang="zh-CN" altLang="en-US" sz="1600" dirty="0">
                <a:solidFill>
                  <a:srgbClr val="2F3A4F"/>
                </a:solidFill>
                <a:latin typeface="微软雅黑" panose="020B0503020204020204" charset="-122"/>
                <a:ea typeface="微软雅黑" panose="020B0503020204020204" charset="-122"/>
                <a:sym typeface="+mn-ea"/>
              </a:rPr>
              <a:t>。</a:t>
            </a:r>
            <a:endParaRPr lang="zh-CN" altLang="en-US" sz="1600" dirty="0">
              <a:solidFill>
                <a:srgbClr val="2F3A4F"/>
              </a:solidFill>
              <a:latin typeface="微软雅黑" panose="020B0503020204020204" charset="-122"/>
              <a:ea typeface="微软雅黑" panose="020B0503020204020204" charset="-122"/>
            </a:endParaRPr>
          </a:p>
          <a:p>
            <a:pPr>
              <a:lnSpc>
                <a:spcPct val="130000"/>
              </a:lnSpc>
              <a:buClr>
                <a:srgbClr val="4B5C7D"/>
              </a:buClr>
              <a:buFont typeface="Wingdings" panose="05000000000000000000" pitchFamily="2" charset="2"/>
              <a:buChar char="u"/>
            </a:pPr>
            <a:r>
              <a:rPr sz="1600" dirty="0">
                <a:solidFill>
                  <a:srgbClr val="2F3A4F"/>
                </a:solidFill>
                <a:latin typeface="微软雅黑" panose="020B0503020204020204" charset="-122"/>
                <a:ea typeface="微软雅黑" panose="020B0503020204020204" charset="-122"/>
                <a:sym typeface="+mn-ea"/>
              </a:rPr>
              <a:t>中医理论认为急性咽炎属于“急喉痹”范畴，多为外邪侵袭或肺胃热盛上犯咽喉所致，在治疗本病中医药上具有疗效好、毒副作用小、价格低廉、易于接受的特点</a:t>
            </a:r>
            <a:r>
              <a:rPr lang="zh-CN" sz="1600" dirty="0">
                <a:solidFill>
                  <a:srgbClr val="2F3A4F"/>
                </a:solidFill>
                <a:latin typeface="微软雅黑" panose="020B0503020204020204" charset="-122"/>
                <a:ea typeface="微软雅黑" panose="020B0503020204020204" charset="-122"/>
                <a:sym typeface="+mn-ea"/>
              </a:rPr>
              <a:t>。</a:t>
            </a:r>
            <a:endParaRPr lang="zh-CN" sz="1600" dirty="0">
              <a:solidFill>
                <a:srgbClr val="2F3A4F"/>
              </a:solidFill>
              <a:latin typeface="微软雅黑" panose="020B0503020204020204" charset="-122"/>
              <a:ea typeface="微软雅黑" panose="020B0503020204020204" charset="-122"/>
              <a:sym typeface="+mn-ea"/>
            </a:endParaRPr>
          </a:p>
        </p:txBody>
      </p:sp>
      <p:cxnSp>
        <p:nvCxnSpPr>
          <p:cNvPr id="4" name="直接连接符 3"/>
          <p:cNvCxnSpPr/>
          <p:nvPr/>
        </p:nvCxnSpPr>
        <p:spPr>
          <a:xfrm>
            <a:off x="6194425" y="1463526"/>
            <a:ext cx="0" cy="5040000"/>
          </a:xfrm>
          <a:prstGeom prst="line">
            <a:avLst/>
          </a:prstGeom>
          <a:ln>
            <a:solidFill>
              <a:srgbClr val="2F3A4F"/>
            </a:solidFill>
            <a:prstDash val="dash"/>
          </a:ln>
        </p:spPr>
        <p:style>
          <a:lnRef idx="1">
            <a:schemeClr val="accent1"/>
          </a:lnRef>
          <a:fillRef idx="0">
            <a:schemeClr val="accent1"/>
          </a:fillRef>
          <a:effectRef idx="0">
            <a:schemeClr val="accent1"/>
          </a:effectRef>
          <a:fontRef idx="minor">
            <a:schemeClr val="tx1"/>
          </a:fontRef>
        </p:style>
      </p:cxn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59460" y="1473200"/>
            <a:ext cx="11054715" cy="3309620"/>
          </a:xfrm>
          <a:prstGeom prst="rect">
            <a:avLst/>
          </a:prstGeom>
          <a:solidFill>
            <a:schemeClr val="bg1"/>
          </a:solidFill>
          <a:ln w="19050">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2" name="文本框 21"/>
          <p:cNvSpPr txBox="1"/>
          <p:nvPr/>
        </p:nvSpPr>
        <p:spPr>
          <a:xfrm>
            <a:off x="1185184" y="228617"/>
            <a:ext cx="7275263" cy="521970"/>
          </a:xfrm>
          <a:prstGeom prst="rect">
            <a:avLst/>
          </a:prstGeom>
          <a:noFill/>
        </p:spPr>
        <p:txBody>
          <a:bodyPr wrap="square" rtlCol="0">
            <a:spAutoFit/>
            <a:scene3d>
              <a:camera prst="orthographicFront"/>
              <a:lightRig rig="threePt" dir="t"/>
            </a:scene3d>
            <a:sp3d contourW="12700"/>
          </a:bodyPr>
          <a:lstStyle/>
          <a:p>
            <a:r>
              <a:rPr lang="en-US" altLang="zh-CN" sz="2800" b="1" dirty="0">
                <a:latin typeface="微软雅黑" panose="020B0503020204020204" charset="-122"/>
                <a:ea typeface="微软雅黑" panose="020B0503020204020204" charset="-122"/>
                <a:sym typeface="+mn-ea"/>
              </a:rPr>
              <a:t> </a:t>
            </a:r>
            <a:r>
              <a:rPr lang="zh-CN" altLang="en-US" sz="2800" b="1" dirty="0">
                <a:latin typeface="微软雅黑" panose="020B0503020204020204" charset="-122"/>
                <a:ea typeface="微软雅黑" panose="020B0503020204020204" charset="-122"/>
                <a:sym typeface="+mn-ea"/>
              </a:rPr>
              <a:t>安全性</a:t>
            </a:r>
            <a:endParaRPr lang="zh-CN" altLang="en-US" sz="2800" b="1" dirty="0">
              <a:latin typeface="微软雅黑" panose="020B0503020204020204" charset="-122"/>
              <a:ea typeface="微软雅黑" panose="020B0503020204020204" charset="-122"/>
              <a:sym typeface="+mn-ea"/>
            </a:endParaRPr>
          </a:p>
        </p:txBody>
      </p:sp>
      <p:sp>
        <p:nvSpPr>
          <p:cNvPr id="24" name="矩形 23"/>
          <p:cNvSpPr/>
          <p:nvPr/>
        </p:nvSpPr>
        <p:spPr>
          <a:xfrm flipH="1">
            <a:off x="-996" y="219272"/>
            <a:ext cx="914400" cy="584774"/>
          </a:xfrm>
          <a:prstGeom prst="rect">
            <a:avLst/>
          </a:prstGeom>
          <a:solidFill>
            <a:srgbClr val="91D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5" name="矩形 24"/>
          <p:cNvSpPr/>
          <p:nvPr/>
        </p:nvSpPr>
        <p:spPr>
          <a:xfrm flipH="1">
            <a:off x="964203" y="219272"/>
            <a:ext cx="129627" cy="5847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7" name="矩形 26"/>
          <p:cNvSpPr/>
          <p:nvPr/>
        </p:nvSpPr>
        <p:spPr>
          <a:xfrm flipH="1">
            <a:off x="8460447" y="219272"/>
            <a:ext cx="3730556" cy="584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pic>
        <p:nvPicPr>
          <p:cNvPr id="28" name="图片 27" descr="一力制药2020.05.22"/>
          <p:cNvPicPr>
            <a:picLocks noChangeAspect="1"/>
          </p:cNvPicPr>
          <p:nvPr/>
        </p:nvPicPr>
        <p:blipFill>
          <a:blip r:embed="rId1"/>
          <a:stretch>
            <a:fillRect/>
          </a:stretch>
        </p:blipFill>
        <p:spPr>
          <a:xfrm>
            <a:off x="10673412" y="359978"/>
            <a:ext cx="1379046" cy="334938"/>
          </a:xfrm>
          <a:prstGeom prst="rect">
            <a:avLst/>
          </a:prstGeom>
        </p:spPr>
      </p:pic>
      <p:sp>
        <p:nvSpPr>
          <p:cNvPr id="9" name="文本框 8"/>
          <p:cNvSpPr txBox="1"/>
          <p:nvPr/>
        </p:nvSpPr>
        <p:spPr>
          <a:xfrm>
            <a:off x="912495" y="1671320"/>
            <a:ext cx="10714355" cy="2802255"/>
          </a:xfrm>
          <a:prstGeom prst="rect">
            <a:avLst/>
          </a:prstGeom>
          <a:noFill/>
        </p:spPr>
        <p:txBody>
          <a:bodyPr wrap="square" rtlCol="0">
            <a:spAutoFit/>
          </a:bodyPr>
          <a:lstStyle/>
          <a:p>
            <a:pPr marL="0" lvl="1">
              <a:lnSpc>
                <a:spcPct val="140000"/>
              </a:lnSpc>
            </a:pPr>
            <a:r>
              <a:rPr lang="zh-CN" altLang="zh-CN" dirty="0">
                <a:solidFill>
                  <a:schemeClr val="tx1"/>
                </a:solidFill>
                <a:latin typeface="微软雅黑" panose="020B0503020204020204" charset="-122"/>
                <a:ea typeface="微软雅黑" panose="020B0503020204020204" charset="-122"/>
                <a:cs typeface="微软雅黑" panose="020B0503020204020204" charset="-122"/>
              </a:rPr>
              <a:t>金莲花制剂主要用于上呼吸道感染、咽炎、扁桃体炎等疾病的治疗，且在临床实践中多采用中西药联用的方式，以起到增强疗效和减少不良反应的双重效果。正是由于金莲花制剂的副作用小且疗效确切，使其成为了儿科常用药之一，常用于治疗小儿上呼吸道感染、小儿急性化脓性扁桃体炎、儿童流行性腮腺炎、手足口病等，这也是金莲花临床用药的特点之一。</a:t>
            </a:r>
            <a:endParaRPr lang="zh-CN" altLang="zh-CN" dirty="0">
              <a:solidFill>
                <a:schemeClr val="tx1"/>
              </a:solidFill>
              <a:latin typeface="微软雅黑" panose="020B0503020204020204" charset="-122"/>
              <a:ea typeface="微软雅黑" panose="020B0503020204020204" charset="-122"/>
              <a:cs typeface="微软雅黑" panose="020B0503020204020204" charset="-122"/>
            </a:endParaRPr>
          </a:p>
          <a:p>
            <a:pPr marL="0" lvl="1">
              <a:lnSpc>
                <a:spcPct val="140000"/>
              </a:lnSpc>
            </a:pPr>
            <a:r>
              <a:rPr lang="zh-CN" altLang="zh-CN" dirty="0">
                <a:solidFill>
                  <a:schemeClr val="tx1"/>
                </a:solidFill>
                <a:latin typeface="微软雅黑" panose="020B0503020204020204" charset="-122"/>
                <a:ea typeface="微软雅黑" panose="020B0503020204020204" charset="-122"/>
                <a:cs typeface="微软雅黑" panose="020B0503020204020204" charset="-122"/>
              </a:rPr>
              <a:t>经查询国家药监局药品不良反应监测系统发现，金莲花泡腾片自上市以来，不良反应发生率较低。</a:t>
            </a:r>
            <a:r>
              <a:rPr dirty="0">
                <a:solidFill>
                  <a:schemeClr val="tx1"/>
                </a:solidFill>
                <a:latin typeface="微软雅黑" panose="020B0503020204020204" charset="-122"/>
                <a:ea typeface="微软雅黑" panose="020B0503020204020204" charset="-122"/>
                <a:cs typeface="微软雅黑" panose="020B0503020204020204" charset="-122"/>
              </a:rPr>
              <a:t>药品上市后，在2019年，发生了一例患者呕吐的不良事件；2022年发生了一例患者腹泻的不良事件。</a:t>
            </a:r>
            <a:r>
              <a:rPr lang="zh-CN" dirty="0">
                <a:solidFill>
                  <a:schemeClr val="tx1"/>
                </a:solidFill>
                <a:latin typeface="微软雅黑" panose="020B0503020204020204" charset="-122"/>
                <a:ea typeface="微软雅黑" panose="020B0503020204020204" charset="-122"/>
                <a:cs typeface="微软雅黑" panose="020B0503020204020204" charset="-122"/>
              </a:rPr>
              <a:t>不良反应发生率极低，安全性良好。</a:t>
            </a:r>
            <a:endParaRPr lang="zh-CN" dirty="0">
              <a:solidFill>
                <a:schemeClr val="tx1"/>
              </a:solidFill>
              <a:latin typeface="微软雅黑" panose="020B0503020204020204" charset="-122"/>
              <a:ea typeface="微软雅黑" panose="020B0503020204020204" charset="-122"/>
              <a:cs typeface="微软雅黑" panose="020B0503020204020204"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p:cNvSpPr/>
          <p:nvPr/>
        </p:nvSpPr>
        <p:spPr>
          <a:xfrm>
            <a:off x="346951" y="3691201"/>
            <a:ext cx="11500300" cy="2925414"/>
          </a:xfrm>
          <a:prstGeom prst="rect">
            <a:avLst/>
          </a:prstGeom>
          <a:solidFill>
            <a:schemeClr val="bg1"/>
          </a:solidFill>
          <a:ln w="19050">
            <a:solidFill>
              <a:srgbClr val="02A164"/>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8" name="矩形 37"/>
          <p:cNvSpPr/>
          <p:nvPr/>
        </p:nvSpPr>
        <p:spPr>
          <a:xfrm>
            <a:off x="6452970" y="1300373"/>
            <a:ext cx="5392376" cy="2330064"/>
          </a:xfrm>
          <a:prstGeom prst="rect">
            <a:avLst/>
          </a:prstGeom>
          <a:solidFill>
            <a:schemeClr val="bg1"/>
          </a:solidFill>
          <a:ln w="19050">
            <a:solidFill>
              <a:srgbClr val="7391C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1600">
                <a:solidFill>
                  <a:schemeClr val="tx1"/>
                </a:solidFill>
              </a:rPr>
              <a:t>采用随机分为治疗组和对照组, 治疗组应用金莲花片治疗上呼吸道感染 100 例, 对照组以西瓜霜含片治疗上呼吸道感染30 例, 并进行临床观察，观察金莲花片对上呼吸道感染的临床效果及药物不良反应。治疗组治愈率  71 %高于对照组治愈率33.33 %，与对照组西瓜霜含片比较，金莲花片对急性上呼吸道感染具有显著疗效</a:t>
            </a:r>
            <a:r>
              <a:rPr lang="en-US" altLang="zh-CN" sz="1600" baseline="30000">
                <a:solidFill>
                  <a:schemeClr val="tx1"/>
                </a:solidFill>
                <a:sym typeface="+mn-ea"/>
              </a:rPr>
              <a:t>[2]</a:t>
            </a:r>
            <a:r>
              <a:rPr lang="zh-CN" altLang="en-US" sz="1600">
                <a:solidFill>
                  <a:schemeClr val="tx1"/>
                </a:solidFill>
              </a:rPr>
              <a:t>。</a:t>
            </a:r>
            <a:endParaRPr lang="zh-CN" altLang="en-US" sz="1600">
              <a:solidFill>
                <a:schemeClr val="tx1"/>
              </a:solidFill>
            </a:endParaRPr>
          </a:p>
          <a:p>
            <a:pPr algn="l"/>
            <a:endParaRPr lang="zh-CN" altLang="en-US" sz="1600">
              <a:solidFill>
                <a:schemeClr val="tx1"/>
              </a:solidFill>
            </a:endParaRPr>
          </a:p>
        </p:txBody>
      </p:sp>
      <p:sp>
        <p:nvSpPr>
          <p:cNvPr id="23" name="矩形: 圆角 22"/>
          <p:cNvSpPr/>
          <p:nvPr/>
        </p:nvSpPr>
        <p:spPr>
          <a:xfrm>
            <a:off x="338696" y="1300373"/>
            <a:ext cx="5879859" cy="2330064"/>
          </a:xfrm>
          <a:prstGeom prst="roundRect">
            <a:avLst>
              <a:gd name="adj" fmla="val 7208"/>
            </a:avLst>
          </a:prstGeom>
          <a:solidFill>
            <a:schemeClr val="bg1">
              <a:lumMod val="95000"/>
            </a:schemeClr>
          </a:solidFill>
          <a:ln>
            <a:solidFill>
              <a:schemeClr val="accent2"/>
            </a:solid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l"/>
            <a:r>
              <a:rPr lang="zh-CN" altLang="en-US" sz="1600">
                <a:solidFill>
                  <a:schemeClr val="tx1"/>
                </a:solidFill>
              </a:rPr>
              <a:t>采用随机、双盲双模拟、阳性药平行对照、多中心临床研究方法，纳入从2015年6月—2015年9月符合标准的患者144例，按照3</a:t>
            </a:r>
            <a:r>
              <a:rPr lang="en-US" altLang="zh-CN" sz="1600">
                <a:solidFill>
                  <a:schemeClr val="tx1"/>
                </a:solidFill>
              </a:rPr>
              <a:t>:</a:t>
            </a:r>
            <a:r>
              <a:rPr lang="zh-CN" altLang="en-US" sz="1600">
                <a:solidFill>
                  <a:schemeClr val="tx1"/>
                </a:solidFill>
              </a:rPr>
              <a:t>1比例随机分为试验组108例和对照组 36例，评价金莲花软胶囊治疗急性咽炎（外感风热证）的有效性和安全性。结果显示金莲花软胶囊治疗急性咽炎的总有效率为 94.4%，与对照药冬凌草胶囊比较，在疾病综合愈显率，单项症状咽痛/吞咽痛、咽黏膜/悬雍垂红肿、咽干灼热总有效率，金莲花软胶囊疗效均较好</a:t>
            </a:r>
            <a:r>
              <a:rPr lang="en-US" altLang="zh-CN" sz="1600" baseline="30000">
                <a:solidFill>
                  <a:schemeClr val="tx1"/>
                </a:solidFill>
              </a:rPr>
              <a:t>[1]</a:t>
            </a:r>
            <a:r>
              <a:rPr lang="zh-CN" altLang="en-US" sz="1600">
                <a:solidFill>
                  <a:schemeClr val="tx1"/>
                </a:solidFill>
              </a:rPr>
              <a:t>。</a:t>
            </a:r>
            <a:endParaRPr lang="zh-CN" altLang="en-US" sz="1600">
              <a:solidFill>
                <a:schemeClr val="tx1"/>
              </a:solidFill>
            </a:endParaRPr>
          </a:p>
        </p:txBody>
      </p:sp>
      <p:sp>
        <p:nvSpPr>
          <p:cNvPr id="24" name="矩形 23"/>
          <p:cNvSpPr/>
          <p:nvPr/>
        </p:nvSpPr>
        <p:spPr>
          <a:xfrm flipH="1">
            <a:off x="-996" y="219272"/>
            <a:ext cx="914400" cy="584774"/>
          </a:xfrm>
          <a:prstGeom prst="rect">
            <a:avLst/>
          </a:prstGeom>
          <a:solidFill>
            <a:srgbClr val="91D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5" name="矩形 24"/>
          <p:cNvSpPr/>
          <p:nvPr/>
        </p:nvSpPr>
        <p:spPr>
          <a:xfrm flipH="1">
            <a:off x="964203" y="219272"/>
            <a:ext cx="129627" cy="5847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7" name="矩形 26"/>
          <p:cNvSpPr/>
          <p:nvPr/>
        </p:nvSpPr>
        <p:spPr>
          <a:xfrm flipH="1">
            <a:off x="8460447" y="219272"/>
            <a:ext cx="3730556" cy="584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pic>
        <p:nvPicPr>
          <p:cNvPr id="28" name="图片 27" descr="一力制药2020.05.22"/>
          <p:cNvPicPr>
            <a:picLocks noChangeAspect="1"/>
          </p:cNvPicPr>
          <p:nvPr/>
        </p:nvPicPr>
        <p:blipFill>
          <a:blip r:embed="rId2"/>
          <a:stretch>
            <a:fillRect/>
          </a:stretch>
        </p:blipFill>
        <p:spPr>
          <a:xfrm>
            <a:off x="10673412" y="359978"/>
            <a:ext cx="1379046" cy="334938"/>
          </a:xfrm>
          <a:prstGeom prst="rect">
            <a:avLst/>
          </a:prstGeom>
        </p:spPr>
      </p:pic>
      <p:graphicFrame>
        <p:nvGraphicFramePr>
          <p:cNvPr id="35" name="图表 34"/>
          <p:cNvGraphicFramePr/>
          <p:nvPr/>
        </p:nvGraphicFramePr>
        <p:xfrm>
          <a:off x="5686262" y="3883982"/>
          <a:ext cx="6159256" cy="2983193"/>
        </p:xfrm>
        <a:graphic>
          <a:graphicData uri="http://schemas.openxmlformats.org/drawingml/2006/chart">
            <c:chart xmlns:c="http://schemas.openxmlformats.org/drawingml/2006/chart" xmlns:r="http://schemas.openxmlformats.org/officeDocument/2006/relationships" r:id="rId1"/>
          </a:graphicData>
        </a:graphic>
      </p:graphicFrame>
      <p:sp>
        <p:nvSpPr>
          <p:cNvPr id="32" name="文本框 31"/>
          <p:cNvSpPr txBox="1"/>
          <p:nvPr/>
        </p:nvSpPr>
        <p:spPr>
          <a:xfrm>
            <a:off x="1185184" y="218457"/>
            <a:ext cx="7275263" cy="521970"/>
          </a:xfrm>
          <a:prstGeom prst="rect">
            <a:avLst/>
          </a:prstGeom>
          <a:noFill/>
        </p:spPr>
        <p:txBody>
          <a:bodyPr wrap="square" rtlCol="0">
            <a:spAutoFit/>
            <a:scene3d>
              <a:camera prst="orthographicFront"/>
              <a:lightRig rig="threePt" dir="t"/>
            </a:scene3d>
            <a:sp3d contourW="12700"/>
          </a:bodyPr>
          <a:lstStyle/>
          <a:p>
            <a:r>
              <a:rPr lang="en-US" altLang="zh-CN" sz="2800" b="1" dirty="0">
                <a:latin typeface="微软雅黑" panose="020B0503020204020204" charset="-122"/>
                <a:ea typeface="微软雅黑" panose="020B0503020204020204" charset="-122"/>
                <a:sym typeface="+mn-ea"/>
              </a:rPr>
              <a:t> </a:t>
            </a:r>
            <a:r>
              <a:rPr lang="zh-CN" altLang="en-US" sz="2800" b="1" dirty="0">
                <a:latin typeface="微软雅黑" panose="020B0503020204020204" charset="-122"/>
                <a:ea typeface="微软雅黑" panose="020B0503020204020204" charset="-122"/>
                <a:sym typeface="+mn-ea"/>
              </a:rPr>
              <a:t>有效性</a:t>
            </a:r>
            <a:endParaRPr lang="zh-CN" altLang="en-US" sz="2800" b="1" dirty="0">
              <a:latin typeface="微软雅黑" panose="020B0503020204020204" charset="-122"/>
              <a:ea typeface="微软雅黑" panose="020B0503020204020204" charset="-122"/>
              <a:sym typeface="+mn-ea"/>
            </a:endParaRPr>
          </a:p>
        </p:txBody>
      </p:sp>
      <p:cxnSp>
        <p:nvCxnSpPr>
          <p:cNvPr id="4" name="直接连接符 3"/>
          <p:cNvCxnSpPr/>
          <p:nvPr/>
        </p:nvCxnSpPr>
        <p:spPr>
          <a:xfrm>
            <a:off x="6097270" y="3884126"/>
            <a:ext cx="10795" cy="165925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00050" y="3775075"/>
            <a:ext cx="5756910" cy="2061210"/>
          </a:xfrm>
          <a:prstGeom prst="rect">
            <a:avLst/>
          </a:prstGeom>
          <a:noFill/>
        </p:spPr>
        <p:txBody>
          <a:bodyPr wrap="square" rtlCol="0">
            <a:spAutoFit/>
          </a:bodyPr>
          <a:p>
            <a:r>
              <a:rPr lang="zh-CN" altLang="en-US" sz="1600"/>
              <a:t>收集上呼吸道感染患者86例，根据治疗方法不同。分为对照组和治疗组,其中治疗组43例，对照组43例，对照组口服感冒清颗粒，治疗组口服金莲花颗粒。观察治疗结束后对比分析两组临床疗效、症状消失时间、平均住院时间和T淋巴细胞亚群。探究金莲花颗粒治疗上呼吸道感染患者临床疗效。治疗组总有效率为</a:t>
            </a:r>
            <a:r>
              <a:rPr lang="en-US" altLang="zh-CN" sz="1600"/>
              <a:t>41%</a:t>
            </a:r>
            <a:r>
              <a:rPr lang="zh-CN" altLang="en-US" sz="1600"/>
              <a:t>，对照组总有效率为</a:t>
            </a:r>
            <a:r>
              <a:rPr lang="en-US" altLang="zh-CN" sz="1600"/>
              <a:t>31%</a:t>
            </a:r>
            <a:r>
              <a:rPr lang="zh-CN" altLang="en-US" sz="1600"/>
              <a:t>，证实了金莲花颗粒治疗急性上呼吸道感染能显著缩短各项临床症状消失及住院时间，改善临床疗效</a:t>
            </a:r>
            <a:r>
              <a:rPr lang="en-US" altLang="zh-CN" sz="1600" baseline="30000">
                <a:sym typeface="+mn-ea"/>
              </a:rPr>
              <a:t>[3]</a:t>
            </a:r>
            <a:r>
              <a:rPr lang="zh-CN" altLang="en-US" sz="1600"/>
              <a:t>。</a:t>
            </a:r>
            <a:endParaRPr lang="zh-CN" altLang="en-US" sz="1600"/>
          </a:p>
        </p:txBody>
      </p:sp>
      <p:sp>
        <p:nvSpPr>
          <p:cNvPr id="8" name="文本框 7"/>
          <p:cNvSpPr txBox="1"/>
          <p:nvPr/>
        </p:nvSpPr>
        <p:spPr>
          <a:xfrm>
            <a:off x="6096635" y="3678555"/>
            <a:ext cx="5750560" cy="1814830"/>
          </a:xfrm>
          <a:prstGeom prst="rect">
            <a:avLst/>
          </a:prstGeom>
          <a:noFill/>
        </p:spPr>
        <p:txBody>
          <a:bodyPr wrap="square" rtlCol="0">
            <a:spAutoFit/>
          </a:bodyPr>
          <a:p>
            <a:pPr algn="l"/>
            <a:r>
              <a:rPr lang="zh-CN" altLang="en-US" sz="1600"/>
              <a:t>选取 2015 年 1 月—2015 年 9 月 6 家医院就诊的急性上呼吸道感染外感风热证患者 192 例，随机分为对照组（42 例）和治疗组（128 例），对照组口服穿心莲胶囊，治疗组口服金莲花软胶囊。探讨金莲花软胶囊治疗急性上呼吸道感染外感风热证的临床疗效。治疗后，对照组和治疗组综合疗效的愈显率、总有效率分别为 51.11%、72.06%，91.11%、99.26%，金莲花软胶囊治疗急性上呼吸道感染外感风热证具有良好的临床疗效</a:t>
            </a:r>
            <a:r>
              <a:rPr lang="en-US" altLang="zh-CN" sz="1600" baseline="30000">
                <a:sym typeface="+mn-ea"/>
              </a:rPr>
              <a:t>[4]</a:t>
            </a:r>
            <a:r>
              <a:rPr lang="zh-CN" altLang="en-US" sz="1600"/>
              <a:t>。</a:t>
            </a:r>
            <a:endParaRPr lang="zh-CN" altLang="en-US" sz="1600"/>
          </a:p>
        </p:txBody>
      </p:sp>
      <p:sp>
        <p:nvSpPr>
          <p:cNvPr id="2" name="文本框 1"/>
          <p:cNvSpPr txBox="1"/>
          <p:nvPr/>
        </p:nvSpPr>
        <p:spPr>
          <a:xfrm>
            <a:off x="603250" y="932180"/>
            <a:ext cx="4320540" cy="368300"/>
          </a:xfrm>
          <a:prstGeom prst="rect">
            <a:avLst/>
          </a:prstGeom>
          <a:noFill/>
        </p:spPr>
        <p:txBody>
          <a:bodyPr wrap="none" rtlCol="0">
            <a:spAutoFit/>
          </a:bodyPr>
          <a:p>
            <a:pPr algn="l"/>
            <a:r>
              <a:rPr lang="zh-CN" altLang="en-US" b="1">
                <a:solidFill>
                  <a:schemeClr val="bg2">
                    <a:lumMod val="75000"/>
                  </a:schemeClr>
                </a:solidFill>
                <a:sym typeface="+mn-ea"/>
              </a:rPr>
              <a:t>经查阅文献，金莲花制剂做过以下研究：</a:t>
            </a:r>
            <a:endParaRPr lang="zh-CN" altLang="en-US" b="1">
              <a:solidFill>
                <a:schemeClr val="bg2">
                  <a:lumMod val="75000"/>
                </a:schemeClr>
              </a:solidFill>
              <a:sym typeface="+mn-ea"/>
            </a:endParaRPr>
          </a:p>
        </p:txBody>
      </p:sp>
      <p:sp>
        <p:nvSpPr>
          <p:cNvPr id="3" name="文本框 2"/>
          <p:cNvSpPr txBox="1"/>
          <p:nvPr/>
        </p:nvSpPr>
        <p:spPr>
          <a:xfrm>
            <a:off x="346710" y="5797550"/>
            <a:ext cx="7788275" cy="706755"/>
          </a:xfrm>
          <a:prstGeom prst="rect">
            <a:avLst/>
          </a:prstGeom>
          <a:noFill/>
        </p:spPr>
        <p:txBody>
          <a:bodyPr wrap="square" rtlCol="0">
            <a:spAutoFit/>
          </a:bodyPr>
          <a:p>
            <a:pPr algn="l"/>
            <a:r>
              <a:rPr lang="en-US" altLang="zh-CN" sz="1000"/>
              <a:t>1</a:t>
            </a:r>
            <a:r>
              <a:rPr lang="zh-CN" altLang="en-US" sz="1000"/>
              <a:t>、甄会，郑兆晔等</a:t>
            </a:r>
            <a:r>
              <a:rPr lang="en-US" altLang="zh-CN" sz="1000"/>
              <a:t>.</a:t>
            </a:r>
            <a:r>
              <a:rPr lang="zh-CN" altLang="en-US" sz="1000">
                <a:sym typeface="+mn-ea"/>
              </a:rPr>
              <a:t>金莲花软胶囊治疗急性咽炎（外感风热证）多中心临床研究</a:t>
            </a:r>
            <a:r>
              <a:rPr lang="en-US" altLang="zh-CN" sz="1000"/>
              <a:t>(J).</a:t>
            </a:r>
            <a:r>
              <a:rPr lang="zh-CN" sz="1000"/>
              <a:t>药物评价研究</a:t>
            </a:r>
            <a:r>
              <a:rPr lang="en-US" altLang="zh-CN" sz="1000"/>
              <a:t>,2020,43(5):870-874.</a:t>
            </a:r>
            <a:endParaRPr lang="zh-CN" sz="1000"/>
          </a:p>
          <a:p>
            <a:pPr algn="l"/>
            <a:r>
              <a:rPr lang="en-US" altLang="zh-CN" sz="1000"/>
              <a:t>2</a:t>
            </a:r>
            <a:r>
              <a:rPr lang="zh-CN" altLang="en-US" sz="1000"/>
              <a:t>、王颖，王和平</a:t>
            </a:r>
            <a:r>
              <a:rPr lang="en-US" altLang="zh-CN" sz="1000"/>
              <a:t>. 金莲花片对上呼吸道感染100例临床观察(J).</a:t>
            </a:r>
            <a:r>
              <a:rPr lang="zh-CN" altLang="en-US" sz="1000"/>
              <a:t>中国中医基础医学杂志</a:t>
            </a:r>
            <a:r>
              <a:rPr lang="en-US" altLang="zh-CN" sz="1000"/>
              <a:t>,2008,14(6):449-452.</a:t>
            </a:r>
            <a:endParaRPr lang="en-US" altLang="zh-CN" sz="1000"/>
          </a:p>
          <a:p>
            <a:pPr algn="l"/>
            <a:r>
              <a:rPr lang="en-US" altLang="zh-CN" sz="1000"/>
              <a:t>3</a:t>
            </a:r>
            <a:r>
              <a:rPr lang="zh-CN" altLang="en-US" sz="1000"/>
              <a:t>、苏立芬，蔡龙旭，汪金林</a:t>
            </a:r>
            <a:r>
              <a:rPr lang="en-US" altLang="zh-CN" sz="1000"/>
              <a:t>.</a:t>
            </a:r>
            <a:r>
              <a:rPr lang="zh-CN" altLang="en-US" sz="1000"/>
              <a:t>金莲花颗粒治疗上呼吸道感染患者临床疗效研究</a:t>
            </a:r>
            <a:r>
              <a:rPr lang="en-US" altLang="zh-CN" sz="1000"/>
              <a:t>(J).</a:t>
            </a:r>
            <a:r>
              <a:rPr lang="zh-CN" altLang="en-US" sz="1000"/>
              <a:t>海峡药学</a:t>
            </a:r>
            <a:r>
              <a:rPr lang="en-US" altLang="zh-CN" sz="1000"/>
              <a:t>,2019,31(7):227-228.</a:t>
            </a:r>
            <a:endParaRPr lang="zh-CN" altLang="en-US" sz="1000"/>
          </a:p>
          <a:p>
            <a:pPr algn="l"/>
            <a:r>
              <a:rPr lang="en-US" altLang="zh-CN" sz="1000"/>
              <a:t>4</a:t>
            </a:r>
            <a:r>
              <a:rPr lang="zh-CN" altLang="en-US" sz="1000"/>
              <a:t>、吴卓耘，周晓俊等</a:t>
            </a:r>
            <a:r>
              <a:rPr lang="en-US" altLang="zh-CN" sz="1000"/>
              <a:t>.</a:t>
            </a:r>
            <a:r>
              <a:rPr lang="zh-CN" altLang="en-US" sz="1000">
                <a:sym typeface="+mn-ea"/>
              </a:rPr>
              <a:t>金莲花软胶囊治疗急性上呼吸道感染外感风热证的疗效观察</a:t>
            </a:r>
            <a:r>
              <a:rPr lang="en-US" altLang="zh-CN" sz="1000">
                <a:sym typeface="+mn-ea"/>
              </a:rPr>
              <a:t>(J).</a:t>
            </a:r>
            <a:r>
              <a:rPr lang="zh-CN" altLang="en-US" sz="1000">
                <a:sym typeface="+mn-ea"/>
              </a:rPr>
              <a:t>现代药物与临床，</a:t>
            </a:r>
            <a:r>
              <a:rPr lang="en-US" altLang="zh-CN" sz="1000">
                <a:sym typeface="+mn-ea"/>
              </a:rPr>
              <a:t>2008,33(3):532-526.</a:t>
            </a:r>
            <a:endParaRPr lang="zh-CN" altLang="en-US" sz="1000">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208836" y="264782"/>
            <a:ext cx="7275263" cy="523220"/>
          </a:xfrm>
          <a:prstGeom prst="rect">
            <a:avLst/>
          </a:prstGeom>
          <a:noFill/>
        </p:spPr>
        <p:txBody>
          <a:bodyPr wrap="square" rtlCol="0">
            <a:spAutoFit/>
            <a:scene3d>
              <a:camera prst="orthographicFront"/>
              <a:lightRig rig="threePt" dir="t"/>
            </a:scene3d>
            <a:sp3d contourW="12700"/>
          </a:bodyPr>
          <a:lstStyle/>
          <a:p>
            <a:r>
              <a:rPr lang="zh-CN" altLang="en-US" sz="2800" b="1" dirty="0">
                <a:latin typeface="微软雅黑" panose="020B0503020204020204" charset="-122"/>
                <a:ea typeface="微软雅黑" panose="020B0503020204020204" charset="-122"/>
                <a:sym typeface="+mn-ea"/>
              </a:rPr>
              <a:t> 创新性</a:t>
            </a:r>
            <a:endParaRPr lang="zh-CN" altLang="en-US" sz="2800" b="1" dirty="0">
              <a:latin typeface="微软雅黑" panose="020B0503020204020204" charset="-122"/>
              <a:ea typeface="微软雅黑" panose="020B0503020204020204" charset="-122"/>
              <a:sym typeface="+mn-ea"/>
            </a:endParaRPr>
          </a:p>
        </p:txBody>
      </p:sp>
      <p:sp>
        <p:nvSpPr>
          <p:cNvPr id="24" name="矩形 23"/>
          <p:cNvSpPr/>
          <p:nvPr/>
        </p:nvSpPr>
        <p:spPr>
          <a:xfrm flipH="1">
            <a:off x="-996" y="219272"/>
            <a:ext cx="914400" cy="584774"/>
          </a:xfrm>
          <a:prstGeom prst="rect">
            <a:avLst/>
          </a:prstGeom>
          <a:solidFill>
            <a:srgbClr val="91D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5" name="矩形 24"/>
          <p:cNvSpPr/>
          <p:nvPr/>
        </p:nvSpPr>
        <p:spPr>
          <a:xfrm flipH="1">
            <a:off x="964203" y="219272"/>
            <a:ext cx="129627" cy="5847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7" name="矩形 26"/>
          <p:cNvSpPr/>
          <p:nvPr/>
        </p:nvSpPr>
        <p:spPr>
          <a:xfrm flipH="1">
            <a:off x="8460447" y="219272"/>
            <a:ext cx="3730556" cy="584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pic>
        <p:nvPicPr>
          <p:cNvPr id="28" name="图片 27" descr="一力制药2020.05.22"/>
          <p:cNvPicPr>
            <a:picLocks noChangeAspect="1"/>
          </p:cNvPicPr>
          <p:nvPr/>
        </p:nvPicPr>
        <p:blipFill>
          <a:blip r:embed="rId1"/>
          <a:stretch>
            <a:fillRect/>
          </a:stretch>
        </p:blipFill>
        <p:spPr>
          <a:xfrm>
            <a:off x="10673412" y="359978"/>
            <a:ext cx="1379046" cy="334938"/>
          </a:xfrm>
          <a:prstGeom prst="rect">
            <a:avLst/>
          </a:prstGeom>
        </p:spPr>
      </p:pic>
      <p:pic>
        <p:nvPicPr>
          <p:cNvPr id="8" name="图片 7" descr="C:\Users\Administrator\Desktop\金莲花泡腾片专利1\金莲花泡腾片专利1_00.jpg金莲花泡腾片专利1_00"/>
          <p:cNvPicPr>
            <a:picLocks noChangeAspect="1"/>
          </p:cNvPicPr>
          <p:nvPr/>
        </p:nvPicPr>
        <p:blipFill>
          <a:blip r:embed="rId2"/>
          <a:srcRect/>
          <a:stretch>
            <a:fillRect/>
          </a:stretch>
        </p:blipFill>
        <p:spPr>
          <a:xfrm>
            <a:off x="7984173" y="1776730"/>
            <a:ext cx="3043555" cy="4314190"/>
          </a:xfrm>
          <a:prstGeom prst="rect">
            <a:avLst/>
          </a:prstGeom>
          <a:ln w="12700" cmpd="sng">
            <a:solidFill>
              <a:srgbClr val="00A062"/>
            </a:solidFill>
            <a:prstDash val="solid"/>
          </a:ln>
          <a:effectLst>
            <a:outerShdw blurRad="50800" dist="38100" dir="2700000" algn="tl" rotWithShape="0">
              <a:prstClr val="black">
                <a:alpha val="40000"/>
              </a:prstClr>
            </a:outerShdw>
          </a:effectLst>
        </p:spPr>
      </p:pic>
      <p:sp>
        <p:nvSpPr>
          <p:cNvPr id="11" name="文本框 10"/>
          <p:cNvSpPr txBox="1"/>
          <p:nvPr/>
        </p:nvSpPr>
        <p:spPr>
          <a:xfrm>
            <a:off x="761365" y="2552700"/>
            <a:ext cx="6533515" cy="1753235"/>
          </a:xfrm>
          <a:prstGeom prst="rect">
            <a:avLst/>
          </a:prstGeom>
          <a:noFill/>
          <a:ln>
            <a:solidFill>
              <a:schemeClr val="accent2"/>
            </a:solidFill>
          </a:ln>
        </p:spPr>
        <p:txBody>
          <a:bodyPr wrap="square" rtlCol="0" anchor="t">
            <a:spAutoFit/>
          </a:bodyPr>
          <a:lstStyle/>
          <a:p>
            <a:pPr marL="285750" indent="-285750">
              <a:lnSpc>
                <a:spcPct val="150000"/>
              </a:lnSpc>
              <a:buClr>
                <a:srgbClr val="4B5C7D"/>
              </a:buClr>
              <a:buFont typeface="Wingdings" panose="05000000000000000000" pitchFamily="2" charset="2"/>
              <a:buChar char="u"/>
            </a:pPr>
            <a:r>
              <a:rPr lang="zh-CN" altLang="en-US" dirty="0">
                <a:solidFill>
                  <a:srgbClr val="4B5C7D"/>
                </a:solidFill>
                <a:latin typeface="微软雅黑" panose="020B0503020204020204" charset="-122"/>
                <a:ea typeface="微软雅黑" panose="020B0503020204020204" charset="-122"/>
                <a:sym typeface="+mn-ea"/>
              </a:rPr>
              <a:t>金莲花泡腾片为一力制药股份有限公司独家剂型，是由金莲花口服液改变剂型而得，金莲花泡腾片比金莲花口服液运输、携带方便，质量稳定。其泡腾片的工艺获得了发明专利证书（</a:t>
            </a:r>
            <a:r>
              <a:rPr lang="en-US" altLang="zh-CN" dirty="0">
                <a:solidFill>
                  <a:srgbClr val="4B5C7D"/>
                </a:solidFill>
                <a:latin typeface="微软雅黑" panose="020B0503020204020204" charset="-122"/>
                <a:ea typeface="微软雅黑" panose="020B0503020204020204" charset="-122"/>
                <a:sym typeface="+mn-ea"/>
              </a:rPr>
              <a:t>ZL200510098720.7</a:t>
            </a:r>
            <a:r>
              <a:rPr lang="zh-CN" altLang="en-US" dirty="0">
                <a:solidFill>
                  <a:srgbClr val="4B5C7D"/>
                </a:solidFill>
                <a:latin typeface="微软雅黑" panose="020B0503020204020204" charset="-122"/>
                <a:ea typeface="微软雅黑" panose="020B0503020204020204" charset="-122"/>
                <a:sym typeface="+mn-ea"/>
              </a:rPr>
              <a:t>）</a:t>
            </a:r>
            <a:endParaRPr lang="zh-CN" altLang="en-US" dirty="0">
              <a:solidFill>
                <a:srgbClr val="4B5C7D"/>
              </a:solidFill>
              <a:latin typeface="微软雅黑" panose="020B0503020204020204" charset="-122"/>
              <a:ea typeface="微软雅黑" panose="020B0503020204020204"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208836" y="264782"/>
            <a:ext cx="7275263" cy="521970"/>
          </a:xfrm>
          <a:prstGeom prst="rect">
            <a:avLst/>
          </a:prstGeom>
          <a:noFill/>
        </p:spPr>
        <p:txBody>
          <a:bodyPr wrap="square" rtlCol="0">
            <a:spAutoFit/>
            <a:scene3d>
              <a:camera prst="orthographicFront"/>
              <a:lightRig rig="threePt" dir="t"/>
            </a:scene3d>
            <a:sp3d contourW="12700"/>
          </a:bodyPr>
          <a:lstStyle/>
          <a:p>
            <a:r>
              <a:rPr lang="zh-CN" altLang="en-US" sz="2800" b="1" dirty="0">
                <a:latin typeface="微软雅黑" panose="020B0503020204020204" charset="-122"/>
                <a:ea typeface="微软雅黑" panose="020B0503020204020204" charset="-122"/>
                <a:sym typeface="+mn-ea"/>
              </a:rPr>
              <a:t> 公平性</a:t>
            </a:r>
            <a:endParaRPr lang="zh-CN" altLang="en-US" sz="2800" b="1" dirty="0">
              <a:latin typeface="微软雅黑" panose="020B0503020204020204" charset="-122"/>
              <a:ea typeface="微软雅黑" panose="020B0503020204020204" charset="-122"/>
              <a:sym typeface="+mn-ea"/>
            </a:endParaRPr>
          </a:p>
        </p:txBody>
      </p:sp>
      <p:sp>
        <p:nvSpPr>
          <p:cNvPr id="24" name="矩形 23"/>
          <p:cNvSpPr/>
          <p:nvPr/>
        </p:nvSpPr>
        <p:spPr>
          <a:xfrm flipH="1">
            <a:off x="-996" y="219272"/>
            <a:ext cx="914400" cy="584774"/>
          </a:xfrm>
          <a:prstGeom prst="rect">
            <a:avLst/>
          </a:prstGeom>
          <a:solidFill>
            <a:srgbClr val="91D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5" name="矩形 24"/>
          <p:cNvSpPr/>
          <p:nvPr/>
        </p:nvSpPr>
        <p:spPr>
          <a:xfrm flipH="1">
            <a:off x="964203" y="219272"/>
            <a:ext cx="129627" cy="5847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sp>
        <p:nvSpPr>
          <p:cNvPr id="27" name="矩形 26"/>
          <p:cNvSpPr/>
          <p:nvPr/>
        </p:nvSpPr>
        <p:spPr>
          <a:xfrm flipH="1">
            <a:off x="8460447" y="219272"/>
            <a:ext cx="3730556" cy="584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latin typeface="微软雅黑" panose="020B0503020204020204" charset="-122"/>
              <a:ea typeface="微软雅黑" panose="020B0503020204020204" charset="-122"/>
            </a:endParaRPr>
          </a:p>
        </p:txBody>
      </p:sp>
      <p:pic>
        <p:nvPicPr>
          <p:cNvPr id="28" name="图片 27" descr="一力制药2020.05.22"/>
          <p:cNvPicPr>
            <a:picLocks noChangeAspect="1"/>
          </p:cNvPicPr>
          <p:nvPr/>
        </p:nvPicPr>
        <p:blipFill>
          <a:blip r:embed="rId1"/>
          <a:stretch>
            <a:fillRect/>
          </a:stretch>
        </p:blipFill>
        <p:spPr>
          <a:xfrm>
            <a:off x="10673412" y="359978"/>
            <a:ext cx="1379046" cy="334938"/>
          </a:xfrm>
          <a:prstGeom prst="rect">
            <a:avLst/>
          </a:prstGeom>
        </p:spPr>
      </p:pic>
      <p:sp>
        <p:nvSpPr>
          <p:cNvPr id="2" name="矩形: 圆角 1"/>
          <p:cNvSpPr/>
          <p:nvPr/>
        </p:nvSpPr>
        <p:spPr>
          <a:xfrm>
            <a:off x="757084" y="1356851"/>
            <a:ext cx="5132439" cy="2448232"/>
          </a:xfrm>
          <a:prstGeom prst="roundRect">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17" name="矩形: 圆角 16"/>
          <p:cNvSpPr/>
          <p:nvPr/>
        </p:nvSpPr>
        <p:spPr>
          <a:xfrm>
            <a:off x="6095999" y="1315864"/>
            <a:ext cx="5132439" cy="2448232"/>
          </a:xfrm>
          <a:prstGeom prst="roundRect">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18" name="矩形: 圆角 17"/>
          <p:cNvSpPr/>
          <p:nvPr/>
        </p:nvSpPr>
        <p:spPr>
          <a:xfrm>
            <a:off x="747253" y="4056051"/>
            <a:ext cx="5132439" cy="2448232"/>
          </a:xfrm>
          <a:prstGeom prst="round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19" name="矩形: 圆角 18"/>
          <p:cNvSpPr/>
          <p:nvPr/>
        </p:nvSpPr>
        <p:spPr>
          <a:xfrm>
            <a:off x="6095999" y="4056051"/>
            <a:ext cx="5132439" cy="2448232"/>
          </a:xfrm>
          <a:prstGeom prst="round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20" name="矩形 19"/>
          <p:cNvSpPr/>
          <p:nvPr/>
        </p:nvSpPr>
        <p:spPr>
          <a:xfrm>
            <a:off x="2116803" y="1105883"/>
            <a:ext cx="2413000" cy="55943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对公共卫生积极影响</a:t>
            </a:r>
            <a:endParaRPr lang="zh-CN" altLang="en-US" b="1" dirty="0">
              <a:latin typeface="微软雅黑" panose="020B0503020204020204" charset="-122"/>
              <a:ea typeface="微软雅黑" panose="020B0503020204020204" charset="-122"/>
            </a:endParaRPr>
          </a:p>
        </p:txBody>
      </p:sp>
      <p:sp>
        <p:nvSpPr>
          <p:cNvPr id="21" name="文本框 20"/>
          <p:cNvSpPr txBox="1"/>
          <p:nvPr/>
        </p:nvSpPr>
        <p:spPr>
          <a:xfrm>
            <a:off x="931176" y="1755645"/>
            <a:ext cx="4791197" cy="1938020"/>
          </a:xfrm>
          <a:prstGeom prst="rect">
            <a:avLst/>
          </a:prstGeom>
          <a:noFill/>
        </p:spPr>
        <p:txBody>
          <a:bodyPr wrap="square" rtlCol="0">
            <a:spAutoFit/>
          </a:bodyPr>
          <a:lstStyle/>
          <a:p>
            <a:pPr marL="285750" indent="-285750">
              <a:lnSpc>
                <a:spcPct val="150000"/>
              </a:lnSpc>
              <a:buClr>
                <a:srgbClr val="4B5C7D"/>
              </a:buClr>
              <a:buFont typeface="Wingdings" panose="05000000000000000000" charset="0"/>
              <a:buChar char="p"/>
            </a:pPr>
            <a:r>
              <a:rPr lang="zh-CN" altLang="en-US" sz="1600" dirty="0">
                <a:solidFill>
                  <a:srgbClr val="4B5C7D"/>
                </a:solidFill>
                <a:latin typeface="微软雅黑" panose="020B0503020204020204" charset="-122"/>
                <a:ea typeface="微软雅黑" panose="020B0503020204020204" charset="-122"/>
              </a:rPr>
              <a:t>上呼吸道感染的群体人数多，发病急骤，疼痛难忍。</a:t>
            </a:r>
            <a:endParaRPr lang="en-US" altLang="zh-CN" sz="1600" dirty="0">
              <a:solidFill>
                <a:srgbClr val="4B5C7D"/>
              </a:solidFill>
              <a:latin typeface="微软雅黑" panose="020B0503020204020204" charset="-122"/>
              <a:ea typeface="微软雅黑" panose="020B0503020204020204" charset="-122"/>
            </a:endParaRPr>
          </a:p>
          <a:p>
            <a:pPr marL="285750" indent="-285750">
              <a:lnSpc>
                <a:spcPct val="150000"/>
              </a:lnSpc>
              <a:buClr>
                <a:srgbClr val="4B5C7D"/>
              </a:buClr>
              <a:buFont typeface="Wingdings" panose="05000000000000000000" charset="0"/>
              <a:buChar char="p"/>
            </a:pPr>
            <a:r>
              <a:rPr lang="zh-CN" altLang="en-US" sz="1600" b="1" dirty="0">
                <a:solidFill>
                  <a:srgbClr val="C00000"/>
                </a:solidFill>
                <a:latin typeface="微软雅黑" panose="020B0503020204020204" charset="-122"/>
                <a:ea typeface="微软雅黑" panose="020B0503020204020204" charset="-122"/>
              </a:rPr>
              <a:t>泡腾片既可保持原剂型易于口服、吸收迅速，安全性高，作为临床治疗上呼吸道感染用药的新选择，为广大患者健康带来获益。</a:t>
            </a:r>
            <a:endParaRPr lang="zh-CN" altLang="en-US" sz="1600" b="1" dirty="0">
              <a:solidFill>
                <a:srgbClr val="C00000"/>
              </a:solidFill>
              <a:latin typeface="微软雅黑" panose="020B0503020204020204" charset="-122"/>
              <a:ea typeface="微软雅黑" panose="020B0503020204020204" charset="-122"/>
            </a:endParaRPr>
          </a:p>
        </p:txBody>
      </p:sp>
      <p:sp>
        <p:nvSpPr>
          <p:cNvPr id="23" name="矩形 22"/>
          <p:cNvSpPr/>
          <p:nvPr/>
        </p:nvSpPr>
        <p:spPr>
          <a:xfrm>
            <a:off x="7606530" y="1109550"/>
            <a:ext cx="2111375" cy="559435"/>
          </a:xfrm>
          <a:prstGeom prst="rect">
            <a:avLst/>
          </a:prstGeom>
          <a:solidFill>
            <a:schemeClr val="bg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charset="-122"/>
                <a:ea typeface="微软雅黑" panose="020B0503020204020204" charset="-122"/>
              </a:rPr>
              <a:t>填补目录空白</a:t>
            </a:r>
            <a:endParaRPr lang="zh-CN" altLang="en-US" b="1">
              <a:latin typeface="微软雅黑" panose="020B0503020204020204" charset="-122"/>
              <a:ea typeface="微软雅黑" panose="020B0503020204020204" charset="-122"/>
            </a:endParaRPr>
          </a:p>
        </p:txBody>
      </p:sp>
      <p:sp>
        <p:nvSpPr>
          <p:cNvPr id="26" name="文本框 25"/>
          <p:cNvSpPr txBox="1"/>
          <p:nvPr/>
        </p:nvSpPr>
        <p:spPr>
          <a:xfrm>
            <a:off x="6272983" y="1755645"/>
            <a:ext cx="4739149" cy="1198880"/>
          </a:xfrm>
          <a:prstGeom prst="rect">
            <a:avLst/>
          </a:prstGeom>
          <a:noFill/>
        </p:spPr>
        <p:txBody>
          <a:bodyPr wrap="square" rtlCol="0">
            <a:spAutoFit/>
          </a:bodyPr>
          <a:lstStyle>
            <a:defPPr>
              <a:defRPr lang="en-US"/>
            </a:defPPr>
            <a:lvl1pPr marL="285750" indent="-285750">
              <a:buClr>
                <a:srgbClr val="4B5C7D"/>
              </a:buClr>
              <a:buFont typeface="Wingdings" panose="05000000000000000000" pitchFamily="2" charset="2"/>
              <a:buChar char="u"/>
              <a:defRPr sz="1600">
                <a:solidFill>
                  <a:srgbClr val="4B5C7D"/>
                </a:solidFill>
              </a:defRPr>
            </a:lvl1pPr>
          </a:lstStyle>
          <a:p>
            <a:pPr>
              <a:lnSpc>
                <a:spcPct val="150000"/>
              </a:lnSpc>
              <a:buFont typeface="Wingdings" panose="05000000000000000000" charset="0"/>
              <a:buChar char="p"/>
            </a:pPr>
            <a:r>
              <a:rPr lang="zh-CN" altLang="en-US" dirty="0">
                <a:latin typeface="微软雅黑" panose="020B0503020204020204" charset="-122"/>
                <a:ea typeface="微软雅黑" panose="020B0503020204020204" charset="-122"/>
                <a:sym typeface="+mn-ea"/>
              </a:rPr>
              <a:t>金莲花泡腾片，与金莲花口服液相比，稳定性更好，运输、储存、携带更方便。</a:t>
            </a:r>
            <a:endParaRPr lang="zh-CN" altLang="en-US" dirty="0">
              <a:latin typeface="微软雅黑" panose="020B0503020204020204" charset="-122"/>
              <a:ea typeface="微软雅黑" panose="020B0503020204020204" charset="-122"/>
              <a:sym typeface="+mn-ea"/>
            </a:endParaRPr>
          </a:p>
          <a:p>
            <a:pPr>
              <a:lnSpc>
                <a:spcPct val="150000"/>
              </a:lnSpc>
              <a:buFont typeface="Wingdings" panose="05000000000000000000" charset="0"/>
              <a:buChar char="p"/>
            </a:pPr>
            <a:r>
              <a:rPr lang="zh-CN" altLang="en-US" b="1" dirty="0">
                <a:solidFill>
                  <a:srgbClr val="C00000"/>
                </a:solidFill>
                <a:latin typeface="微软雅黑" panose="020B0503020204020204" charset="-122"/>
                <a:ea typeface="微软雅黑" panose="020B0503020204020204" charset="-122"/>
                <a:sym typeface="+mn-ea"/>
              </a:rPr>
              <a:t>金莲花泡腾片为独家剂型。</a:t>
            </a:r>
            <a:endParaRPr lang="zh-CN" altLang="en-US" dirty="0">
              <a:latin typeface="微软雅黑" panose="020B0503020204020204" charset="-122"/>
              <a:ea typeface="微软雅黑" panose="020B0503020204020204" charset="-122"/>
            </a:endParaRPr>
          </a:p>
        </p:txBody>
      </p:sp>
      <p:sp>
        <p:nvSpPr>
          <p:cNvPr id="29" name="矩形 28"/>
          <p:cNvSpPr/>
          <p:nvPr/>
        </p:nvSpPr>
        <p:spPr>
          <a:xfrm>
            <a:off x="2267616" y="3938310"/>
            <a:ext cx="2111375" cy="559435"/>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符合保基本原则</a:t>
            </a:r>
            <a:endParaRPr lang="zh-CN" altLang="en-US" b="1" dirty="0">
              <a:latin typeface="微软雅黑" panose="020B0503020204020204" charset="-122"/>
              <a:ea typeface="微软雅黑" panose="020B0503020204020204" charset="-122"/>
            </a:endParaRPr>
          </a:p>
        </p:txBody>
      </p:sp>
      <p:sp>
        <p:nvSpPr>
          <p:cNvPr id="30" name="文本框 29"/>
          <p:cNvSpPr txBox="1"/>
          <p:nvPr/>
        </p:nvSpPr>
        <p:spPr>
          <a:xfrm>
            <a:off x="845185" y="4559935"/>
            <a:ext cx="5034280" cy="1938020"/>
          </a:xfrm>
          <a:prstGeom prst="rect">
            <a:avLst/>
          </a:prstGeom>
          <a:noFill/>
        </p:spPr>
        <p:txBody>
          <a:bodyPr wrap="square" rtlCol="0">
            <a:spAutoFit/>
          </a:bodyPr>
          <a:lstStyle>
            <a:defPPr>
              <a:defRPr lang="en-US"/>
            </a:defPPr>
            <a:lvl1pPr marL="285750" indent="-285750">
              <a:buClr>
                <a:srgbClr val="4B5C7D"/>
              </a:buClr>
              <a:buFont typeface="Wingdings" panose="05000000000000000000" pitchFamily="2" charset="2"/>
              <a:buChar char="u"/>
              <a:defRPr sz="1600">
                <a:solidFill>
                  <a:srgbClr val="4B5C7D"/>
                </a:solidFill>
              </a:defRPr>
            </a:lvl1pPr>
          </a:lstStyle>
          <a:p>
            <a:pPr>
              <a:lnSpc>
                <a:spcPct val="150000"/>
              </a:lnSpc>
              <a:buFont typeface="Wingdings" panose="05000000000000000000" charset="0"/>
              <a:buChar char="p"/>
            </a:pPr>
            <a:r>
              <a:rPr lang="zh-CN" altLang="en-US" dirty="0">
                <a:latin typeface="微软雅黑" panose="020B0503020204020204" charset="-122"/>
                <a:ea typeface="微软雅黑" panose="020B0503020204020204" charset="-122"/>
              </a:rPr>
              <a:t>金莲花泡腾片临床有效性与安全性有确切的保障，缓解病症的同时，可减少副作用对患者的二次伤害。</a:t>
            </a:r>
            <a:endParaRPr lang="zh-CN" altLang="en-US" dirty="0">
              <a:latin typeface="微软雅黑" panose="020B0503020204020204" charset="-122"/>
              <a:ea typeface="微软雅黑" panose="020B0503020204020204" charset="-122"/>
            </a:endParaRPr>
          </a:p>
          <a:p>
            <a:pPr>
              <a:lnSpc>
                <a:spcPct val="150000"/>
              </a:lnSpc>
              <a:buFont typeface="Wingdings" panose="05000000000000000000" charset="0"/>
              <a:buChar char="p"/>
            </a:pPr>
            <a:r>
              <a:rPr lang="zh-CN" altLang="en-US" b="1" dirty="0">
                <a:solidFill>
                  <a:srgbClr val="C00000"/>
                </a:solidFill>
                <a:latin typeface="微软雅黑" panose="020B0503020204020204" charset="-122"/>
                <a:ea typeface="微软雅黑" panose="020B0503020204020204" charset="-122"/>
              </a:rPr>
              <a:t>适宜基层使用，疗程费用不高，且对医保资金支出影响较小，符合保基本的原则。</a:t>
            </a:r>
            <a:endParaRPr lang="zh-CN" altLang="en-US" b="1" dirty="0">
              <a:solidFill>
                <a:srgbClr val="C00000"/>
              </a:solidFill>
              <a:latin typeface="微软雅黑" panose="020B0503020204020204" charset="-122"/>
              <a:ea typeface="微软雅黑" panose="020B0503020204020204" charset="-122"/>
            </a:endParaRPr>
          </a:p>
          <a:p>
            <a:pPr marL="0" indent="0">
              <a:lnSpc>
                <a:spcPct val="150000"/>
              </a:lnSpc>
              <a:buNone/>
            </a:pPr>
            <a:endParaRPr lang="zh-CN" altLang="en-US" dirty="0">
              <a:latin typeface="微软雅黑" panose="020B0503020204020204" charset="-122"/>
              <a:ea typeface="微软雅黑" panose="020B0503020204020204" charset="-122"/>
            </a:endParaRPr>
          </a:p>
        </p:txBody>
      </p:sp>
      <p:sp>
        <p:nvSpPr>
          <p:cNvPr id="31" name="矩形 30"/>
          <p:cNvSpPr/>
          <p:nvPr/>
        </p:nvSpPr>
        <p:spPr>
          <a:xfrm>
            <a:off x="7606530" y="3935906"/>
            <a:ext cx="2111375" cy="559435"/>
          </a:xfrm>
          <a:prstGeom prst="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无临床管理难度</a:t>
            </a:r>
            <a:endParaRPr lang="zh-CN" altLang="en-US" b="1" dirty="0">
              <a:latin typeface="微软雅黑" panose="020B0503020204020204" charset="-122"/>
              <a:ea typeface="微软雅黑" panose="020B0503020204020204" charset="-122"/>
            </a:endParaRPr>
          </a:p>
        </p:txBody>
      </p:sp>
      <p:sp>
        <p:nvSpPr>
          <p:cNvPr id="32" name="文本框 31"/>
          <p:cNvSpPr txBox="1"/>
          <p:nvPr/>
        </p:nvSpPr>
        <p:spPr>
          <a:xfrm>
            <a:off x="6273165" y="4610735"/>
            <a:ext cx="4813935" cy="1198880"/>
          </a:xfrm>
          <a:prstGeom prst="rect">
            <a:avLst/>
          </a:prstGeom>
          <a:noFill/>
        </p:spPr>
        <p:txBody>
          <a:bodyPr wrap="square" rtlCol="0">
            <a:spAutoFit/>
          </a:bodyPr>
          <a:lstStyle>
            <a:defPPr>
              <a:defRPr lang="en-US"/>
            </a:defPPr>
            <a:lvl1pPr marL="285750" indent="-285750">
              <a:buClr>
                <a:srgbClr val="4B5C7D"/>
              </a:buClr>
              <a:buFont typeface="Wingdings" panose="05000000000000000000" pitchFamily="2" charset="2"/>
              <a:buChar char="u"/>
              <a:defRPr sz="1600">
                <a:solidFill>
                  <a:srgbClr val="4B5C7D"/>
                </a:solidFill>
              </a:defRPr>
            </a:lvl1pPr>
          </a:lstStyle>
          <a:p>
            <a:pPr>
              <a:lnSpc>
                <a:spcPct val="150000"/>
              </a:lnSpc>
              <a:buFont typeface="Wingdings" panose="05000000000000000000" charset="0"/>
              <a:buChar char="p"/>
            </a:pPr>
            <a:r>
              <a:rPr lang="zh-CN" altLang="en-US" dirty="0">
                <a:latin typeface="微软雅黑" panose="020B0503020204020204" charset="-122"/>
                <a:ea typeface="微软雅黑" panose="020B0503020204020204" charset="-122"/>
              </a:rPr>
              <a:t>金莲花泡腾片为</a:t>
            </a:r>
            <a:r>
              <a:rPr lang="zh-CN" altLang="en-US" b="1" dirty="0">
                <a:solidFill>
                  <a:srgbClr val="C00000"/>
                </a:solidFill>
                <a:latin typeface="微软雅黑" panose="020B0503020204020204" charset="-122"/>
                <a:ea typeface="微软雅黑" panose="020B0503020204020204" charset="-122"/>
              </a:rPr>
              <a:t>口服制剂，属于门诊用药，患者依从性好，可常温保存，有效期为24个月，医保经办机构无需特殊管理。</a:t>
            </a:r>
            <a:endParaRPr lang="zh-CN" altLang="en-US" b="1" dirty="0">
              <a:solidFill>
                <a:srgbClr val="C00000"/>
              </a:solidFill>
              <a:latin typeface="微软雅黑" panose="020B0503020204020204" charset="-122"/>
              <a:ea typeface="微软雅黑" panose="020B0503020204020204"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ags/tag1.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UNIT_BK_DARK_LIGHT" val="2"/>
  <p:tag name="KSO_WM_UNIT_SUBTYPE" val="h"/>
  <p:tag name="KSO_WM_UNIT_TYPE" val="i"/>
  <p:tag name="KSO_WM_UNIT_INDEX" val="1"/>
</p:tagLst>
</file>

<file path=ppt/tags/tag1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SUBTYPE" val="h"/>
  <p:tag name="KSO_WM_UNIT_TYPE" val="i"/>
  <p:tag name="KSO_WM_UNIT_INDEX" val="1"/>
  <p:tag name="KSO_WM_UNIT_BK_DARK_LIGHT" val="2"/>
</p:tagLst>
</file>

<file path=ppt/tags/tag2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SUBTYPE" val="h"/>
  <p:tag name="KSO_WM_UNIT_TYPE" val="i"/>
  <p:tag name="KSO_WM_UNIT_INDEX" val="1"/>
  <p:tag name="KSO_WM_UNIT_BK_DARK_LIGHT" val="2"/>
</p:tagLst>
</file>

<file path=ppt/tags/tag3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SUBTYPE" val="h"/>
  <p:tag name="KSO_WM_UNIT_TYPE" val="i"/>
  <p:tag name="KSO_WM_UNIT_INDEX" val="1"/>
  <p:tag name="KSO_WM_UNIT_BK_DARK_LIGHT" val="2"/>
</p:tagLst>
</file>

<file path=ppt/tags/tag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4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4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4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4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SUBTYPE" val="h"/>
  <p:tag name="KSO_WM_UNIT_TYPE" val="i"/>
  <p:tag name="KSO_WM_UNIT_INDEX" val="1"/>
  <p:tag name="KSO_WM_UNIT_BK_DARK_LIGHT" val="2"/>
</p:tagLst>
</file>

<file path=ppt/tags/tag4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5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54.xml><?xml version="1.0" encoding="utf-8"?>
<p:tagLst xmlns:p="http://schemas.openxmlformats.org/presentationml/2006/main">
  <p:tag name="KSO_WM_SPECIAL_SOURCE" val="bdnull"/>
</p:tagLst>
</file>

<file path=ppt/tags/tag55.xml><?xml version="1.0" encoding="utf-8"?>
<p:tagLst xmlns:p="http://schemas.openxmlformats.org/presentationml/2006/main">
  <p:tag name="KSO_WM_SPECIAL_SOURCE" val="bdnull"/>
</p:tagLst>
</file>

<file path=ppt/tags/tag56.xml><?xml version="1.0" encoding="utf-8"?>
<p:tagLst xmlns:p="http://schemas.openxmlformats.org/presentationml/2006/main">
  <p:tag name="KSO_WM_SPECIAL_SOURCE" val="bdnull"/>
</p:tagLst>
</file>

<file path=ppt/tags/tag57.xml><?xml version="1.0" encoding="utf-8"?>
<p:tagLst xmlns:p="http://schemas.openxmlformats.org/presentationml/2006/main">
  <p:tag name="KSO_WM_SPECIAL_SOURCE" val="bdnull"/>
</p:tagLst>
</file>

<file path=ppt/tags/tag58.xml><?xml version="1.0" encoding="utf-8"?>
<p:tagLst xmlns:p="http://schemas.openxmlformats.org/presentationml/2006/main">
  <p:tag name="KSO_WM_SPECIAL_SOURCE" val="bdnull"/>
</p:tagLst>
</file>

<file path=ppt/tags/tag59.xml><?xml version="1.0" encoding="utf-8"?>
<p:tagLst xmlns:p="http://schemas.openxmlformats.org/presentationml/2006/main">
  <p:tag name="KSO_WM_SPECIAL_SOURCE" val="bdnull"/>
</p:tagLst>
</file>

<file path=ppt/tags/tag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60.xml><?xml version="1.0" encoding="utf-8"?>
<p:tagLst xmlns:p="http://schemas.openxmlformats.org/presentationml/2006/main">
  <p:tag name="KSO_WM_SPECIAL_SOURCE" val="bdnull"/>
</p:tagLst>
</file>

<file path=ppt/tags/tag61.xml><?xml version="1.0" encoding="utf-8"?>
<p:tagLst xmlns:p="http://schemas.openxmlformats.org/presentationml/2006/main">
  <p:tag name="COMMONDATA" val="eyJoZGlkIjoiYzljMDVkMDAxZjkxNWZiNGEwNWFhMDY1ZDU3MWU5N2E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heme/theme1.xml><?xml version="1.0" encoding="utf-8"?>
<a:theme xmlns:a="http://schemas.openxmlformats.org/drawingml/2006/main" name="Office Theme">
  <a:themeElements>
    <a:clrScheme name="自定义 4">
      <a:dk1>
        <a:srgbClr val="323E4E"/>
      </a:dk1>
      <a:lt1>
        <a:sysClr val="window" lastClr="FFFFFF"/>
      </a:lt1>
      <a:dk2>
        <a:srgbClr val="004EA2"/>
      </a:dk2>
      <a:lt2>
        <a:srgbClr val="92BFE6"/>
      </a:lt2>
      <a:accent1>
        <a:srgbClr val="0075C1"/>
      </a:accent1>
      <a:accent2>
        <a:srgbClr val="63C0AB"/>
      </a:accent2>
      <a:accent3>
        <a:srgbClr val="A5A5A5"/>
      </a:accent3>
      <a:accent4>
        <a:srgbClr val="FFC000"/>
      </a:accent4>
      <a:accent5>
        <a:srgbClr val="48A1FA"/>
      </a:accent5>
      <a:accent6>
        <a:srgbClr val="BF9000"/>
      </a:accent6>
      <a:hlink>
        <a:srgbClr val="023160"/>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2405</Words>
  <Application>WPS 演示</Application>
  <PresentationFormat>宽屏</PresentationFormat>
  <Paragraphs>106</Paragraphs>
  <Slides>8</Slides>
  <Notes>11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宋体</vt:lpstr>
      <vt:lpstr>Wingdings</vt:lpstr>
      <vt:lpstr>微软雅黑</vt:lpstr>
      <vt:lpstr>Wingdings</vt:lpstr>
      <vt:lpstr>Calibri</vt:lpstr>
      <vt:lpstr>等线</vt:lpstr>
      <vt:lpstr>Calibri Light</vt:lpstr>
      <vt:lpstr>等线 Light</vt:lpstr>
      <vt:lpstr>Arial Unicode MS</vt:lpstr>
      <vt:lpstr>Office Theme</vt:lpstr>
      <vt:lpstr>金莲花泡腾片</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虎贞清风胶囊</dc:title>
  <dc:creator>Jess Chan</dc:creator>
  <cp:lastModifiedBy>丿唯恋海灬为你给美</cp:lastModifiedBy>
  <cp:revision>92</cp:revision>
  <dcterms:created xsi:type="dcterms:W3CDTF">2022-07-13T07:45:00Z</dcterms:created>
  <dcterms:modified xsi:type="dcterms:W3CDTF">2022-07-14T08:23:36Z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6F2B75EE01014A989D83E61965D0DB4A</vt:lpwstr>
  </property>
  <property fmtid="{D5CDD505-2E9C-101B-9397-08002B2CF9AE}" pid="3" name="KSOProductBuildVer">
    <vt:lpwstr>2052-11.1.0.11875</vt:lpwstr>
  </property>
</Properties>
</file>