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sldIdLst>
    <p:sldId id="256" r:id="rId2"/>
    <p:sldId id="279" r:id="rId3"/>
    <p:sldId id="284" r:id="rId4"/>
    <p:sldId id="285" r:id="rId5"/>
    <p:sldId id="282" r:id="rId6"/>
    <p:sldId id="287" r:id="rId7"/>
    <p:sldId id="269" r:id="rId8"/>
    <p:sldId id="274" r:id="rId9"/>
    <p:sldId id="275"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504D"/>
    <a:srgbClr val="0079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03447BB-5D67-496B-8E87-E561075AD55C}" styleName="深色样式 1 - 强调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140" y="52"/>
      </p:cViewPr>
      <p:guideLst/>
    </p:cSldViewPr>
  </p:slideViewPr>
  <p:notesTextViewPr>
    <p:cViewPr>
      <p:scale>
        <a:sx n="1" d="1"/>
        <a:sy n="1" d="1"/>
      </p:scale>
      <p:origin x="0" y="0"/>
    </p:cViewPr>
  </p:notesTextViewPr>
  <p:sorterViewPr>
    <p:cViewPr varScale="1">
      <p:scale>
        <a:sx n="100" d="100"/>
        <a:sy n="100" d="100"/>
      </p:scale>
      <p:origin x="0" y="-40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3A6517-10C4-454E-AE0F-D33BFBC1ED4B}" type="doc">
      <dgm:prSet loTypeId="urn:microsoft.com/office/officeart/2005/8/layout/vList5" loCatId="list" qsTypeId="urn:microsoft.com/office/officeart/2005/8/quickstyle/simple1" qsCatId="simple" csTypeId="urn:microsoft.com/office/officeart/2005/8/colors/accent0_1" csCatId="mainScheme" phldr="1"/>
      <dgm:spPr/>
      <dgm:t>
        <a:bodyPr/>
        <a:lstStyle/>
        <a:p>
          <a:endParaRPr lang="zh-CN" altLang="en-US"/>
        </a:p>
      </dgm:t>
    </dgm:pt>
    <dgm:pt modelId="{954C3D52-B30C-4E2B-8953-CE435A6ADEDE}">
      <dgm:prSet phldrT="[文本]" custT="1"/>
      <dgm:spPr/>
      <dgm:t>
        <a:bodyPr/>
        <a:lstStyle/>
        <a:p>
          <a:r>
            <a:rPr lang="zh-CN" altLang="en-US" sz="1600" b="1" dirty="0">
              <a:latin typeface="微软雅黑" panose="020B0503020204020204" pitchFamily="34" charset="-122"/>
              <a:ea typeface="微软雅黑" panose="020B0503020204020204" pitchFamily="34" charset="-122"/>
              <a:sym typeface="Arial" panose="020B0604020202020204" pitchFamily="34" charset="0"/>
            </a:rPr>
            <a:t>说明书收载的安全性信息</a:t>
          </a:r>
          <a:endParaRPr lang="zh-CN" altLang="en-US" sz="1600" dirty="0">
            <a:latin typeface="微软雅黑" panose="020B0503020204020204" pitchFamily="34" charset="-122"/>
            <a:ea typeface="微软雅黑" panose="020B0503020204020204" pitchFamily="34" charset="-122"/>
          </a:endParaRPr>
        </a:p>
      </dgm:t>
    </dgm:pt>
    <dgm:pt modelId="{D4C1C1ED-8689-4AF3-A92F-73958559187B}" type="parTrans" cxnId="{1A19F9B1-0227-45D6-8F35-2A7C29481E24}">
      <dgm:prSet/>
      <dgm:spPr/>
      <dgm:t>
        <a:bodyPr/>
        <a:lstStyle/>
        <a:p>
          <a:endParaRPr lang="zh-CN" altLang="en-US" sz="1400">
            <a:latin typeface="微软雅黑" panose="020B0503020204020204" pitchFamily="34" charset="-122"/>
            <a:ea typeface="微软雅黑" panose="020B0503020204020204" pitchFamily="34" charset="-122"/>
          </a:endParaRPr>
        </a:p>
      </dgm:t>
    </dgm:pt>
    <dgm:pt modelId="{5CDE31E3-EAAF-487E-8D02-4DADABE92663}" type="sibTrans" cxnId="{1A19F9B1-0227-45D6-8F35-2A7C29481E24}">
      <dgm:prSet/>
      <dgm:spPr/>
      <dgm:t>
        <a:bodyPr/>
        <a:lstStyle/>
        <a:p>
          <a:endParaRPr lang="zh-CN" altLang="en-US" sz="1400">
            <a:latin typeface="微软雅黑" panose="020B0503020204020204" pitchFamily="34" charset="-122"/>
            <a:ea typeface="微软雅黑" panose="020B0503020204020204" pitchFamily="34" charset="-122"/>
          </a:endParaRPr>
        </a:p>
      </dgm:t>
    </dgm:pt>
    <dgm:pt modelId="{85C8CB11-4553-4B98-BF47-9F28BD6AD404}">
      <dgm:prSet phldrT="[文本]" custT="1"/>
      <dgm:spPr/>
      <dgm:t>
        <a:bodyPr/>
        <a:lstStyle/>
        <a:p>
          <a:r>
            <a:rPr lang="zh-CN" altLang="en-US" sz="1100" dirty="0">
              <a:latin typeface="微软雅黑" panose="020B0503020204020204" pitchFamily="34" charset="-122"/>
              <a:ea typeface="微软雅黑" panose="020B0503020204020204" pitchFamily="34" charset="-122"/>
              <a:sym typeface="Arial" panose="020B0604020202020204" pitchFamily="34" charset="0"/>
            </a:rPr>
            <a:t>个别患者可见食欲不振、恶心、呕吐、腹胀，皮肤瘙痒、荨麻疹、口干、浮肿，以及头痛、头晕、心悸及血压增高，</a:t>
          </a:r>
          <a:r>
            <a:rPr lang="zh-CN" altLang="en-US" sz="11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以上症状一般较轻，不影响治疗</a:t>
          </a:r>
          <a:endParaRPr lang="zh-CN" altLang="en-US" sz="1100" b="1" dirty="0">
            <a:solidFill>
              <a:srgbClr val="C00000"/>
            </a:solidFill>
            <a:latin typeface="微软雅黑" panose="020B0503020204020204" pitchFamily="34" charset="-122"/>
            <a:ea typeface="微软雅黑" panose="020B0503020204020204" pitchFamily="34" charset="-122"/>
          </a:endParaRPr>
        </a:p>
      </dgm:t>
    </dgm:pt>
    <dgm:pt modelId="{EC39C844-CB8A-4CDF-9D49-CE0C657244BC}" type="parTrans" cxnId="{611D15DC-02B9-4043-9126-1BED48814336}">
      <dgm:prSet/>
      <dgm:spPr/>
      <dgm:t>
        <a:bodyPr/>
        <a:lstStyle/>
        <a:p>
          <a:endParaRPr lang="zh-CN" altLang="en-US" sz="1400">
            <a:latin typeface="微软雅黑" panose="020B0503020204020204" pitchFamily="34" charset="-122"/>
            <a:ea typeface="微软雅黑" panose="020B0503020204020204" pitchFamily="34" charset="-122"/>
          </a:endParaRPr>
        </a:p>
      </dgm:t>
    </dgm:pt>
    <dgm:pt modelId="{081583D6-0D1B-4E85-BFA1-BD307EE8BFED}" type="sibTrans" cxnId="{611D15DC-02B9-4043-9126-1BED48814336}">
      <dgm:prSet/>
      <dgm:spPr/>
      <dgm:t>
        <a:bodyPr/>
        <a:lstStyle/>
        <a:p>
          <a:endParaRPr lang="zh-CN" altLang="en-US" sz="1400">
            <a:latin typeface="微软雅黑" panose="020B0503020204020204" pitchFamily="34" charset="-122"/>
            <a:ea typeface="微软雅黑" panose="020B0503020204020204" pitchFamily="34" charset="-122"/>
          </a:endParaRPr>
        </a:p>
      </dgm:t>
    </dgm:pt>
    <dgm:pt modelId="{2044B4AA-072D-4343-8D50-0E59929CAABC}">
      <dgm:prSet phldrT="[文本]" custT="1"/>
      <dgm:spPr/>
      <dgm:t>
        <a:bodyPr/>
        <a:lstStyle/>
        <a:p>
          <a:r>
            <a:rPr lang="zh-CN" altLang="en-US" sz="1600" b="1" dirty="0">
              <a:latin typeface="微软雅黑" panose="020B0503020204020204" pitchFamily="34" charset="-122"/>
              <a:ea typeface="微软雅黑" panose="020B0503020204020204" pitchFamily="34" charset="-122"/>
              <a:sym typeface="Arial" panose="020B0604020202020204" pitchFamily="34" charset="0"/>
            </a:rPr>
            <a:t>国内不良反应发生情况</a:t>
          </a:r>
          <a:endParaRPr lang="zh-CN" altLang="en-US" sz="1600" dirty="0">
            <a:latin typeface="微软雅黑" panose="020B0503020204020204" pitchFamily="34" charset="-122"/>
            <a:ea typeface="微软雅黑" panose="020B0503020204020204" pitchFamily="34" charset="-122"/>
          </a:endParaRPr>
        </a:p>
      </dgm:t>
    </dgm:pt>
    <dgm:pt modelId="{13306E12-E697-447B-9CA9-378207C5AA35}" type="parTrans" cxnId="{C9B2F0CA-7AA3-43C1-A608-D0267AD776DC}">
      <dgm:prSet/>
      <dgm:spPr/>
      <dgm:t>
        <a:bodyPr/>
        <a:lstStyle/>
        <a:p>
          <a:endParaRPr lang="zh-CN" altLang="en-US" sz="1400">
            <a:latin typeface="微软雅黑" panose="020B0503020204020204" pitchFamily="34" charset="-122"/>
            <a:ea typeface="微软雅黑" panose="020B0503020204020204" pitchFamily="34" charset="-122"/>
          </a:endParaRPr>
        </a:p>
      </dgm:t>
    </dgm:pt>
    <dgm:pt modelId="{36BE6F5A-EF36-4902-B72E-2E4972CB7B11}" type="sibTrans" cxnId="{C9B2F0CA-7AA3-43C1-A608-D0267AD776DC}">
      <dgm:prSet/>
      <dgm:spPr/>
      <dgm:t>
        <a:bodyPr/>
        <a:lstStyle/>
        <a:p>
          <a:endParaRPr lang="zh-CN" altLang="en-US" sz="1400">
            <a:latin typeface="微软雅黑" panose="020B0503020204020204" pitchFamily="34" charset="-122"/>
            <a:ea typeface="微软雅黑" panose="020B0503020204020204" pitchFamily="34" charset="-122"/>
          </a:endParaRPr>
        </a:p>
      </dgm:t>
    </dgm:pt>
    <dgm:pt modelId="{6DBF8D2C-703E-4E42-BDE4-7C605D424A67}">
      <dgm:prSet phldrT="[文本]" custT="1"/>
      <dgm:spPr/>
      <dgm:t>
        <a:bodyPr/>
        <a:lstStyle/>
        <a:p>
          <a:pPr marL="90488" indent="-90488">
            <a:lnSpc>
              <a:spcPts val="1800"/>
            </a:lnSpc>
            <a:spcAft>
              <a:spcPts val="0"/>
            </a:spcAft>
          </a:pP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从</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2014</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年至</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2023</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年</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6</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月</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10</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日，共收到</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2228</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例次不良事件，说明书范围内的不良事件</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1126</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例次，说明书范围外的不良事件</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1102</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例次，按照临床常见不良事件评价标准</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CTCAE5.0</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定义分级，甘草酸单铵半胱氨酸氯化钠注射液</a:t>
          </a:r>
          <a:r>
            <a:rPr lang="zh-CN" altLang="en-US" sz="1100" b="1" kern="1200" dirty="0">
              <a:solidFill>
                <a:srgbClr val="C00000"/>
              </a:solidFill>
              <a:latin typeface="微软雅黑" panose="020B0503020204020204" pitchFamily="34" charset="-122"/>
              <a:ea typeface="微软雅黑" panose="020B0503020204020204" pitchFamily="34" charset="-122"/>
              <a:cs typeface="+mn-cs"/>
              <a:sym typeface="Arial" panose="020B0604020202020204" pitchFamily="34" charset="0"/>
            </a:rPr>
            <a:t>无＞</a:t>
          </a:r>
          <a:r>
            <a:rPr lang="en-US" altLang="zh-CN" sz="1100" b="1" kern="1200" dirty="0">
              <a:solidFill>
                <a:srgbClr val="C00000"/>
              </a:solidFill>
              <a:latin typeface="微软雅黑" panose="020B0503020204020204" pitchFamily="34" charset="-122"/>
              <a:ea typeface="微软雅黑" panose="020B0503020204020204" pitchFamily="34" charset="-122"/>
              <a:cs typeface="+mn-cs"/>
              <a:sym typeface="Arial" panose="020B0604020202020204" pitchFamily="34" charset="0"/>
            </a:rPr>
            <a:t>3</a:t>
          </a:r>
          <a:r>
            <a:rPr lang="zh-CN" altLang="en-US" sz="1100" b="1" kern="1200" dirty="0">
              <a:solidFill>
                <a:srgbClr val="C00000"/>
              </a:solidFill>
              <a:latin typeface="微软雅黑" panose="020B0503020204020204" pitchFamily="34" charset="-122"/>
              <a:ea typeface="微软雅黑" panose="020B0503020204020204" pitchFamily="34" charset="-122"/>
              <a:cs typeface="+mn-cs"/>
              <a:sym typeface="Arial" panose="020B0604020202020204" pitchFamily="34" charset="0"/>
            </a:rPr>
            <a:t>级的不良事件</a:t>
          </a:r>
          <a:endParaRPr lang="zh-CN" altLang="en-US" sz="1100" kern="1200" dirty="0">
            <a:latin typeface="微软雅黑" panose="020B0503020204020204" pitchFamily="34" charset="-122"/>
            <a:ea typeface="微软雅黑" panose="020B0503020204020204" pitchFamily="34" charset="-122"/>
          </a:endParaRPr>
        </a:p>
      </dgm:t>
    </dgm:pt>
    <dgm:pt modelId="{96CD7E45-8E7A-4139-952A-D8DB86F79723}" type="parTrans" cxnId="{E3043266-E22C-4E62-8425-C364248C49CD}">
      <dgm:prSet/>
      <dgm:spPr/>
      <dgm:t>
        <a:bodyPr/>
        <a:lstStyle/>
        <a:p>
          <a:endParaRPr lang="zh-CN" altLang="en-US" sz="1400">
            <a:latin typeface="微软雅黑" panose="020B0503020204020204" pitchFamily="34" charset="-122"/>
            <a:ea typeface="微软雅黑" panose="020B0503020204020204" pitchFamily="34" charset="-122"/>
          </a:endParaRPr>
        </a:p>
      </dgm:t>
    </dgm:pt>
    <dgm:pt modelId="{363F194B-7737-411D-93B0-08A78EAC2287}" type="sibTrans" cxnId="{E3043266-E22C-4E62-8425-C364248C49CD}">
      <dgm:prSet/>
      <dgm:spPr/>
      <dgm:t>
        <a:bodyPr/>
        <a:lstStyle/>
        <a:p>
          <a:endParaRPr lang="zh-CN" altLang="en-US" sz="1400">
            <a:latin typeface="微软雅黑" panose="020B0503020204020204" pitchFamily="34" charset="-122"/>
            <a:ea typeface="微软雅黑" panose="020B0503020204020204" pitchFamily="34" charset="-122"/>
          </a:endParaRPr>
        </a:p>
      </dgm:t>
    </dgm:pt>
    <dgm:pt modelId="{E51F5B63-AB62-4A81-BAC6-B6AE6783EBFF}">
      <dgm:prSet phldrT="[文本]" custT="1"/>
      <dgm:spPr/>
      <dgm:t>
        <a:bodyPr/>
        <a:lstStyle/>
        <a:p>
          <a:r>
            <a:rPr lang="zh-CN" altLang="en-US" sz="1600" b="1" dirty="0">
              <a:latin typeface="微软雅黑" panose="020B0503020204020204" pitchFamily="34" charset="-122"/>
              <a:ea typeface="微软雅黑" panose="020B0503020204020204" pitchFamily="34" charset="-122"/>
              <a:sym typeface="Arial" panose="020B0604020202020204" pitchFamily="34" charset="0"/>
            </a:rPr>
            <a:t>本品治疗儿童肝损伤的真实世界研究显示临床应用安全</a:t>
          </a:r>
          <a:endParaRPr lang="zh-CN" altLang="en-US" sz="1600" dirty="0">
            <a:latin typeface="微软雅黑" panose="020B0503020204020204" pitchFamily="34" charset="-122"/>
            <a:ea typeface="微软雅黑" panose="020B0503020204020204" pitchFamily="34" charset="-122"/>
          </a:endParaRPr>
        </a:p>
      </dgm:t>
    </dgm:pt>
    <dgm:pt modelId="{6560E693-C6C9-4539-A5E7-9FF8FC1BD9AC}" type="parTrans" cxnId="{F5A90814-B8D8-463A-AFEF-4747FF42C0BB}">
      <dgm:prSet/>
      <dgm:spPr/>
      <dgm:t>
        <a:bodyPr/>
        <a:lstStyle/>
        <a:p>
          <a:endParaRPr lang="zh-CN" altLang="en-US" sz="1400">
            <a:latin typeface="微软雅黑" panose="020B0503020204020204" pitchFamily="34" charset="-122"/>
            <a:ea typeface="微软雅黑" panose="020B0503020204020204" pitchFamily="34" charset="-122"/>
          </a:endParaRPr>
        </a:p>
      </dgm:t>
    </dgm:pt>
    <dgm:pt modelId="{E5652C0C-0DBB-4503-9099-5AEA1FFE2525}" type="sibTrans" cxnId="{F5A90814-B8D8-463A-AFEF-4747FF42C0BB}">
      <dgm:prSet/>
      <dgm:spPr/>
      <dgm:t>
        <a:bodyPr/>
        <a:lstStyle/>
        <a:p>
          <a:endParaRPr lang="zh-CN" altLang="en-US" sz="1400">
            <a:latin typeface="微软雅黑" panose="020B0503020204020204" pitchFamily="34" charset="-122"/>
            <a:ea typeface="微软雅黑" panose="020B0503020204020204" pitchFamily="34" charset="-122"/>
          </a:endParaRPr>
        </a:p>
      </dgm:t>
    </dgm:pt>
    <dgm:pt modelId="{38B39BD6-2846-4FE6-8EFD-5EDEB0825486}">
      <dgm:prSet phldrT="[文本]" custT="1"/>
      <dgm:spPr/>
      <dgm:t>
        <a:bodyPr/>
        <a:lstStyle/>
        <a:p>
          <a:r>
            <a:rPr lang="en-US" altLang="zh-CN" sz="1100" dirty="0">
              <a:latin typeface="微软雅黑" panose="020B0503020204020204" pitchFamily="34" charset="-122"/>
              <a:ea typeface="微软雅黑" panose="020B0503020204020204" pitchFamily="34" charset="-122"/>
              <a:sym typeface="Arial" panose="020B0604020202020204" pitchFamily="34" charset="0"/>
            </a:rPr>
            <a:t>2020</a:t>
          </a:r>
          <a:r>
            <a:rPr lang="zh-CN" altLang="en-US" sz="1100" dirty="0">
              <a:latin typeface="微软雅黑" panose="020B0503020204020204" pitchFamily="34" charset="-122"/>
              <a:ea typeface="微软雅黑" panose="020B0503020204020204" pitchFamily="34" charset="-122"/>
              <a:sym typeface="Arial" panose="020B0604020202020204" pitchFamily="34" charset="0"/>
            </a:rPr>
            <a:t>年，河北省儿童医院李文辉等的</a:t>
          </a:r>
          <a:r>
            <a:rPr lang="en-US" altLang="zh-CN" sz="1100" dirty="0">
              <a:latin typeface="微软雅黑" panose="020B0503020204020204" pitchFamily="34" charset="-122"/>
              <a:ea typeface="微软雅黑" panose="020B0503020204020204" pitchFamily="34" charset="-122"/>
              <a:sym typeface="Arial" panose="020B0604020202020204" pitchFamily="34" charset="0"/>
            </a:rPr>
            <a:t>《</a:t>
          </a:r>
          <a:r>
            <a:rPr lang="zh-CN" altLang="en-US" sz="1100" dirty="0">
              <a:latin typeface="微软雅黑" panose="020B0503020204020204" pitchFamily="34" charset="-122"/>
              <a:ea typeface="微软雅黑" panose="020B0503020204020204" pitchFamily="34" charset="-122"/>
              <a:sym typeface="Arial" panose="020B0604020202020204" pitchFamily="34" charset="0"/>
            </a:rPr>
            <a:t>甘草酸单铵半胱氨酸氯化钠注射液治疗儿童肝损伤的真实世界研究</a:t>
          </a:r>
          <a:r>
            <a:rPr lang="en-US" altLang="zh-CN" sz="1100" dirty="0">
              <a:latin typeface="微软雅黑" panose="020B0503020204020204" pitchFamily="34" charset="-122"/>
              <a:ea typeface="微软雅黑" panose="020B0503020204020204" pitchFamily="34" charset="-122"/>
              <a:sym typeface="Arial" panose="020B0604020202020204" pitchFamily="34" charset="0"/>
            </a:rPr>
            <a:t>》</a:t>
          </a:r>
          <a:r>
            <a:rPr lang="zh-CN" altLang="en-US" sz="1100" dirty="0">
              <a:latin typeface="微软雅黑" panose="020B0503020204020204" pitchFamily="34" charset="-122"/>
              <a:ea typeface="微软雅黑" panose="020B0503020204020204" pitchFamily="34" charset="-122"/>
              <a:sym typeface="Arial" panose="020B0604020202020204" pitchFamily="34" charset="0"/>
            </a:rPr>
            <a:t>显示，</a:t>
          </a:r>
          <a:r>
            <a:rPr lang="zh-CN" altLang="en-US" sz="11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全部患儿血常规、尿常规、肾功能检测结果均显示正常，无血压升高现象发生</a:t>
          </a:r>
          <a:endParaRPr lang="zh-CN" altLang="en-US" sz="1100" b="1" dirty="0">
            <a:solidFill>
              <a:srgbClr val="C00000"/>
            </a:solidFill>
            <a:latin typeface="微软雅黑" panose="020B0503020204020204" pitchFamily="34" charset="-122"/>
            <a:ea typeface="微软雅黑" panose="020B0503020204020204" pitchFamily="34" charset="-122"/>
          </a:endParaRPr>
        </a:p>
      </dgm:t>
    </dgm:pt>
    <dgm:pt modelId="{A56955E1-87DF-48C0-B042-D19061B5F4DF}" type="parTrans" cxnId="{69D0EE79-AAE8-49A0-96F7-953FC50E83D8}">
      <dgm:prSet/>
      <dgm:spPr/>
      <dgm:t>
        <a:bodyPr/>
        <a:lstStyle/>
        <a:p>
          <a:endParaRPr lang="zh-CN" altLang="en-US" sz="1400">
            <a:latin typeface="微软雅黑" panose="020B0503020204020204" pitchFamily="34" charset="-122"/>
            <a:ea typeface="微软雅黑" panose="020B0503020204020204" pitchFamily="34" charset="-122"/>
          </a:endParaRPr>
        </a:p>
      </dgm:t>
    </dgm:pt>
    <dgm:pt modelId="{6D232885-7230-4587-98D6-10692B7D2863}" type="sibTrans" cxnId="{69D0EE79-AAE8-49A0-96F7-953FC50E83D8}">
      <dgm:prSet/>
      <dgm:spPr/>
      <dgm:t>
        <a:bodyPr/>
        <a:lstStyle/>
        <a:p>
          <a:endParaRPr lang="zh-CN" altLang="en-US" sz="1400">
            <a:latin typeface="微软雅黑" panose="020B0503020204020204" pitchFamily="34" charset="-122"/>
            <a:ea typeface="微软雅黑" panose="020B0503020204020204" pitchFamily="34" charset="-122"/>
          </a:endParaRPr>
        </a:p>
      </dgm:t>
    </dgm:pt>
    <dgm:pt modelId="{E2FE51EF-4645-4DE2-9550-CBB9B519B3E5}">
      <dgm:prSet custT="1"/>
      <dgm:spPr/>
      <dgm:t>
        <a:bodyPr/>
        <a:lstStyle/>
        <a:p>
          <a:pPr marL="90488" indent="-90488">
            <a:lnSpc>
              <a:spcPts val="1800"/>
            </a:lnSpc>
            <a:spcAft>
              <a:spcPts val="0"/>
            </a:spcAft>
          </a:pP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甘草酸单铵半胱氨酸氯化钠注射液</a:t>
          </a:r>
          <a:r>
            <a:rPr lang="zh-CN" altLang="en-US" sz="1100" b="1" kern="1200"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总体不良事件估算发生率</a:t>
          </a:r>
          <a:r>
            <a:rPr lang="en-US" altLang="zh-CN" sz="1100" b="1" kern="1200"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0.0662%</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，国际医学科学组织委员会（</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CIOMS</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）推荐不良反应的发生率表示为：十分常见（≥</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10%</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），常见（</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1%~10%</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，含</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1%</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），偶见（</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0.1%~1%</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，含</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0.1%</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a:t>
          </a:r>
          <a:r>
            <a:rPr lang="zh-CN" altLang="en-US" sz="1100" b="1" kern="1200"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罕见（</a:t>
          </a:r>
          <a:r>
            <a:rPr lang="en-US" altLang="zh-CN" sz="1100" b="1" kern="1200"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0.01%~0.1%</a:t>
          </a:r>
          <a:r>
            <a:rPr lang="zh-CN" altLang="en-US" sz="1100" b="1" kern="1200"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，含</a:t>
          </a:r>
          <a:r>
            <a:rPr lang="en-US" altLang="zh-CN" sz="1100" b="1" kern="1200"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0.01%</a:t>
          </a:r>
          <a:r>
            <a:rPr lang="zh-CN" altLang="en-US" sz="1100" b="1" kern="1200"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十分罕见（＜</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0.01%</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），可见甘草酸单铵半胱氨酸氯化钠注射液的估算发生率数据结果显示不良事件报告率</a:t>
          </a:r>
          <a:r>
            <a:rPr lang="zh-CN" altLang="en-US" sz="1100" b="1" kern="1200"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属于罕见范畴</a:t>
          </a:r>
          <a:endParaRPr lang="zh-CN" altLang="en-US" sz="1100" b="1" kern="1200" dirty="0">
            <a:solidFill>
              <a:srgbClr val="C00000"/>
            </a:solidFill>
            <a:latin typeface="微软雅黑" panose="020B0503020204020204" pitchFamily="34" charset="-122"/>
            <a:ea typeface="微软雅黑" panose="020B0503020204020204" pitchFamily="34" charset="-122"/>
          </a:endParaRPr>
        </a:p>
      </dgm:t>
    </dgm:pt>
    <dgm:pt modelId="{9BD77F62-95D4-4120-8CB9-3900A3778122}" type="parTrans" cxnId="{D28C1A0C-C09F-4B7F-94EA-8D1ADD485083}">
      <dgm:prSet/>
      <dgm:spPr/>
      <dgm:t>
        <a:bodyPr/>
        <a:lstStyle/>
        <a:p>
          <a:endParaRPr lang="zh-CN" altLang="en-US" sz="1400">
            <a:latin typeface="微软雅黑" panose="020B0503020204020204" pitchFamily="34" charset="-122"/>
            <a:ea typeface="微软雅黑" panose="020B0503020204020204" pitchFamily="34" charset="-122"/>
          </a:endParaRPr>
        </a:p>
      </dgm:t>
    </dgm:pt>
    <dgm:pt modelId="{E2EA378B-846F-473C-AFFB-F3B89D1F5097}" type="sibTrans" cxnId="{D28C1A0C-C09F-4B7F-94EA-8D1ADD485083}">
      <dgm:prSet/>
      <dgm:spPr/>
      <dgm:t>
        <a:bodyPr/>
        <a:lstStyle/>
        <a:p>
          <a:endParaRPr lang="zh-CN" altLang="en-US" sz="1400">
            <a:latin typeface="微软雅黑" panose="020B0503020204020204" pitchFamily="34" charset="-122"/>
            <a:ea typeface="微软雅黑" panose="020B0503020204020204" pitchFamily="34" charset="-122"/>
          </a:endParaRPr>
        </a:p>
      </dgm:t>
    </dgm:pt>
    <dgm:pt modelId="{BCF838CB-DA2D-4E5F-B59C-4DEE2F32A79A}">
      <dgm:prSet phldrT="[文本]" custT="1"/>
      <dgm:spPr/>
      <dgm:t>
        <a:bodyPr/>
        <a:lstStyle/>
        <a:p>
          <a:r>
            <a:rPr lang="zh-CN" altLang="en-US" sz="1100" b="0" dirty="0" smtClean="0">
              <a:solidFill>
                <a:schemeClr val="tx1"/>
              </a:solidFill>
              <a:latin typeface="微软雅黑" panose="020B0503020204020204" pitchFamily="34" charset="-122"/>
              <a:ea typeface="微软雅黑" panose="020B0503020204020204" pitchFamily="34" charset="-122"/>
            </a:rPr>
            <a:t>不良反应：个别患者可见食欲不振、恶心、呕吐、腹胀，皮肤瘙痒、荨麻疹、口干、浮肿，以及头痛、头晕、心悸及血压增高，以上症状一般较轻，不影响治疗。</a:t>
          </a:r>
          <a:endParaRPr lang="zh-CN" altLang="en-US" sz="1100" b="0" dirty="0">
            <a:solidFill>
              <a:schemeClr val="tx1"/>
            </a:solidFill>
            <a:latin typeface="微软雅黑" panose="020B0503020204020204" pitchFamily="34" charset="-122"/>
            <a:ea typeface="微软雅黑" panose="020B0503020204020204" pitchFamily="34" charset="-122"/>
          </a:endParaRPr>
        </a:p>
      </dgm:t>
    </dgm:pt>
    <dgm:pt modelId="{063B48C2-FCD7-4B69-B55C-5446B3D8B5F9}" type="parTrans" cxnId="{A3B4A52B-1B27-4852-BCF2-EE252FD0B4DD}">
      <dgm:prSet/>
      <dgm:spPr/>
      <dgm:t>
        <a:bodyPr/>
        <a:lstStyle/>
        <a:p>
          <a:endParaRPr lang="zh-CN" altLang="en-US"/>
        </a:p>
      </dgm:t>
    </dgm:pt>
    <dgm:pt modelId="{B83D8766-2353-4F80-8EF5-4AEB7A4F959B}" type="sibTrans" cxnId="{A3B4A52B-1B27-4852-BCF2-EE252FD0B4DD}">
      <dgm:prSet/>
      <dgm:spPr/>
      <dgm:t>
        <a:bodyPr/>
        <a:lstStyle/>
        <a:p>
          <a:endParaRPr lang="zh-CN" altLang="en-US"/>
        </a:p>
      </dgm:t>
    </dgm:pt>
    <dgm:pt modelId="{191BDC68-0EBD-44FA-BA55-C87C118C5D8A}">
      <dgm:prSet custT="1"/>
      <dgm:spPr/>
      <dgm:t>
        <a:bodyPr/>
        <a:lstStyle/>
        <a:p>
          <a:r>
            <a:rPr lang="zh-CN" altLang="en-US" sz="1100" b="0" dirty="0">
              <a:solidFill>
                <a:schemeClr val="tx1"/>
              </a:solidFill>
              <a:latin typeface="微软雅黑" panose="020B0503020204020204" pitchFamily="34" charset="-122"/>
              <a:ea typeface="微软雅黑" panose="020B0503020204020204" pitchFamily="34" charset="-122"/>
            </a:rPr>
            <a:t>用药禁忌：</a:t>
          </a:r>
          <a:r>
            <a:rPr lang="en-US" altLang="en-US" sz="1100" b="0" dirty="0">
              <a:solidFill>
                <a:schemeClr val="tx1"/>
              </a:solidFill>
              <a:latin typeface="微软雅黑" panose="020B0503020204020204" pitchFamily="34" charset="-122"/>
              <a:ea typeface="微软雅黑" panose="020B0503020204020204" pitchFamily="34" charset="-122"/>
            </a:rPr>
            <a:t>1</a:t>
          </a:r>
          <a:r>
            <a:rPr lang="zh-CN" altLang="en-US" sz="1100" b="0" dirty="0">
              <a:solidFill>
                <a:schemeClr val="tx1"/>
              </a:solidFill>
              <a:latin typeface="微软雅黑" panose="020B0503020204020204" pitchFamily="34" charset="-122"/>
              <a:ea typeface="微软雅黑" panose="020B0503020204020204" pitchFamily="34" charset="-122"/>
            </a:rPr>
            <a:t>、严重低钾血症、高钠血症患者禁用。</a:t>
          </a:r>
          <a:r>
            <a:rPr lang="en-US" altLang="en-US" sz="1100" b="0" dirty="0">
              <a:solidFill>
                <a:schemeClr val="tx1"/>
              </a:solidFill>
              <a:latin typeface="微软雅黑" panose="020B0503020204020204" pitchFamily="34" charset="-122"/>
              <a:ea typeface="微软雅黑" panose="020B0503020204020204" pitchFamily="34" charset="-122"/>
            </a:rPr>
            <a:t>2</a:t>
          </a:r>
          <a:r>
            <a:rPr lang="zh-CN" altLang="en-US" sz="1100" b="0" dirty="0">
              <a:solidFill>
                <a:schemeClr val="tx1"/>
              </a:solidFill>
              <a:latin typeface="微软雅黑" panose="020B0503020204020204" pitchFamily="34" charset="-122"/>
              <a:ea typeface="微软雅黑" panose="020B0503020204020204" pitchFamily="34" charset="-122"/>
            </a:rPr>
            <a:t>、高血压、心衰患者禁用。</a:t>
          </a:r>
          <a:r>
            <a:rPr lang="en-US" altLang="en-US" sz="1100" b="0" dirty="0">
              <a:solidFill>
                <a:schemeClr val="tx1"/>
              </a:solidFill>
              <a:latin typeface="微软雅黑" panose="020B0503020204020204" pitchFamily="34" charset="-122"/>
              <a:ea typeface="微软雅黑" panose="020B0503020204020204" pitchFamily="34" charset="-122"/>
            </a:rPr>
            <a:t>3</a:t>
          </a:r>
          <a:r>
            <a:rPr lang="zh-CN" altLang="en-US" sz="1100" b="0" dirty="0">
              <a:solidFill>
                <a:schemeClr val="tx1"/>
              </a:solidFill>
              <a:latin typeface="微软雅黑" panose="020B0503020204020204" pitchFamily="34" charset="-122"/>
              <a:ea typeface="微软雅黑" panose="020B0503020204020204" pitchFamily="34" charset="-122"/>
            </a:rPr>
            <a:t>、肾功能衰竭患者禁用。</a:t>
          </a:r>
          <a:r>
            <a:rPr lang="en-US" altLang="en-US" sz="1100" b="0" dirty="0">
              <a:solidFill>
                <a:schemeClr val="tx1"/>
              </a:solidFill>
              <a:latin typeface="微软雅黑" panose="020B0503020204020204" pitchFamily="34" charset="-122"/>
              <a:ea typeface="微软雅黑" panose="020B0503020204020204" pitchFamily="34" charset="-122"/>
            </a:rPr>
            <a:t>4</a:t>
          </a:r>
          <a:r>
            <a:rPr lang="zh-CN" altLang="en-US" sz="1100" b="0" dirty="0">
              <a:solidFill>
                <a:schemeClr val="tx1"/>
              </a:solidFill>
              <a:latin typeface="微软雅黑" panose="020B0503020204020204" pitchFamily="34" charset="-122"/>
              <a:ea typeface="微软雅黑" panose="020B0503020204020204" pitchFamily="34" charset="-122"/>
            </a:rPr>
            <a:t>、对本品过敏者禁用。</a:t>
          </a:r>
        </a:p>
      </dgm:t>
    </dgm:pt>
    <dgm:pt modelId="{BADAB604-F1D3-43AD-9A6B-A564E03ED29F}" type="parTrans" cxnId="{F9481679-9C21-42CA-B476-2044B633305D}">
      <dgm:prSet/>
      <dgm:spPr/>
      <dgm:t>
        <a:bodyPr/>
        <a:lstStyle/>
        <a:p>
          <a:endParaRPr lang="zh-CN" altLang="en-US"/>
        </a:p>
      </dgm:t>
    </dgm:pt>
    <dgm:pt modelId="{625DF15F-C560-42C4-A1CE-2DA248FF6F49}" type="sibTrans" cxnId="{F9481679-9C21-42CA-B476-2044B633305D}">
      <dgm:prSet/>
      <dgm:spPr/>
      <dgm:t>
        <a:bodyPr/>
        <a:lstStyle/>
        <a:p>
          <a:endParaRPr lang="zh-CN" altLang="en-US"/>
        </a:p>
      </dgm:t>
    </dgm:pt>
    <dgm:pt modelId="{1FDBF15F-62E6-4054-940D-6DDF2D2C9829}">
      <dgm:prSet custT="1"/>
      <dgm:spPr/>
      <dgm:t>
        <a:bodyPr/>
        <a:lstStyle/>
        <a:p>
          <a:r>
            <a:rPr lang="zh-CN" altLang="en-US" sz="1100" b="0" dirty="0">
              <a:solidFill>
                <a:schemeClr val="tx1"/>
              </a:solidFill>
              <a:latin typeface="微软雅黑" panose="020B0503020204020204" pitchFamily="34" charset="-122"/>
              <a:ea typeface="微软雅黑" panose="020B0503020204020204" pitchFamily="34" charset="-122"/>
            </a:rPr>
            <a:t>注意事项：</a:t>
          </a:r>
          <a:r>
            <a:rPr lang="en-US" altLang="en-US" sz="1100" b="0" dirty="0">
              <a:solidFill>
                <a:schemeClr val="tx1"/>
              </a:solidFill>
              <a:latin typeface="微软雅黑" panose="020B0503020204020204" pitchFamily="34" charset="-122"/>
              <a:ea typeface="微软雅黑" panose="020B0503020204020204" pitchFamily="34" charset="-122"/>
            </a:rPr>
            <a:t>1</a:t>
          </a:r>
          <a:r>
            <a:rPr lang="zh-CN" altLang="en-US" sz="1100" b="0" dirty="0">
              <a:solidFill>
                <a:schemeClr val="tx1"/>
              </a:solidFill>
              <a:latin typeface="微软雅黑" panose="020B0503020204020204" pitchFamily="34" charset="-122"/>
              <a:ea typeface="微软雅黑" panose="020B0503020204020204" pitchFamily="34" charset="-122"/>
            </a:rPr>
            <a:t>、治疗过程中应定期检测血压、血清钾、钠浓度，如出现高血压、水钠潴留、低血钾等情况应停药或适当减量。</a:t>
          </a:r>
          <a:r>
            <a:rPr lang="en-US" altLang="en-US" sz="1100" b="0" dirty="0">
              <a:solidFill>
                <a:schemeClr val="tx1"/>
              </a:solidFill>
              <a:latin typeface="微软雅黑" panose="020B0503020204020204" pitchFamily="34" charset="-122"/>
              <a:ea typeface="微软雅黑" panose="020B0503020204020204" pitchFamily="34" charset="-122"/>
            </a:rPr>
            <a:t>2</a:t>
          </a:r>
          <a:r>
            <a:rPr lang="zh-CN" altLang="en-US" sz="1100" b="0" dirty="0">
              <a:solidFill>
                <a:schemeClr val="tx1"/>
              </a:solidFill>
              <a:latin typeface="微软雅黑" panose="020B0503020204020204" pitchFamily="34" charset="-122"/>
              <a:ea typeface="微软雅黑" panose="020B0503020204020204" pitchFamily="34" charset="-122"/>
            </a:rPr>
            <a:t>、发现溶液混浊、颜色异常或有沉淀异物、瓶身细微破裂、瓶口松动或漏气者，不得使用。</a:t>
          </a:r>
        </a:p>
      </dgm:t>
    </dgm:pt>
    <dgm:pt modelId="{CF050269-D65A-41B7-BE28-92AE704311E6}" type="parTrans" cxnId="{AAFEF113-EB0D-410B-8378-D7594C4CB37F}">
      <dgm:prSet/>
      <dgm:spPr/>
      <dgm:t>
        <a:bodyPr/>
        <a:lstStyle/>
        <a:p>
          <a:endParaRPr lang="zh-CN" altLang="en-US"/>
        </a:p>
      </dgm:t>
    </dgm:pt>
    <dgm:pt modelId="{18546769-D423-45A1-B69D-CA9C7928F49E}" type="sibTrans" cxnId="{AAFEF113-EB0D-410B-8378-D7594C4CB37F}">
      <dgm:prSet/>
      <dgm:spPr/>
      <dgm:t>
        <a:bodyPr/>
        <a:lstStyle/>
        <a:p>
          <a:endParaRPr lang="zh-CN" altLang="en-US"/>
        </a:p>
      </dgm:t>
    </dgm:pt>
    <dgm:pt modelId="{F6782E2E-D407-457D-A4DF-C6FCBAB67FE4}">
      <dgm:prSet custT="1"/>
      <dgm:spPr/>
      <dgm:t>
        <a:bodyPr/>
        <a:lstStyle/>
        <a:p>
          <a:r>
            <a:rPr lang="zh-CN" altLang="en-US" sz="1100" b="0" dirty="0">
              <a:solidFill>
                <a:schemeClr val="tx1"/>
              </a:solidFill>
              <a:latin typeface="微软雅黑" panose="020B0503020204020204" pitchFamily="34" charset="-122"/>
              <a:ea typeface="微软雅黑" panose="020B0503020204020204" pitchFamily="34" charset="-122"/>
            </a:rPr>
            <a:t>药物相互作用：利尿剂可增强本品所含的甘草酸的排钾作用，因此，本品与袢利尿剂，利尿酸，速尿等噻嗪类及降压利尿剂三氯甲噻嗪，氯噻酮等合用，可能出现低血钾症（乏力感、肌力低下），需观测血清钾含量。</a:t>
          </a:r>
        </a:p>
      </dgm:t>
    </dgm:pt>
    <dgm:pt modelId="{178CB47C-33BD-434B-9879-82AAAFCAF996}" type="parTrans" cxnId="{846FB632-18C7-4345-9EE4-2D8DB7EA7FB4}">
      <dgm:prSet/>
      <dgm:spPr/>
      <dgm:t>
        <a:bodyPr/>
        <a:lstStyle/>
        <a:p>
          <a:endParaRPr lang="zh-CN" altLang="en-US"/>
        </a:p>
      </dgm:t>
    </dgm:pt>
    <dgm:pt modelId="{ED586D6D-70C5-44AC-9A9F-451FE3C916DF}" type="sibTrans" cxnId="{846FB632-18C7-4345-9EE4-2D8DB7EA7FB4}">
      <dgm:prSet/>
      <dgm:spPr/>
      <dgm:t>
        <a:bodyPr/>
        <a:lstStyle/>
        <a:p>
          <a:endParaRPr lang="zh-CN" altLang="en-US"/>
        </a:p>
      </dgm:t>
    </dgm:pt>
    <dgm:pt modelId="{656CE05B-2DCD-4967-86CB-3D0268DF4678}" type="pres">
      <dgm:prSet presAssocID="{473A6517-10C4-454E-AE0F-D33BFBC1ED4B}" presName="Name0" presStyleCnt="0">
        <dgm:presLayoutVars>
          <dgm:dir/>
          <dgm:animLvl val="lvl"/>
          <dgm:resizeHandles val="exact"/>
        </dgm:presLayoutVars>
      </dgm:prSet>
      <dgm:spPr/>
      <dgm:t>
        <a:bodyPr/>
        <a:lstStyle/>
        <a:p>
          <a:endParaRPr lang="zh-CN" altLang="en-US"/>
        </a:p>
      </dgm:t>
    </dgm:pt>
    <dgm:pt modelId="{3F1E9CC2-A71A-4C86-ACC2-58E629A9CF96}" type="pres">
      <dgm:prSet presAssocID="{954C3D52-B30C-4E2B-8953-CE435A6ADEDE}" presName="linNode" presStyleCnt="0"/>
      <dgm:spPr/>
    </dgm:pt>
    <dgm:pt modelId="{D42CD850-F54E-4417-85D8-2D082147ECC9}" type="pres">
      <dgm:prSet presAssocID="{954C3D52-B30C-4E2B-8953-CE435A6ADEDE}" presName="parentText" presStyleLbl="node1" presStyleIdx="0" presStyleCnt="3" custScaleX="77815" custScaleY="91719" custLinFactNeighborX="-569" custLinFactNeighborY="284">
        <dgm:presLayoutVars>
          <dgm:chMax val="1"/>
          <dgm:bulletEnabled val="1"/>
        </dgm:presLayoutVars>
      </dgm:prSet>
      <dgm:spPr/>
      <dgm:t>
        <a:bodyPr/>
        <a:lstStyle/>
        <a:p>
          <a:endParaRPr lang="zh-CN" altLang="en-US"/>
        </a:p>
      </dgm:t>
    </dgm:pt>
    <dgm:pt modelId="{700E82A6-BEC7-4DC0-829C-C98F9C1EC05F}" type="pres">
      <dgm:prSet presAssocID="{954C3D52-B30C-4E2B-8953-CE435A6ADEDE}" presName="descendantText" presStyleLbl="alignAccFollowNode1" presStyleIdx="0" presStyleCnt="3" custScaleX="109899" custScaleY="117993" custLinFactNeighborX="1028" custLinFactNeighborY="2389">
        <dgm:presLayoutVars>
          <dgm:bulletEnabled val="1"/>
        </dgm:presLayoutVars>
      </dgm:prSet>
      <dgm:spPr/>
      <dgm:t>
        <a:bodyPr/>
        <a:lstStyle/>
        <a:p>
          <a:endParaRPr lang="zh-CN" altLang="en-US"/>
        </a:p>
      </dgm:t>
    </dgm:pt>
    <dgm:pt modelId="{27475D1A-6F4E-47FE-9E18-CC85DD17FF9B}" type="pres">
      <dgm:prSet presAssocID="{5CDE31E3-EAAF-487E-8D02-4DADABE92663}" presName="sp" presStyleCnt="0"/>
      <dgm:spPr/>
    </dgm:pt>
    <dgm:pt modelId="{34BEA317-8A9A-4F67-A623-013B40F0CBFB}" type="pres">
      <dgm:prSet presAssocID="{2044B4AA-072D-4343-8D50-0E59929CAABC}" presName="linNode" presStyleCnt="0"/>
      <dgm:spPr/>
    </dgm:pt>
    <dgm:pt modelId="{F870482B-F16C-4C02-AD0F-4291D30ABAC5}" type="pres">
      <dgm:prSet presAssocID="{2044B4AA-072D-4343-8D50-0E59929CAABC}" presName="parentText" presStyleLbl="node1" presStyleIdx="1" presStyleCnt="3" custScaleX="78851" custScaleY="77171" custLinFactNeighborX="-569" custLinFactNeighborY="-839">
        <dgm:presLayoutVars>
          <dgm:chMax val="1"/>
          <dgm:bulletEnabled val="1"/>
        </dgm:presLayoutVars>
      </dgm:prSet>
      <dgm:spPr/>
      <dgm:t>
        <a:bodyPr/>
        <a:lstStyle/>
        <a:p>
          <a:endParaRPr lang="zh-CN" altLang="en-US"/>
        </a:p>
      </dgm:t>
    </dgm:pt>
    <dgm:pt modelId="{1FE18BEF-6739-426B-BFCD-2DCD8E0C7B6A}" type="pres">
      <dgm:prSet presAssocID="{2044B4AA-072D-4343-8D50-0E59929CAABC}" presName="descendantText" presStyleLbl="alignAccFollowNode1" presStyleIdx="1" presStyleCnt="3" custScaleX="110759" custScaleY="94292" custLinFactNeighborX="-266" custLinFactNeighborY="227">
        <dgm:presLayoutVars>
          <dgm:bulletEnabled val="1"/>
        </dgm:presLayoutVars>
      </dgm:prSet>
      <dgm:spPr/>
      <dgm:t>
        <a:bodyPr/>
        <a:lstStyle/>
        <a:p>
          <a:endParaRPr lang="zh-CN" altLang="en-US"/>
        </a:p>
      </dgm:t>
    </dgm:pt>
    <dgm:pt modelId="{52FA1E82-2FD4-45BF-A8F2-378F48191ACD}" type="pres">
      <dgm:prSet presAssocID="{36BE6F5A-EF36-4902-B72E-2E4972CB7B11}" presName="sp" presStyleCnt="0"/>
      <dgm:spPr/>
    </dgm:pt>
    <dgm:pt modelId="{CA914F0C-81E0-4E12-AFB9-F8F57A96C1DF}" type="pres">
      <dgm:prSet presAssocID="{E51F5B63-AB62-4A81-BAC6-B6AE6783EBFF}" presName="linNode" presStyleCnt="0"/>
      <dgm:spPr/>
    </dgm:pt>
    <dgm:pt modelId="{F1D81A32-A03E-4077-8E03-9DB8B467EEDC}" type="pres">
      <dgm:prSet presAssocID="{E51F5B63-AB62-4A81-BAC6-B6AE6783EBFF}" presName="parentText" presStyleLbl="node1" presStyleIdx="2" presStyleCnt="3" custScaleX="78920" custScaleY="24876" custLinFactNeighborX="-569" custLinFactNeighborY="-2051">
        <dgm:presLayoutVars>
          <dgm:chMax val="1"/>
          <dgm:bulletEnabled val="1"/>
        </dgm:presLayoutVars>
      </dgm:prSet>
      <dgm:spPr/>
      <dgm:t>
        <a:bodyPr/>
        <a:lstStyle/>
        <a:p>
          <a:endParaRPr lang="zh-CN" altLang="en-US"/>
        </a:p>
      </dgm:t>
    </dgm:pt>
    <dgm:pt modelId="{F5F635EE-AECE-4A0B-86D3-B6E2E6F8B26D}" type="pres">
      <dgm:prSet presAssocID="{E51F5B63-AB62-4A81-BAC6-B6AE6783EBFF}" presName="descendantText" presStyleLbl="alignAccFollowNode1" presStyleIdx="2" presStyleCnt="3" custScaleX="110126" custScaleY="29121" custLinFactNeighborY="-1787">
        <dgm:presLayoutVars>
          <dgm:bulletEnabled val="1"/>
        </dgm:presLayoutVars>
      </dgm:prSet>
      <dgm:spPr/>
      <dgm:t>
        <a:bodyPr/>
        <a:lstStyle/>
        <a:p>
          <a:endParaRPr lang="zh-CN" altLang="en-US"/>
        </a:p>
      </dgm:t>
    </dgm:pt>
  </dgm:ptLst>
  <dgm:cxnLst>
    <dgm:cxn modelId="{D28C1A0C-C09F-4B7F-94EA-8D1ADD485083}" srcId="{2044B4AA-072D-4343-8D50-0E59929CAABC}" destId="{E2FE51EF-4645-4DE2-9550-CBB9B519B3E5}" srcOrd="1" destOrd="0" parTransId="{9BD77F62-95D4-4120-8CB9-3900A3778122}" sibTransId="{E2EA378B-846F-473C-AFFB-F3B89D1F5097}"/>
    <dgm:cxn modelId="{1A19F9B1-0227-45D6-8F35-2A7C29481E24}" srcId="{473A6517-10C4-454E-AE0F-D33BFBC1ED4B}" destId="{954C3D52-B30C-4E2B-8953-CE435A6ADEDE}" srcOrd="0" destOrd="0" parTransId="{D4C1C1ED-8689-4AF3-A92F-73958559187B}" sibTransId="{5CDE31E3-EAAF-487E-8D02-4DADABE92663}"/>
    <dgm:cxn modelId="{F9481679-9C21-42CA-B476-2044B633305D}" srcId="{954C3D52-B30C-4E2B-8953-CE435A6ADEDE}" destId="{191BDC68-0EBD-44FA-BA55-C87C118C5D8A}" srcOrd="2" destOrd="0" parTransId="{BADAB604-F1D3-43AD-9A6B-A564E03ED29F}" sibTransId="{625DF15F-C560-42C4-A1CE-2DA248FF6F49}"/>
    <dgm:cxn modelId="{E3043266-E22C-4E62-8425-C364248C49CD}" srcId="{2044B4AA-072D-4343-8D50-0E59929CAABC}" destId="{6DBF8D2C-703E-4E42-BDE4-7C605D424A67}" srcOrd="0" destOrd="0" parTransId="{96CD7E45-8E7A-4139-952A-D8DB86F79723}" sibTransId="{363F194B-7737-411D-93B0-08A78EAC2287}"/>
    <dgm:cxn modelId="{AAFEF113-EB0D-410B-8378-D7594C4CB37F}" srcId="{954C3D52-B30C-4E2B-8953-CE435A6ADEDE}" destId="{1FDBF15F-62E6-4054-940D-6DDF2D2C9829}" srcOrd="3" destOrd="0" parTransId="{CF050269-D65A-41B7-BE28-92AE704311E6}" sibTransId="{18546769-D423-45A1-B69D-CA9C7928F49E}"/>
    <dgm:cxn modelId="{F5A90814-B8D8-463A-AFEF-4747FF42C0BB}" srcId="{473A6517-10C4-454E-AE0F-D33BFBC1ED4B}" destId="{E51F5B63-AB62-4A81-BAC6-B6AE6783EBFF}" srcOrd="2" destOrd="0" parTransId="{6560E693-C6C9-4539-A5E7-9FF8FC1BD9AC}" sibTransId="{E5652C0C-0DBB-4503-9099-5AEA1FFE2525}"/>
    <dgm:cxn modelId="{B55272C5-2163-4E76-B844-D07FE3B5F008}" type="presOf" srcId="{38B39BD6-2846-4FE6-8EFD-5EDEB0825486}" destId="{F5F635EE-AECE-4A0B-86D3-B6E2E6F8B26D}" srcOrd="0" destOrd="0" presId="urn:microsoft.com/office/officeart/2005/8/layout/vList5"/>
    <dgm:cxn modelId="{ACECCDD0-D125-4A33-B912-D4F640467510}" type="presOf" srcId="{1FDBF15F-62E6-4054-940D-6DDF2D2C9829}" destId="{700E82A6-BEC7-4DC0-829C-C98F9C1EC05F}" srcOrd="0" destOrd="3" presId="urn:microsoft.com/office/officeart/2005/8/layout/vList5"/>
    <dgm:cxn modelId="{DA4C61BA-2A9F-4146-956E-1B7EC4B38AC7}" type="presOf" srcId="{954C3D52-B30C-4E2B-8953-CE435A6ADEDE}" destId="{D42CD850-F54E-4417-85D8-2D082147ECC9}" srcOrd="0" destOrd="0" presId="urn:microsoft.com/office/officeart/2005/8/layout/vList5"/>
    <dgm:cxn modelId="{9EC9211C-849B-4CEA-BCF1-E8E736E1D81E}" type="presOf" srcId="{2044B4AA-072D-4343-8D50-0E59929CAABC}" destId="{F870482B-F16C-4C02-AD0F-4291D30ABAC5}" srcOrd="0" destOrd="0" presId="urn:microsoft.com/office/officeart/2005/8/layout/vList5"/>
    <dgm:cxn modelId="{99DBCDAF-24FF-4162-9A15-6CBA5AF04D13}" type="presOf" srcId="{E51F5B63-AB62-4A81-BAC6-B6AE6783EBFF}" destId="{F1D81A32-A03E-4077-8E03-9DB8B467EEDC}" srcOrd="0" destOrd="0" presId="urn:microsoft.com/office/officeart/2005/8/layout/vList5"/>
    <dgm:cxn modelId="{4063D17B-6D2F-46B1-A7FA-0349D5A3DDE8}" type="presOf" srcId="{473A6517-10C4-454E-AE0F-D33BFBC1ED4B}" destId="{656CE05B-2DCD-4967-86CB-3D0268DF4678}" srcOrd="0" destOrd="0" presId="urn:microsoft.com/office/officeart/2005/8/layout/vList5"/>
    <dgm:cxn modelId="{846FB632-18C7-4345-9EE4-2D8DB7EA7FB4}" srcId="{954C3D52-B30C-4E2B-8953-CE435A6ADEDE}" destId="{F6782E2E-D407-457D-A4DF-C6FCBAB67FE4}" srcOrd="4" destOrd="0" parTransId="{178CB47C-33BD-434B-9879-82AAAFCAF996}" sibTransId="{ED586D6D-70C5-44AC-9A9F-451FE3C916DF}"/>
    <dgm:cxn modelId="{69D0EE79-AAE8-49A0-96F7-953FC50E83D8}" srcId="{E51F5B63-AB62-4A81-BAC6-B6AE6783EBFF}" destId="{38B39BD6-2846-4FE6-8EFD-5EDEB0825486}" srcOrd="0" destOrd="0" parTransId="{A56955E1-87DF-48C0-B042-D19061B5F4DF}" sibTransId="{6D232885-7230-4587-98D6-10692B7D2863}"/>
    <dgm:cxn modelId="{FC3CFB9A-6C59-4D03-99C5-A2290E7CA453}" type="presOf" srcId="{85C8CB11-4553-4B98-BF47-9F28BD6AD404}" destId="{700E82A6-BEC7-4DC0-829C-C98F9C1EC05F}" srcOrd="0" destOrd="0" presId="urn:microsoft.com/office/officeart/2005/8/layout/vList5"/>
    <dgm:cxn modelId="{C9B2F0CA-7AA3-43C1-A608-D0267AD776DC}" srcId="{473A6517-10C4-454E-AE0F-D33BFBC1ED4B}" destId="{2044B4AA-072D-4343-8D50-0E59929CAABC}" srcOrd="1" destOrd="0" parTransId="{13306E12-E697-447B-9CA9-378207C5AA35}" sibTransId="{36BE6F5A-EF36-4902-B72E-2E4972CB7B11}"/>
    <dgm:cxn modelId="{A3B4A52B-1B27-4852-BCF2-EE252FD0B4DD}" srcId="{954C3D52-B30C-4E2B-8953-CE435A6ADEDE}" destId="{BCF838CB-DA2D-4E5F-B59C-4DEE2F32A79A}" srcOrd="1" destOrd="0" parTransId="{063B48C2-FCD7-4B69-B55C-5446B3D8B5F9}" sibTransId="{B83D8766-2353-4F80-8EF5-4AEB7A4F959B}"/>
    <dgm:cxn modelId="{611D15DC-02B9-4043-9126-1BED48814336}" srcId="{954C3D52-B30C-4E2B-8953-CE435A6ADEDE}" destId="{85C8CB11-4553-4B98-BF47-9F28BD6AD404}" srcOrd="0" destOrd="0" parTransId="{EC39C844-CB8A-4CDF-9D49-CE0C657244BC}" sibTransId="{081583D6-0D1B-4E85-BFA1-BD307EE8BFED}"/>
    <dgm:cxn modelId="{A706F5CA-B784-425C-AC25-6864D4B3CD33}" type="presOf" srcId="{191BDC68-0EBD-44FA-BA55-C87C118C5D8A}" destId="{700E82A6-BEC7-4DC0-829C-C98F9C1EC05F}" srcOrd="0" destOrd="2" presId="urn:microsoft.com/office/officeart/2005/8/layout/vList5"/>
    <dgm:cxn modelId="{B89D2EC5-A6DC-49BD-B0E2-8B92D0A73CB5}" type="presOf" srcId="{E2FE51EF-4645-4DE2-9550-CBB9B519B3E5}" destId="{1FE18BEF-6739-426B-BFCD-2DCD8E0C7B6A}" srcOrd="0" destOrd="1" presId="urn:microsoft.com/office/officeart/2005/8/layout/vList5"/>
    <dgm:cxn modelId="{5C0D42A3-8405-4193-A0A6-850FF98392F9}" type="presOf" srcId="{BCF838CB-DA2D-4E5F-B59C-4DEE2F32A79A}" destId="{700E82A6-BEC7-4DC0-829C-C98F9C1EC05F}" srcOrd="0" destOrd="1" presId="urn:microsoft.com/office/officeart/2005/8/layout/vList5"/>
    <dgm:cxn modelId="{682215D7-3796-4914-941E-120DEF2F7EDE}" type="presOf" srcId="{F6782E2E-D407-457D-A4DF-C6FCBAB67FE4}" destId="{700E82A6-BEC7-4DC0-829C-C98F9C1EC05F}" srcOrd="0" destOrd="4" presId="urn:microsoft.com/office/officeart/2005/8/layout/vList5"/>
    <dgm:cxn modelId="{6AF0FFE1-51B8-4950-AB20-992BCD2E5CB8}" type="presOf" srcId="{6DBF8D2C-703E-4E42-BDE4-7C605D424A67}" destId="{1FE18BEF-6739-426B-BFCD-2DCD8E0C7B6A}" srcOrd="0" destOrd="0" presId="urn:microsoft.com/office/officeart/2005/8/layout/vList5"/>
    <dgm:cxn modelId="{575BDB6D-FEE3-4A0F-8520-B8DC26EA98EB}" type="presParOf" srcId="{656CE05B-2DCD-4967-86CB-3D0268DF4678}" destId="{3F1E9CC2-A71A-4C86-ACC2-58E629A9CF96}" srcOrd="0" destOrd="0" presId="urn:microsoft.com/office/officeart/2005/8/layout/vList5"/>
    <dgm:cxn modelId="{1872E45A-4D00-4740-B178-AEC05A664A20}" type="presParOf" srcId="{3F1E9CC2-A71A-4C86-ACC2-58E629A9CF96}" destId="{D42CD850-F54E-4417-85D8-2D082147ECC9}" srcOrd="0" destOrd="0" presId="urn:microsoft.com/office/officeart/2005/8/layout/vList5"/>
    <dgm:cxn modelId="{2A1190BA-9E79-443E-917F-6F392C119465}" type="presParOf" srcId="{3F1E9CC2-A71A-4C86-ACC2-58E629A9CF96}" destId="{700E82A6-BEC7-4DC0-829C-C98F9C1EC05F}" srcOrd="1" destOrd="0" presId="urn:microsoft.com/office/officeart/2005/8/layout/vList5"/>
    <dgm:cxn modelId="{E4C18600-4468-4A9B-951E-F901CA9698EB}" type="presParOf" srcId="{656CE05B-2DCD-4967-86CB-3D0268DF4678}" destId="{27475D1A-6F4E-47FE-9E18-CC85DD17FF9B}" srcOrd="1" destOrd="0" presId="urn:microsoft.com/office/officeart/2005/8/layout/vList5"/>
    <dgm:cxn modelId="{EC5AA1B3-D69D-4304-83FE-AFF5B525A1CC}" type="presParOf" srcId="{656CE05B-2DCD-4967-86CB-3D0268DF4678}" destId="{34BEA317-8A9A-4F67-A623-013B40F0CBFB}" srcOrd="2" destOrd="0" presId="urn:microsoft.com/office/officeart/2005/8/layout/vList5"/>
    <dgm:cxn modelId="{A1B2B8DF-5448-428F-A9C9-A226F761A41E}" type="presParOf" srcId="{34BEA317-8A9A-4F67-A623-013B40F0CBFB}" destId="{F870482B-F16C-4C02-AD0F-4291D30ABAC5}" srcOrd="0" destOrd="0" presId="urn:microsoft.com/office/officeart/2005/8/layout/vList5"/>
    <dgm:cxn modelId="{1F746BA6-A2AE-4928-A028-87DD3BB424CD}" type="presParOf" srcId="{34BEA317-8A9A-4F67-A623-013B40F0CBFB}" destId="{1FE18BEF-6739-426B-BFCD-2DCD8E0C7B6A}" srcOrd="1" destOrd="0" presId="urn:microsoft.com/office/officeart/2005/8/layout/vList5"/>
    <dgm:cxn modelId="{86575524-F1C1-4129-A938-15E32EA8AE31}" type="presParOf" srcId="{656CE05B-2DCD-4967-86CB-3D0268DF4678}" destId="{52FA1E82-2FD4-45BF-A8F2-378F48191ACD}" srcOrd="3" destOrd="0" presId="urn:microsoft.com/office/officeart/2005/8/layout/vList5"/>
    <dgm:cxn modelId="{14CFDFBC-D3D8-49A2-A45D-B4944956618E}" type="presParOf" srcId="{656CE05B-2DCD-4967-86CB-3D0268DF4678}" destId="{CA914F0C-81E0-4E12-AFB9-F8F57A96C1DF}" srcOrd="4" destOrd="0" presId="urn:microsoft.com/office/officeart/2005/8/layout/vList5"/>
    <dgm:cxn modelId="{CBC154C9-EBDB-44CB-AF7C-97CA8A8ABA7F}" type="presParOf" srcId="{CA914F0C-81E0-4E12-AFB9-F8F57A96C1DF}" destId="{F1D81A32-A03E-4077-8E03-9DB8B467EEDC}" srcOrd="0" destOrd="0" presId="urn:microsoft.com/office/officeart/2005/8/layout/vList5"/>
    <dgm:cxn modelId="{FF75A5D0-0806-4DA2-8B16-EBE4C2E6952D}" type="presParOf" srcId="{CA914F0C-81E0-4E12-AFB9-F8F57A96C1DF}" destId="{F5F635EE-AECE-4A0B-86D3-B6E2E6F8B26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0E82A6-BEC7-4DC0-829C-C98F9C1EC05F}">
      <dsp:nvSpPr>
        <dsp:cNvPr id="0" name=""/>
        <dsp:cNvSpPr/>
      </dsp:nvSpPr>
      <dsp:spPr>
        <a:xfrm rot="5400000">
          <a:off x="5683874" y="-2541525"/>
          <a:ext cx="2389524" cy="7569594"/>
        </a:xfrm>
        <a:prstGeom prst="round2Same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个别患者可见食欲不振、恶心、呕吐、腹胀，皮肤瘙痒、荨麻疹、口干、浮肿，以及头痛、头晕、心悸及血压增高，</a:t>
          </a:r>
          <a:r>
            <a:rPr lang="zh-CN" altLang="en-US" sz="1100" b="1" kern="1200"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以上症状一般较轻，不影响治疗</a:t>
          </a:r>
          <a:endParaRPr lang="zh-CN" altLang="en-US" sz="1100" b="1" kern="1200" dirty="0">
            <a:solidFill>
              <a:srgbClr val="C00000"/>
            </a:solidFill>
            <a:latin typeface="微软雅黑" panose="020B0503020204020204" pitchFamily="34" charset="-122"/>
            <a:ea typeface="微软雅黑" panose="020B0503020204020204" pitchFamily="34" charset="-122"/>
          </a:endParaRPr>
        </a:p>
        <a:p>
          <a:pPr marL="57150" lvl="1" indent="-57150" algn="l" defTabSz="488950">
            <a:lnSpc>
              <a:spcPct val="90000"/>
            </a:lnSpc>
            <a:spcBef>
              <a:spcPct val="0"/>
            </a:spcBef>
            <a:spcAft>
              <a:spcPct val="15000"/>
            </a:spcAft>
            <a:buChar char="••"/>
          </a:pPr>
          <a:r>
            <a:rPr lang="zh-CN" altLang="en-US" sz="1100" b="0" kern="1200" dirty="0" smtClean="0">
              <a:solidFill>
                <a:schemeClr val="tx1"/>
              </a:solidFill>
              <a:latin typeface="微软雅黑" panose="020B0503020204020204" pitchFamily="34" charset="-122"/>
              <a:ea typeface="微软雅黑" panose="020B0503020204020204" pitchFamily="34" charset="-122"/>
            </a:rPr>
            <a:t>不良反应：个别患者可见食欲不振、恶心、呕吐、腹胀，皮肤瘙痒、荨麻疹、口干、浮肿，以及头痛、头晕、心悸及血压增高，以上症状一般较轻，不影响治疗。</a:t>
          </a:r>
          <a:endParaRPr lang="zh-CN" altLang="en-US" sz="1100" b="0" kern="1200" dirty="0">
            <a:solidFill>
              <a:schemeClr val="tx1"/>
            </a:solidFill>
            <a:latin typeface="微软雅黑" panose="020B0503020204020204" pitchFamily="34" charset="-122"/>
            <a:ea typeface="微软雅黑" panose="020B0503020204020204" pitchFamily="34" charset="-122"/>
          </a:endParaRPr>
        </a:p>
        <a:p>
          <a:pPr marL="57150" lvl="1" indent="-57150" algn="l" defTabSz="488950">
            <a:lnSpc>
              <a:spcPct val="90000"/>
            </a:lnSpc>
            <a:spcBef>
              <a:spcPct val="0"/>
            </a:spcBef>
            <a:spcAft>
              <a:spcPct val="15000"/>
            </a:spcAft>
            <a:buChar char="••"/>
          </a:pPr>
          <a:r>
            <a:rPr lang="zh-CN" altLang="en-US" sz="1100" b="0" kern="1200" dirty="0">
              <a:solidFill>
                <a:schemeClr val="tx1"/>
              </a:solidFill>
              <a:latin typeface="微软雅黑" panose="020B0503020204020204" pitchFamily="34" charset="-122"/>
              <a:ea typeface="微软雅黑" panose="020B0503020204020204" pitchFamily="34" charset="-122"/>
            </a:rPr>
            <a:t>用药禁忌：</a:t>
          </a:r>
          <a:r>
            <a:rPr lang="en-US" altLang="en-US" sz="1100" b="0" kern="1200" dirty="0">
              <a:solidFill>
                <a:schemeClr val="tx1"/>
              </a:solidFill>
              <a:latin typeface="微软雅黑" panose="020B0503020204020204" pitchFamily="34" charset="-122"/>
              <a:ea typeface="微软雅黑" panose="020B0503020204020204" pitchFamily="34" charset="-122"/>
            </a:rPr>
            <a:t>1</a:t>
          </a:r>
          <a:r>
            <a:rPr lang="zh-CN" altLang="en-US" sz="1100" b="0" kern="1200" dirty="0">
              <a:solidFill>
                <a:schemeClr val="tx1"/>
              </a:solidFill>
              <a:latin typeface="微软雅黑" panose="020B0503020204020204" pitchFamily="34" charset="-122"/>
              <a:ea typeface="微软雅黑" panose="020B0503020204020204" pitchFamily="34" charset="-122"/>
            </a:rPr>
            <a:t>、严重低钾血症、高钠血症患者禁用。</a:t>
          </a:r>
          <a:r>
            <a:rPr lang="en-US" altLang="en-US" sz="1100" b="0" kern="1200" dirty="0">
              <a:solidFill>
                <a:schemeClr val="tx1"/>
              </a:solidFill>
              <a:latin typeface="微软雅黑" panose="020B0503020204020204" pitchFamily="34" charset="-122"/>
              <a:ea typeface="微软雅黑" panose="020B0503020204020204" pitchFamily="34" charset="-122"/>
            </a:rPr>
            <a:t>2</a:t>
          </a:r>
          <a:r>
            <a:rPr lang="zh-CN" altLang="en-US" sz="1100" b="0" kern="1200" dirty="0">
              <a:solidFill>
                <a:schemeClr val="tx1"/>
              </a:solidFill>
              <a:latin typeface="微软雅黑" panose="020B0503020204020204" pitchFamily="34" charset="-122"/>
              <a:ea typeface="微软雅黑" panose="020B0503020204020204" pitchFamily="34" charset="-122"/>
            </a:rPr>
            <a:t>、高血压、心衰患者禁用。</a:t>
          </a:r>
          <a:r>
            <a:rPr lang="en-US" altLang="en-US" sz="1100" b="0" kern="1200" dirty="0">
              <a:solidFill>
                <a:schemeClr val="tx1"/>
              </a:solidFill>
              <a:latin typeface="微软雅黑" panose="020B0503020204020204" pitchFamily="34" charset="-122"/>
              <a:ea typeface="微软雅黑" panose="020B0503020204020204" pitchFamily="34" charset="-122"/>
            </a:rPr>
            <a:t>3</a:t>
          </a:r>
          <a:r>
            <a:rPr lang="zh-CN" altLang="en-US" sz="1100" b="0" kern="1200" dirty="0">
              <a:solidFill>
                <a:schemeClr val="tx1"/>
              </a:solidFill>
              <a:latin typeface="微软雅黑" panose="020B0503020204020204" pitchFamily="34" charset="-122"/>
              <a:ea typeface="微软雅黑" panose="020B0503020204020204" pitchFamily="34" charset="-122"/>
            </a:rPr>
            <a:t>、肾功能衰竭患者禁用。</a:t>
          </a:r>
          <a:r>
            <a:rPr lang="en-US" altLang="en-US" sz="1100" b="0" kern="1200" dirty="0">
              <a:solidFill>
                <a:schemeClr val="tx1"/>
              </a:solidFill>
              <a:latin typeface="微软雅黑" panose="020B0503020204020204" pitchFamily="34" charset="-122"/>
              <a:ea typeface="微软雅黑" panose="020B0503020204020204" pitchFamily="34" charset="-122"/>
            </a:rPr>
            <a:t>4</a:t>
          </a:r>
          <a:r>
            <a:rPr lang="zh-CN" altLang="en-US" sz="1100" b="0" kern="1200" dirty="0">
              <a:solidFill>
                <a:schemeClr val="tx1"/>
              </a:solidFill>
              <a:latin typeface="微软雅黑" panose="020B0503020204020204" pitchFamily="34" charset="-122"/>
              <a:ea typeface="微软雅黑" panose="020B0503020204020204" pitchFamily="34" charset="-122"/>
            </a:rPr>
            <a:t>、对本品过敏者禁用。</a:t>
          </a:r>
        </a:p>
        <a:p>
          <a:pPr marL="57150" lvl="1" indent="-57150" algn="l" defTabSz="488950">
            <a:lnSpc>
              <a:spcPct val="90000"/>
            </a:lnSpc>
            <a:spcBef>
              <a:spcPct val="0"/>
            </a:spcBef>
            <a:spcAft>
              <a:spcPct val="15000"/>
            </a:spcAft>
            <a:buChar char="••"/>
          </a:pPr>
          <a:r>
            <a:rPr lang="zh-CN" altLang="en-US" sz="1100" b="0" kern="1200" dirty="0">
              <a:solidFill>
                <a:schemeClr val="tx1"/>
              </a:solidFill>
              <a:latin typeface="微软雅黑" panose="020B0503020204020204" pitchFamily="34" charset="-122"/>
              <a:ea typeface="微软雅黑" panose="020B0503020204020204" pitchFamily="34" charset="-122"/>
            </a:rPr>
            <a:t>注意事项：</a:t>
          </a:r>
          <a:r>
            <a:rPr lang="en-US" altLang="en-US" sz="1100" b="0" kern="1200" dirty="0">
              <a:solidFill>
                <a:schemeClr val="tx1"/>
              </a:solidFill>
              <a:latin typeface="微软雅黑" panose="020B0503020204020204" pitchFamily="34" charset="-122"/>
              <a:ea typeface="微软雅黑" panose="020B0503020204020204" pitchFamily="34" charset="-122"/>
            </a:rPr>
            <a:t>1</a:t>
          </a:r>
          <a:r>
            <a:rPr lang="zh-CN" altLang="en-US" sz="1100" b="0" kern="1200" dirty="0">
              <a:solidFill>
                <a:schemeClr val="tx1"/>
              </a:solidFill>
              <a:latin typeface="微软雅黑" panose="020B0503020204020204" pitchFamily="34" charset="-122"/>
              <a:ea typeface="微软雅黑" panose="020B0503020204020204" pitchFamily="34" charset="-122"/>
            </a:rPr>
            <a:t>、治疗过程中应定期检测血压、血清钾、钠浓度，如出现高血压、水钠潴留、低血钾等情况应停药或适当减量。</a:t>
          </a:r>
          <a:r>
            <a:rPr lang="en-US" altLang="en-US" sz="1100" b="0" kern="1200" dirty="0">
              <a:solidFill>
                <a:schemeClr val="tx1"/>
              </a:solidFill>
              <a:latin typeface="微软雅黑" panose="020B0503020204020204" pitchFamily="34" charset="-122"/>
              <a:ea typeface="微软雅黑" panose="020B0503020204020204" pitchFamily="34" charset="-122"/>
            </a:rPr>
            <a:t>2</a:t>
          </a:r>
          <a:r>
            <a:rPr lang="zh-CN" altLang="en-US" sz="1100" b="0" kern="1200" dirty="0">
              <a:solidFill>
                <a:schemeClr val="tx1"/>
              </a:solidFill>
              <a:latin typeface="微软雅黑" panose="020B0503020204020204" pitchFamily="34" charset="-122"/>
              <a:ea typeface="微软雅黑" panose="020B0503020204020204" pitchFamily="34" charset="-122"/>
            </a:rPr>
            <a:t>、发现溶液混浊、颜色异常或有沉淀异物、瓶身细微破裂、瓶口松动或漏气者，不得使用。</a:t>
          </a:r>
        </a:p>
        <a:p>
          <a:pPr marL="57150" lvl="1" indent="-57150" algn="l" defTabSz="488950">
            <a:lnSpc>
              <a:spcPct val="90000"/>
            </a:lnSpc>
            <a:spcBef>
              <a:spcPct val="0"/>
            </a:spcBef>
            <a:spcAft>
              <a:spcPct val="15000"/>
            </a:spcAft>
            <a:buChar char="••"/>
          </a:pPr>
          <a:r>
            <a:rPr lang="zh-CN" altLang="en-US" sz="1100" b="0" kern="1200" dirty="0">
              <a:solidFill>
                <a:schemeClr val="tx1"/>
              </a:solidFill>
              <a:latin typeface="微软雅黑" panose="020B0503020204020204" pitchFamily="34" charset="-122"/>
              <a:ea typeface="微软雅黑" panose="020B0503020204020204" pitchFamily="34" charset="-122"/>
            </a:rPr>
            <a:t>药物相互作用：利尿剂可增强本品所含的甘草酸的排钾作用，因此，本品与袢利尿剂，利尿酸，速尿等噻嗪类及降压利尿剂三氯甲噻嗪，氯噻酮等合用，可能出现低血钾症（乏力感、肌力低下），需观测血清钾含量。</a:t>
          </a:r>
        </a:p>
      </dsp:txBody>
      <dsp:txXfrm rot="-5400000">
        <a:off x="3093840" y="165156"/>
        <a:ext cx="7452947" cy="2156230"/>
      </dsp:txXfrm>
    </dsp:sp>
    <dsp:sp modelId="{D42CD850-F54E-4417-85D8-2D082147ECC9}">
      <dsp:nvSpPr>
        <dsp:cNvPr id="0" name=""/>
        <dsp:cNvSpPr/>
      </dsp:nvSpPr>
      <dsp:spPr>
        <a:xfrm>
          <a:off x="0" y="41181"/>
          <a:ext cx="3014843" cy="2321798"/>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zh-CN" altLang="en-US" sz="1600" b="1" kern="1200" dirty="0">
              <a:latin typeface="微软雅黑" panose="020B0503020204020204" pitchFamily="34" charset="-122"/>
              <a:ea typeface="微软雅黑" panose="020B0503020204020204" pitchFamily="34" charset="-122"/>
              <a:sym typeface="Arial" panose="020B0604020202020204" pitchFamily="34" charset="0"/>
            </a:rPr>
            <a:t>说明书收载的安全性信息</a:t>
          </a:r>
          <a:endParaRPr lang="zh-CN" altLang="en-US" sz="1600" kern="1200" dirty="0">
            <a:latin typeface="微软雅黑" panose="020B0503020204020204" pitchFamily="34" charset="-122"/>
            <a:ea typeface="微软雅黑" panose="020B0503020204020204" pitchFamily="34" charset="-122"/>
          </a:endParaRPr>
        </a:p>
      </dsp:txBody>
      <dsp:txXfrm>
        <a:off x="113341" y="154522"/>
        <a:ext cx="2788161" cy="2095116"/>
      </dsp:txXfrm>
    </dsp:sp>
    <dsp:sp modelId="{1FE18BEF-6739-426B-BFCD-2DCD8E0C7B6A}">
      <dsp:nvSpPr>
        <dsp:cNvPr id="0" name=""/>
        <dsp:cNvSpPr/>
      </dsp:nvSpPr>
      <dsp:spPr>
        <a:xfrm rot="5400000">
          <a:off x="5943485" y="-316829"/>
          <a:ext cx="1909545" cy="7628828"/>
        </a:xfrm>
        <a:prstGeom prst="round2Same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90488" lvl="1" indent="-90488" algn="l" defTabSz="488950">
            <a:lnSpc>
              <a:spcPts val="1800"/>
            </a:lnSpc>
            <a:spcBef>
              <a:spcPct val="0"/>
            </a:spcBef>
            <a:spcAft>
              <a:spcPts val="0"/>
            </a:spcAft>
            <a:buChar char="••"/>
          </a:pP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从</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2014</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年至</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2023</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年</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6</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月</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10</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日，共收到</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2228</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例次不良事件，说明书范围内的不良事件</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1126</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例次，说明书范围外的不良事件</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1102</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例次，按照临床常见不良事件评价标准</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CTCAE5.0</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定义分级，甘草酸单铵半胱氨酸氯化钠注射液</a:t>
          </a:r>
          <a:r>
            <a:rPr lang="zh-CN" altLang="en-US" sz="1100" b="1" kern="1200" dirty="0">
              <a:solidFill>
                <a:srgbClr val="C00000"/>
              </a:solidFill>
              <a:latin typeface="微软雅黑" panose="020B0503020204020204" pitchFamily="34" charset="-122"/>
              <a:ea typeface="微软雅黑" panose="020B0503020204020204" pitchFamily="34" charset="-122"/>
              <a:cs typeface="+mn-cs"/>
              <a:sym typeface="Arial" panose="020B0604020202020204" pitchFamily="34" charset="0"/>
            </a:rPr>
            <a:t>无＞</a:t>
          </a:r>
          <a:r>
            <a:rPr lang="en-US" altLang="zh-CN" sz="1100" b="1" kern="1200" dirty="0">
              <a:solidFill>
                <a:srgbClr val="C00000"/>
              </a:solidFill>
              <a:latin typeface="微软雅黑" panose="020B0503020204020204" pitchFamily="34" charset="-122"/>
              <a:ea typeface="微软雅黑" panose="020B0503020204020204" pitchFamily="34" charset="-122"/>
              <a:cs typeface="+mn-cs"/>
              <a:sym typeface="Arial" panose="020B0604020202020204" pitchFamily="34" charset="0"/>
            </a:rPr>
            <a:t>3</a:t>
          </a:r>
          <a:r>
            <a:rPr lang="zh-CN" altLang="en-US" sz="1100" b="1" kern="1200" dirty="0">
              <a:solidFill>
                <a:srgbClr val="C00000"/>
              </a:solidFill>
              <a:latin typeface="微软雅黑" panose="020B0503020204020204" pitchFamily="34" charset="-122"/>
              <a:ea typeface="微软雅黑" panose="020B0503020204020204" pitchFamily="34" charset="-122"/>
              <a:cs typeface="+mn-cs"/>
              <a:sym typeface="Arial" panose="020B0604020202020204" pitchFamily="34" charset="0"/>
            </a:rPr>
            <a:t>级的不良事件</a:t>
          </a:r>
          <a:endParaRPr lang="zh-CN" altLang="en-US" sz="1100" kern="1200" dirty="0">
            <a:latin typeface="微软雅黑" panose="020B0503020204020204" pitchFamily="34" charset="-122"/>
            <a:ea typeface="微软雅黑" panose="020B0503020204020204" pitchFamily="34" charset="-122"/>
          </a:endParaRPr>
        </a:p>
        <a:p>
          <a:pPr marL="90488" lvl="1" indent="-90488" algn="l" defTabSz="488950">
            <a:lnSpc>
              <a:spcPts val="1800"/>
            </a:lnSpc>
            <a:spcBef>
              <a:spcPct val="0"/>
            </a:spcBef>
            <a:spcAft>
              <a:spcPts val="0"/>
            </a:spcAft>
            <a:buChar char="••"/>
          </a:pP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甘草酸单铵半胱氨酸氯化钠注射液</a:t>
          </a:r>
          <a:r>
            <a:rPr lang="zh-CN" altLang="en-US" sz="1100" b="1" kern="1200"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总体不良事件估算发生率</a:t>
          </a:r>
          <a:r>
            <a:rPr lang="en-US" altLang="zh-CN" sz="1100" b="1" kern="1200"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0.0662%</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，国际医学科学组织委员会（</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CIOMS</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）推荐不良反应的发生率表示为：十分常见（≥</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10%</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），常见（</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1%~10%</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，含</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1%</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），偶见（</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0.1%~1%</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，含</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0.1%</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a:t>
          </a:r>
          <a:r>
            <a:rPr lang="zh-CN" altLang="en-US" sz="1100" b="1" kern="1200"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罕见（</a:t>
          </a:r>
          <a:r>
            <a:rPr lang="en-US" altLang="zh-CN" sz="1100" b="1" kern="1200"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0.01%~0.1%</a:t>
          </a:r>
          <a:r>
            <a:rPr lang="zh-CN" altLang="en-US" sz="1100" b="1" kern="1200"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，含</a:t>
          </a:r>
          <a:r>
            <a:rPr lang="en-US" altLang="zh-CN" sz="1100" b="1" kern="1200"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0.01%</a:t>
          </a:r>
          <a:r>
            <a:rPr lang="zh-CN" altLang="en-US" sz="1100" b="1" kern="1200"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十分罕见（＜</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0.01%</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），可见甘草酸单铵半胱氨酸氯化钠注射液的估算发生率数据结果显示不良事件报告率</a:t>
          </a:r>
          <a:r>
            <a:rPr lang="zh-CN" altLang="en-US" sz="1100" b="1" kern="1200"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属于罕见范畴</a:t>
          </a:r>
          <a:endParaRPr lang="zh-CN" altLang="en-US" sz="1100" b="1" kern="1200" dirty="0">
            <a:solidFill>
              <a:srgbClr val="C00000"/>
            </a:solidFill>
            <a:latin typeface="微软雅黑" panose="020B0503020204020204" pitchFamily="34" charset="-122"/>
            <a:ea typeface="微软雅黑" panose="020B0503020204020204" pitchFamily="34" charset="-122"/>
          </a:endParaRPr>
        </a:p>
      </dsp:txBody>
      <dsp:txXfrm rot="-5400000">
        <a:off x="3083844" y="2636028"/>
        <a:ext cx="7535612" cy="1723113"/>
      </dsp:txXfrm>
    </dsp:sp>
    <dsp:sp modelId="{F870482B-F16C-4C02-AD0F-4291D30ABAC5}">
      <dsp:nvSpPr>
        <dsp:cNvPr id="0" name=""/>
        <dsp:cNvSpPr/>
      </dsp:nvSpPr>
      <dsp:spPr>
        <a:xfrm>
          <a:off x="0" y="2494985"/>
          <a:ext cx="3054981" cy="1953526"/>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zh-CN" altLang="en-US" sz="1600" b="1" kern="1200" dirty="0">
              <a:latin typeface="微软雅黑" panose="020B0503020204020204" pitchFamily="34" charset="-122"/>
              <a:ea typeface="微软雅黑" panose="020B0503020204020204" pitchFamily="34" charset="-122"/>
              <a:sym typeface="Arial" panose="020B0604020202020204" pitchFamily="34" charset="0"/>
            </a:rPr>
            <a:t>国内不良反应发生情况</a:t>
          </a:r>
          <a:endParaRPr lang="zh-CN" altLang="en-US" sz="1600" kern="1200" dirty="0">
            <a:latin typeface="微软雅黑" panose="020B0503020204020204" pitchFamily="34" charset="-122"/>
            <a:ea typeface="微软雅黑" panose="020B0503020204020204" pitchFamily="34" charset="-122"/>
          </a:endParaRPr>
        </a:p>
      </dsp:txBody>
      <dsp:txXfrm>
        <a:off x="95363" y="2590348"/>
        <a:ext cx="2864255" cy="1762800"/>
      </dsp:txXfrm>
    </dsp:sp>
    <dsp:sp modelId="{F5F635EE-AECE-4A0B-86D3-B6E2E6F8B26D}">
      <dsp:nvSpPr>
        <dsp:cNvPr id="0" name=""/>
        <dsp:cNvSpPr/>
      </dsp:nvSpPr>
      <dsp:spPr>
        <a:xfrm rot="5400000">
          <a:off x="6594566" y="1082377"/>
          <a:ext cx="589741" cy="7585229"/>
        </a:xfrm>
        <a:prstGeom prst="round2Same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2020</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年，河北省儿童医院李文辉等的</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甘草酸单铵半胱氨酸氯化钠注射液治疗儿童肝损伤的真实世界研究</a:t>
          </a:r>
          <a:r>
            <a:rPr lang="en-US" altLang="zh-CN" sz="1100" kern="1200" dirty="0">
              <a:latin typeface="微软雅黑" panose="020B0503020204020204" pitchFamily="34" charset="-122"/>
              <a:ea typeface="微软雅黑" panose="020B0503020204020204" pitchFamily="34" charset="-122"/>
              <a:sym typeface="Arial" panose="020B0604020202020204" pitchFamily="34" charset="0"/>
            </a:rPr>
            <a:t>》</a:t>
          </a:r>
          <a:r>
            <a:rPr lang="zh-CN" altLang="en-US" sz="1100" kern="1200" dirty="0">
              <a:latin typeface="微软雅黑" panose="020B0503020204020204" pitchFamily="34" charset="-122"/>
              <a:ea typeface="微软雅黑" panose="020B0503020204020204" pitchFamily="34" charset="-122"/>
              <a:sym typeface="Arial" panose="020B0604020202020204" pitchFamily="34" charset="0"/>
            </a:rPr>
            <a:t>显示，</a:t>
          </a:r>
          <a:r>
            <a:rPr lang="zh-CN" altLang="en-US" sz="1100" b="1" kern="1200"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全部患儿血常规、尿常规、肾功能检测结果均显示正常，无血压升高现象发生</a:t>
          </a:r>
          <a:endParaRPr lang="zh-CN" altLang="en-US" sz="1100" b="1" kern="1200" dirty="0">
            <a:solidFill>
              <a:srgbClr val="C00000"/>
            </a:solidFill>
            <a:latin typeface="微软雅黑" panose="020B0503020204020204" pitchFamily="34" charset="-122"/>
            <a:ea typeface="微软雅黑" panose="020B0503020204020204" pitchFamily="34" charset="-122"/>
          </a:endParaRPr>
        </a:p>
      </dsp:txBody>
      <dsp:txXfrm rot="-5400000">
        <a:off x="3096823" y="4608910"/>
        <a:ext cx="7556440" cy="532163"/>
      </dsp:txXfrm>
    </dsp:sp>
    <dsp:sp modelId="{F1D81A32-A03E-4077-8E03-9DB8B467EEDC}">
      <dsp:nvSpPr>
        <dsp:cNvPr id="0" name=""/>
        <dsp:cNvSpPr/>
      </dsp:nvSpPr>
      <dsp:spPr>
        <a:xfrm>
          <a:off x="0" y="4544402"/>
          <a:ext cx="3057654" cy="629717"/>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zh-CN" altLang="en-US" sz="1600" b="1" kern="1200" dirty="0">
              <a:latin typeface="微软雅黑" panose="020B0503020204020204" pitchFamily="34" charset="-122"/>
              <a:ea typeface="微软雅黑" panose="020B0503020204020204" pitchFamily="34" charset="-122"/>
              <a:sym typeface="Arial" panose="020B0604020202020204" pitchFamily="34" charset="0"/>
            </a:rPr>
            <a:t>本品治疗儿童肝损伤的真实世界研究显示临床应用安全</a:t>
          </a:r>
          <a:endParaRPr lang="zh-CN" altLang="en-US" sz="1600" kern="1200" dirty="0">
            <a:latin typeface="微软雅黑" panose="020B0503020204020204" pitchFamily="34" charset="-122"/>
            <a:ea typeface="微软雅黑" panose="020B0503020204020204" pitchFamily="34" charset="-122"/>
          </a:endParaRPr>
        </a:p>
      </dsp:txBody>
      <dsp:txXfrm>
        <a:off x="30740" y="4575142"/>
        <a:ext cx="2996174" cy="56823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矩形 1"/>
          <p:cNvSpPr/>
          <p:nvPr/>
        </p:nvSpPr>
        <p:spPr>
          <a:xfrm rot="5400000">
            <a:off x="6018588" y="-6024884"/>
            <a:ext cx="154825" cy="12192001"/>
          </a:xfrm>
          <a:prstGeom prst="rect">
            <a:avLst/>
          </a:prstGeom>
          <a:solidFill>
            <a:srgbClr val="00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rot="5400000">
            <a:off x="2636324" y="-1478281"/>
            <a:ext cx="154827" cy="3098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rot="5400000">
            <a:off x="6018590" y="696158"/>
            <a:ext cx="154825" cy="12192001"/>
          </a:xfrm>
          <a:prstGeom prst="rect">
            <a:avLst/>
          </a:prstGeom>
          <a:solidFill>
            <a:srgbClr val="00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rot="5400000">
            <a:off x="9408929" y="5242759"/>
            <a:ext cx="154827" cy="3098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9567370"/>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标题幻灯片">
    <p:spTree>
      <p:nvGrpSpPr>
        <p:cNvPr id="1" name=""/>
        <p:cNvGrpSpPr/>
        <p:nvPr/>
      </p:nvGrpSpPr>
      <p:grpSpPr>
        <a:xfrm>
          <a:off x="0" y="0"/>
          <a:ext cx="0" cy="0"/>
          <a:chOff x="0" y="0"/>
          <a:chExt cx="0" cy="0"/>
        </a:xfrm>
      </p:grpSpPr>
      <p:sp>
        <p:nvSpPr>
          <p:cNvPr id="4" name="矩形 3"/>
          <p:cNvSpPr/>
          <p:nvPr/>
        </p:nvSpPr>
        <p:spPr>
          <a:xfrm rot="5400000">
            <a:off x="6018590" y="696158"/>
            <a:ext cx="154825" cy="12192001"/>
          </a:xfrm>
          <a:prstGeom prst="rect">
            <a:avLst/>
          </a:prstGeom>
          <a:solidFill>
            <a:srgbClr val="00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rot="5400000">
            <a:off x="9408929" y="5242759"/>
            <a:ext cx="154827" cy="3098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649899250"/>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3" name="内容占位符 16">
            <a:extLst>
              <a:ext uri="{FF2B5EF4-FFF2-40B4-BE49-F238E27FC236}">
                <a16:creationId xmlns:a16="http://schemas.microsoft.com/office/drawing/2014/main" id="{07219499-81FD-65D8-BA63-15F90B187254}"/>
              </a:ext>
            </a:extLst>
          </p:cNvPr>
          <p:cNvSpPr>
            <a:spLocks noGrp="1"/>
          </p:cNvSpPr>
          <p:nvPr>
            <p:ph sz="quarter" idx="14"/>
          </p:nvPr>
        </p:nvSpPr>
        <p:spPr>
          <a:xfrm>
            <a:off x="717550" y="1182742"/>
            <a:ext cx="10549804" cy="5252983"/>
          </a:xfrm>
          <a:prstGeom prst="rect">
            <a:avLst/>
          </a:prstGeom>
        </p:spPr>
        <p:txBody>
          <a:bodyPr/>
          <a:lstStyle>
            <a:lvl1pPr>
              <a:lnSpc>
                <a:spcPct val="100000"/>
              </a:lnSpc>
              <a:spcBef>
                <a:spcPts val="1200"/>
              </a:spcBef>
              <a:defRPr sz="2400">
                <a:latin typeface="微软雅黑" panose="020B0503020204020204" pitchFamily="34" charset="-122"/>
                <a:ea typeface="微软雅黑" panose="020B0503020204020204" pitchFamily="34" charset="-122"/>
              </a:defRPr>
            </a:lvl1pPr>
            <a:lvl2pPr>
              <a:lnSpc>
                <a:spcPct val="100000"/>
              </a:lnSpc>
              <a:spcBef>
                <a:spcPts val="1200"/>
              </a:spcBef>
              <a:defRPr sz="2000">
                <a:latin typeface="微软雅黑" panose="020B0503020204020204" pitchFamily="34" charset="-122"/>
                <a:ea typeface="微软雅黑" panose="020B0503020204020204" pitchFamily="34" charset="-122"/>
              </a:defRPr>
            </a:lvl2pPr>
            <a:lvl3pPr>
              <a:lnSpc>
                <a:spcPct val="100000"/>
              </a:lnSpc>
              <a:spcBef>
                <a:spcPts val="1200"/>
              </a:spcBef>
              <a:defRPr sz="1800">
                <a:latin typeface="微软雅黑" panose="020B0503020204020204" pitchFamily="34" charset="-122"/>
                <a:ea typeface="微软雅黑" panose="020B0503020204020204" pitchFamily="34" charset="-122"/>
              </a:defRPr>
            </a:lvl3pPr>
            <a:lvl4pPr>
              <a:lnSpc>
                <a:spcPct val="100000"/>
              </a:lnSpc>
              <a:spcBef>
                <a:spcPts val="1200"/>
              </a:spcBef>
              <a:defRPr sz="1600">
                <a:latin typeface="微软雅黑" panose="020B0503020204020204" pitchFamily="34" charset="-122"/>
                <a:ea typeface="微软雅黑" panose="020B0503020204020204" pitchFamily="34" charset="-122"/>
              </a:defRPr>
            </a:lvl4pPr>
            <a:lvl5pPr>
              <a:lnSpc>
                <a:spcPct val="100000"/>
              </a:lnSpc>
              <a:spcBef>
                <a:spcPts val="1200"/>
              </a:spcBef>
              <a:defRPr sz="1400">
                <a:latin typeface="微软雅黑" panose="020B0503020204020204" pitchFamily="34" charset="-122"/>
                <a:ea typeface="微软雅黑" panose="020B0503020204020204" pitchFamily="34" charset="-122"/>
              </a:defRPr>
            </a:lvl5p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6" name="矩形 5"/>
          <p:cNvSpPr/>
          <p:nvPr/>
        </p:nvSpPr>
        <p:spPr>
          <a:xfrm rot="5400000">
            <a:off x="6018590" y="696158"/>
            <a:ext cx="154825" cy="12192001"/>
          </a:xfrm>
          <a:prstGeom prst="rect">
            <a:avLst/>
          </a:prstGeom>
          <a:solidFill>
            <a:srgbClr val="00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rot="5400000">
            <a:off x="9408929" y="5242759"/>
            <a:ext cx="154827" cy="3098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组合 16"/>
          <p:cNvGrpSpPr/>
          <p:nvPr/>
        </p:nvGrpSpPr>
        <p:grpSpPr>
          <a:xfrm>
            <a:off x="516255" y="473710"/>
            <a:ext cx="462280" cy="462280"/>
            <a:chOff x="813" y="746"/>
            <a:chExt cx="728" cy="728"/>
          </a:xfrm>
        </p:grpSpPr>
        <p:sp>
          <p:nvSpPr>
            <p:cNvPr id="65" name="矩形 64"/>
            <p:cNvSpPr/>
            <p:nvPr/>
          </p:nvSpPr>
          <p:spPr>
            <a:xfrm>
              <a:off x="813" y="746"/>
              <a:ext cx="634" cy="634"/>
            </a:xfrm>
            <a:prstGeom prst="rect">
              <a:avLst/>
            </a:prstGeom>
            <a:solidFill>
              <a:srgbClr val="00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BABABA"/>
                </a:solidFill>
                <a:effectLst/>
                <a:uLnTx/>
                <a:uFillTx/>
                <a:latin typeface="微软雅黑" panose="020B0503020204020204" pitchFamily="34" charset="-122"/>
                <a:ea typeface="微软雅黑" panose="020B0503020204020204" pitchFamily="34" charset="-122"/>
                <a:cs typeface="+mn-ea"/>
                <a:sym typeface="+mn-lt"/>
              </a:endParaRPr>
            </a:p>
          </p:txBody>
        </p:sp>
        <p:sp>
          <p:nvSpPr>
            <p:cNvPr id="66" name="矩形 65"/>
            <p:cNvSpPr/>
            <p:nvPr/>
          </p:nvSpPr>
          <p:spPr>
            <a:xfrm>
              <a:off x="1053" y="986"/>
              <a:ext cx="489" cy="48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BABABA"/>
                </a:solidFill>
                <a:effectLst/>
                <a:uLnTx/>
                <a:uFillTx/>
                <a:latin typeface="微软雅黑" panose="020B0503020204020204" pitchFamily="34" charset="-122"/>
                <a:ea typeface="微软雅黑" panose="020B0503020204020204" pitchFamily="34" charset="-122"/>
                <a:cs typeface="+mn-ea"/>
                <a:sym typeface="+mn-lt"/>
              </a:endParaRPr>
            </a:p>
          </p:txBody>
        </p:sp>
      </p:grpSp>
      <p:sp>
        <p:nvSpPr>
          <p:cNvPr id="2" name="标题 1">
            <a:extLst>
              <a:ext uri="{FF2B5EF4-FFF2-40B4-BE49-F238E27FC236}">
                <a16:creationId xmlns:a16="http://schemas.microsoft.com/office/drawing/2014/main" id="{19338B0A-BCAE-D1E0-7CDB-FADA51836A71}"/>
              </a:ext>
            </a:extLst>
          </p:cNvPr>
          <p:cNvSpPr>
            <a:spLocks noGrp="1"/>
          </p:cNvSpPr>
          <p:nvPr>
            <p:ph type="title"/>
          </p:nvPr>
        </p:nvSpPr>
        <p:spPr>
          <a:xfrm>
            <a:off x="1131570" y="300252"/>
            <a:ext cx="8954126" cy="655718"/>
          </a:xfrm>
          <a:prstGeom prst="rect">
            <a:avLst/>
          </a:prstGeom>
        </p:spPr>
        <p:txBody>
          <a:bodyPr anchor="b"/>
          <a:lstStyle>
            <a:lvl1pPr>
              <a:defRPr sz="2800" b="1">
                <a:solidFill>
                  <a:srgbClr val="007993"/>
                </a:solidFill>
                <a:latin typeface="微软雅黑" panose="020B0503020204020204" pitchFamily="34" charset="-122"/>
                <a:ea typeface="微软雅黑" panose="020B0503020204020204" pitchFamily="34" charset="-122"/>
              </a:defRPr>
            </a:lvl1pPr>
          </a:lstStyle>
          <a:p>
            <a:r>
              <a:rPr lang="zh-CN" altLang="en-US" dirty="0"/>
              <a:t>单击此处编辑母版标题样式</a:t>
            </a:r>
          </a:p>
        </p:txBody>
      </p:sp>
    </p:spTree>
    <p:extLst>
      <p:ext uri="{BB962C8B-B14F-4D97-AF65-F5344CB8AC3E}">
        <p14:creationId xmlns:p14="http://schemas.microsoft.com/office/powerpoint/2010/main" val="3483747336"/>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707206"/>
      </p:ext>
    </p:extLst>
  </p:cSld>
  <p:clrMapOvr>
    <a:masterClrMapping/>
  </p:clrMapOvr>
  <mc:AlternateContent xmlns:mc="http://schemas.openxmlformats.org/markup-compatibility/2006" xmlns:p14="http://schemas.microsoft.com/office/powerpoint/2010/main">
    <mc:Choice Requires="p14">
      <p:transition spd="slow" p14:dur="1500" advClick="0" advTm="0">
        <p14:window dir="vert"/>
      </p:transition>
    </mc:Choice>
    <mc:Fallback xmlns="">
      <p:transition spd="slow" advClick="0" advTm="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cSld name="仅标题">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3EBAC152-C384-4126-A41C-02F34DED3069}" type="datetime1">
              <a:rPr lang="zh-CN" altLang="en-US" smtClean="0"/>
              <a:t>2023/7/11</a:t>
            </a:fld>
            <a:endParaRPr lang="en-US" altLang="zh-CN"/>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7F65B630-C7FF-41C0-9923-C5E5E29EED81}" type="slidenum">
              <a:rPr lang="en-US" altLang="zh-CN" smtClean="0"/>
              <a:pPr/>
              <a:t>‹#›</a:t>
            </a:fld>
            <a:endParaRPr lang="en-US" altLang="zh-CN"/>
          </a:p>
        </p:txBody>
      </p:sp>
      <p:grpSp>
        <p:nvGrpSpPr>
          <p:cNvPr id="7" name="组合 6">
            <a:extLst>
              <a:ext uri="{FF2B5EF4-FFF2-40B4-BE49-F238E27FC236}">
                <a16:creationId xmlns:a16="http://schemas.microsoft.com/office/drawing/2014/main" id="{8BB53DC3-3B69-443F-A767-082A9A75F8B6}"/>
              </a:ext>
            </a:extLst>
          </p:cNvPr>
          <p:cNvGrpSpPr/>
          <p:nvPr/>
        </p:nvGrpSpPr>
        <p:grpSpPr>
          <a:xfrm>
            <a:off x="120243" y="189048"/>
            <a:ext cx="493511" cy="400685"/>
            <a:chOff x="176124" y="269073"/>
            <a:chExt cx="493511" cy="400685"/>
          </a:xfrm>
        </p:grpSpPr>
        <p:grpSp>
          <p:nvGrpSpPr>
            <p:cNvPr id="8" name="组合 7">
              <a:extLst>
                <a:ext uri="{FF2B5EF4-FFF2-40B4-BE49-F238E27FC236}">
                  <a16:creationId xmlns:a16="http://schemas.microsoft.com/office/drawing/2014/main" id="{ACBAB4DD-B963-46E0-BB0B-88ACF1D093C4}"/>
                </a:ext>
              </a:extLst>
            </p:cNvPr>
            <p:cNvGrpSpPr/>
            <p:nvPr/>
          </p:nvGrpSpPr>
          <p:grpSpPr>
            <a:xfrm>
              <a:off x="205710" y="269073"/>
              <a:ext cx="463925" cy="400685"/>
              <a:chOff x="89535" y="228233"/>
              <a:chExt cx="463925" cy="400685"/>
            </a:xfrm>
          </p:grpSpPr>
          <p:sp>
            <p:nvSpPr>
              <p:cNvPr id="10" name="等腰三角形 9">
                <a:extLst>
                  <a:ext uri="{FF2B5EF4-FFF2-40B4-BE49-F238E27FC236}">
                    <a16:creationId xmlns:a16="http://schemas.microsoft.com/office/drawing/2014/main" id="{3EF0E976-4F3F-45A5-BBFD-B45756EB03B6}"/>
                  </a:ext>
                </a:extLst>
              </p:cNvPr>
              <p:cNvSpPr/>
              <p:nvPr/>
            </p:nvSpPr>
            <p:spPr>
              <a:xfrm rot="10800000">
                <a:off x="89535" y="228233"/>
                <a:ext cx="434340" cy="40068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1" name="等腰三角形 10">
                <a:extLst>
                  <a:ext uri="{FF2B5EF4-FFF2-40B4-BE49-F238E27FC236}">
                    <a16:creationId xmlns:a16="http://schemas.microsoft.com/office/drawing/2014/main" id="{DD08EFE2-51A8-453D-8597-8A0D62C04EE1}"/>
                  </a:ext>
                </a:extLst>
              </p:cNvPr>
              <p:cNvSpPr/>
              <p:nvPr/>
            </p:nvSpPr>
            <p:spPr>
              <a:xfrm rot="10800000">
                <a:off x="351471" y="428575"/>
                <a:ext cx="201989" cy="186338"/>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等腰三角形 8">
              <a:extLst>
                <a:ext uri="{FF2B5EF4-FFF2-40B4-BE49-F238E27FC236}">
                  <a16:creationId xmlns:a16="http://schemas.microsoft.com/office/drawing/2014/main" id="{D609222B-6725-4336-8CF2-2A4B4091E850}"/>
                </a:ext>
              </a:extLst>
            </p:cNvPr>
            <p:cNvSpPr/>
            <p:nvPr/>
          </p:nvSpPr>
          <p:spPr>
            <a:xfrm rot="10800000">
              <a:off x="176124" y="391712"/>
              <a:ext cx="201989" cy="186338"/>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内容占位符 16">
            <a:extLst>
              <a:ext uri="{FF2B5EF4-FFF2-40B4-BE49-F238E27FC236}">
                <a16:creationId xmlns:a16="http://schemas.microsoft.com/office/drawing/2014/main" id="{9C68BEF4-D2DD-4BEC-B99C-F10A03A8A098}"/>
              </a:ext>
            </a:extLst>
          </p:cNvPr>
          <p:cNvSpPr>
            <a:spLocks noGrp="1"/>
          </p:cNvSpPr>
          <p:nvPr>
            <p:ph sz="quarter" idx="14"/>
          </p:nvPr>
        </p:nvSpPr>
        <p:spPr>
          <a:xfrm>
            <a:off x="614363" y="944563"/>
            <a:ext cx="10582275" cy="5081587"/>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18" name="标题 1">
            <a:extLst>
              <a:ext uri="{FF2B5EF4-FFF2-40B4-BE49-F238E27FC236}">
                <a16:creationId xmlns:a16="http://schemas.microsoft.com/office/drawing/2014/main" id="{69D977EF-037C-4FEB-8D37-CC948067D0E2}"/>
              </a:ext>
            </a:extLst>
          </p:cNvPr>
          <p:cNvSpPr>
            <a:spLocks noGrp="1"/>
          </p:cNvSpPr>
          <p:nvPr>
            <p:ph type="title"/>
          </p:nvPr>
        </p:nvSpPr>
        <p:spPr>
          <a:xfrm>
            <a:off x="703286" y="79002"/>
            <a:ext cx="10515600" cy="620775"/>
          </a:xfrm>
          <a:prstGeom prst="rect">
            <a:avLst/>
          </a:prstGeom>
        </p:spPr>
        <p:txBody>
          <a:bodyPr anchor="ctr"/>
          <a:lstStyle>
            <a:lvl1pPr>
              <a:defRPr sz="3200" b="1">
                <a:solidFill>
                  <a:srgbClr val="768395"/>
                </a:solidFill>
              </a:defRPr>
            </a:lvl1pPr>
          </a:lstStyle>
          <a:p>
            <a:r>
              <a:rPr lang="zh-CN" altLang="en-US" dirty="0"/>
              <a:t>单击此处编辑母版标题样式</a:t>
            </a:r>
          </a:p>
        </p:txBody>
      </p:sp>
    </p:spTree>
    <p:extLst>
      <p:ext uri="{BB962C8B-B14F-4D97-AF65-F5344CB8AC3E}">
        <p14:creationId xmlns:p14="http://schemas.microsoft.com/office/powerpoint/2010/main" val="2867922875"/>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2A0DE85-3818-4E21-C1D0-642972C0456B}"/>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723118553"/>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10">
          <a:fgClr>
            <a:schemeClr val="bg1">
              <a:lumMod val="85000"/>
            </a:schemeClr>
          </a:fgClr>
          <a:bgClr>
            <a:schemeClr val="bg1"/>
          </a:bgClr>
        </a:pattFill>
        <a:effectLst/>
      </p:bgPr>
    </p:bg>
    <p:spTree>
      <p:nvGrpSpPr>
        <p:cNvPr id="1" name=""/>
        <p:cNvGrpSpPr/>
        <p:nvPr/>
      </p:nvGrpSpPr>
      <p:grpSpPr>
        <a:xfrm>
          <a:off x="0" y="0"/>
          <a:ext cx="0" cy="0"/>
          <a:chOff x="0" y="0"/>
          <a:chExt cx="0" cy="0"/>
        </a:xfrm>
      </p:grpSpPr>
      <p:sp>
        <p:nvSpPr>
          <p:cNvPr id="7" name="文本框 6"/>
          <p:cNvSpPr txBox="1"/>
          <p:nvPr/>
        </p:nvSpPr>
        <p:spPr>
          <a:xfrm>
            <a:off x="4318000" y="2971800"/>
            <a:ext cx="3556000" cy="229870"/>
          </a:xfrm>
          <a:prstGeom prst="rect">
            <a:avLst/>
          </a:prstGeom>
          <a:noFill/>
        </p:spPr>
        <p:txBody>
          <a:bodyPr wrap="square" rtlCol="0">
            <a:spAutoFit/>
          </a:bodyPr>
          <a:lstStyle/>
          <a:p>
            <a:r>
              <a:rPr lang="zh-CN" altLang="en-US" sz="300" dirty="0">
                <a:solidFill>
                  <a:schemeClr val="bg1">
                    <a:alpha val="0"/>
                  </a:schemeClr>
                </a:solidFill>
                <a:latin typeface="微软雅黑" panose="020B0503020204020204" pitchFamily="34" charset="-122"/>
                <a:ea typeface="微软雅黑" panose="020B0503020204020204" pitchFamily="34" charset="-122"/>
                <a:sym typeface="+mn-ea"/>
              </a:rPr>
              <a:t>感谢您下载包图网平台上提供的</a:t>
            </a:r>
            <a:r>
              <a:rPr lang="en-US" altLang="zh-CN" sz="300" dirty="0">
                <a:solidFill>
                  <a:schemeClr val="bg1">
                    <a:alpha val="0"/>
                  </a:schemeClr>
                </a:solidFill>
                <a:latin typeface="微软雅黑" panose="020B0503020204020204" pitchFamily="34" charset="-122"/>
                <a:ea typeface="微软雅黑" panose="020B0503020204020204" pitchFamily="34" charset="-122"/>
                <a:sym typeface="+mn-ea"/>
              </a:rPr>
              <a:t>PPT</a:t>
            </a:r>
            <a:r>
              <a:rPr lang="zh-CN" altLang="en-US" sz="300" dirty="0">
                <a:solidFill>
                  <a:schemeClr val="bg1">
                    <a:alpha val="0"/>
                  </a:schemeClr>
                </a:solidFill>
                <a:latin typeface="微软雅黑" panose="020B0503020204020204" pitchFamily="34" charset="-122"/>
                <a:ea typeface="微软雅黑" panose="020B0503020204020204" pitchFamily="34" charset="-122"/>
                <a:sym typeface="+mn-ea"/>
              </a:rPr>
              <a:t>作品，为了您和包图网以及原创作者的利益，请勿复制、传播、销售，否则将承担法律责任！包图网将对作品进行维权，按照传播下载次数进行十倍的索取赔偿！</a:t>
            </a:r>
          </a:p>
          <a:p>
            <a:r>
              <a:rPr lang="en-US" altLang="zh-CN" sz="600" dirty="0">
                <a:solidFill>
                  <a:schemeClr val="bg1">
                    <a:alpha val="0"/>
                  </a:schemeClr>
                </a:solidFill>
                <a:latin typeface="微软雅黑" panose="020B0503020204020204" pitchFamily="34" charset="-122"/>
                <a:ea typeface="微软雅黑" panose="020B0503020204020204" pitchFamily="34" charset="-122"/>
                <a:sym typeface="+mn-ea"/>
              </a:rPr>
              <a:t>ibaotu.com</a:t>
            </a:r>
          </a:p>
        </p:txBody>
      </p:sp>
    </p:spTree>
    <p:extLst>
      <p:ext uri="{BB962C8B-B14F-4D97-AF65-F5344CB8AC3E}">
        <p14:creationId xmlns:p14="http://schemas.microsoft.com/office/powerpoint/2010/main" val="1539571206"/>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Lst>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BE1993-CA45-9593-D692-817F0E4707BF}"/>
              </a:ext>
            </a:extLst>
          </p:cNvPr>
          <p:cNvSpPr>
            <a:spLocks noGrp="1"/>
          </p:cNvSpPr>
          <p:nvPr>
            <p:ph type="ctrTitle" idx="4294967295"/>
          </p:nvPr>
        </p:nvSpPr>
        <p:spPr>
          <a:xfrm>
            <a:off x="667657" y="1346169"/>
            <a:ext cx="10856686" cy="1689100"/>
          </a:xfrm>
        </p:spPr>
        <p:txBody>
          <a:bodyPr/>
          <a:lstStyle/>
          <a:p>
            <a:pPr algn="ctr">
              <a:lnSpc>
                <a:spcPct val="150000"/>
              </a:lnSpc>
            </a:pPr>
            <a:r>
              <a:rPr lang="zh-CN" altLang="en-US" b="1" dirty="0">
                <a:solidFill>
                  <a:srgbClr val="C00000"/>
                </a:solidFill>
                <a:latin typeface="Arial" panose="020B0604020202020204" pitchFamily="34" charset="0"/>
                <a:ea typeface="微软雅黑" panose="020B0503020204020204" pitchFamily="34" charset="-122"/>
                <a:sym typeface="Arial" panose="020B0604020202020204" pitchFamily="34" charset="0"/>
              </a:rPr>
              <a:t>甘草酸单铵半胱氨酸</a:t>
            </a:r>
            <a:r>
              <a:rPr lang="zh-CN" altLang="en-US" b="1" dirty="0">
                <a:latin typeface="Arial" panose="020B0604020202020204" pitchFamily="34" charset="0"/>
                <a:ea typeface="微软雅黑" panose="020B0503020204020204" pitchFamily="34" charset="-122"/>
                <a:sym typeface="Arial" panose="020B0604020202020204" pitchFamily="34" charset="0"/>
              </a:rPr>
              <a:t>氯化钠注射液</a:t>
            </a:r>
            <a:r>
              <a:rPr lang="en-US" altLang="zh-CN" dirty="0">
                <a:solidFill>
                  <a:srgbClr val="0070C0"/>
                </a:solidFill>
                <a:latin typeface="Arial" panose="020B0604020202020204" pitchFamily="34" charset="0"/>
                <a:ea typeface="微软雅黑" panose="020B0503020204020204" pitchFamily="34" charset="-122"/>
                <a:sym typeface="Arial" panose="020B0604020202020204" pitchFamily="34" charset="0"/>
              </a:rPr>
              <a:t/>
            </a:r>
            <a:br>
              <a:rPr lang="en-US" altLang="zh-CN" dirty="0">
                <a:solidFill>
                  <a:srgbClr val="0070C0"/>
                </a:solidFill>
                <a:latin typeface="Arial" panose="020B0604020202020204" pitchFamily="34" charset="0"/>
                <a:ea typeface="微软雅黑" panose="020B0503020204020204" pitchFamily="34" charset="-122"/>
                <a:sym typeface="Arial" panose="020B0604020202020204" pitchFamily="34" charset="0"/>
              </a:rPr>
            </a:br>
            <a:r>
              <a:rPr lang="en-US" altLang="zh-CN" b="1" dirty="0">
                <a:latin typeface="Arial" panose="020B0604020202020204" pitchFamily="34" charset="0"/>
                <a:ea typeface="微软雅黑" panose="020B0503020204020204" pitchFamily="34" charset="-122"/>
                <a:sym typeface="Arial" panose="020B0604020202020204" pitchFamily="34" charset="0"/>
              </a:rPr>
              <a:t>( </a:t>
            </a:r>
            <a:r>
              <a:rPr lang="zh-CN" altLang="en-US" b="1" dirty="0">
                <a:latin typeface="Arial" panose="020B0604020202020204" pitchFamily="34" charset="0"/>
                <a:ea typeface="微软雅黑" panose="020B0503020204020204" pitchFamily="34" charset="-122"/>
                <a:sym typeface="Arial" panose="020B0604020202020204" pitchFamily="34" charset="0"/>
              </a:rPr>
              <a:t>回能</a:t>
            </a:r>
            <a:r>
              <a:rPr lang="en-US" altLang="zh-CN" b="1" baseline="30000" dirty="0">
                <a:latin typeface="Arial" panose="020B0604020202020204" pitchFamily="34" charset="0"/>
                <a:ea typeface="微软雅黑" panose="020B0503020204020204" pitchFamily="34" charset="-122"/>
                <a:sym typeface="Arial" panose="020B0604020202020204" pitchFamily="34" charset="0"/>
              </a:rPr>
              <a:t>®</a:t>
            </a:r>
            <a:r>
              <a:rPr lang="en-US" altLang="zh-CN" b="1" dirty="0">
                <a:latin typeface="Arial" panose="020B0604020202020204" pitchFamily="34" charset="0"/>
                <a:ea typeface="微软雅黑" panose="020B0503020204020204" pitchFamily="34" charset="-122"/>
                <a:sym typeface="Arial" panose="020B0604020202020204" pitchFamily="34" charset="0"/>
              </a:rPr>
              <a:t> )</a:t>
            </a:r>
            <a:r>
              <a:rPr lang="zh-CN" altLang="en-US" dirty="0">
                <a:latin typeface="Arial" panose="020B0604020202020204" pitchFamily="34" charset="0"/>
                <a:ea typeface="微软雅黑" panose="020B0503020204020204" pitchFamily="34" charset="-122"/>
                <a:sym typeface="Arial" panose="020B0604020202020204" pitchFamily="34" charset="0"/>
              </a:rPr>
              <a:t/>
            </a:r>
            <a:br>
              <a:rPr lang="zh-CN" altLang="en-US" dirty="0">
                <a:latin typeface="Arial" panose="020B0604020202020204" pitchFamily="34" charset="0"/>
                <a:ea typeface="微软雅黑" panose="020B0503020204020204" pitchFamily="34" charset="-122"/>
                <a:sym typeface="Arial" panose="020B0604020202020204" pitchFamily="34" charset="0"/>
              </a:rPr>
            </a:br>
            <a:r>
              <a:rPr lang="zh-CN" altLang="en-US" sz="3200" b="1" dirty="0">
                <a:solidFill>
                  <a:srgbClr val="C00000"/>
                </a:solidFill>
                <a:latin typeface="Arial" panose="020B0604020202020204" pitchFamily="34" charset="0"/>
                <a:ea typeface="微软雅黑" panose="020B0503020204020204" pitchFamily="34" charset="-122"/>
                <a:sym typeface="Arial" panose="020B0604020202020204" pitchFamily="34" charset="0"/>
              </a:rPr>
              <a:t>申请</a:t>
            </a:r>
            <a:r>
              <a:rPr lang="zh-CN" altLang="en-US" sz="3200" b="1" dirty="0">
                <a:solidFill>
                  <a:srgbClr val="C00000"/>
                </a:solidFill>
                <a:latin typeface="Arial" panose="020B0604020202020204" pitchFamily="34" charset="0"/>
                <a:sym typeface="Arial" panose="020B0604020202020204" pitchFamily="34" charset="0"/>
              </a:rPr>
              <a:t>纳入常规目录并按说明书适应症调整医保支付范围</a:t>
            </a:r>
            <a:endParaRPr lang="zh-CN" altLang="en-US" b="1" dirty="0">
              <a:solidFill>
                <a:srgbClr val="C00000"/>
              </a:solidFill>
              <a:latin typeface="Arial" panose="020B0604020202020204" pitchFamily="34" charset="0"/>
              <a:ea typeface="微软雅黑" panose="020B0503020204020204" pitchFamily="34" charset="-122"/>
              <a:sym typeface="Arial" panose="020B0604020202020204" pitchFamily="34" charset="0"/>
            </a:endParaRPr>
          </a:p>
        </p:txBody>
      </p:sp>
      <p:sp>
        <p:nvSpPr>
          <p:cNvPr id="3" name="副标题 2">
            <a:extLst>
              <a:ext uri="{FF2B5EF4-FFF2-40B4-BE49-F238E27FC236}">
                <a16:creationId xmlns:a16="http://schemas.microsoft.com/office/drawing/2014/main" id="{1AE916BB-65D1-4711-F3FA-043F9BC26660}"/>
              </a:ext>
            </a:extLst>
          </p:cNvPr>
          <p:cNvSpPr>
            <a:spLocks noGrp="1"/>
          </p:cNvSpPr>
          <p:nvPr>
            <p:ph type="subTitle" idx="4294967295"/>
          </p:nvPr>
        </p:nvSpPr>
        <p:spPr>
          <a:xfrm>
            <a:off x="3877924" y="4571080"/>
            <a:ext cx="4436151" cy="791430"/>
          </a:xfrm>
          <a:prstGeom prst="roundRect">
            <a:avLst>
              <a:gd name="adj" fmla="val 50000"/>
            </a:avLst>
          </a:prstGeom>
          <a:ln>
            <a:solidFill>
              <a:schemeClr val="accent1"/>
            </a:solidFill>
          </a:ln>
        </p:spPr>
        <p:txBody>
          <a:bodyPr anchor="ctr">
            <a:normAutofit/>
          </a:bodyPr>
          <a:lstStyle/>
          <a:p>
            <a:pPr marL="0" indent="0" algn="ctr">
              <a:buNone/>
            </a:pPr>
            <a:r>
              <a:rPr lang="zh-CN" altLang="en-US" sz="2000" dirty="0">
                <a:latin typeface="Arial" panose="020B0604020202020204" pitchFamily="34" charset="0"/>
                <a:ea typeface="微软雅黑" panose="020B0503020204020204" pitchFamily="34" charset="-122"/>
                <a:sym typeface="Arial" panose="020B0604020202020204" pitchFamily="34" charset="0"/>
              </a:rPr>
              <a:t>弘和制药有限公司</a:t>
            </a:r>
          </a:p>
        </p:txBody>
      </p:sp>
    </p:spTree>
    <p:extLst>
      <p:ext uri="{BB962C8B-B14F-4D97-AF65-F5344CB8AC3E}">
        <p14:creationId xmlns:p14="http://schemas.microsoft.com/office/powerpoint/2010/main" val="57339312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10">
            <a:extLst>
              <a:ext uri="{FF2B5EF4-FFF2-40B4-BE49-F238E27FC236}">
                <a16:creationId xmlns:a16="http://schemas.microsoft.com/office/drawing/2014/main" id="{2F6BED40-0208-5FA6-97C5-F9FCBBCABC62}"/>
              </a:ext>
            </a:extLst>
          </p:cNvPr>
          <p:cNvSpPr>
            <a:spLocks noChangeArrowheads="1"/>
          </p:cNvSpPr>
          <p:nvPr/>
        </p:nvSpPr>
        <p:spPr bwMode="auto">
          <a:xfrm>
            <a:off x="839788" y="3429000"/>
            <a:ext cx="10512425" cy="71438"/>
          </a:xfrm>
          <a:prstGeom prst="rect">
            <a:avLst/>
          </a:prstGeom>
          <a:solidFill>
            <a:srgbClr val="C00000"/>
          </a:solidFill>
          <a:ln>
            <a:noFill/>
          </a:ln>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pPr algn="ctr" eaLnBrk="1" hangingPunct="1">
              <a:buFont typeface="Arial" panose="020B0604020202020204" pitchFamily="34" charset="0"/>
              <a:buNone/>
              <a:defRPr/>
            </a:pPr>
            <a:endParaRPr lang="zh-CN" altLang="en-US">
              <a:solidFill>
                <a:srgbClr val="FFFFFF"/>
              </a:solidFill>
              <a:latin typeface="Arial" panose="020B0604020202020204" pitchFamily="34" charset="0"/>
              <a:sym typeface="Arial" panose="020B0604020202020204" pitchFamily="34" charset="0"/>
            </a:endParaRPr>
          </a:p>
        </p:txBody>
      </p:sp>
      <p:sp>
        <p:nvSpPr>
          <p:cNvPr id="8" name="文本框 1">
            <a:extLst>
              <a:ext uri="{FF2B5EF4-FFF2-40B4-BE49-F238E27FC236}">
                <a16:creationId xmlns:a16="http://schemas.microsoft.com/office/drawing/2014/main" id="{F024109C-5E07-318D-FD9B-B68B9D0F33D8}"/>
              </a:ext>
            </a:extLst>
          </p:cNvPr>
          <p:cNvSpPr txBox="1">
            <a:spLocks noChangeArrowheads="1"/>
          </p:cNvSpPr>
          <p:nvPr/>
        </p:nvSpPr>
        <p:spPr bwMode="auto">
          <a:xfrm>
            <a:off x="3067607" y="3758293"/>
            <a:ext cx="605678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pPr>
              <a:buFont typeface="Arial" panose="020B0604020202020204" pitchFamily="34" charset="0"/>
              <a:buNone/>
            </a:pPr>
            <a:r>
              <a:rPr lang="en-US" altLang="zh-CN" sz="3200" b="1" dirty="0">
                <a:solidFill>
                  <a:srgbClr val="09405E"/>
                </a:solidFill>
                <a:latin typeface="Arial" panose="020B0604020202020204" pitchFamily="34" charset="0"/>
                <a:sym typeface="Arial" panose="020B0604020202020204" pitchFamily="34" charset="0"/>
              </a:rPr>
              <a:t>Thank You For Your Attention!</a:t>
            </a:r>
          </a:p>
        </p:txBody>
      </p:sp>
      <p:sp>
        <p:nvSpPr>
          <p:cNvPr id="9" name="文本框 2">
            <a:extLst>
              <a:ext uri="{FF2B5EF4-FFF2-40B4-BE49-F238E27FC236}">
                <a16:creationId xmlns:a16="http://schemas.microsoft.com/office/drawing/2014/main" id="{DCEE615D-29DA-0EDC-1C9E-D4692F5B9C1D}"/>
              </a:ext>
            </a:extLst>
          </p:cNvPr>
          <p:cNvSpPr txBox="1">
            <a:spLocks noChangeArrowheads="1"/>
          </p:cNvSpPr>
          <p:nvPr/>
        </p:nvSpPr>
        <p:spPr bwMode="auto">
          <a:xfrm>
            <a:off x="5237163" y="2383971"/>
            <a:ext cx="20129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pPr>
              <a:buFont typeface="Arial" panose="020B0604020202020204" pitchFamily="34" charset="0"/>
              <a:buNone/>
            </a:pPr>
            <a:r>
              <a:rPr lang="zh-CN" altLang="zh-CN" sz="4800" b="1" dirty="0">
                <a:solidFill>
                  <a:srgbClr val="000000"/>
                </a:solidFill>
                <a:latin typeface="Arial" panose="020B0604020202020204" pitchFamily="34" charset="0"/>
                <a:sym typeface="Arial" panose="020B0604020202020204" pitchFamily="34" charset="0"/>
              </a:rPr>
              <a:t>谢谢！</a:t>
            </a:r>
          </a:p>
        </p:txBody>
      </p:sp>
    </p:spTree>
    <p:extLst>
      <p:ext uri="{BB962C8B-B14F-4D97-AF65-F5344CB8AC3E}">
        <p14:creationId xmlns:p14="http://schemas.microsoft.com/office/powerpoint/2010/main" val="22614268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69A185D-9725-BF3C-25F5-F2FA4B8AA179}"/>
              </a:ext>
            </a:extLst>
          </p:cNvPr>
          <p:cNvSpPr>
            <a:spLocks noGrp="1"/>
          </p:cNvSpPr>
          <p:nvPr>
            <p:ph type="title"/>
          </p:nvPr>
        </p:nvSpPr>
        <p:spPr>
          <a:xfrm>
            <a:off x="1163803" y="22371"/>
            <a:ext cx="8954126" cy="1001203"/>
          </a:xfrm>
        </p:spPr>
        <p:txBody>
          <a:bodyPr>
            <a:normAutofit/>
          </a:bodyPr>
          <a:lstStyle/>
          <a:p>
            <a:r>
              <a:rPr lang="zh-CN" altLang="en-US" sz="4000" dirty="0">
                <a:solidFill>
                  <a:schemeClr val="tx1"/>
                </a:solidFill>
                <a:latin typeface="Arial" panose="020B0604020202020204" pitchFamily="34" charset="0"/>
                <a:sym typeface="Arial" panose="020B0604020202020204" pitchFamily="34" charset="0"/>
              </a:rPr>
              <a:t>目录</a:t>
            </a:r>
          </a:p>
        </p:txBody>
      </p:sp>
      <p:grpSp>
        <p:nvGrpSpPr>
          <p:cNvPr id="3" name="组合 2">
            <a:extLst>
              <a:ext uri="{FF2B5EF4-FFF2-40B4-BE49-F238E27FC236}">
                <a16:creationId xmlns:a16="http://schemas.microsoft.com/office/drawing/2014/main" id="{1C6B2129-EA84-DD88-3F1F-F396F3E694BF}"/>
              </a:ext>
            </a:extLst>
          </p:cNvPr>
          <p:cNvGrpSpPr/>
          <p:nvPr/>
        </p:nvGrpSpPr>
        <p:grpSpPr>
          <a:xfrm>
            <a:off x="780230" y="1679492"/>
            <a:ext cx="10808156" cy="3499015"/>
            <a:chOff x="891962" y="2114074"/>
            <a:chExt cx="10808156" cy="3499015"/>
          </a:xfrm>
        </p:grpSpPr>
        <p:sp>
          <p:nvSpPr>
            <p:cNvPr id="4" name="文本框 3">
              <a:extLst>
                <a:ext uri="{FF2B5EF4-FFF2-40B4-BE49-F238E27FC236}">
                  <a16:creationId xmlns:a16="http://schemas.microsoft.com/office/drawing/2014/main" id="{5EB117AA-1EEB-73E9-2BFC-E636F60B9A37}"/>
                </a:ext>
              </a:extLst>
            </p:cNvPr>
            <p:cNvSpPr txBox="1"/>
            <p:nvPr/>
          </p:nvSpPr>
          <p:spPr>
            <a:xfrm rot="16200000">
              <a:off x="-472825" y="3478861"/>
              <a:ext cx="3499015" cy="769441"/>
            </a:xfrm>
            <a:prstGeom prst="rect">
              <a:avLst/>
            </a:prstGeom>
            <a:noFill/>
          </p:spPr>
          <p:txBody>
            <a:bodyPr wrap="square" rtlCol="0">
              <a:spAutoFit/>
            </a:bodyPr>
            <a:lstStyle/>
            <a:p>
              <a:pPr algn="ctr"/>
              <a:r>
                <a:rPr kumimoji="0" lang="en-US" altLang="zh-CN" sz="4400" b="1" i="0" u="none" strike="noStrike" kern="1200" cap="none" spc="0" normalizeH="0" baseline="0" noProof="0" dirty="0">
                  <a:ln>
                    <a:noFill/>
                  </a:ln>
                  <a:effectLst/>
                  <a:uLnTx/>
                  <a:uFillTx/>
                  <a:latin typeface="Arial" panose="020B0604020202020204" pitchFamily="34" charset="0"/>
                  <a:ea typeface="微软雅黑" panose="020B0503020204020204" pitchFamily="34" charset="-122"/>
                  <a:sym typeface="Arial" panose="020B0604020202020204" pitchFamily="34" charset="0"/>
                </a:rPr>
                <a:t>CONTENTS</a:t>
              </a:r>
            </a:p>
          </p:txBody>
        </p:sp>
        <p:grpSp>
          <p:nvGrpSpPr>
            <p:cNvPr id="5" name="组合 4">
              <a:extLst>
                <a:ext uri="{FF2B5EF4-FFF2-40B4-BE49-F238E27FC236}">
                  <a16:creationId xmlns:a16="http://schemas.microsoft.com/office/drawing/2014/main" id="{EDAC23EE-7D14-D96D-8726-B78FA76515CF}"/>
                </a:ext>
              </a:extLst>
            </p:cNvPr>
            <p:cNvGrpSpPr/>
            <p:nvPr/>
          </p:nvGrpSpPr>
          <p:grpSpPr>
            <a:xfrm>
              <a:off x="3127795" y="2114075"/>
              <a:ext cx="4384371" cy="707886"/>
              <a:chOff x="2158531" y="2134774"/>
              <a:chExt cx="4384371" cy="707886"/>
            </a:xfrm>
          </p:grpSpPr>
          <p:sp>
            <p:nvSpPr>
              <p:cNvPr id="34" name="文本框 33">
                <a:extLst>
                  <a:ext uri="{FF2B5EF4-FFF2-40B4-BE49-F238E27FC236}">
                    <a16:creationId xmlns:a16="http://schemas.microsoft.com/office/drawing/2014/main" id="{6C081FE0-0DAC-4D9E-298A-50D26B0B0118}"/>
                  </a:ext>
                </a:extLst>
              </p:cNvPr>
              <p:cNvSpPr txBox="1"/>
              <p:nvPr/>
            </p:nvSpPr>
            <p:spPr>
              <a:xfrm>
                <a:off x="2158531" y="2134774"/>
                <a:ext cx="972669" cy="707886"/>
              </a:xfrm>
              <a:prstGeom prst="rect">
                <a:avLst/>
              </a:prstGeom>
              <a:no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defPPr>
                  <a:defRPr lang="zh-CN"/>
                </a:defPPr>
                <a:lvl1pPr algn="ctr" defTabSz="914354">
                  <a:defRPr sz="1400" b="1">
                    <a:solidFill>
                      <a:schemeClr val="tx1">
                        <a:lumMod val="90000"/>
                        <a:lumOff val="10000"/>
                      </a:schemeClr>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4000" dirty="0">
                    <a:solidFill>
                      <a:schemeClr val="tx1"/>
                    </a:solidFill>
                    <a:latin typeface="Arial" panose="020B0604020202020204" pitchFamily="34" charset="0"/>
                    <a:ea typeface="微软雅黑" panose="020B0503020204020204" pitchFamily="34" charset="-122"/>
                    <a:sym typeface="Arial" panose="020B0604020202020204" pitchFamily="34" charset="0"/>
                  </a:rPr>
                  <a:t>01</a:t>
                </a:r>
                <a:endParaRPr lang="zh-CN" altLang="en-US" sz="4000" dirty="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grpSp>
            <p:nvGrpSpPr>
              <p:cNvPr id="36" name="组合 35">
                <a:extLst>
                  <a:ext uri="{FF2B5EF4-FFF2-40B4-BE49-F238E27FC236}">
                    <a16:creationId xmlns:a16="http://schemas.microsoft.com/office/drawing/2014/main" id="{D9367109-3654-44F9-1991-BBCDDC98E2B9}"/>
                  </a:ext>
                </a:extLst>
              </p:cNvPr>
              <p:cNvGrpSpPr/>
              <p:nvPr/>
            </p:nvGrpSpPr>
            <p:grpSpPr>
              <a:xfrm>
                <a:off x="3051062" y="2299194"/>
                <a:ext cx="3491840" cy="400110"/>
                <a:chOff x="4581911" y="1404724"/>
                <a:chExt cx="3491840" cy="400110"/>
              </a:xfrm>
            </p:grpSpPr>
            <p:sp>
              <p:nvSpPr>
                <p:cNvPr id="37" name="文本框 36">
                  <a:extLst>
                    <a:ext uri="{FF2B5EF4-FFF2-40B4-BE49-F238E27FC236}">
                      <a16:creationId xmlns:a16="http://schemas.microsoft.com/office/drawing/2014/main" id="{CFF8A122-55CA-4C3D-B37F-832949BC6258}"/>
                    </a:ext>
                  </a:extLst>
                </p:cNvPr>
                <p:cNvSpPr txBox="1"/>
                <p:nvPr/>
              </p:nvSpPr>
              <p:spPr>
                <a:xfrm>
                  <a:off x="4581911" y="1404724"/>
                  <a:ext cx="3491840" cy="400110"/>
                </a:xfrm>
                <a:prstGeom prst="rect">
                  <a:avLst/>
                </a:prstGeom>
                <a:no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defPPr>
                    <a:defRPr lang="zh-CN"/>
                  </a:defPPr>
                  <a:lvl1pPr algn="ctr" defTabSz="914354">
                    <a:defRPr sz="1400" b="1">
                      <a:solidFill>
                        <a:schemeClr val="tx1">
                          <a:lumMod val="90000"/>
                          <a:lumOff val="10000"/>
                        </a:schemeClr>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zh-CN" altLang="en-US" sz="2000" b="1" dirty="0">
                      <a:latin typeface="Arial" panose="020B0604020202020204" pitchFamily="34" charset="0"/>
                      <a:ea typeface="微软雅黑" panose="020B0503020204020204" pitchFamily="34" charset="-122"/>
                      <a:sym typeface="Arial" panose="020B0604020202020204" pitchFamily="34" charset="0"/>
                    </a:rPr>
                    <a:t>药物基本信息</a:t>
                  </a:r>
                  <a:endParaRPr lang="en-US" altLang="zh-CN" sz="2000" b="1" dirty="0">
                    <a:latin typeface="Arial" panose="020B0604020202020204" pitchFamily="34" charset="0"/>
                    <a:ea typeface="微软雅黑" panose="020B0503020204020204" pitchFamily="34" charset="-122"/>
                    <a:sym typeface="Arial" panose="020B0604020202020204" pitchFamily="34" charset="0"/>
                  </a:endParaRPr>
                </a:p>
              </p:txBody>
            </p:sp>
            <p:cxnSp>
              <p:nvCxnSpPr>
                <p:cNvPr id="38" name="直接连接符 37">
                  <a:extLst>
                    <a:ext uri="{FF2B5EF4-FFF2-40B4-BE49-F238E27FC236}">
                      <a16:creationId xmlns:a16="http://schemas.microsoft.com/office/drawing/2014/main" id="{C94CE56F-86C4-5EBE-B004-F1BC22851FF4}"/>
                    </a:ext>
                  </a:extLst>
                </p:cNvPr>
                <p:cNvCxnSpPr>
                  <a:cxnSpLocks/>
                </p:cNvCxnSpPr>
                <p:nvPr/>
              </p:nvCxnSpPr>
              <p:spPr>
                <a:xfrm>
                  <a:off x="4779530" y="1783771"/>
                  <a:ext cx="6853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6" name="组合 5">
              <a:extLst>
                <a:ext uri="{FF2B5EF4-FFF2-40B4-BE49-F238E27FC236}">
                  <a16:creationId xmlns:a16="http://schemas.microsoft.com/office/drawing/2014/main" id="{C97ADCDC-1B0E-6B29-AE04-CF19682E3467}"/>
                </a:ext>
              </a:extLst>
            </p:cNvPr>
            <p:cNvGrpSpPr/>
            <p:nvPr/>
          </p:nvGrpSpPr>
          <p:grpSpPr>
            <a:xfrm>
              <a:off x="3127795" y="3509638"/>
              <a:ext cx="4384371" cy="707886"/>
              <a:chOff x="2241924" y="3726270"/>
              <a:chExt cx="4384371" cy="707886"/>
            </a:xfrm>
          </p:grpSpPr>
          <p:sp>
            <p:nvSpPr>
              <p:cNvPr id="30" name="文本框 29">
                <a:extLst>
                  <a:ext uri="{FF2B5EF4-FFF2-40B4-BE49-F238E27FC236}">
                    <a16:creationId xmlns:a16="http://schemas.microsoft.com/office/drawing/2014/main" id="{85923198-F8F8-D32F-CA6A-E5598D37D650}"/>
                  </a:ext>
                </a:extLst>
              </p:cNvPr>
              <p:cNvSpPr txBox="1"/>
              <p:nvPr/>
            </p:nvSpPr>
            <p:spPr>
              <a:xfrm>
                <a:off x="2241924" y="3726270"/>
                <a:ext cx="972669" cy="707886"/>
              </a:xfrm>
              <a:prstGeom prst="rect">
                <a:avLst/>
              </a:prstGeom>
              <a:no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defPPr>
                  <a:defRPr lang="zh-CN"/>
                </a:defPPr>
                <a:lvl1pPr algn="ctr" defTabSz="914354">
                  <a:defRPr sz="1400" b="1">
                    <a:solidFill>
                      <a:schemeClr val="tx1">
                        <a:lumMod val="90000"/>
                        <a:lumOff val="10000"/>
                      </a:schemeClr>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4000" dirty="0">
                    <a:solidFill>
                      <a:schemeClr val="tx1"/>
                    </a:solidFill>
                    <a:latin typeface="Arial" panose="020B0604020202020204" pitchFamily="34" charset="0"/>
                    <a:ea typeface="微软雅黑" panose="020B0503020204020204" pitchFamily="34" charset="-122"/>
                    <a:sym typeface="Arial" panose="020B0604020202020204" pitchFamily="34" charset="0"/>
                  </a:rPr>
                  <a:t>02</a:t>
                </a:r>
                <a:endParaRPr lang="zh-CN" altLang="en-US" sz="4000" dirty="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32" name="文本框 31">
                <a:extLst>
                  <a:ext uri="{FF2B5EF4-FFF2-40B4-BE49-F238E27FC236}">
                    <a16:creationId xmlns:a16="http://schemas.microsoft.com/office/drawing/2014/main" id="{7F1D7AB5-323A-0402-64E9-9C471168766A}"/>
                  </a:ext>
                </a:extLst>
              </p:cNvPr>
              <p:cNvSpPr txBox="1"/>
              <p:nvPr/>
            </p:nvSpPr>
            <p:spPr>
              <a:xfrm>
                <a:off x="3134455" y="3901385"/>
                <a:ext cx="3491840" cy="400110"/>
              </a:xfrm>
              <a:prstGeom prst="rect">
                <a:avLst/>
              </a:prstGeom>
              <a:no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defPPr>
                  <a:defRPr lang="zh-CN"/>
                </a:defPPr>
                <a:lvl1pPr algn="ctr" defTabSz="914354">
                  <a:defRPr sz="1400" b="1">
                    <a:solidFill>
                      <a:schemeClr val="tx1">
                        <a:lumMod val="90000"/>
                        <a:lumOff val="10000"/>
                      </a:schemeClr>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zh-CN" altLang="en-US" sz="2000" b="1" dirty="0">
                    <a:solidFill>
                      <a:schemeClr val="tx1"/>
                    </a:solidFill>
                    <a:latin typeface="Arial" panose="020B0604020202020204" pitchFamily="34" charset="0"/>
                    <a:ea typeface="微软雅黑" panose="020B0503020204020204" pitchFamily="34" charset="-122"/>
                    <a:sym typeface="Arial" panose="020B0604020202020204" pitchFamily="34" charset="0"/>
                  </a:rPr>
                  <a:t>安全性</a:t>
                </a:r>
                <a:endParaRPr lang="en-US" altLang="zh-CN" sz="2000" b="1" dirty="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cxnSp>
            <p:nvCxnSpPr>
              <p:cNvPr id="33" name="直接连接符 32">
                <a:extLst>
                  <a:ext uri="{FF2B5EF4-FFF2-40B4-BE49-F238E27FC236}">
                    <a16:creationId xmlns:a16="http://schemas.microsoft.com/office/drawing/2014/main" id="{D652F4C0-E70D-BABB-02D3-8E05039AC2F5}"/>
                  </a:ext>
                </a:extLst>
              </p:cNvPr>
              <p:cNvCxnSpPr>
                <a:cxnSpLocks/>
              </p:cNvCxnSpPr>
              <p:nvPr/>
            </p:nvCxnSpPr>
            <p:spPr>
              <a:xfrm>
                <a:off x="3332074" y="4261574"/>
                <a:ext cx="6853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组合 6">
              <a:extLst>
                <a:ext uri="{FF2B5EF4-FFF2-40B4-BE49-F238E27FC236}">
                  <a16:creationId xmlns:a16="http://schemas.microsoft.com/office/drawing/2014/main" id="{D0D2EDBA-92F3-F1BD-5DDA-5176A6403592}"/>
                </a:ext>
              </a:extLst>
            </p:cNvPr>
            <p:cNvGrpSpPr/>
            <p:nvPr/>
          </p:nvGrpSpPr>
          <p:grpSpPr>
            <a:xfrm>
              <a:off x="3127795" y="4905202"/>
              <a:ext cx="4384371" cy="707886"/>
              <a:chOff x="2158531" y="4925901"/>
              <a:chExt cx="4384371" cy="707886"/>
            </a:xfrm>
          </p:grpSpPr>
          <p:sp>
            <p:nvSpPr>
              <p:cNvPr id="25" name="文本框 24">
                <a:extLst>
                  <a:ext uri="{FF2B5EF4-FFF2-40B4-BE49-F238E27FC236}">
                    <a16:creationId xmlns:a16="http://schemas.microsoft.com/office/drawing/2014/main" id="{C9EE95DC-0CBC-F6D8-7D33-9097A5D6472B}"/>
                  </a:ext>
                </a:extLst>
              </p:cNvPr>
              <p:cNvSpPr txBox="1"/>
              <p:nvPr/>
            </p:nvSpPr>
            <p:spPr>
              <a:xfrm>
                <a:off x="2158531" y="4925901"/>
                <a:ext cx="972669" cy="707886"/>
              </a:xfrm>
              <a:prstGeom prst="rect">
                <a:avLst/>
              </a:prstGeom>
              <a:no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defPPr>
                  <a:defRPr lang="zh-CN"/>
                </a:defPPr>
                <a:lvl1pPr algn="ctr" defTabSz="914354">
                  <a:defRPr sz="1400" b="1">
                    <a:solidFill>
                      <a:schemeClr val="tx1">
                        <a:lumMod val="90000"/>
                        <a:lumOff val="10000"/>
                      </a:schemeClr>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4000" dirty="0">
                    <a:solidFill>
                      <a:schemeClr val="tx1"/>
                    </a:solidFill>
                    <a:latin typeface="Arial" panose="020B0604020202020204" pitchFamily="34" charset="0"/>
                    <a:ea typeface="微软雅黑" panose="020B0503020204020204" pitchFamily="34" charset="-122"/>
                    <a:sym typeface="Arial" panose="020B0604020202020204" pitchFamily="34" charset="0"/>
                  </a:rPr>
                  <a:t>03</a:t>
                </a:r>
                <a:endParaRPr lang="zh-CN" altLang="en-US" sz="4000" dirty="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grpSp>
            <p:nvGrpSpPr>
              <p:cNvPr id="27" name="组合 26">
                <a:extLst>
                  <a:ext uri="{FF2B5EF4-FFF2-40B4-BE49-F238E27FC236}">
                    <a16:creationId xmlns:a16="http://schemas.microsoft.com/office/drawing/2014/main" id="{86FDD620-07A5-6E63-BA58-4072C438908A}"/>
                  </a:ext>
                </a:extLst>
              </p:cNvPr>
              <p:cNvGrpSpPr/>
              <p:nvPr/>
            </p:nvGrpSpPr>
            <p:grpSpPr>
              <a:xfrm>
                <a:off x="3051062" y="5090321"/>
                <a:ext cx="3491840" cy="400110"/>
                <a:chOff x="4581911" y="1404724"/>
                <a:chExt cx="3491840" cy="400110"/>
              </a:xfrm>
            </p:grpSpPr>
            <p:sp>
              <p:nvSpPr>
                <p:cNvPr id="28" name="文本框 27">
                  <a:extLst>
                    <a:ext uri="{FF2B5EF4-FFF2-40B4-BE49-F238E27FC236}">
                      <a16:creationId xmlns:a16="http://schemas.microsoft.com/office/drawing/2014/main" id="{D3ED23FC-780A-813B-6D43-F3E8C013B4AA}"/>
                    </a:ext>
                  </a:extLst>
                </p:cNvPr>
                <p:cNvSpPr txBox="1"/>
                <p:nvPr/>
              </p:nvSpPr>
              <p:spPr>
                <a:xfrm>
                  <a:off x="4581911" y="1404724"/>
                  <a:ext cx="3491840" cy="400110"/>
                </a:xfrm>
                <a:prstGeom prst="rect">
                  <a:avLst/>
                </a:prstGeom>
                <a:no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defPPr>
                    <a:defRPr lang="zh-CN"/>
                  </a:defPPr>
                  <a:lvl1pPr algn="ctr" defTabSz="914354">
                    <a:defRPr sz="1400" b="1">
                      <a:solidFill>
                        <a:schemeClr val="tx1">
                          <a:lumMod val="90000"/>
                          <a:lumOff val="10000"/>
                        </a:schemeClr>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zh-CN" altLang="en-US" sz="2000" dirty="0">
                      <a:latin typeface="Arial" panose="020B0604020202020204" pitchFamily="34" charset="0"/>
                      <a:ea typeface="微软雅黑" panose="020B0503020204020204" pitchFamily="34" charset="-122"/>
                      <a:sym typeface="Arial" panose="020B0604020202020204" pitchFamily="34" charset="0"/>
                    </a:rPr>
                    <a:t>有效性</a:t>
                  </a:r>
                  <a:endParaRPr lang="en-US" altLang="zh-CN" sz="2000" b="1" dirty="0">
                    <a:latin typeface="Arial" panose="020B0604020202020204" pitchFamily="34" charset="0"/>
                    <a:ea typeface="微软雅黑" panose="020B0503020204020204" pitchFamily="34" charset="-122"/>
                    <a:sym typeface="Arial" panose="020B0604020202020204" pitchFamily="34" charset="0"/>
                  </a:endParaRPr>
                </a:p>
              </p:txBody>
            </p:sp>
            <p:cxnSp>
              <p:nvCxnSpPr>
                <p:cNvPr id="29" name="直接连接符 28">
                  <a:extLst>
                    <a:ext uri="{FF2B5EF4-FFF2-40B4-BE49-F238E27FC236}">
                      <a16:creationId xmlns:a16="http://schemas.microsoft.com/office/drawing/2014/main" id="{38CFE900-AAEC-8B78-3AC5-C7B5587E9F67}"/>
                    </a:ext>
                  </a:extLst>
                </p:cNvPr>
                <p:cNvCxnSpPr>
                  <a:cxnSpLocks/>
                </p:cNvCxnSpPr>
                <p:nvPr/>
              </p:nvCxnSpPr>
              <p:spPr>
                <a:xfrm>
                  <a:off x="4779530" y="1783771"/>
                  <a:ext cx="6853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8" name="组合 7">
              <a:extLst>
                <a:ext uri="{FF2B5EF4-FFF2-40B4-BE49-F238E27FC236}">
                  <a16:creationId xmlns:a16="http://schemas.microsoft.com/office/drawing/2014/main" id="{5E9F5EF3-1907-BEED-5048-8A68B78136BD}"/>
                </a:ext>
              </a:extLst>
            </p:cNvPr>
            <p:cNvGrpSpPr/>
            <p:nvPr/>
          </p:nvGrpSpPr>
          <p:grpSpPr>
            <a:xfrm>
              <a:off x="7315747" y="2114075"/>
              <a:ext cx="4384371" cy="707886"/>
              <a:chOff x="2158531" y="2134774"/>
              <a:chExt cx="4384371" cy="707886"/>
            </a:xfrm>
          </p:grpSpPr>
          <p:sp>
            <p:nvSpPr>
              <p:cNvPr id="20" name="文本框 19">
                <a:extLst>
                  <a:ext uri="{FF2B5EF4-FFF2-40B4-BE49-F238E27FC236}">
                    <a16:creationId xmlns:a16="http://schemas.microsoft.com/office/drawing/2014/main" id="{4708C94F-8086-24A1-BCD7-4B9BA8560DEE}"/>
                  </a:ext>
                </a:extLst>
              </p:cNvPr>
              <p:cNvSpPr txBox="1"/>
              <p:nvPr/>
            </p:nvSpPr>
            <p:spPr>
              <a:xfrm>
                <a:off x="2158531" y="2134774"/>
                <a:ext cx="972669" cy="707886"/>
              </a:xfrm>
              <a:prstGeom prst="rect">
                <a:avLst/>
              </a:prstGeom>
              <a:no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defPPr>
                  <a:defRPr lang="zh-CN"/>
                </a:defPPr>
                <a:lvl1pPr algn="ctr" defTabSz="914354">
                  <a:defRPr sz="1400" b="1">
                    <a:solidFill>
                      <a:schemeClr val="tx1">
                        <a:lumMod val="90000"/>
                        <a:lumOff val="10000"/>
                      </a:schemeClr>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4000" dirty="0">
                    <a:solidFill>
                      <a:schemeClr val="tx1"/>
                    </a:solidFill>
                    <a:latin typeface="Arial" panose="020B0604020202020204" pitchFamily="34" charset="0"/>
                    <a:ea typeface="微软雅黑" panose="020B0503020204020204" pitchFamily="34" charset="-122"/>
                    <a:sym typeface="Arial" panose="020B0604020202020204" pitchFamily="34" charset="0"/>
                  </a:rPr>
                  <a:t>04</a:t>
                </a:r>
                <a:endParaRPr lang="zh-CN" altLang="en-US" sz="4000" dirty="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grpSp>
            <p:nvGrpSpPr>
              <p:cNvPr id="22" name="组合 21">
                <a:extLst>
                  <a:ext uri="{FF2B5EF4-FFF2-40B4-BE49-F238E27FC236}">
                    <a16:creationId xmlns:a16="http://schemas.microsoft.com/office/drawing/2014/main" id="{13D2BAC8-7794-7261-75D9-A472FF4E29F3}"/>
                  </a:ext>
                </a:extLst>
              </p:cNvPr>
              <p:cNvGrpSpPr/>
              <p:nvPr/>
            </p:nvGrpSpPr>
            <p:grpSpPr>
              <a:xfrm>
                <a:off x="3051062" y="2299194"/>
                <a:ext cx="3491840" cy="400110"/>
                <a:chOff x="4581911" y="1404724"/>
                <a:chExt cx="3491840" cy="400110"/>
              </a:xfrm>
            </p:grpSpPr>
            <p:sp>
              <p:nvSpPr>
                <p:cNvPr id="23" name="文本框 22">
                  <a:extLst>
                    <a:ext uri="{FF2B5EF4-FFF2-40B4-BE49-F238E27FC236}">
                      <a16:creationId xmlns:a16="http://schemas.microsoft.com/office/drawing/2014/main" id="{CC6D27A2-E251-525C-7634-5C04FF3697AE}"/>
                    </a:ext>
                  </a:extLst>
                </p:cNvPr>
                <p:cNvSpPr txBox="1"/>
                <p:nvPr/>
              </p:nvSpPr>
              <p:spPr>
                <a:xfrm>
                  <a:off x="4581911" y="1404724"/>
                  <a:ext cx="3491840" cy="400110"/>
                </a:xfrm>
                <a:prstGeom prst="rect">
                  <a:avLst/>
                </a:prstGeom>
                <a:no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defPPr>
                    <a:defRPr lang="zh-CN"/>
                  </a:defPPr>
                  <a:lvl1pPr algn="ctr" defTabSz="914354">
                    <a:defRPr sz="1400" b="1">
                      <a:solidFill>
                        <a:schemeClr val="tx1">
                          <a:lumMod val="90000"/>
                          <a:lumOff val="10000"/>
                        </a:schemeClr>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zh-CN" altLang="en-US" sz="2000" b="1" dirty="0" smtClean="0">
                      <a:latin typeface="Arial" panose="020B0604020202020204" pitchFamily="34" charset="0"/>
                      <a:ea typeface="微软雅黑" panose="020B0503020204020204" pitchFamily="34" charset="-122"/>
                      <a:sym typeface="Arial" panose="020B0604020202020204" pitchFamily="34" charset="0"/>
                    </a:rPr>
                    <a:t>创新性</a:t>
                  </a:r>
                  <a:endParaRPr lang="en-US" altLang="zh-CN" sz="2000" b="1" dirty="0">
                    <a:latin typeface="Arial" panose="020B0604020202020204" pitchFamily="34" charset="0"/>
                    <a:ea typeface="微软雅黑" panose="020B0503020204020204" pitchFamily="34" charset="-122"/>
                    <a:sym typeface="Arial" panose="020B0604020202020204" pitchFamily="34" charset="0"/>
                  </a:endParaRPr>
                </a:p>
              </p:txBody>
            </p:sp>
            <p:cxnSp>
              <p:nvCxnSpPr>
                <p:cNvPr id="24" name="直接连接符 23">
                  <a:extLst>
                    <a:ext uri="{FF2B5EF4-FFF2-40B4-BE49-F238E27FC236}">
                      <a16:creationId xmlns:a16="http://schemas.microsoft.com/office/drawing/2014/main" id="{5CDBF649-4F1B-2F8B-A08F-6377FFB25808}"/>
                    </a:ext>
                  </a:extLst>
                </p:cNvPr>
                <p:cNvCxnSpPr>
                  <a:cxnSpLocks/>
                </p:cNvCxnSpPr>
                <p:nvPr/>
              </p:nvCxnSpPr>
              <p:spPr>
                <a:xfrm>
                  <a:off x="4779530" y="1783771"/>
                  <a:ext cx="6853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9" name="组合 8">
              <a:extLst>
                <a:ext uri="{FF2B5EF4-FFF2-40B4-BE49-F238E27FC236}">
                  <a16:creationId xmlns:a16="http://schemas.microsoft.com/office/drawing/2014/main" id="{A14F75D8-FD53-10DC-291F-8FC000D59E36}"/>
                </a:ext>
              </a:extLst>
            </p:cNvPr>
            <p:cNvGrpSpPr/>
            <p:nvPr/>
          </p:nvGrpSpPr>
          <p:grpSpPr>
            <a:xfrm>
              <a:off x="7315747" y="3509638"/>
              <a:ext cx="4384371" cy="707886"/>
              <a:chOff x="2241924" y="3726270"/>
              <a:chExt cx="4384371" cy="707886"/>
            </a:xfrm>
          </p:grpSpPr>
          <p:sp>
            <p:nvSpPr>
              <p:cNvPr id="16" name="文本框 15">
                <a:extLst>
                  <a:ext uri="{FF2B5EF4-FFF2-40B4-BE49-F238E27FC236}">
                    <a16:creationId xmlns:a16="http://schemas.microsoft.com/office/drawing/2014/main" id="{8C906739-C9F6-8F9B-21CC-9CE424011040}"/>
                  </a:ext>
                </a:extLst>
              </p:cNvPr>
              <p:cNvSpPr txBox="1"/>
              <p:nvPr/>
            </p:nvSpPr>
            <p:spPr>
              <a:xfrm>
                <a:off x="2241924" y="3726270"/>
                <a:ext cx="972669" cy="707886"/>
              </a:xfrm>
              <a:prstGeom prst="rect">
                <a:avLst/>
              </a:prstGeom>
              <a:no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defPPr>
                  <a:defRPr lang="zh-CN"/>
                </a:defPPr>
                <a:lvl1pPr algn="ctr" defTabSz="914354">
                  <a:defRPr sz="1400" b="1">
                    <a:solidFill>
                      <a:schemeClr val="tx1">
                        <a:lumMod val="90000"/>
                        <a:lumOff val="10000"/>
                      </a:schemeClr>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4000" dirty="0">
                    <a:solidFill>
                      <a:schemeClr val="tx1"/>
                    </a:solidFill>
                    <a:latin typeface="Arial" panose="020B0604020202020204" pitchFamily="34" charset="0"/>
                    <a:ea typeface="微软雅黑" panose="020B0503020204020204" pitchFamily="34" charset="-122"/>
                    <a:sym typeface="Arial" panose="020B0604020202020204" pitchFamily="34" charset="0"/>
                  </a:rPr>
                  <a:t>05</a:t>
                </a:r>
                <a:endParaRPr lang="zh-CN" altLang="en-US" sz="4000" dirty="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18" name="文本框 17">
                <a:extLst>
                  <a:ext uri="{FF2B5EF4-FFF2-40B4-BE49-F238E27FC236}">
                    <a16:creationId xmlns:a16="http://schemas.microsoft.com/office/drawing/2014/main" id="{E9E6F3C6-D32E-D83B-AC1C-4526B02A5D71}"/>
                  </a:ext>
                </a:extLst>
              </p:cNvPr>
              <p:cNvSpPr txBox="1"/>
              <p:nvPr/>
            </p:nvSpPr>
            <p:spPr>
              <a:xfrm>
                <a:off x="3134455" y="3901385"/>
                <a:ext cx="3491840" cy="400110"/>
              </a:xfrm>
              <a:prstGeom prst="rect">
                <a:avLst/>
              </a:prstGeom>
              <a:no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defPPr>
                  <a:defRPr lang="zh-CN"/>
                </a:defPPr>
                <a:lvl1pPr algn="ctr" defTabSz="914354">
                  <a:defRPr sz="1400" b="1">
                    <a:solidFill>
                      <a:schemeClr val="tx1">
                        <a:lumMod val="90000"/>
                        <a:lumOff val="10000"/>
                      </a:schemeClr>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zh-CN" altLang="en-US" sz="2000" b="1" dirty="0" smtClean="0">
                    <a:solidFill>
                      <a:schemeClr val="tx1"/>
                    </a:solidFill>
                    <a:latin typeface="Arial" panose="020B0604020202020204" pitchFamily="34" charset="0"/>
                    <a:ea typeface="微软雅黑" panose="020B0503020204020204" pitchFamily="34" charset="-122"/>
                    <a:sym typeface="Arial" panose="020B0604020202020204" pitchFamily="34" charset="0"/>
                  </a:rPr>
                  <a:t>公平性</a:t>
                </a:r>
                <a:endParaRPr lang="en-US" altLang="zh-CN" sz="2000" b="1" dirty="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cxnSp>
            <p:nvCxnSpPr>
              <p:cNvPr id="19" name="直接连接符 18">
                <a:extLst>
                  <a:ext uri="{FF2B5EF4-FFF2-40B4-BE49-F238E27FC236}">
                    <a16:creationId xmlns:a16="http://schemas.microsoft.com/office/drawing/2014/main" id="{4BAD7A14-3BA6-1FF5-A6B6-1270BB3BFCAE}"/>
                  </a:ext>
                </a:extLst>
              </p:cNvPr>
              <p:cNvCxnSpPr>
                <a:cxnSpLocks/>
              </p:cNvCxnSpPr>
              <p:nvPr/>
            </p:nvCxnSpPr>
            <p:spPr>
              <a:xfrm>
                <a:off x="3332074" y="4261574"/>
                <a:ext cx="6853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custDataLst>
      <p:tags r:id="rId1"/>
    </p:custDataLst>
    <p:extLst>
      <p:ext uri="{BB962C8B-B14F-4D97-AF65-F5344CB8AC3E}">
        <p14:creationId xmlns:p14="http://schemas.microsoft.com/office/powerpoint/2010/main" val="124704812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4">
            <a:extLst>
              <a:ext uri="{FF2B5EF4-FFF2-40B4-BE49-F238E27FC236}">
                <a16:creationId xmlns:a16="http://schemas.microsoft.com/office/drawing/2014/main" id="{058DD6CD-1630-6F66-2F8A-935A7E55231B}"/>
              </a:ext>
            </a:extLst>
          </p:cNvPr>
          <p:cNvGraphicFramePr>
            <a:graphicFrameLocks noGrp="1"/>
          </p:cNvGraphicFramePr>
          <p:nvPr>
            <p:ph sz="quarter" idx="14"/>
            <p:extLst>
              <p:ext uri="{D42A27DB-BD31-4B8C-83A1-F6EECF244321}">
                <p14:modId xmlns:p14="http://schemas.microsoft.com/office/powerpoint/2010/main" val="112871975"/>
              </p:ext>
            </p:extLst>
          </p:nvPr>
        </p:nvGraphicFramePr>
        <p:xfrm>
          <a:off x="1131570" y="1042184"/>
          <a:ext cx="9826482" cy="4895927"/>
        </p:xfrm>
        <a:graphic>
          <a:graphicData uri="http://schemas.openxmlformats.org/drawingml/2006/table">
            <a:tbl>
              <a:tblPr firstCol="1">
                <a:tableStyleId>{21E4AEA4-8DFA-4A89-87EB-49C32662AFE0}</a:tableStyleId>
              </a:tblPr>
              <a:tblGrid>
                <a:gridCol w="3781924">
                  <a:extLst>
                    <a:ext uri="{9D8B030D-6E8A-4147-A177-3AD203B41FA5}">
                      <a16:colId xmlns:a16="http://schemas.microsoft.com/office/drawing/2014/main" val="3914763622"/>
                    </a:ext>
                  </a:extLst>
                </a:gridCol>
                <a:gridCol w="6044558">
                  <a:extLst>
                    <a:ext uri="{9D8B030D-6E8A-4147-A177-3AD203B41FA5}">
                      <a16:colId xmlns:a16="http://schemas.microsoft.com/office/drawing/2014/main" val="3365117941"/>
                    </a:ext>
                  </a:extLst>
                </a:gridCol>
              </a:tblGrid>
              <a:tr h="5926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600" b="1"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通用名</a:t>
                      </a:r>
                      <a:endParaRPr lang="zh-CN" altLang="en-US" sz="1600" dirty="0">
                        <a:solidFill>
                          <a:schemeClr val="bg1"/>
                        </a:solidFill>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r>
                        <a:rPr lang="zh-CN" altLang="en-US" sz="1600" b="1"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甘草酸单铵半胱氨酸氯化钠注射液</a:t>
                      </a:r>
                      <a:endParaRPr lang="zh-CN" altLang="en-US" sz="1600" b="1" dirty="0">
                        <a:solidFill>
                          <a:schemeClr val="tx1"/>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0602420"/>
                  </a:ext>
                </a:extLst>
              </a:tr>
              <a:tr h="525781">
                <a:tc>
                  <a:txBody>
                    <a:bodyPr/>
                    <a:lstStyle/>
                    <a:p>
                      <a:r>
                        <a:rPr lang="zh-CN" altLang="en-US" sz="1600" b="1"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注册规格</a:t>
                      </a:r>
                      <a:endParaRPr lang="zh-CN" altLang="en-US" sz="1600" dirty="0">
                        <a:solidFill>
                          <a:schemeClr val="bg1"/>
                        </a:solidFill>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r>
                        <a:rPr lang="en-US" altLang="zh-CN"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100ml</a:t>
                      </a:r>
                      <a:r>
                        <a:rPr lang="zh-CN" altLang="en-US"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a:t>
                      </a:r>
                      <a:r>
                        <a:rPr lang="en-US" altLang="zh-CN"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250ml </a:t>
                      </a:r>
                      <a:endParaRPr lang="zh-CN" altLang="en-US" sz="1600" dirty="0">
                        <a:solidFill>
                          <a:schemeClr val="tx1"/>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3644054"/>
                  </a:ext>
                </a:extLst>
              </a:tr>
              <a:tr h="12372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600" b="1"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适应症</a:t>
                      </a:r>
                      <a:endParaRPr lang="zh-CN" altLang="en-US" sz="1600" dirty="0">
                        <a:solidFill>
                          <a:schemeClr val="bg1"/>
                        </a:solidFill>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r>
                        <a:rPr lang="zh-CN" altLang="en-US"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本品具有抗肝中毒，降低谷丙转氨酶、恢复肝细胞功能的作用，主要用于慢性迁延性肝炎、慢性活动性肝炎、急性肝炎、肝中毒、初期肝硬化。亦可用于过敏性疾病</a:t>
                      </a:r>
                      <a:endParaRPr lang="zh-CN" altLang="en-US" sz="1600" dirty="0">
                        <a:solidFill>
                          <a:schemeClr val="tx1"/>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81699156"/>
                  </a:ext>
                </a:extLst>
              </a:tr>
              <a:tr h="494903">
                <a:tc>
                  <a:txBody>
                    <a:bodyPr/>
                    <a:lstStyle/>
                    <a:p>
                      <a:r>
                        <a:rPr lang="zh-CN" altLang="en-US" sz="1600" b="1"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用法用量</a:t>
                      </a:r>
                      <a:endParaRPr lang="zh-CN" altLang="en-US" sz="1600" dirty="0">
                        <a:solidFill>
                          <a:schemeClr val="bg1"/>
                        </a:solidFill>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r>
                        <a:rPr lang="zh-CN" altLang="en-US"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静脉滴注，缓慢滴注，一次</a:t>
                      </a:r>
                      <a:r>
                        <a:rPr lang="en-US" altLang="zh-CN"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100-250ml</a:t>
                      </a:r>
                      <a:r>
                        <a:rPr lang="zh-CN" altLang="en-US"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，一日</a:t>
                      </a:r>
                      <a:r>
                        <a:rPr lang="en-US" altLang="zh-CN"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1</a:t>
                      </a:r>
                      <a:r>
                        <a:rPr lang="zh-CN" altLang="en-US"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次</a:t>
                      </a:r>
                      <a:endParaRPr lang="zh-CN" altLang="en-US" sz="1600" dirty="0">
                        <a:solidFill>
                          <a:schemeClr val="tx1"/>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08048806"/>
                  </a:ext>
                </a:extLst>
              </a:tr>
              <a:tr h="4949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600" b="1"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中国大陆首次上市时间</a:t>
                      </a:r>
                      <a:endParaRPr lang="zh-CN" altLang="en-US" sz="1600" dirty="0">
                        <a:solidFill>
                          <a:schemeClr val="bg1"/>
                        </a:solidFill>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2003</a:t>
                      </a:r>
                      <a:r>
                        <a:rPr lang="zh-CN" altLang="en-US"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年</a:t>
                      </a:r>
                      <a:r>
                        <a:rPr lang="en-US" altLang="zh-CN"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9</a:t>
                      </a:r>
                      <a:r>
                        <a:rPr lang="zh-CN" altLang="en-US"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月</a:t>
                      </a:r>
                      <a:r>
                        <a:rPr lang="en-US" altLang="zh-CN"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27</a:t>
                      </a:r>
                      <a:r>
                        <a:rPr lang="zh-CN" altLang="en-US"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日</a:t>
                      </a:r>
                      <a:endParaRPr lang="en-US" altLang="zh-CN"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5933663"/>
                  </a:ext>
                </a:extLst>
              </a:tr>
              <a:tr h="5353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600" b="1"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全球首个上市国家</a:t>
                      </a:r>
                      <a:r>
                        <a:rPr lang="en-US" altLang="zh-CN" sz="1600" b="1"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 </a:t>
                      </a:r>
                      <a:r>
                        <a:rPr lang="zh-CN" altLang="en-US" sz="1600" b="1"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地区及上市时间</a:t>
                      </a:r>
                      <a:endParaRPr lang="en-US" altLang="zh-CN" sz="16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a:txBody>
                  <a:tcPr anchor="ct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r>
                        <a:rPr lang="zh-CN" altLang="en-US"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中国，</a:t>
                      </a:r>
                      <a:r>
                        <a:rPr lang="en-US" altLang="zh-CN"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2003</a:t>
                      </a:r>
                      <a:r>
                        <a:rPr lang="zh-CN" altLang="en-US"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年</a:t>
                      </a:r>
                      <a:r>
                        <a:rPr lang="en-US" altLang="zh-CN"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9</a:t>
                      </a:r>
                      <a:r>
                        <a:rPr lang="zh-CN" altLang="en-US"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月</a:t>
                      </a:r>
                      <a:r>
                        <a:rPr lang="en-US" altLang="zh-CN"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27</a:t>
                      </a:r>
                      <a:r>
                        <a:rPr lang="zh-CN" altLang="en-US"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日</a:t>
                      </a:r>
                      <a:endParaRPr lang="zh-CN" altLang="en-US" sz="1600" dirty="0">
                        <a:solidFill>
                          <a:schemeClr val="tx1"/>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4743928"/>
                  </a:ext>
                </a:extLst>
              </a:tr>
              <a:tr h="5158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600" b="1"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目前大陆地区同通用名药品的上市情况</a:t>
                      </a:r>
                      <a:endParaRPr lang="zh-CN" altLang="en-US" sz="1600" dirty="0">
                        <a:solidFill>
                          <a:schemeClr val="bg1"/>
                        </a:solidFill>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r>
                        <a:rPr lang="zh-CN" altLang="en-US" sz="16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弘和制药有限公司，</a:t>
                      </a:r>
                      <a:r>
                        <a:rPr lang="zh-CN" altLang="en-US" sz="18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独家</a:t>
                      </a:r>
                      <a:endParaRPr lang="zh-CN" altLang="en-US" sz="1600" b="1" dirty="0">
                        <a:solidFill>
                          <a:srgbClr val="C00000"/>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64682836"/>
                  </a:ext>
                </a:extLst>
              </a:tr>
              <a:tr h="4992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600" b="1"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是否为 </a:t>
                      </a:r>
                      <a:r>
                        <a:rPr lang="en-US" altLang="zh-CN" sz="1600" b="1"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OTC </a:t>
                      </a:r>
                      <a:r>
                        <a:rPr lang="zh-CN" altLang="en-US" sz="1600" b="1"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药品</a:t>
                      </a:r>
                      <a:endParaRPr lang="zh-CN" altLang="en-US" sz="1600" dirty="0">
                        <a:solidFill>
                          <a:schemeClr val="bg1"/>
                        </a:solidFill>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r>
                        <a:rPr lang="zh-CN" altLang="en-US" sz="1600" dirty="0">
                          <a:solidFill>
                            <a:schemeClr val="tx1"/>
                          </a:solidFill>
                          <a:latin typeface="微软雅黑" panose="020B0503020204020204" pitchFamily="34" charset="-122"/>
                          <a:ea typeface="微软雅黑" panose="020B0503020204020204" pitchFamily="34" charset="-122"/>
                        </a:rPr>
                        <a:t>否</a:t>
                      </a:r>
                    </a:p>
                  </a:txBody>
                  <a:tcPr anchor="ct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81651389"/>
                  </a:ext>
                </a:extLst>
              </a:tr>
            </a:tbl>
          </a:graphicData>
        </a:graphic>
      </p:graphicFrame>
      <p:sp>
        <p:nvSpPr>
          <p:cNvPr id="3" name="标题 2">
            <a:extLst>
              <a:ext uri="{FF2B5EF4-FFF2-40B4-BE49-F238E27FC236}">
                <a16:creationId xmlns:a16="http://schemas.microsoft.com/office/drawing/2014/main" id="{B7423C0C-9C9C-A466-4F01-637F0CB2FB25}"/>
              </a:ext>
            </a:extLst>
          </p:cNvPr>
          <p:cNvSpPr>
            <a:spLocks noGrp="1"/>
          </p:cNvSpPr>
          <p:nvPr>
            <p:ph type="title"/>
          </p:nvPr>
        </p:nvSpPr>
        <p:spPr/>
        <p:txBody>
          <a:bodyPr/>
          <a:lstStyle/>
          <a:p>
            <a:r>
              <a:rPr lang="zh-CN" altLang="en-US" dirty="0">
                <a:solidFill>
                  <a:schemeClr val="tx1"/>
                </a:solidFill>
                <a:latin typeface="Arial" panose="020B0604020202020204" pitchFamily="34" charset="0"/>
                <a:sym typeface="Arial" panose="020B0604020202020204" pitchFamily="34" charset="0"/>
              </a:rPr>
              <a:t>药品基本信息</a:t>
            </a:r>
            <a:r>
              <a:rPr lang="en-US" altLang="zh-CN" dirty="0">
                <a:solidFill>
                  <a:schemeClr val="tx1"/>
                </a:solidFill>
                <a:latin typeface="Arial" panose="020B0604020202020204" pitchFamily="34" charset="0"/>
                <a:sym typeface="Arial" panose="020B0604020202020204" pitchFamily="34" charset="0"/>
              </a:rPr>
              <a:t>1</a:t>
            </a:r>
            <a:endParaRPr lang="zh-CN" altLang="en-US" dirty="0">
              <a:solidFill>
                <a:schemeClr val="tx1"/>
              </a:solidFill>
            </a:endParaRPr>
          </a:p>
        </p:txBody>
      </p:sp>
      <p:sp>
        <p:nvSpPr>
          <p:cNvPr id="5" name="矩形 4">
            <a:extLst>
              <a:ext uri="{FF2B5EF4-FFF2-40B4-BE49-F238E27FC236}">
                <a16:creationId xmlns:a16="http://schemas.microsoft.com/office/drawing/2014/main" id="{D9EDF9A2-9744-3D26-F282-F843DF3EFB43}"/>
              </a:ext>
            </a:extLst>
          </p:cNvPr>
          <p:cNvSpPr/>
          <p:nvPr/>
        </p:nvSpPr>
        <p:spPr>
          <a:xfrm>
            <a:off x="696284" y="6513819"/>
            <a:ext cx="1928733" cy="215444"/>
          </a:xfrm>
          <a:prstGeom prst="rect">
            <a:avLst/>
          </a:prstGeom>
        </p:spPr>
        <p:txBody>
          <a:bodyPr wrap="none">
            <a:spAutoFit/>
          </a:bodyPr>
          <a:lstStyle/>
          <a:p>
            <a:r>
              <a:rPr lang="zh-CN" altLang="en-US" sz="800" dirty="0">
                <a:latin typeface="Arial" panose="020B0604020202020204" pitchFamily="34" charset="0"/>
                <a:ea typeface="微软雅黑" panose="020B0503020204020204" pitchFamily="34" charset="-122"/>
                <a:sym typeface="Arial" panose="020B0604020202020204" pitchFamily="34" charset="0"/>
              </a:rPr>
              <a:t>甘草酸单铵半胱氨氯化钠注射液说明书</a:t>
            </a:r>
          </a:p>
        </p:txBody>
      </p:sp>
    </p:spTree>
    <p:extLst>
      <p:ext uri="{BB962C8B-B14F-4D97-AF65-F5344CB8AC3E}">
        <p14:creationId xmlns:p14="http://schemas.microsoft.com/office/powerpoint/2010/main" val="231489817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a:solidFill>
                  <a:schemeClr val="tx1"/>
                </a:solidFill>
              </a:rPr>
              <a:t>药品基本信息</a:t>
            </a:r>
            <a:r>
              <a:rPr lang="en-US" altLang="zh-CN" dirty="0">
                <a:solidFill>
                  <a:schemeClr val="tx1"/>
                </a:solidFill>
              </a:rPr>
              <a:t>2</a:t>
            </a:r>
            <a:endParaRPr lang="zh-CN" altLang="en-US" dirty="0">
              <a:solidFill>
                <a:schemeClr val="tx1"/>
              </a:solidFill>
            </a:endParaRPr>
          </a:p>
        </p:txBody>
      </p:sp>
      <p:grpSp>
        <p:nvGrpSpPr>
          <p:cNvPr id="23" name="组合 22"/>
          <p:cNvGrpSpPr/>
          <p:nvPr/>
        </p:nvGrpSpPr>
        <p:grpSpPr>
          <a:xfrm>
            <a:off x="365613" y="1339793"/>
            <a:ext cx="11267974" cy="5052711"/>
            <a:chOff x="465005" y="1151289"/>
            <a:chExt cx="11267974" cy="5052711"/>
          </a:xfrm>
        </p:grpSpPr>
        <p:sp>
          <p:nvSpPr>
            <p:cNvPr id="11" name="圆角矩形 7">
              <a:extLst>
                <a:ext uri="{FF2B5EF4-FFF2-40B4-BE49-F238E27FC236}">
                  <a16:creationId xmlns:a16="http://schemas.microsoft.com/office/drawing/2014/main" id="{6BD6D90A-1D29-7E21-E920-0416A4160B61}"/>
                </a:ext>
              </a:extLst>
            </p:cNvPr>
            <p:cNvSpPr/>
            <p:nvPr/>
          </p:nvSpPr>
          <p:spPr>
            <a:xfrm>
              <a:off x="8497328" y="3056141"/>
              <a:ext cx="3235651" cy="3147406"/>
            </a:xfrm>
            <a:prstGeom prst="roundRect">
              <a:avLst>
                <a:gd name="adj" fmla="val 5121"/>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8">
              <a:extLst>
                <a:ext uri="{FF2B5EF4-FFF2-40B4-BE49-F238E27FC236}">
                  <a16:creationId xmlns:a16="http://schemas.microsoft.com/office/drawing/2014/main" id="{67880626-225C-1F02-C01D-A1762BFD0F91}"/>
                </a:ext>
              </a:extLst>
            </p:cNvPr>
            <p:cNvSpPr/>
            <p:nvPr/>
          </p:nvSpPr>
          <p:spPr>
            <a:xfrm>
              <a:off x="8736669" y="2746308"/>
              <a:ext cx="2743201" cy="435557"/>
            </a:xfrm>
            <a:prstGeom prst="roundRect">
              <a:avLst>
                <a:gd name="adj" fmla="val 20000"/>
              </a:avLst>
            </a:prstGeom>
            <a:solidFill>
              <a:schemeClr val="accent2"/>
            </a:solid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92500"/>
            </a:bodyPr>
            <a:lstStyle/>
            <a:p>
              <a:pPr algn="ctr" defTabSz="913765"/>
              <a:r>
                <a:rPr lang="zh-CN" altLang="en-US" b="1" dirty="0">
                  <a:solidFill>
                    <a:schemeClr val="bg1"/>
                  </a:solidFill>
                </a:rPr>
                <a:t>与同领域已上市药品相比</a:t>
              </a:r>
            </a:p>
          </p:txBody>
        </p:sp>
        <p:sp>
          <p:nvSpPr>
            <p:cNvPr id="13" name="文本框 12">
              <a:extLst>
                <a:ext uri="{FF2B5EF4-FFF2-40B4-BE49-F238E27FC236}">
                  <a16:creationId xmlns:a16="http://schemas.microsoft.com/office/drawing/2014/main" id="{1BEE5BA8-4953-8284-2C44-CD961B1BACA1}"/>
                </a:ext>
              </a:extLst>
            </p:cNvPr>
            <p:cNvSpPr txBox="1"/>
            <p:nvPr/>
          </p:nvSpPr>
          <p:spPr>
            <a:xfrm>
              <a:off x="8483561" y="3240496"/>
              <a:ext cx="3249418" cy="2963504"/>
            </a:xfrm>
            <a:prstGeom prst="rect">
              <a:avLst/>
            </a:prstGeom>
            <a:noFill/>
          </p:spPr>
          <p:txBody>
            <a:bodyPr wrap="square" anchor="t" anchorCtr="0">
              <a:spAutoFit/>
            </a:bodyPr>
            <a:lstStyle/>
            <a:p>
              <a:pPr marL="269875" lvl="1" indent="-179388">
                <a:lnSpc>
                  <a:spcPct val="120000"/>
                </a:lnSpc>
                <a:spcBef>
                  <a:spcPts val="600"/>
                </a:spcBef>
                <a:spcAft>
                  <a:spcPts val="600"/>
                </a:spcAft>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rPr>
                <a:t>本品是具有</a:t>
              </a:r>
              <a:r>
                <a:rPr lang="zh-CN" altLang="en-US" sz="1400" b="1" dirty="0">
                  <a:solidFill>
                    <a:srgbClr val="C00000"/>
                  </a:solidFill>
                  <a:latin typeface="微软雅黑" panose="020B0503020204020204" pitchFamily="34" charset="-122"/>
                  <a:ea typeface="微软雅黑" panose="020B0503020204020204" pitchFamily="34" charset="-122"/>
                </a:rPr>
                <a:t>更优配比</a:t>
              </a:r>
              <a:r>
                <a:rPr lang="zh-CN" altLang="en-US" sz="1400" dirty="0">
                  <a:latin typeface="微软雅黑" panose="020B0503020204020204" pitchFamily="34" charset="-122"/>
                  <a:ea typeface="微软雅黑" panose="020B0503020204020204" pitchFamily="34" charset="-122"/>
                </a:rPr>
                <a:t>的复方制剂，双重药理作用，使患者治疗获益更全面</a:t>
              </a:r>
            </a:p>
            <a:p>
              <a:pPr marL="269875" lvl="1" indent="-179388">
                <a:lnSpc>
                  <a:spcPct val="120000"/>
                </a:lnSpc>
                <a:spcBef>
                  <a:spcPts val="600"/>
                </a:spcBef>
                <a:spcAft>
                  <a:spcPts val="600"/>
                </a:spcAft>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rPr>
                <a:t>本品说明书显示</a:t>
              </a:r>
              <a:r>
                <a:rPr lang="zh-CN" altLang="en-US" sz="1400" b="1" dirty="0">
                  <a:solidFill>
                    <a:srgbClr val="C00000"/>
                  </a:solidFill>
                  <a:latin typeface="微软雅黑" panose="020B0503020204020204" pitchFamily="34" charset="-122"/>
                  <a:ea typeface="微软雅黑" panose="020B0503020204020204" pitchFamily="34" charset="-122"/>
                </a:rPr>
                <a:t>特殊人群适用</a:t>
              </a:r>
              <a:r>
                <a:rPr lang="zh-CN" altLang="en-US" sz="1400" dirty="0">
                  <a:solidFill>
                    <a:srgbClr val="FF0000"/>
                  </a:solidFill>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在</a:t>
              </a:r>
              <a:r>
                <a:rPr lang="zh-CN" altLang="en-US" sz="1400" b="1" dirty="0">
                  <a:solidFill>
                    <a:srgbClr val="C00000"/>
                  </a:solidFill>
                  <a:latin typeface="微软雅黑" panose="020B0503020204020204" pitchFamily="34" charset="-122"/>
                  <a:ea typeface="微软雅黑" panose="020B0503020204020204" pitchFamily="34" charset="-122"/>
                </a:rPr>
                <a:t>儿童人群</a:t>
              </a:r>
              <a:r>
                <a:rPr lang="zh-CN" altLang="en-US" sz="1400" dirty="0">
                  <a:latin typeface="微软雅黑" panose="020B0503020204020204" pitchFamily="34" charset="-122"/>
                  <a:ea typeface="微软雅黑" panose="020B0503020204020204" pitchFamily="34" charset="-122"/>
                </a:rPr>
                <a:t>中，肝功能异常改善明显，且安全性良好</a:t>
              </a:r>
              <a:endParaRPr lang="en-US" altLang="zh-CN" sz="1400" dirty="0">
                <a:latin typeface="微软雅黑" panose="020B0503020204020204" pitchFamily="34" charset="-122"/>
                <a:ea typeface="微软雅黑" panose="020B0503020204020204" pitchFamily="34" charset="-122"/>
              </a:endParaRPr>
            </a:p>
            <a:p>
              <a:pPr marL="269875" lvl="1" indent="-179388">
                <a:lnSpc>
                  <a:spcPct val="120000"/>
                </a:lnSpc>
                <a:spcBef>
                  <a:spcPts val="600"/>
                </a:spcBef>
                <a:spcAft>
                  <a:spcPts val="600"/>
                </a:spcAft>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rPr>
                <a:t>本品剂型为大容量注射剂，可直接使用，无需配液，故具有</a:t>
              </a:r>
              <a:r>
                <a:rPr lang="zh-CN" altLang="en-US" sz="1400" b="1" dirty="0">
                  <a:solidFill>
                    <a:srgbClr val="C00000"/>
                  </a:solidFill>
                  <a:latin typeface="微软雅黑" panose="020B0503020204020204" pitchFamily="34" charset="-122"/>
                  <a:ea typeface="微软雅黑" panose="020B0503020204020204" pitchFamily="34" charset="-122"/>
                </a:rPr>
                <a:t>节约静配时间，避免二次污染</a:t>
              </a:r>
              <a:r>
                <a:rPr lang="zh-CN" altLang="en-US" sz="1400" dirty="0">
                  <a:latin typeface="微软雅黑" panose="020B0503020204020204" pitchFamily="34" charset="-122"/>
                  <a:ea typeface="微软雅黑" panose="020B0503020204020204" pitchFamily="34" charset="-122"/>
                </a:rPr>
                <a:t>，</a:t>
              </a:r>
              <a:r>
                <a:rPr lang="zh-CN" altLang="en-US" sz="1400" b="1" dirty="0">
                  <a:solidFill>
                    <a:srgbClr val="C00000"/>
                  </a:solidFill>
                  <a:latin typeface="微软雅黑" panose="020B0503020204020204" pitchFamily="34" charset="-122"/>
                  <a:ea typeface="微软雅黑" panose="020B0503020204020204" pitchFamily="34" charset="-122"/>
                </a:rPr>
                <a:t>降低静配差错风险，临床使用更安全</a:t>
              </a:r>
              <a:r>
                <a:rPr lang="zh-CN" altLang="en-US" sz="1400" dirty="0">
                  <a:latin typeface="微软雅黑" panose="020B0503020204020204" pitchFamily="34" charset="-122"/>
                  <a:ea typeface="微软雅黑" panose="020B0503020204020204" pitchFamily="34" charset="-122"/>
                </a:rPr>
                <a:t>等优势</a:t>
              </a:r>
            </a:p>
          </p:txBody>
        </p:sp>
        <p:grpSp>
          <p:nvGrpSpPr>
            <p:cNvPr id="15" name="组合 14">
              <a:extLst>
                <a:ext uri="{FF2B5EF4-FFF2-40B4-BE49-F238E27FC236}">
                  <a16:creationId xmlns:a16="http://schemas.microsoft.com/office/drawing/2014/main" id="{060FA22C-0DF3-A767-1A1F-F1B75B29C0A0}"/>
                </a:ext>
              </a:extLst>
            </p:cNvPr>
            <p:cNvGrpSpPr/>
            <p:nvPr/>
          </p:nvGrpSpPr>
          <p:grpSpPr>
            <a:xfrm>
              <a:off x="465005" y="1151289"/>
              <a:ext cx="7985804" cy="4654205"/>
              <a:chOff x="655391" y="2350597"/>
              <a:chExt cx="7871209" cy="4384709"/>
            </a:xfrm>
          </p:grpSpPr>
          <p:sp>
            <p:nvSpPr>
              <p:cNvPr id="16" name="圆角矩形 14">
                <a:extLst>
                  <a:ext uri="{FF2B5EF4-FFF2-40B4-BE49-F238E27FC236}">
                    <a16:creationId xmlns:a16="http://schemas.microsoft.com/office/drawing/2014/main" id="{DF3C6A5F-7F08-1984-157A-44877F17A419}"/>
                  </a:ext>
                </a:extLst>
              </p:cNvPr>
              <p:cNvSpPr/>
              <p:nvPr/>
            </p:nvSpPr>
            <p:spPr>
              <a:xfrm>
                <a:off x="4255830" y="2672217"/>
                <a:ext cx="4270770" cy="4063089"/>
              </a:xfrm>
              <a:prstGeom prst="roundRect">
                <a:avLst>
                  <a:gd name="adj" fmla="val 5121"/>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圆角矩形 15">
                <a:extLst>
                  <a:ext uri="{FF2B5EF4-FFF2-40B4-BE49-F238E27FC236}">
                    <a16:creationId xmlns:a16="http://schemas.microsoft.com/office/drawing/2014/main" id="{8FBB4AD2-EABC-D0EA-4FCD-FC9EB2AD4202}"/>
                  </a:ext>
                </a:extLst>
              </p:cNvPr>
              <p:cNvSpPr/>
              <p:nvPr/>
            </p:nvSpPr>
            <p:spPr>
              <a:xfrm>
                <a:off x="4709445" y="2350597"/>
                <a:ext cx="3457995" cy="417130"/>
              </a:xfrm>
              <a:prstGeom prst="roundRect">
                <a:avLst>
                  <a:gd name="adj" fmla="val 20000"/>
                </a:avLst>
              </a:prstGeom>
              <a:solidFill>
                <a:schemeClr val="accent2"/>
              </a:solid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a:r>
                  <a:rPr lang="zh-CN" altLang="en-US" sz="1800" b="1" dirty="0">
                    <a:latin typeface="Arial" panose="020B0604020202020204" pitchFamily="34" charset="0"/>
                    <a:sym typeface="Arial" panose="020B0604020202020204" pitchFamily="34" charset="0"/>
                  </a:rPr>
                  <a:t>同疾病治疗领域内药品上市情况</a:t>
                </a:r>
              </a:p>
            </p:txBody>
          </p:sp>
          <p:sp>
            <p:nvSpPr>
              <p:cNvPr id="18" name="文本框 17">
                <a:extLst>
                  <a:ext uri="{FF2B5EF4-FFF2-40B4-BE49-F238E27FC236}">
                    <a16:creationId xmlns:a16="http://schemas.microsoft.com/office/drawing/2014/main" id="{A6FE65EE-CBCF-D973-A4A1-50FA09A20872}"/>
                  </a:ext>
                </a:extLst>
              </p:cNvPr>
              <p:cNvSpPr txBox="1"/>
              <p:nvPr/>
            </p:nvSpPr>
            <p:spPr>
              <a:xfrm>
                <a:off x="4246374" y="3039224"/>
                <a:ext cx="4165615" cy="3624439"/>
              </a:xfrm>
              <a:prstGeom prst="rect">
                <a:avLst/>
              </a:prstGeom>
              <a:noFill/>
            </p:spPr>
            <p:txBody>
              <a:bodyPr wrap="square" anchor="t" anchorCtr="0">
                <a:spAutoFit/>
              </a:bodyPr>
              <a:lstStyle/>
              <a:p>
                <a:pPr marL="269875" lvl="1" indent="-179388">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sym typeface="Arial" panose="020B0604020202020204" pitchFamily="34" charset="0"/>
                  </a:rPr>
                  <a:t>已上市同治疗领域药品有异甘草酸镁、甘草酸单铵半胱氨酸、复方甘草酸苷、其他。</a:t>
                </a:r>
                <a:r>
                  <a:rPr lang="en-US" altLang="zh-CN" sz="1400" dirty="0">
                    <a:latin typeface="微软雅黑" panose="020B0503020204020204" pitchFamily="34" charset="-122"/>
                    <a:ea typeface="微软雅黑" panose="020B0503020204020204" pitchFamily="34" charset="-122"/>
                    <a:sym typeface="Arial" panose="020B0604020202020204" pitchFamily="34" charset="0"/>
                  </a:rPr>
                  <a:t>             </a:t>
                </a:r>
              </a:p>
              <a:p>
                <a:pPr marL="269875" lvl="1" indent="-179388">
                  <a:buFont typeface="Arial" panose="020B0604020202020204" pitchFamily="34" charset="0"/>
                  <a:buChar char="•"/>
                </a:pPr>
                <a:endParaRPr lang="en-US" altLang="zh-CN" sz="1400" dirty="0">
                  <a:latin typeface="微软雅黑" panose="020B0503020204020204" pitchFamily="34" charset="-122"/>
                  <a:ea typeface="微软雅黑" panose="020B0503020204020204" pitchFamily="34" charset="-122"/>
                  <a:sym typeface="Arial" panose="020B0604020202020204" pitchFamily="34" charset="0"/>
                </a:endParaRPr>
              </a:p>
              <a:p>
                <a:pPr marL="269875" lvl="1" indent="-179388">
                  <a:buFont typeface="Arial" panose="020B0604020202020204" pitchFamily="34" charset="0"/>
                  <a:buChar char="•"/>
                </a:pPr>
                <a:r>
                  <a:rPr lang="zh-CN" altLang="en-US" sz="1400" b="1" dirty="0">
                    <a:latin typeface="微软雅黑" panose="020B0503020204020204" pitchFamily="34" charset="-122"/>
                    <a:ea typeface="微软雅黑" panose="020B0503020204020204" pitchFamily="34" charset="-122"/>
                    <a:sym typeface="Arial" panose="020B0604020202020204" pitchFamily="34" charset="0"/>
                  </a:rPr>
                  <a:t>异甘草酸镁注射液</a:t>
                </a:r>
                <a:r>
                  <a:rPr lang="zh-CN" altLang="en-US" sz="1400" dirty="0">
                    <a:latin typeface="微软雅黑" panose="020B0503020204020204" pitchFamily="34" charset="-122"/>
                    <a:ea typeface="微软雅黑" panose="020B0503020204020204" pitchFamily="34" charset="-122"/>
                    <a:sym typeface="Arial" panose="020B0604020202020204" pitchFamily="34" charset="0"/>
                  </a:rPr>
                  <a:t>为</a:t>
                </a:r>
                <a:r>
                  <a:rPr lang="zh-CN" altLang="en-US" sz="14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单方甘草酸制剂</a:t>
                </a:r>
                <a:endParaRPr lang="en-US" altLang="zh-CN" sz="1400" dirty="0">
                  <a:latin typeface="微软雅黑" panose="020B0503020204020204" pitchFamily="34" charset="-122"/>
                  <a:ea typeface="微软雅黑" panose="020B0503020204020204" pitchFamily="34" charset="-122"/>
                  <a:sym typeface="Arial" panose="020B0604020202020204" pitchFamily="34" charset="0"/>
                </a:endParaRPr>
              </a:p>
              <a:p>
                <a:pPr marL="269875" lvl="1" indent="-179388">
                  <a:buFont typeface="Arial" panose="020B0604020202020204" pitchFamily="34" charset="0"/>
                  <a:buChar char="•"/>
                </a:pPr>
                <a:endParaRPr lang="en-US" altLang="zh-CN" sz="1400" dirty="0">
                  <a:latin typeface="微软雅黑" panose="020B0503020204020204" pitchFamily="34" charset="-122"/>
                  <a:ea typeface="微软雅黑" panose="020B0503020204020204" pitchFamily="34" charset="-122"/>
                  <a:sym typeface="Arial" panose="020B0604020202020204" pitchFamily="34" charset="0"/>
                </a:endParaRPr>
              </a:p>
              <a:p>
                <a:pPr marL="269875" lvl="1" indent="-179388">
                  <a:buFont typeface="Arial" panose="020B0604020202020204" pitchFamily="34" charset="0"/>
                  <a:buChar char="•"/>
                </a:pPr>
                <a:r>
                  <a:rPr lang="zh-CN" altLang="en-US" sz="1400" b="1" dirty="0">
                    <a:latin typeface="微软雅黑" panose="020B0503020204020204" pitchFamily="34" charset="-122"/>
                    <a:ea typeface="微软雅黑" panose="020B0503020204020204" pitchFamily="34" charset="-122"/>
                    <a:sym typeface="Arial" panose="020B0604020202020204" pitchFamily="34" charset="0"/>
                  </a:rPr>
                  <a:t>甘草酸单铵半胱氨酸氯化钠注射液</a:t>
                </a:r>
                <a:r>
                  <a:rPr lang="zh-CN" altLang="en-US" sz="1400" dirty="0">
                    <a:latin typeface="微软雅黑" panose="020B0503020204020204" pitchFamily="34" charset="-122"/>
                    <a:ea typeface="微软雅黑" panose="020B0503020204020204" pitchFamily="34" charset="-122"/>
                    <a:sym typeface="Arial" panose="020B0604020202020204" pitchFamily="34" charset="0"/>
                  </a:rPr>
                  <a:t>为</a:t>
                </a:r>
                <a:r>
                  <a:rPr lang="zh-CN" altLang="en-US" sz="14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复方甘草酸制剂</a:t>
                </a:r>
                <a:r>
                  <a:rPr lang="zh-CN" altLang="en-US" sz="14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a:t>
                </a:r>
                <a:r>
                  <a:rPr lang="zh-CN" altLang="en-US" sz="1400" dirty="0">
                    <a:latin typeface="微软雅黑" panose="020B0503020204020204" pitchFamily="34" charset="-122"/>
                    <a:ea typeface="微软雅黑" panose="020B0503020204020204" pitchFamily="34" charset="-122"/>
                    <a:sym typeface="Arial" panose="020B0604020202020204" pitchFamily="34" charset="0"/>
                  </a:rPr>
                  <a:t>主要成分包括甘草酸单铵和盐酸半胱氨酸</a:t>
                </a:r>
                <a:endParaRPr lang="en-US" altLang="zh-CN" sz="1400" dirty="0">
                  <a:latin typeface="微软雅黑" panose="020B0503020204020204" pitchFamily="34" charset="-122"/>
                  <a:ea typeface="微软雅黑" panose="020B0503020204020204" pitchFamily="34" charset="-122"/>
                  <a:sym typeface="Arial" panose="020B0604020202020204" pitchFamily="34" charset="0"/>
                </a:endParaRPr>
              </a:p>
              <a:p>
                <a:pPr marL="269875" lvl="1" indent="-179388">
                  <a:buFont typeface="Arial" panose="020B0604020202020204" pitchFamily="34" charset="0"/>
                  <a:buChar char="•"/>
                </a:pPr>
                <a:endParaRPr lang="en-US" altLang="zh-CN" sz="1400" dirty="0">
                  <a:latin typeface="微软雅黑" panose="020B0503020204020204" pitchFamily="34" charset="-122"/>
                  <a:ea typeface="微软雅黑" panose="020B0503020204020204" pitchFamily="34" charset="-122"/>
                  <a:sym typeface="Arial" panose="020B0604020202020204" pitchFamily="34" charset="0"/>
                </a:endParaRPr>
              </a:p>
              <a:p>
                <a:pPr marL="646112" lvl="2" indent="-285750">
                  <a:buFont typeface="Wingdings" panose="05000000000000000000" pitchFamily="2" charset="2"/>
                  <a:buChar char="Ø"/>
                </a:pPr>
                <a:r>
                  <a:rPr lang="zh-CN" altLang="en-US" sz="12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成分</a:t>
                </a:r>
                <a:r>
                  <a:rPr lang="en-US" altLang="zh-CN" sz="12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1-</a:t>
                </a:r>
                <a:r>
                  <a:rPr lang="zh-CN" altLang="en-US" sz="12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甘草酸单铵具有抗炎作用</a:t>
                </a:r>
                <a:r>
                  <a:rPr lang="zh-CN" altLang="en-US" sz="1200" dirty="0">
                    <a:latin typeface="微软雅黑" panose="020B0503020204020204" pitchFamily="34" charset="-122"/>
                    <a:ea typeface="微软雅黑" panose="020B0503020204020204" pitchFamily="34" charset="-122"/>
                    <a:sym typeface="Arial" panose="020B0604020202020204" pitchFamily="34" charset="0"/>
                  </a:rPr>
                  <a:t>，可以阻断肝脏炎症进程，并可直接与磷脂酶</a:t>
                </a:r>
                <a:r>
                  <a:rPr lang="en-US" altLang="zh-CN" sz="1200" dirty="0">
                    <a:latin typeface="微软雅黑" panose="020B0503020204020204" pitchFamily="34" charset="-122"/>
                    <a:ea typeface="微软雅黑" panose="020B0503020204020204" pitchFamily="34" charset="-122"/>
                    <a:sym typeface="Arial" panose="020B0604020202020204" pitchFamily="34" charset="0"/>
                  </a:rPr>
                  <a:t>A2</a:t>
                </a:r>
                <a:r>
                  <a:rPr lang="zh-CN" altLang="en-US" sz="1200" dirty="0">
                    <a:latin typeface="微软雅黑" panose="020B0503020204020204" pitchFamily="34" charset="-122"/>
                    <a:ea typeface="微软雅黑" panose="020B0503020204020204" pitchFamily="34" charset="-122"/>
                    <a:sym typeface="Arial" panose="020B0604020202020204" pitchFamily="34" charset="0"/>
                  </a:rPr>
                  <a:t>结合，抑制膜磷脂分解，起到保护肝细胞膜的作用</a:t>
                </a:r>
                <a:endParaRPr lang="en-US" altLang="zh-CN" sz="1200" dirty="0">
                  <a:latin typeface="微软雅黑" panose="020B0503020204020204" pitchFamily="34" charset="-122"/>
                  <a:ea typeface="微软雅黑" panose="020B0503020204020204" pitchFamily="34" charset="-122"/>
                  <a:sym typeface="Arial" panose="020B0604020202020204" pitchFamily="34" charset="0"/>
                </a:endParaRPr>
              </a:p>
              <a:p>
                <a:pPr marL="646112" lvl="2" indent="-285750">
                  <a:buFont typeface="Wingdings" panose="05000000000000000000" pitchFamily="2" charset="2"/>
                  <a:buChar char="Ø"/>
                </a:pPr>
                <a:endParaRPr lang="en-US" altLang="zh-CN" sz="1200" dirty="0">
                  <a:latin typeface="微软雅黑" panose="020B0503020204020204" pitchFamily="34" charset="-122"/>
                  <a:ea typeface="微软雅黑" panose="020B0503020204020204" pitchFamily="34" charset="-122"/>
                  <a:sym typeface="Arial" panose="020B0604020202020204" pitchFamily="34" charset="0"/>
                </a:endParaRPr>
              </a:p>
              <a:p>
                <a:pPr marL="646112" lvl="2" indent="-285750">
                  <a:buFont typeface="Wingdings" panose="05000000000000000000" pitchFamily="2" charset="2"/>
                  <a:buChar char="Ø"/>
                </a:pPr>
                <a:r>
                  <a:rPr lang="zh-CN" altLang="en-US" sz="12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成分</a:t>
                </a:r>
                <a:r>
                  <a:rPr lang="en-US" altLang="zh-CN" sz="12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2-</a:t>
                </a:r>
                <a:r>
                  <a:rPr lang="zh-CN" altLang="en-US" sz="12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半胱氨酸可通过巯基直接发挥抗过氧化作用</a:t>
                </a:r>
                <a:r>
                  <a:rPr lang="zh-CN" altLang="en-US" sz="1200"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a:t>
                </a:r>
                <a:r>
                  <a:rPr lang="zh-CN" altLang="en-US" sz="1200" dirty="0">
                    <a:latin typeface="微软雅黑" panose="020B0503020204020204" pitchFamily="34" charset="-122"/>
                    <a:ea typeface="微软雅黑" panose="020B0503020204020204" pitchFamily="34" charset="-122"/>
                    <a:sym typeface="Arial" panose="020B0604020202020204" pitchFamily="34" charset="0"/>
                  </a:rPr>
                  <a:t>此外半胱氨酸是组成谷胱甘肽的重要成分，能够提高体内谷胱甘肽含量，谷胱甘肽具有</a:t>
                </a:r>
                <a:r>
                  <a:rPr lang="zh-CN" altLang="en-US" sz="12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解毒、抗氧化</a:t>
                </a:r>
                <a:r>
                  <a:rPr lang="zh-CN" altLang="en-US" sz="1200" dirty="0">
                    <a:latin typeface="微软雅黑" panose="020B0503020204020204" pitchFamily="34" charset="-122"/>
                    <a:ea typeface="微软雅黑" panose="020B0503020204020204" pitchFamily="34" charset="-122"/>
                    <a:sym typeface="Arial" panose="020B0604020202020204" pitchFamily="34" charset="0"/>
                  </a:rPr>
                  <a:t>等多种重要功能</a:t>
                </a:r>
                <a:endParaRPr lang="en-US" altLang="zh-CN" sz="1200" dirty="0">
                  <a:latin typeface="微软雅黑" panose="020B0503020204020204" pitchFamily="34" charset="-122"/>
                  <a:ea typeface="微软雅黑" panose="020B0503020204020204" pitchFamily="34" charset="-122"/>
                  <a:sym typeface="Arial" panose="020B0604020202020204" pitchFamily="34" charset="0"/>
                </a:endParaRPr>
              </a:p>
              <a:p>
                <a:pPr marL="646112" lvl="2" indent="-285750">
                  <a:buFont typeface="Wingdings" panose="05000000000000000000" pitchFamily="2" charset="2"/>
                  <a:buChar char="Ø"/>
                </a:pPr>
                <a:endParaRPr lang="en-US" altLang="zh-CN" sz="1200" dirty="0">
                  <a:latin typeface="微软雅黑" panose="020B0503020204020204" pitchFamily="34" charset="-122"/>
                  <a:ea typeface="微软雅黑" panose="020B0503020204020204" pitchFamily="34" charset="-122"/>
                  <a:sym typeface="Arial" panose="020B0604020202020204" pitchFamily="34" charset="0"/>
                </a:endParaRPr>
              </a:p>
              <a:p>
                <a:pPr marL="646112" lvl="2" indent="-285750">
                  <a:buFont typeface="Wingdings" panose="05000000000000000000" pitchFamily="2" charset="2"/>
                  <a:buChar char="Ø"/>
                </a:pPr>
                <a:r>
                  <a:rPr lang="zh-CN" altLang="en-US" sz="1200" dirty="0">
                    <a:latin typeface="微软雅黑" panose="020B0503020204020204" pitchFamily="34" charset="-122"/>
                    <a:ea typeface="微软雅黑" panose="020B0503020204020204" pitchFamily="34" charset="-122"/>
                    <a:sym typeface="Arial" panose="020B0604020202020204" pitchFamily="34" charset="0"/>
                  </a:rPr>
                  <a:t>上述两种成分</a:t>
                </a:r>
                <a:r>
                  <a:rPr lang="en-US" altLang="zh-CN" sz="1200" dirty="0">
                    <a:latin typeface="微软雅黑" panose="020B0503020204020204" pitchFamily="34" charset="-122"/>
                    <a:ea typeface="微软雅黑" panose="020B0503020204020204" pitchFamily="34" charset="-122"/>
                    <a:sym typeface="Arial" panose="020B0604020202020204" pitchFamily="34" charset="0"/>
                  </a:rPr>
                  <a:t>2:1</a:t>
                </a:r>
                <a:r>
                  <a:rPr lang="zh-CN" altLang="en-US" sz="1200" dirty="0">
                    <a:latin typeface="微软雅黑" panose="020B0503020204020204" pitchFamily="34" charset="-122"/>
                    <a:ea typeface="微软雅黑" panose="020B0503020204020204" pitchFamily="34" charset="-122"/>
                    <a:sym typeface="Arial" panose="020B0604020202020204" pitchFamily="34" charset="0"/>
                  </a:rPr>
                  <a:t>最佳配比，疗效最佳，双重药理作用</a:t>
                </a:r>
                <a:r>
                  <a:rPr lang="zh-CN" altLang="en-US" sz="12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更适用于肝损伤的治疗</a:t>
                </a:r>
                <a:endParaRPr lang="en-US" altLang="zh-CN" sz="1200" dirty="0">
                  <a:solidFill>
                    <a:srgbClr val="FF0000"/>
                  </a:solidFill>
                  <a:latin typeface="微软雅黑" panose="020B0503020204020204" pitchFamily="34" charset="-122"/>
                  <a:ea typeface="微软雅黑" panose="020B0503020204020204" pitchFamily="34" charset="-122"/>
                </a:endParaRPr>
              </a:p>
            </p:txBody>
          </p:sp>
          <p:sp>
            <p:nvSpPr>
              <p:cNvPr id="19" name="圆角矩形 7">
                <a:extLst>
                  <a:ext uri="{FF2B5EF4-FFF2-40B4-BE49-F238E27FC236}">
                    <a16:creationId xmlns:a16="http://schemas.microsoft.com/office/drawing/2014/main" id="{DD215644-2B18-25DD-9ECB-3D32763917EB}"/>
                  </a:ext>
                </a:extLst>
              </p:cNvPr>
              <p:cNvSpPr/>
              <p:nvPr/>
            </p:nvSpPr>
            <p:spPr>
              <a:xfrm>
                <a:off x="655392" y="2693523"/>
                <a:ext cx="3551402" cy="4039703"/>
              </a:xfrm>
              <a:prstGeom prst="roundRect">
                <a:avLst>
                  <a:gd name="adj" fmla="val 5121"/>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圆角矩形 8">
                <a:extLst>
                  <a:ext uri="{FF2B5EF4-FFF2-40B4-BE49-F238E27FC236}">
                    <a16:creationId xmlns:a16="http://schemas.microsoft.com/office/drawing/2014/main" id="{099077D3-2CA0-3918-E532-FC77E48EA014}"/>
                  </a:ext>
                </a:extLst>
              </p:cNvPr>
              <p:cNvSpPr/>
              <p:nvPr/>
            </p:nvSpPr>
            <p:spPr>
              <a:xfrm>
                <a:off x="1069411" y="2361131"/>
                <a:ext cx="2738115" cy="417130"/>
              </a:xfrm>
              <a:prstGeom prst="roundRect">
                <a:avLst>
                  <a:gd name="adj" fmla="val 20000"/>
                </a:avLst>
              </a:prstGeom>
              <a:solidFill>
                <a:srgbClr val="C0504D"/>
              </a:solid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a:r>
                  <a:rPr lang="zh-CN" altLang="en-US" sz="1800" b="1" dirty="0">
                    <a:latin typeface="Arial" panose="020B0604020202020204" pitchFamily="34" charset="0"/>
                    <a:sym typeface="Arial" panose="020B0604020202020204" pitchFamily="34" charset="0"/>
                  </a:rPr>
                  <a:t>所治疗疾病基本情况</a:t>
                </a:r>
                <a:endParaRPr lang="en-US" altLang="zh-CN" sz="1800" b="1" dirty="0">
                  <a:latin typeface="Arial" panose="020B0604020202020204" pitchFamily="34" charset="0"/>
                  <a:sym typeface="Arial" panose="020B0604020202020204" pitchFamily="34" charset="0"/>
                </a:endParaRPr>
              </a:p>
            </p:txBody>
          </p:sp>
          <p:sp>
            <p:nvSpPr>
              <p:cNvPr id="21" name="文本框 20">
                <a:extLst>
                  <a:ext uri="{FF2B5EF4-FFF2-40B4-BE49-F238E27FC236}">
                    <a16:creationId xmlns:a16="http://schemas.microsoft.com/office/drawing/2014/main" id="{E281FA52-CAE3-AF87-EBE3-BC7BE50FC0D0}"/>
                  </a:ext>
                </a:extLst>
              </p:cNvPr>
              <p:cNvSpPr txBox="1"/>
              <p:nvPr/>
            </p:nvSpPr>
            <p:spPr>
              <a:xfrm>
                <a:off x="655391" y="3110653"/>
                <a:ext cx="3476370" cy="2725579"/>
              </a:xfrm>
              <a:prstGeom prst="rect">
                <a:avLst/>
              </a:prstGeom>
              <a:noFill/>
            </p:spPr>
            <p:txBody>
              <a:bodyPr wrap="square" anchor="t" anchorCtr="0">
                <a:spAutoFit/>
              </a:bodyPr>
              <a:lstStyle/>
              <a:p>
                <a:pPr marL="269875" lvl="1" indent="-179388">
                  <a:buFont typeface="Arial" panose="020B0604020202020204" pitchFamily="34" charset="0"/>
                  <a:buChar char="•"/>
                </a:pPr>
                <a:r>
                  <a:rPr lang="zh-CN" altLang="en-US" sz="14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我国有超</a:t>
                </a:r>
                <a:r>
                  <a:rPr lang="en-US" altLang="zh-CN" sz="14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3</a:t>
                </a:r>
                <a:r>
                  <a:rPr lang="zh-CN" altLang="en-US" sz="14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亿人患有肝病</a:t>
                </a:r>
                <a:r>
                  <a:rPr lang="zh-CN" altLang="en-US" sz="1400" dirty="0">
                    <a:latin typeface="微软雅黑" panose="020B0503020204020204" pitchFamily="34" charset="-122"/>
                    <a:ea typeface="微软雅黑" panose="020B0503020204020204" pitchFamily="34" charset="-122"/>
                    <a:sym typeface="Arial" panose="020B0604020202020204" pitchFamily="34" charset="0"/>
                  </a:rPr>
                  <a:t>。各种原因引起的肝脏炎症患者数量庞大，以病毒性肝炎为主；但药物性肝病（ </a:t>
                </a:r>
                <a:r>
                  <a:rPr lang="en-US" altLang="zh-CN" sz="1400" dirty="0">
                    <a:latin typeface="微软雅黑" panose="020B0503020204020204" pitchFamily="34" charset="-122"/>
                    <a:ea typeface="微软雅黑" panose="020B0503020204020204" pitchFamily="34" charset="-122"/>
                    <a:sym typeface="Arial" panose="020B0604020202020204" pitchFamily="34" charset="0"/>
                  </a:rPr>
                  <a:t>DILI </a:t>
                </a:r>
                <a:r>
                  <a:rPr lang="zh-CN" altLang="en-US" sz="1400" dirty="0">
                    <a:latin typeface="微软雅黑" panose="020B0503020204020204" pitchFamily="34" charset="-122"/>
                    <a:ea typeface="微软雅黑" panose="020B0503020204020204" pitchFamily="34" charset="-122"/>
                    <a:sym typeface="Arial" panose="020B0604020202020204" pitchFamily="34" charset="0"/>
                  </a:rPr>
                  <a:t>），酒精性肝病（ </a:t>
                </a:r>
                <a:r>
                  <a:rPr lang="en-US" altLang="zh-CN" sz="1400" dirty="0">
                    <a:latin typeface="微软雅黑" panose="020B0503020204020204" pitchFamily="34" charset="-122"/>
                    <a:ea typeface="微软雅黑" panose="020B0503020204020204" pitchFamily="34" charset="-122"/>
                    <a:sym typeface="Arial" panose="020B0604020202020204" pitchFamily="34" charset="0"/>
                  </a:rPr>
                  <a:t>ALD</a:t>
                </a:r>
                <a:r>
                  <a:rPr lang="zh-CN" altLang="en-US" sz="1400" dirty="0">
                    <a:latin typeface="微软雅黑" panose="020B0503020204020204" pitchFamily="34" charset="-122"/>
                    <a:ea typeface="微软雅黑" panose="020B0503020204020204" pitchFamily="34" charset="-122"/>
                    <a:sym typeface="Arial" panose="020B0604020202020204" pitchFamily="34" charset="0"/>
                  </a:rPr>
                  <a:t>）和非酒精性脂肪性肝病（</a:t>
                </a:r>
                <a:r>
                  <a:rPr lang="en-US" altLang="zh-CN" sz="1400" dirty="0">
                    <a:latin typeface="微软雅黑" panose="020B0503020204020204" pitchFamily="34" charset="-122"/>
                    <a:ea typeface="微软雅黑" panose="020B0503020204020204" pitchFamily="34" charset="-122"/>
                    <a:sym typeface="Arial" panose="020B0604020202020204" pitchFamily="34" charset="0"/>
                  </a:rPr>
                  <a:t>NAFLD </a:t>
                </a:r>
                <a:r>
                  <a:rPr lang="zh-CN" altLang="en-US" sz="1400" dirty="0">
                    <a:latin typeface="微软雅黑" panose="020B0503020204020204" pitchFamily="34" charset="-122"/>
                    <a:ea typeface="微软雅黑" panose="020B0503020204020204" pitchFamily="34" charset="-122"/>
                    <a:sym typeface="Arial" panose="020B0604020202020204" pitchFamily="34" charset="0"/>
                  </a:rPr>
                  <a:t>），自身免疫性肝病</a:t>
                </a:r>
                <a:r>
                  <a:rPr lang="en-US" altLang="zh-CN" sz="1400" dirty="0">
                    <a:latin typeface="微软雅黑" panose="020B0503020204020204" pitchFamily="34" charset="-122"/>
                    <a:ea typeface="微软雅黑" panose="020B0503020204020204" pitchFamily="34" charset="-122"/>
                    <a:sym typeface="Arial" panose="020B0604020202020204" pitchFamily="34" charset="0"/>
                  </a:rPr>
                  <a:t>(AILD)</a:t>
                </a:r>
                <a:r>
                  <a:rPr lang="zh-CN" altLang="en-US" sz="1400" dirty="0">
                    <a:latin typeface="微软雅黑" panose="020B0503020204020204" pitchFamily="34" charset="-122"/>
                    <a:ea typeface="微软雅黑" panose="020B0503020204020204" pitchFamily="34" charset="-122"/>
                    <a:sym typeface="Arial" panose="020B0604020202020204" pitchFamily="34" charset="0"/>
                  </a:rPr>
                  <a:t>等的发病率</a:t>
                </a:r>
                <a:r>
                  <a:rPr lang="en-US" altLang="zh-CN" sz="1400" dirty="0">
                    <a:latin typeface="微软雅黑" panose="020B0503020204020204" pitchFamily="34" charset="-122"/>
                    <a:ea typeface="微软雅黑" panose="020B0503020204020204" pitchFamily="34" charset="-122"/>
                    <a:sym typeface="Arial" panose="020B0604020202020204" pitchFamily="34" charset="0"/>
                  </a:rPr>
                  <a:t>(</a:t>
                </a:r>
                <a:r>
                  <a:rPr lang="zh-CN" altLang="en-US" sz="1400" dirty="0">
                    <a:latin typeface="微软雅黑" panose="020B0503020204020204" pitchFamily="34" charset="-122"/>
                    <a:ea typeface="微软雅黑" panose="020B0503020204020204" pitchFamily="34" charset="-122"/>
                    <a:sym typeface="Arial" panose="020B0604020202020204" pitchFamily="34" charset="0"/>
                  </a:rPr>
                  <a:t>发现率</a:t>
                </a:r>
                <a:r>
                  <a:rPr lang="en-US" altLang="zh-CN" sz="1400" dirty="0">
                    <a:latin typeface="微软雅黑" panose="020B0503020204020204" pitchFamily="34" charset="-122"/>
                    <a:ea typeface="微软雅黑" panose="020B0503020204020204" pitchFamily="34" charset="-122"/>
                    <a:sym typeface="Arial" panose="020B0604020202020204" pitchFamily="34" charset="0"/>
                  </a:rPr>
                  <a:t>)</a:t>
                </a:r>
                <a:r>
                  <a:rPr lang="zh-CN" altLang="en-US" sz="1400" dirty="0">
                    <a:latin typeface="微软雅黑" panose="020B0503020204020204" pitchFamily="34" charset="-122"/>
                    <a:ea typeface="微软雅黑" panose="020B0503020204020204" pitchFamily="34" charset="-122"/>
                    <a:sym typeface="Arial" panose="020B0604020202020204" pitchFamily="34" charset="0"/>
                  </a:rPr>
                  <a:t>呈上升趋势</a:t>
                </a:r>
                <a:endParaRPr lang="en-US" altLang="zh-CN" sz="1400" dirty="0">
                  <a:latin typeface="微软雅黑" panose="020B0503020204020204" pitchFamily="34" charset="-122"/>
                  <a:ea typeface="微软雅黑" panose="020B0503020204020204" pitchFamily="34" charset="-122"/>
                  <a:sym typeface="Arial" panose="020B0604020202020204" pitchFamily="34" charset="0"/>
                </a:endParaRPr>
              </a:p>
              <a:p>
                <a:pPr marL="269875" lvl="1" indent="-179388">
                  <a:buFont typeface="Arial" panose="020B0604020202020204" pitchFamily="34" charset="0"/>
                  <a:buChar char="•"/>
                </a:pPr>
                <a:endParaRPr lang="en-US" altLang="zh-CN" sz="1400" dirty="0">
                  <a:latin typeface="微软雅黑" panose="020B0503020204020204" pitchFamily="34" charset="-122"/>
                  <a:ea typeface="微软雅黑" panose="020B0503020204020204" pitchFamily="34" charset="-122"/>
                  <a:sym typeface="Arial" panose="020B0604020202020204" pitchFamily="34" charset="0"/>
                </a:endParaRPr>
              </a:p>
              <a:p>
                <a:pPr marL="269875" lvl="1" indent="-179388">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sym typeface="Arial" panose="020B0604020202020204" pitchFamily="34" charset="0"/>
                  </a:rPr>
                  <a:t>病毒性肝炎中，</a:t>
                </a:r>
                <a:r>
                  <a:rPr lang="en-US" altLang="zh-CN" sz="1400" dirty="0">
                    <a:latin typeface="微软雅黑" panose="020B0503020204020204" pitchFamily="34" charset="-122"/>
                    <a:ea typeface="微软雅黑" panose="020B0503020204020204" pitchFamily="34" charset="-122"/>
                    <a:sym typeface="Arial" panose="020B0604020202020204" pitchFamily="34" charset="0"/>
                  </a:rPr>
                  <a:t>HBV</a:t>
                </a:r>
                <a:r>
                  <a:rPr lang="zh-CN" altLang="en-US" sz="1400" dirty="0">
                    <a:latin typeface="微软雅黑" panose="020B0503020204020204" pitchFamily="34" charset="-122"/>
                    <a:ea typeface="微软雅黑" panose="020B0503020204020204" pitchFamily="34" charset="-122"/>
                    <a:sym typeface="Arial" panose="020B0604020202020204" pitchFamily="34" charset="0"/>
                  </a:rPr>
                  <a:t>和</a:t>
                </a:r>
                <a:r>
                  <a:rPr lang="en-US" altLang="zh-CN" sz="1400" dirty="0">
                    <a:latin typeface="微软雅黑" panose="020B0503020204020204" pitchFamily="34" charset="-122"/>
                    <a:ea typeface="微软雅黑" panose="020B0503020204020204" pitchFamily="34" charset="-122"/>
                    <a:sym typeface="Arial" panose="020B0604020202020204" pitchFamily="34" charset="0"/>
                  </a:rPr>
                  <a:t>HCV</a:t>
                </a:r>
                <a:r>
                  <a:rPr lang="zh-CN" altLang="en-US" sz="1400" dirty="0">
                    <a:latin typeface="微软雅黑" panose="020B0503020204020204" pitchFamily="34" charset="-122"/>
                    <a:ea typeface="微软雅黑" panose="020B0503020204020204" pitchFamily="34" charset="-122"/>
                    <a:sym typeface="Arial" panose="020B0604020202020204" pitchFamily="34" charset="0"/>
                  </a:rPr>
                  <a:t>是两类最大的种类，预计我国乙肝病毒携带者</a:t>
                </a:r>
                <a:r>
                  <a:rPr lang="en-US" altLang="zh-CN" sz="14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9000</a:t>
                </a:r>
                <a:r>
                  <a:rPr lang="zh-CN" altLang="en-US" sz="14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万</a:t>
                </a:r>
                <a:r>
                  <a:rPr lang="zh-CN" altLang="en-US" sz="1400" dirty="0">
                    <a:latin typeface="微软雅黑" panose="020B0503020204020204" pitchFamily="34" charset="-122"/>
                    <a:ea typeface="微软雅黑" panose="020B0503020204020204" pitchFamily="34" charset="-122"/>
                    <a:sym typeface="Arial" panose="020B0604020202020204" pitchFamily="34" charset="0"/>
                  </a:rPr>
                  <a:t>，丙肝病毒携带者</a:t>
                </a:r>
                <a:r>
                  <a:rPr lang="en-US" altLang="zh-CN" sz="14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1000</a:t>
                </a:r>
                <a:r>
                  <a:rPr lang="zh-CN" altLang="en-US" sz="14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万人</a:t>
                </a:r>
                <a:endParaRPr lang="en-US" altLang="zh-CN" sz="14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endParaRPr>
              </a:p>
              <a:p>
                <a:pPr marL="269875" lvl="1" indent="-179388">
                  <a:buFont typeface="Arial" panose="020B0604020202020204" pitchFamily="34" charset="0"/>
                  <a:buChar char="•"/>
                </a:pPr>
                <a:endParaRPr lang="en-US" altLang="zh-CN" sz="1400" dirty="0">
                  <a:latin typeface="微软雅黑" panose="020B0503020204020204" pitchFamily="34" charset="-122"/>
                  <a:ea typeface="微软雅黑" panose="020B0503020204020204" pitchFamily="34" charset="-122"/>
                  <a:sym typeface="Arial" panose="020B0604020202020204" pitchFamily="34" charset="0"/>
                </a:endParaRPr>
              </a:p>
              <a:p>
                <a:pPr marL="269875" lvl="1" indent="-179388">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sym typeface="Arial" panose="020B0604020202020204" pitchFamily="34" charset="0"/>
                  </a:rPr>
                  <a:t>非病毒性肝炎中，脂肪性肝病患者预计达到</a:t>
                </a:r>
                <a:r>
                  <a:rPr lang="en-US" altLang="zh-CN" sz="1400" dirty="0">
                    <a:latin typeface="微软雅黑" panose="020B0503020204020204" pitchFamily="34" charset="-122"/>
                    <a:ea typeface="微软雅黑" panose="020B0503020204020204" pitchFamily="34" charset="-122"/>
                    <a:sym typeface="Arial" panose="020B0604020202020204" pitchFamily="34" charset="0"/>
                  </a:rPr>
                  <a:t>2-3</a:t>
                </a:r>
                <a:r>
                  <a:rPr lang="zh-CN" altLang="en-US" sz="1400" dirty="0">
                    <a:latin typeface="微软雅黑" panose="020B0503020204020204" pitchFamily="34" charset="-122"/>
                    <a:ea typeface="微软雅黑" panose="020B0503020204020204" pitchFamily="34" charset="-122"/>
                    <a:sym typeface="Arial" panose="020B0604020202020204" pitchFamily="34" charset="0"/>
                  </a:rPr>
                  <a:t>亿，人群数量庞大</a:t>
                </a:r>
                <a:endParaRPr lang="en-US" altLang="zh-CN" sz="1400" dirty="0">
                  <a:solidFill>
                    <a:srgbClr val="FF0000"/>
                  </a:solidFill>
                  <a:latin typeface="微软雅黑" panose="020B0503020204020204" pitchFamily="34" charset="-122"/>
                  <a:ea typeface="微软雅黑" panose="020B0503020204020204" pitchFamily="34" charset="-122"/>
                </a:endParaRPr>
              </a:p>
            </p:txBody>
          </p:sp>
        </p:grpSp>
      </p:grpSp>
      <p:sp>
        <p:nvSpPr>
          <p:cNvPr id="22" name="矩形 21">
            <a:extLst>
              <a:ext uri="{FF2B5EF4-FFF2-40B4-BE49-F238E27FC236}">
                <a16:creationId xmlns:a16="http://schemas.microsoft.com/office/drawing/2014/main" id="{ED7FC933-55F7-C9D0-FBBC-4461725707C8}"/>
              </a:ext>
            </a:extLst>
          </p:cNvPr>
          <p:cNvSpPr/>
          <p:nvPr/>
        </p:nvSpPr>
        <p:spPr>
          <a:xfrm>
            <a:off x="496181" y="5993998"/>
            <a:ext cx="8001147" cy="707886"/>
          </a:xfrm>
          <a:prstGeom prst="rect">
            <a:avLst/>
          </a:prstGeom>
        </p:spPr>
        <p:txBody>
          <a:bodyPr wrap="square">
            <a:spAutoFit/>
          </a:bodyPr>
          <a:lstStyle/>
          <a:p>
            <a:pPr defTabSz="914400">
              <a:defRPr/>
            </a:pPr>
            <a:r>
              <a:rPr lang="en-US" altLang="zh-CN" sz="800" dirty="0">
                <a:latin typeface="微软雅黑" panose="020B0503020204020204" pitchFamily="34" charset="-122"/>
                <a:ea typeface="微软雅黑" panose="020B0503020204020204" pitchFamily="34" charset="-122"/>
                <a:cs typeface="+mn-ea"/>
                <a:sym typeface="Arial" panose="020B0604020202020204" pitchFamily="34" charset="0"/>
              </a:rPr>
              <a:t>1.</a:t>
            </a:r>
            <a:r>
              <a:rPr lang="en-US" altLang="zh-CN" sz="800" dirty="0">
                <a:latin typeface="微软雅黑" panose="020B0503020204020204" pitchFamily="34" charset="-122"/>
                <a:ea typeface="微软雅黑" panose="020B0503020204020204" pitchFamily="34" charset="-122"/>
                <a:sym typeface="Arial" panose="020B0604020202020204" pitchFamily="34" charset="0"/>
              </a:rPr>
              <a:t> Wang FS et al.</a:t>
            </a:r>
            <a:r>
              <a:rPr lang="zh-CN" altLang="en-US" sz="800" dirty="0">
                <a:latin typeface="微软雅黑" panose="020B0503020204020204" pitchFamily="34" charset="-122"/>
                <a:ea typeface="微软雅黑" panose="020B0503020204020204" pitchFamily="34" charset="-122"/>
                <a:sym typeface="Arial" panose="020B0604020202020204" pitchFamily="34" charset="0"/>
              </a:rPr>
              <a:t> </a:t>
            </a:r>
            <a:r>
              <a:rPr lang="en-US" altLang="zh-CN" sz="800" dirty="0" err="1">
                <a:latin typeface="微软雅黑" panose="020B0503020204020204" pitchFamily="34" charset="-122"/>
                <a:ea typeface="微软雅黑" panose="020B0503020204020204" pitchFamily="34" charset="-122"/>
                <a:sym typeface="Arial" panose="020B0604020202020204" pitchFamily="34" charset="0"/>
              </a:rPr>
              <a:t>Hepatology</a:t>
            </a:r>
            <a:r>
              <a:rPr lang="en-US" altLang="zh-CN" sz="800" dirty="0">
                <a:latin typeface="微软雅黑" panose="020B0503020204020204" pitchFamily="34" charset="-122"/>
                <a:ea typeface="微软雅黑" panose="020B0503020204020204" pitchFamily="34" charset="-122"/>
                <a:sym typeface="Arial" panose="020B0604020202020204" pitchFamily="34" charset="0"/>
              </a:rPr>
              <a:t>.</a:t>
            </a:r>
            <a:r>
              <a:rPr lang="zh-CN" altLang="en-US" sz="800" dirty="0">
                <a:latin typeface="微软雅黑" panose="020B0503020204020204" pitchFamily="34" charset="-122"/>
                <a:ea typeface="微软雅黑" panose="020B0503020204020204" pitchFamily="34" charset="-122"/>
                <a:sym typeface="Arial" panose="020B0604020202020204" pitchFamily="34" charset="0"/>
              </a:rPr>
              <a:t> </a:t>
            </a:r>
            <a:r>
              <a:rPr lang="en-US" altLang="zh-CN" sz="800" dirty="0">
                <a:latin typeface="微软雅黑" panose="020B0503020204020204" pitchFamily="34" charset="-122"/>
                <a:ea typeface="微软雅黑" panose="020B0503020204020204" pitchFamily="34" charset="-122"/>
                <a:sym typeface="Arial" panose="020B0604020202020204" pitchFamily="34" charset="0"/>
              </a:rPr>
              <a:t>2014</a:t>
            </a:r>
            <a:endParaRPr lang="en-US" altLang="zh-CN" sz="800" dirty="0">
              <a:latin typeface="微软雅黑" panose="020B0503020204020204" pitchFamily="34" charset="-122"/>
              <a:ea typeface="微软雅黑" panose="020B0503020204020204" pitchFamily="34" charset="-122"/>
              <a:cs typeface="+mn-ea"/>
              <a:sym typeface="Arial" panose="020B0604020202020204" pitchFamily="34" charset="0"/>
            </a:endParaRPr>
          </a:p>
          <a:p>
            <a:pPr lvl="0" defTabSz="914400">
              <a:defRPr/>
            </a:pPr>
            <a:r>
              <a:rPr lang="en-US" altLang="zh-CN" sz="800" dirty="0">
                <a:latin typeface="微软雅黑" panose="020B0503020204020204" pitchFamily="34" charset="-122"/>
                <a:ea typeface="微软雅黑" panose="020B0503020204020204" pitchFamily="34" charset="-122"/>
                <a:cs typeface="+mn-ea"/>
                <a:sym typeface="Arial" panose="020B0604020202020204" pitchFamily="34" charset="0"/>
              </a:rPr>
              <a:t>2.</a:t>
            </a:r>
            <a:r>
              <a:rPr lang="zh-CN" altLang="en-US" sz="800" dirty="0">
                <a:latin typeface="微软雅黑" panose="020B0503020204020204" pitchFamily="34" charset="-122"/>
                <a:ea typeface="微软雅黑" panose="020B0503020204020204" pitchFamily="34" charset="-122"/>
                <a:cs typeface="+mn-ea"/>
                <a:sym typeface="Arial" panose="020B0604020202020204" pitchFamily="34" charset="0"/>
              </a:rPr>
              <a:t>中华医学会感染病学分会</a:t>
            </a:r>
            <a:r>
              <a:rPr lang="en-US" altLang="zh-CN" sz="800" dirty="0">
                <a:latin typeface="微软雅黑" panose="020B0503020204020204" pitchFamily="34" charset="-122"/>
                <a:ea typeface="微软雅黑" panose="020B0503020204020204" pitchFamily="34" charset="-122"/>
                <a:cs typeface="+mn-ea"/>
                <a:sym typeface="Arial" panose="020B0604020202020204" pitchFamily="34" charset="0"/>
              </a:rPr>
              <a:t>,</a:t>
            </a:r>
            <a:r>
              <a:rPr lang="zh-CN" altLang="en-US" sz="800" dirty="0">
                <a:latin typeface="微软雅黑" panose="020B0503020204020204" pitchFamily="34" charset="-122"/>
                <a:ea typeface="微软雅黑" panose="020B0503020204020204" pitchFamily="34" charset="-122"/>
                <a:cs typeface="+mn-ea"/>
                <a:sym typeface="Arial" panose="020B0604020202020204" pitchFamily="34" charset="0"/>
              </a:rPr>
              <a:t>肝脏炎症及其防治专家共识</a:t>
            </a:r>
            <a:r>
              <a:rPr lang="en-US" altLang="zh-CN" sz="800" dirty="0">
                <a:latin typeface="微软雅黑" panose="020B0503020204020204" pitchFamily="34" charset="-122"/>
                <a:ea typeface="微软雅黑" panose="020B0503020204020204" pitchFamily="34" charset="-122"/>
                <a:cs typeface="+mn-ea"/>
                <a:sym typeface="Arial" panose="020B0604020202020204" pitchFamily="34" charset="0"/>
              </a:rPr>
              <a:t>.</a:t>
            </a:r>
            <a:r>
              <a:rPr lang="zh-CN" altLang="en-US" sz="800" dirty="0">
                <a:latin typeface="微软雅黑" panose="020B0503020204020204" pitchFamily="34" charset="-122"/>
                <a:ea typeface="微软雅黑" panose="020B0503020204020204" pitchFamily="34" charset="-122"/>
                <a:cs typeface="+mn-ea"/>
                <a:sym typeface="Arial" panose="020B0604020202020204" pitchFamily="34" charset="0"/>
              </a:rPr>
              <a:t>中华肝脏病杂志</a:t>
            </a:r>
            <a:r>
              <a:rPr lang="en-US" altLang="zh-CN" sz="800" dirty="0">
                <a:latin typeface="微软雅黑" panose="020B0503020204020204" pitchFamily="34" charset="-122"/>
                <a:ea typeface="微软雅黑" panose="020B0503020204020204" pitchFamily="34" charset="-122"/>
                <a:cs typeface="+mn-ea"/>
                <a:sym typeface="Arial" panose="020B0604020202020204" pitchFamily="34" charset="0"/>
              </a:rPr>
              <a:t>.2014:22(1):95-104</a:t>
            </a:r>
          </a:p>
          <a:p>
            <a:pPr lvl="0" defTabSz="914400">
              <a:defRPr/>
            </a:pPr>
            <a:r>
              <a:rPr lang="en-US" altLang="zh-CN" sz="800" dirty="0">
                <a:latin typeface="微软雅黑" panose="020B0503020204020204" pitchFamily="34" charset="-122"/>
                <a:ea typeface="微软雅黑" panose="020B0503020204020204" pitchFamily="34" charset="-122"/>
                <a:cs typeface="+mn-ea"/>
                <a:sym typeface="Arial" panose="020B0604020202020204" pitchFamily="34" charset="0"/>
              </a:rPr>
              <a:t>3.Shifeng Chu, et al. European Journal of Pharmacology. Available online 13 June 2020.</a:t>
            </a:r>
          </a:p>
          <a:p>
            <a:pPr defTabSz="914400">
              <a:defRPr/>
            </a:pPr>
            <a:r>
              <a:rPr lang="en-US" altLang="zh-CN" sz="800" dirty="0">
                <a:latin typeface="微软雅黑" panose="020B0503020204020204" pitchFamily="34" charset="-122"/>
                <a:ea typeface="微软雅黑" panose="020B0503020204020204" pitchFamily="34" charset="-122"/>
                <a:cs typeface="+mn-ea"/>
                <a:sym typeface="Arial" panose="020B0604020202020204" pitchFamily="34" charset="0"/>
              </a:rPr>
              <a:t>4.Shifeng Chu, et al. European Journal of Pharmacology. Available online 11 November 2021.</a:t>
            </a:r>
          </a:p>
          <a:p>
            <a:pPr defTabSz="914400">
              <a:defRPr/>
            </a:pPr>
            <a:r>
              <a:rPr lang="en-US" altLang="zh-CN" sz="800" dirty="0">
                <a:latin typeface="微软雅黑" panose="020B0503020204020204" pitchFamily="34" charset="-122"/>
                <a:ea typeface="微软雅黑" panose="020B0503020204020204" pitchFamily="34" charset="-122"/>
                <a:cs typeface="+mn-ea"/>
                <a:sym typeface="Arial" panose="020B0604020202020204" pitchFamily="34" charset="0"/>
              </a:rPr>
              <a:t>5.</a:t>
            </a:r>
            <a:r>
              <a:rPr lang="zh-CN" altLang="en-US" sz="800" dirty="0">
                <a:latin typeface="微软雅黑" panose="020B0503020204020204" pitchFamily="34" charset="-122"/>
                <a:ea typeface="微软雅黑" panose="020B0503020204020204" pitchFamily="34" charset="-122"/>
                <a:cs typeface="+mn-ea"/>
                <a:sym typeface="Arial" panose="020B0604020202020204" pitchFamily="34" charset="0"/>
              </a:rPr>
              <a:t>甘草酸制剂说明书</a:t>
            </a:r>
            <a:endParaRPr lang="zh-CN" altLang="zh-CN" sz="800" dirty="0">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4" name="文本框 3">
            <a:extLst>
              <a:ext uri="{FF2B5EF4-FFF2-40B4-BE49-F238E27FC236}">
                <a16:creationId xmlns:a16="http://schemas.microsoft.com/office/drawing/2014/main" id="{54132BF1-A057-C0E9-2C44-ECDCE012E206}"/>
              </a:ext>
            </a:extLst>
          </p:cNvPr>
          <p:cNvSpPr txBox="1"/>
          <p:nvPr/>
        </p:nvSpPr>
        <p:spPr>
          <a:xfrm>
            <a:off x="8415260" y="493993"/>
            <a:ext cx="3100344" cy="2154436"/>
          </a:xfrm>
          <a:prstGeom prst="rect">
            <a:avLst/>
          </a:prstGeom>
          <a:noFill/>
          <a:ln>
            <a:solidFill>
              <a:srgbClr val="C00000"/>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800" dirty="0">
                <a:latin typeface="微软雅黑" panose="020B0503020204020204" pitchFamily="34" charset="-122"/>
                <a:ea typeface="微软雅黑" panose="020B0503020204020204" pitchFamily="34" charset="-122"/>
              </a:rPr>
              <a:t>参照药品</a:t>
            </a:r>
            <a:r>
              <a:rPr lang="zh-CN" altLang="en-US" dirty="0">
                <a:latin typeface="微软雅黑" panose="020B0503020204020204" pitchFamily="34" charset="-122"/>
                <a:ea typeface="微软雅黑" panose="020B0503020204020204" pitchFamily="34" charset="-122"/>
              </a:rPr>
              <a:t>建议：</a:t>
            </a:r>
            <a:endParaRPr lang="en-US" altLang="zh-CN" dirty="0">
              <a:latin typeface="微软雅黑" panose="020B0503020204020204" pitchFamily="34" charset="-122"/>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600" b="1" dirty="0">
                <a:solidFill>
                  <a:schemeClr val="tx1"/>
                </a:solidFill>
                <a:latin typeface="微软雅黑" panose="020B0503020204020204" pitchFamily="34" charset="-122"/>
                <a:ea typeface="微软雅黑" panose="020B0503020204020204" pitchFamily="34" charset="-122"/>
              </a:rPr>
              <a:t>异甘草酸镁</a:t>
            </a:r>
            <a:r>
              <a:rPr lang="zh-CN" altLang="en-US" sz="1600" dirty="0">
                <a:solidFill>
                  <a:schemeClr val="tx1"/>
                </a:solidFill>
                <a:latin typeface="微软雅黑" panose="020B0503020204020204" pitchFamily="34" charset="-122"/>
                <a:ea typeface="微软雅黑" panose="020B0503020204020204" pitchFamily="34" charset="-122"/>
              </a:rPr>
              <a:t>注射液</a:t>
            </a:r>
            <a:endParaRPr lang="en-US" altLang="zh-CN" sz="1600" dirty="0">
              <a:solidFill>
                <a:schemeClr val="tx1"/>
              </a:solidFill>
              <a:latin typeface="微软雅黑" panose="020B0503020204020204" pitchFamily="34" charset="-122"/>
              <a:ea typeface="微软雅黑" panose="020B0503020204020204" pitchFamily="34" charset="-122"/>
            </a:endParaRPr>
          </a:p>
          <a:p>
            <a:pPr algn="ctr" defTabSz="914400">
              <a:defRPr/>
            </a:pPr>
            <a:endParaRPr lang="en-US" altLang="zh-CN" sz="1600" dirty="0">
              <a:latin typeface="微软雅黑" panose="020B0503020204020204" pitchFamily="34" charset="-122"/>
              <a:ea typeface="微软雅黑" panose="020B0503020204020204" pitchFamily="34" charset="-122"/>
            </a:endParaRPr>
          </a:p>
          <a:p>
            <a:pPr defTabSz="914400">
              <a:defRPr/>
            </a:pPr>
            <a:r>
              <a:rPr lang="zh-CN" altLang="en-US" sz="1400" dirty="0">
                <a:latin typeface="微软雅黑" panose="020B0503020204020204" pitchFamily="34" charset="-122"/>
                <a:ea typeface="微软雅黑" panose="020B0503020204020204" pitchFamily="34" charset="-122"/>
              </a:rPr>
              <a:t>选择理由：</a:t>
            </a:r>
            <a:endParaRPr lang="en-US" altLang="zh-CN" sz="1400" dirty="0">
              <a:latin typeface="微软雅黑" panose="020B0503020204020204" pitchFamily="34" charset="-122"/>
              <a:ea typeface="微软雅黑" panose="020B0503020204020204" pitchFamily="34" charset="-122"/>
            </a:endParaRPr>
          </a:p>
          <a:p>
            <a:pPr marL="285750" indent="-285750" defTabSz="914400">
              <a:buFont typeface="Arial" panose="020B0604020202020204" pitchFamily="34" charset="0"/>
              <a:buChar char="•"/>
              <a:defRPr/>
            </a:pPr>
            <a:r>
              <a:rPr lang="zh-CN" altLang="en-US" sz="1400" dirty="0">
                <a:latin typeface="微软雅黑" panose="020B0503020204020204" pitchFamily="34" charset="-122"/>
                <a:ea typeface="微软雅黑" panose="020B0503020204020204" pitchFamily="34" charset="-122"/>
              </a:rPr>
              <a:t>医保目录内</a:t>
            </a:r>
            <a:endParaRPr lang="en-US" altLang="zh-CN" sz="1400" dirty="0">
              <a:latin typeface="微软雅黑" panose="020B0503020204020204" pitchFamily="34" charset="-122"/>
              <a:ea typeface="微软雅黑" panose="020B0503020204020204" pitchFamily="34" charset="-122"/>
            </a:endParaRPr>
          </a:p>
          <a:p>
            <a:pPr marL="285750" indent="-285750" defTabSz="914400">
              <a:buFont typeface="Arial" panose="020B0604020202020204" pitchFamily="34" charset="0"/>
              <a:buChar char="•"/>
              <a:defRPr/>
            </a:pPr>
            <a:r>
              <a:rPr lang="zh-CN" altLang="en-US" sz="1400" dirty="0">
                <a:latin typeface="微软雅黑" panose="020B0503020204020204" pitchFamily="34" charset="-122"/>
                <a:ea typeface="微软雅黑" panose="020B0503020204020204" pitchFamily="34" charset="-122"/>
              </a:rPr>
              <a:t>同疾病治疗领域（</a:t>
            </a:r>
            <a:r>
              <a:rPr lang="en-US" altLang="zh-CN" sz="1400" dirty="0">
                <a:latin typeface="微软雅黑" panose="020B0503020204020204" pitchFamily="34" charset="-122"/>
                <a:ea typeface="微软雅黑" panose="020B0503020204020204" pitchFamily="34" charset="-122"/>
              </a:rPr>
              <a:t>XA05B</a:t>
            </a:r>
            <a:r>
              <a:rPr lang="zh-CN" altLang="en-US" sz="1400" dirty="0">
                <a:latin typeface="微软雅黑" panose="020B0503020204020204" pitchFamily="34" charset="-122"/>
                <a:ea typeface="微软雅黑" panose="020B0503020204020204" pitchFamily="34" charset="-122"/>
              </a:rPr>
              <a:t>，肝脏治疗药，抗脂肪肝药）</a:t>
            </a:r>
            <a:endParaRPr lang="en-US" altLang="zh-CN" sz="1400" dirty="0">
              <a:latin typeface="微软雅黑" panose="020B0503020204020204" pitchFamily="34" charset="-122"/>
              <a:ea typeface="微软雅黑" panose="020B0503020204020204" pitchFamily="34" charset="-122"/>
            </a:endParaRPr>
          </a:p>
          <a:p>
            <a:pPr marL="285750" indent="-285750" defTabSz="914400">
              <a:buFont typeface="Arial" panose="020B0604020202020204" pitchFamily="34" charset="0"/>
              <a:buChar char="•"/>
              <a:defRPr/>
            </a:pPr>
            <a:r>
              <a:rPr lang="zh-CN" altLang="en-US" sz="1400" dirty="0">
                <a:latin typeface="微软雅黑" panose="020B0503020204020204" pitchFamily="34" charset="-122"/>
                <a:ea typeface="微软雅黑" panose="020B0503020204020204" pitchFamily="34" charset="-122"/>
              </a:rPr>
              <a:t>主要成分相似，均为甘草酸类制剂</a:t>
            </a:r>
          </a:p>
        </p:txBody>
      </p:sp>
    </p:spTree>
    <p:extLst>
      <p:ext uri="{BB962C8B-B14F-4D97-AF65-F5344CB8AC3E}">
        <p14:creationId xmlns:p14="http://schemas.microsoft.com/office/powerpoint/2010/main" val="36159509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内容占位符 4">
            <a:extLst>
              <a:ext uri="{FF2B5EF4-FFF2-40B4-BE49-F238E27FC236}">
                <a16:creationId xmlns:a16="http://schemas.microsoft.com/office/drawing/2014/main" id="{B02C221A-48FD-7672-1308-B5CF2269E24B}"/>
              </a:ext>
            </a:extLst>
          </p:cNvPr>
          <p:cNvGraphicFramePr>
            <a:graphicFrameLocks noGrp="1"/>
          </p:cNvGraphicFramePr>
          <p:nvPr>
            <p:ph sz="quarter" idx="14"/>
            <p:extLst>
              <p:ext uri="{D42A27DB-BD31-4B8C-83A1-F6EECF244321}">
                <p14:modId xmlns:p14="http://schemas.microsoft.com/office/powerpoint/2010/main" val="174052991"/>
              </p:ext>
            </p:extLst>
          </p:nvPr>
        </p:nvGraphicFramePr>
        <p:xfrm>
          <a:off x="717550" y="955970"/>
          <a:ext cx="10762146" cy="52261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标题 2">
            <a:extLst>
              <a:ext uri="{FF2B5EF4-FFF2-40B4-BE49-F238E27FC236}">
                <a16:creationId xmlns:a16="http://schemas.microsoft.com/office/drawing/2014/main" id="{9734F111-FE18-5101-1F62-E4D15BFE5854}"/>
              </a:ext>
            </a:extLst>
          </p:cNvPr>
          <p:cNvSpPr>
            <a:spLocks noGrp="1"/>
          </p:cNvSpPr>
          <p:nvPr>
            <p:ph type="title"/>
          </p:nvPr>
        </p:nvSpPr>
        <p:spPr/>
        <p:txBody>
          <a:bodyPr/>
          <a:lstStyle/>
          <a:p>
            <a:r>
              <a:rPr lang="zh-CN" altLang="en-US" dirty="0">
                <a:solidFill>
                  <a:schemeClr val="tx1"/>
                </a:solidFill>
                <a:latin typeface="Arial" panose="020B0604020202020204" pitchFamily="34" charset="0"/>
                <a:sym typeface="Arial" panose="020B0604020202020204" pitchFamily="34" charset="0"/>
              </a:rPr>
              <a:t>安全性</a:t>
            </a:r>
            <a:endParaRPr lang="zh-CN" altLang="en-US" dirty="0">
              <a:solidFill>
                <a:schemeClr val="tx1"/>
              </a:solidFill>
            </a:endParaRPr>
          </a:p>
        </p:txBody>
      </p:sp>
      <p:sp>
        <p:nvSpPr>
          <p:cNvPr id="4" name="矩形 3">
            <a:extLst>
              <a:ext uri="{FF2B5EF4-FFF2-40B4-BE49-F238E27FC236}">
                <a16:creationId xmlns:a16="http://schemas.microsoft.com/office/drawing/2014/main" id="{5E2E5834-3577-D550-C912-68D12B12CE40}"/>
              </a:ext>
            </a:extLst>
          </p:cNvPr>
          <p:cNvSpPr/>
          <p:nvPr/>
        </p:nvSpPr>
        <p:spPr>
          <a:xfrm>
            <a:off x="717549" y="6293153"/>
            <a:ext cx="7446335" cy="461665"/>
          </a:xfrm>
          <a:prstGeom prst="rect">
            <a:avLst/>
          </a:prstGeom>
        </p:spPr>
        <p:txBody>
          <a:bodyPr wrap="square">
            <a:spAutoFit/>
          </a:bodyPr>
          <a:lstStyle/>
          <a:p>
            <a:r>
              <a:rPr lang="en-US" altLang="zh-CN" sz="800" dirty="0">
                <a:latin typeface="Arial" panose="020B0604020202020204" pitchFamily="34" charset="0"/>
                <a:ea typeface="微软雅黑" panose="020B0503020204020204" pitchFamily="34" charset="-122"/>
                <a:sym typeface="Arial" panose="020B0604020202020204" pitchFamily="34" charset="0"/>
              </a:rPr>
              <a:t>1.</a:t>
            </a:r>
            <a:r>
              <a:rPr lang="zh-CN" altLang="en-US" sz="800" dirty="0">
                <a:latin typeface="Arial" panose="020B0604020202020204" pitchFamily="34" charset="0"/>
                <a:ea typeface="微软雅黑" panose="020B0503020204020204" pitchFamily="34" charset="-122"/>
                <a:sym typeface="Arial" panose="020B0604020202020204" pitchFamily="34" charset="0"/>
              </a:rPr>
              <a:t>甘草酸单铵半胱氨氯化钠注射液说明书</a:t>
            </a:r>
          </a:p>
          <a:p>
            <a:r>
              <a:rPr lang="en-US" altLang="zh-CN" sz="800" dirty="0">
                <a:latin typeface="Arial" panose="020B0604020202020204" pitchFamily="34" charset="0"/>
                <a:ea typeface="微软雅黑" panose="020B0503020204020204" pitchFamily="34" charset="-122"/>
                <a:sym typeface="Arial" panose="020B0604020202020204" pitchFamily="34" charset="0"/>
              </a:rPr>
              <a:t>2.</a:t>
            </a:r>
            <a:r>
              <a:rPr lang="zh-CN" altLang="en-US" sz="800" dirty="0">
                <a:latin typeface="Arial" panose="020B0604020202020204" pitchFamily="34" charset="0"/>
                <a:ea typeface="微软雅黑" panose="020B0503020204020204" pitchFamily="34" charset="-122"/>
                <a:sym typeface="Arial" panose="020B0604020202020204" pitchFamily="34" charset="0"/>
              </a:rPr>
              <a:t>不良事件报告数据。</a:t>
            </a:r>
            <a:endParaRPr lang="en-US" altLang="zh-CN" sz="800" dirty="0">
              <a:latin typeface="Arial" panose="020B0604020202020204" pitchFamily="34" charset="0"/>
              <a:ea typeface="微软雅黑" panose="020B0503020204020204" pitchFamily="34" charset="-122"/>
              <a:sym typeface="Arial" panose="020B0604020202020204" pitchFamily="34" charset="0"/>
            </a:endParaRPr>
          </a:p>
          <a:p>
            <a:r>
              <a:rPr lang="en-US" altLang="zh-CN" sz="800" dirty="0">
                <a:latin typeface="Arial" panose="020B0604020202020204" pitchFamily="34" charset="0"/>
                <a:ea typeface="微软雅黑" panose="020B0503020204020204" pitchFamily="34" charset="-122"/>
                <a:sym typeface="Arial" panose="020B0604020202020204" pitchFamily="34" charset="0"/>
              </a:rPr>
              <a:t>3.</a:t>
            </a:r>
            <a:r>
              <a:rPr lang="zh-CN" altLang="en-US" sz="800" dirty="0">
                <a:latin typeface="Arial" panose="020B0604020202020204" pitchFamily="34" charset="0"/>
                <a:ea typeface="微软雅黑" panose="020B0503020204020204" pitchFamily="34" charset="-122"/>
                <a:sym typeface="Arial" panose="020B0604020202020204" pitchFamily="34" charset="0"/>
              </a:rPr>
              <a:t>李文辉</a:t>
            </a:r>
            <a:r>
              <a:rPr lang="en-US" altLang="zh-CN" sz="800" dirty="0">
                <a:latin typeface="Arial" panose="020B0604020202020204" pitchFamily="34" charset="0"/>
                <a:ea typeface="微软雅黑" panose="020B0503020204020204" pitchFamily="34" charset="-122"/>
                <a:sym typeface="Arial" panose="020B0604020202020204" pitchFamily="34" charset="0"/>
              </a:rPr>
              <a:t>,</a:t>
            </a:r>
            <a:r>
              <a:rPr lang="zh-CN" altLang="en-US" sz="800" dirty="0">
                <a:latin typeface="Arial" panose="020B0604020202020204" pitchFamily="34" charset="0"/>
                <a:ea typeface="微软雅黑" panose="020B0503020204020204" pitchFamily="34" charset="-122"/>
                <a:sym typeface="Arial" panose="020B0604020202020204" pitchFamily="34" charset="0"/>
              </a:rPr>
              <a:t>唐洪侠</a:t>
            </a:r>
            <a:r>
              <a:rPr lang="en-US" altLang="zh-CN" sz="800" dirty="0">
                <a:latin typeface="Arial" panose="020B0604020202020204" pitchFamily="34" charset="0"/>
                <a:ea typeface="微软雅黑" panose="020B0503020204020204" pitchFamily="34" charset="-122"/>
                <a:sym typeface="Arial" panose="020B0604020202020204" pitchFamily="34" charset="0"/>
              </a:rPr>
              <a:t>,</a:t>
            </a:r>
            <a:r>
              <a:rPr lang="zh-CN" altLang="en-US" sz="800" dirty="0">
                <a:latin typeface="Arial" panose="020B0604020202020204" pitchFamily="34" charset="0"/>
                <a:ea typeface="微软雅黑" panose="020B0503020204020204" pitchFamily="34" charset="-122"/>
                <a:sym typeface="Arial" panose="020B0604020202020204" pitchFamily="34" charset="0"/>
              </a:rPr>
              <a:t>贾彬等</a:t>
            </a:r>
            <a:r>
              <a:rPr lang="en-US" altLang="zh-CN" sz="800" dirty="0">
                <a:latin typeface="Arial" panose="020B0604020202020204" pitchFamily="34" charset="0"/>
                <a:ea typeface="微软雅黑" panose="020B0503020204020204" pitchFamily="34" charset="-122"/>
                <a:sym typeface="Arial" panose="020B0604020202020204" pitchFamily="34" charset="0"/>
              </a:rPr>
              <a:t>.</a:t>
            </a:r>
            <a:r>
              <a:rPr lang="zh-CN" altLang="en-US" sz="800" dirty="0">
                <a:latin typeface="Arial" panose="020B0604020202020204" pitchFamily="34" charset="0"/>
                <a:ea typeface="微软雅黑" panose="020B0503020204020204" pitchFamily="34" charset="-122"/>
                <a:sym typeface="Arial" panose="020B0604020202020204" pitchFamily="34" charset="0"/>
              </a:rPr>
              <a:t>甘草酸单铵半胱氨酸氯化钠注射液治疗儿童肝损伤的真实世界研究</a:t>
            </a:r>
            <a:r>
              <a:rPr lang="en-US" altLang="zh-CN" sz="800" dirty="0">
                <a:latin typeface="Arial" panose="020B0604020202020204" pitchFamily="34" charset="0"/>
                <a:ea typeface="微软雅黑" panose="020B0503020204020204" pitchFamily="34" charset="-122"/>
                <a:sym typeface="Arial" panose="020B0604020202020204" pitchFamily="34" charset="0"/>
              </a:rPr>
              <a:t>[J].</a:t>
            </a:r>
            <a:r>
              <a:rPr lang="zh-CN" altLang="en-US" sz="800" dirty="0">
                <a:latin typeface="Arial" panose="020B0604020202020204" pitchFamily="34" charset="0"/>
                <a:ea typeface="微软雅黑" panose="020B0503020204020204" pitchFamily="34" charset="-122"/>
                <a:sym typeface="Arial" panose="020B0604020202020204" pitchFamily="34" charset="0"/>
              </a:rPr>
              <a:t>中国现代医生</a:t>
            </a:r>
            <a:r>
              <a:rPr lang="en-US" altLang="zh-CN" sz="800" dirty="0">
                <a:latin typeface="Arial" panose="020B0604020202020204" pitchFamily="34" charset="0"/>
                <a:ea typeface="微软雅黑" panose="020B0503020204020204" pitchFamily="34" charset="-122"/>
                <a:sym typeface="Arial" panose="020B0604020202020204" pitchFamily="34" charset="0"/>
              </a:rPr>
              <a:t>, 2020, 58(28):121-124.</a:t>
            </a:r>
            <a:endParaRPr lang="zh-CN" altLang="en-US" sz="800" dirty="0">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178984419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FD6E8A-3924-2086-C8BD-E9076D5A9824}"/>
              </a:ext>
            </a:extLst>
          </p:cNvPr>
          <p:cNvSpPr>
            <a:spLocks noGrp="1"/>
          </p:cNvSpPr>
          <p:nvPr>
            <p:ph type="title"/>
          </p:nvPr>
        </p:nvSpPr>
        <p:spPr>
          <a:xfrm>
            <a:off x="1131570" y="300252"/>
            <a:ext cx="10135784" cy="655718"/>
          </a:xfrm>
        </p:spPr>
        <p:txBody>
          <a:bodyPr/>
          <a:lstStyle/>
          <a:p>
            <a:r>
              <a:rPr lang="zh-CN" altLang="en-US" dirty="0">
                <a:solidFill>
                  <a:schemeClr val="tx1"/>
                </a:solidFill>
              </a:rPr>
              <a:t>有效性</a:t>
            </a:r>
          </a:p>
        </p:txBody>
      </p:sp>
      <p:grpSp>
        <p:nvGrpSpPr>
          <p:cNvPr id="5" name="组合 4">
            <a:extLst>
              <a:ext uri="{FF2B5EF4-FFF2-40B4-BE49-F238E27FC236}">
                <a16:creationId xmlns:a16="http://schemas.microsoft.com/office/drawing/2014/main" id="{060FA22C-0DF3-A767-1A1F-F1B75B29C0A0}"/>
              </a:ext>
            </a:extLst>
          </p:cNvPr>
          <p:cNvGrpSpPr/>
          <p:nvPr/>
        </p:nvGrpSpPr>
        <p:grpSpPr>
          <a:xfrm>
            <a:off x="630821" y="1617022"/>
            <a:ext cx="10863508" cy="3985756"/>
            <a:chOff x="655391" y="2378139"/>
            <a:chExt cx="10863508" cy="3754966"/>
          </a:xfrm>
        </p:grpSpPr>
        <p:sp>
          <p:nvSpPr>
            <p:cNvPr id="6" name="圆角矩形 14">
              <a:extLst>
                <a:ext uri="{FF2B5EF4-FFF2-40B4-BE49-F238E27FC236}">
                  <a16:creationId xmlns:a16="http://schemas.microsoft.com/office/drawing/2014/main" id="{DF3C6A5F-7F08-1984-157A-44877F17A419}"/>
                </a:ext>
              </a:extLst>
            </p:cNvPr>
            <p:cNvSpPr/>
            <p:nvPr/>
          </p:nvSpPr>
          <p:spPr>
            <a:xfrm>
              <a:off x="6140449" y="2693524"/>
              <a:ext cx="5378450" cy="3439581"/>
            </a:xfrm>
            <a:prstGeom prst="roundRect">
              <a:avLst>
                <a:gd name="adj" fmla="val 5121"/>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15">
              <a:extLst>
                <a:ext uri="{FF2B5EF4-FFF2-40B4-BE49-F238E27FC236}">
                  <a16:creationId xmlns:a16="http://schemas.microsoft.com/office/drawing/2014/main" id="{8FBB4AD2-EABC-D0EA-4FCD-FC9EB2AD4202}"/>
                </a:ext>
              </a:extLst>
            </p:cNvPr>
            <p:cNvSpPr/>
            <p:nvPr/>
          </p:nvSpPr>
          <p:spPr>
            <a:xfrm>
              <a:off x="6633938" y="2378139"/>
              <a:ext cx="4388961" cy="417130"/>
            </a:xfrm>
            <a:prstGeom prst="roundRect">
              <a:avLst>
                <a:gd name="adj" fmla="val 20000"/>
              </a:avLst>
            </a:prstGeom>
            <a:solidFill>
              <a:schemeClr val="accent2"/>
            </a:solid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zh-CN" altLang="en-US" b="1" dirty="0">
                  <a:solidFill>
                    <a:schemeClr val="bg1"/>
                  </a:solidFill>
                </a:rPr>
                <a:t>儿童特殊人群用药</a:t>
              </a:r>
              <a:r>
                <a:rPr lang="zh-CN" altLang="en-US" b="1" kern="100" dirty="0">
                  <a:latin typeface="Arial" panose="020B0604020202020204" pitchFamily="34" charset="0"/>
                  <a:sym typeface="Arial" panose="020B0604020202020204" pitchFamily="34" charset="0"/>
                </a:rPr>
                <a:t>肝功能异常改善明显</a:t>
              </a:r>
              <a:endParaRPr lang="zh-CN" altLang="en-US" b="1" dirty="0">
                <a:solidFill>
                  <a:schemeClr val="bg1"/>
                </a:solidFill>
              </a:endParaRPr>
            </a:p>
          </p:txBody>
        </p:sp>
        <p:sp>
          <p:nvSpPr>
            <p:cNvPr id="8" name="文本框 7">
              <a:extLst>
                <a:ext uri="{FF2B5EF4-FFF2-40B4-BE49-F238E27FC236}">
                  <a16:creationId xmlns:a16="http://schemas.microsoft.com/office/drawing/2014/main" id="{A6FE65EE-CBCF-D973-A4A1-50FA09A20872}"/>
                </a:ext>
              </a:extLst>
            </p:cNvPr>
            <p:cNvSpPr txBox="1"/>
            <p:nvPr/>
          </p:nvSpPr>
          <p:spPr>
            <a:xfrm>
              <a:off x="6340319" y="3081793"/>
              <a:ext cx="4839710" cy="2791181"/>
            </a:xfrm>
            <a:prstGeom prst="rect">
              <a:avLst/>
            </a:prstGeom>
            <a:noFill/>
          </p:spPr>
          <p:txBody>
            <a:bodyPr wrap="square" anchor="t" anchorCtr="0">
              <a:spAutoFit/>
            </a:bodyPr>
            <a:lstStyle/>
            <a:p>
              <a:pPr marL="171450" indent="-171450">
                <a:lnSpc>
                  <a:spcPct val="150000"/>
                </a:lnSpc>
                <a:buFont typeface="Arial" panose="020B0604020202020204" pitchFamily="34" charset="0"/>
                <a:buChar char="•"/>
              </a:pPr>
              <a:r>
                <a:rPr lang="zh-CN" altLang="en-US" sz="1400" dirty="0">
                  <a:solidFill>
                    <a:schemeClr val="tx1"/>
                  </a:solidFill>
                  <a:latin typeface="微软雅黑" panose="020B0503020204020204" pitchFamily="34" charset="-122"/>
                  <a:ea typeface="微软雅黑" panose="020B0503020204020204" pitchFamily="34" charset="-122"/>
                </a:rPr>
                <a:t>一项回顾性真实世界研究共纳入患儿</a:t>
              </a:r>
              <a:r>
                <a:rPr lang="en-US" altLang="zh-CN" sz="1400" dirty="0">
                  <a:solidFill>
                    <a:schemeClr val="tx1"/>
                  </a:solidFill>
                  <a:latin typeface="微软雅黑" panose="020B0503020204020204" pitchFamily="34" charset="-122"/>
                  <a:ea typeface="微软雅黑" panose="020B0503020204020204" pitchFamily="34" charset="-122"/>
                </a:rPr>
                <a:t>155</a:t>
              </a:r>
              <a:r>
                <a:rPr lang="zh-CN" altLang="en-US" sz="1400" dirty="0">
                  <a:solidFill>
                    <a:schemeClr val="tx1"/>
                  </a:solidFill>
                  <a:latin typeface="微软雅黑" panose="020B0503020204020204" pitchFamily="34" charset="-122"/>
                  <a:ea typeface="微软雅黑" panose="020B0503020204020204" pitchFamily="34" charset="-122"/>
                </a:rPr>
                <a:t>例，使用本品</a:t>
              </a:r>
              <a:r>
                <a:rPr lang="zh-CN" altLang="en-US" sz="1400" b="1" dirty="0">
                  <a:solidFill>
                    <a:srgbClr val="C00000"/>
                  </a:solidFill>
                  <a:latin typeface="微软雅黑" panose="020B0503020204020204" pitchFamily="34" charset="-122"/>
                  <a:ea typeface="微软雅黑" panose="020B0503020204020204" pitchFamily="34" charset="-122"/>
                </a:rPr>
                <a:t>治疗肝损伤的总有效率为</a:t>
              </a:r>
              <a:r>
                <a:rPr lang="en-US" altLang="zh-CN" sz="1400" b="1" dirty="0">
                  <a:solidFill>
                    <a:srgbClr val="C00000"/>
                  </a:solidFill>
                  <a:latin typeface="微软雅黑" panose="020B0503020204020204" pitchFamily="34" charset="-122"/>
                  <a:ea typeface="微软雅黑" panose="020B0503020204020204" pitchFamily="34" charset="-122"/>
                </a:rPr>
                <a:t>93.6%</a:t>
              </a:r>
            </a:p>
            <a:p>
              <a:pPr marL="171450" indent="-171450">
                <a:lnSpc>
                  <a:spcPct val="150000"/>
                </a:lnSpc>
                <a:buFont typeface="Arial" panose="020B0604020202020204" pitchFamily="34" charset="0"/>
                <a:buChar char="•"/>
              </a:pPr>
              <a:endParaRPr lang="en-US" altLang="zh-CN" sz="1400" dirty="0">
                <a:solidFill>
                  <a:srgbClr val="FF0000"/>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r>
                <a:rPr lang="zh-CN" altLang="en-US" sz="1400" dirty="0">
                  <a:solidFill>
                    <a:schemeClr val="tx1"/>
                  </a:solidFill>
                  <a:latin typeface="微软雅黑" panose="020B0503020204020204" pitchFamily="34" charset="-122"/>
                  <a:ea typeface="微软雅黑" panose="020B0503020204020204" pitchFamily="34" charset="-122"/>
                </a:rPr>
                <a:t>一项随机、对照、开放性临床研究中，甘草酸单铵半胱氨酸氯化钠注射液（</a:t>
              </a:r>
              <a:r>
                <a:rPr lang="en-US" altLang="zh-CN" sz="1400" dirty="0">
                  <a:solidFill>
                    <a:schemeClr val="tx1"/>
                  </a:solidFill>
                  <a:latin typeface="微软雅黑" panose="020B0503020204020204" pitchFamily="34" charset="-122"/>
                  <a:ea typeface="微软雅黑" panose="020B0503020204020204" pitchFamily="34" charset="-122"/>
                </a:rPr>
                <a:t>250ml </a:t>
              </a:r>
              <a:r>
                <a:rPr lang="en-US" altLang="zh-CN" sz="1400" dirty="0" err="1">
                  <a:solidFill>
                    <a:schemeClr val="tx1"/>
                  </a:solidFill>
                  <a:latin typeface="微软雅黑" panose="020B0503020204020204" pitchFamily="34" charset="-122"/>
                  <a:ea typeface="微软雅黑" panose="020B0503020204020204" pitchFamily="34" charset="-122"/>
                </a:rPr>
                <a:t>qd</a:t>
              </a:r>
              <a:r>
                <a:rPr lang="zh-CN" altLang="en-US" sz="1400" dirty="0">
                  <a:solidFill>
                    <a:schemeClr val="tx1"/>
                  </a:solidFill>
                  <a:latin typeface="微软雅黑" panose="020B0503020204020204" pitchFamily="34" charset="-122"/>
                  <a:ea typeface="微软雅黑" panose="020B0503020204020204" pitchFamily="34" charset="-122"/>
                </a:rPr>
                <a:t>）和对照组复方甘草酸苷注射液（</a:t>
              </a:r>
              <a:r>
                <a:rPr lang="en-US" altLang="zh-CN" sz="1400" dirty="0">
                  <a:solidFill>
                    <a:schemeClr val="tx1"/>
                  </a:solidFill>
                  <a:latin typeface="微软雅黑" panose="020B0503020204020204" pitchFamily="34" charset="-122"/>
                  <a:ea typeface="微软雅黑" panose="020B0503020204020204" pitchFamily="34" charset="-122"/>
                </a:rPr>
                <a:t>100ml </a:t>
              </a:r>
              <a:r>
                <a:rPr lang="en-US" altLang="zh-CN" sz="1400" dirty="0" err="1">
                  <a:solidFill>
                    <a:schemeClr val="tx1"/>
                  </a:solidFill>
                  <a:latin typeface="微软雅黑" panose="020B0503020204020204" pitchFamily="34" charset="-122"/>
                  <a:ea typeface="微软雅黑" panose="020B0503020204020204" pitchFamily="34" charset="-122"/>
                </a:rPr>
                <a:t>qd</a:t>
              </a:r>
              <a:r>
                <a:rPr lang="zh-CN" altLang="en-US" sz="1400" dirty="0">
                  <a:solidFill>
                    <a:schemeClr val="tx1"/>
                  </a:solidFill>
                  <a:latin typeface="微软雅黑" panose="020B0503020204020204" pitchFamily="34" charset="-122"/>
                  <a:ea typeface="微软雅黑" panose="020B0503020204020204" pitchFamily="34" charset="-122"/>
                </a:rPr>
                <a:t>）治疗儿童轻、中度慢性肝损伤在</a:t>
              </a:r>
              <a:r>
                <a:rPr lang="en-US" altLang="zh-CN" sz="1400" dirty="0">
                  <a:solidFill>
                    <a:schemeClr val="tx1"/>
                  </a:solidFill>
                  <a:latin typeface="微软雅黑" panose="020B0503020204020204" pitchFamily="34" charset="-122"/>
                  <a:ea typeface="微软雅黑" panose="020B0503020204020204" pitchFamily="34" charset="-122"/>
                </a:rPr>
                <a:t>4</a:t>
              </a:r>
              <a:r>
                <a:rPr lang="zh-CN" altLang="en-US" sz="1400" dirty="0">
                  <a:solidFill>
                    <a:schemeClr val="tx1"/>
                  </a:solidFill>
                  <a:latin typeface="微软雅黑" panose="020B0503020204020204" pitchFamily="34" charset="-122"/>
                  <a:ea typeface="微软雅黑" panose="020B0503020204020204" pitchFamily="34" charset="-122"/>
                </a:rPr>
                <a:t>周疗程结束时试验组</a:t>
              </a:r>
              <a:r>
                <a:rPr lang="en-US" altLang="zh-CN" sz="1400" dirty="0">
                  <a:solidFill>
                    <a:schemeClr val="tx1"/>
                  </a:solidFill>
                  <a:latin typeface="微软雅黑" panose="020B0503020204020204" pitchFamily="34" charset="-122"/>
                  <a:ea typeface="微软雅黑" panose="020B0503020204020204" pitchFamily="34" charset="-122"/>
                </a:rPr>
                <a:t>95%</a:t>
              </a:r>
              <a:r>
                <a:rPr lang="zh-CN" altLang="en-US" sz="1400" dirty="0">
                  <a:solidFill>
                    <a:schemeClr val="tx1"/>
                  </a:solidFill>
                  <a:latin typeface="微软雅黑" panose="020B0503020204020204" pitchFamily="34" charset="-122"/>
                  <a:ea typeface="微软雅黑" panose="020B0503020204020204" pitchFamily="34" charset="-122"/>
                </a:rPr>
                <a:t>受试者为显效，</a:t>
              </a:r>
              <a:r>
                <a:rPr lang="en-US" altLang="zh-CN" sz="1400" dirty="0">
                  <a:solidFill>
                    <a:schemeClr val="tx1"/>
                  </a:solidFill>
                  <a:latin typeface="微软雅黑" panose="020B0503020204020204" pitchFamily="34" charset="-122"/>
                  <a:ea typeface="微软雅黑" panose="020B0503020204020204" pitchFamily="34" charset="-122"/>
                </a:rPr>
                <a:t>5%</a:t>
              </a:r>
              <a:r>
                <a:rPr lang="zh-CN" altLang="en-US" sz="1400" dirty="0">
                  <a:solidFill>
                    <a:schemeClr val="tx1"/>
                  </a:solidFill>
                  <a:latin typeface="微软雅黑" panose="020B0503020204020204" pitchFamily="34" charset="-122"/>
                  <a:ea typeface="微软雅黑" panose="020B0503020204020204" pitchFamily="34" charset="-122"/>
                </a:rPr>
                <a:t>为有效；对照组</a:t>
              </a:r>
              <a:r>
                <a:rPr lang="en-US" altLang="zh-CN" sz="1400" dirty="0">
                  <a:solidFill>
                    <a:schemeClr val="tx1"/>
                  </a:solidFill>
                  <a:latin typeface="微软雅黑" panose="020B0503020204020204" pitchFamily="34" charset="-122"/>
                  <a:ea typeface="微软雅黑" panose="020B0503020204020204" pitchFamily="34" charset="-122"/>
                </a:rPr>
                <a:t>85%</a:t>
              </a:r>
              <a:r>
                <a:rPr lang="zh-CN" altLang="en-US" sz="1400" dirty="0">
                  <a:solidFill>
                    <a:schemeClr val="tx1"/>
                  </a:solidFill>
                  <a:latin typeface="微软雅黑" panose="020B0503020204020204" pitchFamily="34" charset="-122"/>
                  <a:ea typeface="微软雅黑" panose="020B0503020204020204" pitchFamily="34" charset="-122"/>
                </a:rPr>
                <a:t>为显效，</a:t>
              </a:r>
              <a:r>
                <a:rPr lang="en-US" altLang="zh-CN" sz="1400" dirty="0">
                  <a:solidFill>
                    <a:schemeClr val="tx1"/>
                  </a:solidFill>
                  <a:latin typeface="微软雅黑" panose="020B0503020204020204" pitchFamily="34" charset="-122"/>
                  <a:ea typeface="微软雅黑" panose="020B0503020204020204" pitchFamily="34" charset="-122"/>
                </a:rPr>
                <a:t>15%</a:t>
              </a:r>
              <a:r>
                <a:rPr lang="zh-CN" altLang="en-US" sz="1400" dirty="0">
                  <a:solidFill>
                    <a:schemeClr val="tx1"/>
                  </a:solidFill>
                  <a:latin typeface="微软雅黑" panose="020B0503020204020204" pitchFamily="34" charset="-122"/>
                  <a:ea typeface="微软雅黑" panose="020B0503020204020204" pitchFamily="34" charset="-122"/>
                </a:rPr>
                <a:t>为有效。并且在</a:t>
              </a:r>
              <a:r>
                <a:rPr lang="zh-CN" altLang="en-US" sz="1400" b="1" dirty="0">
                  <a:solidFill>
                    <a:srgbClr val="C00000"/>
                  </a:solidFill>
                  <a:latin typeface="微软雅黑" panose="020B0503020204020204" pitchFamily="34" charset="-122"/>
                  <a:ea typeface="微软雅黑" panose="020B0503020204020204" pitchFamily="34" charset="-122"/>
                </a:rPr>
                <a:t>治疗</a:t>
              </a:r>
              <a:r>
                <a:rPr lang="en-US" altLang="zh-CN" sz="1400" b="1" dirty="0">
                  <a:solidFill>
                    <a:srgbClr val="C00000"/>
                  </a:solidFill>
                  <a:latin typeface="微软雅黑" panose="020B0503020204020204" pitchFamily="34" charset="-122"/>
                  <a:ea typeface="微软雅黑" panose="020B0503020204020204" pitchFamily="34" charset="-122"/>
                </a:rPr>
                <a:t>2</a:t>
              </a:r>
              <a:r>
                <a:rPr lang="zh-CN" altLang="en-US" sz="1400" b="1" dirty="0">
                  <a:solidFill>
                    <a:srgbClr val="C00000"/>
                  </a:solidFill>
                  <a:latin typeface="微软雅黑" panose="020B0503020204020204" pitchFamily="34" charset="-122"/>
                  <a:ea typeface="微软雅黑" panose="020B0503020204020204" pitchFamily="34" charset="-122"/>
                </a:rPr>
                <a:t>周时试验组</a:t>
              </a:r>
              <a:r>
                <a:rPr lang="en-US" altLang="zh-CN" sz="1400" b="1" dirty="0">
                  <a:solidFill>
                    <a:srgbClr val="C00000"/>
                  </a:solidFill>
                  <a:latin typeface="微软雅黑" panose="020B0503020204020204" pitchFamily="34" charset="-122"/>
                  <a:ea typeface="微软雅黑" panose="020B0503020204020204" pitchFamily="34" charset="-122"/>
                </a:rPr>
                <a:t>ALT</a:t>
              </a:r>
              <a:r>
                <a:rPr lang="zh-CN" altLang="en-US" sz="1400" b="1" dirty="0">
                  <a:solidFill>
                    <a:srgbClr val="C00000"/>
                  </a:solidFill>
                  <a:latin typeface="微软雅黑" panose="020B0503020204020204" pitchFamily="34" charset="-122"/>
                  <a:ea typeface="微软雅黑" panose="020B0503020204020204" pitchFamily="34" charset="-122"/>
                </a:rPr>
                <a:t>和</a:t>
              </a:r>
              <a:r>
                <a:rPr lang="en-US" altLang="zh-CN" sz="1400" b="1" dirty="0">
                  <a:solidFill>
                    <a:srgbClr val="C00000"/>
                  </a:solidFill>
                  <a:latin typeface="微软雅黑" panose="020B0503020204020204" pitchFamily="34" charset="-122"/>
                  <a:ea typeface="微软雅黑" panose="020B0503020204020204" pitchFamily="34" charset="-122"/>
                </a:rPr>
                <a:t>AST</a:t>
              </a:r>
              <a:r>
                <a:rPr lang="zh-CN" altLang="en-US" sz="1400" b="1" dirty="0">
                  <a:solidFill>
                    <a:srgbClr val="C00000"/>
                  </a:solidFill>
                  <a:latin typeface="微软雅黑" panose="020B0503020204020204" pitchFamily="34" charset="-122"/>
                  <a:ea typeface="微软雅黑" panose="020B0503020204020204" pitchFamily="34" charset="-122"/>
                </a:rPr>
                <a:t>降低的幅度优于对照组</a:t>
              </a:r>
              <a:endParaRPr lang="en-US" altLang="zh-CN" sz="1400" dirty="0">
                <a:solidFill>
                  <a:srgbClr val="FF0000"/>
                </a:solidFill>
                <a:latin typeface="微软雅黑" panose="020B0503020204020204" pitchFamily="34" charset="-122"/>
                <a:ea typeface="微软雅黑" panose="020B0503020204020204" pitchFamily="34" charset="-122"/>
              </a:endParaRPr>
            </a:p>
          </p:txBody>
        </p:sp>
        <p:sp>
          <p:nvSpPr>
            <p:cNvPr id="9" name="圆角矩形 7">
              <a:extLst>
                <a:ext uri="{FF2B5EF4-FFF2-40B4-BE49-F238E27FC236}">
                  <a16:creationId xmlns:a16="http://schemas.microsoft.com/office/drawing/2014/main" id="{DD215644-2B18-25DD-9ECB-3D32763917EB}"/>
                </a:ext>
              </a:extLst>
            </p:cNvPr>
            <p:cNvSpPr/>
            <p:nvPr/>
          </p:nvSpPr>
          <p:spPr>
            <a:xfrm>
              <a:off x="655391" y="2693524"/>
              <a:ext cx="5070487" cy="3439581"/>
            </a:xfrm>
            <a:prstGeom prst="roundRect">
              <a:avLst>
                <a:gd name="adj" fmla="val 5121"/>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圆角矩形 8">
              <a:extLst>
                <a:ext uri="{FF2B5EF4-FFF2-40B4-BE49-F238E27FC236}">
                  <a16:creationId xmlns:a16="http://schemas.microsoft.com/office/drawing/2014/main" id="{099077D3-2CA0-3918-E532-FC77E48EA014}"/>
                </a:ext>
              </a:extLst>
            </p:cNvPr>
            <p:cNvSpPr/>
            <p:nvPr/>
          </p:nvSpPr>
          <p:spPr>
            <a:xfrm>
              <a:off x="852757" y="2397445"/>
              <a:ext cx="4794205" cy="417130"/>
            </a:xfrm>
            <a:prstGeom prst="roundRect">
              <a:avLst>
                <a:gd name="adj" fmla="val 20000"/>
              </a:avLst>
            </a:prstGeom>
            <a:solidFill>
              <a:schemeClr val="accent2"/>
            </a:solid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zh-CN" altLang="en-US" b="1" dirty="0">
                  <a:solidFill>
                    <a:schemeClr val="bg1"/>
                  </a:solidFill>
                </a:rPr>
                <a:t>复方制剂，患者获益更全面</a:t>
              </a:r>
            </a:p>
          </p:txBody>
        </p:sp>
        <p:sp>
          <p:nvSpPr>
            <p:cNvPr id="11" name="文本框 10">
              <a:extLst>
                <a:ext uri="{FF2B5EF4-FFF2-40B4-BE49-F238E27FC236}">
                  <a16:creationId xmlns:a16="http://schemas.microsoft.com/office/drawing/2014/main" id="{E281FA52-CAE3-AF87-EBE3-BC7BE50FC0D0}"/>
                </a:ext>
              </a:extLst>
            </p:cNvPr>
            <p:cNvSpPr txBox="1"/>
            <p:nvPr/>
          </p:nvSpPr>
          <p:spPr>
            <a:xfrm>
              <a:off x="852757" y="3081793"/>
              <a:ext cx="4794205" cy="2522610"/>
            </a:xfrm>
            <a:prstGeom prst="rect">
              <a:avLst/>
            </a:prstGeom>
            <a:noFill/>
          </p:spPr>
          <p:txBody>
            <a:bodyPr wrap="square" anchor="t" anchorCtr="0">
              <a:spAutoFit/>
            </a:bodyPr>
            <a:lstStyle/>
            <a:p>
              <a:pPr marL="171450" indent="-171450">
                <a:lnSpc>
                  <a:spcPct val="150000"/>
                </a:lnSpc>
                <a:buFont typeface="Arial" panose="020B0604020202020204" pitchFamily="34" charset="0"/>
                <a:buChar char="•"/>
              </a:pPr>
              <a:r>
                <a:rPr lang="zh-CN" altLang="en-US" sz="1400" b="1" dirty="0">
                  <a:solidFill>
                    <a:srgbClr val="C00000"/>
                  </a:solidFill>
                  <a:latin typeface="微软雅黑" panose="020B0503020204020204" pitchFamily="34" charset="-122"/>
                  <a:ea typeface="微软雅黑" panose="020B0503020204020204" pitchFamily="34" charset="-122"/>
                </a:rPr>
                <a:t>当甘草酸单铵与半胱氨酸比例为 </a:t>
              </a:r>
              <a:r>
                <a:rPr lang="en-US" altLang="zh-CN" sz="1400" b="1" dirty="0">
                  <a:solidFill>
                    <a:srgbClr val="C00000"/>
                  </a:solidFill>
                  <a:latin typeface="微软雅黑" panose="020B0503020204020204" pitchFamily="34" charset="-122"/>
                  <a:ea typeface="微软雅黑" panose="020B0503020204020204" pitchFamily="34" charset="-122"/>
                </a:rPr>
                <a:t>2:1</a:t>
              </a:r>
              <a:r>
                <a:rPr lang="zh-CN" altLang="en-US" sz="1400" b="1" dirty="0">
                  <a:solidFill>
                    <a:srgbClr val="C00000"/>
                  </a:solidFill>
                  <a:latin typeface="微软雅黑" panose="020B0503020204020204" pitchFamily="34" charset="-122"/>
                  <a:ea typeface="微软雅黑" panose="020B0503020204020204" pitchFamily="34" charset="-122"/>
                </a:rPr>
                <a:t>时</a:t>
              </a:r>
              <a:r>
                <a:rPr lang="zh-CN" altLang="en-US" sz="1400" dirty="0">
                  <a:latin typeface="微软雅黑" panose="020B0503020204020204" pitchFamily="34" charset="-122"/>
                  <a:ea typeface="微软雅黑" panose="020B0503020204020204" pitchFamily="34" charset="-122"/>
                </a:rPr>
                <a:t>，小鼠生存率最高，为 </a:t>
              </a:r>
              <a:r>
                <a:rPr lang="en-US" altLang="zh-CN" sz="1400" dirty="0">
                  <a:latin typeface="微软雅黑" panose="020B0503020204020204" pitchFamily="34" charset="-122"/>
                  <a:ea typeface="微软雅黑" panose="020B0503020204020204" pitchFamily="34" charset="-122"/>
                </a:rPr>
                <a:t>80%</a:t>
              </a:r>
              <a:r>
                <a:rPr lang="zh-CN" altLang="en-US" sz="1400" dirty="0">
                  <a:latin typeface="微软雅黑" panose="020B0503020204020204" pitchFamily="34" charset="-122"/>
                  <a:ea typeface="微软雅黑" panose="020B0503020204020204" pitchFamily="34" charset="-122"/>
                </a:rPr>
                <a:t>；谷丙转氨酶</a:t>
              </a:r>
              <a:r>
                <a:rPr lang="en-US" altLang="zh-CN" sz="1400" dirty="0">
                  <a:latin typeface="微软雅黑" panose="020B0503020204020204" pitchFamily="34" charset="-122"/>
                  <a:ea typeface="微软雅黑" panose="020B0503020204020204" pitchFamily="34" charset="-122"/>
                </a:rPr>
                <a:t>(ALT)</a:t>
              </a:r>
              <a:r>
                <a:rPr lang="zh-CN" altLang="en-US" sz="1400" dirty="0">
                  <a:latin typeface="微软雅黑" panose="020B0503020204020204" pitchFamily="34" charset="-122"/>
                  <a:ea typeface="微软雅黑" panose="020B0503020204020204" pitchFamily="34" charset="-122"/>
                </a:rPr>
                <a:t>和谷丙转氨酶</a:t>
              </a:r>
              <a:r>
                <a:rPr lang="en-US" altLang="zh-CN" sz="1400" dirty="0">
                  <a:latin typeface="微软雅黑" panose="020B0503020204020204" pitchFamily="34" charset="-122"/>
                  <a:ea typeface="微软雅黑" panose="020B0503020204020204" pitchFamily="34" charset="-122"/>
                </a:rPr>
                <a:t>(AST)</a:t>
              </a:r>
              <a:r>
                <a:rPr lang="zh-CN" altLang="en-US" sz="1400" dirty="0">
                  <a:latin typeface="微软雅黑" panose="020B0503020204020204" pitchFamily="34" charset="-122"/>
                  <a:ea typeface="微软雅黑" panose="020B0503020204020204" pitchFamily="34" charset="-122"/>
                </a:rPr>
                <a:t>水平下降最为明显，与模型组相比有显著性差异。研究表明</a:t>
              </a:r>
              <a:r>
                <a:rPr lang="en-US" altLang="zh-CN" sz="1400" b="1" dirty="0">
                  <a:solidFill>
                    <a:srgbClr val="C00000"/>
                  </a:solidFill>
                  <a:latin typeface="微软雅黑" panose="020B0503020204020204" pitchFamily="34" charset="-122"/>
                  <a:ea typeface="微软雅黑" panose="020B0503020204020204" pitchFamily="34" charset="-122"/>
                </a:rPr>
                <a:t>2:1</a:t>
              </a:r>
              <a:r>
                <a:rPr lang="zh-CN" altLang="en-US" sz="1400" b="1" dirty="0">
                  <a:solidFill>
                    <a:srgbClr val="C00000"/>
                  </a:solidFill>
                  <a:latin typeface="微软雅黑" panose="020B0503020204020204" pitchFamily="34" charset="-122"/>
                  <a:ea typeface="微软雅黑" panose="020B0503020204020204" pitchFamily="34" charset="-122"/>
                </a:rPr>
                <a:t>为最佳配比</a:t>
              </a:r>
              <a:r>
                <a:rPr lang="zh-CN" altLang="en-US" sz="1400" dirty="0">
                  <a:latin typeface="微软雅黑" panose="020B0503020204020204" pitchFamily="34" charset="-122"/>
                  <a:ea typeface="微软雅黑" panose="020B0503020204020204" pitchFamily="34" charset="-122"/>
                </a:rPr>
                <a:t> ，</a:t>
              </a:r>
              <a:r>
                <a:rPr lang="zh-CN" altLang="en-US" sz="1400" b="1" dirty="0">
                  <a:solidFill>
                    <a:srgbClr val="C00000"/>
                  </a:solidFill>
                  <a:latin typeface="微软雅黑" panose="020B0503020204020204" pitchFamily="34" charset="-122"/>
                  <a:ea typeface="微软雅黑" panose="020B0503020204020204" pitchFamily="34" charset="-122"/>
                </a:rPr>
                <a:t>保证患者更全面的治疗需求。</a:t>
              </a:r>
              <a:endParaRPr lang="en-US" altLang="zh-CN" sz="1400" b="1" dirty="0">
                <a:solidFill>
                  <a:srgbClr val="C00000"/>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endParaRPr lang="en-US" altLang="zh-CN" sz="1400" dirty="0">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r>
                <a:rPr lang="zh-CN" altLang="en-US" sz="1400" dirty="0">
                  <a:solidFill>
                    <a:schemeClr val="tx1"/>
                  </a:solidFill>
                  <a:latin typeface="微软雅黑" panose="020B0503020204020204" pitchFamily="34" charset="-122"/>
                  <a:ea typeface="微软雅黑" panose="020B0503020204020204" pitchFamily="34" charset="-122"/>
                </a:rPr>
                <a:t>一项前瞻性真实世界研究，在全国</a:t>
              </a:r>
              <a:r>
                <a:rPr lang="en-US" altLang="zh-CN" sz="1400" dirty="0">
                  <a:solidFill>
                    <a:schemeClr val="tx1"/>
                  </a:solidFill>
                  <a:latin typeface="微软雅黑" panose="020B0503020204020204" pitchFamily="34" charset="-122"/>
                  <a:ea typeface="微软雅黑" panose="020B0503020204020204" pitchFamily="34" charset="-122"/>
                </a:rPr>
                <a:t>11</a:t>
              </a:r>
              <a:r>
                <a:rPr lang="zh-CN" altLang="en-US" sz="1400" dirty="0">
                  <a:solidFill>
                    <a:schemeClr val="tx1"/>
                  </a:solidFill>
                  <a:latin typeface="微软雅黑" panose="020B0503020204020204" pitchFamily="34" charset="-122"/>
                  <a:ea typeface="微软雅黑" panose="020B0503020204020204" pitchFamily="34" charset="-122"/>
                </a:rPr>
                <a:t>家中心纳入接受肝切除手术的患者</a:t>
              </a:r>
              <a:r>
                <a:rPr lang="en-US" altLang="zh-CN" sz="1400" dirty="0">
                  <a:solidFill>
                    <a:schemeClr val="tx1"/>
                  </a:solidFill>
                  <a:latin typeface="微软雅黑" panose="020B0503020204020204" pitchFamily="34" charset="-122"/>
                  <a:ea typeface="微软雅黑" panose="020B0503020204020204" pitchFamily="34" charset="-122"/>
                </a:rPr>
                <a:t>202</a:t>
              </a:r>
              <a:r>
                <a:rPr lang="zh-CN" altLang="en-US" sz="1400" dirty="0">
                  <a:solidFill>
                    <a:schemeClr val="tx1"/>
                  </a:solidFill>
                  <a:latin typeface="微软雅黑" panose="020B0503020204020204" pitchFamily="34" charset="-122"/>
                  <a:ea typeface="微软雅黑" panose="020B0503020204020204" pitchFamily="34" charset="-122"/>
                </a:rPr>
                <a:t>例，术后静脉滴注甘草酸单铵半胱氨酸氯化钠注射液</a:t>
              </a:r>
              <a:r>
                <a:rPr lang="zh-CN" altLang="en-US" sz="1400" b="1" dirty="0">
                  <a:solidFill>
                    <a:srgbClr val="C00000"/>
                  </a:solidFill>
                  <a:latin typeface="微软雅黑" panose="020B0503020204020204" pitchFamily="34" charset="-122"/>
                  <a:ea typeface="微软雅黑" panose="020B0503020204020204" pitchFamily="34" charset="-122"/>
                </a:rPr>
                <a:t>治疗肝损伤的总有效率为</a:t>
              </a:r>
              <a:r>
                <a:rPr lang="en-US" altLang="zh-CN" sz="1400" b="1" dirty="0">
                  <a:solidFill>
                    <a:srgbClr val="C00000"/>
                  </a:solidFill>
                  <a:latin typeface="微软雅黑" panose="020B0503020204020204" pitchFamily="34" charset="-122"/>
                  <a:ea typeface="微软雅黑" panose="020B0503020204020204" pitchFamily="34" charset="-122"/>
                </a:rPr>
                <a:t>97.45%</a:t>
              </a:r>
              <a:endParaRPr lang="en-US" altLang="zh-CN" sz="1400" dirty="0">
                <a:solidFill>
                  <a:srgbClr val="FF0000"/>
                </a:solidFill>
                <a:latin typeface="微软雅黑" panose="020B0503020204020204" pitchFamily="34" charset="-122"/>
                <a:ea typeface="微软雅黑" panose="020B0503020204020204" pitchFamily="34" charset="-122"/>
              </a:endParaRPr>
            </a:p>
          </p:txBody>
        </p:sp>
      </p:grpSp>
      <p:sp>
        <p:nvSpPr>
          <p:cNvPr id="4" name="矩形 3"/>
          <p:cNvSpPr/>
          <p:nvPr/>
        </p:nvSpPr>
        <p:spPr>
          <a:xfrm>
            <a:off x="630821" y="6098041"/>
            <a:ext cx="7979189" cy="646331"/>
          </a:xfrm>
          <a:prstGeom prst="rect">
            <a:avLst/>
          </a:prstGeom>
        </p:spPr>
        <p:txBody>
          <a:bodyPr wrap="square">
            <a:spAutoFit/>
          </a:bodyPr>
          <a:lstStyle/>
          <a:p>
            <a:pPr lvl="0"/>
            <a:r>
              <a:rPr lang="en-US" altLang="zh-CN" sz="900" dirty="0">
                <a:latin typeface="微软雅黑" panose="020B0503020204020204" pitchFamily="34" charset="-122"/>
                <a:ea typeface="微软雅黑" panose="020B0503020204020204" pitchFamily="34" charset="-122"/>
              </a:rPr>
              <a:t>1.</a:t>
            </a:r>
            <a:r>
              <a:rPr lang="en-US" altLang="zh-CN" sz="900" dirty="0">
                <a:latin typeface="微软雅黑" panose="020B0503020204020204" pitchFamily="34" charset="-122"/>
                <a:ea typeface="微软雅黑" panose="020B0503020204020204" pitchFamily="34" charset="-122"/>
                <a:cs typeface="+mn-ea"/>
                <a:sym typeface="Arial" panose="020B0604020202020204" pitchFamily="34" charset="0"/>
              </a:rPr>
              <a:t>Shifeng Chu, et al. European Journal of Pharmacology. Available online 13 June 2020.</a:t>
            </a:r>
            <a:endParaRPr lang="en-US" altLang="zh-CN" sz="900" dirty="0">
              <a:latin typeface="微软雅黑" panose="020B0503020204020204" pitchFamily="34" charset="-122"/>
              <a:ea typeface="微软雅黑" panose="020B0503020204020204" pitchFamily="34" charset="-122"/>
            </a:endParaRPr>
          </a:p>
          <a:p>
            <a:r>
              <a:rPr lang="en-US" altLang="zh-CN" sz="900" dirty="0">
                <a:latin typeface="微软雅黑" panose="020B0503020204020204" pitchFamily="34" charset="-122"/>
                <a:ea typeface="微软雅黑" panose="020B0503020204020204" pitchFamily="34" charset="-122"/>
                <a:sym typeface="Arial" panose="020B0604020202020204" pitchFamily="34" charset="0"/>
              </a:rPr>
              <a:t>2.</a:t>
            </a:r>
            <a:r>
              <a:rPr lang="zh-CN" altLang="en-US" sz="900" dirty="0">
                <a:latin typeface="微软雅黑" panose="020B0503020204020204" pitchFamily="34" charset="-122"/>
                <a:ea typeface="微软雅黑" panose="020B0503020204020204" pitchFamily="34" charset="-122"/>
                <a:sym typeface="Arial" panose="020B0604020202020204" pitchFamily="34" charset="0"/>
              </a:rPr>
              <a:t>甘草酸单铵半胱氨酸氯化钠注射液对围手术期肝损伤患者疗效与安全性的真实世界研究报告</a:t>
            </a:r>
            <a:endParaRPr lang="en-US" altLang="zh-CN" sz="900" dirty="0">
              <a:latin typeface="微软雅黑" panose="020B0503020204020204" pitchFamily="34" charset="-122"/>
              <a:ea typeface="微软雅黑" panose="020B0503020204020204" pitchFamily="34" charset="-122"/>
              <a:sym typeface="Arial" panose="020B0604020202020204" pitchFamily="34" charset="0"/>
            </a:endParaRPr>
          </a:p>
          <a:p>
            <a:r>
              <a:rPr lang="en-US" altLang="zh-CN" sz="900" dirty="0">
                <a:latin typeface="微软雅黑" panose="020B0503020204020204" pitchFamily="34" charset="-122"/>
                <a:ea typeface="微软雅黑" panose="020B0503020204020204" pitchFamily="34" charset="-122"/>
                <a:sym typeface="Arial" panose="020B0604020202020204" pitchFamily="34" charset="0"/>
              </a:rPr>
              <a:t>3</a:t>
            </a:r>
            <a:r>
              <a:rPr lang="en-US" altLang="zh-CN" sz="900" dirty="0">
                <a:latin typeface="微软雅黑" panose="020B0503020204020204" pitchFamily="34" charset="-122"/>
                <a:ea typeface="微软雅黑" panose="020B0503020204020204" pitchFamily="34" charset="-122"/>
              </a:rPr>
              <a:t>.</a:t>
            </a:r>
            <a:r>
              <a:rPr lang="zh-CN" altLang="en-US" sz="900" dirty="0">
                <a:latin typeface="微软雅黑" panose="020B0503020204020204" pitchFamily="34" charset="-122"/>
                <a:ea typeface="微软雅黑" panose="020B0503020204020204" pitchFamily="34" charset="-122"/>
                <a:sym typeface="Arial" panose="020B0604020202020204" pitchFamily="34" charset="0"/>
              </a:rPr>
              <a:t>李文辉</a:t>
            </a:r>
            <a:r>
              <a:rPr lang="en-US" altLang="zh-CN" sz="900" dirty="0">
                <a:latin typeface="微软雅黑" panose="020B0503020204020204" pitchFamily="34" charset="-122"/>
                <a:ea typeface="微软雅黑" panose="020B0503020204020204" pitchFamily="34" charset="-122"/>
                <a:sym typeface="Arial" panose="020B0604020202020204" pitchFamily="34" charset="0"/>
              </a:rPr>
              <a:t>,</a:t>
            </a:r>
            <a:r>
              <a:rPr lang="zh-CN" altLang="en-US" sz="900" dirty="0">
                <a:latin typeface="微软雅黑" panose="020B0503020204020204" pitchFamily="34" charset="-122"/>
                <a:ea typeface="微软雅黑" panose="020B0503020204020204" pitchFamily="34" charset="-122"/>
                <a:sym typeface="Arial" panose="020B0604020202020204" pitchFamily="34" charset="0"/>
              </a:rPr>
              <a:t>唐洪侠</a:t>
            </a:r>
            <a:r>
              <a:rPr lang="en-US" altLang="zh-CN" sz="900" dirty="0">
                <a:latin typeface="微软雅黑" panose="020B0503020204020204" pitchFamily="34" charset="-122"/>
                <a:ea typeface="微软雅黑" panose="020B0503020204020204" pitchFamily="34" charset="-122"/>
                <a:sym typeface="Arial" panose="020B0604020202020204" pitchFamily="34" charset="0"/>
              </a:rPr>
              <a:t>,</a:t>
            </a:r>
            <a:r>
              <a:rPr lang="zh-CN" altLang="en-US" sz="900" dirty="0">
                <a:latin typeface="微软雅黑" panose="020B0503020204020204" pitchFamily="34" charset="-122"/>
                <a:ea typeface="微软雅黑" panose="020B0503020204020204" pitchFamily="34" charset="-122"/>
                <a:sym typeface="Arial" panose="020B0604020202020204" pitchFamily="34" charset="0"/>
              </a:rPr>
              <a:t>贾彬等</a:t>
            </a:r>
            <a:r>
              <a:rPr lang="en-US" altLang="zh-CN" sz="900" dirty="0">
                <a:latin typeface="微软雅黑" panose="020B0503020204020204" pitchFamily="34" charset="-122"/>
                <a:ea typeface="微软雅黑" panose="020B0503020204020204" pitchFamily="34" charset="-122"/>
                <a:sym typeface="Arial" panose="020B0604020202020204" pitchFamily="34" charset="0"/>
              </a:rPr>
              <a:t>.</a:t>
            </a:r>
            <a:r>
              <a:rPr lang="zh-CN" altLang="en-US" sz="900" dirty="0">
                <a:latin typeface="微软雅黑" panose="020B0503020204020204" pitchFamily="34" charset="-122"/>
                <a:ea typeface="微软雅黑" panose="020B0503020204020204" pitchFamily="34" charset="-122"/>
                <a:sym typeface="Arial" panose="020B0604020202020204" pitchFamily="34" charset="0"/>
              </a:rPr>
              <a:t>甘草酸单铵半胱氨酸氯化钠注射液治疗儿童肝损伤的真实世界研究</a:t>
            </a:r>
            <a:r>
              <a:rPr lang="en-US" altLang="zh-CN" sz="900" dirty="0">
                <a:latin typeface="微软雅黑" panose="020B0503020204020204" pitchFamily="34" charset="-122"/>
                <a:ea typeface="微软雅黑" panose="020B0503020204020204" pitchFamily="34" charset="-122"/>
                <a:sym typeface="Arial" panose="020B0604020202020204" pitchFamily="34" charset="0"/>
              </a:rPr>
              <a:t>[J].</a:t>
            </a:r>
            <a:r>
              <a:rPr lang="zh-CN" altLang="en-US" sz="900" dirty="0">
                <a:latin typeface="微软雅黑" panose="020B0503020204020204" pitchFamily="34" charset="-122"/>
                <a:ea typeface="微软雅黑" panose="020B0503020204020204" pitchFamily="34" charset="-122"/>
                <a:sym typeface="Arial" panose="020B0604020202020204" pitchFamily="34" charset="0"/>
              </a:rPr>
              <a:t>中国现代医生</a:t>
            </a:r>
            <a:r>
              <a:rPr lang="en-US" altLang="zh-CN" sz="900" dirty="0">
                <a:latin typeface="微软雅黑" panose="020B0503020204020204" pitchFamily="34" charset="-122"/>
                <a:ea typeface="微软雅黑" panose="020B0503020204020204" pitchFamily="34" charset="-122"/>
                <a:sym typeface="Arial" panose="020B0604020202020204" pitchFamily="34" charset="0"/>
              </a:rPr>
              <a:t>, 2020, 58(28):121-124.</a:t>
            </a:r>
          </a:p>
          <a:p>
            <a:pPr lvl="0"/>
            <a:r>
              <a:rPr lang="en-US" altLang="zh-CN" sz="900" noProof="1">
                <a:latin typeface="Arial" panose="020B0604020202020204" pitchFamily="34" charset="0"/>
                <a:ea typeface="Microsoft YaHei" panose="020B0503020204020204" pitchFamily="34" charset="-122"/>
                <a:sym typeface="Arial" panose="020B0604020202020204" pitchFamily="34" charset="0"/>
              </a:rPr>
              <a:t>4.</a:t>
            </a:r>
            <a:r>
              <a:rPr lang="zh-CN" altLang="en-US" sz="900" noProof="1">
                <a:latin typeface="Arial" panose="020B0604020202020204" pitchFamily="34" charset="0"/>
                <a:ea typeface="Microsoft YaHei" panose="020B0503020204020204" pitchFamily="34" charset="-122"/>
                <a:sym typeface="Arial" panose="020B0604020202020204" pitchFamily="34" charset="0"/>
              </a:rPr>
              <a:t>张鸿飞</a:t>
            </a:r>
            <a:r>
              <a:rPr lang="en-US" altLang="zh-CN" sz="900" noProof="1">
                <a:latin typeface="Arial" panose="020B0604020202020204" pitchFamily="34" charset="0"/>
                <a:ea typeface="Microsoft YaHei" panose="020B0503020204020204" pitchFamily="34" charset="-122"/>
                <a:sym typeface="Arial" panose="020B0604020202020204" pitchFamily="34" charset="0"/>
              </a:rPr>
              <a:t>,</a:t>
            </a:r>
            <a:r>
              <a:rPr lang="zh-CN" altLang="en-US" sz="900" noProof="1">
                <a:latin typeface="Arial" panose="020B0604020202020204" pitchFamily="34" charset="0"/>
                <a:ea typeface="Microsoft YaHei" panose="020B0503020204020204" pitchFamily="34" charset="-122"/>
                <a:sym typeface="Arial" panose="020B0604020202020204" pitchFamily="34" charset="0"/>
              </a:rPr>
              <a:t>朱世殊</a:t>
            </a:r>
            <a:r>
              <a:rPr lang="en-US" altLang="zh-CN" sz="900" noProof="1">
                <a:latin typeface="Arial" panose="020B0604020202020204" pitchFamily="34" charset="0"/>
                <a:ea typeface="Microsoft YaHei" panose="020B0503020204020204" pitchFamily="34" charset="-122"/>
                <a:sym typeface="Arial" panose="020B0604020202020204" pitchFamily="34" charset="0"/>
              </a:rPr>
              <a:t>,</a:t>
            </a:r>
            <a:r>
              <a:rPr lang="zh-CN" altLang="en-US" sz="900" noProof="1">
                <a:latin typeface="Arial" panose="020B0604020202020204" pitchFamily="34" charset="0"/>
                <a:ea typeface="Microsoft YaHei" panose="020B0503020204020204" pitchFamily="34" charset="-122"/>
                <a:sym typeface="Arial" panose="020B0604020202020204" pitchFamily="34" charset="0"/>
              </a:rPr>
              <a:t>董漪</a:t>
            </a:r>
            <a:r>
              <a:rPr lang="en-US" altLang="zh-CN" sz="900" noProof="1">
                <a:latin typeface="Arial" panose="020B0604020202020204" pitchFamily="34" charset="0"/>
                <a:ea typeface="Microsoft YaHei" panose="020B0503020204020204" pitchFamily="34" charset="-122"/>
                <a:sym typeface="Arial" panose="020B0604020202020204" pitchFamily="34" charset="0"/>
              </a:rPr>
              <a:t>,</a:t>
            </a:r>
            <a:r>
              <a:rPr lang="zh-CN" altLang="en-US" sz="900" noProof="1">
                <a:latin typeface="Arial" panose="020B0604020202020204" pitchFamily="34" charset="0"/>
                <a:ea typeface="Microsoft YaHei" panose="020B0503020204020204" pitchFamily="34" charset="-122"/>
                <a:sym typeface="Arial" panose="020B0604020202020204" pitchFamily="34" charset="0"/>
              </a:rPr>
              <a:t>等</a:t>
            </a:r>
            <a:r>
              <a:rPr lang="en-US" altLang="zh-CN" sz="900" noProof="1">
                <a:latin typeface="Arial" panose="020B0604020202020204" pitchFamily="34" charset="0"/>
                <a:ea typeface="Microsoft YaHei" panose="020B0503020204020204" pitchFamily="34" charset="-122"/>
                <a:sym typeface="Arial" panose="020B0604020202020204" pitchFamily="34" charset="0"/>
              </a:rPr>
              <a:t>.</a:t>
            </a:r>
            <a:r>
              <a:rPr lang="zh-CN" altLang="en-US" sz="900" noProof="1">
                <a:latin typeface="Arial" panose="020B0604020202020204" pitchFamily="34" charset="0"/>
                <a:ea typeface="Microsoft YaHei" panose="020B0503020204020204" pitchFamily="34" charset="-122"/>
                <a:sym typeface="Arial" panose="020B0604020202020204" pitchFamily="34" charset="0"/>
              </a:rPr>
              <a:t>甘草酸单胺半胱氨酸氯化钠注射液治疗儿童慢性肝病的临床研究</a:t>
            </a:r>
            <a:r>
              <a:rPr lang="en-US" altLang="zh-CN" sz="900" noProof="1">
                <a:latin typeface="Arial" panose="020B0604020202020204" pitchFamily="34" charset="0"/>
                <a:ea typeface="Microsoft YaHei" panose="020B0503020204020204" pitchFamily="34" charset="-122"/>
                <a:sym typeface="Arial" panose="020B0604020202020204" pitchFamily="34" charset="0"/>
              </a:rPr>
              <a:t>.</a:t>
            </a:r>
            <a:r>
              <a:rPr lang="zh-CN" altLang="en-US" sz="900" noProof="1">
                <a:latin typeface="Arial" panose="020B0604020202020204" pitchFamily="34" charset="0"/>
                <a:ea typeface="Microsoft YaHei" panose="020B0503020204020204" pitchFamily="34" charset="-122"/>
                <a:sym typeface="Arial" panose="020B0604020202020204" pitchFamily="34" charset="0"/>
              </a:rPr>
              <a:t>中华实验和临床病毒学杂志</a:t>
            </a:r>
            <a:r>
              <a:rPr lang="en-US" altLang="zh-CN" sz="900" noProof="1">
                <a:latin typeface="Arial" panose="020B0604020202020204" pitchFamily="34" charset="0"/>
                <a:ea typeface="Microsoft YaHei" panose="020B0503020204020204" pitchFamily="34" charset="-122"/>
                <a:sym typeface="Arial" panose="020B0604020202020204" pitchFamily="34" charset="0"/>
              </a:rPr>
              <a:t>, 2007,21(3).</a:t>
            </a:r>
            <a:endParaRPr lang="en-US" altLang="zh-CN" sz="900" dirty="0">
              <a:latin typeface="微软雅黑" panose="020B0503020204020204" pitchFamily="34" charset="-122"/>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99500669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BF67166-8160-157B-0E13-33DE76E90B80}"/>
              </a:ext>
            </a:extLst>
          </p:cNvPr>
          <p:cNvSpPr>
            <a:spLocks noGrp="1"/>
          </p:cNvSpPr>
          <p:nvPr>
            <p:ph type="title"/>
          </p:nvPr>
        </p:nvSpPr>
        <p:spPr>
          <a:xfrm>
            <a:off x="1131569" y="300252"/>
            <a:ext cx="10549803" cy="655718"/>
          </a:xfrm>
        </p:spPr>
        <p:txBody>
          <a:bodyPr>
            <a:noAutofit/>
          </a:bodyPr>
          <a:lstStyle/>
          <a:p>
            <a:r>
              <a:rPr lang="zh-CN" altLang="en-US" dirty="0">
                <a:solidFill>
                  <a:schemeClr val="tx1"/>
                </a:solidFill>
                <a:sym typeface="Arial" panose="020B0604020202020204" pitchFamily="34" charset="0"/>
              </a:rPr>
              <a:t>有效性</a:t>
            </a:r>
            <a:r>
              <a:rPr lang="en-US" altLang="zh-CN" dirty="0" smtClean="0">
                <a:solidFill>
                  <a:schemeClr val="tx1"/>
                </a:solidFill>
                <a:sym typeface="Arial" panose="020B0604020202020204" pitchFamily="34" charset="0"/>
              </a:rPr>
              <a:t>—</a:t>
            </a:r>
            <a:r>
              <a:rPr lang="zh-CN" altLang="en-US" dirty="0" smtClean="0">
                <a:solidFill>
                  <a:schemeClr val="tx1"/>
                </a:solidFill>
                <a:sym typeface="Arial" panose="020B0604020202020204" pitchFamily="34" charset="0"/>
              </a:rPr>
              <a:t>甘草</a:t>
            </a:r>
            <a:r>
              <a:rPr lang="zh-CN" altLang="en-US" dirty="0">
                <a:solidFill>
                  <a:schemeClr val="tx1"/>
                </a:solidFill>
                <a:sym typeface="Arial" panose="020B0604020202020204" pitchFamily="34" charset="0"/>
              </a:rPr>
              <a:t>酸单铵半胱氨酸氯化钠注射液</a:t>
            </a:r>
            <a:r>
              <a:rPr lang="zh-CN" altLang="en-US" dirty="0">
                <a:solidFill>
                  <a:srgbClr val="C00000"/>
                </a:solidFill>
                <a:sym typeface="Arial" panose="020B0604020202020204" pitchFamily="34" charset="0"/>
              </a:rPr>
              <a:t>通用名被权威指南推荐</a:t>
            </a:r>
          </a:p>
        </p:txBody>
      </p:sp>
      <p:grpSp>
        <p:nvGrpSpPr>
          <p:cNvPr id="6" name="îśḷiďê"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a:extLst>
              <a:ext uri="{FF2B5EF4-FFF2-40B4-BE49-F238E27FC236}">
                <a16:creationId xmlns:a16="http://schemas.microsoft.com/office/drawing/2014/main" id="{A8F87B20-DB07-F6AE-B62F-A6AA9F779C40}"/>
              </a:ext>
            </a:extLst>
          </p:cNvPr>
          <p:cNvGrpSpPr>
            <a:grpSpLocks noChangeAspect="1"/>
          </p:cNvGrpSpPr>
          <p:nvPr/>
        </p:nvGrpSpPr>
        <p:grpSpPr>
          <a:xfrm>
            <a:off x="1253834" y="4210863"/>
            <a:ext cx="9897404" cy="1832704"/>
            <a:chOff x="1157583" y="4653136"/>
            <a:chExt cx="10315291" cy="1791491"/>
          </a:xfrm>
        </p:grpSpPr>
        <p:sp>
          <p:nvSpPr>
            <p:cNvPr id="9" name="í$ḻíďè">
              <a:extLst>
                <a:ext uri="{FF2B5EF4-FFF2-40B4-BE49-F238E27FC236}">
                  <a16:creationId xmlns:a16="http://schemas.microsoft.com/office/drawing/2014/main" id="{7FA9DF92-B72B-A4D0-2E74-4E802F016793}"/>
                </a:ext>
              </a:extLst>
            </p:cNvPr>
            <p:cNvSpPr/>
            <p:nvPr/>
          </p:nvSpPr>
          <p:spPr>
            <a:xfrm>
              <a:off x="1157583" y="4653136"/>
              <a:ext cx="4320480" cy="504056"/>
            </a:xfrm>
            <a:prstGeom prst="roundRect">
              <a:avLst>
                <a:gd name="adj" fmla="val 50000"/>
              </a:avLst>
            </a:prstGeom>
            <a:noFill/>
            <a:ln w="12700" cap="flat" cmpd="sng" algn="ctr">
              <a:solidFill>
                <a:srgbClr val="00667C"/>
              </a:solidFill>
              <a:prstDash val="solid"/>
              <a:miter lim="800000"/>
            </a:ln>
            <a:effectLst/>
          </p:spPr>
          <p:txBody>
            <a:bodyPr rot="0" spcFirstLastPara="0" vert="horz" wrap="square" lIns="68580" tIns="34290" rIns="68580" bIns="34290" anchor="ctr" anchorCtr="0" forceAA="0" compatLnSpc="1">
              <a:prstTxWarp prst="textNoShape">
                <a:avLst/>
              </a:prstTxWarp>
              <a:no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zh-CN" altLang="en-US" b="1"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Arial" panose="020B0604020202020204" pitchFamily="34" charset="0"/>
                </a:rPr>
                <a:t>药物性肝损伤</a:t>
              </a:r>
              <a:r>
                <a:rPr kumimoji="0" lang="en-US" altLang="zh-CN" b="1"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Arial" panose="020B0604020202020204" pitchFamily="34" charset="0"/>
                </a:rPr>
                <a:t>——</a:t>
              </a:r>
              <a:r>
                <a:rPr kumimoji="0" lang="zh-CN" altLang="en-US" b="1"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Arial" panose="020B0604020202020204" pitchFamily="34" charset="0"/>
                </a:rPr>
                <a:t>药物治疗推荐</a:t>
              </a:r>
            </a:p>
          </p:txBody>
        </p:sp>
        <p:sp>
          <p:nvSpPr>
            <p:cNvPr id="10" name="ïṧḻidè">
              <a:extLst>
                <a:ext uri="{FF2B5EF4-FFF2-40B4-BE49-F238E27FC236}">
                  <a16:creationId xmlns:a16="http://schemas.microsoft.com/office/drawing/2014/main" id="{C4E22B06-66CD-8773-D4DA-C7906C9F6F3B}"/>
                </a:ext>
              </a:extLst>
            </p:cNvPr>
            <p:cNvSpPr/>
            <p:nvPr/>
          </p:nvSpPr>
          <p:spPr>
            <a:xfrm>
              <a:off x="6714467" y="4653136"/>
              <a:ext cx="4320480" cy="504056"/>
            </a:xfrm>
            <a:prstGeom prst="roundRect">
              <a:avLst>
                <a:gd name="adj" fmla="val 50000"/>
              </a:avLst>
            </a:prstGeom>
            <a:noFill/>
            <a:ln w="12700" cap="flat" cmpd="sng" algn="ctr">
              <a:solidFill>
                <a:srgbClr val="C00000"/>
              </a:solidFill>
              <a:prstDash val="solid"/>
              <a:miter lim="800000"/>
            </a:ln>
            <a:effectLst/>
          </p:spPr>
          <p:txBody>
            <a:bodyPr rot="0" spcFirstLastPara="0" vert="horz" wrap="square" lIns="68580" tIns="34290" rIns="68580" bIns="34290" anchor="ctr" anchorCtr="0" forceAA="0" compatLnSpc="1">
              <a:prstTxWarp prst="textNoShape">
                <a:avLst/>
              </a:prstTxWarp>
              <a:no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zh-CN" altLang="en-US" b="1"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Arial" panose="020B0604020202020204" pitchFamily="34" charset="0"/>
                </a:rPr>
                <a:t>酒精性肝病</a:t>
              </a:r>
              <a:r>
                <a:rPr kumimoji="0" lang="en-US" altLang="zh-CN" b="1"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Arial" panose="020B0604020202020204" pitchFamily="34" charset="0"/>
                </a:rPr>
                <a:t>——</a:t>
              </a:r>
              <a:r>
                <a:rPr kumimoji="0" lang="zh-CN" altLang="en-US" b="1"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Arial" panose="020B0604020202020204" pitchFamily="34" charset="0"/>
                </a:rPr>
                <a:t>药物治疗推荐</a:t>
              </a:r>
            </a:p>
          </p:txBody>
        </p:sp>
        <p:sp>
          <p:nvSpPr>
            <p:cNvPr id="11" name="ïṩľïḍê">
              <a:extLst>
                <a:ext uri="{FF2B5EF4-FFF2-40B4-BE49-F238E27FC236}">
                  <a16:creationId xmlns:a16="http://schemas.microsoft.com/office/drawing/2014/main" id="{77071F40-D96E-7AFB-4689-9C88EFBF76C2}"/>
                </a:ext>
              </a:extLst>
            </p:cNvPr>
            <p:cNvSpPr/>
            <p:nvPr/>
          </p:nvSpPr>
          <p:spPr>
            <a:xfrm>
              <a:off x="1157583" y="5321344"/>
              <a:ext cx="4320480" cy="959447"/>
            </a:xfrm>
            <a:prstGeom prst="rect">
              <a:avLst/>
            </a:prstGeom>
          </p:spPr>
          <p:txBody>
            <a:bodyPr wrap="square" lIns="68580" tIns="34290" rIns="68580" bIns="34290">
              <a:normAutofit/>
            </a:bodyPr>
            <a:lstStyle/>
            <a:p>
              <a:pPr marL="0" marR="0" lvl="0" indent="0" defTabSz="685800" eaLnBrk="1" fontAlgn="auto" latinLnBrk="0" hangingPunct="1">
                <a:lnSpc>
                  <a:spcPct val="120000"/>
                </a:lnSpc>
                <a:spcBef>
                  <a:spcPts val="0"/>
                </a:spcBef>
                <a:spcAft>
                  <a:spcPts val="0"/>
                </a:spcAft>
                <a:buClrTx/>
                <a:buSzTx/>
                <a:buFontTx/>
                <a:buNone/>
                <a:tabLst/>
                <a:defRPr/>
              </a:pPr>
              <a:r>
                <a:rPr kumimoji="0" lang="zh-CN" altLang="en-US" sz="1200" b="1"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Arial" panose="020B0604020202020204" pitchFamily="34" charset="0"/>
                </a:rPr>
                <a:t>轻</a:t>
              </a:r>
              <a:r>
                <a:rPr kumimoji="0" lang="en-US" altLang="zh-CN" sz="1200" b="1"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Arial" panose="020B0604020202020204" pitchFamily="34" charset="0"/>
                </a:rPr>
                <a:t>‐</a:t>
              </a:r>
              <a:r>
                <a:rPr kumimoji="0" lang="zh-CN" altLang="en-US" sz="1200" b="1"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Arial" panose="020B0604020202020204" pitchFamily="34" charset="0"/>
                </a:rPr>
                <a:t>中度肝细胞损伤型和混合型</a:t>
              </a:r>
              <a:r>
                <a:rPr kumimoji="0" lang="en-US" altLang="zh-CN" sz="1200" b="1"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Arial" panose="020B0604020202020204" pitchFamily="34" charset="0"/>
                </a:rPr>
                <a:t>DILI</a:t>
              </a:r>
              <a:r>
                <a:rPr kumimoji="0" lang="zh-CN" altLang="en-US" sz="1200" b="1"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Arial" panose="020B0604020202020204" pitchFamily="34" charset="0"/>
                </a:rPr>
                <a:t>，炎症较重者可试用甘草酸制剂，如</a:t>
              </a:r>
              <a:r>
                <a:rPr kumimoji="0" lang="zh-CN" altLang="en-US" sz="1200" b="1" i="0" u="none" strike="noStrike" kern="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sym typeface="Arial" panose="020B0604020202020204" pitchFamily="34" charset="0"/>
                </a:rPr>
                <a:t>甘草酸单铵半胱氨酸</a:t>
              </a:r>
              <a:r>
                <a:rPr kumimoji="0" lang="zh-CN" altLang="en-US" sz="1200" b="1"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Arial" panose="020B0604020202020204" pitchFamily="34" charset="0"/>
                </a:rPr>
                <a:t>。</a:t>
              </a:r>
            </a:p>
          </p:txBody>
        </p:sp>
        <p:sp>
          <p:nvSpPr>
            <p:cNvPr id="12" name="ïśļíḍe">
              <a:extLst>
                <a:ext uri="{FF2B5EF4-FFF2-40B4-BE49-F238E27FC236}">
                  <a16:creationId xmlns:a16="http://schemas.microsoft.com/office/drawing/2014/main" id="{5E393E5E-DEC7-A085-E059-ECCBBF30A43F}"/>
                </a:ext>
              </a:extLst>
            </p:cNvPr>
            <p:cNvSpPr/>
            <p:nvPr/>
          </p:nvSpPr>
          <p:spPr>
            <a:xfrm>
              <a:off x="6435497" y="5321344"/>
              <a:ext cx="5037377" cy="1123283"/>
            </a:xfrm>
            <a:prstGeom prst="rect">
              <a:avLst/>
            </a:prstGeom>
          </p:spPr>
          <p:txBody>
            <a:bodyPr wrap="square" lIns="68580" tIns="34290" rIns="68580" bIns="34290">
              <a:noAutofit/>
            </a:bodyPr>
            <a:lstStyle/>
            <a:p>
              <a:pPr marL="0" marR="0" lvl="0" indent="0" defTabSz="685800" eaLnBrk="1" fontAlgn="auto" latinLnBrk="0" hangingPunct="1">
                <a:lnSpc>
                  <a:spcPct val="120000"/>
                </a:lnSpc>
                <a:spcBef>
                  <a:spcPts val="0"/>
                </a:spcBef>
                <a:spcAft>
                  <a:spcPts val="0"/>
                </a:spcAft>
                <a:buClrTx/>
                <a:buSzTx/>
                <a:buFontTx/>
                <a:buNone/>
                <a:tabLst/>
                <a:defRPr/>
              </a:pPr>
              <a:r>
                <a:rPr kumimoji="0" lang="zh-CN" altLang="en-US" sz="1200" b="1"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Arial" panose="020B0604020202020204" pitchFamily="34" charset="0"/>
                </a:rPr>
                <a:t>甘草酸制剂通过抑制磷脂酶</a:t>
              </a:r>
              <a:r>
                <a:rPr kumimoji="0" lang="en-US" altLang="zh-CN" sz="1200" b="1"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Arial" panose="020B0604020202020204" pitchFamily="34" charset="0"/>
                </a:rPr>
                <a:t>A2</a:t>
              </a:r>
              <a:r>
                <a:rPr kumimoji="0" lang="zh-CN" altLang="en-US" sz="1200" b="1"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Arial" panose="020B0604020202020204" pitchFamily="34" charset="0"/>
                </a:rPr>
                <a:t>的活性阻断肝脏炎症的级联瀑布反应，发挥抗肝脏炎症的作用；其结构与类固醇相似，可发挥类固醇激素的作用效果。可用于轻中度酒精性脂肪肝的药物，如</a:t>
              </a:r>
              <a:r>
                <a:rPr kumimoji="0" lang="zh-CN" altLang="en-US" sz="1200" b="1" i="0" u="none" strike="noStrike" kern="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sym typeface="Arial" panose="020B0604020202020204" pitchFamily="34" charset="0"/>
                </a:rPr>
                <a:t>甘草酸单铵半胱氨酸</a:t>
              </a:r>
              <a:r>
                <a:rPr kumimoji="0" lang="zh-CN" altLang="en-US" sz="12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sym typeface="Arial" panose="020B0604020202020204" pitchFamily="34" charset="0"/>
                </a:rPr>
                <a:t>。</a:t>
              </a:r>
            </a:p>
          </p:txBody>
        </p:sp>
      </p:grpSp>
      <p:pic>
        <p:nvPicPr>
          <p:cNvPr id="13" name="图片 12">
            <a:extLst>
              <a:ext uri="{FF2B5EF4-FFF2-40B4-BE49-F238E27FC236}">
                <a16:creationId xmlns:a16="http://schemas.microsoft.com/office/drawing/2014/main" id="{C4047254-3164-F33C-787B-A3EDFE72ACF7}"/>
              </a:ext>
            </a:extLst>
          </p:cNvPr>
          <p:cNvPicPr>
            <a:picLocks noChangeAspect="1"/>
          </p:cNvPicPr>
          <p:nvPr/>
        </p:nvPicPr>
        <p:blipFill>
          <a:blip r:embed="rId2"/>
          <a:stretch>
            <a:fillRect/>
          </a:stretch>
        </p:blipFill>
        <p:spPr>
          <a:xfrm>
            <a:off x="6077601" y="1691928"/>
            <a:ext cx="4860070" cy="2123669"/>
          </a:xfrm>
          <a:prstGeom prst="rect">
            <a:avLst/>
          </a:prstGeom>
          <a:ln>
            <a:noFill/>
          </a:ln>
          <a:effectLst>
            <a:outerShdw blurRad="190500" algn="tl" rotWithShape="0">
              <a:srgbClr val="000000">
                <a:alpha val="70000"/>
              </a:srgbClr>
            </a:outerShdw>
          </a:effectLst>
        </p:spPr>
      </p:pic>
      <p:pic>
        <p:nvPicPr>
          <p:cNvPr id="14" name="图片 13">
            <a:extLst>
              <a:ext uri="{FF2B5EF4-FFF2-40B4-BE49-F238E27FC236}">
                <a16:creationId xmlns:a16="http://schemas.microsoft.com/office/drawing/2014/main" id="{77C7196A-D013-B70E-354A-4965535CC994}"/>
              </a:ext>
            </a:extLst>
          </p:cNvPr>
          <p:cNvPicPr>
            <a:picLocks noChangeAspect="1"/>
          </p:cNvPicPr>
          <p:nvPr/>
        </p:nvPicPr>
        <p:blipFill>
          <a:blip r:embed="rId3"/>
          <a:stretch>
            <a:fillRect/>
          </a:stretch>
        </p:blipFill>
        <p:spPr>
          <a:xfrm>
            <a:off x="1085613" y="1691928"/>
            <a:ext cx="4481892" cy="2123669"/>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5798113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3557E7-0901-0A28-6A6E-78394CA8885C}"/>
              </a:ext>
            </a:extLst>
          </p:cNvPr>
          <p:cNvSpPr>
            <a:spLocks noGrp="1"/>
          </p:cNvSpPr>
          <p:nvPr>
            <p:ph type="title"/>
          </p:nvPr>
        </p:nvSpPr>
        <p:spPr/>
        <p:txBody>
          <a:bodyPr/>
          <a:lstStyle/>
          <a:p>
            <a:r>
              <a:rPr lang="zh-CN" altLang="en-US" dirty="0">
                <a:solidFill>
                  <a:schemeClr val="tx1"/>
                </a:solidFill>
                <a:latin typeface="Arial" panose="020B0604020202020204" pitchFamily="34" charset="0"/>
                <a:sym typeface="Arial" panose="020B0604020202020204" pitchFamily="34" charset="0"/>
              </a:rPr>
              <a:t>创新性</a:t>
            </a:r>
          </a:p>
        </p:txBody>
      </p:sp>
      <p:sp>
        <p:nvSpPr>
          <p:cNvPr id="5" name="矩形 4"/>
          <p:cNvSpPr/>
          <p:nvPr/>
        </p:nvSpPr>
        <p:spPr>
          <a:xfrm>
            <a:off x="581246" y="6205268"/>
            <a:ext cx="6096000" cy="507831"/>
          </a:xfrm>
          <a:prstGeom prst="rect">
            <a:avLst/>
          </a:prstGeom>
        </p:spPr>
        <p:txBody>
          <a:bodyPr>
            <a:spAutoFit/>
          </a:bodyPr>
          <a:lstStyle/>
          <a:p>
            <a:pPr lvl="0" defTabSz="914400">
              <a:defRPr/>
            </a:pPr>
            <a:r>
              <a:rPr lang="en-US" altLang="zh-CN" sz="900" dirty="0">
                <a:solidFill>
                  <a:prstClr val="black"/>
                </a:solidFill>
                <a:latin typeface="Arial" panose="020B0604020202020204" pitchFamily="34" charset="0"/>
                <a:ea typeface="微软雅黑" panose="020B0503020204020204" pitchFamily="34" charset="-122"/>
                <a:cs typeface="+mn-ea"/>
                <a:sym typeface="Arial" panose="020B0604020202020204" pitchFamily="34" charset="0"/>
              </a:rPr>
              <a:t>1.Shifeng Chu, et al. European Journal of Pharmacology. Available online 13 June 2020..</a:t>
            </a:r>
          </a:p>
          <a:p>
            <a:pPr lvl="0" defTabSz="914400">
              <a:defRPr/>
            </a:pPr>
            <a:r>
              <a:rPr lang="en-US" altLang="zh-CN" sz="900" dirty="0">
                <a:solidFill>
                  <a:prstClr val="black"/>
                </a:solidFill>
                <a:latin typeface="Arial" panose="020B0604020202020204" pitchFamily="34" charset="0"/>
                <a:ea typeface="微软雅黑" panose="020B0503020204020204" pitchFamily="34" charset="-122"/>
                <a:cs typeface="+mn-ea"/>
                <a:sym typeface="Arial" panose="020B0604020202020204" pitchFamily="34" charset="0"/>
              </a:rPr>
              <a:t>2.Shifeng Chu, et al. European Journal of Pharmacology. Available online 11 November 2021.</a:t>
            </a:r>
          </a:p>
          <a:p>
            <a:pPr lvl="0" defTabSz="914400">
              <a:defRPr/>
            </a:pPr>
            <a:r>
              <a:rPr lang="en-US" altLang="zh-CN" sz="900" dirty="0">
                <a:solidFill>
                  <a:prstClr val="black"/>
                </a:solidFill>
                <a:latin typeface="Arial" panose="020B0604020202020204" pitchFamily="34" charset="0"/>
                <a:ea typeface="微软雅黑" panose="020B0503020204020204" pitchFamily="34" charset="-122"/>
                <a:cs typeface="+mn-ea"/>
                <a:sym typeface="Arial" panose="020B0604020202020204" pitchFamily="34" charset="0"/>
              </a:rPr>
              <a:t>3.</a:t>
            </a:r>
            <a:r>
              <a:rPr lang="zh-CN" altLang="en-US" sz="900" dirty="0">
                <a:solidFill>
                  <a:prstClr val="black"/>
                </a:solidFill>
                <a:latin typeface="Arial" panose="020B0604020202020204" pitchFamily="34" charset="0"/>
                <a:ea typeface="微软雅黑" panose="020B0503020204020204" pitchFamily="34" charset="-122"/>
                <a:sym typeface="Arial" panose="020B0604020202020204" pitchFamily="34" charset="0"/>
              </a:rPr>
              <a:t>发明专利</a:t>
            </a:r>
            <a:r>
              <a:rPr lang="en-US" altLang="zh-CN" sz="900" dirty="0">
                <a:solidFill>
                  <a:prstClr val="black"/>
                </a:solidFill>
                <a:latin typeface="Arial" panose="020B0604020202020204" pitchFamily="34" charset="0"/>
                <a:ea typeface="微软雅黑" panose="020B0503020204020204" pitchFamily="34" charset="-122"/>
                <a:sym typeface="Arial" panose="020B0604020202020204" pitchFamily="34" charset="0"/>
              </a:rPr>
              <a:t>.</a:t>
            </a:r>
            <a:r>
              <a:rPr lang="zh-CN" altLang="en-US" sz="900" dirty="0">
                <a:solidFill>
                  <a:prstClr val="black"/>
                </a:solidFill>
                <a:latin typeface="Arial" panose="020B0604020202020204" pitchFamily="34" charset="0"/>
                <a:ea typeface="微软雅黑" panose="020B0503020204020204" pitchFamily="34" charset="-122"/>
                <a:sym typeface="Arial" panose="020B0604020202020204" pitchFamily="34" charset="0"/>
              </a:rPr>
              <a:t>专利号</a:t>
            </a:r>
            <a:r>
              <a:rPr lang="en-US" altLang="zh-CN" sz="900" dirty="0">
                <a:solidFill>
                  <a:prstClr val="black"/>
                </a:solidFill>
                <a:latin typeface="Arial" panose="020B0604020202020204" pitchFamily="34" charset="0"/>
                <a:ea typeface="微软雅黑" panose="020B0503020204020204" pitchFamily="34" charset="-122"/>
                <a:sym typeface="Arial" panose="020B0604020202020204" pitchFamily="34" charset="0"/>
              </a:rPr>
              <a:t>ZL03157562.5,</a:t>
            </a:r>
            <a:r>
              <a:rPr lang="zh-CN" altLang="en-US" sz="900" dirty="0">
                <a:solidFill>
                  <a:prstClr val="black"/>
                </a:solidFill>
                <a:latin typeface="Arial" panose="020B0604020202020204" pitchFamily="34" charset="0"/>
                <a:ea typeface="微软雅黑" panose="020B0503020204020204" pitchFamily="34" charset="-122"/>
                <a:sym typeface="Arial" panose="020B0604020202020204" pitchFamily="34" charset="0"/>
              </a:rPr>
              <a:t>中华人民共和国国家知识产权局</a:t>
            </a:r>
            <a:r>
              <a:rPr lang="en-US" altLang="zh-CN" sz="900" dirty="0">
                <a:solidFill>
                  <a:prstClr val="black"/>
                </a:solidFill>
                <a:latin typeface="Arial" panose="020B0604020202020204" pitchFamily="34" charset="0"/>
                <a:ea typeface="微软雅黑" panose="020B0503020204020204" pitchFamily="34" charset="-122"/>
                <a:sym typeface="Arial" panose="020B0604020202020204" pitchFamily="34" charset="0"/>
              </a:rPr>
              <a:t>.</a:t>
            </a:r>
          </a:p>
        </p:txBody>
      </p:sp>
      <p:grpSp>
        <p:nvGrpSpPr>
          <p:cNvPr id="7" name="组合 6">
            <a:extLst>
              <a:ext uri="{FF2B5EF4-FFF2-40B4-BE49-F238E27FC236}">
                <a16:creationId xmlns:a16="http://schemas.microsoft.com/office/drawing/2014/main" id="{08F783D6-A692-83AC-8613-15EE3B838E80}"/>
              </a:ext>
            </a:extLst>
          </p:cNvPr>
          <p:cNvGrpSpPr/>
          <p:nvPr/>
        </p:nvGrpSpPr>
        <p:grpSpPr>
          <a:xfrm>
            <a:off x="581245" y="1478884"/>
            <a:ext cx="11066111" cy="4412248"/>
            <a:chOff x="655392" y="2407768"/>
            <a:chExt cx="8774446" cy="4013612"/>
          </a:xfrm>
        </p:grpSpPr>
        <p:sp>
          <p:nvSpPr>
            <p:cNvPr id="8" name="圆角矩形 14">
              <a:extLst>
                <a:ext uri="{FF2B5EF4-FFF2-40B4-BE49-F238E27FC236}">
                  <a16:creationId xmlns:a16="http://schemas.microsoft.com/office/drawing/2014/main" id="{6F9B04E9-AA4C-29AC-5779-EBAFB25A0D56}"/>
                </a:ext>
              </a:extLst>
            </p:cNvPr>
            <p:cNvSpPr/>
            <p:nvPr/>
          </p:nvSpPr>
          <p:spPr>
            <a:xfrm>
              <a:off x="4359352" y="2693524"/>
              <a:ext cx="5070486" cy="3727856"/>
            </a:xfrm>
            <a:prstGeom prst="roundRect">
              <a:avLst>
                <a:gd name="adj" fmla="val 5121"/>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15">
              <a:extLst>
                <a:ext uri="{FF2B5EF4-FFF2-40B4-BE49-F238E27FC236}">
                  <a16:creationId xmlns:a16="http://schemas.microsoft.com/office/drawing/2014/main" id="{8A159571-50EA-561F-FFCC-E16C87CCCF95}"/>
                </a:ext>
              </a:extLst>
            </p:cNvPr>
            <p:cNvSpPr/>
            <p:nvPr/>
          </p:nvSpPr>
          <p:spPr>
            <a:xfrm>
              <a:off x="6081218" y="2459375"/>
              <a:ext cx="1638949" cy="417130"/>
            </a:xfrm>
            <a:prstGeom prst="roundRect">
              <a:avLst>
                <a:gd name="adj" fmla="val 20000"/>
              </a:avLst>
            </a:prstGeom>
            <a:solidFill>
              <a:schemeClr val="accent2"/>
            </a:solid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zh-CN" altLang="en-US" b="1" dirty="0">
                  <a:solidFill>
                    <a:schemeClr val="bg1"/>
                  </a:solidFill>
                </a:rPr>
                <a:t>创新应用</a:t>
              </a:r>
            </a:p>
          </p:txBody>
        </p:sp>
        <p:sp>
          <p:nvSpPr>
            <p:cNvPr id="10" name="文本框 9">
              <a:extLst>
                <a:ext uri="{FF2B5EF4-FFF2-40B4-BE49-F238E27FC236}">
                  <a16:creationId xmlns:a16="http://schemas.microsoft.com/office/drawing/2014/main" id="{0D8BBFF8-8DB2-DA23-AE46-7E85949B12ED}"/>
                </a:ext>
              </a:extLst>
            </p:cNvPr>
            <p:cNvSpPr txBox="1"/>
            <p:nvPr/>
          </p:nvSpPr>
          <p:spPr>
            <a:xfrm>
              <a:off x="4359351" y="3059486"/>
              <a:ext cx="4939744" cy="2401090"/>
            </a:xfrm>
            <a:prstGeom prst="rect">
              <a:avLst/>
            </a:prstGeom>
            <a:noFill/>
          </p:spPr>
          <p:txBody>
            <a:bodyPr wrap="square" anchor="t" anchorCtr="0">
              <a:spAutoFit/>
            </a:bodyPr>
            <a:lstStyle/>
            <a:p>
              <a:pPr marL="171450" indent="-171450">
                <a:lnSpc>
                  <a:spcPct val="150000"/>
                </a:lnSpc>
                <a:buFont typeface="Arial" panose="020B0604020202020204" pitchFamily="34" charset="0"/>
                <a:buChar char="•"/>
              </a:pPr>
              <a:r>
                <a:rPr lang="zh-CN" altLang="en-US" sz="1400" b="1" dirty="0">
                  <a:solidFill>
                    <a:srgbClr val="C00000"/>
                  </a:solidFill>
                  <a:latin typeface="微软雅黑" panose="020B0503020204020204" pitchFamily="34" charset="-122"/>
                  <a:ea typeface="微软雅黑" panose="020B0503020204020204" pitchFamily="34" charset="-122"/>
                </a:rPr>
                <a:t>儿童特殊人群应用创新：</a:t>
              </a:r>
              <a:r>
                <a:rPr lang="zh-CN" altLang="en-US" sz="1400" dirty="0">
                  <a:solidFill>
                    <a:schemeClr val="tx1"/>
                  </a:solidFill>
                  <a:latin typeface="微软雅黑" panose="020B0503020204020204" pitchFamily="34" charset="-122"/>
                  <a:ea typeface="微软雅黑" panose="020B0503020204020204" pitchFamily="34" charset="-122"/>
                </a:rPr>
                <a:t>甘草酸单铵半胱氨酸氯化钠注射液说明书中明确推荐儿童特殊人群使用，且</a:t>
              </a:r>
              <a:r>
                <a:rPr lang="en-US" altLang="zh-CN" sz="1400" dirty="0">
                  <a:solidFill>
                    <a:schemeClr val="tx1"/>
                  </a:solidFill>
                  <a:latin typeface="微软雅黑" panose="020B0503020204020204" pitchFamily="34" charset="-122"/>
                  <a:ea typeface="微软雅黑" panose="020B0503020204020204" pitchFamily="34" charset="-122"/>
                </a:rPr>
                <a:t>2020</a:t>
              </a:r>
              <a:r>
                <a:rPr lang="zh-CN" altLang="en-US" sz="1400" dirty="0">
                  <a:solidFill>
                    <a:schemeClr val="tx1"/>
                  </a:solidFill>
                  <a:latin typeface="微软雅黑" panose="020B0503020204020204" pitchFamily="34" charset="-122"/>
                  <a:ea typeface="微软雅黑" panose="020B0503020204020204" pitchFamily="34" charset="-122"/>
                </a:rPr>
                <a:t>年一项纳入</a:t>
              </a:r>
              <a:r>
                <a:rPr lang="en-US" altLang="zh-CN" sz="1400" dirty="0">
                  <a:solidFill>
                    <a:schemeClr val="tx1"/>
                  </a:solidFill>
                  <a:latin typeface="微软雅黑" panose="020B0503020204020204" pitchFamily="34" charset="-122"/>
                  <a:ea typeface="微软雅黑" panose="020B0503020204020204" pitchFamily="34" charset="-122"/>
                </a:rPr>
                <a:t>155</a:t>
              </a:r>
              <a:r>
                <a:rPr lang="zh-CN" altLang="en-US" sz="1400" dirty="0">
                  <a:solidFill>
                    <a:schemeClr val="tx1"/>
                  </a:solidFill>
                  <a:latin typeface="微软雅黑" panose="020B0503020204020204" pitchFamily="34" charset="-122"/>
                  <a:ea typeface="微软雅黑" panose="020B0503020204020204" pitchFamily="34" charset="-122"/>
                </a:rPr>
                <a:t>例</a:t>
              </a:r>
              <a:r>
                <a:rPr lang="en-US" altLang="zh-CN" sz="1400" dirty="0">
                  <a:solidFill>
                    <a:schemeClr val="tx1"/>
                  </a:solidFill>
                  <a:latin typeface="微软雅黑" panose="020B0503020204020204" pitchFamily="34" charset="-122"/>
                  <a:ea typeface="微软雅黑" panose="020B0503020204020204" pitchFamily="34" charset="-122"/>
                </a:rPr>
                <a:t>0-14</a:t>
              </a:r>
              <a:r>
                <a:rPr lang="zh-CN" altLang="en-US" sz="1400" dirty="0">
                  <a:solidFill>
                    <a:schemeClr val="tx1"/>
                  </a:solidFill>
                  <a:latin typeface="微软雅黑" panose="020B0503020204020204" pitchFamily="34" charset="-122"/>
                  <a:ea typeface="微软雅黑" panose="020B0503020204020204" pitchFamily="34" charset="-122"/>
                </a:rPr>
                <a:t>岁肝损伤患儿的真实世界研究明确推荐临床不同年龄段应用剂量，</a:t>
              </a:r>
              <a:r>
                <a:rPr lang="zh-CN" altLang="en-US" sz="1400" b="1" dirty="0">
                  <a:solidFill>
                    <a:srgbClr val="C00000"/>
                  </a:solidFill>
                  <a:latin typeface="微软雅黑" panose="020B0503020204020204" pitchFamily="34" charset="-122"/>
                  <a:ea typeface="微软雅黑" panose="020B0503020204020204" pitchFamily="34" charset="-122"/>
                </a:rPr>
                <a:t>填补了目录内现有同类品种儿童用药空白</a:t>
              </a:r>
              <a:endParaRPr lang="en-US" altLang="zh-CN" sz="1400" b="1" dirty="0">
                <a:solidFill>
                  <a:srgbClr val="C00000"/>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endParaRPr lang="zh-CN" altLang="en-US" sz="1400" dirty="0">
                <a:solidFill>
                  <a:schemeClr val="tx1"/>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r>
                <a:rPr lang="zh-CN" altLang="en-US" sz="1400" b="1" dirty="0">
                  <a:solidFill>
                    <a:srgbClr val="C00000"/>
                  </a:solidFill>
                  <a:latin typeface="微软雅黑" panose="020B0503020204020204" pitchFamily="34" charset="-122"/>
                  <a:ea typeface="微软雅黑" panose="020B0503020204020204" pitchFamily="34" charset="-122"/>
                </a:rPr>
                <a:t>制剂创新：</a:t>
              </a:r>
              <a:r>
                <a:rPr lang="zh-CN" altLang="en-US" sz="1400" dirty="0">
                  <a:solidFill>
                    <a:schemeClr val="tx1"/>
                  </a:solidFill>
                  <a:latin typeface="微软雅黑" panose="020B0503020204020204" pitchFamily="34" charset="-122"/>
                  <a:ea typeface="微软雅黑" panose="020B0503020204020204" pitchFamily="34" charset="-122"/>
                </a:rPr>
                <a:t>目录内现有品种均为小水针，本品为大容量注射液</a:t>
              </a:r>
              <a:endParaRPr lang="en-US" altLang="zh-CN" sz="1400" b="1" dirty="0">
                <a:solidFill>
                  <a:srgbClr val="C00000"/>
                </a:solidFill>
                <a:latin typeface="微软雅黑" panose="020B0503020204020204" pitchFamily="34" charset="-122"/>
                <a:ea typeface="微软雅黑" panose="020B0503020204020204" pitchFamily="34" charset="-122"/>
              </a:endParaRPr>
            </a:p>
            <a:p>
              <a:pPr marL="555625" lvl="1" indent="-285750">
                <a:lnSpc>
                  <a:spcPct val="150000"/>
                </a:lnSpc>
                <a:buFont typeface="Wingdings" panose="05000000000000000000" pitchFamily="2" charset="2"/>
                <a:buChar char="Ø"/>
              </a:pPr>
              <a:r>
                <a:rPr lang="zh-CN" altLang="en-US" sz="1400" dirty="0">
                  <a:solidFill>
                    <a:schemeClr val="tx1"/>
                  </a:solidFill>
                  <a:latin typeface="微软雅黑" panose="020B0503020204020204" pitchFamily="34" charset="-122"/>
                  <a:ea typeface="微软雅黑" panose="020B0503020204020204" pitchFamily="34" charset="-122"/>
                </a:rPr>
                <a:t>临床应用</a:t>
              </a:r>
              <a:r>
                <a:rPr lang="zh-CN" altLang="en-US" sz="1400" dirty="0">
                  <a:latin typeface="微软雅黑" panose="020B0503020204020204" pitchFamily="34" charset="-122"/>
                  <a:ea typeface="微软雅黑" panose="020B0503020204020204" pitchFamily="34" charset="-122"/>
                </a:rPr>
                <a:t>中无需配液</a:t>
              </a:r>
              <a:r>
                <a:rPr lang="zh-CN" altLang="en-US" sz="1400" dirty="0">
                  <a:solidFill>
                    <a:schemeClr val="tx1"/>
                  </a:solidFill>
                  <a:latin typeface="微软雅黑" panose="020B0503020204020204" pitchFamily="34" charset="-122"/>
                  <a:ea typeface="微软雅黑" panose="020B0503020204020204" pitchFamily="34" charset="-122"/>
                </a:rPr>
                <a:t>，减少二次污染，</a:t>
              </a:r>
              <a:r>
                <a:rPr lang="zh-CN" altLang="en-US" sz="1400" b="1" dirty="0">
                  <a:solidFill>
                    <a:srgbClr val="C00000"/>
                  </a:solidFill>
                  <a:latin typeface="微软雅黑" panose="020B0503020204020204" pitchFamily="34" charset="-122"/>
                  <a:ea typeface="微软雅黑" panose="020B0503020204020204" pitchFamily="34" charset="-122"/>
                </a:rPr>
                <a:t>有利于提升用药安全性</a:t>
              </a:r>
              <a:endParaRPr lang="en-US" altLang="zh-CN" sz="1400" dirty="0">
                <a:solidFill>
                  <a:schemeClr val="tx1"/>
                </a:solidFill>
                <a:latin typeface="微软雅黑" panose="020B0503020204020204" pitchFamily="34" charset="-122"/>
                <a:ea typeface="微软雅黑" panose="020B0503020204020204" pitchFamily="34" charset="-122"/>
              </a:endParaRPr>
            </a:p>
            <a:p>
              <a:pPr marL="555625" lvl="1" indent="-285750">
                <a:lnSpc>
                  <a:spcPct val="150000"/>
                </a:lnSpc>
                <a:buFont typeface="Wingdings" panose="05000000000000000000" pitchFamily="2" charset="2"/>
                <a:buChar char="Ø"/>
              </a:pPr>
              <a:r>
                <a:rPr lang="zh-CN" altLang="en-US" sz="1400" dirty="0">
                  <a:solidFill>
                    <a:schemeClr val="tx1"/>
                  </a:solidFill>
                  <a:latin typeface="微软雅黑" panose="020B0503020204020204" pitchFamily="34" charset="-122"/>
                  <a:ea typeface="微软雅黑" panose="020B0503020204020204" pitchFamily="34" charset="-122"/>
                </a:rPr>
                <a:t>减少静脉配置费用，</a:t>
              </a:r>
              <a:r>
                <a:rPr lang="zh-CN" altLang="en-US" sz="1400" b="1" dirty="0">
                  <a:solidFill>
                    <a:srgbClr val="C00000"/>
                  </a:solidFill>
                  <a:latin typeface="微软雅黑" panose="020B0503020204020204" pitchFamily="34" charset="-122"/>
                  <a:ea typeface="微软雅黑" panose="020B0503020204020204" pitchFamily="34" charset="-122"/>
                </a:rPr>
                <a:t>降低了药品管理和使用成本，减少医保资金支出</a:t>
              </a:r>
              <a:endParaRPr lang="en-US" altLang="zh-CN" sz="1400" b="1" dirty="0">
                <a:latin typeface="微软雅黑" panose="020B0503020204020204" pitchFamily="34" charset="-122"/>
                <a:ea typeface="微软雅黑" panose="020B0503020204020204" pitchFamily="34" charset="-122"/>
              </a:endParaRPr>
            </a:p>
          </p:txBody>
        </p:sp>
        <p:sp>
          <p:nvSpPr>
            <p:cNvPr id="11" name="圆角矩形 7">
              <a:extLst>
                <a:ext uri="{FF2B5EF4-FFF2-40B4-BE49-F238E27FC236}">
                  <a16:creationId xmlns:a16="http://schemas.microsoft.com/office/drawing/2014/main" id="{77D3A555-8845-BE79-9DE6-0F35B89356C4}"/>
                </a:ext>
              </a:extLst>
            </p:cNvPr>
            <p:cNvSpPr/>
            <p:nvPr/>
          </p:nvSpPr>
          <p:spPr>
            <a:xfrm>
              <a:off x="655392" y="2693522"/>
              <a:ext cx="3361305" cy="3727858"/>
            </a:xfrm>
            <a:prstGeom prst="roundRect">
              <a:avLst>
                <a:gd name="adj" fmla="val 5121"/>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8">
              <a:extLst>
                <a:ext uri="{FF2B5EF4-FFF2-40B4-BE49-F238E27FC236}">
                  <a16:creationId xmlns:a16="http://schemas.microsoft.com/office/drawing/2014/main" id="{9CA5FBFA-EF54-B27D-0860-76012070C261}"/>
                </a:ext>
              </a:extLst>
            </p:cNvPr>
            <p:cNvSpPr/>
            <p:nvPr/>
          </p:nvSpPr>
          <p:spPr>
            <a:xfrm>
              <a:off x="1516569" y="2407768"/>
              <a:ext cx="1638949" cy="417130"/>
            </a:xfrm>
            <a:prstGeom prst="roundRect">
              <a:avLst>
                <a:gd name="adj" fmla="val 20000"/>
              </a:avLst>
            </a:prstGeom>
            <a:solidFill>
              <a:schemeClr val="accent2"/>
            </a:solid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zh-CN" altLang="en-US" b="1" dirty="0">
                  <a:solidFill>
                    <a:schemeClr val="bg1"/>
                  </a:solidFill>
                </a:rPr>
                <a:t>创新点</a:t>
              </a:r>
            </a:p>
          </p:txBody>
        </p:sp>
        <p:sp>
          <p:nvSpPr>
            <p:cNvPr id="13" name="文本框 12">
              <a:extLst>
                <a:ext uri="{FF2B5EF4-FFF2-40B4-BE49-F238E27FC236}">
                  <a16:creationId xmlns:a16="http://schemas.microsoft.com/office/drawing/2014/main" id="{ECDC5B6A-BDB1-45E6-7945-AFE5D43FA1F5}"/>
                </a:ext>
              </a:extLst>
            </p:cNvPr>
            <p:cNvSpPr txBox="1"/>
            <p:nvPr/>
          </p:nvSpPr>
          <p:spPr>
            <a:xfrm>
              <a:off x="853474" y="3065579"/>
              <a:ext cx="2912019" cy="2107122"/>
            </a:xfrm>
            <a:prstGeom prst="rect">
              <a:avLst/>
            </a:prstGeom>
            <a:noFill/>
          </p:spPr>
          <p:txBody>
            <a:bodyPr wrap="square" anchor="t" anchorCtr="0">
              <a:spAutoFit/>
            </a:bodyPr>
            <a:lstStyle/>
            <a:p>
              <a:pPr marL="171450" indent="-171450">
                <a:lnSpc>
                  <a:spcPct val="150000"/>
                </a:lnSpc>
                <a:buFont typeface="Arial" panose="020B0604020202020204" pitchFamily="34" charset="0"/>
                <a:buChar char="•"/>
              </a:pPr>
              <a:r>
                <a:rPr lang="zh-CN" altLang="en-US" sz="1400" b="1" dirty="0">
                  <a:solidFill>
                    <a:srgbClr val="C00000"/>
                  </a:solidFill>
                  <a:latin typeface="微软雅黑" panose="020B0503020204020204" pitchFamily="34" charset="-122"/>
                  <a:ea typeface="微软雅黑" panose="020B0503020204020204" pitchFamily="34" charset="-122"/>
                </a:rPr>
                <a:t>制剂创新：</a:t>
              </a:r>
              <a:r>
                <a:rPr lang="zh-CN" altLang="en-US" sz="1400" dirty="0">
                  <a:solidFill>
                    <a:schemeClr val="tx1"/>
                  </a:solidFill>
                  <a:latin typeface="微软雅黑" panose="020B0503020204020204" pitchFamily="34" charset="-122"/>
                  <a:ea typeface="微软雅黑" panose="020B0503020204020204" pitchFamily="34" charset="-122"/>
                </a:rPr>
                <a:t>甘草酸单铵半胱氨酸氯化钠注射液是更优配比的复方制剂。本品专利及</a:t>
              </a:r>
              <a:r>
                <a:rPr lang="en-US" altLang="zh-CN" sz="1400" dirty="0">
                  <a:solidFill>
                    <a:schemeClr val="tx1"/>
                  </a:solidFill>
                  <a:latin typeface="微软雅黑" panose="020B0503020204020204" pitchFamily="34" charset="-122"/>
                  <a:ea typeface="微软雅黑" panose="020B0503020204020204" pitchFamily="34" charset="-122"/>
                </a:rPr>
                <a:t>2020</a:t>
              </a:r>
              <a:r>
                <a:rPr lang="zh-CN" altLang="en-US" sz="1400" dirty="0">
                  <a:solidFill>
                    <a:schemeClr val="tx1"/>
                  </a:solidFill>
                  <a:latin typeface="微软雅黑" panose="020B0503020204020204" pitchFamily="34" charset="-122"/>
                  <a:ea typeface="微软雅黑" panose="020B0503020204020204" pitchFamily="34" charset="-122"/>
                </a:rPr>
                <a:t>年研究均证实，两个组分</a:t>
              </a:r>
              <a:r>
                <a:rPr lang="zh-CN" altLang="en-US" sz="1400" b="1" dirty="0">
                  <a:solidFill>
                    <a:srgbClr val="C00000"/>
                  </a:solidFill>
                  <a:latin typeface="微软雅黑" panose="020B0503020204020204" pitchFamily="34" charset="-122"/>
                  <a:ea typeface="微软雅黑" panose="020B0503020204020204" pitchFamily="34" charset="-122"/>
                </a:rPr>
                <a:t>甘草酸单铵与盐酸半胱氨酸</a:t>
              </a:r>
              <a:r>
                <a:rPr lang="en-US" altLang="zh-CN" sz="1400" b="1" dirty="0">
                  <a:solidFill>
                    <a:srgbClr val="C00000"/>
                  </a:solidFill>
                  <a:latin typeface="微软雅黑" panose="020B0503020204020204" pitchFamily="34" charset="-122"/>
                  <a:ea typeface="微软雅黑" panose="020B0503020204020204" pitchFamily="34" charset="-122"/>
                </a:rPr>
                <a:t>2:1</a:t>
              </a:r>
              <a:r>
                <a:rPr lang="zh-CN" altLang="en-US" sz="1400" b="1" dirty="0">
                  <a:solidFill>
                    <a:srgbClr val="C00000"/>
                  </a:solidFill>
                  <a:latin typeface="微软雅黑" panose="020B0503020204020204" pitchFamily="34" charset="-122"/>
                  <a:ea typeface="微软雅黑" panose="020B0503020204020204" pitchFamily="34" charset="-122"/>
                </a:rPr>
                <a:t>比例</a:t>
              </a:r>
              <a:r>
                <a:rPr lang="zh-CN" altLang="en-US" sz="1400" dirty="0">
                  <a:solidFill>
                    <a:schemeClr val="tx1"/>
                  </a:solidFill>
                  <a:latin typeface="微软雅黑" panose="020B0503020204020204" pitchFamily="34" charset="-122"/>
                  <a:ea typeface="微软雅黑" panose="020B0503020204020204" pitchFamily="34" charset="-122"/>
                </a:rPr>
                <a:t>为黄金配比，疗效最佳</a:t>
              </a:r>
              <a:r>
                <a:rPr lang="zh-CN" altLang="en-US" sz="1400" dirty="0">
                  <a:latin typeface="微软雅黑" panose="020B0503020204020204" pitchFamily="34" charset="-122"/>
                  <a:ea typeface="微软雅黑" panose="020B0503020204020204" pitchFamily="34" charset="-122"/>
                </a:rPr>
                <a:t>，同时具有抗炎、解毒抗氧化双重作用，相较单一的成分可表现出更理想的治疗效果，</a:t>
              </a:r>
              <a:r>
                <a:rPr lang="zh-CN" altLang="en-US" sz="1400" b="1" dirty="0">
                  <a:solidFill>
                    <a:srgbClr val="C00000"/>
                  </a:solidFill>
                  <a:latin typeface="微软雅黑" panose="020B0503020204020204" pitchFamily="34" charset="-122"/>
                  <a:ea typeface="微软雅黑" panose="020B0503020204020204" pitchFamily="34" charset="-122"/>
                </a:rPr>
                <a:t>保证患者更全面的治疗需求</a:t>
              </a:r>
              <a:endParaRPr lang="en-US" altLang="zh-CN" sz="1400" dirty="0">
                <a:solidFill>
                  <a:srgbClr val="C00000"/>
                </a:solidFill>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66369403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9E1A819-2648-5D8A-8F24-A4E65E6B186B}"/>
              </a:ext>
            </a:extLst>
          </p:cNvPr>
          <p:cNvSpPr>
            <a:spLocks noGrp="1"/>
          </p:cNvSpPr>
          <p:nvPr>
            <p:ph type="title"/>
          </p:nvPr>
        </p:nvSpPr>
        <p:spPr/>
        <p:txBody>
          <a:bodyPr/>
          <a:lstStyle/>
          <a:p>
            <a:r>
              <a:rPr lang="zh-CN" altLang="en-US" dirty="0">
                <a:solidFill>
                  <a:schemeClr val="tx1"/>
                </a:solidFill>
                <a:latin typeface="Arial" panose="020B0604020202020204" pitchFamily="34" charset="0"/>
                <a:sym typeface="Arial" panose="020B0604020202020204" pitchFamily="34" charset="0"/>
              </a:rPr>
              <a:t>公平性</a:t>
            </a:r>
          </a:p>
        </p:txBody>
      </p:sp>
      <p:sp>
        <p:nvSpPr>
          <p:cNvPr id="3" name="内容占位符 2">
            <a:extLst>
              <a:ext uri="{FF2B5EF4-FFF2-40B4-BE49-F238E27FC236}">
                <a16:creationId xmlns:a16="http://schemas.microsoft.com/office/drawing/2014/main" id="{87B80950-58C7-5129-3CE7-EC6A25A50C12}"/>
              </a:ext>
            </a:extLst>
          </p:cNvPr>
          <p:cNvSpPr>
            <a:spLocks noGrp="1"/>
          </p:cNvSpPr>
          <p:nvPr>
            <p:ph sz="quarter" idx="14"/>
          </p:nvPr>
        </p:nvSpPr>
        <p:spPr>
          <a:xfrm>
            <a:off x="2564497" y="207424"/>
            <a:ext cx="8742461" cy="955054"/>
          </a:xfrm>
          <a:noFill/>
          <a:ln>
            <a:noFill/>
          </a:ln>
        </p:spPr>
        <p:style>
          <a:lnRef idx="2">
            <a:schemeClr val="accent1"/>
          </a:lnRef>
          <a:fillRef idx="1">
            <a:schemeClr val="lt1"/>
          </a:fillRef>
          <a:effectRef idx="0">
            <a:schemeClr val="accent1"/>
          </a:effectRef>
          <a:fontRef idx="minor">
            <a:schemeClr val="dk1"/>
          </a:fontRef>
        </p:style>
        <p:txBody>
          <a:bodyPr/>
          <a:lstStyle/>
          <a:p>
            <a:pPr marL="0" indent="0">
              <a:lnSpc>
                <a:spcPts val="2500"/>
              </a:lnSpc>
              <a:buNone/>
            </a:pPr>
            <a:r>
              <a:rPr lang="zh-CN" altLang="en-US" sz="2000" b="1" dirty="0">
                <a:latin typeface="Arial" panose="020B0604020202020204" pitchFamily="34" charset="0"/>
                <a:sym typeface="Arial" panose="020B0604020202020204" pitchFamily="34" charset="0"/>
              </a:rPr>
              <a:t>为惠及更多的肝脏疾病患者，</a:t>
            </a:r>
            <a:r>
              <a:rPr lang="zh-CN" altLang="en-US" sz="2000" b="1" dirty="0">
                <a:solidFill>
                  <a:schemeClr val="tx1"/>
                </a:solidFill>
                <a:latin typeface="Arial" panose="020B0604020202020204" pitchFamily="34" charset="0"/>
              </a:rPr>
              <a:t>甘草酸单铵半胱氨酸氯化钠注射液</a:t>
            </a:r>
            <a:endParaRPr lang="en-US" altLang="zh-CN" sz="2000" b="1" dirty="0">
              <a:solidFill>
                <a:schemeClr val="tx1"/>
              </a:solidFill>
              <a:latin typeface="Arial" panose="020B0604020202020204" pitchFamily="34" charset="0"/>
            </a:endParaRPr>
          </a:p>
          <a:p>
            <a:pPr marL="0" indent="0">
              <a:lnSpc>
                <a:spcPts val="2500"/>
              </a:lnSpc>
              <a:buNone/>
            </a:pPr>
            <a:r>
              <a:rPr lang="zh-CN" altLang="en-US" sz="2800" b="1" dirty="0">
                <a:solidFill>
                  <a:srgbClr val="C00000"/>
                </a:solidFill>
                <a:latin typeface="Arial" panose="020B0604020202020204" pitchFamily="34" charset="0"/>
                <a:sym typeface="Arial" panose="020B0604020202020204" pitchFamily="34" charset="0"/>
              </a:rPr>
              <a:t>申请纳入常规目录并按说明书适应症调整医保支付范围</a:t>
            </a:r>
            <a:endParaRPr lang="en-US" altLang="zh-CN" sz="2000" b="1" dirty="0">
              <a:latin typeface="Arial" panose="020B0604020202020204" pitchFamily="34" charset="0"/>
              <a:sym typeface="Arial" panose="020B0604020202020204" pitchFamily="34" charset="0"/>
            </a:endParaRPr>
          </a:p>
        </p:txBody>
      </p:sp>
      <p:sp>
        <p:nvSpPr>
          <p:cNvPr id="4" name="矩形 3"/>
          <p:cNvSpPr/>
          <p:nvPr/>
        </p:nvSpPr>
        <p:spPr>
          <a:xfrm>
            <a:off x="406084" y="6185889"/>
            <a:ext cx="8520223" cy="584775"/>
          </a:xfrm>
          <a:prstGeom prst="rect">
            <a:avLst/>
          </a:prstGeom>
        </p:spPr>
        <p:txBody>
          <a:bodyPr wrap="square">
            <a:spAutoFit/>
          </a:bodyPr>
          <a:lstStyle/>
          <a:p>
            <a:r>
              <a:rPr lang="en-US" altLang="zh-CN" sz="800" dirty="0">
                <a:latin typeface="Arial" panose="020B0604020202020204" pitchFamily="34" charset="0"/>
                <a:ea typeface="微软雅黑" panose="020B0503020204020204" pitchFamily="34" charset="-122"/>
                <a:sym typeface="Arial" panose="020B0604020202020204" pitchFamily="34" charset="0"/>
              </a:rPr>
              <a:t>1.</a:t>
            </a:r>
            <a:r>
              <a:rPr lang="zh-CN" altLang="en-US" sz="800" dirty="0">
                <a:latin typeface="Arial" panose="020B0604020202020204" pitchFamily="34" charset="0"/>
                <a:ea typeface="微软雅黑" panose="020B0503020204020204" pitchFamily="34" charset="-122"/>
                <a:sym typeface="Arial" panose="020B0604020202020204" pitchFamily="34" charset="0"/>
              </a:rPr>
              <a:t>万小敏等</a:t>
            </a:r>
            <a:r>
              <a:rPr lang="en-US" altLang="zh-CN" sz="800" dirty="0">
                <a:latin typeface="Arial" panose="020B0604020202020204" pitchFamily="34" charset="0"/>
                <a:ea typeface="微软雅黑" panose="020B0503020204020204" pitchFamily="34" charset="-122"/>
                <a:sym typeface="Arial" panose="020B0604020202020204" pitchFamily="34" charset="0"/>
              </a:rPr>
              <a:t>.</a:t>
            </a:r>
            <a:r>
              <a:rPr lang="zh-CN" altLang="en-US" sz="800" dirty="0">
                <a:latin typeface="Arial" panose="020B0604020202020204" pitchFamily="34" charset="0"/>
                <a:ea typeface="微软雅黑" panose="020B0503020204020204" pitchFamily="34" charset="-122"/>
                <a:sym typeface="Arial" panose="020B0604020202020204" pitchFamily="34" charset="0"/>
              </a:rPr>
              <a:t>甘草酸单铵半胱氨酸改善病毒性肝炎患者肝功能异常的药物经济学评价</a:t>
            </a:r>
            <a:r>
              <a:rPr lang="en-US" altLang="zh-CN" sz="800" dirty="0">
                <a:latin typeface="Arial" panose="020B0604020202020204" pitchFamily="34" charset="0"/>
                <a:ea typeface="微软雅黑" panose="020B0503020204020204" pitchFamily="34" charset="-122"/>
                <a:sym typeface="Arial" panose="020B0604020202020204" pitchFamily="34" charset="0"/>
              </a:rPr>
              <a:t>.</a:t>
            </a:r>
            <a:r>
              <a:rPr lang="zh-CN" altLang="en-US" sz="800" dirty="0">
                <a:latin typeface="Arial" panose="020B0604020202020204" pitchFamily="34" charset="0"/>
                <a:ea typeface="微软雅黑" panose="020B0503020204020204" pitchFamily="34" charset="-122"/>
                <a:sym typeface="Arial" panose="020B0604020202020204" pitchFamily="34" charset="0"/>
              </a:rPr>
              <a:t>中国药物经济学</a:t>
            </a:r>
            <a:r>
              <a:rPr lang="en-US" altLang="zh-CN" sz="800" dirty="0">
                <a:latin typeface="Arial" panose="020B0604020202020204" pitchFamily="34" charset="0"/>
                <a:ea typeface="微软雅黑" panose="020B0503020204020204" pitchFamily="34" charset="-122"/>
                <a:sym typeface="Arial" panose="020B0604020202020204" pitchFamily="34" charset="0"/>
              </a:rPr>
              <a:t>.2020,15(7):5-9.</a:t>
            </a:r>
          </a:p>
          <a:p>
            <a:pPr lvl="0"/>
            <a:r>
              <a:rPr lang="en-US" altLang="zh-CN" sz="800" dirty="0">
                <a:latin typeface="Arial" panose="020B0604020202020204" pitchFamily="34" charset="0"/>
                <a:ea typeface="微软雅黑" panose="020B0503020204020204" pitchFamily="34" charset="-122"/>
                <a:sym typeface="Arial" panose="020B0604020202020204" pitchFamily="34" charset="0"/>
              </a:rPr>
              <a:t>2.</a:t>
            </a:r>
            <a:r>
              <a:rPr lang="zh-CN" altLang="en-US" sz="800" dirty="0">
                <a:latin typeface="Arial" panose="020B0604020202020204" pitchFamily="34" charset="0"/>
                <a:ea typeface="微软雅黑" panose="020B0503020204020204" pitchFamily="34" charset="-122"/>
                <a:sym typeface="Arial" panose="020B0604020202020204" pitchFamily="34" charset="0"/>
              </a:rPr>
              <a:t>李文辉</a:t>
            </a:r>
            <a:r>
              <a:rPr lang="en-US" altLang="zh-CN" sz="800" dirty="0">
                <a:latin typeface="Arial" panose="020B0604020202020204" pitchFamily="34" charset="0"/>
                <a:ea typeface="微软雅黑" panose="020B0503020204020204" pitchFamily="34" charset="-122"/>
                <a:sym typeface="Arial" panose="020B0604020202020204" pitchFamily="34" charset="0"/>
              </a:rPr>
              <a:t>,</a:t>
            </a:r>
            <a:r>
              <a:rPr lang="zh-CN" altLang="en-US" sz="800" dirty="0">
                <a:latin typeface="Arial" panose="020B0604020202020204" pitchFamily="34" charset="0"/>
                <a:ea typeface="微软雅黑" panose="020B0503020204020204" pitchFamily="34" charset="-122"/>
                <a:sym typeface="Arial" panose="020B0604020202020204" pitchFamily="34" charset="0"/>
              </a:rPr>
              <a:t>唐洪侠</a:t>
            </a:r>
            <a:r>
              <a:rPr lang="en-US" altLang="zh-CN" sz="800" dirty="0">
                <a:latin typeface="Arial" panose="020B0604020202020204" pitchFamily="34" charset="0"/>
                <a:ea typeface="微软雅黑" panose="020B0503020204020204" pitchFamily="34" charset="-122"/>
                <a:sym typeface="Arial" panose="020B0604020202020204" pitchFamily="34" charset="0"/>
              </a:rPr>
              <a:t>,</a:t>
            </a:r>
            <a:r>
              <a:rPr lang="zh-CN" altLang="en-US" sz="800" dirty="0">
                <a:latin typeface="Arial" panose="020B0604020202020204" pitchFamily="34" charset="0"/>
                <a:ea typeface="微软雅黑" panose="020B0503020204020204" pitchFamily="34" charset="-122"/>
                <a:sym typeface="Arial" panose="020B0604020202020204" pitchFamily="34" charset="0"/>
              </a:rPr>
              <a:t>贾彬等</a:t>
            </a:r>
            <a:r>
              <a:rPr lang="en-US" altLang="zh-CN" sz="800" dirty="0">
                <a:latin typeface="Arial" panose="020B0604020202020204" pitchFamily="34" charset="0"/>
                <a:ea typeface="微软雅黑" panose="020B0503020204020204" pitchFamily="34" charset="-122"/>
                <a:sym typeface="Arial" panose="020B0604020202020204" pitchFamily="34" charset="0"/>
              </a:rPr>
              <a:t>.</a:t>
            </a:r>
            <a:r>
              <a:rPr lang="zh-CN" altLang="en-US" sz="800" dirty="0">
                <a:latin typeface="Arial" panose="020B0604020202020204" pitchFamily="34" charset="0"/>
                <a:ea typeface="微软雅黑" panose="020B0503020204020204" pitchFamily="34" charset="-122"/>
                <a:sym typeface="Arial" panose="020B0604020202020204" pitchFamily="34" charset="0"/>
              </a:rPr>
              <a:t>甘草酸单铵半胱氨酸氯化钠注射液治疗儿童肝损伤的真实世界研究</a:t>
            </a:r>
            <a:r>
              <a:rPr lang="en-US" altLang="zh-CN" sz="800" dirty="0">
                <a:latin typeface="Arial" panose="020B0604020202020204" pitchFamily="34" charset="0"/>
                <a:ea typeface="微软雅黑" panose="020B0503020204020204" pitchFamily="34" charset="-122"/>
                <a:sym typeface="Arial" panose="020B0604020202020204" pitchFamily="34" charset="0"/>
              </a:rPr>
              <a:t>[J].</a:t>
            </a:r>
            <a:r>
              <a:rPr lang="zh-CN" altLang="en-US" sz="800" dirty="0">
                <a:latin typeface="Arial" panose="020B0604020202020204" pitchFamily="34" charset="0"/>
                <a:ea typeface="微软雅黑" panose="020B0503020204020204" pitchFamily="34" charset="-122"/>
                <a:sym typeface="Arial" panose="020B0604020202020204" pitchFamily="34" charset="0"/>
              </a:rPr>
              <a:t>中国现代医生</a:t>
            </a:r>
            <a:r>
              <a:rPr lang="en-US" altLang="zh-CN" sz="800" dirty="0">
                <a:latin typeface="Arial" panose="020B0604020202020204" pitchFamily="34" charset="0"/>
                <a:ea typeface="微软雅黑" panose="020B0503020204020204" pitchFamily="34" charset="-122"/>
                <a:sym typeface="Arial" panose="020B0604020202020204" pitchFamily="34" charset="0"/>
              </a:rPr>
              <a:t>, 2020, 58(28):121-124.</a:t>
            </a:r>
          </a:p>
          <a:p>
            <a:pPr lvl="0" defTabSz="914400">
              <a:defRPr/>
            </a:pPr>
            <a:r>
              <a:rPr lang="en-US" altLang="zh-CN" sz="800" dirty="0">
                <a:solidFill>
                  <a:prstClr val="black"/>
                </a:solidFill>
                <a:latin typeface="Arial" panose="020B0604020202020204" pitchFamily="34" charset="0"/>
                <a:ea typeface="微软雅黑" panose="020B0503020204020204" pitchFamily="34" charset="-122"/>
                <a:sym typeface="Arial" panose="020B0604020202020204" pitchFamily="34" charset="0"/>
              </a:rPr>
              <a:t>3.</a:t>
            </a:r>
            <a:r>
              <a:rPr lang="zh-CN" altLang="zh-CN" sz="800" dirty="0">
                <a:solidFill>
                  <a:prstClr val="black"/>
                </a:solidFill>
                <a:latin typeface="Arial" panose="020B0604020202020204" pitchFamily="34" charset="0"/>
                <a:ea typeface="微软雅黑" panose="020B0503020204020204" pitchFamily="34" charset="-122"/>
                <a:sym typeface="Arial" panose="020B0604020202020204" pitchFamily="34" charset="0"/>
              </a:rPr>
              <a:t>合理用药国际网络中国中心组临床安全用药组</a:t>
            </a:r>
            <a:r>
              <a:rPr lang="en-US" altLang="zh-CN" sz="800" dirty="0">
                <a:solidFill>
                  <a:prstClr val="black"/>
                </a:solidFill>
                <a:latin typeface="Arial" panose="020B0604020202020204" pitchFamily="34" charset="0"/>
                <a:ea typeface="微软雅黑" panose="020B0503020204020204" pitchFamily="34" charset="-122"/>
                <a:sym typeface="Arial" panose="020B0604020202020204" pitchFamily="34" charset="0"/>
              </a:rPr>
              <a:t>, </a:t>
            </a:r>
            <a:r>
              <a:rPr lang="zh-CN" altLang="zh-CN" sz="800" dirty="0">
                <a:solidFill>
                  <a:prstClr val="black"/>
                </a:solidFill>
                <a:latin typeface="Arial" panose="020B0604020202020204" pitchFamily="34" charset="0"/>
                <a:ea typeface="微软雅黑" panose="020B0503020204020204" pitchFamily="34" charset="-122"/>
                <a:sym typeface="Arial" panose="020B0604020202020204" pitchFamily="34" charset="0"/>
              </a:rPr>
              <a:t>中国药理学会药源性疾病学专业委员会</a:t>
            </a:r>
            <a:r>
              <a:rPr lang="en-US" altLang="zh-CN" sz="800" dirty="0">
                <a:solidFill>
                  <a:prstClr val="black"/>
                </a:solidFill>
                <a:latin typeface="Arial" panose="020B0604020202020204" pitchFamily="34" charset="0"/>
                <a:ea typeface="微软雅黑" panose="020B0503020204020204" pitchFamily="34" charset="-122"/>
                <a:sym typeface="Arial" panose="020B0604020202020204" pitchFamily="34" charset="0"/>
              </a:rPr>
              <a:t>, </a:t>
            </a:r>
            <a:r>
              <a:rPr lang="zh-CN" altLang="zh-CN" sz="800" dirty="0">
                <a:solidFill>
                  <a:prstClr val="black"/>
                </a:solidFill>
                <a:latin typeface="Arial" panose="020B0604020202020204" pitchFamily="34" charset="0"/>
                <a:ea typeface="微软雅黑" panose="020B0503020204020204" pitchFamily="34" charset="-122"/>
                <a:sym typeface="Arial" panose="020B0604020202020204" pitchFamily="34" charset="0"/>
              </a:rPr>
              <a:t>中国药学会医院药学专业委员会</a:t>
            </a:r>
            <a:r>
              <a:rPr lang="en-US" altLang="zh-CN" sz="800" dirty="0">
                <a:solidFill>
                  <a:prstClr val="black"/>
                </a:solidFill>
                <a:latin typeface="Arial" panose="020B0604020202020204" pitchFamily="34" charset="0"/>
                <a:ea typeface="微软雅黑" panose="020B0503020204020204" pitchFamily="34" charset="-122"/>
                <a:sym typeface="Arial" panose="020B0604020202020204" pitchFamily="34" charset="0"/>
              </a:rPr>
              <a:t>,</a:t>
            </a:r>
            <a:r>
              <a:rPr lang="zh-CN" altLang="zh-CN" sz="800" dirty="0">
                <a:solidFill>
                  <a:prstClr val="black"/>
                </a:solidFill>
                <a:latin typeface="Arial" panose="020B0604020202020204" pitchFamily="34" charset="0"/>
                <a:ea typeface="微软雅黑" panose="020B0503020204020204" pitchFamily="34" charset="-122"/>
                <a:sym typeface="Arial" panose="020B0604020202020204" pitchFamily="34" charset="0"/>
              </a:rPr>
              <a:t>等</a:t>
            </a:r>
            <a:r>
              <a:rPr lang="en-US" altLang="zh-CN" sz="800" dirty="0">
                <a:solidFill>
                  <a:prstClr val="black"/>
                </a:solidFill>
                <a:latin typeface="Arial" panose="020B0604020202020204" pitchFamily="34" charset="0"/>
                <a:ea typeface="微软雅黑" panose="020B0503020204020204" pitchFamily="34" charset="-122"/>
                <a:sym typeface="Arial" panose="020B0604020202020204" pitchFamily="34" charset="0"/>
              </a:rPr>
              <a:t>. </a:t>
            </a:r>
            <a:r>
              <a:rPr lang="zh-CN" altLang="zh-CN" sz="800" dirty="0">
                <a:solidFill>
                  <a:prstClr val="black"/>
                </a:solidFill>
                <a:latin typeface="Arial" panose="020B0604020202020204" pitchFamily="34" charset="0"/>
                <a:ea typeface="微软雅黑" panose="020B0503020204020204" pitchFamily="34" charset="-122"/>
                <a:sym typeface="Arial" panose="020B0604020202020204" pitchFamily="34" charset="0"/>
              </a:rPr>
              <a:t>静脉用药调配中心用药错误防范指导原则</a:t>
            </a:r>
            <a:r>
              <a:rPr lang="en-US" altLang="zh-CN" sz="800" dirty="0">
                <a:solidFill>
                  <a:prstClr val="black"/>
                </a:solidFill>
                <a:latin typeface="Arial" panose="020B0604020202020204" pitchFamily="34" charset="0"/>
                <a:ea typeface="微软雅黑" panose="020B0503020204020204" pitchFamily="34" charset="-122"/>
                <a:sym typeface="Arial" panose="020B0604020202020204" pitchFamily="34" charset="0"/>
              </a:rPr>
              <a:t>.</a:t>
            </a:r>
          </a:p>
          <a:p>
            <a:pPr lvl="0" defTabSz="914400">
              <a:defRPr/>
            </a:pPr>
            <a:r>
              <a:rPr lang="en-US" altLang="zh-CN" sz="800" dirty="0">
                <a:solidFill>
                  <a:prstClr val="black"/>
                </a:solidFill>
                <a:latin typeface="Arial" panose="020B0604020202020204" pitchFamily="34" charset="0"/>
                <a:ea typeface="微软雅黑" panose="020B0503020204020204" pitchFamily="34" charset="-122"/>
                <a:sym typeface="Arial" panose="020B0604020202020204" pitchFamily="34" charset="0"/>
              </a:rPr>
              <a:t>4.</a:t>
            </a:r>
            <a:r>
              <a:rPr lang="zh-CN" altLang="en-US" sz="800" dirty="0">
                <a:solidFill>
                  <a:prstClr val="black"/>
                </a:solidFill>
                <a:latin typeface="Arial" panose="020B0604020202020204" pitchFamily="34" charset="0"/>
                <a:ea typeface="微软雅黑" panose="020B0503020204020204" pitchFamily="34" charset="-122"/>
                <a:sym typeface="Arial" panose="020B0604020202020204" pitchFamily="34" charset="0"/>
              </a:rPr>
              <a:t>发明专利</a:t>
            </a:r>
            <a:r>
              <a:rPr lang="en-US" altLang="zh-CN" sz="800" dirty="0">
                <a:solidFill>
                  <a:prstClr val="black"/>
                </a:solidFill>
                <a:latin typeface="Arial" panose="020B0604020202020204" pitchFamily="34" charset="0"/>
                <a:ea typeface="微软雅黑" panose="020B0503020204020204" pitchFamily="34" charset="-122"/>
                <a:sym typeface="Arial" panose="020B0604020202020204" pitchFamily="34" charset="0"/>
              </a:rPr>
              <a:t>.</a:t>
            </a:r>
            <a:r>
              <a:rPr lang="zh-CN" altLang="en-US" sz="800" dirty="0">
                <a:solidFill>
                  <a:prstClr val="black"/>
                </a:solidFill>
                <a:latin typeface="Arial" panose="020B0604020202020204" pitchFamily="34" charset="0"/>
                <a:ea typeface="微软雅黑" panose="020B0503020204020204" pitchFamily="34" charset="-122"/>
                <a:sym typeface="Arial" panose="020B0604020202020204" pitchFamily="34" charset="0"/>
              </a:rPr>
              <a:t>专利号</a:t>
            </a:r>
            <a:r>
              <a:rPr lang="en-US" altLang="zh-CN" sz="800" dirty="0">
                <a:solidFill>
                  <a:prstClr val="black"/>
                </a:solidFill>
                <a:latin typeface="Arial" panose="020B0604020202020204" pitchFamily="34" charset="0"/>
                <a:ea typeface="微软雅黑" panose="020B0503020204020204" pitchFamily="34" charset="-122"/>
                <a:sym typeface="Arial" panose="020B0604020202020204" pitchFamily="34" charset="0"/>
              </a:rPr>
              <a:t>ZL03157562.5,</a:t>
            </a:r>
            <a:r>
              <a:rPr lang="zh-CN" altLang="en-US" sz="800" dirty="0">
                <a:solidFill>
                  <a:prstClr val="black"/>
                </a:solidFill>
                <a:latin typeface="Arial" panose="020B0604020202020204" pitchFamily="34" charset="0"/>
                <a:ea typeface="微软雅黑" panose="020B0503020204020204" pitchFamily="34" charset="-122"/>
                <a:sym typeface="Arial" panose="020B0604020202020204" pitchFamily="34" charset="0"/>
              </a:rPr>
              <a:t>中华人民共和国国家知识产权局</a:t>
            </a:r>
            <a:r>
              <a:rPr lang="en-US" altLang="zh-CN" sz="800" dirty="0">
                <a:solidFill>
                  <a:prstClr val="black"/>
                </a:solidFill>
                <a:latin typeface="Arial" panose="020B0604020202020204" pitchFamily="34" charset="0"/>
                <a:ea typeface="微软雅黑" panose="020B0503020204020204" pitchFamily="34" charset="-122"/>
                <a:sym typeface="Arial" panose="020B0604020202020204" pitchFamily="34" charset="0"/>
              </a:rPr>
              <a:t>.</a:t>
            </a:r>
          </a:p>
        </p:txBody>
      </p:sp>
      <p:grpSp>
        <p:nvGrpSpPr>
          <p:cNvPr id="5" name="组合 4">
            <a:extLst>
              <a:ext uri="{FF2B5EF4-FFF2-40B4-BE49-F238E27FC236}">
                <a16:creationId xmlns:a16="http://schemas.microsoft.com/office/drawing/2014/main" id="{C64B3B66-E797-4BDC-8053-42DC3FC381E6}"/>
              </a:ext>
            </a:extLst>
          </p:cNvPr>
          <p:cNvGrpSpPr/>
          <p:nvPr/>
        </p:nvGrpSpPr>
        <p:grpSpPr>
          <a:xfrm>
            <a:off x="631157" y="1368985"/>
            <a:ext cx="11078980" cy="4610393"/>
            <a:chOff x="547657" y="1407808"/>
            <a:chExt cx="11078980" cy="4415339"/>
          </a:xfrm>
        </p:grpSpPr>
        <p:sp>
          <p:nvSpPr>
            <p:cNvPr id="6" name="圆角矩形 21">
              <a:extLst>
                <a:ext uri="{FF2B5EF4-FFF2-40B4-BE49-F238E27FC236}">
                  <a16:creationId xmlns:a16="http://schemas.microsoft.com/office/drawing/2014/main" id="{37FFF9BD-70CF-13C3-E822-A684A3BEEF19}"/>
                </a:ext>
              </a:extLst>
            </p:cNvPr>
            <p:cNvSpPr/>
            <p:nvPr/>
          </p:nvSpPr>
          <p:spPr>
            <a:xfrm>
              <a:off x="655393" y="2693523"/>
              <a:ext cx="3307008" cy="3129623"/>
            </a:xfrm>
            <a:prstGeom prst="roundRect">
              <a:avLst>
                <a:gd name="adj" fmla="val 5121"/>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 name="圆角矩形 22">
              <a:extLst>
                <a:ext uri="{FF2B5EF4-FFF2-40B4-BE49-F238E27FC236}">
                  <a16:creationId xmlns:a16="http://schemas.microsoft.com/office/drawing/2014/main" id="{78906215-020C-2747-66FC-EDF2C221AA50}"/>
                </a:ext>
              </a:extLst>
            </p:cNvPr>
            <p:cNvSpPr/>
            <p:nvPr/>
          </p:nvSpPr>
          <p:spPr>
            <a:xfrm>
              <a:off x="1148400" y="2436058"/>
              <a:ext cx="2134438" cy="401832"/>
            </a:xfrm>
            <a:prstGeom prst="roundRect">
              <a:avLst>
                <a:gd name="adj" fmla="val 20000"/>
              </a:avLst>
            </a:prstGeom>
            <a:solidFill>
              <a:schemeClr val="accent2"/>
            </a:solid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zh-CN" altLang="en-US" sz="1600" b="1" dirty="0">
                  <a:solidFill>
                    <a:schemeClr val="bg1"/>
                  </a:solidFill>
                </a:rPr>
                <a:t>符合“保基本”原则</a:t>
              </a:r>
            </a:p>
          </p:txBody>
        </p:sp>
        <p:sp>
          <p:nvSpPr>
            <p:cNvPr id="8" name="文本框 7">
              <a:extLst>
                <a:ext uri="{FF2B5EF4-FFF2-40B4-BE49-F238E27FC236}">
                  <a16:creationId xmlns:a16="http://schemas.microsoft.com/office/drawing/2014/main" id="{E8E5EE76-5A1B-6925-8634-82DC5D862EC5}"/>
                </a:ext>
              </a:extLst>
            </p:cNvPr>
            <p:cNvSpPr txBox="1"/>
            <p:nvPr/>
          </p:nvSpPr>
          <p:spPr>
            <a:xfrm>
              <a:off x="654957" y="2993462"/>
              <a:ext cx="3167742" cy="2564370"/>
            </a:xfrm>
            <a:prstGeom prst="rect">
              <a:avLst/>
            </a:prstGeom>
            <a:noFill/>
          </p:spPr>
          <p:txBody>
            <a:bodyPr wrap="square" anchor="t" anchorCtr="0">
              <a:spAutoFit/>
            </a:bodyPr>
            <a:lstStyle/>
            <a:p>
              <a:pPr marL="171450" indent="-171450" algn="just">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rPr>
                <a:t>甘草酸单铵半胱氨酸氯化钠注射液为</a:t>
              </a:r>
              <a:r>
                <a:rPr lang="zh-CN" altLang="en-US" sz="1400" b="1" dirty="0">
                  <a:solidFill>
                    <a:srgbClr val="C00000"/>
                  </a:solidFill>
                  <a:latin typeface="微软雅黑" panose="020B0503020204020204" pitchFamily="34" charset="-122"/>
                  <a:ea typeface="微软雅黑" panose="020B0503020204020204" pitchFamily="34" charset="-122"/>
                </a:rPr>
                <a:t>复方制剂</a:t>
              </a:r>
              <a:r>
                <a:rPr lang="zh-CN" altLang="en-US" sz="1400" dirty="0">
                  <a:solidFill>
                    <a:srgbClr val="FF0000"/>
                  </a:solidFill>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主要成分为甘草酸单铵具有抗炎作用和盐酸半胱氨酸有抗氧化作用，相较单一的成分可表现出更理想的治疗效果</a:t>
              </a:r>
              <a:r>
                <a:rPr lang="en-US" altLang="zh-CN" sz="1400" dirty="0">
                  <a:latin typeface="微软雅黑" panose="020B0503020204020204" pitchFamily="34" charset="-122"/>
                  <a:ea typeface="微软雅黑" panose="020B0503020204020204" pitchFamily="34" charset="-122"/>
                </a:rPr>
                <a:t>,</a:t>
              </a:r>
              <a:r>
                <a:rPr lang="zh-CN" altLang="en-US" sz="1400" b="1" dirty="0">
                  <a:solidFill>
                    <a:srgbClr val="C00000"/>
                  </a:solidFill>
                  <a:latin typeface="微软雅黑" panose="020B0503020204020204" pitchFamily="34" charset="-122"/>
                  <a:ea typeface="微软雅黑" panose="020B0503020204020204" pitchFamily="34" charset="-122"/>
                </a:rPr>
                <a:t>保证患者更全面的治疗需求</a:t>
              </a:r>
              <a:endParaRPr lang="en-US" altLang="zh-CN" sz="1400" b="1" dirty="0">
                <a:solidFill>
                  <a:srgbClr val="C00000"/>
                </a:solidFill>
                <a:latin typeface="微软雅黑" panose="020B0503020204020204" pitchFamily="34" charset="-122"/>
                <a:ea typeface="微软雅黑" panose="020B0503020204020204" pitchFamily="34" charset="-122"/>
              </a:endParaRPr>
            </a:p>
            <a:p>
              <a:pPr marL="171450" indent="-171450" algn="just">
                <a:buFont typeface="Arial" panose="020B0604020202020204" pitchFamily="34" charset="0"/>
                <a:buChar char="•"/>
              </a:pPr>
              <a:endParaRPr lang="zh-CN" altLang="en-US" sz="1400" b="1" dirty="0">
                <a:solidFill>
                  <a:srgbClr val="C00000"/>
                </a:solidFill>
                <a:latin typeface="微软雅黑" panose="020B0503020204020204" pitchFamily="34" charset="-122"/>
                <a:ea typeface="微软雅黑" panose="020B0503020204020204" pitchFamily="34" charset="-122"/>
              </a:endParaRPr>
            </a:p>
            <a:p>
              <a:pPr marL="171450" indent="-171450" algn="just">
                <a:buFont typeface="Arial" panose="020B0604020202020204" pitchFamily="34" charset="0"/>
                <a:buChar char="•"/>
              </a:pPr>
              <a:r>
                <a:rPr lang="zh-CN" altLang="en-US" sz="1400" b="1" dirty="0">
                  <a:solidFill>
                    <a:srgbClr val="C00000"/>
                  </a:solidFill>
                  <a:latin typeface="微软雅黑" panose="020B0503020204020204" pitchFamily="34" charset="-122"/>
                  <a:ea typeface="微软雅黑" panose="020B0503020204020204" pitchFamily="34" charset="-122"/>
                </a:rPr>
                <a:t>降低患者经济负担，减少医保基金支出</a:t>
              </a:r>
              <a:r>
                <a:rPr lang="zh-CN" altLang="en-US" sz="1400" b="1" dirty="0">
                  <a:solidFill>
                    <a:srgbClr val="FF0000"/>
                  </a:solidFill>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本品药物经济学评价显示，当价格为当前医保协议价格（</a:t>
              </a:r>
              <a:r>
                <a:rPr lang="en-US" altLang="zh-CN" sz="1400" dirty="0">
                  <a:latin typeface="微软雅黑" panose="020B0503020204020204" pitchFamily="34" charset="-122"/>
                  <a:ea typeface="微软雅黑" panose="020B0503020204020204" pitchFamily="34" charset="-122"/>
                </a:rPr>
                <a:t>40</a:t>
              </a:r>
              <a:r>
                <a:rPr lang="zh-CN" altLang="en-US" sz="1400" dirty="0">
                  <a:latin typeface="微软雅黑" panose="020B0503020204020204" pitchFamily="34" charset="-122"/>
                  <a:ea typeface="微软雅黑" panose="020B0503020204020204" pitchFamily="34" charset="-122"/>
                </a:rPr>
                <a:t>元</a:t>
              </a:r>
              <a:r>
                <a:rPr lang="en-US" altLang="zh-CN" sz="1400" dirty="0">
                  <a:latin typeface="微软雅黑" panose="020B0503020204020204" pitchFamily="34" charset="-122"/>
                  <a:ea typeface="微软雅黑" panose="020B0503020204020204" pitchFamily="34" charset="-122"/>
                </a:rPr>
                <a:t>/100ml</a:t>
              </a:r>
              <a:r>
                <a:rPr lang="zh-CN" altLang="en-US" sz="1400" dirty="0">
                  <a:latin typeface="微软雅黑" panose="020B0503020204020204" pitchFamily="34" charset="-122"/>
                  <a:ea typeface="微软雅黑" panose="020B0503020204020204" pitchFamily="34" charset="-122"/>
                </a:rPr>
                <a:t>）时，其成本显著低于异甘草酸镁组的成本</a:t>
              </a:r>
              <a:endParaRPr lang="en-US" altLang="zh-CN" sz="1400" dirty="0">
                <a:latin typeface="微软雅黑" panose="020B0503020204020204" pitchFamily="34" charset="-122"/>
                <a:ea typeface="微软雅黑" panose="020B0503020204020204" pitchFamily="34" charset="-122"/>
              </a:endParaRPr>
            </a:p>
          </p:txBody>
        </p:sp>
        <p:sp>
          <p:nvSpPr>
            <p:cNvPr id="9" name="圆角矩形 14">
              <a:extLst>
                <a:ext uri="{FF2B5EF4-FFF2-40B4-BE49-F238E27FC236}">
                  <a16:creationId xmlns:a16="http://schemas.microsoft.com/office/drawing/2014/main" id="{7ED39F76-ACA8-604A-5F71-AD59F10D5136}"/>
                </a:ext>
              </a:extLst>
            </p:cNvPr>
            <p:cNvSpPr/>
            <p:nvPr/>
          </p:nvSpPr>
          <p:spPr>
            <a:xfrm>
              <a:off x="4433643" y="2693524"/>
              <a:ext cx="3307008" cy="3129623"/>
            </a:xfrm>
            <a:prstGeom prst="roundRect">
              <a:avLst>
                <a:gd name="adj" fmla="val 5121"/>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圆角矩形 15">
              <a:extLst>
                <a:ext uri="{FF2B5EF4-FFF2-40B4-BE49-F238E27FC236}">
                  <a16:creationId xmlns:a16="http://schemas.microsoft.com/office/drawing/2014/main" id="{2B613EE9-F237-1BF4-438C-A8A050956A38}"/>
                </a:ext>
              </a:extLst>
            </p:cNvPr>
            <p:cNvSpPr/>
            <p:nvPr/>
          </p:nvSpPr>
          <p:spPr>
            <a:xfrm>
              <a:off x="5224946" y="2426363"/>
              <a:ext cx="1724400" cy="417130"/>
            </a:xfrm>
            <a:prstGeom prst="roundRect">
              <a:avLst>
                <a:gd name="adj" fmla="val 20000"/>
              </a:avLst>
            </a:prstGeom>
            <a:solidFill>
              <a:schemeClr val="accent2"/>
            </a:solid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zh-CN" altLang="en-US" sz="1600" b="1" dirty="0">
                  <a:solidFill>
                    <a:schemeClr val="bg1"/>
                  </a:solidFill>
                </a:rPr>
                <a:t>弥补目录短板</a:t>
              </a:r>
            </a:p>
          </p:txBody>
        </p:sp>
        <p:sp>
          <p:nvSpPr>
            <p:cNvPr id="11" name="文本框 10">
              <a:extLst>
                <a:ext uri="{FF2B5EF4-FFF2-40B4-BE49-F238E27FC236}">
                  <a16:creationId xmlns:a16="http://schemas.microsoft.com/office/drawing/2014/main" id="{32749A23-A006-2B27-A927-1565B2E8D3B0}"/>
                </a:ext>
              </a:extLst>
            </p:cNvPr>
            <p:cNvSpPr txBox="1"/>
            <p:nvPr/>
          </p:nvSpPr>
          <p:spPr>
            <a:xfrm>
              <a:off x="4433643" y="2993462"/>
              <a:ext cx="3307008" cy="2564371"/>
            </a:xfrm>
            <a:prstGeom prst="rect">
              <a:avLst/>
            </a:prstGeom>
            <a:noFill/>
          </p:spPr>
          <p:txBody>
            <a:bodyPr wrap="square" anchor="t" anchorCtr="0">
              <a:spAutoFit/>
            </a:bodyPr>
            <a:lstStyle/>
            <a:p>
              <a:pPr marL="171450" indent="-171450">
                <a:buFont typeface="Arial" panose="020B0604020202020204" pitchFamily="34" charset="0"/>
                <a:buChar char="•"/>
              </a:pPr>
              <a:r>
                <a:rPr lang="zh-CN" altLang="en-US" sz="1400" b="1" dirty="0">
                  <a:solidFill>
                    <a:srgbClr val="C00000"/>
                  </a:solidFill>
                  <a:latin typeface="微软雅黑" panose="020B0503020204020204" pitchFamily="34" charset="-122"/>
                  <a:ea typeface="微软雅黑" panose="020B0503020204020204" pitchFamily="34" charset="-122"/>
                </a:rPr>
                <a:t>填补儿童用药空白</a:t>
              </a:r>
              <a:r>
                <a:rPr lang="zh-CN" altLang="en-US" sz="1400" dirty="0">
                  <a:solidFill>
                    <a:schemeClr val="tx1"/>
                  </a:solidFill>
                  <a:latin typeface="微软雅黑" panose="020B0503020204020204" pitchFamily="34" charset="-122"/>
                  <a:ea typeface="微软雅黑" panose="020B0503020204020204" pitchFamily="34" charset="-122"/>
                </a:rPr>
                <a:t>：现有目录内同类品种均无儿童使用信息。本品说明书中明确显示儿童人群使用，且</a:t>
              </a:r>
              <a:r>
                <a:rPr lang="en-US" altLang="zh-CN" sz="1400" dirty="0">
                  <a:solidFill>
                    <a:schemeClr val="tx1"/>
                  </a:solidFill>
                  <a:latin typeface="微软雅黑" panose="020B0503020204020204" pitchFamily="34" charset="-122"/>
                  <a:ea typeface="微软雅黑" panose="020B0503020204020204" pitchFamily="34" charset="-122"/>
                </a:rPr>
                <a:t>2020</a:t>
              </a:r>
              <a:r>
                <a:rPr lang="zh-CN" altLang="en-US" sz="1400" dirty="0">
                  <a:solidFill>
                    <a:schemeClr val="tx1"/>
                  </a:solidFill>
                  <a:latin typeface="微软雅黑" panose="020B0503020204020204" pitchFamily="34" charset="-122"/>
                  <a:ea typeface="微软雅黑" panose="020B0503020204020204" pitchFamily="34" charset="-122"/>
                </a:rPr>
                <a:t>年本品治疗</a:t>
              </a:r>
              <a:r>
                <a:rPr lang="en-US" altLang="zh-CN" sz="1400" dirty="0">
                  <a:solidFill>
                    <a:schemeClr val="tx1"/>
                  </a:solidFill>
                  <a:latin typeface="微软雅黑" panose="020B0503020204020204" pitchFamily="34" charset="-122"/>
                  <a:ea typeface="微软雅黑" panose="020B0503020204020204" pitchFamily="34" charset="-122"/>
                </a:rPr>
                <a:t>155</a:t>
              </a:r>
              <a:r>
                <a:rPr lang="zh-CN" altLang="en-US" sz="1400" dirty="0">
                  <a:solidFill>
                    <a:schemeClr val="tx1"/>
                  </a:solidFill>
                  <a:latin typeface="微软雅黑" panose="020B0503020204020204" pitchFamily="34" charset="-122"/>
                  <a:ea typeface="微软雅黑" panose="020B0503020204020204" pitchFamily="34" charset="-122"/>
                </a:rPr>
                <a:t>例</a:t>
              </a:r>
              <a:r>
                <a:rPr lang="en-US" altLang="zh-CN" sz="1400" dirty="0">
                  <a:solidFill>
                    <a:schemeClr val="tx1"/>
                  </a:solidFill>
                  <a:latin typeface="微软雅黑" panose="020B0503020204020204" pitchFamily="34" charset="-122"/>
                  <a:ea typeface="微软雅黑" panose="020B0503020204020204" pitchFamily="34" charset="-122"/>
                </a:rPr>
                <a:t>0-14</a:t>
              </a:r>
              <a:r>
                <a:rPr lang="zh-CN" altLang="en-US" sz="1400" dirty="0">
                  <a:solidFill>
                    <a:schemeClr val="tx1"/>
                  </a:solidFill>
                  <a:latin typeface="微软雅黑" panose="020B0503020204020204" pitchFamily="34" charset="-122"/>
                  <a:ea typeface="微软雅黑" panose="020B0503020204020204" pitchFamily="34" charset="-122"/>
                </a:rPr>
                <a:t>岁肝损伤患儿真实世界研究明确推荐临床不同年龄段的应用剂量，</a:t>
              </a:r>
              <a:r>
                <a:rPr lang="zh-CN" altLang="en-US" sz="1400" b="1" dirty="0">
                  <a:solidFill>
                    <a:srgbClr val="C00000"/>
                  </a:solidFill>
                  <a:latin typeface="微软雅黑" panose="020B0503020204020204" pitchFamily="34" charset="-122"/>
                  <a:ea typeface="微软雅黑" panose="020B0503020204020204" pitchFamily="34" charset="-122"/>
                </a:rPr>
                <a:t>填补了目录内现有同类品种儿童用药的空白</a:t>
              </a:r>
              <a:endParaRPr lang="en-US" altLang="zh-CN" sz="1400" b="1" dirty="0">
                <a:solidFill>
                  <a:srgbClr val="C00000"/>
                </a:solidFill>
                <a:latin typeface="微软雅黑" panose="020B0503020204020204" pitchFamily="34" charset="-122"/>
                <a:ea typeface="微软雅黑" panose="020B0503020204020204" pitchFamily="34" charset="-122"/>
              </a:endParaRPr>
            </a:p>
            <a:p>
              <a:pPr marL="171450" indent="-171450">
                <a:buFont typeface="Arial" panose="020B0604020202020204" pitchFamily="34" charset="0"/>
                <a:buChar char="•"/>
              </a:pPr>
              <a:endParaRPr lang="zh-CN" altLang="en-US" sz="1400" dirty="0">
                <a:solidFill>
                  <a:schemeClr val="tx1"/>
                </a:solidFill>
                <a:latin typeface="微软雅黑" panose="020B0503020204020204" pitchFamily="34" charset="-122"/>
                <a:ea typeface="微软雅黑" panose="020B0503020204020204" pitchFamily="34" charset="-122"/>
              </a:endParaRPr>
            </a:p>
            <a:p>
              <a:pPr marL="171450" indent="-171450">
                <a:buFont typeface="Arial" panose="020B0604020202020204" pitchFamily="34" charset="0"/>
                <a:buChar char="•"/>
              </a:pPr>
              <a:r>
                <a:rPr lang="zh-CN" altLang="en-US" sz="1400" b="1" dirty="0">
                  <a:solidFill>
                    <a:srgbClr val="C00000"/>
                  </a:solidFill>
                  <a:latin typeface="微软雅黑" panose="020B0503020204020204" pitchFamily="34" charset="-122"/>
                  <a:ea typeface="微软雅黑" panose="020B0503020204020204" pitchFamily="34" charset="-122"/>
                </a:rPr>
                <a:t>填补剂型空白</a:t>
              </a:r>
              <a:r>
                <a:rPr lang="zh-CN" altLang="en-US" sz="1400" dirty="0">
                  <a:solidFill>
                    <a:schemeClr val="tx1"/>
                  </a:solidFill>
                  <a:latin typeface="微软雅黑" panose="020B0503020204020204" pitchFamily="34" charset="-122"/>
                  <a:ea typeface="微软雅黑" panose="020B0503020204020204" pitchFamily="34" charset="-122"/>
                </a:rPr>
                <a:t>：本品为大容量注射液，无需配液，</a:t>
              </a:r>
              <a:r>
                <a:rPr lang="zh-CN" altLang="en-US" sz="1400" b="1" dirty="0">
                  <a:solidFill>
                    <a:srgbClr val="C00000"/>
                  </a:solidFill>
                  <a:latin typeface="微软雅黑" panose="020B0503020204020204" pitchFamily="34" charset="-122"/>
                  <a:ea typeface="微软雅黑" panose="020B0503020204020204" pitchFamily="34" charset="-122"/>
                </a:rPr>
                <a:t>减少二次配液污染</a:t>
              </a:r>
              <a:r>
                <a:rPr lang="zh-CN" altLang="en-US" sz="1400" dirty="0">
                  <a:solidFill>
                    <a:schemeClr val="tx1"/>
                  </a:solidFill>
                  <a:latin typeface="微软雅黑" panose="020B0503020204020204" pitchFamily="34" charset="-122"/>
                  <a:ea typeface="微软雅黑" panose="020B0503020204020204" pitchFamily="34" charset="-122"/>
                </a:rPr>
                <a:t>，减少静脉配置费用，</a:t>
              </a:r>
              <a:r>
                <a:rPr lang="zh-CN" altLang="en-US" sz="1400" b="1" dirty="0">
                  <a:solidFill>
                    <a:srgbClr val="C00000"/>
                  </a:solidFill>
                  <a:latin typeface="微软雅黑" panose="020B0503020204020204" pitchFamily="34" charset="-122"/>
                  <a:ea typeface="微软雅黑" panose="020B0503020204020204" pitchFamily="34" charset="-122"/>
                </a:rPr>
                <a:t>有利于减少医保资金支出</a:t>
              </a:r>
              <a:endParaRPr lang="en-US" altLang="zh-CN" sz="1400" b="1" dirty="0">
                <a:solidFill>
                  <a:srgbClr val="C00000"/>
                </a:solidFill>
                <a:latin typeface="微软雅黑" panose="020B0503020204020204" pitchFamily="34" charset="-122"/>
                <a:ea typeface="微软雅黑" panose="020B0503020204020204" pitchFamily="34" charset="-122"/>
              </a:endParaRPr>
            </a:p>
          </p:txBody>
        </p:sp>
        <p:sp>
          <p:nvSpPr>
            <p:cNvPr id="12" name="圆角矩形 7">
              <a:extLst>
                <a:ext uri="{FF2B5EF4-FFF2-40B4-BE49-F238E27FC236}">
                  <a16:creationId xmlns:a16="http://schemas.microsoft.com/office/drawing/2014/main" id="{6BD6D90A-1D29-7E21-E920-0416A4160B61}"/>
                </a:ext>
              </a:extLst>
            </p:cNvPr>
            <p:cNvSpPr/>
            <p:nvPr/>
          </p:nvSpPr>
          <p:spPr>
            <a:xfrm>
              <a:off x="8211892" y="2693524"/>
              <a:ext cx="3157715" cy="3129622"/>
            </a:xfrm>
            <a:prstGeom prst="roundRect">
              <a:avLst>
                <a:gd name="adj" fmla="val 5121"/>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圆角矩形 8">
              <a:extLst>
                <a:ext uri="{FF2B5EF4-FFF2-40B4-BE49-F238E27FC236}">
                  <a16:creationId xmlns:a16="http://schemas.microsoft.com/office/drawing/2014/main" id="{67880626-225C-1F02-C01D-A1762BFD0F91}"/>
                </a:ext>
              </a:extLst>
            </p:cNvPr>
            <p:cNvSpPr/>
            <p:nvPr/>
          </p:nvSpPr>
          <p:spPr>
            <a:xfrm>
              <a:off x="8842807" y="2420759"/>
              <a:ext cx="1913313" cy="417130"/>
            </a:xfrm>
            <a:prstGeom prst="roundRect">
              <a:avLst>
                <a:gd name="adj" fmla="val 20000"/>
              </a:avLst>
            </a:prstGeom>
            <a:solidFill>
              <a:schemeClr val="accent2"/>
            </a:solid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zh-CN" altLang="en-US" sz="1600" b="1" dirty="0">
                  <a:solidFill>
                    <a:schemeClr val="bg1"/>
                  </a:solidFill>
                </a:rPr>
                <a:t>临床管理便利</a:t>
              </a:r>
            </a:p>
          </p:txBody>
        </p:sp>
        <p:sp>
          <p:nvSpPr>
            <p:cNvPr id="14" name="文本框 13">
              <a:extLst>
                <a:ext uri="{FF2B5EF4-FFF2-40B4-BE49-F238E27FC236}">
                  <a16:creationId xmlns:a16="http://schemas.microsoft.com/office/drawing/2014/main" id="{1BEE5BA8-4953-8284-2C44-CD961B1BACA1}"/>
                </a:ext>
              </a:extLst>
            </p:cNvPr>
            <p:cNvSpPr txBox="1"/>
            <p:nvPr/>
          </p:nvSpPr>
          <p:spPr>
            <a:xfrm>
              <a:off x="8211892" y="2993462"/>
              <a:ext cx="2864980" cy="707413"/>
            </a:xfrm>
            <a:prstGeom prst="rect">
              <a:avLst/>
            </a:prstGeom>
            <a:noFill/>
          </p:spPr>
          <p:txBody>
            <a:bodyPr wrap="square" anchor="t" anchorCtr="0">
              <a:spAutoFit/>
            </a:bodyPr>
            <a:lstStyle/>
            <a:p>
              <a:pPr marL="171450" indent="-171450">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rPr>
                <a:t>肝脏疾病有</a:t>
              </a:r>
              <a:r>
                <a:rPr lang="zh-CN" altLang="en-US" sz="1400" b="1" dirty="0">
                  <a:solidFill>
                    <a:srgbClr val="C00000"/>
                  </a:solidFill>
                  <a:latin typeface="微软雅黑" panose="020B0503020204020204" pitchFamily="34" charset="-122"/>
                  <a:ea typeface="微软雅黑" panose="020B0503020204020204" pitchFamily="34" charset="-122"/>
                </a:rPr>
                <a:t>明确诊断标准</a:t>
              </a:r>
              <a:r>
                <a:rPr lang="zh-CN" altLang="en-US" sz="1400" dirty="0">
                  <a:latin typeface="微软雅黑" panose="020B0503020204020204" pitchFamily="34" charset="-122"/>
                  <a:ea typeface="微软雅黑" panose="020B0503020204020204" pitchFamily="34" charset="-122"/>
                </a:rPr>
                <a:t>、不存在临床滥用或超说明书用药，</a:t>
              </a:r>
              <a:r>
                <a:rPr lang="zh-CN" altLang="en-US" sz="1400" b="1" dirty="0">
                  <a:solidFill>
                    <a:srgbClr val="C00000"/>
                  </a:solidFill>
                  <a:latin typeface="微软雅黑" panose="020B0503020204020204" pitchFamily="34" charset="-122"/>
                  <a:ea typeface="微软雅黑" panose="020B0503020204020204" pitchFamily="34" charset="-122"/>
                </a:rPr>
                <a:t>便于临床管理</a:t>
              </a:r>
              <a:endParaRPr lang="en-US" altLang="zh-CN" sz="1400" b="1" dirty="0">
                <a:solidFill>
                  <a:srgbClr val="C00000"/>
                </a:solidFill>
                <a:latin typeface="微软雅黑" panose="020B0503020204020204" pitchFamily="34" charset="-122"/>
                <a:ea typeface="微软雅黑" panose="020B0503020204020204" pitchFamily="34" charset="-122"/>
              </a:endParaRPr>
            </a:p>
          </p:txBody>
        </p:sp>
        <p:sp>
          <p:nvSpPr>
            <p:cNvPr id="15" name="矩形 14">
              <a:extLst>
                <a:ext uri="{FF2B5EF4-FFF2-40B4-BE49-F238E27FC236}">
                  <a16:creationId xmlns:a16="http://schemas.microsoft.com/office/drawing/2014/main" id="{B3E571C7-7ABE-9F79-2163-F5C6922D1EE6}"/>
                </a:ext>
              </a:extLst>
            </p:cNvPr>
            <p:cNvSpPr/>
            <p:nvPr/>
          </p:nvSpPr>
          <p:spPr>
            <a:xfrm>
              <a:off x="547657" y="1407808"/>
              <a:ext cx="11078980" cy="618986"/>
            </a:xfrm>
            <a:prstGeom prst="rect">
              <a:avLst/>
            </a:prstGeom>
          </p:spPr>
          <p:txBody>
            <a:bodyPr wrap="square" anchor="b" anchorCtr="0">
              <a:spAutoFit/>
            </a:bodyPr>
            <a:lstStyle/>
            <a:p>
              <a:pPr algn="ctr">
                <a:buSzPct val="25000"/>
              </a:pPr>
              <a:r>
                <a:rPr lang="en-US" altLang="zh-CN" dirty="0">
                  <a:latin typeface="微软雅黑" panose="020B0503020204020204" pitchFamily="34" charset="-122"/>
                  <a:ea typeface="微软雅黑" panose="020B0503020204020204" pitchFamily="34" charset="-122"/>
                </a:rPr>
                <a:t>2021</a:t>
              </a:r>
              <a:r>
                <a:rPr lang="zh-CN" altLang="en-US" dirty="0">
                  <a:latin typeface="微软雅黑" panose="020B0503020204020204" pitchFamily="34" charset="-122"/>
                  <a:ea typeface="微软雅黑" panose="020B0503020204020204" pitchFamily="34" charset="-122"/>
                </a:rPr>
                <a:t>年</a:t>
              </a:r>
              <a:r>
                <a:rPr lang="en-US" altLang="zh-CN" dirty="0">
                  <a:latin typeface="微软雅黑" panose="020B0503020204020204" pitchFamily="34" charset="-122"/>
                  <a:ea typeface="微软雅黑" panose="020B0503020204020204" pitchFamily="34" charset="-122"/>
                </a:rPr>
                <a:t>9</a:t>
              </a:r>
              <a:r>
                <a:rPr lang="zh-CN" altLang="en-US" dirty="0">
                  <a:latin typeface="微软雅黑" panose="020B0503020204020204" pitchFamily="34" charset="-122"/>
                  <a:ea typeface="微软雅黑" panose="020B0503020204020204" pitchFamily="34" charset="-122"/>
                </a:rPr>
                <a:t>月</a:t>
              </a:r>
              <a:r>
                <a:rPr lang="en-US" altLang="zh-CN" dirty="0">
                  <a:latin typeface="微软雅黑" panose="020B0503020204020204" pitchFamily="34" charset="-122"/>
                  <a:ea typeface="微软雅黑" panose="020B0503020204020204" pitchFamily="34" charset="-122"/>
                </a:rPr>
                <a:t>15</a:t>
              </a:r>
              <a:r>
                <a:rPr lang="zh-CN" altLang="en-US" dirty="0">
                  <a:latin typeface="微软雅黑" panose="020B0503020204020204" pitchFamily="34" charset="-122"/>
                  <a:ea typeface="微软雅黑" panose="020B0503020204020204" pitchFamily="34" charset="-122"/>
                </a:rPr>
                <a:t>日，</a:t>
              </a:r>
              <a:r>
                <a:rPr lang="zh-CN" altLang="en-US" b="1" dirty="0">
                  <a:latin typeface="微软雅黑" panose="020B0503020204020204" pitchFamily="34" charset="-122"/>
                  <a:ea typeface="微软雅黑" panose="020B0503020204020204" pitchFamily="34" charset="-122"/>
                </a:rPr>
                <a:t>国家卫健委</a:t>
              </a:r>
              <a:r>
                <a:rPr lang="zh-CN" altLang="en-US" dirty="0">
                  <a:latin typeface="微软雅黑" panose="020B0503020204020204" pitchFamily="34" charset="-122"/>
                  <a:ea typeface="微软雅黑" panose="020B0503020204020204" pitchFamily="34" charset="-122"/>
                </a:rPr>
                <a:t>发布了</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消除丙型肝炎公共卫生危害行动工作方案（</a:t>
              </a:r>
              <a:r>
                <a:rPr lang="en-US" altLang="zh-CN" dirty="0">
                  <a:latin typeface="微软雅黑" panose="020B0503020204020204" pitchFamily="34" charset="-122"/>
                  <a:ea typeface="微软雅黑" panose="020B0503020204020204" pitchFamily="34" charset="-122"/>
                </a:rPr>
                <a:t>2021-2030</a:t>
              </a:r>
              <a:r>
                <a:rPr lang="zh-CN" altLang="en-US" dirty="0">
                  <a:latin typeface="微软雅黑" panose="020B0503020204020204" pitchFamily="34" charset="-122"/>
                  <a:ea typeface="微软雅黑" panose="020B0503020204020204" pitchFamily="34" charset="-122"/>
                </a:rPr>
                <a:t>年）</a:t>
              </a:r>
              <a:r>
                <a:rPr lang="en-US" altLang="zh-CN" dirty="0">
                  <a:latin typeface="微软雅黑" panose="020B0503020204020204" pitchFamily="34" charset="-122"/>
                  <a:ea typeface="微软雅黑" panose="020B0503020204020204" pitchFamily="34" charset="-122"/>
                </a:rPr>
                <a:t>》</a:t>
              </a:r>
            </a:p>
            <a:p>
              <a:pPr algn="ctr">
                <a:buSzPct val="25000"/>
              </a:pPr>
              <a:r>
                <a:rPr lang="zh-CN" altLang="en-US" b="1" dirty="0">
                  <a:latin typeface="微软雅黑" panose="020B0503020204020204" pitchFamily="34" charset="-122"/>
                  <a:ea typeface="微软雅黑" panose="020B0503020204020204" pitchFamily="34" charset="-122"/>
                </a:rPr>
                <a:t>有效防治病毒性肝炎将对实现“健康中国</a:t>
              </a:r>
              <a:r>
                <a:rPr lang="en-US" altLang="zh-CN" b="1" dirty="0">
                  <a:latin typeface="微软雅黑" panose="020B0503020204020204" pitchFamily="34" charset="-122"/>
                  <a:ea typeface="微软雅黑" panose="020B0503020204020204" pitchFamily="34" charset="-122"/>
                </a:rPr>
                <a:t>2030”</a:t>
              </a:r>
              <a:r>
                <a:rPr lang="zh-CN" altLang="en-US" b="1" dirty="0">
                  <a:latin typeface="微软雅黑" panose="020B0503020204020204" pitchFamily="34" charset="-122"/>
                  <a:ea typeface="微软雅黑" panose="020B0503020204020204" pitchFamily="34" charset="-122"/>
                </a:rPr>
                <a:t>和可持续发展健康目标至关重要</a:t>
              </a:r>
              <a:endParaRPr lang="en-US" altLang="zh-CN" b="1" dirty="0">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10523084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LIDE.DIAGRAM" val="#770026;"/>
</p:tagLst>
</file>

<file path=ppt/theme/theme1.xml><?xml version="1.0" encoding="utf-8"?>
<a:theme xmlns:a="http://schemas.openxmlformats.org/drawingml/2006/main" name="四环-北极星">
  <a:themeElements>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fontScheme name="jiy3ukuc">
      <a:majorFont>
        <a:latin typeface="字魂36号-正文宋楷"/>
        <a:ea typeface="字魂36号-正文宋楷"/>
        <a:cs typeface=""/>
      </a:majorFont>
      <a:minorFont>
        <a:latin typeface="字魂36号-正文宋楷"/>
        <a:ea typeface="字魂36号-正文宋楷"/>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四环-北极星" id="{72FC1A9C-06CE-445F-AD1F-531980ACD9D5}" vid="{65680814-6B25-4701-8AD3-62C5046DDBC1}"/>
    </a:ext>
  </a:extLst>
</a:theme>
</file>

<file path=docProps/app.xml><?xml version="1.0" encoding="utf-8"?>
<Properties xmlns="http://schemas.openxmlformats.org/officeDocument/2006/extended-properties" xmlns:vt="http://schemas.openxmlformats.org/officeDocument/2006/docPropsVTypes">
  <Template>四环-北极星</Template>
  <TotalTime>2332</TotalTime>
  <Words>2296</Words>
  <Application>Microsoft Office PowerPoint</Application>
  <PresentationFormat>宽屏</PresentationFormat>
  <Paragraphs>133</Paragraphs>
  <Slides>10</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10</vt:i4>
      </vt:variant>
    </vt:vector>
  </HeadingPairs>
  <TitlesOfParts>
    <vt:vector size="16" baseType="lpstr">
      <vt:lpstr>Microsoft YaHei</vt:lpstr>
      <vt:lpstr>Microsoft YaHei</vt:lpstr>
      <vt:lpstr>字魂36号-正文宋楷</vt:lpstr>
      <vt:lpstr>Arial</vt:lpstr>
      <vt:lpstr>Wingdings</vt:lpstr>
      <vt:lpstr>四环-北极星</vt:lpstr>
      <vt:lpstr>甘草酸单铵半胱氨酸氯化钠注射液 ( 回能® ) 申请纳入常规目录并按说明书适应症调整医保支付范围</vt:lpstr>
      <vt:lpstr>目录</vt:lpstr>
      <vt:lpstr>药品基本信息1</vt:lpstr>
      <vt:lpstr>药品基本信息2</vt:lpstr>
      <vt:lpstr>安全性</vt:lpstr>
      <vt:lpstr>有效性</vt:lpstr>
      <vt:lpstr>有效性—甘草酸单铵半胱氨酸氯化钠注射液通用名被权威指南推荐</vt:lpstr>
      <vt:lpstr>创新性</vt:lpstr>
      <vt:lpstr>公平性</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申请调整支付范围</dc:title>
  <dc:creator>SH</dc:creator>
  <cp:lastModifiedBy>Simon</cp:lastModifiedBy>
  <cp:revision>100</cp:revision>
  <dcterms:created xsi:type="dcterms:W3CDTF">2023-06-29T07:19:54Z</dcterms:created>
  <dcterms:modified xsi:type="dcterms:W3CDTF">2023-07-11T15:38:55Z</dcterms:modified>
</cp:coreProperties>
</file>