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145707436" r:id="rId2"/>
    <p:sldId id="2145707418" r:id="rId3"/>
    <p:sldId id="2145707403" r:id="rId4"/>
    <p:sldId id="2145707439" r:id="rId5"/>
    <p:sldId id="2145707433" r:id="rId6"/>
    <p:sldId id="2145707420" r:id="rId7"/>
    <p:sldId id="2145707413" r:id="rId8"/>
    <p:sldId id="2145707430" r:id="rId9"/>
    <p:sldId id="2145707442" r:id="rId10"/>
  </p:sldIdLst>
  <p:sldSz cx="12192000" cy="6858000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282CE"/>
    <a:srgbClr val="2F5597"/>
    <a:srgbClr val="C48170"/>
    <a:srgbClr val="D87A51"/>
    <a:srgbClr val="FCE7E7"/>
    <a:srgbClr val="FFFFFF"/>
    <a:srgbClr val="009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89" autoAdjust="0"/>
    <p:restoredTop sz="93741" autoAdjust="0"/>
  </p:normalViewPr>
  <p:slideViewPr>
    <p:cSldViewPr snapToGrid="0">
      <p:cViewPr varScale="1">
        <p:scale>
          <a:sx n="72" d="100"/>
          <a:sy n="72" d="100"/>
        </p:scale>
        <p:origin x="972" y="54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27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392504930966469E-2"/>
          <c:y val="0.1762114537444934"/>
          <c:w val="0.90971780894252119"/>
          <c:h val="0.6046404661972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伊布!$N$10</c:f>
              <c:strCache>
                <c:ptCount val="1"/>
                <c:pt idx="0">
                  <c:v>伊布替尼</c:v>
                </c:pt>
              </c:strCache>
            </c:strRef>
          </c:tx>
          <c:spPr>
            <a:solidFill>
              <a:sysClr val="windowText" lastClr="000000">
                <a:lumMod val="50000"/>
                <a:lumOff val="50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不讲武德!$I$5:$I$7</c:f>
              <c:strCache>
                <c:ptCount val="3"/>
                <c:pt idx="0">
                  <c:v>≥3级AE</c:v>
                </c:pt>
                <c:pt idx="1">
                  <c:v>严重AE</c:v>
                </c:pt>
                <c:pt idx="2">
                  <c:v>导致停药的AE</c:v>
                </c:pt>
              </c:strCache>
            </c:strRef>
          </c:cat>
          <c:val>
            <c:numRef>
              <c:f>不讲武德!$J$5:$J$7</c:f>
              <c:numCache>
                <c:formatCode>0%</c:formatCode>
                <c:ptCount val="3"/>
                <c:pt idx="0">
                  <c:v>0.66666666666666663</c:v>
                </c:pt>
                <c:pt idx="1">
                  <c:v>0.44444444444444442</c:v>
                </c:pt>
                <c:pt idx="2">
                  <c:v>0.17460317460317459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01-4CDE-987A-8D7ABA4CAB4C}"/>
            </c:ext>
          </c:extLst>
        </c:ser>
        <c:ser>
          <c:idx val="1"/>
          <c:order val="1"/>
          <c:tx>
            <c:strRef>
              <c:f>伊布!$O$10</c:f>
              <c:strCache>
                <c:ptCount val="1"/>
                <c:pt idx="0">
                  <c:v>奥布替尼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不讲武德!$I$5:$I$7</c:f>
              <c:strCache>
                <c:ptCount val="3"/>
                <c:pt idx="0">
                  <c:v>≥3级AE</c:v>
                </c:pt>
                <c:pt idx="1">
                  <c:v>严重AE</c:v>
                </c:pt>
                <c:pt idx="2">
                  <c:v>导致停药的AE</c:v>
                </c:pt>
              </c:strCache>
            </c:strRef>
          </c:cat>
          <c:val>
            <c:numRef>
              <c:f>不讲武德!$K$5:$K$7</c:f>
              <c:numCache>
                <c:formatCode>0%</c:formatCode>
                <c:ptCount val="3"/>
                <c:pt idx="0">
                  <c:v>0.30599999999999999</c:v>
                </c:pt>
                <c:pt idx="1">
                  <c:v>0.16200000000000001</c:v>
                </c:pt>
                <c:pt idx="2">
                  <c:v>6.3E-2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01-4CDE-987A-8D7ABA4CAB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0"/>
        <c:axId val="384396672"/>
        <c:axId val="384397152"/>
      </c:barChart>
      <c:catAx>
        <c:axId val="38439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384397152"/>
        <c:crosses val="autoZero"/>
        <c:auto val="1"/>
        <c:lblAlgn val="ctr"/>
        <c:lblOffset val="100"/>
        <c:noMultiLvlLbl val="0"/>
      </c:catAx>
      <c:valAx>
        <c:axId val="3843971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8439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006541472983188"/>
          <c:y val="7.8192791980297591E-2"/>
          <c:w val="0.39911189832122945"/>
          <c:h val="0.295575551995763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56B56-D94D-4A25-B72C-85DBE1F2F7F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35B62-43CC-4CE2-AFD9-59B806EA5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20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FD6B05-CFB8-4B21-9472-F0F8BCC54C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795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FD6B05-CFB8-4B21-9472-F0F8BCC54C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4968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200" b="0" kern="1200" dirty="0">
              <a:solidFill>
                <a:schemeClr val="tx2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E82B3-4566-4C2E-854A-AB9AE37DD1E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738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E82B3-4566-4C2E-854A-AB9AE37DD1E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909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E82B3-4566-4C2E-854A-AB9AE37DD1E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300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6E82B3-4566-4C2E-854A-AB9AE37DD1E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8316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Bef>
                <a:spcPts val="600"/>
              </a:spcBef>
            </a:pPr>
            <a:endParaRPr lang="en-US" altLang="zh-CN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E82B3-4566-4C2E-854A-AB9AE37DD1E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284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Bef>
                <a:spcPts val="600"/>
              </a:spcBef>
            </a:pP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FD6B05-CFB8-4B21-9472-F0F8BCC54C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98289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FD6B05-CFB8-4B21-9472-F0F8BCC54C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22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DF49EA-4091-0CDD-F12C-F7A979712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6908C30-F7AC-2571-A931-8F5F5DA2B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AFF7C4-5329-33D9-E609-3473052D3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F3D37A-3FB7-151C-9BF6-0A6B9FE91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11C57-CDE6-61B5-C7D1-6BCD5BB3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02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0DDCAD-B273-5DC7-4258-256E6E5DE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7E5D36D-54DC-48BB-AB45-E1B0A9525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71863F-987B-14C0-53E1-FEEECEDB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0A0914-3F86-F5DA-F447-EBC64EA0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7FD2F3-A842-8823-6BAA-A585EE488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2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F7F7071-670D-2809-E5A6-7A1D86D25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5D150AC-B834-E763-7F8F-526FF95F6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C9F150-5D21-2767-F8F5-A5EEADAD2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67D5DD-4364-FECF-CDFD-9CB2CA0E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D6F6E3-709A-C257-B910-A4CA0720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59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12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4628" y="6525345"/>
            <a:ext cx="589856" cy="19613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900">
                <a:solidFill>
                  <a:srgbClr val="898989"/>
                </a:solidFill>
                <a:latin typeface="+mn-lt"/>
              </a:defRPr>
            </a:lvl1pPr>
          </a:lstStyle>
          <a:p>
            <a:fld id="{E9B57936-92EF-4126-AE48-1D9D36D15E9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21F2B54-50AC-4291-9BEF-75E96182F5C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24484" y="6525344"/>
            <a:ext cx="8114100" cy="196131"/>
          </a:xfrm>
          <a:prstGeom prst="rect">
            <a:avLst/>
          </a:prstGeom>
        </p:spPr>
        <p:txBody>
          <a:bodyPr/>
          <a:lstStyle/>
          <a:p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</a:rPr>
              <a:t>    | Takeda China Aspiration Report | 12/13/2019 | Confidential for Internal Use Only</a:t>
            </a:r>
            <a:endParaRPr lang="ja-JP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07C607F5-7741-4A0F-A526-9A33A1F5045A}"/>
              </a:ext>
            </a:extLst>
          </p:cNvPr>
          <p:cNvSpPr txBox="1">
            <a:spLocks/>
          </p:cNvSpPr>
          <p:nvPr userDrawn="1"/>
        </p:nvSpPr>
        <p:spPr>
          <a:xfrm>
            <a:off x="11602144" y="6658503"/>
            <a:ext cx="589856" cy="19613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000" b="1" kern="1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B57936-92EF-4126-AE48-1D9D36D15E9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3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F5228A-A0C1-CA55-FF34-9FF2A54B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4CBD4B-F3FF-7D38-C747-A953A0170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844216-8D69-5B7E-6E65-2BCEA691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6D7D41-B584-0488-C04E-73E0B6B7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8F0FA3-5E90-7A9B-59E2-3AB0E6FF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0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C91DB3-9A80-4D29-3D1B-1DAA6E610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60CD04B-1109-5A62-FE2A-7D098F6DC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2C2D41-8CEE-EEDA-09EF-0D5806F38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2FA69B-C824-9FCD-9166-195052778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3CAB8B-28FB-1483-F742-415CEF2D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2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48175F-5E91-CEF8-2731-EFB946AB3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59A192-B4F4-3438-557F-D3507C2F7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9709CEF-AF3E-7DAE-24CF-F1CDBA917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A6A7AB-F32C-BAA4-3C3A-3719C394A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5DE5958-69B1-532D-4021-EB66D6FC2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75B180A-4EDC-16FC-099A-BFD6C9B07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9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ECC7A5-AE19-88D4-D3D2-5476C95BB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031C3EE-3AF0-06F1-1BD3-045D51AB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BEAFED-C337-F167-01AD-36F853D0F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A7A3C2F-BB6A-C97C-5BB8-ECC437727B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4F5A36E-C60E-846A-2EAC-920D96386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CBB1F0C-456C-F302-807C-85593D879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FD8B8E0-B40D-2A9F-620F-DF25CAEC3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1A67B62-F9A9-3AEB-AFA3-86346FD5E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7F5656-7B02-3A28-6FE1-EC5D6C663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66917AB-5A3D-16EE-6E4B-9EDCDB47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6287EF9-CBCA-93EB-AD32-4892CC94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DEC6CF3-E6B6-A223-6C33-B38ACB627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7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9DB0F37-6539-9EDD-B770-98D9E9E8A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9687FF3-4F17-5C60-929A-A1A971D15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F48CA89-7396-B854-BE6F-56DEDA95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9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412E8F-C489-D427-7A12-9C48050CE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0B97ED-DCA9-1C01-F7AB-7B2D60099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03E59E7-32C0-7E8C-51C8-12764B768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D471E22-698D-6CF8-5006-DD2B3B4F4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AC89D54-8121-C470-1480-A3FFDA64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F89EE6F-C9C3-B285-7A77-792EF15E1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3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B9A7DB-CC98-CE02-E706-61898A91D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79F0282-2D16-52DD-6ECA-2937A45503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AFB8EAB-B0F2-0C3C-B9E1-718450AFB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318AC0E-2C84-1617-5641-24EA01E3E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3B09F96-BADF-E268-59BE-600070DF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19DBD5E-8ABA-E43F-13C2-8539E3CB5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A54EBF0-7B38-8FE3-DCC3-5DE52D2C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5446C5-86E8-7C18-5655-ABB92E74F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074305-02C7-8D61-F7E3-EC10C1FF3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3A0B4-2B72-4D24-8352-EBCF31C555C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066C40-D495-B269-E158-D32239971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79A0CC-35C1-70F0-7792-069686909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382A4-9EE7-4873-BDC3-21C8CD1E1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5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chart" Target="../charts/chart1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3.e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7.bin"/><Relationship Id="rId9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0FF6D689-2607-3536-1830-7912C77053A8}"/>
              </a:ext>
            </a:extLst>
          </p:cNvPr>
          <p:cNvSpPr/>
          <p:nvPr/>
        </p:nvSpPr>
        <p:spPr>
          <a:xfrm>
            <a:off x="3989027" y="1834148"/>
            <a:ext cx="4213946" cy="180167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38A71CBD-0F94-4513-9C09-97751134557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38A71CBD-0F94-4513-9C09-9775113455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6D8C8059-51B9-6D4D-C7B6-2D9A26558AFD}"/>
              </a:ext>
            </a:extLst>
          </p:cNvPr>
          <p:cNvSpPr txBox="1"/>
          <p:nvPr/>
        </p:nvSpPr>
        <p:spPr>
          <a:xfrm>
            <a:off x="3907871" y="1965971"/>
            <a:ext cx="4376257" cy="1463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奥布替尼片</a:t>
            </a:r>
            <a:endParaRPr lang="en-US" altLang="zh-CN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（宜诺凯</a:t>
            </a:r>
            <a:r>
              <a:rPr kumimoji="0" lang="en-US" altLang="zh-CN" sz="3000" b="1" i="0" u="none" strike="noStrike" kern="0" cap="none" spc="0" normalizeH="0" baseline="3000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®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6F29D21-74BB-B92A-D2A3-919AC37DC53B}"/>
              </a:ext>
            </a:extLst>
          </p:cNvPr>
          <p:cNvSpPr txBox="1"/>
          <p:nvPr/>
        </p:nvSpPr>
        <p:spPr>
          <a:xfrm>
            <a:off x="4080693" y="5424940"/>
            <a:ext cx="40306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北京诺诚健华医药科技有限公司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C944358-58DD-CB39-73FC-2C15833ADF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606" y="215956"/>
            <a:ext cx="1725183" cy="123411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19CAC69E-634E-E51D-0C30-0B77172B86E9}"/>
              </a:ext>
            </a:extLst>
          </p:cNvPr>
          <p:cNvSpPr txBox="1"/>
          <p:nvPr/>
        </p:nvSpPr>
        <p:spPr>
          <a:xfrm>
            <a:off x="3069629" y="3851858"/>
            <a:ext cx="6394850" cy="1166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中国首个且</a:t>
            </a:r>
            <a:r>
              <a:rPr lang="zh-CN" altLang="en-US" sz="2800" b="1" dirty="0">
                <a:solidFill>
                  <a:srgbClr val="ED7D3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目前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唯一获批治疗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边缘区淋巴瘤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(MZL)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BTK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抑制剂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1A9D8D4-AF35-98F5-6022-9D9898EC33F1}"/>
              </a:ext>
            </a:extLst>
          </p:cNvPr>
          <p:cNvSpPr/>
          <p:nvPr/>
        </p:nvSpPr>
        <p:spPr>
          <a:xfrm>
            <a:off x="247211" y="129602"/>
            <a:ext cx="4649787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调整医保支付范围申报幻灯</a:t>
            </a:r>
          </a:p>
        </p:txBody>
      </p:sp>
    </p:spTree>
    <p:extLst>
      <p:ext uri="{BB962C8B-B14F-4D97-AF65-F5344CB8AC3E}">
        <p14:creationId xmlns:p14="http://schemas.microsoft.com/office/powerpoint/2010/main" val="290677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38A71CBD-0F94-4513-9C09-97751134557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38A71CBD-0F94-4513-9C09-9775113455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AB2294B2-AB0F-40C5-8439-2DAD2AEB3A5B}"/>
              </a:ext>
            </a:extLst>
          </p:cNvPr>
          <p:cNvSpPr/>
          <p:nvPr/>
        </p:nvSpPr>
        <p:spPr>
          <a:xfrm>
            <a:off x="550863" y="158257"/>
            <a:ext cx="11173051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目 录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7CC96710-2E71-40ED-84D1-CBA8EB856549}"/>
              </a:ext>
            </a:extLst>
          </p:cNvPr>
          <p:cNvSpPr/>
          <p:nvPr/>
        </p:nvSpPr>
        <p:spPr>
          <a:xfrm>
            <a:off x="3204483" y="1612644"/>
            <a:ext cx="2051958" cy="491456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药品基本信息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ED6B36F4-8730-29CF-ECC7-FC93805DB5F2}"/>
              </a:ext>
            </a:extLst>
          </p:cNvPr>
          <p:cNvGrpSpPr/>
          <p:nvPr/>
        </p:nvGrpSpPr>
        <p:grpSpPr>
          <a:xfrm>
            <a:off x="2309145" y="1596762"/>
            <a:ext cx="627095" cy="523220"/>
            <a:chOff x="1884737" y="1587543"/>
            <a:chExt cx="627095" cy="523220"/>
          </a:xfrm>
        </p:grpSpPr>
        <p:sp>
          <p:nvSpPr>
            <p:cNvPr id="20" name="等腰三角形 76">
              <a:extLst>
                <a:ext uri="{FF2B5EF4-FFF2-40B4-BE49-F238E27FC236}">
                  <a16:creationId xmlns:a16="http://schemas.microsoft.com/office/drawing/2014/main" id="{8FEDAA81-69E3-9BD5-A7C7-53F33A5B165C}"/>
                </a:ext>
              </a:extLst>
            </p:cNvPr>
            <p:cNvSpPr/>
            <p:nvPr/>
          </p:nvSpPr>
          <p:spPr>
            <a:xfrm rot="6271357" flipV="1">
              <a:off x="2171456" y="1752148"/>
              <a:ext cx="321900" cy="287310"/>
            </a:xfrm>
            <a:custGeom>
              <a:avLst/>
              <a:gdLst>
                <a:gd name="connsiteX0" fmla="*/ 0 w 2564441"/>
                <a:gd name="connsiteY0" fmla="*/ 2210725 h 2210725"/>
                <a:gd name="connsiteX1" fmla="*/ 1282221 w 2564441"/>
                <a:gd name="connsiteY1" fmla="*/ 0 h 2210725"/>
                <a:gd name="connsiteX2" fmla="*/ 2564441 w 2564441"/>
                <a:gd name="connsiteY2" fmla="*/ 2210725 h 2210725"/>
                <a:gd name="connsiteX3" fmla="*/ 0 w 2564441"/>
                <a:gd name="connsiteY3" fmla="*/ 2210725 h 221072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517098"/>
                <a:gd name="connsiteX1" fmla="*/ 1282221 w 2564441"/>
                <a:gd name="connsiteY1" fmla="*/ 35440 h 2517098"/>
                <a:gd name="connsiteX2" fmla="*/ 2564441 w 2564441"/>
                <a:gd name="connsiteY2" fmla="*/ 2246165 h 2517098"/>
                <a:gd name="connsiteX3" fmla="*/ 0 w 2564441"/>
                <a:gd name="connsiteY3" fmla="*/ 2246165 h 2517098"/>
                <a:gd name="connsiteX0" fmla="*/ 41119 w 2605560"/>
                <a:gd name="connsiteY0" fmla="*/ 2246165 h 2517098"/>
                <a:gd name="connsiteX1" fmla="*/ 1323340 w 2605560"/>
                <a:gd name="connsiteY1" fmla="*/ 35440 h 2517098"/>
                <a:gd name="connsiteX2" fmla="*/ 2605560 w 2605560"/>
                <a:gd name="connsiteY2" fmla="*/ 2246165 h 2517098"/>
                <a:gd name="connsiteX3" fmla="*/ 41119 w 2605560"/>
                <a:gd name="connsiteY3" fmla="*/ 2246165 h 2517098"/>
                <a:gd name="connsiteX0" fmla="*/ 41119 w 2698397"/>
                <a:gd name="connsiteY0" fmla="*/ 2246165 h 2517098"/>
                <a:gd name="connsiteX1" fmla="*/ 1323340 w 2698397"/>
                <a:gd name="connsiteY1" fmla="*/ 35440 h 2517098"/>
                <a:gd name="connsiteX2" fmla="*/ 2605560 w 2698397"/>
                <a:gd name="connsiteY2" fmla="*/ 2246165 h 2517098"/>
                <a:gd name="connsiteX3" fmla="*/ 41119 w 2698397"/>
                <a:gd name="connsiteY3" fmla="*/ 2246165 h 2517098"/>
                <a:gd name="connsiteX0" fmla="*/ 41119 w 2698397"/>
                <a:gd name="connsiteY0" fmla="*/ 2246165 h 2687187"/>
                <a:gd name="connsiteX1" fmla="*/ 1323340 w 2698397"/>
                <a:gd name="connsiteY1" fmla="*/ 35440 h 2687187"/>
                <a:gd name="connsiteX2" fmla="*/ 2605560 w 2698397"/>
                <a:gd name="connsiteY2" fmla="*/ 2246165 h 2687187"/>
                <a:gd name="connsiteX3" fmla="*/ 41119 w 2698397"/>
                <a:gd name="connsiteY3" fmla="*/ 2246165 h 2687187"/>
                <a:gd name="connsiteX0" fmla="*/ 0 w 2657278"/>
                <a:gd name="connsiteY0" fmla="*/ 2246165 h 2687187"/>
                <a:gd name="connsiteX1" fmla="*/ 1282221 w 2657278"/>
                <a:gd name="connsiteY1" fmla="*/ 35440 h 2687187"/>
                <a:gd name="connsiteX2" fmla="*/ 2564441 w 2657278"/>
                <a:gd name="connsiteY2" fmla="*/ 2246165 h 2687187"/>
                <a:gd name="connsiteX3" fmla="*/ 0 w 2657278"/>
                <a:gd name="connsiteY3" fmla="*/ 2246165 h 2687187"/>
                <a:gd name="connsiteX0" fmla="*/ 0 w 2657278"/>
                <a:gd name="connsiteY0" fmla="*/ 2246165 h 2654542"/>
                <a:gd name="connsiteX1" fmla="*/ 1282221 w 2657278"/>
                <a:gd name="connsiteY1" fmla="*/ 35440 h 2654542"/>
                <a:gd name="connsiteX2" fmla="*/ 2564441 w 2657278"/>
                <a:gd name="connsiteY2" fmla="*/ 2246165 h 2654542"/>
                <a:gd name="connsiteX3" fmla="*/ 0 w 2657278"/>
                <a:gd name="connsiteY3" fmla="*/ 2246165 h 2654542"/>
                <a:gd name="connsiteX0" fmla="*/ 57808 w 2715086"/>
                <a:gd name="connsiteY0" fmla="*/ 2246165 h 2654542"/>
                <a:gd name="connsiteX1" fmla="*/ 1340029 w 2715086"/>
                <a:gd name="connsiteY1" fmla="*/ 35440 h 2654542"/>
                <a:gd name="connsiteX2" fmla="*/ 2622249 w 2715086"/>
                <a:gd name="connsiteY2" fmla="*/ 2246165 h 2654542"/>
                <a:gd name="connsiteX3" fmla="*/ 57808 w 2715086"/>
                <a:gd name="connsiteY3" fmla="*/ 2246165 h 2654542"/>
                <a:gd name="connsiteX0" fmla="*/ 57808 w 2653271"/>
                <a:gd name="connsiteY0" fmla="*/ 2240363 h 2648740"/>
                <a:gd name="connsiteX1" fmla="*/ 1340029 w 2653271"/>
                <a:gd name="connsiteY1" fmla="*/ 29638 h 2648740"/>
                <a:gd name="connsiteX2" fmla="*/ 2622249 w 2653271"/>
                <a:gd name="connsiteY2" fmla="*/ 2240363 h 2648740"/>
                <a:gd name="connsiteX3" fmla="*/ 57808 w 2653271"/>
                <a:gd name="connsiteY3" fmla="*/ 2240363 h 2648740"/>
                <a:gd name="connsiteX0" fmla="*/ 57808 w 2653271"/>
                <a:gd name="connsiteY0" fmla="*/ 2240363 h 2570137"/>
                <a:gd name="connsiteX1" fmla="*/ 1340029 w 2653271"/>
                <a:gd name="connsiteY1" fmla="*/ 29638 h 2570137"/>
                <a:gd name="connsiteX2" fmla="*/ 2622249 w 2653271"/>
                <a:gd name="connsiteY2" fmla="*/ 2240363 h 2570137"/>
                <a:gd name="connsiteX3" fmla="*/ 57808 w 2653271"/>
                <a:gd name="connsiteY3" fmla="*/ 2240363 h 257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3271" h="2570137">
                  <a:moveTo>
                    <a:pt x="57808" y="2240363"/>
                  </a:moveTo>
                  <a:cubicBezTo>
                    <a:pt x="-240499" y="1866312"/>
                    <a:pt x="680394" y="142432"/>
                    <a:pt x="1340029" y="29638"/>
                  </a:cubicBezTo>
                  <a:cubicBezTo>
                    <a:pt x="2043207" y="-278482"/>
                    <a:pt x="2818956" y="1909855"/>
                    <a:pt x="2622249" y="2240363"/>
                  </a:cubicBezTo>
                  <a:cubicBezTo>
                    <a:pt x="2362520" y="2588705"/>
                    <a:pt x="404622" y="2762878"/>
                    <a:pt x="57808" y="224036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29DD16CA-77F9-B6F6-F94B-C481A9ACEFE4}"/>
                </a:ext>
              </a:extLst>
            </p:cNvPr>
            <p:cNvSpPr txBox="1"/>
            <p:nvPr/>
          </p:nvSpPr>
          <p:spPr>
            <a:xfrm>
              <a:off x="1884737" y="1587543"/>
              <a:ext cx="6270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1" u="none" strike="noStrike" kern="1200" cap="none" spc="0" normalizeH="0" baseline="0" noProof="0">
                  <a:ln>
                    <a:solidFill>
                      <a:prstClr val="white"/>
                    </a:solidFill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01</a:t>
              </a:r>
              <a:endParaRPr kumimoji="0" lang="zh-CN" altLang="en-US" sz="2800" b="1" i="1" u="none" strike="noStrike" kern="1200" cap="none" spc="0" normalizeH="0" baseline="0" noProof="0">
                <a:ln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1397E69A-6586-4D93-F79A-AD4E39343875}"/>
              </a:ext>
            </a:extLst>
          </p:cNvPr>
          <p:cNvSpPr/>
          <p:nvPr/>
        </p:nvSpPr>
        <p:spPr>
          <a:xfrm>
            <a:off x="7830898" y="1612644"/>
            <a:ext cx="2051958" cy="491456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安全性</a:t>
            </a: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698C5A07-C8A9-ED27-0D93-8B7D3782B071}"/>
              </a:ext>
            </a:extLst>
          </p:cNvPr>
          <p:cNvGrpSpPr/>
          <p:nvPr/>
        </p:nvGrpSpPr>
        <p:grpSpPr>
          <a:xfrm>
            <a:off x="6935560" y="1596762"/>
            <a:ext cx="627095" cy="523220"/>
            <a:chOff x="1884737" y="1587543"/>
            <a:chExt cx="627095" cy="523220"/>
          </a:xfrm>
        </p:grpSpPr>
        <p:sp>
          <p:nvSpPr>
            <p:cNvPr id="28" name="等腰三角形 76">
              <a:extLst>
                <a:ext uri="{FF2B5EF4-FFF2-40B4-BE49-F238E27FC236}">
                  <a16:creationId xmlns:a16="http://schemas.microsoft.com/office/drawing/2014/main" id="{991C3FE4-CD93-3378-BD48-807C8EBB8369}"/>
                </a:ext>
              </a:extLst>
            </p:cNvPr>
            <p:cNvSpPr/>
            <p:nvPr/>
          </p:nvSpPr>
          <p:spPr>
            <a:xfrm rot="6271357" flipV="1">
              <a:off x="2171456" y="1752148"/>
              <a:ext cx="321900" cy="287310"/>
            </a:xfrm>
            <a:custGeom>
              <a:avLst/>
              <a:gdLst>
                <a:gd name="connsiteX0" fmla="*/ 0 w 2564441"/>
                <a:gd name="connsiteY0" fmla="*/ 2210725 h 2210725"/>
                <a:gd name="connsiteX1" fmla="*/ 1282221 w 2564441"/>
                <a:gd name="connsiteY1" fmla="*/ 0 h 2210725"/>
                <a:gd name="connsiteX2" fmla="*/ 2564441 w 2564441"/>
                <a:gd name="connsiteY2" fmla="*/ 2210725 h 2210725"/>
                <a:gd name="connsiteX3" fmla="*/ 0 w 2564441"/>
                <a:gd name="connsiteY3" fmla="*/ 2210725 h 221072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517098"/>
                <a:gd name="connsiteX1" fmla="*/ 1282221 w 2564441"/>
                <a:gd name="connsiteY1" fmla="*/ 35440 h 2517098"/>
                <a:gd name="connsiteX2" fmla="*/ 2564441 w 2564441"/>
                <a:gd name="connsiteY2" fmla="*/ 2246165 h 2517098"/>
                <a:gd name="connsiteX3" fmla="*/ 0 w 2564441"/>
                <a:gd name="connsiteY3" fmla="*/ 2246165 h 2517098"/>
                <a:gd name="connsiteX0" fmla="*/ 41119 w 2605560"/>
                <a:gd name="connsiteY0" fmla="*/ 2246165 h 2517098"/>
                <a:gd name="connsiteX1" fmla="*/ 1323340 w 2605560"/>
                <a:gd name="connsiteY1" fmla="*/ 35440 h 2517098"/>
                <a:gd name="connsiteX2" fmla="*/ 2605560 w 2605560"/>
                <a:gd name="connsiteY2" fmla="*/ 2246165 h 2517098"/>
                <a:gd name="connsiteX3" fmla="*/ 41119 w 2605560"/>
                <a:gd name="connsiteY3" fmla="*/ 2246165 h 2517098"/>
                <a:gd name="connsiteX0" fmla="*/ 41119 w 2698397"/>
                <a:gd name="connsiteY0" fmla="*/ 2246165 h 2517098"/>
                <a:gd name="connsiteX1" fmla="*/ 1323340 w 2698397"/>
                <a:gd name="connsiteY1" fmla="*/ 35440 h 2517098"/>
                <a:gd name="connsiteX2" fmla="*/ 2605560 w 2698397"/>
                <a:gd name="connsiteY2" fmla="*/ 2246165 h 2517098"/>
                <a:gd name="connsiteX3" fmla="*/ 41119 w 2698397"/>
                <a:gd name="connsiteY3" fmla="*/ 2246165 h 2517098"/>
                <a:gd name="connsiteX0" fmla="*/ 41119 w 2698397"/>
                <a:gd name="connsiteY0" fmla="*/ 2246165 h 2687187"/>
                <a:gd name="connsiteX1" fmla="*/ 1323340 w 2698397"/>
                <a:gd name="connsiteY1" fmla="*/ 35440 h 2687187"/>
                <a:gd name="connsiteX2" fmla="*/ 2605560 w 2698397"/>
                <a:gd name="connsiteY2" fmla="*/ 2246165 h 2687187"/>
                <a:gd name="connsiteX3" fmla="*/ 41119 w 2698397"/>
                <a:gd name="connsiteY3" fmla="*/ 2246165 h 2687187"/>
                <a:gd name="connsiteX0" fmla="*/ 0 w 2657278"/>
                <a:gd name="connsiteY0" fmla="*/ 2246165 h 2687187"/>
                <a:gd name="connsiteX1" fmla="*/ 1282221 w 2657278"/>
                <a:gd name="connsiteY1" fmla="*/ 35440 h 2687187"/>
                <a:gd name="connsiteX2" fmla="*/ 2564441 w 2657278"/>
                <a:gd name="connsiteY2" fmla="*/ 2246165 h 2687187"/>
                <a:gd name="connsiteX3" fmla="*/ 0 w 2657278"/>
                <a:gd name="connsiteY3" fmla="*/ 2246165 h 2687187"/>
                <a:gd name="connsiteX0" fmla="*/ 0 w 2657278"/>
                <a:gd name="connsiteY0" fmla="*/ 2246165 h 2654542"/>
                <a:gd name="connsiteX1" fmla="*/ 1282221 w 2657278"/>
                <a:gd name="connsiteY1" fmla="*/ 35440 h 2654542"/>
                <a:gd name="connsiteX2" fmla="*/ 2564441 w 2657278"/>
                <a:gd name="connsiteY2" fmla="*/ 2246165 h 2654542"/>
                <a:gd name="connsiteX3" fmla="*/ 0 w 2657278"/>
                <a:gd name="connsiteY3" fmla="*/ 2246165 h 2654542"/>
                <a:gd name="connsiteX0" fmla="*/ 57808 w 2715086"/>
                <a:gd name="connsiteY0" fmla="*/ 2246165 h 2654542"/>
                <a:gd name="connsiteX1" fmla="*/ 1340029 w 2715086"/>
                <a:gd name="connsiteY1" fmla="*/ 35440 h 2654542"/>
                <a:gd name="connsiteX2" fmla="*/ 2622249 w 2715086"/>
                <a:gd name="connsiteY2" fmla="*/ 2246165 h 2654542"/>
                <a:gd name="connsiteX3" fmla="*/ 57808 w 2715086"/>
                <a:gd name="connsiteY3" fmla="*/ 2246165 h 2654542"/>
                <a:gd name="connsiteX0" fmla="*/ 57808 w 2653271"/>
                <a:gd name="connsiteY0" fmla="*/ 2240363 h 2648740"/>
                <a:gd name="connsiteX1" fmla="*/ 1340029 w 2653271"/>
                <a:gd name="connsiteY1" fmla="*/ 29638 h 2648740"/>
                <a:gd name="connsiteX2" fmla="*/ 2622249 w 2653271"/>
                <a:gd name="connsiteY2" fmla="*/ 2240363 h 2648740"/>
                <a:gd name="connsiteX3" fmla="*/ 57808 w 2653271"/>
                <a:gd name="connsiteY3" fmla="*/ 2240363 h 2648740"/>
                <a:gd name="connsiteX0" fmla="*/ 57808 w 2653271"/>
                <a:gd name="connsiteY0" fmla="*/ 2240363 h 2570137"/>
                <a:gd name="connsiteX1" fmla="*/ 1340029 w 2653271"/>
                <a:gd name="connsiteY1" fmla="*/ 29638 h 2570137"/>
                <a:gd name="connsiteX2" fmla="*/ 2622249 w 2653271"/>
                <a:gd name="connsiteY2" fmla="*/ 2240363 h 2570137"/>
                <a:gd name="connsiteX3" fmla="*/ 57808 w 2653271"/>
                <a:gd name="connsiteY3" fmla="*/ 2240363 h 257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3271" h="2570137">
                  <a:moveTo>
                    <a:pt x="57808" y="2240363"/>
                  </a:moveTo>
                  <a:cubicBezTo>
                    <a:pt x="-240499" y="1866312"/>
                    <a:pt x="680394" y="142432"/>
                    <a:pt x="1340029" y="29638"/>
                  </a:cubicBezTo>
                  <a:cubicBezTo>
                    <a:pt x="2043207" y="-278482"/>
                    <a:pt x="2818956" y="1909855"/>
                    <a:pt x="2622249" y="2240363"/>
                  </a:cubicBezTo>
                  <a:cubicBezTo>
                    <a:pt x="2362520" y="2588705"/>
                    <a:pt x="404622" y="2762878"/>
                    <a:pt x="57808" y="224036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5A382689-215F-588A-347E-BEAF68109079}"/>
                </a:ext>
              </a:extLst>
            </p:cNvPr>
            <p:cNvSpPr txBox="1"/>
            <p:nvPr/>
          </p:nvSpPr>
          <p:spPr>
            <a:xfrm>
              <a:off x="1884737" y="1587543"/>
              <a:ext cx="6270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1" u="none" strike="noStrike" kern="1200" cap="none" spc="0" normalizeH="0" baseline="0" noProof="0">
                  <a:ln>
                    <a:solidFill>
                      <a:prstClr val="white"/>
                    </a:solidFill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02</a:t>
              </a:r>
              <a:endParaRPr kumimoji="0" lang="zh-CN" altLang="en-US" sz="2800" b="1" i="1" u="none" strike="noStrike" kern="1200" cap="none" spc="0" normalizeH="0" baseline="0" noProof="0">
                <a:ln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A606D979-3D3E-E318-E98C-A50BF1512979}"/>
              </a:ext>
            </a:extLst>
          </p:cNvPr>
          <p:cNvSpPr/>
          <p:nvPr/>
        </p:nvSpPr>
        <p:spPr>
          <a:xfrm>
            <a:off x="3204483" y="2967470"/>
            <a:ext cx="2051958" cy="491456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有效性</a:t>
            </a: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49EAC617-EBAF-CD6E-39FD-E284B469DCE9}"/>
              </a:ext>
            </a:extLst>
          </p:cNvPr>
          <p:cNvGrpSpPr/>
          <p:nvPr/>
        </p:nvGrpSpPr>
        <p:grpSpPr>
          <a:xfrm>
            <a:off x="2309145" y="2951588"/>
            <a:ext cx="627095" cy="523220"/>
            <a:chOff x="1884737" y="1587543"/>
            <a:chExt cx="627095" cy="523220"/>
          </a:xfrm>
        </p:grpSpPr>
        <p:sp>
          <p:nvSpPr>
            <p:cNvPr id="34" name="等腰三角形 76">
              <a:extLst>
                <a:ext uri="{FF2B5EF4-FFF2-40B4-BE49-F238E27FC236}">
                  <a16:creationId xmlns:a16="http://schemas.microsoft.com/office/drawing/2014/main" id="{D7E029EE-E991-028B-AB3A-9903746AF36B}"/>
                </a:ext>
              </a:extLst>
            </p:cNvPr>
            <p:cNvSpPr/>
            <p:nvPr/>
          </p:nvSpPr>
          <p:spPr>
            <a:xfrm rot="6271357" flipV="1">
              <a:off x="2171456" y="1752148"/>
              <a:ext cx="321900" cy="287310"/>
            </a:xfrm>
            <a:custGeom>
              <a:avLst/>
              <a:gdLst>
                <a:gd name="connsiteX0" fmla="*/ 0 w 2564441"/>
                <a:gd name="connsiteY0" fmla="*/ 2210725 h 2210725"/>
                <a:gd name="connsiteX1" fmla="*/ 1282221 w 2564441"/>
                <a:gd name="connsiteY1" fmla="*/ 0 h 2210725"/>
                <a:gd name="connsiteX2" fmla="*/ 2564441 w 2564441"/>
                <a:gd name="connsiteY2" fmla="*/ 2210725 h 2210725"/>
                <a:gd name="connsiteX3" fmla="*/ 0 w 2564441"/>
                <a:gd name="connsiteY3" fmla="*/ 2210725 h 221072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517098"/>
                <a:gd name="connsiteX1" fmla="*/ 1282221 w 2564441"/>
                <a:gd name="connsiteY1" fmla="*/ 35440 h 2517098"/>
                <a:gd name="connsiteX2" fmla="*/ 2564441 w 2564441"/>
                <a:gd name="connsiteY2" fmla="*/ 2246165 h 2517098"/>
                <a:gd name="connsiteX3" fmla="*/ 0 w 2564441"/>
                <a:gd name="connsiteY3" fmla="*/ 2246165 h 2517098"/>
                <a:gd name="connsiteX0" fmla="*/ 41119 w 2605560"/>
                <a:gd name="connsiteY0" fmla="*/ 2246165 h 2517098"/>
                <a:gd name="connsiteX1" fmla="*/ 1323340 w 2605560"/>
                <a:gd name="connsiteY1" fmla="*/ 35440 h 2517098"/>
                <a:gd name="connsiteX2" fmla="*/ 2605560 w 2605560"/>
                <a:gd name="connsiteY2" fmla="*/ 2246165 h 2517098"/>
                <a:gd name="connsiteX3" fmla="*/ 41119 w 2605560"/>
                <a:gd name="connsiteY3" fmla="*/ 2246165 h 2517098"/>
                <a:gd name="connsiteX0" fmla="*/ 41119 w 2698397"/>
                <a:gd name="connsiteY0" fmla="*/ 2246165 h 2517098"/>
                <a:gd name="connsiteX1" fmla="*/ 1323340 w 2698397"/>
                <a:gd name="connsiteY1" fmla="*/ 35440 h 2517098"/>
                <a:gd name="connsiteX2" fmla="*/ 2605560 w 2698397"/>
                <a:gd name="connsiteY2" fmla="*/ 2246165 h 2517098"/>
                <a:gd name="connsiteX3" fmla="*/ 41119 w 2698397"/>
                <a:gd name="connsiteY3" fmla="*/ 2246165 h 2517098"/>
                <a:gd name="connsiteX0" fmla="*/ 41119 w 2698397"/>
                <a:gd name="connsiteY0" fmla="*/ 2246165 h 2687187"/>
                <a:gd name="connsiteX1" fmla="*/ 1323340 w 2698397"/>
                <a:gd name="connsiteY1" fmla="*/ 35440 h 2687187"/>
                <a:gd name="connsiteX2" fmla="*/ 2605560 w 2698397"/>
                <a:gd name="connsiteY2" fmla="*/ 2246165 h 2687187"/>
                <a:gd name="connsiteX3" fmla="*/ 41119 w 2698397"/>
                <a:gd name="connsiteY3" fmla="*/ 2246165 h 2687187"/>
                <a:gd name="connsiteX0" fmla="*/ 0 w 2657278"/>
                <a:gd name="connsiteY0" fmla="*/ 2246165 h 2687187"/>
                <a:gd name="connsiteX1" fmla="*/ 1282221 w 2657278"/>
                <a:gd name="connsiteY1" fmla="*/ 35440 h 2687187"/>
                <a:gd name="connsiteX2" fmla="*/ 2564441 w 2657278"/>
                <a:gd name="connsiteY2" fmla="*/ 2246165 h 2687187"/>
                <a:gd name="connsiteX3" fmla="*/ 0 w 2657278"/>
                <a:gd name="connsiteY3" fmla="*/ 2246165 h 2687187"/>
                <a:gd name="connsiteX0" fmla="*/ 0 w 2657278"/>
                <a:gd name="connsiteY0" fmla="*/ 2246165 h 2654542"/>
                <a:gd name="connsiteX1" fmla="*/ 1282221 w 2657278"/>
                <a:gd name="connsiteY1" fmla="*/ 35440 h 2654542"/>
                <a:gd name="connsiteX2" fmla="*/ 2564441 w 2657278"/>
                <a:gd name="connsiteY2" fmla="*/ 2246165 h 2654542"/>
                <a:gd name="connsiteX3" fmla="*/ 0 w 2657278"/>
                <a:gd name="connsiteY3" fmla="*/ 2246165 h 2654542"/>
                <a:gd name="connsiteX0" fmla="*/ 57808 w 2715086"/>
                <a:gd name="connsiteY0" fmla="*/ 2246165 h 2654542"/>
                <a:gd name="connsiteX1" fmla="*/ 1340029 w 2715086"/>
                <a:gd name="connsiteY1" fmla="*/ 35440 h 2654542"/>
                <a:gd name="connsiteX2" fmla="*/ 2622249 w 2715086"/>
                <a:gd name="connsiteY2" fmla="*/ 2246165 h 2654542"/>
                <a:gd name="connsiteX3" fmla="*/ 57808 w 2715086"/>
                <a:gd name="connsiteY3" fmla="*/ 2246165 h 2654542"/>
                <a:gd name="connsiteX0" fmla="*/ 57808 w 2653271"/>
                <a:gd name="connsiteY0" fmla="*/ 2240363 h 2648740"/>
                <a:gd name="connsiteX1" fmla="*/ 1340029 w 2653271"/>
                <a:gd name="connsiteY1" fmla="*/ 29638 h 2648740"/>
                <a:gd name="connsiteX2" fmla="*/ 2622249 w 2653271"/>
                <a:gd name="connsiteY2" fmla="*/ 2240363 h 2648740"/>
                <a:gd name="connsiteX3" fmla="*/ 57808 w 2653271"/>
                <a:gd name="connsiteY3" fmla="*/ 2240363 h 2648740"/>
                <a:gd name="connsiteX0" fmla="*/ 57808 w 2653271"/>
                <a:gd name="connsiteY0" fmla="*/ 2240363 h 2570137"/>
                <a:gd name="connsiteX1" fmla="*/ 1340029 w 2653271"/>
                <a:gd name="connsiteY1" fmla="*/ 29638 h 2570137"/>
                <a:gd name="connsiteX2" fmla="*/ 2622249 w 2653271"/>
                <a:gd name="connsiteY2" fmla="*/ 2240363 h 2570137"/>
                <a:gd name="connsiteX3" fmla="*/ 57808 w 2653271"/>
                <a:gd name="connsiteY3" fmla="*/ 2240363 h 257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3271" h="2570137">
                  <a:moveTo>
                    <a:pt x="57808" y="2240363"/>
                  </a:moveTo>
                  <a:cubicBezTo>
                    <a:pt x="-240499" y="1866312"/>
                    <a:pt x="680394" y="142432"/>
                    <a:pt x="1340029" y="29638"/>
                  </a:cubicBezTo>
                  <a:cubicBezTo>
                    <a:pt x="2043207" y="-278482"/>
                    <a:pt x="2818956" y="1909855"/>
                    <a:pt x="2622249" y="2240363"/>
                  </a:cubicBezTo>
                  <a:cubicBezTo>
                    <a:pt x="2362520" y="2588705"/>
                    <a:pt x="404622" y="2762878"/>
                    <a:pt x="57808" y="224036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1829A506-154F-E0CA-AA9F-A34A9659B93D}"/>
                </a:ext>
              </a:extLst>
            </p:cNvPr>
            <p:cNvSpPr txBox="1"/>
            <p:nvPr/>
          </p:nvSpPr>
          <p:spPr>
            <a:xfrm>
              <a:off x="1884737" y="1587543"/>
              <a:ext cx="6270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1" u="none" strike="noStrike" kern="1200" cap="none" spc="0" normalizeH="0" baseline="0" noProof="0">
                  <a:ln>
                    <a:solidFill>
                      <a:prstClr val="white"/>
                    </a:solidFill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03</a:t>
              </a:r>
              <a:endParaRPr kumimoji="0" lang="zh-CN" altLang="en-US" sz="2800" b="1" i="1" u="none" strike="noStrike" kern="1200" cap="none" spc="0" normalizeH="0" baseline="0" noProof="0">
                <a:ln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42" name="矩形: 圆角 41">
            <a:extLst>
              <a:ext uri="{FF2B5EF4-FFF2-40B4-BE49-F238E27FC236}">
                <a16:creationId xmlns:a16="http://schemas.microsoft.com/office/drawing/2014/main" id="{3C34309A-D2B9-C1F6-5B4B-2D5EE1EB4C50}"/>
              </a:ext>
            </a:extLst>
          </p:cNvPr>
          <p:cNvSpPr/>
          <p:nvPr/>
        </p:nvSpPr>
        <p:spPr>
          <a:xfrm>
            <a:off x="3204483" y="4322296"/>
            <a:ext cx="2051958" cy="491456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公平性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C650D356-1C11-9B0F-8EFB-8C3CBDBF2D78}"/>
              </a:ext>
            </a:extLst>
          </p:cNvPr>
          <p:cNvGrpSpPr/>
          <p:nvPr/>
        </p:nvGrpSpPr>
        <p:grpSpPr>
          <a:xfrm>
            <a:off x="2309145" y="4306414"/>
            <a:ext cx="627095" cy="523220"/>
            <a:chOff x="1884737" y="1587543"/>
            <a:chExt cx="627095" cy="523220"/>
          </a:xfrm>
        </p:grpSpPr>
        <p:sp>
          <p:nvSpPr>
            <p:cNvPr id="44" name="等腰三角形 76">
              <a:extLst>
                <a:ext uri="{FF2B5EF4-FFF2-40B4-BE49-F238E27FC236}">
                  <a16:creationId xmlns:a16="http://schemas.microsoft.com/office/drawing/2014/main" id="{8E5CE1D7-3D47-EE1A-002C-8E7A93A04661}"/>
                </a:ext>
              </a:extLst>
            </p:cNvPr>
            <p:cNvSpPr/>
            <p:nvPr/>
          </p:nvSpPr>
          <p:spPr>
            <a:xfrm rot="6271357" flipV="1">
              <a:off x="2171456" y="1752148"/>
              <a:ext cx="321900" cy="287310"/>
            </a:xfrm>
            <a:custGeom>
              <a:avLst/>
              <a:gdLst>
                <a:gd name="connsiteX0" fmla="*/ 0 w 2564441"/>
                <a:gd name="connsiteY0" fmla="*/ 2210725 h 2210725"/>
                <a:gd name="connsiteX1" fmla="*/ 1282221 w 2564441"/>
                <a:gd name="connsiteY1" fmla="*/ 0 h 2210725"/>
                <a:gd name="connsiteX2" fmla="*/ 2564441 w 2564441"/>
                <a:gd name="connsiteY2" fmla="*/ 2210725 h 2210725"/>
                <a:gd name="connsiteX3" fmla="*/ 0 w 2564441"/>
                <a:gd name="connsiteY3" fmla="*/ 2210725 h 221072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517098"/>
                <a:gd name="connsiteX1" fmla="*/ 1282221 w 2564441"/>
                <a:gd name="connsiteY1" fmla="*/ 35440 h 2517098"/>
                <a:gd name="connsiteX2" fmla="*/ 2564441 w 2564441"/>
                <a:gd name="connsiteY2" fmla="*/ 2246165 h 2517098"/>
                <a:gd name="connsiteX3" fmla="*/ 0 w 2564441"/>
                <a:gd name="connsiteY3" fmla="*/ 2246165 h 2517098"/>
                <a:gd name="connsiteX0" fmla="*/ 41119 w 2605560"/>
                <a:gd name="connsiteY0" fmla="*/ 2246165 h 2517098"/>
                <a:gd name="connsiteX1" fmla="*/ 1323340 w 2605560"/>
                <a:gd name="connsiteY1" fmla="*/ 35440 h 2517098"/>
                <a:gd name="connsiteX2" fmla="*/ 2605560 w 2605560"/>
                <a:gd name="connsiteY2" fmla="*/ 2246165 h 2517098"/>
                <a:gd name="connsiteX3" fmla="*/ 41119 w 2605560"/>
                <a:gd name="connsiteY3" fmla="*/ 2246165 h 2517098"/>
                <a:gd name="connsiteX0" fmla="*/ 41119 w 2698397"/>
                <a:gd name="connsiteY0" fmla="*/ 2246165 h 2517098"/>
                <a:gd name="connsiteX1" fmla="*/ 1323340 w 2698397"/>
                <a:gd name="connsiteY1" fmla="*/ 35440 h 2517098"/>
                <a:gd name="connsiteX2" fmla="*/ 2605560 w 2698397"/>
                <a:gd name="connsiteY2" fmla="*/ 2246165 h 2517098"/>
                <a:gd name="connsiteX3" fmla="*/ 41119 w 2698397"/>
                <a:gd name="connsiteY3" fmla="*/ 2246165 h 2517098"/>
                <a:gd name="connsiteX0" fmla="*/ 41119 w 2698397"/>
                <a:gd name="connsiteY0" fmla="*/ 2246165 h 2687187"/>
                <a:gd name="connsiteX1" fmla="*/ 1323340 w 2698397"/>
                <a:gd name="connsiteY1" fmla="*/ 35440 h 2687187"/>
                <a:gd name="connsiteX2" fmla="*/ 2605560 w 2698397"/>
                <a:gd name="connsiteY2" fmla="*/ 2246165 h 2687187"/>
                <a:gd name="connsiteX3" fmla="*/ 41119 w 2698397"/>
                <a:gd name="connsiteY3" fmla="*/ 2246165 h 2687187"/>
                <a:gd name="connsiteX0" fmla="*/ 0 w 2657278"/>
                <a:gd name="connsiteY0" fmla="*/ 2246165 h 2687187"/>
                <a:gd name="connsiteX1" fmla="*/ 1282221 w 2657278"/>
                <a:gd name="connsiteY1" fmla="*/ 35440 h 2687187"/>
                <a:gd name="connsiteX2" fmla="*/ 2564441 w 2657278"/>
                <a:gd name="connsiteY2" fmla="*/ 2246165 h 2687187"/>
                <a:gd name="connsiteX3" fmla="*/ 0 w 2657278"/>
                <a:gd name="connsiteY3" fmla="*/ 2246165 h 2687187"/>
                <a:gd name="connsiteX0" fmla="*/ 0 w 2657278"/>
                <a:gd name="connsiteY0" fmla="*/ 2246165 h 2654542"/>
                <a:gd name="connsiteX1" fmla="*/ 1282221 w 2657278"/>
                <a:gd name="connsiteY1" fmla="*/ 35440 h 2654542"/>
                <a:gd name="connsiteX2" fmla="*/ 2564441 w 2657278"/>
                <a:gd name="connsiteY2" fmla="*/ 2246165 h 2654542"/>
                <a:gd name="connsiteX3" fmla="*/ 0 w 2657278"/>
                <a:gd name="connsiteY3" fmla="*/ 2246165 h 2654542"/>
                <a:gd name="connsiteX0" fmla="*/ 57808 w 2715086"/>
                <a:gd name="connsiteY0" fmla="*/ 2246165 h 2654542"/>
                <a:gd name="connsiteX1" fmla="*/ 1340029 w 2715086"/>
                <a:gd name="connsiteY1" fmla="*/ 35440 h 2654542"/>
                <a:gd name="connsiteX2" fmla="*/ 2622249 w 2715086"/>
                <a:gd name="connsiteY2" fmla="*/ 2246165 h 2654542"/>
                <a:gd name="connsiteX3" fmla="*/ 57808 w 2715086"/>
                <a:gd name="connsiteY3" fmla="*/ 2246165 h 2654542"/>
                <a:gd name="connsiteX0" fmla="*/ 57808 w 2653271"/>
                <a:gd name="connsiteY0" fmla="*/ 2240363 h 2648740"/>
                <a:gd name="connsiteX1" fmla="*/ 1340029 w 2653271"/>
                <a:gd name="connsiteY1" fmla="*/ 29638 h 2648740"/>
                <a:gd name="connsiteX2" fmla="*/ 2622249 w 2653271"/>
                <a:gd name="connsiteY2" fmla="*/ 2240363 h 2648740"/>
                <a:gd name="connsiteX3" fmla="*/ 57808 w 2653271"/>
                <a:gd name="connsiteY3" fmla="*/ 2240363 h 2648740"/>
                <a:gd name="connsiteX0" fmla="*/ 57808 w 2653271"/>
                <a:gd name="connsiteY0" fmla="*/ 2240363 h 2570137"/>
                <a:gd name="connsiteX1" fmla="*/ 1340029 w 2653271"/>
                <a:gd name="connsiteY1" fmla="*/ 29638 h 2570137"/>
                <a:gd name="connsiteX2" fmla="*/ 2622249 w 2653271"/>
                <a:gd name="connsiteY2" fmla="*/ 2240363 h 2570137"/>
                <a:gd name="connsiteX3" fmla="*/ 57808 w 2653271"/>
                <a:gd name="connsiteY3" fmla="*/ 2240363 h 257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3271" h="2570137">
                  <a:moveTo>
                    <a:pt x="57808" y="2240363"/>
                  </a:moveTo>
                  <a:cubicBezTo>
                    <a:pt x="-240499" y="1866312"/>
                    <a:pt x="680394" y="142432"/>
                    <a:pt x="1340029" y="29638"/>
                  </a:cubicBezTo>
                  <a:cubicBezTo>
                    <a:pt x="2043207" y="-278482"/>
                    <a:pt x="2818956" y="1909855"/>
                    <a:pt x="2622249" y="2240363"/>
                  </a:cubicBezTo>
                  <a:cubicBezTo>
                    <a:pt x="2362520" y="2588705"/>
                    <a:pt x="404622" y="2762878"/>
                    <a:pt x="57808" y="224036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61B529DB-FFB3-84E2-95E4-8B77C44A7902}"/>
                </a:ext>
              </a:extLst>
            </p:cNvPr>
            <p:cNvSpPr txBox="1"/>
            <p:nvPr/>
          </p:nvSpPr>
          <p:spPr>
            <a:xfrm>
              <a:off x="1884737" y="1587543"/>
              <a:ext cx="6270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1" u="none" strike="noStrike" kern="1200" cap="none" spc="0" normalizeH="0" baseline="0" noProof="0">
                  <a:ln>
                    <a:solidFill>
                      <a:prstClr val="white"/>
                    </a:solidFill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05</a:t>
              </a:r>
              <a:endParaRPr kumimoji="0" lang="zh-CN" altLang="en-US" sz="2800" b="1" i="1" u="none" strike="noStrike" kern="1200" cap="none" spc="0" normalizeH="0" baseline="0" noProof="0">
                <a:ln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103B7335-7DAC-A728-5DDD-24B60BCE8777}"/>
              </a:ext>
            </a:extLst>
          </p:cNvPr>
          <p:cNvSpPr/>
          <p:nvPr/>
        </p:nvSpPr>
        <p:spPr>
          <a:xfrm>
            <a:off x="7830898" y="2967532"/>
            <a:ext cx="2051958" cy="491456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创新性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287E748B-9F3B-91C0-ABA8-7FB18F2622E2}"/>
              </a:ext>
            </a:extLst>
          </p:cNvPr>
          <p:cNvGrpSpPr/>
          <p:nvPr/>
        </p:nvGrpSpPr>
        <p:grpSpPr>
          <a:xfrm>
            <a:off x="6935560" y="2951650"/>
            <a:ext cx="627095" cy="523220"/>
            <a:chOff x="1884737" y="1587543"/>
            <a:chExt cx="627095" cy="523220"/>
          </a:xfrm>
        </p:grpSpPr>
        <p:sp>
          <p:nvSpPr>
            <p:cNvPr id="6" name="等腰三角形 76">
              <a:extLst>
                <a:ext uri="{FF2B5EF4-FFF2-40B4-BE49-F238E27FC236}">
                  <a16:creationId xmlns:a16="http://schemas.microsoft.com/office/drawing/2014/main" id="{CAB84899-86CA-3DEB-9A21-692F682C3E6F}"/>
                </a:ext>
              </a:extLst>
            </p:cNvPr>
            <p:cNvSpPr/>
            <p:nvPr/>
          </p:nvSpPr>
          <p:spPr>
            <a:xfrm rot="6271357" flipV="1">
              <a:off x="2171456" y="1752148"/>
              <a:ext cx="321900" cy="287310"/>
            </a:xfrm>
            <a:custGeom>
              <a:avLst/>
              <a:gdLst>
                <a:gd name="connsiteX0" fmla="*/ 0 w 2564441"/>
                <a:gd name="connsiteY0" fmla="*/ 2210725 h 2210725"/>
                <a:gd name="connsiteX1" fmla="*/ 1282221 w 2564441"/>
                <a:gd name="connsiteY1" fmla="*/ 0 h 2210725"/>
                <a:gd name="connsiteX2" fmla="*/ 2564441 w 2564441"/>
                <a:gd name="connsiteY2" fmla="*/ 2210725 h 2210725"/>
                <a:gd name="connsiteX3" fmla="*/ 0 w 2564441"/>
                <a:gd name="connsiteY3" fmla="*/ 2210725 h 221072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246165"/>
                <a:gd name="connsiteX1" fmla="*/ 1282221 w 2564441"/>
                <a:gd name="connsiteY1" fmla="*/ 35440 h 2246165"/>
                <a:gd name="connsiteX2" fmla="*/ 2564441 w 2564441"/>
                <a:gd name="connsiteY2" fmla="*/ 2246165 h 2246165"/>
                <a:gd name="connsiteX3" fmla="*/ 0 w 2564441"/>
                <a:gd name="connsiteY3" fmla="*/ 2246165 h 2246165"/>
                <a:gd name="connsiteX0" fmla="*/ 0 w 2564441"/>
                <a:gd name="connsiteY0" fmla="*/ 2246165 h 2517098"/>
                <a:gd name="connsiteX1" fmla="*/ 1282221 w 2564441"/>
                <a:gd name="connsiteY1" fmla="*/ 35440 h 2517098"/>
                <a:gd name="connsiteX2" fmla="*/ 2564441 w 2564441"/>
                <a:gd name="connsiteY2" fmla="*/ 2246165 h 2517098"/>
                <a:gd name="connsiteX3" fmla="*/ 0 w 2564441"/>
                <a:gd name="connsiteY3" fmla="*/ 2246165 h 2517098"/>
                <a:gd name="connsiteX0" fmla="*/ 41119 w 2605560"/>
                <a:gd name="connsiteY0" fmla="*/ 2246165 h 2517098"/>
                <a:gd name="connsiteX1" fmla="*/ 1323340 w 2605560"/>
                <a:gd name="connsiteY1" fmla="*/ 35440 h 2517098"/>
                <a:gd name="connsiteX2" fmla="*/ 2605560 w 2605560"/>
                <a:gd name="connsiteY2" fmla="*/ 2246165 h 2517098"/>
                <a:gd name="connsiteX3" fmla="*/ 41119 w 2605560"/>
                <a:gd name="connsiteY3" fmla="*/ 2246165 h 2517098"/>
                <a:gd name="connsiteX0" fmla="*/ 41119 w 2698397"/>
                <a:gd name="connsiteY0" fmla="*/ 2246165 h 2517098"/>
                <a:gd name="connsiteX1" fmla="*/ 1323340 w 2698397"/>
                <a:gd name="connsiteY1" fmla="*/ 35440 h 2517098"/>
                <a:gd name="connsiteX2" fmla="*/ 2605560 w 2698397"/>
                <a:gd name="connsiteY2" fmla="*/ 2246165 h 2517098"/>
                <a:gd name="connsiteX3" fmla="*/ 41119 w 2698397"/>
                <a:gd name="connsiteY3" fmla="*/ 2246165 h 2517098"/>
                <a:gd name="connsiteX0" fmla="*/ 41119 w 2698397"/>
                <a:gd name="connsiteY0" fmla="*/ 2246165 h 2687187"/>
                <a:gd name="connsiteX1" fmla="*/ 1323340 w 2698397"/>
                <a:gd name="connsiteY1" fmla="*/ 35440 h 2687187"/>
                <a:gd name="connsiteX2" fmla="*/ 2605560 w 2698397"/>
                <a:gd name="connsiteY2" fmla="*/ 2246165 h 2687187"/>
                <a:gd name="connsiteX3" fmla="*/ 41119 w 2698397"/>
                <a:gd name="connsiteY3" fmla="*/ 2246165 h 2687187"/>
                <a:gd name="connsiteX0" fmla="*/ 0 w 2657278"/>
                <a:gd name="connsiteY0" fmla="*/ 2246165 h 2687187"/>
                <a:gd name="connsiteX1" fmla="*/ 1282221 w 2657278"/>
                <a:gd name="connsiteY1" fmla="*/ 35440 h 2687187"/>
                <a:gd name="connsiteX2" fmla="*/ 2564441 w 2657278"/>
                <a:gd name="connsiteY2" fmla="*/ 2246165 h 2687187"/>
                <a:gd name="connsiteX3" fmla="*/ 0 w 2657278"/>
                <a:gd name="connsiteY3" fmla="*/ 2246165 h 2687187"/>
                <a:gd name="connsiteX0" fmla="*/ 0 w 2657278"/>
                <a:gd name="connsiteY0" fmla="*/ 2246165 h 2654542"/>
                <a:gd name="connsiteX1" fmla="*/ 1282221 w 2657278"/>
                <a:gd name="connsiteY1" fmla="*/ 35440 h 2654542"/>
                <a:gd name="connsiteX2" fmla="*/ 2564441 w 2657278"/>
                <a:gd name="connsiteY2" fmla="*/ 2246165 h 2654542"/>
                <a:gd name="connsiteX3" fmla="*/ 0 w 2657278"/>
                <a:gd name="connsiteY3" fmla="*/ 2246165 h 2654542"/>
                <a:gd name="connsiteX0" fmla="*/ 57808 w 2715086"/>
                <a:gd name="connsiteY0" fmla="*/ 2246165 h 2654542"/>
                <a:gd name="connsiteX1" fmla="*/ 1340029 w 2715086"/>
                <a:gd name="connsiteY1" fmla="*/ 35440 h 2654542"/>
                <a:gd name="connsiteX2" fmla="*/ 2622249 w 2715086"/>
                <a:gd name="connsiteY2" fmla="*/ 2246165 h 2654542"/>
                <a:gd name="connsiteX3" fmla="*/ 57808 w 2715086"/>
                <a:gd name="connsiteY3" fmla="*/ 2246165 h 2654542"/>
                <a:gd name="connsiteX0" fmla="*/ 57808 w 2653271"/>
                <a:gd name="connsiteY0" fmla="*/ 2240363 h 2648740"/>
                <a:gd name="connsiteX1" fmla="*/ 1340029 w 2653271"/>
                <a:gd name="connsiteY1" fmla="*/ 29638 h 2648740"/>
                <a:gd name="connsiteX2" fmla="*/ 2622249 w 2653271"/>
                <a:gd name="connsiteY2" fmla="*/ 2240363 h 2648740"/>
                <a:gd name="connsiteX3" fmla="*/ 57808 w 2653271"/>
                <a:gd name="connsiteY3" fmla="*/ 2240363 h 2648740"/>
                <a:gd name="connsiteX0" fmla="*/ 57808 w 2653271"/>
                <a:gd name="connsiteY0" fmla="*/ 2240363 h 2570137"/>
                <a:gd name="connsiteX1" fmla="*/ 1340029 w 2653271"/>
                <a:gd name="connsiteY1" fmla="*/ 29638 h 2570137"/>
                <a:gd name="connsiteX2" fmla="*/ 2622249 w 2653271"/>
                <a:gd name="connsiteY2" fmla="*/ 2240363 h 2570137"/>
                <a:gd name="connsiteX3" fmla="*/ 57808 w 2653271"/>
                <a:gd name="connsiteY3" fmla="*/ 2240363 h 257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3271" h="2570137">
                  <a:moveTo>
                    <a:pt x="57808" y="2240363"/>
                  </a:moveTo>
                  <a:cubicBezTo>
                    <a:pt x="-240499" y="1866312"/>
                    <a:pt x="680394" y="142432"/>
                    <a:pt x="1340029" y="29638"/>
                  </a:cubicBezTo>
                  <a:cubicBezTo>
                    <a:pt x="2043207" y="-278482"/>
                    <a:pt x="2818956" y="1909855"/>
                    <a:pt x="2622249" y="2240363"/>
                  </a:cubicBezTo>
                  <a:cubicBezTo>
                    <a:pt x="2362520" y="2588705"/>
                    <a:pt x="404622" y="2762878"/>
                    <a:pt x="57808" y="224036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7A4D57A4-D74E-8449-5294-F4083ED773B9}"/>
                </a:ext>
              </a:extLst>
            </p:cNvPr>
            <p:cNvSpPr txBox="1"/>
            <p:nvPr/>
          </p:nvSpPr>
          <p:spPr>
            <a:xfrm>
              <a:off x="1884737" y="1587543"/>
              <a:ext cx="6270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1" u="none" strike="noStrike" kern="1200" cap="none" spc="0" normalizeH="0" baseline="0" noProof="0" dirty="0">
                  <a:ln>
                    <a:solidFill>
                      <a:prstClr val="white"/>
                    </a:solidFill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04</a:t>
              </a:r>
              <a:endParaRPr kumimoji="0" lang="zh-CN" altLang="en-US" sz="2800" b="1" i="1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523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3DE10F6-AF5C-4220-A39B-01C5844EC8A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3DE10F6-AF5C-4220-A39B-01C5844EC8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表格 4">
            <a:extLst>
              <a:ext uri="{FF2B5EF4-FFF2-40B4-BE49-F238E27FC236}">
                <a16:creationId xmlns:a16="http://schemas.microsoft.com/office/drawing/2014/main" id="{254F1115-F3E7-474C-AA65-BA9A7A336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55233"/>
              </p:ext>
            </p:extLst>
          </p:nvPr>
        </p:nvGraphicFramePr>
        <p:xfrm>
          <a:off x="507276" y="895869"/>
          <a:ext cx="11133864" cy="5650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3638">
                  <a:extLst>
                    <a:ext uri="{9D8B030D-6E8A-4147-A177-3AD203B41FA5}">
                      <a16:colId xmlns:a16="http://schemas.microsoft.com/office/drawing/2014/main" val="862097189"/>
                    </a:ext>
                  </a:extLst>
                </a:gridCol>
                <a:gridCol w="2771409">
                  <a:extLst>
                    <a:ext uri="{9D8B030D-6E8A-4147-A177-3AD203B41FA5}">
                      <a16:colId xmlns:a16="http://schemas.microsoft.com/office/drawing/2014/main" val="2917624535"/>
                    </a:ext>
                  </a:extLst>
                </a:gridCol>
                <a:gridCol w="2841847">
                  <a:extLst>
                    <a:ext uri="{9D8B030D-6E8A-4147-A177-3AD203B41FA5}">
                      <a16:colId xmlns:a16="http://schemas.microsoft.com/office/drawing/2014/main" val="2005842428"/>
                    </a:ext>
                  </a:extLst>
                </a:gridCol>
                <a:gridCol w="3066970">
                  <a:extLst>
                    <a:ext uri="{9D8B030D-6E8A-4147-A177-3AD203B41FA5}">
                      <a16:colId xmlns:a16="http://schemas.microsoft.com/office/drawing/2014/main" val="3439431904"/>
                    </a:ext>
                  </a:extLst>
                </a:gridCol>
              </a:tblGrid>
              <a:tr h="443457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通用名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奥布替尼片</a:t>
                      </a:r>
                    </a:p>
                  </a:txBody>
                  <a:tcPr marL="45720" marR="45720" anchor="ctr"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zh-CN" altLang="en-U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药品名</a:t>
                      </a:r>
                    </a:p>
                  </a:txBody>
                  <a:tcPr marL="45720" marR="45720" anchor="ctr"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zh-CN" altLang="en-US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宜诺凯</a:t>
                      </a:r>
                      <a:r>
                        <a:rPr kumimoji="0" lang="en-US" altLang="zh-CN" sz="1400" b="0" i="0" u="none" strike="noStrike" kern="0" cap="none" spc="0" normalizeH="0" baseline="3000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®</a:t>
                      </a:r>
                      <a:endParaRPr kumimoji="0" lang="zh-CN" altLang="en-US" sz="1400" b="0" i="0" u="none" strike="noStrike" kern="0" cap="none" spc="0" normalizeH="0" baseline="3000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26211"/>
                  </a:ext>
                </a:extLst>
              </a:tr>
              <a:tr h="443457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注册规格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50 mg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药品类别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zh-CN" altLang="en-US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西药，非</a:t>
                      </a:r>
                      <a:r>
                        <a:rPr kumimoji="0" lang="en-US" altLang="zh-CN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OTC</a:t>
                      </a:r>
                      <a:r>
                        <a:rPr kumimoji="0" lang="zh-CN" altLang="en-US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产品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720811"/>
                  </a:ext>
                </a:extLst>
              </a:tr>
              <a:tr h="4434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是否为</a:t>
                      </a:r>
                      <a:r>
                        <a:rPr kumimoji="0" lang="zh-CN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独家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是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专利到期时间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2034</a:t>
                      </a: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年</a:t>
                      </a:r>
                      <a:r>
                        <a:rPr lang="en-US" altLang="zh-CN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9</a:t>
                      </a:r>
                      <a:r>
                        <a:rPr lang="zh-CN" alt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月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119193"/>
                  </a:ext>
                </a:extLst>
              </a:tr>
              <a:tr h="443457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中国大陆首次上市时间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月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全球首次上市时间及国家</a:t>
                      </a:r>
                      <a:r>
                        <a:rPr kumimoji="0" lang="en-US" altLang="zh-C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地区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月，中国大陆</a:t>
                      </a:r>
                      <a:endParaRPr kumimoji="0" lang="en-US" altLang="zh-C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072409"/>
                  </a:ext>
                </a:extLst>
              </a:tr>
              <a:tr h="443457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大陆地区同通用名药品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无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创新性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kumimoji="0" lang="zh-CN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十三五重大新药创制</a:t>
                      </a:r>
                      <a:r>
                        <a:rPr kumimoji="0" lang="zh-CN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zh-CN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类创新药</a:t>
                      </a:r>
                      <a:endParaRPr kumimoji="0" lang="en-US" alt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65443"/>
                  </a:ext>
                </a:extLst>
              </a:tr>
              <a:tr h="935966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适应症</a:t>
                      </a:r>
                      <a:r>
                        <a:rPr kumimoji="0" lang="en-US" altLang="zh-C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功能主治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既往至少接受过一种治疗的成人套细胞淋巴瘤（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MCL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）患者</a:t>
                      </a:r>
                      <a:endParaRPr kumimoji="0" lang="en-US" altLang="zh-C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既往至少接受过一种治疗的成人慢性淋巴细胞白血病（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CLL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） 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小淋巴细胞淋巴瘤（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SLL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）患者 </a:t>
                      </a:r>
                      <a:endParaRPr kumimoji="0" lang="en-US" altLang="zh-C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既往至少接受过一种治疗的成人边缘区淋巴瘤（</a:t>
                      </a:r>
                      <a:r>
                        <a:rPr kumimoji="0" lang="en-US" altLang="zh-C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MZL</a:t>
                      </a:r>
                      <a:r>
                        <a:rPr kumimoji="0" lang="zh-CN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）患者</a:t>
                      </a:r>
                      <a:r>
                        <a:rPr lang="zh-CN" altLang="en-US" sz="1400" b="1" kern="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宋体" panose="02010600030101010101" pitchFamily="2" charset="-122"/>
                        </a:rPr>
                        <a:t>（拟医保新增适应症）</a:t>
                      </a:r>
                      <a:endParaRPr kumimoji="0" lang="en-US" altLang="zh-CN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34715870"/>
                  </a:ext>
                </a:extLst>
              </a:tr>
              <a:tr h="480411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用法用量</a:t>
                      </a:r>
                      <a:endParaRPr lang="zh-CN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5720" marR="457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zh-CN" altLang="en-US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推荐剂量为每次 </a:t>
                      </a:r>
                      <a:r>
                        <a:rPr lang="en-US" altLang="zh-CN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150 mg</a:t>
                      </a:r>
                      <a:r>
                        <a:rPr lang="zh-CN" altLang="en-US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（</a:t>
                      </a:r>
                      <a:r>
                        <a:rPr lang="en-US" altLang="zh-CN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3 </a:t>
                      </a:r>
                      <a:r>
                        <a:rPr lang="zh-CN" altLang="en-US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片 *</a:t>
                      </a:r>
                      <a:r>
                        <a:rPr lang="en-US" altLang="zh-CN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50 mg /</a:t>
                      </a:r>
                      <a:r>
                        <a:rPr lang="zh-CN" altLang="en-US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片）， 口服， 每日一次， 直至疾病进展或出现不可耐受的毒性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447681"/>
                  </a:ext>
                </a:extLst>
              </a:tr>
              <a:tr h="907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参照药品</a:t>
                      </a:r>
                    </a:p>
                  </a:txBody>
                  <a:tcPr marL="45720" marR="457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伊布替尼</a:t>
                      </a:r>
                      <a:r>
                        <a:rPr kumimoji="1" lang="zh-CN" altLang="en-US" sz="1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（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伊布替尼是中国最早上市的</a:t>
                      </a:r>
                      <a:r>
                        <a:rPr kumimoji="1" lang="en-US" altLang="zh-CN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BTK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抑制剂，但国内尚未获批治疗</a:t>
                      </a:r>
                      <a:r>
                        <a:rPr kumimoji="1" lang="en-US" altLang="zh-CN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MZL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适应症。奥布替尼和伊布替尼一同被</a:t>
                      </a:r>
                      <a:r>
                        <a:rPr kumimoji="1" lang="en-US" altLang="zh-CN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2023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版</a:t>
                      </a:r>
                      <a:r>
                        <a:rPr kumimoji="1" lang="en-US" altLang="zh-CN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CSCO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指南列为</a:t>
                      </a:r>
                      <a:r>
                        <a:rPr kumimoji="1" lang="en-US" altLang="zh-CN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MZL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二线治疗推荐，参照药品选择伊布替尼可使评审更具科学性和公平性）</a:t>
                      </a:r>
                      <a:endParaRPr kumimoji="1" lang="en-US" altLang="zh-CN" sz="14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84653"/>
                  </a:ext>
                </a:extLst>
              </a:tr>
              <a:tr h="1108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与参照药品相比的</a:t>
                      </a:r>
                      <a:endParaRPr kumimoji="0" lang="en-US" altLang="zh-CN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优势和不足</a:t>
                      </a:r>
                    </a:p>
                  </a:txBody>
                  <a:tcPr marL="45720" marR="4572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优势：</a:t>
                      </a:r>
                      <a:r>
                        <a:rPr kumimoji="1" lang="zh-CN" altLang="en-US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奥布替尼中位</a:t>
                      </a:r>
                      <a:r>
                        <a:rPr kumimoji="1" lang="en-US" altLang="zh-CN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PFS</a:t>
                      </a:r>
                      <a:r>
                        <a:rPr kumimoji="1" lang="zh-CN" altLang="en-US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长达</a:t>
                      </a:r>
                      <a:r>
                        <a:rPr kumimoji="1" lang="en-US" altLang="zh-CN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36.0</a:t>
                      </a:r>
                      <a:r>
                        <a:rPr kumimoji="1" lang="zh-CN" altLang="en-US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个月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，显著优于伊布替尼美国数据（仅</a:t>
                      </a:r>
                      <a:r>
                        <a:rPr kumimoji="1" lang="en-US" altLang="zh-CN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14.2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个月）；奥布替尼</a:t>
                      </a:r>
                      <a:r>
                        <a:rPr kumimoji="1" lang="zh-CN" altLang="en-US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≥</a:t>
                      </a:r>
                      <a:r>
                        <a:rPr kumimoji="1" lang="en-US" altLang="zh-CN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1" lang="zh-CN" altLang="en-US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级不良反应发生率</a:t>
                      </a:r>
                      <a:r>
                        <a:rPr kumimoji="1" lang="en-US" altLang="zh-CN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31%</a:t>
                      </a:r>
                      <a:r>
                        <a:rPr kumimoji="1" lang="zh-CN" altLang="en-US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远低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于伊布替尼</a:t>
                      </a:r>
                      <a:r>
                        <a:rPr kumimoji="1" lang="en-US" altLang="zh-CN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67%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；奥布替尼</a:t>
                      </a:r>
                      <a:r>
                        <a:rPr kumimoji="1" lang="zh-CN" altLang="en-US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月治疗费用比伊布替尼低</a:t>
                      </a:r>
                      <a:r>
                        <a:rPr kumimoji="1" lang="en-US" altLang="zh-CN" sz="1400" b="1" kern="1200" dirty="0">
                          <a:solidFill>
                            <a:schemeClr val="accent2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43%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，更具成本节约优势。</a:t>
                      </a:r>
                      <a:endParaRPr kumimoji="1" lang="en-US" altLang="zh-CN" sz="14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不足：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由于全球</a:t>
                      </a:r>
                      <a:r>
                        <a:rPr kumimoji="1" lang="en-US" altLang="zh-CN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MZL</a:t>
                      </a:r>
                      <a:r>
                        <a:rPr kumimoji="1" lang="zh-CN" altLang="en-US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上市时间晚于伊布替尼，奥布替尼真实世界数据相对较少。</a:t>
                      </a:r>
                    </a:p>
                  </a:txBody>
                  <a:tcPr marL="45720" marR="45720" anchor="ctr"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296540"/>
                  </a:ext>
                </a:extLst>
              </a:tr>
            </a:tbl>
          </a:graphicData>
        </a:graphic>
      </p:graphicFrame>
      <p:sp>
        <p:nvSpPr>
          <p:cNvPr id="14" name="矩形 13">
            <a:extLst>
              <a:ext uri="{FF2B5EF4-FFF2-40B4-BE49-F238E27FC236}">
                <a16:creationId xmlns:a16="http://schemas.microsoft.com/office/drawing/2014/main" id="{9EBDA6D6-BF8D-6CD1-C1AB-9056D5852CB8}"/>
              </a:ext>
            </a:extLst>
          </p:cNvPr>
          <p:cNvSpPr/>
          <p:nvPr/>
        </p:nvSpPr>
        <p:spPr>
          <a:xfrm>
            <a:off x="148047" y="134939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39C6C63-497B-44A4-8CD4-476CEAC7C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75" y="-203560"/>
            <a:ext cx="10515600" cy="1325563"/>
          </a:xfrm>
        </p:spPr>
        <p:txBody>
          <a:bodyPr vert="horz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zh-CN" altLang="en-US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奥布替尼片</a:t>
            </a:r>
            <a:r>
              <a:rPr kumimoji="0" lang="zh-CN" altLang="en-US" sz="3200" b="1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基本信息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025CE42B-9A26-42A8-811F-0D5F17F7AA57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基本信息</a:t>
            </a: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0674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矩形 209">
            <a:extLst>
              <a:ext uri="{FF2B5EF4-FFF2-40B4-BE49-F238E27FC236}">
                <a16:creationId xmlns:a16="http://schemas.microsoft.com/office/drawing/2014/main" id="{80936065-C4FC-E9F1-FB1C-C13D94A5D679}"/>
              </a:ext>
            </a:extLst>
          </p:cNvPr>
          <p:cNvSpPr/>
          <p:nvPr/>
        </p:nvSpPr>
        <p:spPr>
          <a:xfrm>
            <a:off x="4646428" y="1302524"/>
            <a:ext cx="7072643" cy="4991743"/>
          </a:xfrm>
          <a:prstGeom prst="rect">
            <a:avLst/>
          </a:prstGeom>
          <a:noFill/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黑体" panose="02010609060101010101" pitchFamily="49" charset="-122"/>
              <a:cs typeface="+mn-ea"/>
              <a:sym typeface="+mn-lt"/>
            </a:endParaRPr>
          </a:p>
        </p:txBody>
      </p:sp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D3E1007-1A3A-4DE9-83AC-55FBA868AE6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D3E1007-1A3A-4DE9-83AC-55FBA868AE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矩形 49">
            <a:extLst>
              <a:ext uri="{FF2B5EF4-FFF2-40B4-BE49-F238E27FC236}">
                <a16:creationId xmlns:a16="http://schemas.microsoft.com/office/drawing/2014/main" id="{FF4F8800-AB37-6A16-3302-4600821288B1}"/>
              </a:ext>
            </a:extLst>
          </p:cNvPr>
          <p:cNvSpPr/>
          <p:nvPr/>
        </p:nvSpPr>
        <p:spPr>
          <a:xfrm>
            <a:off x="148047" y="134939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2C6C000-9F4D-415F-9270-9C4830F8D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1" y="208972"/>
            <a:ext cx="11137568" cy="703942"/>
          </a:xfrm>
        </p:spPr>
        <p:txBody>
          <a:bodyPr vert="horz">
            <a:normAutofit/>
          </a:bodyPr>
          <a:lstStyle/>
          <a:p>
            <a:pPr marL="0" marR="0" lvl="0" indent="0" fontAlgn="auto">
              <a:spcAft>
                <a:spcPts val="0"/>
              </a:spcAft>
              <a:tabLst/>
              <a:defRPr/>
            </a:pPr>
            <a:r>
              <a:rPr lang="zh-CN" altLang="en-US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奥布替尼填补边缘区淋巴瘤</a:t>
            </a:r>
            <a:r>
              <a:rPr lang="en-US" altLang="zh-CN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(MZL)</a:t>
            </a:r>
            <a:r>
              <a:rPr lang="zh-CN" altLang="en-US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靶向治疗空白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1D2F54D-00F4-42B1-8FBB-00EF89EB87F1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基本信息</a:t>
            </a: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" name="文本框 21">
            <a:extLst>
              <a:ext uri="{FF2B5EF4-FFF2-40B4-BE49-F238E27FC236}">
                <a16:creationId xmlns:a16="http://schemas.microsoft.com/office/drawing/2014/main" id="{03137FED-7CE0-4853-A92C-1993FB91890D}"/>
              </a:ext>
            </a:extLst>
          </p:cNvPr>
          <p:cNvSpPr txBox="1"/>
          <p:nvPr/>
        </p:nvSpPr>
        <p:spPr>
          <a:xfrm>
            <a:off x="4646427" y="1509092"/>
            <a:ext cx="6930891" cy="4804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n"/>
              <a:defRPr/>
            </a:pPr>
            <a:r>
              <a:rPr lang="zh-CN" altLang="en-US" sz="16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有效性</a:t>
            </a:r>
            <a:endParaRPr lang="en-US" altLang="zh-CN" sz="16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96800" indent="-216000" algn="just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MZL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的诊断、治疗和预后具有高度异质性，</a:t>
            </a: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缺乏规范有效的治疗方案，尤其是患者复发</a:t>
            </a:r>
            <a:r>
              <a:rPr lang="en-US" altLang="zh-CN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难治后</a:t>
            </a:r>
            <a:r>
              <a:rPr lang="zh-CN" altLang="en-US" sz="16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部分患者复发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难治后从惰性淋巴瘤转化为侵袭性淋巴瘤，预后更差</a:t>
            </a:r>
            <a:r>
              <a:rPr lang="en-US" altLang="zh-CN" sz="1600" baseline="300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</a:p>
          <a:p>
            <a:pPr marL="496800" indent="-216000" algn="just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奥布替尼治疗复发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难治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(r/r)  MZL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疗效卓越，中位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PFS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长达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36.0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个月，获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2023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CSCO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指南推荐</a:t>
            </a:r>
            <a:endParaRPr lang="en-US" altLang="zh-CN" sz="16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n"/>
              <a:defRPr/>
            </a:pPr>
            <a:r>
              <a:rPr lang="zh-CN" altLang="en-US" sz="16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安全性</a:t>
            </a:r>
          </a:p>
          <a:p>
            <a:pPr marL="496800" indent="-216000" algn="just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b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现有免疫化疗不良事件发生率高，尤其是血液学毒性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部分高龄或合并症患者不适合接受免疫化疗</a:t>
            </a:r>
            <a:endParaRPr lang="en-US" altLang="zh-CN" sz="16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96800" indent="-216000" algn="just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奥布替尼一天一次口服给药，依从性更好，安全性良好可控</a:t>
            </a:r>
            <a:endParaRPr lang="en-US" altLang="zh-CN" sz="16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n"/>
              <a:defRPr/>
            </a:pPr>
            <a:r>
              <a:rPr lang="zh-CN" altLang="en-US" sz="16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经济性</a:t>
            </a:r>
            <a:endParaRPr lang="en-US" altLang="zh-CN" sz="1600" b="1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96800" indent="-216000" algn="just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MZL</a:t>
            </a: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其他靶向治疗和免疫化疗方案大多为超说明书用药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，患者经济负担沉重</a:t>
            </a:r>
            <a:endParaRPr lang="en-US" altLang="zh-CN" sz="16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96800" indent="-216000" algn="just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奥布替尼治疗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MZL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月费用比超说明书使用的同类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BTKi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伊布替尼低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43%</a:t>
            </a:r>
          </a:p>
        </p:txBody>
      </p:sp>
      <p:sp>
        <p:nvSpPr>
          <p:cNvPr id="208" name="矩形: 圆角 207">
            <a:extLst>
              <a:ext uri="{FF2B5EF4-FFF2-40B4-BE49-F238E27FC236}">
                <a16:creationId xmlns:a16="http://schemas.microsoft.com/office/drawing/2014/main" id="{632B1829-7451-B93B-62BA-4F83CB62E898}"/>
              </a:ext>
            </a:extLst>
          </p:cNvPr>
          <p:cNvSpPr/>
          <p:nvPr/>
        </p:nvSpPr>
        <p:spPr>
          <a:xfrm>
            <a:off x="6814457" y="1085315"/>
            <a:ext cx="2463469" cy="42377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弥补临床未满足需求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F59B65E-BCA5-463B-B141-EB6A16C3073B}"/>
              </a:ext>
            </a:extLst>
          </p:cNvPr>
          <p:cNvSpPr txBox="1"/>
          <p:nvPr/>
        </p:nvSpPr>
        <p:spPr>
          <a:xfrm>
            <a:off x="365072" y="6465043"/>
            <a:ext cx="11461525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来源：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 Liu W, et al. J </a:t>
            </a:r>
            <a:r>
              <a:rPr kumimoji="0" lang="en-US" altLang="zh-CN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Hematol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Oncol. 2019;12(1):115.  2. Li X, et al. J </a:t>
            </a:r>
            <a:r>
              <a:rPr kumimoji="0" lang="en-US" altLang="zh-CN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Diagn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Concepts </a:t>
            </a:r>
            <a:r>
              <a:rPr kumimoji="0" lang="en-US" altLang="zh-CN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Pract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. 2012;11(02):111-5.  3. Rossi D, et al. N Engl J Med. 2022;386:568-81. </a:t>
            </a:r>
            <a:r>
              <a:rPr kumimoji="0" lang="da-DK" altLang="zh-CN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4.Kalashnikov I, et al. Blood Cancer Journal, 2023;13(1).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26D4399-BDFC-110D-BCE5-EA05DBD56C8F}"/>
              </a:ext>
            </a:extLst>
          </p:cNvPr>
          <p:cNvSpPr/>
          <p:nvPr/>
        </p:nvSpPr>
        <p:spPr>
          <a:xfrm>
            <a:off x="483563" y="1302525"/>
            <a:ext cx="4162865" cy="499174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D0A8BB68-E6B8-1B4C-347A-C1764446433D}"/>
              </a:ext>
            </a:extLst>
          </p:cNvPr>
          <p:cNvSpPr/>
          <p:nvPr/>
        </p:nvSpPr>
        <p:spPr>
          <a:xfrm>
            <a:off x="1558442" y="1095954"/>
            <a:ext cx="2079172" cy="41313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疾病基本情况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BA8BCD2-73BF-8606-8A5D-72783ED1FCD0}"/>
              </a:ext>
            </a:extLst>
          </p:cNvPr>
          <p:cNvSpPr txBox="1"/>
          <p:nvPr/>
        </p:nvSpPr>
        <p:spPr>
          <a:xfrm>
            <a:off x="483562" y="1692133"/>
            <a:ext cx="4162865" cy="3526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4400" marR="0" lvl="0" indent="-284400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边缘区淋巴瘤（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MZL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是一组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细胞淋巴瘤，起源于淋巴滤泡的边缘区，可以发生于脾、淋巴结和黏膜淋巴组织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4400" indent="-2844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MZL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发病率约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0.4/10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万人</a:t>
            </a:r>
            <a:r>
              <a:rPr kumimoji="0" lang="en-US" altLang="zh-CN" sz="1600" b="0" i="0" u="none" strike="noStrike" kern="1200" cap="none" spc="0" normalizeH="0" baseline="3000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1-2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年发病患者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5,584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人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MZL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好发于老年人，中位诊断年龄为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68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岁</a:t>
            </a:r>
            <a:r>
              <a:rPr kumimoji="0" lang="en-US" altLang="zh-CN" sz="1600" b="0" i="0" u="none" strike="noStrike" kern="1200" cap="none" spc="0" normalizeH="0" baseline="3000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3-4</a:t>
            </a:r>
            <a:endParaRPr lang="zh-CN" altLang="en-US" sz="1600" dirty="0">
              <a:solidFill>
                <a:srgbClr val="44546A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4400" indent="-2844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根据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CSCO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指南，无症状</a:t>
            </a:r>
            <a:r>
              <a:rPr lang="en-US" altLang="zh-CN" sz="160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Ⅲ/Ⅳ</a:t>
            </a:r>
            <a:r>
              <a:rPr lang="zh-CN" altLang="en-US" sz="160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期</a:t>
            </a:r>
            <a:r>
              <a:rPr lang="en-US" altLang="zh-CN" sz="160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MZL</a:t>
            </a:r>
            <a:r>
              <a:rPr lang="zh-CN" altLang="en-US" sz="160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患者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可给予等待观察</a:t>
            </a:r>
            <a:r>
              <a:rPr lang="zh-CN" altLang="en-US" sz="160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适合奥布替</a:t>
            </a: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尼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Ⅲ/Ⅳ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期的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MZL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患者</a:t>
            </a: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二线治疗的人数有限</a:t>
            </a:r>
            <a:endParaRPr kumimoji="0" lang="en-US" altLang="zh-CN" sz="160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75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24EE21B0-9CC3-020E-BC8C-C1CD9FDE0901}"/>
              </a:ext>
            </a:extLst>
          </p:cNvPr>
          <p:cNvSpPr/>
          <p:nvPr/>
        </p:nvSpPr>
        <p:spPr>
          <a:xfrm>
            <a:off x="935284" y="4008873"/>
            <a:ext cx="10331793" cy="2434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2880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b="0" i="0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52ECC29-4160-56F6-B738-0F5E8E40B2CB}"/>
              </a:ext>
            </a:extLst>
          </p:cNvPr>
          <p:cNvSpPr/>
          <p:nvPr/>
        </p:nvSpPr>
        <p:spPr>
          <a:xfrm>
            <a:off x="935283" y="1292476"/>
            <a:ext cx="10331795" cy="22866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2880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b="0" i="0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A88886B-D696-4AAA-9D18-8DB3B036F2F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A88886B-D696-4AAA-9D18-8DB3B036F2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73FF6E65-040F-9B5E-8A29-25496361C5B9}"/>
              </a:ext>
            </a:extLst>
          </p:cNvPr>
          <p:cNvSpPr/>
          <p:nvPr/>
        </p:nvSpPr>
        <p:spPr>
          <a:xfrm>
            <a:off x="148047" y="134939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C29D124F-E734-457A-AEE9-0B1B55B76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1" y="219858"/>
            <a:ext cx="11262135" cy="703942"/>
          </a:xfrm>
        </p:spPr>
        <p:txBody>
          <a:bodyPr vert="horz">
            <a:normAutofit fontScale="90000"/>
          </a:bodyPr>
          <a:lstStyle/>
          <a:p>
            <a:pPr algn="l"/>
            <a:r>
              <a:rPr lang="zh-CN" altLang="en-US" sz="36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奥布替尼安全性良好可控，</a:t>
            </a:r>
            <a:r>
              <a:rPr lang="en-US" altLang="zh-CN" sz="36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≥3</a:t>
            </a:r>
            <a:r>
              <a:rPr lang="zh-CN" altLang="en-US" sz="36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级</a:t>
            </a:r>
            <a:r>
              <a:rPr lang="en-US" altLang="zh-CN" sz="36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AE</a:t>
            </a:r>
            <a:r>
              <a:rPr lang="zh-CN" altLang="en-US" sz="36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发生率远低于同类</a:t>
            </a:r>
            <a:r>
              <a:rPr lang="en-US" altLang="zh-CN" sz="36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BTKi</a:t>
            </a:r>
            <a:endParaRPr lang="zh-CN" altLang="en-US" sz="3600" b="1" kern="100" dirty="0">
              <a:solidFill>
                <a:schemeClr val="tx2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57C84480-3C09-49BD-BBD3-6DC44E8A3096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安全性</a:t>
            </a: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" name="TextBox 43">
            <a:extLst>
              <a:ext uri="{FF2B5EF4-FFF2-40B4-BE49-F238E27FC236}">
                <a16:creationId xmlns:a16="http://schemas.microsoft.com/office/drawing/2014/main" id="{62C30A95-3D3C-9127-E17E-0CB995308223}"/>
              </a:ext>
            </a:extLst>
          </p:cNvPr>
          <p:cNvSpPr txBox="1"/>
          <p:nvPr/>
        </p:nvSpPr>
        <p:spPr>
          <a:xfrm>
            <a:off x="935284" y="1553165"/>
            <a:ext cx="10203305" cy="1928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zh-CN" altLang="en-US" sz="1700" i="0" u="none" strike="noStrike" baseline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六项奥布替尼单药治疗</a:t>
            </a:r>
            <a:r>
              <a:rPr lang="en-US" altLang="zh-CN" sz="1700" i="0" u="none" strike="noStrike" baseline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700" i="0" u="none" strike="noStrike" baseline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细胞淋巴瘤的</a:t>
            </a:r>
            <a:r>
              <a:rPr lang="zh-CN" altLang="en-US" sz="17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临床试验 </a:t>
            </a:r>
            <a:r>
              <a:rPr lang="en-US" altLang="zh-CN" sz="17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(N=440) </a:t>
            </a:r>
            <a:r>
              <a:rPr lang="zh-CN" altLang="en-US" sz="17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显示：</a:t>
            </a:r>
            <a:endParaRPr lang="en-US" altLang="zh-CN" sz="17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01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700" i="0" u="none" strike="noStrike" baseline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常见不良反应为中性粒细胞减少症、血小板减少症、白细胞减少症、血尿</a:t>
            </a:r>
            <a:r>
              <a:rPr lang="zh-CN" altLang="en-US" sz="17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等，多</a:t>
            </a:r>
            <a:r>
              <a:rPr lang="zh-CN" altLang="en-US" sz="1700" i="0" u="none" strike="noStrike" baseline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1700" i="0" u="none" strike="noStrike" baseline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1/2</a:t>
            </a:r>
            <a:r>
              <a:rPr lang="zh-CN" altLang="en-US" sz="1700" i="0" u="none" strike="noStrike" baseline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级且易于管理</a:t>
            </a:r>
            <a:endParaRPr lang="en-US" altLang="zh-CN" sz="17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01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700" i="0" u="none" strike="noStrike" baseline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不良反应导致剂量降低和停药例数较少</a:t>
            </a:r>
            <a:endParaRPr lang="en-US" altLang="zh-CN" sz="1700" i="0" u="none" strike="noStrike" baseline="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zh-CN" altLang="en-US" sz="17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药品上市后不良反应监测报告显示：自</a:t>
            </a:r>
            <a:r>
              <a:rPr lang="en-US" altLang="zh-CN" sz="17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17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年上市以来奥布替尼在</a:t>
            </a:r>
            <a:r>
              <a:rPr lang="zh-CN" altLang="en-US" sz="17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真实世界中观察到的安全性</a:t>
            </a:r>
            <a:r>
              <a:rPr kumimoji="0" lang="zh-CN" altLang="en-US" sz="17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与说明书整体一致</a:t>
            </a:r>
            <a:r>
              <a:rPr kumimoji="0" lang="zh-CN" altLang="en-US" sz="17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</a:t>
            </a:r>
            <a:r>
              <a:rPr lang="zh-CN" altLang="en-US" sz="17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患者耐受</a:t>
            </a:r>
            <a:r>
              <a:rPr kumimoji="0" lang="zh-CN" altLang="en-US" sz="17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性良好、获益</a:t>
            </a:r>
            <a:r>
              <a:rPr kumimoji="0" lang="en-US" altLang="zh-CN" sz="17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kumimoji="0" lang="zh-CN" altLang="en-US" sz="17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风险比理想</a:t>
            </a:r>
            <a:endParaRPr kumimoji="0" lang="en-US" altLang="zh-CN" sz="17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506C5C7E-578F-2494-11C2-AFC325F3D557}"/>
              </a:ext>
            </a:extLst>
          </p:cNvPr>
          <p:cNvSpPr/>
          <p:nvPr/>
        </p:nvSpPr>
        <p:spPr>
          <a:xfrm>
            <a:off x="919916" y="1053558"/>
            <a:ext cx="3134741" cy="45339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说明书和上市后安全性信息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5918701-42BB-5C06-F99C-8C8E91E338C9}"/>
              </a:ext>
            </a:extLst>
          </p:cNvPr>
          <p:cNvSpPr txBox="1"/>
          <p:nvPr/>
        </p:nvSpPr>
        <p:spPr>
          <a:xfrm>
            <a:off x="919917" y="4271104"/>
            <a:ext cx="8593953" cy="389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17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与同类</a:t>
            </a:r>
            <a:r>
              <a:rPr kumimoji="0" lang="en-US" altLang="zh-CN" sz="17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BTKi</a:t>
            </a:r>
            <a:r>
              <a:rPr kumimoji="0" lang="zh-CN" altLang="en-US" sz="17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伊布替尼相比，</a:t>
            </a:r>
            <a:r>
              <a:rPr kumimoji="0" lang="zh-CN" alt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奥布替尼</a:t>
            </a:r>
            <a:r>
              <a:rPr kumimoji="0" lang="en-US" altLang="zh-CN" sz="17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AE</a:t>
            </a:r>
            <a:r>
              <a:rPr kumimoji="0" lang="zh-CN" alt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发生率大大降低</a:t>
            </a:r>
            <a:r>
              <a:rPr kumimoji="0" lang="en-US" altLang="zh-CN" sz="1700" i="0" u="none" strike="noStrike" kern="1200" cap="none" spc="0" normalizeH="0" baseline="3000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1-2</a:t>
            </a:r>
            <a:endParaRPr kumimoji="0" lang="en-US" altLang="zh-CN" sz="1700" i="0" u="none" strike="noStrike" kern="1200" cap="none" spc="0" normalizeH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4662B80-0A91-137F-A04D-4DE58879B77C}"/>
              </a:ext>
            </a:extLst>
          </p:cNvPr>
          <p:cNvSpPr txBox="1"/>
          <p:nvPr/>
        </p:nvSpPr>
        <p:spPr>
          <a:xfrm>
            <a:off x="8030238" y="6228410"/>
            <a:ext cx="145760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注：非头对头研究</a:t>
            </a: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DFF17B4-D07C-C7A1-748D-26E67F4A781A}"/>
              </a:ext>
            </a:extLst>
          </p:cNvPr>
          <p:cNvSpPr txBox="1"/>
          <p:nvPr/>
        </p:nvSpPr>
        <p:spPr>
          <a:xfrm>
            <a:off x="994348" y="6600128"/>
            <a:ext cx="909833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来源：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 Noy A, et al. Blood. 2017; 129(16):2224.  2. Song Y, et al. Hematological Oncology. 2023; 41: 389-390.</a:t>
            </a:r>
          </a:p>
        </p:txBody>
      </p: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C590F7BB-269E-5481-2E71-7C3136666115}"/>
              </a:ext>
            </a:extLst>
          </p:cNvPr>
          <p:cNvSpPr/>
          <p:nvPr/>
        </p:nvSpPr>
        <p:spPr>
          <a:xfrm>
            <a:off x="935285" y="3775243"/>
            <a:ext cx="3255715" cy="45339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r/r MZL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临床试验安全性信息</a:t>
            </a:r>
          </a:p>
        </p:txBody>
      </p:sp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693CE935-9139-4142-8831-FF0A32FCC7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23671"/>
              </p:ext>
            </p:extLst>
          </p:nvPr>
        </p:nvGraphicFramePr>
        <p:xfrm>
          <a:off x="3506751" y="4511101"/>
          <a:ext cx="4497458" cy="1932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01146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F154B8A4-A190-4D39-95AE-70CE972126C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F154B8A4-A190-4D39-95AE-70CE972126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8483C1BC-5F97-21D9-A702-ECFDDB2FA446}"/>
              </a:ext>
            </a:extLst>
          </p:cNvPr>
          <p:cNvSpPr/>
          <p:nvPr/>
        </p:nvSpPr>
        <p:spPr>
          <a:xfrm>
            <a:off x="148047" y="134939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50DFEDA-F4C7-4915-BF43-351C799B6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0" y="241630"/>
            <a:ext cx="11386169" cy="703942"/>
          </a:xfrm>
        </p:spPr>
        <p:txBody>
          <a:bodyPr vert="horz">
            <a:noAutofit/>
          </a:bodyPr>
          <a:lstStyle/>
          <a:p>
            <a:r>
              <a:rPr lang="zh-CN" altLang="en-US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奥布替尼</a:t>
            </a:r>
            <a:r>
              <a:rPr lang="en-US" altLang="zh-CN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CR</a:t>
            </a:r>
            <a:r>
              <a:rPr lang="zh-CN" altLang="en-US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率提升</a:t>
            </a:r>
            <a:r>
              <a:rPr lang="en-US" altLang="zh-CN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倍，中位</a:t>
            </a:r>
            <a:r>
              <a:rPr lang="en-US" altLang="zh-CN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PFS</a:t>
            </a:r>
            <a:r>
              <a:rPr lang="zh-CN" altLang="en-US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提升</a:t>
            </a:r>
            <a:r>
              <a:rPr lang="en-US" altLang="zh-CN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倍，获</a:t>
            </a:r>
            <a:r>
              <a:rPr lang="en-US" altLang="zh-CN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CSCO</a:t>
            </a:r>
            <a:r>
              <a:rPr lang="zh-CN" altLang="en-US" sz="32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指南推荐</a:t>
            </a:r>
          </a:p>
        </p:txBody>
      </p:sp>
      <p:sp>
        <p:nvSpPr>
          <p:cNvPr id="35" name="Rectangle 7">
            <a:extLst>
              <a:ext uri="{FF2B5EF4-FFF2-40B4-BE49-F238E27FC236}">
                <a16:creationId xmlns:a16="http://schemas.microsoft.com/office/drawing/2014/main" id="{95366970-EABF-491A-8CC6-DFF8E6FE4438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有效性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219CDC67-BEE2-ED38-84CF-B948DE5E4D7E}"/>
              </a:ext>
            </a:extLst>
          </p:cNvPr>
          <p:cNvSpPr/>
          <p:nvPr/>
        </p:nvSpPr>
        <p:spPr>
          <a:xfrm>
            <a:off x="444291" y="3848599"/>
            <a:ext cx="1906922" cy="48332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权威指南推荐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DC0F322-E7A6-7DD1-1540-63AD5DD510A4}"/>
              </a:ext>
            </a:extLst>
          </p:cNvPr>
          <p:cNvSpPr/>
          <p:nvPr/>
        </p:nvSpPr>
        <p:spPr>
          <a:xfrm>
            <a:off x="444289" y="4288486"/>
            <a:ext cx="6032789" cy="21337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2880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A4202AD1-05C4-4A98-C0DA-24A1EB327F0C}"/>
              </a:ext>
            </a:extLst>
          </p:cNvPr>
          <p:cNvSpPr/>
          <p:nvPr/>
        </p:nvSpPr>
        <p:spPr>
          <a:xfrm>
            <a:off x="444291" y="995473"/>
            <a:ext cx="1906921" cy="48332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疗效获益显著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D7CCEFC-88BC-4107-2B5E-B2307326C762}"/>
              </a:ext>
            </a:extLst>
          </p:cNvPr>
          <p:cNvSpPr/>
          <p:nvPr/>
        </p:nvSpPr>
        <p:spPr>
          <a:xfrm>
            <a:off x="444291" y="1439718"/>
            <a:ext cx="6032786" cy="22654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2880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b="0" i="0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6DA23C4-A92D-D2CF-F69A-E2DBCE6EC1AB}"/>
              </a:ext>
            </a:extLst>
          </p:cNvPr>
          <p:cNvSpPr txBox="1"/>
          <p:nvPr/>
        </p:nvSpPr>
        <p:spPr>
          <a:xfrm>
            <a:off x="444290" y="1468174"/>
            <a:ext cx="6032788" cy="2141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4400" marR="0" lvl="0" indent="-284400" defTabSz="914400" rtl="0" eaLnBrk="1" fontAlgn="auto" latinLnBrk="0" hangingPunct="1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奥布替尼 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r/r MZL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临床试验显示：中位随访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22.3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个月时，</a:t>
            </a:r>
            <a:r>
              <a:rPr lang="zh-CN" altLang="en-US" sz="1600" b="1" i="0" dirty="0">
                <a:solidFill>
                  <a:schemeClr val="accent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总体缓解率 </a:t>
            </a:r>
            <a:r>
              <a:rPr lang="en-US" altLang="zh-CN" sz="1600" b="1" i="0" dirty="0">
                <a:solidFill>
                  <a:schemeClr val="accent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ORR) 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达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57.8%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，完全缓解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(CR) 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率为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12.0%</a:t>
            </a:r>
            <a:endParaRPr kumimoji="0" lang="en-US" altLang="zh-CN" sz="160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4400" marR="0" lvl="0" indent="-284400" defTabSz="914400" rtl="0" eaLnBrk="1" fontAlgn="auto" latinLnBrk="0" hangingPunct="1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中位无进展生存期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(PFS) 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高达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36.0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个月</a:t>
            </a:r>
            <a:endParaRPr kumimoji="0" lang="en-US" altLang="zh-CN" sz="160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4400" marR="0" lvl="0" indent="-284400" defTabSz="914400" rtl="0" eaLnBrk="1" fontAlgn="auto" latinLnBrk="0" hangingPunct="1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奥布替尼长期治疗能够实现深度且持久的缓解，显著的生存获益，优于同类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BTKi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伊布替尼美国数据（见右表）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4400" lvl="0" indent="-28440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奥布替尼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MZL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月费用</a:t>
            </a: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比同类</a:t>
            </a:r>
            <a:r>
              <a:rPr kumimoji="0" lang="en-US" altLang="zh-CN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BTKi</a:t>
            </a: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伊布替尼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低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43%</a:t>
            </a:r>
            <a:endParaRPr kumimoji="0" lang="zh-CN" altLang="en-US" sz="160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3AE108A-6A4A-C621-0D81-AC18CAFF2450}"/>
              </a:ext>
            </a:extLst>
          </p:cNvPr>
          <p:cNvSpPr txBox="1"/>
          <p:nvPr/>
        </p:nvSpPr>
        <p:spPr>
          <a:xfrm>
            <a:off x="480800" y="4357428"/>
            <a:ext cx="5996277" cy="2064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4400" marR="0" lvl="0" indent="-284400" algn="just" defTabSz="914400" rtl="0" eaLnBrk="1" fontAlgn="auto" latinLnBrk="0" hangingPunct="1">
              <a:lnSpc>
                <a:spcPct val="125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600" b="1" i="0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2023</a:t>
            </a:r>
            <a:r>
              <a:rPr kumimoji="0" lang="zh-CN" altLang="en-US" sz="1600" b="1" i="0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</a:t>
            </a:r>
            <a:r>
              <a:rPr kumimoji="0" lang="en-US" altLang="zh-CN" sz="1600" b="1" i="0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CSCO</a:t>
            </a:r>
            <a:r>
              <a:rPr kumimoji="0" lang="zh-CN" altLang="en-US" sz="1600" b="1" i="0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淋巴瘤诊疗指南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将奥布替尼列为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MZL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二线治疗优选</a:t>
            </a:r>
            <a:r>
              <a:rPr kumimoji="0" lang="en-US" altLang="zh-CN" sz="1600" b="0" i="0" u="none" strike="noStrike" kern="1200" cap="none" spc="0" normalizeH="0" baseline="3000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</a:p>
          <a:p>
            <a:pPr marL="284400" indent="-284400" algn="just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奥布替尼是</a:t>
            </a: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国内</a:t>
            </a:r>
            <a:r>
              <a:rPr kumimoji="0" lang="zh-CN" altLang="en-US" sz="1600" b="1" i="0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首个且目前唯一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获批治疗</a:t>
            </a:r>
            <a:r>
              <a:rPr kumimoji="0" lang="en-US" altLang="zh-CN" sz="1600" b="1" i="0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MZL</a:t>
            </a:r>
            <a:r>
              <a:rPr kumimoji="0" lang="zh-CN" altLang="en-US" sz="1600" b="1" i="0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适应症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BTKi</a:t>
            </a:r>
          </a:p>
          <a:p>
            <a:pPr marL="284400" indent="-284400" algn="just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截至目前，奥布替尼已在</a:t>
            </a:r>
            <a:r>
              <a:rPr kumimoji="0" lang="en-US" altLang="zh-CN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ASH</a:t>
            </a: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ASCO</a:t>
            </a: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EHA</a:t>
            </a: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ICML</a:t>
            </a: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等国内外学术会议和期刊上累计发表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30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余篇公开报道</a:t>
            </a: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，获得国内外权威专家的一致认可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C0B906B9-05F6-532A-BBEB-31E7BA221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817782"/>
              </p:ext>
            </p:extLst>
          </p:nvPr>
        </p:nvGraphicFramePr>
        <p:xfrm>
          <a:off x="6717953" y="2366430"/>
          <a:ext cx="4856571" cy="3472926"/>
        </p:xfrm>
        <a:graphic>
          <a:graphicData uri="http://schemas.openxmlformats.org/drawingml/2006/table">
            <a:tbl>
              <a:tblPr/>
              <a:tblGrid>
                <a:gridCol w="1867758">
                  <a:extLst>
                    <a:ext uri="{9D8B030D-6E8A-4147-A177-3AD203B41FA5}">
                      <a16:colId xmlns:a16="http://schemas.microsoft.com/office/drawing/2014/main" val="598294622"/>
                    </a:ext>
                  </a:extLst>
                </a:gridCol>
                <a:gridCol w="1658219">
                  <a:extLst>
                    <a:ext uri="{9D8B030D-6E8A-4147-A177-3AD203B41FA5}">
                      <a16:colId xmlns:a16="http://schemas.microsoft.com/office/drawing/2014/main" val="1048648449"/>
                    </a:ext>
                  </a:extLst>
                </a:gridCol>
                <a:gridCol w="1330594">
                  <a:extLst>
                    <a:ext uri="{9D8B030D-6E8A-4147-A177-3AD203B41FA5}">
                      <a16:colId xmlns:a16="http://schemas.microsoft.com/office/drawing/2014/main" val="2941206441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终点 </a:t>
                      </a:r>
                      <a:endParaRPr lang="zh-CN" alt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i="0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奥布替尼</a:t>
                      </a:r>
                      <a:r>
                        <a:rPr lang="en-US" altLang="zh-CN" sz="1600" b="1" i="0" baseline="30000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  <a:p>
                      <a:pPr algn="ctr"/>
                      <a:r>
                        <a:rPr lang="zh-CN" altLang="en-US" sz="1600" b="1" i="0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sz="1600" b="1" i="0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N=83）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伊布替尼</a:t>
                      </a:r>
                      <a:r>
                        <a:rPr lang="en-US" altLang="zh-CN" sz="1600" b="1" i="0" baseline="30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sz="16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N=</a:t>
                      </a:r>
                      <a:r>
                        <a:rPr lang="en-US" altLang="zh-CN" sz="16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  <a:r>
                        <a:rPr lang="en-US" sz="16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3）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5954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中位随访时间（月）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22.3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19.4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6855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lang="en-US" altLang="zh-CN" sz="16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ORR</a:t>
                      </a:r>
                      <a:r>
                        <a:rPr lang="zh-CN" altLang="en-US" sz="16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6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6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 </a:t>
                      </a:r>
                      <a:endParaRPr lang="zh-CN" altLang="en-US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57.8</a:t>
                      </a:r>
                      <a:endParaRPr lang="en-US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en-US" altLang="zh-CN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  <a:endParaRPr lang="en-US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3671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indent="0"/>
                      <a:r>
                        <a:rPr lang="en-US" altLang="zh-CN" sz="1600" b="1" i="0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CR</a:t>
                      </a:r>
                      <a:r>
                        <a:rPr lang="zh-CN" altLang="en-US" sz="1600" b="1" i="0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率（</a:t>
                      </a:r>
                      <a:r>
                        <a:rPr lang="en-US" altLang="zh-CN" sz="1600" b="1" i="0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600" b="1" i="0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 </a:t>
                      </a:r>
                      <a:endParaRPr lang="zh-CN" altLang="en-US" sz="1600" b="1" dirty="0">
                        <a:solidFill>
                          <a:schemeClr val="accent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12.0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2797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lang="zh-CN" altLang="en-US" sz="1600" b="1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中位</a:t>
                      </a:r>
                      <a:r>
                        <a:rPr lang="en-US" altLang="zh-CN" sz="1600" b="1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PFS</a:t>
                      </a:r>
                      <a:r>
                        <a:rPr lang="zh-CN" altLang="en-US" sz="1600" b="1" i="0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（月）</a:t>
                      </a:r>
                      <a:endParaRPr lang="en-US" altLang="zh-CN" sz="1600" b="1" dirty="0">
                        <a:solidFill>
                          <a:schemeClr val="accent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36.0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14.2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116570"/>
                  </a:ext>
                </a:extLst>
              </a:tr>
              <a:tr h="628926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中位</a:t>
                      </a:r>
                      <a:r>
                        <a:rPr lang="en-US" altLang="zh-CN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OS</a:t>
                      </a:r>
                      <a:r>
                        <a:rPr lang="zh-CN" altLang="en-US" sz="16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（月）</a:t>
                      </a:r>
                      <a:endParaRPr lang="en-US" altLang="zh-CN" sz="160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NR</a:t>
                      </a: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kumimoji="0" lang="zh-CN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24mOS</a:t>
                      </a:r>
                      <a:r>
                        <a:rPr kumimoji="0" lang="zh-CN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率 </a:t>
                      </a: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86.8%</a:t>
                      </a:r>
                      <a:r>
                        <a:rPr kumimoji="0" lang="zh-CN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</a:t>
                      </a:r>
                    </a:p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altLang="zh-CN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18mOS</a:t>
                      </a:r>
                      <a:r>
                        <a:rPr kumimoji="0" lang="zh-CN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率</a:t>
                      </a:r>
                      <a:r>
                        <a:rPr lang="en-US" altLang="zh-CN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81%)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94574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zh-CN" altLang="en-US" sz="1600" b="1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月费用（元）</a:t>
                      </a:r>
                      <a:endParaRPr lang="en-US" altLang="zh-CN" sz="1600" b="1" dirty="0">
                        <a:solidFill>
                          <a:schemeClr val="accent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1600" b="1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10,681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altLang="zh-CN" sz="1600" b="1" dirty="0">
                          <a:solidFill>
                            <a:schemeClr val="accent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18,860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842399"/>
                  </a:ext>
                </a:extLst>
              </a:tr>
            </a:tbl>
          </a:graphicData>
        </a:graphic>
      </p:graphicFrame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B4A4A52F-EC5E-18B4-0FF3-A2DDA9897550}"/>
              </a:ext>
            </a:extLst>
          </p:cNvPr>
          <p:cNvSpPr/>
          <p:nvPr/>
        </p:nvSpPr>
        <p:spPr>
          <a:xfrm>
            <a:off x="6717953" y="1693015"/>
            <a:ext cx="4971539" cy="48850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治疗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r/r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MZL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疗效及费用比较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8EDA4B-7DB4-B759-256A-0B45A78FEF8E}"/>
              </a:ext>
            </a:extLst>
          </p:cNvPr>
          <p:cNvSpPr txBox="1"/>
          <p:nvPr/>
        </p:nvSpPr>
        <p:spPr>
          <a:xfrm>
            <a:off x="359228" y="6581001"/>
            <a:ext cx="1206108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来源：</a:t>
            </a:r>
            <a:r>
              <a:rPr lang="en-US" altLang="zh-CN" sz="1000" dirty="0">
                <a:solidFill>
                  <a:srgbClr val="44546A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 Song Y, et al. Hematological Oncology. 2023; 41: 389-390. 2. Noy A, et al. Blood. 2017; 129(16):2224. 3.</a:t>
            </a:r>
            <a:r>
              <a:rPr lang="zh-CN" altLang="en-US" sz="1000" dirty="0">
                <a:solidFill>
                  <a:srgbClr val="44546A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中国临床肿瘤学会 </a:t>
            </a:r>
            <a:r>
              <a:rPr lang="en-US" altLang="zh-CN" sz="1000" dirty="0">
                <a:solidFill>
                  <a:srgbClr val="44546A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(CSCO) </a:t>
            </a:r>
            <a:r>
              <a:rPr lang="zh-CN" altLang="en-US" sz="1000" dirty="0">
                <a:solidFill>
                  <a:srgbClr val="44546A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淋巴瘤诊疗指南</a:t>
            </a:r>
            <a:r>
              <a:rPr lang="en-US" altLang="zh-CN" sz="1000" dirty="0">
                <a:solidFill>
                  <a:srgbClr val="44546A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. 2023. 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F0EBE0D-B180-AC07-7B20-3BC513D852AE}"/>
              </a:ext>
            </a:extLst>
          </p:cNvPr>
          <p:cNvSpPr txBox="1"/>
          <p:nvPr/>
        </p:nvSpPr>
        <p:spPr>
          <a:xfrm>
            <a:off x="9538307" y="5891778"/>
            <a:ext cx="288200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注：非头对头研究</a:t>
            </a:r>
            <a:r>
              <a:rPr lang="en-US" altLang="zh-CN" sz="800" dirty="0">
                <a:solidFill>
                  <a:srgbClr val="44546A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         NR</a:t>
            </a:r>
            <a:r>
              <a:rPr lang="zh-CN" altLang="en-US" sz="800" dirty="0">
                <a:solidFill>
                  <a:srgbClr val="44546A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：未达到</a:t>
            </a:r>
            <a:r>
              <a:rPr lang="en-US" altLang="zh-CN" sz="800" dirty="0">
                <a:solidFill>
                  <a:srgbClr val="44546A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369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25">
            <a:extLst>
              <a:ext uri="{FF2B5EF4-FFF2-40B4-BE49-F238E27FC236}">
                <a16:creationId xmlns:a16="http://schemas.microsoft.com/office/drawing/2014/main" id="{79F2FDC5-A4B3-D32B-263B-8D8DF2431AC2}"/>
              </a:ext>
            </a:extLst>
          </p:cNvPr>
          <p:cNvSpPr/>
          <p:nvPr/>
        </p:nvSpPr>
        <p:spPr>
          <a:xfrm>
            <a:off x="466784" y="1350694"/>
            <a:ext cx="11305391" cy="2795096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25">
            <a:extLst>
              <a:ext uri="{FF2B5EF4-FFF2-40B4-BE49-F238E27FC236}">
                <a16:creationId xmlns:a16="http://schemas.microsoft.com/office/drawing/2014/main" id="{DB6E9D83-599A-31D2-02DD-1743696A6801}"/>
              </a:ext>
            </a:extLst>
          </p:cNvPr>
          <p:cNvSpPr/>
          <p:nvPr/>
        </p:nvSpPr>
        <p:spPr>
          <a:xfrm>
            <a:off x="466782" y="4711274"/>
            <a:ext cx="11305391" cy="188851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460C3CB-D7D9-4291-8751-863D44CFC7A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460C3CB-D7D9-4291-8751-863D44CFC7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矩形 23">
            <a:extLst>
              <a:ext uri="{FF2B5EF4-FFF2-40B4-BE49-F238E27FC236}">
                <a16:creationId xmlns:a16="http://schemas.microsoft.com/office/drawing/2014/main" id="{E90C196D-74F5-9F03-50A7-32CC97083FE1}"/>
              </a:ext>
            </a:extLst>
          </p:cNvPr>
          <p:cNvSpPr/>
          <p:nvPr/>
        </p:nvSpPr>
        <p:spPr>
          <a:xfrm>
            <a:off x="148047" y="134939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684AB50-C8F6-4978-8250-C948889BA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75" y="123485"/>
            <a:ext cx="11137568" cy="703942"/>
          </a:xfrm>
        </p:spPr>
        <p:txBody>
          <a:bodyPr vert="horz">
            <a:normAutofit/>
          </a:bodyPr>
          <a:lstStyle/>
          <a:p>
            <a:r>
              <a:rPr lang="zh-CN" altLang="en-US" sz="3200" b="1" kern="1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奥布替尼突破性创新，有效填补目录靶向治疗空白</a:t>
            </a:r>
          </a:p>
        </p:txBody>
      </p:sp>
      <p:sp>
        <p:nvSpPr>
          <p:cNvPr id="98" name="Rectangle 7">
            <a:extLst>
              <a:ext uri="{FF2B5EF4-FFF2-40B4-BE49-F238E27FC236}">
                <a16:creationId xmlns:a16="http://schemas.microsoft.com/office/drawing/2014/main" id="{3C8FBB4E-53DA-46C2-9DC4-4035F3049906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2E43EC6-3722-B9FA-384C-145731EEFA11}"/>
              </a:ext>
            </a:extLst>
          </p:cNvPr>
          <p:cNvSpPr/>
          <p:nvPr/>
        </p:nvSpPr>
        <p:spPr>
          <a:xfrm>
            <a:off x="836899" y="4420867"/>
            <a:ext cx="7170759" cy="5551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2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国家</a:t>
            </a:r>
            <a:r>
              <a:rPr lang="zh-CN" altLang="en-US" sz="2000" b="1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2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十三五重大新药创制</a:t>
            </a:r>
            <a:r>
              <a:rPr lang="zh-CN" altLang="en-US" sz="2000" b="1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en-US" altLang="zh-CN" sz="2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类创新药</a:t>
            </a:r>
            <a:endParaRPr lang="en-US" sz="20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E967C204-6DE0-22E9-226C-B08509C7B29E}"/>
              </a:ext>
            </a:extLst>
          </p:cNvPr>
          <p:cNvSpPr/>
          <p:nvPr/>
        </p:nvSpPr>
        <p:spPr>
          <a:xfrm>
            <a:off x="813419" y="4432321"/>
            <a:ext cx="1823455" cy="55517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应用创新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C73A375-288E-5CEE-7A25-5E3CD0B6266B}"/>
              </a:ext>
            </a:extLst>
          </p:cNvPr>
          <p:cNvSpPr txBox="1"/>
          <p:nvPr/>
        </p:nvSpPr>
        <p:spPr>
          <a:xfrm>
            <a:off x="443303" y="5095243"/>
            <a:ext cx="11328871" cy="1449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突破创新：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奥布替尼是国内</a:t>
            </a: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首个且目前唯一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获批治疗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MZL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BTKi</a:t>
            </a:r>
            <a:r>
              <a:rPr lang="zh-CN" altLang="en-US" sz="160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，属于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国家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十三五重大新药创制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类创新药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，具有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完全自主知识产权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，专利期至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2034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使用便利性：</a:t>
            </a:r>
            <a:r>
              <a:rPr lang="zh-CN" altLang="en-US" sz="1600" b="1" i="0" u="none" strike="noStrike" baseline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一天一次口服给药</a:t>
            </a:r>
            <a:r>
              <a:rPr lang="zh-CN" altLang="en-US" sz="1600" i="0" u="none" strike="noStrike" baseline="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，依从性更好</a:t>
            </a:r>
            <a:endParaRPr lang="en-US" altLang="zh-CN" sz="1600" i="0" u="none" strike="noStrike" baseline="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其他：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FDA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突破性疗法及孤儿药认定、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CDE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优先审评审批</a:t>
            </a:r>
            <a:endParaRPr 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55C742D2-4EBF-57FC-A623-77318B103A76}"/>
              </a:ext>
            </a:extLst>
          </p:cNvPr>
          <p:cNvSpPr/>
          <p:nvPr/>
        </p:nvSpPr>
        <p:spPr>
          <a:xfrm>
            <a:off x="2562958" y="1089098"/>
            <a:ext cx="8317376" cy="55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全球专利权属清晰，唯一六元单环母核结构，实现</a:t>
            </a:r>
            <a:r>
              <a:rPr lang="en-US" altLang="zh-CN" sz="2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BTKi</a:t>
            </a:r>
            <a:r>
              <a:rPr lang="zh-CN" altLang="en-US" sz="2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最佳激酶选择性</a:t>
            </a:r>
            <a:endParaRPr lang="en-US" sz="20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1588E2F1-031B-3DAB-A7F9-57640C3DBB0B}"/>
              </a:ext>
            </a:extLst>
          </p:cNvPr>
          <p:cNvSpPr/>
          <p:nvPr/>
        </p:nvSpPr>
        <p:spPr>
          <a:xfrm>
            <a:off x="836899" y="1080525"/>
            <a:ext cx="1799975" cy="55517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创新程度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761A2AE-F22E-E47A-074A-28A8D6E1B98E}"/>
              </a:ext>
            </a:extLst>
          </p:cNvPr>
          <p:cNvSpPr txBox="1"/>
          <p:nvPr/>
        </p:nvSpPr>
        <p:spPr>
          <a:xfrm>
            <a:off x="466784" y="1739065"/>
            <a:ext cx="8744682" cy="2370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结构创新：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母核结构实现了突破性创新，为</a:t>
            </a: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唯一六元单环而非其他</a:t>
            </a:r>
            <a:r>
              <a:rPr lang="en-US" altLang="zh-CN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BTKi</a:t>
            </a: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的五六并环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，使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区迈克尔受体处于最佳空间位置，实现同类</a:t>
            </a: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BTKi</a:t>
            </a: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最佳激酶选择性</a:t>
            </a:r>
            <a:endParaRPr lang="en-US" altLang="zh-CN" sz="1600" i="0" u="none" strike="noStrike" baseline="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4400" indent="-285750"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zh-CN" altLang="en-US" sz="1600" b="1" i="0" u="none" strike="noStrike" baseline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更小的空间夹角：</a:t>
            </a:r>
            <a:r>
              <a:rPr lang="zh-CN" altLang="en-US" sz="1600" i="0" u="none" strike="noStrike" baseline="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三维结构与</a:t>
            </a:r>
            <a:r>
              <a:rPr lang="en-US" altLang="zh-CN" sz="1600" i="0" u="none" strike="noStrike" baseline="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BTK</a:t>
            </a:r>
            <a:r>
              <a:rPr lang="zh-CN" altLang="en-US" sz="1600" i="0" u="none" strike="noStrike" baseline="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活性中心更匹配，提高</a:t>
            </a:r>
            <a:r>
              <a:rPr lang="en-US" altLang="zh-CN" sz="1600" i="0" u="none" strike="noStrike" baseline="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BTK</a:t>
            </a:r>
            <a:r>
              <a:rPr lang="zh-CN" altLang="en-US" sz="1600" i="0" u="none" strike="noStrike" baseline="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激酶抑制性和选择性</a:t>
            </a:r>
            <a:endParaRPr lang="en-US" altLang="zh-CN" sz="1600" i="0" u="none" strike="noStrike" baseline="0" dirty="0">
              <a:solidFill>
                <a:srgbClr val="44546A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4400" indent="-285750"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zh-CN" altLang="en-US" sz="1600" b="1" i="0" u="none" strike="noStrike" baseline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更少的氢键位点：</a:t>
            </a:r>
            <a:r>
              <a:rPr lang="zh-CN" altLang="en-US" sz="1600" i="0" u="none" strike="noStrike" baseline="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采用单环母核，减少了铰链区</a:t>
            </a:r>
            <a:r>
              <a:rPr lang="en-US" altLang="zh-CN" sz="1600" i="0" u="none" strike="noStrike" baseline="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H-</a:t>
            </a:r>
            <a:r>
              <a:rPr lang="zh-CN" altLang="en-US" sz="1600" i="0" u="none" strike="noStrike" baseline="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键位点，减少与其他激酶结合的可能</a:t>
            </a:r>
            <a:endParaRPr lang="en-US" altLang="zh-CN" sz="1600" i="0" u="none" strike="noStrike" baseline="0" dirty="0">
              <a:solidFill>
                <a:srgbClr val="44546A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4400" indent="-285750"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去除手性</a:t>
            </a:r>
            <a:r>
              <a:rPr lang="zh-CN" altLang="en-US" sz="1600" b="1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i="0" u="none" strike="noStrike" baseline="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消除手性中心，减少空间构象，从而避免与其他激酶的相互结合</a:t>
            </a:r>
            <a:endParaRPr lang="en-US" altLang="zh-CN" sz="1600" i="0" u="none" strike="noStrike" baseline="0" dirty="0">
              <a:solidFill>
                <a:srgbClr val="44546A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工艺创新：</a:t>
            </a:r>
            <a:r>
              <a:rPr lang="zh-CN" altLang="en-US" sz="160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奥布替尼采用固体分散体技术，使药物在同等剂量下具有更高的体内暴露量，有效提升生物利用度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53FBD9E7-0792-56B2-B1F0-4DAB98EE8860}"/>
              </a:ext>
            </a:extLst>
          </p:cNvPr>
          <p:cNvGrpSpPr/>
          <p:nvPr/>
        </p:nvGrpSpPr>
        <p:grpSpPr>
          <a:xfrm>
            <a:off x="9105747" y="1632090"/>
            <a:ext cx="2648241" cy="2407369"/>
            <a:chOff x="2464841" y="1558731"/>
            <a:chExt cx="2822615" cy="2565883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C3D79578-6A7F-6850-7617-1E394BE18859}"/>
                </a:ext>
              </a:extLst>
            </p:cNvPr>
            <p:cNvGrpSpPr/>
            <p:nvPr/>
          </p:nvGrpSpPr>
          <p:grpSpPr>
            <a:xfrm>
              <a:off x="2464841" y="1558731"/>
              <a:ext cx="2705796" cy="2565883"/>
              <a:chOff x="229445" y="2248326"/>
              <a:chExt cx="2706405" cy="2651238"/>
            </a:xfrm>
          </p:grpSpPr>
          <p:pic>
            <p:nvPicPr>
              <p:cNvPr id="15" name="Object 78" descr="Object 78">
                <a:extLst>
                  <a:ext uri="{FF2B5EF4-FFF2-40B4-BE49-F238E27FC236}">
                    <a16:creationId xmlns:a16="http://schemas.microsoft.com/office/drawing/2014/main" id="{D2737827-C515-CC36-E502-1AB21D090B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5662" y="2486025"/>
                <a:ext cx="1485901" cy="2076450"/>
              </a:xfrm>
              <a:prstGeom prst="rect">
                <a:avLst/>
              </a:prstGeom>
              <a:ln w="12700">
                <a:miter lim="400000"/>
                <a:headEnd/>
                <a:tailEnd/>
              </a:ln>
            </p:spPr>
          </p:pic>
          <p:sp>
            <p:nvSpPr>
              <p:cNvPr id="16" name="TextBox 9">
                <a:extLst>
                  <a:ext uri="{FF2B5EF4-FFF2-40B4-BE49-F238E27FC236}">
                    <a16:creationId xmlns:a16="http://schemas.microsoft.com/office/drawing/2014/main" id="{B8F3E546-F5FB-2EE0-942D-87B52B438C9C}"/>
                  </a:ext>
                </a:extLst>
              </p:cNvPr>
              <p:cNvSpPr txBox="1"/>
              <p:nvPr/>
            </p:nvSpPr>
            <p:spPr>
              <a:xfrm rot="19225904">
                <a:off x="229445" y="2782674"/>
                <a:ext cx="1151138" cy="288111"/>
              </a:xfrm>
              <a:prstGeom prst="rect">
                <a:avLst/>
              </a:prstGeom>
              <a:ln w="12700">
                <a:miter lim="400000"/>
              </a:ln>
            </p:spPr>
            <p:txBody>
              <a:bodyPr wrap="none" lIns="45719" rIns="45719">
                <a:spAutoFit/>
              </a:bodyPr>
              <a:lstStyle>
                <a:lvl1pPr>
                  <a:defRPr sz="1400"/>
                </a:lvl1pPr>
              </a:lstStyle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zh-CN" altLang="en-US" sz="1100" b="1" kern="0" dirty="0">
                    <a:solidFill>
                      <a:srgbClr val="FF67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微软雅黑" panose="020B0503020204020204" charset="-122"/>
                  </a:rPr>
                  <a:t>更少的氢键位点</a:t>
                </a:r>
                <a:endParaRPr sz="1100" b="1" kern="0" dirty="0">
                  <a:solidFill>
                    <a:srgbClr val="FF67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微软雅黑" panose="020B0503020204020204" charset="-122"/>
                </a:endParaRPr>
              </a:p>
            </p:txBody>
          </p:sp>
          <p:sp>
            <p:nvSpPr>
              <p:cNvPr id="17" name="TextBox 28">
                <a:extLst>
                  <a:ext uri="{FF2B5EF4-FFF2-40B4-BE49-F238E27FC236}">
                    <a16:creationId xmlns:a16="http://schemas.microsoft.com/office/drawing/2014/main" id="{DCC7A910-9498-6113-D55F-CCF8CC4793E2}"/>
                  </a:ext>
                </a:extLst>
              </p:cNvPr>
              <p:cNvSpPr txBox="1"/>
              <p:nvPr/>
            </p:nvSpPr>
            <p:spPr>
              <a:xfrm>
                <a:off x="1541107" y="4594505"/>
                <a:ext cx="1036640" cy="305059"/>
              </a:xfrm>
              <a:prstGeom prst="rect">
                <a:avLst/>
              </a:prstGeom>
              <a:ln w="12700">
                <a:miter lim="400000"/>
              </a:ln>
            </p:spPr>
            <p:txBody>
              <a:bodyPr wrap="none" lIns="45719" rIns="45719">
                <a:spAutoFit/>
              </a:bodyPr>
              <a:lstStyle>
                <a:lvl1pPr>
                  <a:defRPr sz="1400"/>
                </a:lvl1pPr>
              </a:lstStyle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2">
                        <a:lumMod val="75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 panose="020B0503020204020204" pitchFamily="34" charset="-122"/>
                    <a:sym typeface="微软雅黑" panose="020B0503020204020204" charset="-122"/>
                  </a:rPr>
                  <a:t>C481 binder</a:t>
                </a:r>
              </a:p>
            </p:txBody>
          </p:sp>
          <p:sp>
            <p:nvSpPr>
              <p:cNvPr id="18" name="Freeform: Shape 8">
                <a:extLst>
                  <a:ext uri="{FF2B5EF4-FFF2-40B4-BE49-F238E27FC236}">
                    <a16:creationId xmlns:a16="http://schemas.microsoft.com/office/drawing/2014/main" id="{53F0C328-F606-9F90-34D1-995966DE7C3E}"/>
                  </a:ext>
                </a:extLst>
              </p:cNvPr>
              <p:cNvSpPr/>
              <p:nvPr/>
            </p:nvSpPr>
            <p:spPr>
              <a:xfrm rot="21248439">
                <a:off x="779556" y="3130090"/>
                <a:ext cx="340813" cy="2233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96" h="20031" extrusionOk="0">
                    <a:moveTo>
                      <a:pt x="1782" y="20031"/>
                    </a:moveTo>
                    <a:cubicBezTo>
                      <a:pt x="239" y="11965"/>
                      <a:pt x="-1304" y="3899"/>
                      <a:pt x="1782" y="1165"/>
                    </a:cubicBezTo>
                    <a:cubicBezTo>
                      <a:pt x="4867" y="-1569"/>
                      <a:pt x="12582" y="1028"/>
                      <a:pt x="20296" y="3626"/>
                    </a:cubicBezTo>
                  </a:path>
                </a:pathLst>
              </a:custGeom>
              <a:ln w="19050">
                <a:solidFill>
                  <a:srgbClr val="C00000"/>
                </a:solidFill>
                <a:prstDash val="dash"/>
                <a:miter/>
              </a:ln>
            </p:spPr>
            <p:txBody>
              <a:bodyPr lIns="45719" rIns="45719" anchor="ctr"/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>
                    <a:solidFill>
                      <a:srgbClr val="FFFFFF"/>
                    </a:solidFill>
                  </a:defRPr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sym typeface="微软雅黑" panose="020B0503020204020204" charset="-122"/>
                </a:endParaRPr>
              </a:p>
            </p:txBody>
          </p:sp>
          <p:sp>
            <p:nvSpPr>
              <p:cNvPr id="19" name="Freeform: Shape 10">
                <a:extLst>
                  <a:ext uri="{FF2B5EF4-FFF2-40B4-BE49-F238E27FC236}">
                    <a16:creationId xmlns:a16="http://schemas.microsoft.com/office/drawing/2014/main" id="{9120BBAC-683C-9D7E-757D-FB972CFF285B}"/>
                  </a:ext>
                </a:extLst>
              </p:cNvPr>
              <p:cNvSpPr/>
              <p:nvPr/>
            </p:nvSpPr>
            <p:spPr>
              <a:xfrm>
                <a:off x="1347393" y="2248326"/>
                <a:ext cx="1102206" cy="9441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32" h="20916" extrusionOk="0">
                    <a:moveTo>
                      <a:pt x="0" y="11061"/>
                    </a:moveTo>
                    <a:cubicBezTo>
                      <a:pt x="3842" y="5963"/>
                      <a:pt x="7684" y="865"/>
                      <a:pt x="11122" y="91"/>
                    </a:cubicBezTo>
                    <a:cubicBezTo>
                      <a:pt x="14561" y="-684"/>
                      <a:pt x="19666" y="3655"/>
                      <a:pt x="20633" y="6413"/>
                    </a:cubicBezTo>
                    <a:cubicBezTo>
                      <a:pt x="21600" y="9171"/>
                      <a:pt x="18833" y="14222"/>
                      <a:pt x="16925" y="16639"/>
                    </a:cubicBezTo>
                    <a:cubicBezTo>
                      <a:pt x="15018" y="19057"/>
                      <a:pt x="12103" y="19986"/>
                      <a:pt x="9188" y="20916"/>
                    </a:cubicBezTo>
                  </a:path>
                </a:pathLst>
              </a:custGeom>
              <a:ln w="19050">
                <a:solidFill>
                  <a:srgbClr val="C00000"/>
                </a:solidFill>
                <a:prstDash val="dash"/>
                <a:miter/>
              </a:ln>
            </p:spPr>
            <p:txBody>
              <a:bodyPr lIns="45719" rIns="45719" anchor="ctr"/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>
                    <a:solidFill>
                      <a:srgbClr val="FFFFFF"/>
                    </a:solidFill>
                  </a:defRPr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sym typeface="微软雅黑" panose="020B0503020204020204" charset="-122"/>
                </a:endParaRPr>
              </a:p>
            </p:txBody>
          </p:sp>
          <p:sp>
            <p:nvSpPr>
              <p:cNvPr id="20" name="Straight Connector 15">
                <a:extLst>
                  <a:ext uri="{FF2B5EF4-FFF2-40B4-BE49-F238E27FC236}">
                    <a16:creationId xmlns:a16="http://schemas.microsoft.com/office/drawing/2014/main" id="{03C4D6A9-487F-B655-7248-4F33C605716E}"/>
                  </a:ext>
                </a:extLst>
              </p:cNvPr>
              <p:cNvSpPr/>
              <p:nvPr/>
            </p:nvSpPr>
            <p:spPr>
              <a:xfrm flipH="1">
                <a:off x="1764792" y="2980944"/>
                <a:ext cx="663220" cy="621793"/>
              </a:xfrm>
              <a:prstGeom prst="line">
                <a:avLst/>
              </a:prstGeom>
              <a:ln w="19050">
                <a:solidFill>
                  <a:srgbClr val="FF6700"/>
                </a:solidFill>
                <a:miter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45719" rIns="45719"/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sym typeface="微软雅黑" panose="020B0503020204020204" charset="-122"/>
                </a:endParaRPr>
              </a:p>
            </p:txBody>
          </p:sp>
          <p:sp>
            <p:nvSpPr>
              <p:cNvPr id="21" name="TextBox 77">
                <a:extLst>
                  <a:ext uri="{FF2B5EF4-FFF2-40B4-BE49-F238E27FC236}">
                    <a16:creationId xmlns:a16="http://schemas.microsoft.com/office/drawing/2014/main" id="{7183FB8D-9D1A-76E1-5001-F9F29E8CB64C}"/>
                  </a:ext>
                </a:extLst>
              </p:cNvPr>
              <p:cNvSpPr txBox="1"/>
              <p:nvPr/>
            </p:nvSpPr>
            <p:spPr>
              <a:xfrm>
                <a:off x="1996923" y="3493827"/>
                <a:ext cx="938927" cy="270313"/>
              </a:xfrm>
              <a:prstGeom prst="rect">
                <a:avLst/>
              </a:prstGeom>
              <a:ln w="12700">
                <a:miter lim="400000"/>
              </a:ln>
            </p:spPr>
            <p:txBody>
              <a:bodyPr wrap="none" lIns="45719" rIns="45719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1100">
                    <a:solidFill>
                      <a:srgbClr val="00B0F0"/>
                    </a:solidFill>
                  </a:defRPr>
                </a:pPr>
                <a:r>
                  <a:rPr kumimoji="0" lang="zh-CN" alt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67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 panose="020B0503020204020204" pitchFamily="34" charset="-122"/>
                    <a:sym typeface="微软雅黑" panose="020B0503020204020204" charset="-122"/>
                  </a:rPr>
                  <a:t>更小空间夹角</a:t>
                </a:r>
                <a:endParaRPr kumimoji="0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67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sym typeface="微软雅黑" panose="020B0503020204020204" charset="-122"/>
                </a:endParaRPr>
              </a:p>
            </p:txBody>
          </p:sp>
          <p:sp>
            <p:nvSpPr>
              <p:cNvPr id="22" name="Straight Connector 17">
                <a:extLst>
                  <a:ext uri="{FF2B5EF4-FFF2-40B4-BE49-F238E27FC236}">
                    <a16:creationId xmlns:a16="http://schemas.microsoft.com/office/drawing/2014/main" id="{A99B81A8-36B1-3F4D-1865-A8D2FD71EF61}"/>
                  </a:ext>
                </a:extLst>
              </p:cNvPr>
              <p:cNvSpPr/>
              <p:nvPr/>
            </p:nvSpPr>
            <p:spPr>
              <a:xfrm>
                <a:off x="1769043" y="3596631"/>
                <a:ext cx="681034" cy="698151"/>
              </a:xfrm>
              <a:prstGeom prst="line">
                <a:avLst/>
              </a:prstGeom>
              <a:ln w="19050">
                <a:solidFill>
                  <a:srgbClr val="FF6700"/>
                </a:solidFill>
                <a:miter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45719" rIns="45719"/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sym typeface="微软雅黑" panose="020B0503020204020204" charset="-122"/>
                </a:endParaRPr>
              </a:p>
            </p:txBody>
          </p:sp>
          <p:sp>
            <p:nvSpPr>
              <p:cNvPr id="23" name="Oval 12">
                <a:extLst>
                  <a:ext uri="{FF2B5EF4-FFF2-40B4-BE49-F238E27FC236}">
                    <a16:creationId xmlns:a16="http://schemas.microsoft.com/office/drawing/2014/main" id="{22362C59-2B4C-AE57-AB0E-0350B3D0AA8D}"/>
                  </a:ext>
                </a:extLst>
              </p:cNvPr>
              <p:cNvSpPr/>
              <p:nvPr/>
            </p:nvSpPr>
            <p:spPr>
              <a:xfrm>
                <a:off x="1780020" y="4227872"/>
                <a:ext cx="643065" cy="369333"/>
              </a:xfrm>
              <a:prstGeom prst="ellipse">
                <a:avLst/>
              </a:prstGeom>
              <a:ln w="19050">
                <a:solidFill>
                  <a:srgbClr val="C00000"/>
                </a:solidFill>
                <a:prstDash val="dash"/>
                <a:miter/>
              </a:ln>
            </p:spPr>
            <p:txBody>
              <a:bodyPr lIns="45719" rIns="45719" anchor="ctr"/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>
                    <a:solidFill>
                      <a:srgbClr val="FFFFFF"/>
                    </a:solidFill>
                  </a:defRPr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sym typeface="微软雅黑" panose="020B0503020204020204" charset="-122"/>
                </a:endParaRPr>
              </a:p>
            </p:txBody>
          </p:sp>
          <p:sp>
            <p:nvSpPr>
              <p:cNvPr id="25" name="矩形: 圆角 24">
                <a:extLst>
                  <a:ext uri="{FF2B5EF4-FFF2-40B4-BE49-F238E27FC236}">
                    <a16:creationId xmlns:a16="http://schemas.microsoft.com/office/drawing/2014/main" id="{1F6BF928-7476-2EF0-7C18-C4C1CA1EBA48}"/>
                  </a:ext>
                </a:extLst>
              </p:cNvPr>
              <p:cNvSpPr/>
              <p:nvPr/>
            </p:nvSpPr>
            <p:spPr>
              <a:xfrm>
                <a:off x="785472" y="3330351"/>
                <a:ext cx="909130" cy="559118"/>
              </a:xfrm>
              <a:prstGeom prst="roundRect">
                <a:avLst/>
              </a:prstGeom>
              <a:noFill/>
              <a:ln w="19050">
                <a:solidFill>
                  <a:schemeClr val="accent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92E62382-2ED1-8FF4-2DB1-8E1BB5022134}"/>
                  </a:ext>
                </a:extLst>
              </p:cNvPr>
              <p:cNvSpPr txBox="1"/>
              <p:nvPr/>
            </p:nvSpPr>
            <p:spPr>
              <a:xfrm>
                <a:off x="619676" y="3886463"/>
                <a:ext cx="1086871" cy="67790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vertOverflow="overflow" horzOverflow="overflow" vert="horz" wrap="square" lIns="45719" tIns="45719" rIns="45719" bIns="45719" numCol="1" spcCol="38100" rtlCol="0" anchor="t" forceAA="0">
                <a:spAutoFit/>
              </a:bodyPr>
              <a:lstStyle/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zh-CN" altLang="en-US" sz="1200" b="1" dirty="0">
                    <a:solidFill>
                      <a:schemeClr val="tx2">
                        <a:lumMod val="7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Tahoma" panose="020B0604030504040204" pitchFamily="34" charset="0"/>
                    <a:sym typeface="Wingdings" panose="05000000000000000000"/>
                  </a:rPr>
                  <a:t> 铰链区</a:t>
                </a:r>
                <a:endParaRPr lang="en-US" altLang="zh-CN" sz="12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Tahoma" panose="020B0604030504040204" pitchFamily="34" charset="0"/>
                  <a:sym typeface="Wingdings" panose="05000000000000000000"/>
                </a:endParaRPr>
              </a:p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zh-CN" altLang="en-US" sz="1000" b="1" dirty="0">
                    <a:solidFill>
                      <a:schemeClr val="tx2">
                        <a:lumMod val="7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Tahoma" panose="020B0604030504040204" pitchFamily="34" charset="0"/>
                    <a:sym typeface="Wingdings" panose="05000000000000000000"/>
                  </a:rPr>
                  <a:t>（单环母核）</a:t>
                </a:r>
                <a:endParaRPr lang="en-US" sz="10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Tahoma" panose="020B0604030504040204" pitchFamily="34" charset="0"/>
                  <a:sym typeface="Wingdings" panose="05000000000000000000"/>
                </a:endParaRPr>
              </a:p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200" b="0" i="0" u="none" strike="noStrike" cap="none" spc="0" normalizeH="0" baseline="0" dirty="0">
                  <a:ln>
                    <a:noFill/>
                  </a:ln>
                  <a:solidFill>
                    <a:schemeClr val="tx2">
                      <a:lumMod val="75000"/>
                    </a:schemeClr>
                  </a:solidFill>
                  <a:effectLst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微软雅黑" panose="020B0503020204020204" charset="-122"/>
                  <a:sym typeface="微软雅黑" panose="020B0503020204020204" charset="-122"/>
                </a:endParaRPr>
              </a:p>
            </p:txBody>
          </p:sp>
        </p:grpSp>
        <p:sp>
          <p:nvSpPr>
            <p:cNvPr id="9" name="TextBox 77">
              <a:extLst>
                <a:ext uri="{FF2B5EF4-FFF2-40B4-BE49-F238E27FC236}">
                  <a16:creationId xmlns:a16="http://schemas.microsoft.com/office/drawing/2014/main" id="{1D72DAE1-69AF-9522-2E89-A76C7AEF4900}"/>
                </a:ext>
              </a:extLst>
            </p:cNvPr>
            <p:cNvSpPr txBox="1"/>
            <p:nvPr/>
          </p:nvSpPr>
          <p:spPr>
            <a:xfrm>
              <a:off x="4792417" y="3478186"/>
              <a:ext cx="495039" cy="43088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45719" rIns="45719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100">
                  <a:solidFill>
                    <a:srgbClr val="00B0F0"/>
                  </a:solidFill>
                </a:defRPr>
              </a:pPr>
              <a:r>
                <a:rPr kumimoji="0" lang="zh-CN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67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sym typeface="微软雅黑" panose="020B0503020204020204" charset="-122"/>
                </a:rPr>
                <a:t>去除手性</a:t>
              </a:r>
              <a:endParaRPr kumimoji="0" sz="1100" b="1" i="0" u="none" strike="noStrike" kern="0" cap="none" spc="0" normalizeH="0" baseline="0" noProof="0" dirty="0">
                <a:ln>
                  <a:noFill/>
                </a:ln>
                <a:solidFill>
                  <a:srgbClr val="FF67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微软雅黑" panose="020B050302020402020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726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963CADA-A3C9-455B-9E81-4C625F4C964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963CADA-A3C9-455B-9E81-4C625F4C96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矩形 23">
            <a:extLst>
              <a:ext uri="{FF2B5EF4-FFF2-40B4-BE49-F238E27FC236}">
                <a16:creationId xmlns:a16="http://schemas.microsoft.com/office/drawing/2014/main" id="{631DB5A5-DF9A-BA4F-148A-9D676AB17826}"/>
              </a:ext>
            </a:extLst>
          </p:cNvPr>
          <p:cNvSpPr/>
          <p:nvPr/>
        </p:nvSpPr>
        <p:spPr>
          <a:xfrm>
            <a:off x="148046" y="163367"/>
            <a:ext cx="11493092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D2E0946-8D37-4CF9-81E3-D6A14687E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265742"/>
            <a:ext cx="11262134" cy="703942"/>
          </a:xfrm>
        </p:spPr>
        <p:txBody>
          <a:bodyPr vert="horz">
            <a:normAutofit fontScale="90000"/>
          </a:bodyPr>
          <a:lstStyle/>
          <a:p>
            <a:pPr marL="0" marR="0" indent="0" fontAlgn="auto">
              <a:spcAft>
                <a:spcPts val="0"/>
              </a:spcAft>
              <a:tabLst/>
              <a:defRPr/>
            </a:pPr>
            <a:r>
              <a:rPr lang="zh-CN" altLang="en-US" sz="36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奥布替尼有效填补目录靶向治疗空白，更好体现</a:t>
            </a:r>
            <a:r>
              <a:rPr lang="zh-CN" altLang="en-US" sz="3600" b="1" kern="100" dirty="0">
                <a:solidFill>
                  <a:schemeClr val="tx2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保基本</a:t>
            </a:r>
            <a:r>
              <a:rPr lang="zh-CN" altLang="en-US" sz="3600" b="1" kern="100" dirty="0">
                <a:solidFill>
                  <a:schemeClr val="tx2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sz="3600" b="1" kern="100" dirty="0">
                <a:solidFill>
                  <a:schemeClr val="tx2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和公平性原则</a:t>
            </a:r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2E5CA95C-E899-493B-92E7-B9CB76DCED68}"/>
              </a:ext>
            </a:extLst>
          </p:cNvPr>
          <p:cNvSpPr/>
          <p:nvPr/>
        </p:nvSpPr>
        <p:spPr>
          <a:xfrm>
            <a:off x="0" y="114819"/>
            <a:ext cx="359228" cy="781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200" b="1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公平性</a:t>
            </a:r>
          </a:p>
        </p:txBody>
      </p:sp>
      <p:sp>
        <p:nvSpPr>
          <p:cNvPr id="7" name="矩形 25">
            <a:extLst>
              <a:ext uri="{FF2B5EF4-FFF2-40B4-BE49-F238E27FC236}">
                <a16:creationId xmlns:a16="http://schemas.microsoft.com/office/drawing/2014/main" id="{CB8F5EED-455E-975E-2373-0D823E59B588}"/>
              </a:ext>
            </a:extLst>
          </p:cNvPr>
          <p:cNvSpPr/>
          <p:nvPr/>
        </p:nvSpPr>
        <p:spPr>
          <a:xfrm>
            <a:off x="601481" y="4381465"/>
            <a:ext cx="5216072" cy="209256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E7CEB71F-169C-E654-4E4B-3C30594249C1}"/>
              </a:ext>
            </a:extLst>
          </p:cNvPr>
          <p:cNvSpPr/>
          <p:nvPr/>
        </p:nvSpPr>
        <p:spPr>
          <a:xfrm>
            <a:off x="854864" y="4092223"/>
            <a:ext cx="2129972" cy="49788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弥补目录短板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2C03FA9-5667-C6E4-6051-E2D90B8D0F87}"/>
              </a:ext>
            </a:extLst>
          </p:cNvPr>
          <p:cNvSpPr txBox="1"/>
          <p:nvPr/>
        </p:nvSpPr>
        <p:spPr>
          <a:xfrm>
            <a:off x="601482" y="4717626"/>
            <a:ext cx="5216071" cy="1522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医保目录内</a:t>
            </a:r>
            <a:r>
              <a:rPr lang="en-US" altLang="zh-CN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r/r MZL</a:t>
            </a:r>
            <a:r>
              <a:rPr lang="zh-CN" altLang="en-US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尚无靶向治疗药物</a:t>
            </a:r>
            <a:r>
              <a:rPr lang="zh-CN" altLang="en-US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奥布替尼可填补目录靶向治疗空白</a:t>
            </a:r>
            <a:r>
              <a:rPr lang="zh-CN" altLang="en-US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，为复发</a:t>
            </a:r>
            <a:r>
              <a:rPr lang="en-US" altLang="zh-CN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难治患者提供更便利有效的治疗方案</a:t>
            </a:r>
            <a:endParaRPr lang="en-US" altLang="zh-CN" dirty="0">
              <a:solidFill>
                <a:srgbClr val="44546A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一天一次口服给药，</a:t>
            </a:r>
            <a:r>
              <a:rPr lang="zh-CN" altLang="en-US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更适合老年</a:t>
            </a:r>
            <a:r>
              <a:rPr lang="en-US" altLang="zh-CN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合并症患者</a:t>
            </a:r>
            <a:endParaRPr kumimoji="0" lang="zh-CN" altLang="en-US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5">
            <a:extLst>
              <a:ext uri="{FF2B5EF4-FFF2-40B4-BE49-F238E27FC236}">
                <a16:creationId xmlns:a16="http://schemas.microsoft.com/office/drawing/2014/main" id="{58912DD2-EA1E-F6D0-031E-3B142DA61D58}"/>
              </a:ext>
            </a:extLst>
          </p:cNvPr>
          <p:cNvSpPr/>
          <p:nvPr/>
        </p:nvSpPr>
        <p:spPr>
          <a:xfrm>
            <a:off x="6315485" y="4381465"/>
            <a:ext cx="5252066" cy="209256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CB72D37D-4CD4-A24E-64E3-D6B3EE8FD7C5}"/>
              </a:ext>
            </a:extLst>
          </p:cNvPr>
          <p:cNvSpPr/>
          <p:nvPr/>
        </p:nvSpPr>
        <p:spPr>
          <a:xfrm>
            <a:off x="6568868" y="4092223"/>
            <a:ext cx="2416106" cy="49788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临床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医保管理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775E0EEF-D564-358E-59FF-BB726F292E35}"/>
              </a:ext>
            </a:extLst>
          </p:cNvPr>
          <p:cNvSpPr txBox="1"/>
          <p:nvPr/>
        </p:nvSpPr>
        <p:spPr>
          <a:xfrm>
            <a:off x="6315486" y="4717626"/>
            <a:ext cx="5252065" cy="1522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服用奥布替尼需经临床医生进行严格的基线和诊疗评估，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不易滥用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奥布替尼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拟新增适应症 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(r/r MZL) 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发病率和治疗率低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800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Ⅲ/Ⅳ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期二线患者人数</a:t>
            </a:r>
            <a:r>
              <a:rPr lang="zh-CN" altLang="en-US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少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，预算影响小</a:t>
            </a:r>
            <a:endParaRPr kumimoji="0" lang="en-US" altLang="zh-CN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25">
            <a:extLst>
              <a:ext uri="{FF2B5EF4-FFF2-40B4-BE49-F238E27FC236}">
                <a16:creationId xmlns:a16="http://schemas.microsoft.com/office/drawing/2014/main" id="{4AAF3CC5-5182-A81A-46AE-B4803CC5A197}"/>
              </a:ext>
            </a:extLst>
          </p:cNvPr>
          <p:cNvSpPr/>
          <p:nvPr/>
        </p:nvSpPr>
        <p:spPr>
          <a:xfrm>
            <a:off x="601481" y="1719412"/>
            <a:ext cx="5216072" cy="209256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F8577B90-731C-B369-4622-D1ECD1038C41}"/>
              </a:ext>
            </a:extLst>
          </p:cNvPr>
          <p:cNvSpPr/>
          <p:nvPr/>
        </p:nvSpPr>
        <p:spPr>
          <a:xfrm>
            <a:off x="854862" y="1410760"/>
            <a:ext cx="2129974" cy="4968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公共健康影响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5C5E13A9-61DB-55BF-E34D-5452C02D23F9}"/>
              </a:ext>
            </a:extLst>
          </p:cNvPr>
          <p:cNvSpPr txBox="1"/>
          <p:nvPr/>
        </p:nvSpPr>
        <p:spPr>
          <a:xfrm>
            <a:off x="601482" y="1987635"/>
            <a:ext cx="5101771" cy="1791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近年来淋巴瘤疾病发病率逐渐增加，患者家庭和社会负担沉重。奥布替尼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可显著提升患者长期生存和生活质量</a:t>
            </a:r>
            <a:r>
              <a:rPr lang="zh-CN" altLang="en-US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降低患者疾病和经济负担，助力提高肿瘤患者五年生存率目标和健康中国</a:t>
            </a:r>
            <a:r>
              <a:rPr kumimoji="0" lang="en-US" altLang="zh-CN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2030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目标</a:t>
            </a:r>
          </a:p>
        </p:txBody>
      </p:sp>
      <p:sp>
        <p:nvSpPr>
          <p:cNvPr id="37" name="矩形 25">
            <a:extLst>
              <a:ext uri="{FF2B5EF4-FFF2-40B4-BE49-F238E27FC236}">
                <a16:creationId xmlns:a16="http://schemas.microsoft.com/office/drawing/2014/main" id="{4AFF2C5C-4371-6FF0-F31D-155B18D5A4F9}"/>
              </a:ext>
            </a:extLst>
          </p:cNvPr>
          <p:cNvSpPr/>
          <p:nvPr/>
        </p:nvSpPr>
        <p:spPr>
          <a:xfrm>
            <a:off x="6315485" y="1719412"/>
            <a:ext cx="5252066" cy="209256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: 圆角 37">
            <a:extLst>
              <a:ext uri="{FF2B5EF4-FFF2-40B4-BE49-F238E27FC236}">
                <a16:creationId xmlns:a16="http://schemas.microsoft.com/office/drawing/2014/main" id="{6373C89E-8A68-7C83-EF06-3F83902E0605}"/>
              </a:ext>
            </a:extLst>
          </p:cNvPr>
          <p:cNvSpPr/>
          <p:nvPr/>
        </p:nvSpPr>
        <p:spPr>
          <a:xfrm>
            <a:off x="6568868" y="1410760"/>
            <a:ext cx="2707654" cy="4968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符合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保基本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原则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5F23EBBA-731B-4EDE-52A1-BBEB6DA9CCBF}"/>
              </a:ext>
            </a:extLst>
          </p:cNvPr>
          <p:cNvSpPr txBox="1"/>
          <p:nvPr/>
        </p:nvSpPr>
        <p:spPr>
          <a:xfrm>
            <a:off x="6315486" y="2041059"/>
            <a:ext cx="5252065" cy="1522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奥布替尼为中国首发上市的全球潜在最优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BTKi</a:t>
            </a:r>
            <a:r>
              <a:rPr lang="zh-CN" altLang="en-US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，治疗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MZL</a:t>
            </a:r>
            <a:r>
              <a:rPr kumimoji="0" lang="zh-CN" altLang="en-US" b="0" i="0" u="none" kern="1200" cap="none" spc="0" normalizeH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月费用</a:t>
            </a:r>
            <a:r>
              <a:rPr kumimoji="0" lang="zh-CN" altLang="en-US" b="1" i="0" u="none" kern="1200" cap="none" spc="0" normalizeH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比同类</a:t>
            </a:r>
            <a:r>
              <a:rPr kumimoji="0" lang="en-US" altLang="zh-CN" b="1" i="0" u="none" kern="1200" cap="none" spc="0" normalizeH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BTKi</a:t>
            </a:r>
            <a:r>
              <a:rPr kumimoji="0" lang="zh-CN" altLang="en-US" b="1" i="0" u="none" kern="1200" cap="none" spc="0" normalizeH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伊布替尼低</a:t>
            </a:r>
            <a:r>
              <a:rPr kumimoji="0" lang="en-US" altLang="zh-CN" b="1" i="0" u="none" kern="1200" cap="none" spc="0" normalizeH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43%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altLang="zh-CN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MZL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患者大多超说明书用药</a:t>
            </a:r>
            <a:r>
              <a:rPr lang="zh-CN" altLang="en-US" dirty="0">
                <a:solidFill>
                  <a:srgbClr val="44546A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治疗以自费为主，疾病和经济负担沉重</a:t>
            </a:r>
            <a:endParaRPr kumimoji="0" lang="en-US" altLang="zh-CN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形 4" descr="药品 纯色填充">
            <a:extLst>
              <a:ext uri="{FF2B5EF4-FFF2-40B4-BE49-F238E27FC236}">
                <a16:creationId xmlns:a16="http://schemas.microsoft.com/office/drawing/2014/main" id="{A5E633BD-99CA-854F-4221-84AB1D7E0A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08589" y="4106704"/>
            <a:ext cx="469482" cy="469482"/>
          </a:xfrm>
          <a:prstGeom prst="rect">
            <a:avLst/>
          </a:prstGeom>
        </p:spPr>
      </p:pic>
      <p:pic>
        <p:nvPicPr>
          <p:cNvPr id="12" name="图形 11" descr="医院 纯色填充">
            <a:extLst>
              <a:ext uri="{FF2B5EF4-FFF2-40B4-BE49-F238E27FC236}">
                <a16:creationId xmlns:a16="http://schemas.microsoft.com/office/drawing/2014/main" id="{2905C6C1-8AA2-4C8D-ACBF-41E945184FF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21875" y="4092223"/>
            <a:ext cx="469482" cy="469482"/>
          </a:xfrm>
          <a:prstGeom prst="rect">
            <a:avLst/>
          </a:prstGeom>
        </p:spPr>
      </p:pic>
      <p:pic>
        <p:nvPicPr>
          <p:cNvPr id="16" name="图形 15" descr="业务增长 纯色填充">
            <a:extLst>
              <a:ext uri="{FF2B5EF4-FFF2-40B4-BE49-F238E27FC236}">
                <a16:creationId xmlns:a16="http://schemas.microsoft.com/office/drawing/2014/main" id="{FE75B7B8-0B9E-5BD5-922B-F56E27C36A5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78493" y="1424419"/>
            <a:ext cx="469482" cy="469482"/>
          </a:xfrm>
          <a:prstGeom prst="rect">
            <a:avLst/>
          </a:prstGeom>
        </p:spPr>
      </p:pic>
      <p:pic>
        <p:nvPicPr>
          <p:cNvPr id="18" name="图形 17" descr="搏动的心 纯色填充">
            <a:extLst>
              <a:ext uri="{FF2B5EF4-FFF2-40B4-BE49-F238E27FC236}">
                <a16:creationId xmlns:a16="http://schemas.microsoft.com/office/drawing/2014/main" id="{80886605-DEB7-87D4-2AB8-76B9071E878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621875" y="1471571"/>
            <a:ext cx="469482" cy="46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9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38A71CBD-0F94-4513-9C09-97751134557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38A71CBD-0F94-4513-9C09-9775113455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图片 9">
            <a:extLst>
              <a:ext uri="{FF2B5EF4-FFF2-40B4-BE49-F238E27FC236}">
                <a16:creationId xmlns:a16="http://schemas.microsoft.com/office/drawing/2014/main" id="{1C944358-58DD-CB39-73FC-2C15833ADF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606" y="215956"/>
            <a:ext cx="1725183" cy="123411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19CAC69E-634E-E51D-0C30-0B77172B86E9}"/>
              </a:ext>
            </a:extLst>
          </p:cNvPr>
          <p:cNvSpPr txBox="1"/>
          <p:nvPr/>
        </p:nvSpPr>
        <p:spPr>
          <a:xfrm>
            <a:off x="3382360" y="2502067"/>
            <a:ext cx="5427279" cy="1511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8000" b="1" spc="500" dirty="0">
                <a:solidFill>
                  <a:srgbClr val="ED7D3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感谢审阅！</a:t>
            </a:r>
            <a:endParaRPr kumimoji="0" lang="en-US" altLang="zh-CN" sz="6000" b="0" i="0" u="none" strike="noStrike" kern="1200" cap="none" spc="50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43834FF-1C9C-9E4E-5A72-711FF18E7B0A}"/>
              </a:ext>
            </a:extLst>
          </p:cNvPr>
          <p:cNvSpPr/>
          <p:nvPr/>
        </p:nvSpPr>
        <p:spPr>
          <a:xfrm>
            <a:off x="247211" y="129602"/>
            <a:ext cx="4649787" cy="7034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调整医保支付范围申报幻灯</a:t>
            </a:r>
          </a:p>
        </p:txBody>
      </p:sp>
    </p:spTree>
    <p:extLst>
      <p:ext uri="{BB962C8B-B14F-4D97-AF65-F5344CB8AC3E}">
        <p14:creationId xmlns:p14="http://schemas.microsoft.com/office/powerpoint/2010/main" val="26874512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21513</TotalTime>
  <Words>1803</Words>
  <Application>Microsoft Office PowerPoint</Application>
  <PresentationFormat>宽屏</PresentationFormat>
  <Paragraphs>162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等线</vt:lpstr>
      <vt:lpstr>宋体</vt:lpstr>
      <vt:lpstr>微软雅黑</vt:lpstr>
      <vt:lpstr>微软雅黑</vt:lpstr>
      <vt:lpstr>Arial</vt:lpstr>
      <vt:lpstr>Calibri</vt:lpstr>
      <vt:lpstr>Calibri Light</vt:lpstr>
      <vt:lpstr>Wingdings</vt:lpstr>
      <vt:lpstr>Office 主题​​</vt:lpstr>
      <vt:lpstr>think-cell Slide</vt:lpstr>
      <vt:lpstr>PowerPoint 演示文稿</vt:lpstr>
      <vt:lpstr>PowerPoint 演示文稿</vt:lpstr>
      <vt:lpstr>奥布替尼片基本信息</vt:lpstr>
      <vt:lpstr>奥布替尼填补边缘区淋巴瘤(MZL)靶向治疗空白</vt:lpstr>
      <vt:lpstr>奥布替尼安全性良好可控，≥3级AE发生率远低于同类BTKi</vt:lpstr>
      <vt:lpstr>奥布替尼CR率提升4倍，中位PFS提升3倍，获CSCO指南推荐</vt:lpstr>
      <vt:lpstr>奥布替尼突破性创新，有效填补目录靶向治疗空白</vt:lpstr>
      <vt:lpstr>奥布替尼有效填补目录靶向治疗空白，更好体现“保基本”和公平性原则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PPT要求</dc:title>
  <dc:creator>Si</dc:creator>
  <cp:lastModifiedBy>Jiangyang Du</cp:lastModifiedBy>
  <cp:revision>198</cp:revision>
  <cp:lastPrinted>2023-07-05T06:57:05Z</cp:lastPrinted>
  <dcterms:created xsi:type="dcterms:W3CDTF">2023-05-25T03:42:09Z</dcterms:created>
  <dcterms:modified xsi:type="dcterms:W3CDTF">2023-07-13T08:42:08Z</dcterms:modified>
</cp:coreProperties>
</file>