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5"/>
  </p:sldMasterIdLst>
  <p:notesMasterIdLst>
    <p:notesMasterId r:id="rId17"/>
  </p:notesMasterIdLst>
  <p:handoutMasterIdLst>
    <p:handoutMasterId r:id="rId18"/>
  </p:handoutMasterIdLst>
  <p:sldIdLst>
    <p:sldId id="2147376100" r:id="rId6"/>
    <p:sldId id="2147376161" r:id="rId7"/>
    <p:sldId id="2147376149" r:id="rId8"/>
    <p:sldId id="2147376174" r:id="rId9"/>
    <p:sldId id="2147376177" r:id="rId10"/>
    <p:sldId id="2147376176" r:id="rId11"/>
    <p:sldId id="2147376165" r:id="rId12"/>
    <p:sldId id="2147376181" r:id="rId13"/>
    <p:sldId id="2147376179" r:id="rId14"/>
    <p:sldId id="2147376168" r:id="rId15"/>
    <p:sldId id="2147376169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D9CA08-D278-4FDC-AC2F-614939C2170F}">
          <p14:sldIdLst>
            <p14:sldId id="2147376100"/>
            <p14:sldId id="2147376161"/>
            <p14:sldId id="2147376149"/>
            <p14:sldId id="2147376174"/>
            <p14:sldId id="2147376177"/>
            <p14:sldId id="2147376176"/>
            <p14:sldId id="2147376165"/>
            <p14:sldId id="2147376181"/>
            <p14:sldId id="2147376179"/>
            <p14:sldId id="2147376168"/>
            <p14:sldId id="214737616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48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orient="horz" pos="2712" userDrawn="1">
          <p15:clr>
            <a:srgbClr val="A4A3A4"/>
          </p15:clr>
        </p15:guide>
        <p15:guide id="5" orient="horz" pos="2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1320" userDrawn="1">
          <p15:clr>
            <a:srgbClr val="A4A3A4"/>
          </p15:clr>
        </p15:guide>
        <p15:guide id="8" orient="horz" pos="39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1E941C-052C-1817-D772-1EBCF8BD6FBC}" name="Zhang, Cheng - Cost Center 14357" initials="ZCCC1" userId="S::czhang06@amgen.com::d3b53304-762d-4abf-9a65-23a4da65ea0b" providerId="AD"/>
  <p188:author id="{B6E1894F-8C31-D0FF-B084-8C0B802154CC}" name="Liu, Jing - Cost Center 12671" initials="LJCC1" userId="S::jliu23@amgen.com::ab1499b7-8496-4b2f-b0bb-3c4940271a28" providerId="AD"/>
  <p188:author id="{FB75E293-8296-EDF5-4CE3-C91C740D6C6E}" name="Liu, Sally" initials="LS" userId="S::sliu18@amgen.com::15fbbac6-0f86-4dc9-8be2-dd6960672429" providerId="AD"/>
  <p188:author id="{8CEC829B-6760-73ED-6C7C-AAD1B003D885}" name="Chen, Xiaofei" initials="CX" userId="S::xchen14@amgen.com::ecf13052-c216-48ab-a8ec-901ebd117b84" providerId="AD"/>
  <p188:author id="{0FA6DDCE-83BB-E87F-15FF-B7ABAFCE6680}" name="14939" initials="1" userId="S::f14939@y365.me::aa767ed4-0905-4d41-a08e-174c4015e334" providerId="AD"/>
  <p188:author id="{E9D1C6DA-F551-0204-0C8C-F502161DC59C}" name="Zhao, Mengdie" initials="ZM" userId="S::mzhao05@amgen.com::979eecc3-9f1b-4f81-a665-3e1880f4ad57" providerId="AD"/>
  <p188:author id="{90F0E7EA-BE71-6DD2-7DBD-D47F3AAB533C}" name="Chen, Mingyan" initials="CM" userId="S::mchen17@amgen.com::967f8782-dce6-41a2-a5d4-fa8739dbbae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nling" initials="J" lastIdx="20" clrIdx="0"/>
  <p:cmAuthor id="2" name="Zhao, Mengdie" initials="ZM" lastIdx="33" clrIdx="1">
    <p:extLst>
      <p:ext uri="{19B8F6BF-5375-455C-9EA6-DF929625EA0E}">
        <p15:presenceInfo xmlns:p15="http://schemas.microsoft.com/office/powerpoint/2012/main" userId="S::mzhao05@amgen.com::979eecc3-9f1b-4f81-a665-3e1880f4ad57" providerId="AD"/>
      </p:ext>
    </p:extLst>
  </p:cmAuthor>
  <p:cmAuthor id="3" name="Emma Wang" initials="EW" lastIdx="23" clrIdx="2">
    <p:extLst>
      <p:ext uri="{19B8F6BF-5375-455C-9EA6-DF929625EA0E}">
        <p15:presenceInfo xmlns:p15="http://schemas.microsoft.com/office/powerpoint/2012/main" userId="S::emma.wang@globalservs.com::f7a61dcb-54d9-4f90-843b-a3e01cd9322e" providerId="AD"/>
      </p:ext>
    </p:extLst>
  </p:cmAuthor>
  <p:cmAuthor id="4" name="Yang, Craig" initials="YC" lastIdx="11" clrIdx="3">
    <p:extLst>
      <p:ext uri="{19B8F6BF-5375-455C-9EA6-DF929625EA0E}">
        <p15:presenceInfo xmlns:p15="http://schemas.microsoft.com/office/powerpoint/2012/main" userId="S::gwang03@amgen.com::f65b3e3b-0bde-4709-98b7-4bc6ca7257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C3"/>
    <a:srgbClr val="719DDE"/>
    <a:srgbClr val="62B466"/>
    <a:srgbClr val="3E8E54"/>
    <a:srgbClr val="3FA93D"/>
    <a:srgbClr val="1E5551"/>
    <a:srgbClr val="496462"/>
    <a:srgbClr val="BFBFBF"/>
    <a:srgbClr val="B4C6E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45" autoAdjust="0"/>
  </p:normalViewPr>
  <p:slideViewPr>
    <p:cSldViewPr snapToGrid="0">
      <p:cViewPr varScale="1">
        <p:scale>
          <a:sx n="143" d="100"/>
          <a:sy n="143" d="100"/>
        </p:scale>
        <p:origin x="102" y="786"/>
      </p:cViewPr>
      <p:guideLst>
        <p:guide pos="3840"/>
        <p:guide pos="1488"/>
        <p:guide pos="6936"/>
        <p:guide orient="horz" pos="2712"/>
        <p:guide orient="horz" pos="240"/>
        <p:guide orient="horz" pos="2160"/>
        <p:guide orient="horz" pos="1320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9E900A-4706-4DB3-B5A0-7CE657E90C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A6DD6-23FD-456F-906D-25C849349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9122B-632E-4975-913E-D05692EB708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761BD-06D1-4C5B-B6B8-154A7DC229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A3A2F-CC51-4283-969E-0C186876C2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FD4C0-C251-4AB3-BFE2-AF6570F4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96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B7E7D-E8D2-4631-81DA-BF27841B320F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E788E-6AE2-4FE5-B2CF-41D215EB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0663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E1128B-D28D-064A-8385-0614AE07921B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91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02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>
          <a:xfrm>
            <a:off x="0" y="0"/>
            <a:ext cx="12192000" cy="5334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334000"/>
          </a:xfrm>
          <a:noFill/>
        </p:spPr>
        <p:txBody>
          <a:bodyPr l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672" y="6122745"/>
            <a:ext cx="2775803" cy="50704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5947240"/>
            <a:ext cx="9932459" cy="393141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667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469636"/>
            <a:ext cx="9932459" cy="461699"/>
          </a:xfrm>
        </p:spPr>
        <p:txBody>
          <a:bodyPr rIns="0" anchor="ctr"/>
          <a:lstStyle>
            <a:lvl1pPr marL="0" indent="0" algn="l">
              <a:buNone/>
              <a:defRPr sz="32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2" y="2324100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355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52091" y="1343609"/>
            <a:ext cx="8739909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776374">
              <a:defRPr/>
            </a:pPr>
            <a:endParaRPr lang="en-US" sz="693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343609"/>
            <a:ext cx="3408219" cy="4735459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667">
                <a:solidFill>
                  <a:schemeClr val="bg1"/>
                </a:solidFill>
              </a:defRPr>
            </a:lvl1pPr>
            <a:lvl2pPr marL="226901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458882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599145" y="2072640"/>
            <a:ext cx="8108139" cy="3898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146" y="1528234"/>
            <a:ext cx="8002305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26" indent="0">
              <a:buNone/>
              <a:defRPr sz="3200">
                <a:solidFill>
                  <a:schemeClr val="accent1"/>
                </a:solidFill>
                <a:latin typeface="+mj-lt"/>
              </a:defRPr>
            </a:lvl2pPr>
            <a:lvl3pPr marL="609585" indent="0">
              <a:buNone/>
              <a:defRPr sz="3200">
                <a:solidFill>
                  <a:schemeClr val="accent1"/>
                </a:solidFill>
                <a:latin typeface="+mj-lt"/>
              </a:defRPr>
            </a:lvl3pPr>
            <a:lvl4pPr marL="918610" indent="0">
              <a:buNone/>
              <a:defRPr sz="3200">
                <a:solidFill>
                  <a:schemeClr val="accent1"/>
                </a:solidFill>
                <a:latin typeface="+mj-lt"/>
              </a:defRPr>
            </a:lvl4pPr>
            <a:lvl5pPr marL="1219170" indent="0">
              <a:buNone/>
              <a:defRPr sz="3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4796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1419" y="1343609"/>
            <a:ext cx="2992581" cy="47368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3777425"/>
            <a:ext cx="3020291" cy="23030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43608"/>
            <a:ext cx="6096000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188724" y="3777424"/>
            <a:ext cx="299258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86294" y="1343608"/>
            <a:ext cx="2992581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075709" y="3777424"/>
            <a:ext cx="302029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0582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43609"/>
            <a:ext cx="12192000" cy="4735459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2985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374">
              <a:defRPr/>
            </a:pPr>
            <a:endParaRPr lang="en-US" sz="693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18712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06836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318713" y="4979923"/>
            <a:ext cx="3684924" cy="89573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207222" y="4979923"/>
            <a:ext cx="3684924" cy="895739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21145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" y="1343609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46474" y="1343609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084320" y="1341120"/>
            <a:ext cx="4023360" cy="4737947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727"/>
              </a:spcBef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04718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374">
              <a:defRPr/>
            </a:pPr>
            <a:endParaRPr lang="en-US" sz="693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64399" y="1343221"/>
            <a:ext cx="4128655" cy="381750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064399" y="5160724"/>
            <a:ext cx="4128128" cy="918345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84718" y="1706881"/>
            <a:ext cx="7521228" cy="4230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7819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374">
              <a:defRPr/>
            </a:pPr>
            <a:endParaRPr lang="en-US" sz="693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13" y="1343221"/>
            <a:ext cx="4128655" cy="38214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413" y="5164667"/>
            <a:ext cx="4128128" cy="9144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300602" y="1706881"/>
            <a:ext cx="7406681" cy="4297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41955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759" y="277589"/>
            <a:ext cx="11222567" cy="6258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122920" y="6416040"/>
            <a:ext cx="2514600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077CA0-6CD0-E5C4-5D4B-D3AE9D4F1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1" t="715" r="1474" b="84399"/>
          <a:stretch/>
        </p:blipFill>
        <p:spPr>
          <a:xfrm>
            <a:off x="10482943" y="0"/>
            <a:ext cx="1717221" cy="10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8191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52283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47200" y="0"/>
            <a:ext cx="284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899D68E-20DC-4F91-9063-9F470685BE99}" type="slidenum">
              <a:rPr lang="en-US" smtClean="0">
                <a:solidFill>
                  <a:srgbClr val="006FAC"/>
                </a:solidFill>
              </a:rPr>
              <a:t>‹#›</a:t>
            </a:fld>
            <a:endParaRPr lang="en-US">
              <a:solidFill>
                <a:srgbClr val="006FA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" y="6495552"/>
            <a:ext cx="11948160" cy="235449"/>
          </a:xfrm>
          <a:noFill/>
          <a:ln w="9525" algn="ctr">
            <a:noFill/>
            <a:miter lim="800000"/>
          </a:ln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lang="en-US" sz="930" b="0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1219170" eaLnBrk="1" latinLnBrk="0" hangingPunct="1"/>
            <a:r>
              <a:rPr lang="en-US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41513937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288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374">
              <a:defRPr/>
            </a:pPr>
            <a:endParaRPr lang="en-US" sz="69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229600" y="6461760"/>
            <a:ext cx="2346960" cy="2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014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374">
              <a:defRPr/>
            </a:pPr>
            <a:endParaRPr lang="en-US" sz="693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09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5494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374">
              <a:defRPr/>
            </a:pPr>
            <a:endParaRPr lang="en-US" sz="693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8" y="2072641"/>
            <a:ext cx="11222567" cy="389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600"/>
            <a:ext cx="11222567" cy="625877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8" y="1528234"/>
            <a:ext cx="11222565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26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85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610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7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5714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161392" y="1343607"/>
            <a:ext cx="3879273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088338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8" y="617709"/>
            <a:ext cx="11222567" cy="62587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3467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55269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" y="1343609"/>
            <a:ext cx="8035636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093322" y="1344085"/>
            <a:ext cx="4098679" cy="4734983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933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667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13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118" y="286489"/>
            <a:ext cx="11222567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77688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343609"/>
            <a:ext cx="8071103" cy="4731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374">
              <a:defRPr/>
            </a:pPr>
            <a:endParaRPr lang="en-US" sz="693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71103" y="1341120"/>
            <a:ext cx="4133088" cy="4737947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18" y="1706880"/>
            <a:ext cx="7586133" cy="4157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779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374">
              <a:defRPr/>
            </a:pPr>
            <a:endParaRPr lang="en-US" sz="693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26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18" y="1706880"/>
            <a:ext cx="11222567" cy="3232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7872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374">
              <a:defRPr/>
            </a:pPr>
            <a:endParaRPr lang="en-US" sz="693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26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484718" y="2072641"/>
            <a:ext cx="11222567" cy="2937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4718" y="1528234"/>
            <a:ext cx="10979149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26" indent="0">
              <a:buNone/>
              <a:defRPr sz="3200">
                <a:solidFill>
                  <a:schemeClr val="accent1"/>
                </a:solidFill>
                <a:latin typeface="+mj-lt"/>
              </a:defRPr>
            </a:lvl2pPr>
            <a:lvl3pPr marL="609585" indent="0">
              <a:buNone/>
              <a:defRPr sz="3200">
                <a:solidFill>
                  <a:schemeClr val="accent1"/>
                </a:solidFill>
                <a:latin typeface="+mj-lt"/>
              </a:defRPr>
            </a:lvl3pPr>
            <a:lvl4pPr marL="918610" indent="0">
              <a:buNone/>
              <a:defRPr sz="3200">
                <a:solidFill>
                  <a:schemeClr val="accent1"/>
                </a:solidFill>
                <a:latin typeface="+mj-lt"/>
              </a:defRPr>
            </a:lvl4pPr>
            <a:lvl5pPr marL="1219170" indent="0">
              <a:buNone/>
              <a:defRPr sz="3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1807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84982582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12700" imgH="12700" progId="TCLayout.ActiveDocument.1">
                  <p:embed/>
                </p:oleObj>
              </mc:Choice>
              <mc:Fallback>
                <p:oleObj name="think-cell Slide" r:id="rId21" imgW="12700" imgH="127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685" y="6340382"/>
            <a:ext cx="1090476" cy="267167"/>
          </a:xfrm>
          <a:prstGeom prst="rect">
            <a:avLst/>
          </a:prstGeom>
        </p:spPr>
      </p:pic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11431925" y="6382480"/>
            <a:ext cx="1109472" cy="3651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776374">
              <a:defRPr/>
            </a:pPr>
            <a:fld id="{5909AF01-7EFE-4A29-B021-8BA707099C41}" type="slidenum">
              <a:rPr lang="en-US" sz="933">
                <a:solidFill>
                  <a:srgbClr val="716F73"/>
                </a:solidFill>
                <a:latin typeface="Arial" panose="020B0604020202020204"/>
              </a:rPr>
              <a:pPr defTabSz="776374">
                <a:defRPr/>
              </a:pPr>
              <a:t>‹#›</a:t>
            </a:fld>
            <a:endParaRPr lang="en-US" sz="933">
              <a:solidFill>
                <a:srgbClr val="716F73"/>
              </a:solidFill>
              <a:latin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4577" y="6251813"/>
            <a:ext cx="3081251" cy="3674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 defTabSz="776374">
              <a:defRPr/>
            </a:pPr>
            <a:r>
              <a:rPr lang="en-US" sz="933" b="1">
                <a:solidFill>
                  <a:srgbClr val="716F73"/>
                </a:solidFill>
              </a:rPr>
              <a:t>Amgen Proprietary—Internal Use Only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4717" y="1706881"/>
            <a:ext cx="11222376" cy="415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84717" y="617600"/>
            <a:ext cx="11222567" cy="6258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923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</p:sldLayoutIdLst>
  <p:transition>
    <p:fade/>
  </p:transition>
  <p:hf hdr="0"/>
  <p:txStyles>
    <p:titleStyle>
      <a:lvl1pPr algn="l" defTabSz="380990" rtl="0" eaLnBrk="1" latinLnBrk="0" hangingPunct="1">
        <a:lnSpc>
          <a:spcPct val="100000"/>
        </a:lnSpc>
        <a:spcBef>
          <a:spcPct val="0"/>
        </a:spcBef>
        <a:buNone/>
        <a:defRPr sz="3467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9026" indent="-309026" algn="l" defTabSz="38099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933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300559" algn="l" defTabSz="38099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667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918610" indent="-309026" algn="l" defTabSz="38099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219170" indent="-300559" algn="l" defTabSz="38099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2133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6071" indent="-226901" algn="l" defTabSz="38099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67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52476" indent="0" algn="l" defTabSz="380990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None/>
        <a:defRPr sz="753" kern="1200">
          <a:solidFill>
            <a:schemeClr val="tx1"/>
          </a:solidFill>
          <a:latin typeface="+mn-lt"/>
          <a:ea typeface="+mn-ea"/>
          <a:cs typeface="+mn-cs"/>
        </a:defRPr>
      </a:lvl6pPr>
      <a:lvl7pPr marL="1237796" indent="-94824" algn="l" defTabSz="380990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53" kern="1200">
          <a:solidFill>
            <a:schemeClr val="tx1"/>
          </a:solidFill>
          <a:latin typeface="+mn-lt"/>
          <a:ea typeface="+mn-ea"/>
          <a:cs typeface="+mn-cs"/>
        </a:defRPr>
      </a:lvl7pPr>
      <a:lvl8pPr marL="1428291" indent="-94824" algn="l" defTabSz="380990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53" kern="1200">
          <a:solidFill>
            <a:schemeClr val="tx1"/>
          </a:solidFill>
          <a:latin typeface="+mn-lt"/>
          <a:ea typeface="+mn-ea"/>
          <a:cs typeface="+mn-cs"/>
        </a:defRPr>
      </a:lvl8pPr>
      <a:lvl9pPr marL="1618786" indent="-94824" algn="l" defTabSz="380990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90" rtl="0" eaLnBrk="1" latinLnBrk="0" hangingPunct="1">
        <a:defRPr sz="753" kern="1200">
          <a:solidFill>
            <a:schemeClr val="tx1"/>
          </a:solidFill>
          <a:latin typeface="+mn-lt"/>
          <a:ea typeface="+mn-ea"/>
          <a:cs typeface="+mn-cs"/>
        </a:defRPr>
      </a:lvl1pPr>
      <a:lvl2pPr marL="190495" algn="l" defTabSz="380990" rtl="0" eaLnBrk="1" latinLnBrk="0" hangingPunct="1">
        <a:defRPr sz="753" kern="1200">
          <a:solidFill>
            <a:schemeClr val="tx1"/>
          </a:solidFill>
          <a:latin typeface="+mn-lt"/>
          <a:ea typeface="+mn-ea"/>
          <a:cs typeface="+mn-cs"/>
        </a:defRPr>
      </a:lvl2pPr>
      <a:lvl3pPr marL="380990" algn="l" defTabSz="380990" rtl="0" eaLnBrk="1" latinLnBrk="0" hangingPunct="1">
        <a:defRPr sz="753" kern="1200">
          <a:solidFill>
            <a:schemeClr val="tx1"/>
          </a:solidFill>
          <a:latin typeface="+mn-lt"/>
          <a:ea typeface="+mn-ea"/>
          <a:cs typeface="+mn-cs"/>
        </a:defRPr>
      </a:lvl3pPr>
      <a:lvl4pPr marL="571486" algn="l" defTabSz="380990" rtl="0" eaLnBrk="1" latinLnBrk="0" hangingPunct="1">
        <a:defRPr sz="753" kern="1200">
          <a:solidFill>
            <a:schemeClr val="tx1"/>
          </a:solidFill>
          <a:latin typeface="+mn-lt"/>
          <a:ea typeface="+mn-ea"/>
          <a:cs typeface="+mn-cs"/>
        </a:defRPr>
      </a:lvl4pPr>
      <a:lvl5pPr marL="761981" algn="l" defTabSz="380990" rtl="0" eaLnBrk="1" latinLnBrk="0" hangingPunct="1">
        <a:defRPr sz="753" kern="1200">
          <a:solidFill>
            <a:schemeClr val="tx1"/>
          </a:solidFill>
          <a:latin typeface="+mn-lt"/>
          <a:ea typeface="+mn-ea"/>
          <a:cs typeface="+mn-cs"/>
        </a:defRPr>
      </a:lvl5pPr>
      <a:lvl6pPr marL="952476" algn="l" defTabSz="380990" rtl="0" eaLnBrk="1" latinLnBrk="0" hangingPunct="1">
        <a:defRPr sz="753" kern="1200">
          <a:solidFill>
            <a:schemeClr val="tx1"/>
          </a:solidFill>
          <a:latin typeface="+mn-lt"/>
          <a:ea typeface="+mn-ea"/>
          <a:cs typeface="+mn-cs"/>
        </a:defRPr>
      </a:lvl6pPr>
      <a:lvl7pPr marL="1142971" algn="l" defTabSz="380990" rtl="0" eaLnBrk="1" latinLnBrk="0" hangingPunct="1">
        <a:defRPr sz="753" kern="1200">
          <a:solidFill>
            <a:schemeClr val="tx1"/>
          </a:solidFill>
          <a:latin typeface="+mn-lt"/>
          <a:ea typeface="+mn-ea"/>
          <a:cs typeface="+mn-cs"/>
        </a:defRPr>
      </a:lvl7pPr>
      <a:lvl8pPr marL="1333467" algn="l" defTabSz="380990" rtl="0" eaLnBrk="1" latinLnBrk="0" hangingPunct="1">
        <a:defRPr sz="753" kern="1200">
          <a:solidFill>
            <a:schemeClr val="tx1"/>
          </a:solidFill>
          <a:latin typeface="+mn-lt"/>
          <a:ea typeface="+mn-ea"/>
          <a:cs typeface="+mn-cs"/>
        </a:defRPr>
      </a:lvl8pPr>
      <a:lvl9pPr marL="1523962" algn="l" defTabSz="380990" rtl="0" eaLnBrk="1" latinLnBrk="0" hangingPunct="1">
        <a:defRPr sz="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D68C9D8-BB43-0749-B58F-D69EF117C2C2}"/>
              </a:ext>
            </a:extLst>
          </p:cNvPr>
          <p:cNvSpPr txBox="1"/>
          <p:nvPr/>
        </p:nvSpPr>
        <p:spPr>
          <a:xfrm>
            <a:off x="439491" y="1393213"/>
            <a:ext cx="10892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地舒单抗注射液</a:t>
            </a:r>
            <a:r>
              <a:rPr lang="en-US" altLang="zh-CN" sz="48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60mg(1.0ml)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（</a:t>
            </a:r>
            <a:r>
              <a:rPr lang="zh-CN" altLang="en-US" sz="48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普罗力</a:t>
            </a:r>
            <a:r>
              <a:rPr lang="en-US" altLang="zh-CN" sz="48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®</a:t>
            </a:r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）</a:t>
            </a: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E10F017F-FD7F-4614-9F00-8824C4DDFCA8}"/>
              </a:ext>
            </a:extLst>
          </p:cNvPr>
          <p:cNvSpPr txBox="1"/>
          <p:nvPr/>
        </p:nvSpPr>
        <p:spPr>
          <a:xfrm>
            <a:off x="2732933" y="5515188"/>
            <a:ext cx="610782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安进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生物技术咨询（上海）有限公司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580E902-268D-4AA3-CA2D-A58EB5786253}"/>
              </a:ext>
            </a:extLst>
          </p:cNvPr>
          <p:cNvSpPr txBox="1"/>
          <p:nvPr/>
        </p:nvSpPr>
        <p:spPr>
          <a:xfrm>
            <a:off x="539737" y="3168303"/>
            <a:ext cx="11039892" cy="182755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  <a:sym typeface="Times New Roman" panose="02020603050405020304" pitchFamily="18" charset="0"/>
              </a:rPr>
              <a:t>申请调整医保支付范围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  <a:cs typeface="+mj-cs"/>
              <a:sym typeface="Times New Roman" panose="02020603050405020304" pitchFamily="18" charset="0"/>
            </a:endParaRPr>
          </a:p>
          <a:p>
            <a:pPr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  <a:sym typeface="Times New Roman" panose="02020603050405020304" pitchFamily="18" charset="0"/>
              </a:rPr>
              <a:t>取消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  <a:sym typeface="Times New Roman" panose="02020603050405020304" pitchFamily="18" charset="0"/>
              </a:rPr>
              <a:t>医保支付范围中</a:t>
            </a:r>
            <a:r>
              <a:rPr lang="zh-CN" altLang="en-US" sz="24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  <a:sym typeface="Times New Roman" panose="02020603050405020304" pitchFamily="18" charset="0"/>
              </a:rPr>
              <a:t>“重度骨质疏松”的限定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  <a:sym typeface="Times New Roman" panose="02020603050405020304" pitchFamily="18" charset="0"/>
              </a:rPr>
              <a:t>，同步为“骨折高风险的绝经后妇女的骨质疏松症”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  <a:cs typeface="+mj-cs"/>
              <a:sym typeface="Times New Roman" panose="02020603050405020304" pitchFamily="18" charset="0"/>
            </a:endParaRPr>
          </a:p>
          <a:p>
            <a:pPr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  <a:sym typeface="Times New Roman" panose="02020603050405020304" pitchFamily="18" charset="0"/>
              </a:rPr>
              <a:t>新增“骨折高风险的男性骨质疏松症”</a:t>
            </a:r>
          </a:p>
        </p:txBody>
      </p:sp>
    </p:spTree>
    <p:extLst>
      <p:ext uri="{BB962C8B-B14F-4D97-AF65-F5344CB8AC3E}">
        <p14:creationId xmlns:p14="http://schemas.microsoft.com/office/powerpoint/2010/main" val="30644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63">
        <p:fade/>
      </p:transition>
    </mc:Choice>
    <mc:Fallback xmlns="">
      <p:transition spd="med" advTm="946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7DE924CE-782F-48B0-BDE7-99267E3A165F}"/>
              </a:ext>
            </a:extLst>
          </p:cNvPr>
          <p:cNvSpPr txBox="1"/>
          <p:nvPr/>
        </p:nvSpPr>
        <p:spPr>
          <a:xfrm>
            <a:off x="0" y="0"/>
            <a:ext cx="1419497" cy="396391"/>
          </a:xfrm>
          <a:prstGeom prst="rect">
            <a:avLst/>
          </a:prstGeom>
          <a:solidFill>
            <a:srgbClr val="719DD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创新性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TextBox 116">
            <a:extLst>
              <a:ext uri="{FF2B5EF4-FFF2-40B4-BE49-F238E27FC236}">
                <a16:creationId xmlns:a16="http://schemas.microsoft.com/office/drawing/2014/main" id="{16FFF8DF-A4AD-4518-BBE0-F2F46AAE86F9}"/>
              </a:ext>
            </a:extLst>
          </p:cNvPr>
          <p:cNvSpPr txBox="1"/>
          <p:nvPr/>
        </p:nvSpPr>
        <p:spPr>
          <a:xfrm>
            <a:off x="11822" y="6555376"/>
            <a:ext cx="4344046" cy="304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auto">
              <a:lnSpc>
                <a:spcPct val="120000"/>
              </a:lnSpc>
              <a:buClrTx/>
              <a:buSzTx/>
              <a:tabLst/>
              <a:defRPr/>
            </a:pP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Lacey D L, et al. Nat Rev Drug </a:t>
            </a:r>
            <a:r>
              <a:rPr lang="en-US" altLang="zh-CN" sz="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Discov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2012 May;11(5):401-19.</a:t>
            </a:r>
          </a:p>
          <a:p>
            <a:pPr marR="0" lvl="0" fontAlgn="auto">
              <a:lnSpc>
                <a:spcPct val="120000"/>
              </a:lnSpc>
              <a:buClrTx/>
              <a:buSzTx/>
              <a:tabLst/>
              <a:defRPr/>
            </a:pP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</a:t>
            </a:r>
            <a:r>
              <a:rPr lang="pl-PL" altLang="zh-CN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Prolia </a:t>
            </a:r>
            <a:r>
              <a:rPr lang="zh-CN" altLang="en-US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药品说明书</a:t>
            </a:r>
            <a:endParaRPr lang="en-US" altLang="zh-CN" sz="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7BBB0F7-875E-F2E4-9A06-A0A2417194EB}"/>
              </a:ext>
            </a:extLst>
          </p:cNvPr>
          <p:cNvGrpSpPr/>
          <p:nvPr/>
        </p:nvGrpSpPr>
        <p:grpSpPr>
          <a:xfrm>
            <a:off x="714695" y="2752691"/>
            <a:ext cx="5341690" cy="2525730"/>
            <a:chOff x="1248976" y="2196364"/>
            <a:chExt cx="7025154" cy="3321729"/>
          </a:xfrm>
        </p:grpSpPr>
        <p:pic>
          <p:nvPicPr>
            <p:cNvPr id="11" name="Picture 3" descr="osteoblasts_plus_growth">
              <a:extLst>
                <a:ext uri="{FF2B5EF4-FFF2-40B4-BE49-F238E27FC236}">
                  <a16:creationId xmlns:a16="http://schemas.microsoft.com/office/drawing/2014/main" id="{27E49936-DA13-91F1-668C-C8C2282D7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5983" y="4474028"/>
              <a:ext cx="2164556" cy="714375"/>
            </a:xfrm>
            <a:prstGeom prst="rect">
              <a:avLst/>
            </a:prstGeom>
            <a:noFill/>
          </p:spPr>
        </p:pic>
        <p:pic>
          <p:nvPicPr>
            <p:cNvPr id="12" name="Picture 4" descr="06_2_empty">
              <a:extLst>
                <a:ext uri="{FF2B5EF4-FFF2-40B4-BE49-F238E27FC236}">
                  <a16:creationId xmlns:a16="http://schemas.microsoft.com/office/drawing/2014/main" id="{F620B3AA-AEE3-4B85-E2B3-A1BC539FA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2068" y="2659516"/>
              <a:ext cx="631031" cy="595313"/>
            </a:xfrm>
            <a:prstGeom prst="rect">
              <a:avLst/>
            </a:prstGeom>
            <a:noFill/>
          </p:spPr>
        </p:pic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386EB754-CFA2-D6DE-78FD-00666B82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575" y="2680946"/>
              <a:ext cx="742950" cy="285750"/>
            </a:xfrm>
            <a:prstGeom prst="rightArrow">
              <a:avLst>
                <a:gd name="adj1" fmla="val 50000"/>
                <a:gd name="adj2" fmla="val 65000"/>
              </a:avLst>
            </a:prstGeom>
            <a:solidFill>
              <a:schemeClr val="tx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pic>
          <p:nvPicPr>
            <p:cNvPr id="14" name="Picture 6" descr="01_1_full">
              <a:extLst>
                <a:ext uri="{FF2B5EF4-FFF2-40B4-BE49-F238E27FC236}">
                  <a16:creationId xmlns:a16="http://schemas.microsoft.com/office/drawing/2014/main" id="{AD188F3E-FC9E-B3CF-17A1-F95AAA5D84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5210" y="2484496"/>
              <a:ext cx="496490" cy="707231"/>
            </a:xfrm>
            <a:prstGeom prst="rect">
              <a:avLst/>
            </a:prstGeom>
            <a:noFill/>
          </p:spPr>
        </p:pic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5FDF0006-2F24-501E-6FD9-EB4D02425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3890" y="2328412"/>
              <a:ext cx="850240" cy="13677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defTabSz="68580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RANKL</a:t>
              </a:r>
            </a:p>
            <a:p>
              <a:pPr defTabSz="68580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RANK</a:t>
              </a:r>
            </a:p>
            <a:p>
              <a:pPr defTabSz="68580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OPG</a:t>
              </a:r>
              <a:br>
                <a:rPr lang="en-US" sz="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</a:br>
              <a:r>
                <a:rPr lang="zh-CN" altLang="en-US" sz="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地舒单抗</a:t>
              </a:r>
              <a:endParaRPr lang="en-US" sz="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pic>
          <p:nvPicPr>
            <p:cNvPr id="16" name="Picture 20" descr="18_OPG_lrg">
              <a:extLst>
                <a:ext uri="{FF2B5EF4-FFF2-40B4-BE49-F238E27FC236}">
                  <a16:creationId xmlns:a16="http://schemas.microsoft.com/office/drawing/2014/main" id="{3A6251B1-0B02-6F88-24DB-18C5AE5B1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23616" y="3123862"/>
              <a:ext cx="226219" cy="135731"/>
            </a:xfrm>
            <a:prstGeom prst="rect">
              <a:avLst/>
            </a:prstGeom>
            <a:noFill/>
          </p:spPr>
        </p:pic>
        <p:pic>
          <p:nvPicPr>
            <p:cNvPr id="17" name="Picture 21" descr="16_RANKL_lrg">
              <a:extLst>
                <a:ext uri="{FF2B5EF4-FFF2-40B4-BE49-F238E27FC236}">
                  <a16:creationId xmlns:a16="http://schemas.microsoft.com/office/drawing/2014/main" id="{094E134B-ADC5-BC4D-EC7F-A7FA4AC0A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41476" y="2512200"/>
              <a:ext cx="163115" cy="165497"/>
            </a:xfrm>
            <a:prstGeom prst="rect">
              <a:avLst/>
            </a:prstGeom>
            <a:noFill/>
          </p:spPr>
        </p:pic>
        <p:pic>
          <p:nvPicPr>
            <p:cNvPr id="18" name="Picture 22" descr="17_RANK_lrg">
              <a:extLst>
                <a:ext uri="{FF2B5EF4-FFF2-40B4-BE49-F238E27FC236}">
                  <a16:creationId xmlns:a16="http://schemas.microsoft.com/office/drawing/2014/main" id="{571BD039-A539-D663-2ACA-9E5E5A98F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11709" y="2824398"/>
              <a:ext cx="228600" cy="172641"/>
            </a:xfrm>
            <a:prstGeom prst="rect">
              <a:avLst/>
            </a:prstGeom>
            <a:noFill/>
          </p:spPr>
        </p:pic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3B069FFD-47CD-6F5E-01D5-7C5706E48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070" y="5120538"/>
              <a:ext cx="937094" cy="39755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骨形成</a:t>
              </a:r>
            </a:p>
          </p:txBody>
        </p:sp>
        <p:sp>
          <p:nvSpPr>
            <p:cNvPr id="20" name="AutoShape 24">
              <a:extLst>
                <a:ext uri="{FF2B5EF4-FFF2-40B4-BE49-F238E27FC236}">
                  <a16:creationId xmlns:a16="http://schemas.microsoft.com/office/drawing/2014/main" id="{61F653CE-99A3-43C9-769C-12BF69FE58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90177" flipH="1" flipV="1">
              <a:off x="1964531" y="3826330"/>
              <a:ext cx="628650" cy="1003697"/>
            </a:xfrm>
            <a:custGeom>
              <a:avLst/>
              <a:gdLst>
                <a:gd name="G0" fmla="+- 183636 0 0"/>
                <a:gd name="G1" fmla="+- -5554413 0 0"/>
                <a:gd name="G2" fmla="+- 183636 0 -5554413"/>
                <a:gd name="G3" fmla="+- 10800 0 0"/>
                <a:gd name="G4" fmla="+- 0 0 18363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359 0 0"/>
                <a:gd name="G9" fmla="+- 0 0 -5554413"/>
                <a:gd name="G10" fmla="+- 5359 0 2700"/>
                <a:gd name="G11" fmla="cos G10 183636"/>
                <a:gd name="G12" fmla="sin G10 183636"/>
                <a:gd name="G13" fmla="cos 13500 183636"/>
                <a:gd name="G14" fmla="sin 13500 183636"/>
                <a:gd name="G15" fmla="+- G11 10800 0"/>
                <a:gd name="G16" fmla="+- G12 10800 0"/>
                <a:gd name="G17" fmla="+- G13 10800 0"/>
                <a:gd name="G18" fmla="+- G14 10800 0"/>
                <a:gd name="G19" fmla="*/ 5359 1 2"/>
                <a:gd name="G20" fmla="+- G19 5400 0"/>
                <a:gd name="G21" fmla="cos G20 183636"/>
                <a:gd name="G22" fmla="sin G20 183636"/>
                <a:gd name="G23" fmla="+- G21 10800 0"/>
                <a:gd name="G24" fmla="+- G12 G23 G22"/>
                <a:gd name="G25" fmla="+- G22 G23 G11"/>
                <a:gd name="G26" fmla="cos 10800 183636"/>
                <a:gd name="G27" fmla="sin 10800 183636"/>
                <a:gd name="G28" fmla="cos 5359 183636"/>
                <a:gd name="G29" fmla="sin 5359 18363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554413"/>
                <a:gd name="G36" fmla="sin G34 -5554413"/>
                <a:gd name="G37" fmla="+/ -5554413 18363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359 G39"/>
                <a:gd name="G43" fmla="sin 535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953 w 21600"/>
                <a:gd name="T5" fmla="*/ 3718 h 21600"/>
                <a:gd name="T6" fmla="*/ 11538 w 21600"/>
                <a:gd name="T7" fmla="*/ 2753 h 21600"/>
                <a:gd name="T8" fmla="*/ 14845 w 21600"/>
                <a:gd name="T9" fmla="*/ 7285 h 21600"/>
                <a:gd name="T10" fmla="*/ 24283 w 21600"/>
                <a:gd name="T11" fmla="*/ 11459 h 21600"/>
                <a:gd name="T12" fmla="*/ 18605 w 21600"/>
                <a:gd name="T13" fmla="*/ 16609 h 21600"/>
                <a:gd name="T14" fmla="*/ 13455 w 21600"/>
                <a:gd name="T15" fmla="*/ 10929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152" y="11061"/>
                  </a:moveTo>
                  <a:cubicBezTo>
                    <a:pt x="16156" y="10974"/>
                    <a:pt x="16159" y="10887"/>
                    <a:pt x="16159" y="10800"/>
                  </a:cubicBezTo>
                  <a:cubicBezTo>
                    <a:pt x="16159" y="8030"/>
                    <a:pt x="14048" y="5716"/>
                    <a:pt x="11290" y="5463"/>
                  </a:cubicBezTo>
                  <a:lnTo>
                    <a:pt x="11787" y="45"/>
                  </a:lnTo>
                  <a:cubicBezTo>
                    <a:pt x="17346" y="555"/>
                    <a:pt x="21600" y="5217"/>
                    <a:pt x="21600" y="10800"/>
                  </a:cubicBezTo>
                  <a:cubicBezTo>
                    <a:pt x="21600" y="10976"/>
                    <a:pt x="21595" y="11152"/>
                    <a:pt x="21587" y="11327"/>
                  </a:cubicBezTo>
                  <a:lnTo>
                    <a:pt x="24283" y="11459"/>
                  </a:lnTo>
                  <a:lnTo>
                    <a:pt x="18605" y="16609"/>
                  </a:lnTo>
                  <a:lnTo>
                    <a:pt x="13455" y="10929"/>
                  </a:lnTo>
                  <a:lnTo>
                    <a:pt x="16152" y="1106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21" name="Text Box 25">
              <a:extLst>
                <a:ext uri="{FF2B5EF4-FFF2-40B4-BE49-F238E27FC236}">
                  <a16:creationId xmlns:a16="http://schemas.microsoft.com/office/drawing/2014/main" id="{5867C6F4-F4ED-D4BB-CE91-79A829188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9885" y="3444360"/>
              <a:ext cx="1079078" cy="880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激素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生长因子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细胞因子</a:t>
              </a:r>
              <a:endParaRPr lang="en-US" sz="135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Text Box 26">
              <a:extLst>
                <a:ext uri="{FF2B5EF4-FFF2-40B4-BE49-F238E27FC236}">
                  <a16:creationId xmlns:a16="http://schemas.microsoft.com/office/drawing/2014/main" id="{7F0CC759-4952-0F97-7BE8-1FD94CBFE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5057436"/>
              <a:ext cx="2400300" cy="39755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骨吸收被抑制</a:t>
              </a:r>
            </a:p>
          </p:txBody>
        </p:sp>
        <p:pic>
          <p:nvPicPr>
            <p:cNvPr id="23" name="Picture 27" descr="29_RANKL">
              <a:extLst>
                <a:ext uri="{FF2B5EF4-FFF2-40B4-BE49-F238E27FC236}">
                  <a16:creationId xmlns:a16="http://schemas.microsoft.com/office/drawing/2014/main" id="{AA221A39-7AB0-E06E-DFBC-32D2A9B49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57613" y="3603682"/>
              <a:ext cx="148829" cy="146447"/>
            </a:xfrm>
            <a:prstGeom prst="rect">
              <a:avLst/>
            </a:prstGeom>
            <a:noFill/>
          </p:spPr>
        </p:pic>
        <p:pic>
          <p:nvPicPr>
            <p:cNvPr id="24" name="Picture 28" descr="26_RANKL">
              <a:extLst>
                <a:ext uri="{FF2B5EF4-FFF2-40B4-BE49-F238E27FC236}">
                  <a16:creationId xmlns:a16="http://schemas.microsoft.com/office/drawing/2014/main" id="{9EA69B4B-F6E7-0273-4A8B-90B9FA13E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65949" y="3895384"/>
              <a:ext cx="150019" cy="152400"/>
            </a:xfrm>
            <a:prstGeom prst="rect">
              <a:avLst/>
            </a:prstGeom>
            <a:noFill/>
          </p:spPr>
        </p:pic>
        <p:pic>
          <p:nvPicPr>
            <p:cNvPr id="25" name="Picture 29" descr="24_RANKL">
              <a:extLst>
                <a:ext uri="{FF2B5EF4-FFF2-40B4-BE49-F238E27FC236}">
                  <a16:creationId xmlns:a16="http://schemas.microsoft.com/office/drawing/2014/main" id="{1164B62B-30B6-634B-1782-B57290786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07532" y="4584757"/>
              <a:ext cx="148829" cy="146447"/>
            </a:xfrm>
            <a:prstGeom prst="rect">
              <a:avLst/>
            </a:prstGeom>
            <a:noFill/>
          </p:spPr>
        </p:pic>
        <p:pic>
          <p:nvPicPr>
            <p:cNvPr id="26" name="Picture 30" descr="24_RANKL">
              <a:extLst>
                <a:ext uri="{FF2B5EF4-FFF2-40B4-BE49-F238E27FC236}">
                  <a16:creationId xmlns:a16="http://schemas.microsoft.com/office/drawing/2014/main" id="{93661062-6EFE-1112-886C-D38770867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59957" y="3637020"/>
              <a:ext cx="148829" cy="146447"/>
            </a:xfrm>
            <a:prstGeom prst="rect">
              <a:avLst/>
            </a:prstGeom>
            <a:noFill/>
          </p:spPr>
        </p:pic>
        <p:pic>
          <p:nvPicPr>
            <p:cNvPr id="27" name="Picture 31" descr="22_OPG">
              <a:extLst>
                <a:ext uri="{FF2B5EF4-FFF2-40B4-BE49-F238E27FC236}">
                  <a16:creationId xmlns:a16="http://schemas.microsoft.com/office/drawing/2014/main" id="{01AF353B-2A53-0517-A73A-4B4CCEA1D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13523" y="3650116"/>
              <a:ext cx="195263" cy="167879"/>
            </a:xfrm>
            <a:prstGeom prst="rect">
              <a:avLst/>
            </a:prstGeom>
            <a:noFill/>
          </p:spPr>
        </p:pic>
        <p:pic>
          <p:nvPicPr>
            <p:cNvPr id="28" name="Picture 32" descr="30_OPG-RANKL">
              <a:extLst>
                <a:ext uri="{FF2B5EF4-FFF2-40B4-BE49-F238E27FC236}">
                  <a16:creationId xmlns:a16="http://schemas.microsoft.com/office/drawing/2014/main" id="{DA5A2420-F8C5-3EA4-6FDE-69E6065E8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79069" y="3714409"/>
              <a:ext cx="196454" cy="152400"/>
            </a:xfrm>
            <a:prstGeom prst="rect">
              <a:avLst/>
            </a:prstGeom>
            <a:noFill/>
          </p:spPr>
        </p:pic>
        <p:pic>
          <p:nvPicPr>
            <p:cNvPr id="29" name="Picture 33" descr="31_OPG-RANKL">
              <a:extLst>
                <a:ext uri="{FF2B5EF4-FFF2-40B4-BE49-F238E27FC236}">
                  <a16:creationId xmlns:a16="http://schemas.microsoft.com/office/drawing/2014/main" id="{B7C473AA-EE31-8DA2-B6F3-022C5E336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1437750">
              <a:off x="2852739" y="3588203"/>
              <a:ext cx="283369" cy="185738"/>
            </a:xfrm>
            <a:prstGeom prst="rect">
              <a:avLst/>
            </a:prstGeom>
            <a:noFill/>
          </p:spPr>
        </p:pic>
        <p:pic>
          <p:nvPicPr>
            <p:cNvPr id="30" name="Picture 34" descr="32_OPG-RANKL">
              <a:extLst>
                <a:ext uri="{FF2B5EF4-FFF2-40B4-BE49-F238E27FC236}">
                  <a16:creationId xmlns:a16="http://schemas.microsoft.com/office/drawing/2014/main" id="{DBAE8E69-D680-9E2B-9333-DD95178EA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14726" y="3373891"/>
              <a:ext cx="164306" cy="157163"/>
            </a:xfrm>
            <a:prstGeom prst="rect">
              <a:avLst/>
            </a:prstGeom>
            <a:noFill/>
          </p:spPr>
        </p:pic>
        <p:pic>
          <p:nvPicPr>
            <p:cNvPr id="31" name="Picture 35" descr="32_OPG-RANKL">
              <a:extLst>
                <a:ext uri="{FF2B5EF4-FFF2-40B4-BE49-F238E27FC236}">
                  <a16:creationId xmlns:a16="http://schemas.microsoft.com/office/drawing/2014/main" id="{182A14BD-C7C1-9DCC-9196-1D0722FE6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6840000">
              <a:off x="3094435" y="3358414"/>
              <a:ext cx="164306" cy="157163"/>
            </a:xfrm>
            <a:prstGeom prst="rect">
              <a:avLst/>
            </a:prstGeom>
            <a:noFill/>
          </p:spPr>
        </p:pic>
        <p:pic>
          <p:nvPicPr>
            <p:cNvPr id="32" name="Picture 36" descr="24_RANKL">
              <a:extLst>
                <a:ext uri="{FF2B5EF4-FFF2-40B4-BE49-F238E27FC236}">
                  <a16:creationId xmlns:a16="http://schemas.microsoft.com/office/drawing/2014/main" id="{20110E96-208C-598B-5A24-CDB2193C5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1400000">
              <a:off x="3860007" y="3217920"/>
              <a:ext cx="148829" cy="146447"/>
            </a:xfrm>
            <a:prstGeom prst="rect">
              <a:avLst/>
            </a:prstGeom>
            <a:noFill/>
          </p:spPr>
        </p:pic>
        <p:pic>
          <p:nvPicPr>
            <p:cNvPr id="33" name="Picture 37" descr="25_OPG">
              <a:extLst>
                <a:ext uri="{FF2B5EF4-FFF2-40B4-BE49-F238E27FC236}">
                  <a16:creationId xmlns:a16="http://schemas.microsoft.com/office/drawing/2014/main" id="{4CB1C0A3-224F-1464-3B38-666AC1E80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740945" y="4320438"/>
              <a:ext cx="207169" cy="139303"/>
            </a:xfrm>
            <a:prstGeom prst="rect">
              <a:avLst/>
            </a:prstGeom>
            <a:noFill/>
          </p:spPr>
        </p:pic>
        <p:pic>
          <p:nvPicPr>
            <p:cNvPr id="34" name="Picture 38" descr="27_RANKL">
              <a:extLst>
                <a:ext uri="{FF2B5EF4-FFF2-40B4-BE49-F238E27FC236}">
                  <a16:creationId xmlns:a16="http://schemas.microsoft.com/office/drawing/2014/main" id="{4F7CF4EB-F14F-9475-51D4-0D5FE0ADE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69520" y="4277577"/>
              <a:ext cx="150019" cy="139303"/>
            </a:xfrm>
            <a:prstGeom prst="rect">
              <a:avLst/>
            </a:prstGeom>
            <a:noFill/>
          </p:spPr>
        </p:pic>
        <p:pic>
          <p:nvPicPr>
            <p:cNvPr id="35" name="Picture 39" descr="24_RANKL">
              <a:extLst>
                <a:ext uri="{FF2B5EF4-FFF2-40B4-BE49-F238E27FC236}">
                  <a16:creationId xmlns:a16="http://schemas.microsoft.com/office/drawing/2014/main" id="{BD094E7F-077F-1211-EAD6-3C770CB0C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79007" y="4037070"/>
              <a:ext cx="148829" cy="146447"/>
            </a:xfrm>
            <a:prstGeom prst="rect">
              <a:avLst/>
            </a:prstGeom>
            <a:noFill/>
          </p:spPr>
        </p:pic>
        <p:pic>
          <p:nvPicPr>
            <p:cNvPr id="36" name="Picture 40" descr="30_OPG-RANKL">
              <a:extLst>
                <a:ext uri="{FF2B5EF4-FFF2-40B4-BE49-F238E27FC236}">
                  <a16:creationId xmlns:a16="http://schemas.microsoft.com/office/drawing/2014/main" id="{43372291-0C22-A863-98FD-2B26E00C3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75386" y="4243046"/>
              <a:ext cx="196453" cy="152400"/>
            </a:xfrm>
            <a:prstGeom prst="rect">
              <a:avLst/>
            </a:prstGeom>
            <a:noFill/>
          </p:spPr>
        </p:pic>
        <p:pic>
          <p:nvPicPr>
            <p:cNvPr id="37" name="Picture 41" descr="32_OPG-RANKL">
              <a:extLst>
                <a:ext uri="{FF2B5EF4-FFF2-40B4-BE49-F238E27FC236}">
                  <a16:creationId xmlns:a16="http://schemas.microsoft.com/office/drawing/2014/main" id="{EBEDD168-9B25-CE93-BEFC-C3BF1FAC7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3145885">
              <a:off x="3159919" y="3759655"/>
              <a:ext cx="164306" cy="157163"/>
            </a:xfrm>
            <a:prstGeom prst="rect">
              <a:avLst/>
            </a:prstGeom>
            <a:noFill/>
          </p:spPr>
        </p:pic>
        <p:pic>
          <p:nvPicPr>
            <p:cNvPr id="38" name="Picture 42" descr="23_RANKL">
              <a:extLst>
                <a:ext uri="{FF2B5EF4-FFF2-40B4-BE49-F238E27FC236}">
                  <a16:creationId xmlns:a16="http://schemas.microsoft.com/office/drawing/2014/main" id="{AA29317D-C33D-CF21-D5D1-531569DB6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325417" y="3328647"/>
              <a:ext cx="157163" cy="132160"/>
            </a:xfrm>
            <a:prstGeom prst="rect">
              <a:avLst/>
            </a:prstGeom>
            <a:noFill/>
          </p:spPr>
        </p:pic>
        <p:pic>
          <p:nvPicPr>
            <p:cNvPr id="39" name="Picture 43" descr="26_RANKL">
              <a:extLst>
                <a:ext uri="{FF2B5EF4-FFF2-40B4-BE49-F238E27FC236}">
                  <a16:creationId xmlns:a16="http://schemas.microsoft.com/office/drawing/2014/main" id="{AF626998-88D5-A91B-E41C-C655B5401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88458" y="3997778"/>
              <a:ext cx="150019" cy="152400"/>
            </a:xfrm>
            <a:prstGeom prst="rect">
              <a:avLst/>
            </a:prstGeom>
            <a:noFill/>
          </p:spPr>
        </p:pic>
        <p:pic>
          <p:nvPicPr>
            <p:cNvPr id="40" name="Picture 44" descr="27_RANKL">
              <a:extLst>
                <a:ext uri="{FF2B5EF4-FFF2-40B4-BE49-F238E27FC236}">
                  <a16:creationId xmlns:a16="http://schemas.microsoft.com/office/drawing/2014/main" id="{DDE54200-87CA-1FD4-5F6A-45C5ED14C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796780" y="4285909"/>
              <a:ext cx="150019" cy="139304"/>
            </a:xfrm>
            <a:prstGeom prst="rect">
              <a:avLst/>
            </a:prstGeom>
            <a:noFill/>
          </p:spPr>
        </p:pic>
        <p:pic>
          <p:nvPicPr>
            <p:cNvPr id="41" name="Picture 45" descr="24_RANKL">
              <a:extLst>
                <a:ext uri="{FF2B5EF4-FFF2-40B4-BE49-F238E27FC236}">
                  <a16:creationId xmlns:a16="http://schemas.microsoft.com/office/drawing/2014/main" id="{A6879C66-EFA8-4340-91A8-7965A62C1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362327" y="4364491"/>
              <a:ext cx="146447" cy="148829"/>
            </a:xfrm>
            <a:prstGeom prst="rect">
              <a:avLst/>
            </a:prstGeom>
            <a:noFill/>
          </p:spPr>
        </p:pic>
        <p:sp>
          <p:nvSpPr>
            <p:cNvPr id="42" name="Text Box 134">
              <a:extLst>
                <a:ext uri="{FF2B5EF4-FFF2-40B4-BE49-F238E27FC236}">
                  <a16:creationId xmlns:a16="http://schemas.microsoft.com/office/drawing/2014/main" id="{E2F4969F-B109-C915-0667-2DE6A5670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976" y="2196364"/>
              <a:ext cx="2120295" cy="34076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巨噬细胞集落刺激因子</a:t>
              </a:r>
            </a:p>
          </p:txBody>
        </p:sp>
        <p:sp>
          <p:nvSpPr>
            <p:cNvPr id="43" name="Text Box 135">
              <a:extLst>
                <a:ext uri="{FF2B5EF4-FFF2-40B4-BE49-F238E27FC236}">
                  <a16:creationId xmlns:a16="http://schemas.microsoft.com/office/drawing/2014/main" id="{323CAAD4-57ED-5F85-31F1-116F2C459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5213" y="2202316"/>
              <a:ext cx="1363047" cy="34076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破骨细胞前体</a:t>
              </a:r>
            </a:p>
          </p:txBody>
        </p:sp>
        <p:sp>
          <p:nvSpPr>
            <p:cNvPr id="44" name="Text Box 137">
              <a:extLst>
                <a:ext uri="{FF2B5EF4-FFF2-40B4-BE49-F238E27FC236}">
                  <a16:creationId xmlns:a16="http://schemas.microsoft.com/office/drawing/2014/main" id="{2F0E76B9-8477-3032-71F2-0101D9EA0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7664" y="4543085"/>
              <a:ext cx="984422" cy="34076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成骨细胞</a:t>
              </a:r>
            </a:p>
          </p:txBody>
        </p:sp>
        <p:pic>
          <p:nvPicPr>
            <p:cNvPr id="45" name="Picture 141" descr="08_3_half_dying">
              <a:extLst>
                <a:ext uri="{FF2B5EF4-FFF2-40B4-BE49-F238E27FC236}">
                  <a16:creationId xmlns:a16="http://schemas.microsoft.com/office/drawing/2014/main" id="{F364EB5C-AFD0-6517-0866-3E0D6CC73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531520" y="2679757"/>
              <a:ext cx="1185863" cy="1037034"/>
            </a:xfrm>
            <a:prstGeom prst="rect">
              <a:avLst/>
            </a:prstGeom>
            <a:noFill/>
          </p:spPr>
        </p:pic>
        <p:pic>
          <p:nvPicPr>
            <p:cNvPr id="46" name="Picture 142" descr="14_5_half_dying">
              <a:extLst>
                <a:ext uri="{FF2B5EF4-FFF2-40B4-BE49-F238E27FC236}">
                  <a16:creationId xmlns:a16="http://schemas.microsoft.com/office/drawing/2014/main" id="{A3D64441-FED8-2F19-D88F-258227B67C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250657" y="3746558"/>
              <a:ext cx="2139554" cy="1263253"/>
            </a:xfrm>
            <a:prstGeom prst="rect">
              <a:avLst/>
            </a:prstGeom>
            <a:noFill/>
          </p:spPr>
        </p:pic>
        <p:pic>
          <p:nvPicPr>
            <p:cNvPr id="47" name="Picture 45" descr="Prolia_Character">
              <a:extLst>
                <a:ext uri="{FF2B5EF4-FFF2-40B4-BE49-F238E27FC236}">
                  <a16:creationId xmlns:a16="http://schemas.microsoft.com/office/drawing/2014/main" id="{F587E286-6367-778B-A7AE-FDAB7D106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709" y="3366958"/>
              <a:ext cx="265509" cy="27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5" descr="Prolia_Character">
              <a:extLst>
                <a:ext uri="{FF2B5EF4-FFF2-40B4-BE49-F238E27FC236}">
                  <a16:creationId xmlns:a16="http://schemas.microsoft.com/office/drawing/2014/main" id="{479D845E-9762-964E-AE1E-B79FF0C36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17349">
              <a:off x="2942447" y="3841457"/>
              <a:ext cx="265509" cy="27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5" descr="Prolia_Character">
              <a:extLst>
                <a:ext uri="{FF2B5EF4-FFF2-40B4-BE49-F238E27FC236}">
                  <a16:creationId xmlns:a16="http://schemas.microsoft.com/office/drawing/2014/main" id="{6DDF840C-ABE6-AD34-72AF-8CE098CB8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62628">
              <a:off x="2608880" y="4228037"/>
              <a:ext cx="274282" cy="28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5" descr="Prolia_Character">
              <a:extLst>
                <a:ext uri="{FF2B5EF4-FFF2-40B4-BE49-F238E27FC236}">
                  <a16:creationId xmlns:a16="http://schemas.microsoft.com/office/drawing/2014/main" id="{CC85CC2F-6052-50D9-10BC-BC88EB558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7983">
              <a:off x="3417159" y="4375895"/>
              <a:ext cx="265509" cy="27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45" descr="Prolia_Character">
              <a:extLst>
                <a:ext uri="{FF2B5EF4-FFF2-40B4-BE49-F238E27FC236}">
                  <a16:creationId xmlns:a16="http://schemas.microsoft.com/office/drawing/2014/main" id="{E96A7E7E-665D-4467-F9B0-BF0240637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19063">
              <a:off x="3448035" y="3839578"/>
              <a:ext cx="265509" cy="27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45" descr="Prolia_Character">
              <a:extLst>
                <a:ext uri="{FF2B5EF4-FFF2-40B4-BE49-F238E27FC236}">
                  <a16:creationId xmlns:a16="http://schemas.microsoft.com/office/drawing/2014/main" id="{A7E183D1-C4A1-B12A-F8C2-F8F8BC1FB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86802">
              <a:off x="3823354" y="3919330"/>
              <a:ext cx="265509" cy="27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45" descr="Prolia_Character">
              <a:extLst>
                <a:ext uri="{FF2B5EF4-FFF2-40B4-BE49-F238E27FC236}">
                  <a16:creationId xmlns:a16="http://schemas.microsoft.com/office/drawing/2014/main" id="{57985F3B-8654-5274-EE5E-5DF5E96E3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55763">
              <a:off x="3832226" y="3474294"/>
              <a:ext cx="265509" cy="27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45" descr="Prolia_Character">
              <a:extLst>
                <a:ext uri="{FF2B5EF4-FFF2-40B4-BE49-F238E27FC236}">
                  <a16:creationId xmlns:a16="http://schemas.microsoft.com/office/drawing/2014/main" id="{BEE9F380-0202-3FCC-3350-FE04E4BCF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8428">
              <a:off x="3721772" y="3255566"/>
              <a:ext cx="265509" cy="27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45" descr="Prolia_Character">
              <a:extLst>
                <a:ext uri="{FF2B5EF4-FFF2-40B4-BE49-F238E27FC236}">
                  <a16:creationId xmlns:a16="http://schemas.microsoft.com/office/drawing/2014/main" id="{65D8A918-B8DA-F186-5215-306162703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75266">
              <a:off x="3303948" y="3391641"/>
              <a:ext cx="265509" cy="27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63">
              <a:extLst>
                <a:ext uri="{FF2B5EF4-FFF2-40B4-BE49-F238E27FC236}">
                  <a16:creationId xmlns:a16="http://schemas.microsoft.com/office/drawing/2014/main" id="{DDDAE0AF-DD78-CE1F-56B0-E046B4789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645063">
              <a:off x="3862218" y="2741594"/>
              <a:ext cx="720530" cy="487215"/>
            </a:xfrm>
            <a:prstGeom prst="rect">
              <a:avLst/>
            </a:prstGeom>
          </p:spPr>
        </p:pic>
        <p:pic>
          <p:nvPicPr>
            <p:cNvPr id="57" name="Picture 64">
              <a:extLst>
                <a:ext uri="{FF2B5EF4-FFF2-40B4-BE49-F238E27FC236}">
                  <a16:creationId xmlns:a16="http://schemas.microsoft.com/office/drawing/2014/main" id="{219FB265-7858-80BB-299A-625B96CAB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1572015">
              <a:off x="5629207" y="3316639"/>
              <a:ext cx="720530" cy="487215"/>
            </a:xfrm>
            <a:prstGeom prst="rect">
              <a:avLst/>
            </a:prstGeom>
          </p:spPr>
        </p:pic>
      </p:grpSp>
      <p:sp>
        <p:nvSpPr>
          <p:cNvPr id="58" name="Text Box 40">
            <a:extLst>
              <a:ext uri="{FF2B5EF4-FFF2-40B4-BE49-F238E27FC236}">
                <a16:creationId xmlns:a16="http://schemas.microsoft.com/office/drawing/2014/main" id="{AECD6D6E-3A68-9CFA-0C84-1C6CE3F5F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01" y="5838665"/>
            <a:ext cx="2052162" cy="33239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RANK:</a:t>
            </a:r>
            <a:r>
              <a:rPr lang="zh-CN" alt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核因子</a:t>
            </a:r>
            <a:r>
              <a:rPr lang="en-US" altLang="zh-CN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-</a:t>
            </a:r>
            <a:r>
              <a:rPr 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</a:t>
            </a:r>
            <a:r>
              <a:rPr lang="el-GR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β</a:t>
            </a:r>
            <a:r>
              <a:rPr lang="zh-CN" alt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受体活化因子</a:t>
            </a:r>
            <a:endParaRPr lang="en-US" altLang="zh-CN" sz="8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RANKL:</a:t>
            </a:r>
            <a:r>
              <a:rPr lang="zh-CN" alt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核</a:t>
            </a:r>
            <a:r>
              <a:rPr lang="en-US" sz="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因子κ</a:t>
            </a:r>
            <a:r>
              <a:rPr 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B受体活化因子配体</a:t>
            </a:r>
            <a:endParaRPr lang="en-US" sz="8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OPG:</a:t>
            </a:r>
            <a:r>
              <a:rPr lang="zh-CN" alt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骨保护素</a:t>
            </a:r>
            <a:endParaRPr lang="en-US" sz="8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44AF716B-E1C8-12D4-048B-6F19E28C808A}"/>
              </a:ext>
            </a:extLst>
          </p:cNvPr>
          <p:cNvSpPr/>
          <p:nvPr/>
        </p:nvSpPr>
        <p:spPr>
          <a:xfrm>
            <a:off x="590481" y="1414441"/>
            <a:ext cx="5514132" cy="938163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地舒单抗是基于</a:t>
            </a:r>
            <a:r>
              <a:rPr lang="en-US" altLang="zh-CN" b="1" dirty="0">
                <a:solidFill>
                  <a:schemeClr val="tx1"/>
                </a:solidFill>
              </a:rPr>
              <a:t>OPG‒RANK‒RANKL</a:t>
            </a:r>
            <a:r>
              <a:rPr lang="zh-CN" altLang="en-US" b="1" dirty="0">
                <a:solidFill>
                  <a:schemeClr val="tx1"/>
                </a:solidFill>
              </a:rPr>
              <a:t>信号通路研发、全球首个全人源</a:t>
            </a:r>
            <a:r>
              <a:rPr lang="en-US" altLang="zh-CN" b="1" dirty="0">
                <a:solidFill>
                  <a:schemeClr val="tx1"/>
                </a:solidFill>
              </a:rPr>
              <a:t>RANKL</a:t>
            </a:r>
            <a:r>
              <a:rPr lang="zh-CN" altLang="en-US" b="1" dirty="0">
                <a:solidFill>
                  <a:schemeClr val="tx1"/>
                </a:solidFill>
              </a:rPr>
              <a:t>抑制剂</a:t>
            </a:r>
            <a:r>
              <a:rPr lang="en-US" altLang="zh-CN" b="1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5748612F-D94D-6BB7-0D89-A1B79BE55F17}"/>
              </a:ext>
            </a:extLst>
          </p:cNvPr>
          <p:cNvSpPr/>
          <p:nvPr/>
        </p:nvSpPr>
        <p:spPr>
          <a:xfrm>
            <a:off x="6824351" y="1595283"/>
            <a:ext cx="4834159" cy="64356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地舒单抗半年一次皮下注射，使用便利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F442547-B230-5EA4-F97B-819395CC9C00}"/>
              </a:ext>
            </a:extLst>
          </p:cNvPr>
          <p:cNvSpPr txBox="1">
            <a:spLocks/>
          </p:cNvSpPr>
          <p:nvPr/>
        </p:nvSpPr>
        <p:spPr>
          <a:xfrm>
            <a:off x="385613" y="514861"/>
            <a:ext cx="10208514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1E555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</a:rPr>
              <a:t>地舒单抗是</a:t>
            </a:r>
            <a:r>
              <a:rPr lang="zh-CN" altLang="en-US" sz="2400" dirty="0">
                <a:solidFill>
                  <a:srgbClr val="C00000"/>
                </a:solidFill>
              </a:rPr>
              <a:t>全球首个全人源</a:t>
            </a:r>
            <a:r>
              <a:rPr lang="en-US" altLang="zh-CN" sz="2400" dirty="0">
                <a:solidFill>
                  <a:srgbClr val="C00000"/>
                </a:solidFill>
              </a:rPr>
              <a:t>RANKL</a:t>
            </a:r>
            <a:r>
              <a:rPr lang="zh-CN" altLang="en-US" sz="2400" dirty="0">
                <a:solidFill>
                  <a:srgbClr val="C00000"/>
                </a:solidFill>
              </a:rPr>
              <a:t>抑制剂</a:t>
            </a:r>
            <a:r>
              <a:rPr lang="zh-CN" altLang="en-US" sz="2400" dirty="0">
                <a:solidFill>
                  <a:schemeClr val="tx1"/>
                </a:solidFill>
              </a:rPr>
              <a:t>；半年一次皮下注射，</a:t>
            </a:r>
            <a:r>
              <a:rPr lang="zh-CN" altLang="en-US" sz="2400" dirty="0">
                <a:solidFill>
                  <a:srgbClr val="C00000"/>
                </a:solidFill>
              </a:rPr>
              <a:t>使用便利</a:t>
            </a: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7F661DD6-F02D-EAF3-707D-E1CF4D447628}"/>
              </a:ext>
            </a:extLst>
          </p:cNvPr>
          <p:cNvSpPr/>
          <p:nvPr/>
        </p:nvSpPr>
        <p:spPr>
          <a:xfrm>
            <a:off x="7431878" y="2816623"/>
            <a:ext cx="1115348" cy="648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13CE0059-3E3A-6A82-BB0A-2A0952E271E1}"/>
              </a:ext>
            </a:extLst>
          </p:cNvPr>
          <p:cNvSpPr/>
          <p:nvPr/>
        </p:nvSpPr>
        <p:spPr>
          <a:xfrm>
            <a:off x="6888910" y="3968334"/>
            <a:ext cx="1877646" cy="100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9CC2F187-CBAE-F59D-EF6F-3487673C2820}"/>
              </a:ext>
            </a:extLst>
          </p:cNvPr>
          <p:cNvSpPr txBox="1"/>
          <p:nvPr/>
        </p:nvSpPr>
        <p:spPr>
          <a:xfrm>
            <a:off x="7861114" y="3058661"/>
            <a:ext cx="2196932" cy="65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latin typeface="Times New Roman" panose="02020603050405020304" pitchFamily="18" charset="0"/>
              </a:rPr>
              <a:t>半年一次</a:t>
            </a: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Times New Roman" panose="02020603050405020304" pitchFamily="18" charset="0"/>
              </a:rPr>
              <a:t>用药频率低</a:t>
            </a:r>
            <a:r>
              <a:rPr lang="en-US" altLang="zh-CN" sz="1600" baseline="30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7BB52BD7-F614-9077-2881-E99E921AD561}"/>
              </a:ext>
            </a:extLst>
          </p:cNvPr>
          <p:cNvSpPr txBox="1"/>
          <p:nvPr/>
        </p:nvSpPr>
        <p:spPr>
          <a:xfrm>
            <a:off x="7916502" y="4327810"/>
            <a:ext cx="2266062" cy="65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latin typeface="Times New Roman" panose="02020603050405020304" pitchFamily="18" charset="0"/>
              </a:rPr>
              <a:t>皮下注射</a:t>
            </a:r>
            <a:r>
              <a:rPr lang="zh-CN" altLang="en-US" sz="1600" dirty="0">
                <a:latin typeface="Times New Roman" panose="02020603050405020304" pitchFamily="18" charset="0"/>
              </a:rPr>
              <a:t>，注射部位：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Times New Roman" panose="02020603050405020304" pitchFamily="18" charset="0"/>
              </a:rPr>
              <a:t>大腿、腹部或上臂部</a:t>
            </a:r>
            <a:r>
              <a:rPr lang="en-US" altLang="zh-CN" sz="1600" baseline="30000" dirty="0">
                <a:latin typeface="Times New Roman" panose="02020603050405020304" pitchFamily="18" charset="0"/>
              </a:rPr>
              <a:t>2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7FCDF87-9FFC-4AD0-26A5-1448851680A0}"/>
              </a:ext>
            </a:extLst>
          </p:cNvPr>
          <p:cNvCxnSpPr>
            <a:cxnSpLocks/>
          </p:cNvCxnSpPr>
          <p:nvPr/>
        </p:nvCxnSpPr>
        <p:spPr>
          <a:xfrm>
            <a:off x="761008" y="2290550"/>
            <a:ext cx="5211528" cy="0"/>
          </a:xfrm>
          <a:prstGeom prst="line">
            <a:avLst/>
          </a:prstGeom>
          <a:ln w="28575" cap="rnd">
            <a:solidFill>
              <a:schemeClr val="accent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13F34AAF-2C31-BC6F-FE4C-2261ADE360E7}"/>
              </a:ext>
            </a:extLst>
          </p:cNvPr>
          <p:cNvCxnSpPr>
            <a:cxnSpLocks/>
          </p:cNvCxnSpPr>
          <p:nvPr/>
        </p:nvCxnSpPr>
        <p:spPr>
          <a:xfrm>
            <a:off x="6824351" y="2290550"/>
            <a:ext cx="4344392" cy="0"/>
          </a:xfrm>
          <a:prstGeom prst="line">
            <a:avLst/>
          </a:prstGeom>
          <a:ln w="28575" cap="rnd">
            <a:solidFill>
              <a:schemeClr val="accent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50329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916DD86A-627A-A279-C131-16E267458EC7}"/>
              </a:ext>
            </a:extLst>
          </p:cNvPr>
          <p:cNvSpPr txBox="1"/>
          <p:nvPr/>
        </p:nvSpPr>
        <p:spPr>
          <a:xfrm>
            <a:off x="0" y="0"/>
            <a:ext cx="1419497" cy="401648"/>
          </a:xfrm>
          <a:prstGeom prst="rect">
            <a:avLst/>
          </a:prstGeom>
          <a:solidFill>
            <a:srgbClr val="719DD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公平性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45CA041-C02C-F4C7-E154-1CD1945A6E6C}"/>
              </a:ext>
            </a:extLst>
          </p:cNvPr>
          <p:cNvSpPr/>
          <p:nvPr/>
        </p:nvSpPr>
        <p:spPr>
          <a:xfrm>
            <a:off x="838201" y="1471353"/>
            <a:ext cx="3035529" cy="33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治疗疾病对公共健康的影响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49166A-F723-AB56-8EBD-F000E917F844}"/>
              </a:ext>
            </a:extLst>
          </p:cNvPr>
          <p:cNvSpPr/>
          <p:nvPr/>
        </p:nvSpPr>
        <p:spPr>
          <a:xfrm>
            <a:off x="6096000" y="1467284"/>
            <a:ext cx="2913556" cy="33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符合“保基本”原则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F9B2F5-1E79-0EDD-8063-D8F5AE6EB111}"/>
              </a:ext>
            </a:extLst>
          </p:cNvPr>
          <p:cNvSpPr txBox="1"/>
          <p:nvPr/>
        </p:nvSpPr>
        <p:spPr>
          <a:xfrm>
            <a:off x="6096001" y="1805912"/>
            <a:ext cx="532568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zh-CN" altLang="zh-CN" sz="1600" dirty="0">
                <a:latin typeface="Times New Roman" panose="02020603050405020304" pitchFamily="18" charset="0"/>
              </a:rPr>
              <a:t>地舒单抗注射液</a:t>
            </a:r>
            <a:r>
              <a:rPr lang="en-US" altLang="zh-CN" sz="1600" dirty="0">
                <a:latin typeface="Times New Roman" panose="02020603050405020304" pitchFamily="18" charset="0"/>
              </a:rPr>
              <a:t>60mg(1.0ml)</a:t>
            </a: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增加临床</a:t>
            </a:r>
            <a:r>
              <a:rPr lang="zh-CN" altLang="zh-CN" sz="1600" dirty="0">
                <a:latin typeface="Times New Roman" panose="02020603050405020304" pitchFamily="18" charset="0"/>
              </a:rPr>
              <a:t>治疗骨质疏松症</a:t>
            </a:r>
            <a:r>
              <a:rPr lang="zh-CN" altLang="en-US" sz="1600" dirty="0">
                <a:latin typeface="Times New Roman" panose="02020603050405020304" pitchFamily="18" charset="0"/>
              </a:rPr>
              <a:t>的</a:t>
            </a: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用药选择</a:t>
            </a:r>
            <a:endParaRPr lang="en-US" altLang="zh-CN" sz="16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zh-CN" altLang="zh-CN" sz="1600" dirty="0"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zh-CN" altLang="zh-CN" sz="1600" dirty="0">
                <a:latin typeface="Times New Roman" panose="02020603050405020304" pitchFamily="18" charset="0"/>
              </a:rPr>
              <a:t>地舒单抗</a:t>
            </a:r>
            <a:r>
              <a:rPr lang="en-US" altLang="zh-CN" sz="1600" dirty="0">
                <a:latin typeface="Times New Roman" panose="02020603050405020304" pitchFamily="18" charset="0"/>
              </a:rPr>
              <a:t>2020</a:t>
            </a:r>
            <a:r>
              <a:rPr lang="zh-CN" altLang="zh-CN" sz="1600" dirty="0">
                <a:latin typeface="Times New Roman" panose="02020603050405020304" pitchFamily="18" charset="0"/>
              </a:rPr>
              <a:t>年</a:t>
            </a:r>
            <a:r>
              <a:rPr lang="zh-CN" altLang="en-US" sz="1600" dirty="0">
                <a:latin typeface="Times New Roman" panose="02020603050405020304" pitchFamily="18" charset="0"/>
              </a:rPr>
              <a:t>进入</a:t>
            </a:r>
            <a:r>
              <a:rPr lang="zh-CN" altLang="zh-CN" sz="1600" dirty="0">
                <a:latin typeface="Times New Roman" panose="02020603050405020304" pitchFamily="18" charset="0"/>
              </a:rPr>
              <a:t>医保，日均治疗费用仅</a:t>
            </a:r>
            <a:r>
              <a:rPr lang="en-US" altLang="zh-CN" sz="1600" dirty="0">
                <a:latin typeface="Times New Roman" panose="02020603050405020304" pitchFamily="18" charset="0"/>
              </a:rPr>
              <a:t>3.42</a:t>
            </a:r>
            <a:r>
              <a:rPr lang="zh-CN" altLang="zh-CN" sz="1600" dirty="0">
                <a:latin typeface="Times New Roman" panose="02020603050405020304" pitchFamily="18" charset="0"/>
              </a:rPr>
              <a:t>元，</a:t>
            </a:r>
            <a:r>
              <a:rPr lang="zh-CN" altLang="zh-CN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药品费用水平与基本医疗保险基金和参保人承受能力相适应</a:t>
            </a: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zh-CN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符合</a:t>
            </a:r>
            <a:r>
              <a:rPr lang="zh-CN" altLang="zh-CN" sz="1600" dirty="0">
                <a:latin typeface="Times New Roman" panose="02020603050405020304" pitchFamily="18" charset="0"/>
              </a:rPr>
              <a:t>保障参保人员合理的</a:t>
            </a:r>
            <a:r>
              <a:rPr lang="zh-CN" altLang="zh-CN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用药需求</a:t>
            </a:r>
            <a:endParaRPr lang="en-US" altLang="zh-CN" sz="16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B72518-DCE9-078A-EC05-DEBEE351A86F}"/>
              </a:ext>
            </a:extLst>
          </p:cNvPr>
          <p:cNvSpPr txBox="1"/>
          <p:nvPr/>
        </p:nvSpPr>
        <p:spPr>
          <a:xfrm>
            <a:off x="838200" y="1805912"/>
            <a:ext cx="5005647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zh-CN" altLang="zh-CN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骨质疏松性骨折是骨质疏松症的严重后果</a:t>
            </a:r>
            <a:r>
              <a:rPr lang="zh-CN" altLang="zh-CN" sz="1600" dirty="0">
                <a:latin typeface="Times New Roman" panose="02020603050405020304" pitchFamily="18" charset="0"/>
              </a:rPr>
              <a:t>，是老年患者</a:t>
            </a:r>
            <a:r>
              <a:rPr lang="zh-CN" altLang="zh-CN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致残</a:t>
            </a:r>
            <a:r>
              <a:rPr lang="zh-CN" altLang="zh-CN" sz="1600" dirty="0">
                <a:latin typeface="Times New Roman" panose="02020603050405020304" pitchFamily="18" charset="0"/>
              </a:rPr>
              <a:t>和</a:t>
            </a:r>
            <a:r>
              <a:rPr lang="zh-CN" altLang="zh-CN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致死</a:t>
            </a:r>
            <a:r>
              <a:rPr lang="zh-CN" altLang="zh-CN" sz="1600" dirty="0">
                <a:latin typeface="Times New Roman" panose="02020603050405020304" pitchFamily="18" charset="0"/>
              </a:rPr>
              <a:t>的主要原因之一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zh-CN" altLang="zh-CN" sz="16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zh-CN" altLang="zh-CN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降低骨质疏松性骨折发生风险</a:t>
            </a:r>
            <a:r>
              <a:rPr lang="zh-CN" altLang="zh-CN" sz="1600" dirty="0">
                <a:latin typeface="Times New Roman" panose="02020603050405020304" pitchFamily="18" charset="0"/>
              </a:rPr>
              <a:t>，积极给予抗骨质疏松症药物治疗，对</a:t>
            </a: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助力健康老龄化</a:t>
            </a:r>
            <a:r>
              <a:rPr lang="zh-CN" altLang="zh-CN" sz="1600" dirty="0">
                <a:latin typeface="Times New Roman" panose="02020603050405020304" pitchFamily="18" charset="0"/>
              </a:rPr>
              <a:t>具有重要意义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zh-CN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93FC293-33F1-181D-43AC-53B25978ADD6}"/>
              </a:ext>
            </a:extLst>
          </p:cNvPr>
          <p:cNvSpPr txBox="1"/>
          <p:nvPr/>
        </p:nvSpPr>
        <p:spPr>
          <a:xfrm>
            <a:off x="6096001" y="4194025"/>
            <a:ext cx="532568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zh-CN" altLang="en-US" sz="1600" dirty="0">
                <a:latin typeface="Times New Roman" panose="02020603050405020304" pitchFamily="18" charset="0"/>
              </a:rPr>
              <a:t>地舒单抗取消“重度”限定可</a:t>
            </a: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降低医保报销审核难度</a:t>
            </a:r>
            <a:r>
              <a:rPr lang="zh-CN" altLang="en-US" sz="1600" dirty="0">
                <a:solidFill>
                  <a:schemeClr val="accent1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提高医疗机构工作效率</a:t>
            </a:r>
            <a:endParaRPr lang="en-US" altLang="zh-CN" sz="16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n-US" altLang="zh-CN" sz="1600" dirty="0"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zh-CN" altLang="en-US" sz="1600" dirty="0">
                <a:latin typeface="Times New Roman" panose="02020603050405020304" pitchFamily="18" charset="0"/>
              </a:rPr>
              <a:t>取消“重度”限定及新增 “男性骨质疏松症”同步至说明书用药，可</a:t>
            </a: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提升临床应用便捷性和医保基金监管的可操作性</a:t>
            </a:r>
            <a:endParaRPr lang="en-US" altLang="zh-CN" sz="16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B8AEE9F-05FF-AA6D-D7E4-76C6632129B5}"/>
              </a:ext>
            </a:extLst>
          </p:cNvPr>
          <p:cNvSpPr txBox="1"/>
          <p:nvPr/>
        </p:nvSpPr>
        <p:spPr>
          <a:xfrm>
            <a:off x="840863" y="4194025"/>
            <a:ext cx="500298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"/>
            </a:pPr>
            <a:endParaRPr lang="en-US" altLang="zh-CN" sz="16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补足</a:t>
            </a:r>
            <a:r>
              <a:rPr lang="zh-CN" altLang="en-US" sz="1600" dirty="0">
                <a:latin typeface="Times New Roman" panose="02020603050405020304" pitchFamily="18" charset="0"/>
              </a:rPr>
              <a:t>治疗骨质疏松症医保药品</a:t>
            </a: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目录短板</a:t>
            </a:r>
            <a:r>
              <a:rPr lang="zh-CN" altLang="en-US" sz="1600" dirty="0">
                <a:latin typeface="Times New Roman" panose="02020603050405020304" pitchFamily="18" charset="0"/>
              </a:rPr>
              <a:t>，满足临床实际需求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en-US" altLang="zh-CN" sz="16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提升</a:t>
            </a:r>
            <a:r>
              <a:rPr lang="zh-CN" altLang="en-US" sz="1600" dirty="0">
                <a:latin typeface="Times New Roman" panose="02020603050405020304" pitchFamily="18" charset="0"/>
              </a:rPr>
              <a:t>骨质疏松症患者男性和女性</a:t>
            </a: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用药公平性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en-US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DDB60D1-CD89-5F39-62D7-A8CFDBDF9B75}"/>
              </a:ext>
            </a:extLst>
          </p:cNvPr>
          <p:cNvSpPr/>
          <p:nvPr/>
        </p:nvSpPr>
        <p:spPr>
          <a:xfrm>
            <a:off x="838201" y="3855397"/>
            <a:ext cx="2913556" cy="33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弥补目录短板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BE4B59E-8063-F12C-E9AA-D73E4122EC61}"/>
              </a:ext>
            </a:extLst>
          </p:cNvPr>
          <p:cNvSpPr/>
          <p:nvPr/>
        </p:nvSpPr>
        <p:spPr>
          <a:xfrm>
            <a:off x="6096000" y="3855397"/>
            <a:ext cx="2913556" cy="33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临床管理难度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A076512-A2BF-F5EE-A1FE-BA88604995BD}"/>
              </a:ext>
            </a:extLst>
          </p:cNvPr>
          <p:cNvSpPr txBox="1">
            <a:spLocks/>
          </p:cNvSpPr>
          <p:nvPr/>
        </p:nvSpPr>
        <p:spPr>
          <a:xfrm>
            <a:off x="385613" y="514861"/>
            <a:ext cx="10208514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1E555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</a:rPr>
              <a:t>调整医保支付范围可</a:t>
            </a:r>
            <a:r>
              <a:rPr lang="zh-CN" altLang="en-US" sz="2400" dirty="0">
                <a:solidFill>
                  <a:srgbClr val="C00000"/>
                </a:solidFill>
              </a:rPr>
              <a:t>提升临床合理用药</a:t>
            </a:r>
            <a:r>
              <a:rPr lang="zh-CN" altLang="en-US" sz="2400" dirty="0">
                <a:solidFill>
                  <a:schemeClr val="tx1"/>
                </a:solidFill>
              </a:rPr>
              <a:t>、</a:t>
            </a:r>
            <a:r>
              <a:rPr lang="zh-CN" altLang="en-US" sz="2400" dirty="0">
                <a:solidFill>
                  <a:srgbClr val="C00000"/>
                </a:solidFill>
              </a:rPr>
              <a:t>降低医保管理难度</a:t>
            </a:r>
            <a:r>
              <a:rPr lang="zh-CN" altLang="en-US" sz="2400" dirty="0">
                <a:solidFill>
                  <a:schemeClr val="tx1"/>
                </a:solidFill>
              </a:rPr>
              <a:t>；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同时进一步</a:t>
            </a:r>
            <a:r>
              <a:rPr lang="zh-CN" altLang="en-US" sz="2400" dirty="0">
                <a:solidFill>
                  <a:srgbClr val="C00000"/>
                </a:solidFill>
              </a:rPr>
              <a:t>补足药品目录短板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zh-CN" altLang="en-US" sz="2400" dirty="0">
                <a:solidFill>
                  <a:srgbClr val="C00000"/>
                </a:solidFill>
              </a:rPr>
              <a:t>提升</a:t>
            </a:r>
            <a:r>
              <a:rPr lang="zh-CN" altLang="en-US" sz="2400" dirty="0">
                <a:solidFill>
                  <a:schemeClr val="tx1"/>
                </a:solidFill>
              </a:rPr>
              <a:t>患者</a:t>
            </a:r>
            <a:r>
              <a:rPr lang="zh-CN" altLang="en-US" sz="2400" dirty="0">
                <a:solidFill>
                  <a:srgbClr val="C00000"/>
                </a:solidFill>
              </a:rPr>
              <a:t>用药公平性</a:t>
            </a:r>
          </a:p>
        </p:txBody>
      </p:sp>
    </p:spTree>
    <p:extLst>
      <p:ext uri="{BB962C8B-B14F-4D97-AF65-F5344CB8AC3E}">
        <p14:creationId xmlns:p14="http://schemas.microsoft.com/office/powerpoint/2010/main" val="4158214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D38FBE-28D0-1B65-176B-5DFC856AE31D}"/>
              </a:ext>
            </a:extLst>
          </p:cNvPr>
          <p:cNvSpPr txBox="1"/>
          <p:nvPr/>
        </p:nvSpPr>
        <p:spPr>
          <a:xfrm>
            <a:off x="707565" y="1397877"/>
            <a:ext cx="34220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D876F-6CF3-1782-B0AD-A9F8A2CF48A5}"/>
              </a:ext>
            </a:extLst>
          </p:cNvPr>
          <p:cNvSpPr txBox="1"/>
          <p:nvPr/>
        </p:nvSpPr>
        <p:spPr>
          <a:xfrm>
            <a:off x="707564" y="3095351"/>
            <a:ext cx="34220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00ACC-6CD5-5ACF-D808-6A716EC5C191}"/>
              </a:ext>
            </a:extLst>
          </p:cNvPr>
          <p:cNvSpPr txBox="1"/>
          <p:nvPr/>
        </p:nvSpPr>
        <p:spPr>
          <a:xfrm>
            <a:off x="707564" y="4860175"/>
            <a:ext cx="34220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352D4-C354-8D29-CAF7-F0E02CC1BB9E}"/>
              </a:ext>
            </a:extLst>
          </p:cNvPr>
          <p:cNvSpPr txBox="1"/>
          <p:nvPr/>
        </p:nvSpPr>
        <p:spPr>
          <a:xfrm>
            <a:off x="6117454" y="3194859"/>
            <a:ext cx="34220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F4B74-BBB5-C282-F809-3DFC9670B95E}"/>
              </a:ext>
            </a:extLst>
          </p:cNvPr>
          <p:cNvSpPr txBox="1"/>
          <p:nvPr/>
        </p:nvSpPr>
        <p:spPr>
          <a:xfrm>
            <a:off x="6119533" y="1397877"/>
            <a:ext cx="34220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5D299-508E-278D-DF93-691C215A0497}"/>
              </a:ext>
            </a:extLst>
          </p:cNvPr>
          <p:cNvSpPr txBox="1"/>
          <p:nvPr/>
        </p:nvSpPr>
        <p:spPr>
          <a:xfrm>
            <a:off x="1221952" y="1648211"/>
            <a:ext cx="4744951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骨质疏松症疾病负担严重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地舒单抗现行支付范围影响临床合理用药、患者用药公平性和医保管理；目录内男性骨松用药有限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3F9EED-879D-FEFA-210E-F755AEB263B7}"/>
              </a:ext>
            </a:extLst>
          </p:cNvPr>
          <p:cNvSpPr txBox="1"/>
          <p:nvPr/>
        </p:nvSpPr>
        <p:spPr>
          <a:xfrm>
            <a:off x="1221952" y="3257203"/>
            <a:ext cx="4744950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地舒单抗显著持续提升骨密度，降低骨折风险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全球</a:t>
            </a:r>
            <a:r>
              <a:rPr lang="en-US" altLang="zh-CN" dirty="0">
                <a:solidFill>
                  <a:schemeClr val="tx1"/>
                </a:solidFill>
              </a:rPr>
              <a:t>80</a:t>
            </a:r>
            <a:r>
              <a:rPr lang="zh-CN" altLang="en-US" dirty="0">
                <a:solidFill>
                  <a:schemeClr val="tx1"/>
                </a:solidFill>
              </a:rPr>
              <a:t>多个国家和地区获批骨松相关适应症，获国内外权威指南推荐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5D014C-872D-7781-EBC4-A5380452D026}"/>
              </a:ext>
            </a:extLst>
          </p:cNvPr>
          <p:cNvSpPr txBox="1"/>
          <p:nvPr/>
        </p:nvSpPr>
        <p:spPr>
          <a:xfrm>
            <a:off x="1221952" y="4957443"/>
            <a:ext cx="4744949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调整医保支付范围可提升临床合理用药、降低医保管理难度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补足药品目录短板，提升患者用药公平性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B37867-64E2-F4D8-9545-C38BD9D1F02F}"/>
              </a:ext>
            </a:extLst>
          </p:cNvPr>
          <p:cNvSpPr txBox="1"/>
          <p:nvPr/>
        </p:nvSpPr>
        <p:spPr>
          <a:xfrm>
            <a:off x="6683348" y="3250996"/>
            <a:ext cx="4871344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地舒单抗是全球首个全人源</a:t>
            </a:r>
            <a:r>
              <a:rPr lang="en-US" altLang="zh-CN" dirty="0">
                <a:solidFill>
                  <a:schemeClr val="tx1"/>
                </a:solidFill>
              </a:rPr>
              <a:t>RANKL</a:t>
            </a:r>
            <a:r>
              <a:rPr lang="zh-CN" altLang="en-US" dirty="0">
                <a:solidFill>
                  <a:schemeClr val="tx1"/>
                </a:solidFill>
              </a:rPr>
              <a:t>抑制剂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半年一次皮下注射，使用便利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02A7C8-C562-631D-30EE-116838D53DFB}"/>
              </a:ext>
            </a:extLst>
          </p:cNvPr>
          <p:cNvSpPr txBox="1"/>
          <p:nvPr/>
        </p:nvSpPr>
        <p:spPr>
          <a:xfrm>
            <a:off x="6671009" y="1647522"/>
            <a:ext cx="4871343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地舒单抗安全性、耐受性良好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已惠及约</a:t>
            </a:r>
            <a:r>
              <a:rPr lang="en-US" altLang="zh-CN" dirty="0">
                <a:solidFill>
                  <a:schemeClr val="tx1"/>
                </a:solidFill>
              </a:rPr>
              <a:t>80</a:t>
            </a:r>
            <a:r>
              <a:rPr lang="zh-CN" altLang="en-US" dirty="0">
                <a:solidFill>
                  <a:schemeClr val="tx1"/>
                </a:solidFill>
              </a:rPr>
              <a:t>万名中国骨质疏松症患者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D43597AA-61F2-DB15-AF5F-2DF08AFE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schemeClr val="tx1"/>
                </a:solidFill>
              </a:rPr>
              <a:t>地舒单抗注射液</a:t>
            </a:r>
            <a:r>
              <a:rPr lang="en-US" altLang="zh-CN" sz="2400" dirty="0">
                <a:solidFill>
                  <a:schemeClr val="tx1"/>
                </a:solidFill>
              </a:rPr>
              <a:t>60mg(1.0ml)</a:t>
            </a:r>
            <a:r>
              <a:rPr lang="zh-CN" altLang="en-US" sz="2400" dirty="0">
                <a:solidFill>
                  <a:schemeClr val="tx1"/>
                </a:solidFill>
              </a:rPr>
              <a:t>申报幻灯目录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8F41F-6696-C7B5-A262-0BB009BB411A}"/>
              </a:ext>
            </a:extLst>
          </p:cNvPr>
          <p:cNvSpPr txBox="1"/>
          <p:nvPr/>
        </p:nvSpPr>
        <p:spPr>
          <a:xfrm>
            <a:off x="1149213" y="1275556"/>
            <a:ext cx="1132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b="1" dirty="0"/>
              <a:t>基本信息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DE265-5B0D-05BF-146B-0EA3E41D54DC}"/>
              </a:ext>
            </a:extLst>
          </p:cNvPr>
          <p:cNvSpPr txBox="1"/>
          <p:nvPr/>
        </p:nvSpPr>
        <p:spPr>
          <a:xfrm>
            <a:off x="6613433" y="1274174"/>
            <a:ext cx="1027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b="1" dirty="0"/>
              <a:t>安全性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012089-B583-9162-8524-79D7AC95B0B6}"/>
              </a:ext>
            </a:extLst>
          </p:cNvPr>
          <p:cNvSpPr txBox="1"/>
          <p:nvPr/>
        </p:nvSpPr>
        <p:spPr>
          <a:xfrm>
            <a:off x="1149213" y="2887872"/>
            <a:ext cx="88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b="1" dirty="0"/>
              <a:t>有效性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0E6BBF-8B28-BDC4-1BF1-0D007AD3C114}"/>
              </a:ext>
            </a:extLst>
          </p:cNvPr>
          <p:cNvSpPr txBox="1"/>
          <p:nvPr/>
        </p:nvSpPr>
        <p:spPr>
          <a:xfrm>
            <a:off x="6671009" y="2887872"/>
            <a:ext cx="1010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b="1" dirty="0"/>
              <a:t>创新性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F938E-A90E-ED74-0E22-459A47D23A22}"/>
              </a:ext>
            </a:extLst>
          </p:cNvPr>
          <p:cNvSpPr txBox="1"/>
          <p:nvPr/>
        </p:nvSpPr>
        <p:spPr>
          <a:xfrm>
            <a:off x="1149213" y="4588111"/>
            <a:ext cx="1132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b="1"/>
              <a:t>公平性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3993471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EBD28FA-E3AF-4BFD-8A62-CB3BB4B1D6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EBD28FA-E3AF-4BFD-8A62-CB3BB4B1D6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44A1E2A1-52ED-4ACF-94BB-5349704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sz="2400" dirty="0">
                <a:solidFill>
                  <a:schemeClr val="tx1"/>
                </a:solidFill>
                <a:sym typeface="+mn-lt"/>
              </a:rPr>
              <a:t>地舒单抗注射液基本信息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8EA6FDA-0375-49F0-4CCC-2036D88560A6}"/>
              </a:ext>
            </a:extLst>
          </p:cNvPr>
          <p:cNvSpPr txBox="1"/>
          <p:nvPr/>
        </p:nvSpPr>
        <p:spPr>
          <a:xfrm>
            <a:off x="0" y="0"/>
            <a:ext cx="1419497" cy="401648"/>
          </a:xfrm>
          <a:prstGeom prst="rect">
            <a:avLst/>
          </a:prstGeom>
          <a:solidFill>
            <a:srgbClr val="719DD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基本信息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63399FB-5E12-F199-44E9-94D19DF58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9112"/>
              </p:ext>
            </p:extLst>
          </p:nvPr>
        </p:nvGraphicFramePr>
        <p:xfrm>
          <a:off x="759007" y="927755"/>
          <a:ext cx="10673985" cy="5182099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4153815">
                  <a:extLst>
                    <a:ext uri="{9D8B030D-6E8A-4147-A177-3AD203B41FA5}">
                      <a16:colId xmlns:a16="http://schemas.microsoft.com/office/drawing/2014/main" val="3727428817"/>
                    </a:ext>
                  </a:extLst>
                </a:gridCol>
                <a:gridCol w="6520170">
                  <a:extLst>
                    <a:ext uri="{9D8B030D-6E8A-4147-A177-3AD203B41FA5}">
                      <a16:colId xmlns:a16="http://schemas.microsoft.com/office/drawing/2014/main" val="3281577482"/>
                    </a:ext>
                  </a:extLst>
                </a:gridCol>
              </a:tblGrid>
              <a:tr h="36296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zh-CN" altLang="en-US" sz="1800" b="0" u="none" strike="noStrike" dirty="0">
                          <a:effectLst/>
                          <a:sym typeface="Times New Roman" panose="02020603050405020304" pitchFamily="18" charset="0"/>
                        </a:rPr>
                        <a:t>药品通用名称</a:t>
                      </a:r>
                      <a:endParaRPr lang="en-US" altLang="zh-CN" sz="1800" b="0" u="none" strike="noStrike" dirty="0">
                        <a:effectLst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</a:pPr>
                      <a:r>
                        <a:rPr lang="zh-CN" altLang="en-US" sz="1800" u="none" strike="noStrike" dirty="0">
                          <a:effectLst/>
                          <a:sym typeface="Times New Roman" panose="02020603050405020304" pitchFamily="18" charset="0"/>
                        </a:rPr>
                        <a:t>地舒单抗注射液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 Light" panose="020B0502040204020203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517043"/>
                  </a:ext>
                </a:extLst>
              </a:tr>
              <a:tr h="36289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zh-CN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药品注册分类</a:t>
                      </a: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</a:pPr>
                      <a:r>
                        <a:rPr lang="zh-CN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治疗用生物制品</a:t>
                      </a: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3.1</a:t>
                      </a:r>
                      <a:r>
                        <a:rPr lang="zh-CN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类</a:t>
                      </a: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141560"/>
                  </a:ext>
                </a:extLst>
              </a:tr>
              <a:tr h="36289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zh-CN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注册规格</a:t>
                      </a: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</a:pPr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60 mg（1.0 ml）/</a:t>
                      </a:r>
                      <a:r>
                        <a:rPr lang="zh-CN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支</a:t>
                      </a: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417690"/>
                  </a:ext>
                </a:extLst>
              </a:tr>
              <a:tr h="880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zh-CN" altLang="en-US" sz="1800" b="1" u="none" strike="noStrike" dirty="0">
                          <a:effectLst/>
                          <a:sym typeface="Times New Roman" panose="02020603050405020304" pitchFamily="18" charset="0"/>
                        </a:rPr>
                        <a:t>说明书适应症</a:t>
                      </a:r>
                      <a:r>
                        <a:rPr lang="en-US" altLang="zh-CN" sz="1800" b="1" u="none" strike="noStrike" dirty="0">
                          <a:effectLst/>
                          <a:sym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800" b="1" u="none" strike="noStrike" dirty="0">
                          <a:effectLst/>
                          <a:sym typeface="Times New Roman" panose="02020603050405020304" pitchFamily="18" charset="0"/>
                        </a:rPr>
                        <a:t>功能主治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 Light" panose="020B0502040204020203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indent="0" algn="l" fontAlgn="b">
                        <a:lnSpc>
                          <a:spcPct val="100000"/>
                        </a:lnSpc>
                        <a:buAutoNum type="arabicPeriod"/>
                      </a:pPr>
                      <a:r>
                        <a:rPr lang="zh-CN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sym typeface="Times New Roman" panose="02020603050405020304" pitchFamily="18" charset="0"/>
                        </a:rPr>
                        <a:t>用于</a:t>
                      </a:r>
                      <a: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骨折高风险的绝经后妇女的骨质疏松症</a:t>
                      </a:r>
                      <a:r>
                        <a:rPr lang="zh-CN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sym typeface="Times New Roman" panose="02020603050405020304" pitchFamily="18" charset="0"/>
                        </a:rPr>
                        <a:t>。在绝经后妇女中，本品可显著降低椎体、非椎体和髋部骨折的风险</a:t>
                      </a:r>
                      <a:endParaRPr lang="en-US" altLang="zh-CN" sz="1800" u="none" strike="noStrike" kern="1200" dirty="0">
                        <a:solidFill>
                          <a:schemeClr val="tx1"/>
                        </a:solidFill>
                        <a:effectLst/>
                        <a:sym typeface="Times New Roman" panose="02020603050405020304" pitchFamily="18" charset="0"/>
                      </a:endParaRPr>
                    </a:p>
                    <a:p>
                      <a:pPr marL="0" lvl="2" indent="0" algn="l" fontAlgn="b">
                        <a:lnSpc>
                          <a:spcPct val="100000"/>
                        </a:lnSpc>
                      </a:pP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sym typeface="Times New Roman" panose="02020603050405020304" pitchFamily="18" charset="0"/>
                        </a:rPr>
                        <a:t>2. </a:t>
                      </a:r>
                      <a:r>
                        <a:rPr lang="zh-CN" altLang="en-US" sz="1800" u="none" strike="noStrike" kern="1200" dirty="0">
                          <a:solidFill>
                            <a:schemeClr val="tx1"/>
                          </a:solidFill>
                          <a:effectLst/>
                          <a:sym typeface="Times New Roman" panose="02020603050405020304" pitchFamily="18" charset="0"/>
                        </a:rPr>
                        <a:t>用于</a:t>
                      </a:r>
                      <a: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sym typeface="Times New Roman" panose="02020603050405020304" pitchFamily="18" charset="0"/>
                        </a:rPr>
                        <a:t>骨折高风险的男性骨质疏松症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Microsoft YaHei Light" panose="020B0502040204020203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264338"/>
                  </a:ext>
                </a:extLst>
              </a:tr>
              <a:tr h="58901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zh-CN" altLang="en-US" sz="1800" b="0" u="none" strike="noStrike" dirty="0">
                          <a:effectLst/>
                          <a:sym typeface="Times New Roman" panose="02020603050405020304" pitchFamily="18" charset="0"/>
                        </a:rPr>
                        <a:t>用法用量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 Light" panose="020B0502040204020203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indent="0" algn="l" fontAlgn="b">
                        <a:lnSpc>
                          <a:spcPct val="100000"/>
                        </a:lnSpc>
                      </a:pPr>
                      <a:r>
                        <a:rPr lang="zh-CN" altLang="en-US" sz="1800" u="none" strike="noStrike" dirty="0">
                          <a:effectLst/>
                          <a:sym typeface="Times New Roman" panose="02020603050405020304" pitchFamily="18" charset="0"/>
                        </a:rPr>
                        <a:t>本品的推荐剂量为</a:t>
                      </a:r>
                      <a:r>
                        <a:rPr lang="en-US" altLang="zh-CN" sz="1800" u="none" strike="noStrike" dirty="0">
                          <a:effectLst/>
                          <a:sym typeface="Times New Roman" panose="02020603050405020304" pitchFamily="18" charset="0"/>
                        </a:rPr>
                        <a:t>60 mg</a:t>
                      </a:r>
                      <a:r>
                        <a:rPr lang="zh-CN" altLang="en-US" sz="1800" u="none" strike="noStrike" dirty="0">
                          <a:effectLst/>
                          <a:sym typeface="Times New Roman" panose="02020603050405020304" pitchFamily="18" charset="0"/>
                        </a:rPr>
                        <a:t>，单次皮下注射，每</a:t>
                      </a:r>
                      <a:r>
                        <a:rPr lang="en-US" altLang="zh-CN" sz="1800" u="none" strike="noStrike" dirty="0">
                          <a:effectLst/>
                          <a:sym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800" u="none" strike="noStrike" dirty="0">
                          <a:effectLst/>
                          <a:sym typeface="Times New Roman" panose="02020603050405020304" pitchFamily="18" charset="0"/>
                        </a:rPr>
                        <a:t>个月给药一次，注射部位为大腿、腹部或上臂部。患者必须充分补充钙和维生素</a:t>
                      </a:r>
                      <a:r>
                        <a:rPr lang="en-US" altLang="zh-CN" sz="1800" u="none" strike="noStrike" dirty="0">
                          <a:effectLst/>
                          <a:sym typeface="Times New Roman" panose="02020603050405020304" pitchFamily="18" charset="0"/>
                        </a:rPr>
                        <a:t>D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 Light" panose="020B0502040204020203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151862"/>
                  </a:ext>
                </a:extLst>
              </a:tr>
              <a:tr h="36296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zh-CN" altLang="en-US" sz="1800" b="0" u="none" strike="noStrike" dirty="0">
                          <a:effectLst/>
                          <a:sym typeface="Times New Roman" panose="02020603050405020304" pitchFamily="18" charset="0"/>
                        </a:rPr>
                        <a:t>中国大陆首次上市时间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 Light" panose="020B0502040204020203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</a:pPr>
                      <a:r>
                        <a:rPr lang="en-US" altLang="zh-CN" sz="1800" u="none" strike="noStrike" dirty="0">
                          <a:effectLst/>
                          <a:sym typeface="Times New Roman" panose="02020603050405020304" pitchFamily="18" charset="0"/>
                        </a:rPr>
                        <a:t>2020</a:t>
                      </a:r>
                      <a:r>
                        <a:rPr lang="zh-CN" altLang="en-US" sz="1800" u="none" strike="noStrike" dirty="0">
                          <a:effectLst/>
                          <a:sym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800" u="none" strike="noStrike" dirty="0">
                          <a:effectLst/>
                          <a:sym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800" u="none" strike="noStrike" dirty="0">
                          <a:effectLst/>
                          <a:sym typeface="Times New Roman" panose="02020603050405020304" pitchFamily="18" charset="0"/>
                        </a:rPr>
                        <a:t>月</a:t>
                      </a:r>
                      <a:r>
                        <a:rPr lang="en-US" altLang="zh-CN" sz="1800" u="none" strike="noStrike" dirty="0">
                          <a:effectLst/>
                          <a:sym typeface="Times New Roman" panose="02020603050405020304" pitchFamily="18" charset="0"/>
                        </a:rPr>
                        <a:t>17</a:t>
                      </a:r>
                      <a:r>
                        <a:rPr lang="zh-CN" altLang="en-US" sz="1800" u="none" strike="noStrike" dirty="0">
                          <a:effectLst/>
                          <a:sym typeface="Times New Roman" panose="02020603050405020304" pitchFamily="18" charset="0"/>
                        </a:rPr>
                        <a:t>日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 Light" panose="020B0502040204020203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578766"/>
                  </a:ext>
                </a:extLst>
              </a:tr>
              <a:tr h="36296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zh-CN" altLang="en-US" sz="1800" b="1" u="none" strike="noStrike" dirty="0">
                          <a:effectLst/>
                          <a:sym typeface="Times New Roman" panose="02020603050405020304" pitchFamily="18" charset="0"/>
                        </a:rPr>
                        <a:t>目前大陆地区同通用名药品的上市情况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 Light" panose="020B0502040204020203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sym typeface="Times New Roman" panose="02020603050405020304" pitchFamily="18" charset="0"/>
                        </a:rPr>
                        <a:t>家（不包括原研）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 Light" panose="020B0502040204020203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150837"/>
                  </a:ext>
                </a:extLst>
              </a:tr>
              <a:tr h="36296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zh-CN" altLang="en-US" sz="1800" b="0" u="none" strike="noStrike" dirty="0">
                          <a:effectLst/>
                          <a:sym typeface="Times New Roman" panose="02020603050405020304" pitchFamily="18" charset="0"/>
                        </a:rPr>
                        <a:t>全球首个上市国家地区、时间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 Light" panose="020B0502040204020203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</a:pPr>
                      <a:r>
                        <a:rPr lang="zh-CN" altLang="en-US" sz="1800" u="none" strike="noStrike" dirty="0">
                          <a:effectLst/>
                          <a:sym typeface="Times New Roman" panose="02020603050405020304" pitchFamily="18" charset="0"/>
                        </a:rPr>
                        <a:t>欧盟，</a:t>
                      </a:r>
                      <a:r>
                        <a:rPr lang="en-US" altLang="zh-CN" sz="1800" u="none" strike="noStrike" dirty="0">
                          <a:effectLst/>
                          <a:sym typeface="Times New Roman" panose="02020603050405020304" pitchFamily="18" charset="0"/>
                        </a:rPr>
                        <a:t>2010</a:t>
                      </a:r>
                      <a:r>
                        <a:rPr lang="zh-CN" altLang="en-US" sz="1800" u="none" strike="noStrike" dirty="0">
                          <a:effectLst/>
                          <a:sym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800" u="none" strike="noStrike" dirty="0">
                          <a:effectLst/>
                          <a:sym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800" u="none" strike="noStrike" dirty="0">
                          <a:effectLst/>
                          <a:sym typeface="Times New Roman" panose="02020603050405020304" pitchFamily="18" charset="0"/>
                        </a:rPr>
                        <a:t>月</a:t>
                      </a:r>
                      <a:r>
                        <a:rPr lang="en-US" altLang="zh-CN" sz="1800" u="none" strike="noStrike" dirty="0">
                          <a:effectLst/>
                          <a:sym typeface="Times New Roman" panose="02020603050405020304" pitchFamily="18" charset="0"/>
                        </a:rPr>
                        <a:t>26</a:t>
                      </a:r>
                      <a:r>
                        <a:rPr lang="zh-CN" altLang="en-US" sz="1800" u="none" strike="noStrike" dirty="0">
                          <a:effectLst/>
                          <a:sym typeface="Times New Roman" panose="02020603050405020304" pitchFamily="18" charset="0"/>
                        </a:rPr>
                        <a:t>日</a:t>
                      </a:r>
                      <a:endParaRPr lang="zh-CN" altLang="en-US" sz="1800" u="none" strike="noStrike" dirty="0">
                        <a:effectLst/>
                        <a:latin typeface="Times New Roman" panose="02020603050405020304" pitchFamily="18" charset="0"/>
                        <a:ea typeface="Microsoft YaHei Light" panose="020B0502040204020203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364856"/>
                  </a:ext>
                </a:extLst>
              </a:tr>
              <a:tr h="36289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zh-CN" altLang="en-US" sz="1800" b="1" u="none" strike="noStrike" kern="1200" dirty="0">
                          <a:solidFill>
                            <a:srgbClr val="0063C3"/>
                          </a:solidFill>
                          <a:effectLst/>
                          <a:sym typeface="Times New Roman" panose="02020603050405020304" pitchFamily="18" charset="0"/>
                        </a:rPr>
                        <a:t>现行医保目录内支付范围</a:t>
                      </a:r>
                      <a:endParaRPr lang="zh-CN" altLang="en-US" sz="1800" b="1" u="none" strike="noStrike" kern="1200" dirty="0">
                        <a:solidFill>
                          <a:srgbClr val="0063C3"/>
                        </a:solidFill>
                        <a:effectLst/>
                        <a:latin typeface="+mn-lt"/>
                        <a:ea typeface="+mn-ea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</a:pPr>
                      <a:r>
                        <a:rPr lang="zh-CN" alt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限绝经后妇女的</a:t>
                      </a:r>
                      <a:r>
                        <a:rPr lang="zh-CN" altLang="en-US" sz="1800" b="1" kern="1200" dirty="0">
                          <a:solidFill>
                            <a:srgbClr val="0063C3"/>
                          </a:solidFill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重度</a:t>
                      </a:r>
                      <a:r>
                        <a:rPr lang="zh-CN" alt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骨质疏松</a:t>
                      </a: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559566"/>
                  </a:ext>
                </a:extLst>
              </a:tr>
              <a:tr h="11720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zh-CN" altLang="en-US" sz="1800" b="1" u="none" strike="noStrike" kern="1200" dirty="0">
                          <a:solidFill>
                            <a:srgbClr val="0063C3"/>
                          </a:solidFill>
                          <a:effectLst/>
                          <a:sym typeface="Times New Roman" panose="02020603050405020304" pitchFamily="18" charset="0"/>
                        </a:rPr>
                        <a:t>申请内容</a:t>
                      </a:r>
                      <a:endParaRPr lang="zh-CN" altLang="en-US" sz="1800" b="1" u="none" strike="noStrike" kern="1200" dirty="0">
                        <a:solidFill>
                          <a:srgbClr val="0063C3"/>
                        </a:solidFill>
                        <a:effectLst/>
                        <a:latin typeface="+mn-lt"/>
                        <a:ea typeface="+mn-ea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3" indent="0" algn="l" fontAlgn="b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1. </a:t>
                      </a:r>
                      <a:r>
                        <a:rPr lang="zh-CN" altLang="en-US" sz="1800" b="1" kern="1200" dirty="0">
                          <a:solidFill>
                            <a:srgbClr val="0063C3"/>
                          </a:solidFill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取消</a:t>
                      </a:r>
                      <a:r>
                        <a:rPr lang="zh-CN" alt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医保支付范围中</a:t>
                      </a:r>
                      <a:r>
                        <a:rPr lang="zh-CN" altLang="en-US" sz="1800" b="1" kern="1200" dirty="0">
                          <a:solidFill>
                            <a:srgbClr val="0063C3"/>
                          </a:solidFill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“重度骨质疏松”的限定，</a:t>
                      </a:r>
                      <a:endParaRPr lang="en-US" altLang="zh-CN" sz="1800" b="1" kern="1200" dirty="0">
                        <a:solidFill>
                          <a:srgbClr val="0063C3"/>
                        </a:solidFill>
                        <a:latin typeface="+mn-lt"/>
                        <a:ea typeface="+mn-ea"/>
                        <a:cs typeface="+mn-cs"/>
                        <a:sym typeface="Times New Roman" panose="02020603050405020304" pitchFamily="18" charset="0"/>
                      </a:endParaRPr>
                    </a:p>
                    <a:p>
                      <a:pPr marL="0" lvl="3" indent="0" algn="l" fontAlgn="b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 b="1" kern="1200" dirty="0">
                          <a:solidFill>
                            <a:srgbClr val="0063C3"/>
                          </a:solidFill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同步为“骨折高风险的绝经后妇女的骨质疏松症”</a:t>
                      </a:r>
                      <a:endParaRPr lang="en-US" altLang="zh-CN" sz="1800" b="1" kern="1200" dirty="0">
                        <a:solidFill>
                          <a:srgbClr val="0063C3"/>
                        </a:solidFill>
                        <a:latin typeface="+mn-lt"/>
                        <a:ea typeface="+mn-ea"/>
                        <a:cs typeface="+mn-cs"/>
                        <a:sym typeface="Times New Roman" panose="02020603050405020304" pitchFamily="18" charset="0"/>
                      </a:endParaRPr>
                    </a:p>
                    <a:p>
                      <a:pPr marL="0" lvl="3" indent="0" algn="l" fontAlgn="b">
                        <a:lnSpc>
                          <a:spcPct val="100000"/>
                        </a:lnSpc>
                        <a:buNone/>
                      </a:pPr>
                      <a:endParaRPr lang="en-US" altLang="zh-CN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Times New Roman" panose="02020603050405020304" pitchFamily="18" charset="0"/>
                      </a:endParaRPr>
                    </a:p>
                    <a:p>
                      <a:pPr marL="0" lvl="3" indent="0" algn="l" fontAlgn="b">
                        <a:lnSpc>
                          <a:spcPct val="100000"/>
                        </a:lnSpc>
                      </a:pPr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2. </a:t>
                      </a:r>
                      <a:r>
                        <a:rPr lang="zh-CN" altLang="en-US" sz="1800" b="1" kern="1200" dirty="0">
                          <a:solidFill>
                            <a:srgbClr val="0063C3"/>
                          </a:solidFill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新增适应症“用于骨折高风险的男性骨质疏松症”</a:t>
                      </a:r>
                      <a:endParaRPr lang="en-US" altLang="zh-CN" sz="1800" b="1" kern="1200" dirty="0">
                        <a:solidFill>
                          <a:srgbClr val="0063C3"/>
                        </a:solidFill>
                        <a:latin typeface="+mn-lt"/>
                        <a:ea typeface="+mn-ea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102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6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"/>
    </mc:Choice>
    <mc:Fallback xmlns="">
      <p:transition spd="slow" advTm="34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0E5708CF-B156-649D-22E9-5DE0E0A20489}"/>
              </a:ext>
            </a:extLst>
          </p:cNvPr>
          <p:cNvSpPr txBox="1"/>
          <p:nvPr/>
        </p:nvSpPr>
        <p:spPr>
          <a:xfrm>
            <a:off x="0" y="0"/>
            <a:ext cx="1419497" cy="401648"/>
          </a:xfrm>
          <a:prstGeom prst="rect">
            <a:avLst/>
          </a:prstGeom>
          <a:solidFill>
            <a:srgbClr val="719DD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基本信息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EDEA29-3283-9448-451C-5D0190B0C0F3}"/>
              </a:ext>
            </a:extLst>
          </p:cNvPr>
          <p:cNvSpPr txBox="1">
            <a:spLocks/>
          </p:cNvSpPr>
          <p:nvPr/>
        </p:nvSpPr>
        <p:spPr>
          <a:xfrm>
            <a:off x="1143045" y="1299744"/>
            <a:ext cx="10481906" cy="4018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骨质疏松症（骨松）是一种以骨量低下，骨组织微结构损坏，导致骨脆性增加，易发生骨折为特征的全身性骨病</a:t>
            </a:r>
            <a:r>
              <a:rPr lang="en-US" altLang="zh-CN" sz="16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759D6605-D946-86B1-4F36-A2901E5A1E5F}"/>
              </a:ext>
            </a:extLst>
          </p:cNvPr>
          <p:cNvSpPr/>
          <p:nvPr/>
        </p:nvSpPr>
        <p:spPr>
          <a:xfrm>
            <a:off x="1540225" y="3819337"/>
            <a:ext cx="4065361" cy="49888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发生脆性骨折，相对未发生过脆性骨折</a:t>
            </a:r>
            <a:endParaRPr lang="en-US" altLang="zh-CN" sz="1600" kern="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再骨折风险</a:t>
            </a:r>
            <a:r>
              <a:rPr lang="zh-CN" altLang="en-US" sz="1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约</a:t>
            </a:r>
            <a:r>
              <a:rPr lang="en-US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2-10</a:t>
            </a:r>
            <a:r>
              <a:rPr lang="zh-CN" altLang="en-US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倍</a:t>
            </a:r>
            <a:r>
              <a:rPr lang="en-US" altLang="zh-CN" sz="1600" kern="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en-US" sz="1600" kern="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F87AAA60-96CB-19C7-BBE5-E24D797523A7}"/>
              </a:ext>
            </a:extLst>
          </p:cNvPr>
          <p:cNvSpPr/>
          <p:nvPr/>
        </p:nvSpPr>
        <p:spPr>
          <a:xfrm>
            <a:off x="1595566" y="2601143"/>
            <a:ext cx="3961247" cy="928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中国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50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岁</a:t>
            </a:r>
            <a:r>
              <a:rPr lang="zh-CN" altLang="en-US" sz="1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以上骨质疏松症</a:t>
            </a:r>
            <a:r>
              <a:rPr lang="zh-CN" altLang="en-US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患病率</a:t>
            </a:r>
            <a:endParaRPr lang="en-US" altLang="zh-CN" b="1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zh-CN" altLang="en-US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女性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高达</a:t>
            </a:r>
            <a:r>
              <a:rPr lang="en-US" altLang="zh-CN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32.1%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；</a:t>
            </a:r>
            <a:r>
              <a:rPr lang="zh-CN" altLang="en-US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男性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为</a:t>
            </a:r>
            <a:r>
              <a:rPr lang="en-US" altLang="zh-CN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6%</a:t>
            </a:r>
            <a:r>
              <a:rPr kumimoji="0" lang="en-US" altLang="zh-CN" sz="16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kumimoji="0" lang="en-US" sz="16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346E434-8DF2-1E30-F73A-7267E1B0CA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876" y="3727191"/>
            <a:ext cx="411135" cy="411135"/>
          </a:xfrm>
          <a:prstGeom prst="rect">
            <a:avLst/>
          </a:prstGeom>
        </p:spPr>
      </p:pic>
      <p:grpSp>
        <p:nvGrpSpPr>
          <p:cNvPr id="25" name="ïṧľiḋé">
            <a:extLst>
              <a:ext uri="{FF2B5EF4-FFF2-40B4-BE49-F238E27FC236}">
                <a16:creationId xmlns:a16="http://schemas.microsoft.com/office/drawing/2014/main" id="{71CFE9F6-B9C5-1139-A902-8E871006693C}"/>
              </a:ext>
            </a:extLst>
          </p:cNvPr>
          <p:cNvGrpSpPr/>
          <p:nvPr/>
        </p:nvGrpSpPr>
        <p:grpSpPr>
          <a:xfrm>
            <a:off x="1529105" y="1825043"/>
            <a:ext cx="9133789" cy="749079"/>
            <a:chOff x="2314125" y="2657274"/>
            <a:chExt cx="7576456" cy="2119085"/>
          </a:xfrm>
        </p:grpSpPr>
        <p:cxnSp>
          <p:nvCxnSpPr>
            <p:cNvPr id="26" name="ïṣľîḍe">
              <a:extLst>
                <a:ext uri="{FF2B5EF4-FFF2-40B4-BE49-F238E27FC236}">
                  <a16:creationId xmlns:a16="http://schemas.microsoft.com/office/drawing/2014/main" id="{CF76F414-203A-DC9C-8A1C-9C8A41684D0D}"/>
                </a:ext>
              </a:extLst>
            </p:cNvPr>
            <p:cNvCxnSpPr>
              <a:cxnSpLocks/>
            </p:cNvCxnSpPr>
            <p:nvPr/>
          </p:nvCxnSpPr>
          <p:spPr>
            <a:xfrm>
              <a:off x="6102353" y="2657274"/>
              <a:ext cx="0" cy="2119085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ïsḻíḋe">
              <a:extLst>
                <a:ext uri="{FF2B5EF4-FFF2-40B4-BE49-F238E27FC236}">
                  <a16:creationId xmlns:a16="http://schemas.microsoft.com/office/drawing/2014/main" id="{641E4E83-2828-4BF9-2991-9E235C025E9A}"/>
                </a:ext>
              </a:extLst>
            </p:cNvPr>
            <p:cNvGrpSpPr/>
            <p:nvPr/>
          </p:nvGrpSpPr>
          <p:grpSpPr>
            <a:xfrm>
              <a:off x="2314125" y="2773388"/>
              <a:ext cx="3392893" cy="1886857"/>
              <a:chOff x="2314125" y="2773388"/>
              <a:chExt cx="3392893" cy="1886857"/>
            </a:xfrm>
          </p:grpSpPr>
          <p:sp>
            <p:nvSpPr>
              <p:cNvPr id="31" name="íslïďe">
                <a:extLst>
                  <a:ext uri="{FF2B5EF4-FFF2-40B4-BE49-F238E27FC236}">
                    <a16:creationId xmlns:a16="http://schemas.microsoft.com/office/drawing/2014/main" id="{4216F370-A53F-D7A1-3384-C16063D964F5}"/>
                  </a:ext>
                </a:extLst>
              </p:cNvPr>
              <p:cNvSpPr/>
              <p:nvPr/>
            </p:nvSpPr>
            <p:spPr>
              <a:xfrm flipH="1">
                <a:off x="2314125" y="2773388"/>
                <a:ext cx="3323769" cy="1886857"/>
              </a:xfrm>
              <a:prstGeom prst="homePlate">
                <a:avLst>
                  <a:gd name="adj" fmla="val 39231"/>
                </a:avLst>
              </a:prstGeom>
              <a:solidFill>
                <a:schemeClr val="bg1"/>
              </a:soli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/>
              </a:bodyPr>
              <a:lstStyle/>
              <a:p>
                <a:pPr algn="ctr" defTabSz="913765"/>
                <a:endParaRPr lang="zh-CN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" name="íṧļiḓe">
                <a:extLst>
                  <a:ext uri="{FF2B5EF4-FFF2-40B4-BE49-F238E27FC236}">
                    <a16:creationId xmlns:a16="http://schemas.microsoft.com/office/drawing/2014/main" id="{B6F16033-E90D-9694-AF4E-FD1F50E8527D}"/>
                  </a:ext>
                </a:extLst>
              </p:cNvPr>
              <p:cNvSpPr/>
              <p:nvPr/>
            </p:nvSpPr>
            <p:spPr>
              <a:xfrm>
                <a:off x="2334812" y="2877028"/>
                <a:ext cx="3372206" cy="1654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骨松患者患病率高，发生骨质疏松性骨折后，再骨折风险增加，致残、致死率高</a:t>
                </a:r>
                <a:endParaRPr kumimoji="1" lang="en-US" altLang="zh-CN" sz="1600" b="1" dirty="0">
                  <a:solidFill>
                    <a:schemeClr val="tx1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ïŝľiďe">
              <a:extLst>
                <a:ext uri="{FF2B5EF4-FFF2-40B4-BE49-F238E27FC236}">
                  <a16:creationId xmlns:a16="http://schemas.microsoft.com/office/drawing/2014/main" id="{77CD73A3-0E8F-E0C4-C456-8069153D5A49}"/>
                </a:ext>
              </a:extLst>
            </p:cNvPr>
            <p:cNvGrpSpPr/>
            <p:nvPr/>
          </p:nvGrpSpPr>
          <p:grpSpPr>
            <a:xfrm>
              <a:off x="6566812" y="2773388"/>
              <a:ext cx="3323769" cy="1886857"/>
              <a:chOff x="6566812" y="2773388"/>
              <a:chExt cx="3323769" cy="1886857"/>
            </a:xfrm>
          </p:grpSpPr>
          <p:sp>
            <p:nvSpPr>
              <p:cNvPr id="29" name="íšlíḓé">
                <a:extLst>
                  <a:ext uri="{FF2B5EF4-FFF2-40B4-BE49-F238E27FC236}">
                    <a16:creationId xmlns:a16="http://schemas.microsoft.com/office/drawing/2014/main" id="{E886A2C1-092A-349D-DBEF-19EC6A4A04BD}"/>
                  </a:ext>
                </a:extLst>
              </p:cNvPr>
              <p:cNvSpPr/>
              <p:nvPr/>
            </p:nvSpPr>
            <p:spPr>
              <a:xfrm>
                <a:off x="6566812" y="2773388"/>
                <a:ext cx="3323769" cy="1886857"/>
              </a:xfrm>
              <a:prstGeom prst="homePlate">
                <a:avLst>
                  <a:gd name="adj" fmla="val 3923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/>
              </a:bodyPr>
              <a:lstStyle/>
              <a:p>
                <a:pPr algn="ctr" defTabSz="913765"/>
                <a:endParaRPr lang="zh-CN" altLang="en-US" sz="2400" b="1">
                  <a:solidFill>
                    <a:srgbClr val="FFFFFF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0" name="îṣļîḍé">
                <a:extLst>
                  <a:ext uri="{FF2B5EF4-FFF2-40B4-BE49-F238E27FC236}">
                    <a16:creationId xmlns:a16="http://schemas.microsoft.com/office/drawing/2014/main" id="{81EBD978-22CB-868C-091F-F53347DF72CC}"/>
                  </a:ext>
                </a:extLst>
              </p:cNvPr>
              <p:cNvSpPr/>
              <p:nvPr/>
            </p:nvSpPr>
            <p:spPr>
              <a:xfrm>
                <a:off x="6693058" y="2900183"/>
                <a:ext cx="2874746" cy="16542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algn="ctr"/>
                <a:r>
                  <a:rPr kumimoji="1"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骨质疏松性骨折给患者、家庭及社会造成巨大的经济负担</a:t>
                </a:r>
                <a:endParaRPr kumimoji="1" lang="en-US" altLang="zh-CN" sz="1600" b="1" dirty="0">
                  <a:solidFill>
                    <a:schemeClr val="tx1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84AF937-3C77-FE0D-B7F1-C98A06A4B69B}"/>
              </a:ext>
            </a:extLst>
          </p:cNvPr>
          <p:cNvGrpSpPr/>
          <p:nvPr/>
        </p:nvGrpSpPr>
        <p:grpSpPr>
          <a:xfrm>
            <a:off x="1152814" y="2927917"/>
            <a:ext cx="633114" cy="247055"/>
            <a:chOff x="1264385" y="2186249"/>
            <a:chExt cx="919666" cy="358874"/>
          </a:xfrm>
          <a:solidFill>
            <a:schemeClr val="bg1">
              <a:lumMod val="75000"/>
            </a:schemeClr>
          </a:solidFill>
        </p:grpSpPr>
        <p:sp>
          <p:nvSpPr>
            <p:cNvPr id="36" name="men_97096">
              <a:extLst>
                <a:ext uri="{FF2B5EF4-FFF2-40B4-BE49-F238E27FC236}">
                  <a16:creationId xmlns:a16="http://schemas.microsoft.com/office/drawing/2014/main" id="{78FDBF11-BCA9-BDE9-87B5-E41DF607B33B}"/>
                </a:ext>
              </a:extLst>
            </p:cNvPr>
            <p:cNvSpPr/>
            <p:nvPr/>
          </p:nvSpPr>
          <p:spPr>
            <a:xfrm>
              <a:off x="1264385" y="2186250"/>
              <a:ext cx="182604" cy="358873"/>
            </a:xfrm>
            <a:custGeom>
              <a:avLst/>
              <a:gdLst>
                <a:gd name="T0" fmla="*/ 1413 w 2012"/>
                <a:gd name="T1" fmla="*/ 873 h 3960"/>
                <a:gd name="T2" fmla="*/ 1264 w 2012"/>
                <a:gd name="T3" fmla="*/ 873 h 3960"/>
                <a:gd name="T4" fmla="*/ 1480 w 2012"/>
                <a:gd name="T5" fmla="*/ 475 h 3960"/>
                <a:gd name="T6" fmla="*/ 1006 w 2012"/>
                <a:gd name="T7" fmla="*/ 0 h 3960"/>
                <a:gd name="T8" fmla="*/ 532 w 2012"/>
                <a:gd name="T9" fmla="*/ 475 h 3960"/>
                <a:gd name="T10" fmla="*/ 748 w 2012"/>
                <a:gd name="T11" fmla="*/ 873 h 3960"/>
                <a:gd name="T12" fmla="*/ 599 w 2012"/>
                <a:gd name="T13" fmla="*/ 873 h 3960"/>
                <a:gd name="T14" fmla="*/ 0 w 2012"/>
                <a:gd name="T15" fmla="*/ 1473 h 3960"/>
                <a:gd name="T16" fmla="*/ 0 w 2012"/>
                <a:gd name="T17" fmla="*/ 2398 h 3960"/>
                <a:gd name="T18" fmla="*/ 132 w 2012"/>
                <a:gd name="T19" fmla="*/ 2530 h 3960"/>
                <a:gd name="T20" fmla="*/ 391 w 2012"/>
                <a:gd name="T21" fmla="*/ 2530 h 3960"/>
                <a:gd name="T22" fmla="*/ 391 w 2012"/>
                <a:gd name="T23" fmla="*/ 3828 h 3960"/>
                <a:gd name="T24" fmla="*/ 524 w 2012"/>
                <a:gd name="T25" fmla="*/ 3960 h 3960"/>
                <a:gd name="T26" fmla="*/ 1489 w 2012"/>
                <a:gd name="T27" fmla="*/ 3960 h 3960"/>
                <a:gd name="T28" fmla="*/ 1621 w 2012"/>
                <a:gd name="T29" fmla="*/ 3828 h 3960"/>
                <a:gd name="T30" fmla="*/ 1621 w 2012"/>
                <a:gd name="T31" fmla="*/ 2530 h 3960"/>
                <a:gd name="T32" fmla="*/ 1880 w 2012"/>
                <a:gd name="T33" fmla="*/ 2530 h 3960"/>
                <a:gd name="T34" fmla="*/ 2012 w 2012"/>
                <a:gd name="T35" fmla="*/ 2398 h 3960"/>
                <a:gd name="T36" fmla="*/ 2012 w 2012"/>
                <a:gd name="T37" fmla="*/ 1473 h 3960"/>
                <a:gd name="T38" fmla="*/ 1413 w 2012"/>
                <a:gd name="T39" fmla="*/ 873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12" h="3960">
                  <a:moveTo>
                    <a:pt x="1413" y="873"/>
                  </a:moveTo>
                  <a:lnTo>
                    <a:pt x="1264" y="873"/>
                  </a:lnTo>
                  <a:cubicBezTo>
                    <a:pt x="1394" y="789"/>
                    <a:pt x="1480" y="642"/>
                    <a:pt x="1480" y="475"/>
                  </a:cubicBezTo>
                  <a:cubicBezTo>
                    <a:pt x="1480" y="213"/>
                    <a:pt x="1267" y="0"/>
                    <a:pt x="1006" y="0"/>
                  </a:cubicBezTo>
                  <a:cubicBezTo>
                    <a:pt x="745" y="0"/>
                    <a:pt x="532" y="213"/>
                    <a:pt x="532" y="475"/>
                  </a:cubicBezTo>
                  <a:cubicBezTo>
                    <a:pt x="532" y="642"/>
                    <a:pt x="618" y="789"/>
                    <a:pt x="748" y="873"/>
                  </a:cubicBezTo>
                  <a:lnTo>
                    <a:pt x="599" y="873"/>
                  </a:lnTo>
                  <a:cubicBezTo>
                    <a:pt x="269" y="873"/>
                    <a:pt x="0" y="1142"/>
                    <a:pt x="0" y="1473"/>
                  </a:cubicBezTo>
                  <a:lnTo>
                    <a:pt x="0" y="2398"/>
                  </a:lnTo>
                  <a:cubicBezTo>
                    <a:pt x="0" y="2471"/>
                    <a:pt x="59" y="2530"/>
                    <a:pt x="132" y="2530"/>
                  </a:cubicBezTo>
                  <a:lnTo>
                    <a:pt x="391" y="2530"/>
                  </a:lnTo>
                  <a:lnTo>
                    <a:pt x="391" y="3828"/>
                  </a:lnTo>
                  <a:cubicBezTo>
                    <a:pt x="391" y="3901"/>
                    <a:pt x="450" y="3960"/>
                    <a:pt x="524" y="3960"/>
                  </a:cubicBezTo>
                  <a:lnTo>
                    <a:pt x="1489" y="3960"/>
                  </a:lnTo>
                  <a:cubicBezTo>
                    <a:pt x="1562" y="3960"/>
                    <a:pt x="1621" y="3901"/>
                    <a:pt x="1621" y="3828"/>
                  </a:cubicBezTo>
                  <a:lnTo>
                    <a:pt x="1621" y="2530"/>
                  </a:lnTo>
                  <a:lnTo>
                    <a:pt x="1880" y="2530"/>
                  </a:lnTo>
                  <a:cubicBezTo>
                    <a:pt x="1953" y="2530"/>
                    <a:pt x="2012" y="2471"/>
                    <a:pt x="2012" y="2398"/>
                  </a:cubicBezTo>
                  <a:lnTo>
                    <a:pt x="2012" y="1473"/>
                  </a:lnTo>
                  <a:cubicBezTo>
                    <a:pt x="2012" y="1142"/>
                    <a:pt x="1743" y="873"/>
                    <a:pt x="1413" y="873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7" name="men_97096">
              <a:extLst>
                <a:ext uri="{FF2B5EF4-FFF2-40B4-BE49-F238E27FC236}">
                  <a16:creationId xmlns:a16="http://schemas.microsoft.com/office/drawing/2014/main" id="{D576CBE5-966F-7E23-3544-459C79DBEBF3}"/>
                </a:ext>
              </a:extLst>
            </p:cNvPr>
            <p:cNvSpPr/>
            <p:nvPr/>
          </p:nvSpPr>
          <p:spPr>
            <a:xfrm>
              <a:off x="1632916" y="2186249"/>
              <a:ext cx="182604" cy="358873"/>
            </a:xfrm>
            <a:custGeom>
              <a:avLst/>
              <a:gdLst>
                <a:gd name="T0" fmla="*/ 1413 w 2012"/>
                <a:gd name="T1" fmla="*/ 873 h 3960"/>
                <a:gd name="T2" fmla="*/ 1264 w 2012"/>
                <a:gd name="T3" fmla="*/ 873 h 3960"/>
                <a:gd name="T4" fmla="*/ 1480 w 2012"/>
                <a:gd name="T5" fmla="*/ 475 h 3960"/>
                <a:gd name="T6" fmla="*/ 1006 w 2012"/>
                <a:gd name="T7" fmla="*/ 0 h 3960"/>
                <a:gd name="T8" fmla="*/ 532 w 2012"/>
                <a:gd name="T9" fmla="*/ 475 h 3960"/>
                <a:gd name="T10" fmla="*/ 748 w 2012"/>
                <a:gd name="T11" fmla="*/ 873 h 3960"/>
                <a:gd name="T12" fmla="*/ 599 w 2012"/>
                <a:gd name="T13" fmla="*/ 873 h 3960"/>
                <a:gd name="T14" fmla="*/ 0 w 2012"/>
                <a:gd name="T15" fmla="*/ 1473 h 3960"/>
                <a:gd name="T16" fmla="*/ 0 w 2012"/>
                <a:gd name="T17" fmla="*/ 2398 h 3960"/>
                <a:gd name="T18" fmla="*/ 132 w 2012"/>
                <a:gd name="T19" fmla="*/ 2530 h 3960"/>
                <a:gd name="T20" fmla="*/ 391 w 2012"/>
                <a:gd name="T21" fmla="*/ 2530 h 3960"/>
                <a:gd name="T22" fmla="*/ 391 w 2012"/>
                <a:gd name="T23" fmla="*/ 3828 h 3960"/>
                <a:gd name="T24" fmla="*/ 524 w 2012"/>
                <a:gd name="T25" fmla="*/ 3960 h 3960"/>
                <a:gd name="T26" fmla="*/ 1489 w 2012"/>
                <a:gd name="T27" fmla="*/ 3960 h 3960"/>
                <a:gd name="T28" fmla="*/ 1621 w 2012"/>
                <a:gd name="T29" fmla="*/ 3828 h 3960"/>
                <a:gd name="T30" fmla="*/ 1621 w 2012"/>
                <a:gd name="T31" fmla="*/ 2530 h 3960"/>
                <a:gd name="T32" fmla="*/ 1880 w 2012"/>
                <a:gd name="T33" fmla="*/ 2530 h 3960"/>
                <a:gd name="T34" fmla="*/ 2012 w 2012"/>
                <a:gd name="T35" fmla="*/ 2398 h 3960"/>
                <a:gd name="T36" fmla="*/ 2012 w 2012"/>
                <a:gd name="T37" fmla="*/ 1473 h 3960"/>
                <a:gd name="T38" fmla="*/ 1413 w 2012"/>
                <a:gd name="T39" fmla="*/ 873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12" h="3960">
                  <a:moveTo>
                    <a:pt x="1413" y="873"/>
                  </a:moveTo>
                  <a:lnTo>
                    <a:pt x="1264" y="873"/>
                  </a:lnTo>
                  <a:cubicBezTo>
                    <a:pt x="1394" y="789"/>
                    <a:pt x="1480" y="642"/>
                    <a:pt x="1480" y="475"/>
                  </a:cubicBezTo>
                  <a:cubicBezTo>
                    <a:pt x="1480" y="213"/>
                    <a:pt x="1267" y="0"/>
                    <a:pt x="1006" y="0"/>
                  </a:cubicBezTo>
                  <a:cubicBezTo>
                    <a:pt x="745" y="0"/>
                    <a:pt x="532" y="213"/>
                    <a:pt x="532" y="475"/>
                  </a:cubicBezTo>
                  <a:cubicBezTo>
                    <a:pt x="532" y="642"/>
                    <a:pt x="618" y="789"/>
                    <a:pt x="748" y="873"/>
                  </a:cubicBezTo>
                  <a:lnTo>
                    <a:pt x="599" y="873"/>
                  </a:lnTo>
                  <a:cubicBezTo>
                    <a:pt x="269" y="873"/>
                    <a:pt x="0" y="1142"/>
                    <a:pt x="0" y="1473"/>
                  </a:cubicBezTo>
                  <a:lnTo>
                    <a:pt x="0" y="2398"/>
                  </a:lnTo>
                  <a:cubicBezTo>
                    <a:pt x="0" y="2471"/>
                    <a:pt x="59" y="2530"/>
                    <a:pt x="132" y="2530"/>
                  </a:cubicBezTo>
                  <a:lnTo>
                    <a:pt x="391" y="2530"/>
                  </a:lnTo>
                  <a:lnTo>
                    <a:pt x="391" y="3828"/>
                  </a:lnTo>
                  <a:cubicBezTo>
                    <a:pt x="391" y="3901"/>
                    <a:pt x="450" y="3960"/>
                    <a:pt x="524" y="3960"/>
                  </a:cubicBezTo>
                  <a:lnTo>
                    <a:pt x="1489" y="3960"/>
                  </a:lnTo>
                  <a:cubicBezTo>
                    <a:pt x="1562" y="3960"/>
                    <a:pt x="1621" y="3901"/>
                    <a:pt x="1621" y="3828"/>
                  </a:cubicBezTo>
                  <a:lnTo>
                    <a:pt x="1621" y="2530"/>
                  </a:lnTo>
                  <a:lnTo>
                    <a:pt x="1880" y="2530"/>
                  </a:lnTo>
                  <a:cubicBezTo>
                    <a:pt x="1953" y="2530"/>
                    <a:pt x="2012" y="2471"/>
                    <a:pt x="2012" y="2398"/>
                  </a:cubicBezTo>
                  <a:lnTo>
                    <a:pt x="2012" y="1473"/>
                  </a:lnTo>
                  <a:cubicBezTo>
                    <a:pt x="2012" y="1142"/>
                    <a:pt x="1743" y="873"/>
                    <a:pt x="1413" y="873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8" name="men_97096">
              <a:extLst>
                <a:ext uri="{FF2B5EF4-FFF2-40B4-BE49-F238E27FC236}">
                  <a16:creationId xmlns:a16="http://schemas.microsoft.com/office/drawing/2014/main" id="{13206868-7DC7-673A-CE8E-52B2F4282378}"/>
                </a:ext>
              </a:extLst>
            </p:cNvPr>
            <p:cNvSpPr/>
            <p:nvPr/>
          </p:nvSpPr>
          <p:spPr>
            <a:xfrm>
              <a:off x="2001447" y="2186249"/>
              <a:ext cx="182604" cy="358873"/>
            </a:xfrm>
            <a:custGeom>
              <a:avLst/>
              <a:gdLst>
                <a:gd name="T0" fmla="*/ 1413 w 2012"/>
                <a:gd name="T1" fmla="*/ 873 h 3960"/>
                <a:gd name="T2" fmla="*/ 1264 w 2012"/>
                <a:gd name="T3" fmla="*/ 873 h 3960"/>
                <a:gd name="T4" fmla="*/ 1480 w 2012"/>
                <a:gd name="T5" fmla="*/ 475 h 3960"/>
                <a:gd name="T6" fmla="*/ 1006 w 2012"/>
                <a:gd name="T7" fmla="*/ 0 h 3960"/>
                <a:gd name="T8" fmla="*/ 532 w 2012"/>
                <a:gd name="T9" fmla="*/ 475 h 3960"/>
                <a:gd name="T10" fmla="*/ 748 w 2012"/>
                <a:gd name="T11" fmla="*/ 873 h 3960"/>
                <a:gd name="T12" fmla="*/ 599 w 2012"/>
                <a:gd name="T13" fmla="*/ 873 h 3960"/>
                <a:gd name="T14" fmla="*/ 0 w 2012"/>
                <a:gd name="T15" fmla="*/ 1473 h 3960"/>
                <a:gd name="T16" fmla="*/ 0 w 2012"/>
                <a:gd name="T17" fmla="*/ 2398 h 3960"/>
                <a:gd name="T18" fmla="*/ 132 w 2012"/>
                <a:gd name="T19" fmla="*/ 2530 h 3960"/>
                <a:gd name="T20" fmla="*/ 391 w 2012"/>
                <a:gd name="T21" fmla="*/ 2530 h 3960"/>
                <a:gd name="T22" fmla="*/ 391 w 2012"/>
                <a:gd name="T23" fmla="*/ 3828 h 3960"/>
                <a:gd name="T24" fmla="*/ 524 w 2012"/>
                <a:gd name="T25" fmla="*/ 3960 h 3960"/>
                <a:gd name="T26" fmla="*/ 1489 w 2012"/>
                <a:gd name="T27" fmla="*/ 3960 h 3960"/>
                <a:gd name="T28" fmla="*/ 1621 w 2012"/>
                <a:gd name="T29" fmla="*/ 3828 h 3960"/>
                <a:gd name="T30" fmla="*/ 1621 w 2012"/>
                <a:gd name="T31" fmla="*/ 2530 h 3960"/>
                <a:gd name="T32" fmla="*/ 1880 w 2012"/>
                <a:gd name="T33" fmla="*/ 2530 h 3960"/>
                <a:gd name="T34" fmla="*/ 2012 w 2012"/>
                <a:gd name="T35" fmla="*/ 2398 h 3960"/>
                <a:gd name="T36" fmla="*/ 2012 w 2012"/>
                <a:gd name="T37" fmla="*/ 1473 h 3960"/>
                <a:gd name="T38" fmla="*/ 1413 w 2012"/>
                <a:gd name="T39" fmla="*/ 873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12" h="3960">
                  <a:moveTo>
                    <a:pt x="1413" y="873"/>
                  </a:moveTo>
                  <a:lnTo>
                    <a:pt x="1264" y="873"/>
                  </a:lnTo>
                  <a:cubicBezTo>
                    <a:pt x="1394" y="789"/>
                    <a:pt x="1480" y="642"/>
                    <a:pt x="1480" y="475"/>
                  </a:cubicBezTo>
                  <a:cubicBezTo>
                    <a:pt x="1480" y="213"/>
                    <a:pt x="1267" y="0"/>
                    <a:pt x="1006" y="0"/>
                  </a:cubicBezTo>
                  <a:cubicBezTo>
                    <a:pt x="745" y="0"/>
                    <a:pt x="532" y="213"/>
                    <a:pt x="532" y="475"/>
                  </a:cubicBezTo>
                  <a:cubicBezTo>
                    <a:pt x="532" y="642"/>
                    <a:pt x="618" y="789"/>
                    <a:pt x="748" y="873"/>
                  </a:cubicBezTo>
                  <a:lnTo>
                    <a:pt x="599" y="873"/>
                  </a:lnTo>
                  <a:cubicBezTo>
                    <a:pt x="269" y="873"/>
                    <a:pt x="0" y="1142"/>
                    <a:pt x="0" y="1473"/>
                  </a:cubicBezTo>
                  <a:lnTo>
                    <a:pt x="0" y="2398"/>
                  </a:lnTo>
                  <a:cubicBezTo>
                    <a:pt x="0" y="2471"/>
                    <a:pt x="59" y="2530"/>
                    <a:pt x="132" y="2530"/>
                  </a:cubicBezTo>
                  <a:lnTo>
                    <a:pt x="391" y="2530"/>
                  </a:lnTo>
                  <a:lnTo>
                    <a:pt x="391" y="3828"/>
                  </a:lnTo>
                  <a:cubicBezTo>
                    <a:pt x="391" y="3901"/>
                    <a:pt x="450" y="3960"/>
                    <a:pt x="524" y="3960"/>
                  </a:cubicBezTo>
                  <a:lnTo>
                    <a:pt x="1489" y="3960"/>
                  </a:lnTo>
                  <a:cubicBezTo>
                    <a:pt x="1562" y="3960"/>
                    <a:pt x="1621" y="3901"/>
                    <a:pt x="1621" y="3828"/>
                  </a:cubicBezTo>
                  <a:lnTo>
                    <a:pt x="1621" y="2530"/>
                  </a:lnTo>
                  <a:lnTo>
                    <a:pt x="1880" y="2530"/>
                  </a:lnTo>
                  <a:cubicBezTo>
                    <a:pt x="1953" y="2530"/>
                    <a:pt x="2012" y="2471"/>
                    <a:pt x="2012" y="2398"/>
                  </a:cubicBezTo>
                  <a:lnTo>
                    <a:pt x="2012" y="1473"/>
                  </a:lnTo>
                  <a:cubicBezTo>
                    <a:pt x="2012" y="1142"/>
                    <a:pt x="1743" y="873"/>
                    <a:pt x="1413" y="873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" name="patient_163001">
            <a:extLst>
              <a:ext uri="{FF2B5EF4-FFF2-40B4-BE49-F238E27FC236}">
                <a16:creationId xmlns:a16="http://schemas.microsoft.com/office/drawing/2014/main" id="{573F6633-0BDE-6EDE-AAA9-34C7D632F536}"/>
              </a:ext>
            </a:extLst>
          </p:cNvPr>
          <p:cNvSpPr/>
          <p:nvPr/>
        </p:nvSpPr>
        <p:spPr>
          <a:xfrm>
            <a:off x="6627623" y="4546161"/>
            <a:ext cx="609685" cy="34346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9" name="Picture 283" descr="A close up of a logo&#10;&#10;Description automatically generated">
            <a:extLst>
              <a:ext uri="{FF2B5EF4-FFF2-40B4-BE49-F238E27FC236}">
                <a16:creationId xmlns:a16="http://schemas.microsoft.com/office/drawing/2014/main" id="{CA2B34A9-3466-0F45-9C34-C89E84B0A9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658" y="3328158"/>
            <a:ext cx="522654" cy="493201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594684FF-F2E9-5D86-8FCF-A7BA234C175F}"/>
              </a:ext>
            </a:extLst>
          </p:cNvPr>
          <p:cNvSpPr txBox="1"/>
          <p:nvPr/>
        </p:nvSpPr>
        <p:spPr>
          <a:xfrm>
            <a:off x="7237308" y="4445834"/>
            <a:ext cx="386541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zh-CN" altLang="en-US" sz="1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有研究表明，到</a:t>
            </a:r>
            <a:r>
              <a:rPr lang="en-GB" altLang="zh-CN" sz="1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2040</a:t>
            </a:r>
            <a:r>
              <a:rPr lang="zh-CN" altLang="en-US" sz="1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年中国骨折相关的</a:t>
            </a:r>
            <a:r>
              <a:rPr lang="zh-CN" altLang="en-US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年经济负担</a:t>
            </a:r>
            <a:r>
              <a:rPr lang="zh-CN" altLang="en-US" sz="1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将高达</a:t>
            </a:r>
            <a:r>
              <a:rPr lang="en-GB" altLang="zh-CN" sz="1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GB" altLang="zh-CN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4700</a:t>
            </a:r>
            <a:r>
              <a:rPr lang="zh-CN" altLang="en-US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亿元</a:t>
            </a:r>
            <a:r>
              <a:rPr lang="en-GB" altLang="zh-CN" sz="1600" kern="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7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1C07642-DD3C-9F87-6FF9-0FAE0069D6F6}"/>
              </a:ext>
            </a:extLst>
          </p:cNvPr>
          <p:cNvSpPr txBox="1"/>
          <p:nvPr/>
        </p:nvSpPr>
        <p:spPr>
          <a:xfrm>
            <a:off x="6999311" y="3298172"/>
            <a:ext cx="43414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一项医疗保险数据研究显示，髋部骨折治疗的</a:t>
            </a:r>
            <a:r>
              <a:rPr lang="zh-CN" altLang="en-US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平均费用约</a:t>
            </a:r>
            <a:r>
              <a:rPr lang="en-US" altLang="zh-CN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4.7</a:t>
            </a:r>
            <a:r>
              <a:rPr lang="zh-CN" altLang="en-US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万元</a:t>
            </a:r>
            <a:r>
              <a:rPr lang="en-US" altLang="zh-CN" sz="1600" kern="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endParaRPr lang="zh-CN" altLang="en-US" b="1" kern="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2" name="流程图: 接点 41">
            <a:extLst>
              <a:ext uri="{FF2B5EF4-FFF2-40B4-BE49-F238E27FC236}">
                <a16:creationId xmlns:a16="http://schemas.microsoft.com/office/drawing/2014/main" id="{6756F80D-155F-5DCE-7784-012C7D1DB741}"/>
              </a:ext>
            </a:extLst>
          </p:cNvPr>
          <p:cNvSpPr/>
          <p:nvPr/>
        </p:nvSpPr>
        <p:spPr>
          <a:xfrm>
            <a:off x="6837032" y="3605948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E641248-B4C0-2DAC-3EB0-1A7F6BEA5270}"/>
              </a:ext>
            </a:extLst>
          </p:cNvPr>
          <p:cNvSpPr txBox="1"/>
          <p:nvPr/>
        </p:nvSpPr>
        <p:spPr>
          <a:xfrm>
            <a:off x="0" y="6121423"/>
            <a:ext cx="53116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中华医学会骨质疏松和骨矿盐疾病分会</a:t>
            </a:r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zh-CN" altLang="en-US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中华骨质疏松和骨矿盐疾病杂志</a:t>
            </a:r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2022;15(06):573-611.</a:t>
            </a:r>
          </a:p>
          <a:p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lang="zh-CN" altLang="en-US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中国疾病预防控制中心，中华医学会骨质疏松和骨矿盐疾病分会． 中国骨质疏松症流行病学调查报告</a:t>
            </a:r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( 2018) </a:t>
            </a:r>
            <a:r>
              <a:rPr lang="zh-CN" altLang="en-US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［</a:t>
            </a:r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</a:t>
            </a:r>
            <a:r>
              <a:rPr lang="zh-CN" altLang="en-US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］</a:t>
            </a:r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zh-CN" altLang="en-US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北京</a:t>
            </a:r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zh-CN" altLang="en-US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人民卫生出版社，</a:t>
            </a:r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2021</a:t>
            </a:r>
            <a:r>
              <a:rPr lang="zh-CN" altLang="en-US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．</a:t>
            </a:r>
            <a:endParaRPr lang="en-US" altLang="zh-CN" sz="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3.Lyet JP. J Lancaster Gen Hosp. 2006;1:91-95. </a:t>
            </a:r>
          </a:p>
          <a:p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</a:t>
            </a:r>
            <a:r>
              <a:rPr lang="zh-CN" altLang="en-US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中华医学会骨质疏松和骨矿盐疾病分会</a:t>
            </a:r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zh-CN" altLang="en-US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中华骨质疏松和骨矿盐疾病杂志</a:t>
            </a:r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2017;10(5):413-443. </a:t>
            </a:r>
          </a:p>
          <a:p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5.Mithal A, et al. Epidemiology, costs &amp; burden of osteoporosis in 2013.</a:t>
            </a:r>
          </a:p>
          <a:p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6.Zhang C et al. </a:t>
            </a:r>
            <a:r>
              <a:rPr lang="en-US" altLang="zh-CN" sz="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PLoS</a:t>
            </a:r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Med 2020;17:e1003180.</a:t>
            </a:r>
          </a:p>
          <a:p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 Arch </a:t>
            </a:r>
            <a:r>
              <a:rPr lang="en-US" altLang="zh-CN" sz="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Osteoporos</a:t>
            </a:r>
            <a:r>
              <a:rPr lang="en-US" altLang="zh-CN" sz="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2021 Aug 2;16(1):118.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E1DDEFD6-CC9F-A899-4CB5-08137EE6EDD1}"/>
              </a:ext>
            </a:extLst>
          </p:cNvPr>
          <p:cNvCxnSpPr/>
          <p:nvPr/>
        </p:nvCxnSpPr>
        <p:spPr>
          <a:xfrm>
            <a:off x="1503770" y="1681868"/>
            <a:ext cx="9501445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22062FE7-7E1C-8043-2D1D-9730B2E250F3}"/>
              </a:ext>
            </a:extLst>
          </p:cNvPr>
          <p:cNvSpPr txBox="1"/>
          <p:nvPr/>
        </p:nvSpPr>
        <p:spPr>
          <a:xfrm>
            <a:off x="8366362" y="6657945"/>
            <a:ext cx="292232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US Dollar =7.16 Chinese Yuan (</a:t>
            </a:r>
            <a:r>
              <a:rPr lang="zh-CN" altLang="en-US" sz="7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查询时间</a:t>
            </a:r>
            <a:r>
              <a:rPr lang="en-US" altLang="zh-CN" sz="7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2023.6.14)</a:t>
            </a:r>
            <a:endParaRPr lang="zh-CN" altLang="en-US" sz="7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57">
            <a:extLst>
              <a:ext uri="{FF2B5EF4-FFF2-40B4-BE49-F238E27FC236}">
                <a16:creationId xmlns:a16="http://schemas.microsoft.com/office/drawing/2014/main" id="{268EC501-64AE-BFD2-8E34-33668120D0BD}"/>
              </a:ext>
            </a:extLst>
          </p:cNvPr>
          <p:cNvCxnSpPr>
            <a:cxnSpLocks/>
          </p:cNvCxnSpPr>
          <p:nvPr/>
        </p:nvCxnSpPr>
        <p:spPr>
          <a:xfrm>
            <a:off x="406949" y="4648730"/>
            <a:ext cx="4457437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">
            <a:extLst>
              <a:ext uri="{FF2B5EF4-FFF2-40B4-BE49-F238E27FC236}">
                <a16:creationId xmlns:a16="http://schemas.microsoft.com/office/drawing/2014/main" id="{CB298762-9633-48D1-F30A-B008F9A390C0}"/>
              </a:ext>
            </a:extLst>
          </p:cNvPr>
          <p:cNvSpPr/>
          <p:nvPr/>
        </p:nvSpPr>
        <p:spPr>
          <a:xfrm>
            <a:off x="903782" y="4718705"/>
            <a:ext cx="5311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髋部骨折是最严重的骨折类型，患者髋部骨折后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年内约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4513BBB5-894A-4CB5-9A86-DDD8332AB1BD}"/>
              </a:ext>
            </a:extLst>
          </p:cNvPr>
          <p:cNvSpPr/>
          <p:nvPr/>
        </p:nvSpPr>
        <p:spPr>
          <a:xfrm>
            <a:off x="1949547" y="5013713"/>
            <a:ext cx="1611062" cy="7222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50%</a:t>
            </a:r>
          </a:p>
          <a:p>
            <a:pPr algn="ctr">
              <a:defRPr/>
            </a:pPr>
            <a:r>
              <a:rPr lang="zh-CN" altLang="en-US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致残</a:t>
            </a:r>
            <a:r>
              <a:rPr lang="en-US" altLang="zh-CN" sz="1200" kern="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en-US" sz="1200" kern="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3" name="Picture 4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EAA23EB-D113-0D5F-ACAA-1DEFE1D5D3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715" y="5138778"/>
            <a:ext cx="411442" cy="448015"/>
          </a:xfrm>
          <a:prstGeom prst="rect">
            <a:avLst/>
          </a:prstGeom>
        </p:spPr>
      </p:pic>
      <p:pic>
        <p:nvPicPr>
          <p:cNvPr id="44" name="Picture 2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8071EFF-CDB8-8A05-EF44-F7324566E3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1058" y="5167205"/>
            <a:ext cx="977452" cy="415245"/>
          </a:xfrm>
          <a:prstGeom prst="rect">
            <a:avLst/>
          </a:prstGeom>
        </p:spPr>
      </p:pic>
      <p:sp>
        <p:nvSpPr>
          <p:cNvPr id="45" name="Rectangle 28">
            <a:extLst>
              <a:ext uri="{FF2B5EF4-FFF2-40B4-BE49-F238E27FC236}">
                <a16:creationId xmlns:a16="http://schemas.microsoft.com/office/drawing/2014/main" id="{074D147D-0DB3-6570-601C-B5C5410659C6}"/>
              </a:ext>
            </a:extLst>
          </p:cNvPr>
          <p:cNvSpPr/>
          <p:nvPr/>
        </p:nvSpPr>
        <p:spPr>
          <a:xfrm>
            <a:off x="4656766" y="5018900"/>
            <a:ext cx="1484385" cy="7222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25%</a:t>
            </a:r>
          </a:p>
          <a:p>
            <a:pPr marR="0" lvl="0" indent="0" algn="ctr" fontAlgn="auto">
              <a:buClrTx/>
              <a:buSzTx/>
              <a:buFontTx/>
              <a:buNone/>
              <a:tabLst/>
              <a:defRPr/>
            </a:pPr>
            <a:r>
              <a:rPr lang="zh-CN" altLang="en-US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致死</a:t>
            </a:r>
            <a:r>
              <a:rPr lang="en-US" altLang="zh-CN" sz="1200" kern="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endParaRPr lang="en-US" sz="1200" kern="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19F3F623-F7D4-6DEC-4AC8-72ED1B9AC0A6}"/>
              </a:ext>
            </a:extLst>
          </p:cNvPr>
          <p:cNvSpPr txBox="1">
            <a:spLocks/>
          </p:cNvSpPr>
          <p:nvPr/>
        </p:nvSpPr>
        <p:spPr>
          <a:xfrm>
            <a:off x="337759" y="355102"/>
            <a:ext cx="10543601" cy="83099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3809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67" b="1" kern="1200" cap="all" spc="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rgbClr val="C00000"/>
                </a:solidFill>
                <a:sym typeface="+mn-lt"/>
              </a:rPr>
              <a:t>骨质疏松性骨折</a:t>
            </a:r>
            <a:r>
              <a:rPr lang="zh-CN" altLang="en-US" sz="2400" dirty="0">
                <a:solidFill>
                  <a:schemeClr val="tx1"/>
                </a:solidFill>
                <a:sym typeface="+mn-lt"/>
              </a:rPr>
              <a:t>是骨质疏松症的</a:t>
            </a:r>
            <a:r>
              <a:rPr lang="zh-CN" altLang="en-US" sz="2400" dirty="0">
                <a:solidFill>
                  <a:srgbClr val="C00000"/>
                </a:solidFill>
                <a:sym typeface="+mn-lt"/>
              </a:rPr>
              <a:t>严重后果</a:t>
            </a:r>
            <a:r>
              <a:rPr lang="zh-CN" altLang="en-US" sz="2400" dirty="0">
                <a:solidFill>
                  <a:schemeClr val="tx1"/>
                </a:solidFill>
                <a:sym typeface="+mn-lt"/>
              </a:rPr>
              <a:t>，髋部骨折后约</a:t>
            </a:r>
            <a:r>
              <a:rPr lang="en-US" altLang="zh-CN" sz="2400" dirty="0">
                <a:solidFill>
                  <a:srgbClr val="C00000"/>
                </a:solidFill>
                <a:sym typeface="+mn-lt"/>
              </a:rPr>
              <a:t>50%</a:t>
            </a:r>
            <a:r>
              <a:rPr lang="zh-CN" altLang="en-US" sz="2400" dirty="0">
                <a:solidFill>
                  <a:srgbClr val="C00000"/>
                </a:solidFill>
                <a:sym typeface="+mn-lt"/>
              </a:rPr>
              <a:t>致残、</a:t>
            </a:r>
            <a:r>
              <a:rPr lang="en-US" altLang="zh-CN" sz="2400" dirty="0">
                <a:solidFill>
                  <a:srgbClr val="C00000"/>
                </a:solidFill>
                <a:sym typeface="+mn-lt"/>
              </a:rPr>
              <a:t>25%</a:t>
            </a:r>
            <a:r>
              <a:rPr lang="zh-CN" altLang="en-US" sz="2400" dirty="0">
                <a:solidFill>
                  <a:srgbClr val="C00000"/>
                </a:solidFill>
                <a:sym typeface="+mn-lt"/>
              </a:rPr>
              <a:t>致死</a:t>
            </a:r>
            <a:r>
              <a:rPr lang="zh-CN" altLang="en-US" sz="2400" dirty="0">
                <a:solidFill>
                  <a:schemeClr val="tx1"/>
                </a:solidFill>
                <a:sym typeface="+mn-lt"/>
              </a:rPr>
              <a:t>，到</a:t>
            </a:r>
            <a:r>
              <a:rPr lang="en-US" altLang="zh-CN" sz="2400" dirty="0">
                <a:solidFill>
                  <a:schemeClr val="tx1"/>
                </a:solidFill>
                <a:sym typeface="+mn-lt"/>
              </a:rPr>
              <a:t>2040</a:t>
            </a:r>
            <a:r>
              <a:rPr lang="zh-CN" altLang="en-US" sz="2400" dirty="0">
                <a:solidFill>
                  <a:schemeClr val="tx1"/>
                </a:solidFill>
                <a:sym typeface="+mn-lt"/>
              </a:rPr>
              <a:t>年骨折相关年经济负担约</a:t>
            </a:r>
            <a:r>
              <a:rPr lang="en-US" altLang="zh-CN" sz="2400" dirty="0">
                <a:solidFill>
                  <a:srgbClr val="C00000"/>
                </a:solidFill>
                <a:sym typeface="+mn-lt"/>
              </a:rPr>
              <a:t>4700</a:t>
            </a:r>
            <a:r>
              <a:rPr lang="zh-CN" altLang="en-US" sz="2400" dirty="0">
                <a:solidFill>
                  <a:srgbClr val="C00000"/>
                </a:solidFill>
                <a:sym typeface="+mn-lt"/>
              </a:rPr>
              <a:t>亿元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700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96D29C5C-9F55-3FCA-AF78-0B0FB95C54C8}"/>
              </a:ext>
            </a:extLst>
          </p:cNvPr>
          <p:cNvSpPr txBox="1"/>
          <p:nvPr/>
        </p:nvSpPr>
        <p:spPr>
          <a:xfrm>
            <a:off x="0" y="1"/>
            <a:ext cx="4887884" cy="396391"/>
          </a:xfrm>
          <a:prstGeom prst="rect">
            <a:avLst/>
          </a:prstGeom>
          <a:solidFill>
            <a:srgbClr val="719DD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基本信息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取消“重度骨质疏松”限定申请理由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7" name="文本框 20">
            <a:extLst>
              <a:ext uri="{FF2B5EF4-FFF2-40B4-BE49-F238E27FC236}">
                <a16:creationId xmlns:a16="http://schemas.microsoft.com/office/drawing/2014/main" id="{BBF638F1-EC10-26B0-9E1E-739DD8B618BE}"/>
              </a:ext>
            </a:extLst>
          </p:cNvPr>
          <p:cNvSpPr txBox="1"/>
          <p:nvPr/>
        </p:nvSpPr>
        <p:spPr>
          <a:xfrm>
            <a:off x="966397" y="5155828"/>
            <a:ext cx="915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各省市医保对“重度骨质疏松”无统一界定标准，各地差异大，</a:t>
            </a:r>
            <a:r>
              <a:rPr lang="zh-CN" altLang="en-US" b="1" dirty="0">
                <a:solidFill>
                  <a:schemeClr val="accent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医保管理难度高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34177D4-C89D-FC77-C6DD-C2DFF02FF544}"/>
              </a:ext>
            </a:extLst>
          </p:cNvPr>
          <p:cNvSpPr txBox="1"/>
          <p:nvPr/>
        </p:nvSpPr>
        <p:spPr>
          <a:xfrm>
            <a:off x="935867" y="3754676"/>
            <a:ext cx="8149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现行支付范围与说明书适应症不一致，</a:t>
            </a:r>
            <a:r>
              <a:rPr lang="zh-CN" altLang="en-US" b="1" dirty="0">
                <a:solidFill>
                  <a:schemeClr val="accent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影响临床合理用药及患者用药公平性</a:t>
            </a:r>
          </a:p>
        </p:txBody>
      </p:sp>
      <p:sp>
        <p:nvSpPr>
          <p:cNvPr id="29" name="文本框 29">
            <a:extLst>
              <a:ext uri="{FF2B5EF4-FFF2-40B4-BE49-F238E27FC236}">
                <a16:creationId xmlns:a16="http://schemas.microsoft.com/office/drawing/2014/main" id="{9F3E929A-A58D-AF86-83A5-69D69FF522E6}"/>
              </a:ext>
            </a:extLst>
          </p:cNvPr>
          <p:cNvSpPr txBox="1"/>
          <p:nvPr/>
        </p:nvSpPr>
        <p:spPr>
          <a:xfrm>
            <a:off x="966397" y="4375615"/>
            <a:ext cx="990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latin typeface="Times New Roman" panose="02020603050405020304" pitchFamily="18" charset="0"/>
              </a:rPr>
              <a:t>《</a:t>
            </a:r>
            <a:r>
              <a:rPr lang="zh-CN" altLang="en-US" b="1" dirty="0">
                <a:latin typeface="Times New Roman" panose="02020603050405020304" pitchFamily="18" charset="0"/>
              </a:rPr>
              <a:t>原发性骨质疏松症诊疗指南</a:t>
            </a:r>
            <a:r>
              <a:rPr lang="en-US" altLang="zh-CN" b="1" dirty="0">
                <a:latin typeface="Times New Roman" panose="02020603050405020304" pitchFamily="18" charset="0"/>
              </a:rPr>
              <a:t>》</a:t>
            </a:r>
            <a:r>
              <a:rPr lang="zh-CN" altLang="en-US" b="1" dirty="0">
                <a:latin typeface="Times New Roman" panose="02020603050405020304" pitchFamily="18" charset="0"/>
              </a:rPr>
              <a:t>中无“重度骨质疏松”定义，临床诊断和医保目录限定支付范围</a:t>
            </a:r>
            <a:r>
              <a:rPr lang="zh-CN" alt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衔接有难度</a:t>
            </a:r>
            <a:r>
              <a:rPr lang="zh-CN" altLang="en-US" b="1" dirty="0">
                <a:latin typeface="Times New Roman" panose="02020603050405020304" pitchFamily="18" charset="0"/>
              </a:rPr>
              <a:t>；</a:t>
            </a:r>
            <a:r>
              <a:rPr lang="zh-CN" altLang="en-US" b="1" dirty="0"/>
              <a:t>指南明确指出“</a:t>
            </a:r>
            <a:r>
              <a:rPr lang="zh-CN" altLang="en-US" b="1" dirty="0">
                <a:latin typeface="Times New Roman" panose="02020603050405020304" pitchFamily="18" charset="0"/>
              </a:rPr>
              <a:t>符合骨质疏松症诊断的患者均属于骨折高风险者</a:t>
            </a:r>
            <a:r>
              <a:rPr lang="zh-CN" altLang="en-US" b="1" dirty="0"/>
              <a:t>”</a:t>
            </a:r>
            <a:r>
              <a:rPr lang="en-US" altLang="zh-CN" b="1" baseline="30000" dirty="0"/>
              <a:t>1</a:t>
            </a:r>
            <a:r>
              <a:rPr lang="zh-CN" altLang="en-US" b="1" dirty="0"/>
              <a:t>，</a:t>
            </a:r>
            <a:r>
              <a:rPr lang="zh-CN" alt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无滥用风险</a:t>
            </a:r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6EA7A98F-0185-4BB2-A02C-A07B8CFB8E1E}"/>
              </a:ext>
            </a:extLst>
          </p:cNvPr>
          <p:cNvSpPr/>
          <p:nvPr/>
        </p:nvSpPr>
        <p:spPr>
          <a:xfrm>
            <a:off x="589147" y="3087261"/>
            <a:ext cx="346720" cy="341007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0195"/>
            <a:r>
              <a:rPr kumimoji="1" lang="en-US" b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1</a:t>
            </a: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0551A3CD-1083-8EBA-E24D-A2B9EC3C656B}"/>
              </a:ext>
            </a:extLst>
          </p:cNvPr>
          <p:cNvSpPr/>
          <p:nvPr/>
        </p:nvSpPr>
        <p:spPr>
          <a:xfrm>
            <a:off x="589147" y="4451525"/>
            <a:ext cx="346720" cy="341007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0195"/>
            <a:r>
              <a:rPr kumimoji="1" lang="en-US" b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3</a:t>
            </a: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79527ED0-86EF-9889-945C-C4B222506CAD}"/>
              </a:ext>
            </a:extLst>
          </p:cNvPr>
          <p:cNvSpPr/>
          <p:nvPr/>
        </p:nvSpPr>
        <p:spPr>
          <a:xfrm>
            <a:off x="589147" y="3769393"/>
            <a:ext cx="346720" cy="341007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0195"/>
            <a:r>
              <a:rPr kumimoji="1" lang="en-US" b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2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9E9410EB-7035-F8C0-3483-62C3CF1371AB}"/>
              </a:ext>
            </a:extLst>
          </p:cNvPr>
          <p:cNvSpPr txBox="1">
            <a:spLocks/>
          </p:cNvSpPr>
          <p:nvPr/>
        </p:nvSpPr>
        <p:spPr>
          <a:xfrm>
            <a:off x="385613" y="514861"/>
            <a:ext cx="10221428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1E555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</a:rPr>
              <a:t>“重度”限定</a:t>
            </a:r>
            <a:r>
              <a:rPr lang="zh-CN" altLang="en-US" sz="2400" dirty="0">
                <a:solidFill>
                  <a:srgbClr val="C00000"/>
                </a:solidFill>
              </a:rPr>
              <a:t>影响临床合理用药、患者用药公平性和医保管理</a:t>
            </a:r>
            <a:r>
              <a:rPr lang="zh-CN" altLang="en-US" sz="2400" dirty="0">
                <a:solidFill>
                  <a:schemeClr val="tx1"/>
                </a:solidFill>
              </a:rPr>
              <a:t>；取消限定基于说明书人群治疗、报销</a:t>
            </a:r>
            <a:r>
              <a:rPr lang="zh-CN" altLang="en-US" sz="2400" dirty="0">
                <a:solidFill>
                  <a:srgbClr val="C00000"/>
                </a:solidFill>
              </a:rPr>
              <a:t>有明确依据</a:t>
            </a:r>
            <a:r>
              <a:rPr lang="zh-CN" altLang="en-US" sz="2400" dirty="0">
                <a:solidFill>
                  <a:schemeClr val="tx1"/>
                </a:solidFill>
              </a:rPr>
              <a:t>，且</a:t>
            </a:r>
            <a:r>
              <a:rPr lang="zh-CN" altLang="en-US" sz="2400" dirty="0">
                <a:solidFill>
                  <a:srgbClr val="C00000"/>
                </a:solidFill>
              </a:rPr>
              <a:t>对医保基金影响有限</a:t>
            </a: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ED3239D8-56FF-A325-A6CF-CDA8452929BC}"/>
              </a:ext>
            </a:extLst>
          </p:cNvPr>
          <p:cNvSpPr txBox="1"/>
          <p:nvPr/>
        </p:nvSpPr>
        <p:spPr>
          <a:xfrm>
            <a:off x="589146" y="1822622"/>
            <a:ext cx="9884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"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ym typeface="Times New Roman" panose="02020603050405020304" pitchFamily="18" charset="0"/>
              </a:rPr>
              <a:t>地舒单抗</a:t>
            </a:r>
            <a:r>
              <a:rPr lang="en-US" altLang="zh-CN" dirty="0">
                <a:sym typeface="Times New Roman" panose="02020603050405020304" pitchFamily="18" charset="0"/>
              </a:rPr>
              <a:t>60mg(1.0ml)</a:t>
            </a:r>
            <a:r>
              <a:rPr lang="zh-CN" altLang="en-US" dirty="0">
                <a:sym typeface="Times New Roman" panose="02020603050405020304" pitchFamily="18" charset="0"/>
              </a:rPr>
              <a:t>（普罗力</a:t>
            </a:r>
            <a:r>
              <a:rPr lang="en-US" altLang="zh-CN" baseline="30000" dirty="0">
                <a:sym typeface="Times New Roman" panose="02020603050405020304" pitchFamily="18" charset="0"/>
              </a:rPr>
              <a:t>®</a:t>
            </a:r>
            <a:r>
              <a:rPr lang="zh-CN" altLang="en-US" dirty="0">
                <a:sym typeface="Times New Roman" panose="02020603050405020304" pitchFamily="18" charset="0"/>
              </a:rPr>
              <a:t>）目前医保支付限定为“绝经后妇女的</a:t>
            </a:r>
            <a:r>
              <a:rPr lang="zh-CN" altLang="en-US" b="1" dirty="0">
                <a:sym typeface="Times New Roman" panose="02020603050405020304" pitchFamily="18" charset="0"/>
              </a:rPr>
              <a:t>重度</a:t>
            </a:r>
            <a:r>
              <a:rPr lang="zh-CN" altLang="en-US" dirty="0">
                <a:sym typeface="Times New Roman" panose="02020603050405020304" pitchFamily="18" charset="0"/>
              </a:rPr>
              <a:t>骨质疏松”</a:t>
            </a:r>
            <a:endParaRPr lang="en-US" altLang="zh-CN" dirty="0">
              <a:sym typeface="Times New Roman" panose="02020603050405020304" pitchFamily="18" charset="0"/>
            </a:endParaRPr>
          </a:p>
          <a:p>
            <a:pPr marL="285750" marR="0" lvl="0" indent="-285750" algn="just" defTabSz="914400" rtl="0" eaLnBrk="1" fontAlgn="b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>
                <a:sym typeface="Times New Roman" panose="02020603050405020304" pitchFamily="18" charset="0"/>
              </a:rPr>
              <a:t>阿仑膦酸钠、唑来膦酸等</a:t>
            </a:r>
            <a:r>
              <a:rPr lang="zh-CN" altLang="en-US" b="1" dirty="0">
                <a:sym typeface="Times New Roman" panose="02020603050405020304" pitchFamily="18" charset="0"/>
              </a:rPr>
              <a:t>已取消 “中重度”或“重度”的支付限制</a:t>
            </a:r>
            <a:r>
              <a:rPr lang="zh-CN" altLang="en-US" dirty="0">
                <a:sym typeface="Times New Roman" panose="02020603050405020304" pitchFamily="18" charset="0"/>
              </a:rPr>
              <a:t>， 支付范围同步至说明书</a:t>
            </a:r>
            <a:endParaRPr lang="en-US" altLang="zh-CN" dirty="0">
              <a:sym typeface="Times New Roman" panose="02020603050405020304" pitchFamily="18" charset="0"/>
            </a:endParaRPr>
          </a:p>
        </p:txBody>
      </p:sp>
      <p:sp>
        <p:nvSpPr>
          <p:cNvPr id="4" name="Flowchart: Connector 50">
            <a:extLst>
              <a:ext uri="{FF2B5EF4-FFF2-40B4-BE49-F238E27FC236}">
                <a16:creationId xmlns:a16="http://schemas.microsoft.com/office/drawing/2014/main" id="{70D4EAFC-FA36-E367-EECE-2A3EE29D29C0}"/>
              </a:ext>
            </a:extLst>
          </p:cNvPr>
          <p:cNvSpPr/>
          <p:nvPr/>
        </p:nvSpPr>
        <p:spPr>
          <a:xfrm>
            <a:off x="589147" y="5194906"/>
            <a:ext cx="346720" cy="341007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0195"/>
            <a:r>
              <a:rPr kumimoji="1" lang="en-US" b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4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BC8612B-1DBB-A42C-43C9-47E668166E61}"/>
              </a:ext>
            </a:extLst>
          </p:cNvPr>
          <p:cNvGrpSpPr/>
          <p:nvPr/>
        </p:nvGrpSpPr>
        <p:grpSpPr>
          <a:xfrm>
            <a:off x="1012708" y="5531522"/>
            <a:ext cx="6217607" cy="778510"/>
            <a:chOff x="6279936" y="5460135"/>
            <a:chExt cx="6217607" cy="77851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1432E01-D247-921D-AFFD-DAB0C7D801DF}"/>
                </a:ext>
              </a:extLst>
            </p:cNvPr>
            <p:cNvSpPr txBox="1"/>
            <p:nvPr/>
          </p:nvSpPr>
          <p:spPr>
            <a:xfrm>
              <a:off x="6323286" y="5527708"/>
              <a:ext cx="617425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latin typeface="+mn-ea"/>
                  <a:sym typeface="Times New Roman" panose="02020603050405020304" pitchFamily="18" charset="0"/>
                </a:rPr>
                <a:t>四川、杭州</a:t>
              </a:r>
              <a:r>
                <a:rPr lang="zh-CN" altLang="en-US" sz="1600" dirty="0">
                  <a:latin typeface="+mn-ea"/>
                  <a:sym typeface="Times New Roman" panose="02020603050405020304" pitchFamily="18" charset="0"/>
                </a:rPr>
                <a:t>分别有具体的限定审核标准</a:t>
              </a:r>
              <a:endParaRPr lang="en-US" altLang="zh-CN" sz="1600" dirty="0">
                <a:latin typeface="+mn-ea"/>
                <a:sym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latin typeface="+mn-ea"/>
                  <a:sym typeface="Times New Roman" panose="02020603050405020304" pitchFamily="18" charset="0"/>
                </a:rPr>
                <a:t>北京、上海、天津</a:t>
              </a:r>
              <a:r>
                <a:rPr lang="zh-CN" altLang="en-US" sz="1600" dirty="0">
                  <a:latin typeface="+mn-ea"/>
                  <a:sym typeface="Times New Roman" panose="02020603050405020304" pitchFamily="18" charset="0"/>
                </a:rPr>
                <a:t>等地医保对“重度骨质疏松”无具体标准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0183F38-DD27-572E-4696-461BFFBDEC33}"/>
                </a:ext>
              </a:extLst>
            </p:cNvPr>
            <p:cNvSpPr/>
            <p:nvPr/>
          </p:nvSpPr>
          <p:spPr>
            <a:xfrm>
              <a:off x="6279936" y="5460135"/>
              <a:ext cx="5408182" cy="77851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4" name="页脚占位符 3">
            <a:extLst>
              <a:ext uri="{FF2B5EF4-FFF2-40B4-BE49-F238E27FC236}">
                <a16:creationId xmlns:a16="http://schemas.microsoft.com/office/drawing/2014/main" id="{A3BDC627-DBF4-E9E3-7050-2359837F91CD}"/>
              </a:ext>
            </a:extLst>
          </p:cNvPr>
          <p:cNvSpPr txBox="1">
            <a:spLocks/>
          </p:cNvSpPr>
          <p:nvPr/>
        </p:nvSpPr>
        <p:spPr>
          <a:xfrm>
            <a:off x="8313" y="6632075"/>
            <a:ext cx="8572641" cy="2199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zh-CN" altLang="en-US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中华医学会骨质疏松和骨矿盐疾病分会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zh-CN" altLang="en-US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中华骨质疏松和骨矿盐疾病杂志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2022;15(06):573-611. 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47158EA6-C2E3-CE06-E89D-2E6A1AD539DD}"/>
              </a:ext>
            </a:extLst>
          </p:cNvPr>
          <p:cNvSpPr/>
          <p:nvPr/>
        </p:nvSpPr>
        <p:spPr>
          <a:xfrm>
            <a:off x="304801" y="1463720"/>
            <a:ext cx="751257" cy="34100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背景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7F97CF1-72B8-6971-B796-946098BBA56A}"/>
              </a:ext>
            </a:extLst>
          </p:cNvPr>
          <p:cNvSpPr/>
          <p:nvPr/>
        </p:nvSpPr>
        <p:spPr>
          <a:xfrm>
            <a:off x="304801" y="2502834"/>
            <a:ext cx="2057401" cy="42422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申请取消限定理由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44E0B90-B3E4-BC7F-BED5-2E6B50B29E3F}"/>
              </a:ext>
            </a:extLst>
          </p:cNvPr>
          <p:cNvSpPr txBox="1"/>
          <p:nvPr/>
        </p:nvSpPr>
        <p:spPr>
          <a:xfrm>
            <a:off x="935867" y="3004192"/>
            <a:ext cx="10212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2021</a:t>
            </a:r>
            <a:r>
              <a:rPr lang="zh-CN" altLang="en-US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年和</a:t>
            </a:r>
            <a:r>
              <a:rPr lang="en-US" altLang="zh-CN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2022</a:t>
            </a:r>
            <a:r>
              <a:rPr lang="zh-CN" altLang="en-US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年地舒单抗实际医保基金支出</a:t>
            </a:r>
            <a:r>
              <a:rPr lang="zh-CN" altLang="en-US" b="1" dirty="0">
                <a:solidFill>
                  <a:schemeClr val="accent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远低于</a:t>
            </a:r>
            <a:r>
              <a:rPr lang="zh-CN" altLang="en-US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基金支出预算值、实际销售金额，</a:t>
            </a:r>
            <a:r>
              <a:rPr lang="zh-CN" altLang="en-US" b="1" dirty="0">
                <a:solidFill>
                  <a:schemeClr val="accent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取消“重度”限定对医保基金影响有限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2C90777-1DB8-3021-43C7-AF244E88447D}"/>
              </a:ext>
            </a:extLst>
          </p:cNvPr>
          <p:cNvCxnSpPr>
            <a:cxnSpLocks/>
          </p:cNvCxnSpPr>
          <p:nvPr/>
        </p:nvCxnSpPr>
        <p:spPr>
          <a:xfrm>
            <a:off x="385613" y="2502834"/>
            <a:ext cx="10799458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937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96D29C5C-9F55-3FCA-AF78-0B0FB95C54C8}"/>
              </a:ext>
            </a:extLst>
          </p:cNvPr>
          <p:cNvSpPr txBox="1"/>
          <p:nvPr/>
        </p:nvSpPr>
        <p:spPr>
          <a:xfrm>
            <a:off x="0" y="1"/>
            <a:ext cx="4630189" cy="396391"/>
          </a:xfrm>
          <a:prstGeom prst="rect">
            <a:avLst/>
          </a:prstGeom>
          <a:solidFill>
            <a:srgbClr val="719DD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基本信息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新增“男性骨质疏松症”申请理由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9E9410EB-7035-F8C0-3483-62C3CF1371AB}"/>
              </a:ext>
            </a:extLst>
          </p:cNvPr>
          <p:cNvSpPr txBox="1">
            <a:spLocks/>
          </p:cNvSpPr>
          <p:nvPr/>
        </p:nvSpPr>
        <p:spPr>
          <a:xfrm>
            <a:off x="385613" y="514861"/>
            <a:ext cx="10495747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1E555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</a:rPr>
              <a:t>目录内治疗男性骨松药物</a:t>
            </a:r>
            <a:r>
              <a:rPr lang="zh-CN" altLang="en-US" sz="2400" dirty="0">
                <a:solidFill>
                  <a:srgbClr val="C00000"/>
                </a:solidFill>
              </a:rPr>
              <a:t>仅阿仑膦酸钠和唑来膦酸</a:t>
            </a:r>
            <a:r>
              <a:rPr lang="zh-CN" altLang="en-US" sz="2400" dirty="0">
                <a:solidFill>
                  <a:schemeClr val="tx1"/>
                </a:solidFill>
              </a:rPr>
              <a:t>；地舒单抗新增“男性骨质疏松症”可</a:t>
            </a:r>
            <a:r>
              <a:rPr lang="zh-CN" altLang="en-US" sz="2400" dirty="0">
                <a:solidFill>
                  <a:srgbClr val="C00000"/>
                </a:solidFill>
              </a:rPr>
              <a:t>补足目录短板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zh-CN" altLang="en-US" sz="2400" dirty="0">
                <a:solidFill>
                  <a:srgbClr val="C00000"/>
                </a:solidFill>
              </a:rPr>
              <a:t>提升</a:t>
            </a:r>
            <a:r>
              <a:rPr lang="zh-CN" altLang="en-US" sz="2400" dirty="0">
                <a:solidFill>
                  <a:schemeClr val="tx1"/>
                </a:solidFill>
              </a:rPr>
              <a:t>患者</a:t>
            </a:r>
            <a:r>
              <a:rPr lang="zh-CN" altLang="en-US" sz="2400" dirty="0">
                <a:solidFill>
                  <a:srgbClr val="C00000"/>
                </a:solidFill>
              </a:rPr>
              <a:t>用药公平性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zh-CN" altLang="en-US" sz="2400" dirty="0">
                <a:solidFill>
                  <a:srgbClr val="C00000"/>
                </a:solidFill>
              </a:rPr>
              <a:t>对医保基金影响有限</a:t>
            </a: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ED3239D8-56FF-A325-A6CF-CDA8452929BC}"/>
              </a:ext>
            </a:extLst>
          </p:cNvPr>
          <p:cNvSpPr txBox="1"/>
          <p:nvPr/>
        </p:nvSpPr>
        <p:spPr>
          <a:xfrm>
            <a:off x="595127" y="1704366"/>
            <a:ext cx="11047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>
                <a:sym typeface="Times New Roman" panose="02020603050405020304" pitchFamily="18" charset="0"/>
              </a:rPr>
              <a:t>地舒单抗</a:t>
            </a:r>
            <a:r>
              <a:rPr lang="en-US" altLang="zh-CN" dirty="0">
                <a:sym typeface="Times New Roman" panose="02020603050405020304" pitchFamily="18" charset="0"/>
              </a:rPr>
              <a:t>60mg(1.0ml)</a:t>
            </a:r>
            <a:r>
              <a:rPr lang="zh-CN" altLang="en-US" dirty="0">
                <a:sym typeface="Times New Roman" panose="02020603050405020304" pitchFamily="18" charset="0"/>
              </a:rPr>
              <a:t>（普罗力</a:t>
            </a:r>
            <a:r>
              <a:rPr lang="en-US" altLang="zh-CN" baseline="30000" dirty="0">
                <a:sym typeface="Times New Roman" panose="02020603050405020304" pitchFamily="18" charset="0"/>
              </a:rPr>
              <a:t>®</a:t>
            </a:r>
            <a:r>
              <a:rPr lang="zh-CN" altLang="en-US" dirty="0">
                <a:sym typeface="Times New Roman" panose="02020603050405020304" pitchFamily="18" charset="0"/>
              </a:rPr>
              <a:t>）目前医保支付限定为“</a:t>
            </a:r>
            <a:r>
              <a:rPr lang="zh-CN" altLang="en-US" b="1" dirty="0">
                <a:sym typeface="Times New Roman" panose="02020603050405020304" pitchFamily="18" charset="0"/>
              </a:rPr>
              <a:t>绝经后妇女</a:t>
            </a:r>
            <a:r>
              <a:rPr lang="zh-CN" altLang="en-US" dirty="0">
                <a:sym typeface="Times New Roman" panose="02020603050405020304" pitchFamily="18" charset="0"/>
              </a:rPr>
              <a:t>的重度骨质疏松”</a:t>
            </a:r>
          </a:p>
          <a:p>
            <a:pPr marL="285750" marR="0" lvl="0" indent="-285750" algn="just" defTabSz="914400" rtl="0" eaLnBrk="1" fontAlgn="b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>
                <a:sym typeface="Times New Roman" panose="02020603050405020304" pitchFamily="18" charset="0"/>
              </a:rPr>
              <a:t>地舒单抗于</a:t>
            </a:r>
            <a:r>
              <a:rPr lang="en-US" altLang="zh-CN" dirty="0">
                <a:sym typeface="Times New Roman" panose="02020603050405020304" pitchFamily="18" charset="0"/>
              </a:rPr>
              <a:t>2023</a:t>
            </a:r>
            <a:r>
              <a:rPr lang="zh-CN" altLang="en-US" dirty="0">
                <a:sym typeface="Times New Roman" panose="02020603050405020304" pitchFamily="18" charset="0"/>
              </a:rPr>
              <a:t>年</a:t>
            </a:r>
            <a:r>
              <a:rPr lang="en-US" altLang="zh-CN" dirty="0">
                <a:sym typeface="Times New Roman" panose="02020603050405020304" pitchFamily="18" charset="0"/>
              </a:rPr>
              <a:t>2</a:t>
            </a:r>
            <a:r>
              <a:rPr lang="zh-CN" altLang="en-US" dirty="0">
                <a:sym typeface="Times New Roman" panose="02020603050405020304" pitchFamily="18" charset="0"/>
              </a:rPr>
              <a:t>月</a:t>
            </a:r>
            <a:r>
              <a:rPr lang="en-US" altLang="zh-CN" dirty="0">
                <a:sym typeface="Times New Roman" panose="02020603050405020304" pitchFamily="18" charset="0"/>
              </a:rPr>
              <a:t>21</a:t>
            </a:r>
            <a:r>
              <a:rPr lang="zh-CN" altLang="en-US" dirty="0">
                <a:sym typeface="Times New Roman" panose="02020603050405020304" pitchFamily="18" charset="0"/>
              </a:rPr>
              <a:t>日</a:t>
            </a:r>
            <a:r>
              <a:rPr lang="zh-CN" altLang="en-US" b="1" dirty="0">
                <a:sym typeface="Times New Roman" panose="02020603050405020304" pitchFamily="18" charset="0"/>
              </a:rPr>
              <a:t>获批</a:t>
            </a:r>
            <a:r>
              <a:rPr lang="zh-CN" altLang="en-US" dirty="0">
                <a:sym typeface="Times New Roman" panose="02020603050405020304" pitchFamily="18" charset="0"/>
              </a:rPr>
              <a:t>“骨折高风险的</a:t>
            </a:r>
            <a:r>
              <a:rPr lang="zh-CN" altLang="en-US" b="1" dirty="0">
                <a:sym typeface="Times New Roman" panose="02020603050405020304" pitchFamily="18" charset="0"/>
              </a:rPr>
              <a:t>男性骨质疏松症</a:t>
            </a:r>
            <a:r>
              <a:rPr lang="zh-CN" altLang="en-US" dirty="0">
                <a:sym typeface="Times New Roman" panose="02020603050405020304" pitchFamily="18" charset="0"/>
              </a:rPr>
              <a:t>”</a:t>
            </a:r>
            <a:endParaRPr lang="en-US" altLang="zh-CN" dirty="0">
              <a:sym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B9391A5-1FE2-96E4-635C-287E5154D743}"/>
              </a:ext>
            </a:extLst>
          </p:cNvPr>
          <p:cNvSpPr txBox="1"/>
          <p:nvPr/>
        </p:nvSpPr>
        <p:spPr>
          <a:xfrm>
            <a:off x="-982" y="6427711"/>
            <a:ext cx="6096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中华医学会骨质疏松和骨矿盐疾病分会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中华骨质疏松和骨矿盐疾病杂志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2017;10(5):413-443. </a:t>
            </a:r>
          </a:p>
          <a:p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2.Reid I R. Nat Rev Endocrinol. 2015;11(7):418-428.  </a:t>
            </a:r>
          </a:p>
          <a:p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李梅等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中华骨质疏松和骨矿盐疾病杂志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,2021,14(05):441-446.</a:t>
            </a:r>
          </a:p>
          <a:p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中华医学会骨质疏松和骨矿盐疾病分会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中华骨质疏松和骨矿盐疾病杂志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,2020,13(05):381-395.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B72EE8B-64F6-CD75-4EBA-DADBB75C9C87}"/>
              </a:ext>
            </a:extLst>
          </p:cNvPr>
          <p:cNvSpPr/>
          <p:nvPr/>
        </p:nvSpPr>
        <p:spPr>
          <a:xfrm>
            <a:off x="304801" y="1372268"/>
            <a:ext cx="751257" cy="34100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背景</a:t>
            </a:r>
          </a:p>
        </p:txBody>
      </p:sp>
      <p:sp>
        <p:nvSpPr>
          <p:cNvPr id="4" name="矩形: 圆角 6">
            <a:extLst>
              <a:ext uri="{FF2B5EF4-FFF2-40B4-BE49-F238E27FC236}">
                <a16:creationId xmlns:a16="http://schemas.microsoft.com/office/drawing/2014/main" id="{9D0EF9FF-1AFA-E971-DA8B-66A1A4E79A5B}"/>
              </a:ext>
            </a:extLst>
          </p:cNvPr>
          <p:cNvSpPr/>
          <p:nvPr/>
        </p:nvSpPr>
        <p:spPr>
          <a:xfrm>
            <a:off x="706581" y="2906462"/>
            <a:ext cx="1945945" cy="34100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补足目录短板</a:t>
            </a:r>
          </a:p>
        </p:txBody>
      </p:sp>
      <p:sp>
        <p:nvSpPr>
          <p:cNvPr id="12" name="文本框 29">
            <a:extLst>
              <a:ext uri="{FF2B5EF4-FFF2-40B4-BE49-F238E27FC236}">
                <a16:creationId xmlns:a16="http://schemas.microsoft.com/office/drawing/2014/main" id="{D0C87347-0B34-2BB3-ACF4-26FB5DE10DBF}"/>
              </a:ext>
            </a:extLst>
          </p:cNvPr>
          <p:cNvSpPr txBox="1"/>
          <p:nvPr/>
        </p:nvSpPr>
        <p:spPr>
          <a:xfrm>
            <a:off x="964277" y="5686472"/>
            <a:ext cx="9634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b="1" dirty="0">
                <a:latin typeface="Times New Roman" panose="02020603050405020304" pitchFamily="18" charset="0"/>
              </a:rPr>
              <a:t>男性骨松患病率、知晓率、检测率、治疗率均低于女性，新增男性适应症未来</a:t>
            </a:r>
            <a:r>
              <a:rPr lang="en-US" altLang="zh-CN" b="1" dirty="0">
                <a:latin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</a:rPr>
              <a:t>年</a:t>
            </a:r>
            <a:r>
              <a:rPr lang="zh-CN" alt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对医保基金影响有限</a:t>
            </a:r>
          </a:p>
        </p:txBody>
      </p:sp>
      <p:cxnSp>
        <p:nvCxnSpPr>
          <p:cNvPr id="13" name="直接连接符 13">
            <a:extLst>
              <a:ext uri="{FF2B5EF4-FFF2-40B4-BE49-F238E27FC236}">
                <a16:creationId xmlns:a16="http://schemas.microsoft.com/office/drawing/2014/main" id="{64C5627C-1712-1034-7AA7-D360C4A85A34}"/>
              </a:ext>
            </a:extLst>
          </p:cNvPr>
          <p:cNvCxnSpPr>
            <a:cxnSpLocks/>
          </p:cNvCxnSpPr>
          <p:nvPr/>
        </p:nvCxnSpPr>
        <p:spPr>
          <a:xfrm>
            <a:off x="385613" y="2368070"/>
            <a:ext cx="11256657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28240D86-3EDD-6A71-0F5F-C5B31FA67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78137"/>
              </p:ext>
            </p:extLst>
          </p:nvPr>
        </p:nvGraphicFramePr>
        <p:xfrm>
          <a:off x="1056058" y="3336926"/>
          <a:ext cx="8749495" cy="2239092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557444">
                  <a:extLst>
                    <a:ext uri="{9D8B030D-6E8A-4147-A177-3AD203B41FA5}">
                      <a16:colId xmlns:a16="http://schemas.microsoft.com/office/drawing/2014/main" val="3613057653"/>
                    </a:ext>
                  </a:extLst>
                </a:gridCol>
                <a:gridCol w="4192051">
                  <a:extLst>
                    <a:ext uri="{9D8B030D-6E8A-4147-A177-3AD203B41FA5}">
                      <a16:colId xmlns:a16="http://schemas.microsoft.com/office/drawing/2014/main" val="1780923530"/>
                    </a:ext>
                  </a:extLst>
                </a:gridCol>
              </a:tblGrid>
              <a:tr h="287313">
                <a:tc>
                  <a:txBody>
                    <a:bodyPr/>
                    <a:lstStyle/>
                    <a:p>
                      <a:pPr marL="0" marR="0" lvl="0" indent="0" algn="ctr" defTabSz="3809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双膦酸盐（阿仑膦酸钠、唑来膦酸</a:t>
                      </a:r>
                      <a:r>
                        <a:rPr lang="en-US" altLang="zh-CN" sz="1600" baseline="30000" dirty="0"/>
                        <a:t>4</a:t>
                      </a:r>
                      <a:r>
                        <a:rPr lang="zh-CN" altLang="en-US" sz="1600" dirty="0"/>
                        <a:t>）</a:t>
                      </a:r>
                    </a:p>
                  </a:txBody>
                  <a:tcPr marL="88702" marR="88702" marT="44351" marB="4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普罗力</a:t>
                      </a:r>
                      <a:r>
                        <a:rPr lang="en-US" altLang="zh-CN" sz="1600" baseline="30000" dirty="0"/>
                        <a:t>®</a:t>
                      </a:r>
                      <a:endParaRPr lang="zh-CN" altLang="en-US" sz="1600" baseline="30000" dirty="0"/>
                    </a:p>
                  </a:txBody>
                  <a:tcPr marL="88702" marR="88702" marT="44351" marB="4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47620"/>
                  </a:ext>
                </a:extLst>
              </a:tr>
              <a:tr h="2873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胃肠道不良反应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8702" marR="88702" marT="44351" marB="4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accent1"/>
                          </a:solidFill>
                        </a:rPr>
                        <a:t>胃肠道耐受性良好</a:t>
                      </a:r>
                      <a:endParaRPr lang="zh-CN" altLang="en-US" sz="1600" dirty="0"/>
                    </a:p>
                  </a:txBody>
                  <a:tcPr marL="88702" marR="88702" marT="44351" marB="4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672921"/>
                  </a:ext>
                </a:extLst>
              </a:tr>
              <a:tr h="2873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</a:rPr>
                        <a:t>类流感样不良反应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02" marR="88702" marT="44351" marB="4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accent1"/>
                          </a:solidFill>
                        </a:rPr>
                        <a:t>不引起流感样症状</a:t>
                      </a:r>
                      <a:endParaRPr lang="zh-CN" altLang="en-US" sz="1600" dirty="0"/>
                    </a:p>
                  </a:txBody>
                  <a:tcPr marL="88702" marR="88702" marT="44351" marB="4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872234"/>
                  </a:ext>
                </a:extLst>
              </a:tr>
              <a:tr h="2873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</a:rPr>
                        <a:t>肾功能异常患者使用受限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02" marR="88702" marT="44351" marB="4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 dirty="0">
                          <a:solidFill>
                            <a:schemeClr val="accent1"/>
                          </a:solidFill>
                        </a:rPr>
                        <a:t>肾功能损害患者无需调整剂量</a:t>
                      </a:r>
                      <a:endParaRPr lang="zh-CN" altLang="en-US" sz="1600" dirty="0"/>
                    </a:p>
                  </a:txBody>
                  <a:tcPr marL="88702" marR="88702" marT="44351" marB="4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039110"/>
                  </a:ext>
                </a:extLst>
              </a:tr>
              <a:tr h="4979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治疗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3-5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年后患者骨密度提升有平台期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，需酌情考虑停止治疗进入药物假期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02" marR="88702" marT="44351" marB="4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显著持续提升骨密度，降低骨折风险</a:t>
                      </a:r>
                    </a:p>
                  </a:txBody>
                  <a:tcPr marL="88702" marR="88702" marT="44351" marB="4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277717"/>
                  </a:ext>
                </a:extLst>
              </a:tr>
              <a:tr h="287313">
                <a:tc>
                  <a:txBody>
                    <a:bodyPr/>
                    <a:lstStyle/>
                    <a:p>
                      <a:pPr algn="ctr"/>
                      <a:endParaRPr lang="zh-CN" altLang="en-US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02" marR="88702" marT="44351" marB="4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半年一次皮下注射，使用便利</a:t>
                      </a:r>
                    </a:p>
                  </a:txBody>
                  <a:tcPr marL="88702" marR="88702" marT="44351" marB="4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636166"/>
                  </a:ext>
                </a:extLst>
              </a:tr>
            </a:tbl>
          </a:graphicData>
        </a:graphic>
      </p:graphicFrame>
      <p:sp>
        <p:nvSpPr>
          <p:cNvPr id="6" name="矩形: 圆角 5">
            <a:extLst>
              <a:ext uri="{FF2B5EF4-FFF2-40B4-BE49-F238E27FC236}">
                <a16:creationId xmlns:a16="http://schemas.microsoft.com/office/drawing/2014/main" id="{DD315900-13D3-235D-41C5-F6C112E7C76A}"/>
              </a:ext>
            </a:extLst>
          </p:cNvPr>
          <p:cNvSpPr/>
          <p:nvPr/>
        </p:nvSpPr>
        <p:spPr>
          <a:xfrm>
            <a:off x="304801" y="2382796"/>
            <a:ext cx="2057401" cy="424225"/>
          </a:xfrm>
          <a:prstGeom prst="roundRect">
            <a:avLst/>
          </a:prstGeom>
          <a:noFill/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申请新增理由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9" name="Flowchart: Connector 48">
            <a:extLst>
              <a:ext uri="{FF2B5EF4-FFF2-40B4-BE49-F238E27FC236}">
                <a16:creationId xmlns:a16="http://schemas.microsoft.com/office/drawing/2014/main" id="{DD00D53E-398E-4F08-3E34-16E98DB6E95D}"/>
              </a:ext>
            </a:extLst>
          </p:cNvPr>
          <p:cNvSpPr/>
          <p:nvPr/>
        </p:nvSpPr>
        <p:spPr>
          <a:xfrm>
            <a:off x="507069" y="2906462"/>
            <a:ext cx="346720" cy="341007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0195"/>
            <a:r>
              <a:rPr kumimoji="1" lang="en-US" b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1</a:t>
            </a:r>
          </a:p>
        </p:txBody>
      </p:sp>
      <p:sp>
        <p:nvSpPr>
          <p:cNvPr id="14" name="Flowchart: Connector 53">
            <a:extLst>
              <a:ext uri="{FF2B5EF4-FFF2-40B4-BE49-F238E27FC236}">
                <a16:creationId xmlns:a16="http://schemas.microsoft.com/office/drawing/2014/main" id="{25E29721-0938-E871-7379-FC4106543004}"/>
              </a:ext>
            </a:extLst>
          </p:cNvPr>
          <p:cNvSpPr/>
          <p:nvPr/>
        </p:nvSpPr>
        <p:spPr>
          <a:xfrm>
            <a:off x="507069" y="5784969"/>
            <a:ext cx="346720" cy="341007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0195"/>
            <a:r>
              <a:rPr kumimoji="1" lang="en-US" b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5339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942009A2-493D-DEEF-8BE0-D624FC978653}"/>
              </a:ext>
            </a:extLst>
          </p:cNvPr>
          <p:cNvSpPr txBox="1"/>
          <p:nvPr/>
        </p:nvSpPr>
        <p:spPr>
          <a:xfrm>
            <a:off x="0" y="0"/>
            <a:ext cx="1419497" cy="396391"/>
          </a:xfrm>
          <a:prstGeom prst="rect">
            <a:avLst/>
          </a:prstGeom>
          <a:solidFill>
            <a:srgbClr val="719DD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安全性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13B07D-41BE-B6E9-B32B-9F93656454FF}"/>
              </a:ext>
            </a:extLst>
          </p:cNvPr>
          <p:cNvSpPr txBox="1"/>
          <p:nvPr/>
        </p:nvSpPr>
        <p:spPr>
          <a:xfrm>
            <a:off x="6242430" y="2201633"/>
            <a:ext cx="5223036" cy="1840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关键</a:t>
            </a:r>
            <a:r>
              <a:rPr lang="en-US" altLang="zh-CN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III</a:t>
            </a: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期及延长研究显示，地舒单抗治疗绝经后女性骨松</a:t>
            </a:r>
            <a:r>
              <a:rPr lang="en-US" altLang="zh-CN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年不良事件发生率</a:t>
            </a:r>
            <a:r>
              <a:rPr lang="zh-CN" altLang="en-US" sz="16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与安慰剂组相当</a:t>
            </a:r>
            <a:r>
              <a:rPr lang="en-US" altLang="zh-CN" sz="16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；持续治疗</a:t>
            </a:r>
            <a:r>
              <a:rPr lang="en-US" altLang="zh-CN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年</a:t>
            </a:r>
            <a:r>
              <a:rPr lang="zh-CN" altLang="en-US" sz="16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安全性良好，不良事件发生率低，耐受性良好</a:t>
            </a:r>
            <a:r>
              <a:rPr lang="en-US" altLang="zh-CN" sz="16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；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另一项</a:t>
            </a:r>
            <a:r>
              <a:rPr lang="en-US" altLang="zh-CN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III</a:t>
            </a: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期研究表明，</a:t>
            </a:r>
            <a:r>
              <a:rPr lang="zh-CN" altLang="en-US" sz="16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地舒单抗、安慰剂和阿仑膦酸钠</a:t>
            </a: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治疗男性及绝经后女性骨松不良事件</a:t>
            </a:r>
            <a:r>
              <a:rPr lang="zh-CN" altLang="en-US" sz="16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发生率无差异，安全性良好</a:t>
            </a:r>
            <a:r>
              <a:rPr lang="en-US" altLang="zh-CN" sz="16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6,7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DD09645-A146-B139-FC15-96DC1B2143F6}"/>
              </a:ext>
            </a:extLst>
          </p:cNvPr>
          <p:cNvSpPr/>
          <p:nvPr/>
        </p:nvSpPr>
        <p:spPr>
          <a:xfrm>
            <a:off x="6324895" y="1734613"/>
            <a:ext cx="3888645" cy="396392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临床研究显示安全性良好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8E18CF5-C53D-5BBB-3822-5A36746B4941}"/>
              </a:ext>
            </a:extLst>
          </p:cNvPr>
          <p:cNvSpPr/>
          <p:nvPr/>
        </p:nvSpPr>
        <p:spPr>
          <a:xfrm>
            <a:off x="644067" y="1734416"/>
            <a:ext cx="3888645" cy="396392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与目录内双膦酸盐相比安全性有优势</a:t>
            </a:r>
          </a:p>
        </p:txBody>
      </p:sp>
      <p:graphicFrame>
        <p:nvGraphicFramePr>
          <p:cNvPr id="11" name="表格 5">
            <a:extLst>
              <a:ext uri="{FF2B5EF4-FFF2-40B4-BE49-F238E27FC236}">
                <a16:creationId xmlns:a16="http://schemas.microsoft.com/office/drawing/2014/main" id="{33507451-E2C0-E8CC-619A-FEA45FF26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72325"/>
              </p:ext>
            </p:extLst>
          </p:nvPr>
        </p:nvGraphicFramePr>
        <p:xfrm>
          <a:off x="385613" y="2300188"/>
          <a:ext cx="5447319" cy="1615129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3020153">
                  <a:extLst>
                    <a:ext uri="{9D8B030D-6E8A-4147-A177-3AD203B41FA5}">
                      <a16:colId xmlns:a16="http://schemas.microsoft.com/office/drawing/2014/main" val="3613057653"/>
                    </a:ext>
                  </a:extLst>
                </a:gridCol>
                <a:gridCol w="993324">
                  <a:extLst>
                    <a:ext uri="{9D8B030D-6E8A-4147-A177-3AD203B41FA5}">
                      <a16:colId xmlns:a16="http://schemas.microsoft.com/office/drawing/2014/main" val="1780923530"/>
                    </a:ext>
                  </a:extLst>
                </a:gridCol>
                <a:gridCol w="1433842">
                  <a:extLst>
                    <a:ext uri="{9D8B030D-6E8A-4147-A177-3AD203B41FA5}">
                      <a16:colId xmlns:a16="http://schemas.microsoft.com/office/drawing/2014/main" val="1279327533"/>
                    </a:ext>
                  </a:extLst>
                </a:gridCol>
              </a:tblGrid>
              <a:tr h="298002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marL="88702" marR="88702" marT="44351" marB="44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普罗力</a:t>
                      </a:r>
                      <a:r>
                        <a:rPr lang="en-US" altLang="zh-CN" sz="1600" baseline="30000" dirty="0"/>
                        <a:t>®</a:t>
                      </a:r>
                      <a:endParaRPr lang="zh-CN" altLang="en-US" sz="1600" baseline="30000" dirty="0"/>
                    </a:p>
                  </a:txBody>
                  <a:tcPr marL="88702" marR="88702" marT="44351" marB="44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双膦酸盐</a:t>
                      </a:r>
                    </a:p>
                  </a:txBody>
                  <a:tcPr marL="88702" marR="88702" marT="44351" marB="44351" anchor="ctr"/>
                </a:tc>
                <a:extLst>
                  <a:ext uri="{0D108BD9-81ED-4DB2-BD59-A6C34878D82A}">
                    <a16:rowId xmlns:a16="http://schemas.microsoft.com/office/drawing/2014/main" val="79647620"/>
                  </a:ext>
                </a:extLst>
              </a:tr>
              <a:tr h="3736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 dirty="0">
                          <a:solidFill>
                            <a:schemeClr val="accent1"/>
                          </a:solidFill>
                        </a:rPr>
                        <a:t>肾功能损害患者无需调整剂量</a:t>
                      </a:r>
                      <a:r>
                        <a:rPr lang="en-US" altLang="zh-CN" sz="1600" kern="12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sz="16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02" marR="88702" marT="44351" marB="44351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marL="88702" marR="88702" marT="44351" marB="44351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88702" marR="88702" marT="44351" marB="44351" anchor="ctr"/>
                </a:tc>
                <a:extLst>
                  <a:ext uri="{0D108BD9-81ED-4DB2-BD59-A6C34878D82A}">
                    <a16:rowId xmlns:a16="http://schemas.microsoft.com/office/drawing/2014/main" val="1729672921"/>
                  </a:ext>
                </a:extLst>
              </a:tr>
              <a:tr h="3736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accent1"/>
                          </a:solidFill>
                        </a:rPr>
                        <a:t>胃肠道耐受性良好</a:t>
                      </a:r>
                      <a:r>
                        <a:rPr lang="en-US" altLang="zh-CN" sz="1600" baseline="30000" dirty="0"/>
                        <a:t>2</a:t>
                      </a:r>
                      <a:endParaRPr lang="zh-CN" altLang="en-US" sz="1600" baseline="30000" dirty="0"/>
                    </a:p>
                  </a:txBody>
                  <a:tcPr marL="88702" marR="88702" marT="44351" marB="44351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marL="88702" marR="88702" marT="44351" marB="44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               口服</a:t>
                      </a:r>
                      <a:endParaRPr lang="en-US" altLang="zh-CN" sz="1200" dirty="0"/>
                    </a:p>
                    <a:p>
                      <a:pPr algn="ctr"/>
                      <a:r>
                        <a:rPr lang="zh-CN" altLang="en-US" sz="1200" dirty="0"/>
                        <a:t>              双膦酸盐</a:t>
                      </a:r>
                      <a:endParaRPr lang="zh-CN" altLang="en-US" sz="1800" dirty="0"/>
                    </a:p>
                  </a:txBody>
                  <a:tcPr marL="88702" marR="88702" marT="44351" marB="44351" anchor="ctr"/>
                </a:tc>
                <a:extLst>
                  <a:ext uri="{0D108BD9-81ED-4DB2-BD59-A6C34878D82A}">
                    <a16:rowId xmlns:a16="http://schemas.microsoft.com/office/drawing/2014/main" val="546872234"/>
                  </a:ext>
                </a:extLst>
              </a:tr>
              <a:tr h="3736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accent1"/>
                          </a:solidFill>
                        </a:rPr>
                        <a:t>不引起流感样症状</a:t>
                      </a:r>
                      <a:r>
                        <a:rPr lang="en-US" altLang="zh-CN" sz="1600" baseline="30000" dirty="0"/>
                        <a:t>3</a:t>
                      </a:r>
                      <a:endParaRPr lang="zh-CN" altLang="en-US" sz="1600" baseline="30000" dirty="0"/>
                    </a:p>
                  </a:txBody>
                  <a:tcPr marL="88702" marR="88702" marT="44351" marB="44351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marL="88702" marR="88702" marT="44351" marB="4435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50" kern="1200" dirty="0">
                          <a:solidFill>
                            <a:schemeClr val="dk1"/>
                          </a:solidFill>
                        </a:rPr>
                        <a:t>               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</a:rPr>
                        <a:t>注射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</a:rPr>
                        <a:t>               双膦酸盐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702" marR="88702" marT="44351" marB="44351" anchor="ctr"/>
                </a:tc>
                <a:extLst>
                  <a:ext uri="{0D108BD9-81ED-4DB2-BD59-A6C34878D82A}">
                    <a16:rowId xmlns:a16="http://schemas.microsoft.com/office/drawing/2014/main" val="1608039110"/>
                  </a:ext>
                </a:extLst>
              </a:tr>
            </a:tbl>
          </a:graphicData>
        </a:graphic>
      </p:graphicFrame>
      <p:sp>
        <p:nvSpPr>
          <p:cNvPr id="12" name="affirmative-check-mark_2301">
            <a:extLst>
              <a:ext uri="{FF2B5EF4-FFF2-40B4-BE49-F238E27FC236}">
                <a16:creationId xmlns:a16="http://schemas.microsoft.com/office/drawing/2014/main" id="{9208AF91-DD74-90B8-C7E9-EEE387DAC87B}"/>
              </a:ext>
            </a:extLst>
          </p:cNvPr>
          <p:cNvSpPr/>
          <p:nvPr/>
        </p:nvSpPr>
        <p:spPr>
          <a:xfrm>
            <a:off x="3776187" y="2761364"/>
            <a:ext cx="213615" cy="213360"/>
          </a:xfrm>
          <a:custGeom>
            <a:avLst/>
            <a:gdLst>
              <a:gd name="connsiteX0" fmla="*/ 449984 w 578419"/>
              <a:gd name="connsiteY0" fmla="*/ 152373 h 577729"/>
              <a:gd name="connsiteX1" fmla="*/ 460750 w 578419"/>
              <a:gd name="connsiteY1" fmla="*/ 157745 h 577729"/>
              <a:gd name="connsiteX2" fmla="*/ 495202 w 578419"/>
              <a:gd name="connsiteY2" fmla="*/ 190697 h 577729"/>
              <a:gd name="connsiteX3" fmla="*/ 495202 w 578419"/>
              <a:gd name="connsiteY3" fmla="*/ 213620 h 577729"/>
              <a:gd name="connsiteX4" fmla="*/ 248298 w 578419"/>
              <a:gd name="connsiteY4" fmla="*/ 460039 h 577729"/>
              <a:gd name="connsiteX5" fmla="*/ 225330 w 578419"/>
              <a:gd name="connsiteY5" fmla="*/ 460039 h 577729"/>
              <a:gd name="connsiteX6" fmla="*/ 219588 w 578419"/>
              <a:gd name="connsiteY6" fmla="*/ 454309 h 577729"/>
              <a:gd name="connsiteX7" fmla="*/ 215282 w 578419"/>
              <a:gd name="connsiteY7" fmla="*/ 450011 h 577729"/>
              <a:gd name="connsiteX8" fmla="*/ 190879 w 578419"/>
              <a:gd name="connsiteY8" fmla="*/ 425655 h 577729"/>
              <a:gd name="connsiteX9" fmla="*/ 84652 w 578419"/>
              <a:gd name="connsiteY9" fmla="*/ 318205 h 577729"/>
              <a:gd name="connsiteX10" fmla="*/ 84652 w 578419"/>
              <a:gd name="connsiteY10" fmla="*/ 295282 h 577729"/>
              <a:gd name="connsiteX11" fmla="*/ 117669 w 578419"/>
              <a:gd name="connsiteY11" fmla="*/ 262330 h 577729"/>
              <a:gd name="connsiteX12" fmla="*/ 140636 w 578419"/>
              <a:gd name="connsiteY12" fmla="*/ 262330 h 577729"/>
              <a:gd name="connsiteX13" fmla="*/ 236814 w 578419"/>
              <a:gd name="connsiteY13" fmla="*/ 358320 h 577729"/>
              <a:gd name="connsiteX14" fmla="*/ 439218 w 578419"/>
              <a:gd name="connsiteY14" fmla="*/ 157745 h 577729"/>
              <a:gd name="connsiteX15" fmla="*/ 449984 w 578419"/>
              <a:gd name="connsiteY15" fmla="*/ 152373 h 577729"/>
              <a:gd name="connsiteX16" fmla="*/ 289927 w 578419"/>
              <a:gd name="connsiteY16" fmla="*/ 45874 h 577729"/>
              <a:gd name="connsiteX17" fmla="*/ 45929 w 578419"/>
              <a:gd name="connsiteY17" fmla="*/ 289581 h 577729"/>
              <a:gd name="connsiteX18" fmla="*/ 289927 w 578419"/>
              <a:gd name="connsiteY18" fmla="*/ 531855 h 577729"/>
              <a:gd name="connsiteX19" fmla="*/ 532490 w 578419"/>
              <a:gd name="connsiteY19" fmla="*/ 289581 h 577729"/>
              <a:gd name="connsiteX20" fmla="*/ 289927 w 578419"/>
              <a:gd name="connsiteY20" fmla="*/ 45874 h 577729"/>
              <a:gd name="connsiteX21" fmla="*/ 289927 w 578419"/>
              <a:gd name="connsiteY21" fmla="*/ 0 h 577729"/>
              <a:gd name="connsiteX22" fmla="*/ 578419 w 578419"/>
              <a:gd name="connsiteY22" fmla="*/ 289581 h 577729"/>
              <a:gd name="connsiteX23" fmla="*/ 289927 w 578419"/>
              <a:gd name="connsiteY23" fmla="*/ 577729 h 577729"/>
              <a:gd name="connsiteX24" fmla="*/ 0 w 578419"/>
              <a:gd name="connsiteY24" fmla="*/ 289581 h 577729"/>
              <a:gd name="connsiteX25" fmla="*/ 289927 w 578419"/>
              <a:gd name="connsiteY25" fmla="*/ 0 h 57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8419" h="577729">
                <a:moveTo>
                  <a:pt x="449984" y="152373"/>
                </a:moveTo>
                <a:cubicBezTo>
                  <a:pt x="453931" y="152373"/>
                  <a:pt x="457879" y="154164"/>
                  <a:pt x="460750" y="157745"/>
                </a:cubicBezTo>
                <a:lnTo>
                  <a:pt x="495202" y="190697"/>
                </a:lnTo>
                <a:cubicBezTo>
                  <a:pt x="500944" y="196428"/>
                  <a:pt x="500944" y="207889"/>
                  <a:pt x="495202" y="213620"/>
                </a:cubicBezTo>
                <a:lnTo>
                  <a:pt x="248298" y="460039"/>
                </a:lnTo>
                <a:cubicBezTo>
                  <a:pt x="241121" y="465770"/>
                  <a:pt x="231072" y="465770"/>
                  <a:pt x="225330" y="460039"/>
                </a:cubicBezTo>
                <a:lnTo>
                  <a:pt x="219588" y="454309"/>
                </a:lnTo>
                <a:lnTo>
                  <a:pt x="215282" y="450011"/>
                </a:lnTo>
                <a:lnTo>
                  <a:pt x="190879" y="425655"/>
                </a:lnTo>
                <a:lnTo>
                  <a:pt x="84652" y="318205"/>
                </a:lnTo>
                <a:cubicBezTo>
                  <a:pt x="77475" y="312474"/>
                  <a:pt x="77475" y="302445"/>
                  <a:pt x="84652" y="295282"/>
                </a:cubicBezTo>
                <a:lnTo>
                  <a:pt x="117669" y="262330"/>
                </a:lnTo>
                <a:cubicBezTo>
                  <a:pt x="124846" y="256600"/>
                  <a:pt x="134895" y="256600"/>
                  <a:pt x="140636" y="262330"/>
                </a:cubicBezTo>
                <a:lnTo>
                  <a:pt x="236814" y="358320"/>
                </a:lnTo>
                <a:lnTo>
                  <a:pt x="439218" y="157745"/>
                </a:lnTo>
                <a:cubicBezTo>
                  <a:pt x="442089" y="154164"/>
                  <a:pt x="446036" y="152373"/>
                  <a:pt x="449984" y="152373"/>
                </a:cubicBezTo>
                <a:close/>
                <a:moveTo>
                  <a:pt x="289927" y="45874"/>
                </a:moveTo>
                <a:cubicBezTo>
                  <a:pt x="155011" y="45874"/>
                  <a:pt x="45929" y="154826"/>
                  <a:pt x="45929" y="289581"/>
                </a:cubicBezTo>
                <a:cubicBezTo>
                  <a:pt x="45929" y="422903"/>
                  <a:pt x="155011" y="531855"/>
                  <a:pt x="289927" y="531855"/>
                </a:cubicBezTo>
                <a:cubicBezTo>
                  <a:pt x="423408" y="531855"/>
                  <a:pt x="532490" y="422903"/>
                  <a:pt x="532490" y="289581"/>
                </a:cubicBezTo>
                <a:cubicBezTo>
                  <a:pt x="532490" y="154826"/>
                  <a:pt x="423408" y="45874"/>
                  <a:pt x="289927" y="45874"/>
                </a:cubicBezTo>
                <a:close/>
                <a:moveTo>
                  <a:pt x="289927" y="0"/>
                </a:moveTo>
                <a:cubicBezTo>
                  <a:pt x="449244" y="0"/>
                  <a:pt x="578419" y="129021"/>
                  <a:pt x="578419" y="289581"/>
                </a:cubicBezTo>
                <a:cubicBezTo>
                  <a:pt x="578419" y="448708"/>
                  <a:pt x="449244" y="577729"/>
                  <a:pt x="289927" y="577729"/>
                </a:cubicBezTo>
                <a:cubicBezTo>
                  <a:pt x="129175" y="577729"/>
                  <a:pt x="0" y="448708"/>
                  <a:pt x="0" y="289581"/>
                </a:cubicBezTo>
                <a:cubicBezTo>
                  <a:pt x="0" y="129021"/>
                  <a:pt x="129175" y="0"/>
                  <a:pt x="289927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3" name="iconfont-11573-5485613">
            <a:extLst>
              <a:ext uri="{FF2B5EF4-FFF2-40B4-BE49-F238E27FC236}">
                <a16:creationId xmlns:a16="http://schemas.microsoft.com/office/drawing/2014/main" id="{7426FF00-FA6A-0C59-6086-E4599F7E227A}"/>
              </a:ext>
            </a:extLst>
          </p:cNvPr>
          <p:cNvSpPr/>
          <p:nvPr/>
        </p:nvSpPr>
        <p:spPr>
          <a:xfrm>
            <a:off x="4767935" y="2775263"/>
            <a:ext cx="213615" cy="213615"/>
          </a:xfrm>
          <a:custGeom>
            <a:avLst/>
            <a:gdLst>
              <a:gd name="T0" fmla="*/ 10840 w 11640"/>
              <a:gd name="T1" fmla="*/ 5600 h 11640"/>
              <a:gd name="T2" fmla="*/ 7877 w 11640"/>
              <a:gd name="T3" fmla="*/ 1165 h 11640"/>
              <a:gd name="T4" fmla="*/ 2646 w 11640"/>
              <a:gd name="T5" fmla="*/ 2206 h 11640"/>
              <a:gd name="T6" fmla="*/ 1605 w 11640"/>
              <a:gd name="T7" fmla="*/ 7437 h 11640"/>
              <a:gd name="T8" fmla="*/ 6040 w 11640"/>
              <a:gd name="T9" fmla="*/ 10400 h 11640"/>
              <a:gd name="T10" fmla="*/ 9434 w 11640"/>
              <a:gd name="T11" fmla="*/ 8994 h 11640"/>
              <a:gd name="T12" fmla="*/ 10840 w 11640"/>
              <a:gd name="T13" fmla="*/ 5600 h 11640"/>
              <a:gd name="T14" fmla="*/ 11640 w 11640"/>
              <a:gd name="T15" fmla="*/ 5600 h 11640"/>
              <a:gd name="T16" fmla="*/ 8183 w 11640"/>
              <a:gd name="T17" fmla="*/ 10774 h 11640"/>
              <a:gd name="T18" fmla="*/ 2080 w 11640"/>
              <a:gd name="T19" fmla="*/ 9560 h 11640"/>
              <a:gd name="T20" fmla="*/ 866 w 11640"/>
              <a:gd name="T21" fmla="*/ 3457 h 11640"/>
              <a:gd name="T22" fmla="*/ 6040 w 11640"/>
              <a:gd name="T23" fmla="*/ 0 h 11640"/>
              <a:gd name="T24" fmla="*/ 10000 w 11640"/>
              <a:gd name="T25" fmla="*/ 1640 h 11640"/>
              <a:gd name="T26" fmla="*/ 11640 w 11640"/>
              <a:gd name="T27" fmla="*/ 5600 h 11640"/>
              <a:gd name="T28" fmla="*/ 4724 w 11640"/>
              <a:gd name="T29" fmla="*/ 7484 h 11640"/>
              <a:gd name="T30" fmla="*/ 4156 w 11640"/>
              <a:gd name="T31" fmla="*/ 7484 h 11640"/>
              <a:gd name="T32" fmla="*/ 4156 w 11640"/>
              <a:gd name="T33" fmla="*/ 6916 h 11640"/>
              <a:gd name="T34" fmla="*/ 7356 w 11640"/>
              <a:gd name="T35" fmla="*/ 3716 h 11640"/>
              <a:gd name="T36" fmla="*/ 7924 w 11640"/>
              <a:gd name="T37" fmla="*/ 3716 h 11640"/>
              <a:gd name="T38" fmla="*/ 7924 w 11640"/>
              <a:gd name="T39" fmla="*/ 4284 h 11640"/>
              <a:gd name="T40" fmla="*/ 4724 w 11640"/>
              <a:gd name="T41" fmla="*/ 7484 h 11640"/>
              <a:gd name="T42" fmla="*/ 4156 w 11640"/>
              <a:gd name="T43" fmla="*/ 4284 h 11640"/>
              <a:gd name="T44" fmla="*/ 4156 w 11640"/>
              <a:gd name="T45" fmla="*/ 3716 h 11640"/>
              <a:gd name="T46" fmla="*/ 4724 w 11640"/>
              <a:gd name="T47" fmla="*/ 3716 h 11640"/>
              <a:gd name="T48" fmla="*/ 7924 w 11640"/>
              <a:gd name="T49" fmla="*/ 6916 h 11640"/>
              <a:gd name="T50" fmla="*/ 7924 w 11640"/>
              <a:gd name="T51" fmla="*/ 7484 h 11640"/>
              <a:gd name="T52" fmla="*/ 7356 w 11640"/>
              <a:gd name="T53" fmla="*/ 7484 h 11640"/>
              <a:gd name="T54" fmla="*/ 4156 w 11640"/>
              <a:gd name="T55" fmla="*/ 4284 h 1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640" h="11640">
                <a:moveTo>
                  <a:pt x="10840" y="5600"/>
                </a:moveTo>
                <a:cubicBezTo>
                  <a:pt x="10840" y="3659"/>
                  <a:pt x="9671" y="1908"/>
                  <a:pt x="7877" y="1165"/>
                </a:cubicBezTo>
                <a:cubicBezTo>
                  <a:pt x="6083" y="423"/>
                  <a:pt x="4019" y="833"/>
                  <a:pt x="2646" y="2206"/>
                </a:cubicBezTo>
                <a:cubicBezTo>
                  <a:pt x="1273" y="3579"/>
                  <a:pt x="863" y="5643"/>
                  <a:pt x="1605" y="7437"/>
                </a:cubicBezTo>
                <a:cubicBezTo>
                  <a:pt x="2348" y="9231"/>
                  <a:pt x="4099" y="10400"/>
                  <a:pt x="6040" y="10400"/>
                </a:cubicBezTo>
                <a:cubicBezTo>
                  <a:pt x="7313" y="10400"/>
                  <a:pt x="8534" y="9894"/>
                  <a:pt x="9434" y="8994"/>
                </a:cubicBezTo>
                <a:cubicBezTo>
                  <a:pt x="10334" y="8094"/>
                  <a:pt x="10840" y="6873"/>
                  <a:pt x="10840" y="5600"/>
                </a:cubicBezTo>
                <a:close/>
                <a:moveTo>
                  <a:pt x="11640" y="5600"/>
                </a:moveTo>
                <a:cubicBezTo>
                  <a:pt x="11640" y="7865"/>
                  <a:pt x="10276" y="9907"/>
                  <a:pt x="8183" y="10774"/>
                </a:cubicBezTo>
                <a:cubicBezTo>
                  <a:pt x="6091" y="11640"/>
                  <a:pt x="3682" y="11161"/>
                  <a:pt x="2080" y="9560"/>
                </a:cubicBezTo>
                <a:cubicBezTo>
                  <a:pt x="479" y="7958"/>
                  <a:pt x="0" y="5549"/>
                  <a:pt x="866" y="3457"/>
                </a:cubicBezTo>
                <a:cubicBezTo>
                  <a:pt x="1733" y="1364"/>
                  <a:pt x="3775" y="0"/>
                  <a:pt x="6040" y="0"/>
                </a:cubicBezTo>
                <a:cubicBezTo>
                  <a:pt x="7525" y="0"/>
                  <a:pt x="8950" y="590"/>
                  <a:pt x="10000" y="1640"/>
                </a:cubicBezTo>
                <a:cubicBezTo>
                  <a:pt x="11050" y="2690"/>
                  <a:pt x="11640" y="4115"/>
                  <a:pt x="11640" y="5600"/>
                </a:cubicBezTo>
                <a:close/>
                <a:moveTo>
                  <a:pt x="4724" y="7484"/>
                </a:moveTo>
                <a:cubicBezTo>
                  <a:pt x="4567" y="7641"/>
                  <a:pt x="4313" y="7641"/>
                  <a:pt x="4156" y="7484"/>
                </a:cubicBezTo>
                <a:cubicBezTo>
                  <a:pt x="3999" y="7327"/>
                  <a:pt x="3999" y="7073"/>
                  <a:pt x="4156" y="6916"/>
                </a:cubicBezTo>
                <a:lnTo>
                  <a:pt x="7356" y="3716"/>
                </a:lnTo>
                <a:cubicBezTo>
                  <a:pt x="7513" y="3559"/>
                  <a:pt x="7767" y="3559"/>
                  <a:pt x="7924" y="3716"/>
                </a:cubicBezTo>
                <a:cubicBezTo>
                  <a:pt x="8081" y="3873"/>
                  <a:pt x="8081" y="4127"/>
                  <a:pt x="7924" y="4284"/>
                </a:cubicBezTo>
                <a:lnTo>
                  <a:pt x="4724" y="7484"/>
                </a:lnTo>
                <a:close/>
                <a:moveTo>
                  <a:pt x="4156" y="4284"/>
                </a:moveTo>
                <a:cubicBezTo>
                  <a:pt x="3999" y="4127"/>
                  <a:pt x="3999" y="3873"/>
                  <a:pt x="4156" y="3716"/>
                </a:cubicBezTo>
                <a:cubicBezTo>
                  <a:pt x="4313" y="3559"/>
                  <a:pt x="4567" y="3559"/>
                  <a:pt x="4724" y="3716"/>
                </a:cubicBezTo>
                <a:lnTo>
                  <a:pt x="7924" y="6916"/>
                </a:lnTo>
                <a:cubicBezTo>
                  <a:pt x="8081" y="7073"/>
                  <a:pt x="8081" y="7327"/>
                  <a:pt x="7924" y="7484"/>
                </a:cubicBezTo>
                <a:cubicBezTo>
                  <a:pt x="7767" y="7641"/>
                  <a:pt x="7513" y="7641"/>
                  <a:pt x="7356" y="7484"/>
                </a:cubicBezTo>
                <a:lnTo>
                  <a:pt x="4156" y="428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confont-11573-5485613">
            <a:extLst>
              <a:ext uri="{FF2B5EF4-FFF2-40B4-BE49-F238E27FC236}">
                <a16:creationId xmlns:a16="http://schemas.microsoft.com/office/drawing/2014/main" id="{F7E7410E-C21B-F1B3-4B49-8E8159FE9BC9}"/>
              </a:ext>
            </a:extLst>
          </p:cNvPr>
          <p:cNvSpPr/>
          <p:nvPr/>
        </p:nvSpPr>
        <p:spPr>
          <a:xfrm>
            <a:off x="4767935" y="3156024"/>
            <a:ext cx="213615" cy="213615"/>
          </a:xfrm>
          <a:custGeom>
            <a:avLst/>
            <a:gdLst>
              <a:gd name="T0" fmla="*/ 10840 w 11640"/>
              <a:gd name="T1" fmla="*/ 5600 h 11640"/>
              <a:gd name="T2" fmla="*/ 7877 w 11640"/>
              <a:gd name="T3" fmla="*/ 1165 h 11640"/>
              <a:gd name="T4" fmla="*/ 2646 w 11640"/>
              <a:gd name="T5" fmla="*/ 2206 h 11640"/>
              <a:gd name="T6" fmla="*/ 1605 w 11640"/>
              <a:gd name="T7" fmla="*/ 7437 h 11640"/>
              <a:gd name="T8" fmla="*/ 6040 w 11640"/>
              <a:gd name="T9" fmla="*/ 10400 h 11640"/>
              <a:gd name="T10" fmla="*/ 9434 w 11640"/>
              <a:gd name="T11" fmla="*/ 8994 h 11640"/>
              <a:gd name="T12" fmla="*/ 10840 w 11640"/>
              <a:gd name="T13" fmla="*/ 5600 h 11640"/>
              <a:gd name="T14" fmla="*/ 11640 w 11640"/>
              <a:gd name="T15" fmla="*/ 5600 h 11640"/>
              <a:gd name="T16" fmla="*/ 8183 w 11640"/>
              <a:gd name="T17" fmla="*/ 10774 h 11640"/>
              <a:gd name="T18" fmla="*/ 2080 w 11640"/>
              <a:gd name="T19" fmla="*/ 9560 h 11640"/>
              <a:gd name="T20" fmla="*/ 866 w 11640"/>
              <a:gd name="T21" fmla="*/ 3457 h 11640"/>
              <a:gd name="T22" fmla="*/ 6040 w 11640"/>
              <a:gd name="T23" fmla="*/ 0 h 11640"/>
              <a:gd name="T24" fmla="*/ 10000 w 11640"/>
              <a:gd name="T25" fmla="*/ 1640 h 11640"/>
              <a:gd name="T26" fmla="*/ 11640 w 11640"/>
              <a:gd name="T27" fmla="*/ 5600 h 11640"/>
              <a:gd name="T28" fmla="*/ 4724 w 11640"/>
              <a:gd name="T29" fmla="*/ 7484 h 11640"/>
              <a:gd name="T30" fmla="*/ 4156 w 11640"/>
              <a:gd name="T31" fmla="*/ 7484 h 11640"/>
              <a:gd name="T32" fmla="*/ 4156 w 11640"/>
              <a:gd name="T33" fmla="*/ 6916 h 11640"/>
              <a:gd name="T34" fmla="*/ 7356 w 11640"/>
              <a:gd name="T35" fmla="*/ 3716 h 11640"/>
              <a:gd name="T36" fmla="*/ 7924 w 11640"/>
              <a:gd name="T37" fmla="*/ 3716 h 11640"/>
              <a:gd name="T38" fmla="*/ 7924 w 11640"/>
              <a:gd name="T39" fmla="*/ 4284 h 11640"/>
              <a:gd name="T40" fmla="*/ 4724 w 11640"/>
              <a:gd name="T41" fmla="*/ 7484 h 11640"/>
              <a:gd name="T42" fmla="*/ 4156 w 11640"/>
              <a:gd name="T43" fmla="*/ 4284 h 11640"/>
              <a:gd name="T44" fmla="*/ 4156 w 11640"/>
              <a:gd name="T45" fmla="*/ 3716 h 11640"/>
              <a:gd name="T46" fmla="*/ 4724 w 11640"/>
              <a:gd name="T47" fmla="*/ 3716 h 11640"/>
              <a:gd name="T48" fmla="*/ 7924 w 11640"/>
              <a:gd name="T49" fmla="*/ 6916 h 11640"/>
              <a:gd name="T50" fmla="*/ 7924 w 11640"/>
              <a:gd name="T51" fmla="*/ 7484 h 11640"/>
              <a:gd name="T52" fmla="*/ 7356 w 11640"/>
              <a:gd name="T53" fmla="*/ 7484 h 11640"/>
              <a:gd name="T54" fmla="*/ 4156 w 11640"/>
              <a:gd name="T55" fmla="*/ 4284 h 1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640" h="11640">
                <a:moveTo>
                  <a:pt x="10840" y="5600"/>
                </a:moveTo>
                <a:cubicBezTo>
                  <a:pt x="10840" y="3659"/>
                  <a:pt x="9671" y="1908"/>
                  <a:pt x="7877" y="1165"/>
                </a:cubicBezTo>
                <a:cubicBezTo>
                  <a:pt x="6083" y="423"/>
                  <a:pt x="4019" y="833"/>
                  <a:pt x="2646" y="2206"/>
                </a:cubicBezTo>
                <a:cubicBezTo>
                  <a:pt x="1273" y="3579"/>
                  <a:pt x="863" y="5643"/>
                  <a:pt x="1605" y="7437"/>
                </a:cubicBezTo>
                <a:cubicBezTo>
                  <a:pt x="2348" y="9231"/>
                  <a:pt x="4099" y="10400"/>
                  <a:pt x="6040" y="10400"/>
                </a:cubicBezTo>
                <a:cubicBezTo>
                  <a:pt x="7313" y="10400"/>
                  <a:pt x="8534" y="9894"/>
                  <a:pt x="9434" y="8994"/>
                </a:cubicBezTo>
                <a:cubicBezTo>
                  <a:pt x="10334" y="8094"/>
                  <a:pt x="10840" y="6873"/>
                  <a:pt x="10840" y="5600"/>
                </a:cubicBezTo>
                <a:close/>
                <a:moveTo>
                  <a:pt x="11640" y="5600"/>
                </a:moveTo>
                <a:cubicBezTo>
                  <a:pt x="11640" y="7865"/>
                  <a:pt x="10276" y="9907"/>
                  <a:pt x="8183" y="10774"/>
                </a:cubicBezTo>
                <a:cubicBezTo>
                  <a:pt x="6091" y="11640"/>
                  <a:pt x="3682" y="11161"/>
                  <a:pt x="2080" y="9560"/>
                </a:cubicBezTo>
                <a:cubicBezTo>
                  <a:pt x="479" y="7958"/>
                  <a:pt x="0" y="5549"/>
                  <a:pt x="866" y="3457"/>
                </a:cubicBezTo>
                <a:cubicBezTo>
                  <a:pt x="1733" y="1364"/>
                  <a:pt x="3775" y="0"/>
                  <a:pt x="6040" y="0"/>
                </a:cubicBezTo>
                <a:cubicBezTo>
                  <a:pt x="7525" y="0"/>
                  <a:pt x="8950" y="590"/>
                  <a:pt x="10000" y="1640"/>
                </a:cubicBezTo>
                <a:cubicBezTo>
                  <a:pt x="11050" y="2690"/>
                  <a:pt x="11640" y="4115"/>
                  <a:pt x="11640" y="5600"/>
                </a:cubicBezTo>
                <a:close/>
                <a:moveTo>
                  <a:pt x="4724" y="7484"/>
                </a:moveTo>
                <a:cubicBezTo>
                  <a:pt x="4567" y="7641"/>
                  <a:pt x="4313" y="7641"/>
                  <a:pt x="4156" y="7484"/>
                </a:cubicBezTo>
                <a:cubicBezTo>
                  <a:pt x="3999" y="7327"/>
                  <a:pt x="3999" y="7073"/>
                  <a:pt x="4156" y="6916"/>
                </a:cubicBezTo>
                <a:lnTo>
                  <a:pt x="7356" y="3716"/>
                </a:lnTo>
                <a:cubicBezTo>
                  <a:pt x="7513" y="3559"/>
                  <a:pt x="7767" y="3559"/>
                  <a:pt x="7924" y="3716"/>
                </a:cubicBezTo>
                <a:cubicBezTo>
                  <a:pt x="8081" y="3873"/>
                  <a:pt x="8081" y="4127"/>
                  <a:pt x="7924" y="4284"/>
                </a:cubicBezTo>
                <a:lnTo>
                  <a:pt x="4724" y="7484"/>
                </a:lnTo>
                <a:close/>
                <a:moveTo>
                  <a:pt x="4156" y="4284"/>
                </a:moveTo>
                <a:cubicBezTo>
                  <a:pt x="3999" y="4127"/>
                  <a:pt x="3999" y="3873"/>
                  <a:pt x="4156" y="3716"/>
                </a:cubicBezTo>
                <a:cubicBezTo>
                  <a:pt x="4313" y="3559"/>
                  <a:pt x="4567" y="3559"/>
                  <a:pt x="4724" y="3716"/>
                </a:cubicBezTo>
                <a:lnTo>
                  <a:pt x="7924" y="6916"/>
                </a:lnTo>
                <a:cubicBezTo>
                  <a:pt x="8081" y="7073"/>
                  <a:pt x="8081" y="7327"/>
                  <a:pt x="7924" y="7484"/>
                </a:cubicBezTo>
                <a:cubicBezTo>
                  <a:pt x="7767" y="7641"/>
                  <a:pt x="7513" y="7641"/>
                  <a:pt x="7356" y="7484"/>
                </a:cubicBezTo>
                <a:lnTo>
                  <a:pt x="4156" y="428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confont-11573-5485613">
            <a:extLst>
              <a:ext uri="{FF2B5EF4-FFF2-40B4-BE49-F238E27FC236}">
                <a16:creationId xmlns:a16="http://schemas.microsoft.com/office/drawing/2014/main" id="{29911576-3808-0EFA-68B9-FCE950ED96FB}"/>
              </a:ext>
            </a:extLst>
          </p:cNvPr>
          <p:cNvSpPr/>
          <p:nvPr/>
        </p:nvSpPr>
        <p:spPr>
          <a:xfrm>
            <a:off x="4767935" y="3571940"/>
            <a:ext cx="213615" cy="213615"/>
          </a:xfrm>
          <a:custGeom>
            <a:avLst/>
            <a:gdLst>
              <a:gd name="T0" fmla="*/ 10840 w 11640"/>
              <a:gd name="T1" fmla="*/ 5600 h 11640"/>
              <a:gd name="T2" fmla="*/ 7877 w 11640"/>
              <a:gd name="T3" fmla="*/ 1165 h 11640"/>
              <a:gd name="T4" fmla="*/ 2646 w 11640"/>
              <a:gd name="T5" fmla="*/ 2206 h 11640"/>
              <a:gd name="T6" fmla="*/ 1605 w 11640"/>
              <a:gd name="T7" fmla="*/ 7437 h 11640"/>
              <a:gd name="T8" fmla="*/ 6040 w 11640"/>
              <a:gd name="T9" fmla="*/ 10400 h 11640"/>
              <a:gd name="T10" fmla="*/ 9434 w 11640"/>
              <a:gd name="T11" fmla="*/ 8994 h 11640"/>
              <a:gd name="T12" fmla="*/ 10840 w 11640"/>
              <a:gd name="T13" fmla="*/ 5600 h 11640"/>
              <a:gd name="T14" fmla="*/ 11640 w 11640"/>
              <a:gd name="T15" fmla="*/ 5600 h 11640"/>
              <a:gd name="T16" fmla="*/ 8183 w 11640"/>
              <a:gd name="T17" fmla="*/ 10774 h 11640"/>
              <a:gd name="T18" fmla="*/ 2080 w 11640"/>
              <a:gd name="T19" fmla="*/ 9560 h 11640"/>
              <a:gd name="T20" fmla="*/ 866 w 11640"/>
              <a:gd name="T21" fmla="*/ 3457 h 11640"/>
              <a:gd name="T22" fmla="*/ 6040 w 11640"/>
              <a:gd name="T23" fmla="*/ 0 h 11640"/>
              <a:gd name="T24" fmla="*/ 10000 w 11640"/>
              <a:gd name="T25" fmla="*/ 1640 h 11640"/>
              <a:gd name="T26" fmla="*/ 11640 w 11640"/>
              <a:gd name="T27" fmla="*/ 5600 h 11640"/>
              <a:gd name="T28" fmla="*/ 4724 w 11640"/>
              <a:gd name="T29" fmla="*/ 7484 h 11640"/>
              <a:gd name="T30" fmla="*/ 4156 w 11640"/>
              <a:gd name="T31" fmla="*/ 7484 h 11640"/>
              <a:gd name="T32" fmla="*/ 4156 w 11640"/>
              <a:gd name="T33" fmla="*/ 6916 h 11640"/>
              <a:gd name="T34" fmla="*/ 7356 w 11640"/>
              <a:gd name="T35" fmla="*/ 3716 h 11640"/>
              <a:gd name="T36" fmla="*/ 7924 w 11640"/>
              <a:gd name="T37" fmla="*/ 3716 h 11640"/>
              <a:gd name="T38" fmla="*/ 7924 w 11640"/>
              <a:gd name="T39" fmla="*/ 4284 h 11640"/>
              <a:gd name="T40" fmla="*/ 4724 w 11640"/>
              <a:gd name="T41" fmla="*/ 7484 h 11640"/>
              <a:gd name="T42" fmla="*/ 4156 w 11640"/>
              <a:gd name="T43" fmla="*/ 4284 h 11640"/>
              <a:gd name="T44" fmla="*/ 4156 w 11640"/>
              <a:gd name="T45" fmla="*/ 3716 h 11640"/>
              <a:gd name="T46" fmla="*/ 4724 w 11640"/>
              <a:gd name="T47" fmla="*/ 3716 h 11640"/>
              <a:gd name="T48" fmla="*/ 7924 w 11640"/>
              <a:gd name="T49" fmla="*/ 6916 h 11640"/>
              <a:gd name="T50" fmla="*/ 7924 w 11640"/>
              <a:gd name="T51" fmla="*/ 7484 h 11640"/>
              <a:gd name="T52" fmla="*/ 7356 w 11640"/>
              <a:gd name="T53" fmla="*/ 7484 h 11640"/>
              <a:gd name="T54" fmla="*/ 4156 w 11640"/>
              <a:gd name="T55" fmla="*/ 4284 h 1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640" h="11640">
                <a:moveTo>
                  <a:pt x="10840" y="5600"/>
                </a:moveTo>
                <a:cubicBezTo>
                  <a:pt x="10840" y="3659"/>
                  <a:pt x="9671" y="1908"/>
                  <a:pt x="7877" y="1165"/>
                </a:cubicBezTo>
                <a:cubicBezTo>
                  <a:pt x="6083" y="423"/>
                  <a:pt x="4019" y="833"/>
                  <a:pt x="2646" y="2206"/>
                </a:cubicBezTo>
                <a:cubicBezTo>
                  <a:pt x="1273" y="3579"/>
                  <a:pt x="863" y="5643"/>
                  <a:pt x="1605" y="7437"/>
                </a:cubicBezTo>
                <a:cubicBezTo>
                  <a:pt x="2348" y="9231"/>
                  <a:pt x="4099" y="10400"/>
                  <a:pt x="6040" y="10400"/>
                </a:cubicBezTo>
                <a:cubicBezTo>
                  <a:pt x="7313" y="10400"/>
                  <a:pt x="8534" y="9894"/>
                  <a:pt x="9434" y="8994"/>
                </a:cubicBezTo>
                <a:cubicBezTo>
                  <a:pt x="10334" y="8094"/>
                  <a:pt x="10840" y="6873"/>
                  <a:pt x="10840" y="5600"/>
                </a:cubicBezTo>
                <a:close/>
                <a:moveTo>
                  <a:pt x="11640" y="5600"/>
                </a:moveTo>
                <a:cubicBezTo>
                  <a:pt x="11640" y="7865"/>
                  <a:pt x="10276" y="9907"/>
                  <a:pt x="8183" y="10774"/>
                </a:cubicBezTo>
                <a:cubicBezTo>
                  <a:pt x="6091" y="11640"/>
                  <a:pt x="3682" y="11161"/>
                  <a:pt x="2080" y="9560"/>
                </a:cubicBezTo>
                <a:cubicBezTo>
                  <a:pt x="479" y="7958"/>
                  <a:pt x="0" y="5549"/>
                  <a:pt x="866" y="3457"/>
                </a:cubicBezTo>
                <a:cubicBezTo>
                  <a:pt x="1733" y="1364"/>
                  <a:pt x="3775" y="0"/>
                  <a:pt x="6040" y="0"/>
                </a:cubicBezTo>
                <a:cubicBezTo>
                  <a:pt x="7525" y="0"/>
                  <a:pt x="8950" y="590"/>
                  <a:pt x="10000" y="1640"/>
                </a:cubicBezTo>
                <a:cubicBezTo>
                  <a:pt x="11050" y="2690"/>
                  <a:pt x="11640" y="4115"/>
                  <a:pt x="11640" y="5600"/>
                </a:cubicBezTo>
                <a:close/>
                <a:moveTo>
                  <a:pt x="4724" y="7484"/>
                </a:moveTo>
                <a:cubicBezTo>
                  <a:pt x="4567" y="7641"/>
                  <a:pt x="4313" y="7641"/>
                  <a:pt x="4156" y="7484"/>
                </a:cubicBezTo>
                <a:cubicBezTo>
                  <a:pt x="3999" y="7327"/>
                  <a:pt x="3999" y="7073"/>
                  <a:pt x="4156" y="6916"/>
                </a:cubicBezTo>
                <a:lnTo>
                  <a:pt x="7356" y="3716"/>
                </a:lnTo>
                <a:cubicBezTo>
                  <a:pt x="7513" y="3559"/>
                  <a:pt x="7767" y="3559"/>
                  <a:pt x="7924" y="3716"/>
                </a:cubicBezTo>
                <a:cubicBezTo>
                  <a:pt x="8081" y="3873"/>
                  <a:pt x="8081" y="4127"/>
                  <a:pt x="7924" y="4284"/>
                </a:cubicBezTo>
                <a:lnTo>
                  <a:pt x="4724" y="7484"/>
                </a:lnTo>
                <a:close/>
                <a:moveTo>
                  <a:pt x="4156" y="4284"/>
                </a:moveTo>
                <a:cubicBezTo>
                  <a:pt x="3999" y="4127"/>
                  <a:pt x="3999" y="3873"/>
                  <a:pt x="4156" y="3716"/>
                </a:cubicBezTo>
                <a:cubicBezTo>
                  <a:pt x="4313" y="3559"/>
                  <a:pt x="4567" y="3559"/>
                  <a:pt x="4724" y="3716"/>
                </a:cubicBezTo>
                <a:lnTo>
                  <a:pt x="7924" y="6916"/>
                </a:lnTo>
                <a:cubicBezTo>
                  <a:pt x="8081" y="7073"/>
                  <a:pt x="8081" y="7327"/>
                  <a:pt x="7924" y="7484"/>
                </a:cubicBezTo>
                <a:cubicBezTo>
                  <a:pt x="7767" y="7641"/>
                  <a:pt x="7513" y="7641"/>
                  <a:pt x="7356" y="7484"/>
                </a:cubicBezTo>
                <a:lnTo>
                  <a:pt x="4156" y="428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ffirmative-check-mark_2301">
            <a:extLst>
              <a:ext uri="{FF2B5EF4-FFF2-40B4-BE49-F238E27FC236}">
                <a16:creationId xmlns:a16="http://schemas.microsoft.com/office/drawing/2014/main" id="{F8564435-8B92-6E24-16CB-5EEA75486D95}"/>
              </a:ext>
            </a:extLst>
          </p:cNvPr>
          <p:cNvSpPr/>
          <p:nvPr/>
        </p:nvSpPr>
        <p:spPr>
          <a:xfrm>
            <a:off x="3776187" y="3150026"/>
            <a:ext cx="213615" cy="213360"/>
          </a:xfrm>
          <a:custGeom>
            <a:avLst/>
            <a:gdLst>
              <a:gd name="connsiteX0" fmla="*/ 449984 w 578419"/>
              <a:gd name="connsiteY0" fmla="*/ 152373 h 577729"/>
              <a:gd name="connsiteX1" fmla="*/ 460750 w 578419"/>
              <a:gd name="connsiteY1" fmla="*/ 157745 h 577729"/>
              <a:gd name="connsiteX2" fmla="*/ 495202 w 578419"/>
              <a:gd name="connsiteY2" fmla="*/ 190697 h 577729"/>
              <a:gd name="connsiteX3" fmla="*/ 495202 w 578419"/>
              <a:gd name="connsiteY3" fmla="*/ 213620 h 577729"/>
              <a:gd name="connsiteX4" fmla="*/ 248298 w 578419"/>
              <a:gd name="connsiteY4" fmla="*/ 460039 h 577729"/>
              <a:gd name="connsiteX5" fmla="*/ 225330 w 578419"/>
              <a:gd name="connsiteY5" fmla="*/ 460039 h 577729"/>
              <a:gd name="connsiteX6" fmla="*/ 219588 w 578419"/>
              <a:gd name="connsiteY6" fmla="*/ 454309 h 577729"/>
              <a:gd name="connsiteX7" fmla="*/ 215282 w 578419"/>
              <a:gd name="connsiteY7" fmla="*/ 450011 h 577729"/>
              <a:gd name="connsiteX8" fmla="*/ 190879 w 578419"/>
              <a:gd name="connsiteY8" fmla="*/ 425655 h 577729"/>
              <a:gd name="connsiteX9" fmla="*/ 84652 w 578419"/>
              <a:gd name="connsiteY9" fmla="*/ 318205 h 577729"/>
              <a:gd name="connsiteX10" fmla="*/ 84652 w 578419"/>
              <a:gd name="connsiteY10" fmla="*/ 295282 h 577729"/>
              <a:gd name="connsiteX11" fmla="*/ 117669 w 578419"/>
              <a:gd name="connsiteY11" fmla="*/ 262330 h 577729"/>
              <a:gd name="connsiteX12" fmla="*/ 140636 w 578419"/>
              <a:gd name="connsiteY12" fmla="*/ 262330 h 577729"/>
              <a:gd name="connsiteX13" fmla="*/ 236814 w 578419"/>
              <a:gd name="connsiteY13" fmla="*/ 358320 h 577729"/>
              <a:gd name="connsiteX14" fmla="*/ 439218 w 578419"/>
              <a:gd name="connsiteY14" fmla="*/ 157745 h 577729"/>
              <a:gd name="connsiteX15" fmla="*/ 449984 w 578419"/>
              <a:gd name="connsiteY15" fmla="*/ 152373 h 577729"/>
              <a:gd name="connsiteX16" fmla="*/ 289927 w 578419"/>
              <a:gd name="connsiteY16" fmla="*/ 45874 h 577729"/>
              <a:gd name="connsiteX17" fmla="*/ 45929 w 578419"/>
              <a:gd name="connsiteY17" fmla="*/ 289581 h 577729"/>
              <a:gd name="connsiteX18" fmla="*/ 289927 w 578419"/>
              <a:gd name="connsiteY18" fmla="*/ 531855 h 577729"/>
              <a:gd name="connsiteX19" fmla="*/ 532490 w 578419"/>
              <a:gd name="connsiteY19" fmla="*/ 289581 h 577729"/>
              <a:gd name="connsiteX20" fmla="*/ 289927 w 578419"/>
              <a:gd name="connsiteY20" fmla="*/ 45874 h 577729"/>
              <a:gd name="connsiteX21" fmla="*/ 289927 w 578419"/>
              <a:gd name="connsiteY21" fmla="*/ 0 h 577729"/>
              <a:gd name="connsiteX22" fmla="*/ 578419 w 578419"/>
              <a:gd name="connsiteY22" fmla="*/ 289581 h 577729"/>
              <a:gd name="connsiteX23" fmla="*/ 289927 w 578419"/>
              <a:gd name="connsiteY23" fmla="*/ 577729 h 577729"/>
              <a:gd name="connsiteX24" fmla="*/ 0 w 578419"/>
              <a:gd name="connsiteY24" fmla="*/ 289581 h 577729"/>
              <a:gd name="connsiteX25" fmla="*/ 289927 w 578419"/>
              <a:gd name="connsiteY25" fmla="*/ 0 h 57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8419" h="577729">
                <a:moveTo>
                  <a:pt x="449984" y="152373"/>
                </a:moveTo>
                <a:cubicBezTo>
                  <a:pt x="453931" y="152373"/>
                  <a:pt x="457879" y="154164"/>
                  <a:pt x="460750" y="157745"/>
                </a:cubicBezTo>
                <a:lnTo>
                  <a:pt x="495202" y="190697"/>
                </a:lnTo>
                <a:cubicBezTo>
                  <a:pt x="500944" y="196428"/>
                  <a:pt x="500944" y="207889"/>
                  <a:pt x="495202" y="213620"/>
                </a:cubicBezTo>
                <a:lnTo>
                  <a:pt x="248298" y="460039"/>
                </a:lnTo>
                <a:cubicBezTo>
                  <a:pt x="241121" y="465770"/>
                  <a:pt x="231072" y="465770"/>
                  <a:pt x="225330" y="460039"/>
                </a:cubicBezTo>
                <a:lnTo>
                  <a:pt x="219588" y="454309"/>
                </a:lnTo>
                <a:lnTo>
                  <a:pt x="215282" y="450011"/>
                </a:lnTo>
                <a:lnTo>
                  <a:pt x="190879" y="425655"/>
                </a:lnTo>
                <a:lnTo>
                  <a:pt x="84652" y="318205"/>
                </a:lnTo>
                <a:cubicBezTo>
                  <a:pt x="77475" y="312474"/>
                  <a:pt x="77475" y="302445"/>
                  <a:pt x="84652" y="295282"/>
                </a:cubicBezTo>
                <a:lnTo>
                  <a:pt x="117669" y="262330"/>
                </a:lnTo>
                <a:cubicBezTo>
                  <a:pt x="124846" y="256600"/>
                  <a:pt x="134895" y="256600"/>
                  <a:pt x="140636" y="262330"/>
                </a:cubicBezTo>
                <a:lnTo>
                  <a:pt x="236814" y="358320"/>
                </a:lnTo>
                <a:lnTo>
                  <a:pt x="439218" y="157745"/>
                </a:lnTo>
                <a:cubicBezTo>
                  <a:pt x="442089" y="154164"/>
                  <a:pt x="446036" y="152373"/>
                  <a:pt x="449984" y="152373"/>
                </a:cubicBezTo>
                <a:close/>
                <a:moveTo>
                  <a:pt x="289927" y="45874"/>
                </a:moveTo>
                <a:cubicBezTo>
                  <a:pt x="155011" y="45874"/>
                  <a:pt x="45929" y="154826"/>
                  <a:pt x="45929" y="289581"/>
                </a:cubicBezTo>
                <a:cubicBezTo>
                  <a:pt x="45929" y="422903"/>
                  <a:pt x="155011" y="531855"/>
                  <a:pt x="289927" y="531855"/>
                </a:cubicBezTo>
                <a:cubicBezTo>
                  <a:pt x="423408" y="531855"/>
                  <a:pt x="532490" y="422903"/>
                  <a:pt x="532490" y="289581"/>
                </a:cubicBezTo>
                <a:cubicBezTo>
                  <a:pt x="532490" y="154826"/>
                  <a:pt x="423408" y="45874"/>
                  <a:pt x="289927" y="45874"/>
                </a:cubicBezTo>
                <a:close/>
                <a:moveTo>
                  <a:pt x="289927" y="0"/>
                </a:moveTo>
                <a:cubicBezTo>
                  <a:pt x="449244" y="0"/>
                  <a:pt x="578419" y="129021"/>
                  <a:pt x="578419" y="289581"/>
                </a:cubicBezTo>
                <a:cubicBezTo>
                  <a:pt x="578419" y="448708"/>
                  <a:pt x="449244" y="577729"/>
                  <a:pt x="289927" y="577729"/>
                </a:cubicBezTo>
                <a:cubicBezTo>
                  <a:pt x="129175" y="577729"/>
                  <a:pt x="0" y="448708"/>
                  <a:pt x="0" y="289581"/>
                </a:cubicBezTo>
                <a:cubicBezTo>
                  <a:pt x="0" y="129021"/>
                  <a:pt x="129175" y="0"/>
                  <a:pt x="289927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7" name="affirmative-check-mark_2301">
            <a:extLst>
              <a:ext uri="{FF2B5EF4-FFF2-40B4-BE49-F238E27FC236}">
                <a16:creationId xmlns:a16="http://schemas.microsoft.com/office/drawing/2014/main" id="{80315237-CC48-7E2A-D84A-BCE39948C945}"/>
              </a:ext>
            </a:extLst>
          </p:cNvPr>
          <p:cNvSpPr/>
          <p:nvPr/>
        </p:nvSpPr>
        <p:spPr>
          <a:xfrm>
            <a:off x="3776187" y="3571940"/>
            <a:ext cx="213615" cy="213360"/>
          </a:xfrm>
          <a:custGeom>
            <a:avLst/>
            <a:gdLst>
              <a:gd name="connsiteX0" fmla="*/ 449984 w 578419"/>
              <a:gd name="connsiteY0" fmla="*/ 152373 h 577729"/>
              <a:gd name="connsiteX1" fmla="*/ 460750 w 578419"/>
              <a:gd name="connsiteY1" fmla="*/ 157745 h 577729"/>
              <a:gd name="connsiteX2" fmla="*/ 495202 w 578419"/>
              <a:gd name="connsiteY2" fmla="*/ 190697 h 577729"/>
              <a:gd name="connsiteX3" fmla="*/ 495202 w 578419"/>
              <a:gd name="connsiteY3" fmla="*/ 213620 h 577729"/>
              <a:gd name="connsiteX4" fmla="*/ 248298 w 578419"/>
              <a:gd name="connsiteY4" fmla="*/ 460039 h 577729"/>
              <a:gd name="connsiteX5" fmla="*/ 225330 w 578419"/>
              <a:gd name="connsiteY5" fmla="*/ 460039 h 577729"/>
              <a:gd name="connsiteX6" fmla="*/ 219588 w 578419"/>
              <a:gd name="connsiteY6" fmla="*/ 454309 h 577729"/>
              <a:gd name="connsiteX7" fmla="*/ 215282 w 578419"/>
              <a:gd name="connsiteY7" fmla="*/ 450011 h 577729"/>
              <a:gd name="connsiteX8" fmla="*/ 190879 w 578419"/>
              <a:gd name="connsiteY8" fmla="*/ 425655 h 577729"/>
              <a:gd name="connsiteX9" fmla="*/ 84652 w 578419"/>
              <a:gd name="connsiteY9" fmla="*/ 318205 h 577729"/>
              <a:gd name="connsiteX10" fmla="*/ 84652 w 578419"/>
              <a:gd name="connsiteY10" fmla="*/ 295282 h 577729"/>
              <a:gd name="connsiteX11" fmla="*/ 117669 w 578419"/>
              <a:gd name="connsiteY11" fmla="*/ 262330 h 577729"/>
              <a:gd name="connsiteX12" fmla="*/ 140636 w 578419"/>
              <a:gd name="connsiteY12" fmla="*/ 262330 h 577729"/>
              <a:gd name="connsiteX13" fmla="*/ 236814 w 578419"/>
              <a:gd name="connsiteY13" fmla="*/ 358320 h 577729"/>
              <a:gd name="connsiteX14" fmla="*/ 439218 w 578419"/>
              <a:gd name="connsiteY14" fmla="*/ 157745 h 577729"/>
              <a:gd name="connsiteX15" fmla="*/ 449984 w 578419"/>
              <a:gd name="connsiteY15" fmla="*/ 152373 h 577729"/>
              <a:gd name="connsiteX16" fmla="*/ 289927 w 578419"/>
              <a:gd name="connsiteY16" fmla="*/ 45874 h 577729"/>
              <a:gd name="connsiteX17" fmla="*/ 45929 w 578419"/>
              <a:gd name="connsiteY17" fmla="*/ 289581 h 577729"/>
              <a:gd name="connsiteX18" fmla="*/ 289927 w 578419"/>
              <a:gd name="connsiteY18" fmla="*/ 531855 h 577729"/>
              <a:gd name="connsiteX19" fmla="*/ 532490 w 578419"/>
              <a:gd name="connsiteY19" fmla="*/ 289581 h 577729"/>
              <a:gd name="connsiteX20" fmla="*/ 289927 w 578419"/>
              <a:gd name="connsiteY20" fmla="*/ 45874 h 577729"/>
              <a:gd name="connsiteX21" fmla="*/ 289927 w 578419"/>
              <a:gd name="connsiteY21" fmla="*/ 0 h 577729"/>
              <a:gd name="connsiteX22" fmla="*/ 578419 w 578419"/>
              <a:gd name="connsiteY22" fmla="*/ 289581 h 577729"/>
              <a:gd name="connsiteX23" fmla="*/ 289927 w 578419"/>
              <a:gd name="connsiteY23" fmla="*/ 577729 h 577729"/>
              <a:gd name="connsiteX24" fmla="*/ 0 w 578419"/>
              <a:gd name="connsiteY24" fmla="*/ 289581 h 577729"/>
              <a:gd name="connsiteX25" fmla="*/ 289927 w 578419"/>
              <a:gd name="connsiteY25" fmla="*/ 0 h 57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8419" h="577729">
                <a:moveTo>
                  <a:pt x="449984" y="152373"/>
                </a:moveTo>
                <a:cubicBezTo>
                  <a:pt x="453931" y="152373"/>
                  <a:pt x="457879" y="154164"/>
                  <a:pt x="460750" y="157745"/>
                </a:cubicBezTo>
                <a:lnTo>
                  <a:pt x="495202" y="190697"/>
                </a:lnTo>
                <a:cubicBezTo>
                  <a:pt x="500944" y="196428"/>
                  <a:pt x="500944" y="207889"/>
                  <a:pt x="495202" y="213620"/>
                </a:cubicBezTo>
                <a:lnTo>
                  <a:pt x="248298" y="460039"/>
                </a:lnTo>
                <a:cubicBezTo>
                  <a:pt x="241121" y="465770"/>
                  <a:pt x="231072" y="465770"/>
                  <a:pt x="225330" y="460039"/>
                </a:cubicBezTo>
                <a:lnTo>
                  <a:pt x="219588" y="454309"/>
                </a:lnTo>
                <a:lnTo>
                  <a:pt x="215282" y="450011"/>
                </a:lnTo>
                <a:lnTo>
                  <a:pt x="190879" y="425655"/>
                </a:lnTo>
                <a:lnTo>
                  <a:pt x="84652" y="318205"/>
                </a:lnTo>
                <a:cubicBezTo>
                  <a:pt x="77475" y="312474"/>
                  <a:pt x="77475" y="302445"/>
                  <a:pt x="84652" y="295282"/>
                </a:cubicBezTo>
                <a:lnTo>
                  <a:pt x="117669" y="262330"/>
                </a:lnTo>
                <a:cubicBezTo>
                  <a:pt x="124846" y="256600"/>
                  <a:pt x="134895" y="256600"/>
                  <a:pt x="140636" y="262330"/>
                </a:cubicBezTo>
                <a:lnTo>
                  <a:pt x="236814" y="358320"/>
                </a:lnTo>
                <a:lnTo>
                  <a:pt x="439218" y="157745"/>
                </a:lnTo>
                <a:cubicBezTo>
                  <a:pt x="442089" y="154164"/>
                  <a:pt x="446036" y="152373"/>
                  <a:pt x="449984" y="152373"/>
                </a:cubicBezTo>
                <a:close/>
                <a:moveTo>
                  <a:pt x="289927" y="45874"/>
                </a:moveTo>
                <a:cubicBezTo>
                  <a:pt x="155011" y="45874"/>
                  <a:pt x="45929" y="154826"/>
                  <a:pt x="45929" y="289581"/>
                </a:cubicBezTo>
                <a:cubicBezTo>
                  <a:pt x="45929" y="422903"/>
                  <a:pt x="155011" y="531855"/>
                  <a:pt x="289927" y="531855"/>
                </a:cubicBezTo>
                <a:cubicBezTo>
                  <a:pt x="423408" y="531855"/>
                  <a:pt x="532490" y="422903"/>
                  <a:pt x="532490" y="289581"/>
                </a:cubicBezTo>
                <a:cubicBezTo>
                  <a:pt x="532490" y="154826"/>
                  <a:pt x="423408" y="45874"/>
                  <a:pt x="289927" y="45874"/>
                </a:cubicBezTo>
                <a:close/>
                <a:moveTo>
                  <a:pt x="289927" y="0"/>
                </a:moveTo>
                <a:cubicBezTo>
                  <a:pt x="449244" y="0"/>
                  <a:pt x="578419" y="129021"/>
                  <a:pt x="578419" y="289581"/>
                </a:cubicBezTo>
                <a:cubicBezTo>
                  <a:pt x="578419" y="448708"/>
                  <a:pt x="449244" y="577729"/>
                  <a:pt x="289927" y="577729"/>
                </a:cubicBezTo>
                <a:cubicBezTo>
                  <a:pt x="129175" y="577729"/>
                  <a:pt x="0" y="448708"/>
                  <a:pt x="0" y="289581"/>
                </a:cubicBezTo>
                <a:cubicBezTo>
                  <a:pt x="0" y="129021"/>
                  <a:pt x="129175" y="0"/>
                  <a:pt x="289927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1E27AE98-0CF5-5909-95C4-AA2244036274}"/>
              </a:ext>
            </a:extLst>
          </p:cNvPr>
          <p:cNvSpPr txBox="1"/>
          <p:nvPr/>
        </p:nvSpPr>
        <p:spPr>
          <a:xfrm>
            <a:off x="2078624" y="6332215"/>
            <a:ext cx="2454088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4. Cummings S, et al. N </a:t>
            </a:r>
            <a:r>
              <a:rPr lang="en-US" sz="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Engl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J Med. 2009 Aug 20;361（8）:756-65.</a:t>
            </a:r>
          </a:p>
          <a:p>
            <a:pPr>
              <a:lnSpc>
                <a:spcPct val="120000"/>
              </a:lnSpc>
            </a:pP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5.. Bone HG, et al. Lancet Diabetes Endocrinol. 2017;5:513-523.</a:t>
            </a:r>
          </a:p>
          <a:p>
            <a:pPr>
              <a:lnSpc>
                <a:spcPct val="120000"/>
              </a:lnSpc>
            </a:pP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6.. Langdahl BL et al. J Clin Endocrinol </a:t>
            </a:r>
            <a:r>
              <a:rPr lang="en-US" sz="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Metab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2015;100:1335-42.  </a:t>
            </a:r>
          </a:p>
          <a:p>
            <a:pPr>
              <a:lnSpc>
                <a:spcPct val="120000"/>
              </a:lnSpc>
            </a:pP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7. Nakamura T et al. J Clin Endocrinol </a:t>
            </a:r>
            <a:r>
              <a:rPr lang="en-US" sz="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Metab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2014;99:2599-607</a:t>
            </a:r>
            <a:r>
              <a:rPr lang="en-US" sz="600" dirty="0"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8B14CDEB-71D5-429D-942B-5844D84579CA}"/>
              </a:ext>
            </a:extLst>
          </p:cNvPr>
          <p:cNvSpPr txBox="1">
            <a:spLocks/>
          </p:cNvSpPr>
          <p:nvPr/>
        </p:nvSpPr>
        <p:spPr>
          <a:xfrm>
            <a:off x="385613" y="514861"/>
            <a:ext cx="10294224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1E555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</a:rPr>
              <a:t>地舒单抗同双膦酸盐相比，对于</a:t>
            </a:r>
            <a:r>
              <a:rPr lang="zh-CN" altLang="en-US" sz="2400" dirty="0">
                <a:solidFill>
                  <a:srgbClr val="C00000"/>
                </a:solidFill>
              </a:rPr>
              <a:t>肾功能损害患者无需调整剂量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zh-CN" altLang="en-US" sz="2400" dirty="0">
                <a:solidFill>
                  <a:srgbClr val="C00000"/>
                </a:solidFill>
              </a:rPr>
              <a:t>胃肠道耐受性良好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zh-CN" altLang="en-US" sz="2400" dirty="0">
                <a:solidFill>
                  <a:srgbClr val="C00000"/>
                </a:solidFill>
              </a:rPr>
              <a:t>不引起流感样症状</a:t>
            </a:r>
            <a:r>
              <a:rPr lang="zh-CN" altLang="en-US" sz="2400" dirty="0">
                <a:solidFill>
                  <a:schemeClr val="tx1"/>
                </a:solidFill>
              </a:rPr>
              <a:t>；已惠及约</a:t>
            </a:r>
            <a:r>
              <a:rPr lang="en-US" altLang="zh-CN" sz="2400" dirty="0">
                <a:solidFill>
                  <a:schemeClr val="tx1"/>
                </a:solidFill>
              </a:rPr>
              <a:t>80</a:t>
            </a:r>
            <a:r>
              <a:rPr lang="zh-CN" altLang="en-US" sz="2400" dirty="0">
                <a:solidFill>
                  <a:schemeClr val="tx1"/>
                </a:solidFill>
              </a:rPr>
              <a:t>万名中国骨质疏松症患者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84B6072-ECF1-C73C-A254-A19710E044AF}"/>
              </a:ext>
            </a:extLst>
          </p:cNvPr>
          <p:cNvSpPr txBox="1"/>
          <p:nvPr/>
        </p:nvSpPr>
        <p:spPr>
          <a:xfrm>
            <a:off x="1" y="6431039"/>
            <a:ext cx="2006600" cy="415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pl-PL" altLang="zh-CN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Prolia </a:t>
            </a:r>
            <a:r>
              <a:rPr lang="zh-CN" altLang="en-US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药品说明书</a:t>
            </a:r>
            <a:endParaRPr lang="en-US" altLang="zh-CN" sz="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</a:t>
            </a:r>
            <a:r>
              <a:rPr lang="pl-PL" altLang="zh-CN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Lewiecki EM. Drug Healthc Patient Saf. 2011;3:79-91. </a:t>
            </a:r>
            <a:endParaRPr lang="en-US" altLang="zh-CN" sz="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3.</a:t>
            </a:r>
            <a:r>
              <a:rPr lang="fr-FR" altLang="zh-CN" sz="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Baron R, et al. Bone. 2011;48(4):677-692.. </a:t>
            </a:r>
            <a:endParaRPr lang="en-US" altLang="zh-CN" sz="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5B6CCE03-CBC4-F3CD-ACC7-0AECAAE4009C}"/>
              </a:ext>
            </a:extLst>
          </p:cNvPr>
          <p:cNvSpPr/>
          <p:nvPr/>
        </p:nvSpPr>
        <p:spPr>
          <a:xfrm>
            <a:off x="644067" y="4263518"/>
            <a:ext cx="3888645" cy="396392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说明书中安全性信息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14A4839-13D9-8104-1044-4031326401CC}"/>
              </a:ext>
            </a:extLst>
          </p:cNvPr>
          <p:cNvSpPr/>
          <p:nvPr/>
        </p:nvSpPr>
        <p:spPr>
          <a:xfrm>
            <a:off x="6324895" y="4263518"/>
            <a:ext cx="3888645" cy="396392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药品不良反应发生情况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5F5E59-39DA-515B-6897-5358CBD76632}"/>
              </a:ext>
            </a:extLst>
          </p:cNvPr>
          <p:cNvSpPr txBox="1"/>
          <p:nvPr/>
        </p:nvSpPr>
        <p:spPr>
          <a:xfrm>
            <a:off x="6242430" y="4686172"/>
            <a:ext cx="5140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</a:rPr>
              <a:t>目前中国国家药品监督管理局（</a:t>
            </a:r>
            <a:r>
              <a:rPr lang="en-US" altLang="zh-CN" sz="1600" dirty="0">
                <a:latin typeface="Times New Roman" panose="02020603050405020304" pitchFamily="18" charset="0"/>
              </a:rPr>
              <a:t>NMPA</a:t>
            </a:r>
            <a:r>
              <a:rPr lang="zh-CN" altLang="en-US" sz="1600" dirty="0">
                <a:latin typeface="Times New Roman" panose="02020603050405020304" pitchFamily="18" charset="0"/>
              </a:rPr>
              <a:t>）</a:t>
            </a:r>
            <a:r>
              <a: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从未发布过本品的任何安全性警告信息</a:t>
            </a:r>
            <a:endParaRPr lang="en-US" altLang="zh-CN" sz="16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B7BCB2DA-0D15-CB7C-F10C-CA0700B76771}"/>
              </a:ext>
            </a:extLst>
          </p:cNvPr>
          <p:cNvSpPr txBox="1"/>
          <p:nvPr/>
        </p:nvSpPr>
        <p:spPr>
          <a:xfrm>
            <a:off x="6810399" y="6474961"/>
            <a:ext cx="4598126" cy="375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*</a:t>
            </a:r>
            <a:r>
              <a:rPr lang="zh-CN" altLang="en-US" sz="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偶见指发生率在≥</a:t>
            </a:r>
            <a:r>
              <a:rPr lang="en-US" altLang="zh-CN" sz="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1/1,000</a:t>
            </a:r>
            <a:r>
              <a:rPr lang="zh-CN" altLang="en-US" sz="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至 </a:t>
            </a:r>
            <a:r>
              <a:rPr lang="en-US" altLang="zh-CN" sz="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&lt; 1/100</a:t>
            </a:r>
            <a:r>
              <a:rPr lang="zh-CN" altLang="en-US" sz="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；</a:t>
            </a:r>
            <a:endParaRPr lang="en-US" altLang="zh-CN" sz="800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**</a:t>
            </a:r>
            <a:r>
              <a:rPr lang="zh-CN" altLang="en-US" sz="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罕见指发生率在≥</a:t>
            </a:r>
            <a:r>
              <a:rPr lang="en-US" altLang="zh-CN" sz="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1/10,000</a:t>
            </a:r>
            <a:r>
              <a:rPr lang="zh-CN" altLang="en-US" sz="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至</a:t>
            </a:r>
            <a:r>
              <a:rPr lang="en-US" altLang="zh-CN" sz="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&lt; 1/1,000</a:t>
            </a:r>
            <a:endParaRPr lang="en-US" sz="800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A5740-19B7-CC5E-AC88-445C26AEDA16}"/>
              </a:ext>
            </a:extLst>
          </p:cNvPr>
          <p:cNvSpPr txBox="1">
            <a:spLocks/>
          </p:cNvSpPr>
          <p:nvPr/>
        </p:nvSpPr>
        <p:spPr>
          <a:xfrm>
            <a:off x="644067" y="4686172"/>
            <a:ext cx="5188865" cy="17906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本品最常见（见于＞</a:t>
            </a:r>
            <a:r>
              <a:rPr lang="en-US" altLang="zh-CN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1/10</a:t>
            </a: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的患者）的不良反应包括骨骼肌肉疼痛和肢体疼痛</a:t>
            </a:r>
            <a:endParaRPr lang="en-US" altLang="zh-CN" sz="1600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在使用本品的患者中已有偶见</a:t>
            </a:r>
            <a:r>
              <a:rPr lang="en-US" altLang="zh-CN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*</a:t>
            </a: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的蜂窝织炎病例以及罕见</a:t>
            </a:r>
            <a:r>
              <a:rPr lang="en-US" altLang="zh-CN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**</a:t>
            </a:r>
            <a:r>
              <a:rPr lang="zh-CN" altLang="en-US" sz="1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的低钙血症、超敏反应、颌骨坏死和股骨非典型骨折病例的报告</a:t>
            </a:r>
            <a:r>
              <a:rPr lang="en-US" altLang="zh-CN" sz="16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en-US" sz="1600" baseline="30000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760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A7E55D6C-4C17-4A5E-3D40-D842BFB6D448}"/>
              </a:ext>
            </a:extLst>
          </p:cNvPr>
          <p:cNvSpPr/>
          <p:nvPr/>
        </p:nvSpPr>
        <p:spPr>
          <a:xfrm>
            <a:off x="6383045" y="1366879"/>
            <a:ext cx="5584053" cy="4919621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90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14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004A8AC0-49C1-EABC-84DF-AD60C75FB26B}"/>
              </a:ext>
            </a:extLst>
          </p:cNvPr>
          <p:cNvSpPr/>
          <p:nvPr/>
        </p:nvSpPr>
        <p:spPr>
          <a:xfrm>
            <a:off x="334553" y="1366879"/>
            <a:ext cx="5497505" cy="4919621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90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14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AE69E-2240-4A06-AF65-B9AB8EE54BB8}"/>
              </a:ext>
            </a:extLst>
          </p:cNvPr>
          <p:cNvSpPr txBox="1"/>
          <p:nvPr/>
        </p:nvSpPr>
        <p:spPr>
          <a:xfrm>
            <a:off x="0" y="0"/>
            <a:ext cx="1419497" cy="396391"/>
          </a:xfrm>
          <a:prstGeom prst="rect">
            <a:avLst/>
          </a:prstGeom>
          <a:solidFill>
            <a:srgbClr val="719DD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Times New Roman" panose="02020603050405020304" pitchFamily="18" charset="0"/>
              </a:rPr>
              <a:t>有效性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59D6761A-D9DC-9D2B-85BE-687771882D1B}"/>
              </a:ext>
            </a:extLst>
          </p:cNvPr>
          <p:cNvSpPr txBox="1">
            <a:spLocks/>
          </p:cNvSpPr>
          <p:nvPr/>
        </p:nvSpPr>
        <p:spPr>
          <a:xfrm>
            <a:off x="385612" y="514861"/>
            <a:ext cx="10334094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1E555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2400" dirty="0">
                <a:solidFill>
                  <a:srgbClr val="C00000"/>
                </a:solidFill>
              </a:rPr>
              <a:t>III</a:t>
            </a:r>
            <a:r>
              <a:rPr lang="zh-CN" altLang="en-US" sz="2400" dirty="0">
                <a:solidFill>
                  <a:srgbClr val="C00000"/>
                </a:solidFill>
              </a:rPr>
              <a:t>期临床</a:t>
            </a:r>
            <a:r>
              <a:rPr lang="zh-CN" altLang="en-US" sz="2400" dirty="0">
                <a:solidFill>
                  <a:srgbClr val="000000"/>
                </a:solidFill>
              </a:rPr>
              <a:t>研究和</a:t>
            </a:r>
            <a:r>
              <a:rPr lang="zh-CN" altLang="en-US" sz="2400" dirty="0">
                <a:solidFill>
                  <a:srgbClr val="C00000"/>
                </a:solidFill>
              </a:rPr>
              <a:t>真实世界</a:t>
            </a:r>
            <a:r>
              <a:rPr lang="zh-CN" altLang="en-US" sz="2400" dirty="0">
                <a:solidFill>
                  <a:srgbClr val="000000"/>
                </a:solidFill>
              </a:rPr>
              <a:t>研究均显示</a:t>
            </a:r>
            <a:r>
              <a:rPr lang="zh-CN" altLang="en-US" sz="2400" dirty="0">
                <a:solidFill>
                  <a:srgbClr val="C00000"/>
                </a:solidFill>
              </a:rPr>
              <a:t>地舒单抗相较于双膦酸盐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显著持续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提升骨密度</a:t>
            </a:r>
            <a:r>
              <a:rPr lang="zh-CN" altLang="en-US" sz="2400" dirty="0">
                <a:solidFill>
                  <a:srgbClr val="000000"/>
                </a:solidFill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降低骨折风险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D712530-E6A6-4202-0C86-31BC5EC4DEB2}"/>
              </a:ext>
            </a:extLst>
          </p:cNvPr>
          <p:cNvCxnSpPr>
            <a:cxnSpLocks/>
          </p:cNvCxnSpPr>
          <p:nvPr/>
        </p:nvCxnSpPr>
        <p:spPr>
          <a:xfrm>
            <a:off x="380367" y="4165599"/>
            <a:ext cx="1141012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D3DADE3-477A-DCCE-9DDA-A93EE27CE16E}"/>
              </a:ext>
            </a:extLst>
          </p:cNvPr>
          <p:cNvCxnSpPr>
            <a:cxnSpLocks/>
          </p:cNvCxnSpPr>
          <p:nvPr/>
        </p:nvCxnSpPr>
        <p:spPr>
          <a:xfrm>
            <a:off x="6096000" y="1445709"/>
            <a:ext cx="0" cy="508379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F36E0F8-480F-1766-02F7-88CFD15B6C80}"/>
              </a:ext>
            </a:extLst>
          </p:cNvPr>
          <p:cNvSpPr txBox="1"/>
          <p:nvPr/>
        </p:nvSpPr>
        <p:spPr>
          <a:xfrm>
            <a:off x="482694" y="4534794"/>
            <a:ext cx="5230000" cy="14875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中国台湾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万多名患者的研究表明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，持续使用地舒单抗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降低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髋部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骨折风险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38%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美国近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50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万名患者的研究表明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6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相较于阿仑膦酸钠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，使用地舒单抗发生主要骨质疏松性骨折、主要部位</a:t>
            </a:r>
            <a:r>
              <a:rPr lang="zh-CN" altLang="en-US" sz="1600" dirty="0">
                <a:solidFill>
                  <a:srgbClr val="000000"/>
                </a:solidFill>
                <a:latin typeface="Arial" panose="020F0502020204030204"/>
                <a:ea typeface="微软雅黑"/>
              </a:rPr>
              <a:t>骨折的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风险均显著降低</a:t>
            </a:r>
            <a:endParaRPr kumimoji="0" lang="en-US" altLang="zh-CN" sz="1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5D91287-06FB-C5EA-2586-CCFFE048F22C}"/>
              </a:ext>
            </a:extLst>
          </p:cNvPr>
          <p:cNvSpPr txBox="1"/>
          <p:nvPr/>
        </p:nvSpPr>
        <p:spPr>
          <a:xfrm>
            <a:off x="482693" y="2028485"/>
            <a:ext cx="5217797" cy="17338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关键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III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期研究表明地舒单抗治疗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年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较安慰剂显著降低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新发椎体、髋部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骨折风险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68%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40%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。延长研究证实，地舒单抗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持续降低骨折风险长达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10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年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，持续提升骨密度，无平台期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2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对比阿仑膦酸钠和唑来膦酸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研究显示，治疗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年地舒单抗组各关键部位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骨密度增幅显著高</a:t>
            </a:r>
            <a:r>
              <a:rPr lang="zh-CN" altLang="en-US" sz="1600" b="1" dirty="0">
                <a:solidFill>
                  <a:srgbClr val="0063C3"/>
                </a:solidFill>
                <a:latin typeface="Arial" panose="020F0502020204030204"/>
                <a:ea typeface="微软雅黑"/>
              </a:rPr>
              <a:t>于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对照组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3,4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542DB55-0D1D-2313-096A-38C1B558BD48}"/>
              </a:ext>
            </a:extLst>
          </p:cNvPr>
          <p:cNvSpPr txBox="1"/>
          <p:nvPr/>
        </p:nvSpPr>
        <p:spPr>
          <a:xfrm>
            <a:off x="6464402" y="2034416"/>
            <a:ext cx="5268244" cy="17338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III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期研究表明地舒单抗治疗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12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个月，较安慰剂显著提升患者主要部位骨密度，治疗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24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个月骨密度持续提升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7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另一项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III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期研究表明地舒单抗治疗男性及绝经后女性骨质疏松症患者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24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个月，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较安慰剂显著降低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椎体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骨折新发或恶化风险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65.7%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较阿仑膦酸钠显著降低新发骨折风险达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58.4% 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8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0CEAA8A2-0532-6CF1-4D2B-2B547B417CA6}"/>
              </a:ext>
            </a:extLst>
          </p:cNvPr>
          <p:cNvSpPr txBox="1"/>
          <p:nvPr/>
        </p:nvSpPr>
        <p:spPr>
          <a:xfrm>
            <a:off x="2046" y="6221701"/>
            <a:ext cx="2454088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1. Cummings S, et al. N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Engl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 J Med. 2009 Aug 20;361（8）:756-65.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2.. Bone HG, et al. Lancet Diabetes Endocrinol. 2017;5:513-523.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3. </a:t>
            </a:r>
            <a:r>
              <a:rPr kumimoji="0" lang="da-DK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Brown JP, et al. J Bone Miner Res. 2009;24:153-161.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4. Miller PD, et al. J Clin Endocrinol Metab. 2016 Aug;101(8):3163-70.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5. Lai EC, et al. </a:t>
            </a:r>
            <a:r>
              <a:rPr kumimoji="0" lang="fr-FR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Osteoporos</a:t>
            </a:r>
            <a:r>
              <a:rPr kumimoji="0" lang="fr-FR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 Int. 2022 May;33(5):1155-1164.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8A523E1-FA04-8E72-54A3-7F3131EF2AB5}"/>
              </a:ext>
            </a:extLst>
          </p:cNvPr>
          <p:cNvSpPr txBox="1"/>
          <p:nvPr/>
        </p:nvSpPr>
        <p:spPr>
          <a:xfrm>
            <a:off x="2476656" y="6221138"/>
            <a:ext cx="2454088" cy="63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6. 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第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23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届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WCO-IOF-ESCEO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2023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年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月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日巴塞罗那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7.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Langdahl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 BL et al. J Clin Endocrinol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Metab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 2015;100:1335-42.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8. Nakamura T et al. J Clin Endocrinol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Metab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 panose="02020603050405020304" pitchFamily="18" charset="0"/>
              </a:rPr>
              <a:t> 2014;99:2599-607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Times New Roman" panose="02020603050405020304" pitchFamily="18" charset="0"/>
              </a:rPr>
              <a:t>9. 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Times New Roman" panose="02020603050405020304" pitchFamily="18" charset="0"/>
              </a:rPr>
              <a:t>Data on file</a:t>
            </a: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  <a:sym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Times New Roman" panose="02020603050405020304" pitchFamily="18" charset="0"/>
              </a:rPr>
              <a:t>10. Behanova M et al. Calcif Tissue Int 2019;105:630-41.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304FBA4-25BF-B9EE-D66E-F8B9E812A393}"/>
              </a:ext>
            </a:extLst>
          </p:cNvPr>
          <p:cNvSpPr/>
          <p:nvPr/>
        </p:nvSpPr>
        <p:spPr>
          <a:xfrm>
            <a:off x="5886758" y="1836682"/>
            <a:ext cx="403683" cy="20827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BFEAD25-8CB6-D052-FB7F-603EC6B2D734}"/>
              </a:ext>
            </a:extLst>
          </p:cNvPr>
          <p:cNvSpPr txBox="1"/>
          <p:nvPr/>
        </p:nvSpPr>
        <p:spPr>
          <a:xfrm>
            <a:off x="5878994" y="2199640"/>
            <a:ext cx="539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临床研究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F08A304-7541-B196-B210-82B455A70EFC}"/>
              </a:ext>
            </a:extLst>
          </p:cNvPr>
          <p:cNvSpPr/>
          <p:nvPr/>
        </p:nvSpPr>
        <p:spPr>
          <a:xfrm>
            <a:off x="5886758" y="4411751"/>
            <a:ext cx="441586" cy="18747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DD33514-7D34-4C36-5252-F72D8CEFEFA1}"/>
              </a:ext>
            </a:extLst>
          </p:cNvPr>
          <p:cNvSpPr txBox="1"/>
          <p:nvPr/>
        </p:nvSpPr>
        <p:spPr>
          <a:xfrm>
            <a:off x="5852580" y="4554084"/>
            <a:ext cx="492443" cy="16907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真实世界研究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4EC2AD3-BBFB-938C-C1E5-53B0156B41E2}"/>
              </a:ext>
            </a:extLst>
          </p:cNvPr>
          <p:cNvSpPr txBox="1"/>
          <p:nvPr/>
        </p:nvSpPr>
        <p:spPr>
          <a:xfrm>
            <a:off x="6464402" y="4535001"/>
            <a:ext cx="5300327" cy="14875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中国台湾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万多名患者的研究表明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，持续使用地舒单抗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降低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髋部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3C3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骨折风险达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36%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1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奥地利大样本真实世界研究表明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10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，男性患者地舒单抗治疗组较未治疗组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降低男性患者死亡风险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55%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DCC63F0-6B4D-BF35-280F-BBB1A47FA960}"/>
              </a:ext>
            </a:extLst>
          </p:cNvPr>
          <p:cNvSpPr/>
          <p:nvPr/>
        </p:nvSpPr>
        <p:spPr>
          <a:xfrm>
            <a:off x="1595013" y="1329018"/>
            <a:ext cx="2879234" cy="36021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绝经后女性骨质疏松症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9836359-EF31-961A-78F8-8C49FE72BEA1}"/>
              </a:ext>
            </a:extLst>
          </p:cNvPr>
          <p:cNvSpPr/>
          <p:nvPr/>
        </p:nvSpPr>
        <p:spPr>
          <a:xfrm>
            <a:off x="7658907" y="1297468"/>
            <a:ext cx="2879234" cy="3602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rPr>
              <a:t>男性骨质疏松症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086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3D76DA89-16B5-6824-BAF2-5C066D35A6BB}"/>
              </a:ext>
            </a:extLst>
          </p:cNvPr>
          <p:cNvSpPr txBox="1"/>
          <p:nvPr/>
        </p:nvSpPr>
        <p:spPr>
          <a:xfrm>
            <a:off x="0" y="0"/>
            <a:ext cx="1419497" cy="396391"/>
          </a:xfrm>
          <a:prstGeom prst="rect">
            <a:avLst/>
          </a:prstGeom>
          <a:solidFill>
            <a:srgbClr val="719DD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有效性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45EE93-A44A-7E4E-FA00-F0D6552CE63A}"/>
              </a:ext>
            </a:extLst>
          </p:cNvPr>
          <p:cNvSpPr txBox="1"/>
          <p:nvPr/>
        </p:nvSpPr>
        <p:spPr>
          <a:xfrm>
            <a:off x="2483604" y="1525555"/>
            <a:ext cx="6976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kern="1200" dirty="0"/>
              <a:t>中国</a:t>
            </a:r>
            <a:r>
              <a:rPr lang="en-US" altLang="zh-CN" b="1" kern="1200" dirty="0"/>
              <a:t>《</a:t>
            </a:r>
            <a:r>
              <a:rPr lang="zh-CN" altLang="en-US" b="1" kern="1200" dirty="0"/>
              <a:t>原发性骨质疏松症诊疗指南</a:t>
            </a:r>
            <a:r>
              <a:rPr lang="en-US" altLang="zh-CN" b="1" kern="1200" dirty="0"/>
              <a:t>》</a:t>
            </a:r>
            <a:r>
              <a:rPr lang="en-US" altLang="zh-CN" b="1" baseline="30000" dirty="0"/>
              <a:t>1</a:t>
            </a:r>
            <a:r>
              <a:rPr lang="zh-CN" altLang="en-US" b="1" kern="1200" dirty="0"/>
              <a:t>（</a:t>
            </a:r>
            <a:r>
              <a:rPr lang="en-US" altLang="zh-CN" b="1" kern="1200" dirty="0"/>
              <a:t>2022</a:t>
            </a:r>
            <a:r>
              <a:rPr lang="zh-CN" altLang="en-US" b="1" kern="1200" dirty="0"/>
              <a:t>年）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886802-E109-147C-28C0-28924D3678A8}"/>
              </a:ext>
            </a:extLst>
          </p:cNvPr>
          <p:cNvSpPr txBox="1"/>
          <p:nvPr/>
        </p:nvSpPr>
        <p:spPr>
          <a:xfrm>
            <a:off x="2478431" y="3402167"/>
            <a:ext cx="8393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3E8E54"/>
                </a:solidFill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英国 </a:t>
            </a:r>
            <a:r>
              <a:rPr lang="en-US" altLang="zh-CN" sz="1800" dirty="0">
                <a:solidFill>
                  <a:schemeClr val="tx1"/>
                </a:solidFill>
              </a:rPr>
              <a:t>《</a:t>
            </a:r>
            <a:r>
              <a:rPr lang="zh-CN" altLang="en-US" sz="1800" dirty="0">
                <a:solidFill>
                  <a:schemeClr val="tx1"/>
                </a:solidFill>
              </a:rPr>
              <a:t>英国预防和治疗骨质疏松症的临床指南</a:t>
            </a:r>
            <a:r>
              <a:rPr lang="en-US" altLang="zh-CN" sz="1800" dirty="0">
                <a:solidFill>
                  <a:schemeClr val="tx1"/>
                </a:solidFill>
              </a:rPr>
              <a:t>》</a:t>
            </a:r>
            <a:r>
              <a:rPr lang="en-US" altLang="zh-CN" sz="1800" baseline="30000" dirty="0">
                <a:solidFill>
                  <a:schemeClr val="tx1"/>
                </a:solidFill>
              </a:rPr>
              <a:t>3</a:t>
            </a:r>
            <a:r>
              <a:rPr lang="zh-CN" altLang="en-US" sz="1800" dirty="0">
                <a:solidFill>
                  <a:schemeClr val="tx1"/>
                </a:solidFill>
              </a:rPr>
              <a:t>（</a:t>
            </a:r>
            <a:r>
              <a:rPr lang="en-US" sz="1800" dirty="0">
                <a:solidFill>
                  <a:schemeClr val="tx1"/>
                </a:solidFill>
              </a:rPr>
              <a:t>2022</a:t>
            </a:r>
            <a:r>
              <a:rPr lang="zh-CN" altLang="en-US" sz="1800" dirty="0">
                <a:solidFill>
                  <a:schemeClr val="tx1"/>
                </a:solidFill>
              </a:rPr>
              <a:t>年</a:t>
            </a:r>
            <a:r>
              <a:rPr lang="en-US" altLang="zh-CN" sz="1800" dirty="0">
                <a:solidFill>
                  <a:schemeClr val="tx1"/>
                </a:solidFill>
              </a:rPr>
              <a:t>)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42D2AC-B6C4-610E-CD6C-54406E7A8F30}"/>
              </a:ext>
            </a:extLst>
          </p:cNvPr>
          <p:cNvSpPr txBox="1"/>
          <p:nvPr/>
        </p:nvSpPr>
        <p:spPr>
          <a:xfrm>
            <a:off x="2478431" y="2437657"/>
            <a:ext cx="7022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3E8E54"/>
                </a:solidFill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中国 </a:t>
            </a:r>
            <a:r>
              <a:rPr lang="en-US" altLang="zh-CN" sz="1800" dirty="0">
                <a:solidFill>
                  <a:schemeClr val="tx1"/>
                </a:solidFill>
              </a:rPr>
              <a:t>《</a:t>
            </a:r>
            <a:r>
              <a:rPr lang="zh-CN" altLang="en-US" sz="1800" dirty="0">
                <a:solidFill>
                  <a:schemeClr val="tx1"/>
                </a:solidFill>
              </a:rPr>
              <a:t>男性骨质疏松症诊疗指南</a:t>
            </a:r>
            <a:r>
              <a:rPr lang="en-US" altLang="zh-CN" sz="1800" dirty="0">
                <a:solidFill>
                  <a:schemeClr val="tx1"/>
                </a:solidFill>
              </a:rPr>
              <a:t>》</a:t>
            </a:r>
            <a:r>
              <a:rPr lang="en-US" altLang="zh-CN" sz="1800" baseline="30000" dirty="0">
                <a:solidFill>
                  <a:schemeClr val="tx1"/>
                </a:solidFill>
              </a:rPr>
              <a:t>2</a:t>
            </a:r>
            <a:r>
              <a:rPr lang="zh-CN" altLang="en-US" sz="1800" dirty="0">
                <a:solidFill>
                  <a:schemeClr val="tx1"/>
                </a:solidFill>
              </a:rPr>
              <a:t>（</a:t>
            </a:r>
            <a:r>
              <a:rPr lang="en-US" altLang="zh-CN" sz="1800" dirty="0">
                <a:solidFill>
                  <a:schemeClr val="tx1"/>
                </a:solidFill>
              </a:rPr>
              <a:t>2020</a:t>
            </a:r>
            <a:r>
              <a:rPr lang="zh-CN" altLang="en-US" sz="1800" dirty="0">
                <a:solidFill>
                  <a:schemeClr val="tx1"/>
                </a:solidFill>
              </a:rPr>
              <a:t>年）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FA26D-04F9-8DC8-9C4B-00EA5FEE6ACD}"/>
              </a:ext>
            </a:extLst>
          </p:cNvPr>
          <p:cNvSpPr txBox="1"/>
          <p:nvPr/>
        </p:nvSpPr>
        <p:spPr>
          <a:xfrm>
            <a:off x="1587541" y="1876550"/>
            <a:ext cx="9944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600" kern="1200" dirty="0">
                <a:solidFill>
                  <a:schemeClr val="tx1"/>
                </a:solidFill>
              </a:rPr>
              <a:t>对于骨折高风险、极高骨折风险以及髋部骨折极高风险者，</a:t>
            </a:r>
            <a:r>
              <a:rPr lang="zh-CN" altLang="en-US" sz="1600" b="1" kern="1200" dirty="0"/>
              <a:t>地舒单抗</a:t>
            </a:r>
            <a:r>
              <a:rPr lang="zh-CN" altLang="en-US" sz="1600" kern="1200" dirty="0">
                <a:solidFill>
                  <a:schemeClr val="tx1"/>
                </a:solidFill>
              </a:rPr>
              <a:t>均作为</a:t>
            </a:r>
            <a:r>
              <a:rPr lang="zh-CN" altLang="en-US" sz="1600" b="1" dirty="0">
                <a:solidFill>
                  <a:schemeClr val="accent1"/>
                </a:solidFill>
              </a:rPr>
              <a:t>推荐治疗药物之一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28E35-87A0-7380-3434-415AF0DC5450}"/>
              </a:ext>
            </a:extLst>
          </p:cNvPr>
          <p:cNvSpPr txBox="1"/>
          <p:nvPr/>
        </p:nvSpPr>
        <p:spPr>
          <a:xfrm>
            <a:off x="1587541" y="3771805"/>
            <a:ext cx="98800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对于大多数有脆性骨折风险的患者抗骨吸收药物是</a:t>
            </a:r>
            <a:r>
              <a:rPr lang="zh-CN" altLang="en-US" sz="1600" b="1" dirty="0">
                <a:solidFill>
                  <a:schemeClr val="accent1"/>
                </a:solidFill>
              </a:rPr>
              <a:t>一线治疗选择（强烈推荐）</a:t>
            </a:r>
            <a:r>
              <a:rPr lang="zh-CN" altLang="en-US" sz="1600" dirty="0">
                <a:solidFill>
                  <a:schemeClr val="accent1"/>
                </a:solidFill>
              </a:rPr>
              <a:t>，</a:t>
            </a:r>
            <a:r>
              <a:rPr lang="zh-CN" altLang="en-US" sz="1600" dirty="0"/>
              <a:t>包括</a:t>
            </a:r>
            <a:r>
              <a:rPr lang="zh-CN" altLang="en-US" sz="1600" b="1" dirty="0"/>
              <a:t>地舒单抗</a:t>
            </a:r>
            <a:r>
              <a:rPr lang="zh-CN" altLang="en-US" sz="1600" dirty="0"/>
              <a:t>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64CCB-04BD-DFCF-ADF6-45D11350CB51}"/>
              </a:ext>
            </a:extLst>
          </p:cNvPr>
          <p:cNvSpPr txBox="1"/>
          <p:nvPr/>
        </p:nvSpPr>
        <p:spPr>
          <a:xfrm>
            <a:off x="1587541" y="2861161"/>
            <a:ext cx="98800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地舒单抗可显著增加原发骨质疏松症男性患者腰椎、髋部、桡骨远端</a:t>
            </a:r>
            <a:r>
              <a:rPr lang="en-US" altLang="zh-CN" sz="1600" dirty="0"/>
              <a:t>1 /3</a:t>
            </a:r>
            <a:r>
              <a:rPr lang="zh-CN" altLang="en-US" sz="1600" dirty="0"/>
              <a:t>等部位骨密度；总体安全性较好</a:t>
            </a:r>
            <a:endParaRPr lang="en-US" altLang="zh-CN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7915AA-AB57-ADAC-9C6C-2ED3649276A4}"/>
              </a:ext>
            </a:extLst>
          </p:cNvPr>
          <p:cNvSpPr txBox="1"/>
          <p:nvPr/>
        </p:nvSpPr>
        <p:spPr>
          <a:xfrm>
            <a:off x="693686" y="1928882"/>
            <a:ext cx="449314" cy="3693319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国内外权威指南推荐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57E864C-B5AF-DB7A-3747-44E55C81C48D}"/>
              </a:ext>
            </a:extLst>
          </p:cNvPr>
          <p:cNvSpPr txBox="1">
            <a:spLocks/>
          </p:cNvSpPr>
          <p:nvPr/>
        </p:nvSpPr>
        <p:spPr>
          <a:xfrm>
            <a:off x="385613" y="514861"/>
            <a:ext cx="10208514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1E555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</a:rPr>
              <a:t>地舒单抗目前已在全球</a:t>
            </a:r>
            <a:r>
              <a:rPr lang="en-US" altLang="zh-CN" sz="2400" dirty="0">
                <a:solidFill>
                  <a:schemeClr val="tx1"/>
                </a:solidFill>
              </a:rPr>
              <a:t>80</a:t>
            </a:r>
            <a:r>
              <a:rPr lang="zh-CN" altLang="en-US" sz="2400" dirty="0">
                <a:solidFill>
                  <a:schemeClr val="tx1"/>
                </a:solidFill>
              </a:rPr>
              <a:t>多个国家和地区获批骨质疏松相关适应症，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rgbClr val="C00000"/>
                </a:solidFill>
              </a:rPr>
              <a:t>获国内外权威指南一致推荐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ADF5CA5E-8F2E-3B23-11F0-182DEEEAC5E9}"/>
              </a:ext>
            </a:extLst>
          </p:cNvPr>
          <p:cNvSpPr txBox="1"/>
          <p:nvPr/>
        </p:nvSpPr>
        <p:spPr>
          <a:xfrm>
            <a:off x="2478431" y="4328536"/>
            <a:ext cx="8393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3E8E54"/>
                </a:solidFill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美国</a:t>
            </a:r>
            <a:r>
              <a:rPr lang="en-US" altLang="zh-CN" sz="1800" dirty="0">
                <a:solidFill>
                  <a:schemeClr val="tx1"/>
                </a:solidFill>
              </a:rPr>
              <a:t>《AACE/ACE</a:t>
            </a:r>
            <a:r>
              <a:rPr lang="zh-CN" altLang="en-US" sz="1800" dirty="0">
                <a:solidFill>
                  <a:schemeClr val="tx1"/>
                </a:solidFill>
              </a:rPr>
              <a:t>绝经后骨质疏松症的诊断和治疗指南</a:t>
            </a:r>
            <a:r>
              <a:rPr lang="en-US" altLang="zh-CN" sz="1800" dirty="0">
                <a:solidFill>
                  <a:schemeClr val="tx1"/>
                </a:solidFill>
              </a:rPr>
              <a:t>》</a:t>
            </a:r>
            <a:r>
              <a:rPr lang="en-US" altLang="zh-CN" sz="1800" baseline="30000" dirty="0">
                <a:solidFill>
                  <a:schemeClr val="tx1"/>
                </a:solidFill>
              </a:rPr>
              <a:t>4</a:t>
            </a:r>
            <a:r>
              <a:rPr lang="zh-CN" altLang="en-US" sz="1800" dirty="0">
                <a:solidFill>
                  <a:schemeClr val="tx1"/>
                </a:solidFill>
              </a:rPr>
              <a:t>（</a:t>
            </a:r>
            <a:r>
              <a:rPr lang="en-US" sz="1800" dirty="0">
                <a:solidFill>
                  <a:schemeClr val="tx1"/>
                </a:solidFill>
              </a:rPr>
              <a:t>2020</a:t>
            </a:r>
            <a:r>
              <a:rPr lang="zh-CN" altLang="en-US" sz="1800" dirty="0">
                <a:solidFill>
                  <a:schemeClr val="tx1"/>
                </a:solidFill>
              </a:rPr>
              <a:t>年</a:t>
            </a:r>
            <a:r>
              <a:rPr lang="en-US" altLang="zh-CN" sz="1800" dirty="0">
                <a:solidFill>
                  <a:schemeClr val="tx1"/>
                </a:solidFill>
              </a:rPr>
              <a:t>)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56B13D2D-D70B-BC80-1211-37302E428B4D}"/>
              </a:ext>
            </a:extLst>
          </p:cNvPr>
          <p:cNvSpPr txBox="1"/>
          <p:nvPr/>
        </p:nvSpPr>
        <p:spPr>
          <a:xfrm>
            <a:off x="1587541" y="4739819"/>
            <a:ext cx="98800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无论既往是否存在骨折，</a:t>
            </a:r>
            <a:r>
              <a:rPr lang="zh-CN" altLang="en-US" sz="1600" b="1" dirty="0"/>
              <a:t>地舒单抗</a:t>
            </a:r>
            <a:r>
              <a:rPr lang="zh-CN" altLang="en-US" sz="1600" dirty="0"/>
              <a:t>均被推荐为高</a:t>
            </a:r>
            <a:r>
              <a:rPr lang="en-US" altLang="zh-CN" sz="1600" dirty="0"/>
              <a:t>/</a:t>
            </a:r>
            <a:r>
              <a:rPr lang="zh-CN" altLang="en-US" sz="1600" dirty="0"/>
              <a:t>极高骨折风险患者的</a:t>
            </a:r>
            <a:r>
              <a:rPr lang="zh-CN" altLang="en-US" sz="1600" b="1" dirty="0">
                <a:solidFill>
                  <a:schemeClr val="accent1"/>
                </a:solidFill>
              </a:rPr>
              <a:t>初始治疗之一</a:t>
            </a: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FB18FC59-15E1-158D-4442-439169483398}"/>
              </a:ext>
            </a:extLst>
          </p:cNvPr>
          <p:cNvSpPr txBox="1"/>
          <p:nvPr/>
        </p:nvSpPr>
        <p:spPr>
          <a:xfrm>
            <a:off x="2478431" y="5285107"/>
            <a:ext cx="8393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3E8E54"/>
                </a:solidFill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美国</a:t>
            </a:r>
            <a:r>
              <a:rPr lang="en-US" altLang="zh-CN" sz="1800" dirty="0">
                <a:solidFill>
                  <a:schemeClr val="tx1"/>
                </a:solidFill>
              </a:rPr>
              <a:t>《TES</a:t>
            </a:r>
            <a:r>
              <a:rPr lang="zh-CN" altLang="en-US" sz="1800" dirty="0">
                <a:solidFill>
                  <a:schemeClr val="tx1"/>
                </a:solidFill>
              </a:rPr>
              <a:t>女性绝经后骨质疏松症的药物治疗指南</a:t>
            </a:r>
            <a:r>
              <a:rPr lang="en-US" altLang="zh-CN" sz="1800" dirty="0">
                <a:solidFill>
                  <a:schemeClr val="tx1"/>
                </a:solidFill>
              </a:rPr>
              <a:t>》</a:t>
            </a:r>
            <a:r>
              <a:rPr lang="en-US" altLang="zh-CN" sz="1800" baseline="30000" dirty="0">
                <a:solidFill>
                  <a:schemeClr val="tx1"/>
                </a:solidFill>
              </a:rPr>
              <a:t>5</a:t>
            </a:r>
            <a:r>
              <a:rPr lang="zh-CN" altLang="en-US" sz="1800" dirty="0">
                <a:solidFill>
                  <a:schemeClr val="tx1"/>
                </a:solidFill>
              </a:rPr>
              <a:t>（</a:t>
            </a:r>
            <a:r>
              <a:rPr lang="en-US" sz="1800" dirty="0">
                <a:solidFill>
                  <a:schemeClr val="tx1"/>
                </a:solidFill>
              </a:rPr>
              <a:t>2020</a:t>
            </a:r>
            <a:r>
              <a:rPr lang="zh-CN" altLang="en-US" sz="1800" dirty="0">
                <a:solidFill>
                  <a:schemeClr val="tx1"/>
                </a:solidFill>
              </a:rPr>
              <a:t>年</a:t>
            </a:r>
            <a:r>
              <a:rPr lang="en-US" altLang="zh-CN" sz="1800" dirty="0">
                <a:solidFill>
                  <a:schemeClr val="tx1"/>
                </a:solidFill>
              </a:rPr>
              <a:t>)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CFEFD835-5AD6-7CE5-8467-E7D41D7452C4}"/>
              </a:ext>
            </a:extLst>
          </p:cNvPr>
          <p:cNvSpPr txBox="1"/>
          <p:nvPr/>
        </p:nvSpPr>
        <p:spPr>
          <a:xfrm>
            <a:off x="1587541" y="5696390"/>
            <a:ext cx="98800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推荐</a:t>
            </a:r>
            <a:r>
              <a:rPr lang="zh-CN" altLang="en-US" sz="1600" b="1" dirty="0"/>
              <a:t>地舒单抗</a:t>
            </a:r>
            <a:r>
              <a:rPr lang="zh-CN" altLang="en-US" sz="1600" dirty="0"/>
              <a:t>为高骨折风险患者的</a:t>
            </a:r>
            <a:r>
              <a:rPr lang="zh-CN" altLang="en-US" sz="1600" b="1" dirty="0">
                <a:solidFill>
                  <a:schemeClr val="accent1"/>
                </a:solidFill>
              </a:rPr>
              <a:t>初始治疗选择之一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02BE4A9-C066-5394-B7A6-8AD3812BD09B}"/>
              </a:ext>
            </a:extLst>
          </p:cNvPr>
          <p:cNvSpPr txBox="1"/>
          <p:nvPr/>
        </p:nvSpPr>
        <p:spPr>
          <a:xfrm>
            <a:off x="1842" y="6219215"/>
            <a:ext cx="3997664" cy="636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中华医学会骨质疏松和骨矿盐疾病分会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中华骨质疏松和骨矿盐疾病杂志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2022;15(06):573-611.</a:t>
            </a:r>
          </a:p>
          <a:p>
            <a:pPr>
              <a:lnSpc>
                <a:spcPct val="120000"/>
              </a:lnSpc>
            </a:pP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中华医学会骨质疏松和骨矿盐疾病分会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[J]. </a:t>
            </a:r>
            <a:r>
              <a:rPr lang="zh-CN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中华骨质疏松和骨矿盐疾病杂志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,2020,13(5):381-395.</a:t>
            </a:r>
          </a:p>
          <a:p>
            <a:pPr>
              <a:lnSpc>
                <a:spcPct val="120000"/>
              </a:lnSpc>
            </a:pP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3.Gregson CL, et al. Arch </a:t>
            </a:r>
            <a:r>
              <a:rPr lang="en-US" altLang="zh-CN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Osteoporos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2022 Apr 5;17(1):58. </a:t>
            </a:r>
          </a:p>
          <a:p>
            <a:pPr>
              <a:lnSpc>
                <a:spcPct val="120000"/>
              </a:lnSpc>
            </a:pP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4.Camacho PM, et al. </a:t>
            </a:r>
            <a:r>
              <a:rPr lang="en-US" altLang="zh-CN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Endocr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</a:t>
            </a: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 May;26(Suppl 1):1-46. </a:t>
            </a:r>
          </a:p>
          <a:p>
            <a:pPr>
              <a:lnSpc>
                <a:spcPct val="120000"/>
              </a:lnSpc>
            </a:pPr>
            <a:r>
              <a:rPr lang="en-US" altLang="zh-C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5.SHOBACK, et al. The Journal of Clinical Endocrinology and Metabolism,2020,105(3):587-594.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609B828-7612-E2E4-974C-888FE130DB81}"/>
              </a:ext>
            </a:extLst>
          </p:cNvPr>
          <p:cNvCxnSpPr>
            <a:cxnSpLocks/>
          </p:cNvCxnSpPr>
          <p:nvPr/>
        </p:nvCxnSpPr>
        <p:spPr>
          <a:xfrm>
            <a:off x="1680487" y="2276082"/>
            <a:ext cx="9357238" cy="0"/>
          </a:xfrm>
          <a:prstGeom prst="line">
            <a:avLst/>
          </a:prstGeom>
          <a:ln w="12700" cap="rnd">
            <a:solidFill>
              <a:schemeClr val="accent1">
                <a:lumMod val="20000"/>
                <a:lumOff val="80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987E013-535F-2F0B-4863-87D21CFD7853}"/>
              </a:ext>
            </a:extLst>
          </p:cNvPr>
          <p:cNvCxnSpPr>
            <a:cxnSpLocks/>
          </p:cNvCxnSpPr>
          <p:nvPr/>
        </p:nvCxnSpPr>
        <p:spPr>
          <a:xfrm>
            <a:off x="1682342" y="4152913"/>
            <a:ext cx="9355383" cy="0"/>
          </a:xfrm>
          <a:prstGeom prst="line">
            <a:avLst/>
          </a:prstGeom>
          <a:ln w="12700" cap="rnd">
            <a:solidFill>
              <a:schemeClr val="accent1">
                <a:lumMod val="20000"/>
                <a:lumOff val="80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29C6CFB-38C2-4116-0643-C928FCE56E99}"/>
              </a:ext>
            </a:extLst>
          </p:cNvPr>
          <p:cNvCxnSpPr>
            <a:cxnSpLocks/>
          </p:cNvCxnSpPr>
          <p:nvPr/>
        </p:nvCxnSpPr>
        <p:spPr>
          <a:xfrm>
            <a:off x="1692375" y="5135498"/>
            <a:ext cx="9356625" cy="0"/>
          </a:xfrm>
          <a:prstGeom prst="line">
            <a:avLst/>
          </a:prstGeom>
          <a:ln w="12700" cap="rnd">
            <a:solidFill>
              <a:schemeClr val="accent1">
                <a:lumMod val="20000"/>
                <a:lumOff val="80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D2B8F4B-AADB-30CB-52C7-B240B47489E7}"/>
              </a:ext>
            </a:extLst>
          </p:cNvPr>
          <p:cNvCxnSpPr>
            <a:cxnSpLocks/>
          </p:cNvCxnSpPr>
          <p:nvPr/>
        </p:nvCxnSpPr>
        <p:spPr>
          <a:xfrm>
            <a:off x="1692375" y="6077942"/>
            <a:ext cx="9345350" cy="0"/>
          </a:xfrm>
          <a:prstGeom prst="line">
            <a:avLst/>
          </a:prstGeom>
          <a:ln w="12700" cap="rnd">
            <a:solidFill>
              <a:schemeClr val="accent1">
                <a:lumMod val="20000"/>
                <a:lumOff val="80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7D70C23-E4A1-560A-8957-BD053BCDA4BA}"/>
              </a:ext>
            </a:extLst>
          </p:cNvPr>
          <p:cNvCxnSpPr>
            <a:cxnSpLocks/>
          </p:cNvCxnSpPr>
          <p:nvPr/>
        </p:nvCxnSpPr>
        <p:spPr>
          <a:xfrm>
            <a:off x="1656532" y="3229526"/>
            <a:ext cx="9381194" cy="0"/>
          </a:xfrm>
          <a:prstGeom prst="line">
            <a:avLst/>
          </a:prstGeom>
          <a:ln w="12700" cap="rnd">
            <a:solidFill>
              <a:schemeClr val="accent1">
                <a:lumMod val="20000"/>
                <a:lumOff val="80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背景图案&#10;&#10;描述已自动生成">
            <a:extLst>
              <a:ext uri="{FF2B5EF4-FFF2-40B4-BE49-F238E27FC236}">
                <a16:creationId xmlns:a16="http://schemas.microsoft.com/office/drawing/2014/main" id="{A103CE55-4A4B-29A8-B2C4-C68B4F16C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55" y="1546450"/>
            <a:ext cx="601483" cy="369332"/>
          </a:xfrm>
          <a:prstGeom prst="rect">
            <a:avLst/>
          </a:prstGeom>
        </p:spPr>
      </p:pic>
      <p:pic>
        <p:nvPicPr>
          <p:cNvPr id="16" name="图片 15" descr="徽标, 公司名称&#10;&#10;描述已自动生成">
            <a:extLst>
              <a:ext uri="{FF2B5EF4-FFF2-40B4-BE49-F238E27FC236}">
                <a16:creationId xmlns:a16="http://schemas.microsoft.com/office/drawing/2014/main" id="{79A7F726-9750-321E-8286-DF8E5FE36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14" y="3412096"/>
            <a:ext cx="593029" cy="297474"/>
          </a:xfrm>
          <a:prstGeom prst="rect">
            <a:avLst/>
          </a:prstGeom>
        </p:spPr>
      </p:pic>
      <p:pic>
        <p:nvPicPr>
          <p:cNvPr id="19" name="图片 18" descr="背景图案&#10;&#10;描述已自动生成">
            <a:extLst>
              <a:ext uri="{FF2B5EF4-FFF2-40B4-BE49-F238E27FC236}">
                <a16:creationId xmlns:a16="http://schemas.microsoft.com/office/drawing/2014/main" id="{EEDD46F9-5D34-FAF2-A8A3-D55255FC2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14" y="5273934"/>
            <a:ext cx="575412" cy="300904"/>
          </a:xfrm>
          <a:prstGeom prst="rect">
            <a:avLst/>
          </a:prstGeom>
        </p:spPr>
      </p:pic>
      <p:pic>
        <p:nvPicPr>
          <p:cNvPr id="20" name="图片 19" descr="图片包含 背景图案&#10;&#10;描述已自动生成">
            <a:extLst>
              <a:ext uri="{FF2B5EF4-FFF2-40B4-BE49-F238E27FC236}">
                <a16:creationId xmlns:a16="http://schemas.microsoft.com/office/drawing/2014/main" id="{6BF89BC1-8DC8-CD6C-3F48-0A90EA3EA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55" y="2457865"/>
            <a:ext cx="601483" cy="369332"/>
          </a:xfrm>
          <a:prstGeom prst="rect">
            <a:avLst/>
          </a:prstGeom>
        </p:spPr>
      </p:pic>
      <p:pic>
        <p:nvPicPr>
          <p:cNvPr id="22" name="图片 21" descr="背景图案&#10;&#10;描述已自动生成">
            <a:extLst>
              <a:ext uri="{FF2B5EF4-FFF2-40B4-BE49-F238E27FC236}">
                <a16:creationId xmlns:a16="http://schemas.microsoft.com/office/drawing/2014/main" id="{FE2D94F3-7F52-9DC5-4950-63CE4DD97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14" y="4312937"/>
            <a:ext cx="575412" cy="3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9001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673;"/>
</p:tagLst>
</file>

<file path=ppt/theme/theme1.xml><?xml version="1.0" encoding="utf-8"?>
<a:theme xmlns:a="http://schemas.openxmlformats.org/drawingml/2006/main" name="2016 Amgen Corporate Template_16x9_INTERNAL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rfywtvr1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0CCA82"/>
    </a:accent1>
    <a:accent2>
      <a:srgbClr val="62B466"/>
    </a:accent2>
    <a:accent3>
      <a:srgbClr val="61C44A"/>
    </a:accent3>
    <a:accent4>
      <a:srgbClr val="0DCDE1"/>
    </a:accent4>
    <a:accent5>
      <a:srgbClr val="1BA2F5"/>
    </a:accent5>
    <a:accent6>
      <a:srgbClr val="2960B1"/>
    </a:accent6>
    <a:hlink>
      <a:srgbClr val="0CCA82"/>
    </a:hlink>
    <a:folHlink>
      <a:srgbClr val="BFBF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82ad3a63-90ad-4a46-a3cb-757f4658e205" origin="userSelected">
  <element uid="768aceb2-b366-4b48-827b-e820edc548bd" value=""/>
</sisl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8C5AEAFC5944ABC8EC265B164202D" ma:contentTypeVersion="14" ma:contentTypeDescription="Create a new document." ma:contentTypeScope="" ma:versionID="3c658d5eafe55b294d89b1896444c904">
  <xsd:schema xmlns:xsd="http://www.w3.org/2001/XMLSchema" xmlns:xs="http://www.w3.org/2001/XMLSchema" xmlns:p="http://schemas.microsoft.com/office/2006/metadata/properties" xmlns:ns3="34560e61-a852-443d-80de-1d6f88b9b1bb" xmlns:ns4="5b320186-216d-4b0f-8bf1-9448cc041a03" targetNamespace="http://schemas.microsoft.com/office/2006/metadata/properties" ma:root="true" ma:fieldsID="aa4bc0b9de2bfebbe6ccfe0968ab3bed" ns3:_="" ns4:_="">
    <xsd:import namespace="34560e61-a852-443d-80de-1d6f88b9b1bb"/>
    <xsd:import namespace="5b320186-216d-4b0f-8bf1-9448cc041a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60e61-a852-443d-80de-1d6f88b9b1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20186-216d-4b0f-8bf1-9448cc041a0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96B68B-5F62-47D4-9D8C-6AC24B271FB9}">
  <ds:schemaRefs>
    <ds:schemaRef ds:uri="http://www.boldonjames.com/2008/01/sie/internal/label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97898BD-86C6-41EC-BD7A-46DDFF2001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11DD7C-201A-4232-AC2A-C589D7BEBB0B}">
  <ds:schemaRefs>
    <ds:schemaRef ds:uri="34560e61-a852-443d-80de-1d6f88b9b1bb"/>
    <ds:schemaRef ds:uri="5b320186-216d-4b0f-8bf1-9448cc041a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CD025F36-04B2-40A6-8E27-0F9593D81640}">
  <ds:schemaRefs>
    <ds:schemaRef ds:uri="34560e61-a852-443d-80de-1d6f88b9b1bb"/>
    <ds:schemaRef ds:uri="5b320186-216d-4b0f-8bf1-9448cc041a0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9334</TotalTime>
  <Words>2878</Words>
  <Application>Microsoft Office PowerPoint</Application>
  <PresentationFormat>宽屏</PresentationFormat>
  <Paragraphs>244</Paragraphs>
  <Slides>11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微软雅黑</vt:lpstr>
      <vt:lpstr>微软雅黑</vt:lpstr>
      <vt:lpstr>等线</vt:lpstr>
      <vt:lpstr>Arial</vt:lpstr>
      <vt:lpstr>Calibri</vt:lpstr>
      <vt:lpstr>Symbol</vt:lpstr>
      <vt:lpstr>Times New Roman</vt:lpstr>
      <vt:lpstr>2016 Amgen Corporate Template_16x9_INTERNAL</vt:lpstr>
      <vt:lpstr>think-cell Slide</vt:lpstr>
      <vt:lpstr>PowerPoint 演示文稿</vt:lpstr>
      <vt:lpstr>地舒单抗注射液60mg(1.0ml)申报幻灯目录</vt:lpstr>
      <vt:lpstr>地舒单抗注射液基本信息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Zhao, Mengdie</dc:creator>
  <cp:keywords>*$%NAB</cp:keywords>
  <cp:lastModifiedBy>Liu, Jing - Cost Center 12671</cp:lastModifiedBy>
  <cp:revision>139</cp:revision>
  <dcterms:created xsi:type="dcterms:W3CDTF">2021-10-26T04:15:54Z</dcterms:created>
  <dcterms:modified xsi:type="dcterms:W3CDTF">2023-07-10T09:43:50Z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c961c282-e658-4c47-a6fc-d964d1e8f90e</vt:lpwstr>
  </property>
  <property fmtid="{D5CDD505-2E9C-101B-9397-08002B2CF9AE}" pid="3" name="bjSaver">
    <vt:lpwstr>MuuFa6IbHbsiibfVP/t6ZuRYsTXwtrJm</vt:lpwstr>
  </property>
  <property fmtid="{D5CDD505-2E9C-101B-9397-08002B2CF9AE}" pid="4" name="bjDocumentSecurityLabel">
    <vt:lpwstr>Non-Amgen Business</vt:lpwstr>
  </property>
  <property fmtid="{D5CDD505-2E9C-101B-9397-08002B2CF9AE}" pid="5" name="ContentTypeId">
    <vt:lpwstr>0x010100AF18C5AEAFC5944ABC8EC265B164202D</vt:lpwstr>
  </property>
  <property fmtid="{D5CDD505-2E9C-101B-9397-08002B2CF9AE}" pid="6" name="bjDocumentLabelXML">
    <vt:lpwstr>&lt;?xml version="1.0" encoding="us-ascii"?&gt;&lt;sisl xmlns:xsd="http://www.w3.org/2001/XMLSchema" xmlns:xsi="http://www.w3.org/2001/XMLSchema-instance" sislVersion="0" policy="82ad3a63-90ad-4a46-a3cb-757f4658e205" origin="userSelected" xmlns="http://www.boldonj</vt:lpwstr>
  </property>
  <property fmtid="{D5CDD505-2E9C-101B-9397-08002B2CF9AE}" pid="7" name="bjDocumentLabelXML-0">
    <vt:lpwstr>ames.com/2008/01/sie/internal/label"&gt;&lt;element uid="768aceb2-b366-4b48-827b-e820edc548bd" value="" /&gt;&lt;/sisl&gt;</vt:lpwstr>
  </property>
  <property fmtid="{D5CDD505-2E9C-101B-9397-08002B2CF9AE}" pid="8" name="MSIP_Label_f31142f3-8099-46d1-8755-df3fda1ce27f_Enabled">
    <vt:lpwstr>true</vt:lpwstr>
  </property>
  <property fmtid="{D5CDD505-2E9C-101B-9397-08002B2CF9AE}" pid="9" name="MSIP_Label_f31142f3-8099-46d1-8755-df3fda1ce27f_SetDate">
    <vt:lpwstr>2022-03-07T08:24:09Z</vt:lpwstr>
  </property>
  <property fmtid="{D5CDD505-2E9C-101B-9397-08002B2CF9AE}" pid="10" name="MSIP_Label_f31142f3-8099-46d1-8755-df3fda1ce27f_Method">
    <vt:lpwstr>Privileged</vt:lpwstr>
  </property>
  <property fmtid="{D5CDD505-2E9C-101B-9397-08002B2CF9AE}" pid="11" name="MSIP_Label_f31142f3-8099-46d1-8755-df3fda1ce27f_Name">
    <vt:lpwstr>Public_</vt:lpwstr>
  </property>
  <property fmtid="{D5CDD505-2E9C-101B-9397-08002B2CF9AE}" pid="12" name="MSIP_Label_f31142f3-8099-46d1-8755-df3fda1ce27f_SiteId">
    <vt:lpwstr>4b4266a6-1368-41af-ad5a-59eb634f7ad8</vt:lpwstr>
  </property>
  <property fmtid="{D5CDD505-2E9C-101B-9397-08002B2CF9AE}" pid="13" name="MSIP_Label_f31142f3-8099-46d1-8755-df3fda1ce27f_ActionId">
    <vt:lpwstr>1c7ea2a1-c381-4392-875e-723357ffec77</vt:lpwstr>
  </property>
  <property fmtid="{D5CDD505-2E9C-101B-9397-08002B2CF9AE}" pid="14" name="MSIP_Label_f31142f3-8099-46d1-8755-df3fda1ce27f_ContentBits">
    <vt:lpwstr>0</vt:lpwstr>
  </property>
</Properties>
</file>