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wdp" ContentType="image/vnd.ms-photo"/>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57" r:id="rId3"/>
    <p:sldId id="264" r:id="rId4"/>
    <p:sldId id="281" r:id="rId5"/>
    <p:sldId id="280" r:id="rId6"/>
    <p:sldId id="279" r:id="rId7"/>
    <p:sldId id="294" r:id="rId8"/>
    <p:sldId id="278" r:id="rId9"/>
    <p:sldId id="275" r:id="rId10"/>
    <p:sldId id="274" r:id="rId11"/>
  </p:sldIdLst>
  <p:sldSz cx="12192000" cy="6858000"/>
  <p:notesSz cx="7103745" cy="10234295"/>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1" userDrawn="1">
          <p15:clr>
            <a:srgbClr val="A4A3A4"/>
          </p15:clr>
        </p15:guide>
        <p15:guide id="2" pos="372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L03" initials="M" lastIdx="5" clrIdx="0"/>
  <p:cmAuthor id="1" name="abby" initials="a" lastIdx="2" clrIdx="0"/>
  <p:cmAuthor id="2" name="作者" initials="A" lastIdx="0" clrIdx="1"/>
  <p:cmAuthor id="3" name="Tang, Tony {MACE~Shanghai}" initials="T" lastIdx="6" clrIdx="0"/>
  <p:cmAuthor id="4" name="Amanda Perkerson, ELS" initials="A" lastIdx="2" clrIdx="7"/>
  <p:cmAuthor id="5" name="Pascale Reidenberg" initials="P" lastIdx="2" clrIdx="3"/>
  <p:cmAuthor id="6" name="Amanda Perkerson" initials="A" lastIdx="3" clrIdx="5"/>
  <p:cmAuthor id="7" name="Delyth Eickermann, PhD" initials="D" lastIdx="1" clrIdx="0"/>
  <p:cmAuthor id="8" name="Tameka  Watkins" initials="T" lastIdx="4" clrIdx="2"/>
  <p:cmAuthor id="9" name="JCasper" initials="J" lastIdx="7" clrIdx="6"/>
  <p:cmAuthor id="10" name="Cen Charles" initials="C" lastIdx="2" clrIdx="0"/>
  <p:cmAuthor id="11" name="Song, Joy {MACA~Shanghai}" initials="S" lastIdx="3" clrIdx="8"/>
  <p:cmAuthor id="12" name="Liu Min" initials="L" lastIdx="5" clrIdx="0"/>
  <p:cmAuthor id="13" name="Kristen Rosenthal" initials="KR" lastIdx="6" clrIdx="12"/>
  <p:cmAuthor id="14" name="Abby" initials="A" lastIdx="1" clrIdx="13"/>
  <p:cmAuthor id="15" name="金 纯" initials="金" lastIdx="11" clrIdx="14"/>
  <p:cmAuthor id="16" name="Mandy Wang" initials="MW" lastIdx="2" clrIdx="15"/>
  <p:cmAuthor id="17" name="CCreative" initials="C" lastIdx="5" clrIdx="16"/>
  <p:cmAuthor id="18" name="yiqiuiu@outlook.com" initials="y" lastIdx="2" clrIdx="17"/>
  <p:cmAuthor id="19" name="apple" initials="a" lastIdx="21" clrIdx="18"/>
  <p:cmAuthor id="20" name="ccreativehealth@outlook.com" initials="c" lastIdx="2" clrIdx="19"/>
  <p:cmAuthor id="22" name="86159" initials="8" lastIdx="4" clrIdx="2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98F"/>
    <a:srgbClr val="CC3300"/>
    <a:srgbClr val="990000"/>
    <a:srgbClr val="FAFCFD"/>
    <a:srgbClr val="E6E6E6"/>
    <a:srgbClr val="00469B"/>
    <a:srgbClr val="B2B2B2"/>
    <a:srgbClr val="202020"/>
    <a:srgbClr val="323232"/>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33" autoAdjust="0"/>
    <p:restoredTop sz="92020" autoAdjust="0"/>
  </p:normalViewPr>
  <p:slideViewPr>
    <p:cSldViewPr snapToGrid="0" showGuides="1">
      <p:cViewPr varScale="1">
        <p:scale>
          <a:sx n="80" d="100"/>
          <a:sy n="80" d="100"/>
        </p:scale>
        <p:origin x="955" y="67"/>
      </p:cViewPr>
      <p:guideLst>
        <p:guide orient="horz" pos="2031"/>
        <p:guide pos="3727"/>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15.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27617373838815"/>
          <c:y val="0.177713039086207"/>
          <c:w val="0.94476525232237"/>
          <c:h val="0.729199178535304"/>
        </c:manualLayout>
      </c:layout>
      <c:barChart>
        <c:barDir val="col"/>
        <c:grouping val="clustered"/>
        <c:varyColors val="0"/>
        <c:ser>
          <c:idx val="0"/>
          <c:order val="0"/>
          <c:tx>
            <c:strRef>
              <c:f>Sheet1!$B$1</c:f>
              <c:strCache>
                <c:ptCount val="1"/>
                <c:pt idx="0">
                  <c:v>列2</c:v>
                </c:pt>
              </c:strCache>
            </c:strRef>
          </c:tx>
          <c:spPr>
            <a:solidFill>
              <a:srgbClr val="00698F"/>
            </a:solidFill>
            <a:ln>
              <a:noFill/>
            </a:ln>
            <a:effectLst/>
          </c:spPr>
          <c:invertIfNegative val="0"/>
          <c:dPt>
            <c:idx val="1"/>
            <c:invertIfNegative val="0"/>
            <c:bubble3D val="0"/>
            <c:spPr>
              <a:solidFill>
                <a:srgbClr val="C0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类别 1</c:v>
                </c:pt>
                <c:pt idx="1">
                  <c:v>类别2</c:v>
                </c:pt>
              </c:strCache>
            </c:strRef>
          </c:cat>
          <c:val>
            <c:numRef>
              <c:f>Sheet1!$B$2:$B$3</c:f>
              <c:numCache>
                <c:formatCode>0%</c:formatCode>
                <c:ptCount val="2"/>
                <c:pt idx="0">
                  <c:v>0.92</c:v>
                </c:pt>
                <c:pt idx="1">
                  <c:v>0.683</c:v>
                </c:pt>
              </c:numCache>
            </c:numRef>
          </c:val>
        </c:ser>
        <c:ser>
          <c:idx val="1"/>
          <c:order val="1"/>
          <c:tx>
            <c:strRef>
              <c:f>Sheet1!$C$1</c:f>
              <c:strCache>
                <c:ptCount val="1"/>
                <c:pt idx="0">
                  <c:v>列1</c:v>
                </c:pt>
              </c:strCache>
            </c:strRef>
          </c:tx>
          <c:spPr>
            <a:solidFill>
              <a:srgbClr val="CC3300"/>
            </a:solidFill>
            <a:ln>
              <a:noFill/>
            </a:ln>
            <a:effectLst/>
          </c:spPr>
          <c:invertIfNegative val="0"/>
          <c:dPt>
            <c:idx val="0"/>
            <c:invertIfNegative val="0"/>
            <c:bubble3D val="0"/>
            <c:spPr>
              <a:solidFill>
                <a:srgbClr val="00698F"/>
              </a:solidFill>
              <a:ln>
                <a:noFill/>
              </a:ln>
              <a:effectLst/>
            </c:spPr>
          </c:dPt>
          <c:dPt>
            <c:idx val="1"/>
            <c:invertIfNegative val="0"/>
            <c:bubble3D val="0"/>
            <c:spPr>
              <a:solidFill>
                <a:srgbClr val="C0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类别 1</c:v>
                </c:pt>
                <c:pt idx="1">
                  <c:v>类别2</c:v>
                </c:pt>
              </c:strCache>
            </c:strRef>
          </c:cat>
          <c:val>
            <c:numRef>
              <c:f>Sheet1!$C$2:$C$3</c:f>
              <c:numCache>
                <c:formatCode>0%</c:formatCode>
                <c:ptCount val="2"/>
                <c:pt idx="0">
                  <c:v>1</c:v>
                </c:pt>
                <c:pt idx="1">
                  <c:v>0.746</c:v>
                </c:pt>
              </c:numCache>
            </c:numRef>
          </c:val>
        </c:ser>
        <c:dLbls>
          <c:showLegendKey val="0"/>
          <c:showVal val="1"/>
          <c:showCatName val="0"/>
          <c:showSerName val="0"/>
          <c:showPercent val="0"/>
          <c:showBubbleSize val="0"/>
        </c:dLbls>
        <c:gapWidth val="219"/>
        <c:overlap val="-27"/>
        <c:axId val="667487216"/>
        <c:axId val="667487776"/>
      </c:barChart>
      <c:catAx>
        <c:axId val="667487216"/>
        <c:scaling>
          <c:orientation val="minMax"/>
        </c:scaling>
        <c:delete val="1"/>
        <c:axPos val="b"/>
        <c:numFmt formatCode="General"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67487776"/>
        <c:crosses val="autoZero"/>
        <c:auto val="1"/>
        <c:lblAlgn val="ctr"/>
        <c:lblOffset val="100"/>
        <c:noMultiLvlLbl val="0"/>
      </c:catAx>
      <c:valAx>
        <c:axId val="667487776"/>
        <c:scaling>
          <c:orientation val="minMax"/>
          <c:max val="1"/>
          <c:min val="0.5"/>
        </c:scaling>
        <c:delete val="1"/>
        <c:axPos val="l"/>
        <c:numFmt formatCode="0%"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67487216"/>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rgbClr val="00698F"/>
            </a:solidFill>
            <a:ln>
              <a:noFill/>
            </a:ln>
            <a:effectLst/>
          </c:spPr>
          <c:invertIfNegative val="0"/>
          <c:dPt>
            <c:idx val="1"/>
            <c:invertIfNegative val="0"/>
            <c:bubble3D val="0"/>
            <c:spPr>
              <a:solidFill>
                <a:srgbClr val="C0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zh-CN" sz="1000" b="1" i="0" u="none" strike="noStrike" kern="1200" baseline="0">
                    <a:solidFill>
                      <a:schemeClr val="tx1">
                        <a:lumMod val="75000"/>
                        <a:lumOff val="25000"/>
                      </a:schemeClr>
                    </a:solidFill>
                    <a:latin typeface="微软雅黑" panose="020B0503020204020204" charset="-122"/>
                    <a:ea typeface="微软雅黑" panose="020B0503020204020204" charset="-122"/>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类别 1</c:v>
                </c:pt>
                <c:pt idx="1">
                  <c:v>类别 2</c:v>
                </c:pt>
              </c:strCache>
            </c:strRef>
          </c:cat>
          <c:val>
            <c:numRef>
              <c:f>Sheet1!$B$2:$B$3</c:f>
              <c:numCache>
                <c:formatCode>0.00%</c:formatCode>
                <c:ptCount val="2"/>
                <c:pt idx="0">
                  <c:v>0.332</c:v>
                </c:pt>
                <c:pt idx="1">
                  <c:v>0.429</c:v>
                </c:pt>
              </c:numCache>
            </c:numRef>
          </c:val>
        </c:ser>
        <c:ser>
          <c:idx val="1"/>
          <c:order val="1"/>
          <c:tx>
            <c:strRef>
              <c:f>Sheet1!$C$1</c:f>
              <c:strCache>
                <c:ptCount val="1"/>
                <c:pt idx="0">
                  <c:v>系列 2</c:v>
                </c:pt>
              </c:strCache>
            </c:strRef>
          </c:tx>
          <c:spPr>
            <a:solidFill>
              <a:srgbClr val="C00000"/>
            </a:solidFill>
            <a:ln>
              <a:noFill/>
            </a:ln>
            <a:effectLst/>
          </c:spPr>
          <c:invertIfNegative val="0"/>
          <c:dPt>
            <c:idx val="0"/>
            <c:invertIfNegative val="0"/>
            <c:bubble3D val="0"/>
            <c:spPr>
              <a:solidFill>
                <a:srgbClr val="00698F"/>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zh-CN" sz="1000" b="1" i="0" u="none" strike="noStrike" kern="1200" baseline="0">
                    <a:solidFill>
                      <a:schemeClr val="tx1">
                        <a:lumMod val="75000"/>
                        <a:lumOff val="25000"/>
                      </a:schemeClr>
                    </a:solidFill>
                    <a:latin typeface="微软雅黑" panose="020B0503020204020204" charset="-122"/>
                    <a:ea typeface="微软雅黑" panose="020B0503020204020204" charset="-122"/>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类别 1</c:v>
                </c:pt>
                <c:pt idx="1">
                  <c:v>类别 2</c:v>
                </c:pt>
              </c:strCache>
            </c:strRef>
          </c:cat>
          <c:val>
            <c:numRef>
              <c:f>Sheet1!$C$2:$C$3</c:f>
              <c:numCache>
                <c:formatCode>0%</c:formatCode>
                <c:ptCount val="2"/>
                <c:pt idx="0">
                  <c:v>0.08</c:v>
                </c:pt>
                <c:pt idx="1" c:formatCode="0.00%">
                  <c:v>0.159</c:v>
                </c:pt>
              </c:numCache>
            </c:numRef>
          </c:val>
        </c:ser>
        <c:dLbls>
          <c:showLegendKey val="0"/>
          <c:showVal val="0"/>
          <c:showCatName val="0"/>
          <c:showSerName val="0"/>
          <c:showPercent val="0"/>
          <c:showBubbleSize val="0"/>
        </c:dLbls>
        <c:gapWidth val="219"/>
        <c:overlap val="-27"/>
        <c:axId val="667490576"/>
        <c:axId val="667491136"/>
      </c:barChart>
      <c:catAx>
        <c:axId val="66749057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67491136"/>
        <c:crosses val="autoZero"/>
        <c:auto val="1"/>
        <c:lblAlgn val="ctr"/>
        <c:lblOffset val="100"/>
        <c:noMultiLvlLbl val="0"/>
      </c:catAx>
      <c:valAx>
        <c:axId val="667491136"/>
        <c:scaling>
          <c:orientation val="minMax"/>
        </c:scaling>
        <c:delete val="1"/>
        <c:axPos val="l"/>
        <c:numFmt formatCode="0.00%"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67490576"/>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65000"/>
                    <a:lumOff val="3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lumMod val="65000"/>
                    <a:lumOff val="3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solidFill>
                  <a:schemeClr val="tx1">
                    <a:lumMod val="85000"/>
                    <a:lumOff val="15000"/>
                  </a:schemeClr>
                </a:solidFill>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65000"/>
                    <a:lumOff val="35000"/>
                  </a:schemeClr>
                </a:solidFill>
              </a:defRPr>
            </a:lvl1pPr>
            <a:lvl2pPr>
              <a:lnSpc>
                <a:spcPct val="90000"/>
              </a:lnSpc>
              <a:defRPr sz="2400">
                <a:solidFill>
                  <a:schemeClr val="tx1">
                    <a:lumMod val="65000"/>
                    <a:lumOff val="35000"/>
                  </a:schemeClr>
                </a:solidFill>
              </a:defRPr>
            </a:lvl2pPr>
            <a:lvl3pPr>
              <a:lnSpc>
                <a:spcPct val="90000"/>
              </a:lnSpc>
              <a:defRPr sz="2000">
                <a:solidFill>
                  <a:schemeClr val="tx1">
                    <a:lumMod val="65000"/>
                    <a:lumOff val="35000"/>
                  </a:schemeClr>
                </a:solidFill>
              </a:defRPr>
            </a:lvl3pPr>
            <a:lvl4pPr>
              <a:lnSpc>
                <a:spcPct val="90000"/>
              </a:lnSpc>
              <a:defRPr sz="1800">
                <a:solidFill>
                  <a:schemeClr val="tx1">
                    <a:lumMod val="65000"/>
                    <a:lumOff val="35000"/>
                  </a:schemeClr>
                </a:solidFill>
              </a:defRPr>
            </a:lvl4pPr>
            <a:lvl5pPr>
              <a:lnSpc>
                <a:spcPct val="90000"/>
              </a:lnSpc>
              <a:defRPr sz="180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65000"/>
                    <a:lumOff val="35000"/>
                  </a:schemeClr>
                </a:solidFill>
              </a:defRPr>
            </a:lvl1pPr>
            <a:lvl2pPr>
              <a:lnSpc>
                <a:spcPct val="90000"/>
              </a:lnSpc>
              <a:defRPr sz="2400">
                <a:solidFill>
                  <a:schemeClr val="tx1">
                    <a:lumMod val="65000"/>
                    <a:lumOff val="35000"/>
                  </a:schemeClr>
                </a:solidFill>
              </a:defRPr>
            </a:lvl2pPr>
            <a:lvl3pPr>
              <a:lnSpc>
                <a:spcPct val="90000"/>
              </a:lnSpc>
              <a:defRPr sz="2000">
                <a:solidFill>
                  <a:schemeClr val="tx1">
                    <a:lumMod val="65000"/>
                    <a:lumOff val="35000"/>
                  </a:schemeClr>
                </a:solidFill>
              </a:defRPr>
            </a:lvl3pPr>
            <a:lvl4pPr>
              <a:lnSpc>
                <a:spcPct val="90000"/>
              </a:lnSpc>
              <a:defRPr sz="1800">
                <a:solidFill>
                  <a:schemeClr val="tx1">
                    <a:lumMod val="65000"/>
                    <a:lumOff val="35000"/>
                  </a:schemeClr>
                </a:solidFill>
              </a:defRPr>
            </a:lvl4pPr>
            <a:lvl5pPr>
              <a:lnSpc>
                <a:spcPct val="90000"/>
              </a:lnSpc>
              <a:defRPr sz="180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endParaRPr lang="zh-CN" altLang="en-US" dirty="0"/>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10.xml"/><Relationship Id="rId8" Type="http://schemas.openxmlformats.org/officeDocument/2006/relationships/image" Target="../media/image14.png"/><Relationship Id="rId7" Type="http://schemas.openxmlformats.org/officeDocument/2006/relationships/image" Target="../media/image13.png"/><Relationship Id="rId6" Type="http://schemas.openxmlformats.org/officeDocument/2006/relationships/image" Target="../media/image12.png"/><Relationship Id="rId5" Type="http://schemas.openxmlformats.org/officeDocument/2006/relationships/tags" Target="../tags/tag5.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chart" Target="../charts/char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9.xml"/><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13.xml"/><Relationship Id="rId6" Type="http://schemas.openxmlformats.org/officeDocument/2006/relationships/image" Target="../media/image19.png"/><Relationship Id="rId5" Type="http://schemas.openxmlformats.org/officeDocument/2006/relationships/tags" Target="../tags/tag12.xml"/><Relationship Id="rId4" Type="http://schemas.openxmlformats.org/officeDocument/2006/relationships/tags" Target="../tags/tag11.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cstate="print">
            <a:extLst>
              <a:ext uri="{BEBA8EAE-BF5A-486C-A8C5-ECC9F3942E4B}">
                <a14:imgProps xmlns:a14="http://schemas.microsoft.com/office/drawing/2010/main">
                  <a14:imgLayer r:embed="rId2">
                    <a14:imgEffect>
                      <a14:brightnessContrast bright="10000" contrast="10000"/>
                    </a14:imgEffect>
                  </a14:imgLayer>
                </a14:imgProps>
              </a:ext>
              <a:ext uri="{28A0092B-C50C-407E-A947-70E740481C1C}">
                <a14:useLocalDpi xmlns:a14="http://schemas.microsoft.com/office/drawing/2010/main" val="0"/>
              </a:ext>
            </a:extLst>
          </a:blip>
          <a:stretch>
            <a:fillRect/>
          </a:stretch>
        </p:blipFill>
        <p:spPr>
          <a:xfrm>
            <a:off x="1472" y="0"/>
            <a:ext cx="12192450" cy="6858000"/>
          </a:xfrm>
          <a:prstGeom prst="rect">
            <a:avLst/>
          </a:prstGeom>
        </p:spPr>
      </p:pic>
      <p:sp>
        <p:nvSpPr>
          <p:cNvPr id="3" name="副标题 2"/>
          <p:cNvSpPr>
            <a:spLocks noGrp="1"/>
          </p:cNvSpPr>
          <p:nvPr>
            <p:ph type="subTitle" idx="1"/>
          </p:nvPr>
        </p:nvSpPr>
        <p:spPr>
          <a:xfrm>
            <a:off x="1385888" y="1486659"/>
            <a:ext cx="9144000" cy="1655762"/>
          </a:xfrm>
        </p:spPr>
        <p:txBody>
          <a:bodyPr anchor="ctr">
            <a:normAutofit/>
          </a:bodyPr>
          <a:lstStyle/>
          <a:p>
            <a:r>
              <a:rPr lang="zh-CN" altLang="en-US" sz="4000" b="1" dirty="0" smtClean="0">
                <a:solidFill>
                  <a:schemeClr val="bg1"/>
                </a:solidFill>
                <a:latin typeface="微软雅黑" panose="020B0503020204020204" charset="-122"/>
                <a:ea typeface="微软雅黑" panose="020B0503020204020204" charset="-122"/>
              </a:rPr>
              <a:t>西达本胺片（爱谱沙</a:t>
            </a:r>
            <a:r>
              <a:rPr lang="zh-CN" altLang="en-US" sz="4000" b="1" baseline="30000" dirty="0">
                <a:solidFill>
                  <a:schemeClr val="bg1"/>
                </a:solidFill>
                <a:latin typeface="微软雅黑" panose="020B0503020204020204" charset="-122"/>
                <a:ea typeface="微软雅黑" panose="020B0503020204020204" charset="-122"/>
              </a:rPr>
              <a:t>®</a:t>
            </a:r>
            <a:r>
              <a:rPr lang="zh-CN" altLang="en-US" sz="4000" b="1" dirty="0" smtClean="0">
                <a:solidFill>
                  <a:schemeClr val="bg1"/>
                </a:solidFill>
                <a:latin typeface="微软雅黑" panose="020B0503020204020204" charset="-122"/>
                <a:ea typeface="微软雅黑" panose="020B0503020204020204" charset="-122"/>
              </a:rPr>
              <a:t>）</a:t>
            </a:r>
            <a:r>
              <a:rPr lang="en-US" altLang="zh-CN" sz="4000" b="1" dirty="0" smtClean="0">
                <a:solidFill>
                  <a:schemeClr val="bg1"/>
                </a:solidFill>
                <a:latin typeface="微软雅黑" panose="020B0503020204020204" charset="-122"/>
                <a:ea typeface="微软雅黑" panose="020B0503020204020204" charset="-122"/>
              </a:rPr>
              <a:t>  </a:t>
            </a:r>
            <a:endParaRPr lang="en-US" altLang="zh-CN" sz="4000" b="1" dirty="0" smtClean="0">
              <a:solidFill>
                <a:schemeClr val="bg1"/>
              </a:solidFill>
              <a:latin typeface="微软雅黑" panose="020B0503020204020204" charset="-122"/>
              <a:ea typeface="微软雅黑" panose="020B0503020204020204" charset="-122"/>
            </a:endParaRP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358" y="255089"/>
            <a:ext cx="1412069" cy="531879"/>
          </a:xfrm>
          <a:prstGeom prst="rect">
            <a:avLst/>
          </a:prstGeom>
        </p:spPr>
      </p:pic>
      <p:pic>
        <p:nvPicPr>
          <p:cNvPr id="8" name="图片 7"/>
          <p:cNvPicPr>
            <a:picLocks noChangeAspect="1"/>
          </p:cNvPicPr>
          <p:nvPr/>
        </p:nvPicPr>
        <p:blipFill>
          <a:blip r:embed="rId4"/>
          <a:stretch>
            <a:fillRect/>
          </a:stretch>
        </p:blipFill>
        <p:spPr>
          <a:xfrm>
            <a:off x="10227508" y="184683"/>
            <a:ext cx="1780870" cy="322072"/>
          </a:xfrm>
          <a:prstGeom prst="rect">
            <a:avLst/>
          </a:prstGeom>
        </p:spPr>
      </p:pic>
      <p:pic>
        <p:nvPicPr>
          <p:cNvPr id="12" name="图片 11"/>
          <p:cNvPicPr>
            <a:picLocks noChangeAspect="1"/>
          </p:cNvPicPr>
          <p:nvPr/>
        </p:nvPicPr>
        <p:blipFill>
          <a:blip r:embed="rId5"/>
          <a:stretch>
            <a:fillRect/>
          </a:stretch>
        </p:blipFill>
        <p:spPr>
          <a:xfrm>
            <a:off x="1472" y="6125074"/>
            <a:ext cx="12192437" cy="269819"/>
          </a:xfrm>
          <a:prstGeom prst="rect">
            <a:avLst/>
          </a:prstGeom>
        </p:spPr>
      </p:pic>
      <p:sp>
        <p:nvSpPr>
          <p:cNvPr id="24" name="textbox 17"/>
          <p:cNvSpPr/>
          <p:nvPr/>
        </p:nvSpPr>
        <p:spPr>
          <a:xfrm>
            <a:off x="385446" y="4152141"/>
            <a:ext cx="11144884" cy="824230"/>
          </a:xfrm>
          <a:prstGeom prst="rect">
            <a:avLst/>
          </a:prstGeom>
        </p:spPr>
        <p:txBody>
          <a:bodyPr vert="horz" wrap="square" lIns="0" tIns="0" rIns="0" bIns="0"/>
          <a:lstStyle/>
          <a:p>
            <a:pPr marL="217805" algn="ctr" rtl="0" eaLnBrk="0">
              <a:lnSpc>
                <a:spcPct val="91000"/>
              </a:lnSpc>
              <a:spcBef>
                <a:spcPts val="5"/>
              </a:spcBef>
            </a:pPr>
            <a:r>
              <a:rPr sz="2800" b="1" spc="10" dirty="0" err="1" smtClean="0">
                <a:ln w="6350" cap="flat" cmpd="sng">
                  <a:solidFill>
                    <a:srgbClr val="FFFFFF">
                      <a:alpha val="100000"/>
                    </a:srgbClr>
                  </a:solidFill>
                  <a:prstDash val="solid"/>
                  <a:miter lim="0"/>
                </a:ln>
                <a:solidFill>
                  <a:srgbClr val="FFFFFF">
                    <a:alpha val="100000"/>
                  </a:srgbClr>
                </a:solidFill>
                <a:latin typeface="微软雅黑" panose="020B0503020204020204" charset="-122"/>
                <a:ea typeface="微软雅黑" panose="020B0503020204020204" charset="-122"/>
                <a:cs typeface="微软雅黑" panose="020B0503020204020204" charset="-122"/>
              </a:rPr>
              <a:t>弥补目录短</a:t>
            </a:r>
            <a:r>
              <a:rPr sz="2800" b="1" spc="0" dirty="0" err="1" smtClean="0">
                <a:ln w="6350" cap="flat" cmpd="sng">
                  <a:solidFill>
                    <a:srgbClr val="FFFFFF">
                      <a:alpha val="100000"/>
                    </a:srgbClr>
                  </a:solidFill>
                  <a:prstDash val="solid"/>
                  <a:miter lim="0"/>
                </a:ln>
                <a:solidFill>
                  <a:srgbClr val="FFFFFF">
                    <a:alpha val="100000"/>
                  </a:srgbClr>
                </a:solidFill>
                <a:latin typeface="微软雅黑" panose="020B0503020204020204" charset="-122"/>
                <a:ea typeface="微软雅黑" panose="020B0503020204020204" charset="-122"/>
                <a:cs typeface="微软雅黑" panose="020B0503020204020204" charset="-122"/>
              </a:rPr>
              <a:t>板</a:t>
            </a:r>
            <a:r>
              <a:rPr sz="2800" b="1" spc="0" dirty="0" err="1">
                <a:ln w="6350" cap="flat" cmpd="sng">
                  <a:solidFill>
                    <a:srgbClr val="FFFFFF">
                      <a:alpha val="100000"/>
                    </a:srgbClr>
                  </a:solidFill>
                  <a:prstDash val="solid"/>
                  <a:miter lim="0"/>
                </a:ln>
                <a:solidFill>
                  <a:srgbClr val="FFFFFF">
                    <a:alpha val="100000"/>
                  </a:srgbClr>
                </a:solidFill>
                <a:latin typeface="微软雅黑" panose="020B0503020204020204" charset="-122"/>
                <a:ea typeface="微软雅黑" panose="020B0503020204020204" charset="-122"/>
                <a:cs typeface="微软雅黑" panose="020B0503020204020204" charset="-122"/>
              </a:rPr>
              <a:t>，显著改善耐药患者临床结局，满足患者基本用药需求</a:t>
            </a:r>
            <a:endParaRPr lang="en-US" altLang="en-US" sz="2800" b="1" dirty="0"/>
          </a:p>
        </p:txBody>
      </p:sp>
      <p:sp>
        <p:nvSpPr>
          <p:cNvPr id="5" name="文本框 4"/>
          <p:cNvSpPr txBox="1"/>
          <p:nvPr/>
        </p:nvSpPr>
        <p:spPr>
          <a:xfrm>
            <a:off x="1666084" y="3218133"/>
            <a:ext cx="8575040" cy="521970"/>
          </a:xfrm>
          <a:prstGeom prst="rect">
            <a:avLst/>
          </a:prstGeom>
          <a:noFill/>
        </p:spPr>
        <p:txBody>
          <a:bodyPr wrap="square" rtlCol="0">
            <a:spAutoFit/>
          </a:bodyPr>
          <a:lstStyle/>
          <a:p>
            <a:pPr algn="ctr"/>
            <a:r>
              <a:rPr sz="2800" b="1" dirty="0">
                <a:solidFill>
                  <a:schemeClr val="bg1"/>
                </a:solidFill>
                <a:latin typeface="微软雅黑" panose="020B0503020204020204" charset="-122"/>
                <a:ea typeface="微软雅黑" panose="020B0503020204020204" charset="-122"/>
                <a:cs typeface="微软雅黑" panose="020B0503020204020204" charset="-122"/>
              </a:rPr>
              <a:t>HR+ HER2-晚期乳腺癌唯一HDACI靶向治疗</a:t>
            </a:r>
            <a:endParaRPr sz="28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 name="矩形 1"/>
          <p:cNvSpPr/>
          <p:nvPr/>
        </p:nvSpPr>
        <p:spPr>
          <a:xfrm>
            <a:off x="4483125" y="627375"/>
            <a:ext cx="2927725" cy="369332"/>
          </a:xfrm>
          <a:prstGeom prst="rect">
            <a:avLst/>
          </a:prstGeom>
        </p:spPr>
        <p:txBody>
          <a:bodyPr wrap="none">
            <a:spAutoFit/>
          </a:bodyPr>
          <a:lstStyle/>
          <a:p>
            <a:r>
              <a:rPr lang="zh-CN" altLang="en-US" spc="-20" dirty="0">
                <a:solidFill>
                  <a:schemeClr val="bg1">
                    <a:alpha val="100000"/>
                  </a:schemeClr>
                </a:solidFill>
                <a:latin typeface="微软雅黑" panose="020B0503020204020204" charset="-122"/>
                <a:ea typeface="微软雅黑" panose="020B0503020204020204" charset="-122"/>
                <a:cs typeface="楷体" panose="02010609060101010101" charset="-122"/>
                <a:sym typeface="+mn-ea"/>
              </a:rPr>
              <a:t>调整医保支付范围申报</a:t>
            </a:r>
            <a:r>
              <a:rPr lang="zh-CN" altLang="en-US" spc="-10" dirty="0">
                <a:solidFill>
                  <a:schemeClr val="bg1">
                    <a:alpha val="100000"/>
                  </a:schemeClr>
                </a:solidFill>
                <a:latin typeface="微软雅黑" panose="020B0503020204020204" charset="-122"/>
                <a:ea typeface="微软雅黑" panose="020B0503020204020204" charset="-122"/>
                <a:cs typeface="楷体" panose="02010609060101010101" charset="-122"/>
                <a:sym typeface="+mn-ea"/>
              </a:rPr>
              <a:t>幻</a:t>
            </a:r>
            <a:r>
              <a:rPr lang="zh-CN" altLang="en-US" dirty="0">
                <a:solidFill>
                  <a:schemeClr val="bg1">
                    <a:alpha val="100000"/>
                  </a:schemeClr>
                </a:solidFill>
                <a:latin typeface="微软雅黑" panose="020B0503020204020204" charset="-122"/>
                <a:ea typeface="微软雅黑" panose="020B0503020204020204" charset="-122"/>
                <a:cs typeface="楷体" panose="02010609060101010101" charset="-122"/>
                <a:sym typeface="+mn-ea"/>
              </a:rPr>
              <a:t>灯</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435855" y="293574"/>
            <a:ext cx="2185214" cy="492443"/>
          </a:xfrm>
          <a:prstGeom prst="rect">
            <a:avLst/>
          </a:prstGeom>
          <a:noFill/>
        </p:spPr>
        <p:txBody>
          <a:bodyPr wrap="none" rtlCol="0">
            <a:spAutoFit/>
          </a:bodyPr>
          <a:lstStyle/>
          <a:p>
            <a:pPr>
              <a:spcBef>
                <a:spcPct val="0"/>
              </a:spcBef>
            </a:pPr>
            <a:r>
              <a:rPr lang="zh-CN" altLang="en-US" sz="2600" b="1" dirty="0">
                <a:solidFill>
                  <a:srgbClr val="00698F"/>
                </a:solidFill>
                <a:latin typeface="微软雅黑" panose="020B0503020204020204" charset="-122"/>
                <a:ea typeface="微软雅黑" panose="020B0503020204020204" charset="-122"/>
              </a:rPr>
              <a:t>申报幻灯目录</a:t>
            </a:r>
            <a:endParaRPr lang="zh-CN" altLang="en-US" sz="2600" b="1" dirty="0">
              <a:solidFill>
                <a:srgbClr val="00698F"/>
              </a:solidFill>
              <a:latin typeface="微软雅黑" panose="020B0503020204020204" charset="-122"/>
              <a:ea typeface="微软雅黑" panose="020B0503020204020204" charset="-122"/>
            </a:endParaRPr>
          </a:p>
        </p:txBody>
      </p:sp>
      <p:sp>
        <p:nvSpPr>
          <p:cNvPr id="21" name="rect"/>
          <p:cNvSpPr/>
          <p:nvPr/>
        </p:nvSpPr>
        <p:spPr>
          <a:xfrm>
            <a:off x="301721" y="315792"/>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22" name="同侧圆角矩形 21"/>
          <p:cNvSpPr/>
          <p:nvPr/>
        </p:nvSpPr>
        <p:spPr>
          <a:xfrm>
            <a:off x="498917" y="1217134"/>
            <a:ext cx="209804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latin typeface="微软雅黑" panose="020B0503020204020204" charset="-122"/>
                <a:ea typeface="微软雅黑" panose="020B0503020204020204" charset="-122"/>
              </a:rPr>
              <a:t>1</a:t>
            </a:r>
            <a:r>
              <a:rPr lang="zh-CN" altLang="en-US" b="1" dirty="0" smtClean="0">
                <a:latin typeface="微软雅黑" panose="020B0503020204020204" charset="-122"/>
                <a:ea typeface="微软雅黑" panose="020B0503020204020204" charset="-122"/>
              </a:rPr>
              <a:t>，药品基本信息</a:t>
            </a:r>
            <a:endParaRPr lang="zh-CN" altLang="en-US" b="1" dirty="0">
              <a:latin typeface="微软雅黑" panose="020B0503020204020204" charset="-122"/>
              <a:ea typeface="微软雅黑" panose="020B0503020204020204" charset="-122"/>
            </a:endParaRPr>
          </a:p>
        </p:txBody>
      </p:sp>
      <p:sp>
        <p:nvSpPr>
          <p:cNvPr id="23" name="同侧圆角矩形 22"/>
          <p:cNvSpPr/>
          <p:nvPr/>
        </p:nvSpPr>
        <p:spPr>
          <a:xfrm rot="10800000">
            <a:off x="498917" y="1628042"/>
            <a:ext cx="4258820" cy="963456"/>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98917" y="1583524"/>
            <a:ext cx="3877820" cy="1052596"/>
          </a:xfrm>
          <a:prstGeom prst="rect">
            <a:avLst/>
          </a:prstGeom>
        </p:spPr>
        <p:txBody>
          <a:bodyPr wrap="square">
            <a:spAutoFit/>
          </a:bodyPr>
          <a:lstStyle/>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药品</a:t>
            </a:r>
            <a:r>
              <a:rPr lang="zh-CN" altLang="en-US" sz="1600" b="1" dirty="0">
                <a:latin typeface="微软雅黑" panose="020B0503020204020204" charset="-122"/>
                <a:ea typeface="微软雅黑" panose="020B0503020204020204" charset="-122"/>
                <a:cs typeface="微软雅黑" panose="020B0503020204020204" charset="-122"/>
              </a:rPr>
              <a:t>信息介绍</a:t>
            </a:r>
            <a:endParaRPr lang="zh-CN" altLang="en-US" sz="1600" b="1" dirty="0">
              <a:latin typeface="微软雅黑" panose="020B0503020204020204" charset="-122"/>
              <a:ea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晚期</a:t>
            </a:r>
            <a:r>
              <a:rPr lang="zh-CN" altLang="en-US" sz="1600" b="1" dirty="0">
                <a:latin typeface="微软雅黑" panose="020B0503020204020204" charset="-122"/>
                <a:ea typeface="微软雅黑" panose="020B0503020204020204" charset="-122"/>
                <a:cs typeface="微软雅黑" panose="020B0503020204020204" charset="-122"/>
              </a:rPr>
              <a:t>乳腺癌疾病负担</a:t>
            </a:r>
            <a:r>
              <a:rPr lang="zh-CN" altLang="en-US" sz="1600" b="1" dirty="0" smtClean="0">
                <a:latin typeface="微软雅黑" panose="020B0503020204020204" charset="-122"/>
                <a:ea typeface="微软雅黑" panose="020B0503020204020204" charset="-122"/>
                <a:cs typeface="微软雅黑" panose="020B0503020204020204" charset="-122"/>
              </a:rPr>
              <a:t>介绍</a:t>
            </a:r>
            <a:endParaRPr lang="zh-CN" altLang="en-US" sz="1600" b="1" dirty="0">
              <a:latin typeface="微软雅黑" panose="020B0503020204020204" charset="-122"/>
              <a:ea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参照</a:t>
            </a:r>
            <a:r>
              <a:rPr lang="zh-CN" altLang="en-US" sz="1600" b="1" dirty="0">
                <a:latin typeface="微软雅黑" panose="020B0503020204020204" charset="-122"/>
                <a:ea typeface="微软雅黑" panose="020B0503020204020204" charset="-122"/>
                <a:cs typeface="微软雅黑" panose="020B0503020204020204" charset="-122"/>
              </a:rPr>
              <a:t>品建议及相对优势总结</a:t>
            </a:r>
            <a:endParaRPr lang="zh-CN" altLang="en-US" sz="1600" b="1" dirty="0">
              <a:latin typeface="微软雅黑" panose="020B0503020204020204" charset="-122"/>
              <a:ea typeface="微软雅黑" panose="020B0503020204020204" charset="-122"/>
            </a:endParaRPr>
          </a:p>
        </p:txBody>
      </p:sp>
      <p:sp>
        <p:nvSpPr>
          <p:cNvPr id="24" name="同侧圆角矩形 23"/>
          <p:cNvSpPr/>
          <p:nvPr/>
        </p:nvSpPr>
        <p:spPr>
          <a:xfrm>
            <a:off x="484432" y="3002510"/>
            <a:ext cx="209804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微软雅黑" panose="020B0503020204020204" charset="-122"/>
                <a:ea typeface="微软雅黑" panose="020B0503020204020204" charset="-122"/>
              </a:rPr>
              <a:t>2</a:t>
            </a:r>
            <a:r>
              <a:rPr lang="zh-CN" altLang="en-US" b="1" dirty="0" smtClean="0">
                <a:latin typeface="微软雅黑" panose="020B0503020204020204" charset="-122"/>
                <a:ea typeface="微软雅黑" panose="020B0503020204020204" charset="-122"/>
              </a:rPr>
              <a:t>，安全性优势</a:t>
            </a:r>
            <a:endParaRPr lang="zh-CN" altLang="en-US" b="1" dirty="0">
              <a:latin typeface="微软雅黑" panose="020B0503020204020204" charset="-122"/>
              <a:ea typeface="微软雅黑" panose="020B0503020204020204" charset="-122"/>
            </a:endParaRPr>
          </a:p>
        </p:txBody>
      </p:sp>
      <p:sp>
        <p:nvSpPr>
          <p:cNvPr id="25" name="同侧圆角矩形 24"/>
          <p:cNvSpPr/>
          <p:nvPr/>
        </p:nvSpPr>
        <p:spPr>
          <a:xfrm rot="10800000">
            <a:off x="484432" y="3413418"/>
            <a:ext cx="4258820" cy="963456"/>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484432" y="3368900"/>
            <a:ext cx="3877820" cy="730885"/>
          </a:xfrm>
          <a:prstGeom prst="rect">
            <a:avLst/>
          </a:prstGeom>
        </p:spPr>
        <p:txBody>
          <a:bodyPr wrap="square">
            <a:spAutoFit/>
          </a:bodyPr>
          <a:lstStyle/>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安全性良好</a:t>
            </a:r>
            <a:endParaRPr lang="en-US" altLang="zh-CN" sz="1600" b="1" dirty="0" smtClean="0">
              <a:latin typeface="微软雅黑" panose="020B0503020204020204" charset="-122"/>
              <a:ea typeface="微软雅黑" panose="020B0503020204020204" charset="-122"/>
              <a:cs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上市后安全性良好</a:t>
            </a:r>
            <a:endParaRPr lang="en-US" altLang="zh-CN" sz="1600" b="1" dirty="0" smtClean="0">
              <a:latin typeface="微软雅黑" panose="020B0503020204020204" charset="-122"/>
              <a:ea typeface="微软雅黑" panose="020B0503020204020204" charset="-122"/>
              <a:cs typeface="微软雅黑" panose="020B0503020204020204" charset="-122"/>
            </a:endParaRPr>
          </a:p>
        </p:txBody>
      </p:sp>
      <p:sp>
        <p:nvSpPr>
          <p:cNvPr id="27" name="同侧圆角矩形 26"/>
          <p:cNvSpPr/>
          <p:nvPr/>
        </p:nvSpPr>
        <p:spPr>
          <a:xfrm>
            <a:off x="484432" y="4787885"/>
            <a:ext cx="209804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微软雅黑" panose="020B0503020204020204" charset="-122"/>
                <a:ea typeface="微软雅黑" panose="020B0503020204020204" charset="-122"/>
              </a:rPr>
              <a:t>3</a:t>
            </a:r>
            <a:r>
              <a:rPr lang="zh-CN" altLang="en-US" b="1" dirty="0" smtClean="0">
                <a:latin typeface="微软雅黑" panose="020B0503020204020204" charset="-122"/>
                <a:ea typeface="微软雅黑" panose="020B0503020204020204" charset="-122"/>
              </a:rPr>
              <a:t>，</a:t>
            </a:r>
            <a:r>
              <a:rPr lang="zh-CN" altLang="en-US" b="1" dirty="0">
                <a:latin typeface="微软雅黑" panose="020B0503020204020204" charset="-122"/>
                <a:ea typeface="微软雅黑" panose="020B0503020204020204" charset="-122"/>
              </a:rPr>
              <a:t>创新</a:t>
            </a:r>
            <a:r>
              <a:rPr lang="zh-CN" altLang="en-US" b="1" dirty="0" smtClean="0">
                <a:latin typeface="微软雅黑" panose="020B0503020204020204" charset="-122"/>
                <a:ea typeface="微软雅黑" panose="020B0503020204020204" charset="-122"/>
              </a:rPr>
              <a:t>性优势</a:t>
            </a:r>
            <a:endParaRPr lang="zh-CN" altLang="en-US" b="1" dirty="0">
              <a:latin typeface="微软雅黑" panose="020B0503020204020204" charset="-122"/>
              <a:ea typeface="微软雅黑" panose="020B0503020204020204" charset="-122"/>
            </a:endParaRPr>
          </a:p>
        </p:txBody>
      </p:sp>
      <p:sp>
        <p:nvSpPr>
          <p:cNvPr id="28" name="同侧圆角矩形 27"/>
          <p:cNvSpPr/>
          <p:nvPr/>
        </p:nvSpPr>
        <p:spPr>
          <a:xfrm rot="10800000">
            <a:off x="484432" y="5198793"/>
            <a:ext cx="4258820" cy="963456"/>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484432" y="5154275"/>
            <a:ext cx="3877820" cy="701346"/>
          </a:xfrm>
          <a:prstGeom prst="rect">
            <a:avLst/>
          </a:prstGeom>
        </p:spPr>
        <p:txBody>
          <a:bodyPr wrap="square">
            <a:spAutoFit/>
          </a:bodyPr>
          <a:lstStyle/>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创新表观遗传调控逆转前线耐药</a:t>
            </a:r>
            <a:endParaRPr lang="en-US" altLang="zh-CN" sz="1600" b="1" dirty="0" smtClean="0">
              <a:latin typeface="微软雅黑" panose="020B0503020204020204" charset="-122"/>
              <a:ea typeface="微软雅黑" panose="020B0503020204020204" charset="-122"/>
              <a:cs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纯口服剂型提升用药依从性</a:t>
            </a:r>
            <a:endParaRPr lang="en-US" altLang="zh-CN" sz="1600" b="1" dirty="0" smtClean="0">
              <a:latin typeface="微软雅黑" panose="020B0503020204020204" charset="-122"/>
              <a:ea typeface="微软雅黑" panose="020B0503020204020204" charset="-122"/>
              <a:cs typeface="微软雅黑" panose="020B0503020204020204" charset="-122"/>
            </a:endParaRPr>
          </a:p>
        </p:txBody>
      </p:sp>
      <p:sp>
        <p:nvSpPr>
          <p:cNvPr id="30" name="同侧圆角矩形 29"/>
          <p:cNvSpPr/>
          <p:nvPr/>
        </p:nvSpPr>
        <p:spPr>
          <a:xfrm>
            <a:off x="6020950" y="1222558"/>
            <a:ext cx="2098040" cy="390234"/>
          </a:xfrm>
          <a:prstGeom prst="round2SameRect">
            <a:avLst>
              <a:gd name="adj1" fmla="val 21361"/>
              <a:gd name="adj2" fmla="val 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微软雅黑" panose="020B0503020204020204" charset="-122"/>
                <a:ea typeface="微软雅黑" panose="020B0503020204020204" charset="-122"/>
              </a:rPr>
              <a:t>4</a:t>
            </a:r>
            <a:r>
              <a:rPr lang="zh-CN" altLang="en-US" b="1" dirty="0" smtClean="0">
                <a:latin typeface="微软雅黑" panose="020B0503020204020204" charset="-122"/>
                <a:ea typeface="微软雅黑" panose="020B0503020204020204" charset="-122"/>
              </a:rPr>
              <a:t>，经济性优势</a:t>
            </a:r>
            <a:endParaRPr lang="zh-CN" altLang="en-US" b="1" dirty="0">
              <a:latin typeface="微软雅黑" panose="020B0503020204020204" charset="-122"/>
              <a:ea typeface="微软雅黑" panose="020B0503020204020204" charset="-122"/>
            </a:endParaRPr>
          </a:p>
        </p:txBody>
      </p:sp>
      <p:sp>
        <p:nvSpPr>
          <p:cNvPr id="32" name="同侧圆角矩形 31"/>
          <p:cNvSpPr/>
          <p:nvPr/>
        </p:nvSpPr>
        <p:spPr>
          <a:xfrm rot="10800000">
            <a:off x="6020950" y="1633466"/>
            <a:ext cx="4258820" cy="963456"/>
          </a:xfrm>
          <a:prstGeom prst="round2SameRect">
            <a:avLst/>
          </a:prstGeom>
          <a:solidFill>
            <a:schemeClr val="accent3">
              <a:lumMod val="40000"/>
              <a:lumOff val="60000"/>
            </a:scheme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6020950" y="1588948"/>
            <a:ext cx="3877820" cy="410845"/>
          </a:xfrm>
          <a:prstGeom prst="rect">
            <a:avLst/>
          </a:prstGeom>
          <a:solidFill>
            <a:schemeClr val="accent3">
              <a:lumMod val="40000"/>
              <a:lumOff val="60000"/>
            </a:schemeClr>
          </a:solidFill>
        </p:spPr>
        <p:txBody>
          <a:bodyPr wrap="square">
            <a:spAutoFit/>
          </a:bodyPr>
          <a:lstStyle/>
          <a:p>
            <a:pPr marL="504190" indent="-342900" eaLnBrk="0">
              <a:lnSpc>
                <a:spcPct val="130000"/>
              </a:lnSpc>
              <a:buFont typeface="Arial" panose="020B0604020202020204" pitchFamily="34" charset="0"/>
              <a:buChar char="•"/>
            </a:pPr>
            <a:r>
              <a:rPr lang="zh-CN" altLang="en-US" sz="1600" b="1" dirty="0" smtClean="0">
                <a:latin typeface="微软雅黑" panose="020B0503020204020204" charset="-122"/>
                <a:ea typeface="微软雅黑" panose="020B0503020204020204" charset="-122"/>
                <a:cs typeface="微软雅黑" panose="020B0503020204020204" charset="-122"/>
              </a:rPr>
              <a:t>包含经济性优势相关信息</a:t>
            </a:r>
            <a:endParaRPr lang="zh-CN" altLang="en-US" sz="1600" b="1" dirty="0">
              <a:latin typeface="微软雅黑" panose="020B0503020204020204" charset="-122"/>
              <a:ea typeface="微软雅黑" panose="020B0503020204020204" charset="-122"/>
            </a:endParaRPr>
          </a:p>
        </p:txBody>
      </p:sp>
      <p:sp>
        <p:nvSpPr>
          <p:cNvPr id="38" name="同侧圆角矩形 37"/>
          <p:cNvSpPr/>
          <p:nvPr/>
        </p:nvSpPr>
        <p:spPr>
          <a:xfrm>
            <a:off x="6006465" y="3007934"/>
            <a:ext cx="209804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latin typeface="微软雅黑" panose="020B0503020204020204" charset="-122"/>
                <a:ea typeface="微软雅黑" panose="020B0503020204020204" charset="-122"/>
              </a:rPr>
              <a:t>5</a:t>
            </a:r>
            <a:r>
              <a:rPr lang="zh-CN" altLang="en-US" b="1" dirty="0" smtClean="0">
                <a:latin typeface="微软雅黑" panose="020B0503020204020204" charset="-122"/>
                <a:ea typeface="微软雅黑" panose="020B0503020204020204" charset="-122"/>
              </a:rPr>
              <a:t>，有效性优势</a:t>
            </a:r>
            <a:endParaRPr lang="zh-CN" altLang="en-US" b="1" dirty="0">
              <a:latin typeface="微软雅黑" panose="020B0503020204020204" charset="-122"/>
              <a:ea typeface="微软雅黑" panose="020B0503020204020204" charset="-122"/>
            </a:endParaRPr>
          </a:p>
        </p:txBody>
      </p:sp>
      <p:sp>
        <p:nvSpPr>
          <p:cNvPr id="41" name="同侧圆角矩形 40"/>
          <p:cNvSpPr/>
          <p:nvPr/>
        </p:nvSpPr>
        <p:spPr>
          <a:xfrm rot="10800000">
            <a:off x="6006465" y="3418842"/>
            <a:ext cx="4258820" cy="963456"/>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6006465" y="3374324"/>
            <a:ext cx="3877820" cy="1021433"/>
          </a:xfrm>
          <a:prstGeom prst="rect">
            <a:avLst/>
          </a:prstGeom>
        </p:spPr>
        <p:txBody>
          <a:bodyPr wrap="square">
            <a:spAutoFit/>
          </a:bodyPr>
          <a:lstStyle/>
          <a:p>
            <a:pPr marL="504190" indent="-342900" eaLnBrk="0">
              <a:lnSpc>
                <a:spcPct val="130000"/>
              </a:lnSpc>
              <a:buFont typeface="Arial" panose="020B0604020202020204" pitchFamily="34" charset="0"/>
              <a:buChar char="•"/>
            </a:pPr>
            <a:r>
              <a:rPr lang="zh-CN" altLang="en-US" sz="1600" b="1" dirty="0">
                <a:latin typeface="微软雅黑" panose="020B0503020204020204" charset="-122"/>
                <a:ea typeface="微软雅黑" panose="020B0503020204020204" charset="-122"/>
                <a:cs typeface="微软雅黑" panose="020B0503020204020204" charset="-122"/>
              </a:rPr>
              <a:t>权威指南最高等级推荐</a:t>
            </a:r>
            <a:endParaRPr lang="zh-CN" altLang="en-US" sz="1600" b="1" dirty="0">
              <a:latin typeface="微软雅黑" panose="020B0503020204020204" charset="-122"/>
              <a:ea typeface="微软雅黑" panose="020B0503020204020204" charset="-122"/>
              <a:cs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a:latin typeface="微软雅黑" panose="020B0503020204020204" charset="-122"/>
                <a:ea typeface="微软雅黑" panose="020B0503020204020204" charset="-122"/>
                <a:cs typeface="微软雅黑" panose="020B0503020204020204" charset="-122"/>
              </a:rPr>
              <a:t>疗效获益显著</a:t>
            </a:r>
            <a:endParaRPr lang="zh-CN" altLang="en-US" sz="1600" b="1" dirty="0">
              <a:latin typeface="微软雅黑" panose="020B0503020204020204" charset="-122"/>
              <a:ea typeface="微软雅黑" panose="020B0503020204020204" charset="-122"/>
              <a:cs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a:latin typeface="微软雅黑" panose="020B0503020204020204" charset="-122"/>
                <a:ea typeface="微软雅黑" panose="020B0503020204020204" charset="-122"/>
                <a:cs typeface="微软雅黑" panose="020B0503020204020204" charset="-122"/>
              </a:rPr>
              <a:t>生活质量提升</a:t>
            </a:r>
            <a:endParaRPr lang="zh-CN" altLang="en-US" sz="1600" b="1" dirty="0">
              <a:latin typeface="微软雅黑" panose="020B0503020204020204" charset="-122"/>
              <a:ea typeface="微软雅黑" panose="020B0503020204020204" charset="-122"/>
              <a:cs typeface="微软雅黑" panose="020B0503020204020204" charset="-122"/>
            </a:endParaRPr>
          </a:p>
        </p:txBody>
      </p:sp>
      <p:sp>
        <p:nvSpPr>
          <p:cNvPr id="43" name="同侧圆角矩形 42"/>
          <p:cNvSpPr/>
          <p:nvPr/>
        </p:nvSpPr>
        <p:spPr>
          <a:xfrm>
            <a:off x="6006465" y="4793309"/>
            <a:ext cx="209804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latin typeface="微软雅黑" panose="020B0503020204020204" charset="-122"/>
                <a:ea typeface="微软雅黑" panose="020B0503020204020204" charset="-122"/>
              </a:rPr>
              <a:t>6</a:t>
            </a:r>
            <a:r>
              <a:rPr lang="zh-CN" altLang="en-US" b="1" dirty="0" smtClean="0">
                <a:latin typeface="微软雅黑" panose="020B0503020204020204" charset="-122"/>
                <a:ea typeface="微软雅黑" panose="020B0503020204020204" charset="-122"/>
              </a:rPr>
              <a:t>，公平性优势</a:t>
            </a:r>
            <a:endParaRPr lang="zh-CN" altLang="en-US" b="1" dirty="0">
              <a:latin typeface="微软雅黑" panose="020B0503020204020204" charset="-122"/>
              <a:ea typeface="微软雅黑" panose="020B0503020204020204" charset="-122"/>
            </a:endParaRPr>
          </a:p>
        </p:txBody>
      </p:sp>
      <p:sp>
        <p:nvSpPr>
          <p:cNvPr id="44" name="同侧圆角矩形 43"/>
          <p:cNvSpPr/>
          <p:nvPr/>
        </p:nvSpPr>
        <p:spPr>
          <a:xfrm rot="10800000">
            <a:off x="6006465" y="5204217"/>
            <a:ext cx="4258820" cy="963456"/>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6006465" y="5159699"/>
            <a:ext cx="3877820" cy="1021433"/>
          </a:xfrm>
          <a:prstGeom prst="rect">
            <a:avLst/>
          </a:prstGeom>
        </p:spPr>
        <p:txBody>
          <a:bodyPr wrap="square">
            <a:spAutoFit/>
          </a:bodyPr>
          <a:lstStyle/>
          <a:p>
            <a:pPr marL="504190" indent="-342900" eaLnBrk="0">
              <a:lnSpc>
                <a:spcPct val="130000"/>
              </a:lnSpc>
              <a:buFont typeface="Arial" panose="020B0604020202020204" pitchFamily="34" charset="0"/>
              <a:buChar char="•"/>
            </a:pPr>
            <a:r>
              <a:rPr lang="zh-CN" altLang="en-US" sz="1600" b="1" dirty="0">
                <a:latin typeface="微软雅黑" panose="020B0503020204020204" charset="-122"/>
                <a:ea typeface="微软雅黑" panose="020B0503020204020204" charset="-122"/>
                <a:cs typeface="微软雅黑" panose="020B0503020204020204" charset="-122"/>
              </a:rPr>
              <a:t>关爱女性健康提升公共健康获益</a:t>
            </a:r>
            <a:endParaRPr lang="zh-CN" altLang="en-US" sz="1600" b="1" dirty="0">
              <a:latin typeface="微软雅黑" panose="020B0503020204020204" charset="-122"/>
              <a:ea typeface="微软雅黑" panose="020B0503020204020204" charset="-122"/>
              <a:cs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a:latin typeface="微软雅黑" panose="020B0503020204020204" charset="-122"/>
                <a:ea typeface="微软雅黑" panose="020B0503020204020204" charset="-122"/>
                <a:cs typeface="微软雅黑" panose="020B0503020204020204" charset="-122"/>
              </a:rPr>
              <a:t>弥补目录短板</a:t>
            </a:r>
            <a:endParaRPr lang="zh-CN" altLang="en-US" sz="1600" b="1" dirty="0">
              <a:latin typeface="微软雅黑" panose="020B0503020204020204" charset="-122"/>
              <a:ea typeface="微软雅黑" panose="020B0503020204020204" charset="-122"/>
              <a:cs typeface="微软雅黑" panose="020B0503020204020204" charset="-122"/>
            </a:endParaRPr>
          </a:p>
          <a:p>
            <a:pPr marL="504190" indent="-342900" eaLnBrk="0">
              <a:lnSpc>
                <a:spcPct val="130000"/>
              </a:lnSpc>
              <a:buFont typeface="Arial" panose="020B0604020202020204" pitchFamily="34" charset="0"/>
              <a:buChar char="•"/>
            </a:pPr>
            <a:r>
              <a:rPr lang="zh-CN" altLang="en-US" sz="1600" b="1" dirty="0">
                <a:latin typeface="微软雅黑" panose="020B0503020204020204" charset="-122"/>
                <a:ea typeface="微软雅黑" panose="020B0503020204020204" charset="-122"/>
                <a:cs typeface="微软雅黑" panose="020B0503020204020204" charset="-122"/>
              </a:rPr>
              <a:t>临床管理简单</a:t>
            </a:r>
            <a:endParaRPr lang="zh-CN" altLang="en-US" sz="1600" b="1"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5"/>
          <p:cNvGraphicFramePr>
            <a:graphicFrameLocks noGrp="1"/>
          </p:cNvGraphicFramePr>
          <p:nvPr>
            <p:custDataLst>
              <p:tags r:id="rId1"/>
            </p:custDataLst>
          </p:nvPr>
        </p:nvGraphicFramePr>
        <p:xfrm>
          <a:off x="618735" y="986666"/>
          <a:ext cx="11034785" cy="5576694"/>
        </p:xfrm>
        <a:graphic>
          <a:graphicData uri="http://schemas.openxmlformats.org/drawingml/2006/table">
            <a:tbl>
              <a:tblPr/>
              <a:tblGrid>
                <a:gridCol w="3447274"/>
                <a:gridCol w="7587511"/>
              </a:tblGrid>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通用名</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lang="zh-CN" sz="14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西</a:t>
                      </a:r>
                      <a:r>
                        <a:rPr lang="zh-CN" sz="1400" b="1" cap="none" spc="0" dirty="0">
                          <a:ln>
                            <a:noFill/>
                          </a:ln>
                          <a:solidFill>
                            <a:srgbClr val="00698F"/>
                          </a:solidFill>
                          <a:effectLst/>
                          <a:latin typeface="微软雅黑" panose="020B0503020204020204" charset="-122"/>
                          <a:ea typeface="微软雅黑" panose="020B0503020204020204" charset="-122"/>
                          <a:cs typeface="微软雅黑" panose="020B0503020204020204" charset="-122"/>
                        </a:rPr>
                        <a:t>达本胺</a:t>
                      </a:r>
                      <a:r>
                        <a:rPr sz="1400" b="1" cap="none" spc="0" dirty="0">
                          <a:ln>
                            <a:noFill/>
                          </a:ln>
                          <a:solidFill>
                            <a:srgbClr val="00698F"/>
                          </a:solidFill>
                          <a:effectLst/>
                          <a:latin typeface="微软雅黑" panose="020B0503020204020204" charset="-122"/>
                          <a:ea typeface="微软雅黑" panose="020B0503020204020204" charset="-122"/>
                          <a:cs typeface="微软雅黑" panose="020B0503020204020204" charset="-122"/>
                        </a:rPr>
                        <a:t>片</a:t>
                      </a:r>
                      <a:endParaRPr lang="en-US" altLang="en-US" sz="1400" b="1" cap="none" spc="0" dirty="0">
                        <a:ln>
                          <a:noFill/>
                        </a:ln>
                        <a:solidFill>
                          <a:srgbClr val="00698F"/>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商品名</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lang="zh-CN" sz="14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爱</a:t>
                      </a:r>
                      <a:r>
                        <a:rPr lang="zh-CN" sz="1400" b="1" cap="none" spc="0" dirty="0">
                          <a:ln>
                            <a:noFill/>
                          </a:ln>
                          <a:solidFill>
                            <a:srgbClr val="00698F"/>
                          </a:solidFill>
                          <a:effectLst/>
                          <a:latin typeface="微软雅黑" panose="020B0503020204020204" charset="-122"/>
                          <a:ea typeface="微软雅黑" panose="020B0503020204020204" charset="-122"/>
                          <a:cs typeface="微软雅黑" panose="020B0503020204020204" charset="-122"/>
                        </a:rPr>
                        <a:t>谱沙</a:t>
                      </a:r>
                      <a:r>
                        <a:rPr sz="1400" b="1" cap="none" spc="0" baseline="30000" dirty="0">
                          <a:ln>
                            <a:noFill/>
                          </a:ln>
                          <a:solidFill>
                            <a:srgbClr val="00698F"/>
                          </a:solidFill>
                          <a:effectLst/>
                          <a:latin typeface="微软雅黑" panose="020B0503020204020204" charset="-122"/>
                          <a:ea typeface="微软雅黑" panose="020B0503020204020204" charset="-122"/>
                          <a:cs typeface="微软雅黑" panose="020B0503020204020204" charset="-122"/>
                        </a:rPr>
                        <a:t>®</a:t>
                      </a:r>
                      <a:endParaRPr lang="en-US" altLang="en-US" sz="1400" b="1" cap="none" spc="0" baseline="30000" dirty="0">
                        <a:ln>
                          <a:noFill/>
                        </a:ln>
                        <a:solidFill>
                          <a:srgbClr val="00698F"/>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药品类别</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sz="14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西药</a:t>
                      </a:r>
                      <a:r>
                        <a:rPr sz="1400" b="0" cap="none" spc="0" dirty="0" err="1">
                          <a:ln>
                            <a:noFill/>
                          </a:ln>
                          <a:solidFill>
                            <a:schemeClr val="tx1"/>
                          </a:solidFill>
                          <a:effectLst/>
                          <a:latin typeface="微软雅黑" panose="020B0503020204020204" charset="-122"/>
                          <a:ea typeface="微软雅黑" panose="020B0503020204020204" charset="-122"/>
                          <a:cs typeface="微软雅黑" panose="020B0503020204020204" charset="-122"/>
                        </a:rPr>
                        <a:t>，非OTC药品</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目前大陆地区同通用名药品上市情况</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sz="14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独家药品</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剂型</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sz="14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口服片剂</a:t>
                      </a:r>
                      <a:endParaRPr lang="en-US" altLang="en-US" sz="1400" b="0"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说明书全部注册规格</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5mg</a:t>
                      </a:r>
                      <a:endParaRPr lang="en-US" altLang="en-US" sz="1400" b="0"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9861">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目前各省挂网最低中标价格</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lang="en-US"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8232</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元(5mg*</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24</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片)</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noFill/>
                      <a:prstDash val="solid"/>
                      <a:round/>
                      <a:headEnd type="none" w="med" len="med"/>
                      <a:tailEnd type="none" w="med" len="med"/>
                    </a:lnB>
                    <a:noFill/>
                  </a:tcPr>
                </a:tc>
              </a:tr>
              <a:tr h="492642">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新增乳腺癌适应症</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sz="14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联合</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芳香化酶抑制剂</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用于激素受体阳性、表皮生长因子受体-2阴性</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绝经后</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经内分泌治疗复发或进展的局部晚期或转移性</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乳腺癌患者</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492642">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用法用量</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lang="en-US"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30</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mg, 每</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周两次，两次服药间隔不应少于</a:t>
                      </a:r>
                      <a:r>
                        <a:rPr lang="en-US" alt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3</a:t>
                      </a:r>
                      <a:r>
                        <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天</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p>
                      <a:pPr marL="0" lvl="0" indent="0" algn="just" rtl="0" eaLnBrk="0">
                        <a:lnSpc>
                          <a:spcPct val="100000"/>
                        </a:lnSpc>
                        <a:spcBef>
                          <a:spcPts val="0"/>
                        </a:spcBef>
                      </a:pPr>
                      <a:r>
                        <a:rPr sz="14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依据患者个体情况可参照说明书进行剂量调整</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492642">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中国上市时间</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lang="zh-CN"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外</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周</a:t>
                      </a:r>
                      <a:r>
                        <a:rPr lang="en-US" alt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T</a:t>
                      </a:r>
                      <a:r>
                        <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细胞淋巴瘤</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(首个适应症)：  201</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4</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年1</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2</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月2</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3</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日</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p>
                      <a:pPr marL="0" lvl="0" indent="0" algn="just" rtl="0" eaLnBrk="0">
                        <a:lnSpc>
                          <a:spcPct val="100000"/>
                        </a:lnSpc>
                        <a:spcBef>
                          <a:spcPts val="0"/>
                        </a:spcBef>
                      </a:pP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HR+,HER2-晚期乳腺癌：  20</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19</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年1</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月</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18</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日</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384457">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中国医保准入情况</a:t>
                      </a:r>
                      <a:endParaRPr lang="en-US" altLang="en-US" sz="1400" b="1"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除</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2019</a:t>
                      </a:r>
                      <a:r>
                        <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年</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上市的晚期乳腺癌适应症外，获批</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的外周</a:t>
                      </a:r>
                      <a:r>
                        <a:rPr lang="en-US" alt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T</a:t>
                      </a:r>
                      <a:r>
                        <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细胞淋巴瘤</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适应症</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已经</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纳入医保报销范围</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492642">
                <a:tc>
                  <a:txBody>
                    <a:bodyPr/>
                    <a:lstStyle/>
                    <a:p>
                      <a:pPr marL="457200" lvl="1" algn="l" rtl="0" eaLnBrk="0">
                        <a:lnSpc>
                          <a:spcPct val="100000"/>
                        </a:lnSpc>
                        <a:spcBef>
                          <a:spcPts val="0"/>
                        </a:spcBef>
                      </a:pPr>
                      <a:r>
                        <a:rPr sz="1400" b="1"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全球首个上市国家</a:t>
                      </a:r>
                      <a:r>
                        <a:rPr sz="1400" b="1"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/地区及时间</a:t>
                      </a:r>
                      <a:endParaRPr lang="en-US" altLang="en-US" sz="1400" b="1"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pPr>
                      <a:r>
                        <a:rPr lang="zh-CN"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外</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周</a:t>
                      </a:r>
                      <a:r>
                        <a:rPr lang="en-US" alt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T</a:t>
                      </a:r>
                      <a:r>
                        <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细胞淋巴瘤</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(首个适应症)：</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中国</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  20</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14</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年</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12</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月</a:t>
                      </a:r>
                      <a:endParaRPr lang="en-US"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p>
                      <a:pPr marL="0" lvl="0" indent="0" algn="just" rtl="0" eaLnBrk="0">
                        <a:lnSpc>
                          <a:spcPct val="100000"/>
                        </a:lnSpc>
                        <a:spcBef>
                          <a:spcPts val="0"/>
                        </a:spcBef>
                      </a:pP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晚期乳腺癌适应症：</a:t>
                      </a:r>
                      <a:r>
                        <a:rPr lang="zh-CN"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中国</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  20</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19</a:t>
                      </a:r>
                      <a:r>
                        <a:rPr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年</a:t>
                      </a:r>
                      <a:r>
                        <a:rPr 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11</a:t>
                      </a:r>
                      <a:r>
                        <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月</a:t>
                      </a:r>
                      <a:endPar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r h="492642">
                <a:tc>
                  <a:txBody>
                    <a:bodyPr/>
                    <a:lstStyle/>
                    <a:p>
                      <a:pPr marL="457200" lvl="1" algn="l" rtl="0" eaLnBrk="0">
                        <a:lnSpc>
                          <a:spcPct val="100000"/>
                        </a:lnSpc>
                        <a:spcBef>
                          <a:spcPts val="0"/>
                        </a:spcBef>
                        <a:buNone/>
                      </a:pPr>
                      <a:r>
                        <a:rPr lang="zh-CN" altLang="en-US" sz="1400" b="1"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参照品对比的优势</a:t>
                      </a:r>
                      <a:endParaRPr lang="zh-CN" altLang="en-US" sz="1400" b="1"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lvl="0" indent="0" algn="just" rtl="0" eaLnBrk="0">
                        <a:lnSpc>
                          <a:spcPct val="100000"/>
                        </a:lnSpc>
                        <a:spcBef>
                          <a:spcPts val="0"/>
                        </a:spcBef>
                        <a:buNone/>
                      </a:pPr>
                      <a:r>
                        <a:rPr lang="zh-CN" altLang="en-US"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西达本胺</a:t>
                      </a:r>
                      <a:r>
                        <a:rPr lang="en-US" altLang="zh-CN"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lang="zh-CN" altLang="en-US" sz="14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依西美坦是纯口服方案，相比目录内的阿贝西利+氟维司群方案，从疗效，安全性，依从性和便利性上更优</a:t>
                      </a:r>
                      <a:endParaRPr lang="zh-CN" altLang="en-US" sz="14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noFill/>
                  </a:tcPr>
                </a:tc>
              </a:tr>
            </a:tbl>
          </a:graphicData>
        </a:graphic>
      </p:graphicFrame>
      <p:sp>
        <p:nvSpPr>
          <p:cNvPr id="7" name="文本框 6"/>
          <p:cNvSpPr txBox="1"/>
          <p:nvPr/>
        </p:nvSpPr>
        <p:spPr>
          <a:xfrm>
            <a:off x="435855" y="293574"/>
            <a:ext cx="4185761" cy="461665"/>
          </a:xfrm>
          <a:prstGeom prst="rect">
            <a:avLst/>
          </a:prstGeom>
          <a:noFill/>
        </p:spPr>
        <p:txBody>
          <a:bodyPr wrap="none" rtlCol="0">
            <a:spAutoFit/>
          </a:bodyPr>
          <a:lstStyle/>
          <a:p>
            <a:pPr>
              <a:spcBef>
                <a:spcPct val="0"/>
              </a:spcBef>
            </a:pPr>
            <a:r>
              <a:rPr lang="zh-CN" altLang="en-US" sz="2400" b="1" dirty="0">
                <a:solidFill>
                  <a:srgbClr val="00698F"/>
                </a:solidFill>
                <a:latin typeface="微软雅黑" panose="020B0503020204020204" charset="-122"/>
                <a:ea typeface="微软雅黑" panose="020B0503020204020204" charset="-122"/>
              </a:rPr>
              <a:t>西达本胺片药品基本信息介绍</a:t>
            </a:r>
            <a:endParaRPr lang="zh-CN" altLang="en-US" sz="2400" b="1" dirty="0">
              <a:solidFill>
                <a:srgbClr val="00698F"/>
              </a:solidFill>
              <a:latin typeface="微软雅黑" panose="020B0503020204020204" charset="-122"/>
              <a:ea typeface="微软雅黑" panose="020B0503020204020204" charset="-122"/>
            </a:endParaRPr>
          </a:p>
        </p:txBody>
      </p:sp>
      <p:sp>
        <p:nvSpPr>
          <p:cNvPr id="8" name="rect"/>
          <p:cNvSpPr/>
          <p:nvPr/>
        </p:nvSpPr>
        <p:spPr>
          <a:xfrm>
            <a:off x="301721" y="315792"/>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9" name="Rectangle 47"/>
          <p:cNvSpPr/>
          <p:nvPr/>
        </p:nvSpPr>
        <p:spPr>
          <a:xfrm>
            <a:off x="532437" y="986666"/>
            <a:ext cx="11263324" cy="2728807"/>
          </a:xfrm>
          <a:prstGeom prst="roundRect">
            <a:avLst>
              <a:gd name="adj" fmla="val 4063"/>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pis for office (正文)"/>
              <a:ea typeface="微软雅黑" panose="020B0503020204020204" charset="-122"/>
            </a:endParaRPr>
          </a:p>
        </p:txBody>
      </p:sp>
      <p:sp>
        <p:nvSpPr>
          <p:cNvPr id="11" name="文本框 10"/>
          <p:cNvSpPr txBox="1"/>
          <p:nvPr>
            <p:custDataLst>
              <p:tags r:id="rId2"/>
            </p:custDataLst>
          </p:nvPr>
        </p:nvSpPr>
        <p:spPr>
          <a:xfrm>
            <a:off x="10600660" y="0"/>
            <a:ext cx="1591975" cy="369332"/>
          </a:xfrm>
          <a:prstGeom prst="rect">
            <a:avLst/>
          </a:prstGeom>
          <a:solidFill>
            <a:srgbClr val="00698F"/>
          </a:solidFill>
        </p:spPr>
        <p:txBody>
          <a:bodyPr wrap="square" rtlCol="0">
            <a:spAutoFit/>
          </a:bodyPr>
          <a:lstStyle/>
          <a:p>
            <a:r>
              <a:rPr lang="zh-CN" altLang="en-US" b="1" dirty="0" smtClean="0">
                <a:solidFill>
                  <a:schemeClr val="bg1"/>
                </a:solidFill>
                <a:latin typeface="微软雅黑" panose="020B0503020204020204" charset="-122"/>
                <a:ea typeface="微软雅黑" panose="020B0503020204020204" charset="-122"/>
              </a:rPr>
              <a:t>药品基本信息</a:t>
            </a:r>
            <a:endParaRPr lang="zh-CN" altLang="en-US" b="1" dirty="0">
              <a:solidFill>
                <a:schemeClr val="bg1"/>
              </a:solidFill>
              <a:latin typeface="微软雅黑" panose="020B0503020204020204" charset="-122"/>
              <a:ea typeface="微软雅黑" panose="020B0503020204020204" charset="-122"/>
            </a:endParaRPr>
          </a:p>
        </p:txBody>
      </p:sp>
      <p:sp>
        <p:nvSpPr>
          <p:cNvPr id="12" name="Rectangle 47"/>
          <p:cNvSpPr/>
          <p:nvPr/>
        </p:nvSpPr>
        <p:spPr>
          <a:xfrm>
            <a:off x="532436" y="3715473"/>
            <a:ext cx="11263324" cy="2847887"/>
          </a:xfrm>
          <a:prstGeom prst="roundRect">
            <a:avLst>
              <a:gd name="adj" fmla="val 4063"/>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pis for office (正文)"/>
              <a:ea typeface="微软雅黑" panose="020B0503020204020204" charset="-122"/>
            </a:endParaRPr>
          </a:p>
        </p:txBody>
      </p:sp>
      <p:sp>
        <p:nvSpPr>
          <p:cNvPr id="13" name="梯形 12"/>
          <p:cNvSpPr/>
          <p:nvPr/>
        </p:nvSpPr>
        <p:spPr>
          <a:xfrm rot="16200000">
            <a:off x="-486996" y="2264258"/>
            <a:ext cx="2728807" cy="173617"/>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梯形 13"/>
          <p:cNvSpPr/>
          <p:nvPr/>
        </p:nvSpPr>
        <p:spPr>
          <a:xfrm rot="16200000">
            <a:off x="-486996" y="5052607"/>
            <a:ext cx="2728807" cy="173617"/>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梯形 14"/>
          <p:cNvSpPr/>
          <p:nvPr/>
        </p:nvSpPr>
        <p:spPr>
          <a:xfrm rot="16200000">
            <a:off x="2663964" y="2301843"/>
            <a:ext cx="2728807" cy="98442"/>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梯形 15"/>
          <p:cNvSpPr/>
          <p:nvPr/>
        </p:nvSpPr>
        <p:spPr>
          <a:xfrm rot="16200000">
            <a:off x="2663965" y="5090190"/>
            <a:ext cx="2728807" cy="98442"/>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p:nvSpPr>
        <p:spPr>
          <a:xfrm rot="5400000" flipH="1">
            <a:off x="10382136" y="5030652"/>
            <a:ext cx="2728807" cy="98442"/>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梯形 17"/>
          <p:cNvSpPr/>
          <p:nvPr/>
        </p:nvSpPr>
        <p:spPr>
          <a:xfrm rot="5400000" flipH="1">
            <a:off x="10382135" y="2301843"/>
            <a:ext cx="2728807" cy="98442"/>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435855" y="337379"/>
            <a:ext cx="10618613" cy="461665"/>
          </a:xfrm>
          <a:prstGeom prst="rect">
            <a:avLst/>
          </a:prstGeom>
          <a:noFill/>
        </p:spPr>
        <p:txBody>
          <a:bodyPr wrap="none" rtlCol="0">
            <a:spAutoFit/>
          </a:bodyPr>
          <a:lstStyle/>
          <a:p>
            <a:pPr>
              <a:spcBef>
                <a:spcPct val="0"/>
              </a:spcBef>
            </a:pPr>
            <a:r>
              <a:rPr lang="zh-CN" altLang="en-US" sz="2400" b="1" dirty="0">
                <a:solidFill>
                  <a:srgbClr val="00698F"/>
                </a:solidFill>
                <a:latin typeface="微软雅黑" panose="020B0503020204020204" charset="-122"/>
                <a:ea typeface="微软雅黑" panose="020B0503020204020204" charset="-122"/>
              </a:rPr>
              <a:t>乳腺癌疾病</a:t>
            </a:r>
            <a:r>
              <a:rPr lang="zh-CN" altLang="en-US" sz="2400" b="1" dirty="0">
                <a:solidFill>
                  <a:srgbClr val="C00000"/>
                </a:solidFill>
                <a:latin typeface="微软雅黑" panose="020B0503020204020204" charset="-122"/>
                <a:ea typeface="微软雅黑" panose="020B0503020204020204" charset="-122"/>
              </a:rPr>
              <a:t>负担极其严重</a:t>
            </a:r>
            <a:r>
              <a:rPr lang="zh-CN" altLang="en-US" sz="2400" b="1" dirty="0" smtClean="0">
                <a:solidFill>
                  <a:srgbClr val="00698F"/>
                </a:solidFill>
                <a:latin typeface="微软雅黑" panose="020B0503020204020204" charset="-122"/>
                <a:ea typeface="微软雅黑" panose="020B0503020204020204" charset="-122"/>
              </a:rPr>
              <a:t>，一线</a:t>
            </a:r>
            <a:r>
              <a:rPr lang="zh-CN" altLang="en-US" sz="2400" b="1" dirty="0">
                <a:solidFill>
                  <a:srgbClr val="00698F"/>
                </a:solidFill>
                <a:latin typeface="微软雅黑" panose="020B0503020204020204" charset="-122"/>
                <a:ea typeface="微软雅黑" panose="020B0503020204020204" charset="-122"/>
              </a:rPr>
              <a:t>治疗耐药是</a:t>
            </a:r>
            <a:r>
              <a:rPr lang="en-US" altLang="zh-CN" sz="2400" b="1" dirty="0">
                <a:solidFill>
                  <a:srgbClr val="00698F"/>
                </a:solidFill>
                <a:latin typeface="微软雅黑" panose="020B0503020204020204" charset="-122"/>
                <a:ea typeface="微软雅黑" panose="020B0503020204020204" charset="-122"/>
              </a:rPr>
              <a:t>HR+/HER2-</a:t>
            </a:r>
            <a:r>
              <a:rPr lang="zh-CN" altLang="en-US" sz="2400" b="1" dirty="0">
                <a:solidFill>
                  <a:srgbClr val="00698F"/>
                </a:solidFill>
                <a:latin typeface="微软雅黑" panose="020B0503020204020204" charset="-122"/>
                <a:ea typeface="微软雅黑" panose="020B0503020204020204" charset="-122"/>
              </a:rPr>
              <a:t>患者治疗的主要难题</a:t>
            </a:r>
            <a:endParaRPr lang="zh-CN" altLang="en-US" sz="2400" b="1" dirty="0">
              <a:solidFill>
                <a:srgbClr val="00698F"/>
              </a:solidFill>
              <a:latin typeface="微软雅黑" panose="020B0503020204020204" charset="-122"/>
              <a:ea typeface="微软雅黑" panose="020B0503020204020204" charset="-122"/>
            </a:endParaRPr>
          </a:p>
        </p:txBody>
      </p:sp>
      <p:sp>
        <p:nvSpPr>
          <p:cNvPr id="11" name="rect"/>
          <p:cNvSpPr/>
          <p:nvPr/>
        </p:nvSpPr>
        <p:spPr>
          <a:xfrm>
            <a:off x="301721" y="315792"/>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12" name="矩形 11"/>
          <p:cNvSpPr/>
          <p:nvPr/>
        </p:nvSpPr>
        <p:spPr>
          <a:xfrm>
            <a:off x="535532" y="3984115"/>
            <a:ext cx="5209629" cy="1314753"/>
          </a:xfrm>
          <a:prstGeom prst="rect">
            <a:avLst/>
          </a:prstGeom>
          <a:solidFill>
            <a:srgbClr val="00698F">
              <a:alpha val="3137"/>
            </a:srgb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3" name="矩形 12"/>
          <p:cNvSpPr/>
          <p:nvPr/>
        </p:nvSpPr>
        <p:spPr>
          <a:xfrm>
            <a:off x="5982922" y="3984117"/>
            <a:ext cx="5627755" cy="1311873"/>
          </a:xfrm>
          <a:prstGeom prst="rect">
            <a:avLst/>
          </a:prstGeom>
          <a:solidFill>
            <a:srgbClr val="00698F">
              <a:alpha val="3137"/>
            </a:srgb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nvSpPr>
        <p:spPr>
          <a:xfrm>
            <a:off x="535532" y="1986625"/>
            <a:ext cx="5209629" cy="1322177"/>
          </a:xfrm>
          <a:prstGeom prst="rect">
            <a:avLst/>
          </a:prstGeom>
          <a:solidFill>
            <a:srgbClr val="00698F">
              <a:alpha val="3137"/>
            </a:srgb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5" name="矩形 14"/>
          <p:cNvSpPr/>
          <p:nvPr/>
        </p:nvSpPr>
        <p:spPr>
          <a:xfrm>
            <a:off x="5982922" y="1986626"/>
            <a:ext cx="5627755" cy="1322176"/>
          </a:xfrm>
          <a:prstGeom prst="rect">
            <a:avLst/>
          </a:prstGeom>
          <a:solidFill>
            <a:srgbClr val="00698F">
              <a:alpha val="3137"/>
            </a:srgb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矩形 2"/>
          <p:cNvSpPr/>
          <p:nvPr/>
        </p:nvSpPr>
        <p:spPr>
          <a:xfrm>
            <a:off x="1304037" y="2185505"/>
            <a:ext cx="4351078" cy="962699"/>
          </a:xfrm>
          <a:prstGeom prst="rect">
            <a:avLst/>
          </a:prstGeom>
        </p:spPr>
        <p:txBody>
          <a:bodyPr wrap="square">
            <a:spAutoFit/>
          </a:bodyPr>
          <a:lstStyle/>
          <a:p>
            <a:pPr marL="12700" indent="3175" algn="just" eaLnBrk="0">
              <a:lnSpc>
                <a:spcPct val="101000"/>
              </a:lnSpc>
            </a:pPr>
            <a:r>
              <a:rPr lang="zh-CN" altLang="en-US" sz="1600" dirty="0">
                <a:latin typeface="微软雅黑" panose="020B0503020204020204" charset="-122"/>
                <a:ea typeface="微软雅黑" panose="020B0503020204020204" charset="-122"/>
                <a:cs typeface="微软雅黑" panose="020B0503020204020204" charset="-122"/>
              </a:rPr>
              <a:t>乳腺癌是中国女性第一大癌肿</a:t>
            </a:r>
            <a:r>
              <a:rPr lang="zh-CN" altLang="en-US" sz="1600" dirty="0" smtClean="0">
                <a:latin typeface="微软雅黑" panose="020B0503020204020204" charset="-122"/>
                <a:ea typeface="微软雅黑" panose="020B0503020204020204" charset="-122"/>
                <a:cs typeface="微软雅黑" panose="020B0503020204020204" charset="-122"/>
              </a:rPr>
              <a:t>，</a:t>
            </a:r>
            <a:r>
              <a:rPr lang="en-US" altLang="zh-CN" sz="1600" dirty="0" smtClean="0">
                <a:latin typeface="微软雅黑" panose="020B0503020204020204" charset="-122"/>
                <a:ea typeface="微软雅黑" panose="020B0503020204020204" charset="-122"/>
                <a:cs typeface="微软雅黑" panose="020B0503020204020204" charset="-122"/>
              </a:rPr>
              <a:t>2020</a:t>
            </a:r>
            <a:r>
              <a:rPr lang="zh-CN" altLang="en-US" sz="1600" dirty="0">
                <a:latin typeface="微软雅黑" panose="020B0503020204020204" charset="-122"/>
                <a:ea typeface="微软雅黑" panose="020B0503020204020204" charset="-122"/>
                <a:cs typeface="微软雅黑" panose="020B0503020204020204" charset="-122"/>
              </a:rPr>
              <a:t>年患病率</a:t>
            </a:r>
            <a:r>
              <a:rPr lang="en-US" altLang="zh-CN" sz="1600" dirty="0">
                <a:latin typeface="微软雅黑" panose="020B0503020204020204" charset="-122"/>
                <a:ea typeface="微软雅黑" panose="020B0503020204020204" charset="-122"/>
                <a:cs typeface="微软雅黑" panose="020B0503020204020204" charset="-122"/>
              </a:rPr>
              <a:t>~197.04/10</a:t>
            </a:r>
            <a:r>
              <a:rPr lang="zh-CN" altLang="en-US" sz="1600" dirty="0">
                <a:latin typeface="微软雅黑" panose="020B0503020204020204" charset="-122"/>
                <a:ea typeface="微软雅黑" panose="020B0503020204020204" charset="-122"/>
                <a:cs typeface="微软雅黑" panose="020B0503020204020204" charset="-122"/>
              </a:rPr>
              <a:t>万</a:t>
            </a:r>
            <a:r>
              <a:rPr lang="en-US" altLang="zh-CN" sz="1600" baseline="29000" dirty="0">
                <a:latin typeface="微软雅黑" panose="020B0503020204020204" charset="-122"/>
                <a:ea typeface="微软雅黑" panose="020B0503020204020204" charset="-122"/>
                <a:cs typeface="微软雅黑" panose="020B0503020204020204" charset="-122"/>
              </a:rPr>
              <a:t>1</a:t>
            </a:r>
            <a:r>
              <a:rPr lang="zh-CN" altLang="en-US" sz="1600" dirty="0" smtClean="0">
                <a:latin typeface="微软雅黑" panose="020B0503020204020204" charset="-122"/>
                <a:ea typeface="微软雅黑" panose="020B0503020204020204" charset="-122"/>
                <a:cs typeface="微软雅黑" panose="020B0503020204020204" charset="-122"/>
              </a:rPr>
              <a:t>，</a:t>
            </a:r>
            <a:r>
              <a:rPr lang="en-US" altLang="zh-CN" sz="1600" dirty="0" smtClean="0">
                <a:latin typeface="微软雅黑" panose="020B0503020204020204" charset="-122"/>
                <a:ea typeface="微软雅黑" panose="020B0503020204020204" charset="-122"/>
                <a:cs typeface="微软雅黑" panose="020B0503020204020204" charset="-122"/>
              </a:rPr>
              <a:t>HR</a:t>
            </a:r>
            <a:r>
              <a:rPr lang="en-US" altLang="zh-CN" sz="1600" dirty="0">
                <a:latin typeface="微软雅黑" panose="020B0503020204020204" charset="-122"/>
                <a:ea typeface="微软雅黑" panose="020B0503020204020204" charset="-122"/>
                <a:cs typeface="微软雅黑" panose="020B0503020204020204" charset="-122"/>
              </a:rPr>
              <a:t>+/HER2-</a:t>
            </a:r>
            <a:r>
              <a:rPr lang="zh-CN" altLang="en-US" sz="1600" dirty="0" smtClean="0">
                <a:latin typeface="微软雅黑" panose="020B0503020204020204" charset="-122"/>
                <a:ea typeface="微软雅黑" panose="020B0503020204020204" charset="-122"/>
                <a:cs typeface="微软雅黑" panose="020B0503020204020204" charset="-122"/>
              </a:rPr>
              <a:t>绝经</a:t>
            </a:r>
            <a:r>
              <a:rPr lang="zh-CN" altLang="en-US" sz="1600" dirty="0">
                <a:latin typeface="微软雅黑" panose="020B0503020204020204" charset="-122"/>
                <a:ea typeface="微软雅黑" panose="020B0503020204020204" charset="-122"/>
                <a:cs typeface="微软雅黑" panose="020B0503020204020204" charset="-122"/>
              </a:rPr>
              <a:t>后晚期女性乳腺癌年均患病人数</a:t>
            </a:r>
            <a:r>
              <a:rPr lang="en-US" altLang="zh-CN" sz="1600" dirty="0" smtClean="0">
                <a:latin typeface="微软雅黑" panose="020B0503020204020204" charset="-122"/>
                <a:ea typeface="微软雅黑" panose="020B0503020204020204" charset="-122"/>
                <a:cs typeface="微软雅黑" panose="020B0503020204020204" charset="-122"/>
              </a:rPr>
              <a:t>~</a:t>
            </a:r>
            <a:r>
              <a:rPr lang="en-US" altLang="zh-CN" sz="2400" b="1" u="sng" dirty="0" smtClean="0">
                <a:solidFill>
                  <a:srgbClr val="00698F"/>
                </a:solidFill>
                <a:latin typeface="微软雅黑" panose="020B0503020204020204" charset="-122"/>
                <a:ea typeface="微软雅黑" panose="020B0503020204020204" charset="-122"/>
                <a:cs typeface="Arial" panose="020B0604020202020204"/>
              </a:rPr>
              <a:t>8</a:t>
            </a:r>
            <a:r>
              <a:rPr lang="zh-CN" altLang="en-US" sz="1600" dirty="0" smtClean="0">
                <a:latin typeface="微软雅黑" panose="020B0503020204020204" charset="-122"/>
                <a:ea typeface="微软雅黑" panose="020B0503020204020204" charset="-122"/>
                <a:cs typeface="微软雅黑" panose="020B0503020204020204" charset="-122"/>
              </a:rPr>
              <a:t>万</a:t>
            </a:r>
            <a:r>
              <a:rPr lang="zh-CN" altLang="en-US" sz="1600" dirty="0">
                <a:latin typeface="微软雅黑" panose="020B0503020204020204" charset="-122"/>
                <a:ea typeface="微软雅黑" panose="020B0503020204020204" charset="-122"/>
                <a:cs typeface="微软雅黑" panose="020B0503020204020204" charset="-122"/>
              </a:rPr>
              <a:t>人</a:t>
            </a:r>
            <a:r>
              <a:rPr lang="en-US" altLang="zh-CN" sz="1600" baseline="29000" dirty="0">
                <a:latin typeface="微软雅黑" panose="020B0503020204020204" charset="-122"/>
                <a:ea typeface="微软雅黑" panose="020B0503020204020204" charset="-122"/>
                <a:cs typeface="微软雅黑" panose="020B0503020204020204" charset="-122"/>
              </a:rPr>
              <a:t>2</a:t>
            </a:r>
            <a:endParaRPr lang="zh-CN" altLang="en-US" sz="1100" dirty="0">
              <a:latin typeface="微软雅黑" panose="020B0503020204020204" charset="-122"/>
              <a:ea typeface="微软雅黑" panose="020B0503020204020204" charset="-122"/>
            </a:endParaRPr>
          </a:p>
        </p:txBody>
      </p:sp>
      <p:pic>
        <p:nvPicPr>
          <p:cNvPr id="17" name="图片 16" descr="图标&#10;&#10;描述已自动生成"/>
          <p:cNvPicPr>
            <a:picLocks noChangeAspect="1"/>
          </p:cNvPicPr>
          <p:nvPr/>
        </p:nvPicPr>
        <p:blipFill>
          <a:blip r:embed="rId1">
            <a:duotone>
              <a:prstClr val="black"/>
              <a:schemeClr val="accent1">
                <a:tint val="45000"/>
                <a:satMod val="400000"/>
              </a:schemeClr>
            </a:duotone>
          </a:blip>
          <a:stretch>
            <a:fillRect/>
          </a:stretch>
        </p:blipFill>
        <p:spPr>
          <a:xfrm>
            <a:off x="769492" y="2408046"/>
            <a:ext cx="387105" cy="387105"/>
          </a:xfrm>
          <a:prstGeom prst="rect">
            <a:avLst/>
          </a:prstGeom>
        </p:spPr>
      </p:pic>
      <p:pic>
        <p:nvPicPr>
          <p:cNvPr id="18" name="图片 17" descr="图标&#10;&#10;描述已自动生成"/>
          <p:cNvPicPr>
            <a:picLocks noChangeAspect="1"/>
          </p:cNvPicPr>
          <p:nvPr/>
        </p:nvPicPr>
        <p:blipFill>
          <a:blip r:embed="rId2">
            <a:duotone>
              <a:prstClr val="black"/>
              <a:schemeClr val="accent5">
                <a:tint val="45000"/>
                <a:satMod val="400000"/>
              </a:schemeClr>
            </a:duotone>
          </a:blip>
          <a:stretch>
            <a:fillRect/>
          </a:stretch>
        </p:blipFill>
        <p:spPr>
          <a:xfrm>
            <a:off x="6315334" y="4321990"/>
            <a:ext cx="558952" cy="558952"/>
          </a:xfrm>
          <a:prstGeom prst="rect">
            <a:avLst/>
          </a:prstGeom>
        </p:spPr>
      </p:pic>
      <p:pic>
        <p:nvPicPr>
          <p:cNvPr id="19" name="图片 18" descr="图表, 饼图&#10;&#10;描述已自动生成"/>
          <p:cNvPicPr>
            <a:picLocks noChangeAspect="1"/>
          </p:cNvPicPr>
          <p:nvPr/>
        </p:nvPicPr>
        <p:blipFill>
          <a:blip r:embed="rId3"/>
          <a:stretch>
            <a:fillRect/>
          </a:stretch>
        </p:blipFill>
        <p:spPr>
          <a:xfrm rot="10800000">
            <a:off x="6109936" y="2436532"/>
            <a:ext cx="410797" cy="410797"/>
          </a:xfrm>
          <a:prstGeom prst="rect">
            <a:avLst/>
          </a:prstGeom>
        </p:spPr>
      </p:pic>
      <p:sp>
        <p:nvSpPr>
          <p:cNvPr id="5" name="矩形 4"/>
          <p:cNvSpPr/>
          <p:nvPr/>
        </p:nvSpPr>
        <p:spPr>
          <a:xfrm>
            <a:off x="6513666" y="2061836"/>
            <a:ext cx="4991733" cy="1189300"/>
          </a:xfrm>
          <a:prstGeom prst="rect">
            <a:avLst/>
          </a:prstGeom>
        </p:spPr>
        <p:txBody>
          <a:bodyPr wrap="square">
            <a:spAutoFit/>
          </a:bodyPr>
          <a:lstStyle/>
          <a:p>
            <a:pPr marL="13970" indent="2540" algn="just" eaLnBrk="0">
              <a:lnSpc>
                <a:spcPct val="99000"/>
              </a:lnSpc>
              <a:spcBef>
                <a:spcPts val="965"/>
              </a:spcBef>
            </a:pPr>
            <a:r>
              <a:rPr lang="zh-CN" altLang="en-US" sz="1600" dirty="0">
                <a:latin typeface="微软雅黑" panose="020B0503020204020204" charset="-122"/>
                <a:ea typeface="微软雅黑" panose="020B0503020204020204" charset="-122"/>
                <a:cs typeface="微软雅黑" panose="020B0503020204020204" charset="-122"/>
              </a:rPr>
              <a:t>乳腺癌好发</a:t>
            </a:r>
            <a:r>
              <a:rPr lang="zh-CN" altLang="en-US" sz="1600" dirty="0" smtClean="0">
                <a:latin typeface="微软雅黑" panose="020B0503020204020204" charset="-122"/>
                <a:ea typeface="微软雅黑" panose="020B0503020204020204" charset="-122"/>
                <a:cs typeface="微软雅黑" panose="020B0503020204020204" charset="-122"/>
              </a:rPr>
              <a:t>于</a:t>
            </a:r>
            <a:r>
              <a:rPr lang="en-US" altLang="zh-CN" sz="2400" b="1" u="sng" dirty="0" smtClean="0">
                <a:solidFill>
                  <a:srgbClr val="00698F"/>
                </a:solidFill>
                <a:latin typeface="微软雅黑" panose="020B0503020204020204" charset="-122"/>
                <a:ea typeface="微软雅黑" panose="020B0503020204020204" charset="-122"/>
                <a:cs typeface="Arial" panose="020B0604020202020204"/>
              </a:rPr>
              <a:t>40-49</a:t>
            </a:r>
            <a:r>
              <a:rPr lang="zh-CN" altLang="en-US" sz="1600" dirty="0" smtClean="0">
                <a:latin typeface="微软雅黑" panose="020B0503020204020204" charset="-122"/>
                <a:ea typeface="微软雅黑" panose="020B0503020204020204" charset="-122"/>
                <a:cs typeface="微软雅黑" panose="020B0503020204020204" charset="-122"/>
              </a:rPr>
              <a:t>岁</a:t>
            </a:r>
            <a:r>
              <a:rPr lang="zh-CN" altLang="en-US" sz="1600" dirty="0">
                <a:latin typeface="微软雅黑" panose="020B0503020204020204" charset="-122"/>
                <a:ea typeface="微软雅黑" panose="020B0503020204020204" charset="-122"/>
                <a:cs typeface="微软雅黑" panose="020B0503020204020204" charset="-122"/>
              </a:rPr>
              <a:t>中国女性，这个年龄正是女性最被家庭和社会所</a:t>
            </a:r>
            <a:r>
              <a:rPr lang="zh-CN" altLang="en-US" sz="1600" dirty="0" smtClean="0">
                <a:latin typeface="微软雅黑" panose="020B0503020204020204" charset="-122"/>
                <a:ea typeface="微软雅黑" panose="020B0503020204020204" charset="-122"/>
                <a:cs typeface="微软雅黑" panose="020B0503020204020204" charset="-122"/>
              </a:rPr>
              <a:t>需要的</a:t>
            </a:r>
            <a:r>
              <a:rPr lang="zh-CN" altLang="en-US" sz="1600" dirty="0">
                <a:latin typeface="微软雅黑" panose="020B0503020204020204" charset="-122"/>
                <a:ea typeface="微软雅黑" panose="020B0503020204020204" charset="-122"/>
                <a:cs typeface="微软雅黑" panose="020B0503020204020204" charset="-122"/>
              </a:rPr>
              <a:t>时候，乳腺癌的发病严重影响患者生活质量，导致女性无法更好地参加工作、</a:t>
            </a:r>
            <a:r>
              <a:rPr lang="zh-CN" altLang="en-US" sz="1600" dirty="0" smtClean="0">
                <a:latin typeface="微软雅黑" panose="020B0503020204020204" charset="-122"/>
                <a:ea typeface="微软雅黑" panose="020B0503020204020204" charset="-122"/>
                <a:cs typeface="微软雅黑" panose="020B0503020204020204" charset="-122"/>
              </a:rPr>
              <a:t>照顾</a:t>
            </a:r>
            <a:r>
              <a:rPr lang="zh-CN" altLang="en-US" sz="1600" dirty="0">
                <a:latin typeface="微软雅黑" panose="020B0503020204020204" charset="-122"/>
                <a:ea typeface="微软雅黑" panose="020B0503020204020204" charset="-122"/>
                <a:cs typeface="微软雅黑" panose="020B0503020204020204" charset="-122"/>
              </a:rPr>
              <a:t>子女和赡养老人，女性角色社会价值严重受损</a:t>
            </a:r>
            <a:r>
              <a:rPr lang="en-US" altLang="zh-CN" sz="1600" baseline="29000" dirty="0">
                <a:latin typeface="微软雅黑" panose="020B0503020204020204" charset="-122"/>
                <a:ea typeface="微软雅黑" panose="020B0503020204020204" charset="-122"/>
                <a:cs typeface="微软雅黑" panose="020B0503020204020204" charset="-122"/>
              </a:rPr>
              <a:t>3</a:t>
            </a:r>
            <a:endParaRPr lang="zh-CN" altLang="en-US" sz="1100" dirty="0">
              <a:latin typeface="微软雅黑" panose="020B0503020204020204" charset="-122"/>
              <a:ea typeface="微软雅黑" panose="020B0503020204020204" charset="-122"/>
            </a:endParaRPr>
          </a:p>
        </p:txBody>
      </p:sp>
      <p:sp>
        <p:nvSpPr>
          <p:cNvPr id="6" name="矩形 5"/>
          <p:cNvSpPr/>
          <p:nvPr/>
        </p:nvSpPr>
        <p:spPr>
          <a:xfrm>
            <a:off x="1304037" y="4168056"/>
            <a:ext cx="4441124" cy="1070610"/>
          </a:xfrm>
          <a:prstGeom prst="rect">
            <a:avLst/>
          </a:prstGeom>
        </p:spPr>
        <p:txBody>
          <a:bodyPr wrap="square">
            <a:spAutoFit/>
          </a:bodyPr>
          <a:lstStyle/>
          <a:p>
            <a:pPr marL="18415" algn="just" eaLnBrk="0">
              <a:lnSpc>
                <a:spcPct val="118000"/>
              </a:lnSpc>
              <a:spcBef>
                <a:spcPts val="540"/>
              </a:spcBef>
            </a:pPr>
            <a:r>
              <a:rPr lang="zh-CN" altLang="en-US" sz="1400" dirty="0" smtClean="0">
                <a:latin typeface="微软雅黑" panose="020B0503020204020204" charset="-122"/>
                <a:ea typeface="微软雅黑" panose="020B0503020204020204" charset="-122"/>
                <a:cs typeface="微软雅黑" panose="020B0503020204020204" charset="-122"/>
              </a:rPr>
              <a:t>一线</a:t>
            </a:r>
            <a:r>
              <a:rPr lang="zh-CN" altLang="en-US" sz="1600" b="1" u="sng" dirty="0" smtClean="0">
                <a:solidFill>
                  <a:srgbClr val="00698F"/>
                </a:solidFill>
                <a:latin typeface="微软雅黑" panose="020B0503020204020204" charset="-122"/>
                <a:ea typeface="微软雅黑" panose="020B0503020204020204" charset="-122"/>
                <a:cs typeface="微软雅黑" panose="020B0503020204020204" charset="-122"/>
              </a:rPr>
              <a:t>内分泌</a:t>
            </a:r>
            <a:r>
              <a:rPr lang="zh-CN" altLang="en-US" sz="1600" b="1" u="sng" dirty="0">
                <a:solidFill>
                  <a:srgbClr val="00698F"/>
                </a:solidFill>
                <a:latin typeface="微软雅黑" panose="020B0503020204020204" charset="-122"/>
                <a:ea typeface="微软雅黑" panose="020B0503020204020204" charset="-122"/>
                <a:cs typeface="微软雅黑" panose="020B0503020204020204" charset="-122"/>
              </a:rPr>
              <a:t>治疗耐</a:t>
            </a:r>
            <a:r>
              <a:rPr lang="zh-CN" altLang="en-US" sz="1600" b="1" u="sng" dirty="0" smtClean="0">
                <a:solidFill>
                  <a:srgbClr val="00698F"/>
                </a:solidFill>
                <a:latin typeface="微软雅黑" panose="020B0503020204020204" charset="-122"/>
                <a:ea typeface="微软雅黑" panose="020B0503020204020204" charset="-122"/>
                <a:cs typeface="微软雅黑" panose="020B0503020204020204" charset="-122"/>
              </a:rPr>
              <a:t>药</a:t>
            </a:r>
            <a:r>
              <a:rPr lang="zh-CN" altLang="en-US" sz="1400" dirty="0" smtClean="0">
                <a:latin typeface="微软雅黑" panose="020B0503020204020204" charset="-122"/>
                <a:ea typeface="微软雅黑" panose="020B0503020204020204" charset="-122"/>
                <a:cs typeface="微软雅黑" panose="020B0503020204020204" charset="-122"/>
              </a:rPr>
              <a:t>是</a:t>
            </a:r>
            <a:r>
              <a:rPr lang="en-US" altLang="zh-CN" sz="1400" dirty="0">
                <a:latin typeface="微软雅黑" panose="020B0503020204020204" charset="-122"/>
                <a:ea typeface="微软雅黑" panose="020B0503020204020204" charset="-122"/>
                <a:cs typeface="微软雅黑" panose="020B0503020204020204" charset="-122"/>
              </a:rPr>
              <a:t>HR+/HER2-</a:t>
            </a:r>
            <a:r>
              <a:rPr lang="zh-CN" altLang="en-US" sz="1400" dirty="0">
                <a:latin typeface="微软雅黑" panose="020B0503020204020204" charset="-122"/>
                <a:ea typeface="微软雅黑" panose="020B0503020204020204" charset="-122"/>
                <a:cs typeface="微软雅黑" panose="020B0503020204020204" charset="-122"/>
              </a:rPr>
              <a:t>晚期乳腺癌患者治疗的主要难题，</a:t>
            </a:r>
            <a:r>
              <a:rPr lang="zh-CN" altLang="en-US" sz="1400" dirty="0" smtClean="0">
                <a:latin typeface="微软雅黑" panose="020B0503020204020204" charset="-122"/>
                <a:ea typeface="微软雅黑" panose="020B0503020204020204" charset="-122"/>
                <a:cs typeface="微软雅黑" panose="020B0503020204020204" charset="-122"/>
              </a:rPr>
              <a:t>每年接受</a:t>
            </a:r>
            <a:r>
              <a:rPr lang="zh-CN" altLang="en-US" sz="1400" dirty="0">
                <a:latin typeface="微软雅黑" panose="020B0503020204020204" charset="-122"/>
                <a:ea typeface="微软雅黑" panose="020B0503020204020204" charset="-122"/>
                <a:cs typeface="微软雅黑" panose="020B0503020204020204" charset="-122"/>
              </a:rPr>
              <a:t>一线</a:t>
            </a:r>
            <a:r>
              <a:rPr lang="en-US" altLang="zh-CN" sz="1400" dirty="0">
                <a:latin typeface="微软雅黑" panose="020B0503020204020204" charset="-122"/>
                <a:ea typeface="微软雅黑" panose="020B0503020204020204" charset="-122"/>
                <a:cs typeface="微软雅黑" panose="020B0503020204020204" charset="-122"/>
              </a:rPr>
              <a:t>CDK4/6i</a:t>
            </a:r>
            <a:r>
              <a:rPr lang="zh-CN" altLang="en-US" sz="1400" dirty="0">
                <a:latin typeface="微软雅黑" panose="020B0503020204020204" charset="-122"/>
                <a:ea typeface="微软雅黑" panose="020B0503020204020204" charset="-122"/>
                <a:cs typeface="微软雅黑" panose="020B0503020204020204" charset="-122"/>
              </a:rPr>
              <a:t>联合来曲唑</a:t>
            </a:r>
            <a:r>
              <a:rPr lang="en-US" altLang="zh-CN" sz="1400" dirty="0">
                <a:latin typeface="微软雅黑" panose="020B0503020204020204" charset="-122"/>
                <a:ea typeface="微软雅黑" panose="020B0503020204020204" charset="-122"/>
                <a:cs typeface="微软雅黑" panose="020B0503020204020204" charset="-122"/>
              </a:rPr>
              <a:t>/</a:t>
            </a:r>
            <a:r>
              <a:rPr lang="zh-CN" altLang="en-US" sz="1400" dirty="0">
                <a:latin typeface="微软雅黑" panose="020B0503020204020204" charset="-122"/>
                <a:ea typeface="微软雅黑" panose="020B0503020204020204" charset="-122"/>
                <a:cs typeface="微软雅黑" panose="020B0503020204020204" charset="-122"/>
              </a:rPr>
              <a:t>阿那曲唑治疗</a:t>
            </a:r>
            <a:r>
              <a:rPr lang="zh-CN" altLang="en-US" sz="1400" dirty="0" smtClean="0">
                <a:latin typeface="微软雅黑" panose="020B0503020204020204" charset="-122"/>
                <a:ea typeface="微软雅黑" panose="020B0503020204020204" charset="-122"/>
                <a:cs typeface="微软雅黑" panose="020B0503020204020204" charset="-122"/>
              </a:rPr>
              <a:t>且</a:t>
            </a:r>
            <a:r>
              <a:rPr lang="zh-CN" altLang="en-US" sz="1600" b="1" u="sng" dirty="0" smtClean="0">
                <a:solidFill>
                  <a:srgbClr val="00698F"/>
                </a:solidFill>
                <a:latin typeface="微软雅黑" panose="020B0503020204020204" charset="-122"/>
                <a:ea typeface="微软雅黑" panose="020B0503020204020204" charset="-122"/>
                <a:cs typeface="微软雅黑" panose="020B0503020204020204" charset="-122"/>
              </a:rPr>
              <a:t>当年</a:t>
            </a:r>
            <a:r>
              <a:rPr lang="zh-CN" altLang="en-US" sz="1600" b="1" u="sng" dirty="0">
                <a:solidFill>
                  <a:srgbClr val="00698F"/>
                </a:solidFill>
                <a:latin typeface="微软雅黑" panose="020B0503020204020204" charset="-122"/>
                <a:ea typeface="微软雅黑" panose="020B0503020204020204" charset="-122"/>
                <a:cs typeface="微软雅黑" panose="020B0503020204020204" charset="-122"/>
              </a:rPr>
              <a:t>疾病</a:t>
            </a:r>
            <a:r>
              <a:rPr lang="zh-CN" altLang="en-US" sz="1600" b="1" u="sng" dirty="0" smtClean="0">
                <a:solidFill>
                  <a:srgbClr val="00698F"/>
                </a:solidFill>
                <a:latin typeface="微软雅黑" panose="020B0503020204020204" charset="-122"/>
                <a:ea typeface="微软雅黑" panose="020B0503020204020204" charset="-122"/>
                <a:cs typeface="微软雅黑" panose="020B0503020204020204" charset="-122"/>
              </a:rPr>
              <a:t>进展</a:t>
            </a:r>
            <a:r>
              <a:rPr lang="zh-CN" altLang="en-US" sz="1400" dirty="0" smtClean="0">
                <a:latin typeface="微软雅黑" panose="020B0503020204020204" charset="-122"/>
                <a:ea typeface="微软雅黑" panose="020B0503020204020204" charset="-122"/>
                <a:cs typeface="微软雅黑" panose="020B0503020204020204" charset="-122"/>
              </a:rPr>
              <a:t>的</a:t>
            </a:r>
            <a:r>
              <a:rPr lang="zh-CN" altLang="en-US" sz="1400" dirty="0">
                <a:latin typeface="微软雅黑" panose="020B0503020204020204" charset="-122"/>
                <a:ea typeface="微软雅黑" panose="020B0503020204020204" charset="-122"/>
                <a:cs typeface="微软雅黑" panose="020B0503020204020204" charset="-122"/>
              </a:rPr>
              <a:t>患者约 </a:t>
            </a:r>
            <a:r>
              <a:rPr lang="en-US" altLang="zh-CN" sz="2000" b="1" u="sng" dirty="0">
                <a:solidFill>
                  <a:srgbClr val="00698F"/>
                </a:solidFill>
                <a:latin typeface="Arial" panose="020B0604020202020204"/>
                <a:ea typeface="Arial" panose="020B0604020202020204"/>
                <a:cs typeface="Arial" panose="020B0604020202020204"/>
              </a:rPr>
              <a:t>6</a:t>
            </a:r>
            <a:r>
              <a:rPr lang="zh-CN" altLang="en-US" sz="2400" b="1" dirty="0">
                <a:solidFill>
                  <a:srgbClr val="00698F"/>
                </a:solidFill>
                <a:latin typeface="Arial" panose="020B0604020202020204"/>
                <a:ea typeface="Arial" panose="020B0604020202020204"/>
                <a:cs typeface="Arial" panose="020B0604020202020204"/>
              </a:rPr>
              <a:t> </a:t>
            </a:r>
            <a:r>
              <a:rPr lang="zh-CN" altLang="en-US" sz="1400" dirty="0">
                <a:latin typeface="微软雅黑" panose="020B0503020204020204" charset="-122"/>
                <a:ea typeface="微软雅黑" panose="020B0503020204020204" charset="-122"/>
                <a:cs typeface="微软雅黑" panose="020B0503020204020204" charset="-122"/>
              </a:rPr>
              <a:t>千人</a:t>
            </a:r>
            <a:r>
              <a:rPr lang="en-US" altLang="zh-CN" sz="1400" baseline="29000" dirty="0">
                <a:latin typeface="微软雅黑" panose="020B0503020204020204" charset="-122"/>
                <a:ea typeface="微软雅黑" panose="020B0503020204020204" charset="-122"/>
                <a:cs typeface="微软雅黑" panose="020B0503020204020204" charset="-122"/>
              </a:rPr>
              <a:t>4-5</a:t>
            </a:r>
            <a:endParaRPr lang="zh-CN" altLang="en-US" sz="1050" dirty="0"/>
          </a:p>
        </p:txBody>
      </p:sp>
      <p:sp>
        <p:nvSpPr>
          <p:cNvPr id="7" name="矩形 6"/>
          <p:cNvSpPr/>
          <p:nvPr/>
        </p:nvSpPr>
        <p:spPr>
          <a:xfrm>
            <a:off x="6931792" y="4222901"/>
            <a:ext cx="4678885" cy="757130"/>
          </a:xfrm>
          <a:prstGeom prst="rect">
            <a:avLst/>
          </a:prstGeom>
        </p:spPr>
        <p:txBody>
          <a:bodyPr wrap="square">
            <a:spAutoFit/>
          </a:bodyPr>
          <a:lstStyle/>
          <a:p>
            <a:pPr marL="29845" indent="8255" eaLnBrk="0">
              <a:lnSpc>
                <a:spcPct val="120000"/>
              </a:lnSpc>
              <a:spcBef>
                <a:spcPts val="5"/>
              </a:spcBef>
            </a:pPr>
            <a:r>
              <a:rPr lang="zh-CN" altLang="en-US" sz="1400" dirty="0">
                <a:latin typeface="微软雅黑" panose="020B0503020204020204" charset="-122"/>
                <a:ea typeface="微软雅黑" panose="020B0503020204020204" charset="-122"/>
                <a:cs typeface="微软雅黑" panose="020B0503020204020204" charset="-122"/>
              </a:rPr>
              <a:t>目前一线治疗耐药后治疗选择有限且均 </a:t>
            </a:r>
            <a:r>
              <a:rPr lang="zh-CN" altLang="en-US" b="1" u="sng" dirty="0">
                <a:solidFill>
                  <a:srgbClr val="00698F"/>
                </a:solidFill>
                <a:latin typeface="微软雅黑" panose="020B0503020204020204" charset="-122"/>
                <a:ea typeface="微软雅黑" panose="020B0503020204020204" charset="-122"/>
                <a:cs typeface="微软雅黑" panose="020B0503020204020204" charset="-122"/>
              </a:rPr>
              <a:t>未被证明从机制上</a:t>
            </a:r>
            <a:r>
              <a:rPr lang="zh-CN" altLang="en-US" b="1" u="sng" dirty="0" smtClean="0">
                <a:solidFill>
                  <a:srgbClr val="00698F"/>
                </a:solidFill>
                <a:latin typeface="微软雅黑" panose="020B0503020204020204" charset="-122"/>
                <a:ea typeface="微软雅黑" panose="020B0503020204020204" charset="-122"/>
                <a:cs typeface="微软雅黑" panose="020B0503020204020204" charset="-122"/>
              </a:rPr>
              <a:t>解决耐</a:t>
            </a:r>
            <a:r>
              <a:rPr lang="zh-CN" altLang="en-US" b="1" u="sng" dirty="0">
                <a:solidFill>
                  <a:srgbClr val="00698F"/>
                </a:solidFill>
                <a:latin typeface="微软雅黑" panose="020B0503020204020204" charset="-122"/>
                <a:ea typeface="微软雅黑" panose="020B0503020204020204" charset="-122"/>
                <a:cs typeface="微软雅黑" panose="020B0503020204020204" charset="-122"/>
              </a:rPr>
              <a:t>药问题</a:t>
            </a:r>
            <a:r>
              <a:rPr lang="zh-CN" altLang="en-US" sz="1400" dirty="0">
                <a:latin typeface="微软雅黑" panose="020B0503020204020204" charset="-122"/>
                <a:ea typeface="微软雅黑" panose="020B0503020204020204" charset="-122"/>
                <a:cs typeface="微软雅黑" panose="020B0503020204020204" charset="-122"/>
              </a:rPr>
              <a:t>，仍然存在巨大的未满足需求</a:t>
            </a:r>
            <a:endParaRPr lang="zh-CN" altLang="en-US" sz="1400" dirty="0">
              <a:latin typeface="微软雅黑" panose="020B0503020204020204" charset="-122"/>
              <a:ea typeface="微软雅黑" panose="020B0503020204020204" charset="-122"/>
            </a:endParaRPr>
          </a:p>
        </p:txBody>
      </p:sp>
      <p:sp>
        <p:nvSpPr>
          <p:cNvPr id="8" name="同侧圆角矩形 7"/>
          <p:cNvSpPr/>
          <p:nvPr/>
        </p:nvSpPr>
        <p:spPr>
          <a:xfrm>
            <a:off x="547925" y="1557683"/>
            <a:ext cx="179832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发 病 率 高</a:t>
            </a:r>
            <a:endParaRPr lang="zh-CN" altLang="en-US" b="1" dirty="0">
              <a:latin typeface="微软雅黑" panose="020B0503020204020204" charset="-122"/>
              <a:ea typeface="微软雅黑" panose="020B0503020204020204" charset="-122"/>
            </a:endParaRPr>
          </a:p>
        </p:txBody>
      </p:sp>
      <p:sp>
        <p:nvSpPr>
          <p:cNvPr id="26" name="同侧圆角矩形 25"/>
          <p:cNvSpPr/>
          <p:nvPr/>
        </p:nvSpPr>
        <p:spPr>
          <a:xfrm>
            <a:off x="535532" y="3554967"/>
            <a:ext cx="179832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治 疗 困 境</a:t>
            </a:r>
            <a:endParaRPr lang="zh-CN" altLang="en-US" b="1" dirty="0">
              <a:latin typeface="微软雅黑" panose="020B0503020204020204" charset="-122"/>
              <a:ea typeface="微软雅黑" panose="020B0503020204020204" charset="-122"/>
            </a:endParaRPr>
          </a:p>
        </p:txBody>
      </p:sp>
      <p:sp>
        <p:nvSpPr>
          <p:cNvPr id="28" name="同侧圆角矩形 27"/>
          <p:cNvSpPr/>
          <p:nvPr/>
        </p:nvSpPr>
        <p:spPr>
          <a:xfrm>
            <a:off x="5975126" y="3552658"/>
            <a:ext cx="179832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需 求 量 大</a:t>
            </a:r>
            <a:endParaRPr lang="zh-CN" altLang="en-US" b="1" dirty="0">
              <a:latin typeface="微软雅黑" panose="020B0503020204020204" charset="-122"/>
              <a:ea typeface="微软雅黑" panose="020B0503020204020204" charset="-122"/>
            </a:endParaRPr>
          </a:p>
        </p:txBody>
      </p:sp>
      <p:sp>
        <p:nvSpPr>
          <p:cNvPr id="30" name="同侧圆角矩形 29"/>
          <p:cNvSpPr/>
          <p:nvPr/>
        </p:nvSpPr>
        <p:spPr>
          <a:xfrm>
            <a:off x="5982922" y="1557683"/>
            <a:ext cx="1798320" cy="390234"/>
          </a:xfrm>
          <a:prstGeom prst="round2SameRect">
            <a:avLst>
              <a:gd name="adj1" fmla="val 21361"/>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smtClean="0">
                <a:latin typeface="微软雅黑" panose="020B0503020204020204" charset="-122"/>
                <a:ea typeface="微软雅黑" panose="020B0503020204020204" charset="-122"/>
              </a:rPr>
              <a:t>发病人群较集中</a:t>
            </a:r>
            <a:endParaRPr lang="zh-CN" altLang="en-US" sz="1600" b="1" dirty="0">
              <a:latin typeface="微软雅黑" panose="020B0503020204020204" charset="-122"/>
              <a:ea typeface="微软雅黑" panose="020B0503020204020204" charset="-122"/>
            </a:endParaRPr>
          </a:p>
        </p:txBody>
      </p:sp>
      <p:grpSp>
        <p:nvGrpSpPr>
          <p:cNvPr id="31" name="组合 30"/>
          <p:cNvGrpSpPr/>
          <p:nvPr/>
        </p:nvGrpSpPr>
        <p:grpSpPr>
          <a:xfrm rot="333171">
            <a:off x="659382" y="4462647"/>
            <a:ext cx="520805" cy="368969"/>
            <a:chOff x="1228580" y="3107979"/>
            <a:chExt cx="567275" cy="401892"/>
          </a:xfrm>
          <a:solidFill>
            <a:srgbClr val="00698F"/>
          </a:solidFill>
        </p:grpSpPr>
        <p:grpSp>
          <p:nvGrpSpPr>
            <p:cNvPr id="32" name="Group 16"/>
            <p:cNvGrpSpPr>
              <a:grpSpLocks noChangeAspect="1"/>
            </p:cNvGrpSpPr>
            <p:nvPr/>
          </p:nvGrpSpPr>
          <p:grpSpPr bwMode="auto">
            <a:xfrm rot="19966710">
              <a:off x="1228580" y="3263386"/>
              <a:ext cx="316142" cy="246485"/>
              <a:chOff x="3678" y="2829"/>
              <a:chExt cx="118" cy="92"/>
            </a:xfrm>
            <a:grpFill/>
          </p:grpSpPr>
          <p:sp>
            <p:nvSpPr>
              <p:cNvPr id="37" name="Freeform 17"/>
              <p:cNvSpPr/>
              <p:nvPr/>
            </p:nvSpPr>
            <p:spPr bwMode="auto">
              <a:xfrm>
                <a:off x="3730" y="2857"/>
                <a:ext cx="66" cy="36"/>
              </a:xfrm>
              <a:custGeom>
                <a:avLst/>
                <a:gdLst>
                  <a:gd name="T0" fmla="*/ 4 w 28"/>
                  <a:gd name="T1" fmla="*/ 8 h 15"/>
                  <a:gd name="T2" fmla="*/ 0 w 28"/>
                  <a:gd name="T3" fmla="*/ 6 h 15"/>
                  <a:gd name="T4" fmla="*/ 21 w 28"/>
                  <a:gd name="T5" fmla="*/ 0 h 15"/>
                  <a:gd name="T6" fmla="*/ 27 w 28"/>
                  <a:gd name="T7" fmla="*/ 10 h 15"/>
                  <a:gd name="T8" fmla="*/ 4 w 28"/>
                  <a:gd name="T9" fmla="*/ 8 h 15"/>
                </a:gdLst>
                <a:ahLst/>
                <a:cxnLst>
                  <a:cxn ang="0">
                    <a:pos x="T0" y="T1"/>
                  </a:cxn>
                  <a:cxn ang="0">
                    <a:pos x="T2" y="T3"/>
                  </a:cxn>
                  <a:cxn ang="0">
                    <a:pos x="T4" y="T5"/>
                  </a:cxn>
                  <a:cxn ang="0">
                    <a:pos x="T6" y="T7"/>
                  </a:cxn>
                  <a:cxn ang="0">
                    <a:pos x="T8" y="T9"/>
                  </a:cxn>
                </a:cxnLst>
                <a:rect l="0" t="0" r="r" b="b"/>
                <a:pathLst>
                  <a:path w="28" h="15">
                    <a:moveTo>
                      <a:pt x="4" y="8"/>
                    </a:moveTo>
                    <a:cubicBezTo>
                      <a:pt x="2" y="8"/>
                      <a:pt x="1" y="7"/>
                      <a:pt x="0" y="6"/>
                    </a:cubicBezTo>
                    <a:cubicBezTo>
                      <a:pt x="21" y="0"/>
                      <a:pt x="21" y="0"/>
                      <a:pt x="21" y="0"/>
                    </a:cubicBezTo>
                    <a:cubicBezTo>
                      <a:pt x="26" y="4"/>
                      <a:pt x="28" y="8"/>
                      <a:pt x="27" y="10"/>
                    </a:cubicBezTo>
                    <a:cubicBezTo>
                      <a:pt x="26" y="15"/>
                      <a:pt x="15" y="13"/>
                      <a:pt x="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200">
                  <a:latin typeface="+mn-ea"/>
                  <a:ea typeface="+mn-ea"/>
                </a:endParaRPr>
              </a:p>
            </p:txBody>
          </p:sp>
          <p:sp>
            <p:nvSpPr>
              <p:cNvPr id="38" name="Freeform 18"/>
              <p:cNvSpPr/>
              <p:nvPr/>
            </p:nvSpPr>
            <p:spPr bwMode="auto">
              <a:xfrm>
                <a:off x="3694" y="2829"/>
                <a:ext cx="73" cy="35"/>
              </a:xfrm>
              <a:custGeom>
                <a:avLst/>
                <a:gdLst>
                  <a:gd name="T0" fmla="*/ 1 w 31"/>
                  <a:gd name="T1" fmla="*/ 4 h 15"/>
                  <a:gd name="T2" fmla="*/ 25 w 31"/>
                  <a:gd name="T3" fmla="*/ 6 h 15"/>
                  <a:gd name="T4" fmla="*/ 31 w 31"/>
                  <a:gd name="T5" fmla="*/ 10 h 15"/>
                  <a:gd name="T6" fmla="*/ 9 w 31"/>
                  <a:gd name="T7" fmla="*/ 15 h 15"/>
                  <a:gd name="T8" fmla="*/ 1 w 31"/>
                  <a:gd name="T9" fmla="*/ 4 h 15"/>
                </a:gdLst>
                <a:ahLst/>
                <a:cxnLst>
                  <a:cxn ang="0">
                    <a:pos x="T0" y="T1"/>
                  </a:cxn>
                  <a:cxn ang="0">
                    <a:pos x="T2" y="T3"/>
                  </a:cxn>
                  <a:cxn ang="0">
                    <a:pos x="T4" y="T5"/>
                  </a:cxn>
                  <a:cxn ang="0">
                    <a:pos x="T6" y="T7"/>
                  </a:cxn>
                  <a:cxn ang="0">
                    <a:pos x="T8" y="T9"/>
                  </a:cxn>
                </a:cxnLst>
                <a:rect l="0" t="0" r="r" b="b"/>
                <a:pathLst>
                  <a:path w="31" h="15">
                    <a:moveTo>
                      <a:pt x="1" y="4"/>
                    </a:moveTo>
                    <a:cubicBezTo>
                      <a:pt x="3" y="0"/>
                      <a:pt x="14" y="1"/>
                      <a:pt x="25" y="6"/>
                    </a:cubicBezTo>
                    <a:cubicBezTo>
                      <a:pt x="27" y="7"/>
                      <a:pt x="29" y="8"/>
                      <a:pt x="31" y="10"/>
                    </a:cubicBezTo>
                    <a:cubicBezTo>
                      <a:pt x="9" y="15"/>
                      <a:pt x="9" y="15"/>
                      <a:pt x="9" y="15"/>
                    </a:cubicBezTo>
                    <a:cubicBezTo>
                      <a:pt x="4" y="11"/>
                      <a:pt x="0" y="6"/>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200">
                  <a:latin typeface="+mn-ea"/>
                  <a:ea typeface="+mn-ea"/>
                </a:endParaRPr>
              </a:p>
            </p:txBody>
          </p:sp>
          <p:sp>
            <p:nvSpPr>
              <p:cNvPr id="39" name="Freeform 19"/>
              <p:cNvSpPr/>
              <p:nvPr/>
            </p:nvSpPr>
            <p:spPr bwMode="auto">
              <a:xfrm>
                <a:off x="3678" y="2846"/>
                <a:ext cx="113" cy="75"/>
              </a:xfrm>
              <a:custGeom>
                <a:avLst/>
                <a:gdLst>
                  <a:gd name="T0" fmla="*/ 25 w 48"/>
                  <a:gd name="T1" fmla="*/ 15 h 32"/>
                  <a:gd name="T2" fmla="*/ 48 w 48"/>
                  <a:gd name="T3" fmla="*/ 19 h 32"/>
                  <a:gd name="T4" fmla="*/ 43 w 48"/>
                  <a:gd name="T5" fmla="*/ 29 h 32"/>
                  <a:gd name="T6" fmla="*/ 43 w 48"/>
                  <a:gd name="T7" fmla="*/ 29 h 32"/>
                  <a:gd name="T8" fmla="*/ 19 w 48"/>
                  <a:gd name="T9" fmla="*/ 26 h 32"/>
                  <a:gd name="T10" fmla="*/ 2 w 48"/>
                  <a:gd name="T11" fmla="*/ 10 h 32"/>
                  <a:gd name="T12" fmla="*/ 2 w 48"/>
                  <a:gd name="T13" fmla="*/ 9 h 32"/>
                  <a:gd name="T14" fmla="*/ 2 w 48"/>
                  <a:gd name="T15" fmla="*/ 9 h 32"/>
                  <a:gd name="T16" fmla="*/ 6 w 48"/>
                  <a:gd name="T17" fmla="*/ 0 h 32"/>
                  <a:gd name="T18" fmla="*/ 25 w 48"/>
                  <a:gd name="T19" fmla="*/ 1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32">
                    <a:moveTo>
                      <a:pt x="25" y="15"/>
                    </a:moveTo>
                    <a:cubicBezTo>
                      <a:pt x="34" y="20"/>
                      <a:pt x="44" y="21"/>
                      <a:pt x="48" y="19"/>
                    </a:cubicBezTo>
                    <a:cubicBezTo>
                      <a:pt x="43" y="29"/>
                      <a:pt x="43" y="29"/>
                      <a:pt x="43" y="29"/>
                    </a:cubicBezTo>
                    <a:cubicBezTo>
                      <a:pt x="43" y="29"/>
                      <a:pt x="43" y="29"/>
                      <a:pt x="43" y="29"/>
                    </a:cubicBezTo>
                    <a:cubicBezTo>
                      <a:pt x="41" y="32"/>
                      <a:pt x="30" y="31"/>
                      <a:pt x="19" y="26"/>
                    </a:cubicBezTo>
                    <a:cubicBezTo>
                      <a:pt x="8" y="21"/>
                      <a:pt x="0" y="14"/>
                      <a:pt x="2" y="10"/>
                    </a:cubicBezTo>
                    <a:cubicBezTo>
                      <a:pt x="2" y="9"/>
                      <a:pt x="2" y="9"/>
                      <a:pt x="2" y="9"/>
                    </a:cubicBezTo>
                    <a:cubicBezTo>
                      <a:pt x="2" y="9"/>
                      <a:pt x="2" y="9"/>
                      <a:pt x="2" y="9"/>
                    </a:cubicBezTo>
                    <a:cubicBezTo>
                      <a:pt x="6" y="0"/>
                      <a:pt x="6" y="0"/>
                      <a:pt x="6" y="0"/>
                    </a:cubicBezTo>
                    <a:cubicBezTo>
                      <a:pt x="7" y="4"/>
                      <a:pt x="14" y="10"/>
                      <a:pt x="2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200">
                  <a:latin typeface="+mn-ea"/>
                  <a:ea typeface="+mn-ea"/>
                </a:endParaRPr>
              </a:p>
            </p:txBody>
          </p:sp>
        </p:grpSp>
        <p:grpSp>
          <p:nvGrpSpPr>
            <p:cNvPr id="33" name="Group 16"/>
            <p:cNvGrpSpPr>
              <a:grpSpLocks noChangeAspect="1"/>
            </p:cNvGrpSpPr>
            <p:nvPr/>
          </p:nvGrpSpPr>
          <p:grpSpPr bwMode="auto">
            <a:xfrm rot="456725">
              <a:off x="1479713" y="3107979"/>
              <a:ext cx="316142" cy="246485"/>
              <a:chOff x="3678" y="2829"/>
              <a:chExt cx="118" cy="92"/>
            </a:xfrm>
            <a:grpFill/>
          </p:grpSpPr>
          <p:sp>
            <p:nvSpPr>
              <p:cNvPr id="34" name="Freeform 17"/>
              <p:cNvSpPr/>
              <p:nvPr/>
            </p:nvSpPr>
            <p:spPr bwMode="auto">
              <a:xfrm>
                <a:off x="3730" y="2857"/>
                <a:ext cx="66" cy="36"/>
              </a:xfrm>
              <a:custGeom>
                <a:avLst/>
                <a:gdLst>
                  <a:gd name="T0" fmla="*/ 4 w 28"/>
                  <a:gd name="T1" fmla="*/ 8 h 15"/>
                  <a:gd name="T2" fmla="*/ 0 w 28"/>
                  <a:gd name="T3" fmla="*/ 6 h 15"/>
                  <a:gd name="T4" fmla="*/ 21 w 28"/>
                  <a:gd name="T5" fmla="*/ 0 h 15"/>
                  <a:gd name="T6" fmla="*/ 27 w 28"/>
                  <a:gd name="T7" fmla="*/ 10 h 15"/>
                  <a:gd name="T8" fmla="*/ 4 w 28"/>
                  <a:gd name="T9" fmla="*/ 8 h 15"/>
                </a:gdLst>
                <a:ahLst/>
                <a:cxnLst>
                  <a:cxn ang="0">
                    <a:pos x="T0" y="T1"/>
                  </a:cxn>
                  <a:cxn ang="0">
                    <a:pos x="T2" y="T3"/>
                  </a:cxn>
                  <a:cxn ang="0">
                    <a:pos x="T4" y="T5"/>
                  </a:cxn>
                  <a:cxn ang="0">
                    <a:pos x="T6" y="T7"/>
                  </a:cxn>
                  <a:cxn ang="0">
                    <a:pos x="T8" y="T9"/>
                  </a:cxn>
                </a:cxnLst>
                <a:rect l="0" t="0" r="r" b="b"/>
                <a:pathLst>
                  <a:path w="28" h="15">
                    <a:moveTo>
                      <a:pt x="4" y="8"/>
                    </a:moveTo>
                    <a:cubicBezTo>
                      <a:pt x="2" y="8"/>
                      <a:pt x="1" y="7"/>
                      <a:pt x="0" y="6"/>
                    </a:cubicBezTo>
                    <a:cubicBezTo>
                      <a:pt x="21" y="0"/>
                      <a:pt x="21" y="0"/>
                      <a:pt x="21" y="0"/>
                    </a:cubicBezTo>
                    <a:cubicBezTo>
                      <a:pt x="26" y="4"/>
                      <a:pt x="28" y="8"/>
                      <a:pt x="27" y="10"/>
                    </a:cubicBezTo>
                    <a:cubicBezTo>
                      <a:pt x="26" y="15"/>
                      <a:pt x="15" y="13"/>
                      <a:pt x="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200">
                  <a:latin typeface="+mn-ea"/>
                  <a:ea typeface="+mn-ea"/>
                </a:endParaRPr>
              </a:p>
            </p:txBody>
          </p:sp>
          <p:sp>
            <p:nvSpPr>
              <p:cNvPr id="35" name="Freeform 18"/>
              <p:cNvSpPr/>
              <p:nvPr/>
            </p:nvSpPr>
            <p:spPr bwMode="auto">
              <a:xfrm>
                <a:off x="3694" y="2829"/>
                <a:ext cx="73" cy="35"/>
              </a:xfrm>
              <a:custGeom>
                <a:avLst/>
                <a:gdLst>
                  <a:gd name="T0" fmla="*/ 1 w 31"/>
                  <a:gd name="T1" fmla="*/ 4 h 15"/>
                  <a:gd name="T2" fmla="*/ 25 w 31"/>
                  <a:gd name="T3" fmla="*/ 6 h 15"/>
                  <a:gd name="T4" fmla="*/ 31 w 31"/>
                  <a:gd name="T5" fmla="*/ 10 h 15"/>
                  <a:gd name="T6" fmla="*/ 9 w 31"/>
                  <a:gd name="T7" fmla="*/ 15 h 15"/>
                  <a:gd name="T8" fmla="*/ 1 w 31"/>
                  <a:gd name="T9" fmla="*/ 4 h 15"/>
                </a:gdLst>
                <a:ahLst/>
                <a:cxnLst>
                  <a:cxn ang="0">
                    <a:pos x="T0" y="T1"/>
                  </a:cxn>
                  <a:cxn ang="0">
                    <a:pos x="T2" y="T3"/>
                  </a:cxn>
                  <a:cxn ang="0">
                    <a:pos x="T4" y="T5"/>
                  </a:cxn>
                  <a:cxn ang="0">
                    <a:pos x="T6" y="T7"/>
                  </a:cxn>
                  <a:cxn ang="0">
                    <a:pos x="T8" y="T9"/>
                  </a:cxn>
                </a:cxnLst>
                <a:rect l="0" t="0" r="r" b="b"/>
                <a:pathLst>
                  <a:path w="31" h="15">
                    <a:moveTo>
                      <a:pt x="1" y="4"/>
                    </a:moveTo>
                    <a:cubicBezTo>
                      <a:pt x="3" y="0"/>
                      <a:pt x="14" y="1"/>
                      <a:pt x="25" y="6"/>
                    </a:cubicBezTo>
                    <a:cubicBezTo>
                      <a:pt x="27" y="7"/>
                      <a:pt x="29" y="8"/>
                      <a:pt x="31" y="10"/>
                    </a:cubicBezTo>
                    <a:cubicBezTo>
                      <a:pt x="9" y="15"/>
                      <a:pt x="9" y="15"/>
                      <a:pt x="9" y="15"/>
                    </a:cubicBezTo>
                    <a:cubicBezTo>
                      <a:pt x="4" y="11"/>
                      <a:pt x="0" y="6"/>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200">
                  <a:latin typeface="+mn-ea"/>
                  <a:ea typeface="+mn-ea"/>
                </a:endParaRPr>
              </a:p>
            </p:txBody>
          </p:sp>
          <p:sp>
            <p:nvSpPr>
              <p:cNvPr id="36" name="Freeform 19"/>
              <p:cNvSpPr/>
              <p:nvPr/>
            </p:nvSpPr>
            <p:spPr bwMode="auto">
              <a:xfrm>
                <a:off x="3678" y="2846"/>
                <a:ext cx="113" cy="75"/>
              </a:xfrm>
              <a:custGeom>
                <a:avLst/>
                <a:gdLst>
                  <a:gd name="T0" fmla="*/ 25 w 48"/>
                  <a:gd name="T1" fmla="*/ 15 h 32"/>
                  <a:gd name="T2" fmla="*/ 48 w 48"/>
                  <a:gd name="T3" fmla="*/ 19 h 32"/>
                  <a:gd name="T4" fmla="*/ 43 w 48"/>
                  <a:gd name="T5" fmla="*/ 29 h 32"/>
                  <a:gd name="T6" fmla="*/ 43 w 48"/>
                  <a:gd name="T7" fmla="*/ 29 h 32"/>
                  <a:gd name="T8" fmla="*/ 19 w 48"/>
                  <a:gd name="T9" fmla="*/ 26 h 32"/>
                  <a:gd name="T10" fmla="*/ 2 w 48"/>
                  <a:gd name="T11" fmla="*/ 10 h 32"/>
                  <a:gd name="T12" fmla="*/ 2 w 48"/>
                  <a:gd name="T13" fmla="*/ 9 h 32"/>
                  <a:gd name="T14" fmla="*/ 2 w 48"/>
                  <a:gd name="T15" fmla="*/ 9 h 32"/>
                  <a:gd name="T16" fmla="*/ 6 w 48"/>
                  <a:gd name="T17" fmla="*/ 0 h 32"/>
                  <a:gd name="T18" fmla="*/ 25 w 48"/>
                  <a:gd name="T19" fmla="*/ 1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32">
                    <a:moveTo>
                      <a:pt x="25" y="15"/>
                    </a:moveTo>
                    <a:cubicBezTo>
                      <a:pt x="34" y="20"/>
                      <a:pt x="44" y="21"/>
                      <a:pt x="48" y="19"/>
                    </a:cubicBezTo>
                    <a:cubicBezTo>
                      <a:pt x="43" y="29"/>
                      <a:pt x="43" y="29"/>
                      <a:pt x="43" y="29"/>
                    </a:cubicBezTo>
                    <a:cubicBezTo>
                      <a:pt x="43" y="29"/>
                      <a:pt x="43" y="29"/>
                      <a:pt x="43" y="29"/>
                    </a:cubicBezTo>
                    <a:cubicBezTo>
                      <a:pt x="41" y="32"/>
                      <a:pt x="30" y="31"/>
                      <a:pt x="19" y="26"/>
                    </a:cubicBezTo>
                    <a:cubicBezTo>
                      <a:pt x="8" y="21"/>
                      <a:pt x="0" y="14"/>
                      <a:pt x="2" y="10"/>
                    </a:cubicBezTo>
                    <a:cubicBezTo>
                      <a:pt x="2" y="9"/>
                      <a:pt x="2" y="9"/>
                      <a:pt x="2" y="9"/>
                    </a:cubicBezTo>
                    <a:cubicBezTo>
                      <a:pt x="2" y="9"/>
                      <a:pt x="2" y="9"/>
                      <a:pt x="2" y="9"/>
                    </a:cubicBezTo>
                    <a:cubicBezTo>
                      <a:pt x="6" y="0"/>
                      <a:pt x="6" y="0"/>
                      <a:pt x="6" y="0"/>
                    </a:cubicBezTo>
                    <a:cubicBezTo>
                      <a:pt x="7" y="4"/>
                      <a:pt x="14" y="10"/>
                      <a:pt x="2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200">
                  <a:latin typeface="+mn-ea"/>
                  <a:ea typeface="+mn-ea"/>
                </a:endParaRPr>
              </a:p>
            </p:txBody>
          </p:sp>
        </p:grpSp>
      </p:grpSp>
      <p:sp>
        <p:nvSpPr>
          <p:cNvPr id="9" name="矩形 8"/>
          <p:cNvSpPr/>
          <p:nvPr/>
        </p:nvSpPr>
        <p:spPr>
          <a:xfrm>
            <a:off x="506141" y="5586897"/>
            <a:ext cx="6577565" cy="261610"/>
          </a:xfrm>
          <a:prstGeom prst="rect">
            <a:avLst/>
          </a:prstGeom>
        </p:spPr>
        <p:txBody>
          <a:bodyPr wrap="square">
            <a:spAutoFit/>
          </a:bodyPr>
          <a:lstStyle/>
          <a:p>
            <a:pPr algn="just" eaLnBrk="0"/>
            <a:r>
              <a:rPr lang="zh-CN" altLang="en-US" sz="11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注</a:t>
            </a:r>
            <a:r>
              <a:rPr lang="zh-CN" altLang="en-US" sz="1100" spc="-20" dirty="0" smtClean="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lang="en-US" altLang="zh-CN" sz="1100" dirty="0" smtClean="0">
                <a:solidFill>
                  <a:srgbClr val="000000">
                    <a:alpha val="100000"/>
                  </a:srgbClr>
                </a:solidFill>
                <a:latin typeface="微软雅黑" panose="020B0503020204020204" charset="-122"/>
                <a:ea typeface="微软雅黑" panose="020B0503020204020204" charset="-122"/>
                <a:cs typeface="Arial" panose="020B0604020202020204"/>
              </a:rPr>
              <a:t>HR</a:t>
            </a:r>
            <a:r>
              <a:rPr lang="en-US" altLang="zh-CN" sz="1100" spc="-20" dirty="0">
                <a:solidFill>
                  <a:srgbClr val="000000">
                    <a:alpha val="100000"/>
                  </a:srgbClr>
                </a:solidFill>
                <a:latin typeface="微软雅黑" panose="020B0503020204020204" charset="-122"/>
                <a:ea typeface="微软雅黑" panose="020B0503020204020204" charset="-122"/>
                <a:cs typeface="Arial" panose="020B0604020202020204"/>
              </a:rPr>
              <a:t>+, </a:t>
            </a:r>
            <a:r>
              <a:rPr lang="zh-CN" altLang="en-US" sz="11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激素受体阳性</a:t>
            </a:r>
            <a:r>
              <a:rPr lang="en-US" altLang="zh-CN" sz="1100" spc="-20" dirty="0">
                <a:solidFill>
                  <a:srgbClr val="000000">
                    <a:alpha val="100000"/>
                  </a:srgbClr>
                </a:solidFill>
                <a:latin typeface="微软雅黑" panose="020B0503020204020204" charset="-122"/>
                <a:ea typeface="微软雅黑" panose="020B0503020204020204" charset="-122"/>
                <a:cs typeface="Arial" panose="020B0604020202020204"/>
              </a:rPr>
              <a:t>; </a:t>
            </a:r>
            <a:r>
              <a:rPr lang="en-US" altLang="zh-CN" sz="1100" dirty="0">
                <a:solidFill>
                  <a:srgbClr val="000000">
                    <a:alpha val="100000"/>
                  </a:srgbClr>
                </a:solidFill>
                <a:latin typeface="微软雅黑" panose="020B0503020204020204" charset="-122"/>
                <a:ea typeface="微软雅黑" panose="020B0503020204020204" charset="-122"/>
                <a:cs typeface="Arial" panose="020B0604020202020204"/>
              </a:rPr>
              <a:t>HER</a:t>
            </a:r>
            <a:r>
              <a:rPr lang="en-US" altLang="zh-CN" sz="1100" spc="-20" dirty="0">
                <a:solidFill>
                  <a:srgbClr val="000000">
                    <a:alpha val="100000"/>
                  </a:srgbClr>
                </a:solidFill>
                <a:latin typeface="微软雅黑" panose="020B0503020204020204" charset="-122"/>
                <a:ea typeface="微软雅黑" panose="020B0503020204020204" charset="-122"/>
                <a:cs typeface="Arial" panose="020B0604020202020204"/>
              </a:rPr>
              <a:t>2-, </a:t>
            </a:r>
            <a:r>
              <a:rPr lang="zh-CN" altLang="en-US" sz="11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表皮生长因子受体</a:t>
            </a:r>
            <a:r>
              <a:rPr lang="en-US" altLang="zh-CN" sz="1100" spc="-20" dirty="0">
                <a:solidFill>
                  <a:srgbClr val="000000">
                    <a:alpha val="100000"/>
                  </a:srgbClr>
                </a:solidFill>
                <a:latin typeface="微软雅黑" panose="020B0503020204020204" charset="-122"/>
                <a:ea typeface="微软雅黑" panose="020B0503020204020204" charset="-122"/>
                <a:cs typeface="Arial" panose="020B0604020202020204"/>
              </a:rPr>
              <a:t>-2; </a:t>
            </a:r>
            <a:r>
              <a:rPr lang="en-US" altLang="zh-CN" sz="1100" dirty="0">
                <a:solidFill>
                  <a:srgbClr val="000000">
                    <a:alpha val="100000"/>
                  </a:srgbClr>
                </a:solidFill>
                <a:latin typeface="微软雅黑" panose="020B0503020204020204" charset="-122"/>
                <a:ea typeface="微软雅黑" panose="020B0503020204020204" charset="-122"/>
                <a:cs typeface="Arial" panose="020B0604020202020204"/>
              </a:rPr>
              <a:t>CDK</a:t>
            </a:r>
            <a:r>
              <a:rPr lang="zh-CN" altLang="en-US" sz="1100" spc="-20" dirty="0">
                <a:solidFill>
                  <a:srgbClr val="000000">
                    <a:alpha val="100000"/>
                  </a:srgbClr>
                </a:solidFill>
                <a:latin typeface="微软雅黑" panose="020B0503020204020204" charset="-122"/>
                <a:ea typeface="微软雅黑" panose="020B0503020204020204" charset="-122"/>
                <a:cs typeface="Arial" panose="020B0604020202020204"/>
              </a:rPr>
              <a:t> </a:t>
            </a:r>
            <a:r>
              <a:rPr lang="en-US" altLang="zh-CN" sz="1100" spc="-20" dirty="0">
                <a:solidFill>
                  <a:srgbClr val="000000">
                    <a:alpha val="100000"/>
                  </a:srgbClr>
                </a:solidFill>
                <a:latin typeface="微软雅黑" panose="020B0503020204020204" charset="-122"/>
                <a:ea typeface="微软雅黑" panose="020B0503020204020204" charset="-122"/>
                <a:cs typeface="Arial" panose="020B0604020202020204"/>
              </a:rPr>
              <a:t>4/6</a:t>
            </a:r>
            <a:r>
              <a:rPr lang="en-US" altLang="zh-CN" sz="1100" dirty="0">
                <a:solidFill>
                  <a:srgbClr val="000000">
                    <a:alpha val="100000"/>
                  </a:srgbClr>
                </a:solidFill>
                <a:latin typeface="微软雅黑" panose="020B0503020204020204" charset="-122"/>
                <a:ea typeface="微软雅黑" panose="020B0503020204020204" charset="-122"/>
                <a:cs typeface="Arial" panose="020B0604020202020204"/>
              </a:rPr>
              <a:t>i</a:t>
            </a:r>
            <a:r>
              <a:rPr lang="zh-CN" altLang="en-US" sz="11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，周期蛋白依赖性激酶 </a:t>
            </a:r>
            <a:r>
              <a:rPr lang="en-US" altLang="zh-CN" sz="1100" spc="-20" dirty="0">
                <a:solidFill>
                  <a:srgbClr val="000000">
                    <a:alpha val="100000"/>
                  </a:srgbClr>
                </a:solidFill>
                <a:latin typeface="微软雅黑" panose="020B0503020204020204" charset="-122"/>
                <a:ea typeface="微软雅黑" panose="020B0503020204020204" charset="-122"/>
                <a:cs typeface="Arial" panose="020B0604020202020204"/>
              </a:rPr>
              <a:t>4/6 </a:t>
            </a:r>
            <a:r>
              <a:rPr lang="zh-CN" altLang="en-US" sz="11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抑</a:t>
            </a:r>
            <a:r>
              <a:rPr lang="zh-CN" altLang="en-US" sz="11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制</a:t>
            </a:r>
            <a:r>
              <a:rPr lang="zh-CN" altLang="en-US" sz="1100" dirty="0">
                <a:solidFill>
                  <a:srgbClr val="000000">
                    <a:alpha val="100000"/>
                  </a:srgbClr>
                </a:solidFill>
                <a:latin typeface="微软雅黑" panose="020B0503020204020204" charset="-122"/>
                <a:ea typeface="微软雅黑" panose="020B0503020204020204" charset="-122"/>
                <a:cs typeface="微软雅黑" panose="020B0503020204020204" charset="-122"/>
              </a:rPr>
              <a:t>剂；</a:t>
            </a:r>
            <a:endParaRPr lang="zh-CN" altLang="en-US" sz="1100" dirty="0">
              <a:latin typeface="微软雅黑" panose="020B0503020204020204" charset="-122"/>
              <a:ea typeface="微软雅黑" panose="020B0503020204020204" charset="-122"/>
            </a:endParaRPr>
          </a:p>
        </p:txBody>
      </p:sp>
      <p:sp>
        <p:nvSpPr>
          <p:cNvPr id="16" name="矩形 15"/>
          <p:cNvSpPr/>
          <p:nvPr/>
        </p:nvSpPr>
        <p:spPr>
          <a:xfrm>
            <a:off x="301720" y="6067229"/>
            <a:ext cx="10111616" cy="784830"/>
          </a:xfrm>
          <a:prstGeom prst="rect">
            <a:avLst/>
          </a:prstGeom>
        </p:spPr>
        <p:txBody>
          <a:bodyPr wrap="square">
            <a:spAutoFit/>
          </a:bodyPr>
          <a:lstStyle/>
          <a:p>
            <a:pPr algn="just" eaLnBrk="0"/>
            <a:r>
              <a:rPr lang="en-US" altLang="zh-CN" sz="900" spc="-10" dirty="0">
                <a:solidFill>
                  <a:srgbClr val="000000">
                    <a:alpha val="100000"/>
                  </a:srgbClr>
                </a:solidFill>
                <a:ea typeface="等线" panose="02010600030101010101" pitchFamily="2" charset="-122"/>
                <a:cs typeface="微软雅黑" panose="020B0503020204020204" charset="-122"/>
              </a:rPr>
              <a:t>1. Sung H, </a:t>
            </a:r>
            <a:r>
              <a:rPr lang="en-US" altLang="zh-CN" sz="900" spc="-10" dirty="0" err="1">
                <a:solidFill>
                  <a:srgbClr val="000000">
                    <a:alpha val="100000"/>
                  </a:srgbClr>
                </a:solidFill>
                <a:ea typeface="等线" panose="02010600030101010101" pitchFamily="2" charset="-122"/>
                <a:cs typeface="微软雅黑" panose="020B0503020204020204" charset="-122"/>
              </a:rPr>
              <a:t>Ferl</a:t>
            </a:r>
            <a:r>
              <a:rPr lang="en-US" altLang="zh-CN" sz="900" dirty="0" err="1">
                <a:solidFill>
                  <a:srgbClr val="000000">
                    <a:alpha val="100000"/>
                  </a:srgbClr>
                </a:solidFill>
                <a:ea typeface="等线" panose="02010600030101010101" pitchFamily="2" charset="-122"/>
                <a:cs typeface="微软雅黑" panose="020B0503020204020204" charset="-122"/>
              </a:rPr>
              <a:t>ay</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J</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Siegel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RL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et</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al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Global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Cancer</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Statistics</a:t>
            </a:r>
            <a:r>
              <a:rPr lang="en-US" altLang="zh-CN" sz="900" spc="-10" dirty="0">
                <a:solidFill>
                  <a:srgbClr val="000000">
                    <a:alpha val="100000"/>
                  </a:srgbClr>
                </a:solidFill>
                <a:ea typeface="等线" panose="02010600030101010101" pitchFamily="2" charset="-122"/>
                <a:cs typeface="微软雅黑" panose="020B0503020204020204" charset="-122"/>
              </a:rPr>
              <a:t> 2020, </a:t>
            </a:r>
            <a:r>
              <a:rPr lang="en-US" altLang="zh-CN" sz="900" dirty="0">
                <a:solidFill>
                  <a:srgbClr val="000000">
                    <a:alpha val="100000"/>
                  </a:srgbClr>
                </a:solidFill>
                <a:ea typeface="等线" panose="02010600030101010101" pitchFamily="2" charset="-122"/>
                <a:cs typeface="微软雅黑" panose="020B0503020204020204" charset="-122"/>
              </a:rPr>
              <a:t>CA</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Cancer</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J</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err="1">
                <a:solidFill>
                  <a:srgbClr val="000000">
                    <a:alpha val="100000"/>
                  </a:srgbClr>
                </a:solidFill>
                <a:ea typeface="等线" panose="02010600030101010101" pitchFamily="2" charset="-122"/>
                <a:cs typeface="微软雅黑" panose="020B0503020204020204" charset="-122"/>
              </a:rPr>
              <a:t>Clin</a:t>
            </a:r>
            <a:r>
              <a:rPr lang="en-US" altLang="zh-CN" sz="900" spc="-10" dirty="0">
                <a:solidFill>
                  <a:srgbClr val="000000">
                    <a:alpha val="100000"/>
                  </a:srgbClr>
                </a:solidFill>
                <a:ea typeface="等线" panose="02010600030101010101" pitchFamily="2" charset="-122"/>
                <a:cs typeface="微软雅黑" panose="020B0503020204020204" charset="-122"/>
              </a:rPr>
              <a:t>. 2021;71(3):209-249. </a:t>
            </a:r>
            <a:endParaRPr lang="en-US" altLang="zh-CN" sz="900" spc="-10" dirty="0">
              <a:solidFill>
                <a:srgbClr val="000000">
                  <a:alpha val="100000"/>
                </a:srgbClr>
              </a:solidFill>
              <a:ea typeface="等线" panose="02010600030101010101" pitchFamily="2" charset="-122"/>
              <a:cs typeface="微软雅黑" panose="020B0503020204020204" charset="-122"/>
            </a:endParaRPr>
          </a:p>
          <a:p>
            <a:pPr algn="just" eaLnBrk="0"/>
            <a:r>
              <a:rPr lang="en-US" altLang="zh-CN" sz="900" spc="-10" dirty="0">
                <a:solidFill>
                  <a:srgbClr val="000000">
                    <a:alpha val="100000"/>
                  </a:srgbClr>
                </a:solidFill>
                <a:ea typeface="等线" panose="02010600030101010101" pitchFamily="2" charset="-122"/>
                <a:cs typeface="微软雅黑" panose="020B0503020204020204" charset="-122"/>
              </a:rPr>
              <a:t>2. </a:t>
            </a:r>
            <a:r>
              <a:rPr lang="en-US" altLang="zh-CN" sz="900" dirty="0" err="1">
                <a:solidFill>
                  <a:srgbClr val="000000">
                    <a:alpha val="100000"/>
                  </a:srgbClr>
                </a:solidFill>
                <a:ea typeface="等线" panose="02010600030101010101" pitchFamily="2" charset="-122"/>
                <a:cs typeface="微软雅黑" panose="020B0503020204020204" charset="-122"/>
              </a:rPr>
              <a:t>Xue</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C</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Wang</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X</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Peng</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R</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et</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al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Distribution</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err="1">
                <a:solidFill>
                  <a:srgbClr val="000000">
                    <a:alpha val="100000"/>
                  </a:srgbClr>
                </a:solidFill>
                <a:ea typeface="等线" panose="02010600030101010101" pitchFamily="2" charset="-122"/>
                <a:cs typeface="微软雅黑" panose="020B0503020204020204" charset="-122"/>
              </a:rPr>
              <a:t>clinicopathologic</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features</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and</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survival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of</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breast </a:t>
            </a:r>
            <a:r>
              <a:rPr lang="en-US" altLang="zh-CN" sz="900" spc="-10" dirty="0">
                <a:solidFill>
                  <a:srgbClr val="000000">
                    <a:alpha val="100000"/>
                  </a:srgbClr>
                </a:solidFill>
                <a:ea typeface="等线" panose="02010600030101010101" pitchFamily="2" charset="-122"/>
                <a:cs typeface="微软雅黑" panose="020B0503020204020204" charset="-122"/>
              </a:rPr>
              <a:t>cancer subtypes in Southern China. Cancer Sci. 2012;103(9):1679-1687. </a:t>
            </a:r>
            <a:endParaRPr lang="en-US" altLang="zh-CN" sz="900" spc="-10" dirty="0">
              <a:solidFill>
                <a:srgbClr val="000000">
                  <a:alpha val="100000"/>
                </a:srgbClr>
              </a:solidFill>
              <a:ea typeface="等线" panose="02010600030101010101" pitchFamily="2" charset="-122"/>
              <a:cs typeface="微软雅黑" panose="020B0503020204020204" charset="-122"/>
            </a:endParaRPr>
          </a:p>
          <a:p>
            <a:pPr algn="just" eaLnBrk="0"/>
            <a:r>
              <a:rPr lang="en-US" altLang="zh-CN" sz="900" spc="-10" dirty="0">
                <a:solidFill>
                  <a:srgbClr val="000000">
                    <a:alpha val="100000"/>
                  </a:srgbClr>
                </a:solidFill>
                <a:ea typeface="等线" panose="02010600030101010101" pitchFamily="2" charset="-122"/>
                <a:cs typeface="微软雅黑" panose="020B0503020204020204" charset="-122"/>
              </a:rPr>
              <a:t>3. </a:t>
            </a:r>
            <a:r>
              <a:rPr lang="zh-CN" altLang="en-US" sz="900" spc="-10" dirty="0">
                <a:solidFill>
                  <a:srgbClr val="000000">
                    <a:alpha val="100000"/>
                  </a:srgbClr>
                </a:solidFill>
                <a:ea typeface="等线" panose="02010600030101010101" pitchFamily="2" charset="-122"/>
                <a:cs typeface="微软雅黑" panose="020B0503020204020204" charset="-122"/>
              </a:rPr>
              <a:t>中国抗癌协会</a:t>
            </a:r>
            <a:r>
              <a:rPr lang="en-US" altLang="zh-CN" sz="900" spc="-10" dirty="0">
                <a:solidFill>
                  <a:srgbClr val="000000">
                    <a:alpha val="100000"/>
                  </a:srgbClr>
                </a:solidFill>
                <a:ea typeface="等线" panose="02010600030101010101" pitchFamily="2" charset="-122"/>
                <a:cs typeface="微软雅黑" panose="020B0503020204020204" charset="-122"/>
              </a:rPr>
              <a:t>《 2021</a:t>
            </a:r>
            <a:r>
              <a:rPr lang="zh-CN" altLang="en-US" sz="900" spc="-10" dirty="0">
                <a:solidFill>
                  <a:srgbClr val="000000">
                    <a:alpha val="100000"/>
                  </a:srgbClr>
                </a:solidFill>
                <a:ea typeface="等线" panose="02010600030101010101" pitchFamily="2" charset="-122"/>
                <a:cs typeface="微软雅黑" panose="020B0503020204020204" charset="-122"/>
              </a:rPr>
              <a:t>年乳腺癌患者生存质量白皮书</a:t>
            </a:r>
            <a:r>
              <a:rPr lang="en-US" altLang="zh-CN" sz="900" spc="-10" dirty="0">
                <a:solidFill>
                  <a:srgbClr val="000000">
                    <a:alpha val="100000"/>
                  </a:srgbClr>
                </a:solidFill>
                <a:ea typeface="等线" panose="02010600030101010101" pitchFamily="2" charset="-122"/>
                <a:cs typeface="微软雅黑" panose="020B0503020204020204" charset="-122"/>
              </a:rPr>
              <a:t>》</a:t>
            </a:r>
            <a:r>
              <a:rPr lang="zh-CN" altLang="en-US" sz="900" spc="-10" dirty="0">
                <a:solidFill>
                  <a:srgbClr val="000000">
                    <a:alpha val="100000"/>
                  </a:srgbClr>
                </a:solidFill>
                <a:ea typeface="等线" panose="02010600030101010101" pitchFamily="2" charset="-122"/>
                <a:cs typeface="微软雅黑" panose="020B0503020204020204" charset="-122"/>
              </a:rPr>
              <a:t>，</a:t>
            </a:r>
            <a:r>
              <a:rPr lang="en-US" altLang="zh-CN" sz="900" spc="-10" dirty="0">
                <a:solidFill>
                  <a:srgbClr val="000000">
                    <a:alpha val="100000"/>
                  </a:srgbClr>
                </a:solidFill>
                <a:ea typeface="等线" panose="02010600030101010101" pitchFamily="2" charset="-122"/>
                <a:cs typeface="微软雅黑" panose="020B0503020204020204" charset="-122"/>
              </a:rPr>
              <a:t>2022</a:t>
            </a:r>
            <a:r>
              <a:rPr lang="zh-CN" altLang="en-US" sz="900" spc="-10" dirty="0">
                <a:solidFill>
                  <a:srgbClr val="000000">
                    <a:alpha val="100000"/>
                  </a:srgbClr>
                </a:solidFill>
                <a:ea typeface="等线" panose="02010600030101010101" pitchFamily="2" charset="-122"/>
                <a:cs typeface="微软雅黑" panose="020B0503020204020204" charset="-122"/>
              </a:rPr>
              <a:t>年</a:t>
            </a:r>
            <a:r>
              <a:rPr lang="en-US" altLang="zh-CN" sz="900" spc="-10" dirty="0">
                <a:solidFill>
                  <a:srgbClr val="000000">
                    <a:alpha val="100000"/>
                  </a:srgbClr>
                </a:solidFill>
                <a:ea typeface="等线" panose="02010600030101010101" pitchFamily="2" charset="-122"/>
                <a:cs typeface="微软雅黑" panose="020B0503020204020204" charset="-122"/>
              </a:rPr>
              <a:t>4</a:t>
            </a:r>
            <a:r>
              <a:rPr lang="zh-CN" altLang="en-US" sz="900" spc="-10" dirty="0">
                <a:solidFill>
                  <a:srgbClr val="000000">
                    <a:alpha val="100000"/>
                  </a:srgbClr>
                </a:solidFill>
                <a:ea typeface="等线" panose="02010600030101010101" pitchFamily="2" charset="-122"/>
                <a:cs typeface="微软雅黑" panose="020B0503020204020204" charset="-122"/>
              </a:rPr>
              <a:t>月； </a:t>
            </a:r>
            <a:endParaRPr lang="zh-CN" altLang="en-US" sz="900" spc="-10" dirty="0">
              <a:solidFill>
                <a:srgbClr val="000000">
                  <a:alpha val="100000"/>
                </a:srgbClr>
              </a:solidFill>
              <a:ea typeface="等线" panose="02010600030101010101" pitchFamily="2" charset="-122"/>
              <a:cs typeface="微软雅黑" panose="020B0503020204020204" charset="-122"/>
            </a:endParaRPr>
          </a:p>
          <a:p>
            <a:pPr algn="just" eaLnBrk="0"/>
            <a:r>
              <a:rPr lang="en-US" altLang="zh-CN" sz="900" spc="-10" dirty="0">
                <a:solidFill>
                  <a:srgbClr val="000000">
                    <a:alpha val="100000"/>
                  </a:srgbClr>
                </a:solidFill>
                <a:ea typeface="等线" panose="02010600030101010101" pitchFamily="2" charset="-122"/>
                <a:cs typeface="微软雅黑" panose="020B0503020204020204" charset="-122"/>
              </a:rPr>
              <a:t>4. Johnston S, Martin M, Di Leo A, et al. M</a:t>
            </a:r>
            <a:r>
              <a:rPr lang="en-US" altLang="zh-CN" sz="900" dirty="0">
                <a:solidFill>
                  <a:srgbClr val="000000">
                    <a:alpha val="100000"/>
                  </a:srgbClr>
                </a:solidFill>
                <a:ea typeface="等线" panose="02010600030101010101" pitchFamily="2" charset="-122"/>
                <a:cs typeface="微软雅黑" panose="020B0503020204020204" charset="-122"/>
              </a:rPr>
              <a:t>ONARCH</a:t>
            </a:r>
            <a:r>
              <a:rPr lang="en-US" altLang="zh-CN" sz="900" spc="-10" dirty="0">
                <a:solidFill>
                  <a:srgbClr val="000000">
                    <a:alpha val="100000"/>
                  </a:srgbClr>
                </a:solidFill>
                <a:ea typeface="等线" panose="02010600030101010101" pitchFamily="2" charset="-122"/>
                <a:cs typeface="微软雅黑" panose="020B0503020204020204" charset="-122"/>
              </a:rPr>
              <a:t> 3 </a:t>
            </a:r>
            <a:r>
              <a:rPr lang="en-US" altLang="zh-CN" sz="900" dirty="0">
                <a:solidFill>
                  <a:srgbClr val="000000">
                    <a:alpha val="100000"/>
                  </a:srgbClr>
                </a:solidFill>
                <a:ea typeface="等线" panose="02010600030101010101" pitchFamily="2" charset="-122"/>
                <a:cs typeface="微软雅黑" panose="020B0503020204020204" charset="-122"/>
              </a:rPr>
              <a:t>final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PFS</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a randomized</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study</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of</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err="1">
                <a:solidFill>
                  <a:srgbClr val="000000">
                    <a:alpha val="100000"/>
                  </a:srgbClr>
                </a:solidFill>
                <a:ea typeface="等线" panose="02010600030101010101" pitchFamily="2" charset="-122"/>
                <a:cs typeface="微软雅黑" panose="020B0503020204020204" charset="-122"/>
              </a:rPr>
              <a:t>abemaciclib</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as</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initial</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therapy</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for</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advanced</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breast</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cancer</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NPJ</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Breast</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Cancer</a:t>
            </a:r>
            <a:r>
              <a:rPr lang="en-US" altLang="zh-CN" sz="900" spc="-10" dirty="0">
                <a:solidFill>
                  <a:srgbClr val="000000">
                    <a:alpha val="100000"/>
                  </a:srgbClr>
                </a:solidFill>
                <a:ea typeface="等线" panose="02010600030101010101" pitchFamily="2" charset="-122"/>
                <a:cs typeface="微软雅黑" panose="020B0503020204020204" charset="-122"/>
              </a:rPr>
              <a:t>. 2019;5:5. </a:t>
            </a:r>
            <a:endParaRPr lang="en-US" altLang="zh-CN" sz="900" spc="-10" dirty="0">
              <a:solidFill>
                <a:srgbClr val="000000">
                  <a:alpha val="100000"/>
                </a:srgbClr>
              </a:solidFill>
              <a:ea typeface="等线" panose="02010600030101010101" pitchFamily="2" charset="-122"/>
              <a:cs typeface="微软雅黑" panose="020B0503020204020204" charset="-122"/>
            </a:endParaRPr>
          </a:p>
          <a:p>
            <a:pPr algn="just" eaLnBrk="0"/>
            <a:r>
              <a:rPr lang="en-US" altLang="zh-CN" sz="900" spc="-10" dirty="0">
                <a:solidFill>
                  <a:srgbClr val="000000">
                    <a:alpha val="100000"/>
                  </a:srgbClr>
                </a:solidFill>
                <a:ea typeface="等线" panose="02010600030101010101" pitchFamily="2" charset="-122"/>
                <a:cs typeface="微软雅黑" panose="020B0503020204020204" charset="-122"/>
              </a:rPr>
              <a:t>5. </a:t>
            </a:r>
            <a:r>
              <a:rPr lang="en-US" altLang="zh-CN" sz="900" dirty="0">
                <a:solidFill>
                  <a:srgbClr val="000000">
                    <a:alpha val="100000"/>
                  </a:srgbClr>
                </a:solidFill>
                <a:ea typeface="等线" panose="02010600030101010101" pitchFamily="2" charset="-122"/>
                <a:cs typeface="微软雅黑" panose="020B0503020204020204" charset="-122"/>
              </a:rPr>
              <a:t>Finn</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RS, Martin M, </a:t>
            </a:r>
            <a:r>
              <a:rPr lang="en-US" altLang="zh-CN" sz="900" dirty="0" err="1">
                <a:solidFill>
                  <a:srgbClr val="000000">
                    <a:alpha val="100000"/>
                  </a:srgbClr>
                </a:solidFill>
                <a:ea typeface="等线" panose="02010600030101010101" pitchFamily="2" charset="-122"/>
                <a:cs typeface="微软雅黑" panose="020B0503020204020204" charset="-122"/>
              </a:rPr>
              <a:t>Rugo</a:t>
            </a:r>
            <a:r>
              <a:rPr lang="en-US" altLang="zh-CN" sz="900" dirty="0">
                <a:solidFill>
                  <a:srgbClr val="000000">
                    <a:alpha val="100000"/>
                  </a:srgbClr>
                </a:solidFill>
                <a:ea typeface="等线" panose="02010600030101010101" pitchFamily="2" charset="-122"/>
                <a:cs typeface="微软雅黑" panose="020B0503020204020204" charset="-122"/>
              </a:rPr>
              <a:t> HS, et al. </a:t>
            </a:r>
            <a:r>
              <a:rPr lang="en-US" altLang="zh-CN" sz="900" dirty="0" err="1">
                <a:solidFill>
                  <a:srgbClr val="000000">
                    <a:alpha val="100000"/>
                  </a:srgbClr>
                </a:solidFill>
                <a:ea typeface="等线" panose="02010600030101010101" pitchFamily="2" charset="-122"/>
                <a:cs typeface="微软雅黑" panose="020B0503020204020204" charset="-122"/>
              </a:rPr>
              <a:t>Palbociclib</a:t>
            </a:r>
            <a:r>
              <a:rPr lang="en-US" altLang="zh-CN" sz="900" dirty="0">
                <a:solidFill>
                  <a:srgbClr val="000000">
                    <a:alpha val="100000"/>
                  </a:srgbClr>
                </a:solidFill>
                <a:ea typeface="等线" panose="02010600030101010101" pitchFamily="2" charset="-122"/>
                <a:cs typeface="微软雅黑" panose="020B0503020204020204" charset="-122"/>
              </a:rPr>
              <a:t> and </a:t>
            </a:r>
            <a:r>
              <a:rPr lang="en-US" altLang="zh-CN" sz="900" dirty="0" err="1">
                <a:solidFill>
                  <a:srgbClr val="000000">
                    <a:alpha val="100000"/>
                  </a:srgbClr>
                </a:solidFill>
                <a:ea typeface="等线" panose="02010600030101010101" pitchFamily="2" charset="-122"/>
                <a:cs typeface="微软雅黑" panose="020B0503020204020204" charset="-122"/>
              </a:rPr>
              <a:t>Letrozole</a:t>
            </a:r>
            <a:r>
              <a:rPr lang="en-US" altLang="zh-CN" sz="900" dirty="0">
                <a:solidFill>
                  <a:srgbClr val="000000">
                    <a:alpha val="100000"/>
                  </a:srgbClr>
                </a:solidFill>
                <a:ea typeface="等线" panose="02010600030101010101" pitchFamily="2" charset="-122"/>
                <a:cs typeface="微软雅黑" panose="020B0503020204020204" charset="-122"/>
              </a:rPr>
              <a:t> in Advanced Breast Cancer. N </a:t>
            </a:r>
            <a:r>
              <a:rPr lang="en-US" altLang="zh-CN" sz="900" dirty="0" err="1">
                <a:solidFill>
                  <a:srgbClr val="000000">
                    <a:alpha val="100000"/>
                  </a:srgbClr>
                </a:solidFill>
                <a:ea typeface="等线" panose="02010600030101010101" pitchFamily="2" charset="-122"/>
                <a:cs typeface="微软雅黑" panose="020B0503020204020204" charset="-122"/>
              </a:rPr>
              <a:t>Engl</a:t>
            </a:r>
            <a:r>
              <a:rPr lang="en-US" altLang="zh-CN" sz="900" dirty="0">
                <a:solidFill>
                  <a:srgbClr val="000000">
                    <a:alpha val="100000"/>
                  </a:srgbClr>
                </a:solidFill>
                <a:ea typeface="等线" panose="02010600030101010101" pitchFamily="2" charset="-122"/>
                <a:cs typeface="微软雅黑" panose="020B0503020204020204" charset="-122"/>
              </a:rPr>
              <a:t> J</a:t>
            </a:r>
            <a:r>
              <a:rPr lang="en-US" altLang="zh-CN" sz="900" spc="10" dirty="0">
                <a:solidFill>
                  <a:srgbClr val="000000">
                    <a:alpha val="100000"/>
                  </a:srgbClr>
                </a:solidFill>
                <a:ea typeface="等线" panose="02010600030101010101" pitchFamily="2" charset="-122"/>
                <a:cs typeface="微软雅黑" panose="020B0503020204020204" charset="-122"/>
              </a:rPr>
              <a:t> </a:t>
            </a:r>
            <a:r>
              <a:rPr lang="en-US" altLang="zh-CN" sz="900" dirty="0">
                <a:solidFill>
                  <a:srgbClr val="000000">
                    <a:alpha val="100000"/>
                  </a:srgbClr>
                </a:solidFill>
                <a:ea typeface="等线" panose="02010600030101010101" pitchFamily="2" charset="-122"/>
                <a:cs typeface="微软雅黑" panose="020B0503020204020204" charset="-122"/>
              </a:rPr>
              <a:t>Med</a:t>
            </a:r>
            <a:r>
              <a:rPr lang="en-US" altLang="zh-CN" sz="900" spc="10" dirty="0">
                <a:solidFill>
                  <a:srgbClr val="000000">
                    <a:alpha val="100000"/>
                  </a:srgbClr>
                </a:solidFill>
                <a:ea typeface="等线" panose="02010600030101010101" pitchFamily="2" charset="-122"/>
                <a:cs typeface="微软雅黑" panose="020B0503020204020204" charset="-122"/>
              </a:rPr>
              <a:t>.</a:t>
            </a:r>
            <a:r>
              <a:rPr lang="en-US" altLang="zh-CN" sz="900" dirty="0">
                <a:solidFill>
                  <a:srgbClr val="000000">
                    <a:alpha val="100000"/>
                  </a:srgbClr>
                </a:solidFill>
                <a:ea typeface="等线" panose="02010600030101010101" pitchFamily="2" charset="-122"/>
                <a:cs typeface="微软雅黑" panose="020B0503020204020204" charset="-122"/>
              </a:rPr>
              <a:t> 2016;375(20):1925-1936.</a:t>
            </a:r>
            <a:endParaRPr lang="en-US" altLang="zh-CN" sz="900" dirty="0">
              <a:solidFill>
                <a:srgbClr val="000000">
                  <a:alpha val="100000"/>
                </a:srgbClr>
              </a:solidFill>
              <a:ea typeface="等线" panose="02010600030101010101" pitchFamily="2" charset="-122"/>
              <a:cs typeface="微软雅黑" panose="020B0503020204020204" charset="-122"/>
            </a:endParaRPr>
          </a:p>
        </p:txBody>
      </p:sp>
      <p:cxnSp>
        <p:nvCxnSpPr>
          <p:cNvPr id="42" name="Straight Connector 18"/>
          <p:cNvCxnSpPr/>
          <p:nvPr/>
        </p:nvCxnSpPr>
        <p:spPr>
          <a:xfrm>
            <a:off x="314415" y="6051600"/>
            <a:ext cx="11353007" cy="31257"/>
          </a:xfrm>
          <a:prstGeom prst="line">
            <a:avLst/>
          </a:prstGeom>
          <a:ln w="19050">
            <a:gradFill>
              <a:gsLst>
                <a:gs pos="1000">
                  <a:srgbClr val="00698F">
                    <a:alpha val="0"/>
                  </a:srgbClr>
                </a:gs>
                <a:gs pos="52000">
                  <a:srgbClr val="27768E"/>
                </a:gs>
                <a:gs pos="100000">
                  <a:srgbClr val="E6E6E6"/>
                </a:gs>
              </a:gsLst>
              <a:lin ang="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18"/>
          <p:cNvCxnSpPr/>
          <p:nvPr/>
        </p:nvCxnSpPr>
        <p:spPr>
          <a:xfrm>
            <a:off x="301720" y="6051600"/>
            <a:ext cx="11353007" cy="31257"/>
          </a:xfrm>
          <a:prstGeom prst="line">
            <a:avLst/>
          </a:prstGeom>
          <a:ln w="19050">
            <a:gradFill>
              <a:gsLst>
                <a:gs pos="1000">
                  <a:srgbClr val="00698F">
                    <a:alpha val="0"/>
                  </a:srgbClr>
                </a:gs>
                <a:gs pos="52000">
                  <a:srgbClr val="27768E"/>
                </a:gs>
                <a:gs pos="100000">
                  <a:srgbClr val="E6E6E6"/>
                </a:gs>
              </a:gsLst>
              <a:lin ang="0" scaled="0"/>
            </a:gradFill>
          </a:ln>
        </p:spPr>
        <p:style>
          <a:lnRef idx="1">
            <a:schemeClr val="accent1"/>
          </a:lnRef>
          <a:fillRef idx="0">
            <a:schemeClr val="accent1"/>
          </a:fillRef>
          <a:effectRef idx="0">
            <a:schemeClr val="accent1"/>
          </a:effectRef>
          <a:fontRef idx="minor">
            <a:schemeClr val="tx1"/>
          </a:fontRef>
        </p:style>
      </p:cxnSp>
      <p:sp>
        <p:nvSpPr>
          <p:cNvPr id="44" name="文本框 43"/>
          <p:cNvSpPr txBox="1"/>
          <p:nvPr>
            <p:custDataLst>
              <p:tags r:id="rId4"/>
            </p:custDataLst>
          </p:nvPr>
        </p:nvSpPr>
        <p:spPr>
          <a:xfrm>
            <a:off x="10600660" y="0"/>
            <a:ext cx="1591975" cy="369332"/>
          </a:xfrm>
          <a:prstGeom prst="rect">
            <a:avLst/>
          </a:prstGeom>
          <a:solidFill>
            <a:srgbClr val="00698F"/>
          </a:solidFill>
        </p:spPr>
        <p:txBody>
          <a:bodyPr wrap="square" rtlCol="0">
            <a:spAutoFit/>
          </a:bodyPr>
          <a:lstStyle/>
          <a:p>
            <a:r>
              <a:rPr lang="zh-CN" altLang="en-US" b="1" dirty="0" smtClean="0">
                <a:solidFill>
                  <a:schemeClr val="bg1"/>
                </a:solidFill>
                <a:latin typeface="微软雅黑" panose="020B0503020204020204" charset="-122"/>
                <a:ea typeface="微软雅黑" panose="020B0503020204020204" charset="-122"/>
              </a:rPr>
              <a:t>药品基本信息</a:t>
            </a:r>
            <a:endParaRPr lang="zh-CN" altLang="en-US" b="1" dirty="0">
              <a:solidFill>
                <a:schemeClr val="bg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custDataLst>
              <p:tags r:id="rId1"/>
            </p:custDataLst>
          </p:nvPr>
        </p:nvGraphicFramePr>
        <p:xfrm>
          <a:off x="460415" y="2760106"/>
          <a:ext cx="11156313" cy="2935062"/>
        </p:xfrm>
        <a:graphic>
          <a:graphicData uri="http://schemas.openxmlformats.org/drawingml/2006/table">
            <a:tbl>
              <a:tblPr firstRow="1" bandRow="1">
                <a:tableStyleId>{5C22544A-7EE6-4342-B048-85BDC9FD1C3A}</a:tableStyleId>
              </a:tblPr>
              <a:tblGrid>
                <a:gridCol w="952749"/>
                <a:gridCol w="1340196"/>
                <a:gridCol w="3149600"/>
                <a:gridCol w="1371600"/>
                <a:gridCol w="1981200"/>
                <a:gridCol w="1188720"/>
                <a:gridCol w="1172248"/>
              </a:tblGrid>
              <a:tr h="547690">
                <a:tc>
                  <a:txBody>
                    <a:bodyPr/>
                    <a:lstStyle/>
                    <a:p>
                      <a:pPr marL="0" lvl="0" indent="0">
                        <a:lnSpc>
                          <a:spcPct val="100000"/>
                        </a:lnSpc>
                        <a:spcBef>
                          <a:spcPts val="0"/>
                        </a:spcBef>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治疗机制</a:t>
                      </a:r>
                      <a:endParaRPr lang="zh-CN" altLang="en-US" sz="1200" b="1" cap="none" spc="0" dirty="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c>
                  <a:txBody>
                    <a:bodyPr/>
                    <a:lstStyle/>
                    <a:p>
                      <a:pPr marL="0" lvl="0" indent="0">
                        <a:lnSpc>
                          <a:spcPct val="100000"/>
                        </a:lnSpc>
                        <a:spcBef>
                          <a:spcPts val="0"/>
                        </a:spcBef>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治疗方案</a:t>
                      </a:r>
                      <a:endParaRPr lang="zh-CN" altLang="en-US" sz="1200" b="1" cap="none" spc="0" dirty="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说明书适应症</a:t>
                      </a:r>
                      <a:endParaRPr lang="zh-CN" altLang="en-US" sz="1200" b="1" cap="none" spc="0" dirty="0" smtClean="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CDK4/6i</a:t>
                      </a: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经治后</a:t>
                      </a:r>
                      <a:r>
                        <a:rPr lang="zh-CN" altLang="en-US" sz="1200" b="1" cap="none" spc="0" baseline="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 </a:t>
                      </a:r>
                      <a:endParaRPr lang="en-US" altLang="zh-CN" sz="1200" b="1" cap="none" spc="0" baseline="0" dirty="0" smtClean="0">
                        <a:ln>
                          <a:noFill/>
                        </a:ln>
                        <a:solidFill>
                          <a:schemeClr val="bg1"/>
                        </a:solidFill>
                        <a:effectLst/>
                        <a:latin typeface="微软雅黑" panose="020B0503020204020204" charset="-122"/>
                        <a:ea typeface="微软雅黑" panose="020B0503020204020204" charset="-122"/>
                        <a:cs typeface="微软雅黑" panose="020B0503020204020204"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指南</a:t>
                      </a:r>
                      <a:r>
                        <a:rPr lang="en-US" altLang="zh-CN" sz="1200" b="1" cap="none" spc="0" baseline="3000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1</a:t>
                      </a: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推荐情况</a:t>
                      </a:r>
                      <a:endParaRPr lang="zh-CN" altLang="en-US" sz="1200" b="1" cap="none" spc="0" dirty="0" smtClean="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用药便利性</a:t>
                      </a:r>
                      <a:endParaRPr lang="zh-CN" altLang="en-US" sz="1200" b="1" cap="none" spc="0" dirty="0" smtClean="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抑制旁路激活</a:t>
                      </a:r>
                      <a:endParaRPr lang="en-US" altLang="zh-CN"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逆转耐药</a:t>
                      </a:r>
                      <a:endParaRPr lang="zh-CN" altLang="en-US" sz="1200" b="1" cap="none" spc="0" dirty="0" smtClean="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c>
                  <a:txBody>
                    <a:bodyPr/>
                    <a:lstStyle/>
                    <a:p>
                      <a:pPr marL="0" lvl="0" indent="0" algn="l" rtl="0" eaLnBrk="0">
                        <a:lnSpc>
                          <a:spcPct val="100000"/>
                        </a:lnSpc>
                        <a:spcBef>
                          <a:spcPts val="0"/>
                        </a:spcBef>
                      </a:pPr>
                      <a:r>
                        <a:rPr lang="zh-CN" altLang="en-US" sz="1200" b="1" cap="none" spc="0" dirty="0" smtClean="0">
                          <a:ln>
                            <a:noFill/>
                          </a:ln>
                          <a:solidFill>
                            <a:schemeClr val="bg1"/>
                          </a:solidFill>
                          <a:effectLst/>
                          <a:latin typeface="微软雅黑" panose="020B0503020204020204" charset="-122"/>
                          <a:ea typeface="微软雅黑" panose="020B0503020204020204" charset="-122"/>
                          <a:cs typeface="微软雅黑" panose="020B0503020204020204" charset="-122"/>
                        </a:rPr>
                        <a:t>医保准入情况</a:t>
                      </a:r>
                      <a:endParaRPr lang="zh-CN" altLang="en-US" sz="1200" b="1" cap="none" spc="0" dirty="0" smtClean="0">
                        <a:ln>
                          <a:noFill/>
                        </a:ln>
                        <a:solidFill>
                          <a:schemeClr val="bg1"/>
                        </a:solidFill>
                        <a:effectLst/>
                      </a:endParaRPr>
                    </a:p>
                  </a:txBody>
                  <a:tcPr anchor="ctr">
                    <a:lnB w="3175" cap="flat" cmpd="sng" algn="ctr">
                      <a:solidFill>
                        <a:srgbClr val="00698F"/>
                      </a:solidFill>
                      <a:prstDash val="solid"/>
                      <a:round/>
                      <a:headEnd type="none" w="med" len="med"/>
                      <a:tailEnd type="none" w="med" len="med"/>
                    </a:lnB>
                    <a:solidFill>
                      <a:srgbClr val="00698F"/>
                    </a:solidFill>
                  </a:tcPr>
                </a:tc>
              </a:tr>
              <a:tr h="1076302">
                <a:tc>
                  <a:txBody>
                    <a:bodyPr/>
                    <a:lstStyle/>
                    <a:p>
                      <a:pPr marL="0" indent="0" algn="l" rtl="0" eaLnBrk="0">
                        <a:lnSpc>
                          <a:spcPct val="100000"/>
                        </a:lnSpc>
                        <a:spcBef>
                          <a:spcPts val="0"/>
                        </a:spcBef>
                      </a:pPr>
                      <a:r>
                        <a:rPr lang="en-US" sz="1000" b="1" cap="none" spc="0" dirty="0" err="1" smtClean="0">
                          <a:ln>
                            <a:noFill/>
                          </a:ln>
                          <a:solidFill>
                            <a:srgbClr val="00698F"/>
                          </a:solidFill>
                          <a:effectLst/>
                          <a:latin typeface="微软雅黑" panose="020B0503020204020204" charset="-122"/>
                          <a:ea typeface="微软雅黑" panose="020B0503020204020204" charset="-122"/>
                          <a:cs typeface="微软雅黑" panose="020B0503020204020204" charset="-122"/>
                        </a:rPr>
                        <a:t>HDACi</a:t>
                      </a:r>
                      <a:r>
                        <a:rPr lang="en-US"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 </a:t>
                      </a:r>
                      <a:r>
                        <a:rPr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a:t>
                      </a:r>
                      <a:r>
                        <a:rPr lang="en-US"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 </a:t>
                      </a:r>
                      <a:r>
                        <a:rPr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ET</a:t>
                      </a:r>
                      <a:endParaRPr lang="en-US" altLang="en-US" sz="1000" b="1" cap="none" spc="0" dirty="0">
                        <a:ln>
                          <a:noFill/>
                        </a:ln>
                        <a:solidFill>
                          <a:srgbClr val="00698F"/>
                        </a:solidFill>
                        <a:effectLst/>
                        <a:latin typeface="微软雅黑" panose="020B0503020204020204" charset="-122"/>
                        <a:ea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indent="0" algn="l" rtl="0" eaLnBrk="0">
                        <a:lnSpc>
                          <a:spcPct val="100000"/>
                        </a:lnSpc>
                        <a:spcBef>
                          <a:spcPts val="0"/>
                        </a:spcBef>
                      </a:pPr>
                      <a:r>
                        <a:rPr lang="zh-CN"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西</a:t>
                      </a:r>
                      <a:r>
                        <a:rPr lang="zh-CN" sz="1000" b="1" cap="none" spc="0" dirty="0">
                          <a:ln>
                            <a:noFill/>
                          </a:ln>
                          <a:solidFill>
                            <a:srgbClr val="00698F"/>
                          </a:solidFill>
                          <a:effectLst/>
                          <a:latin typeface="微软雅黑" panose="020B0503020204020204" charset="-122"/>
                          <a:ea typeface="微软雅黑" panose="020B0503020204020204" charset="-122"/>
                          <a:cs typeface="微软雅黑" panose="020B0503020204020204" charset="-122"/>
                        </a:rPr>
                        <a:t>达本</a:t>
                      </a:r>
                      <a:r>
                        <a:rPr lang="zh-CN"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胺</a:t>
                      </a:r>
                      <a:r>
                        <a:rPr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a:t>
                      </a:r>
                      <a:r>
                        <a:rPr sz="1000" b="1" cap="none" spc="0" dirty="0" err="1" smtClean="0">
                          <a:ln>
                            <a:noFill/>
                          </a:ln>
                          <a:solidFill>
                            <a:srgbClr val="00698F"/>
                          </a:solidFill>
                          <a:effectLst/>
                          <a:latin typeface="微软雅黑" panose="020B0503020204020204" charset="-122"/>
                          <a:ea typeface="微软雅黑" panose="020B0503020204020204" charset="-122"/>
                          <a:cs typeface="微软雅黑" panose="020B0503020204020204" charset="-122"/>
                        </a:rPr>
                        <a:t>依西美坦</a:t>
                      </a:r>
                      <a:endParaRPr lang="en-US" altLang="en-US" sz="1000" b="1" cap="none" spc="0" dirty="0">
                        <a:ln>
                          <a:noFill/>
                        </a:ln>
                        <a:solidFill>
                          <a:srgbClr val="00698F"/>
                        </a:solidFill>
                        <a:effectLst/>
                        <a:latin typeface="微软雅黑" panose="020B0503020204020204" charset="-122"/>
                        <a:ea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indent="0" algn="just" rtl="0" eaLnBrk="0">
                        <a:lnSpc>
                          <a:spcPct val="100000"/>
                        </a:lnSpc>
                        <a:spcBef>
                          <a:spcPts val="0"/>
                        </a:spcBef>
                      </a:pPr>
                      <a:r>
                        <a:rPr sz="1000" b="1"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a:t>
                      </a:r>
                      <a:r>
                        <a:rPr sz="1000" b="1"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适应症限制严格】 </a:t>
                      </a:r>
                      <a:endParaRPr lang="en-US" sz="1000" b="1"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endParaRPr>
                    </a:p>
                    <a:p>
                      <a:pPr marL="0" indent="0" algn="just" rtl="0" eaLnBrk="0">
                        <a:lnSpc>
                          <a:spcPct val="120000"/>
                        </a:lnSpc>
                        <a:spcBef>
                          <a:spcPts val="0"/>
                        </a:spcBef>
                      </a:pPr>
                      <a:r>
                        <a:rPr lang="zh-CN" sz="1200" b="1" u="sng" cap="none" spc="0" dirty="0" smtClean="0">
                          <a:ln>
                            <a:noFill/>
                          </a:ln>
                          <a:solidFill>
                            <a:srgbClr val="C00000"/>
                          </a:solidFill>
                          <a:effectLst/>
                          <a:latin typeface="微软雅黑" panose="020B0503020204020204" charset="-122"/>
                          <a:ea typeface="微软雅黑" panose="020B0503020204020204" charset="-122"/>
                          <a:cs typeface="微软雅黑" panose="020B0503020204020204" charset="-122"/>
                        </a:rPr>
                        <a:t>联合</a:t>
                      </a:r>
                      <a:r>
                        <a:rPr lang="zh-CN" sz="1200" b="1" u="sng" cap="none" spc="0" dirty="0">
                          <a:ln>
                            <a:noFill/>
                          </a:ln>
                          <a:solidFill>
                            <a:srgbClr val="C00000"/>
                          </a:solidFill>
                          <a:effectLst/>
                          <a:latin typeface="微软雅黑" panose="020B0503020204020204" charset="-122"/>
                          <a:ea typeface="微软雅黑" panose="020B0503020204020204" charset="-122"/>
                          <a:cs typeface="微软雅黑" panose="020B0503020204020204" charset="-122"/>
                        </a:rPr>
                        <a:t>芳香化酶抑制</a:t>
                      </a:r>
                      <a:r>
                        <a:rPr lang="zh-CN" sz="1200" b="1" u="sng" cap="none" spc="0" dirty="0" smtClean="0">
                          <a:ln>
                            <a:noFill/>
                          </a:ln>
                          <a:solidFill>
                            <a:srgbClr val="C00000"/>
                          </a:solidFill>
                          <a:effectLst/>
                          <a:latin typeface="微软雅黑" panose="020B0503020204020204" charset="-122"/>
                          <a:ea typeface="微软雅黑" panose="020B0503020204020204" charset="-122"/>
                          <a:cs typeface="微软雅黑" panose="020B0503020204020204" charset="-122"/>
                        </a:rPr>
                        <a:t>剂</a:t>
                      </a:r>
                      <a:r>
                        <a:rPr lang="zh-CN" sz="1200" b="1" cap="none" spc="0" dirty="0" smtClean="0">
                          <a:ln>
                            <a:noFill/>
                          </a:ln>
                          <a:solidFill>
                            <a:srgbClr val="C00000"/>
                          </a:solidFill>
                          <a:effectLst/>
                          <a:latin typeface="微软雅黑" panose="020B0503020204020204" charset="-122"/>
                          <a:ea typeface="微软雅黑" panose="020B0503020204020204" charset="-122"/>
                          <a:cs typeface="微软雅黑" panose="020B0503020204020204" charset="-122"/>
                        </a:rPr>
                        <a:t>用于</a:t>
                      </a:r>
                      <a:r>
                        <a:rPr lang="zh-CN" sz="1200" b="1" cap="none" spc="0" dirty="0">
                          <a:ln>
                            <a:noFill/>
                          </a:ln>
                          <a:solidFill>
                            <a:srgbClr val="C00000"/>
                          </a:solidFill>
                          <a:effectLst/>
                          <a:latin typeface="微软雅黑" panose="020B0503020204020204" charset="-122"/>
                          <a:ea typeface="微软雅黑" panose="020B0503020204020204" charset="-122"/>
                          <a:cs typeface="微软雅黑" panose="020B0503020204020204" charset="-122"/>
                        </a:rPr>
                        <a:t>内分泌治疗</a:t>
                      </a:r>
                      <a:r>
                        <a:rPr sz="1200" b="1" cap="none" spc="0" dirty="0" err="1" smtClean="0">
                          <a:ln>
                            <a:noFill/>
                          </a:ln>
                          <a:solidFill>
                            <a:srgbClr val="C00000"/>
                          </a:solidFill>
                          <a:effectLst/>
                          <a:latin typeface="微软雅黑" panose="020B0503020204020204" charset="-122"/>
                          <a:ea typeface="微软雅黑" panose="020B0503020204020204" charset="-122"/>
                          <a:cs typeface="微软雅黑" panose="020B0503020204020204" charset="-122"/>
                        </a:rPr>
                        <a:t>失败后的二线</a:t>
                      </a:r>
                      <a:r>
                        <a:rPr sz="1200" b="1" u="sng" cap="none" spc="0" dirty="0" err="1" smtClean="0">
                          <a:ln>
                            <a:noFill/>
                          </a:ln>
                          <a:solidFill>
                            <a:srgbClr val="C00000"/>
                          </a:solidFill>
                          <a:effectLst/>
                          <a:latin typeface="微软雅黑" panose="020B0503020204020204" charset="-122"/>
                          <a:ea typeface="微软雅黑" panose="020B0503020204020204" charset="-122"/>
                          <a:cs typeface="微软雅黑" panose="020B0503020204020204" charset="-122"/>
                        </a:rPr>
                        <a:t>绝经后</a:t>
                      </a:r>
                      <a:r>
                        <a:rPr sz="1200" b="1" cap="none" spc="0" dirty="0" err="1" smtClean="0">
                          <a:ln>
                            <a:noFill/>
                          </a:ln>
                          <a:solidFill>
                            <a:srgbClr val="C00000"/>
                          </a:solidFill>
                          <a:effectLst/>
                          <a:latin typeface="微软雅黑" panose="020B0503020204020204" charset="-122"/>
                          <a:ea typeface="微软雅黑" panose="020B0503020204020204" charset="-122"/>
                          <a:cs typeface="微软雅黑" panose="020B0503020204020204" charset="-122"/>
                        </a:rPr>
                        <a:t>患者</a:t>
                      </a:r>
                      <a:endParaRPr lang="en-US" sz="1200" b="1" cap="none" spc="0" dirty="0" smtClean="0">
                        <a:ln>
                          <a:noFill/>
                        </a:ln>
                        <a:solidFill>
                          <a:srgbClr val="C00000"/>
                        </a:solidFill>
                        <a:effectLst/>
                        <a:latin typeface="微软雅黑" panose="020B0503020204020204" charset="-122"/>
                        <a:ea typeface="微软雅黑" panose="020B0503020204020204" charset="-122"/>
                        <a:cs typeface="微软雅黑" panose="020B0503020204020204" charset="-122"/>
                      </a:endParaRPr>
                    </a:p>
                    <a:p>
                      <a:pPr marL="0" indent="0" algn="just" rtl="0" eaLnBrk="0">
                        <a:lnSpc>
                          <a:spcPct val="120000"/>
                        </a:lnSpc>
                        <a:spcBef>
                          <a:spcPts val="0"/>
                        </a:spcBef>
                      </a:pPr>
                      <a:r>
                        <a:rPr sz="10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联合</a:t>
                      </a:r>
                      <a:r>
                        <a:rPr sz="1200" b="1" u="sng" cap="none" spc="0" dirty="0" err="1" smtClean="0">
                          <a:ln>
                            <a:noFill/>
                          </a:ln>
                          <a:solidFill>
                            <a:srgbClr val="00698F"/>
                          </a:solidFill>
                          <a:effectLst/>
                          <a:latin typeface="微软雅黑" panose="020B0503020204020204" charset="-122"/>
                          <a:ea typeface="微软雅黑" panose="020B0503020204020204" charset="-122"/>
                          <a:cs typeface="微软雅黑" panose="020B0503020204020204" charset="-122"/>
                        </a:rPr>
                        <a:t>芳香化酶抑制剂</a:t>
                      </a:r>
                      <a:r>
                        <a:rPr sz="1000" b="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用于</a:t>
                      </a:r>
                      <a:r>
                        <a:rPr lang="zh-CN" altLang="en-US" sz="10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治疗</a:t>
                      </a:r>
                      <a:r>
                        <a:rPr sz="10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HR</a:t>
                      </a:r>
                      <a:r>
                        <a:rPr sz="10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+/HER2- </a:t>
                      </a:r>
                      <a:r>
                        <a:rPr sz="1200" b="1" u="sng" cap="none" spc="0" dirty="0" err="1" smtClean="0">
                          <a:ln>
                            <a:noFill/>
                          </a:ln>
                          <a:solidFill>
                            <a:srgbClr val="00698F"/>
                          </a:solidFill>
                          <a:effectLst/>
                          <a:latin typeface="微软雅黑" panose="020B0503020204020204" charset="-122"/>
                          <a:ea typeface="微软雅黑" panose="020B0503020204020204" charset="-122"/>
                          <a:cs typeface="微软雅黑" panose="020B0503020204020204" charset="-122"/>
                        </a:rPr>
                        <a:t>绝经后</a:t>
                      </a:r>
                      <a:r>
                        <a:rPr lang="zh-CN" sz="10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经</a:t>
                      </a:r>
                      <a:r>
                        <a:rPr lang="zh-CN" sz="1000" b="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内分泌治疗复发或进展的患者</a:t>
                      </a:r>
                      <a:endParaRPr lang="en-US" altLang="en-US" sz="1000" b="0" cap="none" spc="0" dirty="0">
                        <a:ln>
                          <a:noFill/>
                        </a:ln>
                        <a:solidFill>
                          <a:schemeClr val="tx1"/>
                        </a:solidFill>
                        <a:effectLst/>
                        <a:latin typeface="微软雅黑" panose="020B0503020204020204" charset="-122"/>
                        <a:ea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sz="1200" b="1"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mn-ea"/>
                        </a:rPr>
                        <a:t>考虑使用</a:t>
                      </a:r>
                      <a:endParaRPr lang="zh-CN" altLang="en-US" sz="1200" b="1" cap="none" spc="0" dirty="0" smtClean="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lvl="0" indent="0">
                        <a:lnSpc>
                          <a:spcPct val="100000"/>
                        </a:lnSpc>
                        <a:spcBef>
                          <a:spcPts val="0"/>
                        </a:spcBef>
                      </a:pPr>
                      <a:r>
                        <a:rPr lang="zh-CN" altLang="en-US" sz="12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口服</a:t>
                      </a:r>
                      <a:endParaRPr lang="zh-CN" altLang="en-US" sz="1200" b="0" cap="none" spc="0" dirty="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tx1"/>
                          </a:solidFill>
                          <a:effectLst/>
                          <a:latin typeface="微软雅黑" panose="020B0503020204020204" charset="-122"/>
                          <a:ea typeface="微软雅黑" panose="020B0503020204020204" charset="-122"/>
                          <a:cs typeface="Segoe UI Emoji" panose="020B0502040204020203"/>
                        </a:rPr>
                        <a:t>✔</a:t>
                      </a:r>
                      <a:endParaRPr lang="zh-CN" altLang="en-US" sz="1200" b="1" cap="none" spc="0" dirty="0" smtClean="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b="1"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2023</a:t>
                      </a:r>
                      <a:r>
                        <a:rPr lang="zh-CN" altLang="en-US" sz="1200" b="1"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年</a:t>
                      </a:r>
                      <a:endParaRPr lang="en-US" altLang="zh-CN" sz="1200" b="1"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申请准入</a:t>
                      </a:r>
                      <a:endParaRPr lang="zh-CN" altLang="en-US" sz="1200" b="1" cap="none" spc="0" dirty="0" smtClean="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r>
              <a:tr h="1311070">
                <a:tc>
                  <a:txBody>
                    <a:bodyPr/>
                    <a:lstStyle/>
                    <a:p>
                      <a:pPr marL="0" indent="0" algn="l" rtl="0" eaLnBrk="0">
                        <a:lnSpc>
                          <a:spcPct val="100000"/>
                        </a:lnSpc>
                        <a:spcBef>
                          <a:spcPts val="0"/>
                        </a:spcBef>
                      </a:pPr>
                      <a:r>
                        <a:rPr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CDK4/6i +</a:t>
                      </a:r>
                      <a:r>
                        <a:rPr lang="en-US"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 </a:t>
                      </a:r>
                      <a:r>
                        <a:rPr sz="1000" b="1" cap="none" spc="0" dirty="0" smtClean="0">
                          <a:ln>
                            <a:noFill/>
                          </a:ln>
                          <a:solidFill>
                            <a:srgbClr val="00698F"/>
                          </a:solidFill>
                          <a:effectLst/>
                          <a:latin typeface="微软雅黑" panose="020B0503020204020204" charset="-122"/>
                          <a:ea typeface="微软雅黑" panose="020B0503020204020204" charset="-122"/>
                          <a:cs typeface="微软雅黑" panose="020B0503020204020204" charset="-122"/>
                        </a:rPr>
                        <a:t>ET</a:t>
                      </a:r>
                      <a:endParaRPr lang="en-US" altLang="en-US" sz="1000" b="1" cap="none" spc="0" dirty="0">
                        <a:ln>
                          <a:noFill/>
                        </a:ln>
                        <a:solidFill>
                          <a:srgbClr val="00698F"/>
                        </a:solidFill>
                        <a:effectLst/>
                        <a:latin typeface="微软雅黑" panose="020B0503020204020204" charset="-122"/>
                        <a:ea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indent="0" algn="l" rtl="0" eaLnBrk="0">
                        <a:lnSpc>
                          <a:spcPct val="100000"/>
                        </a:lnSpc>
                        <a:spcBef>
                          <a:spcPts val="0"/>
                        </a:spcBef>
                      </a:pPr>
                      <a:r>
                        <a:rPr sz="1000" b="1" cap="none" spc="0" dirty="0" err="1" smtClean="0">
                          <a:ln>
                            <a:noFill/>
                          </a:ln>
                          <a:solidFill>
                            <a:srgbClr val="00698F"/>
                          </a:solidFill>
                          <a:effectLst/>
                          <a:latin typeface="微软雅黑" panose="020B0503020204020204" charset="-122"/>
                          <a:ea typeface="微软雅黑" panose="020B0503020204020204" charset="-122"/>
                          <a:cs typeface="微软雅黑" panose="020B0503020204020204" charset="-122"/>
                        </a:rPr>
                        <a:t>阿贝西利+氟维司群</a:t>
                      </a:r>
                      <a:endParaRPr lang="en-US" altLang="en-US" sz="1000" b="1" cap="none" spc="0" dirty="0">
                        <a:ln>
                          <a:noFill/>
                        </a:ln>
                        <a:solidFill>
                          <a:srgbClr val="00698F"/>
                        </a:solidFill>
                        <a:effectLst/>
                        <a:latin typeface="微软雅黑" panose="020B0503020204020204" charset="-122"/>
                        <a:ea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defRPr/>
                      </a:pPr>
                      <a:r>
                        <a:rPr sz="1000" b="1" kern="120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a:t>
                      </a:r>
                      <a:r>
                        <a:rPr sz="1000" b="1" kern="120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适应症限制宽泛】  </a:t>
                      </a:r>
                      <a:endParaRPr lang="en-US" sz="1000" b="1" kern="120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endParaRPr>
                    </a:p>
                    <a:p>
                      <a:pPr marL="0" marR="0" lvl="0" indent="0" algn="just" defTabSz="914400" rtl="0" eaLnBrk="1" fontAlgn="auto" latinLnBrk="0" hangingPunct="1">
                        <a:lnSpc>
                          <a:spcPct val="120000"/>
                        </a:lnSpc>
                        <a:spcBef>
                          <a:spcPts val="0"/>
                        </a:spcBef>
                        <a:spcAft>
                          <a:spcPts val="0"/>
                        </a:spcAft>
                        <a:buClrTx/>
                        <a:buSzTx/>
                        <a:buFontTx/>
                        <a:buNone/>
                        <a:defRPr/>
                      </a:pPr>
                      <a:r>
                        <a:rPr lang="zh-CN" sz="1200" b="1" u="sng" kern="1200" cap="none" spc="0" dirty="0" smtClean="0">
                          <a:ln>
                            <a:noFill/>
                          </a:ln>
                          <a:solidFill>
                            <a:srgbClr val="C00000"/>
                          </a:solidFill>
                          <a:effectLst/>
                          <a:latin typeface="微软雅黑" panose="020B0503020204020204" charset="-122"/>
                          <a:ea typeface="微软雅黑" panose="020B0503020204020204" charset="-122"/>
                          <a:cs typeface="微软雅黑" panose="020B0503020204020204" charset="-122"/>
                        </a:rPr>
                        <a:t>联合</a:t>
                      </a:r>
                      <a:r>
                        <a:rPr lang="zh-CN" sz="1200" b="1" u="sng" kern="1200" cap="none" spc="0" dirty="0">
                          <a:ln>
                            <a:noFill/>
                          </a:ln>
                          <a:solidFill>
                            <a:srgbClr val="C00000"/>
                          </a:solidFill>
                          <a:effectLst/>
                          <a:latin typeface="微软雅黑" panose="020B0503020204020204" charset="-122"/>
                          <a:ea typeface="微软雅黑" panose="020B0503020204020204" charset="-122"/>
                          <a:cs typeface="微软雅黑" panose="020B0503020204020204" charset="-122"/>
                        </a:rPr>
                        <a:t>氟维司群，</a:t>
                      </a:r>
                      <a:r>
                        <a:rPr sz="1200" b="1" u="sng" kern="1200" cap="none" spc="0" dirty="0" err="1" smtClean="0">
                          <a:ln>
                            <a:noFill/>
                          </a:ln>
                          <a:solidFill>
                            <a:srgbClr val="C00000"/>
                          </a:solidFill>
                          <a:effectLst/>
                          <a:latin typeface="微软雅黑" panose="020B0503020204020204" charset="-122"/>
                          <a:ea typeface="微软雅黑" panose="020B0503020204020204" charset="-122"/>
                          <a:cs typeface="微软雅黑" panose="020B0503020204020204" charset="-122"/>
                          <a:sym typeface="+mn-ea"/>
                        </a:rPr>
                        <a:t>适</a:t>
                      </a:r>
                      <a:r>
                        <a:rPr sz="1200" b="1" u="sng" kern="1200" cap="none" spc="0" dirty="0" err="1" smtClean="0">
                          <a:ln>
                            <a:noFill/>
                          </a:ln>
                          <a:solidFill>
                            <a:srgbClr val="C00000"/>
                          </a:solidFill>
                          <a:effectLst/>
                          <a:latin typeface="微软雅黑" panose="020B0503020204020204" charset="-122"/>
                          <a:ea typeface="微软雅黑" panose="020B0503020204020204" charset="-122"/>
                          <a:cs typeface="微软雅黑" panose="020B0503020204020204" charset="-122"/>
                        </a:rPr>
                        <a:t>用于内分泌治疗失败后的二线全部患者</a:t>
                      </a:r>
                      <a:endParaRPr lang="en-US" sz="1200" b="1" u="sng" kern="1200" cap="none" spc="0" dirty="0" smtClean="0">
                        <a:ln>
                          <a:noFill/>
                        </a:ln>
                        <a:solidFill>
                          <a:srgbClr val="C00000"/>
                        </a:solidFill>
                        <a:effectLst/>
                        <a:latin typeface="微软雅黑" panose="020B0503020204020204" charset="-122"/>
                        <a:ea typeface="微软雅黑" panose="020B0503020204020204" charset="-122"/>
                        <a:cs typeface="微软雅黑" panose="020B0503020204020204" charset="-122"/>
                      </a:endParaRPr>
                    </a:p>
                    <a:p>
                      <a:pPr marL="0" marR="0" lvl="0" indent="0" algn="just" defTabSz="914400" rtl="0" eaLnBrk="1" fontAlgn="auto" latinLnBrk="0" hangingPunct="1">
                        <a:lnSpc>
                          <a:spcPct val="120000"/>
                        </a:lnSpc>
                        <a:spcBef>
                          <a:spcPts val="0"/>
                        </a:spcBef>
                        <a:spcAft>
                          <a:spcPts val="0"/>
                        </a:spcAft>
                        <a:buClrTx/>
                        <a:buSzTx/>
                        <a:buFontTx/>
                        <a:buNone/>
                        <a:defRPr/>
                      </a:pPr>
                      <a:r>
                        <a:rPr sz="1000" b="0" kern="120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本品适用于</a:t>
                      </a:r>
                      <a:r>
                        <a:rPr sz="1000" b="0" kern="1200" cap="none" spc="0" dirty="0" err="1">
                          <a:ln>
                            <a:noFill/>
                          </a:ln>
                          <a:solidFill>
                            <a:schemeClr val="tx1"/>
                          </a:solidFill>
                          <a:effectLst/>
                          <a:latin typeface="微软雅黑" panose="020B0503020204020204" charset="-122"/>
                          <a:ea typeface="微软雅黑" panose="020B0503020204020204" charset="-122"/>
                          <a:cs typeface="微软雅黑" panose="020B0503020204020204" charset="-122"/>
                        </a:rPr>
                        <a:t>HR</a:t>
                      </a:r>
                      <a:r>
                        <a:rPr sz="1000" b="0" kern="120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rPr>
                        <a:t>+/HER2-</a:t>
                      </a:r>
                      <a:r>
                        <a:rPr sz="1000" b="0" kern="120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的局部晚期或转移性</a:t>
                      </a:r>
                      <a:r>
                        <a:rPr lang="zh-CN" altLang="en-US" sz="1000" b="0" kern="120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乳腺癌</a:t>
                      </a:r>
                      <a:r>
                        <a:rPr lang="en-US" altLang="zh-CN" sz="1000" b="0" kern="120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a:t>
                      </a:r>
                      <a:r>
                        <a:rPr lang="en-US" altLang="zh-CN" sz="1000" b="0" kern="1200" cap="none" spc="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 </a:t>
                      </a:r>
                      <a:r>
                        <a:rPr sz="1000" b="0" kern="120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与</a:t>
                      </a:r>
                      <a:r>
                        <a:rPr sz="1200" b="1" u="sng" kern="1200" cap="none" spc="0" dirty="0" err="1" smtClean="0">
                          <a:ln>
                            <a:noFill/>
                          </a:ln>
                          <a:solidFill>
                            <a:srgbClr val="00698F"/>
                          </a:solidFill>
                          <a:effectLst/>
                          <a:latin typeface="微软雅黑" panose="020B0503020204020204" charset="-122"/>
                          <a:ea typeface="微软雅黑" panose="020B0503020204020204" charset="-122"/>
                          <a:cs typeface="微软雅黑" panose="020B0503020204020204" charset="-122"/>
                        </a:rPr>
                        <a:t>氟维司群联合</a:t>
                      </a:r>
                      <a:r>
                        <a:rPr sz="1000" b="0" kern="120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用于既往曾接受内分泌治疗后出现疾病进展的患者</a:t>
                      </a:r>
                      <a:endParaRPr sz="1000" b="0" kern="120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200" b="1" kern="120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  </a:t>
                      </a:r>
                      <a:r>
                        <a:rPr sz="1200" b="1" kern="1200" cap="none" spc="0" dirty="0" err="1" smtClean="0">
                          <a:ln>
                            <a:noFill/>
                          </a:ln>
                          <a:solidFill>
                            <a:schemeClr val="tx1"/>
                          </a:solidFill>
                          <a:effectLst/>
                          <a:latin typeface="微软雅黑" panose="020B0503020204020204" charset="-122"/>
                          <a:ea typeface="微软雅黑" panose="020B0503020204020204" charset="-122"/>
                          <a:cs typeface="微软雅黑" panose="020B0503020204020204" charset="-122"/>
                        </a:rPr>
                        <a:t>考虑使用</a:t>
                      </a:r>
                      <a:endParaRPr lang="en-US" altLang="en-US" sz="1200" b="1" kern="1200" cap="none" spc="0" dirty="0">
                        <a:ln>
                          <a:noFill/>
                        </a:ln>
                        <a:solidFill>
                          <a:schemeClr val="tx1"/>
                        </a:solidFill>
                        <a:effectLst/>
                        <a:latin typeface="微软雅黑" panose="020B0503020204020204" charset="-122"/>
                        <a:ea typeface="微软雅黑" panose="020B0503020204020204" charset="-122"/>
                        <a:cs typeface="微软雅黑" panose="020B0503020204020204" charset="-122"/>
                      </a:endParaRPr>
                    </a:p>
                  </a:txBody>
                  <a:tcPr marL="0" marR="0" marT="0" marB="0"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口服</a:t>
                      </a:r>
                      <a:r>
                        <a:rPr lang="en-US" altLang="zh-CN" sz="12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a:t>
                      </a:r>
                      <a:r>
                        <a:rPr lang="zh-CN" altLang="en-US" sz="1200" b="0" cap="none" spc="0" dirty="0" smtClean="0">
                          <a:ln>
                            <a:noFill/>
                          </a:ln>
                          <a:solidFill>
                            <a:schemeClr val="tx1"/>
                          </a:solidFill>
                          <a:effectLst/>
                          <a:latin typeface="微软雅黑" panose="020B0503020204020204" charset="-122"/>
                          <a:ea typeface="微软雅黑" panose="020B0503020204020204" charset="-122"/>
                          <a:cs typeface="微软雅黑" panose="020B0503020204020204" charset="-122"/>
                        </a:rPr>
                        <a:t>注射</a:t>
                      </a:r>
                      <a:endParaRPr lang="zh-CN" altLang="en-US" sz="1200" b="0" cap="none" spc="0" dirty="0" smtClean="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lvl="0" indent="0" algn="ctr">
                        <a:lnSpc>
                          <a:spcPct val="100000"/>
                        </a:lnSpc>
                        <a:spcBef>
                          <a:spcPts val="0"/>
                        </a:spcBef>
                      </a:pPr>
                      <a:r>
                        <a:rPr lang="zh-CN" altLang="en-US" sz="1200" b="1" cap="none" spc="0" dirty="0" smtClean="0">
                          <a:ln>
                            <a:noFill/>
                          </a:ln>
                          <a:solidFill>
                            <a:schemeClr val="tx1"/>
                          </a:solidFill>
                          <a:effectLst/>
                          <a:latin typeface="微软雅黑" panose="020B0503020204020204" charset="-122"/>
                          <a:ea typeface="微软雅黑" panose="020B0503020204020204" charset="-122"/>
                        </a:rPr>
                        <a:t>无</a:t>
                      </a:r>
                      <a:endParaRPr lang="zh-CN" altLang="en-US" sz="1200" b="1" cap="none" spc="0" dirty="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b="1" cap="none" spc="0" dirty="0" smtClean="0">
                          <a:ln>
                            <a:noFill/>
                          </a:ln>
                          <a:solidFill>
                            <a:schemeClr val="tx1"/>
                          </a:solidFill>
                          <a:effectLst/>
                          <a:latin typeface="微软雅黑" panose="020B0503020204020204" charset="-122"/>
                          <a:ea typeface="微软雅黑" panose="020B0503020204020204" charset="-122"/>
                          <a:cs typeface="Segoe UI Emoji" panose="020B0502040204020203"/>
                        </a:rPr>
                        <a:t>✔</a:t>
                      </a:r>
                      <a:endParaRPr lang="zh-CN" altLang="en-US" sz="1200" b="1" cap="none" spc="0" dirty="0" smtClean="0">
                        <a:ln>
                          <a:noFill/>
                        </a:ln>
                        <a:solidFill>
                          <a:schemeClr val="tx1"/>
                        </a:solidFill>
                        <a:effectLst/>
                        <a:latin typeface="微软雅黑" panose="020B0503020204020204" charset="-122"/>
                        <a:ea typeface="微软雅黑" panose="020B0503020204020204" charset="-122"/>
                      </a:endParaRPr>
                    </a:p>
                  </a:txBody>
                  <a:tcPr anchor="ctr">
                    <a:lnT w="3175" cap="flat" cmpd="sng" algn="ctr">
                      <a:solidFill>
                        <a:srgbClr val="00698F"/>
                      </a:solidFill>
                      <a:prstDash val="solid"/>
                      <a:round/>
                      <a:headEnd type="none" w="med" len="med"/>
                      <a:tailEnd type="none" w="med" len="med"/>
                    </a:lnT>
                    <a:lnB w="3175" cap="flat" cmpd="sng" algn="ctr">
                      <a:solidFill>
                        <a:srgbClr val="00698F"/>
                      </a:solidFill>
                      <a:prstDash val="solid"/>
                      <a:round/>
                      <a:headEnd type="none" w="med" len="med"/>
                      <a:tailEnd type="none" w="med" len="med"/>
                    </a:lnB>
                    <a:noFill/>
                  </a:tcPr>
                </a:tc>
              </a:tr>
            </a:tbl>
          </a:graphicData>
        </a:graphic>
      </p:graphicFrame>
      <p:sp>
        <p:nvSpPr>
          <p:cNvPr id="62" name="textbox 62"/>
          <p:cNvSpPr/>
          <p:nvPr/>
        </p:nvSpPr>
        <p:spPr>
          <a:xfrm>
            <a:off x="460415" y="1258949"/>
            <a:ext cx="11156313" cy="891779"/>
          </a:xfrm>
          <a:prstGeom prst="rect">
            <a:avLst/>
          </a:prstGeom>
          <a:solidFill>
            <a:srgbClr val="00698F">
              <a:alpha val="10196"/>
            </a:srgbClr>
          </a:solidFill>
        </p:spPr>
        <p:txBody>
          <a:bodyPr vert="horz" wrap="square" lIns="0" tIns="0" rIns="0" bIns="0"/>
          <a:lstStyle/>
          <a:p>
            <a:pPr marL="171450" indent="-171450" algn="just" rtl="0" eaLnBrk="0">
              <a:lnSpc>
                <a:spcPct val="103000"/>
              </a:lnSpc>
              <a:buFont typeface="Wingdings" panose="05000000000000000000" pitchFamily="2" charset="2"/>
              <a:buChar char="n"/>
            </a:pPr>
            <a:endParaRPr lang="en-US" altLang="en-US" sz="500" dirty="0"/>
          </a:p>
          <a:p>
            <a:pPr marL="389890" indent="-285750" algn="just" rtl="0" eaLnBrk="0">
              <a:lnSpc>
                <a:spcPct val="114000"/>
              </a:lnSpc>
              <a:spcBef>
                <a:spcPts val="0"/>
              </a:spcBef>
              <a:buFont typeface="Wingdings" panose="05000000000000000000" pitchFamily="2" charset="2"/>
              <a:buChar char="n"/>
            </a:pPr>
            <a:r>
              <a:rPr sz="1500" dirty="0" smtClean="0">
                <a:latin typeface="微软雅黑" panose="020B0503020204020204" charset="-122"/>
                <a:ea typeface="微软雅黑" panose="020B0503020204020204" charset="-122"/>
                <a:cs typeface="微软雅黑" panose="020B0503020204020204" charset="-122"/>
              </a:rPr>
              <a:t>HR</a:t>
            </a:r>
            <a:r>
              <a:rPr sz="1500" dirty="0">
                <a:latin typeface="微软雅黑" panose="020B0503020204020204" charset="-122"/>
                <a:ea typeface="微软雅黑" panose="020B0503020204020204" charset="-122"/>
                <a:cs typeface="微软雅黑" panose="020B0503020204020204" charset="-122"/>
              </a:rPr>
              <a:t>+/HER2-晚期乳腺癌治疗格局不断迭代创新，自2018年首个CDK4/6i+内分泌单药(ET)治疗方案获批上市后，</a:t>
            </a:r>
            <a:r>
              <a:rPr sz="1500" dirty="0" smtClean="0">
                <a:latin typeface="微软雅黑" panose="020B0503020204020204" charset="-122"/>
                <a:ea typeface="微软雅黑" panose="020B0503020204020204" charset="-122"/>
                <a:cs typeface="微软雅黑" panose="020B0503020204020204" charset="-122"/>
              </a:rPr>
              <a:t>中国已正式进入</a:t>
            </a:r>
            <a:r>
              <a:rPr sz="1500" dirty="0">
                <a:latin typeface="微软雅黑" panose="020B0503020204020204" charset="-122"/>
                <a:ea typeface="微软雅黑" panose="020B0503020204020204" charset="-122"/>
                <a:cs typeface="微软雅黑" panose="020B0503020204020204" charset="-122"/>
              </a:rPr>
              <a:t>“内分泌+靶向”时代</a:t>
            </a:r>
            <a:r>
              <a:rPr sz="1500" dirty="0" smtClean="0">
                <a:latin typeface="微软雅黑" panose="020B0503020204020204" charset="-122"/>
                <a:ea typeface="微软雅黑" panose="020B0503020204020204" charset="-122"/>
                <a:cs typeface="微软雅黑" panose="020B0503020204020204" charset="-122"/>
              </a:rPr>
              <a:t>，</a:t>
            </a:r>
            <a:r>
              <a:rPr sz="1500" b="1" dirty="0" smtClean="0">
                <a:solidFill>
                  <a:srgbClr val="00698F"/>
                </a:solidFill>
                <a:latin typeface="微软雅黑" panose="020B0503020204020204" charset="-122"/>
                <a:ea typeface="微软雅黑" panose="020B0503020204020204" charset="-122"/>
                <a:cs typeface="微软雅黑" panose="020B0503020204020204" charset="-122"/>
              </a:rPr>
              <a:t>CDK4/6i+ET</a:t>
            </a:r>
            <a:r>
              <a:rPr sz="1500" b="1" dirty="0">
                <a:solidFill>
                  <a:srgbClr val="00698F"/>
                </a:solidFill>
                <a:latin typeface="微软雅黑" panose="020B0503020204020204" charset="-122"/>
                <a:ea typeface="微软雅黑" panose="020B0503020204020204" charset="-122"/>
                <a:cs typeface="微软雅黑" panose="020B0503020204020204" charset="-122"/>
              </a:rPr>
              <a:t>治疗方案被定义为</a:t>
            </a:r>
            <a:r>
              <a:rPr sz="1500" b="1" u="sng" dirty="0">
                <a:solidFill>
                  <a:srgbClr val="00698F"/>
                </a:solidFill>
                <a:latin typeface="微软雅黑" panose="020B0503020204020204" charset="-122"/>
                <a:ea typeface="微软雅黑" panose="020B0503020204020204" charset="-122"/>
                <a:cs typeface="微软雅黑" panose="020B0503020204020204" charset="-122"/>
              </a:rPr>
              <a:t>一线首选</a:t>
            </a:r>
            <a:r>
              <a:rPr sz="1500" b="1" dirty="0">
                <a:solidFill>
                  <a:srgbClr val="00698F"/>
                </a:solidFill>
                <a:latin typeface="微软雅黑" panose="020B0503020204020204" charset="-122"/>
                <a:ea typeface="微软雅黑" panose="020B0503020204020204" charset="-122"/>
                <a:cs typeface="微软雅黑" panose="020B0503020204020204" charset="-122"/>
              </a:rPr>
              <a:t>标准方案</a:t>
            </a:r>
            <a:r>
              <a:rPr sz="1600" b="1" baseline="29000" dirty="0" smtClean="0">
                <a:solidFill>
                  <a:srgbClr val="00698F"/>
                </a:solidFill>
                <a:latin typeface="微软雅黑" panose="020B0503020204020204" charset="-122"/>
                <a:ea typeface="微软雅黑" panose="020B0503020204020204" charset="-122"/>
                <a:cs typeface="微软雅黑" panose="020B0503020204020204" charset="-122"/>
              </a:rPr>
              <a:t>1</a:t>
            </a:r>
            <a:endParaRPr lang="en-US" sz="1600" baseline="29000" dirty="0" smtClean="0">
              <a:latin typeface="微软雅黑" panose="020B0503020204020204" charset="-122"/>
              <a:ea typeface="微软雅黑" panose="020B0503020204020204" charset="-122"/>
              <a:cs typeface="微软雅黑" panose="020B0503020204020204" charset="-122"/>
            </a:endParaRPr>
          </a:p>
          <a:p>
            <a:pPr marL="389890" indent="-285750" algn="just" rtl="0" eaLnBrk="0">
              <a:lnSpc>
                <a:spcPct val="114000"/>
              </a:lnSpc>
              <a:spcBef>
                <a:spcPts val="0"/>
              </a:spcBef>
              <a:buFont typeface="Wingdings" panose="05000000000000000000" pitchFamily="2" charset="2"/>
              <a:buChar char="n"/>
            </a:pPr>
            <a:r>
              <a:rPr sz="1500" dirty="0" smtClean="0">
                <a:latin typeface="微软雅黑" panose="020B0503020204020204" charset="-122"/>
                <a:ea typeface="微软雅黑" panose="020B0503020204020204" charset="-122"/>
                <a:cs typeface="微软雅黑" panose="020B0503020204020204" charset="-122"/>
              </a:rPr>
              <a:t>CDK4/6i+ET</a:t>
            </a:r>
            <a:r>
              <a:rPr sz="1500" dirty="0">
                <a:latin typeface="微软雅黑" panose="020B0503020204020204" charset="-122"/>
                <a:ea typeface="微软雅黑" panose="020B0503020204020204" charset="-122"/>
                <a:cs typeface="微软雅黑" panose="020B0503020204020204" charset="-122"/>
              </a:rPr>
              <a:t>作为新的一线标准方案可显著改善HR+/HER2-晚期乳腺癌患者PFS</a:t>
            </a:r>
            <a:r>
              <a:rPr sz="1500" dirty="0" smtClean="0">
                <a:latin typeface="微软雅黑" panose="020B0503020204020204" charset="-122"/>
                <a:ea typeface="微软雅黑" panose="020B0503020204020204" charset="-122"/>
                <a:cs typeface="微软雅黑" panose="020B0503020204020204" charset="-122"/>
              </a:rPr>
              <a:t>，</a:t>
            </a:r>
            <a:r>
              <a:rPr sz="1500" b="1" dirty="0" smtClean="0">
                <a:solidFill>
                  <a:srgbClr val="00698F"/>
                </a:solidFill>
                <a:latin typeface="微软雅黑" panose="020B0503020204020204" charset="-122"/>
                <a:ea typeface="微软雅黑" panose="020B0503020204020204" charset="-122"/>
                <a:cs typeface="微软雅黑" panose="020B0503020204020204" charset="-122"/>
              </a:rPr>
              <a:t>但是耐药进展仍不可避免</a:t>
            </a:r>
            <a:endParaRPr lang="en-US" altLang="en-US" sz="1500" b="1" dirty="0">
              <a:solidFill>
                <a:srgbClr val="00698F"/>
              </a:solidFill>
            </a:endParaRPr>
          </a:p>
        </p:txBody>
      </p:sp>
      <p:sp>
        <p:nvSpPr>
          <p:cNvPr id="64" name="textbox 64"/>
          <p:cNvSpPr/>
          <p:nvPr/>
        </p:nvSpPr>
        <p:spPr>
          <a:xfrm>
            <a:off x="460415" y="6593360"/>
            <a:ext cx="3776305" cy="230832"/>
          </a:xfrm>
          <a:prstGeom prst="rect">
            <a:avLst/>
          </a:prstGeom>
        </p:spPr>
        <p:txBody>
          <a:bodyPr wrap="square">
            <a:spAutoFit/>
          </a:bodyPr>
          <a:lstStyle/>
          <a:p>
            <a:pPr marL="228600" indent="-228600" algn="just" eaLnBrk="0">
              <a:buFont typeface="+mj-lt"/>
              <a:buAutoNum type="arabicPeriod"/>
            </a:pPr>
            <a:r>
              <a:rPr sz="900" spc="-10" dirty="0" smtClean="0">
                <a:solidFill>
                  <a:srgbClr val="000000">
                    <a:alpha val="100000"/>
                  </a:srgbClr>
                </a:solidFill>
                <a:ea typeface="等线" panose="02010600030101010101" pitchFamily="2" charset="-122"/>
                <a:cs typeface="微软雅黑" panose="020B0503020204020204" charset="-122"/>
              </a:rPr>
              <a:t>《</a:t>
            </a:r>
            <a:r>
              <a:rPr sz="900" spc="-10" dirty="0">
                <a:solidFill>
                  <a:srgbClr val="000000">
                    <a:alpha val="100000"/>
                  </a:srgbClr>
                </a:solidFill>
                <a:ea typeface="等线" panose="02010600030101010101" pitchFamily="2" charset="-122"/>
                <a:cs typeface="微软雅黑" panose="020B0503020204020204" charset="-122"/>
              </a:rPr>
              <a:t>中国抗癌协会(CACA)乳腺癌诊治指南与规范(202</a:t>
            </a:r>
            <a:r>
              <a:rPr lang="en-US" sz="900" spc="-10" dirty="0">
                <a:solidFill>
                  <a:srgbClr val="000000">
                    <a:alpha val="100000"/>
                  </a:srgbClr>
                </a:solidFill>
                <a:ea typeface="等线" panose="02010600030101010101" pitchFamily="2" charset="-122"/>
                <a:cs typeface="微软雅黑" panose="020B0503020204020204" charset="-122"/>
              </a:rPr>
              <a:t>2</a:t>
            </a:r>
            <a:r>
              <a:rPr sz="900" spc="-10" dirty="0">
                <a:solidFill>
                  <a:srgbClr val="000000">
                    <a:alpha val="100000"/>
                  </a:srgbClr>
                </a:solidFill>
                <a:ea typeface="等线" panose="02010600030101010101" pitchFamily="2" charset="-122"/>
                <a:cs typeface="微软雅黑" panose="020B0503020204020204" charset="-122"/>
              </a:rPr>
              <a:t>版)  》，    </a:t>
            </a:r>
            <a:endParaRPr lang="en-US" altLang="en-US" sz="900" spc="-10" dirty="0">
              <a:solidFill>
                <a:srgbClr val="000000">
                  <a:alpha val="100000"/>
                </a:srgbClr>
              </a:solidFill>
              <a:ea typeface="等线" panose="02010600030101010101" pitchFamily="2" charset="-122"/>
              <a:cs typeface="微软雅黑" panose="020B0503020204020204" charset="-122"/>
            </a:endParaRPr>
          </a:p>
        </p:txBody>
      </p:sp>
      <p:pic>
        <p:nvPicPr>
          <p:cNvPr id="70" name="picture 70"/>
          <p:cNvPicPr>
            <a:picLocks noChangeAspect="1"/>
          </p:cNvPicPr>
          <p:nvPr/>
        </p:nvPicPr>
        <p:blipFill>
          <a:blip r:embed="rId2">
            <a:duotone>
              <a:schemeClr val="accent5">
                <a:shade val="45000"/>
                <a:satMod val="135000"/>
              </a:schemeClr>
              <a:prstClr val="white"/>
            </a:duotone>
          </a:blip>
          <a:stretch>
            <a:fillRect/>
          </a:stretch>
        </p:blipFill>
        <p:spPr>
          <a:xfrm rot="21600000">
            <a:off x="8753097" y="3702847"/>
            <a:ext cx="203189" cy="286589"/>
          </a:xfrm>
          <a:prstGeom prst="rect">
            <a:avLst/>
          </a:prstGeom>
        </p:spPr>
      </p:pic>
      <p:pic>
        <p:nvPicPr>
          <p:cNvPr id="72" name="picture 72"/>
          <p:cNvPicPr>
            <a:picLocks noChangeAspect="1"/>
          </p:cNvPicPr>
          <p:nvPr/>
        </p:nvPicPr>
        <p:blipFill>
          <a:blip r:embed="rId3">
            <a:duotone>
              <a:schemeClr val="accent5">
                <a:shade val="45000"/>
                <a:satMod val="135000"/>
              </a:schemeClr>
              <a:prstClr val="white"/>
            </a:duotone>
          </a:blip>
          <a:stretch>
            <a:fillRect/>
          </a:stretch>
        </p:blipFill>
        <p:spPr>
          <a:xfrm rot="21600000">
            <a:off x="8130669" y="3702847"/>
            <a:ext cx="200552" cy="286589"/>
          </a:xfrm>
          <a:prstGeom prst="rect">
            <a:avLst/>
          </a:prstGeom>
        </p:spPr>
      </p:pic>
      <p:pic>
        <p:nvPicPr>
          <p:cNvPr id="73" name="picture 73"/>
          <p:cNvPicPr>
            <a:picLocks noChangeAspect="1"/>
          </p:cNvPicPr>
          <p:nvPr/>
        </p:nvPicPr>
        <p:blipFill>
          <a:blip r:embed="rId4"/>
          <a:stretch>
            <a:fillRect/>
          </a:stretch>
        </p:blipFill>
        <p:spPr>
          <a:xfrm rot="21600000">
            <a:off x="8422665" y="3749982"/>
            <a:ext cx="192256" cy="192317"/>
          </a:xfrm>
          <a:prstGeom prst="rect">
            <a:avLst/>
          </a:prstGeom>
        </p:spPr>
      </p:pic>
      <p:sp>
        <p:nvSpPr>
          <p:cNvPr id="19" name="文本框 18"/>
          <p:cNvSpPr txBox="1"/>
          <p:nvPr>
            <p:custDataLst>
              <p:tags r:id="rId5"/>
            </p:custDataLst>
          </p:nvPr>
        </p:nvSpPr>
        <p:spPr>
          <a:xfrm>
            <a:off x="10600660" y="0"/>
            <a:ext cx="1591975" cy="369332"/>
          </a:xfrm>
          <a:prstGeom prst="rect">
            <a:avLst/>
          </a:prstGeom>
          <a:solidFill>
            <a:srgbClr val="00698F"/>
          </a:solidFill>
        </p:spPr>
        <p:txBody>
          <a:bodyPr wrap="square" rtlCol="0">
            <a:spAutoFit/>
          </a:bodyPr>
          <a:lstStyle/>
          <a:p>
            <a:r>
              <a:rPr lang="zh-CN" altLang="en-US" b="1" dirty="0" smtClean="0">
                <a:solidFill>
                  <a:schemeClr val="bg1"/>
                </a:solidFill>
                <a:latin typeface="微软雅黑" panose="020B0503020204020204" charset="-122"/>
                <a:ea typeface="微软雅黑" panose="020B0503020204020204" charset="-122"/>
              </a:rPr>
              <a:t>药品基本信息</a:t>
            </a:r>
            <a:endParaRPr lang="zh-CN" altLang="en-US" b="1" dirty="0">
              <a:solidFill>
                <a:schemeClr val="bg1"/>
              </a:solidFill>
              <a:latin typeface="微软雅黑" panose="020B0503020204020204" charset="-122"/>
              <a:ea typeface="微软雅黑" panose="020B0503020204020204" charset="-122"/>
            </a:endParaRPr>
          </a:p>
        </p:txBody>
      </p:sp>
      <p:sp>
        <p:nvSpPr>
          <p:cNvPr id="20" name="文本框 19"/>
          <p:cNvSpPr txBox="1"/>
          <p:nvPr/>
        </p:nvSpPr>
        <p:spPr>
          <a:xfrm>
            <a:off x="435854" y="188158"/>
            <a:ext cx="9691994" cy="830997"/>
          </a:xfrm>
          <a:prstGeom prst="rect">
            <a:avLst/>
          </a:prstGeom>
          <a:noFill/>
        </p:spPr>
        <p:txBody>
          <a:bodyPr wrap="square" rtlCol="0">
            <a:spAutoFit/>
          </a:bodyPr>
          <a:lstStyle/>
          <a:p>
            <a:r>
              <a:rPr lang="zh-CN" altLang="en-US" sz="2400" b="1" dirty="0">
                <a:solidFill>
                  <a:srgbClr val="00698F"/>
                </a:solidFill>
                <a:latin typeface="微软雅黑" panose="020B0503020204020204" charset="-122"/>
                <a:ea typeface="微软雅黑" panose="020B0503020204020204" charset="-122"/>
              </a:rPr>
              <a:t>在新的“内分泌</a:t>
            </a:r>
            <a:r>
              <a:rPr lang="en-US" altLang="zh-CN" sz="2400" b="1" dirty="0">
                <a:solidFill>
                  <a:srgbClr val="00698F"/>
                </a:solidFill>
                <a:latin typeface="微软雅黑" panose="020B0503020204020204" charset="-122"/>
                <a:ea typeface="微软雅黑" panose="020B0503020204020204" charset="-122"/>
              </a:rPr>
              <a:t>+</a:t>
            </a:r>
            <a:r>
              <a:rPr lang="zh-CN" altLang="en-US" sz="2400" b="1" dirty="0">
                <a:solidFill>
                  <a:srgbClr val="00698F"/>
                </a:solidFill>
                <a:latin typeface="微软雅黑" panose="020B0503020204020204" charset="-122"/>
                <a:ea typeface="微软雅黑" panose="020B0503020204020204" charset="-122"/>
              </a:rPr>
              <a:t>靶向”治疗格局下，西达本胺被中国</a:t>
            </a:r>
            <a:r>
              <a:rPr lang="zh-CN" altLang="en-US" sz="2400" b="1" dirty="0" smtClean="0">
                <a:solidFill>
                  <a:srgbClr val="00698F"/>
                </a:solidFill>
                <a:latin typeface="微软雅黑" panose="020B0503020204020204" charset="-122"/>
                <a:ea typeface="微软雅黑" panose="020B0503020204020204" charset="-122"/>
              </a:rPr>
              <a:t>乳腺癌</a:t>
            </a:r>
            <a:endParaRPr lang="en-US" altLang="zh-CN" sz="2400" b="1" dirty="0" smtClean="0">
              <a:solidFill>
                <a:srgbClr val="00698F"/>
              </a:solidFill>
              <a:latin typeface="微软雅黑" panose="020B0503020204020204" charset="-122"/>
              <a:ea typeface="微软雅黑" panose="020B0503020204020204" charset="-122"/>
            </a:endParaRPr>
          </a:p>
          <a:p>
            <a:r>
              <a:rPr lang="zh-CN" altLang="en-US" sz="2400" b="1" dirty="0" smtClean="0">
                <a:solidFill>
                  <a:srgbClr val="C00000"/>
                </a:solidFill>
                <a:latin typeface="微软雅黑" panose="020B0503020204020204" charset="-122"/>
                <a:ea typeface="微软雅黑" panose="020B0503020204020204" charset="-122"/>
              </a:rPr>
              <a:t>权威指南</a:t>
            </a:r>
            <a:r>
              <a:rPr lang="zh-CN" altLang="en-US" sz="2400" b="1" dirty="0">
                <a:solidFill>
                  <a:srgbClr val="C00000"/>
                </a:solidFill>
                <a:latin typeface="微软雅黑" panose="020B0503020204020204" charset="-122"/>
                <a:ea typeface="微软雅黑" panose="020B0503020204020204" charset="-122"/>
              </a:rPr>
              <a:t>重新定位用于</a:t>
            </a:r>
            <a:r>
              <a:rPr lang="en-US" altLang="zh-CN" sz="2400" b="1" dirty="0">
                <a:solidFill>
                  <a:srgbClr val="C00000"/>
                </a:solidFill>
                <a:latin typeface="微软雅黑" panose="020B0503020204020204" charset="-122"/>
                <a:ea typeface="微软雅黑" panose="020B0503020204020204" charset="-122"/>
              </a:rPr>
              <a:t>CDK4/6i</a:t>
            </a:r>
            <a:r>
              <a:rPr lang="zh-CN" altLang="en-US" sz="2400" b="1" dirty="0">
                <a:solidFill>
                  <a:srgbClr val="C00000"/>
                </a:solidFill>
                <a:latin typeface="微软雅黑" panose="020B0503020204020204" charset="-122"/>
                <a:ea typeface="微软雅黑" panose="020B0503020204020204" charset="-122"/>
              </a:rPr>
              <a:t>后线治疗</a:t>
            </a:r>
            <a:endParaRPr lang="zh-CN" altLang="en-US" sz="2400" b="1" dirty="0">
              <a:solidFill>
                <a:srgbClr val="C00000"/>
              </a:solidFill>
              <a:latin typeface="微软雅黑" panose="020B0503020204020204" charset="-122"/>
              <a:ea typeface="微软雅黑" panose="020B0503020204020204" charset="-122"/>
            </a:endParaRPr>
          </a:p>
        </p:txBody>
      </p:sp>
      <p:sp>
        <p:nvSpPr>
          <p:cNvPr id="21" name="rect"/>
          <p:cNvSpPr/>
          <p:nvPr/>
        </p:nvSpPr>
        <p:spPr>
          <a:xfrm>
            <a:off x="301721" y="446735"/>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2" name="矩形 1"/>
          <p:cNvSpPr/>
          <p:nvPr/>
        </p:nvSpPr>
        <p:spPr>
          <a:xfrm>
            <a:off x="374865" y="5937330"/>
            <a:ext cx="11241863" cy="261610"/>
          </a:xfrm>
          <a:prstGeom prst="rect">
            <a:avLst/>
          </a:prstGeom>
        </p:spPr>
        <p:txBody>
          <a:bodyPr wrap="square">
            <a:spAutoFit/>
          </a:bodyPr>
          <a:lstStyle/>
          <a:p>
            <a:pPr algn="just" eaLnBrk="0"/>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注：  </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HR+, </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激素受体阳性</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HER2-, </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表皮生长因子受体</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-2; CDK 4/6i</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，周期蛋白依赖性激酶 </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4/6 </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抑制剂；  </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ET, </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内分泌单药治疗；  </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PFS, </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无进展生存期；  </a:t>
            </a:r>
            <a:r>
              <a:rPr lang="en-US" altLang="zh-CN" sz="1050" spc="-10" dirty="0" err="1">
                <a:solidFill>
                  <a:srgbClr val="000000">
                    <a:alpha val="100000"/>
                  </a:srgbClr>
                </a:solidFill>
                <a:latin typeface="微软雅黑" panose="020B0503020204020204" charset="-122"/>
                <a:ea typeface="微软雅黑" panose="020B0503020204020204" charset="-122"/>
                <a:cs typeface="微软雅黑" panose="020B0503020204020204" charset="-122"/>
              </a:rPr>
              <a:t>HDACi</a:t>
            </a:r>
            <a:r>
              <a:rPr lang="en-US" altLang="zh-CN"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组蛋白去乙酰化酶抑制剂；</a:t>
            </a:r>
            <a:endParaRPr lang="zh-CN" altLang="en-US" sz="1050" spc="-1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p:txBody>
      </p:sp>
      <p:sp>
        <p:nvSpPr>
          <p:cNvPr id="5" name="矩形 4"/>
          <p:cNvSpPr/>
          <p:nvPr/>
        </p:nvSpPr>
        <p:spPr>
          <a:xfrm>
            <a:off x="3263428" y="2390522"/>
            <a:ext cx="4601131" cy="369332"/>
          </a:xfrm>
          <a:prstGeom prst="rect">
            <a:avLst/>
          </a:prstGeom>
        </p:spPr>
        <p:txBody>
          <a:bodyPr wrap="none">
            <a:spAutoFit/>
          </a:bodyPr>
          <a:lstStyle/>
          <a:p>
            <a:r>
              <a:rPr lang="en-US" altLang="zh-CN" b="1" dirty="0" smtClean="0">
                <a:solidFill>
                  <a:srgbClr val="00698F"/>
                </a:solidFill>
                <a:latin typeface="微软雅黑" panose="020B0503020204020204" charset="-122"/>
                <a:ea typeface="微软雅黑" panose="020B0503020204020204" charset="-122"/>
                <a:cs typeface="微软雅黑" panose="020B0503020204020204" charset="-122"/>
              </a:rPr>
              <a:t>CDK4/6i+ET</a:t>
            </a:r>
            <a:r>
              <a:rPr lang="zh-CN" altLang="en-US" b="1" dirty="0" smtClean="0">
                <a:solidFill>
                  <a:srgbClr val="00698F"/>
                </a:solidFill>
                <a:latin typeface="微软雅黑" panose="020B0503020204020204" charset="-122"/>
                <a:ea typeface="微软雅黑" panose="020B0503020204020204" charset="-122"/>
                <a:cs typeface="微软雅黑" panose="020B0503020204020204" charset="-122"/>
              </a:rPr>
              <a:t>耐药进展后现有靶向治疗选择</a:t>
            </a:r>
            <a:endParaRPr lang="zh-CN" altLang="en-US" b="1" dirty="0">
              <a:solidFill>
                <a:srgbClr val="00698F"/>
              </a:solidFill>
            </a:endParaRPr>
          </a:p>
        </p:txBody>
      </p:sp>
      <p:pic>
        <p:nvPicPr>
          <p:cNvPr id="34" name="picture 69"/>
          <p:cNvPicPr>
            <a:picLocks noChangeAspect="1"/>
          </p:cNvPicPr>
          <p:nvPr/>
        </p:nvPicPr>
        <p:blipFill>
          <a:blip r:embed="rId6"/>
          <a:stretch>
            <a:fillRect/>
          </a:stretch>
        </p:blipFill>
        <p:spPr>
          <a:xfrm rot="21600000">
            <a:off x="8671913" y="4882279"/>
            <a:ext cx="292084" cy="287664"/>
          </a:xfrm>
          <a:prstGeom prst="rect">
            <a:avLst/>
          </a:prstGeom>
        </p:spPr>
      </p:pic>
      <p:pic>
        <p:nvPicPr>
          <p:cNvPr id="35" name="picture 71"/>
          <p:cNvPicPr>
            <a:picLocks noChangeAspect="1"/>
          </p:cNvPicPr>
          <p:nvPr/>
        </p:nvPicPr>
        <p:blipFill>
          <a:blip r:embed="rId7">
            <a:duotone>
              <a:schemeClr val="accent5">
                <a:shade val="45000"/>
                <a:satMod val="135000"/>
              </a:schemeClr>
              <a:prstClr val="white"/>
            </a:duotone>
          </a:blip>
          <a:stretch>
            <a:fillRect/>
          </a:stretch>
        </p:blipFill>
        <p:spPr>
          <a:xfrm rot="21600000">
            <a:off x="8152893" y="4883353"/>
            <a:ext cx="200552" cy="286590"/>
          </a:xfrm>
          <a:prstGeom prst="rect">
            <a:avLst/>
          </a:prstGeom>
        </p:spPr>
      </p:pic>
      <p:pic>
        <p:nvPicPr>
          <p:cNvPr id="36" name="picture 74"/>
          <p:cNvPicPr>
            <a:picLocks noChangeAspect="1"/>
          </p:cNvPicPr>
          <p:nvPr/>
        </p:nvPicPr>
        <p:blipFill>
          <a:blip r:embed="rId8"/>
          <a:stretch>
            <a:fillRect/>
          </a:stretch>
        </p:blipFill>
        <p:spPr>
          <a:xfrm rot="21600000">
            <a:off x="8437609" y="4932177"/>
            <a:ext cx="192256" cy="192317"/>
          </a:xfrm>
          <a:prstGeom prst="rect">
            <a:avLst/>
          </a:prstGeom>
        </p:spPr>
      </p:pic>
      <p:sp>
        <p:nvSpPr>
          <p:cNvPr id="7" name="圆角矩形 6"/>
          <p:cNvSpPr/>
          <p:nvPr/>
        </p:nvSpPr>
        <p:spPr>
          <a:xfrm>
            <a:off x="1345028" y="5284339"/>
            <a:ext cx="1193800" cy="300456"/>
          </a:xfrm>
          <a:prstGeom prst="roundRect">
            <a:avLst>
              <a:gd name="adj" fmla="val 5000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textbox 66"/>
          <p:cNvSpPr/>
          <p:nvPr/>
        </p:nvSpPr>
        <p:spPr>
          <a:xfrm>
            <a:off x="1207784" y="5324412"/>
            <a:ext cx="1514171" cy="260383"/>
          </a:xfrm>
          <a:prstGeom prst="rect">
            <a:avLst/>
          </a:prstGeom>
        </p:spPr>
        <p:txBody>
          <a:bodyPr vert="horz" wrap="square" lIns="0" tIns="0" rIns="0" bIns="0"/>
          <a:lstStyle/>
          <a:p>
            <a:pPr algn="l" rtl="0" eaLnBrk="0">
              <a:lnSpc>
                <a:spcPct val="80000"/>
              </a:lnSpc>
            </a:pPr>
            <a:endParaRPr lang="en-US" altLang="en-US" sz="100" b="1" dirty="0">
              <a:solidFill>
                <a:schemeClr val="bg1"/>
              </a:solidFill>
            </a:endParaRPr>
          </a:p>
          <a:p>
            <a:pPr marL="12700" indent="178435" algn="l" rtl="0" eaLnBrk="0">
              <a:lnSpc>
                <a:spcPct val="96000"/>
              </a:lnSpc>
            </a:pPr>
            <a:r>
              <a:rPr sz="1400" b="1" dirty="0" err="1" smtClean="0">
                <a:solidFill>
                  <a:schemeClr val="bg1"/>
                </a:solidFill>
                <a:latin typeface="微软雅黑" panose="020B0503020204020204" charset="-122"/>
                <a:ea typeface="微软雅黑" panose="020B0503020204020204" charset="-122"/>
                <a:cs typeface="微软雅黑" panose="020B0503020204020204" charset="-122"/>
              </a:rPr>
              <a:t>推荐参照选择</a:t>
            </a:r>
            <a:endParaRPr lang="en-US" altLang="en-US" sz="1400" b="1" dirty="0">
              <a:solidFill>
                <a:schemeClr val="bg1"/>
              </a:solidFill>
            </a:endParaRPr>
          </a:p>
        </p:txBody>
      </p:sp>
      <p:sp>
        <p:nvSpPr>
          <p:cNvPr id="8" name="等腰三角形 7"/>
          <p:cNvSpPr/>
          <p:nvPr/>
        </p:nvSpPr>
        <p:spPr>
          <a:xfrm>
            <a:off x="1870808" y="5158075"/>
            <a:ext cx="129540" cy="126264"/>
          </a:xfrm>
          <a:prstGeom prst="triangle">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p:cNvSpPr/>
          <p:nvPr/>
        </p:nvSpPr>
        <p:spPr>
          <a:xfrm>
            <a:off x="530225" y="1541230"/>
            <a:ext cx="11137900" cy="1048381"/>
          </a:xfrm>
          <a:prstGeom prst="roundRect">
            <a:avLst>
              <a:gd name="adj" fmla="val 7353"/>
            </a:avLst>
          </a:prstGeom>
          <a:solidFill>
            <a:srgbClr val="00698F">
              <a:alpha val="9020"/>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a:off x="530225" y="5373325"/>
            <a:ext cx="11137900" cy="654171"/>
          </a:xfrm>
          <a:prstGeom prst="roundRect">
            <a:avLst>
              <a:gd name="adj" fmla="val 7353"/>
            </a:avLst>
          </a:prstGeom>
          <a:solidFill>
            <a:srgbClr val="00698F">
              <a:alpha val="9020"/>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226695" y="6211570"/>
            <a:ext cx="11851005" cy="645160"/>
          </a:xfrm>
          <a:prstGeom prst="rect">
            <a:avLst/>
          </a:prstGeom>
        </p:spPr>
        <p:txBody>
          <a:bodyPr wrap="square">
            <a:spAutoFit/>
          </a:bodyPr>
          <a:lstStyle>
            <a:defPPr>
              <a:defRPr lang="zh-CN"/>
            </a:defPPr>
            <a:lvl1pPr marL="228600" indent="-228600" algn="just" eaLnBrk="0">
              <a:buFont typeface="+mj-lt"/>
              <a:buAutoNum type="arabicPeriod"/>
              <a:defRPr sz="900" spc="-10">
                <a:solidFill>
                  <a:srgbClr val="000000">
                    <a:alpha val="100000"/>
                  </a:srgbClr>
                </a:solidFill>
                <a:ea typeface="等线" panose="02010600030101010101" pitchFamily="2" charset="-122"/>
                <a:cs typeface="微软雅黑" panose="020B0503020204020204" charset="-122"/>
              </a:defRPr>
            </a:lvl1pPr>
          </a:lstStyle>
          <a:p>
            <a:r>
              <a:rPr lang="en-US" altLang="zh-CN" dirty="0" err="1"/>
              <a:t>Tucidinostat</a:t>
            </a:r>
            <a:r>
              <a:rPr lang="en-US" altLang="zh-CN" dirty="0"/>
              <a:t> plus </a:t>
            </a:r>
            <a:r>
              <a:rPr lang="en-US" altLang="zh-CN" dirty="0" err="1"/>
              <a:t>exemestane</a:t>
            </a:r>
            <a:r>
              <a:rPr lang="en-US" altLang="zh-CN" dirty="0"/>
              <a:t> for postmenopausal patients with advanced, hormone receptor-positive breast cancer (ACE): a </a:t>
            </a:r>
            <a:r>
              <a:rPr lang="en-US" altLang="zh-CN" dirty="0" err="1"/>
              <a:t>randomised</a:t>
            </a:r>
            <a:r>
              <a:rPr lang="en-US" altLang="zh-CN" dirty="0"/>
              <a:t>, double-blind, placebo-controlled, phase 3 trial. Lancet </a:t>
            </a:r>
            <a:r>
              <a:rPr lang="en-US" altLang="zh-CN" dirty="0" err="1"/>
              <a:t>Oncol</a:t>
            </a:r>
            <a:r>
              <a:rPr lang="en-US" altLang="zh-CN" dirty="0"/>
              <a:t>. 2019 Jun;20(6):806-815. </a:t>
            </a:r>
            <a:endParaRPr lang="en-US" altLang="zh-CN" dirty="0"/>
          </a:p>
          <a:p>
            <a:r>
              <a:rPr lang="en-US" altLang="zh-CN" dirty="0"/>
              <a:t>MONARCH plus: </a:t>
            </a:r>
            <a:r>
              <a:rPr lang="en-US" altLang="zh-CN" dirty="0" err="1"/>
              <a:t>abemaciclib</a:t>
            </a:r>
            <a:r>
              <a:rPr lang="en-US" altLang="zh-CN" dirty="0"/>
              <a:t> plus endocrine therapy in women with HR+/HER2- advanced breast cancer: the multinational randomized phase III study. </a:t>
            </a:r>
            <a:r>
              <a:rPr lang="en-US" altLang="zh-CN" dirty="0" err="1"/>
              <a:t>Ther</a:t>
            </a:r>
            <a:r>
              <a:rPr lang="en-US" altLang="zh-CN" dirty="0"/>
              <a:t> </a:t>
            </a:r>
            <a:r>
              <a:rPr lang="en-US" altLang="zh-CN" dirty="0" err="1"/>
              <a:t>Adv</a:t>
            </a:r>
            <a:r>
              <a:rPr lang="en-US" altLang="zh-CN" dirty="0"/>
              <a:t> Med </a:t>
            </a:r>
            <a:r>
              <a:rPr lang="en-US" altLang="zh-CN" dirty="0" err="1"/>
              <a:t>Oncol</a:t>
            </a:r>
            <a:r>
              <a:rPr lang="en-US" altLang="zh-CN" dirty="0"/>
              <a:t>. 2020;12:1758835920963925.</a:t>
            </a:r>
            <a:endParaRPr lang="en-US" altLang="zh-CN" dirty="0"/>
          </a:p>
          <a:p>
            <a:r>
              <a:rPr lang="en-US" altLang="zh-CN" dirty="0">
                <a:solidFill>
                  <a:schemeClr val="tx1"/>
                </a:solidFill>
              </a:rPr>
              <a:t>MONARCH 2: </a:t>
            </a:r>
            <a:r>
              <a:rPr lang="en-US" altLang="zh-CN" dirty="0" err="1">
                <a:solidFill>
                  <a:schemeClr val="tx1"/>
                </a:solidFill>
              </a:rPr>
              <a:t>Abemaciclib</a:t>
            </a:r>
            <a:r>
              <a:rPr lang="en-US" altLang="zh-CN" dirty="0">
                <a:solidFill>
                  <a:schemeClr val="tx1"/>
                </a:solidFill>
              </a:rPr>
              <a:t> in Combination With </a:t>
            </a:r>
            <a:r>
              <a:rPr lang="en-US" altLang="zh-CN" dirty="0" err="1">
                <a:solidFill>
                  <a:schemeClr val="tx1"/>
                </a:solidFill>
              </a:rPr>
              <a:t>Fulvestrant</a:t>
            </a:r>
            <a:r>
              <a:rPr lang="en-US" altLang="zh-CN" dirty="0">
                <a:solidFill>
                  <a:schemeClr val="tx1"/>
                </a:solidFill>
              </a:rPr>
              <a:t> in Women With HR+/HER2- Advanced Breast Cancer Who Had Progressed While Receiving Endocrine Therapy. J </a:t>
            </a:r>
            <a:r>
              <a:rPr lang="en-US" altLang="zh-CN" dirty="0" err="1">
                <a:solidFill>
                  <a:schemeClr val="tx1"/>
                </a:solidFill>
              </a:rPr>
              <a:t>Clin</a:t>
            </a:r>
            <a:r>
              <a:rPr lang="en-US" altLang="zh-CN" dirty="0">
                <a:solidFill>
                  <a:schemeClr val="tx1"/>
                </a:solidFill>
              </a:rPr>
              <a:t> </a:t>
            </a:r>
            <a:r>
              <a:rPr lang="en-US" altLang="zh-CN" dirty="0" err="1">
                <a:solidFill>
                  <a:schemeClr val="tx1"/>
                </a:solidFill>
              </a:rPr>
              <a:t>Oncol</a:t>
            </a:r>
            <a:r>
              <a:rPr lang="en-US" altLang="zh-CN" dirty="0">
                <a:solidFill>
                  <a:schemeClr val="tx1"/>
                </a:solidFill>
              </a:rPr>
              <a:t>. 2017;35(25):2875-2884. </a:t>
            </a:r>
            <a:endParaRPr lang="en-US" altLang="zh-CN" dirty="0">
              <a:solidFill>
                <a:schemeClr val="tx1"/>
              </a:solidFill>
            </a:endParaRPr>
          </a:p>
          <a:p>
            <a:r>
              <a:rPr lang="zh-CN" altLang="en-US" dirty="0"/>
              <a:t>西达本胺片说明书 </a:t>
            </a:r>
            <a:r>
              <a:rPr lang="en-US" altLang="zh-CN" dirty="0"/>
              <a:t>2021 </a:t>
            </a:r>
            <a:r>
              <a:rPr lang="zh-CN" altLang="en-US" dirty="0"/>
              <a:t>年</a:t>
            </a:r>
            <a:r>
              <a:rPr lang="en-US" altLang="zh-CN" dirty="0"/>
              <a:t>02</a:t>
            </a:r>
            <a:r>
              <a:rPr lang="zh-CN" altLang="en-US" dirty="0"/>
              <a:t>月</a:t>
            </a:r>
            <a:r>
              <a:rPr lang="en-US" altLang="zh-CN" dirty="0"/>
              <a:t>23</a:t>
            </a:r>
            <a:r>
              <a:rPr lang="zh-CN" altLang="en-US" dirty="0"/>
              <a:t>日版</a:t>
            </a:r>
            <a:endParaRPr lang="zh-CN" altLang="en-US" dirty="0"/>
          </a:p>
        </p:txBody>
      </p:sp>
      <p:sp>
        <p:nvSpPr>
          <p:cNvPr id="26" name="文本框 25"/>
          <p:cNvSpPr txBox="1"/>
          <p:nvPr/>
        </p:nvSpPr>
        <p:spPr>
          <a:xfrm>
            <a:off x="530224" y="1518132"/>
            <a:ext cx="11021696" cy="1061829"/>
          </a:xfrm>
          <a:prstGeom prst="rect">
            <a:avLst/>
          </a:prstGeom>
          <a:noFill/>
        </p:spPr>
        <p:txBody>
          <a:bodyPr wrap="square" rtlCol="0">
            <a:spAutoFit/>
          </a:bodyPr>
          <a:lstStyle/>
          <a:p>
            <a:pPr marL="285750" indent="-285750" algn="just" fontAlgn="auto">
              <a:lnSpc>
                <a:spcPct val="150000"/>
              </a:lnSpc>
              <a:buFont typeface="Arial" panose="020B0604020202020204" pitchFamily="34" charset="0"/>
              <a:buChar char="•"/>
            </a:pPr>
            <a:r>
              <a:rPr lang="zh-CN" altLang="en-US" sz="1400" dirty="0">
                <a:latin typeface="微软雅黑" panose="020B0503020204020204" charset="-122"/>
                <a:ea typeface="微软雅黑" panose="020B0503020204020204" charset="-122"/>
                <a:cs typeface="微软雅黑" panose="020B0503020204020204" charset="-122"/>
                <a:sym typeface="+mn-ea"/>
              </a:rPr>
              <a:t>西达本胺联合依西美坦的随机对照</a:t>
            </a:r>
            <a:r>
              <a:rPr lang="en-US" altLang="zh-CN" sz="1400" dirty="0">
                <a:latin typeface="微软雅黑" panose="020B0503020204020204" charset="-122"/>
                <a:ea typeface="微软雅黑" panose="020B0503020204020204" charset="-122"/>
                <a:cs typeface="微软雅黑" panose="020B0503020204020204" charset="-122"/>
                <a:sym typeface="+mn-ea"/>
              </a:rPr>
              <a:t>3</a:t>
            </a:r>
            <a:r>
              <a:rPr lang="zh-CN" altLang="en-US" sz="1400" dirty="0">
                <a:latin typeface="微软雅黑" panose="020B0503020204020204" charset="-122"/>
                <a:ea typeface="微软雅黑" panose="020B0503020204020204" charset="-122"/>
                <a:cs typeface="微软雅黑" panose="020B0503020204020204" charset="-122"/>
                <a:sym typeface="+mn-ea"/>
              </a:rPr>
              <a:t>期临床试验中，西达本胺</a:t>
            </a:r>
            <a:r>
              <a:rPr lang="en-US" altLang="zh-CN" sz="1400" dirty="0">
                <a:latin typeface="微软雅黑" panose="020B0503020204020204" charset="-122"/>
                <a:ea typeface="微软雅黑" panose="020B0503020204020204" charset="-122"/>
                <a:cs typeface="微软雅黑" panose="020B0503020204020204" charset="-122"/>
                <a:sym typeface="+mn-ea"/>
              </a:rPr>
              <a:t>&gt;20%</a:t>
            </a:r>
            <a:r>
              <a:rPr lang="zh-CN" altLang="en-US" sz="1400" dirty="0">
                <a:latin typeface="微软雅黑" panose="020B0503020204020204" charset="-122"/>
                <a:ea typeface="微软雅黑" panose="020B0503020204020204" charset="-122"/>
                <a:cs typeface="微软雅黑" panose="020B0503020204020204" charset="-122"/>
                <a:sym typeface="+mn-ea"/>
              </a:rPr>
              <a:t>患者发生的不良事件种类及最常见不良事件的发生率均与阿贝西利接近</a:t>
            </a:r>
            <a:r>
              <a:rPr lang="en-US" altLang="zh-CN" sz="1400" baseline="30000" dirty="0">
                <a:latin typeface="微软雅黑" panose="020B0503020204020204" charset="-122"/>
                <a:ea typeface="微软雅黑" panose="020B0503020204020204" charset="-122"/>
                <a:cs typeface="微软雅黑" panose="020B0503020204020204" charset="-122"/>
                <a:sym typeface="+mn-ea"/>
              </a:rPr>
              <a:t>1,2</a:t>
            </a:r>
            <a:r>
              <a:rPr lang="zh-CN" altLang="en-US" sz="1400" dirty="0">
                <a:latin typeface="微软雅黑" panose="020B0503020204020204" charset="-122"/>
                <a:ea typeface="微软雅黑" panose="020B0503020204020204" charset="-122"/>
                <a:cs typeface="微软雅黑" panose="020B0503020204020204" charset="-122"/>
                <a:sym typeface="+mn-ea"/>
              </a:rPr>
              <a:t>，但是因不良事件停药或减量的发生率显著减少；同时</a:t>
            </a:r>
            <a:r>
              <a:rPr lang="zh-CN" altLang="en-US" sz="1400" dirty="0">
                <a:latin typeface="微软雅黑" panose="020B0503020204020204" charset="-122"/>
                <a:ea typeface="微软雅黑" panose="020B0503020204020204" charset="-122"/>
                <a:sym typeface="+mn-ea"/>
              </a:rPr>
              <a:t>西达本胺联合依西美坦在</a:t>
            </a:r>
            <a:r>
              <a:rPr lang="zh-CN" altLang="en-US" sz="1400" b="1" dirty="0">
                <a:solidFill>
                  <a:srgbClr val="0070C0"/>
                </a:solidFill>
                <a:latin typeface="微软雅黑" panose="020B0503020204020204" charset="-122"/>
                <a:ea typeface="微软雅黑" panose="020B0503020204020204" charset="-122"/>
                <a:sym typeface="+mn-ea"/>
              </a:rPr>
              <a:t>安全性明显优于</a:t>
            </a:r>
            <a:r>
              <a:rPr lang="zh-CN" altLang="en-US" sz="1400" dirty="0">
                <a:latin typeface="微软雅黑" panose="020B0503020204020204" charset="-122"/>
                <a:ea typeface="微软雅黑" panose="020B0503020204020204" charset="-122"/>
                <a:sym typeface="+mn-ea"/>
              </a:rPr>
              <a:t>阿贝西利联合氟维司群，</a:t>
            </a:r>
            <a:r>
              <a:rPr lang="zh-CN" altLang="en-US" sz="1400" b="1" dirty="0">
                <a:solidFill>
                  <a:srgbClr val="990000"/>
                </a:solidFill>
                <a:latin typeface="微软雅黑" panose="020B0503020204020204" charset="-122"/>
                <a:ea typeface="微软雅黑" panose="020B0503020204020204" charset="-122"/>
                <a:sym typeface="+mn-ea"/>
              </a:rPr>
              <a:t>更多的患者可耐受足剂量的西达本胺，可带来更优的临床获益</a:t>
            </a:r>
            <a:endParaRPr lang="zh-CN" altLang="en-US" sz="1400" b="1" dirty="0">
              <a:solidFill>
                <a:srgbClr val="0000FF"/>
              </a:solidFill>
              <a:latin typeface="微软雅黑" panose="020B0503020204020204" charset="-122"/>
              <a:ea typeface="微软雅黑" panose="020B0503020204020204" charset="-122"/>
            </a:endParaRPr>
          </a:p>
        </p:txBody>
      </p:sp>
      <p:sp>
        <p:nvSpPr>
          <p:cNvPr id="20" name="文本框 19"/>
          <p:cNvSpPr txBox="1"/>
          <p:nvPr>
            <p:custDataLst>
              <p:tags r:id="rId3"/>
            </p:custDataLst>
          </p:nvPr>
        </p:nvSpPr>
        <p:spPr>
          <a:xfrm>
            <a:off x="10841355" y="0"/>
            <a:ext cx="1351280" cy="369332"/>
          </a:xfrm>
          <a:prstGeom prst="rect">
            <a:avLst/>
          </a:prstGeom>
          <a:solidFill>
            <a:srgbClr val="00698F"/>
          </a:solidFill>
        </p:spPr>
        <p:txBody>
          <a:bodyPr wrap="square" rtlCol="0">
            <a:spAutoFit/>
          </a:bodyPr>
          <a:lstStyle/>
          <a:p>
            <a:r>
              <a:rPr lang="zh-CN" altLang="en-US" b="1" dirty="0">
                <a:solidFill>
                  <a:schemeClr val="bg1"/>
                </a:solidFill>
                <a:latin typeface="微软雅黑" panose="020B0503020204020204" charset="-122"/>
                <a:ea typeface="微软雅黑" panose="020B0503020204020204" charset="-122"/>
              </a:rPr>
              <a:t>安全性优势</a:t>
            </a:r>
            <a:endParaRPr lang="zh-CN" altLang="en-US" b="1" dirty="0">
              <a:solidFill>
                <a:schemeClr val="bg1"/>
              </a:solidFill>
              <a:latin typeface="微软雅黑" panose="020B0503020204020204" charset="-122"/>
              <a:ea typeface="微软雅黑" panose="020B0503020204020204" charset="-122"/>
            </a:endParaRPr>
          </a:p>
        </p:txBody>
      </p:sp>
      <p:sp>
        <p:nvSpPr>
          <p:cNvPr id="23" name="文本框 22"/>
          <p:cNvSpPr txBox="1"/>
          <p:nvPr/>
        </p:nvSpPr>
        <p:spPr>
          <a:xfrm>
            <a:off x="603494" y="433078"/>
            <a:ext cx="11588506" cy="461665"/>
          </a:xfrm>
          <a:prstGeom prst="rect">
            <a:avLst/>
          </a:prstGeom>
          <a:noFill/>
        </p:spPr>
        <p:txBody>
          <a:bodyPr wrap="square" rtlCol="0">
            <a:spAutoFit/>
          </a:bodyPr>
          <a:lstStyle>
            <a:defPPr>
              <a:defRPr lang="zh-CN"/>
            </a:defPPr>
            <a:lvl1pPr>
              <a:defRPr sz="2400" b="1">
                <a:solidFill>
                  <a:srgbClr val="00698F"/>
                </a:solidFill>
                <a:latin typeface="微软雅黑" panose="020B0503020204020204" charset="-122"/>
                <a:ea typeface="微软雅黑" panose="020B0503020204020204" charset="-122"/>
              </a:defRPr>
            </a:lvl1pPr>
          </a:lstStyle>
          <a:p>
            <a:r>
              <a:rPr lang="zh-CN" altLang="en-US" dirty="0"/>
              <a:t>西达本胺</a:t>
            </a:r>
            <a:r>
              <a:rPr lang="en-US" altLang="zh-CN" dirty="0"/>
              <a:t>+</a:t>
            </a:r>
            <a:r>
              <a:rPr lang="zh-CN" altLang="en-US" dirty="0"/>
              <a:t>内分泌安全性良好，</a:t>
            </a:r>
            <a:r>
              <a:rPr lang="zh-CN" altLang="en-US" dirty="0">
                <a:solidFill>
                  <a:srgbClr val="C00000"/>
                </a:solidFill>
              </a:rPr>
              <a:t>因</a:t>
            </a:r>
            <a:r>
              <a:rPr lang="en-US" altLang="zh-CN" dirty="0">
                <a:solidFill>
                  <a:srgbClr val="C00000"/>
                </a:solidFill>
              </a:rPr>
              <a:t>AE</a:t>
            </a:r>
            <a:r>
              <a:rPr lang="zh-CN" altLang="en-US" dirty="0">
                <a:solidFill>
                  <a:srgbClr val="C00000"/>
                </a:solidFill>
              </a:rPr>
              <a:t>停药或减量的发生率低</a:t>
            </a:r>
            <a:endParaRPr lang="zh-CN" altLang="en-US" dirty="0">
              <a:solidFill>
                <a:srgbClr val="C00000"/>
              </a:solidFill>
            </a:endParaRPr>
          </a:p>
        </p:txBody>
      </p:sp>
      <p:sp>
        <p:nvSpPr>
          <p:cNvPr id="35" name="rect"/>
          <p:cNvSpPr/>
          <p:nvPr/>
        </p:nvSpPr>
        <p:spPr>
          <a:xfrm>
            <a:off x="301721" y="446735"/>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3" name="同侧圆角矩形 2"/>
          <p:cNvSpPr/>
          <p:nvPr/>
        </p:nvSpPr>
        <p:spPr>
          <a:xfrm>
            <a:off x="722250" y="5020522"/>
            <a:ext cx="4572445" cy="324514"/>
          </a:xfrm>
          <a:prstGeom prst="round2SameRect">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172072" y="5021546"/>
            <a:ext cx="3672800" cy="338554"/>
          </a:xfrm>
          <a:prstGeom prst="rect">
            <a:avLst/>
          </a:prstGeom>
        </p:spPr>
        <p:txBody>
          <a:bodyPr wrap="none">
            <a:spAutoFit/>
          </a:bodyPr>
          <a:lstStyle/>
          <a:p>
            <a:r>
              <a:rPr lang="zh-CN" altLang="en-US" sz="1600" b="1" dirty="0">
                <a:solidFill>
                  <a:schemeClr val="bg1"/>
                </a:solidFill>
                <a:latin typeface="微软雅黑" panose="020B0503020204020204" charset="-122"/>
                <a:ea typeface="微软雅黑" panose="020B0503020204020204" charset="-122"/>
              </a:rPr>
              <a:t>安全性信息（上市后安全性信息监测）</a:t>
            </a:r>
            <a:endParaRPr lang="zh-CN" altLang="en-US" sz="1600" b="1" dirty="0">
              <a:solidFill>
                <a:schemeClr val="bg1"/>
              </a:solidFill>
              <a:latin typeface="微软雅黑" panose="020B0503020204020204" charset="-122"/>
              <a:ea typeface="微软雅黑" panose="020B0503020204020204" charset="-122"/>
            </a:endParaRPr>
          </a:p>
        </p:txBody>
      </p:sp>
      <p:sp>
        <p:nvSpPr>
          <p:cNvPr id="44" name="同侧圆角矩形 43"/>
          <p:cNvSpPr/>
          <p:nvPr/>
        </p:nvSpPr>
        <p:spPr>
          <a:xfrm>
            <a:off x="722250" y="1188427"/>
            <a:ext cx="4572445" cy="324514"/>
          </a:xfrm>
          <a:prstGeom prst="round2SameRect">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844606" y="1189451"/>
            <a:ext cx="4493538" cy="338554"/>
          </a:xfrm>
          <a:prstGeom prst="rect">
            <a:avLst/>
          </a:prstGeom>
        </p:spPr>
        <p:txBody>
          <a:bodyPr wrap="none">
            <a:spAutoFit/>
          </a:bodyPr>
          <a:lstStyle/>
          <a:p>
            <a:r>
              <a:rPr lang="zh-CN" altLang="en-US" sz="1600" b="1" dirty="0">
                <a:solidFill>
                  <a:schemeClr val="bg1"/>
                </a:solidFill>
                <a:latin typeface="微软雅黑" panose="020B0503020204020204" charset="-122"/>
                <a:ea typeface="微软雅黑" panose="020B0503020204020204" charset="-122"/>
              </a:rPr>
              <a:t>安全性信息（注册临床试验不良事件发生情况）</a:t>
            </a:r>
            <a:endParaRPr lang="zh-CN" altLang="en-US" sz="1600" b="1" dirty="0">
              <a:solidFill>
                <a:schemeClr val="bg1"/>
              </a:solidFill>
              <a:latin typeface="微软雅黑" panose="020B0503020204020204" charset="-122"/>
              <a:ea typeface="微软雅黑" panose="020B0503020204020204" charset="-122"/>
            </a:endParaRPr>
          </a:p>
        </p:txBody>
      </p:sp>
      <p:sp>
        <p:nvSpPr>
          <p:cNvPr id="33" name="文本框 32"/>
          <p:cNvSpPr txBox="1"/>
          <p:nvPr/>
        </p:nvSpPr>
        <p:spPr>
          <a:xfrm>
            <a:off x="530224" y="5340279"/>
            <a:ext cx="11285855" cy="738664"/>
          </a:xfrm>
          <a:prstGeom prst="rect">
            <a:avLst/>
          </a:prstGeom>
          <a:noFill/>
        </p:spPr>
        <p:txBody>
          <a:bodyPr wrap="square" rtlCol="0">
            <a:spAutoFit/>
          </a:bodyPr>
          <a:lstStyle/>
          <a:p>
            <a:pPr fontAlgn="auto">
              <a:lnSpc>
                <a:spcPct val="150000"/>
              </a:lnSpc>
            </a:pPr>
            <a:r>
              <a:rPr lang="zh-CN" altLang="en-US" sz="1400" dirty="0">
                <a:latin typeface="微软雅黑" panose="020B0503020204020204" charset="-122"/>
                <a:ea typeface="微软雅黑" panose="020B0503020204020204" charset="-122"/>
                <a:cs typeface="微软雅黑" panose="020B0503020204020204" charset="-122"/>
                <a:sym typeface="+mn-ea"/>
              </a:rPr>
              <a:t>西达本胺于</a:t>
            </a:r>
            <a:r>
              <a:rPr lang="en-US" altLang="zh-CN" sz="1400" dirty="0">
                <a:latin typeface="微软雅黑" panose="020B0503020204020204" charset="-122"/>
                <a:ea typeface="微软雅黑" panose="020B0503020204020204" charset="-122"/>
                <a:cs typeface="微软雅黑" panose="020B0503020204020204" charset="-122"/>
                <a:sym typeface="+mn-ea"/>
              </a:rPr>
              <a:t>2014</a:t>
            </a:r>
            <a:r>
              <a:rPr lang="zh-CN" altLang="en-US" sz="1400" dirty="0">
                <a:latin typeface="微软雅黑" panose="020B0503020204020204" charset="-122"/>
                <a:ea typeface="微软雅黑" panose="020B0503020204020204" charset="-122"/>
                <a:cs typeface="微软雅黑" panose="020B0503020204020204" charset="-122"/>
                <a:sym typeface="+mn-ea"/>
              </a:rPr>
              <a:t>年在中国首次获批上市用于复发难治性外周</a:t>
            </a:r>
            <a:r>
              <a:rPr lang="en-US" altLang="zh-CN" sz="1400" dirty="0">
                <a:latin typeface="微软雅黑" panose="020B0503020204020204" charset="-122"/>
                <a:ea typeface="微软雅黑" panose="020B0503020204020204" charset="-122"/>
                <a:cs typeface="微软雅黑" panose="020B0503020204020204" charset="-122"/>
                <a:sym typeface="+mn-ea"/>
              </a:rPr>
              <a:t>T</a:t>
            </a:r>
            <a:r>
              <a:rPr lang="zh-CN" altLang="en-US" sz="1400" dirty="0">
                <a:latin typeface="微软雅黑" panose="020B0503020204020204" charset="-122"/>
                <a:ea typeface="微软雅黑" panose="020B0503020204020204" charset="-122"/>
                <a:cs typeface="微软雅黑" panose="020B0503020204020204" charset="-122"/>
                <a:sym typeface="+mn-ea"/>
              </a:rPr>
              <a:t>细胞淋巴瘤等肿瘤适应症，真实世界研究中观察到的安全性表现与说明书一致，上市近</a:t>
            </a:r>
            <a:r>
              <a:rPr lang="en-US" altLang="zh-CN" sz="1400" dirty="0">
                <a:latin typeface="微软雅黑" panose="020B0503020204020204" charset="-122"/>
                <a:ea typeface="微软雅黑" panose="020B0503020204020204" charset="-122"/>
                <a:cs typeface="微软雅黑" panose="020B0503020204020204" charset="-122"/>
                <a:sym typeface="+mn-ea"/>
              </a:rPr>
              <a:t>10</a:t>
            </a:r>
            <a:r>
              <a:rPr lang="zh-CN" altLang="en-US" sz="1400" dirty="0">
                <a:latin typeface="微软雅黑" panose="020B0503020204020204" charset="-122"/>
                <a:ea typeface="微软雅黑" panose="020B0503020204020204" charset="-122"/>
                <a:cs typeface="微软雅黑" panose="020B0503020204020204" charset="-122"/>
                <a:sym typeface="+mn-ea"/>
              </a:rPr>
              <a:t>年来安全性获得实际临床充分验证</a:t>
            </a:r>
            <a:r>
              <a:rPr lang="en-US" altLang="zh-CN" sz="1400" baseline="30000" dirty="0">
                <a:latin typeface="微软雅黑" panose="020B0503020204020204" charset="-122"/>
                <a:ea typeface="微软雅黑" panose="020B0503020204020204" charset="-122"/>
                <a:cs typeface="微软雅黑" panose="020B0503020204020204" charset="-122"/>
                <a:sym typeface="+mn-ea"/>
              </a:rPr>
              <a:t>4</a:t>
            </a:r>
            <a:endParaRPr lang="zh-CN" altLang="en-US" sz="1400"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grpSp>
        <p:nvGrpSpPr>
          <p:cNvPr id="15" name="组合 14"/>
          <p:cNvGrpSpPr/>
          <p:nvPr/>
        </p:nvGrpSpPr>
        <p:grpSpPr>
          <a:xfrm>
            <a:off x="6494193" y="3248283"/>
            <a:ext cx="5058410" cy="1381500"/>
            <a:chOff x="6609715" y="3440993"/>
            <a:chExt cx="5058410" cy="1381500"/>
          </a:xfrm>
        </p:grpSpPr>
        <p:graphicFrame>
          <p:nvGraphicFramePr>
            <p:cNvPr id="12" name="图表 11"/>
            <p:cNvGraphicFramePr/>
            <p:nvPr/>
          </p:nvGraphicFramePr>
          <p:xfrm>
            <a:off x="6609715" y="3440993"/>
            <a:ext cx="5058410" cy="1381500"/>
          </p:xfrm>
          <a:graphic>
            <a:graphicData uri="http://schemas.openxmlformats.org/drawingml/2006/chart">
              <c:chart xmlns:c="http://schemas.openxmlformats.org/drawingml/2006/chart" xmlns:r="http://schemas.openxmlformats.org/officeDocument/2006/relationships" r:id="rId1"/>
            </a:graphicData>
          </a:graphic>
        </p:graphicFrame>
        <p:sp>
          <p:nvSpPr>
            <p:cNvPr id="47" name="文本框 46"/>
            <p:cNvSpPr txBox="1"/>
            <p:nvPr/>
          </p:nvSpPr>
          <p:spPr>
            <a:xfrm>
              <a:off x="7303781" y="4445780"/>
              <a:ext cx="738004"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试验组</a:t>
              </a:r>
              <a:endParaRPr lang="zh-CN" altLang="en-US" sz="1100" b="1" dirty="0">
                <a:solidFill>
                  <a:schemeClr val="bg1"/>
                </a:solidFill>
                <a:latin typeface="微软雅黑" panose="020B0503020204020204" charset="-122"/>
                <a:ea typeface="微软雅黑" panose="020B0503020204020204" charset="-122"/>
              </a:endParaRPr>
            </a:p>
          </p:txBody>
        </p:sp>
        <p:sp>
          <p:nvSpPr>
            <p:cNvPr id="48" name="文本框 47"/>
            <p:cNvSpPr txBox="1"/>
            <p:nvPr/>
          </p:nvSpPr>
          <p:spPr>
            <a:xfrm>
              <a:off x="7995318" y="4429273"/>
              <a:ext cx="773994"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对照组</a:t>
              </a:r>
              <a:endParaRPr lang="zh-CN" altLang="en-US" sz="1100" b="1" dirty="0">
                <a:solidFill>
                  <a:schemeClr val="bg1"/>
                </a:solidFill>
                <a:latin typeface="微软雅黑" panose="020B0503020204020204" charset="-122"/>
                <a:ea typeface="微软雅黑" panose="020B0503020204020204" charset="-122"/>
              </a:endParaRPr>
            </a:p>
          </p:txBody>
        </p:sp>
        <p:sp>
          <p:nvSpPr>
            <p:cNvPr id="49" name="文本框 48"/>
            <p:cNvSpPr txBox="1"/>
            <p:nvPr/>
          </p:nvSpPr>
          <p:spPr>
            <a:xfrm>
              <a:off x="9689998" y="4457856"/>
              <a:ext cx="631460"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试验组</a:t>
              </a:r>
              <a:endParaRPr lang="zh-CN" altLang="en-US" sz="1100" b="1" dirty="0">
                <a:solidFill>
                  <a:schemeClr val="bg1"/>
                </a:solidFill>
                <a:latin typeface="微软雅黑" panose="020B0503020204020204" charset="-122"/>
                <a:ea typeface="微软雅黑" panose="020B0503020204020204" charset="-122"/>
              </a:endParaRPr>
            </a:p>
          </p:txBody>
        </p:sp>
        <p:sp>
          <p:nvSpPr>
            <p:cNvPr id="50" name="文本框 49"/>
            <p:cNvSpPr txBox="1"/>
            <p:nvPr/>
          </p:nvSpPr>
          <p:spPr>
            <a:xfrm>
              <a:off x="10368221" y="4436252"/>
              <a:ext cx="693395"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对照组</a:t>
              </a:r>
              <a:endParaRPr lang="zh-CN" altLang="en-US" sz="1100" b="1" dirty="0">
                <a:solidFill>
                  <a:schemeClr val="bg1"/>
                </a:solidFill>
                <a:latin typeface="微软雅黑" panose="020B0503020204020204" charset="-122"/>
                <a:ea typeface="微软雅黑" panose="020B0503020204020204" charset="-122"/>
              </a:endParaRPr>
            </a:p>
          </p:txBody>
        </p:sp>
      </p:grpSp>
      <p:grpSp>
        <p:nvGrpSpPr>
          <p:cNvPr id="14" name="组合 13"/>
          <p:cNvGrpSpPr/>
          <p:nvPr/>
        </p:nvGrpSpPr>
        <p:grpSpPr>
          <a:xfrm>
            <a:off x="597112" y="3201087"/>
            <a:ext cx="5185773" cy="1557951"/>
            <a:chOff x="597112" y="3409197"/>
            <a:chExt cx="5185773" cy="1557951"/>
          </a:xfrm>
        </p:grpSpPr>
        <p:graphicFrame>
          <p:nvGraphicFramePr>
            <p:cNvPr id="27" name="图表 26"/>
            <p:cNvGraphicFramePr/>
            <p:nvPr/>
          </p:nvGraphicFramePr>
          <p:xfrm>
            <a:off x="597112" y="3409197"/>
            <a:ext cx="5058409" cy="1424940"/>
          </p:xfrm>
          <a:graphic>
            <a:graphicData uri="http://schemas.openxmlformats.org/drawingml/2006/chart">
              <c:chart xmlns:c="http://schemas.openxmlformats.org/drawingml/2006/chart" xmlns:r="http://schemas.openxmlformats.org/officeDocument/2006/relationships" r:id="rId2"/>
            </a:graphicData>
          </a:graphic>
        </p:graphicFrame>
        <p:sp>
          <p:nvSpPr>
            <p:cNvPr id="29" name="文本框 28"/>
            <p:cNvSpPr txBox="1"/>
            <p:nvPr/>
          </p:nvSpPr>
          <p:spPr>
            <a:xfrm>
              <a:off x="3728269" y="4444301"/>
              <a:ext cx="533187"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减量</a:t>
              </a:r>
              <a:endParaRPr lang="zh-CN" altLang="en-US" sz="1100" b="1" dirty="0">
                <a:solidFill>
                  <a:schemeClr val="bg1"/>
                </a:solidFill>
                <a:latin typeface="微软雅黑" panose="020B0503020204020204" charset="-122"/>
                <a:ea typeface="微软雅黑" panose="020B0503020204020204" charset="-122"/>
              </a:endParaRPr>
            </a:p>
          </p:txBody>
        </p:sp>
        <p:sp>
          <p:nvSpPr>
            <p:cNvPr id="32" name="文本框 31"/>
            <p:cNvSpPr txBox="1"/>
            <p:nvPr/>
          </p:nvSpPr>
          <p:spPr>
            <a:xfrm>
              <a:off x="1129490" y="4697379"/>
              <a:ext cx="1863926" cy="261610"/>
            </a:xfrm>
            <a:prstGeom prst="rect">
              <a:avLst/>
            </a:prstGeom>
            <a:noFill/>
          </p:spPr>
          <p:txBody>
            <a:bodyPr wrap="square" rtlCol="0">
              <a:spAutoFit/>
            </a:bodyPr>
            <a:lstStyle/>
            <a:p>
              <a:pPr marL="171450" indent="-171450">
                <a:buClr>
                  <a:srgbClr val="0070C0"/>
                </a:buClr>
                <a:buFont typeface="Wingdings" panose="05000000000000000000" pitchFamily="2" charset="2"/>
                <a:buChar char="n"/>
              </a:pPr>
              <a:r>
                <a:rPr lang="zh-CN" altLang="en-US" sz="1100" b="1" dirty="0">
                  <a:latin typeface="微软雅黑" panose="020B0503020204020204" charset="-122"/>
                  <a:ea typeface="微软雅黑" panose="020B0503020204020204" charset="-122"/>
                </a:rPr>
                <a:t>西达本胺（</a:t>
              </a:r>
              <a:r>
                <a:rPr lang="en-US" altLang="zh-CN" sz="1100" b="1" dirty="0">
                  <a:latin typeface="微软雅黑" panose="020B0503020204020204" charset="-122"/>
                  <a:ea typeface="微软雅黑" panose="020B0503020204020204" charset="-122"/>
                </a:rPr>
                <a:t>ACE</a:t>
              </a:r>
              <a:r>
                <a:rPr lang="zh-CN" altLang="en-US" sz="1100" b="1" dirty="0">
                  <a:latin typeface="微软雅黑" panose="020B0503020204020204" charset="-122"/>
                  <a:ea typeface="微软雅黑" panose="020B0503020204020204" charset="-122"/>
                </a:rPr>
                <a:t>研究）</a:t>
              </a:r>
              <a:r>
                <a:rPr lang="en-US" altLang="zh-CN" sz="1100" b="1" baseline="30000" dirty="0">
                  <a:latin typeface="微软雅黑" panose="020B0503020204020204" charset="-122"/>
                  <a:ea typeface="微软雅黑" panose="020B0503020204020204" charset="-122"/>
                </a:rPr>
                <a:t>1</a:t>
              </a:r>
              <a:endParaRPr lang="zh-CN" altLang="en-US" sz="1100" b="1" baseline="30000" dirty="0">
                <a:latin typeface="微软雅黑" panose="020B0503020204020204" charset="-122"/>
                <a:ea typeface="微软雅黑" panose="020B0503020204020204" charset="-122"/>
              </a:endParaRPr>
            </a:p>
          </p:txBody>
        </p:sp>
        <p:sp>
          <p:nvSpPr>
            <p:cNvPr id="34" name="文本框 33"/>
            <p:cNvSpPr txBox="1"/>
            <p:nvPr/>
          </p:nvSpPr>
          <p:spPr>
            <a:xfrm>
              <a:off x="3400667" y="4705538"/>
              <a:ext cx="2382218" cy="261610"/>
            </a:xfrm>
            <a:prstGeom prst="rect">
              <a:avLst/>
            </a:prstGeom>
            <a:noFill/>
          </p:spPr>
          <p:txBody>
            <a:bodyPr wrap="square" rtlCol="0">
              <a:spAutoFit/>
            </a:bodyPr>
            <a:lstStyle/>
            <a:p>
              <a:pPr marL="171450" indent="-171450">
                <a:buClr>
                  <a:srgbClr val="C00000"/>
                </a:buClr>
                <a:buFont typeface="Wingdings" panose="05000000000000000000" pitchFamily="2" charset="2"/>
                <a:buChar char="n"/>
              </a:pPr>
              <a:r>
                <a:rPr lang="zh-CN" altLang="en-US" sz="1100" b="1" dirty="0">
                  <a:latin typeface="微软雅黑" panose="020B0503020204020204" charset="-122"/>
                  <a:ea typeface="微软雅黑" panose="020B0503020204020204" charset="-122"/>
                </a:rPr>
                <a:t>阿贝西利</a:t>
              </a:r>
              <a:r>
                <a:rPr lang="en-US" altLang="zh-CN" sz="1100" b="1" dirty="0">
                  <a:latin typeface="微软雅黑" panose="020B0503020204020204" charset="-122"/>
                  <a:ea typeface="微软雅黑" panose="020B0503020204020204" charset="-122"/>
                </a:rPr>
                <a:t>(Monarch2</a:t>
              </a:r>
              <a:r>
                <a:rPr lang="zh-CN" altLang="en-US" sz="1100" b="1" dirty="0">
                  <a:latin typeface="微软雅黑" panose="020B0503020204020204" charset="-122"/>
                  <a:ea typeface="微软雅黑" panose="020B0503020204020204" charset="-122"/>
                </a:rPr>
                <a:t>研究）</a:t>
              </a:r>
              <a:r>
                <a:rPr lang="en-US" altLang="zh-CN" sz="1100" b="1" baseline="30000" dirty="0">
                  <a:latin typeface="微软雅黑" panose="020B0503020204020204" charset="-122"/>
                  <a:ea typeface="微软雅黑" panose="020B0503020204020204" charset="-122"/>
                </a:rPr>
                <a:t>3</a:t>
              </a:r>
              <a:endParaRPr lang="zh-CN" altLang="en-US" sz="1100" b="1" baseline="30000" dirty="0">
                <a:latin typeface="微软雅黑" panose="020B0503020204020204" charset="-122"/>
                <a:ea typeface="微软雅黑" panose="020B0503020204020204" charset="-122"/>
              </a:endParaRPr>
            </a:p>
          </p:txBody>
        </p:sp>
        <p:sp>
          <p:nvSpPr>
            <p:cNvPr id="46" name="文本框 45"/>
            <p:cNvSpPr txBox="1"/>
            <p:nvPr/>
          </p:nvSpPr>
          <p:spPr>
            <a:xfrm>
              <a:off x="4426503" y="4444673"/>
              <a:ext cx="533187"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停药</a:t>
              </a:r>
              <a:endParaRPr lang="zh-CN" altLang="en-US" sz="1100" b="1" dirty="0">
                <a:solidFill>
                  <a:schemeClr val="bg1"/>
                </a:solidFill>
                <a:latin typeface="微软雅黑" panose="020B0503020204020204" charset="-122"/>
                <a:ea typeface="微软雅黑" panose="020B0503020204020204" charset="-122"/>
              </a:endParaRPr>
            </a:p>
          </p:txBody>
        </p:sp>
        <p:sp>
          <p:nvSpPr>
            <p:cNvPr id="51" name="文本框 50"/>
            <p:cNvSpPr txBox="1"/>
            <p:nvPr/>
          </p:nvSpPr>
          <p:spPr>
            <a:xfrm>
              <a:off x="1345567" y="4461180"/>
              <a:ext cx="533187"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减量</a:t>
              </a:r>
              <a:endParaRPr lang="zh-CN" altLang="en-US" sz="1100" b="1" dirty="0">
                <a:solidFill>
                  <a:schemeClr val="bg1"/>
                </a:solidFill>
                <a:latin typeface="微软雅黑" panose="020B0503020204020204" charset="-122"/>
                <a:ea typeface="微软雅黑" panose="020B0503020204020204" charset="-122"/>
              </a:endParaRPr>
            </a:p>
          </p:txBody>
        </p:sp>
        <p:sp>
          <p:nvSpPr>
            <p:cNvPr id="52" name="文本框 51"/>
            <p:cNvSpPr txBox="1"/>
            <p:nvPr/>
          </p:nvSpPr>
          <p:spPr>
            <a:xfrm>
              <a:off x="2043373" y="4486783"/>
              <a:ext cx="533187" cy="261610"/>
            </a:xfrm>
            <a:prstGeom prst="rect">
              <a:avLst/>
            </a:prstGeom>
            <a:noFill/>
          </p:spPr>
          <p:txBody>
            <a:bodyPr wrap="square" rtlCol="0">
              <a:spAutoFit/>
            </a:bodyPr>
            <a:lstStyle/>
            <a:p>
              <a:r>
                <a:rPr lang="zh-CN" altLang="en-US" sz="1100" b="1" dirty="0">
                  <a:solidFill>
                    <a:schemeClr val="bg1"/>
                  </a:solidFill>
                  <a:latin typeface="微软雅黑" panose="020B0503020204020204" charset="-122"/>
                  <a:ea typeface="微软雅黑" panose="020B0503020204020204" charset="-122"/>
                </a:rPr>
                <a:t>停药</a:t>
              </a:r>
              <a:endParaRPr lang="zh-CN" altLang="en-US" sz="1100" b="1" dirty="0">
                <a:solidFill>
                  <a:schemeClr val="bg1"/>
                </a:solidFill>
                <a:latin typeface="微软雅黑" panose="020B0503020204020204" charset="-122"/>
                <a:ea typeface="微软雅黑" panose="020B0503020204020204" charset="-122"/>
              </a:endParaRPr>
            </a:p>
          </p:txBody>
        </p:sp>
      </p:grpSp>
      <p:cxnSp>
        <p:nvCxnSpPr>
          <p:cNvPr id="13" name="直接连接符 12"/>
          <p:cNvCxnSpPr/>
          <p:nvPr/>
        </p:nvCxnSpPr>
        <p:spPr>
          <a:xfrm>
            <a:off x="530224" y="3081827"/>
            <a:ext cx="11137901" cy="0"/>
          </a:xfrm>
          <a:prstGeom prst="line">
            <a:avLst/>
          </a:prstGeom>
          <a:ln w="12700">
            <a:solidFill>
              <a:srgbClr val="00698F"/>
            </a:solidFill>
            <a:prstDash val="dash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122379" y="2916980"/>
            <a:ext cx="4112023" cy="338554"/>
          </a:xfrm>
          <a:prstGeom prst="rect">
            <a:avLst/>
          </a:prstGeom>
          <a:solidFill>
            <a:schemeClr val="bg1"/>
          </a:solidFill>
        </p:spPr>
        <p:txBody>
          <a:bodyPr wrap="none">
            <a:spAutoFit/>
          </a:bodyPr>
          <a:lstStyle/>
          <a:p>
            <a:pPr algn="ctr"/>
            <a:r>
              <a:rPr lang="zh-CN" altLang="en-US" sz="1400" b="1" dirty="0">
                <a:latin typeface="微软雅黑" panose="020B0503020204020204" charset="-122"/>
                <a:ea typeface="微软雅黑" panose="020B0503020204020204" charset="-122"/>
              </a:rPr>
              <a:t>因</a:t>
            </a:r>
            <a:r>
              <a:rPr lang="en-US" altLang="zh-CN" sz="1400" b="1" dirty="0">
                <a:latin typeface="微软雅黑" panose="020B0503020204020204" charset="-122"/>
                <a:ea typeface="微软雅黑" panose="020B0503020204020204" charset="-122"/>
              </a:rPr>
              <a:t>AE</a:t>
            </a:r>
            <a:r>
              <a:rPr lang="zh-CN" altLang="en-US" sz="1400" b="1" dirty="0">
                <a:latin typeface="微软雅黑" panose="020B0503020204020204" charset="-122"/>
                <a:ea typeface="微软雅黑" panose="020B0503020204020204" charset="-122"/>
              </a:rPr>
              <a:t>停药</a:t>
            </a:r>
            <a:r>
              <a:rPr lang="en-US" altLang="zh-CN" sz="1600" b="1" dirty="0">
                <a:latin typeface="微软雅黑" panose="020B0503020204020204" charset="-122"/>
                <a:ea typeface="微软雅黑" panose="020B0503020204020204" charset="-122"/>
              </a:rPr>
              <a:t>*</a:t>
            </a:r>
            <a:r>
              <a:rPr lang="zh-CN" altLang="en-US" sz="1400" b="1" dirty="0">
                <a:latin typeface="微软雅黑" panose="020B0503020204020204" charset="-122"/>
                <a:ea typeface="微软雅黑" panose="020B0503020204020204" charset="-122"/>
              </a:rPr>
              <a:t>或降低剂量（</a:t>
            </a:r>
            <a:r>
              <a:rPr lang="zh-CN" altLang="en-US" sz="1400" b="1" dirty="0">
                <a:solidFill>
                  <a:srgbClr val="00698F"/>
                </a:solidFill>
                <a:latin typeface="微软雅黑" panose="020B0503020204020204" charset="-122"/>
                <a:ea typeface="微软雅黑" panose="020B0503020204020204" charset="-122"/>
              </a:rPr>
              <a:t>西达本胺</a:t>
            </a:r>
            <a:r>
              <a:rPr lang="zh-CN" altLang="en-US" sz="1400" b="1" dirty="0">
                <a:latin typeface="微软雅黑" panose="020B0503020204020204" charset="-122"/>
                <a:ea typeface="微软雅黑" panose="020B0503020204020204" charset="-122"/>
              </a:rPr>
              <a:t>优于</a:t>
            </a:r>
            <a:r>
              <a:rPr lang="zh-CN" altLang="en-US" sz="1400" b="1" dirty="0">
                <a:solidFill>
                  <a:srgbClr val="C00000"/>
                </a:solidFill>
                <a:latin typeface="微软雅黑" panose="020B0503020204020204" charset="-122"/>
                <a:ea typeface="微软雅黑" panose="020B0503020204020204" charset="-122"/>
              </a:rPr>
              <a:t>阿贝西利</a:t>
            </a:r>
            <a:r>
              <a:rPr lang="zh-CN" altLang="en-US" sz="1400" b="1" dirty="0">
                <a:latin typeface="微软雅黑" panose="020B0503020204020204" charset="-122"/>
                <a:ea typeface="微软雅黑" panose="020B0503020204020204" charset="-122"/>
              </a:rPr>
              <a:t>）</a:t>
            </a:r>
            <a:endParaRPr lang="zh-CN" altLang="en-US" sz="1400" b="1" dirty="0">
              <a:latin typeface="微软雅黑" panose="020B0503020204020204" charset="-122"/>
              <a:ea typeface="微软雅黑" panose="020B0503020204020204" charset="-122"/>
            </a:endParaRPr>
          </a:p>
        </p:txBody>
      </p:sp>
      <p:sp>
        <p:nvSpPr>
          <p:cNvPr id="18" name="矩形 17"/>
          <p:cNvSpPr/>
          <p:nvPr/>
        </p:nvSpPr>
        <p:spPr>
          <a:xfrm>
            <a:off x="7352018" y="2916408"/>
            <a:ext cx="3595856" cy="307777"/>
          </a:xfrm>
          <a:prstGeom prst="rect">
            <a:avLst/>
          </a:prstGeom>
          <a:solidFill>
            <a:schemeClr val="bg1"/>
          </a:solidFill>
        </p:spPr>
        <p:txBody>
          <a:bodyPr wrap="none">
            <a:spAutoFit/>
          </a:bodyPr>
          <a:lstStyle/>
          <a:p>
            <a:pPr algn="ctr"/>
            <a:r>
              <a:rPr lang="zh-CN" altLang="en-US" sz="1400" b="1" dirty="0">
                <a:latin typeface="微软雅黑" panose="020B0503020204020204" charset="-122"/>
                <a:ea typeface="微软雅黑" panose="020B0503020204020204" charset="-122"/>
              </a:rPr>
              <a:t>中位剂量强度对比（</a:t>
            </a:r>
            <a:r>
              <a:rPr lang="zh-CN" altLang="en-US" sz="1400" b="1" dirty="0">
                <a:solidFill>
                  <a:srgbClr val="00698F"/>
                </a:solidFill>
                <a:latin typeface="微软雅黑" panose="020B0503020204020204" charset="-122"/>
                <a:ea typeface="微软雅黑" panose="020B0503020204020204" charset="-122"/>
              </a:rPr>
              <a:t>西达本胺</a:t>
            </a:r>
            <a:r>
              <a:rPr lang="zh-CN" altLang="en-US" sz="1400" b="1" dirty="0">
                <a:latin typeface="微软雅黑" panose="020B0503020204020204" charset="-122"/>
                <a:ea typeface="微软雅黑" panose="020B0503020204020204" charset="-122"/>
              </a:rPr>
              <a:t>＞</a:t>
            </a:r>
            <a:r>
              <a:rPr lang="zh-CN" altLang="en-US" sz="1400" b="1" dirty="0">
                <a:solidFill>
                  <a:srgbClr val="C00000"/>
                </a:solidFill>
                <a:latin typeface="微软雅黑" panose="020B0503020204020204" charset="-122"/>
                <a:ea typeface="微软雅黑" panose="020B0503020204020204" charset="-122"/>
              </a:rPr>
              <a:t>阿贝西利</a:t>
            </a:r>
            <a:r>
              <a:rPr lang="zh-CN" altLang="en-US" sz="1400" b="1" dirty="0">
                <a:latin typeface="微软雅黑" panose="020B0503020204020204" charset="-122"/>
                <a:ea typeface="微软雅黑" panose="020B0503020204020204" charset="-122"/>
              </a:rPr>
              <a:t>）</a:t>
            </a:r>
            <a:endParaRPr lang="zh-CN" altLang="en-US" sz="1400" b="1" dirty="0">
              <a:latin typeface="微软雅黑" panose="020B0503020204020204" charset="-122"/>
              <a:ea typeface="微软雅黑" panose="020B0503020204020204" charset="-122"/>
            </a:endParaRPr>
          </a:p>
        </p:txBody>
      </p:sp>
      <p:cxnSp>
        <p:nvCxnSpPr>
          <p:cNvPr id="53" name="直接连接符 52"/>
          <p:cNvCxnSpPr/>
          <p:nvPr/>
        </p:nvCxnSpPr>
        <p:spPr>
          <a:xfrm>
            <a:off x="530223" y="4819998"/>
            <a:ext cx="11137901" cy="0"/>
          </a:xfrm>
          <a:prstGeom prst="line">
            <a:avLst/>
          </a:prstGeom>
          <a:ln w="12700">
            <a:solidFill>
              <a:srgbClr val="00698F"/>
            </a:solidFill>
            <a:prstDash val="dashDot"/>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844606" y="4497428"/>
            <a:ext cx="4563973"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694247" y="4497428"/>
            <a:ext cx="4563973"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1237711" y="4799089"/>
            <a:ext cx="1967638" cy="261610"/>
          </a:xfrm>
          <a:prstGeom prst="rect">
            <a:avLst/>
          </a:prstGeom>
          <a:noFill/>
        </p:spPr>
        <p:txBody>
          <a:bodyPr wrap="square" rtlCol="0">
            <a:spAutoFit/>
          </a:bodyPr>
          <a:lstStyle/>
          <a:p>
            <a:r>
              <a:rPr lang="en-US" altLang="zh-CN" sz="1100" dirty="0">
                <a:solidFill>
                  <a:srgbClr val="00698F"/>
                </a:solidFill>
                <a:latin typeface="微软雅黑" panose="020B0503020204020204" charset="-122"/>
                <a:ea typeface="微软雅黑" panose="020B0503020204020204" charset="-122"/>
              </a:rPr>
              <a:t>*</a:t>
            </a:r>
            <a:r>
              <a:rPr lang="zh-CN" altLang="en-US" sz="1100" dirty="0">
                <a:solidFill>
                  <a:srgbClr val="00698F"/>
                </a:solidFill>
                <a:latin typeface="微软雅黑" panose="020B0503020204020204" charset="-122"/>
                <a:ea typeface="微软雅黑" panose="020B0503020204020204" charset="-122"/>
              </a:rPr>
              <a:t>停药：</a:t>
            </a:r>
            <a:r>
              <a:rPr lang="en-US" altLang="zh-CN" sz="1100" dirty="0">
                <a:solidFill>
                  <a:srgbClr val="00698F"/>
                </a:solidFill>
                <a:latin typeface="微软雅黑" panose="020B0503020204020204" charset="-122"/>
                <a:ea typeface="微软雅黑" panose="020B0503020204020204" charset="-122"/>
              </a:rPr>
              <a:t>discontinuation</a:t>
            </a:r>
            <a:endParaRPr lang="zh-CN" altLang="en-US" sz="1100" dirty="0">
              <a:solidFill>
                <a:srgbClr val="00698F"/>
              </a:solidFill>
              <a:latin typeface="微软雅黑" panose="020B0503020204020204" charset="-122"/>
              <a:ea typeface="微软雅黑" panose="020B0503020204020204" charset="-122"/>
            </a:endParaRPr>
          </a:p>
        </p:txBody>
      </p:sp>
      <p:sp>
        <p:nvSpPr>
          <p:cNvPr id="2" name="文本框 1"/>
          <p:cNvSpPr txBox="1"/>
          <p:nvPr/>
        </p:nvSpPr>
        <p:spPr>
          <a:xfrm>
            <a:off x="6886444" y="4503959"/>
            <a:ext cx="1863926" cy="261610"/>
          </a:xfrm>
          <a:prstGeom prst="rect">
            <a:avLst/>
          </a:prstGeom>
          <a:noFill/>
        </p:spPr>
        <p:txBody>
          <a:bodyPr wrap="square" rtlCol="0">
            <a:spAutoFit/>
          </a:bodyPr>
          <a:lstStyle/>
          <a:p>
            <a:pPr marL="171450" indent="-171450">
              <a:buClr>
                <a:srgbClr val="0070C0"/>
              </a:buClr>
              <a:buFont typeface="Wingdings" panose="05000000000000000000" pitchFamily="2" charset="2"/>
              <a:buChar char="n"/>
            </a:pPr>
            <a:r>
              <a:rPr lang="zh-CN" altLang="en-US" sz="1100" b="1" dirty="0">
                <a:latin typeface="微软雅黑" panose="020B0503020204020204" charset="-122"/>
                <a:ea typeface="微软雅黑" panose="020B0503020204020204" charset="-122"/>
              </a:rPr>
              <a:t>西达本胺（</a:t>
            </a:r>
            <a:r>
              <a:rPr lang="en-US" altLang="zh-CN" sz="1100" b="1" dirty="0">
                <a:latin typeface="微软雅黑" panose="020B0503020204020204" charset="-122"/>
                <a:ea typeface="微软雅黑" panose="020B0503020204020204" charset="-122"/>
              </a:rPr>
              <a:t>ACE</a:t>
            </a:r>
            <a:r>
              <a:rPr lang="zh-CN" altLang="en-US" sz="1100" b="1" dirty="0">
                <a:latin typeface="微软雅黑" panose="020B0503020204020204" charset="-122"/>
                <a:ea typeface="微软雅黑" panose="020B0503020204020204" charset="-122"/>
              </a:rPr>
              <a:t>研究）</a:t>
            </a:r>
            <a:r>
              <a:rPr lang="en-US" altLang="zh-CN" sz="1100" b="1" baseline="30000" dirty="0">
                <a:latin typeface="微软雅黑" panose="020B0503020204020204" charset="-122"/>
                <a:ea typeface="微软雅黑" panose="020B0503020204020204" charset="-122"/>
              </a:rPr>
              <a:t>1</a:t>
            </a:r>
            <a:endParaRPr lang="zh-CN" altLang="en-US" sz="1100" b="1" baseline="30000" dirty="0">
              <a:latin typeface="微软雅黑" panose="020B0503020204020204" charset="-122"/>
              <a:ea typeface="微软雅黑" panose="020B0503020204020204" charset="-122"/>
            </a:endParaRPr>
          </a:p>
        </p:txBody>
      </p:sp>
      <p:sp>
        <p:nvSpPr>
          <p:cNvPr id="6" name="文本框 5"/>
          <p:cNvSpPr txBox="1"/>
          <p:nvPr/>
        </p:nvSpPr>
        <p:spPr>
          <a:xfrm>
            <a:off x="9244382" y="4497428"/>
            <a:ext cx="2382218" cy="261610"/>
          </a:xfrm>
          <a:prstGeom prst="rect">
            <a:avLst/>
          </a:prstGeom>
          <a:noFill/>
        </p:spPr>
        <p:txBody>
          <a:bodyPr wrap="square" rtlCol="0">
            <a:spAutoFit/>
          </a:bodyPr>
          <a:lstStyle/>
          <a:p>
            <a:pPr marL="171450" indent="-171450">
              <a:buClr>
                <a:srgbClr val="C00000"/>
              </a:buClr>
              <a:buFont typeface="Wingdings" panose="05000000000000000000" pitchFamily="2" charset="2"/>
              <a:buChar char="n"/>
            </a:pPr>
            <a:r>
              <a:rPr lang="zh-CN" altLang="en-US" sz="1100" b="1" dirty="0">
                <a:latin typeface="微软雅黑" panose="020B0503020204020204" charset="-122"/>
                <a:ea typeface="微软雅黑" panose="020B0503020204020204" charset="-122"/>
              </a:rPr>
              <a:t>阿贝西利</a:t>
            </a:r>
            <a:r>
              <a:rPr lang="en-US" altLang="zh-CN" sz="1100" b="1" dirty="0">
                <a:latin typeface="微软雅黑" panose="020B0503020204020204" charset="-122"/>
                <a:ea typeface="微软雅黑" panose="020B0503020204020204" charset="-122"/>
              </a:rPr>
              <a:t>(Monarch2</a:t>
            </a:r>
            <a:r>
              <a:rPr lang="zh-CN" altLang="en-US" sz="1100" b="1" dirty="0">
                <a:latin typeface="微软雅黑" panose="020B0503020204020204" charset="-122"/>
                <a:ea typeface="微软雅黑" panose="020B0503020204020204" charset="-122"/>
              </a:rPr>
              <a:t>研究）</a:t>
            </a:r>
            <a:r>
              <a:rPr lang="en-US" altLang="zh-CN" sz="1100" b="1" baseline="30000" dirty="0">
                <a:latin typeface="微软雅黑" panose="020B0503020204020204" charset="-122"/>
                <a:ea typeface="微软雅黑" panose="020B0503020204020204" charset="-122"/>
              </a:rPr>
              <a:t>3</a:t>
            </a:r>
            <a:endParaRPr lang="zh-CN" altLang="en-US" sz="1100" b="1" baseline="30000" dirty="0">
              <a:latin typeface="微软雅黑" panose="020B0503020204020204" charset="-122"/>
              <a:ea typeface="微软雅黑" panose="020B0503020204020204" charset="-122"/>
            </a:endParaRPr>
          </a:p>
        </p:txBody>
      </p:sp>
    </p:spTree>
    <p:custDataLst>
      <p:tags r:id="rId4"/>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圆角矩形 26"/>
          <p:cNvSpPr/>
          <p:nvPr/>
        </p:nvSpPr>
        <p:spPr>
          <a:xfrm>
            <a:off x="374865" y="2144348"/>
            <a:ext cx="5583023" cy="3342844"/>
          </a:xfrm>
          <a:prstGeom prst="roundRect">
            <a:avLst>
              <a:gd name="adj" fmla="val 3198"/>
            </a:avLst>
          </a:prstGeom>
          <a:solidFill>
            <a:srgbClr val="00698F">
              <a:alpha val="1961"/>
            </a:srgbClr>
          </a:solidFill>
          <a:ln>
            <a:solidFill>
              <a:srgbClr val="00698F"/>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28"/>
          <p:cNvSpPr/>
          <p:nvPr/>
        </p:nvSpPr>
        <p:spPr>
          <a:xfrm>
            <a:off x="6134583" y="2143470"/>
            <a:ext cx="5730846" cy="3343721"/>
          </a:xfrm>
          <a:prstGeom prst="roundRect">
            <a:avLst>
              <a:gd name="adj" fmla="val 3082"/>
            </a:avLst>
          </a:prstGeom>
          <a:solidFill>
            <a:srgbClr val="FAFCFD"/>
          </a:solidFill>
          <a:ln>
            <a:solidFill>
              <a:srgbClr val="00698F"/>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圆角矩形 21"/>
          <p:cNvSpPr/>
          <p:nvPr/>
        </p:nvSpPr>
        <p:spPr>
          <a:xfrm>
            <a:off x="2255520" y="5646232"/>
            <a:ext cx="9609908" cy="654171"/>
          </a:xfrm>
          <a:prstGeom prst="roundRect">
            <a:avLst>
              <a:gd name="adj" fmla="val 7353"/>
            </a:avLst>
          </a:prstGeom>
          <a:solidFill>
            <a:srgbClr val="00698F">
              <a:alpha val="9020"/>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2255520" y="1130543"/>
            <a:ext cx="9609908" cy="842346"/>
          </a:xfrm>
          <a:prstGeom prst="roundRect">
            <a:avLst>
              <a:gd name="adj" fmla="val 7353"/>
            </a:avLst>
          </a:prstGeom>
          <a:solidFill>
            <a:srgbClr val="00698F">
              <a:alpha val="9020"/>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custDataLst>
              <p:tags r:id="rId1"/>
            </p:custDataLst>
          </p:nvPr>
        </p:nvSpPr>
        <p:spPr>
          <a:xfrm>
            <a:off x="10841355" y="0"/>
            <a:ext cx="1351280" cy="368300"/>
          </a:xfrm>
          <a:prstGeom prst="rect">
            <a:avLst/>
          </a:prstGeom>
          <a:solidFill>
            <a:srgbClr val="00698F"/>
          </a:solidFill>
        </p:spPr>
        <p:txBody>
          <a:bodyPr wrap="square" rtlCol="0">
            <a:spAutoFit/>
          </a:bodyPr>
          <a:lstStyle/>
          <a:p>
            <a:r>
              <a:rPr lang="zh-CN" altLang="en-US" b="1" dirty="0">
                <a:solidFill>
                  <a:schemeClr val="bg1"/>
                </a:solidFill>
                <a:latin typeface="微软雅黑" panose="020B0503020204020204" charset="-122"/>
                <a:ea typeface="微软雅黑" panose="020B0503020204020204" charset="-122"/>
              </a:rPr>
              <a:t>创新性</a:t>
            </a:r>
            <a:r>
              <a:rPr lang="zh-CN" altLang="en-US" b="1" dirty="0" smtClean="0">
                <a:solidFill>
                  <a:schemeClr val="bg1"/>
                </a:solidFill>
                <a:latin typeface="微软雅黑" panose="020B0503020204020204" charset="-122"/>
                <a:ea typeface="微软雅黑" panose="020B0503020204020204" charset="-122"/>
              </a:rPr>
              <a:t>优势</a:t>
            </a:r>
            <a:endParaRPr lang="zh-CN" altLang="en-US" b="1" dirty="0">
              <a:solidFill>
                <a:schemeClr val="bg1"/>
              </a:solidFill>
              <a:latin typeface="微软雅黑" panose="020B0503020204020204" charset="-122"/>
              <a:ea typeface="微软雅黑" panose="020B0503020204020204" charset="-122"/>
            </a:endParaRPr>
          </a:p>
        </p:txBody>
      </p:sp>
      <p:sp>
        <p:nvSpPr>
          <p:cNvPr id="24" name="文本框 23"/>
          <p:cNvSpPr txBox="1"/>
          <p:nvPr/>
        </p:nvSpPr>
        <p:spPr>
          <a:xfrm>
            <a:off x="145398" y="6500402"/>
            <a:ext cx="11878962" cy="369332"/>
          </a:xfrm>
          <a:prstGeom prst="rect">
            <a:avLst/>
          </a:prstGeom>
        </p:spPr>
        <p:txBody>
          <a:bodyPr wrap="square">
            <a:spAutoFit/>
          </a:bodyPr>
          <a:lstStyle>
            <a:defPPr>
              <a:defRPr lang="zh-CN"/>
            </a:defPPr>
            <a:lvl1pPr algn="just" eaLnBrk="0">
              <a:defRPr sz="900" spc="-10">
                <a:solidFill>
                  <a:srgbClr val="000000">
                    <a:alpha val="100000"/>
                  </a:srgbClr>
                </a:solidFill>
                <a:ea typeface="等线" panose="02010600030101010101" pitchFamily="2" charset="-122"/>
                <a:cs typeface="微软雅黑" panose="020B0503020204020204" charset="-122"/>
              </a:defRPr>
            </a:lvl1pPr>
          </a:lstStyle>
          <a:p>
            <a:pPr marL="228600" indent="-228600">
              <a:buFont typeface="+mj-lt"/>
              <a:buAutoNum type="arabicPeriod"/>
            </a:pPr>
            <a:r>
              <a:rPr lang="en-US" altLang="zh-CN" dirty="0"/>
              <a:t>Molecular mechanisms of resistance to CDK4/6 inhibitors in breast cancer: A review. </a:t>
            </a:r>
            <a:r>
              <a:rPr lang="en-US" altLang="zh-CN" dirty="0" err="1"/>
              <a:t>Int</a:t>
            </a:r>
            <a:r>
              <a:rPr lang="en-US" altLang="zh-CN" dirty="0"/>
              <a:t> J Cancer. 2019;145(5):1179-1188. </a:t>
            </a:r>
            <a:endParaRPr lang="en-US" altLang="zh-CN" dirty="0"/>
          </a:p>
          <a:p>
            <a:pPr marL="228600" indent="-228600">
              <a:buFont typeface="+mj-lt"/>
              <a:buAutoNum type="arabicPeriod"/>
            </a:pPr>
            <a:r>
              <a:rPr lang="en-US" altLang="zh-CN" dirty="0"/>
              <a:t>Why ACE—overview of the development of the subtype-selective histone deacetylase inhibitor chidamide in hormone receptor positive advanced breast cancer. </a:t>
            </a:r>
            <a:r>
              <a:rPr lang="en-US" altLang="zh-CN" dirty="0" err="1"/>
              <a:t>Transl</a:t>
            </a:r>
            <a:r>
              <a:rPr lang="en-US" altLang="zh-CN" dirty="0"/>
              <a:t> Breast Cancer Res 2020;1:5.</a:t>
            </a:r>
            <a:endParaRPr lang="zh-CN" altLang="en-US" dirty="0"/>
          </a:p>
        </p:txBody>
      </p:sp>
      <p:sp>
        <p:nvSpPr>
          <p:cNvPr id="16" name="文本框 15"/>
          <p:cNvSpPr txBox="1"/>
          <p:nvPr/>
        </p:nvSpPr>
        <p:spPr>
          <a:xfrm>
            <a:off x="2255520" y="1165842"/>
            <a:ext cx="9609908" cy="829945"/>
          </a:xfrm>
          <a:prstGeom prst="rect">
            <a:avLst/>
          </a:prstGeom>
          <a:noFill/>
        </p:spPr>
        <p:txBody>
          <a:bodyPr wrap="square" rtlCol="0">
            <a:spAutoFit/>
          </a:bodyPr>
          <a:lstStyle/>
          <a:p>
            <a:pPr algn="just" fontAlgn="auto"/>
            <a:r>
              <a:rPr lang="zh-CN" altLang="en-US" sz="1600" dirty="0" smtClean="0">
                <a:latin typeface="微软雅黑" panose="020B0503020204020204" charset="-122"/>
                <a:ea typeface="微软雅黑" panose="020B0503020204020204" charset="-122"/>
                <a:cs typeface="微软雅黑" panose="020B0503020204020204" charset="-122"/>
                <a:sym typeface="+mn-ea"/>
              </a:rPr>
              <a:t>全球唯一获批晚期乳腺癌</a:t>
            </a:r>
            <a:r>
              <a:rPr lang="zh-CN" altLang="en-US" sz="1600" dirty="0" smtClean="0">
                <a:latin typeface="微软雅黑" panose="020B0503020204020204" charset="-122"/>
                <a:ea typeface="微软雅黑" panose="020B0503020204020204" charset="-122"/>
                <a:cs typeface="微软雅黑" panose="020B0503020204020204" charset="-122"/>
                <a:sym typeface="+mn-ea"/>
              </a:rPr>
              <a:t>的表观遗传调控</a:t>
            </a:r>
            <a:r>
              <a:rPr lang="en-US" altLang="zh-CN" sz="1600" dirty="0" smtClean="0">
                <a:latin typeface="微软雅黑" panose="020B0503020204020204" charset="-122"/>
                <a:ea typeface="微软雅黑" panose="020B0503020204020204" charset="-122"/>
                <a:cs typeface="微软雅黑" panose="020B0503020204020204" charset="-122"/>
                <a:sym typeface="+mn-ea"/>
              </a:rPr>
              <a:t>HDAC</a:t>
            </a:r>
            <a:r>
              <a:rPr lang="zh-CN" altLang="en-US" sz="1600" dirty="0" smtClean="0">
                <a:latin typeface="微软雅黑" panose="020B0503020204020204" charset="-122"/>
                <a:ea typeface="微软雅黑" panose="020B0503020204020204" charset="-122"/>
                <a:cs typeface="微软雅黑" panose="020B0503020204020204" charset="-122"/>
                <a:sym typeface="+mn-ea"/>
              </a:rPr>
              <a:t>抑制剂，国家“重大新药创制”及国家重大科技专项支持上市药品；自主知识产权的</a:t>
            </a:r>
            <a:r>
              <a:rPr lang="en-US" altLang="zh-CN" sz="1600" dirty="0" smtClean="0">
                <a:latin typeface="微软雅黑" panose="020B0503020204020204" charset="-122"/>
                <a:ea typeface="微软雅黑" panose="020B0503020204020204" charset="-122"/>
                <a:cs typeface="微软雅黑" panose="020B0503020204020204" charset="-122"/>
                <a:sym typeface="+mn-ea"/>
              </a:rPr>
              <a:t>1.1</a:t>
            </a:r>
            <a:r>
              <a:rPr lang="zh-CN" altLang="en-US" sz="1600" dirty="0" smtClean="0">
                <a:latin typeface="微软雅黑" panose="020B0503020204020204" charset="-122"/>
                <a:ea typeface="微软雅黑" panose="020B0503020204020204" charset="-122"/>
                <a:cs typeface="微软雅黑" panose="020B0503020204020204" charset="-122"/>
                <a:sym typeface="+mn-ea"/>
              </a:rPr>
              <a:t>类创新药，</a:t>
            </a:r>
            <a:r>
              <a:rPr lang="zh-CN" altLang="en-US" sz="1600" dirty="0">
                <a:latin typeface="微软雅黑" panose="020B0503020204020204" charset="-122"/>
                <a:ea typeface="微软雅黑" panose="020B0503020204020204" charset="-122"/>
                <a:cs typeface="微软雅黑" panose="020B0503020204020204" charset="-122"/>
                <a:sym typeface="+mn-ea"/>
              </a:rPr>
              <a:t>通过</a:t>
            </a:r>
            <a:r>
              <a:rPr lang="zh-CN" altLang="en-US" sz="1600" dirty="0" smtClean="0">
                <a:latin typeface="微软雅黑" panose="020B0503020204020204" charset="-122"/>
                <a:ea typeface="微软雅黑" panose="020B0503020204020204" charset="-122"/>
                <a:cs typeface="微软雅黑" panose="020B0503020204020204" charset="-122"/>
                <a:sym typeface="+mn-ea"/>
              </a:rPr>
              <a:t>表观调控机制有效阻断旁路活化，克服前线“内分泌</a:t>
            </a:r>
            <a:r>
              <a:rPr lang="en-US" altLang="zh-CN" sz="1600" dirty="0" smtClean="0">
                <a:latin typeface="微软雅黑" panose="020B0503020204020204" charset="-122"/>
                <a:ea typeface="微软雅黑" panose="020B0503020204020204" charset="-122"/>
                <a:cs typeface="微软雅黑" panose="020B0503020204020204" charset="-122"/>
                <a:sym typeface="+mn-ea"/>
              </a:rPr>
              <a:t>+CDK4/6i</a:t>
            </a:r>
            <a:r>
              <a:rPr lang="zh-CN" altLang="en-US" sz="1600" dirty="0" smtClean="0">
                <a:latin typeface="微软雅黑" panose="020B0503020204020204" charset="-122"/>
                <a:ea typeface="微软雅黑" panose="020B0503020204020204" charset="-122"/>
                <a:cs typeface="微软雅黑" panose="020B0503020204020204" charset="-122"/>
                <a:sym typeface="+mn-ea"/>
              </a:rPr>
              <a:t>”治疗耐药，为耐药患者提供临床获益更佳的表观解决方案</a:t>
            </a:r>
            <a:endParaRPr lang="zh-CN" altLang="en-US" sz="1600"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pic>
        <p:nvPicPr>
          <p:cNvPr id="3" name="图片 2"/>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296520" y="2342919"/>
            <a:ext cx="3175511" cy="3022925"/>
          </a:xfrm>
          <a:prstGeom prst="rect">
            <a:avLst/>
          </a:prstGeom>
        </p:spPr>
      </p:pic>
      <p:sp>
        <p:nvSpPr>
          <p:cNvPr id="23" name="文本框 22"/>
          <p:cNvSpPr txBox="1"/>
          <p:nvPr/>
        </p:nvSpPr>
        <p:spPr>
          <a:xfrm>
            <a:off x="9733804" y="3451579"/>
            <a:ext cx="2049912" cy="1754326"/>
          </a:xfrm>
          <a:prstGeom prst="rect">
            <a:avLst/>
          </a:prstGeom>
          <a:noFill/>
        </p:spPr>
        <p:txBody>
          <a:bodyPr wrap="square" rtlCol="0">
            <a:spAutoFit/>
          </a:bodyPr>
          <a:lstStyle/>
          <a:p>
            <a:pPr algn="just" fontAlgn="auto">
              <a:lnSpc>
                <a:spcPct val="150000"/>
              </a:lnSpc>
            </a:pPr>
            <a:r>
              <a:rPr lang="zh-CN" altLang="en-US" sz="1200" dirty="0" smtClean="0">
                <a:latin typeface="微软雅黑" panose="020B0503020204020204" charset="-122"/>
                <a:ea typeface="微软雅黑" panose="020B0503020204020204" charset="-122"/>
                <a:cs typeface="微软雅黑" panose="020B0503020204020204" charset="-122"/>
                <a:sym typeface="+mn-ea"/>
              </a:rPr>
              <a:t>西达本胺</a:t>
            </a:r>
            <a:r>
              <a:rPr lang="zh-CN" altLang="en-US" sz="1200" dirty="0">
                <a:latin typeface="微软雅黑" panose="020B0503020204020204" charset="-122"/>
                <a:ea typeface="微软雅黑" panose="020B0503020204020204" charset="-122"/>
                <a:cs typeface="微软雅黑" panose="020B0503020204020204" charset="-122"/>
                <a:sym typeface="+mn-ea"/>
              </a:rPr>
              <a:t>通过</a:t>
            </a:r>
            <a:r>
              <a:rPr lang="zh-CN" altLang="en-US" sz="1200" dirty="0" smtClean="0">
                <a:latin typeface="微软雅黑" panose="020B0503020204020204" charset="-122"/>
                <a:ea typeface="微软雅黑" panose="020B0503020204020204" charset="-122"/>
                <a:cs typeface="微软雅黑" panose="020B0503020204020204" charset="-122"/>
                <a:sym typeface="+mn-ea"/>
              </a:rPr>
              <a:t>抑制</a:t>
            </a:r>
            <a:r>
              <a:rPr lang="en-US" altLang="zh-CN" sz="1200" dirty="0" smtClean="0">
                <a:latin typeface="微软雅黑" panose="020B0503020204020204" charset="-122"/>
                <a:ea typeface="微软雅黑" panose="020B0503020204020204" charset="-122"/>
                <a:cs typeface="微软雅黑" panose="020B0503020204020204" charset="-122"/>
                <a:sym typeface="+mn-ea"/>
              </a:rPr>
              <a:t>ER</a:t>
            </a:r>
            <a:r>
              <a:rPr lang="zh-CN" altLang="en-US" sz="1200" dirty="0" smtClean="0">
                <a:latin typeface="微软雅黑" panose="020B0503020204020204" charset="-122"/>
                <a:ea typeface="微软雅黑" panose="020B0503020204020204" charset="-122"/>
                <a:cs typeface="微软雅黑" panose="020B0503020204020204" charset="-122"/>
                <a:sym typeface="+mn-ea"/>
              </a:rPr>
              <a:t>配体依赖性和非依赖性活化两条通路，靶向内分泌耐药的整个过程，且通过多细胞、多通路的表观遗传调控机制实现综合抗肿瘤作用</a:t>
            </a:r>
            <a:r>
              <a:rPr lang="en-US" altLang="zh-CN" sz="1200" baseline="30000" dirty="0" smtClean="0">
                <a:latin typeface="微软雅黑" panose="020B0503020204020204" charset="-122"/>
                <a:ea typeface="微软雅黑" panose="020B0503020204020204" charset="-122"/>
                <a:cs typeface="微软雅黑" panose="020B0503020204020204" charset="-122"/>
                <a:sym typeface="+mn-ea"/>
              </a:rPr>
              <a:t>2</a:t>
            </a:r>
            <a:r>
              <a:rPr lang="zh-CN" altLang="en-US" sz="1200" dirty="0" smtClean="0">
                <a:latin typeface="微软雅黑" panose="020B0503020204020204" charset="-122"/>
                <a:ea typeface="微软雅黑" panose="020B0503020204020204" charset="-122"/>
                <a:cs typeface="微软雅黑" panose="020B0503020204020204" charset="-122"/>
                <a:sym typeface="+mn-ea"/>
              </a:rPr>
              <a:t>。</a:t>
            </a:r>
            <a:endParaRPr lang="zh-CN" altLang="en-US" sz="1200" dirty="0">
              <a:latin typeface="微软雅黑" panose="020B0503020204020204" charset="-122"/>
              <a:ea typeface="微软雅黑" panose="020B0503020204020204" charset="-122"/>
              <a:cs typeface="微软雅黑" panose="020B0503020204020204" charset="-122"/>
              <a:sym typeface="+mn-ea"/>
            </a:endParaRPr>
          </a:p>
        </p:txBody>
      </p:sp>
      <p:pic>
        <p:nvPicPr>
          <p:cNvPr id="26" name="Picture 3" descr="C:\Users\CCreative\Desktop\Pictur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537" y="2176120"/>
            <a:ext cx="3669175" cy="1892144"/>
          </a:xfrm>
          <a:prstGeom prst="rect">
            <a:avLst/>
          </a:prstGeom>
          <a:noFill/>
          <a:extLst>
            <a:ext uri="{909E8E84-426E-40DD-AFC4-6F175D3DCCD1}">
              <a14:hiddenFill xmlns:a14="http://schemas.microsoft.com/office/drawing/2010/main">
                <a:solidFill>
                  <a:srgbClr val="FFFFFF"/>
                </a:solidFill>
              </a14:hiddenFill>
            </a:ext>
          </a:extLst>
        </p:spPr>
      </p:pic>
      <p:sp>
        <p:nvSpPr>
          <p:cNvPr id="46" name="文本框 45"/>
          <p:cNvSpPr txBox="1"/>
          <p:nvPr/>
        </p:nvSpPr>
        <p:spPr>
          <a:xfrm>
            <a:off x="338293" y="4169620"/>
            <a:ext cx="5619595" cy="1286506"/>
          </a:xfrm>
          <a:prstGeom prst="rect">
            <a:avLst/>
          </a:prstGeom>
          <a:noFill/>
        </p:spPr>
        <p:txBody>
          <a:bodyPr wrap="square" rtlCol="0">
            <a:spAutoFit/>
          </a:bodyPr>
          <a:lstStyle/>
          <a:p>
            <a:pPr algn="just" hangingPunct="0">
              <a:lnSpc>
                <a:spcPct val="110000"/>
              </a:lnSpc>
              <a:spcBef>
                <a:spcPts val="600"/>
              </a:spcBef>
              <a:buClr>
                <a:srgbClr val="138C85"/>
              </a:buClr>
              <a:defRPr/>
            </a:pPr>
            <a:r>
              <a:rPr lang="en-US" altLang="zh-CN" sz="1100" dirty="0">
                <a:latin typeface="微软雅黑" panose="020B0503020204020204" charset="-122"/>
                <a:ea typeface="微软雅黑" panose="020B0503020204020204" charset="-122"/>
                <a:cs typeface="Arial" panose="020B0604020202020204" pitchFamily="34" charset="0"/>
              </a:rPr>
              <a:t>HDAC1</a:t>
            </a:r>
            <a:r>
              <a:rPr lang="zh-CN" altLang="en-US" sz="1100" dirty="0">
                <a:latin typeface="微软雅黑" panose="020B0503020204020204" charset="-122"/>
                <a:ea typeface="微软雅黑" panose="020B0503020204020204" charset="-122"/>
                <a:cs typeface="Arial" panose="020B0604020202020204" pitchFamily="34" charset="0"/>
              </a:rPr>
              <a:t>的异常激活会降低</a:t>
            </a:r>
            <a:r>
              <a:rPr lang="en-US" altLang="zh-CN" sz="1100" dirty="0">
                <a:latin typeface="微软雅黑" panose="020B0503020204020204" charset="-122"/>
                <a:ea typeface="微软雅黑" panose="020B0503020204020204" charset="-122"/>
                <a:cs typeface="Arial" panose="020B0604020202020204" pitchFamily="34" charset="0"/>
              </a:rPr>
              <a:t>CDK</a:t>
            </a:r>
            <a:r>
              <a:rPr lang="zh-CN" altLang="en-US" sz="1100" dirty="0">
                <a:latin typeface="微软雅黑" panose="020B0503020204020204" charset="-122"/>
                <a:ea typeface="微软雅黑" panose="020B0503020204020204" charset="-122"/>
                <a:cs typeface="Arial" panose="020B0604020202020204" pitchFamily="34" charset="0"/>
              </a:rPr>
              <a:t>抑制因子</a:t>
            </a:r>
            <a:r>
              <a:rPr lang="en-US" altLang="zh-CN" sz="1100" b="1" dirty="0">
                <a:solidFill>
                  <a:srgbClr val="00698F"/>
                </a:solidFill>
                <a:latin typeface="微软雅黑" panose="020B0503020204020204" charset="-122"/>
                <a:ea typeface="微软雅黑" panose="020B0503020204020204" charset="-122"/>
                <a:cs typeface="Arial" panose="020B0604020202020204" pitchFamily="34" charset="0"/>
              </a:rPr>
              <a:t>p21</a:t>
            </a:r>
            <a:r>
              <a:rPr lang="zh-CN" altLang="en-US" sz="1100" dirty="0">
                <a:latin typeface="微软雅黑" panose="020B0503020204020204" charset="-122"/>
                <a:ea typeface="微软雅黑" panose="020B0503020204020204" charset="-122"/>
                <a:cs typeface="Arial" panose="020B0604020202020204" pitchFamily="34" charset="0"/>
              </a:rPr>
              <a:t>的表达，p21可作用于CDK4/6与CyclinD的复合体，抑制细胞周期G1/S转换，抑制乳腺癌细胞增殖。</a:t>
            </a:r>
            <a:r>
              <a:rPr lang="en-US" altLang="zh-CN" sz="1100" dirty="0">
                <a:latin typeface="微软雅黑" panose="020B0503020204020204" charset="-122"/>
                <a:ea typeface="微软雅黑" panose="020B0503020204020204" charset="-122"/>
                <a:cs typeface="Arial" panose="020B0604020202020204" pitchFamily="34" charset="0"/>
              </a:rPr>
              <a:t>p21</a:t>
            </a:r>
            <a:r>
              <a:rPr lang="zh-CN" altLang="en-US" sz="1100" dirty="0">
                <a:latin typeface="微软雅黑" panose="020B0503020204020204" charset="-122"/>
                <a:ea typeface="微软雅黑" panose="020B0503020204020204" charset="-122"/>
                <a:cs typeface="Arial" panose="020B0604020202020204" pitchFamily="34" charset="0"/>
              </a:rPr>
              <a:t>通常由</a:t>
            </a:r>
            <a:r>
              <a:rPr lang="en-US" altLang="zh-CN" sz="1100" b="1" dirty="0">
                <a:solidFill>
                  <a:srgbClr val="00698F"/>
                </a:solidFill>
                <a:latin typeface="微软雅黑" panose="020B0503020204020204" charset="-122"/>
                <a:ea typeface="微软雅黑" panose="020B0503020204020204" charset="-122"/>
                <a:cs typeface="Arial" panose="020B0604020202020204" pitchFamily="34" charset="0"/>
              </a:rPr>
              <a:t>TP53</a:t>
            </a:r>
            <a:r>
              <a:rPr lang="zh-CN" altLang="en-US" sz="1100" dirty="0">
                <a:latin typeface="微软雅黑" panose="020B0503020204020204" charset="-122"/>
                <a:ea typeface="微软雅黑" panose="020B0503020204020204" charset="-122"/>
                <a:cs typeface="Arial" panose="020B0604020202020204" pitchFamily="34" charset="0"/>
              </a:rPr>
              <a:t>诱导，而</a:t>
            </a:r>
            <a:r>
              <a:rPr lang="en-US" altLang="zh-CN" sz="1100" dirty="0">
                <a:latin typeface="微软雅黑" panose="020B0503020204020204" charset="-122"/>
                <a:ea typeface="微软雅黑" panose="020B0503020204020204" charset="-122"/>
                <a:cs typeface="Arial" panose="020B0604020202020204" pitchFamily="34" charset="0"/>
              </a:rPr>
              <a:t>p53</a:t>
            </a:r>
            <a:r>
              <a:rPr lang="zh-CN" altLang="en-US" sz="1100" dirty="0">
                <a:latin typeface="微软雅黑" panose="020B0503020204020204" charset="-122"/>
                <a:ea typeface="微软雅黑" panose="020B0503020204020204" charset="-122"/>
                <a:cs typeface="Arial" panose="020B0604020202020204" pitchFamily="34" charset="0"/>
              </a:rPr>
              <a:t>突变和</a:t>
            </a:r>
            <a:r>
              <a:rPr lang="en-US" altLang="zh-CN" sz="1100" dirty="0" smtClean="0">
                <a:latin typeface="微软雅黑" panose="020B0503020204020204" charset="-122"/>
                <a:ea typeface="微软雅黑" panose="020B0503020204020204" charset="-122"/>
                <a:cs typeface="Arial" panose="020B0604020202020204" pitchFamily="34" charset="0"/>
              </a:rPr>
              <a:t>MDM2 (p53</a:t>
            </a:r>
            <a:r>
              <a:rPr lang="zh-CN" altLang="en-US" sz="1100" dirty="0">
                <a:latin typeface="微软雅黑" panose="020B0503020204020204" charset="-122"/>
                <a:ea typeface="微软雅黑" panose="020B0503020204020204" charset="-122"/>
                <a:cs typeface="Arial" panose="020B0604020202020204" pitchFamily="34" charset="0"/>
              </a:rPr>
              <a:t>的负向调控</a:t>
            </a:r>
            <a:r>
              <a:rPr lang="zh-CN" altLang="en-US" sz="1100" dirty="0" smtClean="0">
                <a:latin typeface="微软雅黑" panose="020B0503020204020204" charset="-122"/>
                <a:ea typeface="微软雅黑" panose="020B0503020204020204" charset="-122"/>
                <a:cs typeface="Arial" panose="020B0604020202020204" pitchFamily="34" charset="0"/>
              </a:rPr>
              <a:t>因子</a:t>
            </a:r>
            <a:r>
              <a:rPr lang="en-US" altLang="zh-CN" sz="1100" dirty="0" smtClean="0">
                <a:latin typeface="微软雅黑" panose="020B0503020204020204" charset="-122"/>
                <a:ea typeface="微软雅黑" panose="020B0503020204020204" charset="-122"/>
                <a:cs typeface="Arial" panose="020B0604020202020204" pitchFamily="34" charset="0"/>
              </a:rPr>
              <a:t>) </a:t>
            </a:r>
            <a:r>
              <a:rPr lang="zh-CN" altLang="en-US" sz="1100" dirty="0" smtClean="0">
                <a:latin typeface="微软雅黑" panose="020B0503020204020204" charset="-122"/>
                <a:ea typeface="微软雅黑" panose="020B0503020204020204" charset="-122"/>
                <a:cs typeface="Arial" panose="020B0604020202020204" pitchFamily="34" charset="0"/>
              </a:rPr>
              <a:t>扩增</a:t>
            </a:r>
            <a:r>
              <a:rPr lang="zh-CN" altLang="en-US" sz="1100" dirty="0">
                <a:latin typeface="微软雅黑" panose="020B0503020204020204" charset="-122"/>
                <a:ea typeface="微软雅黑" panose="020B0503020204020204" charset="-122"/>
                <a:cs typeface="Arial" panose="020B0604020202020204" pitchFamily="34" charset="0"/>
              </a:rPr>
              <a:t>引起的</a:t>
            </a:r>
            <a:r>
              <a:rPr lang="en-US" altLang="zh-CN" sz="1100" dirty="0">
                <a:latin typeface="微软雅黑" panose="020B0503020204020204" charset="-122"/>
                <a:ea typeface="微软雅黑" panose="020B0503020204020204" charset="-122"/>
                <a:cs typeface="Arial" panose="020B0604020202020204" pitchFamily="34" charset="0"/>
              </a:rPr>
              <a:t>p53</a:t>
            </a:r>
            <a:r>
              <a:rPr lang="zh-CN" altLang="en-US" sz="1100" dirty="0">
                <a:latin typeface="微软雅黑" panose="020B0503020204020204" charset="-122"/>
                <a:ea typeface="微软雅黑" panose="020B0503020204020204" charset="-122"/>
                <a:cs typeface="Arial" panose="020B0604020202020204" pitchFamily="34" charset="0"/>
              </a:rPr>
              <a:t>失活，可导致</a:t>
            </a:r>
            <a:r>
              <a:rPr lang="en-US" altLang="zh-CN" sz="1100" dirty="0">
                <a:latin typeface="微软雅黑" panose="020B0503020204020204" charset="-122"/>
                <a:ea typeface="微软雅黑" panose="020B0503020204020204" charset="-122"/>
                <a:cs typeface="Arial" panose="020B0604020202020204" pitchFamily="34" charset="0"/>
              </a:rPr>
              <a:t>p21</a:t>
            </a:r>
            <a:r>
              <a:rPr lang="zh-CN" altLang="en-US" sz="1100" dirty="0">
                <a:latin typeface="微软雅黑" panose="020B0503020204020204" charset="-122"/>
                <a:ea typeface="微软雅黑" panose="020B0503020204020204" charset="-122"/>
                <a:cs typeface="Arial" panose="020B0604020202020204" pitchFamily="34" charset="0"/>
              </a:rPr>
              <a:t>表达缺失并发生</a:t>
            </a:r>
            <a:r>
              <a:rPr lang="en-US" altLang="zh-CN" sz="1100" dirty="0">
                <a:latin typeface="微软雅黑" panose="020B0503020204020204" charset="-122"/>
                <a:ea typeface="微软雅黑" panose="020B0503020204020204" charset="-122"/>
                <a:cs typeface="Arial" panose="020B0604020202020204" pitchFamily="34" charset="0"/>
              </a:rPr>
              <a:t>CDK4/6i</a:t>
            </a:r>
            <a:r>
              <a:rPr lang="zh-CN" altLang="en-US" sz="1100" dirty="0">
                <a:latin typeface="微软雅黑" panose="020B0503020204020204" charset="-122"/>
                <a:ea typeface="微软雅黑" panose="020B0503020204020204" charset="-122"/>
                <a:cs typeface="Arial" panose="020B0604020202020204" pitchFamily="34" charset="0"/>
              </a:rPr>
              <a:t>耐药。</a:t>
            </a:r>
            <a:endParaRPr lang="en-US" altLang="zh-CN" sz="1100" dirty="0">
              <a:latin typeface="微软雅黑" panose="020B0503020204020204" charset="-122"/>
              <a:ea typeface="微软雅黑" panose="020B0503020204020204" charset="-122"/>
              <a:cs typeface="Arial" panose="020B0604020202020204" pitchFamily="34" charset="0"/>
            </a:endParaRPr>
          </a:p>
          <a:p>
            <a:pPr algn="just" hangingPunct="0">
              <a:lnSpc>
                <a:spcPct val="110000"/>
              </a:lnSpc>
              <a:spcBef>
                <a:spcPts val="600"/>
              </a:spcBef>
              <a:buClr>
                <a:srgbClr val="138C85"/>
              </a:buClr>
              <a:defRPr/>
            </a:pPr>
            <a:r>
              <a:rPr lang="zh-CN" altLang="en-US" sz="1100" dirty="0">
                <a:latin typeface="微软雅黑" panose="020B0503020204020204" charset="-122"/>
                <a:ea typeface="微软雅黑" panose="020B0503020204020204" charset="-122"/>
                <a:cs typeface="Arial" panose="020B0604020202020204" pitchFamily="34" charset="0"/>
              </a:rPr>
              <a:t>研究显示，抑制</a:t>
            </a:r>
            <a:r>
              <a:rPr lang="zh-CN" altLang="en-US" sz="1100" b="1" dirty="0">
                <a:solidFill>
                  <a:srgbClr val="00698F"/>
                </a:solidFill>
                <a:latin typeface="微软雅黑" panose="020B0503020204020204" charset="-122"/>
                <a:ea typeface="微软雅黑" panose="020B0503020204020204" charset="-122"/>
                <a:cs typeface="Arial" panose="020B0604020202020204" pitchFamily="34" charset="0"/>
              </a:rPr>
              <a:t>HDAC可以</a:t>
            </a:r>
            <a:r>
              <a:rPr lang="zh-CN" altLang="en-US" sz="1100" dirty="0">
                <a:latin typeface="微软雅黑" panose="020B0503020204020204" charset="-122"/>
                <a:ea typeface="微软雅黑" panose="020B0503020204020204" charset="-122"/>
                <a:cs typeface="Arial" panose="020B0604020202020204" pitchFamily="34" charset="0"/>
              </a:rPr>
              <a:t>下调MDM2的表达并</a:t>
            </a:r>
            <a:r>
              <a:rPr lang="zh-CN" altLang="en-US" sz="1100" b="1" dirty="0">
                <a:solidFill>
                  <a:srgbClr val="00698F"/>
                </a:solidFill>
                <a:latin typeface="微软雅黑" panose="020B0503020204020204" charset="-122"/>
                <a:ea typeface="微软雅黑" panose="020B0503020204020204" charset="-122"/>
                <a:cs typeface="Arial" panose="020B0604020202020204" pitchFamily="34" charset="0"/>
              </a:rPr>
              <a:t>激活p53</a:t>
            </a:r>
            <a:r>
              <a:rPr lang="zh-CN" altLang="en-US" sz="1100" dirty="0">
                <a:latin typeface="微软雅黑" panose="020B0503020204020204" charset="-122"/>
                <a:ea typeface="微软雅黑" panose="020B0503020204020204" charset="-122"/>
                <a:cs typeface="Arial" panose="020B0604020202020204" pitchFamily="34" charset="0"/>
              </a:rPr>
              <a:t>；西达本胺可以通过激活p53并上调p21表达，诱导多药耐药细胞周期阻滞和</a:t>
            </a:r>
            <a:r>
              <a:rPr lang="zh-CN" altLang="en-US" sz="1100" dirty="0" smtClean="0">
                <a:latin typeface="微软雅黑" panose="020B0503020204020204" charset="-122"/>
                <a:ea typeface="微软雅黑" panose="020B0503020204020204" charset="-122"/>
                <a:cs typeface="Arial" panose="020B0604020202020204" pitchFamily="34" charset="0"/>
              </a:rPr>
              <a:t>凋亡</a:t>
            </a:r>
            <a:r>
              <a:rPr lang="en-US" altLang="zh-CN" sz="1100" baseline="30000" dirty="0">
                <a:latin typeface="微软雅黑" panose="020B0503020204020204" charset="-122"/>
                <a:ea typeface="微软雅黑" panose="020B0503020204020204" charset="-122"/>
                <a:cs typeface="微软雅黑" panose="020B0503020204020204" charset="-122"/>
                <a:sym typeface="+mn-ea"/>
              </a:rPr>
              <a:t>1 </a:t>
            </a:r>
            <a:r>
              <a:rPr lang="zh-CN" altLang="en-US" sz="1100" dirty="0" smtClean="0">
                <a:latin typeface="微软雅黑" panose="020B0503020204020204" charset="-122"/>
                <a:ea typeface="微软雅黑" panose="020B0503020204020204" charset="-122"/>
                <a:cs typeface="Arial" panose="020B0604020202020204" pitchFamily="34" charset="0"/>
              </a:rPr>
              <a:t>。</a:t>
            </a:r>
            <a:endParaRPr lang="zh-CN" altLang="en-US" sz="1100" dirty="0">
              <a:latin typeface="微软雅黑" panose="020B0503020204020204" charset="-122"/>
              <a:ea typeface="微软雅黑" panose="020B0503020204020204" charset="-122"/>
              <a:cs typeface="Arial" panose="020B0604020202020204" pitchFamily="34" charset="0"/>
            </a:endParaRPr>
          </a:p>
        </p:txBody>
      </p:sp>
      <p:sp>
        <p:nvSpPr>
          <p:cNvPr id="48" name="文本框 47"/>
          <p:cNvSpPr txBox="1"/>
          <p:nvPr/>
        </p:nvSpPr>
        <p:spPr>
          <a:xfrm>
            <a:off x="2255520" y="5687285"/>
            <a:ext cx="9446485" cy="584775"/>
          </a:xfrm>
          <a:prstGeom prst="rect">
            <a:avLst/>
          </a:prstGeom>
          <a:noFill/>
        </p:spPr>
        <p:txBody>
          <a:bodyPr wrap="square" rtlCol="0">
            <a:spAutoFit/>
          </a:bodyPr>
          <a:lstStyle>
            <a:defPPr>
              <a:defRPr lang="zh-CN"/>
            </a:defPPr>
            <a:lvl1pPr algn="just" fontAlgn="auto">
              <a:defRPr sz="1600">
                <a:latin typeface="微软雅黑" panose="020B0503020204020204" charset="-122"/>
                <a:ea typeface="微软雅黑" panose="020B0503020204020204" charset="-122"/>
                <a:cs typeface="微软雅黑" panose="020B0503020204020204" charset="-122"/>
              </a:defRPr>
            </a:lvl1pPr>
          </a:lstStyle>
          <a:p>
            <a:r>
              <a:rPr lang="zh-CN" altLang="en-US" dirty="0">
                <a:sym typeface="+mn-ea"/>
              </a:rPr>
              <a:t>西达本胺</a:t>
            </a:r>
            <a:r>
              <a:rPr lang="en-US" altLang="zh-CN" dirty="0">
                <a:sym typeface="+mn-ea"/>
              </a:rPr>
              <a:t>+</a:t>
            </a:r>
            <a:r>
              <a:rPr lang="zh-CN" altLang="en-US" dirty="0">
                <a:sym typeface="+mn-ea"/>
              </a:rPr>
              <a:t>依西美坦是纯口服方案，相比目录内的阿贝西利+氟维司群方案中的氟维司群肌肉注射用药</a:t>
            </a:r>
            <a:r>
              <a:rPr lang="zh-CN" altLang="en-US" dirty="0" smtClean="0">
                <a:sym typeface="+mn-ea"/>
              </a:rPr>
              <a:t>，</a:t>
            </a:r>
            <a:endParaRPr lang="en-US" altLang="zh-CN" dirty="0" smtClean="0">
              <a:sym typeface="+mn-ea"/>
            </a:endParaRPr>
          </a:p>
          <a:p>
            <a:r>
              <a:rPr lang="zh-CN" altLang="en-US" dirty="0" smtClean="0">
                <a:sym typeface="+mn-ea"/>
              </a:rPr>
              <a:t>具有</a:t>
            </a:r>
            <a:r>
              <a:rPr lang="zh-CN" altLang="en-US" dirty="0">
                <a:sym typeface="+mn-ea"/>
              </a:rPr>
              <a:t>极高的依从性和便利性</a:t>
            </a:r>
            <a:endParaRPr lang="zh-CN" altLang="en-US" dirty="0">
              <a:sym typeface="+mn-ea"/>
            </a:endParaRPr>
          </a:p>
        </p:txBody>
      </p:sp>
      <p:sp>
        <p:nvSpPr>
          <p:cNvPr id="13" name="文本框 12"/>
          <p:cNvSpPr txBox="1"/>
          <p:nvPr/>
        </p:nvSpPr>
        <p:spPr>
          <a:xfrm>
            <a:off x="435854" y="435341"/>
            <a:ext cx="11588506" cy="829945"/>
          </a:xfrm>
          <a:prstGeom prst="rect">
            <a:avLst/>
          </a:prstGeom>
          <a:noFill/>
        </p:spPr>
        <p:txBody>
          <a:bodyPr wrap="square" rtlCol="0">
            <a:spAutoFit/>
          </a:bodyPr>
          <a:lstStyle/>
          <a:p>
            <a:r>
              <a:rPr lang="zh-CN" altLang="en-US" sz="2400" b="1" dirty="0">
                <a:solidFill>
                  <a:srgbClr val="00698F"/>
                </a:solidFill>
                <a:latin typeface="微软雅黑" panose="020B0503020204020204" charset="-122"/>
                <a:ea typeface="微软雅黑" panose="020B0503020204020204" charset="-122"/>
              </a:rPr>
              <a:t>创新的表观遗传调控药物全新机制克服内分泌耐药</a:t>
            </a:r>
            <a:r>
              <a:rPr lang="zh-CN" altLang="en-US" sz="2400" b="1" dirty="0" smtClean="0">
                <a:solidFill>
                  <a:srgbClr val="00698F"/>
                </a:solidFill>
                <a:latin typeface="微软雅黑" panose="020B0503020204020204" charset="-122"/>
                <a:ea typeface="微软雅黑" panose="020B0503020204020204" charset="-122"/>
              </a:rPr>
              <a:t>，</a:t>
            </a:r>
            <a:r>
              <a:rPr lang="zh-CN" altLang="en-US" sz="2400" b="1" dirty="0">
                <a:solidFill>
                  <a:srgbClr val="C00000"/>
                </a:solidFill>
                <a:latin typeface="微软雅黑" panose="020B0503020204020204" charset="-122"/>
                <a:ea typeface="微软雅黑" panose="020B0503020204020204" charset="-122"/>
              </a:rPr>
              <a:t>纯口服方案显著提高依从性和便利性</a:t>
            </a:r>
            <a:endParaRPr lang="zh-CN" altLang="en-US" sz="2400" b="1" dirty="0">
              <a:solidFill>
                <a:srgbClr val="00698F"/>
              </a:solidFill>
              <a:latin typeface="微软雅黑" panose="020B0503020204020204" charset="-122"/>
              <a:ea typeface="微软雅黑" panose="020B0503020204020204" charset="-122"/>
            </a:endParaRPr>
          </a:p>
        </p:txBody>
      </p:sp>
      <p:sp>
        <p:nvSpPr>
          <p:cNvPr id="14" name="rect"/>
          <p:cNvSpPr/>
          <p:nvPr/>
        </p:nvSpPr>
        <p:spPr>
          <a:xfrm>
            <a:off x="301721" y="446735"/>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2" name="圆角矩形 1"/>
          <p:cNvSpPr/>
          <p:nvPr/>
        </p:nvSpPr>
        <p:spPr>
          <a:xfrm>
            <a:off x="290836" y="1303151"/>
            <a:ext cx="1677455" cy="495252"/>
          </a:xfrm>
          <a:prstGeom prst="roundRect">
            <a:avLst>
              <a:gd name="adj" fmla="val 1359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等腰三角形 3"/>
          <p:cNvSpPr/>
          <p:nvPr/>
        </p:nvSpPr>
        <p:spPr>
          <a:xfrm rot="5400000">
            <a:off x="1989239" y="1423417"/>
            <a:ext cx="145398" cy="227934"/>
          </a:xfrm>
          <a:prstGeom prst="triangle">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29316" y="1396888"/>
            <a:ext cx="1800493" cy="307777"/>
          </a:xfrm>
          <a:prstGeom prst="rect">
            <a:avLst/>
          </a:prstGeom>
        </p:spPr>
        <p:txBody>
          <a:bodyPr wrap="none">
            <a:spAutoFit/>
          </a:bodyPr>
          <a:lstStyle/>
          <a:p>
            <a:r>
              <a:rPr lang="zh-CN" altLang="en-US" sz="1400" b="1" dirty="0">
                <a:solidFill>
                  <a:schemeClr val="bg1"/>
                </a:solidFill>
                <a:latin typeface="微软雅黑" panose="020B0503020204020204" charset="-122"/>
                <a:ea typeface="微软雅黑" panose="020B0503020204020204" charset="-122"/>
              </a:rPr>
              <a:t>表观遗传学靶点创新</a:t>
            </a:r>
            <a:endParaRPr lang="zh-CN" altLang="en-US" sz="1400" b="1" dirty="0">
              <a:solidFill>
                <a:schemeClr val="bg1"/>
              </a:solidFill>
              <a:latin typeface="微软雅黑" panose="020B0503020204020204" charset="-122"/>
              <a:ea typeface="微软雅黑" panose="020B0503020204020204" charset="-122"/>
            </a:endParaRPr>
          </a:p>
        </p:txBody>
      </p:sp>
      <p:sp>
        <p:nvSpPr>
          <p:cNvPr id="19" name="圆角矩形 18"/>
          <p:cNvSpPr/>
          <p:nvPr/>
        </p:nvSpPr>
        <p:spPr>
          <a:xfrm>
            <a:off x="290835" y="5824131"/>
            <a:ext cx="1657135" cy="401515"/>
          </a:xfrm>
          <a:prstGeom prst="roundRect">
            <a:avLst>
              <a:gd name="adj" fmla="val 1359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5400000">
            <a:off x="1957110" y="5910353"/>
            <a:ext cx="145398" cy="227934"/>
          </a:xfrm>
          <a:prstGeom prst="triangle">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546783" y="5870432"/>
            <a:ext cx="1061509" cy="307777"/>
          </a:xfrm>
          <a:prstGeom prst="rect">
            <a:avLst/>
          </a:prstGeom>
        </p:spPr>
        <p:txBody>
          <a:bodyPr wrap="none">
            <a:spAutoFit/>
          </a:bodyPr>
          <a:lstStyle/>
          <a:p>
            <a:r>
              <a:rPr lang="zh-CN" altLang="en-US" sz="1400" b="1" dirty="0" smtClean="0">
                <a:solidFill>
                  <a:schemeClr val="bg1"/>
                </a:solidFill>
                <a:latin typeface="微软雅黑" panose="020B0503020204020204" charset="-122"/>
                <a:ea typeface="微软雅黑" panose="020B0503020204020204" charset="-122"/>
              </a:rPr>
              <a:t>应 用 创 新</a:t>
            </a:r>
            <a:endParaRPr lang="zh-CN" altLang="en-US" sz="1400" b="1" dirty="0">
              <a:solidFill>
                <a:schemeClr val="bg1"/>
              </a:solidFill>
              <a:latin typeface="微软雅黑" panose="020B0503020204020204" charset="-122"/>
              <a:ea typeface="微软雅黑" panose="020B0503020204020204" charset="-122"/>
            </a:endParaRPr>
          </a:p>
        </p:txBody>
      </p:sp>
      <p:cxnSp>
        <p:nvCxnSpPr>
          <p:cNvPr id="10" name="直接连接符 9"/>
          <p:cNvCxnSpPr/>
          <p:nvPr/>
        </p:nvCxnSpPr>
        <p:spPr>
          <a:xfrm>
            <a:off x="435854" y="4125712"/>
            <a:ext cx="1157469" cy="0"/>
          </a:xfrm>
          <a:prstGeom prst="line">
            <a:avLst/>
          </a:prstGeom>
          <a:ln w="38100">
            <a:solidFill>
              <a:srgbClr val="00698F"/>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9799632" y="3286325"/>
            <a:ext cx="1157469" cy="0"/>
          </a:xfrm>
          <a:prstGeom prst="line">
            <a:avLst/>
          </a:prstGeom>
          <a:ln w="38100">
            <a:solidFill>
              <a:srgbClr val="00698F"/>
            </a:solidFill>
          </a:ln>
        </p:spPr>
        <p:style>
          <a:lnRef idx="1">
            <a:schemeClr val="accent1"/>
          </a:lnRef>
          <a:fillRef idx="0">
            <a:schemeClr val="accent1"/>
          </a:fillRef>
          <a:effectRef idx="0">
            <a:schemeClr val="accent1"/>
          </a:effectRef>
          <a:fontRef idx="minor">
            <a:schemeClr val="tx1"/>
          </a:fontRef>
        </p:style>
      </p:cxnSp>
    </p:spTree>
    <p:custDataLst>
      <p:tags r:id="rId4"/>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10664" y="213322"/>
            <a:ext cx="9835935" cy="829945"/>
          </a:xfrm>
          <a:prstGeom prst="rect">
            <a:avLst/>
          </a:prstGeom>
          <a:noFill/>
        </p:spPr>
        <p:txBody>
          <a:bodyPr wrap="square" rtlCol="0">
            <a:spAutoFit/>
          </a:bodyPr>
          <a:lstStyle>
            <a:defPPr>
              <a:defRPr lang="zh-CN"/>
            </a:defPPr>
            <a:lvl1pPr>
              <a:defRPr sz="2400" b="1">
                <a:solidFill>
                  <a:srgbClr val="00698F"/>
                </a:solidFill>
                <a:latin typeface="微软雅黑" panose="020B0503020204020204" charset="-122"/>
                <a:ea typeface="微软雅黑" panose="020B0503020204020204" charset="-122"/>
              </a:defRPr>
            </a:lvl1pPr>
          </a:lstStyle>
          <a:p>
            <a:r>
              <a:rPr lang="zh-CN" altLang="en-US" dirty="0"/>
              <a:t>西达本胺联合内分泌用于</a:t>
            </a:r>
            <a:r>
              <a:rPr lang="en-US" altLang="zh-CN" dirty="0"/>
              <a:t>CDK4/6i</a:t>
            </a:r>
            <a:r>
              <a:rPr lang="zh-CN" altLang="en-US" dirty="0"/>
              <a:t>后二线治疗获得权威指南推荐，在</a:t>
            </a:r>
            <a:r>
              <a:rPr lang="en-US" altLang="zh-CN" dirty="0">
                <a:solidFill>
                  <a:srgbClr val="C00000"/>
                </a:solidFill>
              </a:rPr>
              <a:t>PFS获益优于CDK4/6i联合内分泌方案</a:t>
            </a:r>
            <a:endParaRPr lang="zh-CN" altLang="en-US" dirty="0"/>
          </a:p>
        </p:txBody>
      </p:sp>
      <p:sp>
        <p:nvSpPr>
          <p:cNvPr id="7" name="文本框 6"/>
          <p:cNvSpPr txBox="1"/>
          <p:nvPr/>
        </p:nvSpPr>
        <p:spPr>
          <a:xfrm>
            <a:off x="4306335" y="2546891"/>
            <a:ext cx="7663382" cy="737235"/>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pPr algn="just" fontAlgn="auto">
              <a:lnSpc>
                <a:spcPct val="150000"/>
              </a:lnSpc>
            </a:pPr>
            <a:r>
              <a:rPr lang="zh-CN" altLang="en-US" sz="1400" dirty="0" smtClean="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rPr>
              <a:t>中国抗癌协会乳腺癌诊治指南与规范（202</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mn-ea"/>
              </a:rPr>
              <a:t>2</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rPr>
              <a:t>年版）》</a:t>
            </a:r>
            <a:r>
              <a:rPr lang="en-US" altLang="zh-CN" sz="1400" baseline="30000" dirty="0">
                <a:solidFill>
                  <a:schemeClr val="tx1"/>
                </a:solidFill>
                <a:latin typeface="微软雅黑" panose="020B0503020204020204" charset="-122"/>
                <a:ea typeface="微软雅黑" panose="020B0503020204020204" charset="-122"/>
                <a:cs typeface="微软雅黑" panose="020B0503020204020204" charset="-122"/>
                <a:sym typeface="+mn-ea"/>
              </a:rPr>
              <a:t>2</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rPr>
              <a:t>中，</a:t>
            </a:r>
            <a:r>
              <a:rPr lang="en-US" altLang="zh-CN" sz="1400" b="1" dirty="0">
                <a:solidFill>
                  <a:srgbClr val="00698F"/>
                </a:solidFill>
                <a:latin typeface="微软雅黑" panose="020B0503020204020204" charset="-122"/>
                <a:ea typeface="微软雅黑" panose="020B0503020204020204" charset="-122"/>
                <a:cs typeface="微软雅黑" panose="020B0503020204020204" charset="-122"/>
                <a:sym typeface="+mn-ea"/>
              </a:rPr>
              <a:t>CDK4/6</a:t>
            </a:r>
            <a:r>
              <a:rPr lang="zh-CN" altLang="en-US" sz="1400" b="1" dirty="0">
                <a:solidFill>
                  <a:srgbClr val="00698F"/>
                </a:solidFill>
                <a:latin typeface="微软雅黑" panose="020B0503020204020204" charset="-122"/>
                <a:ea typeface="微软雅黑" panose="020B0503020204020204" charset="-122"/>
                <a:cs typeface="微软雅黑" panose="020B0503020204020204" charset="-122"/>
                <a:sym typeface="+mn-ea"/>
              </a:rPr>
              <a:t>抑制剂治疗失败后的二线治疗，西达本胺联合更换内分泌治疗被列为考虑推荐方案。</a:t>
            </a:r>
            <a:endParaRPr lang="zh-CN" altLang="en-US" sz="1400" b="1" dirty="0">
              <a:solidFill>
                <a:srgbClr val="00698F"/>
              </a:solidFill>
              <a:latin typeface="微软雅黑" panose="020B0503020204020204" charset="-122"/>
              <a:ea typeface="微软雅黑" panose="020B0503020204020204" charset="-122"/>
              <a:cs typeface="微软雅黑" panose="020B0503020204020204" charset="-122"/>
              <a:sym typeface="+mn-ea"/>
            </a:endParaRPr>
          </a:p>
        </p:txBody>
      </p:sp>
      <p:sp>
        <p:nvSpPr>
          <p:cNvPr id="10" name="文本框 9"/>
          <p:cNvSpPr txBox="1"/>
          <p:nvPr/>
        </p:nvSpPr>
        <p:spPr>
          <a:xfrm>
            <a:off x="410845" y="6073140"/>
            <a:ext cx="11934825" cy="783590"/>
          </a:xfrm>
          <a:prstGeom prst="rect">
            <a:avLst/>
          </a:prstGeom>
        </p:spPr>
        <p:txBody>
          <a:bodyPr wrap="square">
            <a:spAutoFit/>
          </a:bodyPr>
          <a:lstStyle>
            <a:defPPr>
              <a:defRPr lang="zh-CN"/>
            </a:defPPr>
            <a:lvl1pPr marL="228600" indent="-228600" algn="just" eaLnBrk="0">
              <a:buFont typeface="+mj-lt"/>
              <a:buAutoNum type="arabicPeriod"/>
              <a:defRPr sz="900" spc="-10">
                <a:solidFill>
                  <a:srgbClr val="000000">
                    <a:alpha val="100000"/>
                  </a:srgbClr>
                </a:solidFill>
                <a:ea typeface="等线" panose="02010600030101010101" pitchFamily="2" charset="-122"/>
                <a:cs typeface="微软雅黑" panose="020B0503020204020204" charset="-122"/>
              </a:defRPr>
            </a:lvl1pPr>
          </a:lstStyle>
          <a:p>
            <a:r>
              <a:rPr lang="zh-CN" dirty="0" smtClean="0">
                <a:sym typeface="+mn-ea"/>
              </a:rPr>
              <a:t>《中国临床肿瘤学会（CSCO）乳腺癌诊疗指南2023版》</a:t>
            </a:r>
            <a:endParaRPr lang="en-US" altLang="zh-CN" dirty="0">
              <a:sym typeface="+mn-ea"/>
            </a:endParaRPr>
          </a:p>
          <a:p>
            <a:r>
              <a:rPr lang="zh-CN" altLang="en-US" dirty="0" smtClean="0">
                <a:sym typeface="+mn-ea"/>
              </a:rPr>
              <a:t>《</a:t>
            </a:r>
            <a:r>
              <a:rPr lang="zh-CN" altLang="en-US" dirty="0">
                <a:sym typeface="+mn-ea"/>
              </a:rPr>
              <a:t>中国抗癌协会乳腺癌诊治指南与规范（202</a:t>
            </a:r>
            <a:r>
              <a:rPr lang="en-US" altLang="zh-CN" dirty="0">
                <a:sym typeface="+mn-ea"/>
              </a:rPr>
              <a:t>2</a:t>
            </a:r>
            <a:r>
              <a:rPr lang="zh-CN" altLang="en-US" dirty="0">
                <a:sym typeface="+mn-ea"/>
              </a:rPr>
              <a:t>年版）》</a:t>
            </a:r>
            <a:r>
              <a:rPr lang="zh-CN" altLang="en-US" dirty="0" smtClean="0">
                <a:sym typeface="+mn-ea"/>
              </a:rPr>
              <a:t>；</a:t>
            </a:r>
            <a:endParaRPr lang="en-US" altLang="zh-CN" dirty="0" smtClean="0">
              <a:sym typeface="+mn-ea"/>
            </a:endParaRPr>
          </a:p>
          <a:p>
            <a:r>
              <a:rPr lang="zh-CN" altLang="en-US" dirty="0" smtClean="0">
                <a:sym typeface="+mn-ea"/>
              </a:rPr>
              <a:t>《西达本胺治疗晚期乳腺癌真实世界研究》</a:t>
            </a:r>
            <a:r>
              <a:rPr lang="en-US" altLang="zh-CN" dirty="0">
                <a:sym typeface="+mn-ea"/>
              </a:rPr>
              <a:t>2022 </a:t>
            </a:r>
            <a:r>
              <a:rPr lang="zh-CN" altLang="en-US" dirty="0">
                <a:sym typeface="+mn-ea"/>
              </a:rPr>
              <a:t>中国临床肿瘤学会（</a:t>
            </a:r>
            <a:r>
              <a:rPr lang="en-US" altLang="zh-CN" dirty="0">
                <a:sym typeface="+mn-ea"/>
              </a:rPr>
              <a:t>CSCO</a:t>
            </a:r>
            <a:r>
              <a:rPr lang="zh-CN" altLang="en-US" dirty="0">
                <a:sym typeface="+mn-ea"/>
              </a:rPr>
              <a:t>）年会报告</a:t>
            </a:r>
            <a:r>
              <a:rPr lang="zh-CN" altLang="en-US" dirty="0" smtClean="0">
                <a:sym typeface="+mn-ea"/>
              </a:rPr>
              <a:t>；</a:t>
            </a:r>
            <a:endParaRPr lang="en-US" altLang="zh-CN" dirty="0" smtClean="0">
              <a:sym typeface="+mn-ea"/>
            </a:endParaRPr>
          </a:p>
          <a:p>
            <a:r>
              <a:rPr lang="en-US" dirty="0" smtClean="0">
                <a:sym typeface="+mn-ea"/>
              </a:rPr>
              <a:t>Li </a:t>
            </a:r>
            <a:r>
              <a:rPr lang="en-US" dirty="0">
                <a:sym typeface="+mn-ea"/>
              </a:rPr>
              <a:t>Y, Li W, Gong C, et al. A multicenter analysis of treatment patterns and clinical outcomes of subsequent therapies after progression on </a:t>
            </a:r>
            <a:r>
              <a:rPr lang="en-US" dirty="0" err="1">
                <a:sym typeface="+mn-ea"/>
              </a:rPr>
              <a:t>palbociclibin</a:t>
            </a:r>
            <a:r>
              <a:rPr lang="en-US" dirty="0">
                <a:sym typeface="+mn-ea"/>
              </a:rPr>
              <a:t> HR+/HER2</a:t>
            </a:r>
            <a:r>
              <a:rPr lang="zh-CN" dirty="0">
                <a:sym typeface="+mn-ea"/>
              </a:rPr>
              <a:t>- </a:t>
            </a:r>
            <a:r>
              <a:rPr lang="en-US" dirty="0">
                <a:sym typeface="+mn-ea"/>
              </a:rPr>
              <a:t>metastatic breast cancer. </a:t>
            </a:r>
            <a:r>
              <a:rPr lang="en-US" dirty="0" err="1">
                <a:sym typeface="+mn-ea"/>
              </a:rPr>
              <a:t>Ther</a:t>
            </a:r>
            <a:r>
              <a:rPr lang="en-US" dirty="0">
                <a:sym typeface="+mn-ea"/>
              </a:rPr>
              <a:t> </a:t>
            </a:r>
            <a:r>
              <a:rPr lang="en-US" dirty="0" err="1">
                <a:sym typeface="+mn-ea"/>
              </a:rPr>
              <a:t>Adv</a:t>
            </a:r>
            <a:r>
              <a:rPr lang="en-US" dirty="0">
                <a:sym typeface="+mn-ea"/>
              </a:rPr>
              <a:t> Med </a:t>
            </a:r>
            <a:r>
              <a:rPr lang="en-US" dirty="0" err="1">
                <a:sym typeface="+mn-ea"/>
              </a:rPr>
              <a:t>Oncol</a:t>
            </a:r>
            <a:r>
              <a:rPr lang="en-US" dirty="0">
                <a:sym typeface="+mn-ea"/>
              </a:rPr>
              <a:t>. 2021;13:1-11</a:t>
            </a:r>
            <a:r>
              <a:rPr lang="en-US" dirty="0" smtClean="0">
                <a:sym typeface="+mn-ea"/>
              </a:rPr>
              <a:t>.</a:t>
            </a:r>
            <a:endParaRPr lang="en-US" dirty="0" smtClean="0">
              <a:sym typeface="+mn-ea"/>
            </a:endParaRPr>
          </a:p>
          <a:p>
            <a:r>
              <a:rPr lang="en-US" dirty="0" smtClean="0">
                <a:sym typeface="+mn-ea"/>
              </a:rPr>
              <a:t>《NCCN</a:t>
            </a:r>
            <a:r>
              <a:rPr lang="zh-CN" altLang="en-US" dirty="0">
                <a:sym typeface="+mn-ea"/>
              </a:rPr>
              <a:t>乳腺</a:t>
            </a:r>
            <a:r>
              <a:rPr lang="zh-CN" dirty="0">
                <a:sym typeface="+mn-ea"/>
              </a:rPr>
              <a:t>癌临床实践指南</a:t>
            </a:r>
            <a:r>
              <a:rPr lang="en-US" dirty="0">
                <a:sym typeface="+mn-ea"/>
              </a:rPr>
              <a:t>2022.v1</a:t>
            </a:r>
            <a:r>
              <a:rPr lang="zh-CN" dirty="0">
                <a:sym typeface="+mn-ea"/>
              </a:rPr>
              <a:t>版》</a:t>
            </a:r>
            <a:endParaRPr lang="en-US" altLang="zh-CN" dirty="0">
              <a:sym typeface="+mn-ea"/>
            </a:endParaRPr>
          </a:p>
        </p:txBody>
      </p:sp>
      <p:sp>
        <p:nvSpPr>
          <p:cNvPr id="11" name="文本框 10"/>
          <p:cNvSpPr txBox="1"/>
          <p:nvPr/>
        </p:nvSpPr>
        <p:spPr>
          <a:xfrm>
            <a:off x="4005229" y="3792550"/>
            <a:ext cx="7964487" cy="867930"/>
          </a:xfrm>
          <a:prstGeom prst="rect">
            <a:avLst/>
          </a:prstGeom>
          <a:solidFill>
            <a:schemeClr val="bg1"/>
          </a:solidFill>
          <a:effectLst>
            <a:outerShdw blurRad="50800" dist="38100" dir="2700000" algn="tl" rotWithShape="0">
              <a:prstClr val="black">
                <a:alpha val="40000"/>
              </a:prstClr>
            </a:outerShdw>
          </a:effectLst>
        </p:spPr>
        <p:txBody>
          <a:bodyPr wrap="square" rtlCol="0" anchor="t">
            <a:spAutoFit/>
          </a:bodyPr>
          <a:lstStyle/>
          <a:p>
            <a:pPr marL="342900" indent="-342900" algn="just" fontAlgn="auto">
              <a:lnSpc>
                <a:spcPct val="120000"/>
              </a:lnSpc>
              <a:buFont typeface="+mj-ea"/>
              <a:buAutoNum type="circleNumDbPlain"/>
            </a:pPr>
            <a:r>
              <a:rPr lang="en-US" altLang="zh-CN" sz="1400" dirty="0" smtClean="0">
                <a:latin typeface="微软雅黑" panose="020B0503020204020204" charset="-122"/>
                <a:ea typeface="微软雅黑" panose="020B0503020204020204" charset="-122"/>
                <a:sym typeface="+mn-ea"/>
              </a:rPr>
              <a:t>2~3</a:t>
            </a:r>
            <a:r>
              <a:rPr lang="zh-CN" altLang="en-US" sz="1400" dirty="0">
                <a:latin typeface="微软雅黑" panose="020B0503020204020204" charset="-122"/>
                <a:ea typeface="微软雅黑" panose="020B0503020204020204" charset="-122"/>
                <a:sym typeface="+mn-ea"/>
              </a:rPr>
              <a:t>线使用西达本胺联合内分泌治疗的</a:t>
            </a:r>
            <a:r>
              <a:rPr lang="en-US" sz="1400" dirty="0">
                <a:latin typeface="微软雅黑" panose="020B0503020204020204" charset="-122"/>
                <a:ea typeface="微软雅黑" panose="020B0503020204020204" charset="-122"/>
                <a:sym typeface="+mn-ea"/>
              </a:rPr>
              <a:t>mPFS为6.0个月</a:t>
            </a:r>
            <a:r>
              <a:rPr lang="zh-CN" altLang="en-US" sz="1400" dirty="0" smtClean="0">
                <a:latin typeface="微软雅黑" panose="020B0503020204020204" charset="-122"/>
                <a:ea typeface="微软雅黑" panose="020B0503020204020204" charset="-122"/>
                <a:sym typeface="+mn-ea"/>
              </a:rPr>
              <a:t>；</a:t>
            </a:r>
            <a:endParaRPr lang="en-US" altLang="zh-CN" sz="1400" dirty="0" smtClean="0">
              <a:latin typeface="微软雅黑" panose="020B0503020204020204" charset="-122"/>
              <a:ea typeface="微软雅黑" panose="020B0503020204020204" charset="-122"/>
              <a:sym typeface="+mn-ea"/>
            </a:endParaRPr>
          </a:p>
          <a:p>
            <a:pPr marL="342900" indent="-342900" algn="just" fontAlgn="auto">
              <a:lnSpc>
                <a:spcPct val="120000"/>
              </a:lnSpc>
              <a:buFont typeface="+mj-ea"/>
              <a:buAutoNum type="circleNumDbPlain"/>
            </a:pPr>
            <a:r>
              <a:rPr lang="zh-CN" altLang="en-US" sz="1400" dirty="0" smtClean="0">
                <a:latin typeface="微软雅黑" panose="020B0503020204020204" charset="-122"/>
                <a:ea typeface="微软雅黑" panose="020B0503020204020204" charset="-122"/>
                <a:sym typeface="+mn-ea"/>
              </a:rPr>
              <a:t>既往</a:t>
            </a:r>
            <a:r>
              <a:rPr lang="zh-CN" altLang="en-US" sz="1400" dirty="0">
                <a:latin typeface="微软雅黑" panose="020B0503020204020204" charset="-122"/>
                <a:ea typeface="微软雅黑" panose="020B0503020204020204" charset="-122"/>
                <a:sym typeface="+mn-ea"/>
              </a:rPr>
              <a:t>未使用过氟维司群的患者的</a:t>
            </a:r>
            <a:r>
              <a:rPr lang="en-US" altLang="zh-CN" sz="1400" dirty="0" err="1">
                <a:latin typeface="微软雅黑" panose="020B0503020204020204" charset="-122"/>
                <a:ea typeface="微软雅黑" panose="020B0503020204020204" charset="-122"/>
                <a:sym typeface="+mn-ea"/>
              </a:rPr>
              <a:t>mPFS</a:t>
            </a:r>
            <a:r>
              <a:rPr lang="zh-CN" altLang="en-US" sz="1400" dirty="0">
                <a:latin typeface="微软雅黑" panose="020B0503020204020204" charset="-122"/>
                <a:ea typeface="微软雅黑" panose="020B0503020204020204" charset="-122"/>
                <a:sym typeface="+mn-ea"/>
              </a:rPr>
              <a:t>为</a:t>
            </a:r>
            <a:r>
              <a:rPr lang="en-US" altLang="zh-CN" sz="1400" dirty="0">
                <a:latin typeface="微软雅黑" panose="020B0503020204020204" charset="-122"/>
                <a:ea typeface="微软雅黑" panose="020B0503020204020204" charset="-122"/>
                <a:sym typeface="+mn-ea"/>
              </a:rPr>
              <a:t>7.0</a:t>
            </a:r>
            <a:r>
              <a:rPr lang="zh-CN" altLang="en-US" sz="1400" dirty="0">
                <a:latin typeface="微软雅黑" panose="020B0503020204020204" charset="-122"/>
                <a:ea typeface="微软雅黑" panose="020B0503020204020204" charset="-122"/>
                <a:sym typeface="+mn-ea"/>
              </a:rPr>
              <a:t>个月，相对延长趋势；而</a:t>
            </a:r>
            <a:r>
              <a:rPr lang="en-US" altLang="zh-CN" sz="1400" dirty="0">
                <a:latin typeface="微软雅黑" panose="020B0503020204020204" charset="-122"/>
                <a:ea typeface="微软雅黑" panose="020B0503020204020204" charset="-122"/>
                <a:sym typeface="+mn-ea"/>
              </a:rPr>
              <a:t>CDK4/6</a:t>
            </a:r>
            <a:r>
              <a:rPr lang="zh-CN" altLang="en-US" sz="1400" dirty="0">
                <a:latin typeface="微软雅黑" panose="020B0503020204020204" charset="-122"/>
                <a:ea typeface="微软雅黑" panose="020B0503020204020204" charset="-122"/>
                <a:sym typeface="+mn-ea"/>
              </a:rPr>
              <a:t>抑制剂联合内分泌治疗的</a:t>
            </a:r>
            <a:r>
              <a:rPr lang="en-US" altLang="zh-CN" sz="1400" dirty="0" err="1">
                <a:latin typeface="微软雅黑" panose="020B0503020204020204" charset="-122"/>
                <a:ea typeface="微软雅黑" panose="020B0503020204020204" charset="-122"/>
                <a:sym typeface="+mn-ea"/>
              </a:rPr>
              <a:t>mPFS</a:t>
            </a:r>
            <a:r>
              <a:rPr lang="zh-CN" altLang="en-US" sz="1400" dirty="0">
                <a:latin typeface="微软雅黑" panose="020B0503020204020204" charset="-122"/>
                <a:ea typeface="微软雅黑" panose="020B0503020204020204" charset="-122"/>
                <a:sym typeface="+mn-ea"/>
              </a:rPr>
              <a:t>仅为</a:t>
            </a:r>
            <a:r>
              <a:rPr lang="en-US" altLang="zh-CN" sz="1400" dirty="0">
                <a:latin typeface="微软雅黑" panose="020B0503020204020204" charset="-122"/>
                <a:ea typeface="微软雅黑" panose="020B0503020204020204" charset="-122"/>
                <a:sym typeface="+mn-ea"/>
              </a:rPr>
              <a:t>3.1</a:t>
            </a:r>
            <a:r>
              <a:rPr lang="zh-CN" altLang="en-US" sz="1400" dirty="0">
                <a:latin typeface="微软雅黑" panose="020B0503020204020204" charset="-122"/>
                <a:ea typeface="微软雅黑" panose="020B0503020204020204" charset="-122"/>
                <a:sym typeface="+mn-ea"/>
              </a:rPr>
              <a:t>个月</a:t>
            </a:r>
            <a:r>
              <a:rPr lang="en-US" altLang="zh-CN" sz="1400" baseline="30000" dirty="0">
                <a:latin typeface="微软雅黑" panose="020B0503020204020204" charset="-122"/>
                <a:ea typeface="微软雅黑" panose="020B0503020204020204" charset="-122"/>
                <a:sym typeface="+mn-ea"/>
              </a:rPr>
              <a:t>4</a:t>
            </a:r>
            <a:r>
              <a:rPr lang="zh-CN" altLang="en-US" sz="1400" dirty="0">
                <a:latin typeface="微软雅黑" panose="020B0503020204020204" charset="-122"/>
                <a:ea typeface="微软雅黑" panose="020B0503020204020204" charset="-122"/>
                <a:sym typeface="+mn-ea"/>
              </a:rPr>
              <a:t>，</a:t>
            </a:r>
            <a:r>
              <a:rPr lang="zh-CN" altLang="en-US" sz="1400" b="1" dirty="0">
                <a:solidFill>
                  <a:srgbClr val="00698F"/>
                </a:solidFill>
                <a:latin typeface="微软雅黑" panose="020B0503020204020204" charset="-122"/>
                <a:ea typeface="微软雅黑" panose="020B0503020204020204" charset="-122"/>
                <a:sym typeface="+mn-ea"/>
              </a:rPr>
              <a:t>西达本胺联合内分泌的</a:t>
            </a:r>
            <a:r>
              <a:rPr lang="en-US" altLang="zh-CN" sz="1400" b="1" dirty="0">
                <a:solidFill>
                  <a:srgbClr val="00698F"/>
                </a:solidFill>
                <a:latin typeface="微软雅黑" panose="020B0503020204020204" charset="-122"/>
                <a:ea typeface="微软雅黑" panose="020B0503020204020204" charset="-122"/>
                <a:sym typeface="+mn-ea"/>
              </a:rPr>
              <a:t>PFS</a:t>
            </a:r>
            <a:r>
              <a:rPr lang="zh-CN" altLang="en-US" sz="1400" b="1" dirty="0">
                <a:solidFill>
                  <a:srgbClr val="00698F"/>
                </a:solidFill>
                <a:latin typeface="微软雅黑" panose="020B0503020204020204" charset="-122"/>
                <a:ea typeface="微软雅黑" panose="020B0503020204020204" charset="-122"/>
                <a:sym typeface="+mn-ea"/>
              </a:rPr>
              <a:t>获益优于</a:t>
            </a:r>
            <a:r>
              <a:rPr lang="en-US" altLang="zh-CN" sz="1400" b="1" dirty="0">
                <a:solidFill>
                  <a:srgbClr val="00698F"/>
                </a:solidFill>
                <a:latin typeface="微软雅黑" panose="020B0503020204020204" charset="-122"/>
                <a:ea typeface="微软雅黑" panose="020B0503020204020204" charset="-122"/>
                <a:sym typeface="+mn-ea"/>
              </a:rPr>
              <a:t>CDK4/6</a:t>
            </a:r>
            <a:r>
              <a:rPr lang="zh-CN" altLang="en-US" sz="1400" b="1" dirty="0">
                <a:solidFill>
                  <a:srgbClr val="00698F"/>
                </a:solidFill>
                <a:latin typeface="微软雅黑" panose="020B0503020204020204" charset="-122"/>
                <a:ea typeface="微软雅黑" panose="020B0503020204020204" charset="-122"/>
                <a:sym typeface="+mn-ea"/>
              </a:rPr>
              <a:t>抑制剂联合内分泌</a:t>
            </a:r>
            <a:r>
              <a:rPr lang="zh-CN" altLang="en-US" sz="1400" b="1" dirty="0" smtClean="0">
                <a:solidFill>
                  <a:srgbClr val="00698F"/>
                </a:solidFill>
                <a:latin typeface="微软雅黑" panose="020B0503020204020204" charset="-122"/>
                <a:ea typeface="微软雅黑" panose="020B0503020204020204" charset="-122"/>
                <a:sym typeface="+mn-ea"/>
              </a:rPr>
              <a:t>。</a:t>
            </a:r>
            <a:endParaRPr lang="zh-CN" altLang="en-US" sz="1400" b="1" dirty="0">
              <a:solidFill>
                <a:srgbClr val="00698F"/>
              </a:solidFill>
              <a:latin typeface="微软雅黑" panose="020B0503020204020204" charset="-122"/>
              <a:ea typeface="微软雅黑" panose="020B0503020204020204" charset="-122"/>
              <a:sym typeface="+mn-ea"/>
            </a:endParaRPr>
          </a:p>
        </p:txBody>
      </p:sp>
      <p:sp>
        <p:nvSpPr>
          <p:cNvPr id="12" name="文本框 11"/>
          <p:cNvSpPr txBox="1"/>
          <p:nvPr>
            <p:custDataLst>
              <p:tags r:id="rId1"/>
            </p:custDataLst>
          </p:nvPr>
        </p:nvSpPr>
        <p:spPr>
          <a:xfrm>
            <a:off x="10841355" y="0"/>
            <a:ext cx="1351280" cy="369332"/>
          </a:xfrm>
          <a:prstGeom prst="rect">
            <a:avLst/>
          </a:prstGeom>
          <a:solidFill>
            <a:srgbClr val="00698F"/>
          </a:solidFill>
        </p:spPr>
        <p:txBody>
          <a:bodyPr wrap="square" rtlCol="0">
            <a:spAutoFit/>
          </a:bodyPr>
          <a:lstStyle/>
          <a:p>
            <a:r>
              <a:rPr lang="zh-CN" altLang="en-US" b="1" dirty="0">
                <a:solidFill>
                  <a:schemeClr val="bg1"/>
                </a:solidFill>
                <a:latin typeface="微软雅黑" panose="020B0503020204020204" charset="-122"/>
                <a:ea typeface="微软雅黑" panose="020B0503020204020204" charset="-122"/>
              </a:rPr>
              <a:t>有效</a:t>
            </a:r>
            <a:r>
              <a:rPr lang="zh-CN" altLang="en-US" b="1" dirty="0" smtClean="0">
                <a:solidFill>
                  <a:schemeClr val="bg1"/>
                </a:solidFill>
                <a:latin typeface="微软雅黑" panose="020B0503020204020204" charset="-122"/>
                <a:ea typeface="微软雅黑" panose="020B0503020204020204" charset="-122"/>
              </a:rPr>
              <a:t>性优势</a:t>
            </a:r>
            <a:endParaRPr lang="zh-CN" altLang="en-US" b="1" dirty="0">
              <a:solidFill>
                <a:schemeClr val="bg1"/>
              </a:solidFill>
              <a:latin typeface="微软雅黑" panose="020B0503020204020204" charset="-122"/>
              <a:ea typeface="微软雅黑" panose="020B0503020204020204" charset="-122"/>
            </a:endParaRPr>
          </a:p>
        </p:txBody>
      </p:sp>
      <p:cxnSp>
        <p:nvCxnSpPr>
          <p:cNvPr id="15" name="Straight Connector 18"/>
          <p:cNvCxnSpPr/>
          <p:nvPr/>
        </p:nvCxnSpPr>
        <p:spPr>
          <a:xfrm>
            <a:off x="301720" y="6051600"/>
            <a:ext cx="11353007" cy="31257"/>
          </a:xfrm>
          <a:prstGeom prst="line">
            <a:avLst/>
          </a:prstGeom>
          <a:ln w="19050">
            <a:gradFill>
              <a:gsLst>
                <a:gs pos="1000">
                  <a:srgbClr val="00698F">
                    <a:alpha val="0"/>
                  </a:srgbClr>
                </a:gs>
                <a:gs pos="52000">
                  <a:srgbClr val="27768E"/>
                </a:gs>
                <a:gs pos="100000">
                  <a:srgbClr val="E6E6E6"/>
                </a:gs>
              </a:gsLst>
              <a:lin ang="0" scaled="0"/>
            </a:gradFill>
          </a:ln>
        </p:spPr>
        <p:style>
          <a:lnRef idx="1">
            <a:schemeClr val="accent1"/>
          </a:lnRef>
          <a:fillRef idx="0">
            <a:schemeClr val="accent1"/>
          </a:fillRef>
          <a:effectRef idx="0">
            <a:schemeClr val="accent1"/>
          </a:effectRef>
          <a:fontRef idx="minor">
            <a:schemeClr val="tx1"/>
          </a:fontRef>
        </p:style>
      </p:cxnSp>
      <p:sp>
        <p:nvSpPr>
          <p:cNvPr id="17" name="rect"/>
          <p:cNvSpPr/>
          <p:nvPr/>
        </p:nvSpPr>
        <p:spPr>
          <a:xfrm>
            <a:off x="301721" y="446735"/>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19" name="文本框 18"/>
          <p:cNvSpPr txBox="1"/>
          <p:nvPr/>
        </p:nvSpPr>
        <p:spPr>
          <a:xfrm>
            <a:off x="913267" y="1864260"/>
            <a:ext cx="3283279" cy="369332"/>
          </a:xfrm>
          <a:prstGeom prst="rect">
            <a:avLst/>
          </a:prstGeom>
          <a:noFill/>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a:t>
            </a:r>
            <a:r>
              <a:rPr kumimoji="1" lang="zh-CN" altLang="en-US"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中国临床肿瘤学会乳腺癌诊疗指南 </a:t>
            </a:r>
            <a:r>
              <a:rPr kumimoji="1" lang="en-US" altLang="zh-CN" sz="1200" b="0" i="0" u="none" strike="noStrike" kern="1200" cap="none" spc="0" normalizeH="0" baseline="0" noProof="0" dirty="0" smtClean="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2023</a:t>
            </a:r>
            <a:r>
              <a:rPr kumimoji="1" lang="en-US" altLang="zh-CN" sz="1200" b="0" i="0" u="none" strike="noStrike" kern="1200" cap="none" spc="0" normalizeH="0" baseline="30000" noProof="0" dirty="0" smtClean="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1</a:t>
            </a:r>
            <a:r>
              <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a:t>
            </a:r>
            <a:endParaRPr kumimoji="1" lang="en-US" altLang="zh-CN" sz="1000" b="1" i="0" u="none" strike="noStrike" kern="1200" cap="none" spc="0" normalizeH="0" baseline="0" noProof="0" dirty="0">
              <a:ln>
                <a:noFill/>
              </a:ln>
              <a:solidFill>
                <a:srgbClr val="236176"/>
              </a:solidFill>
              <a:effectLst/>
              <a:uLnTx/>
              <a:uFillTx/>
              <a:latin typeface="微软雅黑" panose="020B0503020204020204" charset="-122"/>
              <a:ea typeface="微软雅黑" panose="020B0503020204020204" charset="-122"/>
              <a:cs typeface="+mn-cs"/>
            </a:endParaRPr>
          </a:p>
        </p:txBody>
      </p:sp>
      <p:pic>
        <p:nvPicPr>
          <p:cNvPr id="20" name="图片 19" descr="徽标, 图标&#10;&#10;描述已自动生成"/>
          <p:cNvPicPr>
            <a:picLocks noChangeAspect="1"/>
          </p:cNvPicPr>
          <p:nvPr/>
        </p:nvPicPr>
        <p:blipFill>
          <a:blip r:embed="rId2" cstate="print"/>
          <a:stretch>
            <a:fillRect/>
          </a:stretch>
        </p:blipFill>
        <p:spPr>
          <a:xfrm>
            <a:off x="1056906" y="1501979"/>
            <a:ext cx="1399268" cy="380236"/>
          </a:xfrm>
          <a:prstGeom prst="rect">
            <a:avLst/>
          </a:prstGeom>
        </p:spPr>
      </p:pic>
      <p:sp>
        <p:nvSpPr>
          <p:cNvPr id="21" name="文本框 20"/>
          <p:cNvSpPr txBox="1"/>
          <p:nvPr/>
        </p:nvSpPr>
        <p:spPr>
          <a:xfrm>
            <a:off x="913267" y="2904706"/>
            <a:ext cx="3819943" cy="336695"/>
          </a:xfrm>
          <a:prstGeom prst="rect">
            <a:avLst/>
          </a:prstGeom>
          <a:noFill/>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a:t>
            </a:r>
            <a:r>
              <a:rPr kumimoji="1" lang="zh-CN" altLang="en-US"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中国抗癌协会乳腺癌诊治指南与规范 </a:t>
            </a:r>
            <a:r>
              <a:rPr kumimoji="1" lang="en-US" altLang="zh-CN" sz="1200" b="0" i="0" u="none" strike="noStrike" kern="1200" cap="none" spc="0" normalizeH="0" baseline="0" noProof="0" dirty="0" smtClean="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2022</a:t>
            </a:r>
            <a:r>
              <a:rPr kumimoji="1" lang="en-US" altLang="zh-CN" sz="1200" b="0" i="0" u="none" strike="noStrike" kern="1200" cap="none" spc="0" normalizeH="0" baseline="30000" noProof="0" dirty="0" smtClean="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2</a:t>
            </a:r>
            <a:r>
              <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a:t>
            </a:r>
            <a:endParaRPr kumimoji="1" lang="zh-CN" altLang="en-US" sz="1800" b="0" i="0" u="none" strike="noStrike" kern="1200" cap="none" spc="0" normalizeH="0" baseline="0" noProof="0" dirty="0">
              <a:ln>
                <a:noFill/>
              </a:ln>
              <a:solidFill>
                <a:srgbClr val="236176"/>
              </a:solidFill>
              <a:effectLst/>
              <a:uLnTx/>
              <a:uFillTx/>
              <a:latin typeface="微软雅黑" panose="020B0503020204020204" charset="-122"/>
              <a:ea typeface="微软雅黑" panose="020B0503020204020204" charset="-122"/>
              <a:cs typeface="+mn-cs"/>
            </a:endParaRPr>
          </a:p>
        </p:txBody>
      </p:sp>
      <p:pic>
        <p:nvPicPr>
          <p:cNvPr id="22" name="图片 21" descr="图片包含 游戏机, 画, 标志, 钟表&#10;&#10;描述已自动生成"/>
          <p:cNvPicPr>
            <a:picLocks noChangeAspect="1"/>
          </p:cNvPicPr>
          <p:nvPr/>
        </p:nvPicPr>
        <p:blipFill>
          <a:blip r:embed="rId3" cstate="print"/>
          <a:stretch>
            <a:fillRect/>
          </a:stretch>
        </p:blipFill>
        <p:spPr>
          <a:xfrm>
            <a:off x="1110139" y="2539742"/>
            <a:ext cx="1292802" cy="380236"/>
          </a:xfrm>
          <a:prstGeom prst="rect">
            <a:avLst/>
          </a:prstGeom>
        </p:spPr>
      </p:pic>
      <p:sp>
        <p:nvSpPr>
          <p:cNvPr id="2" name="矩形 1"/>
          <p:cNvSpPr/>
          <p:nvPr/>
        </p:nvSpPr>
        <p:spPr>
          <a:xfrm>
            <a:off x="4269851" y="1445946"/>
            <a:ext cx="7699866" cy="737235"/>
          </a:xfrm>
          <a:prstGeom prst="rect">
            <a:avLst/>
          </a:prstGeom>
          <a:solidFill>
            <a:schemeClr val="bg1"/>
          </a:solidFill>
          <a:effectLst>
            <a:outerShdw blurRad="50800" dist="38100" dir="2700000" algn="tl" rotWithShape="0">
              <a:prstClr val="black">
                <a:alpha val="40000"/>
              </a:prstClr>
            </a:outerShdw>
          </a:effectLst>
        </p:spPr>
        <p:txBody>
          <a:bodyPr wrap="square">
            <a:spAutoFit/>
          </a:bodyPr>
          <a:lstStyle/>
          <a:p>
            <a:pPr algn="just" fontAlgn="auto">
              <a:lnSpc>
                <a:spcPct val="150000"/>
              </a:lnSpc>
            </a:pPr>
            <a:r>
              <a:rPr lang="zh-CN" altLang="zh-CN" sz="1400" dirty="0">
                <a:latin typeface="微软雅黑" panose="020B0503020204020204" charset="-122"/>
                <a:ea typeface="微软雅黑" panose="020B0503020204020204" charset="-122"/>
                <a:cs typeface="微软雅黑" panose="020B0503020204020204" charset="-122"/>
                <a:sym typeface="+mn-ea"/>
              </a:rPr>
              <a:t>在新的“内分泌+靶向"治疗格局下</a:t>
            </a:r>
            <a:r>
              <a:rPr lang="zh-CN" altLang="zh-CN" sz="1400" dirty="0" smtClean="0">
                <a:latin typeface="微软雅黑" panose="020B0503020204020204" charset="-122"/>
                <a:ea typeface="微软雅黑" panose="020B0503020204020204" charset="-122"/>
                <a:cs typeface="微软雅黑" panose="020B0503020204020204" charset="-122"/>
                <a:sym typeface="+mn-ea"/>
              </a:rPr>
              <a:t>，西达本胺联合内分泌治疗被《中国临床肿瘤学会（CSCO）乳腺癌诊疗指南2023版》</a:t>
            </a:r>
            <a:r>
              <a:rPr lang="en-US" altLang="zh-CN" sz="1400" baseline="30000" dirty="0" smtClean="0">
                <a:latin typeface="微软雅黑" panose="020B0503020204020204" charset="-122"/>
                <a:ea typeface="微软雅黑" panose="020B0503020204020204" charset="-122"/>
                <a:cs typeface="微软雅黑" panose="020B0503020204020204" charset="-122"/>
                <a:sym typeface="+mn-ea"/>
              </a:rPr>
              <a:t>1</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r>
              <a:rPr lang="zh-CN" altLang="en-US" sz="1400" b="1" dirty="0" smtClean="0">
                <a:solidFill>
                  <a:srgbClr val="00698F"/>
                </a:solidFill>
                <a:latin typeface="微软雅黑" panose="020B0503020204020204" charset="-122"/>
                <a:ea typeface="微软雅黑" panose="020B0503020204020204" charset="-122"/>
                <a:cs typeface="微软雅黑" panose="020B0503020204020204" charset="-122"/>
                <a:sym typeface="+mn-ea"/>
              </a:rPr>
              <a:t>推荐</a:t>
            </a:r>
            <a:r>
              <a:rPr lang="zh-CN" altLang="en-US" sz="1400" b="1" dirty="0">
                <a:solidFill>
                  <a:srgbClr val="00698F"/>
                </a:solidFill>
                <a:latin typeface="微软雅黑" panose="020B0503020204020204" charset="-122"/>
                <a:ea typeface="微软雅黑" panose="020B0503020204020204" charset="-122"/>
                <a:cs typeface="微软雅黑" panose="020B0503020204020204" charset="-122"/>
                <a:sym typeface="+mn-ea"/>
              </a:rPr>
              <a:t>为</a:t>
            </a:r>
            <a:r>
              <a:rPr lang="en-US" altLang="zh-CN" sz="1400" b="1" dirty="0">
                <a:solidFill>
                  <a:srgbClr val="00698F"/>
                </a:solidFill>
                <a:latin typeface="微软雅黑" panose="020B0503020204020204" charset="-122"/>
                <a:ea typeface="微软雅黑" panose="020B0503020204020204" charset="-122"/>
                <a:cs typeface="微软雅黑" panose="020B0503020204020204" charset="-122"/>
                <a:sym typeface="+mn-ea"/>
              </a:rPr>
              <a:t>CDK4/6</a:t>
            </a:r>
            <a:r>
              <a:rPr lang="zh-CN" altLang="en-US" sz="1400" b="1" dirty="0">
                <a:solidFill>
                  <a:srgbClr val="00698F"/>
                </a:solidFill>
                <a:latin typeface="微软雅黑" panose="020B0503020204020204" charset="-122"/>
                <a:ea typeface="微软雅黑" panose="020B0503020204020204" charset="-122"/>
                <a:cs typeface="微软雅黑" panose="020B0503020204020204" charset="-122"/>
                <a:sym typeface="+mn-ea"/>
              </a:rPr>
              <a:t>抑制剂治疗失败后的II级推荐方案。</a:t>
            </a:r>
            <a:endParaRPr lang="zh-CN" altLang="en-US" sz="1400" b="1" dirty="0">
              <a:solidFill>
                <a:srgbClr val="00698F"/>
              </a:solidFill>
              <a:latin typeface="微软雅黑" panose="020B0503020204020204" charset="-122"/>
              <a:ea typeface="微软雅黑" panose="020B0503020204020204" charset="-122"/>
              <a:cs typeface="微软雅黑" panose="020B0503020204020204" charset="-122"/>
              <a:sym typeface="+mn-ea"/>
            </a:endParaRPr>
          </a:p>
        </p:txBody>
      </p:sp>
      <p:sp>
        <p:nvSpPr>
          <p:cNvPr id="24" name="梯形 23"/>
          <p:cNvSpPr/>
          <p:nvPr/>
        </p:nvSpPr>
        <p:spPr>
          <a:xfrm rot="16200000">
            <a:off x="3824399" y="1796705"/>
            <a:ext cx="764388" cy="126513"/>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梯形 24"/>
          <p:cNvSpPr/>
          <p:nvPr/>
        </p:nvSpPr>
        <p:spPr>
          <a:xfrm rot="16200000">
            <a:off x="3824398" y="2845217"/>
            <a:ext cx="764388" cy="126513"/>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p:nvCxnSpPr>
        <p:spPr>
          <a:xfrm>
            <a:off x="913267" y="2376268"/>
            <a:ext cx="10927634" cy="0"/>
          </a:xfrm>
          <a:prstGeom prst="line">
            <a:avLst/>
          </a:prstGeom>
          <a:ln w="3175">
            <a:solidFill>
              <a:srgbClr val="00698F"/>
            </a:solidFill>
            <a:prstDash val="lgDashDot"/>
          </a:ln>
        </p:spPr>
        <p:style>
          <a:lnRef idx="1">
            <a:schemeClr val="accent1"/>
          </a:lnRef>
          <a:fillRef idx="0">
            <a:schemeClr val="accent1"/>
          </a:fillRef>
          <a:effectRef idx="0">
            <a:schemeClr val="accent1"/>
          </a:effectRef>
          <a:fontRef idx="minor">
            <a:schemeClr val="tx1"/>
          </a:fontRef>
        </p:style>
      </p:cxnSp>
      <p:sp>
        <p:nvSpPr>
          <p:cNvPr id="28" name="文本框 27"/>
          <p:cNvSpPr txBox="1"/>
          <p:nvPr>
            <p:custDataLst>
              <p:tags r:id="rId4"/>
            </p:custDataLst>
          </p:nvPr>
        </p:nvSpPr>
        <p:spPr>
          <a:xfrm>
            <a:off x="431580" y="1501979"/>
            <a:ext cx="430395" cy="1754326"/>
          </a:xfrm>
          <a:prstGeom prst="rect">
            <a:avLst/>
          </a:prstGeom>
          <a:solidFill>
            <a:srgbClr val="00698F"/>
          </a:solidFill>
        </p:spPr>
        <p:txBody>
          <a:bodyPr wrap="square" rtlCol="0">
            <a:spAutoFit/>
          </a:bodyPr>
          <a:lstStyle/>
          <a:p>
            <a:r>
              <a:rPr lang="zh-CN" altLang="en-US" b="1" dirty="0" smtClean="0">
                <a:solidFill>
                  <a:schemeClr val="bg1"/>
                </a:solidFill>
                <a:latin typeface="微软雅黑" panose="020B0503020204020204" charset="-122"/>
                <a:ea typeface="微软雅黑" panose="020B0503020204020204" charset="-122"/>
              </a:rPr>
              <a:t>权</a:t>
            </a:r>
            <a:endParaRPr lang="en-US" altLang="zh-CN" b="1" dirty="0" smtClean="0">
              <a:solidFill>
                <a:schemeClr val="bg1"/>
              </a:solidFill>
              <a:latin typeface="微软雅黑" panose="020B0503020204020204" charset="-122"/>
              <a:ea typeface="微软雅黑" panose="020B0503020204020204" charset="-122"/>
            </a:endParaRPr>
          </a:p>
          <a:p>
            <a:r>
              <a:rPr lang="zh-CN" altLang="en-US" b="1" dirty="0" smtClean="0">
                <a:solidFill>
                  <a:schemeClr val="bg1"/>
                </a:solidFill>
                <a:latin typeface="微软雅黑" panose="020B0503020204020204" charset="-122"/>
                <a:ea typeface="微软雅黑" panose="020B0503020204020204" charset="-122"/>
              </a:rPr>
              <a:t>威</a:t>
            </a:r>
            <a:endParaRPr lang="en-US" altLang="zh-CN" b="1" dirty="0" smtClean="0">
              <a:solidFill>
                <a:schemeClr val="bg1"/>
              </a:solidFill>
              <a:latin typeface="微软雅黑" panose="020B0503020204020204" charset="-122"/>
              <a:ea typeface="微软雅黑" panose="020B0503020204020204" charset="-122"/>
            </a:endParaRPr>
          </a:p>
          <a:p>
            <a:r>
              <a:rPr lang="zh-CN" altLang="en-US" b="1" dirty="0" smtClean="0">
                <a:solidFill>
                  <a:schemeClr val="bg1"/>
                </a:solidFill>
                <a:latin typeface="微软雅黑" panose="020B0503020204020204" charset="-122"/>
                <a:ea typeface="微软雅黑" panose="020B0503020204020204" charset="-122"/>
              </a:rPr>
              <a:t>指</a:t>
            </a:r>
            <a:endParaRPr lang="en-US" altLang="zh-CN" b="1" dirty="0" smtClean="0">
              <a:solidFill>
                <a:schemeClr val="bg1"/>
              </a:solidFill>
              <a:latin typeface="微软雅黑" panose="020B0503020204020204" charset="-122"/>
              <a:ea typeface="微软雅黑" panose="020B0503020204020204" charset="-122"/>
            </a:endParaRPr>
          </a:p>
          <a:p>
            <a:r>
              <a:rPr lang="zh-CN" altLang="en-US" b="1" dirty="0" smtClean="0">
                <a:solidFill>
                  <a:schemeClr val="bg1"/>
                </a:solidFill>
                <a:latin typeface="微软雅黑" panose="020B0503020204020204" charset="-122"/>
                <a:ea typeface="微软雅黑" panose="020B0503020204020204" charset="-122"/>
              </a:rPr>
              <a:t>南</a:t>
            </a:r>
            <a:endParaRPr lang="en-US" altLang="zh-CN" b="1" dirty="0" smtClean="0">
              <a:solidFill>
                <a:schemeClr val="bg1"/>
              </a:solidFill>
              <a:latin typeface="微软雅黑" panose="020B0503020204020204" charset="-122"/>
              <a:ea typeface="微软雅黑" panose="020B0503020204020204" charset="-122"/>
            </a:endParaRPr>
          </a:p>
          <a:p>
            <a:r>
              <a:rPr lang="zh-CN" altLang="en-US" b="1" dirty="0" smtClean="0">
                <a:solidFill>
                  <a:schemeClr val="bg1"/>
                </a:solidFill>
                <a:latin typeface="微软雅黑" panose="020B0503020204020204" charset="-122"/>
                <a:ea typeface="微软雅黑" panose="020B0503020204020204" charset="-122"/>
              </a:rPr>
              <a:t>推</a:t>
            </a:r>
            <a:endParaRPr lang="en-US" altLang="zh-CN" b="1" dirty="0" smtClean="0">
              <a:solidFill>
                <a:schemeClr val="bg1"/>
              </a:solidFill>
              <a:latin typeface="微软雅黑" panose="020B0503020204020204" charset="-122"/>
              <a:ea typeface="微软雅黑" panose="020B0503020204020204" charset="-122"/>
            </a:endParaRPr>
          </a:p>
          <a:p>
            <a:r>
              <a:rPr lang="zh-CN" altLang="en-US" b="1" dirty="0" smtClean="0">
                <a:solidFill>
                  <a:schemeClr val="bg1"/>
                </a:solidFill>
                <a:latin typeface="微软雅黑" panose="020B0503020204020204" charset="-122"/>
                <a:ea typeface="微软雅黑" panose="020B0503020204020204" charset="-122"/>
              </a:rPr>
              <a:t>荐</a:t>
            </a:r>
            <a:endParaRPr lang="zh-CN" altLang="en-US" b="1" dirty="0">
              <a:solidFill>
                <a:schemeClr val="bg1"/>
              </a:solidFill>
              <a:latin typeface="微软雅黑" panose="020B0503020204020204" charset="-122"/>
              <a:ea typeface="微软雅黑" panose="020B0503020204020204" charset="-122"/>
            </a:endParaRPr>
          </a:p>
        </p:txBody>
      </p:sp>
      <p:sp>
        <p:nvSpPr>
          <p:cNvPr id="29" name="文本框 28"/>
          <p:cNvSpPr txBox="1"/>
          <p:nvPr>
            <p:custDataLst>
              <p:tags r:id="rId5"/>
            </p:custDataLst>
          </p:nvPr>
        </p:nvSpPr>
        <p:spPr>
          <a:xfrm>
            <a:off x="433428" y="3715017"/>
            <a:ext cx="428547" cy="2086725"/>
          </a:xfrm>
          <a:prstGeom prst="rect">
            <a:avLst/>
          </a:prstGeom>
          <a:solidFill>
            <a:srgbClr val="00698F"/>
          </a:solidFill>
        </p:spPr>
        <p:txBody>
          <a:bodyPr wrap="square" rtlCol="0">
            <a:spAutoFit/>
          </a:bodyPr>
          <a:lstStyle/>
          <a:p>
            <a:pPr>
              <a:lnSpc>
                <a:spcPct val="120000"/>
              </a:lnSpc>
            </a:pPr>
            <a:r>
              <a:rPr lang="zh-CN" altLang="en-US" b="1" dirty="0" smtClean="0">
                <a:solidFill>
                  <a:schemeClr val="bg1"/>
                </a:solidFill>
                <a:latin typeface="微软雅黑" panose="020B0503020204020204" charset="-122"/>
                <a:ea typeface="微软雅黑" panose="020B0503020204020204" charset="-122"/>
              </a:rPr>
              <a:t>疗效获益显著</a:t>
            </a:r>
            <a:endParaRPr lang="zh-CN" altLang="en-US" b="1" dirty="0">
              <a:solidFill>
                <a:schemeClr val="bg1"/>
              </a:solidFill>
              <a:latin typeface="微软雅黑" panose="020B0503020204020204" charset="-122"/>
              <a:ea typeface="微软雅黑" panose="020B0503020204020204" charset="-122"/>
            </a:endParaRPr>
          </a:p>
        </p:txBody>
      </p:sp>
      <p:sp>
        <p:nvSpPr>
          <p:cNvPr id="31" name="文本框 30"/>
          <p:cNvSpPr txBox="1"/>
          <p:nvPr/>
        </p:nvSpPr>
        <p:spPr>
          <a:xfrm>
            <a:off x="953167" y="5372880"/>
            <a:ext cx="3351975" cy="369332"/>
          </a:xfrm>
          <a:prstGeom prst="rect">
            <a:avLst/>
          </a:prstGeom>
          <a:noFill/>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《NCCN</a:t>
            </a:r>
            <a:r>
              <a:rPr kumimoji="1" lang="zh-CN" altLang="en-US"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乳腺癌临床实践指南</a:t>
            </a:r>
            <a:r>
              <a:rPr kumimoji="1" lang="en-US" altLang="zh-CN" sz="1200" b="0" i="0" u="none" strike="noStrike" kern="1200" cap="none" spc="0" normalizeH="0" baseline="0" noProof="0" dirty="0" smtClean="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V1 2022</a:t>
            </a:r>
            <a:r>
              <a:rPr kumimoji="1" lang="en-US" altLang="zh-CN" sz="1200" baseline="30000" dirty="0">
                <a:solidFill>
                  <a:srgbClr val="000000">
                    <a:lumMod val="50000"/>
                    <a:lumOff val="50000"/>
                  </a:srgbClr>
                </a:solidFill>
                <a:latin typeface="微软雅黑" panose="020B0503020204020204" charset="-122"/>
                <a:ea typeface="微软雅黑" panose="020B0503020204020204" charset="-122"/>
              </a:rPr>
              <a:t>5</a:t>
            </a:r>
            <a:r>
              <a:rPr kumimoji="1" lang="zh-CN" altLang="en-US" sz="1200" b="0" i="0" u="none" strike="noStrike" kern="1200" cap="none" spc="0" normalizeH="0" baseline="0" noProof="0" dirty="0" smtClean="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 </a:t>
            </a:r>
            <a:r>
              <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rPr>
              <a:t>》</a:t>
            </a:r>
            <a:endParaRPr kumimoji="1" lang="en-US" altLang="zh-CN" sz="1200" b="0" i="0" u="none" strike="noStrike" kern="1200" cap="none" spc="0" normalizeH="0" baseline="0" noProof="0" dirty="0">
              <a:ln>
                <a:noFill/>
              </a:ln>
              <a:solidFill>
                <a:srgbClr val="000000">
                  <a:lumMod val="50000"/>
                  <a:lumOff val="50000"/>
                </a:srgbClr>
              </a:solidFill>
              <a:effectLst/>
              <a:uLnTx/>
              <a:uFillTx/>
              <a:latin typeface="微软雅黑" panose="020B0503020204020204" charset="-122"/>
              <a:ea typeface="微软雅黑" panose="020B0503020204020204" charset="-122"/>
              <a:cs typeface="+mn-cs"/>
            </a:endParaRPr>
          </a:p>
        </p:txBody>
      </p:sp>
      <p:pic>
        <p:nvPicPr>
          <p:cNvPr id="32" name="图片 31" descr="图标&#10;&#10;描述已自动生成"/>
          <p:cNvPicPr>
            <a:picLocks noChangeAspect="1"/>
          </p:cNvPicPr>
          <p:nvPr/>
        </p:nvPicPr>
        <p:blipFill>
          <a:blip r:embed="rId6" cstate="print"/>
          <a:stretch>
            <a:fillRect/>
          </a:stretch>
        </p:blipFill>
        <p:spPr>
          <a:xfrm>
            <a:off x="1130065" y="5021032"/>
            <a:ext cx="1413998" cy="427145"/>
          </a:xfrm>
          <a:prstGeom prst="rect">
            <a:avLst/>
          </a:prstGeom>
        </p:spPr>
      </p:pic>
      <p:sp>
        <p:nvSpPr>
          <p:cNvPr id="33" name="矩形 32"/>
          <p:cNvSpPr/>
          <p:nvPr/>
        </p:nvSpPr>
        <p:spPr>
          <a:xfrm>
            <a:off x="4305142" y="4892731"/>
            <a:ext cx="7664574" cy="1061829"/>
          </a:xfrm>
          <a:prstGeom prst="rect">
            <a:avLst/>
          </a:prstGeom>
          <a:solidFill>
            <a:schemeClr val="bg1"/>
          </a:solidFill>
          <a:effectLst>
            <a:outerShdw blurRad="50800" dist="38100" dir="2700000" algn="tl" rotWithShape="0">
              <a:prstClr val="black">
                <a:alpha val="40000"/>
              </a:prstClr>
            </a:outerShdw>
          </a:effectLst>
        </p:spPr>
        <p:txBody>
          <a:bodyPr wrap="square">
            <a:spAutoFit/>
          </a:bodyPr>
          <a:lstStyle/>
          <a:p>
            <a:pPr algn="just" fontAlgn="auto">
              <a:lnSpc>
                <a:spcPct val="150000"/>
              </a:lnSpc>
            </a:pPr>
            <a:r>
              <a:rPr lang="zh-CN" altLang="en-US" sz="1400" dirty="0">
                <a:latin typeface="微软雅黑" panose="020B0503020204020204" charset="-122"/>
                <a:ea typeface="微软雅黑" panose="020B0503020204020204" charset="-122"/>
                <a:sym typeface="+mn-ea"/>
              </a:rPr>
              <a:t>《NCCN乳腺癌临床实践指南2022.v1版》中指出，</a:t>
            </a:r>
            <a:r>
              <a:rPr lang="zh-CN" altLang="en-US" sz="1400" dirty="0">
                <a:latin typeface="微软雅黑" panose="020B0503020204020204" charset="-122"/>
                <a:ea typeface="微软雅黑" panose="020B0503020204020204" charset="-122"/>
              </a:rPr>
              <a:t>如果在接受CDK4/6抑制剂治疗期间发生疾病进展，</a:t>
            </a:r>
            <a:r>
              <a:rPr lang="zh-CN" altLang="en-US" sz="1400" b="1" dirty="0">
                <a:solidFill>
                  <a:srgbClr val="00698F"/>
                </a:solidFill>
                <a:latin typeface="微软雅黑" panose="020B0503020204020204" charset="-122"/>
                <a:ea typeface="微软雅黑" panose="020B0503020204020204" charset="-122"/>
              </a:rPr>
              <a:t>尚没有足够数据证明再使用C</a:t>
            </a:r>
            <a:r>
              <a:rPr lang="en-US" altLang="zh-CN" sz="1400" b="1" dirty="0">
                <a:solidFill>
                  <a:srgbClr val="00698F"/>
                </a:solidFill>
                <a:latin typeface="微软雅黑" panose="020B0503020204020204" charset="-122"/>
                <a:ea typeface="微软雅黑" panose="020B0503020204020204" charset="-122"/>
              </a:rPr>
              <a:t>DK</a:t>
            </a:r>
            <a:r>
              <a:rPr lang="zh-CN" altLang="en-US" sz="1400" b="1" dirty="0">
                <a:solidFill>
                  <a:srgbClr val="00698F"/>
                </a:solidFill>
                <a:latin typeface="微软雅黑" panose="020B0503020204020204" charset="-122"/>
                <a:ea typeface="微软雅黑" panose="020B0503020204020204" charset="-122"/>
              </a:rPr>
              <a:t>4/6抑制剂有获益，更支持换用另一种作用机制的药物治疗</a:t>
            </a:r>
            <a:r>
              <a:rPr lang="en-US" altLang="zh-CN" sz="1400" b="1" baseline="30000" dirty="0">
                <a:solidFill>
                  <a:srgbClr val="00698F"/>
                </a:solidFill>
                <a:latin typeface="微软雅黑" panose="020B0503020204020204" charset="-122"/>
                <a:ea typeface="微软雅黑" panose="020B0503020204020204" charset="-122"/>
              </a:rPr>
              <a:t>5</a:t>
            </a:r>
            <a:r>
              <a:rPr lang="zh-CN" altLang="en-US" sz="1400" b="1" dirty="0">
                <a:solidFill>
                  <a:srgbClr val="00698F"/>
                </a:solidFill>
                <a:latin typeface="微软雅黑" panose="020B0503020204020204" charset="-122"/>
                <a:ea typeface="微软雅黑" panose="020B0503020204020204" charset="-122"/>
              </a:rPr>
              <a:t>。</a:t>
            </a:r>
            <a:endParaRPr lang="zh-CN" altLang="en-US" sz="1400" b="1" dirty="0">
              <a:solidFill>
                <a:srgbClr val="00698F"/>
              </a:solidFill>
              <a:latin typeface="微软雅黑" panose="020B0503020204020204" charset="-122"/>
              <a:ea typeface="微软雅黑" panose="020B0503020204020204" charset="-122"/>
            </a:endParaRPr>
          </a:p>
        </p:txBody>
      </p:sp>
      <p:sp>
        <p:nvSpPr>
          <p:cNvPr id="35" name="梯形 34"/>
          <p:cNvSpPr/>
          <p:nvPr/>
        </p:nvSpPr>
        <p:spPr>
          <a:xfrm rot="16200000">
            <a:off x="3705645" y="5390119"/>
            <a:ext cx="991877" cy="126513"/>
          </a:xfrm>
          <a:prstGeom prst="trapezoid">
            <a:avLst>
              <a:gd name="adj" fmla="val 112199"/>
            </a:avLst>
          </a:prstGeom>
          <a:gradFill flip="none" rotWithShape="1">
            <a:gsLst>
              <a:gs pos="0">
                <a:schemeClr val="accent1">
                  <a:lumMod val="5000"/>
                  <a:lumOff val="95000"/>
                  <a:alpha val="10000"/>
                </a:schemeClr>
              </a:gs>
              <a:gs pos="63000">
                <a:srgbClr val="00469B">
                  <a:alpha val="2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a:off x="988489" y="3759212"/>
            <a:ext cx="3002495" cy="943414"/>
          </a:xfrm>
          <a:prstGeom prst="roundRect">
            <a:avLst>
              <a:gd name="adj" fmla="val 9128"/>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988489" y="3735859"/>
            <a:ext cx="3016741" cy="963084"/>
          </a:xfrm>
          <a:prstGeom prst="rect">
            <a:avLst/>
          </a:prstGeom>
        </p:spPr>
        <p:txBody>
          <a:bodyPr wrap="square">
            <a:spAutoFit/>
          </a:bodyPr>
          <a:lstStyle/>
          <a:p>
            <a:pPr algn="just">
              <a:lnSpc>
                <a:spcPct val="120000"/>
              </a:lnSpc>
            </a:pPr>
            <a:r>
              <a:rPr lang="en-US" altLang="zh-CN" sz="1200" b="1" dirty="0">
                <a:solidFill>
                  <a:schemeClr val="bg1"/>
                </a:solidFill>
                <a:latin typeface="微软雅黑" panose="020B0503020204020204" charset="-122"/>
                <a:ea typeface="微软雅黑" panose="020B0503020204020204" charset="-122"/>
                <a:sym typeface="+mn-ea"/>
              </a:rPr>
              <a:t>全国多中心的真实世界研究显示</a:t>
            </a:r>
            <a:r>
              <a:rPr lang="en-US" altLang="zh-CN" sz="1200" b="1" baseline="30000" dirty="0">
                <a:solidFill>
                  <a:schemeClr val="bg1"/>
                </a:solidFill>
                <a:latin typeface="微软雅黑" panose="020B0503020204020204" charset="-122"/>
                <a:ea typeface="微软雅黑" panose="020B0503020204020204" charset="-122"/>
                <a:sym typeface="+mn-ea"/>
              </a:rPr>
              <a:t>3</a:t>
            </a:r>
            <a:r>
              <a:rPr lang="en-US" altLang="zh-CN" sz="1200" b="1" dirty="0">
                <a:solidFill>
                  <a:schemeClr val="bg1"/>
                </a:solidFill>
                <a:latin typeface="微软雅黑" panose="020B0503020204020204" charset="-122"/>
                <a:ea typeface="微软雅黑" panose="020B0503020204020204" charset="-122"/>
                <a:sym typeface="+mn-ea"/>
              </a:rPr>
              <a:t>, CDK4/6i治疗后，</a:t>
            </a:r>
            <a:r>
              <a:rPr lang="zh-CN" altLang="en-US" sz="1200" b="1" dirty="0">
                <a:solidFill>
                  <a:schemeClr val="bg1"/>
                </a:solidFill>
                <a:latin typeface="微软雅黑" panose="020B0503020204020204" charset="-122"/>
                <a:ea typeface="微软雅黑" panose="020B0503020204020204" charset="-122"/>
                <a:sym typeface="+mn-ea"/>
              </a:rPr>
              <a:t>西达本胺联合内分泌治疗的</a:t>
            </a:r>
            <a:r>
              <a:rPr lang="en-US" altLang="zh-CN" sz="1200" b="1" dirty="0">
                <a:solidFill>
                  <a:schemeClr val="bg1"/>
                </a:solidFill>
                <a:latin typeface="微软雅黑" panose="020B0503020204020204" charset="-122"/>
                <a:ea typeface="微软雅黑" panose="020B0503020204020204" charset="-122"/>
                <a:sym typeface="+mn-ea"/>
              </a:rPr>
              <a:t>mPFS为5.0个月</a:t>
            </a:r>
            <a:r>
              <a:rPr lang="zh-CN" altLang="en-US" sz="1200" b="1" i="1" dirty="0">
                <a:solidFill>
                  <a:schemeClr val="bg1"/>
                </a:solidFill>
                <a:latin typeface="微软雅黑" panose="020B0503020204020204" charset="-122"/>
                <a:ea typeface="微软雅黑" panose="020B0503020204020204" charset="-122"/>
                <a:sym typeface="+mn-ea"/>
              </a:rPr>
              <a:t>（总</a:t>
            </a:r>
            <a:r>
              <a:rPr lang="zh-CN" altLang="en-US" sz="1200" b="1" dirty="0">
                <a:solidFill>
                  <a:schemeClr val="bg1"/>
                </a:solidFill>
                <a:latin typeface="微软雅黑" panose="020B0503020204020204" charset="-122"/>
                <a:ea typeface="微软雅黑" panose="020B0503020204020204" charset="-122"/>
                <a:sym typeface="+mn-ea"/>
              </a:rPr>
              <a:t>人群）</a:t>
            </a:r>
            <a:r>
              <a:rPr lang="en-US" altLang="zh-CN" sz="1200" b="1" dirty="0">
                <a:solidFill>
                  <a:schemeClr val="bg1"/>
                </a:solidFill>
                <a:latin typeface="微软雅黑" panose="020B0503020204020204" charset="-122"/>
                <a:ea typeface="微软雅黑" panose="020B0503020204020204" charset="-122"/>
                <a:sym typeface="+mn-ea"/>
              </a:rPr>
              <a:t>，</a:t>
            </a:r>
            <a:r>
              <a:rPr lang="zh-CN" altLang="en-US" sz="1200" b="1" dirty="0">
                <a:solidFill>
                  <a:schemeClr val="bg1"/>
                </a:solidFill>
                <a:latin typeface="微软雅黑" panose="020B0503020204020204" charset="-122"/>
                <a:ea typeface="微软雅黑" panose="020B0503020204020204" charset="-122"/>
                <a:sym typeface="+mn-ea"/>
              </a:rPr>
              <a:t>分层分析中发现</a:t>
            </a:r>
            <a:endParaRPr lang="zh-CN" altLang="en-US" sz="1200" b="1" dirty="0">
              <a:solidFill>
                <a:schemeClr val="bg1"/>
              </a:solidFill>
            </a:endParaRPr>
          </a:p>
        </p:txBody>
      </p:sp>
    </p:spTree>
    <p:custDataLst>
      <p:tags r:id="rId7"/>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同侧圆角矩形 3"/>
          <p:cNvSpPr/>
          <p:nvPr/>
        </p:nvSpPr>
        <p:spPr>
          <a:xfrm rot="10800000">
            <a:off x="548640" y="1431290"/>
            <a:ext cx="11003915" cy="1298575"/>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8" name="textbox 148"/>
          <p:cNvSpPr/>
          <p:nvPr/>
        </p:nvSpPr>
        <p:spPr>
          <a:xfrm>
            <a:off x="410664" y="6474739"/>
            <a:ext cx="6985559" cy="229870"/>
          </a:xfrm>
          <a:prstGeom prst="rect">
            <a:avLst/>
          </a:prstGeom>
        </p:spPr>
        <p:txBody>
          <a:bodyPr wrap="square">
            <a:spAutoFit/>
          </a:bodyPr>
          <a:lstStyle/>
          <a:p>
            <a:pPr marL="228600" indent="-228600" algn="just" eaLnBrk="0">
              <a:buFont typeface="+mj-lt"/>
              <a:buAutoNum type="arabicPeriod"/>
            </a:pPr>
            <a:r>
              <a:rPr sz="900" spc="-10" dirty="0" err="1" smtClean="0">
                <a:solidFill>
                  <a:srgbClr val="000000">
                    <a:alpha val="100000"/>
                  </a:srgbClr>
                </a:solidFill>
                <a:ea typeface="等线" panose="02010600030101010101" pitchFamily="2" charset="-122"/>
                <a:cs typeface="微软雅黑" panose="020B0503020204020204" charset="-122"/>
              </a:rPr>
              <a:t>中共中央国务院</a:t>
            </a:r>
            <a:r>
              <a:rPr sz="900" spc="-10" dirty="0" smtClean="0">
                <a:solidFill>
                  <a:srgbClr val="000000">
                    <a:alpha val="100000"/>
                  </a:srgbClr>
                </a:solidFill>
                <a:ea typeface="等线" panose="02010600030101010101" pitchFamily="2" charset="-122"/>
                <a:cs typeface="微软雅黑" panose="020B0503020204020204" charset="-122"/>
              </a:rPr>
              <a:t>  </a:t>
            </a:r>
            <a:r>
              <a:rPr sz="900" spc="-10" dirty="0">
                <a:solidFill>
                  <a:srgbClr val="000000">
                    <a:alpha val="100000"/>
                  </a:srgbClr>
                </a:solidFill>
                <a:ea typeface="等线" panose="02010600030101010101" pitchFamily="2" charset="-122"/>
                <a:cs typeface="微软雅黑" panose="020B0503020204020204" charset="-122"/>
              </a:rPr>
              <a:t>《  “健康中国2030”规划纲要》； </a:t>
            </a:r>
            <a:endParaRPr lang="en-US" altLang="en-US" sz="900" spc="-10" dirty="0">
              <a:solidFill>
                <a:srgbClr val="000000">
                  <a:alpha val="100000"/>
                </a:srgbClr>
              </a:solidFill>
              <a:ea typeface="等线" panose="02010600030101010101" pitchFamily="2" charset="-122"/>
              <a:cs typeface="微软雅黑" panose="020B0503020204020204" charset="-122"/>
            </a:endParaRPr>
          </a:p>
        </p:txBody>
      </p:sp>
      <p:sp>
        <p:nvSpPr>
          <p:cNvPr id="21" name="文本框 20"/>
          <p:cNvSpPr txBox="1"/>
          <p:nvPr/>
        </p:nvSpPr>
        <p:spPr>
          <a:xfrm>
            <a:off x="435854" y="435341"/>
            <a:ext cx="8857002" cy="460375"/>
          </a:xfrm>
          <a:prstGeom prst="rect">
            <a:avLst/>
          </a:prstGeom>
          <a:noFill/>
        </p:spPr>
        <p:txBody>
          <a:bodyPr wrap="square" rtlCol="0">
            <a:spAutoFit/>
          </a:bodyPr>
          <a:lstStyle/>
          <a:p>
            <a:r>
              <a:rPr lang="zh-CN" altLang="en-US" sz="2400" b="1" dirty="0">
                <a:solidFill>
                  <a:srgbClr val="00698F"/>
                </a:solidFill>
                <a:latin typeface="微软雅黑" panose="020B0503020204020204" charset="-122"/>
                <a:ea typeface="微软雅黑" panose="020B0503020204020204" charset="-122"/>
              </a:rPr>
              <a:t>显著提升目录公平性，</a:t>
            </a:r>
            <a:r>
              <a:rPr lang="en-US" altLang="zh-CN" sz="2400" b="1" dirty="0">
                <a:solidFill>
                  <a:srgbClr val="C00000"/>
                </a:solidFill>
                <a:latin typeface="微软雅黑" panose="020B0503020204020204" charset="-122"/>
                <a:ea typeface="微软雅黑" panose="020B0503020204020204" charset="-122"/>
              </a:rPr>
              <a:t>弥补目录短板</a:t>
            </a:r>
            <a:r>
              <a:rPr lang="zh-CN" altLang="en-US" sz="2400" b="1" dirty="0">
                <a:solidFill>
                  <a:srgbClr val="00698F"/>
                </a:solidFill>
                <a:latin typeface="微软雅黑" panose="020B0503020204020204" charset="-122"/>
                <a:ea typeface="微软雅黑" panose="020B0503020204020204" charset="-122"/>
              </a:rPr>
              <a:t>，满足患者基本用药需求</a:t>
            </a:r>
            <a:endParaRPr lang="zh-CN" altLang="en-US" sz="2400" b="1" dirty="0">
              <a:solidFill>
                <a:srgbClr val="00698F"/>
              </a:solidFill>
              <a:latin typeface="微软雅黑" panose="020B0503020204020204" charset="-122"/>
              <a:ea typeface="微软雅黑" panose="020B0503020204020204" charset="-122"/>
            </a:endParaRPr>
          </a:p>
        </p:txBody>
      </p:sp>
      <p:sp>
        <p:nvSpPr>
          <p:cNvPr id="22" name="rect"/>
          <p:cNvSpPr/>
          <p:nvPr/>
        </p:nvSpPr>
        <p:spPr>
          <a:xfrm>
            <a:off x="301721" y="446735"/>
            <a:ext cx="73144" cy="448008"/>
          </a:xfrm>
          <a:prstGeom prst="rect">
            <a:avLst/>
          </a:prstGeom>
          <a:solidFill>
            <a:srgbClr val="00698F"/>
          </a:solidFill>
          <a:ln cap="flat">
            <a:noFill/>
            <a:prstDash val="solid"/>
            <a:miter lim="0"/>
          </a:ln>
        </p:spPr>
        <p:txBody>
          <a:bodyPr rtlCol="0"/>
          <a:lstStyle/>
          <a:p>
            <a:pPr algn="ctr"/>
            <a:endParaRPr lang="zh-CN" altLang="en-US"/>
          </a:p>
        </p:txBody>
      </p:sp>
      <p:sp>
        <p:nvSpPr>
          <p:cNvPr id="23" name="文本框 22"/>
          <p:cNvSpPr txBox="1"/>
          <p:nvPr>
            <p:custDataLst>
              <p:tags r:id="rId1"/>
            </p:custDataLst>
          </p:nvPr>
        </p:nvSpPr>
        <p:spPr>
          <a:xfrm>
            <a:off x="10841355" y="0"/>
            <a:ext cx="1351280" cy="369332"/>
          </a:xfrm>
          <a:prstGeom prst="rect">
            <a:avLst/>
          </a:prstGeom>
          <a:solidFill>
            <a:srgbClr val="00698F"/>
          </a:solidFill>
        </p:spPr>
        <p:txBody>
          <a:bodyPr wrap="square" rtlCol="0">
            <a:spAutoFit/>
          </a:bodyPr>
          <a:lstStyle/>
          <a:p>
            <a:r>
              <a:rPr lang="zh-CN" altLang="en-US" b="1" dirty="0">
                <a:solidFill>
                  <a:schemeClr val="bg1"/>
                </a:solidFill>
                <a:latin typeface="微软雅黑" panose="020B0503020204020204" charset="-122"/>
                <a:ea typeface="微软雅黑" panose="020B0503020204020204" charset="-122"/>
              </a:rPr>
              <a:t>公平</a:t>
            </a:r>
            <a:r>
              <a:rPr lang="zh-CN" altLang="en-US" b="1" dirty="0" smtClean="0">
                <a:solidFill>
                  <a:schemeClr val="bg1"/>
                </a:solidFill>
                <a:latin typeface="微软雅黑" panose="020B0503020204020204" charset="-122"/>
                <a:ea typeface="微软雅黑" panose="020B0503020204020204" charset="-122"/>
              </a:rPr>
              <a:t>性优势</a:t>
            </a:r>
            <a:endParaRPr lang="zh-CN" altLang="en-US" b="1" dirty="0">
              <a:solidFill>
                <a:schemeClr val="bg1"/>
              </a:solidFill>
              <a:latin typeface="微软雅黑" panose="020B0503020204020204" charset="-122"/>
              <a:ea typeface="微软雅黑" panose="020B0503020204020204" charset="-122"/>
            </a:endParaRPr>
          </a:p>
        </p:txBody>
      </p:sp>
      <p:sp>
        <p:nvSpPr>
          <p:cNvPr id="3" name="矩形 2"/>
          <p:cNvSpPr/>
          <p:nvPr/>
        </p:nvSpPr>
        <p:spPr>
          <a:xfrm>
            <a:off x="544830" y="1430020"/>
            <a:ext cx="10943590" cy="1198880"/>
          </a:xfrm>
          <a:prstGeom prst="rect">
            <a:avLst/>
          </a:prstGeom>
        </p:spPr>
        <p:txBody>
          <a:bodyPr wrap="square">
            <a:spAutoFit/>
          </a:bodyPr>
          <a:lstStyle/>
          <a:p>
            <a:pPr marL="100965" algn="just" eaLnBrk="0">
              <a:lnSpc>
                <a:spcPct val="150000"/>
              </a:lnSpc>
            </a:pPr>
            <a:r>
              <a:rPr lang="zh-CN" altLang="en-US" sz="1600" dirty="0">
                <a:latin typeface="微软雅黑" panose="020B0503020204020204" charset="-122"/>
                <a:ea typeface="微软雅黑" panose="020B0503020204020204" charset="-122"/>
                <a:cs typeface="微软雅黑" panose="020B0503020204020204" charset="-122"/>
              </a:rPr>
              <a:t>女性对于社会稳定运转起到至关重要的作用，</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关爱女性健康是“健康中国</a:t>
            </a:r>
            <a:r>
              <a:rPr lang="en-US" altLang="zh-CN" sz="1600" b="1" dirty="0">
                <a:solidFill>
                  <a:srgbClr val="00698F"/>
                </a:solidFill>
                <a:latin typeface="微软雅黑" panose="020B0503020204020204" charset="-122"/>
                <a:ea typeface="微软雅黑" panose="020B0503020204020204" charset="-122"/>
                <a:cs typeface="微软雅黑" panose="020B0503020204020204" charset="-122"/>
              </a:rPr>
              <a:t>2030”</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规划纲要下</a:t>
            </a:r>
            <a:r>
              <a:rPr lang="en-US" altLang="zh-CN" sz="1600" b="1" baseline="29000" dirty="0">
                <a:solidFill>
                  <a:srgbClr val="00698F"/>
                </a:solidFill>
                <a:latin typeface="微软雅黑" panose="020B0503020204020204" charset="-122"/>
                <a:ea typeface="微软雅黑" panose="020B0503020204020204" charset="-122"/>
                <a:cs typeface="微软雅黑" panose="020B0503020204020204" charset="-122"/>
              </a:rPr>
              <a:t>1</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 ，妇幼健康促进行动核心组成部分。</a:t>
            </a:r>
            <a:r>
              <a:rPr lang="zh-CN" altLang="en-US" sz="1600" dirty="0">
                <a:latin typeface="微软雅黑" panose="020B0503020204020204" charset="-122"/>
                <a:ea typeface="微软雅黑" panose="020B0503020204020204" charset="-122"/>
                <a:cs typeface="微软雅黑" panose="020B0503020204020204" charset="-122"/>
              </a:rPr>
              <a:t>乳腺癌是中国女性最常见的恶性肿瘤，西达本胺可以有效延长晚期乳腺癌患者二线治疗生存期，提升患者生存质量，</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帮助患者更好地回归社会和家庭，重拾起生命的信念孕育家的温馨，提升女性角色社会价值获益</a:t>
            </a:r>
            <a:endParaRPr lang="zh-CN" altLang="en-US" sz="1600" b="1" dirty="0">
              <a:solidFill>
                <a:srgbClr val="00698F"/>
              </a:solidFill>
              <a:latin typeface="微软雅黑" panose="020B0503020204020204" charset="-122"/>
              <a:ea typeface="微软雅黑" panose="020B0503020204020204" charset="-122"/>
            </a:endParaRPr>
          </a:p>
        </p:txBody>
      </p:sp>
      <p:sp>
        <p:nvSpPr>
          <p:cNvPr id="32" name="同侧圆角矩形 31"/>
          <p:cNvSpPr/>
          <p:nvPr/>
        </p:nvSpPr>
        <p:spPr>
          <a:xfrm>
            <a:off x="548467" y="1174450"/>
            <a:ext cx="2173350" cy="324514"/>
          </a:xfrm>
          <a:prstGeom prst="round2SameRect">
            <a:avLst>
              <a:gd name="adj1" fmla="val 50000"/>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670823" y="1175474"/>
            <a:ext cx="1826141" cy="338554"/>
          </a:xfrm>
          <a:prstGeom prst="rect">
            <a:avLst/>
          </a:prstGeom>
        </p:spPr>
        <p:txBody>
          <a:bodyPr wrap="none">
            <a:spAutoFit/>
          </a:bodyPr>
          <a:lstStyle/>
          <a:p>
            <a:r>
              <a:rPr lang="zh-CN" altLang="en-US" sz="1600" b="1" dirty="0" smtClean="0">
                <a:solidFill>
                  <a:schemeClr val="bg1"/>
                </a:solidFill>
                <a:latin typeface="微软雅黑" panose="020B0503020204020204" charset="-122"/>
                <a:ea typeface="微软雅黑" panose="020B0503020204020204" charset="-122"/>
              </a:rPr>
              <a:t>提升公共健康获益</a:t>
            </a:r>
            <a:endParaRPr lang="zh-CN" altLang="en-US" sz="1600" b="1" dirty="0">
              <a:solidFill>
                <a:schemeClr val="bg1"/>
              </a:solidFill>
              <a:latin typeface="微软雅黑" panose="020B0503020204020204" charset="-122"/>
              <a:ea typeface="微软雅黑" panose="020B0503020204020204" charset="-122"/>
            </a:endParaRPr>
          </a:p>
        </p:txBody>
      </p:sp>
      <p:sp>
        <p:nvSpPr>
          <p:cNvPr id="35" name="同侧圆角矩形 34"/>
          <p:cNvSpPr/>
          <p:nvPr/>
        </p:nvSpPr>
        <p:spPr>
          <a:xfrm rot="10800000">
            <a:off x="585470" y="3061335"/>
            <a:ext cx="10951210" cy="855345"/>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同侧圆角矩形 36"/>
          <p:cNvSpPr/>
          <p:nvPr/>
        </p:nvSpPr>
        <p:spPr>
          <a:xfrm>
            <a:off x="568325" y="2771140"/>
            <a:ext cx="2261235" cy="344805"/>
          </a:xfrm>
          <a:prstGeom prst="round2SameRect">
            <a:avLst>
              <a:gd name="adj1" fmla="val 50000"/>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37"/>
          <p:cNvSpPr/>
          <p:nvPr/>
        </p:nvSpPr>
        <p:spPr>
          <a:xfrm>
            <a:off x="892810" y="2772410"/>
            <a:ext cx="1473200" cy="337185"/>
          </a:xfrm>
          <a:prstGeom prst="rect">
            <a:avLst/>
          </a:prstGeom>
        </p:spPr>
        <p:txBody>
          <a:bodyPr wrap="square">
            <a:spAutoFit/>
          </a:bodyPr>
          <a:lstStyle/>
          <a:p>
            <a:r>
              <a:rPr lang="zh-CN" altLang="en-US" sz="1600" b="1" dirty="0" smtClean="0">
                <a:solidFill>
                  <a:schemeClr val="bg1"/>
                </a:solidFill>
                <a:latin typeface="微软雅黑" panose="020B0503020204020204" charset="-122"/>
                <a:ea typeface="微软雅黑" panose="020B0503020204020204" charset="-122"/>
              </a:rPr>
              <a:t>弥补目录短板</a:t>
            </a:r>
            <a:endParaRPr lang="zh-CN" altLang="en-US" sz="1600" b="1" dirty="0">
              <a:solidFill>
                <a:schemeClr val="bg1"/>
              </a:solidFill>
              <a:latin typeface="微软雅黑" panose="020B0503020204020204" charset="-122"/>
              <a:ea typeface="微软雅黑" panose="020B0503020204020204" charset="-122"/>
            </a:endParaRPr>
          </a:p>
        </p:txBody>
      </p:sp>
      <p:sp>
        <p:nvSpPr>
          <p:cNvPr id="5" name="矩形 4"/>
          <p:cNvSpPr/>
          <p:nvPr/>
        </p:nvSpPr>
        <p:spPr>
          <a:xfrm>
            <a:off x="626110" y="3028315"/>
            <a:ext cx="10863580" cy="829945"/>
          </a:xfrm>
          <a:prstGeom prst="rect">
            <a:avLst/>
          </a:prstGeom>
        </p:spPr>
        <p:txBody>
          <a:bodyPr wrap="square">
            <a:spAutoFit/>
          </a:bodyPr>
          <a:lstStyle/>
          <a:p>
            <a:pPr marL="12700" eaLnBrk="0">
              <a:lnSpc>
                <a:spcPct val="150000"/>
              </a:lnSpc>
            </a:pPr>
            <a:r>
              <a:rPr lang="zh-CN" altLang="en-US" sz="1600" dirty="0">
                <a:latin typeface="微软雅黑" panose="020B0503020204020204" charset="-122"/>
                <a:ea typeface="微软雅黑" panose="020B0503020204020204" charset="-122"/>
                <a:cs typeface="微软雅黑" panose="020B0503020204020204" charset="-122"/>
              </a:rPr>
              <a:t>晚期乳腺癌一线“内分泌＋</a:t>
            </a:r>
            <a:r>
              <a:rPr lang="en-US" altLang="zh-CN" sz="1600" dirty="0">
                <a:latin typeface="微软雅黑" panose="020B0503020204020204" charset="-122"/>
                <a:ea typeface="微软雅黑" panose="020B0503020204020204" charset="-122"/>
                <a:cs typeface="微软雅黑" panose="020B0503020204020204" charset="-122"/>
              </a:rPr>
              <a:t>CDK4/6i”</a:t>
            </a:r>
            <a:r>
              <a:rPr lang="zh-CN" altLang="en-US" sz="1600" dirty="0">
                <a:latin typeface="微软雅黑" panose="020B0503020204020204" charset="-122"/>
                <a:ea typeface="微软雅黑" panose="020B0503020204020204" charset="-122"/>
                <a:cs typeface="微软雅黑" panose="020B0503020204020204" charset="-122"/>
              </a:rPr>
              <a:t>治疗耐药不可避免，而目录内现有治疗均未能从机制上解决耐药问题，西达本</a:t>
            </a:r>
            <a:r>
              <a:rPr lang="zh-CN" altLang="en-US" sz="1600" dirty="0" smtClean="0">
                <a:latin typeface="微软雅黑" panose="020B0503020204020204" charset="-122"/>
                <a:ea typeface="微软雅黑" panose="020B0503020204020204" charset="-122"/>
                <a:cs typeface="微软雅黑" panose="020B0503020204020204" charset="-122"/>
              </a:rPr>
              <a:t>胺可</a:t>
            </a:r>
            <a:r>
              <a:rPr lang="zh-CN" altLang="en-US" sz="1600" dirty="0">
                <a:latin typeface="微软雅黑" panose="020B0503020204020204" charset="-122"/>
                <a:ea typeface="微软雅黑" panose="020B0503020204020204" charset="-122"/>
                <a:cs typeface="微软雅黑" panose="020B0503020204020204" charset="-122"/>
              </a:rPr>
              <a:t>从机制上逆转耐药，显著延长</a:t>
            </a:r>
            <a:r>
              <a:rPr lang="en-US" altLang="zh-CN" sz="1600" dirty="0">
                <a:latin typeface="微软雅黑" panose="020B0503020204020204" charset="-122"/>
                <a:ea typeface="微软雅黑" panose="020B0503020204020204" charset="-122"/>
                <a:cs typeface="微软雅黑" panose="020B0503020204020204" charset="-122"/>
              </a:rPr>
              <a:t>PFS</a:t>
            </a:r>
            <a:r>
              <a:rPr lang="zh-CN" altLang="en-US" sz="1600" dirty="0">
                <a:latin typeface="微软雅黑" panose="020B0503020204020204" charset="-122"/>
                <a:ea typeface="微软雅黑" panose="020B0503020204020204" charset="-122"/>
                <a:cs typeface="微软雅黑" panose="020B0503020204020204" charset="-122"/>
              </a:rPr>
              <a:t>，提升生活质量</a:t>
            </a:r>
            <a:r>
              <a:rPr lang="zh-CN" altLang="en-US" sz="1600" dirty="0" smtClean="0">
                <a:latin typeface="微软雅黑" panose="020B0503020204020204" charset="-122"/>
                <a:ea typeface="微软雅黑" panose="020B0503020204020204" charset="-122"/>
                <a:cs typeface="微软雅黑" panose="020B0503020204020204" charset="-122"/>
              </a:rPr>
              <a:t>，</a:t>
            </a:r>
            <a:r>
              <a:rPr lang="zh-CN" altLang="en-US" sz="1600" b="1" dirty="0" smtClean="0">
                <a:solidFill>
                  <a:srgbClr val="00698F"/>
                </a:solidFill>
                <a:latin typeface="微软雅黑" panose="020B0503020204020204" charset="-122"/>
                <a:ea typeface="微软雅黑" panose="020B0503020204020204" charset="-122"/>
                <a:cs typeface="微软雅黑" panose="020B0503020204020204" charset="-122"/>
              </a:rPr>
              <a:t>为</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耐药患者提供新一代优效解决方案</a:t>
            </a:r>
            <a:r>
              <a:rPr lang="zh-CN" altLang="en-US" sz="1600" b="1" dirty="0" smtClean="0">
                <a:solidFill>
                  <a:srgbClr val="00698F"/>
                </a:solidFill>
                <a:latin typeface="微软雅黑" panose="020B0503020204020204" charset="-122"/>
                <a:ea typeface="微软雅黑" panose="020B0503020204020204" charset="-122"/>
                <a:cs typeface="微软雅黑" panose="020B0503020204020204" charset="-122"/>
              </a:rPr>
              <a:t>，补齐</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目录短板</a:t>
            </a:r>
            <a:endParaRPr lang="zh-CN" altLang="en-US" sz="1600" b="1" dirty="0">
              <a:solidFill>
                <a:srgbClr val="00698F"/>
              </a:solidFill>
            </a:endParaRPr>
          </a:p>
        </p:txBody>
      </p:sp>
      <p:sp>
        <p:nvSpPr>
          <p:cNvPr id="41" name="同侧圆角矩形 40"/>
          <p:cNvSpPr/>
          <p:nvPr/>
        </p:nvSpPr>
        <p:spPr>
          <a:xfrm rot="10800000">
            <a:off x="593090" y="5581015"/>
            <a:ext cx="11008995" cy="878205"/>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同侧圆角矩形 41"/>
          <p:cNvSpPr/>
          <p:nvPr/>
        </p:nvSpPr>
        <p:spPr>
          <a:xfrm>
            <a:off x="593725" y="5290820"/>
            <a:ext cx="2490470" cy="295910"/>
          </a:xfrm>
          <a:prstGeom prst="round2SameRect">
            <a:avLst>
              <a:gd name="adj1" fmla="val 50000"/>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824865" y="5274945"/>
            <a:ext cx="1857375" cy="337185"/>
          </a:xfrm>
          <a:prstGeom prst="rect">
            <a:avLst/>
          </a:prstGeom>
        </p:spPr>
        <p:txBody>
          <a:bodyPr wrap="square">
            <a:spAutoFit/>
          </a:bodyPr>
          <a:lstStyle/>
          <a:p>
            <a:r>
              <a:rPr lang="zh-CN" altLang="en-US" sz="1600" b="1" dirty="0" smtClean="0">
                <a:solidFill>
                  <a:schemeClr val="bg1"/>
                </a:solidFill>
                <a:latin typeface="微软雅黑" panose="020B0503020204020204" charset="-122"/>
                <a:ea typeface="微软雅黑" panose="020B0503020204020204" charset="-122"/>
              </a:rPr>
              <a:t>临床管理难度低</a:t>
            </a:r>
            <a:endParaRPr lang="zh-CN" altLang="en-US" sz="1600" b="1" dirty="0">
              <a:solidFill>
                <a:schemeClr val="bg1"/>
              </a:solidFill>
              <a:latin typeface="微软雅黑" panose="020B0503020204020204" charset="-122"/>
              <a:ea typeface="微软雅黑" panose="020B0503020204020204" charset="-122"/>
            </a:endParaRPr>
          </a:p>
        </p:txBody>
      </p:sp>
      <p:sp>
        <p:nvSpPr>
          <p:cNvPr id="6" name="矩形 5"/>
          <p:cNvSpPr/>
          <p:nvPr/>
        </p:nvSpPr>
        <p:spPr>
          <a:xfrm>
            <a:off x="763905" y="5607685"/>
            <a:ext cx="10719435" cy="829945"/>
          </a:xfrm>
          <a:prstGeom prst="rect">
            <a:avLst/>
          </a:prstGeom>
        </p:spPr>
        <p:txBody>
          <a:bodyPr wrap="square">
            <a:spAutoFit/>
          </a:bodyPr>
          <a:lstStyle/>
          <a:p>
            <a:pPr marL="12700" eaLnBrk="0">
              <a:lnSpc>
                <a:spcPct val="150000"/>
              </a:lnSpc>
            </a:pPr>
            <a:r>
              <a:rPr lang="zh-CN" altLang="en-US" sz="1600" dirty="0">
                <a:latin typeface="微软雅黑" panose="020B0503020204020204" charset="-122"/>
                <a:ea typeface="微软雅黑" panose="020B0503020204020204" charset="-122"/>
                <a:cs typeface="微软雅黑" panose="020B0503020204020204" charset="-122"/>
              </a:rPr>
              <a:t>西达本胺适应症界限清晰、联合用药明确</a:t>
            </a:r>
            <a:r>
              <a:rPr lang="zh-CN" altLang="en-US" sz="1600" dirty="0" smtClean="0">
                <a:latin typeface="微软雅黑" panose="020B0503020204020204" charset="-122"/>
                <a:ea typeface="微软雅黑" panose="020B0503020204020204" charset="-122"/>
                <a:cs typeface="微软雅黑" panose="020B0503020204020204" charset="-122"/>
              </a:rPr>
              <a:t>，且</a:t>
            </a:r>
            <a:r>
              <a:rPr lang="zh-CN" altLang="en-US" sz="1600" dirty="0">
                <a:latin typeface="微软雅黑" panose="020B0503020204020204" charset="-122"/>
                <a:ea typeface="微软雅黑" panose="020B0503020204020204" charset="-122"/>
                <a:cs typeface="微软雅黑" panose="020B0503020204020204" charset="-122"/>
              </a:rPr>
              <a:t>自</a:t>
            </a:r>
            <a:r>
              <a:rPr lang="en-US" altLang="zh-CN" sz="1600" dirty="0">
                <a:latin typeface="微软雅黑" panose="020B0503020204020204" charset="-122"/>
                <a:ea typeface="微软雅黑" panose="020B0503020204020204" charset="-122"/>
                <a:cs typeface="微软雅黑" panose="020B0503020204020204" charset="-122"/>
              </a:rPr>
              <a:t>2014</a:t>
            </a:r>
            <a:r>
              <a:rPr lang="zh-CN" altLang="en-US" sz="1600" dirty="0">
                <a:latin typeface="微软雅黑" panose="020B0503020204020204" charset="-122"/>
                <a:ea typeface="微软雅黑" panose="020B0503020204020204" charset="-122"/>
                <a:cs typeface="微软雅黑" panose="020B0503020204020204" charset="-122"/>
              </a:rPr>
              <a:t>年首个适应症在中国获批上市已积累</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近</a:t>
            </a:r>
            <a:r>
              <a:rPr lang="en-US" altLang="zh-CN" sz="1600" b="1" dirty="0">
                <a:solidFill>
                  <a:srgbClr val="00698F"/>
                </a:solidFill>
                <a:latin typeface="微软雅黑" panose="020B0503020204020204" charset="-122"/>
                <a:ea typeface="微软雅黑" panose="020B0503020204020204" charset="-122"/>
                <a:cs typeface="微软雅黑" panose="020B0503020204020204" charset="-122"/>
              </a:rPr>
              <a:t>10</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年临床合理用药经验</a:t>
            </a:r>
            <a:r>
              <a:rPr lang="zh-CN" altLang="en-US" sz="1600" b="1" dirty="0" smtClean="0">
                <a:solidFill>
                  <a:srgbClr val="00698F"/>
                </a:solidFill>
                <a:latin typeface="微软雅黑" panose="020B0503020204020204" charset="-122"/>
                <a:ea typeface="微软雅黑" panose="020B0503020204020204" charset="-122"/>
                <a:cs typeface="微软雅黑" panose="020B0503020204020204" charset="-122"/>
              </a:rPr>
              <a:t>和基础</a:t>
            </a:r>
            <a:r>
              <a:rPr lang="zh-CN" altLang="en-US" sz="1600" b="1" dirty="0">
                <a:solidFill>
                  <a:srgbClr val="00698F"/>
                </a:solidFill>
                <a:latin typeface="微软雅黑" panose="020B0503020204020204" charset="-122"/>
                <a:ea typeface="微软雅黑" panose="020B0503020204020204" charset="-122"/>
                <a:cs typeface="微软雅黑" panose="020B0503020204020204" charset="-122"/>
              </a:rPr>
              <a:t>，临床管理难度较低</a:t>
            </a:r>
            <a:endParaRPr lang="zh-CN" altLang="en-US" sz="1600" b="1" dirty="0">
              <a:solidFill>
                <a:srgbClr val="00698F"/>
              </a:solidFill>
            </a:endParaRPr>
          </a:p>
        </p:txBody>
      </p:sp>
      <p:sp>
        <p:nvSpPr>
          <p:cNvPr id="2" name="同侧圆角矩形 1"/>
          <p:cNvSpPr/>
          <p:nvPr/>
        </p:nvSpPr>
        <p:spPr>
          <a:xfrm>
            <a:off x="582295" y="4291965"/>
            <a:ext cx="10951210" cy="855345"/>
          </a:xfrm>
          <a:prstGeom prst="round2SameRect">
            <a:avLst/>
          </a:prstGeom>
          <a:solidFill>
            <a:srgbClr val="00698F">
              <a:alpha val="10196"/>
            </a:srgbClr>
          </a:solidFill>
          <a:ln>
            <a:solidFill>
              <a:srgbClr val="0069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0965" algn="just" eaLnBrk="0">
              <a:lnSpc>
                <a:spcPct val="150000"/>
              </a:lnSpc>
              <a:buClrTx/>
              <a:buSzTx/>
              <a:buFontTx/>
            </a:pPr>
            <a:r>
              <a:rPr lang="zh-CN" altLang="en-US" sz="1600" dirty="0">
                <a:solidFill>
                  <a:schemeClr val="tx1"/>
                </a:solidFill>
                <a:latin typeface="微软雅黑" panose="020B0503020204020204" charset="-122"/>
                <a:ea typeface="微软雅黑" panose="020B0503020204020204" charset="-122"/>
                <a:cs typeface="微软雅黑" panose="020B0503020204020204" charset="-122"/>
              </a:rPr>
              <a:t>西达本胺目前在临床上主要被用于HR+</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rPr>
              <a:t>HER2-晚期乳腺癌经CDK4/6抑制剂治疗后耐药的患者，患者人群数有限，对医保基金影响小，医保基金整体可控，且保障了参保人员合理的用药需求，符合“保基本”原则</a:t>
            </a:r>
            <a:endParaRPr lang="zh-CN" altLang="en-US" sz="160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7" name="同侧圆角矩形 6"/>
          <p:cNvSpPr/>
          <p:nvPr/>
        </p:nvSpPr>
        <p:spPr>
          <a:xfrm>
            <a:off x="612775" y="4070350"/>
            <a:ext cx="2261235" cy="344805"/>
          </a:xfrm>
          <a:prstGeom prst="round2SameRect">
            <a:avLst>
              <a:gd name="adj1" fmla="val 50000"/>
              <a:gd name="adj2" fmla="val 0"/>
            </a:avLst>
          </a:prstGeom>
          <a:solidFill>
            <a:srgbClr val="00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54050" y="4105275"/>
            <a:ext cx="2490470" cy="337185"/>
          </a:xfrm>
          <a:prstGeom prst="rect">
            <a:avLst/>
          </a:prstGeom>
        </p:spPr>
        <p:txBody>
          <a:bodyPr wrap="square">
            <a:spAutoFit/>
          </a:bodyPr>
          <a:lstStyle/>
          <a:p>
            <a:r>
              <a:rPr lang="zh-CN" altLang="en-US" sz="1600" b="1" dirty="0">
                <a:solidFill>
                  <a:schemeClr val="bg1"/>
                </a:solidFill>
                <a:latin typeface="微软雅黑" panose="020B0503020204020204" charset="-122"/>
                <a:ea typeface="微软雅黑" panose="020B0503020204020204" charset="-122"/>
              </a:rPr>
              <a:t>符合“保基本”原则</a:t>
            </a:r>
            <a:endParaRPr lang="zh-CN" altLang="en-US" sz="1600" b="1" dirty="0">
              <a:solidFill>
                <a:schemeClr val="bg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9e2df4b8-a36a-47eb-89d2-2e4612377d85}"/>
  <p:tag name="TABLE_ENDDRAG_ORIGIN_RECT" val="886*448"/>
  <p:tag name="TABLE_ENDDRAG_RECT" val="36*71*886*448"/>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PP_MARK_KEY" val="098a1cb2-824f-4c79-85f3-79c237a91445"/>
  <p:tag name="COMMONDATA" val="eyJoZGlkIjoiMTE0MTZlNDA1YzM2NWE2YzcxYTJiNDMzYWY1Mjg2YjE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UNIT_TABLE_BEAUTIFY" val="smartTable{e941f0e7-783d-469f-bafa-1962f4edb39e}"/>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5774</Words>
  <Application>WPS 演示</Application>
  <PresentationFormat>宽屏</PresentationFormat>
  <Paragraphs>320</Paragraphs>
  <Slides>9</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9</vt:i4>
      </vt:variant>
    </vt:vector>
  </HeadingPairs>
  <TitlesOfParts>
    <vt:vector size="22" baseType="lpstr">
      <vt:lpstr>Arial</vt:lpstr>
      <vt:lpstr>宋体</vt:lpstr>
      <vt:lpstr>Wingdings</vt:lpstr>
      <vt:lpstr>微软雅黑</vt:lpstr>
      <vt:lpstr>楷体</vt:lpstr>
      <vt:lpstr>Apis for office (正文)</vt:lpstr>
      <vt:lpstr>Arial</vt:lpstr>
      <vt:lpstr>等线</vt:lpstr>
      <vt:lpstr>Segoe UI Emoji</vt:lpstr>
      <vt:lpstr>Calibri</vt:lpstr>
      <vt:lpstr>Arial Unicode MS</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CS</dc:creator>
  <cp:lastModifiedBy>eggentle</cp:lastModifiedBy>
  <cp:revision>83</cp:revision>
  <dcterms:created xsi:type="dcterms:W3CDTF">2023-07-07T06:08:00Z</dcterms:created>
  <dcterms:modified xsi:type="dcterms:W3CDTF">2023-07-10T07:41:25Z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578EDEBCF792A690C2ABA76495829465_43</vt:lpwstr>
  </property>
</Properties>
</file>