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5"/>
  </p:notesMasterIdLst>
  <p:handoutMasterIdLst>
    <p:handoutMasterId r:id="rId16"/>
  </p:handoutMasterIdLst>
  <p:sldIdLst>
    <p:sldId id="2918" r:id="rId4"/>
    <p:sldId id="3050" r:id="rId6"/>
    <p:sldId id="2620" r:id="rId7"/>
    <p:sldId id="3282" r:id="rId8"/>
    <p:sldId id="3283" r:id="rId9"/>
    <p:sldId id="3284" r:id="rId10"/>
    <p:sldId id="3285" r:id="rId11"/>
    <p:sldId id="3303" r:id="rId12"/>
    <p:sldId id="3288" r:id="rId13"/>
    <p:sldId id="3292" r:id="rId14"/>
    <p:sldId id="3291"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btv267" initials="k" lastIdx="2" clrIdx="0"/>
  <p:cmAuthor id="7" name="la ming" initials="lm" lastIdx="1" clrIdx="5"/>
  <p:cmAuthor id="1" name="dc ouyang" initials="d" lastIdx="1" clrIdx="0"/>
  <p:cmAuthor id="8" name="Administrator" initials="A" lastIdx="2" clrIdx="7"/>
  <p:cmAuthor id="2" name="作者" initials="A" lastIdx="0" clrIdx="1"/>
  <p:cmAuthor id="9" name="54094" initials="5" lastIdx="3" clrIdx="8"/>
  <p:cmAuthor id="3" name="李 宝海" initials="李" lastIdx="1" clrIdx="2"/>
  <p:cmAuthor id="4" name="RENO" initials="R" lastIdx="1" clrIdx="3"/>
  <p:cmAuthor id="5" name="Admin" initials="A" lastIdx="1" clrIdx="4"/>
  <p:cmAuthor id="6" name="Shi Aidong" initials="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B183"/>
    <a:srgbClr val="3167B0"/>
    <a:srgbClr val="DB2B19"/>
    <a:srgbClr val="B0DFD2"/>
    <a:srgbClr val="9DD7C8"/>
    <a:srgbClr val="B1DFD3"/>
    <a:srgbClr val="2F72B5"/>
    <a:srgbClr val="335FAC"/>
    <a:srgbClr val="95D4C3"/>
    <a:srgbClr val="A5D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93" autoAdjust="0"/>
    <p:restoredTop sz="94660"/>
  </p:normalViewPr>
  <p:slideViewPr>
    <p:cSldViewPr snapToGrid="0" showGuides="1">
      <p:cViewPr varScale="1">
        <p:scale>
          <a:sx n="111" d="100"/>
          <a:sy n="111" d="100"/>
        </p:scale>
        <p:origin x="1074" y="108"/>
      </p:cViewPr>
      <p:guideLst>
        <p:guide orient="horz" pos="2076"/>
        <p:guide pos="514"/>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TextBox 6"/>
          <p:cNvSpPr txBox="1"/>
          <p:nvPr userDrawn="1"/>
        </p:nvSpPr>
        <p:spPr>
          <a:xfrm>
            <a:off x="5478067" y="6420485"/>
            <a:ext cx="2190765" cy="163830"/>
          </a:xfrm>
          <a:prstGeom prst="rect">
            <a:avLst/>
          </a:prstGeom>
          <a:noFill/>
        </p:spPr>
        <p:txBody>
          <a:bodyPr wrap="square" lIns="0" tIns="0" rIns="0" bIns="0" rtlCol="0">
            <a:spAutoFit/>
          </a:bodyPr>
          <a:lstStyle/>
          <a:p>
            <a:fld id="{BD8D488D-A268-410A-B4C9-62115C784B31}" type="slidenum">
              <a:rPr lang="zh-CN" altLang="en-US" sz="1065" smtClean="0">
                <a:solidFill>
                  <a:schemeClr val="tx1"/>
                </a:solidFill>
                <a:latin typeface="Times New Roman" panose="02020603050405020304" pitchFamily="18" charset="0"/>
                <a:ea typeface="+mn-ea"/>
                <a:cs typeface="Times New Roman" panose="02020603050405020304" pitchFamily="18" charset="0"/>
              </a:rPr>
            </a:fld>
            <a:endParaRPr lang="en-US" sz="1065" dirty="0">
              <a:solidFill>
                <a:schemeClr val="tx1"/>
              </a:solidFill>
              <a:latin typeface="Times New Roman" panose="02020603050405020304" pitchFamily="18" charset="0"/>
              <a:ea typeface="+mn-ea"/>
              <a:cs typeface="Times New Roman" panose="02020603050405020304" pitchFamily="18" charset="0"/>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0367" y="5704847"/>
            <a:ext cx="836555" cy="1004769"/>
          </a:xfrm>
          <a:prstGeom prst="rect">
            <a:avLst/>
          </a:prstGeom>
        </p:spPr>
      </p:pic>
      <p:pic>
        <p:nvPicPr>
          <p:cNvPr id="5" name="图片 4"/>
          <p:cNvPicPr>
            <a:picLocks noChangeAspect="1"/>
          </p:cNvPicPr>
          <p:nvPr userDrawn="1"/>
        </p:nvPicPr>
        <p:blipFill>
          <a:blip r:embed="rId3"/>
          <a:stretch>
            <a:fillRect/>
          </a:stretch>
        </p:blipFill>
        <p:spPr>
          <a:xfrm>
            <a:off x="10288160" y="5798209"/>
            <a:ext cx="606349" cy="184283"/>
          </a:xfrm>
          <a:prstGeom prst="rect">
            <a:avLst/>
          </a:prstGeom>
        </p:spPr>
      </p:pic>
      <p:pic>
        <p:nvPicPr>
          <p:cNvPr id="10" name="图片 9"/>
          <p:cNvPicPr>
            <a:picLocks noChangeAspect="1"/>
          </p:cNvPicPr>
          <p:nvPr userDrawn="1"/>
        </p:nvPicPr>
        <p:blipFill>
          <a:blip r:embed="rId4"/>
          <a:stretch>
            <a:fillRect/>
          </a:stretch>
        </p:blipFill>
        <p:spPr>
          <a:xfrm>
            <a:off x="8895080" y="6101715"/>
            <a:ext cx="1964055" cy="318770"/>
          </a:xfrm>
          <a:prstGeom prst="rect">
            <a:avLst/>
          </a:prstGeom>
        </p:spPr>
      </p:pic>
      <p:sp>
        <p:nvSpPr>
          <p:cNvPr id="11" name="文本框 10"/>
          <p:cNvSpPr txBox="1"/>
          <p:nvPr userDrawn="1"/>
        </p:nvSpPr>
        <p:spPr>
          <a:xfrm>
            <a:off x="936101" y="497918"/>
            <a:ext cx="5554345" cy="521970"/>
          </a:xfrm>
          <a:prstGeom prst="rect">
            <a:avLst/>
          </a:prstGeom>
          <a:noFill/>
        </p:spPr>
        <p:txBody>
          <a:bodyPr wrap="square" rtlCol="0">
            <a:spAutoFit/>
          </a:bodyPr>
          <a:lstStyle/>
          <a:p>
            <a:endParaRPr kumimoji="1" lang="zh-CN" altLang="en-US" sz="2800" b="1" dirty="0">
              <a:solidFill>
                <a:schemeClr val="accent5">
                  <a:lumMod val="75000"/>
                </a:schemeClr>
              </a:solidFill>
              <a:latin typeface="+mj-ea"/>
              <a:ea typeface="+mj-ea"/>
            </a:endParaRPr>
          </a:p>
        </p:txBody>
      </p:sp>
      <p:sp>
        <p:nvSpPr>
          <p:cNvPr id="12" name="文本框 11"/>
          <p:cNvSpPr txBox="1"/>
          <p:nvPr userDrawn="1"/>
        </p:nvSpPr>
        <p:spPr>
          <a:xfrm>
            <a:off x="8799830" y="6414135"/>
            <a:ext cx="2255520" cy="275590"/>
          </a:xfrm>
          <a:prstGeom prst="rect">
            <a:avLst/>
          </a:prstGeom>
          <a:noFill/>
        </p:spPr>
        <p:txBody>
          <a:bodyPr wrap="square" rtlCol="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阻抑心肌细胞焦亡的创新中药</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0367" y="5704847"/>
            <a:ext cx="836555" cy="1004769"/>
          </a:xfrm>
          <a:prstGeom prst="rect">
            <a:avLst/>
          </a:prstGeom>
        </p:spPr>
      </p:pic>
      <p:pic>
        <p:nvPicPr>
          <p:cNvPr id="3" name="图片 2"/>
          <p:cNvPicPr>
            <a:picLocks noChangeAspect="1"/>
          </p:cNvPicPr>
          <p:nvPr userDrawn="1"/>
        </p:nvPicPr>
        <p:blipFill>
          <a:blip r:embed="rId3"/>
          <a:stretch>
            <a:fillRect/>
          </a:stretch>
        </p:blipFill>
        <p:spPr>
          <a:xfrm>
            <a:off x="10288160" y="5798209"/>
            <a:ext cx="606349" cy="184283"/>
          </a:xfrm>
          <a:prstGeom prst="rect">
            <a:avLst/>
          </a:prstGeom>
        </p:spPr>
      </p:pic>
      <p:pic>
        <p:nvPicPr>
          <p:cNvPr id="6" name="图片 5"/>
          <p:cNvPicPr>
            <a:picLocks noChangeAspect="1"/>
          </p:cNvPicPr>
          <p:nvPr userDrawn="1"/>
        </p:nvPicPr>
        <p:blipFill>
          <a:blip r:embed="rId4"/>
          <a:stretch>
            <a:fillRect/>
          </a:stretch>
        </p:blipFill>
        <p:spPr>
          <a:xfrm>
            <a:off x="8895080" y="6101715"/>
            <a:ext cx="1964055" cy="318770"/>
          </a:xfrm>
          <a:prstGeom prst="rect">
            <a:avLst/>
          </a:prstGeom>
        </p:spPr>
      </p:pic>
      <p:sp>
        <p:nvSpPr>
          <p:cNvPr id="12" name="文本框 11"/>
          <p:cNvSpPr txBox="1"/>
          <p:nvPr userDrawn="1"/>
        </p:nvSpPr>
        <p:spPr>
          <a:xfrm>
            <a:off x="8799830" y="6414135"/>
            <a:ext cx="2255520" cy="275590"/>
          </a:xfrm>
          <a:prstGeom prst="rect">
            <a:avLst/>
          </a:prstGeom>
          <a:noFill/>
        </p:spPr>
        <p:txBody>
          <a:bodyPr wrap="square" rtlCol="0">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阻抑心肌细胞焦亡的创新中药</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kumimoji="1" lang="zh-CN" altLang="en-US" strike="noStrike" noProof="1"/>
              <a:t>单击此处编辑母版标题样式</a:t>
            </a:r>
            <a:endParaRPr kumimoji="1" lang="zh-CN" altLang="en-US" strike="noStrike" noProof="1"/>
          </a:p>
        </p:txBody>
      </p:sp>
      <p:sp>
        <p:nvSpPr>
          <p:cNvPr id="3" name="内容占位符 2"/>
          <p:cNvSpPr>
            <a:spLocks noGrp="1"/>
          </p:cNvSpPr>
          <p:nvPr>
            <p:ph idx="1"/>
          </p:nvPr>
        </p:nvSpPr>
        <p:spPr/>
        <p:txBody>
          <a:bodyPr/>
          <a:lstStyle/>
          <a:p>
            <a:pPr lvl="0" fontAlgn="auto"/>
            <a:r>
              <a:rPr kumimoji="1" lang="zh-CN" altLang="en-US" strike="noStrike" noProof="1"/>
              <a:t>单击此处编辑母版文本样式</a:t>
            </a:r>
            <a:endParaRPr kumimoji="1" lang="zh-CN" altLang="en-US" strike="noStrike" noProof="1"/>
          </a:p>
          <a:p>
            <a:pPr lvl="1" fontAlgn="auto"/>
            <a:r>
              <a:rPr kumimoji="1" lang="zh-CN" altLang="en-US" strike="noStrike" noProof="1"/>
              <a:t>二级</a:t>
            </a:r>
            <a:endParaRPr kumimoji="1" lang="zh-CN" altLang="en-US" strike="noStrike" noProof="1"/>
          </a:p>
          <a:p>
            <a:pPr lvl="2" fontAlgn="auto"/>
            <a:r>
              <a:rPr kumimoji="1" lang="zh-CN" altLang="en-US" strike="noStrike" noProof="1"/>
              <a:t>三级</a:t>
            </a:r>
            <a:endParaRPr kumimoji="1" lang="zh-CN" altLang="en-US" strike="noStrike" noProof="1"/>
          </a:p>
          <a:p>
            <a:pPr lvl="3" fontAlgn="auto"/>
            <a:r>
              <a:rPr kumimoji="1" lang="zh-CN" altLang="en-US" sz="1350" strike="noStrike" noProof="1"/>
              <a:t>四级</a:t>
            </a:r>
            <a:endParaRPr kumimoji="1" lang="zh-CN" altLang="en-US" strike="noStrike" noProof="1"/>
          </a:p>
          <a:p>
            <a:pPr lvl="4" fontAlgn="auto"/>
            <a:r>
              <a:rPr kumimoji="1" lang="zh-CN" altLang="en-US" sz="1350" strike="noStrike" noProof="1"/>
              <a:t>五级</a:t>
            </a:r>
            <a:endParaRPr kumimoji="1" lang="zh-CN" altLang="en-US" strike="noStrike" noProof="1"/>
          </a:p>
        </p:txBody>
      </p:sp>
      <p:sp>
        <p:nvSpPr>
          <p:cNvPr id="4" name="日期占位符 3"/>
          <p:cNvSpPr>
            <a:spLocks noGrp="1"/>
          </p:cNvSpPr>
          <p:nvPr>
            <p:ph type="dt" sz="half" idx="10"/>
          </p:nvPr>
        </p:nvSpPr>
        <p:spPr>
          <a:xfrm>
            <a:off x="838200" y="6356351"/>
            <a:ext cx="2743200" cy="366184"/>
          </a:xfrm>
          <a:prstGeom prst="rect">
            <a:avLst/>
          </a:prstGeom>
        </p:spPr>
        <p:txBody>
          <a:bodyPr/>
          <a:lstStyle/>
          <a:p>
            <a:pPr fontAlgn="base"/>
            <a:endParaRPr kumimoji="1" lang="zh-CN" altLang="en-US" strike="noStrike" noProof="1"/>
          </a:p>
        </p:txBody>
      </p:sp>
      <p:sp>
        <p:nvSpPr>
          <p:cNvPr id="5" name="页脚占位符 4"/>
          <p:cNvSpPr>
            <a:spLocks noGrp="1"/>
          </p:cNvSpPr>
          <p:nvPr>
            <p:ph type="ftr" sz="quarter" idx="11"/>
          </p:nvPr>
        </p:nvSpPr>
        <p:spPr>
          <a:xfrm>
            <a:off x="4038600" y="6356351"/>
            <a:ext cx="4114800" cy="366184"/>
          </a:xfrm>
          <a:prstGeom prst="rect">
            <a:avLst/>
          </a:prstGeom>
        </p:spPr>
        <p:txBody>
          <a:bodyPr/>
          <a:lstStyle/>
          <a:p>
            <a:pPr fontAlgn="base"/>
            <a:endParaRPr kumimoji="1" lang="zh-CN" altLang="en-US" strike="noStrike" noProof="1"/>
          </a:p>
        </p:txBody>
      </p:sp>
      <p:sp>
        <p:nvSpPr>
          <p:cNvPr id="6" name="灯片编号占位符 5"/>
          <p:cNvSpPr>
            <a:spLocks noGrp="1"/>
          </p:cNvSpPr>
          <p:nvPr>
            <p:ph type="sldNum" sz="quarter" idx="12"/>
          </p:nvPr>
        </p:nvSpPr>
        <p:spPr>
          <a:xfrm>
            <a:off x="8610600" y="6356351"/>
            <a:ext cx="2743200" cy="366184"/>
          </a:xfrm>
          <a:prstGeom prst="rect">
            <a:avLst/>
          </a:prstGeom>
        </p:spPr>
        <p:txBody>
          <a:bodyPr/>
          <a:lstStyle/>
          <a:p>
            <a:pPr fontAlgn="base"/>
            <a:fld id="{9E288199-611E-6444-8A89-F53210DD2F98}" type="slidenum">
              <a:rPr kumimoji="1" lang="zh-CN" altLang="en-US" strike="noStrike" noProof="1" smtClean="0">
                <a:latin typeface="楷体" panose="02010609060101010101" pitchFamily="49" charset="-122"/>
                <a:ea typeface="宋体" panose="02010600030101010101" pitchFamily="2" charset="-122"/>
                <a:cs typeface="+mn-cs"/>
              </a:rPr>
            </a:fld>
            <a:endParaRPr kumimoji="1"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1506" name="Picture 2"/>
          <p:cNvPicPr>
            <a:picLocks noChangeAspect="1"/>
          </p:cNvPicPr>
          <p:nvPr userDrawn="1"/>
        </p:nvPicPr>
        <p:blipFill>
          <a:blip r:embed="rId2"/>
          <a:stretch>
            <a:fillRect/>
          </a:stretch>
        </p:blipFill>
        <p:spPr>
          <a:xfrm>
            <a:off x="10974705" y="6008370"/>
            <a:ext cx="972820" cy="712470"/>
          </a:xfrm>
          <a:prstGeom prst="rect">
            <a:avLst/>
          </a:prstGeom>
          <a:noFill/>
          <a:ln w="9525">
            <a:noFill/>
          </a:ln>
        </p:spPr>
      </p:pic>
      <p:pic>
        <p:nvPicPr>
          <p:cNvPr id="2" name="图片 1" descr="图片1"/>
          <p:cNvPicPr>
            <a:picLocks noChangeAspect="1"/>
          </p:cNvPicPr>
          <p:nvPr userDrawn="1"/>
        </p:nvPicPr>
        <p:blipFill>
          <a:blip r:embed="rId3"/>
          <a:stretch>
            <a:fillRect/>
          </a:stretch>
        </p:blipFill>
        <p:spPr>
          <a:xfrm>
            <a:off x="9874885" y="6370320"/>
            <a:ext cx="1099820" cy="21336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kumimoji="1" lang="zh-CN" altLang="en-US" strike="noStrike" noProof="1"/>
              <a:t>单击此处编辑母版标题样式</a:t>
            </a:r>
            <a:endParaRPr kumimoji="1" lang="zh-CN" altLang="en-US" strike="noStrike" noProof="1"/>
          </a:p>
        </p:txBody>
      </p:sp>
      <p:sp>
        <p:nvSpPr>
          <p:cNvPr id="3" name="内容占位符 2"/>
          <p:cNvSpPr>
            <a:spLocks noGrp="1"/>
          </p:cNvSpPr>
          <p:nvPr>
            <p:ph idx="1"/>
          </p:nvPr>
        </p:nvSpPr>
        <p:spPr/>
        <p:txBody>
          <a:bodyPr/>
          <a:lstStyle/>
          <a:p>
            <a:pPr lvl="0" fontAlgn="auto"/>
            <a:r>
              <a:rPr kumimoji="1" lang="zh-CN" altLang="en-US" strike="noStrike" noProof="1"/>
              <a:t>单击此处编辑母版文本样式</a:t>
            </a:r>
            <a:endParaRPr kumimoji="1" lang="zh-CN" altLang="en-US" strike="noStrike" noProof="1"/>
          </a:p>
          <a:p>
            <a:pPr lvl="1" fontAlgn="auto"/>
            <a:r>
              <a:rPr kumimoji="1" lang="zh-CN" altLang="en-US" strike="noStrike" noProof="1"/>
              <a:t>二级</a:t>
            </a:r>
            <a:endParaRPr kumimoji="1" lang="zh-CN" altLang="en-US" strike="noStrike" noProof="1"/>
          </a:p>
          <a:p>
            <a:pPr lvl="2" fontAlgn="auto"/>
            <a:r>
              <a:rPr kumimoji="1" lang="zh-CN" altLang="en-US" strike="noStrike" noProof="1"/>
              <a:t>三级</a:t>
            </a:r>
            <a:endParaRPr kumimoji="1" lang="zh-CN" altLang="en-US" strike="noStrike" noProof="1"/>
          </a:p>
          <a:p>
            <a:pPr lvl="3" fontAlgn="auto"/>
            <a:r>
              <a:rPr kumimoji="1" lang="zh-CN" altLang="en-US" sz="1350" strike="noStrike" noProof="1"/>
              <a:t>四级</a:t>
            </a:r>
            <a:endParaRPr kumimoji="1" lang="zh-CN" altLang="en-US" strike="noStrike" noProof="1"/>
          </a:p>
          <a:p>
            <a:pPr lvl="4" fontAlgn="auto"/>
            <a:r>
              <a:rPr kumimoji="1" lang="zh-CN" altLang="en-US" sz="1350" strike="noStrike" noProof="1"/>
              <a:t>五级</a:t>
            </a:r>
            <a:endParaRPr kumimoji="1" lang="zh-CN" altLang="en-US" strike="noStrike" noProof="1"/>
          </a:p>
        </p:txBody>
      </p:sp>
      <p:sp>
        <p:nvSpPr>
          <p:cNvPr id="4" name="日期占位符 3"/>
          <p:cNvSpPr>
            <a:spLocks noGrp="1"/>
          </p:cNvSpPr>
          <p:nvPr>
            <p:ph type="dt" sz="half" idx="10"/>
          </p:nvPr>
        </p:nvSpPr>
        <p:spPr>
          <a:xfrm>
            <a:off x="838200" y="6356351"/>
            <a:ext cx="2743200" cy="366184"/>
          </a:xfrm>
          <a:prstGeom prst="rect">
            <a:avLst/>
          </a:prstGeom>
        </p:spPr>
        <p:txBody>
          <a:bodyPr/>
          <a:lstStyle/>
          <a:p>
            <a:pPr fontAlgn="base"/>
            <a:endParaRPr kumimoji="1" lang="zh-CN" altLang="en-US" strike="noStrike" noProof="1"/>
          </a:p>
        </p:txBody>
      </p:sp>
      <p:sp>
        <p:nvSpPr>
          <p:cNvPr id="5" name="页脚占位符 4"/>
          <p:cNvSpPr>
            <a:spLocks noGrp="1"/>
          </p:cNvSpPr>
          <p:nvPr>
            <p:ph type="ftr" sz="quarter" idx="11"/>
          </p:nvPr>
        </p:nvSpPr>
        <p:spPr>
          <a:xfrm>
            <a:off x="4038600" y="6356351"/>
            <a:ext cx="4114800" cy="366184"/>
          </a:xfrm>
          <a:prstGeom prst="rect">
            <a:avLst/>
          </a:prstGeom>
        </p:spPr>
        <p:txBody>
          <a:bodyPr/>
          <a:lstStyle/>
          <a:p>
            <a:pPr fontAlgn="base"/>
            <a:endParaRPr kumimoji="1" lang="zh-CN" altLang="en-US" strike="noStrike" noProof="1"/>
          </a:p>
        </p:txBody>
      </p:sp>
      <p:sp>
        <p:nvSpPr>
          <p:cNvPr id="6" name="灯片编号占位符 5"/>
          <p:cNvSpPr>
            <a:spLocks noGrp="1"/>
          </p:cNvSpPr>
          <p:nvPr>
            <p:ph type="sldNum" sz="quarter" idx="12"/>
          </p:nvPr>
        </p:nvSpPr>
        <p:spPr>
          <a:xfrm>
            <a:off x="8610600" y="6356351"/>
            <a:ext cx="2743200" cy="366184"/>
          </a:xfrm>
          <a:prstGeom prst="rect">
            <a:avLst/>
          </a:prstGeom>
        </p:spPr>
        <p:txBody>
          <a:bodyPr/>
          <a:lstStyle/>
          <a:p>
            <a:pPr fontAlgn="base"/>
            <a:fld id="{9E288199-611E-6444-8A89-F53210DD2F98}" type="slidenum">
              <a:rPr kumimoji="1" lang="zh-CN" altLang="en-US" strike="noStrike" noProof="1" smtClean="0">
                <a:latin typeface="楷体" panose="02010609060101010101" pitchFamily="49" charset="-122"/>
                <a:ea typeface="宋体" panose="02010600030101010101" pitchFamily="2" charset="-122"/>
                <a:cs typeface="+mn-cs"/>
              </a:rPr>
            </a:fld>
            <a:endParaRPr kumimoji="1" lang="zh-CN" altLang="en-US" strike="noStrike" noProof="1"/>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base"/>
            <a:endParaRPr lang="zh-CN" altLang="en-US" strike="noStrike" noProof="1"/>
          </a:p>
        </p:txBody>
      </p:sp>
      <p:sp>
        <p:nvSpPr>
          <p:cNvPr id="4" name="页脚占位符 3"/>
          <p:cNvSpPr>
            <a:spLocks noGrp="1"/>
          </p:cNvSpPr>
          <p:nvPr>
            <p:ph type="ftr" sz="quarter" idx="11"/>
          </p:nvPr>
        </p:nvSpPr>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FE0FD5C7-DA94-4066-8219-10810013B5F6}"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vert="horz" lIns="91440" tIns="45720" rIns="91440" bIns="45720" rtlCol="0" anchor="ctr"/>
          <a:lstStyle/>
          <a:p>
            <a:endParaRPr lang="zh-CN" altLang="en-US" noProof="1">
              <a:solidFill>
                <a:prstClr val="black">
                  <a:tint val="75000"/>
                </a:prstClr>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p>
            <a:endParaRPr lang="zh-CN" altLang="en-US" noProof="1">
              <a:solidFill>
                <a:prstClr val="black">
                  <a:tint val="75000"/>
                </a:prstClr>
              </a:solidFill>
            </a:endParaRPr>
          </a:p>
        </p:txBody>
      </p:sp>
      <p:cxnSp>
        <p:nvCxnSpPr>
          <p:cNvPr id="12" name="直接连接符 11"/>
          <p:cNvCxnSpPr/>
          <p:nvPr userDrawn="1"/>
        </p:nvCxnSpPr>
        <p:spPr>
          <a:xfrm>
            <a:off x="803725" y="768456"/>
            <a:ext cx="8544949" cy="0"/>
          </a:xfrm>
          <a:prstGeom prst="line">
            <a:avLst/>
          </a:prstGeom>
          <a:ln w="19050">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2" cstate="screen"/>
          <a:stretch>
            <a:fillRect/>
          </a:stretch>
        </p:blipFill>
        <p:spPr>
          <a:xfrm>
            <a:off x="154940" y="235460"/>
            <a:ext cx="648971" cy="5327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showMasterSp="0">
  <p:cSld name="标题幻灯片">
    <p:spTree>
      <p:nvGrpSpPr>
        <p:cNvPr id="1" name=""/>
        <p:cNvGrpSpPr/>
        <p:nvPr/>
      </p:nvGrpSpPr>
      <p:grpSpPr>
        <a:xfrm>
          <a:off x="0" y="0"/>
          <a:ext cx="0" cy="0"/>
          <a:chOff x="0" y="0"/>
          <a:chExt cx="0" cy="0"/>
        </a:xfrm>
      </p:grpSpPr>
      <p:sp>
        <p:nvSpPr>
          <p:cNvPr id="7" name="TextBox 6"/>
          <p:cNvSpPr txBox="1"/>
          <p:nvPr userDrawn="1"/>
        </p:nvSpPr>
        <p:spPr>
          <a:xfrm>
            <a:off x="526571" y="5829328"/>
            <a:ext cx="2921020" cy="217805"/>
          </a:xfrm>
          <a:prstGeom prst="rect">
            <a:avLst/>
          </a:prstGeom>
          <a:noFill/>
        </p:spPr>
        <p:txBody>
          <a:bodyPr wrap="square" lIns="0" tIns="0" rIns="0" bIns="0" rtlCol="0">
            <a:spAutoFit/>
          </a:bodyPr>
          <a:lstStyle/>
          <a:p>
            <a:fld id="{BD8D488D-A268-410A-B4C9-62115C784B31}" type="slidenum">
              <a:rPr lang="zh-CN" altLang="en-US" sz="1420" smtClean="0">
                <a:solidFill>
                  <a:schemeClr val="tx1"/>
                </a:solidFill>
                <a:latin typeface="Times New Roman" panose="02020603050405020304" pitchFamily="18" charset="0"/>
                <a:ea typeface="+mn-ea"/>
                <a:cs typeface="Times New Roman" panose="02020603050405020304" pitchFamily="18" charset="0"/>
              </a:rPr>
            </a:fld>
            <a:endParaRPr lang="en-US" sz="1420" dirty="0">
              <a:solidFill>
                <a:schemeClr val="tx1"/>
              </a:solidFill>
              <a:latin typeface="Times New Roman" panose="02020603050405020304" pitchFamily="18" charset="0"/>
              <a:ea typeface="+mn-ea"/>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TextBox 6"/>
          <p:cNvSpPr txBox="1"/>
          <p:nvPr userDrawn="1"/>
        </p:nvSpPr>
        <p:spPr>
          <a:xfrm>
            <a:off x="210778" y="6493531"/>
            <a:ext cx="2190765" cy="163830"/>
          </a:xfrm>
          <a:prstGeom prst="rect">
            <a:avLst/>
          </a:prstGeom>
          <a:noFill/>
        </p:spPr>
        <p:txBody>
          <a:bodyPr wrap="square" lIns="0" tIns="0" rIns="0" bIns="0" rtlCol="0">
            <a:spAutoFit/>
          </a:bodyPr>
          <a:lstStyle/>
          <a:p>
            <a:fld id="{BD8D488D-A268-410A-B4C9-62115C784B31}" type="slidenum">
              <a:rPr lang="zh-CN" altLang="en-US" sz="1065" smtClean="0">
                <a:solidFill>
                  <a:schemeClr val="tx1"/>
                </a:solidFill>
                <a:latin typeface="Times New Roman" panose="02020603050405020304" pitchFamily="18" charset="0"/>
                <a:ea typeface="+mn-ea"/>
                <a:cs typeface="Times New Roman" panose="02020603050405020304" pitchFamily="18" charset="0"/>
              </a:rPr>
            </a:fld>
            <a:endParaRPr lang="en-US" sz="1065" dirty="0">
              <a:solidFill>
                <a:schemeClr val="tx1"/>
              </a:solidFill>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742" y="6349833"/>
            <a:ext cx="2700000" cy="316800"/>
          </a:xfrm>
          <a:prstGeom prst="rect">
            <a:avLst/>
          </a:prstGeom>
        </p:spPr>
        <p:txBody>
          <a:bodyPr vert="horz" lIns="91440" tIns="45720" rIns="91440" bIns="45720" rtlCol="0" anchor="ctr">
            <a:normAutofit/>
          </a:bodyPr>
          <a:lstStyle>
            <a:lvl1pPr algn="l">
              <a:defRPr sz="945">
                <a:solidFill>
                  <a:schemeClr val="tx1">
                    <a:tint val="75000"/>
                  </a:schemeClr>
                </a:solidFill>
                <a:latin typeface="+mn-ea"/>
              </a:defRPr>
            </a:lvl1pPr>
          </a:lstStyle>
          <a:p>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lIns="91440" tIns="45720" rIns="91440" bIns="45720" rtlCol="0" anchor="ctr">
            <a:normAutofit/>
          </a:bodyPr>
          <a:lstStyle>
            <a:lvl1pPr algn="ctr">
              <a:defRPr sz="945">
                <a:solidFill>
                  <a:schemeClr val="tx1">
                    <a:tint val="75000"/>
                  </a:schemeClr>
                </a:solidFill>
                <a:latin typeface="+mn-ea"/>
              </a:defRPr>
            </a:lvl1pPr>
          </a:lstStyle>
          <a:p>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占位符 8"/>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1890"/>
            </a:lvl1pPr>
            <a:lvl2pPr>
              <a:defRPr sz="1890"/>
            </a:lvl2pPr>
            <a:lvl3pPr>
              <a:defRPr sz="1890"/>
            </a:lvl3pPr>
            <a:lvl4pPr>
              <a:defRPr sz="1890"/>
            </a:lvl4pPr>
            <a:lvl5pPr>
              <a:defRPr sz="1890"/>
            </a:lvl5pPr>
          </a:lstStyle>
          <a:p>
            <a:pPr lvl="0"/>
            <a:r>
              <a:rPr lang="zh-CN" altLang="en-US" dirty="0"/>
              <a:t>单击此处编辑母版文本样式</a:t>
            </a:r>
            <a:endParaRPr lang="zh-CN" altLang="en-US" dirty="0"/>
          </a:p>
          <a:p>
            <a:pPr lvl="0"/>
            <a:r>
              <a:rPr lang="zh-CN" altLang="en-US" dirty="0">
                <a:sym typeface="+mn-ea"/>
              </a:rPr>
              <a:t>单击此处编辑母版文本样式</a:t>
            </a:r>
            <a:endParaRPr lang="zh-CN" altLang="en-US" dirty="0"/>
          </a:p>
          <a:p>
            <a:pPr lvl="0"/>
            <a:r>
              <a:rPr lang="zh-CN" altLang="en-US" dirty="0">
                <a:sym typeface="+mn-ea"/>
              </a:rPr>
              <a:t>单击此处编辑母版文本样式</a:t>
            </a:r>
            <a:endParaRPr lang="zh-CN" altLang="en-US" dirty="0"/>
          </a:p>
          <a:p>
            <a:pPr lvl="0"/>
            <a:r>
              <a:rPr lang="zh-CN" altLang="en-US" dirty="0">
                <a:sym typeface="+mn-ea"/>
              </a:rPr>
              <a:t>单击此处编辑母版文本样式</a:t>
            </a:r>
            <a:endParaRPr lang="zh-CN" altLang="en-US" dirty="0"/>
          </a:p>
          <a:p>
            <a:pPr lvl="0"/>
            <a:r>
              <a:rPr lang="zh-CN" altLang="en-US" dirty="0">
                <a:sym typeface="+mn-ea"/>
              </a:rPr>
              <a:t>单击此处编辑母版文本样式</a:t>
            </a:r>
            <a:endParaRPr lang="zh-CN" altLang="en-US" dirty="0"/>
          </a:p>
        </p:txBody>
      </p:sp>
      <p:sp>
        <p:nvSpPr>
          <p:cNvPr id="12" name="标题 11"/>
          <p:cNvSpPr>
            <a:spLocks noGrp="1"/>
          </p:cNvSpPr>
          <p:nvPr>
            <p:ph type="title" hasCustomPrompt="1"/>
          </p:nvPr>
        </p:nvSpPr>
        <p:spPr>
          <a:xfrm>
            <a:off x="544195" y="685165"/>
            <a:ext cx="10852150" cy="367030"/>
          </a:xfrm>
        </p:spPr>
        <p:txBody>
          <a:bodyPr vert="horz" lIns="101600" tIns="38100" rIns="76200" bIns="38100" rtlCol="0" anchor="ctr" anchorCtr="0">
            <a:noAutofit/>
          </a:bodyPr>
          <a:lstStyle>
            <a:lvl1pPr defTabSz="914400">
              <a:defRPr lang="zh-CN" altLang="en-US" sz="2520" dirty="0">
                <a:sym typeface="+mn-ea"/>
              </a:defRPr>
            </a:lvl1pPr>
          </a:lstStyle>
          <a:p>
            <a:pPr lvl="0"/>
            <a:r>
              <a:rPr dirty="0">
                <a:sym typeface="+mn-ea"/>
              </a:rPr>
              <a:t>单击此处编辑母版标题样式</a:t>
            </a:r>
            <a:endParaRPr dirty="0">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hdr="0" dt="0"/>
  <p:txStyles>
    <p:titleStyle>
      <a:lvl1pPr algn="l" defTabSz="720725" rtl="0" eaLnBrk="1" fontAlgn="auto" latinLnBrk="0" hangingPunct="1">
        <a:lnSpc>
          <a:spcPct val="100000"/>
        </a:lnSpc>
        <a:spcBef>
          <a:spcPct val="0"/>
        </a:spcBef>
        <a:buNone/>
        <a:defRPr sz="2000" u="none" strike="noStrike" kern="1200" cap="none" spc="200" normalizeH="0">
          <a:solidFill>
            <a:schemeClr val="tx1"/>
          </a:solidFill>
          <a:uFillTx/>
          <a:latin typeface="+mn-ea"/>
          <a:ea typeface="+mn-ea"/>
          <a:cs typeface="+mj-cs"/>
        </a:defRPr>
      </a:lvl1pPr>
    </p:titleStyle>
    <p:bodyStyle>
      <a:lvl1pPr marL="180340" indent="-180340" algn="l" defTabSz="720725" rtl="0" eaLnBrk="1" fontAlgn="auto" latinLnBrk="0" hangingPunct="1">
        <a:lnSpc>
          <a:spcPct val="130000"/>
        </a:lnSpc>
        <a:spcBef>
          <a:spcPts val="0"/>
        </a:spcBef>
        <a:spcAft>
          <a:spcPts val="1000"/>
        </a:spcAft>
        <a:buFont typeface="Arial" panose="020B0604020202020204" pitchFamily="34" charset="0"/>
        <a:buChar char="•"/>
        <a:defRPr sz="1260" b="0" u="none" strike="noStrike" kern="1200" cap="none" spc="150" normalizeH="0" baseline="0">
          <a:solidFill>
            <a:schemeClr val="tx1"/>
          </a:solidFill>
          <a:uFillTx/>
          <a:latin typeface="+mn-ea"/>
          <a:ea typeface="+mn-ea"/>
          <a:cs typeface="+mn-cs"/>
        </a:defRPr>
      </a:lvl1pPr>
      <a:lvl2pPr marL="540385" indent="-180340" algn="l" defTabSz="720725" rtl="0" eaLnBrk="1" fontAlgn="auto" latinLnBrk="0" hangingPunct="1">
        <a:lnSpc>
          <a:spcPct val="130000"/>
        </a:lnSpc>
        <a:spcBef>
          <a:spcPts val="0"/>
        </a:spcBef>
        <a:spcAft>
          <a:spcPts val="1000"/>
        </a:spcAft>
        <a:buFont typeface="Arial" panose="020B0604020202020204" pitchFamily="34" charset="0"/>
        <a:buChar char="•"/>
        <a:tabLst>
          <a:tab pos="1268095" algn="l"/>
        </a:tabLst>
        <a:defRPr sz="1260" u="none" strike="noStrike" kern="1200" cap="none" spc="150" normalizeH="0" baseline="0">
          <a:solidFill>
            <a:schemeClr val="tx1"/>
          </a:solidFill>
          <a:uFillTx/>
          <a:latin typeface="+mn-ea"/>
          <a:ea typeface="+mn-ea"/>
          <a:cs typeface="+mn-cs"/>
        </a:defRPr>
      </a:lvl2pPr>
      <a:lvl3pPr marL="900430" indent="-180340" algn="l" defTabSz="720725" rtl="0" eaLnBrk="1" fontAlgn="auto" latinLnBrk="0" hangingPunct="1">
        <a:lnSpc>
          <a:spcPct val="130000"/>
        </a:lnSpc>
        <a:spcBef>
          <a:spcPts val="0"/>
        </a:spcBef>
        <a:spcAft>
          <a:spcPts val="1000"/>
        </a:spcAft>
        <a:buFont typeface="Arial" panose="020B0604020202020204" pitchFamily="34" charset="0"/>
        <a:buChar char="•"/>
        <a:defRPr sz="1260" u="none" strike="noStrike" kern="1200" cap="none" spc="150" normalizeH="0" baseline="0">
          <a:solidFill>
            <a:schemeClr val="tx1"/>
          </a:solidFill>
          <a:uFillTx/>
          <a:latin typeface="+mn-ea"/>
          <a:ea typeface="+mn-ea"/>
          <a:cs typeface="+mn-cs"/>
        </a:defRPr>
      </a:lvl3pPr>
      <a:lvl4pPr marL="1260475" indent="-180340" algn="l" defTabSz="720725" rtl="0" eaLnBrk="1" fontAlgn="auto" latinLnBrk="0" hangingPunct="1">
        <a:lnSpc>
          <a:spcPct val="130000"/>
        </a:lnSpc>
        <a:spcBef>
          <a:spcPts val="0"/>
        </a:spcBef>
        <a:spcAft>
          <a:spcPts val="1000"/>
        </a:spcAft>
        <a:buFont typeface="Arial" panose="020B0604020202020204" pitchFamily="34" charset="0"/>
        <a:buChar char="•"/>
        <a:defRPr sz="1260" u="none" strike="noStrike" kern="1200" cap="none" spc="150" normalizeH="0" baseline="0">
          <a:solidFill>
            <a:schemeClr val="tx1"/>
          </a:solidFill>
          <a:uFillTx/>
          <a:latin typeface="+mn-ea"/>
          <a:ea typeface="+mn-ea"/>
          <a:cs typeface="+mn-cs"/>
        </a:defRPr>
      </a:lvl4pPr>
      <a:lvl5pPr marL="1620520" indent="-180340" algn="l" defTabSz="720725" rtl="0" eaLnBrk="1" fontAlgn="auto" latinLnBrk="0" hangingPunct="1">
        <a:lnSpc>
          <a:spcPct val="130000"/>
        </a:lnSpc>
        <a:spcBef>
          <a:spcPts val="0"/>
        </a:spcBef>
        <a:spcAft>
          <a:spcPts val="1000"/>
        </a:spcAft>
        <a:buFont typeface="Arial" panose="020B0604020202020204" pitchFamily="34" charset="0"/>
        <a:buChar char="•"/>
        <a:defRPr sz="1260" u="none" strike="noStrike" kern="1200" cap="none" spc="150" normalizeH="0" baseline="0">
          <a:solidFill>
            <a:schemeClr val="tx1"/>
          </a:solidFill>
          <a:uFillTx/>
          <a:latin typeface="+mn-ea"/>
          <a:ea typeface="+mn-ea"/>
          <a:cs typeface="+mn-cs"/>
        </a:defRPr>
      </a:lvl5pPr>
      <a:lvl6pPr marL="1980565" indent="-180340" algn="l" defTabSz="720725" rtl="0" eaLnBrk="1" latinLnBrk="0" hangingPunct="1">
        <a:lnSpc>
          <a:spcPct val="90000"/>
        </a:lnSpc>
        <a:spcBef>
          <a:spcPct val="79000"/>
        </a:spcBef>
        <a:buFont typeface="Arial" panose="020B0604020202020204" pitchFamily="34" charset="0"/>
        <a:buChar char="•"/>
        <a:defRPr sz="1420" kern="1200">
          <a:solidFill>
            <a:schemeClr val="tx1"/>
          </a:solidFill>
          <a:latin typeface="+mn-lt"/>
          <a:ea typeface="+mn-ea"/>
          <a:cs typeface="+mn-cs"/>
        </a:defRPr>
      </a:lvl6pPr>
      <a:lvl7pPr marL="2341245" indent="-180340" algn="l" defTabSz="720725" rtl="0" eaLnBrk="1" latinLnBrk="0" hangingPunct="1">
        <a:lnSpc>
          <a:spcPct val="90000"/>
        </a:lnSpc>
        <a:spcBef>
          <a:spcPct val="79000"/>
        </a:spcBef>
        <a:buFont typeface="Arial" panose="020B0604020202020204" pitchFamily="34" charset="0"/>
        <a:buChar char="•"/>
        <a:defRPr sz="1420" kern="1200">
          <a:solidFill>
            <a:schemeClr val="tx1"/>
          </a:solidFill>
          <a:latin typeface="+mn-lt"/>
          <a:ea typeface="+mn-ea"/>
          <a:cs typeface="+mn-cs"/>
        </a:defRPr>
      </a:lvl7pPr>
      <a:lvl8pPr marL="2701290" indent="-180340" algn="l" defTabSz="720725" rtl="0" eaLnBrk="1" latinLnBrk="0" hangingPunct="1">
        <a:lnSpc>
          <a:spcPct val="90000"/>
        </a:lnSpc>
        <a:spcBef>
          <a:spcPct val="79000"/>
        </a:spcBef>
        <a:buFont typeface="Arial" panose="020B0604020202020204" pitchFamily="34" charset="0"/>
        <a:buChar char="•"/>
        <a:defRPr sz="1420" kern="1200">
          <a:solidFill>
            <a:schemeClr val="tx1"/>
          </a:solidFill>
          <a:latin typeface="+mn-lt"/>
          <a:ea typeface="+mn-ea"/>
          <a:cs typeface="+mn-cs"/>
        </a:defRPr>
      </a:lvl8pPr>
      <a:lvl9pPr marL="3060700" indent="-180340" algn="l" defTabSz="720725" rtl="0" eaLnBrk="1" latinLnBrk="0" hangingPunct="1">
        <a:lnSpc>
          <a:spcPct val="90000"/>
        </a:lnSpc>
        <a:spcBef>
          <a:spcPct val="79000"/>
        </a:spcBef>
        <a:buFont typeface="Arial" panose="020B0604020202020204" pitchFamily="34" charset="0"/>
        <a:buChar char="•"/>
        <a:defRPr sz="1420" kern="1200">
          <a:solidFill>
            <a:schemeClr val="tx1"/>
          </a:solidFill>
          <a:latin typeface="+mn-lt"/>
          <a:ea typeface="+mn-ea"/>
          <a:cs typeface="+mn-cs"/>
        </a:defRPr>
      </a:lvl9pPr>
    </p:bodyStyle>
    <p:otherStyle>
      <a:defPPr>
        <a:defRPr lang="zh-CN"/>
      </a:defPPr>
      <a:lvl1pPr marL="0" algn="l" defTabSz="720725" rtl="0" eaLnBrk="1" latinLnBrk="0" hangingPunct="1">
        <a:defRPr sz="1420" kern="1200">
          <a:solidFill>
            <a:schemeClr val="tx1"/>
          </a:solidFill>
          <a:latin typeface="+mn-lt"/>
          <a:ea typeface="+mn-ea"/>
          <a:cs typeface="+mn-cs"/>
        </a:defRPr>
      </a:lvl1pPr>
      <a:lvl2pPr marL="360045" algn="l" defTabSz="720725" rtl="0" eaLnBrk="1" latinLnBrk="0" hangingPunct="1">
        <a:defRPr sz="1420" kern="1200">
          <a:solidFill>
            <a:schemeClr val="tx1"/>
          </a:solidFill>
          <a:latin typeface="+mn-lt"/>
          <a:ea typeface="+mn-ea"/>
          <a:cs typeface="+mn-cs"/>
        </a:defRPr>
      </a:lvl2pPr>
      <a:lvl3pPr marL="720725" algn="l" defTabSz="720725" rtl="0" eaLnBrk="1" latinLnBrk="0" hangingPunct="1">
        <a:defRPr sz="1420" kern="1200">
          <a:solidFill>
            <a:schemeClr val="tx1"/>
          </a:solidFill>
          <a:latin typeface="+mn-lt"/>
          <a:ea typeface="+mn-ea"/>
          <a:cs typeface="+mn-cs"/>
        </a:defRPr>
      </a:lvl3pPr>
      <a:lvl4pPr marL="1080135" algn="l" defTabSz="720725" rtl="0" eaLnBrk="1" latinLnBrk="0" hangingPunct="1">
        <a:defRPr sz="1420" kern="1200">
          <a:solidFill>
            <a:schemeClr val="tx1"/>
          </a:solidFill>
          <a:latin typeface="+mn-lt"/>
          <a:ea typeface="+mn-ea"/>
          <a:cs typeface="+mn-cs"/>
        </a:defRPr>
      </a:lvl4pPr>
      <a:lvl5pPr marL="1440180" algn="l" defTabSz="720725" rtl="0" eaLnBrk="1" latinLnBrk="0" hangingPunct="1">
        <a:defRPr sz="1420" kern="1200">
          <a:solidFill>
            <a:schemeClr val="tx1"/>
          </a:solidFill>
          <a:latin typeface="+mn-lt"/>
          <a:ea typeface="+mn-ea"/>
          <a:cs typeface="+mn-cs"/>
        </a:defRPr>
      </a:lvl5pPr>
      <a:lvl6pPr marL="1800860" algn="l" defTabSz="720725" rtl="0" eaLnBrk="1" latinLnBrk="0" hangingPunct="1">
        <a:defRPr sz="1420" kern="1200">
          <a:solidFill>
            <a:schemeClr val="tx1"/>
          </a:solidFill>
          <a:latin typeface="+mn-lt"/>
          <a:ea typeface="+mn-ea"/>
          <a:cs typeface="+mn-cs"/>
        </a:defRPr>
      </a:lvl6pPr>
      <a:lvl7pPr marL="2160905" algn="l" defTabSz="720725" rtl="0" eaLnBrk="1" latinLnBrk="0" hangingPunct="1">
        <a:defRPr sz="1420" kern="1200">
          <a:solidFill>
            <a:schemeClr val="tx1"/>
          </a:solidFill>
          <a:latin typeface="+mn-lt"/>
          <a:ea typeface="+mn-ea"/>
          <a:cs typeface="+mn-cs"/>
        </a:defRPr>
      </a:lvl7pPr>
      <a:lvl8pPr marL="2520950" algn="l" defTabSz="720725" rtl="0" eaLnBrk="1" latinLnBrk="0" hangingPunct="1">
        <a:defRPr sz="1420" kern="1200">
          <a:solidFill>
            <a:schemeClr val="tx1"/>
          </a:solidFill>
          <a:latin typeface="+mn-lt"/>
          <a:ea typeface="+mn-ea"/>
          <a:cs typeface="+mn-cs"/>
        </a:defRPr>
      </a:lvl8pPr>
      <a:lvl9pPr marL="2880995" algn="l" defTabSz="720725" rtl="0" eaLnBrk="1" latinLnBrk="0" hangingPunct="1">
        <a:defRPr sz="14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742" y="6349833"/>
            <a:ext cx="2700000" cy="316800"/>
          </a:xfrm>
          <a:prstGeom prst="rect">
            <a:avLst/>
          </a:prstGeom>
        </p:spPr>
        <p:txBody>
          <a:bodyPr vert="horz" lIns="91440" tIns="45720" rIns="91440" bIns="45720" rtlCol="0" anchor="ctr">
            <a:normAutofit/>
          </a:bodyPr>
          <a:lstStyle>
            <a:lvl1pPr algn="l">
              <a:defRPr sz="945">
                <a:solidFill>
                  <a:schemeClr val="tx1">
                    <a:tint val="75000"/>
                  </a:schemeClr>
                </a:solidFill>
                <a:latin typeface="+mn-ea"/>
              </a:defRPr>
            </a:lvl1pPr>
          </a:lstStyle>
          <a:p>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lIns="91440" tIns="45720" rIns="91440" bIns="45720" rtlCol="0" anchor="ctr">
            <a:normAutofit/>
          </a:bodyPr>
          <a:lstStyle>
            <a:lvl1pPr algn="ctr">
              <a:defRPr sz="945">
                <a:solidFill>
                  <a:schemeClr val="tx1">
                    <a:tint val="75000"/>
                  </a:schemeClr>
                </a:solidFill>
                <a:latin typeface="+mn-ea"/>
              </a:defRPr>
            </a:lvl1pPr>
          </a:lstStyle>
          <a:p>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占位符 8"/>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1890"/>
            </a:lvl1pPr>
            <a:lvl2pPr>
              <a:defRPr sz="1890"/>
            </a:lvl2pPr>
            <a:lvl3pPr>
              <a:defRPr sz="1890"/>
            </a:lvl3pPr>
            <a:lvl4pPr>
              <a:defRPr sz="1890"/>
            </a:lvl4pPr>
            <a:lvl5pPr>
              <a:defRPr sz="1890"/>
            </a:lvl5pPr>
          </a:lstStyle>
          <a:p>
            <a:pPr lvl="0"/>
            <a:r>
              <a:rPr lang="zh-CN" altLang="en-US" dirty="0"/>
              <a:t>单击此处编辑母版文本样式</a:t>
            </a:r>
            <a:endParaRPr lang="zh-CN" altLang="en-US" dirty="0"/>
          </a:p>
          <a:p>
            <a:pPr lvl="0"/>
            <a:r>
              <a:rPr lang="zh-CN" altLang="en-US" dirty="0">
                <a:sym typeface="+mn-ea"/>
              </a:rPr>
              <a:t>单击此处编辑母版文本样式</a:t>
            </a:r>
            <a:endParaRPr lang="zh-CN" altLang="en-US" dirty="0"/>
          </a:p>
          <a:p>
            <a:pPr lvl="0"/>
            <a:r>
              <a:rPr lang="zh-CN" altLang="en-US" dirty="0">
                <a:sym typeface="+mn-ea"/>
              </a:rPr>
              <a:t>单击此处编辑母版文本样式</a:t>
            </a:r>
            <a:endParaRPr lang="zh-CN" altLang="en-US" dirty="0"/>
          </a:p>
          <a:p>
            <a:pPr lvl="0"/>
            <a:r>
              <a:rPr lang="zh-CN" altLang="en-US" dirty="0">
                <a:sym typeface="+mn-ea"/>
              </a:rPr>
              <a:t>单击此处编辑母版文本样式</a:t>
            </a:r>
            <a:endParaRPr lang="zh-CN" altLang="en-US" dirty="0"/>
          </a:p>
          <a:p>
            <a:pPr lvl="0"/>
            <a:r>
              <a:rPr lang="zh-CN" altLang="en-US" dirty="0">
                <a:sym typeface="+mn-ea"/>
              </a:rPr>
              <a:t>单击此处编辑母版文本样式</a:t>
            </a:r>
            <a:endParaRPr lang="zh-CN" altLang="en-US" dirty="0"/>
          </a:p>
        </p:txBody>
      </p:sp>
      <p:sp>
        <p:nvSpPr>
          <p:cNvPr id="12" name="标题 11"/>
          <p:cNvSpPr>
            <a:spLocks noGrp="1"/>
          </p:cNvSpPr>
          <p:nvPr>
            <p:ph type="title" hasCustomPrompt="1"/>
          </p:nvPr>
        </p:nvSpPr>
        <p:spPr>
          <a:xfrm>
            <a:off x="544195" y="685165"/>
            <a:ext cx="10852150" cy="367030"/>
          </a:xfrm>
        </p:spPr>
        <p:txBody>
          <a:bodyPr vert="horz" lIns="101600" tIns="38100" rIns="76200" bIns="38100" rtlCol="0" anchor="ctr" anchorCtr="0">
            <a:noAutofit/>
          </a:bodyPr>
          <a:lstStyle>
            <a:lvl1pPr defTabSz="914400">
              <a:defRPr lang="zh-CN" altLang="en-US" sz="2520" dirty="0">
                <a:sym typeface="+mn-ea"/>
              </a:defRPr>
            </a:lvl1pPr>
          </a:lstStyle>
          <a:p>
            <a:pPr lvl="0"/>
            <a:r>
              <a:rPr dirty="0">
                <a:sym typeface="+mn-ea"/>
              </a:rPr>
              <a:t>单击此处编辑母版标题样式</a:t>
            </a:r>
            <a:endParaRPr dirty="0">
              <a:sym typeface="+mn-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iming>
    <p:tnLst>
      <p:par>
        <p:cTn id="1" dur="indefinite" restart="never" nodeType="tmRoot"/>
      </p:par>
    </p:tnLst>
  </p:timing>
  <p:hf hdr="0" dt="0"/>
  <p:txStyles>
    <p:titleStyle>
      <a:lvl1pPr algn="l" defTabSz="720725" rtl="0" eaLnBrk="1" fontAlgn="auto" latinLnBrk="0" hangingPunct="1">
        <a:lnSpc>
          <a:spcPct val="100000"/>
        </a:lnSpc>
        <a:spcBef>
          <a:spcPct val="0"/>
        </a:spcBef>
        <a:buNone/>
        <a:defRPr sz="2000" u="none" strike="noStrike" kern="1200" cap="none" spc="200" normalizeH="0">
          <a:solidFill>
            <a:schemeClr val="tx1"/>
          </a:solidFill>
          <a:uFillTx/>
          <a:latin typeface="+mn-ea"/>
          <a:ea typeface="+mn-ea"/>
          <a:cs typeface="+mj-cs"/>
        </a:defRPr>
      </a:lvl1pPr>
    </p:titleStyle>
    <p:bodyStyle>
      <a:lvl1pPr marL="180340" indent="-180340" algn="l" defTabSz="720725" rtl="0" eaLnBrk="1" fontAlgn="auto" latinLnBrk="0" hangingPunct="1">
        <a:lnSpc>
          <a:spcPct val="130000"/>
        </a:lnSpc>
        <a:spcBef>
          <a:spcPts val="0"/>
        </a:spcBef>
        <a:spcAft>
          <a:spcPts val="1000"/>
        </a:spcAft>
        <a:buFont typeface="Arial" panose="020B0604020202020204" pitchFamily="34" charset="0"/>
        <a:buChar char="•"/>
        <a:defRPr sz="1260" b="0" u="none" strike="noStrike" kern="1200" cap="none" spc="150" normalizeH="0" baseline="0">
          <a:solidFill>
            <a:schemeClr val="tx1"/>
          </a:solidFill>
          <a:uFillTx/>
          <a:latin typeface="+mn-ea"/>
          <a:ea typeface="+mn-ea"/>
          <a:cs typeface="+mn-cs"/>
        </a:defRPr>
      </a:lvl1pPr>
      <a:lvl2pPr marL="540385" indent="-180340" algn="l" defTabSz="720725" rtl="0" eaLnBrk="1" fontAlgn="auto" latinLnBrk="0" hangingPunct="1">
        <a:lnSpc>
          <a:spcPct val="130000"/>
        </a:lnSpc>
        <a:spcBef>
          <a:spcPts val="0"/>
        </a:spcBef>
        <a:spcAft>
          <a:spcPts val="1000"/>
        </a:spcAft>
        <a:buFont typeface="Arial" panose="020B0604020202020204" pitchFamily="34" charset="0"/>
        <a:buChar char="•"/>
        <a:tabLst>
          <a:tab pos="1268095" algn="l"/>
        </a:tabLst>
        <a:defRPr sz="1260" u="none" strike="noStrike" kern="1200" cap="none" spc="150" normalizeH="0" baseline="0">
          <a:solidFill>
            <a:schemeClr val="tx1"/>
          </a:solidFill>
          <a:uFillTx/>
          <a:latin typeface="+mn-ea"/>
          <a:ea typeface="+mn-ea"/>
          <a:cs typeface="+mn-cs"/>
        </a:defRPr>
      </a:lvl2pPr>
      <a:lvl3pPr marL="900430" indent="-180340" algn="l" defTabSz="720725" rtl="0" eaLnBrk="1" fontAlgn="auto" latinLnBrk="0" hangingPunct="1">
        <a:lnSpc>
          <a:spcPct val="130000"/>
        </a:lnSpc>
        <a:spcBef>
          <a:spcPts val="0"/>
        </a:spcBef>
        <a:spcAft>
          <a:spcPts val="1000"/>
        </a:spcAft>
        <a:buFont typeface="Arial" panose="020B0604020202020204" pitchFamily="34" charset="0"/>
        <a:buChar char="•"/>
        <a:defRPr sz="1260" u="none" strike="noStrike" kern="1200" cap="none" spc="150" normalizeH="0" baseline="0">
          <a:solidFill>
            <a:schemeClr val="tx1"/>
          </a:solidFill>
          <a:uFillTx/>
          <a:latin typeface="+mn-ea"/>
          <a:ea typeface="+mn-ea"/>
          <a:cs typeface="+mn-cs"/>
        </a:defRPr>
      </a:lvl3pPr>
      <a:lvl4pPr marL="1260475" indent="-180340" algn="l" defTabSz="720725" rtl="0" eaLnBrk="1" fontAlgn="auto" latinLnBrk="0" hangingPunct="1">
        <a:lnSpc>
          <a:spcPct val="130000"/>
        </a:lnSpc>
        <a:spcBef>
          <a:spcPts val="0"/>
        </a:spcBef>
        <a:spcAft>
          <a:spcPts val="1000"/>
        </a:spcAft>
        <a:buFont typeface="Arial" panose="020B0604020202020204" pitchFamily="34" charset="0"/>
        <a:buChar char="•"/>
        <a:defRPr sz="1260" u="none" strike="noStrike" kern="1200" cap="none" spc="150" normalizeH="0" baseline="0">
          <a:solidFill>
            <a:schemeClr val="tx1"/>
          </a:solidFill>
          <a:uFillTx/>
          <a:latin typeface="+mn-ea"/>
          <a:ea typeface="+mn-ea"/>
          <a:cs typeface="+mn-cs"/>
        </a:defRPr>
      </a:lvl4pPr>
      <a:lvl5pPr marL="1620520" indent="-180340" algn="l" defTabSz="720725" rtl="0" eaLnBrk="1" fontAlgn="auto" latinLnBrk="0" hangingPunct="1">
        <a:lnSpc>
          <a:spcPct val="130000"/>
        </a:lnSpc>
        <a:spcBef>
          <a:spcPts val="0"/>
        </a:spcBef>
        <a:spcAft>
          <a:spcPts val="1000"/>
        </a:spcAft>
        <a:buFont typeface="Arial" panose="020B0604020202020204" pitchFamily="34" charset="0"/>
        <a:buChar char="•"/>
        <a:defRPr sz="1260" u="none" strike="noStrike" kern="1200" cap="none" spc="150" normalizeH="0" baseline="0">
          <a:solidFill>
            <a:schemeClr val="tx1"/>
          </a:solidFill>
          <a:uFillTx/>
          <a:latin typeface="+mn-ea"/>
          <a:ea typeface="+mn-ea"/>
          <a:cs typeface="+mn-cs"/>
        </a:defRPr>
      </a:lvl5pPr>
      <a:lvl6pPr marL="1980565" indent="-180340" algn="l" defTabSz="720725" rtl="0" eaLnBrk="1" latinLnBrk="0" hangingPunct="1">
        <a:lnSpc>
          <a:spcPct val="90000"/>
        </a:lnSpc>
        <a:spcBef>
          <a:spcPct val="79000"/>
        </a:spcBef>
        <a:buFont typeface="Arial" panose="020B0604020202020204" pitchFamily="34" charset="0"/>
        <a:buChar char="•"/>
        <a:defRPr sz="1420" kern="1200">
          <a:solidFill>
            <a:schemeClr val="tx1"/>
          </a:solidFill>
          <a:latin typeface="+mn-lt"/>
          <a:ea typeface="+mn-ea"/>
          <a:cs typeface="+mn-cs"/>
        </a:defRPr>
      </a:lvl6pPr>
      <a:lvl7pPr marL="2341245" indent="-180340" algn="l" defTabSz="720725" rtl="0" eaLnBrk="1" latinLnBrk="0" hangingPunct="1">
        <a:lnSpc>
          <a:spcPct val="90000"/>
        </a:lnSpc>
        <a:spcBef>
          <a:spcPct val="79000"/>
        </a:spcBef>
        <a:buFont typeface="Arial" panose="020B0604020202020204" pitchFamily="34" charset="0"/>
        <a:buChar char="•"/>
        <a:defRPr sz="1420" kern="1200">
          <a:solidFill>
            <a:schemeClr val="tx1"/>
          </a:solidFill>
          <a:latin typeface="+mn-lt"/>
          <a:ea typeface="+mn-ea"/>
          <a:cs typeface="+mn-cs"/>
        </a:defRPr>
      </a:lvl7pPr>
      <a:lvl8pPr marL="2701290" indent="-180340" algn="l" defTabSz="720725" rtl="0" eaLnBrk="1" latinLnBrk="0" hangingPunct="1">
        <a:lnSpc>
          <a:spcPct val="90000"/>
        </a:lnSpc>
        <a:spcBef>
          <a:spcPct val="79000"/>
        </a:spcBef>
        <a:buFont typeface="Arial" panose="020B0604020202020204" pitchFamily="34" charset="0"/>
        <a:buChar char="•"/>
        <a:defRPr sz="1420" kern="1200">
          <a:solidFill>
            <a:schemeClr val="tx1"/>
          </a:solidFill>
          <a:latin typeface="+mn-lt"/>
          <a:ea typeface="+mn-ea"/>
          <a:cs typeface="+mn-cs"/>
        </a:defRPr>
      </a:lvl8pPr>
      <a:lvl9pPr marL="3060700" indent="-180340" algn="l" defTabSz="720725" rtl="0" eaLnBrk="1" latinLnBrk="0" hangingPunct="1">
        <a:lnSpc>
          <a:spcPct val="90000"/>
        </a:lnSpc>
        <a:spcBef>
          <a:spcPct val="79000"/>
        </a:spcBef>
        <a:buFont typeface="Arial" panose="020B0604020202020204" pitchFamily="34" charset="0"/>
        <a:buChar char="•"/>
        <a:defRPr sz="1420" kern="1200">
          <a:solidFill>
            <a:schemeClr val="tx1"/>
          </a:solidFill>
          <a:latin typeface="+mn-lt"/>
          <a:ea typeface="+mn-ea"/>
          <a:cs typeface="+mn-cs"/>
        </a:defRPr>
      </a:lvl9pPr>
    </p:bodyStyle>
    <p:otherStyle>
      <a:defPPr>
        <a:defRPr lang="zh-CN"/>
      </a:defPPr>
      <a:lvl1pPr marL="0" algn="l" defTabSz="720725" rtl="0" eaLnBrk="1" latinLnBrk="0" hangingPunct="1">
        <a:defRPr sz="1420" kern="1200">
          <a:solidFill>
            <a:schemeClr val="tx1"/>
          </a:solidFill>
          <a:latin typeface="+mn-lt"/>
          <a:ea typeface="+mn-ea"/>
          <a:cs typeface="+mn-cs"/>
        </a:defRPr>
      </a:lvl1pPr>
      <a:lvl2pPr marL="360045" algn="l" defTabSz="720725" rtl="0" eaLnBrk="1" latinLnBrk="0" hangingPunct="1">
        <a:defRPr sz="1420" kern="1200">
          <a:solidFill>
            <a:schemeClr val="tx1"/>
          </a:solidFill>
          <a:latin typeface="+mn-lt"/>
          <a:ea typeface="+mn-ea"/>
          <a:cs typeface="+mn-cs"/>
        </a:defRPr>
      </a:lvl2pPr>
      <a:lvl3pPr marL="720725" algn="l" defTabSz="720725" rtl="0" eaLnBrk="1" latinLnBrk="0" hangingPunct="1">
        <a:defRPr sz="1420" kern="1200">
          <a:solidFill>
            <a:schemeClr val="tx1"/>
          </a:solidFill>
          <a:latin typeface="+mn-lt"/>
          <a:ea typeface="+mn-ea"/>
          <a:cs typeface="+mn-cs"/>
        </a:defRPr>
      </a:lvl3pPr>
      <a:lvl4pPr marL="1080135" algn="l" defTabSz="720725" rtl="0" eaLnBrk="1" latinLnBrk="0" hangingPunct="1">
        <a:defRPr sz="1420" kern="1200">
          <a:solidFill>
            <a:schemeClr val="tx1"/>
          </a:solidFill>
          <a:latin typeface="+mn-lt"/>
          <a:ea typeface="+mn-ea"/>
          <a:cs typeface="+mn-cs"/>
        </a:defRPr>
      </a:lvl4pPr>
      <a:lvl5pPr marL="1440180" algn="l" defTabSz="720725" rtl="0" eaLnBrk="1" latinLnBrk="0" hangingPunct="1">
        <a:defRPr sz="1420" kern="1200">
          <a:solidFill>
            <a:schemeClr val="tx1"/>
          </a:solidFill>
          <a:latin typeface="+mn-lt"/>
          <a:ea typeface="+mn-ea"/>
          <a:cs typeface="+mn-cs"/>
        </a:defRPr>
      </a:lvl5pPr>
      <a:lvl6pPr marL="1800860" algn="l" defTabSz="720725" rtl="0" eaLnBrk="1" latinLnBrk="0" hangingPunct="1">
        <a:defRPr sz="1420" kern="1200">
          <a:solidFill>
            <a:schemeClr val="tx1"/>
          </a:solidFill>
          <a:latin typeface="+mn-lt"/>
          <a:ea typeface="+mn-ea"/>
          <a:cs typeface="+mn-cs"/>
        </a:defRPr>
      </a:lvl6pPr>
      <a:lvl7pPr marL="2160905" algn="l" defTabSz="720725" rtl="0" eaLnBrk="1" latinLnBrk="0" hangingPunct="1">
        <a:defRPr sz="1420" kern="1200">
          <a:solidFill>
            <a:schemeClr val="tx1"/>
          </a:solidFill>
          <a:latin typeface="+mn-lt"/>
          <a:ea typeface="+mn-ea"/>
          <a:cs typeface="+mn-cs"/>
        </a:defRPr>
      </a:lvl7pPr>
      <a:lvl8pPr marL="2520950" algn="l" defTabSz="720725" rtl="0" eaLnBrk="1" latinLnBrk="0" hangingPunct="1">
        <a:defRPr sz="1420" kern="1200">
          <a:solidFill>
            <a:schemeClr val="tx1"/>
          </a:solidFill>
          <a:latin typeface="+mn-lt"/>
          <a:ea typeface="+mn-ea"/>
          <a:cs typeface="+mn-cs"/>
        </a:defRPr>
      </a:lvl8pPr>
      <a:lvl9pPr marL="2880995" algn="l" defTabSz="720725" rtl="0" eaLnBrk="1" latinLnBrk="0" hangingPunct="1">
        <a:defRPr sz="14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tags" Target="../tags/tag1.xml"/><Relationship Id="rId2" Type="http://schemas.openxmlformats.org/officeDocument/2006/relationships/image" Target="../media/image2.emf"/><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image" Target="../media/image9.png"/><Relationship Id="rId14" Type="http://schemas.openxmlformats.org/officeDocument/2006/relationships/notesSlide" Target="../notesSlides/notesSlide10.xml"/><Relationship Id="rId13" Type="http://schemas.openxmlformats.org/officeDocument/2006/relationships/slideLayout" Target="../slideLayouts/slideLayout1.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9.png"/><Relationship Id="rId19" Type="http://schemas.openxmlformats.org/officeDocument/2006/relationships/notesSlide" Target="../notesSlides/notesSlide11.xml"/><Relationship Id="rId18" Type="http://schemas.openxmlformats.org/officeDocument/2006/relationships/slideLayout" Target="../slideLayouts/slideLayout1.xml"/><Relationship Id="rId17" Type="http://schemas.openxmlformats.org/officeDocument/2006/relationships/tags" Target="../tags/tag91.xml"/><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0.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9.png"/><Relationship Id="rId10" Type="http://schemas.openxmlformats.org/officeDocument/2006/relationships/notesSlide" Target="../notesSlides/notesSlide3.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9.png"/><Relationship Id="rId14" Type="http://schemas.openxmlformats.org/officeDocument/2006/relationships/notesSlide" Target="../notesSlides/notesSlide4.xml"/><Relationship Id="rId13" Type="http://schemas.openxmlformats.org/officeDocument/2006/relationships/slideLayout" Target="../slideLayouts/slideLayout1.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9.png"/><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9.png"/><Relationship Id="rId13" Type="http://schemas.openxmlformats.org/officeDocument/2006/relationships/notesSlide" Target="../notesSlides/notesSlide6.xml"/><Relationship Id="rId12" Type="http://schemas.openxmlformats.org/officeDocument/2006/relationships/slideLayout" Target="../slideLayouts/slideLayout1.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image" Target="../media/image9.png"/><Relationship Id="rId10" Type="http://schemas.openxmlformats.org/officeDocument/2006/relationships/notesSlide" Target="../notesSlides/notesSlide7.xml"/><Relationship Id="rId1" Type="http://schemas.openxmlformats.org/officeDocument/2006/relationships/tags" Target="../tags/tag40.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9.png"/><Relationship Id="rId10" Type="http://schemas.openxmlformats.org/officeDocument/2006/relationships/notesSlide" Target="../notesSlides/notesSlide8.xml"/><Relationship Id="rId1" Type="http://schemas.openxmlformats.org/officeDocument/2006/relationships/tags" Target="../tags/tag47.xml"/></Relationships>
</file>

<file path=ppt/slides/_rels/slide9.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image" Target="../media/image9.png"/><Relationship Id="rId14" Type="http://schemas.openxmlformats.org/officeDocument/2006/relationships/notesSlide" Target="../notesSlides/notesSlide9.xml"/><Relationship Id="rId13" Type="http://schemas.openxmlformats.org/officeDocument/2006/relationships/slideLayout" Target="../slideLayouts/slideLayout1.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a:off x="0" y="0"/>
            <a:ext cx="12192000" cy="6858000"/>
          </a:xfrm>
          <a:prstGeom prst="rect">
            <a:avLst/>
          </a:prstGeom>
          <a:gradFill flip="none" rotWithShape="1">
            <a:gsLst>
              <a:gs pos="35000">
                <a:srgbClr val="8ED1BF">
                  <a:alpha val="50000"/>
                  <a:lumMod val="82000"/>
                </a:srgbClr>
              </a:gs>
              <a:gs pos="100000">
                <a:srgbClr val="8ED1B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3" name="剪去单圆角的矩形 12"/>
          <p:cNvSpPr/>
          <p:nvPr/>
        </p:nvSpPr>
        <p:spPr>
          <a:xfrm flipV="1">
            <a:off x="0" y="0"/>
            <a:ext cx="12192000" cy="1047115"/>
          </a:xfrm>
          <a:prstGeom prst="snipRoundRect">
            <a:avLst>
              <a:gd name="adj1" fmla="val 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 name="内容占位符 1"/>
          <p:cNvPicPr>
            <a:picLocks noGrp="1" noChangeAspect="1"/>
          </p:cNvPicPr>
          <p:nvPr>
            <p:ph idx="1"/>
          </p:nvPr>
        </p:nvPicPr>
        <p:blipFill>
          <a:blip r:embed="rId1"/>
          <a:stretch>
            <a:fillRect/>
          </a:stretch>
        </p:blipFill>
        <p:spPr>
          <a:xfrm>
            <a:off x="10152380" y="5978525"/>
            <a:ext cx="1406525" cy="784860"/>
          </a:xfrm>
          <a:prstGeom prst="rect">
            <a:avLst/>
          </a:prstGeom>
        </p:spPr>
      </p:pic>
      <p:grpSp>
        <p:nvGrpSpPr>
          <p:cNvPr id="8" name="组合 7"/>
          <p:cNvGrpSpPr/>
          <p:nvPr/>
        </p:nvGrpSpPr>
        <p:grpSpPr>
          <a:xfrm>
            <a:off x="611587" y="389344"/>
            <a:ext cx="3062122" cy="339700"/>
            <a:chOff x="963" y="613"/>
            <a:chExt cx="3524" cy="391"/>
          </a:xfrm>
        </p:grpSpPr>
        <p:sp>
          <p:nvSpPr>
            <p:cNvPr id="9" name="矩形 8"/>
            <p:cNvSpPr/>
            <p:nvPr/>
          </p:nvSpPr>
          <p:spPr>
            <a:xfrm>
              <a:off x="2252" y="651"/>
              <a:ext cx="2235" cy="353"/>
            </a:xfrm>
            <a:prstGeom prst="rect">
              <a:avLst/>
            </a:prstGeom>
            <a:effectLst/>
          </p:spPr>
          <p:txBody>
            <a:bodyPr wrap="square">
              <a:spAutoFit/>
            </a:bodyPr>
            <a:lstStyle/>
            <a:p>
              <a:pPr algn="l"/>
              <a:r>
                <a:rPr sz="1400" kern="100" dirty="0">
                  <a:ln w="0"/>
                  <a:solidFill>
                    <a:schemeClr val="accent5">
                      <a:lumMod val="75000"/>
                    </a:schemeClr>
                  </a:solidFill>
                  <a:latin typeface="+mj-ea"/>
                  <a:ea typeface="+mj-ea"/>
                  <a:cs typeface="Times New Roman" panose="02020603050405020304" pitchFamily="18" charset="0"/>
                </a:rPr>
                <a:t>国药准字 Z2016</a:t>
              </a:r>
              <a:r>
                <a:rPr lang="en-US" sz="1400" kern="100" dirty="0">
                  <a:ln w="0"/>
                  <a:solidFill>
                    <a:schemeClr val="accent5">
                      <a:lumMod val="75000"/>
                    </a:schemeClr>
                  </a:solidFill>
                  <a:latin typeface="+mj-ea"/>
                  <a:ea typeface="+mj-ea"/>
                  <a:cs typeface="Times New Roman" panose="02020603050405020304" pitchFamily="18" charset="0"/>
                </a:rPr>
                <a:t>3079</a:t>
              </a:r>
              <a:endParaRPr lang="en-US" sz="1400" kern="100" dirty="0">
                <a:ln w="0"/>
                <a:solidFill>
                  <a:schemeClr val="accent5">
                    <a:lumMod val="75000"/>
                  </a:schemeClr>
                </a:solidFill>
                <a:latin typeface="+mj-ea"/>
                <a:ea typeface="+mj-ea"/>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963" y="613"/>
              <a:ext cx="1233" cy="375"/>
            </a:xfrm>
            <a:prstGeom prst="rect">
              <a:avLst/>
            </a:prstGeom>
          </p:spPr>
        </p:pic>
      </p:grpSp>
      <p:sp>
        <p:nvSpPr>
          <p:cNvPr id="17" name="文本框 16"/>
          <p:cNvSpPr txBox="1"/>
          <p:nvPr/>
        </p:nvSpPr>
        <p:spPr>
          <a:xfrm>
            <a:off x="2626360" y="1635760"/>
            <a:ext cx="6939915" cy="829945"/>
          </a:xfrm>
          <a:prstGeom prst="rect">
            <a:avLst/>
          </a:prstGeom>
          <a:noFill/>
        </p:spPr>
        <p:txBody>
          <a:bodyPr wrap="square" rtlCol="0">
            <a:spAutoFit/>
          </a:bodyPr>
          <a:lstStyle/>
          <a:p>
            <a:pPr algn="ctr">
              <a:lnSpc>
                <a:spcPct val="100000"/>
              </a:lnSpc>
            </a:pPr>
            <a:r>
              <a:rPr kumimoji="1" lang="zh-CN" altLang="en-US" sz="4800" b="1" dirty="0" smtClean="0">
                <a:solidFill>
                  <a:schemeClr val="tx1">
                    <a:lumMod val="65000"/>
                    <a:lumOff val="35000"/>
                  </a:schemeClr>
                </a:solidFill>
                <a:latin typeface="+mj-ea"/>
                <a:ea typeface="+mj-ea"/>
              </a:rPr>
              <a:t>西红花总苷片(PPT1)</a:t>
            </a:r>
            <a:endParaRPr kumimoji="1" lang="zh-CN" altLang="en-US" sz="4800" b="1" dirty="0" smtClean="0">
              <a:solidFill>
                <a:schemeClr val="tx1">
                  <a:lumMod val="65000"/>
                  <a:lumOff val="35000"/>
                </a:schemeClr>
              </a:solidFill>
              <a:latin typeface="+mj-ea"/>
              <a:ea typeface="+mj-ea"/>
            </a:endParaRPr>
          </a:p>
        </p:txBody>
      </p:sp>
      <p:pic>
        <p:nvPicPr>
          <p:cNvPr id="5" name="图片 4"/>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3346450" y="1828800"/>
            <a:ext cx="5867400" cy="4308475"/>
          </a:xfrm>
          <a:prstGeom prst="rect">
            <a:avLst/>
          </a:prstGeom>
        </p:spPr>
      </p:pic>
      <p:sp>
        <p:nvSpPr>
          <p:cNvPr id="12" name="文本框 11"/>
          <p:cNvSpPr txBox="1"/>
          <p:nvPr/>
        </p:nvSpPr>
        <p:spPr>
          <a:xfrm>
            <a:off x="4134803" y="5789930"/>
            <a:ext cx="3708400" cy="368300"/>
          </a:xfrm>
          <a:prstGeom prst="rect">
            <a:avLst/>
          </a:prstGeom>
          <a:noFill/>
        </p:spPr>
        <p:txBody>
          <a:bodyPr wrap="square" rtlCol="0">
            <a:spAutoFit/>
          </a:bodyPr>
          <a:lstStyle/>
          <a:p>
            <a:pPr algn="ctr"/>
            <a:r>
              <a:rPr lang="zh-CN" altLang="en-US"/>
              <a:t>瑞阳制药股份有限公司</a:t>
            </a:r>
            <a:endParaRPr lang="zh-CN" alt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15975" y="825501"/>
            <a:ext cx="10359390" cy="4790296"/>
          </a:xfrm>
          <a:prstGeom prst="rect">
            <a:avLst/>
          </a:prstGeom>
        </p:spPr>
      </p:pic>
      <p:grpSp>
        <p:nvGrpSpPr>
          <p:cNvPr id="2" name="组合 1"/>
          <p:cNvGrpSpPr/>
          <p:nvPr/>
        </p:nvGrpSpPr>
        <p:grpSpPr>
          <a:xfrm>
            <a:off x="387899" y="107754"/>
            <a:ext cx="5381076" cy="716927"/>
            <a:chOff x="4598" y="2247"/>
            <a:chExt cx="8474" cy="1129"/>
          </a:xfrm>
        </p:grpSpPr>
        <p:sp>
          <p:nvSpPr>
            <p:cNvPr id="5" name="圆角矩形 4"/>
            <p:cNvSpPr/>
            <p:nvPr>
              <p:custDataLst>
                <p:tags r:id="rId3"/>
              </p:custDataLst>
            </p:nvPr>
          </p:nvSpPr>
          <p:spPr>
            <a:xfrm>
              <a:off x="4680" y="2282"/>
              <a:ext cx="8392" cy="1090"/>
            </a:xfrm>
            <a:prstGeom prst="roundRect">
              <a:avLst>
                <a:gd name="adj" fmla="val 47631"/>
              </a:avLst>
            </a:prstGeom>
            <a:solidFill>
              <a:srgbClr val="95D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MH_SubTitle_1"/>
            <p:cNvSpPr txBox="1"/>
            <p:nvPr>
              <p:custDataLst>
                <p:tags r:id="rId4"/>
              </p:custDataLst>
            </p:nvPr>
          </p:nvSpPr>
          <p:spPr>
            <a:xfrm>
              <a:off x="6218" y="2527"/>
              <a:ext cx="6373" cy="581"/>
            </a:xfrm>
            <a:prstGeom prst="rect">
              <a:avLst/>
            </a:prstGeom>
            <a:noFill/>
          </p:spPr>
          <p:txBody>
            <a:bodyPr wrap="square" lIns="0" tIns="0" rIns="0" bIns="0" anchor="ctr">
              <a:spAutoFit/>
            </a:bodyPr>
            <a:lstStyle/>
            <a:p>
              <a:pPr lvl="0" algn="l">
                <a:buClrTx/>
                <a:buSzTx/>
                <a:buFontTx/>
              </a:pPr>
              <a:r>
                <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创新性</a:t>
              </a:r>
              <a:endPar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6" name="椭圆 15"/>
            <p:cNvSpPr/>
            <p:nvPr>
              <p:custDataLst>
                <p:tags r:id="rId5"/>
              </p:custDataLst>
            </p:nvPr>
          </p:nvSpPr>
          <p:spPr>
            <a:xfrm>
              <a:off x="4598" y="2247"/>
              <a:ext cx="1201" cy="1129"/>
            </a:xfrm>
            <a:prstGeom prst="ellipse">
              <a:avLst/>
            </a:prstGeom>
            <a:solidFill>
              <a:srgbClr val="A6DBCD"/>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effectLst>
                    <a:outerShdw blurRad="38100" dist="38100" dir="2700000" algn="tl">
                      <a:srgbClr val="000000">
                        <a:alpha val="43137"/>
                      </a:srgbClr>
                    </a:outerShdw>
                  </a:effectLst>
                  <a:latin typeface="+mj-ea"/>
                  <a:ea typeface="+mj-ea"/>
                </a:rPr>
                <a:t>4</a:t>
              </a:r>
              <a:endParaRPr lang="en-US" altLang="zh-CN" sz="2000" b="1" dirty="0">
                <a:effectLst>
                  <a:outerShdw blurRad="38100" dist="38100" dir="2700000" algn="tl">
                    <a:srgbClr val="000000">
                      <a:alpha val="43137"/>
                    </a:srgbClr>
                  </a:outerShdw>
                </a:effectLst>
                <a:latin typeface="+mj-ea"/>
                <a:ea typeface="+mj-ea"/>
              </a:endParaRPr>
            </a:p>
          </p:txBody>
        </p:sp>
      </p:grpSp>
      <p:sp>
        <p:nvSpPr>
          <p:cNvPr id="4" name="文本框 3"/>
          <p:cNvSpPr txBox="1"/>
          <p:nvPr>
            <p:custDataLst>
              <p:tags r:id="rId6"/>
            </p:custDataLst>
          </p:nvPr>
        </p:nvSpPr>
        <p:spPr>
          <a:xfrm>
            <a:off x="870010" y="1265897"/>
            <a:ext cx="5792350" cy="2076893"/>
          </a:xfrm>
          <a:prstGeom prst="rect">
            <a:avLst/>
          </a:prstGeom>
          <a:noFill/>
        </p:spPr>
        <p:txBody>
          <a:bodyPr wrap="square" rtlCol="0">
            <a:noAutofit/>
          </a:bodyPr>
          <a:lstStyle/>
          <a:p>
            <a:pPr indent="0">
              <a:lnSpc>
                <a:spcPct val="120000"/>
              </a:lnSpc>
              <a:spcBef>
                <a:spcPts val="0"/>
              </a:spcBef>
              <a:spcAft>
                <a:spcPts val="0"/>
              </a:spcAft>
              <a:buFont typeface="Arial" panose="020B0604020202020204" pitchFamily="34" charset="0"/>
              <a:buNone/>
            </a:pP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预防</a:t>
            </a:r>
            <a:r>
              <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ICIs</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相关心肌炎：</a:t>
            </a:r>
            <a:endPar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20000"/>
              </a:lnSpc>
              <a:spcBef>
                <a:spcPts val="0"/>
              </a:spcBef>
              <a:spcAft>
                <a:spcPts val="0"/>
              </a:spcAft>
            </a:pP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免疫性</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心肌炎是唯一由免疫检查点抑制剂（ICIs）引起的强信号值和高风险的事件，重症死亡率近50%。中山医院团队发现，西红花苷在“预防ICIs相关心肌炎方面有巨大潜力，可能为治疗ICIs诱导心功能障碍提供新的治疗药物”。该研究已获得发明</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专利，</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临床研究正在开展</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中。</a:t>
            </a:r>
            <a:endPar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20000"/>
              </a:lnSpc>
              <a:spcBef>
                <a:spcPts val="0"/>
              </a:spcBef>
              <a:spcAft>
                <a:spcPts val="0"/>
              </a:spcAft>
            </a:pP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中国</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中医科学院中药研究所揭示本品治疗免疫性心肌炎的确切药效、作用机制及治疗策略；</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20000"/>
              </a:lnSpc>
              <a:spcBef>
                <a:spcPts val="0"/>
              </a:spcBef>
              <a:spcAft>
                <a:spcPts val="0"/>
              </a:spcAft>
            </a:pP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本</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品为《免疫检查点抑制剂相关心肌炎临床诊疗实施建议》推荐用药。</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rect"/>
          <p:cNvSpPr/>
          <p:nvPr>
            <p:custDataLst>
              <p:tags r:id="rId7"/>
            </p:custDataLst>
          </p:nvPr>
        </p:nvSpPr>
        <p:spPr>
          <a:xfrm>
            <a:off x="944880" y="1271270"/>
            <a:ext cx="5643245"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6" name="文本框 5"/>
          <p:cNvSpPr txBox="1"/>
          <p:nvPr>
            <p:custDataLst>
              <p:tags r:id="rId8"/>
            </p:custDataLst>
          </p:nvPr>
        </p:nvSpPr>
        <p:spPr>
          <a:xfrm>
            <a:off x="2680335" y="848360"/>
            <a:ext cx="2329815" cy="477520"/>
          </a:xfrm>
          <a:prstGeom prst="rect">
            <a:avLst/>
          </a:prstGeom>
          <a:noFill/>
        </p:spPr>
        <p:txBody>
          <a:bodyPr wrap="square" rtlCol="0">
            <a:noAutofit/>
          </a:bodyPr>
          <a:lstStyle/>
          <a:p>
            <a:pPr algn="ctr">
              <a:lnSpc>
                <a:spcPct val="120000"/>
              </a:lnSpc>
              <a:spcBef>
                <a:spcPts val="0"/>
              </a:spcBef>
              <a:spcAft>
                <a:spcPts val="0"/>
              </a:spcAft>
            </a:pP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创新程度</a:t>
            </a:r>
            <a:endPar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rect"/>
          <p:cNvSpPr/>
          <p:nvPr>
            <p:custDataLst>
              <p:tags r:id="rId9"/>
            </p:custDataLst>
          </p:nvPr>
        </p:nvSpPr>
        <p:spPr>
          <a:xfrm flipV="1">
            <a:off x="6878178" y="1814534"/>
            <a:ext cx="3770630"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19" name="文本框 18"/>
          <p:cNvSpPr txBox="1"/>
          <p:nvPr>
            <p:custDataLst>
              <p:tags r:id="rId10"/>
            </p:custDataLst>
          </p:nvPr>
        </p:nvSpPr>
        <p:spPr>
          <a:xfrm>
            <a:off x="7714615" y="1209040"/>
            <a:ext cx="1812290" cy="477520"/>
          </a:xfrm>
          <a:prstGeom prst="rect">
            <a:avLst/>
          </a:prstGeom>
          <a:noFill/>
        </p:spPr>
        <p:txBody>
          <a:bodyPr wrap="square" rtlCol="0">
            <a:noAutofit/>
          </a:bodyPr>
          <a:lstStyle/>
          <a:p>
            <a:pPr algn="ctr">
              <a:lnSpc>
                <a:spcPct val="150000"/>
              </a:lnSpc>
            </a:pPr>
            <a:r>
              <a:rPr b="1">
                <a:latin typeface="微软雅黑" panose="020B0503020204020204" pitchFamily="34" charset="-122"/>
                <a:ea typeface="微软雅黑" panose="020B0503020204020204" pitchFamily="34" charset="-122"/>
                <a:cs typeface="微软雅黑" panose="020B0503020204020204" pitchFamily="34" charset="-122"/>
                <a:sym typeface="+mn-ea"/>
              </a:rPr>
              <a:t>传承性</a:t>
            </a:r>
            <a:endParaRPr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944880" y="3738736"/>
            <a:ext cx="5706745" cy="1899920"/>
          </a:xfrm>
          <a:prstGeom prst="rect">
            <a:avLst/>
          </a:prstGeom>
          <a:noFill/>
        </p:spPr>
        <p:txBody>
          <a:bodyPr wrap="square" rtlCol="0" anchor="t">
            <a:spAutoFit/>
          </a:bodyPr>
          <a:lstStyle/>
          <a:p>
            <a:pPr>
              <a:lnSpc>
                <a:spcPct val="120000"/>
              </a:lnSpc>
              <a:spcBef>
                <a:spcPts val="0"/>
              </a:spcBef>
              <a:spcAft>
                <a:spcPts val="0"/>
              </a:spcAft>
              <a:buClrTx/>
              <a:buSzTx/>
            </a:pPr>
            <a:r>
              <a:rPr lang="en-US" altLang="zh-CN" sz="1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新型冠状病毒感染合并心血管疾病：</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提升了“新型冠状病毒感染合并心血管疾病”人群临床的适用性，在山东省疾病预防控制中心开展“西红花提取物对新型冠状病毒致体外培养Vero-E6细胞抑制作用的研究”；四川大学华西医院开展“西红花总苷治疗新型冠状病毒感染后心脏受累方案”临床研究；本品成为《新型冠状病毒感染合并心功能不全中西医结合诊疗专家共识》推荐用药。</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0000"/>
              </a:lnSpc>
              <a:spcBef>
                <a:spcPts val="0"/>
              </a:spcBef>
              <a:spcAft>
                <a:spcPts val="0"/>
              </a:spcAft>
              <a:buClrTx/>
              <a:buSzTx/>
            </a:pPr>
            <a:r>
              <a:rPr lang="en-US" altLang="zh-CN" sz="1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对</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横纹肌溶解的抑制作用：</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该研究已获得发明专利证书。</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rect"/>
          <p:cNvSpPr/>
          <p:nvPr>
            <p:custDataLst>
              <p:tags r:id="rId11"/>
            </p:custDataLst>
          </p:nvPr>
        </p:nvSpPr>
        <p:spPr>
          <a:xfrm>
            <a:off x="944880" y="3639041"/>
            <a:ext cx="5643245"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12" name="文本框 11"/>
          <p:cNvSpPr txBox="1"/>
          <p:nvPr>
            <p:custDataLst>
              <p:tags r:id="rId12"/>
            </p:custDataLst>
          </p:nvPr>
        </p:nvSpPr>
        <p:spPr>
          <a:xfrm>
            <a:off x="2522220" y="3261216"/>
            <a:ext cx="2487930" cy="477520"/>
          </a:xfrm>
          <a:prstGeom prst="rect">
            <a:avLst/>
          </a:prstGeom>
          <a:noFill/>
        </p:spPr>
        <p:txBody>
          <a:bodyPr wrap="square" rtlCol="0">
            <a:noAutofit/>
          </a:bodyPr>
          <a:lstStyle/>
          <a:p>
            <a:pPr algn="ctr">
              <a:lnSpc>
                <a:spcPct val="120000"/>
              </a:lnSpc>
              <a:spcBef>
                <a:spcPts val="0"/>
              </a:spcBef>
              <a:spcAft>
                <a:spcPts val="0"/>
              </a:spcAft>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应用创新</a:t>
            </a: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6878178" y="2070099"/>
            <a:ext cx="3787641" cy="3180865"/>
          </a:xfrm>
          <a:prstGeom prst="rect">
            <a:avLst/>
          </a:prstGeom>
          <a:noFill/>
          <a:ln w="9525">
            <a:noFill/>
          </a:ln>
        </p:spPr>
        <p:txBody>
          <a:bodyPr wrap="square">
            <a:noAutofit/>
          </a:bodyPr>
          <a:lstStyle/>
          <a:p>
            <a:pPr algn="dist">
              <a:lnSpc>
                <a:spcPct val="120000"/>
              </a:lnSpc>
              <a:spcBef>
                <a:spcPts val="0"/>
              </a:spcBef>
              <a:spcAft>
                <a:spcPts val="0"/>
              </a:spcAft>
              <a:buClrTx/>
              <a:buSzTx/>
              <a:buFontTx/>
            </a:pPr>
            <a:r>
              <a:rPr sz="1400" b="0" dirty="0">
                <a:latin typeface="微软雅黑" panose="020B0503020204020204" pitchFamily="34" charset="-122"/>
                <a:ea typeface="微软雅黑" panose="020B0503020204020204" pitchFamily="34" charset="-122"/>
                <a:cs typeface="楷体" panose="02010609060101010101" pitchFamily="49" charset="-122"/>
              </a:rPr>
              <a:t>中药能解决人类未知疾病和化药不能解决的问题</a:t>
            </a:r>
            <a:r>
              <a:rPr sz="1400" b="0" dirty="0" smtClean="0">
                <a:latin typeface="微软雅黑" panose="020B0503020204020204" pitchFamily="34" charset="-122"/>
                <a:ea typeface="微软雅黑" panose="020B0503020204020204" pitchFamily="34" charset="-122"/>
                <a:cs typeface="楷体" panose="02010609060101010101" pitchFamily="49" charset="-122"/>
              </a:rPr>
              <a:t>，而从青蒿素以后缺乏能走向世界的中药。Saffron</a:t>
            </a:r>
            <a:r>
              <a:rPr sz="1400" b="0" dirty="0">
                <a:latin typeface="微软雅黑" panose="020B0503020204020204" pitchFamily="34" charset="-122"/>
                <a:ea typeface="微软雅黑" panose="020B0503020204020204" pitchFamily="34" charset="-122"/>
                <a:cs typeface="楷体" panose="02010609060101010101" pitchFamily="49" charset="-122"/>
              </a:rPr>
              <a:t>在《唐本草》就已具“红花”大名，“西红花”初见于《本草品汇精要》，从公元7世纪延续至今超过1300年；其在国内种植历经20多年才成功，荣获国家科技进步二等奖</a:t>
            </a:r>
            <a:r>
              <a:rPr sz="1400" b="0" dirty="0" smtClean="0">
                <a:latin typeface="微软雅黑" panose="020B0503020204020204" pitchFamily="34" charset="-122"/>
                <a:ea typeface="微软雅黑" panose="020B0503020204020204" pitchFamily="34" charset="-122"/>
                <a:cs typeface="楷体" panose="02010609060101010101" pitchFamily="49" charset="-122"/>
              </a:rPr>
              <a:t>；产</a:t>
            </a:r>
            <a:r>
              <a:rPr sz="1400" b="0" dirty="0">
                <a:latin typeface="微软雅黑" panose="020B0503020204020204" pitchFamily="34" charset="-122"/>
                <a:ea typeface="微软雅黑" panose="020B0503020204020204" pitchFamily="34" charset="-122"/>
                <a:cs typeface="楷体" panose="02010609060101010101" pitchFamily="49" charset="-122"/>
              </a:rPr>
              <a:t>-学-</a:t>
            </a:r>
            <a:r>
              <a:rPr sz="1400" b="0" dirty="0" smtClean="0">
                <a:latin typeface="微软雅黑" panose="020B0503020204020204" pitchFamily="34" charset="-122"/>
                <a:ea typeface="微软雅黑" panose="020B0503020204020204" pitchFamily="34" charset="-122"/>
                <a:cs typeface="楷体" panose="02010609060101010101" pitchFamily="49" charset="-122"/>
              </a:rPr>
              <a:t>研之路也历经</a:t>
            </a:r>
            <a:r>
              <a:rPr sz="1400" b="0" dirty="0">
                <a:latin typeface="微软雅黑" panose="020B0503020204020204" pitchFamily="34" charset="-122"/>
                <a:ea typeface="微软雅黑" panose="020B0503020204020204" pitchFamily="34" charset="-122"/>
                <a:cs typeface="楷体" panose="02010609060101010101" pitchFamily="49" charset="-122"/>
              </a:rPr>
              <a:t>20年，既体现了中医药的优势特点，又与现代工业化生产技术和自然科学的研究方式完美融合，产品在冠心病防治领域突破性传承创新有望成为“第二个青蒿素”</a:t>
            </a:r>
            <a:r>
              <a:rPr lang="zh-CN" altLang="en-US" sz="1400" b="0" dirty="0">
                <a:latin typeface="微软雅黑" panose="020B0503020204020204" pitchFamily="34" charset="-122"/>
                <a:ea typeface="微软雅黑" panose="020B0503020204020204" pitchFamily="34" charset="-122"/>
                <a:cs typeface="楷体" panose="02010609060101010101" pitchFamily="49" charset="-122"/>
              </a:rPr>
              <a:t>。</a:t>
            </a:r>
            <a:endParaRPr lang="zh-CN" altLang="en-US" sz="1400" b="0" dirty="0">
              <a:latin typeface="微软雅黑" panose="020B0503020204020204" pitchFamily="34" charset="-122"/>
              <a:ea typeface="微软雅黑" panose="020B0503020204020204" pitchFamily="34"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07720" y="1190625"/>
            <a:ext cx="10722610" cy="4631570"/>
          </a:xfrm>
          <a:prstGeom prst="rect">
            <a:avLst/>
          </a:prstGeom>
        </p:spPr>
      </p:pic>
      <p:grpSp>
        <p:nvGrpSpPr>
          <p:cNvPr id="2" name="组合 1"/>
          <p:cNvGrpSpPr/>
          <p:nvPr/>
        </p:nvGrpSpPr>
        <p:grpSpPr>
          <a:xfrm>
            <a:off x="387899" y="283014"/>
            <a:ext cx="5381076" cy="716927"/>
            <a:chOff x="4598" y="2247"/>
            <a:chExt cx="8474" cy="1129"/>
          </a:xfrm>
        </p:grpSpPr>
        <p:sp>
          <p:nvSpPr>
            <p:cNvPr id="5" name="圆角矩形 4"/>
            <p:cNvSpPr/>
            <p:nvPr>
              <p:custDataLst>
                <p:tags r:id="rId3"/>
              </p:custDataLst>
            </p:nvPr>
          </p:nvSpPr>
          <p:spPr>
            <a:xfrm>
              <a:off x="4680" y="2282"/>
              <a:ext cx="8392" cy="1090"/>
            </a:xfrm>
            <a:prstGeom prst="roundRect">
              <a:avLst>
                <a:gd name="adj" fmla="val 47631"/>
              </a:avLst>
            </a:prstGeom>
            <a:solidFill>
              <a:srgbClr val="95D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MH_SubTitle_1"/>
            <p:cNvSpPr txBox="1"/>
            <p:nvPr>
              <p:custDataLst>
                <p:tags r:id="rId4"/>
              </p:custDataLst>
            </p:nvPr>
          </p:nvSpPr>
          <p:spPr>
            <a:xfrm>
              <a:off x="6218" y="2527"/>
              <a:ext cx="6373" cy="581"/>
            </a:xfrm>
            <a:prstGeom prst="rect">
              <a:avLst/>
            </a:prstGeom>
            <a:noFill/>
          </p:spPr>
          <p:txBody>
            <a:bodyPr wrap="square" lIns="0" tIns="0" rIns="0" bIns="0" anchor="ctr">
              <a:spAutoFit/>
            </a:bodyPr>
            <a:lstStyle/>
            <a:p>
              <a:pPr lvl="0" algn="l">
                <a:buClrTx/>
                <a:buSzTx/>
                <a:buFontTx/>
              </a:pPr>
              <a:r>
                <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公平性</a:t>
              </a:r>
              <a:endPar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6" name="椭圆 15"/>
            <p:cNvSpPr/>
            <p:nvPr>
              <p:custDataLst>
                <p:tags r:id="rId5"/>
              </p:custDataLst>
            </p:nvPr>
          </p:nvSpPr>
          <p:spPr>
            <a:xfrm>
              <a:off x="4598" y="2247"/>
              <a:ext cx="1201" cy="1129"/>
            </a:xfrm>
            <a:prstGeom prst="ellipse">
              <a:avLst/>
            </a:prstGeom>
            <a:solidFill>
              <a:srgbClr val="A6DBCD"/>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effectLst>
                    <a:outerShdw blurRad="38100" dist="38100" dir="2700000" algn="tl">
                      <a:srgbClr val="000000">
                        <a:alpha val="43137"/>
                      </a:srgbClr>
                    </a:outerShdw>
                  </a:effectLst>
                  <a:latin typeface="+mj-ea"/>
                  <a:ea typeface="+mj-ea"/>
                </a:rPr>
                <a:t>5</a:t>
              </a:r>
              <a:endParaRPr lang="en-US" altLang="zh-CN" sz="2000" b="1" dirty="0">
                <a:effectLst>
                  <a:outerShdw blurRad="38100" dist="38100" dir="2700000" algn="tl">
                    <a:srgbClr val="000000">
                      <a:alpha val="43137"/>
                    </a:srgbClr>
                  </a:outerShdw>
                </a:effectLst>
                <a:latin typeface="+mj-ea"/>
                <a:ea typeface="+mj-ea"/>
              </a:endParaRPr>
            </a:p>
          </p:txBody>
        </p:sp>
      </p:grpSp>
      <p:sp>
        <p:nvSpPr>
          <p:cNvPr id="4" name="文本框 3"/>
          <p:cNvSpPr txBox="1"/>
          <p:nvPr>
            <p:custDataLst>
              <p:tags r:id="rId6"/>
            </p:custDataLst>
          </p:nvPr>
        </p:nvSpPr>
        <p:spPr>
          <a:xfrm>
            <a:off x="1112520" y="1724660"/>
            <a:ext cx="4702175" cy="1850390"/>
          </a:xfrm>
          <a:prstGeom prst="rect">
            <a:avLst/>
          </a:prstGeom>
          <a:noFill/>
        </p:spPr>
        <p:txBody>
          <a:bodyPr wrap="square" rtlCol="0">
            <a:noAutofit/>
          </a:bodyPr>
          <a:lstStyle/>
          <a:p>
            <a:pPr algn="just">
              <a:lnSpc>
                <a:spcPct val="120000"/>
              </a:lnSpc>
              <a:spcBef>
                <a:spcPts val="0"/>
              </a:spcBef>
              <a:spcAft>
                <a:spcPts val="0"/>
              </a:spcAft>
              <a:buClrTx/>
              <a:buSzTx/>
            </a:pPr>
            <a:r>
              <a:rPr lang="en-US" altLang="zh-CN" sz="13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3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西</a:t>
            </a:r>
            <a:r>
              <a:rPr lang="zh-CN" altLang="en-US" sz="13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红花总苷片有助于优化冠心病治疗和管理，降低肿瘤心脏毒性发生风险，改善冠心病患者和肿瘤患者总体生存状况。</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据统计我国冠心病患者高达1140万，且发病率和死亡率继续呈上升趋势；我国新发癌症患者数量约为460万人，复合年增长率高于全球平均水平。</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20000"/>
              </a:lnSpc>
              <a:spcBef>
                <a:spcPts val="0"/>
              </a:spcBef>
              <a:spcAft>
                <a:spcPts val="0"/>
              </a:spcAft>
              <a:buClrTx/>
              <a:buSzTx/>
            </a:pP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rPr>
              <a:t>肿瘤</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与心血管疾病有共同的危险因素和生物学机制，随着肿瘤患者生存期的延长，肿瘤治疗相关心血管不良反应的发生率及致死率与日俱增，预先存在冠心病的癌症患者心脏毒性风险显著增加。</a:t>
            </a:r>
            <a:endParaRPr lang="zh-CN" altLang="en-US"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rect"/>
          <p:cNvSpPr/>
          <p:nvPr>
            <p:custDataLst>
              <p:tags r:id="rId7"/>
            </p:custDataLst>
          </p:nvPr>
        </p:nvSpPr>
        <p:spPr>
          <a:xfrm>
            <a:off x="1156335" y="1678940"/>
            <a:ext cx="3588385"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6" name="文本框 5"/>
          <p:cNvSpPr txBox="1"/>
          <p:nvPr>
            <p:custDataLst>
              <p:tags r:id="rId8"/>
            </p:custDataLst>
          </p:nvPr>
        </p:nvSpPr>
        <p:spPr>
          <a:xfrm>
            <a:off x="1156335" y="1190625"/>
            <a:ext cx="3840480" cy="477520"/>
          </a:xfrm>
          <a:prstGeom prst="rect">
            <a:avLst/>
          </a:prstGeom>
          <a:noFill/>
        </p:spPr>
        <p:txBody>
          <a:bodyPr wrap="square" rtlCol="0">
            <a:noAutofit/>
          </a:bodyPr>
          <a:lstStyle/>
          <a:p>
            <a:pPr>
              <a:lnSpc>
                <a:spcPct val="150000"/>
              </a:lnSpc>
            </a:pPr>
            <a:r>
              <a:rPr b="1">
                <a:latin typeface="微软雅黑" panose="020B0503020204020204" pitchFamily="34" charset="-122"/>
                <a:ea typeface="微软雅黑" panose="020B0503020204020204" pitchFamily="34" charset="-122"/>
                <a:cs typeface="微软雅黑" panose="020B0503020204020204" pitchFamily="34" charset="-122"/>
                <a:sym typeface="+mn-ea"/>
              </a:rPr>
              <a:t>所治疗疾病对公共健康的影响</a:t>
            </a:r>
            <a:endParaRPr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文本框 23"/>
          <p:cNvSpPr txBox="1"/>
          <p:nvPr>
            <p:custDataLst>
              <p:tags r:id="rId9"/>
            </p:custDataLst>
          </p:nvPr>
        </p:nvSpPr>
        <p:spPr>
          <a:xfrm>
            <a:off x="1110615" y="4001650"/>
            <a:ext cx="4635500" cy="1820545"/>
          </a:xfrm>
          <a:prstGeom prst="rect">
            <a:avLst/>
          </a:prstGeom>
          <a:noFill/>
        </p:spPr>
        <p:txBody>
          <a:bodyPr wrap="square" rtlCol="0">
            <a:noAutofit/>
          </a:bodyPr>
          <a:lstStyle/>
          <a:p>
            <a:pPr algn="just">
              <a:lnSpc>
                <a:spcPct val="120000"/>
              </a:lnSpc>
              <a:spcBef>
                <a:spcPts val="0"/>
              </a:spcBef>
              <a:spcAft>
                <a:spcPts val="0"/>
              </a:spcAft>
              <a:buClrTx/>
              <a:buSzTx/>
            </a:pP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rPr>
              <a:t>随着</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老龄化的加剧，冠心病和肿瘤患者面临共同的危险因素。肿瘤合并冠心病患者如何更好地选择治疗策略是心脏病学家和肿瘤学家共同面临的新的临床问题。肿瘤合并冠心病患者复杂性高、致死率高，临床管理难度大，对</a:t>
            </a:r>
            <a:r>
              <a:rPr lang="zh-CN" altLang="en-US" sz="13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冠心病患者和肿瘤患者的心脏保护是合理、必要的</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用药需求。</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20000"/>
              </a:lnSpc>
              <a:spcBef>
                <a:spcPts val="0"/>
              </a:spcBef>
              <a:spcAft>
                <a:spcPts val="0"/>
              </a:spcAft>
              <a:buClrTx/>
              <a:buSzTx/>
            </a:pP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rPr>
              <a:t>西</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红花总苷片用于冠心病及放、化疗导致的冠心病，能确保医疗资源的有效利用，间接节约医疗成本的支出。</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rect"/>
          <p:cNvSpPr/>
          <p:nvPr>
            <p:custDataLst>
              <p:tags r:id="rId10"/>
            </p:custDataLst>
          </p:nvPr>
        </p:nvSpPr>
        <p:spPr>
          <a:xfrm>
            <a:off x="1150546" y="3899918"/>
            <a:ext cx="3588385"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27" name="文本框 26"/>
          <p:cNvSpPr txBox="1"/>
          <p:nvPr>
            <p:custDataLst>
              <p:tags r:id="rId11"/>
            </p:custDataLst>
          </p:nvPr>
        </p:nvSpPr>
        <p:spPr>
          <a:xfrm>
            <a:off x="1150546" y="3408440"/>
            <a:ext cx="3834765" cy="477520"/>
          </a:xfrm>
          <a:prstGeom prst="rect">
            <a:avLst/>
          </a:prstGeom>
          <a:noFill/>
        </p:spPr>
        <p:txBody>
          <a:bodyPr wrap="square" rtlCol="0">
            <a:noAutofit/>
          </a:bodyPr>
          <a:lstStyle/>
          <a:p>
            <a:pPr>
              <a:lnSpc>
                <a:spcPct val="150000"/>
              </a:lnSpc>
            </a:pPr>
            <a:r>
              <a:rPr b="1">
                <a:latin typeface="微软雅黑" panose="020B0503020204020204" pitchFamily="34" charset="-122"/>
                <a:ea typeface="微软雅黑" panose="020B0503020204020204" pitchFamily="34" charset="-122"/>
                <a:cs typeface="微软雅黑" panose="020B0503020204020204" pitchFamily="34" charset="-122"/>
                <a:sym typeface="+mn-ea"/>
              </a:rPr>
              <a:t>符合“保基本”原则</a:t>
            </a:r>
            <a:endParaRPr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custDataLst>
              <p:tags r:id="rId12"/>
            </p:custDataLst>
          </p:nvPr>
        </p:nvSpPr>
        <p:spPr>
          <a:xfrm>
            <a:off x="6111875" y="1755140"/>
            <a:ext cx="5121275" cy="1835150"/>
          </a:xfrm>
          <a:prstGeom prst="rect">
            <a:avLst/>
          </a:prstGeom>
          <a:noFill/>
        </p:spPr>
        <p:txBody>
          <a:bodyPr wrap="square" rtlCol="0">
            <a:noAutofit/>
          </a:bodyPr>
          <a:lstStyle/>
          <a:p>
            <a:pPr algn="l">
              <a:lnSpc>
                <a:spcPct val="120000"/>
              </a:lnSpc>
              <a:spcBef>
                <a:spcPts val="0"/>
              </a:spcBef>
              <a:spcAft>
                <a:spcPts val="0"/>
              </a:spcAft>
              <a:buClrTx/>
              <a:buSzTx/>
            </a:pPr>
            <a:r>
              <a:rPr lang="en-US" altLang="zh-CN" sz="13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3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西</a:t>
            </a:r>
            <a:r>
              <a:rPr lang="zh-CN" altLang="en-US" sz="13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红花总苷片是治疗冠心病、心绞痛的传统的经典药物，能够优化冠心病的治疗和管理，更是放化疗引起的冠心病、心绞痛唯一的疗效卓著且有高质量循证证据支持的中药。</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20000"/>
              </a:lnSpc>
              <a:spcBef>
                <a:spcPts val="0"/>
              </a:spcBef>
              <a:spcAft>
                <a:spcPts val="0"/>
              </a:spcAft>
              <a:buClrTx/>
              <a:buSzTx/>
            </a:pP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放、化疗导致心脏毒性引起的冠心病心绞痛”属于中医学“胸痹心痛”的范畴，也属于西医学“冠心病心绞痛”的范畴，因此医保支付范围调整为产品原适应症，有助于更充分地发挥产品临床价值，让冠心病患者和肿瘤合并冠心病患者都获益，也深刻体现我国医保目录的适用性和前沿性。</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rect"/>
          <p:cNvSpPr/>
          <p:nvPr>
            <p:custDataLst>
              <p:tags r:id="rId13"/>
            </p:custDataLst>
          </p:nvPr>
        </p:nvSpPr>
        <p:spPr>
          <a:xfrm>
            <a:off x="6111875" y="1678940"/>
            <a:ext cx="3588385"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12" name="文本框 11"/>
          <p:cNvSpPr txBox="1"/>
          <p:nvPr>
            <p:custDataLst>
              <p:tags r:id="rId14"/>
            </p:custDataLst>
          </p:nvPr>
        </p:nvSpPr>
        <p:spPr>
          <a:xfrm>
            <a:off x="6111875" y="1190625"/>
            <a:ext cx="3840480" cy="477520"/>
          </a:xfrm>
          <a:prstGeom prst="rect">
            <a:avLst/>
          </a:prstGeom>
          <a:noFill/>
        </p:spPr>
        <p:txBody>
          <a:bodyPr wrap="square" rtlCol="0">
            <a:noAutofit/>
          </a:bodyPr>
          <a:lstStyle/>
          <a:p>
            <a:pPr>
              <a:lnSpc>
                <a:spcPct val="150000"/>
              </a:lnSpc>
            </a:pPr>
            <a:r>
              <a:rPr b="1">
                <a:latin typeface="微软雅黑" panose="020B0503020204020204" pitchFamily="34" charset="-122"/>
                <a:ea typeface="微软雅黑" panose="020B0503020204020204" pitchFamily="34" charset="-122"/>
                <a:cs typeface="微软雅黑" panose="020B0503020204020204" pitchFamily="34" charset="-122"/>
                <a:sym typeface="+mn-ea"/>
              </a:rPr>
              <a:t>弥补目录短板</a:t>
            </a:r>
            <a:endParaRPr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rect"/>
          <p:cNvSpPr/>
          <p:nvPr>
            <p:custDataLst>
              <p:tags r:id="rId15"/>
            </p:custDataLst>
          </p:nvPr>
        </p:nvSpPr>
        <p:spPr>
          <a:xfrm>
            <a:off x="6111875" y="3823718"/>
            <a:ext cx="3588385"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17" name="文本框 16"/>
          <p:cNvSpPr txBox="1"/>
          <p:nvPr>
            <p:custDataLst>
              <p:tags r:id="rId16"/>
            </p:custDataLst>
          </p:nvPr>
        </p:nvSpPr>
        <p:spPr>
          <a:xfrm>
            <a:off x="6169025" y="3351530"/>
            <a:ext cx="3840480" cy="477520"/>
          </a:xfrm>
          <a:prstGeom prst="rect">
            <a:avLst/>
          </a:prstGeom>
          <a:noFill/>
        </p:spPr>
        <p:txBody>
          <a:bodyPr wrap="square" rtlCol="0">
            <a:noAutofit/>
          </a:bodyPr>
          <a:lstStyle/>
          <a:p>
            <a:pPr>
              <a:lnSpc>
                <a:spcPct val="150000"/>
              </a:lnSpc>
            </a:pPr>
            <a:r>
              <a:rPr b="1" dirty="0" err="1">
                <a:latin typeface="微软雅黑" panose="020B0503020204020204" pitchFamily="34" charset="-122"/>
                <a:ea typeface="微软雅黑" panose="020B0503020204020204" pitchFamily="34" charset="-122"/>
                <a:cs typeface="微软雅黑" panose="020B0503020204020204" pitchFamily="34" charset="-122"/>
                <a:sym typeface="+mn-ea"/>
              </a:rPr>
              <a:t>临床管理难度</a:t>
            </a:r>
            <a:endParaRPr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文本框 17"/>
          <p:cNvSpPr txBox="1"/>
          <p:nvPr>
            <p:custDataLst>
              <p:tags r:id="rId17"/>
            </p:custDataLst>
          </p:nvPr>
        </p:nvSpPr>
        <p:spPr>
          <a:xfrm>
            <a:off x="6049010" y="3904567"/>
            <a:ext cx="5180329" cy="1917628"/>
          </a:xfrm>
          <a:prstGeom prst="rect">
            <a:avLst/>
          </a:prstGeom>
          <a:noFill/>
        </p:spPr>
        <p:txBody>
          <a:bodyPr wrap="square" rtlCol="0">
            <a:noAutofit/>
          </a:bodyPr>
          <a:lstStyle/>
          <a:p>
            <a:pPr>
              <a:lnSpc>
                <a:spcPct val="120000"/>
              </a:lnSpc>
              <a:spcBef>
                <a:spcPts val="0"/>
              </a:spcBef>
              <a:spcAft>
                <a:spcPts val="0"/>
              </a:spcAft>
            </a:pP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rPr>
              <a:t>首先</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，西红花总苷片临床广泛用于冠心病心绞痛患者，近年来更</a:t>
            </a:r>
            <a:r>
              <a:rPr lang="zh-CN" altLang="en-US" sz="13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成为肿瘤合并冠心病患者的一线用药</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，人用经验非常丰富；其次，本品是国内唯一获批药用准字的西红花类独家产品，学术研究价值卓越，临床医生认可度高；第三，</a:t>
            </a:r>
            <a:r>
              <a:rPr lang="zh-CN" altLang="en-US" sz="13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冠心病合理用药在我国非常成熟，放、化疗导致冠心病指南近年来不断更新</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rPr>
              <a:t>因此</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临床无滥用或超说明书用药风险，西红花总苷片医保调整为原说明书适应症，有利于促进临床合理用药，让“守正创新”产品价值得到更充分发挥。</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42204" y="-22860"/>
            <a:ext cx="12234204" cy="6880715"/>
          </a:xfrm>
          <a:prstGeom prst="rect">
            <a:avLst/>
          </a:prstGeom>
          <a:gradFill flip="none" rotWithShape="1">
            <a:gsLst>
              <a:gs pos="0">
                <a:schemeClr val="bg1">
                  <a:alpha val="0"/>
                </a:schemeClr>
              </a:gs>
              <a:gs pos="100000">
                <a:srgbClr val="8ED1BF">
                  <a:alpha val="26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p:cNvSpPr/>
          <p:nvPr/>
        </p:nvSpPr>
        <p:spPr>
          <a:xfrm>
            <a:off x="-1358391" y="1360471"/>
            <a:ext cx="3484931" cy="3484931"/>
          </a:xfrm>
          <a:prstGeom prst="ellipse">
            <a:avLst/>
          </a:prstGeom>
          <a:solidFill>
            <a:srgbClr val="95D4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dirty="0">
              <a:effectLst>
                <a:outerShdw blurRad="38100" dist="38100" dir="2700000" algn="tl">
                  <a:srgbClr val="000000">
                    <a:alpha val="43137"/>
                  </a:srgbClr>
                </a:outerShdw>
              </a:effectLst>
              <a:latin typeface="+mj-ea"/>
              <a:ea typeface="+mj-ea"/>
            </a:endParaRPr>
          </a:p>
        </p:txBody>
      </p:sp>
      <p:grpSp>
        <p:nvGrpSpPr>
          <p:cNvPr id="38" name="组合 37"/>
          <p:cNvGrpSpPr/>
          <p:nvPr/>
        </p:nvGrpSpPr>
        <p:grpSpPr>
          <a:xfrm>
            <a:off x="3177540" y="2917190"/>
            <a:ext cx="3449320" cy="716280"/>
            <a:chOff x="5788" y="5113"/>
            <a:chExt cx="5432" cy="1128"/>
          </a:xfrm>
        </p:grpSpPr>
        <p:sp>
          <p:nvSpPr>
            <p:cNvPr id="24" name="圆角矩形 23"/>
            <p:cNvSpPr/>
            <p:nvPr/>
          </p:nvSpPr>
          <p:spPr>
            <a:xfrm>
              <a:off x="5870" y="5143"/>
              <a:ext cx="4920" cy="1090"/>
            </a:xfrm>
            <a:prstGeom prst="roundRect">
              <a:avLst>
                <a:gd name="adj" fmla="val 47631"/>
              </a:avLst>
            </a:prstGeom>
            <a:solidFill>
              <a:srgbClr val="95D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10" name="椭圆 9"/>
            <p:cNvSpPr/>
            <p:nvPr/>
          </p:nvSpPr>
          <p:spPr>
            <a:xfrm>
              <a:off x="5788" y="5113"/>
              <a:ext cx="1201" cy="1129"/>
            </a:xfrm>
            <a:prstGeom prst="ellipse">
              <a:avLst/>
            </a:prstGeom>
            <a:solidFill>
              <a:srgbClr val="A6DBCD"/>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lumMod val="75000"/>
                      <a:lumOff val="25000"/>
                    </a:schemeClr>
                  </a:solidFill>
                  <a:effectLst>
                    <a:outerShdw blurRad="38100" dist="38100" dir="2700000" algn="tl">
                      <a:srgbClr val="000000">
                        <a:alpha val="43137"/>
                      </a:srgbClr>
                    </a:outerShdw>
                  </a:effectLst>
                  <a:latin typeface="+mj-ea"/>
                  <a:ea typeface="+mj-ea"/>
                </a:rPr>
                <a:t> 3</a:t>
              </a:r>
              <a:endParaRPr lang="en-US" altLang="zh-CN" sz="2000" b="1" dirty="0" smtClean="0">
                <a:solidFill>
                  <a:schemeClr val="tx1">
                    <a:lumMod val="75000"/>
                    <a:lumOff val="25000"/>
                  </a:schemeClr>
                </a:solidFill>
                <a:effectLst>
                  <a:outerShdw blurRad="38100" dist="38100" dir="2700000" algn="tl">
                    <a:srgbClr val="000000">
                      <a:alpha val="43137"/>
                    </a:srgbClr>
                  </a:outerShdw>
                </a:effectLst>
                <a:latin typeface="+mj-ea"/>
                <a:ea typeface="+mj-ea"/>
              </a:endParaRPr>
            </a:p>
          </p:txBody>
        </p:sp>
        <p:sp>
          <p:nvSpPr>
            <p:cNvPr id="11" name="MH_SubTitle_1"/>
            <p:cNvSpPr txBox="1"/>
            <p:nvPr>
              <p:custDataLst>
                <p:tags r:id="rId1"/>
              </p:custDataLst>
            </p:nvPr>
          </p:nvSpPr>
          <p:spPr>
            <a:xfrm>
              <a:off x="7408" y="5337"/>
              <a:ext cx="3813" cy="581"/>
            </a:xfrm>
            <a:prstGeom prst="rect">
              <a:avLst/>
            </a:prstGeom>
            <a:noFill/>
          </p:spPr>
          <p:txBody>
            <a:bodyPr wrap="square" lIns="0" tIns="0" rIns="0" bIns="0" anchor="ctr">
              <a:spAutoFit/>
            </a:bodyPr>
            <a:lstStyle/>
            <a:p>
              <a:pPr lvl="0"/>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sym typeface="+mn-ea"/>
                </a:rPr>
                <a:t>有效性</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37" name="组合 36"/>
          <p:cNvGrpSpPr/>
          <p:nvPr/>
        </p:nvGrpSpPr>
        <p:grpSpPr>
          <a:xfrm>
            <a:off x="6611620" y="1432560"/>
            <a:ext cx="3401060" cy="716280"/>
            <a:chOff x="5788" y="3680"/>
            <a:chExt cx="5356" cy="1128"/>
          </a:xfrm>
        </p:grpSpPr>
        <p:sp>
          <p:nvSpPr>
            <p:cNvPr id="23" name="圆角矩形 22"/>
            <p:cNvSpPr/>
            <p:nvPr/>
          </p:nvSpPr>
          <p:spPr>
            <a:xfrm>
              <a:off x="5870" y="3703"/>
              <a:ext cx="4920" cy="1090"/>
            </a:xfrm>
            <a:prstGeom prst="roundRect">
              <a:avLst>
                <a:gd name="adj" fmla="val 47631"/>
              </a:avLst>
            </a:prstGeom>
            <a:solidFill>
              <a:srgbClr val="95D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8" name="MH_SubTitle_1"/>
            <p:cNvSpPr txBox="1"/>
            <p:nvPr>
              <p:custDataLst>
                <p:tags r:id="rId2"/>
              </p:custDataLst>
            </p:nvPr>
          </p:nvSpPr>
          <p:spPr>
            <a:xfrm>
              <a:off x="7408" y="3910"/>
              <a:ext cx="3736" cy="581"/>
            </a:xfrm>
            <a:prstGeom prst="rect">
              <a:avLst/>
            </a:prstGeom>
            <a:noFill/>
          </p:spPr>
          <p:txBody>
            <a:bodyPr wrap="square" lIns="0" tIns="0" rIns="0" bIns="0" anchor="ctr">
              <a:spAutoFit/>
            </a:bodyPr>
            <a:lstStyle/>
            <a:p>
              <a:pPr lvl="0"/>
              <a:r>
                <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安全性</a:t>
              </a:r>
              <a:endPar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5" name="椭圆 14"/>
            <p:cNvSpPr/>
            <p:nvPr/>
          </p:nvSpPr>
          <p:spPr>
            <a:xfrm>
              <a:off x="5788" y="3680"/>
              <a:ext cx="1201" cy="1129"/>
            </a:xfrm>
            <a:prstGeom prst="ellipse">
              <a:avLst/>
            </a:prstGeom>
            <a:solidFill>
              <a:srgbClr val="A6DBCD"/>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lumMod val="75000"/>
                      <a:lumOff val="25000"/>
                    </a:schemeClr>
                  </a:solidFill>
                  <a:effectLst>
                    <a:outerShdw blurRad="38100" dist="38100" dir="2700000" algn="tl">
                      <a:srgbClr val="000000">
                        <a:alpha val="43137"/>
                      </a:srgbClr>
                    </a:outerShdw>
                  </a:effectLst>
                  <a:latin typeface="+mj-ea"/>
                  <a:ea typeface="+mj-ea"/>
                </a:rPr>
                <a:t> 2</a:t>
              </a:r>
              <a:endParaRPr lang="en-US" altLang="zh-CN" sz="2000" b="1" dirty="0" smtClean="0">
                <a:solidFill>
                  <a:schemeClr val="tx1">
                    <a:lumMod val="75000"/>
                    <a:lumOff val="25000"/>
                  </a:schemeClr>
                </a:solidFill>
                <a:effectLst>
                  <a:outerShdw blurRad="38100" dist="38100" dir="2700000" algn="tl">
                    <a:srgbClr val="000000">
                      <a:alpha val="43137"/>
                    </a:srgbClr>
                  </a:outerShdw>
                </a:effectLst>
                <a:latin typeface="+mj-ea"/>
                <a:ea typeface="+mj-ea"/>
              </a:endParaRPr>
            </a:p>
          </p:txBody>
        </p:sp>
      </p:grpSp>
      <p:grpSp>
        <p:nvGrpSpPr>
          <p:cNvPr id="36" name="组合 35"/>
          <p:cNvGrpSpPr/>
          <p:nvPr/>
        </p:nvGrpSpPr>
        <p:grpSpPr>
          <a:xfrm>
            <a:off x="3177540" y="1432560"/>
            <a:ext cx="3401060" cy="716280"/>
            <a:chOff x="5788" y="2247"/>
            <a:chExt cx="5356" cy="1128"/>
          </a:xfrm>
        </p:grpSpPr>
        <p:sp>
          <p:nvSpPr>
            <p:cNvPr id="5" name="圆角矩形 4"/>
            <p:cNvSpPr/>
            <p:nvPr/>
          </p:nvSpPr>
          <p:spPr>
            <a:xfrm>
              <a:off x="5870" y="2282"/>
              <a:ext cx="4920" cy="1090"/>
            </a:xfrm>
            <a:prstGeom prst="roundRect">
              <a:avLst>
                <a:gd name="adj" fmla="val 47631"/>
              </a:avLst>
            </a:prstGeom>
            <a:solidFill>
              <a:srgbClr val="95D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6" name="MH_SubTitle_1"/>
            <p:cNvSpPr txBox="1"/>
            <p:nvPr>
              <p:custDataLst>
                <p:tags r:id="rId3"/>
              </p:custDataLst>
            </p:nvPr>
          </p:nvSpPr>
          <p:spPr>
            <a:xfrm>
              <a:off x="7408" y="2527"/>
              <a:ext cx="3736" cy="581"/>
            </a:xfrm>
            <a:prstGeom prst="rect">
              <a:avLst/>
            </a:prstGeom>
            <a:noFill/>
          </p:spPr>
          <p:txBody>
            <a:bodyPr wrap="square" lIns="0" tIns="0" rIns="0" bIns="0" anchor="ctr">
              <a:spAutoFit/>
            </a:bodyPr>
            <a:lstStyle/>
            <a:p>
              <a:pPr lvl="0" algn="l">
                <a:buClrTx/>
                <a:buSzTx/>
                <a:buFontTx/>
              </a:pPr>
              <a:r>
                <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药品基本信息</a:t>
              </a:r>
              <a:endPar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6" name="椭圆 15"/>
            <p:cNvSpPr/>
            <p:nvPr/>
          </p:nvSpPr>
          <p:spPr>
            <a:xfrm>
              <a:off x="5788" y="2247"/>
              <a:ext cx="1201" cy="1129"/>
            </a:xfrm>
            <a:prstGeom prst="ellipse">
              <a:avLst/>
            </a:prstGeom>
            <a:solidFill>
              <a:srgbClr val="A6DBCD"/>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lumMod val="75000"/>
                      <a:lumOff val="25000"/>
                    </a:schemeClr>
                  </a:solidFill>
                  <a:effectLst>
                    <a:outerShdw blurRad="38100" dist="38100" dir="2700000" algn="tl">
                      <a:srgbClr val="000000">
                        <a:alpha val="43137"/>
                      </a:srgbClr>
                    </a:outerShdw>
                  </a:effectLst>
                  <a:latin typeface="+mj-ea"/>
                  <a:ea typeface="+mj-ea"/>
                </a:rPr>
                <a:t> 1</a:t>
              </a:r>
              <a:endParaRPr lang="en-US" altLang="zh-CN" sz="2000" b="1" dirty="0" smtClean="0">
                <a:solidFill>
                  <a:schemeClr val="tx1">
                    <a:lumMod val="75000"/>
                    <a:lumOff val="25000"/>
                  </a:schemeClr>
                </a:solidFill>
                <a:effectLst>
                  <a:outerShdw blurRad="38100" dist="38100" dir="2700000" algn="tl">
                    <a:srgbClr val="000000">
                      <a:alpha val="43137"/>
                    </a:srgbClr>
                  </a:outerShdw>
                </a:effectLst>
                <a:latin typeface="+mj-ea"/>
                <a:ea typeface="+mj-ea"/>
              </a:endParaRPr>
            </a:p>
          </p:txBody>
        </p:sp>
      </p:grpSp>
      <p:sp>
        <p:nvSpPr>
          <p:cNvPr id="18" name="文本框 6"/>
          <p:cNvSpPr txBox="1"/>
          <p:nvPr/>
        </p:nvSpPr>
        <p:spPr>
          <a:xfrm>
            <a:off x="143087" y="3332480"/>
            <a:ext cx="1929553" cy="398780"/>
          </a:xfrm>
          <a:prstGeom prst="rect">
            <a:avLst/>
          </a:prstGeom>
          <a:noFill/>
          <a:ln w="9525">
            <a:noFill/>
          </a:ln>
        </p:spPr>
        <p:txBody>
          <a:bodyPr wrap="square" anchor="t">
            <a:spAutoFit/>
          </a:bodyPr>
          <a:lstStyle/>
          <a:p>
            <a:pPr lvl="0" indent="0"/>
            <a:r>
              <a:rPr lang="en-US" altLang="zh-CN" sz="2000" spc="300" dirty="0">
                <a:solidFill>
                  <a:schemeClr val="bg1">
                    <a:lumMod val="50000"/>
                  </a:schemeClr>
                </a:solidFill>
                <a:latin typeface="+mj-ea"/>
                <a:ea typeface="+mj-ea"/>
                <a:cs typeface="Times New Roman" panose="02020603050405020304" pitchFamily="18" charset="0"/>
              </a:rPr>
              <a:t>Contents</a:t>
            </a:r>
            <a:endParaRPr lang="en-US" altLang="zh-CN" sz="2000" spc="300" dirty="0">
              <a:solidFill>
                <a:schemeClr val="bg1">
                  <a:lumMod val="50000"/>
                </a:schemeClr>
              </a:solidFill>
              <a:latin typeface="+mj-ea"/>
              <a:ea typeface="+mj-ea"/>
              <a:cs typeface="Times New Roman" panose="02020603050405020304" pitchFamily="18" charset="0"/>
            </a:endParaRPr>
          </a:p>
        </p:txBody>
      </p:sp>
      <p:sp>
        <p:nvSpPr>
          <p:cNvPr id="19" name="文本框 7"/>
          <p:cNvSpPr txBox="1"/>
          <p:nvPr/>
        </p:nvSpPr>
        <p:spPr>
          <a:xfrm>
            <a:off x="148365" y="2526811"/>
            <a:ext cx="1780948" cy="829945"/>
          </a:xfrm>
          <a:prstGeom prst="rect">
            <a:avLst/>
          </a:prstGeom>
          <a:noFill/>
        </p:spPr>
        <p:txBody>
          <a:bodyPr wrap="square" rtlCol="0">
            <a:spAutoFit/>
          </a:bodyPr>
          <a:lstStyle>
            <a:defPPr>
              <a:defRPr lang="zh-CN"/>
            </a:defPPr>
            <a:lvl1pPr lvl="0">
              <a:defRPr sz="3200">
                <a:latin typeface="微软雅黑" panose="020B0503020204020204" pitchFamily="34" charset="-122"/>
                <a:ea typeface="微软雅黑" panose="020B0503020204020204" pitchFamily="34" charset="-122"/>
              </a:defRPr>
            </a:lvl1pPr>
          </a:lstStyle>
          <a:p>
            <a:r>
              <a:rPr lang="zh-CN" altLang="en-US" sz="4800" b="1" dirty="0" smtClean="0">
                <a:solidFill>
                  <a:schemeClr val="bg1"/>
                </a:solidFill>
              </a:rPr>
              <a:t>目 录</a:t>
            </a:r>
            <a:endParaRPr lang="zh-CN" altLang="en-US" sz="4800" b="1" dirty="0">
              <a:solidFill>
                <a:schemeClr val="bg1"/>
              </a:solidFill>
            </a:endParaRPr>
          </a:p>
        </p:txBody>
      </p:sp>
      <p:grpSp>
        <p:nvGrpSpPr>
          <p:cNvPr id="40" name="组合 39"/>
          <p:cNvGrpSpPr/>
          <p:nvPr/>
        </p:nvGrpSpPr>
        <p:grpSpPr>
          <a:xfrm>
            <a:off x="6585585" y="2936240"/>
            <a:ext cx="3400425" cy="717550"/>
            <a:chOff x="5789" y="7981"/>
            <a:chExt cx="5355" cy="1130"/>
          </a:xfrm>
        </p:grpSpPr>
        <p:sp>
          <p:nvSpPr>
            <p:cNvPr id="26" name="圆角矩形 25"/>
            <p:cNvSpPr/>
            <p:nvPr/>
          </p:nvSpPr>
          <p:spPr>
            <a:xfrm>
              <a:off x="5870" y="7981"/>
              <a:ext cx="4920" cy="1090"/>
            </a:xfrm>
            <a:prstGeom prst="roundRect">
              <a:avLst>
                <a:gd name="adj" fmla="val 47631"/>
              </a:avLst>
            </a:prstGeom>
            <a:solidFill>
              <a:srgbClr val="95D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29" name="椭圆 28"/>
            <p:cNvSpPr/>
            <p:nvPr/>
          </p:nvSpPr>
          <p:spPr>
            <a:xfrm>
              <a:off x="5789" y="7983"/>
              <a:ext cx="1218" cy="1129"/>
            </a:xfrm>
            <a:prstGeom prst="ellipse">
              <a:avLst/>
            </a:prstGeom>
            <a:solidFill>
              <a:srgbClr val="A6DBCD"/>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lumMod val="75000"/>
                      <a:lumOff val="25000"/>
                    </a:schemeClr>
                  </a:solidFill>
                  <a:effectLst>
                    <a:outerShdw blurRad="38100" dist="38100" dir="2700000" algn="tl">
                      <a:srgbClr val="000000">
                        <a:alpha val="43137"/>
                      </a:srgbClr>
                    </a:outerShdw>
                  </a:effectLst>
                  <a:latin typeface="+mj-ea"/>
                  <a:ea typeface="+mj-ea"/>
                </a:rPr>
                <a:t>4</a:t>
              </a:r>
              <a:endParaRPr lang="en-US" altLang="zh-CN" sz="2000" b="1" dirty="0" smtClean="0">
                <a:solidFill>
                  <a:schemeClr val="tx1">
                    <a:lumMod val="75000"/>
                    <a:lumOff val="25000"/>
                  </a:schemeClr>
                </a:solidFill>
                <a:effectLst>
                  <a:outerShdw blurRad="38100" dist="38100" dir="2700000" algn="tl">
                    <a:srgbClr val="000000">
                      <a:alpha val="43137"/>
                    </a:srgbClr>
                  </a:outerShdw>
                </a:effectLst>
                <a:latin typeface="+mj-ea"/>
                <a:ea typeface="+mj-ea"/>
              </a:endParaRPr>
            </a:p>
          </p:txBody>
        </p:sp>
        <p:sp>
          <p:nvSpPr>
            <p:cNvPr id="30" name="MH_SubTitle_1"/>
            <p:cNvSpPr txBox="1"/>
            <p:nvPr>
              <p:custDataLst>
                <p:tags r:id="rId4"/>
              </p:custDataLst>
            </p:nvPr>
          </p:nvSpPr>
          <p:spPr>
            <a:xfrm>
              <a:off x="7408" y="8202"/>
              <a:ext cx="3736" cy="581"/>
            </a:xfrm>
            <a:prstGeom prst="rect">
              <a:avLst/>
            </a:prstGeom>
            <a:noFill/>
          </p:spPr>
          <p:txBody>
            <a:bodyPr wrap="square" lIns="0" tIns="0" rIns="0" bIns="0" anchor="ctr">
              <a:spAutoFit/>
            </a:bodyPr>
            <a:lstStyle/>
            <a:p>
              <a:pPr lvl="0"/>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sym typeface="+mn-ea"/>
                </a:rPr>
                <a:t>创新性</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41" name="组合 40"/>
          <p:cNvGrpSpPr/>
          <p:nvPr/>
        </p:nvGrpSpPr>
        <p:grpSpPr>
          <a:xfrm>
            <a:off x="3236595" y="4471035"/>
            <a:ext cx="3400425" cy="717550"/>
            <a:chOff x="5789" y="9341"/>
            <a:chExt cx="5355" cy="1130"/>
          </a:xfrm>
        </p:grpSpPr>
        <p:sp>
          <p:nvSpPr>
            <p:cNvPr id="33" name="圆角矩形 32"/>
            <p:cNvSpPr/>
            <p:nvPr/>
          </p:nvSpPr>
          <p:spPr>
            <a:xfrm>
              <a:off x="5870" y="9341"/>
              <a:ext cx="4920" cy="1090"/>
            </a:xfrm>
            <a:prstGeom prst="roundRect">
              <a:avLst>
                <a:gd name="adj" fmla="val 47631"/>
              </a:avLst>
            </a:prstGeom>
            <a:solidFill>
              <a:srgbClr val="95D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endParaRPr>
            </a:p>
          </p:txBody>
        </p:sp>
        <p:sp>
          <p:nvSpPr>
            <p:cNvPr id="34" name="椭圆 33"/>
            <p:cNvSpPr/>
            <p:nvPr/>
          </p:nvSpPr>
          <p:spPr>
            <a:xfrm>
              <a:off x="5789" y="9343"/>
              <a:ext cx="1218" cy="1129"/>
            </a:xfrm>
            <a:prstGeom prst="ellipse">
              <a:avLst/>
            </a:prstGeom>
            <a:solidFill>
              <a:srgbClr val="A6DBCD"/>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lumMod val="75000"/>
                      <a:lumOff val="25000"/>
                    </a:schemeClr>
                  </a:solidFill>
                  <a:effectLst>
                    <a:outerShdw blurRad="38100" dist="38100" dir="2700000" algn="tl">
                      <a:srgbClr val="000000">
                        <a:alpha val="43137"/>
                      </a:srgbClr>
                    </a:outerShdw>
                  </a:effectLst>
                  <a:latin typeface="+mj-ea"/>
                  <a:ea typeface="+mj-ea"/>
                </a:rPr>
                <a:t>5</a:t>
              </a:r>
              <a:endParaRPr lang="en-US" altLang="zh-CN" sz="2000" b="1" dirty="0" smtClean="0">
                <a:solidFill>
                  <a:schemeClr val="tx1">
                    <a:lumMod val="75000"/>
                    <a:lumOff val="25000"/>
                  </a:schemeClr>
                </a:solidFill>
                <a:effectLst>
                  <a:outerShdw blurRad="38100" dist="38100" dir="2700000" algn="tl">
                    <a:srgbClr val="000000">
                      <a:alpha val="43137"/>
                    </a:srgbClr>
                  </a:outerShdw>
                </a:effectLst>
                <a:latin typeface="+mj-ea"/>
                <a:ea typeface="+mj-ea"/>
              </a:endParaRPr>
            </a:p>
          </p:txBody>
        </p:sp>
        <p:sp>
          <p:nvSpPr>
            <p:cNvPr id="35" name="MH_SubTitle_1"/>
            <p:cNvSpPr txBox="1"/>
            <p:nvPr>
              <p:custDataLst>
                <p:tags r:id="rId5"/>
              </p:custDataLst>
            </p:nvPr>
          </p:nvSpPr>
          <p:spPr>
            <a:xfrm>
              <a:off x="7408" y="9562"/>
              <a:ext cx="3736" cy="581"/>
            </a:xfrm>
            <a:prstGeom prst="rect">
              <a:avLst/>
            </a:prstGeom>
            <a:noFill/>
          </p:spPr>
          <p:txBody>
            <a:bodyPr wrap="square" lIns="0" tIns="0" rIns="0" bIns="0" anchor="ctr">
              <a:spAutoFit/>
            </a:bodyPr>
            <a:lstStyle/>
            <a:p>
              <a:pPr lvl="0"/>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sym typeface="+mn-ea"/>
                </a:rPr>
                <a:t>公平性</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15975" y="1177925"/>
            <a:ext cx="10359390" cy="4445635"/>
          </a:xfrm>
          <a:prstGeom prst="rect">
            <a:avLst/>
          </a:prstGeom>
        </p:spPr>
      </p:pic>
      <p:grpSp>
        <p:nvGrpSpPr>
          <p:cNvPr id="2" name="组合 1"/>
          <p:cNvGrpSpPr/>
          <p:nvPr/>
        </p:nvGrpSpPr>
        <p:grpSpPr>
          <a:xfrm>
            <a:off x="387899" y="283014"/>
            <a:ext cx="5381076" cy="716927"/>
            <a:chOff x="4598" y="2247"/>
            <a:chExt cx="8474" cy="1129"/>
          </a:xfrm>
        </p:grpSpPr>
        <p:sp>
          <p:nvSpPr>
            <p:cNvPr id="5" name="圆角矩形 4"/>
            <p:cNvSpPr/>
            <p:nvPr>
              <p:custDataLst>
                <p:tags r:id="rId3"/>
              </p:custDataLst>
            </p:nvPr>
          </p:nvSpPr>
          <p:spPr>
            <a:xfrm>
              <a:off x="4680" y="2282"/>
              <a:ext cx="8392" cy="1090"/>
            </a:xfrm>
            <a:prstGeom prst="roundRect">
              <a:avLst>
                <a:gd name="adj" fmla="val 47631"/>
              </a:avLst>
            </a:prstGeom>
            <a:solidFill>
              <a:srgbClr val="95D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MH_SubTitle_1"/>
            <p:cNvSpPr txBox="1"/>
            <p:nvPr>
              <p:custDataLst>
                <p:tags r:id="rId4"/>
              </p:custDataLst>
            </p:nvPr>
          </p:nvSpPr>
          <p:spPr>
            <a:xfrm>
              <a:off x="6218" y="2527"/>
              <a:ext cx="6373" cy="581"/>
            </a:xfrm>
            <a:prstGeom prst="rect">
              <a:avLst/>
            </a:prstGeom>
            <a:noFill/>
          </p:spPr>
          <p:txBody>
            <a:bodyPr wrap="square" lIns="0" tIns="0" rIns="0" bIns="0" anchor="ctr">
              <a:spAutoFit/>
            </a:bodyPr>
            <a:lstStyle/>
            <a:p>
              <a:pPr lvl="0" algn="l">
                <a:buClrTx/>
                <a:buSzTx/>
                <a:buFontTx/>
              </a:pPr>
              <a:r>
                <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药品基本信息</a:t>
              </a:r>
              <a:endPar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6" name="椭圆 15"/>
            <p:cNvSpPr/>
            <p:nvPr>
              <p:custDataLst>
                <p:tags r:id="rId5"/>
              </p:custDataLst>
            </p:nvPr>
          </p:nvSpPr>
          <p:spPr>
            <a:xfrm>
              <a:off x="4598" y="2247"/>
              <a:ext cx="1201" cy="1129"/>
            </a:xfrm>
            <a:prstGeom prst="ellipse">
              <a:avLst/>
            </a:prstGeom>
            <a:solidFill>
              <a:srgbClr val="A6DBCD"/>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effectLst>
                    <a:outerShdw blurRad="38100" dist="38100" dir="2700000" algn="tl">
                      <a:srgbClr val="000000">
                        <a:alpha val="43137"/>
                      </a:srgbClr>
                    </a:outerShdw>
                  </a:effectLst>
                  <a:latin typeface="+mj-ea"/>
                  <a:ea typeface="+mj-ea"/>
                </a:rPr>
                <a:t> 1</a:t>
              </a:r>
              <a:endParaRPr lang="zh-CN" altLang="en-US" sz="2000" b="1" dirty="0">
                <a:effectLst>
                  <a:outerShdw blurRad="38100" dist="38100" dir="2700000" algn="tl">
                    <a:srgbClr val="000000">
                      <a:alpha val="43137"/>
                    </a:srgbClr>
                  </a:outerShdw>
                </a:effectLst>
                <a:latin typeface="+mj-ea"/>
                <a:ea typeface="+mj-ea"/>
              </a:endParaRPr>
            </a:p>
          </p:txBody>
        </p:sp>
      </p:grpSp>
      <p:sp>
        <p:nvSpPr>
          <p:cNvPr id="15" name="文本框 14"/>
          <p:cNvSpPr txBox="1"/>
          <p:nvPr>
            <p:custDataLst>
              <p:tags r:id="rId6"/>
            </p:custDataLst>
          </p:nvPr>
        </p:nvSpPr>
        <p:spPr>
          <a:xfrm>
            <a:off x="1562100" y="1579245"/>
            <a:ext cx="8664575" cy="3420110"/>
          </a:xfrm>
          <a:prstGeom prst="rect">
            <a:avLst/>
          </a:prstGeom>
          <a:noFill/>
        </p:spPr>
        <p:txBody>
          <a:bodyPr wrap="square" rtlCol="0">
            <a:noAutofit/>
          </a:bodyPr>
          <a:lstStyle/>
          <a:p>
            <a:pPr>
              <a:lnSpc>
                <a:spcPct val="15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通用名：西红花总苷片</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汉语拼音：Xihonghua Zonggan Pian</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商品名：瑞畅</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注册规格： </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12m</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g</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剂型：片剂</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中国大陆首次上市时间： 1999年1月12日</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全球首个上市国家/地区及上市时间：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1999</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年，中国大陆</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目前大陆地区同通用名药品的上市情况：无</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是否为OTC药品： 否</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参照药品建议：无</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6556375" y="2075815"/>
            <a:ext cx="4453255" cy="326961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15975" y="1279525"/>
            <a:ext cx="10359390" cy="4343400"/>
          </a:xfrm>
          <a:prstGeom prst="rect">
            <a:avLst/>
          </a:prstGeom>
        </p:spPr>
      </p:pic>
      <p:grpSp>
        <p:nvGrpSpPr>
          <p:cNvPr id="2" name="组合 1"/>
          <p:cNvGrpSpPr/>
          <p:nvPr/>
        </p:nvGrpSpPr>
        <p:grpSpPr>
          <a:xfrm>
            <a:off x="387899" y="283014"/>
            <a:ext cx="5381076" cy="716927"/>
            <a:chOff x="4598" y="2247"/>
            <a:chExt cx="8474" cy="1129"/>
          </a:xfrm>
        </p:grpSpPr>
        <p:sp>
          <p:nvSpPr>
            <p:cNvPr id="5" name="圆角矩形 4"/>
            <p:cNvSpPr/>
            <p:nvPr>
              <p:custDataLst>
                <p:tags r:id="rId3"/>
              </p:custDataLst>
            </p:nvPr>
          </p:nvSpPr>
          <p:spPr>
            <a:xfrm>
              <a:off x="4680" y="2282"/>
              <a:ext cx="8392" cy="1090"/>
            </a:xfrm>
            <a:prstGeom prst="roundRect">
              <a:avLst>
                <a:gd name="adj" fmla="val 47631"/>
              </a:avLst>
            </a:prstGeom>
            <a:solidFill>
              <a:srgbClr val="95D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MH_SubTitle_1"/>
            <p:cNvSpPr txBox="1"/>
            <p:nvPr>
              <p:custDataLst>
                <p:tags r:id="rId4"/>
              </p:custDataLst>
            </p:nvPr>
          </p:nvSpPr>
          <p:spPr>
            <a:xfrm>
              <a:off x="6218" y="2527"/>
              <a:ext cx="6373" cy="581"/>
            </a:xfrm>
            <a:prstGeom prst="rect">
              <a:avLst/>
            </a:prstGeom>
            <a:noFill/>
          </p:spPr>
          <p:txBody>
            <a:bodyPr wrap="square" lIns="0" tIns="0" rIns="0" bIns="0" anchor="ctr">
              <a:spAutoFit/>
            </a:bodyPr>
            <a:lstStyle/>
            <a:p>
              <a:pPr lvl="0" algn="l">
                <a:buClrTx/>
                <a:buSzTx/>
                <a:buFontTx/>
              </a:pPr>
              <a:r>
                <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药品基本信息</a:t>
              </a:r>
              <a:endPar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6" name="椭圆 15"/>
            <p:cNvSpPr/>
            <p:nvPr>
              <p:custDataLst>
                <p:tags r:id="rId5"/>
              </p:custDataLst>
            </p:nvPr>
          </p:nvSpPr>
          <p:spPr>
            <a:xfrm>
              <a:off x="4598" y="2247"/>
              <a:ext cx="1201" cy="1129"/>
            </a:xfrm>
            <a:prstGeom prst="ellipse">
              <a:avLst/>
            </a:prstGeom>
            <a:solidFill>
              <a:srgbClr val="A6DBCD"/>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effectLst>
                    <a:outerShdw blurRad="38100" dist="38100" dir="2700000" algn="tl">
                      <a:srgbClr val="000000">
                        <a:alpha val="43137"/>
                      </a:srgbClr>
                    </a:outerShdw>
                  </a:effectLst>
                  <a:latin typeface="+mj-ea"/>
                  <a:ea typeface="+mj-ea"/>
                </a:rPr>
                <a:t> 1</a:t>
              </a:r>
              <a:endParaRPr lang="zh-CN" altLang="en-US" sz="2000" b="1" dirty="0">
                <a:effectLst>
                  <a:outerShdw blurRad="38100" dist="38100" dir="2700000" algn="tl">
                    <a:srgbClr val="000000">
                      <a:alpha val="43137"/>
                    </a:srgbClr>
                  </a:outerShdw>
                </a:effectLst>
                <a:latin typeface="+mj-ea"/>
                <a:ea typeface="+mj-ea"/>
              </a:endParaRPr>
            </a:p>
          </p:txBody>
        </p:sp>
      </p:grpSp>
      <p:sp>
        <p:nvSpPr>
          <p:cNvPr id="14" name="rect"/>
          <p:cNvSpPr/>
          <p:nvPr>
            <p:custDataLst>
              <p:tags r:id="rId6"/>
            </p:custDataLst>
          </p:nvPr>
        </p:nvSpPr>
        <p:spPr>
          <a:xfrm>
            <a:off x="1125220" y="1899920"/>
            <a:ext cx="729615"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4" name="文本框 3"/>
          <p:cNvSpPr txBox="1"/>
          <p:nvPr>
            <p:custDataLst>
              <p:tags r:id="rId7"/>
            </p:custDataLst>
          </p:nvPr>
        </p:nvSpPr>
        <p:spPr>
          <a:xfrm>
            <a:off x="1041400" y="1411605"/>
            <a:ext cx="1191260" cy="477520"/>
          </a:xfrm>
          <a:prstGeom prst="rect">
            <a:avLst/>
          </a:prstGeom>
          <a:noFill/>
        </p:spPr>
        <p:txBody>
          <a:bodyPr wrap="square" rtlCol="0">
            <a:noAutofit/>
          </a:bodyPr>
          <a:lstStyle/>
          <a:p>
            <a:pPr>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适应症</a:t>
            </a:r>
            <a:r>
              <a:rPr lang="en-US" altLang="zh-CN" sz="1400" baseline="30000">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custDataLst>
              <p:tags r:id="rId8"/>
            </p:custDataLst>
          </p:nvPr>
        </p:nvSpPr>
        <p:spPr>
          <a:xfrm>
            <a:off x="1041400" y="2026285"/>
            <a:ext cx="9629140" cy="866140"/>
          </a:xfrm>
          <a:prstGeom prst="rect">
            <a:avLst/>
          </a:prstGeom>
          <a:noFill/>
        </p:spPr>
        <p:txBody>
          <a:bodyPr wrap="square" rtlCol="0">
            <a:spAutoFit/>
          </a:bodyPr>
          <a:lstStyle/>
          <a:p>
            <a:pPr algn="just">
              <a:lnSpc>
                <a:spcPct val="120000"/>
              </a:lnSpc>
              <a:spcBef>
                <a:spcPts val="0"/>
              </a:spcBef>
              <a:spcAft>
                <a:spcPts val="0"/>
              </a:spcAft>
            </a:pP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功能主治：活血化瘀</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、通脉止痛。用于胸痹心痛（冠心病、心绞痛）心血瘀阻证。症见：胸痛、胸闷、憋气、心悸</a:t>
            </a:r>
            <a:r>
              <a:rPr 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舌</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紫     或</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有瘀点、瘀斑。</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20000"/>
              </a:lnSpc>
              <a:spcBef>
                <a:spcPts val="0"/>
              </a:spcBef>
              <a:spcAft>
                <a:spcPts val="0"/>
              </a:spcAft>
            </a:pP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用法用量：口服</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，一次 4 片，一日 3 次，饭后服用。四周为一个疗程或遵医嘱。</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custDataLst>
              <p:tags r:id="rId9"/>
            </p:custDataLst>
          </p:nvPr>
        </p:nvSpPr>
        <p:spPr>
          <a:xfrm>
            <a:off x="1052830" y="3209925"/>
            <a:ext cx="1628775" cy="414655"/>
          </a:xfrm>
          <a:prstGeom prst="rect">
            <a:avLst/>
          </a:prstGeom>
          <a:noFill/>
        </p:spPr>
        <p:txBody>
          <a:bodyPr wrap="square" rtlCol="0">
            <a:noAutofit/>
          </a:bodyPr>
          <a:lstStyle/>
          <a:p>
            <a:pPr>
              <a:lnSpc>
                <a:spcPct val="10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疾病基本情况</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rect"/>
          <p:cNvSpPr/>
          <p:nvPr>
            <p:custDataLst>
              <p:tags r:id="rId10"/>
            </p:custDataLst>
          </p:nvPr>
        </p:nvSpPr>
        <p:spPr>
          <a:xfrm>
            <a:off x="1125220" y="3624580"/>
            <a:ext cx="1544320"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10" name="文本框 9"/>
          <p:cNvSpPr txBox="1"/>
          <p:nvPr>
            <p:custDataLst>
              <p:tags r:id="rId11"/>
            </p:custDataLst>
          </p:nvPr>
        </p:nvSpPr>
        <p:spPr>
          <a:xfrm>
            <a:off x="1052830" y="3700780"/>
            <a:ext cx="9913620" cy="1430020"/>
          </a:xfrm>
          <a:prstGeom prst="rect">
            <a:avLst/>
          </a:prstGeom>
          <a:noFill/>
        </p:spPr>
        <p:txBody>
          <a:bodyPr wrap="square" rtlCol="0">
            <a:spAutoFit/>
          </a:bodyPr>
          <a:lstStyle/>
          <a:p>
            <a:pPr indent="0">
              <a:lnSpc>
                <a:spcPct val="150000"/>
              </a:lnSpc>
              <a:spcBef>
                <a:spcPts val="0"/>
              </a:spcBef>
              <a:spcAft>
                <a:spcPts val="0"/>
              </a:spcAft>
              <a:buFont typeface="+mj-ea"/>
              <a:buNone/>
            </a:pPr>
            <a:r>
              <a:rPr sz="1400" dirty="0">
                <a:latin typeface="微软雅黑" panose="020B0503020204020204" pitchFamily="34" charset="-122"/>
                <a:ea typeface="微软雅黑" panose="020B0503020204020204" pitchFamily="34" charset="-122"/>
              </a:rPr>
              <a:t>我国冠心病患者高达1140万且仍在攀升，冠心病可见胸闷、胸痛、心悸、心绞痛、心肌梗死、心律失常、心力衰竭等。冠心病心绞痛根据发作机制分为稳定型、不稳定型和变异型心绞痛；根据发作性质又分为劳力性、自发性、混合性心绞痛。</a:t>
            </a:r>
            <a:endParaRPr sz="1400" dirty="0">
              <a:latin typeface="微软雅黑" panose="020B0503020204020204" pitchFamily="34" charset="-122"/>
              <a:ea typeface="微软雅黑" panose="020B0503020204020204" pitchFamily="34" charset="-122"/>
            </a:endParaRPr>
          </a:p>
          <a:p>
            <a:pPr indent="0">
              <a:lnSpc>
                <a:spcPct val="150000"/>
              </a:lnSpc>
              <a:spcBef>
                <a:spcPts val="0"/>
              </a:spcBef>
              <a:spcAft>
                <a:spcPts val="0"/>
              </a:spcAft>
              <a:buFont typeface="+mj-ea"/>
              <a:buNone/>
            </a:pPr>
            <a:r>
              <a:rPr sz="1400" dirty="0">
                <a:latin typeface="微软雅黑" panose="020B0503020204020204" pitchFamily="34" charset="-122"/>
                <a:ea typeface="微软雅黑" panose="020B0503020204020204" pitchFamily="34" charset="-122"/>
              </a:rPr>
              <a:t>引起心绞痛的原因非常复杂，</a:t>
            </a:r>
            <a:r>
              <a:rPr sz="1500" b="1" dirty="0">
                <a:solidFill>
                  <a:srgbClr val="C00000"/>
                </a:solidFill>
                <a:latin typeface="微软雅黑" panose="020B0503020204020204" pitchFamily="34" charset="-122"/>
                <a:ea typeface="微软雅黑" panose="020B0503020204020204" pitchFamily="34" charset="-122"/>
              </a:rPr>
              <a:t>而随着疾病谱的变化，放、化疗导致的冠心病心绞痛成为临床的热点。肿瘤合并冠心病发病率和致死率高</a:t>
            </a:r>
            <a:r>
              <a:rPr sz="1400" dirty="0">
                <a:latin typeface="微软雅黑" panose="020B0503020204020204" pitchFamily="34" charset="-122"/>
                <a:ea typeface="微软雅黑" panose="020B0503020204020204" pitchFamily="34" charset="-122"/>
              </a:rPr>
              <a:t>，临床管理难度大，日益受到临床医生的重视，学科和研究都蓬勃发展。</a:t>
            </a:r>
            <a:endParaRPr sz="1400" dirty="0">
              <a:latin typeface="微软雅黑" panose="020B0503020204020204" pitchFamily="34" charset="-122"/>
              <a:ea typeface="微软雅黑" panose="020B0503020204020204" pitchFamily="34" charset="-122"/>
            </a:endParaRPr>
          </a:p>
        </p:txBody>
      </p:sp>
      <p:sp>
        <p:nvSpPr>
          <p:cNvPr id="11" name="文本框 10"/>
          <p:cNvSpPr txBox="1"/>
          <p:nvPr>
            <p:custDataLst>
              <p:tags r:id="rId12"/>
            </p:custDataLst>
          </p:nvPr>
        </p:nvSpPr>
        <p:spPr>
          <a:xfrm>
            <a:off x="988695" y="5622925"/>
            <a:ext cx="2720340" cy="245110"/>
          </a:xfrm>
          <a:prstGeom prst="rect">
            <a:avLst/>
          </a:prstGeom>
          <a:noFill/>
        </p:spPr>
        <p:txBody>
          <a:bodyPr wrap="square" rtlCol="0">
            <a:spAutoFit/>
          </a:bodyPr>
          <a:lstStyle/>
          <a:p>
            <a:r>
              <a:rPr sz="1000" spc="8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a:t>
            </a:r>
            <a:r>
              <a:rPr lang="en-US" sz="1000" spc="8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1</a:t>
            </a:r>
            <a:r>
              <a:rPr sz="1000" spc="8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lang="zh-CN" sz="1000" spc="8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西红花总苷片说明书</a:t>
            </a:r>
            <a:endParaRPr lang="zh-CN" sz="1000" spc="8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15975" y="1148080"/>
            <a:ext cx="10359390" cy="4528101"/>
          </a:xfrm>
          <a:prstGeom prst="rect">
            <a:avLst/>
          </a:prstGeom>
        </p:spPr>
      </p:pic>
      <p:grpSp>
        <p:nvGrpSpPr>
          <p:cNvPr id="2" name="组合 1"/>
          <p:cNvGrpSpPr/>
          <p:nvPr/>
        </p:nvGrpSpPr>
        <p:grpSpPr>
          <a:xfrm>
            <a:off x="387899" y="283014"/>
            <a:ext cx="5381076" cy="716927"/>
            <a:chOff x="4598" y="2247"/>
            <a:chExt cx="8474" cy="1129"/>
          </a:xfrm>
        </p:grpSpPr>
        <p:sp>
          <p:nvSpPr>
            <p:cNvPr id="5" name="圆角矩形 4"/>
            <p:cNvSpPr/>
            <p:nvPr>
              <p:custDataLst>
                <p:tags r:id="rId3"/>
              </p:custDataLst>
            </p:nvPr>
          </p:nvSpPr>
          <p:spPr>
            <a:xfrm>
              <a:off x="4680" y="2282"/>
              <a:ext cx="8392" cy="1090"/>
            </a:xfrm>
            <a:prstGeom prst="roundRect">
              <a:avLst>
                <a:gd name="adj" fmla="val 47631"/>
              </a:avLst>
            </a:prstGeom>
            <a:solidFill>
              <a:srgbClr val="95D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MH_SubTitle_1"/>
            <p:cNvSpPr txBox="1"/>
            <p:nvPr>
              <p:custDataLst>
                <p:tags r:id="rId4"/>
              </p:custDataLst>
            </p:nvPr>
          </p:nvSpPr>
          <p:spPr>
            <a:xfrm>
              <a:off x="6218" y="2527"/>
              <a:ext cx="6373" cy="581"/>
            </a:xfrm>
            <a:prstGeom prst="rect">
              <a:avLst/>
            </a:prstGeom>
            <a:noFill/>
          </p:spPr>
          <p:txBody>
            <a:bodyPr wrap="square" lIns="0" tIns="0" rIns="0" bIns="0" anchor="ctr">
              <a:spAutoFit/>
            </a:bodyPr>
            <a:lstStyle/>
            <a:p>
              <a:pPr lvl="0" algn="l">
                <a:buClrTx/>
                <a:buSzTx/>
                <a:buFontTx/>
              </a:pPr>
              <a:r>
                <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药品基本信息</a:t>
              </a:r>
              <a:endPar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6" name="椭圆 15"/>
            <p:cNvSpPr/>
            <p:nvPr>
              <p:custDataLst>
                <p:tags r:id="rId5"/>
              </p:custDataLst>
            </p:nvPr>
          </p:nvSpPr>
          <p:spPr>
            <a:xfrm>
              <a:off x="4598" y="2247"/>
              <a:ext cx="1201" cy="1129"/>
            </a:xfrm>
            <a:prstGeom prst="ellipse">
              <a:avLst/>
            </a:prstGeom>
            <a:solidFill>
              <a:srgbClr val="A6DBCD"/>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effectLst>
                    <a:outerShdw blurRad="38100" dist="38100" dir="2700000" algn="tl">
                      <a:srgbClr val="000000">
                        <a:alpha val="43137"/>
                      </a:srgbClr>
                    </a:outerShdw>
                  </a:effectLst>
                  <a:latin typeface="+mj-ea"/>
                  <a:ea typeface="+mj-ea"/>
                </a:rPr>
                <a:t> 1</a:t>
              </a:r>
              <a:endParaRPr lang="zh-CN" altLang="en-US" sz="2000" b="1" dirty="0">
                <a:effectLst>
                  <a:outerShdw blurRad="38100" dist="38100" dir="2700000" algn="tl">
                    <a:srgbClr val="000000">
                      <a:alpha val="43137"/>
                    </a:srgbClr>
                  </a:outerShdw>
                </a:effectLst>
                <a:latin typeface="+mj-ea"/>
                <a:ea typeface="+mj-ea"/>
              </a:endParaRPr>
            </a:p>
          </p:txBody>
        </p:sp>
      </p:grpSp>
      <p:sp>
        <p:nvSpPr>
          <p:cNvPr id="14" name="rect"/>
          <p:cNvSpPr/>
          <p:nvPr>
            <p:custDataLst>
              <p:tags r:id="rId6"/>
            </p:custDataLst>
          </p:nvPr>
        </p:nvSpPr>
        <p:spPr>
          <a:xfrm>
            <a:off x="4251325" y="1828800"/>
            <a:ext cx="3086735"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4" name="文本框 3"/>
          <p:cNvSpPr txBox="1"/>
          <p:nvPr>
            <p:custDataLst>
              <p:tags r:id="rId7"/>
            </p:custDataLst>
          </p:nvPr>
        </p:nvSpPr>
        <p:spPr>
          <a:xfrm>
            <a:off x="4142740" y="1340485"/>
            <a:ext cx="3101340" cy="477520"/>
          </a:xfrm>
          <a:prstGeom prst="rect">
            <a:avLst/>
          </a:prstGeom>
          <a:noFill/>
        </p:spPr>
        <p:txBody>
          <a:bodyPr wrap="square" rtlCol="0">
            <a:noAutofit/>
          </a:bodyPr>
          <a:lstStyle/>
          <a:p>
            <a:pPr algn="ctr">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与参照药品相比的优势</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1416615" y="2031997"/>
            <a:ext cx="9366404" cy="3185487"/>
          </a:xfrm>
          <a:prstGeom prst="rect">
            <a:avLst/>
          </a:prstGeom>
          <a:noFill/>
        </p:spPr>
        <p:txBody>
          <a:bodyPr wrap="square" rtlCol="0" anchor="t">
            <a:spAutoFit/>
          </a:bodyPr>
          <a:lstStyle/>
          <a:p>
            <a:pPr algn="just">
              <a:lnSpc>
                <a:spcPct val="100000"/>
              </a:lnSpc>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一、</a:t>
            </a:r>
            <a:r>
              <a:rPr sz="1400" b="1" dirty="0" err="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西红花总苷片是防治冠心病心绞痛的经典药物</a:t>
            </a:r>
            <a:r>
              <a:rPr 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b="1" dirty="0" err="1">
                <a:latin typeface="微软雅黑" panose="020B0503020204020204" pitchFamily="34" charset="-122"/>
                <a:ea typeface="微软雅黑" panose="020B0503020204020204" pitchFamily="34" charset="-122"/>
                <a:cs typeface="微软雅黑" panose="020B0503020204020204" pitchFamily="34" charset="-122"/>
                <a:sym typeface="+mn-ea"/>
              </a:rPr>
              <a:t>冠心病领域严格意义上无同类药品</a:t>
            </a:r>
            <a:r>
              <a:rPr 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，这是因为</a:t>
            </a:r>
            <a:r>
              <a:rPr lang="zh-CN"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ct val="150000"/>
              </a:lnSpc>
              <a:spcBef>
                <a:spcPts val="0"/>
              </a:spcBef>
              <a:spcAft>
                <a:spcPts val="0"/>
              </a:spcAft>
            </a:pPr>
            <a:r>
              <a:rPr lang="en-US" altLang="zh-CN" sz="1200" dirty="0">
                <a:latin typeface="微软雅黑" panose="020B0503020204020204" pitchFamily="34" charset="-122"/>
                <a:ea typeface="微软雅黑" panose="020B0503020204020204" pitchFamily="34" charset="-122"/>
                <a:cs typeface="楷体" panose="02010609060101010101" pitchFamily="49" charset="-122"/>
              </a:rPr>
              <a:t>1.</a:t>
            </a:r>
            <a:r>
              <a:rPr lang="zh-CN" altLang="en-US" sz="1200" dirty="0">
                <a:latin typeface="微软雅黑" panose="020B0503020204020204" pitchFamily="34" charset="-122"/>
                <a:ea typeface="微软雅黑" panose="020B0503020204020204" pitchFamily="34" charset="-122"/>
                <a:cs typeface="楷体" panose="02010609060101010101" pitchFamily="49" charset="-122"/>
              </a:rPr>
              <a:t>从组方配伍看，西红花总苷片为传统名贵中药西红花的提取物，药用成份为西红花苷（苷</a:t>
            </a:r>
            <a:r>
              <a:rPr lang="en-US" altLang="zh-CN" sz="1200" dirty="0">
                <a:latin typeface="微软雅黑" panose="020B0503020204020204" pitchFamily="34" charset="-122"/>
                <a:ea typeface="微软雅黑" panose="020B0503020204020204" pitchFamily="34" charset="-122"/>
                <a:cs typeface="楷体" panose="02010609060101010101" pitchFamily="49" charset="-122"/>
              </a:rPr>
              <a:t>-1</a:t>
            </a:r>
            <a:r>
              <a:rPr lang="zh-CN" altLang="en-US" sz="1200" dirty="0">
                <a:latin typeface="微软雅黑" panose="020B0503020204020204" pitchFamily="34" charset="-122"/>
                <a:ea typeface="微软雅黑" panose="020B0503020204020204" pitchFamily="34" charset="-122"/>
                <a:cs typeface="楷体" panose="02010609060101010101" pitchFamily="49" charset="-122"/>
              </a:rPr>
              <a:t>占</a:t>
            </a:r>
            <a:r>
              <a:rPr lang="en-US" altLang="zh-CN" sz="1200" dirty="0">
                <a:latin typeface="微软雅黑" panose="020B0503020204020204" pitchFamily="34" charset="-122"/>
                <a:ea typeface="微软雅黑" panose="020B0503020204020204" pitchFamily="34" charset="-122"/>
                <a:cs typeface="楷体" panose="02010609060101010101" pitchFamily="49" charset="-122"/>
              </a:rPr>
              <a:t>3/4</a:t>
            </a:r>
            <a:r>
              <a:rPr lang="zh-CN" altLang="en-US" sz="1200" dirty="0">
                <a:latin typeface="微软雅黑" panose="020B0503020204020204" pitchFamily="34" charset="-122"/>
                <a:ea typeface="微软雅黑" panose="020B0503020204020204" pitchFamily="34" charset="-122"/>
                <a:cs typeface="楷体" panose="02010609060101010101" pitchFamily="49" charset="-122"/>
              </a:rPr>
              <a:t>），可保护心肌线粒体结构、阻抑心肌细胞焦亡，保护心肌细胞和血管内皮细胞，是药用价值极高的创新中药。而冠心病领域同类产品多为复方制剂，组方配伍复杂，相比来说本品有效成分非常清晰，作用机制和靶点明确。</a:t>
            </a:r>
            <a:endParaRPr lang="zh-CN" altLang="en-US" sz="1200" dirty="0">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50000"/>
              </a:lnSpc>
              <a:spcBef>
                <a:spcPts val="0"/>
              </a:spcBef>
              <a:spcAft>
                <a:spcPts val="0"/>
              </a:spcAft>
            </a:pPr>
            <a:r>
              <a:rPr lang="en-US" altLang="zh-CN" sz="1200" dirty="0">
                <a:latin typeface="微软雅黑" panose="020B0503020204020204" pitchFamily="34" charset="-122"/>
                <a:ea typeface="微软雅黑" panose="020B0503020204020204" pitchFamily="34" charset="-122"/>
                <a:cs typeface="楷体" panose="02010609060101010101" pitchFamily="49" charset="-122"/>
              </a:rPr>
              <a:t>2.</a:t>
            </a:r>
            <a:r>
              <a:rPr lang="zh-CN" altLang="en-US" sz="1200" dirty="0">
                <a:latin typeface="微软雅黑" panose="020B0503020204020204" pitchFamily="34" charset="-122"/>
                <a:ea typeface="微软雅黑" panose="020B0503020204020204" pitchFamily="34" charset="-122"/>
                <a:cs typeface="楷体" panose="02010609060101010101" pitchFamily="49" charset="-122"/>
              </a:rPr>
              <a:t>从安全性看，西红花为药食同源的药材，最早记载于</a:t>
            </a:r>
            <a:r>
              <a:rPr lang="en-US" altLang="zh-CN" sz="1200" dirty="0">
                <a:latin typeface="微软雅黑" panose="020B0503020204020204" pitchFamily="34" charset="-122"/>
                <a:ea typeface="微软雅黑" panose="020B0503020204020204" pitchFamily="34" charset="-122"/>
                <a:cs typeface="楷体" panose="02010609060101010101" pitchFamily="49" charset="-122"/>
              </a:rPr>
              <a:t>《</a:t>
            </a:r>
            <a:r>
              <a:rPr lang="zh-CN" altLang="en-US" sz="1200" dirty="0">
                <a:latin typeface="微软雅黑" panose="020B0503020204020204" pitchFamily="34" charset="-122"/>
                <a:ea typeface="微软雅黑" panose="020B0503020204020204" pitchFamily="34" charset="-122"/>
                <a:cs typeface="楷体" panose="02010609060101010101" pitchFamily="49" charset="-122"/>
              </a:rPr>
              <a:t>饮膳正要</a:t>
            </a:r>
            <a:r>
              <a:rPr lang="en-US" altLang="zh-CN" sz="1200" dirty="0">
                <a:latin typeface="微软雅黑" panose="020B0503020204020204" pitchFamily="34" charset="-122"/>
                <a:ea typeface="微软雅黑" panose="020B0503020204020204" pitchFamily="34" charset="-122"/>
                <a:cs typeface="楷体" panose="02010609060101010101" pitchFamily="49" charset="-122"/>
              </a:rPr>
              <a:t>》</a:t>
            </a:r>
            <a:r>
              <a:rPr lang="zh-CN" altLang="en-US" sz="1200" dirty="0">
                <a:latin typeface="微软雅黑" panose="020B0503020204020204" pitchFamily="34" charset="-122"/>
                <a:ea typeface="微软雅黑" panose="020B0503020204020204" pitchFamily="34" charset="-122"/>
                <a:cs typeface="楷体" panose="02010609060101010101" pitchFamily="49" charset="-122"/>
              </a:rPr>
              <a:t>，“主心忧郁结，气闷不散，久服令人心喜”，安全性极高，保护心功能同时无肝肾损害。而冠心病常用药如丹参、三七等复方制剂均有腹泻、腹痛、便秘等胃肠道不良反应，含有虫类药的制剂还有出血、便血等用药隐患，相比来说本品不仅无胃肠道负担，且对心肝肾有保护作用。</a:t>
            </a:r>
            <a:endParaRPr lang="zh-CN" altLang="en-US" sz="1200" dirty="0">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50000"/>
              </a:lnSpc>
              <a:spcBef>
                <a:spcPts val="0"/>
              </a:spcBef>
              <a:spcAft>
                <a:spcPts val="0"/>
              </a:spcAft>
            </a:pPr>
            <a:r>
              <a:rPr lang="en-US" altLang="zh-CN" sz="1200" dirty="0">
                <a:latin typeface="微软雅黑" panose="020B0503020204020204" pitchFamily="34" charset="-122"/>
                <a:ea typeface="微软雅黑" panose="020B0503020204020204" pitchFamily="34" charset="-122"/>
                <a:cs typeface="楷体" panose="02010609060101010101" pitchFamily="49" charset="-122"/>
              </a:rPr>
              <a:t>3.</a:t>
            </a:r>
            <a:r>
              <a:rPr lang="zh-CN" altLang="en-US" sz="1200" dirty="0">
                <a:latin typeface="微软雅黑" panose="020B0503020204020204" pitchFamily="34" charset="-122"/>
                <a:ea typeface="微软雅黑" panose="020B0503020204020204" pitchFamily="34" charset="-122"/>
                <a:cs typeface="楷体" panose="02010609060101010101" pitchFamily="49" charset="-122"/>
              </a:rPr>
              <a:t>从服药量看，西红花总苷片有效成分单一，而冠心病常用复方制剂药味多超过</a:t>
            </a:r>
            <a:r>
              <a:rPr lang="en-US" altLang="zh-CN" sz="1200" dirty="0">
                <a:latin typeface="微软雅黑" panose="020B0503020204020204" pitchFamily="34" charset="-122"/>
                <a:ea typeface="微软雅黑" panose="020B0503020204020204" pitchFamily="34" charset="-122"/>
                <a:cs typeface="楷体" panose="02010609060101010101" pitchFamily="49" charset="-122"/>
              </a:rPr>
              <a:t>10</a:t>
            </a:r>
            <a:r>
              <a:rPr lang="zh-CN" altLang="en-US" sz="1200" dirty="0">
                <a:latin typeface="微软雅黑" panose="020B0503020204020204" pitchFamily="34" charset="-122"/>
                <a:ea typeface="微软雅黑" panose="020B0503020204020204" pitchFamily="34" charset="-122"/>
                <a:cs typeface="楷体" panose="02010609060101010101" pitchFamily="49" charset="-122"/>
              </a:rPr>
              <a:t>味，成分复杂。冠心病患者多有基础疾病，合并用药种类较多且需要长周期服药，本品能减少患者的服药量，且安全性好，适合冠心病患者长期服用。因此冠心病领域严格意义上无同类药品</a:t>
            </a:r>
            <a:r>
              <a:rPr lang="zh-CN" altLang="en-US" sz="1200" dirty="0" smtClean="0">
                <a:latin typeface="微软雅黑" panose="020B0503020204020204" pitchFamily="34" charset="-122"/>
                <a:ea typeface="微软雅黑" panose="020B0503020204020204" pitchFamily="34" charset="-122"/>
                <a:cs typeface="楷体" panose="02010609060101010101" pitchFamily="49" charset="-122"/>
              </a:rPr>
              <a:t>。</a:t>
            </a:r>
            <a:endParaRPr lang="en-US" altLang="zh-CN" sz="1200" dirty="0" smtClean="0">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放、化疗导致的冠心病心绞痛是目前治疗的难点，尚无特效药。西红花总苷片重点关注这一复杂性更高的细分治疗领域，目前是该领域唯一一个口服制剂，临床和医保目录中均无同类产品</a:t>
            </a:r>
            <a:r>
              <a:rPr lang="zh-CN" altLang="en-US" sz="1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15974" y="1132840"/>
            <a:ext cx="10743421" cy="4474845"/>
          </a:xfrm>
          <a:prstGeom prst="rect">
            <a:avLst/>
          </a:prstGeom>
        </p:spPr>
      </p:pic>
      <p:grpSp>
        <p:nvGrpSpPr>
          <p:cNvPr id="2" name="组合 1"/>
          <p:cNvGrpSpPr/>
          <p:nvPr/>
        </p:nvGrpSpPr>
        <p:grpSpPr>
          <a:xfrm>
            <a:off x="387899" y="283014"/>
            <a:ext cx="5381076" cy="716927"/>
            <a:chOff x="4598" y="2247"/>
            <a:chExt cx="8474" cy="1129"/>
          </a:xfrm>
        </p:grpSpPr>
        <p:sp>
          <p:nvSpPr>
            <p:cNvPr id="5" name="圆角矩形 4"/>
            <p:cNvSpPr/>
            <p:nvPr>
              <p:custDataLst>
                <p:tags r:id="rId3"/>
              </p:custDataLst>
            </p:nvPr>
          </p:nvSpPr>
          <p:spPr>
            <a:xfrm>
              <a:off x="4680" y="2282"/>
              <a:ext cx="8392" cy="1090"/>
            </a:xfrm>
            <a:prstGeom prst="roundRect">
              <a:avLst>
                <a:gd name="adj" fmla="val 47631"/>
              </a:avLst>
            </a:prstGeom>
            <a:solidFill>
              <a:srgbClr val="95D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MH_SubTitle_1"/>
            <p:cNvSpPr txBox="1"/>
            <p:nvPr>
              <p:custDataLst>
                <p:tags r:id="rId4"/>
              </p:custDataLst>
            </p:nvPr>
          </p:nvSpPr>
          <p:spPr>
            <a:xfrm>
              <a:off x="6218" y="2527"/>
              <a:ext cx="6373" cy="581"/>
            </a:xfrm>
            <a:prstGeom prst="rect">
              <a:avLst/>
            </a:prstGeom>
            <a:noFill/>
          </p:spPr>
          <p:txBody>
            <a:bodyPr wrap="square" lIns="0" tIns="0" rIns="0" bIns="0" anchor="ctr">
              <a:spAutoFit/>
            </a:bodyPr>
            <a:lstStyle/>
            <a:p>
              <a:pPr lvl="0" algn="l">
                <a:buClrTx/>
                <a:buSzTx/>
                <a:buFontTx/>
              </a:pPr>
              <a:r>
                <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安全性</a:t>
              </a:r>
              <a:endPar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6" name="椭圆 15"/>
            <p:cNvSpPr/>
            <p:nvPr>
              <p:custDataLst>
                <p:tags r:id="rId5"/>
              </p:custDataLst>
            </p:nvPr>
          </p:nvSpPr>
          <p:spPr>
            <a:xfrm>
              <a:off x="4598" y="2247"/>
              <a:ext cx="1201" cy="1129"/>
            </a:xfrm>
            <a:prstGeom prst="ellipse">
              <a:avLst/>
            </a:prstGeom>
            <a:solidFill>
              <a:srgbClr val="A6DBCD"/>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effectLst>
                    <a:outerShdw blurRad="38100" dist="38100" dir="2700000" algn="tl">
                      <a:srgbClr val="000000">
                        <a:alpha val="43137"/>
                      </a:srgbClr>
                    </a:outerShdw>
                  </a:effectLst>
                  <a:latin typeface="+mj-ea"/>
                  <a:ea typeface="+mj-ea"/>
                </a:rPr>
                <a:t>2</a:t>
              </a:r>
              <a:endParaRPr lang="zh-CN" altLang="en-US" sz="2000" b="1" dirty="0">
                <a:effectLst>
                  <a:outerShdw blurRad="38100" dist="38100" dir="2700000" algn="tl">
                    <a:srgbClr val="000000">
                      <a:alpha val="43137"/>
                    </a:srgbClr>
                  </a:outerShdw>
                </a:effectLst>
                <a:latin typeface="+mj-ea"/>
                <a:ea typeface="+mj-ea"/>
              </a:endParaRPr>
            </a:p>
          </p:txBody>
        </p:sp>
      </p:grpSp>
      <p:sp>
        <p:nvSpPr>
          <p:cNvPr id="4" name="文本框 3"/>
          <p:cNvSpPr txBox="1"/>
          <p:nvPr>
            <p:custDataLst>
              <p:tags r:id="rId6"/>
            </p:custDataLst>
          </p:nvPr>
        </p:nvSpPr>
        <p:spPr>
          <a:xfrm>
            <a:off x="1150620" y="1852930"/>
            <a:ext cx="8649970" cy="2456815"/>
          </a:xfrm>
          <a:prstGeom prst="rect">
            <a:avLst/>
          </a:prstGeom>
          <a:noFill/>
        </p:spPr>
        <p:txBody>
          <a:bodyPr wrap="square" rtlCol="0">
            <a:no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不良反应：</a:t>
            </a: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．部分病人服用后会出现胃部涨满不适、疼痛、反酸、轻度恶心，饭后服用可减少上述不适的发生。</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2．部分病人服药后可出现面红、头胀、头痛、腹泻、便秘、月经过多、困倦等。</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3．在临床试验中有个别患者出现肝、肾功能的异常，但尚未证实与本药有关。</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禁       忌：</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孕妇</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禁用。</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注意事项：</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出</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血性疾病患者慎用。</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孕妇</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及哺乳期妇女</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用药：</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孕妇</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禁用。</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rect"/>
          <p:cNvSpPr/>
          <p:nvPr>
            <p:custDataLst>
              <p:tags r:id="rId7"/>
            </p:custDataLst>
          </p:nvPr>
        </p:nvSpPr>
        <p:spPr>
          <a:xfrm>
            <a:off x="3536315" y="1775460"/>
            <a:ext cx="4714875"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6" name="文本框 5"/>
          <p:cNvSpPr txBox="1"/>
          <p:nvPr>
            <p:custDataLst>
              <p:tags r:id="rId8"/>
            </p:custDataLst>
          </p:nvPr>
        </p:nvSpPr>
        <p:spPr>
          <a:xfrm>
            <a:off x="4241800" y="1287145"/>
            <a:ext cx="3303905" cy="477520"/>
          </a:xfrm>
          <a:prstGeom prst="rect">
            <a:avLst/>
          </a:prstGeom>
          <a:noFill/>
        </p:spPr>
        <p:txBody>
          <a:bodyPr wrap="square" rtlCol="0">
            <a:noAutofit/>
          </a:bodyPr>
          <a:lstStyle/>
          <a:p>
            <a:pPr>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药品说明书收载的安全性信息</a:t>
            </a:r>
            <a:r>
              <a:rPr lang="en-US" altLang="zh-CN" sz="1400" baseline="30000">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custDataLst>
              <p:tags r:id="rId9"/>
            </p:custDataLst>
          </p:nvPr>
        </p:nvSpPr>
        <p:spPr>
          <a:xfrm>
            <a:off x="927735" y="5607685"/>
            <a:ext cx="2720340" cy="245110"/>
          </a:xfrm>
          <a:prstGeom prst="rect">
            <a:avLst/>
          </a:prstGeom>
          <a:noFill/>
        </p:spPr>
        <p:txBody>
          <a:bodyPr wrap="square" rtlCol="0">
            <a:spAutoFit/>
          </a:bodyPr>
          <a:lstStyle/>
          <a:p>
            <a:r>
              <a:rPr sz="1000" spc="8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a:t>
            </a:r>
            <a:r>
              <a:rPr lang="en-US" sz="1000" spc="8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1</a:t>
            </a:r>
            <a:r>
              <a:rPr sz="1000" spc="8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 </a:t>
            </a:r>
            <a:r>
              <a:rPr lang="zh-CN" sz="1000" spc="8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rPr>
              <a:t>西红花总苷片说明书</a:t>
            </a:r>
            <a:endParaRPr lang="zh-CN" sz="1000" spc="80" dirty="0">
              <a:solidFill>
                <a:srgbClr val="000000">
                  <a:alpha val="100000"/>
                </a:srgbClr>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rect"/>
          <p:cNvSpPr/>
          <p:nvPr>
            <p:custDataLst>
              <p:tags r:id="rId10"/>
            </p:custDataLst>
          </p:nvPr>
        </p:nvSpPr>
        <p:spPr>
          <a:xfrm>
            <a:off x="3536315" y="4563745"/>
            <a:ext cx="4714875"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10" name="文本框 9"/>
          <p:cNvSpPr txBox="1"/>
          <p:nvPr>
            <p:custDataLst>
              <p:tags r:id="rId11"/>
            </p:custDataLst>
          </p:nvPr>
        </p:nvSpPr>
        <p:spPr>
          <a:xfrm>
            <a:off x="4241800" y="4093210"/>
            <a:ext cx="3303905" cy="477520"/>
          </a:xfrm>
          <a:prstGeom prst="rect">
            <a:avLst/>
          </a:prstGeom>
          <a:noFill/>
        </p:spPr>
        <p:txBody>
          <a:bodyPr wrap="square" rtlCol="0">
            <a:noAutofit/>
          </a:bodyPr>
          <a:lstStyle/>
          <a:p>
            <a:pPr>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国内外不良反应发生情况</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 name="文本框 99"/>
          <p:cNvSpPr txBox="1"/>
          <p:nvPr/>
        </p:nvSpPr>
        <p:spPr>
          <a:xfrm>
            <a:off x="1150620" y="4656455"/>
            <a:ext cx="9770422" cy="783590"/>
          </a:xfrm>
          <a:prstGeom prst="rect">
            <a:avLst/>
          </a:prstGeom>
          <a:noFill/>
          <a:ln w="9525">
            <a:noFill/>
          </a:ln>
        </p:spPr>
        <p:txBody>
          <a:bodyPr wrap="square">
            <a:spAutoFit/>
          </a:bodyPr>
          <a:lstStyle/>
          <a:p>
            <a:pPr algn="l">
              <a:lnSpc>
                <a:spcPct val="150000"/>
              </a:lnSpc>
              <a:buClrTx/>
              <a:buSzTx/>
              <a:buFontTx/>
            </a:pP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国家不良反应监测中心显示，</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西红花总苷片</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上市后</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不良反应报告共5例，发生率极低</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，集中在胃肠道反应，均为说明书【不良反应】的已知症状。</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15975" y="1000125"/>
            <a:ext cx="10726168" cy="4740880"/>
          </a:xfrm>
          <a:prstGeom prst="rect">
            <a:avLst/>
          </a:prstGeom>
        </p:spPr>
      </p:pic>
      <p:grpSp>
        <p:nvGrpSpPr>
          <p:cNvPr id="2" name="组合 1"/>
          <p:cNvGrpSpPr/>
          <p:nvPr/>
        </p:nvGrpSpPr>
        <p:grpSpPr>
          <a:xfrm>
            <a:off x="387899" y="283014"/>
            <a:ext cx="5381076" cy="716927"/>
            <a:chOff x="4598" y="2247"/>
            <a:chExt cx="8474" cy="1129"/>
          </a:xfrm>
        </p:grpSpPr>
        <p:sp>
          <p:nvSpPr>
            <p:cNvPr id="5" name="圆角矩形 4"/>
            <p:cNvSpPr/>
            <p:nvPr>
              <p:custDataLst>
                <p:tags r:id="rId3"/>
              </p:custDataLst>
            </p:nvPr>
          </p:nvSpPr>
          <p:spPr>
            <a:xfrm>
              <a:off x="4680" y="2282"/>
              <a:ext cx="8392" cy="1090"/>
            </a:xfrm>
            <a:prstGeom prst="roundRect">
              <a:avLst>
                <a:gd name="adj" fmla="val 47631"/>
              </a:avLst>
            </a:prstGeom>
            <a:solidFill>
              <a:srgbClr val="95D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MH_SubTitle_1"/>
            <p:cNvSpPr txBox="1"/>
            <p:nvPr>
              <p:custDataLst>
                <p:tags r:id="rId4"/>
              </p:custDataLst>
            </p:nvPr>
          </p:nvSpPr>
          <p:spPr>
            <a:xfrm>
              <a:off x="6218" y="2527"/>
              <a:ext cx="6373" cy="581"/>
            </a:xfrm>
            <a:prstGeom prst="rect">
              <a:avLst/>
            </a:prstGeom>
            <a:noFill/>
          </p:spPr>
          <p:txBody>
            <a:bodyPr wrap="square" lIns="0" tIns="0" rIns="0" bIns="0" anchor="ctr">
              <a:spAutoFit/>
            </a:bodyPr>
            <a:lstStyle/>
            <a:p>
              <a:pPr lvl="0" algn="l">
                <a:buClrTx/>
                <a:buSzTx/>
                <a:buFontTx/>
              </a:pPr>
              <a:r>
                <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有效性</a:t>
              </a:r>
              <a:endPar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6" name="椭圆 15"/>
            <p:cNvSpPr/>
            <p:nvPr>
              <p:custDataLst>
                <p:tags r:id="rId5"/>
              </p:custDataLst>
            </p:nvPr>
          </p:nvSpPr>
          <p:spPr>
            <a:xfrm>
              <a:off x="4598" y="2247"/>
              <a:ext cx="1201" cy="1129"/>
            </a:xfrm>
            <a:prstGeom prst="ellipse">
              <a:avLst/>
            </a:prstGeom>
            <a:solidFill>
              <a:srgbClr val="A6DBCD"/>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effectLst>
                    <a:outerShdw blurRad="38100" dist="38100" dir="2700000" algn="tl">
                      <a:srgbClr val="000000">
                        <a:alpha val="43137"/>
                      </a:srgbClr>
                    </a:outerShdw>
                  </a:effectLst>
                  <a:latin typeface="+mj-ea"/>
                  <a:ea typeface="+mj-ea"/>
                </a:rPr>
                <a:t>3</a:t>
              </a:r>
              <a:endParaRPr lang="zh-CN" altLang="en-US" sz="2000" b="1" dirty="0">
                <a:effectLst>
                  <a:outerShdw blurRad="38100" dist="38100" dir="2700000" algn="tl">
                    <a:srgbClr val="000000">
                      <a:alpha val="43137"/>
                    </a:srgbClr>
                  </a:outerShdw>
                </a:effectLst>
                <a:latin typeface="+mj-ea"/>
                <a:ea typeface="+mj-ea"/>
              </a:endParaRPr>
            </a:p>
          </p:txBody>
        </p:sp>
      </p:grpSp>
      <p:sp>
        <p:nvSpPr>
          <p:cNvPr id="4" name="文本框 3"/>
          <p:cNvSpPr txBox="1"/>
          <p:nvPr>
            <p:custDataLst>
              <p:tags r:id="rId6"/>
            </p:custDataLst>
          </p:nvPr>
        </p:nvSpPr>
        <p:spPr>
          <a:xfrm>
            <a:off x="1150546" y="2219295"/>
            <a:ext cx="10391523" cy="3479165"/>
          </a:xfrm>
          <a:prstGeom prst="rect">
            <a:avLst/>
          </a:prstGeom>
          <a:noFill/>
        </p:spPr>
        <p:txBody>
          <a:bodyPr wrap="square" rtlCol="0">
            <a:noAutofit/>
          </a:bodyPr>
          <a:lstStyle/>
          <a:p>
            <a:pPr indent="0" algn="just">
              <a:lnSpc>
                <a:spcPct val="120000"/>
              </a:lnSpc>
              <a:spcBef>
                <a:spcPts val="0"/>
              </a:spcBef>
              <a:spcAft>
                <a:spcPts val="0"/>
              </a:spcAft>
              <a:buClrTx/>
              <a:buSzTx/>
              <a:buFont typeface="+mj-lt"/>
              <a:buNone/>
            </a:pPr>
            <a:r>
              <a:rPr lang="zh-CN" altLang="en-US" sz="1300" dirty="0">
                <a:solidFill>
                  <a:srgbClr val="3167B0"/>
                </a:solidFill>
                <a:latin typeface="微软雅黑" panose="020B0503020204020204" pitchFamily="34" charset="-122"/>
                <a:ea typeface="微软雅黑" panose="020B0503020204020204" pitchFamily="34" charset="-122"/>
                <a:cs typeface="楷体" panose="02010609060101010101" pitchFamily="49" charset="-122"/>
              </a:rPr>
              <a:t>临床研究</a:t>
            </a:r>
            <a:endParaRPr lang="zh-CN" altLang="en-US" sz="1300" dirty="0">
              <a:solidFill>
                <a:schemeClr val="accent2">
                  <a:lumMod val="75000"/>
                </a:schemeClr>
              </a:solidFill>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20000"/>
              </a:lnSpc>
              <a:spcBef>
                <a:spcPts val="0"/>
              </a:spcBef>
              <a:spcAft>
                <a:spcPts val="0"/>
              </a:spcAft>
              <a:buClrTx/>
              <a:buSzTx/>
            </a:pPr>
            <a:r>
              <a:rPr lang="en-US" altLang="zh-CN" sz="1300" dirty="0" smtClean="0">
                <a:latin typeface="微软雅黑" panose="020B0503020204020204" pitchFamily="34" charset="-122"/>
                <a:ea typeface="微软雅黑" panose="020B0503020204020204" pitchFamily="34" charset="-122"/>
                <a:cs typeface="楷体" panose="02010609060101010101" pitchFamily="49" charset="-122"/>
              </a:rPr>
              <a:t>1.</a:t>
            </a:r>
            <a:r>
              <a:rPr lang="zh-CN" altLang="en-US" sz="1300" dirty="0" smtClean="0">
                <a:latin typeface="微软雅黑" panose="020B0503020204020204" pitchFamily="34" charset="-122"/>
                <a:ea typeface="微软雅黑" panose="020B0503020204020204" pitchFamily="34" charset="-122"/>
                <a:cs typeface="楷体" panose="02010609060101010101" pitchFamily="49" charset="-122"/>
              </a:rPr>
              <a:t>西</a:t>
            </a:r>
            <a:r>
              <a:rPr lang="zh-CN" altLang="en-US" sz="1300" dirty="0">
                <a:latin typeface="微软雅黑" panose="020B0503020204020204" pitchFamily="34" charset="-122"/>
                <a:ea typeface="微软雅黑" panose="020B0503020204020204" pitchFamily="34" charset="-122"/>
                <a:cs typeface="楷体" panose="02010609060101010101" pitchFamily="49" charset="-122"/>
              </a:rPr>
              <a:t>红花总苷片治疗胸痹心痛暨冠心病心绞痛（心血瘀阻型）Ⅱ期临床研究</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上市前</a:t>
            </a:r>
            <a:r>
              <a:rPr lang="en-US" altLang="zh-CN"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随机、平行、双盲、阳性药对照试验，多中心RCT）</a:t>
            </a:r>
            <a:endPar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20000"/>
              </a:lnSpc>
              <a:spcBef>
                <a:spcPts val="0"/>
              </a:spcBef>
              <a:spcAft>
                <a:spcPts val="0"/>
              </a:spcAft>
              <a:buClrTx/>
              <a:buSzTx/>
            </a:pPr>
            <a:r>
              <a:rPr lang="en-US" altLang="zh-CN" sz="1300" dirty="0" smtClean="0">
                <a:latin typeface="微软雅黑" panose="020B0503020204020204" pitchFamily="34" charset="-122"/>
                <a:ea typeface="微软雅黑" panose="020B0503020204020204" pitchFamily="34" charset="-122"/>
                <a:cs typeface="楷体" panose="02010609060101010101" pitchFamily="49" charset="-122"/>
              </a:rPr>
              <a:t>2.</a:t>
            </a:r>
            <a:r>
              <a:rPr lang="zh-CN" altLang="en-US" sz="1300" dirty="0" smtClean="0">
                <a:latin typeface="微软雅黑" panose="020B0503020204020204" pitchFamily="34" charset="-122"/>
                <a:ea typeface="微软雅黑" panose="020B0503020204020204" pitchFamily="34" charset="-122"/>
                <a:cs typeface="楷体" panose="02010609060101010101" pitchFamily="49" charset="-122"/>
              </a:rPr>
              <a:t>西</a:t>
            </a:r>
            <a:r>
              <a:rPr lang="zh-CN" altLang="en-US" sz="1300" dirty="0">
                <a:latin typeface="微软雅黑" panose="020B0503020204020204" pitchFamily="34" charset="-122"/>
                <a:ea typeface="微软雅黑" panose="020B0503020204020204" pitchFamily="34" charset="-122"/>
                <a:cs typeface="楷体" panose="02010609060101010101" pitchFamily="49" charset="-122"/>
              </a:rPr>
              <a:t>红花总苷片治疗冠心病心绞痛多中心临床研究</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上市后</a:t>
            </a:r>
            <a:r>
              <a:rPr lang="en-US" altLang="zh-CN"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随机、平行、双盲、阳性药对照试验，多中心RCT）</a:t>
            </a:r>
            <a:endPar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20000"/>
              </a:lnSpc>
              <a:spcBef>
                <a:spcPts val="0"/>
              </a:spcBef>
              <a:spcAft>
                <a:spcPts val="0"/>
              </a:spcAft>
              <a:buClrTx/>
              <a:buSzTx/>
            </a:pPr>
            <a:r>
              <a:rPr lang="en-US" altLang="zh-CN" sz="1300" dirty="0" smtClean="0">
                <a:latin typeface="微软雅黑" panose="020B0503020204020204" pitchFamily="34" charset="-122"/>
                <a:ea typeface="微软雅黑" panose="020B0503020204020204" pitchFamily="34" charset="-122"/>
                <a:cs typeface="楷体" panose="02010609060101010101" pitchFamily="49" charset="-122"/>
                <a:sym typeface="+mn-ea"/>
              </a:rPr>
              <a:t>3.</a:t>
            </a:r>
            <a:r>
              <a:rPr lang="zh-CN" altLang="en-US" sz="1300" dirty="0" smtClean="0">
                <a:latin typeface="微软雅黑" panose="020B0503020204020204" pitchFamily="34" charset="-122"/>
                <a:ea typeface="微软雅黑" panose="020B0503020204020204" pitchFamily="34" charset="-122"/>
                <a:cs typeface="楷体" panose="02010609060101010101" pitchFamily="49" charset="-122"/>
                <a:sym typeface="+mn-ea"/>
              </a:rPr>
              <a:t>西</a:t>
            </a:r>
            <a:r>
              <a:rPr lang="zh-CN" altLang="en-US" sz="1300" dirty="0">
                <a:latin typeface="微软雅黑" panose="020B0503020204020204" pitchFamily="34" charset="-122"/>
                <a:ea typeface="微软雅黑" panose="020B0503020204020204" pitchFamily="34" charset="-122"/>
                <a:cs typeface="楷体" panose="02010609060101010101" pitchFamily="49" charset="-122"/>
                <a:sym typeface="+mn-ea"/>
              </a:rPr>
              <a:t>红花对乳腺癌蒽环类化疗药物后心肌损伤心肌保护的多中心随机平行双盲安慰剂临床试验</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（上市后</a:t>
            </a:r>
            <a:r>
              <a:rPr lang="en-US" altLang="zh-CN"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中国中医科学院广安门医院牵头，多中心</a:t>
            </a:r>
            <a:r>
              <a:rPr lang="en-US" altLang="zh-CN"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RCT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a:t>
            </a:r>
            <a:endParaRPr lang="zh-CN" altLang="en-US" sz="1300" dirty="0">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20000"/>
              </a:lnSpc>
              <a:spcBef>
                <a:spcPts val="0"/>
              </a:spcBef>
              <a:spcAft>
                <a:spcPts val="0"/>
              </a:spcAft>
              <a:buClrTx/>
              <a:buSzTx/>
            </a:pPr>
            <a:r>
              <a:rPr lang="en-US" altLang="zh-CN" sz="1300" dirty="0" smtClean="0">
                <a:latin typeface="微软雅黑" panose="020B0503020204020204" pitchFamily="34" charset="-122"/>
                <a:ea typeface="微软雅黑" panose="020B0503020204020204" pitchFamily="34" charset="-122"/>
                <a:cs typeface="楷体" panose="02010609060101010101" pitchFamily="49" charset="-122"/>
              </a:rPr>
              <a:t>4.</a:t>
            </a:r>
            <a:r>
              <a:rPr lang="zh-CN" altLang="en-US" sz="1300" dirty="0" smtClean="0">
                <a:latin typeface="微软雅黑" panose="020B0503020204020204" pitchFamily="34" charset="-122"/>
                <a:ea typeface="微软雅黑" panose="020B0503020204020204" pitchFamily="34" charset="-122"/>
                <a:cs typeface="楷体" panose="02010609060101010101" pitchFamily="49" charset="-122"/>
              </a:rPr>
              <a:t>西</a:t>
            </a:r>
            <a:r>
              <a:rPr lang="zh-CN" altLang="en-US" sz="1300" dirty="0">
                <a:latin typeface="微软雅黑" panose="020B0503020204020204" pitchFamily="34" charset="-122"/>
                <a:ea typeface="微软雅黑" panose="020B0503020204020204" pitchFamily="34" charset="-122"/>
                <a:cs typeface="楷体" panose="02010609060101010101" pitchFamily="49" charset="-122"/>
              </a:rPr>
              <a:t>红花总苷片预防乳腺癌蒽环类化疗药物心脏毒性的临床研究</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（上市后</a:t>
            </a:r>
            <a:r>
              <a:rPr lang="en-US" altLang="zh-CN"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山东省中医院，单中心RCT）</a:t>
            </a:r>
            <a:endPar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20000"/>
              </a:lnSpc>
              <a:spcBef>
                <a:spcPts val="0"/>
              </a:spcBef>
              <a:spcAft>
                <a:spcPts val="0"/>
              </a:spcAft>
            </a:pPr>
            <a:r>
              <a:rPr lang="en-US" altLang="zh-CN" sz="1300" dirty="0" smtClean="0">
                <a:latin typeface="微软雅黑" panose="020B0503020204020204" pitchFamily="34" charset="-122"/>
                <a:ea typeface="微软雅黑" panose="020B0503020204020204" pitchFamily="34" charset="-122"/>
                <a:cs typeface="楷体" panose="02010609060101010101" pitchFamily="49" charset="-122"/>
              </a:rPr>
              <a:t>5.</a:t>
            </a:r>
            <a:r>
              <a:rPr lang="zh-CN" altLang="en-US" sz="1300" dirty="0" smtClean="0">
                <a:latin typeface="微软雅黑" panose="020B0503020204020204" pitchFamily="34" charset="-122"/>
                <a:ea typeface="微软雅黑" panose="020B0503020204020204" pitchFamily="34" charset="-122"/>
                <a:cs typeface="楷体" panose="02010609060101010101" pitchFamily="49" charset="-122"/>
              </a:rPr>
              <a:t>西</a:t>
            </a:r>
            <a:r>
              <a:rPr lang="zh-CN" altLang="en-US" sz="1300" dirty="0">
                <a:latin typeface="微软雅黑" panose="020B0503020204020204" pitchFamily="34" charset="-122"/>
                <a:ea typeface="微软雅黑" panose="020B0503020204020204" pitchFamily="34" charset="-122"/>
                <a:cs typeface="楷体" panose="02010609060101010101" pitchFamily="49" charset="-122"/>
              </a:rPr>
              <a:t>红花总苷片对乳腺癌放化疗患者心血管功能保护作用的临床研究</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上市后</a:t>
            </a:r>
            <a:r>
              <a:rPr lang="en-US" altLang="zh-CN"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山东大学齐鲁医院，单中心RCT）</a:t>
            </a:r>
            <a:endPar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20000"/>
              </a:lnSpc>
              <a:spcBef>
                <a:spcPts val="0"/>
              </a:spcBef>
              <a:spcAft>
                <a:spcPts val="0"/>
              </a:spcAft>
              <a:buClrTx/>
              <a:buSzTx/>
            </a:pPr>
            <a:r>
              <a:rPr lang="en-US" altLang="zh-CN" sz="1300" dirty="0" smtClean="0">
                <a:latin typeface="微软雅黑" panose="020B0503020204020204" pitchFamily="34" charset="-122"/>
                <a:ea typeface="微软雅黑" panose="020B0503020204020204" pitchFamily="34" charset="-122"/>
                <a:cs typeface="楷体" panose="02010609060101010101" pitchFamily="49" charset="-122"/>
              </a:rPr>
              <a:t>6.</a:t>
            </a:r>
            <a:r>
              <a:rPr lang="zh-CN" altLang="en-US" sz="1300" dirty="0" smtClean="0">
                <a:latin typeface="微软雅黑" panose="020B0503020204020204" pitchFamily="34" charset="-122"/>
                <a:ea typeface="微软雅黑" panose="020B0503020204020204" pitchFamily="34" charset="-122"/>
                <a:cs typeface="楷体" panose="02010609060101010101" pitchFamily="49" charset="-122"/>
              </a:rPr>
              <a:t>西</a:t>
            </a:r>
            <a:r>
              <a:rPr lang="zh-CN" altLang="en-US" sz="1300" dirty="0">
                <a:latin typeface="微软雅黑" panose="020B0503020204020204" pitchFamily="34" charset="-122"/>
                <a:ea typeface="微软雅黑" panose="020B0503020204020204" pitchFamily="34" charset="-122"/>
                <a:cs typeface="楷体" panose="02010609060101010101" pitchFamily="49" charset="-122"/>
              </a:rPr>
              <a:t>红花总苷片治疗胸痹心痛暨冠心病心绞痛（心血瘀阻型）Ⅳ期临床研究</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上市后</a:t>
            </a:r>
            <a:r>
              <a:rPr lang="en-US" altLang="zh-CN"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随机、单盲、阳性药对照试验）</a:t>
            </a:r>
            <a:endPar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20000"/>
              </a:lnSpc>
              <a:spcBef>
                <a:spcPts val="0"/>
              </a:spcBef>
              <a:spcAft>
                <a:spcPts val="0"/>
              </a:spcAft>
              <a:buClrTx/>
              <a:buSzTx/>
              <a:buFont typeface="+mj-lt"/>
            </a:pPr>
            <a:r>
              <a:rPr lang="zh-CN" altLang="en-US" sz="1300" dirty="0">
                <a:solidFill>
                  <a:srgbClr val="3167B0"/>
                </a:solidFill>
                <a:latin typeface="微软雅黑" panose="020B0503020204020204" pitchFamily="34" charset="-122"/>
                <a:ea typeface="微软雅黑" panose="020B0503020204020204" pitchFamily="34" charset="-122"/>
                <a:cs typeface="楷体" panose="02010609060101010101" pitchFamily="49" charset="-122"/>
              </a:rPr>
              <a:t>基础研究</a:t>
            </a:r>
            <a:endParaRPr lang="zh-CN" altLang="en-US" sz="1300" dirty="0">
              <a:solidFill>
                <a:schemeClr val="accent2">
                  <a:lumMod val="75000"/>
                </a:schemeClr>
              </a:solidFill>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20000"/>
              </a:lnSpc>
              <a:spcBef>
                <a:spcPts val="0"/>
              </a:spcBef>
              <a:spcAft>
                <a:spcPts val="0"/>
              </a:spcAft>
              <a:buClrTx/>
              <a:buSzTx/>
            </a:pPr>
            <a:r>
              <a:rPr lang="en-US" altLang="zh-CN" sz="1300" dirty="0" smtClean="0">
                <a:latin typeface="微软雅黑" panose="020B0503020204020204" pitchFamily="34" charset="-122"/>
                <a:ea typeface="微软雅黑" panose="020B0503020204020204" pitchFamily="34" charset="-122"/>
                <a:cs typeface="楷体" panose="02010609060101010101" pitchFamily="49" charset="-122"/>
              </a:rPr>
              <a:t>1.</a:t>
            </a:r>
            <a:r>
              <a:rPr lang="zh-CN" altLang="en-US" sz="1300" dirty="0" smtClean="0">
                <a:latin typeface="微软雅黑" panose="020B0503020204020204" pitchFamily="34" charset="-122"/>
                <a:ea typeface="微软雅黑" panose="020B0503020204020204" pitchFamily="34" charset="-122"/>
                <a:cs typeface="楷体" panose="02010609060101010101" pitchFamily="49" charset="-122"/>
              </a:rPr>
              <a:t>西</a:t>
            </a:r>
            <a:r>
              <a:rPr lang="zh-CN" altLang="en-US" sz="1300" dirty="0">
                <a:latin typeface="微软雅黑" panose="020B0503020204020204" pitchFamily="34" charset="-122"/>
                <a:ea typeface="微软雅黑" panose="020B0503020204020204" pitchFamily="34" charset="-122"/>
                <a:cs typeface="楷体" panose="02010609060101010101" pitchFamily="49" charset="-122"/>
              </a:rPr>
              <a:t>红花总苷对麻醉犬心肌缺血的影响</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（上市前</a:t>
            </a:r>
            <a:r>
              <a:rPr lang="en-US" altLang="zh-CN"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药效学研究）</a:t>
            </a:r>
            <a:endPar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20000"/>
              </a:lnSpc>
              <a:spcBef>
                <a:spcPts val="0"/>
              </a:spcBef>
              <a:spcAft>
                <a:spcPts val="0"/>
              </a:spcAft>
              <a:buClrTx/>
              <a:buSzTx/>
            </a:pPr>
            <a:r>
              <a:rPr lang="en-US" altLang="zh-CN" sz="1300" dirty="0" smtClean="0">
                <a:latin typeface="微软雅黑" panose="020B0503020204020204" pitchFamily="34" charset="-122"/>
                <a:ea typeface="微软雅黑" panose="020B0503020204020204" pitchFamily="34" charset="-122"/>
                <a:cs typeface="楷体" panose="02010609060101010101" pitchFamily="49" charset="-122"/>
              </a:rPr>
              <a:t>2.</a:t>
            </a:r>
            <a:r>
              <a:rPr lang="zh-CN" altLang="en-US" sz="1300" dirty="0" smtClean="0">
                <a:latin typeface="微软雅黑" panose="020B0503020204020204" pitchFamily="34" charset="-122"/>
                <a:ea typeface="微软雅黑" panose="020B0503020204020204" pitchFamily="34" charset="-122"/>
                <a:cs typeface="楷体" panose="02010609060101010101" pitchFamily="49" charset="-122"/>
              </a:rPr>
              <a:t>西</a:t>
            </a:r>
            <a:r>
              <a:rPr lang="zh-CN" altLang="en-US" sz="1300" dirty="0">
                <a:latin typeface="微软雅黑" panose="020B0503020204020204" pitchFamily="34" charset="-122"/>
                <a:ea typeface="微软雅黑" panose="020B0503020204020204" pitchFamily="34" charset="-122"/>
                <a:cs typeface="楷体" panose="02010609060101010101" pitchFamily="49" charset="-122"/>
              </a:rPr>
              <a:t>红花总苷对犬心脏血流动力学及心肌耗氧量的影响</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（上市前</a:t>
            </a:r>
            <a:r>
              <a:rPr lang="en-US" altLang="zh-CN"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药效学研究）</a:t>
            </a:r>
            <a:endParaRPr lang="zh-CN" altLang="en-US" sz="1300" dirty="0">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20000"/>
              </a:lnSpc>
              <a:spcBef>
                <a:spcPts val="0"/>
              </a:spcBef>
              <a:spcAft>
                <a:spcPts val="0"/>
              </a:spcAft>
              <a:buClrTx/>
              <a:buSzTx/>
            </a:pPr>
            <a:r>
              <a:rPr lang="en-US" altLang="zh-CN" sz="1300" dirty="0" smtClean="0">
                <a:latin typeface="微软雅黑" panose="020B0503020204020204" pitchFamily="34" charset="-122"/>
                <a:ea typeface="微软雅黑" panose="020B0503020204020204" pitchFamily="34" charset="-122"/>
                <a:cs typeface="楷体" panose="02010609060101010101" pitchFamily="49" charset="-122"/>
              </a:rPr>
              <a:t>3.</a:t>
            </a:r>
            <a:r>
              <a:rPr lang="zh-CN" altLang="en-US" sz="1300" dirty="0" smtClean="0">
                <a:latin typeface="微软雅黑" panose="020B0503020204020204" pitchFamily="34" charset="-122"/>
                <a:ea typeface="微软雅黑" panose="020B0503020204020204" pitchFamily="34" charset="-122"/>
                <a:cs typeface="楷体" panose="02010609060101010101" pitchFamily="49" charset="-122"/>
              </a:rPr>
              <a:t>西</a:t>
            </a:r>
            <a:r>
              <a:rPr lang="zh-CN" altLang="en-US" sz="1300" dirty="0">
                <a:latin typeface="微软雅黑" panose="020B0503020204020204" pitchFamily="34" charset="-122"/>
                <a:ea typeface="微软雅黑" panose="020B0503020204020204" pitchFamily="34" charset="-122"/>
                <a:cs typeface="楷体" panose="02010609060101010101" pitchFamily="49" charset="-122"/>
              </a:rPr>
              <a:t>红花总苷片对阿霉素心脏毒性的影响</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（上市后</a:t>
            </a:r>
            <a:r>
              <a:rPr lang="en-US" altLang="zh-CN"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中国中医科学院西苑医院，基础研究）</a:t>
            </a:r>
            <a:endPar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20000"/>
              </a:lnSpc>
              <a:spcBef>
                <a:spcPts val="0"/>
              </a:spcBef>
              <a:spcAft>
                <a:spcPts val="0"/>
              </a:spcAft>
              <a:buClrTx/>
              <a:buSzTx/>
            </a:pPr>
            <a:r>
              <a:rPr lang="en-US" altLang="zh-CN" sz="1300" dirty="0" smtClean="0">
                <a:latin typeface="微软雅黑" panose="020B0503020204020204" pitchFamily="34" charset="-122"/>
                <a:ea typeface="微软雅黑" panose="020B0503020204020204" pitchFamily="34" charset="-122"/>
                <a:cs typeface="楷体" panose="02010609060101010101" pitchFamily="49" charset="-122"/>
              </a:rPr>
              <a:t>4.</a:t>
            </a:r>
            <a:r>
              <a:rPr lang="zh-CN" altLang="en-US" sz="1300" dirty="0" smtClean="0">
                <a:latin typeface="微软雅黑" panose="020B0503020204020204" pitchFamily="34" charset="-122"/>
                <a:ea typeface="微软雅黑" panose="020B0503020204020204" pitchFamily="34" charset="-122"/>
                <a:cs typeface="楷体" panose="02010609060101010101" pitchFamily="49" charset="-122"/>
              </a:rPr>
              <a:t>西</a:t>
            </a:r>
            <a:r>
              <a:rPr lang="zh-CN" altLang="en-US" sz="1300" dirty="0">
                <a:latin typeface="微软雅黑" panose="020B0503020204020204" pitchFamily="34" charset="-122"/>
                <a:ea typeface="微软雅黑" panose="020B0503020204020204" pitchFamily="34" charset="-122"/>
                <a:cs typeface="楷体" panose="02010609060101010101" pitchFamily="49" charset="-122"/>
              </a:rPr>
              <a:t>红花酸对阿霉素诱导大鼠心肌细胞损伤的影响</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（上市后</a:t>
            </a:r>
            <a:r>
              <a:rPr lang="en-US" altLang="zh-CN"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中国中医科学院西苑医院，基础研究）</a:t>
            </a:r>
            <a:endPar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20000"/>
              </a:lnSpc>
              <a:spcBef>
                <a:spcPts val="0"/>
              </a:spcBef>
              <a:spcAft>
                <a:spcPts val="0"/>
              </a:spcAft>
              <a:buClrTx/>
              <a:buSzTx/>
            </a:pPr>
            <a:r>
              <a:rPr lang="en-US" altLang="zh-CN" sz="1300" dirty="0" smtClean="0">
                <a:latin typeface="微软雅黑" panose="020B0503020204020204" pitchFamily="34" charset="-122"/>
                <a:ea typeface="微软雅黑" panose="020B0503020204020204" pitchFamily="34" charset="-122"/>
                <a:cs typeface="楷体" panose="02010609060101010101" pitchFamily="49" charset="-122"/>
              </a:rPr>
              <a:t>5.</a:t>
            </a:r>
            <a:r>
              <a:rPr lang="zh-CN" altLang="en-US" sz="1300" dirty="0" smtClean="0">
                <a:latin typeface="微软雅黑" panose="020B0503020204020204" pitchFamily="34" charset="-122"/>
                <a:ea typeface="微软雅黑" panose="020B0503020204020204" pitchFamily="34" charset="-122"/>
                <a:cs typeface="楷体" panose="02010609060101010101" pitchFamily="49" charset="-122"/>
              </a:rPr>
              <a:t>西</a:t>
            </a:r>
            <a:r>
              <a:rPr lang="zh-CN" altLang="en-US" sz="1300" dirty="0">
                <a:latin typeface="微软雅黑" panose="020B0503020204020204" pitchFamily="34" charset="-122"/>
                <a:ea typeface="微软雅黑" panose="020B0503020204020204" pitchFamily="34" charset="-122"/>
                <a:cs typeface="楷体" panose="02010609060101010101" pitchFamily="49" charset="-122"/>
              </a:rPr>
              <a:t>红花在放射性心脏损伤中的保护作用研究</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上市后</a:t>
            </a:r>
            <a:r>
              <a:rPr lang="en-US" altLang="zh-CN"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a:t>
            </a:r>
            <a:r>
              <a:rPr lang="zh-CN" altLang="en-US" sz="13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南方医科大学南方医院，基础研究）</a:t>
            </a:r>
            <a:endParaRPr lang="zh-CN" altLang="en-US" sz="1300" dirty="0">
              <a:latin typeface="微软雅黑" panose="020B0503020204020204" pitchFamily="34" charset="-122"/>
              <a:ea typeface="微软雅黑" panose="020B0503020204020204" pitchFamily="34" charset="-122"/>
              <a:cs typeface="楷体" panose="02010609060101010101" pitchFamily="49" charset="-122"/>
            </a:endParaRPr>
          </a:p>
        </p:txBody>
      </p:sp>
      <p:grpSp>
        <p:nvGrpSpPr>
          <p:cNvPr id="7" name="组合 6"/>
          <p:cNvGrpSpPr/>
          <p:nvPr/>
        </p:nvGrpSpPr>
        <p:grpSpPr>
          <a:xfrm>
            <a:off x="3654801" y="946785"/>
            <a:ext cx="4094632" cy="564515"/>
            <a:chOff x="1772" y="2390"/>
            <a:chExt cx="5203" cy="889"/>
          </a:xfrm>
        </p:grpSpPr>
        <p:sp>
          <p:nvSpPr>
            <p:cNvPr id="14" name="rect"/>
            <p:cNvSpPr/>
            <p:nvPr>
              <p:custDataLst>
                <p:tags r:id="rId7"/>
              </p:custDataLst>
            </p:nvPr>
          </p:nvSpPr>
          <p:spPr>
            <a:xfrm>
              <a:off x="1772" y="3159"/>
              <a:ext cx="4861" cy="12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6" name="文本框 5"/>
            <p:cNvSpPr txBox="1"/>
            <p:nvPr>
              <p:custDataLst>
                <p:tags r:id="rId8"/>
              </p:custDataLst>
            </p:nvPr>
          </p:nvSpPr>
          <p:spPr>
            <a:xfrm>
              <a:off x="1772" y="2390"/>
              <a:ext cx="5203" cy="752"/>
            </a:xfrm>
            <a:prstGeom prst="rect">
              <a:avLst/>
            </a:prstGeom>
            <a:noFill/>
          </p:spPr>
          <p:txBody>
            <a:bodyPr wrap="square" rtlCol="0">
              <a:noAutofit/>
            </a:bodyPr>
            <a:lstStyle/>
            <a:p>
              <a:pPr algn="ctr">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临床试验及其主要优势</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 name="文本框 9"/>
          <p:cNvSpPr txBox="1"/>
          <p:nvPr/>
        </p:nvSpPr>
        <p:spPr>
          <a:xfrm>
            <a:off x="1150547" y="1423670"/>
            <a:ext cx="10055166" cy="784830"/>
          </a:xfrm>
          <a:prstGeom prst="rect">
            <a:avLst/>
          </a:prstGeom>
          <a:noFill/>
        </p:spPr>
        <p:txBody>
          <a:bodyPr wrap="square" rtlCol="0" anchor="t">
            <a:spAutoFit/>
          </a:bodyPr>
          <a:lstStyle/>
          <a:p>
            <a:pPr algn="l">
              <a:lnSpc>
                <a:spcPct val="150000"/>
              </a:lnSpc>
              <a:spcBef>
                <a:spcPts val="0"/>
              </a:spcBef>
              <a:spcAft>
                <a:spcPts val="0"/>
              </a:spcAft>
              <a:buClrTx/>
              <a:buSzTx/>
              <a:buFontTx/>
            </a:pPr>
            <a:r>
              <a:rPr lang="zh-CN" sz="1500" dirty="0" smtClean="0">
                <a:latin typeface="微软雅黑" panose="020B0503020204020204" pitchFamily="34" charset="-122"/>
                <a:ea typeface="微软雅黑" panose="020B0503020204020204" pitchFamily="34" charset="-122"/>
                <a:cs typeface="微软雅黑" panose="020B0503020204020204" pitchFamily="34" charset="-122"/>
              </a:rPr>
              <a:t>西</a:t>
            </a:r>
            <a:r>
              <a:rPr lang="zh-CN" sz="1500" dirty="0">
                <a:latin typeface="微软雅黑" panose="020B0503020204020204" pitchFamily="34" charset="-122"/>
                <a:ea typeface="微软雅黑" panose="020B0503020204020204" pitchFamily="34" charset="-122"/>
                <a:cs typeface="微软雅黑" panose="020B0503020204020204" pitchFamily="34" charset="-122"/>
              </a:rPr>
              <a:t>红花总苷片</a:t>
            </a:r>
            <a:r>
              <a:rPr sz="1500" dirty="0" err="1">
                <a:latin typeface="微软雅黑" panose="020B0503020204020204" pitchFamily="34" charset="-122"/>
                <a:ea typeface="微软雅黑" panose="020B0503020204020204" pitchFamily="34" charset="-122"/>
                <a:cs typeface="微软雅黑" panose="020B0503020204020204" pitchFamily="34" charset="-122"/>
              </a:rPr>
              <a:t>用于冠心病心绞痛具有成熟的中医学理论基础、规范的上市前研究资料，上市后也开展了冠心病</a:t>
            </a:r>
            <a:r>
              <a:rPr lang="zh-CN" sz="1500" dirty="0">
                <a:latin typeface="微软雅黑" panose="020B0503020204020204" pitchFamily="34" charset="-122"/>
                <a:ea typeface="微软雅黑" panose="020B0503020204020204" pitchFamily="34" charset="-122"/>
                <a:cs typeface="微软雅黑" panose="020B0503020204020204" pitchFamily="34" charset="-122"/>
              </a:rPr>
              <a:t>的</a:t>
            </a:r>
            <a:r>
              <a:rPr sz="1500" dirty="0">
                <a:latin typeface="微软雅黑" panose="020B0503020204020204" pitchFamily="34" charset="-122"/>
                <a:ea typeface="微软雅黑" panose="020B0503020204020204" pitchFamily="34" charset="-122"/>
                <a:cs typeface="微软雅黑" panose="020B0503020204020204" pitchFamily="34" charset="-122"/>
              </a:rPr>
              <a:t>临床研究。</a:t>
            </a:r>
            <a:r>
              <a:rPr sz="15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2017年以来在放、化疗导致冠心病</a:t>
            </a:r>
            <a:r>
              <a:rPr lang="zh-CN" sz="15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sz="1500" b="1"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心绞痛这一复杂性疾病领域也开展了大量的基础和临床研究</a:t>
            </a:r>
            <a:r>
              <a:rPr sz="15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endParaRPr sz="15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789885" y="1173275"/>
            <a:ext cx="10359390" cy="4506883"/>
          </a:xfrm>
          <a:prstGeom prst="rect">
            <a:avLst/>
          </a:prstGeom>
        </p:spPr>
      </p:pic>
      <p:grpSp>
        <p:nvGrpSpPr>
          <p:cNvPr id="2" name="组合 1"/>
          <p:cNvGrpSpPr/>
          <p:nvPr/>
        </p:nvGrpSpPr>
        <p:grpSpPr>
          <a:xfrm>
            <a:off x="387899" y="283014"/>
            <a:ext cx="5381076" cy="716927"/>
            <a:chOff x="4598" y="2247"/>
            <a:chExt cx="8474" cy="1129"/>
          </a:xfrm>
        </p:grpSpPr>
        <p:sp>
          <p:nvSpPr>
            <p:cNvPr id="5" name="圆角矩形 4"/>
            <p:cNvSpPr/>
            <p:nvPr>
              <p:custDataLst>
                <p:tags r:id="rId3"/>
              </p:custDataLst>
            </p:nvPr>
          </p:nvSpPr>
          <p:spPr>
            <a:xfrm>
              <a:off x="4680" y="2282"/>
              <a:ext cx="8392" cy="1090"/>
            </a:xfrm>
            <a:prstGeom prst="roundRect">
              <a:avLst>
                <a:gd name="adj" fmla="val 47631"/>
              </a:avLst>
            </a:prstGeom>
            <a:solidFill>
              <a:srgbClr val="95D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MH_SubTitle_1"/>
            <p:cNvSpPr txBox="1"/>
            <p:nvPr>
              <p:custDataLst>
                <p:tags r:id="rId4"/>
              </p:custDataLst>
            </p:nvPr>
          </p:nvSpPr>
          <p:spPr>
            <a:xfrm>
              <a:off x="6218" y="2527"/>
              <a:ext cx="6373" cy="581"/>
            </a:xfrm>
            <a:prstGeom prst="rect">
              <a:avLst/>
            </a:prstGeom>
            <a:noFill/>
          </p:spPr>
          <p:txBody>
            <a:bodyPr wrap="square" lIns="0" tIns="0" rIns="0" bIns="0" anchor="ctr">
              <a:spAutoFit/>
            </a:bodyPr>
            <a:lstStyle/>
            <a:p>
              <a:pPr lvl="0" algn="l">
                <a:buClrTx/>
                <a:buSzTx/>
                <a:buFontTx/>
              </a:pPr>
              <a:r>
                <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有效性</a:t>
              </a:r>
              <a:endPar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6" name="椭圆 15"/>
            <p:cNvSpPr/>
            <p:nvPr>
              <p:custDataLst>
                <p:tags r:id="rId5"/>
              </p:custDataLst>
            </p:nvPr>
          </p:nvSpPr>
          <p:spPr>
            <a:xfrm>
              <a:off x="4598" y="2247"/>
              <a:ext cx="1201" cy="1129"/>
            </a:xfrm>
            <a:prstGeom prst="ellipse">
              <a:avLst/>
            </a:prstGeom>
            <a:solidFill>
              <a:srgbClr val="A6DBCD"/>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effectLst>
                    <a:outerShdw blurRad="38100" dist="38100" dir="2700000" algn="tl">
                      <a:srgbClr val="000000">
                        <a:alpha val="43137"/>
                      </a:srgbClr>
                    </a:outerShdw>
                  </a:effectLst>
                  <a:latin typeface="+mj-ea"/>
                  <a:ea typeface="+mj-ea"/>
                </a:rPr>
                <a:t>3</a:t>
              </a:r>
              <a:endParaRPr lang="en-US" altLang="zh-CN" sz="2000" b="1" dirty="0">
                <a:effectLst>
                  <a:outerShdw blurRad="38100" dist="38100" dir="2700000" algn="tl">
                    <a:srgbClr val="000000">
                      <a:alpha val="43137"/>
                    </a:srgbClr>
                  </a:outerShdw>
                </a:effectLst>
                <a:latin typeface="+mj-ea"/>
                <a:ea typeface="+mj-ea"/>
              </a:endParaRPr>
            </a:p>
          </p:txBody>
        </p:sp>
      </p:grpSp>
      <p:sp>
        <p:nvSpPr>
          <p:cNvPr id="4" name="文本框 3"/>
          <p:cNvSpPr txBox="1"/>
          <p:nvPr>
            <p:custDataLst>
              <p:tags r:id="rId6"/>
            </p:custDataLst>
          </p:nvPr>
        </p:nvSpPr>
        <p:spPr>
          <a:xfrm>
            <a:off x="1065673" y="1889739"/>
            <a:ext cx="9872345" cy="400237"/>
          </a:xfrm>
          <a:prstGeom prst="rect">
            <a:avLst/>
          </a:prstGeom>
          <a:noFill/>
        </p:spPr>
        <p:txBody>
          <a:bodyPr wrap="square" rtlCol="0">
            <a:noAutofit/>
          </a:bodyPr>
          <a:lstStyle/>
          <a:p>
            <a:pPr indent="0" algn="just">
              <a:lnSpc>
                <a:spcPct val="150000"/>
              </a:lnSpc>
              <a:spcBef>
                <a:spcPct val="0"/>
              </a:spcBef>
              <a:spcAft>
                <a:spcPct val="0"/>
              </a:spcAft>
              <a:buClrTx/>
              <a:buSzTx/>
              <a:buFont typeface="Arial" panose="020B0604020202020204" pitchFamily="34" charset="0"/>
              <a:buNone/>
            </a:pPr>
            <a:r>
              <a:rPr lang="zh-CN" altLang="en-US" sz="1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《肿瘤治疗相关心血管毒性中医防治指南》</a:t>
            </a:r>
            <a:endParaRPr lang="zh-CN" altLang="en-US" sz="12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endParaRPr>
          </a:p>
          <a:p>
            <a:pPr>
              <a:lnSpc>
                <a:spcPct val="120000"/>
              </a:lnSpc>
              <a:spcBef>
                <a:spcPts val="0"/>
              </a:spcBef>
              <a:spcAft>
                <a:spcPts val="0"/>
              </a:spcAft>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6"/>
          <p:cNvGrpSpPr/>
          <p:nvPr/>
        </p:nvGrpSpPr>
        <p:grpSpPr>
          <a:xfrm>
            <a:off x="4034068" y="1238885"/>
            <a:ext cx="3796611" cy="583565"/>
            <a:chOff x="7153" y="2744"/>
            <a:chExt cx="6994" cy="919"/>
          </a:xfrm>
        </p:grpSpPr>
        <p:sp>
          <p:nvSpPr>
            <p:cNvPr id="14" name="rect"/>
            <p:cNvSpPr/>
            <p:nvPr>
              <p:custDataLst>
                <p:tags r:id="rId7"/>
              </p:custDataLst>
            </p:nvPr>
          </p:nvSpPr>
          <p:spPr>
            <a:xfrm>
              <a:off x="7153" y="3543"/>
              <a:ext cx="6766" cy="12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6" name="文本框 5"/>
            <p:cNvSpPr txBox="1"/>
            <p:nvPr>
              <p:custDataLst>
                <p:tags r:id="rId8"/>
              </p:custDataLst>
            </p:nvPr>
          </p:nvSpPr>
          <p:spPr>
            <a:xfrm>
              <a:off x="7153" y="2744"/>
              <a:ext cx="6994" cy="752"/>
            </a:xfrm>
            <a:prstGeom prst="rect">
              <a:avLst/>
            </a:prstGeom>
            <a:noFill/>
          </p:spPr>
          <p:txBody>
            <a:bodyPr wrap="square" rtlCol="0">
              <a:noAutofit/>
            </a:bodyPr>
            <a:lstStyle/>
            <a:p>
              <a:pPr>
                <a:lnSpc>
                  <a:spcPct val="150000"/>
                </a:lnSpc>
              </a:pPr>
              <a:r>
                <a:rPr lang="zh-CN" b="1" dirty="0">
                  <a:latin typeface="+mn-ea"/>
                  <a:cs typeface="微软雅黑" panose="020B0503020204020204" pitchFamily="34" charset="-122"/>
                  <a:sym typeface="+mn-ea"/>
                </a:rPr>
                <a:t>中成药治疗优势</a:t>
              </a:r>
              <a:r>
                <a:rPr lang="en-US" altLang="zh-CN" b="1" dirty="0">
                  <a:latin typeface="+mn-ea"/>
                  <a:cs typeface="微软雅黑" panose="020B0503020204020204" pitchFamily="34" charset="-122"/>
                  <a:sym typeface="+mn-ea"/>
                </a:rPr>
                <a:t>——</a:t>
              </a:r>
              <a:r>
                <a:rPr lang="zh-CN" altLang="en-US" b="1" dirty="0">
                  <a:latin typeface="+mn-ea"/>
                  <a:cs typeface="微软雅黑" panose="020B0503020204020204" pitchFamily="34" charset="-122"/>
                  <a:sym typeface="+mn-ea"/>
                </a:rPr>
                <a:t>指南共识推荐</a:t>
              </a:r>
              <a:endParaRPr lang="zh-CN" altLang="en-US" b="1" dirty="0">
                <a:latin typeface="+mn-ea"/>
                <a:cs typeface="微软雅黑" panose="020B0503020204020204" pitchFamily="34" charset="-122"/>
                <a:sym typeface="+mn-ea"/>
              </a:endParaRPr>
            </a:p>
          </p:txBody>
        </p:sp>
      </p:grpSp>
      <p:sp>
        <p:nvSpPr>
          <p:cNvPr id="10" name="矩形 9"/>
          <p:cNvSpPr/>
          <p:nvPr/>
        </p:nvSpPr>
        <p:spPr>
          <a:xfrm>
            <a:off x="1177816" y="2231096"/>
            <a:ext cx="9635706" cy="890372"/>
          </a:xfrm>
          <a:prstGeom prst="rect">
            <a:avLst/>
          </a:prstGeom>
        </p:spPr>
        <p:txBody>
          <a:bodyPr wrap="square">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“中医药可在肿瘤治疗出现心血管毒性之前预防性使用，即在放化疗开始前使用中医药或中医药治疗与放化疗同步进行”。西红花总苷片被推荐  用于“心功能不全和心力衰竭（药毒心水）”气虚血瘀证（5.5.1.1章节）和“冠状动脉疾病（药毒胸痹）”瘀毒损络证（5.5.2.3章节），证据级别B</a:t>
            </a:r>
            <a:r>
              <a:rPr lang="zh-CN" altLang="en-US" sz="12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（该指南</a:t>
            </a:r>
            <a:r>
              <a:rPr lang="zh-CN" altLang="en-US" sz="12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由中国中西医结合心血管病专业委员会肿瘤心脏病学组牵头起草，预计于2023年7月发布）。</a:t>
            </a:r>
            <a:endParaRPr lang="zh-CN" altLang="en-US" sz="1200" dirty="0"/>
          </a:p>
        </p:txBody>
      </p:sp>
      <p:sp>
        <p:nvSpPr>
          <p:cNvPr id="11" name="矩形 10"/>
          <p:cNvSpPr/>
          <p:nvPr/>
        </p:nvSpPr>
        <p:spPr>
          <a:xfrm>
            <a:off x="1065673" y="2992793"/>
            <a:ext cx="4903907" cy="418191"/>
          </a:xfrm>
          <a:prstGeom prst="rect">
            <a:avLst/>
          </a:prstGeom>
        </p:spPr>
        <p:txBody>
          <a:bodyPr wrap="none">
            <a:spAutoFit/>
          </a:bodyPr>
          <a:lstStyle/>
          <a:p>
            <a:pPr indent="0" algn="just">
              <a:lnSpc>
                <a:spcPct val="150000"/>
              </a:lnSpc>
              <a:spcBef>
                <a:spcPct val="0"/>
              </a:spcBef>
              <a:spcAft>
                <a:spcPct val="0"/>
              </a:spcAft>
              <a:buClrTx/>
              <a:buSzTx/>
              <a:buFont typeface="Arial" panose="020B0604020202020204" pitchFamily="34" charset="0"/>
              <a:buNone/>
            </a:pPr>
            <a:r>
              <a:rPr lang="zh-CN" altLang="en-US" sz="1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《免疫检查点抑制剂相关心肌炎临床诊疗实施建议》</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1177816" y="3358165"/>
            <a:ext cx="9467180" cy="923330"/>
          </a:xfrm>
          <a:prstGeom prst="rect">
            <a:avLst/>
          </a:prstGeom>
        </p:spPr>
        <p:txBody>
          <a:bodyPr wrap="square">
            <a:spAutoFit/>
          </a:bodyPr>
          <a:lstStyle/>
          <a:p>
            <a:pPr indent="0" algn="just">
              <a:lnSpc>
                <a:spcPct val="150000"/>
              </a:lnSpc>
              <a:spcBef>
                <a:spcPct val="0"/>
              </a:spcBef>
              <a:spcAft>
                <a:spcPct val="0"/>
              </a:spcAft>
              <a:buClrTx/>
              <a:buSzTx/>
              <a:buFont typeface="Arial" panose="020B0604020202020204" pitchFamily="34" charset="0"/>
              <a:buNone/>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在小鼠模型中已经证明西红花总苷一定程度上可以改善ICIs相关心肌炎，这一结果可能为ICIs相关心肌炎提供一种新的治疗选择”</a:t>
            </a:r>
            <a:r>
              <a:rPr lang="zh-CN" altLang="en-US" sz="12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（本共识</a:t>
            </a:r>
            <a:r>
              <a:rPr lang="zh-CN" altLang="en-US" sz="12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由复旦大学附属中山医院肿瘤内科、国家放射与治疗临床医学研究中心、上海市心血管病研究所、上海市影像医学研究所等多家单位共同制定，国家自然科学基金82170359）</a:t>
            </a:r>
            <a:r>
              <a:rPr lang="zh-CN" altLang="en-US" sz="1200" dirty="0">
                <a:latin typeface="微软雅黑" panose="020B0503020204020204" pitchFamily="34" charset="-122"/>
                <a:ea typeface="微软雅黑" panose="020B0503020204020204" pitchFamily="34" charset="-122"/>
                <a:cs typeface="楷体" panose="02010609060101010101" pitchFamily="49" charset="-122"/>
                <a:sym typeface="+mn-ea"/>
              </a:rPr>
              <a:t>。</a:t>
            </a:r>
            <a:endParaRPr lang="zh-CN" altLang="en-US" sz="1200" dirty="0">
              <a:latin typeface="微软雅黑" panose="020B0503020204020204" pitchFamily="34" charset="-122"/>
              <a:ea typeface="微软雅黑" panose="020B0503020204020204" pitchFamily="34" charset="-122"/>
              <a:cs typeface="楷体" panose="02010609060101010101" pitchFamily="49" charset="-122"/>
            </a:endParaRPr>
          </a:p>
        </p:txBody>
      </p:sp>
      <p:sp>
        <p:nvSpPr>
          <p:cNvPr id="13" name="矩形 12"/>
          <p:cNvSpPr/>
          <p:nvPr/>
        </p:nvSpPr>
        <p:spPr>
          <a:xfrm>
            <a:off x="1065673" y="4127380"/>
            <a:ext cx="6096000" cy="418191"/>
          </a:xfrm>
          <a:prstGeom prst="rect">
            <a:avLst/>
          </a:prstGeom>
        </p:spPr>
        <p:txBody>
          <a:bodyPr>
            <a:spAutoFit/>
          </a:bodyPr>
          <a:lstStyle/>
          <a:p>
            <a:pPr indent="0" algn="just">
              <a:lnSpc>
                <a:spcPct val="150000"/>
              </a:lnSpc>
              <a:spcBef>
                <a:spcPct val="0"/>
              </a:spcBef>
              <a:spcAft>
                <a:spcPct val="0"/>
              </a:spcAft>
              <a:buClrTx/>
              <a:buSzTx/>
              <a:buFont typeface="Arial" panose="020B0604020202020204" pitchFamily="34" charset="0"/>
              <a:buNone/>
            </a:pP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《新型冠状病毒感染合并心功能不全中西医结合诊疗专家共识》</a:t>
            </a:r>
            <a:endPar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1177816" y="4528031"/>
            <a:ext cx="9635706" cy="890693"/>
          </a:xfrm>
          <a:prstGeom prst="rect">
            <a:avLst/>
          </a:prstGeom>
        </p:spPr>
        <p:txBody>
          <a:bodyPr wrap="square">
            <a:spAutoFit/>
          </a:bodyPr>
          <a:lstStyle/>
          <a:p>
            <a:pPr indent="0" algn="just">
              <a:lnSpc>
                <a:spcPct val="150000"/>
              </a:lnSpc>
              <a:spcBef>
                <a:spcPct val="0"/>
              </a:spcBef>
              <a:spcAft>
                <a:spcPct val="0"/>
              </a:spcAft>
              <a:buClrTx/>
              <a:buSzTx/>
              <a:buFont typeface="Arial" panose="020B0604020202020204" pitchFamily="34" charset="0"/>
              <a:buNone/>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对接受常规治疗、症状缓解仍不理想的患者，可根据患者合并症适当选用西红花总苷片，对于COVID-19合并心功能不全导致的胸痛、乏力、心悸、胸闷、食欲不振等症状有一定的改善作用</a:t>
            </a:r>
            <a:r>
              <a:rPr lang="zh-CN" altLang="en-US" sz="12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rPr>
              <a:t>（本共识</a:t>
            </a:r>
            <a:r>
              <a:rPr lang="zh-CN" altLang="en-US" sz="12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sym typeface="+mn-ea"/>
              </a:rPr>
              <a:t>由中国医师协会中西医结合医师分会、中国医师协会、中西医结合医师分会心脏介入专业委员会、中国中西医结合学会重症医学专业委员会和中华中医药学会心血管病分会共同研制）。</a:t>
            </a:r>
            <a:endParaRPr lang="zh-CN" altLang="en-US" sz="1200" dirty="0">
              <a:solidFill>
                <a:srgbClr val="0070C0"/>
              </a:solidFill>
              <a:latin typeface="微软雅黑" panose="020B0503020204020204" pitchFamily="34" charset="-122"/>
              <a:ea typeface="微软雅黑" panose="020B0503020204020204" pitchFamily="34"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439970" y="1000760"/>
            <a:ext cx="11300581" cy="4753059"/>
          </a:xfrm>
          <a:prstGeom prst="rect">
            <a:avLst/>
          </a:prstGeom>
        </p:spPr>
      </p:pic>
      <p:grpSp>
        <p:nvGrpSpPr>
          <p:cNvPr id="2" name="组合 1"/>
          <p:cNvGrpSpPr/>
          <p:nvPr/>
        </p:nvGrpSpPr>
        <p:grpSpPr>
          <a:xfrm>
            <a:off x="387899" y="283014"/>
            <a:ext cx="5381076" cy="716927"/>
            <a:chOff x="4598" y="2247"/>
            <a:chExt cx="8474" cy="1129"/>
          </a:xfrm>
        </p:grpSpPr>
        <p:sp>
          <p:nvSpPr>
            <p:cNvPr id="5" name="圆角矩形 4"/>
            <p:cNvSpPr/>
            <p:nvPr>
              <p:custDataLst>
                <p:tags r:id="rId3"/>
              </p:custDataLst>
            </p:nvPr>
          </p:nvSpPr>
          <p:spPr>
            <a:xfrm>
              <a:off x="4680" y="2282"/>
              <a:ext cx="8392" cy="1090"/>
            </a:xfrm>
            <a:prstGeom prst="roundRect">
              <a:avLst>
                <a:gd name="adj" fmla="val 47631"/>
              </a:avLst>
            </a:prstGeom>
            <a:solidFill>
              <a:srgbClr val="95D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MH_SubTitle_1"/>
            <p:cNvSpPr txBox="1"/>
            <p:nvPr>
              <p:custDataLst>
                <p:tags r:id="rId4"/>
              </p:custDataLst>
            </p:nvPr>
          </p:nvSpPr>
          <p:spPr>
            <a:xfrm>
              <a:off x="6218" y="2527"/>
              <a:ext cx="6373" cy="581"/>
            </a:xfrm>
            <a:prstGeom prst="rect">
              <a:avLst/>
            </a:prstGeom>
            <a:noFill/>
          </p:spPr>
          <p:txBody>
            <a:bodyPr wrap="square" lIns="0" tIns="0" rIns="0" bIns="0" anchor="ctr">
              <a:spAutoFit/>
            </a:bodyPr>
            <a:lstStyle/>
            <a:p>
              <a:pPr lvl="0" algn="l">
                <a:buClrTx/>
                <a:buSzTx/>
                <a:buFontTx/>
              </a:pPr>
              <a:r>
                <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有效性</a:t>
              </a:r>
              <a:endPar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6" name="椭圆 15"/>
            <p:cNvSpPr/>
            <p:nvPr>
              <p:custDataLst>
                <p:tags r:id="rId5"/>
              </p:custDataLst>
            </p:nvPr>
          </p:nvSpPr>
          <p:spPr>
            <a:xfrm>
              <a:off x="4598" y="2247"/>
              <a:ext cx="1201" cy="1129"/>
            </a:xfrm>
            <a:prstGeom prst="ellipse">
              <a:avLst/>
            </a:prstGeom>
            <a:solidFill>
              <a:srgbClr val="A6DBCD"/>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effectLst>
                    <a:outerShdw blurRad="38100" dist="38100" dir="2700000" algn="tl">
                      <a:srgbClr val="000000">
                        <a:alpha val="43137"/>
                      </a:srgbClr>
                    </a:outerShdw>
                  </a:effectLst>
                  <a:latin typeface="+mj-ea"/>
                  <a:ea typeface="+mj-ea"/>
                </a:rPr>
                <a:t>3</a:t>
              </a:r>
              <a:endParaRPr lang="en-US" altLang="zh-CN" sz="2000" b="1" dirty="0">
                <a:effectLst>
                  <a:outerShdw blurRad="38100" dist="38100" dir="2700000" algn="tl">
                    <a:srgbClr val="000000">
                      <a:alpha val="43137"/>
                    </a:srgbClr>
                  </a:outerShdw>
                </a:effectLst>
                <a:latin typeface="+mj-ea"/>
                <a:ea typeface="+mj-ea"/>
              </a:endParaRPr>
            </a:p>
          </p:txBody>
        </p:sp>
      </p:grpSp>
      <p:sp>
        <p:nvSpPr>
          <p:cNvPr id="4" name="文本框 3"/>
          <p:cNvSpPr txBox="1"/>
          <p:nvPr>
            <p:custDataLst>
              <p:tags r:id="rId6"/>
            </p:custDataLst>
          </p:nvPr>
        </p:nvSpPr>
        <p:spPr>
          <a:xfrm>
            <a:off x="769222" y="1432755"/>
            <a:ext cx="5648831" cy="4181387"/>
          </a:xfrm>
          <a:prstGeom prst="rect">
            <a:avLst/>
          </a:prstGeom>
          <a:noFill/>
        </p:spPr>
        <p:txBody>
          <a:bodyPr wrap="square" rtlCol="0">
            <a:noAutofit/>
          </a:bodyPr>
          <a:lstStyle/>
          <a:p>
            <a:pPr indent="0" algn="just">
              <a:lnSpc>
                <a:spcPct val="150000"/>
              </a:lnSpc>
              <a:buClrTx/>
              <a:buSzTx/>
              <a:buFont typeface="Arial" panose="020B0604020202020204" pitchFamily="34" charset="0"/>
              <a:buNone/>
            </a:pP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西红花总苷片是以西红花提取物为有效成分的创新中药。西红花是传统名贵中药，药用价值和市场价格极高。瑞阳西红花总苷片使用的饮片含量标准高出药典标准2倍，从而确保产品质量与疗效。冠心病、肿瘤放化疗后患者都存在“气虚血瘀”，气虚则气血运行紊乱，血无气推动致瘀血内阻，心脏受累最为严重，西红花性味甘，平，无毒，活血化瘀，凉血解毒，解郁安神，切中胸痹心痛（冠心病及放、化疗导致的冠心病心绞痛）的关键病理特点。</a:t>
            </a:r>
            <a:endParaRPr lang="zh-CN" altLang="en-US" sz="130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50000"/>
              </a:lnSpc>
              <a:buClrTx/>
              <a:buSzTx/>
              <a:buFont typeface="Arial" panose="020B0604020202020204" pitchFamily="34" charset="0"/>
              <a:buNone/>
            </a:pPr>
            <a:endParaRPr lang="zh-CN" altLang="en-US" sz="1300"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50000"/>
              </a:lnSpc>
              <a:buClrTx/>
              <a:buSzTx/>
              <a:buFont typeface="Arial" panose="020B0604020202020204" pitchFamily="34" charset="0"/>
              <a:buNone/>
            </a:pP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冠心病即使经过最佳治疗，34%的患者一年内仍有心绞痛发作，45%合并抑郁、焦虑；放、化疗导致心脏毒性引起的冠心病心绞痛这一复杂性疾病领域目前缺少特效药。</a:t>
            </a: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西红花总苷片改善冠心病多种症状、指标的同时缓解焦虑、抑郁，优化冠心病管理；本品用于放、化疗导致的冠心病心绞痛，是《肿瘤治疗相关心血管毒性中医防治指南》推荐用药</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rPr>
              <a:t>。西红花总苷片药材珍贵、靶点清晰、功效卓著、临床价值明确，循证研究丰富，发挥了中成药独特优势。</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FontTx/>
            </a:pPr>
            <a:endParaRPr lang="zh-CN" altLang="en-US" sz="16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buFontTx/>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rect"/>
          <p:cNvSpPr/>
          <p:nvPr>
            <p:custDataLst>
              <p:tags r:id="rId7"/>
            </p:custDataLst>
          </p:nvPr>
        </p:nvSpPr>
        <p:spPr>
          <a:xfrm flipV="1">
            <a:off x="1843885" y="1354876"/>
            <a:ext cx="3278505"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6" name="文本框 5"/>
          <p:cNvSpPr txBox="1"/>
          <p:nvPr>
            <p:custDataLst>
              <p:tags r:id="rId8"/>
            </p:custDataLst>
          </p:nvPr>
        </p:nvSpPr>
        <p:spPr>
          <a:xfrm>
            <a:off x="1724229" y="939058"/>
            <a:ext cx="3354705" cy="477520"/>
          </a:xfrm>
          <a:prstGeom prst="rect">
            <a:avLst/>
          </a:prstGeom>
          <a:noFill/>
        </p:spPr>
        <p:txBody>
          <a:bodyPr wrap="square" rtlCol="0">
            <a:noAutofit/>
          </a:bodyPr>
          <a:lstStyle/>
          <a:p>
            <a:pPr algn="ctr">
              <a:lnSpc>
                <a:spcPct val="150000"/>
              </a:lnSpc>
            </a:pPr>
            <a:r>
              <a:rPr lang="zh-CN" b="1">
                <a:latin typeface="微软雅黑" panose="020B0503020204020204" pitchFamily="34" charset="-122"/>
                <a:ea typeface="微软雅黑" panose="020B0503020204020204" pitchFamily="34" charset="-122"/>
                <a:cs typeface="微软雅黑" panose="020B0503020204020204" pitchFamily="34" charset="-122"/>
                <a:sym typeface="+mn-ea"/>
              </a:rPr>
              <a:t>组方合理</a:t>
            </a:r>
            <a:endParaRPr lang="zh-CN"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rect"/>
          <p:cNvSpPr/>
          <p:nvPr>
            <p:custDataLst>
              <p:tags r:id="rId9"/>
            </p:custDataLst>
          </p:nvPr>
        </p:nvSpPr>
        <p:spPr>
          <a:xfrm flipV="1">
            <a:off x="7303770" y="1404515"/>
            <a:ext cx="3278505"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9" name="文本框 8"/>
          <p:cNvSpPr txBox="1"/>
          <p:nvPr>
            <p:custDataLst>
              <p:tags r:id="rId10"/>
            </p:custDataLst>
          </p:nvPr>
        </p:nvSpPr>
        <p:spPr>
          <a:xfrm>
            <a:off x="7077189" y="937467"/>
            <a:ext cx="3836035" cy="477520"/>
          </a:xfrm>
          <a:prstGeom prst="rect">
            <a:avLst/>
          </a:prstGeom>
          <a:noFill/>
        </p:spPr>
        <p:txBody>
          <a:bodyPr wrap="square" rtlCol="0">
            <a:noAutofit/>
          </a:bodyPr>
          <a:lstStyle/>
          <a:p>
            <a:pPr algn="ctr">
              <a:lnSpc>
                <a:spcPct val="150000"/>
              </a:lnSpc>
            </a:pPr>
            <a:r>
              <a:rPr lang="zh-CN" b="1" dirty="0">
                <a:latin typeface="微软雅黑" panose="020B0503020204020204" pitchFamily="34" charset="-122"/>
                <a:ea typeface="微软雅黑" panose="020B0503020204020204" pitchFamily="34" charset="-122"/>
                <a:cs typeface="微软雅黑" panose="020B0503020204020204" pitchFamily="34" charset="-122"/>
                <a:sym typeface="+mn-ea"/>
              </a:rPr>
              <a:t>药监局技术评审报告</a:t>
            </a:r>
            <a:r>
              <a:rPr 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（有效性部分）</a:t>
            </a:r>
            <a:endParaRPr lang="zh-CN" sz="1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rect"/>
          <p:cNvSpPr/>
          <p:nvPr>
            <p:custDataLst>
              <p:tags r:id="rId11"/>
            </p:custDataLst>
          </p:nvPr>
        </p:nvSpPr>
        <p:spPr>
          <a:xfrm flipV="1">
            <a:off x="1757751" y="3522621"/>
            <a:ext cx="3278505" cy="76200"/>
          </a:xfrm>
          <a:prstGeom prst="rect">
            <a:avLst/>
          </a:prstGeom>
          <a:solidFill>
            <a:schemeClr val="accent6">
              <a:lumMod val="75000"/>
            </a:schemeClr>
          </a:solidFill>
          <a:ln cap="flat">
            <a:noFill/>
            <a:prstDash val="solid"/>
            <a:miter lim="0"/>
          </a:ln>
        </p:spPr>
        <p:txBody>
          <a:bodyPr rtlCol="0"/>
          <a:lstStyle/>
          <a:p>
            <a:pPr algn="ctr"/>
            <a:endParaRPr lang="zh-CN" altLang="en-US"/>
          </a:p>
        </p:txBody>
      </p:sp>
      <p:sp>
        <p:nvSpPr>
          <p:cNvPr id="12" name="文本框 11"/>
          <p:cNvSpPr txBox="1"/>
          <p:nvPr>
            <p:custDataLst>
              <p:tags r:id="rId12"/>
            </p:custDataLst>
          </p:nvPr>
        </p:nvSpPr>
        <p:spPr>
          <a:xfrm>
            <a:off x="1805786" y="3098613"/>
            <a:ext cx="3354705" cy="477520"/>
          </a:xfrm>
          <a:prstGeom prst="rect">
            <a:avLst/>
          </a:prstGeom>
          <a:noFill/>
        </p:spPr>
        <p:txBody>
          <a:bodyPr wrap="square" rtlCol="0">
            <a:noAutofit/>
          </a:bodyPr>
          <a:lstStyle/>
          <a:p>
            <a:pPr algn="ctr">
              <a:lnSpc>
                <a:spcPct val="150000"/>
              </a:lnSpc>
            </a:pPr>
            <a:r>
              <a:rPr lang="zh-CN" b="1" dirty="0">
                <a:latin typeface="微软雅黑" panose="020B0503020204020204" pitchFamily="34" charset="-122"/>
                <a:ea typeface="微软雅黑" panose="020B0503020204020204" pitchFamily="34" charset="-122"/>
                <a:cs typeface="微软雅黑" panose="020B0503020204020204" pitchFamily="34" charset="-122"/>
                <a:sym typeface="+mn-ea"/>
              </a:rPr>
              <a:t>中成药治疗优势明显</a:t>
            </a:r>
            <a:endParaRPr lang="zh-CN"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矩形 9"/>
          <p:cNvSpPr/>
          <p:nvPr/>
        </p:nvSpPr>
        <p:spPr>
          <a:xfrm>
            <a:off x="6694098" y="1406515"/>
            <a:ext cx="5046453" cy="4293483"/>
          </a:xfrm>
          <a:prstGeom prst="rect">
            <a:avLst/>
          </a:prstGeom>
        </p:spPr>
        <p:txBody>
          <a:bodyPr wrap="square">
            <a:spAutoFit/>
          </a:bodyPr>
          <a:lstStyle/>
          <a:p>
            <a:pPr algn="just">
              <a:lnSpc>
                <a:spcPct val="150000"/>
              </a:lnSpc>
            </a:pPr>
            <a:r>
              <a:rPr lang="zh-CN" altLang="en-US" sz="1300" dirty="0">
                <a:latin typeface="微软雅黑" panose="020B0503020204020204" pitchFamily="34" charset="-122"/>
                <a:ea typeface="微软雅黑" panose="020B0503020204020204" pitchFamily="34" charset="-122"/>
              </a:rPr>
              <a:t>由天津中医学院第一附属医院、江苏省中医医院、上海中医药大学附属龙华医院、曙光医院四家医院进行临床观察，共选择胸痹心痛(心血察阻型)</a:t>
            </a:r>
            <a:r>
              <a:rPr lang="zh-CN" altLang="en-US" sz="1300" dirty="0" smtClean="0">
                <a:latin typeface="微软雅黑" panose="020B0503020204020204" pitchFamily="34" charset="-122"/>
                <a:ea typeface="微软雅黑" panose="020B0503020204020204" pitchFamily="34" charset="-122"/>
              </a:rPr>
              <a:t>患者402</a:t>
            </a:r>
            <a:r>
              <a:rPr lang="zh-CN" altLang="en-US" sz="1300" dirty="0">
                <a:latin typeface="微软雅黑" panose="020B0503020204020204" pitchFamily="34" charset="-122"/>
                <a:ea typeface="微软雅黑" panose="020B0503020204020204" pitchFamily="34" charset="-122"/>
              </a:rPr>
              <a:t>例，其中服用西红花</a:t>
            </a:r>
            <a:r>
              <a:rPr lang="zh-CN" altLang="en-US" sz="1300" dirty="0" smtClean="0">
                <a:latin typeface="微软雅黑" panose="020B0503020204020204" pitchFamily="34" charset="-122"/>
                <a:ea typeface="微软雅黑" panose="020B0503020204020204" pitchFamily="34" charset="-122"/>
              </a:rPr>
              <a:t>总苷片者301例</a:t>
            </a:r>
            <a:r>
              <a:rPr lang="zh-CN" altLang="en-US" sz="1300" dirty="0">
                <a:latin typeface="微软雅黑" panose="020B0503020204020204" pitchFamily="34" charset="-122"/>
                <a:ea typeface="微软雅黑" panose="020B0503020204020204" pitchFamily="34" charset="-122"/>
              </a:rPr>
              <a:t>，口服地奥心血康</a:t>
            </a:r>
            <a:r>
              <a:rPr lang="zh-CN" altLang="en-US" sz="1300" dirty="0" smtClean="0">
                <a:latin typeface="微软雅黑" panose="020B0503020204020204" pitchFamily="34" charset="-122"/>
                <a:ea typeface="微软雅黑" panose="020B0503020204020204" pitchFamily="34" charset="-122"/>
              </a:rPr>
              <a:t>者101例</a:t>
            </a:r>
            <a:r>
              <a:rPr lang="zh-CN" altLang="en-US" sz="1300" dirty="0">
                <a:latin typeface="微软雅黑" panose="020B0503020204020204" pitchFamily="34" charset="-122"/>
                <a:ea typeface="微软雅黑" panose="020B0503020204020204" pitchFamily="34" charset="-122"/>
              </a:rPr>
              <a:t>作为对照组。观察结果表明，西红花首片治疗组对胸疯心痛治疗显效率</a:t>
            </a:r>
            <a:r>
              <a:rPr lang="zh-CN" altLang="en-US" sz="1300" dirty="0" smtClean="0">
                <a:latin typeface="微软雅黑" panose="020B0503020204020204" pitchFamily="34" charset="-122"/>
                <a:ea typeface="微软雅黑" panose="020B0503020204020204" pitchFamily="34" charset="-122"/>
              </a:rPr>
              <a:t>为41</a:t>
            </a:r>
            <a:r>
              <a:rPr lang="zh-CN" altLang="en-US" sz="1300" dirty="0">
                <a:latin typeface="微软雅黑" panose="020B0503020204020204" pitchFamily="34" charset="-122"/>
                <a:ea typeface="微软雅黑" panose="020B0503020204020204" pitchFamily="34" charset="-122"/>
              </a:rPr>
              <a:t>.58%，总有效率为92.08%，心电图显效率</a:t>
            </a:r>
            <a:r>
              <a:rPr lang="zh-CN" altLang="en-US" sz="1300" dirty="0" smtClean="0">
                <a:latin typeface="微软雅黑" panose="020B0503020204020204" pitchFamily="34" charset="-122"/>
                <a:ea typeface="微软雅黑" panose="020B0503020204020204" pitchFamily="34" charset="-122"/>
              </a:rPr>
              <a:t>为20</a:t>
            </a:r>
            <a:r>
              <a:rPr lang="zh-CN" altLang="en-US" sz="1300" dirty="0">
                <a:latin typeface="微软雅黑" panose="020B0503020204020204" pitchFamily="34" charset="-122"/>
                <a:ea typeface="微软雅黑" panose="020B0503020204020204" pitchFamily="34" charset="-122"/>
              </a:rPr>
              <a:t>.79%，总有效率</a:t>
            </a:r>
            <a:r>
              <a:rPr lang="zh-CN" altLang="en-US" sz="1300" dirty="0" smtClean="0">
                <a:latin typeface="微软雅黑" panose="020B0503020204020204" pitchFamily="34" charset="-122"/>
                <a:ea typeface="微软雅黑" panose="020B0503020204020204" pitchFamily="34" charset="-122"/>
              </a:rPr>
              <a:t>为65</a:t>
            </a:r>
            <a:r>
              <a:rPr lang="zh-CN" altLang="en-US" sz="1300" dirty="0">
                <a:latin typeface="微软雅黑" panose="020B0503020204020204" pitchFamily="34" charset="-122"/>
                <a:ea typeface="微软雅黑" panose="020B0503020204020204" pitchFamily="34" charset="-122"/>
              </a:rPr>
              <a:t>.35%;中医证候改善显效率为39.60%，总有效率</a:t>
            </a:r>
            <a:r>
              <a:rPr lang="zh-CN" altLang="en-US" sz="1300" dirty="0" smtClean="0">
                <a:latin typeface="微软雅黑" panose="020B0503020204020204" pitchFamily="34" charset="-122"/>
                <a:ea typeface="微软雅黑" panose="020B0503020204020204" pitchFamily="34" charset="-122"/>
              </a:rPr>
              <a:t>为91</a:t>
            </a:r>
            <a:r>
              <a:rPr lang="zh-CN" altLang="en-US" sz="1300" dirty="0">
                <a:latin typeface="微软雅黑" panose="020B0503020204020204" pitchFamily="34" charset="-122"/>
                <a:ea typeface="微软雅黑" panose="020B0503020204020204" pitchFamily="34" charset="-122"/>
              </a:rPr>
              <a:t>.09%。对照组中胸疯心痛显效率</a:t>
            </a:r>
            <a:r>
              <a:rPr lang="zh-CN" altLang="en-US" sz="1300" dirty="0" smtClean="0">
                <a:latin typeface="微软雅黑" panose="020B0503020204020204" pitchFamily="34" charset="-122"/>
                <a:ea typeface="微软雅黑" panose="020B0503020204020204" pitchFamily="34" charset="-122"/>
              </a:rPr>
              <a:t>为20</a:t>
            </a:r>
            <a:r>
              <a:rPr lang="zh-CN" altLang="en-US" sz="1300" dirty="0">
                <a:latin typeface="微软雅黑" panose="020B0503020204020204" pitchFamily="34" charset="-122"/>
                <a:ea typeface="微软雅黑" panose="020B0503020204020204" pitchFamily="34" charset="-122"/>
              </a:rPr>
              <a:t>.79%%，总有效率为83.17%;心电图显效率</a:t>
            </a:r>
            <a:r>
              <a:rPr lang="zh-CN" altLang="en-US" sz="1300" dirty="0" smtClean="0">
                <a:latin typeface="微软雅黑" panose="020B0503020204020204" pitchFamily="34" charset="-122"/>
                <a:ea typeface="微软雅黑" panose="020B0503020204020204" pitchFamily="34" charset="-122"/>
              </a:rPr>
              <a:t>为7</a:t>
            </a:r>
            <a:r>
              <a:rPr lang="zh-CN" altLang="en-US" sz="1300" dirty="0">
                <a:latin typeface="微软雅黑" panose="020B0503020204020204" pitchFamily="34" charset="-122"/>
                <a:ea typeface="微软雅黑" panose="020B0503020204020204" pitchFamily="34" charset="-122"/>
              </a:rPr>
              <a:t>.92%,总有效率</a:t>
            </a:r>
            <a:r>
              <a:rPr lang="zh-CN" altLang="en-US" sz="1300" dirty="0" smtClean="0">
                <a:latin typeface="微软雅黑" panose="020B0503020204020204" pitchFamily="34" charset="-122"/>
                <a:ea typeface="微软雅黑" panose="020B0503020204020204" pitchFamily="34" charset="-122"/>
              </a:rPr>
              <a:t>为44</a:t>
            </a:r>
            <a:r>
              <a:rPr lang="zh-CN" altLang="en-US" sz="1300" dirty="0">
                <a:latin typeface="微软雅黑" panose="020B0503020204020204" pitchFamily="34" charset="-122"/>
                <a:ea typeface="微软雅黑" panose="020B0503020204020204" pitchFamily="34" charset="-122"/>
              </a:rPr>
              <a:t>.55%;中医证候显效率</a:t>
            </a:r>
            <a:r>
              <a:rPr lang="zh-CN" altLang="en-US" sz="1300" dirty="0" smtClean="0">
                <a:latin typeface="微软雅黑" panose="020B0503020204020204" pitchFamily="34" charset="-122"/>
                <a:ea typeface="微软雅黑" panose="020B0503020204020204" pitchFamily="34" charset="-122"/>
              </a:rPr>
              <a:t>为16</a:t>
            </a:r>
            <a:r>
              <a:rPr lang="zh-CN" altLang="en-US" sz="1300" dirty="0">
                <a:latin typeface="微软雅黑" panose="020B0503020204020204" pitchFamily="34" charset="-122"/>
                <a:ea typeface="微软雅黑" panose="020B0503020204020204" pitchFamily="34" charset="-122"/>
              </a:rPr>
              <a:t>.83%,总有效率</a:t>
            </a:r>
            <a:r>
              <a:rPr lang="zh-CN" altLang="en-US" sz="1300" dirty="0" smtClean="0">
                <a:latin typeface="微软雅黑" panose="020B0503020204020204" pitchFamily="34" charset="-122"/>
                <a:ea typeface="微软雅黑" panose="020B0503020204020204" pitchFamily="34" charset="-122"/>
              </a:rPr>
              <a:t>为74</a:t>
            </a:r>
            <a:r>
              <a:rPr lang="zh-CN" altLang="en-US" sz="1300" dirty="0">
                <a:latin typeface="微软雅黑" panose="020B0503020204020204" pitchFamily="34" charset="-122"/>
                <a:ea typeface="微软雅黑" panose="020B0503020204020204" pitchFamily="34" charset="-122"/>
              </a:rPr>
              <a:t>.26%。经统计学处理，治疗组各项疗效明显优于对照组(P&lt;0.05</a:t>
            </a:r>
            <a:r>
              <a:rPr lang="zh-CN" altLang="en-US" sz="1300" dirty="0" smtClean="0">
                <a:latin typeface="微软雅黑" panose="020B0503020204020204" pitchFamily="34" charset="-122"/>
                <a:ea typeface="微软雅黑" panose="020B0503020204020204" pitchFamily="34" charset="-122"/>
              </a:rPr>
              <a:t>)；另</a:t>
            </a:r>
            <a:r>
              <a:rPr lang="zh-CN" altLang="en-US" sz="1300" dirty="0">
                <a:latin typeface="微软雅黑" panose="020B0503020204020204" pitchFamily="34" charset="-122"/>
                <a:ea typeface="微软雅黑" panose="020B0503020204020204" pitchFamily="34" charset="-122"/>
              </a:rPr>
              <a:t>设开放治疗</a:t>
            </a:r>
            <a:r>
              <a:rPr lang="zh-CN" altLang="en-US" sz="1300" dirty="0" smtClean="0">
                <a:latin typeface="微软雅黑" panose="020B0503020204020204" pitchFamily="34" charset="-122"/>
                <a:ea typeface="微软雅黑" panose="020B0503020204020204" pitchFamily="34" charset="-122"/>
              </a:rPr>
              <a:t>组200例</a:t>
            </a:r>
            <a:r>
              <a:rPr lang="zh-CN" altLang="en-US" sz="1300" dirty="0">
                <a:latin typeface="微软雅黑" panose="020B0503020204020204" pitchFamily="34" charset="-122"/>
                <a:ea typeface="微软雅黑" panose="020B0503020204020204" pitchFamily="34" charset="-122"/>
              </a:rPr>
              <a:t>，其总治疗</a:t>
            </a:r>
            <a:r>
              <a:rPr lang="zh-CN" altLang="en-US" sz="1300" dirty="0" smtClean="0">
                <a:latin typeface="微软雅黑" panose="020B0503020204020204" pitchFamily="34" charset="-122"/>
                <a:ea typeface="微软雅黑" panose="020B0503020204020204" pitchFamily="34" charset="-122"/>
              </a:rPr>
              <a:t>组301例</a:t>
            </a:r>
            <a:r>
              <a:rPr lang="zh-CN" altLang="en-US" sz="1300" dirty="0">
                <a:latin typeface="微软雅黑" panose="020B0503020204020204" pitchFamily="34" charset="-122"/>
                <a:ea typeface="微软雅黑" panose="020B0503020204020204" pitchFamily="34" charset="-122"/>
              </a:rPr>
              <a:t>(治疗组+开放组)，对胸痹心痛的显效率</a:t>
            </a:r>
            <a:r>
              <a:rPr lang="zh-CN" altLang="en-US" sz="1300" dirty="0" smtClean="0">
                <a:latin typeface="微软雅黑" panose="020B0503020204020204" pitchFamily="34" charset="-122"/>
                <a:ea typeface="微软雅黑" panose="020B0503020204020204" pitchFamily="34" charset="-122"/>
              </a:rPr>
              <a:t>为40</a:t>
            </a:r>
            <a:r>
              <a:rPr lang="zh-CN" altLang="en-US" sz="1300" dirty="0">
                <a:latin typeface="微软雅黑" panose="020B0503020204020204" pitchFamily="34" charset="-122"/>
                <a:ea typeface="微软雅黑" panose="020B0503020204020204" pitchFamily="34" charset="-122"/>
              </a:rPr>
              <a:t>.86</a:t>
            </a:r>
            <a:r>
              <a:rPr lang="zh-CN" altLang="en-US" sz="1300" dirty="0" smtClean="0">
                <a:latin typeface="微软雅黑" panose="020B0503020204020204" pitchFamily="34" charset="-122"/>
                <a:ea typeface="微软雅黑" panose="020B0503020204020204" pitchFamily="34" charset="-122"/>
              </a:rPr>
              <a:t>%，总</a:t>
            </a:r>
            <a:r>
              <a:rPr lang="zh-CN" altLang="en-US" sz="1300" dirty="0">
                <a:latin typeface="微软雅黑" panose="020B0503020204020204" pitchFamily="34" charset="-122"/>
                <a:ea typeface="微软雅黑" panose="020B0503020204020204" pitchFamily="34" charset="-122"/>
              </a:rPr>
              <a:t>有效率</a:t>
            </a:r>
            <a:r>
              <a:rPr lang="zh-CN" altLang="en-US" sz="1300" dirty="0" smtClean="0">
                <a:latin typeface="微软雅黑" panose="020B0503020204020204" pitchFamily="34" charset="-122"/>
                <a:ea typeface="微软雅黑" panose="020B0503020204020204" pitchFamily="34" charset="-122"/>
              </a:rPr>
              <a:t>为90</a:t>
            </a:r>
            <a:r>
              <a:rPr lang="zh-CN" altLang="en-US" sz="1300" dirty="0">
                <a:latin typeface="微软雅黑" panose="020B0503020204020204" pitchFamily="34" charset="-122"/>
                <a:ea typeface="微软雅黑" panose="020B0503020204020204" pitchFamily="34" charset="-122"/>
              </a:rPr>
              <a:t>.03%; 对心电图显效率</a:t>
            </a:r>
            <a:r>
              <a:rPr lang="zh-CN" altLang="en-US" sz="1300" dirty="0" smtClean="0">
                <a:latin typeface="微软雅黑" panose="020B0503020204020204" pitchFamily="34" charset="-122"/>
                <a:ea typeface="微软雅黑" panose="020B0503020204020204" pitchFamily="34" charset="-122"/>
              </a:rPr>
              <a:t>为23</a:t>
            </a:r>
            <a:r>
              <a:rPr lang="zh-CN" altLang="en-US" sz="1300" dirty="0">
                <a:latin typeface="微软雅黑" panose="020B0503020204020204" pitchFamily="34" charset="-122"/>
                <a:ea typeface="微软雅黑" panose="020B0503020204020204" pitchFamily="34" charset="-122"/>
              </a:rPr>
              <a:t>.26%，总有效率为64.78%; 对中医证候改善显效率</a:t>
            </a:r>
            <a:r>
              <a:rPr lang="zh-CN" altLang="en-US" sz="1300" dirty="0" smtClean="0">
                <a:latin typeface="微软雅黑" panose="020B0503020204020204" pitchFamily="34" charset="-122"/>
                <a:ea typeface="微软雅黑" panose="020B0503020204020204" pitchFamily="34" charset="-122"/>
              </a:rPr>
              <a:t>为33</a:t>
            </a:r>
            <a:r>
              <a:rPr lang="zh-CN" altLang="en-US" sz="1300" dirty="0">
                <a:latin typeface="微软雅黑" panose="020B0503020204020204" pitchFamily="34" charset="-122"/>
                <a:ea typeface="微软雅黑" panose="020B0503020204020204" pitchFamily="34" charset="-122"/>
              </a:rPr>
              <a:t>.22%，总有效率</a:t>
            </a:r>
            <a:r>
              <a:rPr lang="zh-CN" altLang="en-US" sz="1300" dirty="0" smtClean="0">
                <a:latin typeface="微软雅黑" panose="020B0503020204020204" pitchFamily="34" charset="-122"/>
                <a:ea typeface="微软雅黑" panose="020B0503020204020204" pitchFamily="34" charset="-122"/>
              </a:rPr>
              <a:t>为90</a:t>
            </a:r>
            <a:r>
              <a:rPr lang="zh-CN" altLang="en-US" sz="1300" dirty="0">
                <a:latin typeface="微软雅黑" panose="020B0503020204020204" pitchFamily="34" charset="-122"/>
                <a:ea typeface="微软雅黑" panose="020B0503020204020204" pitchFamily="34" charset="-122"/>
              </a:rPr>
              <a:t>.70%。经统计学处理，疗效亦优于对照组(P&lt;0.05)。</a:t>
            </a:r>
            <a:endParaRPr lang="zh-CN" altLang="en-US" sz="13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UNIT_PLACING_PICTURE_USER_VIEWPORT" val="{&quot;height&quot;:6804.7023622047245,&quot;width&quot;:16314.058267716535}"/>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MH" val="20161022192725"/>
  <p:tag name="MH_LIBRARY" val="GRAPHIC"/>
  <p:tag name="MH_TYPE" val="SubTitle"/>
  <p:tag name="MH_ORDER" val="1"/>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MH" val="20161022192725"/>
  <p:tag name="MH_LIBRARY" val="GRAPHIC"/>
  <p:tag name="MH_TYPE" val="SubTitle"/>
  <p:tag name="MH_ORDER" val="1"/>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UNIT_PLACING_PICTURE_USER_VIEWPORT" val="{&quot;height&quot;:6804.7023622047245,&quot;width&quot;:16314.058267716535}"/>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MH" val="20161022192725"/>
  <p:tag name="MH_LIBRARY" val="GRAPHIC"/>
  <p:tag name="MH_TYPE" val="SubTitle"/>
  <p:tag name="MH_ORDER" val="1"/>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MH" val="20161022192725"/>
  <p:tag name="MH_LIBRARY" val="GRAPHIC"/>
  <p:tag name="MH_TYPE" val="SubTitle"/>
  <p:tag name="MH_ORDER" val="1"/>
</p:tagLst>
</file>

<file path=ppt/tags/tag30.xml><?xml version="1.0" encoding="utf-8"?>
<p:tagLst xmlns:p="http://schemas.openxmlformats.org/presentationml/2006/main">
  <p:tag name="KSO_WM_UNIT_PLACING_PICTURE_USER_VIEWPORT" val="{&quot;height&quot;:6804.7023622047245,&quot;width&quot;:16314.058267716535}"/>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MH" val="20161022192725"/>
  <p:tag name="MH_LIBRARY" val="GRAPHIC"/>
  <p:tag name="MH_TYPE" val="SubTitle"/>
  <p:tag name="MH_ORDER" val="1"/>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MH" val="20161022192725"/>
  <p:tag name="MH_LIBRARY" val="GRAPHIC"/>
  <p:tag name="MH_TYPE" val="SubTitle"/>
  <p:tag name="MH_ORDER" val="1"/>
</p:tagLst>
</file>

<file path=ppt/tags/tag40.xml><?xml version="1.0" encoding="utf-8"?>
<p:tagLst xmlns:p="http://schemas.openxmlformats.org/presentationml/2006/main">
  <p:tag name="KSO_WM_UNIT_PLACING_PICTURE_USER_VIEWPORT" val="{&quot;height&quot;:6804.7023622047245,&quot;width&quot;:16314.058267716535}"/>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MH" val="20161022192725"/>
  <p:tag name="MH_LIBRARY" val="GRAPHIC"/>
  <p:tag name="MH_TYPE" val="SubTitle"/>
  <p:tag name="MH_ORDER" val="1"/>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UNIT_PLACING_PICTURE_USER_VIEWPORT" val="{&quot;height&quot;:6804.7023622047245,&quot;width&quot;:16314.058267716535}"/>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MH" val="20161022192725"/>
  <p:tag name="MH_LIBRARY" val="GRAPHIC"/>
  <p:tag name="MH_TYPE" val="SubTitle"/>
  <p:tag name="MH_ORDER" val="1"/>
  <p:tag name="KSO_WM_BEAUTIFY_FLAG" val=""/>
</p:tagLst>
</file>

<file path=ppt/tags/tag5.xml><?xml version="1.0" encoding="utf-8"?>
<p:tagLst xmlns:p="http://schemas.openxmlformats.org/presentationml/2006/main">
  <p:tag name="MH" val="20161022192725"/>
  <p:tag name="MH_LIBRARY" val="GRAPHIC"/>
  <p:tag name="MH_TYPE" val="SubTitle"/>
  <p:tag name="MH_ORDER" val="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UNIT_PLACING_PICTURE_USER_VIEWPORT" val="{&quot;height&quot;:6804.7023622047245,&quot;width&quot;:16314.058267716535}"/>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MH" val="20161022192725"/>
  <p:tag name="MH_LIBRARY" val="GRAPHIC"/>
  <p:tag name="MH_TYPE" val="SubTitle"/>
  <p:tag name="MH_ORDER" val="1"/>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MH" val="20161022192725"/>
  <p:tag name="MH_LIBRARY" val="GRAPHIC"/>
  <p:tag name="MH_TYPE" val="SubTitle"/>
  <p:tag name="MH_ORDER" val="1"/>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PLACING_PICTURE_USER_VIEWPORT" val="{&quot;height&quot;:6804.7023622047245,&quot;width&quot;:16314.058267716535}"/>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MH" val="20161022192725"/>
  <p:tag name="MH_LIBRARY" val="GRAPHIC"/>
  <p:tag name="MH_TYPE" val="SubTitle"/>
  <p:tag name="MH_ORDER" val="1"/>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PLACING_PICTURE_USER_VIEWPORT" val="{&quot;height&quot;:6804.7023622047245,&quot;width&quot;:16314.058267716535}"/>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UNIT_PLACING_PICTURE_USER_VIEWPORT" val="{&quot;height&quot;:6804.7023622047245,&quot;width&quot;:16314.058267716535}"/>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MH" val="20161022192725"/>
  <p:tag name="MH_LIBRARY" val="GRAPHIC"/>
  <p:tag name="MH_TYPE" val="SubTitle"/>
  <p:tag name="MH_ORDER" val="1"/>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MH" val="20161022192725"/>
  <p:tag name="MH_LIBRARY" val="GRAPHIC"/>
  <p:tag name="MH_TYPE" val="SubTitle"/>
  <p:tag name="MH_ORDER" val="1"/>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5028</Words>
  <Application>WPS 演示</Application>
  <PresentationFormat>宽屏</PresentationFormat>
  <Paragraphs>196</Paragraphs>
  <Slides>11</Slides>
  <Notes>12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11</vt:i4>
      </vt:variant>
    </vt:vector>
  </HeadingPairs>
  <TitlesOfParts>
    <vt:vector size="21" baseType="lpstr">
      <vt:lpstr>Arial</vt:lpstr>
      <vt:lpstr>宋体</vt:lpstr>
      <vt:lpstr>Wingdings</vt:lpstr>
      <vt:lpstr>Times New Roman</vt:lpstr>
      <vt:lpstr>微软雅黑</vt:lpstr>
      <vt:lpstr>楷体</vt:lpstr>
      <vt:lpstr>Arial Unicode MS</vt:lpstr>
      <vt:lpstr>Calibri</vt:lpstr>
      <vt:lpstr>webwppDefTheme</vt:lpstr>
      <vt:lpstr>1_webwppDefTheme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QiXueqing</cp:lastModifiedBy>
  <cp:revision>528</cp:revision>
  <dcterms:created xsi:type="dcterms:W3CDTF">2019-06-19T02:08:00Z</dcterms:created>
  <dcterms:modified xsi:type="dcterms:W3CDTF">2023-07-14T03:08:04Z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6183BE76B83A4CBC909EDB320FB0FC42_13</vt:lpwstr>
  </property>
</Properties>
</file>