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266" r:id="rId4"/>
    <p:sldId id="258" r:id="rId5"/>
    <p:sldId id="259" r:id="rId6"/>
    <p:sldId id="278" r:id="rId7"/>
    <p:sldId id="261" r:id="rId8"/>
    <p:sldId id="286" r:id="rId9"/>
    <p:sldId id="284" r:id="rId10"/>
    <p:sldId id="282" r:id="rId11"/>
    <p:sldId id="263" r:id="rId12"/>
    <p:sldId id="277" r:id="rId14"/>
    <p:sldId id="283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24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330" y="-72"/>
      </p:cViewPr>
      <p:guideLst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0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colorTemperature colorTemp="47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898976" y="1048839"/>
            <a:ext cx="6468745" cy="10744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600" b="1" spc="600" dirty="0" smtClean="0">
                <a:solidFill>
                  <a:schemeClr val="accent5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银杏二萜内酯葡胺注射液</a:t>
            </a:r>
            <a:endParaRPr lang="zh-CN" altLang="en-US" sz="6600" b="1" spc="600" dirty="0">
              <a:solidFill>
                <a:schemeClr val="accent5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82415" y="3499679"/>
            <a:ext cx="4110355" cy="43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250" spc="25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江苏康缘药业股份有限公司</a:t>
            </a:r>
            <a:endParaRPr lang="zh-CN" altLang="en-US" sz="2250" spc="250" dirty="0">
              <a:solidFill>
                <a:schemeClr val="accent5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8096"/>
            <a:ext cx="12192000" cy="6858000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24" y="-126540"/>
            <a:ext cx="12220575" cy="6969760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342900" cy="1280160"/>
          </a:xfrm>
          <a:prstGeom prst="rect">
            <a:avLst/>
          </a:prstGeom>
          <a:solidFill>
            <a:srgbClr val="51B4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82215" y="1585044"/>
            <a:ext cx="10712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+mn-ea"/>
              </a:rPr>
              <a:t>1</a:t>
            </a:r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74271" y="3529194"/>
            <a:ext cx="11296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+mn-ea"/>
              </a:rPr>
              <a:t>2</a:t>
            </a:r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67528" y="4242299"/>
            <a:ext cx="1919605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003481" y="5299075"/>
            <a:ext cx="11303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+mn-ea"/>
              </a:rPr>
              <a:t>3</a:t>
            </a:r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540087" y="2460074"/>
            <a:ext cx="2017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2060"/>
                </a:solidFill>
                <a:latin typeface="+mn-ea"/>
              </a:rPr>
              <a:t>创新点</a:t>
            </a:r>
            <a:endParaRPr lang="zh-CN" altLang="en-US" sz="2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531994" y="4441054"/>
            <a:ext cx="2017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2060"/>
                </a:solidFill>
                <a:latin typeface="+mn-ea"/>
                <a:sym typeface="+mn-ea"/>
              </a:rPr>
              <a:t>优</a:t>
            </a:r>
            <a:r>
              <a:rPr lang="en-US" altLang="zh-CN" sz="2000" dirty="0">
                <a:solidFill>
                  <a:srgbClr val="002060"/>
                </a:solidFill>
                <a:latin typeface="+mn-ea"/>
                <a:sym typeface="+mn-ea"/>
              </a:rPr>
              <a:t>    </a:t>
            </a:r>
            <a:r>
              <a:rPr lang="zh-CN" altLang="en-US" sz="2000" dirty="0">
                <a:solidFill>
                  <a:srgbClr val="002060"/>
                </a:solidFill>
                <a:latin typeface="+mn-ea"/>
                <a:sym typeface="+mn-ea"/>
              </a:rPr>
              <a:t>势</a:t>
            </a:r>
            <a:endParaRPr lang="zh-CN" altLang="en-US" sz="2000" dirty="0">
              <a:solidFill>
                <a:srgbClr val="002060"/>
              </a:solidFill>
              <a:latin typeface="+mn-ea"/>
              <a:sym typeface="+mn-ea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626272" y="6226175"/>
            <a:ext cx="1839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2060"/>
                </a:solidFill>
                <a:latin typeface="+mn-ea"/>
                <a:sym typeface="+mn-ea"/>
              </a:rPr>
              <a:t>传承性</a:t>
            </a:r>
            <a:endParaRPr lang="zh-CN" altLang="en-US" sz="2000" dirty="0">
              <a:solidFill>
                <a:srgbClr val="002060"/>
              </a:solidFill>
              <a:latin typeface="+mn-ea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6895" y="6071235"/>
            <a:ext cx="1919605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5629" y="2313389"/>
            <a:ext cx="1919605" cy="142875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710" y="58420"/>
            <a:ext cx="18592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spc="600" dirty="0">
                <a:solidFill>
                  <a:srgbClr val="51B4E9"/>
                </a:solidFill>
                <a:latin typeface="+mn-ea"/>
              </a:rPr>
              <a:t>04</a:t>
            </a:r>
            <a:endParaRPr lang="en-US" altLang="zh-CN" sz="7200" spc="600" dirty="0">
              <a:solidFill>
                <a:srgbClr val="51B4E9"/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32295" y="425837"/>
            <a:ext cx="42545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spc="300" dirty="0">
                <a:solidFill>
                  <a:srgbClr val="002774"/>
                </a:solidFill>
                <a:latin typeface="+mn-ea"/>
              </a:rPr>
              <a:t>创新性</a:t>
            </a:r>
            <a:endParaRPr lang="zh-CN" altLang="en-US" sz="4400" spc="300" dirty="0">
              <a:solidFill>
                <a:srgbClr val="002774"/>
              </a:solidFill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28781" y="3604522"/>
            <a:ext cx="8088838" cy="1701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+mn-ea"/>
                <a:cs typeface="+mn-ea"/>
                <a:sym typeface="+mn-ea"/>
              </a:rPr>
              <a:t>核心</a:t>
            </a:r>
            <a:r>
              <a:rPr lang="zh-CN" altLang="en-US" sz="1600" dirty="0">
                <a:latin typeface="+mn-ea"/>
                <a:cs typeface="+mn-ea"/>
                <a:sym typeface="+mn-ea"/>
              </a:rPr>
              <a:t>功效成分</a:t>
            </a:r>
            <a:r>
              <a:rPr lang="en-US" altLang="zh-CN" sz="1600" dirty="0">
                <a:latin typeface="+mn-ea"/>
                <a:cs typeface="+mn-ea"/>
                <a:sym typeface="+mn-ea"/>
              </a:rPr>
              <a:t>GA</a:t>
            </a:r>
            <a:r>
              <a:rPr lang="zh-CN" altLang="en-US" sz="1600" dirty="0">
                <a:latin typeface="+mn-ea"/>
                <a:cs typeface="+mn-ea"/>
                <a:sym typeface="+mn-ea"/>
              </a:rPr>
              <a:t>、</a:t>
            </a:r>
            <a:r>
              <a:rPr lang="en-US" altLang="zh-CN" sz="1600" dirty="0">
                <a:latin typeface="+mn-ea"/>
                <a:cs typeface="+mn-ea"/>
                <a:sym typeface="+mn-ea"/>
              </a:rPr>
              <a:t>GB</a:t>
            </a:r>
            <a:r>
              <a:rPr lang="zh-CN" altLang="en-US" sz="1600" dirty="0">
                <a:latin typeface="+mn-ea"/>
                <a:cs typeface="+mn-ea"/>
                <a:sym typeface="+mn-ea"/>
              </a:rPr>
              <a:t>、</a:t>
            </a:r>
            <a:r>
              <a:rPr lang="en-US" altLang="zh-CN" sz="1600" dirty="0">
                <a:latin typeface="+mn-ea"/>
                <a:cs typeface="+mn-ea"/>
                <a:sym typeface="+mn-ea"/>
              </a:rPr>
              <a:t>GK</a:t>
            </a:r>
            <a:r>
              <a:rPr lang="zh-CN" altLang="en-US" sz="1600" dirty="0">
                <a:latin typeface="+mn-ea"/>
                <a:cs typeface="+mn-ea"/>
                <a:sym typeface="+mn-ea"/>
              </a:rPr>
              <a:t>特异性拮抗</a:t>
            </a:r>
            <a:r>
              <a:rPr lang="en-US" altLang="zh-CN" sz="1600" dirty="0">
                <a:latin typeface="+mn-ea"/>
                <a:cs typeface="+mn-ea"/>
                <a:sym typeface="+mn-ea"/>
              </a:rPr>
              <a:t>PAFR</a:t>
            </a:r>
            <a:r>
              <a:rPr lang="zh-CN" altLang="en-US" sz="1600" dirty="0">
                <a:latin typeface="+mn-ea"/>
                <a:cs typeface="+mn-ea"/>
                <a:sym typeface="+mn-ea"/>
              </a:rPr>
              <a:t>；药效比例最优，协同效应最佳；</a:t>
            </a:r>
            <a:endParaRPr lang="en-US" altLang="zh-CN" sz="1600" dirty="0">
              <a:latin typeface="+mn-ea"/>
              <a:cs typeface="+mn-ea"/>
              <a:sym typeface="+mn-ea"/>
            </a:endParaRPr>
          </a:p>
          <a:p>
            <a:pPr marL="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+mn-ea"/>
                <a:cs typeface="+mn-ea"/>
                <a:sym typeface="+mn-ea"/>
              </a:rPr>
              <a:t>靶点</a:t>
            </a:r>
            <a:r>
              <a:rPr lang="zh-CN" altLang="en-US" sz="1600" dirty="0">
                <a:latin typeface="+mn-ea"/>
                <a:cs typeface="+mn-ea"/>
                <a:sym typeface="+mn-ea"/>
              </a:rPr>
              <a:t>明确，多途径获益：它协同拮抗</a:t>
            </a:r>
            <a:r>
              <a:rPr lang="en-US" altLang="zh-CN" sz="1600" dirty="0">
                <a:latin typeface="+mn-ea"/>
                <a:cs typeface="+mn-ea"/>
                <a:sym typeface="+mn-ea"/>
              </a:rPr>
              <a:t>PAFR</a:t>
            </a:r>
            <a:r>
              <a:rPr lang="zh-CN" altLang="en-US" sz="1600" dirty="0">
                <a:latin typeface="+mn-ea"/>
                <a:cs typeface="+mn-ea"/>
                <a:sym typeface="+mn-ea"/>
              </a:rPr>
              <a:t>，改善脑血循环、抑制炎症级联反应；</a:t>
            </a:r>
            <a:r>
              <a:rPr lang="zh-CN" altLang="en-US" sz="1600" dirty="0" smtClean="0">
                <a:latin typeface="+mn-ea"/>
                <a:cs typeface="+mn-ea"/>
                <a:sym typeface="+mn-ea"/>
              </a:rPr>
              <a:t>同时</a:t>
            </a:r>
            <a:endParaRPr lang="en-US" altLang="zh-CN" sz="1600" dirty="0" smtClean="0">
              <a:latin typeface="+mn-ea"/>
              <a:cs typeface="+mn-ea"/>
              <a:sym typeface="+mn-ea"/>
            </a:endParaRPr>
          </a:p>
          <a:p>
            <a:pPr marL="0" lvl="1">
              <a:lnSpc>
                <a:spcPct val="130000"/>
              </a:lnSpc>
            </a:pPr>
            <a:r>
              <a:rPr lang="en-US" altLang="zh-CN" sz="1600" dirty="0">
                <a:latin typeface="+mn-ea"/>
                <a:cs typeface="+mn-ea"/>
                <a:sym typeface="+mn-ea"/>
              </a:rPr>
              <a:t> </a:t>
            </a:r>
            <a:r>
              <a:rPr lang="en-US" altLang="zh-CN" sz="1600" dirty="0" smtClean="0">
                <a:latin typeface="+mn-ea"/>
                <a:cs typeface="+mn-ea"/>
                <a:sym typeface="+mn-ea"/>
              </a:rPr>
              <a:t>    </a:t>
            </a:r>
            <a:r>
              <a:rPr lang="zh-CN" altLang="en-US" sz="1600" dirty="0" smtClean="0">
                <a:latin typeface="+mn-ea"/>
                <a:cs typeface="+mn-ea"/>
                <a:sym typeface="+mn-ea"/>
              </a:rPr>
              <a:t>独有</a:t>
            </a:r>
            <a:r>
              <a:rPr lang="zh-CN" altLang="en-US" sz="1600" dirty="0">
                <a:latin typeface="+mn-ea"/>
                <a:cs typeface="+mn-ea"/>
                <a:sym typeface="+mn-ea"/>
              </a:rPr>
              <a:t>成分</a:t>
            </a:r>
            <a:r>
              <a:rPr lang="en-US" altLang="zh-CN" sz="1600" dirty="0">
                <a:latin typeface="+mn-ea"/>
                <a:cs typeface="+mn-ea"/>
                <a:sym typeface="+mn-ea"/>
              </a:rPr>
              <a:t>GK</a:t>
            </a:r>
            <a:r>
              <a:rPr lang="zh-CN" altLang="en-US" sz="1600" dirty="0">
                <a:latin typeface="+mn-ea"/>
                <a:cs typeface="+mn-ea"/>
                <a:sym typeface="+mn-ea"/>
              </a:rPr>
              <a:t>激活</a:t>
            </a:r>
            <a:r>
              <a:rPr lang="en-US" altLang="zh-CN" sz="1600" dirty="0">
                <a:latin typeface="+mn-ea"/>
                <a:cs typeface="+mn-ea"/>
                <a:sym typeface="+mn-ea"/>
              </a:rPr>
              <a:t>IRE1α</a:t>
            </a:r>
            <a:r>
              <a:rPr lang="zh-CN" altLang="en-US" sz="1600" dirty="0">
                <a:latin typeface="+mn-ea"/>
                <a:cs typeface="+mn-ea"/>
                <a:sym typeface="+mn-ea"/>
              </a:rPr>
              <a:t>，减少缺血所致的神经损伤；</a:t>
            </a:r>
            <a:endParaRPr lang="en-US" altLang="zh-CN" sz="1600" dirty="0">
              <a:latin typeface="+mn-ea"/>
              <a:cs typeface="+mn-ea"/>
              <a:sym typeface="+mn-ea"/>
            </a:endParaRPr>
          </a:p>
          <a:p>
            <a:pPr marL="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+mn-ea"/>
                <a:cs typeface="+mn-ea"/>
                <a:sym typeface="+mn-ea"/>
              </a:rPr>
              <a:t>治疗</a:t>
            </a:r>
            <a:r>
              <a:rPr lang="zh-CN" altLang="en-US" sz="1600" dirty="0">
                <a:latin typeface="+mn-ea"/>
                <a:cs typeface="+mn-ea"/>
                <a:sym typeface="+mn-ea"/>
              </a:rPr>
              <a:t>缺血性脑卒中疗效显著且安全性高：它显著提高</a:t>
            </a:r>
            <a:r>
              <a:rPr lang="en-US" altLang="zh-CN" sz="1600" dirty="0">
                <a:latin typeface="+mn-ea"/>
                <a:cs typeface="+mn-ea"/>
                <a:sym typeface="+mn-ea"/>
              </a:rPr>
              <a:t>AIS</a:t>
            </a:r>
            <a:r>
              <a:rPr lang="zh-CN" altLang="en-US" sz="1600" dirty="0">
                <a:latin typeface="+mn-ea"/>
                <a:cs typeface="+mn-ea"/>
                <a:sym typeface="+mn-ea"/>
              </a:rPr>
              <a:t>患者功能预后，降低致残率</a:t>
            </a:r>
            <a:r>
              <a:rPr lang="zh-CN" altLang="en-US" sz="1600" dirty="0" smtClean="0">
                <a:latin typeface="+mn-ea"/>
                <a:cs typeface="+mn-ea"/>
                <a:sym typeface="+mn-ea"/>
              </a:rPr>
              <a:t>，</a:t>
            </a:r>
            <a:endParaRPr lang="en-US" altLang="zh-CN" sz="1600" dirty="0" smtClean="0">
              <a:latin typeface="+mn-ea"/>
              <a:cs typeface="+mn-ea"/>
              <a:sym typeface="+mn-ea"/>
            </a:endParaRPr>
          </a:p>
          <a:p>
            <a:pPr marL="0" lvl="1">
              <a:lnSpc>
                <a:spcPct val="130000"/>
              </a:lnSpc>
            </a:pPr>
            <a:r>
              <a:rPr lang="en-US" altLang="zh-CN" sz="1600" dirty="0">
                <a:latin typeface="+mn-ea"/>
                <a:cs typeface="+mn-ea"/>
                <a:sym typeface="+mn-ea"/>
              </a:rPr>
              <a:t> </a:t>
            </a:r>
            <a:r>
              <a:rPr lang="en-US" altLang="zh-CN" sz="1600" dirty="0" smtClean="0">
                <a:latin typeface="+mn-ea"/>
                <a:cs typeface="+mn-ea"/>
                <a:sym typeface="+mn-ea"/>
              </a:rPr>
              <a:t>    </a:t>
            </a:r>
            <a:r>
              <a:rPr lang="zh-CN" altLang="en-US" sz="1600" dirty="0" smtClean="0">
                <a:latin typeface="+mn-ea"/>
                <a:cs typeface="+mn-ea"/>
                <a:sym typeface="+mn-ea"/>
              </a:rPr>
              <a:t>改善</a:t>
            </a:r>
            <a:r>
              <a:rPr lang="zh-CN" altLang="en-US" sz="1600" dirty="0">
                <a:latin typeface="+mn-ea"/>
                <a:cs typeface="+mn-ea"/>
                <a:sym typeface="+mn-ea"/>
              </a:rPr>
              <a:t>神经功能；同时不良反应罕见，不增加出血</a:t>
            </a:r>
            <a:r>
              <a:rPr lang="zh-CN" altLang="en-US" sz="1600" dirty="0" smtClean="0">
                <a:latin typeface="+mn-ea"/>
                <a:cs typeface="+mn-ea"/>
                <a:sym typeface="+mn-ea"/>
              </a:rPr>
              <a:t>风险。</a:t>
            </a:r>
            <a:endParaRPr lang="zh-CN" altLang="en-US" sz="1600" dirty="0">
              <a:latin typeface="+mn-ea"/>
              <a:cs typeface="+mn-ea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18170" y="1463656"/>
            <a:ext cx="7961226" cy="18962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lvl="1" indent="-285750" fontAlgn="auto">
              <a:lnSpc>
                <a:spcPct val="13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+mn-ea"/>
                <a:cs typeface="+mn-ea"/>
              </a:rPr>
              <a:t>国际首创以天然、强</a:t>
            </a:r>
            <a:r>
              <a:rPr lang="zh-CN" altLang="en-US" sz="1600" dirty="0" smtClean="0">
                <a:latin typeface="+mn-ea"/>
                <a:cs typeface="+mn-ea"/>
              </a:rPr>
              <a:t>活性、特异性</a:t>
            </a:r>
            <a:r>
              <a:rPr lang="en-US" altLang="zh-CN" sz="1600" dirty="0" smtClean="0">
                <a:latin typeface="+mn-ea"/>
                <a:cs typeface="+mn-ea"/>
              </a:rPr>
              <a:t>PAF</a:t>
            </a:r>
            <a:r>
              <a:rPr lang="zh-CN" altLang="en-US" sz="1600" dirty="0" smtClean="0">
                <a:latin typeface="+mn-ea"/>
                <a:cs typeface="+mn-ea"/>
              </a:rPr>
              <a:t>受体拮抗</a:t>
            </a:r>
            <a:r>
              <a:rPr lang="zh-CN" altLang="en-US" sz="1600" dirty="0">
                <a:latin typeface="+mn-ea"/>
                <a:cs typeface="+mn-ea"/>
              </a:rPr>
              <a:t>剂纯银杏二萜内酯</a:t>
            </a:r>
            <a:r>
              <a:rPr lang="zh-CN" altLang="en-US" sz="1600" dirty="0" smtClean="0">
                <a:latin typeface="+mn-ea"/>
                <a:cs typeface="+mn-ea"/>
              </a:rPr>
              <a:t>成分</a:t>
            </a:r>
            <a:r>
              <a:rPr lang="zh-CN" altLang="en-US" sz="1600" dirty="0">
                <a:latin typeface="+mn-ea"/>
                <a:cs typeface="+mn-ea"/>
              </a:rPr>
              <a:t>；</a:t>
            </a:r>
            <a:endParaRPr lang="en-US" altLang="zh-CN" sz="1600" dirty="0" smtClean="0">
              <a:latin typeface="+mn-ea"/>
              <a:cs typeface="+mn-ea"/>
            </a:endParaRPr>
          </a:p>
          <a:p>
            <a:pPr marL="285750" lvl="1" indent="-285750" fontAlgn="auto">
              <a:lnSpc>
                <a:spcPct val="13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+mn-ea"/>
                <a:cs typeface="+mn-ea"/>
              </a:rPr>
              <a:t>首次</a:t>
            </a:r>
            <a:r>
              <a:rPr lang="zh-CN" altLang="en-US" sz="1600" dirty="0">
                <a:latin typeface="+mn-ea"/>
                <a:cs typeface="+mn-ea"/>
              </a:rPr>
              <a:t>通过活性筛选与体内外药效验证，确立最佳活性组分</a:t>
            </a:r>
            <a:r>
              <a:rPr lang="zh-CN" altLang="en-US" sz="1600" dirty="0" smtClean="0">
                <a:latin typeface="+mn-ea"/>
                <a:cs typeface="+mn-ea"/>
              </a:rPr>
              <a:t>比例；</a:t>
            </a:r>
            <a:r>
              <a:rPr lang="en-US" altLang="zh-CN" sz="1600" dirty="0" smtClean="0">
                <a:latin typeface="+mn-ea"/>
                <a:cs typeface="+mn-ea"/>
              </a:rPr>
              <a:t>GA:GB:GK=15:30:1</a:t>
            </a:r>
            <a:r>
              <a:rPr lang="en-US" altLang="zh-CN" sz="1600" dirty="0">
                <a:latin typeface="+mn-ea"/>
                <a:cs typeface="+mn-ea"/>
              </a:rPr>
              <a:t>,</a:t>
            </a:r>
            <a:r>
              <a:rPr lang="zh-CN" altLang="en-US" sz="1600" dirty="0">
                <a:latin typeface="+mn-ea"/>
                <a:cs typeface="+mn-ea"/>
              </a:rPr>
              <a:t>临床</a:t>
            </a:r>
            <a:r>
              <a:rPr lang="zh-CN" altLang="en-US" sz="1600" dirty="0" smtClean="0">
                <a:latin typeface="+mn-ea"/>
                <a:cs typeface="+mn-ea"/>
              </a:rPr>
              <a:t>疗效</a:t>
            </a:r>
            <a:r>
              <a:rPr lang="zh-CN" altLang="en-US" sz="1600" dirty="0">
                <a:latin typeface="+mn-ea"/>
                <a:cs typeface="+mn-ea"/>
              </a:rPr>
              <a:t>最</a:t>
            </a:r>
            <a:r>
              <a:rPr lang="zh-CN" altLang="en-US" sz="1600" dirty="0" smtClean="0">
                <a:latin typeface="+mn-ea"/>
                <a:cs typeface="+mn-ea"/>
              </a:rPr>
              <a:t>优</a:t>
            </a:r>
            <a:r>
              <a:rPr lang="zh-CN" altLang="en-US" sz="1600" dirty="0">
                <a:latin typeface="+mn-ea"/>
                <a:cs typeface="+mn-ea"/>
              </a:rPr>
              <a:t>；</a:t>
            </a:r>
            <a:endParaRPr lang="en-US" altLang="zh-CN" sz="1600" dirty="0" smtClean="0">
              <a:latin typeface="+mn-ea"/>
              <a:cs typeface="+mn-ea"/>
            </a:endParaRPr>
          </a:p>
          <a:p>
            <a:pPr marL="285750" lvl="1" indent="-285750" fontAlgn="auto">
              <a:lnSpc>
                <a:spcPct val="13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+mn-ea"/>
                <a:cs typeface="+mn-ea"/>
              </a:rPr>
              <a:t>首次</a:t>
            </a:r>
            <a:r>
              <a:rPr lang="zh-CN" altLang="en-US" sz="1600" dirty="0">
                <a:latin typeface="+mn-ea"/>
                <a:cs typeface="+mn-ea"/>
              </a:rPr>
              <a:t>发现强活性</a:t>
            </a:r>
            <a:r>
              <a:rPr lang="en-US" altLang="zh-CN" sz="1600" dirty="0">
                <a:latin typeface="+mn-ea"/>
                <a:cs typeface="+mn-ea"/>
              </a:rPr>
              <a:t>PAF</a:t>
            </a:r>
            <a:r>
              <a:rPr lang="zh-CN" altLang="en-US" sz="1600" dirty="0">
                <a:latin typeface="+mn-ea"/>
                <a:cs typeface="+mn-ea"/>
              </a:rPr>
              <a:t>拮抗的新化合物</a:t>
            </a:r>
            <a:r>
              <a:rPr lang="en-US" altLang="zh-CN" sz="1600" dirty="0">
                <a:latin typeface="+mn-ea"/>
                <a:cs typeface="+mn-ea"/>
              </a:rPr>
              <a:t>GK</a:t>
            </a:r>
            <a:r>
              <a:rPr lang="zh-CN" altLang="en-US" sz="1600" dirty="0">
                <a:latin typeface="+mn-ea"/>
                <a:cs typeface="+mn-ea"/>
              </a:rPr>
              <a:t>； </a:t>
            </a:r>
            <a:endParaRPr lang="en-US" altLang="zh-CN" sz="1600" dirty="0" smtClean="0">
              <a:latin typeface="+mn-ea"/>
              <a:cs typeface="+mn-ea"/>
            </a:endParaRPr>
          </a:p>
          <a:p>
            <a:pPr marL="285750" lvl="1" indent="-285750" fontAlgn="auto">
              <a:lnSpc>
                <a:spcPct val="13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+mn-ea"/>
                <a:cs typeface="+mn-ea"/>
              </a:rPr>
              <a:t>首次</a:t>
            </a:r>
            <a:r>
              <a:rPr lang="zh-CN" altLang="en-US" sz="1600" dirty="0">
                <a:latin typeface="+mn-ea"/>
                <a:cs typeface="+mn-ea"/>
              </a:rPr>
              <a:t>解决银杏内酯类成分难以以水为溶媒的技术难题。</a:t>
            </a:r>
            <a:endParaRPr lang="zh-CN" altLang="en-US" sz="1600" u="sng" dirty="0">
              <a:latin typeface="+mn-ea"/>
              <a:cs typeface="+mn-ea"/>
            </a:endParaRPr>
          </a:p>
        </p:txBody>
      </p:sp>
      <p:sp>
        <p:nvSpPr>
          <p:cNvPr id="18" name="文本框 12"/>
          <p:cNvSpPr txBox="1"/>
          <p:nvPr/>
        </p:nvSpPr>
        <p:spPr>
          <a:xfrm>
            <a:off x="2781181" y="5603349"/>
            <a:ext cx="8088838" cy="10908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+mn-ea"/>
                <a:cs typeface="+mn-ea"/>
                <a:sym typeface="+mn-ea"/>
              </a:rPr>
              <a:t>银杏叶具有极高的药用价值，在我国应用已数千年，十四世纪吴端最早将银杏叶的药</a:t>
            </a:r>
            <a:endParaRPr lang="en-US" altLang="zh-CN" sz="1600" dirty="0" smtClean="0">
              <a:latin typeface="+mn-ea"/>
              <a:cs typeface="+mn-ea"/>
              <a:sym typeface="+mn-ea"/>
            </a:endParaRPr>
          </a:p>
          <a:p>
            <a:pPr marL="0" lvl="1">
              <a:lnSpc>
                <a:spcPct val="130000"/>
              </a:lnSpc>
            </a:pPr>
            <a:r>
              <a:rPr lang="en-US" altLang="zh-CN" sz="1600" dirty="0">
                <a:latin typeface="+mn-ea"/>
                <a:cs typeface="+mn-ea"/>
                <a:sym typeface="+mn-ea"/>
              </a:rPr>
              <a:t> </a:t>
            </a:r>
            <a:r>
              <a:rPr lang="en-US" altLang="zh-CN" sz="1600" dirty="0" smtClean="0">
                <a:latin typeface="+mn-ea"/>
                <a:cs typeface="+mn-ea"/>
                <a:sym typeface="+mn-ea"/>
              </a:rPr>
              <a:t>    </a:t>
            </a:r>
            <a:r>
              <a:rPr lang="zh-CN" altLang="en-US" sz="1600" dirty="0" smtClean="0">
                <a:latin typeface="+mn-ea"/>
                <a:cs typeface="+mn-ea"/>
                <a:sym typeface="+mn-ea"/>
              </a:rPr>
              <a:t>用价值收录于</a:t>
            </a:r>
            <a:r>
              <a:rPr lang="en-US" altLang="zh-CN" sz="1600" dirty="0" smtClean="0">
                <a:latin typeface="+mn-ea"/>
                <a:cs typeface="+mn-ea"/>
                <a:sym typeface="+mn-ea"/>
              </a:rPr>
              <a:t>《</a:t>
            </a:r>
            <a:r>
              <a:rPr lang="zh-CN" altLang="en-US" sz="1600" dirty="0" smtClean="0">
                <a:latin typeface="+mn-ea"/>
                <a:cs typeface="+mn-ea"/>
                <a:sym typeface="+mn-ea"/>
              </a:rPr>
              <a:t>日用本草</a:t>
            </a:r>
            <a:r>
              <a:rPr lang="en-US" altLang="zh-CN" sz="1600" dirty="0" smtClean="0">
                <a:latin typeface="+mn-ea"/>
                <a:cs typeface="+mn-ea"/>
                <a:sym typeface="+mn-ea"/>
              </a:rPr>
              <a:t>》</a:t>
            </a:r>
            <a:r>
              <a:rPr lang="zh-CN" altLang="en-US" sz="1600" dirty="0" smtClean="0">
                <a:latin typeface="+mn-ea"/>
                <a:cs typeface="+mn-ea"/>
                <a:sym typeface="+mn-ea"/>
              </a:rPr>
              <a:t>，明代李时珍在</a:t>
            </a:r>
            <a:r>
              <a:rPr lang="en-US" altLang="zh-CN" sz="1600" dirty="0" smtClean="0">
                <a:latin typeface="+mn-ea"/>
                <a:cs typeface="+mn-ea"/>
                <a:sym typeface="+mn-ea"/>
              </a:rPr>
              <a:t>《</a:t>
            </a:r>
            <a:r>
              <a:rPr lang="zh-CN" altLang="en-US" sz="1600" dirty="0" smtClean="0">
                <a:latin typeface="+mn-ea"/>
                <a:cs typeface="+mn-ea"/>
                <a:sym typeface="+mn-ea"/>
              </a:rPr>
              <a:t>本草纲目</a:t>
            </a:r>
            <a:r>
              <a:rPr lang="en-US" altLang="zh-CN" sz="1600" dirty="0" smtClean="0">
                <a:latin typeface="+mn-ea"/>
                <a:cs typeface="+mn-ea"/>
                <a:sym typeface="+mn-ea"/>
              </a:rPr>
              <a:t>》</a:t>
            </a:r>
            <a:r>
              <a:rPr lang="zh-CN" altLang="en-US" sz="1600" dirty="0" smtClean="0">
                <a:latin typeface="+mn-ea"/>
                <a:cs typeface="+mn-ea"/>
                <a:sym typeface="+mn-ea"/>
              </a:rPr>
              <a:t>一书中详细记载相关药方十 </a:t>
            </a:r>
            <a:endParaRPr lang="en-US" altLang="zh-CN" sz="1600" dirty="0" smtClean="0">
              <a:latin typeface="+mn-ea"/>
              <a:cs typeface="+mn-ea"/>
              <a:sym typeface="+mn-ea"/>
            </a:endParaRPr>
          </a:p>
          <a:p>
            <a:pPr marL="0" lvl="1">
              <a:lnSpc>
                <a:spcPct val="130000"/>
              </a:lnSpc>
            </a:pPr>
            <a:r>
              <a:rPr lang="en-US" altLang="zh-CN" sz="1600" dirty="0">
                <a:latin typeface="+mn-ea"/>
                <a:cs typeface="+mn-ea"/>
                <a:sym typeface="+mn-ea"/>
              </a:rPr>
              <a:t> </a:t>
            </a:r>
            <a:r>
              <a:rPr lang="en-US" altLang="zh-CN" sz="1600" dirty="0" smtClean="0">
                <a:latin typeface="+mn-ea"/>
                <a:cs typeface="+mn-ea"/>
                <a:sym typeface="+mn-ea"/>
              </a:rPr>
              <a:t>    </a:t>
            </a:r>
            <a:r>
              <a:rPr lang="zh-CN" altLang="en-US" sz="1600" dirty="0" smtClean="0">
                <a:latin typeface="+mn-ea"/>
                <a:cs typeface="+mn-ea"/>
                <a:sym typeface="+mn-ea"/>
              </a:rPr>
              <a:t>余种；</a:t>
            </a:r>
            <a:r>
              <a:rPr lang="en-US" altLang="zh-CN" sz="1600" dirty="0" smtClean="0">
                <a:latin typeface="+mn-ea"/>
                <a:cs typeface="+mn-ea"/>
                <a:sym typeface="+mn-ea"/>
              </a:rPr>
              <a:t>《</a:t>
            </a:r>
            <a:r>
              <a:rPr lang="zh-CN" altLang="en-US" sz="1600" dirty="0" smtClean="0">
                <a:latin typeface="+mn-ea"/>
                <a:cs typeface="+mn-ea"/>
                <a:sym typeface="+mn-ea"/>
              </a:rPr>
              <a:t>中药大辞典</a:t>
            </a:r>
            <a:r>
              <a:rPr lang="en-US" altLang="zh-CN" sz="1600" dirty="0" smtClean="0">
                <a:latin typeface="+mn-ea"/>
                <a:cs typeface="+mn-ea"/>
                <a:sym typeface="+mn-ea"/>
              </a:rPr>
              <a:t>》</a:t>
            </a:r>
            <a:r>
              <a:rPr lang="zh-CN" altLang="en-US" sz="1600" dirty="0" smtClean="0">
                <a:latin typeface="+mn-ea"/>
                <a:cs typeface="+mn-ea"/>
                <a:sym typeface="+mn-ea"/>
              </a:rPr>
              <a:t>载其“治胸闷心痛，心悸怔忡”，具活血化瘀之功效。</a:t>
            </a:r>
            <a:endParaRPr lang="zh-CN" altLang="en-US" sz="1600" dirty="0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8096"/>
            <a:ext cx="12192000" cy="6858000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10628" y="-73474"/>
            <a:ext cx="12192000" cy="6867676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altLang="zh-CN" spc="50" dirty="0" smtClean="0">
                <a:latin typeface="+mn-ea"/>
                <a:cs typeface="+mn-ea"/>
              </a:rPr>
              <a:t>10</a:t>
            </a:r>
            <a:r>
              <a:rPr lang="zh-CN" altLang="en-US" spc="50" dirty="0">
                <a:latin typeface="+mn-ea"/>
                <a:cs typeface="+mn-ea"/>
              </a:rPr>
              <a:t>袋</a:t>
            </a:r>
            <a:r>
              <a:rPr lang="zh-CN" altLang="en-US" spc="50" dirty="0" smtClean="0">
                <a:latin typeface="+mn-ea"/>
                <a:cs typeface="+mn-ea"/>
              </a:rPr>
              <a:t>）</a:t>
            </a:r>
            <a:endParaRPr lang="en-US" altLang="zh-CN" spc="50" dirty="0">
              <a:latin typeface="+mn-ea"/>
              <a:cs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342900" cy="1280160"/>
          </a:xfrm>
          <a:prstGeom prst="rect">
            <a:avLst/>
          </a:prstGeom>
          <a:solidFill>
            <a:srgbClr val="51B4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18417" y="1563914"/>
            <a:ext cx="10712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+mn-ea"/>
              </a:rPr>
              <a:t>1</a:t>
            </a:r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97151" y="3437574"/>
            <a:ext cx="11303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+mn-ea"/>
              </a:rPr>
              <a:t>2</a:t>
            </a:r>
            <a:r>
              <a:rPr lang="zh-CN" altLang="en-US" sz="4400" dirty="0" smtClean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47040" y="2438944"/>
            <a:ext cx="2017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2060"/>
                </a:solidFill>
                <a:latin typeface="+mn-ea"/>
              </a:rPr>
              <a:t>年发病患者总数</a:t>
            </a:r>
            <a:endParaRPr lang="zh-CN" altLang="en-US" sz="2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425774" y="4344354"/>
            <a:ext cx="212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rgbClr val="002060"/>
                </a:solidFill>
                <a:latin typeface="+mn-ea"/>
                <a:sym typeface="+mn-ea"/>
              </a:rPr>
              <a:t>临床</a:t>
            </a:r>
            <a:r>
              <a:rPr lang="zh-CN" altLang="en-US" sz="2000" smtClean="0">
                <a:solidFill>
                  <a:srgbClr val="002060"/>
                </a:solidFill>
                <a:latin typeface="+mn-ea"/>
                <a:sym typeface="+mn-ea"/>
              </a:rPr>
              <a:t>管理</a:t>
            </a:r>
            <a:r>
              <a:rPr lang="zh-CN" altLang="en-US" sz="2000">
                <a:solidFill>
                  <a:srgbClr val="002060"/>
                </a:solidFill>
                <a:latin typeface="+mn-ea"/>
                <a:sym typeface="+mn-ea"/>
              </a:rPr>
              <a:t>便利</a:t>
            </a:r>
            <a:endParaRPr lang="zh-CN" altLang="en-US" sz="2000" dirty="0">
              <a:solidFill>
                <a:srgbClr val="002060"/>
              </a:solidFill>
              <a:latin typeface="+mn-ea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5629" y="4167202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6895" y="2292259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90190" y="1799737"/>
            <a:ext cx="8607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+mn-ea"/>
                <a:cs typeface="微软雅黑" panose="020B0503020204020204" charset="-122"/>
                <a:sym typeface="+mn-ea"/>
              </a:rPr>
              <a:t>根据</a:t>
            </a:r>
            <a:r>
              <a:rPr lang="en-US" altLang="zh-CN" sz="1600" dirty="0">
                <a:latin typeface="+mn-ea"/>
                <a:cs typeface="微软雅黑" panose="020B0503020204020204" charset="-122"/>
                <a:sym typeface="+mn-ea"/>
              </a:rPr>
              <a:t>《</a:t>
            </a:r>
            <a:r>
              <a:rPr lang="zh-CN" altLang="en-US" sz="1600" dirty="0">
                <a:latin typeface="+mn-ea"/>
                <a:cs typeface="微软雅黑" panose="020B0503020204020204" charset="-122"/>
                <a:sym typeface="+mn-ea"/>
              </a:rPr>
              <a:t>中国心血管健康与疾病报告</a:t>
            </a:r>
            <a:r>
              <a:rPr lang="en-US" altLang="zh-CN" sz="1600" dirty="0">
                <a:latin typeface="+mn-ea"/>
                <a:cs typeface="微软雅黑" panose="020B0503020204020204" charset="-122"/>
                <a:sym typeface="+mn-ea"/>
              </a:rPr>
              <a:t>2022》</a:t>
            </a:r>
            <a:r>
              <a:rPr lang="zh-CN" altLang="en-US" sz="1600" dirty="0">
                <a:latin typeface="+mn-ea"/>
                <a:cs typeface="微软雅黑" panose="020B0503020204020204" charset="-122"/>
                <a:sym typeface="+mn-ea"/>
              </a:rPr>
              <a:t>，我国脑血管病疾病负担居全球首位，呈发病率高，复发率高</a:t>
            </a:r>
            <a:r>
              <a:rPr lang="zh-CN" altLang="en-US" sz="1600" dirty="0" smtClean="0">
                <a:latin typeface="+mn-ea"/>
                <a:cs typeface="微软雅黑" panose="020B0503020204020204" charset="-122"/>
                <a:sym typeface="+mn-ea"/>
              </a:rPr>
              <a:t>，致残率高，死亡率高，社会</a:t>
            </a:r>
            <a:r>
              <a:rPr lang="zh-CN" altLang="en-US" sz="1600" dirty="0">
                <a:latin typeface="+mn-ea"/>
                <a:cs typeface="微软雅黑" panose="020B0503020204020204" charset="-122"/>
                <a:sym typeface="+mn-ea"/>
              </a:rPr>
              <a:t>负担高的五高特点，</a:t>
            </a:r>
            <a:r>
              <a:rPr lang="en-US" altLang="zh-CN" sz="1600" dirty="0">
                <a:latin typeface="+mn-ea"/>
                <a:cs typeface="微软雅黑" panose="020B0503020204020204" charset="-122"/>
                <a:sym typeface="+mn-ea"/>
              </a:rPr>
              <a:t>2020</a:t>
            </a:r>
            <a:r>
              <a:rPr lang="zh-CN" altLang="en-US" sz="1600" dirty="0">
                <a:latin typeface="+mn-ea"/>
                <a:cs typeface="微软雅黑" panose="020B0503020204020204" charset="-122"/>
                <a:sym typeface="+mn-ea"/>
              </a:rPr>
              <a:t>年我国新发卒中</a:t>
            </a:r>
            <a:r>
              <a:rPr lang="en-US" altLang="zh-CN" sz="1600" dirty="0">
                <a:latin typeface="+mn-ea"/>
                <a:cs typeface="微软雅黑" panose="020B0503020204020204" charset="-122"/>
                <a:sym typeface="+mn-ea"/>
              </a:rPr>
              <a:t>394</a:t>
            </a:r>
            <a:r>
              <a:rPr lang="zh-CN" altLang="en-US" sz="1600" dirty="0">
                <a:latin typeface="+mn-ea"/>
                <a:cs typeface="微软雅黑" panose="020B0503020204020204" charset="-122"/>
                <a:sym typeface="+mn-ea"/>
              </a:rPr>
              <a:t>万例，卒中患者达到</a:t>
            </a:r>
            <a:r>
              <a:rPr lang="en-US" altLang="zh-CN" sz="1600" dirty="0">
                <a:latin typeface="+mn-ea"/>
                <a:cs typeface="微软雅黑" panose="020B0503020204020204" charset="-122"/>
                <a:sym typeface="+mn-ea"/>
              </a:rPr>
              <a:t>2876</a:t>
            </a:r>
            <a:r>
              <a:rPr lang="zh-CN" altLang="en-US" sz="1600" dirty="0">
                <a:latin typeface="+mn-ea"/>
                <a:cs typeface="微软雅黑" panose="020B0503020204020204" charset="-122"/>
                <a:sym typeface="+mn-ea"/>
              </a:rPr>
              <a:t>万例，其中缺血性脑卒中在我国卒中疾病中占比最高（</a:t>
            </a:r>
            <a:r>
              <a:rPr lang="en-US" altLang="zh-CN" sz="1600" dirty="0">
                <a:latin typeface="+mn-ea"/>
                <a:cs typeface="微软雅黑" panose="020B0503020204020204" charset="-122"/>
                <a:sym typeface="+mn-ea"/>
              </a:rPr>
              <a:t>83%</a:t>
            </a:r>
            <a:r>
              <a:rPr lang="zh-CN" altLang="en-US" sz="1600" dirty="0" smtClean="0">
                <a:latin typeface="+mn-ea"/>
                <a:cs typeface="微软雅黑" panose="020B0503020204020204" charset="-122"/>
                <a:sym typeface="+mn-ea"/>
              </a:rPr>
              <a:t>）。</a:t>
            </a:r>
            <a:endParaRPr lang="en-US" altLang="zh-CN" sz="1600" dirty="0" smtClean="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76893" y="3824083"/>
            <a:ext cx="8798663" cy="1160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+mn-ea"/>
                <a:cs typeface="微软雅黑" panose="020B0503020204020204" charset="-122"/>
                <a:sym typeface="+mn-ea"/>
              </a:rPr>
              <a:t>脑卒中患者需住院进行治疗，该病种</a:t>
            </a:r>
            <a:r>
              <a:rPr lang="zh-CN" altLang="en-US" sz="1600" dirty="0">
                <a:latin typeface="+mn-ea"/>
                <a:cs typeface="微软雅黑" panose="020B0503020204020204" charset="-122"/>
              </a:rPr>
              <a:t>有明确的指南规范和清晰的临床路径，临床医生能够客观的诊断和选择治疗方案，经办审核难度小；</a:t>
            </a:r>
            <a:endParaRPr lang="en-US" altLang="zh-CN" sz="1600" dirty="0">
              <a:latin typeface="+mn-ea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+mn-ea"/>
                <a:cs typeface="微软雅黑" panose="020B0503020204020204" charset="-122"/>
              </a:rPr>
              <a:t>本品适应症明确，用法用量明确，不存在滥用风险和超说明书用药可能。</a:t>
            </a:r>
            <a:endParaRPr lang="zh-CN" altLang="en-US" sz="1600" dirty="0">
              <a:latin typeface="+mn-ea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710" y="58420"/>
            <a:ext cx="18592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spc="600" dirty="0">
                <a:solidFill>
                  <a:srgbClr val="51B4E9"/>
                </a:solidFill>
                <a:latin typeface="+mn-ea"/>
              </a:rPr>
              <a:t>05</a:t>
            </a:r>
            <a:endParaRPr lang="en-US" altLang="zh-CN" sz="7200" spc="600" dirty="0">
              <a:solidFill>
                <a:srgbClr val="51B4E9"/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32295" y="425837"/>
            <a:ext cx="42545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spc="300" dirty="0">
                <a:solidFill>
                  <a:srgbClr val="002774"/>
                </a:solidFill>
                <a:latin typeface="+mn-ea"/>
              </a:rPr>
              <a:t>公平性</a:t>
            </a:r>
            <a:endParaRPr lang="zh-CN" altLang="en-US" sz="4400" spc="300" dirty="0">
              <a:solidFill>
                <a:srgbClr val="002774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8096"/>
            <a:ext cx="12192000" cy="6858000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" y="-62841"/>
            <a:ext cx="12192000" cy="6867676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Aft>
                <a:spcPts val="2400"/>
              </a:spcAft>
            </a:pPr>
            <a:endParaRPr lang="zh-CN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文本框 6"/>
          <p:cNvSpPr txBox="1"/>
          <p:nvPr/>
        </p:nvSpPr>
        <p:spPr>
          <a:xfrm>
            <a:off x="956938" y="810896"/>
            <a:ext cx="1036809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36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恳请</a:t>
            </a:r>
            <a:r>
              <a:rPr lang="zh-CN" altLang="en-US" sz="3600" b="1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支持</a:t>
            </a:r>
            <a:endParaRPr lang="en-US" altLang="zh-CN" sz="3600" b="1" dirty="0" smtClea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400" b="1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将银杏二萜内酯葡胺注射液医保支付范围由</a:t>
            </a:r>
            <a:endParaRPr lang="en-US" altLang="zh-CN" sz="2400" b="1" dirty="0" smtClea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400" b="1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  <a:r>
              <a:rPr lang="zh-CN" altLang="en-US" sz="2400" b="1" spc="50" dirty="0" smtClean="0">
                <a:latin typeface="+mn-ea"/>
                <a:cs typeface="+mn-ea"/>
              </a:rPr>
              <a:t>限</a:t>
            </a:r>
            <a:r>
              <a:rPr lang="zh-CN" altLang="en-US" sz="2400" b="1" spc="50" dirty="0">
                <a:latin typeface="+mn-ea"/>
                <a:cs typeface="+mn-ea"/>
              </a:rPr>
              <a:t>二级及以上医疗机构脑梗死恢复期患者，单次住院最多支付</a:t>
            </a:r>
            <a:r>
              <a:rPr lang="en-US" altLang="zh-CN" sz="2400" b="1" spc="50" dirty="0">
                <a:latin typeface="+mn-ea"/>
                <a:cs typeface="+mn-ea"/>
              </a:rPr>
              <a:t>14 </a:t>
            </a:r>
            <a:r>
              <a:rPr lang="zh-CN" altLang="en-US" sz="2400" b="1" spc="50" dirty="0" smtClean="0">
                <a:latin typeface="+mn-ea"/>
                <a:cs typeface="+mn-ea"/>
              </a:rPr>
              <a:t>天”</a:t>
            </a:r>
            <a:endParaRPr lang="en-US" altLang="zh-CN" sz="2800" b="1" spc="50" dirty="0">
              <a:latin typeface="+mn-ea"/>
              <a:cs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3600" b="1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调整为：“无限制”。</a:t>
            </a:r>
            <a:endParaRPr lang="en-US" altLang="zh-CN" sz="3600" b="1" dirty="0" smtClea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en-US" altLang="zh-CN" sz="2800" b="1" dirty="0" smtClean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B4E9">
              <a:alpha val="4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58800" y="330200"/>
            <a:ext cx="11099800" cy="6184900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32436" y="560813"/>
            <a:ext cx="4337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002060"/>
                </a:solidFill>
                <a:latin typeface="+mn-ea"/>
              </a:rPr>
              <a:t>目    录</a:t>
            </a:r>
            <a:endParaRPr lang="zh-CN" altLang="en-US" sz="4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67118" y="1917689"/>
            <a:ext cx="987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51B4E9"/>
                </a:solidFill>
                <a:latin typeface="+mn-ea"/>
                <a:cs typeface="Arial" panose="020B0604020202020204" pitchFamily="34" charset="0"/>
              </a:rPr>
              <a:t>01</a:t>
            </a:r>
            <a:endParaRPr lang="zh-CN" altLang="en-US" sz="4400" dirty="0">
              <a:solidFill>
                <a:srgbClr val="51B4E9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72378" y="1165936"/>
            <a:ext cx="2933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spc="600" dirty="0">
                <a:solidFill>
                  <a:srgbClr val="002060"/>
                </a:solidFill>
                <a:latin typeface="+mn-ea"/>
              </a:rPr>
              <a:t>COMPANY</a:t>
            </a:r>
            <a:endParaRPr lang="zh-CN" altLang="en-US" sz="1600" spc="6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737738" y="1912727"/>
            <a:ext cx="987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51B4E9"/>
                </a:solidFill>
                <a:latin typeface="+mn-ea"/>
                <a:cs typeface="Arial" panose="020B0604020202020204" pitchFamily="34" charset="0"/>
              </a:rPr>
              <a:t>02</a:t>
            </a:r>
            <a:endParaRPr lang="zh-CN" altLang="en-US" sz="4400" dirty="0">
              <a:solidFill>
                <a:srgbClr val="51B4E9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69855" y="3384600"/>
            <a:ext cx="987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51B4E9"/>
                </a:solidFill>
                <a:latin typeface="+mn-ea"/>
                <a:cs typeface="Arial" panose="020B0604020202020204" pitchFamily="34" charset="0"/>
              </a:rPr>
              <a:t>03</a:t>
            </a:r>
            <a:endParaRPr lang="zh-CN" altLang="en-US" sz="4400" dirty="0">
              <a:solidFill>
                <a:srgbClr val="51B4E9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727775" y="3379638"/>
            <a:ext cx="987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51B4E9"/>
                </a:solidFill>
                <a:latin typeface="+mn-ea"/>
                <a:cs typeface="Arial" panose="020B0604020202020204" pitchFamily="34" charset="0"/>
              </a:rPr>
              <a:t>04</a:t>
            </a:r>
            <a:endParaRPr lang="zh-CN" altLang="en-US" sz="4400" dirty="0">
              <a:solidFill>
                <a:srgbClr val="51B4E9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159892" y="4775311"/>
            <a:ext cx="987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51B4E9"/>
                </a:solidFill>
                <a:latin typeface="+mn-ea"/>
                <a:cs typeface="Arial" panose="020B0604020202020204" pitchFamily="34" charset="0"/>
              </a:rPr>
              <a:t>05</a:t>
            </a:r>
            <a:endParaRPr lang="zh-CN" altLang="en-US" sz="4400" dirty="0">
              <a:solidFill>
                <a:srgbClr val="51B4E9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155117" y="2044102"/>
            <a:ext cx="2673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spc="250" dirty="0">
                <a:solidFill>
                  <a:srgbClr val="002060"/>
                </a:solidFill>
                <a:latin typeface="+mn-ea"/>
              </a:rPr>
              <a:t>药品基本信息</a:t>
            </a:r>
            <a:endParaRPr lang="zh-CN" altLang="en-US" sz="2800" spc="25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882939" y="2107602"/>
            <a:ext cx="2673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spc="250" dirty="0">
                <a:solidFill>
                  <a:srgbClr val="002060"/>
                </a:solidFill>
                <a:latin typeface="+mn-ea"/>
              </a:rPr>
              <a:t>安全性</a:t>
            </a:r>
            <a:endParaRPr lang="zh-CN" altLang="en-US" sz="2800" spc="25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164447" y="3550025"/>
            <a:ext cx="2673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spc="250" dirty="0">
                <a:solidFill>
                  <a:srgbClr val="002060"/>
                </a:solidFill>
                <a:latin typeface="+mn-ea"/>
              </a:rPr>
              <a:t>有效性</a:t>
            </a:r>
            <a:endParaRPr lang="zh-CN" altLang="en-US" sz="2800" spc="25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882109" y="3528435"/>
            <a:ext cx="2673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spc="250" dirty="0">
                <a:solidFill>
                  <a:srgbClr val="002060"/>
                </a:solidFill>
                <a:latin typeface="+mn-ea"/>
              </a:rPr>
              <a:t>创新性</a:t>
            </a:r>
            <a:endParaRPr lang="zh-CN" altLang="en-US" sz="2800" spc="25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164447" y="4949675"/>
            <a:ext cx="2673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spc="250" dirty="0">
                <a:solidFill>
                  <a:srgbClr val="002060"/>
                </a:solidFill>
                <a:latin typeface="+mn-ea"/>
              </a:rPr>
              <a:t>公平性</a:t>
            </a:r>
            <a:endParaRPr lang="zh-CN" altLang="en-US" sz="2800" spc="250" dirty="0">
              <a:solidFill>
                <a:srgbClr val="002060"/>
              </a:solidFill>
              <a:latin typeface="+mn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287624" y="2616851"/>
            <a:ext cx="597160" cy="0"/>
          </a:xfrm>
          <a:prstGeom prst="line">
            <a:avLst/>
          </a:prstGeom>
          <a:ln w="38100">
            <a:solidFill>
              <a:srgbClr val="51B4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1287624" y="4072426"/>
            <a:ext cx="597160" cy="0"/>
          </a:xfrm>
          <a:prstGeom prst="line">
            <a:avLst/>
          </a:prstGeom>
          <a:ln w="38100">
            <a:solidFill>
              <a:srgbClr val="51B4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1287624" y="5472018"/>
            <a:ext cx="597160" cy="0"/>
          </a:xfrm>
          <a:prstGeom prst="line">
            <a:avLst/>
          </a:prstGeom>
          <a:ln w="38100">
            <a:solidFill>
              <a:srgbClr val="51B4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6885992" y="2616851"/>
            <a:ext cx="597160" cy="0"/>
          </a:xfrm>
          <a:prstGeom prst="line">
            <a:avLst/>
          </a:prstGeom>
          <a:ln w="38100">
            <a:solidFill>
              <a:srgbClr val="51B4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6885992" y="4072426"/>
            <a:ext cx="597160" cy="0"/>
          </a:xfrm>
          <a:prstGeom prst="line">
            <a:avLst/>
          </a:prstGeom>
          <a:ln w="38100">
            <a:solidFill>
              <a:srgbClr val="51B4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1\Desktop\图片3_副本_副本.png图片3_副本_副本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40" y="3175"/>
            <a:ext cx="12186920" cy="6851650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8093" y="-3175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3710" y="144145"/>
            <a:ext cx="18592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spc="600" dirty="0">
                <a:solidFill>
                  <a:srgbClr val="51B4E9"/>
                </a:solidFill>
                <a:latin typeface="+mn-ea"/>
              </a:rPr>
              <a:t>01</a:t>
            </a:r>
            <a:endParaRPr lang="en-US" altLang="zh-CN" sz="7200" spc="600" dirty="0">
              <a:solidFill>
                <a:srgbClr val="51B4E9"/>
              </a:solidFill>
              <a:latin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32295" y="511562"/>
            <a:ext cx="42545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4400" spc="300" dirty="0">
                <a:solidFill>
                  <a:srgbClr val="002774"/>
                </a:solidFill>
                <a:latin typeface="+mn-ea"/>
              </a:rPr>
              <a:t>药品基本信息</a:t>
            </a:r>
            <a:endParaRPr lang="zh-CN" altLang="en-US" sz="4400" spc="300" dirty="0">
              <a:solidFill>
                <a:srgbClr val="002774"/>
              </a:solidFill>
              <a:latin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37260" y="1457628"/>
            <a:ext cx="10637289" cy="4858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spc="50" dirty="0" smtClean="0">
                <a:latin typeface="+mn-ea"/>
                <a:cs typeface="+mn-ea"/>
              </a:rPr>
              <a:t>通 用 名 ：银杏二萜内酯葡胺注射液</a:t>
            </a:r>
            <a:endParaRPr lang="en-US" altLang="zh-CN" sz="1600" spc="50" dirty="0" smtClean="0">
              <a:latin typeface="+mn-ea"/>
              <a:cs typeface="+mn-ea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spc="50" dirty="0" smtClean="0">
                <a:latin typeface="+mn-ea"/>
                <a:cs typeface="+mn-ea"/>
              </a:rPr>
              <a:t>注册</a:t>
            </a:r>
            <a:r>
              <a:rPr lang="zh-CN" altLang="en-US" sz="1600" spc="50" dirty="0">
                <a:latin typeface="+mn-ea"/>
                <a:cs typeface="+mn-ea"/>
              </a:rPr>
              <a:t>规格：</a:t>
            </a:r>
            <a:r>
              <a:rPr lang="zh-CN" altLang="en-US" sz="1600" spc="50" dirty="0" smtClean="0">
                <a:latin typeface="+mn-ea"/>
                <a:cs typeface="+mn-ea"/>
              </a:rPr>
              <a:t>每支装</a:t>
            </a:r>
            <a:r>
              <a:rPr lang="en-US" altLang="zh-CN" sz="1600" spc="50" dirty="0" smtClean="0">
                <a:latin typeface="+mn-ea"/>
                <a:cs typeface="+mn-ea"/>
              </a:rPr>
              <a:t>5ml</a:t>
            </a:r>
            <a:r>
              <a:rPr lang="zh-CN" altLang="en-US" sz="1600" spc="50" dirty="0" smtClean="0">
                <a:latin typeface="+mn-ea"/>
                <a:cs typeface="+mn-ea"/>
              </a:rPr>
              <a:t>（</a:t>
            </a:r>
            <a:r>
              <a:rPr lang="zh-CN" altLang="zh-CN" sz="1600" dirty="0" smtClean="0">
                <a:latin typeface="+mn-ea"/>
              </a:rPr>
              <a:t>含</a:t>
            </a:r>
            <a:r>
              <a:rPr lang="zh-CN" altLang="zh-CN" sz="1600" dirty="0">
                <a:latin typeface="+mn-ea"/>
              </a:rPr>
              <a:t>银杏二萜内酯</a:t>
            </a:r>
            <a:r>
              <a:rPr lang="en-US" altLang="zh-CN" sz="1600" dirty="0">
                <a:latin typeface="+mn-ea"/>
              </a:rPr>
              <a:t>25mg</a:t>
            </a:r>
            <a:r>
              <a:rPr lang="zh-CN" altLang="en-US" sz="1600" dirty="0" smtClean="0">
                <a:latin typeface="+mn-ea"/>
              </a:rPr>
              <a:t>）</a:t>
            </a:r>
            <a:endParaRPr lang="zh-CN" altLang="en-US" sz="1600" spc="50" dirty="0">
              <a:latin typeface="+mn-ea"/>
              <a:cs typeface="+mn-ea"/>
            </a:endParaRPr>
          </a:p>
          <a:p>
            <a:pPr marL="0" lvl="1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spc="50" dirty="0">
                <a:latin typeface="+mn-ea"/>
                <a:cs typeface="+mn-ea"/>
                <a:sym typeface="+mn-ea"/>
              </a:rPr>
              <a:t>用法用量</a:t>
            </a:r>
            <a:r>
              <a:rPr lang="zh-CN" altLang="en-US" sz="1600" spc="50" dirty="0" smtClean="0">
                <a:latin typeface="+mn-ea"/>
                <a:cs typeface="+mn-ea"/>
                <a:sym typeface="+mn-ea"/>
              </a:rPr>
              <a:t>：</a:t>
            </a:r>
            <a:r>
              <a:rPr lang="zh-CN" altLang="zh-CN" sz="1600" dirty="0"/>
              <a:t>缓慢静脉滴注。</a:t>
            </a:r>
            <a:r>
              <a:rPr lang="zh-CN" altLang="zh-CN" sz="1600" dirty="0">
                <a:latin typeface="+mn-ea"/>
              </a:rPr>
              <a:t>一次</a:t>
            </a:r>
            <a:r>
              <a:rPr lang="en-US" altLang="zh-CN" sz="1600" dirty="0">
                <a:latin typeface="+mn-ea"/>
              </a:rPr>
              <a:t>1</a:t>
            </a:r>
            <a:r>
              <a:rPr lang="zh-CN" altLang="zh-CN" sz="1600" dirty="0">
                <a:latin typeface="+mn-ea"/>
              </a:rPr>
              <a:t>支（</a:t>
            </a:r>
            <a:r>
              <a:rPr lang="en-US" altLang="zh-CN" sz="1600" dirty="0">
                <a:latin typeface="+mn-ea"/>
              </a:rPr>
              <a:t>25mg</a:t>
            </a:r>
            <a:r>
              <a:rPr lang="zh-CN" altLang="zh-CN" sz="1600" dirty="0">
                <a:latin typeface="+mn-ea"/>
              </a:rPr>
              <a:t>），</a:t>
            </a:r>
            <a:r>
              <a:rPr lang="zh-CN" altLang="zh-CN" sz="1600" dirty="0"/>
              <a:t>临用前，将药物缓缓加入到</a:t>
            </a:r>
            <a:r>
              <a:rPr lang="en-US" altLang="zh-CN" sz="1600" dirty="0"/>
              <a:t>0.9%</a:t>
            </a:r>
            <a:r>
              <a:rPr lang="zh-CN" altLang="zh-CN" sz="1600" dirty="0"/>
              <a:t>氯化钠注射液</a:t>
            </a:r>
            <a:r>
              <a:rPr lang="en-US" altLang="zh-CN" sz="1600" dirty="0" smtClean="0"/>
              <a:t>250ml</a:t>
            </a:r>
            <a:endParaRPr lang="en-US" altLang="zh-CN" sz="1600" dirty="0" smtClean="0"/>
          </a:p>
          <a:p>
            <a:pPr marL="0" lvl="1">
              <a:lnSpc>
                <a:spcPct val="150000"/>
              </a:lnSpc>
              <a:spcBef>
                <a:spcPts val="600"/>
              </a:spcBef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      </a:t>
            </a:r>
            <a:r>
              <a:rPr lang="zh-CN" altLang="zh-CN" sz="1600" dirty="0" smtClean="0"/>
              <a:t>中</a:t>
            </a:r>
            <a:r>
              <a:rPr lang="zh-CN" altLang="zh-CN" sz="1600" dirty="0"/>
              <a:t>稀释，缓慢静脉滴注，一日</a:t>
            </a:r>
            <a:r>
              <a:rPr lang="en-US" altLang="zh-CN" sz="1600" dirty="0"/>
              <a:t>1</a:t>
            </a:r>
            <a:r>
              <a:rPr lang="zh-CN" altLang="zh-CN" sz="1600" dirty="0"/>
              <a:t>次，用药期间请严格控制滴速，首次使用时滴速应控制为每分钟</a:t>
            </a:r>
            <a:r>
              <a:rPr lang="en-US" altLang="zh-CN" sz="1600" dirty="0" smtClean="0"/>
              <a:t>10-15</a:t>
            </a:r>
            <a:endParaRPr lang="en-US" altLang="zh-CN" sz="1600" dirty="0" smtClean="0"/>
          </a:p>
          <a:p>
            <a:pPr marL="0" lvl="1">
              <a:lnSpc>
                <a:spcPct val="150000"/>
              </a:lnSpc>
              <a:spcBef>
                <a:spcPts val="600"/>
              </a:spcBef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      </a:t>
            </a:r>
            <a:r>
              <a:rPr lang="zh-CN" altLang="zh-CN" sz="1600" dirty="0" smtClean="0"/>
              <a:t>滴</a:t>
            </a:r>
            <a:r>
              <a:rPr lang="en-US" altLang="zh-CN" sz="1600" dirty="0"/>
              <a:t>,</a:t>
            </a:r>
            <a:r>
              <a:rPr lang="zh-CN" altLang="zh-CN" sz="1600" dirty="0"/>
              <a:t>观察</a:t>
            </a:r>
            <a:r>
              <a:rPr lang="en-US" altLang="zh-CN" sz="1600" dirty="0"/>
              <a:t>30</a:t>
            </a:r>
            <a:r>
              <a:rPr lang="zh-CN" altLang="zh-CN" sz="1600" dirty="0"/>
              <a:t>分钟无不适者</a:t>
            </a:r>
            <a:r>
              <a:rPr lang="en-US" altLang="zh-CN" sz="1600" dirty="0"/>
              <a:t>,</a:t>
            </a:r>
            <a:r>
              <a:rPr lang="zh-CN" altLang="zh-CN" sz="1600" dirty="0"/>
              <a:t>可适当增加滴注速度</a:t>
            </a:r>
            <a:r>
              <a:rPr lang="en-US" altLang="zh-CN" sz="1600" dirty="0"/>
              <a:t>,</a:t>
            </a:r>
            <a:r>
              <a:rPr lang="zh-CN" altLang="zh-CN" sz="1600" dirty="0"/>
              <a:t>但应逐渐提高滴注速度到不高于每分钟</a:t>
            </a:r>
            <a:r>
              <a:rPr lang="en-US" altLang="zh-CN" sz="1600" dirty="0"/>
              <a:t>30</a:t>
            </a:r>
            <a:r>
              <a:rPr lang="zh-CN" altLang="zh-CN" sz="1600" dirty="0"/>
              <a:t>滴。疗程为</a:t>
            </a:r>
            <a:r>
              <a:rPr lang="en-US" altLang="zh-CN" sz="1600" dirty="0"/>
              <a:t>14</a:t>
            </a:r>
            <a:r>
              <a:rPr lang="zh-CN" altLang="zh-CN" sz="1600" dirty="0" smtClean="0"/>
              <a:t>天</a:t>
            </a:r>
            <a:endParaRPr lang="zh-CN" altLang="en-US" sz="1600" spc="50" dirty="0">
              <a:latin typeface="+mn-ea"/>
              <a:cs typeface="+mn-ea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spc="50" dirty="0">
                <a:latin typeface="+mn-ea"/>
                <a:cs typeface="+mn-ea"/>
              </a:rPr>
              <a:t>中国大陆首次上市时间：</a:t>
            </a:r>
            <a:r>
              <a:rPr lang="zh-CN" altLang="en-US" sz="1600" spc="50" dirty="0" smtClean="0">
                <a:latin typeface="+mn-ea"/>
                <a:cs typeface="+mn-ea"/>
                <a:sym typeface="+mn-ea"/>
              </a:rPr>
              <a:t>20</a:t>
            </a:r>
            <a:r>
              <a:rPr lang="en-US" altLang="zh-CN" sz="1600" spc="50" dirty="0" smtClean="0">
                <a:latin typeface="+mn-ea"/>
                <a:cs typeface="+mn-ea"/>
                <a:sym typeface="+mn-ea"/>
              </a:rPr>
              <a:t>1</a:t>
            </a:r>
            <a:r>
              <a:rPr lang="zh-CN" altLang="en-US" sz="1600" spc="50" dirty="0" smtClean="0">
                <a:latin typeface="+mn-ea"/>
                <a:cs typeface="+mn-ea"/>
                <a:sym typeface="+mn-ea"/>
              </a:rPr>
              <a:t>2年10月</a:t>
            </a:r>
            <a:endParaRPr lang="en-US" altLang="zh-CN" sz="1600" spc="50" dirty="0" smtClean="0">
              <a:latin typeface="+mn-ea"/>
              <a:cs typeface="+mn-ea"/>
              <a:sym typeface="+mn-ea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spc="50" dirty="0" smtClean="0">
                <a:latin typeface="+mn-ea"/>
                <a:cs typeface="+mn-ea"/>
              </a:rPr>
              <a:t>目前</a:t>
            </a:r>
            <a:r>
              <a:rPr lang="zh-CN" altLang="en-US" sz="1600" spc="50" dirty="0">
                <a:latin typeface="+mn-ea"/>
                <a:cs typeface="+mn-ea"/>
              </a:rPr>
              <a:t>大陆地区同通用名药品的上市情况：无</a:t>
            </a:r>
            <a:endParaRPr lang="zh-CN" altLang="en-US" sz="1600" spc="50" dirty="0">
              <a:latin typeface="+mn-ea"/>
              <a:cs typeface="+mn-ea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spc="50" dirty="0">
                <a:latin typeface="+mn-ea"/>
                <a:cs typeface="+mn-ea"/>
              </a:rPr>
              <a:t>全球首个上市国家/地区及上市时间：中国    </a:t>
            </a:r>
            <a:r>
              <a:rPr lang="zh-CN" altLang="en-US" sz="1600" spc="50" dirty="0">
                <a:latin typeface="+mn-ea"/>
                <a:cs typeface="+mn-ea"/>
                <a:sym typeface="+mn-ea"/>
              </a:rPr>
              <a:t>20</a:t>
            </a:r>
            <a:r>
              <a:rPr lang="en-US" altLang="zh-CN" sz="1600" spc="50" dirty="0">
                <a:latin typeface="+mn-ea"/>
                <a:cs typeface="+mn-ea"/>
                <a:sym typeface="+mn-ea"/>
              </a:rPr>
              <a:t>1</a:t>
            </a:r>
            <a:r>
              <a:rPr lang="zh-CN" altLang="en-US" sz="1600" spc="50" dirty="0" smtClean="0">
                <a:latin typeface="+mn-ea"/>
                <a:cs typeface="+mn-ea"/>
                <a:sym typeface="+mn-ea"/>
              </a:rPr>
              <a:t>2年10月</a:t>
            </a:r>
            <a:endParaRPr lang="en-US" altLang="zh-CN" sz="1600" spc="50" dirty="0" smtClean="0">
              <a:latin typeface="+mn-ea"/>
              <a:cs typeface="+mn-ea"/>
              <a:sym typeface="+mn-ea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spc="50" dirty="0" smtClean="0">
                <a:latin typeface="+mn-ea"/>
                <a:cs typeface="+mn-ea"/>
                <a:sym typeface="+mn-ea"/>
              </a:rPr>
              <a:t>医</a:t>
            </a:r>
            <a:r>
              <a:rPr lang="zh-CN" altLang="en-US" sz="1600" spc="50" dirty="0">
                <a:latin typeface="+mn-ea"/>
                <a:cs typeface="+mn-ea"/>
                <a:sym typeface="+mn-ea"/>
              </a:rPr>
              <a:t>保支付标准：</a:t>
            </a:r>
            <a:r>
              <a:rPr lang="en-US" altLang="zh-CN" sz="1600" spc="50" dirty="0">
                <a:latin typeface="+mn-ea"/>
                <a:cs typeface="+mn-ea"/>
                <a:sym typeface="+mn-ea"/>
              </a:rPr>
              <a:t>93.7</a:t>
            </a:r>
            <a:r>
              <a:rPr lang="zh-CN" altLang="en-US" sz="1600" spc="50" dirty="0">
                <a:latin typeface="+mn-ea"/>
                <a:cs typeface="+mn-ea"/>
                <a:sym typeface="+mn-ea"/>
              </a:rPr>
              <a:t>元</a:t>
            </a:r>
            <a:r>
              <a:rPr lang="en-US" altLang="zh-CN" sz="1600" spc="50" dirty="0">
                <a:latin typeface="+mn-ea"/>
                <a:cs typeface="+mn-ea"/>
                <a:sym typeface="+mn-ea"/>
              </a:rPr>
              <a:t>(5ml/</a:t>
            </a:r>
            <a:r>
              <a:rPr lang="zh-CN" altLang="en-US" sz="1600" spc="50" dirty="0">
                <a:latin typeface="+mn-ea"/>
                <a:cs typeface="+mn-ea"/>
                <a:sym typeface="+mn-ea"/>
              </a:rPr>
              <a:t>支</a:t>
            </a:r>
            <a:r>
              <a:rPr lang="en-US" altLang="zh-CN" sz="1600" spc="50" dirty="0" smtClean="0">
                <a:latin typeface="+mn-ea"/>
                <a:cs typeface="+mn-ea"/>
                <a:sym typeface="+mn-ea"/>
              </a:rPr>
              <a:t>)</a:t>
            </a:r>
            <a:r>
              <a:rPr lang="zh-CN" altLang="en-US" sz="1600" spc="50" dirty="0" smtClean="0">
                <a:latin typeface="+mn-ea"/>
                <a:cs typeface="+mn-ea"/>
                <a:sym typeface="+mn-ea"/>
              </a:rPr>
              <a:t>（备注：</a:t>
            </a:r>
            <a:r>
              <a:rPr lang="zh-CN" altLang="en-US" sz="1600" spc="50" dirty="0">
                <a:latin typeface="+mn-ea"/>
                <a:cs typeface="+mn-ea"/>
              </a:rPr>
              <a:t>限二级及以上医疗机构脑梗死恢复期患者，单次住院最多支付</a:t>
            </a:r>
            <a:r>
              <a:rPr lang="en-US" altLang="zh-CN" sz="1600" spc="50" dirty="0">
                <a:latin typeface="+mn-ea"/>
                <a:cs typeface="+mn-ea"/>
              </a:rPr>
              <a:t>14 </a:t>
            </a:r>
            <a:r>
              <a:rPr lang="zh-CN" altLang="en-US" sz="1600" spc="50" dirty="0" smtClean="0">
                <a:latin typeface="+mn-ea"/>
                <a:cs typeface="+mn-ea"/>
              </a:rPr>
              <a:t>天</a:t>
            </a:r>
            <a:r>
              <a:rPr lang="zh-CN" altLang="en-US" sz="1600" spc="50" dirty="0" smtClean="0">
                <a:latin typeface="+mn-ea"/>
                <a:cs typeface="+mn-ea"/>
                <a:sym typeface="+mn-ea"/>
              </a:rPr>
              <a:t>）</a:t>
            </a:r>
            <a:endParaRPr lang="zh-CN" altLang="en-US" sz="1600" spc="50" dirty="0">
              <a:latin typeface="+mn-ea"/>
              <a:cs typeface="+mn-ea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spc="50" dirty="0" smtClean="0">
                <a:latin typeface="+mn-ea"/>
                <a:cs typeface="+mn-ea"/>
              </a:rPr>
              <a:t>是否</a:t>
            </a:r>
            <a:r>
              <a:rPr lang="zh-CN" altLang="en-US" sz="1600" spc="50" dirty="0">
                <a:latin typeface="+mn-ea"/>
                <a:cs typeface="+mn-ea"/>
              </a:rPr>
              <a:t>为OTC产品：否</a:t>
            </a:r>
            <a:endParaRPr lang="zh-CN" altLang="en-US" sz="1600" spc="50" dirty="0">
              <a:latin typeface="+mn-ea"/>
              <a:cs typeface="+mn-ea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spc="50" dirty="0">
                <a:latin typeface="+mn-ea"/>
                <a:cs typeface="+mn-ea"/>
              </a:rPr>
              <a:t>参照药品建议</a:t>
            </a:r>
            <a:r>
              <a:rPr lang="zh-CN" altLang="en-US" sz="1600" spc="50" dirty="0" smtClean="0">
                <a:latin typeface="+mn-ea"/>
                <a:cs typeface="+mn-ea"/>
              </a:rPr>
              <a:t>：</a:t>
            </a:r>
            <a:r>
              <a:rPr lang="zh-CN" altLang="en-US" sz="1600" spc="50" dirty="0" smtClean="0">
                <a:latin typeface="+mn-ea"/>
                <a:cs typeface="+mn-ea"/>
                <a:sym typeface="+mn-ea"/>
              </a:rPr>
              <a:t>无</a:t>
            </a:r>
            <a:endParaRPr lang="zh-CN" altLang="en-US" sz="1600" spc="50" dirty="0">
              <a:latin typeface="+mn-ea"/>
              <a:cs typeface="+mn-ea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342900" cy="1280160"/>
          </a:xfrm>
          <a:prstGeom prst="rect">
            <a:avLst/>
          </a:prstGeom>
          <a:solidFill>
            <a:srgbClr val="51B4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8096"/>
            <a:ext cx="12192000" cy="6858000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-68029"/>
            <a:ext cx="12192000" cy="6970056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latin typeface="+mn-ea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1366914" y="330213"/>
            <a:ext cx="4337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药品基本信息</a:t>
            </a:r>
            <a:endParaRPr lang="zh-CN" altLang="en-US" sz="4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342900" cy="1280160"/>
          </a:xfrm>
          <a:prstGeom prst="rect">
            <a:avLst/>
          </a:prstGeom>
          <a:solidFill>
            <a:srgbClr val="51B4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8" name="文本框 65"/>
          <p:cNvSpPr txBox="1"/>
          <p:nvPr/>
        </p:nvSpPr>
        <p:spPr>
          <a:xfrm>
            <a:off x="2817969" y="2466508"/>
            <a:ext cx="8346218" cy="24812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+mn-ea"/>
                <a:cs typeface="微软雅黑" panose="020B0503020204020204" charset="-122"/>
                <a:sym typeface="+mn-ea"/>
              </a:rPr>
              <a:t>根据</a:t>
            </a:r>
            <a:r>
              <a:rPr lang="en-US" altLang="zh-CN" sz="1600" dirty="0">
                <a:latin typeface="+mn-ea"/>
                <a:cs typeface="微软雅黑" panose="020B0503020204020204" charset="-122"/>
                <a:sym typeface="+mn-ea"/>
              </a:rPr>
              <a:t>《</a:t>
            </a:r>
            <a:r>
              <a:rPr lang="zh-CN" altLang="en-US" sz="1600" dirty="0">
                <a:latin typeface="+mn-ea"/>
                <a:cs typeface="微软雅黑" panose="020B0503020204020204" charset="-122"/>
                <a:sym typeface="+mn-ea"/>
              </a:rPr>
              <a:t>中国心血管健康与疾病报告</a:t>
            </a:r>
            <a:r>
              <a:rPr lang="en-US" altLang="zh-CN" sz="1600" dirty="0">
                <a:latin typeface="+mn-ea"/>
                <a:cs typeface="微软雅黑" panose="020B0503020204020204" charset="-122"/>
                <a:sym typeface="+mn-ea"/>
              </a:rPr>
              <a:t>2022》</a:t>
            </a:r>
            <a:r>
              <a:rPr lang="zh-CN" altLang="en-US" sz="1600" dirty="0">
                <a:latin typeface="+mn-ea"/>
                <a:cs typeface="微软雅黑" panose="020B0503020204020204" charset="-122"/>
                <a:sym typeface="+mn-ea"/>
              </a:rPr>
              <a:t>，我国脑血管病疾病负担居全球首位，呈发病率高，复发率高，致残率高，死亡率高，社会负担高的五高特点，</a:t>
            </a:r>
            <a:r>
              <a:rPr lang="en-US" altLang="zh-CN" sz="1600" dirty="0">
                <a:latin typeface="+mn-ea"/>
                <a:cs typeface="微软雅黑" panose="020B0503020204020204" charset="-122"/>
                <a:sym typeface="+mn-ea"/>
              </a:rPr>
              <a:t>2020</a:t>
            </a:r>
            <a:r>
              <a:rPr lang="zh-CN" altLang="en-US" sz="1600" dirty="0">
                <a:latin typeface="+mn-ea"/>
                <a:cs typeface="微软雅黑" panose="020B0503020204020204" charset="-122"/>
                <a:sym typeface="+mn-ea"/>
              </a:rPr>
              <a:t>年我国新发卒中</a:t>
            </a:r>
            <a:r>
              <a:rPr lang="en-US" altLang="zh-CN" sz="1600" dirty="0">
                <a:latin typeface="+mn-ea"/>
                <a:cs typeface="微软雅黑" panose="020B0503020204020204" charset="-122"/>
                <a:sym typeface="+mn-ea"/>
              </a:rPr>
              <a:t>394</a:t>
            </a:r>
            <a:r>
              <a:rPr lang="zh-CN" altLang="en-US" sz="1600" dirty="0">
                <a:latin typeface="+mn-ea"/>
                <a:cs typeface="微软雅黑" panose="020B0503020204020204" charset="-122"/>
                <a:sym typeface="+mn-ea"/>
              </a:rPr>
              <a:t>万例，卒中患者达到</a:t>
            </a:r>
            <a:r>
              <a:rPr lang="en-US" altLang="zh-CN" sz="1600" dirty="0">
                <a:latin typeface="+mn-ea"/>
                <a:cs typeface="微软雅黑" panose="020B0503020204020204" charset="-122"/>
                <a:sym typeface="+mn-ea"/>
              </a:rPr>
              <a:t>2876</a:t>
            </a:r>
            <a:r>
              <a:rPr lang="zh-CN" altLang="en-US" sz="1600" dirty="0">
                <a:latin typeface="+mn-ea"/>
                <a:cs typeface="微软雅黑" panose="020B0503020204020204" charset="-122"/>
                <a:sym typeface="+mn-ea"/>
              </a:rPr>
              <a:t>万例，其中缺血性脑卒中在我国卒中疾病中占比最高（</a:t>
            </a:r>
            <a:r>
              <a:rPr lang="en-US" altLang="zh-CN" sz="1600" dirty="0">
                <a:latin typeface="+mn-ea"/>
                <a:cs typeface="微软雅黑" panose="020B0503020204020204" charset="-122"/>
                <a:sym typeface="+mn-ea"/>
              </a:rPr>
              <a:t>83%</a:t>
            </a:r>
            <a:r>
              <a:rPr lang="zh-CN" altLang="en-US" sz="1600" dirty="0">
                <a:latin typeface="+mn-ea"/>
                <a:cs typeface="微软雅黑" panose="020B0503020204020204" charset="-122"/>
                <a:sym typeface="+mn-ea"/>
              </a:rPr>
              <a:t>）；国内脑卒中致残率约</a:t>
            </a:r>
            <a:r>
              <a:rPr lang="en-US" altLang="zh-CN" sz="1600" dirty="0">
                <a:latin typeface="+mn-ea"/>
                <a:cs typeface="微软雅黑" panose="020B0503020204020204" charset="-122"/>
                <a:sym typeface="+mn-ea"/>
              </a:rPr>
              <a:t>50%-60%</a:t>
            </a:r>
            <a:r>
              <a:rPr lang="zh-CN" altLang="en-US" sz="1600" dirty="0">
                <a:latin typeface="+mn-ea"/>
                <a:cs typeface="微软雅黑" panose="020B0503020204020204" charset="-122"/>
                <a:sym typeface="+mn-ea"/>
              </a:rPr>
              <a:t>，为欧美国家</a:t>
            </a:r>
            <a:r>
              <a:rPr lang="en-US" altLang="zh-CN" sz="1600" dirty="0">
                <a:latin typeface="+mn-ea"/>
                <a:cs typeface="微软雅黑" panose="020B0503020204020204" charset="-122"/>
                <a:sym typeface="+mn-ea"/>
              </a:rPr>
              <a:t>2.5</a:t>
            </a:r>
            <a:r>
              <a:rPr lang="zh-CN" altLang="en-US" sz="1600" dirty="0">
                <a:latin typeface="+mn-ea"/>
                <a:cs typeface="微软雅黑" panose="020B0503020204020204" charset="-122"/>
                <a:sym typeface="+mn-ea"/>
              </a:rPr>
              <a:t>倍，</a:t>
            </a:r>
            <a:r>
              <a:rPr lang="zh-CN" altLang="en-US" sz="1600" dirty="0" smtClean="0">
                <a:latin typeface="+mn-ea"/>
                <a:cs typeface="微软雅黑" panose="020B0503020204020204" charset="-122"/>
                <a:sym typeface="+mn-ea"/>
              </a:rPr>
              <a:t>脑卒中</a:t>
            </a:r>
            <a:r>
              <a:rPr lang="zh-CN" altLang="en-US" sz="1600" dirty="0">
                <a:latin typeface="+mn-ea"/>
                <a:cs typeface="微软雅黑" panose="020B0503020204020204" charset="-122"/>
                <a:sym typeface="+mn-ea"/>
              </a:rPr>
              <a:t>死亡人数为</a:t>
            </a:r>
            <a:r>
              <a:rPr lang="en-US" altLang="zh-CN" sz="1600" dirty="0">
                <a:latin typeface="+mn-ea"/>
                <a:cs typeface="微软雅黑" panose="020B0503020204020204" charset="-122"/>
                <a:sym typeface="+mn-ea"/>
              </a:rPr>
              <a:t>219</a:t>
            </a:r>
            <a:r>
              <a:rPr lang="zh-CN" altLang="en-US" sz="1600" dirty="0">
                <a:latin typeface="+mn-ea"/>
                <a:cs typeface="微软雅黑" panose="020B0503020204020204" charset="-122"/>
                <a:sym typeface="+mn-ea"/>
              </a:rPr>
              <a:t>万</a:t>
            </a:r>
            <a:r>
              <a:rPr lang="zh-CN" altLang="en-US" sz="1600" dirty="0" smtClean="0">
                <a:latin typeface="+mn-ea"/>
                <a:cs typeface="微软雅黑" panose="020B0503020204020204" charset="-122"/>
                <a:sym typeface="+mn-ea"/>
              </a:rPr>
              <a:t>例，死亡率</a:t>
            </a:r>
            <a:r>
              <a:rPr lang="zh-CN" altLang="en-US" sz="1600" dirty="0">
                <a:latin typeface="+mn-ea"/>
                <a:cs typeface="微软雅黑" panose="020B0503020204020204" charset="-122"/>
                <a:sym typeface="+mn-ea"/>
              </a:rPr>
              <a:t>为欧美国家</a:t>
            </a:r>
            <a:r>
              <a:rPr lang="en-US" altLang="zh-CN" sz="1600" dirty="0">
                <a:latin typeface="+mn-ea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1600" dirty="0" smtClean="0">
                <a:latin typeface="+mn-ea"/>
                <a:cs typeface="微软雅黑" panose="020B0503020204020204" charset="-122"/>
                <a:sym typeface="+mn-ea"/>
              </a:rPr>
              <a:t>倍；</a:t>
            </a:r>
            <a:r>
              <a:rPr lang="zh-CN" altLang="en-US" sz="1600" dirty="0">
                <a:latin typeface="+mn-ea"/>
                <a:cs typeface="微软雅黑" panose="020B0503020204020204" charset="-122"/>
                <a:sym typeface="+mn-ea"/>
              </a:rPr>
              <a:t>住院患者年复发率约为</a:t>
            </a:r>
            <a:r>
              <a:rPr lang="en-US" altLang="zh-CN" sz="1600" dirty="0">
                <a:latin typeface="+mn-ea"/>
                <a:cs typeface="微软雅黑" panose="020B0503020204020204" charset="-122"/>
                <a:sym typeface="+mn-ea"/>
              </a:rPr>
              <a:t>9.6%-17.7%</a:t>
            </a:r>
            <a:r>
              <a:rPr lang="zh-CN" altLang="en-US" sz="1600" dirty="0">
                <a:latin typeface="+mn-ea"/>
                <a:cs typeface="微软雅黑" panose="020B0503020204020204" charset="-122"/>
                <a:sym typeface="+mn-ea"/>
              </a:rPr>
              <a:t>， </a:t>
            </a:r>
            <a:r>
              <a:rPr lang="en-US" altLang="zh-CN" sz="1600" dirty="0">
                <a:latin typeface="+mn-ea"/>
                <a:cs typeface="微软雅黑" panose="020B0503020204020204" charset="-122"/>
                <a:sym typeface="+mn-ea"/>
              </a:rPr>
              <a:t>2020</a:t>
            </a:r>
            <a:r>
              <a:rPr lang="zh-CN" altLang="en-US" sz="1600" dirty="0">
                <a:latin typeface="+mn-ea"/>
                <a:cs typeface="微软雅黑" panose="020B0503020204020204" charset="-122"/>
                <a:sym typeface="+mn-ea"/>
              </a:rPr>
              <a:t>年脑卒中在中国医院住院人数为</a:t>
            </a:r>
            <a:r>
              <a:rPr lang="en-US" altLang="zh-CN" sz="1600" dirty="0">
                <a:latin typeface="+mn-ea"/>
                <a:cs typeface="微软雅黑" panose="020B0503020204020204" charset="-122"/>
                <a:sym typeface="+mn-ea"/>
              </a:rPr>
              <a:t>1138.89</a:t>
            </a:r>
            <a:r>
              <a:rPr lang="zh-CN" altLang="en-US" sz="1600" dirty="0">
                <a:latin typeface="+mn-ea"/>
                <a:cs typeface="微软雅黑" panose="020B0503020204020204" charset="-122"/>
                <a:sym typeface="+mn-ea"/>
              </a:rPr>
              <a:t>万人次，总费用</a:t>
            </a:r>
            <a:r>
              <a:rPr lang="en-US" altLang="zh-CN" sz="1600" dirty="0">
                <a:latin typeface="+mn-ea"/>
                <a:cs typeface="微软雅黑" panose="020B0503020204020204" charset="-122"/>
                <a:sym typeface="+mn-ea"/>
              </a:rPr>
              <a:t>1056</a:t>
            </a:r>
            <a:r>
              <a:rPr lang="zh-CN" altLang="en-US" sz="1600" dirty="0">
                <a:latin typeface="+mn-ea"/>
                <a:cs typeface="微软雅黑" panose="020B0503020204020204" charset="-122"/>
                <a:sym typeface="+mn-ea"/>
              </a:rPr>
              <a:t>亿，人均</a:t>
            </a:r>
            <a:r>
              <a:rPr lang="en-US" altLang="zh-CN" sz="1600" dirty="0">
                <a:latin typeface="+mn-ea"/>
                <a:cs typeface="微软雅黑" panose="020B0503020204020204" charset="-122"/>
                <a:sym typeface="+mn-ea"/>
              </a:rPr>
              <a:t>9272</a:t>
            </a:r>
            <a:r>
              <a:rPr lang="zh-CN" altLang="en-US" sz="1600" dirty="0">
                <a:latin typeface="+mn-ea"/>
                <a:cs typeface="微软雅黑" panose="020B0503020204020204" charset="-122"/>
                <a:sym typeface="+mn-ea"/>
              </a:rPr>
              <a:t>元。</a:t>
            </a:r>
            <a:endParaRPr lang="zh-CN" altLang="en-US" sz="1600" dirty="0">
              <a:latin typeface="+mn-ea"/>
              <a:cs typeface="微软雅黑" panose="020B0503020204020204" charset="-122"/>
              <a:sym typeface="+mn-ea"/>
            </a:endParaRPr>
          </a:p>
        </p:txBody>
      </p:sp>
      <p:sp>
        <p:nvSpPr>
          <p:cNvPr id="20" name="文本框 13"/>
          <p:cNvSpPr txBox="1"/>
          <p:nvPr/>
        </p:nvSpPr>
        <p:spPr>
          <a:xfrm>
            <a:off x="473709" y="144145"/>
            <a:ext cx="1559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spc="600" dirty="0">
                <a:solidFill>
                  <a:srgbClr val="51B4E9"/>
                </a:solidFill>
                <a:latin typeface="+mn-ea"/>
              </a:rPr>
              <a:t>01</a:t>
            </a:r>
            <a:endParaRPr lang="en-US" altLang="zh-CN" sz="7200" spc="600" dirty="0">
              <a:solidFill>
                <a:srgbClr val="51B4E9"/>
              </a:solidFill>
              <a:latin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36042" y="2904490"/>
            <a:ext cx="11296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+mn-ea"/>
              </a:rPr>
              <a:t>2</a:t>
            </a:r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56895" y="3585845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65252" y="4798864"/>
            <a:ext cx="11303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+mn-ea"/>
              </a:rPr>
              <a:t>3</a:t>
            </a:r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532901" y="3805555"/>
            <a:ext cx="2017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2060"/>
                </a:solidFill>
                <a:latin typeface="+mn-ea"/>
              </a:rPr>
              <a:t>疾病基本情况</a:t>
            </a:r>
            <a:endParaRPr lang="zh-CN" altLang="en-US" sz="2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524646" y="5709454"/>
            <a:ext cx="20173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2060"/>
                </a:solidFill>
                <a:latin typeface="+mn-ea"/>
              </a:rPr>
              <a:t>与参照药相比的优势和不足</a:t>
            </a:r>
            <a:endParaRPr lang="zh-CN" altLang="en-US" sz="2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6895" y="5571024"/>
            <a:ext cx="2014220" cy="1368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2807334" y="4873337"/>
            <a:ext cx="8261159" cy="16550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+mn-ea"/>
                <a:cs typeface="微软雅黑" panose="020B0503020204020204" charset="-122"/>
              </a:rPr>
              <a:t>创新性：国际首创以天然、强活性、特异性</a:t>
            </a:r>
            <a:r>
              <a:rPr lang="en-US" altLang="zh-CN" sz="1600" dirty="0">
                <a:latin typeface="+mn-ea"/>
                <a:cs typeface="微软雅黑" panose="020B0503020204020204" charset="-122"/>
              </a:rPr>
              <a:t>PAF</a:t>
            </a:r>
            <a:r>
              <a:rPr lang="zh-CN" altLang="en-US" sz="1600" dirty="0">
                <a:latin typeface="+mn-ea"/>
                <a:cs typeface="微软雅黑" panose="020B0503020204020204" charset="-122"/>
              </a:rPr>
              <a:t>受体拮抗剂纯银杏二萜内酯成分；独有成分</a:t>
            </a:r>
            <a:r>
              <a:rPr lang="en-US" altLang="zh-CN" sz="1600" dirty="0">
                <a:latin typeface="+mn-ea"/>
                <a:cs typeface="微软雅黑" panose="020B0503020204020204" charset="-122"/>
              </a:rPr>
              <a:t>GK</a:t>
            </a:r>
            <a:r>
              <a:rPr lang="zh-CN" altLang="en-US" sz="1600" dirty="0">
                <a:latin typeface="+mn-ea"/>
                <a:cs typeface="微软雅黑" panose="020B0503020204020204" charset="-122"/>
              </a:rPr>
              <a:t>激活</a:t>
            </a:r>
            <a:r>
              <a:rPr lang="en-US" altLang="zh-CN" sz="1600" dirty="0">
                <a:latin typeface="+mn-ea"/>
                <a:cs typeface="微软雅黑" panose="020B0503020204020204" charset="-122"/>
              </a:rPr>
              <a:t>IRE1α</a:t>
            </a:r>
            <a:r>
              <a:rPr lang="zh-CN" altLang="en-US" sz="1600" dirty="0">
                <a:latin typeface="+mn-ea"/>
                <a:cs typeface="微软雅黑" panose="020B0503020204020204" charset="-122"/>
              </a:rPr>
              <a:t>，减少缺血所致的神经损伤；</a:t>
            </a:r>
            <a:endParaRPr lang="en-US" altLang="zh-CN" sz="1600" dirty="0">
              <a:latin typeface="+mn-ea"/>
              <a:cs typeface="微软雅黑" panose="020B0503020204020204" charset="-122"/>
            </a:endParaRPr>
          </a:p>
          <a:p>
            <a:pPr marL="285750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+mn-ea"/>
                <a:cs typeface="微软雅黑" panose="020B0503020204020204" charset="-122"/>
              </a:rPr>
              <a:t>有效性：显著提高</a:t>
            </a:r>
            <a:r>
              <a:rPr lang="en-US" altLang="zh-CN" sz="1600" dirty="0">
                <a:latin typeface="+mn-ea"/>
                <a:cs typeface="微软雅黑" panose="020B0503020204020204" charset="-122"/>
              </a:rPr>
              <a:t>AIS</a:t>
            </a:r>
            <a:r>
              <a:rPr lang="zh-CN" altLang="en-US" sz="1600" dirty="0">
                <a:latin typeface="+mn-ea"/>
                <a:cs typeface="微软雅黑" panose="020B0503020204020204" charset="-122"/>
              </a:rPr>
              <a:t>患者功能预后，降低致残率，改善神经功能，循证证据明确；</a:t>
            </a:r>
            <a:endParaRPr lang="en-US" altLang="zh-CN" sz="1600" dirty="0">
              <a:latin typeface="+mn-ea"/>
              <a:cs typeface="微软雅黑" panose="020B0503020204020204" charset="-122"/>
            </a:endParaRPr>
          </a:p>
          <a:p>
            <a:pPr marL="285750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+mn-ea"/>
                <a:cs typeface="微软雅黑" panose="020B0503020204020204" charset="-122"/>
              </a:rPr>
              <a:t>安全性：不良反应罕见，不增加出血风险。</a:t>
            </a:r>
            <a:endParaRPr lang="zh-CN" altLang="en-US" sz="1600" dirty="0">
              <a:latin typeface="+mn-ea"/>
              <a:cs typeface="微软雅黑" panose="020B0503020204020204" charset="-122"/>
            </a:endParaRPr>
          </a:p>
        </p:txBody>
      </p:sp>
      <p:sp>
        <p:nvSpPr>
          <p:cNvPr id="62" name="文本框 61"/>
          <p:cNvSpPr txBox="1"/>
          <p:nvPr>
            <p:custDataLst>
              <p:tags r:id="rId3"/>
            </p:custDataLst>
          </p:nvPr>
        </p:nvSpPr>
        <p:spPr>
          <a:xfrm>
            <a:off x="2829696" y="1497194"/>
            <a:ext cx="8238797" cy="8440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+mn-ea"/>
                <a:sym typeface="+mn-ea"/>
              </a:rPr>
              <a:t>活血通络。用于中风病中经络（轻中度脑梗死）恢复期痰瘀阻络证，症见半身不遂，口舌歪斜，言语謇涩，肢体麻木等。</a:t>
            </a:r>
            <a:endParaRPr lang="zh-CN" altLang="en-US" sz="1600" dirty="0">
              <a:latin typeface="+mn-ea"/>
            </a:endParaRPr>
          </a:p>
        </p:txBody>
      </p:sp>
      <p:sp>
        <p:nvSpPr>
          <p:cNvPr id="33" name="文本框 32"/>
          <p:cNvSpPr txBox="1"/>
          <p:nvPr>
            <p:custDataLst>
              <p:tags r:id="rId4"/>
            </p:custDataLst>
          </p:nvPr>
        </p:nvSpPr>
        <p:spPr>
          <a:xfrm>
            <a:off x="865252" y="1266190"/>
            <a:ext cx="10712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+mn-ea"/>
              </a:rPr>
              <a:t>1</a:t>
            </a:r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61" name="文本框 60"/>
          <p:cNvSpPr txBox="1"/>
          <p:nvPr>
            <p:custDataLst>
              <p:tags r:id="rId5"/>
            </p:custDataLst>
          </p:nvPr>
        </p:nvSpPr>
        <p:spPr>
          <a:xfrm>
            <a:off x="542737" y="2141220"/>
            <a:ext cx="2017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2060"/>
                </a:solidFill>
                <a:latin typeface="+mn-ea"/>
              </a:rPr>
              <a:t>适应症</a:t>
            </a:r>
            <a:endParaRPr lang="zh-CN" altLang="en-US" sz="2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556895" y="1994535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8096"/>
            <a:ext cx="12192000" cy="6858000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-68096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342900" cy="1280160"/>
          </a:xfrm>
          <a:prstGeom prst="rect">
            <a:avLst/>
          </a:prstGeom>
          <a:solidFill>
            <a:srgbClr val="51B4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65252" y="1266190"/>
            <a:ext cx="10712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+mn-ea"/>
              </a:rPr>
              <a:t>1</a:t>
            </a:r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36042" y="3061970"/>
            <a:ext cx="11296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+mn-ea"/>
              </a:rPr>
              <a:t>2</a:t>
            </a:r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56895" y="3778225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510838" y="2141220"/>
            <a:ext cx="20173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2060"/>
                </a:solidFill>
                <a:latin typeface="+mn-ea"/>
              </a:rPr>
              <a:t>不良反应情况</a:t>
            </a:r>
            <a:endParaRPr lang="zh-CN" altLang="en-US" sz="2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522268" y="3963035"/>
            <a:ext cx="2017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2060"/>
                </a:solidFill>
                <a:latin typeface="+mn-ea"/>
                <a:sym typeface="+mn-ea"/>
              </a:rPr>
              <a:t>说明书收载的</a:t>
            </a:r>
            <a:endParaRPr lang="zh-CN" altLang="en-US" sz="2000" dirty="0">
              <a:solidFill>
                <a:srgbClr val="002060"/>
              </a:solidFill>
              <a:latin typeface="+mn-ea"/>
              <a:sym typeface="+mn-ea"/>
            </a:endParaRPr>
          </a:p>
          <a:p>
            <a:pPr algn="ctr"/>
            <a:r>
              <a:rPr lang="zh-CN" altLang="en-US" sz="2000" dirty="0">
                <a:solidFill>
                  <a:srgbClr val="002060"/>
                </a:solidFill>
                <a:latin typeface="+mn-ea"/>
                <a:sym typeface="+mn-ea"/>
              </a:rPr>
              <a:t>安全性信息描述</a:t>
            </a:r>
            <a:endParaRPr lang="zh-CN" altLang="en-US" sz="2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6895" y="1994535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38975" y="1392173"/>
            <a:ext cx="8314572" cy="170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+mn-ea"/>
                <a:sym typeface="+mn-ea"/>
              </a:rPr>
              <a:t>银杏二萜内酯葡胺注射液自上市以来，经临床验证，疗效确切，质量稳定，安全可靠；上市后的四期临床研究显示，入组病例</a:t>
            </a:r>
            <a:r>
              <a:rPr lang="en-US" altLang="zh-CN" sz="1400" dirty="0">
                <a:latin typeface="+mn-ea"/>
                <a:sym typeface="+mn-ea"/>
              </a:rPr>
              <a:t>6300</a:t>
            </a:r>
            <a:r>
              <a:rPr lang="zh-CN" altLang="en-US" sz="1400" dirty="0" smtClean="0">
                <a:latin typeface="+mn-ea"/>
                <a:sym typeface="+mn-ea"/>
              </a:rPr>
              <a:t>例，不良反应</a:t>
            </a:r>
            <a:r>
              <a:rPr lang="zh-CN" altLang="en-US" sz="1400" dirty="0">
                <a:latin typeface="+mn-ea"/>
                <a:sym typeface="+mn-ea"/>
              </a:rPr>
              <a:t>发生率为</a:t>
            </a:r>
            <a:r>
              <a:rPr lang="en-US" altLang="zh-CN" sz="1400" dirty="0">
                <a:latin typeface="+mn-ea"/>
                <a:sym typeface="+mn-ea"/>
              </a:rPr>
              <a:t>0.46</a:t>
            </a:r>
            <a:r>
              <a:rPr lang="en-US" altLang="zh-CN" sz="1400" dirty="0" smtClean="0">
                <a:latin typeface="+mn-ea"/>
                <a:sym typeface="+mn-ea"/>
              </a:rPr>
              <a:t>%</a:t>
            </a:r>
            <a:r>
              <a:rPr lang="zh-CN" altLang="en-US" sz="1400" dirty="0" smtClean="0">
                <a:latin typeface="+mn-ea"/>
                <a:sym typeface="+mn-ea"/>
              </a:rPr>
              <a:t>，无</a:t>
            </a:r>
            <a:r>
              <a:rPr lang="zh-CN" altLang="en-US" sz="1400" dirty="0">
                <a:latin typeface="+mn-ea"/>
                <a:sym typeface="+mn-ea"/>
              </a:rPr>
              <a:t>严重不良反应，近五年国家不良反应监测数据显示，银杏二萜内酯葡胺注射液不良反应整体发生率为</a:t>
            </a:r>
            <a:r>
              <a:rPr lang="en-US" altLang="zh-CN" sz="1400" dirty="0">
                <a:latin typeface="+mn-ea"/>
                <a:sym typeface="+mn-ea"/>
              </a:rPr>
              <a:t>0.059%</a:t>
            </a:r>
            <a:r>
              <a:rPr lang="zh-CN" altLang="en-US" sz="1400" dirty="0">
                <a:latin typeface="+mn-ea"/>
                <a:sym typeface="+mn-ea"/>
              </a:rPr>
              <a:t>，属于极罕见级别（低于</a:t>
            </a:r>
            <a:r>
              <a:rPr lang="en-US" altLang="zh-CN" sz="1400" dirty="0">
                <a:latin typeface="+mn-ea"/>
                <a:sym typeface="+mn-ea"/>
              </a:rPr>
              <a:t>0.1%</a:t>
            </a:r>
            <a:r>
              <a:rPr lang="zh-CN" altLang="en-US" sz="1400" dirty="0">
                <a:latin typeface="+mn-ea"/>
                <a:sym typeface="+mn-ea"/>
              </a:rPr>
              <a:t>），其中严重不良反应占整体不良反应仅为</a:t>
            </a:r>
            <a:r>
              <a:rPr lang="en-US" altLang="zh-CN" sz="1400" dirty="0">
                <a:latin typeface="+mn-ea"/>
                <a:sym typeface="+mn-ea"/>
              </a:rPr>
              <a:t>6.92%</a:t>
            </a:r>
            <a:r>
              <a:rPr lang="zh-CN" altLang="en-US" sz="1400" dirty="0">
                <a:latin typeface="+mn-ea"/>
                <a:sym typeface="+mn-ea"/>
              </a:rPr>
              <a:t>，且严重不良反应对原患疾病影响不明显，预后良好，未造成严重</a:t>
            </a:r>
            <a:r>
              <a:rPr lang="zh-CN" altLang="en-US" sz="1400" dirty="0" smtClean="0">
                <a:latin typeface="+mn-ea"/>
                <a:sym typeface="+mn-ea"/>
              </a:rPr>
              <a:t>后果</a:t>
            </a:r>
            <a:r>
              <a:rPr lang="zh-CN" altLang="en-US" sz="1400" dirty="0">
                <a:latin typeface="+mn-ea"/>
                <a:sym typeface="+mn-ea"/>
              </a:rPr>
              <a:t>。</a:t>
            </a:r>
            <a:endParaRPr lang="zh-CN" altLang="en-US" sz="1400" dirty="0">
              <a:latin typeface="+mn-ea"/>
              <a:sym typeface="+mn-ea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200398" y="3189766"/>
          <a:ext cx="7761778" cy="2668774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1037005"/>
                <a:gridCol w="6724773"/>
              </a:tblGrid>
              <a:tr h="30967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项目名称</a:t>
                      </a:r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详细表述</a:t>
                      </a:r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5909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CN" altLang="en-US" sz="1300" u="none" strike="noStrike" dirty="0">
                          <a:effectLst/>
                        </a:rPr>
                        <a:t>不良反应</a:t>
                      </a:r>
                      <a:endParaRPr lang="zh-CN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algn="l" font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altLang="zh-CN" sz="1400" u="none" strike="noStrike" dirty="0" smtClean="0">
                          <a:effectLst/>
                        </a:rPr>
                        <a:t>1</a:t>
                      </a:r>
                      <a:r>
                        <a:rPr lang="zh-CN" altLang="en-US" sz="1400" u="none" strike="noStrike" dirty="0" smtClean="0">
                          <a:effectLst/>
                        </a:rPr>
                        <a:t>、部分患者用药后出现头晕、头昏、眼花、头痛、背痛、颈胀、小便量多、夜尿增多、疲倦思睡</a:t>
                      </a:r>
                      <a:r>
                        <a:rPr lang="en-US" altLang="zh-CN" sz="1400" u="none" strike="noStrike" dirty="0" smtClean="0">
                          <a:effectLst/>
                        </a:rPr>
                        <a:t>,</a:t>
                      </a:r>
                      <a:r>
                        <a:rPr lang="zh-CN" altLang="en-US" sz="1400" u="none" strike="noStrike" dirty="0" smtClean="0">
                          <a:effectLst/>
                        </a:rPr>
                        <a:t>睡眠增多、协调功能异常等；</a:t>
                      </a:r>
                      <a:endParaRPr lang="en-US" altLang="zh-CN" sz="1400" u="none" strike="noStrike" dirty="0" smtClean="0">
                        <a:effectLst/>
                      </a:endParaRPr>
                    </a:p>
                    <a:p>
                      <a:pPr marL="107950" algn="l" font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altLang="zh-CN" sz="1400" u="none" strike="noStrike" dirty="0" smtClean="0">
                          <a:effectLst/>
                        </a:rPr>
                        <a:t>2</a:t>
                      </a:r>
                      <a:r>
                        <a:rPr lang="zh-CN" altLang="en-US" sz="1400" u="none" strike="noStrike" dirty="0" smtClean="0">
                          <a:effectLst/>
                        </a:rPr>
                        <a:t>、少数患者用药后出现寒战、发热、心慌、后枕部不适</a:t>
                      </a:r>
                      <a:r>
                        <a:rPr lang="en-US" altLang="zh-CN" sz="1400" u="none" strike="noStrike" dirty="0" smtClean="0">
                          <a:effectLst/>
                        </a:rPr>
                        <a:t>,</a:t>
                      </a:r>
                      <a:r>
                        <a:rPr lang="zh-CN" altLang="en-US" sz="1400" u="none" strike="noStrike" dirty="0" smtClean="0">
                          <a:effectLst/>
                        </a:rPr>
                        <a:t>口唇爪甲轻度发、下肢抖动、腹泻等</a:t>
                      </a:r>
                      <a:r>
                        <a:rPr lang="en-US" altLang="zh-CN" sz="1400" u="none" strike="noStrike" dirty="0" smtClean="0">
                          <a:effectLst/>
                        </a:rPr>
                        <a:t>,</a:t>
                      </a:r>
                      <a:r>
                        <a:rPr lang="zh-CN" altLang="en-US" sz="1400" u="none" strike="noStrike" dirty="0" smtClean="0">
                          <a:effectLst/>
                        </a:rPr>
                        <a:t>出现上述症状立即停药</a:t>
                      </a:r>
                      <a:r>
                        <a:rPr lang="en-US" altLang="zh-CN" sz="1400" u="none" strike="noStrike" dirty="0" smtClean="0">
                          <a:effectLst/>
                        </a:rPr>
                        <a:t>,</a:t>
                      </a:r>
                      <a:r>
                        <a:rPr lang="zh-CN" altLang="en-US" sz="1400" u="none" strike="noStrike" dirty="0" smtClean="0">
                          <a:effectLst/>
                        </a:rPr>
                        <a:t>并进行相应的处理；</a:t>
                      </a:r>
                      <a:endParaRPr lang="en-US" altLang="zh-CN" sz="1400" u="none" strike="noStrike" dirty="0" smtClean="0">
                        <a:effectLst/>
                      </a:endParaRPr>
                    </a:p>
                    <a:p>
                      <a:pPr marL="107950" algn="l" font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altLang="zh-CN" sz="1400" u="none" strike="noStrike" dirty="0" smtClean="0">
                          <a:effectLst/>
                        </a:rPr>
                        <a:t>3</a:t>
                      </a:r>
                      <a:r>
                        <a:rPr lang="zh-CN" altLang="en-US" sz="1400" u="none" strike="noStrike" dirty="0" smtClean="0">
                          <a:effectLst/>
                        </a:rPr>
                        <a:t>、个别患者用药后出现面部红色点状皮疹等过敏反应；</a:t>
                      </a:r>
                      <a:endParaRPr lang="en-US" altLang="zh-CN" sz="1400" u="none" strike="noStrike" dirty="0" smtClean="0">
                        <a:effectLst/>
                      </a:endParaRPr>
                    </a:p>
                    <a:p>
                      <a:pPr marL="107950" algn="l" font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altLang="zh-CN" sz="1400" u="none" strike="noStrike" dirty="0" smtClean="0">
                          <a:effectLst/>
                        </a:rPr>
                        <a:t>4</a:t>
                      </a:r>
                      <a:r>
                        <a:rPr lang="zh-CN" altLang="en-US" sz="1400" u="none" strike="noStrike" dirty="0" smtClean="0">
                          <a:effectLst/>
                        </a:rPr>
                        <a:t>、少数患者用药后出现 </a:t>
                      </a:r>
                      <a:r>
                        <a:rPr lang="en-US" altLang="zh-CN" sz="1400" u="none" strike="noStrike" dirty="0" smtClean="0">
                          <a:effectLst/>
                        </a:rPr>
                        <a:t>ALT</a:t>
                      </a:r>
                      <a:r>
                        <a:rPr lang="zh-CN" altLang="en-US" sz="1400" u="none" strike="noStrike" dirty="0" smtClean="0">
                          <a:effectLst/>
                        </a:rPr>
                        <a:t>、</a:t>
                      </a:r>
                      <a:r>
                        <a:rPr lang="en-US" altLang="zh-CN" sz="1400" u="none" strike="noStrike" dirty="0" smtClean="0">
                          <a:effectLst/>
                        </a:rPr>
                        <a:t>AST </a:t>
                      </a:r>
                      <a:r>
                        <a:rPr lang="zh-CN" altLang="en-US" sz="1400" u="none" strike="noStrike" dirty="0" smtClean="0">
                          <a:effectLst/>
                        </a:rPr>
                        <a:t>升高；</a:t>
                      </a:r>
                      <a:endParaRPr lang="en-US" altLang="zh-CN" sz="1400" u="none" strike="noStrike" dirty="0" smtClean="0">
                        <a:effectLst/>
                      </a:endParaRPr>
                    </a:p>
                    <a:p>
                      <a:pPr marL="107950" algn="l" font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altLang="zh-CN" sz="1400" u="none" strike="noStrike" dirty="0" smtClean="0">
                          <a:effectLst/>
                        </a:rPr>
                        <a:t>5</a:t>
                      </a:r>
                      <a:r>
                        <a:rPr lang="zh-CN" altLang="en-US" sz="1400" u="none" strike="noStrike" dirty="0" smtClean="0">
                          <a:effectLst/>
                        </a:rPr>
                        <a:t>、部分患者用药期间可出现血压波动</a:t>
                      </a:r>
                      <a:r>
                        <a:rPr lang="en-US" altLang="zh-CN" sz="1400" u="none" strike="noStrike" dirty="0" smtClean="0">
                          <a:effectLst/>
                        </a:rPr>
                        <a:t>,</a:t>
                      </a:r>
                      <a:r>
                        <a:rPr lang="zh-CN" altLang="en-US" sz="1400" u="none" strike="noStrike" dirty="0" smtClean="0">
                          <a:effectLst/>
                        </a:rPr>
                        <a:t>以血压降低为主。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473710" y="58420"/>
            <a:ext cx="18592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spc="600" dirty="0">
                <a:solidFill>
                  <a:srgbClr val="51B4E9"/>
                </a:solidFill>
                <a:latin typeface="+mn-ea"/>
              </a:rPr>
              <a:t>02</a:t>
            </a:r>
            <a:endParaRPr lang="en-US" altLang="zh-CN" sz="7200" spc="600" dirty="0">
              <a:solidFill>
                <a:srgbClr val="51B4E9"/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32295" y="425837"/>
            <a:ext cx="42545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4400" spc="300" dirty="0" smtClean="0">
                <a:solidFill>
                  <a:srgbClr val="002774"/>
                </a:solidFill>
                <a:latin typeface="+mn-ea"/>
              </a:rPr>
              <a:t>安全性</a:t>
            </a:r>
            <a:endParaRPr lang="zh-CN" altLang="en-US" sz="4400" spc="300" dirty="0">
              <a:solidFill>
                <a:srgbClr val="002774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8096"/>
            <a:ext cx="12192000" cy="6858000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70" y="-66994"/>
            <a:ext cx="12192000" cy="6934835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+mn-ea"/>
              </a:rPr>
              <a:t>新冠比较特殊，CDE没有公开</a:t>
            </a:r>
            <a:endParaRPr lang="zh-CN" altLang="en-US" dirty="0"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342900" cy="1280160"/>
          </a:xfrm>
          <a:prstGeom prst="rect">
            <a:avLst/>
          </a:prstGeom>
          <a:solidFill>
            <a:srgbClr val="51B4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710" y="58420"/>
            <a:ext cx="18592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spc="600" dirty="0">
                <a:solidFill>
                  <a:srgbClr val="51B4E9"/>
                </a:solidFill>
                <a:latin typeface="+mn-ea"/>
              </a:rPr>
              <a:t>03</a:t>
            </a:r>
            <a:endParaRPr lang="en-US" altLang="zh-CN" sz="7200" spc="600" dirty="0">
              <a:solidFill>
                <a:srgbClr val="51B4E9"/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32294" y="425837"/>
            <a:ext cx="8413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spc="300" dirty="0" smtClean="0">
                <a:solidFill>
                  <a:srgbClr val="002774"/>
                </a:solidFill>
                <a:latin typeface="+mn-ea"/>
              </a:rPr>
              <a:t>有效性</a:t>
            </a:r>
            <a:r>
              <a:rPr lang="zh-CN" altLang="en-US" sz="2800" spc="300" dirty="0" smtClean="0">
                <a:solidFill>
                  <a:srgbClr val="002774"/>
                </a:solidFill>
                <a:latin typeface="+mn-ea"/>
              </a:rPr>
              <a:t>（循证证据）</a:t>
            </a:r>
            <a:endParaRPr lang="zh-CN" altLang="en-US" sz="1100" spc="3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838691" y="4424556"/>
            <a:ext cx="7623745" cy="11894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15900" lvl="1" indent="-215900" algn="l">
              <a:lnSpc>
                <a:spcPct val="13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rgbClr val="FF0000"/>
              </a:solidFill>
              <a:latin typeface="+mn-ea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971582" y="2770050"/>
            <a:ext cx="10712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+mn-ea"/>
              </a:rPr>
              <a:t>1</a:t>
            </a:r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542737" y="3645080"/>
            <a:ext cx="20173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2060"/>
                </a:solidFill>
                <a:latin typeface="+mn-ea"/>
              </a:rPr>
              <a:t>与</a:t>
            </a:r>
            <a:r>
              <a:rPr lang="zh-CN" altLang="en-US" sz="2000" dirty="0" smtClean="0">
                <a:solidFill>
                  <a:srgbClr val="002060"/>
                </a:solidFill>
                <a:latin typeface="+mn-ea"/>
                <a:sym typeface="+mn-ea"/>
              </a:rPr>
              <a:t>目录</a:t>
            </a:r>
            <a:r>
              <a:rPr lang="zh-CN" altLang="en-US" sz="2000" dirty="0">
                <a:solidFill>
                  <a:srgbClr val="002060"/>
                </a:solidFill>
                <a:latin typeface="+mn-ea"/>
                <a:sym typeface="+mn-ea"/>
              </a:rPr>
              <a:t>内同治疗领域药品</a:t>
            </a:r>
            <a:r>
              <a:rPr lang="zh-CN" altLang="en-US" sz="2000" dirty="0">
                <a:solidFill>
                  <a:srgbClr val="002060"/>
                </a:solidFill>
                <a:latin typeface="+mn-ea"/>
              </a:rPr>
              <a:t>疗效方面优势和不足</a:t>
            </a:r>
            <a:endParaRPr lang="zh-CN" altLang="en-US" sz="2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5" name="矩形 14"/>
          <p:cNvSpPr/>
          <p:nvPr>
            <p:custDataLst>
              <p:tags r:id="rId4"/>
            </p:custDataLst>
          </p:nvPr>
        </p:nvSpPr>
        <p:spPr>
          <a:xfrm>
            <a:off x="556895" y="3498395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115" y="1339534"/>
            <a:ext cx="4286885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93" y="1339534"/>
            <a:ext cx="4299912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8096"/>
            <a:ext cx="12192000" cy="6858000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70" y="-66994"/>
            <a:ext cx="12192000" cy="6934835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342900" cy="1280160"/>
          </a:xfrm>
          <a:prstGeom prst="rect">
            <a:avLst/>
          </a:prstGeom>
          <a:solidFill>
            <a:srgbClr val="51B4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710" y="58420"/>
            <a:ext cx="18592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spc="600" dirty="0">
                <a:solidFill>
                  <a:srgbClr val="51B4E9"/>
                </a:solidFill>
                <a:latin typeface="+mn-ea"/>
              </a:rPr>
              <a:t>03</a:t>
            </a:r>
            <a:endParaRPr lang="en-US" altLang="zh-CN" sz="7200" spc="600" dirty="0">
              <a:solidFill>
                <a:srgbClr val="51B4E9"/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32294" y="425837"/>
            <a:ext cx="8413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spc="300" dirty="0" smtClean="0">
                <a:solidFill>
                  <a:srgbClr val="002774"/>
                </a:solidFill>
                <a:latin typeface="+mn-ea"/>
              </a:rPr>
              <a:t>有效性</a:t>
            </a:r>
            <a:r>
              <a:rPr lang="zh-CN" altLang="en-US" sz="2800" spc="300" dirty="0" smtClean="0">
                <a:solidFill>
                  <a:srgbClr val="002774"/>
                </a:solidFill>
                <a:latin typeface="+mn-ea"/>
              </a:rPr>
              <a:t>（循证证据）</a:t>
            </a:r>
            <a:endParaRPr lang="zh-CN" altLang="en-US" sz="1100" spc="3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838691" y="4424556"/>
            <a:ext cx="7623745" cy="11894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15900" lvl="1" indent="-215900" algn="l">
              <a:lnSpc>
                <a:spcPct val="13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rgbClr val="FF0000"/>
              </a:solidFill>
              <a:latin typeface="+mn-ea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473710" y="2770050"/>
            <a:ext cx="19824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+mn-ea"/>
              </a:rPr>
              <a:t>1</a:t>
            </a:r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542737" y="3645080"/>
            <a:ext cx="20173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2060"/>
                </a:solidFill>
                <a:latin typeface="+mn-ea"/>
              </a:rPr>
              <a:t>与</a:t>
            </a:r>
            <a:r>
              <a:rPr lang="zh-CN" altLang="en-US" sz="2000" dirty="0" smtClean="0">
                <a:solidFill>
                  <a:srgbClr val="002060"/>
                </a:solidFill>
                <a:latin typeface="+mn-ea"/>
                <a:sym typeface="+mn-ea"/>
              </a:rPr>
              <a:t>目录</a:t>
            </a:r>
            <a:r>
              <a:rPr lang="zh-CN" altLang="en-US" sz="2000" dirty="0">
                <a:solidFill>
                  <a:srgbClr val="002060"/>
                </a:solidFill>
                <a:latin typeface="+mn-ea"/>
                <a:sym typeface="+mn-ea"/>
              </a:rPr>
              <a:t>内同治疗领域药品</a:t>
            </a:r>
            <a:r>
              <a:rPr lang="zh-CN" altLang="en-US" sz="2000" dirty="0">
                <a:solidFill>
                  <a:srgbClr val="002060"/>
                </a:solidFill>
                <a:latin typeface="+mn-ea"/>
              </a:rPr>
              <a:t>疗效方面优势和不足</a:t>
            </a:r>
            <a:endParaRPr lang="zh-CN" altLang="en-US" sz="2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5" name="矩形 14"/>
          <p:cNvSpPr/>
          <p:nvPr>
            <p:custDataLst>
              <p:tags r:id="rId4"/>
            </p:custDataLst>
          </p:nvPr>
        </p:nvSpPr>
        <p:spPr>
          <a:xfrm>
            <a:off x="556895" y="3498395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115" y="1435266"/>
            <a:ext cx="8821985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8096"/>
            <a:ext cx="12192000" cy="6858000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70" y="-66994"/>
            <a:ext cx="12192000" cy="6934835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+mn-ea"/>
              </a:rPr>
              <a:t>新冠比较特殊，CDE没有公开</a:t>
            </a:r>
            <a:endParaRPr lang="zh-CN" altLang="en-US" dirty="0"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342900" cy="1280160"/>
          </a:xfrm>
          <a:prstGeom prst="rect">
            <a:avLst/>
          </a:prstGeom>
          <a:solidFill>
            <a:srgbClr val="51B4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710" y="58420"/>
            <a:ext cx="18592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spc="600" dirty="0">
                <a:solidFill>
                  <a:srgbClr val="51B4E9"/>
                </a:solidFill>
                <a:latin typeface="+mn-ea"/>
              </a:rPr>
              <a:t>03</a:t>
            </a:r>
            <a:endParaRPr lang="en-US" altLang="zh-CN" sz="7200" spc="600" dirty="0">
              <a:solidFill>
                <a:srgbClr val="51B4E9"/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32294" y="425837"/>
            <a:ext cx="8413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spc="300" dirty="0" smtClean="0">
                <a:solidFill>
                  <a:srgbClr val="002774"/>
                </a:solidFill>
                <a:latin typeface="+mn-ea"/>
              </a:rPr>
              <a:t>有效性</a:t>
            </a:r>
            <a:r>
              <a:rPr lang="zh-CN" altLang="en-US" sz="2800" spc="300" dirty="0" smtClean="0">
                <a:solidFill>
                  <a:srgbClr val="002774"/>
                </a:solidFill>
                <a:latin typeface="+mn-ea"/>
              </a:rPr>
              <a:t>（循证证据）</a:t>
            </a:r>
            <a:endParaRPr lang="zh-CN" altLang="en-US" sz="1100" spc="3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838691" y="4424556"/>
            <a:ext cx="7623745" cy="11894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15900" lvl="1" indent="-215900" algn="l">
              <a:lnSpc>
                <a:spcPct val="13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rgbClr val="FF0000"/>
              </a:solidFill>
              <a:latin typeface="+mn-ea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971582" y="2770050"/>
            <a:ext cx="10712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+mn-ea"/>
              </a:rPr>
              <a:t>1</a:t>
            </a:r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542737" y="3645080"/>
            <a:ext cx="20173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2060"/>
                </a:solidFill>
                <a:latin typeface="+mn-ea"/>
              </a:rPr>
              <a:t>与</a:t>
            </a:r>
            <a:r>
              <a:rPr lang="zh-CN" altLang="en-US" sz="2000" dirty="0" smtClean="0">
                <a:solidFill>
                  <a:srgbClr val="002060"/>
                </a:solidFill>
                <a:latin typeface="+mn-ea"/>
                <a:sym typeface="+mn-ea"/>
              </a:rPr>
              <a:t>目录</a:t>
            </a:r>
            <a:r>
              <a:rPr lang="zh-CN" altLang="en-US" sz="2000" dirty="0">
                <a:solidFill>
                  <a:srgbClr val="002060"/>
                </a:solidFill>
                <a:latin typeface="+mn-ea"/>
                <a:sym typeface="+mn-ea"/>
              </a:rPr>
              <a:t>内同治疗领域药品</a:t>
            </a:r>
            <a:r>
              <a:rPr lang="zh-CN" altLang="en-US" sz="2000" dirty="0">
                <a:solidFill>
                  <a:srgbClr val="002060"/>
                </a:solidFill>
                <a:latin typeface="+mn-ea"/>
              </a:rPr>
              <a:t>疗效方面优势和不足</a:t>
            </a:r>
            <a:endParaRPr lang="zh-CN" altLang="en-US" sz="2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5" name="矩形 14"/>
          <p:cNvSpPr/>
          <p:nvPr>
            <p:custDataLst>
              <p:tags r:id="rId4"/>
            </p:custDataLst>
          </p:nvPr>
        </p:nvSpPr>
        <p:spPr>
          <a:xfrm>
            <a:off x="556895" y="3498395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310" y="1452503"/>
            <a:ext cx="8432344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8096"/>
            <a:ext cx="12192000" cy="6858000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70" y="-66994"/>
            <a:ext cx="12192000" cy="6934835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+mn-ea"/>
              </a:rPr>
              <a:t>新冠比较特殊，CDE没有公开</a:t>
            </a:r>
            <a:endParaRPr lang="zh-CN" altLang="en-US" dirty="0"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342900" cy="1280160"/>
          </a:xfrm>
          <a:prstGeom prst="rect">
            <a:avLst/>
          </a:prstGeom>
          <a:solidFill>
            <a:srgbClr val="51B4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710" y="58420"/>
            <a:ext cx="18592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spc="600" dirty="0">
                <a:solidFill>
                  <a:srgbClr val="51B4E9"/>
                </a:solidFill>
                <a:latin typeface="+mn-ea"/>
              </a:rPr>
              <a:t>03</a:t>
            </a:r>
            <a:endParaRPr lang="en-US" altLang="zh-CN" sz="7200" spc="600" dirty="0">
              <a:solidFill>
                <a:srgbClr val="51B4E9"/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32294" y="425837"/>
            <a:ext cx="8413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spc="300" dirty="0" smtClean="0">
                <a:solidFill>
                  <a:srgbClr val="002774"/>
                </a:solidFill>
                <a:latin typeface="+mn-ea"/>
              </a:rPr>
              <a:t>有效性</a:t>
            </a:r>
            <a:endParaRPr lang="zh-CN" altLang="en-US" sz="1100" spc="3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838691" y="4424556"/>
            <a:ext cx="7623745" cy="11894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15900" lvl="1" indent="-215900" algn="l">
              <a:lnSpc>
                <a:spcPct val="13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rgbClr val="FF0000"/>
              </a:solidFill>
              <a:latin typeface="+mn-ea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843986" y="1664218"/>
            <a:ext cx="10712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+mn-ea"/>
              </a:rPr>
              <a:t>2</a:t>
            </a:r>
            <a:r>
              <a:rPr lang="zh-CN" altLang="en-US" sz="4400" dirty="0" smtClean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542737" y="2539248"/>
            <a:ext cx="2017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2060"/>
                </a:solidFill>
                <a:latin typeface="+mn-ea"/>
                <a:sym typeface="+mn-ea"/>
              </a:rPr>
              <a:t>临床指南/</a:t>
            </a:r>
            <a:endParaRPr lang="en-US" altLang="zh-CN" sz="2000" dirty="0">
              <a:solidFill>
                <a:srgbClr val="002060"/>
              </a:solidFill>
              <a:latin typeface="+mn-ea"/>
              <a:sym typeface="+mn-ea"/>
            </a:endParaRPr>
          </a:p>
          <a:p>
            <a:pPr algn="ctr"/>
            <a:r>
              <a:rPr lang="zh-CN" altLang="en-US" sz="2000" dirty="0">
                <a:solidFill>
                  <a:srgbClr val="002060"/>
                </a:solidFill>
                <a:latin typeface="+mn-ea"/>
                <a:sym typeface="+mn-ea"/>
              </a:rPr>
              <a:t>诊疗规范推荐</a:t>
            </a:r>
            <a:endParaRPr lang="zh-CN" altLang="en-US" sz="2000" dirty="0">
              <a:solidFill>
                <a:srgbClr val="002060"/>
              </a:solidFill>
              <a:latin typeface="+mn-ea"/>
              <a:sym typeface="+mn-ea"/>
            </a:endParaRPr>
          </a:p>
        </p:txBody>
      </p:sp>
      <p:sp>
        <p:nvSpPr>
          <p:cNvPr id="15" name="矩形 14"/>
          <p:cNvSpPr/>
          <p:nvPr>
            <p:custDataLst>
              <p:tags r:id="rId4"/>
            </p:custDataLst>
          </p:nvPr>
        </p:nvSpPr>
        <p:spPr>
          <a:xfrm>
            <a:off x="556895" y="2392563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7" name="文本框 38"/>
          <p:cNvSpPr txBox="1"/>
          <p:nvPr/>
        </p:nvSpPr>
        <p:spPr>
          <a:xfrm>
            <a:off x="857308" y="4117804"/>
            <a:ext cx="11296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+mn-ea"/>
              </a:rPr>
              <a:t>3</a:t>
            </a:r>
            <a:r>
              <a:rPr lang="zh-CN" altLang="en-US" sz="4400" dirty="0" smtClean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6895" y="4827079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20" name="文本框 62"/>
          <p:cNvSpPr txBox="1"/>
          <p:nvPr/>
        </p:nvSpPr>
        <p:spPr>
          <a:xfrm>
            <a:off x="458470" y="5018869"/>
            <a:ext cx="2358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dirty="0">
                <a:solidFill>
                  <a:srgbClr val="002060"/>
                </a:solidFill>
                <a:latin typeface="+mn-ea"/>
                <a:sym typeface="+mn-ea"/>
              </a:rPr>
              <a:t>中成药组方合理性</a:t>
            </a:r>
            <a:endParaRPr lang="zh-CN" sz="2000" dirty="0">
              <a:solidFill>
                <a:srgbClr val="002060"/>
              </a:solidFill>
              <a:latin typeface="+mn-ea"/>
              <a:sym typeface="+mn-ea"/>
            </a:endParaRPr>
          </a:p>
        </p:txBody>
      </p:sp>
      <p:sp>
        <p:nvSpPr>
          <p:cNvPr id="21" name="文本框 12"/>
          <p:cNvSpPr txBox="1"/>
          <p:nvPr/>
        </p:nvSpPr>
        <p:spPr>
          <a:xfrm>
            <a:off x="2678645" y="4629576"/>
            <a:ext cx="8066899" cy="917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+mn-ea"/>
                <a:cs typeface="微软雅黑" panose="020B0503020204020204" charset="-122"/>
                <a:sym typeface="+mn-ea"/>
              </a:rPr>
              <a:t>首次通过活性</a:t>
            </a:r>
            <a:r>
              <a:rPr lang="zh-CN" altLang="en-US" sz="1600" dirty="0">
                <a:latin typeface="+mn-ea"/>
                <a:cs typeface="微软雅黑" panose="020B0503020204020204" charset="-122"/>
                <a:sym typeface="+mn-ea"/>
              </a:rPr>
              <a:t>筛选与体内外药效验证</a:t>
            </a:r>
            <a:r>
              <a:rPr lang="zh-CN" altLang="en-US" sz="1600" dirty="0" smtClean="0">
                <a:latin typeface="+mn-ea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1600" dirty="0">
                <a:latin typeface="+mn-ea"/>
                <a:cs typeface="微软雅黑" panose="020B0503020204020204" charset="-122"/>
                <a:sym typeface="+mn-ea"/>
              </a:rPr>
              <a:t>特异性</a:t>
            </a:r>
            <a:r>
              <a:rPr lang="en-US" altLang="zh-CN" sz="1600" dirty="0">
                <a:latin typeface="+mn-ea"/>
                <a:cs typeface="微软雅黑" panose="020B0503020204020204" charset="-122"/>
                <a:sym typeface="+mn-ea"/>
              </a:rPr>
              <a:t>PAF</a:t>
            </a:r>
            <a:r>
              <a:rPr lang="zh-CN" altLang="en-US" sz="1600" dirty="0">
                <a:latin typeface="+mn-ea"/>
                <a:cs typeface="微软雅黑" panose="020B0503020204020204" charset="-122"/>
                <a:sym typeface="+mn-ea"/>
              </a:rPr>
              <a:t>受体拮抗</a:t>
            </a:r>
            <a:r>
              <a:rPr lang="zh-CN" altLang="en-US" sz="1600" dirty="0" smtClean="0">
                <a:latin typeface="+mn-ea"/>
                <a:cs typeface="微软雅黑" panose="020B0503020204020204" charset="-122"/>
                <a:sym typeface="+mn-ea"/>
              </a:rPr>
              <a:t>剂，确立其最佳</a:t>
            </a:r>
            <a:r>
              <a:rPr lang="zh-CN" altLang="en-US" sz="1600" dirty="0">
                <a:latin typeface="+mn-ea"/>
                <a:cs typeface="微软雅黑" panose="020B0503020204020204" charset="-122"/>
                <a:sym typeface="+mn-ea"/>
              </a:rPr>
              <a:t>活性组分</a:t>
            </a:r>
            <a:r>
              <a:rPr lang="zh-CN" altLang="en-US" sz="1600" dirty="0" smtClean="0">
                <a:latin typeface="+mn-ea"/>
                <a:cs typeface="微软雅黑" panose="020B0503020204020204" charset="-122"/>
                <a:sym typeface="+mn-ea"/>
              </a:rPr>
              <a:t>比例为</a:t>
            </a:r>
            <a:r>
              <a:rPr lang="en-US" altLang="zh-CN" sz="1600" dirty="0" smtClean="0">
                <a:latin typeface="+mn-ea"/>
                <a:cs typeface="微软雅黑" panose="020B0503020204020204" charset="-122"/>
                <a:sym typeface="+mn-ea"/>
              </a:rPr>
              <a:t>GA:GB:GK=15:30:1</a:t>
            </a:r>
            <a:r>
              <a:rPr lang="zh-CN" altLang="en-US" sz="1600" dirty="0" smtClean="0">
                <a:latin typeface="+mn-ea"/>
                <a:cs typeface="微软雅黑" panose="020B0503020204020204" charset="-122"/>
                <a:sym typeface="+mn-ea"/>
              </a:rPr>
              <a:t>，临床疗效最优。</a:t>
            </a:r>
            <a:endParaRPr lang="zh-CN" altLang="en-US" sz="1600" b="1" dirty="0">
              <a:solidFill>
                <a:srgbClr val="FF0000"/>
              </a:solidFill>
              <a:latin typeface="+mn-ea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020869" y="1304481"/>
          <a:ext cx="7537269" cy="260680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537269"/>
              </a:tblGrid>
              <a:tr h="74168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、中国卒中学会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血小板活化因子受体拮抗剂治疗缺血性卒中的中国专家共识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》</a:t>
                      </a:r>
                      <a:endParaRPr lang="en-US" altLang="zh-CN" sz="1600" b="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推荐用药：银杏二萜内酯葡胺注射液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【</a:t>
                      </a:r>
                      <a:r>
                        <a:rPr lang="zh-CN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  <a:sym typeface="+mn-ea"/>
                        </a:rPr>
                        <a:t>缺血性卒中急性期</a:t>
                      </a:r>
                      <a:r>
                        <a:rPr lang="zh-CN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（</a:t>
                      </a:r>
                      <a:r>
                        <a:rPr lang="zh-CN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  <a:sym typeface="+mn-ea"/>
                        </a:rPr>
                        <a:t>I级推荐，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  <a:sym typeface="+mn-ea"/>
                        </a:rPr>
                        <a:t>C</a:t>
                      </a:r>
                      <a:r>
                        <a:rPr lang="zh-CN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  <a:sym typeface="+mn-ea"/>
                        </a:rPr>
                        <a:t>级证据）、</a:t>
                      </a:r>
                      <a:r>
                        <a:rPr lang="zh-CN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缺血性卒中恢复期（I级推荐，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A</a:t>
                      </a:r>
                      <a:r>
                        <a:rPr lang="zh-CN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级证据）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】</a:t>
                      </a:r>
                      <a:endParaRPr lang="en-US" altLang="zh-CN" sz="1600" b="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、脑血管病社区指南；</a:t>
                      </a:r>
                      <a:endParaRPr lang="en-US" altLang="zh-CN" sz="1600" b="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、临床路径释义：神经内科分册；</a:t>
                      </a:r>
                      <a:endParaRPr lang="en-US" altLang="zh-CN" sz="1600" b="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0812">
                <a:tc>
                  <a:txBody>
                    <a:bodyPr/>
                    <a:lstStyle/>
                    <a:p>
                      <a:pPr marL="0" lvl="1" algn="l" defTabSz="914400" rtl="0" eaLnBrk="1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、中国脑卒中合理用药指导规范；</a:t>
                      </a:r>
                      <a:endParaRPr lang="en-US" altLang="zh-CN" sz="1600" b="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081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、中国脑梗死中西医结合诊治指南</a:t>
                      </a:r>
                      <a:endParaRPr lang="zh-CN" altLang="en-US" sz="1600" b="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PP_MARK_KEY" val="ab1aef09-a71d-4dd2-a24c-3fd318fad682"/>
  <p:tag name="COMMONDATA" val="eyJoZGlkIjoiZjFmZWIzNDg2MmIzZjExOTIzMmViNTBmYTMwYTk0ZWY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TABLE_BEAUTIFY" val="smartTable{89b22726-f009-4659-bf2b-3735918dc599}"/>
  <p:tag name="TABLE_ENDDRAG_ORIGIN_RECT" val="668*171"/>
  <p:tag name="TABLE_ENDDRAG_RECT" val="219*215*668*171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2459</Words>
  <Application>WPS 演示</Application>
  <PresentationFormat>自定义</PresentationFormat>
  <Paragraphs>207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思源黑体 CN Normal</vt:lpstr>
      <vt:lpstr>黑体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</dc:creator>
  <cp:lastModifiedBy>唐国军</cp:lastModifiedBy>
  <cp:revision>208</cp:revision>
  <dcterms:created xsi:type="dcterms:W3CDTF">2022-07-13T00:54:00Z</dcterms:created>
  <dcterms:modified xsi:type="dcterms:W3CDTF">2023-07-14T02:51:12Z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0696C2FF29FC4446A00F3336AB026BE3_13</vt:lpwstr>
  </property>
  <property fmtid="{D5CDD505-2E9C-101B-9397-08002B2CF9AE}" pid="3" name="KSOProductBuildVer">
    <vt:lpwstr>2052-11.1.0.14309</vt:lpwstr>
  </property>
</Properties>
</file>