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 id="2147483659" r:id="rId3"/>
    <p:sldMasterId id="2147483661" r:id="rId4"/>
  </p:sldMasterIdLst>
  <p:notesMasterIdLst>
    <p:notesMasterId r:id="rId14"/>
  </p:notesMasterIdLst>
  <p:sldIdLst>
    <p:sldId id="256" r:id="rId5"/>
    <p:sldId id="257" r:id="rId6"/>
    <p:sldId id="258" r:id="rId7"/>
    <p:sldId id="259" r:id="rId8"/>
    <p:sldId id="260" r:id="rId9"/>
    <p:sldId id="261" r:id="rId10"/>
    <p:sldId id="263" r:id="rId11"/>
    <p:sldId id="264" r:id="rId12"/>
    <p:sldId id="265"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E823"/>
    <a:srgbClr val="1C5292"/>
    <a:srgbClr val="1B5191"/>
    <a:srgbClr val="2372B3"/>
    <a:srgbClr val="F7F8FC"/>
    <a:srgbClr val="9ABDD1"/>
    <a:srgbClr val="FFFAEB"/>
    <a:srgbClr val="1B52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3" autoAdjust="0"/>
  </p:normalViewPr>
  <p:slideViewPr>
    <p:cSldViewPr snapToGrid="0">
      <p:cViewPr varScale="1">
        <p:scale>
          <a:sx n="85" d="100"/>
          <a:sy n="85" d="100"/>
        </p:scale>
        <p:origin x="5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6DE202-267F-47B4-BF0B-E93C6CEC9290}" type="datetimeFigureOut">
              <a:rPr lang="zh-CN" altLang="en-US" smtClean="0"/>
              <a:t>2023/7/14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DD4F4-F5AA-480C-8647-1015DCAA7EB8}" type="slidenum">
              <a:rPr lang="zh-CN" altLang="en-US" smtClean="0"/>
              <a:t>‹#›</a:t>
            </a:fld>
            <a:endParaRPr lang="zh-CN" altLang="en-US"/>
          </a:p>
        </p:txBody>
      </p:sp>
    </p:spTree>
    <p:extLst>
      <p:ext uri="{BB962C8B-B14F-4D97-AF65-F5344CB8AC3E}">
        <p14:creationId xmlns:p14="http://schemas.microsoft.com/office/powerpoint/2010/main" val="2396772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D7DD4F4-F5AA-480C-8647-1015DCAA7EB8}" type="slidenum">
              <a:rPr lang="zh-CN" altLang="en-US" smtClean="0"/>
              <a:t>4</a:t>
            </a:fld>
            <a:endParaRPr lang="zh-CN" altLang="en-US"/>
          </a:p>
        </p:txBody>
      </p:sp>
    </p:spTree>
    <p:extLst>
      <p:ext uri="{BB962C8B-B14F-4D97-AF65-F5344CB8AC3E}">
        <p14:creationId xmlns:p14="http://schemas.microsoft.com/office/powerpoint/2010/main" val="865629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D7DD4F4-F5AA-480C-8647-1015DCAA7EB8}" type="slidenum">
              <a:rPr lang="zh-CN" altLang="en-US" smtClean="0"/>
              <a:t>6</a:t>
            </a:fld>
            <a:endParaRPr lang="zh-CN" altLang="en-US"/>
          </a:p>
        </p:txBody>
      </p:sp>
    </p:spTree>
    <p:extLst>
      <p:ext uri="{BB962C8B-B14F-4D97-AF65-F5344CB8AC3E}">
        <p14:creationId xmlns:p14="http://schemas.microsoft.com/office/powerpoint/2010/main" val="92040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7576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59913" y="6440112"/>
            <a:ext cx="2743200" cy="365125"/>
          </a:xfrm>
          <a:prstGeom prst="rect">
            <a:avLst/>
          </a:prstGeom>
        </p:spPr>
        <p:txBody>
          <a:bodyPr/>
          <a:lstStyle/>
          <a:p>
            <a:fld id="{A83B5199-2C4F-428F-9559-838E6D8020A3}" type="slidenum">
              <a:rPr lang="zh-CN" altLang="en-US" smtClean="0"/>
              <a:t>‹#›</a:t>
            </a:fld>
            <a:endParaRPr lang="zh-CN" altLang="en-US"/>
          </a:p>
        </p:txBody>
      </p:sp>
    </p:spTree>
    <p:extLst>
      <p:ext uri="{BB962C8B-B14F-4D97-AF65-F5344CB8AC3E}">
        <p14:creationId xmlns:p14="http://schemas.microsoft.com/office/powerpoint/2010/main" val="773417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92919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gif"/></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3"/>
          <a:stretch>
            <a:fillRect/>
          </a:stretch>
        </p:blipFill>
        <p:spPr>
          <a:xfrm>
            <a:off x="0" y="-24771"/>
            <a:ext cx="12192000" cy="6907542"/>
          </a:xfrm>
          <a:prstGeom prst="rect">
            <a:avLst/>
          </a:prstGeom>
        </p:spPr>
      </p:pic>
      <p:pic>
        <p:nvPicPr>
          <p:cNvPr id="17" name="图片 16" descr="徽标, 公司名称&#10;&#10;描述已自动生成">
            <a:extLst>
              <a:ext uri="{FF2B5EF4-FFF2-40B4-BE49-F238E27FC236}">
                <a16:creationId xmlns:a16="http://schemas.microsoft.com/office/drawing/2014/main" id="{714681F8-2D68-AD0C-C589-F9297A8F6665}"/>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l="4720" r="48974" b="27283"/>
          <a:stretch/>
        </p:blipFill>
        <p:spPr>
          <a:xfrm>
            <a:off x="9110873" y="152868"/>
            <a:ext cx="1842190" cy="540000"/>
          </a:xfrm>
          <a:prstGeom prst="rect">
            <a:avLst/>
          </a:prstGeom>
        </p:spPr>
      </p:pic>
      <p:pic>
        <p:nvPicPr>
          <p:cNvPr id="18" name="图片 17" descr="徽标, 公司名称&#10;&#10;描述已自动生成">
            <a:extLst>
              <a:ext uri="{FF2B5EF4-FFF2-40B4-BE49-F238E27FC236}">
                <a16:creationId xmlns:a16="http://schemas.microsoft.com/office/drawing/2014/main" id="{01FEE64A-E574-FD06-0A19-43E23C4EC6D5}"/>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0924093" y="117968"/>
            <a:ext cx="982501" cy="540000"/>
          </a:xfrm>
          <a:prstGeom prst="rect">
            <a:avLst/>
          </a:prstGeom>
        </p:spPr>
      </p:pic>
    </p:spTree>
    <p:extLst>
      <p:ext uri="{BB962C8B-B14F-4D97-AF65-F5344CB8AC3E}">
        <p14:creationId xmlns:p14="http://schemas.microsoft.com/office/powerpoint/2010/main" val="4198848593"/>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3"/>
          <a:stretch>
            <a:fillRect/>
          </a:stretch>
        </p:blipFill>
        <p:spPr>
          <a:xfrm>
            <a:off x="0" y="-5899"/>
            <a:ext cx="12192000" cy="6869795"/>
          </a:xfrm>
          <a:prstGeom prst="rect">
            <a:avLst/>
          </a:prstGeom>
        </p:spPr>
      </p:pic>
    </p:spTree>
    <p:extLst>
      <p:ext uri="{BB962C8B-B14F-4D97-AF65-F5344CB8AC3E}">
        <p14:creationId xmlns:p14="http://schemas.microsoft.com/office/powerpoint/2010/main" val="2110370369"/>
      </p:ext>
    </p:extLst>
  </p:cSld>
  <p:clrMap bg1="lt1" tx1="dk1" bg2="lt2" tx2="dk2" accent1="accent1" accent2="accent2" accent3="accent3" accent4="accent4" accent5="accent5" accent6="accent6" hlink="hlink" folHlink="folHlink"/>
  <p:sldLayoutIdLst>
    <p:sldLayoutId id="214748365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0FCC514B-C0FD-6D8B-8F09-F41929EE7192}"/>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0" y="336"/>
            <a:ext cx="12192000" cy="6868084"/>
          </a:xfrm>
          <a:prstGeom prst="rect">
            <a:avLst/>
          </a:prstGeom>
        </p:spPr>
      </p:pic>
      <p:grpSp>
        <p:nvGrpSpPr>
          <p:cNvPr id="8" name="组合 7">
            <a:extLst>
              <a:ext uri="{FF2B5EF4-FFF2-40B4-BE49-F238E27FC236}">
                <a16:creationId xmlns:a16="http://schemas.microsoft.com/office/drawing/2014/main" id="{C37DDB6D-8136-C9E5-592F-7407B15E320C}"/>
              </a:ext>
            </a:extLst>
          </p:cNvPr>
          <p:cNvGrpSpPr>
            <a:grpSpLocks/>
          </p:cNvGrpSpPr>
          <p:nvPr userDrawn="1"/>
        </p:nvGrpSpPr>
        <p:grpSpPr>
          <a:xfrm>
            <a:off x="0" y="886910"/>
            <a:ext cx="3600000" cy="36000"/>
            <a:chOff x="304931" y="2578100"/>
            <a:chExt cx="3600000" cy="18000"/>
          </a:xfrm>
        </p:grpSpPr>
        <p:sp>
          <p:nvSpPr>
            <p:cNvPr id="9" name="平行四边形 8">
              <a:extLst>
                <a:ext uri="{FF2B5EF4-FFF2-40B4-BE49-F238E27FC236}">
                  <a16:creationId xmlns:a16="http://schemas.microsoft.com/office/drawing/2014/main" id="{B43992F1-7CF5-3DFD-72BA-92217110D97D}"/>
                </a:ext>
              </a:extLst>
            </p:cNvPr>
            <p:cNvSpPr/>
            <p:nvPr/>
          </p:nvSpPr>
          <p:spPr>
            <a:xfrm flipH="1" flipV="1">
              <a:off x="304931" y="2578100"/>
              <a:ext cx="3028340" cy="18000"/>
            </a:xfrm>
            <a:prstGeom prst="parallelogram">
              <a:avLst/>
            </a:pr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30">
              <a:extLst>
                <a:ext uri="{FF2B5EF4-FFF2-40B4-BE49-F238E27FC236}">
                  <a16:creationId xmlns:a16="http://schemas.microsoft.com/office/drawing/2014/main" id="{42D3EC30-8DE3-5D0E-8F97-04979167A8FF}"/>
                </a:ext>
              </a:extLst>
            </p:cNvPr>
            <p:cNvSpPr/>
            <p:nvPr/>
          </p:nvSpPr>
          <p:spPr>
            <a:xfrm flipH="1" flipV="1">
              <a:off x="3464991"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任意多边形: 形状 31">
              <a:extLst>
                <a:ext uri="{FF2B5EF4-FFF2-40B4-BE49-F238E27FC236}">
                  <a16:creationId xmlns:a16="http://schemas.microsoft.com/office/drawing/2014/main" id="{497F421E-07F6-5C1F-EA0F-D9A44ABD2622}"/>
                </a:ext>
              </a:extLst>
            </p:cNvPr>
            <p:cNvSpPr/>
            <p:nvPr/>
          </p:nvSpPr>
          <p:spPr>
            <a:xfrm flipH="1" flipV="1">
              <a:off x="3438127"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任意多边形: 形状 32">
              <a:extLst>
                <a:ext uri="{FF2B5EF4-FFF2-40B4-BE49-F238E27FC236}">
                  <a16:creationId xmlns:a16="http://schemas.microsoft.com/office/drawing/2014/main" id="{CB2E6708-A4AD-79A5-4F7E-C9FA2C3E93D6}"/>
                </a:ext>
              </a:extLst>
            </p:cNvPr>
            <p:cNvSpPr/>
            <p:nvPr/>
          </p:nvSpPr>
          <p:spPr>
            <a:xfrm flipH="1" flipV="1">
              <a:off x="3411264"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33">
              <a:extLst>
                <a:ext uri="{FF2B5EF4-FFF2-40B4-BE49-F238E27FC236}">
                  <a16:creationId xmlns:a16="http://schemas.microsoft.com/office/drawing/2014/main" id="{31AD3BBD-0044-62CF-9553-97CDA41FE4F6}"/>
                </a:ext>
              </a:extLst>
            </p:cNvPr>
            <p:cNvSpPr/>
            <p:nvPr/>
          </p:nvSpPr>
          <p:spPr>
            <a:xfrm flipH="1" flipV="1">
              <a:off x="3384400"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34">
              <a:extLst>
                <a:ext uri="{FF2B5EF4-FFF2-40B4-BE49-F238E27FC236}">
                  <a16:creationId xmlns:a16="http://schemas.microsoft.com/office/drawing/2014/main" id="{E7DAC9CD-9D60-3A15-F1D4-FAECA2510F7C}"/>
                </a:ext>
              </a:extLst>
            </p:cNvPr>
            <p:cNvSpPr/>
            <p:nvPr/>
          </p:nvSpPr>
          <p:spPr>
            <a:xfrm flipH="1" flipV="1">
              <a:off x="3357536"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任意多边形: 形状 35">
              <a:extLst>
                <a:ext uri="{FF2B5EF4-FFF2-40B4-BE49-F238E27FC236}">
                  <a16:creationId xmlns:a16="http://schemas.microsoft.com/office/drawing/2014/main" id="{E714A11F-2664-D9F9-52D1-AD04FB7E2BBA}"/>
                </a:ext>
              </a:extLst>
            </p:cNvPr>
            <p:cNvSpPr/>
            <p:nvPr/>
          </p:nvSpPr>
          <p:spPr>
            <a:xfrm flipH="1" flipV="1">
              <a:off x="3330672"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30">
              <a:extLst>
                <a:ext uri="{FF2B5EF4-FFF2-40B4-BE49-F238E27FC236}">
                  <a16:creationId xmlns:a16="http://schemas.microsoft.com/office/drawing/2014/main" id="{03F7DEFE-02D7-52A4-F497-4EF668DB75A5}"/>
                </a:ext>
              </a:extLst>
            </p:cNvPr>
            <p:cNvSpPr/>
            <p:nvPr/>
          </p:nvSpPr>
          <p:spPr>
            <a:xfrm flipH="1" flipV="1">
              <a:off x="3637380"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任意多边形: 形状 31">
              <a:extLst>
                <a:ext uri="{FF2B5EF4-FFF2-40B4-BE49-F238E27FC236}">
                  <a16:creationId xmlns:a16="http://schemas.microsoft.com/office/drawing/2014/main" id="{41A876AD-D26E-0B48-6E31-4E2F8A1088E6}"/>
                </a:ext>
              </a:extLst>
            </p:cNvPr>
            <p:cNvSpPr/>
            <p:nvPr/>
          </p:nvSpPr>
          <p:spPr>
            <a:xfrm flipH="1" flipV="1">
              <a:off x="3610516"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任意多边形: 形状 32">
              <a:extLst>
                <a:ext uri="{FF2B5EF4-FFF2-40B4-BE49-F238E27FC236}">
                  <a16:creationId xmlns:a16="http://schemas.microsoft.com/office/drawing/2014/main" id="{B80AF17F-0616-311E-93CF-2E3F7B24E3C6}"/>
                </a:ext>
              </a:extLst>
            </p:cNvPr>
            <p:cNvSpPr/>
            <p:nvPr/>
          </p:nvSpPr>
          <p:spPr>
            <a:xfrm flipH="1" flipV="1">
              <a:off x="3583652"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形状 33">
              <a:extLst>
                <a:ext uri="{FF2B5EF4-FFF2-40B4-BE49-F238E27FC236}">
                  <a16:creationId xmlns:a16="http://schemas.microsoft.com/office/drawing/2014/main" id="{9E68A65A-74BA-1A52-C6AB-90262E3578AB}"/>
                </a:ext>
              </a:extLst>
            </p:cNvPr>
            <p:cNvSpPr/>
            <p:nvPr/>
          </p:nvSpPr>
          <p:spPr>
            <a:xfrm flipH="1" flipV="1">
              <a:off x="3556789"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34">
              <a:extLst>
                <a:ext uri="{FF2B5EF4-FFF2-40B4-BE49-F238E27FC236}">
                  <a16:creationId xmlns:a16="http://schemas.microsoft.com/office/drawing/2014/main" id="{2604A923-EF3A-4D1E-1941-91D939465997}"/>
                </a:ext>
              </a:extLst>
            </p:cNvPr>
            <p:cNvSpPr/>
            <p:nvPr/>
          </p:nvSpPr>
          <p:spPr>
            <a:xfrm flipH="1" flipV="1">
              <a:off x="3529925"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35">
              <a:extLst>
                <a:ext uri="{FF2B5EF4-FFF2-40B4-BE49-F238E27FC236}">
                  <a16:creationId xmlns:a16="http://schemas.microsoft.com/office/drawing/2014/main" id="{15944FE4-13CE-CAAA-E242-9729311B2B6C}"/>
                </a:ext>
              </a:extLst>
            </p:cNvPr>
            <p:cNvSpPr/>
            <p:nvPr/>
          </p:nvSpPr>
          <p:spPr>
            <a:xfrm flipH="1" flipV="1">
              <a:off x="3503061"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F9E92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30">
              <a:extLst>
                <a:ext uri="{FF2B5EF4-FFF2-40B4-BE49-F238E27FC236}">
                  <a16:creationId xmlns:a16="http://schemas.microsoft.com/office/drawing/2014/main" id="{DC197164-AD97-9B55-6B02-46C31C419036}"/>
                </a:ext>
              </a:extLst>
            </p:cNvPr>
            <p:cNvSpPr/>
            <p:nvPr/>
          </p:nvSpPr>
          <p:spPr>
            <a:xfrm flipH="1" flipV="1">
              <a:off x="3809372"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31">
              <a:extLst>
                <a:ext uri="{FF2B5EF4-FFF2-40B4-BE49-F238E27FC236}">
                  <a16:creationId xmlns:a16="http://schemas.microsoft.com/office/drawing/2014/main" id="{727F2563-7FC4-1745-50FB-1516A7E83EE6}"/>
                </a:ext>
              </a:extLst>
            </p:cNvPr>
            <p:cNvSpPr/>
            <p:nvPr/>
          </p:nvSpPr>
          <p:spPr>
            <a:xfrm flipH="1" flipV="1">
              <a:off x="3782509"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4" name="任意多边形: 形状 32">
              <a:extLst>
                <a:ext uri="{FF2B5EF4-FFF2-40B4-BE49-F238E27FC236}">
                  <a16:creationId xmlns:a16="http://schemas.microsoft.com/office/drawing/2014/main" id="{15844B1B-5735-B8F8-0062-1190C80F08DD}"/>
                </a:ext>
              </a:extLst>
            </p:cNvPr>
            <p:cNvSpPr/>
            <p:nvPr/>
          </p:nvSpPr>
          <p:spPr>
            <a:xfrm flipH="1" flipV="1">
              <a:off x="3755645"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任意多边形: 形状 33">
              <a:extLst>
                <a:ext uri="{FF2B5EF4-FFF2-40B4-BE49-F238E27FC236}">
                  <a16:creationId xmlns:a16="http://schemas.microsoft.com/office/drawing/2014/main" id="{A6893F59-96C8-6601-F2AD-F7C0BBE6AD91}"/>
                </a:ext>
              </a:extLst>
            </p:cNvPr>
            <p:cNvSpPr/>
            <p:nvPr/>
          </p:nvSpPr>
          <p:spPr>
            <a:xfrm flipH="1" flipV="1">
              <a:off x="3728781"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6" name="任意多边形: 形状 34">
              <a:extLst>
                <a:ext uri="{FF2B5EF4-FFF2-40B4-BE49-F238E27FC236}">
                  <a16:creationId xmlns:a16="http://schemas.microsoft.com/office/drawing/2014/main" id="{9A8D0373-15CE-428E-62A1-69E88AE02DEB}"/>
                </a:ext>
              </a:extLst>
            </p:cNvPr>
            <p:cNvSpPr/>
            <p:nvPr/>
          </p:nvSpPr>
          <p:spPr>
            <a:xfrm flipH="1" flipV="1">
              <a:off x="3701917"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7" name="任意多边形: 形状 35">
              <a:extLst>
                <a:ext uri="{FF2B5EF4-FFF2-40B4-BE49-F238E27FC236}">
                  <a16:creationId xmlns:a16="http://schemas.microsoft.com/office/drawing/2014/main" id="{0492FEE2-3564-53C6-6C87-9C2C58684E4C}"/>
                </a:ext>
              </a:extLst>
            </p:cNvPr>
            <p:cNvSpPr/>
            <p:nvPr/>
          </p:nvSpPr>
          <p:spPr>
            <a:xfrm flipH="1" flipV="1">
              <a:off x="3675054"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1B51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8" name="任意多边形: 形状 31">
              <a:extLst>
                <a:ext uri="{FF2B5EF4-FFF2-40B4-BE49-F238E27FC236}">
                  <a16:creationId xmlns:a16="http://schemas.microsoft.com/office/drawing/2014/main" id="{2EE3E4A2-80B6-B935-140A-A95FA670578C}"/>
                </a:ext>
              </a:extLst>
            </p:cNvPr>
            <p:cNvSpPr/>
            <p:nvPr/>
          </p:nvSpPr>
          <p:spPr>
            <a:xfrm flipH="1" flipV="1">
              <a:off x="3865089"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9" name="任意多边形: 形状 32">
              <a:extLst>
                <a:ext uri="{FF2B5EF4-FFF2-40B4-BE49-F238E27FC236}">
                  <a16:creationId xmlns:a16="http://schemas.microsoft.com/office/drawing/2014/main" id="{E7A75CAA-F113-6679-1DAD-43828E230BED}"/>
                </a:ext>
              </a:extLst>
            </p:cNvPr>
            <p:cNvSpPr/>
            <p:nvPr/>
          </p:nvSpPr>
          <p:spPr>
            <a:xfrm flipH="1" flipV="1">
              <a:off x="3838225" y="2578100"/>
              <a:ext cx="39842" cy="18000"/>
            </a:xfrm>
            <a:custGeom>
              <a:avLst/>
              <a:gdLst>
                <a:gd name="connsiteX0" fmla="*/ 0 w 138134"/>
                <a:gd name="connsiteY0" fmla="*/ 380417 h 380417"/>
                <a:gd name="connsiteX1" fmla="*/ 43030 w 138134"/>
                <a:gd name="connsiteY1" fmla="*/ 380417 h 380417"/>
                <a:gd name="connsiteX2" fmla="*/ 138134 w 138134"/>
                <a:gd name="connsiteY2" fmla="*/ 0 h 380417"/>
                <a:gd name="connsiteX3" fmla="*/ 95104 w 138134"/>
                <a:gd name="connsiteY3" fmla="*/ 0 h 380417"/>
              </a:gdLst>
              <a:ahLst/>
              <a:cxnLst>
                <a:cxn ang="0">
                  <a:pos x="connsiteX0" y="connsiteY0"/>
                </a:cxn>
                <a:cxn ang="0">
                  <a:pos x="connsiteX1" y="connsiteY1"/>
                </a:cxn>
                <a:cxn ang="0">
                  <a:pos x="connsiteX2" y="connsiteY2"/>
                </a:cxn>
                <a:cxn ang="0">
                  <a:pos x="connsiteX3" y="connsiteY3"/>
                </a:cxn>
              </a:cxnLst>
              <a:rect l="l" t="t" r="r" b="b"/>
              <a:pathLst>
                <a:path w="138134" h="380417">
                  <a:moveTo>
                    <a:pt x="0" y="380417"/>
                  </a:moveTo>
                  <a:lnTo>
                    <a:pt x="43030" y="380417"/>
                  </a:lnTo>
                  <a:lnTo>
                    <a:pt x="138134" y="0"/>
                  </a:lnTo>
                  <a:lnTo>
                    <a:pt x="95104" y="0"/>
                  </a:lnTo>
                  <a:close/>
                </a:path>
              </a:pathLst>
            </a:custGeom>
            <a:solidFill>
              <a:srgbClr val="C0C0B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pic>
        <p:nvPicPr>
          <p:cNvPr id="32" name="图片 31" descr="徽标, 公司名称&#10;&#10;描述已自动生成">
            <a:extLst>
              <a:ext uri="{FF2B5EF4-FFF2-40B4-BE49-F238E27FC236}">
                <a16:creationId xmlns:a16="http://schemas.microsoft.com/office/drawing/2014/main" id="{714681F8-2D68-AD0C-C589-F9297A8F6665}"/>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l="4720" r="48974" b="27283"/>
          <a:stretch/>
        </p:blipFill>
        <p:spPr>
          <a:xfrm>
            <a:off x="9110873" y="152868"/>
            <a:ext cx="1842190" cy="540000"/>
          </a:xfrm>
          <a:prstGeom prst="rect">
            <a:avLst/>
          </a:prstGeom>
        </p:spPr>
      </p:pic>
      <p:pic>
        <p:nvPicPr>
          <p:cNvPr id="33" name="图片 32" descr="徽标, 公司名称&#10;&#10;描述已自动生成">
            <a:extLst>
              <a:ext uri="{FF2B5EF4-FFF2-40B4-BE49-F238E27FC236}">
                <a16:creationId xmlns:a16="http://schemas.microsoft.com/office/drawing/2014/main" id="{01FEE64A-E574-FD06-0A19-43E23C4EC6D5}"/>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0924093" y="117968"/>
            <a:ext cx="982501" cy="540000"/>
          </a:xfrm>
          <a:prstGeom prst="rect">
            <a:avLst/>
          </a:prstGeom>
        </p:spPr>
      </p:pic>
      <p:sp>
        <p:nvSpPr>
          <p:cNvPr id="34" name="灯片编号占位符 5"/>
          <p:cNvSpPr>
            <a:spLocks noGrp="1"/>
          </p:cNvSpPr>
          <p:nvPr>
            <p:ph type="sldNum" sz="quarter" idx="4"/>
          </p:nvPr>
        </p:nvSpPr>
        <p:spPr>
          <a:xfrm>
            <a:off x="59913" y="6440112"/>
            <a:ext cx="2743200" cy="365125"/>
          </a:xfrm>
          <a:prstGeom prst="rect">
            <a:avLst/>
          </a:prstGeom>
        </p:spPr>
        <p:txBody>
          <a:bodyPr/>
          <a:lstStyle/>
          <a:p>
            <a:fld id="{A83B5199-2C4F-428F-9559-838E6D8020A3}" type="slidenum">
              <a:rPr lang="zh-CN" altLang="en-US" smtClean="0"/>
              <a:t>‹#›</a:t>
            </a:fld>
            <a:endParaRPr lang="zh-CN" altLang="en-US"/>
          </a:p>
        </p:txBody>
      </p:sp>
    </p:spTree>
    <p:extLst>
      <p:ext uri="{BB962C8B-B14F-4D97-AF65-F5344CB8AC3E}">
        <p14:creationId xmlns:p14="http://schemas.microsoft.com/office/powerpoint/2010/main" val="3472453674"/>
      </p:ext>
    </p:extLst>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A0683E6B-8387-DB9A-519A-773882281419}"/>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0" y="336"/>
            <a:ext cx="12192000" cy="6868084"/>
          </a:xfrm>
          <a:prstGeom prst="rect">
            <a:avLst/>
          </a:prstGeom>
        </p:spPr>
      </p:pic>
      <p:pic>
        <p:nvPicPr>
          <p:cNvPr id="10" name="图片 9" descr="徽标, 公司名称&#10;&#10;描述已自动生成">
            <a:extLst>
              <a:ext uri="{FF2B5EF4-FFF2-40B4-BE49-F238E27FC236}">
                <a16:creationId xmlns:a16="http://schemas.microsoft.com/office/drawing/2014/main" id="{714681F8-2D68-AD0C-C589-F9297A8F6665}"/>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l="4720" r="48974" b="27283"/>
          <a:stretch/>
        </p:blipFill>
        <p:spPr>
          <a:xfrm>
            <a:off x="9110873" y="152868"/>
            <a:ext cx="1842190" cy="540000"/>
          </a:xfrm>
          <a:prstGeom prst="rect">
            <a:avLst/>
          </a:prstGeom>
        </p:spPr>
      </p:pic>
      <p:pic>
        <p:nvPicPr>
          <p:cNvPr id="11" name="图片 10" descr="徽标, 公司名称&#10;&#10;描述已自动生成">
            <a:extLst>
              <a:ext uri="{FF2B5EF4-FFF2-40B4-BE49-F238E27FC236}">
                <a16:creationId xmlns:a16="http://schemas.microsoft.com/office/drawing/2014/main" id="{01FEE64A-E574-FD06-0A19-43E23C4EC6D5}"/>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0924093" y="117968"/>
            <a:ext cx="982501" cy="540000"/>
          </a:xfrm>
          <a:prstGeom prst="rect">
            <a:avLst/>
          </a:prstGeom>
        </p:spPr>
      </p:pic>
    </p:spTree>
    <p:extLst>
      <p:ext uri="{BB962C8B-B14F-4D97-AF65-F5344CB8AC3E}">
        <p14:creationId xmlns:p14="http://schemas.microsoft.com/office/powerpoint/2010/main" val="251752485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1729339"/>
            <a:ext cx="12192000" cy="707886"/>
          </a:xfrm>
          <a:prstGeom prst="rect">
            <a:avLst/>
          </a:prstGeom>
          <a:noFill/>
        </p:spPr>
        <p:txBody>
          <a:bodyPr wrap="square" rtlCol="0">
            <a:spAutoFit/>
          </a:bodyPr>
          <a:lstStyle/>
          <a:p>
            <a:pPr algn="ctr"/>
            <a:r>
              <a:rPr lang="zh-CN" altLang="en-US" sz="4000" b="1" dirty="0">
                <a:solidFill>
                  <a:srgbClr val="1C5292"/>
                </a:solidFill>
                <a:latin typeface="微软雅黑" panose="020B0503020204020204" pitchFamily="34" charset="-122"/>
                <a:ea typeface="微软雅黑" panose="020B0503020204020204" pitchFamily="34" charset="-122"/>
              </a:rPr>
              <a:t>茚达特罗格隆溴铵吸入粉雾</a:t>
            </a:r>
            <a:r>
              <a:rPr lang="zh-CN" altLang="en-US" sz="4000" b="1" dirty="0" smtClean="0">
                <a:solidFill>
                  <a:srgbClr val="1C5292"/>
                </a:solidFill>
                <a:latin typeface="微软雅黑" panose="020B0503020204020204" pitchFamily="34" charset="-122"/>
                <a:ea typeface="微软雅黑" panose="020B0503020204020204" pitchFamily="34" charset="-122"/>
              </a:rPr>
              <a:t>剂（杰润</a:t>
            </a:r>
            <a:r>
              <a:rPr lang="en-US" altLang="zh-CN" sz="4000" b="1" baseline="30000" dirty="0" smtClean="0">
                <a:solidFill>
                  <a:srgbClr val="1C5292"/>
                </a:solidFill>
                <a:latin typeface="微软雅黑" panose="020B0503020204020204" pitchFamily="34" charset="-122"/>
                <a:ea typeface="微软雅黑" panose="020B0503020204020204" pitchFamily="34" charset="-122"/>
              </a:rPr>
              <a:t>®</a:t>
            </a:r>
            <a:r>
              <a:rPr lang="zh-CN" altLang="en-US" sz="4000" b="1" dirty="0" smtClean="0">
                <a:solidFill>
                  <a:srgbClr val="1C5292"/>
                </a:solidFill>
                <a:latin typeface="微软雅黑" panose="020B0503020204020204" pitchFamily="34" charset="-122"/>
                <a:ea typeface="微软雅黑" panose="020B0503020204020204" pitchFamily="34" charset="-122"/>
              </a:rPr>
              <a:t>）</a:t>
            </a:r>
            <a:endParaRPr lang="zh-CN" altLang="en-US" sz="4000" b="1" dirty="0">
              <a:solidFill>
                <a:srgbClr val="1C5292"/>
              </a:solidFill>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a16="http://schemas.microsoft.com/office/drawing/2014/main" id="{BA13B3FD-1FD4-FDB3-D0BA-9EF537D7DADE}"/>
              </a:ext>
            </a:extLst>
          </p:cNvPr>
          <p:cNvSpPr/>
          <p:nvPr/>
        </p:nvSpPr>
        <p:spPr>
          <a:xfrm>
            <a:off x="4208304" y="4422140"/>
            <a:ext cx="3775393" cy="581762"/>
          </a:xfrm>
          <a:prstGeom prst="rect">
            <a:avLst/>
          </a:prstGeom>
        </p:spPr>
        <p:txBody>
          <a:bodyPr wrap="none">
            <a:spAutoFit/>
          </a:bodyPr>
          <a:lstStyle/>
          <a:p>
            <a:pPr algn="ctr">
              <a:lnSpc>
                <a:spcPct val="125000"/>
              </a:lnSpc>
            </a:pPr>
            <a:r>
              <a:rPr lang="zh-CN" altLang="en-US" sz="2800" b="1" kern="0" dirty="0">
                <a:solidFill>
                  <a:srgbClr val="E7E6E6">
                    <a:lumMod val="25000"/>
                  </a:srgbClr>
                </a:solidFill>
                <a:latin typeface="微软雅黑" panose="020B0503020204020204" pitchFamily="34" charset="-122"/>
                <a:ea typeface="微软雅黑" panose="020B0503020204020204" pitchFamily="34" charset="-122"/>
                <a:sym typeface="Arial" panose="020B0604020202020204" pitchFamily="34" charset="0"/>
              </a:rPr>
              <a:t>北京诺华制药有限公司</a:t>
            </a:r>
            <a:endParaRPr lang="en-US" altLang="zh-CN" sz="2800" b="1" kern="0" dirty="0">
              <a:solidFill>
                <a:srgbClr val="E7E6E6">
                  <a:lumMod val="25000"/>
                </a:srgbClr>
              </a:solidFill>
              <a:latin typeface="微软雅黑" panose="020B0503020204020204" pitchFamily="34" charset="-122"/>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931821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4995172" y="2201113"/>
            <a:ext cx="2394104" cy="540000"/>
            <a:chOff x="4995172" y="2240556"/>
            <a:chExt cx="2394104" cy="540000"/>
          </a:xfrm>
        </p:grpSpPr>
        <p:sp>
          <p:nvSpPr>
            <p:cNvPr id="4" name="文本框 3"/>
            <p:cNvSpPr txBox="1"/>
            <p:nvPr/>
          </p:nvSpPr>
          <p:spPr>
            <a:xfrm>
              <a:off x="5679276" y="2240556"/>
              <a:ext cx="1710000" cy="540000"/>
            </a:xfrm>
            <a:prstGeom prst="rect">
              <a:avLst/>
            </a:prstGeom>
            <a:noFill/>
          </p:spPr>
          <p:txBody>
            <a:bodyPr wrap="square" rtlCol="0" anchor="ctr">
              <a:spAutoFit/>
            </a:bodyPr>
            <a:lstStyle/>
            <a:p>
              <a:r>
                <a:rPr lang="zh-CN" altLang="en-US" sz="2800" b="1" dirty="0">
                  <a:solidFill>
                    <a:srgbClr val="1C5292"/>
                  </a:solidFill>
                  <a:latin typeface="微软雅黑" panose="020B0503020204020204" pitchFamily="34" charset="-122"/>
                  <a:ea typeface="微软雅黑" panose="020B0503020204020204" pitchFamily="34" charset="-122"/>
                </a:rPr>
                <a:t>基本信息</a:t>
              </a:r>
              <a:endParaRPr lang="en-US" altLang="zh-CN" sz="2800" b="1" dirty="0">
                <a:solidFill>
                  <a:srgbClr val="1C5292"/>
                </a:solidFill>
                <a:latin typeface="微软雅黑" panose="020B0503020204020204" pitchFamily="34" charset="-122"/>
                <a:ea typeface="微软雅黑" panose="020B0503020204020204" pitchFamily="34" charset="-122"/>
              </a:endParaRPr>
            </a:p>
          </p:txBody>
        </p:sp>
        <p:sp>
          <p:nvSpPr>
            <p:cNvPr id="5" name="íṩḷiḋe">
              <a:extLst>
                <a:ext uri="{FF2B5EF4-FFF2-40B4-BE49-F238E27FC236}">
                  <a16:creationId xmlns:a16="http://schemas.microsoft.com/office/drawing/2014/main" id="{C91AFDFE-3BD5-4471-AFBA-343D9D9573BC}"/>
                </a:ext>
              </a:extLst>
            </p:cNvPr>
            <p:cNvSpPr txBox="1"/>
            <p:nvPr/>
          </p:nvSpPr>
          <p:spPr>
            <a:xfrm>
              <a:off x="4995172" y="2240556"/>
              <a:ext cx="540000" cy="540000"/>
            </a:xfrm>
            <a:prstGeom prst="roundRect">
              <a:avLst/>
            </a:prstGeom>
            <a:solidFill>
              <a:srgbClr val="1B5191"/>
            </a:solidFill>
          </p:spPr>
          <p:txBody>
            <a:bodyPr wrap="none" lIns="91440" tIns="45720" rIns="91440" bIns="45720" rtlCol="0" anchor="ctr" anchorCtr="0">
              <a:noAutofit/>
            </a:bodyPr>
            <a:lstStyle/>
            <a:p>
              <a:pPr algn="ctr">
                <a:defRPr/>
              </a:pPr>
              <a:r>
                <a:rPr kumimoji="1" lang="en-US" altLang="zh-CN" sz="2400" b="1" kern="0" dirty="0">
                  <a:solidFill>
                    <a:srgbClr val="FFFFFF"/>
                  </a:solidFill>
                  <a:latin typeface="微软雅黑" panose="020B0503020204020204" pitchFamily="34" charset="-122"/>
                  <a:ea typeface="微软雅黑" panose="020B0503020204020204" pitchFamily="34" charset="-122"/>
                  <a:cs typeface="+mn-ea"/>
                  <a:sym typeface="+mn-lt"/>
                </a:rPr>
                <a:t>01</a:t>
              </a:r>
              <a:endParaRPr kumimoji="1" lang="zh-CN" altLang="en-US" sz="2400" b="1" kern="0" dirty="0">
                <a:solidFill>
                  <a:srgbClr val="FFFFFF"/>
                </a:solidFill>
                <a:latin typeface="微软雅黑" panose="020B0503020204020204" pitchFamily="34" charset="-122"/>
                <a:ea typeface="微软雅黑" panose="020B0503020204020204" pitchFamily="34" charset="-122"/>
                <a:cs typeface="+mn-ea"/>
                <a:sym typeface="+mn-lt"/>
              </a:endParaRPr>
            </a:p>
          </p:txBody>
        </p:sp>
      </p:grpSp>
      <p:grpSp>
        <p:nvGrpSpPr>
          <p:cNvPr id="27" name="组合 26"/>
          <p:cNvGrpSpPr/>
          <p:nvPr/>
        </p:nvGrpSpPr>
        <p:grpSpPr>
          <a:xfrm>
            <a:off x="8131537" y="2201113"/>
            <a:ext cx="2394104" cy="540000"/>
            <a:chOff x="4995172" y="1155831"/>
            <a:chExt cx="2394104" cy="540000"/>
          </a:xfrm>
        </p:grpSpPr>
        <p:sp>
          <p:nvSpPr>
            <p:cNvPr id="7" name="文本框 6"/>
            <p:cNvSpPr txBox="1"/>
            <p:nvPr/>
          </p:nvSpPr>
          <p:spPr>
            <a:xfrm>
              <a:off x="5679276" y="1155831"/>
              <a:ext cx="1710000" cy="540000"/>
            </a:xfrm>
            <a:prstGeom prst="rect">
              <a:avLst/>
            </a:prstGeom>
            <a:noFill/>
          </p:spPr>
          <p:txBody>
            <a:bodyPr wrap="square" rtlCol="0" anchor="ctr">
              <a:spAutoFit/>
            </a:bodyPr>
            <a:lstStyle/>
            <a:p>
              <a:r>
                <a:rPr lang="zh-CN" altLang="en-US" sz="2800" b="1" dirty="0">
                  <a:solidFill>
                    <a:srgbClr val="1C5292"/>
                  </a:solidFill>
                  <a:latin typeface="微软雅黑" panose="020B0503020204020204" pitchFamily="34" charset="-122"/>
                  <a:ea typeface="微软雅黑" panose="020B0503020204020204" pitchFamily="34" charset="-122"/>
                </a:rPr>
                <a:t>安全性</a:t>
              </a:r>
              <a:endParaRPr lang="en-US" altLang="zh-CN" sz="2800" b="1" dirty="0">
                <a:solidFill>
                  <a:srgbClr val="1C5292"/>
                </a:solidFill>
                <a:latin typeface="微软雅黑" panose="020B0503020204020204" pitchFamily="34" charset="-122"/>
                <a:ea typeface="微软雅黑" panose="020B0503020204020204" pitchFamily="34" charset="-122"/>
              </a:endParaRPr>
            </a:p>
          </p:txBody>
        </p:sp>
        <p:sp>
          <p:nvSpPr>
            <p:cNvPr id="8" name="íṩḷiḋe">
              <a:extLst>
                <a:ext uri="{FF2B5EF4-FFF2-40B4-BE49-F238E27FC236}">
                  <a16:creationId xmlns:a16="http://schemas.microsoft.com/office/drawing/2014/main" id="{C91AFDFE-3BD5-4471-AFBA-343D9D9573BC}"/>
                </a:ext>
              </a:extLst>
            </p:cNvPr>
            <p:cNvSpPr txBox="1"/>
            <p:nvPr/>
          </p:nvSpPr>
          <p:spPr>
            <a:xfrm>
              <a:off x="4995172" y="1155831"/>
              <a:ext cx="540000" cy="540000"/>
            </a:xfrm>
            <a:prstGeom prst="roundRect">
              <a:avLst/>
            </a:prstGeom>
            <a:solidFill>
              <a:srgbClr val="1B5191"/>
            </a:solidFill>
          </p:spPr>
          <p:txBody>
            <a:bodyPr wrap="none" lIns="91440" tIns="45720" rIns="91440" bIns="45720" rtlCol="0" anchor="ctr" anchorCtr="0">
              <a:noAutofit/>
            </a:bodyPr>
            <a:lstStyle/>
            <a:p>
              <a:pPr algn="ctr">
                <a:defRPr/>
              </a:pPr>
              <a:r>
                <a:rPr kumimoji="1" lang="en-US" altLang="zh-CN" sz="2400" b="1" kern="0" dirty="0">
                  <a:solidFill>
                    <a:srgbClr val="FFFFFF"/>
                  </a:solidFill>
                  <a:latin typeface="微软雅黑" panose="020B0503020204020204" pitchFamily="34" charset="-122"/>
                  <a:ea typeface="微软雅黑" panose="020B0503020204020204" pitchFamily="34" charset="-122"/>
                  <a:cs typeface="+mn-ea"/>
                  <a:sym typeface="+mn-lt"/>
                </a:rPr>
                <a:t>02</a:t>
              </a:r>
              <a:endParaRPr kumimoji="1" lang="zh-CN" altLang="en-US" sz="2400" b="1" kern="0" dirty="0">
                <a:solidFill>
                  <a:srgbClr val="FFFFFF"/>
                </a:solidFill>
                <a:latin typeface="微软雅黑" panose="020B0503020204020204" pitchFamily="34" charset="-122"/>
                <a:ea typeface="微软雅黑" panose="020B0503020204020204" pitchFamily="34" charset="-122"/>
                <a:cs typeface="+mn-ea"/>
                <a:sym typeface="+mn-lt"/>
              </a:endParaRPr>
            </a:p>
          </p:txBody>
        </p:sp>
      </p:grpSp>
      <p:grpSp>
        <p:nvGrpSpPr>
          <p:cNvPr id="33" name="组合 32"/>
          <p:cNvGrpSpPr/>
          <p:nvPr/>
        </p:nvGrpSpPr>
        <p:grpSpPr>
          <a:xfrm>
            <a:off x="4995172" y="3419194"/>
            <a:ext cx="2394104" cy="540000"/>
            <a:chOff x="4995172" y="3172842"/>
            <a:chExt cx="2394104" cy="540000"/>
          </a:xfrm>
        </p:grpSpPr>
        <p:sp>
          <p:nvSpPr>
            <p:cNvPr id="10" name="文本框 9"/>
            <p:cNvSpPr txBox="1"/>
            <p:nvPr/>
          </p:nvSpPr>
          <p:spPr>
            <a:xfrm>
              <a:off x="5679276" y="3172842"/>
              <a:ext cx="1710000" cy="540000"/>
            </a:xfrm>
            <a:prstGeom prst="rect">
              <a:avLst/>
            </a:prstGeom>
            <a:noFill/>
          </p:spPr>
          <p:txBody>
            <a:bodyPr wrap="square" rtlCol="0" anchor="ctr">
              <a:spAutoFit/>
            </a:bodyPr>
            <a:lstStyle/>
            <a:p>
              <a:r>
                <a:rPr lang="zh-CN" altLang="en-US" sz="2800" b="1" dirty="0">
                  <a:solidFill>
                    <a:srgbClr val="1C5292"/>
                  </a:solidFill>
                  <a:latin typeface="微软雅黑" panose="020B0503020204020204" pitchFamily="34" charset="-122"/>
                  <a:ea typeface="微软雅黑" panose="020B0503020204020204" pitchFamily="34" charset="-122"/>
                </a:rPr>
                <a:t>有效性</a:t>
              </a:r>
              <a:endParaRPr lang="en-US" altLang="zh-CN" sz="2800" b="1" dirty="0">
                <a:solidFill>
                  <a:srgbClr val="1C5292"/>
                </a:solidFill>
                <a:latin typeface="微软雅黑" panose="020B0503020204020204" pitchFamily="34" charset="-122"/>
                <a:ea typeface="微软雅黑" panose="020B0503020204020204" pitchFamily="34" charset="-122"/>
              </a:endParaRPr>
            </a:p>
          </p:txBody>
        </p:sp>
        <p:sp>
          <p:nvSpPr>
            <p:cNvPr id="11" name="íṩḷiḋe">
              <a:extLst>
                <a:ext uri="{FF2B5EF4-FFF2-40B4-BE49-F238E27FC236}">
                  <a16:creationId xmlns:a16="http://schemas.microsoft.com/office/drawing/2014/main" id="{C91AFDFE-3BD5-4471-AFBA-343D9D9573BC}"/>
                </a:ext>
              </a:extLst>
            </p:cNvPr>
            <p:cNvSpPr txBox="1"/>
            <p:nvPr/>
          </p:nvSpPr>
          <p:spPr>
            <a:xfrm>
              <a:off x="4995172" y="3172842"/>
              <a:ext cx="540000" cy="540000"/>
            </a:xfrm>
            <a:prstGeom prst="roundRect">
              <a:avLst/>
            </a:prstGeom>
            <a:solidFill>
              <a:srgbClr val="1B5191"/>
            </a:solidFill>
          </p:spPr>
          <p:txBody>
            <a:bodyPr wrap="none" lIns="91440" tIns="45720" rIns="91440" bIns="45720" rtlCol="0" anchor="ctr" anchorCtr="0">
              <a:noAutofit/>
            </a:bodyPr>
            <a:lstStyle/>
            <a:p>
              <a:pPr algn="ctr">
                <a:defRPr/>
              </a:pPr>
              <a:r>
                <a:rPr kumimoji="1" lang="en-US" altLang="zh-CN" sz="2400" b="1" kern="0" dirty="0">
                  <a:solidFill>
                    <a:srgbClr val="FFFFFF"/>
                  </a:solidFill>
                  <a:latin typeface="微软雅黑" panose="020B0503020204020204" pitchFamily="34" charset="-122"/>
                  <a:ea typeface="微软雅黑" panose="020B0503020204020204" pitchFamily="34" charset="-122"/>
                  <a:cs typeface="+mn-ea"/>
                  <a:sym typeface="+mn-lt"/>
                </a:rPr>
                <a:t>03</a:t>
              </a:r>
              <a:endParaRPr kumimoji="1" lang="zh-CN" altLang="en-US" sz="2400" b="1" kern="0" dirty="0">
                <a:solidFill>
                  <a:srgbClr val="FFFFFF"/>
                </a:solidFill>
                <a:latin typeface="微软雅黑" panose="020B0503020204020204" pitchFamily="34" charset="-122"/>
                <a:ea typeface="微软雅黑" panose="020B0503020204020204" pitchFamily="34" charset="-122"/>
                <a:cs typeface="+mn-ea"/>
                <a:sym typeface="+mn-lt"/>
              </a:endParaRPr>
            </a:p>
          </p:txBody>
        </p:sp>
      </p:grpSp>
      <p:grpSp>
        <p:nvGrpSpPr>
          <p:cNvPr id="35" name="组合 34"/>
          <p:cNvGrpSpPr/>
          <p:nvPr/>
        </p:nvGrpSpPr>
        <p:grpSpPr>
          <a:xfrm>
            <a:off x="8131537" y="3419194"/>
            <a:ext cx="2394104" cy="540000"/>
            <a:chOff x="4995172" y="5050184"/>
            <a:chExt cx="2394104" cy="540000"/>
          </a:xfrm>
        </p:grpSpPr>
        <p:sp>
          <p:nvSpPr>
            <p:cNvPr id="13" name="文本框 12"/>
            <p:cNvSpPr txBox="1"/>
            <p:nvPr/>
          </p:nvSpPr>
          <p:spPr>
            <a:xfrm>
              <a:off x="5679276" y="5058574"/>
              <a:ext cx="1710000" cy="523220"/>
            </a:xfrm>
            <a:prstGeom prst="rect">
              <a:avLst/>
            </a:prstGeom>
            <a:noFill/>
          </p:spPr>
          <p:txBody>
            <a:bodyPr wrap="square" rtlCol="0" anchor="ctr">
              <a:spAutoFit/>
            </a:bodyPr>
            <a:lstStyle/>
            <a:p>
              <a:r>
                <a:rPr lang="zh-CN" altLang="en-US" sz="2800" b="1" dirty="0" smtClean="0">
                  <a:solidFill>
                    <a:srgbClr val="1C5292"/>
                  </a:solidFill>
                  <a:latin typeface="微软雅黑" panose="020B0503020204020204" pitchFamily="34" charset="-122"/>
                  <a:ea typeface="微软雅黑" panose="020B0503020204020204" pitchFamily="34" charset="-122"/>
                </a:rPr>
                <a:t>创新性</a:t>
              </a:r>
              <a:endParaRPr lang="en-US" altLang="zh-CN" sz="2800" b="1" dirty="0">
                <a:solidFill>
                  <a:srgbClr val="1C5292"/>
                </a:solidFill>
                <a:latin typeface="微软雅黑" panose="020B0503020204020204" pitchFamily="34" charset="-122"/>
                <a:ea typeface="微软雅黑" panose="020B0503020204020204" pitchFamily="34" charset="-122"/>
              </a:endParaRPr>
            </a:p>
          </p:txBody>
        </p:sp>
        <p:sp>
          <p:nvSpPr>
            <p:cNvPr id="14" name="íṩḷiḋe">
              <a:extLst>
                <a:ext uri="{FF2B5EF4-FFF2-40B4-BE49-F238E27FC236}">
                  <a16:creationId xmlns:a16="http://schemas.microsoft.com/office/drawing/2014/main" id="{C91AFDFE-3BD5-4471-AFBA-343D9D9573BC}"/>
                </a:ext>
              </a:extLst>
            </p:cNvPr>
            <p:cNvSpPr txBox="1"/>
            <p:nvPr/>
          </p:nvSpPr>
          <p:spPr>
            <a:xfrm>
              <a:off x="4995172" y="5050184"/>
              <a:ext cx="540000" cy="540000"/>
            </a:xfrm>
            <a:prstGeom prst="roundRect">
              <a:avLst/>
            </a:prstGeom>
            <a:solidFill>
              <a:srgbClr val="1B5191"/>
            </a:solidFill>
          </p:spPr>
          <p:txBody>
            <a:bodyPr wrap="none" lIns="91440" tIns="45720" rIns="91440" bIns="45720" rtlCol="0" anchor="ctr" anchorCtr="0">
              <a:noAutofit/>
            </a:bodyPr>
            <a:lstStyle/>
            <a:p>
              <a:pPr algn="ctr">
                <a:defRPr/>
              </a:pPr>
              <a:r>
                <a:rPr kumimoji="1" lang="en-US" altLang="zh-CN" sz="2400" b="1" kern="0" dirty="0">
                  <a:solidFill>
                    <a:srgbClr val="FFFFFF"/>
                  </a:solidFill>
                  <a:latin typeface="微软雅黑" panose="020B0503020204020204" pitchFamily="34" charset="-122"/>
                  <a:ea typeface="微软雅黑" panose="020B0503020204020204" pitchFamily="34" charset="-122"/>
                  <a:cs typeface="+mn-ea"/>
                  <a:sym typeface="+mn-lt"/>
                </a:rPr>
                <a:t>04</a:t>
              </a:r>
              <a:endParaRPr kumimoji="1" lang="zh-CN" altLang="en-US" sz="2400" b="1" kern="0" dirty="0">
                <a:solidFill>
                  <a:srgbClr val="FFFFFF"/>
                </a:solidFill>
                <a:latin typeface="微软雅黑" panose="020B0503020204020204" pitchFamily="34" charset="-122"/>
                <a:ea typeface="微软雅黑" panose="020B0503020204020204" pitchFamily="34" charset="-122"/>
                <a:cs typeface="+mn-ea"/>
                <a:sym typeface="+mn-lt"/>
              </a:endParaRPr>
            </a:p>
          </p:txBody>
        </p:sp>
      </p:grpSp>
      <p:grpSp>
        <p:nvGrpSpPr>
          <p:cNvPr id="34" name="组合 33"/>
          <p:cNvGrpSpPr/>
          <p:nvPr/>
        </p:nvGrpSpPr>
        <p:grpSpPr>
          <a:xfrm>
            <a:off x="4995172" y="4637275"/>
            <a:ext cx="2394104" cy="540000"/>
            <a:chOff x="4995172" y="4097275"/>
            <a:chExt cx="2394104" cy="540000"/>
          </a:xfrm>
        </p:grpSpPr>
        <p:sp>
          <p:nvSpPr>
            <p:cNvPr id="16" name="文本框 15"/>
            <p:cNvSpPr txBox="1"/>
            <p:nvPr/>
          </p:nvSpPr>
          <p:spPr>
            <a:xfrm>
              <a:off x="5679276" y="4105665"/>
              <a:ext cx="1710000" cy="523220"/>
            </a:xfrm>
            <a:prstGeom prst="rect">
              <a:avLst/>
            </a:prstGeom>
            <a:noFill/>
          </p:spPr>
          <p:txBody>
            <a:bodyPr wrap="square" rtlCol="0" anchor="ctr">
              <a:spAutoFit/>
            </a:bodyPr>
            <a:lstStyle/>
            <a:p>
              <a:r>
                <a:rPr lang="zh-CN" altLang="en-US" sz="2800" b="1" dirty="0">
                  <a:solidFill>
                    <a:srgbClr val="1C5292"/>
                  </a:solidFill>
                  <a:latin typeface="微软雅黑" panose="020B0503020204020204" pitchFamily="34" charset="-122"/>
                  <a:ea typeface="微软雅黑" panose="020B0503020204020204" pitchFamily="34" charset="-122"/>
                </a:rPr>
                <a:t>公平性</a:t>
              </a:r>
              <a:endParaRPr lang="en-US" altLang="zh-CN" sz="2800" b="1" dirty="0">
                <a:solidFill>
                  <a:srgbClr val="1C5292"/>
                </a:solidFill>
                <a:latin typeface="微软雅黑" panose="020B0503020204020204" pitchFamily="34" charset="-122"/>
                <a:ea typeface="微软雅黑" panose="020B0503020204020204" pitchFamily="34" charset="-122"/>
              </a:endParaRPr>
            </a:p>
          </p:txBody>
        </p:sp>
        <p:sp>
          <p:nvSpPr>
            <p:cNvPr id="17" name="íṩḷiḋe">
              <a:extLst>
                <a:ext uri="{FF2B5EF4-FFF2-40B4-BE49-F238E27FC236}">
                  <a16:creationId xmlns:a16="http://schemas.microsoft.com/office/drawing/2014/main" id="{C91AFDFE-3BD5-4471-AFBA-343D9D9573BC}"/>
                </a:ext>
              </a:extLst>
            </p:cNvPr>
            <p:cNvSpPr txBox="1"/>
            <p:nvPr/>
          </p:nvSpPr>
          <p:spPr>
            <a:xfrm>
              <a:off x="4995172" y="4097275"/>
              <a:ext cx="540000" cy="540000"/>
            </a:xfrm>
            <a:prstGeom prst="roundRect">
              <a:avLst/>
            </a:prstGeom>
            <a:solidFill>
              <a:srgbClr val="1B5191"/>
            </a:solidFill>
          </p:spPr>
          <p:txBody>
            <a:bodyPr wrap="none" lIns="91440" tIns="45720" rIns="91440" bIns="45720" rtlCol="0" anchor="ctr" anchorCtr="0">
              <a:noAutofit/>
            </a:bodyPr>
            <a:lstStyle/>
            <a:p>
              <a:pPr algn="ctr">
                <a:defRPr/>
              </a:pPr>
              <a:r>
                <a:rPr kumimoji="1" lang="en-US" altLang="zh-CN" sz="2400" b="1" kern="0" dirty="0">
                  <a:solidFill>
                    <a:srgbClr val="FFFFFF"/>
                  </a:solidFill>
                  <a:latin typeface="微软雅黑" panose="020B0503020204020204" pitchFamily="34" charset="-122"/>
                  <a:ea typeface="微软雅黑" panose="020B0503020204020204" pitchFamily="34" charset="-122"/>
                  <a:cs typeface="+mn-ea"/>
                  <a:sym typeface="+mn-lt"/>
                </a:rPr>
                <a:t>05</a:t>
              </a:r>
              <a:endParaRPr kumimoji="1" lang="zh-CN" altLang="en-US" sz="2400" b="1" kern="0" dirty="0">
                <a:solidFill>
                  <a:srgbClr val="FFFFFF"/>
                </a:solidFill>
                <a:latin typeface="微软雅黑" panose="020B0503020204020204" pitchFamily="34" charset="-122"/>
                <a:ea typeface="微软雅黑" panose="020B0503020204020204" pitchFamily="34" charset="-122"/>
                <a:cs typeface="+mn-ea"/>
                <a:sym typeface="+mn-lt"/>
              </a:endParaRPr>
            </a:p>
          </p:txBody>
        </p:sp>
      </p:grpSp>
      <p:pic>
        <p:nvPicPr>
          <p:cNvPr id="6" name="图片 5"/>
          <p:cNvPicPr>
            <a:picLocks noChangeAspect="1"/>
          </p:cNvPicPr>
          <p:nvPr/>
        </p:nvPicPr>
        <p:blipFill>
          <a:blip r:embed="rId2"/>
          <a:stretch>
            <a:fillRect/>
          </a:stretch>
        </p:blipFill>
        <p:spPr>
          <a:xfrm>
            <a:off x="302646" y="2541522"/>
            <a:ext cx="3596952" cy="2554445"/>
          </a:xfrm>
          <a:prstGeom prst="rect">
            <a:avLst/>
          </a:prstGeom>
        </p:spPr>
      </p:pic>
    </p:spTree>
    <p:extLst>
      <p:ext uri="{BB962C8B-B14F-4D97-AF65-F5344CB8AC3E}">
        <p14:creationId xmlns:p14="http://schemas.microsoft.com/office/powerpoint/2010/main" val="4225902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5394" y="345686"/>
            <a:ext cx="4305987" cy="461665"/>
          </a:xfrm>
          <a:prstGeom prst="rect">
            <a:avLst/>
          </a:prstGeom>
        </p:spPr>
        <p:txBody>
          <a:bodyPr wrap="none">
            <a:spAutoFit/>
          </a:bodyPr>
          <a:lstStyle/>
          <a:p>
            <a:r>
              <a:rPr lang="en-US" altLang="zh-CN" sz="2400" b="1" spc="300" dirty="0">
                <a:solidFill>
                  <a:srgbClr val="1C5292"/>
                </a:solidFill>
                <a:latin typeface="微软雅黑" panose="020B0503020204020204" pitchFamily="34" charset="-122"/>
                <a:ea typeface="微软雅黑"/>
              </a:rPr>
              <a:t>01. </a:t>
            </a:r>
            <a:r>
              <a:rPr lang="zh-CN" altLang="en-US" sz="2400" b="1" spc="300" dirty="0">
                <a:solidFill>
                  <a:srgbClr val="1C5292"/>
                </a:solidFill>
                <a:latin typeface="微软雅黑" panose="020B0503020204020204" pitchFamily="34" charset="-122"/>
                <a:ea typeface="微软雅黑"/>
              </a:rPr>
              <a:t>药品基本</a:t>
            </a:r>
            <a:r>
              <a:rPr lang="zh-CN" altLang="en-US" sz="2400" b="1" spc="300" dirty="0" smtClean="0">
                <a:solidFill>
                  <a:srgbClr val="1C5292"/>
                </a:solidFill>
                <a:latin typeface="微软雅黑" panose="020B0503020204020204" pitchFamily="34" charset="-122"/>
                <a:ea typeface="微软雅黑"/>
              </a:rPr>
              <a:t>信息（</a:t>
            </a:r>
            <a:r>
              <a:rPr lang="en-US" altLang="zh-CN" sz="2400" b="1" spc="300" dirty="0" smtClean="0">
                <a:solidFill>
                  <a:srgbClr val="1C5292"/>
                </a:solidFill>
                <a:latin typeface="微软雅黑" panose="020B0503020204020204" pitchFamily="34" charset="-122"/>
                <a:ea typeface="微软雅黑"/>
              </a:rPr>
              <a:t>1/2</a:t>
            </a:r>
            <a:r>
              <a:rPr lang="zh-CN" altLang="en-US" sz="2400" b="1" spc="300" dirty="0" smtClean="0">
                <a:solidFill>
                  <a:srgbClr val="1C5292"/>
                </a:solidFill>
                <a:latin typeface="微软雅黑" panose="020B0503020204020204" pitchFamily="34" charset="-122"/>
                <a:ea typeface="微软雅黑"/>
              </a:rPr>
              <a:t>）</a:t>
            </a:r>
            <a:endParaRPr lang="zh-CN" altLang="en-US" sz="2400" b="1" spc="300" dirty="0">
              <a:solidFill>
                <a:srgbClr val="1C5292"/>
              </a:solidFill>
              <a:latin typeface="微软雅黑" panose="020B0503020204020204" pitchFamily="34" charset="-122"/>
              <a:ea typeface="微软雅黑"/>
            </a:endParaRPr>
          </a:p>
        </p:txBody>
      </p:sp>
      <p:graphicFrame>
        <p:nvGraphicFramePr>
          <p:cNvPr id="3" name="表格 2"/>
          <p:cNvGraphicFramePr>
            <a:graphicFrameLocks noGrp="1"/>
          </p:cNvGraphicFramePr>
          <p:nvPr>
            <p:extLst>
              <p:ext uri="{D42A27DB-BD31-4B8C-83A1-F6EECF244321}">
                <p14:modId xmlns:p14="http://schemas.microsoft.com/office/powerpoint/2010/main" val="2514420683"/>
              </p:ext>
            </p:extLst>
          </p:nvPr>
        </p:nvGraphicFramePr>
        <p:xfrm>
          <a:off x="658368" y="1069847"/>
          <a:ext cx="10936225" cy="4965191"/>
        </p:xfrm>
        <a:graphic>
          <a:graphicData uri="http://schemas.openxmlformats.org/drawingml/2006/table">
            <a:tbl>
              <a:tblPr>
                <a:tableStyleId>{5940675A-B579-460E-94D1-54222C63F5DA}</a:tableStyleId>
              </a:tblPr>
              <a:tblGrid>
                <a:gridCol w="2240873">
                  <a:extLst>
                    <a:ext uri="{9D8B030D-6E8A-4147-A177-3AD203B41FA5}">
                      <a16:colId xmlns:a16="http://schemas.microsoft.com/office/drawing/2014/main" val="4178874162"/>
                    </a:ext>
                  </a:extLst>
                </a:gridCol>
                <a:gridCol w="3547279">
                  <a:extLst>
                    <a:ext uri="{9D8B030D-6E8A-4147-A177-3AD203B41FA5}">
                      <a16:colId xmlns:a16="http://schemas.microsoft.com/office/drawing/2014/main" val="941671488"/>
                    </a:ext>
                  </a:extLst>
                </a:gridCol>
                <a:gridCol w="2258568">
                  <a:extLst>
                    <a:ext uri="{9D8B030D-6E8A-4147-A177-3AD203B41FA5}">
                      <a16:colId xmlns:a16="http://schemas.microsoft.com/office/drawing/2014/main" val="1274681368"/>
                    </a:ext>
                  </a:extLst>
                </a:gridCol>
                <a:gridCol w="2889505">
                  <a:extLst>
                    <a:ext uri="{9D8B030D-6E8A-4147-A177-3AD203B41FA5}">
                      <a16:colId xmlns:a16="http://schemas.microsoft.com/office/drawing/2014/main" val="926723925"/>
                    </a:ext>
                  </a:extLst>
                </a:gridCol>
              </a:tblGrid>
              <a:tr h="391176">
                <a:tc>
                  <a:txBody>
                    <a:bodyPr/>
                    <a:lstStyle/>
                    <a:p>
                      <a:r>
                        <a:rPr lang="zh-CN" altLang="en-US" sz="1600" b="1" dirty="0" smtClean="0">
                          <a:latin typeface="等线" panose="02010600030101010101" pitchFamily="2" charset="-122"/>
                          <a:ea typeface="等线" panose="02010600030101010101" pitchFamily="2" charset="-122"/>
                        </a:rPr>
                        <a:t>药品通用名</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r>
                        <a:rPr lang="zh-CN" altLang="en-US" sz="1600" dirty="0" smtClean="0">
                          <a:latin typeface="等线" panose="02010600030101010101" pitchFamily="2" charset="-122"/>
                          <a:ea typeface="等线" panose="02010600030101010101" pitchFamily="2" charset="-122"/>
                        </a:rPr>
                        <a:t>茚达特罗格隆溴铵吸入粉雾剂</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lang="zh-CN" altLang="en-US" sz="1600" b="1" kern="1200" dirty="0" smtClean="0">
                          <a:solidFill>
                            <a:schemeClr val="tx1"/>
                          </a:solidFill>
                          <a:latin typeface="等线" panose="02010600030101010101" pitchFamily="2" charset="-122"/>
                          <a:ea typeface="等线" panose="02010600030101010101" pitchFamily="2" charset="-122"/>
                          <a:cs typeface="+mn-cs"/>
                        </a:rPr>
                        <a:t>商品名</a:t>
                      </a:r>
                      <a:endParaRPr lang="zh-CN" altLang="en-US" sz="16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r>
                        <a:rPr lang="zh-CN" altLang="en-US" sz="1600" dirty="0" smtClean="0">
                          <a:latin typeface="等线" panose="02010600030101010101" pitchFamily="2" charset="-122"/>
                          <a:ea typeface="等线" panose="02010600030101010101" pitchFamily="2" charset="-122"/>
                        </a:rPr>
                        <a:t>杰润</a:t>
                      </a:r>
                      <a:r>
                        <a:rPr lang="en-US" altLang="zh-CN" sz="1600" baseline="30000" dirty="0" smtClean="0">
                          <a:latin typeface="等线" panose="02010600030101010101" pitchFamily="2" charset="-122"/>
                          <a:ea typeface="等线" panose="02010600030101010101" pitchFamily="2" charset="-122"/>
                        </a:rPr>
                        <a:t>®</a:t>
                      </a:r>
                      <a:endParaRPr lang="zh-CN" altLang="en-US" sz="1600" baseline="30000"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6181309"/>
                  </a:ext>
                </a:extLst>
              </a:tr>
              <a:tr h="675667">
                <a:tc>
                  <a:txBody>
                    <a:bodyPr/>
                    <a:lstStyle/>
                    <a:p>
                      <a:r>
                        <a:rPr lang="zh-CN" altLang="en-US" sz="1600" b="1" dirty="0" smtClean="0">
                          <a:latin typeface="等线" panose="02010600030101010101" pitchFamily="2" charset="-122"/>
                          <a:ea typeface="等线" panose="02010600030101010101" pitchFamily="2" charset="-122"/>
                        </a:rPr>
                        <a:t>注册规格</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dirty="0" smtClean="0">
                          <a:latin typeface="等线" panose="02010600030101010101" pitchFamily="2" charset="-122"/>
                          <a:ea typeface="等线" panose="02010600030101010101" pitchFamily="2" charset="-122"/>
                        </a:rPr>
                        <a:t>每粒含马来酸茚达特罗 </a:t>
                      </a:r>
                      <a:r>
                        <a:rPr lang="en-US" altLang="zh-CN" sz="1600" dirty="0" smtClean="0">
                          <a:latin typeface="等线" panose="02010600030101010101" pitchFamily="2" charset="-122"/>
                          <a:ea typeface="等线" panose="02010600030101010101" pitchFamily="2" charset="-122"/>
                        </a:rPr>
                        <a:t>110µg</a:t>
                      </a:r>
                      <a:r>
                        <a:rPr lang="zh-CN" altLang="en-US" sz="1600" dirty="0" smtClean="0">
                          <a:latin typeface="等线" panose="02010600030101010101" pitchFamily="2" charset="-122"/>
                          <a:ea typeface="等线" panose="02010600030101010101" pitchFamily="2" charset="-122"/>
                        </a:rPr>
                        <a:t>和格隆溴铵 </a:t>
                      </a:r>
                      <a:r>
                        <a:rPr lang="en-US" altLang="zh-CN" sz="1600" dirty="0" smtClean="0">
                          <a:latin typeface="等线" panose="02010600030101010101" pitchFamily="2" charset="-122"/>
                          <a:ea typeface="等线" panose="02010600030101010101" pitchFamily="2" charset="-122"/>
                        </a:rPr>
                        <a:t>50µg</a:t>
                      </a:r>
                      <a:endParaRPr lang="zh-CN" altLang="en-US" sz="1600" dirty="0" smtClean="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lang="zh-CN" altLang="en-US" sz="1600" b="1" kern="1200" smtClean="0">
                          <a:solidFill>
                            <a:schemeClr val="tx1"/>
                          </a:solidFill>
                          <a:latin typeface="等线" panose="02010600030101010101" pitchFamily="2" charset="-122"/>
                          <a:ea typeface="等线" panose="02010600030101010101" pitchFamily="2" charset="-122"/>
                          <a:cs typeface="+mn-cs"/>
                        </a:rPr>
                        <a:t>注册分类</a:t>
                      </a:r>
                      <a:endParaRPr lang="zh-CN" altLang="en-US" sz="1600" b="1" kern="1200" dirty="0" smtClean="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r>
                        <a:rPr lang="zh-CN" altLang="en-US" sz="1600" b="1" dirty="0" smtClean="0">
                          <a:solidFill>
                            <a:srgbClr val="FF0000"/>
                          </a:solidFill>
                          <a:latin typeface="等线" panose="02010600030101010101" pitchFamily="2" charset="-122"/>
                          <a:ea typeface="等线" panose="02010600030101010101" pitchFamily="2" charset="-122"/>
                        </a:rPr>
                        <a:t>化药 </a:t>
                      </a:r>
                      <a:r>
                        <a:rPr lang="en-US" altLang="zh-CN" sz="1600" b="1" dirty="0" smtClean="0">
                          <a:solidFill>
                            <a:srgbClr val="FF0000"/>
                          </a:solidFill>
                          <a:latin typeface="等线" panose="02010600030101010101" pitchFamily="2" charset="-122"/>
                          <a:ea typeface="等线" panose="02010600030101010101" pitchFamily="2" charset="-122"/>
                        </a:rPr>
                        <a:t>5.1 </a:t>
                      </a:r>
                      <a:r>
                        <a:rPr lang="zh-CN" altLang="en-US" sz="1600" b="1" dirty="0" smtClean="0">
                          <a:solidFill>
                            <a:srgbClr val="FF0000"/>
                          </a:solidFill>
                          <a:latin typeface="等线" panose="02010600030101010101" pitchFamily="2" charset="-122"/>
                          <a:ea typeface="等线" panose="02010600030101010101" pitchFamily="2" charset="-122"/>
                        </a:rPr>
                        <a:t>类</a:t>
                      </a:r>
                      <a:endParaRPr lang="zh-CN" altLang="en-US" sz="1600" b="1" dirty="0">
                        <a:solidFill>
                          <a:srgbClr val="FF0000"/>
                        </a:solidFill>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30970467"/>
                  </a:ext>
                </a:extLst>
              </a:tr>
              <a:tr h="413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smtClean="0">
                          <a:latin typeface="等线" panose="02010600030101010101" pitchFamily="2" charset="-122"/>
                          <a:ea typeface="等线" panose="02010600030101010101" pitchFamily="2" charset="-122"/>
                        </a:rPr>
                        <a:t>是否为 </a:t>
                      </a:r>
                      <a:r>
                        <a:rPr lang="en-US" altLang="zh-CN" sz="1600" b="1" dirty="0" smtClean="0">
                          <a:latin typeface="等线" panose="02010600030101010101" pitchFamily="2" charset="-122"/>
                          <a:ea typeface="等线" panose="02010600030101010101" pitchFamily="2" charset="-122"/>
                        </a:rPr>
                        <a:t>OTC </a:t>
                      </a:r>
                      <a:r>
                        <a:rPr lang="zh-CN" altLang="en-US" sz="1600" b="1" dirty="0" smtClean="0">
                          <a:latin typeface="等线" panose="02010600030101010101" pitchFamily="2" charset="-122"/>
                          <a:ea typeface="等线" panose="02010600030101010101" pitchFamily="2" charset="-122"/>
                        </a:rPr>
                        <a:t>药品</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0" kern="1200" dirty="0" smtClean="0">
                          <a:solidFill>
                            <a:schemeClr val="tx1"/>
                          </a:solidFill>
                          <a:latin typeface="等线" panose="02010600030101010101" pitchFamily="2" charset="-122"/>
                          <a:ea typeface="等线" panose="02010600030101010101" pitchFamily="2" charset="-122"/>
                          <a:cs typeface="+mn-cs"/>
                        </a:rPr>
                        <a:t>否</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600" b="1" dirty="0" smtClean="0">
                          <a:latin typeface="等线" panose="02010600030101010101" pitchFamily="2" charset="-122"/>
                          <a:ea typeface="等线" panose="02010600030101010101" pitchFamily="2" charset="-122"/>
                        </a:rPr>
                        <a:t>大陆地区同通用名药品</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pPr marL="0" lvl="1" indent="0" algn="l" defTabSz="914400" rtl="0" eaLnBrk="1" latinLnBrk="0" hangingPunct="1">
                        <a:lnSpc>
                          <a:spcPct val="114000"/>
                        </a:lnSpc>
                        <a:spcBef>
                          <a:spcPts val="600"/>
                        </a:spcBef>
                        <a:spcAft>
                          <a:spcPts val="600"/>
                        </a:spcAft>
                        <a:buFont typeface="Arial" panose="020B0604020202020204" pitchFamily="34" charset="0"/>
                        <a:buNone/>
                      </a:pPr>
                      <a:r>
                        <a:rPr lang="zh-CN" altLang="en-US" sz="1600" b="1" kern="1200" dirty="0" smtClean="0">
                          <a:solidFill>
                            <a:srgbClr val="FF0000"/>
                          </a:solidFill>
                          <a:latin typeface="等线" panose="02010600030101010101" pitchFamily="2" charset="-122"/>
                          <a:ea typeface="等线" panose="02010600030101010101" pitchFamily="2" charset="-122"/>
                          <a:cs typeface="+mn-cs"/>
                        </a:rPr>
                        <a:t>本品为独家</a:t>
                      </a:r>
                      <a:endParaRPr lang="zh-CN" altLang="en-US" sz="1600" b="1" kern="1200" dirty="0">
                        <a:solidFill>
                          <a:srgbClr val="FF0000"/>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729786"/>
                  </a:ext>
                </a:extLst>
              </a:tr>
              <a:tr h="675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smtClean="0">
                          <a:latin typeface="等线" panose="02010600030101010101" pitchFamily="2" charset="-122"/>
                          <a:ea typeface="等线" panose="02010600030101010101" pitchFamily="2" charset="-122"/>
                        </a:rPr>
                        <a:t>全球首个上市国家</a:t>
                      </a:r>
                      <a:r>
                        <a:rPr lang="en-US" altLang="zh-CN" sz="1600" b="1" dirty="0" smtClean="0">
                          <a:latin typeface="等线" panose="02010600030101010101" pitchFamily="2" charset="-122"/>
                          <a:ea typeface="等线" panose="02010600030101010101" pitchFamily="2" charset="-122"/>
                        </a:rPr>
                        <a:t>/</a:t>
                      </a:r>
                      <a:r>
                        <a:rPr lang="zh-CN" altLang="en-US" sz="1600" b="1" dirty="0" smtClean="0">
                          <a:latin typeface="等线" panose="02010600030101010101" pitchFamily="2" charset="-122"/>
                          <a:ea typeface="等线" panose="02010600030101010101" pitchFamily="2" charset="-122"/>
                        </a:rPr>
                        <a:t>地区及上市时间</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r>
                        <a:rPr lang="zh-CN" altLang="en-US" sz="1600" dirty="0" smtClean="0">
                          <a:latin typeface="等线" panose="02010600030101010101" pitchFamily="2" charset="-122"/>
                          <a:ea typeface="等线" panose="02010600030101010101" pitchFamily="2" charset="-122"/>
                        </a:rPr>
                        <a:t>德国，</a:t>
                      </a:r>
                      <a:r>
                        <a:rPr lang="en-US" altLang="zh-CN" sz="1600" dirty="0" smtClean="0">
                          <a:latin typeface="等线" panose="02010600030101010101" pitchFamily="2" charset="-122"/>
                          <a:ea typeface="等线" panose="02010600030101010101" pitchFamily="2" charset="-122"/>
                        </a:rPr>
                        <a:t>2013</a:t>
                      </a:r>
                      <a:r>
                        <a:rPr lang="zh-CN" altLang="en-US" sz="1600" dirty="0" smtClean="0">
                          <a:latin typeface="等线" panose="02010600030101010101" pitchFamily="2" charset="-122"/>
                          <a:ea typeface="等线" panose="02010600030101010101" pitchFamily="2" charset="-122"/>
                        </a:rPr>
                        <a:t>年</a:t>
                      </a:r>
                      <a:r>
                        <a:rPr lang="en-US" altLang="zh-CN" sz="1600" dirty="0" smtClean="0">
                          <a:latin typeface="等线" panose="02010600030101010101" pitchFamily="2" charset="-122"/>
                          <a:ea typeface="等线" panose="02010600030101010101" pitchFamily="2" charset="-122"/>
                        </a:rPr>
                        <a:t>11</a:t>
                      </a:r>
                      <a:r>
                        <a:rPr lang="zh-CN" altLang="en-US" sz="1600" dirty="0" smtClean="0">
                          <a:latin typeface="等线" panose="02010600030101010101" pitchFamily="2" charset="-122"/>
                          <a:ea typeface="等线" panose="02010600030101010101" pitchFamily="2" charset="-122"/>
                        </a:rPr>
                        <a:t>月</a:t>
                      </a:r>
                      <a:endParaRPr lang="zh-CN" altLang="en-US" sz="1600"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600" b="1" dirty="0" smtClean="0">
                          <a:latin typeface="等线" panose="02010600030101010101" pitchFamily="2" charset="-122"/>
                          <a:ea typeface="等线" panose="02010600030101010101" pitchFamily="2" charset="-122"/>
                        </a:rPr>
                        <a:t>中国大陆首次上市时间</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等线" panose="02010600030101010101" pitchFamily="2" charset="-122"/>
                          <a:ea typeface="等线" panose="02010600030101010101" pitchFamily="2" charset="-122"/>
                          <a:cs typeface="+mn-cs"/>
                        </a:rPr>
                        <a:t>2017</a:t>
                      </a:r>
                      <a:r>
                        <a:rPr lang="zh-CN" altLang="en-US" sz="1600" b="0" kern="1200" dirty="0" smtClean="0">
                          <a:solidFill>
                            <a:schemeClr val="tx1"/>
                          </a:solidFill>
                          <a:latin typeface="等线" panose="02010600030101010101" pitchFamily="2" charset="-122"/>
                          <a:ea typeface="等线" panose="02010600030101010101" pitchFamily="2" charset="-122"/>
                          <a:cs typeface="+mn-cs"/>
                        </a:rPr>
                        <a:t>年</a:t>
                      </a:r>
                      <a:r>
                        <a:rPr lang="en-US" altLang="zh-CN" sz="1600" b="0" kern="1200" dirty="0" smtClean="0">
                          <a:solidFill>
                            <a:schemeClr val="tx1"/>
                          </a:solidFill>
                          <a:latin typeface="等线" panose="02010600030101010101" pitchFamily="2" charset="-122"/>
                          <a:ea typeface="等线" panose="02010600030101010101" pitchFamily="2" charset="-122"/>
                          <a:cs typeface="+mn-cs"/>
                        </a:rPr>
                        <a:t>12</a:t>
                      </a:r>
                      <a:r>
                        <a:rPr lang="zh-CN" altLang="en-US" sz="1600" b="0" kern="1200" dirty="0" smtClean="0">
                          <a:solidFill>
                            <a:schemeClr val="tx1"/>
                          </a:solidFill>
                          <a:latin typeface="等线" panose="02010600030101010101" pitchFamily="2" charset="-122"/>
                          <a:ea typeface="等线" panose="02010600030101010101" pitchFamily="2" charset="-122"/>
                          <a:cs typeface="+mn-cs"/>
                        </a:rPr>
                        <a:t>月</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18881400"/>
                  </a:ext>
                </a:extLst>
              </a:tr>
              <a:tr h="675667">
                <a:tc>
                  <a:txBody>
                    <a:bodyPr/>
                    <a:lstStyle/>
                    <a:p>
                      <a:r>
                        <a:rPr lang="zh-CN" altLang="en-US" sz="1600" b="1" dirty="0" smtClean="0">
                          <a:latin typeface="等线" panose="02010600030101010101" pitchFamily="2" charset="-122"/>
                          <a:ea typeface="等线" panose="02010600030101010101" pitchFamily="2" charset="-122"/>
                        </a:rPr>
                        <a:t>说明书适应症</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gridSpan="3">
                  <a:txBody>
                    <a:bodyPr/>
                    <a:lstStyle/>
                    <a:p>
                      <a:r>
                        <a:rPr lang="zh-CN" altLang="en-US" sz="1600" b="1" dirty="0" smtClean="0">
                          <a:solidFill>
                            <a:srgbClr val="FF0000"/>
                          </a:solidFill>
                          <a:latin typeface="等线" panose="02010600030101010101" pitchFamily="2" charset="-122"/>
                          <a:ea typeface="等线" panose="02010600030101010101" pitchFamily="2" charset="-122"/>
                        </a:rPr>
                        <a:t>本品适用于成人慢性阻塞性肺疾病（</a:t>
                      </a:r>
                      <a:r>
                        <a:rPr lang="en-US" altLang="zh-CN" sz="1600" b="1" dirty="0" smtClean="0">
                          <a:solidFill>
                            <a:srgbClr val="FF0000"/>
                          </a:solidFill>
                          <a:latin typeface="等线" panose="02010600030101010101" pitchFamily="2" charset="-122"/>
                          <a:ea typeface="等线" panose="02010600030101010101" pitchFamily="2" charset="-122"/>
                        </a:rPr>
                        <a:t>COPD</a:t>
                      </a:r>
                      <a:r>
                        <a:rPr lang="zh-CN" altLang="en-US" sz="1600" b="1" dirty="0" smtClean="0">
                          <a:solidFill>
                            <a:srgbClr val="FF0000"/>
                          </a:solidFill>
                          <a:latin typeface="等线" panose="02010600030101010101" pitchFamily="2" charset="-122"/>
                          <a:ea typeface="等线" panose="02010600030101010101" pitchFamily="2" charset="-122"/>
                        </a:rPr>
                        <a:t>）（包括慢性支气管炎和肺气肿）患者维持性支气管舒张治疗以缓解症状。</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8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hMerge="1">
                  <a:txBody>
                    <a:bodyPr/>
                    <a:lstStyle/>
                    <a:p>
                      <a:endParaRPr lang="zh-CN" altLang="en-US"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7326448"/>
                  </a:ext>
                </a:extLst>
              </a:tr>
              <a:tr h="675667">
                <a:tc>
                  <a:txBody>
                    <a:bodyPr/>
                    <a:lstStyle/>
                    <a:p>
                      <a:r>
                        <a:rPr lang="zh-CN" altLang="en-US" sz="1600" b="1" dirty="0" smtClean="0">
                          <a:latin typeface="等线" panose="02010600030101010101" pitchFamily="2" charset="-122"/>
                          <a:ea typeface="等线" panose="02010600030101010101" pitchFamily="2" charset="-122"/>
                        </a:rPr>
                        <a:t>现行医保目录的医保支付范围</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gridSpan="3">
                  <a:txBody>
                    <a:bodyPr/>
                    <a:lstStyle/>
                    <a:p>
                      <a:r>
                        <a:rPr lang="zh-CN" altLang="en-US" sz="1600" dirty="0" smtClean="0">
                          <a:latin typeface="等线" panose="02010600030101010101" pitchFamily="2" charset="-122"/>
                          <a:ea typeface="等线" panose="02010600030101010101" pitchFamily="2" charset="-122"/>
                        </a:rPr>
                        <a:t>限中重度慢性阻塞性肺病。</a:t>
                      </a:r>
                      <a:endParaRPr lang="zh-CN" altLang="en-US" sz="1600"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8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hMerge="1">
                  <a:txBody>
                    <a:bodyPr/>
                    <a:lstStyle/>
                    <a:p>
                      <a:endParaRPr lang="zh-CN" altLang="en-US"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7770715"/>
                  </a:ext>
                </a:extLst>
              </a:tr>
              <a:tr h="391176">
                <a:tc>
                  <a:txBody>
                    <a:bodyPr/>
                    <a:lstStyle/>
                    <a:p>
                      <a:r>
                        <a:rPr lang="zh-CN" altLang="en-US" sz="1600" b="1" dirty="0" smtClean="0">
                          <a:latin typeface="等线" panose="02010600030101010101" pitchFamily="2" charset="-122"/>
                          <a:ea typeface="等线" panose="02010600030101010101" pitchFamily="2" charset="-122"/>
                        </a:rPr>
                        <a:t>医保支付范围调整</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gridSpan="3">
                  <a:txBody>
                    <a:bodyPr/>
                    <a:lstStyle/>
                    <a:p>
                      <a:r>
                        <a:rPr lang="zh-CN" altLang="en-US" sz="1600" b="1" dirty="0" smtClean="0">
                          <a:solidFill>
                            <a:srgbClr val="FF0000"/>
                          </a:solidFill>
                          <a:latin typeface="等线" panose="02010600030101010101" pitchFamily="2" charset="-122"/>
                          <a:ea typeface="等线" panose="02010600030101010101" pitchFamily="2" charset="-122"/>
                        </a:rPr>
                        <a:t>本次申请调整医保支付范围与说明书适应症</a:t>
                      </a:r>
                      <a:r>
                        <a:rPr lang="zh-CN" altLang="en-US" sz="1600" b="1" dirty="0" smtClean="0">
                          <a:solidFill>
                            <a:srgbClr val="FF0000"/>
                          </a:solidFill>
                          <a:latin typeface="等线" panose="02010600030101010101" pitchFamily="2" charset="-122"/>
                          <a:ea typeface="+mn-ea"/>
                        </a:rPr>
                        <a:t>一致，建议将备注调整为空白</a:t>
                      </a:r>
                      <a:endParaRPr lang="zh-CN" altLang="en-US" sz="1600" b="1" dirty="0" smtClean="0">
                        <a:solidFill>
                          <a:srgbClr val="FF0000"/>
                        </a:solidFill>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8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hMerge="1">
                  <a:txBody>
                    <a:bodyPr/>
                    <a:lstStyle/>
                    <a:p>
                      <a:endParaRPr lang="zh-CN" altLang="en-US"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1942161"/>
                  </a:ext>
                </a:extLst>
              </a:tr>
              <a:tr h="675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smtClean="0">
                          <a:latin typeface="等线" panose="02010600030101010101" pitchFamily="2" charset="-122"/>
                          <a:ea typeface="等线" panose="02010600030101010101" pitchFamily="2" charset="-122"/>
                        </a:rPr>
                        <a:t>用法用量</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dirty="0" smtClean="0">
                          <a:latin typeface="等线" panose="02010600030101010101" pitchFamily="2" charset="-122"/>
                          <a:ea typeface="等线" panose="02010600030101010101" pitchFamily="2" charset="-122"/>
                        </a:rPr>
                        <a:t>推荐剂量为每日一次，每次吸入一粒胶囊的药物，采用随附的药粉吸入器给药。本品仅用于经口吸入给药，本胶囊不得口服。</a:t>
                      </a: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8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hMerge="1">
                  <a:txBody>
                    <a:bodyPr/>
                    <a:lstStyle/>
                    <a:p>
                      <a:endParaRPr lang="zh-CN" altLang="en-US"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1186369"/>
                  </a:ext>
                </a:extLst>
              </a:tr>
              <a:tr h="391176">
                <a:tc>
                  <a:txBody>
                    <a:bodyPr/>
                    <a:lstStyle/>
                    <a:p>
                      <a:r>
                        <a:rPr lang="zh-CN" altLang="en-US" sz="1600" b="1" dirty="0" smtClean="0">
                          <a:latin typeface="等线" panose="02010600030101010101" pitchFamily="2" charset="-122"/>
                          <a:ea typeface="等线" panose="02010600030101010101" pitchFamily="2" charset="-122"/>
                        </a:rPr>
                        <a:t>参照药品建议</a:t>
                      </a:r>
                      <a:endParaRPr lang="zh-CN" altLang="en-US" sz="1600" b="1"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gridSpan="3">
                  <a:txBody>
                    <a:bodyPr/>
                    <a:lstStyle/>
                    <a:p>
                      <a:r>
                        <a:rPr lang="zh-CN" altLang="en-US" sz="1600" b="1" dirty="0" smtClean="0">
                          <a:solidFill>
                            <a:srgbClr val="FF0000"/>
                          </a:solidFill>
                          <a:latin typeface="等线" panose="02010600030101010101" pitchFamily="2" charset="-122"/>
                          <a:ea typeface="等线" panose="02010600030101010101" pitchFamily="2" charset="-122"/>
                        </a:rPr>
                        <a:t>无</a:t>
                      </a:r>
                      <a:r>
                        <a:rPr lang="zh-CN" altLang="en-US" sz="1600" b="0" dirty="0" smtClean="0">
                          <a:solidFill>
                            <a:schemeClr val="tx1"/>
                          </a:solidFill>
                          <a:latin typeface="等线" panose="02010600030101010101" pitchFamily="2" charset="-122"/>
                          <a:ea typeface="等线" panose="02010600030101010101" pitchFamily="2" charset="-122"/>
                        </a:rPr>
                        <a:t>。不适用，本次申请调整医保支付范围与说明书适应症一致，建议将备注调整为空白</a:t>
                      </a:r>
                      <a:endParaRPr lang="zh-CN" altLang="en-US" sz="1600" b="0" dirty="0">
                        <a:solidFill>
                          <a:schemeClr val="tx1"/>
                        </a:solidFill>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zh-CN" altLang="en-US" sz="1600" b="1" kern="1200" dirty="0">
                        <a:solidFill>
                          <a:schemeClr val="tx1"/>
                        </a:solidFill>
                        <a:latin typeface="等线" panose="02010600030101010101" pitchFamily="2" charset="-122"/>
                        <a:ea typeface="等线" panose="02010600030101010101" pitchFamily="2" charset="-122"/>
                        <a:cs typeface="+mn-cs"/>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40000"/>
                      </a:schemeClr>
                    </a:solidFill>
                  </a:tcPr>
                </a:tc>
                <a:tc hMerge="1">
                  <a:txBody>
                    <a:bodyPr/>
                    <a:lstStyle/>
                    <a:p>
                      <a:endParaRPr lang="zh-CN" altLang="en-US" sz="1600" dirty="0">
                        <a:latin typeface="等线" panose="02010600030101010101" pitchFamily="2" charset="-122"/>
                        <a:ea typeface="等线" panose="02010600030101010101" pitchFamily="2" charset="-122"/>
                      </a:endParaRPr>
                    </a:p>
                  </a:txBody>
                  <a:tcPr anchor="ctr">
                    <a:lnL w="6350" cap="flat" cmpd="sng" algn="ctr">
                      <a:solidFill>
                        <a:schemeClr val="accent1">
                          <a:lumMod val="20000"/>
                          <a:lumOff val="80000"/>
                        </a:schemeClr>
                      </a:solidFill>
                      <a:prstDash val="solid"/>
                      <a:round/>
                      <a:headEnd type="none" w="med" len="med"/>
                      <a:tailEnd type="none" w="med" len="med"/>
                    </a:lnL>
                    <a:lnR w="6350" cap="flat" cmpd="sng" algn="ctr">
                      <a:solidFill>
                        <a:schemeClr val="accent1">
                          <a:lumMod val="20000"/>
                          <a:lumOff val="80000"/>
                        </a:schemeClr>
                      </a:solidFill>
                      <a:prstDash val="solid"/>
                      <a:round/>
                      <a:headEnd type="none" w="med" len="med"/>
                      <a:tailEnd type="none" w="med" len="med"/>
                    </a:lnR>
                    <a:lnT w="6350" cap="flat" cmpd="sng" algn="ctr">
                      <a:solidFill>
                        <a:schemeClr val="accent1">
                          <a:lumMod val="20000"/>
                          <a:lumOff val="80000"/>
                        </a:schemeClr>
                      </a:solidFill>
                      <a:prstDash val="solid"/>
                      <a:round/>
                      <a:headEnd type="none" w="med" len="med"/>
                      <a:tailEnd type="none" w="med" len="med"/>
                    </a:lnT>
                    <a:lnB w="635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8201854"/>
                  </a:ext>
                </a:extLst>
              </a:tr>
            </a:tbl>
          </a:graphicData>
        </a:graphic>
      </p:graphicFrame>
    </p:spTree>
    <p:extLst>
      <p:ext uri="{BB962C8B-B14F-4D97-AF65-F5344CB8AC3E}">
        <p14:creationId xmlns:p14="http://schemas.microsoft.com/office/powerpoint/2010/main" val="1960284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7962" y="354830"/>
            <a:ext cx="4305987" cy="461665"/>
          </a:xfrm>
          <a:prstGeom prst="rect">
            <a:avLst/>
          </a:prstGeom>
        </p:spPr>
        <p:txBody>
          <a:bodyPr wrap="none">
            <a:spAutoFit/>
          </a:bodyPr>
          <a:lstStyle/>
          <a:p>
            <a:r>
              <a:rPr lang="en-US" altLang="zh-CN" sz="2400" b="1" spc="300" dirty="0">
                <a:solidFill>
                  <a:srgbClr val="1C5292"/>
                </a:solidFill>
                <a:latin typeface="微软雅黑" panose="020B0503020204020204" pitchFamily="34" charset="-122"/>
                <a:ea typeface="微软雅黑"/>
              </a:rPr>
              <a:t>01. </a:t>
            </a:r>
            <a:r>
              <a:rPr lang="zh-CN" altLang="en-US" sz="2400" b="1" spc="300" dirty="0">
                <a:solidFill>
                  <a:srgbClr val="1C5292"/>
                </a:solidFill>
                <a:latin typeface="微软雅黑" panose="020B0503020204020204" pitchFamily="34" charset="-122"/>
                <a:ea typeface="微软雅黑"/>
              </a:rPr>
              <a:t>药品基本</a:t>
            </a:r>
            <a:r>
              <a:rPr lang="zh-CN" altLang="en-US" sz="2400" b="1" spc="300" dirty="0" smtClean="0">
                <a:solidFill>
                  <a:srgbClr val="1C5292"/>
                </a:solidFill>
                <a:latin typeface="微软雅黑" panose="020B0503020204020204" pitchFamily="34" charset="-122"/>
                <a:ea typeface="微软雅黑"/>
              </a:rPr>
              <a:t>信息（</a:t>
            </a:r>
            <a:r>
              <a:rPr lang="en-US" altLang="zh-CN" sz="2400" b="1" spc="300" dirty="0" smtClean="0">
                <a:solidFill>
                  <a:srgbClr val="1C5292"/>
                </a:solidFill>
                <a:latin typeface="微软雅黑" panose="020B0503020204020204" pitchFamily="34" charset="-122"/>
                <a:ea typeface="微软雅黑"/>
              </a:rPr>
              <a:t>2/2</a:t>
            </a:r>
            <a:r>
              <a:rPr lang="zh-CN" altLang="en-US" sz="2400" b="1" spc="300" dirty="0" smtClean="0">
                <a:solidFill>
                  <a:srgbClr val="1C5292"/>
                </a:solidFill>
                <a:latin typeface="微软雅黑" panose="020B0503020204020204" pitchFamily="34" charset="-122"/>
                <a:ea typeface="微软雅黑"/>
              </a:rPr>
              <a:t>）</a:t>
            </a:r>
            <a:endParaRPr lang="zh-CN" altLang="en-US" sz="2400" b="1" spc="300" dirty="0">
              <a:solidFill>
                <a:srgbClr val="1C5292"/>
              </a:solidFill>
              <a:latin typeface="微软雅黑" panose="020B0503020204020204" pitchFamily="34" charset="-122"/>
              <a:ea typeface="微软雅黑"/>
            </a:endParaRPr>
          </a:p>
        </p:txBody>
      </p:sp>
      <p:sp>
        <p:nvSpPr>
          <p:cNvPr id="4" name="矩形 3"/>
          <p:cNvSpPr/>
          <p:nvPr/>
        </p:nvSpPr>
        <p:spPr>
          <a:xfrm>
            <a:off x="597408" y="1426464"/>
            <a:ext cx="5145024" cy="484632"/>
          </a:xfrm>
          <a:prstGeom prst="rect">
            <a:avLst/>
          </a:prstGeom>
          <a:ln>
            <a:solidFill>
              <a:srgbClr val="9AB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等线" panose="02010600030101010101" pitchFamily="2" charset="-122"/>
                <a:ea typeface="等线" panose="02010600030101010101" pitchFamily="2" charset="-122"/>
              </a:rPr>
              <a:t>疾病基本情况</a:t>
            </a:r>
            <a:endParaRPr lang="zh-CN" altLang="en-US" sz="2000" b="1" dirty="0">
              <a:solidFill>
                <a:schemeClr val="tx1"/>
              </a:solidFill>
              <a:latin typeface="等线" panose="02010600030101010101" pitchFamily="2" charset="-122"/>
              <a:ea typeface="等线" panose="02010600030101010101" pitchFamily="2" charset="-122"/>
            </a:endParaRPr>
          </a:p>
        </p:txBody>
      </p:sp>
      <p:sp>
        <p:nvSpPr>
          <p:cNvPr id="6" name="矩形 5"/>
          <p:cNvSpPr/>
          <p:nvPr/>
        </p:nvSpPr>
        <p:spPr>
          <a:xfrm>
            <a:off x="597407" y="1999857"/>
            <a:ext cx="5145024" cy="3998607"/>
          </a:xfrm>
          <a:prstGeom prst="rect">
            <a:avLst/>
          </a:prstGeom>
          <a:ln>
            <a:solidFill>
              <a:srgbClr val="9ABDD1"/>
            </a:solidFill>
          </a:ln>
        </p:spPr>
        <p:txBody>
          <a:bodyPr wrap="square" anchor="ctr">
            <a:noAutofit/>
          </a:bodyPr>
          <a:lstStyle/>
          <a:p>
            <a:pPr marL="209550" marR="30480" indent="-171450">
              <a:lnSpc>
                <a:spcPct val="125000"/>
              </a:lnSpc>
              <a:spcBef>
                <a:spcPts val="600"/>
              </a:spcBef>
              <a:spcAft>
                <a:spcPts val="600"/>
              </a:spcAft>
              <a:buSzPct val="150000"/>
              <a:buBlip>
                <a:blip r:embed="rId3"/>
              </a:buBlip>
              <a:defRPr/>
            </a:pPr>
            <a:r>
              <a:rPr lang="zh-CN" altLang="en-US" dirty="0">
                <a:solidFill>
                  <a:srgbClr val="E7E6E6">
                    <a:lumMod val="10000"/>
                  </a:srgbClr>
                </a:solidFill>
                <a:latin typeface="等线" panose="02010600030101010101" pitchFamily="2" charset="-122"/>
                <a:ea typeface="等线" panose="02010600030101010101" pitchFamily="2" charset="-122"/>
              </a:rPr>
              <a:t>中国</a:t>
            </a:r>
            <a:r>
              <a:rPr lang="zh-CN" altLang="en-US" dirty="0" smtClean="0">
                <a:solidFill>
                  <a:srgbClr val="E7E6E6">
                    <a:lumMod val="10000"/>
                  </a:srgbClr>
                </a:solidFill>
                <a:latin typeface="等线" panose="02010600030101010101" pitchFamily="2" charset="-122"/>
                <a:ea typeface="等线" panose="02010600030101010101" pitchFamily="2" charset="-122"/>
              </a:rPr>
              <a:t>慢</a:t>
            </a:r>
            <a:r>
              <a:rPr lang="zh-CN" altLang="en-US" dirty="0">
                <a:solidFill>
                  <a:srgbClr val="E7E6E6">
                    <a:lumMod val="10000"/>
                  </a:srgbClr>
                </a:solidFill>
                <a:latin typeface="等线" panose="02010600030101010101" pitchFamily="2" charset="-122"/>
                <a:ea typeface="等线" panose="02010600030101010101" pitchFamily="2" charset="-122"/>
              </a:rPr>
              <a:t>阻肺患者患病人数</a:t>
            </a:r>
            <a:r>
              <a:rPr lang="zh-CN" altLang="en-US" b="1" dirty="0">
                <a:solidFill>
                  <a:srgbClr val="FF0000"/>
                </a:solidFill>
                <a:latin typeface="等线" panose="02010600030101010101" pitchFamily="2" charset="-122"/>
                <a:ea typeface="等线" panose="02010600030101010101" pitchFamily="2" charset="-122"/>
              </a:rPr>
              <a:t>接近</a:t>
            </a:r>
            <a:r>
              <a:rPr lang="en-US" altLang="zh-CN" b="1" dirty="0">
                <a:solidFill>
                  <a:srgbClr val="FF0000"/>
                </a:solidFill>
                <a:latin typeface="等线" panose="02010600030101010101" pitchFamily="2" charset="-122"/>
                <a:ea typeface="等线" panose="02010600030101010101" pitchFamily="2" charset="-122"/>
              </a:rPr>
              <a:t>1</a:t>
            </a:r>
            <a:r>
              <a:rPr lang="zh-CN" altLang="en-US" b="1" dirty="0" smtClean="0">
                <a:solidFill>
                  <a:srgbClr val="FF0000"/>
                </a:solidFill>
                <a:latin typeface="等线" panose="02010600030101010101" pitchFamily="2" charset="-122"/>
                <a:ea typeface="等线" panose="02010600030101010101" pitchFamily="2" charset="-122"/>
              </a:rPr>
              <a:t>亿人</a:t>
            </a:r>
            <a:r>
              <a:rPr lang="zh-CN" altLang="en-US" dirty="0" smtClean="0">
                <a:solidFill>
                  <a:srgbClr val="E7E6E6">
                    <a:lumMod val="10000"/>
                  </a:srgbClr>
                </a:solidFill>
                <a:latin typeface="等线" panose="02010600030101010101" pitchFamily="2" charset="-122"/>
                <a:ea typeface="等线" panose="02010600030101010101" pitchFamily="2" charset="-122"/>
              </a:rPr>
              <a:t>，</a:t>
            </a:r>
            <a:r>
              <a:rPr lang="zh-CN" altLang="en-US" b="1" dirty="0">
                <a:solidFill>
                  <a:srgbClr val="FF0000"/>
                </a:solidFill>
                <a:latin typeface="等线" panose="02010600030101010101" pitchFamily="2" charset="-122"/>
                <a:ea typeface="等线" panose="02010600030101010101" pitchFamily="2" charset="-122"/>
              </a:rPr>
              <a:t>只有</a:t>
            </a:r>
            <a:r>
              <a:rPr lang="en-US" altLang="zh-CN" b="1" dirty="0">
                <a:solidFill>
                  <a:srgbClr val="FF0000"/>
                </a:solidFill>
                <a:latin typeface="等线" panose="02010600030101010101" pitchFamily="2" charset="-122"/>
                <a:ea typeface="等线" panose="02010600030101010101" pitchFamily="2" charset="-122"/>
              </a:rPr>
              <a:t>20%</a:t>
            </a:r>
            <a:r>
              <a:rPr lang="zh-CN" altLang="en-US" b="1" dirty="0">
                <a:solidFill>
                  <a:srgbClr val="FF0000"/>
                </a:solidFill>
                <a:latin typeface="等线" panose="02010600030101010101" pitchFamily="2" charset="-122"/>
                <a:ea typeface="等线" panose="02010600030101010101" pitchFamily="2" charset="-122"/>
              </a:rPr>
              <a:t>左右的患者明确诊断</a:t>
            </a:r>
            <a:r>
              <a:rPr lang="zh-CN" altLang="en-US" dirty="0">
                <a:solidFill>
                  <a:srgbClr val="E7E6E6">
                    <a:lumMod val="10000"/>
                  </a:srgbClr>
                </a:solidFill>
                <a:latin typeface="等线" panose="02010600030101010101" pitchFamily="2" charset="-122"/>
                <a:ea typeface="等线" panose="02010600030101010101" pitchFamily="2" charset="-122"/>
              </a:rPr>
              <a:t>为慢阻</a:t>
            </a:r>
            <a:r>
              <a:rPr lang="zh-CN" altLang="en-US" dirty="0" smtClean="0">
                <a:solidFill>
                  <a:srgbClr val="E7E6E6">
                    <a:lumMod val="10000"/>
                  </a:srgbClr>
                </a:solidFill>
                <a:latin typeface="等线" panose="02010600030101010101" pitchFamily="2" charset="-122"/>
                <a:ea typeface="等线" panose="02010600030101010101" pitchFamily="2" charset="-122"/>
              </a:rPr>
              <a:t>肺；</a:t>
            </a:r>
            <a:endParaRPr lang="zh-CN" altLang="en-US" dirty="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b="1" dirty="0">
                <a:solidFill>
                  <a:srgbClr val="FF0000"/>
                </a:solidFill>
                <a:latin typeface="等线" panose="02010600030101010101" pitchFamily="2" charset="-122"/>
                <a:ea typeface="等线" panose="02010600030101010101" pitchFamily="2" charset="-122"/>
              </a:rPr>
              <a:t>轻度慢阻肺诊断患者虽仅</a:t>
            </a:r>
            <a:r>
              <a:rPr lang="zh-CN" altLang="en-US" b="1" dirty="0" smtClean="0">
                <a:solidFill>
                  <a:srgbClr val="FF0000"/>
                </a:solidFill>
                <a:latin typeface="等线" panose="02010600030101010101" pitchFamily="2" charset="-122"/>
                <a:ea typeface="等线" panose="02010600030101010101" pitchFamily="2" charset="-122"/>
              </a:rPr>
              <a:t>占</a:t>
            </a:r>
            <a:r>
              <a:rPr lang="en-US" altLang="zh-CN" b="1" dirty="0" smtClean="0">
                <a:solidFill>
                  <a:srgbClr val="FF0000"/>
                </a:solidFill>
                <a:latin typeface="等线" panose="02010600030101010101" pitchFamily="2" charset="-122"/>
                <a:ea typeface="等线" panose="02010600030101010101" pitchFamily="2" charset="-122"/>
              </a:rPr>
              <a:t>10.1%</a:t>
            </a:r>
            <a:r>
              <a:rPr lang="zh-CN" altLang="en-US" dirty="0">
                <a:solidFill>
                  <a:srgbClr val="E7E6E6">
                    <a:lumMod val="10000"/>
                  </a:srgbClr>
                </a:solidFill>
                <a:latin typeface="等线" panose="02010600030101010101" pitchFamily="2" charset="-122"/>
                <a:ea typeface="等线" panose="02010600030101010101" pitchFamily="2" charset="-122"/>
              </a:rPr>
              <a:t>，不及时治疗也会进展到中重度慢阻肺，</a:t>
            </a:r>
            <a:r>
              <a:rPr lang="zh-CN" altLang="en-US" b="1" dirty="0">
                <a:solidFill>
                  <a:srgbClr val="FF0000"/>
                </a:solidFill>
                <a:latin typeface="等线" panose="02010600030101010101" pitchFamily="2" charset="-122"/>
                <a:ea typeface="等线" panose="02010600030101010101" pitchFamily="2" charset="-122"/>
              </a:rPr>
              <a:t>存在急性加重</a:t>
            </a:r>
            <a:r>
              <a:rPr lang="zh-CN" altLang="en-US" b="1" dirty="0" smtClean="0">
                <a:solidFill>
                  <a:srgbClr val="FF0000"/>
                </a:solidFill>
                <a:latin typeface="等线" panose="02010600030101010101" pitchFamily="2" charset="-122"/>
                <a:ea typeface="等线" panose="02010600030101010101" pitchFamily="2" charset="-122"/>
              </a:rPr>
              <a:t>风险</a:t>
            </a:r>
            <a:r>
              <a:rPr lang="zh-CN" altLang="en-US" dirty="0" smtClean="0">
                <a:solidFill>
                  <a:srgbClr val="E7E6E6">
                    <a:lumMod val="10000"/>
                  </a:srgbClr>
                </a:solidFill>
                <a:latin typeface="等线" panose="02010600030101010101" pitchFamily="2" charset="-122"/>
                <a:ea typeface="等线" panose="02010600030101010101" pitchFamily="2" charset="-122"/>
              </a:rPr>
              <a:t>；</a:t>
            </a:r>
            <a:endParaRPr lang="zh-CN" altLang="en-US" dirty="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dirty="0">
                <a:solidFill>
                  <a:srgbClr val="E7E6E6">
                    <a:lumMod val="10000"/>
                  </a:srgbClr>
                </a:solidFill>
                <a:latin typeface="等线" panose="02010600030101010101" pitchFamily="2" charset="-122"/>
                <a:ea typeface="等线" panose="02010600030101010101" pitchFamily="2" charset="-122"/>
              </a:rPr>
              <a:t>疾病中晚期反复症状发作和急性加重将会给患者带来巨大的痛苦和经济负担</a:t>
            </a:r>
            <a:r>
              <a:rPr lang="zh-CN" altLang="en-US" dirty="0" smtClean="0">
                <a:solidFill>
                  <a:srgbClr val="E7E6E6">
                    <a:lumMod val="10000"/>
                  </a:srgbClr>
                </a:solidFill>
                <a:latin typeface="等线" panose="02010600030101010101" pitchFamily="2" charset="-122"/>
                <a:ea typeface="等线" panose="02010600030101010101" pitchFamily="2" charset="-122"/>
              </a:rPr>
              <a:t>，因此中国</a:t>
            </a:r>
            <a:r>
              <a:rPr lang="zh-CN" altLang="en-US" dirty="0">
                <a:solidFill>
                  <a:srgbClr val="E7E6E6">
                    <a:lumMod val="10000"/>
                  </a:srgbClr>
                </a:solidFill>
                <a:latin typeface="等线" panose="02010600030101010101" pitchFamily="2" charset="-122"/>
                <a:ea typeface="等线" panose="02010600030101010101" pitchFamily="2" charset="-122"/>
              </a:rPr>
              <a:t>慢阻肺</a:t>
            </a:r>
            <a:r>
              <a:rPr lang="zh-CN" altLang="en-US" b="1" dirty="0">
                <a:solidFill>
                  <a:srgbClr val="FF0000"/>
                </a:solidFill>
                <a:latin typeface="等线" panose="02010600030101010101" pitchFamily="2" charset="-122"/>
                <a:ea typeface="等线" panose="02010600030101010101" pitchFamily="2" charset="-122"/>
              </a:rPr>
              <a:t>亟需早识别，早诊断，早治疗</a:t>
            </a:r>
            <a:r>
              <a:rPr lang="zh-CN" altLang="en-US" dirty="0">
                <a:solidFill>
                  <a:srgbClr val="E7E6E6">
                    <a:lumMod val="10000"/>
                  </a:srgbClr>
                </a:solidFill>
                <a:latin typeface="等线" panose="02010600030101010101" pitchFamily="2" charset="-122"/>
                <a:ea typeface="等线" panose="02010600030101010101" pitchFamily="2" charset="-122"/>
              </a:rPr>
              <a:t>，并且长期规范的</a:t>
            </a:r>
            <a:r>
              <a:rPr lang="zh-CN" altLang="en-US" dirty="0" smtClean="0">
                <a:solidFill>
                  <a:srgbClr val="E7E6E6">
                    <a:lumMod val="10000"/>
                  </a:srgbClr>
                </a:solidFill>
                <a:latin typeface="等线" panose="02010600030101010101" pitchFamily="2" charset="-122"/>
                <a:ea typeface="等线" panose="02010600030101010101" pitchFamily="2" charset="-122"/>
              </a:rPr>
              <a:t>治疗。</a:t>
            </a:r>
            <a:endParaRPr lang="zh-CN" altLang="en-US" dirty="0">
              <a:solidFill>
                <a:srgbClr val="E7E6E6">
                  <a:lumMod val="10000"/>
                </a:srgbClr>
              </a:solidFill>
              <a:latin typeface="等线" panose="02010600030101010101" pitchFamily="2" charset="-122"/>
              <a:ea typeface="等线" panose="02010600030101010101" pitchFamily="2" charset="-122"/>
            </a:endParaRPr>
          </a:p>
        </p:txBody>
      </p:sp>
      <p:sp>
        <p:nvSpPr>
          <p:cNvPr id="8" name="矩形 7"/>
          <p:cNvSpPr/>
          <p:nvPr/>
        </p:nvSpPr>
        <p:spPr>
          <a:xfrm>
            <a:off x="6345936" y="1426464"/>
            <a:ext cx="5145024" cy="484632"/>
          </a:xfrm>
          <a:prstGeom prst="rect">
            <a:avLst/>
          </a:prstGeom>
          <a:solidFill>
            <a:srgbClr val="F8E823"/>
          </a:solidFill>
          <a:ln>
            <a:solidFill>
              <a:srgbClr val="F8E8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等线" panose="02010600030101010101" pitchFamily="2" charset="-122"/>
              </a:rPr>
              <a:t>与同治疗</a:t>
            </a:r>
            <a:r>
              <a:rPr lang="zh-CN" altLang="en-US" sz="2000" b="1" dirty="0">
                <a:solidFill>
                  <a:schemeClr val="tx1"/>
                </a:solidFill>
                <a:latin typeface="等线" panose="02010600030101010101" pitchFamily="2" charset="-122"/>
              </a:rPr>
              <a:t>领域内或同药理作用</a:t>
            </a:r>
            <a:r>
              <a:rPr lang="zh-CN" altLang="en-US" sz="2000" b="1" dirty="0" smtClean="0">
                <a:solidFill>
                  <a:schemeClr val="tx1"/>
                </a:solidFill>
                <a:latin typeface="等线" panose="02010600030101010101" pitchFamily="2" charset="-122"/>
              </a:rPr>
              <a:t>药品的比较</a:t>
            </a:r>
            <a:endParaRPr lang="zh-CN" altLang="en-US" sz="2000" b="1" dirty="0">
              <a:solidFill>
                <a:schemeClr val="tx1"/>
              </a:solidFill>
              <a:latin typeface="等线" panose="02010600030101010101" pitchFamily="2" charset="-122"/>
              <a:ea typeface="等线" panose="02010600030101010101" pitchFamily="2" charset="-122"/>
            </a:endParaRPr>
          </a:p>
        </p:txBody>
      </p:sp>
      <p:sp>
        <p:nvSpPr>
          <p:cNvPr id="9" name="矩形 8"/>
          <p:cNvSpPr/>
          <p:nvPr/>
        </p:nvSpPr>
        <p:spPr>
          <a:xfrm>
            <a:off x="6345935" y="1999857"/>
            <a:ext cx="5145024" cy="3998607"/>
          </a:xfrm>
          <a:prstGeom prst="rect">
            <a:avLst/>
          </a:prstGeom>
          <a:ln>
            <a:solidFill>
              <a:srgbClr val="F8E823"/>
            </a:solidFill>
          </a:ln>
        </p:spPr>
        <p:txBody>
          <a:bodyPr wrap="square" anchor="ctr">
            <a:noAutofit/>
          </a:bodyPr>
          <a:lstStyle/>
          <a:p>
            <a:pPr marL="209550" marR="30480" indent="-171450">
              <a:lnSpc>
                <a:spcPct val="125000"/>
              </a:lnSpc>
              <a:spcBef>
                <a:spcPts val="600"/>
              </a:spcBef>
              <a:spcAft>
                <a:spcPts val="600"/>
              </a:spcAft>
              <a:buSzPct val="150000"/>
              <a:buBlip>
                <a:blip r:embed="rId3"/>
              </a:buBlip>
              <a:defRPr/>
            </a:pPr>
            <a:r>
              <a:rPr lang="zh-CN" altLang="en-US" sz="1400" dirty="0" smtClean="0">
                <a:solidFill>
                  <a:srgbClr val="E7E6E6">
                    <a:lumMod val="10000"/>
                  </a:srgbClr>
                </a:solidFill>
                <a:latin typeface="等线" panose="02010600030101010101" pitchFamily="2" charset="-122"/>
              </a:rPr>
              <a:t>单支扩</a:t>
            </a:r>
            <a:r>
              <a:rPr lang="zh-CN" altLang="en-US" sz="1400" dirty="0">
                <a:solidFill>
                  <a:srgbClr val="E7E6E6">
                    <a:lumMod val="10000"/>
                  </a:srgbClr>
                </a:solidFill>
                <a:latin typeface="等线" panose="02010600030101010101" pitchFamily="2" charset="-122"/>
              </a:rPr>
              <a:t>剂噻托溴铵（思力华</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a:t>
            </a:r>
            <a:r>
              <a:rPr lang="en-US" altLang="zh-CN" sz="1400" dirty="0">
                <a:solidFill>
                  <a:srgbClr val="E7E6E6">
                    <a:lumMod val="10000"/>
                  </a:srgbClr>
                </a:solidFill>
                <a:latin typeface="等线" panose="02010600030101010101" pitchFamily="2" charset="-122"/>
              </a:rPr>
              <a:t>2006</a:t>
            </a:r>
            <a:r>
              <a:rPr lang="zh-CN" altLang="en-US" sz="1400" dirty="0">
                <a:solidFill>
                  <a:srgbClr val="E7E6E6">
                    <a:lumMod val="10000"/>
                  </a:srgbClr>
                </a:solidFill>
                <a:latin typeface="等线" panose="02010600030101010101" pitchFamily="2" charset="-122"/>
              </a:rPr>
              <a:t>年在中国上市，为医保乙类</a:t>
            </a:r>
            <a:r>
              <a:rPr lang="zh-CN" altLang="en-US" sz="1400" dirty="0">
                <a:latin typeface="等线" panose="02010600030101010101" pitchFamily="2" charset="-122"/>
              </a:rPr>
              <a:t>，</a:t>
            </a:r>
            <a:r>
              <a:rPr lang="zh-CN" altLang="en-US" sz="1400" b="1" dirty="0">
                <a:solidFill>
                  <a:srgbClr val="FF0000"/>
                </a:solidFill>
                <a:latin typeface="等线" panose="02010600030101010101" pitchFamily="2" charset="-122"/>
              </a:rPr>
              <a:t>杰润</a:t>
            </a:r>
            <a:r>
              <a:rPr lang="en-US" altLang="zh-CN" sz="1400" b="1" dirty="0">
                <a:solidFill>
                  <a:srgbClr val="FF0000"/>
                </a:solidFill>
                <a:latin typeface="等线" panose="02010600030101010101" pitchFamily="2" charset="-122"/>
              </a:rPr>
              <a:t>®</a:t>
            </a:r>
            <a:r>
              <a:rPr lang="zh-CN" altLang="en-US" sz="1400" b="1" dirty="0">
                <a:solidFill>
                  <a:srgbClr val="FF0000"/>
                </a:solidFill>
                <a:latin typeface="等线" panose="02010600030101010101" pitchFamily="2" charset="-122"/>
              </a:rPr>
              <a:t>与之相比更好改善患者治疗靶点：改善呼吸困难评分</a:t>
            </a:r>
            <a:r>
              <a:rPr lang="en-US" altLang="zh-CN" sz="1400" b="1" dirty="0">
                <a:solidFill>
                  <a:srgbClr val="FF0000"/>
                </a:solidFill>
                <a:latin typeface="等线" panose="02010600030101010101" pitchFamily="2" charset="-122"/>
              </a:rPr>
              <a:t>2.4U</a:t>
            </a:r>
            <a:r>
              <a:rPr lang="zh-CN" altLang="en-US" sz="1400" b="1" dirty="0">
                <a:solidFill>
                  <a:srgbClr val="FF0000"/>
                </a:solidFill>
                <a:latin typeface="等线" panose="02010600030101010101" pitchFamily="2" charset="-122"/>
              </a:rPr>
              <a:t>，改善肺功能</a:t>
            </a:r>
            <a:r>
              <a:rPr lang="en-US" altLang="zh-CN" sz="1400" b="1" dirty="0">
                <a:solidFill>
                  <a:srgbClr val="FF0000"/>
                </a:solidFill>
                <a:latin typeface="等线" panose="02010600030101010101" pitchFamily="2" charset="-122"/>
              </a:rPr>
              <a:t>FEV1 </a:t>
            </a:r>
            <a:r>
              <a:rPr lang="en-US" altLang="zh-CN" sz="1400" b="1" dirty="0" smtClean="0">
                <a:solidFill>
                  <a:srgbClr val="FF0000"/>
                </a:solidFill>
                <a:latin typeface="等线" panose="02010600030101010101" pitchFamily="2" charset="-122"/>
              </a:rPr>
              <a:t>176ml</a:t>
            </a:r>
            <a:endParaRPr lang="zh-CN" altLang="en-US" sz="1400" dirty="0">
              <a:solidFill>
                <a:srgbClr val="E7E6E6">
                  <a:lumMod val="10000"/>
                </a:srgbClr>
              </a:solidFill>
              <a:latin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sz="1400" dirty="0">
                <a:solidFill>
                  <a:srgbClr val="E7E6E6">
                    <a:lumMod val="10000"/>
                  </a:srgbClr>
                </a:solidFill>
                <a:latin typeface="等线" panose="02010600030101010101" pitchFamily="2" charset="-122"/>
              </a:rPr>
              <a:t>双支扩剂格隆溴铵福莫特罗（百沃平</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a:t>
            </a:r>
            <a:r>
              <a:rPr lang="en-US" altLang="zh-CN" sz="1400" dirty="0">
                <a:solidFill>
                  <a:srgbClr val="E7E6E6">
                    <a:lumMod val="10000"/>
                  </a:srgbClr>
                </a:solidFill>
                <a:latin typeface="等线" panose="02010600030101010101" pitchFamily="2" charset="-122"/>
              </a:rPr>
              <a:t>2020</a:t>
            </a:r>
            <a:r>
              <a:rPr lang="zh-CN" altLang="en-US" sz="1400" dirty="0">
                <a:solidFill>
                  <a:srgbClr val="E7E6E6">
                    <a:lumMod val="10000"/>
                  </a:srgbClr>
                </a:solidFill>
                <a:latin typeface="等线" panose="02010600030101010101" pitchFamily="2" charset="-122"/>
              </a:rPr>
              <a:t>年在中国上市，</a:t>
            </a:r>
            <a:r>
              <a:rPr lang="zh-CN" altLang="en-US" sz="1400" dirty="0" smtClean="0">
                <a:solidFill>
                  <a:srgbClr val="E7E6E6">
                    <a:lumMod val="10000"/>
                  </a:srgbClr>
                </a:solidFill>
                <a:latin typeface="等线" panose="02010600030101010101" pitchFamily="2" charset="-122"/>
              </a:rPr>
              <a:t>同年谈判</a:t>
            </a:r>
            <a:r>
              <a:rPr lang="zh-CN" altLang="en-US" sz="1400" dirty="0">
                <a:solidFill>
                  <a:srgbClr val="E7E6E6">
                    <a:lumMod val="10000"/>
                  </a:srgbClr>
                </a:solidFill>
                <a:latin typeface="等线" panose="02010600030101010101" pitchFamily="2" charset="-122"/>
              </a:rPr>
              <a:t>进入目录，每日</a:t>
            </a:r>
            <a:r>
              <a:rPr lang="en-US" altLang="zh-CN" sz="1400" dirty="0">
                <a:solidFill>
                  <a:srgbClr val="E7E6E6">
                    <a:lumMod val="10000"/>
                  </a:srgbClr>
                </a:solidFill>
                <a:latin typeface="等线" panose="02010600030101010101" pitchFamily="2" charset="-122"/>
              </a:rPr>
              <a:t>2</a:t>
            </a:r>
            <a:r>
              <a:rPr lang="zh-CN" altLang="en-US" sz="1400" dirty="0">
                <a:solidFill>
                  <a:srgbClr val="E7E6E6">
                    <a:lumMod val="10000"/>
                  </a:srgbClr>
                </a:solidFill>
                <a:latin typeface="等线" panose="02010600030101010101" pitchFamily="2" charset="-122"/>
              </a:rPr>
              <a:t>次给药，每次</a:t>
            </a:r>
            <a:r>
              <a:rPr lang="en-US" altLang="zh-CN" sz="1400" dirty="0">
                <a:solidFill>
                  <a:srgbClr val="E7E6E6">
                    <a:lumMod val="10000"/>
                  </a:srgbClr>
                </a:solidFill>
                <a:latin typeface="等线" panose="02010600030101010101" pitchFamily="2" charset="-122"/>
              </a:rPr>
              <a:t>2</a:t>
            </a:r>
            <a:r>
              <a:rPr lang="zh-CN" altLang="en-US" sz="1400" dirty="0">
                <a:solidFill>
                  <a:srgbClr val="E7E6E6">
                    <a:lumMod val="10000"/>
                  </a:srgbClr>
                </a:solidFill>
                <a:latin typeface="等线" panose="02010600030101010101" pitchFamily="2" charset="-122"/>
              </a:rPr>
              <a:t>吸；乌美溴铵维兰特罗（欧乐欣</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a:t>
            </a:r>
            <a:r>
              <a:rPr lang="en-US" altLang="zh-CN" sz="1400" dirty="0">
                <a:solidFill>
                  <a:srgbClr val="E7E6E6">
                    <a:lumMod val="10000"/>
                  </a:srgbClr>
                </a:solidFill>
                <a:latin typeface="等线" panose="02010600030101010101" pitchFamily="2" charset="-122"/>
              </a:rPr>
              <a:t>2018</a:t>
            </a:r>
            <a:r>
              <a:rPr lang="zh-CN" altLang="en-US" sz="1400" dirty="0">
                <a:solidFill>
                  <a:srgbClr val="E7E6E6">
                    <a:lumMod val="10000"/>
                  </a:srgbClr>
                </a:solidFill>
                <a:latin typeface="等线" panose="02010600030101010101" pitchFamily="2" charset="-122"/>
              </a:rPr>
              <a:t>年在中国上市，通过</a:t>
            </a:r>
            <a:r>
              <a:rPr lang="en-US" altLang="zh-CN" sz="1400" dirty="0">
                <a:solidFill>
                  <a:srgbClr val="E7E6E6">
                    <a:lumMod val="10000"/>
                  </a:srgbClr>
                </a:solidFill>
                <a:latin typeface="等线" panose="02010600030101010101" pitchFamily="2" charset="-122"/>
              </a:rPr>
              <a:t>2019</a:t>
            </a:r>
            <a:r>
              <a:rPr lang="zh-CN" altLang="en-US" sz="1400" dirty="0" smtClean="0">
                <a:solidFill>
                  <a:srgbClr val="E7E6E6">
                    <a:lumMod val="10000"/>
                  </a:srgbClr>
                </a:solidFill>
                <a:latin typeface="等线" panose="02010600030101010101" pitchFamily="2" charset="-122"/>
              </a:rPr>
              <a:t>年谈判</a:t>
            </a:r>
            <a:r>
              <a:rPr lang="zh-CN" altLang="en-US" sz="1400" dirty="0">
                <a:solidFill>
                  <a:srgbClr val="E7E6E6">
                    <a:lumMod val="10000"/>
                  </a:srgbClr>
                </a:solidFill>
                <a:latin typeface="等线" panose="02010600030101010101" pitchFamily="2" charset="-122"/>
              </a:rPr>
              <a:t>进入目录，每日</a:t>
            </a:r>
            <a:r>
              <a:rPr lang="en-US" altLang="zh-CN" sz="1400" dirty="0">
                <a:solidFill>
                  <a:srgbClr val="E7E6E6">
                    <a:lumMod val="10000"/>
                  </a:srgbClr>
                </a:solidFill>
                <a:latin typeface="等线" panose="02010600030101010101" pitchFamily="2" charset="-122"/>
              </a:rPr>
              <a:t>1</a:t>
            </a:r>
            <a:r>
              <a:rPr lang="zh-CN" altLang="en-US" sz="1400" dirty="0" smtClean="0">
                <a:solidFill>
                  <a:srgbClr val="E7E6E6">
                    <a:lumMod val="10000"/>
                  </a:srgbClr>
                </a:solidFill>
                <a:latin typeface="等线" panose="02010600030101010101" pitchFamily="2" charset="-122"/>
              </a:rPr>
              <a:t>吸</a:t>
            </a:r>
            <a:endParaRPr lang="zh-CN" altLang="en-US" sz="1400" dirty="0">
              <a:solidFill>
                <a:srgbClr val="E7E6E6">
                  <a:lumMod val="10000"/>
                </a:srgbClr>
              </a:solidFill>
              <a:latin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sz="1400" dirty="0">
                <a:solidFill>
                  <a:srgbClr val="E7E6E6">
                    <a:lumMod val="10000"/>
                  </a:srgbClr>
                </a:solidFill>
                <a:latin typeface="等线" panose="02010600030101010101" pitchFamily="2" charset="-122"/>
              </a:rPr>
              <a:t>与常用的双支扩剂百沃平</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、欧乐欣</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相比，</a:t>
            </a:r>
            <a:r>
              <a:rPr lang="zh-CN" altLang="en-US" sz="1400" b="1" dirty="0">
                <a:solidFill>
                  <a:srgbClr val="FF0000"/>
                </a:solidFill>
                <a:latin typeface="等线" panose="02010600030101010101" pitchFamily="2" charset="-122"/>
              </a:rPr>
              <a:t>杰润</a:t>
            </a:r>
            <a:r>
              <a:rPr lang="en-US" altLang="zh-CN" sz="1400" b="1" dirty="0">
                <a:solidFill>
                  <a:srgbClr val="FF0000"/>
                </a:solidFill>
                <a:latin typeface="等线" panose="02010600030101010101" pitchFamily="2" charset="-122"/>
              </a:rPr>
              <a:t>®</a:t>
            </a:r>
            <a:r>
              <a:rPr lang="zh-CN" altLang="en-US" sz="1400" b="1" dirty="0">
                <a:solidFill>
                  <a:srgbClr val="FF0000"/>
                </a:solidFill>
                <a:latin typeface="等线" panose="02010600030101010101" pitchFamily="2" charset="-122"/>
              </a:rPr>
              <a:t>是唯一具有全面证据链的双支扩剂：如对比</a:t>
            </a:r>
            <a:r>
              <a:rPr lang="en-US" altLang="zh-CN" sz="1400" b="1" dirty="0" smtClean="0">
                <a:solidFill>
                  <a:srgbClr val="FF0000"/>
                </a:solidFill>
                <a:latin typeface="等线" panose="02010600030101010101" pitchFamily="2" charset="-122"/>
              </a:rPr>
              <a:t>LAMA</a:t>
            </a:r>
            <a:r>
              <a:rPr lang="zh-CN" altLang="en-US" sz="1400" b="1" dirty="0" smtClean="0">
                <a:solidFill>
                  <a:srgbClr val="FF0000"/>
                </a:solidFill>
                <a:latin typeface="等线" panose="02010600030101010101" pitchFamily="2" charset="-122"/>
              </a:rPr>
              <a:t>和</a:t>
            </a:r>
            <a:r>
              <a:rPr lang="en-US" altLang="zh-CN" sz="1400" b="1" dirty="0" smtClean="0">
                <a:solidFill>
                  <a:srgbClr val="FF0000"/>
                </a:solidFill>
                <a:latin typeface="等线" panose="02010600030101010101" pitchFamily="2" charset="-122"/>
              </a:rPr>
              <a:t>ICS/LABA</a:t>
            </a:r>
            <a:r>
              <a:rPr lang="zh-CN" altLang="en-US" sz="1400" b="1" dirty="0" smtClean="0">
                <a:solidFill>
                  <a:srgbClr val="FF0000"/>
                </a:solidFill>
                <a:latin typeface="等线" panose="02010600030101010101" pitchFamily="2" charset="-122"/>
              </a:rPr>
              <a:t>能够</a:t>
            </a:r>
            <a:r>
              <a:rPr lang="zh-CN" altLang="en-US" sz="1400" b="1" dirty="0">
                <a:solidFill>
                  <a:srgbClr val="FF0000"/>
                </a:solidFill>
                <a:latin typeface="等线" panose="02010600030101010101" pitchFamily="2" charset="-122"/>
              </a:rPr>
              <a:t>快速改善患者肺功能、改善症状、提高患者生活质量、降低急性加重风险及住院次数、且唯一具有心功能保护</a:t>
            </a:r>
            <a:r>
              <a:rPr lang="zh-CN" altLang="en-US" sz="1400" b="1" dirty="0" smtClean="0">
                <a:solidFill>
                  <a:srgbClr val="FF0000"/>
                </a:solidFill>
                <a:latin typeface="等线" panose="02010600030101010101" pitchFamily="2" charset="-122"/>
              </a:rPr>
              <a:t>证据</a:t>
            </a:r>
            <a:endParaRPr lang="en-US" altLang="zh-CN" sz="1400" dirty="0" smtClean="0">
              <a:solidFill>
                <a:srgbClr val="E7E6E6">
                  <a:lumMod val="10000"/>
                </a:srgbClr>
              </a:solidFill>
              <a:latin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sz="1400" dirty="0">
                <a:solidFill>
                  <a:srgbClr val="E7E6E6">
                    <a:lumMod val="10000"/>
                  </a:srgbClr>
                </a:solidFill>
                <a:latin typeface="等线" panose="02010600030101010101" pitchFamily="2" charset="-122"/>
              </a:rPr>
              <a:t>杰</a:t>
            </a:r>
            <a:r>
              <a:rPr lang="zh-CN" altLang="en-US" sz="1400" dirty="0" smtClean="0">
                <a:solidFill>
                  <a:srgbClr val="E7E6E6">
                    <a:lumMod val="10000"/>
                  </a:srgbClr>
                </a:solidFill>
                <a:latin typeface="等线" panose="02010600030101010101" pitchFamily="2" charset="-122"/>
              </a:rPr>
              <a:t>润</a:t>
            </a:r>
            <a:r>
              <a:rPr lang="en-US" altLang="zh-CN" sz="1400" dirty="0" smtClean="0">
                <a:solidFill>
                  <a:srgbClr val="E7E6E6">
                    <a:lumMod val="10000"/>
                  </a:srgbClr>
                </a:solidFill>
                <a:latin typeface="等线" panose="02010600030101010101" pitchFamily="2" charset="-122"/>
              </a:rPr>
              <a:t>®</a:t>
            </a:r>
            <a:r>
              <a:rPr lang="zh-CN" altLang="en-US" sz="1400" dirty="0" smtClean="0">
                <a:solidFill>
                  <a:srgbClr val="E7E6E6">
                    <a:lumMod val="10000"/>
                  </a:srgbClr>
                </a:solidFill>
                <a:latin typeface="等线" panose="02010600030101010101" pitchFamily="2" charset="-122"/>
              </a:rPr>
              <a:t>一天</a:t>
            </a:r>
            <a:r>
              <a:rPr lang="zh-CN" altLang="en-US" sz="1400" dirty="0">
                <a:solidFill>
                  <a:srgbClr val="E7E6E6">
                    <a:lumMod val="10000"/>
                  </a:srgbClr>
                </a:solidFill>
                <a:latin typeface="等线" panose="02010600030101010101" pitchFamily="2" charset="-122"/>
              </a:rPr>
              <a:t>一吸</a:t>
            </a:r>
            <a:r>
              <a:rPr lang="zh-CN" altLang="en-US" sz="1400" dirty="0" smtClean="0">
                <a:solidFill>
                  <a:srgbClr val="E7E6E6">
                    <a:lumMod val="10000"/>
                  </a:srgbClr>
                </a:solidFill>
                <a:latin typeface="等线" panose="02010600030101010101" pitchFamily="2" charset="-122"/>
              </a:rPr>
              <a:t>，给</a:t>
            </a:r>
            <a:r>
              <a:rPr lang="zh-CN" altLang="en-US" sz="1400" dirty="0">
                <a:solidFill>
                  <a:srgbClr val="E7E6E6">
                    <a:lumMod val="10000"/>
                  </a:srgbClr>
                </a:solidFill>
                <a:latin typeface="等线" panose="02010600030101010101" pitchFamily="2" charset="-122"/>
              </a:rPr>
              <a:t>药装置比斯海乐</a:t>
            </a:r>
            <a:r>
              <a:rPr lang="en-US" altLang="zh-CN" sz="1400" dirty="0">
                <a:solidFill>
                  <a:srgbClr val="E7E6E6">
                    <a:lumMod val="10000"/>
                  </a:srgbClr>
                </a:solidFill>
                <a:latin typeface="等线" panose="02010600030101010101" pitchFamily="2" charset="-122"/>
              </a:rPr>
              <a:t>®</a:t>
            </a:r>
            <a:r>
              <a:rPr lang="zh-CN" altLang="en-US" sz="1400" dirty="0">
                <a:solidFill>
                  <a:srgbClr val="E7E6E6">
                    <a:lumMod val="10000"/>
                  </a:srgbClr>
                </a:solidFill>
                <a:latin typeface="等线" panose="02010600030101010101" pitchFamily="2" charset="-122"/>
              </a:rPr>
              <a:t>具有</a:t>
            </a:r>
            <a:r>
              <a:rPr lang="zh-CN" altLang="en-US" sz="1400" b="1" dirty="0">
                <a:solidFill>
                  <a:srgbClr val="FF0000"/>
                </a:solidFill>
                <a:latin typeface="等线" panose="02010600030101010101" pitchFamily="2" charset="-122"/>
              </a:rPr>
              <a:t>唯一的视听嗅三重正反馈机制</a:t>
            </a:r>
            <a:r>
              <a:rPr lang="zh-CN" altLang="en-US" sz="1400" dirty="0">
                <a:solidFill>
                  <a:srgbClr val="E7E6E6">
                    <a:lumMod val="10000"/>
                  </a:srgbClr>
                </a:solidFill>
                <a:latin typeface="等线" panose="02010600030101010101" pitchFamily="2" charset="-122"/>
              </a:rPr>
              <a:t>，患者使用错误率低，使用依从性</a:t>
            </a:r>
            <a:r>
              <a:rPr lang="zh-CN" altLang="en-US" sz="1400" dirty="0" smtClean="0">
                <a:solidFill>
                  <a:srgbClr val="E7E6E6">
                    <a:lumMod val="10000"/>
                  </a:srgbClr>
                </a:solidFill>
                <a:latin typeface="等线" panose="02010600030101010101" pitchFamily="2" charset="-122"/>
              </a:rPr>
              <a:t>更好</a:t>
            </a:r>
            <a:endParaRPr lang="zh-CN" altLang="en-US" sz="1400" dirty="0">
              <a:solidFill>
                <a:srgbClr val="E7E6E6">
                  <a:lumMod val="10000"/>
                </a:srgbClr>
              </a:solidFill>
              <a:latin typeface="等线" panose="02010600030101010101" pitchFamily="2" charset="-122"/>
              <a:ea typeface="等线" panose="02010600030101010101" pitchFamily="2" charset="-122"/>
            </a:endParaRPr>
          </a:p>
        </p:txBody>
      </p:sp>
      <p:sp>
        <p:nvSpPr>
          <p:cNvPr id="5" name="文本框 4"/>
          <p:cNvSpPr txBox="1"/>
          <p:nvPr/>
        </p:nvSpPr>
        <p:spPr>
          <a:xfrm>
            <a:off x="6345935" y="6087225"/>
            <a:ext cx="4049744" cy="501869"/>
          </a:xfrm>
          <a:prstGeom prst="rect">
            <a:avLst/>
          </a:prstGeom>
          <a:noFill/>
        </p:spPr>
        <p:txBody>
          <a:bodyPr wrap="square" rtlCol="0">
            <a:spAutoFit/>
          </a:bodyPr>
          <a:lstStyle/>
          <a:p>
            <a:pPr>
              <a:lnSpc>
                <a:spcPct val="114000"/>
              </a:lnSpc>
            </a:pPr>
            <a:r>
              <a:rPr lang="en-US" altLang="zh-CN" sz="1200" dirty="0" smtClean="0"/>
              <a:t>LAMA</a:t>
            </a:r>
            <a:r>
              <a:rPr lang="zh-CN" altLang="en-US" sz="1200" dirty="0" smtClean="0"/>
              <a:t>：</a:t>
            </a:r>
            <a:r>
              <a:rPr lang="zh-CN" altLang="en-US" sz="1200" dirty="0"/>
              <a:t>长效抗胆碱能拮抗</a:t>
            </a:r>
            <a:r>
              <a:rPr lang="zh-CN" altLang="en-US" sz="1200" dirty="0" smtClean="0"/>
              <a:t>剂</a:t>
            </a:r>
            <a:r>
              <a:rPr lang="zh-CN" altLang="en-US" sz="1200" dirty="0"/>
              <a:t>；</a:t>
            </a:r>
            <a:r>
              <a:rPr lang="en-US" altLang="zh-CN" sz="1200" dirty="0" smtClean="0"/>
              <a:t>ICS</a:t>
            </a:r>
            <a:r>
              <a:rPr lang="zh-CN" altLang="en-US" sz="1200" dirty="0"/>
              <a:t>：吸入性</a:t>
            </a:r>
            <a:r>
              <a:rPr lang="zh-CN" altLang="en-US" sz="1200" dirty="0" smtClean="0"/>
              <a:t>糖皮质激素</a:t>
            </a:r>
            <a:r>
              <a:rPr lang="zh-CN" altLang="en-US" sz="1200" dirty="0"/>
              <a:t>；</a:t>
            </a:r>
            <a:r>
              <a:rPr lang="en-US" altLang="zh-CN" sz="1200" dirty="0" smtClean="0"/>
              <a:t>LABA </a:t>
            </a:r>
            <a:r>
              <a:rPr lang="zh-CN" altLang="en-US" sz="1200" dirty="0" smtClean="0"/>
              <a:t>：长效</a:t>
            </a:r>
            <a:r>
              <a:rPr lang="en-US" altLang="zh-CN" sz="1200" dirty="0" smtClean="0"/>
              <a:t>β2</a:t>
            </a:r>
            <a:r>
              <a:rPr lang="zh-CN" altLang="en-US" sz="1200" dirty="0" smtClean="0"/>
              <a:t>受体激动剂</a:t>
            </a:r>
            <a:endParaRPr lang="zh-CN" altLang="en-US" sz="1200" dirty="0"/>
          </a:p>
        </p:txBody>
      </p:sp>
    </p:spTree>
    <p:extLst>
      <p:ext uri="{BB962C8B-B14F-4D97-AF65-F5344CB8AC3E}">
        <p14:creationId xmlns:p14="http://schemas.microsoft.com/office/powerpoint/2010/main" val="386828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5394" y="345686"/>
            <a:ext cx="2627642" cy="461665"/>
          </a:xfrm>
          <a:prstGeom prst="rect">
            <a:avLst/>
          </a:prstGeom>
        </p:spPr>
        <p:txBody>
          <a:bodyPr wrap="none">
            <a:spAutoFit/>
          </a:bodyPr>
          <a:lstStyle/>
          <a:p>
            <a:r>
              <a:rPr lang="en-US" altLang="zh-CN" sz="2400" b="1" spc="300" dirty="0" smtClean="0">
                <a:solidFill>
                  <a:srgbClr val="1C5292"/>
                </a:solidFill>
                <a:latin typeface="微软雅黑" panose="020B0503020204020204" pitchFamily="34" charset="-122"/>
                <a:ea typeface="微软雅黑"/>
              </a:rPr>
              <a:t>02. </a:t>
            </a:r>
            <a:r>
              <a:rPr lang="zh-CN" altLang="en-US" sz="2400" b="1" spc="300" dirty="0" smtClean="0">
                <a:solidFill>
                  <a:srgbClr val="1C5292"/>
                </a:solidFill>
                <a:latin typeface="微软雅黑" panose="020B0503020204020204" pitchFamily="34" charset="-122"/>
                <a:ea typeface="微软雅黑"/>
              </a:rPr>
              <a:t>安全性信息</a:t>
            </a:r>
            <a:endParaRPr lang="zh-CN" altLang="en-US" sz="2400" b="1" spc="300" dirty="0">
              <a:solidFill>
                <a:srgbClr val="1C5292"/>
              </a:solidFill>
              <a:latin typeface="微软雅黑" panose="020B0503020204020204" pitchFamily="34" charset="-122"/>
              <a:ea typeface="微软雅黑"/>
            </a:endParaRPr>
          </a:p>
        </p:txBody>
      </p:sp>
      <p:grpSp>
        <p:nvGrpSpPr>
          <p:cNvPr id="3" name="组合 2"/>
          <p:cNvGrpSpPr/>
          <p:nvPr/>
        </p:nvGrpSpPr>
        <p:grpSpPr>
          <a:xfrm>
            <a:off x="616820" y="1338519"/>
            <a:ext cx="10987668" cy="1292149"/>
            <a:chOff x="653396" y="1868871"/>
            <a:chExt cx="10987668" cy="1292149"/>
          </a:xfrm>
        </p:grpSpPr>
        <p:sp>
          <p:nvSpPr>
            <p:cNvPr id="33" name="矩形 32"/>
            <p:cNvSpPr/>
            <p:nvPr/>
          </p:nvSpPr>
          <p:spPr>
            <a:xfrm>
              <a:off x="2473629" y="1868872"/>
              <a:ext cx="9167435" cy="1292148"/>
            </a:xfrm>
            <a:prstGeom prst="rect">
              <a:avLst/>
            </a:prstGeom>
            <a:ln>
              <a:solidFill>
                <a:srgbClr val="9ABDD1"/>
              </a:solidFill>
            </a:ln>
          </p:spPr>
          <p:txBody>
            <a:bodyPr wrap="square" anchor="ctr">
              <a:noAutofit/>
            </a:bodyPr>
            <a:lstStyle/>
            <a:p>
              <a:pPr marL="209550" marR="30480" indent="-171450">
                <a:lnSpc>
                  <a:spcPct val="125000"/>
                </a:lnSpc>
                <a:spcBef>
                  <a:spcPts val="600"/>
                </a:spcBef>
                <a:spcAft>
                  <a:spcPts val="600"/>
                </a:spcAft>
                <a:buSzPct val="150000"/>
                <a:buBlip>
                  <a:blip r:embed="rId2"/>
                </a:buBlip>
                <a:defRPr/>
              </a:pPr>
              <a:r>
                <a:rPr lang="zh-CN" altLang="en-US" dirty="0">
                  <a:solidFill>
                    <a:srgbClr val="E7E6E6">
                      <a:lumMod val="10000"/>
                    </a:srgbClr>
                  </a:solidFill>
                  <a:latin typeface="等线" panose="02010600030101010101" pitchFamily="2" charset="-122"/>
                  <a:ea typeface="等线" panose="02010600030101010101" pitchFamily="2" charset="-122"/>
                </a:rPr>
                <a:t>本品常见不良反应包括：上呼吸道感染、咳嗽、鼻咽炎和泌尿道感染，代谢和营养疾病。其他药物不良反应请详见说明书。</a:t>
              </a:r>
            </a:p>
          </p:txBody>
        </p:sp>
        <p:sp>
          <p:nvSpPr>
            <p:cNvPr id="34" name="矩形 33"/>
            <p:cNvSpPr/>
            <p:nvPr/>
          </p:nvSpPr>
          <p:spPr>
            <a:xfrm>
              <a:off x="653396" y="1868871"/>
              <a:ext cx="1820233" cy="1292149"/>
            </a:xfrm>
            <a:prstGeom prst="rect">
              <a:avLst/>
            </a:prstGeom>
            <a:solidFill>
              <a:srgbClr val="9ABDD1"/>
            </a:solidFill>
            <a:ln>
              <a:solidFill>
                <a:srgbClr val="9ABDD1"/>
              </a:solidFill>
            </a:ln>
            <a:effectLst>
              <a:outerShdw blurRad="50800" dist="38100" dir="2700000" algn="tl" rotWithShape="0">
                <a:prstClr val="black">
                  <a:alpha val="40000"/>
                </a:prstClr>
              </a:outerShdw>
            </a:effectLst>
          </p:spPr>
          <p:txBody>
            <a:bodyPr wrap="square" anchor="ctr">
              <a:noAutofit/>
            </a:bodyPr>
            <a:lstStyle/>
            <a:p>
              <a:pPr algn="ctr"/>
              <a:r>
                <a:rPr lang="zh-CN" altLang="en-US" b="1" dirty="0"/>
                <a:t>药品说明书收载的安全性信息</a:t>
              </a:r>
            </a:p>
          </p:txBody>
        </p:sp>
      </p:grpSp>
      <p:grpSp>
        <p:nvGrpSpPr>
          <p:cNvPr id="5" name="组合 4"/>
          <p:cNvGrpSpPr/>
          <p:nvPr/>
        </p:nvGrpSpPr>
        <p:grpSpPr>
          <a:xfrm>
            <a:off x="616820" y="2896047"/>
            <a:ext cx="10987668" cy="1292149"/>
            <a:chOff x="653396" y="3603183"/>
            <a:chExt cx="10987668" cy="1292149"/>
          </a:xfrm>
        </p:grpSpPr>
        <p:sp>
          <p:nvSpPr>
            <p:cNvPr id="35" name="矩形 34"/>
            <p:cNvSpPr/>
            <p:nvPr/>
          </p:nvSpPr>
          <p:spPr>
            <a:xfrm>
              <a:off x="2473629" y="3603184"/>
              <a:ext cx="9167435" cy="1292148"/>
            </a:xfrm>
            <a:prstGeom prst="rect">
              <a:avLst/>
            </a:prstGeom>
            <a:ln>
              <a:solidFill>
                <a:srgbClr val="F8E823"/>
              </a:solidFill>
            </a:ln>
          </p:spPr>
          <p:txBody>
            <a:bodyPr wrap="square" anchor="ctr">
              <a:noAutofit/>
            </a:bodyPr>
            <a:lstStyle/>
            <a:p>
              <a:pPr marL="209550" marR="30480" indent="-171450">
                <a:lnSpc>
                  <a:spcPct val="125000"/>
                </a:lnSpc>
                <a:spcAft>
                  <a:spcPts val="600"/>
                </a:spcAft>
                <a:buSzPct val="150000"/>
                <a:buBlip>
                  <a:blip r:embed="rId2"/>
                </a:buBlip>
                <a:defRPr/>
              </a:pPr>
              <a:r>
                <a:rPr lang="zh-CN" altLang="en-US" dirty="0">
                  <a:solidFill>
                    <a:srgbClr val="E7E6E6">
                      <a:lumMod val="10000"/>
                    </a:srgbClr>
                  </a:solidFill>
                  <a:latin typeface="等线" panose="02010600030101010101" pitchFamily="2" charset="-122"/>
                </a:rPr>
                <a:t>药品上市后，各国家或地区</a:t>
              </a:r>
              <a:r>
                <a:rPr lang="zh-CN" altLang="en-US" b="1" dirty="0">
                  <a:solidFill>
                    <a:srgbClr val="FF0000"/>
                  </a:solidFill>
                  <a:latin typeface="等线" panose="02010600030101010101" pitchFamily="2" charset="-122"/>
                </a:rPr>
                <a:t>未发布安全性警告、黑框警告及撤市消息</a:t>
              </a:r>
              <a:r>
                <a:rPr lang="zh-CN" altLang="en-US" dirty="0">
                  <a:solidFill>
                    <a:srgbClr val="E7E6E6">
                      <a:lumMod val="10000"/>
                    </a:srgbClr>
                  </a:solidFill>
                  <a:latin typeface="等线" panose="02010600030101010101" pitchFamily="2" charset="-122"/>
                </a:rPr>
                <a:t>。</a:t>
              </a:r>
            </a:p>
            <a:p>
              <a:pPr marL="209550" marR="30480" indent="-171450">
                <a:lnSpc>
                  <a:spcPct val="125000"/>
                </a:lnSpc>
                <a:spcAft>
                  <a:spcPts val="600"/>
                </a:spcAft>
                <a:buSzPct val="150000"/>
                <a:buBlip>
                  <a:blip r:embed="rId2"/>
                </a:buBlip>
                <a:defRPr/>
              </a:pPr>
              <a:r>
                <a:rPr lang="zh-CN" altLang="en-US" dirty="0">
                  <a:solidFill>
                    <a:srgbClr val="E7E6E6">
                      <a:lumMod val="10000"/>
                    </a:srgbClr>
                  </a:solidFill>
                  <a:latin typeface="等线" panose="02010600030101010101" pitchFamily="2" charset="-122"/>
                </a:rPr>
                <a:t>长期应用安全性良好，且无意外安全性发现。</a:t>
              </a:r>
              <a:endParaRPr lang="zh-CN" altLang="en-US" dirty="0">
                <a:solidFill>
                  <a:srgbClr val="E7E6E6">
                    <a:lumMod val="10000"/>
                  </a:srgbClr>
                </a:solidFill>
                <a:latin typeface="等线" panose="02010600030101010101" pitchFamily="2" charset="-122"/>
                <a:ea typeface="等线" panose="02010600030101010101" pitchFamily="2" charset="-122"/>
              </a:endParaRPr>
            </a:p>
          </p:txBody>
        </p:sp>
        <p:sp>
          <p:nvSpPr>
            <p:cNvPr id="36" name="矩形 35"/>
            <p:cNvSpPr/>
            <p:nvPr/>
          </p:nvSpPr>
          <p:spPr>
            <a:xfrm>
              <a:off x="653396" y="3603183"/>
              <a:ext cx="1820233" cy="1292149"/>
            </a:xfrm>
            <a:prstGeom prst="rect">
              <a:avLst/>
            </a:prstGeom>
            <a:solidFill>
              <a:srgbClr val="F8E823"/>
            </a:solidFill>
            <a:ln>
              <a:solidFill>
                <a:srgbClr val="F8E823"/>
              </a:solidFill>
            </a:ln>
            <a:effectLst>
              <a:outerShdw blurRad="50800" dist="38100" dir="2700000" algn="tl" rotWithShape="0">
                <a:prstClr val="black">
                  <a:alpha val="40000"/>
                </a:prstClr>
              </a:outerShdw>
            </a:effectLst>
          </p:spPr>
          <p:txBody>
            <a:bodyPr wrap="square" anchor="ctr">
              <a:noAutofit/>
            </a:bodyPr>
            <a:lstStyle/>
            <a:p>
              <a:pPr algn="ctr"/>
              <a:r>
                <a:rPr lang="zh-CN" altLang="en-US" b="1" dirty="0" smtClean="0"/>
                <a:t>药品不良反应监测情况和药品安全性研究结果</a:t>
              </a:r>
              <a:endParaRPr lang="zh-CN" altLang="en-US" b="1" dirty="0"/>
            </a:p>
          </p:txBody>
        </p:sp>
      </p:grpSp>
      <p:grpSp>
        <p:nvGrpSpPr>
          <p:cNvPr id="39" name="组合 38"/>
          <p:cNvGrpSpPr/>
          <p:nvPr/>
        </p:nvGrpSpPr>
        <p:grpSpPr>
          <a:xfrm>
            <a:off x="616820" y="4453575"/>
            <a:ext cx="10987668" cy="1292149"/>
            <a:chOff x="653396" y="1868871"/>
            <a:chExt cx="10987668" cy="1292149"/>
          </a:xfrm>
        </p:grpSpPr>
        <p:sp>
          <p:nvSpPr>
            <p:cNvPr id="40" name="矩形 39"/>
            <p:cNvSpPr/>
            <p:nvPr/>
          </p:nvSpPr>
          <p:spPr>
            <a:xfrm>
              <a:off x="2473629" y="1868872"/>
              <a:ext cx="9167435" cy="1292148"/>
            </a:xfrm>
            <a:prstGeom prst="rect">
              <a:avLst/>
            </a:prstGeom>
            <a:ln>
              <a:solidFill>
                <a:srgbClr val="9ABDD1"/>
              </a:solidFill>
            </a:ln>
          </p:spPr>
          <p:txBody>
            <a:bodyPr wrap="square" anchor="ctr">
              <a:noAutofit/>
            </a:bodyPr>
            <a:lstStyle/>
            <a:p>
              <a:pPr marL="209550" marR="30480" indent="-171450">
                <a:lnSpc>
                  <a:spcPct val="125000"/>
                </a:lnSpc>
                <a:spcAft>
                  <a:spcPts val="600"/>
                </a:spcAft>
                <a:buSzPct val="150000"/>
                <a:buBlip>
                  <a:blip r:embed="rId2"/>
                </a:buBlip>
                <a:defRPr/>
              </a:pPr>
              <a:r>
                <a:rPr lang="zh-CN" altLang="en-US" dirty="0" smtClean="0">
                  <a:solidFill>
                    <a:srgbClr val="E7E6E6">
                      <a:lumMod val="10000"/>
                    </a:srgbClr>
                  </a:solidFill>
                  <a:latin typeface="等线" panose="02010600030101010101" pitchFamily="2" charset="-122"/>
                </a:rPr>
                <a:t>优势：茚</a:t>
              </a:r>
              <a:r>
                <a:rPr lang="zh-CN" altLang="en-US" dirty="0">
                  <a:solidFill>
                    <a:srgbClr val="E7E6E6">
                      <a:lumMod val="10000"/>
                    </a:srgbClr>
                  </a:solidFill>
                  <a:latin typeface="等线" panose="02010600030101010101" pitchFamily="2" charset="-122"/>
                </a:rPr>
                <a:t>达特罗格隆溴铵吸入粉雾剂（</a:t>
              </a:r>
              <a:r>
                <a:rPr lang="zh-CN" altLang="en-US" dirty="0" smtClean="0">
                  <a:solidFill>
                    <a:srgbClr val="E7E6E6">
                      <a:lumMod val="10000"/>
                    </a:srgbClr>
                  </a:solidFill>
                  <a:latin typeface="等线" panose="02010600030101010101" pitchFamily="2" charset="-122"/>
                </a:rPr>
                <a:t>杰润</a:t>
              </a:r>
              <a:r>
                <a:rPr lang="en-US" altLang="zh-CN" baseline="30000" dirty="0" smtClean="0">
                  <a:solidFill>
                    <a:srgbClr val="E7E6E6">
                      <a:lumMod val="10000"/>
                    </a:srgbClr>
                  </a:solidFill>
                  <a:latin typeface="等线" panose="02010600030101010101" pitchFamily="2" charset="-122"/>
                </a:rPr>
                <a:t>®</a:t>
              </a:r>
              <a:r>
                <a:rPr lang="zh-CN" altLang="en-US" dirty="0" smtClean="0">
                  <a:solidFill>
                    <a:srgbClr val="E7E6E6">
                      <a:lumMod val="10000"/>
                    </a:srgbClr>
                  </a:solidFill>
                  <a:latin typeface="等线" panose="02010600030101010101" pitchFamily="2" charset="-122"/>
                </a:rPr>
                <a:t>）医</a:t>
              </a:r>
              <a:r>
                <a:rPr lang="zh-CN" altLang="en-US" dirty="0">
                  <a:solidFill>
                    <a:srgbClr val="E7E6E6">
                      <a:lumMod val="10000"/>
                    </a:srgbClr>
                  </a:solidFill>
                  <a:latin typeface="等线" panose="02010600030101010101" pitchFamily="2" charset="-122"/>
                </a:rPr>
                <a:t>保准入以来，临床应用总体安全性良好，未发现严重</a:t>
              </a:r>
              <a:r>
                <a:rPr lang="zh-CN" altLang="en-US" dirty="0" smtClean="0">
                  <a:solidFill>
                    <a:srgbClr val="E7E6E6">
                      <a:lumMod val="10000"/>
                    </a:srgbClr>
                  </a:solidFill>
                  <a:latin typeface="等线" panose="02010600030101010101" pitchFamily="2" charset="-122"/>
                </a:rPr>
                <a:t>不良反应，长期安全性与单支扩剂和安慰剂相当。</a:t>
              </a:r>
              <a:endParaRPr lang="en-US" altLang="zh-CN" dirty="0" smtClean="0">
                <a:solidFill>
                  <a:srgbClr val="E7E6E6">
                    <a:lumMod val="10000"/>
                  </a:srgbClr>
                </a:solidFill>
                <a:latin typeface="等线" panose="02010600030101010101" pitchFamily="2" charset="-122"/>
              </a:endParaRPr>
            </a:p>
            <a:p>
              <a:pPr marL="209550" marR="30480" indent="-171450">
                <a:lnSpc>
                  <a:spcPct val="125000"/>
                </a:lnSpc>
                <a:spcAft>
                  <a:spcPts val="600"/>
                </a:spcAft>
                <a:buSzPct val="150000"/>
                <a:buBlip>
                  <a:blip r:embed="rId2"/>
                </a:buBlip>
                <a:defRPr/>
              </a:pPr>
              <a:r>
                <a:rPr lang="zh-CN" altLang="en-US" dirty="0" smtClean="0">
                  <a:solidFill>
                    <a:srgbClr val="E7E6E6">
                      <a:lumMod val="10000"/>
                    </a:srgbClr>
                  </a:solidFill>
                  <a:latin typeface="等线" panose="02010600030101010101" pitchFamily="2" charset="-122"/>
                </a:rPr>
                <a:t>不足：尚无数据。</a:t>
              </a:r>
              <a:endParaRPr lang="en-US" altLang="zh-CN" dirty="0" smtClean="0">
                <a:solidFill>
                  <a:srgbClr val="E7E6E6">
                    <a:lumMod val="10000"/>
                  </a:srgbClr>
                </a:solidFill>
                <a:latin typeface="等线" panose="02010600030101010101" pitchFamily="2" charset="-122"/>
              </a:endParaRPr>
            </a:p>
          </p:txBody>
        </p:sp>
        <p:sp>
          <p:nvSpPr>
            <p:cNvPr id="41" name="矩形 40"/>
            <p:cNvSpPr/>
            <p:nvPr/>
          </p:nvSpPr>
          <p:spPr>
            <a:xfrm>
              <a:off x="653396" y="1868871"/>
              <a:ext cx="1820233" cy="1292149"/>
            </a:xfrm>
            <a:prstGeom prst="rect">
              <a:avLst/>
            </a:prstGeom>
            <a:solidFill>
              <a:srgbClr val="9ABDD1"/>
            </a:solidFill>
            <a:ln>
              <a:solidFill>
                <a:srgbClr val="9ABDD1"/>
              </a:solidFill>
            </a:ln>
            <a:effectLst>
              <a:outerShdw blurRad="50800" dist="38100" dir="2700000" algn="tl" rotWithShape="0">
                <a:prstClr val="black">
                  <a:alpha val="40000"/>
                </a:prstClr>
              </a:outerShdw>
            </a:effectLst>
          </p:spPr>
          <p:txBody>
            <a:bodyPr wrap="square" anchor="ctr">
              <a:noAutofit/>
            </a:bodyPr>
            <a:lstStyle/>
            <a:p>
              <a:pPr algn="ctr"/>
              <a:r>
                <a:rPr lang="zh-CN" altLang="en-US" b="1" dirty="0" smtClean="0"/>
                <a:t>与目录内同类药品安全性方面的比较</a:t>
              </a:r>
              <a:endParaRPr lang="zh-CN" altLang="en-US" b="1" dirty="0"/>
            </a:p>
          </p:txBody>
        </p:sp>
      </p:grpSp>
    </p:spTree>
    <p:extLst>
      <p:ext uri="{BB962C8B-B14F-4D97-AF65-F5344CB8AC3E}">
        <p14:creationId xmlns:p14="http://schemas.microsoft.com/office/powerpoint/2010/main" val="629144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6025896" y="1689854"/>
            <a:ext cx="5710897" cy="4226314"/>
          </a:xfrm>
          <a:prstGeom prst="rect">
            <a:avLst/>
          </a:prstGeom>
          <a:solidFill>
            <a:srgbClr val="F8E823">
              <a:alpha val="10000"/>
            </a:srgbClr>
          </a:solidFill>
          <a:ln>
            <a:solidFill>
              <a:srgbClr val="F8E8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245394" y="345686"/>
            <a:ext cx="2627642" cy="461665"/>
          </a:xfrm>
          <a:prstGeom prst="rect">
            <a:avLst/>
          </a:prstGeom>
        </p:spPr>
        <p:txBody>
          <a:bodyPr wrap="none">
            <a:spAutoFit/>
          </a:bodyPr>
          <a:lstStyle/>
          <a:p>
            <a:r>
              <a:rPr lang="en-US" altLang="zh-CN" sz="2400" b="1" spc="300" dirty="0" smtClean="0">
                <a:solidFill>
                  <a:srgbClr val="1C5292"/>
                </a:solidFill>
                <a:latin typeface="微软雅黑" panose="020B0503020204020204" pitchFamily="34" charset="-122"/>
                <a:ea typeface="微软雅黑"/>
              </a:rPr>
              <a:t>03. </a:t>
            </a:r>
            <a:r>
              <a:rPr lang="zh-CN" altLang="en-US" sz="2400" b="1" spc="300" dirty="0" smtClean="0">
                <a:solidFill>
                  <a:srgbClr val="1C5292"/>
                </a:solidFill>
                <a:latin typeface="微软雅黑" panose="020B0503020204020204" pitchFamily="34" charset="-122"/>
                <a:ea typeface="微软雅黑"/>
              </a:rPr>
              <a:t>有效性信息</a:t>
            </a:r>
            <a:endParaRPr lang="zh-CN" altLang="en-US" sz="2400" b="1" spc="300" dirty="0">
              <a:solidFill>
                <a:srgbClr val="1C5292"/>
              </a:solidFill>
              <a:latin typeface="微软雅黑" panose="020B0503020204020204" pitchFamily="34" charset="-122"/>
              <a:ea typeface="微软雅黑"/>
            </a:endParaRPr>
          </a:p>
        </p:txBody>
      </p:sp>
      <p:sp>
        <p:nvSpPr>
          <p:cNvPr id="6" name="矩形 5"/>
          <p:cNvSpPr/>
          <p:nvPr/>
        </p:nvSpPr>
        <p:spPr>
          <a:xfrm>
            <a:off x="405385" y="1689854"/>
            <a:ext cx="5400000" cy="4226314"/>
          </a:xfrm>
          <a:prstGeom prst="rect">
            <a:avLst/>
          </a:prstGeom>
          <a:ln>
            <a:solidFill>
              <a:srgbClr val="1B5291"/>
            </a:solidFill>
          </a:ln>
        </p:spPr>
        <p:txBody>
          <a:bodyPr wrap="square" anchor="ctr">
            <a:noAutofit/>
          </a:bodyPr>
          <a:lstStyle/>
          <a:p>
            <a:r>
              <a:rPr lang="zh-CN" altLang="en-US" b="1" dirty="0" smtClean="0">
                <a:latin typeface="等线" panose="02010600030101010101" pitchFamily="2" charset="-122"/>
                <a:ea typeface="等线" panose="02010600030101010101" pitchFamily="2" charset="-122"/>
              </a:rPr>
              <a:t>一项随机、多中心、开放标签的平行对照研究：</a:t>
            </a:r>
            <a:endParaRPr lang="en-US" altLang="zh-CN" b="1" dirty="0" smtClean="0">
              <a:latin typeface="等线" panose="02010600030101010101" pitchFamily="2" charset="-122"/>
              <a:ea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dirty="0">
                <a:solidFill>
                  <a:srgbClr val="E7E6E6">
                    <a:lumMod val="10000"/>
                  </a:srgbClr>
                </a:solidFill>
                <a:latin typeface="等线" panose="02010600030101010101" pitchFamily="2" charset="-122"/>
                <a:ea typeface="等线" panose="02010600030101010101" pitchFamily="2" charset="-122"/>
              </a:rPr>
              <a:t>评估了茚达特罗格隆溴铵 </a:t>
            </a:r>
            <a:r>
              <a:rPr lang="en-US" altLang="zh-CN" dirty="0">
                <a:solidFill>
                  <a:srgbClr val="E7E6E6">
                    <a:lumMod val="10000"/>
                  </a:srgbClr>
                </a:solidFill>
                <a:latin typeface="等线" panose="02010600030101010101" pitchFamily="2" charset="-122"/>
                <a:ea typeface="等线" panose="02010600030101010101" pitchFamily="2" charset="-122"/>
              </a:rPr>
              <a:t>vs. </a:t>
            </a:r>
            <a:r>
              <a:rPr lang="zh-CN" altLang="en-US" dirty="0">
                <a:solidFill>
                  <a:srgbClr val="E7E6E6">
                    <a:lumMod val="10000"/>
                  </a:srgbClr>
                </a:solidFill>
                <a:latin typeface="等线" panose="02010600030101010101" pitchFamily="2" charset="-122"/>
                <a:ea typeface="等线" panose="02010600030101010101" pitchFamily="2" charset="-122"/>
              </a:rPr>
              <a:t>噻托溴铵治疗轻中度慢性阻塞性肺病的有效性和安全性</a:t>
            </a:r>
            <a:endParaRPr lang="en-US" altLang="zh-CN" dirty="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dirty="0">
                <a:solidFill>
                  <a:srgbClr val="E7E6E6">
                    <a:lumMod val="10000"/>
                  </a:srgbClr>
                </a:solidFill>
                <a:latin typeface="等线" panose="02010600030101010101" pitchFamily="2" charset="-122"/>
                <a:ea typeface="等线" panose="02010600030101010101" pitchFamily="2" charset="-122"/>
              </a:rPr>
              <a:t>在</a:t>
            </a:r>
            <a:r>
              <a:rPr lang="en-US" altLang="zh-CN" dirty="0">
                <a:solidFill>
                  <a:srgbClr val="E7E6E6">
                    <a:lumMod val="10000"/>
                  </a:srgbClr>
                </a:solidFill>
                <a:latin typeface="等线" panose="02010600030101010101" pitchFamily="2" charset="-122"/>
                <a:ea typeface="等线" panose="02010600030101010101" pitchFamily="2" charset="-122"/>
              </a:rPr>
              <a:t>347</a:t>
            </a:r>
            <a:r>
              <a:rPr lang="zh-CN" altLang="en-US" dirty="0">
                <a:solidFill>
                  <a:srgbClr val="E7E6E6">
                    <a:lumMod val="10000"/>
                  </a:srgbClr>
                </a:solidFill>
                <a:latin typeface="等线" panose="02010600030101010101" pitchFamily="2" charset="-122"/>
                <a:ea typeface="等线" panose="02010600030101010101" pitchFamily="2" charset="-122"/>
              </a:rPr>
              <a:t>名完成研究的</a:t>
            </a:r>
            <a:r>
              <a:rPr lang="zh-CN" altLang="en-US" b="1" dirty="0">
                <a:solidFill>
                  <a:srgbClr val="FF0000"/>
                </a:solidFill>
                <a:latin typeface="等线" panose="02010600030101010101" pitchFamily="2" charset="-122"/>
                <a:ea typeface="等线" panose="02010600030101010101" pitchFamily="2" charset="-122"/>
              </a:rPr>
              <a:t>轻中度慢阻肺患者中，共</a:t>
            </a:r>
            <a:r>
              <a:rPr lang="en-US" altLang="zh-CN" b="1" dirty="0">
                <a:solidFill>
                  <a:srgbClr val="FF0000"/>
                </a:solidFill>
                <a:latin typeface="等线" panose="02010600030101010101" pitchFamily="2" charset="-122"/>
                <a:ea typeface="等线" panose="02010600030101010101" pitchFamily="2" charset="-122"/>
              </a:rPr>
              <a:t>97</a:t>
            </a:r>
            <a:r>
              <a:rPr lang="zh-CN" altLang="en-US" b="1" dirty="0" smtClean="0">
                <a:solidFill>
                  <a:srgbClr val="FF0000"/>
                </a:solidFill>
                <a:latin typeface="等线" panose="02010600030101010101" pitchFamily="2" charset="-122"/>
                <a:ea typeface="等线" panose="02010600030101010101" pitchFamily="2" charset="-122"/>
              </a:rPr>
              <a:t>例（</a:t>
            </a:r>
            <a:r>
              <a:rPr lang="en-US" altLang="zh-CN" b="1" dirty="0" smtClean="0">
                <a:solidFill>
                  <a:srgbClr val="FF0000"/>
                </a:solidFill>
                <a:latin typeface="等线" panose="02010600030101010101" pitchFamily="2" charset="-122"/>
                <a:ea typeface="等线" panose="02010600030101010101" pitchFamily="2" charset="-122"/>
              </a:rPr>
              <a:t>28%</a:t>
            </a:r>
            <a:r>
              <a:rPr lang="zh-CN" altLang="en-US" b="1" dirty="0" smtClean="0">
                <a:solidFill>
                  <a:srgbClr val="FF0000"/>
                </a:solidFill>
                <a:latin typeface="等线" panose="02010600030101010101" pitchFamily="2" charset="-122"/>
                <a:ea typeface="等线" panose="02010600030101010101" pitchFamily="2" charset="-122"/>
              </a:rPr>
              <a:t>）轻度</a:t>
            </a:r>
            <a:r>
              <a:rPr lang="zh-CN" altLang="en-US" dirty="0" smtClean="0">
                <a:solidFill>
                  <a:srgbClr val="E7E6E6">
                    <a:lumMod val="10000"/>
                  </a:srgbClr>
                </a:solidFill>
                <a:latin typeface="等线" panose="02010600030101010101" pitchFamily="2" charset="-122"/>
                <a:ea typeface="等线" panose="02010600030101010101" pitchFamily="2" charset="-122"/>
              </a:rPr>
              <a:t>患者</a:t>
            </a:r>
            <a:endParaRPr lang="en-US" altLang="zh-CN" dirty="0" smtClean="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25000"/>
              </a:lnSpc>
              <a:spcBef>
                <a:spcPts val="600"/>
              </a:spcBef>
              <a:spcAft>
                <a:spcPts val="600"/>
              </a:spcAft>
              <a:buSzPct val="150000"/>
              <a:buBlip>
                <a:blip r:embed="rId3"/>
              </a:buBlip>
              <a:defRPr/>
            </a:pPr>
            <a:r>
              <a:rPr lang="zh-CN" altLang="en-US" dirty="0" smtClean="0">
                <a:solidFill>
                  <a:srgbClr val="E7E6E6">
                    <a:lumMod val="10000"/>
                  </a:srgbClr>
                </a:solidFill>
                <a:latin typeface="等线" panose="02010600030101010101" pitchFamily="2" charset="-122"/>
                <a:ea typeface="等线" panose="02010600030101010101" pitchFamily="2" charset="-122"/>
              </a:rPr>
              <a:t>与</a:t>
            </a:r>
            <a:r>
              <a:rPr lang="zh-CN" altLang="en-US" dirty="0">
                <a:solidFill>
                  <a:srgbClr val="E7E6E6">
                    <a:lumMod val="10000"/>
                  </a:srgbClr>
                </a:solidFill>
                <a:latin typeface="等线" panose="02010600030101010101" pitchFamily="2" charset="-122"/>
                <a:ea typeface="等线" panose="02010600030101010101" pitchFamily="2" charset="-122"/>
              </a:rPr>
              <a:t>噻托溴铵相比，茚达特罗格隆溴</a:t>
            </a:r>
            <a:r>
              <a:rPr lang="zh-CN" altLang="en-US" dirty="0" smtClean="0">
                <a:solidFill>
                  <a:srgbClr val="E7E6E6">
                    <a:lumMod val="10000"/>
                  </a:srgbClr>
                </a:solidFill>
                <a:latin typeface="等线" panose="02010600030101010101" pitchFamily="2" charset="-122"/>
                <a:ea typeface="等线" panose="02010600030101010101" pitchFamily="2" charset="-122"/>
              </a:rPr>
              <a:t>铵能够</a:t>
            </a:r>
            <a:r>
              <a:rPr lang="zh-CN" altLang="en-US" dirty="0">
                <a:solidFill>
                  <a:srgbClr val="E7E6E6">
                    <a:lumMod val="10000"/>
                  </a:srgbClr>
                </a:solidFill>
                <a:latin typeface="等线" panose="02010600030101010101" pitchFamily="2" charset="-122"/>
                <a:ea typeface="等线" panose="02010600030101010101" pitchFamily="2" charset="-122"/>
              </a:rPr>
              <a:t>在</a:t>
            </a:r>
            <a:r>
              <a:rPr lang="en-US" altLang="zh-CN" dirty="0">
                <a:solidFill>
                  <a:srgbClr val="E7E6E6">
                    <a:lumMod val="10000"/>
                  </a:srgbClr>
                </a:solidFill>
                <a:latin typeface="等线" panose="02010600030101010101" pitchFamily="2" charset="-122"/>
                <a:ea typeface="等线" panose="02010600030101010101" pitchFamily="2" charset="-122"/>
              </a:rPr>
              <a:t>12</a:t>
            </a:r>
            <a:r>
              <a:rPr lang="zh-CN" altLang="en-US" dirty="0" smtClean="0">
                <a:solidFill>
                  <a:srgbClr val="E7E6E6">
                    <a:lumMod val="10000"/>
                  </a:srgbClr>
                </a:solidFill>
                <a:latin typeface="等线" panose="02010600030101010101" pitchFamily="2" charset="-122"/>
                <a:ea typeface="等线" panose="02010600030101010101" pitchFamily="2" charset="-122"/>
              </a:rPr>
              <a:t>周</a:t>
            </a:r>
            <a:r>
              <a:rPr lang="zh-CN" altLang="en-US" b="1" dirty="0" smtClean="0">
                <a:solidFill>
                  <a:srgbClr val="FF0000"/>
                </a:solidFill>
                <a:latin typeface="等线" panose="02010600030101010101" pitchFamily="2" charset="-122"/>
                <a:ea typeface="等线" panose="02010600030101010101" pitchFamily="2" charset="-122"/>
              </a:rPr>
              <a:t>给</a:t>
            </a:r>
            <a:r>
              <a:rPr lang="zh-CN" altLang="en-US" b="1" dirty="0">
                <a:solidFill>
                  <a:srgbClr val="FF0000"/>
                </a:solidFill>
                <a:latin typeface="等线" panose="02010600030101010101" pitchFamily="2" charset="-122"/>
                <a:ea typeface="等线" panose="02010600030101010101" pitchFamily="2" charset="-122"/>
              </a:rPr>
              <a:t>药前的</a:t>
            </a:r>
            <a:r>
              <a:rPr lang="en-US" altLang="zh-CN" b="1" dirty="0">
                <a:solidFill>
                  <a:srgbClr val="FF0000"/>
                </a:solidFill>
                <a:latin typeface="等线" panose="02010600030101010101" pitchFamily="2" charset="-122"/>
                <a:ea typeface="等线" panose="02010600030101010101" pitchFamily="2" charset="-122"/>
              </a:rPr>
              <a:t>FEV</a:t>
            </a:r>
            <a:r>
              <a:rPr lang="en-US" altLang="zh-CN" b="1" baseline="-25000" dirty="0">
                <a:solidFill>
                  <a:srgbClr val="FF0000"/>
                </a:solidFill>
                <a:latin typeface="等线" panose="02010600030101010101" pitchFamily="2" charset="-122"/>
                <a:ea typeface="等线" panose="02010600030101010101" pitchFamily="2" charset="-122"/>
              </a:rPr>
              <a:t>1</a:t>
            </a:r>
            <a:r>
              <a:rPr lang="zh-CN" altLang="en-US" b="1" dirty="0" smtClean="0">
                <a:solidFill>
                  <a:srgbClr val="FF0000"/>
                </a:solidFill>
                <a:latin typeface="等线" panose="02010600030101010101" pitchFamily="2" charset="-122"/>
                <a:ea typeface="等线" panose="02010600030101010101" pitchFamily="2" charset="-122"/>
              </a:rPr>
              <a:t>谷值较</a:t>
            </a:r>
            <a:r>
              <a:rPr lang="zh-CN" altLang="en-US" b="1" dirty="0">
                <a:solidFill>
                  <a:srgbClr val="FF0000"/>
                </a:solidFill>
                <a:latin typeface="等线" panose="02010600030101010101" pitchFamily="2" charset="-122"/>
                <a:ea typeface="等线" panose="02010600030101010101" pitchFamily="2" charset="-122"/>
              </a:rPr>
              <a:t>基线差异改善</a:t>
            </a:r>
            <a:r>
              <a:rPr lang="zh-CN" altLang="en-US" b="1" dirty="0" smtClean="0">
                <a:solidFill>
                  <a:srgbClr val="FF0000"/>
                </a:solidFill>
                <a:latin typeface="等线" panose="02010600030101010101" pitchFamily="2" charset="-122"/>
                <a:ea typeface="等线" panose="02010600030101010101" pitchFamily="2" charset="-122"/>
              </a:rPr>
              <a:t>显著</a:t>
            </a:r>
            <a:r>
              <a:rPr lang="zh-CN" altLang="en-US" b="1" dirty="0">
                <a:solidFill>
                  <a:srgbClr val="FF0000"/>
                </a:solidFill>
                <a:latin typeface="等线" panose="02010600030101010101" pitchFamily="2" charset="-122"/>
              </a:rPr>
              <a:t>（</a:t>
            </a:r>
            <a:r>
              <a:rPr lang="en-US" altLang="zh-CN" b="1" dirty="0">
                <a:solidFill>
                  <a:srgbClr val="FF0000"/>
                </a:solidFill>
                <a:latin typeface="等线" panose="02010600030101010101" pitchFamily="2" charset="-122"/>
              </a:rPr>
              <a:t>0.07±0.181 L vs. 0.01±0.185 </a:t>
            </a:r>
            <a:r>
              <a:rPr lang="en-US" altLang="zh-CN" b="1" dirty="0" smtClean="0">
                <a:solidFill>
                  <a:srgbClr val="FF0000"/>
                </a:solidFill>
                <a:latin typeface="等线" panose="02010600030101010101" pitchFamily="2" charset="-122"/>
              </a:rPr>
              <a:t>L</a:t>
            </a:r>
            <a:r>
              <a:rPr lang="zh-CN" altLang="en-US" b="1" dirty="0" smtClean="0">
                <a:solidFill>
                  <a:srgbClr val="FF0000"/>
                </a:solidFill>
                <a:latin typeface="等线" panose="02010600030101010101" pitchFamily="2" charset="-122"/>
              </a:rPr>
              <a:t>，</a:t>
            </a:r>
            <a:r>
              <a:rPr lang="en-US" altLang="zh-CN" b="1" dirty="0" smtClean="0">
                <a:solidFill>
                  <a:srgbClr val="FF0000"/>
                </a:solidFill>
                <a:latin typeface="等线" panose="02010600030101010101" pitchFamily="2" charset="-122"/>
              </a:rPr>
              <a:t>p&lt;0.05</a:t>
            </a:r>
            <a:r>
              <a:rPr lang="zh-CN" altLang="en-US" b="1" dirty="0" smtClean="0">
                <a:solidFill>
                  <a:srgbClr val="FF0000"/>
                </a:solidFill>
                <a:latin typeface="等线" panose="02010600030101010101" pitchFamily="2" charset="-122"/>
              </a:rPr>
              <a:t>）</a:t>
            </a:r>
            <a:r>
              <a:rPr lang="zh-CN" altLang="en-US" b="1" dirty="0" smtClean="0">
                <a:solidFill>
                  <a:srgbClr val="FF0000"/>
                </a:solidFill>
                <a:latin typeface="等线" panose="02010600030101010101" pitchFamily="2" charset="-122"/>
                <a:ea typeface="等线" panose="02010600030101010101" pitchFamily="2" charset="-122"/>
              </a:rPr>
              <a:t>，</a:t>
            </a:r>
            <a:r>
              <a:rPr lang="zh-CN" altLang="en-US" dirty="0">
                <a:solidFill>
                  <a:srgbClr val="E7E6E6">
                    <a:lumMod val="10000"/>
                  </a:srgbClr>
                </a:solidFill>
                <a:latin typeface="等线" panose="02010600030101010101" pitchFamily="2" charset="-122"/>
                <a:ea typeface="等线" panose="02010600030101010101" pitchFamily="2" charset="-122"/>
              </a:rPr>
              <a:t>且</a:t>
            </a:r>
            <a:r>
              <a:rPr lang="zh-CN" altLang="en-US" b="1" dirty="0">
                <a:solidFill>
                  <a:srgbClr val="FF0000"/>
                </a:solidFill>
                <a:latin typeface="等线" panose="02010600030101010101" pitchFamily="2" charset="-122"/>
                <a:ea typeface="等线" panose="02010600030101010101" pitchFamily="2" charset="-122"/>
              </a:rPr>
              <a:t>达到最小临床</a:t>
            </a:r>
            <a:r>
              <a:rPr lang="zh-CN" altLang="en-US" b="1" dirty="0" smtClean="0">
                <a:solidFill>
                  <a:srgbClr val="FF0000"/>
                </a:solidFill>
                <a:latin typeface="等线" panose="02010600030101010101" pitchFamily="2" charset="-122"/>
                <a:ea typeface="等线" panose="02010600030101010101" pitchFamily="2" charset="-122"/>
              </a:rPr>
              <a:t>获益（给药前</a:t>
            </a:r>
            <a:r>
              <a:rPr lang="en-US" altLang="zh-CN" b="1" dirty="0" smtClean="0">
                <a:solidFill>
                  <a:srgbClr val="FF0000"/>
                </a:solidFill>
                <a:latin typeface="等线" panose="02010600030101010101" pitchFamily="2" charset="-122"/>
                <a:ea typeface="等线" panose="02010600030101010101" pitchFamily="2" charset="-122"/>
              </a:rPr>
              <a:t>FEV</a:t>
            </a:r>
            <a:r>
              <a:rPr lang="en-US" altLang="zh-CN" b="1" baseline="-25000" dirty="0" smtClean="0">
                <a:solidFill>
                  <a:srgbClr val="FF0000"/>
                </a:solidFill>
                <a:latin typeface="等线" panose="02010600030101010101" pitchFamily="2" charset="-122"/>
                <a:ea typeface="等线" panose="02010600030101010101" pitchFamily="2" charset="-122"/>
              </a:rPr>
              <a:t>1</a:t>
            </a:r>
            <a:r>
              <a:rPr lang="zh-CN" altLang="en-US" b="1" dirty="0" smtClean="0">
                <a:solidFill>
                  <a:srgbClr val="FF0000"/>
                </a:solidFill>
                <a:latin typeface="等线" panose="02010600030101010101" pitchFamily="2" charset="-122"/>
                <a:ea typeface="等线" panose="02010600030101010101" pitchFamily="2" charset="-122"/>
              </a:rPr>
              <a:t>谷值增加≥</a:t>
            </a:r>
            <a:r>
              <a:rPr lang="en-US" altLang="zh-CN" b="1" dirty="0" smtClean="0">
                <a:solidFill>
                  <a:srgbClr val="FF0000"/>
                </a:solidFill>
                <a:latin typeface="等线" panose="02010600030101010101" pitchFamily="2" charset="-122"/>
                <a:ea typeface="等线" panose="02010600030101010101" pitchFamily="2" charset="-122"/>
              </a:rPr>
              <a:t>100mL</a:t>
            </a:r>
            <a:r>
              <a:rPr lang="zh-CN" altLang="en-US" b="1" dirty="0" smtClean="0">
                <a:solidFill>
                  <a:srgbClr val="FF0000"/>
                </a:solidFill>
                <a:latin typeface="等线" panose="02010600030101010101" pitchFamily="2" charset="-122"/>
                <a:ea typeface="等线" panose="02010600030101010101" pitchFamily="2" charset="-122"/>
              </a:rPr>
              <a:t>）的</a:t>
            </a:r>
            <a:r>
              <a:rPr lang="zh-CN" altLang="en-US" b="1" dirty="0">
                <a:solidFill>
                  <a:srgbClr val="FF0000"/>
                </a:solidFill>
                <a:latin typeface="等线" panose="02010600030101010101" pitchFamily="2" charset="-122"/>
                <a:ea typeface="等线" panose="02010600030101010101" pitchFamily="2" charset="-122"/>
              </a:rPr>
              <a:t>患者比例</a:t>
            </a:r>
            <a:r>
              <a:rPr lang="zh-CN" altLang="en-US" b="1" dirty="0" smtClean="0">
                <a:solidFill>
                  <a:srgbClr val="FF0000"/>
                </a:solidFill>
                <a:latin typeface="等线" panose="02010600030101010101" pitchFamily="2" charset="-122"/>
                <a:ea typeface="等线" panose="02010600030101010101" pitchFamily="2" charset="-122"/>
              </a:rPr>
              <a:t>更多（</a:t>
            </a:r>
            <a:r>
              <a:rPr lang="en-US" altLang="zh-CN" b="1" dirty="0" smtClean="0">
                <a:solidFill>
                  <a:srgbClr val="FF0000"/>
                </a:solidFill>
                <a:latin typeface="等线" panose="02010600030101010101" pitchFamily="2" charset="-122"/>
                <a:ea typeface="等线" panose="02010600030101010101" pitchFamily="2" charset="-122"/>
              </a:rPr>
              <a:t>42.2%</a:t>
            </a:r>
            <a:r>
              <a:rPr lang="zh-CN" altLang="en-US" b="1" dirty="0" smtClean="0">
                <a:solidFill>
                  <a:srgbClr val="FF0000"/>
                </a:solidFill>
                <a:latin typeface="等线" panose="02010600030101010101" pitchFamily="2" charset="-122"/>
                <a:ea typeface="等线" panose="02010600030101010101" pitchFamily="2" charset="-122"/>
              </a:rPr>
              <a:t> </a:t>
            </a:r>
            <a:r>
              <a:rPr lang="en-US" altLang="zh-CN" b="1" dirty="0" smtClean="0">
                <a:solidFill>
                  <a:srgbClr val="FF0000"/>
                </a:solidFill>
                <a:latin typeface="等线" panose="02010600030101010101" pitchFamily="2" charset="-122"/>
                <a:ea typeface="等线" panose="02010600030101010101" pitchFamily="2" charset="-122"/>
              </a:rPr>
              <a:t>vs 26.4%</a:t>
            </a:r>
            <a:r>
              <a:rPr lang="zh-CN" altLang="en-US" b="1" dirty="0" smtClean="0">
                <a:solidFill>
                  <a:srgbClr val="FF0000"/>
                </a:solidFill>
                <a:latin typeface="等线" panose="02010600030101010101" pitchFamily="2" charset="-122"/>
                <a:ea typeface="等线" panose="02010600030101010101" pitchFamily="2" charset="-122"/>
              </a:rPr>
              <a:t>，</a:t>
            </a:r>
            <a:r>
              <a:rPr lang="en-US" altLang="zh-CN" b="1" dirty="0" smtClean="0">
                <a:solidFill>
                  <a:srgbClr val="FF0000"/>
                </a:solidFill>
                <a:latin typeface="等线" panose="02010600030101010101" pitchFamily="2" charset="-122"/>
                <a:ea typeface="等线" panose="02010600030101010101" pitchFamily="2" charset="-122"/>
              </a:rPr>
              <a:t>p=0.001</a:t>
            </a:r>
            <a:r>
              <a:rPr lang="zh-CN" altLang="en-US" b="1" dirty="0" smtClean="0">
                <a:solidFill>
                  <a:srgbClr val="FF0000"/>
                </a:solidFill>
                <a:latin typeface="等线" panose="02010600030101010101" pitchFamily="2" charset="-122"/>
                <a:ea typeface="等线" panose="02010600030101010101" pitchFamily="2" charset="-122"/>
              </a:rPr>
              <a:t>）</a:t>
            </a:r>
            <a:r>
              <a:rPr lang="zh-CN" altLang="en-US" dirty="0" smtClean="0">
                <a:solidFill>
                  <a:srgbClr val="E7E6E6">
                    <a:lumMod val="10000"/>
                  </a:srgbClr>
                </a:solidFill>
                <a:latin typeface="等线" panose="02010600030101010101" pitchFamily="2" charset="-122"/>
                <a:ea typeface="等线" panose="02010600030101010101" pitchFamily="2" charset="-122"/>
              </a:rPr>
              <a:t>。</a:t>
            </a:r>
            <a:endParaRPr lang="zh-CN" altLang="en-US" dirty="0">
              <a:solidFill>
                <a:srgbClr val="E7E6E6">
                  <a:lumMod val="10000"/>
                </a:srgbClr>
              </a:solidFill>
              <a:latin typeface="等线" panose="02010600030101010101" pitchFamily="2" charset="-122"/>
              <a:ea typeface="等线" panose="02010600030101010101" pitchFamily="2" charset="-122"/>
            </a:endParaRPr>
          </a:p>
        </p:txBody>
      </p:sp>
      <p:sp>
        <p:nvSpPr>
          <p:cNvPr id="14" name="矩形 13"/>
          <p:cNvSpPr/>
          <p:nvPr/>
        </p:nvSpPr>
        <p:spPr>
          <a:xfrm>
            <a:off x="405384" y="1205222"/>
            <a:ext cx="5400000" cy="484632"/>
          </a:xfrm>
          <a:prstGeom prst="rect">
            <a:avLst/>
          </a:prstGeom>
          <a:solidFill>
            <a:srgbClr val="9ABDD1"/>
          </a:solidFill>
          <a:ln>
            <a:solidFill>
              <a:srgbClr val="1B52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solidFill>
                  <a:schemeClr val="tx1"/>
                </a:solidFill>
                <a:latin typeface="等线" panose="02010600030101010101" pitchFamily="2" charset="-122"/>
                <a:ea typeface="等线" panose="02010600030101010101" pitchFamily="2" charset="-122"/>
              </a:rPr>
              <a:t>对轻度患者的有效性研究</a:t>
            </a:r>
            <a:endParaRPr lang="zh-CN" altLang="en-US" sz="2000" b="1" dirty="0">
              <a:solidFill>
                <a:schemeClr val="tx1"/>
              </a:solidFill>
              <a:latin typeface="等线" panose="02010600030101010101" pitchFamily="2" charset="-122"/>
              <a:ea typeface="等线" panose="02010600030101010101" pitchFamily="2" charset="-122"/>
            </a:endParaRPr>
          </a:p>
        </p:txBody>
      </p:sp>
      <p:sp>
        <p:nvSpPr>
          <p:cNvPr id="17" name="矩形 16"/>
          <p:cNvSpPr/>
          <p:nvPr/>
        </p:nvSpPr>
        <p:spPr>
          <a:xfrm>
            <a:off x="6025895" y="1205222"/>
            <a:ext cx="5710897" cy="484632"/>
          </a:xfrm>
          <a:prstGeom prst="rect">
            <a:avLst/>
          </a:prstGeom>
          <a:solidFill>
            <a:srgbClr val="F8E823"/>
          </a:solidFill>
          <a:ln>
            <a:solidFill>
              <a:srgbClr val="F8E8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tx1"/>
                </a:solidFill>
                <a:latin typeface="等线" panose="02010600030101010101" pitchFamily="2" charset="-122"/>
              </a:rPr>
              <a:t>国内外权威指南推荐</a:t>
            </a:r>
          </a:p>
        </p:txBody>
      </p:sp>
      <p:grpSp>
        <p:nvGrpSpPr>
          <p:cNvPr id="10" name="组合 9"/>
          <p:cNvGrpSpPr/>
          <p:nvPr/>
        </p:nvGrpSpPr>
        <p:grpSpPr>
          <a:xfrm>
            <a:off x="6117335" y="1753862"/>
            <a:ext cx="5509729" cy="1255638"/>
            <a:chOff x="6117335" y="1753862"/>
            <a:chExt cx="5509729" cy="1255638"/>
          </a:xfrm>
        </p:grpSpPr>
        <p:sp>
          <p:nvSpPr>
            <p:cNvPr id="20" name="矩形 19"/>
            <p:cNvSpPr/>
            <p:nvPr/>
          </p:nvSpPr>
          <p:spPr>
            <a:xfrm>
              <a:off x="6227064" y="1959491"/>
              <a:ext cx="5400000" cy="484632"/>
            </a:xfrm>
            <a:prstGeom prst="rect">
              <a:avLst/>
            </a:prstGeom>
            <a:solidFill>
              <a:schemeClr val="accent4">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b="1" dirty="0" smtClean="0">
                  <a:solidFill>
                    <a:schemeClr val="tx1"/>
                  </a:solidFill>
                  <a:latin typeface="等线" panose="02010600030101010101" pitchFamily="2" charset="-122"/>
                </a:rPr>
                <a:t>慢性阻塞性肺疾病全球倡议（</a:t>
              </a:r>
              <a:r>
                <a:rPr lang="en-US" altLang="zh-CN" sz="1600" b="1" dirty="0" smtClean="0">
                  <a:solidFill>
                    <a:schemeClr val="tx1"/>
                  </a:solidFill>
                  <a:latin typeface="等线" panose="02010600030101010101" pitchFamily="2" charset="-122"/>
                </a:rPr>
                <a:t>GLOD 2023</a:t>
              </a:r>
              <a:r>
                <a:rPr lang="zh-CN" altLang="en-US" sz="1600" b="1" dirty="0" smtClean="0">
                  <a:solidFill>
                    <a:schemeClr val="tx1"/>
                  </a:solidFill>
                  <a:latin typeface="等线" panose="02010600030101010101" pitchFamily="2" charset="-122"/>
                </a:rPr>
                <a:t>）</a:t>
              </a:r>
              <a:endParaRPr lang="zh-CN" altLang="en-US" sz="1600" b="1" dirty="0">
                <a:solidFill>
                  <a:schemeClr val="tx1"/>
                </a:solidFill>
                <a:latin typeface="等线" panose="02010600030101010101" pitchFamily="2" charset="-122"/>
              </a:endParaRPr>
            </a:p>
          </p:txBody>
        </p:sp>
        <p:pic>
          <p:nvPicPr>
            <p:cNvPr id="7" name="图片 6"/>
            <p:cNvPicPr>
              <a:picLocks noChangeAspect="1"/>
            </p:cNvPicPr>
            <p:nvPr/>
          </p:nvPicPr>
          <p:blipFill>
            <a:blip r:embed="rId4"/>
            <a:stretch>
              <a:fillRect/>
            </a:stretch>
          </p:blipFill>
          <p:spPr>
            <a:xfrm>
              <a:off x="6227063" y="1753862"/>
              <a:ext cx="320400" cy="305359"/>
            </a:xfrm>
            <a:prstGeom prst="rect">
              <a:avLst/>
            </a:prstGeom>
          </p:spPr>
        </p:pic>
        <p:sp>
          <p:nvSpPr>
            <p:cNvPr id="8" name="文本框 7"/>
            <p:cNvSpPr txBox="1"/>
            <p:nvPr/>
          </p:nvSpPr>
          <p:spPr>
            <a:xfrm>
              <a:off x="6117335" y="2444123"/>
              <a:ext cx="5509729" cy="565377"/>
            </a:xfrm>
            <a:prstGeom prst="rect">
              <a:avLst/>
            </a:prstGeom>
            <a:noFill/>
            <a:ln>
              <a:solidFill>
                <a:srgbClr val="FFFAEB"/>
              </a:solidFill>
            </a:ln>
          </p:spPr>
          <p:txBody>
            <a:bodyPr wrap="square" rtlCol="0">
              <a:noAutofit/>
            </a:bodyPr>
            <a:lstStyle/>
            <a:p>
              <a:pPr marL="209550" marR="30480" indent="-171450">
                <a:lnSpc>
                  <a:spcPct val="114000"/>
                </a:lnSpc>
                <a:spcAft>
                  <a:spcPts val="600"/>
                </a:spcAft>
                <a:buSzPct val="150000"/>
                <a:buBlip>
                  <a:blip r:embed="rId3"/>
                </a:buBlip>
                <a:defRPr/>
              </a:pPr>
              <a:r>
                <a:rPr lang="zh-CN" altLang="en-US" sz="1600" dirty="0">
                  <a:solidFill>
                    <a:srgbClr val="E7E6E6">
                      <a:lumMod val="10000"/>
                    </a:srgbClr>
                  </a:solidFill>
                  <a:latin typeface="等线" panose="02010600030101010101" pitchFamily="2" charset="-122"/>
                </a:rPr>
                <a:t>推荐</a:t>
              </a:r>
              <a:r>
                <a:rPr lang="en-US" altLang="zh-CN" sz="1600" dirty="0">
                  <a:solidFill>
                    <a:srgbClr val="E7E6E6">
                      <a:lumMod val="10000"/>
                    </a:srgbClr>
                  </a:solidFill>
                  <a:latin typeface="等线" panose="02010600030101010101" pitchFamily="2" charset="-122"/>
                </a:rPr>
                <a:t>LABA+LAMA</a:t>
              </a:r>
              <a:r>
                <a:rPr lang="zh-CN" altLang="en-US" sz="1600" dirty="0">
                  <a:solidFill>
                    <a:srgbClr val="E7E6E6">
                      <a:lumMod val="10000"/>
                    </a:srgbClr>
                  </a:solidFill>
                  <a:latin typeface="等线" panose="02010600030101010101" pitchFamily="2" charset="-122"/>
                </a:rPr>
                <a:t>联合治疗作为</a:t>
              </a:r>
              <a:r>
                <a:rPr lang="en-US" altLang="zh-CN" sz="1600" dirty="0">
                  <a:solidFill>
                    <a:srgbClr val="E7E6E6">
                      <a:lumMod val="10000"/>
                    </a:srgbClr>
                  </a:solidFill>
                  <a:latin typeface="等线" panose="02010600030101010101" pitchFamily="2" charset="-122"/>
                </a:rPr>
                <a:t>B</a:t>
              </a:r>
              <a:r>
                <a:rPr lang="zh-CN" altLang="en-US" sz="1600" dirty="0">
                  <a:solidFill>
                    <a:srgbClr val="E7E6E6">
                      <a:lumMod val="10000"/>
                    </a:srgbClr>
                  </a:solidFill>
                  <a:latin typeface="等线" panose="02010600030101010101" pitchFamily="2" charset="-122"/>
                </a:rPr>
                <a:t>组初始治疗的唯一选择和</a:t>
              </a:r>
              <a:r>
                <a:rPr lang="en-US" altLang="zh-CN" sz="1600" dirty="0">
                  <a:solidFill>
                    <a:srgbClr val="E7E6E6">
                      <a:lumMod val="10000"/>
                    </a:srgbClr>
                  </a:solidFill>
                  <a:latin typeface="等线" panose="02010600030101010101" pitchFamily="2" charset="-122"/>
                </a:rPr>
                <a:t>E</a:t>
              </a:r>
              <a:r>
                <a:rPr lang="zh-CN" altLang="en-US" sz="1600" dirty="0">
                  <a:solidFill>
                    <a:srgbClr val="E7E6E6">
                      <a:lumMod val="10000"/>
                    </a:srgbClr>
                  </a:solidFill>
                  <a:latin typeface="等线" panose="02010600030101010101" pitchFamily="2" charset="-122"/>
                </a:rPr>
                <a:t>组的首选药物</a:t>
              </a:r>
              <a:endParaRPr lang="en-US" altLang="zh-CN" sz="1600" dirty="0">
                <a:solidFill>
                  <a:srgbClr val="E7E6E6">
                    <a:lumMod val="10000"/>
                  </a:srgbClr>
                </a:solidFill>
                <a:latin typeface="等线" panose="02010600030101010101" pitchFamily="2" charset="-122"/>
              </a:endParaRPr>
            </a:p>
          </p:txBody>
        </p:sp>
      </p:grpSp>
      <p:grpSp>
        <p:nvGrpSpPr>
          <p:cNvPr id="9" name="组合 8"/>
          <p:cNvGrpSpPr/>
          <p:nvPr/>
        </p:nvGrpSpPr>
        <p:grpSpPr>
          <a:xfrm>
            <a:off x="6117335" y="3210682"/>
            <a:ext cx="5509729" cy="1030970"/>
            <a:chOff x="6117335" y="2897902"/>
            <a:chExt cx="5509729" cy="1030970"/>
          </a:xfrm>
        </p:grpSpPr>
        <p:sp>
          <p:nvSpPr>
            <p:cNvPr id="22" name="矩形 21"/>
            <p:cNvSpPr/>
            <p:nvPr/>
          </p:nvSpPr>
          <p:spPr>
            <a:xfrm>
              <a:off x="6227064" y="3026291"/>
              <a:ext cx="5400000" cy="484632"/>
            </a:xfrm>
            <a:prstGeom prst="rect">
              <a:avLst/>
            </a:prstGeom>
            <a:solidFill>
              <a:schemeClr val="accent4">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b="1" dirty="0" smtClean="0">
                  <a:solidFill>
                    <a:schemeClr val="tx1"/>
                  </a:solidFill>
                  <a:latin typeface="等线" panose="02010600030101010101" pitchFamily="2" charset="-122"/>
                </a:rPr>
                <a:t>中国慢性阻塞性肺疾病诊疗指南</a:t>
              </a:r>
              <a:r>
                <a:rPr lang="en-US" altLang="zh-CN" sz="1600" b="1" dirty="0" smtClean="0">
                  <a:solidFill>
                    <a:schemeClr val="tx1"/>
                  </a:solidFill>
                  <a:latin typeface="等线" panose="02010600030101010101" pitchFamily="2" charset="-122"/>
                </a:rPr>
                <a:t>2021</a:t>
              </a:r>
              <a:endParaRPr lang="zh-CN" altLang="en-US" sz="1600" b="1" dirty="0">
                <a:solidFill>
                  <a:schemeClr val="tx1"/>
                </a:solidFill>
                <a:latin typeface="等线" panose="02010600030101010101" pitchFamily="2" charset="-122"/>
              </a:endParaRPr>
            </a:p>
          </p:txBody>
        </p:sp>
        <p:sp>
          <p:nvSpPr>
            <p:cNvPr id="23" name="文本框 22"/>
            <p:cNvSpPr txBox="1"/>
            <p:nvPr/>
          </p:nvSpPr>
          <p:spPr>
            <a:xfrm>
              <a:off x="6117335" y="3510923"/>
              <a:ext cx="5509729" cy="417949"/>
            </a:xfrm>
            <a:prstGeom prst="rect">
              <a:avLst/>
            </a:prstGeom>
            <a:noFill/>
            <a:ln>
              <a:solidFill>
                <a:srgbClr val="FFFAEB"/>
              </a:solidFill>
            </a:ln>
          </p:spPr>
          <p:txBody>
            <a:bodyPr wrap="square" rtlCol="0">
              <a:noAutofit/>
            </a:bodyPr>
            <a:lstStyle/>
            <a:p>
              <a:pPr marL="209550" marR="30480" indent="-171450">
                <a:lnSpc>
                  <a:spcPct val="114000"/>
                </a:lnSpc>
                <a:spcAft>
                  <a:spcPts val="600"/>
                </a:spcAft>
                <a:buSzPct val="150000"/>
                <a:buBlip>
                  <a:blip r:embed="rId3"/>
                </a:buBlip>
                <a:defRPr/>
              </a:pPr>
              <a:r>
                <a:rPr lang="zh-CN" altLang="en-US" sz="1600" dirty="0">
                  <a:solidFill>
                    <a:srgbClr val="E7E6E6">
                      <a:lumMod val="10000"/>
                    </a:srgbClr>
                  </a:solidFill>
                  <a:latin typeface="等线" panose="02010600030101010101" pitchFamily="2" charset="-122"/>
                </a:rPr>
                <a:t>推荐</a:t>
              </a:r>
              <a:r>
                <a:rPr lang="en-US" altLang="zh-CN" sz="1600" dirty="0">
                  <a:solidFill>
                    <a:srgbClr val="E7E6E6">
                      <a:lumMod val="10000"/>
                    </a:srgbClr>
                  </a:solidFill>
                  <a:latin typeface="等线" panose="02010600030101010101" pitchFamily="2" charset="-122"/>
                </a:rPr>
                <a:t>LABA+LAMA</a:t>
              </a:r>
              <a:r>
                <a:rPr lang="zh-CN" altLang="en-US" sz="1600" dirty="0">
                  <a:solidFill>
                    <a:srgbClr val="E7E6E6">
                      <a:lumMod val="10000"/>
                    </a:srgbClr>
                  </a:solidFill>
                  <a:latin typeface="等线" panose="02010600030101010101" pitchFamily="2" charset="-122"/>
                </a:rPr>
                <a:t>联合治疗作为</a:t>
              </a:r>
              <a:r>
                <a:rPr lang="en-US" altLang="zh-CN" sz="1600" dirty="0">
                  <a:solidFill>
                    <a:srgbClr val="E7E6E6">
                      <a:lumMod val="10000"/>
                    </a:srgbClr>
                  </a:solidFill>
                  <a:latin typeface="等线" panose="02010600030101010101" pitchFamily="2" charset="-122"/>
                </a:rPr>
                <a:t>B</a:t>
              </a:r>
              <a:r>
                <a:rPr lang="zh-CN" altLang="en-US" sz="1600" dirty="0">
                  <a:solidFill>
                    <a:srgbClr val="E7E6E6">
                      <a:lumMod val="10000"/>
                    </a:srgbClr>
                  </a:solidFill>
                  <a:latin typeface="等线" panose="02010600030101010101" pitchFamily="2" charset="-122"/>
                </a:rPr>
                <a:t>组患者的初始治疗方案</a:t>
              </a:r>
              <a:endParaRPr lang="en-US" altLang="zh-CN" sz="1600" dirty="0">
                <a:solidFill>
                  <a:srgbClr val="E7E6E6">
                    <a:lumMod val="10000"/>
                  </a:srgbClr>
                </a:solidFill>
                <a:latin typeface="等线" panose="02010600030101010101" pitchFamily="2" charset="-122"/>
              </a:endParaRPr>
            </a:p>
          </p:txBody>
        </p:sp>
        <p:pic>
          <p:nvPicPr>
            <p:cNvPr id="26" name="图片 25"/>
            <p:cNvPicPr>
              <a:picLocks noChangeAspect="1"/>
            </p:cNvPicPr>
            <p:nvPr/>
          </p:nvPicPr>
          <p:blipFill>
            <a:blip r:embed="rId5"/>
            <a:stretch>
              <a:fillRect/>
            </a:stretch>
          </p:blipFill>
          <p:spPr>
            <a:xfrm>
              <a:off x="6227063" y="2897902"/>
              <a:ext cx="320445" cy="239776"/>
            </a:xfrm>
            <a:prstGeom prst="rect">
              <a:avLst/>
            </a:prstGeom>
          </p:spPr>
        </p:pic>
      </p:grpSp>
      <p:grpSp>
        <p:nvGrpSpPr>
          <p:cNvPr id="11" name="组合 10"/>
          <p:cNvGrpSpPr/>
          <p:nvPr/>
        </p:nvGrpSpPr>
        <p:grpSpPr>
          <a:xfrm>
            <a:off x="6117335" y="4442833"/>
            <a:ext cx="5509729" cy="1265720"/>
            <a:chOff x="6117335" y="4330408"/>
            <a:chExt cx="5509729" cy="1265720"/>
          </a:xfrm>
        </p:grpSpPr>
        <p:sp>
          <p:nvSpPr>
            <p:cNvPr id="24" name="矩形 23"/>
            <p:cNvSpPr/>
            <p:nvPr/>
          </p:nvSpPr>
          <p:spPr>
            <a:xfrm>
              <a:off x="6227064" y="4413504"/>
              <a:ext cx="5400000" cy="484632"/>
            </a:xfrm>
            <a:prstGeom prst="rect">
              <a:avLst/>
            </a:prstGeom>
            <a:solidFill>
              <a:schemeClr val="accent4">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b="1" dirty="0" smtClean="0">
                  <a:solidFill>
                    <a:schemeClr val="tx1"/>
                  </a:solidFill>
                  <a:latin typeface="等线" panose="02010600030101010101" pitchFamily="2" charset="-122"/>
                </a:rPr>
                <a:t>2020 ATS </a:t>
              </a:r>
              <a:r>
                <a:rPr lang="zh-CN" altLang="en-US" sz="1600" b="1" dirty="0" smtClean="0">
                  <a:solidFill>
                    <a:schemeClr val="tx1"/>
                  </a:solidFill>
                  <a:latin typeface="等线" panose="02010600030101010101" pitchFamily="2" charset="-122"/>
                </a:rPr>
                <a:t>慢阻肺药物治疗方案推荐共识</a:t>
              </a:r>
              <a:endParaRPr lang="zh-CN" altLang="en-US" sz="1600" b="1" dirty="0">
                <a:solidFill>
                  <a:schemeClr val="tx1"/>
                </a:solidFill>
                <a:latin typeface="等线" panose="02010600030101010101" pitchFamily="2" charset="-122"/>
              </a:endParaRPr>
            </a:p>
          </p:txBody>
        </p:sp>
        <p:sp>
          <p:nvSpPr>
            <p:cNvPr id="25" name="文本框 24"/>
            <p:cNvSpPr txBox="1"/>
            <p:nvPr/>
          </p:nvSpPr>
          <p:spPr>
            <a:xfrm>
              <a:off x="6117335" y="4898136"/>
              <a:ext cx="5509729" cy="697992"/>
            </a:xfrm>
            <a:prstGeom prst="rect">
              <a:avLst/>
            </a:prstGeom>
            <a:noFill/>
            <a:ln>
              <a:solidFill>
                <a:srgbClr val="FFFAEB"/>
              </a:solidFill>
            </a:ln>
          </p:spPr>
          <p:txBody>
            <a:bodyPr wrap="square" rtlCol="0">
              <a:noAutofit/>
            </a:bodyPr>
            <a:lstStyle/>
            <a:p>
              <a:pPr marL="209550" marR="30480" indent="-171450">
                <a:lnSpc>
                  <a:spcPct val="114000"/>
                </a:lnSpc>
                <a:spcAft>
                  <a:spcPts val="600"/>
                </a:spcAft>
                <a:buSzPct val="150000"/>
                <a:buBlip>
                  <a:blip r:embed="rId3"/>
                </a:buBlip>
                <a:defRPr/>
              </a:pPr>
              <a:r>
                <a:rPr lang="en-US" altLang="zh-CN" sz="1600" dirty="0">
                  <a:solidFill>
                    <a:srgbClr val="E7E6E6">
                      <a:lumMod val="10000"/>
                    </a:srgbClr>
                  </a:solidFill>
                  <a:latin typeface="等线" panose="02010600030101010101" pitchFamily="2" charset="-122"/>
                </a:rPr>
                <a:t>ATS</a:t>
              </a:r>
              <a:r>
                <a:rPr lang="zh-CN" altLang="en-US" sz="1600" dirty="0">
                  <a:solidFill>
                    <a:srgbClr val="E7E6E6">
                      <a:lumMod val="10000"/>
                    </a:srgbClr>
                  </a:solidFill>
                  <a:latin typeface="等线" panose="02010600030101010101" pitchFamily="2" charset="-122"/>
                </a:rPr>
                <a:t>临床实践指南：在伴有呼吸困难或运动不耐受的患者中，推荐</a:t>
              </a:r>
              <a:r>
                <a:rPr lang="en-US" altLang="zh-CN" sz="1600" dirty="0">
                  <a:solidFill>
                    <a:srgbClr val="E7E6E6">
                      <a:lumMod val="10000"/>
                    </a:srgbClr>
                  </a:solidFill>
                  <a:latin typeface="等线" panose="02010600030101010101" pitchFamily="2" charset="-122"/>
                </a:rPr>
                <a:t>LABA/LAMA</a:t>
              </a:r>
              <a:r>
                <a:rPr lang="zh-CN" altLang="en-US" sz="1600" dirty="0">
                  <a:solidFill>
                    <a:srgbClr val="E7E6E6">
                      <a:lumMod val="10000"/>
                    </a:srgbClr>
                  </a:solidFill>
                  <a:latin typeface="等线" panose="02010600030101010101" pitchFamily="2" charset="-122"/>
                </a:rPr>
                <a:t>联合初始治疗</a:t>
              </a:r>
              <a:endParaRPr lang="en-US" altLang="zh-CN" sz="1600" dirty="0">
                <a:solidFill>
                  <a:srgbClr val="E7E6E6">
                    <a:lumMod val="10000"/>
                  </a:srgbClr>
                </a:solidFill>
                <a:latin typeface="等线" panose="02010600030101010101" pitchFamily="2" charset="-122"/>
              </a:endParaRPr>
            </a:p>
          </p:txBody>
        </p:sp>
        <p:pic>
          <p:nvPicPr>
            <p:cNvPr id="27" name="图片 26"/>
            <p:cNvPicPr>
              <a:picLocks noChangeAspect="1"/>
            </p:cNvPicPr>
            <p:nvPr/>
          </p:nvPicPr>
          <p:blipFill>
            <a:blip r:embed="rId6"/>
            <a:stretch>
              <a:fillRect/>
            </a:stretch>
          </p:blipFill>
          <p:spPr>
            <a:xfrm>
              <a:off x="6227063" y="4330408"/>
              <a:ext cx="320445" cy="189403"/>
            </a:xfrm>
            <a:prstGeom prst="rect">
              <a:avLst/>
            </a:prstGeom>
          </p:spPr>
        </p:pic>
      </p:grpSp>
      <p:sp>
        <p:nvSpPr>
          <p:cNvPr id="3" name="矩形 2"/>
          <p:cNvSpPr/>
          <p:nvPr/>
        </p:nvSpPr>
        <p:spPr>
          <a:xfrm>
            <a:off x="6025895" y="5939432"/>
            <a:ext cx="5710897" cy="723275"/>
          </a:xfrm>
          <a:prstGeom prst="rect">
            <a:avLst/>
          </a:prstGeom>
          <a:solidFill>
            <a:schemeClr val="accent4">
              <a:lumMod val="20000"/>
              <a:lumOff val="80000"/>
              <a:alpha val="50000"/>
            </a:schemeClr>
          </a:solidFill>
        </p:spPr>
        <p:txBody>
          <a:bodyPr wrap="square">
            <a:spAutoFit/>
          </a:bodyPr>
          <a:lstStyle/>
          <a:p>
            <a:pPr>
              <a:spcAft>
                <a:spcPts val="600"/>
              </a:spcAft>
            </a:pPr>
            <a:r>
              <a:rPr lang="en-US" altLang="zh-CN" sz="1200" dirty="0" smtClean="0"/>
              <a:t>LABA </a:t>
            </a:r>
            <a:r>
              <a:rPr lang="zh-CN" altLang="en-US" sz="1200" dirty="0"/>
              <a:t>：长效</a:t>
            </a:r>
            <a:r>
              <a:rPr lang="en-US" altLang="zh-CN" sz="1200" dirty="0"/>
              <a:t>β2</a:t>
            </a:r>
            <a:r>
              <a:rPr lang="zh-CN" altLang="en-US" sz="1200" dirty="0"/>
              <a:t>受体激动</a:t>
            </a:r>
            <a:r>
              <a:rPr lang="zh-CN" altLang="en-US" sz="1200" dirty="0" smtClean="0"/>
              <a:t>剂</a:t>
            </a:r>
            <a:r>
              <a:rPr lang="zh-CN" altLang="en-US" sz="1200" dirty="0"/>
              <a:t>；</a:t>
            </a:r>
            <a:r>
              <a:rPr lang="en-US" altLang="zh-CN" sz="1200" dirty="0" smtClean="0"/>
              <a:t>LAMA</a:t>
            </a:r>
            <a:r>
              <a:rPr lang="zh-CN" altLang="en-US" sz="1200" dirty="0"/>
              <a:t>：长效抗胆碱能拮抗</a:t>
            </a:r>
            <a:r>
              <a:rPr lang="zh-CN" altLang="en-US" sz="1200" dirty="0" smtClean="0"/>
              <a:t>剂</a:t>
            </a:r>
            <a:endParaRPr lang="zh-CN" altLang="en-US" sz="1200" dirty="0"/>
          </a:p>
          <a:p>
            <a:pPr>
              <a:spcAft>
                <a:spcPts val="600"/>
              </a:spcAft>
            </a:pPr>
            <a:r>
              <a:rPr lang="en-US" altLang="zh-CN" sz="1200" dirty="0" smtClean="0"/>
              <a:t>B</a:t>
            </a:r>
            <a:r>
              <a:rPr lang="zh-CN" altLang="en-US" sz="1200" dirty="0"/>
              <a:t>组患者指的</a:t>
            </a:r>
            <a:r>
              <a:rPr lang="zh-CN" altLang="en-US" sz="1200" dirty="0" smtClean="0"/>
              <a:t>是过去</a:t>
            </a:r>
            <a:r>
              <a:rPr lang="zh-CN" altLang="en-US" sz="1200" dirty="0"/>
              <a:t>一年中有</a:t>
            </a:r>
            <a:r>
              <a:rPr lang="en-US" altLang="zh-CN" sz="1200" dirty="0"/>
              <a:t>0-1</a:t>
            </a:r>
            <a:r>
              <a:rPr lang="zh-CN" altLang="en-US" sz="1200" dirty="0"/>
              <a:t>次中度急性加重且不导致入院且综合症状</a:t>
            </a:r>
            <a:r>
              <a:rPr lang="zh-CN" altLang="en-US" sz="1200" dirty="0" smtClean="0"/>
              <a:t>评分</a:t>
            </a:r>
            <a:r>
              <a:rPr lang="zh-CN" altLang="en-US" sz="1200" dirty="0"/>
              <a:t>（</a:t>
            </a:r>
            <a:r>
              <a:rPr lang="en-US" altLang="zh-CN" sz="1200" dirty="0" smtClean="0"/>
              <a:t>CAT</a:t>
            </a:r>
            <a:r>
              <a:rPr lang="zh-CN" altLang="en-US" sz="1200" dirty="0" smtClean="0"/>
              <a:t>）</a:t>
            </a:r>
            <a:r>
              <a:rPr lang="en-US" altLang="zh-CN" sz="1200" dirty="0" smtClean="0"/>
              <a:t>&gt;=</a:t>
            </a:r>
            <a:r>
              <a:rPr lang="en-US" altLang="zh-CN" sz="1200" dirty="0"/>
              <a:t>10 </a:t>
            </a:r>
            <a:r>
              <a:rPr lang="zh-CN" altLang="en-US" sz="1200" dirty="0"/>
              <a:t>或 </a:t>
            </a:r>
            <a:r>
              <a:rPr lang="zh-CN" altLang="en-US" sz="1200" dirty="0" smtClean="0"/>
              <a:t>呼吸困难</a:t>
            </a:r>
            <a:r>
              <a:rPr lang="zh-CN" altLang="en-US" sz="1200" dirty="0"/>
              <a:t>评分</a:t>
            </a:r>
            <a:r>
              <a:rPr lang="zh-CN" altLang="en-US" sz="1200" dirty="0" smtClean="0"/>
              <a:t>（</a:t>
            </a:r>
            <a:r>
              <a:rPr lang="en-US" altLang="zh-CN" sz="1200" dirty="0" smtClean="0"/>
              <a:t>mMRC</a:t>
            </a:r>
            <a:r>
              <a:rPr lang="zh-CN" altLang="en-US" sz="1200" dirty="0" smtClean="0"/>
              <a:t>）</a:t>
            </a:r>
            <a:r>
              <a:rPr lang="en-US" altLang="zh-CN" sz="1200" dirty="0" smtClean="0"/>
              <a:t>≥2</a:t>
            </a:r>
            <a:endParaRPr lang="zh-CN" altLang="en-US" sz="1200" dirty="0"/>
          </a:p>
        </p:txBody>
      </p:sp>
    </p:spTree>
    <p:extLst>
      <p:ext uri="{BB962C8B-B14F-4D97-AF65-F5344CB8AC3E}">
        <p14:creationId xmlns:p14="http://schemas.microsoft.com/office/powerpoint/2010/main" val="39307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5394" y="345686"/>
            <a:ext cx="2627642" cy="461665"/>
          </a:xfrm>
          <a:prstGeom prst="rect">
            <a:avLst/>
          </a:prstGeom>
        </p:spPr>
        <p:txBody>
          <a:bodyPr wrap="none">
            <a:spAutoFit/>
          </a:bodyPr>
          <a:lstStyle/>
          <a:p>
            <a:r>
              <a:rPr lang="en-US" altLang="zh-CN" sz="2400" b="1" spc="300" dirty="0" smtClean="0">
                <a:solidFill>
                  <a:srgbClr val="1C5292"/>
                </a:solidFill>
                <a:latin typeface="微软雅黑" panose="020B0503020204020204" pitchFamily="34" charset="-122"/>
                <a:ea typeface="微软雅黑"/>
              </a:rPr>
              <a:t>04. </a:t>
            </a:r>
            <a:r>
              <a:rPr lang="zh-CN" altLang="en-US" sz="2400" b="1" spc="300" dirty="0">
                <a:solidFill>
                  <a:srgbClr val="1C5292"/>
                </a:solidFill>
                <a:latin typeface="微软雅黑" panose="020B0503020204020204" pitchFamily="34" charset="-122"/>
                <a:ea typeface="微软雅黑"/>
              </a:rPr>
              <a:t>创新</a:t>
            </a:r>
            <a:r>
              <a:rPr lang="zh-CN" altLang="en-US" sz="2400" b="1" spc="300" dirty="0" smtClean="0">
                <a:solidFill>
                  <a:srgbClr val="1C5292"/>
                </a:solidFill>
                <a:latin typeface="微软雅黑" panose="020B0503020204020204" pitchFamily="34" charset="-122"/>
                <a:ea typeface="微软雅黑"/>
              </a:rPr>
              <a:t>性信息</a:t>
            </a:r>
            <a:endParaRPr lang="zh-CN" altLang="en-US" sz="2400" b="1" spc="300" dirty="0">
              <a:solidFill>
                <a:srgbClr val="1C5292"/>
              </a:solidFill>
              <a:latin typeface="微软雅黑" panose="020B0503020204020204" pitchFamily="34" charset="-122"/>
              <a:ea typeface="微软雅黑"/>
            </a:endParaRPr>
          </a:p>
        </p:txBody>
      </p:sp>
      <p:grpSp>
        <p:nvGrpSpPr>
          <p:cNvPr id="4" name="组合 3"/>
          <p:cNvGrpSpPr/>
          <p:nvPr/>
        </p:nvGrpSpPr>
        <p:grpSpPr>
          <a:xfrm>
            <a:off x="557012" y="1192814"/>
            <a:ext cx="5176276" cy="4458178"/>
            <a:chOff x="1663975" y="1860326"/>
            <a:chExt cx="4248000" cy="4218185"/>
          </a:xfrm>
        </p:grpSpPr>
        <p:sp>
          <p:nvSpPr>
            <p:cNvPr id="5" name="文本框 4"/>
            <p:cNvSpPr txBox="1"/>
            <p:nvPr/>
          </p:nvSpPr>
          <p:spPr>
            <a:xfrm>
              <a:off x="1663975" y="2400223"/>
              <a:ext cx="4248000" cy="228385"/>
            </a:xfrm>
            <a:prstGeom prst="roundRect">
              <a:avLst>
                <a:gd name="adj" fmla="val 50000"/>
              </a:avLst>
            </a:prstGeom>
            <a:solidFill>
              <a:srgbClr val="9ABDD1"/>
            </a:solidFill>
            <a:ln>
              <a:noFill/>
            </a:ln>
          </p:spPr>
          <p:txBody>
            <a:bodyPr wrap="square" rtlCol="0" anchor="ctr">
              <a:noAutofit/>
            </a:bodyPr>
            <a:lstStyle/>
            <a:p>
              <a:pPr algn="ctr"/>
              <a:endParaRPr lang="zh-CN" altLang="en-US" b="1" dirty="0"/>
            </a:p>
          </p:txBody>
        </p:sp>
        <p:sp>
          <p:nvSpPr>
            <p:cNvPr id="6" name="文本框 5"/>
            <p:cNvSpPr txBox="1"/>
            <p:nvPr/>
          </p:nvSpPr>
          <p:spPr>
            <a:xfrm>
              <a:off x="1746775" y="2510523"/>
              <a:ext cx="4082400" cy="3567988"/>
            </a:xfrm>
            <a:prstGeom prst="roundRect">
              <a:avLst>
                <a:gd name="adj" fmla="val 1675"/>
              </a:avLst>
            </a:prstGeom>
            <a:solidFill>
              <a:schemeClr val="bg1"/>
            </a:solidFill>
            <a:effectLst>
              <a:outerShdw blurRad="50800" dist="38100" dir="2700000" algn="tl" rotWithShape="0">
                <a:prstClr val="black">
                  <a:alpha val="40000"/>
                </a:prstClr>
              </a:outerShdw>
            </a:effectLst>
          </p:spPr>
          <p:txBody>
            <a:bodyPr wrap="square" tIns="90000" bIns="90000" rtlCol="0" anchor="ctr">
              <a:noAutofit/>
            </a:bodyPr>
            <a:lstStyle/>
            <a:p>
              <a:pPr marL="209550" marR="30480" indent="-171450">
                <a:lnSpc>
                  <a:spcPct val="114000"/>
                </a:lnSpc>
                <a:spcAft>
                  <a:spcPts val="600"/>
                </a:spcAft>
                <a:buSzPct val="150000"/>
                <a:buBlip>
                  <a:blip r:embed="rId2"/>
                </a:buBlip>
                <a:defRPr/>
              </a:pPr>
              <a:r>
                <a:rPr lang="zh-CN" altLang="en-US" b="1" dirty="0">
                  <a:solidFill>
                    <a:srgbClr val="FF0000"/>
                  </a:solidFill>
                  <a:latin typeface="等线" panose="02010600030101010101" pitchFamily="2" charset="-122"/>
                  <a:ea typeface="等线" panose="02010600030101010101" pitchFamily="2" charset="-122"/>
                </a:rPr>
                <a:t>首个全球上市的</a:t>
              </a:r>
              <a:r>
                <a:rPr lang="en-US" altLang="zh-CN" b="1" dirty="0">
                  <a:solidFill>
                    <a:srgbClr val="FF0000"/>
                  </a:solidFill>
                  <a:latin typeface="等线" panose="02010600030101010101" pitchFamily="2" charset="-122"/>
                  <a:ea typeface="等线" panose="02010600030101010101" pitchFamily="2" charset="-122"/>
                </a:rPr>
                <a:t>LABA/LAMA</a:t>
              </a:r>
              <a:r>
                <a:rPr lang="zh-CN" altLang="en-US" b="1" dirty="0">
                  <a:solidFill>
                    <a:srgbClr val="FF0000"/>
                  </a:solidFill>
                  <a:latin typeface="等线" panose="02010600030101010101" pitchFamily="2" charset="-122"/>
                  <a:ea typeface="等线" panose="02010600030101010101" pitchFamily="2" charset="-122"/>
                </a:rPr>
                <a:t>双支扩剂；</a:t>
              </a:r>
            </a:p>
            <a:p>
              <a:pPr marL="209550" marR="30480" indent="-171450">
                <a:lnSpc>
                  <a:spcPct val="114000"/>
                </a:lnSpc>
                <a:spcAft>
                  <a:spcPts val="600"/>
                </a:spcAft>
                <a:buSzPct val="150000"/>
                <a:buBlip>
                  <a:blip r:embed="rId2"/>
                </a:buBlip>
                <a:defRPr/>
              </a:pPr>
              <a:r>
                <a:rPr lang="zh-CN" altLang="en-US" b="1" dirty="0">
                  <a:solidFill>
                    <a:srgbClr val="FF0000"/>
                  </a:solidFill>
                  <a:latin typeface="等线" panose="02010600030101010101" pitchFamily="2" charset="-122"/>
                  <a:ea typeface="等线" panose="02010600030101010101" pitchFamily="2" charset="-122"/>
                </a:rPr>
                <a:t>首个中国上市的</a:t>
              </a:r>
              <a:r>
                <a:rPr lang="en-US" altLang="zh-CN" b="1" dirty="0">
                  <a:solidFill>
                    <a:srgbClr val="FF0000"/>
                  </a:solidFill>
                  <a:latin typeface="等线" panose="02010600030101010101" pitchFamily="2" charset="-122"/>
                  <a:ea typeface="等线" panose="02010600030101010101" pitchFamily="2" charset="-122"/>
                </a:rPr>
                <a:t>LABA/LAMA</a:t>
              </a:r>
              <a:r>
                <a:rPr lang="zh-CN" altLang="en-US" b="1" dirty="0">
                  <a:solidFill>
                    <a:srgbClr val="FF0000"/>
                  </a:solidFill>
                  <a:latin typeface="等线" panose="02010600030101010101" pitchFamily="2" charset="-122"/>
                  <a:ea typeface="等线" panose="02010600030101010101" pitchFamily="2" charset="-122"/>
                </a:rPr>
                <a:t>双支扩剂；</a:t>
              </a:r>
            </a:p>
            <a:p>
              <a:pPr marL="209550" marR="30480" indent="-171450">
                <a:lnSpc>
                  <a:spcPct val="114000"/>
                </a:lnSpc>
                <a:spcAft>
                  <a:spcPts val="600"/>
                </a:spcAft>
                <a:buSzPct val="150000"/>
                <a:buBlip>
                  <a:blip r:embed="rId2"/>
                </a:buBlip>
                <a:defRPr/>
              </a:pPr>
              <a:r>
                <a:rPr lang="zh-CN" altLang="en-US" b="1" dirty="0" smtClean="0">
                  <a:solidFill>
                    <a:srgbClr val="FF0000"/>
                  </a:solidFill>
                  <a:latin typeface="等线" panose="02010600030101010101" pitchFamily="2" charset="-122"/>
                  <a:ea typeface="等线" panose="02010600030101010101" pitchFamily="2" charset="-122"/>
                </a:rPr>
                <a:t>唯一</a:t>
              </a:r>
              <a:r>
                <a:rPr lang="zh-CN" altLang="en-US" b="1" dirty="0">
                  <a:solidFill>
                    <a:srgbClr val="FF0000"/>
                  </a:solidFill>
                  <a:latin typeface="等线" panose="02010600030101010101" pitchFamily="2" charset="-122"/>
                  <a:ea typeface="等线" panose="02010600030101010101" pitchFamily="2" charset="-122"/>
                </a:rPr>
                <a:t>具有</a:t>
              </a:r>
              <a:r>
                <a:rPr lang="zh-CN" altLang="en-US" b="1" dirty="0" smtClean="0">
                  <a:solidFill>
                    <a:srgbClr val="FF0000"/>
                  </a:solidFill>
                  <a:latin typeface="等线" panose="02010600030101010101" pitchFamily="2" charset="-122"/>
                  <a:ea typeface="等线" panose="02010600030101010101" pitchFamily="2" charset="-122"/>
                </a:rPr>
                <a:t>改善</a:t>
              </a:r>
              <a:r>
                <a:rPr lang="zh-CN" altLang="en-US" b="1" dirty="0">
                  <a:solidFill>
                    <a:srgbClr val="FF0000"/>
                  </a:solidFill>
                  <a:latin typeface="等线" panose="02010600030101010101" pitchFamily="2" charset="-122"/>
                  <a:ea typeface="等线" panose="02010600030101010101" pitchFamily="2" charset="-122"/>
                </a:rPr>
                <a:t>慢阻肺患者心</a:t>
              </a:r>
              <a:r>
                <a:rPr lang="zh-CN" altLang="en-US" b="1" dirty="0" smtClean="0">
                  <a:solidFill>
                    <a:srgbClr val="FF0000"/>
                  </a:solidFill>
                  <a:latin typeface="等线" panose="02010600030101010101" pitchFamily="2" charset="-122"/>
                  <a:ea typeface="等线" panose="02010600030101010101" pitchFamily="2" charset="-122"/>
                </a:rPr>
                <a:t>功能证据的</a:t>
              </a:r>
              <a:r>
                <a:rPr lang="zh-CN" altLang="en-US" b="1" dirty="0">
                  <a:solidFill>
                    <a:srgbClr val="FF0000"/>
                  </a:solidFill>
                  <a:latin typeface="等线" panose="02010600030101010101" pitchFamily="2" charset="-122"/>
                  <a:ea typeface="等线" panose="02010600030101010101" pitchFamily="2" charset="-122"/>
                </a:rPr>
                <a:t>双支扩</a:t>
              </a:r>
              <a:r>
                <a:rPr lang="zh-CN" altLang="en-US" b="1" dirty="0" smtClean="0">
                  <a:solidFill>
                    <a:srgbClr val="FF0000"/>
                  </a:solidFill>
                  <a:latin typeface="等线" panose="02010600030101010101" pitchFamily="2" charset="-122"/>
                  <a:ea typeface="等线" panose="02010600030101010101" pitchFamily="2" charset="-122"/>
                </a:rPr>
                <a:t>剂：</a:t>
              </a:r>
              <a:endParaRPr lang="en-US" altLang="zh-CN" b="1" dirty="0" smtClean="0">
                <a:solidFill>
                  <a:srgbClr val="FF0000"/>
                </a:solidFill>
                <a:latin typeface="等线" panose="02010600030101010101" pitchFamily="2" charset="-122"/>
                <a:ea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dirty="0">
                  <a:solidFill>
                    <a:srgbClr val="E7E6E6">
                      <a:lumMod val="10000"/>
                    </a:srgbClr>
                  </a:solidFill>
                  <a:latin typeface="等线" panose="02010600030101010101" pitchFamily="2" charset="-122"/>
                </a:rPr>
                <a:t>中国已上市双支扩剂中</a:t>
              </a:r>
              <a:r>
                <a:rPr lang="zh-CN" altLang="en-US" dirty="0" smtClean="0">
                  <a:solidFill>
                    <a:srgbClr val="E7E6E6">
                      <a:lumMod val="10000"/>
                    </a:srgbClr>
                  </a:solidFill>
                  <a:latin typeface="等线" panose="02010600030101010101" pitchFamily="2" charset="-122"/>
                </a:rPr>
                <a:t>，杰</a:t>
              </a:r>
              <a:r>
                <a:rPr lang="zh-CN" altLang="en-US" dirty="0">
                  <a:solidFill>
                    <a:srgbClr val="E7E6E6">
                      <a:lumMod val="10000"/>
                    </a:srgbClr>
                  </a:solidFill>
                  <a:latin typeface="等线" panose="02010600030101010101" pitchFamily="2" charset="-122"/>
                </a:rPr>
                <a:t>润</a:t>
              </a:r>
              <a:r>
                <a:rPr lang="en-US" altLang="zh-CN" dirty="0" smtClean="0">
                  <a:solidFill>
                    <a:srgbClr val="E7E6E6">
                      <a:lumMod val="10000"/>
                    </a:srgbClr>
                  </a:solidFill>
                  <a:latin typeface="等线" panose="02010600030101010101" pitchFamily="2" charset="-122"/>
                </a:rPr>
                <a:t>®</a:t>
              </a:r>
              <a:r>
                <a:rPr lang="zh-CN" altLang="en-US" dirty="0" smtClean="0">
                  <a:solidFill>
                    <a:srgbClr val="E7E6E6">
                      <a:lumMod val="10000"/>
                    </a:srgbClr>
                  </a:solidFill>
                  <a:latin typeface="等线" panose="02010600030101010101" pitchFamily="2" charset="-122"/>
                </a:rPr>
                <a:t>是</a:t>
              </a:r>
              <a:r>
                <a:rPr lang="zh-CN" altLang="en-US" dirty="0">
                  <a:solidFill>
                    <a:srgbClr val="E7E6E6">
                      <a:lumMod val="10000"/>
                    </a:srgbClr>
                  </a:solidFill>
                  <a:latin typeface="等线" panose="02010600030101010101" pitchFamily="2" charset="-122"/>
                </a:rPr>
                <a:t>唯一具有全面证据链的双支扩</a:t>
              </a:r>
              <a:r>
                <a:rPr lang="zh-CN" altLang="en-US" dirty="0" smtClean="0">
                  <a:solidFill>
                    <a:srgbClr val="E7E6E6">
                      <a:lumMod val="10000"/>
                    </a:srgbClr>
                  </a:solidFill>
                  <a:latin typeface="等线" panose="02010600030101010101" pitchFamily="2" charset="-122"/>
                </a:rPr>
                <a:t>剂：对比</a:t>
              </a:r>
              <a:r>
                <a:rPr lang="en-US" altLang="zh-CN" dirty="0">
                  <a:solidFill>
                    <a:srgbClr val="E7E6E6">
                      <a:lumMod val="10000"/>
                    </a:srgbClr>
                  </a:solidFill>
                  <a:latin typeface="等线" panose="02010600030101010101" pitchFamily="2" charset="-122"/>
                </a:rPr>
                <a:t>LAMA</a:t>
              </a:r>
              <a:r>
                <a:rPr lang="zh-CN" altLang="en-US" dirty="0">
                  <a:solidFill>
                    <a:srgbClr val="E7E6E6">
                      <a:lumMod val="10000"/>
                    </a:srgbClr>
                  </a:solidFill>
                  <a:latin typeface="等线" panose="02010600030101010101" pitchFamily="2" charset="-122"/>
                </a:rPr>
                <a:t>和</a:t>
              </a:r>
              <a:r>
                <a:rPr lang="en-US" altLang="zh-CN" dirty="0">
                  <a:solidFill>
                    <a:srgbClr val="E7E6E6">
                      <a:lumMod val="10000"/>
                    </a:srgbClr>
                  </a:solidFill>
                  <a:latin typeface="等线" panose="02010600030101010101" pitchFamily="2" charset="-122"/>
                </a:rPr>
                <a:t>LABA/ICS</a:t>
              </a:r>
              <a:r>
                <a:rPr lang="zh-CN" altLang="en-US" dirty="0">
                  <a:solidFill>
                    <a:srgbClr val="E7E6E6">
                      <a:lumMod val="10000"/>
                    </a:srgbClr>
                  </a:solidFill>
                  <a:latin typeface="等线" panose="02010600030101010101" pitchFamily="2" charset="-122"/>
                </a:rPr>
                <a:t>在多项指标均有优势，能够快速改善患者肺功能，减少急性加重，改善呼吸困难和症状，提高患者生活</a:t>
              </a:r>
              <a:r>
                <a:rPr lang="zh-CN" altLang="en-US" dirty="0" smtClean="0">
                  <a:solidFill>
                    <a:srgbClr val="E7E6E6">
                      <a:lumMod val="10000"/>
                    </a:srgbClr>
                  </a:solidFill>
                  <a:latin typeface="等线" panose="02010600030101010101" pitchFamily="2" charset="-122"/>
                </a:rPr>
                <a:t>质量。</a:t>
              </a:r>
              <a:endParaRPr lang="zh-CN" altLang="en-US" dirty="0">
                <a:solidFill>
                  <a:srgbClr val="E7E6E6">
                    <a:lumMod val="10000"/>
                  </a:srgbClr>
                </a:solidFill>
                <a:latin typeface="等线" panose="02010600030101010101" pitchFamily="2" charset="-122"/>
                <a:ea typeface="等线" panose="02010600030101010101" pitchFamily="2" charset="-122"/>
              </a:endParaRPr>
            </a:p>
          </p:txBody>
        </p:sp>
        <p:sp>
          <p:nvSpPr>
            <p:cNvPr id="7" name="文本框 6"/>
            <p:cNvSpPr txBox="1"/>
            <p:nvPr/>
          </p:nvSpPr>
          <p:spPr>
            <a:xfrm>
              <a:off x="1746775" y="1860326"/>
              <a:ext cx="4082400" cy="539897"/>
            </a:xfrm>
            <a:prstGeom prst="rect">
              <a:avLst/>
            </a:prstGeom>
            <a:noFill/>
            <a:ln>
              <a:noFill/>
            </a:ln>
          </p:spPr>
          <p:txBody>
            <a:bodyPr wrap="square" rtlCol="0" anchor="ctr">
              <a:noAutofit/>
            </a:bodyPr>
            <a:lstStyle/>
            <a:p>
              <a:pPr algn="ctr"/>
              <a:r>
                <a:rPr lang="zh-CN" altLang="en-US" b="1" dirty="0" smtClean="0"/>
                <a:t>首个上市的</a:t>
              </a:r>
              <a:r>
                <a:rPr lang="en-US" altLang="zh-CN" b="1" dirty="0" smtClean="0"/>
                <a:t>LABA/LAMA</a:t>
              </a:r>
              <a:r>
                <a:rPr lang="zh-CN" altLang="en-US" b="1" dirty="0" smtClean="0"/>
                <a:t>双支扩剂</a:t>
              </a:r>
              <a:endParaRPr lang="zh-CN" altLang="en-US" b="1" dirty="0"/>
            </a:p>
          </p:txBody>
        </p:sp>
      </p:grpSp>
      <p:grpSp>
        <p:nvGrpSpPr>
          <p:cNvPr id="8" name="组合 7"/>
          <p:cNvGrpSpPr/>
          <p:nvPr/>
        </p:nvGrpSpPr>
        <p:grpSpPr>
          <a:xfrm>
            <a:off x="6287252" y="1192814"/>
            <a:ext cx="5176276" cy="4458178"/>
            <a:chOff x="1663975" y="1860326"/>
            <a:chExt cx="4248000" cy="4218185"/>
          </a:xfrm>
        </p:grpSpPr>
        <p:sp>
          <p:nvSpPr>
            <p:cNvPr id="9" name="文本框 8"/>
            <p:cNvSpPr txBox="1"/>
            <p:nvPr/>
          </p:nvSpPr>
          <p:spPr>
            <a:xfrm>
              <a:off x="1663975" y="2400223"/>
              <a:ext cx="4248000" cy="228385"/>
            </a:xfrm>
            <a:prstGeom prst="roundRect">
              <a:avLst>
                <a:gd name="adj" fmla="val 50000"/>
              </a:avLst>
            </a:prstGeom>
            <a:solidFill>
              <a:srgbClr val="F8E823"/>
            </a:solidFill>
            <a:ln>
              <a:solidFill>
                <a:srgbClr val="F8E823"/>
              </a:solidFill>
            </a:ln>
          </p:spPr>
          <p:txBody>
            <a:bodyPr wrap="square" rtlCol="0" anchor="ctr">
              <a:noAutofit/>
            </a:bodyPr>
            <a:lstStyle/>
            <a:p>
              <a:pPr algn="ctr"/>
              <a:endParaRPr lang="zh-CN" altLang="en-US" b="1" dirty="0"/>
            </a:p>
          </p:txBody>
        </p:sp>
        <p:sp>
          <p:nvSpPr>
            <p:cNvPr id="10" name="文本框 9"/>
            <p:cNvSpPr txBox="1"/>
            <p:nvPr/>
          </p:nvSpPr>
          <p:spPr>
            <a:xfrm>
              <a:off x="1746775" y="2510523"/>
              <a:ext cx="4082400" cy="3567988"/>
            </a:xfrm>
            <a:prstGeom prst="roundRect">
              <a:avLst>
                <a:gd name="adj" fmla="val 1675"/>
              </a:avLst>
            </a:prstGeom>
            <a:solidFill>
              <a:schemeClr val="bg1"/>
            </a:solidFill>
            <a:effectLst>
              <a:outerShdw blurRad="50800" dist="38100" dir="8100000" algn="tr" rotWithShape="0">
                <a:prstClr val="black">
                  <a:alpha val="40000"/>
                </a:prstClr>
              </a:outerShdw>
            </a:effectLst>
          </p:spPr>
          <p:txBody>
            <a:bodyPr wrap="square" tIns="90000" bIns="90000" rtlCol="0" anchor="ctr">
              <a:noAutofit/>
            </a:bodyPr>
            <a:lstStyle/>
            <a:p>
              <a:pPr marL="209550" marR="30480" indent="-171450">
                <a:lnSpc>
                  <a:spcPct val="114000"/>
                </a:lnSpc>
                <a:spcAft>
                  <a:spcPts val="600"/>
                </a:spcAft>
                <a:buSzPct val="150000"/>
                <a:buBlip>
                  <a:blip r:embed="rId2"/>
                </a:buBlip>
                <a:defRPr/>
              </a:pPr>
              <a:r>
                <a:rPr lang="zh-CN" altLang="en-US" dirty="0" smtClean="0">
                  <a:latin typeface="等线" panose="02010600030101010101" pitchFamily="2" charset="-122"/>
                </a:rPr>
                <a:t>杰</a:t>
              </a:r>
              <a:r>
                <a:rPr lang="zh-CN" altLang="en-US" dirty="0">
                  <a:latin typeface="等线" panose="02010600030101010101" pitchFamily="2" charset="-122"/>
                </a:rPr>
                <a:t>润</a:t>
              </a:r>
              <a:r>
                <a:rPr lang="en-US" altLang="zh-CN" baseline="30000" dirty="0" smtClean="0">
                  <a:latin typeface="等线" panose="02010600030101010101" pitchFamily="2" charset="-122"/>
                </a:rPr>
                <a:t>®</a:t>
              </a:r>
              <a:r>
                <a:rPr lang="zh-CN" altLang="en-US" dirty="0" smtClean="0">
                  <a:latin typeface="等线" panose="02010600030101010101" pitchFamily="2" charset="-122"/>
                </a:rPr>
                <a:t>是全球</a:t>
              </a:r>
              <a:r>
                <a:rPr lang="en-US" altLang="zh-CN" dirty="0" smtClean="0">
                  <a:latin typeface="等线" panose="02010600030101010101" pitchFamily="2" charset="-122"/>
                </a:rPr>
                <a:t>/</a:t>
              </a:r>
              <a:r>
                <a:rPr lang="zh-CN" altLang="en-US" dirty="0" smtClean="0">
                  <a:latin typeface="等线" panose="02010600030101010101" pitchFamily="2" charset="-122"/>
                </a:rPr>
                <a:t>中国</a:t>
              </a:r>
              <a:r>
                <a:rPr lang="zh-CN" altLang="en-US" b="1" dirty="0">
                  <a:solidFill>
                    <a:srgbClr val="FF0000"/>
                  </a:solidFill>
                  <a:latin typeface="等线" panose="02010600030101010101" pitchFamily="2" charset="-122"/>
                </a:rPr>
                <a:t>首</a:t>
              </a:r>
              <a:r>
                <a:rPr lang="zh-CN" altLang="en-US" b="1" dirty="0" smtClean="0">
                  <a:solidFill>
                    <a:srgbClr val="FF0000"/>
                  </a:solidFill>
                  <a:latin typeface="等线" panose="02010600030101010101" pitchFamily="2" charset="-122"/>
                </a:rPr>
                <a:t>个用于慢性阻塞性肺疾病</a:t>
              </a:r>
              <a:r>
                <a:rPr lang="zh-CN" altLang="en-US" dirty="0" smtClean="0">
                  <a:latin typeface="等线" panose="02010600030101010101" pitchFamily="2" charset="-122"/>
                </a:rPr>
                <a:t>的</a:t>
              </a:r>
              <a:r>
                <a:rPr lang="en-US" altLang="zh-CN" dirty="0" smtClean="0">
                  <a:latin typeface="等线" panose="02010600030101010101" pitchFamily="2" charset="-122"/>
                </a:rPr>
                <a:t>LABA/LAMA</a:t>
              </a:r>
              <a:r>
                <a:rPr lang="zh-CN" altLang="en-US" dirty="0">
                  <a:latin typeface="等线" panose="02010600030101010101" pitchFamily="2" charset="-122"/>
                </a:rPr>
                <a:t>双支扩</a:t>
              </a:r>
              <a:r>
                <a:rPr lang="zh-CN" altLang="en-US" dirty="0" smtClean="0">
                  <a:latin typeface="等线" panose="02010600030101010101" pitchFamily="2" charset="-122"/>
                </a:rPr>
                <a:t>剂；</a:t>
              </a:r>
              <a:endParaRPr lang="en-US" altLang="zh-CN" dirty="0" smtClean="0">
                <a:latin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dirty="0">
                  <a:solidFill>
                    <a:srgbClr val="E7E6E6">
                      <a:lumMod val="10000"/>
                    </a:srgbClr>
                  </a:solidFill>
                  <a:latin typeface="等线" panose="02010600030101010101" pitchFamily="2" charset="-122"/>
                </a:rPr>
                <a:t>杰润</a:t>
              </a:r>
              <a:r>
                <a:rPr lang="en-US" altLang="zh-CN" baseline="30000" dirty="0">
                  <a:latin typeface="等线" panose="02010600030101010101" pitchFamily="2" charset="-122"/>
                </a:rPr>
                <a:t>®</a:t>
              </a:r>
              <a:r>
                <a:rPr lang="zh-CN" altLang="en-US" dirty="0">
                  <a:solidFill>
                    <a:srgbClr val="E7E6E6">
                      <a:lumMod val="10000"/>
                    </a:srgbClr>
                  </a:solidFill>
                  <a:latin typeface="等线" panose="02010600030101010101" pitchFamily="2" charset="-122"/>
                </a:rPr>
                <a:t>的吸入装置比斯海乐</a:t>
              </a:r>
              <a:r>
                <a:rPr lang="en-US" altLang="zh-CN" baseline="30000" dirty="0">
                  <a:latin typeface="等线" panose="02010600030101010101" pitchFamily="2" charset="-122"/>
                </a:rPr>
                <a:t>®</a:t>
              </a:r>
              <a:r>
                <a:rPr lang="zh-CN" altLang="en-US" dirty="0">
                  <a:solidFill>
                    <a:srgbClr val="E7E6E6">
                      <a:lumMod val="10000"/>
                    </a:srgbClr>
                  </a:solidFill>
                  <a:latin typeface="等线" panose="02010600030101010101" pitchFamily="2" charset="-122"/>
                </a:rPr>
                <a:t>具有</a:t>
              </a:r>
              <a:r>
                <a:rPr lang="zh-CN" altLang="en-US" b="1" dirty="0">
                  <a:solidFill>
                    <a:srgbClr val="FF0000"/>
                  </a:solidFill>
                  <a:latin typeface="等线" panose="02010600030101010101" pitchFamily="2" charset="-122"/>
                </a:rPr>
                <a:t>视觉、听觉、味觉三重独特正反馈机制</a:t>
              </a:r>
              <a:r>
                <a:rPr lang="zh-CN" altLang="en-US" dirty="0">
                  <a:solidFill>
                    <a:srgbClr val="E7E6E6">
                      <a:lumMod val="10000"/>
                    </a:srgbClr>
                  </a:solidFill>
                  <a:latin typeface="等线" panose="02010600030101010101" pitchFamily="2" charset="-122"/>
                </a:rPr>
                <a:t>，该互动特点增强患者使用信心，患者使用</a:t>
              </a:r>
              <a:r>
                <a:rPr lang="zh-CN" altLang="en-US" b="1" dirty="0">
                  <a:solidFill>
                    <a:srgbClr val="FF0000"/>
                  </a:solidFill>
                  <a:latin typeface="等线" panose="02010600030101010101" pitchFamily="2" charset="-122"/>
                </a:rPr>
                <a:t>依从性高</a:t>
              </a:r>
              <a:r>
                <a:rPr lang="zh-CN" altLang="en-US" dirty="0" smtClean="0">
                  <a:solidFill>
                    <a:srgbClr val="E7E6E6">
                      <a:lumMod val="10000"/>
                    </a:srgbClr>
                  </a:solidFill>
                  <a:latin typeface="等线" panose="02010600030101010101" pitchFamily="2" charset="-122"/>
                </a:rPr>
                <a:t>。</a:t>
              </a:r>
              <a:endParaRPr lang="en-US" altLang="zh-CN" dirty="0" smtClean="0">
                <a:solidFill>
                  <a:srgbClr val="E7E6E6">
                    <a:lumMod val="10000"/>
                  </a:srgbClr>
                </a:solidFill>
                <a:latin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dirty="0" smtClean="0">
                  <a:solidFill>
                    <a:srgbClr val="E7E6E6">
                      <a:lumMod val="10000"/>
                    </a:srgbClr>
                  </a:solidFill>
                  <a:latin typeface="等线" panose="02010600030101010101" pitchFamily="2" charset="-122"/>
                </a:rPr>
                <a:t>比斯海乐</a:t>
              </a:r>
              <a:r>
                <a:rPr lang="en-US" altLang="zh-CN" baseline="30000" dirty="0">
                  <a:latin typeface="等线" panose="02010600030101010101" pitchFamily="2" charset="-122"/>
                </a:rPr>
                <a:t>®</a:t>
              </a:r>
              <a:r>
                <a:rPr lang="zh-CN" altLang="en-US" dirty="0">
                  <a:solidFill>
                    <a:srgbClr val="E7E6E6">
                      <a:lumMod val="10000"/>
                    </a:srgbClr>
                  </a:solidFill>
                  <a:latin typeface="等线" panose="02010600030101010101" pitchFamily="2" charset="-122"/>
                </a:rPr>
                <a:t>在吸气流速、手口协调性及操作准确性等重要参数方面均具优势；易学易吸易操作，吸气阻力低且操作失误率低，</a:t>
              </a:r>
              <a:r>
                <a:rPr lang="zh-CN" altLang="en-US" b="1" dirty="0">
                  <a:solidFill>
                    <a:srgbClr val="FF0000"/>
                  </a:solidFill>
                  <a:latin typeface="等线" panose="02010600030101010101" pitchFamily="2" charset="-122"/>
                </a:rPr>
                <a:t>更适合中国慢阻肺患者</a:t>
              </a:r>
              <a:r>
                <a:rPr lang="zh-CN" altLang="en-US" dirty="0">
                  <a:solidFill>
                    <a:srgbClr val="E7E6E6">
                      <a:lumMod val="10000"/>
                    </a:srgbClr>
                  </a:solidFill>
                  <a:latin typeface="等线" panose="02010600030101010101" pitchFamily="2" charset="-122"/>
                </a:rPr>
                <a:t>。</a:t>
              </a:r>
              <a:endParaRPr lang="zh-CN" altLang="en-US" dirty="0">
                <a:solidFill>
                  <a:srgbClr val="E7E6E6">
                    <a:lumMod val="10000"/>
                  </a:srgbClr>
                </a:solidFill>
                <a:latin typeface="等线" panose="02010600030101010101" pitchFamily="2" charset="-122"/>
                <a:ea typeface="等线" panose="02010600030101010101" pitchFamily="2" charset="-122"/>
              </a:endParaRPr>
            </a:p>
          </p:txBody>
        </p:sp>
        <p:sp>
          <p:nvSpPr>
            <p:cNvPr id="11" name="文本框 10"/>
            <p:cNvSpPr txBox="1"/>
            <p:nvPr/>
          </p:nvSpPr>
          <p:spPr>
            <a:xfrm>
              <a:off x="1746775" y="1860326"/>
              <a:ext cx="4082400" cy="539897"/>
            </a:xfrm>
            <a:prstGeom prst="rect">
              <a:avLst/>
            </a:prstGeom>
            <a:noFill/>
            <a:ln>
              <a:noFill/>
            </a:ln>
          </p:spPr>
          <p:txBody>
            <a:bodyPr wrap="square" rtlCol="0" anchor="ctr">
              <a:noAutofit/>
            </a:bodyPr>
            <a:lstStyle/>
            <a:p>
              <a:pPr algn="ctr"/>
              <a:r>
                <a:rPr lang="zh-CN" altLang="en-US" b="1" dirty="0" smtClean="0"/>
                <a:t>应用创新</a:t>
              </a:r>
              <a:endParaRPr lang="zh-CN" altLang="en-US" b="1" dirty="0"/>
            </a:p>
          </p:txBody>
        </p:sp>
      </p:grpSp>
      <p:sp>
        <p:nvSpPr>
          <p:cNvPr id="12" name="文本框 11"/>
          <p:cNvSpPr txBox="1"/>
          <p:nvPr/>
        </p:nvSpPr>
        <p:spPr>
          <a:xfrm>
            <a:off x="613173" y="5654842"/>
            <a:ext cx="4049744" cy="513346"/>
          </a:xfrm>
          <a:prstGeom prst="rect">
            <a:avLst/>
          </a:prstGeom>
          <a:noFill/>
        </p:spPr>
        <p:txBody>
          <a:bodyPr wrap="square" rtlCol="0">
            <a:spAutoFit/>
          </a:bodyPr>
          <a:lstStyle/>
          <a:p>
            <a:pPr>
              <a:lnSpc>
                <a:spcPct val="114000"/>
              </a:lnSpc>
            </a:pPr>
            <a:r>
              <a:rPr lang="en-US" altLang="zh-CN" sz="1200" dirty="0"/>
              <a:t>LABA </a:t>
            </a:r>
            <a:r>
              <a:rPr lang="zh-CN" altLang="en-US" sz="1200" dirty="0"/>
              <a:t>：长效</a:t>
            </a:r>
            <a:r>
              <a:rPr lang="en-US" altLang="zh-CN" sz="1200" dirty="0"/>
              <a:t>β2</a:t>
            </a:r>
            <a:r>
              <a:rPr lang="zh-CN" altLang="en-US" sz="1200" dirty="0"/>
              <a:t>受体激动</a:t>
            </a:r>
            <a:r>
              <a:rPr lang="zh-CN" altLang="en-US" sz="1200" dirty="0" smtClean="0"/>
              <a:t>剂；</a:t>
            </a:r>
            <a:r>
              <a:rPr lang="en-US" altLang="zh-CN" sz="1200" dirty="0" smtClean="0"/>
              <a:t>LAMA</a:t>
            </a:r>
            <a:r>
              <a:rPr lang="zh-CN" altLang="en-US" sz="1200" dirty="0" smtClean="0"/>
              <a:t>：</a:t>
            </a:r>
            <a:r>
              <a:rPr lang="zh-CN" altLang="en-US" sz="1200" dirty="0"/>
              <a:t>长效抗胆碱能拮抗</a:t>
            </a:r>
            <a:r>
              <a:rPr lang="zh-CN" altLang="en-US" sz="1200" dirty="0" smtClean="0"/>
              <a:t>剂</a:t>
            </a:r>
            <a:r>
              <a:rPr lang="zh-CN" altLang="en-US" sz="1200" dirty="0"/>
              <a:t>；</a:t>
            </a:r>
            <a:r>
              <a:rPr lang="en-US" altLang="zh-CN" sz="1200" dirty="0" smtClean="0"/>
              <a:t>ICS</a:t>
            </a:r>
            <a:r>
              <a:rPr lang="zh-CN" altLang="en-US" sz="1200" dirty="0"/>
              <a:t>：吸入性</a:t>
            </a:r>
            <a:r>
              <a:rPr lang="zh-CN" altLang="en-US" sz="1200" dirty="0" smtClean="0"/>
              <a:t>糖皮质激素</a:t>
            </a:r>
            <a:endParaRPr lang="zh-CN" altLang="en-US" sz="1200" dirty="0"/>
          </a:p>
        </p:txBody>
      </p:sp>
    </p:spTree>
    <p:extLst>
      <p:ext uri="{BB962C8B-B14F-4D97-AF65-F5344CB8AC3E}">
        <p14:creationId xmlns:p14="http://schemas.microsoft.com/office/powerpoint/2010/main" val="3336524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5394" y="345686"/>
            <a:ext cx="2627642" cy="461665"/>
          </a:xfrm>
          <a:prstGeom prst="rect">
            <a:avLst/>
          </a:prstGeom>
        </p:spPr>
        <p:txBody>
          <a:bodyPr wrap="none">
            <a:spAutoFit/>
          </a:bodyPr>
          <a:lstStyle/>
          <a:p>
            <a:r>
              <a:rPr lang="en-US" altLang="zh-CN" sz="2400" b="1" spc="300" dirty="0" smtClean="0">
                <a:solidFill>
                  <a:srgbClr val="1C5292"/>
                </a:solidFill>
                <a:latin typeface="微软雅黑" panose="020B0503020204020204" pitchFamily="34" charset="-122"/>
                <a:ea typeface="微软雅黑"/>
              </a:rPr>
              <a:t>05. </a:t>
            </a:r>
            <a:r>
              <a:rPr lang="zh-CN" altLang="en-US" sz="2400" b="1" spc="300" dirty="0">
                <a:solidFill>
                  <a:srgbClr val="1C5292"/>
                </a:solidFill>
                <a:latin typeface="微软雅黑" panose="020B0503020204020204" pitchFamily="34" charset="-122"/>
                <a:ea typeface="微软雅黑"/>
              </a:rPr>
              <a:t>公平</a:t>
            </a:r>
            <a:r>
              <a:rPr lang="zh-CN" altLang="en-US" sz="2400" b="1" spc="300" dirty="0" smtClean="0">
                <a:solidFill>
                  <a:srgbClr val="1C5292"/>
                </a:solidFill>
                <a:latin typeface="微软雅黑" panose="020B0503020204020204" pitchFamily="34" charset="-122"/>
                <a:ea typeface="微软雅黑"/>
              </a:rPr>
              <a:t>性信息</a:t>
            </a:r>
            <a:endParaRPr lang="zh-CN" altLang="en-US" sz="2400" b="1" spc="300" dirty="0">
              <a:solidFill>
                <a:srgbClr val="1C5292"/>
              </a:solidFill>
              <a:latin typeface="微软雅黑" panose="020B0503020204020204" pitchFamily="34" charset="-122"/>
              <a:ea typeface="微软雅黑"/>
            </a:endParaRPr>
          </a:p>
        </p:txBody>
      </p:sp>
      <p:grpSp>
        <p:nvGrpSpPr>
          <p:cNvPr id="9" name="组合 8"/>
          <p:cNvGrpSpPr/>
          <p:nvPr/>
        </p:nvGrpSpPr>
        <p:grpSpPr>
          <a:xfrm>
            <a:off x="1324981" y="1082124"/>
            <a:ext cx="4500000" cy="2511468"/>
            <a:chOff x="582976" y="1140754"/>
            <a:chExt cx="4056480" cy="2511468"/>
          </a:xfrm>
        </p:grpSpPr>
        <p:sp>
          <p:nvSpPr>
            <p:cNvPr id="10" name="文本框 9"/>
            <p:cNvSpPr txBox="1"/>
            <p:nvPr/>
          </p:nvSpPr>
          <p:spPr>
            <a:xfrm>
              <a:off x="582976" y="1140754"/>
              <a:ext cx="4056480" cy="369332"/>
            </a:xfrm>
            <a:prstGeom prst="rect">
              <a:avLst/>
            </a:prstGeom>
            <a:solidFill>
              <a:srgbClr val="9ABDD1"/>
            </a:solidFill>
            <a:ln>
              <a:solidFill>
                <a:srgbClr val="9ABDD1"/>
              </a:solidFill>
            </a:ln>
            <a:effectLst>
              <a:outerShdw blurRad="50800" dist="38100" dir="2700000" algn="tl" rotWithShape="0">
                <a:prstClr val="black">
                  <a:alpha val="40000"/>
                </a:prstClr>
              </a:outerShdw>
            </a:effectLst>
          </p:spPr>
          <p:txBody>
            <a:bodyPr wrap="square" rtlCol="0">
              <a:spAutoFit/>
            </a:bodyPr>
            <a:lstStyle/>
            <a:p>
              <a:pPr algn="ctr"/>
              <a:r>
                <a:rPr lang="zh-CN" altLang="en-US" b="1" dirty="0" smtClean="0">
                  <a:latin typeface="等线" panose="02010600030101010101" pitchFamily="2" charset="-122"/>
                  <a:ea typeface="等线" panose="02010600030101010101" pitchFamily="2" charset="-122"/>
                </a:rPr>
                <a:t>对公共健康的影响</a:t>
              </a:r>
              <a:endParaRPr lang="zh-CN" altLang="en-US" b="1" dirty="0">
                <a:latin typeface="等线" panose="02010600030101010101" pitchFamily="2" charset="-122"/>
                <a:ea typeface="等线" panose="02010600030101010101" pitchFamily="2" charset="-122"/>
              </a:endParaRPr>
            </a:p>
          </p:txBody>
        </p:sp>
        <p:sp>
          <p:nvSpPr>
            <p:cNvPr id="11" name="矩形 10"/>
            <p:cNvSpPr/>
            <p:nvPr/>
          </p:nvSpPr>
          <p:spPr>
            <a:xfrm>
              <a:off x="582976" y="1479307"/>
              <a:ext cx="4056480" cy="2172915"/>
            </a:xfrm>
            <a:prstGeom prst="rect">
              <a:avLst/>
            </a:prstGeom>
            <a:ln>
              <a:solidFill>
                <a:srgbClr val="9ABDD1"/>
              </a:solidFill>
            </a:ln>
          </p:spPr>
          <p:txBody>
            <a:bodyPr wrap="square" anchor="ctr">
              <a:noAutofit/>
            </a:bodyPr>
            <a:lstStyle/>
            <a:p>
              <a:pPr marL="209550" marR="30480" indent="-171450">
                <a:lnSpc>
                  <a:spcPct val="114000"/>
                </a:lnSpc>
                <a:spcAft>
                  <a:spcPts val="600"/>
                </a:spcAft>
                <a:buSzPct val="150000"/>
                <a:buBlip>
                  <a:blip r:embed="rId2"/>
                </a:buBlip>
                <a:defRPr/>
              </a:pPr>
              <a:r>
                <a:rPr lang="zh-CN" altLang="en-US" sz="1600" dirty="0">
                  <a:solidFill>
                    <a:srgbClr val="E7E6E6">
                      <a:lumMod val="10000"/>
                    </a:srgbClr>
                  </a:solidFill>
                  <a:latin typeface="等线" panose="02010600030101010101" pitchFamily="2" charset="-122"/>
                  <a:ea typeface="等线" panose="02010600030101010101" pitchFamily="2" charset="-122"/>
                </a:rPr>
                <a:t>慢阻肺患病人数多，死亡率高，社会经济负担</a:t>
              </a:r>
              <a:r>
                <a:rPr lang="zh-CN" altLang="en-US" sz="1600" dirty="0" smtClean="0">
                  <a:solidFill>
                    <a:srgbClr val="E7E6E6">
                      <a:lumMod val="10000"/>
                    </a:srgbClr>
                  </a:solidFill>
                  <a:latin typeface="等线" panose="02010600030101010101" pitchFamily="2" charset="-122"/>
                  <a:ea typeface="等线" panose="02010600030101010101" pitchFamily="2" charset="-122"/>
                </a:rPr>
                <a:t>重，已成为重大的公共卫生事件；</a:t>
              </a:r>
              <a:endParaRPr lang="en-US" altLang="zh-CN" sz="1600" dirty="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sz="1600" dirty="0">
                  <a:solidFill>
                    <a:srgbClr val="E7E6E6">
                      <a:lumMod val="10000"/>
                    </a:srgbClr>
                  </a:solidFill>
                  <a:latin typeface="等线" panose="02010600030101010101" pitchFamily="2" charset="-122"/>
                  <a:ea typeface="等线" panose="02010600030101010101" pitchFamily="2" charset="-122"/>
                </a:rPr>
                <a:t>稳定期慢阻肺的治疗目标是减少症状和降低急性加重风险。</a:t>
              </a:r>
              <a:r>
                <a:rPr lang="zh-CN" altLang="en-US" sz="1600" b="1" dirty="0">
                  <a:solidFill>
                    <a:srgbClr val="FF0000"/>
                  </a:solidFill>
                  <a:latin typeface="等线" panose="02010600030101010101" pitchFamily="2" charset="-122"/>
                  <a:ea typeface="等线" panose="02010600030101010101" pitchFamily="2" charset="-122"/>
                </a:rPr>
                <a:t>杰润</a:t>
              </a:r>
              <a:r>
                <a:rPr lang="en-US" altLang="zh-CN" sz="1600" b="1" baseline="30000" dirty="0">
                  <a:solidFill>
                    <a:srgbClr val="FF0000"/>
                  </a:solidFill>
                  <a:latin typeface="等线" panose="02010600030101010101" pitchFamily="2" charset="-122"/>
                  <a:ea typeface="等线" panose="02010600030101010101" pitchFamily="2" charset="-122"/>
                </a:rPr>
                <a:t>®</a:t>
              </a:r>
              <a:r>
                <a:rPr lang="zh-CN" altLang="en-US" sz="1600" b="1" dirty="0">
                  <a:solidFill>
                    <a:srgbClr val="FF0000"/>
                  </a:solidFill>
                  <a:latin typeface="等线" panose="02010600030101010101" pitchFamily="2" charset="-122"/>
                  <a:ea typeface="等线" panose="02010600030101010101" pitchFamily="2" charset="-122"/>
                </a:rPr>
                <a:t>可以</a:t>
              </a:r>
              <a:r>
                <a:rPr lang="zh-CN" altLang="en-US" sz="1600" b="1" dirty="0" smtClean="0">
                  <a:solidFill>
                    <a:srgbClr val="FF0000"/>
                  </a:solidFill>
                  <a:latin typeface="等线" panose="02010600030101010101" pitchFamily="2" charset="-122"/>
                  <a:ea typeface="等线" panose="02010600030101010101" pitchFamily="2" charset="-122"/>
                </a:rPr>
                <a:t>改善慢阻肺患者</a:t>
              </a:r>
              <a:r>
                <a:rPr lang="zh-CN" altLang="en-US" sz="1600" b="1" dirty="0">
                  <a:solidFill>
                    <a:srgbClr val="FF0000"/>
                  </a:solidFill>
                  <a:latin typeface="等线" panose="02010600030101010101" pitchFamily="2" charset="-122"/>
                  <a:ea typeface="等线" panose="02010600030101010101" pitchFamily="2" charset="-122"/>
                </a:rPr>
                <a:t>生活质量，提高肺功能，减少因急性加重住院的次数，降低急性加重风险</a:t>
              </a:r>
              <a:r>
                <a:rPr lang="zh-CN" altLang="en-US" sz="1600" dirty="0">
                  <a:solidFill>
                    <a:srgbClr val="E7E6E6">
                      <a:lumMod val="10000"/>
                    </a:srgbClr>
                  </a:solidFill>
                  <a:latin typeface="等线" panose="02010600030101010101" pitchFamily="2" charset="-122"/>
                  <a:ea typeface="等线" panose="02010600030101010101" pitchFamily="2" charset="-122"/>
                </a:rPr>
                <a:t>。</a:t>
              </a:r>
            </a:p>
          </p:txBody>
        </p:sp>
      </p:grpSp>
      <p:grpSp>
        <p:nvGrpSpPr>
          <p:cNvPr id="12" name="组合 11"/>
          <p:cNvGrpSpPr/>
          <p:nvPr/>
        </p:nvGrpSpPr>
        <p:grpSpPr>
          <a:xfrm>
            <a:off x="6049385" y="1082124"/>
            <a:ext cx="4500000" cy="2511468"/>
            <a:chOff x="5929465" y="1140754"/>
            <a:chExt cx="4500000" cy="2259823"/>
          </a:xfrm>
        </p:grpSpPr>
        <p:sp>
          <p:nvSpPr>
            <p:cNvPr id="14" name="矩形 13"/>
            <p:cNvSpPr/>
            <p:nvPr/>
          </p:nvSpPr>
          <p:spPr>
            <a:xfrm>
              <a:off x="5929465" y="1479308"/>
              <a:ext cx="4500000" cy="1921269"/>
            </a:xfrm>
            <a:prstGeom prst="rect">
              <a:avLst/>
            </a:prstGeom>
            <a:ln>
              <a:solidFill>
                <a:srgbClr val="F8E823"/>
              </a:solidFill>
            </a:ln>
          </p:spPr>
          <p:txBody>
            <a:bodyPr wrap="square" anchor="ctr">
              <a:noAutofit/>
            </a:bodyPr>
            <a:lstStyle/>
            <a:p>
              <a:pPr marL="209550" marR="30480" indent="-171450">
                <a:lnSpc>
                  <a:spcPct val="114000"/>
                </a:lnSpc>
                <a:spcAft>
                  <a:spcPts val="600"/>
                </a:spcAft>
                <a:buSzPct val="150000"/>
                <a:buBlip>
                  <a:blip r:embed="rId2"/>
                </a:buBlip>
                <a:defRPr/>
              </a:pPr>
              <a:r>
                <a:rPr lang="zh-CN" altLang="en-US" sz="1600" dirty="0" smtClean="0">
                  <a:solidFill>
                    <a:srgbClr val="E7E6E6">
                      <a:lumMod val="10000"/>
                    </a:srgbClr>
                  </a:solidFill>
                  <a:latin typeface="等线" panose="02010600030101010101" pitchFamily="2" charset="-122"/>
                  <a:ea typeface="等线" panose="02010600030101010101" pitchFamily="2" charset="-122"/>
                </a:rPr>
                <a:t>杰</a:t>
              </a:r>
              <a:r>
                <a:rPr lang="zh-CN" altLang="en-US" sz="1600" dirty="0">
                  <a:solidFill>
                    <a:srgbClr val="E7E6E6">
                      <a:lumMod val="10000"/>
                    </a:srgbClr>
                  </a:solidFill>
                  <a:latin typeface="等线" panose="02010600030101010101" pitchFamily="2" charset="-122"/>
                  <a:ea typeface="等线" panose="02010600030101010101" pitchFamily="2" charset="-122"/>
                </a:rPr>
                <a:t>润</a:t>
              </a:r>
              <a:r>
                <a:rPr lang="en-US" altLang="zh-CN" sz="1600" baseline="30000" dirty="0" smtClean="0">
                  <a:solidFill>
                    <a:srgbClr val="E7E6E6">
                      <a:lumMod val="10000"/>
                    </a:srgbClr>
                  </a:solidFill>
                  <a:latin typeface="等线" panose="02010600030101010101" pitchFamily="2" charset="-122"/>
                  <a:ea typeface="等线" panose="02010600030101010101" pitchFamily="2" charset="-122"/>
                </a:rPr>
                <a:t>®</a:t>
              </a:r>
              <a:r>
                <a:rPr lang="zh-CN" altLang="en-US" sz="1600" dirty="0" smtClean="0">
                  <a:solidFill>
                    <a:srgbClr val="E7E6E6">
                      <a:lumMod val="10000"/>
                    </a:srgbClr>
                  </a:solidFill>
                  <a:latin typeface="等线" panose="02010600030101010101" pitchFamily="2" charset="-122"/>
                  <a:ea typeface="等线" panose="02010600030101010101" pitchFamily="2" charset="-122"/>
                </a:rPr>
                <a:t>因</a:t>
              </a:r>
              <a:r>
                <a:rPr lang="zh-CN" altLang="en-US" sz="1600" dirty="0">
                  <a:solidFill>
                    <a:srgbClr val="E7E6E6">
                      <a:lumMod val="10000"/>
                    </a:srgbClr>
                  </a:solidFill>
                  <a:latin typeface="等线" panose="02010600030101010101" pitchFamily="2" charset="-122"/>
                  <a:ea typeface="等线" panose="02010600030101010101" pitchFamily="2" charset="-122"/>
                </a:rPr>
                <a:t>其充分的循证证据证实可</a:t>
              </a:r>
              <a:r>
                <a:rPr lang="zh-CN" altLang="en-US" sz="1600" b="1" dirty="0">
                  <a:solidFill>
                    <a:srgbClr val="FF0000"/>
                  </a:solidFill>
                  <a:latin typeface="等线" panose="02010600030101010101" pitchFamily="2" charset="-122"/>
                  <a:ea typeface="等线" panose="02010600030101010101" pitchFamily="2" charset="-122"/>
                </a:rPr>
                <a:t>有效改善患者肺功能及生活质量，降低急性加重风险</a:t>
              </a:r>
              <a:r>
                <a:rPr lang="zh-CN" altLang="en-US" sz="1600" dirty="0">
                  <a:latin typeface="等线" panose="02010600030101010101" pitchFamily="2" charset="-122"/>
                  <a:ea typeface="等线" panose="02010600030101010101" pitchFamily="2" charset="-122"/>
                </a:rPr>
                <a:t>双治疗</a:t>
              </a:r>
              <a:r>
                <a:rPr lang="zh-CN" altLang="en-US" sz="1600" dirty="0" smtClean="0">
                  <a:latin typeface="等线" panose="02010600030101010101" pitchFamily="2" charset="-122"/>
                  <a:ea typeface="等线" panose="02010600030101010101" pitchFamily="2" charset="-122"/>
                </a:rPr>
                <a:t>靶点</a:t>
              </a:r>
              <a:r>
                <a:rPr lang="zh-CN" altLang="en-US" sz="1600" dirty="0" smtClean="0">
                  <a:solidFill>
                    <a:srgbClr val="E7E6E6">
                      <a:lumMod val="10000"/>
                    </a:srgbClr>
                  </a:solidFill>
                  <a:latin typeface="等线" panose="02010600030101010101" pitchFamily="2" charset="-122"/>
                  <a:ea typeface="等线" panose="02010600030101010101" pitchFamily="2" charset="-122"/>
                </a:rPr>
                <a:t>；</a:t>
              </a:r>
              <a:endParaRPr lang="en-US" altLang="zh-CN" sz="1600" dirty="0" smtClean="0">
                <a:solidFill>
                  <a:srgbClr val="E7E6E6">
                    <a:lumMod val="10000"/>
                  </a:srgbClr>
                </a:solidFill>
                <a:latin typeface="等线" panose="02010600030101010101" pitchFamily="2" charset="-122"/>
                <a:ea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sz="1600" dirty="0" smtClean="0">
                  <a:solidFill>
                    <a:srgbClr val="E7E6E6">
                      <a:lumMod val="10000"/>
                    </a:srgbClr>
                  </a:solidFill>
                  <a:latin typeface="等线" panose="02010600030101010101" pitchFamily="2" charset="-122"/>
                  <a:ea typeface="等线" panose="02010600030101010101" pitchFamily="2" charset="-122"/>
                </a:rPr>
                <a:t>杰</a:t>
              </a:r>
              <a:r>
                <a:rPr lang="zh-CN" altLang="en-US" sz="1600" dirty="0">
                  <a:solidFill>
                    <a:srgbClr val="E7E6E6">
                      <a:lumMod val="10000"/>
                    </a:srgbClr>
                  </a:solidFill>
                  <a:latin typeface="等线" panose="02010600030101010101" pitchFamily="2" charset="-122"/>
                  <a:ea typeface="等线" panose="02010600030101010101" pitchFamily="2" charset="-122"/>
                </a:rPr>
                <a:t>润</a:t>
              </a:r>
              <a:r>
                <a:rPr lang="en-US" altLang="zh-CN" sz="1600" baseline="30000" dirty="0">
                  <a:solidFill>
                    <a:srgbClr val="E7E6E6">
                      <a:lumMod val="10000"/>
                    </a:srgbClr>
                  </a:solidFill>
                  <a:latin typeface="等线" panose="02010600030101010101" pitchFamily="2" charset="-122"/>
                  <a:ea typeface="等线" panose="02010600030101010101" pitchFamily="2" charset="-122"/>
                </a:rPr>
                <a:t>®</a:t>
              </a:r>
              <a:r>
                <a:rPr lang="zh-CN" altLang="en-US" sz="1600" dirty="0" smtClean="0">
                  <a:solidFill>
                    <a:srgbClr val="E7E6E6">
                      <a:lumMod val="10000"/>
                    </a:srgbClr>
                  </a:solidFill>
                  <a:latin typeface="等线" panose="02010600030101010101" pitchFamily="2" charset="-122"/>
                  <a:ea typeface="等线" panose="02010600030101010101" pitchFamily="2" charset="-122"/>
                </a:rPr>
                <a:t>自</a:t>
              </a:r>
              <a:r>
                <a:rPr lang="en-US" altLang="zh-CN" sz="1600" dirty="0">
                  <a:solidFill>
                    <a:srgbClr val="E7E6E6">
                      <a:lumMod val="10000"/>
                    </a:srgbClr>
                  </a:solidFill>
                  <a:latin typeface="等线" panose="02010600030101010101" pitchFamily="2" charset="-122"/>
                  <a:ea typeface="等线" panose="02010600030101010101" pitchFamily="2" charset="-122"/>
                </a:rPr>
                <a:t>2019</a:t>
              </a:r>
              <a:r>
                <a:rPr lang="zh-CN" altLang="en-US" sz="1600" dirty="0">
                  <a:solidFill>
                    <a:srgbClr val="E7E6E6">
                      <a:lumMod val="10000"/>
                    </a:srgbClr>
                  </a:solidFill>
                  <a:latin typeface="等线" panose="02010600030101010101" pitchFamily="2" charset="-122"/>
                  <a:ea typeface="等线" panose="02010600030101010101" pitchFamily="2" charset="-122"/>
                </a:rPr>
                <a:t>年纳入医保谈判目录后，</a:t>
              </a:r>
              <a:r>
                <a:rPr lang="zh-CN" altLang="en-US" sz="1600" b="1" dirty="0">
                  <a:solidFill>
                    <a:srgbClr val="FF0000"/>
                  </a:solidFill>
                  <a:latin typeface="等线" panose="02010600030101010101" pitchFamily="2" charset="-122"/>
                  <a:ea typeface="等线" panose="02010600030101010101" pitchFamily="2" charset="-122"/>
                </a:rPr>
                <a:t>实际使用量一直未超过申报量，对医保基金整体和长期影响可控。</a:t>
              </a:r>
            </a:p>
          </p:txBody>
        </p:sp>
        <p:sp>
          <p:nvSpPr>
            <p:cNvPr id="13" name="文本框 12"/>
            <p:cNvSpPr txBox="1"/>
            <p:nvPr/>
          </p:nvSpPr>
          <p:spPr>
            <a:xfrm>
              <a:off x="5929465" y="1140754"/>
              <a:ext cx="4500000" cy="332326"/>
            </a:xfrm>
            <a:prstGeom prst="rect">
              <a:avLst/>
            </a:prstGeom>
            <a:solidFill>
              <a:srgbClr val="F8E823"/>
            </a:solidFill>
            <a:ln>
              <a:solidFill>
                <a:srgbClr val="F8E823"/>
              </a:solidFill>
            </a:ln>
            <a:effectLst>
              <a:outerShdw blurRad="50800" dist="38100" dir="8100000" algn="tr" rotWithShape="0">
                <a:prstClr val="black">
                  <a:alpha val="40000"/>
                </a:prstClr>
              </a:outerShdw>
            </a:effectLst>
          </p:spPr>
          <p:txBody>
            <a:bodyPr wrap="square" rtlCol="0">
              <a:spAutoFit/>
            </a:bodyPr>
            <a:lstStyle/>
            <a:p>
              <a:pPr algn="ctr"/>
              <a:r>
                <a:rPr lang="zh-CN" altLang="en-US" b="1" dirty="0" smtClean="0">
                  <a:latin typeface="等线" panose="02010600030101010101" pitchFamily="2" charset="-122"/>
                  <a:ea typeface="等线" panose="02010600030101010101" pitchFamily="2" charset="-122"/>
                </a:rPr>
                <a:t>符合“保基本”原则</a:t>
              </a:r>
              <a:endParaRPr lang="zh-CN" altLang="en-US" b="1" dirty="0">
                <a:latin typeface="等线" panose="02010600030101010101" pitchFamily="2" charset="-122"/>
                <a:ea typeface="等线" panose="02010600030101010101" pitchFamily="2" charset="-122"/>
              </a:endParaRPr>
            </a:p>
          </p:txBody>
        </p:sp>
      </p:grpSp>
      <p:grpSp>
        <p:nvGrpSpPr>
          <p:cNvPr id="15" name="组合 14"/>
          <p:cNvGrpSpPr/>
          <p:nvPr/>
        </p:nvGrpSpPr>
        <p:grpSpPr>
          <a:xfrm>
            <a:off x="1324981" y="3699399"/>
            <a:ext cx="4500000" cy="2485201"/>
            <a:chOff x="582976" y="1149316"/>
            <a:chExt cx="4056480" cy="2327047"/>
          </a:xfrm>
        </p:grpSpPr>
        <p:sp>
          <p:nvSpPr>
            <p:cNvPr id="16" name="文本框 15"/>
            <p:cNvSpPr txBox="1"/>
            <p:nvPr/>
          </p:nvSpPr>
          <p:spPr>
            <a:xfrm>
              <a:off x="582976" y="1149316"/>
              <a:ext cx="4056480" cy="345828"/>
            </a:xfrm>
            <a:prstGeom prst="rect">
              <a:avLst/>
            </a:prstGeom>
            <a:solidFill>
              <a:srgbClr val="F8E823"/>
            </a:solidFill>
            <a:ln>
              <a:solidFill>
                <a:srgbClr val="F8E823"/>
              </a:solidFill>
            </a:ln>
            <a:effectLst>
              <a:outerShdw blurRad="50800" dist="38100" dir="2700000" algn="tl" rotWithShape="0">
                <a:prstClr val="black">
                  <a:alpha val="40000"/>
                </a:prstClr>
              </a:outerShdw>
            </a:effectLst>
          </p:spPr>
          <p:txBody>
            <a:bodyPr wrap="square" rtlCol="0">
              <a:spAutoFit/>
            </a:bodyPr>
            <a:lstStyle/>
            <a:p>
              <a:pPr algn="ctr"/>
              <a:r>
                <a:rPr lang="zh-CN" altLang="en-US" b="1" dirty="0">
                  <a:latin typeface="等线" panose="02010600030101010101" pitchFamily="2" charset="-122"/>
                  <a:ea typeface="等线" panose="02010600030101010101" pitchFamily="2" charset="-122"/>
                </a:rPr>
                <a:t>弥补药品目录短板</a:t>
              </a:r>
            </a:p>
          </p:txBody>
        </p:sp>
        <p:sp>
          <p:nvSpPr>
            <p:cNvPr id="17" name="矩形 16"/>
            <p:cNvSpPr/>
            <p:nvPr/>
          </p:nvSpPr>
          <p:spPr>
            <a:xfrm>
              <a:off x="582976" y="1479309"/>
              <a:ext cx="4056480" cy="1997054"/>
            </a:xfrm>
            <a:prstGeom prst="rect">
              <a:avLst/>
            </a:prstGeom>
            <a:ln>
              <a:solidFill>
                <a:srgbClr val="F8E823"/>
              </a:solidFill>
            </a:ln>
          </p:spPr>
          <p:txBody>
            <a:bodyPr wrap="square" anchor="ctr">
              <a:noAutofit/>
            </a:bodyPr>
            <a:lstStyle/>
            <a:p>
              <a:pPr marL="209550" marR="30480" indent="-171450">
                <a:lnSpc>
                  <a:spcPct val="114000"/>
                </a:lnSpc>
                <a:spcAft>
                  <a:spcPts val="600"/>
                </a:spcAft>
                <a:buSzPct val="150000"/>
                <a:buBlip>
                  <a:blip r:embed="rId2"/>
                </a:buBlip>
                <a:defRPr/>
              </a:pPr>
              <a:r>
                <a:rPr lang="zh-CN" altLang="en-US" sz="1600" dirty="0">
                  <a:latin typeface="等线" panose="02010600030101010101" pitchFamily="2" charset="-122"/>
                  <a:ea typeface="等线" panose="02010600030101010101" pitchFamily="2" charset="-122"/>
                </a:rPr>
                <a:t>目前</a:t>
              </a:r>
              <a:r>
                <a:rPr lang="zh-CN" altLang="en-US" sz="1600" b="1" dirty="0" smtClean="0">
                  <a:solidFill>
                    <a:srgbClr val="FF0000"/>
                  </a:solidFill>
                  <a:latin typeface="等线" panose="02010600030101010101" pitchFamily="2" charset="-122"/>
                  <a:ea typeface="等线" panose="02010600030101010101" pitchFamily="2" charset="-122"/>
                </a:rPr>
                <a:t>轻度慢</a:t>
              </a:r>
              <a:r>
                <a:rPr lang="zh-CN" altLang="en-US" sz="1600" b="1" dirty="0">
                  <a:solidFill>
                    <a:srgbClr val="FF0000"/>
                  </a:solidFill>
                  <a:latin typeface="等线" panose="02010600030101010101" pitchFamily="2" charset="-122"/>
                  <a:ea typeface="等线" panose="02010600030101010101" pitchFamily="2" charset="-122"/>
                </a:rPr>
                <a:t>阻肺患者可使用的医保报销范围内的吸入制剂</a:t>
              </a:r>
              <a:r>
                <a:rPr lang="zh-CN" altLang="en-US" sz="1600" b="1" dirty="0">
                  <a:solidFill>
                    <a:srgbClr val="FF0000"/>
                  </a:solidFill>
                  <a:latin typeface="等线" panose="02010600030101010101" pitchFamily="2" charset="-122"/>
                </a:rPr>
                <a:t>有限，双支扩剂仅有格隆溴铵福莫特罗（百沃平</a:t>
              </a:r>
              <a:r>
                <a:rPr lang="en-US" altLang="zh-CN" sz="1600" b="1" dirty="0">
                  <a:solidFill>
                    <a:srgbClr val="FF0000"/>
                  </a:solidFill>
                  <a:latin typeface="等线" panose="02010600030101010101" pitchFamily="2" charset="-122"/>
                </a:rPr>
                <a:t>®</a:t>
              </a:r>
              <a:r>
                <a:rPr lang="zh-CN" altLang="en-US" sz="1600" b="1" dirty="0">
                  <a:solidFill>
                    <a:srgbClr val="FF0000"/>
                  </a:solidFill>
                  <a:latin typeface="等线" panose="02010600030101010101" pitchFamily="2" charset="-122"/>
                </a:rPr>
                <a:t>）可用于轻度患者；</a:t>
              </a:r>
              <a:endParaRPr lang="en-US" altLang="zh-CN" sz="1600" b="1" dirty="0" smtClean="0">
                <a:solidFill>
                  <a:srgbClr val="FF0000"/>
                </a:solidFill>
                <a:latin typeface="等线" panose="02010600030101010101" pitchFamily="2" charset="-122"/>
                <a:ea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sz="1600" dirty="0" smtClean="0">
                  <a:solidFill>
                    <a:srgbClr val="E7E6E6">
                      <a:lumMod val="10000"/>
                    </a:srgbClr>
                  </a:solidFill>
                  <a:latin typeface="等线" panose="02010600030101010101" pitchFamily="2" charset="-122"/>
                  <a:ea typeface="等线" panose="02010600030101010101" pitchFamily="2" charset="-122"/>
                </a:rPr>
                <a:t>杰</a:t>
              </a:r>
              <a:r>
                <a:rPr lang="zh-CN" altLang="en-US" sz="1600" dirty="0">
                  <a:solidFill>
                    <a:srgbClr val="E7E6E6">
                      <a:lumMod val="10000"/>
                    </a:srgbClr>
                  </a:solidFill>
                  <a:latin typeface="等线" panose="02010600030101010101" pitchFamily="2" charset="-122"/>
                  <a:ea typeface="等线" panose="02010600030101010101" pitchFamily="2" charset="-122"/>
                </a:rPr>
                <a:t>润</a:t>
              </a:r>
              <a:r>
                <a:rPr lang="en-US" altLang="zh-CN" sz="1600" baseline="30000" dirty="0" smtClean="0">
                  <a:solidFill>
                    <a:srgbClr val="E7E6E6">
                      <a:lumMod val="10000"/>
                    </a:srgbClr>
                  </a:solidFill>
                  <a:latin typeface="等线" panose="02010600030101010101" pitchFamily="2" charset="-122"/>
                  <a:ea typeface="等线" panose="02010600030101010101" pitchFamily="2" charset="-122"/>
                </a:rPr>
                <a:t>®</a:t>
              </a:r>
              <a:r>
                <a:rPr lang="zh-CN" altLang="en-US" sz="1600" dirty="0" smtClean="0">
                  <a:solidFill>
                    <a:srgbClr val="E7E6E6">
                      <a:lumMod val="10000"/>
                    </a:srgbClr>
                  </a:solidFill>
                  <a:latin typeface="等线" panose="02010600030101010101" pitchFamily="2" charset="-122"/>
                  <a:ea typeface="等线" panose="02010600030101010101" pitchFamily="2" charset="-122"/>
                </a:rPr>
                <a:t>相比于医保目录内双</a:t>
              </a:r>
              <a:r>
                <a:rPr lang="zh-CN" altLang="en-US" sz="1600" dirty="0">
                  <a:solidFill>
                    <a:srgbClr val="E7E6E6">
                      <a:lumMod val="10000"/>
                    </a:srgbClr>
                  </a:solidFill>
                  <a:latin typeface="等线" panose="02010600030101010101" pitchFamily="2" charset="-122"/>
                  <a:ea typeface="等线" panose="02010600030101010101" pitchFamily="2" charset="-122"/>
                </a:rPr>
                <a:t>支扩剂</a:t>
              </a:r>
              <a:r>
                <a:rPr lang="zh-CN" altLang="en-US" sz="1600" dirty="0" smtClean="0">
                  <a:solidFill>
                    <a:srgbClr val="E7E6E6">
                      <a:lumMod val="10000"/>
                    </a:srgbClr>
                  </a:solidFill>
                  <a:latin typeface="等线" panose="02010600030101010101" pitchFamily="2" charset="-122"/>
                  <a:ea typeface="等线" panose="02010600030101010101" pitchFamily="2" charset="-122"/>
                </a:rPr>
                <a:t>，证实</a:t>
              </a:r>
              <a:r>
                <a:rPr lang="zh-CN" altLang="en-US" sz="1600" dirty="0">
                  <a:solidFill>
                    <a:srgbClr val="E7E6E6">
                      <a:lumMod val="10000"/>
                    </a:srgbClr>
                  </a:solidFill>
                  <a:latin typeface="等线" panose="02010600030101010101" pitchFamily="2" charset="-122"/>
                  <a:ea typeface="等线" panose="02010600030101010101" pitchFamily="2" charset="-122"/>
                </a:rPr>
                <a:t>可</a:t>
              </a:r>
              <a:r>
                <a:rPr lang="zh-CN" altLang="en-US" sz="1600" dirty="0" smtClean="0">
                  <a:solidFill>
                    <a:srgbClr val="E7E6E6">
                      <a:lumMod val="10000"/>
                    </a:srgbClr>
                  </a:solidFill>
                  <a:latin typeface="等线" panose="02010600030101010101" pitchFamily="2" charset="-122"/>
                  <a:ea typeface="等线" panose="02010600030101010101" pitchFamily="2" charset="-122"/>
                </a:rPr>
                <a:t>减少患者</a:t>
              </a:r>
              <a:r>
                <a:rPr lang="zh-CN" altLang="en-US" sz="1600" dirty="0">
                  <a:solidFill>
                    <a:srgbClr val="E7E6E6">
                      <a:lumMod val="10000"/>
                    </a:srgbClr>
                  </a:solidFill>
                  <a:latin typeface="等线" panose="02010600030101010101" pitchFamily="2" charset="-122"/>
                  <a:ea typeface="等线" panose="02010600030101010101" pitchFamily="2" charset="-122"/>
                </a:rPr>
                <a:t>急性加重风险，并具备心</a:t>
              </a:r>
              <a:r>
                <a:rPr lang="zh-CN" altLang="en-US" sz="1600" dirty="0" smtClean="0">
                  <a:solidFill>
                    <a:srgbClr val="E7E6E6">
                      <a:lumMod val="10000"/>
                    </a:srgbClr>
                  </a:solidFill>
                  <a:latin typeface="等线" panose="02010600030101010101" pitchFamily="2" charset="-122"/>
                  <a:ea typeface="等线" panose="02010600030101010101" pitchFamily="2" charset="-122"/>
                </a:rPr>
                <a:t>功能获益优势。</a:t>
              </a:r>
              <a:endParaRPr lang="zh-CN" altLang="en-US" sz="1600" dirty="0">
                <a:solidFill>
                  <a:srgbClr val="E7E6E6">
                    <a:lumMod val="10000"/>
                  </a:srgbClr>
                </a:solidFill>
                <a:latin typeface="等线" panose="02010600030101010101" pitchFamily="2" charset="-122"/>
                <a:ea typeface="等线" panose="02010600030101010101" pitchFamily="2" charset="-122"/>
              </a:endParaRPr>
            </a:p>
          </p:txBody>
        </p:sp>
      </p:grpSp>
      <p:grpSp>
        <p:nvGrpSpPr>
          <p:cNvPr id="18" name="组合 17"/>
          <p:cNvGrpSpPr/>
          <p:nvPr/>
        </p:nvGrpSpPr>
        <p:grpSpPr>
          <a:xfrm>
            <a:off x="6049385" y="3690255"/>
            <a:ext cx="4500000" cy="2494345"/>
            <a:chOff x="582976" y="1140754"/>
            <a:chExt cx="4056480" cy="2494345"/>
          </a:xfrm>
        </p:grpSpPr>
        <p:sp>
          <p:nvSpPr>
            <p:cNvPr id="19" name="文本框 18"/>
            <p:cNvSpPr txBox="1"/>
            <p:nvPr/>
          </p:nvSpPr>
          <p:spPr>
            <a:xfrm>
              <a:off x="582976" y="1140754"/>
              <a:ext cx="4056480" cy="369332"/>
            </a:xfrm>
            <a:prstGeom prst="rect">
              <a:avLst/>
            </a:prstGeom>
            <a:solidFill>
              <a:srgbClr val="9ABDD1"/>
            </a:solidFill>
            <a:ln>
              <a:solidFill>
                <a:srgbClr val="9ABDD1"/>
              </a:solidFill>
            </a:ln>
            <a:effectLst>
              <a:outerShdw blurRad="50800" dist="38100" dir="8100000" algn="tr" rotWithShape="0">
                <a:prstClr val="black">
                  <a:alpha val="40000"/>
                </a:prstClr>
              </a:outerShdw>
            </a:effectLst>
          </p:spPr>
          <p:txBody>
            <a:bodyPr wrap="square" rtlCol="0">
              <a:spAutoFit/>
            </a:bodyPr>
            <a:lstStyle/>
            <a:p>
              <a:pPr algn="ctr"/>
              <a:r>
                <a:rPr lang="zh-CN" altLang="en-US" b="1" dirty="0">
                  <a:latin typeface="等线" panose="02010600030101010101" pitchFamily="2" charset="-122"/>
                  <a:ea typeface="等线" panose="02010600030101010101" pitchFamily="2" charset="-122"/>
                </a:rPr>
                <a:t>临床管理便利</a:t>
              </a:r>
            </a:p>
          </p:txBody>
        </p:sp>
        <p:sp>
          <p:nvSpPr>
            <p:cNvPr id="20" name="矩形 19"/>
            <p:cNvSpPr/>
            <p:nvPr/>
          </p:nvSpPr>
          <p:spPr>
            <a:xfrm>
              <a:off x="582976" y="1479308"/>
              <a:ext cx="4056480" cy="2155791"/>
            </a:xfrm>
            <a:prstGeom prst="rect">
              <a:avLst/>
            </a:prstGeom>
            <a:ln>
              <a:solidFill>
                <a:srgbClr val="9ABDD1"/>
              </a:solidFill>
            </a:ln>
          </p:spPr>
          <p:txBody>
            <a:bodyPr wrap="square" anchor="ctr">
              <a:noAutofit/>
            </a:bodyPr>
            <a:lstStyle/>
            <a:p>
              <a:pPr marL="209550" marR="30480" indent="-171450">
                <a:lnSpc>
                  <a:spcPct val="114000"/>
                </a:lnSpc>
                <a:spcAft>
                  <a:spcPts val="600"/>
                </a:spcAft>
                <a:buSzPct val="150000"/>
                <a:buBlip>
                  <a:blip r:embed="rId2"/>
                </a:buBlip>
                <a:defRPr/>
              </a:pPr>
              <a:r>
                <a:rPr lang="zh-CN" altLang="en-US" sz="1600" dirty="0">
                  <a:solidFill>
                    <a:srgbClr val="E7E6E6">
                      <a:lumMod val="10000"/>
                    </a:srgbClr>
                  </a:solidFill>
                  <a:latin typeface="等线" panose="02010600030101010101" pitchFamily="2" charset="-122"/>
                </a:rPr>
                <a:t>适应症明确</a:t>
              </a:r>
              <a:r>
                <a:rPr lang="zh-CN" altLang="en-US" sz="1600" b="1" dirty="0">
                  <a:solidFill>
                    <a:srgbClr val="FF0000"/>
                  </a:solidFill>
                  <a:latin typeface="等线" panose="02010600030101010101" pitchFamily="2" charset="-122"/>
                </a:rPr>
                <a:t>不存在滥用</a:t>
              </a:r>
              <a:r>
                <a:rPr lang="zh-CN" altLang="en-US" sz="1600" b="1" dirty="0" smtClean="0">
                  <a:solidFill>
                    <a:srgbClr val="FF0000"/>
                  </a:solidFill>
                  <a:latin typeface="等线" panose="02010600030101010101" pitchFamily="2" charset="-122"/>
                </a:rPr>
                <a:t>或超说明书使用</a:t>
              </a:r>
              <a:r>
                <a:rPr lang="zh-CN" altLang="en-US" sz="1600" b="1" dirty="0">
                  <a:solidFill>
                    <a:srgbClr val="FF0000"/>
                  </a:solidFill>
                  <a:latin typeface="等线" panose="02010600030101010101" pitchFamily="2" charset="-122"/>
                </a:rPr>
                <a:t>的</a:t>
              </a:r>
              <a:r>
                <a:rPr lang="zh-CN" altLang="en-US" sz="1600" b="1" dirty="0" smtClean="0">
                  <a:solidFill>
                    <a:srgbClr val="FF0000"/>
                  </a:solidFill>
                  <a:latin typeface="等线" panose="02010600030101010101" pitchFamily="2" charset="-122"/>
                </a:rPr>
                <a:t>风险；</a:t>
              </a:r>
              <a:endParaRPr lang="zh-CN" altLang="en-US" sz="1600" b="1" dirty="0">
                <a:solidFill>
                  <a:srgbClr val="FF0000"/>
                </a:solidFill>
                <a:latin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sz="1600" dirty="0" smtClean="0">
                  <a:latin typeface="等线" panose="02010600030101010101" pitchFamily="2" charset="-122"/>
                  <a:ea typeface="等线" panose="02010600030101010101" pitchFamily="2" charset="-122"/>
                </a:rPr>
                <a:t>每天</a:t>
              </a:r>
              <a:r>
                <a:rPr lang="zh-CN" altLang="en-US" sz="1600" dirty="0">
                  <a:latin typeface="等线" panose="02010600030101010101" pitchFamily="2" charset="-122"/>
                  <a:ea typeface="等线" panose="02010600030101010101" pitchFamily="2" charset="-122"/>
                </a:rPr>
                <a:t>一次给药，每次吸入一粒胶囊的药物，应用</a:t>
              </a:r>
              <a:r>
                <a:rPr lang="zh-CN" altLang="en-US" sz="1600" dirty="0" smtClean="0">
                  <a:latin typeface="等线" panose="02010600030101010101" pitchFamily="2" charset="-122"/>
                  <a:ea typeface="等线" panose="02010600030101010101" pitchFamily="2" charset="-122"/>
                </a:rPr>
                <a:t>方便；</a:t>
              </a:r>
              <a:endParaRPr lang="en-US" altLang="zh-CN" sz="1600" dirty="0" smtClean="0">
                <a:latin typeface="等线" panose="02010600030101010101" pitchFamily="2" charset="-122"/>
                <a:ea typeface="等线" panose="02010600030101010101" pitchFamily="2" charset="-122"/>
              </a:endParaRPr>
            </a:p>
            <a:p>
              <a:pPr marL="209550" marR="30480" indent="-171450">
                <a:lnSpc>
                  <a:spcPct val="114000"/>
                </a:lnSpc>
                <a:spcAft>
                  <a:spcPts val="600"/>
                </a:spcAft>
                <a:buSzPct val="150000"/>
                <a:buBlip>
                  <a:blip r:embed="rId2"/>
                </a:buBlip>
                <a:defRPr/>
              </a:pPr>
              <a:r>
                <a:rPr lang="zh-CN" altLang="en-US" sz="1600" dirty="0">
                  <a:solidFill>
                    <a:srgbClr val="E7E6E6">
                      <a:lumMod val="10000"/>
                    </a:srgbClr>
                  </a:solidFill>
                  <a:latin typeface="等线" panose="02010600030101010101" pitchFamily="2" charset="-122"/>
                  <a:ea typeface="等线" panose="02010600030101010101" pitchFamily="2" charset="-122"/>
                </a:rPr>
                <a:t>给药</a:t>
              </a:r>
              <a:r>
                <a:rPr lang="zh-CN" altLang="en-US" sz="1600" dirty="0" smtClean="0">
                  <a:solidFill>
                    <a:srgbClr val="E7E6E6">
                      <a:lumMod val="10000"/>
                    </a:srgbClr>
                  </a:solidFill>
                  <a:latin typeface="等线" panose="02010600030101010101" pitchFamily="2" charset="-122"/>
                  <a:ea typeface="等线" panose="02010600030101010101" pitchFamily="2" charset="-122"/>
                </a:rPr>
                <a:t>装置具有唯一的视听</a:t>
              </a:r>
              <a:r>
                <a:rPr lang="zh-CN" altLang="en-US" sz="1600" dirty="0">
                  <a:solidFill>
                    <a:srgbClr val="E7E6E6">
                      <a:lumMod val="10000"/>
                    </a:srgbClr>
                  </a:solidFill>
                  <a:latin typeface="等线" panose="02010600030101010101" pitchFamily="2" charset="-122"/>
                  <a:ea typeface="等线" panose="02010600030101010101" pitchFamily="2" charset="-122"/>
                </a:rPr>
                <a:t>嗅三重反馈</a:t>
              </a:r>
              <a:r>
                <a:rPr lang="zh-CN" altLang="en-US" sz="1600" dirty="0" smtClean="0">
                  <a:solidFill>
                    <a:srgbClr val="E7E6E6">
                      <a:lumMod val="10000"/>
                    </a:srgbClr>
                  </a:solidFill>
                  <a:latin typeface="等线" panose="02010600030101010101" pitchFamily="2" charset="-122"/>
                  <a:ea typeface="等线" panose="02010600030101010101" pitchFamily="2" charset="-122"/>
                </a:rPr>
                <a:t>机制，</a:t>
              </a:r>
              <a:r>
                <a:rPr lang="zh-CN" altLang="en-US" sz="1600" dirty="0">
                  <a:latin typeface="等线" panose="02010600030101010101" pitchFamily="2" charset="-122"/>
                  <a:ea typeface="等线" panose="02010600030101010101" pitchFamily="2" charset="-122"/>
                </a:rPr>
                <a:t>患者使用</a:t>
              </a:r>
              <a:r>
                <a:rPr lang="zh-CN" altLang="en-US" sz="1600" dirty="0" smtClean="0">
                  <a:latin typeface="等线" panose="02010600030101010101" pitchFamily="2" charset="-122"/>
                  <a:ea typeface="等线" panose="02010600030101010101" pitchFamily="2" charset="-122"/>
                </a:rPr>
                <a:t>可以</a:t>
              </a:r>
              <a:r>
                <a:rPr lang="en-US" altLang="zh-CN" sz="1600" smtClean="0">
                  <a:latin typeface="等线" panose="02010600030101010101" pitchFamily="2" charset="-122"/>
                  <a:ea typeface="等线" panose="02010600030101010101" pitchFamily="2" charset="-122"/>
                </a:rPr>
                <a:t>”</a:t>
              </a:r>
              <a:r>
                <a:rPr lang="zh-CN" altLang="en-US" sz="1600" smtClean="0">
                  <a:latin typeface="等线" panose="02010600030101010101" pitchFamily="2" charset="-122"/>
                  <a:ea typeface="等线" panose="02010600030101010101" pitchFamily="2" charset="-122"/>
                </a:rPr>
                <a:t>听到</a:t>
              </a:r>
              <a:r>
                <a:rPr lang="zh-CN" altLang="en-US" sz="1600" dirty="0">
                  <a:latin typeface="等线" panose="02010600030101010101" pitchFamily="2" charset="-122"/>
                  <a:ea typeface="等线" panose="02010600030101010101" pitchFamily="2" charset="-122"/>
                </a:rPr>
                <a:t>、看到、有</a:t>
              </a:r>
              <a:r>
                <a:rPr lang="zh-CN" altLang="en-US" sz="1600" dirty="0" smtClean="0">
                  <a:latin typeface="等线" panose="02010600030101010101" pitchFamily="2" charset="-122"/>
                  <a:ea typeface="等线" panose="02010600030101010101" pitchFamily="2" charset="-122"/>
                </a:rPr>
                <a:t>味道</a:t>
              </a:r>
              <a:r>
                <a:rPr lang="en-US" altLang="zh-CN" sz="1600" dirty="0" smtClean="0">
                  <a:latin typeface="等线" panose="02010600030101010101" pitchFamily="2" charset="-122"/>
                  <a:ea typeface="等线" panose="02010600030101010101" pitchFamily="2" charset="-122"/>
                </a:rPr>
                <a:t>”</a:t>
              </a:r>
              <a:r>
                <a:rPr lang="zh-CN" altLang="en-US" sz="1600" dirty="0" smtClean="0">
                  <a:latin typeface="等线" panose="02010600030101010101" pitchFamily="2" charset="-122"/>
                  <a:ea typeface="等线" panose="02010600030101010101" pitchFamily="2" charset="-122"/>
                </a:rPr>
                <a:t>，</a:t>
              </a:r>
              <a:r>
                <a:rPr lang="zh-CN" altLang="en-US" sz="1600" b="1" dirty="0">
                  <a:solidFill>
                    <a:srgbClr val="FF0000"/>
                  </a:solidFill>
                  <a:latin typeface="等线" panose="02010600030101010101" pitchFamily="2" charset="-122"/>
                  <a:ea typeface="等线" panose="02010600030101010101" pitchFamily="2" charset="-122"/>
                </a:rPr>
                <a:t>便于临床管理</a:t>
              </a:r>
              <a:r>
                <a:rPr lang="zh-CN" altLang="en-US" sz="1600" dirty="0" smtClean="0">
                  <a:solidFill>
                    <a:srgbClr val="E7E6E6">
                      <a:lumMod val="10000"/>
                    </a:srgbClr>
                  </a:solidFill>
                  <a:latin typeface="等线" panose="02010600030101010101" pitchFamily="2" charset="-122"/>
                  <a:ea typeface="等线" panose="02010600030101010101" pitchFamily="2" charset="-122"/>
                </a:rPr>
                <a:t>。</a:t>
              </a:r>
              <a:endParaRPr lang="en-US" altLang="zh-CN" sz="1600" dirty="0" smtClean="0">
                <a:solidFill>
                  <a:srgbClr val="E7E6E6">
                    <a:lumMod val="10000"/>
                  </a:srgbClr>
                </a:solidFill>
                <a:latin typeface="等线" panose="02010600030101010101" pitchFamily="2" charset="-122"/>
                <a:ea typeface="等线" panose="02010600030101010101" pitchFamily="2" charset="-122"/>
              </a:endParaRPr>
            </a:p>
          </p:txBody>
        </p:sp>
      </p:grpSp>
    </p:spTree>
    <p:extLst>
      <p:ext uri="{BB962C8B-B14F-4D97-AF65-F5344CB8AC3E}">
        <p14:creationId xmlns:p14="http://schemas.microsoft.com/office/powerpoint/2010/main" val="2387411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286221"/>
            <a:ext cx="12192000" cy="86177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5000" b="1" i="0" u="none" strike="noStrike" kern="0" cap="none" spc="300" normalizeH="0" baseline="0" noProof="0" dirty="0" smtClean="0">
                <a:ln>
                  <a:noFill/>
                </a:ln>
                <a:solidFill>
                  <a:srgbClr val="1B5191"/>
                </a:solidFill>
                <a:effectLst/>
                <a:uLnTx/>
                <a:uFillTx/>
                <a:latin typeface="微软雅黑" panose="020B0503020204020204" pitchFamily="34" charset="-122"/>
                <a:ea typeface="微软雅黑" panose="020B0503020204020204" pitchFamily="34" charset="-122"/>
                <a:sym typeface="Arial" panose="020B0604020202020204" pitchFamily="34" charset="0"/>
              </a:rPr>
              <a:t>谢谢审阅！</a:t>
            </a:r>
            <a:endParaRPr kumimoji="0" lang="zh-CN" altLang="en-US" sz="5000" b="1" i="0" u="none" strike="noStrike" kern="0" cap="none" spc="300" normalizeH="0" baseline="0" noProof="0" dirty="0">
              <a:ln>
                <a:noFill/>
              </a:ln>
              <a:solidFill>
                <a:srgbClr val="1B5191"/>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sp>
        <p:nvSpPr>
          <p:cNvPr id="3" name="矩形 2">
            <a:extLst>
              <a:ext uri="{FF2B5EF4-FFF2-40B4-BE49-F238E27FC236}">
                <a16:creationId xmlns:a16="http://schemas.microsoft.com/office/drawing/2014/main" id="{0206E06D-5EEE-D661-54FB-71B698768A7C}"/>
              </a:ext>
            </a:extLst>
          </p:cNvPr>
          <p:cNvSpPr/>
          <p:nvPr/>
        </p:nvSpPr>
        <p:spPr>
          <a:xfrm>
            <a:off x="3743325" y="3336965"/>
            <a:ext cx="4705351" cy="1015663"/>
          </a:xfrm>
          <a:prstGeom prst="rect">
            <a:avLst/>
          </a:prstGeom>
        </p:spPr>
        <p:txBody>
          <a:bodyPr wrap="square" anchor="ctr">
            <a:spAutoFit/>
          </a:bodyPr>
          <a:lstStyle/>
          <a:p>
            <a:pPr marL="0" marR="0" lvl="0" indent="0" algn="ctr" defTabSz="914400" rtl="0" eaLnBrk="1" fontAlgn="auto" latinLnBrk="0" hangingPunct="1">
              <a:lnSpc>
                <a:spcPct val="125000"/>
              </a:lnSpc>
              <a:spcBef>
                <a:spcPts val="0"/>
              </a:spcBef>
              <a:spcAft>
                <a:spcPts val="0"/>
              </a:spcAft>
              <a:buClrTx/>
              <a:buSzTx/>
              <a:buFontTx/>
              <a:buNone/>
              <a:tabLst/>
              <a:defRPr/>
            </a:pPr>
            <a:r>
              <a:rPr lang="zh-CN" altLang="en-US" sz="2400" b="1" kern="0" dirty="0">
                <a:solidFill>
                  <a:srgbClr val="1B5191"/>
                </a:solidFill>
                <a:latin typeface="微软雅黑" panose="020B0503020204020204" pitchFamily="34" charset="-122"/>
                <a:ea typeface="微软雅黑" panose="020B0503020204020204" pitchFamily="34" charset="-122"/>
                <a:sym typeface="Arial" panose="020B0604020202020204" pitchFamily="34" charset="0"/>
              </a:rPr>
              <a:t>早治疗早获益，抗击急性加重</a:t>
            </a:r>
            <a:endParaRPr lang="en-US" altLang="zh-CN" sz="2400" b="1" kern="0" dirty="0">
              <a:solidFill>
                <a:srgbClr val="1B5191"/>
              </a:solidFill>
              <a:latin typeface="微软雅黑" panose="020B0503020204020204" pitchFamily="34" charset="-122"/>
              <a:ea typeface="微软雅黑" panose="020B0503020204020204" pitchFamily="34" charset="-122"/>
              <a:sym typeface="Arial" panose="020B0604020202020204" pitchFamily="34" charset="0"/>
            </a:endParaRPr>
          </a:p>
          <a:p>
            <a:pPr marL="0" marR="0" lvl="0" indent="0" algn="ctr" defTabSz="914400" rtl="0" eaLnBrk="1" fontAlgn="auto" latinLnBrk="0" hangingPunct="1">
              <a:lnSpc>
                <a:spcPct val="125000"/>
              </a:lnSpc>
              <a:spcBef>
                <a:spcPts val="0"/>
              </a:spcBef>
              <a:spcAft>
                <a:spcPts val="0"/>
              </a:spcAft>
              <a:buClrTx/>
              <a:buSzTx/>
              <a:buFontTx/>
              <a:buNone/>
              <a:tabLst/>
              <a:defRPr/>
            </a:pPr>
            <a:r>
              <a:rPr lang="zh-CN" altLang="en-US" sz="2400" b="1" kern="0" dirty="0">
                <a:solidFill>
                  <a:sysClr val="windowText" lastClr="000000">
                    <a:lumMod val="75000"/>
                    <a:lumOff val="25000"/>
                  </a:sysClr>
                </a:solidFill>
                <a:latin typeface="微软雅黑" panose="020B0503020204020204" pitchFamily="34" charset="-122"/>
                <a:ea typeface="微软雅黑" panose="020B0503020204020204" pitchFamily="34" charset="-122"/>
                <a:sym typeface="Arial" panose="020B0604020202020204" pitchFamily="34" charset="0"/>
              </a:rPr>
              <a:t>期待携手医保，惠及更多患者</a:t>
            </a:r>
            <a:endParaRPr lang="en-US" altLang="zh-CN" sz="2400" b="1" kern="0" dirty="0">
              <a:solidFill>
                <a:sysClr val="windowText" lastClr="000000">
                  <a:lumMod val="75000"/>
                  <a:lumOff val="25000"/>
                </a:sysClr>
              </a:solidFill>
              <a:latin typeface="微软雅黑" panose="020B0503020204020204" pitchFamily="34" charset="-122"/>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563895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1508</Words>
  <Application>Microsoft Office PowerPoint</Application>
  <PresentationFormat>宽屏</PresentationFormat>
  <Paragraphs>104</Paragraphs>
  <Slides>9</Slides>
  <Notes>2</Notes>
  <HiddenSlides>0</HiddenSlides>
  <MMClips>0</MMClips>
  <ScaleCrop>false</ScaleCrop>
  <HeadingPairs>
    <vt:vector size="6" baseType="variant">
      <vt:variant>
        <vt:lpstr>已用的字体</vt:lpstr>
      </vt:variant>
      <vt:variant>
        <vt:i4>3</vt:i4>
      </vt:variant>
      <vt:variant>
        <vt:lpstr>主题</vt:lpstr>
      </vt:variant>
      <vt:variant>
        <vt:i4>4</vt:i4>
      </vt:variant>
      <vt:variant>
        <vt:lpstr>幻灯片标题</vt:lpstr>
      </vt:variant>
      <vt:variant>
        <vt:i4>9</vt:i4>
      </vt:variant>
    </vt:vector>
  </HeadingPairs>
  <TitlesOfParts>
    <vt:vector size="16" baseType="lpstr">
      <vt:lpstr>等线</vt:lpstr>
      <vt:lpstr>微软雅黑</vt:lpstr>
      <vt:lpstr>Arial</vt:lpstr>
      <vt:lpstr>Office 主题​​</vt:lpstr>
      <vt:lpstr>自定义设计方案</vt:lpstr>
      <vt:lpstr>1_自定义设计方案</vt:lpstr>
      <vt:lpstr>2_自定义设计方案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Ma, Fangfang</dc:creator>
  <cp:lastModifiedBy>Ma, Fangfang</cp:lastModifiedBy>
  <cp:revision>76</cp:revision>
  <dcterms:created xsi:type="dcterms:W3CDTF">2023-07-09T07:57:43Z</dcterms:created>
  <dcterms:modified xsi:type="dcterms:W3CDTF">2023-07-14T03:34:27Z</dcterms:modified>
</cp:coreProperties>
</file>