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80" r:id="rId4"/>
    <p:sldMasterId id="2147483695" r:id="rId5"/>
  </p:sldMasterIdLst>
  <p:notesMasterIdLst>
    <p:notesMasterId r:id="rId7"/>
  </p:notesMasterIdLst>
  <p:handoutMasterIdLst>
    <p:handoutMasterId r:id="rId17"/>
  </p:handoutMasterIdLst>
  <p:sldIdLst>
    <p:sldId id="445" r:id="rId6"/>
    <p:sldId id="4252709" r:id="rId8"/>
    <p:sldId id="4252721" r:id="rId9"/>
    <p:sldId id="4252723" r:id="rId10"/>
    <p:sldId id="4252729" r:id="rId11"/>
    <p:sldId id="4252716" r:id="rId12"/>
    <p:sldId id="4252759" r:id="rId13"/>
    <p:sldId id="4252749" r:id="rId14"/>
    <p:sldId id="4252743" r:id="rId15"/>
    <p:sldId id="453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王进平" initials="" lastIdx="1" clrIdx="0"/>
  <p:cmAuthor id="43" name="欧 文韬" initials="欧" lastIdx="1" clrIdx="15"/>
  <p:cmAuthor id="1" name="卢 庆奎" initials="卢" lastIdx="1" clrIdx="0"/>
  <p:cmAuthor id="44" name="microsoft" initials="m" lastIdx="8" clrIdx="0"/>
  <p:cmAuthor id="2" name="Administrator" initials="A" lastIdx="1" clrIdx="1"/>
  <p:cmAuthor id="45" name="Bai, Rainbow" initials="B" lastIdx="1" clrIdx="0"/>
  <p:cmAuthor id="3" name="Author" initials="A" lastIdx="0" clrIdx="2"/>
  <p:cmAuthor id="46" name="未知用户29" initials="未" lastIdx="9" clrIdx="0"/>
  <p:cmAuthor id="4" name="张婧（欧意）" initials="A" lastIdx="1" clrIdx="3"/>
  <p:cmAuthor id="47" name="未知用户26" initials="未" lastIdx="11" clrIdx="0"/>
  <p:cmAuthor id="5" name="晶" initials="晶" lastIdx="1" clrIdx="4"/>
  <p:cmAuthor id="48" name="未知用户27" initials="未" lastIdx="1" clrIdx="1"/>
  <p:cmAuthor id="6" name="ming qiu" initials="m" lastIdx="17" clrIdx="1"/>
  <p:cmAuthor id="7" name="1206988966@qq.com" initials="1" lastIdx="1" clrIdx="2"/>
  <p:cmAuthor id="50" name="James" initials="J" lastIdx="17" clrIdx="0"/>
  <p:cmAuthor id="8" name="姜伟光" initials="姜" lastIdx="1" clrIdx="0"/>
  <p:cmAuthor id="51" name="未知用户2" initials="未" lastIdx="2" clrIdx="0"/>
  <p:cmAuthor id="9" name="HUAWEI" initials="H" lastIdx="1" clrIdx="4"/>
  <p:cmAuthor id="52" name="zhang lu" initials="zl" lastIdx="1" clrIdx="16"/>
  <p:cmAuthor id="10" name="LENOVO" initials="L" lastIdx="1" clrIdx="9"/>
  <p:cmAuthor id="11" name="Song, Joy {MACA~Shanghai}" initials="S" lastIdx="3" clrIdx="8"/>
  <p:cmAuthor id="54" name="af afd" initials="aa" lastIdx="1" clrIdx="53"/>
  <p:cmAuthor id="12" name="liuxiaoxin999" initials="l" lastIdx="1" clrIdx="11"/>
  <p:cmAuthor id="55" name="admin" initials="a" lastIdx="1" clrIdx="54"/>
  <p:cmAuthor id="13" name="微软用户" initials="微" lastIdx="2" clrIdx="0"/>
  <p:cmAuthor id="14" name="Yao, Xin {MACE~Shanghai}" initials="Y" lastIdx="0" clrIdx="6"/>
  <p:cmAuthor id="15" name="Momo" initials="M" lastIdx="1" clrIdx="14"/>
  <p:cmAuthor id="16" name="vroberts" initials="v" lastIdx="13" clrIdx="5"/>
  <p:cmAuthor id="17" name="kwilner" initials="k" lastIdx="8" clrIdx="6"/>
  <p:cmAuthor id="18" name="ktzn051" initials="k" lastIdx="5" clrIdx="0"/>
  <p:cmAuthor id="19" name="kthq106" initials="k" lastIdx="2" clrIdx="1"/>
  <p:cmAuthor id="20" name="GDicks" initials="G" lastIdx="4" clrIdx="0"/>
  <p:cmAuthor id="21" name="Wu, Stella {MACN~Shanghai}" initials="W" lastIdx="1" clrIdx="0"/>
  <p:cmAuthor id="22" name="ThinkPad" initials="T" lastIdx="1" clrIdx="1"/>
  <p:cmAuthor id="23" name="shen" initials="s" lastIdx="3" clrIdx="22"/>
  <p:cmAuthor id="24" name="未知用户23" initials="未" lastIdx="3" clrIdx="0"/>
  <p:cmAuthor id="25" name="Willing.Shen" initials="W" lastIdx="0" clrIdx="1"/>
  <p:cmAuthor id="26" name="未知用户28" initials="未" lastIdx="1" clrIdx="0"/>
  <p:cmAuthor id="27" name="thinkpad" initials="t" lastIdx="3" clrIdx="1"/>
  <p:cmAuthor id="28" name="toshiba" initials="t" lastIdx="1" clrIdx="2"/>
  <p:cmAuthor id="29" name="未知用户30" initials="未" lastIdx="0" clrIdx="1"/>
  <p:cmAuthor id="30" name="未知用户20" initials="未" lastIdx="3" clrIdx="0"/>
  <p:cmAuthor id="31" name="未知用户21" initials="未" lastIdx="11" clrIdx="0"/>
  <p:cmAuthor id="32" name="未知用户10" initials="未" lastIdx="1" clrIdx="0"/>
  <p:cmAuthor id="33" name="未知用户15" initials="未" lastIdx="2" clrIdx="0"/>
  <p:cmAuthor id="34" name="未知用户12" initials="未" lastIdx="0" clrIdx="1"/>
  <p:cmAuthor id="35" name="未知用户3" initials="未" lastIdx="3" clrIdx="0"/>
  <p:cmAuthor id="36" name="未知用户4" initials="未" lastIdx="11" clrIdx="0"/>
  <p:cmAuthor id="37" name="未知用户5" initials="未" lastIdx="1" clrIdx="1"/>
  <p:cmAuthor id="38" name="未知用户6" initials="未" lastIdx="1" clrIdx="0"/>
  <p:cmAuthor id="39" name="未知用户7" initials="未" lastIdx="9" clrIdx="0"/>
  <p:cmAuthor id="40" name="未知用户8" initials="未" lastIdx="1" clrIdx="3"/>
  <p:cmAuthor id="41" name="Tclsevers" initials="T" lastIdx="1" clrIdx="0"/>
  <p:cmAuthor id="42" name="13373909772@163.com" initials="1" lastIdx="1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A6D3"/>
    <a:srgbClr val="B62726"/>
    <a:srgbClr val="184E78"/>
    <a:srgbClr val="FFFFFF"/>
    <a:srgbClr val="1888A0"/>
    <a:srgbClr val="202A57"/>
    <a:srgbClr val="548235"/>
    <a:srgbClr val="E92100"/>
    <a:srgbClr val="DEEBF7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gs" Target="tags/tag20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40" b="1" i="0" u="none" strike="noStrike" kern="1200" spc="0" baseline="0">
                <a:solidFill>
                  <a:srgbClr val="202A5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sz="1440" b="1">
                <a:solidFill>
                  <a:srgbClr val="202A5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整体人群矫正后FVC年下降情况</a:t>
            </a:r>
            <a:r>
              <a:rPr lang="en-US" altLang="zh-CN" sz="1440" b="1" baseline="30000">
                <a:solidFill>
                  <a:srgbClr val="202A5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</a:t>
            </a:r>
            <a:endParaRPr lang="en-US" altLang="zh-CN" sz="1440" b="1" baseline="30000">
              <a:solidFill>
                <a:srgbClr val="202A5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624025676295"/>
          <c:y val="0.189633767846058"/>
          <c:w val="0.802659330582302"/>
          <c:h val="0.6732671218704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[工作簿1]Sheet1!$D$10</c:f>
              <c:strCache>
                <c:ptCount val="1"/>
                <c:pt idx="0">
                  <c:v>矫正后FVC年下降体积mL /年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02A57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54823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rgbClr val="202A57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[工作簿1]Sheet1!$E$9:$F$9</c:f>
              <c:strCache>
                <c:ptCount val="2"/>
                <c:pt idx="0">
                  <c:v>尼达尼布
n=332</c:v>
                </c:pt>
                <c:pt idx="1">
                  <c:v>安慰剂
n=331</c:v>
                </c:pt>
              </c:strCache>
            </c:strRef>
          </c:cat>
          <c:val>
            <c:numRef>
              <c:f>[工作簿1]Sheet1!$E$10:$F$10</c:f>
              <c:numCache>
                <c:formatCode>General</c:formatCode>
                <c:ptCount val="2"/>
                <c:pt idx="0">
                  <c:v>80.8</c:v>
                </c:pt>
                <c:pt idx="1">
                  <c:v>187.8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3094752"/>
        <c:axId val="968734214"/>
      </c:barChart>
      <c:catAx>
        <c:axId val="4230947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202A5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968734214"/>
        <c:crosses val="autoZero"/>
        <c:auto val="1"/>
        <c:lblAlgn val="ctr"/>
        <c:lblOffset val="100"/>
        <c:noMultiLvlLbl val="0"/>
      </c:catAx>
      <c:valAx>
        <c:axId val="968734214"/>
        <c:scaling>
          <c:orientation val="minMax"/>
        </c:scaling>
        <c:delete val="0"/>
        <c:axPos val="l"/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200" b="0" i="0" u="none" strike="noStrike" kern="1200" baseline="0">
                    <a:solidFill>
                      <a:srgbClr val="202A57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  <a:r>
                  <a:rPr sz="1200">
                    <a:solidFill>
                      <a:srgbClr val="202A57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rPr>
                  <a:t>矫正后FVC年下降体积mL /年</a:t>
                </a:r>
                <a:endParaRPr sz="1200">
                  <a:solidFill>
                    <a:srgbClr val="202A57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  <a:p>
                <a:pPr defTabSz="914400">
                  <a:defRPr lang="zh-CN" sz="1200" b="0" i="0" u="none" strike="noStrike" kern="1200" baseline="0">
                    <a:solidFill>
                      <a:srgbClr val="202A57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  <a:endParaRPr sz="1200">
                  <a:solidFill>
                    <a:srgbClr val="202A57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202A5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42309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 sz="1200">
          <a:solidFill>
            <a:srgbClr val="202A57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FD6B05-CFB8-4B21-9472-F0F8BCC54C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在疾病缩写层面写</a:t>
            </a:r>
            <a:r>
              <a:rPr lang="en-US" altLang="zh-CN" dirty="0"/>
              <a:t>PF-ILD</a:t>
            </a:r>
            <a:r>
              <a:rPr lang="zh-CN" altLang="en-US" dirty="0"/>
              <a:t>海水</a:t>
            </a:r>
            <a:r>
              <a:rPr lang="en-US" altLang="zh-CN" dirty="0"/>
              <a:t>PPF</a:t>
            </a:r>
            <a:r>
              <a:rPr lang="zh-CN" altLang="en-US" dirty="0"/>
              <a:t>更为</a:t>
            </a:r>
            <a:r>
              <a:rPr lang="zh-CN" altLang="en-US" dirty="0"/>
              <a:t>合适？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FD6B05-CFB8-4B21-9472-F0F8BCC54C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FD6B05-CFB8-4B21-9472-F0F8BCC54C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FD6B05-CFB8-4B21-9472-F0F8BCC54C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FD6B05-CFB8-4B21-9472-F0F8BCC54C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E65E-D6A0-433A-9769-180C0D5DD83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形状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8313420" y="6665595"/>
            <a:ext cx="387858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特别提示：因IPF适应症处于专利保护期内，因此本产品未获批该适应症。</a:t>
            </a:r>
            <a:endParaRPr lang="zh-CN" altLang="en-US" sz="9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——A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</a:fld>
            <a:endParaRPr lang="zh-CN" altLang="en-US"/>
          </a:p>
        </p:txBody>
      </p:sp>
      <p:sp>
        <p:nvSpPr>
          <p:cNvPr id="8" name="任意多边形: 形状 7"/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/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/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/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/>
          <p:cNvCxnSpPr/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/>
          <p:cNvCxnSpPr/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/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/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/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/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/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/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/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/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/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/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/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/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/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/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/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/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/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/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/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/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/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/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/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/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/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/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: 圆角 3"/>
          <p:cNvSpPr/>
          <p:nvPr userDrawn="1"/>
        </p:nvSpPr>
        <p:spPr>
          <a:xfrm>
            <a:off x="0" y="2540"/>
            <a:ext cx="2595880" cy="337185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84E7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药品基本信息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84E7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1/2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184E7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10" y="2540"/>
            <a:ext cx="1698625" cy="436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: 圆角 3"/>
          <p:cNvSpPr/>
          <p:nvPr userDrawn="1"/>
        </p:nvSpPr>
        <p:spPr>
          <a:xfrm>
            <a:off x="0" y="2540"/>
            <a:ext cx="2595880" cy="337185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84E7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药品基本信息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84E7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1/2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184E7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10" y="2540"/>
            <a:ext cx="1698625" cy="436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12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34628" y="6525345"/>
            <a:ext cx="589856" cy="196131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fld id="{E9B57936-92EF-4126-AE48-1D9D36D15E98}" type="slidenum">
              <a:rPr lang="ja-JP" altLang="en-US" smtClean="0"/>
            </a:fld>
            <a:endParaRPr lang="ja-JP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624484" y="6525344"/>
            <a:ext cx="8114100" cy="196131"/>
          </a:xfrm>
          <a:prstGeom prst="rect">
            <a:avLst/>
          </a:prstGeom>
        </p:spPr>
        <p:txBody>
          <a:bodyPr/>
          <a:lstStyle/>
          <a:p>
            <a:r>
              <a:rPr lang="en-US" altLang="ja-JP" sz="900" dirty="0">
                <a:solidFill>
                  <a:schemeClr val="bg1">
                    <a:lumMod val="50000"/>
                  </a:schemeClr>
                </a:solidFill>
              </a:rPr>
              <a:t>    | Takeda China Aspiration Report | 12/13/2019 | Confidential for Internal Use Only</a:t>
            </a:r>
            <a:endParaRPr lang="ja-JP" alt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スライド番号プレースホルダ 5"/>
          <p:cNvSpPr txBox="1"/>
          <p:nvPr userDrawn="1"/>
        </p:nvSpPr>
        <p:spPr>
          <a:xfrm>
            <a:off x="11602144" y="6658503"/>
            <a:ext cx="589856" cy="196131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Calibri" panose="020F0502020204030204" charset="0"/>
                <a:ea typeface="メイリオ" panose="020B0604030504040204" pitchFamily="34" charset="-128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B57936-92EF-4126-AE48-1D9D36D15E98}" type="slidenum">
              <a:rPr lang="ja-JP" altLang="en-US" smtClean="0"/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EA36-10E1-432D-A012-3A3059E45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EA36-10E1-432D-A012-3A3059E45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EA36-10E1-432D-A012-3A3059E45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EA36-10E1-432D-A012-3A3059E45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EA36-10E1-432D-A012-3A3059E45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EA36-10E1-432D-A012-3A3059E45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EA36-10E1-432D-A012-3A3059E45C1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7938267" y="5492816"/>
            <a:ext cx="349184" cy="349184"/>
          </a:xfrm>
          <a:prstGeom prst="ellipse">
            <a:avLst/>
          </a:prstGeom>
          <a:solidFill>
            <a:srgbClr val="DF3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 userDrawn="1"/>
        </p:nvSpPr>
        <p:spPr>
          <a:xfrm>
            <a:off x="9674920" y="3907786"/>
            <a:ext cx="2517080" cy="2950214"/>
          </a:xfrm>
          <a:custGeom>
            <a:avLst/>
            <a:gdLst>
              <a:gd name="connsiteX0" fmla="*/ 2517080 w 2517080"/>
              <a:gd name="connsiteY0" fmla="*/ 0 h 2950214"/>
              <a:gd name="connsiteX1" fmla="*/ 2517080 w 2517080"/>
              <a:gd name="connsiteY1" fmla="*/ 768767 h 2950214"/>
              <a:gd name="connsiteX2" fmla="*/ 2517079 w 2517080"/>
              <a:gd name="connsiteY2" fmla="*/ 768767 h 2950214"/>
              <a:gd name="connsiteX3" fmla="*/ 768766 w 2517080"/>
              <a:gd name="connsiteY3" fmla="*/ 2517080 h 2950214"/>
              <a:gd name="connsiteX4" fmla="*/ 804286 w 2517080"/>
              <a:gd name="connsiteY4" fmla="*/ 2869426 h 2950214"/>
              <a:gd name="connsiteX5" fmla="*/ 825058 w 2517080"/>
              <a:gd name="connsiteY5" fmla="*/ 2950214 h 2950214"/>
              <a:gd name="connsiteX6" fmla="*/ 39822 w 2517080"/>
              <a:gd name="connsiteY6" fmla="*/ 2950214 h 2950214"/>
              <a:gd name="connsiteX7" fmla="*/ 12996 w 2517080"/>
              <a:gd name="connsiteY7" fmla="*/ 2774437 h 2950214"/>
              <a:gd name="connsiteX8" fmla="*/ 0 w 2517080"/>
              <a:gd name="connsiteY8" fmla="*/ 2517080 h 2950214"/>
              <a:gd name="connsiteX9" fmla="*/ 2517080 w 2517080"/>
              <a:gd name="connsiteY9" fmla="*/ 0 h 295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7080" h="2950214">
                <a:moveTo>
                  <a:pt x="2517080" y="0"/>
                </a:moveTo>
                <a:lnTo>
                  <a:pt x="2517080" y="768767"/>
                </a:lnTo>
                <a:lnTo>
                  <a:pt x="2517079" y="768767"/>
                </a:lnTo>
                <a:cubicBezTo>
                  <a:pt x="1551512" y="768767"/>
                  <a:pt x="768766" y="1551513"/>
                  <a:pt x="768766" y="2517080"/>
                </a:cubicBezTo>
                <a:cubicBezTo>
                  <a:pt x="768766" y="2637776"/>
                  <a:pt x="780996" y="2755615"/>
                  <a:pt x="804286" y="2869426"/>
                </a:cubicBezTo>
                <a:lnTo>
                  <a:pt x="825058" y="2950214"/>
                </a:lnTo>
                <a:lnTo>
                  <a:pt x="39822" y="2950214"/>
                </a:lnTo>
                <a:lnTo>
                  <a:pt x="12996" y="2774437"/>
                </a:lnTo>
                <a:cubicBezTo>
                  <a:pt x="4402" y="2689820"/>
                  <a:pt x="0" y="2603964"/>
                  <a:pt x="0" y="2517080"/>
                </a:cubicBezTo>
                <a:cubicBezTo>
                  <a:pt x="0" y="1126935"/>
                  <a:pt x="1126935" y="0"/>
                  <a:pt x="2517080" y="0"/>
                </a:cubicBezTo>
                <a:close/>
              </a:path>
            </a:pathLst>
          </a:custGeom>
          <a:solidFill>
            <a:srgbClr val="DF3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949440" y="1016000"/>
            <a:ext cx="4572000" cy="45720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 descr="图片包含 户外, 日落, 太阳, 男人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7249181" y="1315741"/>
            <a:ext cx="3972518" cy="3972518"/>
          </a:xfrm>
          <a:prstGeom prst="ellipse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11064409" y="1436258"/>
            <a:ext cx="645125" cy="498490"/>
            <a:chOff x="3948714" y="869492"/>
            <a:chExt cx="1065329" cy="823183"/>
          </a:xfrm>
        </p:grpSpPr>
        <p:sp>
          <p:nvSpPr>
            <p:cNvPr id="10" name="椭圆 9"/>
            <p:cNvSpPr/>
            <p:nvPr/>
          </p:nvSpPr>
          <p:spPr>
            <a:xfrm>
              <a:off x="4199851" y="1017360"/>
              <a:ext cx="515442" cy="515442"/>
            </a:xfrm>
            <a:prstGeom prst="ellipse">
              <a:avLst/>
            </a:prstGeom>
            <a:solidFill>
              <a:srgbClr val="DF363A"/>
            </a:solid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3948714" y="869493"/>
              <a:ext cx="716982" cy="66330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4110463" y="869492"/>
              <a:ext cx="716982" cy="66330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>
              <a:off x="4227045" y="923169"/>
              <a:ext cx="716982" cy="66330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4297061" y="1029366"/>
              <a:ext cx="716982" cy="66330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椭圆 14"/>
          <p:cNvSpPr/>
          <p:nvPr userDrawn="1"/>
        </p:nvSpPr>
        <p:spPr>
          <a:xfrm>
            <a:off x="10126480" y="734939"/>
            <a:ext cx="307841" cy="30784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7855799" y="1934748"/>
            <a:ext cx="2792677" cy="2792677"/>
          </a:xfrm>
          <a:prstGeom prst="ellipse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户外, 日落, 太阳, 男人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4857760" y="1348739"/>
            <a:ext cx="2476479" cy="2476479"/>
          </a:xfrm>
          <a:prstGeom prst="ellipse">
            <a:avLst/>
          </a:prstGeom>
        </p:spPr>
      </p:pic>
      <p:sp>
        <p:nvSpPr>
          <p:cNvPr id="9" name="椭圆 8"/>
          <p:cNvSpPr/>
          <p:nvPr userDrawn="1"/>
        </p:nvSpPr>
        <p:spPr>
          <a:xfrm>
            <a:off x="5128260" y="1619237"/>
            <a:ext cx="1935480" cy="1935480"/>
          </a:xfrm>
          <a:prstGeom prst="ellipse">
            <a:avLst/>
          </a:prstGeom>
          <a:solidFill>
            <a:srgbClr val="DF363A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4699660" y="1190639"/>
            <a:ext cx="2792677" cy="2792677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4354862" y="822960"/>
            <a:ext cx="3482275" cy="3482275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914400" y="809952"/>
            <a:ext cx="10850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 userDrawn="1"/>
        </p:nvSpPr>
        <p:spPr>
          <a:xfrm>
            <a:off x="308892" y="348287"/>
            <a:ext cx="461666" cy="461666"/>
          </a:xfrm>
          <a:prstGeom prst="ellipse">
            <a:avLst/>
          </a:prstGeom>
          <a:solidFill>
            <a:srgbClr val="DF3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1567160" y="6156959"/>
            <a:ext cx="487680" cy="48768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灯片编号占位符 5"/>
          <p:cNvSpPr txBox="1"/>
          <p:nvPr userDrawn="1"/>
        </p:nvSpPr>
        <p:spPr>
          <a:xfrm>
            <a:off x="11567160" y="6256336"/>
            <a:ext cx="48768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F7A31D-843F-48B6-8729-41403A88BF9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EA36-10E1-432D-A012-3A3059E45C1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8EA36-10E1-432D-A012-3A3059E45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104533" y="0"/>
            <a:ext cx="12296533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04533" y="0"/>
            <a:ext cx="12296533" cy="6858000"/>
          </a:xfrm>
          <a:prstGeom prst="rect">
            <a:avLst/>
          </a:prstGeom>
          <a:solidFill>
            <a:srgbClr val="141B2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30"/>
          </a:p>
        </p:txBody>
      </p:sp>
      <p:sp>
        <p:nvSpPr>
          <p:cNvPr id="2" name="矩形 1"/>
          <p:cNvSpPr/>
          <p:nvPr userDrawn="1"/>
        </p:nvSpPr>
        <p:spPr>
          <a:xfrm>
            <a:off x="-104535" y="0"/>
            <a:ext cx="12296533" cy="6858000"/>
          </a:xfrm>
          <a:prstGeom prst="rect">
            <a:avLst/>
          </a:prstGeom>
          <a:solidFill>
            <a:srgbClr val="00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3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绿色的彩虹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4811282" y="1122363"/>
            <a:ext cx="7380718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174892"/>
                </a:solidFill>
              </a:defRPr>
            </a:lvl1pPr>
          </a:lstStyle>
          <a:p>
            <a:r>
              <a:rPr lang="zh-CN" altLang="en-US" dirty="0"/>
              <a:t>单击此处编辑母版</a:t>
            </a:r>
            <a:br>
              <a:rPr lang="en-US" altLang="zh-CN" dirty="0"/>
            </a:br>
            <a:r>
              <a:rPr lang="zh-CN" altLang="en-US" dirty="0"/>
              <a:t>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811282" y="3602038"/>
            <a:ext cx="7380718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36AC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 descr="徽标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10571" cy="7934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4811282" y="1122363"/>
            <a:ext cx="7380718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174892"/>
                </a:solidFill>
              </a:defRPr>
            </a:lvl1pPr>
          </a:lstStyle>
          <a:p>
            <a:r>
              <a:rPr lang="zh-CN" altLang="en-US" dirty="0"/>
              <a:t>单击此处编辑母版</a:t>
            </a:r>
            <a:br>
              <a:rPr lang="en-US" altLang="zh-CN" dirty="0"/>
            </a:br>
            <a:r>
              <a:rPr lang="zh-CN" altLang="en-US" dirty="0"/>
              <a:t>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811282" y="3602038"/>
            <a:ext cx="7380718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36AC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1399" cy="6858000"/>
          </a:xfrm>
          <a:prstGeom prst="rect">
            <a:avLst/>
          </a:prstGeom>
        </p:spPr>
      </p:pic>
      <p:pic>
        <p:nvPicPr>
          <p:cNvPr id="9" name="图片 8" descr="绿色的彩虹&#10;&#10;描述已自动生成"/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3" y="0"/>
            <a:ext cx="12192000" cy="685719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4811282" y="1122363"/>
            <a:ext cx="7380718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174892"/>
                </a:solidFill>
              </a:defRPr>
            </a:lvl1pPr>
          </a:lstStyle>
          <a:p>
            <a:r>
              <a:rPr lang="zh-CN" altLang="en-US" dirty="0"/>
              <a:t>单击此处编辑母版</a:t>
            </a:r>
            <a:br>
              <a:rPr lang="en-US" altLang="zh-CN" dirty="0"/>
            </a:br>
            <a:r>
              <a:rPr lang="zh-CN" altLang="en-US" dirty="0"/>
              <a:t>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811282" y="3602038"/>
            <a:ext cx="7380718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36AC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内容占位符 4" descr="卡通人物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" y="0"/>
            <a:ext cx="12193433" cy="6858000"/>
          </a:xfrm>
          <a:prstGeom prst="rect">
            <a:avLst/>
          </a:prstGeom>
        </p:spPr>
      </p:pic>
      <p:pic>
        <p:nvPicPr>
          <p:cNvPr id="7" name="图片 6" descr="徽标&#10;&#10;中度可信度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586" y="274656"/>
            <a:ext cx="902447" cy="240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35"/>
            <a:ext cx="8610600" cy="685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绿色的彩虹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r="40203"/>
          <a:stretch>
            <a:fillRect/>
          </a:stretch>
        </p:blipFill>
        <p:spPr>
          <a:xfrm>
            <a:off x="5932451" y="0"/>
            <a:ext cx="627069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1" name="矩形 10"/>
          <p:cNvSpPr/>
          <p:nvPr userDrawn="1"/>
        </p:nvSpPr>
        <p:spPr>
          <a:xfrm>
            <a:off x="-379826" y="2120615"/>
            <a:ext cx="6432646" cy="245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>
                <a:solidFill>
                  <a:srgbClr val="174892"/>
                </a:solidFill>
                <a:latin typeface="微软雅黑" panose="020B0503020204020204" charset="-122"/>
                <a:ea typeface="微软雅黑" panose="020B0503020204020204" charset="-122"/>
              </a:rPr>
              <a:t>THANK </a:t>
            </a:r>
            <a:r>
              <a:rPr lang="en-US" altLang="zh-CN" sz="6000" b="1" dirty="0">
                <a:solidFill>
                  <a:srgbClr val="36AC00"/>
                </a:solidFill>
                <a:latin typeface="微软雅黑" panose="020B0503020204020204" charset="-122"/>
                <a:ea typeface="微软雅黑" panose="020B0503020204020204" charset="-122"/>
              </a:rPr>
              <a:t>YOU</a:t>
            </a:r>
            <a:endParaRPr lang="en-US" altLang="zh-CN" sz="6000" b="1" dirty="0">
              <a:solidFill>
                <a:srgbClr val="36AC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12192000" cy="685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绿色的彩虹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0" b="20094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10"/>
            <a:ext cx="12192000" cy="685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绿色的彩虹&#10;&#10;描述已自动生成"/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"/>
            <a:ext cx="12192000" cy="6857194"/>
          </a:xfrm>
          <a:prstGeom prst="rect">
            <a:avLst/>
          </a:prstGeom>
        </p:spPr>
      </p:pic>
      <p:pic>
        <p:nvPicPr>
          <p:cNvPr id="14" name="图片 13" descr="绿色的彩虹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"/>
            <a:ext cx="12192000" cy="6857194"/>
          </a:xfrm>
          <a:prstGeom prst="diagStripe">
            <a:avLst>
              <a:gd name="adj" fmla="val 40765"/>
            </a:avLst>
          </a:prstGeom>
        </p:spPr>
      </p:pic>
      <p:sp>
        <p:nvSpPr>
          <p:cNvPr id="11" name="矩形 10"/>
          <p:cNvSpPr/>
          <p:nvPr userDrawn="1"/>
        </p:nvSpPr>
        <p:spPr>
          <a:xfrm>
            <a:off x="5759354" y="2647665"/>
            <a:ext cx="6432646" cy="245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dirty="0">
                <a:solidFill>
                  <a:srgbClr val="174892"/>
                </a:solidFill>
                <a:latin typeface="微软雅黑" panose="020B0503020204020204" charset="-122"/>
                <a:ea typeface="微软雅黑" panose="020B0503020204020204" charset="-122"/>
              </a:rPr>
              <a:t>THANK </a:t>
            </a:r>
            <a:r>
              <a:rPr lang="en-US" altLang="zh-CN" sz="7200" b="1" dirty="0">
                <a:solidFill>
                  <a:srgbClr val="36AC00"/>
                </a:solidFill>
                <a:latin typeface="微软雅黑" panose="020B0503020204020204" charset="-122"/>
                <a:ea typeface="微软雅黑" panose="020B0503020204020204" charset="-122"/>
              </a:rPr>
              <a:t>YOU</a:t>
            </a:r>
            <a:endParaRPr lang="zh-CN" altLang="en-US" sz="7200" b="1" dirty="0">
              <a:solidFill>
                <a:srgbClr val="36AC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-13694" r="65056"/>
          <a:stretch>
            <a:fillRect/>
          </a:stretch>
        </p:blipFill>
        <p:spPr>
          <a:xfrm>
            <a:off x="-1652092" y="0"/>
            <a:ext cx="13844091" cy="6858010"/>
          </a:xfrm>
          <a:prstGeom prst="rect">
            <a:avLst/>
          </a:prstGeom>
        </p:spPr>
      </p:pic>
      <p:pic>
        <p:nvPicPr>
          <p:cNvPr id="8" name="内容占位符 6" descr="绿色的彩虹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r="37499"/>
          <a:stretch>
            <a:fillRect/>
          </a:stretch>
        </p:blipFill>
        <p:spPr>
          <a:xfrm>
            <a:off x="1" y="-1"/>
            <a:ext cx="5965370" cy="6857991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六边形 8"/>
          <p:cNvSpPr/>
          <p:nvPr userDrawn="1"/>
        </p:nvSpPr>
        <p:spPr>
          <a:xfrm rot="12434681">
            <a:off x="11282451" y="5727022"/>
            <a:ext cx="595084" cy="508000"/>
          </a:xfrm>
          <a:prstGeom prst="hexagon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n w="38100"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0" name="六边形 9"/>
          <p:cNvSpPr/>
          <p:nvPr userDrawn="1"/>
        </p:nvSpPr>
        <p:spPr>
          <a:xfrm rot="1526932">
            <a:off x="10929598" y="5972134"/>
            <a:ext cx="595084" cy="508000"/>
          </a:xfrm>
          <a:prstGeom prst="hexagon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n w="38100"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1" name="六边形 10"/>
          <p:cNvSpPr/>
          <p:nvPr userDrawn="1"/>
        </p:nvSpPr>
        <p:spPr>
          <a:xfrm rot="19365711">
            <a:off x="11513230" y="5450486"/>
            <a:ext cx="310470" cy="265036"/>
          </a:xfrm>
          <a:prstGeom prst="hexagon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n w="38100"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2" name="六边形 11"/>
          <p:cNvSpPr/>
          <p:nvPr userDrawn="1"/>
        </p:nvSpPr>
        <p:spPr>
          <a:xfrm rot="19365711">
            <a:off x="11353736" y="5245966"/>
            <a:ext cx="310470" cy="265036"/>
          </a:xfrm>
          <a:prstGeom prst="hexagon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n w="38100">
                <a:solidFill>
                  <a:schemeClr val="accent1"/>
                </a:solidFill>
              </a:ln>
              <a:noFill/>
            </a:endParaRPr>
          </a:p>
        </p:txBody>
      </p:sp>
      <p:pic>
        <p:nvPicPr>
          <p:cNvPr id="3" name="图片 2" descr="徽标&#10;&#10;中度可信度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586" y="274656"/>
            <a:ext cx="902447" cy="240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形状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8313420" y="6665595"/>
            <a:ext cx="387858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特别提示：因IPF适应症处于专利保护期内，因此本产品未获批该适应症。</a:t>
            </a:r>
            <a:endParaRPr lang="zh-CN" altLang="en-US" sz="9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093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 userDrawn="1"/>
        </p:nvGrpSpPr>
        <p:grpSpPr>
          <a:xfrm>
            <a:off x="4458798" y="1511035"/>
            <a:ext cx="1223038" cy="923330"/>
            <a:chOff x="1650453" y="1638369"/>
            <a:chExt cx="1223038" cy="923330"/>
          </a:xfrm>
        </p:grpSpPr>
        <p:sp>
          <p:nvSpPr>
            <p:cNvPr id="13" name="矩形 12"/>
            <p:cNvSpPr/>
            <p:nvPr userDrawn="1"/>
          </p:nvSpPr>
          <p:spPr>
            <a:xfrm>
              <a:off x="1650453" y="1638369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5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01</a:t>
              </a:r>
              <a:endPara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17" name="直接连接符 16"/>
            <p:cNvCxnSpPr/>
            <p:nvPr userDrawn="1"/>
          </p:nvCxnSpPr>
          <p:spPr>
            <a:xfrm flipH="1">
              <a:off x="2537234" y="1638369"/>
              <a:ext cx="336257" cy="9233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 userDrawn="1"/>
        </p:nvGrpSpPr>
        <p:grpSpPr>
          <a:xfrm>
            <a:off x="4458798" y="2646973"/>
            <a:ext cx="1197649" cy="1019844"/>
            <a:chOff x="1675842" y="2870821"/>
            <a:chExt cx="1197649" cy="1019844"/>
          </a:xfrm>
        </p:grpSpPr>
        <p:sp>
          <p:nvSpPr>
            <p:cNvPr id="15" name="矩形 14"/>
            <p:cNvSpPr/>
            <p:nvPr userDrawn="1"/>
          </p:nvSpPr>
          <p:spPr>
            <a:xfrm>
              <a:off x="1675842" y="2870821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5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02</a:t>
              </a:r>
              <a:endPara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20" name="直接连接符 19"/>
            <p:cNvCxnSpPr/>
            <p:nvPr userDrawn="1"/>
          </p:nvCxnSpPr>
          <p:spPr>
            <a:xfrm flipH="1">
              <a:off x="2537234" y="2967335"/>
              <a:ext cx="336257" cy="9233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 userDrawn="1"/>
        </p:nvGrpSpPr>
        <p:grpSpPr>
          <a:xfrm>
            <a:off x="4458799" y="3879425"/>
            <a:ext cx="1182165" cy="1019844"/>
            <a:chOff x="1675843" y="4103273"/>
            <a:chExt cx="1182165" cy="1019844"/>
          </a:xfrm>
        </p:grpSpPr>
        <p:sp>
          <p:nvSpPr>
            <p:cNvPr id="14" name="矩形 13"/>
            <p:cNvSpPr/>
            <p:nvPr userDrawn="1"/>
          </p:nvSpPr>
          <p:spPr>
            <a:xfrm>
              <a:off x="1675843" y="410327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5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03</a:t>
              </a:r>
              <a:endPara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21" name="直接连接符 20"/>
            <p:cNvCxnSpPr/>
            <p:nvPr userDrawn="1"/>
          </p:nvCxnSpPr>
          <p:spPr>
            <a:xfrm flipH="1">
              <a:off x="2521751" y="4199787"/>
              <a:ext cx="336257" cy="9233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本框 42"/>
          <p:cNvSpPr txBox="1"/>
          <p:nvPr userDrawn="1"/>
        </p:nvSpPr>
        <p:spPr>
          <a:xfrm>
            <a:off x="695262" y="2618506"/>
            <a:ext cx="25001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en-US" altLang="zh-CN" sz="3200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3200" dirty="0">
              <a:solidFill>
                <a:schemeClr val="accent6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/>
          <p:cNvSpPr/>
          <p:nvPr userDrawn="1"/>
        </p:nvSpPr>
        <p:spPr>
          <a:xfrm rot="2933713">
            <a:off x="936824" y="2315467"/>
            <a:ext cx="2055138" cy="195842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 userDrawn="1"/>
        </p:nvSpPr>
        <p:spPr>
          <a:xfrm rot="2933713">
            <a:off x="3157565" y="3119502"/>
            <a:ext cx="729023" cy="69471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占位符 65"/>
          <p:cNvSpPr>
            <a:spLocks noGrp="1"/>
          </p:cNvSpPr>
          <p:nvPr>
            <p:ph type="body" sz="quarter" idx="10"/>
          </p:nvPr>
        </p:nvSpPr>
        <p:spPr>
          <a:xfrm>
            <a:off x="6232360" y="1754418"/>
            <a:ext cx="3697288" cy="4365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1"/>
          </p:nvPr>
        </p:nvSpPr>
        <p:spPr>
          <a:xfrm>
            <a:off x="6232360" y="2963830"/>
            <a:ext cx="3697288" cy="4365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8" name="文本占位符 65"/>
          <p:cNvSpPr>
            <a:spLocks noGrp="1"/>
          </p:cNvSpPr>
          <p:nvPr>
            <p:ph type="body" sz="quarter" idx="12"/>
          </p:nvPr>
        </p:nvSpPr>
        <p:spPr>
          <a:xfrm>
            <a:off x="6232360" y="4230694"/>
            <a:ext cx="3697288" cy="4365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BDF-3CB7-4451-A95E-714FCEDE9155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12800" y="473800"/>
            <a:ext cx="10515600" cy="589032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644348" y="2828835"/>
            <a:ext cx="4903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rgbClr val="559BE2"/>
                </a:solidFill>
              </a:rPr>
              <a:t>Thank </a:t>
            </a:r>
            <a:r>
              <a:rPr lang="en-US" altLang="zh-CN" sz="7200" b="1" dirty="0">
                <a:solidFill>
                  <a:srgbClr val="93D277"/>
                </a:solidFill>
              </a:rPr>
              <a:t>you</a:t>
            </a:r>
            <a:r>
              <a:rPr lang="en-US" altLang="zh-CN" sz="7200" b="1" dirty="0"/>
              <a:t> </a:t>
            </a:r>
            <a:endParaRPr lang="zh-CN" altLang="en-US" sz="7200" b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6" Type="http://schemas.openxmlformats.org/officeDocument/2006/relationships/theme" Target="../theme/theme4.xml"/><Relationship Id="rId25" Type="http://schemas.openxmlformats.org/officeDocument/2006/relationships/image" Target="../media/image9.png"/><Relationship Id="rId24" Type="http://schemas.openxmlformats.org/officeDocument/2006/relationships/image" Target="../media/image15.png"/><Relationship Id="rId23" Type="http://schemas.openxmlformats.org/officeDocument/2006/relationships/image" Target="../media/image14.jpeg"/><Relationship Id="rId22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478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02456-CB2C-4F3C-97BB-CCD59E0217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8EA36-10E1-432D-A012-3A3059E45C1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人在草地上&#10;&#10;中度可信度描述已自动生成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504202"/>
            <a:ext cx="10515600" cy="640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324598"/>
            <a:ext cx="10515600" cy="4852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26649ECF-ABB6-4E4D-97B5-2BDD2B7DE6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0A16010-2058-4BFC-830E-46E41A890942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 descr="图片包含 文本&#10;&#10;描述已自动生成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91" y="5651673"/>
            <a:ext cx="2186609" cy="1229968"/>
          </a:xfrm>
          <a:prstGeom prst="rect">
            <a:avLst/>
          </a:prstGeom>
        </p:spPr>
      </p:pic>
      <p:pic>
        <p:nvPicPr>
          <p:cNvPr id="8" name="图片 7" descr="徽标&#10;&#10;中度可信度描述已自动生成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068" y="242874"/>
            <a:ext cx="981464" cy="2613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174892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.xml"/><Relationship Id="rId1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17.emf"/><Relationship Id="rId2" Type="http://schemas.openxmlformats.org/officeDocument/2006/relationships/oleObject" Target="../embeddings/oleObject2.bin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17.emf"/><Relationship Id="rId2" Type="http://schemas.openxmlformats.org/officeDocument/2006/relationships/oleObject" Target="../embeddings/oleObject3.bin"/><Relationship Id="rId11" Type="http://schemas.openxmlformats.org/officeDocument/2006/relationships/notesSlide" Target="../notesSlides/notesSlide4.xml"/><Relationship Id="rId10" Type="http://schemas.openxmlformats.org/officeDocument/2006/relationships/vmlDrawing" Target="../drawings/vmlDrawing3.v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tags" Target="../tags/tag14.xml"/><Relationship Id="rId4" Type="http://schemas.openxmlformats.org/officeDocument/2006/relationships/image" Target="../media/image17.emf"/><Relationship Id="rId3" Type="http://schemas.openxmlformats.org/officeDocument/2006/relationships/oleObject" Target="../embeddings/oleObject4.bin"/><Relationship Id="rId2" Type="http://schemas.openxmlformats.org/officeDocument/2006/relationships/tags" Target="../tags/tag13.xml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8.xml"/><Relationship Id="rId4" Type="http://schemas.openxmlformats.org/officeDocument/2006/relationships/image" Target="../media/image2.svg"/><Relationship Id="rId3" Type="http://schemas.openxmlformats.org/officeDocument/2006/relationships/image" Target="../media/image20.png"/><Relationship Id="rId2" Type="http://schemas.openxmlformats.org/officeDocument/2006/relationships/image" Target="../media/image1.sv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emf"/><Relationship Id="rId2" Type="http://schemas.openxmlformats.org/officeDocument/2006/relationships/oleObject" Target="../embeddings/oleObject5.bin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35" y="2286635"/>
            <a:ext cx="12191365" cy="193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747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zh-CN" sz="4000" b="1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乙磺酸</a:t>
            </a:r>
            <a:r>
              <a:rPr kumimoji="1" lang="zh-CN" altLang="zh-CN" sz="40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尼达尼布</a:t>
            </a:r>
            <a:r>
              <a:rPr kumimoji="1" lang="zh-CN" altLang="zh-CN" sz="4000" b="1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软胶囊</a:t>
            </a:r>
            <a:endParaRPr kumimoji="1" lang="zh-CN" altLang="zh-CN" sz="4000" b="1" dirty="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747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zh-CN" sz="4000" b="1" dirty="0"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747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zh-CN" sz="4000" b="1" i="0" u="none" strike="noStrike" kern="1200" normalizeH="0" baseline="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kumimoji="1" lang="zh-CN" altLang="zh-CN" sz="4000" b="1" i="0" u="none" strike="noStrike" kern="1200" normalizeH="0" baseline="0" dirty="0">
                <a:solidFill>
                  <a:srgbClr val="184E7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伊络达</a:t>
            </a:r>
            <a:r>
              <a:rPr kumimoji="1" lang="zh-CN" altLang="zh-CN" sz="4000" b="1" i="0" u="none" strike="noStrike" kern="1200" normalizeH="0" baseline="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kumimoji="0" lang="zh-CN" altLang="en-US" sz="4000" b="1" i="0" u="none" strike="noStrike" kern="1200" cap="all" spc="569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AA2A18-3CCB-424F-BCE6-1131DFC42CC8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图片 4" descr="3501689220569_.pic_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4820" y="4548505"/>
            <a:ext cx="3895090" cy="10693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5" y="3098"/>
            <a:ext cx="12225008" cy="6854524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095584" y="2524586"/>
            <a:ext cx="7536920" cy="13538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 altLang="ko-KR" sz="8800" dirty="0">
                <a:solidFill>
                  <a:srgbClr val="0DA3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THANK</a:t>
            </a:r>
            <a:r>
              <a:rPr lang="en-US" altLang="ko-KR" sz="8800" dirty="0">
                <a:solidFill>
                  <a:srgbClr val="00D0D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lang="en-US" altLang="ko-KR" sz="88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YOU</a:t>
            </a:r>
            <a:endParaRPr lang="en-US" altLang="ko-KR" sz="88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49740" y="6492875"/>
            <a:ext cx="2743200" cy="365125"/>
          </a:xfrm>
        </p:spPr>
        <p:txBody>
          <a:bodyPr/>
          <a:lstStyle/>
          <a:p>
            <a:fld id="{A0AA2A18-3CCB-424F-BCE6-1131DFC42C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think-cell 幻灯片" r:id="rId2" imgW="0" imgH="0" progId="TCLayout.ActiveDocument.1">
                  <p:embed/>
                </p:oleObj>
              </mc:Choice>
              <mc:Fallback>
                <p:oleObj name="think-cell 幻灯片" r:id="rId2" imgW="0" imgH="0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: 圆角 3"/>
          <p:cNvSpPr/>
          <p:nvPr/>
        </p:nvSpPr>
        <p:spPr>
          <a:xfrm>
            <a:off x="3071768" y="1732024"/>
            <a:ext cx="2051958" cy="491456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药品基本信息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176430" y="1716142"/>
            <a:ext cx="600710" cy="521970"/>
            <a:chOff x="1884737" y="1587543"/>
            <a:chExt cx="600710" cy="521970"/>
          </a:xfrm>
        </p:grpSpPr>
        <p:sp>
          <p:nvSpPr>
            <p:cNvPr id="20" name="等腰三角形 76"/>
            <p:cNvSpPr/>
            <p:nvPr/>
          </p:nvSpPr>
          <p:spPr>
            <a:xfrm rot="6271357" flipV="1">
              <a:off x="2171456" y="1752148"/>
              <a:ext cx="321900" cy="287310"/>
            </a:xfrm>
            <a:custGeom>
              <a:avLst/>
              <a:gdLst>
                <a:gd name="connsiteX0" fmla="*/ 0 w 2564441"/>
                <a:gd name="connsiteY0" fmla="*/ 2210725 h 2210725"/>
                <a:gd name="connsiteX1" fmla="*/ 1282221 w 2564441"/>
                <a:gd name="connsiteY1" fmla="*/ 0 h 2210725"/>
                <a:gd name="connsiteX2" fmla="*/ 2564441 w 2564441"/>
                <a:gd name="connsiteY2" fmla="*/ 2210725 h 2210725"/>
                <a:gd name="connsiteX3" fmla="*/ 0 w 2564441"/>
                <a:gd name="connsiteY3" fmla="*/ 2210725 h 2210725"/>
                <a:gd name="connsiteX0-1" fmla="*/ 0 w 2564441"/>
                <a:gd name="connsiteY0-2" fmla="*/ 2246165 h 2246165"/>
                <a:gd name="connsiteX1-3" fmla="*/ 1282221 w 2564441"/>
                <a:gd name="connsiteY1-4" fmla="*/ 35440 h 2246165"/>
                <a:gd name="connsiteX2-5" fmla="*/ 2564441 w 2564441"/>
                <a:gd name="connsiteY2-6" fmla="*/ 2246165 h 2246165"/>
                <a:gd name="connsiteX3-7" fmla="*/ 0 w 2564441"/>
                <a:gd name="connsiteY3-8" fmla="*/ 2246165 h 2246165"/>
                <a:gd name="connsiteX0-9" fmla="*/ 0 w 2564441"/>
                <a:gd name="connsiteY0-10" fmla="*/ 2246165 h 2246165"/>
                <a:gd name="connsiteX1-11" fmla="*/ 1282221 w 2564441"/>
                <a:gd name="connsiteY1-12" fmla="*/ 35440 h 2246165"/>
                <a:gd name="connsiteX2-13" fmla="*/ 2564441 w 2564441"/>
                <a:gd name="connsiteY2-14" fmla="*/ 2246165 h 2246165"/>
                <a:gd name="connsiteX3-15" fmla="*/ 0 w 2564441"/>
                <a:gd name="connsiteY3-16" fmla="*/ 2246165 h 2246165"/>
                <a:gd name="connsiteX0-17" fmla="*/ 0 w 2564441"/>
                <a:gd name="connsiteY0-18" fmla="*/ 2246165 h 2517098"/>
                <a:gd name="connsiteX1-19" fmla="*/ 1282221 w 2564441"/>
                <a:gd name="connsiteY1-20" fmla="*/ 35440 h 2517098"/>
                <a:gd name="connsiteX2-21" fmla="*/ 2564441 w 2564441"/>
                <a:gd name="connsiteY2-22" fmla="*/ 2246165 h 2517098"/>
                <a:gd name="connsiteX3-23" fmla="*/ 0 w 2564441"/>
                <a:gd name="connsiteY3-24" fmla="*/ 2246165 h 2517098"/>
                <a:gd name="connsiteX0-25" fmla="*/ 41119 w 2605560"/>
                <a:gd name="connsiteY0-26" fmla="*/ 2246165 h 2517098"/>
                <a:gd name="connsiteX1-27" fmla="*/ 1323340 w 2605560"/>
                <a:gd name="connsiteY1-28" fmla="*/ 35440 h 2517098"/>
                <a:gd name="connsiteX2-29" fmla="*/ 2605560 w 2605560"/>
                <a:gd name="connsiteY2-30" fmla="*/ 2246165 h 2517098"/>
                <a:gd name="connsiteX3-31" fmla="*/ 41119 w 2605560"/>
                <a:gd name="connsiteY3-32" fmla="*/ 2246165 h 2517098"/>
                <a:gd name="connsiteX0-33" fmla="*/ 41119 w 2698397"/>
                <a:gd name="connsiteY0-34" fmla="*/ 2246165 h 2517098"/>
                <a:gd name="connsiteX1-35" fmla="*/ 1323340 w 2698397"/>
                <a:gd name="connsiteY1-36" fmla="*/ 35440 h 2517098"/>
                <a:gd name="connsiteX2-37" fmla="*/ 2605560 w 2698397"/>
                <a:gd name="connsiteY2-38" fmla="*/ 2246165 h 2517098"/>
                <a:gd name="connsiteX3-39" fmla="*/ 41119 w 2698397"/>
                <a:gd name="connsiteY3-40" fmla="*/ 2246165 h 2517098"/>
                <a:gd name="connsiteX0-41" fmla="*/ 41119 w 2698397"/>
                <a:gd name="connsiteY0-42" fmla="*/ 2246165 h 2687187"/>
                <a:gd name="connsiteX1-43" fmla="*/ 1323340 w 2698397"/>
                <a:gd name="connsiteY1-44" fmla="*/ 35440 h 2687187"/>
                <a:gd name="connsiteX2-45" fmla="*/ 2605560 w 2698397"/>
                <a:gd name="connsiteY2-46" fmla="*/ 2246165 h 2687187"/>
                <a:gd name="connsiteX3-47" fmla="*/ 41119 w 2698397"/>
                <a:gd name="connsiteY3-48" fmla="*/ 2246165 h 2687187"/>
                <a:gd name="connsiteX0-49" fmla="*/ 0 w 2657278"/>
                <a:gd name="connsiteY0-50" fmla="*/ 2246165 h 2687187"/>
                <a:gd name="connsiteX1-51" fmla="*/ 1282221 w 2657278"/>
                <a:gd name="connsiteY1-52" fmla="*/ 35440 h 2687187"/>
                <a:gd name="connsiteX2-53" fmla="*/ 2564441 w 2657278"/>
                <a:gd name="connsiteY2-54" fmla="*/ 2246165 h 2687187"/>
                <a:gd name="connsiteX3-55" fmla="*/ 0 w 2657278"/>
                <a:gd name="connsiteY3-56" fmla="*/ 2246165 h 2687187"/>
                <a:gd name="connsiteX0-57" fmla="*/ 0 w 2657278"/>
                <a:gd name="connsiteY0-58" fmla="*/ 2246165 h 2654542"/>
                <a:gd name="connsiteX1-59" fmla="*/ 1282221 w 2657278"/>
                <a:gd name="connsiteY1-60" fmla="*/ 35440 h 2654542"/>
                <a:gd name="connsiteX2-61" fmla="*/ 2564441 w 2657278"/>
                <a:gd name="connsiteY2-62" fmla="*/ 2246165 h 2654542"/>
                <a:gd name="connsiteX3-63" fmla="*/ 0 w 2657278"/>
                <a:gd name="connsiteY3-64" fmla="*/ 2246165 h 2654542"/>
                <a:gd name="connsiteX0-65" fmla="*/ 57808 w 2715086"/>
                <a:gd name="connsiteY0-66" fmla="*/ 2246165 h 2654542"/>
                <a:gd name="connsiteX1-67" fmla="*/ 1340029 w 2715086"/>
                <a:gd name="connsiteY1-68" fmla="*/ 35440 h 2654542"/>
                <a:gd name="connsiteX2-69" fmla="*/ 2622249 w 2715086"/>
                <a:gd name="connsiteY2-70" fmla="*/ 2246165 h 2654542"/>
                <a:gd name="connsiteX3-71" fmla="*/ 57808 w 2715086"/>
                <a:gd name="connsiteY3-72" fmla="*/ 2246165 h 2654542"/>
                <a:gd name="connsiteX0-73" fmla="*/ 57808 w 2653271"/>
                <a:gd name="connsiteY0-74" fmla="*/ 2240363 h 2648740"/>
                <a:gd name="connsiteX1-75" fmla="*/ 1340029 w 2653271"/>
                <a:gd name="connsiteY1-76" fmla="*/ 29638 h 2648740"/>
                <a:gd name="connsiteX2-77" fmla="*/ 2622249 w 2653271"/>
                <a:gd name="connsiteY2-78" fmla="*/ 2240363 h 2648740"/>
                <a:gd name="connsiteX3-79" fmla="*/ 57808 w 2653271"/>
                <a:gd name="connsiteY3-80" fmla="*/ 2240363 h 2648740"/>
                <a:gd name="connsiteX0-81" fmla="*/ 57808 w 2653271"/>
                <a:gd name="connsiteY0-82" fmla="*/ 2240363 h 2570137"/>
                <a:gd name="connsiteX1-83" fmla="*/ 1340029 w 2653271"/>
                <a:gd name="connsiteY1-84" fmla="*/ 29638 h 2570137"/>
                <a:gd name="connsiteX2-85" fmla="*/ 2622249 w 2653271"/>
                <a:gd name="connsiteY2-86" fmla="*/ 2240363 h 2570137"/>
                <a:gd name="connsiteX3-87" fmla="*/ 57808 w 2653271"/>
                <a:gd name="connsiteY3-88" fmla="*/ 2240363 h 25701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653271" h="2570137">
                  <a:moveTo>
                    <a:pt x="57808" y="2240363"/>
                  </a:moveTo>
                  <a:cubicBezTo>
                    <a:pt x="-240499" y="1866312"/>
                    <a:pt x="680394" y="142432"/>
                    <a:pt x="1340029" y="29638"/>
                  </a:cubicBezTo>
                  <a:cubicBezTo>
                    <a:pt x="2043207" y="-278482"/>
                    <a:pt x="2818956" y="1909855"/>
                    <a:pt x="2622249" y="2240363"/>
                  </a:cubicBezTo>
                  <a:cubicBezTo>
                    <a:pt x="2362520" y="2588705"/>
                    <a:pt x="404622" y="2762878"/>
                    <a:pt x="57808" y="224036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884737" y="1587543"/>
              <a:ext cx="60071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kumimoji="0" lang="en-US" altLang="zh-CN" sz="28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7698183" y="1732024"/>
            <a:ext cx="2051958" cy="491456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安全性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802845" y="1716142"/>
            <a:ext cx="600710" cy="521970"/>
            <a:chOff x="1884737" y="1587543"/>
            <a:chExt cx="600710" cy="521970"/>
          </a:xfrm>
        </p:grpSpPr>
        <p:sp>
          <p:nvSpPr>
            <p:cNvPr id="28" name="等腰三角形 76"/>
            <p:cNvSpPr/>
            <p:nvPr/>
          </p:nvSpPr>
          <p:spPr>
            <a:xfrm rot="6271357" flipV="1">
              <a:off x="2171456" y="1752148"/>
              <a:ext cx="321900" cy="287310"/>
            </a:xfrm>
            <a:custGeom>
              <a:avLst/>
              <a:gdLst>
                <a:gd name="connsiteX0" fmla="*/ 0 w 2564441"/>
                <a:gd name="connsiteY0" fmla="*/ 2210725 h 2210725"/>
                <a:gd name="connsiteX1" fmla="*/ 1282221 w 2564441"/>
                <a:gd name="connsiteY1" fmla="*/ 0 h 2210725"/>
                <a:gd name="connsiteX2" fmla="*/ 2564441 w 2564441"/>
                <a:gd name="connsiteY2" fmla="*/ 2210725 h 2210725"/>
                <a:gd name="connsiteX3" fmla="*/ 0 w 2564441"/>
                <a:gd name="connsiteY3" fmla="*/ 2210725 h 2210725"/>
                <a:gd name="connsiteX0-1" fmla="*/ 0 w 2564441"/>
                <a:gd name="connsiteY0-2" fmla="*/ 2246165 h 2246165"/>
                <a:gd name="connsiteX1-3" fmla="*/ 1282221 w 2564441"/>
                <a:gd name="connsiteY1-4" fmla="*/ 35440 h 2246165"/>
                <a:gd name="connsiteX2-5" fmla="*/ 2564441 w 2564441"/>
                <a:gd name="connsiteY2-6" fmla="*/ 2246165 h 2246165"/>
                <a:gd name="connsiteX3-7" fmla="*/ 0 w 2564441"/>
                <a:gd name="connsiteY3-8" fmla="*/ 2246165 h 2246165"/>
                <a:gd name="connsiteX0-9" fmla="*/ 0 w 2564441"/>
                <a:gd name="connsiteY0-10" fmla="*/ 2246165 h 2246165"/>
                <a:gd name="connsiteX1-11" fmla="*/ 1282221 w 2564441"/>
                <a:gd name="connsiteY1-12" fmla="*/ 35440 h 2246165"/>
                <a:gd name="connsiteX2-13" fmla="*/ 2564441 w 2564441"/>
                <a:gd name="connsiteY2-14" fmla="*/ 2246165 h 2246165"/>
                <a:gd name="connsiteX3-15" fmla="*/ 0 w 2564441"/>
                <a:gd name="connsiteY3-16" fmla="*/ 2246165 h 2246165"/>
                <a:gd name="connsiteX0-17" fmla="*/ 0 w 2564441"/>
                <a:gd name="connsiteY0-18" fmla="*/ 2246165 h 2517098"/>
                <a:gd name="connsiteX1-19" fmla="*/ 1282221 w 2564441"/>
                <a:gd name="connsiteY1-20" fmla="*/ 35440 h 2517098"/>
                <a:gd name="connsiteX2-21" fmla="*/ 2564441 w 2564441"/>
                <a:gd name="connsiteY2-22" fmla="*/ 2246165 h 2517098"/>
                <a:gd name="connsiteX3-23" fmla="*/ 0 w 2564441"/>
                <a:gd name="connsiteY3-24" fmla="*/ 2246165 h 2517098"/>
                <a:gd name="connsiteX0-25" fmla="*/ 41119 w 2605560"/>
                <a:gd name="connsiteY0-26" fmla="*/ 2246165 h 2517098"/>
                <a:gd name="connsiteX1-27" fmla="*/ 1323340 w 2605560"/>
                <a:gd name="connsiteY1-28" fmla="*/ 35440 h 2517098"/>
                <a:gd name="connsiteX2-29" fmla="*/ 2605560 w 2605560"/>
                <a:gd name="connsiteY2-30" fmla="*/ 2246165 h 2517098"/>
                <a:gd name="connsiteX3-31" fmla="*/ 41119 w 2605560"/>
                <a:gd name="connsiteY3-32" fmla="*/ 2246165 h 2517098"/>
                <a:gd name="connsiteX0-33" fmla="*/ 41119 w 2698397"/>
                <a:gd name="connsiteY0-34" fmla="*/ 2246165 h 2517098"/>
                <a:gd name="connsiteX1-35" fmla="*/ 1323340 w 2698397"/>
                <a:gd name="connsiteY1-36" fmla="*/ 35440 h 2517098"/>
                <a:gd name="connsiteX2-37" fmla="*/ 2605560 w 2698397"/>
                <a:gd name="connsiteY2-38" fmla="*/ 2246165 h 2517098"/>
                <a:gd name="connsiteX3-39" fmla="*/ 41119 w 2698397"/>
                <a:gd name="connsiteY3-40" fmla="*/ 2246165 h 2517098"/>
                <a:gd name="connsiteX0-41" fmla="*/ 41119 w 2698397"/>
                <a:gd name="connsiteY0-42" fmla="*/ 2246165 h 2687187"/>
                <a:gd name="connsiteX1-43" fmla="*/ 1323340 w 2698397"/>
                <a:gd name="connsiteY1-44" fmla="*/ 35440 h 2687187"/>
                <a:gd name="connsiteX2-45" fmla="*/ 2605560 w 2698397"/>
                <a:gd name="connsiteY2-46" fmla="*/ 2246165 h 2687187"/>
                <a:gd name="connsiteX3-47" fmla="*/ 41119 w 2698397"/>
                <a:gd name="connsiteY3-48" fmla="*/ 2246165 h 2687187"/>
                <a:gd name="connsiteX0-49" fmla="*/ 0 w 2657278"/>
                <a:gd name="connsiteY0-50" fmla="*/ 2246165 h 2687187"/>
                <a:gd name="connsiteX1-51" fmla="*/ 1282221 w 2657278"/>
                <a:gd name="connsiteY1-52" fmla="*/ 35440 h 2687187"/>
                <a:gd name="connsiteX2-53" fmla="*/ 2564441 w 2657278"/>
                <a:gd name="connsiteY2-54" fmla="*/ 2246165 h 2687187"/>
                <a:gd name="connsiteX3-55" fmla="*/ 0 w 2657278"/>
                <a:gd name="connsiteY3-56" fmla="*/ 2246165 h 2687187"/>
                <a:gd name="connsiteX0-57" fmla="*/ 0 w 2657278"/>
                <a:gd name="connsiteY0-58" fmla="*/ 2246165 h 2654542"/>
                <a:gd name="connsiteX1-59" fmla="*/ 1282221 w 2657278"/>
                <a:gd name="connsiteY1-60" fmla="*/ 35440 h 2654542"/>
                <a:gd name="connsiteX2-61" fmla="*/ 2564441 w 2657278"/>
                <a:gd name="connsiteY2-62" fmla="*/ 2246165 h 2654542"/>
                <a:gd name="connsiteX3-63" fmla="*/ 0 w 2657278"/>
                <a:gd name="connsiteY3-64" fmla="*/ 2246165 h 2654542"/>
                <a:gd name="connsiteX0-65" fmla="*/ 57808 w 2715086"/>
                <a:gd name="connsiteY0-66" fmla="*/ 2246165 h 2654542"/>
                <a:gd name="connsiteX1-67" fmla="*/ 1340029 w 2715086"/>
                <a:gd name="connsiteY1-68" fmla="*/ 35440 h 2654542"/>
                <a:gd name="connsiteX2-69" fmla="*/ 2622249 w 2715086"/>
                <a:gd name="connsiteY2-70" fmla="*/ 2246165 h 2654542"/>
                <a:gd name="connsiteX3-71" fmla="*/ 57808 w 2715086"/>
                <a:gd name="connsiteY3-72" fmla="*/ 2246165 h 2654542"/>
                <a:gd name="connsiteX0-73" fmla="*/ 57808 w 2653271"/>
                <a:gd name="connsiteY0-74" fmla="*/ 2240363 h 2648740"/>
                <a:gd name="connsiteX1-75" fmla="*/ 1340029 w 2653271"/>
                <a:gd name="connsiteY1-76" fmla="*/ 29638 h 2648740"/>
                <a:gd name="connsiteX2-77" fmla="*/ 2622249 w 2653271"/>
                <a:gd name="connsiteY2-78" fmla="*/ 2240363 h 2648740"/>
                <a:gd name="connsiteX3-79" fmla="*/ 57808 w 2653271"/>
                <a:gd name="connsiteY3-80" fmla="*/ 2240363 h 2648740"/>
                <a:gd name="connsiteX0-81" fmla="*/ 57808 w 2653271"/>
                <a:gd name="connsiteY0-82" fmla="*/ 2240363 h 2570137"/>
                <a:gd name="connsiteX1-83" fmla="*/ 1340029 w 2653271"/>
                <a:gd name="connsiteY1-84" fmla="*/ 29638 h 2570137"/>
                <a:gd name="connsiteX2-85" fmla="*/ 2622249 w 2653271"/>
                <a:gd name="connsiteY2-86" fmla="*/ 2240363 h 2570137"/>
                <a:gd name="connsiteX3-87" fmla="*/ 57808 w 2653271"/>
                <a:gd name="connsiteY3-88" fmla="*/ 2240363 h 25701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653271" h="2570137">
                  <a:moveTo>
                    <a:pt x="57808" y="2240363"/>
                  </a:moveTo>
                  <a:cubicBezTo>
                    <a:pt x="-240499" y="1866312"/>
                    <a:pt x="680394" y="142432"/>
                    <a:pt x="1340029" y="29638"/>
                  </a:cubicBezTo>
                  <a:cubicBezTo>
                    <a:pt x="2043207" y="-278482"/>
                    <a:pt x="2818956" y="1909855"/>
                    <a:pt x="2622249" y="2240363"/>
                  </a:cubicBezTo>
                  <a:cubicBezTo>
                    <a:pt x="2362520" y="2588705"/>
                    <a:pt x="404622" y="2762878"/>
                    <a:pt x="57808" y="224036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84737" y="1587543"/>
              <a:ext cx="60071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kumimoji="0" lang="en-US" altLang="zh-CN" sz="28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矩形: 圆角 31"/>
          <p:cNvSpPr/>
          <p:nvPr/>
        </p:nvSpPr>
        <p:spPr>
          <a:xfrm>
            <a:off x="3071768" y="3086850"/>
            <a:ext cx="2051958" cy="491456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有效性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176430" y="3070968"/>
            <a:ext cx="600710" cy="521970"/>
            <a:chOff x="1884737" y="1587543"/>
            <a:chExt cx="600710" cy="521970"/>
          </a:xfrm>
        </p:grpSpPr>
        <p:sp>
          <p:nvSpPr>
            <p:cNvPr id="34" name="等腰三角形 76"/>
            <p:cNvSpPr/>
            <p:nvPr/>
          </p:nvSpPr>
          <p:spPr>
            <a:xfrm rot="6271357" flipV="1">
              <a:off x="2171456" y="1752148"/>
              <a:ext cx="321900" cy="287310"/>
            </a:xfrm>
            <a:custGeom>
              <a:avLst/>
              <a:gdLst>
                <a:gd name="connsiteX0" fmla="*/ 0 w 2564441"/>
                <a:gd name="connsiteY0" fmla="*/ 2210725 h 2210725"/>
                <a:gd name="connsiteX1" fmla="*/ 1282221 w 2564441"/>
                <a:gd name="connsiteY1" fmla="*/ 0 h 2210725"/>
                <a:gd name="connsiteX2" fmla="*/ 2564441 w 2564441"/>
                <a:gd name="connsiteY2" fmla="*/ 2210725 h 2210725"/>
                <a:gd name="connsiteX3" fmla="*/ 0 w 2564441"/>
                <a:gd name="connsiteY3" fmla="*/ 2210725 h 2210725"/>
                <a:gd name="connsiteX0-1" fmla="*/ 0 w 2564441"/>
                <a:gd name="connsiteY0-2" fmla="*/ 2246165 h 2246165"/>
                <a:gd name="connsiteX1-3" fmla="*/ 1282221 w 2564441"/>
                <a:gd name="connsiteY1-4" fmla="*/ 35440 h 2246165"/>
                <a:gd name="connsiteX2-5" fmla="*/ 2564441 w 2564441"/>
                <a:gd name="connsiteY2-6" fmla="*/ 2246165 h 2246165"/>
                <a:gd name="connsiteX3-7" fmla="*/ 0 w 2564441"/>
                <a:gd name="connsiteY3-8" fmla="*/ 2246165 h 2246165"/>
                <a:gd name="connsiteX0-9" fmla="*/ 0 w 2564441"/>
                <a:gd name="connsiteY0-10" fmla="*/ 2246165 h 2246165"/>
                <a:gd name="connsiteX1-11" fmla="*/ 1282221 w 2564441"/>
                <a:gd name="connsiteY1-12" fmla="*/ 35440 h 2246165"/>
                <a:gd name="connsiteX2-13" fmla="*/ 2564441 w 2564441"/>
                <a:gd name="connsiteY2-14" fmla="*/ 2246165 h 2246165"/>
                <a:gd name="connsiteX3-15" fmla="*/ 0 w 2564441"/>
                <a:gd name="connsiteY3-16" fmla="*/ 2246165 h 2246165"/>
                <a:gd name="connsiteX0-17" fmla="*/ 0 w 2564441"/>
                <a:gd name="connsiteY0-18" fmla="*/ 2246165 h 2517098"/>
                <a:gd name="connsiteX1-19" fmla="*/ 1282221 w 2564441"/>
                <a:gd name="connsiteY1-20" fmla="*/ 35440 h 2517098"/>
                <a:gd name="connsiteX2-21" fmla="*/ 2564441 w 2564441"/>
                <a:gd name="connsiteY2-22" fmla="*/ 2246165 h 2517098"/>
                <a:gd name="connsiteX3-23" fmla="*/ 0 w 2564441"/>
                <a:gd name="connsiteY3-24" fmla="*/ 2246165 h 2517098"/>
                <a:gd name="connsiteX0-25" fmla="*/ 41119 w 2605560"/>
                <a:gd name="connsiteY0-26" fmla="*/ 2246165 h 2517098"/>
                <a:gd name="connsiteX1-27" fmla="*/ 1323340 w 2605560"/>
                <a:gd name="connsiteY1-28" fmla="*/ 35440 h 2517098"/>
                <a:gd name="connsiteX2-29" fmla="*/ 2605560 w 2605560"/>
                <a:gd name="connsiteY2-30" fmla="*/ 2246165 h 2517098"/>
                <a:gd name="connsiteX3-31" fmla="*/ 41119 w 2605560"/>
                <a:gd name="connsiteY3-32" fmla="*/ 2246165 h 2517098"/>
                <a:gd name="connsiteX0-33" fmla="*/ 41119 w 2698397"/>
                <a:gd name="connsiteY0-34" fmla="*/ 2246165 h 2517098"/>
                <a:gd name="connsiteX1-35" fmla="*/ 1323340 w 2698397"/>
                <a:gd name="connsiteY1-36" fmla="*/ 35440 h 2517098"/>
                <a:gd name="connsiteX2-37" fmla="*/ 2605560 w 2698397"/>
                <a:gd name="connsiteY2-38" fmla="*/ 2246165 h 2517098"/>
                <a:gd name="connsiteX3-39" fmla="*/ 41119 w 2698397"/>
                <a:gd name="connsiteY3-40" fmla="*/ 2246165 h 2517098"/>
                <a:gd name="connsiteX0-41" fmla="*/ 41119 w 2698397"/>
                <a:gd name="connsiteY0-42" fmla="*/ 2246165 h 2687187"/>
                <a:gd name="connsiteX1-43" fmla="*/ 1323340 w 2698397"/>
                <a:gd name="connsiteY1-44" fmla="*/ 35440 h 2687187"/>
                <a:gd name="connsiteX2-45" fmla="*/ 2605560 w 2698397"/>
                <a:gd name="connsiteY2-46" fmla="*/ 2246165 h 2687187"/>
                <a:gd name="connsiteX3-47" fmla="*/ 41119 w 2698397"/>
                <a:gd name="connsiteY3-48" fmla="*/ 2246165 h 2687187"/>
                <a:gd name="connsiteX0-49" fmla="*/ 0 w 2657278"/>
                <a:gd name="connsiteY0-50" fmla="*/ 2246165 h 2687187"/>
                <a:gd name="connsiteX1-51" fmla="*/ 1282221 w 2657278"/>
                <a:gd name="connsiteY1-52" fmla="*/ 35440 h 2687187"/>
                <a:gd name="connsiteX2-53" fmla="*/ 2564441 w 2657278"/>
                <a:gd name="connsiteY2-54" fmla="*/ 2246165 h 2687187"/>
                <a:gd name="connsiteX3-55" fmla="*/ 0 w 2657278"/>
                <a:gd name="connsiteY3-56" fmla="*/ 2246165 h 2687187"/>
                <a:gd name="connsiteX0-57" fmla="*/ 0 w 2657278"/>
                <a:gd name="connsiteY0-58" fmla="*/ 2246165 h 2654542"/>
                <a:gd name="connsiteX1-59" fmla="*/ 1282221 w 2657278"/>
                <a:gd name="connsiteY1-60" fmla="*/ 35440 h 2654542"/>
                <a:gd name="connsiteX2-61" fmla="*/ 2564441 w 2657278"/>
                <a:gd name="connsiteY2-62" fmla="*/ 2246165 h 2654542"/>
                <a:gd name="connsiteX3-63" fmla="*/ 0 w 2657278"/>
                <a:gd name="connsiteY3-64" fmla="*/ 2246165 h 2654542"/>
                <a:gd name="connsiteX0-65" fmla="*/ 57808 w 2715086"/>
                <a:gd name="connsiteY0-66" fmla="*/ 2246165 h 2654542"/>
                <a:gd name="connsiteX1-67" fmla="*/ 1340029 w 2715086"/>
                <a:gd name="connsiteY1-68" fmla="*/ 35440 h 2654542"/>
                <a:gd name="connsiteX2-69" fmla="*/ 2622249 w 2715086"/>
                <a:gd name="connsiteY2-70" fmla="*/ 2246165 h 2654542"/>
                <a:gd name="connsiteX3-71" fmla="*/ 57808 w 2715086"/>
                <a:gd name="connsiteY3-72" fmla="*/ 2246165 h 2654542"/>
                <a:gd name="connsiteX0-73" fmla="*/ 57808 w 2653271"/>
                <a:gd name="connsiteY0-74" fmla="*/ 2240363 h 2648740"/>
                <a:gd name="connsiteX1-75" fmla="*/ 1340029 w 2653271"/>
                <a:gd name="connsiteY1-76" fmla="*/ 29638 h 2648740"/>
                <a:gd name="connsiteX2-77" fmla="*/ 2622249 w 2653271"/>
                <a:gd name="connsiteY2-78" fmla="*/ 2240363 h 2648740"/>
                <a:gd name="connsiteX3-79" fmla="*/ 57808 w 2653271"/>
                <a:gd name="connsiteY3-80" fmla="*/ 2240363 h 2648740"/>
                <a:gd name="connsiteX0-81" fmla="*/ 57808 w 2653271"/>
                <a:gd name="connsiteY0-82" fmla="*/ 2240363 h 2570137"/>
                <a:gd name="connsiteX1-83" fmla="*/ 1340029 w 2653271"/>
                <a:gd name="connsiteY1-84" fmla="*/ 29638 h 2570137"/>
                <a:gd name="connsiteX2-85" fmla="*/ 2622249 w 2653271"/>
                <a:gd name="connsiteY2-86" fmla="*/ 2240363 h 2570137"/>
                <a:gd name="connsiteX3-87" fmla="*/ 57808 w 2653271"/>
                <a:gd name="connsiteY3-88" fmla="*/ 2240363 h 25701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653271" h="2570137">
                  <a:moveTo>
                    <a:pt x="57808" y="2240363"/>
                  </a:moveTo>
                  <a:cubicBezTo>
                    <a:pt x="-240499" y="1866312"/>
                    <a:pt x="680394" y="142432"/>
                    <a:pt x="1340029" y="29638"/>
                  </a:cubicBezTo>
                  <a:cubicBezTo>
                    <a:pt x="2043207" y="-278482"/>
                    <a:pt x="2818956" y="1909855"/>
                    <a:pt x="2622249" y="2240363"/>
                  </a:cubicBezTo>
                  <a:cubicBezTo>
                    <a:pt x="2362520" y="2588705"/>
                    <a:pt x="404622" y="2762878"/>
                    <a:pt x="57808" y="224036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84737" y="1587543"/>
              <a:ext cx="60071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kumimoji="0" lang="en-US" altLang="zh-CN" sz="28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7" name="矩形: 圆角 36"/>
          <p:cNvSpPr/>
          <p:nvPr/>
        </p:nvSpPr>
        <p:spPr>
          <a:xfrm>
            <a:off x="7698183" y="3086850"/>
            <a:ext cx="2051958" cy="491456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创新性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802845" y="3070968"/>
            <a:ext cx="600710" cy="521970"/>
            <a:chOff x="1884737" y="1587543"/>
            <a:chExt cx="600710" cy="521970"/>
          </a:xfrm>
        </p:grpSpPr>
        <p:sp>
          <p:nvSpPr>
            <p:cNvPr id="39" name="等腰三角形 76"/>
            <p:cNvSpPr/>
            <p:nvPr/>
          </p:nvSpPr>
          <p:spPr>
            <a:xfrm rot="6271357" flipV="1">
              <a:off x="2171456" y="1752148"/>
              <a:ext cx="321900" cy="287310"/>
            </a:xfrm>
            <a:custGeom>
              <a:avLst/>
              <a:gdLst>
                <a:gd name="connsiteX0" fmla="*/ 0 w 2564441"/>
                <a:gd name="connsiteY0" fmla="*/ 2210725 h 2210725"/>
                <a:gd name="connsiteX1" fmla="*/ 1282221 w 2564441"/>
                <a:gd name="connsiteY1" fmla="*/ 0 h 2210725"/>
                <a:gd name="connsiteX2" fmla="*/ 2564441 w 2564441"/>
                <a:gd name="connsiteY2" fmla="*/ 2210725 h 2210725"/>
                <a:gd name="connsiteX3" fmla="*/ 0 w 2564441"/>
                <a:gd name="connsiteY3" fmla="*/ 2210725 h 2210725"/>
                <a:gd name="connsiteX0-1" fmla="*/ 0 w 2564441"/>
                <a:gd name="connsiteY0-2" fmla="*/ 2246165 h 2246165"/>
                <a:gd name="connsiteX1-3" fmla="*/ 1282221 w 2564441"/>
                <a:gd name="connsiteY1-4" fmla="*/ 35440 h 2246165"/>
                <a:gd name="connsiteX2-5" fmla="*/ 2564441 w 2564441"/>
                <a:gd name="connsiteY2-6" fmla="*/ 2246165 h 2246165"/>
                <a:gd name="connsiteX3-7" fmla="*/ 0 w 2564441"/>
                <a:gd name="connsiteY3-8" fmla="*/ 2246165 h 2246165"/>
                <a:gd name="connsiteX0-9" fmla="*/ 0 w 2564441"/>
                <a:gd name="connsiteY0-10" fmla="*/ 2246165 h 2246165"/>
                <a:gd name="connsiteX1-11" fmla="*/ 1282221 w 2564441"/>
                <a:gd name="connsiteY1-12" fmla="*/ 35440 h 2246165"/>
                <a:gd name="connsiteX2-13" fmla="*/ 2564441 w 2564441"/>
                <a:gd name="connsiteY2-14" fmla="*/ 2246165 h 2246165"/>
                <a:gd name="connsiteX3-15" fmla="*/ 0 w 2564441"/>
                <a:gd name="connsiteY3-16" fmla="*/ 2246165 h 2246165"/>
                <a:gd name="connsiteX0-17" fmla="*/ 0 w 2564441"/>
                <a:gd name="connsiteY0-18" fmla="*/ 2246165 h 2517098"/>
                <a:gd name="connsiteX1-19" fmla="*/ 1282221 w 2564441"/>
                <a:gd name="connsiteY1-20" fmla="*/ 35440 h 2517098"/>
                <a:gd name="connsiteX2-21" fmla="*/ 2564441 w 2564441"/>
                <a:gd name="connsiteY2-22" fmla="*/ 2246165 h 2517098"/>
                <a:gd name="connsiteX3-23" fmla="*/ 0 w 2564441"/>
                <a:gd name="connsiteY3-24" fmla="*/ 2246165 h 2517098"/>
                <a:gd name="connsiteX0-25" fmla="*/ 41119 w 2605560"/>
                <a:gd name="connsiteY0-26" fmla="*/ 2246165 h 2517098"/>
                <a:gd name="connsiteX1-27" fmla="*/ 1323340 w 2605560"/>
                <a:gd name="connsiteY1-28" fmla="*/ 35440 h 2517098"/>
                <a:gd name="connsiteX2-29" fmla="*/ 2605560 w 2605560"/>
                <a:gd name="connsiteY2-30" fmla="*/ 2246165 h 2517098"/>
                <a:gd name="connsiteX3-31" fmla="*/ 41119 w 2605560"/>
                <a:gd name="connsiteY3-32" fmla="*/ 2246165 h 2517098"/>
                <a:gd name="connsiteX0-33" fmla="*/ 41119 w 2698397"/>
                <a:gd name="connsiteY0-34" fmla="*/ 2246165 h 2517098"/>
                <a:gd name="connsiteX1-35" fmla="*/ 1323340 w 2698397"/>
                <a:gd name="connsiteY1-36" fmla="*/ 35440 h 2517098"/>
                <a:gd name="connsiteX2-37" fmla="*/ 2605560 w 2698397"/>
                <a:gd name="connsiteY2-38" fmla="*/ 2246165 h 2517098"/>
                <a:gd name="connsiteX3-39" fmla="*/ 41119 w 2698397"/>
                <a:gd name="connsiteY3-40" fmla="*/ 2246165 h 2517098"/>
                <a:gd name="connsiteX0-41" fmla="*/ 41119 w 2698397"/>
                <a:gd name="connsiteY0-42" fmla="*/ 2246165 h 2687187"/>
                <a:gd name="connsiteX1-43" fmla="*/ 1323340 w 2698397"/>
                <a:gd name="connsiteY1-44" fmla="*/ 35440 h 2687187"/>
                <a:gd name="connsiteX2-45" fmla="*/ 2605560 w 2698397"/>
                <a:gd name="connsiteY2-46" fmla="*/ 2246165 h 2687187"/>
                <a:gd name="connsiteX3-47" fmla="*/ 41119 w 2698397"/>
                <a:gd name="connsiteY3-48" fmla="*/ 2246165 h 2687187"/>
                <a:gd name="connsiteX0-49" fmla="*/ 0 w 2657278"/>
                <a:gd name="connsiteY0-50" fmla="*/ 2246165 h 2687187"/>
                <a:gd name="connsiteX1-51" fmla="*/ 1282221 w 2657278"/>
                <a:gd name="connsiteY1-52" fmla="*/ 35440 h 2687187"/>
                <a:gd name="connsiteX2-53" fmla="*/ 2564441 w 2657278"/>
                <a:gd name="connsiteY2-54" fmla="*/ 2246165 h 2687187"/>
                <a:gd name="connsiteX3-55" fmla="*/ 0 w 2657278"/>
                <a:gd name="connsiteY3-56" fmla="*/ 2246165 h 2687187"/>
                <a:gd name="connsiteX0-57" fmla="*/ 0 w 2657278"/>
                <a:gd name="connsiteY0-58" fmla="*/ 2246165 h 2654542"/>
                <a:gd name="connsiteX1-59" fmla="*/ 1282221 w 2657278"/>
                <a:gd name="connsiteY1-60" fmla="*/ 35440 h 2654542"/>
                <a:gd name="connsiteX2-61" fmla="*/ 2564441 w 2657278"/>
                <a:gd name="connsiteY2-62" fmla="*/ 2246165 h 2654542"/>
                <a:gd name="connsiteX3-63" fmla="*/ 0 w 2657278"/>
                <a:gd name="connsiteY3-64" fmla="*/ 2246165 h 2654542"/>
                <a:gd name="connsiteX0-65" fmla="*/ 57808 w 2715086"/>
                <a:gd name="connsiteY0-66" fmla="*/ 2246165 h 2654542"/>
                <a:gd name="connsiteX1-67" fmla="*/ 1340029 w 2715086"/>
                <a:gd name="connsiteY1-68" fmla="*/ 35440 h 2654542"/>
                <a:gd name="connsiteX2-69" fmla="*/ 2622249 w 2715086"/>
                <a:gd name="connsiteY2-70" fmla="*/ 2246165 h 2654542"/>
                <a:gd name="connsiteX3-71" fmla="*/ 57808 w 2715086"/>
                <a:gd name="connsiteY3-72" fmla="*/ 2246165 h 2654542"/>
                <a:gd name="connsiteX0-73" fmla="*/ 57808 w 2653271"/>
                <a:gd name="connsiteY0-74" fmla="*/ 2240363 h 2648740"/>
                <a:gd name="connsiteX1-75" fmla="*/ 1340029 w 2653271"/>
                <a:gd name="connsiteY1-76" fmla="*/ 29638 h 2648740"/>
                <a:gd name="connsiteX2-77" fmla="*/ 2622249 w 2653271"/>
                <a:gd name="connsiteY2-78" fmla="*/ 2240363 h 2648740"/>
                <a:gd name="connsiteX3-79" fmla="*/ 57808 w 2653271"/>
                <a:gd name="connsiteY3-80" fmla="*/ 2240363 h 2648740"/>
                <a:gd name="connsiteX0-81" fmla="*/ 57808 w 2653271"/>
                <a:gd name="connsiteY0-82" fmla="*/ 2240363 h 2570137"/>
                <a:gd name="connsiteX1-83" fmla="*/ 1340029 w 2653271"/>
                <a:gd name="connsiteY1-84" fmla="*/ 29638 h 2570137"/>
                <a:gd name="connsiteX2-85" fmla="*/ 2622249 w 2653271"/>
                <a:gd name="connsiteY2-86" fmla="*/ 2240363 h 2570137"/>
                <a:gd name="connsiteX3-87" fmla="*/ 57808 w 2653271"/>
                <a:gd name="connsiteY3-88" fmla="*/ 2240363 h 25701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653271" h="2570137">
                  <a:moveTo>
                    <a:pt x="57808" y="2240363"/>
                  </a:moveTo>
                  <a:cubicBezTo>
                    <a:pt x="-240499" y="1866312"/>
                    <a:pt x="680394" y="142432"/>
                    <a:pt x="1340029" y="29638"/>
                  </a:cubicBezTo>
                  <a:cubicBezTo>
                    <a:pt x="2043207" y="-278482"/>
                    <a:pt x="2818956" y="1909855"/>
                    <a:pt x="2622249" y="2240363"/>
                  </a:cubicBezTo>
                  <a:cubicBezTo>
                    <a:pt x="2362520" y="2588705"/>
                    <a:pt x="404622" y="2762878"/>
                    <a:pt x="57808" y="224036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884737" y="1587543"/>
              <a:ext cx="60071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kumimoji="0" lang="en-US" altLang="zh-CN" sz="28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2" name="矩形: 圆角 41"/>
          <p:cNvSpPr/>
          <p:nvPr/>
        </p:nvSpPr>
        <p:spPr>
          <a:xfrm>
            <a:off x="3072403" y="4415006"/>
            <a:ext cx="2051958" cy="491456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公平性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176430" y="4425794"/>
            <a:ext cx="600710" cy="521970"/>
            <a:chOff x="1884737" y="1587543"/>
            <a:chExt cx="600710" cy="521970"/>
          </a:xfrm>
        </p:grpSpPr>
        <p:sp>
          <p:nvSpPr>
            <p:cNvPr id="44" name="等腰三角形 76"/>
            <p:cNvSpPr/>
            <p:nvPr/>
          </p:nvSpPr>
          <p:spPr>
            <a:xfrm rot="6271357" flipV="1">
              <a:off x="2171456" y="1752148"/>
              <a:ext cx="321900" cy="287310"/>
            </a:xfrm>
            <a:custGeom>
              <a:avLst/>
              <a:gdLst>
                <a:gd name="connsiteX0" fmla="*/ 0 w 2564441"/>
                <a:gd name="connsiteY0" fmla="*/ 2210725 h 2210725"/>
                <a:gd name="connsiteX1" fmla="*/ 1282221 w 2564441"/>
                <a:gd name="connsiteY1" fmla="*/ 0 h 2210725"/>
                <a:gd name="connsiteX2" fmla="*/ 2564441 w 2564441"/>
                <a:gd name="connsiteY2" fmla="*/ 2210725 h 2210725"/>
                <a:gd name="connsiteX3" fmla="*/ 0 w 2564441"/>
                <a:gd name="connsiteY3" fmla="*/ 2210725 h 2210725"/>
                <a:gd name="connsiteX0-1" fmla="*/ 0 w 2564441"/>
                <a:gd name="connsiteY0-2" fmla="*/ 2246165 h 2246165"/>
                <a:gd name="connsiteX1-3" fmla="*/ 1282221 w 2564441"/>
                <a:gd name="connsiteY1-4" fmla="*/ 35440 h 2246165"/>
                <a:gd name="connsiteX2-5" fmla="*/ 2564441 w 2564441"/>
                <a:gd name="connsiteY2-6" fmla="*/ 2246165 h 2246165"/>
                <a:gd name="connsiteX3-7" fmla="*/ 0 w 2564441"/>
                <a:gd name="connsiteY3-8" fmla="*/ 2246165 h 2246165"/>
                <a:gd name="connsiteX0-9" fmla="*/ 0 w 2564441"/>
                <a:gd name="connsiteY0-10" fmla="*/ 2246165 h 2246165"/>
                <a:gd name="connsiteX1-11" fmla="*/ 1282221 w 2564441"/>
                <a:gd name="connsiteY1-12" fmla="*/ 35440 h 2246165"/>
                <a:gd name="connsiteX2-13" fmla="*/ 2564441 w 2564441"/>
                <a:gd name="connsiteY2-14" fmla="*/ 2246165 h 2246165"/>
                <a:gd name="connsiteX3-15" fmla="*/ 0 w 2564441"/>
                <a:gd name="connsiteY3-16" fmla="*/ 2246165 h 2246165"/>
                <a:gd name="connsiteX0-17" fmla="*/ 0 w 2564441"/>
                <a:gd name="connsiteY0-18" fmla="*/ 2246165 h 2517098"/>
                <a:gd name="connsiteX1-19" fmla="*/ 1282221 w 2564441"/>
                <a:gd name="connsiteY1-20" fmla="*/ 35440 h 2517098"/>
                <a:gd name="connsiteX2-21" fmla="*/ 2564441 w 2564441"/>
                <a:gd name="connsiteY2-22" fmla="*/ 2246165 h 2517098"/>
                <a:gd name="connsiteX3-23" fmla="*/ 0 w 2564441"/>
                <a:gd name="connsiteY3-24" fmla="*/ 2246165 h 2517098"/>
                <a:gd name="connsiteX0-25" fmla="*/ 41119 w 2605560"/>
                <a:gd name="connsiteY0-26" fmla="*/ 2246165 h 2517098"/>
                <a:gd name="connsiteX1-27" fmla="*/ 1323340 w 2605560"/>
                <a:gd name="connsiteY1-28" fmla="*/ 35440 h 2517098"/>
                <a:gd name="connsiteX2-29" fmla="*/ 2605560 w 2605560"/>
                <a:gd name="connsiteY2-30" fmla="*/ 2246165 h 2517098"/>
                <a:gd name="connsiteX3-31" fmla="*/ 41119 w 2605560"/>
                <a:gd name="connsiteY3-32" fmla="*/ 2246165 h 2517098"/>
                <a:gd name="connsiteX0-33" fmla="*/ 41119 w 2698397"/>
                <a:gd name="connsiteY0-34" fmla="*/ 2246165 h 2517098"/>
                <a:gd name="connsiteX1-35" fmla="*/ 1323340 w 2698397"/>
                <a:gd name="connsiteY1-36" fmla="*/ 35440 h 2517098"/>
                <a:gd name="connsiteX2-37" fmla="*/ 2605560 w 2698397"/>
                <a:gd name="connsiteY2-38" fmla="*/ 2246165 h 2517098"/>
                <a:gd name="connsiteX3-39" fmla="*/ 41119 w 2698397"/>
                <a:gd name="connsiteY3-40" fmla="*/ 2246165 h 2517098"/>
                <a:gd name="connsiteX0-41" fmla="*/ 41119 w 2698397"/>
                <a:gd name="connsiteY0-42" fmla="*/ 2246165 h 2687187"/>
                <a:gd name="connsiteX1-43" fmla="*/ 1323340 w 2698397"/>
                <a:gd name="connsiteY1-44" fmla="*/ 35440 h 2687187"/>
                <a:gd name="connsiteX2-45" fmla="*/ 2605560 w 2698397"/>
                <a:gd name="connsiteY2-46" fmla="*/ 2246165 h 2687187"/>
                <a:gd name="connsiteX3-47" fmla="*/ 41119 w 2698397"/>
                <a:gd name="connsiteY3-48" fmla="*/ 2246165 h 2687187"/>
                <a:gd name="connsiteX0-49" fmla="*/ 0 w 2657278"/>
                <a:gd name="connsiteY0-50" fmla="*/ 2246165 h 2687187"/>
                <a:gd name="connsiteX1-51" fmla="*/ 1282221 w 2657278"/>
                <a:gd name="connsiteY1-52" fmla="*/ 35440 h 2687187"/>
                <a:gd name="connsiteX2-53" fmla="*/ 2564441 w 2657278"/>
                <a:gd name="connsiteY2-54" fmla="*/ 2246165 h 2687187"/>
                <a:gd name="connsiteX3-55" fmla="*/ 0 w 2657278"/>
                <a:gd name="connsiteY3-56" fmla="*/ 2246165 h 2687187"/>
                <a:gd name="connsiteX0-57" fmla="*/ 0 w 2657278"/>
                <a:gd name="connsiteY0-58" fmla="*/ 2246165 h 2654542"/>
                <a:gd name="connsiteX1-59" fmla="*/ 1282221 w 2657278"/>
                <a:gd name="connsiteY1-60" fmla="*/ 35440 h 2654542"/>
                <a:gd name="connsiteX2-61" fmla="*/ 2564441 w 2657278"/>
                <a:gd name="connsiteY2-62" fmla="*/ 2246165 h 2654542"/>
                <a:gd name="connsiteX3-63" fmla="*/ 0 w 2657278"/>
                <a:gd name="connsiteY3-64" fmla="*/ 2246165 h 2654542"/>
                <a:gd name="connsiteX0-65" fmla="*/ 57808 w 2715086"/>
                <a:gd name="connsiteY0-66" fmla="*/ 2246165 h 2654542"/>
                <a:gd name="connsiteX1-67" fmla="*/ 1340029 w 2715086"/>
                <a:gd name="connsiteY1-68" fmla="*/ 35440 h 2654542"/>
                <a:gd name="connsiteX2-69" fmla="*/ 2622249 w 2715086"/>
                <a:gd name="connsiteY2-70" fmla="*/ 2246165 h 2654542"/>
                <a:gd name="connsiteX3-71" fmla="*/ 57808 w 2715086"/>
                <a:gd name="connsiteY3-72" fmla="*/ 2246165 h 2654542"/>
                <a:gd name="connsiteX0-73" fmla="*/ 57808 w 2653271"/>
                <a:gd name="connsiteY0-74" fmla="*/ 2240363 h 2648740"/>
                <a:gd name="connsiteX1-75" fmla="*/ 1340029 w 2653271"/>
                <a:gd name="connsiteY1-76" fmla="*/ 29638 h 2648740"/>
                <a:gd name="connsiteX2-77" fmla="*/ 2622249 w 2653271"/>
                <a:gd name="connsiteY2-78" fmla="*/ 2240363 h 2648740"/>
                <a:gd name="connsiteX3-79" fmla="*/ 57808 w 2653271"/>
                <a:gd name="connsiteY3-80" fmla="*/ 2240363 h 2648740"/>
                <a:gd name="connsiteX0-81" fmla="*/ 57808 w 2653271"/>
                <a:gd name="connsiteY0-82" fmla="*/ 2240363 h 2570137"/>
                <a:gd name="connsiteX1-83" fmla="*/ 1340029 w 2653271"/>
                <a:gd name="connsiteY1-84" fmla="*/ 29638 h 2570137"/>
                <a:gd name="connsiteX2-85" fmla="*/ 2622249 w 2653271"/>
                <a:gd name="connsiteY2-86" fmla="*/ 2240363 h 2570137"/>
                <a:gd name="connsiteX3-87" fmla="*/ 57808 w 2653271"/>
                <a:gd name="connsiteY3-88" fmla="*/ 2240363 h 25701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653271" h="2570137">
                  <a:moveTo>
                    <a:pt x="57808" y="2240363"/>
                  </a:moveTo>
                  <a:cubicBezTo>
                    <a:pt x="-240499" y="1866312"/>
                    <a:pt x="680394" y="142432"/>
                    <a:pt x="1340029" y="29638"/>
                  </a:cubicBezTo>
                  <a:cubicBezTo>
                    <a:pt x="2043207" y="-278482"/>
                    <a:pt x="2818956" y="1909855"/>
                    <a:pt x="2622249" y="2240363"/>
                  </a:cubicBezTo>
                  <a:cubicBezTo>
                    <a:pt x="2362520" y="2588705"/>
                    <a:pt x="404622" y="2762878"/>
                    <a:pt x="57808" y="224036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884737" y="1587543"/>
              <a:ext cx="60071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  <a:endParaRPr kumimoji="0" lang="en-US" altLang="zh-CN" sz="2800" b="1" i="1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矩形: 圆角 3"/>
          <p:cNvSpPr/>
          <p:nvPr/>
        </p:nvSpPr>
        <p:spPr>
          <a:xfrm>
            <a:off x="0" y="0"/>
            <a:ext cx="2595880" cy="337185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目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录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think-cell 幻灯片" r:id="rId2" imgW="0" imgH="0" progId="TCLayout.ActiveDocument.1">
                  <p:embed/>
                </p:oleObj>
              </mc:Choice>
              <mc:Fallback>
                <p:oleObj name="think-cell 幻灯片" r:id="rId2" imgW="0" imgH="0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451485" y="445770"/>
            <a:ext cx="11393805" cy="8255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尼达尼布医保支付范围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适应症增补“用于具有进行性表型的慢性纤维化性间质性肺疾病”（PF-ILD）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561975" y="5982970"/>
            <a:ext cx="11283950" cy="534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参照药品建议：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无，</a:t>
            </a:r>
            <a:r>
              <a:rPr lang="zh-CN" altLang="en-US" sz="1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医保目录内无用于治疗“具有进行性表型的慢性纤维化性间质性肺疾病”</a:t>
            </a:r>
            <a:r>
              <a:rPr lang="zh-CN" sz="16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（PF-ILD）</a:t>
            </a:r>
            <a:r>
              <a:rPr lang="zh-CN" altLang="en-US" sz="16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的药品。</a:t>
            </a:r>
            <a:endParaRPr lang="zh-CN" altLang="en-US" sz="16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1975" y="1476375"/>
            <a:ext cx="11283315" cy="43599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3" name="表格 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69290" y="1611630"/>
          <a:ext cx="10972165" cy="3969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385"/>
                <a:gridCol w="2420620"/>
                <a:gridCol w="2426970"/>
                <a:gridCol w="4060190"/>
              </a:tblGrid>
              <a:tr h="304800">
                <a:tc>
                  <a:txBody>
                    <a:bodyPr/>
                    <a:p>
                      <a:pPr algn="ctr"/>
                      <a:r>
                        <a:rPr kumimoji="0" lang="zh-CN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通用名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乙磺酸尼达尼布软胶囊</a:t>
                      </a:r>
                      <a:endPara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45720" marR="45720" anchor="ctr"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304800">
                <a:tc>
                  <a:txBody>
                    <a:bodyPr/>
                    <a:p>
                      <a:pPr algn="ctr"/>
                      <a:r>
                        <a:rPr kumimoji="0" lang="zh-CN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注册规格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100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mg/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粒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,150mg/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粒；</a:t>
                      </a: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0粒/瓶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838200">
                <a:tc>
                  <a:txBody>
                    <a:bodyPr/>
                    <a:p>
                      <a:pPr algn="ctr"/>
                      <a:r>
                        <a:rPr kumimoji="0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适应症</a:t>
                      </a:r>
                      <a:endPara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45720" marR="457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①用于特发性肺纤维</a:t>
                      </a:r>
                      <a:r>
                        <a:rPr kumimoji="0" lang="en-US" altLang="zh-CN" sz="1400" b="0" i="0" u="none" strike="noStrike" cap="none" spc="0" normalizeH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化（IPF）。</a:t>
                      </a:r>
                      <a:endParaRPr kumimoji="0" lang="en-US" altLang="zh-CN" sz="1400" b="0" i="0" u="none" strike="noStrike" cap="none" spc="0" normalizeH="0" baseline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②</a:t>
                      </a:r>
                      <a:r>
                        <a:rPr kumimoji="0" lang="en-US" altLang="zh-CN" sz="1400" b="0" i="0" u="none" strike="noStrike" cap="none" spc="0" normalizeH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用于系统性硬化病相关间质性肺疾病（SSc-ILD）</a:t>
                      </a:r>
                      <a:r>
                        <a:rPr kumimoji="0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kumimoji="0" sz="14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600" kern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③</a:t>
                      </a:r>
                      <a:r>
                        <a:rPr kumimoji="0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用于具有进行性表型的慢性纤维化性间质性肺疾病</a:t>
                      </a:r>
                      <a:r>
                        <a:rPr kumimoji="0" lang="zh-CN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kumimoji="0" lang="zh-CN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330200">
                <a:tc>
                  <a:txBody>
                    <a:bodyPr/>
                    <a:p>
                      <a:pPr algn="ctr"/>
                      <a:r>
                        <a:rPr kumimoji="0" lang="zh-CN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现行医保支付</a:t>
                      </a:r>
                      <a:r>
                        <a:rPr kumimoji="0" lang="zh-CN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范围</a:t>
                      </a:r>
                      <a:endParaRPr kumimoji="0" lang="zh-CN" sz="14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限特发性肺纤维化(IPF)或系统性硬化病相关间质性肺疾病(SSc-ILD)患者</a:t>
                      </a:r>
                      <a:r>
                        <a:rPr kumimoji="0" lang="zh-CN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kumimoji="0" lang="zh-CN" sz="14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518160">
                <a:tc>
                  <a:txBody>
                    <a:bodyPr/>
                    <a:p>
                      <a:pPr algn="ctr"/>
                      <a:r>
                        <a:rPr kumimoji="0" lang="zh-CN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用法用量</a:t>
                      </a:r>
                      <a:endParaRPr kumimoji="0" lang="zh-CN" altLang="zh-CN" sz="1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p>
                      <a:r>
                        <a:rPr kumimoji="0" sz="140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本品推荐剂量</a:t>
                      </a:r>
                      <a:r>
                        <a:rPr kumimoji="0" sz="140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为每次 150 mg，每日两次</a:t>
                      </a:r>
                      <a:r>
                        <a:rPr kumimoji="0" sz="140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，给药间隔大约为 12 小时</a:t>
                      </a:r>
                      <a:r>
                        <a:rPr kumimoji="0" lang="zh-CN" sz="140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kumimoji="0" lang="zh-CN" sz="140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r>
                        <a:rPr kumimoji="0" lang="zh-CN" sz="140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有轻度肝损伤的患者慎用，推荐尼达尼布剂量为100mg，每日两次，相隔约12小时，并与食物同服。</a:t>
                      </a:r>
                      <a:endParaRPr kumimoji="0" lang="zh-CN" sz="140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644525">
                <a:tc>
                  <a:txBody>
                    <a:bodyPr/>
                    <a:p>
                      <a:pPr algn="ctr"/>
                      <a:r>
                        <a:rPr kumimoji="0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中国大陆首次上市时间</a:t>
                      </a:r>
                      <a:endPara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45720" marR="457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r>
                        <a:rPr kumimoji="0" lang="zh-CN" sz="140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2017年9月</a:t>
                      </a:r>
                      <a:endParaRPr kumimoji="0" lang="zh-CN" sz="140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目前大陆地区同通用名药品的上市情况</a:t>
                      </a:r>
                      <a:endParaRPr kumimoji="0" lang="zh-CN" altLang="en-US" sz="14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非独家，共</a:t>
                      </a:r>
                      <a:r>
                        <a:rPr kumimoji="0" lang="en-US" altLang="zh-CN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kumimoji="0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家</a:t>
                      </a:r>
                      <a:endPara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/>
                      <a:r>
                        <a:rPr kumimoji="0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全球首次上市时间</a:t>
                      </a:r>
                      <a:endPara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/>
                      <a:r>
                        <a:rPr kumimoji="0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及国家</a:t>
                      </a:r>
                      <a:r>
                        <a:rPr kumimoji="0" lang="en-US" altLang="zh-CN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kumimoji="0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地区</a:t>
                      </a: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2014</a:t>
                      </a:r>
                      <a:r>
                        <a:rPr kumimoji="0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</a:t>
                      </a:r>
                      <a:r>
                        <a:rPr kumimoji="0" lang="en-US" altLang="zh-CN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kumimoji="0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月，美国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是否为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OTC</a:t>
                      </a:r>
                      <a:r>
                        <a:rPr kumimoji="0" lang="zh-CN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药品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否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05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适应症发生重大变化时间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2020年12月</a:t>
                      </a:r>
                      <a:endParaRPr kumimoji="0" lang="zh-CN" alt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申请调整支付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范围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sz="1400" kern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增加“</a:t>
                      </a:r>
                      <a:r>
                        <a:rPr lang="zh-CN" sz="1400" kern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用于具有进行性表型的慢性纤维化性间质性肺疾病”（</a:t>
                      </a:r>
                      <a:r>
                        <a:rPr lang="zh-CN" sz="1400" kern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PF-ILD）</a:t>
                      </a:r>
                      <a:endParaRPr lang="zh-CN" sz="1400" kern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45720" marR="4572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矩形: 圆角 3"/>
          <p:cNvSpPr/>
          <p:nvPr/>
        </p:nvSpPr>
        <p:spPr>
          <a:xfrm>
            <a:off x="0" y="2540"/>
            <a:ext cx="2595880" cy="337185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药品基本信息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/2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think-cell 幻灯片" r:id="rId2" imgW="0" imgH="0" progId="TCLayout.ActiveDocument.1">
                  <p:embed/>
                </p:oleObj>
              </mc:Choice>
              <mc:Fallback>
                <p:oleObj name="think-cell 幻灯片" r:id="rId2" imgW="0" imgH="0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415925" y="356870"/>
            <a:ext cx="10936605" cy="6311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患者因疾病进展生命质量差，尼达尼布是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全球唯一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获批的治疗药物</a:t>
            </a:r>
            <a:endParaRPr lang="zh-CN" altLang="en-US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90550" y="1376045"/>
            <a:ext cx="4569460" cy="502920"/>
          </a:xfrm>
          <a:prstGeom prst="rect">
            <a:avLst/>
          </a:prstGeom>
          <a:solidFill>
            <a:srgbClr val="184E78"/>
          </a:solidFill>
        </p:spPr>
        <p:txBody>
          <a:bodyPr wrap="square" rtlCol="0"/>
          <a:p>
            <a:pPr algn="ctr">
              <a:lnSpc>
                <a:spcPct val="130000"/>
              </a:lnSpc>
            </a:pPr>
            <a:r>
              <a:rPr lang="zh-CN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疾病基本</a:t>
            </a:r>
            <a:r>
              <a:rPr lang="zh-CN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情况</a:t>
            </a:r>
            <a:endParaRPr lang="zh-CN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847090" y="3645535"/>
            <a:ext cx="4450080" cy="378460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p>
            <a:pPr algn="l">
              <a:lnSpc>
                <a:spcPct val="130000"/>
              </a:lnSpc>
            </a:pPr>
            <a:endParaRPr lang="zh-CN" altLang="en-US" sz="20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590550" y="1978025"/>
            <a:ext cx="11045190" cy="156845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rtlCol="0" anchor="t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b="1" noProof="0" dirty="0">
                <a:solidFill>
                  <a:srgbClr val="184E7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PF-ILD</a:t>
            </a:r>
            <a:r>
              <a:rPr lang="zh-CN" altLang="en-US" sz="1600" b="1" noProof="0" dirty="0">
                <a:solidFill>
                  <a:srgbClr val="184E7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患者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生命质量更低</a:t>
            </a:r>
            <a:r>
              <a:rPr lang="en-US" altLang="zh-CN" sz="1600" b="1" baseline="30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1-2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marL="511810" lvl="1" indent="-2203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PF-ILD</a:t>
            </a:r>
            <a:r>
              <a:rPr lang="en-US" sz="16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是</a:t>
            </a:r>
            <a:r>
              <a:rPr 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一种进行性、不可逆的具有严重致残性、致命性的肺部疾病</a:t>
            </a:r>
            <a:r>
              <a:rPr lang="zh-CN" altLang="en-US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。</a:t>
            </a:r>
            <a:endParaRPr lang="zh-CN" altLang="en-US" sz="16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marL="511810" lvl="1" indent="-2203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患者在呼吸困难、咳嗽和疲劳症状更明显，影响患者的生命质量：日常生活（</a:t>
            </a:r>
            <a:r>
              <a:rPr lang="en-US" altLang="zh-CN" sz="16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&gt;89%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难以完成家务）。</a:t>
            </a:r>
            <a:endParaRPr lang="zh-CN" altLang="en-US" sz="160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marL="511810" lvl="1" indent="-22034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ILD患者通常在症状出现9-12个月后才确诊PF-ILD，确诊后患者平均生存时间为30-45个月。</a:t>
            </a:r>
            <a:endParaRPr lang="zh-CN" altLang="en-US" sz="1600" b="1" noProof="0" dirty="0">
              <a:solidFill>
                <a:srgbClr val="184E7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591185" y="4725035"/>
            <a:ext cx="11045190" cy="82740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rtlCol="0" anchor="ctr" anchorCtr="0">
            <a:no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尼达尼布是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目前全球</a:t>
            </a:r>
            <a:r>
              <a:rPr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唯一获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批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治疗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</a:t>
            </a:r>
            <a:r>
              <a:rPr 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F-ILD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的抗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纤维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化药物，</a:t>
            </a:r>
            <a:r>
              <a:rPr 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解决临床就该疾病无药可用的需求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。</a:t>
            </a:r>
            <a:endParaRPr 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9065" y="6424295"/>
            <a:ext cx="1121410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900" b="0" u="none" strike="noStrike" kern="1200" cap="none" spc="0" normalizeH="0" baseline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kumimoji="0" lang="en-GB" altLang="zh-CN" sz="900" b="0" u="none" strike="noStrike" kern="1200" cap="none" spc="0" normalizeH="0" baseline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、Cottin V, Teague R, Nicholson L, Langham S, Baldwin M.. Front Med (Lausanne). 2022;9:799912. Published 2022 Feb 1.</a:t>
            </a:r>
            <a:endParaRPr kumimoji="0" lang="en-GB" altLang="zh-CN" sz="900" b="0" u="none" strike="noStrike" kern="1200" cap="none" spc="0" normalizeH="0" baseline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2、Simpson T, Barratt SL, Beirne P, Chaudhuri N, Crawshaw A, Crowley LE, et al.. Euro Respir J. (2021) 58:2100221.</a:t>
            </a:r>
            <a:endParaRPr kumimoji="0" lang="en-GB" altLang="zh-CN" sz="900" b="0" u="none" strike="noStrike" kern="1200" cap="none" spc="0" normalizeH="0" baseline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590550" y="4123055"/>
            <a:ext cx="4569460" cy="502920"/>
          </a:xfrm>
          <a:prstGeom prst="rect">
            <a:avLst/>
          </a:prstGeom>
          <a:solidFill>
            <a:srgbClr val="184E78"/>
          </a:solidFill>
        </p:spPr>
        <p:txBody>
          <a:bodyPr wrap="square" rtlCol="0"/>
          <a:p>
            <a:pPr algn="ctr">
              <a:lnSpc>
                <a:spcPct val="130000"/>
              </a:lnSpc>
            </a:pPr>
            <a:r>
              <a:rPr lang="zh-CN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临床未被满足的</a:t>
            </a:r>
            <a:r>
              <a:rPr lang="zh-CN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需求</a:t>
            </a:r>
            <a:endParaRPr lang="zh-CN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矩形: 圆角 3"/>
          <p:cNvSpPr/>
          <p:nvPr/>
        </p:nvSpPr>
        <p:spPr>
          <a:xfrm>
            <a:off x="0" y="0"/>
            <a:ext cx="2595880" cy="337185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药品基本信息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2/2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3390" y="342900"/>
            <a:ext cx="1157859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尼达尼布治疗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PF-ILD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与IPF、SSc-ILD的不良事件类型相似，</a:t>
            </a:r>
            <a:endParaRPr lang="zh-CN" altLang="en-US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不良反应发生率低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，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可逆可控</a:t>
            </a:r>
            <a:endParaRPr lang="zh-CN" altLang="en-US" sz="28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2755" y="1628140"/>
            <a:ext cx="11249660" cy="2445385"/>
          </a:xfrm>
          <a:prstGeom prst="rect">
            <a:avLst/>
          </a:prstGeom>
          <a:noFill/>
          <a:ln w="12700" cmpd="thickThin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rtlCol="0" anchor="t">
            <a:spAutoFit/>
          </a:bodyPr>
          <a:p>
            <a:pPr indent="-1224280" algn="l" fontAlgn="base">
              <a:lnSpc>
                <a:spcPct val="150000"/>
              </a:lnSpc>
            </a:pP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尼达尼布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最常见不良事件包括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腹泻、恶心和呕吐、腹痛、食欲减退、体重下降和肝酶升高</a:t>
            </a:r>
            <a:r>
              <a:rPr lang="en-US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1-2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。</a:t>
            </a:r>
            <a:endParaRPr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-1224280" algn="l" fontAlgn="base">
              <a:lnSpc>
                <a:spcPct val="150000"/>
              </a:lnSpc>
            </a:pPr>
            <a:r>
              <a:rPr sz="1600" b="1" dirty="0">
                <a:solidFill>
                  <a:srgbClr val="1748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腹泻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-1224280" algn="l" fontAlgn="base">
              <a:lnSpc>
                <a:spcPct val="150000"/>
              </a:lnSpc>
            </a:pP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在临床试验中，腹泻是最常见的胃肠道事件。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r>
              <a:rPr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大多数患者为轻度至中度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。 超过三分之二的患者腹泻的首次发生是在治疗的前三个月。大多数患者可以通过止泻治疗，降低剂量或中断治疗来控制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。</a:t>
            </a:r>
            <a:endParaRPr 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-1224280" algn="l" fontAlgn="base">
              <a:lnSpc>
                <a:spcPct val="150000"/>
              </a:lnSpc>
            </a:pPr>
            <a:r>
              <a:rPr lang="zh-CN" sz="1600" b="1" dirty="0">
                <a:solidFill>
                  <a:srgbClr val="1748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肝酶升高</a:t>
            </a:r>
            <a:endParaRPr lang="zh-CN" sz="1600" b="1" dirty="0">
              <a:solidFill>
                <a:srgbClr val="1748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-1224280" algn="l" fontAlgn="base">
              <a:lnSpc>
                <a:spcPct val="150000"/>
              </a:lnSpc>
            </a:pP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肝酶的升高是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可逆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的，并且与具有临床表现的肝脏疾病没有关联。</a:t>
            </a:r>
            <a:endParaRPr 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53390" y="4542155"/>
            <a:ext cx="11249025" cy="1279525"/>
            <a:chOff x="1345" y="2467"/>
            <a:chExt cx="13865" cy="2540"/>
          </a:xfrm>
        </p:grpSpPr>
        <p:sp>
          <p:nvSpPr>
            <p:cNvPr id="20" name="矩形 19"/>
            <p:cNvSpPr/>
            <p:nvPr/>
          </p:nvSpPr>
          <p:spPr>
            <a:xfrm>
              <a:off x="1345" y="2467"/>
              <a:ext cx="2930" cy="254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95%</a:t>
              </a: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E5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患者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E5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多为轻到中度腹泻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111" y="2467"/>
              <a:ext cx="2809" cy="254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E5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大部分腹泻发生在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E5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治疗的</a:t>
              </a:r>
              <a:r>
                <a:rPr kumimoji="0" lang="zh-CN" altLang="en-US" sz="1200" b="1" i="0" u="none" strike="noStrike" kern="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前</a:t>
              </a:r>
              <a:r>
                <a:rPr kumimoji="0" lang="en-US" altLang="zh-CN" sz="2800" b="1" i="0" u="none" strike="noStrike" kern="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kumimoji="0" lang="zh-CN" altLang="en-US" sz="2800" b="1" i="0" u="none" strike="noStrike" kern="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个月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635" y="2467"/>
              <a:ext cx="2930" cy="254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11%</a:t>
              </a: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E5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患者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E5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因腹泻减量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279" y="2467"/>
              <a:ext cx="2931" cy="253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5%</a:t>
              </a: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E5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患者</a:t>
              </a:r>
              <a:endPara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E55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因腹泻停药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1E5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" name="矩形: 圆角 3"/>
          <p:cNvSpPr/>
          <p:nvPr/>
        </p:nvSpPr>
        <p:spPr>
          <a:xfrm>
            <a:off x="0" y="0"/>
            <a:ext cx="2235200" cy="314960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安全性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6055" y="6408420"/>
            <a:ext cx="760539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a-DK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1、Flaherty KR, et al. N Engl J Med. 2019;381(18):1718-1727.</a:t>
            </a:r>
            <a:endParaRPr kumimoji="0" lang="da-DK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a-DK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2、</a:t>
            </a:r>
            <a:r>
              <a:rPr kumimoji="0" lang="zh-CN" alt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说明书</a:t>
            </a:r>
            <a:r>
              <a:rPr kumimoji="0" lang="da-DK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. </a:t>
            </a:r>
            <a:endParaRPr kumimoji="0" lang="da-DK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think-cell 幻灯片" r:id="rId3" imgW="0" imgH="0" progId="TCLayout.ActiveDocument.1">
                  <p:embed/>
                </p:oleObj>
              </mc:Choice>
              <mc:Fallback>
                <p:oleObj name="think-cell 幻灯片" r:id="rId3" imgW="0" imgH="0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: 圆角 3"/>
          <p:cNvSpPr/>
          <p:nvPr/>
        </p:nvSpPr>
        <p:spPr>
          <a:xfrm>
            <a:off x="0" y="0"/>
            <a:ext cx="2581910" cy="314960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有效性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1/2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3085" y="392430"/>
            <a:ext cx="12258040" cy="9194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尼达尼布延缓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PF-ILD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患者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FVC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下降，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年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FVC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下降量减少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57%</a:t>
            </a:r>
            <a:b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急性加重或死亡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风险降低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33%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6055" y="6408420"/>
            <a:ext cx="760539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a-DK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1、Flaherty KR, et al. N Engl J Med. 2019;381(18):1718-1727.</a:t>
            </a:r>
            <a:endParaRPr kumimoji="0" lang="da-DK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a-DK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2、Flaherty K R ,,et al.The European respiratory journal, 2022, . </a:t>
            </a:r>
            <a:endParaRPr kumimoji="0" lang="da-DK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graphicFrame>
        <p:nvGraphicFramePr>
          <p:cNvPr id="11" name="图表 10"/>
          <p:cNvGraphicFramePr/>
          <p:nvPr/>
        </p:nvGraphicFramePr>
        <p:xfrm>
          <a:off x="553085" y="2818765"/>
          <a:ext cx="5894705" cy="355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66" name="组合 65"/>
          <p:cNvGrpSpPr/>
          <p:nvPr/>
        </p:nvGrpSpPr>
        <p:grpSpPr>
          <a:xfrm>
            <a:off x="1261745" y="3599815"/>
            <a:ext cx="3061970" cy="1305135"/>
            <a:chOff x="1987" y="5802"/>
            <a:chExt cx="4822" cy="2055"/>
          </a:xfrm>
        </p:grpSpPr>
        <p:grpSp>
          <p:nvGrpSpPr>
            <p:cNvPr id="14" name="组合 13"/>
            <p:cNvGrpSpPr/>
            <p:nvPr/>
          </p:nvGrpSpPr>
          <p:grpSpPr>
            <a:xfrm rot="0">
              <a:off x="3720" y="5815"/>
              <a:ext cx="2249" cy="2042"/>
              <a:chOff x="3632" y="4900"/>
              <a:chExt cx="2160" cy="1969"/>
            </a:xfrm>
          </p:grpSpPr>
          <p:cxnSp>
            <p:nvCxnSpPr>
              <p:cNvPr id="2" name="直接连接符 1"/>
              <p:cNvCxnSpPr/>
              <p:nvPr/>
            </p:nvCxnSpPr>
            <p:spPr>
              <a:xfrm>
                <a:off x="4438" y="4900"/>
                <a:ext cx="0" cy="660"/>
              </a:xfrm>
              <a:prstGeom prst="line">
                <a:avLst/>
              </a:prstGeom>
              <a:ln w="19050" cmpd="sng">
                <a:solidFill>
                  <a:srgbClr val="202A5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接连接符 4"/>
              <p:cNvCxnSpPr/>
              <p:nvPr/>
            </p:nvCxnSpPr>
            <p:spPr>
              <a:xfrm>
                <a:off x="4438" y="6135"/>
                <a:ext cx="0" cy="734"/>
              </a:xfrm>
              <a:prstGeom prst="line">
                <a:avLst/>
              </a:prstGeom>
              <a:ln w="19050" cmpd="sng">
                <a:solidFill>
                  <a:srgbClr val="202A5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文本框 5"/>
              <p:cNvSpPr txBox="1"/>
              <p:nvPr/>
            </p:nvSpPr>
            <p:spPr>
              <a:xfrm>
                <a:off x="3632" y="5561"/>
                <a:ext cx="2160" cy="47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kern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Arial" panose="020B0604020202020204" pitchFamily="34" charset="0"/>
                  </a:rPr>
                  <a:t>∆</a:t>
                </a:r>
                <a:r>
                  <a:rPr lang="en-US" altLang="zh-CN" sz="1200" kern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Arial" panose="020B0604020202020204" pitchFamily="34" charset="0"/>
                  </a:rPr>
                  <a:t>=</a:t>
                </a:r>
                <a:r>
                  <a:rPr lang="it-IT" altLang="zh-CN" sz="1200" kern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Arial" panose="020B0604020202020204" pitchFamily="34" charset="0"/>
                  </a:rPr>
                  <a:t>107.0 mL/</a:t>
                </a:r>
                <a:r>
                  <a:rPr lang="zh-CN" altLang="en-US" sz="1200" kern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Arial" panose="020B0604020202020204" pitchFamily="34" charset="0"/>
                  </a:rPr>
                  <a:t>年</a:t>
                </a:r>
                <a:endParaRPr lang="zh-CN" altLang="en-US" sz="1200" kern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17" name="直接连接符 16"/>
            <p:cNvCxnSpPr/>
            <p:nvPr/>
          </p:nvCxnSpPr>
          <p:spPr>
            <a:xfrm>
              <a:off x="4560" y="5802"/>
              <a:ext cx="2249" cy="0"/>
            </a:xfrm>
            <a:prstGeom prst="line">
              <a:avLst/>
            </a:prstGeom>
            <a:ln w="19050" cmpd="sng">
              <a:solidFill>
                <a:srgbClr val="202A5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883" y="7838"/>
              <a:ext cx="677" cy="0"/>
            </a:xfrm>
            <a:prstGeom prst="line">
              <a:avLst/>
            </a:prstGeom>
            <a:ln w="19050" cmpd="sng">
              <a:solidFill>
                <a:srgbClr val="202A5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下箭头 19"/>
            <p:cNvSpPr/>
            <p:nvPr/>
          </p:nvSpPr>
          <p:spPr>
            <a:xfrm>
              <a:off x="3592" y="5802"/>
              <a:ext cx="500" cy="154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987" y="6379"/>
              <a:ext cx="165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延缓</a:t>
              </a:r>
              <a:r>
                <a:rPr lang="en-US" altLang="zh-CN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FVC</a:t>
              </a:r>
              <a:r>
                <a:rPr lang="zh-CN" alt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下降率</a:t>
              </a:r>
              <a:endPara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en-US" altLang="zh-CN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57%</a:t>
              </a:r>
              <a:endPara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9" name="文本框 58"/>
          <p:cNvSpPr txBox="1"/>
          <p:nvPr>
            <p:custDataLst>
              <p:tags r:id="rId5"/>
            </p:custDataLst>
          </p:nvPr>
        </p:nvSpPr>
        <p:spPr>
          <a:xfrm>
            <a:off x="553085" y="1431290"/>
            <a:ext cx="11268075" cy="13462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rtlCol="0" anchor="ctr" anchorCtr="0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尼达尼布延缓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PF-ILD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患者</a:t>
            </a: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肺功能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FVC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下降，延缓下降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107.0mL/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年，与安慰剂相比降低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57%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。尼达尼布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降低首次急性加重或死亡风险33%。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尼达尼布是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唯一有确凿询证医学证据的PF-ILD治疗药物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6290945" y="3020695"/>
            <a:ext cx="5901055" cy="3161665"/>
            <a:chOff x="9953" y="4791"/>
            <a:chExt cx="9293" cy="4979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7" y="5703"/>
              <a:ext cx="9049" cy="4049"/>
            </a:xfrm>
            <a:prstGeom prst="rect">
              <a:avLst/>
            </a:prstGeom>
          </p:spPr>
        </p:pic>
        <p:sp>
          <p:nvSpPr>
            <p:cNvPr id="53" name="矩形 52"/>
            <p:cNvSpPr/>
            <p:nvPr/>
          </p:nvSpPr>
          <p:spPr>
            <a:xfrm>
              <a:off x="11657" y="4791"/>
              <a:ext cx="6129" cy="47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整体人群急性加重或死亡风险</a:t>
              </a:r>
              <a:r>
                <a:rPr kumimoji="0" lang="en-US" altLang="zh-CN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2</a:t>
              </a:r>
              <a:endParaRPr kumimoji="0" lang="en-US" altLang="zh-CN" sz="1600" b="1" i="0" u="none" strike="noStrike" kern="1200" cap="none" spc="0" normalizeH="0" baseline="30000" noProof="0" dirty="0">
                <a:ln>
                  <a:noFill/>
                </a:ln>
                <a:solidFill>
                  <a:srgbClr val="202A57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4" name="TextBox 4"/>
            <p:cNvSpPr txBox="1"/>
            <p:nvPr/>
          </p:nvSpPr>
          <p:spPr>
            <a:xfrm>
              <a:off x="16742" y="5715"/>
              <a:ext cx="249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尼达尼布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02A57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5" name="TextBox 5"/>
            <p:cNvSpPr txBox="1"/>
            <p:nvPr/>
          </p:nvSpPr>
          <p:spPr>
            <a:xfrm>
              <a:off x="17390" y="6970"/>
              <a:ext cx="143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88A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安慰剂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888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 rot="16200000">
              <a:off x="8689" y="6968"/>
              <a:ext cx="3255" cy="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Kaplan-Meier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估计的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ILD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02A5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首次急性加重或生存曲线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％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)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02A5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9953" y="9412"/>
              <a:ext cx="8900" cy="3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时间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天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A57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)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02A5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4020" y="6487"/>
              <a:ext cx="2868" cy="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观察</a:t>
              </a:r>
              <a:r>
                <a:rPr lang="en-US" altLang="zh-CN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24</a:t>
              </a:r>
              <a:r>
                <a:rPr lang="zh-CN" altLang="en-US" sz="1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个月，急性加重或死亡风险</a:t>
              </a:r>
              <a:endParaRPr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降低</a:t>
              </a:r>
              <a:r>
                <a:rPr lang="en-US" altLang="zh-CN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33%</a:t>
              </a:r>
              <a:endPara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63" name="直线连接符 14"/>
          <p:cNvCxnSpPr/>
          <p:nvPr/>
        </p:nvCxnSpPr>
        <p:spPr>
          <a:xfrm>
            <a:off x="5735955" y="2899410"/>
            <a:ext cx="0" cy="32962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969000" y="6111875"/>
            <a:ext cx="5974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FVC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：</a:t>
            </a:r>
            <a:r>
              <a:rPr 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肺功能</a:t>
            </a:r>
            <a:br>
              <a:rPr 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</a:b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HR  : 风险函数比，是生存分析资料中用于估计因为某种因素的存在而使死亡缓解/复发等风险改变的倍数。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61530" y="5179060"/>
            <a:ext cx="925195" cy="177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HR=0.67</a:t>
            </a:r>
            <a:endParaRPr lang="en-US" altLang="zh-CN" sz="1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10981690" y="4016375"/>
            <a:ext cx="0" cy="22098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 idx="4294967295"/>
          </p:nvPr>
        </p:nvSpPr>
        <p:spPr>
          <a:xfrm>
            <a:off x="480060" y="444500"/>
            <a:ext cx="10626725" cy="734695"/>
          </a:xfr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指南推荐：</a:t>
            </a:r>
            <a:r>
              <a:rPr sz="2800" b="1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抗纤维化治疗</a:t>
            </a:r>
            <a:r>
              <a:rPr lang="zh-CN" sz="2800" b="1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能延缓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PF-ILD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患者</a:t>
            </a:r>
            <a:r>
              <a:rPr sz="2800" b="1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肺功能下降</a:t>
            </a: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b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尼达尼布有更可靠的数据证明疗效</a:t>
            </a: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矩形: 圆角 3"/>
          <p:cNvSpPr/>
          <p:nvPr/>
        </p:nvSpPr>
        <p:spPr>
          <a:xfrm>
            <a:off x="0" y="-1270"/>
            <a:ext cx="2425065" cy="314960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有效性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2/2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922135" y="1363345"/>
            <a:ext cx="4796155" cy="583565"/>
          </a:xfrm>
          <a:prstGeom prst="rect">
            <a:avLst/>
          </a:prstGeom>
          <a:solidFill>
            <a:srgbClr val="184E78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上市申请时递交的临床试验报告中有效性描述节选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CDE未发布上市审评报告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22135" y="2131060"/>
            <a:ext cx="4795520" cy="3553460"/>
          </a:xfrm>
          <a:prstGeom prst="rect">
            <a:avLst/>
          </a:prstGeom>
          <a:noFill/>
          <a:ln w="9525" cmpd="thickThin">
            <a:solidFill>
              <a:srgbClr val="184E78"/>
            </a:solidFill>
            <a:prstDash val="lgDash"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endParaRPr lang="zh-CN" altLang="en-US" sz="1600"/>
          </a:p>
          <a:p>
            <a:pPr>
              <a:lnSpc>
                <a:spcPct val="150000"/>
              </a:lnSpc>
            </a:pPr>
            <a:r>
              <a:rPr lang="zh-CN" altLang="en-US" sz="1600"/>
              <a:t>“具有进行性表型的慢性纤维化性间质性肺疾病”的 III 期国际多中心临床试验：从整体试验结果看，通过 1 年期的给药，可明显减缓患者的肺功能恶化（差异 106.96 mL/年），使</a:t>
            </a:r>
            <a:r>
              <a:rPr lang="zh-CN" altLang="en-US" b="1">
                <a:solidFill>
                  <a:srgbClr val="FF0000"/>
                </a:solidFill>
              </a:rPr>
              <a:t>首次 ILD 急性加重或死亡风险降低了32%</a:t>
            </a:r>
            <a:r>
              <a:rPr lang="zh-CN" altLang="en-US" sz="1600"/>
              <a:t>，</a:t>
            </a:r>
            <a:r>
              <a:rPr lang="zh-CN" altLang="en-US" b="1">
                <a:solidFill>
                  <a:srgbClr val="FF0000"/>
                </a:solidFill>
              </a:rPr>
              <a:t>使死亡风险降低了 30%</a:t>
            </a:r>
            <a:r>
              <a:rPr lang="zh-CN" altLang="en-US" sz="1600"/>
              <a:t>。试验结果提示本品在明显抑制肺功能恶化的同时可以改善临床结局。</a:t>
            </a:r>
            <a:endParaRPr lang="zh-CN" altLang="en-US" sz="1600"/>
          </a:p>
          <a:p>
            <a:pPr>
              <a:lnSpc>
                <a:spcPct val="150000"/>
              </a:lnSpc>
            </a:pPr>
            <a:endParaRPr lang="zh-CN" altLang="en-US" sz="1600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22605" y="1374775"/>
          <a:ext cx="6129020" cy="566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6220"/>
                <a:gridCol w="3352800"/>
              </a:tblGrid>
              <a:tr h="5664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" charset="0"/>
                        </a:rPr>
                        <a:t>指南名称</a:t>
                      </a:r>
                      <a:endParaRPr lang="zh-CN" altLang="en-US" sz="16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仿宋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4E7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仿宋" charset="0"/>
                        </a:rPr>
                        <a:t>文献表述</a:t>
                      </a:r>
                      <a:endParaRPr lang="en-US" altLang="en-US" sz="16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仿宋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4E78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02565" y="6125210"/>
            <a:ext cx="9234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PF-ILD</a:t>
            </a:r>
            <a:r>
              <a:rPr lang="zh-CN" altLang="en-US"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：</a:t>
            </a:r>
            <a:r>
              <a:rPr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具有进行性表型的慢性纤维化性间质性肺疾病</a:t>
            </a:r>
            <a:r>
              <a:rPr lang="zh-CN"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，该疾病</a:t>
            </a:r>
            <a:r>
              <a:rPr lang="en-US" altLang="zh-CN"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2022</a:t>
            </a:r>
            <a:r>
              <a:rPr lang="zh-CN" altLang="en-US"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年2022 AST/ERS指南建议命名</a:t>
            </a:r>
            <a:r>
              <a:rPr lang="en-US" altLang="zh-CN"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PPF</a:t>
            </a:r>
            <a:r>
              <a:rPr lang="zh-CN" altLang="en-US" sz="1400" kern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1400" kern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、美国胸科学会 (ATS)、欧洲呼吸学会 (ERS)、日本呼吸学会 (JRS)、拉丁美洲胸科协会（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ALAT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）</a:t>
            </a:r>
            <a:endParaRPr lang="zh-CN" altLang="en-US" sz="1400" kern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480060" y="2135505"/>
          <a:ext cx="6129020" cy="3583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7815"/>
                <a:gridCol w="3291205"/>
              </a:tblGrid>
              <a:tr h="1463040"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2022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年ATS联合ERS、JRS、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ALAT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：</a:t>
                      </a:r>
                      <a:r>
                        <a:rPr lang="zh-CN" altLang="en-US" sz="1600" b="1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成人</a:t>
                      </a:r>
                      <a:r>
                        <a:rPr lang="en-US" altLang="zh-CN" sz="1600" b="1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IPF</a:t>
                      </a:r>
                      <a:r>
                        <a:rPr lang="zh-CN" altLang="en-US" sz="1600" b="1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和进行性肺纤维化管理指南</a:t>
                      </a:r>
                      <a:endParaRPr lang="zh-CN" altLang="en-US" sz="1600" b="1" dirty="0">
                        <a:latin typeface="微软雅黑" panose="020B0503020204020204" charset="-122"/>
                        <a:ea typeface="微软雅黑" panose="020B0503020204020204" charset="-122"/>
                        <a:cs typeface="仿宋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建议</a:t>
                      </a:r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尼达尼布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用于治疗除特发性肺纤维化（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IPF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）以外的纤维化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ILD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标准治疗失败的进展性肺纤维化患者。</a:t>
                      </a:r>
                      <a:endParaRPr lang="zh-CN" altLang="en-US" sz="1600" b="0" dirty="0">
                        <a:latin typeface="Arial" panose="020B0604020202020204" pitchFamily="34" charset="0"/>
                        <a:ea typeface="微软雅黑" panose="020B0503020204020204" charset="-122"/>
                        <a:cs typeface="微软雅黑" panose="020B0503020204020204" charset="-122"/>
                        <a:sym typeface="Arial" panose="020B0604020202020204" pitchFamily="3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0900"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2023</a:t>
                      </a:r>
                      <a:r>
                        <a:rPr lang="zh-CN" alt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年欧洲</a:t>
                      </a:r>
                      <a:endParaRPr lang="zh-CN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altLang="en-US" sz="16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进行性肺纤维化</a:t>
                      </a:r>
                      <a:endParaRPr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alt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专家共识</a:t>
                      </a:r>
                      <a:endParaRPr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越来越多的证据表明，无论免疫抑制治疗结果如何，抗纤维化治疗都能</a:t>
                      </a:r>
                      <a:r>
                        <a:rPr lang="zh-CN" sz="1600" dirty="0">
                          <a:latin typeface="微软雅黑" panose="020B0503020204020204" charset="-122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延缓</a:t>
                      </a: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肺功能下降</a:t>
                      </a:r>
                      <a:r>
                        <a:rPr lang="zh-CN" sz="1600" dirty="0">
                          <a:latin typeface="微软雅黑" panose="020B0503020204020204" charset="-122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。</a:t>
                      </a:r>
                      <a:endParaRPr lang="zh-CN" sz="1600" dirty="0">
                        <a:latin typeface="微软雅黑" panose="020B0503020204020204" charset="-122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  <a:p>
                      <a:pPr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sz="1600" dirty="0">
                          <a:latin typeface="微软雅黑" panose="020B0503020204020204" charset="-122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相比吡非尼酮，</a:t>
                      </a:r>
                      <a:r>
                        <a:rPr lang="zh-CN" sz="1600" b="1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尼达尼布有更可靠的数据证明疗效</a:t>
                      </a:r>
                      <a:r>
                        <a:rPr lang="zh-CN" sz="1600" dirty="0">
                          <a:latin typeface="微软雅黑" panose="020B0503020204020204" charset="-122"/>
                          <a:ea typeface="微软雅黑" panose="020B0503020204020204" charset="-122"/>
                          <a:sym typeface="Arial" panose="020B0604020202020204" pitchFamily="34" charset="0"/>
                        </a:rPr>
                        <a:t>。</a:t>
                      </a:r>
                      <a:endParaRPr lang="zh-CN" sz="1600" dirty="0">
                        <a:latin typeface="微软雅黑" panose="020B0503020204020204" charset="-122"/>
                        <a:ea typeface="微软雅黑" panose="020B0503020204020204" charset="-122"/>
                        <a:sym typeface="Arial" panose="020B0604020202020204" pitchFamily="3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36880" y="549275"/>
            <a:ext cx="1020572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尼达尼布创新的作用机制，缓解疾病进展，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填补治疗领域空白</a:t>
            </a:r>
            <a:endParaRPr lang="zh-CN" altLang="en-US" sz="28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6880" y="2428875"/>
            <a:ext cx="5015230" cy="2306955"/>
          </a:xfrm>
          <a:prstGeom prst="rect">
            <a:avLst/>
          </a:prstGeom>
          <a:noFill/>
          <a:ln w="15875" cmpd="thickThin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 anchor="t">
            <a:spAutoFit/>
          </a:bodyPr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创新的作用机制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：尼达尼布是一种小分子酪氨酸激酶抑制剂（TKI）。通过阻断成纤维细胞生长因子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FGF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、血小板源生长因子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PDGF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和血管内皮生长因子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VEGF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受体酪氨酸激酶的磷酸化，即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阻断受体介导的下游信号传导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从而抑制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成纤维细胞的增殖、迁移和转化</a:t>
            </a:r>
            <a:r>
              <a:rPr lang="en-US" altLang="zh-CN" sz="160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1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，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起到抗纤维化、抗炎作用，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从而减缓疾病进展。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矩形: 圆角 3"/>
          <p:cNvSpPr/>
          <p:nvPr/>
        </p:nvSpPr>
        <p:spPr>
          <a:xfrm>
            <a:off x="0" y="0"/>
            <a:ext cx="2667635" cy="314960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创新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性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84645" y="2428875"/>
            <a:ext cx="5015230" cy="2353310"/>
          </a:xfrm>
          <a:prstGeom prst="rect">
            <a:avLst/>
          </a:prstGeom>
          <a:noFill/>
          <a:ln w="15875" cmpd="thickThin">
            <a:solidFill>
              <a:schemeClr val="accent1">
                <a:shade val="50000"/>
              </a:schemeClr>
            </a:solidFill>
            <a:prstDash val="dashDot"/>
          </a:ln>
        </p:spPr>
        <p:txBody>
          <a:bodyPr wrap="square" rtlCol="0" anchor="t">
            <a:spAutoFit/>
          </a:bodyPr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endParaRPr lang="zh-CN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临床</a:t>
            </a:r>
            <a:r>
              <a: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尼达尼布是唯一获批PF-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I</a:t>
            </a:r>
            <a:r>
              <a: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LD适应症的抗纤化药物，解决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临床针对此类患者人群无药可用的问题，</a:t>
            </a:r>
            <a:r>
              <a: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填补医疗保障空白。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267700" y="1683385"/>
            <a:ext cx="1849120" cy="337185"/>
          </a:xfrm>
          <a:prstGeom prst="rect">
            <a:avLst/>
          </a:prstGeom>
          <a:solidFill>
            <a:srgbClr val="184E78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应用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创新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19935" y="1683385"/>
            <a:ext cx="1849120" cy="337185"/>
          </a:xfrm>
          <a:prstGeom prst="rect">
            <a:avLst/>
          </a:prstGeom>
          <a:solidFill>
            <a:srgbClr val="184E78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创新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程度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0" name="图片 9" descr="350655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52550" y="1557655"/>
            <a:ext cx="558165" cy="558165"/>
          </a:xfrm>
          <a:prstGeom prst="rect">
            <a:avLst/>
          </a:prstGeom>
        </p:spPr>
      </p:pic>
      <p:pic>
        <p:nvPicPr>
          <p:cNvPr id="11" name="图片 10" descr="2158650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4280" y="1557655"/>
            <a:ext cx="558165" cy="5581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6055" y="6408420"/>
            <a:ext cx="7605395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a-DK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1、Flaherty KR, et al. N Engl J Med. 2019;381(18):1718-1727.</a:t>
            </a:r>
            <a:endParaRPr kumimoji="0" lang="da-DK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think-cell 幻灯片" r:id="rId2" imgW="0" imgH="0" progId="TCLayout.ActiveDocument.1">
                  <p:embed/>
                </p:oleObj>
              </mc:Choice>
              <mc:Fallback>
                <p:oleObj name="think-cell 幻灯片" r:id="rId2" imgW="0" imgH="0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: 圆角 3"/>
          <p:cNvSpPr/>
          <p:nvPr/>
        </p:nvSpPr>
        <p:spPr>
          <a:xfrm>
            <a:off x="0" y="0"/>
            <a:ext cx="2593975" cy="314960"/>
          </a:xfrm>
          <a:prstGeom prst="roundRect">
            <a:avLst>
              <a:gd name="adj" fmla="val 0"/>
            </a:avLst>
          </a:pr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公平性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42925" y="380365"/>
            <a:ext cx="10680065" cy="6311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唯一获批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PF-ILD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的抗纤化药物填补医疗保障空白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62610" y="2822575"/>
            <a:ext cx="11090275" cy="1152525"/>
            <a:chOff x="905" y="6367"/>
            <a:chExt cx="17465" cy="1815"/>
          </a:xfrm>
        </p:grpSpPr>
        <p:sp>
          <p:nvSpPr>
            <p:cNvPr id="34" name="矩形 33"/>
            <p:cNvSpPr/>
            <p:nvPr/>
          </p:nvSpPr>
          <p:spPr>
            <a:xfrm>
              <a:off x="905" y="6367"/>
              <a:ext cx="17428" cy="18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37" name="任意多边形 43"/>
            <p:cNvSpPr/>
            <p:nvPr/>
          </p:nvSpPr>
          <p:spPr>
            <a:xfrm>
              <a:off x="922" y="6401"/>
              <a:ext cx="4914" cy="502"/>
            </a:xfrm>
            <a:custGeom>
              <a:avLst/>
              <a:gdLst>
                <a:gd name="connsiteX0" fmla="*/ 0 w 3161201"/>
                <a:gd name="connsiteY0" fmla="*/ 0 h 768491"/>
                <a:gd name="connsiteX1" fmla="*/ 354694 w 3161201"/>
                <a:gd name="connsiteY1" fmla="*/ 0 h 768491"/>
                <a:gd name="connsiteX2" fmla="*/ 407839 w 3161201"/>
                <a:gd name="connsiteY2" fmla="*/ 0 h 768491"/>
                <a:gd name="connsiteX3" fmla="*/ 3161201 w 3161201"/>
                <a:gd name="connsiteY3" fmla="*/ 0 h 768491"/>
                <a:gd name="connsiteX4" fmla="*/ 2969078 w 3161201"/>
                <a:gd name="connsiteY4" fmla="*/ 768491 h 768491"/>
                <a:gd name="connsiteX5" fmla="*/ 407839 w 3161201"/>
                <a:gd name="connsiteY5" fmla="*/ 768491 h 768491"/>
                <a:gd name="connsiteX6" fmla="*/ 162571 w 3161201"/>
                <a:gd name="connsiteY6" fmla="*/ 768491 h 768491"/>
                <a:gd name="connsiteX7" fmla="*/ 0 w 3161201"/>
                <a:gd name="connsiteY7" fmla="*/ 768491 h 76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1201" h="768491">
                  <a:moveTo>
                    <a:pt x="0" y="0"/>
                  </a:moveTo>
                  <a:lnTo>
                    <a:pt x="354694" y="0"/>
                  </a:lnTo>
                  <a:lnTo>
                    <a:pt x="407839" y="0"/>
                  </a:lnTo>
                  <a:lnTo>
                    <a:pt x="3161201" y="0"/>
                  </a:lnTo>
                  <a:lnTo>
                    <a:pt x="2969078" y="768491"/>
                  </a:lnTo>
                  <a:lnTo>
                    <a:pt x="407839" y="768491"/>
                  </a:lnTo>
                  <a:lnTo>
                    <a:pt x="162571" y="768491"/>
                  </a:lnTo>
                  <a:lnTo>
                    <a:pt x="0" y="768491"/>
                  </a:lnTo>
                  <a:close/>
                </a:path>
              </a:pathLst>
            </a:custGeom>
            <a:solidFill>
              <a:srgbClr val="184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弥补目录短板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05" y="7011"/>
              <a:ext cx="17465" cy="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尼达尼布</a:t>
              </a:r>
              <a:r>
                <a:rPr lang="zh-CN" altLang="en-US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唯一获批PF-ILD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的抗纤化药物，弥补目录短板，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显著提升目录公平性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en-US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75302" y="5345686"/>
            <a:ext cx="11099808" cy="1236189"/>
            <a:chOff x="886" y="8340"/>
            <a:chExt cx="17480" cy="1947"/>
          </a:xfrm>
        </p:grpSpPr>
        <p:sp>
          <p:nvSpPr>
            <p:cNvPr id="58" name="矩形 57"/>
            <p:cNvSpPr/>
            <p:nvPr/>
          </p:nvSpPr>
          <p:spPr>
            <a:xfrm>
              <a:off x="886" y="8340"/>
              <a:ext cx="17428" cy="18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61" name="任意多边形 43"/>
            <p:cNvSpPr/>
            <p:nvPr/>
          </p:nvSpPr>
          <p:spPr>
            <a:xfrm>
              <a:off x="906" y="8393"/>
              <a:ext cx="4914" cy="546"/>
            </a:xfrm>
            <a:custGeom>
              <a:avLst/>
              <a:gdLst>
                <a:gd name="connsiteX0" fmla="*/ 0 w 3161201"/>
                <a:gd name="connsiteY0" fmla="*/ 0 h 768491"/>
                <a:gd name="connsiteX1" fmla="*/ 354694 w 3161201"/>
                <a:gd name="connsiteY1" fmla="*/ 0 h 768491"/>
                <a:gd name="connsiteX2" fmla="*/ 407839 w 3161201"/>
                <a:gd name="connsiteY2" fmla="*/ 0 h 768491"/>
                <a:gd name="connsiteX3" fmla="*/ 3161201 w 3161201"/>
                <a:gd name="connsiteY3" fmla="*/ 0 h 768491"/>
                <a:gd name="connsiteX4" fmla="*/ 2969078 w 3161201"/>
                <a:gd name="connsiteY4" fmla="*/ 768491 h 768491"/>
                <a:gd name="connsiteX5" fmla="*/ 407839 w 3161201"/>
                <a:gd name="connsiteY5" fmla="*/ 768491 h 768491"/>
                <a:gd name="connsiteX6" fmla="*/ 162571 w 3161201"/>
                <a:gd name="connsiteY6" fmla="*/ 768491 h 768491"/>
                <a:gd name="connsiteX7" fmla="*/ 0 w 3161201"/>
                <a:gd name="connsiteY7" fmla="*/ 768491 h 76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1201" h="768491">
                  <a:moveTo>
                    <a:pt x="0" y="0"/>
                  </a:moveTo>
                  <a:lnTo>
                    <a:pt x="354694" y="0"/>
                  </a:lnTo>
                  <a:lnTo>
                    <a:pt x="407839" y="0"/>
                  </a:lnTo>
                  <a:lnTo>
                    <a:pt x="3161201" y="0"/>
                  </a:lnTo>
                  <a:lnTo>
                    <a:pt x="2969078" y="768491"/>
                  </a:lnTo>
                  <a:lnTo>
                    <a:pt x="407839" y="768491"/>
                  </a:lnTo>
                  <a:lnTo>
                    <a:pt x="162571" y="768491"/>
                  </a:lnTo>
                  <a:lnTo>
                    <a:pt x="0" y="768491"/>
                  </a:lnTo>
                  <a:close/>
                </a:path>
              </a:pathLst>
            </a:custGeom>
            <a:solidFill>
              <a:srgbClr val="184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临床管理难度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901" y="8980"/>
              <a:ext cx="17465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疾病诊断明确，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支付范围与说明书保持一致，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方便规范管理。</a:t>
              </a:r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不存在临床滥用或超说明书用药的可能，医保基金支出有限可控。</a:t>
              </a:r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550536" y="1226864"/>
            <a:ext cx="11066790" cy="148734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21" name="任意多边形 43"/>
          <p:cNvSpPr/>
          <p:nvPr/>
        </p:nvSpPr>
        <p:spPr>
          <a:xfrm>
            <a:off x="571500" y="1256905"/>
            <a:ext cx="3120688" cy="321342"/>
          </a:xfrm>
          <a:custGeom>
            <a:avLst/>
            <a:gdLst>
              <a:gd name="connsiteX0" fmla="*/ 0 w 3161201"/>
              <a:gd name="connsiteY0" fmla="*/ 0 h 768491"/>
              <a:gd name="connsiteX1" fmla="*/ 354694 w 3161201"/>
              <a:gd name="connsiteY1" fmla="*/ 0 h 768491"/>
              <a:gd name="connsiteX2" fmla="*/ 407839 w 3161201"/>
              <a:gd name="connsiteY2" fmla="*/ 0 h 768491"/>
              <a:gd name="connsiteX3" fmla="*/ 3161201 w 3161201"/>
              <a:gd name="connsiteY3" fmla="*/ 0 h 768491"/>
              <a:gd name="connsiteX4" fmla="*/ 2969078 w 3161201"/>
              <a:gd name="connsiteY4" fmla="*/ 768491 h 768491"/>
              <a:gd name="connsiteX5" fmla="*/ 407839 w 3161201"/>
              <a:gd name="connsiteY5" fmla="*/ 768491 h 768491"/>
              <a:gd name="connsiteX6" fmla="*/ 162571 w 3161201"/>
              <a:gd name="connsiteY6" fmla="*/ 768491 h 768491"/>
              <a:gd name="connsiteX7" fmla="*/ 0 w 3161201"/>
              <a:gd name="connsiteY7" fmla="*/ 768491 h 76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1201" h="768491">
                <a:moveTo>
                  <a:pt x="0" y="0"/>
                </a:moveTo>
                <a:lnTo>
                  <a:pt x="354694" y="0"/>
                </a:lnTo>
                <a:lnTo>
                  <a:pt x="407839" y="0"/>
                </a:lnTo>
                <a:lnTo>
                  <a:pt x="3161201" y="0"/>
                </a:lnTo>
                <a:lnTo>
                  <a:pt x="2969078" y="768491"/>
                </a:lnTo>
                <a:lnTo>
                  <a:pt x="407839" y="768491"/>
                </a:lnTo>
                <a:lnTo>
                  <a:pt x="162571" y="768491"/>
                </a:lnTo>
                <a:lnTo>
                  <a:pt x="0" y="768491"/>
                </a:lnTo>
                <a:close/>
              </a:path>
            </a:pathLst>
          </a:custGeom>
          <a:solidFill>
            <a:srgbClr val="18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所治疗疾病对公共健康的影响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9225" y="1577975"/>
            <a:ext cx="1146810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1"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进行性表型的慢性纤维化间质性肺疾病(PF-LD)是一种进行性、不可逆的具有严重致残性、致命性的肺部疾病，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临床急缺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能有效地管理疾病进程的药物。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尼达尼布显著患者改善患者肺功能，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降低首次急性加重或死亡风险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75310" y="4048125"/>
            <a:ext cx="11101705" cy="1230630"/>
            <a:chOff x="883" y="6298"/>
            <a:chExt cx="17483" cy="1938"/>
          </a:xfrm>
        </p:grpSpPr>
        <p:sp>
          <p:nvSpPr>
            <p:cNvPr id="23" name="矩形 22"/>
            <p:cNvSpPr/>
            <p:nvPr/>
          </p:nvSpPr>
          <p:spPr>
            <a:xfrm>
              <a:off x="883" y="6298"/>
              <a:ext cx="17465" cy="18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5" name="任意多边形 43"/>
            <p:cNvSpPr/>
            <p:nvPr/>
          </p:nvSpPr>
          <p:spPr>
            <a:xfrm>
              <a:off x="920" y="6335"/>
              <a:ext cx="4914" cy="497"/>
            </a:xfrm>
            <a:custGeom>
              <a:avLst/>
              <a:gdLst>
                <a:gd name="connsiteX0" fmla="*/ 0 w 3161201"/>
                <a:gd name="connsiteY0" fmla="*/ 0 h 768491"/>
                <a:gd name="connsiteX1" fmla="*/ 354694 w 3161201"/>
                <a:gd name="connsiteY1" fmla="*/ 0 h 768491"/>
                <a:gd name="connsiteX2" fmla="*/ 407839 w 3161201"/>
                <a:gd name="connsiteY2" fmla="*/ 0 h 768491"/>
                <a:gd name="connsiteX3" fmla="*/ 3161201 w 3161201"/>
                <a:gd name="connsiteY3" fmla="*/ 0 h 768491"/>
                <a:gd name="connsiteX4" fmla="*/ 2969078 w 3161201"/>
                <a:gd name="connsiteY4" fmla="*/ 768491 h 768491"/>
                <a:gd name="connsiteX5" fmla="*/ 407839 w 3161201"/>
                <a:gd name="connsiteY5" fmla="*/ 768491 h 768491"/>
                <a:gd name="connsiteX6" fmla="*/ 162571 w 3161201"/>
                <a:gd name="connsiteY6" fmla="*/ 768491 h 768491"/>
                <a:gd name="connsiteX7" fmla="*/ 0 w 3161201"/>
                <a:gd name="connsiteY7" fmla="*/ 768491 h 76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1201" h="768491">
                  <a:moveTo>
                    <a:pt x="0" y="0"/>
                  </a:moveTo>
                  <a:lnTo>
                    <a:pt x="354694" y="0"/>
                  </a:lnTo>
                  <a:lnTo>
                    <a:pt x="407839" y="0"/>
                  </a:lnTo>
                  <a:lnTo>
                    <a:pt x="3161201" y="0"/>
                  </a:lnTo>
                  <a:lnTo>
                    <a:pt x="2969078" y="768491"/>
                  </a:lnTo>
                  <a:lnTo>
                    <a:pt x="407839" y="768491"/>
                  </a:lnTo>
                  <a:lnTo>
                    <a:pt x="162571" y="768491"/>
                  </a:lnTo>
                  <a:lnTo>
                    <a:pt x="0" y="768491"/>
                  </a:lnTo>
                  <a:close/>
                </a:path>
              </a:pathLst>
            </a:custGeom>
            <a:solidFill>
              <a:srgbClr val="184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符合“保基本”原则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01" y="6857"/>
              <a:ext cx="17465" cy="13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2020年国谈降价66%，</a:t>
              </a:r>
              <a:r>
                <a: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是2022年版国家基本医疗保险目录内“常规目录”药品，支付范围限IPF或SSc-ILD患者。</a:t>
              </a:r>
              <a:endParaRPr lang="en-US" altLang="zh-CN" sz="16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>
                  <a:latin typeface="微软雅黑" panose="020B0503020204020204" charset="-122"/>
                  <a:ea typeface="微软雅黑" panose="020B0503020204020204" charset="-122"/>
                </a:rPr>
                <a:t>PF-ILD</a:t>
              </a:r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</a:rPr>
                <a:t>患者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人数少，</a:t>
              </a:r>
              <a:r>
                <a:rPr lang="zh-CN" altLang="en-US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对医保基金的影响有限</a:t>
              </a: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；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PECIAL_SOURCE" val="bdnull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THINKCELLSHAPEDONOTDELETE" val="thinkcellActiveDocDoNotDelete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TABLE_BEAUTIFY" val="smartTable{a029d038-277c-47ce-812e-1818842a7cc3}"/>
  <p:tag name="TABLE_ENDDRAG_ORIGIN_RECT" val="482*44"/>
  <p:tag name="TABLE_ENDDRAG_RECT" val="41*108*482*44"/>
</p:tagLst>
</file>

<file path=ppt/tags/tag16.xml><?xml version="1.0" encoding="utf-8"?>
<p:tagLst xmlns:p="http://schemas.openxmlformats.org/presentationml/2006/main">
  <p:tag name="KSO_WM_UNIT_TABLE_BEAUTIFY" val="smartTable{e873e613-47af-49da-a47c-41ff7ac49cc7}"/>
  <p:tag name="TABLE_ENDDRAG_ORIGIN_RECT" val="482*278"/>
  <p:tag name="TABLE_ENDDRAG_RECT" val="37*168*482*278"/>
</p:tagLst>
</file>

<file path=ppt/tags/tag17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THINKCELLSHAPEDONOTDELETE" val="thinkcellActiveDocDoNotDelete"/>
</p:tagLst>
</file>

<file path=ppt/tags/tag2.xml><?xml version="1.0" encoding="utf-8"?>
<p:tagLst xmlns:p="http://schemas.openxmlformats.org/presentationml/2006/main">
  <p:tag name="THINKCELLSHAPEDONOTDELETE" val="thinkcellActiveDocDoNotDelete"/>
</p:tagLst>
</file>

<file path=ppt/tags/tag20.xml><?xml version="1.0" encoding="utf-8"?>
<p:tagLst xmlns:p="http://schemas.openxmlformats.org/presentationml/2006/main">
  <p:tag name="COMMONDATA" val="eyJoZGlkIjoiZDIxNTFkZmM1MGMzN2NjZWVjYjdhM2EzMmY4NDU0NzUifQ=="/>
  <p:tag name="KSO_WPP_MARK_KEY" val="f9fd2067-295a-4970-bf25-f429c364ceb3"/>
</p:tagLst>
</file>

<file path=ppt/tags/tag3.xml><?xml version="1.0" encoding="utf-8"?>
<p:tagLst xmlns:p="http://schemas.openxmlformats.org/presentationml/2006/main">
  <p:tag name="THINKCELLSHAPEDONOTDELETE" val="thinkcellActiveDocDoNotDelete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TABLE_BEAUTIFY" val="smartTable{1c703efe-6186-4038-bbe8-98f25a195e5c}"/>
  <p:tag name="TABLE_ENDDRAG_ORIGIN_RECT" val="904*289"/>
  <p:tag name="TABLE_ENDDRAG_RECT" val="27*114*904*289"/>
</p:tagLst>
</file>

<file path=ppt/tags/tag6.xml><?xml version="1.0" encoding="utf-8"?>
<p:tagLst xmlns:p="http://schemas.openxmlformats.org/presentationml/2006/main">
  <p:tag name="THINKCELLSHAPEDONOTDELETE" val="thinkcellActiveDocDoNotDelete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ewbyl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3401</Words>
  <Application>WPS 文字</Application>
  <PresentationFormat>宽屏</PresentationFormat>
  <Paragraphs>255</Paragraphs>
  <Slides>10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10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思源黑体 CN Bold</vt:lpstr>
      <vt:lpstr>汉仪中黑KW</vt:lpstr>
      <vt:lpstr>Times New Roman</vt:lpstr>
      <vt:lpstr>Calibri</vt:lpstr>
      <vt:lpstr>Helvetica Neue</vt:lpstr>
      <vt:lpstr>メイリオ</vt:lpstr>
      <vt:lpstr>苹方-简</vt:lpstr>
      <vt:lpstr>Arial</vt:lpstr>
      <vt:lpstr>等线</vt:lpstr>
      <vt:lpstr>Wingdings</vt:lpstr>
      <vt:lpstr>仿宋</vt:lpstr>
      <vt:lpstr>方正仿宋_GBK</vt:lpstr>
      <vt:lpstr>Calibri</vt:lpstr>
      <vt:lpstr>Tahoma</vt:lpstr>
      <vt:lpstr>MS PGothic</vt:lpstr>
      <vt:lpstr>汉仪中等线KW</vt:lpstr>
      <vt:lpstr>Malgun Gothic</vt:lpstr>
      <vt:lpstr>Apple SD Gothic Neo</vt:lpstr>
      <vt:lpstr>Arial Unicode MS</vt:lpstr>
      <vt:lpstr>等线</vt:lpstr>
      <vt:lpstr>Office 主题</vt:lpstr>
      <vt:lpstr>1_Office 主题</vt:lpstr>
      <vt:lpstr>Office 主题​​</vt:lpstr>
      <vt:lpstr>4_自定义设计方案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指南推荐：抗纤维化治疗能延缓PF-ILD患者肺功能下降。 尼达尼布有更可靠的数据证明疗效。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石药集团</cp:lastModifiedBy>
  <cp:revision>264</cp:revision>
  <dcterms:created xsi:type="dcterms:W3CDTF">2023-07-14T07:22:54Z</dcterms:created>
  <dcterms:modified xsi:type="dcterms:W3CDTF">2023-07-14T07:22:54Z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1D0FB3F611DC3E136A73AF641E828BE2_43</vt:lpwstr>
  </property>
  <property fmtid="{D5CDD505-2E9C-101B-9397-08002B2CF9AE}" pid="3" name="KSOProductBuildVer">
    <vt:lpwstr>2052-5.4.1.7920</vt:lpwstr>
  </property>
</Properties>
</file>