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"/>
  </p:notesMasterIdLst>
  <p:sldIdLst>
    <p:sldId id="256" r:id="rId3"/>
    <p:sldId id="261" r:id="rId4"/>
    <p:sldId id="283" r:id="rId5"/>
    <p:sldId id="318" r:id="rId7"/>
    <p:sldId id="258" r:id="rId8"/>
    <p:sldId id="329" r:id="rId9"/>
    <p:sldId id="313" r:id="rId10"/>
    <p:sldId id="315" r:id="rId11"/>
    <p:sldId id="31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3D3"/>
    <a:srgbClr val="DEEBF7"/>
    <a:srgbClr val="EAF2FA"/>
    <a:srgbClr val="515151"/>
    <a:srgbClr val="383838"/>
    <a:srgbClr val="0065C4"/>
    <a:srgbClr val="5EB3E4"/>
    <a:srgbClr val="E9F6FC"/>
    <a:srgbClr val="00478E"/>
    <a:srgbClr val="E4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 autoAdjust="0"/>
    <p:restoredTop sz="96182" autoAdjust="0"/>
  </p:normalViewPr>
  <p:slideViewPr>
    <p:cSldViewPr snapToGrid="0">
      <p:cViewPr varScale="1">
        <p:scale>
          <a:sx n="131" d="100"/>
          <a:sy n="131" d="100"/>
        </p:scale>
        <p:origin x="23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"/>
            <a:ext cx="12192000" cy="6854653"/>
          </a:xfrm>
          <a:prstGeom prst="rect">
            <a:avLst/>
          </a:prstGeom>
        </p:spPr>
      </p:pic>
      <p:sp>
        <p:nvSpPr>
          <p:cNvPr id="43" name="文本框 42"/>
          <p:cNvSpPr txBox="1"/>
          <p:nvPr userDrawn="1"/>
        </p:nvSpPr>
        <p:spPr>
          <a:xfrm>
            <a:off x="489074" y="6466589"/>
            <a:ext cx="196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n w="0"/>
                <a:solidFill>
                  <a:schemeClr val="bg1"/>
                </a:solidFill>
              </a:rPr>
              <a:t>INNOVATIONS FOR LIFE</a:t>
            </a:r>
            <a:endParaRPr lang="zh-CN" altLang="en-US" sz="1200" dirty="0">
              <a:ln w="0"/>
              <a:solidFill>
                <a:schemeClr val="bg1"/>
              </a:solidFill>
            </a:endParaRPr>
          </a:p>
        </p:txBody>
      </p:sp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41174" y="3177584"/>
            <a:ext cx="52700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这是一段副标题</a:t>
            </a:r>
            <a:r>
              <a:rPr lang="en-US" altLang="zh-CN" dirty="0"/>
              <a:t>32</a:t>
            </a:r>
            <a:r>
              <a:rPr lang="zh-CN" altLang="en-US" dirty="0"/>
              <a:t>号字</a:t>
            </a:r>
            <a:endParaRPr lang="en-US" dirty="0"/>
          </a:p>
        </p:txBody>
      </p: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4175" y="627380"/>
            <a:ext cx="5780405" cy="5277485"/>
          </a:xfrm>
          <a:prstGeom prst="rect">
            <a:avLst/>
          </a:prstGeom>
        </p:spPr>
      </p:pic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541174" y="1756775"/>
            <a:ext cx="6755052" cy="14208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>
                <a:solidFill>
                  <a:srgbClr val="00478E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这是一段大标题</a:t>
            </a:r>
            <a:r>
              <a:rPr lang="en-US" altLang="zh-CN" dirty="0"/>
              <a:t>48</a:t>
            </a:r>
            <a:r>
              <a:rPr lang="zh-CN" altLang="en-US" dirty="0"/>
              <a:t>号字</a:t>
            </a:r>
            <a:endParaRPr lang="zh-CN" altLang="en-US" dirty="0"/>
          </a:p>
        </p:txBody>
      </p:sp>
      <p:sp>
        <p:nvSpPr>
          <p:cNvPr id="40" name="Freeform 12_1"/>
          <p:cNvSpPr/>
          <p:nvPr userDrawn="1"/>
        </p:nvSpPr>
        <p:spPr bwMode="auto">
          <a:xfrm>
            <a:off x="14394055" y="4372943"/>
            <a:ext cx="1209872" cy="1396006"/>
          </a:xfrm>
          <a:custGeom>
            <a:avLst/>
            <a:gdLst>
              <a:gd name="T0" fmla="*/ 2106 w 2106"/>
              <a:gd name="T1" fmla="*/ 1822 h 2430"/>
              <a:gd name="T2" fmla="*/ 2106 w 2106"/>
              <a:gd name="T3" fmla="*/ 608 h 2430"/>
              <a:gd name="T4" fmla="*/ 1053 w 2106"/>
              <a:gd name="T5" fmla="*/ 0 h 2430"/>
              <a:gd name="T6" fmla="*/ 0 w 2106"/>
              <a:gd name="T7" fmla="*/ 608 h 2430"/>
              <a:gd name="T8" fmla="*/ 0 w 2106"/>
              <a:gd name="T9" fmla="*/ 1822 h 2430"/>
              <a:gd name="T10" fmla="*/ 1053 w 2106"/>
              <a:gd name="T11" fmla="*/ 2430 h 2430"/>
              <a:gd name="T12" fmla="*/ 2106 w 2106"/>
              <a:gd name="T13" fmla="*/ 1822 h 2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6" h="2430">
                <a:moveTo>
                  <a:pt x="2106" y="1822"/>
                </a:moveTo>
                <a:lnTo>
                  <a:pt x="2106" y="608"/>
                </a:lnTo>
                <a:lnTo>
                  <a:pt x="1053" y="0"/>
                </a:lnTo>
                <a:lnTo>
                  <a:pt x="0" y="608"/>
                </a:lnTo>
                <a:lnTo>
                  <a:pt x="0" y="1822"/>
                </a:lnTo>
                <a:lnTo>
                  <a:pt x="1053" y="2430"/>
                </a:lnTo>
                <a:lnTo>
                  <a:pt x="2106" y="18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25761" r="11854" b="23909"/>
          <a:stretch>
            <a:fillRect/>
          </a:stretch>
        </p:blipFill>
        <p:spPr>
          <a:xfrm>
            <a:off x="8094699" y="2936798"/>
            <a:ext cx="2562799" cy="9844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3" y="-80544"/>
            <a:ext cx="12429583" cy="6962742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105161" y="2572021"/>
            <a:ext cx="3931932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 err="1"/>
              <a:t>这是一段标题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6105161" y="3573962"/>
            <a:ext cx="3163196" cy="6126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62B3E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这是一段副标题</a:t>
            </a:r>
            <a:endParaRPr lang="en-US" dirty="0"/>
          </a:p>
        </p:txBody>
      </p:sp>
      <p:pic>
        <p:nvPicPr>
          <p:cNvPr id="70" name="图片 6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43" y="353402"/>
            <a:ext cx="1526075" cy="554937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1083241" y="1165626"/>
            <a:ext cx="5273173" cy="4816672"/>
            <a:chOff x="1083241" y="1165626"/>
            <a:chExt cx="5273173" cy="4816672"/>
          </a:xfrm>
        </p:grpSpPr>
        <p:sp>
          <p:nvSpPr>
            <p:cNvPr id="9" name="椭圆 8"/>
            <p:cNvSpPr/>
            <p:nvPr userDrawn="1"/>
          </p:nvSpPr>
          <p:spPr>
            <a:xfrm>
              <a:off x="1358511" y="4163293"/>
              <a:ext cx="1648918" cy="1648918"/>
            </a:xfrm>
            <a:prstGeom prst="ellipse">
              <a:avLst/>
            </a:prstGeom>
            <a:solidFill>
              <a:srgbClr val="004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69" name="图片 68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62"/>
            <a:stretch>
              <a:fillRect/>
            </a:stretch>
          </p:blipFill>
          <p:spPr>
            <a:xfrm>
              <a:off x="1083241" y="1165626"/>
              <a:ext cx="5273173" cy="4816672"/>
            </a:xfrm>
            <a:prstGeom prst="rect">
              <a:avLst/>
            </a:prstGeom>
          </p:spPr>
        </p:pic>
      </p:grp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2784689" y="3098142"/>
            <a:ext cx="1559398" cy="10651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76" name="任意形状 75"/>
          <p:cNvSpPr/>
          <p:nvPr userDrawn="1"/>
        </p:nvSpPr>
        <p:spPr>
          <a:xfrm>
            <a:off x="8295774" y="3448185"/>
            <a:ext cx="3942664" cy="3453199"/>
          </a:xfrm>
          <a:custGeom>
            <a:avLst/>
            <a:gdLst>
              <a:gd name="connsiteX0" fmla="*/ 4340698 w 4340698"/>
              <a:gd name="connsiteY0" fmla="*/ 0 h 3801819"/>
              <a:gd name="connsiteX1" fmla="*/ 4340698 w 4340698"/>
              <a:gd name="connsiteY1" fmla="*/ 3801819 h 3801819"/>
              <a:gd name="connsiteX2" fmla="*/ 0 w 4340698"/>
              <a:gd name="connsiteY2" fmla="*/ 3801819 h 3801819"/>
              <a:gd name="connsiteX3" fmla="*/ 0 w 4340698"/>
              <a:gd name="connsiteY3" fmla="*/ 3801214 h 3801819"/>
              <a:gd name="connsiteX4" fmla="*/ 179359 w 4340698"/>
              <a:gd name="connsiteY4" fmla="*/ 3797103 h 3801819"/>
              <a:gd name="connsiteX5" fmla="*/ 4332624 w 4340698"/>
              <a:gd name="connsiteY5" fmla="*/ 63542 h 380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698" h="3801819">
                <a:moveTo>
                  <a:pt x="4340698" y="0"/>
                </a:moveTo>
                <a:lnTo>
                  <a:pt x="4340698" y="3801819"/>
                </a:lnTo>
                <a:lnTo>
                  <a:pt x="0" y="3801819"/>
                </a:lnTo>
                <a:lnTo>
                  <a:pt x="0" y="3801214"/>
                </a:lnTo>
                <a:lnTo>
                  <a:pt x="179359" y="3797103"/>
                </a:lnTo>
                <a:cubicBezTo>
                  <a:pt x="2293556" y="3699991"/>
                  <a:pt x="4019297" y="2114152"/>
                  <a:pt x="4332624" y="63542"/>
                </a:cubicBezTo>
                <a:close/>
              </a:path>
            </a:pathLst>
          </a:cu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77" name="任意形状 76"/>
          <p:cNvSpPr/>
          <p:nvPr userDrawn="1"/>
        </p:nvSpPr>
        <p:spPr>
          <a:xfrm rot="10800000">
            <a:off x="-53990" y="-80545"/>
            <a:ext cx="3435046" cy="3008600"/>
          </a:xfrm>
          <a:custGeom>
            <a:avLst/>
            <a:gdLst>
              <a:gd name="connsiteX0" fmla="*/ 4340698 w 4340698"/>
              <a:gd name="connsiteY0" fmla="*/ 0 h 3801819"/>
              <a:gd name="connsiteX1" fmla="*/ 4340698 w 4340698"/>
              <a:gd name="connsiteY1" fmla="*/ 3801819 h 3801819"/>
              <a:gd name="connsiteX2" fmla="*/ 0 w 4340698"/>
              <a:gd name="connsiteY2" fmla="*/ 3801819 h 3801819"/>
              <a:gd name="connsiteX3" fmla="*/ 0 w 4340698"/>
              <a:gd name="connsiteY3" fmla="*/ 3801214 h 3801819"/>
              <a:gd name="connsiteX4" fmla="*/ 179359 w 4340698"/>
              <a:gd name="connsiteY4" fmla="*/ 3797103 h 3801819"/>
              <a:gd name="connsiteX5" fmla="*/ 4332624 w 4340698"/>
              <a:gd name="connsiteY5" fmla="*/ 63542 h 380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698" h="3801819">
                <a:moveTo>
                  <a:pt x="4340698" y="0"/>
                </a:moveTo>
                <a:lnTo>
                  <a:pt x="4340698" y="3801819"/>
                </a:lnTo>
                <a:lnTo>
                  <a:pt x="0" y="3801819"/>
                </a:lnTo>
                <a:lnTo>
                  <a:pt x="0" y="3801214"/>
                </a:lnTo>
                <a:lnTo>
                  <a:pt x="179359" y="3797103"/>
                </a:lnTo>
                <a:cubicBezTo>
                  <a:pt x="2293556" y="3699991"/>
                  <a:pt x="4019297" y="2114152"/>
                  <a:pt x="4332624" y="63542"/>
                </a:cubicBezTo>
                <a:close/>
              </a:path>
            </a:pathLst>
          </a:cu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8625" y="331173"/>
            <a:ext cx="6242404" cy="669855"/>
          </a:xfrm>
          <a:prstGeom prst="rect">
            <a:avLst/>
          </a:prstGeom>
        </p:spPr>
        <p:txBody>
          <a:bodyPr bIns="36195" anchor="t" anchorCtr="0">
            <a:noAutofit/>
          </a:bodyPr>
          <a:lstStyle>
            <a:lvl1pPr>
              <a:defRPr sz="280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这是一段标题</a:t>
            </a:r>
            <a:r>
              <a:rPr kumimoji="1" lang="en-US" altLang="zh-CN" dirty="0"/>
              <a:t>24</a:t>
            </a:r>
            <a:r>
              <a:rPr kumimoji="1" lang="zh-CN" altLang="en-US" dirty="0"/>
              <a:t>号字</a:t>
            </a:r>
            <a:endParaRPr lang="en-US" dirty="0"/>
          </a:p>
        </p:txBody>
      </p:sp>
      <p:pic>
        <p:nvPicPr>
          <p:cNvPr id="7" name="图片 6" descr="资源 1@2x"/>
          <p:cNvPicPr>
            <a:picLocks noChangeAspect="1"/>
          </p:cNvPicPr>
          <p:nvPr/>
        </p:nvPicPr>
        <p:blipFill>
          <a:blip r:embed="rId2"/>
          <a:srcRect b="31281"/>
          <a:stretch>
            <a:fillRect/>
          </a:stretch>
        </p:blipFill>
        <p:spPr>
          <a:xfrm>
            <a:off x="-248920" y="3829050"/>
            <a:ext cx="12689840" cy="31038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8" y="135597"/>
            <a:ext cx="1526075" cy="554937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00013" y="6602730"/>
            <a:ext cx="12292013" cy="246380"/>
          </a:xfrm>
          <a:prstGeom prst="rect">
            <a:avLst/>
          </a:prstGeom>
          <a:solidFill>
            <a:srgbClr val="004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444920" y="419086"/>
            <a:ext cx="288114" cy="288114"/>
          </a:xfrm>
          <a:prstGeom prst="ellipse">
            <a:avLst/>
          </a:prstGeom>
          <a:solidFill>
            <a:srgbClr val="004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564663" y="419086"/>
            <a:ext cx="288114" cy="28811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1@2x"/>
          <p:cNvPicPr>
            <a:picLocks noChangeAspect="1"/>
          </p:cNvPicPr>
          <p:nvPr userDrawn="1"/>
        </p:nvPicPr>
        <p:blipFill>
          <a:blip r:embed="rId2"/>
          <a:srcRect b="31281"/>
          <a:stretch>
            <a:fillRect/>
          </a:stretch>
        </p:blipFill>
        <p:spPr>
          <a:xfrm>
            <a:off x="-248920" y="3829050"/>
            <a:ext cx="12689840" cy="310388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-100013" y="6595745"/>
            <a:ext cx="12292013" cy="246380"/>
          </a:xfrm>
          <a:prstGeom prst="rect">
            <a:avLst/>
          </a:prstGeom>
          <a:solidFill>
            <a:srgbClr val="0047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558" y="135597"/>
            <a:ext cx="1526075" cy="554937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342" y="6431884"/>
            <a:ext cx="2556584" cy="13994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543" y="353402"/>
            <a:ext cx="1526075" cy="5549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"/>
            <a:ext cx="12192000" cy="6854653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>
            <p:custDataLst>
              <p:tags r:id="rId6"/>
            </p:custDataLst>
          </p:nvPr>
        </p:nvSpPr>
        <p:spPr>
          <a:xfrm>
            <a:off x="489074" y="6466589"/>
            <a:ext cx="1960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 dirty="0">
                <a:ln w="0"/>
                <a:solidFill>
                  <a:schemeClr val="bg1"/>
                </a:solidFill>
              </a:rPr>
              <a:t>INNOVATIONS FOR LIFE</a:t>
            </a:r>
            <a:endParaRPr lang="zh-CN" altLang="en-US" sz="1200" dirty="0">
              <a:ln w="0"/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 txBox="1"/>
          <p:nvPr/>
        </p:nvSpPr>
        <p:spPr>
          <a:xfrm>
            <a:off x="1034321" y="1814565"/>
            <a:ext cx="7903646" cy="10253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zh-CN" altLang="en-US" sz="4800" b="0" dirty="0">
              <a:solidFill>
                <a:schemeClr val="bg1"/>
              </a:solidFill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ctrTitle"/>
          </p:nvPr>
        </p:nvSpPr>
        <p:spPr>
          <a:xfrm>
            <a:off x="1033145" y="1938655"/>
            <a:ext cx="5770245" cy="105156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托珠单抗注射液</a:t>
            </a:r>
            <a:br>
              <a:rPr lang="zh-CN" altLang="en-US" dirty="0"/>
            </a:br>
            <a:r>
              <a:rPr lang="zh-CN" altLang="en-US" dirty="0"/>
              <a:t>（施瑞立</a:t>
            </a:r>
            <a:r>
              <a:rPr lang="en-US" altLang="zh-CN" baseline="30000" dirty="0"/>
              <a:t>®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550920" y="6482715"/>
            <a:ext cx="5090160" cy="2235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ctr" defTabSz="394970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此资料仅用于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“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202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年国家医保目录调整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”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申报工作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8215" y="3948430"/>
            <a:ext cx="3380740" cy="3467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39510" tIns="19755" rIns="39510" bIns="19755" rtlCol="0">
            <a:spAutoFit/>
          </a:bodyPr>
          <a:p>
            <a:pPr algn="ctr" defTabSz="394970"/>
            <a:r>
              <a:rPr lang="zh-CN" altLang="en-US" sz="20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百奥泰生物制药股份有限公司</a:t>
            </a:r>
            <a:endParaRPr lang="zh-CN" altLang="en-US" sz="2000" b="1" dirty="0">
              <a:solidFill>
                <a:srgbClr val="004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23666" y="1608722"/>
            <a:ext cx="8072373" cy="3883345"/>
            <a:chOff x="757282" y="1700808"/>
            <a:chExt cx="10763164" cy="5177793"/>
          </a:xfrm>
        </p:grpSpPr>
        <p:grpSp>
          <p:nvGrpSpPr>
            <p:cNvPr id="3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57282" y="1700808"/>
              <a:ext cx="10763164" cy="5138825"/>
              <a:chOff x="1175743" y="1700808"/>
              <a:chExt cx="10344705" cy="5138825"/>
            </a:xfrm>
          </p:grpSpPr>
          <p:sp>
            <p:nvSpPr>
              <p:cNvPr id="5" name="iṡľïḑè"/>
              <p:cNvSpPr txBox="1"/>
              <p:nvPr/>
            </p:nvSpPr>
            <p:spPr bwMode="auto">
              <a:xfrm>
                <a:off x="3822154" y="1700808"/>
                <a:ext cx="7698294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257175" indent="-257175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1200" b="0" dirty="0">
                  <a:solidFill>
                    <a:schemeClr val="accent6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cxnSp>
            <p:nvCxnSpPr>
              <p:cNvPr id="6" name="直接连接符 9"/>
              <p:cNvCxnSpPr/>
              <p:nvPr/>
            </p:nvCxnSpPr>
            <p:spPr>
              <a:xfrm>
                <a:off x="3696888" y="1780800"/>
                <a:ext cx="0" cy="5058833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" name="išľïḋé"/>
              <p:cNvSpPr txBox="1"/>
              <p:nvPr/>
            </p:nvSpPr>
            <p:spPr>
              <a:xfrm>
                <a:off x="1175743" y="1700808"/>
                <a:ext cx="2521108" cy="553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100" b="1" dirty="0">
                    <a:solidFill>
                      <a:srgbClr val="12478E"/>
                    </a:solidFill>
                    <a:cs typeface="+mn-ea"/>
                    <a:sym typeface="+mn-lt"/>
                  </a:rPr>
                  <a:t>CONTENTS</a:t>
                </a:r>
                <a:endParaRPr lang="tr-TR" sz="2100" b="1" dirty="0">
                  <a:solidFill>
                    <a:srgbClr val="12478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poetry_91022"/>
            <p:cNvSpPr>
              <a:spLocks noChangeAspect="1"/>
            </p:cNvSpPr>
            <p:nvPr/>
          </p:nvSpPr>
          <p:spPr bwMode="auto">
            <a:xfrm>
              <a:off x="2263540" y="5962934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</p:grpSp>
      <p:sp>
        <p:nvSpPr>
          <p:cNvPr id="9" name="iṡļiḑe"/>
          <p:cNvSpPr/>
          <p:nvPr/>
        </p:nvSpPr>
        <p:spPr>
          <a:xfrm>
            <a:off x="3584459" y="1890585"/>
            <a:ext cx="672696" cy="415498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R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>
                <a:solidFill>
                  <a:srgbClr val="00478E"/>
                </a:solidFill>
                <a:ea typeface="微软雅黑" panose="020B0503020204020204" pitchFamily="34" charset="-122"/>
              </a:rPr>
              <a:t>目录</a:t>
            </a:r>
            <a:endParaRPr lang="zh-CN" altLang="zh-CN" sz="2000" b="1" dirty="0">
              <a:solidFill>
                <a:srgbClr val="00478E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83430" y="1962785"/>
            <a:ext cx="6649085" cy="4083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01  </a:t>
            </a:r>
            <a:r>
              <a:rPr lang="zh-CN" altLang="en-US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药品基本信息</a:t>
            </a:r>
            <a:endParaRPr lang="zh-CN" altLang="en-US" sz="2400" b="1" dirty="0">
              <a:solidFill>
                <a:srgbClr val="004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583430" y="2590165"/>
            <a:ext cx="6649085" cy="4083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02  </a:t>
            </a:r>
            <a:r>
              <a:rPr lang="zh-CN" altLang="en-US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安全性</a:t>
            </a:r>
            <a:endParaRPr lang="zh-CN" altLang="en-US" sz="2400" b="1" dirty="0">
              <a:solidFill>
                <a:srgbClr val="004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4583430" y="3217545"/>
            <a:ext cx="6649085" cy="4083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03  </a:t>
            </a:r>
            <a:r>
              <a:rPr lang="zh-CN" altLang="en-US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有效性</a:t>
            </a:r>
            <a:endParaRPr lang="zh-CN" altLang="en-US" sz="2400" b="1" dirty="0">
              <a:solidFill>
                <a:srgbClr val="004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583430" y="3844925"/>
            <a:ext cx="6649085" cy="4083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04  </a:t>
            </a:r>
            <a:r>
              <a:rPr lang="zh-CN" altLang="en-US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创新性</a:t>
            </a:r>
            <a:endParaRPr lang="zh-CN" altLang="en-US" sz="2400" b="1" dirty="0">
              <a:solidFill>
                <a:srgbClr val="004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4583430" y="4472305"/>
            <a:ext cx="6649085" cy="4083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05  </a:t>
            </a:r>
            <a:r>
              <a:rPr lang="zh-CN" altLang="en-US" sz="2400" b="1" dirty="0">
                <a:solidFill>
                  <a:srgbClr val="00478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公平性</a:t>
            </a:r>
            <a:endParaRPr lang="zh-CN" altLang="en-US" sz="2400" b="1" dirty="0">
              <a:solidFill>
                <a:srgbClr val="00478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8525" y="331470"/>
            <a:ext cx="6887210" cy="669925"/>
          </a:xfrm>
        </p:spPr>
        <p:txBody>
          <a:bodyPr>
            <a:normAutofit/>
          </a:bodyPr>
          <a:lstStyle/>
          <a:p>
            <a:r>
              <a:rPr lang="en-US"/>
              <a:t>01 </a:t>
            </a:r>
            <a:r>
              <a:rPr lang="zh-CN" altLang="en-US"/>
              <a:t>药品基本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256655" y="1444625"/>
            <a:ext cx="5417820" cy="4743450"/>
          </a:xfrm>
          <a:prstGeom prst="rect">
            <a:avLst/>
          </a:prstGeom>
          <a:solidFill>
            <a:srgbClr val="EAF2F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107950" tIns="19755" rIns="107950" bIns="19755" rtlCol="0" anchor="ctr" anchorCtr="0">
            <a:noAutofit/>
          </a:bodyPr>
          <a:p>
            <a:pPr marL="285750" indent="-285750" algn="just" defTabSz="39497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类风湿关节炎（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RA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indent="0" algn="just" defTabSz="39497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本品用于治疗对改善病情的抗风湿药物（DMARDs）治疗应答不足的中到重度活动性类风湿关节炎的成年患者。托珠单抗与甲氨蝶呤（MTX）之外的其他DMARDs联用。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marL="285750" indent="-285750" algn="just" defTabSz="394970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全身型幼年特发性关节炎（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sJIA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indent="0" algn="just" defTabSz="39497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本品用于治疗此前经非甾体抗炎药（NSAIDs）和糖皮质激素治疗应答不足的2岁或2岁以上儿童的活动性全身型幼年特发性关节炎（sJIA），可作为单药治疗（对甲氨蝶呤不耐受或不宜接受甲氨蝶呤治疗）或者与甲氨蝶呤联合使用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marL="285750" indent="-285750" algn="just" defTabSz="394970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Font typeface="Wingdings" panose="05000000000000000000" charset="0"/>
              <a:buChar char="u"/>
            </a:pPr>
            <a:r>
              <a:rPr lang="zh-CN" altLang="en-US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细胞因子释放综合征（</a:t>
            </a:r>
            <a:r>
              <a:rPr lang="en-US" altLang="zh-CN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4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）</a:t>
            </a:r>
            <a:r>
              <a:rPr lang="zh-CN" altLang="en-US" sz="1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（本次申请新增）</a:t>
            </a:r>
            <a:endParaRPr lang="zh-CN" altLang="en-US" sz="14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indent="0" algn="just" defTabSz="39497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       </a:t>
            </a: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本品用于治疗成年和2岁及以上儿童患者由嵌合抗原受体（CAR）T细胞引起的重度或危及生命的细胞因子释放综合征（CRS）。</a:t>
            </a:r>
            <a:endParaRPr lang="zh-CN" altLang="en-US" sz="1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256655" y="1065530"/>
            <a:ext cx="2936875" cy="379095"/>
          </a:xfrm>
          <a:prstGeom prst="rect">
            <a:avLst/>
          </a:prstGeom>
          <a:solidFill>
            <a:srgbClr val="2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说明书适应症</a:t>
            </a:r>
            <a:r>
              <a:rPr lang="en-US" altLang="zh-CN" b="1"/>
              <a:t>/</a:t>
            </a:r>
            <a:r>
              <a:rPr lang="zh-CN" altLang="en-US" b="1"/>
              <a:t>功能</a:t>
            </a:r>
            <a:r>
              <a:rPr lang="zh-CN" altLang="en-US" b="1"/>
              <a:t>主治</a:t>
            </a:r>
            <a:endParaRPr lang="zh-CN" altLang="en-US" b="1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670540" y="6604000"/>
            <a:ext cx="1521460" cy="193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39510" tIns="19755" rIns="39510" bIns="19755" rtlCol="0">
            <a:spAutoFit/>
          </a:bodyPr>
          <a:p>
            <a:pPr algn="l" defTabSz="394970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1.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托珠单抗注射液说明书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.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320675" y="1072515"/>
          <a:ext cx="5593715" cy="5114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320"/>
                <a:gridCol w="3541395"/>
              </a:tblGrid>
              <a:tr h="406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</a:rPr>
                        <a:t>通用名</a:t>
                      </a:r>
                      <a:endParaRPr lang="zh-CN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0"/>
                        <a:t>托珠单抗注射液（施瑞立</a:t>
                      </a:r>
                      <a:r>
                        <a:rPr lang="en-US" altLang="zh-CN" sz="1400" b="0" baseline="30000"/>
                        <a:t>®</a:t>
                      </a:r>
                      <a:r>
                        <a:rPr lang="zh-CN" altLang="en-US" sz="1400" b="0"/>
                        <a:t>）</a:t>
                      </a:r>
                      <a:endParaRPr lang="zh-CN" altLang="en-US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406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</a:rPr>
                        <a:t>药品类别</a:t>
                      </a:r>
                      <a:endParaRPr lang="zh-CN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0"/>
                        <a:t>西药</a:t>
                      </a:r>
                      <a:endParaRPr lang="zh-CN" altLang="en-US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40703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</a:rPr>
                        <a:t>是否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</a:rPr>
                        <a:t>OTC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</a:rPr>
                        <a:t>药品</a:t>
                      </a:r>
                      <a:endParaRPr lang="zh-CN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0"/>
                        <a:t>否</a:t>
                      </a:r>
                      <a:endParaRPr lang="zh-CN" altLang="en-US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5454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</a:rPr>
                        <a:t>注册规格</a:t>
                      </a:r>
                      <a:endParaRPr lang="zh-CN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/>
                        <a:t>400mg/20mL</a:t>
                      </a:r>
                      <a:endParaRPr lang="en-US" altLang="zh-CN" sz="1400" b="0"/>
                    </a:p>
                    <a:p>
                      <a:pPr>
                        <a:buNone/>
                      </a:pPr>
                      <a:r>
                        <a:rPr lang="en-US" altLang="zh-CN" sz="1400" b="0"/>
                        <a:t>80mg/4mL</a:t>
                      </a:r>
                      <a:endParaRPr lang="en-US" altLang="zh-CN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6178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全球首个上市国家</a:t>
                      </a:r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地区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 dirty="0"/>
                        <a:t>2</a:t>
                      </a:r>
                      <a:r>
                        <a:rPr lang="en-US" sz="1400" b="0" dirty="0"/>
                        <a:t>023</a:t>
                      </a:r>
                      <a:r>
                        <a:rPr lang="zh-CN" altLang="en-US" sz="1400" b="0" dirty="0"/>
                        <a:t>年首次在中国上市</a:t>
                      </a:r>
                      <a:endParaRPr lang="zh-CN" altLang="en-US" sz="1400" b="0" dirty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406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中国大陆首次上市时间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/>
                        <a:t>2023</a:t>
                      </a:r>
                      <a:r>
                        <a:rPr lang="zh-CN" altLang="en-US" sz="1400" b="0"/>
                        <a:t>年</a:t>
                      </a:r>
                      <a:r>
                        <a:rPr lang="en-US" altLang="zh-CN" sz="1400" b="0"/>
                        <a:t>1</a:t>
                      </a:r>
                      <a:r>
                        <a:rPr lang="zh-CN" altLang="en-US" sz="1400" b="0"/>
                        <a:t>月</a:t>
                      </a:r>
                      <a:r>
                        <a:rPr lang="en-US" altLang="zh-CN" sz="1400" b="0"/>
                        <a:t>16</a:t>
                      </a:r>
                      <a:r>
                        <a:rPr lang="zh-CN" altLang="en-US" sz="1400" b="0"/>
                        <a:t>日</a:t>
                      </a:r>
                      <a:endParaRPr lang="zh-CN" altLang="en-US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4140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同通用名药品上市情况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/>
                        <a:t>3</a:t>
                      </a:r>
                      <a:r>
                        <a:rPr lang="zh-CN" altLang="en-US" sz="1400" b="0"/>
                        <a:t>家</a:t>
                      </a:r>
                      <a:endParaRPr lang="zh-CN" altLang="en-US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767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中国医保准入情况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400" b="0"/>
                        <a:t>2023</a:t>
                      </a:r>
                      <a:r>
                        <a:rPr lang="zh-CN" altLang="en-US" sz="1400" b="0"/>
                        <a:t>年施瑞立</a:t>
                      </a:r>
                      <a:r>
                        <a:rPr lang="en-US" altLang="zh-CN" sz="1400" b="0" baseline="30000"/>
                        <a:t>®</a:t>
                      </a:r>
                      <a:r>
                        <a:rPr lang="zh-CN" altLang="en-US" sz="1400" b="0"/>
                        <a:t>进入国家医保目录，类风湿关节炎和全身型幼年特发性关节炎纳入报销</a:t>
                      </a:r>
                      <a:r>
                        <a:rPr lang="zh-CN" altLang="en-US" sz="1400" b="0"/>
                        <a:t>范围</a:t>
                      </a:r>
                      <a:endParaRPr lang="zh-CN" altLang="en-US" sz="1400" b="0"/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  <a:tr h="11442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参照药品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建议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3D3"/>
                    </a:solidFill>
                  </a:tcPr>
                </a:tc>
                <a:tc>
                  <a:txBody>
                    <a:bodyPr/>
                    <a:p>
                      <a:pPr fontAlgn="auto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zh-CN" altLang="en-US" sz="1400" b="0"/>
                        <a:t>雅美罗</a:t>
                      </a:r>
                      <a:r>
                        <a:rPr lang="zh-CN" altLang="en-US" sz="1400" b="0" baseline="30000"/>
                        <a:t>®</a:t>
                      </a:r>
                      <a:r>
                        <a:rPr lang="zh-CN" altLang="en-US" sz="1400" b="0"/>
                        <a:t>（原研托珠单抗注射液）</a:t>
                      </a:r>
                      <a:endParaRPr lang="zh-CN" altLang="en-US" sz="1400" b="0"/>
                    </a:p>
                    <a:p>
                      <a:pPr marL="171450" indent="-171450" fontAlgn="auto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>
                          <a:solidFill>
                            <a:srgbClr val="515151"/>
                          </a:solidFill>
                        </a:rPr>
                        <a:t>施瑞立</a:t>
                      </a:r>
                      <a:r>
                        <a:rPr lang="en-US" altLang="zh-CN" sz="1200" b="0" baseline="30000">
                          <a:solidFill>
                            <a:srgbClr val="515151"/>
                          </a:solidFill>
                        </a:rPr>
                        <a:t>®</a:t>
                      </a:r>
                      <a:r>
                        <a:rPr lang="zh-CN" altLang="en-US" sz="1200" b="0">
                          <a:solidFill>
                            <a:srgbClr val="515151"/>
                          </a:solidFill>
                        </a:rPr>
                        <a:t>是原研托珠单抗（雅美罗</a:t>
                      </a:r>
                      <a:r>
                        <a:rPr lang="en-US" altLang="zh-CN" sz="1200" b="0" baseline="30000">
                          <a:solidFill>
                            <a:srgbClr val="515151"/>
                          </a:solidFill>
                        </a:rPr>
                        <a:t>®</a:t>
                      </a:r>
                      <a:r>
                        <a:rPr lang="zh-CN" altLang="en-US" sz="1200" b="0">
                          <a:solidFill>
                            <a:srgbClr val="515151"/>
                          </a:solidFill>
                        </a:rPr>
                        <a:t>）的生物类似药，在质量、安全性和有效性上均高度相似。</a:t>
                      </a:r>
                      <a:endParaRPr lang="zh-CN" altLang="en-US" sz="1200" b="0">
                        <a:solidFill>
                          <a:srgbClr val="515151"/>
                        </a:solidFill>
                      </a:endParaRPr>
                    </a:p>
                    <a:p>
                      <a:pPr marL="171450" indent="-171450" fontAlgn="auto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>
                          <a:solidFill>
                            <a:srgbClr val="515151"/>
                          </a:solidFill>
                        </a:rPr>
                        <a:t>施瑞立</a:t>
                      </a:r>
                      <a:r>
                        <a:rPr lang="en-US" altLang="zh-CN" sz="1200" b="0" baseline="30000">
                          <a:solidFill>
                            <a:srgbClr val="515151"/>
                          </a:solidFill>
                        </a:rPr>
                        <a:t>®</a:t>
                      </a:r>
                      <a:r>
                        <a:rPr lang="zh-CN" altLang="en-US" sz="1200" b="0">
                          <a:solidFill>
                            <a:srgbClr val="515151"/>
                          </a:solidFill>
                        </a:rPr>
                        <a:t>与雅美罗</a:t>
                      </a:r>
                      <a:r>
                        <a:rPr lang="en-US" altLang="zh-CN" sz="1200" b="0" baseline="30000">
                          <a:solidFill>
                            <a:srgbClr val="515151"/>
                          </a:solidFill>
                        </a:rPr>
                        <a:t>®</a:t>
                      </a:r>
                      <a:r>
                        <a:rPr lang="zh-CN" altLang="en-US" sz="1200" b="0">
                          <a:solidFill>
                            <a:srgbClr val="515151"/>
                          </a:solidFill>
                        </a:rPr>
                        <a:t>在中国的适应症完全一致。</a:t>
                      </a:r>
                      <a:endParaRPr lang="zh-CN" altLang="en-US" sz="1200" b="0">
                        <a:solidFill>
                          <a:srgbClr val="515151"/>
                        </a:solidFill>
                      </a:endParaRPr>
                    </a:p>
                  </a:txBody>
                  <a:tcPr anchor="ctr" anchorCtr="0">
                    <a:lnL w="19050">
                      <a:solidFill>
                        <a:schemeClr val="bg1"/>
                      </a:solidFill>
                      <a:prstDash val="solid"/>
                    </a:lnL>
                    <a:lnR w="19050">
                      <a:solidFill>
                        <a:schemeClr val="bg1"/>
                      </a:solidFill>
                      <a:prstDash val="solid"/>
                    </a:lnR>
                    <a:lnT w="19050">
                      <a:solidFill>
                        <a:schemeClr val="bg1"/>
                      </a:solidFill>
                      <a:prstDash val="solid"/>
                    </a:lnT>
                    <a:lnB w="1905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2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8525" y="331470"/>
            <a:ext cx="6887210" cy="669925"/>
          </a:xfrm>
        </p:spPr>
        <p:txBody>
          <a:bodyPr>
            <a:normAutofit/>
          </a:bodyPr>
          <a:lstStyle/>
          <a:p>
            <a:r>
              <a:rPr lang="en-US"/>
              <a:t>01 </a:t>
            </a:r>
            <a:r>
              <a:rPr lang="zh-CN" altLang="en-US"/>
              <a:t>药品基本</a:t>
            </a:r>
            <a:r>
              <a:rPr lang="zh-CN" altLang="en-US"/>
              <a:t>信息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0675" y="857250"/>
            <a:ext cx="1780540" cy="379095"/>
          </a:xfrm>
          <a:prstGeom prst="rect">
            <a:avLst/>
          </a:prstGeom>
          <a:solidFill>
            <a:srgbClr val="2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疾病基本情况</a:t>
            </a:r>
            <a:endParaRPr lang="zh-CN" altLang="en-US" b="1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20675" y="3569335"/>
            <a:ext cx="1780540" cy="382270"/>
          </a:xfrm>
          <a:prstGeom prst="rect">
            <a:avLst/>
          </a:prstGeom>
          <a:solidFill>
            <a:srgbClr val="2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用法用量</a:t>
            </a:r>
            <a:r>
              <a:rPr lang="en-US" altLang="zh-CN" b="1" baseline="30000"/>
              <a:t>2</a:t>
            </a:r>
            <a:endParaRPr lang="en-US" altLang="zh-CN" b="1" baseline="30000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585470" y="5397500"/>
            <a:ext cx="11262360" cy="114490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>
            <a:spAutoFit/>
          </a:bodyPr>
          <a:p>
            <a:pPr marL="171450" indent="-171450" algn="just" defTabSz="3949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治疗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患者时，建议托珠单抗静脉滴注时间在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小时以上。托珠单抗可单用或与皮质类固醇联用。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marL="171450" indent="-171450" algn="just" defTabSz="3949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若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的体征和症状在托珠单抗首次给药后未出现临床改善，最多可再给予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次托珠单抗。连续给药的时间间隔不得少于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8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小时。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患者输注的剂量不应超过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800 mg/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次。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  <a:p>
            <a:pPr marL="171450" indent="-171450" algn="just" defTabSz="3949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重度或危及生命的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患者经常因恶性肿瘤、清淋预处理化疗或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发生血细胞减少、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ALT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或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AST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升高，建议根据治疗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的潜在获益与短期治疗风险考虑使用托珠单抗。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28235" y="6604000"/>
            <a:ext cx="7263130" cy="2654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 lIns="39510" tIns="19755" rIns="39510" bIns="19755" rtlCol="0">
            <a:noAutofit/>
          </a:bodyPr>
          <a:p>
            <a:pPr algn="l" defTabSz="394970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1. 药明巨诺2022年度业绩公告   2.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复星医药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2022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年年度报告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   3. https://classic.clinicaltrials.gov   4.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托珠单抗注射液说明书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.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1830070" y="4317365"/>
          <a:ext cx="8532495" cy="102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050"/>
                <a:gridCol w="1668780"/>
                <a:gridCol w="5574665"/>
              </a:tblGrid>
              <a:tr h="3225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体重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推荐剂量</a:t>
                      </a:r>
                      <a:endParaRPr lang="zh-CN" altLang="en-US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稀释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351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≥ 30 kg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8 mg/kg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在无菌条件下，用</a:t>
                      </a:r>
                      <a:r>
                        <a:rPr lang="en-US" altLang="zh-CN" sz="1400"/>
                        <a:t>0.9%</a:t>
                      </a:r>
                      <a:r>
                        <a:rPr lang="zh-CN" altLang="en-US" sz="1400"/>
                        <a:t>生理盐水溶液稀释至</a:t>
                      </a:r>
                      <a:r>
                        <a:rPr lang="en-US" altLang="zh-CN" sz="1400"/>
                        <a:t>100 mL</a:t>
                      </a:r>
                      <a:r>
                        <a:rPr lang="zh-CN" altLang="en-US" sz="1400"/>
                        <a:t>，用于静脉输注</a:t>
                      </a:r>
                      <a:endParaRPr lang="zh-CN" altLang="en-US" sz="1400"/>
                    </a:p>
                  </a:txBody>
                  <a:tcPr anchor="ctr" anchorCtr="0"/>
                </a:tc>
              </a:tr>
              <a:tr h="3517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＜</a:t>
                      </a:r>
                      <a:r>
                        <a:rPr lang="en-US" altLang="zh-CN" sz="1400"/>
                        <a:t>30 kg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12 mg/kg</a:t>
                      </a:r>
                      <a:endParaRPr lang="en-US" altLang="zh-CN" sz="1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ym typeface="+mn-ea"/>
                        </a:rPr>
                        <a:t>在无菌条件下，用</a:t>
                      </a:r>
                      <a:r>
                        <a:rPr lang="en-US" altLang="zh-CN" sz="1400">
                          <a:sym typeface="+mn-ea"/>
                        </a:rPr>
                        <a:t>0.9%</a:t>
                      </a:r>
                      <a:r>
                        <a:rPr lang="zh-CN" altLang="en-US" sz="1400">
                          <a:sym typeface="+mn-ea"/>
                        </a:rPr>
                        <a:t>生理盐水溶液稀释至</a:t>
                      </a:r>
                      <a:r>
                        <a:rPr lang="en-US" altLang="zh-CN" sz="1400">
                          <a:sym typeface="+mn-ea"/>
                        </a:rPr>
                        <a:t>50 mL</a:t>
                      </a:r>
                      <a:r>
                        <a:rPr lang="zh-CN" altLang="en-US" sz="1400">
                          <a:sym typeface="+mn-ea"/>
                        </a:rPr>
                        <a:t>，用于静脉输注</a:t>
                      </a:r>
                      <a:endParaRPr lang="zh-CN" altLang="en-US" sz="14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21310" y="3985895"/>
            <a:ext cx="6227445" cy="2971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marL="285750" indent="-285750" algn="just" defTabSz="39497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细胞因子释放综合征（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）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（本次申请新增）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20675" y="1236345"/>
            <a:ext cx="6227445" cy="2971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marL="285750" indent="-285750" algn="just" defTabSz="39497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charset="0"/>
              <a:buChar char="u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细胞因子释放综合征（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CRS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）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（本次申请新增）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85470" y="1492250"/>
            <a:ext cx="11214100" cy="1989455"/>
          </a:xfrm>
          <a:prstGeom prst="rect">
            <a:avLst/>
          </a:prstGeom>
        </p:spPr>
        <p:txBody>
          <a:bodyPr wrap="square">
            <a:spAutoFit/>
          </a:bodyPr>
          <a:p>
            <a:pPr marL="171450" indent="-17145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0065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疾病概况：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细胞因子释放综合征是一种医源性细胞因子风暴，可由嵌合抗原受体（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细胞疗法引起，是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 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细胞疗法最常见的一种严重不良反应。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根据输注的细胞产品不同，CAR T细胞输注后</a:t>
            </a:r>
            <a:r>
              <a:rPr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发生CRS的概率为50</a:t>
            </a:r>
            <a:r>
              <a:rPr 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~</a:t>
            </a:r>
            <a:r>
              <a:rPr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100%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CAR 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细胞的产品日益增多和不断扩大的临床应用，发生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的患者数呈现上升趋势。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0065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未满足的治疗需求：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发病迅速，症状明显，全身症状包括发热、头痛、乏力、疲劳、皮疹、腹泻、关节痛、肌痛等，部分患者出现严重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，导致多器官衰竭，甚至危及生命。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患者的治疗选择有限，常使用激素进行治疗，但大剂量激素冲击可能会影响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 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细胞的毒活性，需要更有效的治疗手段。托珠单抗可以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快速缓解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患者的全身炎症反应，并同时维持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 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细胞的数量和毒活性，对于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患者来说是一种更优的选择。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rgbClr val="0065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大陆地区发病率：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根据药明巨诺和复星医药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年度业绩公告和年报显示，国内已上市的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 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细胞产品（倍诺达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和奕凯达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月末共治疗约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名患者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的发病率超过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Clinical Trials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官网显示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-2023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日）中国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CAR T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细胞疗法临床研究高达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280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，未来将有更多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CAR 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细胞产品上市，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CRS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的治疗需求将进一步扩大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02 </a:t>
            </a:r>
            <a:r>
              <a:rPr lang="zh-CN" altLang="en-US"/>
              <a:t>安全性</a:t>
            </a:r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721360" y="3701415"/>
            <a:ext cx="5107940" cy="379095"/>
          </a:xfrm>
          <a:prstGeom prst="rect">
            <a:avLst/>
          </a:prstGeom>
          <a:solidFill>
            <a:srgbClr val="2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b="1"/>
              <a:t>药品不良反应监测情况和药品安全性研究结果</a:t>
            </a:r>
            <a:endParaRPr b="1"/>
          </a:p>
        </p:txBody>
      </p:sp>
      <p:grpSp>
        <p:nvGrpSpPr>
          <p:cNvPr id="7" name="组合 6"/>
          <p:cNvGrpSpPr/>
          <p:nvPr/>
        </p:nvGrpSpPr>
        <p:grpSpPr>
          <a:xfrm>
            <a:off x="344170" y="1115060"/>
            <a:ext cx="11487150" cy="2092325"/>
            <a:chOff x="542" y="1649"/>
            <a:chExt cx="18090" cy="3295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136" y="1649"/>
              <a:ext cx="6429" cy="597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b="1"/>
                <a:t>药品说明书收载的安全性信息</a:t>
              </a:r>
              <a:r>
                <a:rPr lang="en-US" b="1" baseline="30000"/>
                <a:t>1</a:t>
              </a:r>
              <a:endParaRPr lang="en-US" b="1" baseline="30000"/>
            </a:p>
          </p:txBody>
        </p:sp>
        <p:sp>
          <p:nvSpPr>
            <p:cNvPr id="5" name="圆角矩形 4"/>
            <p:cNvSpPr/>
            <p:nvPr>
              <p:custDataLst>
                <p:tags r:id="rId3"/>
              </p:custDataLst>
            </p:nvPr>
          </p:nvSpPr>
          <p:spPr>
            <a:xfrm>
              <a:off x="542" y="2256"/>
              <a:ext cx="18090" cy="2689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L="342900" indent="-342900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AutoNum type="arabicPeriod"/>
              </a:pPr>
              <a:r>
                <a:rPr lang="zh-CN" altLang="en-US" sz="14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黑框警告为存在严重感染风险，发生这类感染的患者大多合并免疫抑制剂，如甲氨蝶呤或皮质类固醇。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如发生严重感染，应中断托珠单抗治疗，直至感染得到控制。本品禁用于已知对托珠单抗或者对任何辅料发生超敏反应的患者。</a:t>
              </a:r>
              <a:endPara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AutoNum type="arabicPeriod"/>
              </a:pP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在细胞因子释放综合征的回顾性临床研究数据分析中，</a:t>
              </a:r>
              <a:r>
                <a:rPr lang="zh-CN" altLang="en-US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没有报告可归因于托珠单抗的不良反应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AutoNum type="arabicPeriod"/>
              </a:pP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重度或危及生命的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患者经常因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恶性肿瘤、清淋预处理化疗或CRS发生血细胞减少、ALT或AST升高，建议根据治疗CRS的潜在获益与短期治疗风险考虑使用托珠单抗。</a:t>
              </a:r>
              <a:endPara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0483215" y="6604000"/>
            <a:ext cx="1709420" cy="193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 1.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托珠单抗注射液说明书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.  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ea"/>
            </a:endParaRPr>
          </a:p>
        </p:txBody>
      </p:sp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344170" y="4080510"/>
            <a:ext cx="11487150" cy="1981835"/>
          </a:xfrm>
          <a:prstGeom prst="roundRect">
            <a:avLst>
              <a:gd name="adj" fmla="val 11046"/>
            </a:avLst>
          </a:prstGeom>
          <a:solidFill>
            <a:srgbClr val="E9F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总体安全性良好，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对于托珠单抗治疗细胞因子释放综合征，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药监部门5年内未发布任何安全性警告、撤市信息。</a:t>
            </a:r>
            <a:endParaRPr lang="en-US" altLang="zh-CN" sz="140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本品（施瑞立</a:t>
            </a:r>
            <a:r>
              <a:rPr lang="en-US" altLang="zh-CN" sz="1400" baseline="300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®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）自上市后截止至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年第二季度（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日至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日），共收到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例安全性个例报告，其中严重不良反应为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例（类风湿关节炎患者，输液期间出现呼吸困难、头晕、浑身无力，经就诊后当天症状恢复）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，一般不良反应</a:t>
            </a:r>
            <a:r>
              <a:rPr lang="en-US" altLang="zh-CN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例。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暂未收到托珠单抗治疗细胞因子释放综合征相关的不良反应报告。</a:t>
            </a:r>
            <a:endParaRPr lang="zh-CN" altLang="en-US" sz="1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百奥泰生物制药股份有限公司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会按照法规的要求，持续监测和收集施瑞立</a:t>
            </a:r>
            <a:r>
              <a:rPr lang="en-US" altLang="zh-CN" sz="1400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®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上市后的安全性数据，</a:t>
            </a:r>
            <a:r>
              <a: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对于收到的安全性报告会进行及时的分析和评估，必要时及时更新药品说明书，或采取其它措施，以保证用药患者的安全性。</a:t>
            </a:r>
            <a:endParaRPr lang="zh-CN" altLang="en-US" sz="140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8525" y="331470"/>
            <a:ext cx="9805035" cy="669925"/>
          </a:xfrm>
        </p:spPr>
        <p:txBody>
          <a:bodyPr/>
          <a:p>
            <a:r>
              <a:rPr lang="en-US" altLang="zh-CN"/>
              <a:t>03 </a:t>
            </a:r>
            <a:r>
              <a:rPr lang="zh-CN" altLang="en-US"/>
              <a:t>有效性</a:t>
            </a:r>
            <a:br>
              <a:rPr lang="zh-CN" altLang="en-US"/>
            </a:br>
            <a:r>
              <a:rPr lang="en-US" altLang="zh-CN"/>
              <a:t>            ——</a:t>
            </a:r>
            <a:r>
              <a:rPr lang="zh-CN" altLang="en-US"/>
              <a:t>托珠单抗快速缓解炎症反应</a:t>
            </a:r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44170" y="1569085"/>
            <a:ext cx="11487150" cy="4372610"/>
            <a:chOff x="542" y="1662"/>
            <a:chExt cx="18090" cy="6886"/>
          </a:xfrm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>
            <a:xfrm>
              <a:off x="1136" y="1662"/>
              <a:ext cx="5045" cy="597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回顾性研究的数据分析</a:t>
              </a:r>
              <a:r>
                <a:rPr lang="zh-CN" b="1"/>
                <a:t>结果</a:t>
              </a:r>
              <a:endParaRPr lang="zh-CN" b="1"/>
            </a:p>
          </p:txBody>
        </p:sp>
        <p:sp>
          <p:nvSpPr>
            <p:cNvPr id="5" name="圆角矩形 4"/>
            <p:cNvSpPr/>
            <p:nvPr>
              <p:custDataLst>
                <p:tags r:id="rId2"/>
              </p:custDataLst>
            </p:nvPr>
          </p:nvSpPr>
          <p:spPr>
            <a:xfrm>
              <a:off x="542" y="2256"/>
              <a:ext cx="18090" cy="6292"/>
            </a:xfrm>
            <a:prstGeom prst="roundRect">
              <a:avLst>
                <a:gd name="adj" fmla="val 6651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indent="0">
                <a:lnSpc>
                  <a:spcPct val="120000"/>
                </a:lnSpc>
                <a:spcBef>
                  <a:spcPts val="700"/>
                </a:spcBef>
                <a:spcAft>
                  <a:spcPts val="700"/>
                </a:spcAft>
                <a:buNone/>
              </a:pPr>
              <a:r>
                <a:rPr lang="en-US" altLang="zh-CN" sz="14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  </a:t>
              </a:r>
              <a:r>
                <a:rPr lang="zh-CN" altLang="en-US" sz="16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本次申请新增的适应症（细胞因子释放综合征）属于</a:t>
              </a:r>
              <a:r>
                <a:rPr lang="en-US" altLang="zh-CN" sz="16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CAR T</a:t>
              </a:r>
              <a:r>
                <a:rPr lang="zh-CN" altLang="en-US" sz="16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细胞疗法引发的一种不良反应，没有随机对照临床研究的数据。本适应症的获批是基于回顾性研究的分析结果，因此本次申报提供的有效性证据也是回顾性研究的数据分析结果。</a:t>
              </a:r>
              <a:endParaRPr lang="zh-CN" altLang="en-US" sz="16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20000"/>
                </a:lnSpc>
                <a:spcBef>
                  <a:spcPts val="700"/>
                </a:spcBef>
                <a:spcAft>
                  <a:spcPts val="700"/>
                </a:spcAft>
                <a:buFont typeface="+mj-lt"/>
                <a:buAutoNum type="arabicPeriod"/>
              </a:pP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对CAR T细胞治疗血液肿瘤的临床试验数据进行回顾性分析，评估了托珠单抗用于治疗CRS的有效性</a:t>
              </a:r>
              <a:r>
                <a:rPr lang="en-US" altLang="zh-CN" sz="1600" baseline="300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。Tisagenlecleucel队列共纳入51例患者，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39例（76.5%）达到临床应答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。Axicabtagene ciloleucel引发CRS的15例患者独立队列中，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53%的患者应答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。益基利仑赛引起CRS的研究中，1例重度或危及生命的CRS患者使用5次托珠单抗后CRS症状减轻。</a:t>
              </a:r>
              <a:endParaRPr lang="en-US" altLang="zh-CN" sz="16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20000"/>
                </a:lnSpc>
                <a:spcBef>
                  <a:spcPts val="700"/>
                </a:spcBef>
                <a:spcAft>
                  <a:spcPts val="700"/>
                </a:spcAft>
                <a:buFont typeface="+mj-lt"/>
                <a:buAutoNum type="arabicPeriod"/>
              </a:pP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24例使用CAR T细胞治疗难治复发多发性骨髓瘤的患者中有21例患者发生了CRS，发生2级及以上CRS的患者（14例）经托珠单抗治疗后，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临床症状明显缓解、体温迅速下降，细胞因子、HsCRP含量逐渐恢复正常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，无明显毒副作用发生</a:t>
              </a:r>
              <a:r>
                <a:rPr lang="en-US" altLang="zh-CN" sz="1600" baseline="300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en-US" altLang="zh-CN" sz="16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>
                <a:lnSpc>
                  <a:spcPct val="120000"/>
                </a:lnSpc>
                <a:spcBef>
                  <a:spcPts val="700"/>
                </a:spcBef>
                <a:spcAft>
                  <a:spcPts val="700"/>
                </a:spcAft>
                <a:buFont typeface="+mj-lt"/>
                <a:buAutoNum type="arabicPeriod"/>
              </a:pP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14例复发性B系急性淋巴细胞白血病的儿童患者使用CAR T细胞治疗后发生CRS（≥3级），都联合使用广谱抗生素和托珠单抗治疗，其中7例还接受静脉糖皮质激素，5例行血液净化治疗。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11例患者在2周内好转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，3例患者因严重CRS的毒性无法逆转而死亡</a:t>
              </a:r>
              <a:r>
                <a:rPr lang="en-US" altLang="zh-CN" sz="1600" baseline="300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</a:t>
              </a:r>
              <a:r>
                <a:rPr lang="en-US" altLang="zh-CN" sz="16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en-US" altLang="zh-CN" sz="16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978275" y="6604000"/>
            <a:ext cx="8213725" cy="193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>
            <a:spAutoFit/>
          </a:bodyPr>
          <a:p>
            <a:pPr algn="l" defTabSz="394970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1.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托珠单抗注射液说明书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.    2.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张亦琳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中国肿瘤生物治疗杂志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 2017,24(09):990-994.   3. 朱秋皎,等. 临床儿科杂志, 2022, 40(11):848-853.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8525" y="331470"/>
            <a:ext cx="9805035" cy="669925"/>
          </a:xfrm>
        </p:spPr>
        <p:txBody>
          <a:bodyPr/>
          <a:p>
            <a:r>
              <a:rPr lang="en-US" altLang="zh-CN"/>
              <a:t>03 </a:t>
            </a:r>
            <a:r>
              <a:rPr lang="zh-CN" altLang="en-US"/>
              <a:t>有效性</a:t>
            </a:r>
            <a:br>
              <a:rPr lang="zh-CN" altLang="en-US"/>
            </a:br>
            <a:r>
              <a:rPr lang="en-US" altLang="zh-CN"/>
              <a:t>            ——</a:t>
            </a:r>
            <a:r>
              <a:rPr lang="zh-CN" altLang="en-US"/>
              <a:t>托珠单抗是国内外指南与共识推荐的</a:t>
            </a:r>
            <a:r>
              <a:rPr lang="zh-CN" altLang="en-US">
                <a:solidFill>
                  <a:srgbClr val="2393D3"/>
                </a:solidFill>
              </a:rPr>
              <a:t>一线用药</a:t>
            </a:r>
            <a:endParaRPr lang="zh-CN" altLang="en-US">
              <a:solidFill>
                <a:srgbClr val="2393D3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8455" y="1405172"/>
            <a:ext cx="5019675" cy="2165218"/>
            <a:chOff x="1136" y="1759"/>
            <a:chExt cx="12320" cy="3450"/>
          </a:xfrm>
        </p:grpSpPr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>
            <a:xfrm>
              <a:off x="1136" y="1759"/>
              <a:ext cx="12320" cy="1110"/>
            </a:xfrm>
            <a:prstGeom prst="rect">
              <a:avLst/>
            </a:prstGeom>
            <a:solidFill>
              <a:srgbClr val="2393D3"/>
            </a:solidFill>
            <a:ln>
              <a:solidFill>
                <a:srgbClr val="239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ct val="120000"/>
                </a:lnSpc>
              </a:pPr>
              <a:r>
                <a:rPr lang="zh-CN" sz="1600" b="1"/>
                <a:t>嵌合抗原受体T细胞治疗的免疫相关不良事件的管理：ASCO指南（2021年）</a:t>
              </a:r>
              <a:r>
                <a:rPr lang="en-US" altLang="zh-CN" sz="1600" b="1" baseline="30000"/>
                <a:t>1</a:t>
              </a:r>
              <a:endParaRPr lang="en-US" altLang="zh-CN" sz="1600" b="1" baseline="30000"/>
            </a:p>
          </p:txBody>
        </p:sp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136" y="2869"/>
              <a:ext cx="12320" cy="2340"/>
            </a:xfrm>
            <a:prstGeom prst="rect">
              <a:avLst/>
            </a:prstGeom>
            <a:noFill/>
            <a:ln>
              <a:solidFill>
                <a:srgbClr val="2393D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9F6FC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L="285750" indent="-285750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对于患有与CAR T细胞相关的长期或严重CRS的患者，推荐使用托珠单抗联合或不联合皮质类固醇进行治疗。</a:t>
              </a:r>
              <a:endParaRPr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CRS≥2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级，可使用托珠单抗治疗。</a:t>
              </a:r>
              <a:endPara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593215" y="6587490"/>
            <a:ext cx="10605135" cy="2851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>
            <a:spAutoFit/>
          </a:bodyPr>
          <a:p>
            <a:pPr algn="l" defTabSz="394970"/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1. </a:t>
            </a:r>
            <a:r>
              <a:rPr sz="800" dirty="0">
                <a:solidFill>
                  <a:schemeClr val="bg1">
                    <a:lumMod val="95000"/>
                  </a:schemeClr>
                </a:solidFill>
              </a:rPr>
              <a:t>Santomasso BD, et al. J Clin Oncol. 2021 Dec 10;39(35):3978-3992.</a:t>
            </a:r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                </a:t>
            </a:r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2. </a:t>
            </a:r>
            <a:r>
              <a:rPr sz="8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嵌合抗原受体T细胞治疗成人急性B淋巴细胞白血病中国专家共识(2022年版)</a:t>
            </a:r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. </a:t>
            </a:r>
            <a:r>
              <a:rPr lang="zh-CN" altLang="en-US" sz="8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中华血液学杂志</a:t>
            </a:r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,2022,43(02):89-95. </a:t>
            </a:r>
            <a:endParaRPr lang="en-US" altLang="zh-CN" sz="800" dirty="0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pPr algn="l" defTabSz="394970"/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</a:rPr>
              <a:t>3. 嵌合抗原受体T细胞治疗多发性骨髓瘤中国血液临床专家共识(2022年版). 中华血液学杂志,2022,43(04):265-271.       4. CAR T细胞治疗NHL毒副作用临床管理专家共识. 转化医学杂志,2021,10(1): 1-11.</a:t>
            </a:r>
            <a:endParaRPr lang="en-US" altLang="zh-CN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61325" y="6103620"/>
            <a:ext cx="3759835" cy="2235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>
            <a:spAutoFit/>
          </a:bodyPr>
          <a:p>
            <a:pPr algn="r" defTabSz="394970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ASCO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：美国临床肿瘤学会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   NHL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 Light" panose="020B0502040204020203" pitchFamily="34" charset="-122"/>
                <a:sym typeface="+mn-lt"/>
              </a:rPr>
              <a:t>：非霍奇金淋巴瘤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78805" y="1405255"/>
            <a:ext cx="6141720" cy="2164551"/>
            <a:chOff x="1136" y="1759"/>
            <a:chExt cx="12320" cy="3449"/>
          </a:xfrm>
        </p:grpSpPr>
        <p:sp>
          <p:nvSpPr>
            <p:cNvPr id="12" name="矩形 11"/>
            <p:cNvSpPr/>
            <p:nvPr>
              <p:custDataLst>
                <p:tags r:id="rId4"/>
              </p:custDataLst>
            </p:nvPr>
          </p:nvSpPr>
          <p:spPr>
            <a:xfrm>
              <a:off x="1136" y="1759"/>
              <a:ext cx="12320" cy="1110"/>
            </a:xfrm>
            <a:prstGeom prst="rect">
              <a:avLst/>
            </a:prstGeom>
            <a:solidFill>
              <a:srgbClr val="2393D3"/>
            </a:solidFill>
            <a:ln>
              <a:solidFill>
                <a:srgbClr val="239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ct val="120000"/>
                </a:lnSpc>
              </a:pPr>
              <a:r>
                <a:rPr sz="1600" b="1"/>
                <a:t>嵌合抗原受体T细胞治疗成人急性B淋巴细胞白血病中国专家共识（2022年版）</a:t>
              </a:r>
              <a:r>
                <a:rPr lang="en-US" sz="1600" b="1" baseline="30000"/>
                <a:t>2</a:t>
              </a:r>
              <a:endParaRPr lang="en-US" sz="1600" b="1" baseline="30000"/>
            </a:p>
          </p:txBody>
        </p:sp>
        <p:sp>
          <p:nvSpPr>
            <p:cNvPr id="13" name="矩形 12"/>
            <p:cNvSpPr/>
            <p:nvPr>
              <p:custDataLst>
                <p:tags r:id="rId5"/>
              </p:custDataLst>
            </p:nvPr>
          </p:nvSpPr>
          <p:spPr>
            <a:xfrm>
              <a:off x="1136" y="2869"/>
              <a:ext cx="12320" cy="2339"/>
            </a:xfrm>
            <a:prstGeom prst="rect">
              <a:avLst/>
            </a:prstGeom>
            <a:noFill/>
            <a:ln>
              <a:solidFill>
                <a:srgbClr val="2393D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9F6FC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L="285750" indent="-285750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zh-CN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如发生</a:t>
              </a:r>
              <a:r>
                <a:rPr lang="en-US" altLang="zh-CN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</a:t>
              </a: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可考虑应用IL-6受体拮抗剂托珠单抗。</a:t>
              </a:r>
              <a:endParaRPr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噬血细胞性淋巴组织细胞增生症/巨噬细胞活化综合征（HLH/MAS）：CAR-T细胞治疗相关HLH/MAS一线治疗方案可按3级CRS处理方案，应用托珠单抗联合糖皮质激素治疗。</a:t>
              </a:r>
              <a:endParaRPr lang="zh-CN" alt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8455" y="3813092"/>
            <a:ext cx="5019675" cy="2165218"/>
            <a:chOff x="1136" y="1759"/>
            <a:chExt cx="12320" cy="3450"/>
          </a:xfrm>
        </p:grpSpPr>
        <p:sp>
          <p:nvSpPr>
            <p:cNvPr id="16" name="矩形 15"/>
            <p:cNvSpPr/>
            <p:nvPr>
              <p:custDataLst>
                <p:tags r:id="rId6"/>
              </p:custDataLst>
            </p:nvPr>
          </p:nvSpPr>
          <p:spPr>
            <a:xfrm>
              <a:off x="1136" y="1759"/>
              <a:ext cx="12320" cy="1110"/>
            </a:xfrm>
            <a:prstGeom prst="rect">
              <a:avLst/>
            </a:prstGeom>
            <a:solidFill>
              <a:srgbClr val="2393D3"/>
            </a:solidFill>
            <a:ln>
              <a:solidFill>
                <a:srgbClr val="239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ct val="120000"/>
                </a:lnSpc>
              </a:pPr>
              <a:r>
                <a:rPr sz="1600" b="1"/>
                <a:t>嵌合抗原受体T细胞治疗多发性骨髓瘤中国血液临床专家共识（2022年版）</a:t>
              </a:r>
              <a:r>
                <a:rPr lang="en-US" sz="1600" b="1" baseline="30000"/>
                <a:t>3</a:t>
              </a:r>
              <a:endParaRPr lang="en-US" sz="1600" b="1" baseline="30000"/>
            </a:p>
          </p:txBody>
        </p:sp>
        <p:sp>
          <p:nvSpPr>
            <p:cNvPr id="17" name="矩形 16"/>
            <p:cNvSpPr/>
            <p:nvPr>
              <p:custDataLst>
                <p:tags r:id="rId7"/>
              </p:custDataLst>
            </p:nvPr>
          </p:nvSpPr>
          <p:spPr>
            <a:xfrm>
              <a:off x="1136" y="2869"/>
              <a:ext cx="12320" cy="2340"/>
            </a:xfrm>
            <a:prstGeom prst="rect">
              <a:avLst/>
            </a:prstGeom>
            <a:noFill/>
            <a:ln>
              <a:solidFill>
                <a:srgbClr val="2393D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9F6FC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L="285750" indent="-285750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托珠单抗和糖皮质激素是治疗严重或危及生命CRS的主要药物，可根据不同CAR-T细胞产品的安全性推荐，</a:t>
              </a:r>
              <a:r>
                <a:rPr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适时应用托珠单抗和（或）糖皮质激素（包括一线应用）</a:t>
              </a:r>
              <a:r>
                <a:rPr lang="zh-CN" alt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en-US"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发生2级及以上CRS时，可使用托珠单抗。</a:t>
              </a:r>
              <a:endParaRPr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683885" y="3813175"/>
            <a:ext cx="6137275" cy="2165350"/>
            <a:chOff x="1136" y="1759"/>
            <a:chExt cx="12320" cy="3450"/>
          </a:xfrm>
        </p:grpSpPr>
        <p:sp>
          <p:nvSpPr>
            <p:cNvPr id="20" name="矩形 19"/>
            <p:cNvSpPr/>
            <p:nvPr>
              <p:custDataLst>
                <p:tags r:id="rId8"/>
              </p:custDataLst>
            </p:nvPr>
          </p:nvSpPr>
          <p:spPr>
            <a:xfrm>
              <a:off x="1136" y="1759"/>
              <a:ext cx="12320" cy="1110"/>
            </a:xfrm>
            <a:prstGeom prst="rect">
              <a:avLst/>
            </a:prstGeom>
            <a:solidFill>
              <a:srgbClr val="2393D3"/>
            </a:solidFill>
            <a:ln>
              <a:solidFill>
                <a:srgbClr val="239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indent="0" algn="ctr" fontAlgn="auto">
                <a:lnSpc>
                  <a:spcPct val="120000"/>
                </a:lnSpc>
              </a:pPr>
              <a:r>
                <a:rPr sz="1600" b="1"/>
                <a:t>CAR T细胞治疗NHL毒副作用临床管理专家共识</a:t>
              </a:r>
              <a:r>
                <a:rPr lang="zh-CN" sz="1600" b="1"/>
                <a:t>（</a:t>
              </a:r>
              <a:r>
                <a:rPr lang="en-US" altLang="zh-CN" sz="1600" b="1"/>
                <a:t>2021</a:t>
              </a:r>
              <a:r>
                <a:rPr lang="zh-CN" altLang="en-US" sz="1600" b="1"/>
                <a:t>年）</a:t>
              </a:r>
              <a:r>
                <a:rPr lang="en-US" altLang="zh-CN" sz="1600" b="1" baseline="30000"/>
                <a:t>4</a:t>
              </a:r>
              <a:endParaRPr lang="en-US" altLang="zh-CN" sz="1600" b="1" baseline="30000"/>
            </a:p>
          </p:txBody>
        </p:sp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1136" y="2869"/>
              <a:ext cx="12320" cy="2340"/>
            </a:xfrm>
            <a:prstGeom prst="rect">
              <a:avLst/>
            </a:prstGeom>
            <a:noFill/>
            <a:ln>
              <a:solidFill>
                <a:srgbClr val="2393D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9F6FC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indent="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急性CRS的临床分级处置策略：</a:t>
              </a:r>
              <a:endParaRPr sz="140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 1级：可考虑预防性使用IL-6受体拮抗剂（如托珠单抗）</a:t>
              </a:r>
              <a:r>
                <a:rPr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（推荐应用）</a:t>
              </a:r>
              <a:endParaRPr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sz="140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 2~4级：选择使用细胞因子抗体，推荐可选择的抗体种类包括IL-6受体拮抗剂（如托珠单抗）</a:t>
              </a:r>
              <a:r>
                <a:rPr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（推荐应用）</a:t>
              </a:r>
              <a:endParaRPr sz="1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8525" y="331470"/>
            <a:ext cx="7977505" cy="669925"/>
          </a:xfrm>
        </p:spPr>
        <p:txBody>
          <a:bodyPr/>
          <a:p>
            <a:r>
              <a:rPr lang="en-US" altLang="zh-CN"/>
              <a:t>04 </a:t>
            </a:r>
            <a:r>
              <a:rPr lang="zh-CN" altLang="en-US"/>
              <a:t>创新</a:t>
            </a:r>
            <a:r>
              <a:rPr lang="zh-CN" altLang="en-US"/>
              <a:t>性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44170" y="1018540"/>
            <a:ext cx="11487150" cy="3045460"/>
            <a:chOff x="542" y="1413"/>
            <a:chExt cx="18090" cy="4796"/>
          </a:xfrm>
        </p:grpSpPr>
        <p:sp>
          <p:nvSpPr>
            <p:cNvPr id="5" name="圆角矩形 4"/>
            <p:cNvSpPr/>
            <p:nvPr/>
          </p:nvSpPr>
          <p:spPr>
            <a:xfrm>
              <a:off x="542" y="2013"/>
              <a:ext cx="18090" cy="4196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ü"/>
              </a:pPr>
              <a:r>
                <a:rPr lang="zh-CN"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全球首个托珠单抗生物类似药：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施瑞立</a:t>
              </a:r>
              <a:r>
                <a:rPr lang="en-US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为托珠单抗注射液（雅美罗</a:t>
              </a:r>
              <a:r>
                <a:rPr lang="en-US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）的全球首个生物类似药，全面的质量相似性研究、临床前研究、临床药物药代比对研究、临床有效性和安全性比对研究，证明施瑞立</a:t>
              </a:r>
              <a:r>
                <a:rPr lang="en-US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与原研托珠单抗在质量、安全性和有效性上高度相似。</a:t>
              </a:r>
              <a:endParaRPr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ü"/>
              </a:pPr>
              <a:r>
                <a:rPr lang="zh-CN"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首个全球开发的国产托珠单抗：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施瑞立</a:t>
              </a:r>
              <a:r>
                <a:rPr lang="en-US" altLang="zh-CN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是百奥泰根据中国</a:t>
              </a:r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NMPA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、美国</a:t>
              </a:r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FDA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、欧盟</a:t>
              </a:r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EMA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生物类似药指导原则进行全球开发的重组人源化抗人</a:t>
              </a:r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IL-6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受体单克隆抗体，目前已获美国</a:t>
              </a:r>
              <a:r>
                <a:rPr lang="en-US" alt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FDA</a:t>
              </a: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和欧盟</a:t>
              </a:r>
              <a:r>
                <a:rPr lang="en-US" alt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EMA</a:t>
              </a: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受理上市申请，</a:t>
              </a: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准备在美国和欧洲上市。</a:t>
              </a:r>
              <a:endParaRPr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ü"/>
              </a:pPr>
              <a:r>
                <a:rPr lang="zh-CN"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液体制剂配方荣获国家发明专利：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获得“一种治疗</a:t>
              </a:r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IL-6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相关疾病的人源化抗体的液体制剂”专利</a:t>
              </a:r>
              <a:r>
                <a:rPr lang="en-US" altLang="zh-CN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。该液体制剂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配方通过防止单克隆抗体聚集、降解和酸性异构体增多来稳定抗体的结构和功能，从而增强药物的稳定性。</a:t>
              </a:r>
              <a:endPara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1"/>
              </p:custDataLst>
            </p:nvPr>
          </p:nvSpPr>
          <p:spPr>
            <a:xfrm>
              <a:off x="956" y="1413"/>
              <a:ext cx="2752" cy="600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创新点</a:t>
              </a:r>
              <a:endParaRPr lang="zh-CN" b="1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4170" y="4398645"/>
            <a:ext cx="11487150" cy="1818640"/>
            <a:chOff x="542" y="1244"/>
            <a:chExt cx="18090" cy="2864"/>
          </a:xfrm>
        </p:grpSpPr>
        <p:sp>
          <p:nvSpPr>
            <p:cNvPr id="8" name="圆角矩形 7"/>
            <p:cNvSpPr/>
            <p:nvPr>
              <p:custDataLst>
                <p:tags r:id="rId2"/>
              </p:custDataLst>
            </p:nvPr>
          </p:nvSpPr>
          <p:spPr>
            <a:xfrm>
              <a:off x="542" y="1844"/>
              <a:ext cx="18090" cy="2264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just" fontAlgn="auto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ü"/>
              </a:pPr>
              <a:r>
                <a:rPr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适用</a:t>
              </a:r>
              <a:r>
                <a:rPr lang="zh-CN"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人群范围广</a:t>
              </a:r>
              <a:r>
                <a:rPr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：</a:t>
              </a:r>
              <a:r>
                <a: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托珠单抗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注射液（施瑞立</a:t>
              </a:r>
              <a:r>
                <a:rPr lang="en-US" altLang="zh-CN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</a:t>
              </a:r>
              <a:r>
                <a: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可用于</a:t>
              </a:r>
              <a:r>
                <a:rPr 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岁及以上</a:t>
              </a:r>
              <a:r>
                <a: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儿童患者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和成人患者</a:t>
              </a:r>
              <a:r>
                <a:rPr lang="en-US" altLang="zh-CN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 fontAlgn="auto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charset="0"/>
                <a:buChar char="ü"/>
              </a:pPr>
              <a:r>
                <a:rPr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双规格，</a:t>
              </a:r>
              <a:r>
                <a:rPr lang="zh-CN"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配药</a:t>
              </a:r>
              <a:r>
                <a:rPr sz="1600" b="1">
                  <a:solidFill>
                    <a:srgbClr val="0065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便利：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施瑞立</a:t>
              </a:r>
              <a:r>
                <a:rPr lang="en-US" altLang="zh-CN" sz="16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altLang="en-US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是</a:t>
              </a:r>
              <a:r>
                <a: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国内唯一具有双规格的托珠单抗注射液（静脉给药）（80mg/4mL和400mg/20mL），更方便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满足</a:t>
              </a:r>
              <a:r>
                <a: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患者的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不同</a:t>
              </a:r>
              <a:r>
                <a:rPr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剂量需求，配药更便利</a:t>
              </a:r>
              <a:r>
                <a:rPr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sz="16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956" y="1244"/>
              <a:ext cx="2752" cy="600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应用创新</a:t>
              </a:r>
              <a:r>
                <a:rPr lang="zh-CN" b="1"/>
                <a:t>优势</a:t>
              </a:r>
              <a:endParaRPr lang="zh-CN" b="1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372735" y="6595745"/>
            <a:ext cx="6819265" cy="193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1. 林键,等. 一种治疗IL-6相关疾病的人源化抗体的液体制剂.（专利号ZL 202010129494.9）   2.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托珠单抗注射液说明书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.    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8525" y="331470"/>
            <a:ext cx="7977505" cy="669925"/>
          </a:xfrm>
        </p:spPr>
        <p:txBody>
          <a:bodyPr/>
          <a:p>
            <a:r>
              <a:rPr lang="en-US" altLang="zh-CN"/>
              <a:t>05 </a:t>
            </a:r>
            <a:r>
              <a:rPr lang="zh-CN" altLang="en-US"/>
              <a:t>公平性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44170" y="927735"/>
            <a:ext cx="11487150" cy="1379220"/>
            <a:chOff x="542" y="1413"/>
            <a:chExt cx="18090" cy="2172"/>
          </a:xfrm>
        </p:grpSpPr>
        <p:sp>
          <p:nvSpPr>
            <p:cNvPr id="5" name="圆角矩形 4"/>
            <p:cNvSpPr/>
            <p:nvPr>
              <p:custDataLst>
                <p:tags r:id="rId1"/>
              </p:custDataLst>
            </p:nvPr>
          </p:nvSpPr>
          <p:spPr>
            <a:xfrm>
              <a:off x="542" y="2013"/>
              <a:ext cx="18090" cy="1572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p>
              <a:pPr marL="285750" indent="-285750"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charset="0"/>
                <a:buChar char="ü"/>
              </a:pP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CAR T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细胞疗法是治疗恶性肿瘤的一种新型细胞免疫疗法，具有广阔的应用前景。细胞因子释放综合征（</a:t>
              </a: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）是CAR</a:t>
              </a: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T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细胞疗法最常见的严重不良反应之一，发生率可</a:t>
              </a:r>
              <a:r>
                <a:rPr lang="zh-CN" altLang="en-US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高达</a:t>
              </a:r>
              <a:r>
                <a:rPr lang="en-US" altLang="zh-CN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50%~100%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。发生</a:t>
              </a: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CRS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的患者会出现全身症状，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继而出现系统性炎症反应，导致多脏器损害，严重者甚至出现多器官衰竭，危及生命。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956" y="1413"/>
              <a:ext cx="3740" cy="600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提升公共健康</a:t>
              </a:r>
              <a:r>
                <a:rPr lang="zh-CN" b="1"/>
                <a:t>获益</a:t>
              </a:r>
              <a:endParaRPr lang="zh-CN" b="1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170" y="2479675"/>
            <a:ext cx="11487150" cy="1183640"/>
            <a:chOff x="542" y="1413"/>
            <a:chExt cx="18090" cy="1864"/>
          </a:xfrm>
        </p:grpSpPr>
        <p:sp>
          <p:nvSpPr>
            <p:cNvPr id="7" name="圆角矩形 6"/>
            <p:cNvSpPr/>
            <p:nvPr>
              <p:custDataLst>
                <p:tags r:id="rId3"/>
              </p:custDataLst>
            </p:nvPr>
          </p:nvSpPr>
          <p:spPr>
            <a:xfrm>
              <a:off x="542" y="2013"/>
              <a:ext cx="18090" cy="1264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charset="0"/>
                <a:buChar char="ü"/>
              </a:pP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CAR T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细胞疗法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虽然目前应用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的患者数较少，但给很多难治性恶性肿瘤患者带来新的治疗希望，其引发的严重不良反应</a:t>
              </a:r>
              <a:r>
                <a:rPr lang="en-US" altLang="zh-CN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——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细胞因子释放综合症的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用药治疗应该得到保障。由于患者数有限，托珠单抗（施瑞立</a:t>
              </a:r>
              <a:r>
                <a:rPr lang="en-US" altLang="zh-CN" sz="14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）该适应症纳入医保</a:t>
              </a:r>
              <a:r>
                <a:rPr lang="zh-CN" altLang="en-US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对基金的总体影响可控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956" y="1413"/>
              <a:ext cx="3739" cy="600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符合</a:t>
              </a:r>
              <a:r>
                <a:rPr lang="en-US" altLang="zh-CN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b="1"/>
                <a:t>保基本</a:t>
              </a:r>
              <a:r>
                <a:rPr lang="en-US" altLang="zh-CN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b="1"/>
                <a:t>原则</a:t>
              </a:r>
              <a:endParaRPr lang="zh-CN" b="1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4170" y="3823335"/>
            <a:ext cx="11487150" cy="1183640"/>
            <a:chOff x="542" y="1413"/>
            <a:chExt cx="18090" cy="1864"/>
          </a:xfrm>
        </p:grpSpPr>
        <p:sp>
          <p:nvSpPr>
            <p:cNvPr id="10" name="圆角矩形 9"/>
            <p:cNvSpPr/>
            <p:nvPr>
              <p:custDataLst>
                <p:tags r:id="rId5"/>
              </p:custDataLst>
            </p:nvPr>
          </p:nvSpPr>
          <p:spPr>
            <a:xfrm>
              <a:off x="542" y="2013"/>
              <a:ext cx="18090" cy="1264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charset="0"/>
                <a:buChar char="ü"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托珠单抗是</a:t>
              </a:r>
              <a:r>
                <a:rPr lang="zh-CN" altLang="en-US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国内唯一获批用于治疗细胞因子释放综合征的生物制剂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，本次新增适应症（细胞因子释放综合征），弥补目录短板，提高了细胞因子释放综合征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患者的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用药可及性，让患者得到更多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保障。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956" y="1413"/>
              <a:ext cx="4054" cy="600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弥补医保目录</a:t>
              </a:r>
              <a:r>
                <a:rPr lang="zh-CN" b="1"/>
                <a:t>短板</a:t>
              </a:r>
              <a:endParaRPr lang="zh-CN" b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4170" y="5166360"/>
            <a:ext cx="11487150" cy="1136015"/>
            <a:chOff x="542" y="1413"/>
            <a:chExt cx="18090" cy="1789"/>
          </a:xfrm>
        </p:grpSpPr>
        <p:sp>
          <p:nvSpPr>
            <p:cNvPr id="13" name="圆角矩形 12"/>
            <p:cNvSpPr/>
            <p:nvPr>
              <p:custDataLst>
                <p:tags r:id="rId7"/>
              </p:custDataLst>
            </p:nvPr>
          </p:nvSpPr>
          <p:spPr>
            <a:xfrm>
              <a:off x="542" y="2013"/>
              <a:ext cx="18090" cy="1189"/>
            </a:xfrm>
            <a:prstGeom prst="roundRect">
              <a:avLst>
                <a:gd name="adj" fmla="val 11046"/>
              </a:avLst>
            </a:prstGeom>
            <a:solidFill>
              <a:srgbClr val="E9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charset="0"/>
                <a:buChar char="ü"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本次新增适应症（细胞因子释放综合征）的</a:t>
              </a:r>
              <a:r>
                <a:rPr lang="zh-CN" altLang="en-US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病因和临床诊断明确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，管理难度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小。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285750" indent="-285750"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Wingdings" panose="05000000000000000000" charset="0"/>
                <a:buChar char="ü"/>
              </a:pP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托珠单抗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（施瑞立</a:t>
              </a:r>
              <a:r>
                <a:rPr lang="en-US" altLang="zh-CN" sz="14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®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治疗细胞因子释放综合征的</a:t>
              </a:r>
              <a:r>
                <a:rPr lang="zh-CN" altLang="en-US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用药次数少（累计最多</a:t>
              </a:r>
              <a:r>
                <a:rPr lang="en-US" altLang="zh-CN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4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次）</a:t>
              </a:r>
              <a:r>
                <a:rPr lang="en-US" altLang="zh-CN" sz="1400" baseline="30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，无临床滥用</a:t>
              </a:r>
              <a:r>
                <a:rPr lang="zh-CN" altLang="en-US"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风险。</a:t>
              </a: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956" y="1413"/>
              <a:ext cx="4054" cy="600"/>
            </a:xfrm>
            <a:prstGeom prst="rect">
              <a:avLst/>
            </a:prstGeom>
            <a:solidFill>
              <a:srgbClr val="2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b="1"/>
                <a:t>临床和医保管理难度</a:t>
              </a:r>
              <a:r>
                <a:rPr lang="zh-CN" b="1"/>
                <a:t>小</a:t>
              </a:r>
              <a:endParaRPr lang="zh-CN" b="1"/>
            </a:p>
          </p:txBody>
        </p:sp>
      </p:grp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10462895" y="6595745"/>
            <a:ext cx="1729105" cy="1930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39510" tIns="19755" rIns="39510" bIns="19755" rtlCol="0" anchor="t">
            <a:spAutoFit/>
          </a:bodyPr>
          <a:p>
            <a:pPr algn="l" defTabSz="394970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 1. </a:t>
            </a: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托珠单抗注射液说明书</a:t>
            </a: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sym typeface="+mn-ea"/>
              </a:rPr>
              <a:t>.    </a:t>
            </a:r>
            <a:endParaRPr lang="en-US" altLang="zh-CN" sz="1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 Light" panose="020B0502040204020203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TABLE_BEAUTIFY" val="smartTable{a2edfa3c-38de-4c84-8bb7-3fd3c8c98812}"/>
  <p:tag name="TABLE_ENDDRAG_ORIGIN_RECT" val="440*402"/>
  <p:tag name="TABLE_ENDDRAG_RECT" val="25*84*440*402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ABLE_BEAUTIFY" val="smartTable{192451ad-01ba-4b0c-b4dd-765e1f0c6a29}"/>
  <p:tag name="TABLE_ENDDRAG_ORIGIN_RECT" val="671*80"/>
  <p:tag name="TABLE_ENDDRAG_RECT" val="144*320*671*80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ISLIDE.DIAGRAM" val="2b751056-6b97-492c-b763-340acee7e99d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bb3897fc-1c0b-4fc0-bf1c-bcd8ea288abb"/>
  <p:tag name="KSO_WPP_MARK_KEY" val="8cc6477f-c93e-47d1-96d3-6bab8f9bae7d"/>
  <p:tag name="COMMONDATA" val="eyJoZGlkIjoiZTQ5NDU3MWQ1NTQ0MmVlYWM4ZjQ5ZDE3M2Y5ODNjNDc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百奥泰公司PPT模板">
  <a:themeElements>
    <a:clrScheme name="tm3hkhsg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EB3E4"/>
      </a:accent1>
      <a:accent2>
        <a:srgbClr val="00478E"/>
      </a:accent2>
      <a:accent3>
        <a:srgbClr val="7B98AA"/>
      </a:accent3>
      <a:accent4>
        <a:srgbClr val="989A98"/>
      </a:accent4>
      <a:accent5>
        <a:srgbClr val="688BAC"/>
      </a:accent5>
      <a:accent6>
        <a:srgbClr val="898A8A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9510" tIns="19755" rIns="39510" bIns="19755" rtlCol="0">
        <a:spAutoFit/>
      </a:bodyPr>
      <a:lstStyle>
        <a:defPPr algn="l" defTabSz="394970">
          <a:defRPr dirty="0">
            <a:latin typeface="微软雅黑" panose="020B0503020204020204" pitchFamily="34" charset="-122"/>
            <a:ea typeface="微软雅黑" panose="020B0503020204020204" pitchFamily="34" charset="-122"/>
            <a:cs typeface="微软雅黑 Light" panose="020B0502040204020203" pitchFamily="34" charset="-122"/>
            <a:sym typeface="+mn-l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ajor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百奥泰公司PPT模板16：9（源文件）</Template>
  <TotalTime>0</TotalTime>
  <Words>4930</Words>
  <Application>WPS 演示</Application>
  <PresentationFormat>宽屏</PresentationFormat>
  <Paragraphs>201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微软雅黑 Light</vt:lpstr>
      <vt:lpstr>黑体</vt:lpstr>
      <vt:lpstr>Wingdings</vt:lpstr>
      <vt:lpstr>Arial Unicode MS</vt:lpstr>
      <vt:lpstr>Calibri</vt:lpstr>
      <vt:lpstr>百奥泰公司PPT模板</vt:lpstr>
      <vt:lpstr>托珠单抗注射液 （施瑞立®）</vt:lpstr>
      <vt:lpstr>PowerPoint 演示文稿</vt:lpstr>
      <vt:lpstr>01 药品基本信息</vt:lpstr>
      <vt:lpstr>01 药品基本信息</vt:lpstr>
      <vt:lpstr>02 安全性</vt:lpstr>
      <vt:lpstr>03 有效性             ——托珠单抗快速缓解炎症反应</vt:lpstr>
      <vt:lpstr>03 有效性             ——托珠单抗是国内外指南与共识推荐的一线用药</vt:lpstr>
      <vt:lpstr>04 创新性</vt:lpstr>
      <vt:lpstr>05 公平性</vt:lpstr>
    </vt:vector>
  </TitlesOfParts>
  <Company>iSlide</Company>
  <LinksUpToDate>false</LinksUpToDate>
  <SharedDoc>false</SharedDoc>
  <HyperlinksChanged>false</HyperlinksChanged>
  <AppVersion>14.0000</AppVersion>
  <Manager>iSlide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Lenovo、</cp:lastModifiedBy>
  <cp:revision>352</cp:revision>
  <cp:lastPrinted>2018-12-16T16:00:00Z</cp:lastPrinted>
  <dcterms:created xsi:type="dcterms:W3CDTF">2018-12-16T16:00:00Z</dcterms:created>
  <dcterms:modified xsi:type="dcterms:W3CDTF">2023-07-14T08:37:56Z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1D0391A8452A4D7596481E653285AD3E_13</vt:lpwstr>
  </property>
  <property fmtid="{D5CDD505-2E9C-101B-9397-08002B2CF9AE}" pid="4" name="KSOProductBuildVer">
    <vt:lpwstr>2052-11.1.0.14309</vt:lpwstr>
  </property>
</Properties>
</file>