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2"/>
  </p:notesMasterIdLst>
  <p:sldIdLst>
    <p:sldId id="532" r:id="rId3"/>
    <p:sldId id="5865" r:id="rId4"/>
    <p:sldId id="5866" r:id="rId5"/>
    <p:sldId id="5905" r:id="rId6"/>
    <p:sldId id="5906" r:id="rId7"/>
    <p:sldId id="5907" r:id="rId8"/>
    <p:sldId id="5908" r:id="rId9"/>
    <p:sldId id="5913" r:id="rId10"/>
    <p:sldId id="591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91C9"/>
    <a:srgbClr val="1D6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80129" autoAdjust="0"/>
  </p:normalViewPr>
  <p:slideViewPr>
    <p:cSldViewPr snapToGrid="0">
      <p:cViewPr varScale="1">
        <p:scale>
          <a:sx n="63" d="100"/>
          <a:sy n="63" d="100"/>
        </p:scale>
        <p:origin x="124" y="60"/>
      </p:cViewPr>
      <p:guideLst>
        <p:guide orient="horz" pos="2160"/>
        <p:guide pos="3840"/>
      </p:guideLst>
    </p:cSldViewPr>
  </p:slideViewPr>
  <p:outlineViewPr>
    <p:cViewPr>
      <p:scale>
        <a:sx n="33" d="100"/>
        <a:sy n="33" d="100"/>
      </p:scale>
      <p:origin x="0" y="-60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64135485076311"/>
          <c:y val="4.1662938773075663E-2"/>
          <c:w val="0.48486154797682862"/>
          <c:h val="0.74533953654826879"/>
        </c:manualLayout>
      </c:layout>
      <c:doughnutChart>
        <c:varyColors val="1"/>
        <c:ser>
          <c:idx val="0"/>
          <c:order val="0"/>
          <c:tx>
            <c:strRef>
              <c:f>Sheet1!$B$1</c:f>
              <c:strCache>
                <c:ptCount val="1"/>
                <c:pt idx="0">
                  <c:v>患者比例</c:v>
                </c:pt>
              </c:strCache>
            </c:strRef>
          </c:tx>
          <c:explosion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9E-4154-9B2E-08CEDCB218F4}"/>
              </c:ext>
            </c:extLst>
          </c:dPt>
          <c:dPt>
            <c:idx val="1"/>
            <c:bubble3D val="0"/>
            <c:spPr>
              <a:solidFill>
                <a:schemeClr val="accent2"/>
              </a:solidFill>
              <a:ln w="19050">
                <a:noFill/>
              </a:ln>
              <a:effectLst/>
            </c:spPr>
            <c:extLst>
              <c:ext xmlns:c16="http://schemas.microsoft.com/office/drawing/2014/chart" uri="{C3380CC4-5D6E-409C-BE32-E72D297353CC}">
                <c16:uniqueId val="{00000003-C89E-4154-9B2E-08CEDCB218F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9E-4154-9B2E-08CEDCB218F4}"/>
              </c:ext>
            </c:extLst>
          </c:dPt>
          <c:cat>
            <c:strRef>
              <c:f>Sheet1!$A$2:$A$4</c:f>
              <c:strCache>
                <c:ptCount val="3"/>
                <c:pt idx="0">
                  <c:v>可切除</c:v>
                </c:pt>
                <c:pt idx="1">
                  <c:v>可能切除或局部晚期不可切除</c:v>
                </c:pt>
                <c:pt idx="2">
                  <c:v>转移性胰腺癌</c:v>
                </c:pt>
              </c:strCache>
            </c:strRef>
          </c:cat>
          <c:val>
            <c:numRef>
              <c:f>Sheet1!$B$2:$B$4</c:f>
              <c:numCache>
                <c:formatCode>0%</c:formatCode>
                <c:ptCount val="3"/>
                <c:pt idx="0">
                  <c:v>0.2</c:v>
                </c:pt>
                <c:pt idx="1">
                  <c:v>0.3</c:v>
                </c:pt>
                <c:pt idx="2">
                  <c:v>0.5</c:v>
                </c:pt>
              </c:numCache>
            </c:numRef>
          </c:val>
          <c:extLst>
            <c:ext xmlns:c16="http://schemas.microsoft.com/office/drawing/2014/chart" uri="{C3380CC4-5D6E-409C-BE32-E72D297353CC}">
              <c16:uniqueId val="{00000000-635E-45A0-909A-F93FF28F06A6}"/>
            </c:ext>
          </c:extLst>
        </c:ser>
        <c:dLbls>
          <c:showLegendKey val="0"/>
          <c:showVal val="0"/>
          <c:showCatName val="0"/>
          <c:showSerName val="0"/>
          <c:showPercent val="0"/>
          <c:showBubbleSize val="0"/>
          <c:showLeaderLines val="1"/>
        </c:dLbls>
        <c:firstSliceAng val="0"/>
        <c:holeSize val="63"/>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76801-19B5-4EE1-B062-893171A41E13}"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F403E-BE1A-43E1-9EE6-BFDD706247E4}" type="slidenum">
              <a:rPr lang="zh-CN" altLang="en-US" smtClean="0"/>
              <a:t>‹#›</a:t>
            </a:fld>
            <a:endParaRPr lang="zh-CN" altLang="en-US"/>
          </a:p>
        </p:txBody>
      </p:sp>
    </p:spTree>
    <p:extLst>
      <p:ext uri="{BB962C8B-B14F-4D97-AF65-F5344CB8AC3E}">
        <p14:creationId xmlns:p14="http://schemas.microsoft.com/office/powerpoint/2010/main" val="251594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84E1CF-E690-4959-944C-65521B5583F9}" type="slidenum">
              <a:rPr lang="zh-CN" altLang="en-US" smtClean="0"/>
              <a:t>4</a:t>
            </a:fld>
            <a:endParaRPr lang="zh-CN" altLang="en-US"/>
          </a:p>
        </p:txBody>
      </p:sp>
    </p:spTree>
    <p:extLst>
      <p:ext uri="{BB962C8B-B14F-4D97-AF65-F5344CB8AC3E}">
        <p14:creationId xmlns:p14="http://schemas.microsoft.com/office/powerpoint/2010/main" val="119370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1F403E-BE1A-43E1-9EE6-BFDD706247E4}" type="slidenum">
              <a:rPr lang="zh-CN" altLang="en-US" smtClean="0"/>
              <a:t>6</a:t>
            </a:fld>
            <a:endParaRPr lang="zh-CN" altLang="en-US"/>
          </a:p>
        </p:txBody>
      </p:sp>
    </p:spTree>
    <p:extLst>
      <p:ext uri="{BB962C8B-B14F-4D97-AF65-F5344CB8AC3E}">
        <p14:creationId xmlns:p14="http://schemas.microsoft.com/office/powerpoint/2010/main" val="195748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91F403E-BE1A-43E1-9EE6-BFDD706247E4}" type="slidenum">
              <a:rPr lang="zh-CN" altLang="en-US" smtClean="0"/>
              <a:t>8</a:t>
            </a:fld>
            <a:endParaRPr lang="zh-CN" altLang="en-US"/>
          </a:p>
        </p:txBody>
      </p:sp>
    </p:spTree>
    <p:extLst>
      <p:ext uri="{BB962C8B-B14F-4D97-AF65-F5344CB8AC3E}">
        <p14:creationId xmlns:p14="http://schemas.microsoft.com/office/powerpoint/2010/main" val="4216871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9109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96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371599" y="188640"/>
            <a:ext cx="10293019" cy="778098"/>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p:txBody>
      </p:sp>
      <p:sp>
        <p:nvSpPr>
          <p:cNvPr id="4" name="Freeform 115">
            <a:extLst>
              <a:ext uri="{FF2B5EF4-FFF2-40B4-BE49-F238E27FC236}">
                <a16:creationId xmlns:a16="http://schemas.microsoft.com/office/drawing/2014/main" id="{78EE4D16-4632-38C9-53E3-D3F8F4DD2CD5}"/>
              </a:ext>
            </a:extLst>
          </p:cNvPr>
          <p:cNvSpPr>
            <a:spLocks/>
          </p:cNvSpPr>
          <p:nvPr userDrawn="1"/>
        </p:nvSpPr>
        <p:spPr bwMode="auto">
          <a:xfrm>
            <a:off x="1" y="277401"/>
            <a:ext cx="1253446"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solidFill>
            <a:schemeClr val="accent1">
              <a:lumMod val="75000"/>
            </a:schemeClr>
          </a:solidFill>
          <a:ln>
            <a:noFill/>
          </a:ln>
        </p:spPr>
        <p:txBody>
          <a:bodyPr vert="horz" wrap="square" lIns="91440" tIns="45720" rIns="91440" bIns="45720" numCol="1"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e-DE" sz="3600" dirty="0">
              <a:solidFill>
                <a:schemeClr val="bg1"/>
              </a:solidFill>
              <a:latin typeface="Merck" panose="02060803030402040803" pitchFamily="18" charset="0"/>
            </a:endParaRPr>
          </a:p>
        </p:txBody>
      </p:sp>
      <p:sp>
        <p:nvSpPr>
          <p:cNvPr id="25" name="页脚占位符 4">
            <a:extLst>
              <a:ext uri="{FF2B5EF4-FFF2-40B4-BE49-F238E27FC236}">
                <a16:creationId xmlns:a16="http://schemas.microsoft.com/office/drawing/2014/main" id="{99E6B11F-09CF-6D8A-CE44-A78E5CF2D8EC}"/>
              </a:ext>
            </a:extLst>
          </p:cNvPr>
          <p:cNvSpPr>
            <a:spLocks noGrp="1"/>
          </p:cNvSpPr>
          <p:nvPr>
            <p:ph type="ftr" sz="quarter" idx="3"/>
          </p:nvPr>
        </p:nvSpPr>
        <p:spPr>
          <a:xfrm>
            <a:off x="1213473" y="6520260"/>
            <a:ext cx="10451145" cy="365125"/>
          </a:xfrm>
          <a:prstGeom prst="rect">
            <a:avLst/>
          </a:prstGeom>
        </p:spPr>
        <p:txBody>
          <a:bodyPr vert="horz" lIns="91440" tIns="45720" rIns="91440" bIns="45720" rtlCol="0" anchor="t"/>
          <a:lstStyle>
            <a:lvl1pPr algn="l">
              <a:defRPr sz="800">
                <a:solidFill>
                  <a:schemeClr val="tx1"/>
                </a:solidFill>
              </a:defRPr>
            </a:lvl1pPr>
          </a:lstStyle>
          <a:p>
            <a:endParaRPr lang="zh-CN" altLang="en-US" dirty="0"/>
          </a:p>
        </p:txBody>
      </p:sp>
      <p:cxnSp>
        <p:nvCxnSpPr>
          <p:cNvPr id="26" name="Straight Connector 7">
            <a:extLst>
              <a:ext uri="{FF2B5EF4-FFF2-40B4-BE49-F238E27FC236}">
                <a16:creationId xmlns:a16="http://schemas.microsoft.com/office/drawing/2014/main" id="{509018C3-8032-A27E-9C7D-038AC265AC52}"/>
              </a:ext>
            </a:extLst>
          </p:cNvPr>
          <p:cNvCxnSpPr/>
          <p:nvPr userDrawn="1"/>
        </p:nvCxnSpPr>
        <p:spPr>
          <a:xfrm>
            <a:off x="827336" y="6499852"/>
            <a:ext cx="10516837" cy="7124"/>
          </a:xfrm>
          <a:prstGeom prst="line">
            <a:avLst/>
          </a:prstGeom>
          <a:noFill/>
          <a:ln w="6350" cap="flat" cmpd="sng" algn="ctr">
            <a:solidFill>
              <a:srgbClr val="014782"/>
            </a:solidFill>
            <a:prstDash val="solid"/>
            <a:miter lim="800000"/>
          </a:ln>
          <a:effectLst/>
        </p:spPr>
      </p:cxnSp>
      <p:sp>
        <p:nvSpPr>
          <p:cNvPr id="27" name="Rectangle 17">
            <a:extLst>
              <a:ext uri="{FF2B5EF4-FFF2-40B4-BE49-F238E27FC236}">
                <a16:creationId xmlns:a16="http://schemas.microsoft.com/office/drawing/2014/main" id="{46B5A092-77F8-F846-40BA-8D78BFA0E9C1}"/>
              </a:ext>
            </a:extLst>
          </p:cNvPr>
          <p:cNvSpPr/>
          <p:nvPr userDrawn="1"/>
        </p:nvSpPr>
        <p:spPr>
          <a:xfrm>
            <a:off x="11080633" y="6510052"/>
            <a:ext cx="293239" cy="22553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Microsoft YaHei"/>
              <a:cs typeface="+mn-cs"/>
            </a:endParaRPr>
          </a:p>
        </p:txBody>
      </p:sp>
      <p:sp>
        <p:nvSpPr>
          <p:cNvPr id="28" name="Rectangle 18">
            <a:extLst>
              <a:ext uri="{FF2B5EF4-FFF2-40B4-BE49-F238E27FC236}">
                <a16:creationId xmlns:a16="http://schemas.microsoft.com/office/drawing/2014/main" id="{85500E0D-FF79-B2BB-9975-5276771B78C8}"/>
              </a:ext>
            </a:extLst>
          </p:cNvPr>
          <p:cNvSpPr/>
          <p:nvPr userDrawn="1"/>
        </p:nvSpPr>
        <p:spPr>
          <a:xfrm>
            <a:off x="11413589" y="6510772"/>
            <a:ext cx="293239" cy="22409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Microsoft YaHei"/>
              <a:cs typeface="+mn-cs"/>
            </a:endParaRPr>
          </a:p>
        </p:txBody>
      </p:sp>
      <p:sp>
        <p:nvSpPr>
          <p:cNvPr id="29" name="Freeform 1987">
            <a:extLst>
              <a:ext uri="{FF2B5EF4-FFF2-40B4-BE49-F238E27FC236}">
                <a16:creationId xmlns:a16="http://schemas.microsoft.com/office/drawing/2014/main" id="{E5AF3FB8-A25C-8B05-04DB-97785A2F80AE}"/>
              </a:ext>
            </a:extLst>
          </p:cNvPr>
          <p:cNvSpPr/>
          <p:nvPr userDrawn="1"/>
        </p:nvSpPr>
        <p:spPr bwMode="auto">
          <a:xfrm>
            <a:off x="11529801"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Microsoft YaHei"/>
            </a:endParaRPr>
          </a:p>
        </p:txBody>
      </p:sp>
      <p:sp>
        <p:nvSpPr>
          <p:cNvPr id="30" name="Freeform 1987">
            <a:extLst>
              <a:ext uri="{FF2B5EF4-FFF2-40B4-BE49-F238E27FC236}">
                <a16:creationId xmlns:a16="http://schemas.microsoft.com/office/drawing/2014/main" id="{331EF2D3-C2BE-3B69-C995-BA8DC0CD181A}"/>
              </a:ext>
            </a:extLst>
          </p:cNvPr>
          <p:cNvSpPr/>
          <p:nvPr userDrawn="1"/>
        </p:nvSpPr>
        <p:spPr bwMode="auto">
          <a:xfrm flipH="1">
            <a:off x="11178932"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Microsoft YaHei"/>
            </a:endParaRPr>
          </a:p>
        </p:txBody>
      </p:sp>
      <p:sp>
        <p:nvSpPr>
          <p:cNvPr id="31" name="Rectangle 21">
            <a:hlinkClick r:id="" action="ppaction://hlinkshowjump?jump=previousslide"/>
            <a:extLst>
              <a:ext uri="{FF2B5EF4-FFF2-40B4-BE49-F238E27FC236}">
                <a16:creationId xmlns:a16="http://schemas.microsoft.com/office/drawing/2014/main" id="{B68BECE4-3804-1F68-1A0B-84A8B68CE5E9}"/>
              </a:ext>
            </a:extLst>
          </p:cNvPr>
          <p:cNvSpPr/>
          <p:nvPr userDrawn="1"/>
        </p:nvSpPr>
        <p:spPr>
          <a:xfrm>
            <a:off x="11006730" y="6519423"/>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Microsoft YaHei"/>
              <a:cs typeface="+mn-cs"/>
            </a:endParaRPr>
          </a:p>
        </p:txBody>
      </p:sp>
      <p:sp>
        <p:nvSpPr>
          <p:cNvPr id="32" name="Rectangle 22">
            <a:hlinkClick r:id="" action="ppaction://hlinkshowjump?jump=nextslide"/>
            <a:extLst>
              <a:ext uri="{FF2B5EF4-FFF2-40B4-BE49-F238E27FC236}">
                <a16:creationId xmlns:a16="http://schemas.microsoft.com/office/drawing/2014/main" id="{A764FDB5-94C7-E2B6-B4DD-115DFE1A48D7}"/>
              </a:ext>
            </a:extLst>
          </p:cNvPr>
          <p:cNvSpPr/>
          <p:nvPr userDrawn="1"/>
        </p:nvSpPr>
        <p:spPr>
          <a:xfrm>
            <a:off x="11413590" y="6496180"/>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Microsoft YaHei"/>
              <a:cs typeface="+mn-cs"/>
            </a:endParaRPr>
          </a:p>
        </p:txBody>
      </p:sp>
      <p:sp>
        <p:nvSpPr>
          <p:cNvPr id="33" name="Rectangle 23">
            <a:extLst>
              <a:ext uri="{FF2B5EF4-FFF2-40B4-BE49-F238E27FC236}">
                <a16:creationId xmlns:a16="http://schemas.microsoft.com/office/drawing/2014/main" id="{E06DC2A6-F1BA-CCDB-3866-718F5EAEC559}"/>
              </a:ext>
            </a:extLst>
          </p:cNvPr>
          <p:cNvSpPr/>
          <p:nvPr userDrawn="1"/>
        </p:nvSpPr>
        <p:spPr>
          <a:xfrm>
            <a:off x="590484" y="6500391"/>
            <a:ext cx="622989" cy="226512"/>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Microsoft YaHei"/>
              <a:cs typeface="+mn-cs"/>
            </a:endParaRPr>
          </a:p>
        </p:txBody>
      </p:sp>
      <p:sp>
        <p:nvSpPr>
          <p:cNvPr id="34" name="灯片编号占位符 23">
            <a:extLst>
              <a:ext uri="{FF2B5EF4-FFF2-40B4-BE49-F238E27FC236}">
                <a16:creationId xmlns:a16="http://schemas.microsoft.com/office/drawing/2014/main" id="{15E1FCB4-5B4B-0522-9B1F-16671B87DD4B}"/>
              </a:ext>
            </a:extLst>
          </p:cNvPr>
          <p:cNvSpPr txBox="1"/>
          <p:nvPr userDrawn="1"/>
        </p:nvSpPr>
        <p:spPr>
          <a:xfrm>
            <a:off x="546734" y="6503979"/>
            <a:ext cx="526572" cy="23768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B9AE22C5-4194-4B77-9289-4576B0A2E3B7}" type="slidenum">
              <a:rPr lang="zh-CN" altLang="en-US" sz="1200" smtClean="0">
                <a:solidFill>
                  <a:srgbClr val="FFFFFF"/>
                </a:solidFill>
                <a:latin typeface="Arial" panose="020B0604020202020204"/>
                <a:ea typeface="Microsoft YaHei"/>
              </a:rPr>
              <a:t>‹#›</a:t>
            </a:fld>
            <a:endParaRPr lang="zh-CN" altLang="en-US" sz="1200" dirty="0">
              <a:solidFill>
                <a:srgbClr val="FFFFFF"/>
              </a:solidFill>
              <a:latin typeface="Arial" panose="020B0604020202020204"/>
              <a:ea typeface="Microsoft YaHei"/>
            </a:endParaRPr>
          </a:p>
        </p:txBody>
      </p:sp>
    </p:spTree>
    <p:extLst>
      <p:ext uri="{BB962C8B-B14F-4D97-AF65-F5344CB8AC3E}">
        <p14:creationId xmlns:p14="http://schemas.microsoft.com/office/powerpoint/2010/main" val="279763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p>
            <a:endParaRPr lang="zh-CN" altLang="en-US" dirty="0"/>
          </a:p>
        </p:txBody>
      </p:sp>
      <p:sp>
        <p:nvSpPr>
          <p:cNvPr id="4" name="灯片编号占位符 3"/>
          <p:cNvSpPr>
            <a:spLocks noGrp="1"/>
          </p:cNvSpPr>
          <p:nvPr>
            <p:ph type="sldNum" sz="quarter" idx="11"/>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
        <p:nvSpPr>
          <p:cNvPr id="5" name="内容占位符 2"/>
          <p:cNvSpPr>
            <a:spLocks noGrp="1"/>
          </p:cNvSpPr>
          <p:nvPr>
            <p:ph idx="1"/>
          </p:nvPr>
        </p:nvSpPr>
        <p:spPr>
          <a:xfrm>
            <a:off x="609600" y="1268760"/>
            <a:ext cx="10972800" cy="4968552"/>
          </a:xfrm>
        </p:spPr>
        <p:txBody>
          <a:bodyPr/>
          <a:lstStyle/>
          <a:p>
            <a:pPr lvl="0"/>
            <a:r>
              <a:rPr lang="zh-CN" altLang="en-US" dirty="0"/>
              <a:t>单击此处编辑母版文本样式</a:t>
            </a:r>
          </a:p>
          <a:p>
            <a:pPr lvl="1"/>
            <a:r>
              <a:rPr lang="zh-CN" altLang="en-US" dirty="0"/>
              <a:t>第二级</a:t>
            </a:r>
          </a:p>
        </p:txBody>
      </p:sp>
    </p:spTree>
    <p:extLst>
      <p:ext uri="{BB962C8B-B14F-4D97-AF65-F5344CB8AC3E}">
        <p14:creationId xmlns:p14="http://schemas.microsoft.com/office/powerpoint/2010/main" val="263821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609600" y="6356353"/>
            <a:ext cx="2844800" cy="365125"/>
          </a:xfrm>
          <a:prstGeom prst="rect">
            <a:avLst/>
          </a:prstGeom>
        </p:spPr>
        <p:txBody>
          <a:bodyPr/>
          <a:lstStyle/>
          <a:p>
            <a:endParaRPr lang="zh-CN" altLang="en-US" dirty="0"/>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5389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5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
        <p:nvSpPr>
          <p:cNvPr id="7" name="内容占位符 3"/>
          <p:cNvSpPr>
            <a:spLocks noGrp="1"/>
          </p:cNvSpPr>
          <p:nvPr>
            <p:ph sz="half" idx="2"/>
          </p:nvPr>
        </p:nvSpPr>
        <p:spPr>
          <a:xfrm>
            <a:off x="609600" y="5805265"/>
            <a:ext cx="11055019" cy="720080"/>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p>
        </p:txBody>
      </p:sp>
    </p:spTree>
    <p:extLst>
      <p:ext uri="{BB962C8B-B14F-4D97-AF65-F5344CB8AC3E}">
        <p14:creationId xmlns:p14="http://schemas.microsoft.com/office/powerpoint/2010/main" val="289889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1" y="1349078"/>
            <a:ext cx="10959720" cy="639762"/>
          </a:xfrm>
        </p:spPr>
        <p:txBody>
          <a:bodyPr anchor="ct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7" name="日期占位符 6"/>
          <p:cNvSpPr>
            <a:spLocks noGrp="1"/>
          </p:cNvSpPr>
          <p:nvPr>
            <p:ph type="dt" sz="half" idx="10"/>
          </p:nvPr>
        </p:nvSpPr>
        <p:spPr>
          <a:xfrm>
            <a:off x="609599" y="6356355"/>
            <a:ext cx="2844800" cy="365125"/>
          </a:xfrm>
          <a:prstGeom prst="rect">
            <a:avLst/>
          </a:prstGeom>
        </p:spPr>
        <p:txBody>
          <a:bodyPr/>
          <a:lstStyle/>
          <a:p>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80"/>
            <a:ext cx="623392"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939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D5B5FF55-7CDF-4946-BD7E-FBB6E092BB3F}"/>
              </a:ext>
            </a:extLst>
          </p:cNvPr>
          <p:cNvSpPr>
            <a:spLocks noGrp="1"/>
          </p:cNvSpPr>
          <p:nvPr>
            <p:ph type="dt" sz="half" idx="10"/>
          </p:nvPr>
        </p:nvSpPr>
        <p:spPr>
          <a:xfrm>
            <a:off x="838200" y="6356350"/>
            <a:ext cx="2743200" cy="365125"/>
          </a:xfrm>
          <a:prstGeom prst="rect">
            <a:avLst/>
          </a:prstGeom>
        </p:spPr>
        <p:txBody>
          <a:bodyPr/>
          <a:lstStyle/>
          <a:p>
            <a:fld id="{1382B881-A550-41C5-A3E3-A6E5A982D199}" type="datetimeFigureOut">
              <a:rPr lang="zh-CN" altLang="en-US" smtClean="0"/>
              <a:t>2023/7/14</a:t>
            </a:fld>
            <a:endParaRPr lang="zh-CN" altLang="en-US"/>
          </a:p>
        </p:txBody>
      </p:sp>
      <p:sp>
        <p:nvSpPr>
          <p:cNvPr id="4" name="页脚占位符 3">
            <a:extLst>
              <a:ext uri="{FF2B5EF4-FFF2-40B4-BE49-F238E27FC236}">
                <a16:creationId xmlns:a16="http://schemas.microsoft.com/office/drawing/2014/main" id="{D26EFB6C-80CA-467D-A6A5-EC472B2E197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5612876-F654-4473-9B77-61B4DBF4B328}"/>
              </a:ext>
            </a:extLst>
          </p:cNvPr>
          <p:cNvSpPr>
            <a:spLocks noGrp="1"/>
          </p:cNvSpPr>
          <p:nvPr>
            <p:ph type="sldNum" sz="quarter" idx="12"/>
          </p:nvPr>
        </p:nvSpPr>
        <p:spPr>
          <a:xfrm>
            <a:off x="8778240" y="6377940"/>
            <a:ext cx="2804160" cy="342900"/>
          </a:xfrm>
          <a:prstGeom prst="rect">
            <a:avLst/>
          </a:prstGeom>
        </p:spPr>
        <p:txBody>
          <a:bodyPr/>
          <a:lstStyle/>
          <a:p>
            <a:fld id="{8DAC0B67-89C2-4060-865D-B1054A0DEA9C}" type="slidenum">
              <a:rPr lang="zh-CN" altLang="en-US" smtClean="0"/>
              <a:t>‹#›</a:t>
            </a:fld>
            <a:endParaRPr lang="zh-CN" altLang="en-US"/>
          </a:p>
        </p:txBody>
      </p:sp>
      <p:sp>
        <p:nvSpPr>
          <p:cNvPr id="6" name="文本占位符 2">
            <a:extLst>
              <a:ext uri="{FF2B5EF4-FFF2-40B4-BE49-F238E27FC236}">
                <a16:creationId xmlns:a16="http://schemas.microsoft.com/office/drawing/2014/main" id="{0535702D-D7E6-48D0-8A66-6AECCE464111}"/>
              </a:ext>
            </a:extLst>
          </p:cNvPr>
          <p:cNvSpPr>
            <a:spLocks noGrp="1"/>
          </p:cNvSpPr>
          <p:nvPr>
            <p:ph type="body" idx="1"/>
          </p:nvPr>
        </p:nvSpPr>
        <p:spPr>
          <a:xfrm>
            <a:off x="609600" y="1349078"/>
            <a:ext cx="5386917" cy="639762"/>
          </a:xfrm>
        </p:spPr>
        <p:txBody>
          <a:bodyPr anchor="ctr"/>
          <a:lstStyle>
            <a:lvl1pPr marL="0" indent="0" algn="ctr">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7" name="内容占位符 3">
            <a:extLst>
              <a:ext uri="{FF2B5EF4-FFF2-40B4-BE49-F238E27FC236}">
                <a16:creationId xmlns:a16="http://schemas.microsoft.com/office/drawing/2014/main" id="{459A53F7-B3B2-46B6-BACA-86209CF2D7E0}"/>
              </a:ext>
            </a:extLst>
          </p:cNvPr>
          <p:cNvSpPr>
            <a:spLocks noGrp="1"/>
          </p:cNvSpPr>
          <p:nvPr>
            <p:ph sz="half" idx="2"/>
          </p:nvPr>
        </p:nvSpPr>
        <p:spPr>
          <a:xfrm>
            <a:off x="609600" y="5805264"/>
            <a:ext cx="11055019" cy="608931"/>
          </a:xfrm>
        </p:spPr>
        <p:txBody>
          <a:bodyPr/>
          <a:lstStyle>
            <a:lvl1pPr>
              <a:lnSpc>
                <a:spcPct val="100000"/>
              </a:lnSpc>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p>
        </p:txBody>
      </p:sp>
      <p:sp>
        <p:nvSpPr>
          <p:cNvPr id="8" name="文本占位符 4">
            <a:extLst>
              <a:ext uri="{FF2B5EF4-FFF2-40B4-BE49-F238E27FC236}">
                <a16:creationId xmlns:a16="http://schemas.microsoft.com/office/drawing/2014/main" id="{0F29638F-24D4-4C99-ABEA-11DC2F73567E}"/>
              </a:ext>
            </a:extLst>
          </p:cNvPr>
          <p:cNvSpPr>
            <a:spLocks noGrp="1"/>
          </p:cNvSpPr>
          <p:nvPr>
            <p:ph type="body" sz="quarter" idx="3"/>
          </p:nvPr>
        </p:nvSpPr>
        <p:spPr>
          <a:xfrm>
            <a:off x="6193368" y="1349078"/>
            <a:ext cx="5389033" cy="639762"/>
          </a:xfrm>
        </p:spPr>
        <p:txBody>
          <a:bodyPr anchor="ctr"/>
          <a:lstStyle>
            <a:lvl1pPr marL="0" indent="0" algn="ctr">
              <a:lnSpc>
                <a:spcPct val="100000"/>
              </a:lnSpc>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9" name="标题 1">
            <a:extLst>
              <a:ext uri="{FF2B5EF4-FFF2-40B4-BE49-F238E27FC236}">
                <a16:creationId xmlns:a16="http://schemas.microsoft.com/office/drawing/2014/main" id="{1502ED12-380E-8648-129D-E9CF1838A082}"/>
              </a:ext>
            </a:extLst>
          </p:cNvPr>
          <p:cNvSpPr>
            <a:spLocks noGrp="1"/>
          </p:cNvSpPr>
          <p:nvPr>
            <p:ph type="title"/>
          </p:nvPr>
        </p:nvSpPr>
        <p:spPr>
          <a:xfrm>
            <a:off x="691819" y="188640"/>
            <a:ext cx="10972800" cy="778098"/>
          </a:xfrm>
        </p:spPr>
        <p:txBody>
          <a:bodyPr/>
          <a:lstStyle/>
          <a:p>
            <a:r>
              <a:rPr lang="zh-CN" altLang="en-US"/>
              <a:t>单击此处编辑母版标题样式</a:t>
            </a:r>
          </a:p>
        </p:txBody>
      </p:sp>
    </p:spTree>
    <p:extLst>
      <p:ext uri="{BB962C8B-B14F-4D97-AF65-F5344CB8AC3E}">
        <p14:creationId xmlns:p14="http://schemas.microsoft.com/office/powerpoint/2010/main" val="115778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349078"/>
            <a:ext cx="5386917" cy="639762"/>
          </a:xfrm>
        </p:spPr>
        <p:txBody>
          <a:bodyPr anchor="ctr"/>
          <a:lstStyle>
            <a:lvl1pPr marL="0" indent="0" algn="ctr">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09600" y="5747247"/>
            <a:ext cx="11055019" cy="778098"/>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zh-CN" altLang="en-US" dirty="0"/>
              <a:t>单击此处编辑母版文本样式</a:t>
            </a:r>
          </a:p>
        </p:txBody>
      </p:sp>
      <p:sp>
        <p:nvSpPr>
          <p:cNvPr id="5" name="文本占位符 4"/>
          <p:cNvSpPr>
            <a:spLocks noGrp="1"/>
          </p:cNvSpPr>
          <p:nvPr>
            <p:ph type="body" sz="quarter" idx="3"/>
          </p:nvPr>
        </p:nvSpPr>
        <p:spPr>
          <a:xfrm>
            <a:off x="6193368" y="1349078"/>
            <a:ext cx="5389033" cy="639762"/>
          </a:xfrm>
        </p:spPr>
        <p:txBody>
          <a:bodyPr anchor="ctr"/>
          <a:lstStyle>
            <a:lvl1pPr marL="0" indent="0" algn="ctr">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7" name="日期占位符 6"/>
          <p:cNvSpPr>
            <a:spLocks noGrp="1"/>
          </p:cNvSpPr>
          <p:nvPr>
            <p:ph type="dt" sz="half" idx="10"/>
          </p:nvPr>
        </p:nvSpPr>
        <p:spPr>
          <a:xfrm>
            <a:off x="609600" y="6356353"/>
            <a:ext cx="2844800" cy="365125"/>
          </a:xfrm>
          <a:prstGeom prst="rect">
            <a:avLst/>
          </a:prstGeom>
        </p:spPr>
        <p:txBody>
          <a:bodyPr/>
          <a:lstStyle/>
          <a:p>
            <a:endParaRPr lang="zh-CN" altLang="en-US"/>
          </a:p>
        </p:txBody>
      </p:sp>
      <p:sp>
        <p:nvSpPr>
          <p:cNvPr id="8" name="页脚占位符 7"/>
          <p:cNvSpPr>
            <a:spLocks noGrp="1"/>
          </p:cNvSpPr>
          <p:nvPr>
            <p:ph type="ftr" sz="quarter" idx="11"/>
          </p:nvPr>
        </p:nvSpPr>
        <p:spPr/>
        <p:txBody>
          <a:bodyPr/>
          <a:lstStyle/>
          <a:p>
            <a:endParaRPr lang="zh-CN" altLang="en-US" dirty="0"/>
          </a:p>
        </p:txBody>
      </p:sp>
      <p:sp>
        <p:nvSpPr>
          <p:cNvPr id="9" name="灯片编号占位符 8"/>
          <p:cNvSpPr>
            <a:spLocks noGrp="1"/>
          </p:cNvSpPr>
          <p:nvPr>
            <p:ph type="sldNum" sz="quarter" idx="12"/>
          </p:nvPr>
        </p:nvSpPr>
        <p:spPr>
          <a:xfrm>
            <a:off x="11568608" y="6492878"/>
            <a:ext cx="623392" cy="365125"/>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8520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91819" y="188640"/>
            <a:ext cx="10972800" cy="778098"/>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p:cNvSpPr>
            <a:spLocks noGrp="1"/>
          </p:cNvSpPr>
          <p:nvPr>
            <p:ph type="body" idx="1"/>
          </p:nvPr>
        </p:nvSpPr>
        <p:spPr>
          <a:xfrm>
            <a:off x="609600" y="1268760"/>
            <a:ext cx="10972800" cy="4968552"/>
          </a:xfrm>
          <a:prstGeom prst="rect">
            <a:avLst/>
          </a:prstGeom>
        </p:spPr>
        <p:txBody>
          <a:bodyPr vert="horz" lIns="91440" tIns="45720" rIns="91440" bIns="45720" rtlCol="0">
            <a:noAutofit/>
          </a:bodyPr>
          <a:lstStyle/>
          <a:p>
            <a:pPr lvl="0"/>
            <a:r>
              <a:rPr lang="zh-CN" altLang="en-US" dirty="0"/>
              <a:t>单击此处编辑母版文本样式</a:t>
            </a:r>
          </a:p>
          <a:p>
            <a:pPr lvl="1"/>
            <a:r>
              <a:rPr lang="zh-CN" altLang="en-US" dirty="0"/>
              <a:t>第二级</a:t>
            </a:r>
          </a:p>
        </p:txBody>
      </p:sp>
      <p:sp>
        <p:nvSpPr>
          <p:cNvPr id="5" name="页脚占位符 4"/>
          <p:cNvSpPr>
            <a:spLocks noGrp="1"/>
          </p:cNvSpPr>
          <p:nvPr>
            <p:ph type="ftr" sz="quarter" idx="3"/>
          </p:nvPr>
        </p:nvSpPr>
        <p:spPr>
          <a:xfrm>
            <a:off x="1213473" y="6520260"/>
            <a:ext cx="10451145" cy="365125"/>
          </a:xfrm>
          <a:prstGeom prst="rect">
            <a:avLst/>
          </a:prstGeom>
        </p:spPr>
        <p:txBody>
          <a:bodyPr vert="horz" lIns="91440" tIns="45720" rIns="91440" bIns="45720" rtlCol="0" anchor="t"/>
          <a:lstStyle>
            <a:lvl1pPr algn="l">
              <a:defRPr sz="800">
                <a:solidFill>
                  <a:schemeClr val="tx1"/>
                </a:solidFill>
              </a:defRPr>
            </a:lvl1pPr>
          </a:lstStyle>
          <a:p>
            <a:endParaRPr lang="zh-CN" altLang="en-US" dirty="0"/>
          </a:p>
        </p:txBody>
      </p:sp>
      <p:grpSp>
        <p:nvGrpSpPr>
          <p:cNvPr id="7" name="组合 6"/>
          <p:cNvGrpSpPr/>
          <p:nvPr userDrawn="1"/>
        </p:nvGrpSpPr>
        <p:grpSpPr>
          <a:xfrm>
            <a:off x="-913411" y="329298"/>
            <a:ext cx="1628085"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rgbClr val="014782"/>
                </a:gs>
                <a:gs pos="0">
                  <a:srgbClr val="01478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rgbClr val="4472C4"/>
                </a:gs>
                <a:gs pos="0">
                  <a:srgbClr val="4472C4">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cxnSp>
        <p:nvCxnSpPr>
          <p:cNvPr id="10" name="Straight Connector 7"/>
          <p:cNvCxnSpPr/>
          <p:nvPr userDrawn="1"/>
        </p:nvCxnSpPr>
        <p:spPr>
          <a:xfrm>
            <a:off x="827336" y="6499852"/>
            <a:ext cx="10516837" cy="7124"/>
          </a:xfrm>
          <a:prstGeom prst="line">
            <a:avLst/>
          </a:prstGeom>
          <a:noFill/>
          <a:ln w="6350" cap="flat" cmpd="sng" algn="ctr">
            <a:solidFill>
              <a:srgbClr val="014782"/>
            </a:solidFill>
            <a:prstDash val="solid"/>
            <a:miter lim="800000"/>
          </a:ln>
          <a:effectLst/>
        </p:spPr>
      </p:cxnSp>
      <p:sp>
        <p:nvSpPr>
          <p:cNvPr id="11" name="Rectangle 17"/>
          <p:cNvSpPr/>
          <p:nvPr userDrawn="1"/>
        </p:nvSpPr>
        <p:spPr>
          <a:xfrm>
            <a:off x="11080633" y="6510052"/>
            <a:ext cx="293239" cy="22553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Microsoft YaHei"/>
              <a:cs typeface="+mn-cs"/>
            </a:endParaRPr>
          </a:p>
        </p:txBody>
      </p:sp>
      <p:sp>
        <p:nvSpPr>
          <p:cNvPr id="12" name="Rectangle 18"/>
          <p:cNvSpPr/>
          <p:nvPr userDrawn="1"/>
        </p:nvSpPr>
        <p:spPr>
          <a:xfrm>
            <a:off x="11413589" y="6510772"/>
            <a:ext cx="293239" cy="224094"/>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Microsoft YaHei"/>
              <a:cs typeface="+mn-cs"/>
            </a:endParaRPr>
          </a:p>
        </p:txBody>
      </p:sp>
      <p:sp>
        <p:nvSpPr>
          <p:cNvPr id="13" name="Freeform 1987"/>
          <p:cNvSpPr/>
          <p:nvPr userDrawn="1"/>
        </p:nvSpPr>
        <p:spPr bwMode="auto">
          <a:xfrm>
            <a:off x="11529801"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Microsoft YaHei"/>
            </a:endParaRPr>
          </a:p>
        </p:txBody>
      </p:sp>
      <p:sp>
        <p:nvSpPr>
          <p:cNvPr id="14" name="Freeform 1987"/>
          <p:cNvSpPr/>
          <p:nvPr userDrawn="1"/>
        </p:nvSpPr>
        <p:spPr bwMode="auto">
          <a:xfrm flipH="1">
            <a:off x="11178932" y="6558530"/>
            <a:ext cx="85721" cy="128581"/>
          </a:xfrm>
          <a:custGeom>
            <a:avLst/>
            <a:gdLst>
              <a:gd name="T0" fmla="*/ 0 w 17"/>
              <a:gd name="T1" fmla="*/ 0 h 34"/>
              <a:gd name="T2" fmla="*/ 0 w 17"/>
              <a:gd name="T3" fmla="*/ 9 h 34"/>
              <a:gd name="T4" fmla="*/ 8 w 17"/>
              <a:gd name="T5" fmla="*/ 17 h 34"/>
              <a:gd name="T6" fmla="*/ 0 w 17"/>
              <a:gd name="T7" fmla="*/ 25 h 34"/>
              <a:gd name="T8" fmla="*/ 0 w 17"/>
              <a:gd name="T9" fmla="*/ 34 h 34"/>
              <a:gd name="T10" fmla="*/ 17 w 17"/>
              <a:gd name="T11" fmla="*/ 17 h 34"/>
              <a:gd name="T12" fmla="*/ 0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0" y="0"/>
                </a:moveTo>
                <a:lnTo>
                  <a:pt x="0" y="9"/>
                </a:lnTo>
                <a:lnTo>
                  <a:pt x="8" y="17"/>
                </a:lnTo>
                <a:lnTo>
                  <a:pt x="0" y="25"/>
                </a:lnTo>
                <a:lnTo>
                  <a:pt x="0" y="34"/>
                </a:lnTo>
                <a:lnTo>
                  <a:pt x="17" y="17"/>
                </a:lnTo>
                <a:lnTo>
                  <a:pt x="0" y="0"/>
                </a:lnTo>
                <a:close/>
              </a:path>
            </a:pathLst>
          </a:custGeom>
          <a:solidFill>
            <a:srgbClr val="FFFFFF"/>
          </a:solidFill>
          <a:ln>
            <a:noFill/>
          </a:ln>
        </p:spPr>
        <p:txBody>
          <a:bodyPr vert="horz" wrap="square" lIns="109728" tIns="54864" rIns="109728" bIns="54864" numCol="1" anchor="t" anchorCtr="0" compatLnSpc="1"/>
          <a:lstStyle/>
          <a:p>
            <a:pPr marL="0" marR="0" lvl="0" indent="0"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44546A"/>
              </a:solidFill>
              <a:effectLst/>
              <a:uLnTx/>
              <a:uFillTx/>
              <a:ea typeface="Microsoft YaHei"/>
            </a:endParaRPr>
          </a:p>
        </p:txBody>
      </p:sp>
      <p:sp>
        <p:nvSpPr>
          <p:cNvPr id="15" name="Rectangle 21">
            <a:hlinkClick r:id="" action="ppaction://hlinkshowjump?jump=previousslide"/>
          </p:cNvPr>
          <p:cNvSpPr/>
          <p:nvPr userDrawn="1"/>
        </p:nvSpPr>
        <p:spPr>
          <a:xfrm>
            <a:off x="11006730" y="6519423"/>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Microsoft YaHei"/>
              <a:cs typeface="+mn-cs"/>
            </a:endParaRPr>
          </a:p>
        </p:txBody>
      </p:sp>
      <p:sp>
        <p:nvSpPr>
          <p:cNvPr id="16" name="Rectangle 22">
            <a:hlinkClick r:id="" action="ppaction://hlinkshowjump?jump=nextslide"/>
          </p:cNvPr>
          <p:cNvSpPr/>
          <p:nvPr userDrawn="1"/>
        </p:nvSpPr>
        <p:spPr>
          <a:xfrm>
            <a:off x="11413590" y="6496180"/>
            <a:ext cx="328437" cy="253792"/>
          </a:xfrm>
          <a:prstGeom prst="rect">
            <a:avLst/>
          </a:prstGeom>
          <a:solidFill>
            <a:srgbClr val="014782">
              <a:alpha val="0"/>
            </a:srgbClr>
          </a:solidFill>
          <a:ln w="12700" cap="flat" cmpd="sng" algn="ctr">
            <a:noFill/>
            <a:prstDash val="solid"/>
            <a:miter lim="800000"/>
          </a:ln>
          <a:effectLst/>
        </p:spPr>
        <p:txBody>
          <a:bodyPr rot="0" spcFirstLastPara="0" vert="horz" wrap="square" lIns="109728" tIns="54864" rIns="109728" bIns="54864" numCol="1" spcCol="0" rtlCol="0" fromWordArt="0" anchor="ctr" anchorCtr="0" forceAA="0" compatLnSpc="1">
            <a:noAutofit/>
          </a:bodyPr>
          <a:lstStyle>
            <a:defPPr>
              <a:defRPr lang="bg-BG"/>
            </a:defPPr>
            <a:lvl1pPr marL="0" algn="l" defTabSz="713105" rtl="0" eaLnBrk="1" latinLnBrk="0" hangingPunct="1">
              <a:defRPr sz="1405" kern="1200">
                <a:solidFill>
                  <a:schemeClr val="lt1"/>
                </a:solidFill>
                <a:latin typeface="+mn-lt"/>
                <a:ea typeface="+mn-ea"/>
                <a:cs typeface="+mn-cs"/>
              </a:defRPr>
            </a:lvl1pPr>
            <a:lvl2pPr marL="356870" algn="l" defTabSz="713105" rtl="0" eaLnBrk="1" latinLnBrk="0" hangingPunct="1">
              <a:defRPr sz="1405" kern="1200">
                <a:solidFill>
                  <a:schemeClr val="lt1"/>
                </a:solidFill>
                <a:latin typeface="+mn-lt"/>
                <a:ea typeface="+mn-ea"/>
                <a:cs typeface="+mn-cs"/>
              </a:defRPr>
            </a:lvl2pPr>
            <a:lvl3pPr marL="713105" algn="l" defTabSz="713105" rtl="0" eaLnBrk="1" latinLnBrk="0" hangingPunct="1">
              <a:defRPr sz="1405" kern="1200">
                <a:solidFill>
                  <a:schemeClr val="lt1"/>
                </a:solidFill>
                <a:latin typeface="+mn-lt"/>
                <a:ea typeface="+mn-ea"/>
                <a:cs typeface="+mn-cs"/>
              </a:defRPr>
            </a:lvl3pPr>
            <a:lvl4pPr marL="1069975" algn="l" defTabSz="713105" rtl="0" eaLnBrk="1" latinLnBrk="0" hangingPunct="1">
              <a:defRPr sz="1405" kern="1200">
                <a:solidFill>
                  <a:schemeClr val="lt1"/>
                </a:solidFill>
                <a:latin typeface="+mn-lt"/>
                <a:ea typeface="+mn-ea"/>
                <a:cs typeface="+mn-cs"/>
              </a:defRPr>
            </a:lvl4pPr>
            <a:lvl5pPr marL="1426210" algn="l" defTabSz="713105" rtl="0" eaLnBrk="1" latinLnBrk="0" hangingPunct="1">
              <a:defRPr sz="1405" kern="1200">
                <a:solidFill>
                  <a:schemeClr val="lt1"/>
                </a:solidFill>
                <a:latin typeface="+mn-lt"/>
                <a:ea typeface="+mn-ea"/>
                <a:cs typeface="+mn-cs"/>
              </a:defRPr>
            </a:lvl5pPr>
            <a:lvl6pPr marL="1783080" algn="l" defTabSz="713105" rtl="0" eaLnBrk="1" latinLnBrk="0" hangingPunct="1">
              <a:defRPr sz="1405" kern="1200">
                <a:solidFill>
                  <a:schemeClr val="lt1"/>
                </a:solidFill>
                <a:latin typeface="+mn-lt"/>
                <a:ea typeface="+mn-ea"/>
                <a:cs typeface="+mn-cs"/>
              </a:defRPr>
            </a:lvl6pPr>
            <a:lvl7pPr marL="2139950" algn="l" defTabSz="713105" rtl="0" eaLnBrk="1" latinLnBrk="0" hangingPunct="1">
              <a:defRPr sz="1405" kern="1200">
                <a:solidFill>
                  <a:schemeClr val="lt1"/>
                </a:solidFill>
                <a:latin typeface="+mn-lt"/>
                <a:ea typeface="+mn-ea"/>
                <a:cs typeface="+mn-cs"/>
              </a:defRPr>
            </a:lvl7pPr>
            <a:lvl8pPr marL="2496185" algn="l" defTabSz="713105" rtl="0" eaLnBrk="1" latinLnBrk="0" hangingPunct="1">
              <a:defRPr sz="1405" kern="1200">
                <a:solidFill>
                  <a:schemeClr val="lt1"/>
                </a:solidFill>
                <a:latin typeface="+mn-lt"/>
                <a:ea typeface="+mn-ea"/>
                <a:cs typeface="+mn-cs"/>
              </a:defRPr>
            </a:lvl8pPr>
            <a:lvl9pPr marL="2853055" algn="l" defTabSz="713105" rtl="0" eaLnBrk="1" latinLnBrk="0" hangingPunct="1">
              <a:defRPr sz="1405" kern="1200">
                <a:solidFill>
                  <a:schemeClr val="lt1"/>
                </a:solidFill>
                <a:latin typeface="+mn-lt"/>
                <a:ea typeface="+mn-ea"/>
                <a:cs typeface="+mn-cs"/>
              </a:defRPr>
            </a:lvl9pPr>
          </a:lstStyle>
          <a:p>
            <a:pPr marL="0" marR="0" lvl="0" indent="0" algn="ctr" defTabSz="855980" rtl="0" eaLnBrk="1" fontAlgn="auto" latinLnBrk="0" hangingPunct="1">
              <a:lnSpc>
                <a:spcPct val="100000"/>
              </a:lnSpc>
              <a:spcBef>
                <a:spcPts val="0"/>
              </a:spcBef>
              <a:spcAft>
                <a:spcPts val="0"/>
              </a:spcAft>
              <a:buClrTx/>
              <a:buSzTx/>
              <a:buFontTx/>
              <a:buNone/>
              <a:defRPr/>
            </a:pPr>
            <a:endParaRPr kumimoji="0" lang="bg-BG" sz="1685" b="0" i="0" u="none" strike="noStrike" kern="1200" cap="none" spc="0" normalizeH="0" baseline="0" noProof="0">
              <a:ln>
                <a:noFill/>
              </a:ln>
              <a:solidFill>
                <a:srgbClr val="FFFFFF"/>
              </a:solidFill>
              <a:effectLst/>
              <a:uLnTx/>
              <a:uFillTx/>
              <a:latin typeface="Arial" panose="020B0604020202020204"/>
              <a:ea typeface="Microsoft YaHei"/>
              <a:cs typeface="+mn-cs"/>
            </a:endParaRPr>
          </a:p>
        </p:txBody>
      </p:sp>
      <p:sp>
        <p:nvSpPr>
          <p:cNvPr id="17" name="Rectangle 23"/>
          <p:cNvSpPr/>
          <p:nvPr userDrawn="1"/>
        </p:nvSpPr>
        <p:spPr>
          <a:xfrm>
            <a:off x="590484" y="6500391"/>
            <a:ext cx="622989" cy="226512"/>
          </a:xfrm>
          <a:prstGeom prst="rect">
            <a:avLst/>
          </a:prstGeom>
          <a:solidFill>
            <a:srgbClr val="014782"/>
          </a:solidFill>
          <a:ln w="12700" cap="flat" cmpd="sng" algn="ctr">
            <a:noFill/>
            <a:prstDash val="solid"/>
            <a:miter lim="800000"/>
          </a:ln>
          <a:effectLst/>
        </p:spPr>
        <p:txBody>
          <a:bodyPr rtlCol="0" anchor="ctr"/>
          <a:lstStyle/>
          <a:p>
            <a:pPr marL="0" marR="0" lvl="0" indent="0" algn="ctr" defTabSz="855980" eaLnBrk="1" fontAlgn="auto" latinLnBrk="0" hangingPunct="1">
              <a:lnSpc>
                <a:spcPct val="100000"/>
              </a:lnSpc>
              <a:spcBef>
                <a:spcPts val="0"/>
              </a:spcBef>
              <a:spcAft>
                <a:spcPts val="0"/>
              </a:spcAft>
              <a:buClrTx/>
              <a:buSzTx/>
              <a:buFontTx/>
              <a:buNone/>
              <a:defRPr/>
            </a:pPr>
            <a:endParaRPr kumimoji="0" lang="bg-BG" sz="1685" b="0" i="0" u="none" strike="noStrike" kern="0" cap="none" spc="0" normalizeH="0" baseline="0" noProof="0">
              <a:ln>
                <a:noFill/>
              </a:ln>
              <a:solidFill>
                <a:srgbClr val="FFFFFF"/>
              </a:solidFill>
              <a:effectLst/>
              <a:uLnTx/>
              <a:uFillTx/>
              <a:latin typeface="Arial" panose="020B0604020202020204"/>
              <a:ea typeface="Microsoft YaHei"/>
              <a:cs typeface="+mn-cs"/>
            </a:endParaRPr>
          </a:p>
        </p:txBody>
      </p:sp>
      <p:sp>
        <p:nvSpPr>
          <p:cNvPr id="18" name="灯片编号占位符 23"/>
          <p:cNvSpPr txBox="1"/>
          <p:nvPr userDrawn="1"/>
        </p:nvSpPr>
        <p:spPr>
          <a:xfrm>
            <a:off x="546734" y="6503979"/>
            <a:ext cx="526572" cy="237680"/>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fld id="{B9AE22C5-4194-4B77-9289-4576B0A2E3B7}" type="slidenum">
              <a:rPr lang="zh-CN" altLang="en-US" sz="1200" smtClean="0">
                <a:solidFill>
                  <a:srgbClr val="FFFFFF"/>
                </a:solidFill>
                <a:latin typeface="Arial" panose="020B0604020202020204"/>
                <a:ea typeface="Microsoft YaHei"/>
              </a:rPr>
              <a:t>‹#›</a:t>
            </a:fld>
            <a:endParaRPr lang="zh-CN" altLang="en-US" sz="1200" dirty="0">
              <a:solidFill>
                <a:srgbClr val="FFFFFF"/>
              </a:solidFill>
              <a:latin typeface="Arial" panose="020B0604020202020204"/>
              <a:ea typeface="Microsoft YaHei"/>
            </a:endParaRPr>
          </a:p>
        </p:txBody>
      </p:sp>
    </p:spTree>
    <p:extLst>
      <p:ext uri="{BB962C8B-B14F-4D97-AF65-F5344CB8AC3E}">
        <p14:creationId xmlns:p14="http://schemas.microsoft.com/office/powerpoint/2010/main" val="3229908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9" r:id="rId5"/>
    <p:sldLayoutId id="2147483670" r:id="rId6"/>
    <p:sldLayoutId id="2147483671" r:id="rId7"/>
    <p:sldLayoutId id="2147483672" r:id="rId8"/>
    <p:sldLayoutId id="2147483673" r:id="rId9"/>
  </p:sldLayoutIdLst>
  <p:hf sldNum="0" hd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 name="Group 56">
            <a:extLst>
              <a:ext uri="{FF2B5EF4-FFF2-40B4-BE49-F238E27FC236}">
                <a16:creationId xmlns:a16="http://schemas.microsoft.com/office/drawing/2014/main" id="{70F4B715-00EE-94C7-EAAC-99A0D4EAF3CB}"/>
              </a:ext>
            </a:extLst>
          </p:cNvPr>
          <p:cNvGrpSpPr/>
          <p:nvPr/>
        </p:nvGrpSpPr>
        <p:grpSpPr>
          <a:xfrm rot="21310115">
            <a:off x="4170157" y="932273"/>
            <a:ext cx="8733032" cy="6614959"/>
            <a:chOff x="3943629" y="1765230"/>
            <a:chExt cx="8733041" cy="6614959"/>
          </a:xfrm>
          <a:solidFill>
            <a:srgbClr val="0083C9">
              <a:alpha val="7000"/>
            </a:srgbClr>
          </a:solidFill>
        </p:grpSpPr>
        <p:sp>
          <p:nvSpPr>
            <p:cNvPr id="5" name="Donut 60">
              <a:extLst>
                <a:ext uri="{FF2B5EF4-FFF2-40B4-BE49-F238E27FC236}">
                  <a16:creationId xmlns:a16="http://schemas.microsoft.com/office/drawing/2014/main" id="{9E3174F7-7BED-3186-E84B-755FB11FFFDB}"/>
                </a:ext>
              </a:extLst>
            </p:cNvPr>
            <p:cNvSpPr/>
            <p:nvPr/>
          </p:nvSpPr>
          <p:spPr>
            <a:xfrm rot="6104502">
              <a:off x="10513894" y="4182360"/>
              <a:ext cx="1327177" cy="1327177"/>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8" name="Donut 61">
              <a:extLst>
                <a:ext uri="{FF2B5EF4-FFF2-40B4-BE49-F238E27FC236}">
                  <a16:creationId xmlns:a16="http://schemas.microsoft.com/office/drawing/2014/main" id="{50956DDF-60E7-3F19-8EC4-C09362518685}"/>
                </a:ext>
              </a:extLst>
            </p:cNvPr>
            <p:cNvSpPr/>
            <p:nvPr/>
          </p:nvSpPr>
          <p:spPr>
            <a:xfrm rot="6104502">
              <a:off x="11635129" y="3232034"/>
              <a:ext cx="1041541" cy="1041541"/>
            </a:xfrm>
            <a:prstGeom prst="donut">
              <a:avLst>
                <a:gd name="adj" fmla="val 15926"/>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9" name="Donut 62">
              <a:extLst>
                <a:ext uri="{FF2B5EF4-FFF2-40B4-BE49-F238E27FC236}">
                  <a16:creationId xmlns:a16="http://schemas.microsoft.com/office/drawing/2014/main" id="{A19680CB-D010-91B5-CBA6-63A56702C980}"/>
                </a:ext>
              </a:extLst>
            </p:cNvPr>
            <p:cNvSpPr/>
            <p:nvPr/>
          </p:nvSpPr>
          <p:spPr>
            <a:xfrm rot="6104502">
              <a:off x="4885213" y="5754088"/>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0" name="Donut 74">
              <a:extLst>
                <a:ext uri="{FF2B5EF4-FFF2-40B4-BE49-F238E27FC236}">
                  <a16:creationId xmlns:a16="http://schemas.microsoft.com/office/drawing/2014/main" id="{FED8C479-13AC-45BC-03C1-C19D3E7DA4B2}"/>
                </a:ext>
              </a:extLst>
            </p:cNvPr>
            <p:cNvSpPr/>
            <p:nvPr/>
          </p:nvSpPr>
          <p:spPr>
            <a:xfrm rot="6104502">
              <a:off x="9890317" y="6328310"/>
              <a:ext cx="1074806" cy="1074806"/>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1" name="Donut 75">
              <a:extLst>
                <a:ext uri="{FF2B5EF4-FFF2-40B4-BE49-F238E27FC236}">
                  <a16:creationId xmlns:a16="http://schemas.microsoft.com/office/drawing/2014/main" id="{549ED59F-2B0D-BAC5-25FD-885D326C787D}"/>
                </a:ext>
              </a:extLst>
            </p:cNvPr>
            <p:cNvSpPr/>
            <p:nvPr/>
          </p:nvSpPr>
          <p:spPr>
            <a:xfrm rot="6104502">
              <a:off x="11280398" y="2773446"/>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2" name="Oval 76">
              <a:extLst>
                <a:ext uri="{FF2B5EF4-FFF2-40B4-BE49-F238E27FC236}">
                  <a16:creationId xmlns:a16="http://schemas.microsoft.com/office/drawing/2014/main" id="{E1877F18-EC5B-5739-13E6-0016A764AD78}"/>
                </a:ext>
              </a:extLst>
            </p:cNvPr>
            <p:cNvSpPr/>
            <p:nvPr/>
          </p:nvSpPr>
          <p:spPr>
            <a:xfrm rot="6104502">
              <a:off x="11255956" y="4096902"/>
              <a:ext cx="603202" cy="60320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Oval 77">
              <a:extLst>
                <a:ext uri="{FF2B5EF4-FFF2-40B4-BE49-F238E27FC236}">
                  <a16:creationId xmlns:a16="http://schemas.microsoft.com/office/drawing/2014/main" id="{D9A4D75B-2270-0033-A4A5-789AB1F92C4C}"/>
                </a:ext>
              </a:extLst>
            </p:cNvPr>
            <p:cNvSpPr/>
            <p:nvPr/>
          </p:nvSpPr>
          <p:spPr>
            <a:xfrm rot="6104502">
              <a:off x="10988857" y="3411415"/>
              <a:ext cx="312832" cy="31283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4" name="Donut 78">
              <a:extLst>
                <a:ext uri="{FF2B5EF4-FFF2-40B4-BE49-F238E27FC236}">
                  <a16:creationId xmlns:a16="http://schemas.microsoft.com/office/drawing/2014/main" id="{2857E51F-CD4B-CF6C-74DB-454B60AD61B2}"/>
                </a:ext>
              </a:extLst>
            </p:cNvPr>
            <p:cNvSpPr/>
            <p:nvPr/>
          </p:nvSpPr>
          <p:spPr>
            <a:xfrm rot="20504502">
              <a:off x="8157576" y="4967821"/>
              <a:ext cx="1778283" cy="1778283"/>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5" name="Donut 79">
              <a:extLst>
                <a:ext uri="{FF2B5EF4-FFF2-40B4-BE49-F238E27FC236}">
                  <a16:creationId xmlns:a16="http://schemas.microsoft.com/office/drawing/2014/main" id="{35BF62A9-7E42-F3F1-468A-78B8D646F60A}"/>
                </a:ext>
              </a:extLst>
            </p:cNvPr>
            <p:cNvSpPr/>
            <p:nvPr/>
          </p:nvSpPr>
          <p:spPr>
            <a:xfrm rot="20504502">
              <a:off x="5967631" y="5517505"/>
              <a:ext cx="1327177" cy="1327177"/>
            </a:xfrm>
            <a:prstGeom prst="donut">
              <a:avLst>
                <a:gd name="adj" fmla="val 15926"/>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6" name="Oval 80">
              <a:extLst>
                <a:ext uri="{FF2B5EF4-FFF2-40B4-BE49-F238E27FC236}">
                  <a16:creationId xmlns:a16="http://schemas.microsoft.com/office/drawing/2014/main" id="{BDCA6BEE-35D8-D58F-0D12-5B1F2364F433}"/>
                </a:ext>
              </a:extLst>
            </p:cNvPr>
            <p:cNvSpPr/>
            <p:nvPr/>
          </p:nvSpPr>
          <p:spPr>
            <a:xfrm rot="20504502">
              <a:off x="7106071" y="6040256"/>
              <a:ext cx="688490" cy="6884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 name="Oval 81">
              <a:extLst>
                <a:ext uri="{FF2B5EF4-FFF2-40B4-BE49-F238E27FC236}">
                  <a16:creationId xmlns:a16="http://schemas.microsoft.com/office/drawing/2014/main" id="{207125AC-EC52-21F2-957E-CF93702758AB}"/>
                </a:ext>
              </a:extLst>
            </p:cNvPr>
            <p:cNvSpPr/>
            <p:nvPr/>
          </p:nvSpPr>
          <p:spPr>
            <a:xfrm rot="20504502">
              <a:off x="8828367" y="4697538"/>
              <a:ext cx="536090" cy="5360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8" name="Donut 82">
              <a:extLst>
                <a:ext uri="{FF2B5EF4-FFF2-40B4-BE49-F238E27FC236}">
                  <a16:creationId xmlns:a16="http://schemas.microsoft.com/office/drawing/2014/main" id="{2A05ABCC-ADBA-F6B1-5130-DCAE3AF8A13C}"/>
                </a:ext>
              </a:extLst>
            </p:cNvPr>
            <p:cNvSpPr/>
            <p:nvPr/>
          </p:nvSpPr>
          <p:spPr>
            <a:xfrm rot="20504502">
              <a:off x="7272388" y="5137491"/>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19" name="Donut 83">
              <a:extLst>
                <a:ext uri="{FF2B5EF4-FFF2-40B4-BE49-F238E27FC236}">
                  <a16:creationId xmlns:a16="http://schemas.microsoft.com/office/drawing/2014/main" id="{FCFC3204-98FE-0669-B6FB-CE49D56CDB93}"/>
                </a:ext>
              </a:extLst>
            </p:cNvPr>
            <p:cNvSpPr/>
            <p:nvPr/>
          </p:nvSpPr>
          <p:spPr>
            <a:xfrm rot="20504502">
              <a:off x="9359434" y="5596700"/>
              <a:ext cx="1074806" cy="1074806"/>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0" name="Donut 84">
              <a:extLst>
                <a:ext uri="{FF2B5EF4-FFF2-40B4-BE49-F238E27FC236}">
                  <a16:creationId xmlns:a16="http://schemas.microsoft.com/office/drawing/2014/main" id="{4788B80F-6F5E-9D5C-F4D5-49EAA5D0922B}"/>
                </a:ext>
              </a:extLst>
            </p:cNvPr>
            <p:cNvSpPr/>
            <p:nvPr/>
          </p:nvSpPr>
          <p:spPr>
            <a:xfrm rot="20504502">
              <a:off x="9482547" y="4659556"/>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1" name="Donut 85">
              <a:extLst>
                <a:ext uri="{FF2B5EF4-FFF2-40B4-BE49-F238E27FC236}">
                  <a16:creationId xmlns:a16="http://schemas.microsoft.com/office/drawing/2014/main" id="{436BBA5B-B333-5FB2-FDB6-AD3AF0F0A688}"/>
                </a:ext>
              </a:extLst>
            </p:cNvPr>
            <p:cNvSpPr/>
            <p:nvPr/>
          </p:nvSpPr>
          <p:spPr>
            <a:xfrm rot="20504502">
              <a:off x="11146308" y="5868777"/>
              <a:ext cx="1074806" cy="1074806"/>
            </a:xfrm>
            <a:prstGeom prst="donut">
              <a:avLst>
                <a:gd name="adj" fmla="val 24020"/>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2" name="Oval 86">
              <a:extLst>
                <a:ext uri="{FF2B5EF4-FFF2-40B4-BE49-F238E27FC236}">
                  <a16:creationId xmlns:a16="http://schemas.microsoft.com/office/drawing/2014/main" id="{ADD1C9F4-6338-B83F-0A40-F3D82AA8D8CB}"/>
                </a:ext>
              </a:extLst>
            </p:cNvPr>
            <p:cNvSpPr/>
            <p:nvPr/>
          </p:nvSpPr>
          <p:spPr>
            <a:xfrm rot="20504502">
              <a:off x="7238767" y="5017013"/>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3" name="Oval 87">
              <a:extLst>
                <a:ext uri="{FF2B5EF4-FFF2-40B4-BE49-F238E27FC236}">
                  <a16:creationId xmlns:a16="http://schemas.microsoft.com/office/drawing/2014/main" id="{7DA14318-46BD-78B7-07AF-6D0495E529A0}"/>
                </a:ext>
              </a:extLst>
            </p:cNvPr>
            <p:cNvSpPr/>
            <p:nvPr/>
          </p:nvSpPr>
          <p:spPr>
            <a:xfrm rot="20504502">
              <a:off x="3943629" y="6130310"/>
              <a:ext cx="603202" cy="603202"/>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4" name="Oval 88">
              <a:extLst>
                <a:ext uri="{FF2B5EF4-FFF2-40B4-BE49-F238E27FC236}">
                  <a16:creationId xmlns:a16="http://schemas.microsoft.com/office/drawing/2014/main" id="{30B68AD9-9AE8-4EC0-D520-B93FB9F5A89E}"/>
                </a:ext>
              </a:extLst>
            </p:cNvPr>
            <p:cNvSpPr/>
            <p:nvPr/>
          </p:nvSpPr>
          <p:spPr>
            <a:xfrm rot="20504502">
              <a:off x="6479821" y="5990866"/>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5" name="Oval 89">
              <a:extLst>
                <a:ext uri="{FF2B5EF4-FFF2-40B4-BE49-F238E27FC236}">
                  <a16:creationId xmlns:a16="http://schemas.microsoft.com/office/drawing/2014/main" id="{D407D52F-6997-F5B4-1190-8F8E14CB84C7}"/>
                </a:ext>
              </a:extLst>
            </p:cNvPr>
            <p:cNvSpPr/>
            <p:nvPr/>
          </p:nvSpPr>
          <p:spPr>
            <a:xfrm rot="20504502">
              <a:off x="9327833" y="4273371"/>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6" name="Donut 90">
              <a:extLst>
                <a:ext uri="{FF2B5EF4-FFF2-40B4-BE49-F238E27FC236}">
                  <a16:creationId xmlns:a16="http://schemas.microsoft.com/office/drawing/2014/main" id="{001321F6-4E87-0BF1-5488-E6DCE57B1492}"/>
                </a:ext>
              </a:extLst>
            </p:cNvPr>
            <p:cNvSpPr/>
            <p:nvPr/>
          </p:nvSpPr>
          <p:spPr>
            <a:xfrm rot="10604502">
              <a:off x="10421842" y="5527974"/>
              <a:ext cx="1327177" cy="1327177"/>
            </a:xfrm>
            <a:prstGeom prst="donut">
              <a:avLst>
                <a:gd name="adj" fmla="val 15926"/>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7" name="Donut 91">
              <a:extLst>
                <a:ext uri="{FF2B5EF4-FFF2-40B4-BE49-F238E27FC236}">
                  <a16:creationId xmlns:a16="http://schemas.microsoft.com/office/drawing/2014/main" id="{CD00D6EC-F759-E743-2657-66EA9EFFFEAA}"/>
                </a:ext>
              </a:extLst>
            </p:cNvPr>
            <p:cNvSpPr/>
            <p:nvPr/>
          </p:nvSpPr>
          <p:spPr>
            <a:xfrm rot="10604502">
              <a:off x="11502978" y="1935344"/>
              <a:ext cx="1041541" cy="104154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28" name="Oval 92">
              <a:extLst>
                <a:ext uri="{FF2B5EF4-FFF2-40B4-BE49-F238E27FC236}">
                  <a16:creationId xmlns:a16="http://schemas.microsoft.com/office/drawing/2014/main" id="{999393F4-86AE-A851-EFDF-8866FCF7F7FB}"/>
                </a:ext>
              </a:extLst>
            </p:cNvPr>
            <p:cNvSpPr/>
            <p:nvPr/>
          </p:nvSpPr>
          <p:spPr>
            <a:xfrm rot="10604502">
              <a:off x="11886320" y="1765230"/>
              <a:ext cx="536090" cy="536090"/>
            </a:xfrm>
            <a:prstGeom prst="ellipse">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9" name="Donut 93">
              <a:extLst>
                <a:ext uri="{FF2B5EF4-FFF2-40B4-BE49-F238E27FC236}">
                  <a16:creationId xmlns:a16="http://schemas.microsoft.com/office/drawing/2014/main" id="{23E6F8DB-4A92-D085-26F8-1C9A0489FBE3}"/>
                </a:ext>
              </a:extLst>
            </p:cNvPr>
            <p:cNvSpPr/>
            <p:nvPr/>
          </p:nvSpPr>
          <p:spPr>
            <a:xfrm rot="10604502">
              <a:off x="9874667" y="3536070"/>
              <a:ext cx="2626101" cy="2626101"/>
            </a:xfrm>
            <a:prstGeom prst="donut">
              <a:avLst>
                <a:gd name="adj" fmla="val 15926"/>
              </a:avLst>
            </a:prstGeom>
            <a:grpFill/>
            <a:ln>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0" name="Donut 94">
              <a:extLst>
                <a:ext uri="{FF2B5EF4-FFF2-40B4-BE49-F238E27FC236}">
                  <a16:creationId xmlns:a16="http://schemas.microsoft.com/office/drawing/2014/main" id="{92F89954-A02D-8C74-6C81-047282F417C4}"/>
                </a:ext>
              </a:extLst>
            </p:cNvPr>
            <p:cNvSpPr/>
            <p:nvPr/>
          </p:nvSpPr>
          <p:spPr>
            <a:xfrm rot="10604502">
              <a:off x="10759809" y="3214182"/>
              <a:ext cx="835345" cy="835345"/>
            </a:xfrm>
            <a:prstGeom prst="donut">
              <a:avLst>
                <a:gd name="adj" fmla="val 11712"/>
              </a:avLst>
            </a:prstGeom>
            <a:grpFill/>
            <a:ln>
              <a:solidFill>
                <a:schemeClr val="bg1">
                  <a:alpha val="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1" name="Donut 95">
              <a:extLst>
                <a:ext uri="{FF2B5EF4-FFF2-40B4-BE49-F238E27FC236}">
                  <a16:creationId xmlns:a16="http://schemas.microsoft.com/office/drawing/2014/main" id="{BD5931D2-80A4-D997-6D10-1046B7F0386B}"/>
                </a:ext>
              </a:extLst>
            </p:cNvPr>
            <p:cNvSpPr/>
            <p:nvPr/>
          </p:nvSpPr>
          <p:spPr>
            <a:xfrm rot="10604502">
              <a:off x="4248675" y="6231127"/>
              <a:ext cx="1074806" cy="1074806"/>
            </a:xfrm>
            <a:prstGeom prst="donut">
              <a:avLst>
                <a:gd name="adj" fmla="val 24020"/>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solidFill>
                  <a:schemeClr val="tx1"/>
                </a:solidFill>
              </a:endParaRPr>
            </a:p>
          </p:txBody>
        </p:sp>
        <p:sp>
          <p:nvSpPr>
            <p:cNvPr id="32" name="Oval 96">
              <a:extLst>
                <a:ext uri="{FF2B5EF4-FFF2-40B4-BE49-F238E27FC236}">
                  <a16:creationId xmlns:a16="http://schemas.microsoft.com/office/drawing/2014/main" id="{8E2C886C-75AE-675D-FD72-447446DCEACE}"/>
                </a:ext>
              </a:extLst>
            </p:cNvPr>
            <p:cNvSpPr/>
            <p:nvPr/>
          </p:nvSpPr>
          <p:spPr>
            <a:xfrm rot="10604502">
              <a:off x="11516462" y="3055947"/>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3" name="Oval 97">
              <a:extLst>
                <a:ext uri="{FF2B5EF4-FFF2-40B4-BE49-F238E27FC236}">
                  <a16:creationId xmlns:a16="http://schemas.microsoft.com/office/drawing/2014/main" id="{B326C67E-509D-2126-A18F-397E48E52D14}"/>
                </a:ext>
              </a:extLst>
            </p:cNvPr>
            <p:cNvSpPr/>
            <p:nvPr/>
          </p:nvSpPr>
          <p:spPr>
            <a:xfrm rot="10604502">
              <a:off x="8086333" y="6082900"/>
              <a:ext cx="603202" cy="60320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34" name="Oval 98">
              <a:extLst>
                <a:ext uri="{FF2B5EF4-FFF2-40B4-BE49-F238E27FC236}">
                  <a16:creationId xmlns:a16="http://schemas.microsoft.com/office/drawing/2014/main" id="{2F4245B9-D77D-20BB-02AF-0CFB5AA5EEB3}"/>
                </a:ext>
              </a:extLst>
            </p:cNvPr>
            <p:cNvSpPr/>
            <p:nvPr/>
          </p:nvSpPr>
          <p:spPr>
            <a:xfrm rot="10604502">
              <a:off x="4659440" y="5686338"/>
              <a:ext cx="312832" cy="312832"/>
            </a:xfrm>
            <a:prstGeom prst="ellipse">
              <a:avLst/>
            </a:prstGeom>
            <a:grpFill/>
            <a:ln>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grpSp>
      <p:pic>
        <p:nvPicPr>
          <p:cNvPr id="5124" name="图片 5">
            <a:extLst>
              <a:ext uri="{FF2B5EF4-FFF2-40B4-BE49-F238E27FC236}">
                <a16:creationId xmlns:a16="http://schemas.microsoft.com/office/drawing/2014/main" id="{1FAC8912-5D7E-0E7F-ECE8-8B65CB222E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161925"/>
            <a:ext cx="19097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968451"/>
      </p:ext>
    </p:extLst>
  </p:cSld>
  <p:clrMap bg1="lt1" tx1="dk1" bg2="lt2" tx2="dk2" accent1="accent1" accent2="accent2" accent3="accent3" accent4="accent4" accent5="accent5" accent6="accent6" hlink="hlink" folHlink="folHlink"/>
  <p:sldLayoutIdLst>
    <p:sldLayoutId id="214748367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5.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BDA925F0-FD3E-9D91-EB7D-A8196386E214}"/>
              </a:ext>
            </a:extLst>
          </p:cNvPr>
          <p:cNvSpPr/>
          <p:nvPr/>
        </p:nvSpPr>
        <p:spPr>
          <a:xfrm>
            <a:off x="0" y="1346356"/>
            <a:ext cx="12193588" cy="4343810"/>
          </a:xfrm>
          <a:prstGeom prst="rect">
            <a:avLst/>
          </a:prstGeom>
          <a:solidFill>
            <a:schemeClr val="accent5">
              <a:lumMod val="5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28" tIns="45714" rIns="91428" bIns="45714" numCol="1" anchor="t" anchorCtr="0" compatLnSpc="1"/>
          <a:lstStyle/>
          <a:p>
            <a:endParaRPr lang="zh-CN" altLang="en-US"/>
          </a:p>
        </p:txBody>
      </p:sp>
      <p:sp>
        <p:nvSpPr>
          <p:cNvPr id="3" name="TextBox 23">
            <a:extLst>
              <a:ext uri="{FF2B5EF4-FFF2-40B4-BE49-F238E27FC236}">
                <a16:creationId xmlns:a16="http://schemas.microsoft.com/office/drawing/2014/main" id="{179BE7EA-FF72-8C36-87E3-1D79E83C1407}"/>
              </a:ext>
            </a:extLst>
          </p:cNvPr>
          <p:cNvSpPr txBox="1"/>
          <p:nvPr/>
        </p:nvSpPr>
        <p:spPr>
          <a:xfrm>
            <a:off x="2969697" y="1967103"/>
            <a:ext cx="6251020" cy="1779441"/>
          </a:xfrm>
          <a:prstGeom prst="rect">
            <a:avLst/>
          </a:prstGeom>
          <a:noFill/>
        </p:spPr>
        <p:txBody>
          <a:bodyPr wrap="square" lIns="121838" tIns="60918" rIns="121838" bIns="60918" rtlCol="0">
            <a:spAutoFit/>
          </a:bodyPr>
          <a:lstStyle/>
          <a:p>
            <a:pPr algn="ctr">
              <a:lnSpc>
                <a:spcPct val="150000"/>
              </a:lnSpc>
            </a:pPr>
            <a:r>
              <a:rPr lang="zh-CN" altLang="en-US" sz="4000" b="1" dirty="0">
                <a:solidFill>
                  <a:schemeClr val="bg1"/>
                </a:solidFill>
                <a:latin typeface="微软雅黑" panose="020B0503020204020204" pitchFamily="34" charset="-122"/>
                <a:ea typeface="微软雅黑" panose="020B0503020204020204" pitchFamily="34" charset="-122"/>
              </a:rPr>
              <a:t>尼妥珠单抗注射液</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3600" b="1" dirty="0">
                <a:solidFill>
                  <a:schemeClr val="bg1"/>
                </a:solidFill>
                <a:latin typeface="微软雅黑" panose="020B0503020204020204" pitchFamily="34" charset="-122"/>
                <a:ea typeface="微软雅黑" panose="020B0503020204020204" pitchFamily="34" charset="-122"/>
              </a:rPr>
              <a:t>（泰欣生</a:t>
            </a:r>
            <a:r>
              <a:rPr lang="en-US" altLang="zh-CN" sz="3600" b="1" baseline="30000" dirty="0">
                <a:solidFill>
                  <a:schemeClr val="bg1"/>
                </a:solidFill>
                <a:latin typeface="微软雅黑" panose="020B0503020204020204" pitchFamily="34" charset="-122"/>
                <a:ea typeface="微软雅黑" panose="020B0503020204020204" pitchFamily="34" charset="-122"/>
              </a:rPr>
              <a:t>®</a:t>
            </a:r>
            <a:r>
              <a:rPr lang="en-US" altLang="zh-CN" sz="3600" baseline="30000" dirty="0">
                <a:solidFill>
                  <a:schemeClr val="bg1"/>
                </a:solidFill>
                <a:latin typeface="微软雅黑" panose="020B0503020204020204" pitchFamily="34" charset="-122"/>
                <a:ea typeface="微软雅黑" panose="020B0503020204020204" pitchFamily="34" charset="-122"/>
              </a:rPr>
              <a:t> </a:t>
            </a:r>
            <a:r>
              <a:rPr lang="zh-CN" altLang="en-US" sz="3600" b="1" dirty="0">
                <a:solidFill>
                  <a:schemeClr val="bg1"/>
                </a:solidFill>
                <a:latin typeface="微软雅黑" panose="020B0503020204020204" pitchFamily="34" charset="-122"/>
                <a:ea typeface="微软雅黑" panose="020B0503020204020204" pitchFamily="34" charset="-122"/>
              </a:rPr>
              <a:t>）</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4" name="圆角矩形 12">
            <a:extLst>
              <a:ext uri="{FF2B5EF4-FFF2-40B4-BE49-F238E27FC236}">
                <a16:creationId xmlns:a16="http://schemas.microsoft.com/office/drawing/2014/main" id="{5DE0262E-3CC5-5CF1-E0C1-E2D264D9FE87}"/>
              </a:ext>
            </a:extLst>
          </p:cNvPr>
          <p:cNvSpPr/>
          <p:nvPr/>
        </p:nvSpPr>
        <p:spPr>
          <a:xfrm>
            <a:off x="4304485" y="4162035"/>
            <a:ext cx="3581444" cy="459233"/>
          </a:xfrm>
          <a:prstGeom prst="roundRect">
            <a:avLst>
              <a:gd name="adj" fmla="val 268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百泰生物药业有限公司</a:t>
            </a:r>
          </a:p>
        </p:txBody>
      </p:sp>
      <p:pic>
        <p:nvPicPr>
          <p:cNvPr id="15" name="Picture 2">
            <a:extLst>
              <a:ext uri="{FF2B5EF4-FFF2-40B4-BE49-F238E27FC236}">
                <a16:creationId xmlns:a16="http://schemas.microsoft.com/office/drawing/2014/main" id="{008805F1-D244-97F2-383F-533418192A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564" y="130742"/>
            <a:ext cx="1751087" cy="800123"/>
          </a:xfrm>
          <a:prstGeom prst="rect">
            <a:avLst/>
          </a:prstGeom>
          <a:noFill/>
          <a:extLst>
            <a:ext uri="{909E8E84-426E-40DD-AFC4-6F175D3DCCD1}">
              <a14:hiddenFill xmlns:a14="http://schemas.microsoft.com/office/drawing/2010/main">
                <a:solidFill>
                  <a:srgbClr val="FFFFFF"/>
                </a:solidFill>
              </a14:hiddenFill>
            </a:ext>
          </a:extLst>
        </p:spPr>
      </p:pic>
      <p:sp>
        <p:nvSpPr>
          <p:cNvPr id="16" name="圆角矩形 7">
            <a:extLst>
              <a:ext uri="{FF2B5EF4-FFF2-40B4-BE49-F238E27FC236}">
                <a16:creationId xmlns:a16="http://schemas.microsoft.com/office/drawing/2014/main" id="{0559904E-EC6E-53E9-A247-A92787E378EF}"/>
              </a:ext>
            </a:extLst>
          </p:cNvPr>
          <p:cNvSpPr/>
          <p:nvPr/>
        </p:nvSpPr>
        <p:spPr bwMode="auto">
          <a:xfrm>
            <a:off x="9803445" y="5832981"/>
            <a:ext cx="714083" cy="714083"/>
          </a:xfrm>
          <a:prstGeom prst="roundRect">
            <a:avLst>
              <a:gd name="adj" fmla="val 6712"/>
            </a:avLst>
          </a:prstGeom>
          <a:solidFill>
            <a:srgbClr val="006494"/>
          </a:solidFill>
          <a:ln w="9525" cap="flat" cmpd="sng" algn="ctr">
            <a:solidFill>
              <a:srgbClr val="006494"/>
            </a:soli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167" tIns="39583" rIns="79167" bIns="39583" numCol="1" rtlCol="0" anchor="ctr" anchorCtr="0" compatLnSpc="1">
            <a:noAutofit/>
          </a:bodyPr>
          <a:lstStyle/>
          <a:p>
            <a:pPr algn="ctr" defTabSz="800655" fontAlgn="base">
              <a:spcBef>
                <a:spcPct val="0"/>
              </a:spcBef>
              <a:spcAft>
                <a:spcPct val="0"/>
              </a:spcAft>
            </a:pPr>
            <a:endParaRPr lang="zh-CN" altLang="en-US" sz="2400" b="1" dirty="0">
              <a:solidFill>
                <a:prstClr val="white"/>
              </a:solidFill>
              <a:latin typeface="宋体" pitchFamily="2" charset="-122"/>
            </a:endParaRPr>
          </a:p>
        </p:txBody>
      </p:sp>
      <p:sp>
        <p:nvSpPr>
          <p:cNvPr id="17" name="圆角矩形 8">
            <a:extLst>
              <a:ext uri="{FF2B5EF4-FFF2-40B4-BE49-F238E27FC236}">
                <a16:creationId xmlns:a16="http://schemas.microsoft.com/office/drawing/2014/main" id="{5D054D67-03E2-472A-0E43-8B1BCC86C079}"/>
              </a:ext>
            </a:extLst>
          </p:cNvPr>
          <p:cNvSpPr/>
          <p:nvPr/>
        </p:nvSpPr>
        <p:spPr bwMode="auto">
          <a:xfrm>
            <a:off x="10517529" y="5047492"/>
            <a:ext cx="642674" cy="642674"/>
          </a:xfrm>
          <a:prstGeom prst="roundRect">
            <a:avLst>
              <a:gd name="adj" fmla="val 6712"/>
            </a:avLst>
          </a:prstGeom>
          <a:solidFill>
            <a:srgbClr val="1B98E0"/>
          </a:solidFill>
          <a:ln w="9525" cap="flat" cmpd="sng" algn="ctr">
            <a:solidFill>
              <a:srgbClr val="1B98E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655" fontAlgn="base">
              <a:spcBef>
                <a:spcPct val="0"/>
              </a:spcBef>
              <a:spcAft>
                <a:spcPct val="0"/>
              </a:spcAft>
            </a:pPr>
            <a:endParaRPr lang="zh-CN" altLang="en-US" sz="2400" b="1" dirty="0">
              <a:solidFill>
                <a:prstClr val="white"/>
              </a:solidFill>
              <a:latin typeface="宋体" pitchFamily="2" charset="-122"/>
            </a:endParaRPr>
          </a:p>
        </p:txBody>
      </p:sp>
      <p:sp>
        <p:nvSpPr>
          <p:cNvPr id="18" name="圆角矩形 9">
            <a:extLst>
              <a:ext uri="{FF2B5EF4-FFF2-40B4-BE49-F238E27FC236}">
                <a16:creationId xmlns:a16="http://schemas.microsoft.com/office/drawing/2014/main" id="{3269D5F3-9303-E0C7-853C-EB52DACFCB95}"/>
              </a:ext>
            </a:extLst>
          </p:cNvPr>
          <p:cNvSpPr/>
          <p:nvPr/>
        </p:nvSpPr>
        <p:spPr bwMode="auto">
          <a:xfrm>
            <a:off x="10231893" y="5547348"/>
            <a:ext cx="499858" cy="499858"/>
          </a:xfrm>
          <a:prstGeom prst="roundRect">
            <a:avLst>
              <a:gd name="adj" fmla="val 6712"/>
            </a:avLst>
          </a:prstGeom>
          <a:solidFill>
            <a:srgbClr val="1B98E0"/>
          </a:solidFill>
          <a:ln w="9525" cap="flat" cmpd="sng" algn="ctr">
            <a:solidFill>
              <a:srgbClr val="1B98E0"/>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655" fontAlgn="base">
              <a:spcBef>
                <a:spcPct val="0"/>
              </a:spcBef>
              <a:spcAft>
                <a:spcPct val="0"/>
              </a:spcAft>
            </a:pPr>
            <a:endParaRPr lang="zh-CN" altLang="en-US" sz="2400" b="1" dirty="0">
              <a:solidFill>
                <a:prstClr val="white"/>
              </a:solidFill>
              <a:latin typeface="宋体" pitchFamily="2" charset="-122"/>
            </a:endParaRPr>
          </a:p>
        </p:txBody>
      </p:sp>
      <p:sp>
        <p:nvSpPr>
          <p:cNvPr id="19" name="圆角矩形 10">
            <a:extLst>
              <a:ext uri="{FF2B5EF4-FFF2-40B4-BE49-F238E27FC236}">
                <a16:creationId xmlns:a16="http://schemas.microsoft.com/office/drawing/2014/main" id="{8753A0E9-B512-4FCC-36E0-509BFDC2DA87}"/>
              </a:ext>
            </a:extLst>
          </p:cNvPr>
          <p:cNvSpPr/>
          <p:nvPr/>
        </p:nvSpPr>
        <p:spPr bwMode="auto">
          <a:xfrm>
            <a:off x="10999778" y="5511644"/>
            <a:ext cx="928307" cy="928307"/>
          </a:xfrm>
          <a:prstGeom prst="roundRect">
            <a:avLst>
              <a:gd name="adj" fmla="val 6712"/>
            </a:avLst>
          </a:prstGeom>
          <a:solidFill>
            <a:srgbClr val="006494"/>
          </a:solidFill>
          <a:ln w="9525" cap="flat" cmpd="sng" algn="ctr">
            <a:solidFill>
              <a:srgbClr val="006494"/>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167" tIns="39583" rIns="79167" bIns="39583" numCol="1" rtlCol="0" anchor="ctr" anchorCtr="0" compatLnSpc="1">
            <a:noAutofit/>
          </a:bodyPr>
          <a:lstStyle/>
          <a:p>
            <a:pPr algn="ctr" defTabSz="800655" fontAlgn="base">
              <a:spcBef>
                <a:spcPct val="0"/>
              </a:spcBef>
              <a:spcAft>
                <a:spcPct val="0"/>
              </a:spcAft>
            </a:pPr>
            <a:endParaRPr lang="zh-CN" altLang="en-US" sz="2400" b="1" dirty="0">
              <a:solidFill>
                <a:prstClr val="white"/>
              </a:solidFill>
              <a:latin typeface="宋体" pitchFamily="2" charset="-122"/>
            </a:endParaRPr>
          </a:p>
        </p:txBody>
      </p:sp>
      <p:pic>
        <p:nvPicPr>
          <p:cNvPr id="5" name="图片 4">
            <a:extLst>
              <a:ext uri="{FF2B5EF4-FFF2-40B4-BE49-F238E27FC236}">
                <a16:creationId xmlns:a16="http://schemas.microsoft.com/office/drawing/2014/main" id="{13F62059-7F46-D8B9-7BB5-44E176C83F63}"/>
              </a:ext>
            </a:extLst>
          </p:cNvPr>
          <p:cNvPicPr>
            <a:picLocks noChangeAspect="1"/>
          </p:cNvPicPr>
          <p:nvPr/>
        </p:nvPicPr>
        <p:blipFill>
          <a:blip r:embed="rId3"/>
          <a:stretch>
            <a:fillRect/>
          </a:stretch>
        </p:blipFill>
        <p:spPr>
          <a:xfrm>
            <a:off x="940259" y="2642222"/>
            <a:ext cx="1526668" cy="1584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组合 76">
            <a:extLst>
              <a:ext uri="{FF2B5EF4-FFF2-40B4-BE49-F238E27FC236}">
                <a16:creationId xmlns:a16="http://schemas.microsoft.com/office/drawing/2014/main" id="{CF7E2E87-3ED3-B874-8B16-27CCEBE61A98}"/>
              </a:ext>
            </a:extLst>
          </p:cNvPr>
          <p:cNvGrpSpPr/>
          <p:nvPr/>
        </p:nvGrpSpPr>
        <p:grpSpPr>
          <a:xfrm>
            <a:off x="1126654" y="2132856"/>
            <a:ext cx="9353604" cy="2846813"/>
            <a:chOff x="1126654" y="2132856"/>
            <a:chExt cx="9353604" cy="2846813"/>
          </a:xfrm>
        </p:grpSpPr>
        <p:grpSp>
          <p:nvGrpSpPr>
            <p:cNvPr id="39" name="组合 38">
              <a:extLst>
                <a:ext uri="{FF2B5EF4-FFF2-40B4-BE49-F238E27FC236}">
                  <a16:creationId xmlns:a16="http://schemas.microsoft.com/office/drawing/2014/main" id="{10358DDE-AC74-7B06-6374-FF5864D6C4F7}"/>
                </a:ext>
              </a:extLst>
            </p:cNvPr>
            <p:cNvGrpSpPr/>
            <p:nvPr/>
          </p:nvGrpSpPr>
          <p:grpSpPr>
            <a:xfrm>
              <a:off x="1126654" y="2132856"/>
              <a:ext cx="4153290" cy="681175"/>
              <a:chOff x="3070870" y="1395918"/>
              <a:chExt cx="5740555" cy="837610"/>
            </a:xfrm>
          </p:grpSpPr>
          <p:sp>
            <p:nvSpPr>
              <p:cNvPr id="40" name="Freeform 11">
                <a:extLst>
                  <a:ext uri="{FF2B5EF4-FFF2-40B4-BE49-F238E27FC236}">
                    <a16:creationId xmlns:a16="http://schemas.microsoft.com/office/drawing/2014/main" id="{5BB9412C-554A-15C1-2156-9939232AEE12}"/>
                  </a:ext>
                </a:extLst>
              </p:cNvPr>
              <p:cNvSpPr/>
              <p:nvPr>
                <p:custDataLst>
                  <p:tags r:id="rId2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41" name="Freeform 10">
                <a:extLst>
                  <a:ext uri="{FF2B5EF4-FFF2-40B4-BE49-F238E27FC236}">
                    <a16:creationId xmlns:a16="http://schemas.microsoft.com/office/drawing/2014/main" id="{DDF792CB-4F89-F1CB-78AC-D1D6EFEEE04C}"/>
                  </a:ext>
                </a:extLst>
              </p:cNvPr>
              <p:cNvSpPr/>
              <p:nvPr>
                <p:custDataLst>
                  <p:tags r:id="rId2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42" name="Rectangle 12">
                <a:extLst>
                  <a:ext uri="{FF2B5EF4-FFF2-40B4-BE49-F238E27FC236}">
                    <a16:creationId xmlns:a16="http://schemas.microsoft.com/office/drawing/2014/main" id="{1667CE2E-B0D4-5980-D0B9-27152706B8B6}"/>
                  </a:ext>
                </a:extLst>
              </p:cNvPr>
              <p:cNvSpPr>
                <a:spLocks noChangeArrowheads="1"/>
              </p:cNvSpPr>
              <p:nvPr>
                <p:custDataLst>
                  <p:tags r:id="rId2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43" name="TextBox 105">
                <a:extLst>
                  <a:ext uri="{FF2B5EF4-FFF2-40B4-BE49-F238E27FC236}">
                    <a16:creationId xmlns:a16="http://schemas.microsoft.com/office/drawing/2014/main" id="{44A8C52F-64BE-F0D0-49F2-B806C6A4B238}"/>
                  </a:ext>
                </a:extLst>
              </p:cNvPr>
              <p:cNvSpPr txBox="1">
                <a:spLocks noChangeArrowheads="1"/>
              </p:cNvSpPr>
              <p:nvPr>
                <p:custDataLst>
                  <p:tags r:id="rId2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pitchFamily="34" charset="-122"/>
                    <a:sym typeface="+mn-ea"/>
                  </a:rPr>
                  <a:t>药品基本信息</a:t>
                </a:r>
                <a:endParaRPr lang="zh-CN" altLang="en-US" dirty="0">
                  <a:solidFill>
                    <a:srgbClr val="006494"/>
                  </a:solidFill>
                  <a:latin typeface="微软雅黑" panose="020B0503020204020204" pitchFamily="34" charset="-122"/>
                </a:endParaRPr>
              </a:p>
            </p:txBody>
          </p:sp>
          <p:sp>
            <p:nvSpPr>
              <p:cNvPr id="44" name="TextBox 106">
                <a:extLst>
                  <a:ext uri="{FF2B5EF4-FFF2-40B4-BE49-F238E27FC236}">
                    <a16:creationId xmlns:a16="http://schemas.microsoft.com/office/drawing/2014/main" id="{E08D27C1-5EBF-CE6B-C129-59237EAA18E4}"/>
                  </a:ext>
                </a:extLst>
              </p:cNvPr>
              <p:cNvSpPr txBox="1">
                <a:spLocks noChangeArrowheads="1"/>
              </p:cNvSpPr>
              <p:nvPr>
                <p:custDataLst>
                  <p:tags r:id="rId25"/>
                </p:custDataLst>
              </p:nvPr>
            </p:nvSpPr>
            <p:spPr bwMode="auto">
              <a:xfrm>
                <a:off x="3474902" y="1438764"/>
                <a:ext cx="405903"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1</a:t>
                </a:r>
                <a:endParaRPr lang="zh-CN" altLang="en-US" sz="3600" b="1" dirty="0">
                  <a:solidFill>
                    <a:srgbClr val="FFFFFF"/>
                  </a:solidFill>
                  <a:latin typeface="Agency FB" panose="020B0503020202020204" pitchFamily="34" charset="0"/>
                </a:endParaRPr>
              </a:p>
            </p:txBody>
          </p:sp>
        </p:grpSp>
        <p:grpSp>
          <p:nvGrpSpPr>
            <p:cNvPr id="45" name="组合 44">
              <a:extLst>
                <a:ext uri="{FF2B5EF4-FFF2-40B4-BE49-F238E27FC236}">
                  <a16:creationId xmlns:a16="http://schemas.microsoft.com/office/drawing/2014/main" id="{69EA987B-4437-DC73-5E23-48E07DFFC8D2}"/>
                </a:ext>
              </a:extLst>
            </p:cNvPr>
            <p:cNvGrpSpPr/>
            <p:nvPr/>
          </p:nvGrpSpPr>
          <p:grpSpPr>
            <a:xfrm>
              <a:off x="1146110" y="3164030"/>
              <a:ext cx="4153290" cy="681175"/>
              <a:chOff x="3070870" y="1395918"/>
              <a:chExt cx="5740555" cy="837610"/>
            </a:xfrm>
          </p:grpSpPr>
          <p:sp>
            <p:nvSpPr>
              <p:cNvPr id="46" name="Freeform 11">
                <a:extLst>
                  <a:ext uri="{FF2B5EF4-FFF2-40B4-BE49-F238E27FC236}">
                    <a16:creationId xmlns:a16="http://schemas.microsoft.com/office/drawing/2014/main" id="{2070E9EC-A3CC-6586-6673-0DB45708DC7E}"/>
                  </a:ext>
                </a:extLst>
              </p:cNvPr>
              <p:cNvSpPr/>
              <p:nvPr>
                <p:custDataLst>
                  <p:tags r:id="rId16"/>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47" name="Freeform 10">
                <a:extLst>
                  <a:ext uri="{FF2B5EF4-FFF2-40B4-BE49-F238E27FC236}">
                    <a16:creationId xmlns:a16="http://schemas.microsoft.com/office/drawing/2014/main" id="{290013B7-5BC4-60FE-0630-80AADD7E71C5}"/>
                  </a:ext>
                </a:extLst>
              </p:cNvPr>
              <p:cNvSpPr/>
              <p:nvPr>
                <p:custDataLst>
                  <p:tags r:id="rId17"/>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48" name="Rectangle 12">
                <a:extLst>
                  <a:ext uri="{FF2B5EF4-FFF2-40B4-BE49-F238E27FC236}">
                    <a16:creationId xmlns:a16="http://schemas.microsoft.com/office/drawing/2014/main" id="{68695BFE-893A-BCDC-3B49-2BF26751DFC4}"/>
                  </a:ext>
                </a:extLst>
              </p:cNvPr>
              <p:cNvSpPr>
                <a:spLocks noChangeArrowheads="1"/>
              </p:cNvSpPr>
              <p:nvPr>
                <p:custDataLst>
                  <p:tags r:id="rId18"/>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49" name="TextBox 105">
                <a:extLst>
                  <a:ext uri="{FF2B5EF4-FFF2-40B4-BE49-F238E27FC236}">
                    <a16:creationId xmlns:a16="http://schemas.microsoft.com/office/drawing/2014/main" id="{C5823BEC-94A5-AC8D-0940-B5771302C069}"/>
                  </a:ext>
                </a:extLst>
              </p:cNvPr>
              <p:cNvSpPr txBox="1">
                <a:spLocks noChangeArrowheads="1"/>
              </p:cNvSpPr>
              <p:nvPr>
                <p:custDataLst>
                  <p:tags r:id="rId19"/>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pitchFamily="34" charset="-122"/>
                    <a:sym typeface="+mn-ea"/>
                  </a:rPr>
                  <a:t>有效性</a:t>
                </a:r>
                <a:endParaRPr lang="zh-CN" altLang="en-US" dirty="0">
                  <a:solidFill>
                    <a:srgbClr val="006494"/>
                  </a:solidFill>
                  <a:latin typeface="微软雅黑" panose="020B0503020204020204" pitchFamily="34" charset="-122"/>
                </a:endParaRPr>
              </a:p>
            </p:txBody>
          </p:sp>
          <p:sp>
            <p:nvSpPr>
              <p:cNvPr id="50" name="TextBox 106">
                <a:extLst>
                  <a:ext uri="{FF2B5EF4-FFF2-40B4-BE49-F238E27FC236}">
                    <a16:creationId xmlns:a16="http://schemas.microsoft.com/office/drawing/2014/main" id="{A1FF80C7-E45B-8696-6236-CA6482FE5D3D}"/>
                  </a:ext>
                </a:extLst>
              </p:cNvPr>
              <p:cNvSpPr txBox="1">
                <a:spLocks noChangeArrowheads="1"/>
              </p:cNvSpPr>
              <p:nvPr>
                <p:custDataLst>
                  <p:tags r:id="rId20"/>
                </p:custDataLst>
              </p:nvPr>
            </p:nvSpPr>
            <p:spPr bwMode="auto">
              <a:xfrm>
                <a:off x="3404001" y="1438764"/>
                <a:ext cx="547702"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3</a:t>
                </a:r>
                <a:endParaRPr lang="zh-CN" altLang="en-US" sz="3600" b="1" dirty="0">
                  <a:solidFill>
                    <a:srgbClr val="FFFFFF"/>
                  </a:solidFill>
                  <a:latin typeface="Agency FB" panose="020B0503020202020204" pitchFamily="34" charset="0"/>
                </a:endParaRPr>
              </a:p>
            </p:txBody>
          </p:sp>
        </p:grpSp>
        <p:grpSp>
          <p:nvGrpSpPr>
            <p:cNvPr id="51" name="组合 50">
              <a:extLst>
                <a:ext uri="{FF2B5EF4-FFF2-40B4-BE49-F238E27FC236}">
                  <a16:creationId xmlns:a16="http://schemas.microsoft.com/office/drawing/2014/main" id="{98A07AF2-ED58-3402-7D95-6C0025BDD6AF}"/>
                </a:ext>
              </a:extLst>
            </p:cNvPr>
            <p:cNvGrpSpPr/>
            <p:nvPr/>
          </p:nvGrpSpPr>
          <p:grpSpPr>
            <a:xfrm>
              <a:off x="1126654" y="4298494"/>
              <a:ext cx="4153290" cy="681175"/>
              <a:chOff x="3070870" y="1395918"/>
              <a:chExt cx="5740555" cy="837610"/>
            </a:xfrm>
          </p:grpSpPr>
          <p:sp>
            <p:nvSpPr>
              <p:cNvPr id="52" name="Freeform 11">
                <a:extLst>
                  <a:ext uri="{FF2B5EF4-FFF2-40B4-BE49-F238E27FC236}">
                    <a16:creationId xmlns:a16="http://schemas.microsoft.com/office/drawing/2014/main" id="{3CF530A7-B350-EE8B-F76C-5AA3B60EDC9B}"/>
                  </a:ext>
                </a:extLst>
              </p:cNvPr>
              <p:cNvSpPr/>
              <p:nvPr>
                <p:custDataLst>
                  <p:tags r:id="rId1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53" name="Freeform 10">
                <a:extLst>
                  <a:ext uri="{FF2B5EF4-FFF2-40B4-BE49-F238E27FC236}">
                    <a16:creationId xmlns:a16="http://schemas.microsoft.com/office/drawing/2014/main" id="{054ACFF7-1F0E-C27B-A290-D5E182FE757D}"/>
                  </a:ext>
                </a:extLst>
              </p:cNvPr>
              <p:cNvSpPr/>
              <p:nvPr>
                <p:custDataLst>
                  <p:tags r:id="rId1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54" name="Rectangle 12">
                <a:extLst>
                  <a:ext uri="{FF2B5EF4-FFF2-40B4-BE49-F238E27FC236}">
                    <a16:creationId xmlns:a16="http://schemas.microsoft.com/office/drawing/2014/main" id="{3FE25A9D-B018-610E-7447-DF0ADAAACB06}"/>
                  </a:ext>
                </a:extLst>
              </p:cNvPr>
              <p:cNvSpPr>
                <a:spLocks noChangeArrowheads="1"/>
              </p:cNvSpPr>
              <p:nvPr>
                <p:custDataLst>
                  <p:tags r:id="rId1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55" name="TextBox 105">
                <a:extLst>
                  <a:ext uri="{FF2B5EF4-FFF2-40B4-BE49-F238E27FC236}">
                    <a16:creationId xmlns:a16="http://schemas.microsoft.com/office/drawing/2014/main" id="{5135F147-5D4A-2E72-F639-7EFD5D4355D0}"/>
                  </a:ext>
                </a:extLst>
              </p:cNvPr>
              <p:cNvSpPr txBox="1">
                <a:spLocks noChangeArrowheads="1"/>
              </p:cNvSpPr>
              <p:nvPr>
                <p:custDataLst>
                  <p:tags r:id="rId1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pitchFamily="34" charset="-122"/>
                    <a:sym typeface="+mn-ea"/>
                  </a:rPr>
                  <a:t>公平性</a:t>
                </a:r>
                <a:endParaRPr lang="zh-CN" altLang="en-US" dirty="0">
                  <a:solidFill>
                    <a:srgbClr val="006494"/>
                  </a:solidFill>
                  <a:latin typeface="微软雅黑" panose="020B0503020204020204" pitchFamily="34" charset="-122"/>
                </a:endParaRPr>
              </a:p>
            </p:txBody>
          </p:sp>
          <p:sp>
            <p:nvSpPr>
              <p:cNvPr id="56" name="TextBox 106">
                <a:extLst>
                  <a:ext uri="{FF2B5EF4-FFF2-40B4-BE49-F238E27FC236}">
                    <a16:creationId xmlns:a16="http://schemas.microsoft.com/office/drawing/2014/main" id="{2E4B3D7C-ABC9-6C62-AE5A-9EB1643C7118}"/>
                  </a:ext>
                </a:extLst>
              </p:cNvPr>
              <p:cNvSpPr txBox="1">
                <a:spLocks noChangeArrowheads="1"/>
              </p:cNvSpPr>
              <p:nvPr>
                <p:custDataLst>
                  <p:tags r:id="rId15"/>
                </p:custDataLst>
              </p:nvPr>
            </p:nvSpPr>
            <p:spPr bwMode="auto">
              <a:xfrm>
                <a:off x="3405109" y="1438764"/>
                <a:ext cx="545487"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5</a:t>
                </a:r>
                <a:endParaRPr lang="zh-CN" altLang="en-US" sz="3600" b="1" dirty="0">
                  <a:solidFill>
                    <a:srgbClr val="FFFFFF"/>
                  </a:solidFill>
                  <a:latin typeface="Agency FB" panose="020B0503020202020204" pitchFamily="34" charset="0"/>
                </a:endParaRPr>
              </a:p>
            </p:txBody>
          </p:sp>
        </p:grpSp>
        <p:grpSp>
          <p:nvGrpSpPr>
            <p:cNvPr id="57" name="组合 56">
              <a:extLst>
                <a:ext uri="{FF2B5EF4-FFF2-40B4-BE49-F238E27FC236}">
                  <a16:creationId xmlns:a16="http://schemas.microsoft.com/office/drawing/2014/main" id="{83D1DECC-4E6B-1783-C893-4E287CD95882}"/>
                </a:ext>
              </a:extLst>
            </p:cNvPr>
            <p:cNvGrpSpPr/>
            <p:nvPr/>
          </p:nvGrpSpPr>
          <p:grpSpPr>
            <a:xfrm>
              <a:off x="6326968" y="2181284"/>
              <a:ext cx="4153290" cy="681175"/>
              <a:chOff x="3070870" y="1395918"/>
              <a:chExt cx="5740555" cy="837610"/>
            </a:xfrm>
          </p:grpSpPr>
          <p:sp>
            <p:nvSpPr>
              <p:cNvPr id="58" name="Freeform 11">
                <a:extLst>
                  <a:ext uri="{FF2B5EF4-FFF2-40B4-BE49-F238E27FC236}">
                    <a16:creationId xmlns:a16="http://schemas.microsoft.com/office/drawing/2014/main" id="{F82E56E0-D24B-B6AA-6934-7F621E6EE258}"/>
                  </a:ext>
                </a:extLst>
              </p:cNvPr>
              <p:cNvSpPr/>
              <p:nvPr>
                <p:custDataLst>
                  <p:tags r:id="rId6"/>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59" name="Freeform 10">
                <a:extLst>
                  <a:ext uri="{FF2B5EF4-FFF2-40B4-BE49-F238E27FC236}">
                    <a16:creationId xmlns:a16="http://schemas.microsoft.com/office/drawing/2014/main" id="{C8EEB301-F90F-ABA4-98FC-3C22A7FD85FA}"/>
                  </a:ext>
                </a:extLst>
              </p:cNvPr>
              <p:cNvSpPr/>
              <p:nvPr>
                <p:custDataLst>
                  <p:tags r:id="rId7"/>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60" name="Rectangle 12">
                <a:extLst>
                  <a:ext uri="{FF2B5EF4-FFF2-40B4-BE49-F238E27FC236}">
                    <a16:creationId xmlns:a16="http://schemas.microsoft.com/office/drawing/2014/main" id="{FA7CE40A-2722-3F62-2A6C-2DC278FD5086}"/>
                  </a:ext>
                </a:extLst>
              </p:cNvPr>
              <p:cNvSpPr>
                <a:spLocks noChangeArrowheads="1"/>
              </p:cNvSpPr>
              <p:nvPr>
                <p:custDataLst>
                  <p:tags r:id="rId8"/>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61" name="TextBox 105">
                <a:extLst>
                  <a:ext uri="{FF2B5EF4-FFF2-40B4-BE49-F238E27FC236}">
                    <a16:creationId xmlns:a16="http://schemas.microsoft.com/office/drawing/2014/main" id="{4519F5E7-27FD-676A-9279-92FE5AE48192}"/>
                  </a:ext>
                </a:extLst>
              </p:cNvPr>
              <p:cNvSpPr txBox="1">
                <a:spLocks noChangeArrowheads="1"/>
              </p:cNvSpPr>
              <p:nvPr>
                <p:custDataLst>
                  <p:tags r:id="rId9"/>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pitchFamily="34" charset="-122"/>
                    <a:sym typeface="+mn-ea"/>
                  </a:rPr>
                  <a:t>安全性</a:t>
                </a:r>
                <a:endParaRPr lang="zh-CN" altLang="en-US" dirty="0">
                  <a:solidFill>
                    <a:srgbClr val="006494"/>
                  </a:solidFill>
                  <a:latin typeface="微软雅黑" panose="020B0503020204020204" pitchFamily="34" charset="-122"/>
                </a:endParaRPr>
              </a:p>
            </p:txBody>
          </p:sp>
          <p:sp>
            <p:nvSpPr>
              <p:cNvPr id="62" name="TextBox 106">
                <a:extLst>
                  <a:ext uri="{FF2B5EF4-FFF2-40B4-BE49-F238E27FC236}">
                    <a16:creationId xmlns:a16="http://schemas.microsoft.com/office/drawing/2014/main" id="{C4B80ED3-C6F8-038B-02F6-B8842F5FF357}"/>
                  </a:ext>
                </a:extLst>
              </p:cNvPr>
              <p:cNvSpPr txBox="1">
                <a:spLocks noChangeArrowheads="1"/>
              </p:cNvSpPr>
              <p:nvPr>
                <p:custDataLst>
                  <p:tags r:id="rId10"/>
                </p:custDataLst>
              </p:nvPr>
            </p:nvSpPr>
            <p:spPr bwMode="auto">
              <a:xfrm>
                <a:off x="3409540" y="1438764"/>
                <a:ext cx="536625"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2</a:t>
                </a:r>
                <a:endParaRPr lang="zh-CN" altLang="en-US" sz="3600" b="1" dirty="0">
                  <a:solidFill>
                    <a:srgbClr val="FFFFFF"/>
                  </a:solidFill>
                  <a:latin typeface="Agency FB" panose="020B0503020202020204" pitchFamily="34" charset="0"/>
                </a:endParaRPr>
              </a:p>
            </p:txBody>
          </p:sp>
        </p:grpSp>
        <p:grpSp>
          <p:nvGrpSpPr>
            <p:cNvPr id="63" name="组合 62">
              <a:extLst>
                <a:ext uri="{FF2B5EF4-FFF2-40B4-BE49-F238E27FC236}">
                  <a16:creationId xmlns:a16="http://schemas.microsoft.com/office/drawing/2014/main" id="{9E9B83BF-25D7-2562-181F-3A46D25BA10C}"/>
                </a:ext>
              </a:extLst>
            </p:cNvPr>
            <p:cNvGrpSpPr/>
            <p:nvPr/>
          </p:nvGrpSpPr>
          <p:grpSpPr>
            <a:xfrm>
              <a:off x="6307512" y="3212459"/>
              <a:ext cx="4153290" cy="681175"/>
              <a:chOff x="3070870" y="1395918"/>
              <a:chExt cx="5740555" cy="837610"/>
            </a:xfrm>
          </p:grpSpPr>
          <p:sp>
            <p:nvSpPr>
              <p:cNvPr id="64" name="Freeform 11">
                <a:extLst>
                  <a:ext uri="{FF2B5EF4-FFF2-40B4-BE49-F238E27FC236}">
                    <a16:creationId xmlns:a16="http://schemas.microsoft.com/office/drawing/2014/main" id="{5AFA76E5-C215-4750-E87D-71AAF6579E10}"/>
                  </a:ext>
                </a:extLst>
              </p:cNvPr>
              <p:cNvSpPr/>
              <p:nvPr>
                <p:custDataLst>
                  <p:tags r:id="rId1"/>
                </p:custDataLst>
              </p:nvPr>
            </p:nvSpPr>
            <p:spPr bwMode="auto">
              <a:xfrm>
                <a:off x="3234319" y="1395918"/>
                <a:ext cx="891827" cy="112668"/>
              </a:xfrm>
              <a:custGeom>
                <a:avLst/>
                <a:gdLst>
                  <a:gd name="T0" fmla="*/ 85667 w 1156"/>
                  <a:gd name="T1" fmla="*/ 0 h 142"/>
                  <a:gd name="T2" fmla="*/ 806508 w 1156"/>
                  <a:gd name="T3" fmla="*/ 0 h 142"/>
                  <a:gd name="T4" fmla="*/ 892175 w 1156"/>
                  <a:gd name="T5" fmla="*/ 112712 h 142"/>
                  <a:gd name="T6" fmla="*/ 0 w 1156"/>
                  <a:gd name="T7" fmla="*/ 112712 h 142"/>
                  <a:gd name="T8" fmla="*/ 85667 w 1156"/>
                  <a:gd name="T9" fmla="*/ 0 h 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6" h="142">
                    <a:moveTo>
                      <a:pt x="111" y="0"/>
                    </a:moveTo>
                    <a:lnTo>
                      <a:pt x="1045" y="0"/>
                    </a:lnTo>
                    <a:lnTo>
                      <a:pt x="1156" y="142"/>
                    </a:lnTo>
                    <a:lnTo>
                      <a:pt x="0" y="142"/>
                    </a:lnTo>
                    <a:lnTo>
                      <a:pt x="111" y="0"/>
                    </a:lnTo>
                    <a:close/>
                  </a:path>
                </a:pathLst>
              </a:custGeom>
              <a:solidFill>
                <a:srgbClr val="006494"/>
              </a:solidFill>
              <a:ln>
                <a:noFill/>
              </a:ln>
              <a:effectLst>
                <a:outerShdw blurRad="63500" algn="ctr" rotWithShape="0">
                  <a:prstClr val="black">
                    <a:alpha val="40000"/>
                  </a:prstClr>
                </a:outerShdw>
              </a:effectLst>
            </p:spPr>
            <p:txBody>
              <a:bodyPr/>
              <a:lstStyle/>
              <a:p>
                <a:pPr algn="ctr"/>
                <a:endParaRPr lang="zh-CN" altLang="en-US" sz="1600">
                  <a:solidFill>
                    <a:prstClr val="black"/>
                  </a:solidFill>
                  <a:latin typeface="Agency FB" panose="020B0503020202020204" pitchFamily="34" charset="0"/>
                </a:endParaRPr>
              </a:p>
            </p:txBody>
          </p:sp>
          <p:sp>
            <p:nvSpPr>
              <p:cNvPr id="65" name="Freeform 10">
                <a:extLst>
                  <a:ext uri="{FF2B5EF4-FFF2-40B4-BE49-F238E27FC236}">
                    <a16:creationId xmlns:a16="http://schemas.microsoft.com/office/drawing/2014/main" id="{8C39A14C-D113-7C09-2501-55B619692218}"/>
                  </a:ext>
                </a:extLst>
              </p:cNvPr>
              <p:cNvSpPr/>
              <p:nvPr>
                <p:custDataLst>
                  <p:tags r:id="rId2"/>
                </p:custDataLst>
              </p:nvPr>
            </p:nvSpPr>
            <p:spPr bwMode="auto">
              <a:xfrm>
                <a:off x="3070870" y="1484784"/>
                <a:ext cx="5740555" cy="701401"/>
              </a:xfrm>
              <a:custGeom>
                <a:avLst/>
                <a:gdLst>
                  <a:gd name="T0" fmla="*/ 74828 w 8676"/>
                  <a:gd name="T1" fmla="*/ 0 h 884"/>
                  <a:gd name="T2" fmla="*/ 6537843 w 8676"/>
                  <a:gd name="T3" fmla="*/ 0 h 884"/>
                  <a:gd name="T4" fmla="*/ 6692900 w 8676"/>
                  <a:gd name="T5" fmla="*/ 160338 h 884"/>
                  <a:gd name="T6" fmla="*/ 6692900 w 8676"/>
                  <a:gd name="T7" fmla="*/ 625475 h 884"/>
                  <a:gd name="T8" fmla="*/ 6618072 w 8676"/>
                  <a:gd name="T9" fmla="*/ 701675 h 884"/>
                  <a:gd name="T10" fmla="*/ 74828 w 8676"/>
                  <a:gd name="T11" fmla="*/ 701675 h 884"/>
                  <a:gd name="T12" fmla="*/ 0 w 8676"/>
                  <a:gd name="T13" fmla="*/ 625475 h 884"/>
                  <a:gd name="T14" fmla="*/ 0 w 8676"/>
                  <a:gd name="T15" fmla="*/ 76200 h 884"/>
                  <a:gd name="T16" fmla="*/ 74828 w 8676"/>
                  <a:gd name="T17" fmla="*/ 0 h 8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w="10" cap="flat" cmpd="sng">
                <a:solidFill>
                  <a:srgbClr val="A8A9AD"/>
                </a:solidFill>
                <a:round/>
              </a:ln>
            </p:spPr>
            <p:txBody>
              <a:bodyPr/>
              <a:lstStyle/>
              <a:p>
                <a:endParaRPr lang="zh-CN" altLang="en-US" sz="1600">
                  <a:solidFill>
                    <a:prstClr val="black"/>
                  </a:solidFill>
                </a:endParaRPr>
              </a:p>
            </p:txBody>
          </p:sp>
          <p:sp>
            <p:nvSpPr>
              <p:cNvPr id="66" name="Rectangle 12">
                <a:extLst>
                  <a:ext uri="{FF2B5EF4-FFF2-40B4-BE49-F238E27FC236}">
                    <a16:creationId xmlns:a16="http://schemas.microsoft.com/office/drawing/2014/main" id="{014284C0-F65A-09E7-EDEB-FF9513F2E19A}"/>
                  </a:ext>
                </a:extLst>
              </p:cNvPr>
              <p:cNvSpPr>
                <a:spLocks noChangeArrowheads="1"/>
              </p:cNvSpPr>
              <p:nvPr>
                <p:custDataLst>
                  <p:tags r:id="rId3"/>
                </p:custDataLst>
              </p:nvPr>
            </p:nvSpPr>
            <p:spPr bwMode="auto">
              <a:xfrm>
                <a:off x="3320010" y="1395918"/>
                <a:ext cx="720444" cy="737899"/>
              </a:xfrm>
              <a:prstGeom prst="rect">
                <a:avLst/>
              </a:prstGeom>
              <a:solidFill>
                <a:schemeClr val="accent1"/>
              </a:solidFill>
              <a:ln>
                <a:noFill/>
              </a:ln>
              <a:effectLst>
                <a:outerShdw blurRad="63500" algn="ctr" rotWithShape="0">
                  <a:prstClr val="black">
                    <a:alpha val="40000"/>
                  </a:prstClr>
                </a:outerShdw>
              </a:effectLst>
            </p:spPr>
            <p:txBody>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600">
                  <a:solidFill>
                    <a:prstClr val="black"/>
                  </a:solidFill>
                  <a:latin typeface="Agency FB" panose="020B0503020202020204" pitchFamily="34" charset="0"/>
                  <a:ea typeface="宋体" panose="02010600030101010101" pitchFamily="2" charset="-122"/>
                </a:endParaRPr>
              </a:p>
            </p:txBody>
          </p:sp>
          <p:sp>
            <p:nvSpPr>
              <p:cNvPr id="67" name="TextBox 105">
                <a:extLst>
                  <a:ext uri="{FF2B5EF4-FFF2-40B4-BE49-F238E27FC236}">
                    <a16:creationId xmlns:a16="http://schemas.microsoft.com/office/drawing/2014/main" id="{2F91A9DF-D9CC-C73C-B294-EBCC9CDBA3A1}"/>
                  </a:ext>
                </a:extLst>
              </p:cNvPr>
              <p:cNvSpPr txBox="1">
                <a:spLocks noChangeArrowheads="1"/>
              </p:cNvSpPr>
              <p:nvPr>
                <p:custDataLst>
                  <p:tags r:id="rId4"/>
                </p:custDataLst>
              </p:nvPr>
            </p:nvSpPr>
            <p:spPr bwMode="auto">
              <a:xfrm>
                <a:off x="4249921" y="1609636"/>
                <a:ext cx="4365565" cy="49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dirty="0">
                    <a:solidFill>
                      <a:srgbClr val="006494"/>
                    </a:solidFill>
                    <a:latin typeface="微软雅黑" panose="020B0503020204020204" pitchFamily="34" charset="-122"/>
                    <a:sym typeface="+mn-ea"/>
                  </a:rPr>
                  <a:t>创新性</a:t>
                </a:r>
                <a:endParaRPr lang="zh-CN" altLang="en-US" dirty="0">
                  <a:solidFill>
                    <a:srgbClr val="006494"/>
                  </a:solidFill>
                  <a:latin typeface="微软雅黑" panose="020B0503020204020204" pitchFamily="34" charset="-122"/>
                </a:endParaRPr>
              </a:p>
            </p:txBody>
          </p:sp>
          <p:sp>
            <p:nvSpPr>
              <p:cNvPr id="68" name="TextBox 106">
                <a:extLst>
                  <a:ext uri="{FF2B5EF4-FFF2-40B4-BE49-F238E27FC236}">
                    <a16:creationId xmlns:a16="http://schemas.microsoft.com/office/drawing/2014/main" id="{CC548BCE-A0B6-D063-0BEA-ADEDF2BE746A}"/>
                  </a:ext>
                </a:extLst>
              </p:cNvPr>
              <p:cNvSpPr txBox="1">
                <a:spLocks noChangeArrowheads="1"/>
              </p:cNvSpPr>
              <p:nvPr>
                <p:custDataLst>
                  <p:tags r:id="rId5"/>
                </p:custDataLst>
              </p:nvPr>
            </p:nvSpPr>
            <p:spPr bwMode="auto">
              <a:xfrm>
                <a:off x="3405108" y="1438764"/>
                <a:ext cx="545487" cy="794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2"/>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rgbClr val="FFFFFF"/>
                    </a:solidFill>
                    <a:latin typeface="Agency FB" panose="020B0503020202020204" pitchFamily="34" charset="0"/>
                  </a:rPr>
                  <a:t>4</a:t>
                </a:r>
                <a:endParaRPr lang="zh-CN" altLang="en-US" sz="3600" b="1" dirty="0">
                  <a:solidFill>
                    <a:srgbClr val="FFFFFF"/>
                  </a:solidFill>
                  <a:latin typeface="Agency FB" panose="020B0503020202020204" pitchFamily="34" charset="0"/>
                </a:endParaRPr>
              </a:p>
            </p:txBody>
          </p:sp>
        </p:grpSp>
      </p:grpSp>
      <p:grpSp>
        <p:nvGrpSpPr>
          <p:cNvPr id="82" name="组合 81">
            <a:extLst>
              <a:ext uri="{FF2B5EF4-FFF2-40B4-BE49-F238E27FC236}">
                <a16:creationId xmlns:a16="http://schemas.microsoft.com/office/drawing/2014/main" id="{EE091AD6-25FA-862A-2CFD-BD8011BCCB5E}"/>
              </a:ext>
            </a:extLst>
          </p:cNvPr>
          <p:cNvGrpSpPr/>
          <p:nvPr/>
        </p:nvGrpSpPr>
        <p:grpSpPr>
          <a:xfrm>
            <a:off x="1" y="251954"/>
            <a:ext cx="2244902" cy="893640"/>
            <a:chOff x="1" y="251954"/>
            <a:chExt cx="2244902" cy="893640"/>
          </a:xfrm>
        </p:grpSpPr>
        <p:sp>
          <p:nvSpPr>
            <p:cNvPr id="83" name="标题 1">
              <a:extLst>
                <a:ext uri="{FF2B5EF4-FFF2-40B4-BE49-F238E27FC236}">
                  <a16:creationId xmlns:a16="http://schemas.microsoft.com/office/drawing/2014/main" id="{BFC07BE2-4B7E-A0E3-A214-6C3755E15ECF}"/>
                </a:ext>
              </a:extLst>
            </p:cNvPr>
            <p:cNvSpPr txBox="1">
              <a:spLocks/>
            </p:cNvSpPr>
            <p:nvPr/>
          </p:nvSpPr>
          <p:spPr>
            <a:xfrm>
              <a:off x="694606" y="707444"/>
              <a:ext cx="1550297" cy="4381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chemeClr val="tx1"/>
                  </a:solidFill>
                  <a:latin typeface="微软雅黑" pitchFamily="34" charset="-122"/>
                  <a:ea typeface="微软雅黑" pitchFamily="34" charset="-122"/>
                  <a:cs typeface="+mj-cs"/>
                </a:defRPr>
              </a:lvl1pPr>
            </a:lstStyle>
            <a:p>
              <a:pPr algn="l"/>
              <a:r>
                <a:rPr lang="en-US" altLang="zh-CN" sz="2800" dirty="0">
                  <a:solidFill>
                    <a:schemeClr val="accent1"/>
                  </a:solidFill>
                  <a:latin typeface="Times New Roman" pitchFamily="18" charset="0"/>
                  <a:cs typeface="Times New Roman" pitchFamily="18" charset="0"/>
                </a:rPr>
                <a:t>ontent</a:t>
              </a:r>
              <a:endParaRPr lang="zh-CN" altLang="en-US" sz="2800" dirty="0">
                <a:solidFill>
                  <a:schemeClr val="accent1"/>
                </a:solidFill>
                <a:latin typeface="Times New Roman" pitchFamily="18" charset="0"/>
                <a:cs typeface="Times New Roman" pitchFamily="18" charset="0"/>
              </a:endParaRPr>
            </a:p>
          </p:txBody>
        </p:sp>
        <p:sp>
          <p:nvSpPr>
            <p:cNvPr id="84" name="矩形 83">
              <a:extLst>
                <a:ext uri="{FF2B5EF4-FFF2-40B4-BE49-F238E27FC236}">
                  <a16:creationId xmlns:a16="http://schemas.microsoft.com/office/drawing/2014/main" id="{5AB13749-361B-77F4-5FCA-E28F18A30DFC}"/>
                </a:ext>
              </a:extLst>
            </p:cNvPr>
            <p:cNvSpPr/>
            <p:nvPr/>
          </p:nvSpPr>
          <p:spPr>
            <a:xfrm>
              <a:off x="1" y="266701"/>
              <a:ext cx="694606" cy="858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latin typeface="Times New Roman" pitchFamily="18" charset="0"/>
                  <a:cs typeface="Times New Roman" pitchFamily="18" charset="0"/>
                </a:rPr>
                <a:t>C</a:t>
              </a:r>
              <a:endParaRPr lang="zh-CN" altLang="en-US" sz="6000" b="1" dirty="0">
                <a:latin typeface="Times New Roman" pitchFamily="18" charset="0"/>
                <a:cs typeface="Times New Roman" pitchFamily="18" charset="0"/>
              </a:endParaRPr>
            </a:p>
          </p:txBody>
        </p:sp>
        <p:sp>
          <p:nvSpPr>
            <p:cNvPr id="85" name="矩形 84">
              <a:extLst>
                <a:ext uri="{FF2B5EF4-FFF2-40B4-BE49-F238E27FC236}">
                  <a16:creationId xmlns:a16="http://schemas.microsoft.com/office/drawing/2014/main" id="{BCB90D7E-8245-C96F-F7ED-2BA474F478E6}"/>
                </a:ext>
              </a:extLst>
            </p:cNvPr>
            <p:cNvSpPr/>
            <p:nvPr/>
          </p:nvSpPr>
          <p:spPr>
            <a:xfrm>
              <a:off x="694607" y="251954"/>
              <a:ext cx="1133541" cy="584775"/>
            </a:xfrm>
            <a:prstGeom prst="rect">
              <a:avLst/>
            </a:prstGeom>
          </p:spPr>
          <p:txBody>
            <a:bodyPr wrap="square">
              <a:spAutoFit/>
            </a:bodyPr>
            <a:lstStyle/>
            <a:p>
              <a:pPr algn="dist"/>
              <a:r>
                <a:rPr lang="zh-CN" altLang="en-US" sz="3200" b="1" dirty="0">
                  <a:solidFill>
                    <a:schemeClr val="accent1"/>
                  </a:solidFill>
                </a:rPr>
                <a:t>目录</a:t>
              </a:r>
              <a:endParaRPr lang="zh-CN" altLang="en-US" sz="3200" dirty="0">
                <a:solidFill>
                  <a:schemeClr val="accent1"/>
                </a:solidFill>
              </a:endParaRPr>
            </a:p>
          </p:txBody>
        </p:sp>
      </p:grpSp>
    </p:spTree>
    <p:extLst>
      <p:ext uri="{BB962C8B-B14F-4D97-AF65-F5344CB8AC3E}">
        <p14:creationId xmlns:p14="http://schemas.microsoft.com/office/powerpoint/2010/main" val="4231409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a:extLst>
              <a:ext uri="{FF2B5EF4-FFF2-40B4-BE49-F238E27FC236}">
                <a16:creationId xmlns:a16="http://schemas.microsoft.com/office/drawing/2014/main" id="{BD5C623A-22FB-DE46-88A8-B1FF8A7026D1}"/>
              </a:ext>
            </a:extLst>
          </p:cNvPr>
          <p:cNvSpPr/>
          <p:nvPr/>
        </p:nvSpPr>
        <p:spPr>
          <a:xfrm>
            <a:off x="618165" y="3276179"/>
            <a:ext cx="3443068" cy="2761598"/>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32" name="矩形 31">
            <a:extLst>
              <a:ext uri="{FF2B5EF4-FFF2-40B4-BE49-F238E27FC236}">
                <a16:creationId xmlns:a16="http://schemas.microsoft.com/office/drawing/2014/main" id="{2B238C5E-FF4A-6F77-5481-ACA201A600D2}"/>
              </a:ext>
            </a:extLst>
          </p:cNvPr>
          <p:cNvSpPr/>
          <p:nvPr/>
        </p:nvSpPr>
        <p:spPr>
          <a:xfrm rot="5400000">
            <a:off x="5090647" y="-3410873"/>
            <a:ext cx="2007130" cy="1096923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5" name="标题 4">
            <a:extLst>
              <a:ext uri="{FF2B5EF4-FFF2-40B4-BE49-F238E27FC236}">
                <a16:creationId xmlns:a16="http://schemas.microsoft.com/office/drawing/2014/main" id="{925B2AB6-3735-4245-7A05-4F7DCBB53171}"/>
              </a:ext>
            </a:extLst>
          </p:cNvPr>
          <p:cNvSpPr>
            <a:spLocks noGrp="1"/>
          </p:cNvSpPr>
          <p:nvPr>
            <p:ph type="title"/>
          </p:nvPr>
        </p:nvSpPr>
        <p:spPr/>
        <p:txBody>
          <a:bodyPr/>
          <a:lstStyle/>
          <a:p>
            <a:r>
              <a:rPr lang="zh-CN" altLang="en-US" sz="3200" dirty="0"/>
              <a:t>药品基本信息</a:t>
            </a:r>
          </a:p>
        </p:txBody>
      </p:sp>
      <p:sp>
        <p:nvSpPr>
          <p:cNvPr id="48" name="内容占位符 4">
            <a:extLst>
              <a:ext uri="{FF2B5EF4-FFF2-40B4-BE49-F238E27FC236}">
                <a16:creationId xmlns:a16="http://schemas.microsoft.com/office/drawing/2014/main" id="{C66734F6-DAD6-9811-EFDD-EB1026DD0521}"/>
              </a:ext>
            </a:extLst>
          </p:cNvPr>
          <p:cNvSpPr txBox="1">
            <a:spLocks noGrp="1"/>
          </p:cNvSpPr>
          <p:nvPr>
            <p:ph idx="1"/>
          </p:nvPr>
        </p:nvSpPr>
        <p:spPr>
          <a:xfrm>
            <a:off x="4412750" y="3729014"/>
            <a:ext cx="7169649" cy="217420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ct val="150000"/>
              </a:lnSpc>
              <a:spcBef>
                <a:spcPts val="0"/>
              </a:spcBef>
            </a:pPr>
            <a:r>
              <a:rPr lang="zh-CN" altLang="en-US" dirty="0"/>
              <a:t>鼻咽癌：将</a:t>
            </a:r>
            <a:r>
              <a:rPr lang="en-US" altLang="zh-CN" dirty="0"/>
              <a:t>100mg</a:t>
            </a:r>
            <a:r>
              <a:rPr lang="zh-CN" altLang="en-US" dirty="0"/>
              <a:t>尼妥珠单抗注射液稀释到</a:t>
            </a:r>
            <a:r>
              <a:rPr lang="en-US" altLang="zh-CN" dirty="0"/>
              <a:t>250mL</a:t>
            </a:r>
            <a:r>
              <a:rPr lang="zh-CN" altLang="en-US" dirty="0"/>
              <a:t>生理盐水中，静脉输液给药，给药过程应持续</a:t>
            </a:r>
            <a:r>
              <a:rPr lang="en-US" altLang="zh-CN" dirty="0"/>
              <a:t>60</a:t>
            </a:r>
            <a:r>
              <a:rPr lang="zh-CN" altLang="en-US" dirty="0"/>
              <a:t>分钟以上。在给药过程中及给药结束后</a:t>
            </a:r>
            <a:r>
              <a:rPr lang="en-US" altLang="zh-CN" dirty="0"/>
              <a:t>1</a:t>
            </a:r>
            <a:r>
              <a:rPr lang="zh-CN" altLang="en-US" dirty="0"/>
              <a:t>小时内，需密切监测患者的状况。首次给药应在放射治疗的第一天，并在放射治疗开始前完成。之后每周给药</a:t>
            </a:r>
            <a:r>
              <a:rPr lang="en-US" altLang="zh-CN" dirty="0"/>
              <a:t>1</a:t>
            </a:r>
            <a:r>
              <a:rPr lang="zh-CN" altLang="en-US" dirty="0"/>
              <a:t>次，共</a:t>
            </a:r>
            <a:r>
              <a:rPr lang="en-US" altLang="zh-CN" dirty="0"/>
              <a:t>8</a:t>
            </a:r>
            <a:r>
              <a:rPr lang="zh-CN" altLang="en-US" dirty="0"/>
              <a:t>周，患者同时接受标准的放射治疗。</a:t>
            </a:r>
          </a:p>
          <a:p>
            <a:pPr>
              <a:lnSpc>
                <a:spcPct val="150000"/>
              </a:lnSpc>
              <a:spcBef>
                <a:spcPts val="0"/>
              </a:spcBef>
            </a:pPr>
            <a:r>
              <a:rPr lang="zh-CN" altLang="en-US" dirty="0">
                <a:solidFill>
                  <a:srgbClr val="0070C0"/>
                </a:solidFill>
              </a:rPr>
              <a:t>胰腺癌：将</a:t>
            </a:r>
            <a:r>
              <a:rPr lang="en-US" altLang="zh-CN" dirty="0">
                <a:solidFill>
                  <a:srgbClr val="0070C0"/>
                </a:solidFill>
              </a:rPr>
              <a:t>400mg</a:t>
            </a:r>
            <a:r>
              <a:rPr lang="zh-CN" altLang="en-US" dirty="0">
                <a:solidFill>
                  <a:srgbClr val="0070C0"/>
                </a:solidFill>
              </a:rPr>
              <a:t>尼妥珠单抗注射液稀释到</a:t>
            </a:r>
            <a:r>
              <a:rPr lang="en-US" altLang="zh-CN" dirty="0">
                <a:solidFill>
                  <a:srgbClr val="0070C0"/>
                </a:solidFill>
              </a:rPr>
              <a:t>250mL</a:t>
            </a:r>
            <a:r>
              <a:rPr lang="zh-CN" altLang="en-US" dirty="0">
                <a:solidFill>
                  <a:srgbClr val="0070C0"/>
                </a:solidFill>
              </a:rPr>
              <a:t>生理盐水中，静脉滴注给药，给药过程应持续</a:t>
            </a:r>
            <a:r>
              <a:rPr lang="en-US" altLang="zh-CN" dirty="0">
                <a:solidFill>
                  <a:srgbClr val="0070C0"/>
                </a:solidFill>
              </a:rPr>
              <a:t>60</a:t>
            </a:r>
            <a:r>
              <a:rPr lang="zh-CN" altLang="en-US" dirty="0">
                <a:solidFill>
                  <a:srgbClr val="0070C0"/>
                </a:solidFill>
              </a:rPr>
              <a:t>分钟以上。在给药过程中及给药结束后</a:t>
            </a:r>
            <a:r>
              <a:rPr lang="en-US" altLang="zh-CN" dirty="0">
                <a:solidFill>
                  <a:srgbClr val="0070C0"/>
                </a:solidFill>
              </a:rPr>
              <a:t>1</a:t>
            </a:r>
            <a:r>
              <a:rPr lang="zh-CN" altLang="en-US" dirty="0">
                <a:solidFill>
                  <a:srgbClr val="0070C0"/>
                </a:solidFill>
              </a:rPr>
              <a:t>小时内，需密切监测患者的状况。每周</a:t>
            </a:r>
            <a:r>
              <a:rPr lang="en-US" altLang="zh-CN" dirty="0">
                <a:solidFill>
                  <a:srgbClr val="0070C0"/>
                </a:solidFill>
              </a:rPr>
              <a:t>1</a:t>
            </a:r>
            <a:r>
              <a:rPr lang="zh-CN" altLang="en-US" dirty="0">
                <a:solidFill>
                  <a:srgbClr val="0070C0"/>
                </a:solidFill>
              </a:rPr>
              <a:t>次，直至疾病进展或出现无法耐受的毒性反应，患者同时接受标准化疗。</a:t>
            </a:r>
          </a:p>
        </p:txBody>
      </p:sp>
      <p:sp>
        <p:nvSpPr>
          <p:cNvPr id="3" name="页脚占位符 2">
            <a:extLst>
              <a:ext uri="{FF2B5EF4-FFF2-40B4-BE49-F238E27FC236}">
                <a16:creationId xmlns:a16="http://schemas.microsoft.com/office/drawing/2014/main" id="{4BC9B915-EA9C-81BA-B819-886FC8A81604}"/>
              </a:ext>
            </a:extLst>
          </p:cNvPr>
          <p:cNvSpPr>
            <a:spLocks noGrp="1"/>
          </p:cNvSpPr>
          <p:nvPr>
            <p:ph type="ftr" sz="quarter" idx="3"/>
          </p:nvPr>
        </p:nvSpPr>
        <p:spPr/>
        <p:txBody>
          <a:bodyPr/>
          <a:lstStyle/>
          <a:p>
            <a:r>
              <a:rPr lang="zh-CN" altLang="en-US" dirty="0"/>
              <a:t>尼妥珠单抗注射液说明书</a:t>
            </a:r>
          </a:p>
        </p:txBody>
      </p:sp>
      <p:sp>
        <p:nvSpPr>
          <p:cNvPr id="29" name="文本框 28">
            <a:extLst>
              <a:ext uri="{FF2B5EF4-FFF2-40B4-BE49-F238E27FC236}">
                <a16:creationId xmlns:a16="http://schemas.microsoft.com/office/drawing/2014/main" id="{2CBA19DC-F819-8378-D5F3-0E61C878686E}"/>
              </a:ext>
            </a:extLst>
          </p:cNvPr>
          <p:cNvSpPr txBox="1"/>
          <p:nvPr/>
        </p:nvSpPr>
        <p:spPr>
          <a:xfrm>
            <a:off x="655667" y="1377993"/>
            <a:ext cx="5396003" cy="13914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lnSpc>
                <a:spcPct val="150000"/>
              </a:lnSpc>
              <a:buFont typeface="Wingdings" panose="05000000000000000000" pitchFamily="2" charset="2"/>
              <a:buChar char="p"/>
            </a:pPr>
            <a:r>
              <a:rPr lang="zh-CN" altLang="en-US" sz="1600" dirty="0"/>
              <a:t>药品通用名称：</a:t>
            </a:r>
            <a:r>
              <a:rPr lang="zh-CN" altLang="en-US" sz="1600" b="1" dirty="0"/>
              <a:t>尼妥珠单抗注射液</a:t>
            </a:r>
          </a:p>
          <a:p>
            <a:pPr marL="285750" indent="-285750">
              <a:lnSpc>
                <a:spcPct val="150000"/>
              </a:lnSpc>
              <a:buFont typeface="Wingdings" panose="05000000000000000000" pitchFamily="2" charset="2"/>
              <a:buChar char="p"/>
            </a:pPr>
            <a:r>
              <a:rPr lang="zh-CN" altLang="en-US" sz="1600" dirty="0"/>
              <a:t>注册规格：</a:t>
            </a:r>
            <a:r>
              <a:rPr lang="en-US" altLang="zh-CN" sz="1600" b="1" dirty="0"/>
              <a:t>50mg/</a:t>
            </a:r>
            <a:r>
              <a:rPr lang="zh-CN" altLang="en-US" sz="1600" b="1" dirty="0"/>
              <a:t>瓶 </a:t>
            </a:r>
            <a:r>
              <a:rPr lang="en-US" altLang="zh-CN" sz="1600" b="1" dirty="0"/>
              <a:t>(10mL) </a:t>
            </a:r>
          </a:p>
          <a:p>
            <a:pPr marL="285750" indent="-285750">
              <a:lnSpc>
                <a:spcPct val="150000"/>
              </a:lnSpc>
              <a:buFont typeface="Wingdings" panose="05000000000000000000" pitchFamily="2" charset="2"/>
              <a:buChar char="p"/>
            </a:pPr>
            <a:r>
              <a:rPr lang="zh-CN" altLang="en-US" sz="1600" dirty="0"/>
              <a:t>中国大陆首次上市时间：</a:t>
            </a:r>
            <a:r>
              <a:rPr lang="en-US" altLang="zh-CN" sz="1600" b="1" dirty="0"/>
              <a:t>2008</a:t>
            </a:r>
            <a:r>
              <a:rPr lang="zh-CN" altLang="en-US" sz="1600" b="1" dirty="0"/>
              <a:t>年</a:t>
            </a:r>
          </a:p>
          <a:p>
            <a:pPr marL="285750" indent="-285750">
              <a:lnSpc>
                <a:spcPct val="150000"/>
              </a:lnSpc>
              <a:buFont typeface="Wingdings" panose="05000000000000000000" pitchFamily="2" charset="2"/>
              <a:buChar char="p"/>
            </a:pPr>
            <a:r>
              <a:rPr lang="zh-CN" altLang="en-US" sz="1600" dirty="0"/>
              <a:t>目前大陆地区同通用名药品的上市情况：</a:t>
            </a:r>
            <a:r>
              <a:rPr lang="zh-CN" altLang="en-US" sz="1600" b="1" dirty="0"/>
              <a:t>无，独家产品</a:t>
            </a:r>
          </a:p>
        </p:txBody>
      </p:sp>
      <p:sp>
        <p:nvSpPr>
          <p:cNvPr id="30" name="文本框 29">
            <a:extLst>
              <a:ext uri="{FF2B5EF4-FFF2-40B4-BE49-F238E27FC236}">
                <a16:creationId xmlns:a16="http://schemas.microsoft.com/office/drawing/2014/main" id="{502C6B1D-4484-FE93-A471-9F7D127A029C}"/>
              </a:ext>
            </a:extLst>
          </p:cNvPr>
          <p:cNvSpPr txBox="1"/>
          <p:nvPr/>
        </p:nvSpPr>
        <p:spPr>
          <a:xfrm>
            <a:off x="6354566" y="1397159"/>
            <a:ext cx="5119396" cy="13914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marL="285750" indent="-285750">
              <a:lnSpc>
                <a:spcPct val="150000"/>
              </a:lnSpc>
              <a:buFont typeface="Wingdings" panose="05000000000000000000" pitchFamily="2" charset="2"/>
              <a:buChar char="p"/>
            </a:pPr>
            <a:r>
              <a:rPr lang="zh-CN" altLang="en-US" sz="1600" dirty="0"/>
              <a:t>全球首个上市国家</a:t>
            </a:r>
            <a:r>
              <a:rPr lang="en-US" altLang="zh-CN" sz="1600" dirty="0"/>
              <a:t>/</a:t>
            </a:r>
            <a:r>
              <a:rPr lang="zh-CN" altLang="en-US" sz="1600" dirty="0"/>
              <a:t>地区及上市时间：</a:t>
            </a:r>
            <a:r>
              <a:rPr lang="en-US" altLang="zh-CN" sz="1600" b="1" dirty="0"/>
              <a:t>2002</a:t>
            </a:r>
            <a:r>
              <a:rPr lang="zh-CN" altLang="en-US" sz="1600" b="1" dirty="0"/>
              <a:t>年， 古巴</a:t>
            </a:r>
          </a:p>
          <a:p>
            <a:pPr marL="285750" indent="-285750">
              <a:lnSpc>
                <a:spcPct val="150000"/>
              </a:lnSpc>
              <a:buFont typeface="Wingdings" panose="05000000000000000000" pitchFamily="2" charset="2"/>
              <a:buChar char="p"/>
            </a:pPr>
            <a:r>
              <a:rPr lang="zh-CN" altLang="en-US" sz="1600" dirty="0"/>
              <a:t>是否为 </a:t>
            </a:r>
            <a:r>
              <a:rPr lang="en-US" altLang="zh-CN" sz="1600" dirty="0"/>
              <a:t>OTC </a:t>
            </a:r>
            <a:r>
              <a:rPr lang="zh-CN" altLang="en-US" sz="1600" dirty="0"/>
              <a:t>药品：</a:t>
            </a:r>
            <a:r>
              <a:rPr lang="zh-CN" altLang="en-US" sz="1600" b="1" dirty="0"/>
              <a:t>否</a:t>
            </a:r>
          </a:p>
          <a:p>
            <a:pPr marL="285750" indent="-285750">
              <a:lnSpc>
                <a:spcPct val="150000"/>
              </a:lnSpc>
              <a:buFont typeface="Wingdings" panose="05000000000000000000" pitchFamily="2" charset="2"/>
              <a:buChar char="p"/>
            </a:pPr>
            <a:r>
              <a:rPr lang="zh-CN" altLang="en-US" sz="1600" dirty="0"/>
              <a:t>参照药品建议：</a:t>
            </a:r>
            <a:r>
              <a:rPr lang="zh-CN" altLang="en-US" sz="1600" b="1" dirty="0"/>
              <a:t>无</a:t>
            </a:r>
          </a:p>
          <a:p>
            <a:pPr marL="285750" indent="-285750">
              <a:lnSpc>
                <a:spcPct val="150000"/>
              </a:lnSpc>
              <a:buFont typeface="Wingdings" panose="05000000000000000000" pitchFamily="2" charset="2"/>
              <a:buChar char="p"/>
            </a:pPr>
            <a:r>
              <a:rPr lang="zh-CN" altLang="en-US" sz="1600" dirty="0"/>
              <a:t>专利情况：</a:t>
            </a:r>
            <a:r>
              <a:rPr lang="zh-CN" altLang="en-US" sz="1600" b="1" dirty="0"/>
              <a:t>拥有中国专利，原研产品</a:t>
            </a:r>
          </a:p>
        </p:txBody>
      </p:sp>
      <p:cxnSp>
        <p:nvCxnSpPr>
          <p:cNvPr id="34" name="直接连接符 33">
            <a:extLst>
              <a:ext uri="{FF2B5EF4-FFF2-40B4-BE49-F238E27FC236}">
                <a16:creationId xmlns:a16="http://schemas.microsoft.com/office/drawing/2014/main" id="{85A24CF2-ECF3-94E6-A96E-06D250C1C96B}"/>
              </a:ext>
            </a:extLst>
          </p:cNvPr>
          <p:cNvCxnSpPr>
            <a:cxnSpLocks/>
            <a:stCxn id="32" idx="1"/>
            <a:endCxn id="32" idx="3"/>
          </p:cNvCxnSpPr>
          <p:nvPr/>
        </p:nvCxnSpPr>
        <p:spPr>
          <a:xfrm>
            <a:off x="6094212" y="1070178"/>
            <a:ext cx="0" cy="200713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D0339CF1-9F5B-61BB-C3FE-B8E32CBF2471}"/>
              </a:ext>
            </a:extLst>
          </p:cNvPr>
          <p:cNvSpPr txBox="1"/>
          <p:nvPr/>
        </p:nvSpPr>
        <p:spPr>
          <a:xfrm>
            <a:off x="698210" y="3775784"/>
            <a:ext cx="3288163" cy="20798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ct val="150000"/>
              </a:lnSpc>
            </a:pPr>
            <a:r>
              <a:rPr lang="zh-CN" altLang="en-US" sz="1600" b="1" dirty="0"/>
              <a:t>鼻咽癌</a:t>
            </a:r>
            <a:r>
              <a:rPr lang="zh-CN" altLang="en-US" sz="1600" dirty="0"/>
              <a:t>（</a:t>
            </a:r>
            <a:r>
              <a:rPr lang="en-US" altLang="zh-CN" sz="1600" dirty="0"/>
              <a:t>2017</a:t>
            </a:r>
            <a:r>
              <a:rPr lang="zh-CN" altLang="en-US" sz="1600" dirty="0"/>
              <a:t>纳入国家医保目录）</a:t>
            </a:r>
          </a:p>
          <a:p>
            <a:pPr>
              <a:lnSpc>
                <a:spcPct val="150000"/>
              </a:lnSpc>
            </a:pPr>
            <a:r>
              <a:rPr lang="zh-CN" altLang="en-US" sz="1600" dirty="0"/>
              <a:t>与放疗联合治疗表皮生长因子受体</a:t>
            </a:r>
            <a:r>
              <a:rPr lang="en-US" altLang="zh-CN" sz="1600" dirty="0"/>
              <a:t>(EGFR)</a:t>
            </a:r>
            <a:r>
              <a:rPr lang="zh-CN" altLang="en-US" sz="1600" dirty="0"/>
              <a:t>表达阳性的</a:t>
            </a:r>
            <a:r>
              <a:rPr lang="en-US" altLang="zh-CN" sz="1600" dirty="0"/>
              <a:t>Ⅲ/IV</a:t>
            </a:r>
            <a:r>
              <a:rPr lang="zh-CN" altLang="en-US" sz="1600" dirty="0"/>
              <a:t>期鼻咽癌</a:t>
            </a:r>
            <a:endParaRPr lang="en-US" altLang="zh-CN" sz="800" b="1" dirty="0">
              <a:solidFill>
                <a:srgbClr val="0070C0"/>
              </a:solidFill>
            </a:endParaRPr>
          </a:p>
          <a:p>
            <a:pPr>
              <a:lnSpc>
                <a:spcPct val="150000"/>
              </a:lnSpc>
            </a:pPr>
            <a:r>
              <a:rPr lang="zh-CN" altLang="en-US" sz="1600" b="1" dirty="0">
                <a:solidFill>
                  <a:srgbClr val="C00000"/>
                </a:solidFill>
              </a:rPr>
              <a:t>胰腺癌</a:t>
            </a:r>
          </a:p>
          <a:p>
            <a:pPr>
              <a:lnSpc>
                <a:spcPct val="150000"/>
              </a:lnSpc>
            </a:pPr>
            <a:r>
              <a:rPr lang="zh-CN" altLang="en-US" sz="1600" dirty="0">
                <a:solidFill>
                  <a:srgbClr val="C00000"/>
                </a:solidFill>
              </a:rPr>
              <a:t>与吉西他滨联合治疗</a:t>
            </a:r>
            <a:r>
              <a:rPr lang="en-US" altLang="zh-CN" sz="1600" dirty="0">
                <a:solidFill>
                  <a:srgbClr val="C00000"/>
                </a:solidFill>
              </a:rPr>
              <a:t>K-Ras</a:t>
            </a:r>
            <a:r>
              <a:rPr lang="zh-CN" altLang="en-US" sz="1600" dirty="0">
                <a:solidFill>
                  <a:srgbClr val="C00000"/>
                </a:solidFill>
              </a:rPr>
              <a:t>野生型局部晚期或转移性胰腺癌</a:t>
            </a:r>
          </a:p>
        </p:txBody>
      </p:sp>
      <p:sp>
        <p:nvSpPr>
          <p:cNvPr id="52" name="矩形 51">
            <a:extLst>
              <a:ext uri="{FF2B5EF4-FFF2-40B4-BE49-F238E27FC236}">
                <a16:creationId xmlns:a16="http://schemas.microsoft.com/office/drawing/2014/main" id="{C3BCD55D-4F67-9878-2921-7D1126BA67A1}"/>
              </a:ext>
            </a:extLst>
          </p:cNvPr>
          <p:cNvSpPr/>
          <p:nvPr/>
        </p:nvSpPr>
        <p:spPr>
          <a:xfrm>
            <a:off x="4366517" y="3260178"/>
            <a:ext cx="7217592" cy="2761598"/>
          </a:xfrm>
          <a:prstGeom prst="rect">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a:solidFill>
                <a:prstClr val="white"/>
              </a:solidFill>
            </a:endParaRPr>
          </a:p>
        </p:txBody>
      </p:sp>
      <p:sp>
        <p:nvSpPr>
          <p:cNvPr id="57" name="箭头: 五边形 56">
            <a:extLst>
              <a:ext uri="{FF2B5EF4-FFF2-40B4-BE49-F238E27FC236}">
                <a16:creationId xmlns:a16="http://schemas.microsoft.com/office/drawing/2014/main" id="{4D39550E-0EDB-DBBB-A3A9-7ECA1BB4C182}"/>
              </a:ext>
            </a:extLst>
          </p:cNvPr>
          <p:cNvSpPr/>
          <p:nvPr/>
        </p:nvSpPr>
        <p:spPr>
          <a:xfrm>
            <a:off x="598751" y="3267519"/>
            <a:ext cx="1382533" cy="3880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prstClr val="white"/>
                </a:solidFill>
              </a:rPr>
              <a:t>适应症</a:t>
            </a:r>
            <a:endParaRPr lang="zh-CN" altLang="en-US" dirty="0">
              <a:solidFill>
                <a:prstClr val="white"/>
              </a:solidFill>
            </a:endParaRPr>
          </a:p>
        </p:txBody>
      </p:sp>
      <p:sp>
        <p:nvSpPr>
          <p:cNvPr id="58" name="箭头: 五边形 57">
            <a:extLst>
              <a:ext uri="{FF2B5EF4-FFF2-40B4-BE49-F238E27FC236}">
                <a16:creationId xmlns:a16="http://schemas.microsoft.com/office/drawing/2014/main" id="{8E32C317-1118-4C45-94E7-9FC5DAE65046}"/>
              </a:ext>
            </a:extLst>
          </p:cNvPr>
          <p:cNvSpPr/>
          <p:nvPr/>
        </p:nvSpPr>
        <p:spPr>
          <a:xfrm>
            <a:off x="4153698" y="3251031"/>
            <a:ext cx="1382533" cy="3880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用法用量</a:t>
            </a:r>
          </a:p>
        </p:txBody>
      </p:sp>
      <p:sp>
        <p:nvSpPr>
          <p:cNvPr id="60" name="Freeform 115">
            <a:extLst>
              <a:ext uri="{FF2B5EF4-FFF2-40B4-BE49-F238E27FC236}">
                <a16:creationId xmlns:a16="http://schemas.microsoft.com/office/drawing/2014/main" id="{3FC7EA5F-EFC9-2501-C9CB-BCA11FD66143}"/>
              </a:ext>
            </a:extLst>
          </p:cNvPr>
          <p:cNvSpPr>
            <a:spLocks/>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01</a:t>
            </a:r>
          </a:p>
        </p:txBody>
      </p:sp>
      <p:sp>
        <p:nvSpPr>
          <p:cNvPr id="63" name="矩形 62">
            <a:extLst>
              <a:ext uri="{FF2B5EF4-FFF2-40B4-BE49-F238E27FC236}">
                <a16:creationId xmlns:a16="http://schemas.microsoft.com/office/drawing/2014/main" id="{1FC0D138-2296-92C5-DA3C-E41BB1DE22EB}"/>
              </a:ext>
            </a:extLst>
          </p:cNvPr>
          <p:cNvSpPr/>
          <p:nvPr/>
        </p:nvSpPr>
        <p:spPr>
          <a:xfrm>
            <a:off x="1371598" y="4878285"/>
            <a:ext cx="2614775" cy="27488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dirty="0">
                <a:solidFill>
                  <a:schemeClr val="dk1"/>
                </a:solidFill>
              </a:rPr>
              <a:t>（</a:t>
            </a:r>
            <a:r>
              <a:rPr lang="en-US" altLang="zh-CN" sz="1600" dirty="0">
                <a:solidFill>
                  <a:schemeClr val="dk1"/>
                </a:solidFill>
              </a:rPr>
              <a:t>2023</a:t>
            </a:r>
            <a:r>
              <a:rPr lang="zh-CN" altLang="en-US" sz="1600" dirty="0">
                <a:solidFill>
                  <a:schemeClr val="dk1"/>
                </a:solidFill>
              </a:rPr>
              <a:t>年</a:t>
            </a:r>
            <a:r>
              <a:rPr lang="en-US" altLang="zh-CN" sz="1600" dirty="0">
                <a:solidFill>
                  <a:schemeClr val="dk1"/>
                </a:solidFill>
              </a:rPr>
              <a:t>6</a:t>
            </a:r>
            <a:r>
              <a:rPr lang="zh-CN" altLang="en-US" sz="1600" dirty="0">
                <a:solidFill>
                  <a:schemeClr val="dk1"/>
                </a:solidFill>
              </a:rPr>
              <a:t>月获批新适应症）</a:t>
            </a:r>
          </a:p>
        </p:txBody>
      </p:sp>
    </p:spTree>
    <p:extLst>
      <p:ext uri="{BB962C8B-B14F-4D97-AF65-F5344CB8AC3E}">
        <p14:creationId xmlns:p14="http://schemas.microsoft.com/office/powerpoint/2010/main" val="243199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a:extLst>
              <a:ext uri="{FF2B5EF4-FFF2-40B4-BE49-F238E27FC236}">
                <a16:creationId xmlns:a16="http://schemas.microsoft.com/office/drawing/2014/main" id="{C0A866C7-8125-D53C-C677-28F8E2AED739}"/>
              </a:ext>
            </a:extLst>
          </p:cNvPr>
          <p:cNvSpPr/>
          <p:nvPr/>
        </p:nvSpPr>
        <p:spPr>
          <a:xfrm>
            <a:off x="799278" y="1349376"/>
            <a:ext cx="5425676" cy="4363056"/>
          </a:xfrm>
          <a:prstGeom prst="roundRect">
            <a:avLst>
              <a:gd name="adj" fmla="val 8190"/>
            </a:avLst>
          </a:prstGeom>
          <a:noFill/>
          <a:ln w="19050">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2" name="标题 1">
            <a:extLst>
              <a:ext uri="{FF2B5EF4-FFF2-40B4-BE49-F238E27FC236}">
                <a16:creationId xmlns:a16="http://schemas.microsoft.com/office/drawing/2014/main" id="{AEC42865-B8C5-0B2F-C580-E0FB7D17FB13}"/>
              </a:ext>
            </a:extLst>
          </p:cNvPr>
          <p:cNvSpPr>
            <a:spLocks noGrp="1"/>
          </p:cNvSpPr>
          <p:nvPr>
            <p:ph type="title"/>
          </p:nvPr>
        </p:nvSpPr>
        <p:spPr/>
        <p:txBody>
          <a:bodyPr/>
          <a:lstStyle/>
          <a:p>
            <a:r>
              <a:rPr lang="zh-CN" altLang="en-US" sz="3200" dirty="0"/>
              <a:t>药品基本信息</a:t>
            </a:r>
          </a:p>
        </p:txBody>
      </p:sp>
      <p:sp>
        <p:nvSpPr>
          <p:cNvPr id="8" name="页脚占位符 2">
            <a:extLst>
              <a:ext uri="{FF2B5EF4-FFF2-40B4-BE49-F238E27FC236}">
                <a16:creationId xmlns:a16="http://schemas.microsoft.com/office/drawing/2014/main" id="{CA4ECF5E-02BD-2248-3421-6D926DBD1AF3}"/>
              </a:ext>
            </a:extLst>
          </p:cNvPr>
          <p:cNvSpPr>
            <a:spLocks noGrp="1"/>
          </p:cNvSpPr>
          <p:nvPr>
            <p:ph type="ftr" sz="quarter" idx="3"/>
          </p:nvPr>
        </p:nvSpPr>
        <p:spPr>
          <a:xfrm>
            <a:off x="1213473" y="6448342"/>
            <a:ext cx="10451145" cy="365125"/>
          </a:xfrm>
        </p:spPr>
        <p:txBody>
          <a:bodyPr/>
          <a:lstStyle/>
          <a:p>
            <a:pPr>
              <a:defRPr/>
            </a:pPr>
            <a:r>
              <a:rPr lang="en-US" altLang="zh-CN" sz="800" dirty="0">
                <a:solidFill>
                  <a:prstClr val="black"/>
                </a:solidFill>
                <a:latin typeface="Times New Roman"/>
                <a:ea typeface="微软雅黑"/>
              </a:rPr>
              <a:t>1 </a:t>
            </a:r>
            <a:r>
              <a:rPr lang="zh-CN" altLang="en-US" dirty="0">
                <a:solidFill>
                  <a:prstClr val="black"/>
                </a:solidFill>
                <a:latin typeface="Times New Roman"/>
                <a:ea typeface="微软雅黑"/>
              </a:rPr>
              <a:t>黄笳等．胰腺癌伴同时性肝转移的手术治疗策略研究</a:t>
            </a:r>
            <a:r>
              <a:rPr lang="en-US" altLang="zh-CN" dirty="0">
                <a:solidFill>
                  <a:prstClr val="black"/>
                </a:solidFill>
                <a:latin typeface="Times New Roman"/>
                <a:ea typeface="微软雅黑"/>
              </a:rPr>
              <a:t>[J].</a:t>
            </a:r>
            <a:r>
              <a:rPr lang="zh-CN" altLang="en-US" dirty="0">
                <a:solidFill>
                  <a:prstClr val="black"/>
                </a:solidFill>
                <a:latin typeface="Times New Roman"/>
                <a:ea typeface="微软雅黑"/>
              </a:rPr>
              <a:t>中华外科杂志</a:t>
            </a:r>
            <a:r>
              <a:rPr lang="en-US" altLang="zh-CN" dirty="0">
                <a:solidFill>
                  <a:prstClr val="black"/>
                </a:solidFill>
                <a:latin typeface="Times New Roman"/>
                <a:ea typeface="微软雅黑"/>
              </a:rPr>
              <a:t>,2023,61(7):576-582.    </a:t>
            </a:r>
            <a:r>
              <a:rPr lang="en-US" altLang="zh-CN" sz="800" dirty="0">
                <a:solidFill>
                  <a:prstClr val="black"/>
                </a:solidFill>
                <a:latin typeface="Times New Roman"/>
                <a:ea typeface="微软雅黑"/>
              </a:rPr>
              <a:t>g, S. Zhang, H. </a:t>
            </a:r>
            <a:r>
              <a:rPr lang="en-US" altLang="zh-CN" sz="800" dirty="0" err="1">
                <a:solidFill>
                  <a:prstClr val="black"/>
                </a:solidFill>
                <a:latin typeface="Times New Roman"/>
                <a:ea typeface="微软雅黑"/>
              </a:rPr>
              <a:t>Zeng</a:t>
            </a:r>
            <a:r>
              <a:rPr lang="en-US" altLang="zh-CN" sz="800" dirty="0">
                <a:solidFill>
                  <a:prstClr val="black"/>
                </a:solidFill>
                <a:latin typeface="Times New Roman"/>
                <a:ea typeface="微软雅黑"/>
              </a:rPr>
              <a:t>, et al. Cancer incidence and mortality in China, 2016. J Natl Cancer Cent. 2022 Mar;2(1):1-9.</a:t>
            </a:r>
            <a:endParaRPr lang="zh-CN" altLang="en-US" sz="800" dirty="0">
              <a:solidFill>
                <a:prstClr val="black"/>
              </a:solidFill>
              <a:latin typeface="Times New Roman"/>
              <a:ea typeface="微软雅黑"/>
            </a:endParaRPr>
          </a:p>
        </p:txBody>
      </p:sp>
      <p:sp>
        <p:nvSpPr>
          <p:cNvPr id="11" name="文本占位符 10">
            <a:extLst>
              <a:ext uri="{FF2B5EF4-FFF2-40B4-BE49-F238E27FC236}">
                <a16:creationId xmlns:a16="http://schemas.microsoft.com/office/drawing/2014/main" id="{56662EF3-85DB-73A5-1705-997BC2F94692}"/>
              </a:ext>
            </a:extLst>
          </p:cNvPr>
          <p:cNvSpPr>
            <a:spLocks noGrp="1"/>
          </p:cNvSpPr>
          <p:nvPr>
            <p:ph type="body" sz="quarter" idx="4294967295"/>
          </p:nvPr>
        </p:nvSpPr>
        <p:spPr>
          <a:xfrm>
            <a:off x="6501486" y="1390951"/>
            <a:ext cx="5676900" cy="453048"/>
          </a:xfrm>
        </p:spPr>
        <p:txBody>
          <a:bodyPr/>
          <a:lstStyle/>
          <a:p>
            <a:r>
              <a:rPr lang="zh-CN" altLang="en-US" sz="1600" dirty="0"/>
              <a:t>既往研究：初诊时近</a:t>
            </a:r>
            <a:r>
              <a:rPr lang="en-US" altLang="zh-CN" sz="1600" dirty="0"/>
              <a:t>80%</a:t>
            </a:r>
            <a:r>
              <a:rPr lang="zh-CN" altLang="en-US" sz="1600" dirty="0"/>
              <a:t>的患者为局部晚期或转移性胰腺癌</a:t>
            </a:r>
            <a:r>
              <a:rPr lang="en-US" altLang="zh-CN" sz="1600" baseline="30000" dirty="0"/>
              <a:t>1</a:t>
            </a:r>
            <a:endParaRPr lang="en-US" altLang="zh-CN" sz="1600" dirty="0"/>
          </a:p>
        </p:txBody>
      </p:sp>
      <p:graphicFrame>
        <p:nvGraphicFramePr>
          <p:cNvPr id="24" name="图表 23">
            <a:extLst>
              <a:ext uri="{FF2B5EF4-FFF2-40B4-BE49-F238E27FC236}">
                <a16:creationId xmlns:a16="http://schemas.microsoft.com/office/drawing/2014/main" id="{99B5F3FA-E3F2-5C90-A35A-8B5D872D20CC}"/>
              </a:ext>
            </a:extLst>
          </p:cNvPr>
          <p:cNvGraphicFramePr/>
          <p:nvPr>
            <p:extLst>
              <p:ext uri="{D42A27DB-BD31-4B8C-83A1-F6EECF244321}">
                <p14:modId xmlns:p14="http://schemas.microsoft.com/office/powerpoint/2010/main" val="3116824558"/>
              </p:ext>
            </p:extLst>
          </p:nvPr>
        </p:nvGraphicFramePr>
        <p:xfrm>
          <a:off x="6342143" y="2420888"/>
          <a:ext cx="5154457" cy="3353100"/>
        </p:xfrm>
        <a:graphic>
          <a:graphicData uri="http://schemas.openxmlformats.org/drawingml/2006/chart">
            <c:chart xmlns:c="http://schemas.openxmlformats.org/drawingml/2006/chart" xmlns:r="http://schemas.openxmlformats.org/officeDocument/2006/relationships" r:id="rId3"/>
          </a:graphicData>
        </a:graphic>
      </p:graphicFrame>
      <p:sp>
        <p:nvSpPr>
          <p:cNvPr id="28" name="文本框 27">
            <a:extLst>
              <a:ext uri="{FF2B5EF4-FFF2-40B4-BE49-F238E27FC236}">
                <a16:creationId xmlns:a16="http://schemas.microsoft.com/office/drawing/2014/main" id="{C216F54F-F5CE-8241-8D75-A57CD55852EF}"/>
              </a:ext>
            </a:extLst>
          </p:cNvPr>
          <p:cNvSpPr txBox="1"/>
          <p:nvPr/>
        </p:nvSpPr>
        <p:spPr>
          <a:xfrm>
            <a:off x="8451319" y="3565284"/>
            <a:ext cx="936104" cy="523220"/>
          </a:xfrm>
          <a:prstGeom prst="rect">
            <a:avLst/>
          </a:prstGeom>
          <a:noFill/>
        </p:spPr>
        <p:txBody>
          <a:bodyPr wrap="square">
            <a:spAutoFit/>
          </a:bodyPr>
          <a:lstStyle/>
          <a:p>
            <a:r>
              <a:rPr lang="zh-CN" altLang="en-US" sz="2800" b="1" dirty="0">
                <a:solidFill>
                  <a:srgbClr val="C00000"/>
                </a:solidFill>
              </a:rPr>
              <a:t>初诊</a:t>
            </a:r>
          </a:p>
        </p:txBody>
      </p:sp>
      <p:sp>
        <p:nvSpPr>
          <p:cNvPr id="35" name="对话气泡: 圆角矩形 34">
            <a:extLst>
              <a:ext uri="{FF2B5EF4-FFF2-40B4-BE49-F238E27FC236}">
                <a16:creationId xmlns:a16="http://schemas.microsoft.com/office/drawing/2014/main" id="{B96C1B8B-C461-066E-6643-27E9318ED94D}"/>
              </a:ext>
            </a:extLst>
          </p:cNvPr>
          <p:cNvSpPr/>
          <p:nvPr/>
        </p:nvSpPr>
        <p:spPr>
          <a:xfrm>
            <a:off x="10048617" y="4595730"/>
            <a:ext cx="1303966" cy="530186"/>
          </a:xfrm>
          <a:prstGeom prst="wedgeRoundRectCallout">
            <a:avLst>
              <a:gd name="adj1" fmla="val -43831"/>
              <a:gd name="adj2" fmla="val -78195"/>
              <a:gd name="adj3" fmla="val 16667"/>
            </a:avLst>
          </a:prstGeom>
          <a:solidFill>
            <a:schemeClr val="accent2">
              <a:lumMod val="20000"/>
              <a:lumOff val="80000"/>
            </a:schemeClr>
          </a:solidFill>
          <a:ln w="1905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solidFill>
                  <a:schemeClr val="tx1"/>
                </a:solidFill>
                <a:cs typeface="Times New Roman" panose="02020603050405020304" pitchFamily="18" charset="0"/>
              </a:rPr>
              <a:t>30%~40%</a:t>
            </a:r>
          </a:p>
          <a:p>
            <a:pPr algn="ctr"/>
            <a:r>
              <a:rPr lang="en-US" altLang="zh-CN" sz="1400" dirty="0" err="1">
                <a:solidFill>
                  <a:schemeClr val="tx1"/>
                </a:solidFill>
                <a:cs typeface="Times New Roman" panose="02020603050405020304" pitchFamily="18" charset="0"/>
              </a:rPr>
              <a:t>mOS</a:t>
            </a:r>
            <a:r>
              <a:rPr lang="zh-CN" altLang="en-US" sz="1400" dirty="0">
                <a:solidFill>
                  <a:schemeClr val="tx1"/>
                </a:solidFill>
                <a:cs typeface="Times New Roman" panose="02020603050405020304" pitchFamily="18" charset="0"/>
              </a:rPr>
              <a:t> </a:t>
            </a:r>
            <a:r>
              <a:rPr lang="en-US" altLang="zh-CN" sz="1400" dirty="0">
                <a:solidFill>
                  <a:schemeClr val="tx1"/>
                </a:solidFill>
                <a:cs typeface="Times New Roman" panose="02020603050405020304" pitchFamily="18" charset="0"/>
              </a:rPr>
              <a:t>6-9m</a:t>
            </a:r>
            <a:endParaRPr lang="zh-CN" altLang="en-US" sz="1400" dirty="0">
              <a:solidFill>
                <a:schemeClr val="tx1"/>
              </a:solidFill>
              <a:cs typeface="Times New Roman" panose="02020603050405020304" pitchFamily="18" charset="0"/>
            </a:endParaRPr>
          </a:p>
        </p:txBody>
      </p:sp>
      <p:sp>
        <p:nvSpPr>
          <p:cNvPr id="36" name="对话气泡: 圆角矩形 35">
            <a:extLst>
              <a:ext uri="{FF2B5EF4-FFF2-40B4-BE49-F238E27FC236}">
                <a16:creationId xmlns:a16="http://schemas.microsoft.com/office/drawing/2014/main" id="{B7B7E7C4-1D08-536F-92B6-FF39326098A1}"/>
              </a:ext>
            </a:extLst>
          </p:cNvPr>
          <p:cNvSpPr/>
          <p:nvPr/>
        </p:nvSpPr>
        <p:spPr>
          <a:xfrm>
            <a:off x="10126589" y="2493706"/>
            <a:ext cx="1225993" cy="602194"/>
          </a:xfrm>
          <a:prstGeom prst="wedgeRoundRectCallout">
            <a:avLst>
              <a:gd name="adj1" fmla="val -58777"/>
              <a:gd name="adj2" fmla="val 51510"/>
              <a:gd name="adj3" fmla="val 16667"/>
            </a:avLst>
          </a:prstGeom>
          <a:solidFill>
            <a:schemeClr val="accent1">
              <a:lumMod val="20000"/>
              <a:lumOff val="8000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400" b="1" dirty="0">
                <a:solidFill>
                  <a:schemeClr val="tx1"/>
                </a:solidFill>
                <a:cs typeface="Times New Roman" panose="02020603050405020304" pitchFamily="18" charset="0"/>
              </a:rPr>
              <a:t>10%~20%</a:t>
            </a:r>
          </a:p>
          <a:p>
            <a:pPr algn="ctr"/>
            <a:r>
              <a:rPr lang="en-US" altLang="zh-CN" sz="1400" dirty="0" err="1">
                <a:solidFill>
                  <a:schemeClr val="tx1"/>
                </a:solidFill>
                <a:cs typeface="Times New Roman" panose="02020603050405020304" pitchFamily="18" charset="0"/>
              </a:rPr>
              <a:t>mOS</a:t>
            </a:r>
            <a:r>
              <a:rPr lang="en-US" altLang="zh-CN" sz="1400" dirty="0">
                <a:solidFill>
                  <a:schemeClr val="tx1"/>
                </a:solidFill>
                <a:cs typeface="Times New Roman" panose="02020603050405020304" pitchFamily="18" charset="0"/>
              </a:rPr>
              <a:t>&gt;2y</a:t>
            </a:r>
          </a:p>
        </p:txBody>
      </p:sp>
      <p:sp>
        <p:nvSpPr>
          <p:cNvPr id="37" name="对话气泡: 圆角矩形 36">
            <a:extLst>
              <a:ext uri="{FF2B5EF4-FFF2-40B4-BE49-F238E27FC236}">
                <a16:creationId xmlns:a16="http://schemas.microsoft.com/office/drawing/2014/main" id="{6A5946AD-F98B-A560-6ABF-343A7E90A369}"/>
              </a:ext>
            </a:extLst>
          </p:cNvPr>
          <p:cNvSpPr/>
          <p:nvPr/>
        </p:nvSpPr>
        <p:spPr>
          <a:xfrm>
            <a:off x="6682154" y="2339236"/>
            <a:ext cx="1161946" cy="626440"/>
          </a:xfrm>
          <a:prstGeom prst="wedgeRoundRectCallout">
            <a:avLst>
              <a:gd name="adj1" fmla="val 41719"/>
              <a:gd name="adj2" fmla="val 78376"/>
              <a:gd name="adj3" fmla="val 16667"/>
            </a:avLst>
          </a:prstGeom>
          <a:solidFill>
            <a:schemeClr val="bg1">
              <a:lumMod val="85000"/>
            </a:schemeClr>
          </a:solidFill>
          <a:ln w="19050"/>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1400" b="1" dirty="0">
                <a:solidFill>
                  <a:schemeClr val="tx1"/>
                </a:solidFill>
                <a:cs typeface="Times New Roman" panose="02020603050405020304" pitchFamily="18" charset="0"/>
              </a:rPr>
              <a:t>50%~60%</a:t>
            </a:r>
          </a:p>
          <a:p>
            <a:pPr algn="ctr"/>
            <a:r>
              <a:rPr lang="en-US" altLang="zh-CN" sz="1400" dirty="0" err="1">
                <a:solidFill>
                  <a:schemeClr val="tx1"/>
                </a:solidFill>
                <a:cs typeface="Times New Roman" panose="02020603050405020304" pitchFamily="18" charset="0"/>
              </a:rPr>
              <a:t>mOS</a:t>
            </a:r>
            <a:r>
              <a:rPr lang="en-US" altLang="zh-CN" sz="1400" dirty="0">
                <a:solidFill>
                  <a:schemeClr val="tx1"/>
                </a:solidFill>
                <a:cs typeface="Times New Roman" panose="02020603050405020304" pitchFamily="18" charset="0"/>
              </a:rPr>
              <a:t> 4-6m</a:t>
            </a:r>
            <a:endParaRPr lang="zh-CN" altLang="en-US" sz="1400" dirty="0">
              <a:solidFill>
                <a:schemeClr val="tx1"/>
              </a:solidFill>
              <a:cs typeface="Times New Roman" panose="02020603050405020304" pitchFamily="18" charset="0"/>
            </a:endParaRPr>
          </a:p>
        </p:txBody>
      </p:sp>
      <p:grpSp>
        <p:nvGrpSpPr>
          <p:cNvPr id="19" name="组合 18">
            <a:extLst>
              <a:ext uri="{FF2B5EF4-FFF2-40B4-BE49-F238E27FC236}">
                <a16:creationId xmlns:a16="http://schemas.microsoft.com/office/drawing/2014/main" id="{2E5459F4-72AF-8B13-2519-EBD8F1699552}"/>
              </a:ext>
            </a:extLst>
          </p:cNvPr>
          <p:cNvGrpSpPr/>
          <p:nvPr/>
        </p:nvGrpSpPr>
        <p:grpSpPr>
          <a:xfrm>
            <a:off x="623394" y="2339236"/>
            <a:ext cx="501626" cy="2330368"/>
            <a:chOff x="1009072" y="4437112"/>
            <a:chExt cx="675065" cy="2088232"/>
          </a:xfrm>
          <a:solidFill>
            <a:schemeClr val="accent1"/>
          </a:solidFill>
        </p:grpSpPr>
        <p:sp>
          <p:nvSpPr>
            <p:cNvPr id="20" name="矩形 19">
              <a:extLst>
                <a:ext uri="{FF2B5EF4-FFF2-40B4-BE49-F238E27FC236}">
                  <a16:creationId xmlns:a16="http://schemas.microsoft.com/office/drawing/2014/main" id="{D61EAE66-84E9-A30F-0DFB-EF90214BE618}"/>
                </a:ext>
              </a:extLst>
            </p:cNvPr>
            <p:cNvSpPr/>
            <p:nvPr/>
          </p:nvSpPr>
          <p:spPr>
            <a:xfrm>
              <a:off x="1009072" y="4437112"/>
              <a:ext cx="549630" cy="20882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疾病基本情况</a:t>
              </a:r>
            </a:p>
          </p:txBody>
        </p:sp>
        <p:sp>
          <p:nvSpPr>
            <p:cNvPr id="21" name="等腰三角形 20">
              <a:extLst>
                <a:ext uri="{FF2B5EF4-FFF2-40B4-BE49-F238E27FC236}">
                  <a16:creationId xmlns:a16="http://schemas.microsoft.com/office/drawing/2014/main" id="{E8568E48-CC1F-C688-CE2A-C85B5A699AA0}"/>
                </a:ext>
              </a:extLst>
            </p:cNvPr>
            <p:cNvSpPr/>
            <p:nvPr/>
          </p:nvSpPr>
          <p:spPr>
            <a:xfrm rot="5400000">
              <a:off x="1446549" y="5373275"/>
              <a:ext cx="303654" cy="1715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
        <p:nvSpPr>
          <p:cNvPr id="31" name="文本框 30">
            <a:extLst>
              <a:ext uri="{FF2B5EF4-FFF2-40B4-BE49-F238E27FC236}">
                <a16:creationId xmlns:a16="http://schemas.microsoft.com/office/drawing/2014/main" id="{A343D3E2-0543-19F0-3705-19E4814A42B0}"/>
              </a:ext>
            </a:extLst>
          </p:cNvPr>
          <p:cNvSpPr txBox="1"/>
          <p:nvPr/>
        </p:nvSpPr>
        <p:spPr>
          <a:xfrm>
            <a:off x="1222500" y="1617475"/>
            <a:ext cx="4773853" cy="4067780"/>
          </a:xfrm>
          <a:prstGeom prst="rect">
            <a:avLst/>
          </a:prstGeom>
          <a:noFill/>
        </p:spPr>
        <p:txBody>
          <a:bodyPr wrap="square">
            <a:spAutoFit/>
          </a:bodyPr>
          <a:lstStyle/>
          <a:p>
            <a:pPr marL="285750" indent="-285750">
              <a:lnSpc>
                <a:spcPts val="2600"/>
              </a:lnSpc>
              <a:spcAft>
                <a:spcPts val="1200"/>
              </a:spcAft>
              <a:buFont typeface="Wingdings" pitchFamily="2" charset="2"/>
              <a:buChar char="u"/>
            </a:pPr>
            <a:r>
              <a:rPr lang="zh-CN" altLang="zh-CN" dirty="0"/>
              <a:t>胰腺癌恶性程度高，进展迅速，生存期短，被称为“癌王”。胰腺癌往往会从腹部的隐痛快速发展成比较严重的疼痛，患者生活质量差，其他症状还包括黄疸等。</a:t>
            </a:r>
            <a:endParaRPr lang="en-US" altLang="zh-CN" dirty="0"/>
          </a:p>
          <a:p>
            <a:pPr marL="285750" indent="-285750">
              <a:lnSpc>
                <a:spcPts val="2600"/>
              </a:lnSpc>
              <a:spcAft>
                <a:spcPts val="1200"/>
              </a:spcAft>
              <a:buFont typeface="Wingdings" pitchFamily="2" charset="2"/>
              <a:buChar char="u"/>
            </a:pPr>
            <a:r>
              <a:rPr lang="zh-CN" altLang="zh-CN" dirty="0"/>
              <a:t>我国年新发胰腺癌患者约</a:t>
            </a:r>
            <a:r>
              <a:rPr lang="en-US" altLang="zh-CN" dirty="0"/>
              <a:t>10</a:t>
            </a:r>
            <a:r>
              <a:rPr lang="zh-CN" altLang="zh-CN" dirty="0"/>
              <a:t>万人，其中局部晚期或转移性</a:t>
            </a:r>
            <a:r>
              <a:rPr lang="en-US" altLang="zh-CN" dirty="0"/>
              <a:t>K-</a:t>
            </a:r>
            <a:r>
              <a:rPr lang="en-US" altLang="zh-CN" dirty="0" err="1"/>
              <a:t>Ras</a:t>
            </a:r>
            <a:r>
              <a:rPr lang="zh-CN" altLang="zh-CN" dirty="0"/>
              <a:t>野生型胰腺癌患者约</a:t>
            </a:r>
            <a:r>
              <a:rPr lang="en-US" altLang="zh-CN" dirty="0"/>
              <a:t>6000</a:t>
            </a:r>
            <a:r>
              <a:rPr lang="zh-CN" altLang="zh-CN" dirty="0"/>
              <a:t>人。</a:t>
            </a:r>
            <a:endParaRPr lang="en-US" altLang="zh-CN" dirty="0"/>
          </a:p>
          <a:p>
            <a:pPr marL="285750" indent="-285750">
              <a:lnSpc>
                <a:spcPts val="2600"/>
              </a:lnSpc>
              <a:spcAft>
                <a:spcPts val="1200"/>
              </a:spcAft>
              <a:buFont typeface="Wingdings" pitchFamily="2" charset="2"/>
              <a:buChar char="u"/>
            </a:pPr>
            <a:r>
              <a:rPr lang="zh-CN" altLang="zh-CN" dirty="0"/>
              <a:t>目前国内已获批的化疗药物治疗晚期胰腺癌，中位生存时间仅</a:t>
            </a:r>
            <a:r>
              <a:rPr lang="en-US" altLang="zh-CN" dirty="0"/>
              <a:t>4-6</a:t>
            </a:r>
            <a:r>
              <a:rPr lang="zh-CN" altLang="zh-CN" dirty="0"/>
              <a:t>个月，</a:t>
            </a:r>
            <a:r>
              <a:rPr lang="en-US" altLang="zh-CN" dirty="0"/>
              <a:t>1</a:t>
            </a:r>
            <a:r>
              <a:rPr lang="zh-CN" altLang="zh-CN" dirty="0"/>
              <a:t>年生存率仅为</a:t>
            </a:r>
            <a:r>
              <a:rPr lang="en-US" altLang="zh-CN" dirty="0"/>
              <a:t>8%</a:t>
            </a:r>
            <a:r>
              <a:rPr lang="zh-CN" altLang="zh-CN" dirty="0"/>
              <a:t>。临床迫切需要更为有效的治疗药物。</a:t>
            </a:r>
          </a:p>
        </p:txBody>
      </p:sp>
      <p:sp>
        <p:nvSpPr>
          <p:cNvPr id="39" name="Freeform 115">
            <a:extLst>
              <a:ext uri="{FF2B5EF4-FFF2-40B4-BE49-F238E27FC236}">
                <a16:creationId xmlns:a16="http://schemas.microsoft.com/office/drawing/2014/main" id="{6C471AA2-7400-DAA5-58AC-EEEE8721882A}"/>
              </a:ext>
            </a:extLst>
          </p:cNvPr>
          <p:cNvSpPr>
            <a:spLocks/>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01</a:t>
            </a:r>
          </a:p>
        </p:txBody>
      </p:sp>
    </p:spTree>
    <p:extLst>
      <p:ext uri="{BB962C8B-B14F-4D97-AF65-F5344CB8AC3E}">
        <p14:creationId xmlns:p14="http://schemas.microsoft.com/office/powerpoint/2010/main" val="3546831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6388AE-9793-8985-B22E-6B9E44E44958}"/>
              </a:ext>
            </a:extLst>
          </p:cNvPr>
          <p:cNvSpPr>
            <a:spLocks noGrp="1"/>
          </p:cNvSpPr>
          <p:nvPr>
            <p:ph type="title"/>
          </p:nvPr>
        </p:nvSpPr>
        <p:spPr/>
        <p:txBody>
          <a:bodyPr/>
          <a:lstStyle/>
          <a:p>
            <a:r>
              <a:rPr lang="zh-CN" altLang="en-US" sz="3200" dirty="0"/>
              <a:t>安全性</a:t>
            </a:r>
          </a:p>
        </p:txBody>
      </p:sp>
      <p:sp>
        <p:nvSpPr>
          <p:cNvPr id="4" name="页脚占位符 3">
            <a:extLst>
              <a:ext uri="{FF2B5EF4-FFF2-40B4-BE49-F238E27FC236}">
                <a16:creationId xmlns:a16="http://schemas.microsoft.com/office/drawing/2014/main" id="{13D6EC8B-6F61-BAE1-D304-20EAF516FA32}"/>
              </a:ext>
            </a:extLst>
          </p:cNvPr>
          <p:cNvSpPr>
            <a:spLocks noGrp="1"/>
          </p:cNvSpPr>
          <p:nvPr>
            <p:ph type="ftr" sz="quarter" idx="3"/>
          </p:nvPr>
        </p:nvSpPr>
        <p:spPr/>
        <p:txBody>
          <a:bodyPr/>
          <a:lstStyle/>
          <a:p>
            <a:r>
              <a:rPr lang="zh-CN" altLang="en-US" dirty="0"/>
              <a:t>尼妥珠单抗注射液说明书</a:t>
            </a:r>
          </a:p>
          <a:p>
            <a:endParaRPr lang="zh-CN" altLang="en-US" dirty="0"/>
          </a:p>
        </p:txBody>
      </p:sp>
      <p:sp>
        <p:nvSpPr>
          <p:cNvPr id="6" name="Freeform 115">
            <a:extLst>
              <a:ext uri="{FF2B5EF4-FFF2-40B4-BE49-F238E27FC236}">
                <a16:creationId xmlns:a16="http://schemas.microsoft.com/office/drawing/2014/main" id="{AE66E57B-38DF-8AD9-633A-6DBE8479C0AF}"/>
              </a:ext>
            </a:extLst>
          </p:cNvPr>
          <p:cNvSpPr>
            <a:spLocks/>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02</a:t>
            </a:r>
          </a:p>
        </p:txBody>
      </p:sp>
      <p:grpSp>
        <p:nvGrpSpPr>
          <p:cNvPr id="7" name="组合 6"/>
          <p:cNvGrpSpPr/>
          <p:nvPr/>
        </p:nvGrpSpPr>
        <p:grpSpPr>
          <a:xfrm>
            <a:off x="550186" y="3958287"/>
            <a:ext cx="1598918" cy="1547452"/>
            <a:chOff x="406372" y="3808823"/>
            <a:chExt cx="1598918" cy="1547452"/>
          </a:xfrm>
        </p:grpSpPr>
        <p:sp>
          <p:nvSpPr>
            <p:cNvPr id="5" name="椭圆 4"/>
            <p:cNvSpPr/>
            <p:nvPr/>
          </p:nvSpPr>
          <p:spPr>
            <a:xfrm>
              <a:off x="462243" y="3808823"/>
              <a:ext cx="1540251" cy="15474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1E879095-0FFA-FBB1-9195-B35B5947CAC2}"/>
                </a:ext>
              </a:extLst>
            </p:cNvPr>
            <p:cNvSpPr/>
            <p:nvPr/>
          </p:nvSpPr>
          <p:spPr>
            <a:xfrm>
              <a:off x="406372" y="4322367"/>
              <a:ext cx="1598918" cy="461665"/>
            </a:xfrm>
            <a:prstGeom prst="rect">
              <a:avLst/>
            </a:prstGeom>
          </p:spPr>
          <p:txBody>
            <a:bodyPr wrap="square">
              <a:spAutoFit/>
            </a:bodyPr>
            <a:lstStyle/>
            <a:p>
              <a:pPr algn="ctr">
                <a:defRPr/>
              </a:pPr>
              <a:r>
                <a:rPr lang="zh-CN" altLang="en-US" sz="2400" b="1" dirty="0">
                  <a:solidFill>
                    <a:srgbClr val="FFFFFF"/>
                  </a:solidFill>
                  <a:ea typeface="微软雅黑" panose="020B0503020204020204" pitchFamily="34" charset="-122"/>
                </a:rPr>
                <a:t>安全性</a:t>
              </a:r>
              <a:endParaRPr lang="en-US" altLang="zh-CN" sz="2400" b="1" dirty="0">
                <a:solidFill>
                  <a:srgbClr val="FFFFFF"/>
                </a:solidFill>
                <a:ea typeface="微软雅黑" panose="020B0503020204020204" pitchFamily="34" charset="-122"/>
              </a:endParaRPr>
            </a:p>
          </p:txBody>
        </p:sp>
      </p:grpSp>
      <p:sp>
        <p:nvSpPr>
          <p:cNvPr id="89" name="文本框 88">
            <a:extLst>
              <a:ext uri="{FF2B5EF4-FFF2-40B4-BE49-F238E27FC236}">
                <a16:creationId xmlns:a16="http://schemas.microsoft.com/office/drawing/2014/main" id="{599EBBA0-5F57-DA43-0867-D9E1E357D491}"/>
              </a:ext>
            </a:extLst>
          </p:cNvPr>
          <p:cNvSpPr txBox="1"/>
          <p:nvPr/>
        </p:nvSpPr>
        <p:spPr>
          <a:xfrm>
            <a:off x="694592" y="1881558"/>
            <a:ext cx="10718989" cy="139739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chor="ctr">
            <a:noAutofit/>
          </a:bodyPr>
          <a:lstStyle/>
          <a:p>
            <a:pPr>
              <a:lnSpc>
                <a:spcPct val="150000"/>
              </a:lnSpc>
            </a:pPr>
            <a:r>
              <a:rPr lang="zh-CN" altLang="en-US" sz="1400" dirty="0"/>
              <a:t>截至目前，根据已完成的国内外临床研究结果以及中国上市后不良反应监测的情况可知：</a:t>
            </a:r>
            <a:endParaRPr lang="en-US" altLang="zh-CN" sz="1400" dirty="0"/>
          </a:p>
          <a:p>
            <a:pPr>
              <a:lnSpc>
                <a:spcPct val="150000"/>
              </a:lnSpc>
            </a:pPr>
            <a:r>
              <a:rPr lang="zh-CN" altLang="en-US" sz="1400" dirty="0"/>
              <a:t>尼妥珠单抗安全性良好，不良反应多为</a:t>
            </a:r>
            <a:r>
              <a:rPr lang="en-US" altLang="zh-CN" sz="1400" dirty="0"/>
              <a:t>1</a:t>
            </a:r>
            <a:r>
              <a:rPr lang="zh-CN" altLang="en-US" sz="1400" dirty="0"/>
              <a:t>级，常见不良反应包括恶心、呕吐、头痛、发热、中性粒细胞和白细胞降低、贫血、乏力等。对于上述不良反应，多数患者可在常规治疗后或自行缓解。</a:t>
            </a:r>
          </a:p>
        </p:txBody>
      </p:sp>
      <p:sp>
        <p:nvSpPr>
          <p:cNvPr id="93" name="矩形 92">
            <a:extLst>
              <a:ext uri="{FF2B5EF4-FFF2-40B4-BE49-F238E27FC236}">
                <a16:creationId xmlns:a16="http://schemas.microsoft.com/office/drawing/2014/main" id="{BDBAF135-70CF-34C7-853D-C0DDF8CDB66D}"/>
              </a:ext>
            </a:extLst>
          </p:cNvPr>
          <p:cNvSpPr/>
          <p:nvPr/>
        </p:nvSpPr>
        <p:spPr>
          <a:xfrm rot="5400000">
            <a:off x="5831846" y="-3965937"/>
            <a:ext cx="531882" cy="109692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p>
        </p:txBody>
      </p:sp>
      <p:sp>
        <p:nvSpPr>
          <p:cNvPr id="92" name="文本框 91">
            <a:extLst>
              <a:ext uri="{FF2B5EF4-FFF2-40B4-BE49-F238E27FC236}">
                <a16:creationId xmlns:a16="http://schemas.microsoft.com/office/drawing/2014/main" id="{495BBE13-7C76-AEB3-F931-C8A5274C4319}"/>
              </a:ext>
            </a:extLst>
          </p:cNvPr>
          <p:cNvSpPr txBox="1"/>
          <p:nvPr/>
        </p:nvSpPr>
        <p:spPr>
          <a:xfrm>
            <a:off x="528211" y="1328705"/>
            <a:ext cx="11184329" cy="353943"/>
          </a:xfrm>
          <a:prstGeom prst="rect">
            <a:avLst/>
          </a:prstGeom>
          <a:noFill/>
          <a:ln>
            <a:noFill/>
          </a:ln>
        </p:spPr>
        <p:txBody>
          <a:bodyPr wrap="square">
            <a:spAutoFit/>
          </a:bodyPr>
          <a:lstStyle/>
          <a:p>
            <a:r>
              <a:rPr lang="zh-CN" altLang="en-US" sz="1700" b="1" dirty="0">
                <a:solidFill>
                  <a:schemeClr val="bg1"/>
                </a:solidFill>
              </a:rPr>
              <a:t>尼妥珠单抗不良反应发生率低，程度轻微，患者耐受性和依从性非常好</a:t>
            </a:r>
          </a:p>
        </p:txBody>
      </p:sp>
      <p:grpSp>
        <p:nvGrpSpPr>
          <p:cNvPr id="102" name="组合 101">
            <a:extLst>
              <a:ext uri="{FF2B5EF4-FFF2-40B4-BE49-F238E27FC236}">
                <a16:creationId xmlns:a16="http://schemas.microsoft.com/office/drawing/2014/main" id="{DBE35030-CD3A-2B49-A27A-F7A8C289EBBE}"/>
              </a:ext>
            </a:extLst>
          </p:cNvPr>
          <p:cNvGrpSpPr/>
          <p:nvPr/>
        </p:nvGrpSpPr>
        <p:grpSpPr>
          <a:xfrm>
            <a:off x="2374227" y="3383033"/>
            <a:ext cx="8295363" cy="494785"/>
            <a:chOff x="2826569" y="2165459"/>
            <a:chExt cx="4882112" cy="396000"/>
          </a:xfrm>
        </p:grpSpPr>
        <p:sp>
          <p:nvSpPr>
            <p:cNvPr id="103" name="圆角矩形 17">
              <a:extLst>
                <a:ext uri="{FF2B5EF4-FFF2-40B4-BE49-F238E27FC236}">
                  <a16:creationId xmlns:a16="http://schemas.microsoft.com/office/drawing/2014/main" id="{8DFFC9A3-883E-CC62-CE5B-ABA2352296FD}"/>
                </a:ext>
              </a:extLst>
            </p:cNvPr>
            <p:cNvSpPr/>
            <p:nvPr/>
          </p:nvSpPr>
          <p:spPr>
            <a:xfrm>
              <a:off x="2826569" y="2165459"/>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TextBox 41">
              <a:extLst>
                <a:ext uri="{FF2B5EF4-FFF2-40B4-BE49-F238E27FC236}">
                  <a16:creationId xmlns:a16="http://schemas.microsoft.com/office/drawing/2014/main" id="{44162D22-20E5-9E97-C61C-2EB5E8BC6DF5}"/>
                </a:ext>
              </a:extLst>
            </p:cNvPr>
            <p:cNvSpPr txBox="1"/>
            <p:nvPr/>
          </p:nvSpPr>
          <p:spPr>
            <a:xfrm>
              <a:off x="2952232" y="2231965"/>
              <a:ext cx="4217639" cy="246329"/>
            </a:xfrm>
            <a:prstGeom prst="rect">
              <a:avLst/>
            </a:prstGeom>
            <a:noFill/>
          </p:spPr>
          <p:txBody>
            <a:bodyPr wrap="square" rtlCol="0">
              <a:spAutoFit/>
            </a:bodyPr>
            <a:lstStyle/>
            <a:p>
              <a:pPr lvl="0"/>
              <a:r>
                <a:rPr lang="zh-CN" altLang="en-US" sz="1400" dirty="0">
                  <a:latin typeface="微软雅黑" pitchFamily="34" charset="-122"/>
                  <a:ea typeface="微软雅黑" pitchFamily="34" charset="-122"/>
                </a:rPr>
                <a:t>尼妥珠单抗在中国上市</a:t>
              </a:r>
              <a:r>
                <a:rPr lang="en-US" altLang="zh-CN" sz="1400" dirty="0">
                  <a:latin typeface="微软雅黑" pitchFamily="34" charset="-122"/>
                  <a:ea typeface="微软雅黑" pitchFamily="34" charset="-122"/>
                </a:rPr>
                <a:t>15</a:t>
              </a:r>
              <a:r>
                <a:rPr lang="zh-CN" altLang="en-US" sz="1400" dirty="0">
                  <a:latin typeface="微软雅黑" pitchFamily="34" charset="-122"/>
                  <a:ea typeface="微软雅黑" pitchFamily="34" charset="-122"/>
                </a:rPr>
                <a:t>年，安全性已经过广泛验证</a:t>
              </a:r>
            </a:p>
          </p:txBody>
        </p:sp>
      </p:grpSp>
      <p:grpSp>
        <p:nvGrpSpPr>
          <p:cNvPr id="105" name="组合 104">
            <a:extLst>
              <a:ext uri="{FF2B5EF4-FFF2-40B4-BE49-F238E27FC236}">
                <a16:creationId xmlns:a16="http://schemas.microsoft.com/office/drawing/2014/main" id="{CB2E3A69-B37D-2698-0BB8-38B0774A25B7}"/>
              </a:ext>
            </a:extLst>
          </p:cNvPr>
          <p:cNvGrpSpPr/>
          <p:nvPr/>
        </p:nvGrpSpPr>
        <p:grpSpPr>
          <a:xfrm>
            <a:off x="1958341" y="3592468"/>
            <a:ext cx="400407" cy="368682"/>
            <a:chOff x="2076764" y="2417067"/>
            <a:chExt cx="533876" cy="491576"/>
          </a:xfrm>
        </p:grpSpPr>
        <p:sp>
          <p:nvSpPr>
            <p:cNvPr id="106" name="椭圆 105">
              <a:extLst>
                <a:ext uri="{FF2B5EF4-FFF2-40B4-BE49-F238E27FC236}">
                  <a16:creationId xmlns:a16="http://schemas.microsoft.com/office/drawing/2014/main" id="{263DC009-8153-AC9C-097F-8CF8C2F62C05}"/>
                </a:ext>
              </a:extLst>
            </p:cNvPr>
            <p:cNvSpPr/>
            <p:nvPr/>
          </p:nvSpPr>
          <p:spPr>
            <a:xfrm>
              <a:off x="2076764" y="2417067"/>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pitchFamily="34" charset="-122"/>
              </a:endParaRPr>
            </a:p>
          </p:txBody>
        </p:sp>
        <p:sp>
          <p:nvSpPr>
            <p:cNvPr id="107" name="TextBox 42">
              <a:extLst>
                <a:ext uri="{FF2B5EF4-FFF2-40B4-BE49-F238E27FC236}">
                  <a16:creationId xmlns:a16="http://schemas.microsoft.com/office/drawing/2014/main" id="{B9040E3F-A04E-56F2-A862-C3A828AFC78E}"/>
                </a:ext>
              </a:extLst>
            </p:cNvPr>
            <p:cNvSpPr txBox="1"/>
            <p:nvPr/>
          </p:nvSpPr>
          <p:spPr>
            <a:xfrm>
              <a:off x="2076764" y="2453075"/>
              <a:ext cx="533876" cy="430887"/>
            </a:xfrm>
            <a:prstGeom prst="rect">
              <a:avLst/>
            </a:prstGeom>
            <a:noFill/>
          </p:spPr>
          <p:txBody>
            <a:bodyPr wrap="square" rtlCol="0">
              <a:spAutoFit/>
            </a:bodyPr>
            <a:lstStyle/>
            <a:p>
              <a:pPr algn="ctr">
                <a:defRPr/>
              </a:pPr>
              <a:r>
                <a:rPr lang="en-US" altLang="zh-CN" sz="1500" kern="0" dirty="0">
                  <a:solidFill>
                    <a:srgbClr val="FFFFFF"/>
                  </a:solidFill>
                  <a:latin typeface="微软雅黑" panose="020B0503020204020204" pitchFamily="34" charset="-122"/>
                </a:rPr>
                <a:t>1</a:t>
              </a:r>
            </a:p>
          </p:txBody>
        </p:sp>
      </p:grpSp>
      <p:grpSp>
        <p:nvGrpSpPr>
          <p:cNvPr id="108" name="组合 107">
            <a:extLst>
              <a:ext uri="{FF2B5EF4-FFF2-40B4-BE49-F238E27FC236}">
                <a16:creationId xmlns:a16="http://schemas.microsoft.com/office/drawing/2014/main" id="{2E01ACB2-ABF5-9AAB-74FA-014719D57E68}"/>
              </a:ext>
            </a:extLst>
          </p:cNvPr>
          <p:cNvGrpSpPr/>
          <p:nvPr/>
        </p:nvGrpSpPr>
        <p:grpSpPr>
          <a:xfrm>
            <a:off x="2355713" y="4123135"/>
            <a:ext cx="400407" cy="368682"/>
            <a:chOff x="2440539" y="3136911"/>
            <a:chExt cx="533876" cy="491576"/>
          </a:xfrm>
        </p:grpSpPr>
        <p:sp>
          <p:nvSpPr>
            <p:cNvPr id="109" name="椭圆 108">
              <a:extLst>
                <a:ext uri="{FF2B5EF4-FFF2-40B4-BE49-F238E27FC236}">
                  <a16:creationId xmlns:a16="http://schemas.microsoft.com/office/drawing/2014/main" id="{71211696-02C2-CA5C-BF07-98E51115F5F6}"/>
                </a:ext>
              </a:extLst>
            </p:cNvPr>
            <p:cNvSpPr/>
            <p:nvPr/>
          </p:nvSpPr>
          <p:spPr>
            <a:xfrm>
              <a:off x="2440539" y="3136911"/>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pitchFamily="34" charset="-122"/>
              </a:endParaRPr>
            </a:p>
          </p:txBody>
        </p:sp>
        <p:sp>
          <p:nvSpPr>
            <p:cNvPr id="110" name="TextBox 43">
              <a:extLst>
                <a:ext uri="{FF2B5EF4-FFF2-40B4-BE49-F238E27FC236}">
                  <a16:creationId xmlns:a16="http://schemas.microsoft.com/office/drawing/2014/main" id="{22632095-CB7D-6ADE-4B3B-9C04C7D74CB2}"/>
                </a:ext>
              </a:extLst>
            </p:cNvPr>
            <p:cNvSpPr txBox="1"/>
            <p:nvPr/>
          </p:nvSpPr>
          <p:spPr>
            <a:xfrm>
              <a:off x="2440539" y="3178724"/>
              <a:ext cx="533876" cy="430887"/>
            </a:xfrm>
            <a:prstGeom prst="rect">
              <a:avLst/>
            </a:prstGeom>
            <a:noFill/>
          </p:spPr>
          <p:txBody>
            <a:bodyPr wrap="square" rtlCol="0">
              <a:spAutoFit/>
            </a:bodyPr>
            <a:lstStyle/>
            <a:p>
              <a:pPr algn="ctr">
                <a:defRPr/>
              </a:pPr>
              <a:r>
                <a:rPr lang="en-US" altLang="zh-CN" sz="1500" kern="0" dirty="0">
                  <a:solidFill>
                    <a:srgbClr val="FFFFFF"/>
                  </a:solidFill>
                  <a:latin typeface="微软雅黑" panose="020B0503020204020204" pitchFamily="34" charset="-122"/>
                </a:rPr>
                <a:t>2</a:t>
              </a:r>
            </a:p>
          </p:txBody>
        </p:sp>
      </p:grpSp>
      <p:grpSp>
        <p:nvGrpSpPr>
          <p:cNvPr id="111" name="组合 110">
            <a:extLst>
              <a:ext uri="{FF2B5EF4-FFF2-40B4-BE49-F238E27FC236}">
                <a16:creationId xmlns:a16="http://schemas.microsoft.com/office/drawing/2014/main" id="{7CE91756-14D5-FA17-B8B4-2FE87F4E6BB2}"/>
              </a:ext>
            </a:extLst>
          </p:cNvPr>
          <p:cNvGrpSpPr/>
          <p:nvPr/>
        </p:nvGrpSpPr>
        <p:grpSpPr>
          <a:xfrm>
            <a:off x="2383803" y="4753872"/>
            <a:ext cx="400407" cy="394827"/>
            <a:chOff x="2402776" y="3890249"/>
            <a:chExt cx="533876" cy="526436"/>
          </a:xfrm>
        </p:grpSpPr>
        <p:sp>
          <p:nvSpPr>
            <p:cNvPr id="112" name="椭圆 111">
              <a:extLst>
                <a:ext uri="{FF2B5EF4-FFF2-40B4-BE49-F238E27FC236}">
                  <a16:creationId xmlns:a16="http://schemas.microsoft.com/office/drawing/2014/main" id="{FB354EF1-A4E0-4F5A-36A6-AB2CD68BC48F}"/>
                </a:ext>
              </a:extLst>
            </p:cNvPr>
            <p:cNvSpPr/>
            <p:nvPr/>
          </p:nvSpPr>
          <p:spPr>
            <a:xfrm>
              <a:off x="2415364" y="3890249"/>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pitchFamily="34" charset="-122"/>
              </a:endParaRPr>
            </a:p>
          </p:txBody>
        </p:sp>
        <p:sp>
          <p:nvSpPr>
            <p:cNvPr id="113" name="TextBox 44">
              <a:extLst>
                <a:ext uri="{FF2B5EF4-FFF2-40B4-BE49-F238E27FC236}">
                  <a16:creationId xmlns:a16="http://schemas.microsoft.com/office/drawing/2014/main" id="{A6E62AA8-C36F-068D-93A6-2A953ECE531E}"/>
                </a:ext>
              </a:extLst>
            </p:cNvPr>
            <p:cNvSpPr txBox="1"/>
            <p:nvPr/>
          </p:nvSpPr>
          <p:spPr>
            <a:xfrm>
              <a:off x="2402776" y="3924242"/>
              <a:ext cx="533876" cy="492443"/>
            </a:xfrm>
            <a:prstGeom prst="rect">
              <a:avLst/>
            </a:prstGeom>
            <a:noFill/>
          </p:spPr>
          <p:txBody>
            <a:bodyPr wrap="square" rtlCol="0">
              <a:spAutoFit/>
            </a:bodyPr>
            <a:lstStyle/>
            <a:p>
              <a:pPr algn="ctr">
                <a:defRPr/>
              </a:pPr>
              <a:r>
                <a:rPr lang="en-US" altLang="zh-CN" kern="0" dirty="0">
                  <a:solidFill>
                    <a:srgbClr val="FFFFFF"/>
                  </a:solidFill>
                  <a:latin typeface="微软雅黑" panose="020B0503020204020204" pitchFamily="34" charset="-122"/>
                </a:rPr>
                <a:t>3</a:t>
              </a:r>
            </a:p>
          </p:txBody>
        </p:sp>
      </p:grpSp>
      <p:grpSp>
        <p:nvGrpSpPr>
          <p:cNvPr id="114" name="组合 113">
            <a:extLst>
              <a:ext uri="{FF2B5EF4-FFF2-40B4-BE49-F238E27FC236}">
                <a16:creationId xmlns:a16="http://schemas.microsoft.com/office/drawing/2014/main" id="{FF68D9A7-7B2F-8DC6-305B-DA325807465A}"/>
              </a:ext>
            </a:extLst>
          </p:cNvPr>
          <p:cNvGrpSpPr/>
          <p:nvPr/>
        </p:nvGrpSpPr>
        <p:grpSpPr>
          <a:xfrm>
            <a:off x="2059003" y="5351298"/>
            <a:ext cx="400407" cy="396339"/>
            <a:chOff x="2029229" y="4544653"/>
            <a:chExt cx="533876" cy="528452"/>
          </a:xfrm>
        </p:grpSpPr>
        <p:sp>
          <p:nvSpPr>
            <p:cNvPr id="115" name="椭圆 114">
              <a:extLst>
                <a:ext uri="{FF2B5EF4-FFF2-40B4-BE49-F238E27FC236}">
                  <a16:creationId xmlns:a16="http://schemas.microsoft.com/office/drawing/2014/main" id="{223AABAB-7129-9413-2E09-4F7B6C431152}"/>
                </a:ext>
              </a:extLst>
            </p:cNvPr>
            <p:cNvSpPr/>
            <p:nvPr/>
          </p:nvSpPr>
          <p:spPr>
            <a:xfrm>
              <a:off x="2048473" y="4544653"/>
              <a:ext cx="508701" cy="491576"/>
            </a:xfrm>
            <a:prstGeom prst="ellipse">
              <a:avLst/>
            </a:prstGeom>
            <a:solidFill>
              <a:srgbClr val="F28C1C">
                <a:alpha val="71000"/>
              </a:srgbClr>
            </a:solidFill>
            <a:ln w="25400" cap="flat" cmpd="sng" algn="ctr">
              <a:noFill/>
              <a:prstDash val="solid"/>
            </a:ln>
            <a:effectLst/>
          </p:spPr>
          <p:txBody>
            <a:bodyPr rtlCol="0" anchor="ctr"/>
            <a:lstStyle/>
            <a:p>
              <a:pPr algn="ctr">
                <a:defRPr/>
              </a:pPr>
              <a:endParaRPr lang="zh-CN" altLang="en-US" sz="1350" kern="0">
                <a:solidFill>
                  <a:srgbClr val="FFFFFF"/>
                </a:solidFill>
                <a:latin typeface="Arial" panose="020B0604020202020204"/>
                <a:ea typeface="微软雅黑" panose="020B0503020204020204" pitchFamily="34" charset="-122"/>
              </a:endParaRPr>
            </a:p>
          </p:txBody>
        </p:sp>
        <p:sp>
          <p:nvSpPr>
            <p:cNvPr id="116" name="TextBox 63">
              <a:extLst>
                <a:ext uri="{FF2B5EF4-FFF2-40B4-BE49-F238E27FC236}">
                  <a16:creationId xmlns:a16="http://schemas.microsoft.com/office/drawing/2014/main" id="{E06D821B-7E5A-50C7-9BB1-A5FEA2D6CE8B}"/>
                </a:ext>
              </a:extLst>
            </p:cNvPr>
            <p:cNvSpPr txBox="1"/>
            <p:nvPr/>
          </p:nvSpPr>
          <p:spPr>
            <a:xfrm>
              <a:off x="2029229" y="4580662"/>
              <a:ext cx="533876" cy="492443"/>
            </a:xfrm>
            <a:prstGeom prst="rect">
              <a:avLst/>
            </a:prstGeom>
            <a:noFill/>
          </p:spPr>
          <p:txBody>
            <a:bodyPr wrap="square" rtlCol="0">
              <a:spAutoFit/>
            </a:bodyPr>
            <a:lstStyle/>
            <a:p>
              <a:pPr algn="ctr">
                <a:defRPr/>
              </a:pPr>
              <a:r>
                <a:rPr lang="en-US" altLang="zh-CN" kern="0" dirty="0">
                  <a:solidFill>
                    <a:srgbClr val="FFFFFF"/>
                  </a:solidFill>
                  <a:latin typeface="微软雅黑" panose="020B0503020204020204" pitchFamily="34" charset="-122"/>
                </a:rPr>
                <a:t>4</a:t>
              </a:r>
            </a:p>
          </p:txBody>
        </p:sp>
      </p:grpSp>
      <p:grpSp>
        <p:nvGrpSpPr>
          <p:cNvPr id="117" name="组合 116">
            <a:extLst>
              <a:ext uri="{FF2B5EF4-FFF2-40B4-BE49-F238E27FC236}">
                <a16:creationId xmlns:a16="http://schemas.microsoft.com/office/drawing/2014/main" id="{206448A9-C3A9-8D13-4F43-1E770A849011}"/>
              </a:ext>
            </a:extLst>
          </p:cNvPr>
          <p:cNvGrpSpPr/>
          <p:nvPr/>
        </p:nvGrpSpPr>
        <p:grpSpPr>
          <a:xfrm>
            <a:off x="2836313" y="4061093"/>
            <a:ext cx="8295363" cy="494784"/>
            <a:chOff x="3186609" y="2709174"/>
            <a:chExt cx="4882112" cy="396000"/>
          </a:xfrm>
        </p:grpSpPr>
        <p:sp>
          <p:nvSpPr>
            <p:cNvPr id="118" name="圆角矩形 41">
              <a:extLst>
                <a:ext uri="{FF2B5EF4-FFF2-40B4-BE49-F238E27FC236}">
                  <a16:creationId xmlns:a16="http://schemas.microsoft.com/office/drawing/2014/main" id="{319C74BD-6463-D5A0-F92D-1FAFDD98F45F}"/>
                </a:ext>
              </a:extLst>
            </p:cNvPr>
            <p:cNvSpPr/>
            <p:nvPr/>
          </p:nvSpPr>
          <p:spPr>
            <a:xfrm>
              <a:off x="3186609" y="2709174"/>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TextBox 64">
              <a:extLst>
                <a:ext uri="{FF2B5EF4-FFF2-40B4-BE49-F238E27FC236}">
                  <a16:creationId xmlns:a16="http://schemas.microsoft.com/office/drawing/2014/main" id="{F212504B-1D25-EA61-F9DB-DAE1E44D3E38}"/>
                </a:ext>
              </a:extLst>
            </p:cNvPr>
            <p:cNvSpPr txBox="1"/>
            <p:nvPr/>
          </p:nvSpPr>
          <p:spPr>
            <a:xfrm>
              <a:off x="3197721" y="2783309"/>
              <a:ext cx="4851291" cy="246329"/>
            </a:xfrm>
            <a:prstGeom prst="rect">
              <a:avLst/>
            </a:prstGeom>
            <a:noFill/>
          </p:spPr>
          <p:txBody>
            <a:bodyPr wrap="square" rtlCol="0">
              <a:spAutoFit/>
            </a:bodyPr>
            <a:lstStyle>
              <a:defPPr>
                <a:defRPr lang="zh-CN"/>
              </a:defPPr>
              <a:lvl1pPr>
                <a:defRPr sz="1600">
                  <a:solidFill>
                    <a:srgbClr val="C55A11"/>
                  </a:solidFill>
                  <a:latin typeface="微软雅黑" panose="020B0503020204020204" pitchFamily="34" charset="-122"/>
                  <a:ea typeface="微软雅黑" panose="020B0503020204020204" pitchFamily="34" charset="-122"/>
                </a:defRPr>
              </a:lvl1pPr>
            </a:lstStyle>
            <a:p>
              <a:r>
                <a:rPr lang="zh-CN" altLang="en-US" sz="1400" dirty="0">
                  <a:solidFill>
                    <a:schemeClr val="tx1"/>
                  </a:solidFill>
                </a:rPr>
                <a:t>上市后不良反应监测：尼妥珠单抗相关的不良反应轻微，多为</a:t>
              </a:r>
              <a:r>
                <a:rPr lang="en-US" altLang="zh-CN" sz="1400" dirty="0">
                  <a:solidFill>
                    <a:schemeClr val="tx1"/>
                  </a:solidFill>
                </a:rPr>
                <a:t>1</a:t>
              </a:r>
              <a:r>
                <a:rPr lang="zh-CN" altLang="en-US" sz="1400" dirty="0">
                  <a:solidFill>
                    <a:schemeClr val="tx1"/>
                  </a:solidFill>
                </a:rPr>
                <a:t>级，可自行缓解或经对症治疗后缓解</a:t>
              </a:r>
            </a:p>
          </p:txBody>
        </p:sp>
      </p:grpSp>
      <p:grpSp>
        <p:nvGrpSpPr>
          <p:cNvPr id="120" name="组合 119">
            <a:extLst>
              <a:ext uri="{FF2B5EF4-FFF2-40B4-BE49-F238E27FC236}">
                <a16:creationId xmlns:a16="http://schemas.microsoft.com/office/drawing/2014/main" id="{5D214C7E-D149-1599-1D46-934844FFEAC3}"/>
              </a:ext>
            </a:extLst>
          </p:cNvPr>
          <p:cNvGrpSpPr/>
          <p:nvPr/>
        </p:nvGrpSpPr>
        <p:grpSpPr>
          <a:xfrm>
            <a:off x="2898048" y="4690756"/>
            <a:ext cx="9092914" cy="615128"/>
            <a:chOff x="3394101" y="3309183"/>
            <a:chExt cx="4958612" cy="492316"/>
          </a:xfrm>
        </p:grpSpPr>
        <p:sp>
          <p:nvSpPr>
            <p:cNvPr id="121" name="圆角矩形 44">
              <a:extLst>
                <a:ext uri="{FF2B5EF4-FFF2-40B4-BE49-F238E27FC236}">
                  <a16:creationId xmlns:a16="http://schemas.microsoft.com/office/drawing/2014/main" id="{543E985A-5B14-55E0-B23A-5AB133A205D9}"/>
                </a:ext>
              </a:extLst>
            </p:cNvPr>
            <p:cNvSpPr/>
            <p:nvPr/>
          </p:nvSpPr>
          <p:spPr>
            <a:xfrm>
              <a:off x="3394101" y="3309183"/>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TextBox 65">
              <a:extLst>
                <a:ext uri="{FF2B5EF4-FFF2-40B4-BE49-F238E27FC236}">
                  <a16:creationId xmlns:a16="http://schemas.microsoft.com/office/drawing/2014/main" id="{B0929703-56ED-C767-E6AE-800255519279}"/>
                </a:ext>
              </a:extLst>
            </p:cNvPr>
            <p:cNvSpPr txBox="1"/>
            <p:nvPr/>
          </p:nvSpPr>
          <p:spPr>
            <a:xfrm>
              <a:off x="3440435" y="3382741"/>
              <a:ext cx="4912278" cy="418758"/>
            </a:xfrm>
            <a:prstGeom prst="rect">
              <a:avLst/>
            </a:prstGeom>
            <a:noFill/>
          </p:spPr>
          <p:txBody>
            <a:bodyPr wrap="square" rtlCol="0">
              <a:spAutoFit/>
            </a:bodyPr>
            <a:lstStyle>
              <a:defPPr>
                <a:defRPr lang="zh-CN"/>
              </a:defPPr>
              <a:lvl1pPr>
                <a:defRPr sz="1600">
                  <a:solidFill>
                    <a:srgbClr val="C55A11"/>
                  </a:solidFill>
                  <a:latin typeface="微软雅黑" panose="020B0503020204020204" pitchFamily="34" charset="-122"/>
                  <a:ea typeface="微软雅黑" panose="020B0503020204020204" pitchFamily="34" charset="-122"/>
                </a:defRPr>
              </a:lvl1pPr>
            </a:lstStyle>
            <a:p>
              <a:r>
                <a:rPr lang="zh-CN" altLang="en-US" sz="1400" dirty="0">
                  <a:solidFill>
                    <a:schemeClr val="tx1"/>
                  </a:solidFill>
                </a:rPr>
                <a:t>过去</a:t>
              </a:r>
              <a:r>
                <a:rPr lang="en-US" altLang="zh-CN" sz="1400" dirty="0">
                  <a:solidFill>
                    <a:schemeClr val="tx1"/>
                  </a:solidFill>
                </a:rPr>
                <a:t>5</a:t>
              </a:r>
              <a:r>
                <a:rPr lang="zh-CN" altLang="en-US" sz="1400" dirty="0">
                  <a:solidFill>
                    <a:schemeClr val="tx1"/>
                  </a:solidFill>
                </a:rPr>
                <a:t>年内未收到全球范围内药监部门发布的关于尼妥珠单抗的安全性警告、撤市信息，也未收到黑框警告要求</a:t>
              </a:r>
            </a:p>
          </p:txBody>
        </p:sp>
      </p:grpSp>
      <p:grpSp>
        <p:nvGrpSpPr>
          <p:cNvPr id="123" name="组合 122">
            <a:extLst>
              <a:ext uri="{FF2B5EF4-FFF2-40B4-BE49-F238E27FC236}">
                <a16:creationId xmlns:a16="http://schemas.microsoft.com/office/drawing/2014/main" id="{00B39CE2-7ABD-BE8C-6038-C8542E1B3A7F}"/>
              </a:ext>
            </a:extLst>
          </p:cNvPr>
          <p:cNvGrpSpPr/>
          <p:nvPr/>
        </p:nvGrpSpPr>
        <p:grpSpPr>
          <a:xfrm>
            <a:off x="2600009" y="5379235"/>
            <a:ext cx="8295363" cy="494785"/>
            <a:chOff x="3218281" y="3980356"/>
            <a:chExt cx="4882112" cy="396000"/>
          </a:xfrm>
        </p:grpSpPr>
        <p:sp>
          <p:nvSpPr>
            <p:cNvPr id="124" name="圆角矩形 47">
              <a:extLst>
                <a:ext uri="{FF2B5EF4-FFF2-40B4-BE49-F238E27FC236}">
                  <a16:creationId xmlns:a16="http://schemas.microsoft.com/office/drawing/2014/main" id="{FDBCB714-8CAE-C68B-6A11-88E005FF9EC5}"/>
                </a:ext>
              </a:extLst>
            </p:cNvPr>
            <p:cNvSpPr/>
            <p:nvPr/>
          </p:nvSpPr>
          <p:spPr>
            <a:xfrm>
              <a:off x="3218281" y="3980356"/>
              <a:ext cx="4882112" cy="396000"/>
            </a:xfrm>
            <a:prstGeom prst="roundRect">
              <a:avLst>
                <a:gd name="adj" fmla="val 50000"/>
              </a:avLst>
            </a:prstGeom>
            <a:solidFill>
              <a:schemeClr val="accent5">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TextBox 66">
              <a:extLst>
                <a:ext uri="{FF2B5EF4-FFF2-40B4-BE49-F238E27FC236}">
                  <a16:creationId xmlns:a16="http://schemas.microsoft.com/office/drawing/2014/main" id="{EF8BC590-EF8C-13F3-0593-941BE3F463D2}"/>
                </a:ext>
              </a:extLst>
            </p:cNvPr>
            <p:cNvSpPr txBox="1"/>
            <p:nvPr/>
          </p:nvSpPr>
          <p:spPr>
            <a:xfrm>
              <a:off x="3331716" y="4055842"/>
              <a:ext cx="4655241" cy="246329"/>
            </a:xfrm>
            <a:prstGeom prst="rect">
              <a:avLst/>
            </a:prstGeom>
            <a:noFill/>
          </p:spPr>
          <p:txBody>
            <a:bodyPr wrap="square" rtlCol="0">
              <a:spAutoFit/>
            </a:bodyPr>
            <a:lstStyle>
              <a:defPPr>
                <a:defRPr lang="zh-CN"/>
              </a:defPPr>
              <a:lvl1pPr>
                <a:defRPr sz="1600">
                  <a:solidFill>
                    <a:srgbClr val="C55A11"/>
                  </a:solidFill>
                  <a:latin typeface="微软雅黑" panose="020B0503020204020204" pitchFamily="34" charset="-122"/>
                  <a:ea typeface="微软雅黑" panose="020B0503020204020204" pitchFamily="34" charset="-122"/>
                </a:defRPr>
              </a:lvl1pPr>
            </a:lstStyle>
            <a:p>
              <a:r>
                <a:rPr lang="zh-CN" altLang="en-US" sz="1400" dirty="0">
                  <a:solidFill>
                    <a:schemeClr val="tx1"/>
                  </a:solidFill>
                </a:rPr>
                <a:t>研究证实：尼妥珠单抗联合化疗安全性及依从性好</a:t>
              </a:r>
            </a:p>
          </p:txBody>
        </p:sp>
      </p:grpSp>
    </p:spTree>
    <p:extLst>
      <p:ext uri="{BB962C8B-B14F-4D97-AF65-F5344CB8AC3E}">
        <p14:creationId xmlns:p14="http://schemas.microsoft.com/office/powerpoint/2010/main" val="82737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wipe(left)">
                                      <p:cBhvr>
                                        <p:cTn id="10" dur="500"/>
                                        <p:tgtEl>
                                          <p:spTgt spid="10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8"/>
                                        </p:tgtEl>
                                        <p:attrNameLst>
                                          <p:attrName>style.visibility</p:attrName>
                                        </p:attrNameLst>
                                      </p:cBhvr>
                                      <p:to>
                                        <p:strVal val="visible"/>
                                      </p:to>
                                    </p:set>
                                    <p:animEffect transition="in" filter="fade">
                                      <p:cBhvr>
                                        <p:cTn id="14" dur="500"/>
                                        <p:tgtEl>
                                          <p:spTgt spid="108"/>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7"/>
                                        </p:tgtEl>
                                        <p:attrNameLst>
                                          <p:attrName>style.visibility</p:attrName>
                                        </p:attrNameLst>
                                      </p:cBhvr>
                                      <p:to>
                                        <p:strVal val="visible"/>
                                      </p:to>
                                    </p:set>
                                    <p:animEffect transition="in" filter="wipe(left)">
                                      <p:cBhvr>
                                        <p:cTn id="18" dur="500"/>
                                        <p:tgtEl>
                                          <p:spTgt spid="117"/>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20"/>
                                        </p:tgtEl>
                                        <p:attrNameLst>
                                          <p:attrName>style.visibility</p:attrName>
                                        </p:attrNameLst>
                                      </p:cBhvr>
                                      <p:to>
                                        <p:strVal val="visible"/>
                                      </p:to>
                                    </p:set>
                                    <p:animEffect transition="in" filter="wipe(left)">
                                      <p:cBhvr>
                                        <p:cTn id="26" dur="500"/>
                                        <p:tgtEl>
                                          <p:spTgt spid="120"/>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fade">
                                      <p:cBhvr>
                                        <p:cTn id="30" dur="500"/>
                                        <p:tgtEl>
                                          <p:spTgt spid="114"/>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wipe(left)">
                                      <p:cBhvr>
                                        <p:cTn id="3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6388AE-9793-8985-B22E-6B9E44E44958}"/>
              </a:ext>
            </a:extLst>
          </p:cNvPr>
          <p:cNvSpPr>
            <a:spLocks noGrp="1"/>
          </p:cNvSpPr>
          <p:nvPr>
            <p:ph type="title"/>
          </p:nvPr>
        </p:nvSpPr>
        <p:spPr/>
        <p:txBody>
          <a:bodyPr/>
          <a:lstStyle/>
          <a:p>
            <a:r>
              <a:rPr lang="zh-CN" altLang="en-US" sz="3200" dirty="0"/>
              <a:t>有效性</a:t>
            </a:r>
          </a:p>
        </p:txBody>
      </p:sp>
      <p:sp>
        <p:nvSpPr>
          <p:cNvPr id="4" name="页脚占位符 3">
            <a:extLst>
              <a:ext uri="{FF2B5EF4-FFF2-40B4-BE49-F238E27FC236}">
                <a16:creationId xmlns:a16="http://schemas.microsoft.com/office/drawing/2014/main" id="{13D6EC8B-6F61-BAE1-D304-20EAF516FA32}"/>
              </a:ext>
            </a:extLst>
          </p:cNvPr>
          <p:cNvSpPr>
            <a:spLocks noGrp="1"/>
          </p:cNvSpPr>
          <p:nvPr>
            <p:ph type="ftr" sz="quarter" idx="3"/>
          </p:nvPr>
        </p:nvSpPr>
        <p:spPr/>
        <p:txBody>
          <a:bodyPr/>
          <a:lstStyle/>
          <a:p>
            <a:endParaRPr lang="zh-CN" altLang="en-US" dirty="0"/>
          </a:p>
        </p:txBody>
      </p:sp>
      <p:sp>
        <p:nvSpPr>
          <p:cNvPr id="6" name="Freeform 115">
            <a:extLst>
              <a:ext uri="{FF2B5EF4-FFF2-40B4-BE49-F238E27FC236}">
                <a16:creationId xmlns:a16="http://schemas.microsoft.com/office/drawing/2014/main" id="{26E274F6-C83B-E042-CE80-EB2736EF847A}"/>
              </a:ext>
            </a:extLst>
          </p:cNvPr>
          <p:cNvSpPr>
            <a:spLocks/>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03</a:t>
            </a:r>
          </a:p>
        </p:txBody>
      </p:sp>
      <p:sp>
        <p:nvSpPr>
          <p:cNvPr id="71" name="文本框 70">
            <a:extLst>
              <a:ext uri="{FF2B5EF4-FFF2-40B4-BE49-F238E27FC236}">
                <a16:creationId xmlns:a16="http://schemas.microsoft.com/office/drawing/2014/main" id="{EBCE4DA4-E9F7-F479-0994-3CFD0C53E6D8}"/>
              </a:ext>
            </a:extLst>
          </p:cNvPr>
          <p:cNvSpPr txBox="1"/>
          <p:nvPr/>
        </p:nvSpPr>
        <p:spPr>
          <a:xfrm>
            <a:off x="586060" y="2843598"/>
            <a:ext cx="10958384" cy="2908489"/>
          </a:xfrm>
          <a:prstGeom prst="rect">
            <a:avLst/>
          </a:prstGeom>
          <a:ln w="1905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nSpc>
                <a:spcPct val="150000"/>
              </a:lnSpc>
              <a:buFont typeface="Wingdings" pitchFamily="2" charset="2"/>
              <a:buChar char="u"/>
            </a:pPr>
            <a:r>
              <a:rPr lang="zh-CN" altLang="zh-CN" dirty="0"/>
              <a:t>德国</a:t>
            </a:r>
            <a:r>
              <a:rPr lang="en-US" altLang="zh-CN" dirty="0"/>
              <a:t>PCS07</a:t>
            </a:r>
            <a:r>
              <a:rPr lang="zh-CN" altLang="zh-CN" dirty="0"/>
              <a:t>研究表明，尼妥珠单抗</a:t>
            </a:r>
            <a:r>
              <a:rPr lang="en-US" altLang="zh-CN" dirty="0"/>
              <a:t>+</a:t>
            </a:r>
            <a:r>
              <a:rPr lang="zh-CN" altLang="zh-CN" dirty="0"/>
              <a:t>吉西他滨的中位总生存期较吉西他滨延长了</a:t>
            </a:r>
            <a:r>
              <a:rPr lang="en-US" altLang="zh-CN" dirty="0"/>
              <a:t>2.6</a:t>
            </a:r>
            <a:r>
              <a:rPr lang="zh-CN" altLang="zh-CN" dirty="0"/>
              <a:t>个月（</a:t>
            </a:r>
            <a:r>
              <a:rPr lang="en-US" altLang="zh-CN" dirty="0"/>
              <a:t>8.6m </a:t>
            </a:r>
            <a:r>
              <a:rPr lang="en-US" altLang="zh-CN" dirty="0" err="1"/>
              <a:t>vs</a:t>
            </a:r>
            <a:r>
              <a:rPr lang="en-US" altLang="zh-CN" dirty="0"/>
              <a:t> 6m</a:t>
            </a:r>
            <a:r>
              <a:rPr lang="zh-CN" altLang="zh-CN" dirty="0"/>
              <a:t>）；在</a:t>
            </a:r>
            <a:r>
              <a:rPr lang="en-US" altLang="zh-CN" dirty="0"/>
              <a:t>K-</a:t>
            </a:r>
            <a:r>
              <a:rPr lang="en-US" altLang="zh-CN" dirty="0" err="1"/>
              <a:t>Ras</a:t>
            </a:r>
            <a:r>
              <a:rPr lang="zh-CN" altLang="zh-CN" dirty="0"/>
              <a:t>野生型胰腺癌人群中，应用尼妥珠单抗获益更大，中位总生存期延长了</a:t>
            </a:r>
            <a:r>
              <a:rPr lang="en-US" altLang="zh-CN" dirty="0"/>
              <a:t>5.95</a:t>
            </a:r>
            <a:r>
              <a:rPr lang="zh-CN" altLang="zh-CN" dirty="0"/>
              <a:t>个月。</a:t>
            </a:r>
            <a:endParaRPr lang="en-US" altLang="zh-CN" dirty="0"/>
          </a:p>
          <a:p>
            <a:pPr marL="285750" indent="-285750">
              <a:lnSpc>
                <a:spcPct val="150000"/>
              </a:lnSpc>
              <a:buFont typeface="Wingdings" pitchFamily="2" charset="2"/>
              <a:buChar char="u"/>
            </a:pPr>
            <a:endParaRPr lang="en-US" altLang="zh-CN" dirty="0"/>
          </a:p>
          <a:p>
            <a:pPr marL="285750" indent="-285750">
              <a:lnSpc>
                <a:spcPct val="150000"/>
              </a:lnSpc>
              <a:buFont typeface="Wingdings" pitchFamily="2" charset="2"/>
              <a:buChar char="u"/>
            </a:pPr>
            <a:r>
              <a:rPr lang="zh-CN" altLang="zh-CN" dirty="0"/>
              <a:t>在中国开展的</a:t>
            </a:r>
            <a:r>
              <a:rPr lang="en-US" altLang="zh-CN" dirty="0"/>
              <a:t>III</a:t>
            </a:r>
            <a:r>
              <a:rPr lang="zh-CN" altLang="zh-CN" dirty="0"/>
              <a:t>期研究进一步证实了尼妥珠单抗</a:t>
            </a:r>
            <a:r>
              <a:rPr lang="en-US" altLang="zh-CN" dirty="0"/>
              <a:t>+</a:t>
            </a:r>
            <a:r>
              <a:rPr lang="zh-CN" altLang="zh-CN" dirty="0"/>
              <a:t>吉西他滨治疗</a:t>
            </a:r>
            <a:r>
              <a:rPr lang="en-US" altLang="zh-CN" dirty="0"/>
              <a:t>K-</a:t>
            </a:r>
            <a:r>
              <a:rPr lang="en-US" altLang="zh-CN" dirty="0" err="1"/>
              <a:t>Ras</a:t>
            </a:r>
            <a:r>
              <a:rPr lang="zh-CN" altLang="zh-CN" dirty="0"/>
              <a:t>野生型人群疗效，总生存期延长到</a:t>
            </a:r>
            <a:r>
              <a:rPr lang="en-US" altLang="zh-CN" dirty="0"/>
              <a:t>11.5</a:t>
            </a:r>
            <a:r>
              <a:rPr lang="zh-CN" altLang="zh-CN" dirty="0"/>
              <a:t>个月，</a:t>
            </a:r>
            <a:r>
              <a:rPr lang="en-US" altLang="zh-CN" dirty="0"/>
              <a:t>1</a:t>
            </a:r>
            <a:r>
              <a:rPr lang="zh-CN" altLang="zh-CN" dirty="0"/>
              <a:t>年生存率提高至</a:t>
            </a:r>
            <a:r>
              <a:rPr lang="en-US" altLang="zh-CN" dirty="0"/>
              <a:t>43.6%</a:t>
            </a:r>
            <a:r>
              <a:rPr lang="zh-CN" altLang="zh-CN" dirty="0"/>
              <a:t>。临床研究表明，尼妥珠单抗</a:t>
            </a:r>
            <a:r>
              <a:rPr lang="en-US" altLang="zh-CN" dirty="0"/>
              <a:t>+</a:t>
            </a:r>
            <a:r>
              <a:rPr lang="zh-CN" altLang="zh-CN" dirty="0"/>
              <a:t>吉西他滨治疗晚期胰腺癌生存获益</a:t>
            </a:r>
            <a:r>
              <a:rPr lang="zh-CN" altLang="en-US" dirty="0"/>
              <a:t>大</a:t>
            </a:r>
            <a:r>
              <a:rPr lang="zh-CN" altLang="zh-CN" dirty="0"/>
              <a:t>，而且尼妥珠单抗安全性非常好。</a:t>
            </a:r>
            <a:endParaRPr lang="en-US" altLang="zh-CN" dirty="0"/>
          </a:p>
          <a:p>
            <a:pPr>
              <a:lnSpc>
                <a:spcPct val="150000"/>
              </a:lnSpc>
            </a:pPr>
            <a:endParaRPr lang="zh-CN" altLang="en-US" sz="1400" dirty="0"/>
          </a:p>
        </p:txBody>
      </p:sp>
      <p:sp>
        <p:nvSpPr>
          <p:cNvPr id="77" name="标题 2">
            <a:extLst>
              <a:ext uri="{FF2B5EF4-FFF2-40B4-BE49-F238E27FC236}">
                <a16:creationId xmlns:a16="http://schemas.microsoft.com/office/drawing/2014/main" id="{78EC3402-42EF-8C49-C1E9-46479F16B2BC}"/>
              </a:ext>
            </a:extLst>
          </p:cNvPr>
          <p:cNvSpPr txBox="1">
            <a:spLocks/>
          </p:cNvSpPr>
          <p:nvPr/>
        </p:nvSpPr>
        <p:spPr>
          <a:xfrm>
            <a:off x="586059" y="1313421"/>
            <a:ext cx="11105737" cy="750797"/>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r>
              <a:rPr lang="en-US" altLang="zh-CN" sz="1800" dirty="0">
                <a:solidFill>
                  <a:schemeClr val="accent2"/>
                </a:solidFill>
              </a:rPr>
              <a:t>Ⅲ</a:t>
            </a:r>
            <a:r>
              <a:rPr lang="zh-CN" altLang="en-US" sz="1800" dirty="0">
                <a:solidFill>
                  <a:schemeClr val="accent2"/>
                </a:solidFill>
              </a:rPr>
              <a:t>期</a:t>
            </a:r>
            <a:r>
              <a:rPr lang="en-US" altLang="zh-CN" sz="1800" dirty="0">
                <a:solidFill>
                  <a:schemeClr val="accent2"/>
                </a:solidFill>
              </a:rPr>
              <a:t>NOTABLE</a:t>
            </a:r>
            <a:r>
              <a:rPr lang="zh-CN" altLang="en-US" sz="1800" dirty="0">
                <a:solidFill>
                  <a:schemeClr val="accent2"/>
                </a:solidFill>
              </a:rPr>
              <a:t>研究证实：尼妥珠单抗</a:t>
            </a:r>
            <a:r>
              <a:rPr lang="en-US" altLang="zh-CN" sz="1800" dirty="0">
                <a:solidFill>
                  <a:schemeClr val="accent2"/>
                </a:solidFill>
              </a:rPr>
              <a:t>+</a:t>
            </a:r>
            <a:r>
              <a:rPr lang="zh-CN" altLang="en-US" sz="1800" dirty="0">
                <a:solidFill>
                  <a:schemeClr val="accent2"/>
                </a:solidFill>
              </a:rPr>
              <a:t>吉西他滨较安慰剂</a:t>
            </a:r>
            <a:r>
              <a:rPr lang="en-US" altLang="zh-CN" sz="1800" dirty="0">
                <a:solidFill>
                  <a:schemeClr val="accent2"/>
                </a:solidFill>
              </a:rPr>
              <a:t>+</a:t>
            </a:r>
            <a:r>
              <a:rPr lang="zh-CN" altLang="en-US" sz="1800" dirty="0">
                <a:solidFill>
                  <a:schemeClr val="accent2"/>
                </a:solidFill>
              </a:rPr>
              <a:t>吉西他滨延长</a:t>
            </a:r>
            <a:r>
              <a:rPr lang="en-US" altLang="zh-CN" sz="1800" dirty="0">
                <a:solidFill>
                  <a:schemeClr val="accent2"/>
                </a:solidFill>
              </a:rPr>
              <a:t>K-</a:t>
            </a:r>
            <a:r>
              <a:rPr lang="en-US" altLang="zh-CN" sz="1800" dirty="0" err="1">
                <a:solidFill>
                  <a:schemeClr val="accent2"/>
                </a:solidFill>
              </a:rPr>
              <a:t>Ras</a:t>
            </a:r>
            <a:r>
              <a:rPr lang="zh-CN" altLang="en-US" sz="1800" dirty="0">
                <a:solidFill>
                  <a:schemeClr val="accent2"/>
                </a:solidFill>
              </a:rPr>
              <a:t>野生型胰腺癌总体生存期</a:t>
            </a:r>
            <a:r>
              <a:rPr lang="en-US" altLang="zh-CN" sz="1800" dirty="0">
                <a:solidFill>
                  <a:schemeClr val="accent2"/>
                </a:solidFill>
              </a:rPr>
              <a:t>3</a:t>
            </a:r>
            <a:r>
              <a:rPr lang="zh-CN" altLang="en-US" sz="1800" dirty="0">
                <a:solidFill>
                  <a:schemeClr val="accent2"/>
                </a:solidFill>
              </a:rPr>
              <a:t>个月，被多项临床指南一致推荐，证据级别高</a:t>
            </a:r>
            <a:endParaRPr lang="de-DE" sz="1800" dirty="0">
              <a:solidFill>
                <a:schemeClr val="accent2"/>
              </a:solidFill>
            </a:endParaRPr>
          </a:p>
        </p:txBody>
      </p:sp>
      <p:sp>
        <p:nvSpPr>
          <p:cNvPr id="5" name="矩形 4"/>
          <p:cNvSpPr/>
          <p:nvPr/>
        </p:nvSpPr>
        <p:spPr>
          <a:xfrm>
            <a:off x="586060" y="2283847"/>
            <a:ext cx="1107996" cy="458459"/>
          </a:xfrm>
          <a:prstGeom prst="rect">
            <a:avLst/>
          </a:prstGeom>
        </p:spPr>
        <p:txBody>
          <a:bodyPr wrap="none">
            <a:spAutoFit/>
          </a:bodyPr>
          <a:lstStyle/>
          <a:p>
            <a:pPr>
              <a:lnSpc>
                <a:spcPct val="150000"/>
              </a:lnSpc>
            </a:pPr>
            <a:r>
              <a:rPr lang="zh-CN" altLang="en-US" b="1" dirty="0">
                <a:solidFill>
                  <a:schemeClr val="accent1"/>
                </a:solidFill>
              </a:rPr>
              <a:t>临床疗效</a:t>
            </a:r>
            <a:endParaRPr lang="en-US" altLang="zh-CN" b="1" dirty="0">
              <a:solidFill>
                <a:schemeClr val="accent1"/>
              </a:solidFill>
            </a:endParaRPr>
          </a:p>
        </p:txBody>
      </p:sp>
    </p:spTree>
    <p:extLst>
      <p:ext uri="{BB962C8B-B14F-4D97-AF65-F5344CB8AC3E}">
        <p14:creationId xmlns:p14="http://schemas.microsoft.com/office/powerpoint/2010/main" val="243940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id="{6AF763A0-6A65-C415-6A32-D01CF941E93B}"/>
              </a:ext>
            </a:extLst>
          </p:cNvPr>
          <p:cNvSpPr/>
          <p:nvPr/>
        </p:nvSpPr>
        <p:spPr>
          <a:xfrm>
            <a:off x="983867" y="3807068"/>
            <a:ext cx="10578841" cy="25208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2" name="标题 1">
            <a:extLst>
              <a:ext uri="{FF2B5EF4-FFF2-40B4-BE49-F238E27FC236}">
                <a16:creationId xmlns:a16="http://schemas.microsoft.com/office/drawing/2014/main" id="{846388AE-9793-8985-B22E-6B9E44E44958}"/>
              </a:ext>
            </a:extLst>
          </p:cNvPr>
          <p:cNvSpPr>
            <a:spLocks noGrp="1"/>
          </p:cNvSpPr>
          <p:nvPr>
            <p:ph type="title"/>
          </p:nvPr>
        </p:nvSpPr>
        <p:spPr/>
        <p:txBody>
          <a:bodyPr/>
          <a:lstStyle/>
          <a:p>
            <a:r>
              <a:rPr lang="zh-CN" altLang="en-US" sz="3200" dirty="0"/>
              <a:t>创新性</a:t>
            </a:r>
          </a:p>
        </p:txBody>
      </p:sp>
      <p:sp>
        <p:nvSpPr>
          <p:cNvPr id="3" name="内容占位符 2">
            <a:extLst>
              <a:ext uri="{FF2B5EF4-FFF2-40B4-BE49-F238E27FC236}">
                <a16:creationId xmlns:a16="http://schemas.microsoft.com/office/drawing/2014/main" id="{464E7B0C-68D0-BFF5-D7CF-4E2C55BFC574}"/>
              </a:ext>
            </a:extLst>
          </p:cNvPr>
          <p:cNvSpPr>
            <a:spLocks noGrp="1"/>
          </p:cNvSpPr>
          <p:nvPr>
            <p:ph idx="1"/>
          </p:nvPr>
        </p:nvSpPr>
        <p:spPr>
          <a:xfrm>
            <a:off x="1175876" y="4054509"/>
            <a:ext cx="10402956" cy="2195498"/>
          </a:xfrm>
        </p:spPr>
        <p:txBody>
          <a:bodyPr/>
          <a:lstStyle/>
          <a:p>
            <a:pPr marL="342900" indent="-342900">
              <a:lnSpc>
                <a:spcPct val="120000"/>
              </a:lnSpc>
              <a:spcBef>
                <a:spcPts val="0"/>
              </a:spcBef>
              <a:spcAft>
                <a:spcPts val="600"/>
              </a:spcAft>
              <a:buFont typeface="+mj-ea"/>
              <a:buAutoNum type="circleNumDbPlain"/>
            </a:pPr>
            <a:r>
              <a:rPr lang="zh-CN" altLang="en-US" sz="1600" dirty="0"/>
              <a:t>尼妥珠单抗是我国</a:t>
            </a:r>
            <a:r>
              <a:rPr lang="zh-CN" altLang="en-US" sz="1600" b="1" dirty="0">
                <a:solidFill>
                  <a:schemeClr val="accent2"/>
                </a:solidFill>
              </a:rPr>
              <a:t>第一个国产</a:t>
            </a:r>
            <a:r>
              <a:rPr lang="zh-CN" altLang="en-US" sz="1600" dirty="0"/>
              <a:t>的高度人源化</a:t>
            </a:r>
            <a:r>
              <a:rPr lang="en-US" altLang="zh-CN" sz="1600" dirty="0"/>
              <a:t>IgG1</a:t>
            </a:r>
            <a:r>
              <a:rPr lang="zh-CN" altLang="en-US" sz="1600" dirty="0"/>
              <a:t>型抗</a:t>
            </a:r>
            <a:r>
              <a:rPr lang="en-US" altLang="zh-CN" sz="1600" dirty="0"/>
              <a:t>EGFR</a:t>
            </a:r>
            <a:r>
              <a:rPr lang="zh-CN" altLang="en-US" sz="1600" dirty="0"/>
              <a:t>单抗，可通过阻断</a:t>
            </a:r>
            <a:r>
              <a:rPr lang="en-US" altLang="zh-CN" sz="1600" dirty="0"/>
              <a:t>EGFR</a:t>
            </a:r>
            <a:r>
              <a:rPr lang="zh-CN" altLang="en-US" sz="1600" dirty="0"/>
              <a:t>信号通路、</a:t>
            </a:r>
            <a:r>
              <a:rPr lang="zh-CN" altLang="zh-CN" sz="1600" dirty="0"/>
              <a:t>导致</a:t>
            </a:r>
            <a:r>
              <a:rPr lang="en-US" altLang="zh-CN" sz="1600" dirty="0"/>
              <a:t>EGFR</a:t>
            </a:r>
            <a:r>
              <a:rPr lang="zh-CN" altLang="zh-CN" sz="1600" dirty="0"/>
              <a:t>内吞和降解</a:t>
            </a:r>
            <a:r>
              <a:rPr lang="zh-CN" altLang="en-US" sz="1600" dirty="0"/>
              <a:t>、介导</a:t>
            </a:r>
            <a:r>
              <a:rPr lang="en-US" altLang="zh-CN" sz="1600" dirty="0"/>
              <a:t>ADCC</a:t>
            </a:r>
            <a:r>
              <a:rPr lang="zh-CN" altLang="en-US" sz="1600" dirty="0"/>
              <a:t>和</a:t>
            </a:r>
            <a:r>
              <a:rPr lang="en-US" altLang="zh-CN" sz="1600" dirty="0"/>
              <a:t>CDC</a:t>
            </a:r>
            <a:r>
              <a:rPr lang="zh-CN" altLang="en-US" sz="1600" dirty="0"/>
              <a:t>等免疫效应实现抗肿瘤；</a:t>
            </a:r>
            <a:endParaRPr lang="en-US" altLang="zh-CN" sz="1600" dirty="0"/>
          </a:p>
          <a:p>
            <a:pPr marL="342900" indent="-342900">
              <a:lnSpc>
                <a:spcPct val="120000"/>
              </a:lnSpc>
              <a:spcBef>
                <a:spcPts val="0"/>
              </a:spcBef>
              <a:spcAft>
                <a:spcPts val="600"/>
              </a:spcAft>
              <a:buFont typeface="+mj-ea"/>
              <a:buAutoNum type="circleNumDbPlain"/>
            </a:pPr>
            <a:r>
              <a:rPr lang="zh-CN" altLang="en-US" sz="1600" dirty="0"/>
              <a:t>尼妥珠单抗</a:t>
            </a:r>
            <a:r>
              <a:rPr lang="zh-CN" altLang="zh-CN" sz="1600" dirty="0"/>
              <a:t>利用分子生物标记物筛选优势人群，实现胰腺癌精准靶向</a:t>
            </a:r>
            <a:r>
              <a:rPr lang="zh-CN" altLang="en-US" sz="1600" dirty="0"/>
              <a:t>治疗；</a:t>
            </a:r>
            <a:endParaRPr lang="en-US" altLang="zh-CN" sz="1600" dirty="0"/>
          </a:p>
          <a:p>
            <a:pPr marL="342900" indent="-342900">
              <a:lnSpc>
                <a:spcPct val="120000"/>
              </a:lnSpc>
              <a:spcBef>
                <a:spcPts val="0"/>
              </a:spcBef>
              <a:spcAft>
                <a:spcPts val="600"/>
              </a:spcAft>
              <a:buFont typeface="+mj-ea"/>
              <a:buAutoNum type="circleNumDbPlain"/>
            </a:pPr>
            <a:r>
              <a:rPr lang="zh-CN" altLang="en-US" sz="1600" dirty="0"/>
              <a:t>尼妥珠单抗治疗胰腺癌</a:t>
            </a:r>
            <a:r>
              <a:rPr lang="zh-CN" altLang="zh-CN" sz="1600" dirty="0"/>
              <a:t>临床疗效显著，安全耐受性好，可显著提高患者总生存，延缓疾病进展</a:t>
            </a:r>
            <a:r>
              <a:rPr lang="zh-CN" altLang="en-US" sz="1600" dirty="0"/>
              <a:t>；</a:t>
            </a:r>
            <a:endParaRPr lang="en-US" altLang="zh-CN" sz="1600" dirty="0"/>
          </a:p>
          <a:p>
            <a:pPr marL="342900" indent="-342900">
              <a:lnSpc>
                <a:spcPct val="120000"/>
              </a:lnSpc>
              <a:spcBef>
                <a:spcPts val="0"/>
              </a:spcBef>
              <a:spcAft>
                <a:spcPts val="600"/>
              </a:spcAft>
              <a:buFont typeface="+mj-ea"/>
              <a:buAutoNum type="circleNumDbPlain"/>
            </a:pPr>
            <a:r>
              <a:rPr lang="zh-CN" altLang="en-US" sz="1600" dirty="0"/>
              <a:t>尼妥珠单抗</a:t>
            </a:r>
            <a:r>
              <a:rPr lang="zh-CN" altLang="zh-CN" sz="1600" dirty="0"/>
              <a:t>是</a:t>
            </a:r>
            <a:r>
              <a:rPr lang="zh-CN" altLang="zh-CN" sz="1600" b="1" dirty="0">
                <a:solidFill>
                  <a:schemeClr val="accent2"/>
                </a:solidFill>
              </a:rPr>
              <a:t>国内第一个获批胰腺癌适应症</a:t>
            </a:r>
            <a:r>
              <a:rPr lang="zh-CN" altLang="zh-CN" sz="1600" dirty="0"/>
              <a:t>的大分子靶向药物</a:t>
            </a:r>
            <a:r>
              <a:rPr lang="zh-CN" altLang="en-US" sz="1600" dirty="0"/>
              <a:t>；</a:t>
            </a:r>
            <a:endParaRPr lang="en-US" altLang="zh-CN" sz="1600" dirty="0"/>
          </a:p>
          <a:p>
            <a:pPr marL="342900" indent="-342900">
              <a:lnSpc>
                <a:spcPct val="120000"/>
              </a:lnSpc>
              <a:spcBef>
                <a:spcPts val="0"/>
              </a:spcBef>
              <a:spcAft>
                <a:spcPts val="600"/>
              </a:spcAft>
              <a:buFont typeface="+mj-ea"/>
              <a:buAutoNum type="circleNumDbPlain"/>
            </a:pPr>
            <a:r>
              <a:rPr lang="zh-CN" altLang="en-US" sz="1600" dirty="0"/>
              <a:t>尼妥珠单抗</a:t>
            </a:r>
            <a:r>
              <a:rPr lang="zh-CN" altLang="zh-CN" sz="1600" dirty="0"/>
              <a:t>是</a:t>
            </a:r>
            <a:r>
              <a:rPr lang="zh-CN" altLang="zh-CN" sz="1600" b="1" dirty="0">
                <a:solidFill>
                  <a:schemeClr val="accent2"/>
                </a:solidFill>
              </a:rPr>
              <a:t>国家</a:t>
            </a:r>
            <a:r>
              <a:rPr lang="en-US" altLang="zh-CN" sz="1600" b="1" dirty="0">
                <a:solidFill>
                  <a:schemeClr val="accent2"/>
                </a:solidFill>
              </a:rPr>
              <a:t>“</a:t>
            </a:r>
            <a:r>
              <a:rPr lang="zh-CN" altLang="zh-CN" sz="1600" b="1" dirty="0">
                <a:solidFill>
                  <a:schemeClr val="accent2"/>
                </a:solidFill>
              </a:rPr>
              <a:t>重大新药创制科技重大专项</a:t>
            </a:r>
            <a:r>
              <a:rPr lang="en-US" altLang="zh-CN" sz="1600" b="1" dirty="0">
                <a:solidFill>
                  <a:schemeClr val="accent2"/>
                </a:solidFill>
              </a:rPr>
              <a:t>”</a:t>
            </a:r>
            <a:r>
              <a:rPr lang="zh-CN" altLang="zh-CN" sz="1600" dirty="0"/>
              <a:t>支持的品种</a:t>
            </a:r>
            <a:r>
              <a:rPr lang="zh-CN" altLang="en-US" sz="1600" dirty="0"/>
              <a:t>。</a:t>
            </a:r>
            <a:endParaRPr lang="en-US" altLang="zh-CN" sz="1600" dirty="0"/>
          </a:p>
        </p:txBody>
      </p:sp>
      <p:sp>
        <p:nvSpPr>
          <p:cNvPr id="6" name="Freeform 115">
            <a:extLst>
              <a:ext uri="{FF2B5EF4-FFF2-40B4-BE49-F238E27FC236}">
                <a16:creationId xmlns:a16="http://schemas.microsoft.com/office/drawing/2014/main" id="{26E274F6-C83B-E042-CE80-EB2736EF847A}"/>
              </a:ext>
            </a:extLst>
          </p:cNvPr>
          <p:cNvSpPr>
            <a:spLocks/>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04</a:t>
            </a:r>
          </a:p>
        </p:txBody>
      </p:sp>
      <p:pic>
        <p:nvPicPr>
          <p:cNvPr id="5" name="图片 4">
            <a:extLst>
              <a:ext uri="{FF2B5EF4-FFF2-40B4-BE49-F238E27FC236}">
                <a16:creationId xmlns:a16="http://schemas.microsoft.com/office/drawing/2014/main" id="{045B7610-EAE9-A460-EDB6-E94625B190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05" t="3537" r="6805" b="400"/>
          <a:stretch/>
        </p:blipFill>
        <p:spPr>
          <a:xfrm>
            <a:off x="3524249" y="1767649"/>
            <a:ext cx="1950846" cy="195022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BB39EC9A-5BB5-FAA3-56C0-6A65041597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3" t="4069" r="3917" b="4859"/>
          <a:stretch/>
        </p:blipFill>
        <p:spPr>
          <a:xfrm>
            <a:off x="6296313" y="1751967"/>
            <a:ext cx="1950846" cy="1950846"/>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8" name="图片 7">
            <a:extLst>
              <a:ext uri="{FF2B5EF4-FFF2-40B4-BE49-F238E27FC236}">
                <a16:creationId xmlns:a16="http://schemas.microsoft.com/office/drawing/2014/main" id="{B50ACFC4-C6C7-936C-E0EC-08508FD9BC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20" t="2056" r="2721" b="1960"/>
          <a:stretch/>
        </p:blipFill>
        <p:spPr>
          <a:xfrm>
            <a:off x="9110773" y="1718926"/>
            <a:ext cx="1950846" cy="1950846"/>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9" name="矩形 8">
            <a:extLst>
              <a:ext uri="{FF2B5EF4-FFF2-40B4-BE49-F238E27FC236}">
                <a16:creationId xmlns:a16="http://schemas.microsoft.com/office/drawing/2014/main" id="{39CDC59F-39AF-7BC3-1A71-B5F2F10137E0}"/>
              </a:ext>
            </a:extLst>
          </p:cNvPr>
          <p:cNvSpPr/>
          <p:nvPr/>
        </p:nvSpPr>
        <p:spPr>
          <a:xfrm>
            <a:off x="3158772" y="1411149"/>
            <a:ext cx="2608407" cy="307777"/>
          </a:xfrm>
          <a:prstGeom prst="rect">
            <a:avLst/>
          </a:prstGeom>
        </p:spPr>
        <p:txBody>
          <a:bodyPr wrap="none">
            <a:spAutoFit/>
          </a:bodyPr>
          <a:lstStyle/>
          <a:p>
            <a:pPr marL="285750" indent="-285750" algn="ctr">
              <a:buFont typeface="Wingdings" pitchFamily="2" charset="2"/>
              <a:buChar char="p"/>
            </a:pPr>
            <a:r>
              <a:rPr lang="zh-CN" altLang="en-US" sz="1400" b="1" kern="0" dirty="0">
                <a:latin typeface="微软雅黑" panose="020B0503020204020204" pitchFamily="34" charset="-122"/>
                <a:cs typeface="+mn-ea"/>
                <a:sym typeface="微软雅黑" panose="020B0503020204020204" pitchFamily="34" charset="-122"/>
              </a:rPr>
              <a:t>特异性阻断</a:t>
            </a:r>
            <a:r>
              <a:rPr lang="en-US" altLang="zh-CN" sz="1400" b="1" kern="0" dirty="0">
                <a:latin typeface="微软雅黑" panose="020B0503020204020204" pitchFamily="34" charset="-122"/>
                <a:cs typeface="+mn-ea"/>
                <a:sym typeface="微软雅黑" panose="020B0503020204020204" pitchFamily="34" charset="-122"/>
              </a:rPr>
              <a:t>EGFR</a:t>
            </a:r>
            <a:r>
              <a:rPr lang="zh-CN" altLang="en-US" sz="1400" b="1" kern="0" dirty="0">
                <a:latin typeface="微软雅黑" panose="020B0503020204020204" pitchFamily="34" charset="-122"/>
                <a:cs typeface="+mn-ea"/>
                <a:sym typeface="微软雅黑" panose="020B0503020204020204" pitchFamily="34" charset="-122"/>
              </a:rPr>
              <a:t>信号通路 </a:t>
            </a:r>
            <a:endParaRPr lang="zh-CN" altLang="en-US" sz="1400" b="1" dirty="0"/>
          </a:p>
        </p:txBody>
      </p:sp>
      <p:sp>
        <p:nvSpPr>
          <p:cNvPr id="10" name="矩形 9">
            <a:extLst>
              <a:ext uri="{FF2B5EF4-FFF2-40B4-BE49-F238E27FC236}">
                <a16:creationId xmlns:a16="http://schemas.microsoft.com/office/drawing/2014/main" id="{6B321EE5-A896-63AB-EDCA-8BAB5BE07434}"/>
              </a:ext>
            </a:extLst>
          </p:cNvPr>
          <p:cNvSpPr/>
          <p:nvPr/>
        </p:nvSpPr>
        <p:spPr>
          <a:xfrm>
            <a:off x="5810723" y="1390231"/>
            <a:ext cx="2810385" cy="307777"/>
          </a:xfrm>
          <a:prstGeom prst="rect">
            <a:avLst/>
          </a:prstGeom>
        </p:spPr>
        <p:txBody>
          <a:bodyPr wrap="none">
            <a:spAutoFit/>
          </a:bodyPr>
          <a:lstStyle/>
          <a:p>
            <a:pPr marL="285750" indent="-285750" algn="ctr">
              <a:buFont typeface="Wingdings" pitchFamily="2" charset="2"/>
              <a:buChar char="p"/>
            </a:pPr>
            <a:r>
              <a:rPr lang="zh-CN" altLang="en-US" sz="1400" b="1" kern="0" dirty="0">
                <a:latin typeface="微软雅黑" panose="020B0503020204020204" pitchFamily="34" charset="-122"/>
                <a:cs typeface="+mn-ea"/>
                <a:sym typeface="微软雅黑" panose="020B0503020204020204" pitchFamily="34" charset="-122"/>
              </a:rPr>
              <a:t>介导</a:t>
            </a:r>
            <a:r>
              <a:rPr lang="en-US" altLang="zh-CN" sz="1400" b="1" kern="0" dirty="0">
                <a:latin typeface="微软雅黑" panose="020B0503020204020204" pitchFamily="34" charset="-122"/>
                <a:cs typeface="+mn-ea"/>
                <a:sym typeface="微软雅黑" panose="020B0503020204020204" pitchFamily="34" charset="-122"/>
              </a:rPr>
              <a:t>ADCC</a:t>
            </a:r>
            <a:r>
              <a:rPr lang="zh-CN" altLang="en-US" sz="1400" b="1" kern="0" dirty="0">
                <a:latin typeface="微软雅黑" panose="020B0503020204020204" pitchFamily="34" charset="-122"/>
                <a:cs typeface="+mn-ea"/>
                <a:sym typeface="微软雅黑" panose="020B0503020204020204" pitchFamily="34" charset="-122"/>
              </a:rPr>
              <a:t>和</a:t>
            </a:r>
            <a:r>
              <a:rPr lang="en-US" altLang="zh-CN" sz="1400" b="1" kern="0" dirty="0">
                <a:latin typeface="微软雅黑" panose="020B0503020204020204" pitchFamily="34" charset="-122"/>
                <a:cs typeface="+mn-ea"/>
                <a:sym typeface="微软雅黑" panose="020B0503020204020204" pitchFamily="34" charset="-122"/>
              </a:rPr>
              <a:t>CDC</a:t>
            </a:r>
            <a:r>
              <a:rPr lang="zh-CN" altLang="en-US" sz="1400" b="1" kern="0" dirty="0">
                <a:latin typeface="微软雅黑" panose="020B0503020204020204" pitchFamily="34" charset="-122"/>
                <a:cs typeface="+mn-ea"/>
                <a:sym typeface="微软雅黑" panose="020B0503020204020204" pitchFamily="34" charset="-122"/>
              </a:rPr>
              <a:t>等免疫效应</a:t>
            </a:r>
            <a:endParaRPr lang="zh-CN" altLang="en-US" sz="1400" b="1" dirty="0"/>
          </a:p>
        </p:txBody>
      </p:sp>
      <p:sp>
        <p:nvSpPr>
          <p:cNvPr id="11" name="矩形 10">
            <a:extLst>
              <a:ext uri="{FF2B5EF4-FFF2-40B4-BE49-F238E27FC236}">
                <a16:creationId xmlns:a16="http://schemas.microsoft.com/office/drawing/2014/main" id="{E1720A8D-C58D-3638-049C-1E7CFBD9B428}"/>
              </a:ext>
            </a:extLst>
          </p:cNvPr>
          <p:cNvSpPr/>
          <p:nvPr/>
        </p:nvSpPr>
        <p:spPr>
          <a:xfrm>
            <a:off x="9031522" y="1407703"/>
            <a:ext cx="2196435" cy="307777"/>
          </a:xfrm>
          <a:prstGeom prst="rect">
            <a:avLst/>
          </a:prstGeom>
        </p:spPr>
        <p:txBody>
          <a:bodyPr wrap="none">
            <a:spAutoFit/>
          </a:bodyPr>
          <a:lstStyle/>
          <a:p>
            <a:pPr marL="285750" indent="-285750" algn="ctr">
              <a:buFont typeface="Wingdings" pitchFamily="2" charset="2"/>
              <a:buChar char="p"/>
            </a:pPr>
            <a:r>
              <a:rPr lang="zh-CN" altLang="en-US" sz="1400" b="1" kern="0" dirty="0">
                <a:latin typeface="微软雅黑" panose="020B0503020204020204" pitchFamily="34" charset="-122"/>
                <a:cs typeface="+mn-ea"/>
                <a:sym typeface="微软雅黑" panose="020B0503020204020204" pitchFamily="34" charset="-122"/>
              </a:rPr>
              <a:t>导致</a:t>
            </a:r>
            <a:r>
              <a:rPr lang="en-US" altLang="zh-CN" sz="1400" b="1" kern="0" dirty="0">
                <a:latin typeface="微软雅黑" panose="020B0503020204020204" pitchFamily="34" charset="-122"/>
                <a:cs typeface="+mn-ea"/>
                <a:sym typeface="微软雅黑" panose="020B0503020204020204" pitchFamily="34" charset="-122"/>
              </a:rPr>
              <a:t>EGFR</a:t>
            </a:r>
            <a:r>
              <a:rPr lang="zh-CN" altLang="en-US" sz="1400" b="1" kern="0" dirty="0">
                <a:latin typeface="微软雅黑" panose="020B0503020204020204" pitchFamily="34" charset="-122"/>
                <a:cs typeface="+mn-ea"/>
                <a:sym typeface="微软雅黑" panose="020B0503020204020204" pitchFamily="34" charset="-122"/>
              </a:rPr>
              <a:t>内吞和降解</a:t>
            </a:r>
            <a:endParaRPr lang="zh-CN" altLang="en-US" sz="1400" b="1" dirty="0"/>
          </a:p>
        </p:txBody>
      </p:sp>
      <p:sp>
        <p:nvSpPr>
          <p:cNvPr id="13" name="TextBox 18">
            <a:extLst>
              <a:ext uri="{FF2B5EF4-FFF2-40B4-BE49-F238E27FC236}">
                <a16:creationId xmlns:a16="http://schemas.microsoft.com/office/drawing/2014/main" id="{1480111B-0961-262F-2527-EFB108157C7E}"/>
              </a:ext>
            </a:extLst>
          </p:cNvPr>
          <p:cNvSpPr txBox="1"/>
          <p:nvPr/>
        </p:nvSpPr>
        <p:spPr>
          <a:xfrm>
            <a:off x="7508400" y="6266328"/>
            <a:ext cx="4283434" cy="261610"/>
          </a:xfrm>
          <a:prstGeom prst="rect">
            <a:avLst/>
          </a:prstGeom>
          <a:noFill/>
        </p:spPr>
        <p:txBody>
          <a:bodyPr wrap="square" rtlCol="0">
            <a:spAutoFit/>
          </a:bodyPr>
          <a:lstStyle/>
          <a:p>
            <a:r>
              <a:rPr lang="en-US" altLang="zh-CN" sz="1100" dirty="0">
                <a:solidFill>
                  <a:prstClr val="black"/>
                </a:solidFill>
              </a:rPr>
              <a:t>*  ADCC</a:t>
            </a:r>
            <a:r>
              <a:rPr lang="zh-CN" altLang="en-US" sz="1100" dirty="0">
                <a:solidFill>
                  <a:prstClr val="black"/>
                </a:solidFill>
              </a:rPr>
              <a:t>：抗体依赖的细胞毒效应；</a:t>
            </a:r>
            <a:r>
              <a:rPr lang="en-US" altLang="zh-CN" sz="1100" dirty="0">
                <a:solidFill>
                  <a:prstClr val="black"/>
                </a:solidFill>
              </a:rPr>
              <a:t>CDC</a:t>
            </a:r>
            <a:r>
              <a:rPr lang="zh-CN" altLang="en-US" sz="1100" dirty="0">
                <a:solidFill>
                  <a:prstClr val="black"/>
                </a:solidFill>
              </a:rPr>
              <a:t>：补体</a:t>
            </a:r>
            <a:r>
              <a:rPr lang="zh-CN" altLang="en-US" sz="1100" dirty="0">
                <a:solidFill>
                  <a:prstClr val="black"/>
                </a:solidFill>
                <a:cs typeface="Arial"/>
              </a:rPr>
              <a:t>依赖的细胞毒效应</a:t>
            </a:r>
            <a:endParaRPr lang="zh-CN" altLang="en-US" sz="1100" dirty="0">
              <a:solidFill>
                <a:prstClr val="black"/>
              </a:solidFill>
            </a:endParaRPr>
          </a:p>
        </p:txBody>
      </p:sp>
      <p:sp>
        <p:nvSpPr>
          <p:cNvPr id="33" name="页脚占位符 32">
            <a:extLst>
              <a:ext uri="{FF2B5EF4-FFF2-40B4-BE49-F238E27FC236}">
                <a16:creationId xmlns:a16="http://schemas.microsoft.com/office/drawing/2014/main" id="{665F14B4-452A-2B52-D570-E723C67EB476}"/>
              </a:ext>
            </a:extLst>
          </p:cNvPr>
          <p:cNvSpPr>
            <a:spLocks noGrp="1"/>
          </p:cNvSpPr>
          <p:nvPr>
            <p:ph type="ftr" sz="quarter" idx="3"/>
          </p:nvPr>
        </p:nvSpPr>
        <p:spPr>
          <a:xfrm>
            <a:off x="1212850" y="6519863"/>
            <a:ext cx="10452100" cy="365125"/>
          </a:xfrm>
          <a:prstGeom prst="rect">
            <a:avLst/>
          </a:prstGeom>
        </p:spPr>
        <p:txBody>
          <a:bodyPr wrap="square">
            <a:spAutoFit/>
          </a:bodyPr>
          <a:lstStyle/>
          <a:p>
            <a:r>
              <a:rPr lang="en-US" altLang="zh-CN" sz="900" dirty="0">
                <a:solidFill>
                  <a:prstClr val="black"/>
                </a:solidFill>
              </a:rPr>
              <a:t>1</a:t>
            </a:r>
            <a:r>
              <a:rPr lang="zh-CN" altLang="en-US" sz="900" dirty="0">
                <a:solidFill>
                  <a:prstClr val="black"/>
                </a:solidFill>
              </a:rPr>
              <a:t>，</a:t>
            </a:r>
            <a:r>
              <a:rPr lang="en-US" altLang="zh-CN" sz="900" dirty="0" err="1">
                <a:solidFill>
                  <a:prstClr val="black"/>
                </a:solidFill>
              </a:rPr>
              <a:t>Herbst</a:t>
            </a:r>
            <a:r>
              <a:rPr lang="en-US" altLang="zh-CN" sz="900" dirty="0">
                <a:solidFill>
                  <a:prstClr val="black"/>
                </a:solidFill>
              </a:rPr>
              <a:t> RS et al. Cancer, 2002, 94(5): 1593-1611 </a:t>
            </a:r>
            <a:r>
              <a:rPr lang="zh-CN" altLang="en-US" sz="900" dirty="0">
                <a:solidFill>
                  <a:prstClr val="black"/>
                </a:solidFill>
              </a:rPr>
              <a:t>； </a:t>
            </a:r>
            <a:r>
              <a:rPr lang="en-US" altLang="zh-CN" sz="900" dirty="0">
                <a:solidFill>
                  <a:prstClr val="black"/>
                </a:solidFill>
              </a:rPr>
              <a:t>2</a:t>
            </a:r>
            <a:r>
              <a:rPr lang="zh-CN" altLang="en-US" sz="900" dirty="0">
                <a:solidFill>
                  <a:prstClr val="black"/>
                </a:solidFill>
              </a:rPr>
              <a:t>，</a:t>
            </a:r>
            <a:r>
              <a:rPr lang="en-US" altLang="zh-CN" sz="900" dirty="0" err="1">
                <a:solidFill>
                  <a:prstClr val="black"/>
                </a:solidFill>
              </a:rPr>
              <a:t>Harari</a:t>
            </a:r>
            <a:r>
              <a:rPr lang="en-US" altLang="zh-CN" sz="900" dirty="0">
                <a:solidFill>
                  <a:prstClr val="black"/>
                </a:solidFill>
              </a:rPr>
              <a:t> PM  et al. Clin Cancer Res,</a:t>
            </a:r>
            <a:r>
              <a:rPr lang="zh-CN" altLang="en-US" sz="900" dirty="0">
                <a:solidFill>
                  <a:prstClr val="black"/>
                </a:solidFill>
              </a:rPr>
              <a:t> </a:t>
            </a:r>
            <a:r>
              <a:rPr lang="en-US" altLang="zh-CN" sz="900" dirty="0">
                <a:solidFill>
                  <a:prstClr val="black"/>
                </a:solidFill>
              </a:rPr>
              <a:t>2004,</a:t>
            </a:r>
            <a:r>
              <a:rPr lang="zh-CN" altLang="en-US" sz="900" dirty="0">
                <a:solidFill>
                  <a:prstClr val="black"/>
                </a:solidFill>
              </a:rPr>
              <a:t> </a:t>
            </a:r>
            <a:r>
              <a:rPr lang="en-US" altLang="zh-CN" sz="900" dirty="0">
                <a:solidFill>
                  <a:prstClr val="black"/>
                </a:solidFill>
              </a:rPr>
              <a:t>10(2): 428-432,</a:t>
            </a:r>
          </a:p>
          <a:p>
            <a:r>
              <a:rPr lang="en-US" altLang="zh-CN" sz="900" dirty="0">
                <a:solidFill>
                  <a:prstClr val="black"/>
                </a:solidFill>
              </a:rPr>
              <a:t>3</a:t>
            </a:r>
            <a:r>
              <a:rPr lang="zh-CN" altLang="en-US" sz="900" dirty="0">
                <a:solidFill>
                  <a:prstClr val="black"/>
                </a:solidFill>
              </a:rPr>
              <a:t>，</a:t>
            </a:r>
            <a:r>
              <a:rPr lang="en-US" altLang="zh-CN" sz="900" dirty="0">
                <a:solidFill>
                  <a:prstClr val="black"/>
                </a:solidFill>
              </a:rPr>
              <a:t>Imai K et al. Nat Rev Cancer, 2006, 6(9):714-727 </a:t>
            </a:r>
          </a:p>
        </p:txBody>
      </p:sp>
      <p:sp>
        <p:nvSpPr>
          <p:cNvPr id="47" name="矩形 46">
            <a:extLst>
              <a:ext uri="{FF2B5EF4-FFF2-40B4-BE49-F238E27FC236}">
                <a16:creationId xmlns:a16="http://schemas.microsoft.com/office/drawing/2014/main" id="{0CB7B558-696B-2FD8-1BC5-F8F73387C933}"/>
              </a:ext>
            </a:extLst>
          </p:cNvPr>
          <p:cNvSpPr/>
          <p:nvPr/>
        </p:nvSpPr>
        <p:spPr>
          <a:xfrm>
            <a:off x="629291" y="3807068"/>
            <a:ext cx="351768" cy="25208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创新点</a:t>
            </a:r>
          </a:p>
        </p:txBody>
      </p:sp>
      <p:sp>
        <p:nvSpPr>
          <p:cNvPr id="52" name="文本框 51">
            <a:extLst>
              <a:ext uri="{FF2B5EF4-FFF2-40B4-BE49-F238E27FC236}">
                <a16:creationId xmlns:a16="http://schemas.microsoft.com/office/drawing/2014/main" id="{49B73711-260D-5559-1769-60ED85120AE9}"/>
              </a:ext>
            </a:extLst>
          </p:cNvPr>
          <p:cNvSpPr txBox="1"/>
          <p:nvPr/>
        </p:nvSpPr>
        <p:spPr>
          <a:xfrm>
            <a:off x="661918" y="960621"/>
            <a:ext cx="10916914" cy="353943"/>
          </a:xfrm>
          <a:prstGeom prst="rect">
            <a:avLst/>
          </a:prstGeom>
          <a:solidFill>
            <a:schemeClr val="accent1"/>
          </a:solidFill>
          <a:ln>
            <a:noFill/>
          </a:ln>
        </p:spPr>
        <p:txBody>
          <a:bodyPr wrap="square">
            <a:spAutoFit/>
          </a:bodyPr>
          <a:lstStyle/>
          <a:p>
            <a:pPr algn="ctr"/>
            <a:r>
              <a:rPr lang="zh-CN" altLang="en-US" sz="1700" b="1" dirty="0">
                <a:solidFill>
                  <a:schemeClr val="bg1"/>
                </a:solidFill>
              </a:rPr>
              <a:t>尼妥珠单抗是高度人源化的</a:t>
            </a:r>
            <a:r>
              <a:rPr lang="en-US" altLang="zh-CN" sz="1700" b="1" dirty="0">
                <a:solidFill>
                  <a:schemeClr val="bg1"/>
                </a:solidFill>
              </a:rPr>
              <a:t>IgG1</a:t>
            </a:r>
            <a:r>
              <a:rPr lang="zh-CN" altLang="en-US" sz="1700" b="1" dirty="0">
                <a:solidFill>
                  <a:schemeClr val="bg1"/>
                </a:solidFill>
              </a:rPr>
              <a:t>型单抗，有多重抗肿瘤机制，且有化疗增敏作用，联合化疗增效不增毒</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055" y="1795698"/>
            <a:ext cx="1956555" cy="192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矩形 17">
            <a:extLst>
              <a:ext uri="{FF2B5EF4-FFF2-40B4-BE49-F238E27FC236}">
                <a16:creationId xmlns:a16="http://schemas.microsoft.com/office/drawing/2014/main" id="{39CDC59F-39AF-7BC3-1A71-B5F2F10137E0}"/>
              </a:ext>
            </a:extLst>
          </p:cNvPr>
          <p:cNvSpPr/>
          <p:nvPr/>
        </p:nvSpPr>
        <p:spPr>
          <a:xfrm>
            <a:off x="1026216" y="1454689"/>
            <a:ext cx="1909498" cy="307777"/>
          </a:xfrm>
          <a:prstGeom prst="rect">
            <a:avLst/>
          </a:prstGeom>
        </p:spPr>
        <p:txBody>
          <a:bodyPr wrap="none">
            <a:spAutoFit/>
          </a:bodyPr>
          <a:lstStyle/>
          <a:p>
            <a:pPr marL="285750" indent="-285750" algn="ctr">
              <a:buFont typeface="Wingdings" pitchFamily="2" charset="2"/>
              <a:buChar char="p"/>
            </a:pPr>
            <a:r>
              <a:rPr lang="zh-CN" altLang="en-US" sz="1400" b="1" dirty="0"/>
              <a:t>人源化程度达</a:t>
            </a:r>
            <a:r>
              <a:rPr lang="en-US" altLang="zh-CN" sz="1400" b="1" dirty="0"/>
              <a:t>95%</a:t>
            </a:r>
            <a:endParaRPr lang="zh-CN" altLang="en-US" sz="1400" b="1" dirty="0"/>
          </a:p>
        </p:txBody>
      </p:sp>
    </p:spTree>
    <p:extLst>
      <p:ext uri="{BB962C8B-B14F-4D97-AF65-F5344CB8AC3E}">
        <p14:creationId xmlns:p14="http://schemas.microsoft.com/office/powerpoint/2010/main" val="383021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6388AE-9793-8985-B22E-6B9E44E44958}"/>
              </a:ext>
            </a:extLst>
          </p:cNvPr>
          <p:cNvSpPr>
            <a:spLocks noGrp="1"/>
          </p:cNvSpPr>
          <p:nvPr>
            <p:ph type="title"/>
          </p:nvPr>
        </p:nvSpPr>
        <p:spPr/>
        <p:txBody>
          <a:bodyPr/>
          <a:lstStyle/>
          <a:p>
            <a:r>
              <a:rPr lang="zh-CN" altLang="en-US" sz="3200" dirty="0"/>
              <a:t>公平性</a:t>
            </a:r>
          </a:p>
        </p:txBody>
      </p:sp>
      <p:sp>
        <p:nvSpPr>
          <p:cNvPr id="6" name="Freeform 115">
            <a:extLst>
              <a:ext uri="{FF2B5EF4-FFF2-40B4-BE49-F238E27FC236}">
                <a16:creationId xmlns:a16="http://schemas.microsoft.com/office/drawing/2014/main" id="{26E274F6-C83B-E042-CE80-EB2736EF847A}"/>
              </a:ext>
            </a:extLst>
          </p:cNvPr>
          <p:cNvSpPr>
            <a:spLocks/>
          </p:cNvSpPr>
          <p:nvPr/>
        </p:nvSpPr>
        <p:spPr bwMode="auto">
          <a:xfrm>
            <a:off x="0" y="277401"/>
            <a:ext cx="1258583" cy="578543"/>
          </a:xfrm>
          <a:custGeom>
            <a:avLst/>
            <a:gdLst>
              <a:gd name="T0" fmla="*/ 165 w 165"/>
              <a:gd name="T1" fmla="*/ 25 h 45"/>
              <a:gd name="T2" fmla="*/ 165 w 165"/>
              <a:gd name="T3" fmla="*/ 41 h 45"/>
              <a:gd name="T4" fmla="*/ 160 w 165"/>
              <a:gd name="T5" fmla="*/ 45 h 45"/>
              <a:gd name="T6" fmla="*/ 25 w 165"/>
              <a:gd name="T7" fmla="*/ 45 h 45"/>
              <a:gd name="T8" fmla="*/ 7 w 165"/>
              <a:gd name="T9" fmla="*/ 38 h 45"/>
              <a:gd name="T10" fmla="*/ 0 w 165"/>
              <a:gd name="T11" fmla="*/ 19 h 45"/>
              <a:gd name="T12" fmla="*/ 0 w 165"/>
              <a:gd name="T13" fmla="*/ 4 h 45"/>
              <a:gd name="T14" fmla="*/ 4 w 165"/>
              <a:gd name="T15" fmla="*/ 0 h 45"/>
              <a:gd name="T16" fmla="*/ 139 w 165"/>
              <a:gd name="T17" fmla="*/ 0 h 45"/>
              <a:gd name="T18" fmla="*/ 158 w 165"/>
              <a:gd name="T19" fmla="*/ 7 h 45"/>
              <a:gd name="T20" fmla="*/ 165 w 165"/>
              <a:gd name="T2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 h="45">
                <a:moveTo>
                  <a:pt x="165" y="25"/>
                </a:moveTo>
                <a:cubicBezTo>
                  <a:pt x="165" y="41"/>
                  <a:pt x="165" y="41"/>
                  <a:pt x="165" y="41"/>
                </a:cubicBezTo>
                <a:cubicBezTo>
                  <a:pt x="165" y="44"/>
                  <a:pt x="163" y="45"/>
                  <a:pt x="160" y="45"/>
                </a:cubicBezTo>
                <a:cubicBezTo>
                  <a:pt x="25" y="45"/>
                  <a:pt x="25" y="45"/>
                  <a:pt x="25" y="45"/>
                </a:cubicBezTo>
                <a:cubicBezTo>
                  <a:pt x="17" y="45"/>
                  <a:pt x="11" y="43"/>
                  <a:pt x="7" y="38"/>
                </a:cubicBezTo>
                <a:cubicBezTo>
                  <a:pt x="2" y="34"/>
                  <a:pt x="0" y="28"/>
                  <a:pt x="0" y="19"/>
                </a:cubicBezTo>
                <a:cubicBezTo>
                  <a:pt x="0" y="4"/>
                  <a:pt x="0" y="4"/>
                  <a:pt x="0" y="4"/>
                </a:cubicBezTo>
                <a:cubicBezTo>
                  <a:pt x="0" y="1"/>
                  <a:pt x="1" y="0"/>
                  <a:pt x="4" y="0"/>
                </a:cubicBezTo>
                <a:cubicBezTo>
                  <a:pt x="139" y="0"/>
                  <a:pt x="139" y="0"/>
                  <a:pt x="139" y="0"/>
                </a:cubicBezTo>
                <a:cubicBezTo>
                  <a:pt x="147" y="0"/>
                  <a:pt x="153" y="2"/>
                  <a:pt x="158" y="7"/>
                </a:cubicBezTo>
                <a:cubicBezTo>
                  <a:pt x="162" y="11"/>
                  <a:pt x="165" y="17"/>
                  <a:pt x="165" y="25"/>
                </a:cubicBezTo>
                <a:close/>
              </a:path>
            </a:pathLst>
          </a:custGeom>
          <a:noFill/>
          <a:ln>
            <a:noFill/>
          </a:ln>
        </p:spPr>
        <p:txBody>
          <a:bodyPr vert="horz" wrap="square" lIns="91440" tIns="45720" rIns="91440" bIns="45720" numCol="1" anchor="ctr"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e-DE" sz="3600" b="1" dirty="0">
                <a:solidFill>
                  <a:schemeClr val="bg1"/>
                </a:solidFill>
                <a:latin typeface="Merck" panose="02060803030402040803" pitchFamily="18" charset="0"/>
              </a:rPr>
              <a:t>05</a:t>
            </a:r>
          </a:p>
        </p:txBody>
      </p:sp>
      <p:grpSp>
        <p:nvGrpSpPr>
          <p:cNvPr id="8" name="组合 7"/>
          <p:cNvGrpSpPr/>
          <p:nvPr/>
        </p:nvGrpSpPr>
        <p:grpSpPr>
          <a:xfrm>
            <a:off x="535793" y="937612"/>
            <a:ext cx="2609459" cy="425199"/>
            <a:chOff x="344199" y="0"/>
            <a:chExt cx="2609459" cy="551492"/>
          </a:xfrm>
          <a:solidFill>
            <a:schemeClr val="accent2"/>
          </a:solidFill>
        </p:grpSpPr>
        <p:sp>
          <p:nvSpPr>
            <p:cNvPr id="9" name="矩形 8"/>
            <p:cNvSpPr/>
            <p:nvPr/>
          </p:nvSpPr>
          <p:spPr>
            <a:xfrm>
              <a:off x="344199"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矩形 9"/>
            <p:cNvSpPr/>
            <p:nvPr/>
          </p:nvSpPr>
          <p:spPr>
            <a:xfrm>
              <a:off x="344199"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sz="1400" b="1" kern="1200" dirty="0">
                  <a:solidFill>
                    <a:schemeClr val="bg1"/>
                  </a:solidFill>
                </a:rPr>
                <a:t>所治疗疾病对公共健康的影响</a:t>
              </a:r>
              <a:endParaRPr lang="zh-CN" altLang="en-US" sz="1400" kern="1200" dirty="0">
                <a:solidFill>
                  <a:schemeClr val="bg1"/>
                </a:solidFill>
              </a:endParaRPr>
            </a:p>
          </p:txBody>
        </p:sp>
      </p:grpSp>
      <p:grpSp>
        <p:nvGrpSpPr>
          <p:cNvPr id="11" name="组合 10"/>
          <p:cNvGrpSpPr/>
          <p:nvPr/>
        </p:nvGrpSpPr>
        <p:grpSpPr>
          <a:xfrm>
            <a:off x="535793" y="2643308"/>
            <a:ext cx="2609459" cy="434009"/>
            <a:chOff x="3084131" y="0"/>
            <a:chExt cx="2609459" cy="551492"/>
          </a:xfrm>
          <a:solidFill>
            <a:schemeClr val="bg1">
              <a:lumMod val="65000"/>
            </a:schemeClr>
          </a:solidFill>
        </p:grpSpPr>
        <p:sp>
          <p:nvSpPr>
            <p:cNvPr id="12" name="矩形 11"/>
            <p:cNvSpPr/>
            <p:nvPr/>
          </p:nvSpPr>
          <p:spPr>
            <a:xfrm>
              <a:off x="3084131"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矩形 12"/>
            <p:cNvSpPr/>
            <p:nvPr/>
          </p:nvSpPr>
          <p:spPr>
            <a:xfrm>
              <a:off x="3084131"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rPr>
                <a:t>符合“保基本”原则</a:t>
              </a:r>
            </a:p>
          </p:txBody>
        </p:sp>
      </p:grpSp>
      <p:grpSp>
        <p:nvGrpSpPr>
          <p:cNvPr id="14" name="组合 13"/>
          <p:cNvGrpSpPr/>
          <p:nvPr/>
        </p:nvGrpSpPr>
        <p:grpSpPr>
          <a:xfrm>
            <a:off x="535794" y="4006101"/>
            <a:ext cx="2609459" cy="425237"/>
            <a:chOff x="5824063" y="0"/>
            <a:chExt cx="2609459" cy="551492"/>
          </a:xfrm>
          <a:solidFill>
            <a:schemeClr val="accent4"/>
          </a:solidFill>
        </p:grpSpPr>
        <p:sp>
          <p:nvSpPr>
            <p:cNvPr id="15" name="矩形 14"/>
            <p:cNvSpPr/>
            <p:nvPr/>
          </p:nvSpPr>
          <p:spPr>
            <a:xfrm>
              <a:off x="5824063"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矩形 15"/>
            <p:cNvSpPr/>
            <p:nvPr/>
          </p:nvSpPr>
          <p:spPr>
            <a:xfrm>
              <a:off x="5824063"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a:t>弥补目录短板、临床亟需</a:t>
              </a:r>
            </a:p>
          </p:txBody>
        </p:sp>
      </p:grpSp>
      <p:grpSp>
        <p:nvGrpSpPr>
          <p:cNvPr id="17" name="组合 16"/>
          <p:cNvGrpSpPr/>
          <p:nvPr/>
        </p:nvGrpSpPr>
        <p:grpSpPr>
          <a:xfrm>
            <a:off x="535794" y="5412856"/>
            <a:ext cx="2609459" cy="407650"/>
            <a:chOff x="8563995" y="0"/>
            <a:chExt cx="2609459" cy="551492"/>
          </a:xfrm>
          <a:solidFill>
            <a:schemeClr val="accent1"/>
          </a:solidFill>
        </p:grpSpPr>
        <p:sp>
          <p:nvSpPr>
            <p:cNvPr id="18" name="矩形 17"/>
            <p:cNvSpPr/>
            <p:nvPr/>
          </p:nvSpPr>
          <p:spPr>
            <a:xfrm>
              <a:off x="8563995" y="0"/>
              <a:ext cx="2609459" cy="551492"/>
            </a:xfrm>
            <a:prstGeom prst="rect">
              <a:avLst/>
            </a:prstGeom>
            <a:grp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矩形 18"/>
            <p:cNvSpPr/>
            <p:nvPr/>
          </p:nvSpPr>
          <p:spPr>
            <a:xfrm>
              <a:off x="8563995" y="0"/>
              <a:ext cx="2609459" cy="551492"/>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rPr>
                <a:t>临床管理难度小</a:t>
              </a:r>
            </a:p>
          </p:txBody>
        </p:sp>
      </p:grpSp>
      <p:sp>
        <p:nvSpPr>
          <p:cNvPr id="4" name="矩形 3"/>
          <p:cNvSpPr/>
          <p:nvPr/>
        </p:nvSpPr>
        <p:spPr>
          <a:xfrm>
            <a:off x="535793" y="1305477"/>
            <a:ext cx="11254691" cy="1384995"/>
          </a:xfrm>
          <a:prstGeom prst="rect">
            <a:avLst/>
          </a:prstGeom>
        </p:spPr>
        <p:txBody>
          <a:bodyPr wrap="square">
            <a:spAutoFit/>
          </a:bodyPr>
          <a:lstStyle/>
          <a:p>
            <a:pPr marL="285750" lvl="0" indent="-285750">
              <a:lnSpc>
                <a:spcPct val="150000"/>
              </a:lnSpc>
              <a:buFont typeface="Wingdings" pitchFamily="2" charset="2"/>
              <a:buChar char="p"/>
            </a:pPr>
            <a:r>
              <a:rPr lang="zh-CN" altLang="zh-CN" sz="1400" dirty="0"/>
              <a:t>胰腺癌恶性程度高，进展迅速，治疗效果差，晚期胰腺癌生存期极短</a:t>
            </a:r>
            <a:r>
              <a:rPr lang="zh-CN" altLang="en-US" sz="1400" dirty="0">
                <a:latin typeface="+mj-ea"/>
                <a:ea typeface="+mj-ea"/>
              </a:rPr>
              <a:t>，一年生存率仅</a:t>
            </a:r>
            <a:r>
              <a:rPr lang="en-US" altLang="zh-CN" sz="1400" dirty="0">
                <a:latin typeface="+mj-ea"/>
                <a:ea typeface="+mj-ea"/>
              </a:rPr>
              <a:t>8%</a:t>
            </a:r>
            <a:r>
              <a:rPr lang="zh-CN" altLang="en-US" sz="1400" dirty="0">
                <a:latin typeface="+mj-ea"/>
                <a:ea typeface="+mj-ea"/>
              </a:rPr>
              <a:t>，</a:t>
            </a:r>
            <a:r>
              <a:rPr lang="zh-CN" altLang="zh-CN" sz="1400" dirty="0"/>
              <a:t>临床仍以化疗为主要治疗手段，难以明显提高胰腺癌患者的生存期，且化疗毒副作用大，患者耐受性差。</a:t>
            </a:r>
            <a:endParaRPr lang="en-US" altLang="zh-CN" sz="1400" dirty="0">
              <a:latin typeface="+mj-ea"/>
              <a:ea typeface="+mj-ea"/>
            </a:endParaRPr>
          </a:p>
          <a:p>
            <a:pPr marL="285750" indent="-285750">
              <a:lnSpc>
                <a:spcPct val="150000"/>
              </a:lnSpc>
              <a:buFont typeface="Wingdings" pitchFamily="2" charset="2"/>
              <a:buChar char="p"/>
            </a:pPr>
            <a:r>
              <a:rPr lang="zh-CN" altLang="zh-CN" sz="1400" dirty="0">
                <a:latin typeface="+mj-ea"/>
                <a:ea typeface="+mj-ea"/>
              </a:rPr>
              <a:t>尼妥珠单抗可显著延长</a:t>
            </a:r>
            <a:r>
              <a:rPr lang="en-US" altLang="zh-CN" sz="1400" dirty="0">
                <a:latin typeface="+mj-ea"/>
                <a:ea typeface="+mj-ea"/>
              </a:rPr>
              <a:t>K-</a:t>
            </a:r>
            <a:r>
              <a:rPr lang="en-US" altLang="zh-CN" sz="1400" dirty="0" err="1">
                <a:latin typeface="+mj-ea"/>
                <a:ea typeface="+mj-ea"/>
              </a:rPr>
              <a:t>Ras</a:t>
            </a:r>
            <a:r>
              <a:rPr lang="zh-CN" altLang="zh-CN" sz="1400" dirty="0">
                <a:latin typeface="+mj-ea"/>
                <a:ea typeface="+mj-ea"/>
              </a:rPr>
              <a:t>野生型胰腺癌患者的生存期，</a:t>
            </a:r>
            <a:r>
              <a:rPr lang="en-US" altLang="zh-CN" sz="1400" dirty="0">
                <a:latin typeface="+mj-ea"/>
                <a:ea typeface="+mj-ea"/>
              </a:rPr>
              <a:t>1</a:t>
            </a:r>
            <a:r>
              <a:rPr lang="zh-CN" altLang="zh-CN" sz="1400" dirty="0">
                <a:latin typeface="+mj-ea"/>
                <a:ea typeface="+mj-ea"/>
              </a:rPr>
              <a:t>年生存率提高至</a:t>
            </a:r>
            <a:r>
              <a:rPr lang="en-US" altLang="zh-CN" sz="1400" dirty="0">
                <a:latin typeface="+mj-ea"/>
                <a:ea typeface="+mj-ea"/>
              </a:rPr>
              <a:t>43.6%</a:t>
            </a:r>
            <a:r>
              <a:rPr lang="zh-CN" altLang="zh-CN" sz="1400" dirty="0">
                <a:latin typeface="+mj-ea"/>
                <a:ea typeface="+mj-ea"/>
              </a:rPr>
              <a:t>，改善患者生活质量，且不增加毒副作用。</a:t>
            </a:r>
            <a:r>
              <a:rPr lang="zh-CN" altLang="zh-CN" sz="1400" b="1" dirty="0">
                <a:latin typeface="+mj-ea"/>
                <a:ea typeface="+mj-ea"/>
              </a:rPr>
              <a:t>尼妥珠单抗对提高胰腺癌患者整体健康水平有重大意义。</a:t>
            </a:r>
            <a:endParaRPr lang="zh-CN" altLang="en-US" sz="1400" b="1" dirty="0">
              <a:latin typeface="+mj-ea"/>
              <a:ea typeface="+mj-ea"/>
            </a:endParaRPr>
          </a:p>
        </p:txBody>
      </p:sp>
      <p:sp>
        <p:nvSpPr>
          <p:cNvPr id="5" name="矩形 4"/>
          <p:cNvSpPr/>
          <p:nvPr/>
        </p:nvSpPr>
        <p:spPr>
          <a:xfrm>
            <a:off x="535793" y="3017915"/>
            <a:ext cx="11254691" cy="1061829"/>
          </a:xfrm>
          <a:prstGeom prst="rect">
            <a:avLst/>
          </a:prstGeom>
        </p:spPr>
        <p:txBody>
          <a:bodyPr wrap="square">
            <a:spAutoFit/>
          </a:bodyPr>
          <a:lstStyle/>
          <a:p>
            <a:pPr marL="285750" indent="-285750">
              <a:lnSpc>
                <a:spcPct val="150000"/>
              </a:lnSpc>
              <a:buFont typeface="Wingdings" pitchFamily="2" charset="2"/>
              <a:buChar char="p"/>
            </a:pPr>
            <a:r>
              <a:rPr lang="zh-CN" altLang="zh-CN" sz="1400" dirty="0"/>
              <a:t>尼妥珠单抗</a:t>
            </a:r>
            <a:r>
              <a:rPr lang="en-US" altLang="zh-CN" sz="1400" dirty="0"/>
              <a:t>2017</a:t>
            </a:r>
            <a:r>
              <a:rPr lang="zh-CN" altLang="zh-CN" sz="1400" dirty="0"/>
              <a:t>年首批通过谈判纳入国家医保目录，</a:t>
            </a:r>
            <a:r>
              <a:rPr lang="en-US" altLang="zh-CN" sz="1400" dirty="0"/>
              <a:t>2019</a:t>
            </a:r>
            <a:r>
              <a:rPr lang="zh-CN" altLang="zh-CN" sz="1400" dirty="0"/>
              <a:t>年和</a:t>
            </a:r>
            <a:r>
              <a:rPr lang="en-US" altLang="zh-CN" sz="1400" dirty="0"/>
              <a:t>2021</a:t>
            </a:r>
            <a:r>
              <a:rPr lang="zh-CN" altLang="zh-CN" sz="1400" dirty="0"/>
              <a:t>年两次续约。纳入医保和降价显著降低了患者的经济负担，保障了参保人员的合理用药需求。</a:t>
            </a:r>
            <a:endParaRPr lang="en-US" altLang="zh-CN" sz="1400" dirty="0"/>
          </a:p>
          <a:p>
            <a:pPr marL="285750" indent="-285750">
              <a:lnSpc>
                <a:spcPct val="150000"/>
              </a:lnSpc>
              <a:buFont typeface="Wingdings" pitchFamily="2" charset="2"/>
              <a:buChar char="p"/>
            </a:pPr>
            <a:r>
              <a:rPr lang="zh-CN" altLang="zh-CN" sz="1400" dirty="0"/>
              <a:t>我国年新发胰腺癌患者约</a:t>
            </a:r>
            <a:r>
              <a:rPr lang="en-US" altLang="zh-CN" sz="1400" dirty="0"/>
              <a:t>10</a:t>
            </a:r>
            <a:r>
              <a:rPr lang="zh-CN" altLang="zh-CN" sz="1400" dirty="0"/>
              <a:t>万人，局部晚期或转移性</a:t>
            </a:r>
            <a:r>
              <a:rPr lang="en-US" altLang="zh-CN" sz="1400" dirty="0"/>
              <a:t>K-</a:t>
            </a:r>
            <a:r>
              <a:rPr lang="en-US" altLang="zh-CN" sz="1400" dirty="0" err="1"/>
              <a:t>Ras</a:t>
            </a:r>
            <a:r>
              <a:rPr lang="zh-CN" altLang="zh-CN" sz="1400" dirty="0"/>
              <a:t>野生型胰腺癌患者约</a:t>
            </a:r>
            <a:r>
              <a:rPr lang="en-US" altLang="zh-CN" sz="1400" dirty="0"/>
              <a:t>6000</a:t>
            </a:r>
            <a:r>
              <a:rPr lang="zh-CN" altLang="zh-CN" sz="1400" dirty="0"/>
              <a:t>人，使用人群有限，医保基⾦⽀出可控。</a:t>
            </a:r>
          </a:p>
        </p:txBody>
      </p:sp>
      <p:sp>
        <p:nvSpPr>
          <p:cNvPr id="20" name="矩形 19"/>
          <p:cNvSpPr/>
          <p:nvPr/>
        </p:nvSpPr>
        <p:spPr>
          <a:xfrm>
            <a:off x="535792" y="4394022"/>
            <a:ext cx="11254691" cy="1023742"/>
          </a:xfrm>
          <a:prstGeom prst="rect">
            <a:avLst/>
          </a:prstGeom>
        </p:spPr>
        <p:txBody>
          <a:bodyPr wrap="square">
            <a:spAutoFit/>
          </a:bodyPr>
          <a:lstStyle/>
          <a:p>
            <a:pPr marL="285750" lvl="0" indent="-285750">
              <a:lnSpc>
                <a:spcPct val="150000"/>
              </a:lnSpc>
              <a:buFont typeface="Wingdings" pitchFamily="2" charset="2"/>
              <a:buChar char="p"/>
            </a:pPr>
            <a:r>
              <a:rPr lang="zh-CN" altLang="zh-CN" sz="1400" dirty="0"/>
              <a:t>当前医保目录内尚未纳入治疗胰腺癌的靶向药</a:t>
            </a:r>
            <a:r>
              <a:rPr lang="zh-CN" altLang="en-US" sz="1400" dirty="0"/>
              <a:t>。</a:t>
            </a:r>
            <a:endParaRPr lang="en-US" altLang="zh-CN" sz="1400" dirty="0"/>
          </a:p>
          <a:p>
            <a:pPr marL="285750" lvl="0" indent="-285750">
              <a:lnSpc>
                <a:spcPct val="150000"/>
              </a:lnSpc>
              <a:buFont typeface="Wingdings" pitchFamily="2" charset="2"/>
              <a:buChar char="p"/>
            </a:pPr>
            <a:r>
              <a:rPr lang="zh-CN" altLang="zh-CN" sz="1400" dirty="0"/>
              <a:t>尼妥珠单抗作为国内唯一获批该适应症的靶向药可弥补医保目录的空白，提升患者生存质量，增加临床用药选择，满足临床未被满足的实际需求。</a:t>
            </a:r>
            <a:endParaRPr lang="zh-CN" altLang="en-US" sz="1400" dirty="0">
              <a:latin typeface="+mj-ea"/>
              <a:ea typeface="+mj-ea"/>
            </a:endParaRPr>
          </a:p>
        </p:txBody>
      </p:sp>
      <p:sp>
        <p:nvSpPr>
          <p:cNvPr id="21" name="矩形 20"/>
          <p:cNvSpPr/>
          <p:nvPr/>
        </p:nvSpPr>
        <p:spPr>
          <a:xfrm>
            <a:off x="535791" y="5758962"/>
            <a:ext cx="11254691" cy="1061829"/>
          </a:xfrm>
          <a:prstGeom prst="rect">
            <a:avLst/>
          </a:prstGeom>
        </p:spPr>
        <p:txBody>
          <a:bodyPr wrap="square">
            <a:spAutoFit/>
          </a:bodyPr>
          <a:lstStyle/>
          <a:p>
            <a:pPr marL="285750" lvl="0" indent="-285750">
              <a:lnSpc>
                <a:spcPct val="150000"/>
              </a:lnSpc>
              <a:buFont typeface="Wingdings" pitchFamily="2" charset="2"/>
              <a:buChar char="p"/>
            </a:pPr>
            <a:r>
              <a:rPr lang="zh-CN" altLang="en-US" sz="1400" dirty="0">
                <a:latin typeface="+mn-ea"/>
              </a:rPr>
              <a:t>尼妥珠单抗治疗</a:t>
            </a:r>
            <a:r>
              <a:rPr lang="en-US" altLang="zh-CN" sz="1400" b="1" dirty="0">
                <a:latin typeface="+mn-ea"/>
              </a:rPr>
              <a:t>K-</a:t>
            </a:r>
            <a:r>
              <a:rPr lang="en-US" altLang="zh-CN" sz="1400" b="1" dirty="0" err="1">
                <a:latin typeface="+mn-ea"/>
              </a:rPr>
              <a:t>Ras</a:t>
            </a:r>
            <a:r>
              <a:rPr lang="zh-CN" altLang="zh-CN" sz="1400" b="1" dirty="0">
                <a:latin typeface="+mn-ea"/>
              </a:rPr>
              <a:t>野生型局部晚期或转移性胰腺癌</a:t>
            </a:r>
            <a:r>
              <a:rPr lang="zh-CN" altLang="zh-CN" sz="1400" dirty="0"/>
              <a:t>适应症描述明确，人群准确，支付限定范围清晰</a:t>
            </a:r>
            <a:r>
              <a:rPr lang="zh-CN" altLang="en-US" sz="1400" dirty="0">
                <a:latin typeface="+mn-ea"/>
              </a:rPr>
              <a:t>。</a:t>
            </a:r>
            <a:endParaRPr lang="en-US" altLang="zh-CN" sz="1400" dirty="0">
              <a:latin typeface="+mn-ea"/>
            </a:endParaRPr>
          </a:p>
          <a:p>
            <a:pPr marL="285750" lvl="0" indent="-285750">
              <a:lnSpc>
                <a:spcPct val="150000"/>
              </a:lnSpc>
              <a:buFont typeface="Wingdings" pitchFamily="2" charset="2"/>
              <a:buChar char="p"/>
            </a:pPr>
            <a:r>
              <a:rPr lang="zh-CN" altLang="zh-CN" sz="1400" dirty="0">
                <a:latin typeface="+mn-ea"/>
              </a:rPr>
              <a:t>临床主要用于住院患者的治疗，需注射使用，易于管理，不会造成临床滥用和审核难度大等问题，临床管理难度小</a:t>
            </a:r>
            <a:r>
              <a:rPr lang="zh-CN" altLang="en-US" sz="1400" dirty="0">
                <a:latin typeface="+mn-ea"/>
              </a:rPr>
              <a:t>。</a:t>
            </a:r>
            <a:endParaRPr lang="en-US" altLang="zh-CN" sz="1400" dirty="0">
              <a:latin typeface="+mn-ea"/>
            </a:endParaRPr>
          </a:p>
          <a:p>
            <a:pPr marL="285750" lvl="0" indent="-285750">
              <a:lnSpc>
                <a:spcPct val="150000"/>
              </a:lnSpc>
              <a:buFont typeface="Wingdings" pitchFamily="2" charset="2"/>
              <a:buChar char="p"/>
            </a:pPr>
            <a:endParaRPr lang="zh-CN" altLang="en-US" sz="1400" dirty="0">
              <a:latin typeface="+mn-ea"/>
            </a:endParaRPr>
          </a:p>
        </p:txBody>
      </p:sp>
    </p:spTree>
    <p:extLst>
      <p:ext uri="{BB962C8B-B14F-4D97-AF65-F5344CB8AC3E}">
        <p14:creationId xmlns:p14="http://schemas.microsoft.com/office/powerpoint/2010/main" val="89504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7A814F2-63DA-2CDE-BCA0-F8E8976BDD9B}"/>
              </a:ext>
            </a:extLst>
          </p:cNvPr>
          <p:cNvSpPr>
            <a:spLocks noGrp="1"/>
          </p:cNvSpPr>
          <p:nvPr>
            <p:ph type="title"/>
          </p:nvPr>
        </p:nvSpPr>
        <p:spPr/>
        <p:txBody>
          <a:bodyPr/>
          <a:lstStyle/>
          <a:p>
            <a:r>
              <a:rPr lang="zh-CN" altLang="en-US" dirty="0"/>
              <a:t>总结</a:t>
            </a:r>
          </a:p>
        </p:txBody>
      </p:sp>
      <p:sp>
        <p:nvSpPr>
          <p:cNvPr id="10" name="Rectangle 81">
            <a:extLst>
              <a:ext uri="{FF2B5EF4-FFF2-40B4-BE49-F238E27FC236}">
                <a16:creationId xmlns:a16="http://schemas.microsoft.com/office/drawing/2014/main" id="{838E6E3C-F640-7D51-539F-5B8EF05AD7E0}"/>
              </a:ext>
            </a:extLst>
          </p:cNvPr>
          <p:cNvSpPr/>
          <p:nvPr/>
        </p:nvSpPr>
        <p:spPr>
          <a:xfrm>
            <a:off x="1333051" y="2770059"/>
            <a:ext cx="61" cy="569389"/>
          </a:xfrm>
          <a:prstGeom prst="rect">
            <a:avLst/>
          </a:prstGeom>
        </p:spPr>
        <p:txBody>
          <a:bodyPr wrap="none" lIns="0" tIns="0" rIns="0" bIns="0">
            <a:spAutoFit/>
          </a:bodyPr>
          <a:lstStyle/>
          <a:p>
            <a:endParaRPr lang="en-US" sz="3700" dirty="0">
              <a:latin typeface="微软雅黑" panose="020B0503020204020204" pitchFamily="34" charset="-122"/>
              <a:ea typeface="微软雅黑" panose="020B0503020204020204" pitchFamily="34" charset="-122"/>
            </a:endParaRPr>
          </a:p>
        </p:txBody>
      </p:sp>
      <p:pic>
        <p:nvPicPr>
          <p:cNvPr id="12" name="Picture 2">
            <a:extLst>
              <a:ext uri="{FF2B5EF4-FFF2-40B4-BE49-F238E27FC236}">
                <a16:creationId xmlns:a16="http://schemas.microsoft.com/office/drawing/2014/main" id="{0CFEFD64-DCE7-85B4-5246-C290583585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6277" y="80253"/>
            <a:ext cx="1751087" cy="800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30086" y="1436914"/>
            <a:ext cx="9437914" cy="3631763"/>
          </a:xfrm>
          <a:prstGeom prst="rect">
            <a:avLst/>
          </a:prstGeom>
          <a:noFill/>
        </p:spPr>
        <p:txBody>
          <a:bodyPr wrap="square" rtlCol="0">
            <a:spAutoFit/>
          </a:bodyPr>
          <a:lstStyle/>
          <a:p>
            <a:pPr>
              <a:spcAft>
                <a:spcPts val="1200"/>
              </a:spcAft>
            </a:pPr>
            <a:r>
              <a:rPr lang="zh-CN" altLang="en-US" sz="2000" dirty="0"/>
              <a:t>尼妥珠单抗治疗</a:t>
            </a:r>
            <a:r>
              <a:rPr lang="zh-CN" altLang="zh-CN" sz="2000" dirty="0"/>
              <a:t>局部晚期或转移性</a:t>
            </a:r>
            <a:r>
              <a:rPr lang="en-US" altLang="zh-CN" sz="2000" dirty="0"/>
              <a:t>K-</a:t>
            </a:r>
            <a:r>
              <a:rPr lang="en-US" altLang="zh-CN" sz="2000" dirty="0" err="1"/>
              <a:t>Ras</a:t>
            </a:r>
            <a:r>
              <a:rPr lang="zh-CN" altLang="zh-CN" sz="2000" dirty="0"/>
              <a:t>野生型胰腺癌</a:t>
            </a:r>
            <a:r>
              <a:rPr lang="zh-CN" altLang="en-US" sz="2000" dirty="0"/>
              <a:t>：</a:t>
            </a:r>
            <a:endParaRPr lang="en-US" altLang="zh-CN" sz="2000" dirty="0"/>
          </a:p>
          <a:p>
            <a:pPr>
              <a:spcAft>
                <a:spcPts val="1200"/>
              </a:spcAft>
            </a:pPr>
            <a:endParaRPr lang="en-US" altLang="zh-CN" sz="2000" dirty="0"/>
          </a:p>
          <a:p>
            <a:pPr marL="285750" indent="-285750">
              <a:spcAft>
                <a:spcPts val="1200"/>
              </a:spcAft>
              <a:buFont typeface="Wingdings" pitchFamily="2" charset="2"/>
              <a:buChar char="u"/>
            </a:pPr>
            <a:r>
              <a:rPr lang="zh-CN" altLang="en-US" sz="2000" dirty="0"/>
              <a:t>疗效显著 </a:t>
            </a:r>
            <a:endParaRPr lang="en-US" altLang="zh-CN" sz="2000" dirty="0"/>
          </a:p>
          <a:p>
            <a:pPr marL="285750" indent="-285750">
              <a:spcAft>
                <a:spcPts val="1200"/>
              </a:spcAft>
              <a:buFont typeface="Wingdings" pitchFamily="2" charset="2"/>
              <a:buChar char="u"/>
            </a:pPr>
            <a:r>
              <a:rPr lang="zh-CN" altLang="en-US" sz="2000" dirty="0"/>
              <a:t>安全性高</a:t>
            </a:r>
            <a:endParaRPr lang="en-US" altLang="zh-CN" sz="2000" dirty="0"/>
          </a:p>
          <a:p>
            <a:pPr marL="285750" indent="-285750">
              <a:spcAft>
                <a:spcPts val="1200"/>
              </a:spcAft>
              <a:buFont typeface="Wingdings" pitchFamily="2" charset="2"/>
              <a:buChar char="u"/>
            </a:pPr>
            <a:r>
              <a:rPr lang="zh-CN" altLang="en-US" sz="2000" dirty="0"/>
              <a:t>可弥补医保目录中晚期胰腺癌靶向治疗药物的空白</a:t>
            </a:r>
            <a:endParaRPr lang="en-US" altLang="zh-CN" sz="2000" dirty="0"/>
          </a:p>
          <a:p>
            <a:pPr marL="285750" indent="-285750">
              <a:spcAft>
                <a:spcPts val="1200"/>
              </a:spcAft>
              <a:buFont typeface="Wingdings" pitchFamily="2" charset="2"/>
              <a:buChar char="u"/>
            </a:pPr>
            <a:endParaRPr lang="en-US" altLang="zh-CN" sz="2000" dirty="0"/>
          </a:p>
          <a:p>
            <a:pPr>
              <a:spcAft>
                <a:spcPts val="1200"/>
              </a:spcAft>
            </a:pPr>
            <a:r>
              <a:rPr lang="zh-CN" altLang="en-US" sz="2000" dirty="0"/>
              <a:t>希望本次新增适应症能纳入医保目录，以惠及</a:t>
            </a:r>
            <a:r>
              <a:rPr lang="zh-CN" altLang="en-US" sz="2000"/>
              <a:t>更多患者。</a:t>
            </a:r>
            <a:endParaRPr lang="en-US" altLang="zh-CN" sz="2000" dirty="0"/>
          </a:p>
          <a:p>
            <a:pPr>
              <a:spcAft>
                <a:spcPts val="1200"/>
              </a:spcAft>
            </a:pPr>
            <a:r>
              <a:rPr lang="zh-CN" altLang="en-US" sz="2000" dirty="0"/>
              <a:t> </a:t>
            </a:r>
          </a:p>
        </p:txBody>
      </p:sp>
    </p:spTree>
    <p:extLst>
      <p:ext uri="{BB962C8B-B14F-4D97-AF65-F5344CB8AC3E}">
        <p14:creationId xmlns:p14="http://schemas.microsoft.com/office/powerpoint/2010/main" val="1276091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2.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3.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4.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ags/tag5.xml><?xml version="1.0" encoding="utf-8"?>
<p:tagLst xmlns:a="http://schemas.openxmlformats.org/drawingml/2006/main" xmlns:r="http://schemas.openxmlformats.org/officeDocument/2006/relationships" xmlns:p="http://schemas.openxmlformats.org/presentationml/2006/main">
  <p:tag name="KSO_WM_FULL_TEXT_BEAUTIFY_COPY_ID" val="30"/>
</p:tagLst>
</file>

<file path=ppt/tags/tag6.xml><?xml version="1.0" encoding="utf-8"?>
<p:tagLst xmlns:a="http://schemas.openxmlformats.org/drawingml/2006/main" xmlns:r="http://schemas.openxmlformats.org/officeDocument/2006/relationships" xmlns:p="http://schemas.openxmlformats.org/presentationml/2006/main">
  <p:tag name="KSO_WM_FULL_TEXT_BEAUTIFY_COPY_ID" val="10"/>
</p:tagLst>
</file>

<file path=ppt/tags/tag7.xml><?xml version="1.0" encoding="utf-8"?>
<p:tagLst xmlns:a="http://schemas.openxmlformats.org/drawingml/2006/main" xmlns:r="http://schemas.openxmlformats.org/officeDocument/2006/relationships" xmlns:p="http://schemas.openxmlformats.org/presentationml/2006/main">
  <p:tag name="KSO_WM_FULL_TEXT_BEAUTIFY_COPY_ID" val="12"/>
</p:tagLst>
</file>

<file path=ppt/tags/tag8.xml><?xml version="1.0" encoding="utf-8"?>
<p:tagLst xmlns:a="http://schemas.openxmlformats.org/drawingml/2006/main" xmlns:r="http://schemas.openxmlformats.org/officeDocument/2006/relationships" xmlns:p="http://schemas.openxmlformats.org/presentationml/2006/main">
  <p:tag name="KSO_WM_FULL_TEXT_BEAUTIFY_COPY_ID" val="14"/>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28"/>
</p:tagLst>
</file>

<file path=ppt/theme/theme1.xml><?xml version="1.0" encoding="utf-8"?>
<a:theme xmlns:a="http://schemas.openxmlformats.org/drawingml/2006/main" name="Office 主题">
  <a:themeElements>
    <a:clrScheme name="罗沙司他">
      <a:dk1>
        <a:sysClr val="windowText" lastClr="000000"/>
      </a:dk1>
      <a:lt1>
        <a:sysClr val="window" lastClr="FFFFFF"/>
      </a:lt1>
      <a:dk2>
        <a:srgbClr val="44546A"/>
      </a:dk2>
      <a:lt2>
        <a:srgbClr val="E7E6E6"/>
      </a:lt2>
      <a:accent1>
        <a:srgbClr val="6191C9"/>
      </a:accent1>
      <a:accent2>
        <a:srgbClr val="C95C48"/>
      </a:accent2>
      <a:accent3>
        <a:srgbClr val="7F7F7F"/>
      </a:accent3>
      <a:accent4>
        <a:srgbClr val="FFC000"/>
      </a:accent4>
      <a:accent5>
        <a:srgbClr val="5B9BD5"/>
      </a:accent5>
      <a:accent6>
        <a:srgbClr val="70AD47"/>
      </a:accent6>
      <a:hlink>
        <a:srgbClr val="0563C1"/>
      </a:hlink>
      <a:folHlink>
        <a:srgbClr val="954F72"/>
      </a:folHlink>
    </a:clrScheme>
    <a:fontScheme name="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1582</Words>
  <Application>Microsoft Office PowerPoint</Application>
  <PresentationFormat>宽屏</PresentationFormat>
  <Paragraphs>115</Paragraphs>
  <Slides>9</Slides>
  <Notes>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9</vt:i4>
      </vt:variant>
    </vt:vector>
  </HeadingPairs>
  <TitlesOfParts>
    <vt:vector size="21" baseType="lpstr">
      <vt:lpstr>Merck</vt:lpstr>
      <vt:lpstr>等线</vt:lpstr>
      <vt:lpstr>等线 Light</vt:lpstr>
      <vt:lpstr>宋体</vt:lpstr>
      <vt:lpstr>微软雅黑</vt:lpstr>
      <vt:lpstr>Agency FB</vt:lpstr>
      <vt:lpstr>Arial</vt:lpstr>
      <vt:lpstr>Calibri</vt:lpstr>
      <vt:lpstr>Times New Roman</vt:lpstr>
      <vt:lpstr>Wingdings</vt:lpstr>
      <vt:lpstr>Office 主题</vt:lpstr>
      <vt:lpstr>1_自定义设计方案</vt:lpstr>
      <vt:lpstr>PowerPoint 演示文稿</vt:lpstr>
      <vt:lpstr>PowerPoint 演示文稿</vt:lpstr>
      <vt:lpstr>药品基本信息</vt:lpstr>
      <vt:lpstr>药品基本信息</vt:lpstr>
      <vt:lpstr>安全性</vt:lpstr>
      <vt:lpstr>有效性</vt:lpstr>
      <vt:lpstr>创新性</vt:lpstr>
      <vt:lpstr>公平性</vt:lpstr>
      <vt:lpstr>总结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Dido Ding</dc:creator>
  <cp:lastModifiedBy>a a</cp:lastModifiedBy>
  <cp:revision>42</cp:revision>
  <dcterms:created xsi:type="dcterms:W3CDTF">2023-05-12T01:52:51Z</dcterms:created>
  <dcterms:modified xsi:type="dcterms:W3CDTF">2023-07-14T08:22:44Z</dcterms:modified>
</cp:coreProperties>
</file>